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6" r:id="rId1"/>
  </p:sldMasterIdLst>
  <p:notesMasterIdLst>
    <p:notesMasterId r:id="rId99"/>
  </p:notesMasterIdLst>
  <p:sldIdLst>
    <p:sldId id="265" r:id="rId2"/>
    <p:sldId id="256" r:id="rId3"/>
    <p:sldId id="260" r:id="rId4"/>
    <p:sldId id="269" r:id="rId5"/>
    <p:sldId id="283" r:id="rId6"/>
    <p:sldId id="273" r:id="rId7"/>
    <p:sldId id="274" r:id="rId8"/>
    <p:sldId id="275" r:id="rId9"/>
    <p:sldId id="281" r:id="rId10"/>
    <p:sldId id="277" r:id="rId11"/>
    <p:sldId id="278" r:id="rId12"/>
    <p:sldId id="284" r:id="rId13"/>
    <p:sldId id="288" r:id="rId14"/>
    <p:sldId id="289" r:id="rId15"/>
    <p:sldId id="285" r:id="rId16"/>
    <p:sldId id="290" r:id="rId17"/>
    <p:sldId id="291" r:id="rId18"/>
    <p:sldId id="292" r:id="rId19"/>
    <p:sldId id="293" r:id="rId20"/>
    <p:sldId id="286" r:id="rId21"/>
    <p:sldId id="287" r:id="rId22"/>
    <p:sldId id="294" r:id="rId23"/>
    <p:sldId id="299" r:id="rId24"/>
    <p:sldId id="295" r:id="rId25"/>
    <p:sldId id="301" r:id="rId26"/>
    <p:sldId id="300" r:id="rId27"/>
    <p:sldId id="296" r:id="rId28"/>
    <p:sldId id="302" r:id="rId29"/>
    <p:sldId id="297" r:id="rId30"/>
    <p:sldId id="303" r:id="rId31"/>
    <p:sldId id="304" r:id="rId32"/>
    <p:sldId id="298" r:id="rId33"/>
    <p:sldId id="306" r:id="rId34"/>
    <p:sldId id="305" r:id="rId35"/>
    <p:sldId id="307" r:id="rId36"/>
    <p:sldId id="308" r:id="rId37"/>
    <p:sldId id="309" r:id="rId38"/>
    <p:sldId id="312" r:id="rId39"/>
    <p:sldId id="310" r:id="rId40"/>
    <p:sldId id="313" r:id="rId41"/>
    <p:sldId id="311" r:id="rId42"/>
    <p:sldId id="314" r:id="rId43"/>
    <p:sldId id="319" r:id="rId44"/>
    <p:sldId id="315" r:id="rId45"/>
    <p:sldId id="316" r:id="rId46"/>
    <p:sldId id="317" r:id="rId47"/>
    <p:sldId id="322" r:id="rId48"/>
    <p:sldId id="318" r:id="rId49"/>
    <p:sldId id="323" r:id="rId50"/>
    <p:sldId id="324" r:id="rId51"/>
    <p:sldId id="325" r:id="rId52"/>
    <p:sldId id="326" r:id="rId53"/>
    <p:sldId id="327" r:id="rId54"/>
    <p:sldId id="328" r:id="rId55"/>
    <p:sldId id="329" r:id="rId56"/>
    <p:sldId id="330" r:id="rId57"/>
    <p:sldId id="331" r:id="rId58"/>
    <p:sldId id="332" r:id="rId59"/>
    <p:sldId id="333" r:id="rId60"/>
    <p:sldId id="334" r:id="rId61"/>
    <p:sldId id="335" r:id="rId62"/>
    <p:sldId id="338" r:id="rId63"/>
    <p:sldId id="339" r:id="rId64"/>
    <p:sldId id="340" r:id="rId65"/>
    <p:sldId id="341" r:id="rId66"/>
    <p:sldId id="336" r:id="rId67"/>
    <p:sldId id="342" r:id="rId68"/>
    <p:sldId id="343" r:id="rId69"/>
    <p:sldId id="344" r:id="rId70"/>
    <p:sldId id="337" r:id="rId71"/>
    <p:sldId id="371" r:id="rId72"/>
    <p:sldId id="345" r:id="rId73"/>
    <p:sldId id="346" r:id="rId74"/>
    <p:sldId id="347" r:id="rId75"/>
    <p:sldId id="348" r:id="rId76"/>
    <p:sldId id="349" r:id="rId77"/>
    <p:sldId id="350" r:id="rId78"/>
    <p:sldId id="351" r:id="rId79"/>
    <p:sldId id="352" r:id="rId80"/>
    <p:sldId id="353" r:id="rId81"/>
    <p:sldId id="354" r:id="rId82"/>
    <p:sldId id="355" r:id="rId83"/>
    <p:sldId id="356" r:id="rId84"/>
    <p:sldId id="357" r:id="rId85"/>
    <p:sldId id="358" r:id="rId86"/>
    <p:sldId id="359" r:id="rId87"/>
    <p:sldId id="360" r:id="rId88"/>
    <p:sldId id="361" r:id="rId89"/>
    <p:sldId id="362" r:id="rId90"/>
    <p:sldId id="363" r:id="rId91"/>
    <p:sldId id="364" r:id="rId92"/>
    <p:sldId id="365" r:id="rId93"/>
    <p:sldId id="366" r:id="rId94"/>
    <p:sldId id="367" r:id="rId95"/>
    <p:sldId id="369" r:id="rId96"/>
    <p:sldId id="370" r:id="rId97"/>
    <p:sldId id="266" r:id="rId9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94C0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76B0D7-D98F-6D36-1D8D-55B45A89B6CE}" v="7" dt="2024-03-14T12:54:17.9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45"/>
    <p:restoredTop sz="96405"/>
  </p:normalViewPr>
  <p:slideViewPr>
    <p:cSldViewPr snapToGrid="0">
      <p:cViewPr varScale="1">
        <p:scale>
          <a:sx n="63" d="100"/>
          <a:sy n="63" d="100"/>
        </p:scale>
        <p:origin x="60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customXml" Target="../customXml/item2.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105"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3493F3-C05E-46E2-A56F-A8C4190027D8}" type="datetimeFigureOut">
              <a:rPr lang="en-GB" smtClean="0"/>
              <a:t>14/03/2024</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Klicka för att modifiera testets delar i schemat</a:t>
            </a:r>
          </a:p>
          <a:p>
            <a:pPr lvl="1"/>
            <a:r>
              <a:rPr lang="it-IT"/>
              <a:t>Secondo livello</a:t>
            </a:r>
          </a:p>
          <a:p>
            <a:pPr lvl="2"/>
            <a:r>
              <a:rPr lang="it-IT"/>
              <a:t>Terzo livello</a:t>
            </a:r>
          </a:p>
          <a:p>
            <a:pPr lvl="3"/>
            <a:r>
              <a:rPr lang="it-IT"/>
              <a:t>Kvarto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235AB5-D1E5-48C5-AA88-978DACDF2927}" type="slidenum">
              <a:rPr lang="en-GB" smtClean="0"/>
              <a:t>‹#›</a:t>
            </a:fld>
            <a:endParaRPr lang="en-GB"/>
          </a:p>
        </p:txBody>
      </p:sp>
    </p:spTree>
    <p:extLst>
      <p:ext uri="{BB962C8B-B14F-4D97-AF65-F5344CB8AC3E}">
        <p14:creationId xmlns:p14="http://schemas.microsoft.com/office/powerpoint/2010/main" val="1312564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LIE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81603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7E5047-B9FC-806C-E046-08150E6C39C6}"/>
              </a:ext>
            </a:extLst>
          </p:cNvPr>
          <p:cNvSpPr>
            <a:spLocks noGrp="1"/>
          </p:cNvSpPr>
          <p:nvPr>
            <p:ph type="title"/>
          </p:nvPr>
        </p:nvSpPr>
        <p:spPr>
          <a:xfrm>
            <a:off x="839788" y="819150"/>
            <a:ext cx="3932237" cy="1238249"/>
          </a:xfrm>
        </p:spPr>
        <p:txBody>
          <a:bodyPr vert="horz" lIns="91440" tIns="45720" rIns="91440" bIns="45720" rtlCol="0" anchor="b">
            <a:normAutofit/>
          </a:bodyPr>
          <a:lstStyle>
            <a:lvl1pPr>
              <a:defRPr lang="it-IT" sz="3200" dirty="0">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69D829CE-2F13-CCFA-C4EA-39B37C4CCD67}"/>
              </a:ext>
            </a:extLst>
          </p:cNvPr>
          <p:cNvSpPr>
            <a:spLocks noGrp="1"/>
          </p:cNvSpPr>
          <p:nvPr>
            <p:ph idx="1"/>
          </p:nvPr>
        </p:nvSpPr>
        <p:spPr>
          <a:xfrm>
            <a:off x="5183188" y="987425"/>
            <a:ext cx="6172200" cy="5146675"/>
          </a:xfrm>
        </p:spPr>
        <p:txBody>
          <a:bodyPr/>
          <a:lstStyle>
            <a:lvl1pPr>
              <a:defRPr sz="3200">
                <a:solidFill>
                  <a:srgbClr val="595959"/>
                </a:solidFill>
              </a:defRPr>
            </a:lvl1pPr>
            <a:lvl2pPr>
              <a:defRPr sz="2800">
                <a:solidFill>
                  <a:srgbClr val="595959"/>
                </a:solidFill>
              </a:defRPr>
            </a:lvl2pPr>
            <a:lvl3pPr>
              <a:defRPr sz="2400">
                <a:solidFill>
                  <a:srgbClr val="595959"/>
                </a:solidFill>
              </a:defRPr>
            </a:lvl3pPr>
            <a:lvl4pPr>
              <a:defRPr sz="2000">
                <a:solidFill>
                  <a:srgbClr val="595959"/>
                </a:solidFill>
              </a:defRPr>
            </a:lvl4pPr>
            <a:lvl5pPr>
              <a:defRPr sz="2000">
                <a:solidFill>
                  <a:srgbClr val="595959"/>
                </a:solidFill>
              </a:defRPr>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A8D09D07-9D99-C739-5DA1-9D5EE7A28DC7}"/>
              </a:ext>
            </a:extLst>
          </p:cNvPr>
          <p:cNvSpPr>
            <a:spLocks noGrp="1"/>
          </p:cNvSpPr>
          <p:nvPr>
            <p:ph type="body" sz="half" idx="2"/>
          </p:nvPr>
        </p:nvSpPr>
        <p:spPr>
          <a:xfrm>
            <a:off x="839788" y="2057400"/>
            <a:ext cx="3932237" cy="40767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2A30F46C-A008-D06D-7FAB-8FC8AA6FF861}"/>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AFF5CE2C-C1E5-E004-FCC7-4516D98B99A7}"/>
              </a:ext>
            </a:extLst>
          </p:cNvPr>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4290016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D88CE4-2DD0-D971-75D5-7AA85A53D890}"/>
              </a:ext>
            </a:extLst>
          </p:cNvPr>
          <p:cNvSpPr>
            <a:spLocks noGrp="1"/>
          </p:cNvSpPr>
          <p:nvPr>
            <p:ph type="title"/>
          </p:nvPr>
        </p:nvSpPr>
        <p:spPr>
          <a:xfrm>
            <a:off x="839788" y="685800"/>
            <a:ext cx="3932237" cy="1371600"/>
          </a:xfrm>
        </p:spPr>
        <p:txBody>
          <a:bodyPr vert="horz" lIns="91440" tIns="45720" rIns="91440" bIns="45720" rtlCol="0" anchor="b">
            <a:normAutofit/>
          </a:bodyPr>
          <a:lstStyle>
            <a:lvl1pPr>
              <a:defRPr lang="it-IT" sz="3200">
                <a:solidFill>
                  <a:srgbClr val="94C020"/>
                </a:solidFill>
              </a:defRPr>
            </a:lvl1pPr>
          </a:lstStyle>
          <a:p>
            <a:pPr lvl="0"/>
            <a:r>
              <a:rPr lang="it-IT" dirty="0"/>
              <a:t>Fare clic per modificare lo stile del titolo dello schema</a:t>
            </a:r>
          </a:p>
        </p:txBody>
      </p:sp>
      <p:sp>
        <p:nvSpPr>
          <p:cNvPr id="3" name="Segnaposto immagine 2">
            <a:extLst>
              <a:ext uri="{FF2B5EF4-FFF2-40B4-BE49-F238E27FC236}">
                <a16:creationId xmlns:a16="http://schemas.microsoft.com/office/drawing/2014/main" id="{EC16FDAB-2765-B11F-66CA-4C7C7118A07A}"/>
              </a:ext>
            </a:extLst>
          </p:cNvPr>
          <p:cNvSpPr>
            <a:spLocks noGrp="1"/>
          </p:cNvSpPr>
          <p:nvPr>
            <p:ph type="pic" idx="1"/>
          </p:nvPr>
        </p:nvSpPr>
        <p:spPr>
          <a:xfrm>
            <a:off x="5183188" y="987425"/>
            <a:ext cx="6172200" cy="5184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a:t>Fare clic sull'icona per inserire un'immagine</a:t>
            </a:r>
          </a:p>
        </p:txBody>
      </p:sp>
      <p:sp>
        <p:nvSpPr>
          <p:cNvPr id="4" name="Segnaposto testo 3">
            <a:extLst>
              <a:ext uri="{FF2B5EF4-FFF2-40B4-BE49-F238E27FC236}">
                <a16:creationId xmlns:a16="http://schemas.microsoft.com/office/drawing/2014/main" id="{CC352850-094F-81CA-80F8-0C82F67F4DD2}"/>
              </a:ext>
            </a:extLst>
          </p:cNvPr>
          <p:cNvSpPr>
            <a:spLocks noGrp="1"/>
          </p:cNvSpPr>
          <p:nvPr>
            <p:ph type="body" sz="half" idx="2"/>
          </p:nvPr>
        </p:nvSpPr>
        <p:spPr>
          <a:xfrm>
            <a:off x="839788" y="2057400"/>
            <a:ext cx="3932237" cy="4114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77A1A944-CE4C-8232-CB28-650E41FF34A0}"/>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49D91120-8A58-7980-C352-B2B148A1473C}"/>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11107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C32BE5-9166-6808-F773-4EC2C3C02541}"/>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verticale 2">
            <a:extLst>
              <a:ext uri="{FF2B5EF4-FFF2-40B4-BE49-F238E27FC236}">
                <a16:creationId xmlns:a16="http://schemas.microsoft.com/office/drawing/2014/main" id="{9D4FEFF9-34BF-64D5-5C91-1E8379CA88A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F44BE625-B214-E0A6-80E8-2E6C7D8C623E}"/>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2B8090AA-9C94-D987-2A4D-CB828C03C6FD}"/>
              </a:ext>
            </a:extLst>
          </p:cNvPr>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4083351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14E45D8-327C-0B05-3A11-6BE2EBE73C23}"/>
              </a:ext>
            </a:extLst>
          </p:cNvPr>
          <p:cNvSpPr>
            <a:spLocks noGrp="1"/>
          </p:cNvSpPr>
          <p:nvPr>
            <p:ph type="title" orient="vert"/>
          </p:nvPr>
        </p:nvSpPr>
        <p:spPr>
          <a:xfrm>
            <a:off x="8724900" y="507999"/>
            <a:ext cx="2628900" cy="5668963"/>
          </a:xfrm>
        </p:spPr>
        <p:txBody>
          <a:bodyPr vert="vert" lIns="91440" tIns="45720" rIns="91440" bIns="45720" rtlCol="0" anchor="ctr">
            <a:normAutofit/>
          </a:bodyPr>
          <a:lstStyle>
            <a:lvl1pPr>
              <a:defRPr lang="it-IT">
                <a:solidFill>
                  <a:srgbClr val="94C020"/>
                </a:solidFill>
              </a:defRPr>
            </a:lvl1pPr>
          </a:lstStyle>
          <a:p>
            <a:pPr lvl="0"/>
            <a:r>
              <a:rPr lang="it-IT"/>
              <a:t>Fare clic per modificare lo stile del titolo dello schema</a:t>
            </a:r>
          </a:p>
        </p:txBody>
      </p:sp>
      <p:sp>
        <p:nvSpPr>
          <p:cNvPr id="3" name="Segnaposto testo verticale 2">
            <a:extLst>
              <a:ext uri="{FF2B5EF4-FFF2-40B4-BE49-F238E27FC236}">
                <a16:creationId xmlns:a16="http://schemas.microsoft.com/office/drawing/2014/main" id="{71453041-526F-8937-932B-EF172A95255C}"/>
              </a:ext>
            </a:extLst>
          </p:cNvPr>
          <p:cNvSpPr>
            <a:spLocks noGrp="1"/>
          </p:cNvSpPr>
          <p:nvPr>
            <p:ph type="body" orient="vert" idx="1"/>
          </p:nvPr>
        </p:nvSpPr>
        <p:spPr>
          <a:xfrm>
            <a:off x="838200" y="507999"/>
            <a:ext cx="7734300" cy="5668964"/>
          </a:xfrm>
        </p:spPr>
        <p:txBody>
          <a:bodyPr vert="eaVert"/>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0E8EE9AA-BA08-26B8-EAE7-70FE45C46D20}"/>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00AA2AD7-E2BC-7B18-1F33-E909574043C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5493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a:t>Module</a:t>
            </a:r>
            <a:r>
              <a:rPr lang="en-US"/>
              <a:t>: XXXXXXX / </a:t>
            </a:r>
            <a:r>
              <a:rPr lang="en-US" b="1"/>
              <a:t>Learning Unit</a:t>
            </a:r>
            <a:r>
              <a:rPr lang="en-US"/>
              <a:t>: YYYYYYY / </a:t>
            </a:r>
            <a:r>
              <a:rPr lang="en-US" b="1"/>
              <a:t>Sub Unit</a:t>
            </a:r>
            <a:r>
              <a:rPr lang="en-US"/>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a:t>
            </a:fld>
            <a:endParaRPr lang="it-IT" dirty="0"/>
          </a:p>
        </p:txBody>
      </p:sp>
      <p:sp>
        <p:nvSpPr>
          <p:cNvPr id="6" name="Segnaposto immagine 5">
            <a:extLst>
              <a:ext uri="{FF2B5EF4-FFF2-40B4-BE49-F238E27FC236}">
                <a16:creationId xmlns:a16="http://schemas.microsoft.com/office/drawing/2014/main" id="{9527BB6F-A164-5D4F-9B76-8A5088A9DF87}"/>
              </a:ext>
            </a:extLst>
          </p:cNvPr>
          <p:cNvSpPr>
            <a:spLocks noGrp="1"/>
          </p:cNvSpPr>
          <p:nvPr>
            <p:ph type="pic" sz="quarter" idx="12"/>
          </p:nvPr>
        </p:nvSpPr>
        <p:spPr>
          <a:xfrm>
            <a:off x="838199" y="1781175"/>
            <a:ext cx="6591300" cy="4394200"/>
          </a:xfrm>
        </p:spPr>
        <p:txBody>
          <a:bodyPr/>
          <a:lstStyle/>
          <a:p>
            <a:endParaRPr lang="en-GB"/>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Tree>
    <p:extLst>
      <p:ext uri="{BB962C8B-B14F-4D97-AF65-F5344CB8AC3E}">
        <p14:creationId xmlns:p14="http://schemas.microsoft.com/office/powerpoint/2010/main" val="4144916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a:t>Module</a:t>
            </a:r>
            <a:r>
              <a:rPr lang="en-US"/>
              <a:t>: XXXXXXX / </a:t>
            </a:r>
            <a:r>
              <a:rPr lang="en-US" b="1"/>
              <a:t>Learning Unit</a:t>
            </a:r>
            <a:r>
              <a:rPr lang="en-US"/>
              <a:t>: YYYYYYY / </a:t>
            </a:r>
            <a:r>
              <a:rPr lang="en-US" b="1"/>
              <a:t>Sub Unit</a:t>
            </a:r>
            <a:r>
              <a:rPr lang="en-US"/>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a:t>
            </a:fld>
            <a:endParaRPr lang="it-IT" dirty="0"/>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
        <p:nvSpPr>
          <p:cNvPr id="7" name="Segnaposto grafico 6">
            <a:extLst>
              <a:ext uri="{FF2B5EF4-FFF2-40B4-BE49-F238E27FC236}">
                <a16:creationId xmlns:a16="http://schemas.microsoft.com/office/drawing/2014/main" id="{B151F72B-F6FA-E04A-C2A3-703DEDE9DBCB}"/>
              </a:ext>
            </a:extLst>
          </p:cNvPr>
          <p:cNvSpPr>
            <a:spLocks noGrp="1"/>
          </p:cNvSpPr>
          <p:nvPr>
            <p:ph type="chart" sz="quarter" idx="14"/>
          </p:nvPr>
        </p:nvSpPr>
        <p:spPr>
          <a:xfrm>
            <a:off x="838200" y="1775014"/>
            <a:ext cx="6591600" cy="4395600"/>
          </a:xfrm>
        </p:spPr>
        <p:txBody>
          <a:bodyPr/>
          <a:lstStyle/>
          <a:p>
            <a:endParaRPr lang="en-GB"/>
          </a:p>
        </p:txBody>
      </p:sp>
    </p:spTree>
    <p:extLst>
      <p:ext uri="{BB962C8B-B14F-4D97-AF65-F5344CB8AC3E}">
        <p14:creationId xmlns:p14="http://schemas.microsoft.com/office/powerpoint/2010/main" val="1992569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sclai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9526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6122A5-00A8-32E3-C7FF-3FEEECD528D1}"/>
              </a:ext>
            </a:extLst>
          </p:cNvPr>
          <p:cNvSpPr>
            <a:spLocks noGrp="1"/>
          </p:cNvSpPr>
          <p:nvPr>
            <p:ph type="ctrTitle"/>
          </p:nvPr>
        </p:nvSpPr>
        <p:spPr>
          <a:xfrm>
            <a:off x="1524000" y="1122363"/>
            <a:ext cx="9144000" cy="2387600"/>
          </a:xfrm>
        </p:spPr>
        <p:txBody>
          <a:bodyPr vert="horz" lIns="91440" tIns="45720" rIns="91440" bIns="45720" rtlCol="0" anchor="b">
            <a:normAutofit fontScale="90000"/>
          </a:bodyPr>
          <a:lstStyle>
            <a:lvl1pPr algn="ctr">
              <a:defRPr lang="it-IT" sz="6000" b="1">
                <a:solidFill>
                  <a:srgbClr val="94C020"/>
                </a:solidFill>
                <a:latin typeface="+mn-lt"/>
              </a:defRPr>
            </a:lvl1pPr>
          </a:lstStyle>
          <a:p>
            <a:pPr lvl="0" algn="ctr"/>
            <a:r>
              <a:rPr lang="it-IT"/>
              <a:t>Fare clic per modificare lo stile del titolo dello schema</a:t>
            </a:r>
          </a:p>
        </p:txBody>
      </p:sp>
      <p:sp>
        <p:nvSpPr>
          <p:cNvPr id="3" name="Sottotitolo 2">
            <a:extLst>
              <a:ext uri="{FF2B5EF4-FFF2-40B4-BE49-F238E27FC236}">
                <a16:creationId xmlns:a16="http://schemas.microsoft.com/office/drawing/2014/main" id="{E890540D-6233-8DC0-25E1-261205F22FED}"/>
              </a:ext>
            </a:extLst>
          </p:cNvPr>
          <p:cNvSpPr>
            <a:spLocks noGrp="1"/>
          </p:cNvSpPr>
          <p:nvPr>
            <p:ph type="subTitle" idx="1"/>
          </p:nvPr>
        </p:nvSpPr>
        <p:spPr>
          <a:xfrm>
            <a:off x="1524000" y="3602038"/>
            <a:ext cx="9144000" cy="1655762"/>
          </a:xfrm>
        </p:spPr>
        <p:txBody>
          <a:bodyPr vert="horz" lIns="91440" tIns="45720" rIns="91440" bIns="45720" rtlCol="0">
            <a:normAutofit/>
          </a:bodyPr>
          <a:lstStyle>
            <a:lvl1pPr marL="342900" indent="-342900" algn="ctr">
              <a:buFont typeface="Wingdings" panose="05000000000000000000" pitchFamily="2" charset="2"/>
              <a:buChar char="§"/>
              <a:defRPr lang="it-IT" sz="2400" dirty="0">
                <a:solidFill>
                  <a:schemeClr val="tx1">
                    <a:lumMod val="65000"/>
                    <a:lumOff val="35000"/>
                  </a:schemeClr>
                </a:solidFill>
              </a:defRPr>
            </a:lvl1pPr>
          </a:lstStyle>
          <a:p>
            <a:pPr marL="0" lvl="0" indent="0" algn="ctr">
              <a:buNone/>
            </a:pPr>
            <a:r>
              <a:rPr lang="it-IT" dirty="0"/>
              <a:t>Fare clic per modificare lo stile del sottotitolo dello schema</a:t>
            </a:r>
          </a:p>
        </p:txBody>
      </p:sp>
      <p:sp>
        <p:nvSpPr>
          <p:cNvPr id="5" name="Segnaposto piè di pagina 4">
            <a:extLst>
              <a:ext uri="{FF2B5EF4-FFF2-40B4-BE49-F238E27FC236}">
                <a16:creationId xmlns:a16="http://schemas.microsoft.com/office/drawing/2014/main" id="{6E5B8C5C-196C-69F0-D169-A3279DD36528}"/>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64D21475-6FBC-1FDA-6DD5-B4D3DC7C5709}"/>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5126031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41240B-7FA6-5C54-80D1-598C9A033CEA}"/>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2A5918A4-C2B6-2A24-1305-FA064CC1C3E6}"/>
              </a:ext>
            </a:extLst>
          </p:cNvPr>
          <p:cNvSpPr>
            <a:spLocks noGrp="1"/>
          </p:cNvSpPr>
          <p:nvPr>
            <p:ph idx="1"/>
          </p:nvPr>
        </p:nvSpPr>
        <p:spPr/>
        <p:txBody>
          <a:bodyPr vert="horz" lIns="91440" tIns="45720" rIns="91440" bIns="45720" rtlCol="0">
            <a:normAutofit/>
          </a:bodyPr>
          <a:lstStyle>
            <a:lvl1pPr>
              <a:defRPr lang="it-IT" sz="2400">
                <a:solidFill>
                  <a:schemeClr val="tx1">
                    <a:lumMod val="65000"/>
                    <a:lumOff val="35000"/>
                  </a:schemeClr>
                </a:solidFill>
              </a:defRPr>
            </a:lvl1pPr>
            <a:lvl2pPr>
              <a:defRPr lang="it-IT">
                <a:solidFill>
                  <a:srgbClr val="595959"/>
                </a:solidFill>
              </a:defRPr>
            </a:lvl2pPr>
            <a:lvl3pPr>
              <a:defRPr lang="it-IT">
                <a:solidFill>
                  <a:srgbClr val="595959"/>
                </a:solidFill>
              </a:defRPr>
            </a:lvl3pPr>
            <a:lvl4pPr>
              <a:defRPr lang="it-IT">
                <a:solidFill>
                  <a:srgbClr val="595959"/>
                </a:solidFill>
              </a:defRPr>
            </a:lvl4pPr>
            <a:lvl5pPr>
              <a:defRPr lang="it-IT">
                <a:solidFill>
                  <a:srgbClr val="595959"/>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Segnaposto piè di pagina 4">
            <a:extLst>
              <a:ext uri="{FF2B5EF4-FFF2-40B4-BE49-F238E27FC236}">
                <a16:creationId xmlns:a16="http://schemas.microsoft.com/office/drawing/2014/main" id="{8C4AA35A-5D50-BE62-F2C4-1FD36DF8EBA4}"/>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B4334004-55B7-4583-BA2C-673BF369F92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65879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7ACC99-8D30-1388-8E8C-18AD6AFE5D89}"/>
              </a:ext>
            </a:extLst>
          </p:cNvPr>
          <p:cNvSpPr>
            <a:spLocks noGrp="1"/>
          </p:cNvSpPr>
          <p:nvPr>
            <p:ph type="title"/>
          </p:nvPr>
        </p:nvSpPr>
        <p:spPr>
          <a:xfrm>
            <a:off x="831850" y="1709738"/>
            <a:ext cx="10515600" cy="2852737"/>
          </a:xfrm>
        </p:spPr>
        <p:txBody>
          <a:bodyPr vert="horz" lIns="91440" tIns="45720" rIns="91440" bIns="45720" rtlCol="0" anchor="b">
            <a:normAutofit fontScale="90000"/>
          </a:bodyPr>
          <a:lstStyle>
            <a:lvl1pPr>
              <a:defRPr lang="it-IT" sz="6000" b="1">
                <a:solidFill>
                  <a:srgbClr val="94C020"/>
                </a:solidFill>
                <a:latin typeface="+mn-lt"/>
              </a:defRPr>
            </a:lvl1pPr>
          </a:lstStyle>
          <a:p>
            <a:pPr lvl="0"/>
            <a:r>
              <a:rPr lang="it-IT"/>
              <a:t>Fare clic per modificare lo stile del titolo dello schema</a:t>
            </a:r>
          </a:p>
        </p:txBody>
      </p:sp>
      <p:sp>
        <p:nvSpPr>
          <p:cNvPr id="3" name="Segnaposto testo 2">
            <a:extLst>
              <a:ext uri="{FF2B5EF4-FFF2-40B4-BE49-F238E27FC236}">
                <a16:creationId xmlns:a16="http://schemas.microsoft.com/office/drawing/2014/main" id="{2C6C9BC8-9C49-5860-3C9B-4DFF298194A0}"/>
              </a:ext>
            </a:extLst>
          </p:cNvPr>
          <p:cNvSpPr>
            <a:spLocks noGrp="1"/>
          </p:cNvSpPr>
          <p:nvPr>
            <p:ph type="body" idx="1"/>
          </p:nvPr>
        </p:nvSpPr>
        <p:spPr>
          <a:xfrm>
            <a:off x="831850" y="4589463"/>
            <a:ext cx="10515600" cy="1500187"/>
          </a:xfrm>
        </p:spPr>
        <p:txBody>
          <a:bodyPr vert="horz" lIns="91440" tIns="45720" rIns="91440" bIns="45720" rtlCol="0">
            <a:normAutofit/>
          </a:bodyPr>
          <a:lstStyle>
            <a:lvl1pPr>
              <a:defRPr lang="it-IT" sz="2400">
                <a:solidFill>
                  <a:schemeClr val="tx1">
                    <a:lumMod val="65000"/>
                    <a:lumOff val="35000"/>
                  </a:schemeClr>
                </a:solidFill>
              </a:defRPr>
            </a:lvl1pPr>
          </a:lstStyle>
          <a:p>
            <a:pPr marL="0" lvl="0" indent="0">
              <a:buNone/>
            </a:pPr>
            <a:r>
              <a:rPr lang="it-IT"/>
              <a:t>Fare clic per modificare gli stili del testo dello schema</a:t>
            </a:r>
          </a:p>
        </p:txBody>
      </p:sp>
      <p:sp>
        <p:nvSpPr>
          <p:cNvPr id="5" name="Segnaposto piè di pagina 4">
            <a:extLst>
              <a:ext uri="{FF2B5EF4-FFF2-40B4-BE49-F238E27FC236}">
                <a16:creationId xmlns:a16="http://schemas.microsoft.com/office/drawing/2014/main" id="{DCF716CD-E1B3-0F8F-98D0-8284F4D034A4}"/>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BEC30DA6-2F52-4F9B-C436-D5274F719E9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73728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312703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EC8361-8B55-E21D-0729-DAF0A91BB43C}"/>
              </a:ext>
            </a:extLst>
          </p:cNvPr>
          <p:cNvSpPr>
            <a:spLocks noGrp="1"/>
          </p:cNvSpPr>
          <p:nvPr>
            <p:ph type="title"/>
          </p:nvPr>
        </p:nvSpPr>
        <p:spPr>
          <a:xfrm>
            <a:off x="839788" y="774700"/>
            <a:ext cx="10515600" cy="9159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2">
            <a:extLst>
              <a:ext uri="{FF2B5EF4-FFF2-40B4-BE49-F238E27FC236}">
                <a16:creationId xmlns:a16="http://schemas.microsoft.com/office/drawing/2014/main" id="{BB9546E0-5ED9-4B3D-A15A-DE549550D5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32AD68EE-1126-EF80-2914-23F60E25D73D}"/>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CE7060D-F6F1-5622-EF5F-BD1CFA9AD0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09707CB-CBCD-8077-C620-FB87731AFD9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8" name="Segnaposto piè di pagina 7">
            <a:extLst>
              <a:ext uri="{FF2B5EF4-FFF2-40B4-BE49-F238E27FC236}">
                <a16:creationId xmlns:a16="http://schemas.microsoft.com/office/drawing/2014/main" id="{F3627770-A5EE-3EF1-6806-78663F3AD7F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9" name="Segnaposto numero diapositiva 8">
            <a:extLst>
              <a:ext uri="{FF2B5EF4-FFF2-40B4-BE49-F238E27FC236}">
                <a16:creationId xmlns:a16="http://schemas.microsoft.com/office/drawing/2014/main" id="{3E41E068-8309-AA34-EFD3-6632EF156C8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73021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ue Colon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907136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EC3B82-4F60-2330-94FF-CB6C87AB0041}"/>
              </a:ext>
            </a:extLst>
          </p:cNvPr>
          <p:cNvSpPr>
            <a:spLocks noGrp="1"/>
          </p:cNvSpPr>
          <p:nvPr>
            <p:ph type="title"/>
          </p:nvPr>
        </p:nvSpPr>
        <p:spPr>
          <a:xfrm>
            <a:off x="838200" y="762000"/>
            <a:ext cx="10515600" cy="9286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4" name="Segnaposto piè di pagina 3">
            <a:extLst>
              <a:ext uri="{FF2B5EF4-FFF2-40B4-BE49-F238E27FC236}">
                <a16:creationId xmlns:a16="http://schemas.microsoft.com/office/drawing/2014/main" id="{A5138269-A114-F761-DB69-AFCB2ECF2DD9}"/>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5" name="Segnaposto numero diapositiva 4">
            <a:extLst>
              <a:ext uri="{FF2B5EF4-FFF2-40B4-BE49-F238E27FC236}">
                <a16:creationId xmlns:a16="http://schemas.microsoft.com/office/drawing/2014/main" id="{328E2090-5182-7AF9-04D0-3A3D4484C83E}"/>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37066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2462F54B-3E37-78C4-DCD2-6D783F30CFEB}"/>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4" name="Segnaposto numero diapositiva 3">
            <a:extLst>
              <a:ext uri="{FF2B5EF4-FFF2-40B4-BE49-F238E27FC236}">
                <a16:creationId xmlns:a16="http://schemas.microsoft.com/office/drawing/2014/main" id="{94CD7671-C97C-4DC8-A63F-734A9511400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29304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9D81764-EEF3-B3B9-7883-7C10BB1A0B93}"/>
              </a:ext>
            </a:extLst>
          </p:cNvPr>
          <p:cNvSpPr>
            <a:spLocks noGrp="1"/>
          </p:cNvSpPr>
          <p:nvPr>
            <p:ph type="title"/>
          </p:nvPr>
        </p:nvSpPr>
        <p:spPr>
          <a:xfrm>
            <a:off x="838200" y="681037"/>
            <a:ext cx="10515600" cy="1009651"/>
          </a:xfrm>
          <a:prstGeom prst="rect">
            <a:avLst/>
          </a:prstGeom>
        </p:spPr>
        <p:txBody>
          <a:bodyPr vert="horz" lIns="91440" tIns="45720" rIns="91440" bIns="45720" rtlCol="0" anchor="ctr">
            <a:normAutofit/>
          </a:bodyPr>
          <a:lstStyle/>
          <a:p>
            <a:pPr lvl="0"/>
            <a:r>
              <a:rPr lang="it-IT"/>
              <a:t>Klicka för att ändra titeln på schemat</a:t>
            </a:r>
          </a:p>
        </p:txBody>
      </p:sp>
      <p:sp>
        <p:nvSpPr>
          <p:cNvPr id="3" name="Segnaposto testo 2">
            <a:extLst>
              <a:ext uri="{FF2B5EF4-FFF2-40B4-BE49-F238E27FC236}">
                <a16:creationId xmlns:a16="http://schemas.microsoft.com/office/drawing/2014/main" id="{98E509D0-A688-42E6-5F9D-4B1C5CB06B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Klicka för att modifiera testets delar i schemat</a:t>
            </a:r>
          </a:p>
          <a:p>
            <a:pPr lvl="1"/>
            <a:r>
              <a:rPr lang="it-IT"/>
              <a:t>Secondo livello</a:t>
            </a:r>
          </a:p>
          <a:p>
            <a:pPr lvl="2"/>
            <a:r>
              <a:rPr lang="it-IT"/>
              <a:t>Terzo livello</a:t>
            </a:r>
          </a:p>
          <a:p>
            <a:pPr lvl="3"/>
            <a:r>
              <a:rPr lang="it-IT"/>
              <a:t>Kvarto livello</a:t>
            </a:r>
          </a:p>
          <a:p>
            <a:pPr lvl="4"/>
            <a:r>
              <a:rPr lang="it-IT"/>
              <a:t>Quinto livello</a:t>
            </a:r>
          </a:p>
        </p:txBody>
      </p:sp>
      <p:sp>
        <p:nvSpPr>
          <p:cNvPr id="5" name="Segnaposto piè di pagina 4">
            <a:extLst>
              <a:ext uri="{FF2B5EF4-FFF2-40B4-BE49-F238E27FC236}">
                <a16:creationId xmlns:a16="http://schemas.microsoft.com/office/drawing/2014/main" id="{D4468883-481E-6A84-AC66-340CA3412CA9}"/>
              </a:ext>
            </a:extLst>
          </p:cNvPr>
          <p:cNvSpPr>
            <a:spLocks noGrp="1"/>
          </p:cNvSpPr>
          <p:nvPr>
            <p:ph type="ftr" sz="quarter" idx="3"/>
          </p:nvPr>
        </p:nvSpPr>
        <p:spPr>
          <a:xfrm>
            <a:off x="838200" y="6238876"/>
            <a:ext cx="9982200" cy="60007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b="1" dirty="0"/>
              <a:t>Modul</a:t>
            </a:r>
            <a:r>
              <a:rPr lang="en-US" dirty="0"/>
              <a:t>: XXXXXXX / </a:t>
            </a:r>
            <a:r>
              <a:rPr lang="en-US" b="1" dirty="0"/>
              <a:t>Lärandeenhet</a:t>
            </a:r>
            <a:r>
              <a:rPr lang="en-US" dirty="0"/>
              <a:t>: YYYYYYY / </a:t>
            </a:r>
            <a:r>
              <a:rPr lang="en-US" b="1" dirty="0"/>
              <a:t>Underenhet</a:t>
            </a:r>
            <a:r>
              <a:rPr lang="en-US" dirty="0"/>
              <a:t>: ZZZZZZZZ</a:t>
            </a:r>
            <a:endParaRPr lang="en-US" b="1" dirty="0"/>
          </a:p>
        </p:txBody>
      </p:sp>
      <p:sp>
        <p:nvSpPr>
          <p:cNvPr id="6" name="Segnaposto numero diapositiva 5">
            <a:extLst>
              <a:ext uri="{FF2B5EF4-FFF2-40B4-BE49-F238E27FC236}">
                <a16:creationId xmlns:a16="http://schemas.microsoft.com/office/drawing/2014/main" id="{7624506B-32CC-1AB4-8563-22F24F253EEF}"/>
              </a:ext>
            </a:extLst>
          </p:cNvPr>
          <p:cNvSpPr>
            <a:spLocks noGrp="1"/>
          </p:cNvSpPr>
          <p:nvPr>
            <p:ph type="sldNum" sz="quarter" idx="4"/>
          </p:nvPr>
        </p:nvSpPr>
        <p:spPr>
          <a:xfrm>
            <a:off x="10896600" y="6356350"/>
            <a:ext cx="457200" cy="365125"/>
          </a:xfrm>
          <a:prstGeom prst="rect">
            <a:avLst/>
          </a:prstGeom>
        </p:spPr>
        <p:txBody>
          <a:bodyPr vert="horz" lIns="91440" tIns="45720" rIns="91440" bIns="45720" rtlCol="0" anchor="ctr"/>
          <a:lstStyle>
            <a:lvl1pPr algn="r">
              <a:defRPr lang="en-US" sz="1200" b="1" smtClean="0">
                <a:solidFill>
                  <a:schemeClr val="tx1">
                    <a:tint val="75000"/>
                  </a:schemeClr>
                </a:solidFill>
              </a:defRPr>
            </a:lvl1pPr>
          </a:lstStyle>
          <a:p>
            <a:fld id="{D57F1E4F-1CFF-5643-939E-217C01CDF565}" type="slidenum">
              <a:rPr lang="it-IT" smtClean="0"/>
              <a:t>‹#›</a:t>
            </a:fld>
            <a:endParaRPr lang="it-IT" dirty="0"/>
          </a:p>
        </p:txBody>
      </p:sp>
    </p:spTree>
    <p:extLst>
      <p:ext uri="{BB962C8B-B14F-4D97-AF65-F5344CB8AC3E}">
        <p14:creationId xmlns:p14="http://schemas.microsoft.com/office/powerpoint/2010/main" val="1897871685"/>
      </p:ext>
    </p:extLst>
  </p:cSld>
  <p:clrMap bg1="lt1" tx1="dk1" bg2="lt2" tx2="dk2" accent1="accent1" accent2="accent2" accent3="accent3" accent4="accent4" accent5="accent5" accent6="accent6" hlink="hlink" folHlink="folHlink"/>
  <p:sldLayoutIdLst>
    <p:sldLayoutId id="2147483738" r:id="rId1"/>
    <p:sldLayoutId id="2147483727" r:id="rId2"/>
    <p:sldLayoutId id="2147483728" r:id="rId3"/>
    <p:sldLayoutId id="2147483729" r:id="rId4"/>
    <p:sldLayoutId id="2147483730" r:id="rId5"/>
    <p:sldLayoutId id="2147483731" r:id="rId6"/>
    <p:sldLayoutId id="2147483740" r:id="rId7"/>
    <p:sldLayoutId id="2147483732" r:id="rId8"/>
    <p:sldLayoutId id="2147483733" r:id="rId9"/>
    <p:sldLayoutId id="2147483734" r:id="rId10"/>
    <p:sldLayoutId id="2147483735" r:id="rId11"/>
    <p:sldLayoutId id="2147483736" r:id="rId12"/>
    <p:sldLayoutId id="2147483737" r:id="rId13"/>
    <p:sldLayoutId id="2147483741" r:id="rId14"/>
    <p:sldLayoutId id="2147483742" r:id="rId15"/>
    <p:sldLayoutId id="2147483739" r:id="rId16"/>
  </p:sldLayoutIdLst>
  <p:hf hdr="0" dt="0"/>
  <p:txStyles>
    <p:titleStyle>
      <a:lvl1pPr algn="l" defTabSz="914400" rtl="0" eaLnBrk="1" latinLnBrk="0" hangingPunct="1">
        <a:lnSpc>
          <a:spcPct val="90000"/>
        </a:lnSpc>
        <a:spcBef>
          <a:spcPct val="0"/>
        </a:spcBef>
        <a:buNone/>
        <a:defRPr lang="it-IT" sz="4400" kern="1200">
          <a:solidFill>
            <a:srgbClr val="94C02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ec.europa.eu/eurostat/statistics-explained/SEPDF/cache/1183.pdf" TargetMode="External"/><Relationship Id="rId2" Type="http://schemas.openxmlformats.org/officeDocument/2006/relationships/hyperlink" Target="https://www.youtube.com/watch?v=zCRKvDyyHmI"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linkedin.com/pulse/shift-from-linear-circular-economy-road-sustainable-caroline/" TargetMode="External"/><Relationship Id="rId2" Type="http://schemas.openxmlformats.org/officeDocument/2006/relationships/hyperlink" Target="https://www.youtube.com/watch?v=__0Spwj8DkM" TargetMode="Externa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rWFkLa-QI0s&amp;t=29s" TargetMode="External"/><Relationship Id="rId2" Type="http://schemas.openxmlformats.org/officeDocument/2006/relationships/hyperlink" Target="https://www.europarl.europa.eu/news/en/headlines/economy/20151201STO05603/circular-economy-definition-importance-and-benefits" TargetMode="Externa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BQs8MJLuxMw" TargetMode="External"/><Relationship Id="rId2" Type="http://schemas.openxmlformats.org/officeDocument/2006/relationships/hyperlink" Target="https://environment.ec.europa.eu/strategy/circular-economy-action-plan_en#:~:text=The%20EU's%20new%20circular%20action,new%20agenda%20for%20sustainable%20growth" TargetMode="Externa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hyperlink" Target="https://www.youtube.com/watch?v=OvX3BMT6P-k&amp;t=4s" TargetMode="External"/><Relationship Id="rId2" Type="http://schemas.openxmlformats.org/officeDocument/2006/relationships/hyperlink" Target="https://www.youtube.com/watch?v=GPW0j2Bo_eY" TargetMode="Externa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hyperlink" Target="https://www.youtube.com/watch?v=TfC3UtbfHLE" TargetMode="External"/><Relationship Id="rId2" Type="http://schemas.openxmlformats.org/officeDocument/2006/relationships/hyperlink" Target="https://www.un.org/development/desa/dpad/publication/un-desa-policy-brief-105-circular-agriculture-for-sustainable-rural-development/"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hyperlink" Target="https://www.youtube.com/watch?v=yp1i8_JFsao" TargetMode="External"/><Relationship Id="rId2" Type="http://schemas.openxmlformats.org/officeDocument/2006/relationships/hyperlink" Target="https://www.weforum.org/agenda/2022/10/what-is-regenerative-agriculture/#:~:text=Regenerative%20agriculture%20focuses%20on%20improving,well%20as%20reducing%20soil%20erosion" TargetMode="Externa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hyperlink" Target="https://www.youtube.com/watch?v=WiOhsLFvmJU" TargetMode="External"/><Relationship Id="rId2" Type="http://schemas.openxmlformats.org/officeDocument/2006/relationships/hyperlink" Target="https://www.mdpi.com/2673-4591/9/1/10" TargetMode="Externa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hyperlink" Target="https://www.boardofinnovation.com/circular-economy-business-models-explained/#:~:text=Circular%20business%20model%20definition,minimizing%20ecological%20and%20social%20costs" TargetMode="External"/><Relationship Id="rId2" Type="http://schemas.openxmlformats.org/officeDocument/2006/relationships/hyperlink" Target="https://www.weforum.org/agenda/2022/01/5-circular-economy-business-models-competitive-advantage/" TargetMode="Externa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hyperlink" Target="https://www.youtube.com/watch?v=PvAd7t33fdo" TargetMode="External"/><Relationship Id="rId2" Type="http://schemas.openxmlformats.org/officeDocument/2006/relationships/hyperlink" Target="https://www.youtube.com/watch?v=pE7a4N9GDKk"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hyperlink" Target="https://www.youtube.com/watch?v=ioHQNIrsojU" TargetMode="External"/><Relationship Id="rId2" Type="http://schemas.openxmlformats.org/officeDocument/2006/relationships/hyperlink" Target="https://single-market-economy.ec.europa.eu/sectors/biotechnology/bio-based-products_en#:~:text=Bio%2Dbased%20products%20are%20wholly,and%20paper%2C%20textiles%2C%20etc" TargetMode="Externa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069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53C58-F208-1B3C-9421-05C2263C9268}"/>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292C9711-C1FB-94DF-482F-15DEE74F8E6B}"/>
              </a:ext>
            </a:extLst>
          </p:cNvPr>
          <p:cNvSpPr>
            <a:spLocks noGrp="1"/>
          </p:cNvSpPr>
          <p:nvPr>
            <p:ph type="title"/>
          </p:nvPr>
        </p:nvSpPr>
        <p:spPr>
          <a:xfrm>
            <a:off x="2837621" y="801615"/>
            <a:ext cx="6516757" cy="1009651"/>
          </a:xfrm>
        </p:spPr>
        <p:txBody>
          <a:bodyPr/>
          <a:lstStyle/>
          <a:p>
            <a:r>
              <a:rPr lang="en-GB" dirty="0"/>
              <a:t>Ytterligare information</a:t>
            </a:r>
          </a:p>
        </p:txBody>
      </p:sp>
      <p:sp>
        <p:nvSpPr>
          <p:cNvPr id="3" name="Segnaposto contenuto 2">
            <a:extLst>
              <a:ext uri="{FF2B5EF4-FFF2-40B4-BE49-F238E27FC236}">
                <a16:creationId xmlns:a16="http://schemas.microsoft.com/office/drawing/2014/main" id="{5E797D65-7CB8-123F-3661-107F8D812EC7}"/>
              </a:ext>
            </a:extLst>
          </p:cNvPr>
          <p:cNvSpPr>
            <a:spLocks noGrp="1"/>
          </p:cNvSpPr>
          <p:nvPr>
            <p:ph idx="1"/>
          </p:nvPr>
        </p:nvSpPr>
        <p:spPr>
          <a:xfrm>
            <a:off x="838200" y="2475123"/>
            <a:ext cx="10515600" cy="3316218"/>
          </a:xfrm>
        </p:spPr>
        <p:txBody>
          <a:bodyPr/>
          <a:lstStyle/>
          <a:p>
            <a:pPr algn="just">
              <a:lnSpc>
                <a:spcPct val="115000"/>
              </a:lnSpc>
              <a:spcBef>
                <a:spcPts val="600"/>
              </a:spcBef>
              <a:spcAft>
                <a:spcPts val="600"/>
              </a:spcAft>
            </a:pPr>
            <a:r>
              <a:rPr lang="en-GB" sz="1800"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Om du vill lära dig mer om den cirkulära ekonomin kan du titta på den här videon på följande länk</a:t>
            </a:r>
            <a:endParaRPr lang="en-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1800" i="1" u="sng" dirty="0">
                <a:solidFill>
                  <a:srgbClr val="808080"/>
                </a:solidFill>
                <a:effectLst/>
                <a:latin typeface="Calibri" panose="020F0502020204030204" pitchFamily="34" charset="0"/>
                <a:ea typeface="Calibri" panose="020F0502020204030204" pitchFamily="34" charset="0"/>
                <a:cs typeface="Calibri" panose="020F0502020204030204" pitchFamily="34" charset="0"/>
                <a:hlinkClick r:id="rId2"/>
              </a:rPr>
              <a:t>https://www.youtube.com/watch?v=zCRKvDyyHmI   </a:t>
            </a:r>
            <a:endParaRPr lang="en-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1800"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Om du vill veta mer om avfallsstatistik kan du läsa den här artikeln på följande länk</a:t>
            </a:r>
            <a:endParaRPr lang="en-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1800" i="1" u="sng" dirty="0">
                <a:solidFill>
                  <a:srgbClr val="808080"/>
                </a:solidFill>
                <a:effectLst/>
                <a:latin typeface="Calibri" panose="020F0502020204030204" pitchFamily="34" charset="0"/>
                <a:ea typeface="Calibri" panose="020F0502020204030204" pitchFamily="34" charset="0"/>
                <a:cs typeface="Calibri" panose="020F0502020204030204" pitchFamily="34" charset="0"/>
                <a:hlinkClick r:id="rId3"/>
              </a:rPr>
              <a:t>https://ec.europa.eu/eurostat/statistics-explained/SEPDF/cache/1183.pdf</a:t>
            </a:r>
            <a:endParaRPr lang="en-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4" name="Segnaposto piè di pagina 3">
            <a:extLst>
              <a:ext uri="{FF2B5EF4-FFF2-40B4-BE49-F238E27FC236}">
                <a16:creationId xmlns:a16="http://schemas.microsoft.com/office/drawing/2014/main" id="{4607EA5F-95CE-55A4-9C8F-72A5FE12ADEB}"/>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a:t>
            </a:r>
            <a:r>
              <a:rPr lang="en-GB" dirty="0"/>
              <a:t>Bakgrund och koncept för cirkulär ekonomi</a:t>
            </a:r>
          </a:p>
          <a:p>
            <a:endParaRPr lang="en-US" dirty="0"/>
          </a:p>
        </p:txBody>
      </p:sp>
      <p:sp>
        <p:nvSpPr>
          <p:cNvPr id="5" name="Segnaposto numero diapositiva 4">
            <a:extLst>
              <a:ext uri="{FF2B5EF4-FFF2-40B4-BE49-F238E27FC236}">
                <a16:creationId xmlns:a16="http://schemas.microsoft.com/office/drawing/2014/main" id="{C9B3352F-E7B9-0F89-6875-BA38051B096E}"/>
              </a:ext>
            </a:extLst>
          </p:cNvPr>
          <p:cNvSpPr>
            <a:spLocks noGrp="1"/>
          </p:cNvSpPr>
          <p:nvPr>
            <p:ph type="sldNum" sz="quarter" idx="12"/>
          </p:nvPr>
        </p:nvSpPr>
        <p:spPr/>
        <p:txBody>
          <a:bodyPr/>
          <a:lstStyle/>
          <a:p>
            <a:fld id="{D57F1E4F-1CFF-5643-939E-217C01CDF565}" type="slidenum">
              <a:rPr lang="en-US" smtClean="0"/>
              <a:t>10</a:t>
            </a:fld>
            <a:endParaRPr lang="en-US" dirty="0"/>
          </a:p>
        </p:txBody>
      </p:sp>
    </p:spTree>
    <p:extLst>
      <p:ext uri="{BB962C8B-B14F-4D97-AF65-F5344CB8AC3E}">
        <p14:creationId xmlns:p14="http://schemas.microsoft.com/office/powerpoint/2010/main" val="535601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EB1E8-3E63-88EA-92E4-D1239DF4CAB5}"/>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05EE9E5D-2925-AF17-62EF-B4D181D06DE6}"/>
              </a:ext>
            </a:extLst>
          </p:cNvPr>
          <p:cNvSpPr>
            <a:spLocks noGrp="1"/>
          </p:cNvSpPr>
          <p:nvPr>
            <p:ph type="title"/>
          </p:nvPr>
        </p:nvSpPr>
        <p:spPr>
          <a:xfrm>
            <a:off x="1487556" y="2642359"/>
            <a:ext cx="10515600" cy="1009651"/>
          </a:xfrm>
        </p:spPr>
        <p:txBody>
          <a:bodyPr>
            <a:normAutofit fontScale="90000"/>
          </a:bodyPr>
          <a:lstStyle/>
          <a:p>
            <a:r>
              <a:rPr lang="en-GB" b="1" dirty="0"/>
              <a:t>2. Linjär ekonomi kontra cirkulär ekonomi</a:t>
            </a:r>
            <a:br>
              <a:rPr lang="en-GB" b="1" dirty="0">
                <a:solidFill>
                  <a:srgbClr val="0E101A"/>
                </a:solidFill>
                <a:effectLst/>
              </a:rPr>
            </a:br>
            <a:endParaRPr lang="en-GB" b="1" dirty="0"/>
          </a:p>
        </p:txBody>
      </p:sp>
      <p:sp>
        <p:nvSpPr>
          <p:cNvPr id="4" name="Segnaposto piè di pagina 3">
            <a:extLst>
              <a:ext uri="{FF2B5EF4-FFF2-40B4-BE49-F238E27FC236}">
                <a16:creationId xmlns:a16="http://schemas.microsoft.com/office/drawing/2014/main" id="{A1B97573-0558-CA2E-CE78-DDB1324E3627}"/>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a:t>
            </a:r>
            <a:r>
              <a:rPr lang="en-GB" dirty="0"/>
              <a:t>Linjär ekonomi kontra cirkulär </a:t>
            </a:r>
            <a:r>
              <a:rPr lang="en-GR" dirty="0"/>
              <a:t>ekonomi </a:t>
            </a:r>
            <a:endParaRPr lang="en-US" dirty="0"/>
          </a:p>
        </p:txBody>
      </p:sp>
      <p:sp>
        <p:nvSpPr>
          <p:cNvPr id="5" name="Segnaposto numero diapositiva 4">
            <a:extLst>
              <a:ext uri="{FF2B5EF4-FFF2-40B4-BE49-F238E27FC236}">
                <a16:creationId xmlns:a16="http://schemas.microsoft.com/office/drawing/2014/main" id="{F65623DE-FA0D-93AE-D56A-31A556B47A5E}"/>
              </a:ext>
            </a:extLst>
          </p:cNvPr>
          <p:cNvSpPr>
            <a:spLocks noGrp="1"/>
          </p:cNvSpPr>
          <p:nvPr>
            <p:ph type="sldNum" sz="quarter" idx="12"/>
          </p:nvPr>
        </p:nvSpPr>
        <p:spPr/>
        <p:txBody>
          <a:bodyPr/>
          <a:lstStyle/>
          <a:p>
            <a:fld id="{D57F1E4F-1CFF-5643-939E-217C01CDF565}" type="slidenum">
              <a:rPr lang="en-US" smtClean="0"/>
              <a:t>11</a:t>
            </a:fld>
            <a:endParaRPr lang="en-US" dirty="0"/>
          </a:p>
        </p:txBody>
      </p:sp>
    </p:spTree>
    <p:extLst>
      <p:ext uri="{BB962C8B-B14F-4D97-AF65-F5344CB8AC3E}">
        <p14:creationId xmlns:p14="http://schemas.microsoft.com/office/powerpoint/2010/main" val="1500408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8FEAC-3B39-3024-1FCA-4B3556E45D3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CE33B6E2-4369-9435-8C0D-2F1BDFFDC75E}"/>
              </a:ext>
            </a:extLst>
          </p:cNvPr>
          <p:cNvSpPr>
            <a:spLocks noGrp="1"/>
          </p:cNvSpPr>
          <p:nvPr>
            <p:ph type="title"/>
          </p:nvPr>
        </p:nvSpPr>
        <p:spPr>
          <a:xfrm>
            <a:off x="3173896" y="681037"/>
            <a:ext cx="10515600" cy="1009651"/>
          </a:xfrm>
        </p:spPr>
        <p:txBody>
          <a:bodyPr>
            <a:normAutofit/>
          </a:bodyPr>
          <a:lstStyle/>
          <a:p>
            <a:r>
              <a:rPr lang="en-GB" dirty="0"/>
              <a:t>2.1. Linjär ekonomi</a:t>
            </a:r>
          </a:p>
        </p:txBody>
      </p:sp>
      <p:sp>
        <p:nvSpPr>
          <p:cNvPr id="3" name="Segnaposto contenuto 2">
            <a:extLst>
              <a:ext uri="{FF2B5EF4-FFF2-40B4-BE49-F238E27FC236}">
                <a16:creationId xmlns:a16="http://schemas.microsoft.com/office/drawing/2014/main" id="{02E361B0-B93C-93CF-E1E8-770F9D129D5D}"/>
              </a:ext>
            </a:extLst>
          </p:cNvPr>
          <p:cNvSpPr>
            <a:spLocks noGrp="1"/>
          </p:cNvSpPr>
          <p:nvPr>
            <p:ph idx="1"/>
          </p:nvPr>
        </p:nvSpPr>
        <p:spPr/>
        <p:txBody>
          <a:bodyPr/>
          <a:lstStyle/>
          <a:p>
            <a:pPr marL="0" indent="0" algn="l">
              <a:buNone/>
            </a:pPr>
            <a:r>
              <a:rPr lang="en-GB" b="0" i="0" dirty="0">
                <a:solidFill>
                  <a:srgbClr val="595959"/>
                </a:solidFill>
                <a:effectLst/>
                <a:latin typeface="Söhne"/>
              </a:rPr>
              <a:t>Under de senaste 150 åren har den industriella utvecklingen i stort sett följt en linjär ekonomisk modell.</a:t>
            </a:r>
          </a:p>
          <a:p>
            <a:pPr marL="0" indent="0" algn="l">
              <a:buNone/>
            </a:pPr>
            <a:endParaRPr lang="en-GB" b="0" i="0" dirty="0">
              <a:solidFill>
                <a:srgbClr val="595959"/>
              </a:solidFill>
              <a:effectLst/>
              <a:latin typeface="Söhne"/>
            </a:endParaRPr>
          </a:p>
          <a:p>
            <a:pPr algn="l">
              <a:buFont typeface="Arial" panose="020B0604020202020204" pitchFamily="34" charset="0"/>
              <a:buChar char="•"/>
            </a:pPr>
            <a:r>
              <a:rPr lang="en-GB" b="0" i="0" u="sng" dirty="0">
                <a:solidFill>
                  <a:srgbClr val="595959"/>
                </a:solidFill>
                <a:effectLst/>
                <a:latin typeface="Söhne"/>
              </a:rPr>
              <a:t>Känd som take-make-waste-systemet:</a:t>
            </a:r>
          </a:p>
          <a:p>
            <a:pPr marL="742950" lvl="1" indent="-285750" algn="l">
              <a:buFont typeface="Arial" panose="020B0604020202020204" pitchFamily="34" charset="0"/>
              <a:buChar char="•"/>
            </a:pPr>
            <a:r>
              <a:rPr lang="en-GB" b="0" i="0" dirty="0">
                <a:effectLst/>
                <a:latin typeface="Söhne"/>
              </a:rPr>
              <a:t>Resurser som används för att producera varor som blir avfall</a:t>
            </a:r>
          </a:p>
          <a:p>
            <a:pPr marL="742950" lvl="1" indent="-285750" algn="l">
              <a:buFont typeface="Arial" panose="020B0604020202020204" pitchFamily="34" charset="0"/>
              <a:buChar char="•"/>
            </a:pPr>
            <a:r>
              <a:rPr lang="en-GB" b="0" i="0" dirty="0">
                <a:effectLst/>
                <a:latin typeface="Söhne"/>
              </a:rPr>
              <a:t>Produkter följer en linjär väg från råmaterial till kasserat avfall</a:t>
            </a:r>
          </a:p>
          <a:p>
            <a:pPr marL="457200" lvl="1" indent="0" algn="l">
              <a:buNone/>
            </a:pPr>
            <a:endParaRPr lang="en-GB" b="0" i="0" dirty="0">
              <a:effectLst/>
              <a:latin typeface="Söhne"/>
            </a:endParaRPr>
          </a:p>
          <a:p>
            <a:pPr algn="l">
              <a:buFont typeface="Arial" panose="020B0604020202020204" pitchFamily="34" charset="0"/>
              <a:buChar char="•"/>
            </a:pPr>
            <a:r>
              <a:rPr lang="en-GB" b="0" i="0" u="sng" dirty="0">
                <a:solidFill>
                  <a:srgbClr val="595959"/>
                </a:solidFill>
                <a:effectLst/>
                <a:latin typeface="Söhne"/>
              </a:rPr>
              <a:t>Fördelar med den linjära modellen:</a:t>
            </a:r>
          </a:p>
          <a:p>
            <a:pPr marL="742950" lvl="1" indent="-285750" algn="l">
              <a:buFont typeface="Arial" panose="020B0604020202020204" pitchFamily="34" charset="0"/>
              <a:buChar char="•"/>
            </a:pPr>
            <a:r>
              <a:rPr lang="en-GB" b="0" i="0" dirty="0">
                <a:effectLst/>
                <a:latin typeface="Söhne"/>
              </a:rPr>
              <a:t>Möjliggjorde massproduktion och ekonomisk tillväxt</a:t>
            </a:r>
          </a:p>
          <a:p>
            <a:pPr marL="742950" lvl="1" indent="-285750" algn="l">
              <a:buFont typeface="Arial" panose="020B0604020202020204" pitchFamily="34" charset="0"/>
              <a:buChar char="•"/>
            </a:pPr>
            <a:r>
              <a:rPr lang="en-GB" b="0" i="0" dirty="0">
                <a:effectLst/>
                <a:latin typeface="Söhne"/>
              </a:rPr>
              <a:t>Lyft människor ur fattigdom och </a:t>
            </a:r>
            <a:r>
              <a:rPr lang="en-GB" b="0" i="0" dirty="0" err="1">
                <a:effectLst/>
                <a:latin typeface="Söhne"/>
              </a:rPr>
              <a:t>drivit på </a:t>
            </a:r>
            <a:r>
              <a:rPr lang="en-GB" b="0" i="0" dirty="0">
                <a:effectLst/>
                <a:latin typeface="Söhne"/>
              </a:rPr>
              <a:t>befolkningstillväxten</a:t>
            </a:r>
          </a:p>
          <a:p>
            <a:endParaRPr lang="en-GB" dirty="0">
              <a:solidFill>
                <a:srgbClr val="595959"/>
              </a:solidFill>
            </a:endParaRPr>
          </a:p>
        </p:txBody>
      </p:sp>
      <p:sp>
        <p:nvSpPr>
          <p:cNvPr id="4" name="Segnaposto piè di pagina 3">
            <a:extLst>
              <a:ext uri="{FF2B5EF4-FFF2-40B4-BE49-F238E27FC236}">
                <a16:creationId xmlns:a16="http://schemas.microsoft.com/office/drawing/2014/main" id="{C5CFD60C-3B1F-441F-E41E-03E4126F8770}"/>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a:t>
            </a:r>
            <a:r>
              <a:rPr lang="en-GB" dirty="0"/>
              <a:t>Linjär ekonomi kontra cirkulär </a:t>
            </a:r>
            <a:r>
              <a:rPr lang="en-GR" dirty="0"/>
              <a:t>ekonomi </a:t>
            </a:r>
            <a:endParaRPr lang="en-US" dirty="0"/>
          </a:p>
        </p:txBody>
      </p:sp>
      <p:sp>
        <p:nvSpPr>
          <p:cNvPr id="5" name="Segnaposto numero diapositiva 4">
            <a:extLst>
              <a:ext uri="{FF2B5EF4-FFF2-40B4-BE49-F238E27FC236}">
                <a16:creationId xmlns:a16="http://schemas.microsoft.com/office/drawing/2014/main" id="{ECEF02FE-F2D8-905C-5150-C85FC42CBBC7}"/>
              </a:ext>
            </a:extLst>
          </p:cNvPr>
          <p:cNvSpPr>
            <a:spLocks noGrp="1"/>
          </p:cNvSpPr>
          <p:nvPr>
            <p:ph type="sldNum" sz="quarter" idx="12"/>
          </p:nvPr>
        </p:nvSpPr>
        <p:spPr/>
        <p:txBody>
          <a:bodyPr/>
          <a:lstStyle/>
          <a:p>
            <a:fld id="{D57F1E4F-1CFF-5643-939E-217C01CDF565}" type="slidenum">
              <a:rPr lang="en-US" smtClean="0"/>
              <a:t>12</a:t>
            </a:fld>
            <a:endParaRPr lang="en-US" dirty="0"/>
          </a:p>
        </p:txBody>
      </p:sp>
    </p:spTree>
    <p:extLst>
      <p:ext uri="{BB962C8B-B14F-4D97-AF65-F5344CB8AC3E}">
        <p14:creationId xmlns:p14="http://schemas.microsoft.com/office/powerpoint/2010/main" val="3939097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E990C-145E-7DD2-D3A0-21B4F018D9D8}"/>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B844FB9E-D7BB-B187-C066-6675FA6DA8AF}"/>
              </a:ext>
            </a:extLst>
          </p:cNvPr>
          <p:cNvSpPr>
            <a:spLocks noGrp="1"/>
          </p:cNvSpPr>
          <p:nvPr>
            <p:ph type="title"/>
          </p:nvPr>
        </p:nvSpPr>
        <p:spPr>
          <a:xfrm>
            <a:off x="3266661" y="636587"/>
            <a:ext cx="10515600" cy="1009651"/>
          </a:xfrm>
        </p:spPr>
        <p:txBody>
          <a:bodyPr>
            <a:normAutofit/>
          </a:bodyPr>
          <a:lstStyle/>
          <a:p>
            <a:r>
              <a:rPr lang="en-GB" dirty="0"/>
              <a:t>2.1. Linjär ekonomi</a:t>
            </a:r>
          </a:p>
        </p:txBody>
      </p:sp>
      <p:sp>
        <p:nvSpPr>
          <p:cNvPr id="3" name="Segnaposto contenuto 2">
            <a:extLst>
              <a:ext uri="{FF2B5EF4-FFF2-40B4-BE49-F238E27FC236}">
                <a16:creationId xmlns:a16="http://schemas.microsoft.com/office/drawing/2014/main" id="{7C1221D8-1A61-E067-1DB8-0E1B628ECAAA}"/>
              </a:ext>
            </a:extLst>
          </p:cNvPr>
          <p:cNvSpPr>
            <a:spLocks noGrp="1"/>
          </p:cNvSpPr>
          <p:nvPr>
            <p:ph idx="1"/>
          </p:nvPr>
        </p:nvSpPr>
        <p:spPr>
          <a:xfrm>
            <a:off x="838200" y="1946274"/>
            <a:ext cx="10770704" cy="4592638"/>
          </a:xfrm>
        </p:spPr>
        <p:txBody>
          <a:bodyPr>
            <a:normAutofit fontScale="92500" lnSpcReduction="20000"/>
          </a:bodyPr>
          <a:lstStyle/>
          <a:p>
            <a:pPr marL="0" indent="0" algn="l">
              <a:lnSpc>
                <a:spcPct val="110000"/>
              </a:lnSpc>
              <a:buNone/>
            </a:pPr>
            <a:r>
              <a:rPr lang="en-GB" b="0" i="0" u="sng" dirty="0">
                <a:solidFill>
                  <a:srgbClr val="595959"/>
                </a:solidFill>
                <a:effectLst/>
                <a:latin typeface="Söhne"/>
              </a:rPr>
              <a:t>Nackdelar med den linjära modellen:</a:t>
            </a:r>
          </a:p>
          <a:p>
            <a:pPr marL="742950" lvl="1" indent="-285750" algn="l">
              <a:lnSpc>
                <a:spcPct val="110000"/>
              </a:lnSpc>
              <a:buFont typeface="Arial" panose="020B0604020202020204" pitchFamily="34" charset="0"/>
              <a:buChar char="•"/>
            </a:pPr>
            <a:r>
              <a:rPr lang="en-GB" b="0" i="0" dirty="0">
                <a:effectLst/>
                <a:latin typeface="Söhne"/>
              </a:rPr>
              <a:t>Miljöförstöring</a:t>
            </a:r>
          </a:p>
          <a:p>
            <a:pPr marL="742950" lvl="1" indent="-285750" algn="l">
              <a:lnSpc>
                <a:spcPct val="110000"/>
              </a:lnSpc>
              <a:buFont typeface="Arial" panose="020B0604020202020204" pitchFamily="34" charset="0"/>
              <a:buChar char="•"/>
            </a:pPr>
            <a:r>
              <a:rPr lang="en-GB" b="0" i="0" dirty="0">
                <a:effectLst/>
                <a:latin typeface="Söhne"/>
              </a:rPr>
              <a:t>Slöseri med värdefulla material</a:t>
            </a:r>
          </a:p>
          <a:p>
            <a:pPr marL="0" indent="0" algn="l">
              <a:lnSpc>
                <a:spcPct val="110000"/>
              </a:lnSpc>
              <a:buNone/>
            </a:pPr>
            <a:endParaRPr lang="en-GB" b="0" i="0" dirty="0">
              <a:solidFill>
                <a:srgbClr val="595959"/>
              </a:solidFill>
              <a:effectLst/>
              <a:latin typeface="Söhne"/>
            </a:endParaRPr>
          </a:p>
          <a:p>
            <a:pPr marL="0" indent="0" algn="l">
              <a:lnSpc>
                <a:spcPct val="110000"/>
              </a:lnSpc>
              <a:buNone/>
            </a:pPr>
            <a:r>
              <a:rPr lang="en-GB" b="1" i="0" dirty="0">
                <a:solidFill>
                  <a:srgbClr val="595959"/>
                </a:solidFill>
                <a:effectLst/>
                <a:latin typeface="Söhne"/>
              </a:rPr>
              <a:t>Dålig resurs- och markförvaltning inom sektorer som jordbruk, byggnation och transport förvärrar de negativa effekterna.</a:t>
            </a:r>
          </a:p>
          <a:p>
            <a:pPr marL="0" indent="0" algn="l">
              <a:lnSpc>
                <a:spcPct val="110000"/>
              </a:lnSpc>
              <a:buNone/>
            </a:pPr>
            <a:endParaRPr lang="en-GB" b="0" i="0" dirty="0">
              <a:solidFill>
                <a:srgbClr val="595959"/>
              </a:solidFill>
              <a:effectLst/>
              <a:latin typeface="Söhne"/>
            </a:endParaRPr>
          </a:p>
          <a:p>
            <a:pPr marL="0" indent="0" algn="l">
              <a:lnSpc>
                <a:spcPct val="110000"/>
              </a:lnSpc>
              <a:buNone/>
            </a:pPr>
            <a:r>
              <a:rPr lang="en-GB" b="0" i="0" u="sng" dirty="0">
                <a:solidFill>
                  <a:srgbClr val="595959"/>
                </a:solidFill>
                <a:effectLst/>
                <a:latin typeface="Söhne"/>
              </a:rPr>
              <a:t>Konceptet cirkulär ekonomi:</a:t>
            </a:r>
          </a:p>
          <a:p>
            <a:pPr marL="742950" lvl="1" indent="-285750" algn="l">
              <a:lnSpc>
                <a:spcPct val="110000"/>
              </a:lnSpc>
              <a:buFont typeface="Arial" panose="020B0604020202020204" pitchFamily="34" charset="0"/>
              <a:buChar char="•"/>
            </a:pPr>
            <a:r>
              <a:rPr lang="en-GB" b="0" i="0" dirty="0">
                <a:effectLst/>
                <a:latin typeface="Söhne"/>
              </a:rPr>
              <a:t>Ursprung 1966</a:t>
            </a:r>
          </a:p>
          <a:p>
            <a:pPr marL="742950" lvl="1" indent="-285750" algn="l">
              <a:lnSpc>
                <a:spcPct val="110000"/>
              </a:lnSpc>
              <a:buFont typeface="Arial" panose="020B0604020202020204" pitchFamily="34" charset="0"/>
              <a:buChar char="•"/>
            </a:pPr>
            <a:r>
              <a:rPr lang="en-GB" b="0" i="0" dirty="0">
                <a:effectLst/>
                <a:latin typeface="Söhne"/>
              </a:rPr>
              <a:t>Utforskas av olika intellektuella strömningar</a:t>
            </a:r>
          </a:p>
          <a:p>
            <a:pPr marL="742950" lvl="1" indent="-285750" algn="l">
              <a:lnSpc>
                <a:spcPct val="110000"/>
              </a:lnSpc>
              <a:buFont typeface="Arial" panose="020B0604020202020204" pitchFamily="34" charset="0"/>
              <a:buChar char="•"/>
            </a:pPr>
            <a:r>
              <a:rPr lang="en-GB" b="0" i="0" dirty="0">
                <a:effectLst/>
                <a:latin typeface="Söhne"/>
              </a:rPr>
              <a:t>Syftar till att eliminera avfall och hålla resurser i bruk genom förnyelse och återvinning</a:t>
            </a:r>
          </a:p>
        </p:txBody>
      </p:sp>
      <p:sp>
        <p:nvSpPr>
          <p:cNvPr id="4" name="Segnaposto piè di pagina 3">
            <a:extLst>
              <a:ext uri="{FF2B5EF4-FFF2-40B4-BE49-F238E27FC236}">
                <a16:creationId xmlns:a16="http://schemas.microsoft.com/office/drawing/2014/main" id="{A2EF7FC9-208C-B0FD-BC01-EF255480A05F}"/>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a:t>
            </a:r>
            <a:r>
              <a:rPr lang="en-GB" dirty="0"/>
              <a:t>Linjär ekonomi kontra cirkulär </a:t>
            </a:r>
            <a:r>
              <a:rPr lang="en-GR" dirty="0"/>
              <a:t>ekonomi </a:t>
            </a:r>
            <a:endParaRPr lang="en-US" dirty="0"/>
          </a:p>
        </p:txBody>
      </p:sp>
      <p:sp>
        <p:nvSpPr>
          <p:cNvPr id="5" name="Segnaposto numero diapositiva 4">
            <a:extLst>
              <a:ext uri="{FF2B5EF4-FFF2-40B4-BE49-F238E27FC236}">
                <a16:creationId xmlns:a16="http://schemas.microsoft.com/office/drawing/2014/main" id="{7E32478F-1D07-836F-7E9E-A702924B4668}"/>
              </a:ext>
            </a:extLst>
          </p:cNvPr>
          <p:cNvSpPr>
            <a:spLocks noGrp="1"/>
          </p:cNvSpPr>
          <p:nvPr>
            <p:ph type="sldNum" sz="quarter" idx="12"/>
          </p:nvPr>
        </p:nvSpPr>
        <p:spPr/>
        <p:txBody>
          <a:bodyPr/>
          <a:lstStyle/>
          <a:p>
            <a:fld id="{D57F1E4F-1CFF-5643-939E-217C01CDF565}" type="slidenum">
              <a:rPr lang="en-US" smtClean="0"/>
              <a:t>13</a:t>
            </a:fld>
            <a:endParaRPr lang="en-US" dirty="0"/>
          </a:p>
        </p:txBody>
      </p:sp>
    </p:spTree>
    <p:extLst>
      <p:ext uri="{BB962C8B-B14F-4D97-AF65-F5344CB8AC3E}">
        <p14:creationId xmlns:p14="http://schemas.microsoft.com/office/powerpoint/2010/main" val="39013996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22A4B-0007-6335-15A5-188A925F7132}"/>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AAE88C3E-370A-C8B4-0B69-7E1A8A683F1C}"/>
              </a:ext>
            </a:extLst>
          </p:cNvPr>
          <p:cNvSpPr>
            <a:spLocks noGrp="1"/>
          </p:cNvSpPr>
          <p:nvPr>
            <p:ph type="title"/>
          </p:nvPr>
        </p:nvSpPr>
        <p:spPr>
          <a:xfrm>
            <a:off x="3452192" y="717824"/>
            <a:ext cx="10515600" cy="1009651"/>
          </a:xfrm>
        </p:spPr>
        <p:txBody>
          <a:bodyPr>
            <a:normAutofit/>
          </a:bodyPr>
          <a:lstStyle/>
          <a:p>
            <a:r>
              <a:rPr lang="en-GB" dirty="0"/>
              <a:t>2.1. Linjär ekonomi</a:t>
            </a:r>
          </a:p>
        </p:txBody>
      </p:sp>
      <p:sp>
        <p:nvSpPr>
          <p:cNvPr id="3" name="Segnaposto contenuto 2">
            <a:extLst>
              <a:ext uri="{FF2B5EF4-FFF2-40B4-BE49-F238E27FC236}">
                <a16:creationId xmlns:a16="http://schemas.microsoft.com/office/drawing/2014/main" id="{070F6D9D-A8F0-9597-EE6B-4C5F9ED3F961}"/>
              </a:ext>
            </a:extLst>
          </p:cNvPr>
          <p:cNvSpPr>
            <a:spLocks noGrp="1"/>
          </p:cNvSpPr>
          <p:nvPr>
            <p:ph idx="1"/>
          </p:nvPr>
        </p:nvSpPr>
        <p:spPr>
          <a:xfrm>
            <a:off x="838200" y="2097286"/>
            <a:ext cx="10515600" cy="1248410"/>
          </a:xfrm>
        </p:spPr>
        <p:txBody>
          <a:bodyPr/>
          <a:lstStyle/>
          <a:p>
            <a:pPr marL="0" indent="0">
              <a:buNone/>
            </a:pPr>
            <a:r>
              <a:rPr lang="en-GB" dirty="0"/>
              <a:t>Den linjära modellen</a:t>
            </a:r>
          </a:p>
          <a:p>
            <a:pPr marL="0" indent="0">
              <a:buNone/>
            </a:pPr>
            <a:endParaRPr lang="en-GB" dirty="0"/>
          </a:p>
        </p:txBody>
      </p:sp>
      <p:sp>
        <p:nvSpPr>
          <p:cNvPr id="4" name="Segnaposto piè di pagina 3">
            <a:extLst>
              <a:ext uri="{FF2B5EF4-FFF2-40B4-BE49-F238E27FC236}">
                <a16:creationId xmlns:a16="http://schemas.microsoft.com/office/drawing/2014/main" id="{A4FE368A-4286-221F-CED9-6E107F5A5185}"/>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a:t>
            </a:r>
            <a:r>
              <a:rPr lang="en-GB" dirty="0"/>
              <a:t>Linjär ekonomi kontra cirkulär </a:t>
            </a:r>
            <a:r>
              <a:rPr lang="en-GR" dirty="0"/>
              <a:t>ekonomi </a:t>
            </a:r>
            <a:endParaRPr lang="en-US" dirty="0"/>
          </a:p>
        </p:txBody>
      </p:sp>
      <p:sp>
        <p:nvSpPr>
          <p:cNvPr id="5" name="Segnaposto numero diapositiva 4">
            <a:extLst>
              <a:ext uri="{FF2B5EF4-FFF2-40B4-BE49-F238E27FC236}">
                <a16:creationId xmlns:a16="http://schemas.microsoft.com/office/drawing/2014/main" id="{7943DD9D-EEF2-16ED-3B2B-9F4A3B76F374}"/>
              </a:ext>
            </a:extLst>
          </p:cNvPr>
          <p:cNvSpPr>
            <a:spLocks noGrp="1"/>
          </p:cNvSpPr>
          <p:nvPr>
            <p:ph type="sldNum" sz="quarter" idx="12"/>
          </p:nvPr>
        </p:nvSpPr>
        <p:spPr/>
        <p:txBody>
          <a:bodyPr/>
          <a:lstStyle/>
          <a:p>
            <a:fld id="{D57F1E4F-1CFF-5643-939E-217C01CDF565}" type="slidenum">
              <a:rPr lang="en-US" smtClean="0"/>
              <a:t>14</a:t>
            </a:fld>
            <a:endParaRPr lang="en-US" dirty="0"/>
          </a:p>
        </p:txBody>
      </p:sp>
      <p:pic>
        <p:nvPicPr>
          <p:cNvPr id="6" name="Picture 5" descr="A diagram of a model&#10;&#10;Description automatically generated">
            <a:extLst>
              <a:ext uri="{FF2B5EF4-FFF2-40B4-BE49-F238E27FC236}">
                <a16:creationId xmlns:a16="http://schemas.microsoft.com/office/drawing/2014/main" id="{ADBAE727-1E05-089E-F157-1B87C7E14A36}"/>
              </a:ext>
            </a:extLst>
          </p:cNvPr>
          <p:cNvPicPr>
            <a:picLocks noChangeAspect="1"/>
          </p:cNvPicPr>
          <p:nvPr/>
        </p:nvPicPr>
        <p:blipFill rotWithShape="1">
          <a:blip r:embed="rId2">
            <a:extLst>
              <a:ext uri="{28A0092B-C50C-407E-A947-70E740481C1C}">
                <a14:useLocalDpi xmlns:a14="http://schemas.microsoft.com/office/drawing/2010/main" val="0"/>
              </a:ext>
            </a:extLst>
          </a:blip>
          <a:srcRect t="13289"/>
          <a:stretch/>
        </p:blipFill>
        <p:spPr bwMode="auto">
          <a:xfrm>
            <a:off x="592197" y="2690515"/>
            <a:ext cx="10228203" cy="2227858"/>
          </a:xfrm>
          <a:prstGeom prst="rect">
            <a:avLst/>
          </a:prstGeom>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E83BAA10-6A64-685A-3CE9-E01953E40E1C}"/>
              </a:ext>
            </a:extLst>
          </p:cNvPr>
          <p:cNvSpPr txBox="1"/>
          <p:nvPr/>
        </p:nvSpPr>
        <p:spPr>
          <a:xfrm>
            <a:off x="9249136" y="5579507"/>
            <a:ext cx="1571264" cy="246221"/>
          </a:xfrm>
          <a:prstGeom prst="rect">
            <a:avLst/>
          </a:prstGeom>
          <a:noFill/>
        </p:spPr>
        <p:txBody>
          <a:bodyPr wrap="none" rtlCol="0">
            <a:spAutoFit/>
          </a:bodyPr>
          <a:lstStyle/>
          <a:p>
            <a:r>
              <a:rPr lang="en-GB" sz="1000" dirty="0"/>
              <a:t>KÄLLA: WAUTELET, 2018</a:t>
            </a:r>
            <a:endParaRPr lang="en-GR" sz="1000" dirty="0"/>
          </a:p>
        </p:txBody>
      </p:sp>
    </p:spTree>
    <p:extLst>
      <p:ext uri="{BB962C8B-B14F-4D97-AF65-F5344CB8AC3E}">
        <p14:creationId xmlns:p14="http://schemas.microsoft.com/office/powerpoint/2010/main" val="3439556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EBDAF-4B18-9367-F51B-7A2D5778EE1A}"/>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BA1ACDA2-F5FA-4B64-B043-33BB38227148}"/>
              </a:ext>
            </a:extLst>
          </p:cNvPr>
          <p:cNvSpPr>
            <a:spLocks noGrp="1"/>
          </p:cNvSpPr>
          <p:nvPr>
            <p:ph type="title"/>
          </p:nvPr>
        </p:nvSpPr>
        <p:spPr>
          <a:xfrm>
            <a:off x="3276600" y="628029"/>
            <a:ext cx="10515600" cy="1009651"/>
          </a:xfrm>
        </p:spPr>
        <p:txBody>
          <a:bodyPr>
            <a:normAutofit/>
          </a:bodyPr>
          <a:lstStyle/>
          <a:p>
            <a:r>
              <a:rPr lang="en-GB" dirty="0"/>
              <a:t>2.2. Cirkulär ekonomi</a:t>
            </a:r>
          </a:p>
        </p:txBody>
      </p:sp>
      <p:sp>
        <p:nvSpPr>
          <p:cNvPr id="3" name="Segnaposto contenuto 2">
            <a:extLst>
              <a:ext uri="{FF2B5EF4-FFF2-40B4-BE49-F238E27FC236}">
                <a16:creationId xmlns:a16="http://schemas.microsoft.com/office/drawing/2014/main" id="{EF91E181-8687-E7FE-BBBB-8E37E13D21CF}"/>
              </a:ext>
            </a:extLst>
          </p:cNvPr>
          <p:cNvSpPr>
            <a:spLocks noGrp="1"/>
          </p:cNvSpPr>
          <p:nvPr>
            <p:ph idx="1"/>
          </p:nvPr>
        </p:nvSpPr>
        <p:spPr>
          <a:xfrm>
            <a:off x="838200" y="2005012"/>
            <a:ext cx="10515600" cy="4351338"/>
          </a:xfrm>
        </p:spPr>
        <p:txBody>
          <a:bodyPr/>
          <a:lstStyle/>
          <a:p>
            <a:pPr algn="just">
              <a:lnSpc>
                <a:spcPct val="100000"/>
              </a:lnSpc>
            </a:pPr>
            <a:r>
              <a:rPr lang="en-GB" dirty="0">
                <a:solidFill>
                  <a:srgbClr val="595959"/>
                </a:solidFill>
              </a:rPr>
              <a:t>De cirkulära och linjära modellerna skiljer sig åt i sitt sätt att skapa och bibehålla värde. Medan en linjär ekonomi fungerar enligt en "ta-tillverka-avfall"-sekvens, där råvaror skördas, omvandlas till produkter och slutligen kasseras, beror dess värdeskapande på att producera och marknadsföra maximalt antal produkter.</a:t>
            </a:r>
          </a:p>
          <a:p>
            <a:pPr marL="0" indent="0" algn="just">
              <a:lnSpc>
                <a:spcPct val="100000"/>
              </a:lnSpc>
              <a:buNone/>
            </a:pPr>
            <a:endParaRPr lang="en-GB" dirty="0">
              <a:solidFill>
                <a:srgbClr val="595959"/>
              </a:solidFill>
            </a:endParaRPr>
          </a:p>
          <a:p>
            <a:pPr algn="just">
              <a:lnSpc>
                <a:spcPct val="100000"/>
              </a:lnSpc>
            </a:pPr>
            <a:r>
              <a:rPr lang="en-GB" dirty="0">
                <a:solidFill>
                  <a:srgbClr val="595959"/>
                </a:solidFill>
              </a:rPr>
              <a:t>Den cirkulära ekonomin fokuserar på att optimera resursanvändningen, gynna hållbara insatsvaror, förlänga produkternas livslängd för att maximera värdet samt återvinna biprodukter och avfall till nya material eller produkter.</a:t>
            </a:r>
          </a:p>
        </p:txBody>
      </p:sp>
      <p:sp>
        <p:nvSpPr>
          <p:cNvPr id="4" name="Segnaposto piè di pagina 3">
            <a:extLst>
              <a:ext uri="{FF2B5EF4-FFF2-40B4-BE49-F238E27FC236}">
                <a16:creationId xmlns:a16="http://schemas.microsoft.com/office/drawing/2014/main" id="{B90DE29F-C253-F34A-25DD-CCD89A19829A}"/>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a:t>
            </a:r>
            <a:r>
              <a:rPr lang="en-GB" dirty="0"/>
              <a:t>Linjär ekonomi kontra cirkulär </a:t>
            </a:r>
            <a:r>
              <a:rPr lang="en-GR" dirty="0"/>
              <a:t>ekonomi </a:t>
            </a:r>
            <a:endParaRPr lang="en-US" dirty="0"/>
          </a:p>
        </p:txBody>
      </p:sp>
      <p:sp>
        <p:nvSpPr>
          <p:cNvPr id="5" name="Segnaposto numero diapositiva 4">
            <a:extLst>
              <a:ext uri="{FF2B5EF4-FFF2-40B4-BE49-F238E27FC236}">
                <a16:creationId xmlns:a16="http://schemas.microsoft.com/office/drawing/2014/main" id="{4DD198DE-3799-5787-70F8-54A480D18E6B}"/>
              </a:ext>
            </a:extLst>
          </p:cNvPr>
          <p:cNvSpPr>
            <a:spLocks noGrp="1"/>
          </p:cNvSpPr>
          <p:nvPr>
            <p:ph type="sldNum" sz="quarter" idx="12"/>
          </p:nvPr>
        </p:nvSpPr>
        <p:spPr/>
        <p:txBody>
          <a:bodyPr/>
          <a:lstStyle/>
          <a:p>
            <a:fld id="{D57F1E4F-1CFF-5643-939E-217C01CDF565}" type="slidenum">
              <a:rPr lang="en-US" smtClean="0"/>
              <a:t>15</a:t>
            </a:fld>
            <a:endParaRPr lang="en-US" dirty="0"/>
          </a:p>
        </p:txBody>
      </p:sp>
    </p:spTree>
    <p:extLst>
      <p:ext uri="{BB962C8B-B14F-4D97-AF65-F5344CB8AC3E}">
        <p14:creationId xmlns:p14="http://schemas.microsoft.com/office/powerpoint/2010/main" val="7620390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DB57E-F8A8-70AF-A864-146E3626E70B}"/>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BCB1CFF7-4836-6FF2-B4D8-7BEE37EBC5EC}"/>
              </a:ext>
            </a:extLst>
          </p:cNvPr>
          <p:cNvSpPr>
            <a:spLocks noGrp="1"/>
          </p:cNvSpPr>
          <p:nvPr>
            <p:ph type="title"/>
          </p:nvPr>
        </p:nvSpPr>
        <p:spPr>
          <a:xfrm>
            <a:off x="3550319" y="548721"/>
            <a:ext cx="10515600" cy="1009651"/>
          </a:xfrm>
        </p:spPr>
        <p:txBody>
          <a:bodyPr>
            <a:normAutofit/>
          </a:bodyPr>
          <a:lstStyle/>
          <a:p>
            <a:r>
              <a:rPr lang="en-GB" dirty="0"/>
              <a:t>2.2. Cirkulär ekonomi</a:t>
            </a:r>
          </a:p>
        </p:txBody>
      </p:sp>
      <p:sp>
        <p:nvSpPr>
          <p:cNvPr id="4" name="Segnaposto piè di pagina 3">
            <a:extLst>
              <a:ext uri="{FF2B5EF4-FFF2-40B4-BE49-F238E27FC236}">
                <a16:creationId xmlns:a16="http://schemas.microsoft.com/office/drawing/2014/main" id="{D30B242E-B97E-9CBE-1C8F-B6AA5F165472}"/>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a:t>
            </a:r>
            <a:r>
              <a:rPr lang="en-GB" dirty="0"/>
              <a:t>Linjär ekonomi kontra cirkulär </a:t>
            </a:r>
            <a:r>
              <a:rPr lang="en-GR" dirty="0"/>
              <a:t>ekonomi </a:t>
            </a:r>
            <a:endParaRPr lang="en-US" dirty="0"/>
          </a:p>
        </p:txBody>
      </p:sp>
      <p:sp>
        <p:nvSpPr>
          <p:cNvPr id="5" name="Segnaposto numero diapositiva 4">
            <a:extLst>
              <a:ext uri="{FF2B5EF4-FFF2-40B4-BE49-F238E27FC236}">
                <a16:creationId xmlns:a16="http://schemas.microsoft.com/office/drawing/2014/main" id="{C08969D1-7A81-4F93-288D-2CCB0FFE726B}"/>
              </a:ext>
            </a:extLst>
          </p:cNvPr>
          <p:cNvSpPr>
            <a:spLocks noGrp="1"/>
          </p:cNvSpPr>
          <p:nvPr>
            <p:ph type="sldNum" sz="quarter" idx="12"/>
          </p:nvPr>
        </p:nvSpPr>
        <p:spPr/>
        <p:txBody>
          <a:bodyPr/>
          <a:lstStyle/>
          <a:p>
            <a:fld id="{D57F1E4F-1CFF-5643-939E-217C01CDF565}" type="slidenum">
              <a:rPr lang="en-US" smtClean="0"/>
              <a:t>16</a:t>
            </a:fld>
            <a:endParaRPr lang="en-US" dirty="0"/>
          </a:p>
        </p:txBody>
      </p:sp>
      <p:sp>
        <p:nvSpPr>
          <p:cNvPr id="7" name="Content Placeholder 6">
            <a:extLst>
              <a:ext uri="{FF2B5EF4-FFF2-40B4-BE49-F238E27FC236}">
                <a16:creationId xmlns:a16="http://schemas.microsoft.com/office/drawing/2014/main" id="{38CB5B81-6CC6-C0C3-4514-D67B909A7359}"/>
              </a:ext>
            </a:extLst>
          </p:cNvPr>
          <p:cNvSpPr>
            <a:spLocks noGrp="1"/>
          </p:cNvSpPr>
          <p:nvPr>
            <p:ph idx="1"/>
          </p:nvPr>
        </p:nvSpPr>
        <p:spPr>
          <a:xfrm>
            <a:off x="838200" y="1825625"/>
            <a:ext cx="10515600" cy="718792"/>
          </a:xfrm>
        </p:spPr>
        <p:txBody>
          <a:bodyPr/>
          <a:lstStyle/>
          <a:p>
            <a:pPr marL="0" indent="0">
              <a:buNone/>
            </a:pPr>
            <a:r>
              <a:rPr lang="en-GR" dirty="0"/>
              <a:t>Modell för cirkulär ekonomi</a:t>
            </a:r>
          </a:p>
        </p:txBody>
      </p:sp>
      <p:pic>
        <p:nvPicPr>
          <p:cNvPr id="8" name="Picture 7" descr="A diagram of circular green circles with icons&#10;&#10;Description automatically generated">
            <a:extLst>
              <a:ext uri="{FF2B5EF4-FFF2-40B4-BE49-F238E27FC236}">
                <a16:creationId xmlns:a16="http://schemas.microsoft.com/office/drawing/2014/main" id="{90367D22-E794-901F-846E-59163D7F6E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91311" y="2254913"/>
            <a:ext cx="7409377" cy="3549540"/>
          </a:xfrm>
          <a:prstGeom prst="rect">
            <a:avLst/>
          </a:prstGeom>
        </p:spPr>
      </p:pic>
      <p:sp>
        <p:nvSpPr>
          <p:cNvPr id="9" name="TextBox 8">
            <a:extLst>
              <a:ext uri="{FF2B5EF4-FFF2-40B4-BE49-F238E27FC236}">
                <a16:creationId xmlns:a16="http://schemas.microsoft.com/office/drawing/2014/main" id="{FB659634-E05F-3D4D-BA05-37E3A2A5C6F5}"/>
              </a:ext>
            </a:extLst>
          </p:cNvPr>
          <p:cNvSpPr txBox="1"/>
          <p:nvPr/>
        </p:nvSpPr>
        <p:spPr>
          <a:xfrm>
            <a:off x="7652995" y="5987520"/>
            <a:ext cx="2310248" cy="246221"/>
          </a:xfrm>
          <a:prstGeom prst="rect">
            <a:avLst/>
          </a:prstGeom>
          <a:noFill/>
        </p:spPr>
        <p:txBody>
          <a:bodyPr wrap="none" rtlCol="0">
            <a:spAutoFit/>
          </a:bodyPr>
          <a:lstStyle/>
          <a:p>
            <a:r>
              <a:rPr lang="en-GB" sz="1000" dirty="0"/>
              <a:t>KÄLLA: WWW.EUPOLITICALREPORT.EU</a:t>
            </a:r>
            <a:endParaRPr lang="en-GR" sz="1000" dirty="0"/>
          </a:p>
        </p:txBody>
      </p:sp>
    </p:spTree>
    <p:extLst>
      <p:ext uri="{BB962C8B-B14F-4D97-AF65-F5344CB8AC3E}">
        <p14:creationId xmlns:p14="http://schemas.microsoft.com/office/powerpoint/2010/main" val="2651253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46646-CFF4-2B31-BF94-47D6EE9172E7}"/>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A0586DAE-92B5-E262-819A-17144FC79A96}"/>
              </a:ext>
            </a:extLst>
          </p:cNvPr>
          <p:cNvSpPr>
            <a:spLocks noGrp="1"/>
          </p:cNvSpPr>
          <p:nvPr>
            <p:ph type="title"/>
          </p:nvPr>
        </p:nvSpPr>
        <p:spPr>
          <a:xfrm>
            <a:off x="3674165" y="636586"/>
            <a:ext cx="10515600" cy="1009651"/>
          </a:xfrm>
        </p:spPr>
        <p:txBody>
          <a:bodyPr>
            <a:normAutofit/>
          </a:bodyPr>
          <a:lstStyle/>
          <a:p>
            <a:r>
              <a:rPr lang="en-GB" dirty="0"/>
              <a:t>2.2. Cirkulär ekonomi</a:t>
            </a:r>
          </a:p>
        </p:txBody>
      </p:sp>
      <p:sp>
        <p:nvSpPr>
          <p:cNvPr id="4" name="Segnaposto piè di pagina 3">
            <a:extLst>
              <a:ext uri="{FF2B5EF4-FFF2-40B4-BE49-F238E27FC236}">
                <a16:creationId xmlns:a16="http://schemas.microsoft.com/office/drawing/2014/main" id="{439A0345-206D-D6C9-B5B0-D648806F9DBB}"/>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a:t>
            </a:r>
            <a:r>
              <a:rPr lang="en-GB" dirty="0"/>
              <a:t>Linjär ekonomi kontra cirkulär </a:t>
            </a:r>
            <a:r>
              <a:rPr lang="en-GR" dirty="0"/>
              <a:t>ekonomi </a:t>
            </a:r>
            <a:endParaRPr lang="en-US" dirty="0"/>
          </a:p>
        </p:txBody>
      </p:sp>
      <p:sp>
        <p:nvSpPr>
          <p:cNvPr id="5" name="Segnaposto numero diapositiva 4">
            <a:extLst>
              <a:ext uri="{FF2B5EF4-FFF2-40B4-BE49-F238E27FC236}">
                <a16:creationId xmlns:a16="http://schemas.microsoft.com/office/drawing/2014/main" id="{CAC0006F-282F-8C4E-5CD5-C3F79427FCC7}"/>
              </a:ext>
            </a:extLst>
          </p:cNvPr>
          <p:cNvSpPr>
            <a:spLocks noGrp="1"/>
          </p:cNvSpPr>
          <p:nvPr>
            <p:ph type="sldNum" sz="quarter" idx="12"/>
          </p:nvPr>
        </p:nvSpPr>
        <p:spPr/>
        <p:txBody>
          <a:bodyPr/>
          <a:lstStyle/>
          <a:p>
            <a:fld id="{D57F1E4F-1CFF-5643-939E-217C01CDF565}" type="slidenum">
              <a:rPr lang="en-US" smtClean="0"/>
              <a:t>17</a:t>
            </a:fld>
            <a:endParaRPr lang="en-US" dirty="0"/>
          </a:p>
        </p:txBody>
      </p:sp>
      <p:sp>
        <p:nvSpPr>
          <p:cNvPr id="7" name="Content Placeholder 6">
            <a:extLst>
              <a:ext uri="{FF2B5EF4-FFF2-40B4-BE49-F238E27FC236}">
                <a16:creationId xmlns:a16="http://schemas.microsoft.com/office/drawing/2014/main" id="{7554D352-7689-AE76-143E-C7E901C6E097}"/>
              </a:ext>
            </a:extLst>
          </p:cNvPr>
          <p:cNvSpPr>
            <a:spLocks noGrp="1"/>
          </p:cNvSpPr>
          <p:nvPr>
            <p:ph idx="1"/>
          </p:nvPr>
        </p:nvSpPr>
        <p:spPr>
          <a:xfrm>
            <a:off x="838200" y="1825624"/>
            <a:ext cx="10515600" cy="4351339"/>
          </a:xfrm>
        </p:spPr>
        <p:txBody>
          <a:bodyPr>
            <a:normAutofit fontScale="85000" lnSpcReduction="20000"/>
          </a:bodyPr>
          <a:lstStyle/>
          <a:p>
            <a:pPr marL="0" indent="0">
              <a:buNone/>
            </a:pPr>
            <a:r>
              <a:rPr lang="en-GB" u="sng" dirty="0"/>
              <a:t>Produkterna bör vara:</a:t>
            </a:r>
          </a:p>
          <a:p>
            <a:pPr>
              <a:buFont typeface="Wingdings" pitchFamily="2" charset="2"/>
              <a:buChar char="v"/>
            </a:pPr>
            <a:r>
              <a:rPr lang="en-GB" dirty="0"/>
              <a:t>Hållbar</a:t>
            </a:r>
          </a:p>
          <a:p>
            <a:pPr>
              <a:buFont typeface="Wingdings" pitchFamily="2" charset="2"/>
              <a:buChar char="v"/>
            </a:pPr>
            <a:r>
              <a:rPr lang="en-GB" dirty="0"/>
              <a:t>Uppgraderingsbar</a:t>
            </a:r>
          </a:p>
          <a:p>
            <a:pPr>
              <a:buFont typeface="Wingdings" pitchFamily="2" charset="2"/>
              <a:buChar char="v"/>
            </a:pPr>
            <a:r>
              <a:rPr lang="en-GB" dirty="0"/>
              <a:t>Reparerbar</a:t>
            </a:r>
          </a:p>
          <a:p>
            <a:pPr>
              <a:buFont typeface="Wingdings" pitchFamily="2" charset="2"/>
              <a:buChar char="v"/>
            </a:pPr>
            <a:r>
              <a:rPr lang="en-GB" dirty="0"/>
              <a:t>Avmonterbar</a:t>
            </a:r>
          </a:p>
          <a:p>
            <a:pPr marL="0" indent="0">
              <a:buNone/>
            </a:pPr>
            <a:endParaRPr lang="en-GB" dirty="0"/>
          </a:p>
          <a:p>
            <a:pPr marL="0" indent="0">
              <a:buNone/>
            </a:pPr>
            <a:r>
              <a:rPr lang="en-GB" u="sng" dirty="0"/>
              <a:t>Tillverkningsprocess:</a:t>
            </a:r>
          </a:p>
          <a:p>
            <a:pPr marL="0" indent="0">
              <a:buNone/>
            </a:pPr>
            <a:r>
              <a:rPr lang="en-GB" dirty="0"/>
              <a:t>Uppmuntrar omformning med hjälp av sekundära råvaror och förnybara energikällor</a:t>
            </a:r>
          </a:p>
          <a:p>
            <a:pPr marL="0" indent="0">
              <a:buNone/>
            </a:pPr>
            <a:endParaRPr lang="en-GB" dirty="0"/>
          </a:p>
          <a:p>
            <a:pPr marL="0" indent="0">
              <a:buNone/>
            </a:pPr>
            <a:r>
              <a:rPr lang="en-GB" u="sng" dirty="0"/>
              <a:t>Distribution och uttjänta produkter:</a:t>
            </a:r>
          </a:p>
          <a:p>
            <a:pPr>
              <a:buFont typeface="Wingdings" pitchFamily="2" charset="2"/>
              <a:buChar char="Ø"/>
            </a:pPr>
            <a:r>
              <a:rPr lang="en-GB" dirty="0"/>
              <a:t>Prioritering av återanvändning och reparation av produkter</a:t>
            </a:r>
          </a:p>
          <a:p>
            <a:pPr>
              <a:buFont typeface="Wingdings" pitchFamily="2" charset="2"/>
              <a:buChar char="Ø"/>
            </a:pPr>
            <a:r>
              <a:rPr lang="en-GB" dirty="0"/>
              <a:t>Samlas in för återvinning för att återvinna värdefulla material</a:t>
            </a:r>
            <a:endParaRPr lang="en-GR" dirty="0"/>
          </a:p>
        </p:txBody>
      </p:sp>
    </p:spTree>
    <p:extLst>
      <p:ext uri="{BB962C8B-B14F-4D97-AF65-F5344CB8AC3E}">
        <p14:creationId xmlns:p14="http://schemas.microsoft.com/office/powerpoint/2010/main" val="4194583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E774A-6E56-0F7D-1A6C-F3DA1D246EEC}"/>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CD276AA0-E18B-40AB-CB23-009CDCB970C6}"/>
              </a:ext>
            </a:extLst>
          </p:cNvPr>
          <p:cNvSpPr>
            <a:spLocks noGrp="1"/>
          </p:cNvSpPr>
          <p:nvPr>
            <p:ph type="title"/>
          </p:nvPr>
        </p:nvSpPr>
        <p:spPr>
          <a:xfrm>
            <a:off x="3170582" y="636586"/>
            <a:ext cx="10515600" cy="1009651"/>
          </a:xfrm>
        </p:spPr>
        <p:txBody>
          <a:bodyPr>
            <a:normAutofit/>
          </a:bodyPr>
          <a:lstStyle/>
          <a:p>
            <a:r>
              <a:rPr lang="en-GB" dirty="0"/>
              <a:t>2.2. Cirkulär ekonomi</a:t>
            </a:r>
          </a:p>
        </p:txBody>
      </p:sp>
      <p:sp>
        <p:nvSpPr>
          <p:cNvPr id="4" name="Segnaposto piè di pagina 3">
            <a:extLst>
              <a:ext uri="{FF2B5EF4-FFF2-40B4-BE49-F238E27FC236}">
                <a16:creationId xmlns:a16="http://schemas.microsoft.com/office/drawing/2014/main" id="{E67FEC63-9984-4374-0957-5CD5067F46D0}"/>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a:t>
            </a:r>
            <a:r>
              <a:rPr lang="en-GB" dirty="0"/>
              <a:t>Linjär ekonomi kontra cirkulär </a:t>
            </a:r>
            <a:r>
              <a:rPr lang="en-GR" dirty="0"/>
              <a:t>ekonomi </a:t>
            </a:r>
            <a:endParaRPr lang="en-US" dirty="0"/>
          </a:p>
        </p:txBody>
      </p:sp>
      <p:sp>
        <p:nvSpPr>
          <p:cNvPr id="5" name="Segnaposto numero diapositiva 4">
            <a:extLst>
              <a:ext uri="{FF2B5EF4-FFF2-40B4-BE49-F238E27FC236}">
                <a16:creationId xmlns:a16="http://schemas.microsoft.com/office/drawing/2014/main" id="{BA05EFE8-0AAA-9BD1-BCB9-4F151443DD7D}"/>
              </a:ext>
            </a:extLst>
          </p:cNvPr>
          <p:cNvSpPr>
            <a:spLocks noGrp="1"/>
          </p:cNvSpPr>
          <p:nvPr>
            <p:ph type="sldNum" sz="quarter" idx="12"/>
          </p:nvPr>
        </p:nvSpPr>
        <p:spPr/>
        <p:txBody>
          <a:bodyPr/>
          <a:lstStyle/>
          <a:p>
            <a:fld id="{D57F1E4F-1CFF-5643-939E-217C01CDF565}" type="slidenum">
              <a:rPr lang="en-US" smtClean="0"/>
              <a:t>18</a:t>
            </a:fld>
            <a:endParaRPr lang="en-US" dirty="0"/>
          </a:p>
        </p:txBody>
      </p:sp>
      <p:sp>
        <p:nvSpPr>
          <p:cNvPr id="7" name="Content Placeholder 6">
            <a:extLst>
              <a:ext uri="{FF2B5EF4-FFF2-40B4-BE49-F238E27FC236}">
                <a16:creationId xmlns:a16="http://schemas.microsoft.com/office/drawing/2014/main" id="{59311D1E-FA2B-40EC-15D8-EC413D0D8A1A}"/>
              </a:ext>
            </a:extLst>
          </p:cNvPr>
          <p:cNvSpPr>
            <a:spLocks noGrp="1"/>
          </p:cNvSpPr>
          <p:nvPr>
            <p:ph idx="1"/>
          </p:nvPr>
        </p:nvSpPr>
        <p:spPr>
          <a:xfrm>
            <a:off x="735495" y="1887537"/>
            <a:ext cx="10515600" cy="4351339"/>
          </a:xfrm>
        </p:spPr>
        <p:txBody>
          <a:bodyPr>
            <a:normAutofit/>
          </a:bodyPr>
          <a:lstStyle/>
          <a:p>
            <a:pPr marL="0" indent="0" algn="l">
              <a:lnSpc>
                <a:spcPct val="100000"/>
              </a:lnSpc>
              <a:buNone/>
            </a:pPr>
            <a:r>
              <a:rPr lang="en-GB" b="0" i="0" u="sng" dirty="0">
                <a:solidFill>
                  <a:srgbClr val="595959"/>
                </a:solidFill>
                <a:effectLst/>
                <a:latin typeface="Söhne"/>
              </a:rPr>
              <a:t>Den cirkulära ekonomin består av två cykler:</a:t>
            </a:r>
          </a:p>
          <a:p>
            <a:pPr marL="742950" lvl="1" indent="-285750" algn="l">
              <a:lnSpc>
                <a:spcPct val="100000"/>
              </a:lnSpc>
              <a:buFont typeface="Arial" panose="020B0604020202020204" pitchFamily="34" charset="0"/>
              <a:buChar char="•"/>
            </a:pPr>
            <a:r>
              <a:rPr lang="en-GB" b="0" i="0" dirty="0">
                <a:effectLst/>
                <a:latin typeface="Söhne"/>
              </a:rPr>
              <a:t>Biologisk cykel: Flöde av biologiska produkter som kan brytas ned av levande organismer, vilket ger biogas, bioplast, kompost etc.</a:t>
            </a:r>
          </a:p>
          <a:p>
            <a:pPr marL="742950" lvl="1" indent="-285750" algn="l">
              <a:lnSpc>
                <a:spcPct val="100000"/>
              </a:lnSpc>
              <a:buFont typeface="Arial" panose="020B0604020202020204" pitchFamily="34" charset="0"/>
              <a:buChar char="•"/>
            </a:pPr>
            <a:r>
              <a:rPr lang="en-GB" b="0" i="0" dirty="0">
                <a:effectLst/>
                <a:latin typeface="Söhne"/>
              </a:rPr>
              <a:t>Teknisk cykel: Flöde av material som består av petroleumderivat, metaller och andra icke nedbrytbara råmaterial</a:t>
            </a:r>
          </a:p>
          <a:p>
            <a:pPr marL="742950" lvl="1" indent="-285750" algn="l">
              <a:lnSpc>
                <a:spcPct val="100000"/>
              </a:lnSpc>
              <a:buFont typeface="Arial" panose="020B0604020202020204" pitchFamily="34" charset="0"/>
              <a:buChar char="•"/>
            </a:pPr>
            <a:endParaRPr lang="en-GB" b="0" i="0" dirty="0">
              <a:effectLst/>
              <a:latin typeface="Söhne"/>
            </a:endParaRPr>
          </a:p>
          <a:p>
            <a:pPr marL="0" indent="0" algn="l">
              <a:lnSpc>
                <a:spcPct val="100000"/>
              </a:lnSpc>
              <a:buNone/>
            </a:pPr>
            <a:r>
              <a:rPr lang="en-GB" b="0" i="0" u="sng" dirty="0">
                <a:solidFill>
                  <a:srgbClr val="595959"/>
                </a:solidFill>
                <a:effectLst/>
                <a:latin typeface="Söhne"/>
              </a:rPr>
              <a:t>Betydelsen av den tekniska cykeln:</a:t>
            </a:r>
          </a:p>
          <a:p>
            <a:pPr marL="742950" lvl="1" indent="-285750" algn="l">
              <a:lnSpc>
                <a:spcPct val="100000"/>
              </a:lnSpc>
              <a:buFont typeface="Arial" panose="020B0604020202020204" pitchFamily="34" charset="0"/>
              <a:buChar char="•"/>
            </a:pPr>
            <a:r>
              <a:rPr lang="en-GB" b="0" i="0" dirty="0">
                <a:effectLst/>
                <a:latin typeface="Söhne"/>
              </a:rPr>
              <a:t>Produkter måste förbli funktionella genom delning, underhåll, återanvändning, renovering, omdesign och återvinning innan de når slutet av sin livscykel.</a:t>
            </a:r>
          </a:p>
        </p:txBody>
      </p:sp>
    </p:spTree>
    <p:extLst>
      <p:ext uri="{BB962C8B-B14F-4D97-AF65-F5344CB8AC3E}">
        <p14:creationId xmlns:p14="http://schemas.microsoft.com/office/powerpoint/2010/main" val="3982895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1CCAA-B83D-58B6-58A3-9126CD5860BD}"/>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51EE6F09-0B9C-F7E6-FA7B-00ECE5CC0322}"/>
              </a:ext>
            </a:extLst>
          </p:cNvPr>
          <p:cNvSpPr>
            <a:spLocks noGrp="1"/>
          </p:cNvSpPr>
          <p:nvPr>
            <p:ph type="title"/>
          </p:nvPr>
        </p:nvSpPr>
        <p:spPr>
          <a:xfrm>
            <a:off x="3180522" y="531160"/>
            <a:ext cx="10515600" cy="1009651"/>
          </a:xfrm>
        </p:spPr>
        <p:txBody>
          <a:bodyPr>
            <a:normAutofit/>
          </a:bodyPr>
          <a:lstStyle/>
          <a:p>
            <a:r>
              <a:rPr lang="en-GB" dirty="0"/>
              <a:t>2.2. Cirkulär ekonomi</a:t>
            </a:r>
          </a:p>
        </p:txBody>
      </p:sp>
      <p:sp>
        <p:nvSpPr>
          <p:cNvPr id="4" name="Segnaposto piè di pagina 3">
            <a:extLst>
              <a:ext uri="{FF2B5EF4-FFF2-40B4-BE49-F238E27FC236}">
                <a16:creationId xmlns:a16="http://schemas.microsoft.com/office/drawing/2014/main" id="{75910B67-8255-7D3A-05E4-0EA2FF8A7A20}"/>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a:t>
            </a:r>
            <a:r>
              <a:rPr lang="en-GB" dirty="0"/>
              <a:t>Linjär ekonomi kontra cirkulär </a:t>
            </a:r>
            <a:r>
              <a:rPr lang="en-GR" dirty="0"/>
              <a:t>ekonomi </a:t>
            </a:r>
            <a:endParaRPr lang="en-US" dirty="0"/>
          </a:p>
        </p:txBody>
      </p:sp>
      <p:sp>
        <p:nvSpPr>
          <p:cNvPr id="5" name="Segnaposto numero diapositiva 4">
            <a:extLst>
              <a:ext uri="{FF2B5EF4-FFF2-40B4-BE49-F238E27FC236}">
                <a16:creationId xmlns:a16="http://schemas.microsoft.com/office/drawing/2014/main" id="{B6B838A9-7854-9F67-8B89-E07300F236B5}"/>
              </a:ext>
            </a:extLst>
          </p:cNvPr>
          <p:cNvSpPr>
            <a:spLocks noGrp="1"/>
          </p:cNvSpPr>
          <p:nvPr>
            <p:ph type="sldNum" sz="quarter" idx="12"/>
          </p:nvPr>
        </p:nvSpPr>
        <p:spPr/>
        <p:txBody>
          <a:bodyPr/>
          <a:lstStyle/>
          <a:p>
            <a:fld id="{D57F1E4F-1CFF-5643-939E-217C01CDF565}" type="slidenum">
              <a:rPr lang="en-US" smtClean="0"/>
              <a:t>19</a:t>
            </a:fld>
            <a:endParaRPr lang="en-US" dirty="0"/>
          </a:p>
        </p:txBody>
      </p:sp>
      <p:sp>
        <p:nvSpPr>
          <p:cNvPr id="7" name="Content Placeholder 6">
            <a:extLst>
              <a:ext uri="{FF2B5EF4-FFF2-40B4-BE49-F238E27FC236}">
                <a16:creationId xmlns:a16="http://schemas.microsoft.com/office/drawing/2014/main" id="{98A358E4-9385-2A31-C987-CA70652136C6}"/>
              </a:ext>
            </a:extLst>
          </p:cNvPr>
          <p:cNvSpPr>
            <a:spLocks noGrp="1"/>
          </p:cNvSpPr>
          <p:nvPr>
            <p:ph idx="1"/>
          </p:nvPr>
        </p:nvSpPr>
        <p:spPr>
          <a:xfrm>
            <a:off x="308113" y="2175081"/>
            <a:ext cx="1480930" cy="2507837"/>
          </a:xfrm>
        </p:spPr>
        <p:txBody>
          <a:bodyPr>
            <a:normAutofit/>
          </a:bodyPr>
          <a:lstStyle/>
          <a:p>
            <a:pPr marL="0" indent="0" algn="ctr">
              <a:buNone/>
            </a:pPr>
            <a:r>
              <a:rPr lang="en-GB" b="0" i="0" dirty="0">
                <a:solidFill>
                  <a:srgbClr val="595959"/>
                </a:solidFill>
                <a:effectLst/>
                <a:latin typeface="Söhne"/>
              </a:rPr>
              <a:t>Systemdiagram för cirkulär ekonomi</a:t>
            </a:r>
          </a:p>
        </p:txBody>
      </p:sp>
      <p:pic>
        <p:nvPicPr>
          <p:cNvPr id="3" name="Εικόνα 35" descr="A diagram of a product manufacturing process&#10;&#10;Description automatically generated">
            <a:extLst>
              <a:ext uri="{FF2B5EF4-FFF2-40B4-BE49-F238E27FC236}">
                <a16:creationId xmlns:a16="http://schemas.microsoft.com/office/drawing/2014/main" id="{D2B32B83-C3EC-1D9B-7056-325CC78071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6613" y="1540811"/>
            <a:ext cx="6684854" cy="4466085"/>
          </a:xfrm>
          <a:prstGeom prst="rect">
            <a:avLst/>
          </a:prstGeom>
        </p:spPr>
      </p:pic>
      <p:sp>
        <p:nvSpPr>
          <p:cNvPr id="8" name="TextBox 7">
            <a:extLst>
              <a:ext uri="{FF2B5EF4-FFF2-40B4-BE49-F238E27FC236}">
                <a16:creationId xmlns:a16="http://schemas.microsoft.com/office/drawing/2014/main" id="{398F0E35-A34E-2062-B4D4-C4580AB5E2B0}"/>
              </a:ext>
            </a:extLst>
          </p:cNvPr>
          <p:cNvSpPr txBox="1"/>
          <p:nvPr/>
        </p:nvSpPr>
        <p:spPr>
          <a:xfrm>
            <a:off x="8362122" y="6110129"/>
            <a:ext cx="2669320" cy="246221"/>
          </a:xfrm>
          <a:prstGeom prst="rect">
            <a:avLst/>
          </a:prstGeom>
          <a:noFill/>
        </p:spPr>
        <p:txBody>
          <a:bodyPr wrap="none" rtlCol="0">
            <a:spAutoFit/>
          </a:bodyPr>
          <a:lstStyle/>
          <a:p>
            <a:r>
              <a:rPr lang="en-GB" sz="1000" dirty="0">
                <a:solidFill>
                  <a:srgbClr val="595959"/>
                </a:solidFill>
              </a:rPr>
              <a:t>KÄLLA: ELLENMACARTHURFOUNDATION.ORG</a:t>
            </a:r>
            <a:endParaRPr lang="en-GR" sz="1000" dirty="0">
              <a:solidFill>
                <a:srgbClr val="595959"/>
              </a:solidFill>
            </a:endParaRPr>
          </a:p>
        </p:txBody>
      </p:sp>
    </p:spTree>
    <p:extLst>
      <p:ext uri="{BB962C8B-B14F-4D97-AF65-F5344CB8AC3E}">
        <p14:creationId xmlns:p14="http://schemas.microsoft.com/office/powerpoint/2010/main" val="3133822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E59C6D-D429-7C7B-0228-FB62CC45C25D}"/>
              </a:ext>
            </a:extLst>
          </p:cNvPr>
          <p:cNvSpPr>
            <a:spLocks noGrp="1"/>
          </p:cNvSpPr>
          <p:nvPr>
            <p:ph type="ctrTitle"/>
          </p:nvPr>
        </p:nvSpPr>
        <p:spPr>
          <a:xfrm>
            <a:off x="1245973" y="2883930"/>
            <a:ext cx="9713843" cy="2387600"/>
          </a:xfrm>
        </p:spPr>
        <p:txBody>
          <a:bodyPr>
            <a:normAutofit fontScale="90000"/>
          </a:bodyPr>
          <a:lstStyle/>
          <a:p>
            <a:r>
              <a:rPr lang="en-GB" b="1">
                <a:solidFill>
                  <a:srgbClr val="94C020"/>
                </a:solidFill>
                <a:latin typeface="+mn-lt"/>
              </a:rPr>
              <a:t>Ku</a:t>
            </a:r>
            <a:r>
              <a:rPr lang="en-GB"/>
              <a:t>rs: </a:t>
            </a:r>
            <a:r>
              <a:rPr lang="sv"/>
              <a:t>Lärosäten för högre utbildning</a:t>
            </a:r>
            <a:br>
              <a:rPr lang="en-GB" dirty="0"/>
            </a:br>
            <a:r>
              <a:rPr lang="en-GB"/>
              <a:t>Modul: Bioekonomi, </a:t>
            </a:r>
            <a:r>
              <a:rPr lang="en-GB" err="1"/>
              <a:t>cirkulär</a:t>
            </a:r>
            <a:r>
              <a:rPr lang="en-GB"/>
              <a:t> </a:t>
            </a:r>
            <a:r>
              <a:rPr lang="en-GB" dirty="0"/>
              <a:t>ekonomi och biobaserade </a:t>
            </a:r>
            <a:r>
              <a:rPr lang="en-GR" dirty="0"/>
              <a:t>produkter </a:t>
            </a:r>
            <a:br>
              <a:rPr lang="en-GB" b="1" dirty="0">
                <a:solidFill>
                  <a:srgbClr val="94C020"/>
                </a:solidFill>
                <a:latin typeface="+mn-lt"/>
              </a:rPr>
            </a:br>
            <a:r>
              <a:rPr lang="en-GB" err="1"/>
              <a:t>Ämne</a:t>
            </a:r>
            <a:r>
              <a:rPr lang="en-GB" b="1" dirty="0">
                <a:solidFill>
                  <a:srgbClr val="94C020"/>
                </a:solidFill>
                <a:latin typeface="+mn-lt"/>
              </a:rPr>
              <a:t>: </a:t>
            </a:r>
            <a:r>
              <a:rPr lang="en-GB" dirty="0"/>
              <a:t>Cirkulär </a:t>
            </a:r>
            <a:r>
              <a:rPr lang="en-GR" dirty="0"/>
              <a:t>ekonomi </a:t>
            </a:r>
            <a:endParaRPr lang="en-GB" dirty="0"/>
          </a:p>
        </p:txBody>
      </p:sp>
      <p:sp>
        <p:nvSpPr>
          <p:cNvPr id="3" name="Sottotitolo 2">
            <a:extLst>
              <a:ext uri="{FF2B5EF4-FFF2-40B4-BE49-F238E27FC236}">
                <a16:creationId xmlns:a16="http://schemas.microsoft.com/office/drawing/2014/main" id="{153480B5-24EA-F078-8AFA-9CEF6872103E}"/>
              </a:ext>
            </a:extLst>
          </p:cNvPr>
          <p:cNvSpPr>
            <a:spLocks noGrp="1"/>
          </p:cNvSpPr>
          <p:nvPr>
            <p:ph type="subTitle" idx="1"/>
          </p:nvPr>
        </p:nvSpPr>
        <p:spPr>
          <a:xfrm>
            <a:off x="1524000" y="5630606"/>
            <a:ext cx="9144000" cy="1655762"/>
          </a:xfrm>
        </p:spPr>
        <p:txBody>
          <a:bodyPr/>
          <a:lstStyle/>
          <a:p>
            <a:pPr marL="0" indent="0">
              <a:buNone/>
            </a:pPr>
            <a:r>
              <a:rPr lang="en-GB" dirty="0">
                <a:solidFill>
                  <a:schemeClr val="tx1">
                    <a:lumMod val="65000"/>
                    <a:lumOff val="35000"/>
                  </a:schemeClr>
                </a:solidFill>
              </a:rPr>
              <a:t>Författare</a:t>
            </a:r>
            <a:r>
              <a:rPr lang="it-IT" dirty="0">
                <a:solidFill>
                  <a:schemeClr val="tx1">
                    <a:lumMod val="65000"/>
                    <a:lumOff val="35000"/>
                  </a:schemeClr>
                </a:solidFill>
              </a:rPr>
              <a:t>: </a:t>
            </a:r>
            <a:r>
              <a:rPr lang="it-IT" dirty="0"/>
              <a:t>UOP</a:t>
            </a:r>
            <a:endParaRPr lang="it-IT" dirty="0">
              <a:solidFill>
                <a:schemeClr val="tx1">
                  <a:lumMod val="65000"/>
                  <a:lumOff val="35000"/>
                </a:schemeClr>
              </a:solidFill>
            </a:endParaRPr>
          </a:p>
        </p:txBody>
      </p:sp>
    </p:spTree>
    <p:extLst>
      <p:ext uri="{BB962C8B-B14F-4D97-AF65-F5344CB8AC3E}">
        <p14:creationId xmlns:p14="http://schemas.microsoft.com/office/powerpoint/2010/main" val="236520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73627-C98F-0755-3081-259E406EC937}"/>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CAE94833-2A5B-6238-1E46-F04F457EAD35}"/>
              </a:ext>
            </a:extLst>
          </p:cNvPr>
          <p:cNvSpPr>
            <a:spLocks noGrp="1"/>
          </p:cNvSpPr>
          <p:nvPr>
            <p:ph type="title"/>
          </p:nvPr>
        </p:nvSpPr>
        <p:spPr>
          <a:xfrm>
            <a:off x="3041374" y="694289"/>
            <a:ext cx="7361583" cy="1009651"/>
          </a:xfrm>
        </p:spPr>
        <p:txBody>
          <a:bodyPr>
            <a:normAutofit/>
          </a:bodyPr>
          <a:lstStyle/>
          <a:p>
            <a:r>
              <a:rPr lang="en-GB" dirty="0"/>
              <a:t>Ytterligare information</a:t>
            </a:r>
          </a:p>
        </p:txBody>
      </p:sp>
      <p:sp>
        <p:nvSpPr>
          <p:cNvPr id="3" name="Segnaposto contenuto 2">
            <a:extLst>
              <a:ext uri="{FF2B5EF4-FFF2-40B4-BE49-F238E27FC236}">
                <a16:creationId xmlns:a16="http://schemas.microsoft.com/office/drawing/2014/main" id="{0DF56E96-7099-D537-5F9E-1DB832594FB4}"/>
              </a:ext>
            </a:extLst>
          </p:cNvPr>
          <p:cNvSpPr>
            <a:spLocks noGrp="1"/>
          </p:cNvSpPr>
          <p:nvPr>
            <p:ph idx="1"/>
          </p:nvPr>
        </p:nvSpPr>
        <p:spPr>
          <a:xfrm>
            <a:off x="838200" y="2370137"/>
            <a:ext cx="10515600" cy="4351338"/>
          </a:xfrm>
        </p:spPr>
        <p:txBody>
          <a:bodyPr/>
          <a:lstStyle/>
          <a:p>
            <a:pPr marL="0" indent="0" algn="just">
              <a:lnSpc>
                <a:spcPct val="115000"/>
              </a:lnSpc>
              <a:spcBef>
                <a:spcPts val="600"/>
              </a:spcBef>
              <a:spcAft>
                <a:spcPts val="600"/>
              </a:spcAft>
              <a:buNone/>
            </a:pPr>
            <a:r>
              <a:rPr lang="en-GB" sz="1800"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Om du vill lära dig mer om linjär vs cirkulär ekonomi kan du titta på videon i följande länk</a:t>
            </a:r>
            <a:endParaRPr lang="en-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1800" i="1" u="sng" dirty="0">
                <a:solidFill>
                  <a:srgbClr val="808080"/>
                </a:solidFill>
                <a:effectLst/>
                <a:latin typeface="Calibri" panose="020F0502020204030204" pitchFamily="34" charset="0"/>
                <a:ea typeface="Calibri" panose="020F0502020204030204" pitchFamily="34" charset="0"/>
                <a:cs typeface="Calibri" panose="020F0502020204030204" pitchFamily="34" charset="0"/>
                <a:hlinkClick r:id="rId2"/>
              </a:rPr>
              <a:t>https://www.youtube.com/watch?v=__0Spwj8DkM</a:t>
            </a:r>
            <a:endParaRPr lang="en-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endParaRPr lang="en-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r>
              <a:rPr lang="en-GB" sz="1800"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Om du vill veta mer om övergången från linjär till cirkulär ekonomi kan du läsa artikeln i följande länk</a:t>
            </a:r>
            <a:endParaRPr lang="en-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r>
              <a:rPr lang="en-GB" sz="1800" i="1" u="sng" dirty="0">
                <a:solidFill>
                  <a:srgbClr val="000000"/>
                </a:solidFill>
                <a:effectLst/>
                <a:latin typeface="Minion Pro"/>
                <a:ea typeface="Times New Roman" panose="02020603050405020304" pitchFamily="18" charset="0"/>
                <a:cs typeface="Calibri" panose="020F0502020204030204" pitchFamily="34" charset="0"/>
                <a:hlinkClick r:id="rId3"/>
              </a:rPr>
              <a:t>https://www.linkedin.com/pulse/shift-from-linear-circular-economy-road-sustainable-caroline/ </a:t>
            </a:r>
            <a:endParaRPr lang="en-GB" dirty="0"/>
          </a:p>
        </p:txBody>
      </p:sp>
      <p:sp>
        <p:nvSpPr>
          <p:cNvPr id="4" name="Segnaposto piè di pagina 3">
            <a:extLst>
              <a:ext uri="{FF2B5EF4-FFF2-40B4-BE49-F238E27FC236}">
                <a16:creationId xmlns:a16="http://schemas.microsoft.com/office/drawing/2014/main" id="{0E2A0DDE-3D8E-6343-4BCF-B8E6332DCD83}"/>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a:t>
            </a:r>
            <a:r>
              <a:rPr lang="en-GB" dirty="0"/>
              <a:t>Linjär ekonomi kontra cirkulär </a:t>
            </a:r>
            <a:r>
              <a:rPr lang="en-GR" dirty="0"/>
              <a:t>ekonomi </a:t>
            </a:r>
            <a:endParaRPr lang="en-US" dirty="0"/>
          </a:p>
        </p:txBody>
      </p:sp>
      <p:sp>
        <p:nvSpPr>
          <p:cNvPr id="5" name="Segnaposto numero diapositiva 4">
            <a:extLst>
              <a:ext uri="{FF2B5EF4-FFF2-40B4-BE49-F238E27FC236}">
                <a16:creationId xmlns:a16="http://schemas.microsoft.com/office/drawing/2014/main" id="{1F63C1CC-FB94-2197-0D79-36C07AE6BBDB}"/>
              </a:ext>
            </a:extLst>
          </p:cNvPr>
          <p:cNvSpPr>
            <a:spLocks noGrp="1"/>
          </p:cNvSpPr>
          <p:nvPr>
            <p:ph type="sldNum" sz="quarter" idx="12"/>
          </p:nvPr>
        </p:nvSpPr>
        <p:spPr/>
        <p:txBody>
          <a:bodyPr/>
          <a:lstStyle/>
          <a:p>
            <a:fld id="{D57F1E4F-1CFF-5643-939E-217C01CDF565}" type="slidenum">
              <a:rPr lang="en-US" smtClean="0"/>
              <a:t>20</a:t>
            </a:fld>
            <a:endParaRPr lang="en-US" dirty="0"/>
          </a:p>
        </p:txBody>
      </p:sp>
    </p:spTree>
    <p:extLst>
      <p:ext uri="{BB962C8B-B14F-4D97-AF65-F5344CB8AC3E}">
        <p14:creationId xmlns:p14="http://schemas.microsoft.com/office/powerpoint/2010/main" val="15052832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B6F8C-4E18-DFC9-2B69-07CBD3AEFF3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63D16D53-89C3-DB81-1621-2185DC16D370}"/>
              </a:ext>
            </a:extLst>
          </p:cNvPr>
          <p:cNvSpPr>
            <a:spLocks noGrp="1"/>
          </p:cNvSpPr>
          <p:nvPr>
            <p:ph type="title"/>
          </p:nvPr>
        </p:nvSpPr>
        <p:spPr>
          <a:xfrm>
            <a:off x="838200" y="2642358"/>
            <a:ext cx="10515600" cy="1009651"/>
          </a:xfrm>
        </p:spPr>
        <p:txBody>
          <a:bodyPr>
            <a:normAutofit fontScale="90000"/>
          </a:bodyPr>
          <a:lstStyle/>
          <a:p>
            <a:pPr algn="ctr"/>
            <a:r>
              <a:rPr lang="en-GB" dirty="0"/>
              <a:t>3. Principer, dimensioner, fördelar och utmaningar för cirkulär ekonomi</a:t>
            </a:r>
          </a:p>
        </p:txBody>
      </p:sp>
      <p:sp>
        <p:nvSpPr>
          <p:cNvPr id="4" name="Segnaposto piè di pagina 3">
            <a:extLst>
              <a:ext uri="{FF2B5EF4-FFF2-40B4-BE49-F238E27FC236}">
                <a16:creationId xmlns:a16="http://schemas.microsoft.com/office/drawing/2014/main" id="{10DFC59B-8E6D-6B42-21B4-04818BA2155D}"/>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Principer, dimensioner, fördelar och utmaningar med cirkulär ekonomi</a:t>
            </a:r>
          </a:p>
        </p:txBody>
      </p:sp>
      <p:sp>
        <p:nvSpPr>
          <p:cNvPr id="5" name="Segnaposto numero diapositiva 4">
            <a:extLst>
              <a:ext uri="{FF2B5EF4-FFF2-40B4-BE49-F238E27FC236}">
                <a16:creationId xmlns:a16="http://schemas.microsoft.com/office/drawing/2014/main" id="{21984754-7711-E7D4-6710-A36427526600}"/>
              </a:ext>
            </a:extLst>
          </p:cNvPr>
          <p:cNvSpPr>
            <a:spLocks noGrp="1"/>
          </p:cNvSpPr>
          <p:nvPr>
            <p:ph type="sldNum" sz="quarter" idx="12"/>
          </p:nvPr>
        </p:nvSpPr>
        <p:spPr/>
        <p:txBody>
          <a:bodyPr/>
          <a:lstStyle/>
          <a:p>
            <a:fld id="{D57F1E4F-1CFF-5643-939E-217C01CDF565}" type="slidenum">
              <a:rPr lang="en-US" smtClean="0"/>
              <a:t>21</a:t>
            </a:fld>
            <a:endParaRPr lang="en-US" dirty="0"/>
          </a:p>
        </p:txBody>
      </p:sp>
    </p:spTree>
    <p:extLst>
      <p:ext uri="{BB962C8B-B14F-4D97-AF65-F5344CB8AC3E}">
        <p14:creationId xmlns:p14="http://schemas.microsoft.com/office/powerpoint/2010/main" val="29700999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B0DE3-A3DC-22AC-6986-48BB64CD8094}"/>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D1693F34-EB71-584B-3464-BF0387D093F9}"/>
              </a:ext>
            </a:extLst>
          </p:cNvPr>
          <p:cNvSpPr>
            <a:spLocks noGrp="1"/>
          </p:cNvSpPr>
          <p:nvPr>
            <p:ph type="title"/>
          </p:nvPr>
        </p:nvSpPr>
        <p:spPr>
          <a:xfrm>
            <a:off x="1676400" y="636587"/>
            <a:ext cx="10515600" cy="1009651"/>
          </a:xfrm>
        </p:spPr>
        <p:txBody>
          <a:bodyPr>
            <a:normAutofit/>
          </a:bodyPr>
          <a:lstStyle/>
          <a:p>
            <a:r>
              <a:rPr lang="en-GB" dirty="0"/>
              <a:t>3.1. Principer för cirkulär ekonomi</a:t>
            </a:r>
          </a:p>
        </p:txBody>
      </p:sp>
      <p:sp>
        <p:nvSpPr>
          <p:cNvPr id="3" name="Segnaposto contenuto 2">
            <a:extLst>
              <a:ext uri="{FF2B5EF4-FFF2-40B4-BE49-F238E27FC236}">
                <a16:creationId xmlns:a16="http://schemas.microsoft.com/office/drawing/2014/main" id="{3D9FCDF9-DCB6-F7A3-C510-8E44A7C5801A}"/>
              </a:ext>
            </a:extLst>
          </p:cNvPr>
          <p:cNvSpPr>
            <a:spLocks noGrp="1"/>
          </p:cNvSpPr>
          <p:nvPr>
            <p:ph idx="1"/>
          </p:nvPr>
        </p:nvSpPr>
        <p:spPr>
          <a:xfrm>
            <a:off x="838200" y="2187574"/>
            <a:ext cx="10515600" cy="4351338"/>
          </a:xfrm>
        </p:spPr>
        <p:txBody>
          <a:bodyPr/>
          <a:lstStyle/>
          <a:p>
            <a:pPr marL="0" indent="0" algn="l">
              <a:lnSpc>
                <a:spcPct val="150000"/>
              </a:lnSpc>
              <a:buNone/>
            </a:pPr>
            <a:r>
              <a:rPr lang="en-GB" b="0" i="0" u="sng" dirty="0">
                <a:solidFill>
                  <a:srgbClr val="595959"/>
                </a:solidFill>
                <a:effectLst/>
                <a:latin typeface="Söhne"/>
              </a:rPr>
              <a:t>Förstå principerna för cirkulär ekonomi</a:t>
            </a:r>
          </a:p>
          <a:p>
            <a:pPr algn="l">
              <a:lnSpc>
                <a:spcPct val="150000"/>
              </a:lnSpc>
              <a:buFont typeface="Arial" panose="020B0604020202020204" pitchFamily="34" charset="0"/>
              <a:buChar char="•"/>
            </a:pPr>
            <a:r>
              <a:rPr lang="en-GB" b="0" i="0" dirty="0">
                <a:solidFill>
                  <a:srgbClr val="595959"/>
                </a:solidFill>
                <a:effectLst/>
                <a:latin typeface="Söhne"/>
              </a:rPr>
              <a:t>Brist på enhetlig definition eller förståelse i den akademiska världen</a:t>
            </a:r>
          </a:p>
          <a:p>
            <a:pPr algn="l">
              <a:lnSpc>
                <a:spcPct val="150000"/>
              </a:lnSpc>
              <a:buFont typeface="Arial" panose="020B0604020202020204" pitchFamily="34" charset="0"/>
              <a:buChar char="•"/>
            </a:pPr>
            <a:r>
              <a:rPr lang="en-GB" b="0" i="0" dirty="0">
                <a:solidFill>
                  <a:srgbClr val="595959"/>
                </a:solidFill>
                <a:effectLst/>
                <a:latin typeface="Söhne"/>
              </a:rPr>
              <a:t>Forskningen utforskar aspekter som avfallshantering, produktutveckling, värdekedjor, ekodesign, återvinning och sekundär resursanvändning</a:t>
            </a:r>
          </a:p>
          <a:p>
            <a:pPr algn="l">
              <a:lnSpc>
                <a:spcPct val="150000"/>
              </a:lnSpc>
              <a:buFont typeface="Arial" panose="020B0604020202020204" pitchFamily="34" charset="0"/>
              <a:buChar char="•"/>
            </a:pPr>
            <a:r>
              <a:rPr lang="en-GB" b="0" i="0" dirty="0">
                <a:solidFill>
                  <a:srgbClr val="595959"/>
                </a:solidFill>
                <a:effectLst/>
                <a:latin typeface="Söhne"/>
              </a:rPr>
              <a:t>Utveckling från teoretiska koncept till praktiskt tillämpbara principer</a:t>
            </a:r>
          </a:p>
          <a:p>
            <a:pPr>
              <a:lnSpc>
                <a:spcPct val="150000"/>
              </a:lnSpc>
            </a:pPr>
            <a:endParaRPr lang="en-GB" dirty="0">
              <a:solidFill>
                <a:srgbClr val="595959"/>
              </a:solidFill>
            </a:endParaRPr>
          </a:p>
        </p:txBody>
      </p:sp>
      <p:sp>
        <p:nvSpPr>
          <p:cNvPr id="4" name="Segnaposto piè di pagina 3">
            <a:extLst>
              <a:ext uri="{FF2B5EF4-FFF2-40B4-BE49-F238E27FC236}">
                <a16:creationId xmlns:a16="http://schemas.microsoft.com/office/drawing/2014/main" id="{542FCD3D-F550-CA93-5422-AEE91B544EE6}"/>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Principer, dimensioner, fördelar och utmaningar med cirkulär ekonomi</a:t>
            </a:r>
          </a:p>
        </p:txBody>
      </p:sp>
      <p:sp>
        <p:nvSpPr>
          <p:cNvPr id="5" name="Segnaposto numero diapositiva 4">
            <a:extLst>
              <a:ext uri="{FF2B5EF4-FFF2-40B4-BE49-F238E27FC236}">
                <a16:creationId xmlns:a16="http://schemas.microsoft.com/office/drawing/2014/main" id="{86B936F9-DEFA-48AE-5952-3AB136300A2E}"/>
              </a:ext>
            </a:extLst>
          </p:cNvPr>
          <p:cNvSpPr>
            <a:spLocks noGrp="1"/>
          </p:cNvSpPr>
          <p:nvPr>
            <p:ph type="sldNum" sz="quarter" idx="12"/>
          </p:nvPr>
        </p:nvSpPr>
        <p:spPr/>
        <p:txBody>
          <a:bodyPr/>
          <a:lstStyle/>
          <a:p>
            <a:fld id="{D57F1E4F-1CFF-5643-939E-217C01CDF565}" type="slidenum">
              <a:rPr lang="en-US" smtClean="0"/>
              <a:t>22</a:t>
            </a:fld>
            <a:endParaRPr lang="en-US" dirty="0"/>
          </a:p>
        </p:txBody>
      </p:sp>
    </p:spTree>
    <p:extLst>
      <p:ext uri="{BB962C8B-B14F-4D97-AF65-F5344CB8AC3E}">
        <p14:creationId xmlns:p14="http://schemas.microsoft.com/office/powerpoint/2010/main" val="7732909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BBE19-8508-4291-C169-17279EB8BF8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995DCE4B-D4EE-43B1-4B19-4BEAAFB1FB29}"/>
              </a:ext>
            </a:extLst>
          </p:cNvPr>
          <p:cNvSpPr>
            <a:spLocks noGrp="1"/>
          </p:cNvSpPr>
          <p:nvPr>
            <p:ph type="title"/>
          </p:nvPr>
        </p:nvSpPr>
        <p:spPr>
          <a:xfrm>
            <a:off x="1977887" y="636587"/>
            <a:ext cx="10515600" cy="1009651"/>
          </a:xfrm>
        </p:spPr>
        <p:txBody>
          <a:bodyPr>
            <a:normAutofit/>
          </a:bodyPr>
          <a:lstStyle/>
          <a:p>
            <a:r>
              <a:rPr lang="en-GB" dirty="0"/>
              <a:t>3.1. Principer för cirkulär ekonomi</a:t>
            </a:r>
          </a:p>
        </p:txBody>
      </p:sp>
      <p:sp>
        <p:nvSpPr>
          <p:cNvPr id="3" name="Segnaposto contenuto 2">
            <a:extLst>
              <a:ext uri="{FF2B5EF4-FFF2-40B4-BE49-F238E27FC236}">
                <a16:creationId xmlns:a16="http://schemas.microsoft.com/office/drawing/2014/main" id="{96B96F18-6D92-E5B8-CC9E-40CD58E034A6}"/>
              </a:ext>
            </a:extLst>
          </p:cNvPr>
          <p:cNvSpPr>
            <a:spLocks noGrp="1"/>
          </p:cNvSpPr>
          <p:nvPr>
            <p:ph idx="1"/>
          </p:nvPr>
        </p:nvSpPr>
        <p:spPr>
          <a:xfrm>
            <a:off x="838200" y="1988585"/>
            <a:ext cx="10515600" cy="4351338"/>
          </a:xfrm>
        </p:spPr>
        <p:txBody>
          <a:bodyPr/>
          <a:lstStyle/>
          <a:p>
            <a:pPr marL="0" indent="0" algn="l">
              <a:lnSpc>
                <a:spcPct val="150000"/>
              </a:lnSpc>
              <a:buNone/>
            </a:pPr>
            <a:r>
              <a:rPr lang="en-GB" b="0" i="0" u="sng" dirty="0">
                <a:solidFill>
                  <a:srgbClr val="595959"/>
                </a:solidFill>
                <a:effectLst/>
                <a:latin typeface="Söhne"/>
              </a:rPr>
              <a:t>Utveckling av principerna för cirkulär ekonomi</a:t>
            </a:r>
          </a:p>
          <a:p>
            <a:pPr algn="l">
              <a:lnSpc>
                <a:spcPct val="150000"/>
              </a:lnSpc>
              <a:buFont typeface="Arial" panose="020B0604020202020204" pitchFamily="34" charset="0"/>
              <a:buChar char="•"/>
            </a:pPr>
            <a:r>
              <a:rPr lang="en-GB" b="0" i="0" dirty="0">
                <a:solidFill>
                  <a:srgbClr val="595959"/>
                </a:solidFill>
                <a:effectLst/>
                <a:latin typeface="Söhne"/>
              </a:rPr>
              <a:t>Ellen MacArthur Foundation betonar materialcykler kopplade till 3R: minska, återanvända, återvinna</a:t>
            </a:r>
          </a:p>
          <a:p>
            <a:pPr algn="l">
              <a:lnSpc>
                <a:spcPct val="150000"/>
              </a:lnSpc>
              <a:buFont typeface="Arial" panose="020B0604020202020204" pitchFamily="34" charset="0"/>
              <a:buChar char="•"/>
            </a:pPr>
            <a:r>
              <a:rPr lang="en-GB" b="0" i="0" dirty="0">
                <a:solidFill>
                  <a:srgbClr val="595959"/>
                </a:solidFill>
                <a:effectLst/>
                <a:latin typeface="Söhne"/>
              </a:rPr>
              <a:t>Förespråkar cirkularitet för resurseffektiv konsumtion och avfallshantering</a:t>
            </a:r>
          </a:p>
          <a:p>
            <a:pPr algn="l">
              <a:lnSpc>
                <a:spcPct val="150000"/>
              </a:lnSpc>
              <a:buFont typeface="Arial" panose="020B0604020202020204" pitchFamily="34" charset="0"/>
              <a:buChar char="•"/>
            </a:pPr>
            <a:r>
              <a:rPr lang="en-GB" b="0" i="0" dirty="0">
                <a:solidFill>
                  <a:srgbClr val="595959"/>
                </a:solidFill>
                <a:effectLst/>
                <a:latin typeface="Söhne"/>
              </a:rPr>
              <a:t>Akademisk diskurs efter 2011 fokuserar på 3R och driver på praktisk CE-användning</a:t>
            </a:r>
          </a:p>
          <a:p>
            <a:pPr>
              <a:lnSpc>
                <a:spcPct val="150000"/>
              </a:lnSpc>
            </a:pPr>
            <a:endParaRPr lang="en-GB" dirty="0">
              <a:solidFill>
                <a:srgbClr val="595959"/>
              </a:solidFill>
            </a:endParaRPr>
          </a:p>
        </p:txBody>
      </p:sp>
      <p:sp>
        <p:nvSpPr>
          <p:cNvPr id="4" name="Segnaposto piè di pagina 3">
            <a:extLst>
              <a:ext uri="{FF2B5EF4-FFF2-40B4-BE49-F238E27FC236}">
                <a16:creationId xmlns:a16="http://schemas.microsoft.com/office/drawing/2014/main" id="{33FEB855-5089-3A45-5025-82D4962916A0}"/>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Principer, dimensioner, fördelar och utmaningar med cirkulär ekonomi</a:t>
            </a:r>
          </a:p>
        </p:txBody>
      </p:sp>
      <p:sp>
        <p:nvSpPr>
          <p:cNvPr id="5" name="Segnaposto numero diapositiva 4">
            <a:extLst>
              <a:ext uri="{FF2B5EF4-FFF2-40B4-BE49-F238E27FC236}">
                <a16:creationId xmlns:a16="http://schemas.microsoft.com/office/drawing/2014/main" id="{A29BF471-DD7C-94BA-2C55-ACADF809859E}"/>
              </a:ext>
            </a:extLst>
          </p:cNvPr>
          <p:cNvSpPr>
            <a:spLocks noGrp="1"/>
          </p:cNvSpPr>
          <p:nvPr>
            <p:ph type="sldNum" sz="quarter" idx="12"/>
          </p:nvPr>
        </p:nvSpPr>
        <p:spPr/>
        <p:txBody>
          <a:bodyPr/>
          <a:lstStyle/>
          <a:p>
            <a:fld id="{D57F1E4F-1CFF-5643-939E-217C01CDF565}" type="slidenum">
              <a:rPr lang="en-US" smtClean="0"/>
              <a:t>23</a:t>
            </a:fld>
            <a:endParaRPr lang="en-US" dirty="0"/>
          </a:p>
        </p:txBody>
      </p:sp>
    </p:spTree>
    <p:extLst>
      <p:ext uri="{BB962C8B-B14F-4D97-AF65-F5344CB8AC3E}">
        <p14:creationId xmlns:p14="http://schemas.microsoft.com/office/powerpoint/2010/main" val="40642488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BA719-1ACD-8439-42D5-3BD5516C07CA}"/>
            </a:ext>
          </a:extLst>
        </p:cNvPr>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9885A66-000B-DF3E-F51E-990FEAA9AC07}"/>
              </a:ext>
            </a:extLst>
          </p:cNvPr>
          <p:cNvSpPr>
            <a:spLocks noGrp="1"/>
          </p:cNvSpPr>
          <p:nvPr>
            <p:ph idx="1"/>
          </p:nvPr>
        </p:nvSpPr>
        <p:spPr>
          <a:xfrm>
            <a:off x="838200" y="2005012"/>
            <a:ext cx="10187609" cy="4351338"/>
          </a:xfrm>
        </p:spPr>
        <p:txBody>
          <a:bodyPr/>
          <a:lstStyle/>
          <a:p>
            <a:pPr marL="0" indent="0" algn="just">
              <a:lnSpc>
                <a:spcPct val="150000"/>
              </a:lnSpc>
              <a:buNone/>
            </a:pPr>
            <a:r>
              <a:rPr lang="en-GB" b="0" i="0" u="sng" dirty="0">
                <a:solidFill>
                  <a:srgbClr val="595959"/>
                </a:solidFill>
                <a:effectLst/>
                <a:latin typeface="Söhne"/>
              </a:rPr>
              <a:t>Utökade principer för cirkulär ekonomi</a:t>
            </a:r>
          </a:p>
          <a:p>
            <a:pPr algn="just">
              <a:lnSpc>
                <a:spcPct val="150000"/>
              </a:lnSpc>
              <a:buFont typeface="Arial" panose="020B0604020202020204" pitchFamily="34" charset="0"/>
              <a:buChar char="•"/>
            </a:pPr>
            <a:r>
              <a:rPr lang="en-GB" b="0" i="0" dirty="0">
                <a:solidFill>
                  <a:srgbClr val="595959"/>
                </a:solidFill>
                <a:effectLst/>
                <a:latin typeface="Söhne"/>
              </a:rPr>
              <a:t>Utöver de grundläggande 3R-principerna finns ytterligare principer: omfördelning, återtillverkning, omdesign, återanvändning</a:t>
            </a:r>
          </a:p>
          <a:p>
            <a:pPr algn="just">
              <a:lnSpc>
                <a:spcPct val="150000"/>
              </a:lnSpc>
              <a:buFont typeface="Arial" panose="020B0604020202020204" pitchFamily="34" charset="0"/>
              <a:buChar char="•"/>
            </a:pPr>
            <a:r>
              <a:rPr lang="en-GB" b="0" i="0" dirty="0">
                <a:solidFill>
                  <a:srgbClr val="595959"/>
                </a:solidFill>
                <a:effectLst/>
                <a:latin typeface="Söhne"/>
              </a:rPr>
              <a:t>Föreslagen klassificering inkluderar fjärde R för omvänd logistik</a:t>
            </a:r>
          </a:p>
          <a:p>
            <a:pPr algn="just">
              <a:lnSpc>
                <a:spcPct val="150000"/>
              </a:lnSpc>
              <a:buFont typeface="Arial" panose="020B0604020202020204" pitchFamily="34" charset="0"/>
              <a:buChar char="•"/>
            </a:pPr>
            <a:r>
              <a:rPr lang="en-GB" b="0" i="0" dirty="0">
                <a:solidFill>
                  <a:srgbClr val="595959"/>
                </a:solidFill>
                <a:effectLst/>
                <a:latin typeface="Söhne"/>
              </a:rPr>
              <a:t>Strategisk hierarki med tio "R:s" rangordnar cirkulära strategier, vilket återspeglar ambitionsnivån</a:t>
            </a:r>
          </a:p>
          <a:p>
            <a:pPr algn="just">
              <a:lnSpc>
                <a:spcPct val="150000"/>
              </a:lnSpc>
            </a:pPr>
            <a:endParaRPr lang="en-GB" dirty="0">
              <a:solidFill>
                <a:srgbClr val="595959"/>
              </a:solidFill>
            </a:endParaRPr>
          </a:p>
        </p:txBody>
      </p:sp>
      <p:sp>
        <p:nvSpPr>
          <p:cNvPr id="4" name="Segnaposto piè di pagina 3">
            <a:extLst>
              <a:ext uri="{FF2B5EF4-FFF2-40B4-BE49-F238E27FC236}">
                <a16:creationId xmlns:a16="http://schemas.microsoft.com/office/drawing/2014/main" id="{D0A8D138-D20A-2AF4-0BFD-EC8CA5EC6582}"/>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Principer, dimensioner, fördelar och utmaningar med cirkulär ekonomi</a:t>
            </a:r>
          </a:p>
        </p:txBody>
      </p:sp>
      <p:sp>
        <p:nvSpPr>
          <p:cNvPr id="5" name="Segnaposto numero diapositiva 4">
            <a:extLst>
              <a:ext uri="{FF2B5EF4-FFF2-40B4-BE49-F238E27FC236}">
                <a16:creationId xmlns:a16="http://schemas.microsoft.com/office/drawing/2014/main" id="{D4020147-CD06-B803-37B3-EF4B70E281F7}"/>
              </a:ext>
            </a:extLst>
          </p:cNvPr>
          <p:cNvSpPr>
            <a:spLocks noGrp="1"/>
          </p:cNvSpPr>
          <p:nvPr>
            <p:ph type="sldNum" sz="quarter" idx="12"/>
          </p:nvPr>
        </p:nvSpPr>
        <p:spPr/>
        <p:txBody>
          <a:bodyPr/>
          <a:lstStyle/>
          <a:p>
            <a:fld id="{D57F1E4F-1CFF-5643-939E-217C01CDF565}" type="slidenum">
              <a:rPr lang="en-US" smtClean="0"/>
              <a:t>24</a:t>
            </a:fld>
            <a:endParaRPr lang="en-US" dirty="0"/>
          </a:p>
        </p:txBody>
      </p:sp>
      <p:sp>
        <p:nvSpPr>
          <p:cNvPr id="6" name="Titolo 1">
            <a:extLst>
              <a:ext uri="{FF2B5EF4-FFF2-40B4-BE49-F238E27FC236}">
                <a16:creationId xmlns:a16="http://schemas.microsoft.com/office/drawing/2014/main" id="{0F63642E-2E34-8468-BE6D-8DC232DD1BB3}"/>
              </a:ext>
            </a:extLst>
          </p:cNvPr>
          <p:cNvSpPr txBox="1">
            <a:spLocks/>
          </p:cNvSpPr>
          <p:nvPr/>
        </p:nvSpPr>
        <p:spPr>
          <a:xfrm>
            <a:off x="1676400" y="646664"/>
            <a:ext cx="10515600" cy="10096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it-IT" sz="4400" kern="1200">
                <a:solidFill>
                  <a:srgbClr val="94C020"/>
                </a:solidFill>
                <a:latin typeface="+mj-lt"/>
                <a:ea typeface="+mj-ea"/>
                <a:cs typeface="+mj-cs"/>
              </a:defRPr>
            </a:lvl1pPr>
          </a:lstStyle>
          <a:p>
            <a:r>
              <a:rPr lang="en-GB" dirty="0"/>
              <a:t>3.1. Principer för cirkulär ekonomi</a:t>
            </a:r>
          </a:p>
        </p:txBody>
      </p:sp>
    </p:spTree>
    <p:extLst>
      <p:ext uri="{BB962C8B-B14F-4D97-AF65-F5344CB8AC3E}">
        <p14:creationId xmlns:p14="http://schemas.microsoft.com/office/powerpoint/2010/main" val="41755056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54C36-8E88-F54F-6660-2E5F62C52C12}"/>
            </a:ext>
          </a:extLst>
        </p:cNvPr>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4D00D527-CF29-2E07-C328-26897BB4A9F5}"/>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Principer, dimensioner, fördelar och utmaningar med cirkulär ekonomi</a:t>
            </a:r>
          </a:p>
        </p:txBody>
      </p:sp>
      <p:sp>
        <p:nvSpPr>
          <p:cNvPr id="5" name="Segnaposto numero diapositiva 4">
            <a:extLst>
              <a:ext uri="{FF2B5EF4-FFF2-40B4-BE49-F238E27FC236}">
                <a16:creationId xmlns:a16="http://schemas.microsoft.com/office/drawing/2014/main" id="{25E41A2F-1E6E-CC38-6AF1-C9539FFD3A90}"/>
              </a:ext>
            </a:extLst>
          </p:cNvPr>
          <p:cNvSpPr>
            <a:spLocks noGrp="1"/>
          </p:cNvSpPr>
          <p:nvPr>
            <p:ph type="sldNum" sz="quarter" idx="12"/>
          </p:nvPr>
        </p:nvSpPr>
        <p:spPr/>
        <p:txBody>
          <a:bodyPr/>
          <a:lstStyle/>
          <a:p>
            <a:fld id="{D57F1E4F-1CFF-5643-939E-217C01CDF565}" type="slidenum">
              <a:rPr lang="en-US" smtClean="0"/>
              <a:t>25</a:t>
            </a:fld>
            <a:endParaRPr lang="en-US" dirty="0"/>
          </a:p>
        </p:txBody>
      </p:sp>
      <p:sp>
        <p:nvSpPr>
          <p:cNvPr id="6" name="Titolo 1">
            <a:extLst>
              <a:ext uri="{FF2B5EF4-FFF2-40B4-BE49-F238E27FC236}">
                <a16:creationId xmlns:a16="http://schemas.microsoft.com/office/drawing/2014/main" id="{840126AE-A6E3-7F11-E9D3-726B55954349}"/>
              </a:ext>
            </a:extLst>
          </p:cNvPr>
          <p:cNvSpPr txBox="1">
            <a:spLocks/>
          </p:cNvSpPr>
          <p:nvPr/>
        </p:nvSpPr>
        <p:spPr>
          <a:xfrm>
            <a:off x="1676400" y="521268"/>
            <a:ext cx="10515600" cy="10096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it-IT" sz="4400" kern="1200">
                <a:solidFill>
                  <a:srgbClr val="94C020"/>
                </a:solidFill>
                <a:latin typeface="+mj-lt"/>
                <a:ea typeface="+mj-ea"/>
                <a:cs typeface="+mj-cs"/>
              </a:defRPr>
            </a:lvl1pPr>
          </a:lstStyle>
          <a:p>
            <a:r>
              <a:rPr lang="en-GB" dirty="0"/>
              <a:t>3.1. Principer för cirkulär ekonomi</a:t>
            </a:r>
          </a:p>
        </p:txBody>
      </p:sp>
      <p:sp>
        <p:nvSpPr>
          <p:cNvPr id="9" name="TextBox 8">
            <a:extLst>
              <a:ext uri="{FF2B5EF4-FFF2-40B4-BE49-F238E27FC236}">
                <a16:creationId xmlns:a16="http://schemas.microsoft.com/office/drawing/2014/main" id="{E19E3935-FFCC-CA15-4C41-B211998D06D0}"/>
              </a:ext>
            </a:extLst>
          </p:cNvPr>
          <p:cNvSpPr txBox="1"/>
          <p:nvPr/>
        </p:nvSpPr>
        <p:spPr>
          <a:xfrm>
            <a:off x="649357" y="2011124"/>
            <a:ext cx="1941557" cy="369332"/>
          </a:xfrm>
          <a:prstGeom prst="rect">
            <a:avLst/>
          </a:prstGeom>
          <a:noFill/>
        </p:spPr>
        <p:txBody>
          <a:bodyPr wrap="none" rtlCol="0">
            <a:spAutoFit/>
          </a:bodyPr>
          <a:lstStyle/>
          <a:p>
            <a:r>
              <a:rPr lang="en-GB" dirty="0">
                <a:solidFill>
                  <a:srgbClr val="595959"/>
                </a:solidFill>
              </a:rPr>
              <a:t>9R-ramverket</a:t>
            </a:r>
            <a:endParaRPr lang="en-GR" dirty="0">
              <a:solidFill>
                <a:srgbClr val="595959"/>
              </a:solidFill>
            </a:endParaRPr>
          </a:p>
        </p:txBody>
      </p:sp>
      <p:sp>
        <p:nvSpPr>
          <p:cNvPr id="10" name="TextBox 9">
            <a:extLst>
              <a:ext uri="{FF2B5EF4-FFF2-40B4-BE49-F238E27FC236}">
                <a16:creationId xmlns:a16="http://schemas.microsoft.com/office/drawing/2014/main" id="{0B23F255-E19A-3A30-FC57-78CDE6155C9F}"/>
              </a:ext>
            </a:extLst>
          </p:cNvPr>
          <p:cNvSpPr txBox="1"/>
          <p:nvPr/>
        </p:nvSpPr>
        <p:spPr>
          <a:xfrm>
            <a:off x="8914109" y="6110129"/>
            <a:ext cx="1906291" cy="246221"/>
          </a:xfrm>
          <a:prstGeom prst="rect">
            <a:avLst/>
          </a:prstGeom>
          <a:noFill/>
        </p:spPr>
        <p:txBody>
          <a:bodyPr wrap="none" rtlCol="0">
            <a:spAutoFit/>
          </a:bodyPr>
          <a:lstStyle/>
          <a:p>
            <a:r>
              <a:rPr lang="en-GB" sz="1000" dirty="0">
                <a:solidFill>
                  <a:srgbClr val="595959"/>
                </a:solidFill>
              </a:rPr>
              <a:t>KÄLLA: KIRCHHERR ET AL, 2017</a:t>
            </a:r>
            <a:endParaRPr lang="en-GR" sz="1000" dirty="0">
              <a:solidFill>
                <a:srgbClr val="595959"/>
              </a:solidFill>
            </a:endParaRPr>
          </a:p>
        </p:txBody>
      </p:sp>
      <p:pic>
        <p:nvPicPr>
          <p:cNvPr id="2" name="Picture 1" descr="A diagram of a product&#10;&#10;Description automatically generated">
            <a:extLst>
              <a:ext uri="{FF2B5EF4-FFF2-40B4-BE49-F238E27FC236}">
                <a16:creationId xmlns:a16="http://schemas.microsoft.com/office/drawing/2014/main" id="{CA6EBC09-B316-9BD8-C23B-75E689C2E2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4204" y="1512163"/>
            <a:ext cx="6743591" cy="4557490"/>
          </a:xfrm>
          <a:prstGeom prst="rect">
            <a:avLst/>
          </a:prstGeom>
        </p:spPr>
      </p:pic>
    </p:spTree>
    <p:extLst>
      <p:ext uri="{BB962C8B-B14F-4D97-AF65-F5344CB8AC3E}">
        <p14:creationId xmlns:p14="http://schemas.microsoft.com/office/powerpoint/2010/main" val="27069664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CA74D-6FF1-B812-F2E8-1439D6AF43E5}"/>
            </a:ext>
          </a:extLst>
        </p:cNvPr>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3C6D664C-6BAA-14C7-7445-217027DD7685}"/>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Principer, dimensioner, fördelar och utmaningar med cirkulär ekonomi</a:t>
            </a:r>
          </a:p>
        </p:txBody>
      </p:sp>
      <p:sp>
        <p:nvSpPr>
          <p:cNvPr id="5" name="Segnaposto numero diapositiva 4">
            <a:extLst>
              <a:ext uri="{FF2B5EF4-FFF2-40B4-BE49-F238E27FC236}">
                <a16:creationId xmlns:a16="http://schemas.microsoft.com/office/drawing/2014/main" id="{3C3EEC94-DB48-E5DF-DA8C-956C4755B0D1}"/>
              </a:ext>
            </a:extLst>
          </p:cNvPr>
          <p:cNvSpPr>
            <a:spLocks noGrp="1"/>
          </p:cNvSpPr>
          <p:nvPr>
            <p:ph type="sldNum" sz="quarter" idx="12"/>
          </p:nvPr>
        </p:nvSpPr>
        <p:spPr/>
        <p:txBody>
          <a:bodyPr/>
          <a:lstStyle/>
          <a:p>
            <a:fld id="{D57F1E4F-1CFF-5643-939E-217C01CDF565}" type="slidenum">
              <a:rPr lang="en-US" smtClean="0"/>
              <a:t>26</a:t>
            </a:fld>
            <a:endParaRPr lang="en-US" dirty="0"/>
          </a:p>
        </p:txBody>
      </p:sp>
      <p:sp>
        <p:nvSpPr>
          <p:cNvPr id="6" name="Titolo 1">
            <a:extLst>
              <a:ext uri="{FF2B5EF4-FFF2-40B4-BE49-F238E27FC236}">
                <a16:creationId xmlns:a16="http://schemas.microsoft.com/office/drawing/2014/main" id="{213ADAB6-96C6-C320-3BAC-6F3CDDC7BD8B}"/>
              </a:ext>
            </a:extLst>
          </p:cNvPr>
          <p:cNvSpPr txBox="1">
            <a:spLocks/>
          </p:cNvSpPr>
          <p:nvPr/>
        </p:nvSpPr>
        <p:spPr>
          <a:xfrm>
            <a:off x="2103783" y="471366"/>
            <a:ext cx="10515600" cy="10096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it-IT" sz="4400" kern="1200">
                <a:solidFill>
                  <a:srgbClr val="94C020"/>
                </a:solidFill>
                <a:latin typeface="+mj-lt"/>
                <a:ea typeface="+mj-ea"/>
                <a:cs typeface="+mj-cs"/>
              </a:defRPr>
            </a:lvl1pPr>
          </a:lstStyle>
          <a:p>
            <a:r>
              <a:rPr lang="en-GB" dirty="0"/>
              <a:t>3.1. Principer för cirkulär ekonomi</a:t>
            </a:r>
          </a:p>
        </p:txBody>
      </p:sp>
      <p:pic>
        <p:nvPicPr>
          <p:cNvPr id="8" name="Picture 7" descr="A green and red triangle with white text&#10;&#10;Description automatically generated">
            <a:extLst>
              <a:ext uri="{FF2B5EF4-FFF2-40B4-BE49-F238E27FC236}">
                <a16:creationId xmlns:a16="http://schemas.microsoft.com/office/drawing/2014/main" id="{20D941CF-112A-F8E7-FD9A-DAA7A89156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3910" y="1604128"/>
            <a:ext cx="4961918" cy="4223324"/>
          </a:xfrm>
          <a:prstGeom prst="rect">
            <a:avLst/>
          </a:prstGeom>
        </p:spPr>
      </p:pic>
      <p:sp>
        <p:nvSpPr>
          <p:cNvPr id="9" name="TextBox 8">
            <a:extLst>
              <a:ext uri="{FF2B5EF4-FFF2-40B4-BE49-F238E27FC236}">
                <a16:creationId xmlns:a16="http://schemas.microsoft.com/office/drawing/2014/main" id="{E94E3AFC-0D6F-73D4-B8EB-857EBEA7B85D}"/>
              </a:ext>
            </a:extLst>
          </p:cNvPr>
          <p:cNvSpPr txBox="1"/>
          <p:nvPr/>
        </p:nvSpPr>
        <p:spPr>
          <a:xfrm>
            <a:off x="450575" y="3059668"/>
            <a:ext cx="4219810" cy="369332"/>
          </a:xfrm>
          <a:prstGeom prst="rect">
            <a:avLst/>
          </a:prstGeom>
          <a:noFill/>
        </p:spPr>
        <p:txBody>
          <a:bodyPr wrap="none" rtlCol="0">
            <a:spAutoFit/>
          </a:bodyPr>
          <a:lstStyle/>
          <a:p>
            <a:r>
              <a:rPr lang="en-GB" dirty="0">
                <a:solidFill>
                  <a:srgbClr val="595959"/>
                </a:solidFill>
              </a:rPr>
              <a:t>Den strategiska hierarkin med de tio (10) "R:en"</a:t>
            </a:r>
            <a:endParaRPr lang="en-GR" dirty="0">
              <a:solidFill>
                <a:srgbClr val="595959"/>
              </a:solidFill>
            </a:endParaRPr>
          </a:p>
        </p:txBody>
      </p:sp>
      <p:sp>
        <p:nvSpPr>
          <p:cNvPr id="10" name="TextBox 9">
            <a:extLst>
              <a:ext uri="{FF2B5EF4-FFF2-40B4-BE49-F238E27FC236}">
                <a16:creationId xmlns:a16="http://schemas.microsoft.com/office/drawing/2014/main" id="{AE7166E3-0D47-34F8-9854-4A724D828C1D}"/>
              </a:ext>
            </a:extLst>
          </p:cNvPr>
          <p:cNvSpPr txBox="1"/>
          <p:nvPr/>
        </p:nvSpPr>
        <p:spPr>
          <a:xfrm>
            <a:off x="8009917" y="5869544"/>
            <a:ext cx="1497526" cy="246221"/>
          </a:xfrm>
          <a:prstGeom prst="rect">
            <a:avLst/>
          </a:prstGeom>
          <a:noFill/>
        </p:spPr>
        <p:txBody>
          <a:bodyPr wrap="none" rtlCol="0">
            <a:spAutoFit/>
          </a:bodyPr>
          <a:lstStyle/>
          <a:p>
            <a:r>
              <a:rPr lang="en-GB" sz="1000" dirty="0">
                <a:solidFill>
                  <a:srgbClr val="595959"/>
                </a:solidFill>
              </a:rPr>
              <a:t>KÄLLA: DELOITTE, 2021</a:t>
            </a:r>
            <a:endParaRPr lang="en-GR" sz="1000" dirty="0">
              <a:solidFill>
                <a:srgbClr val="595959"/>
              </a:solidFill>
            </a:endParaRPr>
          </a:p>
        </p:txBody>
      </p:sp>
    </p:spTree>
    <p:extLst>
      <p:ext uri="{BB962C8B-B14F-4D97-AF65-F5344CB8AC3E}">
        <p14:creationId xmlns:p14="http://schemas.microsoft.com/office/powerpoint/2010/main" val="757883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0872C-714A-AE04-8BA2-5922FB549AE1}"/>
            </a:ext>
          </a:extLst>
        </p:cNvPr>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CD469BD5-0EB4-037A-00B3-1E446E653F61}"/>
              </a:ext>
            </a:extLst>
          </p:cNvPr>
          <p:cNvSpPr>
            <a:spLocks noGrp="1"/>
          </p:cNvSpPr>
          <p:nvPr>
            <p:ph idx="1"/>
          </p:nvPr>
        </p:nvSpPr>
        <p:spPr>
          <a:xfrm>
            <a:off x="838200" y="2007497"/>
            <a:ext cx="10515600" cy="4351338"/>
          </a:xfrm>
        </p:spPr>
        <p:txBody>
          <a:bodyPr/>
          <a:lstStyle/>
          <a:p>
            <a:pPr marL="0" indent="0" algn="l">
              <a:lnSpc>
                <a:spcPct val="100000"/>
              </a:lnSpc>
              <a:buNone/>
            </a:pPr>
            <a:r>
              <a:rPr lang="en-GB" b="0" i="0" u="sng" dirty="0">
                <a:solidFill>
                  <a:srgbClr val="595959"/>
                </a:solidFill>
                <a:effectLst/>
                <a:latin typeface="Söhne"/>
              </a:rPr>
              <a:t>Grundläggande principer för cirkulär ekonomi</a:t>
            </a:r>
          </a:p>
          <a:p>
            <a:pPr algn="l">
              <a:lnSpc>
                <a:spcPct val="100000"/>
              </a:lnSpc>
              <a:buFont typeface="Arial" panose="020B0604020202020204" pitchFamily="34" charset="0"/>
              <a:buChar char="•"/>
            </a:pPr>
            <a:r>
              <a:rPr lang="en-GB" b="0" i="0" dirty="0">
                <a:solidFill>
                  <a:srgbClr val="595959"/>
                </a:solidFill>
                <a:effectLst/>
                <a:latin typeface="Söhne"/>
              </a:rPr>
              <a:t>"R"-principer, oavsett antal, utgör en grundläggande bas för CE-förståelse</a:t>
            </a:r>
          </a:p>
          <a:p>
            <a:pPr algn="l">
              <a:lnSpc>
                <a:spcPct val="100000"/>
              </a:lnSpc>
              <a:buFont typeface="Arial" panose="020B0604020202020204" pitchFamily="34" charset="0"/>
              <a:buChar char="•"/>
            </a:pPr>
            <a:r>
              <a:rPr lang="en-GB" b="0" i="0" dirty="0">
                <a:solidFill>
                  <a:srgbClr val="595959"/>
                </a:solidFill>
                <a:effectLst/>
                <a:latin typeface="Söhne"/>
              </a:rPr>
              <a:t>3R-principer får betydande vetenskaplig uppmärksamhet och erbjuder tydlig struktur</a:t>
            </a:r>
          </a:p>
          <a:p>
            <a:pPr algn="l">
              <a:lnSpc>
                <a:spcPct val="100000"/>
              </a:lnSpc>
              <a:buFont typeface="Arial" panose="020B0604020202020204" pitchFamily="34" charset="0"/>
              <a:buChar char="•"/>
            </a:pPr>
            <a:r>
              <a:rPr lang="en-GB" b="0" i="0" dirty="0" err="1">
                <a:solidFill>
                  <a:srgbClr val="595959"/>
                </a:solidFill>
                <a:effectLst/>
                <a:latin typeface="Söhne"/>
              </a:rPr>
              <a:t>Reike </a:t>
            </a:r>
            <a:r>
              <a:rPr lang="en-GB" b="0" i="0" dirty="0">
                <a:solidFill>
                  <a:srgbClr val="595959"/>
                </a:solidFill>
                <a:effectLst/>
                <a:latin typeface="Söhne"/>
              </a:rPr>
              <a:t>et al. (2018) listar 38R-principer, Mhatre et al. (2021) utökar till 45 CE-principer, och </a:t>
            </a:r>
            <a:r>
              <a:rPr lang="en-GB" b="0" i="0" dirty="0" err="1">
                <a:solidFill>
                  <a:srgbClr val="595959"/>
                </a:solidFill>
                <a:effectLst/>
                <a:latin typeface="Söhne"/>
              </a:rPr>
              <a:t>Uvarova </a:t>
            </a:r>
            <a:r>
              <a:rPr lang="en-GB" b="0" i="0" dirty="0">
                <a:solidFill>
                  <a:srgbClr val="595959"/>
                </a:solidFill>
                <a:effectLst/>
                <a:latin typeface="Söhne"/>
              </a:rPr>
              <a:t>et al. (2023) undersöker 60 CE-principer</a:t>
            </a:r>
          </a:p>
          <a:p>
            <a:pPr algn="l">
              <a:lnSpc>
                <a:spcPct val="100000"/>
              </a:lnSpc>
              <a:buFont typeface="Arial" panose="020B0604020202020204" pitchFamily="34" charset="0"/>
              <a:buChar char="•"/>
            </a:pPr>
            <a:r>
              <a:rPr lang="en-GB" b="0" i="0" dirty="0">
                <a:solidFill>
                  <a:srgbClr val="595959"/>
                </a:solidFill>
                <a:effectLst/>
                <a:latin typeface="Söhne"/>
              </a:rPr>
              <a:t>Strategier, praxis, verksamhet, koncept och tillvägagångssätt syftar till en övergång till cirkulär ekonomi med ett gemensamt mål</a:t>
            </a:r>
          </a:p>
          <a:p>
            <a:pPr>
              <a:lnSpc>
                <a:spcPct val="100000"/>
              </a:lnSpc>
            </a:pPr>
            <a:endParaRPr lang="en-GB" dirty="0">
              <a:solidFill>
                <a:srgbClr val="595959"/>
              </a:solidFill>
            </a:endParaRPr>
          </a:p>
        </p:txBody>
      </p:sp>
      <p:sp>
        <p:nvSpPr>
          <p:cNvPr id="4" name="Segnaposto piè di pagina 3">
            <a:extLst>
              <a:ext uri="{FF2B5EF4-FFF2-40B4-BE49-F238E27FC236}">
                <a16:creationId xmlns:a16="http://schemas.microsoft.com/office/drawing/2014/main" id="{B9692093-26A9-09EC-987A-B0F89A9F22E9}"/>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Principer, dimensioner, fördelar och utmaningar med cirkulär ekonomi</a:t>
            </a:r>
          </a:p>
        </p:txBody>
      </p:sp>
      <p:sp>
        <p:nvSpPr>
          <p:cNvPr id="5" name="Segnaposto numero diapositiva 4">
            <a:extLst>
              <a:ext uri="{FF2B5EF4-FFF2-40B4-BE49-F238E27FC236}">
                <a16:creationId xmlns:a16="http://schemas.microsoft.com/office/drawing/2014/main" id="{2C483229-BD4C-D500-56A6-F12A19B054CC}"/>
              </a:ext>
            </a:extLst>
          </p:cNvPr>
          <p:cNvSpPr>
            <a:spLocks noGrp="1"/>
          </p:cNvSpPr>
          <p:nvPr>
            <p:ph type="sldNum" sz="quarter" idx="12"/>
          </p:nvPr>
        </p:nvSpPr>
        <p:spPr/>
        <p:txBody>
          <a:bodyPr/>
          <a:lstStyle/>
          <a:p>
            <a:fld id="{D57F1E4F-1CFF-5643-939E-217C01CDF565}" type="slidenum">
              <a:rPr lang="en-US" smtClean="0"/>
              <a:t>27</a:t>
            </a:fld>
            <a:endParaRPr lang="en-US" dirty="0"/>
          </a:p>
        </p:txBody>
      </p:sp>
      <p:sp>
        <p:nvSpPr>
          <p:cNvPr id="8" name="Titolo 1">
            <a:extLst>
              <a:ext uri="{FF2B5EF4-FFF2-40B4-BE49-F238E27FC236}">
                <a16:creationId xmlns:a16="http://schemas.microsoft.com/office/drawing/2014/main" id="{7CF9E426-33AD-DA5E-D6A8-22380BC92BE0}"/>
              </a:ext>
            </a:extLst>
          </p:cNvPr>
          <p:cNvSpPr txBox="1">
            <a:spLocks/>
          </p:cNvSpPr>
          <p:nvPr/>
        </p:nvSpPr>
        <p:spPr>
          <a:xfrm>
            <a:off x="1838740" y="541889"/>
            <a:ext cx="10515600" cy="10096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it-IT" sz="4400" kern="1200">
                <a:solidFill>
                  <a:srgbClr val="94C020"/>
                </a:solidFill>
                <a:latin typeface="+mj-lt"/>
                <a:ea typeface="+mj-ea"/>
                <a:cs typeface="+mj-cs"/>
              </a:defRPr>
            </a:lvl1pPr>
          </a:lstStyle>
          <a:p>
            <a:r>
              <a:rPr lang="en-GB" dirty="0"/>
              <a:t>3.1. Principer för cirkulär ekonomi</a:t>
            </a:r>
          </a:p>
        </p:txBody>
      </p:sp>
    </p:spTree>
    <p:extLst>
      <p:ext uri="{BB962C8B-B14F-4D97-AF65-F5344CB8AC3E}">
        <p14:creationId xmlns:p14="http://schemas.microsoft.com/office/powerpoint/2010/main" val="8003063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B6D9E-F848-7A15-D9F2-95E9D9D650F6}"/>
            </a:ext>
          </a:extLst>
        </p:cNvPr>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0092DB50-AFE6-5C5D-9A9A-9F0FD6212D77}"/>
              </a:ext>
            </a:extLst>
          </p:cNvPr>
          <p:cNvSpPr>
            <a:spLocks noGrp="1"/>
          </p:cNvSpPr>
          <p:nvPr>
            <p:ph idx="1"/>
          </p:nvPr>
        </p:nvSpPr>
        <p:spPr>
          <a:xfrm>
            <a:off x="453887" y="2791308"/>
            <a:ext cx="3574774" cy="1275384"/>
          </a:xfrm>
        </p:spPr>
        <p:txBody>
          <a:bodyPr/>
          <a:lstStyle/>
          <a:p>
            <a:pPr marL="0" indent="0" algn="ctr">
              <a:buNone/>
            </a:pPr>
            <a:r>
              <a:rPr lang="en-GB" b="0" i="0" dirty="0">
                <a:solidFill>
                  <a:srgbClr val="595959"/>
                </a:solidFill>
                <a:effectLst/>
                <a:latin typeface="Söhne"/>
              </a:rPr>
              <a:t>Övergång till en cirkulär ekonomi</a:t>
            </a:r>
            <a:endParaRPr lang="en-GB" dirty="0">
              <a:solidFill>
                <a:srgbClr val="595959"/>
              </a:solidFill>
            </a:endParaRPr>
          </a:p>
        </p:txBody>
      </p:sp>
      <p:sp>
        <p:nvSpPr>
          <p:cNvPr id="4" name="Segnaposto piè di pagina 3">
            <a:extLst>
              <a:ext uri="{FF2B5EF4-FFF2-40B4-BE49-F238E27FC236}">
                <a16:creationId xmlns:a16="http://schemas.microsoft.com/office/drawing/2014/main" id="{85845228-0894-266B-33D2-B19519E7D579}"/>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Principer, dimensioner, fördelar och utmaningar med cirkulär ekonomi</a:t>
            </a:r>
          </a:p>
        </p:txBody>
      </p:sp>
      <p:sp>
        <p:nvSpPr>
          <p:cNvPr id="5" name="Segnaposto numero diapositiva 4">
            <a:extLst>
              <a:ext uri="{FF2B5EF4-FFF2-40B4-BE49-F238E27FC236}">
                <a16:creationId xmlns:a16="http://schemas.microsoft.com/office/drawing/2014/main" id="{27D28DD8-2746-3879-67A9-A8AAAB2BB823}"/>
              </a:ext>
            </a:extLst>
          </p:cNvPr>
          <p:cNvSpPr>
            <a:spLocks noGrp="1"/>
          </p:cNvSpPr>
          <p:nvPr>
            <p:ph type="sldNum" sz="quarter" idx="12"/>
          </p:nvPr>
        </p:nvSpPr>
        <p:spPr/>
        <p:txBody>
          <a:bodyPr/>
          <a:lstStyle/>
          <a:p>
            <a:fld id="{D57F1E4F-1CFF-5643-939E-217C01CDF565}" type="slidenum">
              <a:rPr lang="en-US" smtClean="0"/>
              <a:t>28</a:t>
            </a:fld>
            <a:endParaRPr lang="en-US" dirty="0"/>
          </a:p>
        </p:txBody>
      </p:sp>
      <p:sp>
        <p:nvSpPr>
          <p:cNvPr id="8" name="Titolo 1">
            <a:extLst>
              <a:ext uri="{FF2B5EF4-FFF2-40B4-BE49-F238E27FC236}">
                <a16:creationId xmlns:a16="http://schemas.microsoft.com/office/drawing/2014/main" id="{05DF90F3-1E12-26AC-12C6-A2249E318A44}"/>
              </a:ext>
            </a:extLst>
          </p:cNvPr>
          <p:cNvSpPr txBox="1">
            <a:spLocks/>
          </p:cNvSpPr>
          <p:nvPr/>
        </p:nvSpPr>
        <p:spPr>
          <a:xfrm>
            <a:off x="2077278" y="497128"/>
            <a:ext cx="10515600" cy="10096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it-IT" sz="4400" kern="1200">
                <a:solidFill>
                  <a:srgbClr val="94C020"/>
                </a:solidFill>
                <a:latin typeface="+mj-lt"/>
                <a:ea typeface="+mj-ea"/>
                <a:cs typeface="+mj-cs"/>
              </a:defRPr>
            </a:lvl1pPr>
          </a:lstStyle>
          <a:p>
            <a:r>
              <a:rPr lang="en-GB" dirty="0"/>
              <a:t>3.1. Principer för cirkulär ekonomi</a:t>
            </a:r>
          </a:p>
        </p:txBody>
      </p:sp>
      <p:pic>
        <p:nvPicPr>
          <p:cNvPr id="2" name="Εικόνα 38" descr="A diagram of a circular diagram&#10;&#10;Description automatically generated">
            <a:extLst>
              <a:ext uri="{FF2B5EF4-FFF2-40B4-BE49-F238E27FC236}">
                <a16:creationId xmlns:a16="http://schemas.microsoft.com/office/drawing/2014/main" id="{A2B16E5E-C33C-B937-392A-697C8DE5F7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189" y="1616765"/>
            <a:ext cx="6878197" cy="3947264"/>
          </a:xfrm>
          <a:prstGeom prst="rect">
            <a:avLst/>
          </a:prstGeom>
        </p:spPr>
      </p:pic>
      <p:sp>
        <p:nvSpPr>
          <p:cNvPr id="6" name="TextBox 5">
            <a:extLst>
              <a:ext uri="{FF2B5EF4-FFF2-40B4-BE49-F238E27FC236}">
                <a16:creationId xmlns:a16="http://schemas.microsoft.com/office/drawing/2014/main" id="{4B017A4E-9C98-3D61-71F9-5F4BF733A101}"/>
              </a:ext>
            </a:extLst>
          </p:cNvPr>
          <p:cNvSpPr txBox="1"/>
          <p:nvPr/>
        </p:nvSpPr>
        <p:spPr>
          <a:xfrm>
            <a:off x="8653670" y="5778342"/>
            <a:ext cx="1790875" cy="246221"/>
          </a:xfrm>
          <a:prstGeom prst="rect">
            <a:avLst/>
          </a:prstGeom>
          <a:noFill/>
        </p:spPr>
        <p:txBody>
          <a:bodyPr wrap="none" rtlCol="0">
            <a:spAutoFit/>
          </a:bodyPr>
          <a:lstStyle/>
          <a:p>
            <a:r>
              <a:rPr lang="en-GB" sz="1000" dirty="0"/>
              <a:t>KÄLLA: TSIRONIS ET AL, 2022</a:t>
            </a:r>
            <a:endParaRPr lang="en-GR" sz="1000" dirty="0"/>
          </a:p>
        </p:txBody>
      </p:sp>
    </p:spTree>
    <p:extLst>
      <p:ext uri="{BB962C8B-B14F-4D97-AF65-F5344CB8AC3E}">
        <p14:creationId xmlns:p14="http://schemas.microsoft.com/office/powerpoint/2010/main" val="18352485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AA3EB-211C-6954-8B84-6BD3F0D3269C}"/>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BE56D6FD-4AEF-84F1-4438-12822086F72E}"/>
              </a:ext>
            </a:extLst>
          </p:cNvPr>
          <p:cNvSpPr>
            <a:spLocks noGrp="1"/>
          </p:cNvSpPr>
          <p:nvPr>
            <p:ph type="title"/>
          </p:nvPr>
        </p:nvSpPr>
        <p:spPr>
          <a:xfrm>
            <a:off x="1676400" y="588272"/>
            <a:ext cx="10515600" cy="1009651"/>
          </a:xfrm>
        </p:spPr>
        <p:txBody>
          <a:bodyPr>
            <a:normAutofit/>
          </a:bodyPr>
          <a:lstStyle/>
          <a:p>
            <a:r>
              <a:rPr lang="en-GB" dirty="0"/>
              <a:t>3.2. Fördelar med cirkulär ekonomi</a:t>
            </a:r>
          </a:p>
        </p:txBody>
      </p:sp>
      <p:sp>
        <p:nvSpPr>
          <p:cNvPr id="3" name="Segnaposto contenuto 2">
            <a:extLst>
              <a:ext uri="{FF2B5EF4-FFF2-40B4-BE49-F238E27FC236}">
                <a16:creationId xmlns:a16="http://schemas.microsoft.com/office/drawing/2014/main" id="{CFFC5F90-A360-2DE8-2489-981D5A19D658}"/>
              </a:ext>
            </a:extLst>
          </p:cNvPr>
          <p:cNvSpPr>
            <a:spLocks noGrp="1"/>
          </p:cNvSpPr>
          <p:nvPr>
            <p:ph idx="1"/>
          </p:nvPr>
        </p:nvSpPr>
        <p:spPr>
          <a:xfrm>
            <a:off x="705678" y="2336179"/>
            <a:ext cx="10515600" cy="4351338"/>
          </a:xfrm>
        </p:spPr>
        <p:txBody>
          <a:bodyPr/>
          <a:lstStyle/>
          <a:p>
            <a:pPr marL="0" indent="0" algn="just">
              <a:lnSpc>
                <a:spcPct val="150000"/>
              </a:lnSpc>
              <a:buNone/>
            </a:pPr>
            <a:r>
              <a:rPr lang="en-GB" dirty="0"/>
              <a:t>Att anta en cirkulär strategi erbjuder en mängd fördelar, inklusive minskad miljöpåverkan, ökad säkerhet för materialförsörjning, affärsinnovation och skapandet av nya jobb. Men det är inte utan utmaningar, som att finansiera övergången, utveckla nya färdigheter, påverka </a:t>
            </a:r>
            <a:r>
              <a:rPr lang="en-GB" dirty="0" err="1"/>
              <a:t>konsumentbeteendet </a:t>
            </a:r>
            <a:r>
              <a:rPr lang="en-GB" dirty="0"/>
              <a:t>och utveckla stödjande policyer.</a:t>
            </a:r>
          </a:p>
        </p:txBody>
      </p:sp>
      <p:sp>
        <p:nvSpPr>
          <p:cNvPr id="4" name="Segnaposto piè di pagina 3">
            <a:extLst>
              <a:ext uri="{FF2B5EF4-FFF2-40B4-BE49-F238E27FC236}">
                <a16:creationId xmlns:a16="http://schemas.microsoft.com/office/drawing/2014/main" id="{D377A1E0-387E-83ED-57C3-D960CE35E081}"/>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Principer, dimensioner, fördelar och utmaningar med cirkulär ekonomi</a:t>
            </a:r>
          </a:p>
        </p:txBody>
      </p:sp>
      <p:sp>
        <p:nvSpPr>
          <p:cNvPr id="5" name="Segnaposto numero diapositiva 4">
            <a:extLst>
              <a:ext uri="{FF2B5EF4-FFF2-40B4-BE49-F238E27FC236}">
                <a16:creationId xmlns:a16="http://schemas.microsoft.com/office/drawing/2014/main" id="{AA3EFD98-B7F4-7880-619D-B99C6C70B387}"/>
              </a:ext>
            </a:extLst>
          </p:cNvPr>
          <p:cNvSpPr>
            <a:spLocks noGrp="1"/>
          </p:cNvSpPr>
          <p:nvPr>
            <p:ph type="sldNum" sz="quarter" idx="12"/>
          </p:nvPr>
        </p:nvSpPr>
        <p:spPr/>
        <p:txBody>
          <a:bodyPr/>
          <a:lstStyle/>
          <a:p>
            <a:fld id="{D57F1E4F-1CFF-5643-939E-217C01CDF565}" type="slidenum">
              <a:rPr lang="en-US" smtClean="0"/>
              <a:t>29</a:t>
            </a:fld>
            <a:endParaRPr lang="en-US" dirty="0"/>
          </a:p>
        </p:txBody>
      </p:sp>
    </p:spTree>
    <p:extLst>
      <p:ext uri="{BB962C8B-B14F-4D97-AF65-F5344CB8AC3E}">
        <p14:creationId xmlns:p14="http://schemas.microsoft.com/office/powerpoint/2010/main" val="1866291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a:xfrm>
            <a:off x="4535556" y="469002"/>
            <a:ext cx="10515600" cy="1009651"/>
          </a:xfrm>
        </p:spPr>
        <p:txBody>
          <a:bodyPr/>
          <a:lstStyle/>
          <a:p>
            <a:r>
              <a:rPr lang="en-GB" dirty="0"/>
              <a:t>INNEHÅLL</a:t>
            </a:r>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p:txBody>
          <a:bodyPr>
            <a:normAutofit fontScale="77500" lnSpcReduction="20000"/>
          </a:bodyPr>
          <a:lstStyle/>
          <a:p>
            <a:pPr>
              <a:lnSpc>
                <a:spcPct val="150000"/>
              </a:lnSpc>
              <a:spcBef>
                <a:spcPts val="0"/>
              </a:spcBef>
              <a:spcAft>
                <a:spcPts val="0"/>
              </a:spcAft>
              <a:buFont typeface="Wingdings" pitchFamily="2" charset="2"/>
              <a:buChar char="Ø"/>
            </a:pPr>
            <a:r>
              <a:rPr lang="en-GB" b="1" dirty="0">
                <a:solidFill>
                  <a:srgbClr val="595959"/>
                </a:solidFill>
                <a:effectLst/>
              </a:rPr>
              <a:t>1. Bakgrund och koncept för cirkulär ekonomi</a:t>
            </a:r>
            <a:endParaRPr lang="en-GB" dirty="0">
              <a:solidFill>
                <a:srgbClr val="595959"/>
              </a:solidFill>
              <a:effectLst/>
            </a:endParaRPr>
          </a:p>
          <a:p>
            <a:pPr>
              <a:lnSpc>
                <a:spcPct val="150000"/>
              </a:lnSpc>
              <a:spcBef>
                <a:spcPts val="0"/>
              </a:spcBef>
              <a:spcAft>
                <a:spcPts val="0"/>
              </a:spcAft>
              <a:buFont typeface="Wingdings" pitchFamily="2" charset="2"/>
              <a:buChar char="Ø"/>
            </a:pPr>
            <a:r>
              <a:rPr lang="en-GB" b="1" dirty="0">
                <a:solidFill>
                  <a:srgbClr val="595959"/>
                </a:solidFill>
                <a:effectLst/>
              </a:rPr>
              <a:t>2. Linjär ekonomi kontra cirkulär ekonomi</a:t>
            </a:r>
            <a:endParaRPr lang="en-GB" dirty="0">
              <a:solidFill>
                <a:srgbClr val="595959"/>
              </a:solidFill>
              <a:effectLst/>
            </a:endParaRPr>
          </a:p>
          <a:p>
            <a:pPr>
              <a:lnSpc>
                <a:spcPct val="150000"/>
              </a:lnSpc>
              <a:spcBef>
                <a:spcPts val="0"/>
              </a:spcBef>
              <a:spcAft>
                <a:spcPts val="0"/>
              </a:spcAft>
              <a:buFont typeface="Wingdings" pitchFamily="2" charset="2"/>
              <a:buChar char="Ø"/>
            </a:pPr>
            <a:r>
              <a:rPr lang="en-GB" b="1" dirty="0">
                <a:solidFill>
                  <a:srgbClr val="595959"/>
                </a:solidFill>
                <a:effectLst/>
              </a:rPr>
              <a:t>3. Principer, dimensioner, fördelar och utmaningar för cirkulär ekonomi</a:t>
            </a:r>
            <a:endParaRPr lang="en-GB" dirty="0">
              <a:solidFill>
                <a:srgbClr val="595959"/>
              </a:solidFill>
              <a:effectLst/>
            </a:endParaRPr>
          </a:p>
          <a:p>
            <a:pPr>
              <a:lnSpc>
                <a:spcPct val="150000"/>
              </a:lnSpc>
              <a:spcBef>
                <a:spcPts val="0"/>
              </a:spcBef>
              <a:spcAft>
                <a:spcPts val="0"/>
              </a:spcAft>
              <a:buFont typeface="Wingdings" pitchFamily="2" charset="2"/>
              <a:buChar char="Ø"/>
            </a:pPr>
            <a:r>
              <a:rPr lang="en-GB" b="1" dirty="0">
                <a:solidFill>
                  <a:srgbClr val="595959"/>
                </a:solidFill>
                <a:effectLst/>
              </a:rPr>
              <a:t>4. Strategisk handlingsplan för cirkulär ekonomi och produkthållbarhet</a:t>
            </a:r>
            <a:endParaRPr lang="en-GB" dirty="0">
              <a:solidFill>
                <a:srgbClr val="595959"/>
              </a:solidFill>
              <a:effectLst/>
            </a:endParaRPr>
          </a:p>
          <a:p>
            <a:pPr>
              <a:lnSpc>
                <a:spcPct val="150000"/>
              </a:lnSpc>
              <a:spcBef>
                <a:spcPts val="0"/>
              </a:spcBef>
              <a:spcAft>
                <a:spcPts val="0"/>
              </a:spcAft>
              <a:buFont typeface="Wingdings" pitchFamily="2" charset="2"/>
              <a:buChar char="Ø"/>
            </a:pPr>
            <a:r>
              <a:rPr lang="en-GB" b="1" dirty="0">
                <a:solidFill>
                  <a:srgbClr val="595959"/>
                </a:solidFill>
                <a:effectLst/>
              </a:rPr>
              <a:t>5. Systemtänkande och cirkulär ekonomi</a:t>
            </a:r>
            <a:endParaRPr lang="en-GB" dirty="0">
              <a:solidFill>
                <a:srgbClr val="595959"/>
              </a:solidFill>
              <a:effectLst/>
            </a:endParaRPr>
          </a:p>
          <a:p>
            <a:pPr>
              <a:lnSpc>
                <a:spcPct val="150000"/>
              </a:lnSpc>
              <a:spcBef>
                <a:spcPts val="0"/>
              </a:spcBef>
              <a:spcAft>
                <a:spcPts val="0"/>
              </a:spcAft>
              <a:buFont typeface="Wingdings" pitchFamily="2" charset="2"/>
              <a:buChar char="Ø"/>
            </a:pPr>
            <a:r>
              <a:rPr lang="en-GB" b="1" dirty="0">
                <a:solidFill>
                  <a:srgbClr val="595959"/>
                </a:solidFill>
                <a:effectLst/>
              </a:rPr>
              <a:t>6. Tillämpning av cirkularitet på jordbruket</a:t>
            </a:r>
            <a:endParaRPr lang="en-GB" dirty="0">
              <a:solidFill>
                <a:srgbClr val="595959"/>
              </a:solidFill>
              <a:effectLst/>
            </a:endParaRPr>
          </a:p>
          <a:p>
            <a:pPr>
              <a:lnSpc>
                <a:spcPct val="150000"/>
              </a:lnSpc>
              <a:spcBef>
                <a:spcPts val="0"/>
              </a:spcBef>
              <a:spcAft>
                <a:spcPts val="0"/>
              </a:spcAft>
              <a:buFont typeface="Wingdings" pitchFamily="2" charset="2"/>
              <a:buChar char="Ø"/>
            </a:pPr>
            <a:r>
              <a:rPr lang="en-GB" b="1" dirty="0">
                <a:solidFill>
                  <a:srgbClr val="595959"/>
                </a:solidFill>
                <a:effectLst/>
              </a:rPr>
              <a:t>7. Agroekologi och regenerativa metoder</a:t>
            </a:r>
            <a:endParaRPr lang="en-GB" dirty="0">
              <a:solidFill>
                <a:srgbClr val="595959"/>
              </a:solidFill>
              <a:effectLst/>
            </a:endParaRPr>
          </a:p>
          <a:p>
            <a:pPr>
              <a:lnSpc>
                <a:spcPct val="150000"/>
              </a:lnSpc>
              <a:spcBef>
                <a:spcPts val="0"/>
              </a:spcBef>
              <a:spcAft>
                <a:spcPts val="0"/>
              </a:spcAft>
              <a:buFont typeface="Wingdings" pitchFamily="2" charset="2"/>
              <a:buChar char="Ø"/>
            </a:pPr>
            <a:r>
              <a:rPr lang="en-GB" b="1" dirty="0">
                <a:solidFill>
                  <a:srgbClr val="595959"/>
                </a:solidFill>
                <a:effectLst/>
              </a:rPr>
              <a:t>8. Teknik för cirkulärt jordbruk</a:t>
            </a:r>
            <a:endParaRPr lang="en-GB" dirty="0">
              <a:solidFill>
                <a:srgbClr val="595959"/>
              </a:solidFill>
              <a:effectLst/>
            </a:endParaRPr>
          </a:p>
          <a:p>
            <a:pPr>
              <a:lnSpc>
                <a:spcPct val="150000"/>
              </a:lnSpc>
              <a:spcBef>
                <a:spcPts val="0"/>
              </a:spcBef>
              <a:spcAft>
                <a:spcPts val="0"/>
              </a:spcAft>
              <a:buFont typeface="Wingdings" pitchFamily="2" charset="2"/>
              <a:buChar char="Ø"/>
            </a:pPr>
            <a:r>
              <a:rPr lang="en-GB" b="1" dirty="0">
                <a:solidFill>
                  <a:srgbClr val="595959"/>
                </a:solidFill>
                <a:effectLst/>
              </a:rPr>
              <a:t>9. Cirkulära affärsmodeller</a:t>
            </a:r>
            <a:endParaRPr lang="en-GB" dirty="0">
              <a:solidFill>
                <a:srgbClr val="595959"/>
              </a:solidFill>
              <a:effectLst/>
            </a:endParaRPr>
          </a:p>
          <a:p>
            <a:pPr>
              <a:lnSpc>
                <a:spcPct val="150000"/>
              </a:lnSpc>
              <a:spcBef>
                <a:spcPts val="0"/>
              </a:spcBef>
              <a:spcAft>
                <a:spcPts val="0"/>
              </a:spcAft>
              <a:buFont typeface="Wingdings" pitchFamily="2" charset="2"/>
              <a:buChar char="Ø"/>
            </a:pPr>
            <a:r>
              <a:rPr lang="en-GB" b="1" dirty="0">
                <a:solidFill>
                  <a:srgbClr val="595959"/>
                </a:solidFill>
                <a:effectLst/>
              </a:rPr>
              <a:t>10. Resursminskning och avfallshantering</a:t>
            </a:r>
            <a:endParaRPr lang="en-GB" dirty="0">
              <a:solidFill>
                <a:srgbClr val="595959"/>
              </a:solidFill>
              <a:effectLst/>
            </a:endParaRPr>
          </a:p>
          <a:p>
            <a:pPr>
              <a:lnSpc>
                <a:spcPct val="150000"/>
              </a:lnSpc>
              <a:spcBef>
                <a:spcPts val="0"/>
              </a:spcBef>
              <a:spcAft>
                <a:spcPts val="0"/>
              </a:spcAft>
              <a:buFont typeface="Wingdings" pitchFamily="2" charset="2"/>
              <a:buChar char="Ø"/>
            </a:pPr>
            <a:r>
              <a:rPr lang="en-GB" b="1" dirty="0">
                <a:solidFill>
                  <a:srgbClr val="595959"/>
                </a:solidFill>
                <a:effectLst/>
              </a:rPr>
              <a:t>11. Jordbruksproduktion av biobaserade resurser</a:t>
            </a:r>
            <a:endParaRPr lang="en-GB" dirty="0">
              <a:solidFill>
                <a:srgbClr val="595959"/>
              </a:solidFill>
              <a:effectLst/>
            </a:endParaRPr>
          </a:p>
          <a:p>
            <a:endParaRPr lang="en-GB" dirty="0"/>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a:t>
            </a:r>
            <a:r>
              <a:rPr lang="en-GR" dirty="0"/>
              <a:t>ekonomi </a:t>
            </a:r>
            <a:endParaRPr lang="en-US" dirty="0"/>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t>3</a:t>
            </a:fld>
            <a:endParaRPr lang="en-US" dirty="0"/>
          </a:p>
        </p:txBody>
      </p:sp>
    </p:spTree>
    <p:extLst>
      <p:ext uri="{BB962C8B-B14F-4D97-AF65-F5344CB8AC3E}">
        <p14:creationId xmlns:p14="http://schemas.microsoft.com/office/powerpoint/2010/main" val="511451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D3A2F-FFC3-09A9-3637-0D82234D9380}"/>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D5668CE0-7B5F-468A-EC46-E9C3389B3EA3}"/>
              </a:ext>
            </a:extLst>
          </p:cNvPr>
          <p:cNvSpPr>
            <a:spLocks noGrp="1"/>
          </p:cNvSpPr>
          <p:nvPr>
            <p:ph type="title"/>
          </p:nvPr>
        </p:nvSpPr>
        <p:spPr>
          <a:xfrm>
            <a:off x="1911626" y="477561"/>
            <a:ext cx="10515600" cy="1009651"/>
          </a:xfrm>
        </p:spPr>
        <p:txBody>
          <a:bodyPr>
            <a:normAutofit/>
          </a:bodyPr>
          <a:lstStyle/>
          <a:p>
            <a:r>
              <a:rPr lang="en-GB" dirty="0"/>
              <a:t>3.2.1.Bevarande av miljön</a:t>
            </a:r>
          </a:p>
        </p:txBody>
      </p:sp>
      <p:sp>
        <p:nvSpPr>
          <p:cNvPr id="3" name="Segnaposto contenuto 2">
            <a:extLst>
              <a:ext uri="{FF2B5EF4-FFF2-40B4-BE49-F238E27FC236}">
                <a16:creationId xmlns:a16="http://schemas.microsoft.com/office/drawing/2014/main" id="{F9B9F993-EE46-B8F3-127E-587CEE640344}"/>
              </a:ext>
            </a:extLst>
          </p:cNvPr>
          <p:cNvSpPr>
            <a:spLocks noGrp="1"/>
          </p:cNvSpPr>
          <p:nvPr>
            <p:ph idx="1"/>
          </p:nvPr>
        </p:nvSpPr>
        <p:spPr>
          <a:xfrm>
            <a:off x="609600" y="1818102"/>
            <a:ext cx="10744200" cy="4351338"/>
          </a:xfrm>
        </p:spPr>
        <p:txBody>
          <a:bodyPr>
            <a:normAutofit/>
          </a:bodyPr>
          <a:lstStyle/>
          <a:p>
            <a:pPr algn="just">
              <a:lnSpc>
                <a:spcPct val="110000"/>
              </a:lnSpc>
              <a:buFont typeface="Arial" panose="020B0604020202020204" pitchFamily="34" charset="0"/>
              <a:buChar char="•"/>
            </a:pPr>
            <a:r>
              <a:rPr lang="en-GB" sz="2200" b="0" i="0" dirty="0">
                <a:solidFill>
                  <a:srgbClr val="595959"/>
                </a:solidFill>
                <a:effectLst/>
                <a:latin typeface="Söhne"/>
              </a:rPr>
              <a:t>En cirkulär ekonomi bromsar resursutarmningen, minimerar miljöförstöringen och hejdar förlusten av biologisk mångfald.</a:t>
            </a:r>
          </a:p>
          <a:p>
            <a:pPr algn="just">
              <a:lnSpc>
                <a:spcPct val="110000"/>
              </a:lnSpc>
              <a:buFont typeface="Arial" panose="020B0604020202020204" pitchFamily="34" charset="0"/>
              <a:buChar char="•"/>
            </a:pPr>
            <a:r>
              <a:rPr lang="en-GB" sz="2200" b="0" i="0" dirty="0">
                <a:solidFill>
                  <a:srgbClr val="595959"/>
                </a:solidFill>
                <a:effectLst/>
                <a:latin typeface="Söhne"/>
              </a:rPr>
              <a:t>Betydande minskning av utsläppen av växthusgaser genom återanvändning och återvinning.</a:t>
            </a:r>
          </a:p>
          <a:p>
            <a:pPr algn="just">
              <a:lnSpc>
                <a:spcPct val="110000"/>
              </a:lnSpc>
              <a:buFont typeface="Arial" panose="020B0604020202020204" pitchFamily="34" charset="0"/>
              <a:buChar char="•"/>
            </a:pPr>
            <a:r>
              <a:rPr lang="en-GB" sz="2200" b="0" i="0" dirty="0">
                <a:solidFill>
                  <a:srgbClr val="595959"/>
                </a:solidFill>
                <a:effectLst/>
                <a:latin typeface="Söhne"/>
              </a:rPr>
              <a:t>Utformningen av hållbara produkter minskar energi- och resursförbrukningen och påverkar över 80% av produktens miljöpåverkan.</a:t>
            </a:r>
          </a:p>
          <a:p>
            <a:pPr algn="just">
              <a:lnSpc>
                <a:spcPct val="110000"/>
              </a:lnSpc>
              <a:buFont typeface="Arial" panose="020B0604020202020204" pitchFamily="34" charset="0"/>
              <a:buChar char="•"/>
            </a:pPr>
            <a:r>
              <a:rPr lang="en-GB" sz="2200" b="0" i="0" dirty="0">
                <a:solidFill>
                  <a:srgbClr val="595959"/>
                </a:solidFill>
                <a:effectLst/>
                <a:latin typeface="Söhne"/>
              </a:rPr>
              <a:t>Långlivade, uppgraderbara och reparerbara produkter minskar uppkomsten av avfall.</a:t>
            </a:r>
          </a:p>
          <a:p>
            <a:pPr algn="just">
              <a:lnSpc>
                <a:spcPct val="110000"/>
              </a:lnSpc>
              <a:buFont typeface="Arial" panose="020B0604020202020204" pitchFamily="34" charset="0"/>
              <a:buChar char="•"/>
            </a:pPr>
            <a:r>
              <a:rPr lang="en-GB" sz="2200" b="0" i="0" dirty="0">
                <a:solidFill>
                  <a:srgbClr val="595959"/>
                </a:solidFill>
                <a:effectLst/>
                <a:latin typeface="Söhne"/>
              </a:rPr>
              <a:t>Att ta itu med förpackningsavfall är avgörande; européer genererar nästan 180 kg förpackningsavfall per år, med målet att minimera och omstrukturera onödiga förpackningar.</a:t>
            </a:r>
          </a:p>
        </p:txBody>
      </p:sp>
      <p:sp>
        <p:nvSpPr>
          <p:cNvPr id="4" name="Segnaposto piè di pagina 3">
            <a:extLst>
              <a:ext uri="{FF2B5EF4-FFF2-40B4-BE49-F238E27FC236}">
                <a16:creationId xmlns:a16="http://schemas.microsoft.com/office/drawing/2014/main" id="{84D1FDC9-C0FE-157A-350F-6A8FF327A986}"/>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Principer, dimensioner, fördelar och utmaningar med cirkulär ekonomi</a:t>
            </a:r>
          </a:p>
        </p:txBody>
      </p:sp>
      <p:sp>
        <p:nvSpPr>
          <p:cNvPr id="5" name="Segnaposto numero diapositiva 4">
            <a:extLst>
              <a:ext uri="{FF2B5EF4-FFF2-40B4-BE49-F238E27FC236}">
                <a16:creationId xmlns:a16="http://schemas.microsoft.com/office/drawing/2014/main" id="{D06E8D9E-2899-CFC9-F97B-3080E146667A}"/>
              </a:ext>
            </a:extLst>
          </p:cNvPr>
          <p:cNvSpPr>
            <a:spLocks noGrp="1"/>
          </p:cNvSpPr>
          <p:nvPr>
            <p:ph type="sldNum" sz="quarter" idx="12"/>
          </p:nvPr>
        </p:nvSpPr>
        <p:spPr/>
        <p:txBody>
          <a:bodyPr/>
          <a:lstStyle/>
          <a:p>
            <a:fld id="{D57F1E4F-1CFF-5643-939E-217C01CDF565}" type="slidenum">
              <a:rPr lang="en-US" smtClean="0"/>
              <a:t>30</a:t>
            </a:fld>
            <a:endParaRPr lang="en-US" dirty="0"/>
          </a:p>
        </p:txBody>
      </p:sp>
    </p:spTree>
    <p:extLst>
      <p:ext uri="{BB962C8B-B14F-4D97-AF65-F5344CB8AC3E}">
        <p14:creationId xmlns:p14="http://schemas.microsoft.com/office/powerpoint/2010/main" val="11551595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61B5C2-221E-F6B9-AE45-974586092F28}"/>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6696912A-C871-794B-A52B-C66BFDED4B09}"/>
              </a:ext>
            </a:extLst>
          </p:cNvPr>
          <p:cNvSpPr>
            <a:spLocks noGrp="1"/>
          </p:cNvSpPr>
          <p:nvPr>
            <p:ph type="title"/>
          </p:nvPr>
        </p:nvSpPr>
        <p:spPr>
          <a:xfrm>
            <a:off x="1209261" y="482254"/>
            <a:ext cx="10515600" cy="1009651"/>
          </a:xfrm>
        </p:spPr>
        <p:txBody>
          <a:bodyPr>
            <a:normAutofit/>
          </a:bodyPr>
          <a:lstStyle/>
          <a:p>
            <a:r>
              <a:rPr lang="en-GB" dirty="0"/>
              <a:t>3.2.2.Minimera beroendet av råvaror</a:t>
            </a:r>
          </a:p>
        </p:txBody>
      </p:sp>
      <p:sp>
        <p:nvSpPr>
          <p:cNvPr id="3" name="Segnaposto contenuto 2">
            <a:extLst>
              <a:ext uri="{FF2B5EF4-FFF2-40B4-BE49-F238E27FC236}">
                <a16:creationId xmlns:a16="http://schemas.microsoft.com/office/drawing/2014/main" id="{B9D90E43-A5E4-1CBB-8AEC-9A16ED50096A}"/>
              </a:ext>
            </a:extLst>
          </p:cNvPr>
          <p:cNvSpPr>
            <a:spLocks noGrp="1"/>
          </p:cNvSpPr>
          <p:nvPr>
            <p:ph idx="1"/>
          </p:nvPr>
        </p:nvSpPr>
        <p:spPr>
          <a:xfrm>
            <a:off x="556591" y="2086318"/>
            <a:ext cx="10797209" cy="4351338"/>
          </a:xfrm>
        </p:spPr>
        <p:txBody>
          <a:bodyPr/>
          <a:lstStyle/>
          <a:p>
            <a:pPr algn="just">
              <a:lnSpc>
                <a:spcPct val="100000"/>
              </a:lnSpc>
              <a:buFont typeface="Arial" panose="020B0604020202020204" pitchFamily="34" charset="0"/>
              <a:buChar char="•"/>
            </a:pPr>
            <a:r>
              <a:rPr lang="en-GB" b="0" i="0" dirty="0">
                <a:solidFill>
                  <a:srgbClr val="595959"/>
                </a:solidFill>
                <a:effectLst/>
                <a:latin typeface="Söhne"/>
              </a:rPr>
              <a:t>Den växande världsbefolkningen ökar efterfrågan på råvaror.</a:t>
            </a:r>
          </a:p>
          <a:p>
            <a:pPr algn="just">
              <a:lnSpc>
                <a:spcPct val="100000"/>
              </a:lnSpc>
              <a:buFont typeface="Arial" panose="020B0604020202020204" pitchFamily="34" charset="0"/>
              <a:buChar char="•"/>
            </a:pPr>
            <a:r>
              <a:rPr lang="en-GB" b="0" i="0" dirty="0">
                <a:solidFill>
                  <a:srgbClr val="595959"/>
                </a:solidFill>
                <a:effectLst/>
                <a:latin typeface="Söhne"/>
              </a:rPr>
              <a:t>Många viktiga råvaror finns det begränsad tillgång till.</a:t>
            </a:r>
          </a:p>
          <a:p>
            <a:pPr algn="just">
              <a:lnSpc>
                <a:spcPct val="100000"/>
              </a:lnSpc>
              <a:buFont typeface="Arial" panose="020B0604020202020204" pitchFamily="34" charset="0"/>
              <a:buChar char="•"/>
            </a:pPr>
            <a:r>
              <a:rPr lang="en-GB" b="0" i="0" dirty="0">
                <a:solidFill>
                  <a:srgbClr val="595959"/>
                </a:solidFill>
                <a:effectLst/>
                <a:latin typeface="Söhne"/>
              </a:rPr>
              <a:t>EU är beroende av import för sitt råvarubehov och importerar omkring 50 % av sina råvaror.</a:t>
            </a:r>
          </a:p>
          <a:p>
            <a:pPr algn="just">
              <a:lnSpc>
                <a:spcPct val="100000"/>
              </a:lnSpc>
              <a:buFont typeface="Arial" panose="020B0604020202020204" pitchFamily="34" charset="0"/>
              <a:buChar char="•"/>
            </a:pPr>
            <a:r>
              <a:rPr lang="en-GB" b="0" i="0" dirty="0">
                <a:solidFill>
                  <a:srgbClr val="595959"/>
                </a:solidFill>
                <a:effectLst/>
                <a:latin typeface="Söhne"/>
              </a:rPr>
              <a:t>Handeln med råvaror mellan EU och andra länder har tredubblats sedan 2002.</a:t>
            </a:r>
          </a:p>
          <a:p>
            <a:pPr algn="just">
              <a:lnSpc>
                <a:spcPct val="100000"/>
              </a:lnSpc>
              <a:buFont typeface="Arial" panose="020B0604020202020204" pitchFamily="34" charset="0"/>
              <a:buChar char="•"/>
            </a:pPr>
            <a:r>
              <a:rPr lang="en-GB" b="0" i="0" dirty="0">
                <a:solidFill>
                  <a:srgbClr val="595959"/>
                </a:solidFill>
                <a:effectLst/>
                <a:latin typeface="Söhne"/>
              </a:rPr>
              <a:t>Trots exporttillväxten förblir EU en nettoimportör, med ett underskott på 35,5 miljarder euro 2021.</a:t>
            </a:r>
          </a:p>
          <a:p>
            <a:pPr algn="just">
              <a:lnSpc>
                <a:spcPct val="100000"/>
              </a:lnSpc>
              <a:buFont typeface="Arial" panose="020B0604020202020204" pitchFamily="34" charset="0"/>
              <a:buChar char="•"/>
            </a:pPr>
            <a:r>
              <a:rPr lang="en-GB" b="0" i="0" dirty="0">
                <a:solidFill>
                  <a:srgbClr val="595959"/>
                </a:solidFill>
                <a:effectLst/>
                <a:latin typeface="Söhne"/>
              </a:rPr>
              <a:t>Återvinning minskar leveransrisker som prisvolatilitet, begränsad tillgänglighet och importberoende, vilket är avgörande för grön teknik.</a:t>
            </a:r>
          </a:p>
        </p:txBody>
      </p:sp>
      <p:sp>
        <p:nvSpPr>
          <p:cNvPr id="4" name="Segnaposto piè di pagina 3">
            <a:extLst>
              <a:ext uri="{FF2B5EF4-FFF2-40B4-BE49-F238E27FC236}">
                <a16:creationId xmlns:a16="http://schemas.microsoft.com/office/drawing/2014/main" id="{0CFAB6A4-40AD-FE0B-6766-CFF9CD3DA556}"/>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Principer, dimensioner, fördelar och utmaningar med cirkulär ekonomi</a:t>
            </a:r>
          </a:p>
        </p:txBody>
      </p:sp>
      <p:sp>
        <p:nvSpPr>
          <p:cNvPr id="5" name="Segnaposto numero diapositiva 4">
            <a:extLst>
              <a:ext uri="{FF2B5EF4-FFF2-40B4-BE49-F238E27FC236}">
                <a16:creationId xmlns:a16="http://schemas.microsoft.com/office/drawing/2014/main" id="{D05F25CB-A799-2E5C-532A-057D867CCF49}"/>
              </a:ext>
            </a:extLst>
          </p:cNvPr>
          <p:cNvSpPr>
            <a:spLocks noGrp="1"/>
          </p:cNvSpPr>
          <p:nvPr>
            <p:ph type="sldNum" sz="quarter" idx="12"/>
          </p:nvPr>
        </p:nvSpPr>
        <p:spPr/>
        <p:txBody>
          <a:bodyPr/>
          <a:lstStyle/>
          <a:p>
            <a:fld id="{D57F1E4F-1CFF-5643-939E-217C01CDF565}" type="slidenum">
              <a:rPr lang="en-US" smtClean="0"/>
              <a:t>31</a:t>
            </a:fld>
            <a:endParaRPr lang="en-US" dirty="0"/>
          </a:p>
        </p:txBody>
      </p:sp>
      <p:pic>
        <p:nvPicPr>
          <p:cNvPr id="7" name="Picture 6" descr="A person holding a plant&#10;&#10;Description automatically generated">
            <a:extLst>
              <a:ext uri="{FF2B5EF4-FFF2-40B4-BE49-F238E27FC236}">
                <a16:creationId xmlns:a16="http://schemas.microsoft.com/office/drawing/2014/main" id="{F2132295-0764-286E-CD2C-18EF545140DA}"/>
              </a:ext>
            </a:extLst>
          </p:cNvPr>
          <p:cNvPicPr>
            <a:picLocks noChangeAspect="1"/>
          </p:cNvPicPr>
          <p:nvPr/>
        </p:nvPicPr>
        <p:blipFill>
          <a:blip r:embed="rId2"/>
          <a:stretch>
            <a:fillRect/>
          </a:stretch>
        </p:blipFill>
        <p:spPr>
          <a:xfrm>
            <a:off x="9263270" y="1679189"/>
            <a:ext cx="2090530" cy="1113860"/>
          </a:xfrm>
          <a:prstGeom prst="rect">
            <a:avLst/>
          </a:prstGeom>
        </p:spPr>
      </p:pic>
    </p:spTree>
    <p:extLst>
      <p:ext uri="{BB962C8B-B14F-4D97-AF65-F5344CB8AC3E}">
        <p14:creationId xmlns:p14="http://schemas.microsoft.com/office/powerpoint/2010/main" val="2731445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2B6BC-9917-7C51-EE9D-E18C00927151}"/>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03FE9539-67AC-9C2D-ECFE-E5C86FCA8B8C}"/>
              </a:ext>
            </a:extLst>
          </p:cNvPr>
          <p:cNvSpPr>
            <a:spLocks noGrp="1"/>
          </p:cNvSpPr>
          <p:nvPr>
            <p:ph type="title"/>
          </p:nvPr>
        </p:nvSpPr>
        <p:spPr>
          <a:xfrm>
            <a:off x="1567070" y="522011"/>
            <a:ext cx="10515600" cy="1009651"/>
          </a:xfrm>
        </p:spPr>
        <p:txBody>
          <a:bodyPr>
            <a:normAutofit fontScale="90000"/>
          </a:bodyPr>
          <a:lstStyle/>
          <a:p>
            <a:r>
              <a:rPr lang="en-GB" dirty="0"/>
              <a:t>3.2.3.Ekonomiska fördelar och fördelar för konsumenterna</a:t>
            </a:r>
          </a:p>
        </p:txBody>
      </p:sp>
      <p:sp>
        <p:nvSpPr>
          <p:cNvPr id="3" name="Segnaposto contenuto 2">
            <a:extLst>
              <a:ext uri="{FF2B5EF4-FFF2-40B4-BE49-F238E27FC236}">
                <a16:creationId xmlns:a16="http://schemas.microsoft.com/office/drawing/2014/main" id="{5B9ACC35-2FF2-3085-6B7F-4F163AD24B0D}"/>
              </a:ext>
            </a:extLst>
          </p:cNvPr>
          <p:cNvSpPr>
            <a:spLocks noGrp="1"/>
          </p:cNvSpPr>
          <p:nvPr>
            <p:ph idx="1"/>
          </p:nvPr>
        </p:nvSpPr>
        <p:spPr>
          <a:xfrm>
            <a:off x="838200" y="2005012"/>
            <a:ext cx="10515600" cy="4351338"/>
          </a:xfrm>
        </p:spPr>
        <p:txBody>
          <a:bodyPr/>
          <a:lstStyle/>
          <a:p>
            <a:pPr marL="0" indent="0" algn="just">
              <a:lnSpc>
                <a:spcPct val="150000"/>
              </a:lnSpc>
              <a:buNone/>
            </a:pPr>
            <a:r>
              <a:rPr lang="en-GB" dirty="0">
                <a:solidFill>
                  <a:srgbClr val="595959"/>
                </a:solidFill>
              </a:rPr>
              <a:t>Övergången till en cirkulär modell kan förbättra konkurrenskraften, stimulera innovation, öka de ekonomiska framstegen och skapa arbetstillfällen. Att omforma material för en cirkulär strategi kan driva på innovation inom flera sektorer av ekonomin.</a:t>
            </a:r>
          </a:p>
          <a:p>
            <a:pPr marL="0" indent="0" algn="just">
              <a:lnSpc>
                <a:spcPct val="150000"/>
              </a:lnSpc>
              <a:buNone/>
            </a:pPr>
            <a:r>
              <a:rPr lang="en-GB" dirty="0">
                <a:solidFill>
                  <a:srgbClr val="595959"/>
                </a:solidFill>
              </a:rPr>
              <a:t> Dessutom kommer konsumenterna att dra nytta av produkter som håller längre och är mer kreativa, vilket förbättrar deras levnadsstandard och leder till större finansiella besparingar.</a:t>
            </a:r>
          </a:p>
        </p:txBody>
      </p:sp>
      <p:sp>
        <p:nvSpPr>
          <p:cNvPr id="4" name="Segnaposto piè di pagina 3">
            <a:extLst>
              <a:ext uri="{FF2B5EF4-FFF2-40B4-BE49-F238E27FC236}">
                <a16:creationId xmlns:a16="http://schemas.microsoft.com/office/drawing/2014/main" id="{7BA23748-7C1E-7905-65F9-6AC3B761B8BF}"/>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Principer, dimensioner, fördelar och utmaningar med cirkulär ekonomi</a:t>
            </a:r>
          </a:p>
        </p:txBody>
      </p:sp>
      <p:sp>
        <p:nvSpPr>
          <p:cNvPr id="5" name="Segnaposto numero diapositiva 4">
            <a:extLst>
              <a:ext uri="{FF2B5EF4-FFF2-40B4-BE49-F238E27FC236}">
                <a16:creationId xmlns:a16="http://schemas.microsoft.com/office/drawing/2014/main" id="{72BC09D3-29FF-E0B2-7F4D-34AC9BCB48AE}"/>
              </a:ext>
            </a:extLst>
          </p:cNvPr>
          <p:cNvSpPr>
            <a:spLocks noGrp="1"/>
          </p:cNvSpPr>
          <p:nvPr>
            <p:ph type="sldNum" sz="quarter" idx="12"/>
          </p:nvPr>
        </p:nvSpPr>
        <p:spPr/>
        <p:txBody>
          <a:bodyPr/>
          <a:lstStyle/>
          <a:p>
            <a:fld id="{D57F1E4F-1CFF-5643-939E-217C01CDF565}" type="slidenum">
              <a:rPr lang="en-US" smtClean="0"/>
              <a:t>32</a:t>
            </a:fld>
            <a:endParaRPr lang="en-US" dirty="0"/>
          </a:p>
        </p:txBody>
      </p:sp>
    </p:spTree>
    <p:extLst>
      <p:ext uri="{BB962C8B-B14F-4D97-AF65-F5344CB8AC3E}">
        <p14:creationId xmlns:p14="http://schemas.microsoft.com/office/powerpoint/2010/main" val="19989203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9FA94-B10D-6DEE-BA05-6C9B4269875E}"/>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9985C9EC-55B5-689C-7653-4CE551CA5B34}"/>
              </a:ext>
            </a:extLst>
          </p:cNvPr>
          <p:cNvSpPr>
            <a:spLocks noGrp="1"/>
          </p:cNvSpPr>
          <p:nvPr>
            <p:ph type="title"/>
          </p:nvPr>
        </p:nvSpPr>
        <p:spPr>
          <a:xfrm>
            <a:off x="2587487" y="495507"/>
            <a:ext cx="10515600" cy="1009651"/>
          </a:xfrm>
        </p:spPr>
        <p:txBody>
          <a:bodyPr>
            <a:normAutofit/>
          </a:bodyPr>
          <a:lstStyle/>
          <a:p>
            <a:r>
              <a:rPr lang="en-GB" dirty="0"/>
              <a:t>Ytterligare information</a:t>
            </a:r>
          </a:p>
        </p:txBody>
      </p:sp>
      <p:sp>
        <p:nvSpPr>
          <p:cNvPr id="3" name="Segnaposto contenuto 2">
            <a:extLst>
              <a:ext uri="{FF2B5EF4-FFF2-40B4-BE49-F238E27FC236}">
                <a16:creationId xmlns:a16="http://schemas.microsoft.com/office/drawing/2014/main" id="{1F25FEE2-4005-9C2C-CBCC-4406DAB00EDF}"/>
              </a:ext>
            </a:extLst>
          </p:cNvPr>
          <p:cNvSpPr>
            <a:spLocks noGrp="1"/>
          </p:cNvSpPr>
          <p:nvPr>
            <p:ph idx="1"/>
          </p:nvPr>
        </p:nvSpPr>
        <p:spPr>
          <a:xfrm>
            <a:off x="838200" y="2005012"/>
            <a:ext cx="10515600" cy="4351338"/>
          </a:xfrm>
        </p:spPr>
        <p:txBody>
          <a:bodyPr/>
          <a:lstStyle/>
          <a:p>
            <a:pPr marL="0" indent="0">
              <a:buNone/>
            </a:pPr>
            <a:r>
              <a:rPr lang="en-GB" dirty="0"/>
              <a:t>Om du vill veta mer om vikten av och fördelarna med den cirkulära ekonomin kan du läsa den här artikeln på följande länk</a:t>
            </a:r>
          </a:p>
          <a:p>
            <a:r>
              <a:rPr lang="en-GB" dirty="0">
                <a:hlinkClick r:id="rId2"/>
              </a:rPr>
              <a:t>https://www.europarl.europa.eu/news/en/headlines/economy/20151201STO05603/circular-economy-definition-importance-and-benefits  </a:t>
            </a:r>
          </a:p>
          <a:p>
            <a:endParaRPr lang="en-GB" dirty="0"/>
          </a:p>
          <a:p>
            <a:pPr marL="0" indent="0">
              <a:buNone/>
            </a:pPr>
            <a:r>
              <a:rPr lang="en-GB" dirty="0"/>
              <a:t>Om du vill lära dig mer om principerna för cirkulär ekonomi för att uppnå nollresultat i den byggda miljön kan du titta på den här videon på följande länk</a:t>
            </a:r>
          </a:p>
          <a:p>
            <a:r>
              <a:rPr lang="en-GB" dirty="0">
                <a:hlinkClick r:id="rId3"/>
              </a:rPr>
              <a:t>https://www.youtube.com/watch?v=rWFkLa-QI0s&amp;t=29s </a:t>
            </a:r>
          </a:p>
        </p:txBody>
      </p:sp>
      <p:sp>
        <p:nvSpPr>
          <p:cNvPr id="4" name="Segnaposto piè di pagina 3">
            <a:extLst>
              <a:ext uri="{FF2B5EF4-FFF2-40B4-BE49-F238E27FC236}">
                <a16:creationId xmlns:a16="http://schemas.microsoft.com/office/drawing/2014/main" id="{9BE22B2C-2D4C-54E9-636B-84A0115128C5}"/>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Principer, dimensioner, fördelar och utmaningar med cirkulär ekonomi</a:t>
            </a:r>
          </a:p>
        </p:txBody>
      </p:sp>
      <p:sp>
        <p:nvSpPr>
          <p:cNvPr id="5" name="Segnaposto numero diapositiva 4">
            <a:extLst>
              <a:ext uri="{FF2B5EF4-FFF2-40B4-BE49-F238E27FC236}">
                <a16:creationId xmlns:a16="http://schemas.microsoft.com/office/drawing/2014/main" id="{F3E99626-ACDB-B0EE-B978-028FFFDABEE1}"/>
              </a:ext>
            </a:extLst>
          </p:cNvPr>
          <p:cNvSpPr>
            <a:spLocks noGrp="1"/>
          </p:cNvSpPr>
          <p:nvPr>
            <p:ph type="sldNum" sz="quarter" idx="12"/>
          </p:nvPr>
        </p:nvSpPr>
        <p:spPr/>
        <p:txBody>
          <a:bodyPr/>
          <a:lstStyle/>
          <a:p>
            <a:fld id="{D57F1E4F-1CFF-5643-939E-217C01CDF565}" type="slidenum">
              <a:rPr lang="en-US" smtClean="0"/>
              <a:t>33</a:t>
            </a:fld>
            <a:endParaRPr lang="en-US" dirty="0"/>
          </a:p>
        </p:txBody>
      </p:sp>
    </p:spTree>
    <p:extLst>
      <p:ext uri="{BB962C8B-B14F-4D97-AF65-F5344CB8AC3E}">
        <p14:creationId xmlns:p14="http://schemas.microsoft.com/office/powerpoint/2010/main" val="17027922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DAC7A-02AA-16F6-5B8C-A4360DC23210}"/>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EAEF0DA0-6F45-84A5-73DC-DC9F8CF8281D}"/>
              </a:ext>
            </a:extLst>
          </p:cNvPr>
          <p:cNvSpPr>
            <a:spLocks noGrp="1"/>
          </p:cNvSpPr>
          <p:nvPr>
            <p:ph type="title"/>
          </p:nvPr>
        </p:nvSpPr>
        <p:spPr>
          <a:xfrm>
            <a:off x="609600" y="2816914"/>
            <a:ext cx="10515600" cy="1009651"/>
          </a:xfrm>
        </p:spPr>
        <p:txBody>
          <a:bodyPr>
            <a:normAutofit fontScale="90000"/>
          </a:bodyPr>
          <a:lstStyle/>
          <a:p>
            <a:pPr algn="ctr"/>
            <a:r>
              <a:rPr lang="en-GB" dirty="0"/>
              <a:t>4. Handlingsplan för cirkulär ekonomi och produkthållbarhet</a:t>
            </a:r>
          </a:p>
        </p:txBody>
      </p:sp>
      <p:sp>
        <p:nvSpPr>
          <p:cNvPr id="4" name="Segnaposto piè di pagina 3">
            <a:extLst>
              <a:ext uri="{FF2B5EF4-FFF2-40B4-BE49-F238E27FC236}">
                <a16:creationId xmlns:a16="http://schemas.microsoft.com/office/drawing/2014/main" id="{DF3EAAA9-C87C-D08D-0D27-3ABC196ACA8A}"/>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Handlingsplan för cirkulär ekonomi och produkthållbarhet</a:t>
            </a:r>
          </a:p>
        </p:txBody>
      </p:sp>
      <p:sp>
        <p:nvSpPr>
          <p:cNvPr id="5" name="Segnaposto numero diapositiva 4">
            <a:extLst>
              <a:ext uri="{FF2B5EF4-FFF2-40B4-BE49-F238E27FC236}">
                <a16:creationId xmlns:a16="http://schemas.microsoft.com/office/drawing/2014/main" id="{A734D4B9-C1BF-3145-2E6F-9232BBF76C90}"/>
              </a:ext>
            </a:extLst>
          </p:cNvPr>
          <p:cNvSpPr>
            <a:spLocks noGrp="1"/>
          </p:cNvSpPr>
          <p:nvPr>
            <p:ph type="sldNum" sz="quarter" idx="12"/>
          </p:nvPr>
        </p:nvSpPr>
        <p:spPr/>
        <p:txBody>
          <a:bodyPr/>
          <a:lstStyle/>
          <a:p>
            <a:fld id="{D57F1E4F-1CFF-5643-939E-217C01CDF565}" type="slidenum">
              <a:rPr lang="en-US" smtClean="0"/>
              <a:t>34</a:t>
            </a:fld>
            <a:endParaRPr lang="en-US" dirty="0"/>
          </a:p>
        </p:txBody>
      </p:sp>
    </p:spTree>
    <p:extLst>
      <p:ext uri="{BB962C8B-B14F-4D97-AF65-F5344CB8AC3E}">
        <p14:creationId xmlns:p14="http://schemas.microsoft.com/office/powerpoint/2010/main" val="25857155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14624-001C-6EA3-331A-A46905B8FBF2}"/>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35AC4DE6-FC30-618F-403C-F7C715E39C8C}"/>
              </a:ext>
            </a:extLst>
          </p:cNvPr>
          <p:cNvSpPr>
            <a:spLocks noGrp="1"/>
          </p:cNvSpPr>
          <p:nvPr>
            <p:ph type="title"/>
          </p:nvPr>
        </p:nvSpPr>
        <p:spPr>
          <a:xfrm>
            <a:off x="1938130" y="726280"/>
            <a:ext cx="10515600" cy="1009651"/>
          </a:xfrm>
        </p:spPr>
        <p:txBody>
          <a:bodyPr>
            <a:normAutofit/>
          </a:bodyPr>
          <a:lstStyle/>
          <a:p>
            <a:r>
              <a:rPr lang="en-GB" dirty="0"/>
              <a:t>4.1. Strategisk handlingsplan</a:t>
            </a:r>
          </a:p>
        </p:txBody>
      </p:sp>
      <p:sp>
        <p:nvSpPr>
          <p:cNvPr id="3" name="Segnaposto contenuto 2">
            <a:extLst>
              <a:ext uri="{FF2B5EF4-FFF2-40B4-BE49-F238E27FC236}">
                <a16:creationId xmlns:a16="http://schemas.microsoft.com/office/drawing/2014/main" id="{8B08DF07-5546-4A5D-2DE9-955D41757A3A}"/>
              </a:ext>
            </a:extLst>
          </p:cNvPr>
          <p:cNvSpPr>
            <a:spLocks noGrp="1"/>
          </p:cNvSpPr>
          <p:nvPr>
            <p:ph idx="1"/>
          </p:nvPr>
        </p:nvSpPr>
        <p:spPr>
          <a:xfrm>
            <a:off x="838200" y="2187574"/>
            <a:ext cx="10515600" cy="4351338"/>
          </a:xfrm>
        </p:spPr>
        <p:txBody>
          <a:bodyPr/>
          <a:lstStyle/>
          <a:p>
            <a:pPr marL="0" indent="0">
              <a:lnSpc>
                <a:spcPct val="150000"/>
              </a:lnSpc>
              <a:buNone/>
            </a:pPr>
            <a:r>
              <a:rPr lang="en-GB" b="0" i="0" u="sng" dirty="0">
                <a:solidFill>
                  <a:srgbClr val="595959"/>
                </a:solidFill>
                <a:effectLst/>
                <a:latin typeface="Söhne"/>
              </a:rPr>
              <a:t>Introduktion till handlingsplanen för den cirkulära ekonomin</a:t>
            </a:r>
            <a:endParaRPr lang="en-GB" u="sng" dirty="0">
              <a:solidFill>
                <a:srgbClr val="595959"/>
              </a:solidFill>
            </a:endParaRPr>
          </a:p>
          <a:p>
            <a:pPr>
              <a:lnSpc>
                <a:spcPct val="150000"/>
              </a:lnSpc>
            </a:pPr>
            <a:r>
              <a:rPr lang="en-GB" dirty="0">
                <a:solidFill>
                  <a:srgbClr val="595959"/>
                </a:solidFill>
              </a:rPr>
              <a:t>Den första handlingsplanen för cirkulär ekonomi lanserades i december 2015</a:t>
            </a:r>
          </a:p>
          <a:p>
            <a:pPr>
              <a:lnSpc>
                <a:spcPct val="150000"/>
              </a:lnSpc>
            </a:pPr>
            <a:r>
              <a:rPr lang="en-GB" dirty="0">
                <a:solidFill>
                  <a:srgbClr val="595959"/>
                </a:solidFill>
              </a:rPr>
              <a:t>Innehåller 54 åtgärder som rör produktlivscykler, avfallshantering och sekundära råvaror</a:t>
            </a:r>
          </a:p>
          <a:p>
            <a:pPr>
              <a:lnSpc>
                <a:spcPct val="150000"/>
              </a:lnSpc>
            </a:pPr>
            <a:r>
              <a:rPr lang="en-GB" dirty="0">
                <a:solidFill>
                  <a:srgbClr val="595959"/>
                </a:solidFill>
              </a:rPr>
              <a:t>Reviderat lagstiftningsförslag om avfall som ingår i planen</a:t>
            </a:r>
          </a:p>
        </p:txBody>
      </p:sp>
      <p:sp>
        <p:nvSpPr>
          <p:cNvPr id="4" name="Segnaposto piè di pagina 3">
            <a:extLst>
              <a:ext uri="{FF2B5EF4-FFF2-40B4-BE49-F238E27FC236}">
                <a16:creationId xmlns:a16="http://schemas.microsoft.com/office/drawing/2014/main" id="{5E3A4642-A1DA-1C54-C5CC-C116EC06E405}"/>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Handlingsplan för cirkulär ekonomi och produkthållbarhet</a:t>
            </a:r>
          </a:p>
        </p:txBody>
      </p:sp>
      <p:sp>
        <p:nvSpPr>
          <p:cNvPr id="5" name="Segnaposto numero diapositiva 4">
            <a:extLst>
              <a:ext uri="{FF2B5EF4-FFF2-40B4-BE49-F238E27FC236}">
                <a16:creationId xmlns:a16="http://schemas.microsoft.com/office/drawing/2014/main" id="{027412C2-CE8A-1FED-F262-7381B03428EA}"/>
              </a:ext>
            </a:extLst>
          </p:cNvPr>
          <p:cNvSpPr>
            <a:spLocks noGrp="1"/>
          </p:cNvSpPr>
          <p:nvPr>
            <p:ph type="sldNum" sz="quarter" idx="12"/>
          </p:nvPr>
        </p:nvSpPr>
        <p:spPr/>
        <p:txBody>
          <a:bodyPr/>
          <a:lstStyle/>
          <a:p>
            <a:fld id="{D57F1E4F-1CFF-5643-939E-217C01CDF565}" type="slidenum">
              <a:rPr lang="en-US" smtClean="0"/>
              <a:t>35</a:t>
            </a:fld>
            <a:endParaRPr lang="en-US" dirty="0"/>
          </a:p>
        </p:txBody>
      </p:sp>
    </p:spTree>
    <p:extLst>
      <p:ext uri="{BB962C8B-B14F-4D97-AF65-F5344CB8AC3E}">
        <p14:creationId xmlns:p14="http://schemas.microsoft.com/office/powerpoint/2010/main" val="15861736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9D123-48CC-2178-20FC-B6A347123E7E}"/>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B2246FD9-75CF-BDA2-7B48-B54FD561FEBF}"/>
              </a:ext>
            </a:extLst>
          </p:cNvPr>
          <p:cNvSpPr>
            <a:spLocks noGrp="1"/>
          </p:cNvSpPr>
          <p:nvPr>
            <p:ph type="title"/>
          </p:nvPr>
        </p:nvSpPr>
        <p:spPr>
          <a:xfrm>
            <a:off x="1938130" y="726280"/>
            <a:ext cx="10515600" cy="1009651"/>
          </a:xfrm>
        </p:spPr>
        <p:txBody>
          <a:bodyPr>
            <a:normAutofit/>
          </a:bodyPr>
          <a:lstStyle/>
          <a:p>
            <a:r>
              <a:rPr lang="en-GB" dirty="0"/>
              <a:t>4.1. Strategisk handlingsplan</a:t>
            </a:r>
          </a:p>
        </p:txBody>
      </p:sp>
      <p:sp>
        <p:nvSpPr>
          <p:cNvPr id="3" name="Segnaposto contenuto 2">
            <a:extLst>
              <a:ext uri="{FF2B5EF4-FFF2-40B4-BE49-F238E27FC236}">
                <a16:creationId xmlns:a16="http://schemas.microsoft.com/office/drawing/2014/main" id="{DAF4297C-097C-B1C3-411C-4D80A2D870C1}"/>
              </a:ext>
            </a:extLst>
          </p:cNvPr>
          <p:cNvSpPr>
            <a:spLocks noGrp="1"/>
          </p:cNvSpPr>
          <p:nvPr>
            <p:ph idx="1"/>
          </p:nvPr>
        </p:nvSpPr>
        <p:spPr>
          <a:xfrm>
            <a:off x="838200" y="1887538"/>
            <a:ext cx="10515600" cy="4351338"/>
          </a:xfrm>
        </p:spPr>
        <p:txBody>
          <a:bodyPr/>
          <a:lstStyle/>
          <a:p>
            <a:pPr marL="0" indent="0">
              <a:lnSpc>
                <a:spcPct val="150000"/>
              </a:lnSpc>
              <a:buNone/>
            </a:pPr>
            <a:r>
              <a:rPr lang="en-GB" u="sng" dirty="0"/>
              <a:t>Initiativ från Europeiska kommissionen (januari 2018)</a:t>
            </a:r>
            <a:endParaRPr lang="en-GB" dirty="0"/>
          </a:p>
          <a:p>
            <a:pPr>
              <a:lnSpc>
                <a:spcPct val="150000"/>
              </a:lnSpc>
            </a:pPr>
            <a:r>
              <a:rPr lang="en-GB" dirty="0"/>
              <a:t>Inrättande av en övervakningsstruktur</a:t>
            </a:r>
          </a:p>
          <a:p>
            <a:pPr>
              <a:lnSpc>
                <a:spcPct val="150000"/>
              </a:lnSpc>
            </a:pPr>
            <a:r>
              <a:rPr lang="en-GB" dirty="0"/>
              <a:t>Rapport om viktiga råvaror</a:t>
            </a:r>
          </a:p>
          <a:p>
            <a:pPr>
              <a:lnSpc>
                <a:spcPct val="150000"/>
              </a:lnSpc>
            </a:pPr>
            <a:r>
              <a:rPr lang="en-GB" dirty="0"/>
              <a:t>Cirkulär ekonomi som strategi för plasthantering</a:t>
            </a:r>
          </a:p>
          <a:p>
            <a:pPr>
              <a:lnSpc>
                <a:spcPct val="150000"/>
              </a:lnSpc>
            </a:pPr>
            <a:r>
              <a:rPr lang="en-GB" dirty="0"/>
              <a:t>Studie om det rättsliga samspelet mellan kemikalier, varor och avfall</a:t>
            </a:r>
          </a:p>
        </p:txBody>
      </p:sp>
      <p:sp>
        <p:nvSpPr>
          <p:cNvPr id="4" name="Segnaposto piè di pagina 3">
            <a:extLst>
              <a:ext uri="{FF2B5EF4-FFF2-40B4-BE49-F238E27FC236}">
                <a16:creationId xmlns:a16="http://schemas.microsoft.com/office/drawing/2014/main" id="{48DF2FC6-5938-3422-2AF7-71247E2AC833}"/>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Handlingsplan för cirkulär ekonomi och produkthållbarhet</a:t>
            </a:r>
          </a:p>
        </p:txBody>
      </p:sp>
      <p:sp>
        <p:nvSpPr>
          <p:cNvPr id="5" name="Segnaposto numero diapositiva 4">
            <a:extLst>
              <a:ext uri="{FF2B5EF4-FFF2-40B4-BE49-F238E27FC236}">
                <a16:creationId xmlns:a16="http://schemas.microsoft.com/office/drawing/2014/main" id="{F67BB3AC-BF25-5A0C-D5CF-19B8314CBC3E}"/>
              </a:ext>
            </a:extLst>
          </p:cNvPr>
          <p:cNvSpPr>
            <a:spLocks noGrp="1"/>
          </p:cNvSpPr>
          <p:nvPr>
            <p:ph type="sldNum" sz="quarter" idx="12"/>
          </p:nvPr>
        </p:nvSpPr>
        <p:spPr/>
        <p:txBody>
          <a:bodyPr/>
          <a:lstStyle/>
          <a:p>
            <a:fld id="{D57F1E4F-1CFF-5643-939E-217C01CDF565}" type="slidenum">
              <a:rPr lang="en-US" smtClean="0"/>
              <a:t>36</a:t>
            </a:fld>
            <a:endParaRPr lang="en-US" dirty="0"/>
          </a:p>
        </p:txBody>
      </p:sp>
      <p:pic>
        <p:nvPicPr>
          <p:cNvPr id="7" name="Picture 6" descr="A close-up of a target with arrows&#10;&#10;Description automatically generated">
            <a:extLst>
              <a:ext uri="{FF2B5EF4-FFF2-40B4-BE49-F238E27FC236}">
                <a16:creationId xmlns:a16="http://schemas.microsoft.com/office/drawing/2014/main" id="{41BE2214-7A2F-136E-D3F7-F358E9914700}"/>
              </a:ext>
            </a:extLst>
          </p:cNvPr>
          <p:cNvPicPr>
            <a:picLocks noChangeAspect="1"/>
          </p:cNvPicPr>
          <p:nvPr/>
        </p:nvPicPr>
        <p:blipFill>
          <a:blip r:embed="rId2"/>
          <a:stretch>
            <a:fillRect/>
          </a:stretch>
        </p:blipFill>
        <p:spPr>
          <a:xfrm>
            <a:off x="8160471" y="2089810"/>
            <a:ext cx="2964729" cy="1973397"/>
          </a:xfrm>
          <a:prstGeom prst="rect">
            <a:avLst/>
          </a:prstGeom>
        </p:spPr>
      </p:pic>
    </p:spTree>
    <p:extLst>
      <p:ext uri="{BB962C8B-B14F-4D97-AF65-F5344CB8AC3E}">
        <p14:creationId xmlns:p14="http://schemas.microsoft.com/office/powerpoint/2010/main" val="3194580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40EC4-7098-041E-C2C3-72D9AC4ED644}"/>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8E9C0C72-F92F-4D12-BA5F-9E50661D3B6E}"/>
              </a:ext>
            </a:extLst>
          </p:cNvPr>
          <p:cNvSpPr>
            <a:spLocks noGrp="1"/>
          </p:cNvSpPr>
          <p:nvPr>
            <p:ph type="title"/>
          </p:nvPr>
        </p:nvSpPr>
        <p:spPr>
          <a:xfrm>
            <a:off x="2865782" y="474489"/>
            <a:ext cx="10515600" cy="1009651"/>
          </a:xfrm>
        </p:spPr>
        <p:txBody>
          <a:bodyPr>
            <a:normAutofit/>
          </a:bodyPr>
          <a:lstStyle/>
          <a:p>
            <a:r>
              <a:rPr lang="en-GB" dirty="0"/>
              <a:t>4.1. Strategisk handlingsplan</a:t>
            </a:r>
          </a:p>
        </p:txBody>
      </p:sp>
      <p:sp>
        <p:nvSpPr>
          <p:cNvPr id="3" name="Segnaposto contenuto 2">
            <a:extLst>
              <a:ext uri="{FF2B5EF4-FFF2-40B4-BE49-F238E27FC236}">
                <a16:creationId xmlns:a16="http://schemas.microsoft.com/office/drawing/2014/main" id="{03ACE052-41A2-DFB2-6E63-4C33B562F217}"/>
              </a:ext>
            </a:extLst>
          </p:cNvPr>
          <p:cNvSpPr>
            <a:spLocks noGrp="1"/>
          </p:cNvSpPr>
          <p:nvPr>
            <p:ph idx="1"/>
          </p:nvPr>
        </p:nvSpPr>
        <p:spPr/>
        <p:txBody>
          <a:bodyPr/>
          <a:lstStyle/>
          <a:p>
            <a:pPr marL="0" indent="0">
              <a:lnSpc>
                <a:spcPct val="150000"/>
              </a:lnSpc>
              <a:buNone/>
            </a:pPr>
            <a:r>
              <a:rPr lang="en-GB" u="sng" dirty="0"/>
              <a:t>Utveckling av lagstiftningen (2018-2019)</a:t>
            </a:r>
          </a:p>
          <a:p>
            <a:pPr>
              <a:lnSpc>
                <a:spcPct val="150000"/>
              </a:lnSpc>
            </a:pPr>
            <a:r>
              <a:rPr lang="en-GB" dirty="0"/>
              <a:t>Uppdaterad avfallslagstiftning trädde i kraft i juli 2018</a:t>
            </a:r>
          </a:p>
          <a:p>
            <a:pPr>
              <a:lnSpc>
                <a:spcPct val="150000"/>
              </a:lnSpc>
            </a:pPr>
            <a:r>
              <a:rPr lang="en-GB" dirty="0"/>
              <a:t>Slutligt paket om cirkulär ekonomi ratificerat av kommissionen i mars 2019</a:t>
            </a:r>
          </a:p>
          <a:p>
            <a:pPr>
              <a:lnSpc>
                <a:spcPct val="150000"/>
              </a:lnSpc>
            </a:pPr>
            <a:r>
              <a:rPr lang="en-GB" dirty="0"/>
              <a:t>Inkludering av återvunna näringsämnen i gödselproduktion krävs enligt reviderad gödselförordning</a:t>
            </a:r>
          </a:p>
        </p:txBody>
      </p:sp>
      <p:sp>
        <p:nvSpPr>
          <p:cNvPr id="4" name="Segnaposto piè di pagina 3">
            <a:extLst>
              <a:ext uri="{FF2B5EF4-FFF2-40B4-BE49-F238E27FC236}">
                <a16:creationId xmlns:a16="http://schemas.microsoft.com/office/drawing/2014/main" id="{DD4D6E5A-0800-1EBC-410B-7854E772F602}"/>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a:t>
            </a:r>
            <a:r>
              <a:rPr lang="en-GB" dirty="0" err="1"/>
              <a:t>ekonomi</a:t>
            </a:r>
            <a:r>
              <a:rPr lang="en-GB" dirty="0"/>
              <a:t> </a:t>
            </a:r>
            <a:r>
              <a:rPr lang="en-US" dirty="0"/>
              <a:t>/ </a:t>
            </a:r>
            <a:r>
              <a:rPr lang="en-US" dirty="0" err="1"/>
              <a:t>Delämne</a:t>
            </a:r>
            <a:r>
              <a:rPr lang="en-US" dirty="0"/>
              <a:t>: Handlingsplan för cirkulär ekonomi och produkthållbarhet</a:t>
            </a:r>
          </a:p>
        </p:txBody>
      </p:sp>
      <p:sp>
        <p:nvSpPr>
          <p:cNvPr id="5" name="Segnaposto numero diapositiva 4">
            <a:extLst>
              <a:ext uri="{FF2B5EF4-FFF2-40B4-BE49-F238E27FC236}">
                <a16:creationId xmlns:a16="http://schemas.microsoft.com/office/drawing/2014/main" id="{15300B39-91AD-B431-F81B-64919A2990EA}"/>
              </a:ext>
            </a:extLst>
          </p:cNvPr>
          <p:cNvSpPr>
            <a:spLocks noGrp="1"/>
          </p:cNvSpPr>
          <p:nvPr>
            <p:ph type="sldNum" sz="quarter" idx="12"/>
          </p:nvPr>
        </p:nvSpPr>
        <p:spPr/>
        <p:txBody>
          <a:bodyPr/>
          <a:lstStyle/>
          <a:p>
            <a:fld id="{D57F1E4F-1CFF-5643-939E-217C01CDF565}" type="slidenum">
              <a:rPr lang="en-US" smtClean="0"/>
              <a:t>37</a:t>
            </a:fld>
            <a:endParaRPr lang="en-US" dirty="0"/>
          </a:p>
        </p:txBody>
      </p:sp>
    </p:spTree>
    <p:extLst>
      <p:ext uri="{BB962C8B-B14F-4D97-AF65-F5344CB8AC3E}">
        <p14:creationId xmlns:p14="http://schemas.microsoft.com/office/powerpoint/2010/main" val="35261563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B4791-E531-006E-BFE4-930A86F3ABAD}"/>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0DD81627-7EBE-3C76-A051-548D2F7A515F}"/>
              </a:ext>
            </a:extLst>
          </p:cNvPr>
          <p:cNvSpPr>
            <a:spLocks noGrp="1"/>
          </p:cNvSpPr>
          <p:nvPr>
            <p:ph type="title"/>
          </p:nvPr>
        </p:nvSpPr>
        <p:spPr>
          <a:xfrm>
            <a:off x="2759764" y="636587"/>
            <a:ext cx="10515600" cy="1009651"/>
          </a:xfrm>
        </p:spPr>
        <p:txBody>
          <a:bodyPr>
            <a:normAutofit/>
          </a:bodyPr>
          <a:lstStyle/>
          <a:p>
            <a:r>
              <a:rPr lang="en-GB" dirty="0"/>
              <a:t>4.1. Strategisk handlingsplan</a:t>
            </a:r>
          </a:p>
        </p:txBody>
      </p:sp>
      <p:sp>
        <p:nvSpPr>
          <p:cNvPr id="3" name="Segnaposto contenuto 2">
            <a:extLst>
              <a:ext uri="{FF2B5EF4-FFF2-40B4-BE49-F238E27FC236}">
                <a16:creationId xmlns:a16="http://schemas.microsoft.com/office/drawing/2014/main" id="{F4343284-6726-9359-0BAA-32FA6D032D70}"/>
              </a:ext>
            </a:extLst>
          </p:cNvPr>
          <p:cNvSpPr>
            <a:spLocks noGrp="1"/>
          </p:cNvSpPr>
          <p:nvPr>
            <p:ph idx="1"/>
          </p:nvPr>
        </p:nvSpPr>
        <p:spPr>
          <a:xfrm>
            <a:off x="838200" y="2005012"/>
            <a:ext cx="10515600" cy="4351338"/>
          </a:xfrm>
        </p:spPr>
        <p:txBody>
          <a:bodyPr/>
          <a:lstStyle/>
          <a:p>
            <a:pPr marL="0" indent="0">
              <a:lnSpc>
                <a:spcPct val="150000"/>
              </a:lnSpc>
              <a:buNone/>
            </a:pPr>
            <a:r>
              <a:rPr lang="en-GB" u="sng" dirty="0"/>
              <a:t>Direktiv om plast för engångsbruk (2019)</a:t>
            </a:r>
            <a:endParaRPr lang="en-GB" dirty="0"/>
          </a:p>
          <a:p>
            <a:pPr>
              <a:lnSpc>
                <a:spcPct val="150000"/>
              </a:lnSpc>
            </a:pPr>
            <a:r>
              <a:rPr lang="en-GB" dirty="0"/>
              <a:t>Introducerades i juni 2019</a:t>
            </a:r>
          </a:p>
          <a:p>
            <a:pPr>
              <a:lnSpc>
                <a:spcPct val="150000"/>
              </a:lnSpc>
            </a:pPr>
            <a:r>
              <a:rPr lang="en-GB" dirty="0"/>
              <a:t>Förespråkar ett cirkulärt tillvägagångssätt som betonar hållbara, giftfria och återanvändbara produkter</a:t>
            </a:r>
          </a:p>
          <a:p>
            <a:pPr>
              <a:lnSpc>
                <a:spcPct val="150000"/>
              </a:lnSpc>
            </a:pPr>
            <a:r>
              <a:rPr lang="en-GB" dirty="0"/>
              <a:t>Syftar till att minska uppkomsten av avfall</a:t>
            </a:r>
          </a:p>
        </p:txBody>
      </p:sp>
      <p:sp>
        <p:nvSpPr>
          <p:cNvPr id="4" name="Segnaposto piè di pagina 3">
            <a:extLst>
              <a:ext uri="{FF2B5EF4-FFF2-40B4-BE49-F238E27FC236}">
                <a16:creationId xmlns:a16="http://schemas.microsoft.com/office/drawing/2014/main" id="{2CA18146-28AF-2A6F-5A84-6D8316A2C21A}"/>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Handlingsplan för cirkulär ekonomi och produkthållbarhet</a:t>
            </a:r>
          </a:p>
        </p:txBody>
      </p:sp>
      <p:sp>
        <p:nvSpPr>
          <p:cNvPr id="5" name="Segnaposto numero diapositiva 4">
            <a:extLst>
              <a:ext uri="{FF2B5EF4-FFF2-40B4-BE49-F238E27FC236}">
                <a16:creationId xmlns:a16="http://schemas.microsoft.com/office/drawing/2014/main" id="{C8FD6A03-2621-CAC6-D5C4-DE2319A46CAF}"/>
              </a:ext>
            </a:extLst>
          </p:cNvPr>
          <p:cNvSpPr>
            <a:spLocks noGrp="1"/>
          </p:cNvSpPr>
          <p:nvPr>
            <p:ph type="sldNum" sz="quarter" idx="12"/>
          </p:nvPr>
        </p:nvSpPr>
        <p:spPr/>
        <p:txBody>
          <a:bodyPr/>
          <a:lstStyle/>
          <a:p>
            <a:fld id="{D57F1E4F-1CFF-5643-939E-217C01CDF565}" type="slidenum">
              <a:rPr lang="en-US" smtClean="0"/>
              <a:t>38</a:t>
            </a:fld>
            <a:endParaRPr lang="en-US" dirty="0"/>
          </a:p>
        </p:txBody>
      </p:sp>
    </p:spTree>
    <p:extLst>
      <p:ext uri="{BB962C8B-B14F-4D97-AF65-F5344CB8AC3E}">
        <p14:creationId xmlns:p14="http://schemas.microsoft.com/office/powerpoint/2010/main" val="4983668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C6CCB-5C64-180D-41C0-381423472DEB}"/>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6134D68F-AE32-C208-5AFB-19F10731011C}"/>
              </a:ext>
            </a:extLst>
          </p:cNvPr>
          <p:cNvSpPr>
            <a:spLocks noGrp="1"/>
          </p:cNvSpPr>
          <p:nvPr>
            <p:ph type="title"/>
          </p:nvPr>
        </p:nvSpPr>
        <p:spPr>
          <a:xfrm>
            <a:off x="2720008" y="280192"/>
            <a:ext cx="10515600" cy="1009651"/>
          </a:xfrm>
        </p:spPr>
        <p:txBody>
          <a:bodyPr>
            <a:normAutofit/>
          </a:bodyPr>
          <a:lstStyle/>
          <a:p>
            <a:r>
              <a:rPr lang="en-GB" dirty="0"/>
              <a:t>4.1. Strategisk handlingsplan</a:t>
            </a:r>
          </a:p>
        </p:txBody>
      </p:sp>
      <p:sp>
        <p:nvSpPr>
          <p:cNvPr id="3" name="Segnaposto contenuto 2">
            <a:extLst>
              <a:ext uri="{FF2B5EF4-FFF2-40B4-BE49-F238E27FC236}">
                <a16:creationId xmlns:a16="http://schemas.microsoft.com/office/drawing/2014/main" id="{A5B0969D-3D03-2472-569D-3D5F76FB3DE9}"/>
              </a:ext>
            </a:extLst>
          </p:cNvPr>
          <p:cNvSpPr>
            <a:spLocks noGrp="1"/>
          </p:cNvSpPr>
          <p:nvPr>
            <p:ph idx="1"/>
          </p:nvPr>
        </p:nvSpPr>
        <p:spPr>
          <a:xfrm>
            <a:off x="838200" y="1588690"/>
            <a:ext cx="10515600" cy="4351338"/>
          </a:xfrm>
        </p:spPr>
        <p:txBody>
          <a:bodyPr>
            <a:normAutofit fontScale="92500" lnSpcReduction="10000"/>
          </a:bodyPr>
          <a:lstStyle/>
          <a:p>
            <a:pPr marL="0" indent="0">
              <a:lnSpc>
                <a:spcPct val="150000"/>
              </a:lnSpc>
              <a:buNone/>
            </a:pPr>
            <a:r>
              <a:rPr lang="en-GB" u="sng" dirty="0"/>
              <a:t>Ny handlingsplan för den cirkulära ekonomin (mars 2020)</a:t>
            </a:r>
          </a:p>
          <a:p>
            <a:pPr>
              <a:lnSpc>
                <a:spcPct val="150000"/>
              </a:lnSpc>
            </a:pPr>
            <a:r>
              <a:rPr lang="en-GB" dirty="0"/>
              <a:t>Antogs den 11 mars 2020 som en del av EU:s industristrategi</a:t>
            </a:r>
          </a:p>
          <a:p>
            <a:pPr>
              <a:lnSpc>
                <a:spcPct val="150000"/>
              </a:lnSpc>
            </a:pPr>
            <a:r>
              <a:rPr lang="en-GB" dirty="0"/>
              <a:t>Åtgärderna omfattar främjande av hållbara produkter, förebyggande av avfallsgenerering och omvandling av avfall till högkvalitativa sekundära resurser</a:t>
            </a:r>
          </a:p>
          <a:p>
            <a:pPr>
              <a:lnSpc>
                <a:spcPct val="150000"/>
              </a:lnSpc>
            </a:pPr>
            <a:r>
              <a:rPr lang="en-GB" dirty="0"/>
              <a:t>Fokus på sektorer med hög resursanvändning och potential för implementering av cirkulär ekonomi</a:t>
            </a:r>
          </a:p>
          <a:p>
            <a:pPr>
              <a:lnSpc>
                <a:spcPct val="150000"/>
              </a:lnSpc>
            </a:pPr>
            <a:r>
              <a:rPr lang="en-GB" dirty="0"/>
              <a:t>Global vägledning om cirkulär ekonomi ska tillhandahållas, framsteg övervakas för samhällets övergång till en cirkulär ekonomimodell</a:t>
            </a:r>
          </a:p>
        </p:txBody>
      </p:sp>
      <p:sp>
        <p:nvSpPr>
          <p:cNvPr id="4" name="Segnaposto piè di pagina 3">
            <a:extLst>
              <a:ext uri="{FF2B5EF4-FFF2-40B4-BE49-F238E27FC236}">
                <a16:creationId xmlns:a16="http://schemas.microsoft.com/office/drawing/2014/main" id="{36ACBDED-D51C-28D9-958D-222849A7FDF3}"/>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Handlingsplan för cirkulär ekonomi och produkthållbarhet</a:t>
            </a:r>
          </a:p>
        </p:txBody>
      </p:sp>
      <p:sp>
        <p:nvSpPr>
          <p:cNvPr id="5" name="Segnaposto numero diapositiva 4">
            <a:extLst>
              <a:ext uri="{FF2B5EF4-FFF2-40B4-BE49-F238E27FC236}">
                <a16:creationId xmlns:a16="http://schemas.microsoft.com/office/drawing/2014/main" id="{A3A6DD37-C5F5-F726-899B-EE03BB2CBB7F}"/>
              </a:ext>
            </a:extLst>
          </p:cNvPr>
          <p:cNvSpPr>
            <a:spLocks noGrp="1"/>
          </p:cNvSpPr>
          <p:nvPr>
            <p:ph type="sldNum" sz="quarter" idx="12"/>
          </p:nvPr>
        </p:nvSpPr>
        <p:spPr/>
        <p:txBody>
          <a:bodyPr/>
          <a:lstStyle/>
          <a:p>
            <a:fld id="{D57F1E4F-1CFF-5643-939E-217C01CDF565}" type="slidenum">
              <a:rPr lang="en-US" smtClean="0"/>
              <a:t>39</a:t>
            </a:fld>
            <a:endParaRPr lang="en-US" dirty="0"/>
          </a:p>
        </p:txBody>
      </p:sp>
    </p:spTree>
    <p:extLst>
      <p:ext uri="{BB962C8B-B14F-4D97-AF65-F5344CB8AC3E}">
        <p14:creationId xmlns:p14="http://schemas.microsoft.com/office/powerpoint/2010/main" val="2169278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15AF23E6-2A9D-7113-1C19-1D77DBE597BA}"/>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a:t>
            </a:r>
            <a:r>
              <a:rPr lang="en-GB" dirty="0"/>
              <a:t>Bakgrund och koncept för cirkulär ekonomi</a:t>
            </a:r>
          </a:p>
          <a:p>
            <a:endParaRPr lang="en-US" dirty="0"/>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p:txBody>
          <a:bodyPr/>
          <a:lstStyle/>
          <a:p>
            <a:fld id="{D57F1E4F-1CFF-5643-939E-217C01CDF565}" type="slidenum">
              <a:rPr lang="en-US" smtClean="0"/>
              <a:t>4</a:t>
            </a:fld>
            <a:endParaRPr lang="en-US" dirty="0"/>
          </a:p>
        </p:txBody>
      </p:sp>
      <p:sp>
        <p:nvSpPr>
          <p:cNvPr id="11" name="Titolo 1">
            <a:extLst>
              <a:ext uri="{FF2B5EF4-FFF2-40B4-BE49-F238E27FC236}">
                <a16:creationId xmlns:a16="http://schemas.microsoft.com/office/drawing/2014/main" id="{3E891CA7-2302-92D0-4C34-35025EE47AF8}"/>
              </a:ext>
            </a:extLst>
          </p:cNvPr>
          <p:cNvSpPr txBox="1">
            <a:spLocks/>
          </p:cNvSpPr>
          <p:nvPr/>
        </p:nvSpPr>
        <p:spPr>
          <a:xfrm>
            <a:off x="838200" y="2160104"/>
            <a:ext cx="10515600" cy="17737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lang="it-IT" sz="4400" kern="1200">
                <a:solidFill>
                  <a:srgbClr val="94C020"/>
                </a:solidFill>
                <a:latin typeface="+mj-lt"/>
                <a:ea typeface="+mj-ea"/>
                <a:cs typeface="+mj-cs"/>
              </a:defRPr>
            </a:lvl1pPr>
          </a:lstStyle>
          <a:p>
            <a:pPr algn="ctr"/>
            <a:r>
              <a:rPr lang="en-GB" b="1" dirty="0"/>
              <a:t>1. Bakgrund och koncept för cirkulär ekonomi</a:t>
            </a:r>
          </a:p>
        </p:txBody>
      </p:sp>
    </p:spTree>
    <p:extLst>
      <p:ext uri="{BB962C8B-B14F-4D97-AF65-F5344CB8AC3E}">
        <p14:creationId xmlns:p14="http://schemas.microsoft.com/office/powerpoint/2010/main" val="9451210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489FC-C856-50DD-6DB4-29A725669262}"/>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CEB20C10-DD0C-A689-A84A-3635338667FE}"/>
              </a:ext>
            </a:extLst>
          </p:cNvPr>
          <p:cNvSpPr>
            <a:spLocks noGrp="1"/>
          </p:cNvSpPr>
          <p:nvPr>
            <p:ph type="title"/>
          </p:nvPr>
        </p:nvSpPr>
        <p:spPr>
          <a:xfrm>
            <a:off x="3091069" y="447984"/>
            <a:ext cx="10515600" cy="1009651"/>
          </a:xfrm>
        </p:spPr>
        <p:txBody>
          <a:bodyPr>
            <a:normAutofit/>
          </a:bodyPr>
          <a:lstStyle/>
          <a:p>
            <a:r>
              <a:rPr lang="en-GB" dirty="0"/>
              <a:t>Ytterligare information</a:t>
            </a:r>
          </a:p>
        </p:txBody>
      </p:sp>
      <p:sp>
        <p:nvSpPr>
          <p:cNvPr id="3" name="Segnaposto contenuto 2">
            <a:extLst>
              <a:ext uri="{FF2B5EF4-FFF2-40B4-BE49-F238E27FC236}">
                <a16:creationId xmlns:a16="http://schemas.microsoft.com/office/drawing/2014/main" id="{BDA81B00-5AC7-D518-CB7C-E5434A0621A3}"/>
              </a:ext>
            </a:extLst>
          </p:cNvPr>
          <p:cNvSpPr>
            <a:spLocks noGrp="1"/>
          </p:cNvSpPr>
          <p:nvPr>
            <p:ph idx="1"/>
          </p:nvPr>
        </p:nvSpPr>
        <p:spPr>
          <a:xfrm>
            <a:off x="838200" y="2187574"/>
            <a:ext cx="10515600" cy="4351338"/>
          </a:xfrm>
        </p:spPr>
        <p:txBody>
          <a:bodyPr/>
          <a:lstStyle/>
          <a:p>
            <a:pPr marL="0" indent="0" algn="just">
              <a:lnSpc>
                <a:spcPct val="115000"/>
              </a:lnSpc>
              <a:spcBef>
                <a:spcPts val="600"/>
              </a:spcBef>
              <a:spcAft>
                <a:spcPts val="600"/>
              </a:spcAft>
              <a:buNone/>
            </a:pPr>
            <a:r>
              <a:rPr lang="en-GB" sz="1800"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Om du vill veta mer om Europas handlingsplan för cirkulär ekonomi kan du läsa den här artikeln på följande länk</a:t>
            </a:r>
            <a:endParaRPr lang="en-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1800" i="1" u="sng" dirty="0">
                <a:solidFill>
                  <a:srgbClr val="808080"/>
                </a:solidFill>
                <a:effectLst/>
                <a:latin typeface="Calibri" panose="020F0502020204030204" pitchFamily="34" charset="0"/>
                <a:ea typeface="Calibri" panose="020F0502020204030204" pitchFamily="34" charset="0"/>
                <a:cs typeface="Calibri" panose="020F0502020204030204" pitchFamily="34" charset="0"/>
                <a:hlinkClick r:id="rId2"/>
              </a:rPr>
              <a:t>https://environment.ec.europa.eu/strategy/circular-economy-action-plan_en#:~:text=EU:s%20nya%20cirkulära%20åtgärd,ny%20agenda%20för%20hållbar%20tillväxt</a:t>
            </a:r>
            <a:endParaRPr lang="en-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r>
              <a:rPr lang="en-GB" sz="1800"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a:t>
            </a:r>
            <a:endParaRPr lang="en-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r>
              <a:rPr lang="en-GB" sz="1800"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Om du vill veta mer om EU:s initiativ för hållbara produkter kan du titta på den här videon på följande länk</a:t>
            </a:r>
            <a:endParaRPr lang="en-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1800" i="1" u="sng" dirty="0">
                <a:solidFill>
                  <a:srgbClr val="808080"/>
                </a:solidFill>
                <a:effectLst/>
                <a:latin typeface="Calibri" panose="020F0502020204030204" pitchFamily="34" charset="0"/>
                <a:ea typeface="Calibri" panose="020F0502020204030204" pitchFamily="34" charset="0"/>
                <a:cs typeface="Calibri" panose="020F0502020204030204" pitchFamily="34" charset="0"/>
                <a:hlinkClick r:id="rId3"/>
              </a:rPr>
              <a:t>https://www.youtube.com/watch?v=BQs8MJLuxMw </a:t>
            </a:r>
            <a:endParaRPr lang="en-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4" name="Segnaposto piè di pagina 3">
            <a:extLst>
              <a:ext uri="{FF2B5EF4-FFF2-40B4-BE49-F238E27FC236}">
                <a16:creationId xmlns:a16="http://schemas.microsoft.com/office/drawing/2014/main" id="{F8B9571A-219E-7A29-32CC-C354F8B3F379}"/>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Handlingsplan för cirkulär ekonomi och produkthållbarhet</a:t>
            </a:r>
          </a:p>
        </p:txBody>
      </p:sp>
      <p:sp>
        <p:nvSpPr>
          <p:cNvPr id="5" name="Segnaposto numero diapositiva 4">
            <a:extLst>
              <a:ext uri="{FF2B5EF4-FFF2-40B4-BE49-F238E27FC236}">
                <a16:creationId xmlns:a16="http://schemas.microsoft.com/office/drawing/2014/main" id="{B8F1B9FF-8229-F087-5A8B-B757BFD552C0}"/>
              </a:ext>
            </a:extLst>
          </p:cNvPr>
          <p:cNvSpPr>
            <a:spLocks noGrp="1"/>
          </p:cNvSpPr>
          <p:nvPr>
            <p:ph type="sldNum" sz="quarter" idx="12"/>
          </p:nvPr>
        </p:nvSpPr>
        <p:spPr/>
        <p:txBody>
          <a:bodyPr/>
          <a:lstStyle/>
          <a:p>
            <a:fld id="{D57F1E4F-1CFF-5643-939E-217C01CDF565}" type="slidenum">
              <a:rPr lang="en-US" smtClean="0"/>
              <a:t>40</a:t>
            </a:fld>
            <a:endParaRPr lang="en-US" dirty="0"/>
          </a:p>
        </p:txBody>
      </p:sp>
    </p:spTree>
    <p:extLst>
      <p:ext uri="{BB962C8B-B14F-4D97-AF65-F5344CB8AC3E}">
        <p14:creationId xmlns:p14="http://schemas.microsoft.com/office/powerpoint/2010/main" val="23571116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1CB72-56AC-9E74-8D83-131E054613FB}"/>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FF28692D-B161-CD64-CF15-C410DE254755}"/>
              </a:ext>
            </a:extLst>
          </p:cNvPr>
          <p:cNvSpPr>
            <a:spLocks noGrp="1"/>
          </p:cNvSpPr>
          <p:nvPr>
            <p:ph type="title"/>
          </p:nvPr>
        </p:nvSpPr>
        <p:spPr>
          <a:xfrm>
            <a:off x="1222513" y="2727358"/>
            <a:ext cx="10515600" cy="1009651"/>
          </a:xfrm>
        </p:spPr>
        <p:txBody>
          <a:bodyPr>
            <a:normAutofit/>
          </a:bodyPr>
          <a:lstStyle/>
          <a:p>
            <a:r>
              <a:rPr lang="en-GB" dirty="0"/>
              <a:t>5. Systemtänkande och cirkulär ekonomi</a:t>
            </a:r>
          </a:p>
        </p:txBody>
      </p:sp>
      <p:sp>
        <p:nvSpPr>
          <p:cNvPr id="4" name="Segnaposto piè di pagina 3">
            <a:extLst>
              <a:ext uri="{FF2B5EF4-FFF2-40B4-BE49-F238E27FC236}">
                <a16:creationId xmlns:a16="http://schemas.microsoft.com/office/drawing/2014/main" id="{0CB07DB4-9A0C-259F-30EC-3507A309C02C}"/>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Systemtänkande och cirkulär ekonomi</a:t>
            </a:r>
          </a:p>
        </p:txBody>
      </p:sp>
      <p:sp>
        <p:nvSpPr>
          <p:cNvPr id="5" name="Segnaposto numero diapositiva 4">
            <a:extLst>
              <a:ext uri="{FF2B5EF4-FFF2-40B4-BE49-F238E27FC236}">
                <a16:creationId xmlns:a16="http://schemas.microsoft.com/office/drawing/2014/main" id="{1EA7882D-EE77-AB77-4534-C9E5911E00F7}"/>
              </a:ext>
            </a:extLst>
          </p:cNvPr>
          <p:cNvSpPr>
            <a:spLocks noGrp="1"/>
          </p:cNvSpPr>
          <p:nvPr>
            <p:ph type="sldNum" sz="quarter" idx="12"/>
          </p:nvPr>
        </p:nvSpPr>
        <p:spPr/>
        <p:txBody>
          <a:bodyPr/>
          <a:lstStyle/>
          <a:p>
            <a:fld id="{D57F1E4F-1CFF-5643-939E-217C01CDF565}" type="slidenum">
              <a:rPr lang="en-US" smtClean="0"/>
              <a:t>41</a:t>
            </a:fld>
            <a:endParaRPr lang="en-US" dirty="0"/>
          </a:p>
        </p:txBody>
      </p:sp>
    </p:spTree>
    <p:extLst>
      <p:ext uri="{BB962C8B-B14F-4D97-AF65-F5344CB8AC3E}">
        <p14:creationId xmlns:p14="http://schemas.microsoft.com/office/powerpoint/2010/main" val="22337819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7AAC2-523D-79F7-9F76-E4A6D32662DE}"/>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000CA372-3DFF-03A5-A731-D6D2BE3DB046}"/>
              </a:ext>
            </a:extLst>
          </p:cNvPr>
          <p:cNvSpPr>
            <a:spLocks noGrp="1"/>
          </p:cNvSpPr>
          <p:nvPr>
            <p:ph type="title"/>
          </p:nvPr>
        </p:nvSpPr>
        <p:spPr>
          <a:xfrm>
            <a:off x="2865782" y="546478"/>
            <a:ext cx="10515600" cy="1009651"/>
          </a:xfrm>
        </p:spPr>
        <p:txBody>
          <a:bodyPr>
            <a:normAutofit/>
          </a:bodyPr>
          <a:lstStyle/>
          <a:p>
            <a:r>
              <a:rPr lang="en-GB" dirty="0"/>
              <a:t>5.1. Systemtänkande</a:t>
            </a:r>
          </a:p>
        </p:txBody>
      </p:sp>
      <p:sp>
        <p:nvSpPr>
          <p:cNvPr id="3" name="Segnaposto contenuto 2">
            <a:extLst>
              <a:ext uri="{FF2B5EF4-FFF2-40B4-BE49-F238E27FC236}">
                <a16:creationId xmlns:a16="http://schemas.microsoft.com/office/drawing/2014/main" id="{CA671DC7-C8CB-F921-F425-2511095D0FEB}"/>
              </a:ext>
            </a:extLst>
          </p:cNvPr>
          <p:cNvSpPr>
            <a:spLocks noGrp="1"/>
          </p:cNvSpPr>
          <p:nvPr>
            <p:ph idx="1"/>
          </p:nvPr>
        </p:nvSpPr>
        <p:spPr>
          <a:xfrm>
            <a:off x="838200" y="1887538"/>
            <a:ext cx="10515600" cy="4351338"/>
          </a:xfrm>
        </p:spPr>
        <p:txBody>
          <a:bodyPr/>
          <a:lstStyle/>
          <a:p>
            <a:pPr>
              <a:lnSpc>
                <a:spcPct val="150000"/>
              </a:lnSpc>
            </a:pPr>
            <a:r>
              <a:rPr lang="en-GB" dirty="0"/>
              <a:t>Globalisering och tekniska framsteg driver framväxten och expansionen av komplexa system</a:t>
            </a:r>
          </a:p>
          <a:p>
            <a:pPr>
              <a:lnSpc>
                <a:spcPct val="150000"/>
              </a:lnSpc>
            </a:pPr>
            <a:r>
              <a:rPr lang="en-GB" dirty="0"/>
              <a:t>Sammankoppling av länder genom global handel och ekonomiska nätverk</a:t>
            </a:r>
          </a:p>
          <a:p>
            <a:pPr>
              <a:lnSpc>
                <a:spcPct val="150000"/>
              </a:lnSpc>
            </a:pPr>
            <a:r>
              <a:rPr lang="en-GB" dirty="0"/>
              <a:t>Tekniska framsteg, som Internet och GPS, bidrar till komplexiteten hos sammanlänkade system.</a:t>
            </a:r>
          </a:p>
          <a:p>
            <a:pPr>
              <a:lnSpc>
                <a:spcPct val="150000"/>
              </a:lnSpc>
            </a:pPr>
            <a:r>
              <a:rPr lang="en-GB" dirty="0"/>
              <a:t>Interaktioner mellan system leder till olika och ofta oförutsägbara resultat</a:t>
            </a:r>
          </a:p>
        </p:txBody>
      </p:sp>
      <p:sp>
        <p:nvSpPr>
          <p:cNvPr id="4" name="Segnaposto piè di pagina 3">
            <a:extLst>
              <a:ext uri="{FF2B5EF4-FFF2-40B4-BE49-F238E27FC236}">
                <a16:creationId xmlns:a16="http://schemas.microsoft.com/office/drawing/2014/main" id="{B411EB22-E872-33FB-23DB-E97ABBB323F1}"/>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Systemtänkande och cirkulär ekonomi</a:t>
            </a:r>
          </a:p>
        </p:txBody>
      </p:sp>
      <p:sp>
        <p:nvSpPr>
          <p:cNvPr id="5" name="Segnaposto numero diapositiva 4">
            <a:extLst>
              <a:ext uri="{FF2B5EF4-FFF2-40B4-BE49-F238E27FC236}">
                <a16:creationId xmlns:a16="http://schemas.microsoft.com/office/drawing/2014/main" id="{992C3C37-6E17-4F4E-3CC4-D674103EF1DF}"/>
              </a:ext>
            </a:extLst>
          </p:cNvPr>
          <p:cNvSpPr>
            <a:spLocks noGrp="1"/>
          </p:cNvSpPr>
          <p:nvPr>
            <p:ph type="sldNum" sz="quarter" idx="12"/>
          </p:nvPr>
        </p:nvSpPr>
        <p:spPr/>
        <p:txBody>
          <a:bodyPr/>
          <a:lstStyle/>
          <a:p>
            <a:fld id="{D57F1E4F-1CFF-5643-939E-217C01CDF565}" type="slidenum">
              <a:rPr lang="en-US" smtClean="0"/>
              <a:t>42</a:t>
            </a:fld>
            <a:endParaRPr lang="en-US" dirty="0"/>
          </a:p>
        </p:txBody>
      </p:sp>
    </p:spTree>
    <p:extLst>
      <p:ext uri="{BB962C8B-B14F-4D97-AF65-F5344CB8AC3E}">
        <p14:creationId xmlns:p14="http://schemas.microsoft.com/office/powerpoint/2010/main" val="1368236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B87C3-D7CE-10BC-369E-C30BC22C1CF3}"/>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B234451E-7F84-B9D1-A706-8E9A99436376}"/>
              </a:ext>
            </a:extLst>
          </p:cNvPr>
          <p:cNvSpPr>
            <a:spLocks noGrp="1"/>
          </p:cNvSpPr>
          <p:nvPr>
            <p:ph type="title"/>
          </p:nvPr>
        </p:nvSpPr>
        <p:spPr>
          <a:xfrm>
            <a:off x="2918791" y="480217"/>
            <a:ext cx="10515600" cy="1009651"/>
          </a:xfrm>
        </p:spPr>
        <p:txBody>
          <a:bodyPr>
            <a:normAutofit/>
          </a:bodyPr>
          <a:lstStyle/>
          <a:p>
            <a:r>
              <a:rPr lang="en-GB" dirty="0"/>
              <a:t>5.1. Systemtänkande</a:t>
            </a:r>
          </a:p>
        </p:txBody>
      </p:sp>
      <p:sp>
        <p:nvSpPr>
          <p:cNvPr id="3" name="Segnaposto contenuto 2">
            <a:extLst>
              <a:ext uri="{FF2B5EF4-FFF2-40B4-BE49-F238E27FC236}">
                <a16:creationId xmlns:a16="http://schemas.microsoft.com/office/drawing/2014/main" id="{4AB8541F-45EB-9F51-870E-1118B4574F6A}"/>
              </a:ext>
            </a:extLst>
          </p:cNvPr>
          <p:cNvSpPr>
            <a:spLocks noGrp="1"/>
          </p:cNvSpPr>
          <p:nvPr>
            <p:ph idx="1"/>
          </p:nvPr>
        </p:nvSpPr>
        <p:spPr>
          <a:xfrm>
            <a:off x="622852" y="1825625"/>
            <a:ext cx="10730948" cy="4351338"/>
          </a:xfrm>
        </p:spPr>
        <p:txBody>
          <a:bodyPr>
            <a:normAutofit lnSpcReduction="10000"/>
          </a:bodyPr>
          <a:lstStyle/>
          <a:p>
            <a:pPr marL="0" indent="0">
              <a:buNone/>
            </a:pPr>
            <a:r>
              <a:rPr lang="en-GB" dirty="0"/>
              <a:t>Ett system är en helhet av regelbundet interagerande eller ömsesidigt beroende enheter som tillsammans bildar en sammanhängande enhet. </a:t>
            </a:r>
          </a:p>
          <a:p>
            <a:pPr marL="0" indent="0">
              <a:buNone/>
            </a:pPr>
            <a:endParaRPr lang="en-GB" dirty="0"/>
          </a:p>
          <a:p>
            <a:pPr marL="0" indent="0">
              <a:buNone/>
            </a:pPr>
            <a:r>
              <a:rPr lang="en-GB" i="1" u="sng" dirty="0"/>
              <a:t>Systemtänkande innebär abstrakt kognition som inkluderar:</a:t>
            </a:r>
          </a:p>
          <a:p>
            <a:r>
              <a:rPr lang="en-GB" dirty="0"/>
              <a:t>Att känna igen olika synsätt</a:t>
            </a:r>
          </a:p>
          <a:p>
            <a:r>
              <a:rPr lang="en-GB" dirty="0"/>
              <a:t>Navigera i tvetydiga systemgränser</a:t>
            </a:r>
          </a:p>
          <a:p>
            <a:r>
              <a:rPr lang="en-GB" dirty="0"/>
              <a:t>Förståelse för systemets många olika operativa sammanhang</a:t>
            </a:r>
          </a:p>
          <a:p>
            <a:r>
              <a:rPr lang="en-GB" dirty="0"/>
              <a:t>Identifiera relationer inom och mellan system</a:t>
            </a:r>
          </a:p>
          <a:p>
            <a:r>
              <a:rPr lang="en-GB" dirty="0"/>
              <a:t>Förstå komplexa systemdynamiker</a:t>
            </a:r>
          </a:p>
          <a:p>
            <a:r>
              <a:rPr lang="en-GB" dirty="0"/>
              <a:t>Korrekt förutse konsekvenserna av systemförändringar</a:t>
            </a:r>
          </a:p>
        </p:txBody>
      </p:sp>
      <p:sp>
        <p:nvSpPr>
          <p:cNvPr id="4" name="Segnaposto piè di pagina 3">
            <a:extLst>
              <a:ext uri="{FF2B5EF4-FFF2-40B4-BE49-F238E27FC236}">
                <a16:creationId xmlns:a16="http://schemas.microsoft.com/office/drawing/2014/main" id="{923A8197-87A7-EB67-A23B-3A40D1D60A87}"/>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Systemtänkande och cirkulär ekonomi</a:t>
            </a:r>
          </a:p>
        </p:txBody>
      </p:sp>
      <p:sp>
        <p:nvSpPr>
          <p:cNvPr id="5" name="Segnaposto numero diapositiva 4">
            <a:extLst>
              <a:ext uri="{FF2B5EF4-FFF2-40B4-BE49-F238E27FC236}">
                <a16:creationId xmlns:a16="http://schemas.microsoft.com/office/drawing/2014/main" id="{AB43A5D8-3BFD-E782-7598-131C28E23D8B}"/>
              </a:ext>
            </a:extLst>
          </p:cNvPr>
          <p:cNvSpPr>
            <a:spLocks noGrp="1"/>
          </p:cNvSpPr>
          <p:nvPr>
            <p:ph type="sldNum" sz="quarter" idx="12"/>
          </p:nvPr>
        </p:nvSpPr>
        <p:spPr/>
        <p:txBody>
          <a:bodyPr/>
          <a:lstStyle/>
          <a:p>
            <a:fld id="{D57F1E4F-1CFF-5643-939E-217C01CDF565}" type="slidenum">
              <a:rPr lang="en-US" smtClean="0"/>
              <a:t>43</a:t>
            </a:fld>
            <a:endParaRPr lang="en-US" dirty="0"/>
          </a:p>
        </p:txBody>
      </p:sp>
      <p:pic>
        <p:nvPicPr>
          <p:cNvPr id="9" name="Picture 8" descr="A drawing of a head with arrows coming out of it&#10;&#10;Description automatically generated">
            <a:extLst>
              <a:ext uri="{FF2B5EF4-FFF2-40B4-BE49-F238E27FC236}">
                <a16:creationId xmlns:a16="http://schemas.microsoft.com/office/drawing/2014/main" id="{FC48D331-0458-EBF5-7257-15121564B756}"/>
              </a:ext>
            </a:extLst>
          </p:cNvPr>
          <p:cNvPicPr>
            <a:picLocks noChangeAspect="1"/>
          </p:cNvPicPr>
          <p:nvPr/>
        </p:nvPicPr>
        <p:blipFill>
          <a:blip r:embed="rId2"/>
          <a:stretch>
            <a:fillRect/>
          </a:stretch>
        </p:blipFill>
        <p:spPr>
          <a:xfrm>
            <a:off x="9518374" y="2776548"/>
            <a:ext cx="1908313" cy="2862250"/>
          </a:xfrm>
          <a:prstGeom prst="rect">
            <a:avLst/>
          </a:prstGeom>
        </p:spPr>
      </p:pic>
    </p:spTree>
    <p:extLst>
      <p:ext uri="{BB962C8B-B14F-4D97-AF65-F5344CB8AC3E}">
        <p14:creationId xmlns:p14="http://schemas.microsoft.com/office/powerpoint/2010/main" val="1292721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8C538-9292-5D82-F201-32F21BAAC998}"/>
            </a:ext>
          </a:extLst>
        </p:cNvPr>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AF7A52A-C915-E209-EF57-20D4D78DBC26}"/>
              </a:ext>
            </a:extLst>
          </p:cNvPr>
          <p:cNvSpPr>
            <a:spLocks noGrp="1"/>
          </p:cNvSpPr>
          <p:nvPr>
            <p:ph idx="1"/>
          </p:nvPr>
        </p:nvSpPr>
        <p:spPr>
          <a:xfrm>
            <a:off x="556591" y="1825625"/>
            <a:ext cx="8123583" cy="4351338"/>
          </a:xfrm>
        </p:spPr>
        <p:txBody>
          <a:bodyPr>
            <a:normAutofit/>
          </a:bodyPr>
          <a:lstStyle/>
          <a:p>
            <a:pPr marL="0" indent="0" algn="just">
              <a:lnSpc>
                <a:spcPct val="100000"/>
              </a:lnSpc>
              <a:buNone/>
            </a:pPr>
            <a:r>
              <a:rPr lang="en-GB" b="1" dirty="0"/>
              <a:t>Visste du att systemtänkande ger ett bredare perspektiv på problemlösning och presenterar olika alternativ? </a:t>
            </a:r>
          </a:p>
          <a:p>
            <a:pPr marL="0" indent="0" algn="just">
              <a:lnSpc>
                <a:spcPct val="100000"/>
              </a:lnSpc>
              <a:buNone/>
            </a:pPr>
            <a:endParaRPr lang="en-GB" b="1" dirty="0"/>
          </a:p>
          <a:p>
            <a:pPr marL="0" indent="0" algn="just">
              <a:lnSpc>
                <a:spcPct val="100000"/>
              </a:lnSpc>
              <a:buNone/>
            </a:pPr>
            <a:r>
              <a:rPr lang="en-GB" dirty="0"/>
              <a:t>Det får oss också att inse att endast lösningar får konsekvenser för andra delar av systemet. Denna medvetenhet hjälper oss att förutse och potentiellt utnyttja effekterna av våra val. Dessutom är systemtänkande avgörande för att skapa berättelser som förklarar hur system fungerar. </a:t>
            </a:r>
          </a:p>
        </p:txBody>
      </p:sp>
      <p:sp>
        <p:nvSpPr>
          <p:cNvPr id="4" name="Segnaposto piè di pagina 3">
            <a:extLst>
              <a:ext uri="{FF2B5EF4-FFF2-40B4-BE49-F238E27FC236}">
                <a16:creationId xmlns:a16="http://schemas.microsoft.com/office/drawing/2014/main" id="{69C38062-D5A6-956F-763F-2734556B7F87}"/>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Systemtänkande och cirkulär ekonomi</a:t>
            </a:r>
          </a:p>
        </p:txBody>
      </p:sp>
      <p:sp>
        <p:nvSpPr>
          <p:cNvPr id="5" name="Segnaposto numero diapositiva 4">
            <a:extLst>
              <a:ext uri="{FF2B5EF4-FFF2-40B4-BE49-F238E27FC236}">
                <a16:creationId xmlns:a16="http://schemas.microsoft.com/office/drawing/2014/main" id="{ECADFF7D-0774-EC26-980B-D0C9473FA3A2}"/>
              </a:ext>
            </a:extLst>
          </p:cNvPr>
          <p:cNvSpPr>
            <a:spLocks noGrp="1"/>
          </p:cNvSpPr>
          <p:nvPr>
            <p:ph type="sldNum" sz="quarter" idx="12"/>
          </p:nvPr>
        </p:nvSpPr>
        <p:spPr/>
        <p:txBody>
          <a:bodyPr/>
          <a:lstStyle/>
          <a:p>
            <a:fld id="{D57F1E4F-1CFF-5643-939E-217C01CDF565}" type="slidenum">
              <a:rPr lang="en-US" smtClean="0"/>
              <a:t>44</a:t>
            </a:fld>
            <a:endParaRPr lang="en-US" dirty="0"/>
          </a:p>
        </p:txBody>
      </p:sp>
      <p:pic>
        <p:nvPicPr>
          <p:cNvPr id="6" name="Picture 5">
            <a:extLst>
              <a:ext uri="{FF2B5EF4-FFF2-40B4-BE49-F238E27FC236}">
                <a16:creationId xmlns:a16="http://schemas.microsoft.com/office/drawing/2014/main" id="{4285BCC3-C383-4442-361E-E2B7A9621C08}"/>
              </a:ext>
            </a:extLst>
          </p:cNvPr>
          <p:cNvPicPr>
            <a:picLocks noChangeAspect="1"/>
          </p:cNvPicPr>
          <p:nvPr/>
        </p:nvPicPr>
        <p:blipFill rotWithShape="1">
          <a:blip r:embed="rId2">
            <a:extLst>
              <a:ext uri="{28A0092B-C50C-407E-A947-70E740481C1C}">
                <a14:useLocalDpi xmlns:a14="http://schemas.microsoft.com/office/drawing/2010/main" val="0"/>
              </a:ext>
            </a:extLst>
          </a:blip>
          <a:srcRect l="-1" r="4523" b="3893"/>
          <a:stretch/>
        </p:blipFill>
        <p:spPr bwMode="auto">
          <a:xfrm>
            <a:off x="9263725" y="2781418"/>
            <a:ext cx="1844910" cy="1902897"/>
          </a:xfrm>
          <a:prstGeom prst="rect">
            <a:avLst/>
          </a:prstGeom>
          <a:noFill/>
          <a:ln>
            <a:noFill/>
          </a:ln>
          <a:extLst>
            <a:ext uri="{53640926-AAD7-44D8-BBD7-CCE9431645EC}">
              <a14:shadowObscured xmlns:a14="http://schemas.microsoft.com/office/drawing/2010/main"/>
            </a:ext>
          </a:extLst>
        </p:spPr>
      </p:pic>
      <p:sp>
        <p:nvSpPr>
          <p:cNvPr id="11" name="Titolo 1">
            <a:extLst>
              <a:ext uri="{FF2B5EF4-FFF2-40B4-BE49-F238E27FC236}">
                <a16:creationId xmlns:a16="http://schemas.microsoft.com/office/drawing/2014/main" id="{B2071DDC-7CDC-5653-C98A-3F8769799C92}"/>
              </a:ext>
            </a:extLst>
          </p:cNvPr>
          <p:cNvSpPr>
            <a:spLocks noGrp="1"/>
          </p:cNvSpPr>
          <p:nvPr>
            <p:ph type="title"/>
          </p:nvPr>
        </p:nvSpPr>
        <p:spPr>
          <a:xfrm>
            <a:off x="3183835" y="489661"/>
            <a:ext cx="10515600" cy="1009651"/>
          </a:xfrm>
        </p:spPr>
        <p:txBody>
          <a:bodyPr>
            <a:normAutofit/>
          </a:bodyPr>
          <a:lstStyle/>
          <a:p>
            <a:r>
              <a:rPr lang="en-GB" dirty="0"/>
              <a:t>5.1. Systemtänkande</a:t>
            </a:r>
          </a:p>
        </p:txBody>
      </p:sp>
    </p:spTree>
    <p:extLst>
      <p:ext uri="{BB962C8B-B14F-4D97-AF65-F5344CB8AC3E}">
        <p14:creationId xmlns:p14="http://schemas.microsoft.com/office/powerpoint/2010/main" val="23569547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26049-4689-E161-5E35-BEA30697FEC0}"/>
            </a:ext>
          </a:extLst>
        </p:cNvPr>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473D86E-4126-9D85-BC4C-8F40816CB519}"/>
              </a:ext>
            </a:extLst>
          </p:cNvPr>
          <p:cNvSpPr>
            <a:spLocks noGrp="1"/>
          </p:cNvSpPr>
          <p:nvPr>
            <p:ph idx="1"/>
          </p:nvPr>
        </p:nvSpPr>
        <p:spPr>
          <a:xfrm>
            <a:off x="838200" y="1789595"/>
            <a:ext cx="10515600" cy="3961848"/>
          </a:xfrm>
        </p:spPr>
        <p:txBody>
          <a:bodyPr>
            <a:normAutofit/>
          </a:bodyPr>
          <a:lstStyle/>
          <a:p>
            <a:pPr marL="0" indent="0" algn="just">
              <a:lnSpc>
                <a:spcPct val="115000"/>
              </a:lnSpc>
              <a:spcAft>
                <a:spcPts val="1125"/>
              </a:spcAft>
              <a:buNone/>
            </a:pPr>
            <a:r>
              <a:rPr lang="en-GB" u="sng" dirty="0">
                <a:solidFill>
                  <a:srgbClr val="595959"/>
                </a:solidFill>
                <a:effectLst/>
                <a:latin typeface="Calibri" panose="020F0502020204030204" pitchFamily="34" charset="0"/>
                <a:ea typeface="Times New Roman" panose="02020603050405020304" pitchFamily="18" charset="0"/>
                <a:cs typeface="Open Sans" panose="020B0606030504020204" pitchFamily="34" charset="0"/>
              </a:rPr>
              <a:t>Idealiska scenarier för att använda systemtänkande är t.ex:</a:t>
            </a:r>
            <a:endParaRPr lang="en-GR" u="sng" dirty="0">
              <a:solidFill>
                <a:srgbClr val="595959"/>
              </a:solidFill>
              <a:effectLst/>
              <a:latin typeface="Minion Pro"/>
              <a:ea typeface="Times New Roman" panose="02020603050405020304" pitchFamily="18" charset="0"/>
              <a:cs typeface="Open Sans" panose="020B0606030504020204" pitchFamily="34" charset="0"/>
            </a:endParaRPr>
          </a:p>
          <a:p>
            <a:pPr marL="342900" lvl="0" indent="-342900" algn="just">
              <a:lnSpc>
                <a:spcPct val="115000"/>
              </a:lnSpc>
              <a:spcAft>
                <a:spcPts val="1125"/>
              </a:spcAft>
              <a:buSzPts val="1000"/>
              <a:buFont typeface="Symbol" pitchFamily="2" charset="2"/>
              <a:buChar char=""/>
              <a:tabLst>
                <a:tab pos="457200" algn="l"/>
              </a:tabLst>
            </a:pPr>
            <a:r>
              <a:rPr lang="en-GB" dirty="0">
                <a:solidFill>
                  <a:srgbClr val="595959"/>
                </a:solidFill>
                <a:effectLst/>
                <a:latin typeface="Calibri" panose="020F0502020204030204" pitchFamily="34" charset="0"/>
                <a:ea typeface="Times New Roman" panose="02020603050405020304" pitchFamily="18" charset="0"/>
                <a:cs typeface="Open Sans" panose="020B0606030504020204" pitchFamily="34" charset="0"/>
              </a:rPr>
              <a:t>Viktiga frågor.</a:t>
            </a:r>
            <a:endParaRPr lang="en-GR" dirty="0">
              <a:solidFill>
                <a:srgbClr val="595959"/>
              </a:solidFill>
              <a:effectLst/>
              <a:latin typeface="Minion Pro"/>
              <a:ea typeface="Times New Roman" panose="02020603050405020304" pitchFamily="18" charset="0"/>
              <a:cs typeface="Open Sans" panose="020B0606030504020204" pitchFamily="34" charset="0"/>
            </a:endParaRPr>
          </a:p>
          <a:p>
            <a:pPr marL="342900" lvl="0" indent="-342900" algn="just">
              <a:lnSpc>
                <a:spcPct val="115000"/>
              </a:lnSpc>
              <a:spcAft>
                <a:spcPts val="1125"/>
              </a:spcAft>
              <a:buSzPts val="1000"/>
              <a:buFont typeface="Symbol" pitchFamily="2" charset="2"/>
              <a:buChar char=""/>
              <a:tabLst>
                <a:tab pos="457200" algn="l"/>
              </a:tabLst>
            </a:pPr>
            <a:r>
              <a:rPr lang="en-GB" dirty="0">
                <a:solidFill>
                  <a:srgbClr val="595959"/>
                </a:solidFill>
                <a:effectLst/>
                <a:latin typeface="Calibri" panose="020F0502020204030204" pitchFamily="34" charset="0"/>
                <a:ea typeface="Times New Roman" panose="02020603050405020304" pitchFamily="18" charset="0"/>
                <a:cs typeface="Open Sans" panose="020B0606030504020204" pitchFamily="34" charset="0"/>
              </a:rPr>
              <a:t>Återkommande, inte isolerade, problem.</a:t>
            </a:r>
            <a:endParaRPr lang="en-GR" dirty="0">
              <a:solidFill>
                <a:srgbClr val="595959"/>
              </a:solidFill>
              <a:effectLst/>
              <a:latin typeface="Minion Pro"/>
              <a:ea typeface="Times New Roman" panose="02020603050405020304" pitchFamily="18" charset="0"/>
              <a:cs typeface="Open Sans" panose="020B0606030504020204" pitchFamily="34" charset="0"/>
            </a:endParaRPr>
          </a:p>
          <a:p>
            <a:pPr marL="342900" lvl="0" indent="-342900" algn="just">
              <a:lnSpc>
                <a:spcPct val="115000"/>
              </a:lnSpc>
              <a:spcAft>
                <a:spcPts val="1125"/>
              </a:spcAft>
              <a:buSzPts val="1000"/>
              <a:buFont typeface="Symbol" pitchFamily="2" charset="2"/>
              <a:buChar char=""/>
              <a:tabLst>
                <a:tab pos="457200" algn="l"/>
              </a:tabLst>
            </a:pPr>
            <a:r>
              <a:rPr lang="en-GB" dirty="0">
                <a:solidFill>
                  <a:srgbClr val="595959"/>
                </a:solidFill>
                <a:effectLst/>
                <a:latin typeface="Calibri" panose="020F0502020204030204" pitchFamily="34" charset="0"/>
                <a:ea typeface="Times New Roman" panose="02020603050405020304" pitchFamily="18" charset="0"/>
                <a:cs typeface="Open Sans" panose="020B0606030504020204" pitchFamily="34" charset="0"/>
              </a:rPr>
              <a:t>Kända frågor med en spårbar historia.</a:t>
            </a:r>
            <a:endParaRPr lang="en-GR" dirty="0">
              <a:solidFill>
                <a:srgbClr val="595959"/>
              </a:solidFill>
              <a:effectLst/>
              <a:latin typeface="Minion Pro"/>
              <a:ea typeface="Times New Roman" panose="02020603050405020304" pitchFamily="18" charset="0"/>
              <a:cs typeface="Open Sans" panose="020B0606030504020204" pitchFamily="34" charset="0"/>
            </a:endParaRPr>
          </a:p>
          <a:p>
            <a:pPr marL="342900" lvl="0" indent="-342900" algn="just">
              <a:lnSpc>
                <a:spcPct val="115000"/>
              </a:lnSpc>
              <a:spcAft>
                <a:spcPts val="1125"/>
              </a:spcAft>
              <a:buSzPts val="1000"/>
              <a:buFont typeface="Symbol" pitchFamily="2" charset="2"/>
              <a:buChar char=""/>
              <a:tabLst>
                <a:tab pos="457200" algn="l"/>
              </a:tabLst>
            </a:pPr>
            <a:r>
              <a:rPr lang="en-GB" dirty="0">
                <a:solidFill>
                  <a:srgbClr val="595959"/>
                </a:solidFill>
                <a:effectLst/>
                <a:latin typeface="Calibri" panose="020F0502020204030204" pitchFamily="34" charset="0"/>
                <a:ea typeface="Times New Roman" panose="02020603050405020304" pitchFamily="18" charset="0"/>
                <a:cs typeface="Open Sans" panose="020B0606030504020204" pitchFamily="34" charset="0"/>
              </a:rPr>
              <a:t>Problem som tidigare har hanterats utan framgång.</a:t>
            </a:r>
            <a:endParaRPr lang="en-GR" dirty="0">
              <a:solidFill>
                <a:srgbClr val="595959"/>
              </a:solidFill>
              <a:effectLst/>
              <a:latin typeface="Minion Pro"/>
              <a:ea typeface="Times New Roman" panose="02020603050405020304" pitchFamily="18" charset="0"/>
              <a:cs typeface="Open Sans" panose="020B0606030504020204" pitchFamily="34" charset="0"/>
            </a:endParaRPr>
          </a:p>
          <a:p>
            <a:endParaRPr lang="en-GB" dirty="0">
              <a:solidFill>
                <a:srgbClr val="595959"/>
              </a:solidFill>
            </a:endParaRPr>
          </a:p>
        </p:txBody>
      </p:sp>
      <p:sp>
        <p:nvSpPr>
          <p:cNvPr id="4" name="Segnaposto piè di pagina 3">
            <a:extLst>
              <a:ext uri="{FF2B5EF4-FFF2-40B4-BE49-F238E27FC236}">
                <a16:creationId xmlns:a16="http://schemas.microsoft.com/office/drawing/2014/main" id="{E95F9C01-8BBF-89A7-1FE7-7230B2D7C738}"/>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Systemtänkande och cirkulär ekonomi</a:t>
            </a:r>
          </a:p>
        </p:txBody>
      </p:sp>
      <p:sp>
        <p:nvSpPr>
          <p:cNvPr id="5" name="Segnaposto numero diapositiva 4">
            <a:extLst>
              <a:ext uri="{FF2B5EF4-FFF2-40B4-BE49-F238E27FC236}">
                <a16:creationId xmlns:a16="http://schemas.microsoft.com/office/drawing/2014/main" id="{177DE3D9-F560-BFFC-BC63-D965757932C9}"/>
              </a:ext>
            </a:extLst>
          </p:cNvPr>
          <p:cNvSpPr>
            <a:spLocks noGrp="1"/>
          </p:cNvSpPr>
          <p:nvPr>
            <p:ph type="sldNum" sz="quarter" idx="12"/>
          </p:nvPr>
        </p:nvSpPr>
        <p:spPr/>
        <p:txBody>
          <a:bodyPr/>
          <a:lstStyle/>
          <a:p>
            <a:fld id="{D57F1E4F-1CFF-5643-939E-217C01CDF565}" type="slidenum">
              <a:rPr lang="en-US" smtClean="0"/>
              <a:t>45</a:t>
            </a:fld>
            <a:endParaRPr lang="en-US" dirty="0"/>
          </a:p>
        </p:txBody>
      </p:sp>
      <p:sp>
        <p:nvSpPr>
          <p:cNvPr id="8" name="Titolo 1">
            <a:extLst>
              <a:ext uri="{FF2B5EF4-FFF2-40B4-BE49-F238E27FC236}">
                <a16:creationId xmlns:a16="http://schemas.microsoft.com/office/drawing/2014/main" id="{79710CE7-FBC2-55CB-05B8-0E1BEAC18D43}"/>
              </a:ext>
            </a:extLst>
          </p:cNvPr>
          <p:cNvSpPr>
            <a:spLocks noGrp="1"/>
          </p:cNvSpPr>
          <p:nvPr>
            <p:ph type="title"/>
          </p:nvPr>
        </p:nvSpPr>
        <p:spPr>
          <a:xfrm>
            <a:off x="2773017" y="425726"/>
            <a:ext cx="10515600" cy="1009651"/>
          </a:xfrm>
        </p:spPr>
        <p:txBody>
          <a:bodyPr>
            <a:normAutofit/>
          </a:bodyPr>
          <a:lstStyle/>
          <a:p>
            <a:r>
              <a:rPr lang="en-GB" dirty="0"/>
              <a:t>5.1. Systemtänkande</a:t>
            </a:r>
          </a:p>
        </p:txBody>
      </p:sp>
    </p:spTree>
    <p:extLst>
      <p:ext uri="{BB962C8B-B14F-4D97-AF65-F5344CB8AC3E}">
        <p14:creationId xmlns:p14="http://schemas.microsoft.com/office/powerpoint/2010/main" val="33900562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FAC3D-270B-F9F5-0653-EE3361113F56}"/>
            </a:ext>
          </a:extLst>
        </p:cNvPr>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5678E53-E658-9A30-6750-5BE846DE40E7}"/>
              </a:ext>
            </a:extLst>
          </p:cNvPr>
          <p:cNvSpPr>
            <a:spLocks noGrp="1"/>
          </p:cNvSpPr>
          <p:nvPr>
            <p:ph idx="1"/>
          </p:nvPr>
        </p:nvSpPr>
        <p:spPr>
          <a:xfrm>
            <a:off x="742122" y="1825625"/>
            <a:ext cx="10721008" cy="4351338"/>
          </a:xfrm>
        </p:spPr>
        <p:txBody>
          <a:bodyPr>
            <a:normAutofit fontScale="92500" lnSpcReduction="20000"/>
          </a:bodyPr>
          <a:lstStyle/>
          <a:p>
            <a:pPr marL="0" indent="0" algn="just">
              <a:lnSpc>
                <a:spcPct val="110000"/>
              </a:lnSpc>
              <a:buNone/>
            </a:pPr>
            <a:r>
              <a:rPr lang="en-GB" b="0" i="0" u="sng" dirty="0">
                <a:solidFill>
                  <a:srgbClr val="595959"/>
                </a:solidFill>
                <a:effectLst/>
                <a:latin typeface="Söhne"/>
              </a:rPr>
              <a:t>Utveckla systemtänkande för problemlösning</a:t>
            </a:r>
          </a:p>
          <a:p>
            <a:pPr marL="0" indent="0" algn="just">
              <a:lnSpc>
                <a:spcPct val="110000"/>
              </a:lnSpc>
              <a:buNone/>
            </a:pPr>
            <a:endParaRPr lang="en-GB" b="0" i="0" u="sng" dirty="0">
              <a:solidFill>
                <a:srgbClr val="595959"/>
              </a:solidFill>
              <a:effectLst/>
              <a:latin typeface="Söhne"/>
            </a:endParaRPr>
          </a:p>
          <a:p>
            <a:pPr algn="just">
              <a:lnSpc>
                <a:spcPct val="110000"/>
              </a:lnSpc>
              <a:buFont typeface="Arial" panose="020B0604020202020204" pitchFamily="34" charset="0"/>
              <a:buChar char="•"/>
            </a:pPr>
            <a:r>
              <a:rPr lang="en-GB" b="0" i="0" dirty="0">
                <a:solidFill>
                  <a:srgbClr val="595959"/>
                </a:solidFill>
                <a:effectLst/>
                <a:latin typeface="Söhne"/>
              </a:rPr>
              <a:t>Undvik skuldbeläggande och väck nyfikenhet genom att fråga: "Vad är det vi inte förstår med det här problemet?"</a:t>
            </a:r>
          </a:p>
          <a:p>
            <a:pPr algn="just">
              <a:lnSpc>
                <a:spcPct val="110000"/>
              </a:lnSpc>
              <a:buFont typeface="Arial" panose="020B0604020202020204" pitchFamily="34" charset="0"/>
              <a:buChar char="•"/>
            </a:pPr>
            <a:r>
              <a:rPr lang="en-GB" b="0" i="0" dirty="0" err="1">
                <a:solidFill>
                  <a:srgbClr val="595959"/>
                </a:solidFill>
                <a:effectLst/>
                <a:latin typeface="Söhne"/>
              </a:rPr>
              <a:t>Analysera </a:t>
            </a:r>
            <a:r>
              <a:rPr lang="en-GB" b="0" i="0" dirty="0">
                <a:solidFill>
                  <a:srgbClr val="595959"/>
                </a:solidFill>
                <a:effectLst/>
                <a:latin typeface="Söhne"/>
              </a:rPr>
              <a:t>frågan med hjälp av isberget: händelser, mönster och strukturer</a:t>
            </a:r>
          </a:p>
          <a:p>
            <a:pPr algn="just">
              <a:lnSpc>
                <a:spcPct val="110000"/>
              </a:lnSpc>
              <a:buFont typeface="Arial" panose="020B0604020202020204" pitchFamily="34" charset="0"/>
              <a:buChar char="•"/>
            </a:pPr>
            <a:r>
              <a:rPr lang="en-GB" b="0" i="0" dirty="0">
                <a:solidFill>
                  <a:srgbClr val="595959"/>
                </a:solidFill>
                <a:effectLst/>
                <a:latin typeface="Söhne"/>
              </a:rPr>
              <a:t>Beakta olika perspektiv för att få unika insikter från olika intressenter</a:t>
            </a:r>
          </a:p>
          <a:p>
            <a:pPr algn="just">
              <a:lnSpc>
                <a:spcPct val="110000"/>
              </a:lnSpc>
              <a:buFont typeface="Arial" panose="020B0604020202020204" pitchFamily="34" charset="0"/>
              <a:buChar char="•"/>
            </a:pPr>
            <a:r>
              <a:rPr lang="en-GB" b="0" i="0" dirty="0">
                <a:solidFill>
                  <a:srgbClr val="595959"/>
                </a:solidFill>
                <a:effectLst/>
                <a:latin typeface="Söhne"/>
              </a:rPr>
              <a:t>Utvecklingen av systemtänkande leder till komplicerade modelleringsmetoder och förändrade problemlösningsperspektiv</a:t>
            </a:r>
          </a:p>
          <a:p>
            <a:pPr algn="just">
              <a:lnSpc>
                <a:spcPct val="110000"/>
              </a:lnSpc>
              <a:buFont typeface="Arial" panose="020B0604020202020204" pitchFamily="34" charset="0"/>
              <a:buChar char="•"/>
            </a:pPr>
            <a:r>
              <a:rPr lang="en-GB" b="0" i="0" dirty="0">
                <a:solidFill>
                  <a:srgbClr val="595959"/>
                </a:solidFill>
                <a:effectLst/>
                <a:latin typeface="Söhne"/>
              </a:rPr>
              <a:t>Olika modeller och strategier främjar systemtänkande för hållbarhet, med fokus på att minimera resurs- och energianvändning och ibland bortse från sociala, politiska och ekonomiska aspekter</a:t>
            </a:r>
          </a:p>
          <a:p>
            <a:pPr algn="just">
              <a:lnSpc>
                <a:spcPct val="110000"/>
              </a:lnSpc>
            </a:pPr>
            <a:endParaRPr lang="en-GB" dirty="0">
              <a:solidFill>
                <a:srgbClr val="595959"/>
              </a:solidFill>
            </a:endParaRPr>
          </a:p>
        </p:txBody>
      </p:sp>
      <p:sp>
        <p:nvSpPr>
          <p:cNvPr id="4" name="Segnaposto piè di pagina 3">
            <a:extLst>
              <a:ext uri="{FF2B5EF4-FFF2-40B4-BE49-F238E27FC236}">
                <a16:creationId xmlns:a16="http://schemas.microsoft.com/office/drawing/2014/main" id="{2C2ED8E3-9417-B07B-0B37-A7C83A58DA9B}"/>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Systemtänkande och cirkulär ekonomi</a:t>
            </a:r>
          </a:p>
        </p:txBody>
      </p:sp>
      <p:sp>
        <p:nvSpPr>
          <p:cNvPr id="5" name="Segnaposto numero diapositiva 4">
            <a:extLst>
              <a:ext uri="{FF2B5EF4-FFF2-40B4-BE49-F238E27FC236}">
                <a16:creationId xmlns:a16="http://schemas.microsoft.com/office/drawing/2014/main" id="{FE69BBCB-2F2C-A573-2689-B647A1937362}"/>
              </a:ext>
            </a:extLst>
          </p:cNvPr>
          <p:cNvSpPr>
            <a:spLocks noGrp="1"/>
          </p:cNvSpPr>
          <p:nvPr>
            <p:ph type="sldNum" sz="quarter" idx="12"/>
          </p:nvPr>
        </p:nvSpPr>
        <p:spPr/>
        <p:txBody>
          <a:bodyPr/>
          <a:lstStyle/>
          <a:p>
            <a:fld id="{D57F1E4F-1CFF-5643-939E-217C01CDF565}" type="slidenum">
              <a:rPr lang="en-US" smtClean="0"/>
              <a:t>46</a:t>
            </a:fld>
            <a:endParaRPr lang="en-US" dirty="0"/>
          </a:p>
        </p:txBody>
      </p:sp>
      <p:sp>
        <p:nvSpPr>
          <p:cNvPr id="8" name="Titolo 1">
            <a:extLst>
              <a:ext uri="{FF2B5EF4-FFF2-40B4-BE49-F238E27FC236}">
                <a16:creationId xmlns:a16="http://schemas.microsoft.com/office/drawing/2014/main" id="{656319DB-A9A5-8AEC-E3C2-0BAD28C934DB}"/>
              </a:ext>
            </a:extLst>
          </p:cNvPr>
          <p:cNvSpPr>
            <a:spLocks noGrp="1"/>
          </p:cNvSpPr>
          <p:nvPr>
            <p:ph type="title"/>
          </p:nvPr>
        </p:nvSpPr>
        <p:spPr>
          <a:xfrm>
            <a:off x="2203174" y="636587"/>
            <a:ext cx="10515600" cy="1009651"/>
          </a:xfrm>
        </p:spPr>
        <p:txBody>
          <a:bodyPr>
            <a:normAutofit/>
          </a:bodyPr>
          <a:lstStyle/>
          <a:p>
            <a:r>
              <a:rPr lang="en-GB" dirty="0"/>
              <a:t>5.1. Systemtänkande</a:t>
            </a:r>
          </a:p>
        </p:txBody>
      </p:sp>
    </p:spTree>
    <p:extLst>
      <p:ext uri="{BB962C8B-B14F-4D97-AF65-F5344CB8AC3E}">
        <p14:creationId xmlns:p14="http://schemas.microsoft.com/office/powerpoint/2010/main" val="14832647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1B773-3EC5-0853-211E-3740D3396B43}"/>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2E0BBB37-3772-1406-D5CE-A316CA8D17C1}"/>
              </a:ext>
            </a:extLst>
          </p:cNvPr>
          <p:cNvSpPr>
            <a:spLocks noGrp="1"/>
          </p:cNvSpPr>
          <p:nvPr>
            <p:ph type="title"/>
          </p:nvPr>
        </p:nvSpPr>
        <p:spPr>
          <a:xfrm>
            <a:off x="2945295" y="461236"/>
            <a:ext cx="10515600" cy="1009651"/>
          </a:xfrm>
        </p:spPr>
        <p:txBody>
          <a:bodyPr>
            <a:normAutofit/>
          </a:bodyPr>
          <a:lstStyle/>
          <a:p>
            <a:r>
              <a:rPr lang="en-GB" dirty="0"/>
              <a:t>Ytterligare information</a:t>
            </a:r>
          </a:p>
        </p:txBody>
      </p:sp>
      <p:sp>
        <p:nvSpPr>
          <p:cNvPr id="3" name="Segnaposto contenuto 2">
            <a:extLst>
              <a:ext uri="{FF2B5EF4-FFF2-40B4-BE49-F238E27FC236}">
                <a16:creationId xmlns:a16="http://schemas.microsoft.com/office/drawing/2014/main" id="{8F4B54A8-10EE-2084-B00B-B250B5A6D3DB}"/>
              </a:ext>
            </a:extLst>
          </p:cNvPr>
          <p:cNvSpPr>
            <a:spLocks noGrp="1"/>
          </p:cNvSpPr>
          <p:nvPr>
            <p:ph idx="1"/>
          </p:nvPr>
        </p:nvSpPr>
        <p:spPr>
          <a:xfrm>
            <a:off x="838200" y="1887538"/>
            <a:ext cx="10515600" cy="4351338"/>
          </a:xfrm>
        </p:spPr>
        <p:txBody>
          <a:bodyPr>
            <a:normAutofit/>
          </a:bodyPr>
          <a:lstStyle/>
          <a:p>
            <a:pPr marL="0" indent="0" algn="just">
              <a:lnSpc>
                <a:spcPct val="115000"/>
              </a:lnSpc>
              <a:spcBef>
                <a:spcPts val="600"/>
              </a:spcBef>
              <a:spcAft>
                <a:spcPts val="600"/>
              </a:spcAft>
              <a:buNone/>
            </a:pPr>
            <a:r>
              <a:rPr lang="en-GB"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Om du vill lära dig mer om systemtänkande kan du titta på videon i följande länk</a:t>
            </a:r>
            <a:endParaRPr lang="en-GR"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i="1" u="sng" dirty="0">
                <a:solidFill>
                  <a:srgbClr val="808080"/>
                </a:solidFill>
                <a:effectLst/>
                <a:latin typeface="Calibri" panose="020F0502020204030204" pitchFamily="34" charset="0"/>
                <a:ea typeface="Calibri" panose="020F0502020204030204" pitchFamily="34" charset="0"/>
                <a:cs typeface="Calibri" panose="020F0502020204030204" pitchFamily="34" charset="0"/>
                <a:hlinkClick r:id="rId2"/>
              </a:rPr>
              <a:t>https://www.youtube.com/watch?v=GPW0j2Bo_eY </a:t>
            </a:r>
            <a:endParaRPr lang="en-GR"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r>
              <a:rPr lang="en-GB"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a:t>
            </a:r>
            <a:endParaRPr lang="en-GR"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r>
              <a:rPr lang="en-GB"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Om du vill lära dig mer om vikten av systemtänkande och cirkularitet kan du titta på videon i följande länk</a:t>
            </a:r>
            <a:endParaRPr lang="en-GR"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r>
              <a:rPr lang="en-GB" i="1" u="sng" dirty="0">
                <a:solidFill>
                  <a:srgbClr val="000000"/>
                </a:solidFill>
                <a:effectLst/>
                <a:latin typeface="Minion Pro"/>
                <a:ea typeface="Times New Roman" panose="02020603050405020304" pitchFamily="18" charset="0"/>
                <a:cs typeface="Calibri" panose="020F0502020204030204" pitchFamily="34" charset="0"/>
                <a:hlinkClick r:id="rId3"/>
              </a:rPr>
              <a:t>https://www.youtube.com/watch?v=OvX3BMT6P-k&amp;t=4s </a:t>
            </a:r>
            <a:endParaRPr lang="en-GB" dirty="0"/>
          </a:p>
        </p:txBody>
      </p:sp>
      <p:sp>
        <p:nvSpPr>
          <p:cNvPr id="4" name="Segnaposto piè di pagina 3">
            <a:extLst>
              <a:ext uri="{FF2B5EF4-FFF2-40B4-BE49-F238E27FC236}">
                <a16:creationId xmlns:a16="http://schemas.microsoft.com/office/drawing/2014/main" id="{2D3FB605-37CF-36BD-5C72-6B3F6AE3F2E3}"/>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Systemtänkande och cirkulär ekonomi</a:t>
            </a:r>
          </a:p>
        </p:txBody>
      </p:sp>
      <p:sp>
        <p:nvSpPr>
          <p:cNvPr id="5" name="Segnaposto numero diapositiva 4">
            <a:extLst>
              <a:ext uri="{FF2B5EF4-FFF2-40B4-BE49-F238E27FC236}">
                <a16:creationId xmlns:a16="http://schemas.microsoft.com/office/drawing/2014/main" id="{474C8A6C-0689-B8F1-F07E-126F451ECAB4}"/>
              </a:ext>
            </a:extLst>
          </p:cNvPr>
          <p:cNvSpPr>
            <a:spLocks noGrp="1"/>
          </p:cNvSpPr>
          <p:nvPr>
            <p:ph type="sldNum" sz="quarter" idx="12"/>
          </p:nvPr>
        </p:nvSpPr>
        <p:spPr/>
        <p:txBody>
          <a:bodyPr/>
          <a:lstStyle/>
          <a:p>
            <a:fld id="{D57F1E4F-1CFF-5643-939E-217C01CDF565}" type="slidenum">
              <a:rPr lang="en-US" smtClean="0"/>
              <a:t>47</a:t>
            </a:fld>
            <a:endParaRPr lang="en-US" dirty="0"/>
          </a:p>
        </p:txBody>
      </p:sp>
    </p:spTree>
    <p:extLst>
      <p:ext uri="{BB962C8B-B14F-4D97-AF65-F5344CB8AC3E}">
        <p14:creationId xmlns:p14="http://schemas.microsoft.com/office/powerpoint/2010/main" val="32607891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E7C8C-49F1-3CE6-3A63-AC3698BD6005}"/>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81288873-512B-1480-CF7E-399632AB8C77}"/>
              </a:ext>
            </a:extLst>
          </p:cNvPr>
          <p:cNvSpPr>
            <a:spLocks noGrp="1"/>
          </p:cNvSpPr>
          <p:nvPr>
            <p:ph type="title"/>
          </p:nvPr>
        </p:nvSpPr>
        <p:spPr>
          <a:xfrm>
            <a:off x="1676400" y="2541828"/>
            <a:ext cx="10515600" cy="1009651"/>
          </a:xfrm>
        </p:spPr>
        <p:txBody>
          <a:bodyPr>
            <a:normAutofit/>
          </a:bodyPr>
          <a:lstStyle/>
          <a:p>
            <a:r>
              <a:rPr lang="en-GB" dirty="0"/>
              <a:t>6. Tillämpning av cirkularitet på jordbruket</a:t>
            </a:r>
          </a:p>
        </p:txBody>
      </p:sp>
      <p:sp>
        <p:nvSpPr>
          <p:cNvPr id="4" name="Segnaposto piè di pagina 3">
            <a:extLst>
              <a:ext uri="{FF2B5EF4-FFF2-40B4-BE49-F238E27FC236}">
                <a16:creationId xmlns:a16="http://schemas.microsoft.com/office/drawing/2014/main" id="{7A178137-B373-5BEE-3135-803A17AB0244}"/>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Tillämpning av cirkularitet på jordbruk</a:t>
            </a:r>
          </a:p>
        </p:txBody>
      </p:sp>
      <p:sp>
        <p:nvSpPr>
          <p:cNvPr id="5" name="Segnaposto numero diapositiva 4">
            <a:extLst>
              <a:ext uri="{FF2B5EF4-FFF2-40B4-BE49-F238E27FC236}">
                <a16:creationId xmlns:a16="http://schemas.microsoft.com/office/drawing/2014/main" id="{C53B4B75-AD4B-3085-0B9A-F85004B81C42}"/>
              </a:ext>
            </a:extLst>
          </p:cNvPr>
          <p:cNvSpPr>
            <a:spLocks noGrp="1"/>
          </p:cNvSpPr>
          <p:nvPr>
            <p:ph type="sldNum" sz="quarter" idx="12"/>
          </p:nvPr>
        </p:nvSpPr>
        <p:spPr/>
        <p:txBody>
          <a:bodyPr/>
          <a:lstStyle/>
          <a:p>
            <a:fld id="{D57F1E4F-1CFF-5643-939E-217C01CDF565}" type="slidenum">
              <a:rPr lang="en-US" smtClean="0"/>
              <a:t>48</a:t>
            </a:fld>
            <a:endParaRPr lang="en-US" dirty="0"/>
          </a:p>
        </p:txBody>
      </p:sp>
    </p:spTree>
    <p:extLst>
      <p:ext uri="{BB962C8B-B14F-4D97-AF65-F5344CB8AC3E}">
        <p14:creationId xmlns:p14="http://schemas.microsoft.com/office/powerpoint/2010/main" val="33152561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DDCF8-6591-FA9B-66EC-FDF37BAEBAB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11C9A658-675B-23E0-25EF-5CC014C5FBF9}"/>
              </a:ext>
            </a:extLst>
          </p:cNvPr>
          <p:cNvSpPr>
            <a:spLocks noGrp="1"/>
          </p:cNvSpPr>
          <p:nvPr>
            <p:ph type="title"/>
          </p:nvPr>
        </p:nvSpPr>
        <p:spPr>
          <a:xfrm>
            <a:off x="2653747" y="636587"/>
            <a:ext cx="10515600" cy="1009651"/>
          </a:xfrm>
        </p:spPr>
        <p:txBody>
          <a:bodyPr>
            <a:normAutofit/>
          </a:bodyPr>
          <a:lstStyle/>
          <a:p>
            <a:r>
              <a:rPr lang="en-GB" dirty="0"/>
              <a:t>6.1. Cirkulärt livsmedelssystem</a:t>
            </a:r>
          </a:p>
        </p:txBody>
      </p:sp>
      <p:sp>
        <p:nvSpPr>
          <p:cNvPr id="3" name="Segnaposto contenuto 2">
            <a:extLst>
              <a:ext uri="{FF2B5EF4-FFF2-40B4-BE49-F238E27FC236}">
                <a16:creationId xmlns:a16="http://schemas.microsoft.com/office/drawing/2014/main" id="{CD83A6E6-DEE9-119A-CBA7-746DFB804F01}"/>
              </a:ext>
            </a:extLst>
          </p:cNvPr>
          <p:cNvSpPr>
            <a:spLocks noGrp="1"/>
          </p:cNvSpPr>
          <p:nvPr>
            <p:ph idx="1"/>
          </p:nvPr>
        </p:nvSpPr>
        <p:spPr/>
        <p:txBody>
          <a:bodyPr/>
          <a:lstStyle/>
          <a:p>
            <a:pPr marL="0" indent="0">
              <a:buNone/>
            </a:pPr>
            <a:r>
              <a:rPr lang="en-GB" u="sng" dirty="0"/>
              <a:t>Effekterna av det globala livsmedelssystemet</a:t>
            </a:r>
          </a:p>
          <a:p>
            <a:endParaRPr lang="en-GB" dirty="0"/>
          </a:p>
          <a:p>
            <a:pPr algn="just">
              <a:lnSpc>
                <a:spcPct val="150000"/>
              </a:lnSpc>
            </a:pPr>
            <a:r>
              <a:rPr lang="en-GB" dirty="0"/>
              <a:t>Det globala livsmedelssystemet bidrar till nästan 25 % av alla växthusgasutsläpp som orsakas av människan</a:t>
            </a:r>
          </a:p>
          <a:p>
            <a:pPr algn="just">
              <a:lnSpc>
                <a:spcPct val="150000"/>
              </a:lnSpc>
            </a:pPr>
            <a:r>
              <a:rPr lang="en-GB" dirty="0"/>
              <a:t>Det leder till avskogning, förlust av biologisk mångfald och vattenföroreningar</a:t>
            </a:r>
          </a:p>
          <a:p>
            <a:pPr algn="just">
              <a:lnSpc>
                <a:spcPct val="150000"/>
              </a:lnSpc>
            </a:pPr>
            <a:r>
              <a:rPr lang="en-GB" dirty="0"/>
              <a:t>Upptar nästan hälften av världens isfria och ökenfria landområden</a:t>
            </a:r>
          </a:p>
        </p:txBody>
      </p:sp>
      <p:sp>
        <p:nvSpPr>
          <p:cNvPr id="4" name="Segnaposto piè di pagina 3">
            <a:extLst>
              <a:ext uri="{FF2B5EF4-FFF2-40B4-BE49-F238E27FC236}">
                <a16:creationId xmlns:a16="http://schemas.microsoft.com/office/drawing/2014/main" id="{1B3480F0-90E2-74C2-77E6-4D1A3488EFEC}"/>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Tillämpning av cirkularitet på jordbruk</a:t>
            </a:r>
          </a:p>
        </p:txBody>
      </p:sp>
      <p:sp>
        <p:nvSpPr>
          <p:cNvPr id="5" name="Segnaposto numero diapositiva 4">
            <a:extLst>
              <a:ext uri="{FF2B5EF4-FFF2-40B4-BE49-F238E27FC236}">
                <a16:creationId xmlns:a16="http://schemas.microsoft.com/office/drawing/2014/main" id="{62AE506B-EDD0-5555-D098-2307F5B0E90B}"/>
              </a:ext>
            </a:extLst>
          </p:cNvPr>
          <p:cNvSpPr>
            <a:spLocks noGrp="1"/>
          </p:cNvSpPr>
          <p:nvPr>
            <p:ph type="sldNum" sz="quarter" idx="12"/>
          </p:nvPr>
        </p:nvSpPr>
        <p:spPr/>
        <p:txBody>
          <a:bodyPr/>
          <a:lstStyle/>
          <a:p>
            <a:fld id="{D57F1E4F-1CFF-5643-939E-217C01CDF565}" type="slidenum">
              <a:rPr lang="en-US" smtClean="0"/>
              <a:t>49</a:t>
            </a:fld>
            <a:endParaRPr lang="en-US" dirty="0"/>
          </a:p>
        </p:txBody>
      </p:sp>
    </p:spTree>
    <p:extLst>
      <p:ext uri="{BB962C8B-B14F-4D97-AF65-F5344CB8AC3E}">
        <p14:creationId xmlns:p14="http://schemas.microsoft.com/office/powerpoint/2010/main" val="1352437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0ACF4-BE4E-7568-CAFF-AA987BF5E28A}"/>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1E951F17-493E-0DC5-95B2-61EB2AF15A18}"/>
              </a:ext>
            </a:extLst>
          </p:cNvPr>
          <p:cNvSpPr>
            <a:spLocks noGrp="1"/>
          </p:cNvSpPr>
          <p:nvPr>
            <p:ph type="title"/>
          </p:nvPr>
        </p:nvSpPr>
        <p:spPr>
          <a:xfrm>
            <a:off x="838200" y="999089"/>
            <a:ext cx="10515600" cy="1009651"/>
          </a:xfrm>
        </p:spPr>
        <p:txBody>
          <a:bodyPr>
            <a:normAutofit fontScale="90000"/>
          </a:bodyPr>
          <a:lstStyle/>
          <a:p>
            <a:pPr algn="ctr"/>
            <a:r>
              <a:rPr lang="en-GB" sz="4900" dirty="0"/>
              <a:t>1.1. Bakgrund</a:t>
            </a:r>
            <a:br>
              <a:rPr lang="en-GB" dirty="0">
                <a:solidFill>
                  <a:srgbClr val="0E101A"/>
                </a:solidFill>
                <a:effectLst/>
              </a:rPr>
            </a:br>
            <a:endParaRPr lang="en-GB" dirty="0"/>
          </a:p>
        </p:txBody>
      </p:sp>
      <p:sp>
        <p:nvSpPr>
          <p:cNvPr id="3" name="Segnaposto contenuto 2">
            <a:extLst>
              <a:ext uri="{FF2B5EF4-FFF2-40B4-BE49-F238E27FC236}">
                <a16:creationId xmlns:a16="http://schemas.microsoft.com/office/drawing/2014/main" id="{CB7511D1-4C32-9E27-A050-8969852F5ACD}"/>
              </a:ext>
            </a:extLst>
          </p:cNvPr>
          <p:cNvSpPr>
            <a:spLocks noGrp="1"/>
          </p:cNvSpPr>
          <p:nvPr>
            <p:ph idx="1"/>
          </p:nvPr>
        </p:nvSpPr>
        <p:spPr>
          <a:xfrm>
            <a:off x="838200" y="1887538"/>
            <a:ext cx="10515600" cy="4351338"/>
          </a:xfrm>
        </p:spPr>
        <p:txBody>
          <a:bodyPr>
            <a:normAutofit fontScale="92500" lnSpcReduction="20000"/>
          </a:bodyPr>
          <a:lstStyle/>
          <a:p>
            <a:pPr marL="0" indent="0" algn="l">
              <a:lnSpc>
                <a:spcPct val="150000"/>
              </a:lnSpc>
              <a:buNone/>
            </a:pPr>
            <a:r>
              <a:rPr lang="en-GB" b="0" i="0" u="sng" dirty="0">
                <a:solidFill>
                  <a:srgbClr val="595959"/>
                </a:solidFill>
                <a:effectLst/>
                <a:latin typeface="Söhne"/>
              </a:rPr>
              <a:t>I FN:s rapport för 2022 förutspås en betydande befolkningstillväxt:</a:t>
            </a:r>
          </a:p>
          <a:p>
            <a:pPr marL="742950" lvl="1" indent="-285750" algn="l">
              <a:lnSpc>
                <a:spcPct val="150000"/>
              </a:lnSpc>
              <a:buFont typeface="Arial" panose="020B0604020202020204" pitchFamily="34" charset="0"/>
              <a:buChar char="•"/>
            </a:pPr>
            <a:r>
              <a:rPr lang="en-GB" b="0" i="0" dirty="0">
                <a:effectLst/>
                <a:latin typeface="Söhne"/>
              </a:rPr>
              <a:t>8,5 miljarder euro till 2030</a:t>
            </a:r>
          </a:p>
          <a:p>
            <a:pPr marL="742950" lvl="1" indent="-285750" algn="l">
              <a:lnSpc>
                <a:spcPct val="150000"/>
              </a:lnSpc>
              <a:buFont typeface="Arial" panose="020B0604020202020204" pitchFamily="34" charset="0"/>
              <a:buChar char="•"/>
            </a:pPr>
            <a:r>
              <a:rPr lang="en-GB" b="0" i="0" dirty="0">
                <a:effectLst/>
                <a:latin typeface="Söhne"/>
              </a:rPr>
              <a:t>9,7 miljarder euro år 2050</a:t>
            </a:r>
          </a:p>
          <a:p>
            <a:pPr marL="0" indent="0" algn="l">
              <a:lnSpc>
                <a:spcPct val="150000"/>
              </a:lnSpc>
              <a:buNone/>
            </a:pPr>
            <a:r>
              <a:rPr lang="en-GB" b="0" i="0" u="sng" dirty="0">
                <a:solidFill>
                  <a:srgbClr val="595959"/>
                </a:solidFill>
                <a:effectLst/>
                <a:latin typeface="Söhne"/>
              </a:rPr>
              <a:t>Årlig utvinning av råvaror i världen:</a:t>
            </a:r>
          </a:p>
          <a:p>
            <a:pPr marL="742950" lvl="1" indent="-285750" algn="l">
              <a:lnSpc>
                <a:spcPct val="150000"/>
              </a:lnSpc>
              <a:buFont typeface="Arial" panose="020B0604020202020204" pitchFamily="34" charset="0"/>
              <a:buChar char="•"/>
            </a:pPr>
            <a:r>
              <a:rPr lang="en-GB" b="0" i="0" dirty="0">
                <a:effectLst/>
                <a:latin typeface="Söhne"/>
              </a:rPr>
              <a:t>Ökade från 27,1 miljarder ton 1970 till 92,1 miljarder ton 2017</a:t>
            </a:r>
          </a:p>
          <a:p>
            <a:pPr marL="742950" lvl="1" indent="-285750" algn="l">
              <a:lnSpc>
                <a:spcPct val="150000"/>
              </a:lnSpc>
              <a:buFont typeface="Arial" panose="020B0604020202020204" pitchFamily="34" charset="0"/>
              <a:buChar char="•"/>
            </a:pPr>
            <a:r>
              <a:rPr lang="en-GB" b="0" i="0" dirty="0">
                <a:effectLst/>
                <a:latin typeface="Söhne"/>
              </a:rPr>
              <a:t>Genomsnittlig årlig tillväxttakt på 2,6%</a:t>
            </a:r>
          </a:p>
          <a:p>
            <a:pPr marL="0" indent="0" algn="l">
              <a:lnSpc>
                <a:spcPct val="150000"/>
              </a:lnSpc>
              <a:buNone/>
            </a:pPr>
            <a:r>
              <a:rPr lang="en-GB" b="0" i="0" u="sng" dirty="0">
                <a:solidFill>
                  <a:srgbClr val="595959"/>
                </a:solidFill>
                <a:effectLst/>
                <a:latin typeface="Söhne"/>
              </a:rPr>
              <a:t>Efterfrågan på material per capita förväntas öka:</a:t>
            </a:r>
          </a:p>
          <a:p>
            <a:pPr marL="742950" lvl="1" indent="-285750" algn="l">
              <a:lnSpc>
                <a:spcPct val="150000"/>
              </a:lnSpc>
              <a:buFont typeface="Arial" panose="020B0604020202020204" pitchFamily="34" charset="0"/>
              <a:buChar char="•"/>
            </a:pPr>
            <a:r>
              <a:rPr lang="en-GB" b="0" i="0" dirty="0">
                <a:effectLst/>
                <a:latin typeface="Söhne"/>
              </a:rPr>
              <a:t>Från 7,4 ton 1970 till 12,2 ton 2022</a:t>
            </a:r>
          </a:p>
          <a:p>
            <a:pPr marL="0" indent="0">
              <a:lnSpc>
                <a:spcPct val="150000"/>
              </a:lnSpc>
              <a:buNone/>
            </a:pPr>
            <a:endParaRPr lang="en-GB" dirty="0">
              <a:solidFill>
                <a:srgbClr val="595959"/>
              </a:solidFill>
            </a:endParaRPr>
          </a:p>
        </p:txBody>
      </p:sp>
      <p:sp>
        <p:nvSpPr>
          <p:cNvPr id="4" name="Segnaposto piè di pagina 3">
            <a:extLst>
              <a:ext uri="{FF2B5EF4-FFF2-40B4-BE49-F238E27FC236}">
                <a16:creationId xmlns:a16="http://schemas.microsoft.com/office/drawing/2014/main" id="{60DF80A9-01FD-E1C2-7B62-388D5170B37A}"/>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a:t>
            </a:r>
            <a:r>
              <a:rPr lang="en-GB" dirty="0"/>
              <a:t>Bakgrund och koncept för cirkulär ekonomi</a:t>
            </a:r>
          </a:p>
          <a:p>
            <a:endParaRPr lang="en-US" dirty="0"/>
          </a:p>
        </p:txBody>
      </p:sp>
      <p:sp>
        <p:nvSpPr>
          <p:cNvPr id="5" name="Segnaposto numero diapositiva 4">
            <a:extLst>
              <a:ext uri="{FF2B5EF4-FFF2-40B4-BE49-F238E27FC236}">
                <a16:creationId xmlns:a16="http://schemas.microsoft.com/office/drawing/2014/main" id="{DC74E5E0-1FD4-5E5F-5601-29B2ACC9E623}"/>
              </a:ext>
            </a:extLst>
          </p:cNvPr>
          <p:cNvSpPr>
            <a:spLocks noGrp="1"/>
          </p:cNvSpPr>
          <p:nvPr>
            <p:ph type="sldNum" sz="quarter" idx="12"/>
          </p:nvPr>
        </p:nvSpPr>
        <p:spPr/>
        <p:txBody>
          <a:bodyPr/>
          <a:lstStyle/>
          <a:p>
            <a:fld id="{D57F1E4F-1CFF-5643-939E-217C01CDF565}" type="slidenum">
              <a:rPr lang="en-US" smtClean="0"/>
              <a:t>5</a:t>
            </a:fld>
            <a:endParaRPr lang="en-US" dirty="0"/>
          </a:p>
        </p:txBody>
      </p:sp>
    </p:spTree>
    <p:extLst>
      <p:ext uri="{BB962C8B-B14F-4D97-AF65-F5344CB8AC3E}">
        <p14:creationId xmlns:p14="http://schemas.microsoft.com/office/powerpoint/2010/main" val="41661510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9AA27-8806-E49D-CE0F-1BD29B32DE49}"/>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C5F3EBD9-04C9-146C-138A-836298C1BA53}"/>
              </a:ext>
            </a:extLst>
          </p:cNvPr>
          <p:cNvSpPr>
            <a:spLocks noGrp="1"/>
          </p:cNvSpPr>
          <p:nvPr>
            <p:ph type="title"/>
          </p:nvPr>
        </p:nvSpPr>
        <p:spPr>
          <a:xfrm>
            <a:off x="2786270" y="474489"/>
            <a:ext cx="10515600" cy="1009651"/>
          </a:xfrm>
        </p:spPr>
        <p:txBody>
          <a:bodyPr>
            <a:normAutofit/>
          </a:bodyPr>
          <a:lstStyle/>
          <a:p>
            <a:r>
              <a:rPr lang="en-GB" dirty="0"/>
              <a:t>6.1. Cirkulärt livsmedelssystem</a:t>
            </a:r>
          </a:p>
        </p:txBody>
      </p:sp>
      <p:sp>
        <p:nvSpPr>
          <p:cNvPr id="3" name="Segnaposto contenuto 2">
            <a:extLst>
              <a:ext uri="{FF2B5EF4-FFF2-40B4-BE49-F238E27FC236}">
                <a16:creationId xmlns:a16="http://schemas.microsoft.com/office/drawing/2014/main" id="{486FA02C-3374-6535-8D12-8C691259805C}"/>
              </a:ext>
            </a:extLst>
          </p:cNvPr>
          <p:cNvSpPr>
            <a:spLocks noGrp="1"/>
          </p:cNvSpPr>
          <p:nvPr>
            <p:ph idx="1"/>
          </p:nvPr>
        </p:nvSpPr>
        <p:spPr/>
        <p:txBody>
          <a:bodyPr>
            <a:normAutofit lnSpcReduction="10000"/>
          </a:bodyPr>
          <a:lstStyle/>
          <a:p>
            <a:pPr marL="0" indent="0">
              <a:buNone/>
            </a:pPr>
            <a:r>
              <a:rPr lang="en-GB" u="sng" dirty="0"/>
              <a:t>Utmaningar och farhågor</a:t>
            </a:r>
          </a:p>
          <a:p>
            <a:endParaRPr lang="en-GB" dirty="0"/>
          </a:p>
          <a:p>
            <a:pPr algn="just">
              <a:lnSpc>
                <a:spcPct val="150000"/>
              </a:lnSpc>
            </a:pPr>
            <a:r>
              <a:rPr lang="en-GB" dirty="0"/>
              <a:t>Bekymren sträcker sig från jordbruksföretagens storlek och lönsamhet till djurens välbefinnande och hälsorisker</a:t>
            </a:r>
          </a:p>
          <a:p>
            <a:pPr algn="just">
              <a:lnSpc>
                <a:spcPct val="150000"/>
              </a:lnSpc>
            </a:pPr>
            <a:r>
              <a:rPr lang="en-GB" dirty="0"/>
              <a:t>Många anser att jordens fysiska gränser är den yttersta begränsningen för människans ekonomiska </a:t>
            </a:r>
            <a:r>
              <a:rPr lang="en-GB" dirty="0" err="1"/>
              <a:t>strävanden</a:t>
            </a:r>
            <a:endParaRPr lang="en-GB" dirty="0"/>
          </a:p>
          <a:p>
            <a:pPr algn="just">
              <a:lnSpc>
                <a:spcPct val="150000"/>
              </a:lnSpc>
            </a:pPr>
            <a:r>
              <a:rPr lang="en-GB" dirty="0"/>
              <a:t>Kritisk utmaning: Säkerställa ett tillräckligt utbud av näringsrika livsmedel utan att utarma resurserna eller skada ekosystemen</a:t>
            </a:r>
          </a:p>
        </p:txBody>
      </p:sp>
      <p:sp>
        <p:nvSpPr>
          <p:cNvPr id="4" name="Segnaposto piè di pagina 3">
            <a:extLst>
              <a:ext uri="{FF2B5EF4-FFF2-40B4-BE49-F238E27FC236}">
                <a16:creationId xmlns:a16="http://schemas.microsoft.com/office/drawing/2014/main" id="{E813054D-A9D8-1024-D74A-7FA62C196C22}"/>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Tillämpning av cirkularitet på jordbruk</a:t>
            </a:r>
          </a:p>
        </p:txBody>
      </p:sp>
      <p:sp>
        <p:nvSpPr>
          <p:cNvPr id="5" name="Segnaposto numero diapositiva 4">
            <a:extLst>
              <a:ext uri="{FF2B5EF4-FFF2-40B4-BE49-F238E27FC236}">
                <a16:creationId xmlns:a16="http://schemas.microsoft.com/office/drawing/2014/main" id="{4E5F16CD-4F9E-EEA1-CAA8-41342FB6BC68}"/>
              </a:ext>
            </a:extLst>
          </p:cNvPr>
          <p:cNvSpPr>
            <a:spLocks noGrp="1"/>
          </p:cNvSpPr>
          <p:nvPr>
            <p:ph type="sldNum" sz="quarter" idx="12"/>
          </p:nvPr>
        </p:nvSpPr>
        <p:spPr/>
        <p:txBody>
          <a:bodyPr/>
          <a:lstStyle/>
          <a:p>
            <a:fld id="{D57F1E4F-1CFF-5643-939E-217C01CDF565}" type="slidenum">
              <a:rPr lang="en-US" smtClean="0"/>
              <a:t>50</a:t>
            </a:fld>
            <a:endParaRPr lang="en-US" dirty="0"/>
          </a:p>
        </p:txBody>
      </p:sp>
    </p:spTree>
    <p:extLst>
      <p:ext uri="{BB962C8B-B14F-4D97-AF65-F5344CB8AC3E}">
        <p14:creationId xmlns:p14="http://schemas.microsoft.com/office/powerpoint/2010/main" val="22819474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68AAA-E563-0CBC-663A-EEC33690E8B0}"/>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4E907107-0636-3BD2-945A-4C93513612AB}"/>
              </a:ext>
            </a:extLst>
          </p:cNvPr>
          <p:cNvSpPr>
            <a:spLocks noGrp="1"/>
          </p:cNvSpPr>
          <p:nvPr>
            <p:ph type="title"/>
          </p:nvPr>
        </p:nvSpPr>
        <p:spPr>
          <a:xfrm>
            <a:off x="2733261" y="369782"/>
            <a:ext cx="10515600" cy="1009651"/>
          </a:xfrm>
        </p:spPr>
        <p:txBody>
          <a:bodyPr>
            <a:normAutofit/>
          </a:bodyPr>
          <a:lstStyle/>
          <a:p>
            <a:r>
              <a:rPr lang="en-GB" dirty="0"/>
              <a:t>6.1 Cirkulärt livsmedelssystem</a:t>
            </a:r>
          </a:p>
        </p:txBody>
      </p:sp>
      <p:sp>
        <p:nvSpPr>
          <p:cNvPr id="3" name="Segnaposto contenuto 2">
            <a:extLst>
              <a:ext uri="{FF2B5EF4-FFF2-40B4-BE49-F238E27FC236}">
                <a16:creationId xmlns:a16="http://schemas.microsoft.com/office/drawing/2014/main" id="{6C77B392-6D57-A144-B812-6B8C430F0F88}"/>
              </a:ext>
            </a:extLst>
          </p:cNvPr>
          <p:cNvSpPr>
            <a:spLocks noGrp="1"/>
          </p:cNvSpPr>
          <p:nvPr>
            <p:ph idx="1"/>
          </p:nvPr>
        </p:nvSpPr>
        <p:spPr>
          <a:xfrm>
            <a:off x="427382" y="1652307"/>
            <a:ext cx="10515600" cy="4351338"/>
          </a:xfrm>
        </p:spPr>
        <p:txBody>
          <a:bodyPr/>
          <a:lstStyle/>
          <a:p>
            <a:pPr marL="0" indent="0">
              <a:buNone/>
            </a:pPr>
            <a:r>
              <a:rPr lang="en-GB" u="sng" dirty="0"/>
              <a:t>Cirkulärt livsmedelssystem</a:t>
            </a:r>
            <a:endParaRPr lang="en-GB" dirty="0"/>
          </a:p>
          <a:p>
            <a:pPr algn="just">
              <a:lnSpc>
                <a:spcPct val="150000"/>
              </a:lnSpc>
            </a:pPr>
            <a:r>
              <a:rPr lang="en-GB" dirty="0"/>
              <a:t>Att anta ett cirkulärt livsmedelssystem innebär att minska användningen av icke-förnybara resurser och främja regenerativa resurser</a:t>
            </a:r>
          </a:p>
          <a:p>
            <a:pPr algn="just">
              <a:lnSpc>
                <a:spcPct val="150000"/>
              </a:lnSpc>
            </a:pPr>
            <a:r>
              <a:rPr lang="en-GB" dirty="0"/>
              <a:t>Prioritera minimering av livsmedelsförluster och avfall för mänsklig konsumtion</a:t>
            </a:r>
          </a:p>
        </p:txBody>
      </p:sp>
      <p:sp>
        <p:nvSpPr>
          <p:cNvPr id="4" name="Segnaposto piè di pagina 3">
            <a:extLst>
              <a:ext uri="{FF2B5EF4-FFF2-40B4-BE49-F238E27FC236}">
                <a16:creationId xmlns:a16="http://schemas.microsoft.com/office/drawing/2014/main" id="{FE72683E-0922-6C38-D152-1172BCEE0BDE}"/>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Tillämpning av cirkularitet på jordbruk</a:t>
            </a:r>
          </a:p>
        </p:txBody>
      </p:sp>
      <p:sp>
        <p:nvSpPr>
          <p:cNvPr id="5" name="Segnaposto numero diapositiva 4">
            <a:extLst>
              <a:ext uri="{FF2B5EF4-FFF2-40B4-BE49-F238E27FC236}">
                <a16:creationId xmlns:a16="http://schemas.microsoft.com/office/drawing/2014/main" id="{6DD82EB5-9F22-FCA7-646F-C466190C39F0}"/>
              </a:ext>
            </a:extLst>
          </p:cNvPr>
          <p:cNvSpPr>
            <a:spLocks noGrp="1"/>
          </p:cNvSpPr>
          <p:nvPr>
            <p:ph type="sldNum" sz="quarter" idx="12"/>
          </p:nvPr>
        </p:nvSpPr>
        <p:spPr/>
        <p:txBody>
          <a:bodyPr/>
          <a:lstStyle/>
          <a:p>
            <a:fld id="{D57F1E4F-1CFF-5643-939E-217C01CDF565}" type="slidenum">
              <a:rPr lang="en-US" smtClean="0"/>
              <a:t>51</a:t>
            </a:fld>
            <a:endParaRPr lang="en-US" dirty="0"/>
          </a:p>
        </p:txBody>
      </p:sp>
      <p:pic>
        <p:nvPicPr>
          <p:cNvPr id="7" name="Picture 6" descr="A tractor harvesting crops in a field&#10;&#10;Description automatically generated">
            <a:extLst>
              <a:ext uri="{FF2B5EF4-FFF2-40B4-BE49-F238E27FC236}">
                <a16:creationId xmlns:a16="http://schemas.microsoft.com/office/drawing/2014/main" id="{60B1E657-6D92-8787-A1A8-76BC1996D0F0}"/>
              </a:ext>
            </a:extLst>
          </p:cNvPr>
          <p:cNvPicPr>
            <a:picLocks noChangeAspect="1"/>
          </p:cNvPicPr>
          <p:nvPr/>
        </p:nvPicPr>
        <p:blipFill>
          <a:blip r:embed="rId2"/>
          <a:stretch>
            <a:fillRect/>
          </a:stretch>
        </p:blipFill>
        <p:spPr>
          <a:xfrm>
            <a:off x="8211325" y="3909391"/>
            <a:ext cx="3553294" cy="2367128"/>
          </a:xfrm>
          <a:prstGeom prst="rect">
            <a:avLst/>
          </a:prstGeom>
        </p:spPr>
      </p:pic>
      <p:sp>
        <p:nvSpPr>
          <p:cNvPr id="8" name="TextBox 7">
            <a:extLst>
              <a:ext uri="{FF2B5EF4-FFF2-40B4-BE49-F238E27FC236}">
                <a16:creationId xmlns:a16="http://schemas.microsoft.com/office/drawing/2014/main" id="{A390C06A-EC44-9D79-E508-43DB145AE2C6}"/>
              </a:ext>
            </a:extLst>
          </p:cNvPr>
          <p:cNvSpPr txBox="1"/>
          <p:nvPr/>
        </p:nvSpPr>
        <p:spPr>
          <a:xfrm>
            <a:off x="427381" y="4354291"/>
            <a:ext cx="7336054" cy="1477328"/>
          </a:xfrm>
          <a:prstGeom prst="rect">
            <a:avLst/>
          </a:prstGeom>
          <a:noFill/>
        </p:spPr>
        <p:txBody>
          <a:bodyPr wrap="square" rtlCol="0">
            <a:spAutoFit/>
          </a:bodyPr>
          <a:lstStyle/>
          <a:p>
            <a:pPr marL="342900" indent="-342900" algn="just">
              <a:buFont typeface="Arial" panose="020B0604020202020204" pitchFamily="34" charset="0"/>
              <a:buChar char="•"/>
            </a:pPr>
            <a:r>
              <a:rPr lang="en-GB" sz="2400" dirty="0">
                <a:solidFill>
                  <a:schemeClr val="tx1">
                    <a:lumMod val="65000"/>
                    <a:lumOff val="35000"/>
                  </a:schemeClr>
                </a:solidFill>
              </a:rPr>
              <a:t>Återinföra matavfall i livsmedelssystemet genom jordförbättring eller djurfoder, vilket främjar hållbarhet</a:t>
            </a:r>
          </a:p>
          <a:p>
            <a:pPr marL="285750" indent="-285750">
              <a:buFont typeface="Arial" panose="020B0604020202020204" pitchFamily="34" charset="0"/>
              <a:buChar char="•"/>
            </a:pPr>
            <a:endParaRPr lang="en-GR" dirty="0"/>
          </a:p>
        </p:txBody>
      </p:sp>
    </p:spTree>
    <p:extLst>
      <p:ext uri="{BB962C8B-B14F-4D97-AF65-F5344CB8AC3E}">
        <p14:creationId xmlns:p14="http://schemas.microsoft.com/office/powerpoint/2010/main" val="29452727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79FA6-414F-2B71-084D-789896857CF2}"/>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3705FA83-4545-4741-23E4-7F2250B2DB0E}"/>
              </a:ext>
            </a:extLst>
          </p:cNvPr>
          <p:cNvSpPr>
            <a:spLocks noGrp="1"/>
          </p:cNvSpPr>
          <p:nvPr>
            <p:ph type="title"/>
          </p:nvPr>
        </p:nvSpPr>
        <p:spPr>
          <a:xfrm>
            <a:off x="2812773" y="303521"/>
            <a:ext cx="10515600" cy="1009651"/>
          </a:xfrm>
        </p:spPr>
        <p:txBody>
          <a:bodyPr>
            <a:normAutofit/>
          </a:bodyPr>
          <a:lstStyle/>
          <a:p>
            <a:r>
              <a:rPr lang="en-GB" dirty="0"/>
              <a:t>6.1 Cirkulärt livsmedelssystem</a:t>
            </a:r>
          </a:p>
        </p:txBody>
      </p:sp>
      <p:sp>
        <p:nvSpPr>
          <p:cNvPr id="4" name="Segnaposto piè di pagina 3">
            <a:extLst>
              <a:ext uri="{FF2B5EF4-FFF2-40B4-BE49-F238E27FC236}">
                <a16:creationId xmlns:a16="http://schemas.microsoft.com/office/drawing/2014/main" id="{DA7682C1-17B4-7C64-7C07-C56B37644EA6}"/>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Tillämpning av cirkularitet på jordbruk</a:t>
            </a:r>
          </a:p>
        </p:txBody>
      </p:sp>
      <p:sp>
        <p:nvSpPr>
          <p:cNvPr id="5" name="Segnaposto numero diapositiva 4">
            <a:extLst>
              <a:ext uri="{FF2B5EF4-FFF2-40B4-BE49-F238E27FC236}">
                <a16:creationId xmlns:a16="http://schemas.microsoft.com/office/drawing/2014/main" id="{F18CEFBE-97A7-EA5D-592B-113CCD72098C}"/>
              </a:ext>
            </a:extLst>
          </p:cNvPr>
          <p:cNvSpPr>
            <a:spLocks noGrp="1"/>
          </p:cNvSpPr>
          <p:nvPr>
            <p:ph type="sldNum" sz="quarter" idx="12"/>
          </p:nvPr>
        </p:nvSpPr>
        <p:spPr/>
        <p:txBody>
          <a:bodyPr/>
          <a:lstStyle/>
          <a:p>
            <a:fld id="{D57F1E4F-1CFF-5643-939E-217C01CDF565}" type="slidenum">
              <a:rPr lang="en-US" smtClean="0"/>
              <a:t>52</a:t>
            </a:fld>
            <a:endParaRPr lang="en-US" dirty="0"/>
          </a:p>
        </p:txBody>
      </p:sp>
      <p:sp>
        <p:nvSpPr>
          <p:cNvPr id="8" name="Content Placeholder 7">
            <a:extLst>
              <a:ext uri="{FF2B5EF4-FFF2-40B4-BE49-F238E27FC236}">
                <a16:creationId xmlns:a16="http://schemas.microsoft.com/office/drawing/2014/main" id="{B1A9FC18-E1C7-DF85-BD6B-E466E34D2BED}"/>
              </a:ext>
            </a:extLst>
          </p:cNvPr>
          <p:cNvSpPr>
            <a:spLocks noGrp="1"/>
          </p:cNvSpPr>
          <p:nvPr>
            <p:ph idx="1"/>
          </p:nvPr>
        </p:nvSpPr>
        <p:spPr>
          <a:xfrm>
            <a:off x="965200" y="2187574"/>
            <a:ext cx="10388600" cy="4168776"/>
          </a:xfrm>
        </p:spPr>
        <p:txBody>
          <a:bodyPr/>
          <a:lstStyle/>
          <a:p>
            <a:pPr marL="0" indent="0" algn="just">
              <a:lnSpc>
                <a:spcPct val="150000"/>
              </a:lnSpc>
              <a:buNone/>
            </a:pPr>
            <a:r>
              <a:rPr lang="en-GB" sz="1800" b="1" dirty="0">
                <a:solidFill>
                  <a:srgbClr val="595959"/>
                </a:solidFill>
                <a:effectLst/>
                <a:latin typeface="Calibri" panose="020F0502020204030204" pitchFamily="34" charset="0"/>
                <a:ea typeface="Times New Roman" panose="02020603050405020304" pitchFamily="18" charset="0"/>
                <a:cs typeface="Open Sans" panose="020B0606030504020204" pitchFamily="34" charset="0"/>
              </a:rPr>
              <a:t>Visste du att...</a:t>
            </a:r>
            <a:endParaRPr lang="en-GR" dirty="0">
              <a:solidFill>
                <a:srgbClr val="595959"/>
              </a:solidFill>
            </a:endParaRPr>
          </a:p>
          <a:p>
            <a:pPr algn="just">
              <a:lnSpc>
                <a:spcPct val="150000"/>
              </a:lnSpc>
            </a:pPr>
            <a:r>
              <a:rPr lang="en-GR" dirty="0">
                <a:solidFill>
                  <a:srgbClr val="595959"/>
                </a:solidFill>
              </a:rPr>
              <a:t>ANVÄNDS 83 % AV VÄRLDENS JORDBRUKSMARK FÖR KÖTT- OCH MEJERIPRODUKTION.</a:t>
            </a:r>
          </a:p>
          <a:p>
            <a:pPr marL="0" indent="0" algn="just">
              <a:lnSpc>
                <a:spcPct val="150000"/>
              </a:lnSpc>
              <a:buNone/>
            </a:pPr>
            <a:r>
              <a:rPr lang="en-GR" sz="1000" dirty="0">
                <a:solidFill>
                  <a:srgbClr val="595959"/>
                </a:solidFill>
              </a:rPr>
              <a:t>- POORE &amp; NEMECEK 2018</a:t>
            </a:r>
          </a:p>
        </p:txBody>
      </p:sp>
    </p:spTree>
    <p:extLst>
      <p:ext uri="{BB962C8B-B14F-4D97-AF65-F5344CB8AC3E}">
        <p14:creationId xmlns:p14="http://schemas.microsoft.com/office/powerpoint/2010/main" val="38253504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6641C-BE68-21D0-1333-1331724D68E3}"/>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ECE35FFE-7B18-5B95-8AC9-C3A8A0475D6E}"/>
              </a:ext>
            </a:extLst>
          </p:cNvPr>
          <p:cNvSpPr>
            <a:spLocks noGrp="1"/>
          </p:cNvSpPr>
          <p:nvPr>
            <p:ph type="title"/>
          </p:nvPr>
        </p:nvSpPr>
        <p:spPr>
          <a:xfrm>
            <a:off x="2574235" y="369782"/>
            <a:ext cx="10515600" cy="1009651"/>
          </a:xfrm>
        </p:spPr>
        <p:txBody>
          <a:bodyPr>
            <a:normAutofit/>
          </a:bodyPr>
          <a:lstStyle/>
          <a:p>
            <a:r>
              <a:rPr lang="en-GB" dirty="0"/>
              <a:t>6.1 Cirkulärt livsmedelssystem</a:t>
            </a:r>
          </a:p>
        </p:txBody>
      </p:sp>
      <p:sp>
        <p:nvSpPr>
          <p:cNvPr id="3" name="Segnaposto contenuto 2">
            <a:extLst>
              <a:ext uri="{FF2B5EF4-FFF2-40B4-BE49-F238E27FC236}">
                <a16:creationId xmlns:a16="http://schemas.microsoft.com/office/drawing/2014/main" id="{8C733E6D-EF96-B3AE-311A-680A8C16E5C6}"/>
              </a:ext>
            </a:extLst>
          </p:cNvPr>
          <p:cNvSpPr>
            <a:spLocks noGrp="1"/>
          </p:cNvSpPr>
          <p:nvPr>
            <p:ph idx="1"/>
          </p:nvPr>
        </p:nvSpPr>
        <p:spPr/>
        <p:txBody>
          <a:bodyPr>
            <a:normAutofit fontScale="85000" lnSpcReduction="20000"/>
          </a:bodyPr>
          <a:lstStyle/>
          <a:p>
            <a:pPr marL="0" indent="0" algn="l">
              <a:lnSpc>
                <a:spcPct val="150000"/>
              </a:lnSpc>
              <a:buNone/>
            </a:pPr>
            <a:r>
              <a:rPr lang="en-GB" b="0" i="0" u="sng" dirty="0">
                <a:solidFill>
                  <a:srgbClr val="595959"/>
                </a:solidFill>
                <a:effectLst/>
                <a:latin typeface="Söhne"/>
              </a:rPr>
              <a:t>Hållbara metoder för livsmedelsproduktion</a:t>
            </a:r>
          </a:p>
          <a:p>
            <a:pPr algn="l">
              <a:lnSpc>
                <a:spcPct val="150000"/>
              </a:lnSpc>
              <a:buFont typeface="Arial" panose="020B0604020202020204" pitchFamily="34" charset="0"/>
              <a:buChar char="•"/>
            </a:pPr>
            <a:r>
              <a:rPr lang="en-GB" b="0" i="0" dirty="0">
                <a:solidFill>
                  <a:srgbClr val="595959"/>
                </a:solidFill>
                <a:effectLst/>
                <a:latin typeface="Söhne"/>
              </a:rPr>
              <a:t>Idisslare som kor och får omvandlar gräs till kött, mjölk och gödsel och återvinner näringsämnen som annars skulle gå till spillo.</a:t>
            </a:r>
          </a:p>
          <a:p>
            <a:pPr algn="l">
              <a:lnSpc>
                <a:spcPct val="150000"/>
              </a:lnSpc>
              <a:buFont typeface="Arial" panose="020B0604020202020204" pitchFamily="34" charset="0"/>
              <a:buChar char="•"/>
            </a:pPr>
            <a:r>
              <a:rPr lang="en-GB" b="0" i="0" dirty="0">
                <a:solidFill>
                  <a:srgbClr val="595959"/>
                </a:solidFill>
                <a:effectLst/>
                <a:latin typeface="Söhne"/>
              </a:rPr>
              <a:t>Genom att utnyttja animaliskt och mänskligt avfall förbättras jordens bördighet på ett hållbart sätt.</a:t>
            </a:r>
          </a:p>
          <a:p>
            <a:pPr algn="l">
              <a:lnSpc>
                <a:spcPct val="150000"/>
              </a:lnSpc>
              <a:buFont typeface="Arial" panose="020B0604020202020204" pitchFamily="34" charset="0"/>
              <a:buChar char="•"/>
            </a:pPr>
            <a:r>
              <a:rPr lang="en-GB" b="0" i="0" dirty="0">
                <a:solidFill>
                  <a:srgbClr val="595959"/>
                </a:solidFill>
                <a:effectLst/>
                <a:latin typeface="Söhne"/>
              </a:rPr>
              <a:t>Att diversifiera livsmedelskällorna och inkludera tång och skaldjur i stället för traditionell fisk som lax eller torsk främjar hållbarhet.</a:t>
            </a:r>
          </a:p>
          <a:p>
            <a:pPr algn="l">
              <a:lnSpc>
                <a:spcPct val="150000"/>
              </a:lnSpc>
              <a:buFont typeface="Arial" panose="020B0604020202020204" pitchFamily="34" charset="0"/>
              <a:buChar char="•"/>
            </a:pPr>
            <a:r>
              <a:rPr lang="en-GB" b="0" i="0" dirty="0">
                <a:solidFill>
                  <a:srgbClr val="595959"/>
                </a:solidFill>
                <a:effectLst/>
                <a:latin typeface="Söhne"/>
              </a:rPr>
              <a:t>Växtbaserat foder eller insekter som utfodrats med avfall är hållbara alternativ till fiskmjöl för boskap.</a:t>
            </a:r>
          </a:p>
          <a:p>
            <a:pPr>
              <a:lnSpc>
                <a:spcPct val="150000"/>
              </a:lnSpc>
            </a:pPr>
            <a:endParaRPr lang="en-GB" dirty="0">
              <a:solidFill>
                <a:srgbClr val="595959"/>
              </a:solidFill>
            </a:endParaRPr>
          </a:p>
        </p:txBody>
      </p:sp>
      <p:sp>
        <p:nvSpPr>
          <p:cNvPr id="4" name="Segnaposto piè di pagina 3">
            <a:extLst>
              <a:ext uri="{FF2B5EF4-FFF2-40B4-BE49-F238E27FC236}">
                <a16:creationId xmlns:a16="http://schemas.microsoft.com/office/drawing/2014/main" id="{91B08A67-7AAA-D9B8-484F-D2FD75C3EDCA}"/>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Tillämpning av cirkularitet på jordbruk</a:t>
            </a:r>
          </a:p>
        </p:txBody>
      </p:sp>
      <p:sp>
        <p:nvSpPr>
          <p:cNvPr id="5" name="Segnaposto numero diapositiva 4">
            <a:extLst>
              <a:ext uri="{FF2B5EF4-FFF2-40B4-BE49-F238E27FC236}">
                <a16:creationId xmlns:a16="http://schemas.microsoft.com/office/drawing/2014/main" id="{6E80927E-AB98-79DD-265C-865F24D5D868}"/>
              </a:ext>
            </a:extLst>
          </p:cNvPr>
          <p:cNvSpPr>
            <a:spLocks noGrp="1"/>
          </p:cNvSpPr>
          <p:nvPr>
            <p:ph type="sldNum" sz="quarter" idx="12"/>
          </p:nvPr>
        </p:nvSpPr>
        <p:spPr/>
        <p:txBody>
          <a:bodyPr/>
          <a:lstStyle/>
          <a:p>
            <a:fld id="{D57F1E4F-1CFF-5643-939E-217C01CDF565}" type="slidenum">
              <a:rPr lang="en-US" smtClean="0"/>
              <a:t>53</a:t>
            </a:fld>
            <a:endParaRPr lang="en-US" dirty="0"/>
          </a:p>
        </p:txBody>
      </p:sp>
    </p:spTree>
    <p:extLst>
      <p:ext uri="{BB962C8B-B14F-4D97-AF65-F5344CB8AC3E}">
        <p14:creationId xmlns:p14="http://schemas.microsoft.com/office/powerpoint/2010/main" val="3782031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86FDF-E000-0B66-90A5-E544EFE6A1A8}"/>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320BC74C-C6B5-AAD0-EA93-1110489C8D00}"/>
              </a:ext>
            </a:extLst>
          </p:cNvPr>
          <p:cNvSpPr>
            <a:spLocks noGrp="1"/>
          </p:cNvSpPr>
          <p:nvPr>
            <p:ph type="title"/>
          </p:nvPr>
        </p:nvSpPr>
        <p:spPr>
          <a:xfrm>
            <a:off x="2879035" y="536492"/>
            <a:ext cx="10515600" cy="1009651"/>
          </a:xfrm>
        </p:spPr>
        <p:txBody>
          <a:bodyPr>
            <a:normAutofit/>
          </a:bodyPr>
          <a:lstStyle/>
          <a:p>
            <a:r>
              <a:rPr lang="en-GB" dirty="0"/>
              <a:t>6.1 Cirkulärt livsmedelssystem</a:t>
            </a:r>
          </a:p>
        </p:txBody>
      </p:sp>
      <p:sp>
        <p:nvSpPr>
          <p:cNvPr id="4" name="Segnaposto piè di pagina 3">
            <a:extLst>
              <a:ext uri="{FF2B5EF4-FFF2-40B4-BE49-F238E27FC236}">
                <a16:creationId xmlns:a16="http://schemas.microsoft.com/office/drawing/2014/main" id="{DE272227-3F32-ED19-BB5E-737F2588E844}"/>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Tillämpning av cirkularitet på jordbruk</a:t>
            </a:r>
          </a:p>
        </p:txBody>
      </p:sp>
      <p:sp>
        <p:nvSpPr>
          <p:cNvPr id="5" name="Segnaposto numero diapositiva 4">
            <a:extLst>
              <a:ext uri="{FF2B5EF4-FFF2-40B4-BE49-F238E27FC236}">
                <a16:creationId xmlns:a16="http://schemas.microsoft.com/office/drawing/2014/main" id="{4904277D-5FB9-2492-D766-304227240303}"/>
              </a:ext>
            </a:extLst>
          </p:cNvPr>
          <p:cNvSpPr>
            <a:spLocks noGrp="1"/>
          </p:cNvSpPr>
          <p:nvPr>
            <p:ph type="sldNum" sz="quarter" idx="12"/>
          </p:nvPr>
        </p:nvSpPr>
        <p:spPr/>
        <p:txBody>
          <a:bodyPr/>
          <a:lstStyle/>
          <a:p>
            <a:fld id="{D57F1E4F-1CFF-5643-939E-217C01CDF565}" type="slidenum">
              <a:rPr lang="en-US" smtClean="0"/>
              <a:t>54</a:t>
            </a:fld>
            <a:endParaRPr lang="en-US" dirty="0"/>
          </a:p>
        </p:txBody>
      </p:sp>
      <p:pic>
        <p:nvPicPr>
          <p:cNvPr id="6" name="Content Placeholder 5" descr="A diagram of food production&#10;&#10;Description automatically generated">
            <a:extLst>
              <a:ext uri="{FF2B5EF4-FFF2-40B4-BE49-F238E27FC236}">
                <a16:creationId xmlns:a16="http://schemas.microsoft.com/office/drawing/2014/main" id="{30961812-C6B8-DDE9-8E8D-603547EDA06C}"/>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9040"/>
          <a:stretch/>
        </p:blipFill>
        <p:spPr bwMode="auto">
          <a:xfrm>
            <a:off x="2981653" y="1456792"/>
            <a:ext cx="5155182" cy="4654925"/>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7E71E715-9D14-D437-B57F-BA5940C0F283}"/>
              </a:ext>
            </a:extLst>
          </p:cNvPr>
          <p:cNvSpPr txBox="1"/>
          <p:nvPr/>
        </p:nvSpPr>
        <p:spPr>
          <a:xfrm>
            <a:off x="894607" y="3332731"/>
            <a:ext cx="2087046" cy="369332"/>
          </a:xfrm>
          <a:prstGeom prst="rect">
            <a:avLst/>
          </a:prstGeom>
          <a:noFill/>
        </p:spPr>
        <p:txBody>
          <a:bodyPr wrap="none" rtlCol="0">
            <a:spAutoFit/>
          </a:bodyPr>
          <a:lstStyle/>
          <a:p>
            <a:r>
              <a:rPr lang="en-GB" dirty="0">
                <a:solidFill>
                  <a:srgbClr val="595959"/>
                </a:solidFill>
              </a:rPr>
              <a:t>Cirkulärt livsmedelssystem</a:t>
            </a:r>
            <a:endParaRPr lang="en-GR" dirty="0">
              <a:solidFill>
                <a:srgbClr val="595959"/>
              </a:solidFill>
            </a:endParaRPr>
          </a:p>
        </p:txBody>
      </p:sp>
      <p:sp>
        <p:nvSpPr>
          <p:cNvPr id="8" name="TextBox 7">
            <a:extLst>
              <a:ext uri="{FF2B5EF4-FFF2-40B4-BE49-F238E27FC236}">
                <a16:creationId xmlns:a16="http://schemas.microsoft.com/office/drawing/2014/main" id="{BBB3F40A-091C-A1B0-24FF-2FD4D6CDEA65}"/>
              </a:ext>
            </a:extLst>
          </p:cNvPr>
          <p:cNvSpPr txBox="1"/>
          <p:nvPr/>
        </p:nvSpPr>
        <p:spPr>
          <a:xfrm>
            <a:off x="8501974" y="5914417"/>
            <a:ext cx="1991251" cy="246221"/>
          </a:xfrm>
          <a:prstGeom prst="rect">
            <a:avLst/>
          </a:prstGeom>
          <a:noFill/>
        </p:spPr>
        <p:txBody>
          <a:bodyPr wrap="none" rtlCol="0">
            <a:spAutoFit/>
          </a:bodyPr>
          <a:lstStyle/>
          <a:p>
            <a:r>
              <a:rPr lang="en-GB" sz="1000" dirty="0">
                <a:solidFill>
                  <a:srgbClr val="595959"/>
                </a:solidFill>
              </a:rPr>
              <a:t>KÄLLA: VAN ZANTEN ET AL, 2019</a:t>
            </a:r>
            <a:endParaRPr lang="en-GR" sz="1000" dirty="0">
              <a:solidFill>
                <a:srgbClr val="595959"/>
              </a:solidFill>
            </a:endParaRPr>
          </a:p>
        </p:txBody>
      </p:sp>
    </p:spTree>
    <p:extLst>
      <p:ext uri="{BB962C8B-B14F-4D97-AF65-F5344CB8AC3E}">
        <p14:creationId xmlns:p14="http://schemas.microsoft.com/office/powerpoint/2010/main" val="27004668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FDEF5-8A57-0785-6FB1-48AEEBA472C3}"/>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7C4AE51E-8D45-89BB-856B-902CEEDA2117}"/>
              </a:ext>
            </a:extLst>
          </p:cNvPr>
          <p:cNvSpPr>
            <a:spLocks noGrp="1"/>
          </p:cNvSpPr>
          <p:nvPr>
            <p:ph type="title"/>
          </p:nvPr>
        </p:nvSpPr>
        <p:spPr>
          <a:xfrm>
            <a:off x="1338470" y="527498"/>
            <a:ext cx="9246704" cy="1009651"/>
          </a:xfrm>
        </p:spPr>
        <p:txBody>
          <a:bodyPr>
            <a:normAutofit fontScale="90000"/>
          </a:bodyPr>
          <a:lstStyle/>
          <a:p>
            <a:pPr algn="ctr"/>
            <a:r>
              <a:rPr lang="en-GB" dirty="0"/>
              <a:t>6.2. Tre grundläggande principer för cirkulär livsmedelsproduktion</a:t>
            </a:r>
          </a:p>
        </p:txBody>
      </p:sp>
      <p:sp>
        <p:nvSpPr>
          <p:cNvPr id="3" name="Segnaposto contenuto 2">
            <a:extLst>
              <a:ext uri="{FF2B5EF4-FFF2-40B4-BE49-F238E27FC236}">
                <a16:creationId xmlns:a16="http://schemas.microsoft.com/office/drawing/2014/main" id="{CBCD52AB-454C-2F01-4DF3-B337E3A59298}"/>
              </a:ext>
            </a:extLst>
          </p:cNvPr>
          <p:cNvSpPr>
            <a:spLocks noGrp="1"/>
          </p:cNvSpPr>
          <p:nvPr>
            <p:ph idx="1"/>
          </p:nvPr>
        </p:nvSpPr>
        <p:spPr>
          <a:xfrm>
            <a:off x="838200" y="2187574"/>
            <a:ext cx="10515600" cy="4351338"/>
          </a:xfrm>
        </p:spPr>
        <p:txBody>
          <a:bodyPr/>
          <a:lstStyle/>
          <a:p>
            <a:pPr marL="0" indent="0">
              <a:lnSpc>
                <a:spcPct val="150000"/>
              </a:lnSpc>
              <a:buNone/>
            </a:pPr>
            <a:r>
              <a:rPr lang="en-GB" u="sng" dirty="0"/>
              <a:t>Tre grundläggande principer för cirkulär livsmedelsproduktion</a:t>
            </a:r>
            <a:endParaRPr lang="en-GB" dirty="0"/>
          </a:p>
          <a:p>
            <a:pPr>
              <a:lnSpc>
                <a:spcPct val="150000"/>
              </a:lnSpc>
              <a:buFont typeface="Wingdings" pitchFamily="2" charset="2"/>
              <a:buChar char="Ø"/>
            </a:pPr>
            <a:r>
              <a:rPr lang="en-GB" dirty="0"/>
              <a:t>Använda växtbiomassa som den primära källan till livsmedel för människor</a:t>
            </a:r>
          </a:p>
          <a:p>
            <a:pPr>
              <a:lnSpc>
                <a:spcPct val="150000"/>
              </a:lnSpc>
              <a:buFont typeface="Wingdings" pitchFamily="2" charset="2"/>
              <a:buChar char="Ø"/>
            </a:pPr>
            <a:r>
              <a:rPr lang="en-GB" dirty="0"/>
              <a:t>Återintegrera biprodukter från livsmedelsproduktion i systemet</a:t>
            </a:r>
          </a:p>
          <a:p>
            <a:pPr>
              <a:lnSpc>
                <a:spcPct val="150000"/>
              </a:lnSpc>
              <a:buFont typeface="Wingdings" pitchFamily="2" charset="2"/>
              <a:buChar char="Ø"/>
            </a:pPr>
            <a:r>
              <a:rPr lang="en-GB" dirty="0"/>
              <a:t>Använda djur</a:t>
            </a:r>
          </a:p>
        </p:txBody>
      </p:sp>
      <p:sp>
        <p:nvSpPr>
          <p:cNvPr id="4" name="Segnaposto piè di pagina 3">
            <a:extLst>
              <a:ext uri="{FF2B5EF4-FFF2-40B4-BE49-F238E27FC236}">
                <a16:creationId xmlns:a16="http://schemas.microsoft.com/office/drawing/2014/main" id="{351B0774-6294-0D99-4B23-B1E47FD9F8E2}"/>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Tillämpning av cirkularitet på jordbruk</a:t>
            </a:r>
          </a:p>
        </p:txBody>
      </p:sp>
      <p:sp>
        <p:nvSpPr>
          <p:cNvPr id="5" name="Segnaposto numero diapositiva 4">
            <a:extLst>
              <a:ext uri="{FF2B5EF4-FFF2-40B4-BE49-F238E27FC236}">
                <a16:creationId xmlns:a16="http://schemas.microsoft.com/office/drawing/2014/main" id="{255082AC-61B3-315D-53AD-7AC193E8B985}"/>
              </a:ext>
            </a:extLst>
          </p:cNvPr>
          <p:cNvSpPr>
            <a:spLocks noGrp="1"/>
          </p:cNvSpPr>
          <p:nvPr>
            <p:ph type="sldNum" sz="quarter" idx="12"/>
          </p:nvPr>
        </p:nvSpPr>
        <p:spPr/>
        <p:txBody>
          <a:bodyPr/>
          <a:lstStyle/>
          <a:p>
            <a:fld id="{D57F1E4F-1CFF-5643-939E-217C01CDF565}" type="slidenum">
              <a:rPr lang="en-US" smtClean="0"/>
              <a:t>55</a:t>
            </a:fld>
            <a:endParaRPr lang="en-US" dirty="0"/>
          </a:p>
        </p:txBody>
      </p:sp>
    </p:spTree>
    <p:extLst>
      <p:ext uri="{BB962C8B-B14F-4D97-AF65-F5344CB8AC3E}">
        <p14:creationId xmlns:p14="http://schemas.microsoft.com/office/powerpoint/2010/main" val="13291406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9211E-067F-49BC-D046-72ABCBEFC627}"/>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FB9BBD1C-1D7E-117D-B4C5-33DE0728DDC0}"/>
              </a:ext>
            </a:extLst>
          </p:cNvPr>
          <p:cNvSpPr>
            <a:spLocks noGrp="1"/>
          </p:cNvSpPr>
          <p:nvPr>
            <p:ph type="title"/>
          </p:nvPr>
        </p:nvSpPr>
        <p:spPr>
          <a:xfrm>
            <a:off x="1268896" y="636587"/>
            <a:ext cx="9551504" cy="1009651"/>
          </a:xfrm>
        </p:spPr>
        <p:txBody>
          <a:bodyPr>
            <a:normAutofit fontScale="90000"/>
          </a:bodyPr>
          <a:lstStyle/>
          <a:p>
            <a:pPr algn="ctr"/>
            <a:r>
              <a:rPr lang="en-GB" dirty="0"/>
              <a:t>6.2.1.Använda växtbiomassa som den primära källan till livsmedel för människor</a:t>
            </a:r>
          </a:p>
        </p:txBody>
      </p:sp>
      <p:sp>
        <p:nvSpPr>
          <p:cNvPr id="3" name="Segnaposto contenuto 2">
            <a:extLst>
              <a:ext uri="{FF2B5EF4-FFF2-40B4-BE49-F238E27FC236}">
                <a16:creationId xmlns:a16="http://schemas.microsoft.com/office/drawing/2014/main" id="{9C4079D4-DD0C-475C-4D98-3209905CD792}"/>
              </a:ext>
            </a:extLst>
          </p:cNvPr>
          <p:cNvSpPr>
            <a:spLocks noGrp="1"/>
          </p:cNvSpPr>
          <p:nvPr>
            <p:ph idx="1"/>
          </p:nvPr>
        </p:nvSpPr>
        <p:spPr>
          <a:xfrm>
            <a:off x="432352" y="2187574"/>
            <a:ext cx="11224592" cy="4351338"/>
          </a:xfrm>
        </p:spPr>
        <p:txBody>
          <a:bodyPr>
            <a:normAutofit fontScale="85000" lnSpcReduction="10000"/>
          </a:bodyPr>
          <a:lstStyle/>
          <a:p>
            <a:pPr marL="0" indent="0" algn="just">
              <a:lnSpc>
                <a:spcPct val="110000"/>
              </a:lnSpc>
              <a:buNone/>
            </a:pPr>
            <a:r>
              <a:rPr lang="en-GB" u="sng" dirty="0">
                <a:solidFill>
                  <a:srgbClr val="595959"/>
                </a:solidFill>
              </a:rPr>
              <a:t>Ökade skördar i cirkulära livsmedelssystem</a:t>
            </a:r>
            <a:endParaRPr lang="en-GB" dirty="0">
              <a:solidFill>
                <a:srgbClr val="595959"/>
              </a:solidFill>
            </a:endParaRPr>
          </a:p>
          <a:p>
            <a:pPr algn="just">
              <a:lnSpc>
                <a:spcPct val="110000"/>
              </a:lnSpc>
            </a:pPr>
            <a:r>
              <a:rPr lang="en-GB" dirty="0">
                <a:solidFill>
                  <a:srgbClr val="595959"/>
                </a:solidFill>
              </a:rPr>
              <a:t>Fotosyntesen utgör grunden för livsmedelsproduktion och omvandlar kol för konsumtion.</a:t>
            </a:r>
          </a:p>
          <a:p>
            <a:pPr algn="just">
              <a:lnSpc>
                <a:spcPct val="110000"/>
              </a:lnSpc>
            </a:pPr>
            <a:r>
              <a:rPr lang="en-GB" dirty="0">
                <a:solidFill>
                  <a:srgbClr val="595959"/>
                </a:solidFill>
              </a:rPr>
              <a:t>Faktorer som klimat, genetik, vattentillgång och skadedjur påverkar grödornas tillväxt och avkastning.</a:t>
            </a:r>
          </a:p>
          <a:p>
            <a:pPr algn="just">
              <a:lnSpc>
                <a:spcPct val="110000"/>
              </a:lnSpc>
            </a:pPr>
            <a:r>
              <a:rPr lang="en-GB" dirty="0">
                <a:solidFill>
                  <a:srgbClr val="595959"/>
                </a:solidFill>
              </a:rPr>
              <a:t>Potentiell avkastning motsvarar maximal skördeproduktion under ideala förhållanden, där skillnaden mot den faktiska avkastningen kallas för avkastningsgap.</a:t>
            </a:r>
          </a:p>
          <a:p>
            <a:pPr algn="just">
              <a:lnSpc>
                <a:spcPct val="110000"/>
              </a:lnSpc>
            </a:pPr>
            <a:r>
              <a:rPr lang="en-GB" dirty="0">
                <a:solidFill>
                  <a:srgbClr val="595959"/>
                </a:solidFill>
              </a:rPr>
              <a:t>För att öka avkastningen på grödor måste man förbättra den genetiska potentialen och minska avkastningsskillnaderna genom bättre förvaltning.</a:t>
            </a:r>
          </a:p>
          <a:p>
            <a:pPr algn="just">
              <a:lnSpc>
                <a:spcPct val="110000"/>
              </a:lnSpc>
            </a:pPr>
            <a:r>
              <a:rPr lang="en-GB" dirty="0">
                <a:solidFill>
                  <a:srgbClr val="595959"/>
                </a:solidFill>
              </a:rPr>
              <a:t>Att införa ett cirkulärt livsmedelssystem kräver att grödor värderas utöver vikt, med hänsyn till näringsvärde och funktionellt värde för att minimera oanvända biprodukter.</a:t>
            </a:r>
          </a:p>
          <a:p>
            <a:pPr algn="just">
              <a:lnSpc>
                <a:spcPct val="110000"/>
              </a:lnSpc>
            </a:pPr>
            <a:r>
              <a:rPr lang="en-GB" dirty="0">
                <a:solidFill>
                  <a:srgbClr val="595959"/>
                </a:solidFill>
              </a:rPr>
              <a:t>Olika odlingssystem förbättrar den ekologiska produktionen, optimerar grödornas kvalitet och kvantitet samtidigt som de gynnar jordar, djur och den bredare bioekonomin.</a:t>
            </a:r>
          </a:p>
        </p:txBody>
      </p:sp>
      <p:sp>
        <p:nvSpPr>
          <p:cNvPr id="4" name="Segnaposto piè di pagina 3">
            <a:extLst>
              <a:ext uri="{FF2B5EF4-FFF2-40B4-BE49-F238E27FC236}">
                <a16:creationId xmlns:a16="http://schemas.microsoft.com/office/drawing/2014/main" id="{2865641A-C2FA-F402-41D2-73882A83F583}"/>
              </a:ext>
            </a:extLst>
          </p:cNvPr>
          <p:cNvSpPr>
            <a:spLocks noGrp="1"/>
          </p:cNvSpPr>
          <p:nvPr>
            <p:ph type="ftr" sz="quarter" idx="11"/>
          </p:nvPr>
        </p:nvSpPr>
        <p:spPr/>
        <p:txBody>
          <a:bodyPr/>
          <a:lstStyle/>
          <a:p>
            <a:r>
              <a:rPr lang="sv-SE"/>
              <a:t>Modul: Bioekonomi, cirkulär ekonomi och biobaserade produkter / Ämne: Cirkulär ekonomi / Delämne: Tillämpning av cirkularitet på jordbruk</a:t>
            </a:r>
            <a:endParaRPr lang="en-US" dirty="0"/>
          </a:p>
        </p:txBody>
      </p:sp>
      <p:sp>
        <p:nvSpPr>
          <p:cNvPr id="5" name="Segnaposto numero diapositiva 4">
            <a:extLst>
              <a:ext uri="{FF2B5EF4-FFF2-40B4-BE49-F238E27FC236}">
                <a16:creationId xmlns:a16="http://schemas.microsoft.com/office/drawing/2014/main" id="{38785B51-3C38-933C-4AEA-BED57AF94FE5}"/>
              </a:ext>
            </a:extLst>
          </p:cNvPr>
          <p:cNvSpPr>
            <a:spLocks noGrp="1"/>
          </p:cNvSpPr>
          <p:nvPr>
            <p:ph type="sldNum" sz="quarter" idx="12"/>
          </p:nvPr>
        </p:nvSpPr>
        <p:spPr/>
        <p:txBody>
          <a:bodyPr/>
          <a:lstStyle/>
          <a:p>
            <a:fld id="{D57F1E4F-1CFF-5643-939E-217C01CDF565}" type="slidenum">
              <a:rPr lang="en-US" smtClean="0"/>
              <a:t>56</a:t>
            </a:fld>
            <a:endParaRPr lang="en-US" dirty="0"/>
          </a:p>
        </p:txBody>
      </p:sp>
    </p:spTree>
    <p:extLst>
      <p:ext uri="{BB962C8B-B14F-4D97-AF65-F5344CB8AC3E}">
        <p14:creationId xmlns:p14="http://schemas.microsoft.com/office/powerpoint/2010/main" val="20214387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F461C-AB26-3D5F-20FF-1F742A3DC28D}"/>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24EE6D0E-C2E5-7884-EE67-97FBD4357EE3}"/>
              </a:ext>
            </a:extLst>
          </p:cNvPr>
          <p:cNvSpPr>
            <a:spLocks noGrp="1"/>
          </p:cNvSpPr>
          <p:nvPr>
            <p:ph type="title"/>
          </p:nvPr>
        </p:nvSpPr>
        <p:spPr>
          <a:xfrm>
            <a:off x="1043609" y="540749"/>
            <a:ext cx="9776791" cy="1009651"/>
          </a:xfrm>
        </p:spPr>
        <p:txBody>
          <a:bodyPr>
            <a:normAutofit fontScale="90000"/>
          </a:bodyPr>
          <a:lstStyle/>
          <a:p>
            <a:pPr algn="ctr"/>
            <a:r>
              <a:rPr lang="en-GB" dirty="0"/>
              <a:t>6.2.2.Återintegrera biprodukter från livsmedelsproduktion i systemet</a:t>
            </a:r>
          </a:p>
        </p:txBody>
      </p:sp>
      <p:sp>
        <p:nvSpPr>
          <p:cNvPr id="3" name="Segnaposto contenuto 2">
            <a:extLst>
              <a:ext uri="{FF2B5EF4-FFF2-40B4-BE49-F238E27FC236}">
                <a16:creationId xmlns:a16="http://schemas.microsoft.com/office/drawing/2014/main" id="{50930CD0-FF99-2F77-481C-A8BE03FFA5C3}"/>
              </a:ext>
            </a:extLst>
          </p:cNvPr>
          <p:cNvSpPr>
            <a:spLocks noGrp="1"/>
          </p:cNvSpPr>
          <p:nvPr>
            <p:ph idx="1"/>
          </p:nvPr>
        </p:nvSpPr>
        <p:spPr>
          <a:xfrm>
            <a:off x="635276" y="2282342"/>
            <a:ext cx="10921448" cy="4760153"/>
          </a:xfrm>
        </p:spPr>
        <p:txBody>
          <a:bodyPr>
            <a:normAutofit/>
          </a:bodyPr>
          <a:lstStyle/>
          <a:p>
            <a:pPr marL="0" indent="0" algn="l">
              <a:lnSpc>
                <a:spcPct val="110000"/>
              </a:lnSpc>
              <a:buNone/>
            </a:pPr>
            <a:r>
              <a:rPr lang="en-GB" sz="2000" b="0" i="0" dirty="0">
                <a:solidFill>
                  <a:srgbClr val="595959"/>
                </a:solidFill>
                <a:effectLst/>
                <a:latin typeface="Söhne"/>
              </a:rPr>
              <a:t>Vårt livsmedelssystem ger upphov till olika biprodukter, inklusive skörderester, matavfall och exkrementer.</a:t>
            </a:r>
          </a:p>
          <a:p>
            <a:pPr marL="0" indent="0" algn="l">
              <a:lnSpc>
                <a:spcPct val="110000"/>
              </a:lnSpc>
              <a:buNone/>
            </a:pPr>
            <a:r>
              <a:rPr lang="en-GB" sz="2000" b="0" i="0" u="sng" dirty="0">
                <a:solidFill>
                  <a:srgbClr val="595959"/>
                </a:solidFill>
                <a:effectLst/>
                <a:latin typeface="Söhne"/>
              </a:rPr>
              <a:t>Föreslagen resurshierarki:</a:t>
            </a:r>
          </a:p>
          <a:p>
            <a:pPr marL="742950" lvl="1" indent="-285750" algn="l">
              <a:lnSpc>
                <a:spcPct val="110000"/>
              </a:lnSpc>
              <a:buFont typeface="Arial" panose="020B0604020202020204" pitchFamily="34" charset="0"/>
              <a:buChar char="•"/>
            </a:pPr>
            <a:r>
              <a:rPr lang="en-GB" sz="2000" b="0" i="0" dirty="0">
                <a:effectLst/>
                <a:latin typeface="Söhne"/>
              </a:rPr>
              <a:t>Jordförbättring: Utnyttja biprodukter för att förbättra jordkvaliteten, bördigheten och erosionsskyddet, vilket är avgörande för ett hållbart jordbruk.</a:t>
            </a:r>
          </a:p>
          <a:p>
            <a:pPr marL="742950" lvl="1" indent="-285750" algn="l">
              <a:lnSpc>
                <a:spcPct val="110000"/>
              </a:lnSpc>
              <a:buFont typeface="Arial" panose="020B0604020202020204" pitchFamily="34" charset="0"/>
              <a:buChar char="•"/>
            </a:pPr>
            <a:r>
              <a:rPr lang="en-GB" sz="2000" b="0" i="0" dirty="0">
                <a:effectLst/>
                <a:latin typeface="Söhne"/>
              </a:rPr>
              <a:t>Foder för djur och insekter: Foder till djur eller insekter med lämpliga biprodukter, vilket främjar effektiv markanvändning.</a:t>
            </a:r>
          </a:p>
          <a:p>
            <a:pPr marL="742950" lvl="1" indent="-285750" algn="l">
              <a:lnSpc>
                <a:spcPct val="110000"/>
              </a:lnSpc>
              <a:buFont typeface="Arial" panose="020B0604020202020204" pitchFamily="34" charset="0"/>
              <a:buChar char="•"/>
            </a:pPr>
            <a:r>
              <a:rPr lang="en-GB" sz="2000" b="0" i="0" dirty="0">
                <a:effectLst/>
                <a:latin typeface="Söhne"/>
              </a:rPr>
              <a:t>Bioenergi och gödselmedel: Använd anaerob nedbrytning för att producera biogas och rötrest för energi och näringsrika gödningsmedel.</a:t>
            </a:r>
          </a:p>
          <a:p>
            <a:pPr marL="742950" lvl="1" indent="-285750" algn="l">
              <a:lnSpc>
                <a:spcPct val="110000"/>
              </a:lnSpc>
              <a:buFont typeface="Arial" panose="020B0604020202020204" pitchFamily="34" charset="0"/>
              <a:buChar char="•"/>
            </a:pPr>
            <a:r>
              <a:rPr lang="en-GB" sz="2000" b="0" i="0" dirty="0">
                <a:effectLst/>
                <a:latin typeface="Söhne"/>
              </a:rPr>
              <a:t>Kolbindning: Inkorporera biprodukter i jorden för att binda kol, vilket minskar utsläppen av växthusgaser.</a:t>
            </a:r>
          </a:p>
          <a:p>
            <a:pPr>
              <a:lnSpc>
                <a:spcPct val="110000"/>
              </a:lnSpc>
            </a:pPr>
            <a:endParaRPr lang="en-GB" sz="2000" dirty="0">
              <a:solidFill>
                <a:srgbClr val="595959"/>
              </a:solidFill>
            </a:endParaRPr>
          </a:p>
        </p:txBody>
      </p:sp>
      <p:sp>
        <p:nvSpPr>
          <p:cNvPr id="4" name="Segnaposto piè di pagina 3">
            <a:extLst>
              <a:ext uri="{FF2B5EF4-FFF2-40B4-BE49-F238E27FC236}">
                <a16:creationId xmlns:a16="http://schemas.microsoft.com/office/drawing/2014/main" id="{5C624808-1A24-7367-A609-0D8CFEA924AF}"/>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Tillämpning av cirkularitet på jordbruk</a:t>
            </a:r>
          </a:p>
        </p:txBody>
      </p:sp>
      <p:sp>
        <p:nvSpPr>
          <p:cNvPr id="5" name="Segnaposto numero diapositiva 4">
            <a:extLst>
              <a:ext uri="{FF2B5EF4-FFF2-40B4-BE49-F238E27FC236}">
                <a16:creationId xmlns:a16="http://schemas.microsoft.com/office/drawing/2014/main" id="{1AD82A79-F0C5-2426-8689-464A02E5BDCB}"/>
              </a:ext>
            </a:extLst>
          </p:cNvPr>
          <p:cNvSpPr>
            <a:spLocks noGrp="1"/>
          </p:cNvSpPr>
          <p:nvPr>
            <p:ph type="sldNum" sz="quarter" idx="12"/>
          </p:nvPr>
        </p:nvSpPr>
        <p:spPr/>
        <p:txBody>
          <a:bodyPr/>
          <a:lstStyle/>
          <a:p>
            <a:fld id="{D57F1E4F-1CFF-5643-939E-217C01CDF565}" type="slidenum">
              <a:rPr lang="en-US" smtClean="0"/>
              <a:t>57</a:t>
            </a:fld>
            <a:endParaRPr lang="en-US" dirty="0"/>
          </a:p>
        </p:txBody>
      </p:sp>
    </p:spTree>
    <p:extLst>
      <p:ext uri="{BB962C8B-B14F-4D97-AF65-F5344CB8AC3E}">
        <p14:creationId xmlns:p14="http://schemas.microsoft.com/office/powerpoint/2010/main" val="23814678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54B3B-B3A2-03D4-D32B-17AF802F684B}"/>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A200A2F9-B14B-E236-FC11-87650D760C98}"/>
              </a:ext>
            </a:extLst>
          </p:cNvPr>
          <p:cNvSpPr>
            <a:spLocks noGrp="1"/>
          </p:cNvSpPr>
          <p:nvPr>
            <p:ph type="title"/>
          </p:nvPr>
        </p:nvSpPr>
        <p:spPr>
          <a:xfrm>
            <a:off x="3276599" y="447984"/>
            <a:ext cx="10515600" cy="1009651"/>
          </a:xfrm>
        </p:spPr>
        <p:txBody>
          <a:bodyPr>
            <a:normAutofit/>
          </a:bodyPr>
          <a:lstStyle/>
          <a:p>
            <a:r>
              <a:rPr lang="en-GB" dirty="0"/>
              <a:t>6.2.3.Använda djur</a:t>
            </a:r>
          </a:p>
        </p:txBody>
      </p:sp>
      <p:sp>
        <p:nvSpPr>
          <p:cNvPr id="3" name="Segnaposto contenuto 2">
            <a:extLst>
              <a:ext uri="{FF2B5EF4-FFF2-40B4-BE49-F238E27FC236}">
                <a16:creationId xmlns:a16="http://schemas.microsoft.com/office/drawing/2014/main" id="{7F040400-7957-2EDD-3E04-F87EEB75DBD5}"/>
              </a:ext>
            </a:extLst>
          </p:cNvPr>
          <p:cNvSpPr>
            <a:spLocks noGrp="1"/>
          </p:cNvSpPr>
          <p:nvPr>
            <p:ph idx="1"/>
          </p:nvPr>
        </p:nvSpPr>
        <p:spPr>
          <a:xfrm>
            <a:off x="571499" y="1731323"/>
            <a:ext cx="11262691" cy="4351338"/>
          </a:xfrm>
        </p:spPr>
        <p:txBody>
          <a:bodyPr>
            <a:normAutofit fontScale="92500" lnSpcReduction="10000"/>
          </a:bodyPr>
          <a:lstStyle/>
          <a:p>
            <a:pPr algn="just">
              <a:lnSpc>
                <a:spcPct val="150000"/>
              </a:lnSpc>
              <a:buFont typeface="Arial" panose="020B0604020202020204" pitchFamily="34" charset="0"/>
              <a:buChar char="•"/>
            </a:pPr>
            <a:r>
              <a:rPr lang="en-GB" b="0" i="0" dirty="0">
                <a:solidFill>
                  <a:srgbClr val="595959"/>
                </a:solidFill>
                <a:effectLst/>
                <a:latin typeface="Söhne"/>
              </a:rPr>
              <a:t>Djur har en viktig funktion i vårt livsmedelssystem genom att omvandla biomassa som människor inte kan konsumera direkt till värdefulla livsmedel och andra biprodukter.</a:t>
            </a:r>
          </a:p>
          <a:p>
            <a:pPr algn="just">
              <a:lnSpc>
                <a:spcPct val="150000"/>
              </a:lnSpc>
              <a:buFont typeface="Arial" panose="020B0604020202020204" pitchFamily="34" charset="0"/>
              <a:buChar char="•"/>
            </a:pPr>
            <a:r>
              <a:rPr lang="en-GB" b="0" i="0" dirty="0">
                <a:solidFill>
                  <a:srgbClr val="595959"/>
                </a:solidFill>
                <a:effectLst/>
                <a:latin typeface="Söhne"/>
              </a:rPr>
              <a:t>Djuren är effektiva återvinnare och omvandlar oätliga material som skörderester, biprodukter från livsmedelsindustrin, oundvikligt matavfall och gräs till näringsrik mat och gödselmedel.</a:t>
            </a:r>
          </a:p>
          <a:p>
            <a:pPr algn="just">
              <a:lnSpc>
                <a:spcPct val="150000"/>
              </a:lnSpc>
              <a:buFont typeface="Arial" panose="020B0604020202020204" pitchFamily="34" charset="0"/>
              <a:buChar char="•"/>
            </a:pPr>
            <a:r>
              <a:rPr lang="en-GB" b="0" i="0" dirty="0">
                <a:solidFill>
                  <a:srgbClr val="595959"/>
                </a:solidFill>
                <a:effectLst/>
                <a:latin typeface="Söhne"/>
              </a:rPr>
              <a:t>Att använda "billiga foderkällor" för djur, såsom skörderester och biprodukter från livsmedelsindustrin, är mer hållbart än att använda ätliga resurser som spannmål.</a:t>
            </a:r>
          </a:p>
          <a:p>
            <a:pPr algn="just">
              <a:lnSpc>
                <a:spcPct val="150000"/>
              </a:lnSpc>
              <a:buFont typeface="Arial" panose="020B0604020202020204" pitchFamily="34" charset="0"/>
              <a:buChar char="•"/>
            </a:pPr>
            <a:r>
              <a:rPr lang="en-GB" b="0" i="0" dirty="0">
                <a:solidFill>
                  <a:srgbClr val="595959"/>
                </a:solidFill>
                <a:effectLst/>
                <a:latin typeface="Söhne"/>
              </a:rPr>
              <a:t>Djur bidrar till livsmedelssystemets cirkularitet genom att omvandla annars bortkastade resurser till värdefulla produkter, vilket förbättrar den övergripande hållbarheten.</a:t>
            </a:r>
          </a:p>
          <a:p>
            <a:pPr algn="just">
              <a:lnSpc>
                <a:spcPct val="150000"/>
              </a:lnSpc>
            </a:pPr>
            <a:endParaRPr lang="en-GB" dirty="0">
              <a:solidFill>
                <a:srgbClr val="595959"/>
              </a:solidFill>
            </a:endParaRPr>
          </a:p>
        </p:txBody>
      </p:sp>
      <p:sp>
        <p:nvSpPr>
          <p:cNvPr id="4" name="Segnaposto piè di pagina 3">
            <a:extLst>
              <a:ext uri="{FF2B5EF4-FFF2-40B4-BE49-F238E27FC236}">
                <a16:creationId xmlns:a16="http://schemas.microsoft.com/office/drawing/2014/main" id="{43F3E537-A744-F6CF-B649-7F0005260A72}"/>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Tillämpning av cirkularitet på jordbruk</a:t>
            </a:r>
          </a:p>
        </p:txBody>
      </p:sp>
      <p:sp>
        <p:nvSpPr>
          <p:cNvPr id="5" name="Segnaposto numero diapositiva 4">
            <a:extLst>
              <a:ext uri="{FF2B5EF4-FFF2-40B4-BE49-F238E27FC236}">
                <a16:creationId xmlns:a16="http://schemas.microsoft.com/office/drawing/2014/main" id="{27AD9007-082E-61E4-8ABB-B3AB3D0E033B}"/>
              </a:ext>
            </a:extLst>
          </p:cNvPr>
          <p:cNvSpPr>
            <a:spLocks noGrp="1"/>
          </p:cNvSpPr>
          <p:nvPr>
            <p:ph type="sldNum" sz="quarter" idx="12"/>
          </p:nvPr>
        </p:nvSpPr>
        <p:spPr/>
        <p:txBody>
          <a:bodyPr/>
          <a:lstStyle/>
          <a:p>
            <a:fld id="{D57F1E4F-1CFF-5643-939E-217C01CDF565}" type="slidenum">
              <a:rPr lang="en-US" smtClean="0"/>
              <a:t>58</a:t>
            </a:fld>
            <a:endParaRPr lang="en-US" dirty="0"/>
          </a:p>
        </p:txBody>
      </p:sp>
    </p:spTree>
    <p:extLst>
      <p:ext uri="{BB962C8B-B14F-4D97-AF65-F5344CB8AC3E}">
        <p14:creationId xmlns:p14="http://schemas.microsoft.com/office/powerpoint/2010/main" val="22874985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0FD09-0F61-D1F9-6533-B630748994BC}"/>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91E99014-6111-C4C3-79B6-5AAEF9D27AE7}"/>
              </a:ext>
            </a:extLst>
          </p:cNvPr>
          <p:cNvSpPr>
            <a:spLocks noGrp="1"/>
          </p:cNvSpPr>
          <p:nvPr>
            <p:ph type="title"/>
          </p:nvPr>
        </p:nvSpPr>
        <p:spPr>
          <a:xfrm>
            <a:off x="2685221" y="627542"/>
            <a:ext cx="6821557" cy="1009651"/>
          </a:xfrm>
        </p:spPr>
        <p:txBody>
          <a:bodyPr>
            <a:normAutofit/>
          </a:bodyPr>
          <a:lstStyle/>
          <a:p>
            <a:r>
              <a:rPr lang="en-GB" dirty="0"/>
              <a:t>Ytterligare information</a:t>
            </a:r>
          </a:p>
        </p:txBody>
      </p:sp>
      <p:sp>
        <p:nvSpPr>
          <p:cNvPr id="3" name="Segnaposto contenuto 2">
            <a:extLst>
              <a:ext uri="{FF2B5EF4-FFF2-40B4-BE49-F238E27FC236}">
                <a16:creationId xmlns:a16="http://schemas.microsoft.com/office/drawing/2014/main" id="{359ACA3E-B82B-DEDE-26CC-705AF2CF61E0}"/>
              </a:ext>
            </a:extLst>
          </p:cNvPr>
          <p:cNvSpPr>
            <a:spLocks noGrp="1"/>
          </p:cNvSpPr>
          <p:nvPr>
            <p:ph idx="1"/>
          </p:nvPr>
        </p:nvSpPr>
        <p:spPr>
          <a:xfrm>
            <a:off x="838200" y="2279926"/>
            <a:ext cx="10515600" cy="3024671"/>
          </a:xfrm>
        </p:spPr>
        <p:txBody>
          <a:bodyPr>
            <a:noAutofit/>
          </a:bodyPr>
          <a:lstStyle/>
          <a:p>
            <a:pPr marL="0" indent="0" algn="just">
              <a:lnSpc>
                <a:spcPct val="115000"/>
              </a:lnSpc>
              <a:spcBef>
                <a:spcPts val="600"/>
              </a:spcBef>
              <a:spcAft>
                <a:spcPts val="600"/>
              </a:spcAft>
              <a:buNone/>
            </a:pPr>
            <a:r>
              <a:rPr lang="en-GB" sz="2000"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Om du vill lära dig mer om det cirkulära jordbruket kan du läsa denna artikel på följande länk</a:t>
            </a:r>
            <a:endParaRPr lang="en-GR" sz="20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2000" i="1" u="sng" dirty="0">
                <a:solidFill>
                  <a:srgbClr val="808080"/>
                </a:solidFill>
                <a:effectLst/>
                <a:latin typeface="Calibri" panose="020F0502020204030204" pitchFamily="34" charset="0"/>
                <a:ea typeface="Calibri" panose="020F0502020204030204" pitchFamily="34" charset="0"/>
                <a:cs typeface="Calibri" panose="020F0502020204030204" pitchFamily="34" charset="0"/>
                <a:hlinkClick r:id="rId2"/>
              </a:rPr>
              <a:t>https://www.un.org/development/desa/dpad/publication/un-desa-policy-brief-105-circular-agriculture-for-sustainable-rural-development/ </a:t>
            </a:r>
            <a:endParaRPr lang="en-GR" sz="20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r>
              <a:rPr lang="en-GB" sz="2000"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a:t>
            </a:r>
            <a:endParaRPr lang="en-GR" sz="20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r>
              <a:rPr lang="en-GB" sz="2000"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Om du vill veta mer om det cirkulära jordbruks- och livsmedelssystemet kan du titta på den här videon på följande länk</a:t>
            </a:r>
            <a:endParaRPr lang="en-GR" sz="20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r>
              <a:rPr lang="en-GB" sz="2000" i="1" u="sng" dirty="0">
                <a:solidFill>
                  <a:srgbClr val="000000"/>
                </a:solidFill>
                <a:effectLst/>
                <a:latin typeface="Minion Pro"/>
                <a:ea typeface="Times New Roman" panose="02020603050405020304" pitchFamily="18" charset="0"/>
                <a:cs typeface="Calibri" panose="020F0502020204030204" pitchFamily="34" charset="0"/>
                <a:hlinkClick r:id="rId3"/>
              </a:rPr>
              <a:t>https://www.youtube.com/watch?v=TfC3UtbfHLE </a:t>
            </a:r>
            <a:endParaRPr lang="en-GB" sz="2000" dirty="0"/>
          </a:p>
        </p:txBody>
      </p:sp>
      <p:sp>
        <p:nvSpPr>
          <p:cNvPr id="4" name="Segnaposto piè di pagina 3">
            <a:extLst>
              <a:ext uri="{FF2B5EF4-FFF2-40B4-BE49-F238E27FC236}">
                <a16:creationId xmlns:a16="http://schemas.microsoft.com/office/drawing/2014/main" id="{3C8FAB92-0235-66E5-ABB1-1407CFC37E74}"/>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Tillämpning av cirkularitet på jordbruk</a:t>
            </a:r>
          </a:p>
        </p:txBody>
      </p:sp>
      <p:sp>
        <p:nvSpPr>
          <p:cNvPr id="5" name="Segnaposto numero diapositiva 4">
            <a:extLst>
              <a:ext uri="{FF2B5EF4-FFF2-40B4-BE49-F238E27FC236}">
                <a16:creationId xmlns:a16="http://schemas.microsoft.com/office/drawing/2014/main" id="{4CA0778B-EC66-9328-044C-AE6D335C79A3}"/>
              </a:ext>
            </a:extLst>
          </p:cNvPr>
          <p:cNvSpPr>
            <a:spLocks noGrp="1"/>
          </p:cNvSpPr>
          <p:nvPr>
            <p:ph type="sldNum" sz="quarter" idx="12"/>
          </p:nvPr>
        </p:nvSpPr>
        <p:spPr/>
        <p:txBody>
          <a:bodyPr/>
          <a:lstStyle/>
          <a:p>
            <a:fld id="{D57F1E4F-1CFF-5643-939E-217C01CDF565}" type="slidenum">
              <a:rPr lang="en-US" smtClean="0"/>
              <a:t>59</a:t>
            </a:fld>
            <a:endParaRPr lang="en-US" dirty="0"/>
          </a:p>
        </p:txBody>
      </p:sp>
    </p:spTree>
    <p:extLst>
      <p:ext uri="{BB962C8B-B14F-4D97-AF65-F5344CB8AC3E}">
        <p14:creationId xmlns:p14="http://schemas.microsoft.com/office/powerpoint/2010/main" val="2817668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2F151-9A01-7F97-4612-96BB390E33F1}"/>
            </a:ext>
          </a:extLst>
        </p:cNvPr>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C67A4DC9-CF44-C73C-6167-40D7D41F09BA}"/>
              </a:ext>
            </a:extLst>
          </p:cNvPr>
          <p:cNvSpPr>
            <a:spLocks noGrp="1"/>
          </p:cNvSpPr>
          <p:nvPr>
            <p:ph idx="1"/>
          </p:nvPr>
        </p:nvSpPr>
        <p:spPr>
          <a:xfrm>
            <a:off x="838200" y="1524000"/>
            <a:ext cx="10515600" cy="4652963"/>
          </a:xfrm>
        </p:spPr>
        <p:txBody>
          <a:bodyPr>
            <a:normAutofit fontScale="92500" lnSpcReduction="10000"/>
          </a:bodyPr>
          <a:lstStyle/>
          <a:p>
            <a:pPr marL="0" indent="0" algn="l">
              <a:lnSpc>
                <a:spcPct val="110000"/>
              </a:lnSpc>
              <a:buNone/>
            </a:pPr>
            <a:r>
              <a:rPr lang="en-GB" b="0" i="0" u="sng" dirty="0">
                <a:solidFill>
                  <a:srgbClr val="595959"/>
                </a:solidFill>
                <a:effectLst/>
                <a:latin typeface="Söhne"/>
              </a:rPr>
              <a:t>50% av de globala utsläppen av växthusgaser tillskrivs:</a:t>
            </a:r>
          </a:p>
          <a:p>
            <a:pPr marL="742950" lvl="1" indent="-285750" algn="l">
              <a:lnSpc>
                <a:spcPct val="110000"/>
              </a:lnSpc>
              <a:buFont typeface="Arial" panose="020B0604020202020204" pitchFamily="34" charset="0"/>
              <a:buChar char="•"/>
            </a:pPr>
            <a:r>
              <a:rPr lang="en-GB" b="0" i="0" dirty="0">
                <a:effectLst/>
                <a:latin typeface="Söhne"/>
              </a:rPr>
              <a:t>Gruvdrift, bearbetning av råvaror och livsmedelsproduktion</a:t>
            </a:r>
          </a:p>
          <a:p>
            <a:pPr marL="742950" lvl="1" indent="-285750" algn="l">
              <a:lnSpc>
                <a:spcPct val="110000"/>
              </a:lnSpc>
              <a:buFont typeface="Arial" panose="020B0604020202020204" pitchFamily="34" charset="0"/>
              <a:buChar char="•"/>
            </a:pPr>
            <a:r>
              <a:rPr lang="en-GB" b="0" i="0" dirty="0">
                <a:effectLst/>
                <a:latin typeface="Söhne"/>
              </a:rPr>
              <a:t>Ansvarig för över 90 % av förlusten av biologisk mångfald och vattenbrist</a:t>
            </a:r>
          </a:p>
          <a:p>
            <a:pPr marL="0" indent="0" algn="l">
              <a:lnSpc>
                <a:spcPct val="110000"/>
              </a:lnSpc>
              <a:buNone/>
            </a:pPr>
            <a:r>
              <a:rPr lang="en-GB" b="0" i="0" u="sng" dirty="0">
                <a:solidFill>
                  <a:srgbClr val="595959"/>
                </a:solidFill>
                <a:effectLst/>
                <a:latin typeface="Söhne"/>
              </a:rPr>
              <a:t>Utsläppen av växthusgaser ökar:</a:t>
            </a:r>
          </a:p>
          <a:p>
            <a:pPr marL="742950" lvl="1" indent="-285750" algn="l">
              <a:lnSpc>
                <a:spcPct val="110000"/>
              </a:lnSpc>
              <a:buFont typeface="Arial" panose="020B0604020202020204" pitchFamily="34" charset="0"/>
              <a:buChar char="•"/>
            </a:pPr>
            <a:r>
              <a:rPr lang="en-GB" b="0" i="0" dirty="0">
                <a:effectLst/>
                <a:latin typeface="Söhne"/>
              </a:rPr>
              <a:t>Betydande ökning sedan 1990</a:t>
            </a:r>
          </a:p>
          <a:p>
            <a:pPr marL="742950" lvl="1" indent="-285750" algn="l">
              <a:lnSpc>
                <a:spcPct val="110000"/>
              </a:lnSpc>
              <a:buFont typeface="Arial" panose="020B0604020202020204" pitchFamily="34" charset="0"/>
              <a:buChar char="•"/>
            </a:pPr>
            <a:r>
              <a:rPr lang="en-GB" b="0" i="0" dirty="0">
                <a:effectLst/>
                <a:latin typeface="Söhne"/>
              </a:rPr>
              <a:t>Primära gaser: koldioxid från fossila bränslen och industri, metan</a:t>
            </a:r>
          </a:p>
          <a:p>
            <a:pPr marL="0" indent="0" algn="l">
              <a:lnSpc>
                <a:spcPct val="110000"/>
              </a:lnSpc>
              <a:buNone/>
            </a:pPr>
            <a:r>
              <a:rPr lang="en-GB" b="0" i="0" u="sng" dirty="0">
                <a:solidFill>
                  <a:srgbClr val="595959"/>
                </a:solidFill>
                <a:effectLst/>
                <a:latin typeface="Söhne"/>
              </a:rPr>
              <a:t>Trots EU:s åtaganden fortsätter växthusgasnivåerna att öka:</a:t>
            </a:r>
          </a:p>
          <a:p>
            <a:pPr marL="742950" lvl="1" indent="-285750" algn="l">
              <a:lnSpc>
                <a:spcPct val="110000"/>
              </a:lnSpc>
              <a:buFont typeface="Arial" panose="020B0604020202020204" pitchFamily="34" charset="0"/>
              <a:buChar char="•"/>
            </a:pPr>
            <a:r>
              <a:rPr lang="en-GB" b="0" i="0" dirty="0">
                <a:effectLst/>
                <a:latin typeface="Söhne"/>
              </a:rPr>
              <a:t>Halterna av växthusgaser på jorden ökar trots minskningsmålen</a:t>
            </a:r>
          </a:p>
          <a:p>
            <a:pPr marL="0" indent="0" algn="l">
              <a:lnSpc>
                <a:spcPct val="110000"/>
              </a:lnSpc>
              <a:buNone/>
            </a:pPr>
            <a:r>
              <a:rPr lang="en-GB" b="0" i="0" u="sng" dirty="0">
                <a:solidFill>
                  <a:srgbClr val="595959"/>
                </a:solidFill>
                <a:effectLst/>
                <a:latin typeface="Söhne"/>
              </a:rPr>
              <a:t>Behov av en cirkulär ekonomi:</a:t>
            </a:r>
          </a:p>
          <a:p>
            <a:pPr marL="742950" lvl="1" indent="-285750" algn="l">
              <a:lnSpc>
                <a:spcPct val="110000"/>
              </a:lnSpc>
              <a:buFont typeface="Arial" panose="020B0604020202020204" pitchFamily="34" charset="0"/>
              <a:buChar char="•"/>
            </a:pPr>
            <a:r>
              <a:rPr lang="en-GB" b="0" i="0" dirty="0">
                <a:effectLst/>
                <a:latin typeface="Söhne"/>
              </a:rPr>
              <a:t>Att ta itu med miljöbelastningen</a:t>
            </a:r>
          </a:p>
          <a:p>
            <a:pPr marL="742950" lvl="1" indent="-285750" algn="l">
              <a:lnSpc>
                <a:spcPct val="110000"/>
              </a:lnSpc>
              <a:buFont typeface="Arial" panose="020B0604020202020204" pitchFamily="34" charset="0"/>
              <a:buChar char="•"/>
            </a:pPr>
            <a:r>
              <a:rPr lang="en-GB" b="0" i="0" dirty="0">
                <a:effectLst/>
                <a:latin typeface="Söhne"/>
              </a:rPr>
              <a:t>Skapa en mer hållbar framtid genom resursförvaltning</a:t>
            </a:r>
          </a:p>
          <a:p>
            <a:pPr>
              <a:lnSpc>
                <a:spcPct val="110000"/>
              </a:lnSpc>
            </a:pPr>
            <a:endParaRPr lang="en-GB" dirty="0">
              <a:solidFill>
                <a:srgbClr val="595959"/>
              </a:solidFill>
            </a:endParaRPr>
          </a:p>
        </p:txBody>
      </p:sp>
      <p:sp>
        <p:nvSpPr>
          <p:cNvPr id="4" name="Segnaposto piè di pagina 3">
            <a:extLst>
              <a:ext uri="{FF2B5EF4-FFF2-40B4-BE49-F238E27FC236}">
                <a16:creationId xmlns:a16="http://schemas.microsoft.com/office/drawing/2014/main" id="{D89EE03D-BA03-AF40-79E2-F47A593F0617}"/>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a:t>
            </a:r>
            <a:r>
              <a:rPr lang="en-GB" dirty="0"/>
              <a:t>Bakgrund och koncept för cirkulär ekonomi</a:t>
            </a:r>
          </a:p>
          <a:p>
            <a:endParaRPr lang="en-US" dirty="0"/>
          </a:p>
        </p:txBody>
      </p:sp>
      <p:sp>
        <p:nvSpPr>
          <p:cNvPr id="5" name="Segnaposto numero diapositiva 4">
            <a:extLst>
              <a:ext uri="{FF2B5EF4-FFF2-40B4-BE49-F238E27FC236}">
                <a16:creationId xmlns:a16="http://schemas.microsoft.com/office/drawing/2014/main" id="{99B64507-62EC-9198-11D1-9B9DD882E91D}"/>
              </a:ext>
            </a:extLst>
          </p:cNvPr>
          <p:cNvSpPr>
            <a:spLocks noGrp="1"/>
          </p:cNvSpPr>
          <p:nvPr>
            <p:ph type="sldNum" sz="quarter" idx="12"/>
          </p:nvPr>
        </p:nvSpPr>
        <p:spPr/>
        <p:txBody>
          <a:bodyPr/>
          <a:lstStyle/>
          <a:p>
            <a:fld id="{D57F1E4F-1CFF-5643-939E-217C01CDF565}" type="slidenum">
              <a:rPr lang="en-US" smtClean="0"/>
              <a:t>6</a:t>
            </a:fld>
            <a:endParaRPr lang="en-US" dirty="0"/>
          </a:p>
        </p:txBody>
      </p:sp>
      <p:sp>
        <p:nvSpPr>
          <p:cNvPr id="9" name="Titolo 1">
            <a:extLst>
              <a:ext uri="{FF2B5EF4-FFF2-40B4-BE49-F238E27FC236}">
                <a16:creationId xmlns:a16="http://schemas.microsoft.com/office/drawing/2014/main" id="{E4BB25BF-84EB-A432-FD94-86E578F0229F}"/>
              </a:ext>
            </a:extLst>
          </p:cNvPr>
          <p:cNvSpPr txBox="1">
            <a:spLocks/>
          </p:cNvSpPr>
          <p:nvPr/>
        </p:nvSpPr>
        <p:spPr>
          <a:xfrm>
            <a:off x="838200" y="681037"/>
            <a:ext cx="10515600" cy="1009651"/>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lang="it-IT" sz="4400" kern="1200">
                <a:solidFill>
                  <a:srgbClr val="94C020"/>
                </a:solidFill>
                <a:latin typeface="+mj-lt"/>
                <a:ea typeface="+mj-ea"/>
                <a:cs typeface="+mj-cs"/>
              </a:defRPr>
            </a:lvl1pPr>
          </a:lstStyle>
          <a:p>
            <a:pPr algn="ctr"/>
            <a:r>
              <a:rPr lang="en-GB" sz="4900" dirty="0"/>
              <a:t>1.1. Bakgrund</a:t>
            </a:r>
            <a:br>
              <a:rPr lang="en-GB" dirty="0">
                <a:solidFill>
                  <a:srgbClr val="0E101A"/>
                </a:solidFill>
              </a:rPr>
            </a:br>
            <a:endParaRPr lang="en-GB" dirty="0"/>
          </a:p>
        </p:txBody>
      </p:sp>
    </p:spTree>
    <p:extLst>
      <p:ext uri="{BB962C8B-B14F-4D97-AF65-F5344CB8AC3E}">
        <p14:creationId xmlns:p14="http://schemas.microsoft.com/office/powerpoint/2010/main" val="25052253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033E4-817D-9F97-C246-10A492A3D101}"/>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14D6D85B-D28F-D20F-9D05-22B09AA0555D}"/>
              </a:ext>
            </a:extLst>
          </p:cNvPr>
          <p:cNvSpPr>
            <a:spLocks noGrp="1"/>
          </p:cNvSpPr>
          <p:nvPr>
            <p:ph type="title"/>
          </p:nvPr>
        </p:nvSpPr>
        <p:spPr>
          <a:xfrm>
            <a:off x="1076739" y="2635870"/>
            <a:ext cx="10515600" cy="1009651"/>
          </a:xfrm>
        </p:spPr>
        <p:txBody>
          <a:bodyPr>
            <a:normAutofit/>
          </a:bodyPr>
          <a:lstStyle/>
          <a:p>
            <a:r>
              <a:rPr lang="en-GB" dirty="0"/>
              <a:t>7. Agroekologi och regenerativa metoder</a:t>
            </a:r>
          </a:p>
        </p:txBody>
      </p:sp>
      <p:sp>
        <p:nvSpPr>
          <p:cNvPr id="4" name="Segnaposto piè di pagina 3">
            <a:extLst>
              <a:ext uri="{FF2B5EF4-FFF2-40B4-BE49-F238E27FC236}">
                <a16:creationId xmlns:a16="http://schemas.microsoft.com/office/drawing/2014/main" id="{ACAD2EA2-3717-2716-5D85-931997D2F234}"/>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Agroekologi och regenerativa metoder</a:t>
            </a:r>
          </a:p>
        </p:txBody>
      </p:sp>
      <p:sp>
        <p:nvSpPr>
          <p:cNvPr id="5" name="Segnaposto numero diapositiva 4">
            <a:extLst>
              <a:ext uri="{FF2B5EF4-FFF2-40B4-BE49-F238E27FC236}">
                <a16:creationId xmlns:a16="http://schemas.microsoft.com/office/drawing/2014/main" id="{C04C5BC0-0025-2F3E-1EEE-AC90C468DFC2}"/>
              </a:ext>
            </a:extLst>
          </p:cNvPr>
          <p:cNvSpPr>
            <a:spLocks noGrp="1"/>
          </p:cNvSpPr>
          <p:nvPr>
            <p:ph type="sldNum" sz="quarter" idx="12"/>
          </p:nvPr>
        </p:nvSpPr>
        <p:spPr/>
        <p:txBody>
          <a:bodyPr/>
          <a:lstStyle/>
          <a:p>
            <a:fld id="{D57F1E4F-1CFF-5643-939E-217C01CDF565}" type="slidenum">
              <a:rPr lang="en-US" smtClean="0"/>
              <a:t>60</a:t>
            </a:fld>
            <a:endParaRPr lang="en-US" dirty="0"/>
          </a:p>
        </p:txBody>
      </p:sp>
    </p:spTree>
    <p:extLst>
      <p:ext uri="{BB962C8B-B14F-4D97-AF65-F5344CB8AC3E}">
        <p14:creationId xmlns:p14="http://schemas.microsoft.com/office/powerpoint/2010/main" val="33200977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2FE68-1827-CBD3-1F09-2EA9992EE963}"/>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D8669794-458C-0091-F6CA-BC9A8087583A}"/>
              </a:ext>
            </a:extLst>
          </p:cNvPr>
          <p:cNvSpPr>
            <a:spLocks noGrp="1"/>
          </p:cNvSpPr>
          <p:nvPr>
            <p:ph type="title"/>
          </p:nvPr>
        </p:nvSpPr>
        <p:spPr>
          <a:xfrm>
            <a:off x="3700669" y="280192"/>
            <a:ext cx="6503505" cy="1009651"/>
          </a:xfrm>
        </p:spPr>
        <p:txBody>
          <a:bodyPr>
            <a:normAutofit/>
          </a:bodyPr>
          <a:lstStyle/>
          <a:p>
            <a:r>
              <a:rPr lang="en-GB" dirty="0"/>
              <a:t>7.1. Agroekologi</a:t>
            </a:r>
          </a:p>
        </p:txBody>
      </p:sp>
      <p:sp>
        <p:nvSpPr>
          <p:cNvPr id="3" name="Segnaposto contenuto 2">
            <a:extLst>
              <a:ext uri="{FF2B5EF4-FFF2-40B4-BE49-F238E27FC236}">
                <a16:creationId xmlns:a16="http://schemas.microsoft.com/office/drawing/2014/main" id="{41ADA3FC-EFF1-B894-1CD0-2C81DB5C86F5}"/>
              </a:ext>
            </a:extLst>
          </p:cNvPr>
          <p:cNvSpPr>
            <a:spLocks noGrp="1"/>
          </p:cNvSpPr>
          <p:nvPr>
            <p:ph idx="1"/>
          </p:nvPr>
        </p:nvSpPr>
        <p:spPr>
          <a:xfrm>
            <a:off x="571500" y="1588690"/>
            <a:ext cx="10782300" cy="4351338"/>
          </a:xfrm>
        </p:spPr>
        <p:txBody>
          <a:bodyPr/>
          <a:lstStyle/>
          <a:p>
            <a:pPr marL="0" indent="0" algn="just">
              <a:lnSpc>
                <a:spcPct val="100000"/>
              </a:lnSpc>
              <a:buNone/>
            </a:pPr>
            <a:r>
              <a:rPr lang="en-GB" b="0" i="0" u="sng" dirty="0">
                <a:solidFill>
                  <a:srgbClr val="595959"/>
                </a:solidFill>
                <a:effectLst/>
                <a:latin typeface="Söhne"/>
              </a:rPr>
              <a:t>Agroekologins ursprung och utveckling</a:t>
            </a:r>
          </a:p>
          <a:p>
            <a:pPr algn="just">
              <a:lnSpc>
                <a:spcPct val="100000"/>
              </a:lnSpc>
              <a:buFont typeface="Arial" panose="020B0604020202020204" pitchFamily="34" charset="0"/>
              <a:buChar char="•"/>
            </a:pPr>
            <a:r>
              <a:rPr lang="en-GB" b="0" i="0" dirty="0">
                <a:solidFill>
                  <a:srgbClr val="595959"/>
                </a:solidFill>
                <a:effectLst/>
                <a:latin typeface="Söhne"/>
              </a:rPr>
              <a:t>Agroekologin har sina rötter i ursprungsbefolkningarnas traditionella livsmedelssystem och har djupa kopplingar till ekosystem, traditioner och kulturarv.</a:t>
            </a:r>
          </a:p>
          <a:p>
            <a:pPr algn="just">
              <a:lnSpc>
                <a:spcPct val="100000"/>
              </a:lnSpc>
              <a:buFont typeface="Arial" panose="020B0604020202020204" pitchFamily="34" charset="0"/>
              <a:buChar char="•"/>
            </a:pPr>
            <a:r>
              <a:rPr lang="en-GB" b="0" i="0" dirty="0">
                <a:solidFill>
                  <a:srgbClr val="595959"/>
                </a:solidFill>
                <a:effectLst/>
                <a:latin typeface="Söhne"/>
              </a:rPr>
              <a:t>Termen "agroekologi" uppstod i början av 1900-talet och fokuserade ursprungligen på aspekter som skadedjursbekämpning och markbiologi, innan den på 1950-talet utvidgades till att omfatta växtodling, markhälsa och jordbruksmeteorologi.</a:t>
            </a:r>
          </a:p>
          <a:p>
            <a:pPr algn="just">
              <a:lnSpc>
                <a:spcPct val="100000"/>
              </a:lnSpc>
              <a:buFont typeface="Arial" panose="020B0604020202020204" pitchFamily="34" charset="0"/>
              <a:buChar char="•"/>
            </a:pPr>
            <a:r>
              <a:rPr lang="en-GB" b="0" i="0" dirty="0">
                <a:solidFill>
                  <a:srgbClr val="595959"/>
                </a:solidFill>
                <a:effectLst/>
                <a:latin typeface="Söhne"/>
              </a:rPr>
              <a:t>På 1960-talet bidrog forskare som Wolfgang Tischler till utvecklingen av agroekologi som en oberoende akademisk disciplin och utforskade samspelet mellan växter, djur, jordar och klimat inom agroekosystem.</a:t>
            </a:r>
          </a:p>
          <a:p>
            <a:pPr algn="just">
              <a:lnSpc>
                <a:spcPct val="100000"/>
              </a:lnSpc>
            </a:pPr>
            <a:endParaRPr lang="en-GB" dirty="0">
              <a:solidFill>
                <a:srgbClr val="595959"/>
              </a:solidFill>
            </a:endParaRPr>
          </a:p>
        </p:txBody>
      </p:sp>
      <p:sp>
        <p:nvSpPr>
          <p:cNvPr id="4" name="Segnaposto piè di pagina 3">
            <a:extLst>
              <a:ext uri="{FF2B5EF4-FFF2-40B4-BE49-F238E27FC236}">
                <a16:creationId xmlns:a16="http://schemas.microsoft.com/office/drawing/2014/main" id="{B3CE5EF0-977E-6696-4FC3-D1A3CEF8A001}"/>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Agroekologi och regenerativa metoder</a:t>
            </a:r>
          </a:p>
        </p:txBody>
      </p:sp>
      <p:sp>
        <p:nvSpPr>
          <p:cNvPr id="5" name="Segnaposto numero diapositiva 4">
            <a:extLst>
              <a:ext uri="{FF2B5EF4-FFF2-40B4-BE49-F238E27FC236}">
                <a16:creationId xmlns:a16="http://schemas.microsoft.com/office/drawing/2014/main" id="{9F7533A4-C517-E738-F4E2-62DDE8192890}"/>
              </a:ext>
            </a:extLst>
          </p:cNvPr>
          <p:cNvSpPr>
            <a:spLocks noGrp="1"/>
          </p:cNvSpPr>
          <p:nvPr>
            <p:ph type="sldNum" sz="quarter" idx="12"/>
          </p:nvPr>
        </p:nvSpPr>
        <p:spPr/>
        <p:txBody>
          <a:bodyPr/>
          <a:lstStyle/>
          <a:p>
            <a:fld id="{D57F1E4F-1CFF-5643-939E-217C01CDF565}" type="slidenum">
              <a:rPr lang="en-US" smtClean="0"/>
              <a:t>61</a:t>
            </a:fld>
            <a:endParaRPr lang="en-US" dirty="0"/>
          </a:p>
        </p:txBody>
      </p:sp>
    </p:spTree>
    <p:extLst>
      <p:ext uri="{BB962C8B-B14F-4D97-AF65-F5344CB8AC3E}">
        <p14:creationId xmlns:p14="http://schemas.microsoft.com/office/powerpoint/2010/main" val="25212957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B57A9-690E-93DE-5005-A56AD389A474}"/>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DD76360C-291F-04CF-BD5F-27A59B7F2011}"/>
              </a:ext>
            </a:extLst>
          </p:cNvPr>
          <p:cNvSpPr>
            <a:spLocks noGrp="1"/>
          </p:cNvSpPr>
          <p:nvPr>
            <p:ph type="title"/>
          </p:nvPr>
        </p:nvSpPr>
        <p:spPr>
          <a:xfrm>
            <a:off x="3713921" y="280192"/>
            <a:ext cx="6503505" cy="1009651"/>
          </a:xfrm>
        </p:spPr>
        <p:txBody>
          <a:bodyPr>
            <a:normAutofit/>
          </a:bodyPr>
          <a:lstStyle/>
          <a:p>
            <a:r>
              <a:rPr lang="en-GB" dirty="0"/>
              <a:t>7.1. Agroekologi</a:t>
            </a:r>
          </a:p>
        </p:txBody>
      </p:sp>
      <p:sp>
        <p:nvSpPr>
          <p:cNvPr id="3" name="Segnaposto contenuto 2">
            <a:extLst>
              <a:ext uri="{FF2B5EF4-FFF2-40B4-BE49-F238E27FC236}">
                <a16:creationId xmlns:a16="http://schemas.microsoft.com/office/drawing/2014/main" id="{124BE363-81FD-CBBA-9DB4-6DAEADCC257F}"/>
              </a:ext>
            </a:extLst>
          </p:cNvPr>
          <p:cNvSpPr>
            <a:spLocks noGrp="1"/>
          </p:cNvSpPr>
          <p:nvPr>
            <p:ph idx="1"/>
          </p:nvPr>
        </p:nvSpPr>
        <p:spPr>
          <a:xfrm>
            <a:off x="381000" y="1307208"/>
            <a:ext cx="10515600" cy="3435487"/>
          </a:xfrm>
        </p:spPr>
        <p:txBody>
          <a:bodyPr>
            <a:normAutofit/>
          </a:bodyPr>
          <a:lstStyle/>
          <a:p>
            <a:pPr marL="0" indent="0" algn="just">
              <a:lnSpc>
                <a:spcPct val="110000"/>
              </a:lnSpc>
              <a:buNone/>
            </a:pPr>
            <a:r>
              <a:rPr lang="en-GB" b="0" i="0" u="sng" dirty="0">
                <a:solidFill>
                  <a:srgbClr val="595959"/>
                </a:solidFill>
                <a:effectLst/>
                <a:latin typeface="Söhne"/>
              </a:rPr>
              <a:t>Agroekologins tillväxt och expansion</a:t>
            </a:r>
          </a:p>
          <a:p>
            <a:pPr algn="just">
              <a:lnSpc>
                <a:spcPct val="110000"/>
              </a:lnSpc>
              <a:buFont typeface="Arial" panose="020B0604020202020204" pitchFamily="34" charset="0"/>
              <a:buChar char="•"/>
            </a:pPr>
            <a:r>
              <a:rPr lang="en-GB" b="0" i="0" dirty="0">
                <a:solidFill>
                  <a:srgbClr val="595959"/>
                </a:solidFill>
                <a:effectLst/>
                <a:latin typeface="Söhne"/>
              </a:rPr>
              <a:t>Under 1990-talet växte agroekologin kraftigt, både som vetenskaplig disciplin och som gräsrotsrörelse, pådrivet av en ökad miljömedvetenhet.</a:t>
            </a:r>
          </a:p>
          <a:p>
            <a:pPr algn="just">
              <a:lnSpc>
                <a:spcPct val="110000"/>
              </a:lnSpc>
              <a:buFont typeface="Arial" panose="020B0604020202020204" pitchFamily="34" charset="0"/>
              <a:buChar char="•"/>
            </a:pPr>
            <a:r>
              <a:rPr lang="en-GB" b="0" i="0" dirty="0">
                <a:solidFill>
                  <a:srgbClr val="595959"/>
                </a:solidFill>
                <a:effectLst/>
                <a:latin typeface="Söhne"/>
              </a:rPr>
              <a:t>Under denna period började universitet i Europa och USA erbjuda agroekologiska program, medan icke-statliga organisationer som AS-PTA i Brasilien växte fram för att underlätta samarbetet mellan agroekologer och jordbrukare.</a:t>
            </a:r>
          </a:p>
        </p:txBody>
      </p:sp>
      <p:sp>
        <p:nvSpPr>
          <p:cNvPr id="4" name="Segnaposto piè di pagina 3">
            <a:extLst>
              <a:ext uri="{FF2B5EF4-FFF2-40B4-BE49-F238E27FC236}">
                <a16:creationId xmlns:a16="http://schemas.microsoft.com/office/drawing/2014/main" id="{3374DC24-90DF-7138-304F-A727A61519E9}"/>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Agroekologi och regenerativa metoder</a:t>
            </a:r>
          </a:p>
        </p:txBody>
      </p:sp>
      <p:sp>
        <p:nvSpPr>
          <p:cNvPr id="5" name="Segnaposto numero diapositiva 4">
            <a:extLst>
              <a:ext uri="{FF2B5EF4-FFF2-40B4-BE49-F238E27FC236}">
                <a16:creationId xmlns:a16="http://schemas.microsoft.com/office/drawing/2014/main" id="{8E59F938-43B1-7749-887E-688F073FEA69}"/>
              </a:ext>
            </a:extLst>
          </p:cNvPr>
          <p:cNvSpPr>
            <a:spLocks noGrp="1"/>
          </p:cNvSpPr>
          <p:nvPr>
            <p:ph type="sldNum" sz="quarter" idx="12"/>
          </p:nvPr>
        </p:nvSpPr>
        <p:spPr/>
        <p:txBody>
          <a:bodyPr/>
          <a:lstStyle/>
          <a:p>
            <a:fld id="{D57F1E4F-1CFF-5643-939E-217C01CDF565}" type="slidenum">
              <a:rPr lang="en-US" smtClean="0"/>
              <a:t>62</a:t>
            </a:fld>
            <a:endParaRPr lang="en-US" dirty="0"/>
          </a:p>
        </p:txBody>
      </p:sp>
      <p:sp>
        <p:nvSpPr>
          <p:cNvPr id="6" name="TextBox 5">
            <a:extLst>
              <a:ext uri="{FF2B5EF4-FFF2-40B4-BE49-F238E27FC236}">
                <a16:creationId xmlns:a16="http://schemas.microsoft.com/office/drawing/2014/main" id="{F4809B1C-A9E2-D99F-CDFF-2B8A5B07362E}"/>
              </a:ext>
            </a:extLst>
          </p:cNvPr>
          <p:cNvSpPr txBox="1"/>
          <p:nvPr/>
        </p:nvSpPr>
        <p:spPr>
          <a:xfrm>
            <a:off x="381000" y="4567456"/>
            <a:ext cx="8213035" cy="1846659"/>
          </a:xfrm>
          <a:prstGeom prst="rect">
            <a:avLst/>
          </a:prstGeom>
          <a:noFill/>
        </p:spPr>
        <p:txBody>
          <a:bodyPr wrap="square" rtlCol="0">
            <a:spAutoFit/>
          </a:bodyPr>
          <a:lstStyle/>
          <a:p>
            <a:pPr marL="342900" indent="-342900">
              <a:buFont typeface="Arial" panose="020B0604020202020204" pitchFamily="34" charset="0"/>
              <a:buChar char="•"/>
            </a:pPr>
            <a:r>
              <a:rPr lang="en-GB" sz="2400" dirty="0">
                <a:solidFill>
                  <a:srgbClr val="595959"/>
                </a:solidFill>
                <a:latin typeface="Söhne"/>
              </a:rPr>
              <a:t>På 2000-talet utvecklades agroekologi bortom jordbruket till att omfatta hela livsmedelssystemet, integrera miljömässiga, ekonomiska och sociala dimensioner och främja hållbara metoder från produktion till konsumtion.</a:t>
            </a:r>
          </a:p>
          <a:p>
            <a:endParaRPr lang="en-GR" dirty="0"/>
          </a:p>
        </p:txBody>
      </p:sp>
      <p:pic>
        <p:nvPicPr>
          <p:cNvPr id="8" name="Picture 7" descr="A tree growing in a field&#10;&#10;Description automatically generated">
            <a:extLst>
              <a:ext uri="{FF2B5EF4-FFF2-40B4-BE49-F238E27FC236}">
                <a16:creationId xmlns:a16="http://schemas.microsoft.com/office/drawing/2014/main" id="{79C32232-59D4-45E1-E6E1-4BC7EE447035}"/>
              </a:ext>
            </a:extLst>
          </p:cNvPr>
          <p:cNvPicPr>
            <a:picLocks noChangeAspect="1"/>
          </p:cNvPicPr>
          <p:nvPr/>
        </p:nvPicPr>
        <p:blipFill>
          <a:blip r:embed="rId2"/>
          <a:stretch>
            <a:fillRect/>
          </a:stretch>
        </p:blipFill>
        <p:spPr>
          <a:xfrm>
            <a:off x="8594035" y="4065638"/>
            <a:ext cx="3279860" cy="2188281"/>
          </a:xfrm>
          <a:prstGeom prst="rect">
            <a:avLst/>
          </a:prstGeom>
        </p:spPr>
      </p:pic>
    </p:spTree>
    <p:extLst>
      <p:ext uri="{BB962C8B-B14F-4D97-AF65-F5344CB8AC3E}">
        <p14:creationId xmlns:p14="http://schemas.microsoft.com/office/powerpoint/2010/main" val="20334426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2020A-BF2F-F2BC-E1E0-5B78A505586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B68C0172-1F1D-AC18-4889-DCEEF019CA1F}"/>
              </a:ext>
            </a:extLst>
          </p:cNvPr>
          <p:cNvSpPr>
            <a:spLocks noGrp="1"/>
          </p:cNvSpPr>
          <p:nvPr>
            <p:ph type="title"/>
          </p:nvPr>
        </p:nvSpPr>
        <p:spPr>
          <a:xfrm>
            <a:off x="3674165" y="455750"/>
            <a:ext cx="6503505" cy="1009651"/>
          </a:xfrm>
        </p:spPr>
        <p:txBody>
          <a:bodyPr>
            <a:normAutofit/>
          </a:bodyPr>
          <a:lstStyle/>
          <a:p>
            <a:r>
              <a:rPr lang="en-GB" dirty="0"/>
              <a:t>7.1. Agroekologi</a:t>
            </a:r>
          </a:p>
        </p:txBody>
      </p:sp>
      <p:sp>
        <p:nvSpPr>
          <p:cNvPr id="3" name="Segnaposto contenuto 2">
            <a:extLst>
              <a:ext uri="{FF2B5EF4-FFF2-40B4-BE49-F238E27FC236}">
                <a16:creationId xmlns:a16="http://schemas.microsoft.com/office/drawing/2014/main" id="{7956B7C1-A93C-8DD0-041C-0D726105F11D}"/>
              </a:ext>
            </a:extLst>
          </p:cNvPr>
          <p:cNvSpPr>
            <a:spLocks noGrp="1"/>
          </p:cNvSpPr>
          <p:nvPr>
            <p:ph idx="1"/>
          </p:nvPr>
        </p:nvSpPr>
        <p:spPr/>
        <p:txBody>
          <a:bodyPr>
            <a:normAutofit/>
          </a:bodyPr>
          <a:lstStyle/>
          <a:p>
            <a:pPr marL="0" indent="0" algn="just">
              <a:lnSpc>
                <a:spcPct val="110000"/>
              </a:lnSpc>
              <a:buNone/>
            </a:pPr>
            <a:r>
              <a:rPr lang="en-GB" b="0" i="0" u="sng" dirty="0">
                <a:solidFill>
                  <a:srgbClr val="0D0D0D"/>
                </a:solidFill>
                <a:effectLst/>
                <a:latin typeface="Söhne"/>
              </a:rPr>
              <a:t>Olika perspektiv och vägledande principer</a:t>
            </a:r>
          </a:p>
          <a:p>
            <a:pPr algn="just">
              <a:lnSpc>
                <a:spcPct val="110000"/>
              </a:lnSpc>
              <a:buFont typeface="Arial" panose="020B0604020202020204" pitchFamily="34" charset="0"/>
              <a:buChar char="•"/>
            </a:pPr>
            <a:r>
              <a:rPr lang="en-GB" b="0" i="0" dirty="0">
                <a:solidFill>
                  <a:srgbClr val="0D0D0D"/>
                </a:solidFill>
                <a:effectLst/>
                <a:latin typeface="Söhne"/>
              </a:rPr>
              <a:t>Trots dess tillväxt är definitionen av agroekologi fortfarande föremål för debatt, där vissa ser det som ett rent tekniskt område och andra betonar dess politiska och transformativa potential.</a:t>
            </a:r>
          </a:p>
          <a:p>
            <a:pPr algn="just">
              <a:lnSpc>
                <a:spcPct val="110000"/>
              </a:lnSpc>
              <a:buFont typeface="Arial" panose="020B0604020202020204" pitchFamily="34" charset="0"/>
              <a:buChar char="•"/>
            </a:pPr>
            <a:r>
              <a:rPr lang="en-GB" b="0" i="0" dirty="0">
                <a:solidFill>
                  <a:srgbClr val="0D0D0D"/>
                </a:solidFill>
                <a:effectLst/>
                <a:latin typeface="Söhne"/>
              </a:rPr>
              <a:t>FAO:s "10 element i agroekologi" och FN:s kommitté för livsmedelsförsörjning 13 vägledande principer understryker agroekologins mångfacetterade karaktär och förespråkar en helhetssyn som kombinerar traditionell kunskap med vetenskap för att driva djupgående förändringar i livsmedelssystemen för hållbarhet och social rättvisa.</a:t>
            </a:r>
          </a:p>
          <a:p>
            <a:pPr algn="just">
              <a:lnSpc>
                <a:spcPct val="110000"/>
              </a:lnSpc>
            </a:pPr>
            <a:endParaRPr lang="en-GB" dirty="0"/>
          </a:p>
        </p:txBody>
      </p:sp>
      <p:sp>
        <p:nvSpPr>
          <p:cNvPr id="4" name="Segnaposto piè di pagina 3">
            <a:extLst>
              <a:ext uri="{FF2B5EF4-FFF2-40B4-BE49-F238E27FC236}">
                <a16:creationId xmlns:a16="http://schemas.microsoft.com/office/drawing/2014/main" id="{D8D7AF82-558B-6886-0161-56E260DB672F}"/>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Agroekologi och regenerativa metoder</a:t>
            </a:r>
          </a:p>
        </p:txBody>
      </p:sp>
      <p:sp>
        <p:nvSpPr>
          <p:cNvPr id="5" name="Segnaposto numero diapositiva 4">
            <a:extLst>
              <a:ext uri="{FF2B5EF4-FFF2-40B4-BE49-F238E27FC236}">
                <a16:creationId xmlns:a16="http://schemas.microsoft.com/office/drawing/2014/main" id="{C66CBF22-B33F-10A9-99F8-D5FC2F47C7C3}"/>
              </a:ext>
            </a:extLst>
          </p:cNvPr>
          <p:cNvSpPr>
            <a:spLocks noGrp="1"/>
          </p:cNvSpPr>
          <p:nvPr>
            <p:ph type="sldNum" sz="quarter" idx="12"/>
          </p:nvPr>
        </p:nvSpPr>
        <p:spPr/>
        <p:txBody>
          <a:bodyPr/>
          <a:lstStyle/>
          <a:p>
            <a:fld id="{D57F1E4F-1CFF-5643-939E-217C01CDF565}" type="slidenum">
              <a:rPr lang="en-US" smtClean="0"/>
              <a:t>63</a:t>
            </a:fld>
            <a:endParaRPr lang="en-US" dirty="0"/>
          </a:p>
        </p:txBody>
      </p:sp>
    </p:spTree>
    <p:extLst>
      <p:ext uri="{BB962C8B-B14F-4D97-AF65-F5344CB8AC3E}">
        <p14:creationId xmlns:p14="http://schemas.microsoft.com/office/powerpoint/2010/main" val="9017346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A0720-40A1-3E4A-C8B2-8A638AA3BDBA}"/>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4C186EF2-A9F7-BD0E-1950-B4431A841E54}"/>
              </a:ext>
            </a:extLst>
          </p:cNvPr>
          <p:cNvSpPr>
            <a:spLocks noGrp="1"/>
          </p:cNvSpPr>
          <p:nvPr>
            <p:ph type="title"/>
          </p:nvPr>
        </p:nvSpPr>
        <p:spPr>
          <a:xfrm>
            <a:off x="3295881" y="332721"/>
            <a:ext cx="6503505" cy="1009651"/>
          </a:xfrm>
        </p:spPr>
        <p:txBody>
          <a:bodyPr>
            <a:normAutofit/>
          </a:bodyPr>
          <a:lstStyle/>
          <a:p>
            <a:r>
              <a:rPr lang="en-GB" dirty="0"/>
              <a:t>7.1. Agroekologi</a:t>
            </a:r>
          </a:p>
        </p:txBody>
      </p:sp>
      <p:sp>
        <p:nvSpPr>
          <p:cNvPr id="3" name="Segnaposto contenuto 2">
            <a:extLst>
              <a:ext uri="{FF2B5EF4-FFF2-40B4-BE49-F238E27FC236}">
                <a16:creationId xmlns:a16="http://schemas.microsoft.com/office/drawing/2014/main" id="{E28129C0-37F2-6678-1E01-3232956327BB}"/>
              </a:ext>
            </a:extLst>
          </p:cNvPr>
          <p:cNvSpPr>
            <a:spLocks noGrp="1"/>
          </p:cNvSpPr>
          <p:nvPr>
            <p:ph idx="1"/>
          </p:nvPr>
        </p:nvSpPr>
        <p:spPr>
          <a:xfrm>
            <a:off x="966067" y="2780972"/>
            <a:ext cx="5562600" cy="1009651"/>
          </a:xfrm>
        </p:spPr>
        <p:txBody>
          <a:bodyPr/>
          <a:lstStyle/>
          <a:p>
            <a:pPr marL="0" indent="0">
              <a:buNone/>
            </a:pPr>
            <a:r>
              <a:rPr lang="en-GB" dirty="0"/>
              <a:t>Element och principer för agroekologi</a:t>
            </a:r>
          </a:p>
        </p:txBody>
      </p:sp>
      <p:sp>
        <p:nvSpPr>
          <p:cNvPr id="4" name="Segnaposto piè di pagina 3">
            <a:extLst>
              <a:ext uri="{FF2B5EF4-FFF2-40B4-BE49-F238E27FC236}">
                <a16:creationId xmlns:a16="http://schemas.microsoft.com/office/drawing/2014/main" id="{355D7CDE-BA24-F2C0-262A-7AFF9923F6D6}"/>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Agroekologi och regenerativa metoder</a:t>
            </a:r>
          </a:p>
        </p:txBody>
      </p:sp>
      <p:sp>
        <p:nvSpPr>
          <p:cNvPr id="5" name="Segnaposto numero diapositiva 4">
            <a:extLst>
              <a:ext uri="{FF2B5EF4-FFF2-40B4-BE49-F238E27FC236}">
                <a16:creationId xmlns:a16="http://schemas.microsoft.com/office/drawing/2014/main" id="{62367971-C902-CCC0-63C4-3ABAED69A7A2}"/>
              </a:ext>
            </a:extLst>
          </p:cNvPr>
          <p:cNvSpPr>
            <a:spLocks noGrp="1"/>
          </p:cNvSpPr>
          <p:nvPr>
            <p:ph type="sldNum" sz="quarter" idx="12"/>
          </p:nvPr>
        </p:nvSpPr>
        <p:spPr/>
        <p:txBody>
          <a:bodyPr/>
          <a:lstStyle/>
          <a:p>
            <a:fld id="{D57F1E4F-1CFF-5643-939E-217C01CDF565}" type="slidenum">
              <a:rPr lang="en-US" smtClean="0"/>
              <a:t>64</a:t>
            </a:fld>
            <a:endParaRPr lang="en-US" dirty="0"/>
          </a:p>
        </p:txBody>
      </p:sp>
      <p:pic>
        <p:nvPicPr>
          <p:cNvPr id="6" name="Picture 5" descr="A poster of a diagram&#10;&#10;Description automatically generated">
            <a:extLst>
              <a:ext uri="{FF2B5EF4-FFF2-40B4-BE49-F238E27FC236}">
                <a16:creationId xmlns:a16="http://schemas.microsoft.com/office/drawing/2014/main" id="{1537264F-A15F-CC39-7D56-6D33B3C368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3375" y="798863"/>
            <a:ext cx="3357025" cy="5260274"/>
          </a:xfrm>
          <a:prstGeom prst="rect">
            <a:avLst/>
          </a:prstGeom>
        </p:spPr>
      </p:pic>
      <p:sp>
        <p:nvSpPr>
          <p:cNvPr id="7" name="TextBox 6">
            <a:extLst>
              <a:ext uri="{FF2B5EF4-FFF2-40B4-BE49-F238E27FC236}">
                <a16:creationId xmlns:a16="http://schemas.microsoft.com/office/drawing/2014/main" id="{BA62F657-E6F4-7DCA-539A-8F68D33A43ED}"/>
              </a:ext>
            </a:extLst>
          </p:cNvPr>
          <p:cNvSpPr txBox="1"/>
          <p:nvPr/>
        </p:nvSpPr>
        <p:spPr>
          <a:xfrm>
            <a:off x="8979459" y="6110129"/>
            <a:ext cx="1879041" cy="246221"/>
          </a:xfrm>
          <a:prstGeom prst="rect">
            <a:avLst/>
          </a:prstGeom>
          <a:noFill/>
        </p:spPr>
        <p:txBody>
          <a:bodyPr wrap="none" rtlCol="0">
            <a:spAutoFit/>
          </a:bodyPr>
          <a:lstStyle/>
          <a:p>
            <a:r>
              <a:rPr lang="en-GB" sz="1000" dirty="0">
                <a:solidFill>
                  <a:srgbClr val="595959"/>
                </a:solidFill>
              </a:rPr>
              <a:t>KÄLLA: IDS &amp; IPES-LIVSMEDEL, 2022</a:t>
            </a:r>
            <a:endParaRPr lang="en-GR" sz="1000" dirty="0">
              <a:solidFill>
                <a:srgbClr val="595959"/>
              </a:solidFill>
            </a:endParaRPr>
          </a:p>
        </p:txBody>
      </p:sp>
    </p:spTree>
    <p:extLst>
      <p:ext uri="{BB962C8B-B14F-4D97-AF65-F5344CB8AC3E}">
        <p14:creationId xmlns:p14="http://schemas.microsoft.com/office/powerpoint/2010/main" val="587828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0CE77-53EF-17FD-9285-6C54398D20CC}"/>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2BAA0433-7C15-D118-0CDF-9889D40A63AB}"/>
              </a:ext>
            </a:extLst>
          </p:cNvPr>
          <p:cNvSpPr>
            <a:spLocks noGrp="1"/>
          </p:cNvSpPr>
          <p:nvPr>
            <p:ph type="title"/>
          </p:nvPr>
        </p:nvSpPr>
        <p:spPr>
          <a:xfrm>
            <a:off x="3700669" y="280192"/>
            <a:ext cx="6503505" cy="1009651"/>
          </a:xfrm>
        </p:spPr>
        <p:txBody>
          <a:bodyPr>
            <a:normAutofit/>
          </a:bodyPr>
          <a:lstStyle/>
          <a:p>
            <a:r>
              <a:rPr lang="en-GB" dirty="0"/>
              <a:t>7.1. Agroekologi</a:t>
            </a:r>
          </a:p>
        </p:txBody>
      </p:sp>
      <p:sp>
        <p:nvSpPr>
          <p:cNvPr id="3" name="Segnaposto contenuto 2">
            <a:extLst>
              <a:ext uri="{FF2B5EF4-FFF2-40B4-BE49-F238E27FC236}">
                <a16:creationId xmlns:a16="http://schemas.microsoft.com/office/drawing/2014/main" id="{8BF5B9E3-91C9-F5F5-E753-3878508B9FA7}"/>
              </a:ext>
            </a:extLst>
          </p:cNvPr>
          <p:cNvSpPr>
            <a:spLocks noGrp="1"/>
          </p:cNvSpPr>
          <p:nvPr>
            <p:ph idx="1"/>
          </p:nvPr>
        </p:nvSpPr>
        <p:spPr>
          <a:xfrm>
            <a:off x="838200" y="1588690"/>
            <a:ext cx="10515600" cy="4351338"/>
          </a:xfrm>
        </p:spPr>
        <p:txBody>
          <a:bodyPr>
            <a:normAutofit lnSpcReduction="10000"/>
          </a:bodyPr>
          <a:lstStyle/>
          <a:p>
            <a:pPr algn="just">
              <a:lnSpc>
                <a:spcPct val="100000"/>
              </a:lnSpc>
              <a:buFont typeface="Arial" panose="020B0604020202020204" pitchFamily="34" charset="0"/>
              <a:buChar char="•"/>
            </a:pPr>
            <a:r>
              <a:rPr lang="en-GB" b="0" i="0" dirty="0">
                <a:solidFill>
                  <a:srgbClr val="595959"/>
                </a:solidFill>
                <a:effectLst/>
                <a:latin typeface="Söhne"/>
              </a:rPr>
              <a:t>De 13 vägledande principerna för agroekologi ligger i linje med de 10 elementen och återspeglar dess utveckling från en metod för att förändra ohållbar livsmedelsproduktion till ett heltäckande tillvägagångssätt.</a:t>
            </a:r>
          </a:p>
          <a:p>
            <a:pPr algn="just">
              <a:lnSpc>
                <a:spcPct val="100000"/>
              </a:lnSpc>
              <a:buFont typeface="Arial" panose="020B0604020202020204" pitchFamily="34" charset="0"/>
              <a:buChar char="•"/>
            </a:pPr>
            <a:endParaRPr lang="en-GB" b="0" i="0" dirty="0">
              <a:solidFill>
                <a:srgbClr val="595959"/>
              </a:solidFill>
              <a:effectLst/>
              <a:latin typeface="Söhne"/>
            </a:endParaRPr>
          </a:p>
          <a:p>
            <a:pPr algn="just">
              <a:lnSpc>
                <a:spcPct val="100000"/>
              </a:lnSpc>
              <a:buFont typeface="Arial" panose="020B0604020202020204" pitchFamily="34" charset="0"/>
              <a:buChar char="•"/>
            </a:pPr>
            <a:r>
              <a:rPr lang="en-GB" b="0" i="0" dirty="0">
                <a:solidFill>
                  <a:srgbClr val="595959"/>
                </a:solidFill>
                <a:effectLst/>
                <a:latin typeface="Söhne"/>
              </a:rPr>
              <a:t>Idag integrerar agroekologi vetenskaplig kunskap med praktisk tillämpning, med stöd av en social rörelse som förespråkar en fullständig översyn av livsmedelssystemen.</a:t>
            </a:r>
          </a:p>
          <a:p>
            <a:pPr algn="just">
              <a:lnSpc>
                <a:spcPct val="100000"/>
              </a:lnSpc>
              <a:buFont typeface="Arial" panose="020B0604020202020204" pitchFamily="34" charset="0"/>
              <a:buChar char="•"/>
            </a:pPr>
            <a:endParaRPr lang="en-GB" b="0" i="0" dirty="0">
              <a:solidFill>
                <a:srgbClr val="595959"/>
              </a:solidFill>
              <a:effectLst/>
              <a:latin typeface="Söhne"/>
            </a:endParaRPr>
          </a:p>
          <a:p>
            <a:pPr algn="just">
              <a:lnSpc>
                <a:spcPct val="100000"/>
              </a:lnSpc>
              <a:buFont typeface="Arial" panose="020B0604020202020204" pitchFamily="34" charset="0"/>
              <a:buChar char="•"/>
            </a:pPr>
            <a:r>
              <a:rPr lang="en-GB" b="0" i="0" dirty="0">
                <a:solidFill>
                  <a:srgbClr val="595959"/>
                </a:solidFill>
                <a:effectLst/>
                <a:latin typeface="Söhne"/>
              </a:rPr>
              <a:t>Denna omvandling prioriterar miljömässig hållbarhet och distributiv rättvisa, och får formellt erkännande i internationell livsmedelsstyrning med stöd av en mångsidig men enhetlig grupp av experter.</a:t>
            </a:r>
          </a:p>
          <a:p>
            <a:pPr algn="just">
              <a:lnSpc>
                <a:spcPct val="100000"/>
              </a:lnSpc>
            </a:pPr>
            <a:endParaRPr lang="en-GB" dirty="0">
              <a:solidFill>
                <a:srgbClr val="595959"/>
              </a:solidFill>
            </a:endParaRPr>
          </a:p>
        </p:txBody>
      </p:sp>
      <p:sp>
        <p:nvSpPr>
          <p:cNvPr id="4" name="Segnaposto piè di pagina 3">
            <a:extLst>
              <a:ext uri="{FF2B5EF4-FFF2-40B4-BE49-F238E27FC236}">
                <a16:creationId xmlns:a16="http://schemas.microsoft.com/office/drawing/2014/main" id="{EBB3A062-7801-217A-CB4C-EBB8510644FF}"/>
              </a:ext>
            </a:extLst>
          </p:cNvPr>
          <p:cNvSpPr>
            <a:spLocks noGrp="1"/>
          </p:cNvSpPr>
          <p:nvPr>
            <p:ph type="ftr" sz="quarter" idx="11"/>
          </p:nvPr>
        </p:nvSpPr>
        <p:spPr/>
        <p:txBody>
          <a:bodyPr/>
          <a:lstStyle/>
          <a:p>
            <a:r>
              <a:rPr lang="en-US" dirty="0"/>
              <a:t>Modul: </a:t>
            </a:r>
            <a:r>
              <a:rPr lang="en-GB" dirty="0"/>
              <a:t>Bioekonomi, cirkulär ekonomi och biobaserade </a:t>
            </a:r>
            <a:r>
              <a:rPr lang="en-GB" dirty="0" err="1"/>
              <a:t>produkter</a:t>
            </a:r>
            <a:r>
              <a:rPr lang="en-GB" dirty="0"/>
              <a:t> </a:t>
            </a:r>
            <a:r>
              <a:rPr lang="en-US" dirty="0"/>
              <a:t>/ </a:t>
            </a:r>
            <a:r>
              <a:rPr lang="en-US" dirty="0" err="1"/>
              <a:t>Ämne</a:t>
            </a:r>
            <a:r>
              <a:rPr lang="en-US" dirty="0"/>
              <a:t>: </a:t>
            </a:r>
            <a:r>
              <a:rPr lang="en-GB" dirty="0"/>
              <a:t>Cirkulär ekonomi </a:t>
            </a:r>
            <a:r>
              <a:rPr lang="en-US" dirty="0"/>
              <a:t>/ </a:t>
            </a:r>
            <a:r>
              <a:rPr lang="en-US" dirty="0" err="1"/>
              <a:t>Delämne</a:t>
            </a:r>
            <a:r>
              <a:rPr lang="en-US" dirty="0"/>
              <a:t>: Agroekologi och regenerativa metoder</a:t>
            </a:r>
          </a:p>
        </p:txBody>
      </p:sp>
      <p:sp>
        <p:nvSpPr>
          <p:cNvPr id="5" name="Segnaposto numero diapositiva 4">
            <a:extLst>
              <a:ext uri="{FF2B5EF4-FFF2-40B4-BE49-F238E27FC236}">
                <a16:creationId xmlns:a16="http://schemas.microsoft.com/office/drawing/2014/main" id="{992D39E5-30C3-5854-2C35-72CA2BE2DDA6}"/>
              </a:ext>
            </a:extLst>
          </p:cNvPr>
          <p:cNvSpPr>
            <a:spLocks noGrp="1"/>
          </p:cNvSpPr>
          <p:nvPr>
            <p:ph type="sldNum" sz="quarter" idx="12"/>
          </p:nvPr>
        </p:nvSpPr>
        <p:spPr/>
        <p:txBody>
          <a:bodyPr/>
          <a:lstStyle/>
          <a:p>
            <a:fld id="{D57F1E4F-1CFF-5643-939E-217C01CDF565}" type="slidenum">
              <a:rPr lang="en-US" smtClean="0"/>
              <a:t>65</a:t>
            </a:fld>
            <a:endParaRPr lang="en-US" dirty="0"/>
          </a:p>
        </p:txBody>
      </p:sp>
    </p:spTree>
    <p:extLst>
      <p:ext uri="{BB962C8B-B14F-4D97-AF65-F5344CB8AC3E}">
        <p14:creationId xmlns:p14="http://schemas.microsoft.com/office/powerpoint/2010/main" val="33563585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F836C-8AA9-3480-0233-E154F6CBAFDE}"/>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643BCB4C-6068-4568-0EFF-383314829039}"/>
              </a:ext>
            </a:extLst>
          </p:cNvPr>
          <p:cNvSpPr>
            <a:spLocks noGrp="1"/>
          </p:cNvSpPr>
          <p:nvPr>
            <p:ph type="title"/>
          </p:nvPr>
        </p:nvSpPr>
        <p:spPr>
          <a:xfrm>
            <a:off x="2388704" y="343278"/>
            <a:ext cx="10515600" cy="1009651"/>
          </a:xfrm>
        </p:spPr>
        <p:txBody>
          <a:bodyPr>
            <a:normAutofit/>
          </a:bodyPr>
          <a:lstStyle/>
          <a:p>
            <a:r>
              <a:rPr lang="en-GB" dirty="0"/>
              <a:t>7.2. Regenerativt jordbruk</a:t>
            </a:r>
          </a:p>
        </p:txBody>
      </p:sp>
      <p:sp>
        <p:nvSpPr>
          <p:cNvPr id="3" name="Segnaposto contenuto 2">
            <a:extLst>
              <a:ext uri="{FF2B5EF4-FFF2-40B4-BE49-F238E27FC236}">
                <a16:creationId xmlns:a16="http://schemas.microsoft.com/office/drawing/2014/main" id="{F5D7233D-E7F8-026B-4DAF-DFB6E233E42B}"/>
              </a:ext>
            </a:extLst>
          </p:cNvPr>
          <p:cNvSpPr>
            <a:spLocks noGrp="1"/>
          </p:cNvSpPr>
          <p:nvPr>
            <p:ph idx="1"/>
          </p:nvPr>
        </p:nvSpPr>
        <p:spPr/>
        <p:txBody>
          <a:bodyPr>
            <a:normAutofit fontScale="92500" lnSpcReduction="10000"/>
          </a:bodyPr>
          <a:lstStyle/>
          <a:p>
            <a:pPr marL="0" indent="0" algn="just">
              <a:lnSpc>
                <a:spcPct val="150000"/>
              </a:lnSpc>
              <a:buNone/>
            </a:pPr>
            <a:r>
              <a:rPr lang="en-GB" b="0" i="0" u="sng" dirty="0">
                <a:solidFill>
                  <a:srgbClr val="595959"/>
                </a:solidFill>
                <a:effectLst/>
                <a:latin typeface="Söhne"/>
              </a:rPr>
              <a:t>Rötter och principer för regenerativt jordbruk</a:t>
            </a:r>
          </a:p>
          <a:p>
            <a:pPr algn="just">
              <a:lnSpc>
                <a:spcPct val="150000"/>
              </a:lnSpc>
              <a:buFont typeface="Arial" panose="020B0604020202020204" pitchFamily="34" charset="0"/>
              <a:buChar char="•"/>
            </a:pPr>
            <a:r>
              <a:rPr lang="en-GB" b="0" i="0" dirty="0">
                <a:solidFill>
                  <a:srgbClr val="595959"/>
                </a:solidFill>
                <a:effectLst/>
                <a:latin typeface="Söhne"/>
              </a:rPr>
              <a:t>Det regenerativa jordbruket går tillbaka till 1960-talets ekologiska rörelse i USA, som påverkades av Rachel Carsons bok Silent Spring.</a:t>
            </a:r>
          </a:p>
          <a:p>
            <a:pPr algn="just">
              <a:lnSpc>
                <a:spcPct val="150000"/>
              </a:lnSpc>
              <a:buFont typeface="Arial" panose="020B0604020202020204" pitchFamily="34" charset="0"/>
              <a:buChar char="•"/>
            </a:pPr>
            <a:r>
              <a:rPr lang="en-GB" b="0" i="0" dirty="0">
                <a:solidFill>
                  <a:srgbClr val="595959"/>
                </a:solidFill>
                <a:effectLst/>
                <a:latin typeface="Söhne"/>
              </a:rPr>
              <a:t>Rodale Institute myntade begreppet "regenerativ ekologisk" i början av 1980-talet och betonade den naturliga föryngringsförmågan hos ekosystem och biologisk mångfald.</a:t>
            </a:r>
          </a:p>
          <a:p>
            <a:pPr algn="just">
              <a:lnSpc>
                <a:spcPct val="150000"/>
              </a:lnSpc>
              <a:buFont typeface="Arial" panose="020B0604020202020204" pitchFamily="34" charset="0"/>
              <a:buChar char="•"/>
            </a:pPr>
            <a:r>
              <a:rPr lang="en-GB" b="0" i="0" dirty="0">
                <a:solidFill>
                  <a:srgbClr val="595959"/>
                </a:solidFill>
                <a:effectLst/>
                <a:latin typeface="Söhne"/>
              </a:rPr>
              <a:t>Richard Harwood beskrev tre grundläggande principer: kopplingar inom jordbrukssystem, upprätthållande av biologisk jämvikt och främjande av konstruktiv ömsesidighet samtidigt som skadorna minimeras.</a:t>
            </a:r>
          </a:p>
          <a:p>
            <a:pPr algn="just">
              <a:lnSpc>
                <a:spcPct val="150000"/>
              </a:lnSpc>
            </a:pPr>
            <a:endParaRPr lang="en-GB" dirty="0">
              <a:solidFill>
                <a:srgbClr val="595959"/>
              </a:solidFill>
            </a:endParaRPr>
          </a:p>
        </p:txBody>
      </p:sp>
      <p:sp>
        <p:nvSpPr>
          <p:cNvPr id="4" name="Segnaposto piè di pagina 3">
            <a:extLst>
              <a:ext uri="{FF2B5EF4-FFF2-40B4-BE49-F238E27FC236}">
                <a16:creationId xmlns:a16="http://schemas.microsoft.com/office/drawing/2014/main" id="{7A4B6C29-B689-874A-E5D8-E21C34691CC9}"/>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Agroekologi och regenerativa metoder</a:t>
            </a:r>
          </a:p>
        </p:txBody>
      </p:sp>
      <p:sp>
        <p:nvSpPr>
          <p:cNvPr id="5" name="Segnaposto numero diapositiva 4">
            <a:extLst>
              <a:ext uri="{FF2B5EF4-FFF2-40B4-BE49-F238E27FC236}">
                <a16:creationId xmlns:a16="http://schemas.microsoft.com/office/drawing/2014/main" id="{ADEB709B-6EC1-EC08-3A17-D2BD302DFFD5}"/>
              </a:ext>
            </a:extLst>
          </p:cNvPr>
          <p:cNvSpPr>
            <a:spLocks noGrp="1"/>
          </p:cNvSpPr>
          <p:nvPr>
            <p:ph type="sldNum" sz="quarter" idx="12"/>
          </p:nvPr>
        </p:nvSpPr>
        <p:spPr/>
        <p:txBody>
          <a:bodyPr/>
          <a:lstStyle/>
          <a:p>
            <a:fld id="{D57F1E4F-1CFF-5643-939E-217C01CDF565}" type="slidenum">
              <a:rPr lang="en-US" smtClean="0"/>
              <a:t>66</a:t>
            </a:fld>
            <a:endParaRPr lang="en-US" dirty="0"/>
          </a:p>
        </p:txBody>
      </p:sp>
    </p:spTree>
    <p:extLst>
      <p:ext uri="{BB962C8B-B14F-4D97-AF65-F5344CB8AC3E}">
        <p14:creationId xmlns:p14="http://schemas.microsoft.com/office/powerpoint/2010/main" val="24529290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66EE2-405C-A850-B7EA-A750842D30B0}"/>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717B6887-F38D-D197-17D6-E04F5EFBFACE}"/>
              </a:ext>
            </a:extLst>
          </p:cNvPr>
          <p:cNvSpPr>
            <a:spLocks noGrp="1"/>
          </p:cNvSpPr>
          <p:nvPr>
            <p:ph type="title"/>
          </p:nvPr>
        </p:nvSpPr>
        <p:spPr>
          <a:xfrm>
            <a:off x="1858617" y="356530"/>
            <a:ext cx="10515600" cy="1009651"/>
          </a:xfrm>
        </p:spPr>
        <p:txBody>
          <a:bodyPr>
            <a:normAutofit/>
          </a:bodyPr>
          <a:lstStyle/>
          <a:p>
            <a:r>
              <a:rPr lang="en-GB" dirty="0"/>
              <a:t>7.2. Regenerativt jordbruk</a:t>
            </a:r>
          </a:p>
        </p:txBody>
      </p:sp>
      <p:sp>
        <p:nvSpPr>
          <p:cNvPr id="3" name="Segnaposto contenuto 2">
            <a:extLst>
              <a:ext uri="{FF2B5EF4-FFF2-40B4-BE49-F238E27FC236}">
                <a16:creationId xmlns:a16="http://schemas.microsoft.com/office/drawing/2014/main" id="{3E4086E6-CE06-2C90-93FD-E8D60862077F}"/>
              </a:ext>
            </a:extLst>
          </p:cNvPr>
          <p:cNvSpPr>
            <a:spLocks noGrp="1"/>
          </p:cNvSpPr>
          <p:nvPr>
            <p:ph idx="1"/>
          </p:nvPr>
        </p:nvSpPr>
        <p:spPr>
          <a:xfrm>
            <a:off x="609600" y="1685596"/>
            <a:ext cx="10515600" cy="4351338"/>
          </a:xfrm>
        </p:spPr>
        <p:txBody>
          <a:bodyPr>
            <a:normAutofit fontScale="92500" lnSpcReduction="10000"/>
          </a:bodyPr>
          <a:lstStyle/>
          <a:p>
            <a:pPr marL="0" indent="0" algn="just">
              <a:lnSpc>
                <a:spcPct val="150000"/>
              </a:lnSpc>
              <a:buNone/>
            </a:pPr>
            <a:r>
              <a:rPr lang="en-GB" b="0" i="0" u="sng" dirty="0">
                <a:solidFill>
                  <a:srgbClr val="595959"/>
                </a:solidFill>
                <a:effectLst/>
                <a:latin typeface="Söhne"/>
              </a:rPr>
              <a:t>Erkännande och förespråkande</a:t>
            </a:r>
          </a:p>
          <a:p>
            <a:pPr algn="just">
              <a:lnSpc>
                <a:spcPct val="150000"/>
              </a:lnSpc>
              <a:buFont typeface="Arial" panose="020B0604020202020204" pitchFamily="34" charset="0"/>
              <a:buChar char="•"/>
            </a:pPr>
            <a:r>
              <a:rPr lang="en-GB" b="0" i="0" dirty="0">
                <a:solidFill>
                  <a:srgbClr val="595959"/>
                </a:solidFill>
                <a:effectLst/>
                <a:latin typeface="Söhne"/>
              </a:rPr>
              <a:t>Regenerativt jordbruk, trots likheter med agroekologi, saknade erkännande fram till de senaste åren.</a:t>
            </a:r>
          </a:p>
          <a:p>
            <a:pPr algn="just">
              <a:lnSpc>
                <a:spcPct val="150000"/>
              </a:lnSpc>
              <a:buFont typeface="Arial" panose="020B0604020202020204" pitchFamily="34" charset="0"/>
              <a:buChar char="•"/>
            </a:pPr>
            <a:r>
              <a:rPr lang="en-GB" b="0" i="0" dirty="0">
                <a:solidFill>
                  <a:srgbClr val="595959"/>
                </a:solidFill>
                <a:effectLst/>
                <a:latin typeface="Söhne"/>
              </a:rPr>
              <a:t>En studie från 2012 lyfte fram dess potential att hantera koldioxidutsläpp och resursbrist, och uppmärksammade de miljömässiga fördelarna med regenerativa metoder.</a:t>
            </a:r>
          </a:p>
          <a:p>
            <a:pPr algn="just">
              <a:lnSpc>
                <a:spcPct val="150000"/>
              </a:lnSpc>
              <a:buFont typeface="Arial" panose="020B0604020202020204" pitchFamily="34" charset="0"/>
              <a:buChar char="•"/>
            </a:pPr>
            <a:r>
              <a:rPr lang="en-GB" b="0" i="0" dirty="0">
                <a:solidFill>
                  <a:srgbClr val="595959"/>
                </a:solidFill>
                <a:effectLst/>
                <a:latin typeface="Söhne"/>
              </a:rPr>
              <a:t>Organisationer som Rodale Institute och Regeneration International, som grundades 2017, förespråkar en global övergång till regenerativa metoder för att bekämpa klimatförändringar, hunger och socioekonomiska frågor.</a:t>
            </a:r>
          </a:p>
          <a:p>
            <a:pPr algn="just">
              <a:lnSpc>
                <a:spcPct val="150000"/>
              </a:lnSpc>
            </a:pPr>
            <a:endParaRPr lang="en-GB" dirty="0">
              <a:solidFill>
                <a:srgbClr val="595959"/>
              </a:solidFill>
            </a:endParaRPr>
          </a:p>
        </p:txBody>
      </p:sp>
      <p:sp>
        <p:nvSpPr>
          <p:cNvPr id="4" name="Segnaposto piè di pagina 3">
            <a:extLst>
              <a:ext uri="{FF2B5EF4-FFF2-40B4-BE49-F238E27FC236}">
                <a16:creationId xmlns:a16="http://schemas.microsoft.com/office/drawing/2014/main" id="{0901DB92-507B-72D7-0304-352A8EE6493D}"/>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Agroekologi och regenerativa metoder</a:t>
            </a:r>
          </a:p>
        </p:txBody>
      </p:sp>
      <p:sp>
        <p:nvSpPr>
          <p:cNvPr id="5" name="Segnaposto numero diapositiva 4">
            <a:extLst>
              <a:ext uri="{FF2B5EF4-FFF2-40B4-BE49-F238E27FC236}">
                <a16:creationId xmlns:a16="http://schemas.microsoft.com/office/drawing/2014/main" id="{73C1315A-BBA5-8BE3-CB0A-26FEA478F4CB}"/>
              </a:ext>
            </a:extLst>
          </p:cNvPr>
          <p:cNvSpPr>
            <a:spLocks noGrp="1"/>
          </p:cNvSpPr>
          <p:nvPr>
            <p:ph type="sldNum" sz="quarter" idx="12"/>
          </p:nvPr>
        </p:nvSpPr>
        <p:spPr/>
        <p:txBody>
          <a:bodyPr/>
          <a:lstStyle/>
          <a:p>
            <a:fld id="{D57F1E4F-1CFF-5643-939E-217C01CDF565}" type="slidenum">
              <a:rPr lang="en-US" smtClean="0"/>
              <a:t>67</a:t>
            </a:fld>
            <a:endParaRPr lang="en-US" dirty="0"/>
          </a:p>
        </p:txBody>
      </p:sp>
    </p:spTree>
    <p:extLst>
      <p:ext uri="{BB962C8B-B14F-4D97-AF65-F5344CB8AC3E}">
        <p14:creationId xmlns:p14="http://schemas.microsoft.com/office/powerpoint/2010/main" val="26591327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2E0F3-0371-9EF2-FEDB-4518EAECF9AB}"/>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F492DFA1-0F5C-2CBD-D34F-D63542886A83}"/>
              </a:ext>
            </a:extLst>
          </p:cNvPr>
          <p:cNvSpPr>
            <a:spLocks noGrp="1"/>
          </p:cNvSpPr>
          <p:nvPr>
            <p:ph type="title"/>
          </p:nvPr>
        </p:nvSpPr>
        <p:spPr>
          <a:xfrm>
            <a:off x="2017643" y="280192"/>
            <a:ext cx="10515600" cy="1009651"/>
          </a:xfrm>
        </p:spPr>
        <p:txBody>
          <a:bodyPr>
            <a:normAutofit/>
          </a:bodyPr>
          <a:lstStyle/>
          <a:p>
            <a:r>
              <a:rPr lang="en-GB" dirty="0"/>
              <a:t>7.2. Regenerativt jordbruk</a:t>
            </a:r>
          </a:p>
        </p:txBody>
      </p:sp>
      <p:sp>
        <p:nvSpPr>
          <p:cNvPr id="3" name="Segnaposto contenuto 2">
            <a:extLst>
              <a:ext uri="{FF2B5EF4-FFF2-40B4-BE49-F238E27FC236}">
                <a16:creationId xmlns:a16="http://schemas.microsoft.com/office/drawing/2014/main" id="{8ADE24A3-A377-FB57-E3CF-CF76C55D4E81}"/>
              </a:ext>
            </a:extLst>
          </p:cNvPr>
          <p:cNvSpPr>
            <a:spLocks noGrp="1"/>
          </p:cNvSpPr>
          <p:nvPr>
            <p:ph idx="1"/>
          </p:nvPr>
        </p:nvSpPr>
        <p:spPr>
          <a:xfrm>
            <a:off x="718930" y="1647427"/>
            <a:ext cx="10515600" cy="4351338"/>
          </a:xfrm>
        </p:spPr>
        <p:txBody>
          <a:bodyPr/>
          <a:lstStyle/>
          <a:p>
            <a:pPr marL="0" indent="0" algn="just">
              <a:lnSpc>
                <a:spcPct val="150000"/>
              </a:lnSpc>
              <a:buNone/>
            </a:pPr>
            <a:r>
              <a:rPr lang="en-GB" b="0" i="0" dirty="0">
                <a:solidFill>
                  <a:srgbClr val="595959"/>
                </a:solidFill>
                <a:effectLst/>
                <a:latin typeface="Söhne"/>
              </a:rPr>
              <a:t>Medan regenerativt jordbruk får internationell dragkraft, formar stora livsmedelsföretag diskursen.</a:t>
            </a:r>
          </a:p>
          <a:p>
            <a:pPr algn="just">
              <a:lnSpc>
                <a:spcPct val="150000"/>
              </a:lnSpc>
              <a:buFont typeface="Arial" panose="020B0604020202020204" pitchFamily="34" charset="0"/>
              <a:buChar char="•"/>
            </a:pPr>
            <a:r>
              <a:rPr lang="en-GB" b="0" i="0" dirty="0">
                <a:solidFill>
                  <a:srgbClr val="595959"/>
                </a:solidFill>
                <a:effectLst/>
                <a:latin typeface="Söhne"/>
              </a:rPr>
              <a:t>De investerar i regenerativa metoder men prioriterar ofta miljöfrågor som markhälsa och koldioxidutsläpp framför social rättvisa och jämlikhet.</a:t>
            </a:r>
          </a:p>
          <a:p>
            <a:pPr algn="just">
              <a:lnSpc>
                <a:spcPct val="150000"/>
              </a:lnSpc>
              <a:buFont typeface="Arial" panose="020B0604020202020204" pitchFamily="34" charset="0"/>
              <a:buChar char="•"/>
            </a:pPr>
            <a:r>
              <a:rPr lang="en-GB" b="0" i="0" dirty="0">
                <a:solidFill>
                  <a:srgbClr val="595959"/>
                </a:solidFill>
                <a:effectLst/>
                <a:latin typeface="Söhne"/>
              </a:rPr>
              <a:t>Vissa företagsversioner av regenerativt jordbruk kan fokusera enbart på att kompensera för utsläpp utan att ta upp bredare sociala frågor, vilket understryker behovet av ett holistiskt tillvägagångssätt.</a:t>
            </a:r>
          </a:p>
          <a:p>
            <a:pPr algn="just">
              <a:lnSpc>
                <a:spcPct val="150000"/>
              </a:lnSpc>
            </a:pPr>
            <a:endParaRPr lang="en-GB" dirty="0">
              <a:solidFill>
                <a:srgbClr val="595959"/>
              </a:solidFill>
            </a:endParaRPr>
          </a:p>
        </p:txBody>
      </p:sp>
      <p:sp>
        <p:nvSpPr>
          <p:cNvPr id="4" name="Segnaposto piè di pagina 3">
            <a:extLst>
              <a:ext uri="{FF2B5EF4-FFF2-40B4-BE49-F238E27FC236}">
                <a16:creationId xmlns:a16="http://schemas.microsoft.com/office/drawing/2014/main" id="{E4A4961B-59B5-786F-87A6-BDC751AC05E0}"/>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Agroekologi och regenerativa metoder</a:t>
            </a:r>
          </a:p>
        </p:txBody>
      </p:sp>
      <p:sp>
        <p:nvSpPr>
          <p:cNvPr id="5" name="Segnaposto numero diapositiva 4">
            <a:extLst>
              <a:ext uri="{FF2B5EF4-FFF2-40B4-BE49-F238E27FC236}">
                <a16:creationId xmlns:a16="http://schemas.microsoft.com/office/drawing/2014/main" id="{E58A80FA-F171-11B1-A91D-64B29B4D9CEA}"/>
              </a:ext>
            </a:extLst>
          </p:cNvPr>
          <p:cNvSpPr>
            <a:spLocks noGrp="1"/>
          </p:cNvSpPr>
          <p:nvPr>
            <p:ph type="sldNum" sz="quarter" idx="12"/>
          </p:nvPr>
        </p:nvSpPr>
        <p:spPr/>
        <p:txBody>
          <a:bodyPr/>
          <a:lstStyle/>
          <a:p>
            <a:fld id="{D57F1E4F-1CFF-5643-939E-217C01CDF565}" type="slidenum">
              <a:rPr lang="en-US" smtClean="0"/>
              <a:t>68</a:t>
            </a:fld>
            <a:endParaRPr lang="en-US" dirty="0"/>
          </a:p>
        </p:txBody>
      </p:sp>
    </p:spTree>
    <p:extLst>
      <p:ext uri="{BB962C8B-B14F-4D97-AF65-F5344CB8AC3E}">
        <p14:creationId xmlns:p14="http://schemas.microsoft.com/office/powerpoint/2010/main" val="29745032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E4C21-3C0C-0C91-69E4-FB1941D0BE86}"/>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57C36593-31A4-A052-62CB-27EC9ABE28F1}"/>
              </a:ext>
            </a:extLst>
          </p:cNvPr>
          <p:cNvSpPr>
            <a:spLocks noGrp="1"/>
          </p:cNvSpPr>
          <p:nvPr>
            <p:ph type="title"/>
          </p:nvPr>
        </p:nvSpPr>
        <p:spPr>
          <a:xfrm>
            <a:off x="2724150" y="519974"/>
            <a:ext cx="10515600" cy="1009651"/>
          </a:xfrm>
        </p:spPr>
        <p:txBody>
          <a:bodyPr>
            <a:normAutofit/>
          </a:bodyPr>
          <a:lstStyle/>
          <a:p>
            <a:r>
              <a:rPr lang="en-GB" dirty="0"/>
              <a:t>Ytterligare information</a:t>
            </a:r>
          </a:p>
        </p:txBody>
      </p:sp>
      <p:sp>
        <p:nvSpPr>
          <p:cNvPr id="3" name="Segnaposto contenuto 2">
            <a:extLst>
              <a:ext uri="{FF2B5EF4-FFF2-40B4-BE49-F238E27FC236}">
                <a16:creationId xmlns:a16="http://schemas.microsoft.com/office/drawing/2014/main" id="{86860E93-E441-E9D4-C828-0ECD380A0D7B}"/>
              </a:ext>
            </a:extLst>
          </p:cNvPr>
          <p:cNvSpPr>
            <a:spLocks noGrp="1"/>
          </p:cNvSpPr>
          <p:nvPr>
            <p:ph idx="1"/>
          </p:nvPr>
        </p:nvSpPr>
        <p:spPr>
          <a:xfrm>
            <a:off x="838200" y="1887538"/>
            <a:ext cx="10515600" cy="4351338"/>
          </a:xfrm>
        </p:spPr>
        <p:txBody>
          <a:bodyPr>
            <a:noAutofit/>
          </a:bodyPr>
          <a:lstStyle/>
          <a:p>
            <a:pPr marL="0" indent="0" algn="just">
              <a:lnSpc>
                <a:spcPct val="115000"/>
              </a:lnSpc>
              <a:spcBef>
                <a:spcPts val="600"/>
              </a:spcBef>
              <a:spcAft>
                <a:spcPts val="600"/>
              </a:spcAft>
              <a:buNone/>
            </a:pPr>
            <a:r>
              <a:rPr lang="en-GB" sz="2000"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Om du vill veta mer om regenerativt jordbruk kan du läsa den här artikeln på följande länk</a:t>
            </a:r>
            <a:endParaRPr lang="en-GR" sz="20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2000" i="1" u="sng" dirty="0">
                <a:solidFill>
                  <a:srgbClr val="808080"/>
                </a:solidFill>
                <a:effectLst/>
                <a:latin typeface="Calibri" panose="020F0502020204030204" pitchFamily="34" charset="0"/>
                <a:ea typeface="Calibri" panose="020F0502020204030204" pitchFamily="34" charset="0"/>
                <a:cs typeface="Calibri" panose="020F0502020204030204" pitchFamily="34" charset="0"/>
                <a:hlinkClick r:id="rId2"/>
              </a:rPr>
              <a:t>https://www.weforum.org/agenda/2022/10/what-is-regenerative-agriculture/#:~:text=Regenerativ%20jordbruksproduktion%20fokuserar%20på%20att%20förbättra%20och%20minska%20jordförstöringen</a:t>
            </a:r>
            <a:r>
              <a:rPr lang="en-GB" sz="2000"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a:t>
            </a:r>
            <a:endParaRPr lang="en-GR" sz="20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r>
              <a:rPr lang="en-GB" sz="2000"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a:t>
            </a:r>
            <a:endParaRPr lang="en-GR" sz="20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r>
              <a:rPr lang="en-GB" sz="2000"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Om du vill lära dig mer om regenerativt jordbruk kan du titta på den här videon på följande länk</a:t>
            </a:r>
            <a:endParaRPr lang="en-GR" sz="20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r>
              <a:rPr lang="en-GB" sz="2000" i="1" u="sng" dirty="0">
                <a:solidFill>
                  <a:srgbClr val="000000"/>
                </a:solidFill>
                <a:effectLst/>
                <a:latin typeface="Minion Pro"/>
                <a:ea typeface="Times New Roman" panose="02020603050405020304" pitchFamily="18" charset="0"/>
                <a:cs typeface="Calibri" panose="020F0502020204030204" pitchFamily="34" charset="0"/>
                <a:hlinkClick r:id="rId3"/>
              </a:rPr>
              <a:t>https://www.youtube.com/watch?v=yp1i8_JFsao </a:t>
            </a:r>
            <a:endParaRPr lang="en-GB" sz="2000" dirty="0"/>
          </a:p>
        </p:txBody>
      </p:sp>
      <p:sp>
        <p:nvSpPr>
          <p:cNvPr id="4" name="Segnaposto piè di pagina 3">
            <a:extLst>
              <a:ext uri="{FF2B5EF4-FFF2-40B4-BE49-F238E27FC236}">
                <a16:creationId xmlns:a16="http://schemas.microsoft.com/office/drawing/2014/main" id="{BC8AC702-5B82-4C98-3734-53A0F6DD74EA}"/>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Agroekologi och regenerativa metoder</a:t>
            </a:r>
          </a:p>
        </p:txBody>
      </p:sp>
      <p:sp>
        <p:nvSpPr>
          <p:cNvPr id="5" name="Segnaposto numero diapositiva 4">
            <a:extLst>
              <a:ext uri="{FF2B5EF4-FFF2-40B4-BE49-F238E27FC236}">
                <a16:creationId xmlns:a16="http://schemas.microsoft.com/office/drawing/2014/main" id="{97E11539-B180-97E5-F592-8860700210BD}"/>
              </a:ext>
            </a:extLst>
          </p:cNvPr>
          <p:cNvSpPr>
            <a:spLocks noGrp="1"/>
          </p:cNvSpPr>
          <p:nvPr>
            <p:ph type="sldNum" sz="quarter" idx="12"/>
          </p:nvPr>
        </p:nvSpPr>
        <p:spPr/>
        <p:txBody>
          <a:bodyPr/>
          <a:lstStyle/>
          <a:p>
            <a:fld id="{D57F1E4F-1CFF-5643-939E-217C01CDF565}" type="slidenum">
              <a:rPr lang="en-US" smtClean="0"/>
              <a:t>69</a:t>
            </a:fld>
            <a:endParaRPr lang="en-US" dirty="0"/>
          </a:p>
        </p:txBody>
      </p:sp>
    </p:spTree>
    <p:extLst>
      <p:ext uri="{BB962C8B-B14F-4D97-AF65-F5344CB8AC3E}">
        <p14:creationId xmlns:p14="http://schemas.microsoft.com/office/powerpoint/2010/main" val="525520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105C1-3888-283D-9146-C639AE533A83}"/>
            </a:ext>
          </a:extLst>
        </p:cNvPr>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636A20C-1390-EAF4-6F0B-67527ADA85CC}"/>
              </a:ext>
            </a:extLst>
          </p:cNvPr>
          <p:cNvSpPr>
            <a:spLocks noGrp="1"/>
          </p:cNvSpPr>
          <p:nvPr>
            <p:ph idx="1"/>
          </p:nvPr>
        </p:nvSpPr>
        <p:spPr>
          <a:xfrm>
            <a:off x="530087" y="1825625"/>
            <a:ext cx="6692347" cy="4351338"/>
          </a:xfrm>
        </p:spPr>
        <p:txBody>
          <a:bodyPr/>
          <a:lstStyle/>
          <a:p>
            <a:pPr marL="0" indent="0">
              <a:buNone/>
            </a:pPr>
            <a:r>
              <a:rPr lang="en-GB" dirty="0">
                <a:solidFill>
                  <a:srgbClr val="595959"/>
                </a:solidFill>
              </a:rPr>
              <a:t>Visste du att Europa 2020 genererade 2 151 miljoner ton avfall från alla sektorer och hushåll? </a:t>
            </a:r>
          </a:p>
          <a:p>
            <a:endParaRPr lang="en-GB" dirty="0">
              <a:solidFill>
                <a:srgbClr val="595959"/>
              </a:solidFill>
            </a:endParaRPr>
          </a:p>
          <a:p>
            <a:pPr marL="0" indent="0">
              <a:buNone/>
            </a:pPr>
            <a:r>
              <a:rPr lang="en-GB" dirty="0">
                <a:solidFill>
                  <a:srgbClr val="595959"/>
                </a:solidFill>
              </a:rPr>
              <a:t>Räknat per capita producerade varje person 4,8 ton avfall!</a:t>
            </a:r>
          </a:p>
        </p:txBody>
      </p:sp>
      <p:sp>
        <p:nvSpPr>
          <p:cNvPr id="4" name="Segnaposto piè di pagina 3">
            <a:extLst>
              <a:ext uri="{FF2B5EF4-FFF2-40B4-BE49-F238E27FC236}">
                <a16:creationId xmlns:a16="http://schemas.microsoft.com/office/drawing/2014/main" id="{204A936D-DB9D-8C7E-2F22-43367487F3C9}"/>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a:t>
            </a:r>
            <a:r>
              <a:rPr lang="en-GB" dirty="0"/>
              <a:t>Bakgrund och koncept för cirkulär ekonomi</a:t>
            </a:r>
          </a:p>
          <a:p>
            <a:endParaRPr lang="en-US" dirty="0"/>
          </a:p>
        </p:txBody>
      </p:sp>
      <p:sp>
        <p:nvSpPr>
          <p:cNvPr id="5" name="Segnaposto numero diapositiva 4">
            <a:extLst>
              <a:ext uri="{FF2B5EF4-FFF2-40B4-BE49-F238E27FC236}">
                <a16:creationId xmlns:a16="http://schemas.microsoft.com/office/drawing/2014/main" id="{17B3D867-C01A-2468-1DD4-7EE2527F2489}"/>
              </a:ext>
            </a:extLst>
          </p:cNvPr>
          <p:cNvSpPr>
            <a:spLocks noGrp="1"/>
          </p:cNvSpPr>
          <p:nvPr>
            <p:ph type="sldNum" sz="quarter" idx="12"/>
          </p:nvPr>
        </p:nvSpPr>
        <p:spPr/>
        <p:txBody>
          <a:bodyPr/>
          <a:lstStyle/>
          <a:p>
            <a:fld id="{D57F1E4F-1CFF-5643-939E-217C01CDF565}" type="slidenum">
              <a:rPr lang="en-US" smtClean="0"/>
              <a:t>7</a:t>
            </a:fld>
            <a:endParaRPr lang="en-US" dirty="0"/>
          </a:p>
        </p:txBody>
      </p:sp>
      <p:pic>
        <p:nvPicPr>
          <p:cNvPr id="7" name="Picture 6" descr="A pie chart with text on it&#10;&#10;Description automatically generated">
            <a:extLst>
              <a:ext uri="{FF2B5EF4-FFF2-40B4-BE49-F238E27FC236}">
                <a16:creationId xmlns:a16="http://schemas.microsoft.com/office/drawing/2014/main" id="{0A82AD27-5F39-C757-B070-26A8D292F5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7164" y="1752601"/>
            <a:ext cx="4016636" cy="4188391"/>
          </a:xfrm>
          <a:prstGeom prst="rect">
            <a:avLst/>
          </a:prstGeom>
        </p:spPr>
      </p:pic>
      <p:sp>
        <p:nvSpPr>
          <p:cNvPr id="8" name="Titolo 1">
            <a:extLst>
              <a:ext uri="{FF2B5EF4-FFF2-40B4-BE49-F238E27FC236}">
                <a16:creationId xmlns:a16="http://schemas.microsoft.com/office/drawing/2014/main" id="{DD1AC811-45A6-197F-39C2-8249CC44A536}"/>
              </a:ext>
            </a:extLst>
          </p:cNvPr>
          <p:cNvSpPr txBox="1">
            <a:spLocks/>
          </p:cNvSpPr>
          <p:nvPr/>
        </p:nvSpPr>
        <p:spPr>
          <a:xfrm>
            <a:off x="838200" y="681037"/>
            <a:ext cx="10515600" cy="1009651"/>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lang="it-IT" sz="4400" kern="1200">
                <a:solidFill>
                  <a:srgbClr val="94C020"/>
                </a:solidFill>
                <a:latin typeface="+mj-lt"/>
                <a:ea typeface="+mj-ea"/>
                <a:cs typeface="+mj-cs"/>
              </a:defRPr>
            </a:lvl1pPr>
          </a:lstStyle>
          <a:p>
            <a:pPr algn="ctr"/>
            <a:r>
              <a:rPr lang="en-GB" sz="4900" dirty="0"/>
              <a:t>1.1. Bakgrund</a:t>
            </a:r>
            <a:br>
              <a:rPr lang="en-GB" dirty="0">
                <a:solidFill>
                  <a:srgbClr val="0E101A"/>
                </a:solidFill>
              </a:rPr>
            </a:br>
            <a:endParaRPr lang="en-GB" dirty="0"/>
          </a:p>
        </p:txBody>
      </p:sp>
    </p:spTree>
    <p:extLst>
      <p:ext uri="{BB962C8B-B14F-4D97-AF65-F5344CB8AC3E}">
        <p14:creationId xmlns:p14="http://schemas.microsoft.com/office/powerpoint/2010/main" val="239920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58739-F842-2704-F6A1-3E63378133DC}"/>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E8E60239-1BD0-6664-9A33-FBCD6A329846}"/>
              </a:ext>
            </a:extLst>
          </p:cNvPr>
          <p:cNvSpPr>
            <a:spLocks noGrp="1"/>
          </p:cNvSpPr>
          <p:nvPr>
            <p:ph type="title"/>
          </p:nvPr>
        </p:nvSpPr>
        <p:spPr>
          <a:xfrm>
            <a:off x="1961323" y="2498758"/>
            <a:ext cx="10515600" cy="1009651"/>
          </a:xfrm>
        </p:spPr>
        <p:txBody>
          <a:bodyPr>
            <a:normAutofit/>
          </a:bodyPr>
          <a:lstStyle/>
          <a:p>
            <a:r>
              <a:rPr lang="en-GB" dirty="0"/>
              <a:t>8. Teknik för cirkulärt jordbruk</a:t>
            </a:r>
          </a:p>
        </p:txBody>
      </p:sp>
      <p:sp>
        <p:nvSpPr>
          <p:cNvPr id="4" name="Segnaposto piè di pagina 3">
            <a:extLst>
              <a:ext uri="{FF2B5EF4-FFF2-40B4-BE49-F238E27FC236}">
                <a16:creationId xmlns:a16="http://schemas.microsoft.com/office/drawing/2014/main" id="{F6BEA804-21BF-6D1E-770C-C12072F80B8F}"/>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Teknik för cirkulärt jordbruk</a:t>
            </a:r>
          </a:p>
        </p:txBody>
      </p:sp>
      <p:sp>
        <p:nvSpPr>
          <p:cNvPr id="5" name="Segnaposto numero diapositiva 4">
            <a:extLst>
              <a:ext uri="{FF2B5EF4-FFF2-40B4-BE49-F238E27FC236}">
                <a16:creationId xmlns:a16="http://schemas.microsoft.com/office/drawing/2014/main" id="{1E732F67-CDED-EF0C-51C7-2536BFE406EE}"/>
              </a:ext>
            </a:extLst>
          </p:cNvPr>
          <p:cNvSpPr>
            <a:spLocks noGrp="1"/>
          </p:cNvSpPr>
          <p:nvPr>
            <p:ph type="sldNum" sz="quarter" idx="12"/>
          </p:nvPr>
        </p:nvSpPr>
        <p:spPr/>
        <p:txBody>
          <a:bodyPr/>
          <a:lstStyle/>
          <a:p>
            <a:fld id="{D57F1E4F-1CFF-5643-939E-217C01CDF565}" type="slidenum">
              <a:rPr lang="en-US" smtClean="0"/>
              <a:t>70</a:t>
            </a:fld>
            <a:endParaRPr lang="en-US" dirty="0"/>
          </a:p>
        </p:txBody>
      </p:sp>
    </p:spTree>
    <p:extLst>
      <p:ext uri="{BB962C8B-B14F-4D97-AF65-F5344CB8AC3E}">
        <p14:creationId xmlns:p14="http://schemas.microsoft.com/office/powerpoint/2010/main" val="30213975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38249-05EA-BF5A-629A-442E4EEB7235}"/>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57BBFFD0-AF27-C526-C348-209AF8C9F880}"/>
              </a:ext>
            </a:extLst>
          </p:cNvPr>
          <p:cNvSpPr>
            <a:spLocks noGrp="1"/>
          </p:cNvSpPr>
          <p:nvPr>
            <p:ph type="title"/>
          </p:nvPr>
        </p:nvSpPr>
        <p:spPr>
          <a:xfrm>
            <a:off x="1556854" y="534123"/>
            <a:ext cx="9078292" cy="1009651"/>
          </a:xfrm>
        </p:spPr>
        <p:txBody>
          <a:bodyPr>
            <a:normAutofit fontScale="90000"/>
          </a:bodyPr>
          <a:lstStyle/>
          <a:p>
            <a:pPr algn="ctr"/>
            <a:r>
              <a:rPr lang="en-GB" dirty="0"/>
              <a:t>8.1. Att möta utmaningarna med hållbar livsmedelsproduktion</a:t>
            </a:r>
          </a:p>
        </p:txBody>
      </p:sp>
      <p:sp>
        <p:nvSpPr>
          <p:cNvPr id="3" name="Segnaposto contenuto 2">
            <a:extLst>
              <a:ext uri="{FF2B5EF4-FFF2-40B4-BE49-F238E27FC236}">
                <a16:creationId xmlns:a16="http://schemas.microsoft.com/office/drawing/2014/main" id="{36EB18C8-4000-2421-B1F9-015C5B04A136}"/>
              </a:ext>
            </a:extLst>
          </p:cNvPr>
          <p:cNvSpPr>
            <a:spLocks noGrp="1"/>
          </p:cNvSpPr>
          <p:nvPr>
            <p:ph idx="1"/>
          </p:nvPr>
        </p:nvSpPr>
        <p:spPr/>
        <p:txBody>
          <a:bodyPr>
            <a:normAutofit fontScale="92500" lnSpcReduction="10000"/>
          </a:bodyPr>
          <a:lstStyle/>
          <a:p>
            <a:pPr marL="0" indent="0" algn="just">
              <a:buNone/>
            </a:pPr>
            <a:r>
              <a:rPr lang="en-GB" b="0" i="0" u="sng" dirty="0">
                <a:solidFill>
                  <a:srgbClr val="595959"/>
                </a:solidFill>
                <a:effectLst/>
                <a:latin typeface="Söhne"/>
              </a:rPr>
              <a:t>Hållbara jordbruksmetoder måste tillgodose behoven hos en växande befolkning.</a:t>
            </a:r>
          </a:p>
          <a:p>
            <a:pPr marL="0" indent="0" algn="just">
              <a:buNone/>
            </a:pPr>
            <a:endParaRPr lang="en-GB" b="0" i="0" u="sng" dirty="0">
              <a:solidFill>
                <a:srgbClr val="595959"/>
              </a:solidFill>
              <a:effectLst/>
              <a:latin typeface="Söhne"/>
            </a:endParaRPr>
          </a:p>
          <a:p>
            <a:pPr algn="just">
              <a:buFont typeface="Arial" panose="020B0604020202020204" pitchFamily="34" charset="0"/>
              <a:buChar char="•"/>
            </a:pPr>
            <a:r>
              <a:rPr lang="en-GB" b="0" i="0" dirty="0">
                <a:solidFill>
                  <a:srgbClr val="595959"/>
                </a:solidFill>
                <a:effectLst/>
                <a:latin typeface="Söhne"/>
              </a:rPr>
              <a:t>Teknik på gården underlättar olika hållbara produktionsmodeller: klimatsmart jordbruk, hållbar intensifiering och agroekologisk produktion.</a:t>
            </a:r>
          </a:p>
          <a:p>
            <a:pPr algn="just">
              <a:buFont typeface="Arial" panose="020B0604020202020204" pitchFamily="34" charset="0"/>
              <a:buChar char="•"/>
            </a:pPr>
            <a:r>
              <a:rPr lang="en-GB" b="0" i="0" dirty="0">
                <a:solidFill>
                  <a:srgbClr val="595959"/>
                </a:solidFill>
                <a:effectLst/>
                <a:latin typeface="Söhne"/>
              </a:rPr>
              <a:t>Investeringar i jordbruksteknik, både storskaliga och småskaliga, kan öka avkastningen och minimera de ekologiska effekterna.</a:t>
            </a:r>
          </a:p>
          <a:p>
            <a:pPr algn="just">
              <a:buFont typeface="Arial" panose="020B0604020202020204" pitchFamily="34" charset="0"/>
              <a:buChar char="•"/>
            </a:pPr>
            <a:r>
              <a:rPr lang="en-GB" b="0" i="0" dirty="0">
                <a:solidFill>
                  <a:srgbClr val="595959"/>
                </a:solidFill>
                <a:effectLst/>
                <a:latin typeface="Söhne"/>
              </a:rPr>
              <a:t>Regeringar världen över uppmuntrar till investeringar på gårdarna för att öka produktiviteten, hållbarheten och jordbrukarnas inkomster.</a:t>
            </a:r>
          </a:p>
          <a:p>
            <a:pPr algn="just">
              <a:buFont typeface="Arial" panose="020B0604020202020204" pitchFamily="34" charset="0"/>
              <a:buChar char="•"/>
            </a:pPr>
            <a:r>
              <a:rPr lang="en-GB" b="0" i="0" dirty="0">
                <a:solidFill>
                  <a:srgbClr val="595959"/>
                </a:solidFill>
                <a:effectLst/>
                <a:latin typeface="Söhne"/>
              </a:rPr>
              <a:t>Nya debatter belyser övergången till livsmedelscirkularitet för att förbättra hållbarheten.</a:t>
            </a:r>
          </a:p>
          <a:p>
            <a:pPr algn="just">
              <a:buFont typeface="Arial" panose="020B0604020202020204" pitchFamily="34" charset="0"/>
              <a:buChar char="•"/>
            </a:pPr>
            <a:r>
              <a:rPr lang="en-GB" b="0" i="0" dirty="0">
                <a:solidFill>
                  <a:srgbClr val="595959"/>
                </a:solidFill>
                <a:effectLst/>
                <a:latin typeface="Söhne"/>
              </a:rPr>
              <a:t>Regeringar i regioner som EU, Kina och Latinamerika investerar i teknik som främjar cirkularitet på gården för att öka produktionen, hållbarheten och uppfylla internationella klimatavtal.</a:t>
            </a:r>
          </a:p>
          <a:p>
            <a:pPr algn="just"/>
            <a:endParaRPr lang="en-GB" dirty="0">
              <a:solidFill>
                <a:srgbClr val="595959"/>
              </a:solidFill>
            </a:endParaRPr>
          </a:p>
        </p:txBody>
      </p:sp>
      <p:sp>
        <p:nvSpPr>
          <p:cNvPr id="4" name="Segnaposto piè di pagina 3">
            <a:extLst>
              <a:ext uri="{FF2B5EF4-FFF2-40B4-BE49-F238E27FC236}">
                <a16:creationId xmlns:a16="http://schemas.microsoft.com/office/drawing/2014/main" id="{3A3C8159-788E-229F-546F-05B7550462B0}"/>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Teknik för cirkulärt jordbruk</a:t>
            </a:r>
          </a:p>
        </p:txBody>
      </p:sp>
      <p:sp>
        <p:nvSpPr>
          <p:cNvPr id="5" name="Segnaposto numero diapositiva 4">
            <a:extLst>
              <a:ext uri="{FF2B5EF4-FFF2-40B4-BE49-F238E27FC236}">
                <a16:creationId xmlns:a16="http://schemas.microsoft.com/office/drawing/2014/main" id="{81031076-531A-FEDE-E8B6-62EAD0C01F94}"/>
              </a:ext>
            </a:extLst>
          </p:cNvPr>
          <p:cNvSpPr>
            <a:spLocks noGrp="1"/>
          </p:cNvSpPr>
          <p:nvPr>
            <p:ph type="sldNum" sz="quarter" idx="12"/>
          </p:nvPr>
        </p:nvSpPr>
        <p:spPr/>
        <p:txBody>
          <a:bodyPr/>
          <a:lstStyle/>
          <a:p>
            <a:fld id="{D57F1E4F-1CFF-5643-939E-217C01CDF565}" type="slidenum">
              <a:rPr lang="en-US" smtClean="0"/>
              <a:t>71</a:t>
            </a:fld>
            <a:endParaRPr lang="en-US" dirty="0"/>
          </a:p>
        </p:txBody>
      </p:sp>
    </p:spTree>
    <p:extLst>
      <p:ext uri="{BB962C8B-B14F-4D97-AF65-F5344CB8AC3E}">
        <p14:creationId xmlns:p14="http://schemas.microsoft.com/office/powerpoint/2010/main" val="27973741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9E9CA-AD7D-D7D7-8487-348AC85EAA05}"/>
            </a:ext>
          </a:extLst>
        </p:cNvPr>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B6D4D58-E39C-D7B8-E015-DB37A62DFF15}"/>
              </a:ext>
            </a:extLst>
          </p:cNvPr>
          <p:cNvSpPr>
            <a:spLocks noGrp="1"/>
          </p:cNvSpPr>
          <p:nvPr>
            <p:ph idx="1"/>
          </p:nvPr>
        </p:nvSpPr>
        <p:spPr>
          <a:xfrm>
            <a:off x="838200" y="1825625"/>
            <a:ext cx="6781800" cy="4351338"/>
          </a:xfrm>
        </p:spPr>
        <p:txBody>
          <a:bodyPr>
            <a:normAutofit fontScale="92500"/>
          </a:bodyPr>
          <a:lstStyle/>
          <a:p>
            <a:pPr marL="0" indent="0" algn="just">
              <a:lnSpc>
                <a:spcPct val="150000"/>
              </a:lnSpc>
              <a:buNone/>
            </a:pPr>
            <a:r>
              <a:rPr lang="en-GB" b="1" i="0" dirty="0">
                <a:solidFill>
                  <a:srgbClr val="595959"/>
                </a:solidFill>
                <a:effectLst/>
                <a:latin typeface="Söhne"/>
              </a:rPr>
              <a:t>Visste du att många jordbrukare ofta är ovilliga eller behöver hjälp med att finansiera förbättringar på gården?</a:t>
            </a:r>
          </a:p>
          <a:p>
            <a:pPr marL="0" indent="0" algn="just">
              <a:lnSpc>
                <a:spcPct val="150000"/>
              </a:lnSpc>
              <a:buNone/>
            </a:pPr>
            <a:r>
              <a:rPr lang="en-GB" b="0" i="0" dirty="0">
                <a:solidFill>
                  <a:srgbClr val="595959"/>
                </a:solidFill>
                <a:effectLst/>
                <a:latin typeface="Söhne"/>
              </a:rPr>
              <a:t>Denna ovilja kan bero på ett antal faktorer, inklusive riskaversion, resursbegränsningar, brist på krediter eller misslyckande med att erkänna fördelarna. Vissa tekniker kan dock ge flera fördelar, inklusive klimatanpassning, motståndskraft och inkomstförbättring.</a:t>
            </a:r>
            <a:endParaRPr lang="en-GB" dirty="0">
              <a:solidFill>
                <a:srgbClr val="595959"/>
              </a:solidFill>
            </a:endParaRPr>
          </a:p>
        </p:txBody>
      </p:sp>
      <p:sp>
        <p:nvSpPr>
          <p:cNvPr id="4" name="Segnaposto piè di pagina 3">
            <a:extLst>
              <a:ext uri="{FF2B5EF4-FFF2-40B4-BE49-F238E27FC236}">
                <a16:creationId xmlns:a16="http://schemas.microsoft.com/office/drawing/2014/main" id="{3EE016DB-D84F-EC66-1523-76CA730F951B}"/>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Teknik för cirkulärt jordbruk</a:t>
            </a:r>
          </a:p>
        </p:txBody>
      </p:sp>
      <p:sp>
        <p:nvSpPr>
          <p:cNvPr id="5" name="Segnaposto numero diapositiva 4">
            <a:extLst>
              <a:ext uri="{FF2B5EF4-FFF2-40B4-BE49-F238E27FC236}">
                <a16:creationId xmlns:a16="http://schemas.microsoft.com/office/drawing/2014/main" id="{9B7B7A30-3B93-DCCA-3527-C4A42B731050}"/>
              </a:ext>
            </a:extLst>
          </p:cNvPr>
          <p:cNvSpPr>
            <a:spLocks noGrp="1"/>
          </p:cNvSpPr>
          <p:nvPr>
            <p:ph type="sldNum" sz="quarter" idx="12"/>
          </p:nvPr>
        </p:nvSpPr>
        <p:spPr/>
        <p:txBody>
          <a:bodyPr/>
          <a:lstStyle/>
          <a:p>
            <a:fld id="{D57F1E4F-1CFF-5643-939E-217C01CDF565}" type="slidenum">
              <a:rPr lang="en-US" smtClean="0"/>
              <a:t>72</a:t>
            </a:fld>
            <a:endParaRPr lang="en-US" dirty="0"/>
          </a:p>
        </p:txBody>
      </p:sp>
      <p:pic>
        <p:nvPicPr>
          <p:cNvPr id="7" name="Picture 6">
            <a:extLst>
              <a:ext uri="{FF2B5EF4-FFF2-40B4-BE49-F238E27FC236}">
                <a16:creationId xmlns:a16="http://schemas.microsoft.com/office/drawing/2014/main" id="{7E196095-3007-F5A9-CB25-CF2C130B01A4}"/>
              </a:ext>
            </a:extLst>
          </p:cNvPr>
          <p:cNvPicPr>
            <a:picLocks noChangeAspect="1"/>
          </p:cNvPicPr>
          <p:nvPr/>
        </p:nvPicPr>
        <p:blipFill rotWithShape="1">
          <a:blip r:embed="rId2">
            <a:extLst>
              <a:ext uri="{28A0092B-C50C-407E-A947-70E740481C1C}">
                <a14:useLocalDpi xmlns:a14="http://schemas.microsoft.com/office/drawing/2010/main" val="0"/>
              </a:ext>
            </a:extLst>
          </a:blip>
          <a:srcRect l="-1" r="4523" b="3893"/>
          <a:stretch/>
        </p:blipFill>
        <p:spPr bwMode="auto">
          <a:xfrm>
            <a:off x="8376231" y="2741379"/>
            <a:ext cx="1888808" cy="1948175"/>
          </a:xfrm>
          <a:prstGeom prst="rect">
            <a:avLst/>
          </a:prstGeom>
          <a:noFill/>
          <a:ln>
            <a:noFill/>
          </a:ln>
          <a:extLst>
            <a:ext uri="{53640926-AAD7-44D8-BBD7-CCE9431645EC}">
              <a14:shadowObscured xmlns:a14="http://schemas.microsoft.com/office/drawing/2010/main"/>
            </a:ext>
          </a:extLst>
        </p:spPr>
      </p:pic>
      <p:sp>
        <p:nvSpPr>
          <p:cNvPr id="9" name="Titolo 1">
            <a:extLst>
              <a:ext uri="{FF2B5EF4-FFF2-40B4-BE49-F238E27FC236}">
                <a16:creationId xmlns:a16="http://schemas.microsoft.com/office/drawing/2014/main" id="{A8E2E68A-51D2-EA16-9591-766143A2FE3F}"/>
              </a:ext>
            </a:extLst>
          </p:cNvPr>
          <p:cNvSpPr txBox="1">
            <a:spLocks/>
          </p:cNvSpPr>
          <p:nvPr/>
        </p:nvSpPr>
        <p:spPr>
          <a:xfrm>
            <a:off x="1556854" y="534123"/>
            <a:ext cx="9078292" cy="1009651"/>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lang="it-IT" sz="4400" kern="1200">
                <a:solidFill>
                  <a:srgbClr val="94C020"/>
                </a:solidFill>
                <a:latin typeface="+mj-lt"/>
                <a:ea typeface="+mj-ea"/>
                <a:cs typeface="+mj-cs"/>
              </a:defRPr>
            </a:lvl1pPr>
          </a:lstStyle>
          <a:p>
            <a:pPr algn="ctr"/>
            <a:r>
              <a:rPr lang="en-GB"/>
              <a:t>8.1. Att möta utmaningarna med hållbar livsmedelsproduktion</a:t>
            </a:r>
            <a:endParaRPr lang="en-GB" dirty="0"/>
          </a:p>
        </p:txBody>
      </p:sp>
    </p:spTree>
    <p:extLst>
      <p:ext uri="{BB962C8B-B14F-4D97-AF65-F5344CB8AC3E}">
        <p14:creationId xmlns:p14="http://schemas.microsoft.com/office/powerpoint/2010/main" val="21315408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45830-395F-8FF7-DE67-B5CBD73B7232}"/>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F6A466F9-9136-5231-2E7F-100AE06068FC}"/>
              </a:ext>
            </a:extLst>
          </p:cNvPr>
          <p:cNvSpPr>
            <a:spLocks noGrp="1"/>
          </p:cNvSpPr>
          <p:nvPr>
            <p:ph type="title"/>
          </p:nvPr>
        </p:nvSpPr>
        <p:spPr>
          <a:xfrm>
            <a:off x="1961874" y="620712"/>
            <a:ext cx="8268252" cy="1009651"/>
          </a:xfrm>
        </p:spPr>
        <p:txBody>
          <a:bodyPr>
            <a:normAutofit fontScale="90000"/>
          </a:bodyPr>
          <a:lstStyle/>
          <a:p>
            <a:pPr algn="ctr"/>
            <a:r>
              <a:rPr lang="en-GB" dirty="0"/>
              <a:t>8.2 Fördelar med specifik cirkulär teknik</a:t>
            </a:r>
          </a:p>
        </p:txBody>
      </p:sp>
      <p:sp>
        <p:nvSpPr>
          <p:cNvPr id="3" name="Segnaposto contenuto 2">
            <a:extLst>
              <a:ext uri="{FF2B5EF4-FFF2-40B4-BE49-F238E27FC236}">
                <a16:creationId xmlns:a16="http://schemas.microsoft.com/office/drawing/2014/main" id="{B6D3F394-F62D-E23E-7B2D-97D7B04EA8F4}"/>
              </a:ext>
            </a:extLst>
          </p:cNvPr>
          <p:cNvSpPr>
            <a:spLocks noGrp="1"/>
          </p:cNvSpPr>
          <p:nvPr>
            <p:ph idx="1"/>
          </p:nvPr>
        </p:nvSpPr>
        <p:spPr>
          <a:xfrm>
            <a:off x="689113" y="2142641"/>
            <a:ext cx="11020839" cy="4351338"/>
          </a:xfrm>
        </p:spPr>
        <p:txBody>
          <a:bodyPr>
            <a:normAutofit fontScale="92500" lnSpcReduction="10000"/>
          </a:bodyPr>
          <a:lstStyle/>
          <a:p>
            <a:pPr marL="0" indent="0" algn="just">
              <a:buNone/>
            </a:pPr>
            <a:r>
              <a:rPr lang="en-GB" b="0" i="0" u="sng" dirty="0">
                <a:solidFill>
                  <a:srgbClr val="595959"/>
                </a:solidFill>
                <a:effectLst/>
                <a:latin typeface="Söhne"/>
              </a:rPr>
              <a:t>Teknik för att minska växthusgasutsläpp och eutrofieringspotential vid boskapsuppfödning</a:t>
            </a:r>
          </a:p>
          <a:p>
            <a:pPr marL="0" indent="0" algn="just">
              <a:buNone/>
            </a:pPr>
            <a:endParaRPr lang="en-GB" b="0" i="0" u="sng" dirty="0">
              <a:solidFill>
                <a:srgbClr val="595959"/>
              </a:solidFill>
              <a:effectLst/>
              <a:latin typeface="Söhne"/>
            </a:endParaRPr>
          </a:p>
          <a:p>
            <a:pPr algn="just">
              <a:buFont typeface="Arial" panose="020B0604020202020204" pitchFamily="34" charset="0"/>
              <a:buChar char="•"/>
            </a:pPr>
            <a:r>
              <a:rPr lang="en-GB" b="0" i="0" dirty="0">
                <a:solidFill>
                  <a:srgbClr val="595959"/>
                </a:solidFill>
                <a:effectLst/>
                <a:latin typeface="Söhne"/>
              </a:rPr>
              <a:t>Implementerad teknik inkluderar sandfiltersystem, separering av fast avfall, biodigesters, mjölkningsmaskiner och återanvändning av avloppsvatten.</a:t>
            </a:r>
          </a:p>
          <a:p>
            <a:pPr algn="just">
              <a:buFont typeface="Arial" panose="020B0604020202020204" pitchFamily="34" charset="0"/>
              <a:buChar char="•"/>
            </a:pPr>
            <a:r>
              <a:rPr lang="en-GB" b="0" i="0" dirty="0">
                <a:solidFill>
                  <a:srgbClr val="595959"/>
                </a:solidFill>
                <a:effectLst/>
                <a:latin typeface="Söhne"/>
              </a:rPr>
              <a:t>Betydande minskningar av årlig CO2ekv och eutrofieringspotential observerades med antagandet av dessa tekniker.</a:t>
            </a:r>
          </a:p>
          <a:p>
            <a:pPr algn="just">
              <a:buFont typeface="Arial" panose="020B0604020202020204" pitchFamily="34" charset="0"/>
              <a:buChar char="•"/>
            </a:pPr>
            <a:r>
              <a:rPr lang="en-GB" b="0" i="0" dirty="0">
                <a:solidFill>
                  <a:srgbClr val="595959"/>
                </a:solidFill>
                <a:effectLst/>
                <a:latin typeface="Söhne"/>
              </a:rPr>
              <a:t>Byggandet eller renoveringen av septiktankar resulterade dock i en betydande ökning av CO2eq-utsläppen jämfört med scenarier utan gödselhantering.</a:t>
            </a:r>
          </a:p>
          <a:p>
            <a:pPr algn="just">
              <a:buFont typeface="Arial" panose="020B0604020202020204" pitchFamily="34" charset="0"/>
              <a:buChar char="•"/>
            </a:pPr>
            <a:r>
              <a:rPr lang="en-GB" b="0" i="0" dirty="0">
                <a:solidFill>
                  <a:srgbClr val="595959"/>
                </a:solidFill>
                <a:effectLst/>
                <a:latin typeface="Söhne"/>
              </a:rPr>
              <a:t>Vissa tekniker visade konsekvent effektivitet oavsett besättningsstorlek, medan andra påverkades av besättningsstorleken.</a:t>
            </a:r>
          </a:p>
          <a:p>
            <a:pPr algn="just">
              <a:buFont typeface="Arial" panose="020B0604020202020204" pitchFamily="34" charset="0"/>
              <a:buChar char="•"/>
            </a:pPr>
            <a:r>
              <a:rPr lang="en-GB" b="0" i="0" dirty="0">
                <a:solidFill>
                  <a:srgbClr val="595959"/>
                </a:solidFill>
                <a:effectLst/>
                <a:latin typeface="Söhne"/>
              </a:rPr>
              <a:t>Avfallshanteringsbassänger identifierades som en viktig bidragande faktor till växthusgasutsläpp, med betydande utsläpp per ko trots minskad eutrofieringspotential.</a:t>
            </a:r>
          </a:p>
          <a:p>
            <a:pPr algn="just"/>
            <a:endParaRPr lang="en-GB" dirty="0">
              <a:solidFill>
                <a:srgbClr val="595959"/>
              </a:solidFill>
            </a:endParaRPr>
          </a:p>
        </p:txBody>
      </p:sp>
      <p:sp>
        <p:nvSpPr>
          <p:cNvPr id="4" name="Segnaposto piè di pagina 3">
            <a:extLst>
              <a:ext uri="{FF2B5EF4-FFF2-40B4-BE49-F238E27FC236}">
                <a16:creationId xmlns:a16="http://schemas.microsoft.com/office/drawing/2014/main" id="{2599DE44-C730-3A52-3D2A-C94EA794C3A2}"/>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Teknik för cirkulärt jordbruk</a:t>
            </a:r>
          </a:p>
        </p:txBody>
      </p:sp>
      <p:sp>
        <p:nvSpPr>
          <p:cNvPr id="5" name="Segnaposto numero diapositiva 4">
            <a:extLst>
              <a:ext uri="{FF2B5EF4-FFF2-40B4-BE49-F238E27FC236}">
                <a16:creationId xmlns:a16="http://schemas.microsoft.com/office/drawing/2014/main" id="{9CAB59EE-9B6D-5573-D7BB-AE7CFEF996CF}"/>
              </a:ext>
            </a:extLst>
          </p:cNvPr>
          <p:cNvSpPr>
            <a:spLocks noGrp="1"/>
          </p:cNvSpPr>
          <p:nvPr>
            <p:ph type="sldNum" sz="quarter" idx="12"/>
          </p:nvPr>
        </p:nvSpPr>
        <p:spPr/>
        <p:txBody>
          <a:bodyPr/>
          <a:lstStyle/>
          <a:p>
            <a:fld id="{D57F1E4F-1CFF-5643-939E-217C01CDF565}" type="slidenum">
              <a:rPr lang="en-US" smtClean="0"/>
              <a:t>73</a:t>
            </a:fld>
            <a:endParaRPr lang="en-US" dirty="0"/>
          </a:p>
        </p:txBody>
      </p:sp>
    </p:spTree>
    <p:extLst>
      <p:ext uri="{BB962C8B-B14F-4D97-AF65-F5344CB8AC3E}">
        <p14:creationId xmlns:p14="http://schemas.microsoft.com/office/powerpoint/2010/main" val="22227657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3FD67-C1B9-D8DB-F31D-C42B0F66BE84}"/>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47D378EF-8953-1DAB-8925-8BF4AAC13887}"/>
              </a:ext>
            </a:extLst>
          </p:cNvPr>
          <p:cNvSpPr>
            <a:spLocks noGrp="1"/>
          </p:cNvSpPr>
          <p:nvPr>
            <p:ph type="title"/>
          </p:nvPr>
        </p:nvSpPr>
        <p:spPr>
          <a:xfrm>
            <a:off x="2849218" y="459322"/>
            <a:ext cx="10515600" cy="1009651"/>
          </a:xfrm>
        </p:spPr>
        <p:txBody>
          <a:bodyPr>
            <a:normAutofit/>
          </a:bodyPr>
          <a:lstStyle/>
          <a:p>
            <a:r>
              <a:rPr lang="en-GB" dirty="0"/>
              <a:t>Ytterligare information</a:t>
            </a:r>
          </a:p>
        </p:txBody>
      </p:sp>
      <p:sp>
        <p:nvSpPr>
          <p:cNvPr id="3" name="Segnaposto contenuto 2">
            <a:extLst>
              <a:ext uri="{FF2B5EF4-FFF2-40B4-BE49-F238E27FC236}">
                <a16:creationId xmlns:a16="http://schemas.microsoft.com/office/drawing/2014/main" id="{5884CD49-37CA-DBD0-1949-3C27397829D2}"/>
              </a:ext>
            </a:extLst>
          </p:cNvPr>
          <p:cNvSpPr>
            <a:spLocks noGrp="1"/>
          </p:cNvSpPr>
          <p:nvPr>
            <p:ph idx="1"/>
          </p:nvPr>
        </p:nvSpPr>
        <p:spPr>
          <a:xfrm>
            <a:off x="838200" y="2047340"/>
            <a:ext cx="10515600" cy="4351338"/>
          </a:xfrm>
        </p:spPr>
        <p:txBody>
          <a:bodyPr>
            <a:normAutofit/>
          </a:bodyPr>
          <a:lstStyle/>
          <a:p>
            <a:pPr marL="0" indent="0" algn="just">
              <a:lnSpc>
                <a:spcPct val="115000"/>
              </a:lnSpc>
              <a:spcBef>
                <a:spcPts val="600"/>
              </a:spcBef>
              <a:spcAft>
                <a:spcPts val="600"/>
              </a:spcAft>
              <a:buNone/>
            </a:pPr>
            <a:r>
              <a:rPr lang="en-GB" sz="2000"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Om du vill veta mer om Smart Farming Systems kan du läsa den här artikeln på följande länk</a:t>
            </a:r>
            <a:endParaRPr lang="en-GR" sz="20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2000" i="1" u="sng" dirty="0">
                <a:solidFill>
                  <a:srgbClr val="808080"/>
                </a:solidFill>
                <a:effectLst/>
                <a:latin typeface="Calibri" panose="020F0502020204030204" pitchFamily="34" charset="0"/>
                <a:ea typeface="Calibri" panose="020F0502020204030204" pitchFamily="34" charset="0"/>
                <a:cs typeface="Calibri" panose="020F0502020204030204" pitchFamily="34" charset="0"/>
                <a:hlinkClick r:id="rId2"/>
              </a:rPr>
              <a:t>https://www.mdpi.com/2673-4591/9/1/10 </a:t>
            </a:r>
            <a:endParaRPr lang="en-GR" sz="20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endParaRPr lang="en-GR" sz="20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r>
              <a:rPr lang="en-GB" sz="2000"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Om du vill lära dig mer om en gård som inte använder jord kan du titta på den här videon på följande länk</a:t>
            </a:r>
            <a:endParaRPr lang="en-GR" sz="20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2000" i="1" u="sng" dirty="0">
                <a:solidFill>
                  <a:srgbClr val="808080"/>
                </a:solidFill>
                <a:effectLst/>
                <a:latin typeface="Calibri" panose="020F0502020204030204" pitchFamily="34" charset="0"/>
                <a:ea typeface="Calibri" panose="020F0502020204030204" pitchFamily="34" charset="0"/>
                <a:cs typeface="Calibri" panose="020F0502020204030204" pitchFamily="34" charset="0"/>
                <a:hlinkClick r:id="rId3"/>
              </a:rPr>
              <a:t>https://www.youtube.com/watch?v=WiOhsLFvmJU </a:t>
            </a:r>
            <a:endParaRPr lang="en-GR" sz="20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endParaRPr lang="en-GB" sz="2000" dirty="0"/>
          </a:p>
        </p:txBody>
      </p:sp>
      <p:sp>
        <p:nvSpPr>
          <p:cNvPr id="4" name="Segnaposto piè di pagina 3">
            <a:extLst>
              <a:ext uri="{FF2B5EF4-FFF2-40B4-BE49-F238E27FC236}">
                <a16:creationId xmlns:a16="http://schemas.microsoft.com/office/drawing/2014/main" id="{AC8BC739-D89B-59ED-9E95-503946815DDA}"/>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Teknik för cirkulärt jordbruk</a:t>
            </a:r>
          </a:p>
        </p:txBody>
      </p:sp>
      <p:sp>
        <p:nvSpPr>
          <p:cNvPr id="5" name="Segnaposto numero diapositiva 4">
            <a:extLst>
              <a:ext uri="{FF2B5EF4-FFF2-40B4-BE49-F238E27FC236}">
                <a16:creationId xmlns:a16="http://schemas.microsoft.com/office/drawing/2014/main" id="{76E26295-D2D0-C0B6-18CD-C0E887FA8D04}"/>
              </a:ext>
            </a:extLst>
          </p:cNvPr>
          <p:cNvSpPr>
            <a:spLocks noGrp="1"/>
          </p:cNvSpPr>
          <p:nvPr>
            <p:ph type="sldNum" sz="quarter" idx="12"/>
          </p:nvPr>
        </p:nvSpPr>
        <p:spPr/>
        <p:txBody>
          <a:bodyPr/>
          <a:lstStyle/>
          <a:p>
            <a:fld id="{D57F1E4F-1CFF-5643-939E-217C01CDF565}" type="slidenum">
              <a:rPr lang="en-US" smtClean="0"/>
              <a:t>74</a:t>
            </a:fld>
            <a:endParaRPr lang="en-US" dirty="0"/>
          </a:p>
        </p:txBody>
      </p:sp>
    </p:spTree>
    <p:extLst>
      <p:ext uri="{BB962C8B-B14F-4D97-AF65-F5344CB8AC3E}">
        <p14:creationId xmlns:p14="http://schemas.microsoft.com/office/powerpoint/2010/main" val="8548292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5384B-4762-174F-9171-DBE042DF23FB}"/>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CDE4AFC1-7CC0-BE89-5062-EA6910BE1945}"/>
              </a:ext>
            </a:extLst>
          </p:cNvPr>
          <p:cNvSpPr>
            <a:spLocks noGrp="1"/>
          </p:cNvSpPr>
          <p:nvPr>
            <p:ph type="title"/>
          </p:nvPr>
        </p:nvSpPr>
        <p:spPr>
          <a:xfrm>
            <a:off x="2650434" y="2780367"/>
            <a:ext cx="10515600" cy="1009651"/>
          </a:xfrm>
        </p:spPr>
        <p:txBody>
          <a:bodyPr>
            <a:normAutofit/>
          </a:bodyPr>
          <a:lstStyle/>
          <a:p>
            <a:r>
              <a:rPr lang="en-GB" dirty="0"/>
              <a:t>9. Cirkulära affärsmodeller</a:t>
            </a:r>
          </a:p>
        </p:txBody>
      </p:sp>
      <p:sp>
        <p:nvSpPr>
          <p:cNvPr id="4" name="Segnaposto piè di pagina 3">
            <a:extLst>
              <a:ext uri="{FF2B5EF4-FFF2-40B4-BE49-F238E27FC236}">
                <a16:creationId xmlns:a16="http://schemas.microsoft.com/office/drawing/2014/main" id="{00E74544-698B-3634-99C0-4F41373005C9}"/>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Cirkulära affärsmodeller</a:t>
            </a:r>
          </a:p>
        </p:txBody>
      </p:sp>
      <p:sp>
        <p:nvSpPr>
          <p:cNvPr id="5" name="Segnaposto numero diapositiva 4">
            <a:extLst>
              <a:ext uri="{FF2B5EF4-FFF2-40B4-BE49-F238E27FC236}">
                <a16:creationId xmlns:a16="http://schemas.microsoft.com/office/drawing/2014/main" id="{D900B1D3-C2E7-40C0-4A1E-629E562E1197}"/>
              </a:ext>
            </a:extLst>
          </p:cNvPr>
          <p:cNvSpPr>
            <a:spLocks noGrp="1"/>
          </p:cNvSpPr>
          <p:nvPr>
            <p:ph type="sldNum" sz="quarter" idx="12"/>
          </p:nvPr>
        </p:nvSpPr>
        <p:spPr/>
        <p:txBody>
          <a:bodyPr/>
          <a:lstStyle/>
          <a:p>
            <a:fld id="{D57F1E4F-1CFF-5643-939E-217C01CDF565}" type="slidenum">
              <a:rPr lang="en-US" smtClean="0"/>
              <a:t>75</a:t>
            </a:fld>
            <a:endParaRPr lang="en-US" dirty="0"/>
          </a:p>
        </p:txBody>
      </p:sp>
    </p:spTree>
    <p:extLst>
      <p:ext uri="{BB962C8B-B14F-4D97-AF65-F5344CB8AC3E}">
        <p14:creationId xmlns:p14="http://schemas.microsoft.com/office/powerpoint/2010/main" val="19252864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6F154-12F6-B143-D7CC-71FD42D2223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756BEA13-BAB3-F16A-6C38-A616F92FAA16}"/>
              </a:ext>
            </a:extLst>
          </p:cNvPr>
          <p:cNvSpPr>
            <a:spLocks noGrp="1"/>
          </p:cNvSpPr>
          <p:nvPr>
            <p:ph type="title"/>
          </p:nvPr>
        </p:nvSpPr>
        <p:spPr>
          <a:xfrm>
            <a:off x="2796209" y="369782"/>
            <a:ext cx="10515600" cy="1009651"/>
          </a:xfrm>
        </p:spPr>
        <p:txBody>
          <a:bodyPr>
            <a:normAutofit/>
          </a:bodyPr>
          <a:lstStyle/>
          <a:p>
            <a:r>
              <a:rPr lang="en-GB" dirty="0"/>
              <a:t>9.1. Affärsmodell</a:t>
            </a:r>
          </a:p>
        </p:txBody>
      </p:sp>
      <p:sp>
        <p:nvSpPr>
          <p:cNvPr id="3" name="Segnaposto contenuto 2">
            <a:extLst>
              <a:ext uri="{FF2B5EF4-FFF2-40B4-BE49-F238E27FC236}">
                <a16:creationId xmlns:a16="http://schemas.microsoft.com/office/drawing/2014/main" id="{E8EE01BA-6A29-F1CA-C163-75ECF8F00818}"/>
              </a:ext>
            </a:extLst>
          </p:cNvPr>
          <p:cNvSpPr>
            <a:spLocks noGrp="1"/>
          </p:cNvSpPr>
          <p:nvPr>
            <p:ph idx="1"/>
          </p:nvPr>
        </p:nvSpPr>
        <p:spPr/>
        <p:txBody>
          <a:bodyPr>
            <a:normAutofit/>
          </a:bodyPr>
          <a:lstStyle/>
          <a:p>
            <a:pPr marL="0" indent="0" algn="l">
              <a:lnSpc>
                <a:spcPct val="150000"/>
              </a:lnSpc>
              <a:buNone/>
            </a:pPr>
            <a:r>
              <a:rPr lang="en-GB" b="0" i="0" u="sng" dirty="0">
                <a:solidFill>
                  <a:srgbClr val="595959"/>
                </a:solidFill>
                <a:effectLst/>
                <a:latin typeface="Söhne"/>
              </a:rPr>
              <a:t>Förstå affärsmodeller</a:t>
            </a:r>
          </a:p>
          <a:p>
            <a:pPr algn="l">
              <a:lnSpc>
                <a:spcPct val="150000"/>
              </a:lnSpc>
              <a:buFont typeface="Arial" panose="020B0604020202020204" pitchFamily="34" charset="0"/>
              <a:buChar char="•"/>
            </a:pPr>
            <a:r>
              <a:rPr lang="en-GB" b="0" i="0" dirty="0">
                <a:solidFill>
                  <a:srgbClr val="595959"/>
                </a:solidFill>
                <a:effectLst/>
                <a:latin typeface="Söhne"/>
              </a:rPr>
              <a:t>En affärsmodell beskriver ett företags strategi för lönsamhet, inklusive produkter eller tjänster, målmarknad och förväntade kostnader.</a:t>
            </a:r>
          </a:p>
          <a:p>
            <a:pPr algn="l">
              <a:lnSpc>
                <a:spcPct val="150000"/>
              </a:lnSpc>
              <a:buFont typeface="Arial" panose="020B0604020202020204" pitchFamily="34" charset="0"/>
              <a:buChar char="•"/>
            </a:pPr>
            <a:r>
              <a:rPr lang="en-GB" b="0" i="0" dirty="0">
                <a:solidFill>
                  <a:srgbClr val="595959"/>
                </a:solidFill>
                <a:effectLst/>
                <a:latin typeface="Söhne"/>
              </a:rPr>
              <a:t>Både nystartade och befintliga företag drar nytta av solida affärsmodeller för att attrahera investerare, vägleda team och ligga steget före trender.</a:t>
            </a:r>
          </a:p>
          <a:p>
            <a:pPr algn="l">
              <a:lnSpc>
                <a:spcPct val="150000"/>
              </a:lnSpc>
              <a:buFont typeface="Arial" panose="020B0604020202020204" pitchFamily="34" charset="0"/>
              <a:buChar char="•"/>
            </a:pPr>
            <a:r>
              <a:rPr lang="en-GB" b="0" i="0" dirty="0">
                <a:solidFill>
                  <a:srgbClr val="595959"/>
                </a:solidFill>
                <a:effectLst/>
                <a:latin typeface="Söhne"/>
              </a:rPr>
              <a:t>Framgångsrika företag anpassar sina affärsmodeller för att möta föränderliga marknadskrav och investerarnas förväntningar.</a:t>
            </a:r>
          </a:p>
          <a:p>
            <a:pPr>
              <a:lnSpc>
                <a:spcPct val="150000"/>
              </a:lnSpc>
            </a:pPr>
            <a:endParaRPr lang="en-GB" dirty="0">
              <a:solidFill>
                <a:srgbClr val="595959"/>
              </a:solidFill>
            </a:endParaRPr>
          </a:p>
        </p:txBody>
      </p:sp>
      <p:sp>
        <p:nvSpPr>
          <p:cNvPr id="4" name="Segnaposto piè di pagina 3">
            <a:extLst>
              <a:ext uri="{FF2B5EF4-FFF2-40B4-BE49-F238E27FC236}">
                <a16:creationId xmlns:a16="http://schemas.microsoft.com/office/drawing/2014/main" id="{7075CFF4-DF24-5E92-9379-3291DF908AE5}"/>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Cirkulära affärsmodeller</a:t>
            </a:r>
          </a:p>
        </p:txBody>
      </p:sp>
      <p:sp>
        <p:nvSpPr>
          <p:cNvPr id="5" name="Segnaposto numero diapositiva 4">
            <a:extLst>
              <a:ext uri="{FF2B5EF4-FFF2-40B4-BE49-F238E27FC236}">
                <a16:creationId xmlns:a16="http://schemas.microsoft.com/office/drawing/2014/main" id="{79E47677-63D8-7180-F04D-6280EFCF35C4}"/>
              </a:ext>
            </a:extLst>
          </p:cNvPr>
          <p:cNvSpPr>
            <a:spLocks noGrp="1"/>
          </p:cNvSpPr>
          <p:nvPr>
            <p:ph type="sldNum" sz="quarter" idx="12"/>
          </p:nvPr>
        </p:nvSpPr>
        <p:spPr/>
        <p:txBody>
          <a:bodyPr/>
          <a:lstStyle/>
          <a:p>
            <a:fld id="{D57F1E4F-1CFF-5643-939E-217C01CDF565}" type="slidenum">
              <a:rPr lang="en-US" smtClean="0"/>
              <a:t>76</a:t>
            </a:fld>
            <a:endParaRPr lang="en-US" dirty="0"/>
          </a:p>
        </p:txBody>
      </p:sp>
    </p:spTree>
    <p:extLst>
      <p:ext uri="{BB962C8B-B14F-4D97-AF65-F5344CB8AC3E}">
        <p14:creationId xmlns:p14="http://schemas.microsoft.com/office/powerpoint/2010/main" val="30345112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C1D2D-333F-EFE2-A6B7-4E634B755D7B}"/>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D1CF30ED-583B-FDA2-D3F1-4E261AFCD460}"/>
              </a:ext>
            </a:extLst>
          </p:cNvPr>
          <p:cNvSpPr>
            <a:spLocks noGrp="1"/>
          </p:cNvSpPr>
          <p:nvPr>
            <p:ph type="title"/>
          </p:nvPr>
        </p:nvSpPr>
        <p:spPr>
          <a:xfrm>
            <a:off x="3286539" y="369782"/>
            <a:ext cx="10515600" cy="1009651"/>
          </a:xfrm>
        </p:spPr>
        <p:txBody>
          <a:bodyPr>
            <a:normAutofit/>
          </a:bodyPr>
          <a:lstStyle/>
          <a:p>
            <a:r>
              <a:rPr lang="en-GB" dirty="0"/>
              <a:t>9.1. Affärsmodell</a:t>
            </a:r>
          </a:p>
        </p:txBody>
      </p:sp>
      <p:sp>
        <p:nvSpPr>
          <p:cNvPr id="3" name="Segnaposto contenuto 2">
            <a:extLst>
              <a:ext uri="{FF2B5EF4-FFF2-40B4-BE49-F238E27FC236}">
                <a16:creationId xmlns:a16="http://schemas.microsoft.com/office/drawing/2014/main" id="{4EA06862-0A68-D6FB-A22E-D3B94A1BFB12}"/>
              </a:ext>
            </a:extLst>
          </p:cNvPr>
          <p:cNvSpPr>
            <a:spLocks noGrp="1"/>
          </p:cNvSpPr>
          <p:nvPr>
            <p:ph idx="1"/>
          </p:nvPr>
        </p:nvSpPr>
        <p:spPr/>
        <p:txBody>
          <a:bodyPr>
            <a:normAutofit fontScale="77500" lnSpcReduction="20000"/>
          </a:bodyPr>
          <a:lstStyle/>
          <a:p>
            <a:pPr marL="0" indent="0" algn="just">
              <a:lnSpc>
                <a:spcPct val="160000"/>
              </a:lnSpc>
              <a:buNone/>
            </a:pPr>
            <a:r>
              <a:rPr lang="en-GB" b="0" i="0" u="sng" dirty="0">
                <a:solidFill>
                  <a:srgbClr val="595959"/>
                </a:solidFill>
                <a:effectLst/>
                <a:latin typeface="Söhne"/>
              </a:rPr>
              <a:t>Canvas för affärsmodeller (BMC)</a:t>
            </a:r>
          </a:p>
          <a:p>
            <a:pPr algn="just">
              <a:lnSpc>
                <a:spcPct val="160000"/>
              </a:lnSpc>
              <a:buFont typeface="Arial" panose="020B0604020202020204" pitchFamily="34" charset="0"/>
              <a:buChar char="•"/>
            </a:pPr>
            <a:r>
              <a:rPr lang="en-GB" b="0" i="0" dirty="0">
                <a:solidFill>
                  <a:srgbClr val="595959"/>
                </a:solidFill>
                <a:effectLst/>
                <a:latin typeface="Söhne"/>
              </a:rPr>
              <a:t>Business Model Canvas (BMC) är ett populärt verktyg för strategisk ledning och entreprenörskap som ger en visuell representation av viktiga affärselement.</a:t>
            </a:r>
          </a:p>
          <a:p>
            <a:pPr algn="just">
              <a:lnSpc>
                <a:spcPct val="160000"/>
              </a:lnSpc>
              <a:buFont typeface="Arial" panose="020B0604020202020204" pitchFamily="34" charset="0"/>
              <a:buChar char="•"/>
            </a:pPr>
            <a:r>
              <a:rPr lang="en-GB" b="0" i="0" dirty="0">
                <a:solidFill>
                  <a:srgbClr val="595959"/>
                </a:solidFill>
                <a:effectLst/>
                <a:latin typeface="Söhne"/>
              </a:rPr>
              <a:t>Den fokuserar på externa (kundrelaterade) och interna aspekter, som sammanstrålar i värdeerbjudandet.</a:t>
            </a:r>
          </a:p>
          <a:p>
            <a:pPr algn="just">
              <a:lnSpc>
                <a:spcPct val="160000"/>
              </a:lnSpc>
              <a:buFont typeface="Arial" panose="020B0604020202020204" pitchFamily="34" charset="0"/>
              <a:buChar char="•"/>
            </a:pPr>
            <a:r>
              <a:rPr lang="en-GB" b="0" i="0" dirty="0">
                <a:solidFill>
                  <a:srgbClr val="595959"/>
                </a:solidFill>
                <a:effectLst/>
                <a:latin typeface="Söhne"/>
              </a:rPr>
              <a:t>Skäl att använda BMC: ögonblicksbild av affärsidén, insikt om genomförbarhet, kundbedömning och säkerställande av en konsekvent vision.</a:t>
            </a:r>
          </a:p>
          <a:p>
            <a:pPr algn="just">
              <a:lnSpc>
                <a:spcPct val="160000"/>
              </a:lnSpc>
              <a:buFont typeface="Arial" panose="020B0604020202020204" pitchFamily="34" charset="0"/>
              <a:buChar char="•"/>
            </a:pPr>
            <a:r>
              <a:rPr lang="en-GB" b="0" i="0" dirty="0">
                <a:solidFill>
                  <a:srgbClr val="595959"/>
                </a:solidFill>
                <a:effectLst/>
                <a:latin typeface="Söhne"/>
              </a:rPr>
              <a:t>BMC består av nio byggstenar: Value Proposition, kundsegment, kundrelationer, kanaler, nyckelaktiviteter, nyckelresurser, nyckelpartners, kostnadsstruktur och intäktsströmmar.</a:t>
            </a:r>
          </a:p>
          <a:p>
            <a:pPr algn="just">
              <a:lnSpc>
                <a:spcPct val="160000"/>
              </a:lnSpc>
            </a:pPr>
            <a:endParaRPr lang="en-GB" dirty="0">
              <a:solidFill>
                <a:srgbClr val="595959"/>
              </a:solidFill>
            </a:endParaRPr>
          </a:p>
        </p:txBody>
      </p:sp>
      <p:sp>
        <p:nvSpPr>
          <p:cNvPr id="4" name="Segnaposto piè di pagina 3">
            <a:extLst>
              <a:ext uri="{FF2B5EF4-FFF2-40B4-BE49-F238E27FC236}">
                <a16:creationId xmlns:a16="http://schemas.microsoft.com/office/drawing/2014/main" id="{426E4320-B1CA-F5B7-ACE1-97C99203A21D}"/>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Cirkulära affärsmodeller</a:t>
            </a:r>
          </a:p>
        </p:txBody>
      </p:sp>
      <p:sp>
        <p:nvSpPr>
          <p:cNvPr id="5" name="Segnaposto numero diapositiva 4">
            <a:extLst>
              <a:ext uri="{FF2B5EF4-FFF2-40B4-BE49-F238E27FC236}">
                <a16:creationId xmlns:a16="http://schemas.microsoft.com/office/drawing/2014/main" id="{DFFD56B1-F154-61AF-454B-4E31CFAD439A}"/>
              </a:ext>
            </a:extLst>
          </p:cNvPr>
          <p:cNvSpPr>
            <a:spLocks noGrp="1"/>
          </p:cNvSpPr>
          <p:nvPr>
            <p:ph type="sldNum" sz="quarter" idx="12"/>
          </p:nvPr>
        </p:nvSpPr>
        <p:spPr/>
        <p:txBody>
          <a:bodyPr/>
          <a:lstStyle/>
          <a:p>
            <a:fld id="{D57F1E4F-1CFF-5643-939E-217C01CDF565}" type="slidenum">
              <a:rPr lang="en-US" smtClean="0"/>
              <a:t>77</a:t>
            </a:fld>
            <a:endParaRPr lang="en-US" dirty="0"/>
          </a:p>
        </p:txBody>
      </p:sp>
    </p:spTree>
    <p:extLst>
      <p:ext uri="{BB962C8B-B14F-4D97-AF65-F5344CB8AC3E}">
        <p14:creationId xmlns:p14="http://schemas.microsoft.com/office/powerpoint/2010/main" val="770065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4B9BB-2046-BC78-B700-5897440072DF}"/>
            </a:ext>
          </a:extLst>
        </p:cNvPr>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F040DBF5-5F89-5BC8-633E-94852B5211DE}"/>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Cirkulära affärsmodeller</a:t>
            </a:r>
          </a:p>
        </p:txBody>
      </p:sp>
      <p:sp>
        <p:nvSpPr>
          <p:cNvPr id="5" name="Segnaposto numero diapositiva 4">
            <a:extLst>
              <a:ext uri="{FF2B5EF4-FFF2-40B4-BE49-F238E27FC236}">
                <a16:creationId xmlns:a16="http://schemas.microsoft.com/office/drawing/2014/main" id="{2579CB49-00C3-1905-B65A-D675084D1622}"/>
              </a:ext>
            </a:extLst>
          </p:cNvPr>
          <p:cNvSpPr>
            <a:spLocks noGrp="1"/>
          </p:cNvSpPr>
          <p:nvPr>
            <p:ph type="sldNum" sz="quarter" idx="12"/>
          </p:nvPr>
        </p:nvSpPr>
        <p:spPr/>
        <p:txBody>
          <a:bodyPr/>
          <a:lstStyle/>
          <a:p>
            <a:fld id="{D57F1E4F-1CFF-5643-939E-217C01CDF565}" type="slidenum">
              <a:rPr lang="en-US" smtClean="0"/>
              <a:t>78</a:t>
            </a:fld>
            <a:endParaRPr lang="en-US" dirty="0"/>
          </a:p>
        </p:txBody>
      </p:sp>
      <p:pic>
        <p:nvPicPr>
          <p:cNvPr id="6" name="Content Placeholder 5" descr="A white board with black text&#10;&#10;Description automatically generated">
            <a:extLst>
              <a:ext uri="{FF2B5EF4-FFF2-40B4-BE49-F238E27FC236}">
                <a16:creationId xmlns:a16="http://schemas.microsoft.com/office/drawing/2014/main" id="{98DE74D9-3395-E901-EBC5-F9CF2EED2AF2}"/>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9442"/>
          <a:stretch/>
        </p:blipFill>
        <p:spPr bwMode="auto">
          <a:xfrm>
            <a:off x="4097570" y="1522411"/>
            <a:ext cx="6799030" cy="4351338"/>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032F9E3D-B3B7-D36B-CBA5-14391BE0777D}"/>
              </a:ext>
            </a:extLst>
          </p:cNvPr>
          <p:cNvSpPr txBox="1"/>
          <p:nvPr/>
        </p:nvSpPr>
        <p:spPr>
          <a:xfrm>
            <a:off x="838200" y="2888974"/>
            <a:ext cx="2318712" cy="369332"/>
          </a:xfrm>
          <a:prstGeom prst="rect">
            <a:avLst/>
          </a:prstGeom>
          <a:noFill/>
        </p:spPr>
        <p:txBody>
          <a:bodyPr wrap="none" rtlCol="0">
            <a:spAutoFit/>
          </a:bodyPr>
          <a:lstStyle/>
          <a:p>
            <a:r>
              <a:rPr lang="en-GB" dirty="0">
                <a:solidFill>
                  <a:srgbClr val="595959"/>
                </a:solidFill>
              </a:rPr>
              <a:t>Affärsmodell</a:t>
            </a:r>
            <a:endParaRPr lang="en-GR" dirty="0">
              <a:solidFill>
                <a:srgbClr val="595959"/>
              </a:solidFill>
            </a:endParaRPr>
          </a:p>
        </p:txBody>
      </p:sp>
      <p:sp>
        <p:nvSpPr>
          <p:cNvPr id="8" name="TextBox 7">
            <a:extLst>
              <a:ext uri="{FF2B5EF4-FFF2-40B4-BE49-F238E27FC236}">
                <a16:creationId xmlns:a16="http://schemas.microsoft.com/office/drawing/2014/main" id="{9AE701CE-3238-0640-0E54-56AEE8406607}"/>
              </a:ext>
            </a:extLst>
          </p:cNvPr>
          <p:cNvSpPr txBox="1"/>
          <p:nvPr/>
        </p:nvSpPr>
        <p:spPr>
          <a:xfrm>
            <a:off x="8852452" y="6016727"/>
            <a:ext cx="2600392" cy="246221"/>
          </a:xfrm>
          <a:prstGeom prst="rect">
            <a:avLst/>
          </a:prstGeom>
          <a:noFill/>
        </p:spPr>
        <p:txBody>
          <a:bodyPr wrap="none" rtlCol="0">
            <a:spAutoFit/>
          </a:bodyPr>
          <a:lstStyle/>
          <a:p>
            <a:r>
              <a:rPr lang="en-GB" sz="1000" dirty="0">
                <a:solidFill>
                  <a:srgbClr val="595959"/>
                </a:solidFill>
              </a:rPr>
              <a:t>KÄLLA: OSTERWALDER OCH PIGNEUR (2010)</a:t>
            </a:r>
            <a:endParaRPr lang="en-GR" sz="1000" dirty="0">
              <a:solidFill>
                <a:srgbClr val="595959"/>
              </a:solidFill>
            </a:endParaRPr>
          </a:p>
        </p:txBody>
      </p:sp>
      <p:sp>
        <p:nvSpPr>
          <p:cNvPr id="11" name="Titolo 1">
            <a:extLst>
              <a:ext uri="{FF2B5EF4-FFF2-40B4-BE49-F238E27FC236}">
                <a16:creationId xmlns:a16="http://schemas.microsoft.com/office/drawing/2014/main" id="{6FA7B121-EE24-B1DB-E971-EBA39A5B027B}"/>
              </a:ext>
            </a:extLst>
          </p:cNvPr>
          <p:cNvSpPr txBox="1">
            <a:spLocks/>
          </p:cNvSpPr>
          <p:nvPr/>
        </p:nvSpPr>
        <p:spPr>
          <a:xfrm>
            <a:off x="3286539" y="369782"/>
            <a:ext cx="10515600" cy="10096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it-IT" sz="4400" kern="1200">
                <a:solidFill>
                  <a:srgbClr val="94C020"/>
                </a:solidFill>
                <a:latin typeface="+mj-lt"/>
                <a:ea typeface="+mj-ea"/>
                <a:cs typeface="+mj-cs"/>
              </a:defRPr>
            </a:lvl1pPr>
          </a:lstStyle>
          <a:p>
            <a:r>
              <a:rPr lang="en-GB"/>
              <a:t>9.1. Affärsmodell</a:t>
            </a:r>
            <a:endParaRPr lang="en-GB" dirty="0"/>
          </a:p>
        </p:txBody>
      </p:sp>
    </p:spTree>
    <p:extLst>
      <p:ext uri="{BB962C8B-B14F-4D97-AF65-F5344CB8AC3E}">
        <p14:creationId xmlns:p14="http://schemas.microsoft.com/office/powerpoint/2010/main" val="39205071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BA792-7CB8-7320-1948-A99681364339}"/>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ADD279D0-48DA-47A7-7EA9-0C4F078FAFCA}"/>
              </a:ext>
            </a:extLst>
          </p:cNvPr>
          <p:cNvSpPr>
            <a:spLocks noGrp="1"/>
          </p:cNvSpPr>
          <p:nvPr>
            <p:ph type="title"/>
          </p:nvPr>
        </p:nvSpPr>
        <p:spPr>
          <a:xfrm>
            <a:off x="2279373" y="514245"/>
            <a:ext cx="10515600" cy="1009651"/>
          </a:xfrm>
        </p:spPr>
        <p:txBody>
          <a:bodyPr>
            <a:normAutofit/>
          </a:bodyPr>
          <a:lstStyle/>
          <a:p>
            <a:r>
              <a:rPr lang="en-GB" dirty="0"/>
              <a:t>9.2. Cirkulära affärsmodeller</a:t>
            </a:r>
          </a:p>
        </p:txBody>
      </p:sp>
      <p:sp>
        <p:nvSpPr>
          <p:cNvPr id="3" name="Segnaposto contenuto 2">
            <a:extLst>
              <a:ext uri="{FF2B5EF4-FFF2-40B4-BE49-F238E27FC236}">
                <a16:creationId xmlns:a16="http://schemas.microsoft.com/office/drawing/2014/main" id="{9ADCF15C-D393-9587-A2F1-FC1C4C0B8E2D}"/>
              </a:ext>
            </a:extLst>
          </p:cNvPr>
          <p:cNvSpPr>
            <a:spLocks noGrp="1"/>
          </p:cNvSpPr>
          <p:nvPr>
            <p:ph idx="1"/>
          </p:nvPr>
        </p:nvSpPr>
        <p:spPr/>
        <p:txBody>
          <a:bodyPr>
            <a:normAutofit fontScale="92500"/>
          </a:bodyPr>
          <a:lstStyle/>
          <a:p>
            <a:pPr marL="0" indent="0" algn="just">
              <a:lnSpc>
                <a:spcPct val="150000"/>
              </a:lnSpc>
              <a:buNone/>
            </a:pPr>
            <a:r>
              <a:rPr lang="en-GB" b="0" i="0" u="sng" dirty="0">
                <a:solidFill>
                  <a:srgbClr val="595959"/>
                </a:solidFill>
                <a:effectLst/>
                <a:latin typeface="Söhne"/>
              </a:rPr>
              <a:t>Introduktion till strategier för cirkulär ekonomi</a:t>
            </a:r>
          </a:p>
          <a:p>
            <a:pPr algn="just">
              <a:lnSpc>
                <a:spcPct val="150000"/>
              </a:lnSpc>
              <a:buFont typeface="Arial" panose="020B0604020202020204" pitchFamily="34" charset="0"/>
              <a:buChar char="•"/>
            </a:pPr>
            <a:r>
              <a:rPr lang="en-GB" b="0" i="0" dirty="0">
                <a:solidFill>
                  <a:srgbClr val="595959"/>
                </a:solidFill>
                <a:effectLst/>
                <a:latin typeface="Söhne"/>
              </a:rPr>
              <a:t>Strategier för cirkulär ekonomi erbjuder innovativa tillvägagångssätt för produktion och konsumtion och syftar till en mer hållbar och resurseffektiv ekonomi.</a:t>
            </a:r>
          </a:p>
          <a:p>
            <a:pPr algn="just">
              <a:lnSpc>
                <a:spcPct val="150000"/>
              </a:lnSpc>
              <a:buFont typeface="Arial" panose="020B0604020202020204" pitchFamily="34" charset="0"/>
              <a:buChar char="•"/>
            </a:pPr>
            <a:r>
              <a:rPr lang="en-GB" b="0" i="0" dirty="0">
                <a:solidFill>
                  <a:srgbClr val="595959"/>
                </a:solidFill>
                <a:effectLst/>
                <a:latin typeface="Söhne"/>
              </a:rPr>
              <a:t>Dessa strategier minimerar användningen av naturresurser och uppkomsten av avfall genom att använda befintliga material och produkter för minskad miljöpåverkan.</a:t>
            </a:r>
          </a:p>
          <a:p>
            <a:pPr algn="just">
              <a:lnSpc>
                <a:spcPct val="150000"/>
              </a:lnSpc>
              <a:buFont typeface="Arial" panose="020B0604020202020204" pitchFamily="34" charset="0"/>
              <a:buChar char="•"/>
            </a:pPr>
            <a:r>
              <a:rPr lang="en-GB" b="0" i="0" dirty="0">
                <a:solidFill>
                  <a:srgbClr val="595959"/>
                </a:solidFill>
                <a:effectLst/>
                <a:latin typeface="Söhne"/>
              </a:rPr>
              <a:t>Trots de potentiella fördelarna utgör cirkulära strategier för närvarande en liten del av sektorns produktion, främst på grund av begränsad marknadsräckvidd.</a:t>
            </a:r>
          </a:p>
          <a:p>
            <a:pPr algn="just">
              <a:lnSpc>
                <a:spcPct val="150000"/>
              </a:lnSpc>
            </a:pPr>
            <a:endParaRPr lang="en-GB" dirty="0">
              <a:solidFill>
                <a:srgbClr val="595959"/>
              </a:solidFill>
            </a:endParaRPr>
          </a:p>
        </p:txBody>
      </p:sp>
      <p:sp>
        <p:nvSpPr>
          <p:cNvPr id="4" name="Segnaposto piè di pagina 3">
            <a:extLst>
              <a:ext uri="{FF2B5EF4-FFF2-40B4-BE49-F238E27FC236}">
                <a16:creationId xmlns:a16="http://schemas.microsoft.com/office/drawing/2014/main" id="{53D6BACB-DDCA-B789-42F7-E7702379FB17}"/>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Cirkulära affärsmodeller</a:t>
            </a:r>
          </a:p>
        </p:txBody>
      </p:sp>
      <p:sp>
        <p:nvSpPr>
          <p:cNvPr id="5" name="Segnaposto numero diapositiva 4">
            <a:extLst>
              <a:ext uri="{FF2B5EF4-FFF2-40B4-BE49-F238E27FC236}">
                <a16:creationId xmlns:a16="http://schemas.microsoft.com/office/drawing/2014/main" id="{7A57EB18-7C9E-AA7B-6A2A-079BE95075C4}"/>
              </a:ext>
            </a:extLst>
          </p:cNvPr>
          <p:cNvSpPr>
            <a:spLocks noGrp="1"/>
          </p:cNvSpPr>
          <p:nvPr>
            <p:ph type="sldNum" sz="quarter" idx="12"/>
          </p:nvPr>
        </p:nvSpPr>
        <p:spPr/>
        <p:txBody>
          <a:bodyPr/>
          <a:lstStyle/>
          <a:p>
            <a:fld id="{D57F1E4F-1CFF-5643-939E-217C01CDF565}" type="slidenum">
              <a:rPr lang="en-US" smtClean="0"/>
              <a:t>79</a:t>
            </a:fld>
            <a:endParaRPr lang="en-US" dirty="0"/>
          </a:p>
        </p:txBody>
      </p:sp>
    </p:spTree>
    <p:extLst>
      <p:ext uri="{BB962C8B-B14F-4D97-AF65-F5344CB8AC3E}">
        <p14:creationId xmlns:p14="http://schemas.microsoft.com/office/powerpoint/2010/main" val="3725905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2761C-8B40-1683-647A-0A72DA2FABA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A715BEBB-D316-91EF-DC05-6E2BD0ECCBE4}"/>
              </a:ext>
            </a:extLst>
          </p:cNvPr>
          <p:cNvSpPr>
            <a:spLocks noGrp="1"/>
          </p:cNvSpPr>
          <p:nvPr>
            <p:ph type="title"/>
          </p:nvPr>
        </p:nvSpPr>
        <p:spPr>
          <a:xfrm>
            <a:off x="1474305" y="905564"/>
            <a:ext cx="10515600" cy="1009651"/>
          </a:xfrm>
        </p:spPr>
        <p:txBody>
          <a:bodyPr/>
          <a:lstStyle/>
          <a:p>
            <a:r>
              <a:rPr lang="en-GB" dirty="0"/>
              <a:t>1.2. Definition av cirkulär ekonomi</a:t>
            </a:r>
          </a:p>
        </p:txBody>
      </p:sp>
      <p:sp>
        <p:nvSpPr>
          <p:cNvPr id="3" name="Segnaposto contenuto 2">
            <a:extLst>
              <a:ext uri="{FF2B5EF4-FFF2-40B4-BE49-F238E27FC236}">
                <a16:creationId xmlns:a16="http://schemas.microsoft.com/office/drawing/2014/main" id="{6FEE929B-9CAE-CD4D-744B-D9545C058CEB}"/>
              </a:ext>
            </a:extLst>
          </p:cNvPr>
          <p:cNvSpPr>
            <a:spLocks noGrp="1"/>
          </p:cNvSpPr>
          <p:nvPr>
            <p:ph idx="1"/>
          </p:nvPr>
        </p:nvSpPr>
        <p:spPr>
          <a:xfrm>
            <a:off x="838200" y="2091427"/>
            <a:ext cx="10515600" cy="4351338"/>
          </a:xfrm>
        </p:spPr>
        <p:txBody>
          <a:bodyPr>
            <a:normAutofit/>
          </a:bodyPr>
          <a:lstStyle/>
          <a:p>
            <a:pPr marL="0" indent="0" algn="just">
              <a:lnSpc>
                <a:spcPct val="100000"/>
              </a:lnSpc>
              <a:spcBef>
                <a:spcPts val="0"/>
              </a:spcBef>
              <a:spcAft>
                <a:spcPts val="0"/>
              </a:spcAft>
              <a:buNone/>
            </a:pPr>
            <a:endParaRPr lang="en-GB" dirty="0">
              <a:solidFill>
                <a:srgbClr val="595959"/>
              </a:solidFill>
            </a:endParaRPr>
          </a:p>
          <a:p>
            <a:pPr marL="0" indent="0" algn="just">
              <a:lnSpc>
                <a:spcPct val="100000"/>
              </a:lnSpc>
              <a:spcBef>
                <a:spcPts val="0"/>
              </a:spcBef>
              <a:spcAft>
                <a:spcPts val="0"/>
              </a:spcAft>
              <a:buNone/>
            </a:pPr>
            <a:r>
              <a:rPr lang="en-GB" dirty="0">
                <a:solidFill>
                  <a:srgbClr val="595959"/>
                </a:solidFill>
                <a:effectLst/>
              </a:rPr>
              <a:t>Den cirkulära ekonomin främjar ett system för tillverkning och användning av varor som värdesätter delning, återanvändning, reparation, uppdatering och återvinning av material och föremål för att förlänga deras funktionella livslängd.</a:t>
            </a:r>
          </a:p>
          <a:p>
            <a:pPr marL="0" indent="0" algn="just">
              <a:lnSpc>
                <a:spcPct val="100000"/>
              </a:lnSpc>
              <a:spcBef>
                <a:spcPts val="0"/>
              </a:spcBef>
              <a:spcAft>
                <a:spcPts val="0"/>
              </a:spcAft>
              <a:buNone/>
            </a:pPr>
            <a:endParaRPr lang="en-GB" dirty="0">
              <a:solidFill>
                <a:srgbClr val="595959"/>
              </a:solidFill>
              <a:effectLst/>
            </a:endParaRPr>
          </a:p>
          <a:p>
            <a:pPr marL="0" indent="0" algn="just">
              <a:lnSpc>
                <a:spcPct val="100000"/>
              </a:lnSpc>
              <a:spcBef>
                <a:spcPts val="0"/>
              </a:spcBef>
              <a:spcAft>
                <a:spcPts val="0"/>
              </a:spcAft>
              <a:buNone/>
            </a:pPr>
            <a:r>
              <a:rPr lang="en-GB" dirty="0">
                <a:solidFill>
                  <a:srgbClr val="595959"/>
                </a:solidFill>
                <a:effectLst/>
              </a:rPr>
              <a:t>I grund och botten handlar det om att minimera avfallet. När produkterna inte längre är användbara återvinns de så att deras material stannar kvar i ekonomin och återanvänds kontinuerligt, vilket ger ett mervärde varje gång.</a:t>
            </a:r>
          </a:p>
          <a:p>
            <a:pPr algn="just">
              <a:lnSpc>
                <a:spcPct val="100000"/>
              </a:lnSpc>
              <a:spcBef>
                <a:spcPts val="0"/>
              </a:spcBef>
              <a:spcAft>
                <a:spcPts val="0"/>
              </a:spcAft>
            </a:pPr>
            <a:endParaRPr lang="en-GB" dirty="0">
              <a:solidFill>
                <a:srgbClr val="595959"/>
              </a:solidFill>
              <a:effectLst/>
            </a:endParaRPr>
          </a:p>
        </p:txBody>
      </p:sp>
      <p:sp>
        <p:nvSpPr>
          <p:cNvPr id="4" name="Segnaposto piè di pagina 3">
            <a:extLst>
              <a:ext uri="{FF2B5EF4-FFF2-40B4-BE49-F238E27FC236}">
                <a16:creationId xmlns:a16="http://schemas.microsoft.com/office/drawing/2014/main" id="{9B636141-471A-942E-027B-976AB40CE67F}"/>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a:t>
            </a:r>
            <a:r>
              <a:rPr lang="en-GB" dirty="0"/>
              <a:t>Bakgrund och koncept för cirkulär ekonomi</a:t>
            </a:r>
          </a:p>
          <a:p>
            <a:endParaRPr lang="en-US" dirty="0"/>
          </a:p>
        </p:txBody>
      </p:sp>
      <p:sp>
        <p:nvSpPr>
          <p:cNvPr id="5" name="Segnaposto numero diapositiva 4">
            <a:extLst>
              <a:ext uri="{FF2B5EF4-FFF2-40B4-BE49-F238E27FC236}">
                <a16:creationId xmlns:a16="http://schemas.microsoft.com/office/drawing/2014/main" id="{8D251D45-5D43-4990-F166-5F5DC8E6C895}"/>
              </a:ext>
            </a:extLst>
          </p:cNvPr>
          <p:cNvSpPr>
            <a:spLocks noGrp="1"/>
          </p:cNvSpPr>
          <p:nvPr>
            <p:ph type="sldNum" sz="quarter" idx="12"/>
          </p:nvPr>
        </p:nvSpPr>
        <p:spPr/>
        <p:txBody>
          <a:bodyPr/>
          <a:lstStyle/>
          <a:p>
            <a:fld id="{D57F1E4F-1CFF-5643-939E-217C01CDF565}" type="slidenum">
              <a:rPr lang="en-US" smtClean="0"/>
              <a:t>8</a:t>
            </a:fld>
            <a:endParaRPr lang="en-US" dirty="0"/>
          </a:p>
        </p:txBody>
      </p:sp>
    </p:spTree>
    <p:extLst>
      <p:ext uri="{BB962C8B-B14F-4D97-AF65-F5344CB8AC3E}">
        <p14:creationId xmlns:p14="http://schemas.microsoft.com/office/powerpoint/2010/main" val="30978662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7FDBE-7737-C4AB-A751-F5570E4FCED8}"/>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774C35E6-3789-6F60-A5AB-417A7FB771D4}"/>
              </a:ext>
            </a:extLst>
          </p:cNvPr>
          <p:cNvSpPr>
            <a:spLocks noGrp="1"/>
          </p:cNvSpPr>
          <p:nvPr>
            <p:ph type="title"/>
          </p:nvPr>
        </p:nvSpPr>
        <p:spPr>
          <a:xfrm>
            <a:off x="2372139" y="356530"/>
            <a:ext cx="10515600" cy="1009651"/>
          </a:xfrm>
        </p:spPr>
        <p:txBody>
          <a:bodyPr>
            <a:normAutofit/>
          </a:bodyPr>
          <a:lstStyle/>
          <a:p>
            <a:r>
              <a:rPr lang="en-GB" dirty="0"/>
              <a:t>9.2. Cirkulära affärsmodeller</a:t>
            </a:r>
          </a:p>
        </p:txBody>
      </p:sp>
      <p:sp>
        <p:nvSpPr>
          <p:cNvPr id="3" name="Segnaposto contenuto 2">
            <a:extLst>
              <a:ext uri="{FF2B5EF4-FFF2-40B4-BE49-F238E27FC236}">
                <a16:creationId xmlns:a16="http://schemas.microsoft.com/office/drawing/2014/main" id="{27D00310-F73A-553B-0FE8-7D27081D1B74}"/>
              </a:ext>
            </a:extLst>
          </p:cNvPr>
          <p:cNvSpPr>
            <a:spLocks noGrp="1"/>
          </p:cNvSpPr>
          <p:nvPr>
            <p:ph idx="1"/>
          </p:nvPr>
        </p:nvSpPr>
        <p:spPr>
          <a:xfrm>
            <a:off x="838200" y="1685596"/>
            <a:ext cx="10515600" cy="4351338"/>
          </a:xfrm>
        </p:spPr>
        <p:txBody>
          <a:bodyPr>
            <a:normAutofit fontScale="92500" lnSpcReduction="10000"/>
          </a:bodyPr>
          <a:lstStyle/>
          <a:p>
            <a:pPr marL="0" indent="0" algn="just">
              <a:lnSpc>
                <a:spcPct val="150000"/>
              </a:lnSpc>
              <a:buNone/>
            </a:pPr>
            <a:r>
              <a:rPr lang="en-GB" b="0" i="0" u="sng" dirty="0">
                <a:solidFill>
                  <a:srgbClr val="595959"/>
                </a:solidFill>
                <a:effectLst/>
                <a:latin typeface="Söhne"/>
              </a:rPr>
              <a:t>Faktorer som påverkar införandet av cirkulär ekonomi</a:t>
            </a:r>
          </a:p>
          <a:p>
            <a:pPr algn="just">
              <a:lnSpc>
                <a:spcPct val="150000"/>
              </a:lnSpc>
              <a:buFont typeface="Arial" panose="020B0604020202020204" pitchFamily="34" charset="0"/>
              <a:buChar char="•"/>
            </a:pPr>
            <a:r>
              <a:rPr lang="en-GB" b="0" i="0" dirty="0">
                <a:solidFill>
                  <a:srgbClr val="595959"/>
                </a:solidFill>
                <a:effectLst/>
                <a:latin typeface="Söhne"/>
              </a:rPr>
              <a:t>Antagandet av cirkulära strategier varierar och påverkas av faktorer som tekniska framsteg, konsumentpreferenser och statlig politik.</a:t>
            </a:r>
          </a:p>
          <a:p>
            <a:pPr algn="just">
              <a:lnSpc>
                <a:spcPct val="150000"/>
              </a:lnSpc>
              <a:buFont typeface="Arial" panose="020B0604020202020204" pitchFamily="34" charset="0"/>
              <a:buChar char="•"/>
            </a:pPr>
            <a:r>
              <a:rPr lang="en-GB" b="0" i="0" dirty="0">
                <a:solidFill>
                  <a:srgbClr val="595959"/>
                </a:solidFill>
                <a:effectLst/>
                <a:latin typeface="Söhne"/>
              </a:rPr>
              <a:t>Vissa cirkulära modeller, som återvinning och reparation, har haft en stabil tillväxt, medan andra har expanderat på grund av ny teknik eller förändrade affärsutmaningar.</a:t>
            </a:r>
          </a:p>
          <a:p>
            <a:pPr algn="just">
              <a:lnSpc>
                <a:spcPct val="150000"/>
              </a:lnSpc>
              <a:buFont typeface="Arial" panose="020B0604020202020204" pitchFamily="34" charset="0"/>
              <a:buChar char="•"/>
            </a:pPr>
            <a:r>
              <a:rPr lang="en-GB" b="0" i="0" dirty="0">
                <a:solidFill>
                  <a:srgbClr val="595959"/>
                </a:solidFill>
                <a:effectLst/>
                <a:latin typeface="Söhne"/>
              </a:rPr>
              <a:t>Statlig politik kan stödja införandet av cirkulär ekonomi genom att ta itu med utmaningar som felaktig resursvärdering, driftskostnader, handelsregler och fördomar som </a:t>
            </a:r>
            <a:r>
              <a:rPr lang="en-GB" b="0" i="0" dirty="0" err="1">
                <a:solidFill>
                  <a:srgbClr val="595959"/>
                </a:solidFill>
                <a:effectLst/>
                <a:latin typeface="Söhne"/>
              </a:rPr>
              <a:t>gynnar </a:t>
            </a:r>
            <a:r>
              <a:rPr lang="en-GB" b="0" i="0" dirty="0">
                <a:solidFill>
                  <a:srgbClr val="595959"/>
                </a:solidFill>
                <a:effectLst/>
                <a:latin typeface="Söhne"/>
              </a:rPr>
              <a:t>befintliga metoder.</a:t>
            </a:r>
          </a:p>
          <a:p>
            <a:pPr algn="just">
              <a:lnSpc>
                <a:spcPct val="150000"/>
              </a:lnSpc>
            </a:pPr>
            <a:endParaRPr lang="en-GB" dirty="0">
              <a:solidFill>
                <a:srgbClr val="595959"/>
              </a:solidFill>
            </a:endParaRPr>
          </a:p>
        </p:txBody>
      </p:sp>
      <p:sp>
        <p:nvSpPr>
          <p:cNvPr id="4" name="Segnaposto piè di pagina 3">
            <a:extLst>
              <a:ext uri="{FF2B5EF4-FFF2-40B4-BE49-F238E27FC236}">
                <a16:creationId xmlns:a16="http://schemas.microsoft.com/office/drawing/2014/main" id="{E54398F9-7330-2951-413C-D2B2B7DD3758}"/>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Cirkulära affärsmodeller</a:t>
            </a:r>
          </a:p>
        </p:txBody>
      </p:sp>
      <p:sp>
        <p:nvSpPr>
          <p:cNvPr id="5" name="Segnaposto numero diapositiva 4">
            <a:extLst>
              <a:ext uri="{FF2B5EF4-FFF2-40B4-BE49-F238E27FC236}">
                <a16:creationId xmlns:a16="http://schemas.microsoft.com/office/drawing/2014/main" id="{C49B51D5-8896-0B8D-D1B9-062CB401F3B4}"/>
              </a:ext>
            </a:extLst>
          </p:cNvPr>
          <p:cNvSpPr>
            <a:spLocks noGrp="1"/>
          </p:cNvSpPr>
          <p:nvPr>
            <p:ph type="sldNum" sz="quarter" idx="12"/>
          </p:nvPr>
        </p:nvSpPr>
        <p:spPr/>
        <p:txBody>
          <a:bodyPr/>
          <a:lstStyle/>
          <a:p>
            <a:fld id="{D57F1E4F-1CFF-5643-939E-217C01CDF565}" type="slidenum">
              <a:rPr lang="en-US" smtClean="0"/>
              <a:t>80</a:t>
            </a:fld>
            <a:endParaRPr lang="en-US" dirty="0"/>
          </a:p>
        </p:txBody>
      </p:sp>
    </p:spTree>
    <p:extLst>
      <p:ext uri="{BB962C8B-B14F-4D97-AF65-F5344CB8AC3E}">
        <p14:creationId xmlns:p14="http://schemas.microsoft.com/office/powerpoint/2010/main" val="10362290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FC7F8-A689-B640-A827-A94BB24D5249}"/>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850AF827-A0F2-B8F2-917E-4F5C6F574385}"/>
              </a:ext>
            </a:extLst>
          </p:cNvPr>
          <p:cNvSpPr>
            <a:spLocks noGrp="1"/>
          </p:cNvSpPr>
          <p:nvPr>
            <p:ph type="title"/>
          </p:nvPr>
        </p:nvSpPr>
        <p:spPr>
          <a:xfrm>
            <a:off x="1948068" y="879060"/>
            <a:ext cx="8633791" cy="1009651"/>
          </a:xfrm>
        </p:spPr>
        <p:txBody>
          <a:bodyPr>
            <a:normAutofit fontScale="90000"/>
          </a:bodyPr>
          <a:lstStyle/>
          <a:p>
            <a:pPr algn="ctr"/>
            <a:r>
              <a:rPr lang="en-GB" dirty="0"/>
              <a:t>9.3. Viktiga egenskaper hos cirkulära affärsstrategier</a:t>
            </a:r>
            <a:br>
              <a:rPr lang="en-GR" sz="1800" b="1" dirty="0">
                <a:solidFill>
                  <a:srgbClr val="83C9D7"/>
                </a:solidFill>
                <a:effectLst/>
                <a:latin typeface="Calibri" panose="020F0502020204030204" pitchFamily="34" charset="0"/>
                <a:ea typeface="Times New Roman" panose="02020603050405020304" pitchFamily="18" charset="0"/>
                <a:cs typeface="Times New Roman" panose="02020603050405020304" pitchFamily="18" charset="0"/>
              </a:rPr>
            </a:br>
            <a:endParaRPr lang="en-GB" dirty="0"/>
          </a:p>
        </p:txBody>
      </p:sp>
      <p:sp>
        <p:nvSpPr>
          <p:cNvPr id="3" name="Segnaposto contenuto 2">
            <a:extLst>
              <a:ext uri="{FF2B5EF4-FFF2-40B4-BE49-F238E27FC236}">
                <a16:creationId xmlns:a16="http://schemas.microsoft.com/office/drawing/2014/main" id="{44FDDF21-0108-AB3F-8255-2A07F9F6355D}"/>
              </a:ext>
            </a:extLst>
          </p:cNvPr>
          <p:cNvSpPr>
            <a:spLocks noGrp="1"/>
          </p:cNvSpPr>
          <p:nvPr>
            <p:ph idx="1"/>
          </p:nvPr>
        </p:nvSpPr>
        <p:spPr>
          <a:xfrm>
            <a:off x="682489" y="1946863"/>
            <a:ext cx="10515600" cy="4351338"/>
          </a:xfrm>
        </p:spPr>
        <p:txBody>
          <a:bodyPr>
            <a:normAutofit fontScale="92500" lnSpcReduction="20000"/>
          </a:bodyPr>
          <a:lstStyle/>
          <a:p>
            <a:pPr marL="0" indent="0" algn="just">
              <a:lnSpc>
                <a:spcPct val="115000"/>
              </a:lnSpc>
              <a:spcAft>
                <a:spcPts val="1125"/>
              </a:spcAft>
              <a:buNone/>
            </a:pPr>
            <a:r>
              <a:rPr lang="en-GB" sz="1800" dirty="0">
                <a:solidFill>
                  <a:srgbClr val="595959"/>
                </a:solidFill>
                <a:effectLst/>
                <a:latin typeface="Calibri" panose="020F0502020204030204" pitchFamily="34" charset="0"/>
                <a:ea typeface="Times New Roman" panose="02020603050405020304" pitchFamily="18" charset="0"/>
                <a:cs typeface="Open Sans" panose="020B0606030504020204" pitchFamily="34" charset="0"/>
              </a:rPr>
              <a:t>Fem primära affärsstrategier för en cirkulär ekonomi är:</a:t>
            </a:r>
            <a:endParaRPr lang="en-GR" sz="1800" dirty="0">
              <a:solidFill>
                <a:srgbClr val="595959"/>
              </a:solidFill>
              <a:effectLst/>
              <a:latin typeface="Minion Pro"/>
              <a:ea typeface="Times New Roman" panose="02020603050405020304" pitchFamily="18" charset="0"/>
              <a:cs typeface="Open Sans" panose="020B0606030504020204" pitchFamily="34" charset="0"/>
            </a:endParaRPr>
          </a:p>
          <a:p>
            <a:pPr marL="342900" lvl="0" indent="-342900" algn="just">
              <a:lnSpc>
                <a:spcPct val="115000"/>
              </a:lnSpc>
              <a:spcAft>
                <a:spcPts val="1125"/>
              </a:spcAft>
              <a:buFont typeface="+mj-lt"/>
              <a:buAutoNum type="arabicPeriod"/>
              <a:tabLst>
                <a:tab pos="457200" algn="l"/>
              </a:tabLst>
            </a:pPr>
            <a:r>
              <a:rPr lang="en-GB" sz="1800" b="1" dirty="0">
                <a:solidFill>
                  <a:srgbClr val="595959"/>
                </a:solidFill>
                <a:effectLst/>
                <a:latin typeface="Calibri" panose="020F0502020204030204" pitchFamily="34" charset="0"/>
                <a:ea typeface="Times New Roman" panose="02020603050405020304" pitchFamily="18" charset="0"/>
                <a:cs typeface="Open Sans" panose="020B0606030504020204" pitchFamily="34" charset="0"/>
              </a:rPr>
              <a:t>Cirkulära försörjningsstrategier:</a:t>
            </a:r>
            <a:r>
              <a:rPr lang="en-GB" sz="1800" dirty="0">
                <a:solidFill>
                  <a:srgbClr val="595959"/>
                </a:solidFill>
                <a:effectLst/>
                <a:latin typeface="Calibri" panose="020F0502020204030204" pitchFamily="34" charset="0"/>
                <a:ea typeface="Times New Roman" panose="02020603050405020304" pitchFamily="18" charset="0"/>
                <a:cs typeface="Open Sans" panose="020B0606030504020204" pitchFamily="34" charset="0"/>
              </a:rPr>
              <a:t> Dessa ersätter standardinsatsvaror från färska resurser med biobaserade, förnybara eller återvunna material, vilket minskar behovet av utvinning av nya resurser.</a:t>
            </a:r>
            <a:endParaRPr lang="en-GR" sz="1800" dirty="0">
              <a:solidFill>
                <a:srgbClr val="595959"/>
              </a:solidFill>
              <a:effectLst/>
              <a:latin typeface="Minion Pro"/>
              <a:ea typeface="Times New Roman" panose="02020603050405020304" pitchFamily="18" charset="0"/>
              <a:cs typeface="Open Sans" panose="020B0606030504020204" pitchFamily="34" charset="0"/>
            </a:endParaRPr>
          </a:p>
          <a:p>
            <a:pPr marL="342900" lvl="0" indent="-342900" algn="just">
              <a:lnSpc>
                <a:spcPct val="115000"/>
              </a:lnSpc>
              <a:spcAft>
                <a:spcPts val="1125"/>
              </a:spcAft>
              <a:buFont typeface="+mj-lt"/>
              <a:buAutoNum type="arabicPeriod"/>
              <a:tabLst>
                <a:tab pos="457200" algn="l"/>
              </a:tabLst>
            </a:pPr>
            <a:r>
              <a:rPr lang="en-GB" sz="1800" b="1" dirty="0">
                <a:solidFill>
                  <a:srgbClr val="595959"/>
                </a:solidFill>
                <a:effectLst/>
                <a:latin typeface="Calibri" panose="020F0502020204030204" pitchFamily="34" charset="0"/>
                <a:ea typeface="Times New Roman" panose="02020603050405020304" pitchFamily="18" charset="0"/>
                <a:cs typeface="Open Sans" panose="020B0606030504020204" pitchFamily="34" charset="0"/>
              </a:rPr>
              <a:t>Strategier för resursåtervinning:</a:t>
            </a:r>
            <a:r>
              <a:rPr lang="en-GB" sz="1800" dirty="0">
                <a:solidFill>
                  <a:srgbClr val="595959"/>
                </a:solidFill>
                <a:effectLst/>
                <a:latin typeface="Calibri" panose="020F0502020204030204" pitchFamily="34" charset="0"/>
                <a:ea typeface="Times New Roman" panose="02020603050405020304" pitchFamily="18" charset="0"/>
                <a:cs typeface="Open Sans" panose="020B0606030504020204" pitchFamily="34" charset="0"/>
              </a:rPr>
              <a:t> Dessa omvandlar avfall till sekundära råvaror, förhindrar avfallshantering och minskar efterfrågan på nya resurser.</a:t>
            </a:r>
            <a:endParaRPr lang="en-GR" sz="1800" dirty="0">
              <a:solidFill>
                <a:srgbClr val="595959"/>
              </a:solidFill>
              <a:effectLst/>
              <a:latin typeface="Minion Pro"/>
              <a:ea typeface="Times New Roman" panose="02020603050405020304" pitchFamily="18" charset="0"/>
              <a:cs typeface="Open Sans" panose="020B0606030504020204" pitchFamily="34" charset="0"/>
            </a:endParaRPr>
          </a:p>
          <a:p>
            <a:pPr marL="342900" lvl="0" indent="-342900" algn="just">
              <a:lnSpc>
                <a:spcPct val="115000"/>
              </a:lnSpc>
              <a:spcAft>
                <a:spcPts val="1125"/>
              </a:spcAft>
              <a:buFont typeface="+mj-lt"/>
              <a:buAutoNum type="arabicPeriod"/>
              <a:tabLst>
                <a:tab pos="457200" algn="l"/>
              </a:tabLst>
            </a:pPr>
            <a:r>
              <a:rPr lang="en-GB" sz="1800" b="1" dirty="0">
                <a:solidFill>
                  <a:srgbClr val="595959"/>
                </a:solidFill>
                <a:effectLst/>
                <a:latin typeface="Calibri" panose="020F0502020204030204" pitchFamily="34" charset="0"/>
                <a:ea typeface="Times New Roman" panose="02020603050405020304" pitchFamily="18" charset="0"/>
                <a:cs typeface="Open Sans" panose="020B0606030504020204" pitchFamily="34" charset="0"/>
              </a:rPr>
              <a:t>Strategier för att förlänga produkters livslängd:</a:t>
            </a:r>
            <a:r>
              <a:rPr lang="en-GB" sz="1800" dirty="0">
                <a:solidFill>
                  <a:srgbClr val="595959"/>
                </a:solidFill>
                <a:effectLst/>
                <a:latin typeface="Calibri" panose="020F0502020204030204" pitchFamily="34" charset="0"/>
                <a:ea typeface="Times New Roman" panose="02020603050405020304" pitchFamily="18" charset="0"/>
                <a:cs typeface="Open Sans" panose="020B0606030504020204" pitchFamily="34" charset="0"/>
              </a:rPr>
              <a:t> Genom att förlänga produkternas användbarhet bromsar dessa strategier materialflödet i ekonomin, vilket minskar resursutvinningen och avfallsproduktionen.</a:t>
            </a:r>
            <a:endParaRPr lang="en-GR" sz="1800" dirty="0">
              <a:solidFill>
                <a:srgbClr val="595959"/>
              </a:solidFill>
              <a:effectLst/>
              <a:latin typeface="Minion Pro"/>
              <a:ea typeface="Times New Roman" panose="02020603050405020304" pitchFamily="18" charset="0"/>
              <a:cs typeface="Open Sans" panose="020B0606030504020204" pitchFamily="34" charset="0"/>
            </a:endParaRPr>
          </a:p>
          <a:p>
            <a:pPr marL="342900" lvl="0" indent="-342900" algn="just">
              <a:lnSpc>
                <a:spcPct val="115000"/>
              </a:lnSpc>
              <a:spcAft>
                <a:spcPts val="1125"/>
              </a:spcAft>
              <a:buFont typeface="+mj-lt"/>
              <a:buAutoNum type="arabicPeriod"/>
              <a:tabLst>
                <a:tab pos="457200" algn="l"/>
              </a:tabLst>
            </a:pPr>
            <a:r>
              <a:rPr lang="en-GB" sz="1800" b="1" dirty="0">
                <a:solidFill>
                  <a:srgbClr val="595959"/>
                </a:solidFill>
                <a:effectLst/>
                <a:latin typeface="Calibri" panose="020F0502020204030204" pitchFamily="34" charset="0"/>
                <a:ea typeface="Times New Roman" panose="02020603050405020304" pitchFamily="18" charset="0"/>
                <a:cs typeface="Open Sans" panose="020B0606030504020204" pitchFamily="34" charset="0"/>
              </a:rPr>
              <a:t>Strategier för delning:</a:t>
            </a:r>
            <a:r>
              <a:rPr lang="en-GB" sz="1800" dirty="0">
                <a:solidFill>
                  <a:srgbClr val="595959"/>
                </a:solidFill>
                <a:effectLst/>
                <a:latin typeface="Calibri" panose="020F0502020204030204" pitchFamily="34" charset="0"/>
                <a:ea typeface="Times New Roman" panose="02020603050405020304" pitchFamily="18" charset="0"/>
                <a:cs typeface="Open Sans" panose="020B0606030504020204" pitchFamily="34" charset="0"/>
              </a:rPr>
              <a:t> Genom att främja användningen av underutnyttjade produkter minskar dessa strategier efterfrågan på nya produkter och de material som ingår i dem.</a:t>
            </a:r>
            <a:endParaRPr lang="en-GR" sz="1800" dirty="0">
              <a:solidFill>
                <a:srgbClr val="595959"/>
              </a:solidFill>
              <a:effectLst/>
              <a:latin typeface="Minion Pro"/>
              <a:ea typeface="Times New Roman" panose="02020603050405020304" pitchFamily="18" charset="0"/>
              <a:cs typeface="Open Sans" panose="020B0606030504020204" pitchFamily="34" charset="0"/>
            </a:endParaRPr>
          </a:p>
          <a:p>
            <a:pPr marL="342900" lvl="0" indent="-342900" algn="just">
              <a:lnSpc>
                <a:spcPct val="115000"/>
              </a:lnSpc>
              <a:spcAft>
                <a:spcPts val="1125"/>
              </a:spcAft>
              <a:buFont typeface="+mj-lt"/>
              <a:buAutoNum type="arabicPeriod"/>
              <a:tabLst>
                <a:tab pos="457200" algn="l"/>
              </a:tabLst>
            </a:pPr>
            <a:r>
              <a:rPr lang="en-GB" sz="1800" b="1" dirty="0">
                <a:solidFill>
                  <a:srgbClr val="595959"/>
                </a:solidFill>
                <a:effectLst/>
                <a:latin typeface="Calibri" panose="020F0502020204030204" pitchFamily="34" charset="0"/>
                <a:ea typeface="Times New Roman" panose="02020603050405020304" pitchFamily="18" charset="0"/>
                <a:cs typeface="Open Sans" panose="020B0606030504020204" pitchFamily="34" charset="0"/>
              </a:rPr>
              <a:t>Strategier för produkt- och tjänstesystem:</a:t>
            </a:r>
            <a:r>
              <a:rPr lang="en-GB" sz="1800" dirty="0">
                <a:solidFill>
                  <a:srgbClr val="595959"/>
                </a:solidFill>
                <a:effectLst/>
                <a:latin typeface="Calibri" panose="020F0502020204030204" pitchFamily="34" charset="0"/>
                <a:ea typeface="Times New Roman" panose="02020603050405020304" pitchFamily="18" charset="0"/>
                <a:cs typeface="Open Sans" panose="020B0606030504020204" pitchFamily="34" charset="0"/>
              </a:rPr>
              <a:t> Dessa betonar marknadsföring av tjänster framför produkter, förbättrar incitamenten för grön produktdesign och uppmuntrar resursbevarande.</a:t>
            </a:r>
            <a:endParaRPr lang="en-GR" sz="1800" dirty="0">
              <a:solidFill>
                <a:srgbClr val="595959"/>
              </a:solidFill>
              <a:effectLst/>
              <a:latin typeface="Minion Pro"/>
              <a:ea typeface="Times New Roman" panose="02020603050405020304" pitchFamily="18" charset="0"/>
              <a:cs typeface="Open Sans" panose="020B0606030504020204" pitchFamily="34" charset="0"/>
            </a:endParaRPr>
          </a:p>
          <a:p>
            <a:endParaRPr lang="en-GB" dirty="0">
              <a:solidFill>
                <a:srgbClr val="595959"/>
              </a:solidFill>
            </a:endParaRPr>
          </a:p>
        </p:txBody>
      </p:sp>
      <p:sp>
        <p:nvSpPr>
          <p:cNvPr id="4" name="Segnaposto piè di pagina 3">
            <a:extLst>
              <a:ext uri="{FF2B5EF4-FFF2-40B4-BE49-F238E27FC236}">
                <a16:creationId xmlns:a16="http://schemas.microsoft.com/office/drawing/2014/main" id="{10F2952A-3319-134E-130A-1976DB6E6933}"/>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Cirkulära affärsmodeller</a:t>
            </a:r>
          </a:p>
        </p:txBody>
      </p:sp>
      <p:sp>
        <p:nvSpPr>
          <p:cNvPr id="5" name="Segnaposto numero diapositiva 4">
            <a:extLst>
              <a:ext uri="{FF2B5EF4-FFF2-40B4-BE49-F238E27FC236}">
                <a16:creationId xmlns:a16="http://schemas.microsoft.com/office/drawing/2014/main" id="{C548F922-C5D6-C34D-4FB8-16FF4E744674}"/>
              </a:ext>
            </a:extLst>
          </p:cNvPr>
          <p:cNvSpPr>
            <a:spLocks noGrp="1"/>
          </p:cNvSpPr>
          <p:nvPr>
            <p:ph type="sldNum" sz="quarter" idx="12"/>
          </p:nvPr>
        </p:nvSpPr>
        <p:spPr/>
        <p:txBody>
          <a:bodyPr/>
          <a:lstStyle/>
          <a:p>
            <a:fld id="{D57F1E4F-1CFF-5643-939E-217C01CDF565}" type="slidenum">
              <a:rPr lang="en-US" smtClean="0"/>
              <a:t>81</a:t>
            </a:fld>
            <a:endParaRPr lang="en-US" dirty="0"/>
          </a:p>
        </p:txBody>
      </p:sp>
    </p:spTree>
    <p:extLst>
      <p:ext uri="{BB962C8B-B14F-4D97-AF65-F5344CB8AC3E}">
        <p14:creationId xmlns:p14="http://schemas.microsoft.com/office/powerpoint/2010/main" val="13477115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1B4AA-A6EA-DB80-5F93-9FE04F040D47}"/>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35EF823E-E989-6A5E-2074-9FF3B755D72F}"/>
              </a:ext>
            </a:extLst>
          </p:cNvPr>
          <p:cNvSpPr>
            <a:spLocks noGrp="1"/>
          </p:cNvSpPr>
          <p:nvPr>
            <p:ph type="title"/>
          </p:nvPr>
        </p:nvSpPr>
        <p:spPr>
          <a:xfrm>
            <a:off x="2006655" y="859324"/>
            <a:ext cx="8575206" cy="1009651"/>
          </a:xfrm>
        </p:spPr>
        <p:txBody>
          <a:bodyPr>
            <a:normAutofit fontScale="90000"/>
          </a:bodyPr>
          <a:lstStyle/>
          <a:p>
            <a:pPr algn="ctr"/>
            <a:r>
              <a:rPr lang="en-GB" dirty="0"/>
              <a:t>9.3. Viktiga egenskaper hos cirkulära affärsstrategier</a:t>
            </a:r>
            <a:br>
              <a:rPr lang="en-GR" sz="1800" b="1" dirty="0">
                <a:solidFill>
                  <a:srgbClr val="83C9D7"/>
                </a:solidFill>
                <a:effectLst/>
                <a:latin typeface="Calibri" panose="020F0502020204030204" pitchFamily="34" charset="0"/>
                <a:ea typeface="Times New Roman" panose="02020603050405020304" pitchFamily="18" charset="0"/>
                <a:cs typeface="Times New Roman" panose="02020603050405020304" pitchFamily="18" charset="0"/>
              </a:rPr>
            </a:br>
            <a:endParaRPr lang="en-GB" dirty="0"/>
          </a:p>
        </p:txBody>
      </p:sp>
      <p:sp>
        <p:nvSpPr>
          <p:cNvPr id="4" name="Segnaposto piè di pagina 3">
            <a:extLst>
              <a:ext uri="{FF2B5EF4-FFF2-40B4-BE49-F238E27FC236}">
                <a16:creationId xmlns:a16="http://schemas.microsoft.com/office/drawing/2014/main" id="{6CA4CD23-B8FD-6916-78AD-05119B9324CF}"/>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Cirkulära affärsmodeller</a:t>
            </a:r>
          </a:p>
        </p:txBody>
      </p:sp>
      <p:sp>
        <p:nvSpPr>
          <p:cNvPr id="5" name="Segnaposto numero diapositiva 4">
            <a:extLst>
              <a:ext uri="{FF2B5EF4-FFF2-40B4-BE49-F238E27FC236}">
                <a16:creationId xmlns:a16="http://schemas.microsoft.com/office/drawing/2014/main" id="{9CD73479-0587-D84C-1062-6B8A24FA5328}"/>
              </a:ext>
            </a:extLst>
          </p:cNvPr>
          <p:cNvSpPr>
            <a:spLocks noGrp="1"/>
          </p:cNvSpPr>
          <p:nvPr>
            <p:ph type="sldNum" sz="quarter" idx="12"/>
          </p:nvPr>
        </p:nvSpPr>
        <p:spPr/>
        <p:txBody>
          <a:bodyPr/>
          <a:lstStyle/>
          <a:p>
            <a:fld id="{D57F1E4F-1CFF-5643-939E-217C01CDF565}" type="slidenum">
              <a:rPr lang="en-US" smtClean="0"/>
              <a:t>82</a:t>
            </a:fld>
            <a:endParaRPr lang="en-US" dirty="0"/>
          </a:p>
        </p:txBody>
      </p:sp>
      <p:pic>
        <p:nvPicPr>
          <p:cNvPr id="6" name="Picture 5" descr="A diagram of a process&#10;&#10;Description automatically generated">
            <a:extLst>
              <a:ext uri="{FF2B5EF4-FFF2-40B4-BE49-F238E27FC236}">
                <a16:creationId xmlns:a16="http://schemas.microsoft.com/office/drawing/2014/main" id="{95EF88EC-0AD9-297C-9024-D18F836E35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00292" y="2737477"/>
            <a:ext cx="7041714" cy="3168435"/>
          </a:xfrm>
          <a:prstGeom prst="rect">
            <a:avLst/>
          </a:prstGeom>
        </p:spPr>
      </p:pic>
      <p:sp>
        <p:nvSpPr>
          <p:cNvPr id="8" name="Content Placeholder 7">
            <a:extLst>
              <a:ext uri="{FF2B5EF4-FFF2-40B4-BE49-F238E27FC236}">
                <a16:creationId xmlns:a16="http://schemas.microsoft.com/office/drawing/2014/main" id="{292D5ACD-94C8-BABD-9020-F2BA2479B7DE}"/>
              </a:ext>
            </a:extLst>
          </p:cNvPr>
          <p:cNvSpPr>
            <a:spLocks noGrp="1"/>
          </p:cNvSpPr>
          <p:nvPr>
            <p:ph idx="1"/>
          </p:nvPr>
        </p:nvSpPr>
        <p:spPr>
          <a:xfrm>
            <a:off x="571500" y="2202700"/>
            <a:ext cx="10515600" cy="1116358"/>
          </a:xfrm>
        </p:spPr>
        <p:txBody>
          <a:bodyPr/>
          <a:lstStyle/>
          <a:p>
            <a:pPr marL="0" indent="0">
              <a:buNone/>
            </a:pPr>
            <a:r>
              <a:rPr lang="en-US" sz="1800" dirty="0">
                <a:solidFill>
                  <a:srgbClr val="83C9D7"/>
                </a:solidFill>
                <a:effectLst/>
                <a:latin typeface="Calibri" panose="020F0502020204030204" pitchFamily="34" charset="0"/>
                <a:ea typeface="Arial" panose="020B0604020202020204" pitchFamily="34" charset="0"/>
                <a:cs typeface="Arial" panose="020B0604020202020204" pitchFamily="34" charset="0"/>
              </a:rPr>
              <a:t>Cirkulära affärsmodeller verkar i olika delar av värdekedjan</a:t>
            </a:r>
            <a:endParaRPr lang="en-GR" sz="1800" dirty="0">
              <a:solidFill>
                <a:srgbClr val="83C9D7"/>
              </a:solidFill>
              <a:effectLst/>
              <a:latin typeface="Arial" panose="020B0604020202020204" pitchFamily="34" charset="0"/>
              <a:ea typeface="Arial" panose="020B0604020202020204" pitchFamily="34" charset="0"/>
              <a:cs typeface="Arial" panose="020B0604020202020204" pitchFamily="34" charset="0"/>
            </a:endParaRPr>
          </a:p>
          <a:p>
            <a:pPr marL="0" indent="0">
              <a:buNone/>
            </a:pPr>
            <a:endParaRPr lang="en-GR" dirty="0"/>
          </a:p>
        </p:txBody>
      </p:sp>
      <p:sp>
        <p:nvSpPr>
          <p:cNvPr id="9" name="TextBox 8">
            <a:extLst>
              <a:ext uri="{FF2B5EF4-FFF2-40B4-BE49-F238E27FC236}">
                <a16:creationId xmlns:a16="http://schemas.microsoft.com/office/drawing/2014/main" id="{F07D60AE-14AA-0F08-CC9A-3BF0C44778C0}"/>
              </a:ext>
            </a:extLst>
          </p:cNvPr>
          <p:cNvSpPr txBox="1"/>
          <p:nvPr/>
        </p:nvSpPr>
        <p:spPr>
          <a:xfrm>
            <a:off x="8793866" y="6015423"/>
            <a:ext cx="1292341" cy="246221"/>
          </a:xfrm>
          <a:prstGeom prst="rect">
            <a:avLst/>
          </a:prstGeom>
          <a:noFill/>
        </p:spPr>
        <p:txBody>
          <a:bodyPr wrap="none" rtlCol="0">
            <a:spAutoFit/>
          </a:bodyPr>
          <a:lstStyle/>
          <a:p>
            <a:r>
              <a:rPr lang="en-GB" sz="1000" dirty="0">
                <a:solidFill>
                  <a:srgbClr val="595959"/>
                </a:solidFill>
              </a:rPr>
              <a:t>KÄLLA: OECD, 2018</a:t>
            </a:r>
            <a:endParaRPr lang="en-GR" sz="1000" dirty="0">
              <a:solidFill>
                <a:srgbClr val="595959"/>
              </a:solidFill>
            </a:endParaRPr>
          </a:p>
        </p:txBody>
      </p:sp>
    </p:spTree>
    <p:extLst>
      <p:ext uri="{BB962C8B-B14F-4D97-AF65-F5344CB8AC3E}">
        <p14:creationId xmlns:p14="http://schemas.microsoft.com/office/powerpoint/2010/main" val="33097421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AED54-5640-468D-B647-4853A3C5B62C}"/>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C15A7DB3-16D1-A57B-20C5-0446D21716BF}"/>
              </a:ext>
            </a:extLst>
          </p:cNvPr>
          <p:cNvSpPr>
            <a:spLocks noGrp="1"/>
          </p:cNvSpPr>
          <p:nvPr>
            <p:ph type="title"/>
          </p:nvPr>
        </p:nvSpPr>
        <p:spPr>
          <a:xfrm>
            <a:off x="3233530" y="369540"/>
            <a:ext cx="10515600" cy="1009651"/>
          </a:xfrm>
        </p:spPr>
        <p:txBody>
          <a:bodyPr>
            <a:normAutofit/>
          </a:bodyPr>
          <a:lstStyle/>
          <a:p>
            <a:r>
              <a:rPr lang="en-US" dirty="0"/>
              <a:t>Ytterligare information</a:t>
            </a:r>
            <a:endParaRPr lang="en-GB" dirty="0"/>
          </a:p>
        </p:txBody>
      </p:sp>
      <p:sp>
        <p:nvSpPr>
          <p:cNvPr id="4" name="Segnaposto piè di pagina 3">
            <a:extLst>
              <a:ext uri="{FF2B5EF4-FFF2-40B4-BE49-F238E27FC236}">
                <a16:creationId xmlns:a16="http://schemas.microsoft.com/office/drawing/2014/main" id="{A5A5FB1E-F2BA-2762-A606-5B68C80C73AC}"/>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Cirkulära affärsmodeller</a:t>
            </a:r>
          </a:p>
        </p:txBody>
      </p:sp>
      <p:sp>
        <p:nvSpPr>
          <p:cNvPr id="5" name="Segnaposto numero diapositiva 4">
            <a:extLst>
              <a:ext uri="{FF2B5EF4-FFF2-40B4-BE49-F238E27FC236}">
                <a16:creationId xmlns:a16="http://schemas.microsoft.com/office/drawing/2014/main" id="{58F3B1C1-E3A9-2BC0-ABD8-CB1C4E14C0B8}"/>
              </a:ext>
            </a:extLst>
          </p:cNvPr>
          <p:cNvSpPr>
            <a:spLocks noGrp="1"/>
          </p:cNvSpPr>
          <p:nvPr>
            <p:ph type="sldNum" sz="quarter" idx="12"/>
          </p:nvPr>
        </p:nvSpPr>
        <p:spPr/>
        <p:txBody>
          <a:bodyPr/>
          <a:lstStyle/>
          <a:p>
            <a:fld id="{D57F1E4F-1CFF-5643-939E-217C01CDF565}" type="slidenum">
              <a:rPr lang="en-US" smtClean="0"/>
              <a:t>83</a:t>
            </a:fld>
            <a:endParaRPr lang="en-US" dirty="0"/>
          </a:p>
        </p:txBody>
      </p:sp>
      <p:sp>
        <p:nvSpPr>
          <p:cNvPr id="8" name="Content Placeholder 7">
            <a:extLst>
              <a:ext uri="{FF2B5EF4-FFF2-40B4-BE49-F238E27FC236}">
                <a16:creationId xmlns:a16="http://schemas.microsoft.com/office/drawing/2014/main" id="{287D5181-6092-4FB6-B75C-09EA54EB3B45}"/>
              </a:ext>
            </a:extLst>
          </p:cNvPr>
          <p:cNvSpPr>
            <a:spLocks noGrp="1"/>
          </p:cNvSpPr>
          <p:nvPr>
            <p:ph idx="1"/>
          </p:nvPr>
        </p:nvSpPr>
        <p:spPr>
          <a:xfrm>
            <a:off x="838200" y="1825625"/>
            <a:ext cx="10515600" cy="3461992"/>
          </a:xfrm>
        </p:spPr>
        <p:txBody>
          <a:bodyPr>
            <a:noAutofit/>
          </a:bodyPr>
          <a:lstStyle/>
          <a:p>
            <a:pPr marL="0" indent="0" algn="just">
              <a:lnSpc>
                <a:spcPct val="115000"/>
              </a:lnSpc>
              <a:spcBef>
                <a:spcPts val="600"/>
              </a:spcBef>
              <a:spcAft>
                <a:spcPts val="600"/>
              </a:spcAft>
              <a:buNone/>
            </a:pPr>
            <a:r>
              <a:rPr lang="en-GB" sz="2000"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Om du vill veta mer om den cirkulära ekonomins affärsmodeller kan du läsa den här artikeln på följande länk</a:t>
            </a:r>
            <a:endParaRPr lang="en-GR" sz="20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2000" i="1" u="sng" dirty="0">
                <a:solidFill>
                  <a:srgbClr val="808080"/>
                </a:solidFill>
                <a:effectLst/>
                <a:latin typeface="Calibri" panose="020F0502020204030204" pitchFamily="34" charset="0"/>
                <a:ea typeface="Calibri" panose="020F0502020204030204" pitchFamily="34" charset="0"/>
                <a:cs typeface="Calibri" panose="020F0502020204030204" pitchFamily="34" charset="0"/>
                <a:hlinkClick r:id="rId2"/>
              </a:rPr>
              <a:t>https://www.weforum.org/agenda/2022/01/5-circular-economy-business-models-competitive-advantage/ </a:t>
            </a:r>
            <a:endParaRPr lang="en-GR" sz="20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endParaRPr lang="en-GR" sz="20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r>
              <a:rPr lang="en-GB" sz="2000"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Om du vill veta mer om den cirkulära ekonomins affärsmodeller kan du läsa den här artikeln på följande länk</a:t>
            </a:r>
            <a:endParaRPr lang="en-GR" sz="20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r>
              <a:rPr lang="en-GB" sz="2000" i="1" u="sng" dirty="0">
                <a:solidFill>
                  <a:srgbClr val="000000"/>
                </a:solidFill>
                <a:effectLst/>
                <a:latin typeface="Minion Pro"/>
                <a:ea typeface="Times New Roman" panose="02020603050405020304" pitchFamily="18" charset="0"/>
                <a:cs typeface="Calibri" panose="020F0502020204030204" pitchFamily="34" charset="0"/>
                <a:hlinkClick r:id="rId3"/>
              </a:rPr>
              <a:t>https://www.boardofinnovation.com/circular-economy-business-models-explained/#:~:text=Cirkulär%20affärsmodell%20definition,</a:t>
            </a:r>
            <a:r>
              <a:rPr lang="en-GR" sz="2000" dirty="0">
                <a:effectLst/>
              </a:rPr>
              <a:t>minimerar%20ekologiska%20och%20sociala%20kostnader </a:t>
            </a:r>
            <a:endParaRPr lang="en-GR" sz="2000" dirty="0"/>
          </a:p>
        </p:txBody>
      </p:sp>
    </p:spTree>
    <p:extLst>
      <p:ext uri="{BB962C8B-B14F-4D97-AF65-F5344CB8AC3E}">
        <p14:creationId xmlns:p14="http://schemas.microsoft.com/office/powerpoint/2010/main" val="21931815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22638-4624-76DC-0C04-77C3219E3A20}"/>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9B997D27-7CA4-EA12-0B2C-F347DC99BA8F}"/>
              </a:ext>
            </a:extLst>
          </p:cNvPr>
          <p:cNvSpPr>
            <a:spLocks noGrp="1"/>
          </p:cNvSpPr>
          <p:nvPr>
            <p:ph type="title"/>
          </p:nvPr>
        </p:nvSpPr>
        <p:spPr>
          <a:xfrm>
            <a:off x="838200" y="2634593"/>
            <a:ext cx="10515600" cy="1009651"/>
          </a:xfrm>
        </p:spPr>
        <p:txBody>
          <a:bodyPr>
            <a:normAutofit/>
          </a:bodyPr>
          <a:lstStyle/>
          <a:p>
            <a:r>
              <a:rPr lang="en-US" dirty="0"/>
              <a:t>10. Resursminskning och avfallshantering</a:t>
            </a:r>
            <a:endParaRPr lang="en-GB" dirty="0"/>
          </a:p>
        </p:txBody>
      </p:sp>
      <p:sp>
        <p:nvSpPr>
          <p:cNvPr id="4" name="Segnaposto piè di pagina 3">
            <a:extLst>
              <a:ext uri="{FF2B5EF4-FFF2-40B4-BE49-F238E27FC236}">
                <a16:creationId xmlns:a16="http://schemas.microsoft.com/office/drawing/2014/main" id="{172E6AC8-88B2-1C56-F3BA-966EF15A3264}"/>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Resursminskning och avfallshantering</a:t>
            </a:r>
          </a:p>
        </p:txBody>
      </p:sp>
      <p:sp>
        <p:nvSpPr>
          <p:cNvPr id="5" name="Segnaposto numero diapositiva 4">
            <a:extLst>
              <a:ext uri="{FF2B5EF4-FFF2-40B4-BE49-F238E27FC236}">
                <a16:creationId xmlns:a16="http://schemas.microsoft.com/office/drawing/2014/main" id="{1383AB9F-B6D1-69A9-39FC-7155CD955F7B}"/>
              </a:ext>
            </a:extLst>
          </p:cNvPr>
          <p:cNvSpPr>
            <a:spLocks noGrp="1"/>
          </p:cNvSpPr>
          <p:nvPr>
            <p:ph type="sldNum" sz="quarter" idx="12"/>
          </p:nvPr>
        </p:nvSpPr>
        <p:spPr/>
        <p:txBody>
          <a:bodyPr/>
          <a:lstStyle/>
          <a:p>
            <a:fld id="{D57F1E4F-1CFF-5643-939E-217C01CDF565}" type="slidenum">
              <a:rPr lang="en-US" smtClean="0"/>
              <a:t>84</a:t>
            </a:fld>
            <a:endParaRPr lang="en-US" dirty="0"/>
          </a:p>
        </p:txBody>
      </p:sp>
    </p:spTree>
    <p:extLst>
      <p:ext uri="{BB962C8B-B14F-4D97-AF65-F5344CB8AC3E}">
        <p14:creationId xmlns:p14="http://schemas.microsoft.com/office/powerpoint/2010/main" val="18429899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19699-CF7D-05B5-CD2C-2D82FFC0BF78}"/>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F9B45780-059A-A51C-9BE2-91AA3CE54EA9}"/>
              </a:ext>
            </a:extLst>
          </p:cNvPr>
          <p:cNvSpPr>
            <a:spLocks noGrp="1"/>
          </p:cNvSpPr>
          <p:nvPr>
            <p:ph type="title"/>
          </p:nvPr>
        </p:nvSpPr>
        <p:spPr>
          <a:xfrm>
            <a:off x="1219200" y="713028"/>
            <a:ext cx="9906000" cy="1009651"/>
          </a:xfrm>
        </p:spPr>
        <p:txBody>
          <a:bodyPr>
            <a:normAutofit/>
          </a:bodyPr>
          <a:lstStyle/>
          <a:p>
            <a:pPr algn="ctr"/>
            <a:r>
              <a:rPr lang="en-US" dirty="0"/>
              <a:t>10.1. Resursminskning och avfallshantering</a:t>
            </a:r>
            <a:endParaRPr lang="en-GB" dirty="0"/>
          </a:p>
        </p:txBody>
      </p:sp>
      <p:sp>
        <p:nvSpPr>
          <p:cNvPr id="4" name="Segnaposto piè di pagina 3">
            <a:extLst>
              <a:ext uri="{FF2B5EF4-FFF2-40B4-BE49-F238E27FC236}">
                <a16:creationId xmlns:a16="http://schemas.microsoft.com/office/drawing/2014/main" id="{A9F15333-A00E-CDD0-6C91-EEB115A1F269}"/>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Resursminskning och avfallshantering</a:t>
            </a:r>
          </a:p>
        </p:txBody>
      </p:sp>
      <p:sp>
        <p:nvSpPr>
          <p:cNvPr id="5" name="Segnaposto numero diapositiva 4">
            <a:extLst>
              <a:ext uri="{FF2B5EF4-FFF2-40B4-BE49-F238E27FC236}">
                <a16:creationId xmlns:a16="http://schemas.microsoft.com/office/drawing/2014/main" id="{C565F6EA-7260-0E80-246C-E2DD6F7F9733}"/>
              </a:ext>
            </a:extLst>
          </p:cNvPr>
          <p:cNvSpPr>
            <a:spLocks noGrp="1"/>
          </p:cNvSpPr>
          <p:nvPr>
            <p:ph type="sldNum" sz="quarter" idx="12"/>
          </p:nvPr>
        </p:nvSpPr>
        <p:spPr/>
        <p:txBody>
          <a:bodyPr/>
          <a:lstStyle/>
          <a:p>
            <a:fld id="{D57F1E4F-1CFF-5643-939E-217C01CDF565}" type="slidenum">
              <a:rPr lang="en-US" smtClean="0"/>
              <a:t>85</a:t>
            </a:fld>
            <a:endParaRPr lang="en-US" dirty="0"/>
          </a:p>
        </p:txBody>
      </p:sp>
      <p:sp>
        <p:nvSpPr>
          <p:cNvPr id="8" name="Content Placeholder 7">
            <a:extLst>
              <a:ext uri="{FF2B5EF4-FFF2-40B4-BE49-F238E27FC236}">
                <a16:creationId xmlns:a16="http://schemas.microsoft.com/office/drawing/2014/main" id="{38AADA4C-09C3-1C6E-0971-61273D21290F}"/>
              </a:ext>
            </a:extLst>
          </p:cNvPr>
          <p:cNvSpPr>
            <a:spLocks noGrp="1"/>
          </p:cNvSpPr>
          <p:nvPr>
            <p:ph idx="1"/>
          </p:nvPr>
        </p:nvSpPr>
        <p:spPr>
          <a:xfrm>
            <a:off x="609600" y="2191045"/>
            <a:ext cx="10515600" cy="3461992"/>
          </a:xfrm>
        </p:spPr>
        <p:txBody>
          <a:bodyPr>
            <a:normAutofit fontScale="85000" lnSpcReduction="10000"/>
          </a:bodyPr>
          <a:lstStyle/>
          <a:p>
            <a:pPr marL="0" indent="0" algn="l">
              <a:lnSpc>
                <a:spcPct val="150000"/>
              </a:lnSpc>
              <a:buNone/>
            </a:pPr>
            <a:r>
              <a:rPr lang="en-GB" b="0" i="0" u="sng" dirty="0">
                <a:solidFill>
                  <a:srgbClr val="595959"/>
                </a:solidFill>
                <a:effectLst/>
                <a:latin typeface="Söhne"/>
              </a:rPr>
              <a:t>Översikt över avfallshantering</a:t>
            </a:r>
          </a:p>
          <a:p>
            <a:pPr algn="l">
              <a:lnSpc>
                <a:spcPct val="150000"/>
              </a:lnSpc>
              <a:buFont typeface="Arial" panose="020B0604020202020204" pitchFamily="34" charset="0"/>
              <a:buChar char="•"/>
            </a:pPr>
            <a:r>
              <a:rPr lang="en-GB" b="0" i="0" dirty="0">
                <a:solidFill>
                  <a:srgbClr val="595959"/>
                </a:solidFill>
                <a:effectLst/>
                <a:latin typeface="Söhne"/>
              </a:rPr>
              <a:t>Avfallshantering omfattar olika processer som insamling, transport, behandling, återvinning och bortskaffande av avfallsmaterial.</a:t>
            </a:r>
          </a:p>
          <a:p>
            <a:pPr algn="l">
              <a:lnSpc>
                <a:spcPct val="150000"/>
              </a:lnSpc>
              <a:buFont typeface="Arial" panose="020B0604020202020204" pitchFamily="34" charset="0"/>
              <a:buChar char="•"/>
            </a:pPr>
            <a:r>
              <a:rPr lang="en-GB" b="0" i="0" dirty="0">
                <a:solidFill>
                  <a:srgbClr val="595959"/>
                </a:solidFill>
                <a:effectLst/>
                <a:latin typeface="Söhne"/>
              </a:rPr>
              <a:t>Målen omfattar minimering av avfall, återanvändning av material, återföring av organiskt avfall till miljön och anpassning till förändringar i avfallets sammansättning.</a:t>
            </a:r>
          </a:p>
          <a:p>
            <a:pPr algn="l">
              <a:lnSpc>
                <a:spcPct val="150000"/>
              </a:lnSpc>
              <a:buFont typeface="Arial" panose="020B0604020202020204" pitchFamily="34" charset="0"/>
              <a:buChar char="•"/>
            </a:pPr>
            <a:r>
              <a:rPr lang="en-GB" b="0" i="0" dirty="0">
                <a:solidFill>
                  <a:srgbClr val="595959"/>
                </a:solidFill>
                <a:effectLst/>
                <a:latin typeface="Söhne"/>
              </a:rPr>
              <a:t>Praxis skiljer sig åt mellan utvecklingsländer och industrialiserade länder, vilket gör det nödvändigt att ta hänsyn till lokala faktorer som avfallstyper, samhällsperspektiv och resursbegränsningar.</a:t>
            </a:r>
          </a:p>
        </p:txBody>
      </p:sp>
    </p:spTree>
    <p:extLst>
      <p:ext uri="{BB962C8B-B14F-4D97-AF65-F5344CB8AC3E}">
        <p14:creationId xmlns:p14="http://schemas.microsoft.com/office/powerpoint/2010/main" val="20013356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37CB3-9C77-62D9-6D6E-86843DD91025}"/>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34515AED-2795-CCC2-2571-63317F057D24}"/>
              </a:ext>
            </a:extLst>
          </p:cNvPr>
          <p:cNvSpPr>
            <a:spLocks noGrp="1"/>
          </p:cNvSpPr>
          <p:nvPr>
            <p:ph type="title"/>
          </p:nvPr>
        </p:nvSpPr>
        <p:spPr>
          <a:xfrm>
            <a:off x="1033670" y="693511"/>
            <a:ext cx="9786730" cy="1009651"/>
          </a:xfrm>
        </p:spPr>
        <p:txBody>
          <a:bodyPr>
            <a:normAutofit fontScale="90000"/>
          </a:bodyPr>
          <a:lstStyle/>
          <a:p>
            <a:pPr algn="ctr"/>
            <a:r>
              <a:rPr lang="en-US" dirty="0"/>
              <a:t>10.1. Resursminskning och avfallshantering</a:t>
            </a:r>
            <a:endParaRPr lang="en-GB" dirty="0"/>
          </a:p>
        </p:txBody>
      </p:sp>
      <p:sp>
        <p:nvSpPr>
          <p:cNvPr id="4" name="Segnaposto piè di pagina 3">
            <a:extLst>
              <a:ext uri="{FF2B5EF4-FFF2-40B4-BE49-F238E27FC236}">
                <a16:creationId xmlns:a16="http://schemas.microsoft.com/office/drawing/2014/main" id="{8A3C08B1-99DC-DC67-330D-52D657565E0B}"/>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Resursminskning och avfallshantering</a:t>
            </a:r>
          </a:p>
        </p:txBody>
      </p:sp>
      <p:sp>
        <p:nvSpPr>
          <p:cNvPr id="5" name="Segnaposto numero diapositiva 4">
            <a:extLst>
              <a:ext uri="{FF2B5EF4-FFF2-40B4-BE49-F238E27FC236}">
                <a16:creationId xmlns:a16="http://schemas.microsoft.com/office/drawing/2014/main" id="{6BF66E59-8E0B-A7E7-68D3-302349AAC476}"/>
              </a:ext>
            </a:extLst>
          </p:cNvPr>
          <p:cNvSpPr>
            <a:spLocks noGrp="1"/>
          </p:cNvSpPr>
          <p:nvPr>
            <p:ph type="sldNum" sz="quarter" idx="12"/>
          </p:nvPr>
        </p:nvSpPr>
        <p:spPr/>
        <p:txBody>
          <a:bodyPr/>
          <a:lstStyle/>
          <a:p>
            <a:fld id="{D57F1E4F-1CFF-5643-939E-217C01CDF565}" type="slidenum">
              <a:rPr lang="en-US" smtClean="0"/>
              <a:t>86</a:t>
            </a:fld>
            <a:endParaRPr lang="en-US" dirty="0"/>
          </a:p>
        </p:txBody>
      </p:sp>
      <p:sp>
        <p:nvSpPr>
          <p:cNvPr id="8" name="Content Placeholder 7">
            <a:extLst>
              <a:ext uri="{FF2B5EF4-FFF2-40B4-BE49-F238E27FC236}">
                <a16:creationId xmlns:a16="http://schemas.microsoft.com/office/drawing/2014/main" id="{68BE8CE3-5E27-18F4-76BF-6052EA9200AE}"/>
              </a:ext>
            </a:extLst>
          </p:cNvPr>
          <p:cNvSpPr>
            <a:spLocks noGrp="1"/>
          </p:cNvSpPr>
          <p:nvPr>
            <p:ph idx="1"/>
          </p:nvPr>
        </p:nvSpPr>
        <p:spPr>
          <a:xfrm>
            <a:off x="4678017" y="2104905"/>
            <a:ext cx="7288696" cy="4059584"/>
          </a:xfrm>
        </p:spPr>
        <p:txBody>
          <a:bodyPr>
            <a:normAutofit fontScale="85000" lnSpcReduction="20000"/>
          </a:bodyPr>
          <a:lstStyle/>
          <a:p>
            <a:pPr marL="0" indent="0" algn="just">
              <a:lnSpc>
                <a:spcPct val="150000"/>
              </a:lnSpc>
              <a:buNone/>
            </a:pPr>
            <a:r>
              <a:rPr lang="en-GB" b="0" i="0" u="sng" dirty="0">
                <a:solidFill>
                  <a:srgbClr val="595959"/>
                </a:solidFill>
                <a:effectLst/>
                <a:latin typeface="Söhne"/>
              </a:rPr>
              <a:t>Komponenter i ett avfallshanteringssystem</a:t>
            </a:r>
          </a:p>
          <a:p>
            <a:pPr algn="just">
              <a:lnSpc>
                <a:spcPct val="150000"/>
              </a:lnSpc>
              <a:buFont typeface="Arial" panose="020B0604020202020204" pitchFamily="34" charset="0"/>
              <a:buChar char="•"/>
            </a:pPr>
            <a:r>
              <a:rPr lang="en-GB" b="0" i="0" dirty="0">
                <a:solidFill>
                  <a:srgbClr val="595959"/>
                </a:solidFill>
                <a:effectLst/>
                <a:latin typeface="Söhne"/>
              </a:rPr>
              <a:t>Ett avfallshanteringssystem omfattar åtgärder som rör insamling, behandling, bortskaffande och återvinning av avfall.</a:t>
            </a:r>
          </a:p>
          <a:p>
            <a:pPr algn="just">
              <a:lnSpc>
                <a:spcPct val="150000"/>
              </a:lnSpc>
              <a:buFont typeface="Arial" panose="020B0604020202020204" pitchFamily="34" charset="0"/>
              <a:buChar char="•"/>
            </a:pPr>
            <a:r>
              <a:rPr lang="en-GB" b="0" i="0" dirty="0">
                <a:solidFill>
                  <a:srgbClr val="595959"/>
                </a:solidFill>
                <a:effectLst/>
                <a:latin typeface="Söhne"/>
              </a:rPr>
              <a:t>Systemet består av fyra huvudsegment: generering av avfall, insamling och transport, behandling och slutligt omhändertagande.</a:t>
            </a:r>
          </a:p>
          <a:p>
            <a:pPr algn="just">
              <a:lnSpc>
                <a:spcPct val="150000"/>
              </a:lnSpc>
              <a:buFont typeface="Arial" panose="020B0604020202020204" pitchFamily="34" charset="0"/>
              <a:buChar char="•"/>
            </a:pPr>
            <a:r>
              <a:rPr lang="en-GB" b="0" i="0" dirty="0">
                <a:solidFill>
                  <a:srgbClr val="595959"/>
                </a:solidFill>
                <a:effectLst/>
                <a:latin typeface="Söhne"/>
              </a:rPr>
              <a:t>Modern avfallshantering prioriterar hög återvinningsgrad och rent separerade avfallskällor för att minimera miljöpåverkan och maximera resursåtervinningen.</a:t>
            </a:r>
          </a:p>
        </p:txBody>
      </p:sp>
      <p:pic>
        <p:nvPicPr>
          <p:cNvPr id="6" name="Picture 5" descr="A large pile of garbage&#10;&#10;Description automatically generated">
            <a:extLst>
              <a:ext uri="{FF2B5EF4-FFF2-40B4-BE49-F238E27FC236}">
                <a16:creationId xmlns:a16="http://schemas.microsoft.com/office/drawing/2014/main" id="{14D363EE-8D52-E0F9-6443-7C39EE462E30}"/>
              </a:ext>
            </a:extLst>
          </p:cNvPr>
          <p:cNvPicPr>
            <a:picLocks noChangeAspect="1"/>
          </p:cNvPicPr>
          <p:nvPr/>
        </p:nvPicPr>
        <p:blipFill>
          <a:blip r:embed="rId2"/>
          <a:stretch>
            <a:fillRect/>
          </a:stretch>
        </p:blipFill>
        <p:spPr>
          <a:xfrm>
            <a:off x="382074" y="2612578"/>
            <a:ext cx="4081700" cy="2716881"/>
          </a:xfrm>
          <a:prstGeom prst="rect">
            <a:avLst/>
          </a:prstGeom>
        </p:spPr>
      </p:pic>
    </p:spTree>
    <p:extLst>
      <p:ext uri="{BB962C8B-B14F-4D97-AF65-F5344CB8AC3E}">
        <p14:creationId xmlns:p14="http://schemas.microsoft.com/office/powerpoint/2010/main" val="111521693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CC954-27F2-37ED-2070-E8D04162B2AA}"/>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025F3989-E407-EA57-973C-F470030288D0}"/>
              </a:ext>
            </a:extLst>
          </p:cNvPr>
          <p:cNvSpPr>
            <a:spLocks noGrp="1"/>
          </p:cNvSpPr>
          <p:nvPr>
            <p:ph type="title"/>
          </p:nvPr>
        </p:nvSpPr>
        <p:spPr>
          <a:xfrm>
            <a:off x="1311966" y="487743"/>
            <a:ext cx="9336156" cy="1009651"/>
          </a:xfrm>
        </p:spPr>
        <p:txBody>
          <a:bodyPr>
            <a:normAutofit fontScale="90000"/>
          </a:bodyPr>
          <a:lstStyle/>
          <a:p>
            <a:pPr algn="ctr"/>
            <a:r>
              <a:rPr lang="en-US" dirty="0"/>
              <a:t>10.1. Resursminskning och avfallshantering</a:t>
            </a:r>
            <a:endParaRPr lang="en-GB" dirty="0"/>
          </a:p>
        </p:txBody>
      </p:sp>
      <p:sp>
        <p:nvSpPr>
          <p:cNvPr id="4" name="Segnaposto piè di pagina 3">
            <a:extLst>
              <a:ext uri="{FF2B5EF4-FFF2-40B4-BE49-F238E27FC236}">
                <a16:creationId xmlns:a16="http://schemas.microsoft.com/office/drawing/2014/main" id="{25C3B8CD-2A3C-E0CF-1BB7-F34BDE6C2BA7}"/>
              </a:ext>
            </a:extLst>
          </p:cNvPr>
          <p:cNvSpPr>
            <a:spLocks noGrp="1"/>
          </p:cNvSpPr>
          <p:nvPr>
            <p:ph type="ftr" sz="quarter" idx="11"/>
          </p:nvPr>
        </p:nvSpPr>
        <p:spPr/>
        <p:txBody>
          <a:bodyPr/>
          <a:lstStyle/>
          <a:p>
            <a:r>
              <a:rPr lang="sv-SE"/>
              <a:t>Modul: Bioekonomi, cirkulär ekonomi och biobaserade produkter / Ämne: Cirkulär ekonomi / Delämne: Resursminskning och avfallshantering</a:t>
            </a:r>
            <a:endParaRPr lang="en-US" dirty="0"/>
          </a:p>
        </p:txBody>
      </p:sp>
      <p:sp>
        <p:nvSpPr>
          <p:cNvPr id="5" name="Segnaposto numero diapositiva 4">
            <a:extLst>
              <a:ext uri="{FF2B5EF4-FFF2-40B4-BE49-F238E27FC236}">
                <a16:creationId xmlns:a16="http://schemas.microsoft.com/office/drawing/2014/main" id="{B8E34456-F4E7-F2AE-CF1F-F96E6F7CF23F}"/>
              </a:ext>
            </a:extLst>
          </p:cNvPr>
          <p:cNvSpPr>
            <a:spLocks noGrp="1"/>
          </p:cNvSpPr>
          <p:nvPr>
            <p:ph type="sldNum" sz="quarter" idx="12"/>
          </p:nvPr>
        </p:nvSpPr>
        <p:spPr/>
        <p:txBody>
          <a:bodyPr/>
          <a:lstStyle/>
          <a:p>
            <a:fld id="{D57F1E4F-1CFF-5643-939E-217C01CDF565}" type="slidenum">
              <a:rPr lang="en-US" smtClean="0"/>
              <a:t>87</a:t>
            </a:fld>
            <a:endParaRPr lang="en-US" dirty="0"/>
          </a:p>
        </p:txBody>
      </p:sp>
      <p:sp>
        <p:nvSpPr>
          <p:cNvPr id="8" name="Content Placeholder 7">
            <a:extLst>
              <a:ext uri="{FF2B5EF4-FFF2-40B4-BE49-F238E27FC236}">
                <a16:creationId xmlns:a16="http://schemas.microsoft.com/office/drawing/2014/main" id="{D7298740-3689-AC92-965F-8711575EFE6B}"/>
              </a:ext>
            </a:extLst>
          </p:cNvPr>
          <p:cNvSpPr>
            <a:spLocks noGrp="1"/>
          </p:cNvSpPr>
          <p:nvPr>
            <p:ph idx="1"/>
          </p:nvPr>
        </p:nvSpPr>
        <p:spPr>
          <a:xfrm>
            <a:off x="291547" y="1832338"/>
            <a:ext cx="11648661" cy="3461992"/>
          </a:xfrm>
        </p:spPr>
        <p:txBody>
          <a:bodyPr>
            <a:noAutofit/>
          </a:bodyPr>
          <a:lstStyle/>
          <a:p>
            <a:pPr marL="0" indent="0" algn="l">
              <a:buNone/>
            </a:pPr>
            <a:r>
              <a:rPr lang="en-GB" sz="2000" b="0" i="0" u="sng" dirty="0">
                <a:solidFill>
                  <a:srgbClr val="595959"/>
                </a:solidFill>
                <a:effectLst/>
                <a:latin typeface="Söhne"/>
              </a:rPr>
              <a:t>Strategier för avfallshantering</a:t>
            </a:r>
            <a:endParaRPr lang="en-GB" sz="2000" b="0" i="0" dirty="0">
              <a:solidFill>
                <a:srgbClr val="595959"/>
              </a:solidFill>
              <a:effectLst/>
              <a:latin typeface="Söhne"/>
            </a:endParaRPr>
          </a:p>
          <a:p>
            <a:pPr marL="0" indent="0" algn="l">
              <a:buNone/>
            </a:pPr>
            <a:r>
              <a:rPr lang="en-GB" sz="2000" b="0" i="0" dirty="0">
                <a:solidFill>
                  <a:srgbClr val="595959"/>
                </a:solidFill>
                <a:effectLst/>
                <a:latin typeface="Söhne"/>
              </a:rPr>
              <a:t>Avfallshanteringsstrategier kan kategoriseras i fyra huvudsakliga tillvägagångssätt:</a:t>
            </a:r>
          </a:p>
          <a:p>
            <a:pPr marL="742950" lvl="1" indent="-285750" algn="l">
              <a:buFont typeface="Arial" panose="020B0604020202020204" pitchFamily="34" charset="0"/>
              <a:buChar char="•"/>
            </a:pPr>
            <a:r>
              <a:rPr lang="en-GB" sz="2000" b="0" i="0" dirty="0">
                <a:effectLst/>
                <a:latin typeface="Söhne"/>
              </a:rPr>
              <a:t>Minskning eller förebyggande av avfall</a:t>
            </a:r>
          </a:p>
          <a:p>
            <a:pPr marL="742950" lvl="1" indent="-285750" algn="l">
              <a:buFont typeface="Arial" panose="020B0604020202020204" pitchFamily="34" charset="0"/>
              <a:buChar char="•"/>
            </a:pPr>
            <a:r>
              <a:rPr lang="en-GB" sz="2000" b="0" i="0" dirty="0">
                <a:effectLst/>
                <a:latin typeface="Söhne"/>
              </a:rPr>
              <a:t>Återvinning av avfall</a:t>
            </a:r>
          </a:p>
          <a:p>
            <a:pPr marL="742950" lvl="1" indent="-285750" algn="l">
              <a:buFont typeface="Arial" panose="020B0604020202020204" pitchFamily="34" charset="0"/>
              <a:buChar char="•"/>
            </a:pPr>
            <a:r>
              <a:rPr lang="en-GB" sz="2000" b="0" i="0" dirty="0">
                <a:effectLst/>
                <a:latin typeface="Söhne"/>
              </a:rPr>
              <a:t>Termisk behandling med energiutvinning</a:t>
            </a:r>
          </a:p>
          <a:p>
            <a:pPr marL="742950" lvl="1" indent="-285750" algn="l">
              <a:buFont typeface="Arial" panose="020B0604020202020204" pitchFamily="34" charset="0"/>
              <a:buChar char="•"/>
            </a:pPr>
            <a:r>
              <a:rPr lang="en-GB" sz="2000" b="0" i="0" dirty="0">
                <a:effectLst/>
                <a:latin typeface="Söhne"/>
              </a:rPr>
              <a:t>Deponering</a:t>
            </a:r>
          </a:p>
          <a:p>
            <a:pPr algn="l">
              <a:buFont typeface="Wingdings" pitchFamily="2" charset="2"/>
              <a:buChar char="Ø"/>
            </a:pPr>
            <a:r>
              <a:rPr lang="en-GB" sz="2000" b="0" i="0" dirty="0">
                <a:solidFill>
                  <a:srgbClr val="595959"/>
                </a:solidFill>
                <a:effectLst/>
                <a:latin typeface="Söhne"/>
              </a:rPr>
              <a:t>Prioritet ges till avfallsminimering, följt av återvinning för att återvinna material för alternativa användningsområden.</a:t>
            </a:r>
          </a:p>
          <a:p>
            <a:pPr algn="l">
              <a:buFont typeface="Wingdings" pitchFamily="2" charset="2"/>
              <a:buChar char="Ø"/>
            </a:pPr>
            <a:r>
              <a:rPr lang="en-GB" sz="2000" b="0" i="0" dirty="0">
                <a:solidFill>
                  <a:srgbClr val="595959"/>
                </a:solidFill>
                <a:effectLst/>
                <a:latin typeface="Söhne"/>
              </a:rPr>
              <a:t>Avfallshanteringsmetoderna rangordnas utifrån miljöpåverkan, med en hierarki som omfattar minskning, återanvändning, återvinning, kompostering, förbränning och deponering.</a:t>
            </a:r>
          </a:p>
          <a:p>
            <a:pPr algn="l">
              <a:buFont typeface="Wingdings" pitchFamily="2" charset="2"/>
              <a:buChar char="Ø"/>
            </a:pPr>
            <a:r>
              <a:rPr lang="en-GB" sz="2000" b="0" i="0" dirty="0">
                <a:solidFill>
                  <a:srgbClr val="595959"/>
                </a:solidFill>
                <a:effectLst/>
                <a:latin typeface="Söhne"/>
              </a:rPr>
              <a:t>Effektiv avfallshantering kräver att man förstår avfallets volym, karaktär och ursprung, och att oundvikligt avfall hanteras av licensierade entreprenörer för bearbetning utanför anläggningen.</a:t>
            </a:r>
          </a:p>
          <a:p>
            <a:pPr algn="l">
              <a:buFont typeface="Wingdings" pitchFamily="2" charset="2"/>
              <a:buChar char="Ø"/>
            </a:pPr>
            <a:r>
              <a:rPr lang="en-GB" sz="2000" b="0" i="0" dirty="0">
                <a:solidFill>
                  <a:srgbClr val="595959"/>
                </a:solidFill>
                <a:effectLst/>
                <a:latin typeface="Söhne"/>
              </a:rPr>
              <a:t>Avfallshierarkin prioriterar metoder för att maximera produktnyttan och samtidigt minimera uppkomsten av avfall, med betoning på hållbart utnyttjande.</a:t>
            </a:r>
          </a:p>
          <a:p>
            <a:pPr marL="0" indent="0" algn="l">
              <a:buNone/>
            </a:pPr>
            <a:endParaRPr lang="en-GB" sz="2000" b="0" i="0" dirty="0">
              <a:solidFill>
                <a:srgbClr val="595959"/>
              </a:solidFill>
              <a:effectLst/>
              <a:latin typeface="Söhne"/>
            </a:endParaRPr>
          </a:p>
        </p:txBody>
      </p:sp>
      <p:pic>
        <p:nvPicPr>
          <p:cNvPr id="6" name="Picture 5" descr="A dump truck on a hill&#10;&#10;Description automatically generated">
            <a:extLst>
              <a:ext uri="{FF2B5EF4-FFF2-40B4-BE49-F238E27FC236}">
                <a16:creationId xmlns:a16="http://schemas.microsoft.com/office/drawing/2014/main" id="{A0FB09E4-E0CE-B55E-3355-2EECA9538336}"/>
              </a:ext>
            </a:extLst>
          </p:cNvPr>
          <p:cNvPicPr>
            <a:picLocks noChangeAspect="1"/>
          </p:cNvPicPr>
          <p:nvPr/>
        </p:nvPicPr>
        <p:blipFill>
          <a:blip r:embed="rId2"/>
          <a:stretch>
            <a:fillRect/>
          </a:stretch>
        </p:blipFill>
        <p:spPr>
          <a:xfrm>
            <a:off x="8706678" y="1563670"/>
            <a:ext cx="3045791" cy="2027354"/>
          </a:xfrm>
          <a:prstGeom prst="rect">
            <a:avLst/>
          </a:prstGeom>
        </p:spPr>
      </p:pic>
    </p:spTree>
    <p:extLst>
      <p:ext uri="{BB962C8B-B14F-4D97-AF65-F5344CB8AC3E}">
        <p14:creationId xmlns:p14="http://schemas.microsoft.com/office/powerpoint/2010/main" val="166682595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E1A1F-9971-40BD-7EBE-225592667A8B}"/>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3F71B38A-4123-3B2E-D7A8-F2E04B23015D}"/>
              </a:ext>
            </a:extLst>
          </p:cNvPr>
          <p:cNvSpPr>
            <a:spLocks noGrp="1"/>
          </p:cNvSpPr>
          <p:nvPr>
            <p:ph type="title"/>
          </p:nvPr>
        </p:nvSpPr>
        <p:spPr>
          <a:xfrm>
            <a:off x="1772478" y="543438"/>
            <a:ext cx="8647043" cy="1009651"/>
          </a:xfrm>
        </p:spPr>
        <p:txBody>
          <a:bodyPr>
            <a:normAutofit fontScale="90000"/>
          </a:bodyPr>
          <a:lstStyle/>
          <a:p>
            <a:pPr algn="ctr"/>
            <a:r>
              <a:rPr lang="en-US" dirty="0"/>
              <a:t>10.1. Resursminskning och avfallshantering</a:t>
            </a:r>
            <a:endParaRPr lang="en-GB" dirty="0"/>
          </a:p>
        </p:txBody>
      </p:sp>
      <p:sp>
        <p:nvSpPr>
          <p:cNvPr id="4" name="Segnaposto piè di pagina 3">
            <a:extLst>
              <a:ext uri="{FF2B5EF4-FFF2-40B4-BE49-F238E27FC236}">
                <a16:creationId xmlns:a16="http://schemas.microsoft.com/office/drawing/2014/main" id="{36364ECA-6930-978F-0DD2-CD54B1C07824}"/>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Resursminskning och avfallshantering</a:t>
            </a:r>
          </a:p>
        </p:txBody>
      </p:sp>
      <p:sp>
        <p:nvSpPr>
          <p:cNvPr id="5" name="Segnaposto numero diapositiva 4">
            <a:extLst>
              <a:ext uri="{FF2B5EF4-FFF2-40B4-BE49-F238E27FC236}">
                <a16:creationId xmlns:a16="http://schemas.microsoft.com/office/drawing/2014/main" id="{DAAEA971-05C4-5832-66AA-C3D619D75474}"/>
              </a:ext>
            </a:extLst>
          </p:cNvPr>
          <p:cNvSpPr>
            <a:spLocks noGrp="1"/>
          </p:cNvSpPr>
          <p:nvPr>
            <p:ph type="sldNum" sz="quarter" idx="12"/>
          </p:nvPr>
        </p:nvSpPr>
        <p:spPr/>
        <p:txBody>
          <a:bodyPr/>
          <a:lstStyle/>
          <a:p>
            <a:fld id="{D57F1E4F-1CFF-5643-939E-217C01CDF565}" type="slidenum">
              <a:rPr lang="en-US" smtClean="0"/>
              <a:t>88</a:t>
            </a:fld>
            <a:endParaRPr lang="en-US" dirty="0"/>
          </a:p>
        </p:txBody>
      </p:sp>
      <p:pic>
        <p:nvPicPr>
          <p:cNvPr id="3" name="Content Placeholder 2" descr="A diagram of a problem&#10;&#10;Description automatically generated with medium confidence">
            <a:extLst>
              <a:ext uri="{FF2B5EF4-FFF2-40B4-BE49-F238E27FC236}">
                <a16:creationId xmlns:a16="http://schemas.microsoft.com/office/drawing/2014/main" id="{77B21EC1-5337-07B2-B40C-4E4CA2985AD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2150"/>
          <a:stretch/>
        </p:blipFill>
        <p:spPr bwMode="auto">
          <a:xfrm>
            <a:off x="4217865" y="2372139"/>
            <a:ext cx="4446019" cy="3238287"/>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19C4CD96-A2B2-59FB-D080-10AB87F45F18}"/>
              </a:ext>
            </a:extLst>
          </p:cNvPr>
          <p:cNvSpPr txBox="1"/>
          <p:nvPr/>
        </p:nvSpPr>
        <p:spPr>
          <a:xfrm>
            <a:off x="838200" y="1963050"/>
            <a:ext cx="2994025" cy="369332"/>
          </a:xfrm>
          <a:prstGeom prst="rect">
            <a:avLst/>
          </a:prstGeom>
          <a:noFill/>
        </p:spPr>
        <p:txBody>
          <a:bodyPr wrap="none" rtlCol="0">
            <a:spAutoFit/>
          </a:bodyPr>
          <a:lstStyle/>
          <a:p>
            <a:r>
              <a:rPr lang="en-GB" dirty="0">
                <a:solidFill>
                  <a:srgbClr val="595959"/>
                </a:solidFill>
              </a:rPr>
              <a:t>Avfallshanteringens hierarki</a:t>
            </a:r>
            <a:endParaRPr lang="en-GR" dirty="0">
              <a:solidFill>
                <a:srgbClr val="595959"/>
              </a:solidFill>
            </a:endParaRPr>
          </a:p>
        </p:txBody>
      </p:sp>
      <p:sp>
        <p:nvSpPr>
          <p:cNvPr id="7" name="TextBox 6">
            <a:extLst>
              <a:ext uri="{FF2B5EF4-FFF2-40B4-BE49-F238E27FC236}">
                <a16:creationId xmlns:a16="http://schemas.microsoft.com/office/drawing/2014/main" id="{817514A3-EF79-A48B-410F-D7C4489607F3}"/>
              </a:ext>
            </a:extLst>
          </p:cNvPr>
          <p:cNvSpPr txBox="1"/>
          <p:nvPr/>
        </p:nvSpPr>
        <p:spPr>
          <a:xfrm>
            <a:off x="8663884" y="5885499"/>
            <a:ext cx="1552028" cy="246221"/>
          </a:xfrm>
          <a:prstGeom prst="rect">
            <a:avLst/>
          </a:prstGeom>
          <a:noFill/>
        </p:spPr>
        <p:txBody>
          <a:bodyPr wrap="none" rtlCol="0">
            <a:spAutoFit/>
          </a:bodyPr>
          <a:lstStyle/>
          <a:p>
            <a:r>
              <a:rPr lang="en-GB" sz="1000" dirty="0">
                <a:solidFill>
                  <a:srgbClr val="595959"/>
                </a:solidFill>
              </a:rPr>
              <a:t>KÄLLA: DEMIRBAS, 2011</a:t>
            </a:r>
            <a:endParaRPr lang="en-GR" sz="1000" dirty="0">
              <a:solidFill>
                <a:srgbClr val="595959"/>
              </a:solidFill>
            </a:endParaRPr>
          </a:p>
        </p:txBody>
      </p:sp>
    </p:spTree>
    <p:extLst>
      <p:ext uri="{BB962C8B-B14F-4D97-AF65-F5344CB8AC3E}">
        <p14:creationId xmlns:p14="http://schemas.microsoft.com/office/powerpoint/2010/main" val="39507552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A647B-9C94-5506-AB87-4316ACC2E82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25616A7E-331E-28D1-4B20-4F8AEAB92FAE}"/>
              </a:ext>
            </a:extLst>
          </p:cNvPr>
          <p:cNvSpPr>
            <a:spLocks noGrp="1"/>
          </p:cNvSpPr>
          <p:nvPr>
            <p:ph type="title"/>
          </p:nvPr>
        </p:nvSpPr>
        <p:spPr>
          <a:xfrm>
            <a:off x="609600" y="373059"/>
            <a:ext cx="10515600" cy="1009651"/>
          </a:xfrm>
        </p:spPr>
        <p:txBody>
          <a:bodyPr>
            <a:normAutofit/>
          </a:bodyPr>
          <a:lstStyle/>
          <a:p>
            <a:pPr algn="ctr"/>
            <a:r>
              <a:rPr lang="en-US" dirty="0"/>
              <a:t>Ytterligare information</a:t>
            </a:r>
            <a:endParaRPr lang="en-GB" dirty="0"/>
          </a:p>
        </p:txBody>
      </p:sp>
      <p:sp>
        <p:nvSpPr>
          <p:cNvPr id="4" name="Segnaposto piè di pagina 3">
            <a:extLst>
              <a:ext uri="{FF2B5EF4-FFF2-40B4-BE49-F238E27FC236}">
                <a16:creationId xmlns:a16="http://schemas.microsoft.com/office/drawing/2014/main" id="{CBCBE417-B4E9-C72F-2AE7-92D3AC6099B2}"/>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Resursminskning och avfallshantering</a:t>
            </a:r>
          </a:p>
        </p:txBody>
      </p:sp>
      <p:sp>
        <p:nvSpPr>
          <p:cNvPr id="5" name="Segnaposto numero diapositiva 4">
            <a:extLst>
              <a:ext uri="{FF2B5EF4-FFF2-40B4-BE49-F238E27FC236}">
                <a16:creationId xmlns:a16="http://schemas.microsoft.com/office/drawing/2014/main" id="{6730C406-ACC9-7B72-0B6D-655FE2BC2067}"/>
              </a:ext>
            </a:extLst>
          </p:cNvPr>
          <p:cNvSpPr>
            <a:spLocks noGrp="1"/>
          </p:cNvSpPr>
          <p:nvPr>
            <p:ph type="sldNum" sz="quarter" idx="12"/>
          </p:nvPr>
        </p:nvSpPr>
        <p:spPr/>
        <p:txBody>
          <a:bodyPr/>
          <a:lstStyle/>
          <a:p>
            <a:fld id="{D57F1E4F-1CFF-5643-939E-217C01CDF565}" type="slidenum">
              <a:rPr lang="en-US" smtClean="0"/>
              <a:t>89</a:t>
            </a:fld>
            <a:endParaRPr lang="en-US" dirty="0"/>
          </a:p>
        </p:txBody>
      </p:sp>
      <p:sp>
        <p:nvSpPr>
          <p:cNvPr id="9" name="Content Placeholder 8">
            <a:extLst>
              <a:ext uri="{FF2B5EF4-FFF2-40B4-BE49-F238E27FC236}">
                <a16:creationId xmlns:a16="http://schemas.microsoft.com/office/drawing/2014/main" id="{7A6C577F-E0F0-5EAC-EAA9-463B22290DBC}"/>
              </a:ext>
            </a:extLst>
          </p:cNvPr>
          <p:cNvSpPr>
            <a:spLocks noGrp="1"/>
          </p:cNvSpPr>
          <p:nvPr>
            <p:ph idx="1"/>
          </p:nvPr>
        </p:nvSpPr>
        <p:spPr>
          <a:xfrm>
            <a:off x="838200" y="2087907"/>
            <a:ext cx="10515600" cy="3328298"/>
          </a:xfrm>
        </p:spPr>
        <p:txBody>
          <a:bodyPr>
            <a:normAutofit/>
          </a:bodyPr>
          <a:lstStyle/>
          <a:p>
            <a:pPr marL="0" indent="0" algn="just">
              <a:lnSpc>
                <a:spcPct val="115000"/>
              </a:lnSpc>
              <a:spcBef>
                <a:spcPts val="600"/>
              </a:spcBef>
              <a:spcAft>
                <a:spcPts val="600"/>
              </a:spcAft>
              <a:buNone/>
            </a:pPr>
            <a:r>
              <a:rPr lang="en-GB" sz="2000"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Om du vill veta mer om avfallshantering i Europa kan du lyssna på denna podcast via följande länk</a:t>
            </a:r>
            <a:endParaRPr lang="en-GR" sz="20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2000" i="1" u="sng" dirty="0">
                <a:solidFill>
                  <a:srgbClr val="808080"/>
                </a:solidFill>
                <a:effectLst/>
                <a:latin typeface="Calibri" panose="020F0502020204030204" pitchFamily="34" charset="0"/>
                <a:ea typeface="Calibri" panose="020F0502020204030204" pitchFamily="34" charset="0"/>
                <a:cs typeface="Calibri" panose="020F0502020204030204" pitchFamily="34" charset="0"/>
                <a:hlinkClick r:id="rId2"/>
              </a:rPr>
              <a:t>https://www.youtube.com/watch?v=pE7a4N9GDKk </a:t>
            </a:r>
            <a:endParaRPr lang="en-GR" sz="20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endParaRPr lang="en-GR" sz="20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r>
              <a:rPr lang="en-GB" sz="2000"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Om du vill veta mer om ett fall med förpackningar utan avfall, kan du titta på den här videon på följande länk</a:t>
            </a:r>
            <a:endParaRPr lang="en-GR" sz="20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r>
              <a:rPr lang="en-GB" sz="2000" i="1" u="sng" dirty="0">
                <a:solidFill>
                  <a:srgbClr val="000000"/>
                </a:solidFill>
                <a:effectLst/>
                <a:latin typeface="Minion Pro"/>
                <a:ea typeface="Times New Roman" panose="02020603050405020304" pitchFamily="18" charset="0"/>
                <a:cs typeface="Calibri" panose="020F0502020204030204" pitchFamily="34" charset="0"/>
                <a:hlinkClick r:id="rId3"/>
              </a:rPr>
              <a:t>https://www.youtube.com/watch?v=PvAd7t33fdo </a:t>
            </a:r>
            <a:endParaRPr lang="en-GR" sz="2000" dirty="0"/>
          </a:p>
        </p:txBody>
      </p:sp>
    </p:spTree>
    <p:extLst>
      <p:ext uri="{BB962C8B-B14F-4D97-AF65-F5344CB8AC3E}">
        <p14:creationId xmlns:p14="http://schemas.microsoft.com/office/powerpoint/2010/main" val="2203804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C2832-8D9C-C23A-95F4-D78367CE8FFF}"/>
            </a:ext>
          </a:extLst>
        </p:cNvPr>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D00C49E-861C-8DA4-B5A0-375FC1DEC96C}"/>
              </a:ext>
            </a:extLst>
          </p:cNvPr>
          <p:cNvSpPr>
            <a:spLocks noGrp="1"/>
          </p:cNvSpPr>
          <p:nvPr>
            <p:ph idx="1"/>
          </p:nvPr>
        </p:nvSpPr>
        <p:spPr>
          <a:xfrm>
            <a:off x="838200" y="1887538"/>
            <a:ext cx="10515600" cy="4351338"/>
          </a:xfrm>
        </p:spPr>
        <p:txBody>
          <a:bodyPr>
            <a:normAutofit lnSpcReduction="10000"/>
          </a:bodyPr>
          <a:lstStyle/>
          <a:p>
            <a:pPr marL="0" indent="0" algn="just">
              <a:lnSpc>
                <a:spcPct val="100000"/>
              </a:lnSpc>
              <a:spcBef>
                <a:spcPts val="0"/>
              </a:spcBef>
              <a:spcAft>
                <a:spcPts val="0"/>
              </a:spcAft>
              <a:buNone/>
            </a:pPr>
            <a:r>
              <a:rPr lang="en-GB" dirty="0">
                <a:solidFill>
                  <a:srgbClr val="595959"/>
                </a:solidFill>
                <a:effectLst/>
              </a:rPr>
              <a:t>Europaparlamentet (2016) definierar cirkulär ekonomi som</a:t>
            </a:r>
            <a:r>
              <a:rPr lang="en-GB" dirty="0">
                <a:solidFill>
                  <a:srgbClr val="595959"/>
                </a:solidFill>
              </a:rPr>
              <a:t>:</a:t>
            </a:r>
          </a:p>
          <a:p>
            <a:pPr marL="0" indent="0" algn="just">
              <a:lnSpc>
                <a:spcPct val="100000"/>
              </a:lnSpc>
              <a:spcBef>
                <a:spcPts val="0"/>
              </a:spcBef>
              <a:spcAft>
                <a:spcPts val="0"/>
              </a:spcAft>
              <a:buNone/>
            </a:pPr>
            <a:endParaRPr lang="en-GB" i="1" dirty="0">
              <a:solidFill>
                <a:srgbClr val="595959"/>
              </a:solidFill>
              <a:effectLst/>
            </a:endParaRPr>
          </a:p>
          <a:p>
            <a:pPr marL="0" indent="0" algn="just">
              <a:lnSpc>
                <a:spcPct val="100000"/>
              </a:lnSpc>
              <a:spcBef>
                <a:spcPts val="0"/>
              </a:spcBef>
              <a:spcAft>
                <a:spcPts val="0"/>
              </a:spcAft>
              <a:buNone/>
            </a:pPr>
            <a:r>
              <a:rPr lang="en-GB" i="1" dirty="0">
                <a:solidFill>
                  <a:srgbClr val="595959"/>
                </a:solidFill>
                <a:effectLst/>
              </a:rPr>
              <a:t>"</a:t>
            </a:r>
            <a:r>
              <a:rPr lang="en-GB" b="1" i="1" dirty="0">
                <a:solidFill>
                  <a:srgbClr val="595959"/>
                </a:solidFill>
                <a:effectLst/>
              </a:rPr>
              <a:t>en ekonomisk modell som bland annat bygger på delning, leasing, återanvändning, reparation, renovering och återvinning i ett (nästan) slutet kretslopp och som syftar till att alltid bibehålla högsta möjliga nytta och värde för produkter, komponenter och material</a:t>
            </a:r>
            <a:r>
              <a:rPr lang="en-GB" i="1" dirty="0">
                <a:solidFill>
                  <a:srgbClr val="595959"/>
                </a:solidFill>
                <a:effectLst/>
              </a:rPr>
              <a:t>"</a:t>
            </a:r>
            <a:r>
              <a:rPr lang="en-GB" dirty="0">
                <a:solidFill>
                  <a:srgbClr val="595959"/>
                </a:solidFill>
                <a:effectLst/>
              </a:rPr>
              <a:t>. </a:t>
            </a:r>
          </a:p>
          <a:p>
            <a:pPr marL="0" indent="0" algn="just">
              <a:lnSpc>
                <a:spcPct val="100000"/>
              </a:lnSpc>
              <a:spcBef>
                <a:spcPts val="0"/>
              </a:spcBef>
              <a:spcAft>
                <a:spcPts val="0"/>
              </a:spcAft>
              <a:buNone/>
            </a:pPr>
            <a:endParaRPr lang="en-GB" dirty="0">
              <a:solidFill>
                <a:srgbClr val="595959"/>
              </a:solidFill>
            </a:endParaRPr>
          </a:p>
          <a:p>
            <a:pPr marL="0" indent="0" algn="just">
              <a:lnSpc>
                <a:spcPct val="100000"/>
              </a:lnSpc>
              <a:spcBef>
                <a:spcPts val="0"/>
              </a:spcBef>
              <a:spcAft>
                <a:spcPts val="0"/>
              </a:spcAft>
              <a:buNone/>
            </a:pPr>
            <a:r>
              <a:rPr lang="en-GB" dirty="0">
                <a:solidFill>
                  <a:srgbClr val="595959"/>
                </a:solidFill>
                <a:effectLst/>
              </a:rPr>
              <a:t>Detta tillvägagångssätt börjar på den grundläggande nivån av produktdesign, som baseras på hållbarhet, uppgraderbarhet och återvinningsbarhet. Produkter uppmuntras att användas upprepade gånger och renoveras under sin livscykel. Det finns dock ett stort problem med dem när de slutar fungera, och det gäller återvinning och resursåtervinning.</a:t>
            </a:r>
          </a:p>
          <a:p>
            <a:pPr algn="just">
              <a:lnSpc>
                <a:spcPct val="100000"/>
              </a:lnSpc>
            </a:pPr>
            <a:endParaRPr lang="en-GB" dirty="0">
              <a:solidFill>
                <a:srgbClr val="595959"/>
              </a:solidFill>
            </a:endParaRPr>
          </a:p>
        </p:txBody>
      </p:sp>
      <p:sp>
        <p:nvSpPr>
          <p:cNvPr id="4" name="Segnaposto piè di pagina 3">
            <a:extLst>
              <a:ext uri="{FF2B5EF4-FFF2-40B4-BE49-F238E27FC236}">
                <a16:creationId xmlns:a16="http://schemas.microsoft.com/office/drawing/2014/main" id="{588E2F1C-4C7E-0D5F-3FA3-49A56D0F3D7D}"/>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a:t>
            </a:r>
            <a:r>
              <a:rPr lang="en-GB" dirty="0"/>
              <a:t>Bakgrund och koncept för cirkulär ekonomi</a:t>
            </a:r>
          </a:p>
          <a:p>
            <a:endParaRPr lang="en-US" dirty="0"/>
          </a:p>
        </p:txBody>
      </p:sp>
      <p:sp>
        <p:nvSpPr>
          <p:cNvPr id="5" name="Segnaposto numero diapositiva 4">
            <a:extLst>
              <a:ext uri="{FF2B5EF4-FFF2-40B4-BE49-F238E27FC236}">
                <a16:creationId xmlns:a16="http://schemas.microsoft.com/office/drawing/2014/main" id="{FC023991-5F72-9D03-CCE7-A2FCA4998DAF}"/>
              </a:ext>
            </a:extLst>
          </p:cNvPr>
          <p:cNvSpPr>
            <a:spLocks noGrp="1"/>
          </p:cNvSpPr>
          <p:nvPr>
            <p:ph type="sldNum" sz="quarter" idx="12"/>
          </p:nvPr>
        </p:nvSpPr>
        <p:spPr/>
        <p:txBody>
          <a:bodyPr/>
          <a:lstStyle/>
          <a:p>
            <a:fld id="{D57F1E4F-1CFF-5643-939E-217C01CDF565}" type="slidenum">
              <a:rPr lang="en-US" smtClean="0"/>
              <a:t>9</a:t>
            </a:fld>
            <a:endParaRPr lang="en-US" dirty="0"/>
          </a:p>
        </p:txBody>
      </p:sp>
      <p:sp>
        <p:nvSpPr>
          <p:cNvPr id="6" name="Titolo 1">
            <a:extLst>
              <a:ext uri="{FF2B5EF4-FFF2-40B4-BE49-F238E27FC236}">
                <a16:creationId xmlns:a16="http://schemas.microsoft.com/office/drawing/2014/main" id="{D1E8CC2E-E4F6-B596-F550-5CDEE6C7FA83}"/>
              </a:ext>
            </a:extLst>
          </p:cNvPr>
          <p:cNvSpPr>
            <a:spLocks noGrp="1"/>
          </p:cNvSpPr>
          <p:nvPr>
            <p:ph type="title"/>
          </p:nvPr>
        </p:nvSpPr>
        <p:spPr>
          <a:xfrm>
            <a:off x="1676400" y="636587"/>
            <a:ext cx="10515600" cy="1009651"/>
          </a:xfrm>
        </p:spPr>
        <p:txBody>
          <a:bodyPr/>
          <a:lstStyle/>
          <a:p>
            <a:r>
              <a:rPr lang="en-GB" dirty="0"/>
              <a:t>1.2. Definition av cirkulär ekonomi</a:t>
            </a:r>
          </a:p>
        </p:txBody>
      </p:sp>
    </p:spTree>
    <p:extLst>
      <p:ext uri="{BB962C8B-B14F-4D97-AF65-F5344CB8AC3E}">
        <p14:creationId xmlns:p14="http://schemas.microsoft.com/office/powerpoint/2010/main" val="52275898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57DCA-871E-9B38-D9F2-048ADD469846}"/>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A5559BDA-618F-169D-B206-10AC5E6CDBAF}"/>
              </a:ext>
            </a:extLst>
          </p:cNvPr>
          <p:cNvSpPr>
            <a:spLocks noGrp="1"/>
          </p:cNvSpPr>
          <p:nvPr>
            <p:ph type="title"/>
          </p:nvPr>
        </p:nvSpPr>
        <p:spPr>
          <a:xfrm>
            <a:off x="957470" y="2728295"/>
            <a:ext cx="10515600" cy="1009651"/>
          </a:xfrm>
        </p:spPr>
        <p:txBody>
          <a:bodyPr>
            <a:normAutofit fontScale="90000"/>
          </a:bodyPr>
          <a:lstStyle/>
          <a:p>
            <a:r>
              <a:rPr lang="en-US" dirty="0"/>
              <a:t>11. Jordbruksproduktion av biobaserade resurser</a:t>
            </a:r>
            <a:endParaRPr lang="en-GB" dirty="0"/>
          </a:p>
        </p:txBody>
      </p:sp>
      <p:sp>
        <p:nvSpPr>
          <p:cNvPr id="4" name="Segnaposto piè di pagina 3">
            <a:extLst>
              <a:ext uri="{FF2B5EF4-FFF2-40B4-BE49-F238E27FC236}">
                <a16:creationId xmlns:a16="http://schemas.microsoft.com/office/drawing/2014/main" id="{92D8927C-C34E-AEF6-0487-1B4BF44B77A2}"/>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Jordbruksproduktion av biobaserade resurser</a:t>
            </a:r>
          </a:p>
        </p:txBody>
      </p:sp>
      <p:sp>
        <p:nvSpPr>
          <p:cNvPr id="5" name="Segnaposto numero diapositiva 4">
            <a:extLst>
              <a:ext uri="{FF2B5EF4-FFF2-40B4-BE49-F238E27FC236}">
                <a16:creationId xmlns:a16="http://schemas.microsoft.com/office/drawing/2014/main" id="{77E261CA-28D1-BC40-8C0F-D76846A0DC73}"/>
              </a:ext>
            </a:extLst>
          </p:cNvPr>
          <p:cNvSpPr>
            <a:spLocks noGrp="1"/>
          </p:cNvSpPr>
          <p:nvPr>
            <p:ph type="sldNum" sz="quarter" idx="12"/>
          </p:nvPr>
        </p:nvSpPr>
        <p:spPr/>
        <p:txBody>
          <a:bodyPr/>
          <a:lstStyle/>
          <a:p>
            <a:fld id="{D57F1E4F-1CFF-5643-939E-217C01CDF565}" type="slidenum">
              <a:rPr lang="en-US" smtClean="0"/>
              <a:t>90</a:t>
            </a:fld>
            <a:endParaRPr lang="en-US" dirty="0"/>
          </a:p>
        </p:txBody>
      </p:sp>
    </p:spTree>
    <p:extLst>
      <p:ext uri="{BB962C8B-B14F-4D97-AF65-F5344CB8AC3E}">
        <p14:creationId xmlns:p14="http://schemas.microsoft.com/office/powerpoint/2010/main" val="240751900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38A5A-5526-C712-7B02-DE662D84567D}"/>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D8896A61-A4EF-D17E-8B1B-3FE26B3F452A}"/>
              </a:ext>
            </a:extLst>
          </p:cNvPr>
          <p:cNvSpPr>
            <a:spLocks noGrp="1"/>
          </p:cNvSpPr>
          <p:nvPr>
            <p:ph type="title"/>
          </p:nvPr>
        </p:nvSpPr>
        <p:spPr>
          <a:xfrm>
            <a:off x="2494721" y="533328"/>
            <a:ext cx="10515600" cy="1009651"/>
          </a:xfrm>
        </p:spPr>
        <p:txBody>
          <a:bodyPr>
            <a:normAutofit/>
          </a:bodyPr>
          <a:lstStyle/>
          <a:p>
            <a:r>
              <a:rPr lang="en-US" dirty="0"/>
              <a:t>11.1. Biobaserade produkter</a:t>
            </a:r>
            <a:endParaRPr lang="en-GB" dirty="0"/>
          </a:p>
        </p:txBody>
      </p:sp>
      <p:sp>
        <p:nvSpPr>
          <p:cNvPr id="4" name="Segnaposto piè di pagina 3">
            <a:extLst>
              <a:ext uri="{FF2B5EF4-FFF2-40B4-BE49-F238E27FC236}">
                <a16:creationId xmlns:a16="http://schemas.microsoft.com/office/drawing/2014/main" id="{2B9D04F4-791B-E081-5B23-468E14566520}"/>
              </a:ext>
            </a:extLst>
          </p:cNvPr>
          <p:cNvSpPr>
            <a:spLocks noGrp="1"/>
          </p:cNvSpPr>
          <p:nvPr>
            <p:ph type="ftr" sz="quarter" idx="11"/>
          </p:nvPr>
        </p:nvSpPr>
        <p:spPr/>
        <p:txBody>
          <a:bodyPr/>
          <a:lstStyle/>
          <a:p>
            <a:r>
              <a:rPr lang="sv-SE"/>
              <a:t>Modul: Bioekonomi, cirkulär ekonomi och biobaserade produkter / Ämne: Cirkulär ekonomi / Delämne: Jordbruksproduktion av biobaserade resurser</a:t>
            </a:r>
            <a:endParaRPr lang="en-US" dirty="0"/>
          </a:p>
        </p:txBody>
      </p:sp>
      <p:sp>
        <p:nvSpPr>
          <p:cNvPr id="5" name="Segnaposto numero diapositiva 4">
            <a:extLst>
              <a:ext uri="{FF2B5EF4-FFF2-40B4-BE49-F238E27FC236}">
                <a16:creationId xmlns:a16="http://schemas.microsoft.com/office/drawing/2014/main" id="{8867D576-27C2-6AF8-0BA7-B435B8C7D31D}"/>
              </a:ext>
            </a:extLst>
          </p:cNvPr>
          <p:cNvSpPr>
            <a:spLocks noGrp="1"/>
          </p:cNvSpPr>
          <p:nvPr>
            <p:ph type="sldNum" sz="quarter" idx="12"/>
          </p:nvPr>
        </p:nvSpPr>
        <p:spPr/>
        <p:txBody>
          <a:bodyPr/>
          <a:lstStyle/>
          <a:p>
            <a:fld id="{D57F1E4F-1CFF-5643-939E-217C01CDF565}" type="slidenum">
              <a:rPr lang="en-US" smtClean="0"/>
              <a:t>91</a:t>
            </a:fld>
            <a:endParaRPr lang="en-US" dirty="0"/>
          </a:p>
        </p:txBody>
      </p:sp>
      <p:sp>
        <p:nvSpPr>
          <p:cNvPr id="9" name="Content Placeholder 8">
            <a:extLst>
              <a:ext uri="{FF2B5EF4-FFF2-40B4-BE49-F238E27FC236}">
                <a16:creationId xmlns:a16="http://schemas.microsoft.com/office/drawing/2014/main" id="{888714F7-B0D2-6077-1592-F008E742A8CD}"/>
              </a:ext>
            </a:extLst>
          </p:cNvPr>
          <p:cNvSpPr>
            <a:spLocks noGrp="1"/>
          </p:cNvSpPr>
          <p:nvPr>
            <p:ph idx="1"/>
          </p:nvPr>
        </p:nvSpPr>
        <p:spPr>
          <a:xfrm>
            <a:off x="571500" y="1663974"/>
            <a:ext cx="10515600" cy="3882267"/>
          </a:xfrm>
        </p:spPr>
        <p:txBody>
          <a:bodyPr>
            <a:noAutofit/>
          </a:bodyPr>
          <a:lstStyle/>
          <a:p>
            <a:pPr marL="457200" lvl="1" indent="0" algn="l">
              <a:lnSpc>
                <a:spcPct val="120000"/>
              </a:lnSpc>
              <a:buNone/>
            </a:pPr>
            <a:r>
              <a:rPr lang="en-GB" sz="1800" b="1" i="0" u="sng" dirty="0">
                <a:effectLst/>
                <a:latin typeface="Söhne"/>
              </a:rPr>
              <a:t>Definition</a:t>
            </a:r>
          </a:p>
          <a:p>
            <a:pPr marL="742950" lvl="1" indent="-285750" algn="l">
              <a:lnSpc>
                <a:spcPct val="120000"/>
              </a:lnSpc>
              <a:buFont typeface="Arial" panose="020B0604020202020204" pitchFamily="34" charset="0"/>
              <a:buChar char="•"/>
            </a:pPr>
            <a:r>
              <a:rPr lang="en-GB" sz="1800" b="0" i="0" dirty="0">
                <a:effectLst/>
                <a:latin typeface="Söhne"/>
              </a:rPr>
              <a:t>Biobaserade produkter är varor som tillverkas av hållbara råvaror från livsmedels- eller jordbrukssektorn.</a:t>
            </a:r>
          </a:p>
          <a:p>
            <a:pPr marL="742950" lvl="1" indent="-285750" algn="l">
              <a:lnSpc>
                <a:spcPct val="120000"/>
              </a:lnSpc>
              <a:buFont typeface="Arial" panose="020B0604020202020204" pitchFamily="34" charset="0"/>
              <a:buChar char="•"/>
            </a:pPr>
            <a:r>
              <a:rPr lang="en-GB" sz="1800" b="0" i="0" dirty="0">
                <a:effectLst/>
                <a:latin typeface="Söhne"/>
              </a:rPr>
              <a:t>EU-kommissionen definierar dem som produkter som helt eller delvis tillverkas av biologiska källor, exklusive fossila källor.</a:t>
            </a:r>
          </a:p>
          <a:p>
            <a:pPr marL="742950" lvl="1" indent="-285750" algn="l">
              <a:lnSpc>
                <a:spcPct val="120000"/>
              </a:lnSpc>
              <a:buFont typeface="Arial" panose="020B0604020202020204" pitchFamily="34" charset="0"/>
              <a:buChar char="•"/>
            </a:pPr>
            <a:r>
              <a:rPr lang="en-GB" sz="1800" b="0" i="0" dirty="0">
                <a:effectLst/>
                <a:latin typeface="Söhne"/>
              </a:rPr>
              <a:t>I USA definieras biobaserade produkter enligt Farm Security and Rural Investment Act från 2002 som produkter som härrör från biologiska eller förnybara jordbruksmaterial.</a:t>
            </a:r>
          </a:p>
          <a:p>
            <a:pPr marL="0" indent="0" algn="l">
              <a:lnSpc>
                <a:spcPct val="120000"/>
              </a:lnSpc>
              <a:buNone/>
            </a:pPr>
            <a:endParaRPr lang="en-GB" sz="1800" b="1" i="0" u="sng" dirty="0">
              <a:solidFill>
                <a:srgbClr val="595959"/>
              </a:solidFill>
              <a:effectLst/>
              <a:latin typeface="Söhne"/>
            </a:endParaRPr>
          </a:p>
          <a:p>
            <a:pPr marL="0" indent="0" algn="l">
              <a:lnSpc>
                <a:spcPct val="120000"/>
              </a:lnSpc>
              <a:buNone/>
            </a:pPr>
            <a:r>
              <a:rPr lang="en-GB" sz="1800" b="1" i="0" u="sng" dirty="0">
                <a:solidFill>
                  <a:srgbClr val="595959"/>
                </a:solidFill>
                <a:effectLst/>
                <a:latin typeface="Söhne"/>
              </a:rPr>
              <a:t>Främjande och reglering</a:t>
            </a:r>
            <a:r>
              <a:rPr lang="en-GB" sz="1800" b="0" i="0" u="sng" dirty="0">
                <a:solidFill>
                  <a:srgbClr val="595959"/>
                </a:solidFill>
                <a:effectLst/>
                <a:latin typeface="Söhne"/>
              </a:rPr>
              <a:t>:</a:t>
            </a:r>
          </a:p>
          <a:p>
            <a:pPr marL="742950" lvl="1" indent="-285750" algn="l">
              <a:lnSpc>
                <a:spcPct val="120000"/>
              </a:lnSpc>
              <a:buFont typeface="Arial" panose="020B0604020202020204" pitchFamily="34" charset="0"/>
              <a:buChar char="•"/>
            </a:pPr>
            <a:r>
              <a:rPr lang="en-GB" sz="1800" b="0" i="0" dirty="0">
                <a:effectLst/>
                <a:latin typeface="Söhne"/>
              </a:rPr>
              <a:t>Det amerikanska jordbruksdepartementet lanserade 2002 programmet </a:t>
            </a:r>
            <a:r>
              <a:rPr lang="en-GB" sz="1800" b="0" i="0" dirty="0" err="1">
                <a:effectLst/>
                <a:latin typeface="Söhne"/>
              </a:rPr>
              <a:t>BioPreferred </a:t>
            </a:r>
            <a:r>
              <a:rPr lang="en-GB" sz="1800" b="0" i="0" dirty="0">
                <a:effectLst/>
                <a:latin typeface="Söhne"/>
              </a:rPr>
              <a:t>för att uppmuntra användningen av biobaserade produkter.</a:t>
            </a:r>
          </a:p>
          <a:p>
            <a:pPr marL="742950" lvl="1" indent="-285750" algn="l">
              <a:lnSpc>
                <a:spcPct val="120000"/>
              </a:lnSpc>
              <a:buFont typeface="Arial" panose="020B0604020202020204" pitchFamily="34" charset="0"/>
              <a:buChar char="•"/>
            </a:pPr>
            <a:r>
              <a:rPr lang="en-GB" sz="1800" b="0" i="0" dirty="0">
                <a:effectLst/>
                <a:latin typeface="Söhne"/>
              </a:rPr>
              <a:t>Exempel på detta är besprutningsmedel för jordbruket, kompostförbättrare och produkter för skadedjursbekämpning.</a:t>
            </a:r>
          </a:p>
        </p:txBody>
      </p:sp>
    </p:spTree>
    <p:extLst>
      <p:ext uri="{BB962C8B-B14F-4D97-AF65-F5344CB8AC3E}">
        <p14:creationId xmlns:p14="http://schemas.microsoft.com/office/powerpoint/2010/main" val="171989428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2FA5D-6F21-AC2D-B186-F9975EF511B0}"/>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3307D45C-02A8-0C4D-212B-3C086A3FF441}"/>
              </a:ext>
            </a:extLst>
          </p:cNvPr>
          <p:cNvSpPr>
            <a:spLocks noGrp="1"/>
          </p:cNvSpPr>
          <p:nvPr>
            <p:ph type="title"/>
          </p:nvPr>
        </p:nvSpPr>
        <p:spPr>
          <a:xfrm>
            <a:off x="2667000" y="506824"/>
            <a:ext cx="10515600" cy="1009651"/>
          </a:xfrm>
        </p:spPr>
        <p:txBody>
          <a:bodyPr>
            <a:normAutofit/>
          </a:bodyPr>
          <a:lstStyle/>
          <a:p>
            <a:r>
              <a:rPr lang="en-US" dirty="0"/>
              <a:t>11.1. Biobaserade produkter</a:t>
            </a:r>
            <a:endParaRPr lang="en-GB" dirty="0"/>
          </a:p>
        </p:txBody>
      </p:sp>
      <p:sp>
        <p:nvSpPr>
          <p:cNvPr id="4" name="Segnaposto piè di pagina 3">
            <a:extLst>
              <a:ext uri="{FF2B5EF4-FFF2-40B4-BE49-F238E27FC236}">
                <a16:creationId xmlns:a16="http://schemas.microsoft.com/office/drawing/2014/main" id="{6E08620C-DE04-4C84-10F3-34865CBA1550}"/>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Jordbruksproduktion av biobaserade resurser</a:t>
            </a:r>
          </a:p>
        </p:txBody>
      </p:sp>
      <p:sp>
        <p:nvSpPr>
          <p:cNvPr id="5" name="Segnaposto numero diapositiva 4">
            <a:extLst>
              <a:ext uri="{FF2B5EF4-FFF2-40B4-BE49-F238E27FC236}">
                <a16:creationId xmlns:a16="http://schemas.microsoft.com/office/drawing/2014/main" id="{8B1518B0-AD08-F4FB-5AAB-48DFB7BA57DC}"/>
              </a:ext>
            </a:extLst>
          </p:cNvPr>
          <p:cNvSpPr>
            <a:spLocks noGrp="1"/>
          </p:cNvSpPr>
          <p:nvPr>
            <p:ph type="sldNum" sz="quarter" idx="12"/>
          </p:nvPr>
        </p:nvSpPr>
        <p:spPr/>
        <p:txBody>
          <a:bodyPr/>
          <a:lstStyle/>
          <a:p>
            <a:fld id="{D57F1E4F-1CFF-5643-939E-217C01CDF565}" type="slidenum">
              <a:rPr lang="en-US" smtClean="0"/>
              <a:t>92</a:t>
            </a:fld>
            <a:endParaRPr lang="en-US" dirty="0"/>
          </a:p>
        </p:txBody>
      </p:sp>
      <p:sp>
        <p:nvSpPr>
          <p:cNvPr id="9" name="Content Placeholder 8">
            <a:extLst>
              <a:ext uri="{FF2B5EF4-FFF2-40B4-BE49-F238E27FC236}">
                <a16:creationId xmlns:a16="http://schemas.microsoft.com/office/drawing/2014/main" id="{B81674ED-75BE-EAA9-AC93-ECEA3420B527}"/>
              </a:ext>
            </a:extLst>
          </p:cNvPr>
          <p:cNvSpPr>
            <a:spLocks noGrp="1"/>
          </p:cNvSpPr>
          <p:nvPr>
            <p:ph idx="1"/>
          </p:nvPr>
        </p:nvSpPr>
        <p:spPr>
          <a:xfrm>
            <a:off x="838200" y="1894505"/>
            <a:ext cx="10515600" cy="3528463"/>
          </a:xfrm>
        </p:spPr>
        <p:txBody>
          <a:bodyPr>
            <a:noAutofit/>
          </a:bodyPr>
          <a:lstStyle/>
          <a:p>
            <a:pPr marL="0" indent="0" algn="l">
              <a:lnSpc>
                <a:spcPct val="150000"/>
              </a:lnSpc>
              <a:buNone/>
            </a:pPr>
            <a:r>
              <a:rPr lang="en-GB" sz="1800" b="1" i="0" dirty="0">
                <a:solidFill>
                  <a:srgbClr val="595959"/>
                </a:solidFill>
                <a:effectLst/>
                <a:latin typeface="Söhne"/>
              </a:rPr>
              <a:t>Globalt skift</a:t>
            </a:r>
            <a:r>
              <a:rPr lang="en-GB" sz="1800" b="0" i="0" dirty="0">
                <a:solidFill>
                  <a:srgbClr val="595959"/>
                </a:solidFill>
                <a:effectLst/>
                <a:latin typeface="Söhne"/>
              </a:rPr>
              <a:t>:</a:t>
            </a:r>
          </a:p>
          <a:p>
            <a:pPr marL="742950" lvl="1" indent="-285750" algn="l">
              <a:lnSpc>
                <a:spcPct val="150000"/>
              </a:lnSpc>
              <a:buFont typeface="Arial" panose="020B0604020202020204" pitchFamily="34" charset="0"/>
              <a:buChar char="•"/>
            </a:pPr>
            <a:r>
              <a:rPr lang="en-GB" sz="1800" b="0" i="0" dirty="0">
                <a:effectLst/>
                <a:latin typeface="Söhne"/>
              </a:rPr>
              <a:t>Övergången till biobaserade produkter återspeglar den ekonomiska, politiska och handelsmässiga dynamiken inom jordbruket.</a:t>
            </a:r>
          </a:p>
          <a:p>
            <a:pPr marL="742950" lvl="1" indent="-285750" algn="l">
              <a:lnSpc>
                <a:spcPct val="150000"/>
              </a:lnSpc>
              <a:buFont typeface="Arial" panose="020B0604020202020204" pitchFamily="34" charset="0"/>
              <a:buChar char="•"/>
            </a:pPr>
            <a:r>
              <a:rPr lang="en-GB" sz="1800" b="0" i="0" dirty="0">
                <a:effectLst/>
                <a:latin typeface="Söhne"/>
              </a:rPr>
              <a:t>Framsteg inom omvandlingsprocesser och teknik driver detta skifte och omvandlar traditionella jordbruksråvaror till kemikalier, energi och andra innovativa produkter.</a:t>
            </a:r>
          </a:p>
          <a:p>
            <a:pPr marL="0" indent="0" algn="l">
              <a:lnSpc>
                <a:spcPct val="150000"/>
              </a:lnSpc>
              <a:buNone/>
            </a:pPr>
            <a:r>
              <a:rPr lang="en-GB" sz="1800" b="1" i="0" dirty="0">
                <a:solidFill>
                  <a:srgbClr val="595959"/>
                </a:solidFill>
                <a:effectLst/>
                <a:latin typeface="Söhne"/>
              </a:rPr>
              <a:t>Tillgång till information</a:t>
            </a:r>
            <a:r>
              <a:rPr lang="en-GB" sz="1800" b="0" i="0" dirty="0">
                <a:solidFill>
                  <a:srgbClr val="595959"/>
                </a:solidFill>
                <a:effectLst/>
                <a:latin typeface="Söhne"/>
              </a:rPr>
              <a:t>:</a:t>
            </a:r>
          </a:p>
          <a:p>
            <a:pPr marL="742950" lvl="1" indent="-285750" algn="l">
              <a:lnSpc>
                <a:spcPct val="150000"/>
              </a:lnSpc>
              <a:buFont typeface="Arial" panose="020B0604020202020204" pitchFamily="34" charset="0"/>
              <a:buChar char="•"/>
            </a:pPr>
            <a:r>
              <a:rPr lang="en-GB" sz="1800" b="0" i="0" dirty="0">
                <a:effectLst/>
                <a:latin typeface="Söhne"/>
              </a:rPr>
              <a:t>Intressenter behöver tillgång till omfattande tekniska databaser för att effektivt kunna navigera i de olika klasserna av bioprodukter.</a:t>
            </a:r>
          </a:p>
          <a:p>
            <a:pPr marL="742950" lvl="1" indent="-285750" algn="l">
              <a:lnSpc>
                <a:spcPct val="150000"/>
              </a:lnSpc>
              <a:buFont typeface="Arial" panose="020B0604020202020204" pitchFamily="34" charset="0"/>
              <a:buChar char="•"/>
            </a:pPr>
            <a:r>
              <a:rPr lang="en-GB" sz="1800" b="0" i="0" dirty="0">
                <a:effectLst/>
                <a:latin typeface="Söhne"/>
              </a:rPr>
              <a:t>Initiativ som NASULGC betonar vikten av sådana resurser för att underlätta ett välgrundat beslutsfattande.</a:t>
            </a:r>
          </a:p>
        </p:txBody>
      </p:sp>
    </p:spTree>
    <p:extLst>
      <p:ext uri="{BB962C8B-B14F-4D97-AF65-F5344CB8AC3E}">
        <p14:creationId xmlns:p14="http://schemas.microsoft.com/office/powerpoint/2010/main" val="207388576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BC419-8E0D-F845-81EE-AB61C161B860}"/>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E096F145-DC2C-6297-14C0-BDF55FB28E63}"/>
              </a:ext>
            </a:extLst>
          </p:cNvPr>
          <p:cNvSpPr>
            <a:spLocks noGrp="1"/>
          </p:cNvSpPr>
          <p:nvPr>
            <p:ph type="title"/>
          </p:nvPr>
        </p:nvSpPr>
        <p:spPr>
          <a:xfrm>
            <a:off x="2905539" y="453004"/>
            <a:ext cx="10515600" cy="1009651"/>
          </a:xfrm>
        </p:spPr>
        <p:txBody>
          <a:bodyPr>
            <a:normAutofit/>
          </a:bodyPr>
          <a:lstStyle/>
          <a:p>
            <a:r>
              <a:rPr lang="en-US" dirty="0"/>
              <a:t>11.1. Biobaserade produkter</a:t>
            </a:r>
            <a:endParaRPr lang="en-GB" dirty="0"/>
          </a:p>
        </p:txBody>
      </p:sp>
      <p:sp>
        <p:nvSpPr>
          <p:cNvPr id="4" name="Segnaposto piè di pagina 3">
            <a:extLst>
              <a:ext uri="{FF2B5EF4-FFF2-40B4-BE49-F238E27FC236}">
                <a16:creationId xmlns:a16="http://schemas.microsoft.com/office/drawing/2014/main" id="{A9982E7E-FB1E-E2B3-6941-4E15763DA73E}"/>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Jordbruksproduktion av biobaserade resurser</a:t>
            </a:r>
          </a:p>
        </p:txBody>
      </p:sp>
      <p:sp>
        <p:nvSpPr>
          <p:cNvPr id="5" name="Segnaposto numero diapositiva 4">
            <a:extLst>
              <a:ext uri="{FF2B5EF4-FFF2-40B4-BE49-F238E27FC236}">
                <a16:creationId xmlns:a16="http://schemas.microsoft.com/office/drawing/2014/main" id="{1C208329-A63D-D2A0-B07E-05D94AA3E0B7}"/>
              </a:ext>
            </a:extLst>
          </p:cNvPr>
          <p:cNvSpPr>
            <a:spLocks noGrp="1"/>
          </p:cNvSpPr>
          <p:nvPr>
            <p:ph type="sldNum" sz="quarter" idx="12"/>
          </p:nvPr>
        </p:nvSpPr>
        <p:spPr/>
        <p:txBody>
          <a:bodyPr/>
          <a:lstStyle/>
          <a:p>
            <a:fld id="{D57F1E4F-1CFF-5643-939E-217C01CDF565}" type="slidenum">
              <a:rPr lang="en-US" smtClean="0"/>
              <a:t>93</a:t>
            </a:fld>
            <a:endParaRPr lang="en-US" dirty="0"/>
          </a:p>
        </p:txBody>
      </p:sp>
      <p:pic>
        <p:nvPicPr>
          <p:cNvPr id="3" name="Content Placeholder 2" descr="A diagram of bio based products&#10;&#10;Description automatically generated">
            <a:extLst>
              <a:ext uri="{FF2B5EF4-FFF2-40B4-BE49-F238E27FC236}">
                <a16:creationId xmlns:a16="http://schemas.microsoft.com/office/drawing/2014/main" id="{37D0666C-B160-47AE-2C3B-21E8C1DF6017}"/>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8190"/>
          <a:stretch/>
        </p:blipFill>
        <p:spPr bwMode="auto">
          <a:xfrm>
            <a:off x="2032038" y="2275828"/>
            <a:ext cx="7594524" cy="3785592"/>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84EEB4A8-73F3-0F14-AD93-678B00710356}"/>
              </a:ext>
            </a:extLst>
          </p:cNvPr>
          <p:cNvSpPr txBox="1"/>
          <p:nvPr/>
        </p:nvSpPr>
        <p:spPr>
          <a:xfrm>
            <a:off x="371060" y="1729041"/>
            <a:ext cx="6095258" cy="369332"/>
          </a:xfrm>
          <a:prstGeom prst="rect">
            <a:avLst/>
          </a:prstGeom>
          <a:noFill/>
        </p:spPr>
        <p:txBody>
          <a:bodyPr wrap="none" rtlCol="0">
            <a:spAutoFit/>
          </a:bodyPr>
          <a:lstStyle/>
          <a:p>
            <a:r>
              <a:rPr lang="en-GB" dirty="0">
                <a:solidFill>
                  <a:srgbClr val="595959"/>
                </a:solidFill>
              </a:rPr>
              <a:t>Schematisk bild av uppdelningen av biobaserade produkter</a:t>
            </a:r>
            <a:endParaRPr lang="en-GR" dirty="0">
              <a:solidFill>
                <a:srgbClr val="595959"/>
              </a:solidFill>
            </a:endParaRPr>
          </a:p>
        </p:txBody>
      </p:sp>
      <p:sp>
        <p:nvSpPr>
          <p:cNvPr id="7" name="TextBox 6">
            <a:extLst>
              <a:ext uri="{FF2B5EF4-FFF2-40B4-BE49-F238E27FC236}">
                <a16:creationId xmlns:a16="http://schemas.microsoft.com/office/drawing/2014/main" id="{D7A53FFE-9CC7-8DD9-EA50-07E59200AF82}"/>
              </a:ext>
            </a:extLst>
          </p:cNvPr>
          <p:cNvSpPr txBox="1"/>
          <p:nvPr/>
        </p:nvSpPr>
        <p:spPr>
          <a:xfrm>
            <a:off x="8401735" y="5992655"/>
            <a:ext cx="1611339" cy="246221"/>
          </a:xfrm>
          <a:prstGeom prst="rect">
            <a:avLst/>
          </a:prstGeom>
          <a:noFill/>
        </p:spPr>
        <p:txBody>
          <a:bodyPr wrap="none" rtlCol="0">
            <a:spAutoFit/>
          </a:bodyPr>
          <a:lstStyle/>
          <a:p>
            <a:r>
              <a:rPr lang="en-GB" sz="1000" dirty="0">
                <a:solidFill>
                  <a:srgbClr val="595959"/>
                </a:solidFill>
              </a:rPr>
              <a:t>KÄLLA: PRIYA ET AL, 2023</a:t>
            </a:r>
            <a:endParaRPr lang="en-GR" sz="1000" dirty="0">
              <a:solidFill>
                <a:srgbClr val="595959"/>
              </a:solidFill>
            </a:endParaRPr>
          </a:p>
        </p:txBody>
      </p:sp>
    </p:spTree>
    <p:extLst>
      <p:ext uri="{BB962C8B-B14F-4D97-AF65-F5344CB8AC3E}">
        <p14:creationId xmlns:p14="http://schemas.microsoft.com/office/powerpoint/2010/main" val="788534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F73DE-6934-F3F4-EB5F-504A5E0A0C60}"/>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D2AD6751-89E9-A472-ECAA-977C22B54B55}"/>
              </a:ext>
            </a:extLst>
          </p:cNvPr>
          <p:cNvSpPr>
            <a:spLocks noGrp="1"/>
          </p:cNvSpPr>
          <p:nvPr>
            <p:ph type="title"/>
          </p:nvPr>
        </p:nvSpPr>
        <p:spPr>
          <a:xfrm>
            <a:off x="2759765" y="408055"/>
            <a:ext cx="10515600" cy="1009651"/>
          </a:xfrm>
        </p:spPr>
        <p:txBody>
          <a:bodyPr>
            <a:normAutofit/>
          </a:bodyPr>
          <a:lstStyle/>
          <a:p>
            <a:r>
              <a:rPr lang="en-US" dirty="0"/>
              <a:t>11.1. Biobaserade produkter</a:t>
            </a:r>
            <a:endParaRPr lang="en-GB" dirty="0"/>
          </a:p>
        </p:txBody>
      </p:sp>
      <p:sp>
        <p:nvSpPr>
          <p:cNvPr id="4" name="Segnaposto piè di pagina 3">
            <a:extLst>
              <a:ext uri="{FF2B5EF4-FFF2-40B4-BE49-F238E27FC236}">
                <a16:creationId xmlns:a16="http://schemas.microsoft.com/office/drawing/2014/main" id="{265828BC-4F60-1FF8-8CCC-8BB51EFF03FF}"/>
              </a:ext>
            </a:extLst>
          </p:cNvPr>
          <p:cNvSpPr>
            <a:spLocks noGrp="1"/>
          </p:cNvSpPr>
          <p:nvPr>
            <p:ph type="ftr" sz="quarter" idx="11"/>
          </p:nvPr>
        </p:nvSpPr>
        <p:spPr/>
        <p:txBody>
          <a:bodyPr/>
          <a:lstStyle/>
          <a:p>
            <a:r>
              <a:rPr lang="sv-SE"/>
              <a:t>Modul: Bioekonomi, cirkulär ekonomi och biobaserade produkter / Ämne: Cirkulär ekonomi / Delämne: Jordbruksproduktion av biobaserade resurser</a:t>
            </a:r>
            <a:endParaRPr lang="en-US" dirty="0"/>
          </a:p>
        </p:txBody>
      </p:sp>
      <p:sp>
        <p:nvSpPr>
          <p:cNvPr id="5" name="Segnaposto numero diapositiva 4">
            <a:extLst>
              <a:ext uri="{FF2B5EF4-FFF2-40B4-BE49-F238E27FC236}">
                <a16:creationId xmlns:a16="http://schemas.microsoft.com/office/drawing/2014/main" id="{BBBD7250-F8B6-3479-5B30-DF987CCAE586}"/>
              </a:ext>
            </a:extLst>
          </p:cNvPr>
          <p:cNvSpPr>
            <a:spLocks noGrp="1"/>
          </p:cNvSpPr>
          <p:nvPr>
            <p:ph type="sldNum" sz="quarter" idx="12"/>
          </p:nvPr>
        </p:nvSpPr>
        <p:spPr/>
        <p:txBody>
          <a:bodyPr/>
          <a:lstStyle/>
          <a:p>
            <a:fld id="{D57F1E4F-1CFF-5643-939E-217C01CDF565}" type="slidenum">
              <a:rPr lang="en-US" smtClean="0"/>
              <a:t>94</a:t>
            </a:fld>
            <a:endParaRPr lang="en-US" dirty="0"/>
          </a:p>
        </p:txBody>
      </p:sp>
      <p:sp>
        <p:nvSpPr>
          <p:cNvPr id="9" name="Content Placeholder 8">
            <a:extLst>
              <a:ext uri="{FF2B5EF4-FFF2-40B4-BE49-F238E27FC236}">
                <a16:creationId xmlns:a16="http://schemas.microsoft.com/office/drawing/2014/main" id="{7BCDB3DA-DED3-609A-4EAB-BD7CFDF9D913}"/>
              </a:ext>
            </a:extLst>
          </p:cNvPr>
          <p:cNvSpPr>
            <a:spLocks noGrp="1"/>
          </p:cNvSpPr>
          <p:nvPr>
            <p:ph idx="1"/>
          </p:nvPr>
        </p:nvSpPr>
        <p:spPr>
          <a:xfrm>
            <a:off x="457200" y="1598612"/>
            <a:ext cx="11277600" cy="4005332"/>
          </a:xfrm>
        </p:spPr>
        <p:txBody>
          <a:bodyPr>
            <a:noAutofit/>
          </a:bodyPr>
          <a:lstStyle/>
          <a:p>
            <a:pPr marL="0" indent="0" algn="just">
              <a:buNone/>
            </a:pPr>
            <a:r>
              <a:rPr lang="en-GB" sz="1800" b="1" i="0" dirty="0">
                <a:solidFill>
                  <a:srgbClr val="595959"/>
                </a:solidFill>
                <a:effectLst/>
                <a:latin typeface="Söhne"/>
              </a:rPr>
              <a:t>Biomaterial</a:t>
            </a:r>
            <a:r>
              <a:rPr lang="en-GB" sz="1800" b="0" i="0" dirty="0">
                <a:solidFill>
                  <a:srgbClr val="595959"/>
                </a:solidFill>
                <a:effectLst/>
                <a:latin typeface="Söhne"/>
              </a:rPr>
              <a:t>:</a:t>
            </a:r>
          </a:p>
          <a:p>
            <a:pPr marL="742950" lvl="1" indent="-285750" algn="just">
              <a:buFont typeface="Arial" panose="020B0604020202020204" pitchFamily="34" charset="0"/>
              <a:buChar char="•"/>
            </a:pPr>
            <a:r>
              <a:rPr lang="en-GB" sz="1800" b="0" i="0" dirty="0">
                <a:effectLst/>
                <a:latin typeface="Söhne"/>
              </a:rPr>
              <a:t>Härrör från olika biomassakällor, inklusive växter, marina resurser och restprodukter från djur.</a:t>
            </a:r>
          </a:p>
          <a:p>
            <a:pPr marL="742950" lvl="1" indent="-285750" algn="just">
              <a:buFont typeface="Arial" panose="020B0604020202020204" pitchFamily="34" charset="0"/>
              <a:buChar char="•"/>
            </a:pPr>
            <a:r>
              <a:rPr lang="en-GB" sz="1800" b="0" i="0" dirty="0">
                <a:effectLst/>
                <a:latin typeface="Söhne"/>
              </a:rPr>
              <a:t>Bearbetning av dessa resurser ger biomaterial, vilket kräver kunskap om råvarans sammansättning för effektiv produktion.</a:t>
            </a:r>
          </a:p>
          <a:p>
            <a:pPr marL="742950" lvl="1" indent="-285750" algn="just">
              <a:buFont typeface="Arial" panose="020B0604020202020204" pitchFamily="34" charset="0"/>
              <a:buChar char="•"/>
            </a:pPr>
            <a:endParaRPr lang="en-GB" sz="1800" b="0" i="0" dirty="0">
              <a:effectLst/>
              <a:latin typeface="Söhne"/>
            </a:endParaRPr>
          </a:p>
          <a:p>
            <a:pPr marL="0" indent="0" algn="just">
              <a:buNone/>
            </a:pPr>
            <a:r>
              <a:rPr lang="en-GB" sz="1800" b="1" i="0" dirty="0">
                <a:solidFill>
                  <a:srgbClr val="595959"/>
                </a:solidFill>
                <a:effectLst/>
                <a:latin typeface="Söhne"/>
              </a:rPr>
              <a:t>Energi Bränslen</a:t>
            </a:r>
            <a:r>
              <a:rPr lang="en-GB" sz="1800" b="0" i="0" dirty="0">
                <a:solidFill>
                  <a:srgbClr val="595959"/>
                </a:solidFill>
                <a:effectLst/>
                <a:latin typeface="Söhne"/>
              </a:rPr>
              <a:t>:</a:t>
            </a:r>
          </a:p>
          <a:p>
            <a:pPr marL="742950" lvl="1" indent="-285750" algn="just">
              <a:buFont typeface="Arial" panose="020B0604020202020204" pitchFamily="34" charset="0"/>
              <a:buChar char="•"/>
            </a:pPr>
            <a:r>
              <a:rPr lang="en-GB" sz="1800" b="0" i="0" dirty="0">
                <a:effectLst/>
                <a:latin typeface="Söhne"/>
              </a:rPr>
              <a:t>Biomassa är en förnybar energikälla som omfattar växter, jordbruksavfall och biprodukter från skogsbruk.</a:t>
            </a:r>
          </a:p>
          <a:p>
            <a:pPr marL="742950" lvl="1" indent="-285750" algn="just">
              <a:buFont typeface="Arial" panose="020B0604020202020204" pitchFamily="34" charset="0"/>
              <a:buChar char="•"/>
            </a:pPr>
            <a:r>
              <a:rPr lang="en-GB" sz="1800" b="0" i="0" dirty="0">
                <a:effectLst/>
                <a:latin typeface="Söhne"/>
              </a:rPr>
              <a:t>Biobränslen som etanol, metanol och biodiesel framställs från biomassa med hjälp av biokemiska eller termokemiska omvandlingsprocesser.</a:t>
            </a:r>
          </a:p>
          <a:p>
            <a:pPr marL="742950" lvl="1" indent="-285750" algn="just">
              <a:buFont typeface="Arial" panose="020B0604020202020204" pitchFamily="34" charset="0"/>
              <a:buChar char="•"/>
            </a:pPr>
            <a:endParaRPr lang="en-GB" sz="1800" b="0" i="0" dirty="0">
              <a:effectLst/>
              <a:latin typeface="Söhne"/>
            </a:endParaRPr>
          </a:p>
          <a:p>
            <a:pPr marL="0" indent="0" algn="just">
              <a:buNone/>
            </a:pPr>
            <a:r>
              <a:rPr lang="en-GB" sz="1800" b="1" i="0" dirty="0">
                <a:solidFill>
                  <a:srgbClr val="595959"/>
                </a:solidFill>
                <a:effectLst/>
                <a:latin typeface="Söhne"/>
              </a:rPr>
              <a:t>Biokemikalier</a:t>
            </a:r>
            <a:r>
              <a:rPr lang="en-GB" sz="1800" b="0" i="0" dirty="0">
                <a:solidFill>
                  <a:srgbClr val="595959"/>
                </a:solidFill>
                <a:effectLst/>
                <a:latin typeface="Söhne"/>
              </a:rPr>
              <a:t>:</a:t>
            </a:r>
          </a:p>
          <a:p>
            <a:pPr marL="742950" lvl="1" indent="-285750" algn="just">
              <a:buFont typeface="Arial" panose="020B0604020202020204" pitchFamily="34" charset="0"/>
              <a:buChar char="•"/>
            </a:pPr>
            <a:r>
              <a:rPr lang="en-GB" sz="1800" b="0" i="0" dirty="0">
                <a:effectLst/>
                <a:latin typeface="Söhne"/>
              </a:rPr>
              <a:t>Förnybara kemikalier som härrör från biomassa erbjuder miljövänliga alternativ till petroleumbaserade kemikalier.</a:t>
            </a:r>
          </a:p>
          <a:p>
            <a:pPr marL="742950" lvl="1" indent="-285750" algn="just">
              <a:buFont typeface="Arial" panose="020B0604020202020204" pitchFamily="34" charset="0"/>
              <a:buChar char="•"/>
            </a:pPr>
            <a:r>
              <a:rPr lang="en-GB" sz="1800" b="0" i="0" dirty="0">
                <a:effectLst/>
                <a:latin typeface="Söhne"/>
              </a:rPr>
              <a:t>Exempel på detta är </a:t>
            </a:r>
            <a:r>
              <a:rPr lang="en-GB" sz="1800" b="0" i="0" dirty="0" err="1">
                <a:effectLst/>
                <a:latin typeface="Söhne"/>
              </a:rPr>
              <a:t>bioalkoholer </a:t>
            </a:r>
            <a:r>
              <a:rPr lang="en-GB" sz="1800" b="0" i="0" dirty="0">
                <a:effectLst/>
                <a:latin typeface="Söhne"/>
              </a:rPr>
              <a:t>och bioderiverade syror som används inom läkemedels-, kosmetik- och livsmedelsindustrin.</a:t>
            </a:r>
          </a:p>
          <a:p>
            <a:pPr marL="742950" lvl="1" indent="-285750" algn="just">
              <a:buFont typeface="Arial" panose="020B0604020202020204" pitchFamily="34" charset="0"/>
              <a:buChar char="•"/>
            </a:pPr>
            <a:r>
              <a:rPr lang="en-GB" sz="1800" b="0" i="0" dirty="0">
                <a:effectLst/>
                <a:latin typeface="Söhne"/>
              </a:rPr>
              <a:t>Dessa alternativ är ofta mer hållbara, kostnadseffektiva och biologiskt nedbrytbara jämfört med icke-förnybara motsvarigheter.</a:t>
            </a:r>
          </a:p>
          <a:p>
            <a:pPr algn="just"/>
            <a:endParaRPr lang="en-GR" sz="1800" dirty="0">
              <a:solidFill>
                <a:srgbClr val="595959"/>
              </a:solidFill>
            </a:endParaRPr>
          </a:p>
        </p:txBody>
      </p:sp>
    </p:spTree>
    <p:extLst>
      <p:ext uri="{BB962C8B-B14F-4D97-AF65-F5344CB8AC3E}">
        <p14:creationId xmlns:p14="http://schemas.microsoft.com/office/powerpoint/2010/main" val="164993359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D5BE8-F778-C42C-1F1F-8C1010B0722B}"/>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2FF6BE51-6C40-EC09-3941-8D2F135AEA13}"/>
              </a:ext>
            </a:extLst>
          </p:cNvPr>
          <p:cNvSpPr>
            <a:spLocks noGrp="1"/>
          </p:cNvSpPr>
          <p:nvPr>
            <p:ph type="title"/>
          </p:nvPr>
        </p:nvSpPr>
        <p:spPr>
          <a:xfrm>
            <a:off x="1401418" y="612014"/>
            <a:ext cx="9418982" cy="1009651"/>
          </a:xfrm>
        </p:spPr>
        <p:txBody>
          <a:bodyPr>
            <a:normAutofit fontScale="90000"/>
          </a:bodyPr>
          <a:lstStyle/>
          <a:p>
            <a:pPr algn="ctr"/>
            <a:r>
              <a:rPr lang="en-US" dirty="0"/>
              <a:t>11.2. Framväxten av bioprodukter inom jordbruket</a:t>
            </a:r>
            <a:endParaRPr lang="en-GB" dirty="0"/>
          </a:p>
        </p:txBody>
      </p:sp>
      <p:sp>
        <p:nvSpPr>
          <p:cNvPr id="4" name="Segnaposto piè di pagina 3">
            <a:extLst>
              <a:ext uri="{FF2B5EF4-FFF2-40B4-BE49-F238E27FC236}">
                <a16:creationId xmlns:a16="http://schemas.microsoft.com/office/drawing/2014/main" id="{7BAC8A8B-61DF-53E1-C4D7-F55E0B1DC2B3}"/>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Jordbruksproduktion av biobaserade resurser</a:t>
            </a:r>
          </a:p>
        </p:txBody>
      </p:sp>
      <p:sp>
        <p:nvSpPr>
          <p:cNvPr id="5" name="Segnaposto numero diapositiva 4">
            <a:extLst>
              <a:ext uri="{FF2B5EF4-FFF2-40B4-BE49-F238E27FC236}">
                <a16:creationId xmlns:a16="http://schemas.microsoft.com/office/drawing/2014/main" id="{EB5EF34C-E575-0C45-9DF2-11943C49EDA4}"/>
              </a:ext>
            </a:extLst>
          </p:cNvPr>
          <p:cNvSpPr>
            <a:spLocks noGrp="1"/>
          </p:cNvSpPr>
          <p:nvPr>
            <p:ph type="sldNum" sz="quarter" idx="12"/>
          </p:nvPr>
        </p:nvSpPr>
        <p:spPr/>
        <p:txBody>
          <a:bodyPr/>
          <a:lstStyle/>
          <a:p>
            <a:fld id="{D57F1E4F-1CFF-5643-939E-217C01CDF565}" type="slidenum">
              <a:rPr lang="en-US" smtClean="0"/>
              <a:t>95</a:t>
            </a:fld>
            <a:endParaRPr lang="en-US" dirty="0"/>
          </a:p>
        </p:txBody>
      </p:sp>
      <p:sp>
        <p:nvSpPr>
          <p:cNvPr id="9" name="Content Placeholder 8">
            <a:extLst>
              <a:ext uri="{FF2B5EF4-FFF2-40B4-BE49-F238E27FC236}">
                <a16:creationId xmlns:a16="http://schemas.microsoft.com/office/drawing/2014/main" id="{E71110B2-B50F-7680-3BC4-0E4FC01B8CD6}"/>
              </a:ext>
            </a:extLst>
          </p:cNvPr>
          <p:cNvSpPr>
            <a:spLocks noGrp="1"/>
          </p:cNvSpPr>
          <p:nvPr>
            <p:ph idx="1"/>
          </p:nvPr>
        </p:nvSpPr>
        <p:spPr>
          <a:xfrm>
            <a:off x="530087" y="1998179"/>
            <a:ext cx="11131826" cy="4240697"/>
          </a:xfrm>
        </p:spPr>
        <p:txBody>
          <a:bodyPr>
            <a:normAutofit fontScale="85000" lnSpcReduction="10000"/>
          </a:bodyPr>
          <a:lstStyle/>
          <a:p>
            <a:pPr marL="0" indent="0" algn="just">
              <a:lnSpc>
                <a:spcPct val="150000"/>
              </a:lnSpc>
              <a:buNone/>
            </a:pPr>
            <a:r>
              <a:rPr lang="en-GB" sz="2000" b="1" i="0" u="sng" dirty="0">
                <a:solidFill>
                  <a:srgbClr val="595959"/>
                </a:solidFill>
                <a:effectLst/>
                <a:latin typeface="Söhne"/>
              </a:rPr>
              <a:t>Typer av bioprodukter</a:t>
            </a:r>
            <a:r>
              <a:rPr lang="en-GB" sz="2000" b="0" i="0" u="sng" dirty="0">
                <a:solidFill>
                  <a:srgbClr val="595959"/>
                </a:solidFill>
                <a:effectLst/>
                <a:latin typeface="Söhne"/>
              </a:rPr>
              <a:t>:</a:t>
            </a:r>
          </a:p>
          <a:p>
            <a:pPr marL="742950" lvl="1" indent="-285750" algn="just">
              <a:lnSpc>
                <a:spcPct val="150000"/>
              </a:lnSpc>
              <a:buFont typeface="Arial" panose="020B0604020202020204" pitchFamily="34" charset="0"/>
              <a:buChar char="•"/>
            </a:pPr>
            <a:r>
              <a:rPr lang="en-GB" sz="2000" b="1" i="0" dirty="0">
                <a:effectLst/>
                <a:latin typeface="Söhne"/>
              </a:rPr>
              <a:t>Biopesticider</a:t>
            </a:r>
            <a:r>
              <a:rPr lang="en-GB" sz="2000" b="0" i="0" dirty="0">
                <a:effectLst/>
                <a:latin typeface="Söhne"/>
              </a:rPr>
              <a:t>: Använda biologiska medel för att bekämpa skadedjur och sjukdomar.</a:t>
            </a:r>
          </a:p>
          <a:p>
            <a:pPr marL="742950" lvl="1" indent="-285750" algn="just">
              <a:lnSpc>
                <a:spcPct val="150000"/>
              </a:lnSpc>
              <a:buFont typeface="Arial" panose="020B0604020202020204" pitchFamily="34" charset="0"/>
              <a:buChar char="•"/>
            </a:pPr>
            <a:r>
              <a:rPr lang="en-GB" sz="2000" b="1" i="0" dirty="0" err="1">
                <a:effectLst/>
                <a:latin typeface="Söhne"/>
              </a:rPr>
              <a:t>Biostimulanter</a:t>
            </a:r>
            <a:r>
              <a:rPr lang="en-GB" sz="2000" b="0" i="0" dirty="0">
                <a:effectLst/>
                <a:latin typeface="Söhne"/>
              </a:rPr>
              <a:t>: Stimulerar växttillväxt med hjälp av ämnen som hormoner eller enzymer.</a:t>
            </a:r>
          </a:p>
          <a:p>
            <a:pPr marL="742950" lvl="1" indent="-285750" algn="just">
              <a:lnSpc>
                <a:spcPct val="150000"/>
              </a:lnSpc>
              <a:buFont typeface="Arial" panose="020B0604020202020204" pitchFamily="34" charset="0"/>
              <a:buChar char="•"/>
            </a:pPr>
            <a:r>
              <a:rPr lang="en-GB" sz="2000" b="1" i="0" dirty="0" err="1">
                <a:effectLst/>
                <a:latin typeface="Söhne"/>
              </a:rPr>
              <a:t>Biologiska gödselmedel</a:t>
            </a:r>
            <a:r>
              <a:rPr lang="en-GB" sz="2000" b="0" i="0" dirty="0">
                <a:effectLst/>
                <a:latin typeface="Söhne"/>
              </a:rPr>
              <a:t>: Tillför näringsämnen från organiska källor, t.ex. kompost eller fiskmjöl, för att förbättra växtskydd, växtförädling och näringstillförsel.</a:t>
            </a:r>
          </a:p>
          <a:p>
            <a:pPr marL="0" indent="0" algn="just">
              <a:lnSpc>
                <a:spcPct val="150000"/>
              </a:lnSpc>
              <a:buNone/>
            </a:pPr>
            <a:r>
              <a:rPr lang="en-GB" sz="2000" b="1" i="0" u="sng" dirty="0">
                <a:solidFill>
                  <a:srgbClr val="595959"/>
                </a:solidFill>
                <a:effectLst/>
                <a:latin typeface="Söhne"/>
              </a:rPr>
              <a:t>Tillämpningar</a:t>
            </a:r>
            <a:r>
              <a:rPr lang="en-GB" sz="2000" b="0" i="0" u="sng" dirty="0">
                <a:solidFill>
                  <a:srgbClr val="595959"/>
                </a:solidFill>
                <a:effectLst/>
                <a:latin typeface="Söhne"/>
              </a:rPr>
              <a:t>:</a:t>
            </a:r>
          </a:p>
          <a:p>
            <a:pPr marL="742950" lvl="1" indent="-285750" algn="just">
              <a:lnSpc>
                <a:spcPct val="150000"/>
              </a:lnSpc>
              <a:buFont typeface="Arial" panose="020B0604020202020204" pitchFamily="34" charset="0"/>
              <a:buChar char="•"/>
            </a:pPr>
            <a:r>
              <a:rPr lang="en-GB" sz="2000" b="0" i="0" dirty="0">
                <a:effectLst/>
                <a:latin typeface="Söhne"/>
              </a:rPr>
              <a:t>Tack vare sin miljövänlighet och effektivitet används de i stor utsträckning inom allt från kosmetika till bränslen.</a:t>
            </a:r>
          </a:p>
          <a:p>
            <a:pPr marL="742950" lvl="1" indent="-285750" algn="just">
              <a:lnSpc>
                <a:spcPct val="150000"/>
              </a:lnSpc>
              <a:buFont typeface="Arial" panose="020B0604020202020204" pitchFamily="34" charset="0"/>
              <a:buChar char="•"/>
            </a:pPr>
            <a:r>
              <a:rPr lang="en-GB" sz="2000" b="0" i="0" dirty="0">
                <a:effectLst/>
                <a:latin typeface="Söhne"/>
              </a:rPr>
              <a:t>De spelar en viktig roll i integrerat växtskydd, underlättar kommunikation mellan olika arter och främjar hållbara jordbruksmetoder.</a:t>
            </a:r>
          </a:p>
          <a:p>
            <a:pPr algn="just">
              <a:lnSpc>
                <a:spcPct val="150000"/>
              </a:lnSpc>
            </a:pPr>
            <a:endParaRPr lang="en-GR" sz="2000" dirty="0">
              <a:solidFill>
                <a:srgbClr val="595959"/>
              </a:solidFill>
            </a:endParaRPr>
          </a:p>
        </p:txBody>
      </p:sp>
    </p:spTree>
    <p:extLst>
      <p:ext uri="{BB962C8B-B14F-4D97-AF65-F5344CB8AC3E}">
        <p14:creationId xmlns:p14="http://schemas.microsoft.com/office/powerpoint/2010/main" val="201634842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B660A-C190-0A6E-B102-49488F72AE86}"/>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11857D88-7A05-72EC-D49A-7697AF922FF3}"/>
              </a:ext>
            </a:extLst>
          </p:cNvPr>
          <p:cNvSpPr>
            <a:spLocks noGrp="1"/>
          </p:cNvSpPr>
          <p:nvPr>
            <p:ph type="title"/>
          </p:nvPr>
        </p:nvSpPr>
        <p:spPr>
          <a:xfrm>
            <a:off x="2994991" y="429662"/>
            <a:ext cx="11128513" cy="1009651"/>
          </a:xfrm>
        </p:spPr>
        <p:txBody>
          <a:bodyPr>
            <a:normAutofit/>
          </a:bodyPr>
          <a:lstStyle/>
          <a:p>
            <a:r>
              <a:rPr lang="en-US" dirty="0"/>
              <a:t>Ytterligare information</a:t>
            </a:r>
            <a:endParaRPr lang="en-GB" dirty="0"/>
          </a:p>
        </p:txBody>
      </p:sp>
      <p:sp>
        <p:nvSpPr>
          <p:cNvPr id="4" name="Segnaposto piè di pagina 3">
            <a:extLst>
              <a:ext uri="{FF2B5EF4-FFF2-40B4-BE49-F238E27FC236}">
                <a16:creationId xmlns:a16="http://schemas.microsoft.com/office/drawing/2014/main" id="{C1928A13-E2B2-B936-0CF3-DA93170E51C5}"/>
              </a:ext>
            </a:extLst>
          </p:cNvPr>
          <p:cNvSpPr>
            <a:spLocks noGrp="1"/>
          </p:cNvSpPr>
          <p:nvPr>
            <p:ph type="ftr" sz="quarter" idx="11"/>
          </p:nvPr>
        </p:nvSpPr>
        <p:spPr/>
        <p:txBody>
          <a:bodyPr/>
          <a:lstStyle/>
          <a:p>
            <a:r>
              <a:rPr lang="en-US" dirty="0"/>
              <a:t>Modul: </a:t>
            </a:r>
            <a:r>
              <a:rPr lang="en-GB" dirty="0"/>
              <a:t>Bioekonomi, cirkulär ekonomi och biobaserade produkter </a:t>
            </a:r>
            <a:r>
              <a:rPr lang="en-US" dirty="0"/>
              <a:t>/ </a:t>
            </a:r>
            <a:r>
              <a:rPr lang="en-US" dirty="0" err="1"/>
              <a:t>Ämne</a:t>
            </a:r>
            <a:r>
              <a:rPr lang="en-US" dirty="0"/>
              <a:t>: </a:t>
            </a:r>
            <a:r>
              <a:rPr lang="en-GB" dirty="0"/>
              <a:t>Cirkulär ekonomi </a:t>
            </a:r>
            <a:r>
              <a:rPr lang="en-US" dirty="0"/>
              <a:t>/ </a:t>
            </a:r>
            <a:r>
              <a:rPr lang="en-US" dirty="0" err="1"/>
              <a:t>Delämne</a:t>
            </a:r>
            <a:r>
              <a:rPr lang="en-US" dirty="0"/>
              <a:t>: Jordbruksproduktion av biobaserade resurser</a:t>
            </a:r>
          </a:p>
        </p:txBody>
      </p:sp>
      <p:sp>
        <p:nvSpPr>
          <p:cNvPr id="5" name="Segnaposto numero diapositiva 4">
            <a:extLst>
              <a:ext uri="{FF2B5EF4-FFF2-40B4-BE49-F238E27FC236}">
                <a16:creationId xmlns:a16="http://schemas.microsoft.com/office/drawing/2014/main" id="{DD8161F1-54C2-222C-06EC-B4F590B49330}"/>
              </a:ext>
            </a:extLst>
          </p:cNvPr>
          <p:cNvSpPr>
            <a:spLocks noGrp="1"/>
          </p:cNvSpPr>
          <p:nvPr>
            <p:ph type="sldNum" sz="quarter" idx="12"/>
          </p:nvPr>
        </p:nvSpPr>
        <p:spPr/>
        <p:txBody>
          <a:bodyPr/>
          <a:lstStyle/>
          <a:p>
            <a:fld id="{D57F1E4F-1CFF-5643-939E-217C01CDF565}" type="slidenum">
              <a:rPr lang="en-US" smtClean="0"/>
              <a:t>96</a:t>
            </a:fld>
            <a:endParaRPr lang="en-US" dirty="0"/>
          </a:p>
        </p:txBody>
      </p:sp>
      <p:sp>
        <p:nvSpPr>
          <p:cNvPr id="9" name="Content Placeholder 8">
            <a:extLst>
              <a:ext uri="{FF2B5EF4-FFF2-40B4-BE49-F238E27FC236}">
                <a16:creationId xmlns:a16="http://schemas.microsoft.com/office/drawing/2014/main" id="{FE3FE6FA-CA8B-A6A0-C54C-4CEF108CE49E}"/>
              </a:ext>
            </a:extLst>
          </p:cNvPr>
          <p:cNvSpPr>
            <a:spLocks noGrp="1"/>
          </p:cNvSpPr>
          <p:nvPr>
            <p:ph idx="1"/>
          </p:nvPr>
        </p:nvSpPr>
        <p:spPr>
          <a:xfrm>
            <a:off x="609600" y="1895165"/>
            <a:ext cx="10515600" cy="4005332"/>
          </a:xfrm>
        </p:spPr>
        <p:txBody>
          <a:bodyPr>
            <a:normAutofit/>
          </a:bodyPr>
          <a:lstStyle/>
          <a:p>
            <a:pPr marL="0" indent="0" algn="just">
              <a:lnSpc>
                <a:spcPct val="115000"/>
              </a:lnSpc>
              <a:spcBef>
                <a:spcPts val="600"/>
              </a:spcBef>
              <a:spcAft>
                <a:spcPts val="600"/>
              </a:spcAft>
              <a:buNone/>
            </a:pPr>
            <a:r>
              <a:rPr lang="en-GB" sz="2000"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Om du vill veta mer om biobaserade produkter kan du läsa den här artikeln på följande länk</a:t>
            </a:r>
            <a:endParaRPr lang="en-GR" sz="20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2000" i="1" u="sng" dirty="0">
                <a:solidFill>
                  <a:srgbClr val="808080"/>
                </a:solidFill>
                <a:effectLst/>
                <a:latin typeface="Calibri" panose="020F0502020204030204" pitchFamily="34" charset="0"/>
                <a:ea typeface="Calibri" panose="020F0502020204030204" pitchFamily="34" charset="0"/>
                <a:cs typeface="Calibri" panose="020F0502020204030204" pitchFamily="34" charset="0"/>
                <a:hlinkClick r:id="rId2"/>
              </a:rPr>
              <a:t>https://single-market-economy.ec.europa.eu/sectors/biotechnology/bio-based-products_en#:~:text=Bio%2D-baserade%20produkter%20är%20hela,och%20papper%2C%20textilier%2C%20etc</a:t>
            </a:r>
            <a:endParaRPr lang="en-GR" sz="20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endParaRPr lang="en-GR" sz="20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r>
              <a:rPr lang="en-GB" sz="2000"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Om du vill lära dig mer om biobaserad plast från jordbruksavfall kan du titta på den här videon på följande länk</a:t>
            </a:r>
            <a:endParaRPr lang="en-GR" sz="20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2000" i="1" u="sng" dirty="0">
                <a:solidFill>
                  <a:srgbClr val="808080"/>
                </a:solidFill>
                <a:effectLst/>
                <a:latin typeface="Calibri" panose="020F0502020204030204" pitchFamily="34" charset="0"/>
                <a:ea typeface="Calibri" panose="020F0502020204030204" pitchFamily="34" charset="0"/>
                <a:cs typeface="Calibri" panose="020F0502020204030204" pitchFamily="34" charset="0"/>
                <a:hlinkClick r:id="rId3"/>
              </a:rPr>
              <a:t>https://www.youtube.com/watch?v=ioHQNIrsojU </a:t>
            </a:r>
            <a:endParaRPr lang="en-GR" sz="20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endParaRPr lang="en-GR" sz="2000" dirty="0"/>
          </a:p>
        </p:txBody>
      </p:sp>
    </p:spTree>
    <p:extLst>
      <p:ext uri="{BB962C8B-B14F-4D97-AF65-F5344CB8AC3E}">
        <p14:creationId xmlns:p14="http://schemas.microsoft.com/office/powerpoint/2010/main" val="402333940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0568035"/>
      </p:ext>
    </p:extLst>
  </p:cSld>
  <p:clrMapOvr>
    <a:masterClrMapping/>
  </p:clrMapOvr>
</p:sld>
</file>

<file path=ppt/theme/theme1.xml><?xml version="1.0" encoding="utf-8"?>
<a:theme xmlns:a="http://schemas.openxmlformats.org/drawingml/2006/main" name="Tema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B39D7B13-89CB-6947-98A3-110CF513C419}" vid="{8C3FCB74-990D-A34C-BE58-DA2F45AA1496}"/>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Έγγραφο" ma:contentTypeID="0x010100B1C52252B014674CB5B8BBCA345FDDE6" ma:contentTypeVersion="18" ma:contentTypeDescription="Δημιουργία νέου εγγράφου" ma:contentTypeScope="" ma:versionID="deb82e69e0d6b069935fd613c8aeb344">
  <xsd:schema xmlns:xsd="http://www.w3.org/2001/XMLSchema" xmlns:xs="http://www.w3.org/2001/XMLSchema" xmlns:p="http://schemas.microsoft.com/office/2006/metadata/properties" xmlns:ns2="c09b88ca-66eb-4a97-99d4-e4839274e101" xmlns:ns3="c944d2af-eeed-4acc-b052-3107ab9b10d9" targetNamespace="http://schemas.microsoft.com/office/2006/metadata/properties" ma:root="true" ma:fieldsID="27d91c22e0c66458f88cbf27cff06a08" ns2:_="" ns3:_="">
    <xsd:import namespace="c09b88ca-66eb-4a97-99d4-e4839274e101"/>
    <xsd:import namespace="c944d2af-eeed-4acc-b052-3107ab9b10d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9b88ca-66eb-4a97-99d4-e4839274e1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Ετικέτες εικόνας" ma:readOnly="false" ma:fieldId="{5cf76f15-5ced-4ddc-b409-7134ff3c332f}" ma:taxonomyMulti="true" ma:sspId="7a24ce2f-4116-4ad3-bf66-ef18cb5ca18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944d2af-eeed-4acc-b052-3107ab9b10d9" elementFormDefault="qualified">
    <xsd:import namespace="http://schemas.microsoft.com/office/2006/documentManagement/types"/>
    <xsd:import namespace="http://schemas.microsoft.com/office/infopath/2007/PartnerControls"/>
    <xsd:element name="SharedWithUsers" ma:index="13" nillable="true" ma:displayName="Κοινή χρήση με"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Κοινή χρήση με λεπτομέρειες" ma:internalName="SharedWithDetails" ma:readOnly="true">
      <xsd:simpleType>
        <xsd:restriction base="dms:Note">
          <xsd:maxLength value="255"/>
        </xsd:restriction>
      </xsd:simpleType>
    </xsd:element>
    <xsd:element name="TaxCatchAll" ma:index="23" nillable="true" ma:displayName="Taxonomy Catch All Column" ma:hidden="true" ma:list="{72b4d781-8933-4bb7-bea4-6819269a0d88}" ma:internalName="TaxCatchAll" ma:showField="CatchAllData" ma:web="c944d2af-eeed-4acc-b052-3107ab9b10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Τύπος περιεχομένου"/>
        <xsd:element ref="dc:title" minOccurs="0" maxOccurs="1" ma:index="4" ma:displayName="Τίτλο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865650-4F39-40E0-9625-4A72FEC367EC}"/>
</file>

<file path=customXml/itemProps2.xml><?xml version="1.0" encoding="utf-8"?>
<ds:datastoreItem xmlns:ds="http://schemas.openxmlformats.org/officeDocument/2006/customXml" ds:itemID="{AD9F6531-BC16-4D03-8CBF-257ED026A85D}"/>
</file>

<file path=docProps/app.xml><?xml version="1.0" encoding="utf-8"?>
<Properties xmlns="http://schemas.openxmlformats.org/officeDocument/2006/extended-properties" xmlns:vt="http://schemas.openxmlformats.org/officeDocument/2006/docPropsVTypes">
  <Template/>
  <TotalTime>1386</TotalTime>
  <Words>7696</Words>
  <Application>Microsoft Office PowerPoint</Application>
  <PresentationFormat>Widescreen</PresentationFormat>
  <Paragraphs>685</Paragraphs>
  <Slides>97</Slides>
  <Notes>0</Notes>
  <HiddenSlides>0</HiddenSlides>
  <MMClips>0</MMClips>
  <ScaleCrop>false</ScaleCrop>
  <HeadingPairs>
    <vt:vector size="4" baseType="variant">
      <vt:variant>
        <vt:lpstr>Theme</vt:lpstr>
      </vt:variant>
      <vt:variant>
        <vt:i4>1</vt:i4>
      </vt:variant>
      <vt:variant>
        <vt:lpstr>Slide Titles</vt:lpstr>
      </vt:variant>
      <vt:variant>
        <vt:i4>97</vt:i4>
      </vt:variant>
    </vt:vector>
  </HeadingPairs>
  <TitlesOfParts>
    <vt:vector size="98" baseType="lpstr">
      <vt:lpstr>Tema1</vt:lpstr>
      <vt:lpstr>PowerPoint Presentation</vt:lpstr>
      <vt:lpstr>Kurs: Lärosäten för högre utbildning Modul: Bioekonomi, cirkulär ekonomi och biobaserade produkter  Ämne: Cirkulär ekonomi </vt:lpstr>
      <vt:lpstr>INNEHÅLL</vt:lpstr>
      <vt:lpstr>PowerPoint Presentation</vt:lpstr>
      <vt:lpstr>1.1. Bakgrund </vt:lpstr>
      <vt:lpstr>PowerPoint Presentation</vt:lpstr>
      <vt:lpstr>PowerPoint Presentation</vt:lpstr>
      <vt:lpstr>1.2. Definition av cirkulär ekonomi</vt:lpstr>
      <vt:lpstr>1.2. Definition av cirkulär ekonomi</vt:lpstr>
      <vt:lpstr>Ytterligare information</vt:lpstr>
      <vt:lpstr>2. Linjär ekonomi kontra cirkulär ekonomi </vt:lpstr>
      <vt:lpstr>2.1. Linjär ekonomi</vt:lpstr>
      <vt:lpstr>2.1. Linjär ekonomi</vt:lpstr>
      <vt:lpstr>2.1. Linjär ekonomi</vt:lpstr>
      <vt:lpstr>2.2. Cirkulär ekonomi</vt:lpstr>
      <vt:lpstr>2.2. Cirkulär ekonomi</vt:lpstr>
      <vt:lpstr>2.2. Cirkulär ekonomi</vt:lpstr>
      <vt:lpstr>2.2. Cirkulär ekonomi</vt:lpstr>
      <vt:lpstr>2.2. Cirkulär ekonomi</vt:lpstr>
      <vt:lpstr>Ytterligare information</vt:lpstr>
      <vt:lpstr>3. Principer, dimensioner, fördelar och utmaningar för cirkulär ekonomi</vt:lpstr>
      <vt:lpstr>3.1. Principer för cirkulär ekonomi</vt:lpstr>
      <vt:lpstr>3.1. Principer för cirkulär ekonomi</vt:lpstr>
      <vt:lpstr>PowerPoint Presentation</vt:lpstr>
      <vt:lpstr>PowerPoint Presentation</vt:lpstr>
      <vt:lpstr>PowerPoint Presentation</vt:lpstr>
      <vt:lpstr>PowerPoint Presentation</vt:lpstr>
      <vt:lpstr>PowerPoint Presentation</vt:lpstr>
      <vt:lpstr>3.2. Fördelar med cirkulär ekonomi</vt:lpstr>
      <vt:lpstr>3.2.1.Bevarande av miljön</vt:lpstr>
      <vt:lpstr>3.2.2.Minimera beroendet av råvaror</vt:lpstr>
      <vt:lpstr>3.2.3.Ekonomiska fördelar och fördelar för konsumenterna</vt:lpstr>
      <vt:lpstr>Ytterligare information</vt:lpstr>
      <vt:lpstr>4. Handlingsplan för cirkulär ekonomi och produkthållbarhet</vt:lpstr>
      <vt:lpstr>4.1. Strategisk handlingsplan</vt:lpstr>
      <vt:lpstr>4.1. Strategisk handlingsplan</vt:lpstr>
      <vt:lpstr>4.1. Strategisk handlingsplan</vt:lpstr>
      <vt:lpstr>4.1. Strategisk handlingsplan</vt:lpstr>
      <vt:lpstr>4.1. Strategisk handlingsplan</vt:lpstr>
      <vt:lpstr>Ytterligare information</vt:lpstr>
      <vt:lpstr>5. Systemtänkande och cirkulär ekonomi</vt:lpstr>
      <vt:lpstr>5.1. Systemtänkande</vt:lpstr>
      <vt:lpstr>5.1. Systemtänkande</vt:lpstr>
      <vt:lpstr>5.1. Systemtänkande</vt:lpstr>
      <vt:lpstr>5.1. Systemtänkande</vt:lpstr>
      <vt:lpstr>5.1. Systemtänkande</vt:lpstr>
      <vt:lpstr>Ytterligare information</vt:lpstr>
      <vt:lpstr>6. Tillämpning av cirkularitet på jordbruket</vt:lpstr>
      <vt:lpstr>6.1. Cirkulärt livsmedelssystem</vt:lpstr>
      <vt:lpstr>6.1. Cirkulärt livsmedelssystem</vt:lpstr>
      <vt:lpstr>6.1 Cirkulärt livsmedelssystem</vt:lpstr>
      <vt:lpstr>6.1 Cirkulärt livsmedelssystem</vt:lpstr>
      <vt:lpstr>6.1 Cirkulärt livsmedelssystem</vt:lpstr>
      <vt:lpstr>6.1 Cirkulärt livsmedelssystem</vt:lpstr>
      <vt:lpstr>6.2. Tre grundläggande principer för cirkulär livsmedelsproduktion</vt:lpstr>
      <vt:lpstr>6.2.1.Använda växtbiomassa som den primära källan till livsmedel för människor</vt:lpstr>
      <vt:lpstr>6.2.2.Återintegrera biprodukter från livsmedelsproduktion i systemet</vt:lpstr>
      <vt:lpstr>6.2.3.Använda djur</vt:lpstr>
      <vt:lpstr>Ytterligare information</vt:lpstr>
      <vt:lpstr>7. Agroekologi och regenerativa metoder</vt:lpstr>
      <vt:lpstr>7.1. Agroekologi</vt:lpstr>
      <vt:lpstr>7.1. Agroekologi</vt:lpstr>
      <vt:lpstr>7.1. Agroekologi</vt:lpstr>
      <vt:lpstr>7.1. Agroekologi</vt:lpstr>
      <vt:lpstr>7.1. Agroekologi</vt:lpstr>
      <vt:lpstr>7.2. Regenerativt jordbruk</vt:lpstr>
      <vt:lpstr>7.2. Regenerativt jordbruk</vt:lpstr>
      <vt:lpstr>7.2. Regenerativt jordbruk</vt:lpstr>
      <vt:lpstr>Ytterligare information</vt:lpstr>
      <vt:lpstr>8. Teknik för cirkulärt jordbruk</vt:lpstr>
      <vt:lpstr>8.1. Att möta utmaningarna med hållbar livsmedelsproduktion</vt:lpstr>
      <vt:lpstr>PowerPoint Presentation</vt:lpstr>
      <vt:lpstr>8.2 Fördelar med specifik cirkulär teknik</vt:lpstr>
      <vt:lpstr>Ytterligare information</vt:lpstr>
      <vt:lpstr>9. Cirkulära affärsmodeller</vt:lpstr>
      <vt:lpstr>9.1. Affärsmodell</vt:lpstr>
      <vt:lpstr>9.1. Affärsmodell</vt:lpstr>
      <vt:lpstr>PowerPoint Presentation</vt:lpstr>
      <vt:lpstr>9.2. Cirkulära affärsmodeller</vt:lpstr>
      <vt:lpstr>9.2. Cirkulära affärsmodeller</vt:lpstr>
      <vt:lpstr>9.3. Viktiga egenskaper hos cirkulära affärsstrategier </vt:lpstr>
      <vt:lpstr>9.3. Viktiga egenskaper hos cirkulära affärsstrategier </vt:lpstr>
      <vt:lpstr>Ytterligare information</vt:lpstr>
      <vt:lpstr>10. Resursminskning och avfallshantering</vt:lpstr>
      <vt:lpstr>10.1. Resursminskning och avfallshantering</vt:lpstr>
      <vt:lpstr>10.1. Resursminskning och avfallshantering</vt:lpstr>
      <vt:lpstr>10.1. Resursminskning och avfallshantering</vt:lpstr>
      <vt:lpstr>10.1. Resursminskning och avfallshantering</vt:lpstr>
      <vt:lpstr>Ytterligare information</vt:lpstr>
      <vt:lpstr>11. Jordbruksproduktion av biobaserade resurser</vt:lpstr>
      <vt:lpstr>11.1. Biobaserade produkter</vt:lpstr>
      <vt:lpstr>11.1. Biobaserade produkter</vt:lpstr>
      <vt:lpstr>11.1. Biobaserade produkter</vt:lpstr>
      <vt:lpstr>11.1. Biobaserade produkter</vt:lpstr>
      <vt:lpstr>11.2. Framväxten av bioprodukter inom jordbruket</vt:lpstr>
      <vt:lpstr>Ytterligare information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keywords>, docId:7A2B306499BAA388E658EF632046C3A6</cp:keywords>
  <cp:lastModifiedBy>A S</cp:lastModifiedBy>
  <cp:revision>39</cp:revision>
  <dcterms:created xsi:type="dcterms:W3CDTF">2022-08-02T09:54:50Z</dcterms:created>
  <dcterms:modified xsi:type="dcterms:W3CDTF">2024-03-14T12:54:23Z</dcterms:modified>
</cp:coreProperties>
</file>