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diagrams/layout1.xml" ContentType="application/vnd.openxmlformats-officedocument.drawingml.diagramLayout+xml"/>
  <Override PartName="/ppt/diagrams/quickStyle1.xml" ContentType="application/vnd.openxmlformats-officedocument.drawingml.diagramStyle+xml"/>
  <Override PartName="/ppt/diagrams/drawing1.xml" ContentType="application/vnd.ms-office.drawingml.diagramDrawing+xml"/>
  <Override PartName="/ppt/diagrams/colors1.xml" ContentType="application/vnd.openxmlformats-officedocument.drawingml.diagramColors+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6" r:id="rId1"/>
  </p:sldMasterIdLst>
  <p:notesMasterIdLst>
    <p:notesMasterId r:id="rId34"/>
  </p:notesMasterIdLst>
  <p:sldIdLst>
    <p:sldId id="265" r:id="rId2"/>
    <p:sldId id="256" r:id="rId3"/>
    <p:sldId id="260" r:id="rId4"/>
    <p:sldId id="277" r:id="rId5"/>
    <p:sldId id="279" r:id="rId6"/>
    <p:sldId id="284" r:id="rId7"/>
    <p:sldId id="296" r:id="rId8"/>
    <p:sldId id="297" r:id="rId9"/>
    <p:sldId id="278" r:id="rId10"/>
    <p:sldId id="291" r:id="rId11"/>
    <p:sldId id="280" r:id="rId12"/>
    <p:sldId id="286" r:id="rId13"/>
    <p:sldId id="287" r:id="rId14"/>
    <p:sldId id="298" r:id="rId15"/>
    <p:sldId id="299" r:id="rId16"/>
    <p:sldId id="300" r:id="rId17"/>
    <p:sldId id="301" r:id="rId18"/>
    <p:sldId id="302" r:id="rId19"/>
    <p:sldId id="303" r:id="rId20"/>
    <p:sldId id="304" r:id="rId21"/>
    <p:sldId id="305" r:id="rId22"/>
    <p:sldId id="285" r:id="rId23"/>
    <p:sldId id="283" r:id="rId24"/>
    <p:sldId id="282" r:id="rId25"/>
    <p:sldId id="306" r:id="rId26"/>
    <p:sldId id="288" r:id="rId27"/>
    <p:sldId id="281" r:id="rId28"/>
    <p:sldId id="293" r:id="rId29"/>
    <p:sldId id="295" r:id="rId30"/>
    <p:sldId id="294" r:id="rId31"/>
    <p:sldId id="292" r:id="rId32"/>
    <p:sldId id="266" r:id="rId3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8F8F8"/>
    <a:srgbClr val="1E2F13"/>
    <a:srgbClr val="595959"/>
    <a:srgbClr val="94C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4FCB74-B673-4665-8BDD-FFED6593FBF9}" v="25" dt="2024-04-26T13:00:04.196"/>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55"/>
    <p:restoredTop sz="96405"/>
  </p:normalViewPr>
  <p:slideViewPr>
    <p:cSldViewPr snapToGrid="0">
      <p:cViewPr varScale="1">
        <p:scale>
          <a:sx n="59" d="100"/>
          <a:sy n="59" d="100"/>
        </p:scale>
        <p:origin x="844" y="5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995AAB-7A96-408F-B930-140862423200}" type="doc">
      <dgm:prSet loTypeId="urn:microsoft.com/office/officeart/2009/3/layout/StepUpProcess" loCatId="process" qsTypeId="urn:microsoft.com/office/officeart/2005/8/quickstyle/simple1" qsCatId="simple" csTypeId="urn:microsoft.com/office/officeart/2005/8/colors/colorful4" csCatId="colorful" phldr="1"/>
      <dgm:spPr/>
      <dgm:t>
        <a:bodyPr/>
        <a:lstStyle/>
        <a:p>
          <a:endParaRPr lang="en-GB"/>
        </a:p>
      </dgm:t>
    </dgm:pt>
    <dgm:pt modelId="{03BA159E-19BF-4CD9-82C7-17CF2F7CF078}">
      <dgm:prSet phldrT="[Testo]"/>
      <dgm:spPr/>
      <dgm:t>
        <a:bodyPr/>
        <a:lstStyle/>
        <a:p>
          <a:r>
            <a:rPr lang="en-GB" dirty="0"/>
            <a:t>Fas I</a:t>
          </a:r>
        </a:p>
      </dgm:t>
    </dgm:pt>
    <dgm:pt modelId="{F113BA7C-D68C-4B3F-A2E4-9B0E5498FD64}" type="parTrans" cxnId="{BAF1E688-F807-4084-8D6F-B10346075DB2}">
      <dgm:prSet/>
      <dgm:spPr/>
      <dgm:t>
        <a:bodyPr/>
        <a:lstStyle/>
        <a:p>
          <a:endParaRPr lang="en-GB"/>
        </a:p>
      </dgm:t>
    </dgm:pt>
    <dgm:pt modelId="{C8FAA8F4-92D3-4B87-BFEA-02D304426A06}" type="sibTrans" cxnId="{BAF1E688-F807-4084-8D6F-B10346075DB2}">
      <dgm:prSet/>
      <dgm:spPr/>
      <dgm:t>
        <a:bodyPr/>
        <a:lstStyle/>
        <a:p>
          <a:endParaRPr lang="en-GB"/>
        </a:p>
      </dgm:t>
    </dgm:pt>
    <dgm:pt modelId="{E09366C4-7D1A-4F18-8A0F-F2909AFE6F1B}">
      <dgm:prSet phldrT="[Testo]"/>
      <dgm:spPr/>
      <dgm:t>
        <a:bodyPr/>
        <a:lstStyle/>
        <a:p>
          <a:r>
            <a:rPr lang="en-GB" dirty="0"/>
            <a:t>Fas II</a:t>
          </a:r>
        </a:p>
      </dgm:t>
    </dgm:pt>
    <dgm:pt modelId="{94506BB1-FF1E-4714-B79E-AA2136A77250}" type="parTrans" cxnId="{491A941A-A27A-464F-B8E9-0EBFF27FFAFA}">
      <dgm:prSet/>
      <dgm:spPr/>
      <dgm:t>
        <a:bodyPr/>
        <a:lstStyle/>
        <a:p>
          <a:endParaRPr lang="en-GB"/>
        </a:p>
      </dgm:t>
    </dgm:pt>
    <dgm:pt modelId="{DC579F0A-53EC-4EBB-BDD8-9CFC85F3E134}" type="sibTrans" cxnId="{491A941A-A27A-464F-B8E9-0EBFF27FFAFA}">
      <dgm:prSet/>
      <dgm:spPr/>
      <dgm:t>
        <a:bodyPr/>
        <a:lstStyle/>
        <a:p>
          <a:endParaRPr lang="en-GB"/>
        </a:p>
      </dgm:t>
    </dgm:pt>
    <dgm:pt modelId="{27A8E15F-F5BD-4F47-A67E-BCD3979183C7}">
      <dgm:prSet phldrT="[Testo]"/>
      <dgm:spPr/>
      <dgm:t>
        <a:bodyPr/>
        <a:lstStyle/>
        <a:p>
          <a:r>
            <a:rPr lang="en-GB" dirty="0"/>
            <a:t>Fas III</a:t>
          </a:r>
        </a:p>
      </dgm:t>
    </dgm:pt>
    <dgm:pt modelId="{F0741F5E-F69C-4ADC-B1B6-12BF7B4DABF7}" type="parTrans" cxnId="{A1690A5E-6837-4878-A330-67A7265D7EE5}">
      <dgm:prSet/>
      <dgm:spPr/>
      <dgm:t>
        <a:bodyPr/>
        <a:lstStyle/>
        <a:p>
          <a:endParaRPr lang="en-GB"/>
        </a:p>
      </dgm:t>
    </dgm:pt>
    <dgm:pt modelId="{925C91DF-76FD-4B64-BD0A-497941CBE2EC}" type="sibTrans" cxnId="{A1690A5E-6837-4878-A330-67A7265D7EE5}">
      <dgm:prSet/>
      <dgm:spPr/>
      <dgm:t>
        <a:bodyPr/>
        <a:lstStyle/>
        <a:p>
          <a:endParaRPr lang="en-GB"/>
        </a:p>
      </dgm:t>
    </dgm:pt>
    <dgm:pt modelId="{D1DE26DB-A980-44DB-82CC-CAECBBAEDC86}">
      <dgm:prSet phldrT="[Testo]"/>
      <dgm:spPr/>
      <dgm:t>
        <a:bodyPr/>
        <a:lstStyle/>
        <a:p>
          <a:r>
            <a:rPr lang="en-GB" dirty="0"/>
            <a:t>1 Råmaterial</a:t>
          </a:r>
        </a:p>
      </dgm:t>
    </dgm:pt>
    <dgm:pt modelId="{A4BF95BE-3AC0-4557-89A0-E2ECD971DD8A}" type="parTrans" cxnId="{EA5A5047-B52A-40E1-9466-BEE9BAF1F839}">
      <dgm:prSet/>
      <dgm:spPr/>
      <dgm:t>
        <a:bodyPr/>
        <a:lstStyle/>
        <a:p>
          <a:endParaRPr lang="en-GB"/>
        </a:p>
      </dgm:t>
    </dgm:pt>
    <dgm:pt modelId="{C491FF16-75A2-4638-BE4A-54F4DE5FD174}" type="sibTrans" cxnId="{EA5A5047-B52A-40E1-9466-BEE9BAF1F839}">
      <dgm:prSet/>
      <dgm:spPr/>
      <dgm:t>
        <a:bodyPr/>
        <a:lstStyle/>
        <a:p>
          <a:endParaRPr lang="en-GB"/>
        </a:p>
      </dgm:t>
    </dgm:pt>
    <dgm:pt modelId="{EA1CA4F2-5972-441A-B5E2-131AE1960DF2}">
      <dgm:prSet phldrT="[Testo]"/>
      <dgm:spPr/>
      <dgm:t>
        <a:bodyPr/>
        <a:lstStyle/>
        <a:p>
          <a:r>
            <a:rPr lang="en-GB" dirty="0"/>
            <a:t>1 Process</a:t>
          </a:r>
        </a:p>
      </dgm:t>
    </dgm:pt>
    <dgm:pt modelId="{8CB315E7-1934-4599-8720-562DF538F3EE}" type="parTrans" cxnId="{D5C3C715-090A-4CC1-BE51-B923D00EB088}">
      <dgm:prSet/>
      <dgm:spPr/>
      <dgm:t>
        <a:bodyPr/>
        <a:lstStyle/>
        <a:p>
          <a:endParaRPr lang="en-GB"/>
        </a:p>
      </dgm:t>
    </dgm:pt>
    <dgm:pt modelId="{DA245E11-E6A5-40F1-BDAB-50176D7D4D6A}" type="sibTrans" cxnId="{D5C3C715-090A-4CC1-BE51-B923D00EB088}">
      <dgm:prSet/>
      <dgm:spPr/>
      <dgm:t>
        <a:bodyPr/>
        <a:lstStyle/>
        <a:p>
          <a:endParaRPr lang="en-GB"/>
        </a:p>
      </dgm:t>
    </dgm:pt>
    <dgm:pt modelId="{940A252E-391E-4022-997D-1ABA766C707B}">
      <dgm:prSet phldrT="[Testo]"/>
      <dgm:spPr/>
      <dgm:t>
        <a:bodyPr/>
        <a:lstStyle/>
        <a:p>
          <a:r>
            <a:rPr lang="en-GB"/>
            <a:t>1 Produkt</a:t>
          </a:r>
          <a:endParaRPr lang="en-GB" dirty="0"/>
        </a:p>
      </dgm:t>
    </dgm:pt>
    <dgm:pt modelId="{1DB6F856-EC13-412B-80F1-3D1407D4F6B7}" type="parTrans" cxnId="{E7B6D61E-A260-40C1-9667-FAECFE2D2318}">
      <dgm:prSet/>
      <dgm:spPr/>
      <dgm:t>
        <a:bodyPr/>
        <a:lstStyle/>
        <a:p>
          <a:endParaRPr lang="en-GB"/>
        </a:p>
      </dgm:t>
    </dgm:pt>
    <dgm:pt modelId="{BFFFFE1A-2FCA-49B5-B2D5-8450A3ADB858}" type="sibTrans" cxnId="{E7B6D61E-A260-40C1-9667-FAECFE2D2318}">
      <dgm:prSet/>
      <dgm:spPr/>
      <dgm:t>
        <a:bodyPr/>
        <a:lstStyle/>
        <a:p>
          <a:endParaRPr lang="en-GB"/>
        </a:p>
      </dgm:t>
    </dgm:pt>
    <dgm:pt modelId="{B8456F8C-A341-4602-A9F9-C3B9EE205F70}">
      <dgm:prSet phldrT="[Testo]"/>
      <dgm:spPr/>
      <dgm:t>
        <a:bodyPr/>
        <a:lstStyle/>
        <a:p>
          <a:r>
            <a:rPr lang="en-GB" dirty="0"/>
            <a:t>1 Råmaterial</a:t>
          </a:r>
        </a:p>
      </dgm:t>
    </dgm:pt>
    <dgm:pt modelId="{DB66BB0B-B9D0-4E16-B46B-AFD559160C56}" type="parTrans" cxnId="{C64F91EA-7B5B-45A4-8852-73BDCB797F3D}">
      <dgm:prSet/>
      <dgm:spPr/>
      <dgm:t>
        <a:bodyPr/>
        <a:lstStyle/>
        <a:p>
          <a:endParaRPr lang="en-GB"/>
        </a:p>
      </dgm:t>
    </dgm:pt>
    <dgm:pt modelId="{72D18F07-1EF8-495D-AD57-4B41D8923FDB}" type="sibTrans" cxnId="{C64F91EA-7B5B-45A4-8852-73BDCB797F3D}">
      <dgm:prSet/>
      <dgm:spPr/>
      <dgm:t>
        <a:bodyPr/>
        <a:lstStyle/>
        <a:p>
          <a:endParaRPr lang="en-GB"/>
        </a:p>
      </dgm:t>
    </dgm:pt>
    <dgm:pt modelId="{3C9E2CFD-5E08-47FA-B2B7-84771733B60A}">
      <dgm:prSet phldrT="[Testo]"/>
      <dgm:spPr/>
      <dgm:t>
        <a:bodyPr/>
        <a:lstStyle/>
        <a:p>
          <a:r>
            <a:rPr lang="en-GB" dirty="0"/>
            <a:t>1 Process + Processer med mervärde</a:t>
          </a:r>
        </a:p>
      </dgm:t>
    </dgm:pt>
    <dgm:pt modelId="{1839A1B0-9B93-4301-8D7A-8F775E6D32AB}" type="parTrans" cxnId="{23180C4B-D11B-45C1-803B-A52FB1C56361}">
      <dgm:prSet/>
      <dgm:spPr/>
      <dgm:t>
        <a:bodyPr/>
        <a:lstStyle/>
        <a:p>
          <a:endParaRPr lang="en-GB"/>
        </a:p>
      </dgm:t>
    </dgm:pt>
    <dgm:pt modelId="{D2CA223A-04B8-4A93-BF5E-1CFF69CB1711}" type="sibTrans" cxnId="{23180C4B-D11B-45C1-803B-A52FB1C56361}">
      <dgm:prSet/>
      <dgm:spPr/>
      <dgm:t>
        <a:bodyPr/>
        <a:lstStyle/>
        <a:p>
          <a:endParaRPr lang="en-GB"/>
        </a:p>
      </dgm:t>
    </dgm:pt>
    <dgm:pt modelId="{114D0145-ED7B-454A-B560-80C7665DF724}">
      <dgm:prSet phldrT="[Testo]"/>
      <dgm:spPr/>
      <dgm:t>
        <a:bodyPr/>
        <a:lstStyle/>
        <a:p>
          <a:r>
            <a:rPr lang="en-GB" dirty="0"/>
            <a:t>Mer än 1 produkt</a:t>
          </a:r>
        </a:p>
      </dgm:t>
    </dgm:pt>
    <dgm:pt modelId="{5E29F4D1-AD87-4BA9-91FE-E90C376A3612}" type="parTrans" cxnId="{B22265DE-4D72-4477-A3DC-2487B8599076}">
      <dgm:prSet/>
      <dgm:spPr/>
      <dgm:t>
        <a:bodyPr/>
        <a:lstStyle/>
        <a:p>
          <a:endParaRPr lang="en-GB"/>
        </a:p>
      </dgm:t>
    </dgm:pt>
    <dgm:pt modelId="{C37C650D-E22A-48EE-8C5A-E3939A05C0DD}" type="sibTrans" cxnId="{B22265DE-4D72-4477-A3DC-2487B8599076}">
      <dgm:prSet/>
      <dgm:spPr/>
      <dgm:t>
        <a:bodyPr/>
        <a:lstStyle/>
        <a:p>
          <a:endParaRPr lang="en-GB"/>
        </a:p>
      </dgm:t>
    </dgm:pt>
    <dgm:pt modelId="{9735BBA2-08F6-401B-92B9-7A16690BFE67}">
      <dgm:prSet phldrT="[Testo]"/>
      <dgm:spPr/>
      <dgm:t>
        <a:bodyPr/>
        <a:lstStyle/>
        <a:p>
          <a:r>
            <a:rPr lang="en-GB" dirty="0"/>
            <a:t>Flera råvaror</a:t>
          </a:r>
        </a:p>
      </dgm:t>
    </dgm:pt>
    <dgm:pt modelId="{012A274A-3C58-4CE4-A434-3DB3767F9EAA}" type="parTrans" cxnId="{EFDDC23A-A112-4691-B60F-FA3644CA3422}">
      <dgm:prSet/>
      <dgm:spPr/>
      <dgm:t>
        <a:bodyPr/>
        <a:lstStyle/>
        <a:p>
          <a:endParaRPr lang="en-GB"/>
        </a:p>
      </dgm:t>
    </dgm:pt>
    <dgm:pt modelId="{F0F41410-6B1F-4832-9472-58BAB885CEA9}" type="sibTrans" cxnId="{EFDDC23A-A112-4691-B60F-FA3644CA3422}">
      <dgm:prSet/>
      <dgm:spPr/>
      <dgm:t>
        <a:bodyPr/>
        <a:lstStyle/>
        <a:p>
          <a:endParaRPr lang="en-GB"/>
        </a:p>
      </dgm:t>
    </dgm:pt>
    <dgm:pt modelId="{8C8287E9-063E-45AA-8E70-AD444DA85541}">
      <dgm:prSet phldrT="[Testo]"/>
      <dgm:spPr/>
      <dgm:t>
        <a:bodyPr/>
        <a:lstStyle/>
        <a:p>
          <a:r>
            <a:rPr lang="en-GB" dirty="0"/>
            <a:t>Flera processer</a:t>
          </a:r>
        </a:p>
      </dgm:t>
    </dgm:pt>
    <dgm:pt modelId="{6E7FA572-E50D-4AB0-B097-BBDF384854DB}" type="parTrans" cxnId="{435A43F0-8CD8-47A1-BDEF-9DE54190E5EE}">
      <dgm:prSet/>
      <dgm:spPr/>
      <dgm:t>
        <a:bodyPr/>
        <a:lstStyle/>
        <a:p>
          <a:endParaRPr lang="en-GB"/>
        </a:p>
      </dgm:t>
    </dgm:pt>
    <dgm:pt modelId="{63735F84-C5F3-4871-932C-DA16E4B057E4}" type="sibTrans" cxnId="{435A43F0-8CD8-47A1-BDEF-9DE54190E5EE}">
      <dgm:prSet/>
      <dgm:spPr/>
      <dgm:t>
        <a:bodyPr/>
        <a:lstStyle/>
        <a:p>
          <a:endParaRPr lang="en-GB"/>
        </a:p>
      </dgm:t>
    </dgm:pt>
    <dgm:pt modelId="{7DDE1E41-B9D2-4968-988F-D7A4AE6054A7}">
      <dgm:prSet phldrT="[Testo]"/>
      <dgm:spPr/>
      <dgm:t>
        <a:bodyPr/>
        <a:lstStyle/>
        <a:p>
          <a:r>
            <a:rPr lang="en-GB" dirty="0"/>
            <a:t>Flera produkter</a:t>
          </a:r>
        </a:p>
      </dgm:t>
    </dgm:pt>
    <dgm:pt modelId="{D90FB90C-98A2-44CB-B851-53BF802606B6}" type="parTrans" cxnId="{3AE6D17D-020F-4A91-8DE6-DF7C509224D5}">
      <dgm:prSet/>
      <dgm:spPr/>
      <dgm:t>
        <a:bodyPr/>
        <a:lstStyle/>
        <a:p>
          <a:endParaRPr lang="en-GB"/>
        </a:p>
      </dgm:t>
    </dgm:pt>
    <dgm:pt modelId="{8E55E398-9C0F-4306-AF14-8D0878D87CBE}" type="sibTrans" cxnId="{3AE6D17D-020F-4A91-8DE6-DF7C509224D5}">
      <dgm:prSet/>
      <dgm:spPr/>
      <dgm:t>
        <a:bodyPr/>
        <a:lstStyle/>
        <a:p>
          <a:endParaRPr lang="en-GB"/>
        </a:p>
      </dgm:t>
    </dgm:pt>
    <dgm:pt modelId="{5A38BF1E-97CB-4ED5-B310-03F0B1AEE071}" type="pres">
      <dgm:prSet presAssocID="{29995AAB-7A96-408F-B930-140862423200}" presName="rootnode" presStyleCnt="0">
        <dgm:presLayoutVars>
          <dgm:chMax/>
          <dgm:chPref/>
          <dgm:dir/>
          <dgm:animLvl val="lvl"/>
        </dgm:presLayoutVars>
      </dgm:prSet>
      <dgm:spPr/>
    </dgm:pt>
    <dgm:pt modelId="{6D9C1855-CA93-444F-B806-29A26CDBBDD0}" type="pres">
      <dgm:prSet presAssocID="{03BA159E-19BF-4CD9-82C7-17CF2F7CF078}" presName="composite" presStyleCnt="0"/>
      <dgm:spPr/>
    </dgm:pt>
    <dgm:pt modelId="{654B3707-E3CA-4356-9EAB-2C1FF85E3224}" type="pres">
      <dgm:prSet presAssocID="{03BA159E-19BF-4CD9-82C7-17CF2F7CF078}" presName="LShape" presStyleLbl="alignNode1" presStyleIdx="0" presStyleCnt="5"/>
      <dgm:spPr/>
    </dgm:pt>
    <dgm:pt modelId="{2D4D2442-E547-400E-8359-BE3783E7447A}" type="pres">
      <dgm:prSet presAssocID="{03BA159E-19BF-4CD9-82C7-17CF2F7CF078}" presName="ParentText" presStyleLbl="revTx" presStyleIdx="0" presStyleCnt="3">
        <dgm:presLayoutVars>
          <dgm:chMax val="0"/>
          <dgm:chPref val="0"/>
          <dgm:bulletEnabled val="1"/>
        </dgm:presLayoutVars>
      </dgm:prSet>
      <dgm:spPr/>
    </dgm:pt>
    <dgm:pt modelId="{2FE5A521-60FD-45D2-A268-CB18D14063D1}" type="pres">
      <dgm:prSet presAssocID="{03BA159E-19BF-4CD9-82C7-17CF2F7CF078}" presName="Triangle" presStyleLbl="alignNode1" presStyleIdx="1" presStyleCnt="5"/>
      <dgm:spPr/>
    </dgm:pt>
    <dgm:pt modelId="{F824CFF4-1B49-4554-9FBC-6F1D6F48EB36}" type="pres">
      <dgm:prSet presAssocID="{C8FAA8F4-92D3-4B87-BFEA-02D304426A06}" presName="sibTrans" presStyleCnt="0"/>
      <dgm:spPr/>
    </dgm:pt>
    <dgm:pt modelId="{D6A3C92C-7CC7-4FCF-9A83-D043F91B674A}" type="pres">
      <dgm:prSet presAssocID="{C8FAA8F4-92D3-4B87-BFEA-02D304426A06}" presName="space" presStyleCnt="0"/>
      <dgm:spPr/>
    </dgm:pt>
    <dgm:pt modelId="{F3E9749D-3E0F-4DB4-82EE-7AB974CAB444}" type="pres">
      <dgm:prSet presAssocID="{E09366C4-7D1A-4F18-8A0F-F2909AFE6F1B}" presName="composite" presStyleCnt="0"/>
      <dgm:spPr/>
    </dgm:pt>
    <dgm:pt modelId="{AFC6A368-B345-418E-83B3-351CA79AF621}" type="pres">
      <dgm:prSet presAssocID="{E09366C4-7D1A-4F18-8A0F-F2909AFE6F1B}" presName="LShape" presStyleLbl="alignNode1" presStyleIdx="2" presStyleCnt="5"/>
      <dgm:spPr/>
    </dgm:pt>
    <dgm:pt modelId="{B8336580-EADD-417F-A514-143BBB88F2D6}" type="pres">
      <dgm:prSet presAssocID="{E09366C4-7D1A-4F18-8A0F-F2909AFE6F1B}" presName="ParentText" presStyleLbl="revTx" presStyleIdx="1" presStyleCnt="3">
        <dgm:presLayoutVars>
          <dgm:chMax val="0"/>
          <dgm:chPref val="0"/>
          <dgm:bulletEnabled val="1"/>
        </dgm:presLayoutVars>
      </dgm:prSet>
      <dgm:spPr/>
    </dgm:pt>
    <dgm:pt modelId="{7E4C5038-8137-409E-9BA4-A1932125F1A4}" type="pres">
      <dgm:prSet presAssocID="{E09366C4-7D1A-4F18-8A0F-F2909AFE6F1B}" presName="Triangle" presStyleLbl="alignNode1" presStyleIdx="3" presStyleCnt="5"/>
      <dgm:spPr/>
    </dgm:pt>
    <dgm:pt modelId="{27D89595-2834-4DDF-BDCA-18FAC5163AB7}" type="pres">
      <dgm:prSet presAssocID="{DC579F0A-53EC-4EBB-BDD8-9CFC85F3E134}" presName="sibTrans" presStyleCnt="0"/>
      <dgm:spPr/>
    </dgm:pt>
    <dgm:pt modelId="{4CEBC0D5-163A-4EFC-ABBB-AEE12E4CB403}" type="pres">
      <dgm:prSet presAssocID="{DC579F0A-53EC-4EBB-BDD8-9CFC85F3E134}" presName="space" presStyleCnt="0"/>
      <dgm:spPr/>
    </dgm:pt>
    <dgm:pt modelId="{50FB4FDE-EE5E-40B9-950A-F497D8C59776}" type="pres">
      <dgm:prSet presAssocID="{27A8E15F-F5BD-4F47-A67E-BCD3979183C7}" presName="composite" presStyleCnt="0"/>
      <dgm:spPr/>
    </dgm:pt>
    <dgm:pt modelId="{7E7E483D-9FCA-43C7-B7C4-4F23C2EDD75F}" type="pres">
      <dgm:prSet presAssocID="{27A8E15F-F5BD-4F47-A67E-BCD3979183C7}" presName="LShape" presStyleLbl="alignNode1" presStyleIdx="4" presStyleCnt="5"/>
      <dgm:spPr/>
    </dgm:pt>
    <dgm:pt modelId="{B4652B5F-BA74-423F-95FF-AEC3FE428EF5}" type="pres">
      <dgm:prSet presAssocID="{27A8E15F-F5BD-4F47-A67E-BCD3979183C7}" presName="ParentText" presStyleLbl="revTx" presStyleIdx="2" presStyleCnt="3">
        <dgm:presLayoutVars>
          <dgm:chMax val="0"/>
          <dgm:chPref val="0"/>
          <dgm:bulletEnabled val="1"/>
        </dgm:presLayoutVars>
      </dgm:prSet>
      <dgm:spPr/>
    </dgm:pt>
  </dgm:ptLst>
  <dgm:cxnLst>
    <dgm:cxn modelId="{13E42703-D757-4469-BC4D-2D592A6E79B2}" type="presOf" srcId="{9735BBA2-08F6-401B-92B9-7A16690BFE67}" destId="{B4652B5F-BA74-423F-95FF-AEC3FE428EF5}" srcOrd="0" destOrd="1" presId="urn:microsoft.com/office/officeart/2009/3/layout/StepUpProcess"/>
    <dgm:cxn modelId="{E2AE8008-5C67-4E41-98BC-592B2C49B939}" type="presOf" srcId="{8C8287E9-063E-45AA-8E70-AD444DA85541}" destId="{B4652B5F-BA74-423F-95FF-AEC3FE428EF5}" srcOrd="0" destOrd="2" presId="urn:microsoft.com/office/officeart/2009/3/layout/StepUpProcess"/>
    <dgm:cxn modelId="{1955440C-8600-4368-B47F-02D24AC63DB0}" type="presOf" srcId="{03BA159E-19BF-4CD9-82C7-17CF2F7CF078}" destId="{2D4D2442-E547-400E-8359-BE3783E7447A}" srcOrd="0" destOrd="0" presId="urn:microsoft.com/office/officeart/2009/3/layout/StepUpProcess"/>
    <dgm:cxn modelId="{AD99CE0C-1053-4622-8412-74816C2BE04D}" type="presOf" srcId="{EA1CA4F2-5972-441A-B5E2-131AE1960DF2}" destId="{2D4D2442-E547-400E-8359-BE3783E7447A}" srcOrd="0" destOrd="2" presId="urn:microsoft.com/office/officeart/2009/3/layout/StepUpProcess"/>
    <dgm:cxn modelId="{D5C3C715-090A-4CC1-BE51-B923D00EB088}" srcId="{03BA159E-19BF-4CD9-82C7-17CF2F7CF078}" destId="{EA1CA4F2-5972-441A-B5E2-131AE1960DF2}" srcOrd="1" destOrd="0" parTransId="{8CB315E7-1934-4599-8720-562DF538F3EE}" sibTransId="{DA245E11-E6A5-40F1-BDAB-50176D7D4D6A}"/>
    <dgm:cxn modelId="{491A941A-A27A-464F-B8E9-0EBFF27FFAFA}" srcId="{29995AAB-7A96-408F-B930-140862423200}" destId="{E09366C4-7D1A-4F18-8A0F-F2909AFE6F1B}" srcOrd="1" destOrd="0" parTransId="{94506BB1-FF1E-4714-B79E-AA2136A77250}" sibTransId="{DC579F0A-53EC-4EBB-BDD8-9CFC85F3E134}"/>
    <dgm:cxn modelId="{E7B6D61E-A260-40C1-9667-FAECFE2D2318}" srcId="{03BA159E-19BF-4CD9-82C7-17CF2F7CF078}" destId="{940A252E-391E-4022-997D-1ABA766C707B}" srcOrd="2" destOrd="0" parTransId="{1DB6F856-EC13-412B-80F1-3D1407D4F6B7}" sibTransId="{BFFFFE1A-2FCA-49B5-B2D5-8450A3ADB858}"/>
    <dgm:cxn modelId="{EFDDC23A-A112-4691-B60F-FA3644CA3422}" srcId="{27A8E15F-F5BD-4F47-A67E-BCD3979183C7}" destId="{9735BBA2-08F6-401B-92B9-7A16690BFE67}" srcOrd="0" destOrd="0" parTransId="{012A274A-3C58-4CE4-A434-3DB3767F9EAA}" sibTransId="{F0F41410-6B1F-4832-9472-58BAB885CEA9}"/>
    <dgm:cxn modelId="{1DB97A5D-B931-47EC-8270-98447CFA10CD}" type="presOf" srcId="{E09366C4-7D1A-4F18-8A0F-F2909AFE6F1B}" destId="{B8336580-EADD-417F-A514-143BBB88F2D6}" srcOrd="0" destOrd="0" presId="urn:microsoft.com/office/officeart/2009/3/layout/StepUpProcess"/>
    <dgm:cxn modelId="{A1690A5E-6837-4878-A330-67A7265D7EE5}" srcId="{29995AAB-7A96-408F-B930-140862423200}" destId="{27A8E15F-F5BD-4F47-A67E-BCD3979183C7}" srcOrd="2" destOrd="0" parTransId="{F0741F5E-F69C-4ADC-B1B6-12BF7B4DABF7}" sibTransId="{925C91DF-76FD-4B64-BD0A-497941CBE2EC}"/>
    <dgm:cxn modelId="{13C0D961-166A-4CD3-9A85-6AE3A5597931}" type="presOf" srcId="{D1DE26DB-A980-44DB-82CC-CAECBBAEDC86}" destId="{2D4D2442-E547-400E-8359-BE3783E7447A}" srcOrd="0" destOrd="1" presId="urn:microsoft.com/office/officeart/2009/3/layout/StepUpProcess"/>
    <dgm:cxn modelId="{04756744-7F56-419B-B0C5-AE6B7791E143}" type="presOf" srcId="{114D0145-ED7B-454A-B560-80C7665DF724}" destId="{B8336580-EADD-417F-A514-143BBB88F2D6}" srcOrd="0" destOrd="3" presId="urn:microsoft.com/office/officeart/2009/3/layout/StepUpProcess"/>
    <dgm:cxn modelId="{EA5A5047-B52A-40E1-9466-BEE9BAF1F839}" srcId="{03BA159E-19BF-4CD9-82C7-17CF2F7CF078}" destId="{D1DE26DB-A980-44DB-82CC-CAECBBAEDC86}" srcOrd="0" destOrd="0" parTransId="{A4BF95BE-3AC0-4557-89A0-E2ECD971DD8A}" sibTransId="{C491FF16-75A2-4638-BE4A-54F4DE5FD174}"/>
    <dgm:cxn modelId="{23180C4B-D11B-45C1-803B-A52FB1C56361}" srcId="{E09366C4-7D1A-4F18-8A0F-F2909AFE6F1B}" destId="{3C9E2CFD-5E08-47FA-B2B7-84771733B60A}" srcOrd="1" destOrd="0" parTransId="{1839A1B0-9B93-4301-8D7A-8F775E6D32AB}" sibTransId="{D2CA223A-04B8-4A93-BF5E-1CFF69CB1711}"/>
    <dgm:cxn modelId="{F296C95A-7434-41C6-8D24-1E04CDAD029D}" type="presOf" srcId="{29995AAB-7A96-408F-B930-140862423200}" destId="{5A38BF1E-97CB-4ED5-B310-03F0B1AEE071}" srcOrd="0" destOrd="0" presId="urn:microsoft.com/office/officeart/2009/3/layout/StepUpProcess"/>
    <dgm:cxn modelId="{3AE6D17D-020F-4A91-8DE6-DF7C509224D5}" srcId="{27A8E15F-F5BD-4F47-A67E-BCD3979183C7}" destId="{7DDE1E41-B9D2-4968-988F-D7A4AE6054A7}" srcOrd="2" destOrd="0" parTransId="{D90FB90C-98A2-44CB-B851-53BF802606B6}" sibTransId="{8E55E398-9C0F-4306-AF14-8D0878D87CBE}"/>
    <dgm:cxn modelId="{4AF59686-7E5B-4A15-9C00-3F30951728DC}" type="presOf" srcId="{940A252E-391E-4022-997D-1ABA766C707B}" destId="{2D4D2442-E547-400E-8359-BE3783E7447A}" srcOrd="0" destOrd="3" presId="urn:microsoft.com/office/officeart/2009/3/layout/StepUpProcess"/>
    <dgm:cxn modelId="{BAF1E688-F807-4084-8D6F-B10346075DB2}" srcId="{29995AAB-7A96-408F-B930-140862423200}" destId="{03BA159E-19BF-4CD9-82C7-17CF2F7CF078}" srcOrd="0" destOrd="0" parTransId="{F113BA7C-D68C-4B3F-A2E4-9B0E5498FD64}" sibTransId="{C8FAA8F4-92D3-4B87-BFEA-02D304426A06}"/>
    <dgm:cxn modelId="{BCD33AD4-297B-47D0-94F2-1FB714088667}" type="presOf" srcId="{B8456F8C-A341-4602-A9F9-C3B9EE205F70}" destId="{B8336580-EADD-417F-A514-143BBB88F2D6}" srcOrd="0" destOrd="1" presId="urn:microsoft.com/office/officeart/2009/3/layout/StepUpProcess"/>
    <dgm:cxn modelId="{B22265DE-4D72-4477-A3DC-2487B8599076}" srcId="{E09366C4-7D1A-4F18-8A0F-F2909AFE6F1B}" destId="{114D0145-ED7B-454A-B560-80C7665DF724}" srcOrd="2" destOrd="0" parTransId="{5E29F4D1-AD87-4BA9-91FE-E90C376A3612}" sibTransId="{C37C650D-E22A-48EE-8C5A-E3939A05C0DD}"/>
    <dgm:cxn modelId="{17EF1AE8-E94C-4DA7-B3B8-E0523B4C9578}" type="presOf" srcId="{27A8E15F-F5BD-4F47-A67E-BCD3979183C7}" destId="{B4652B5F-BA74-423F-95FF-AEC3FE428EF5}" srcOrd="0" destOrd="0" presId="urn:microsoft.com/office/officeart/2009/3/layout/StepUpProcess"/>
    <dgm:cxn modelId="{C64F91EA-7B5B-45A4-8852-73BDCB797F3D}" srcId="{E09366C4-7D1A-4F18-8A0F-F2909AFE6F1B}" destId="{B8456F8C-A341-4602-A9F9-C3B9EE205F70}" srcOrd="0" destOrd="0" parTransId="{DB66BB0B-B9D0-4E16-B46B-AFD559160C56}" sibTransId="{72D18F07-1EF8-495D-AD57-4B41D8923FDB}"/>
    <dgm:cxn modelId="{435A43F0-8CD8-47A1-BDEF-9DE54190E5EE}" srcId="{27A8E15F-F5BD-4F47-A67E-BCD3979183C7}" destId="{8C8287E9-063E-45AA-8E70-AD444DA85541}" srcOrd="1" destOrd="0" parTransId="{6E7FA572-E50D-4AB0-B097-BBDF384854DB}" sibTransId="{63735F84-C5F3-4871-932C-DA16E4B057E4}"/>
    <dgm:cxn modelId="{DF6A30FB-967B-4F55-B094-3C932F1AD083}" type="presOf" srcId="{7DDE1E41-B9D2-4968-988F-D7A4AE6054A7}" destId="{B4652B5F-BA74-423F-95FF-AEC3FE428EF5}" srcOrd="0" destOrd="3" presId="urn:microsoft.com/office/officeart/2009/3/layout/StepUpProcess"/>
    <dgm:cxn modelId="{BFA5E9FB-E624-416F-AF1B-3485117BA876}" type="presOf" srcId="{3C9E2CFD-5E08-47FA-B2B7-84771733B60A}" destId="{B8336580-EADD-417F-A514-143BBB88F2D6}" srcOrd="0" destOrd="2" presId="urn:microsoft.com/office/officeart/2009/3/layout/StepUpProcess"/>
    <dgm:cxn modelId="{5FB9EC86-68D7-488E-B0E1-57AF5C1FB361}" type="presParOf" srcId="{5A38BF1E-97CB-4ED5-B310-03F0B1AEE071}" destId="{6D9C1855-CA93-444F-B806-29A26CDBBDD0}" srcOrd="0" destOrd="0" presId="urn:microsoft.com/office/officeart/2009/3/layout/StepUpProcess"/>
    <dgm:cxn modelId="{609CB91C-0AC1-4324-81AF-CAA81700F97B}" type="presParOf" srcId="{6D9C1855-CA93-444F-B806-29A26CDBBDD0}" destId="{654B3707-E3CA-4356-9EAB-2C1FF85E3224}" srcOrd="0" destOrd="0" presId="urn:microsoft.com/office/officeart/2009/3/layout/StepUpProcess"/>
    <dgm:cxn modelId="{6C64FD57-B808-454E-8593-E551232A584A}" type="presParOf" srcId="{6D9C1855-CA93-444F-B806-29A26CDBBDD0}" destId="{2D4D2442-E547-400E-8359-BE3783E7447A}" srcOrd="1" destOrd="0" presId="urn:microsoft.com/office/officeart/2009/3/layout/StepUpProcess"/>
    <dgm:cxn modelId="{593A179C-6929-4CC7-9C66-621A5FB5FE0D}" type="presParOf" srcId="{6D9C1855-CA93-444F-B806-29A26CDBBDD0}" destId="{2FE5A521-60FD-45D2-A268-CB18D14063D1}" srcOrd="2" destOrd="0" presId="urn:microsoft.com/office/officeart/2009/3/layout/StepUpProcess"/>
    <dgm:cxn modelId="{D19C6ED8-E2EB-4C33-9593-920D7F93BE86}" type="presParOf" srcId="{5A38BF1E-97CB-4ED5-B310-03F0B1AEE071}" destId="{F824CFF4-1B49-4554-9FBC-6F1D6F48EB36}" srcOrd="1" destOrd="0" presId="urn:microsoft.com/office/officeart/2009/3/layout/StepUpProcess"/>
    <dgm:cxn modelId="{613286B9-9D6D-4700-9233-30565F35FFCD}" type="presParOf" srcId="{F824CFF4-1B49-4554-9FBC-6F1D6F48EB36}" destId="{D6A3C92C-7CC7-4FCF-9A83-D043F91B674A}" srcOrd="0" destOrd="0" presId="urn:microsoft.com/office/officeart/2009/3/layout/StepUpProcess"/>
    <dgm:cxn modelId="{C5B28EAE-FDB7-4DB9-9064-9202E67969E4}" type="presParOf" srcId="{5A38BF1E-97CB-4ED5-B310-03F0B1AEE071}" destId="{F3E9749D-3E0F-4DB4-82EE-7AB974CAB444}" srcOrd="2" destOrd="0" presId="urn:microsoft.com/office/officeart/2009/3/layout/StepUpProcess"/>
    <dgm:cxn modelId="{BFD1A7E5-0A6C-4C6D-9A52-FBF8063D7866}" type="presParOf" srcId="{F3E9749D-3E0F-4DB4-82EE-7AB974CAB444}" destId="{AFC6A368-B345-418E-83B3-351CA79AF621}" srcOrd="0" destOrd="0" presId="urn:microsoft.com/office/officeart/2009/3/layout/StepUpProcess"/>
    <dgm:cxn modelId="{7C387012-F666-4F1F-9FB5-1AD35F455C4A}" type="presParOf" srcId="{F3E9749D-3E0F-4DB4-82EE-7AB974CAB444}" destId="{B8336580-EADD-417F-A514-143BBB88F2D6}" srcOrd="1" destOrd="0" presId="urn:microsoft.com/office/officeart/2009/3/layout/StepUpProcess"/>
    <dgm:cxn modelId="{2BB5BB6F-60C4-466A-BA36-C2357DB24941}" type="presParOf" srcId="{F3E9749D-3E0F-4DB4-82EE-7AB974CAB444}" destId="{7E4C5038-8137-409E-9BA4-A1932125F1A4}" srcOrd="2" destOrd="0" presId="urn:microsoft.com/office/officeart/2009/3/layout/StepUpProcess"/>
    <dgm:cxn modelId="{03B953F3-514F-4F6D-B891-99671400D231}" type="presParOf" srcId="{5A38BF1E-97CB-4ED5-B310-03F0B1AEE071}" destId="{27D89595-2834-4DDF-BDCA-18FAC5163AB7}" srcOrd="3" destOrd="0" presId="urn:microsoft.com/office/officeart/2009/3/layout/StepUpProcess"/>
    <dgm:cxn modelId="{3D545718-2BA9-4932-8808-179590885C18}" type="presParOf" srcId="{27D89595-2834-4DDF-BDCA-18FAC5163AB7}" destId="{4CEBC0D5-163A-4EFC-ABBB-AEE12E4CB403}" srcOrd="0" destOrd="0" presId="urn:microsoft.com/office/officeart/2009/3/layout/StepUpProcess"/>
    <dgm:cxn modelId="{7EA9B04C-035B-4DAE-808D-82850B8DE7F2}" type="presParOf" srcId="{5A38BF1E-97CB-4ED5-B310-03F0B1AEE071}" destId="{50FB4FDE-EE5E-40B9-950A-F497D8C59776}" srcOrd="4" destOrd="0" presId="urn:microsoft.com/office/officeart/2009/3/layout/StepUpProcess"/>
    <dgm:cxn modelId="{8B0908E4-D3A1-4246-BA38-16E2AB29E202}" type="presParOf" srcId="{50FB4FDE-EE5E-40B9-950A-F497D8C59776}" destId="{7E7E483D-9FCA-43C7-B7C4-4F23C2EDD75F}" srcOrd="0" destOrd="0" presId="urn:microsoft.com/office/officeart/2009/3/layout/StepUpProcess"/>
    <dgm:cxn modelId="{E0C03D76-9CB0-4613-9588-E68B22DAE290}" type="presParOf" srcId="{50FB4FDE-EE5E-40B9-950A-F497D8C59776}" destId="{B4652B5F-BA74-423F-95FF-AEC3FE428EF5}"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4B3707-E3CA-4356-9EAB-2C1FF85E3224}">
      <dsp:nvSpPr>
        <dsp:cNvPr id="0" name=""/>
        <dsp:cNvSpPr/>
      </dsp:nvSpPr>
      <dsp:spPr>
        <a:xfrm rot="5400000">
          <a:off x="1447807" y="1005009"/>
          <a:ext cx="1734185" cy="2885645"/>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4D2442-E547-400E-8359-BE3783E7447A}">
      <dsp:nvSpPr>
        <dsp:cNvPr id="0" name=""/>
        <dsp:cNvSpPr/>
      </dsp:nvSpPr>
      <dsp:spPr>
        <a:xfrm>
          <a:off x="1158328" y="1867196"/>
          <a:ext cx="2605177" cy="228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dirty="0"/>
            <a:t>Fas I</a:t>
          </a:r>
        </a:p>
        <a:p>
          <a:pPr marL="228600" lvl="1" indent="-228600" algn="l" defTabSz="889000">
            <a:lnSpc>
              <a:spcPct val="90000"/>
            </a:lnSpc>
            <a:spcBef>
              <a:spcPct val="0"/>
            </a:spcBef>
            <a:spcAft>
              <a:spcPct val="15000"/>
            </a:spcAft>
            <a:buChar char="•"/>
          </a:pPr>
          <a:r>
            <a:rPr lang="en-GB" sz="2000" kern="1200" dirty="0"/>
            <a:t>1 Råmaterial</a:t>
          </a:r>
        </a:p>
        <a:p>
          <a:pPr marL="228600" lvl="1" indent="-228600" algn="l" defTabSz="889000">
            <a:lnSpc>
              <a:spcPct val="90000"/>
            </a:lnSpc>
            <a:spcBef>
              <a:spcPct val="0"/>
            </a:spcBef>
            <a:spcAft>
              <a:spcPct val="15000"/>
            </a:spcAft>
            <a:buChar char="•"/>
          </a:pPr>
          <a:r>
            <a:rPr lang="en-GB" sz="2000" kern="1200" dirty="0"/>
            <a:t>1 Process</a:t>
          </a:r>
        </a:p>
        <a:p>
          <a:pPr marL="228600" lvl="1" indent="-228600" algn="l" defTabSz="889000">
            <a:lnSpc>
              <a:spcPct val="90000"/>
            </a:lnSpc>
            <a:spcBef>
              <a:spcPct val="0"/>
            </a:spcBef>
            <a:spcAft>
              <a:spcPct val="15000"/>
            </a:spcAft>
            <a:buChar char="•"/>
          </a:pPr>
          <a:r>
            <a:rPr lang="en-GB" sz="2000" kern="1200"/>
            <a:t>1 Produkt</a:t>
          </a:r>
          <a:endParaRPr lang="en-GB" sz="2000" kern="1200" dirty="0"/>
        </a:p>
      </dsp:txBody>
      <dsp:txXfrm>
        <a:off x="1158328" y="1867196"/>
        <a:ext cx="2605177" cy="2283590"/>
      </dsp:txXfrm>
    </dsp:sp>
    <dsp:sp modelId="{2FE5A521-60FD-45D2-A268-CB18D14063D1}">
      <dsp:nvSpPr>
        <dsp:cNvPr id="0" name=""/>
        <dsp:cNvSpPr/>
      </dsp:nvSpPr>
      <dsp:spPr>
        <a:xfrm>
          <a:off x="3271963" y="792565"/>
          <a:ext cx="491542" cy="491542"/>
        </a:xfrm>
        <a:prstGeom prst="triangle">
          <a:avLst>
            <a:gd name="adj" fmla="val 100000"/>
          </a:avLst>
        </a:prstGeom>
        <a:solidFill>
          <a:schemeClr val="accent4">
            <a:hueOff val="2450223"/>
            <a:satOff val="-10194"/>
            <a:lumOff val="2402"/>
            <a:alphaOff val="0"/>
          </a:schemeClr>
        </a:solidFill>
        <a:ln w="12700" cap="flat" cmpd="sng" algn="ctr">
          <a:solidFill>
            <a:schemeClr val="accent4">
              <a:hueOff val="2450223"/>
              <a:satOff val="-10194"/>
              <a:lumOff val="24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C6A368-B345-418E-83B3-351CA79AF621}">
      <dsp:nvSpPr>
        <dsp:cNvPr id="0" name=""/>
        <dsp:cNvSpPr/>
      </dsp:nvSpPr>
      <dsp:spPr>
        <a:xfrm rot="5400000">
          <a:off x="4637053" y="215827"/>
          <a:ext cx="1734185" cy="2885645"/>
        </a:xfrm>
        <a:prstGeom prst="corner">
          <a:avLst>
            <a:gd name="adj1" fmla="val 16120"/>
            <a:gd name="adj2" fmla="val 16110"/>
          </a:avLst>
        </a:prstGeom>
        <a:solidFill>
          <a:schemeClr val="accent4">
            <a:hueOff val="4900445"/>
            <a:satOff val="-20388"/>
            <a:lumOff val="4804"/>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336580-EADD-417F-A514-143BBB88F2D6}">
      <dsp:nvSpPr>
        <dsp:cNvPr id="0" name=""/>
        <dsp:cNvSpPr/>
      </dsp:nvSpPr>
      <dsp:spPr>
        <a:xfrm>
          <a:off x="4347574" y="1078014"/>
          <a:ext cx="2605177" cy="228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dirty="0"/>
            <a:t>Fas II</a:t>
          </a:r>
        </a:p>
        <a:p>
          <a:pPr marL="228600" lvl="1" indent="-228600" algn="l" defTabSz="889000">
            <a:lnSpc>
              <a:spcPct val="90000"/>
            </a:lnSpc>
            <a:spcBef>
              <a:spcPct val="0"/>
            </a:spcBef>
            <a:spcAft>
              <a:spcPct val="15000"/>
            </a:spcAft>
            <a:buChar char="•"/>
          </a:pPr>
          <a:r>
            <a:rPr lang="en-GB" sz="2000" kern="1200" dirty="0"/>
            <a:t>1 Råmaterial</a:t>
          </a:r>
        </a:p>
        <a:p>
          <a:pPr marL="228600" lvl="1" indent="-228600" algn="l" defTabSz="889000">
            <a:lnSpc>
              <a:spcPct val="90000"/>
            </a:lnSpc>
            <a:spcBef>
              <a:spcPct val="0"/>
            </a:spcBef>
            <a:spcAft>
              <a:spcPct val="15000"/>
            </a:spcAft>
            <a:buChar char="•"/>
          </a:pPr>
          <a:r>
            <a:rPr lang="en-GB" sz="2000" kern="1200" dirty="0"/>
            <a:t>1 Process + Processer med mervärde</a:t>
          </a:r>
        </a:p>
        <a:p>
          <a:pPr marL="228600" lvl="1" indent="-228600" algn="l" defTabSz="889000">
            <a:lnSpc>
              <a:spcPct val="90000"/>
            </a:lnSpc>
            <a:spcBef>
              <a:spcPct val="0"/>
            </a:spcBef>
            <a:spcAft>
              <a:spcPct val="15000"/>
            </a:spcAft>
            <a:buChar char="•"/>
          </a:pPr>
          <a:r>
            <a:rPr lang="en-GB" sz="2000" kern="1200" dirty="0"/>
            <a:t>Mer än 1 produkt</a:t>
          </a:r>
        </a:p>
      </dsp:txBody>
      <dsp:txXfrm>
        <a:off x="4347574" y="1078014"/>
        <a:ext cx="2605177" cy="2283590"/>
      </dsp:txXfrm>
    </dsp:sp>
    <dsp:sp modelId="{7E4C5038-8137-409E-9BA4-A1932125F1A4}">
      <dsp:nvSpPr>
        <dsp:cNvPr id="0" name=""/>
        <dsp:cNvSpPr/>
      </dsp:nvSpPr>
      <dsp:spPr>
        <a:xfrm>
          <a:off x="6461209" y="3383"/>
          <a:ext cx="491542" cy="491542"/>
        </a:xfrm>
        <a:prstGeom prst="triangle">
          <a:avLst>
            <a:gd name="adj" fmla="val 100000"/>
          </a:avLst>
        </a:prstGeom>
        <a:solidFill>
          <a:schemeClr val="accent4">
            <a:hueOff val="7350668"/>
            <a:satOff val="-30583"/>
            <a:lumOff val="7206"/>
            <a:alphaOff val="0"/>
          </a:schemeClr>
        </a:solidFill>
        <a:ln w="12700" cap="flat" cmpd="sng" algn="ctr">
          <a:solidFill>
            <a:schemeClr val="accent4">
              <a:hueOff val="7350668"/>
              <a:satOff val="-30583"/>
              <a:lumOff val="72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7E483D-9FCA-43C7-B7C4-4F23C2EDD75F}">
      <dsp:nvSpPr>
        <dsp:cNvPr id="0" name=""/>
        <dsp:cNvSpPr/>
      </dsp:nvSpPr>
      <dsp:spPr>
        <a:xfrm rot="5400000">
          <a:off x="7826299" y="-573354"/>
          <a:ext cx="1734185" cy="2885645"/>
        </a:xfrm>
        <a:prstGeom prst="corner">
          <a:avLst>
            <a:gd name="adj1" fmla="val 16120"/>
            <a:gd name="adj2" fmla="val 16110"/>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652B5F-BA74-423F-95FF-AEC3FE428EF5}">
      <dsp:nvSpPr>
        <dsp:cNvPr id="0" name=""/>
        <dsp:cNvSpPr/>
      </dsp:nvSpPr>
      <dsp:spPr>
        <a:xfrm>
          <a:off x="7536820" y="288832"/>
          <a:ext cx="2605177" cy="228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dirty="0"/>
            <a:t>Fas III</a:t>
          </a:r>
        </a:p>
        <a:p>
          <a:pPr marL="228600" lvl="1" indent="-228600" algn="l" defTabSz="889000">
            <a:lnSpc>
              <a:spcPct val="90000"/>
            </a:lnSpc>
            <a:spcBef>
              <a:spcPct val="0"/>
            </a:spcBef>
            <a:spcAft>
              <a:spcPct val="15000"/>
            </a:spcAft>
            <a:buChar char="•"/>
          </a:pPr>
          <a:r>
            <a:rPr lang="en-GB" sz="2000" kern="1200" dirty="0"/>
            <a:t>Flera råvaror</a:t>
          </a:r>
        </a:p>
        <a:p>
          <a:pPr marL="228600" lvl="1" indent="-228600" algn="l" defTabSz="889000">
            <a:lnSpc>
              <a:spcPct val="90000"/>
            </a:lnSpc>
            <a:spcBef>
              <a:spcPct val="0"/>
            </a:spcBef>
            <a:spcAft>
              <a:spcPct val="15000"/>
            </a:spcAft>
            <a:buChar char="•"/>
          </a:pPr>
          <a:r>
            <a:rPr lang="en-GB" sz="2000" kern="1200" dirty="0"/>
            <a:t>Flera processer</a:t>
          </a:r>
        </a:p>
        <a:p>
          <a:pPr marL="228600" lvl="1" indent="-228600" algn="l" defTabSz="889000">
            <a:lnSpc>
              <a:spcPct val="90000"/>
            </a:lnSpc>
            <a:spcBef>
              <a:spcPct val="0"/>
            </a:spcBef>
            <a:spcAft>
              <a:spcPct val="15000"/>
            </a:spcAft>
            <a:buChar char="•"/>
          </a:pPr>
          <a:r>
            <a:rPr lang="en-GB" sz="2000" kern="1200" dirty="0"/>
            <a:t>Flera produkter</a:t>
          </a:r>
        </a:p>
      </dsp:txBody>
      <dsp:txXfrm>
        <a:off x="7536820" y="288832"/>
        <a:ext cx="2605177" cy="2283590"/>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93F3-C05E-46E2-A56F-A8C4190027D8}" type="datetimeFigureOut">
              <a:rPr lang="en-GB" smtClean="0"/>
              <a:t>29/04/2024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Klicka för att ändra de olika delarna av testo i schemat</a:t>
            </a:r>
          </a:p>
          <a:p>
            <a:pPr lvl="1"/>
            <a:r>
              <a:rPr lang="it-IT"/>
              <a:t>Andra livello</a:t>
            </a:r>
          </a:p>
          <a:p>
            <a:pPr lvl="2"/>
            <a:r>
              <a:rPr lang="it-IT"/>
              <a:t>Terzo livello</a:t>
            </a:r>
          </a:p>
          <a:p>
            <a:pPr lvl="3"/>
            <a:r>
              <a:rPr lang="it-IT"/>
              <a:t>Kvarto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35AB5-D1E5-48C5-AA88-978DACDF2927}" type="slidenum">
              <a:rPr lang="en-GB" smtClean="0"/>
              <a:t>‹#›</a:t>
            </a:fld>
            <a:endParaRPr lang="en-GB"/>
          </a:p>
        </p:txBody>
      </p:sp>
    </p:spTree>
    <p:extLst>
      <p:ext uri="{BB962C8B-B14F-4D97-AF65-F5344CB8AC3E}">
        <p14:creationId xmlns:p14="http://schemas.microsoft.com/office/powerpoint/2010/main" val="131256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LIE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160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E5047-B9FC-806C-E046-08150E6C39C6}"/>
              </a:ext>
            </a:extLst>
          </p:cNvPr>
          <p:cNvSpPr>
            <a:spLocks noGrp="1"/>
          </p:cNvSpPr>
          <p:nvPr>
            <p:ph type="title"/>
          </p:nvPr>
        </p:nvSpPr>
        <p:spPr>
          <a:xfrm>
            <a:off x="839788" y="819150"/>
            <a:ext cx="3932237" cy="1238249"/>
          </a:xfrm>
        </p:spPr>
        <p:txBody>
          <a:bodyPr vert="horz" lIns="91440" tIns="45720" rIns="91440" bIns="45720" rtlCol="0" anchor="b">
            <a:normAutofit/>
          </a:bodyPr>
          <a:lstStyle>
            <a:lvl1pPr>
              <a:defRPr lang="it-IT" sz="3200" dirty="0">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69D829CE-2F13-CCFA-C4EA-39B37C4CCD67}"/>
              </a:ext>
            </a:extLst>
          </p:cNvPr>
          <p:cNvSpPr>
            <a:spLocks noGrp="1"/>
          </p:cNvSpPr>
          <p:nvPr>
            <p:ph idx="1"/>
          </p:nvPr>
        </p:nvSpPr>
        <p:spPr>
          <a:xfrm>
            <a:off x="5183188" y="987425"/>
            <a:ext cx="6172200" cy="514667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D09D07-9D99-C739-5DA1-9D5EE7A28DC7}"/>
              </a:ext>
            </a:extLst>
          </p:cNvPr>
          <p:cNvSpPr>
            <a:spLocks noGrp="1"/>
          </p:cNvSpPr>
          <p:nvPr>
            <p:ph type="body" sz="half" idx="2"/>
          </p:nvPr>
        </p:nvSpPr>
        <p:spPr>
          <a:xfrm>
            <a:off x="839788" y="2057400"/>
            <a:ext cx="3932237" cy="4076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2A30F46C-A008-D06D-7FAB-8FC8AA6FF861}"/>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AFF5CE2C-C1E5-E004-FCC7-4516D98B99A7}"/>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29001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88CE4-2DD0-D971-75D5-7AA85A53D890}"/>
              </a:ext>
            </a:extLst>
          </p:cNvPr>
          <p:cNvSpPr>
            <a:spLocks noGrp="1"/>
          </p:cNvSpPr>
          <p:nvPr>
            <p:ph type="title"/>
          </p:nvPr>
        </p:nvSpPr>
        <p:spPr>
          <a:xfrm>
            <a:off x="839788" y="685800"/>
            <a:ext cx="3932237" cy="1371600"/>
          </a:xfrm>
        </p:spPr>
        <p:txBody>
          <a:bodyPr vert="horz" lIns="91440" tIns="45720" rIns="91440" bIns="45720" rtlCol="0" anchor="b">
            <a:normAutofit/>
          </a:bodyPr>
          <a:lstStyle>
            <a:lvl1pPr>
              <a:defRPr lang="it-IT" sz="3200">
                <a:solidFill>
                  <a:srgbClr val="94C020"/>
                </a:solidFill>
              </a:defRPr>
            </a:lvl1pPr>
          </a:lstStyle>
          <a:p>
            <a:pPr lvl="0"/>
            <a:r>
              <a:rPr lang="it-IT" dirty="0"/>
              <a:t>Fare clic per modificare lo stile del titolo dello schema</a:t>
            </a:r>
          </a:p>
        </p:txBody>
      </p:sp>
      <p:sp>
        <p:nvSpPr>
          <p:cNvPr id="3" name="Segnaposto immagine 2">
            <a:extLst>
              <a:ext uri="{FF2B5EF4-FFF2-40B4-BE49-F238E27FC236}">
                <a16:creationId xmlns:a16="http://schemas.microsoft.com/office/drawing/2014/main" id="{EC16FDAB-2765-B11F-66CA-4C7C7118A07A}"/>
              </a:ext>
            </a:extLst>
          </p:cNvPr>
          <p:cNvSpPr>
            <a:spLocks noGrp="1"/>
          </p:cNvSpPr>
          <p:nvPr>
            <p:ph type="pic" idx="1"/>
          </p:nvPr>
        </p:nvSpPr>
        <p:spPr>
          <a:xfrm>
            <a:off x="5183188" y="987425"/>
            <a:ext cx="6172200"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4" name="Segnaposto testo 3">
            <a:extLst>
              <a:ext uri="{FF2B5EF4-FFF2-40B4-BE49-F238E27FC236}">
                <a16:creationId xmlns:a16="http://schemas.microsoft.com/office/drawing/2014/main" id="{CC352850-094F-81CA-80F8-0C82F67F4DD2}"/>
              </a:ext>
            </a:extLst>
          </p:cNvPr>
          <p:cNvSpPr>
            <a:spLocks noGrp="1"/>
          </p:cNvSpPr>
          <p:nvPr>
            <p:ph type="body" sz="half" idx="2"/>
          </p:nvPr>
        </p:nvSpPr>
        <p:spPr>
          <a:xfrm>
            <a:off x="839788" y="2057400"/>
            <a:ext cx="393223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77A1A944-CE4C-8232-CB28-650E41FF34A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49D91120-8A58-7980-C352-B2B148A1473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1107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32BE5-9166-6808-F773-4EC2C3C02541}"/>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verticale 2">
            <a:extLst>
              <a:ext uri="{FF2B5EF4-FFF2-40B4-BE49-F238E27FC236}">
                <a16:creationId xmlns:a16="http://schemas.microsoft.com/office/drawing/2014/main" id="{9D4FEFF9-34BF-64D5-5C91-1E8379CA88A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44BE625-B214-E0A6-80E8-2E6C7D8C623E}"/>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2B8090AA-9C94-D987-2A4D-CB828C03C6FD}"/>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408335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4E45D8-327C-0B05-3A11-6BE2EBE73C23}"/>
              </a:ext>
            </a:extLst>
          </p:cNvPr>
          <p:cNvSpPr>
            <a:spLocks noGrp="1"/>
          </p:cNvSpPr>
          <p:nvPr>
            <p:ph type="title" orient="vert"/>
          </p:nvPr>
        </p:nvSpPr>
        <p:spPr>
          <a:xfrm>
            <a:off x="8724900" y="507999"/>
            <a:ext cx="2628900" cy="5668963"/>
          </a:xfrm>
        </p:spPr>
        <p:txBody>
          <a:bodyPr vert="vert"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71453041-526F-8937-932B-EF172A95255C}"/>
              </a:ext>
            </a:extLst>
          </p:cNvPr>
          <p:cNvSpPr>
            <a:spLocks noGrp="1"/>
          </p:cNvSpPr>
          <p:nvPr>
            <p:ph type="body" orient="vert" idx="1"/>
          </p:nvPr>
        </p:nvSpPr>
        <p:spPr>
          <a:xfrm>
            <a:off x="838200" y="507999"/>
            <a:ext cx="7734300" cy="566896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0E8EE9AA-BA08-26B8-EAE7-70FE45C46D2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00AA2AD7-E2BC-7B18-1F33-E909574043C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49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6" name="Segnaposto immagine 5">
            <a:extLst>
              <a:ext uri="{FF2B5EF4-FFF2-40B4-BE49-F238E27FC236}">
                <a16:creationId xmlns:a16="http://schemas.microsoft.com/office/drawing/2014/main" id="{9527BB6F-A164-5D4F-9B76-8A5088A9DF87}"/>
              </a:ext>
            </a:extLst>
          </p:cNvPr>
          <p:cNvSpPr>
            <a:spLocks noGrp="1"/>
          </p:cNvSpPr>
          <p:nvPr>
            <p:ph type="pic" sz="quarter" idx="12"/>
          </p:nvPr>
        </p:nvSpPr>
        <p:spPr>
          <a:xfrm>
            <a:off x="838199" y="1781175"/>
            <a:ext cx="6591300" cy="4394200"/>
          </a:xfrm>
        </p:spPr>
        <p:txBody>
          <a:bodyPr/>
          <a:lstStyle/>
          <a:p>
            <a:endParaRPr lang="en-GB"/>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Tree>
    <p:extLst>
      <p:ext uri="{BB962C8B-B14F-4D97-AF65-F5344CB8AC3E}">
        <p14:creationId xmlns:p14="http://schemas.microsoft.com/office/powerpoint/2010/main" val="414491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
        <p:nvSpPr>
          <p:cNvPr id="7" name="Segnaposto grafico 6">
            <a:extLst>
              <a:ext uri="{FF2B5EF4-FFF2-40B4-BE49-F238E27FC236}">
                <a16:creationId xmlns:a16="http://schemas.microsoft.com/office/drawing/2014/main" id="{B151F72B-F6FA-E04A-C2A3-703DEDE9DBCB}"/>
              </a:ext>
            </a:extLst>
          </p:cNvPr>
          <p:cNvSpPr>
            <a:spLocks noGrp="1"/>
          </p:cNvSpPr>
          <p:nvPr>
            <p:ph type="chart" sz="quarter" idx="14"/>
          </p:nvPr>
        </p:nvSpPr>
        <p:spPr>
          <a:xfrm>
            <a:off x="838200" y="1775014"/>
            <a:ext cx="6591600" cy="4395600"/>
          </a:xfrm>
        </p:spPr>
        <p:txBody>
          <a:bodyPr/>
          <a:lstStyle/>
          <a:p>
            <a:endParaRPr lang="en-GB"/>
          </a:p>
        </p:txBody>
      </p:sp>
    </p:spTree>
    <p:extLst>
      <p:ext uri="{BB962C8B-B14F-4D97-AF65-F5344CB8AC3E}">
        <p14:creationId xmlns:p14="http://schemas.microsoft.com/office/powerpoint/2010/main" val="1992569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2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122A5-00A8-32E3-C7FF-3FEEECD528D1}"/>
              </a:ext>
            </a:extLst>
          </p:cNvPr>
          <p:cNvSpPr>
            <a:spLocks noGrp="1"/>
          </p:cNvSpPr>
          <p:nvPr>
            <p:ph type="ctrTitle"/>
          </p:nvPr>
        </p:nvSpPr>
        <p:spPr>
          <a:xfrm>
            <a:off x="1524000" y="1122363"/>
            <a:ext cx="9144000" cy="2387600"/>
          </a:xfrm>
        </p:spPr>
        <p:txBody>
          <a:bodyPr vert="horz" lIns="91440" tIns="45720" rIns="91440" bIns="45720" rtlCol="0" anchor="b">
            <a:normAutofit fontScale="90000"/>
          </a:bodyPr>
          <a:lstStyle>
            <a:lvl1pPr algn="ctr">
              <a:defRPr lang="it-IT" sz="6000" b="1">
                <a:solidFill>
                  <a:srgbClr val="94C020"/>
                </a:solidFill>
                <a:latin typeface="+mn-lt"/>
              </a:defRPr>
            </a:lvl1pPr>
          </a:lstStyle>
          <a:p>
            <a:pPr lvl="0" algn="ctr"/>
            <a:r>
              <a:rPr lang="it-IT"/>
              <a:t>Fare clic per modificare lo stile del titolo dello schema</a:t>
            </a:r>
          </a:p>
        </p:txBody>
      </p:sp>
      <p:sp>
        <p:nvSpPr>
          <p:cNvPr id="3" name="Sottotitolo 2">
            <a:extLst>
              <a:ext uri="{FF2B5EF4-FFF2-40B4-BE49-F238E27FC236}">
                <a16:creationId xmlns:a16="http://schemas.microsoft.com/office/drawing/2014/main" id="{E890540D-6233-8DC0-25E1-261205F22FED}"/>
              </a:ext>
            </a:extLst>
          </p:cNvPr>
          <p:cNvSpPr>
            <a:spLocks noGrp="1"/>
          </p:cNvSpPr>
          <p:nvPr>
            <p:ph type="subTitle" idx="1"/>
          </p:nvPr>
        </p:nvSpPr>
        <p:spPr>
          <a:xfrm>
            <a:off x="1524000" y="3602038"/>
            <a:ext cx="9144000" cy="1655762"/>
          </a:xfrm>
        </p:spPr>
        <p:txBody>
          <a:bodyPr vert="horz" lIns="91440" tIns="45720" rIns="91440" bIns="45720" rtlCol="0">
            <a:normAutofit/>
          </a:bodyPr>
          <a:lstStyle>
            <a:lvl1pPr marL="342900" indent="-342900" algn="ctr">
              <a:buFont typeface="Wingdings" panose="05000000000000000000" pitchFamily="2" charset="2"/>
              <a:buChar char="§"/>
              <a:defRPr lang="it-IT" sz="2400" dirty="0">
                <a:solidFill>
                  <a:schemeClr val="tx1">
                    <a:lumMod val="65000"/>
                    <a:lumOff val="35000"/>
                  </a:schemeClr>
                </a:solidFill>
              </a:defRPr>
            </a:lvl1pPr>
          </a:lstStyle>
          <a:p>
            <a:pPr marL="0" lvl="0" indent="0" algn="ctr">
              <a:buNone/>
            </a:pPr>
            <a:r>
              <a:rPr lang="it-IT" dirty="0"/>
              <a:t>Fare clic per modificare lo stile del sottotitolo dello schema</a:t>
            </a:r>
          </a:p>
        </p:txBody>
      </p:sp>
      <p:sp>
        <p:nvSpPr>
          <p:cNvPr id="5" name="Segnaposto piè di pagina 4">
            <a:extLst>
              <a:ext uri="{FF2B5EF4-FFF2-40B4-BE49-F238E27FC236}">
                <a16:creationId xmlns:a16="http://schemas.microsoft.com/office/drawing/2014/main" id="{6E5B8C5C-196C-69F0-D169-A3279DD36528}"/>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64D21475-6FBC-1FDA-6DD5-B4D3DC7C570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126031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1240B-7FA6-5C54-80D1-598C9A033CEA}"/>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2A5918A4-C2B6-2A24-1305-FA064CC1C3E6}"/>
              </a:ext>
            </a:extLst>
          </p:cNvPr>
          <p:cNvSpPr>
            <a:spLocks noGrp="1"/>
          </p:cNvSpPr>
          <p:nvPr>
            <p:ph idx="1"/>
          </p:nvPr>
        </p:nvSpPr>
        <p:spPr/>
        <p:txBody>
          <a:bodyPr vert="horz" lIns="91440" tIns="45720" rIns="91440" bIns="45720" rtlCol="0">
            <a:normAutofit/>
          </a:bodyPr>
          <a:lstStyle>
            <a:lvl1pPr>
              <a:defRPr lang="it-IT" sz="2400">
                <a:solidFill>
                  <a:schemeClr val="tx1">
                    <a:lumMod val="65000"/>
                    <a:lumOff val="35000"/>
                  </a:schemeClr>
                </a:solidFill>
              </a:defRPr>
            </a:lvl1pPr>
            <a:lvl2pPr>
              <a:defRPr lang="it-IT">
                <a:solidFill>
                  <a:srgbClr val="595959"/>
                </a:solidFill>
              </a:defRPr>
            </a:lvl2pPr>
            <a:lvl3pPr>
              <a:defRPr lang="it-IT">
                <a:solidFill>
                  <a:srgbClr val="595959"/>
                </a:solidFill>
              </a:defRPr>
            </a:lvl3pPr>
            <a:lvl4pPr>
              <a:defRPr lang="it-IT">
                <a:solidFill>
                  <a:srgbClr val="595959"/>
                </a:solidFill>
              </a:defRPr>
            </a:lvl4pPr>
            <a:lvl5pPr>
              <a:defRPr lang="it-IT">
                <a:solidFill>
                  <a:srgbClr val="595959"/>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a:extLst>
              <a:ext uri="{FF2B5EF4-FFF2-40B4-BE49-F238E27FC236}">
                <a16:creationId xmlns:a16="http://schemas.microsoft.com/office/drawing/2014/main" id="{8C4AA35A-5D50-BE62-F2C4-1FD36DF8EBA4}"/>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B4334004-55B7-4583-BA2C-673BF369F92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587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ACC99-8D30-1388-8E8C-18AD6AFE5D89}"/>
              </a:ext>
            </a:extLst>
          </p:cNvPr>
          <p:cNvSpPr>
            <a:spLocks noGrp="1"/>
          </p:cNvSpPr>
          <p:nvPr>
            <p:ph type="title"/>
          </p:nvPr>
        </p:nvSpPr>
        <p:spPr>
          <a:xfrm>
            <a:off x="831850" y="1709738"/>
            <a:ext cx="10515600" cy="2852737"/>
          </a:xfrm>
        </p:spPr>
        <p:txBody>
          <a:bodyPr vert="horz" lIns="91440" tIns="45720" rIns="91440" bIns="45720" rtlCol="0" anchor="b">
            <a:normAutofit fontScale="90000"/>
          </a:bodyPr>
          <a:lstStyle>
            <a:lvl1pPr>
              <a:defRPr lang="it-IT" sz="6000" b="1">
                <a:solidFill>
                  <a:srgbClr val="94C020"/>
                </a:solidFill>
                <a:latin typeface="+mn-lt"/>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C6C9BC8-9C49-5860-3C9B-4DFF298194A0}"/>
              </a:ext>
            </a:extLst>
          </p:cNvPr>
          <p:cNvSpPr>
            <a:spLocks noGrp="1"/>
          </p:cNvSpPr>
          <p:nvPr>
            <p:ph type="body" idx="1"/>
          </p:nvPr>
        </p:nvSpPr>
        <p:spPr>
          <a:xfrm>
            <a:off x="831850" y="4589463"/>
            <a:ext cx="10515600" cy="1500187"/>
          </a:xfrm>
        </p:spPr>
        <p:txBody>
          <a:bodyPr vert="horz" lIns="91440" tIns="45720" rIns="91440" bIns="45720" rtlCol="0">
            <a:normAutofit/>
          </a:bodyPr>
          <a:lstStyle>
            <a:lvl1pPr>
              <a:defRPr lang="it-IT" sz="2400">
                <a:solidFill>
                  <a:schemeClr val="tx1">
                    <a:lumMod val="65000"/>
                    <a:lumOff val="35000"/>
                  </a:schemeClr>
                </a:solidFill>
              </a:defRPr>
            </a:lvl1pPr>
          </a:lstStyle>
          <a:p>
            <a:pPr marL="0" lvl="0" indent="0">
              <a:buNone/>
            </a:pPr>
            <a:r>
              <a:rPr lang="it-IT"/>
              <a:t>Fare clic per modificare gli stili del testo dello schema</a:t>
            </a:r>
          </a:p>
        </p:txBody>
      </p:sp>
      <p:sp>
        <p:nvSpPr>
          <p:cNvPr id="5" name="Segnaposto piè di pagina 4">
            <a:extLst>
              <a:ext uri="{FF2B5EF4-FFF2-40B4-BE49-F238E27FC236}">
                <a16:creationId xmlns:a16="http://schemas.microsoft.com/office/drawing/2014/main" id="{DCF716CD-E1B3-0F8F-98D0-8284F4D034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EC30DA6-2F52-4F9B-C436-D5274F719E9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372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31270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C8361-8B55-E21D-0729-DAF0A91BB43C}"/>
              </a:ext>
            </a:extLst>
          </p:cNvPr>
          <p:cNvSpPr>
            <a:spLocks noGrp="1"/>
          </p:cNvSpPr>
          <p:nvPr>
            <p:ph type="title"/>
          </p:nvPr>
        </p:nvSpPr>
        <p:spPr>
          <a:xfrm>
            <a:off x="839788" y="774700"/>
            <a:ext cx="10515600" cy="9159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2">
            <a:extLst>
              <a:ext uri="{FF2B5EF4-FFF2-40B4-BE49-F238E27FC236}">
                <a16:creationId xmlns:a16="http://schemas.microsoft.com/office/drawing/2014/main" id="{BB9546E0-5ED9-4B3D-A15A-DE549550D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AD68EE-1126-EF80-2914-23F60E25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CE7060D-F6F1-5622-EF5F-BD1CFA9AD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9707CB-CBCD-8077-C620-FB87731AFD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F3627770-A5EE-3EF1-6806-78663F3AD7F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9" name="Segnaposto numero diapositiva 8">
            <a:extLst>
              <a:ext uri="{FF2B5EF4-FFF2-40B4-BE49-F238E27FC236}">
                <a16:creationId xmlns:a16="http://schemas.microsoft.com/office/drawing/2014/main" id="{3E41E068-8309-AA34-EFD3-6632EF156C8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302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90713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C3B82-4F60-2330-94FF-CB6C87AB0041}"/>
              </a:ext>
            </a:extLst>
          </p:cNvPr>
          <p:cNvSpPr>
            <a:spLocks noGrp="1"/>
          </p:cNvSpPr>
          <p:nvPr>
            <p:ph type="title"/>
          </p:nvPr>
        </p:nvSpPr>
        <p:spPr>
          <a:xfrm>
            <a:off x="838200" y="762000"/>
            <a:ext cx="10515600" cy="9286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4" name="Segnaposto piè di pagina 3">
            <a:extLst>
              <a:ext uri="{FF2B5EF4-FFF2-40B4-BE49-F238E27FC236}">
                <a16:creationId xmlns:a16="http://schemas.microsoft.com/office/drawing/2014/main" id="{A5138269-A114-F761-DB69-AFCB2ECF2DD9}"/>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5" name="Segnaposto numero diapositiva 4">
            <a:extLst>
              <a:ext uri="{FF2B5EF4-FFF2-40B4-BE49-F238E27FC236}">
                <a16:creationId xmlns:a16="http://schemas.microsoft.com/office/drawing/2014/main" id="{328E2090-5182-7AF9-04D0-3A3D4484C83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706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462F54B-3E37-78C4-DCD2-6D783F30CFEB}"/>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4" name="Segnaposto numero diapositiva 3">
            <a:extLst>
              <a:ext uri="{FF2B5EF4-FFF2-40B4-BE49-F238E27FC236}">
                <a16:creationId xmlns:a16="http://schemas.microsoft.com/office/drawing/2014/main" id="{94CD7671-C97C-4DC8-A63F-734A9511400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930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9D81764-EEF3-B3B9-7883-7C10BB1A0B93}"/>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pPr lvl="0"/>
            <a:r>
              <a:rPr lang="it-IT"/>
              <a:t>Klicka för att ändra titelstilen för schemat</a:t>
            </a:r>
          </a:p>
        </p:txBody>
      </p:sp>
      <p:sp>
        <p:nvSpPr>
          <p:cNvPr id="3" name="Segnaposto testo 2">
            <a:extLst>
              <a:ext uri="{FF2B5EF4-FFF2-40B4-BE49-F238E27FC236}">
                <a16:creationId xmlns:a16="http://schemas.microsoft.com/office/drawing/2014/main" id="{98E509D0-A688-42E6-5F9D-4B1C5CB06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Klicka för att ändra de olika delarna av testo i schemat</a:t>
            </a:r>
          </a:p>
          <a:p>
            <a:pPr lvl="1"/>
            <a:r>
              <a:rPr lang="it-IT"/>
              <a:t>Andra livello</a:t>
            </a:r>
          </a:p>
          <a:p>
            <a:pPr lvl="2"/>
            <a:r>
              <a:rPr lang="it-IT"/>
              <a:t>Terzo livello</a:t>
            </a:r>
          </a:p>
          <a:p>
            <a:pPr lvl="3"/>
            <a:r>
              <a:rPr lang="it-IT"/>
              <a:t>Kvarto livello</a:t>
            </a:r>
          </a:p>
          <a:p>
            <a:pPr lvl="4"/>
            <a:r>
              <a:rPr lang="it-IT"/>
              <a:t>Quinto livello</a:t>
            </a:r>
          </a:p>
        </p:txBody>
      </p:sp>
      <p:sp>
        <p:nvSpPr>
          <p:cNvPr id="5" name="Segnaposto piè di pagina 4">
            <a:extLst>
              <a:ext uri="{FF2B5EF4-FFF2-40B4-BE49-F238E27FC236}">
                <a16:creationId xmlns:a16="http://schemas.microsoft.com/office/drawing/2014/main" id="{D4468883-481E-6A84-AC66-340CA3412CA9}"/>
              </a:ext>
            </a:extLst>
          </p:cNvPr>
          <p:cNvSpPr>
            <a:spLocks noGrp="1"/>
          </p:cNvSpPr>
          <p:nvPr>
            <p:ph type="ftr" sz="quarter" idx="3"/>
          </p:nvPr>
        </p:nvSpPr>
        <p:spPr>
          <a:xfrm>
            <a:off x="838200" y="6238876"/>
            <a:ext cx="9982200" cy="60007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a:t>Modul</a:t>
            </a:r>
            <a:r>
              <a:rPr lang="en-US" dirty="0"/>
              <a:t>: XXXXXXX / </a:t>
            </a:r>
            <a:r>
              <a:rPr lang="en-US" b="1" dirty="0"/>
              <a:t>Lärandeenhet</a:t>
            </a:r>
            <a:r>
              <a:rPr lang="en-US" dirty="0"/>
              <a:t>: YYYYYYY / </a:t>
            </a:r>
            <a:r>
              <a:rPr lang="en-US" b="1" dirty="0"/>
              <a:t>Underenhet</a:t>
            </a:r>
            <a:r>
              <a:rPr lang="en-US" dirty="0"/>
              <a:t>: ZZZZZZZZ</a:t>
            </a:r>
            <a:endParaRPr lang="en-US" b="1" dirty="0"/>
          </a:p>
        </p:txBody>
      </p:sp>
      <p:sp>
        <p:nvSpPr>
          <p:cNvPr id="6" name="Segnaposto numero diapositiva 5">
            <a:extLst>
              <a:ext uri="{FF2B5EF4-FFF2-40B4-BE49-F238E27FC236}">
                <a16:creationId xmlns:a16="http://schemas.microsoft.com/office/drawing/2014/main" id="{7624506B-32CC-1AB4-8563-22F24F253EEF}"/>
              </a:ext>
            </a:extLst>
          </p:cNvPr>
          <p:cNvSpPr>
            <a:spLocks noGrp="1"/>
          </p:cNvSpPr>
          <p:nvPr>
            <p:ph type="sldNum" sz="quarter" idx="4"/>
          </p:nvPr>
        </p:nvSpPr>
        <p:spPr>
          <a:xfrm>
            <a:off x="10896600" y="6356350"/>
            <a:ext cx="457200" cy="365125"/>
          </a:xfrm>
          <a:prstGeom prst="rect">
            <a:avLst/>
          </a:prstGeom>
        </p:spPr>
        <p:txBody>
          <a:bodyPr vert="horz" lIns="91440" tIns="45720" rIns="91440" bIns="45720" rtlCol="0" anchor="ctr"/>
          <a:lstStyle>
            <a:lvl1pPr algn="r">
              <a:defRPr lang="en-US" sz="1200" b="1" smtClean="0">
                <a:solidFill>
                  <a:schemeClr val="tx1">
                    <a:tint val="75000"/>
                  </a:schemeClr>
                </a:solidFill>
              </a:defRPr>
            </a:lvl1pPr>
          </a:lstStyle>
          <a:p>
            <a:fld id="{D57F1E4F-1CFF-5643-939E-217C01CDF565}" type="slidenum">
              <a:rPr lang="it-IT" smtClean="0"/>
              <a:t>‹#›</a:t>
            </a:fld>
            <a:endParaRPr lang="it-IT" dirty="0"/>
          </a:p>
        </p:txBody>
      </p:sp>
    </p:spTree>
    <p:extLst>
      <p:ext uri="{BB962C8B-B14F-4D97-AF65-F5344CB8AC3E}">
        <p14:creationId xmlns:p14="http://schemas.microsoft.com/office/powerpoint/2010/main" val="1897871685"/>
      </p:ext>
    </p:extLst>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40" r:id="rId7"/>
    <p:sldLayoutId id="2147483732" r:id="rId8"/>
    <p:sldLayoutId id="2147483733" r:id="rId9"/>
    <p:sldLayoutId id="2147483734" r:id="rId10"/>
    <p:sldLayoutId id="2147483735" r:id="rId11"/>
    <p:sldLayoutId id="2147483736" r:id="rId12"/>
    <p:sldLayoutId id="2147483737" r:id="rId13"/>
    <p:sldLayoutId id="2147483741" r:id="rId14"/>
    <p:sldLayoutId id="2147483742" r:id="rId15"/>
    <p:sldLayoutId id="2147483739" r:id="rId16"/>
  </p:sldLayoutIdLst>
  <p:hf hdr="0" dt="0"/>
  <p:txStyles>
    <p:title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6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a:extLst>
              <a:ext uri="{FF2B5EF4-FFF2-40B4-BE49-F238E27FC236}">
                <a16:creationId xmlns:a16="http://schemas.microsoft.com/office/drawing/2014/main" id="{0B29304E-24A6-70D2-448F-51DB47A12479}"/>
              </a:ext>
            </a:extLst>
          </p:cNvPr>
          <p:cNvSpPr>
            <a:spLocks noGrp="1"/>
          </p:cNvSpPr>
          <p:nvPr>
            <p:ph type="title"/>
          </p:nvPr>
        </p:nvSpPr>
        <p:spPr/>
        <p:txBody>
          <a:bodyPr/>
          <a:lstStyle/>
          <a:p>
            <a:r>
              <a:rPr lang="en-GB" dirty="0"/>
              <a:t>Pyramid för biomassavärde</a:t>
            </a:r>
          </a:p>
        </p:txBody>
      </p:sp>
      <p:sp>
        <p:nvSpPr>
          <p:cNvPr id="8" name="Segnaposto numero diapositiva 7">
            <a:extLst>
              <a:ext uri="{FF2B5EF4-FFF2-40B4-BE49-F238E27FC236}">
                <a16:creationId xmlns:a16="http://schemas.microsoft.com/office/drawing/2014/main" id="{837D3961-32E2-87FE-0FCD-5CB9F27DC782}"/>
              </a:ext>
            </a:extLst>
          </p:cNvPr>
          <p:cNvSpPr>
            <a:spLocks noGrp="1"/>
          </p:cNvSpPr>
          <p:nvPr>
            <p:ph type="sldNum" sz="quarter" idx="12"/>
          </p:nvPr>
        </p:nvSpPr>
        <p:spPr/>
        <p:txBody>
          <a:bodyPr/>
          <a:lstStyle/>
          <a:p>
            <a:fld id="{D57F1E4F-1CFF-5643-939E-217C01CDF565}" type="slidenum">
              <a:rPr lang="en-US" smtClean="0"/>
              <a:t>10</a:t>
            </a:fld>
            <a:endParaRPr lang="en-US" dirty="0"/>
          </a:p>
        </p:txBody>
      </p:sp>
      <p:sp>
        <p:nvSpPr>
          <p:cNvPr id="10" name="Segnaposto piè di pagina 1">
            <a:extLst>
              <a:ext uri="{FF2B5EF4-FFF2-40B4-BE49-F238E27FC236}">
                <a16:creationId xmlns:a16="http://schemas.microsoft.com/office/drawing/2014/main" id="{FEAC7E96-316D-CCC8-755F-001251D79B34}"/>
              </a:ext>
            </a:extLst>
          </p:cNvPr>
          <p:cNvSpPr>
            <a:spLocks noGrp="1"/>
          </p:cNvSpPr>
          <p:nvPr>
            <p:ph type="ftr" sz="quarter" idx="11"/>
          </p:nvPr>
        </p:nvSpPr>
        <p:spPr>
          <a:xfrm>
            <a:off x="838200" y="6238876"/>
            <a:ext cx="9982200" cy="600074"/>
          </a:xfrm>
        </p:spPr>
        <p:txBody>
          <a:bodyPr/>
          <a:lstStyle/>
          <a:p>
            <a:r>
              <a:rPr lang="sv-SE"/>
              <a:t>Modul: Bioekonomi, cirkulär ekonomi och biobaserade produkter / Ämne: Begreppet bioraffinaderi Delämne: Konceptet bioraffinaderi</a:t>
            </a:r>
            <a:endParaRPr lang="en-US" b="1" dirty="0"/>
          </a:p>
        </p:txBody>
      </p:sp>
      <p:sp>
        <p:nvSpPr>
          <p:cNvPr id="11" name="Triangolo isoscele 10">
            <a:extLst>
              <a:ext uri="{FF2B5EF4-FFF2-40B4-BE49-F238E27FC236}">
                <a16:creationId xmlns:a16="http://schemas.microsoft.com/office/drawing/2014/main" id="{75EBBA5E-786A-050C-6D29-5D023DD93A70}"/>
              </a:ext>
            </a:extLst>
          </p:cNvPr>
          <p:cNvSpPr/>
          <p:nvPr/>
        </p:nvSpPr>
        <p:spPr>
          <a:xfrm>
            <a:off x="3554840" y="1907620"/>
            <a:ext cx="5082320" cy="4381310"/>
          </a:xfrm>
          <a:prstGeom prst="triangle">
            <a:avLst/>
          </a:prstGeom>
          <a:gradFill>
            <a:gsLst>
              <a:gs pos="0">
                <a:srgbClr val="92D050">
                  <a:alpha val="4000"/>
                </a:srgbClr>
              </a:gs>
              <a:gs pos="100000">
                <a:schemeClr val="accent6">
                  <a:lumMod val="75000"/>
                </a:schemeClr>
              </a:gs>
            </a:gsLst>
            <a:lin ang="5400000" scaled="1"/>
          </a:gra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asellaDiTesto 12">
            <a:extLst>
              <a:ext uri="{FF2B5EF4-FFF2-40B4-BE49-F238E27FC236}">
                <a16:creationId xmlns:a16="http://schemas.microsoft.com/office/drawing/2014/main" id="{6CE88A82-03E2-7F91-2A99-E514628A143A}"/>
              </a:ext>
            </a:extLst>
          </p:cNvPr>
          <p:cNvSpPr txBox="1"/>
          <p:nvPr/>
        </p:nvSpPr>
        <p:spPr>
          <a:xfrm>
            <a:off x="3048000" y="1490663"/>
            <a:ext cx="6096000" cy="461665"/>
          </a:xfrm>
          <a:prstGeom prst="rect">
            <a:avLst/>
          </a:prstGeom>
          <a:noFill/>
        </p:spPr>
        <p:txBody>
          <a:bodyPr wrap="square">
            <a:spAutoFit/>
          </a:bodyPr>
          <a:lstStyle/>
          <a:p>
            <a:pPr algn="ctr"/>
            <a:r>
              <a:rPr lang="en-GB" sz="2400" dirty="0">
                <a:solidFill>
                  <a:schemeClr val="accent6">
                    <a:lumMod val="75000"/>
                  </a:schemeClr>
                </a:solidFill>
              </a:rPr>
              <a:t>Kaskadkoppling av biomassa</a:t>
            </a:r>
          </a:p>
        </p:txBody>
      </p:sp>
      <p:sp>
        <p:nvSpPr>
          <p:cNvPr id="14" name="Rettangolo con angoli arrotondati 13">
            <a:extLst>
              <a:ext uri="{FF2B5EF4-FFF2-40B4-BE49-F238E27FC236}">
                <a16:creationId xmlns:a16="http://schemas.microsoft.com/office/drawing/2014/main" id="{CE8062D7-483B-F50F-240E-1A5C5505EDAC}"/>
              </a:ext>
            </a:extLst>
          </p:cNvPr>
          <p:cNvSpPr/>
          <p:nvPr/>
        </p:nvSpPr>
        <p:spPr>
          <a:xfrm>
            <a:off x="3048000" y="2309812"/>
            <a:ext cx="6096000" cy="766763"/>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6">
                    <a:lumMod val="50000"/>
                  </a:schemeClr>
                </a:solidFill>
              </a:rPr>
              <a:t>Hälsa &amp; livsstil</a:t>
            </a:r>
          </a:p>
          <a:p>
            <a:pPr algn="ctr"/>
            <a:r>
              <a:rPr lang="en-GB" b="1" i="1" dirty="0">
                <a:solidFill>
                  <a:schemeClr val="accent6">
                    <a:lumMod val="50000"/>
                  </a:schemeClr>
                </a:solidFill>
              </a:rPr>
              <a:t>läkemedel, finkemikalier, kosmetika</a:t>
            </a:r>
          </a:p>
        </p:txBody>
      </p:sp>
      <p:sp>
        <p:nvSpPr>
          <p:cNvPr id="15" name="Rettangolo con angoli arrotondati 14">
            <a:extLst>
              <a:ext uri="{FF2B5EF4-FFF2-40B4-BE49-F238E27FC236}">
                <a16:creationId xmlns:a16="http://schemas.microsoft.com/office/drawing/2014/main" id="{C9D11407-6600-E6EB-E5C9-85E1C47A4C22}"/>
              </a:ext>
            </a:extLst>
          </p:cNvPr>
          <p:cNvSpPr/>
          <p:nvPr/>
        </p:nvSpPr>
        <p:spPr>
          <a:xfrm>
            <a:off x="3048000" y="3281115"/>
            <a:ext cx="6096000" cy="766763"/>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6">
                    <a:lumMod val="50000"/>
                  </a:schemeClr>
                </a:solidFill>
              </a:rPr>
              <a:t>Alimentation</a:t>
            </a:r>
          </a:p>
          <a:p>
            <a:pPr algn="ctr"/>
            <a:r>
              <a:rPr lang="en-GB" b="1" i="1" dirty="0">
                <a:solidFill>
                  <a:schemeClr val="accent6">
                    <a:lumMod val="50000"/>
                  </a:schemeClr>
                </a:solidFill>
              </a:rPr>
              <a:t>livsmedel och foder slutlig konsumtion</a:t>
            </a:r>
          </a:p>
        </p:txBody>
      </p:sp>
      <p:sp>
        <p:nvSpPr>
          <p:cNvPr id="16" name="Rettangolo con angoli arrotondati 15">
            <a:extLst>
              <a:ext uri="{FF2B5EF4-FFF2-40B4-BE49-F238E27FC236}">
                <a16:creationId xmlns:a16="http://schemas.microsoft.com/office/drawing/2014/main" id="{D3B2A674-09B9-2C24-7587-E70C57E06E1F}"/>
              </a:ext>
            </a:extLst>
          </p:cNvPr>
          <p:cNvSpPr/>
          <p:nvPr/>
        </p:nvSpPr>
        <p:spPr>
          <a:xfrm>
            <a:off x="3048000" y="4252418"/>
            <a:ext cx="6096000" cy="766763"/>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6">
                    <a:lumMod val="50000"/>
                  </a:schemeClr>
                </a:solidFill>
              </a:rPr>
              <a:t>Kemi &amp; material</a:t>
            </a:r>
          </a:p>
          <a:p>
            <a:pPr algn="ctr"/>
            <a:r>
              <a:rPr lang="en-GB" b="1" i="1" dirty="0">
                <a:solidFill>
                  <a:schemeClr val="accent6">
                    <a:lumMod val="50000"/>
                  </a:schemeClr>
                </a:solidFill>
              </a:rPr>
              <a:t>råvaror och bulkkemikalier, gödningsmedel</a:t>
            </a:r>
          </a:p>
        </p:txBody>
      </p:sp>
      <p:sp>
        <p:nvSpPr>
          <p:cNvPr id="17" name="Rettangolo con angoli arrotondati 16">
            <a:extLst>
              <a:ext uri="{FF2B5EF4-FFF2-40B4-BE49-F238E27FC236}">
                <a16:creationId xmlns:a16="http://schemas.microsoft.com/office/drawing/2014/main" id="{841E5A04-1863-6FAD-C4D5-584B38BC068C}"/>
              </a:ext>
            </a:extLst>
          </p:cNvPr>
          <p:cNvSpPr/>
          <p:nvPr/>
        </p:nvSpPr>
        <p:spPr>
          <a:xfrm>
            <a:off x="3048000" y="5223722"/>
            <a:ext cx="6096000" cy="766763"/>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6">
                    <a:lumMod val="50000"/>
                  </a:schemeClr>
                </a:solidFill>
              </a:rPr>
              <a:t>Energi</a:t>
            </a:r>
          </a:p>
          <a:p>
            <a:pPr algn="ctr"/>
            <a:r>
              <a:rPr lang="en-GB" b="1" i="1" dirty="0">
                <a:solidFill>
                  <a:schemeClr val="accent6">
                    <a:lumMod val="50000"/>
                  </a:schemeClr>
                </a:solidFill>
              </a:rPr>
              <a:t>transportbränsle, el, värme</a:t>
            </a:r>
          </a:p>
        </p:txBody>
      </p:sp>
      <p:sp>
        <p:nvSpPr>
          <p:cNvPr id="18" name="Freccia in giù 17">
            <a:extLst>
              <a:ext uri="{FF2B5EF4-FFF2-40B4-BE49-F238E27FC236}">
                <a16:creationId xmlns:a16="http://schemas.microsoft.com/office/drawing/2014/main" id="{E286C029-03B1-F1AC-FFB4-6875CA8F6A48}"/>
              </a:ext>
            </a:extLst>
          </p:cNvPr>
          <p:cNvSpPr/>
          <p:nvPr/>
        </p:nvSpPr>
        <p:spPr>
          <a:xfrm>
            <a:off x="10601325" y="1942704"/>
            <a:ext cx="219075" cy="4286548"/>
          </a:xfrm>
          <a:prstGeom prst="down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asellaDiTesto 18">
            <a:extLst>
              <a:ext uri="{FF2B5EF4-FFF2-40B4-BE49-F238E27FC236}">
                <a16:creationId xmlns:a16="http://schemas.microsoft.com/office/drawing/2014/main" id="{487128AB-6ED5-CAE8-C663-4CC01A4BA2EF}"/>
              </a:ext>
            </a:extLst>
          </p:cNvPr>
          <p:cNvSpPr txBox="1"/>
          <p:nvPr/>
        </p:nvSpPr>
        <p:spPr>
          <a:xfrm rot="16200000">
            <a:off x="8520118" y="3867442"/>
            <a:ext cx="3700750" cy="461665"/>
          </a:xfrm>
          <a:prstGeom prst="rect">
            <a:avLst/>
          </a:prstGeom>
          <a:noFill/>
        </p:spPr>
        <p:txBody>
          <a:bodyPr wrap="square">
            <a:spAutoFit/>
          </a:bodyPr>
          <a:lstStyle/>
          <a:p>
            <a:pPr algn="ctr"/>
            <a:r>
              <a:rPr lang="en-GB" sz="2400" dirty="0">
                <a:solidFill>
                  <a:schemeClr val="accent6">
                    <a:lumMod val="75000"/>
                  </a:schemeClr>
                </a:solidFill>
              </a:rPr>
              <a:t>Volym</a:t>
            </a:r>
          </a:p>
        </p:txBody>
      </p:sp>
      <p:sp>
        <p:nvSpPr>
          <p:cNvPr id="20" name="Freccia in giù 19">
            <a:extLst>
              <a:ext uri="{FF2B5EF4-FFF2-40B4-BE49-F238E27FC236}">
                <a16:creationId xmlns:a16="http://schemas.microsoft.com/office/drawing/2014/main" id="{05D88B60-468A-FE54-CB00-DA8A3F48376B}"/>
              </a:ext>
            </a:extLst>
          </p:cNvPr>
          <p:cNvSpPr/>
          <p:nvPr/>
        </p:nvSpPr>
        <p:spPr>
          <a:xfrm rot="10800000">
            <a:off x="1371599" y="1942704"/>
            <a:ext cx="219075" cy="4286548"/>
          </a:xfrm>
          <a:prstGeom prst="down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asellaDiTesto 20">
            <a:extLst>
              <a:ext uri="{FF2B5EF4-FFF2-40B4-BE49-F238E27FC236}">
                <a16:creationId xmlns:a16="http://schemas.microsoft.com/office/drawing/2014/main" id="{198F75AE-2927-CD12-17AE-36C81011F7E8}"/>
              </a:ext>
            </a:extLst>
          </p:cNvPr>
          <p:cNvSpPr txBox="1"/>
          <p:nvPr/>
        </p:nvSpPr>
        <p:spPr>
          <a:xfrm rot="16200000">
            <a:off x="-709608" y="3867442"/>
            <a:ext cx="3700750" cy="461665"/>
          </a:xfrm>
          <a:prstGeom prst="rect">
            <a:avLst/>
          </a:prstGeom>
          <a:noFill/>
        </p:spPr>
        <p:txBody>
          <a:bodyPr wrap="square">
            <a:spAutoFit/>
          </a:bodyPr>
          <a:lstStyle/>
          <a:p>
            <a:pPr algn="ctr"/>
            <a:r>
              <a:rPr lang="en-GB" sz="2400" dirty="0">
                <a:solidFill>
                  <a:schemeClr val="accent6">
                    <a:lumMod val="75000"/>
                  </a:schemeClr>
                </a:solidFill>
              </a:rPr>
              <a:t>Mervärde</a:t>
            </a:r>
          </a:p>
        </p:txBody>
      </p:sp>
    </p:spTree>
    <p:extLst>
      <p:ext uri="{BB962C8B-B14F-4D97-AF65-F5344CB8AC3E}">
        <p14:creationId xmlns:p14="http://schemas.microsoft.com/office/powerpoint/2010/main" val="1446100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C04B8-A34C-AD19-C8D0-6621C1CD69E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07ECCB2-8401-7F4D-16FD-1585FF81EAC7}"/>
              </a:ext>
            </a:extLst>
          </p:cNvPr>
          <p:cNvSpPr>
            <a:spLocks noGrp="1"/>
          </p:cNvSpPr>
          <p:nvPr>
            <p:ph type="title"/>
          </p:nvPr>
        </p:nvSpPr>
        <p:spPr/>
        <p:txBody>
          <a:bodyPr/>
          <a:lstStyle/>
          <a:p>
            <a:r>
              <a:rPr lang="en-GB" dirty="0"/>
              <a:t>Värdekedjan för biobaserade industrier</a:t>
            </a:r>
          </a:p>
        </p:txBody>
      </p:sp>
      <p:sp>
        <p:nvSpPr>
          <p:cNvPr id="4" name="Segnaposto piè di pagina 1">
            <a:extLst>
              <a:ext uri="{FF2B5EF4-FFF2-40B4-BE49-F238E27FC236}">
                <a16:creationId xmlns:a16="http://schemas.microsoft.com/office/drawing/2014/main" id="{74352455-183E-E0BC-F182-D22223DADC2D}"/>
              </a:ext>
            </a:extLst>
          </p:cNvPr>
          <p:cNvSpPr>
            <a:spLocks noGrp="1"/>
          </p:cNvSpPr>
          <p:nvPr>
            <p:ph type="ftr" sz="quarter" idx="11"/>
          </p:nvPr>
        </p:nvSpPr>
        <p:spPr/>
        <p:txBody>
          <a:bodyPr/>
          <a:lstStyle/>
          <a:p>
            <a:r>
              <a:rPr lang="sv-SE"/>
              <a:t>Modul: Bioekonomi, cirkulär ekonomi och biobaserade produkter / Ämne: Begreppet bioraffinaderi Delämne: Konceptet bioraffinaderi</a:t>
            </a:r>
            <a:endParaRPr lang="en-US" b="1" dirty="0"/>
          </a:p>
        </p:txBody>
      </p:sp>
      <p:sp>
        <p:nvSpPr>
          <p:cNvPr id="5" name="Segnaposto numero diapositiva 4">
            <a:extLst>
              <a:ext uri="{FF2B5EF4-FFF2-40B4-BE49-F238E27FC236}">
                <a16:creationId xmlns:a16="http://schemas.microsoft.com/office/drawing/2014/main" id="{5F9DFB65-94C7-EF9E-E02F-E68D64795682}"/>
              </a:ext>
            </a:extLst>
          </p:cNvPr>
          <p:cNvSpPr>
            <a:spLocks noGrp="1"/>
          </p:cNvSpPr>
          <p:nvPr>
            <p:ph type="sldNum" sz="quarter" idx="12"/>
          </p:nvPr>
        </p:nvSpPr>
        <p:spPr/>
        <p:txBody>
          <a:bodyPr/>
          <a:lstStyle/>
          <a:p>
            <a:fld id="{D57F1E4F-1CFF-5643-939E-217C01CDF565}" type="slidenum">
              <a:rPr lang="en-US" smtClean="0"/>
              <a:t>11</a:t>
            </a:fld>
            <a:endParaRPr lang="en-US" dirty="0"/>
          </a:p>
        </p:txBody>
      </p:sp>
      <p:pic>
        <p:nvPicPr>
          <p:cNvPr id="6" name="Immagine 5">
            <a:extLst>
              <a:ext uri="{FF2B5EF4-FFF2-40B4-BE49-F238E27FC236}">
                <a16:creationId xmlns:a16="http://schemas.microsoft.com/office/drawing/2014/main" id="{A4BD9875-8E8C-6749-0B1B-EBE82E562E87}"/>
              </a:ext>
            </a:extLst>
          </p:cNvPr>
          <p:cNvPicPr>
            <a:picLocks noChangeAspect="1"/>
          </p:cNvPicPr>
          <p:nvPr/>
        </p:nvPicPr>
        <p:blipFill rotWithShape="1">
          <a:blip r:embed="rId2">
            <a:clrChange>
              <a:clrFrom>
                <a:srgbClr val="FFFFFF"/>
              </a:clrFrom>
              <a:clrTo>
                <a:srgbClr val="FFFFFF">
                  <a:alpha val="0"/>
                </a:srgbClr>
              </a:clrTo>
            </a:clrChange>
          </a:blip>
          <a:srcRect l="1395" t="9028" r="1395" b="50000"/>
          <a:stretch/>
        </p:blipFill>
        <p:spPr>
          <a:xfrm>
            <a:off x="1828801" y="1552575"/>
            <a:ext cx="8534398" cy="2809876"/>
          </a:xfrm>
          <a:prstGeom prst="rect">
            <a:avLst/>
          </a:prstGeom>
        </p:spPr>
      </p:pic>
      <p:graphicFrame>
        <p:nvGraphicFramePr>
          <p:cNvPr id="8" name="Tabella 7">
            <a:extLst>
              <a:ext uri="{FF2B5EF4-FFF2-40B4-BE49-F238E27FC236}">
                <a16:creationId xmlns:a16="http://schemas.microsoft.com/office/drawing/2014/main" id="{3856F8D7-4895-33E3-BF45-5AC041AE6F61}"/>
              </a:ext>
            </a:extLst>
          </p:cNvPr>
          <p:cNvGraphicFramePr>
            <a:graphicFrameLocks noGrp="1"/>
          </p:cNvGraphicFramePr>
          <p:nvPr>
            <p:extLst>
              <p:ext uri="{D42A27DB-BD31-4B8C-83A1-F6EECF244321}">
                <p14:modId xmlns:p14="http://schemas.microsoft.com/office/powerpoint/2010/main" val="1211979455"/>
              </p:ext>
            </p:extLst>
          </p:nvPr>
        </p:nvGraphicFramePr>
        <p:xfrm>
          <a:off x="2019300" y="4291541"/>
          <a:ext cx="8343896" cy="2468880"/>
        </p:xfrm>
        <a:graphic>
          <a:graphicData uri="http://schemas.openxmlformats.org/drawingml/2006/table">
            <a:tbl>
              <a:tblPr firstRow="1" bandRow="1">
                <a:tableStyleId>{5C22544A-7EE6-4342-B048-85BDC9FD1C3A}</a:tableStyleId>
              </a:tblPr>
              <a:tblGrid>
                <a:gridCol w="2152650">
                  <a:extLst>
                    <a:ext uri="{9D8B030D-6E8A-4147-A177-3AD203B41FA5}">
                      <a16:colId xmlns:a16="http://schemas.microsoft.com/office/drawing/2014/main" val="1148707811"/>
                    </a:ext>
                  </a:extLst>
                </a:gridCol>
                <a:gridCol w="1895475">
                  <a:extLst>
                    <a:ext uri="{9D8B030D-6E8A-4147-A177-3AD203B41FA5}">
                      <a16:colId xmlns:a16="http://schemas.microsoft.com/office/drawing/2014/main" val="295912322"/>
                    </a:ext>
                  </a:extLst>
                </a:gridCol>
                <a:gridCol w="1981200">
                  <a:extLst>
                    <a:ext uri="{9D8B030D-6E8A-4147-A177-3AD203B41FA5}">
                      <a16:colId xmlns:a16="http://schemas.microsoft.com/office/drawing/2014/main" val="2650425642"/>
                    </a:ext>
                  </a:extLst>
                </a:gridCol>
                <a:gridCol w="2314571">
                  <a:extLst>
                    <a:ext uri="{9D8B030D-6E8A-4147-A177-3AD203B41FA5}">
                      <a16:colId xmlns:a16="http://schemas.microsoft.com/office/drawing/2014/main" val="527298273"/>
                    </a:ext>
                  </a:extLst>
                </a:gridCol>
              </a:tblGrid>
              <a:tr h="370840">
                <a:tc>
                  <a:txBody>
                    <a:bodyPr/>
                    <a:lstStyle/>
                    <a:p>
                      <a:pPr marL="171450" indent="-171450">
                        <a:buFont typeface="Arial" panose="020B0604020202020204" pitchFamily="34" charset="0"/>
                        <a:buChar char="•"/>
                      </a:pPr>
                      <a:r>
                        <a:rPr lang="en-US" sz="1200" b="0" dirty="0">
                          <a:solidFill>
                            <a:schemeClr val="tx1"/>
                          </a:solidFill>
                        </a:rPr>
                        <a:t>Avfallsströmmar</a:t>
                      </a:r>
                    </a:p>
                    <a:p>
                      <a:pPr marL="171450" indent="-171450">
                        <a:buFont typeface="Arial" panose="020B0604020202020204" pitchFamily="34" charset="0"/>
                        <a:buChar char="•"/>
                      </a:pPr>
                      <a:r>
                        <a:rPr lang="en-US" sz="1200" b="0" dirty="0">
                          <a:solidFill>
                            <a:schemeClr val="tx1"/>
                          </a:solidFill>
                        </a:rPr>
                        <a:t>Kommunalt organiskt avfall</a:t>
                      </a:r>
                    </a:p>
                    <a:p>
                      <a:pPr marL="171450" indent="-171450">
                        <a:buFont typeface="Arial" panose="020B0604020202020204" pitchFamily="34" charset="0"/>
                        <a:buChar char="•"/>
                      </a:pPr>
                      <a:r>
                        <a:rPr lang="en-US" sz="1200" b="0" dirty="0">
                          <a:solidFill>
                            <a:schemeClr val="tx1"/>
                          </a:solidFill>
                        </a:rPr>
                        <a:t>Biprodukter och sidoströmmar</a:t>
                      </a:r>
                    </a:p>
                    <a:p>
                      <a:pPr marL="171450" indent="-171450">
                        <a:buFont typeface="Arial" panose="020B0604020202020204" pitchFamily="34" charset="0"/>
                        <a:buChar char="•"/>
                      </a:pPr>
                      <a:r>
                        <a:rPr lang="en-US" sz="1200" b="0" dirty="0">
                          <a:solidFill>
                            <a:schemeClr val="tx1"/>
                          </a:solidFill>
                        </a:rPr>
                        <a:t>Sidoströmmar inom skogsbruk</a:t>
                      </a:r>
                    </a:p>
                    <a:p>
                      <a:pPr marL="171450" indent="-171450">
                        <a:buFont typeface="Arial" panose="020B0604020202020204" pitchFamily="34" charset="0"/>
                        <a:buChar char="•"/>
                      </a:pPr>
                      <a:r>
                        <a:rPr lang="en-US" sz="1200" b="0" dirty="0">
                          <a:solidFill>
                            <a:schemeClr val="tx1"/>
                          </a:solidFill>
                        </a:rPr>
                        <a:t>Särskilda jordbruksgrödor och restprodukter</a:t>
                      </a:r>
                    </a:p>
                    <a:p>
                      <a:pPr marL="171450" indent="-171450">
                        <a:buFont typeface="Arial" panose="020B0604020202020204" pitchFamily="34" charset="0"/>
                        <a:buChar char="•"/>
                      </a:pPr>
                      <a:r>
                        <a:rPr lang="en-US" sz="1200" b="0" dirty="0">
                          <a:solidFill>
                            <a:schemeClr val="tx1"/>
                          </a:solidFill>
                        </a:rPr>
                        <a:t>Akvatisk biomassa</a:t>
                      </a:r>
                    </a:p>
                    <a:p>
                      <a:pPr marL="171450" indent="-171450">
                        <a:buFont typeface="Arial" panose="020B0604020202020204" pitchFamily="34" charset="0"/>
                        <a:buChar char="•"/>
                      </a:pPr>
                      <a:r>
                        <a:rPr lang="en-US" sz="1200" b="0" dirty="0">
                          <a:solidFill>
                            <a:schemeClr val="tx1"/>
                          </a:solidFill>
                        </a:rPr>
                        <a:t>Restprodukter från livsmedelsförädling</a:t>
                      </a:r>
                    </a:p>
                    <a:p>
                      <a:pPr marL="171450" indent="-171450">
                        <a:buFont typeface="Arial" panose="020B0604020202020204" pitchFamily="34" charset="0"/>
                        <a:buChar char="•"/>
                      </a:pPr>
                      <a:r>
                        <a:rPr lang="en-US" sz="1200" b="0" dirty="0">
                          <a:solidFill>
                            <a:schemeClr val="tx1"/>
                          </a:solidFill>
                        </a:rPr>
                        <a:t>Process och avloppsvatten</a:t>
                      </a:r>
                    </a:p>
                    <a:p>
                      <a:pPr marL="171450" indent="-171450">
                        <a:buFont typeface="Arial" panose="020B0604020202020204" pitchFamily="34" charset="0"/>
                        <a:buChar char="•"/>
                      </a:pPr>
                      <a:r>
                        <a:rPr lang="en-US" sz="1200" b="0" dirty="0">
                          <a:solidFill>
                            <a:schemeClr val="tx1"/>
                          </a:solidFill>
                        </a:rPr>
                        <a:t>CO</a:t>
                      </a:r>
                      <a:r>
                        <a:rPr lang="en-US" sz="1200" b="0" baseline="-25000" dirty="0">
                          <a:solidFill>
                            <a:schemeClr val="tx1"/>
                          </a:solidFill>
                        </a:rPr>
                        <a:t>2</a:t>
                      </a:r>
                      <a:endParaRPr lang="en-GB" sz="1200" b="0" baseline="-25000" dirty="0">
                        <a:solidFill>
                          <a:schemeClr val="tx1"/>
                        </a:solidFill>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noFill/>
                  </a:tcPr>
                </a:tc>
                <a:tc>
                  <a:txBody>
                    <a:bodyPr/>
                    <a:lstStyle/>
                    <a:p>
                      <a:pPr marL="171450" indent="-171450">
                        <a:buFont typeface="Arial" panose="020B0604020202020204" pitchFamily="34" charset="0"/>
                        <a:buChar char="•"/>
                      </a:pPr>
                      <a:r>
                        <a:rPr lang="en-GB" sz="1200" b="0" dirty="0">
                          <a:solidFill>
                            <a:schemeClr val="tx1"/>
                          </a:solidFill>
                        </a:rPr>
                        <a:t>(Före-) behandling</a:t>
                      </a:r>
                    </a:p>
                    <a:p>
                      <a:pPr marL="171450" indent="-171450">
                        <a:buFont typeface="Arial" panose="020B0604020202020204" pitchFamily="34" charset="0"/>
                        <a:buChar char="•"/>
                      </a:pPr>
                      <a:r>
                        <a:rPr lang="en-GB" sz="1200" b="0" dirty="0">
                          <a:solidFill>
                            <a:schemeClr val="tx1"/>
                          </a:solidFill>
                        </a:rPr>
                        <a:t>Omvandling</a:t>
                      </a: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noFill/>
                  </a:tcPr>
                </a:tc>
                <a:tc>
                  <a:txBody>
                    <a:bodyPr/>
                    <a:lstStyle/>
                    <a:p>
                      <a:pPr marL="171450" indent="-171450">
                        <a:buFont typeface="Arial" panose="020B0604020202020204" pitchFamily="34" charset="0"/>
                        <a:buChar char="•"/>
                      </a:pPr>
                      <a:r>
                        <a:rPr lang="en-US" sz="1200" b="0" dirty="0">
                          <a:solidFill>
                            <a:schemeClr val="tx1"/>
                          </a:solidFill>
                        </a:rPr>
                        <a:t>Bioplaster</a:t>
                      </a:r>
                    </a:p>
                    <a:p>
                      <a:pPr marL="171450" indent="-171450">
                        <a:buFont typeface="Arial" panose="020B0604020202020204" pitchFamily="34" charset="0"/>
                        <a:buChar char="•"/>
                      </a:pPr>
                      <a:r>
                        <a:rPr lang="en-US" sz="1200" b="0" dirty="0">
                          <a:solidFill>
                            <a:schemeClr val="tx1"/>
                          </a:solidFill>
                        </a:rPr>
                        <a:t>Byggstenar</a:t>
                      </a:r>
                    </a:p>
                    <a:p>
                      <a:pPr marL="171450" indent="-171450">
                        <a:buFont typeface="Arial" panose="020B0604020202020204" pitchFamily="34" charset="0"/>
                        <a:buChar char="•"/>
                      </a:pPr>
                      <a:r>
                        <a:rPr lang="en-US" sz="1200" b="0" dirty="0">
                          <a:solidFill>
                            <a:schemeClr val="tx1"/>
                          </a:solidFill>
                        </a:rPr>
                        <a:t>Biopolymerer</a:t>
                      </a:r>
                    </a:p>
                    <a:p>
                      <a:pPr marL="171450" indent="-171450">
                        <a:buFont typeface="Arial" panose="020B0604020202020204" pitchFamily="34" charset="0"/>
                        <a:buChar char="•"/>
                      </a:pPr>
                      <a:r>
                        <a:rPr lang="en-US" sz="1200" b="0" dirty="0">
                          <a:solidFill>
                            <a:schemeClr val="tx1"/>
                          </a:solidFill>
                        </a:rPr>
                        <a:t>Ytaktiva ämnen</a:t>
                      </a:r>
                    </a:p>
                    <a:p>
                      <a:pPr marL="171450" indent="-171450">
                        <a:buFont typeface="Arial" panose="020B0604020202020204" pitchFamily="34" charset="0"/>
                        <a:buChar char="•"/>
                      </a:pPr>
                      <a:r>
                        <a:rPr lang="en-US" sz="1200" b="0" dirty="0">
                          <a:solidFill>
                            <a:schemeClr val="tx1"/>
                          </a:solidFill>
                        </a:rPr>
                        <a:t>Aktiva ingredienser</a:t>
                      </a:r>
                    </a:p>
                    <a:p>
                      <a:pPr marL="171450" indent="-171450">
                        <a:buFont typeface="Arial" panose="020B0604020202020204" pitchFamily="34" charset="0"/>
                        <a:buChar char="•"/>
                      </a:pPr>
                      <a:r>
                        <a:rPr lang="en-US" sz="1200" b="0" dirty="0">
                          <a:solidFill>
                            <a:schemeClr val="tx1"/>
                          </a:solidFill>
                        </a:rPr>
                        <a:t>Biomaterial</a:t>
                      </a:r>
                    </a:p>
                    <a:p>
                      <a:pPr marL="171450" indent="-171450">
                        <a:buFont typeface="Arial" panose="020B0604020202020204" pitchFamily="34" charset="0"/>
                        <a:buChar char="•"/>
                      </a:pPr>
                      <a:r>
                        <a:rPr lang="en-US" sz="1200" b="0" dirty="0" err="1">
                          <a:solidFill>
                            <a:schemeClr val="tx1"/>
                          </a:solidFill>
                        </a:rPr>
                        <a:t>Biologiska smörjmedel</a:t>
                      </a:r>
                      <a:endParaRPr lang="en-GB" sz="1200" b="0" dirty="0">
                        <a:solidFill>
                          <a:schemeClr val="tx1"/>
                        </a:solidFill>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noFill/>
                  </a:tcPr>
                </a:tc>
                <a:tc>
                  <a:txBody>
                    <a:bodyPr/>
                    <a:lstStyle/>
                    <a:p>
                      <a:pPr marL="171450" indent="-171450">
                        <a:buFont typeface="Arial" panose="020B0604020202020204" pitchFamily="34" charset="0"/>
                        <a:buChar char="•"/>
                      </a:pPr>
                      <a:r>
                        <a:rPr lang="en-GB" sz="1200" b="0" dirty="0">
                          <a:solidFill>
                            <a:schemeClr val="tx1"/>
                          </a:solidFill>
                        </a:rPr>
                        <a:t>Biobränslen</a:t>
                      </a:r>
                    </a:p>
                    <a:p>
                      <a:pPr marL="171450" indent="-171450">
                        <a:buFont typeface="Arial" panose="020B0604020202020204" pitchFamily="34" charset="0"/>
                        <a:buChar char="•"/>
                      </a:pPr>
                      <a:r>
                        <a:rPr lang="en-GB" sz="1200" b="0" dirty="0">
                          <a:solidFill>
                            <a:schemeClr val="tx1"/>
                          </a:solidFill>
                        </a:rPr>
                        <a:t>Textilier</a:t>
                      </a:r>
                    </a:p>
                    <a:p>
                      <a:pPr marL="171450" indent="-171450">
                        <a:buFont typeface="Arial" panose="020B0604020202020204" pitchFamily="34" charset="0"/>
                        <a:buChar char="•"/>
                      </a:pPr>
                      <a:r>
                        <a:rPr lang="en-GB" sz="1200" b="0" dirty="0">
                          <a:solidFill>
                            <a:schemeClr val="tx1"/>
                          </a:solidFill>
                        </a:rPr>
                        <a:t>Förpackning</a:t>
                      </a:r>
                    </a:p>
                    <a:p>
                      <a:pPr marL="171450" indent="-171450">
                        <a:buFont typeface="Arial" panose="020B0604020202020204" pitchFamily="34" charset="0"/>
                        <a:buChar char="•"/>
                      </a:pPr>
                      <a:r>
                        <a:rPr lang="en-GB" sz="1200" b="0" dirty="0">
                          <a:solidFill>
                            <a:schemeClr val="tx1"/>
                          </a:solidFill>
                        </a:rPr>
                        <a:t>Lösningsmedel</a:t>
                      </a:r>
                    </a:p>
                    <a:p>
                      <a:pPr marL="171450" indent="-171450">
                        <a:buFont typeface="Arial" panose="020B0604020202020204" pitchFamily="34" charset="0"/>
                        <a:buChar char="•"/>
                      </a:pPr>
                      <a:r>
                        <a:rPr lang="en-GB" sz="1200" b="0" dirty="0">
                          <a:solidFill>
                            <a:schemeClr val="tx1"/>
                          </a:solidFill>
                        </a:rPr>
                        <a:t>Möbler</a:t>
                      </a:r>
                    </a:p>
                    <a:p>
                      <a:pPr marL="171450" indent="-171450">
                        <a:buFont typeface="Arial" panose="020B0604020202020204" pitchFamily="34" charset="0"/>
                        <a:buChar char="•"/>
                      </a:pPr>
                      <a:r>
                        <a:rPr lang="en-GB" sz="1200" b="0" dirty="0">
                          <a:solidFill>
                            <a:schemeClr val="tx1"/>
                          </a:solidFill>
                        </a:rPr>
                        <a:t>Personlig vård</a:t>
                      </a:r>
                    </a:p>
                    <a:p>
                      <a:pPr marL="171450" indent="-171450">
                        <a:buFont typeface="Arial" panose="020B0604020202020204" pitchFamily="34" charset="0"/>
                        <a:buChar char="•"/>
                      </a:pPr>
                      <a:r>
                        <a:rPr lang="en-GB" sz="1200" b="0" dirty="0">
                          <a:solidFill>
                            <a:schemeClr val="tx1"/>
                          </a:solidFill>
                        </a:rPr>
                        <a:t>Byggmaterial</a:t>
                      </a:r>
                    </a:p>
                    <a:p>
                      <a:pPr marL="171450" indent="-171450">
                        <a:buFont typeface="Arial" panose="020B0604020202020204" pitchFamily="34" charset="0"/>
                        <a:buChar char="•"/>
                      </a:pPr>
                      <a:r>
                        <a:rPr lang="en-GB" sz="1200" b="0" dirty="0">
                          <a:solidFill>
                            <a:schemeClr val="tx1"/>
                          </a:solidFill>
                        </a:rPr>
                        <a:t>Läkemedel</a:t>
                      </a:r>
                    </a:p>
                    <a:p>
                      <a:pPr marL="171450" indent="-171450">
                        <a:buFont typeface="Arial" panose="020B0604020202020204" pitchFamily="34" charset="0"/>
                        <a:buChar char="•"/>
                      </a:pPr>
                      <a:r>
                        <a:rPr lang="en-GB" sz="1200" b="0" dirty="0">
                          <a:solidFill>
                            <a:schemeClr val="tx1"/>
                          </a:solidFill>
                        </a:rPr>
                        <a:t>Kläder</a:t>
                      </a:r>
                    </a:p>
                    <a:p>
                      <a:pPr marL="171450" indent="-171450">
                        <a:buFont typeface="Arial" panose="020B0604020202020204" pitchFamily="34" charset="0"/>
                        <a:buChar char="•"/>
                      </a:pPr>
                      <a:r>
                        <a:rPr lang="en-GB" sz="1200" b="0" dirty="0">
                          <a:solidFill>
                            <a:schemeClr val="tx1"/>
                          </a:solidFill>
                        </a:rPr>
                        <a:t>Komponenter till bilar</a:t>
                      </a:r>
                    </a:p>
                  </a:txBody>
                  <a:tcPr>
                    <a:lnL w="1270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1132276338"/>
                  </a:ext>
                </a:extLst>
              </a:tr>
            </a:tbl>
          </a:graphicData>
        </a:graphic>
      </p:graphicFrame>
      <p:sp>
        <p:nvSpPr>
          <p:cNvPr id="10" name="CasellaDiTesto 9">
            <a:extLst>
              <a:ext uri="{FF2B5EF4-FFF2-40B4-BE49-F238E27FC236}">
                <a16:creationId xmlns:a16="http://schemas.microsoft.com/office/drawing/2014/main" id="{8278ACA0-AFB6-0846-7F40-F0B25D2874E8}"/>
              </a:ext>
            </a:extLst>
          </p:cNvPr>
          <p:cNvSpPr txBox="1"/>
          <p:nvPr/>
        </p:nvSpPr>
        <p:spPr>
          <a:xfrm rot="16200000">
            <a:off x="10800963" y="4965313"/>
            <a:ext cx="2505075" cy="276999"/>
          </a:xfrm>
          <a:prstGeom prst="rect">
            <a:avLst/>
          </a:prstGeom>
          <a:noFill/>
        </p:spPr>
        <p:txBody>
          <a:bodyPr wrap="square">
            <a:spAutoFit/>
          </a:bodyPr>
          <a:lstStyle/>
          <a:p>
            <a:r>
              <a:rPr lang="en-GB" sz="1200" dirty="0"/>
              <a:t>Bildkreditering: biopilots4u.eu</a:t>
            </a:r>
          </a:p>
        </p:txBody>
      </p:sp>
    </p:spTree>
    <p:extLst>
      <p:ext uri="{BB962C8B-B14F-4D97-AF65-F5344CB8AC3E}">
        <p14:creationId xmlns:p14="http://schemas.microsoft.com/office/powerpoint/2010/main" val="4177983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BAD7D21A-AB51-40C3-D15B-B5F678D48A77}"/>
              </a:ext>
            </a:extLst>
          </p:cNvPr>
          <p:cNvSpPr>
            <a:spLocks noGrp="1"/>
          </p:cNvSpPr>
          <p:nvPr>
            <p:ph type="title"/>
          </p:nvPr>
        </p:nvSpPr>
        <p:spPr/>
        <p:txBody>
          <a:bodyPr/>
          <a:lstStyle/>
          <a:p>
            <a:r>
              <a:rPr lang="en-GB" dirty="0"/>
              <a:t>En biobaserad värdekedja</a:t>
            </a:r>
          </a:p>
        </p:txBody>
      </p:sp>
      <p:pic>
        <p:nvPicPr>
          <p:cNvPr id="7" name="Segnaposto contenuto 6">
            <a:extLst>
              <a:ext uri="{FF2B5EF4-FFF2-40B4-BE49-F238E27FC236}">
                <a16:creationId xmlns:a16="http://schemas.microsoft.com/office/drawing/2014/main" id="{83447C1A-A9C9-9BF6-003C-13C3E5E35422}"/>
              </a:ext>
            </a:extLst>
          </p:cNvPr>
          <p:cNvPicPr>
            <a:picLocks noGrp="1" noChangeAspect="1"/>
          </p:cNvPicPr>
          <p:nvPr>
            <p:ph sz="half" idx="1"/>
          </p:nvPr>
        </p:nvPicPr>
        <p:blipFill>
          <a:blip r:embed="rId2"/>
          <a:stretch>
            <a:fillRect/>
          </a:stretch>
        </p:blipFill>
        <p:spPr>
          <a:xfrm>
            <a:off x="238125" y="1556707"/>
            <a:ext cx="7977573" cy="4549727"/>
          </a:xfrm>
          <a:prstGeom prst="rect">
            <a:avLst/>
          </a:prstGeom>
        </p:spPr>
      </p:pic>
      <p:sp>
        <p:nvSpPr>
          <p:cNvPr id="12" name="Segnaposto contenuto 11">
            <a:extLst>
              <a:ext uri="{FF2B5EF4-FFF2-40B4-BE49-F238E27FC236}">
                <a16:creationId xmlns:a16="http://schemas.microsoft.com/office/drawing/2014/main" id="{A40075DB-EE7E-24CA-197F-FDBAF6F464CF}"/>
              </a:ext>
            </a:extLst>
          </p:cNvPr>
          <p:cNvSpPr>
            <a:spLocks noGrp="1"/>
          </p:cNvSpPr>
          <p:nvPr>
            <p:ph sz="half" idx="2"/>
          </p:nvPr>
        </p:nvSpPr>
        <p:spPr>
          <a:xfrm>
            <a:off x="8315324" y="1556707"/>
            <a:ext cx="3371851" cy="4620256"/>
          </a:xfrm>
        </p:spPr>
        <p:txBody>
          <a:bodyPr>
            <a:normAutofit fontScale="62500" lnSpcReduction="20000"/>
          </a:bodyPr>
          <a:lstStyle/>
          <a:p>
            <a:pPr marL="0" indent="0">
              <a:lnSpc>
                <a:spcPct val="120000"/>
              </a:lnSpc>
              <a:buNone/>
            </a:pPr>
            <a:r>
              <a:rPr lang="en-US" dirty="0"/>
              <a:t>Värdekedjor, särskilt de som fokuserar på sekundära resurser, syftar till att omvandla organiskt material till värdefulla produkter, inklusive högvärdiga kemikalier, biprodukter och förnybar energi. Integrerade bioraffinaderier, som kan omvandla avfall till olika högvärdiga produkter, inkluderar en förbehandlingsanläggning för att förbereda råmaterial för efterföljande omvandlings- och raffineringstekniker inom leveranskedjan, före förpackning och distribution.</a:t>
            </a:r>
            <a:endParaRPr lang="en-GB" dirty="0"/>
          </a:p>
        </p:txBody>
      </p:sp>
      <p:sp>
        <p:nvSpPr>
          <p:cNvPr id="9" name="Segnaposto piè di pagina 1">
            <a:extLst>
              <a:ext uri="{FF2B5EF4-FFF2-40B4-BE49-F238E27FC236}">
                <a16:creationId xmlns:a16="http://schemas.microsoft.com/office/drawing/2014/main" id="{10D72931-D15F-5E23-9F6D-B40E26C8451E}"/>
              </a:ext>
            </a:extLst>
          </p:cNvPr>
          <p:cNvSpPr>
            <a:spLocks noGrp="1"/>
          </p:cNvSpPr>
          <p:nvPr>
            <p:ph type="ftr" sz="quarter" idx="11"/>
          </p:nvPr>
        </p:nvSpPr>
        <p:spPr/>
        <p:txBody>
          <a:bodyPr/>
          <a:lstStyle/>
          <a:p>
            <a:r>
              <a:rPr lang="sv-SE"/>
              <a:t>Modul: Bioekonomi, cirkulär ekonomi och biobaserade produkter / Ämne: Begreppet bioraffinaderi Delämne: Konceptet bioraffinaderi</a:t>
            </a:r>
            <a:endParaRPr lang="en-US" b="1" dirty="0"/>
          </a:p>
        </p:txBody>
      </p:sp>
      <p:sp>
        <p:nvSpPr>
          <p:cNvPr id="4" name="Segnaposto numero diapositiva 3">
            <a:extLst>
              <a:ext uri="{FF2B5EF4-FFF2-40B4-BE49-F238E27FC236}">
                <a16:creationId xmlns:a16="http://schemas.microsoft.com/office/drawing/2014/main" id="{84AA1159-0D18-4BE5-6D2D-AC4EFFF3B087}"/>
              </a:ext>
            </a:extLst>
          </p:cNvPr>
          <p:cNvSpPr>
            <a:spLocks noGrp="1"/>
          </p:cNvSpPr>
          <p:nvPr>
            <p:ph type="sldNum" sz="quarter" idx="12"/>
          </p:nvPr>
        </p:nvSpPr>
        <p:spPr/>
        <p:txBody>
          <a:bodyPr/>
          <a:lstStyle/>
          <a:p>
            <a:fld id="{D57F1E4F-1CFF-5643-939E-217C01CDF565}" type="slidenum">
              <a:rPr lang="en-US" smtClean="0"/>
              <a:t>12</a:t>
            </a:fld>
            <a:endParaRPr lang="en-US" dirty="0"/>
          </a:p>
        </p:txBody>
      </p:sp>
      <p:sp>
        <p:nvSpPr>
          <p:cNvPr id="11" name="CasellaDiTesto 10">
            <a:extLst>
              <a:ext uri="{FF2B5EF4-FFF2-40B4-BE49-F238E27FC236}">
                <a16:creationId xmlns:a16="http://schemas.microsoft.com/office/drawing/2014/main" id="{474F4546-11F8-DD10-F947-1B9BAA96B727}"/>
              </a:ext>
            </a:extLst>
          </p:cNvPr>
          <p:cNvSpPr txBox="1"/>
          <p:nvPr/>
        </p:nvSpPr>
        <p:spPr>
          <a:xfrm rot="16200000">
            <a:off x="9991726" y="4466837"/>
            <a:ext cx="3867150" cy="276999"/>
          </a:xfrm>
          <a:prstGeom prst="rect">
            <a:avLst/>
          </a:prstGeom>
          <a:noFill/>
        </p:spPr>
        <p:txBody>
          <a:bodyPr wrap="square">
            <a:spAutoFit/>
          </a:bodyPr>
          <a:lstStyle/>
          <a:p>
            <a:r>
              <a:rPr lang="en-GB" sz="1200" dirty="0"/>
              <a:t>Source: doi.org/10.3390/su10061695</a:t>
            </a:r>
          </a:p>
        </p:txBody>
      </p:sp>
    </p:spTree>
    <p:extLst>
      <p:ext uri="{BB962C8B-B14F-4D97-AF65-F5344CB8AC3E}">
        <p14:creationId xmlns:p14="http://schemas.microsoft.com/office/powerpoint/2010/main" val="2239364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9154E-6FFF-3215-9853-C946EBD59BBD}"/>
            </a:ext>
          </a:extLst>
        </p:cNvPr>
        <p:cNvGrpSpPr/>
        <p:nvPr/>
      </p:nvGrpSpPr>
      <p:grpSpPr>
        <a:xfrm>
          <a:off x="0" y="0"/>
          <a:ext cx="0" cy="0"/>
          <a:chOff x="0" y="0"/>
          <a:chExt cx="0" cy="0"/>
        </a:xfrm>
      </p:grpSpPr>
      <p:sp>
        <p:nvSpPr>
          <p:cNvPr id="5" name="Titolo 4">
            <a:extLst>
              <a:ext uri="{FF2B5EF4-FFF2-40B4-BE49-F238E27FC236}">
                <a16:creationId xmlns:a16="http://schemas.microsoft.com/office/drawing/2014/main" id="{842F9FA0-D780-8775-FB02-524ADF885414}"/>
              </a:ext>
            </a:extLst>
          </p:cNvPr>
          <p:cNvSpPr>
            <a:spLocks noGrp="1"/>
          </p:cNvSpPr>
          <p:nvPr>
            <p:ph type="title"/>
          </p:nvPr>
        </p:nvSpPr>
        <p:spPr/>
        <p:txBody>
          <a:bodyPr>
            <a:normAutofit fontScale="90000"/>
          </a:bodyPr>
          <a:lstStyle/>
          <a:p>
            <a:r>
              <a:rPr lang="en-US" dirty="0"/>
              <a:t>Cirkulär biobaserad värdekedja och FN:s globala mål för hållbar utveckling</a:t>
            </a:r>
            <a:endParaRPr lang="en-GB" dirty="0"/>
          </a:p>
        </p:txBody>
      </p:sp>
      <p:sp>
        <p:nvSpPr>
          <p:cNvPr id="6" name="Segnaposto contenuto 5">
            <a:extLst>
              <a:ext uri="{FF2B5EF4-FFF2-40B4-BE49-F238E27FC236}">
                <a16:creationId xmlns:a16="http://schemas.microsoft.com/office/drawing/2014/main" id="{0514F4E8-6859-AA0E-79FD-B2C6E2D9C623}"/>
              </a:ext>
            </a:extLst>
          </p:cNvPr>
          <p:cNvSpPr>
            <a:spLocks noGrp="1"/>
          </p:cNvSpPr>
          <p:nvPr>
            <p:ph sz="half" idx="1"/>
          </p:nvPr>
        </p:nvSpPr>
        <p:spPr>
          <a:xfrm>
            <a:off x="128199" y="1825625"/>
            <a:ext cx="2957901" cy="4351338"/>
          </a:xfrm>
        </p:spPr>
        <p:txBody>
          <a:bodyPr>
            <a:normAutofit fontScale="92500" lnSpcReduction="20000"/>
          </a:bodyPr>
          <a:lstStyle/>
          <a:p>
            <a:pPr marL="0" indent="0">
              <a:lnSpc>
                <a:spcPct val="120000"/>
              </a:lnSpc>
              <a:buNone/>
            </a:pPr>
            <a:r>
              <a:rPr lang="en-US" dirty="0"/>
              <a:t>När det gäller de nuvarande målen för hållbar tillväxt har bioekonomi, i kombination med cirkulär ekonomi, potential att direkt bidra till 11 av FN:s 17 mål för hållbar utveckling (SDG)</a:t>
            </a:r>
            <a:endParaRPr lang="en-GB" dirty="0"/>
          </a:p>
        </p:txBody>
      </p:sp>
      <p:pic>
        <p:nvPicPr>
          <p:cNvPr id="10" name="Segnaposto contenuto 9">
            <a:extLst>
              <a:ext uri="{FF2B5EF4-FFF2-40B4-BE49-F238E27FC236}">
                <a16:creationId xmlns:a16="http://schemas.microsoft.com/office/drawing/2014/main" id="{2E090253-05E3-19CC-E5CF-7007CBCF73F3}"/>
              </a:ext>
            </a:extLst>
          </p:cNvPr>
          <p:cNvPicPr>
            <a:picLocks noGrp="1" noChangeAspect="1"/>
          </p:cNvPicPr>
          <p:nvPr>
            <p:ph sz="half" idx="2"/>
          </p:nvPr>
        </p:nvPicPr>
        <p:blipFill>
          <a:blip r:embed="rId2"/>
          <a:stretch>
            <a:fillRect/>
          </a:stretch>
        </p:blipFill>
        <p:spPr>
          <a:xfrm>
            <a:off x="3086100" y="1708079"/>
            <a:ext cx="8267700" cy="4569354"/>
          </a:xfrm>
          <a:prstGeom prst="rect">
            <a:avLst/>
          </a:prstGeom>
        </p:spPr>
      </p:pic>
      <p:sp>
        <p:nvSpPr>
          <p:cNvPr id="9" name="Segnaposto piè di pagina 1">
            <a:extLst>
              <a:ext uri="{FF2B5EF4-FFF2-40B4-BE49-F238E27FC236}">
                <a16:creationId xmlns:a16="http://schemas.microsoft.com/office/drawing/2014/main" id="{4777E09A-8541-4228-F342-DF00FBA611C0}"/>
              </a:ext>
            </a:extLst>
          </p:cNvPr>
          <p:cNvSpPr>
            <a:spLocks noGrp="1"/>
          </p:cNvSpPr>
          <p:nvPr>
            <p:ph type="ftr" sz="quarter" idx="11"/>
          </p:nvPr>
        </p:nvSpPr>
        <p:spPr/>
        <p:txBody>
          <a:bodyPr/>
          <a:lstStyle/>
          <a:p>
            <a:r>
              <a:rPr lang="sv-SE"/>
              <a:t>Modul: Bioekonomi, cirkulär ekonomi och biobaserade produkter / Ämne: Begreppet bioraffinaderi Delämne: Konceptet bioraffinaderi</a:t>
            </a:r>
            <a:endParaRPr lang="en-US" b="1" dirty="0"/>
          </a:p>
        </p:txBody>
      </p:sp>
      <p:sp>
        <p:nvSpPr>
          <p:cNvPr id="4" name="Segnaposto numero diapositiva 3">
            <a:extLst>
              <a:ext uri="{FF2B5EF4-FFF2-40B4-BE49-F238E27FC236}">
                <a16:creationId xmlns:a16="http://schemas.microsoft.com/office/drawing/2014/main" id="{DDBE10C9-F414-4165-3166-7C99B7B52116}"/>
              </a:ext>
            </a:extLst>
          </p:cNvPr>
          <p:cNvSpPr>
            <a:spLocks noGrp="1"/>
          </p:cNvSpPr>
          <p:nvPr>
            <p:ph type="sldNum" sz="quarter" idx="12"/>
          </p:nvPr>
        </p:nvSpPr>
        <p:spPr/>
        <p:txBody>
          <a:bodyPr/>
          <a:lstStyle/>
          <a:p>
            <a:fld id="{D57F1E4F-1CFF-5643-939E-217C01CDF565}" type="slidenum">
              <a:rPr lang="en-US" smtClean="0"/>
              <a:t>13</a:t>
            </a:fld>
            <a:endParaRPr lang="en-US" dirty="0"/>
          </a:p>
        </p:txBody>
      </p:sp>
      <p:sp>
        <p:nvSpPr>
          <p:cNvPr id="11" name="CasellaDiTesto 10">
            <a:extLst>
              <a:ext uri="{FF2B5EF4-FFF2-40B4-BE49-F238E27FC236}">
                <a16:creationId xmlns:a16="http://schemas.microsoft.com/office/drawing/2014/main" id="{36AA6571-B21E-F856-28EF-22494790494E}"/>
              </a:ext>
            </a:extLst>
          </p:cNvPr>
          <p:cNvSpPr txBox="1"/>
          <p:nvPr/>
        </p:nvSpPr>
        <p:spPr>
          <a:xfrm rot="16200000">
            <a:off x="9991726" y="4466837"/>
            <a:ext cx="3867150" cy="276999"/>
          </a:xfrm>
          <a:prstGeom prst="rect">
            <a:avLst/>
          </a:prstGeom>
          <a:noFill/>
        </p:spPr>
        <p:txBody>
          <a:bodyPr wrap="square">
            <a:spAutoFit/>
          </a:bodyPr>
          <a:lstStyle/>
          <a:p>
            <a:r>
              <a:rPr lang="en-GB" sz="1200" dirty="0"/>
              <a:t>Source: doi.org/10.3390/su10061695</a:t>
            </a:r>
          </a:p>
        </p:txBody>
      </p:sp>
    </p:spTree>
    <p:extLst>
      <p:ext uri="{BB962C8B-B14F-4D97-AF65-F5344CB8AC3E}">
        <p14:creationId xmlns:p14="http://schemas.microsoft.com/office/powerpoint/2010/main" val="61077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843A76-C0F1-200B-65C6-94B6A404D434}"/>
              </a:ext>
            </a:extLst>
          </p:cNvPr>
          <p:cNvSpPr>
            <a:spLocks noGrp="1"/>
          </p:cNvSpPr>
          <p:nvPr>
            <p:ph type="title"/>
          </p:nvPr>
        </p:nvSpPr>
        <p:spPr/>
        <p:txBody>
          <a:bodyPr/>
          <a:lstStyle/>
          <a:p>
            <a:r>
              <a:rPr lang="en-GB" dirty="0"/>
              <a:t>Grön kemi</a:t>
            </a:r>
          </a:p>
        </p:txBody>
      </p:sp>
      <p:sp>
        <p:nvSpPr>
          <p:cNvPr id="7" name="Segnaposto contenuto 6">
            <a:extLst>
              <a:ext uri="{FF2B5EF4-FFF2-40B4-BE49-F238E27FC236}">
                <a16:creationId xmlns:a16="http://schemas.microsoft.com/office/drawing/2014/main" id="{5DF0F07D-19EB-11FC-AC52-EC5F8A05EC4A}"/>
              </a:ext>
            </a:extLst>
          </p:cNvPr>
          <p:cNvSpPr>
            <a:spLocks noGrp="1"/>
          </p:cNvSpPr>
          <p:nvPr>
            <p:ph idx="1"/>
          </p:nvPr>
        </p:nvSpPr>
        <p:spPr>
          <a:xfrm>
            <a:off x="838199" y="1825625"/>
            <a:ext cx="6029325" cy="4351338"/>
          </a:xfrm>
        </p:spPr>
        <p:txBody>
          <a:bodyPr>
            <a:normAutofit lnSpcReduction="10000"/>
          </a:bodyPr>
          <a:lstStyle/>
          <a:p>
            <a:r>
              <a:rPr lang="en-GB" sz="2400" dirty="0"/>
              <a:t>Biobaserade produkter: kemikalier och material, pre-norm CEN/BT/WG 209: "biobased product = product wholly or partly bio-based (=derived from biomass)", inkluderar alla typer av biobaserade kemikalier, biobaserade plaster och tillsatser - biologiskt nedbrytbara och hållbara, biokompositer som träplastkompositer och naturfiberförstärkt plast och isoleringsmaterial, och även de traditionella produkterna från träindustrin. </a:t>
            </a:r>
          </a:p>
          <a:p>
            <a:r>
              <a:rPr lang="en-GB" sz="2400" dirty="0"/>
              <a:t>Biobaserade produkter används inom bygg- och isoleringsindustrin, förpackningar, fordonsindustrin och konsumentvaror.</a:t>
            </a:r>
          </a:p>
          <a:p>
            <a:endParaRPr lang="en-GB" sz="2400" dirty="0"/>
          </a:p>
          <a:p>
            <a:endParaRPr lang="en-GB" dirty="0"/>
          </a:p>
        </p:txBody>
      </p:sp>
      <p:sp>
        <p:nvSpPr>
          <p:cNvPr id="5" name="Segnaposto piè di pagina 4">
            <a:extLst>
              <a:ext uri="{FF2B5EF4-FFF2-40B4-BE49-F238E27FC236}">
                <a16:creationId xmlns:a16="http://schemas.microsoft.com/office/drawing/2014/main" id="{48F1C366-6746-B13F-E648-444C309BAE98}"/>
              </a:ext>
            </a:extLst>
          </p:cNvPr>
          <p:cNvSpPr>
            <a:spLocks noGrp="1"/>
          </p:cNvSpPr>
          <p:nvPr>
            <p:ph type="ftr" sz="quarter" idx="11"/>
          </p:nvPr>
        </p:nvSpPr>
        <p:spPr/>
        <p:txBody>
          <a:bodyPr/>
          <a:lstStyle/>
          <a:p>
            <a:r>
              <a:rPr lang="sv-SE"/>
              <a:t>Modul: Bioekonomi, cirkulär ekonomi och biobaserade produkter / Ämne: Begreppet bioraffinaderi Delämne: Konceptet bioraffinaderi</a:t>
            </a:r>
            <a:endParaRPr lang="en-US" b="1" dirty="0"/>
          </a:p>
        </p:txBody>
      </p:sp>
      <p:sp>
        <p:nvSpPr>
          <p:cNvPr id="6" name="Segnaposto numero diapositiva 5">
            <a:extLst>
              <a:ext uri="{FF2B5EF4-FFF2-40B4-BE49-F238E27FC236}">
                <a16:creationId xmlns:a16="http://schemas.microsoft.com/office/drawing/2014/main" id="{AE54FDB4-140B-2A30-FE71-31F60C29BA07}"/>
              </a:ext>
            </a:extLst>
          </p:cNvPr>
          <p:cNvSpPr>
            <a:spLocks noGrp="1"/>
          </p:cNvSpPr>
          <p:nvPr>
            <p:ph type="sldNum" sz="quarter" idx="12"/>
          </p:nvPr>
        </p:nvSpPr>
        <p:spPr/>
        <p:txBody>
          <a:bodyPr/>
          <a:lstStyle/>
          <a:p>
            <a:fld id="{6FF9F0C5-380F-41C2-899A-BAC0F0927E16}" type="slidenum">
              <a:rPr lang="en-US" smtClean="0"/>
              <a:t>14</a:t>
            </a:fld>
            <a:endParaRPr lang="en-US" dirty="0"/>
          </a:p>
        </p:txBody>
      </p:sp>
      <p:pic>
        <p:nvPicPr>
          <p:cNvPr id="10" name="Immagine 9">
            <a:extLst>
              <a:ext uri="{FF2B5EF4-FFF2-40B4-BE49-F238E27FC236}">
                <a16:creationId xmlns:a16="http://schemas.microsoft.com/office/drawing/2014/main" id="{8A0871A4-28B7-A60C-4A2E-5E935C5B7B71}"/>
              </a:ext>
            </a:extLst>
          </p:cNvPr>
          <p:cNvPicPr>
            <a:picLocks noChangeAspect="1"/>
          </p:cNvPicPr>
          <p:nvPr/>
        </p:nvPicPr>
        <p:blipFill>
          <a:blip r:embed="rId2"/>
          <a:stretch>
            <a:fillRect/>
          </a:stretch>
        </p:blipFill>
        <p:spPr>
          <a:xfrm>
            <a:off x="8977984" y="1825625"/>
            <a:ext cx="3071769" cy="4320571"/>
          </a:xfrm>
          <a:prstGeom prst="rect">
            <a:avLst/>
          </a:prstGeom>
          <a:ln>
            <a:noFill/>
          </a:ln>
          <a:effectLst>
            <a:outerShdw blurRad="292100" dist="139700" dir="2700000" algn="tl" rotWithShape="0">
              <a:srgbClr val="333333">
                <a:alpha val="65000"/>
              </a:srgbClr>
            </a:outerShdw>
          </a:effectLst>
        </p:spPr>
      </p:pic>
      <p:pic>
        <p:nvPicPr>
          <p:cNvPr id="11" name="Picture 2">
            <a:extLst>
              <a:ext uri="{FF2B5EF4-FFF2-40B4-BE49-F238E27FC236}">
                <a16:creationId xmlns:a16="http://schemas.microsoft.com/office/drawing/2014/main" id="{5D015B28-CAF7-94DE-3B45-DBD689D09364}"/>
              </a:ext>
            </a:extLst>
          </p:cNvPr>
          <p:cNvPicPr>
            <a:picLocks noChangeAspect="1" noChangeArrowheads="1"/>
          </p:cNvPicPr>
          <p:nvPr/>
        </p:nvPicPr>
        <p:blipFill>
          <a:blip r:embed="rId3"/>
          <a:srcRect l="38853" t="12201" r="26891" b="1701"/>
          <a:stretch>
            <a:fillRect/>
          </a:stretch>
        </p:blipFill>
        <p:spPr bwMode="auto">
          <a:xfrm>
            <a:off x="7119104" y="989013"/>
            <a:ext cx="3056436" cy="4320571"/>
          </a:xfrm>
          <a:prstGeom prst="rect">
            <a:avLst/>
          </a:prstGeom>
          <a:ln>
            <a:noFill/>
          </a:ln>
          <a:effectLst>
            <a:outerShdw blurRad="292100" dist="139700" dir="2700000" algn="tl" rotWithShape="0">
              <a:srgbClr val="333333">
                <a:alpha val="65000"/>
              </a:srgbClr>
            </a:outerShdw>
          </a:effectLst>
        </p:spPr>
      </p:pic>
      <p:pic>
        <p:nvPicPr>
          <p:cNvPr id="12" name="Picture 3">
            <a:extLst>
              <a:ext uri="{FF2B5EF4-FFF2-40B4-BE49-F238E27FC236}">
                <a16:creationId xmlns:a16="http://schemas.microsoft.com/office/drawing/2014/main" id="{CA0AD213-95AB-5176-BF78-443E9CA2CAAF}"/>
              </a:ext>
            </a:extLst>
          </p:cNvPr>
          <p:cNvPicPr>
            <a:picLocks noChangeAspect="1" noChangeArrowheads="1"/>
          </p:cNvPicPr>
          <p:nvPr/>
        </p:nvPicPr>
        <p:blipFill>
          <a:blip r:embed="rId4"/>
          <a:srcRect/>
          <a:stretch>
            <a:fillRect/>
          </a:stretch>
        </p:blipFill>
        <p:spPr bwMode="auto">
          <a:xfrm>
            <a:off x="9133651" y="4859290"/>
            <a:ext cx="2083777" cy="237392"/>
          </a:xfrm>
          <a:prstGeom prst="rect">
            <a:avLst/>
          </a:prstGeom>
          <a:ln>
            <a:noFill/>
          </a:ln>
          <a:effectLst>
            <a:outerShdw blurRad="292100" dist="139700" dir="2700000" algn="tl" rotWithShape="0">
              <a:srgbClr val="333333">
                <a:alpha val="65000"/>
              </a:srgbClr>
            </a:outerShdw>
          </a:effectLst>
        </p:spPr>
      </p:pic>
      <p:sp>
        <p:nvSpPr>
          <p:cNvPr id="14" name="CasellaDiTesto 13">
            <a:extLst>
              <a:ext uri="{FF2B5EF4-FFF2-40B4-BE49-F238E27FC236}">
                <a16:creationId xmlns:a16="http://schemas.microsoft.com/office/drawing/2014/main" id="{02C9CC5E-0D66-79E0-F528-7402A05C6C66}"/>
              </a:ext>
            </a:extLst>
          </p:cNvPr>
          <p:cNvSpPr txBox="1"/>
          <p:nvPr/>
        </p:nvSpPr>
        <p:spPr>
          <a:xfrm>
            <a:off x="3605255" y="5931110"/>
            <a:ext cx="5372729" cy="276999"/>
          </a:xfrm>
          <a:prstGeom prst="rect">
            <a:avLst/>
          </a:prstGeom>
          <a:noFill/>
        </p:spPr>
        <p:txBody>
          <a:bodyPr wrap="square">
            <a:spAutoFit/>
          </a:bodyPr>
          <a:lstStyle/>
          <a:p>
            <a:r>
              <a:rPr lang="en-GB" sz="1200" dirty="0"/>
              <a:t>https://task42.ieabioenergy.com/publications/bio-based-chemicals-a-2020-update/</a:t>
            </a:r>
          </a:p>
        </p:txBody>
      </p:sp>
    </p:spTree>
    <p:extLst>
      <p:ext uri="{BB962C8B-B14F-4D97-AF65-F5344CB8AC3E}">
        <p14:creationId xmlns:p14="http://schemas.microsoft.com/office/powerpoint/2010/main" val="2908673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1AA6FB-8FAC-CD06-39FF-9229EC07B9F8}"/>
              </a:ext>
            </a:extLst>
          </p:cNvPr>
          <p:cNvSpPr>
            <a:spLocks noGrp="1"/>
          </p:cNvSpPr>
          <p:nvPr>
            <p:ph type="title"/>
          </p:nvPr>
        </p:nvSpPr>
        <p:spPr/>
        <p:txBody>
          <a:bodyPr/>
          <a:lstStyle/>
          <a:p>
            <a:r>
              <a:rPr lang="en-GB" dirty="0"/>
              <a:t>Grön kemi: början</a:t>
            </a:r>
          </a:p>
        </p:txBody>
      </p:sp>
      <p:sp>
        <p:nvSpPr>
          <p:cNvPr id="3" name="Segnaposto contenuto 2">
            <a:extLst>
              <a:ext uri="{FF2B5EF4-FFF2-40B4-BE49-F238E27FC236}">
                <a16:creationId xmlns:a16="http://schemas.microsoft.com/office/drawing/2014/main" id="{3D1B3052-FCB9-0598-4F8E-3E08AA2FB50E}"/>
              </a:ext>
            </a:extLst>
          </p:cNvPr>
          <p:cNvSpPr>
            <a:spLocks noGrp="1"/>
          </p:cNvSpPr>
          <p:nvPr>
            <p:ph idx="1"/>
          </p:nvPr>
        </p:nvSpPr>
        <p:spPr/>
        <p:txBody>
          <a:bodyPr/>
          <a:lstStyle/>
          <a:p>
            <a:pPr marL="0" indent="0">
              <a:buNone/>
            </a:pPr>
            <a:r>
              <a:rPr lang="en-GB" sz="2400" dirty="0"/>
              <a:t>År 1998 publicerade Paul </a:t>
            </a:r>
            <a:r>
              <a:rPr lang="en-GB" sz="2400" dirty="0" err="1"/>
              <a:t>Anastas och </a:t>
            </a:r>
            <a:r>
              <a:rPr lang="en-GB" sz="2400" dirty="0"/>
              <a:t>John C. Warner de tolv principerna för grön kemi. Principerna omfattar följande begrepp:</a:t>
            </a:r>
          </a:p>
          <a:p>
            <a:r>
              <a:rPr lang="en-GB" sz="2400" dirty="0"/>
              <a:t>Utformning av processer för att maximera mängden råmaterial som hamnar i produkten;</a:t>
            </a:r>
          </a:p>
          <a:p>
            <a:r>
              <a:rPr lang="en-GB" sz="2400" dirty="0"/>
              <a:t>användning av förnybara materialråvaror och energikällor;</a:t>
            </a:r>
          </a:p>
          <a:p>
            <a:r>
              <a:rPr lang="en-GB" sz="2400" dirty="0"/>
              <a:t>användning av säkra, miljövänliga ämnen, inklusive lösningsmedel, när så är möjligt;</a:t>
            </a:r>
          </a:p>
          <a:p>
            <a:r>
              <a:rPr lang="en-GB" sz="2400" dirty="0"/>
              <a:t>Utformning av energieffektiva processer;</a:t>
            </a:r>
          </a:p>
          <a:p>
            <a:r>
              <a:rPr lang="en-GB" sz="2400" dirty="0"/>
              <a:t>undvikande av avfallsproduktion, vilket anses vara den ideala formen av avfallshantering.</a:t>
            </a:r>
          </a:p>
          <a:p>
            <a:endParaRPr lang="en-GB" dirty="0"/>
          </a:p>
        </p:txBody>
      </p:sp>
      <p:sp>
        <p:nvSpPr>
          <p:cNvPr id="4" name="Segnaposto piè di pagina 3">
            <a:extLst>
              <a:ext uri="{FF2B5EF4-FFF2-40B4-BE49-F238E27FC236}">
                <a16:creationId xmlns:a16="http://schemas.microsoft.com/office/drawing/2014/main" id="{F52871A9-4E88-FCAA-C6B9-4E2E4C59658A}"/>
              </a:ext>
            </a:extLst>
          </p:cNvPr>
          <p:cNvSpPr>
            <a:spLocks noGrp="1"/>
          </p:cNvSpPr>
          <p:nvPr>
            <p:ph type="ftr" sz="quarter" idx="11"/>
          </p:nvPr>
        </p:nvSpPr>
        <p:spPr/>
        <p:txBody>
          <a:bodyPr/>
          <a:lstStyle/>
          <a:p>
            <a:r>
              <a:rPr lang="sv-SE"/>
              <a:t>Modul: Bioekonomi, cirkulär ekonomi och biobaserade produkter / Ämne: Begreppet bioraffinaderi Delämne: Konceptet bioraffinaderi</a:t>
            </a:r>
            <a:endParaRPr lang="en-US" b="1" dirty="0"/>
          </a:p>
        </p:txBody>
      </p:sp>
      <p:sp>
        <p:nvSpPr>
          <p:cNvPr id="5" name="Segnaposto numero diapositiva 4">
            <a:extLst>
              <a:ext uri="{FF2B5EF4-FFF2-40B4-BE49-F238E27FC236}">
                <a16:creationId xmlns:a16="http://schemas.microsoft.com/office/drawing/2014/main" id="{C8716E9A-F260-01EF-6BD8-D8B8999EB573}"/>
              </a:ext>
            </a:extLst>
          </p:cNvPr>
          <p:cNvSpPr>
            <a:spLocks noGrp="1"/>
          </p:cNvSpPr>
          <p:nvPr>
            <p:ph type="sldNum" sz="quarter" idx="12"/>
          </p:nvPr>
        </p:nvSpPr>
        <p:spPr/>
        <p:txBody>
          <a:bodyPr/>
          <a:lstStyle/>
          <a:p>
            <a:fld id="{D57F1E4F-1CFF-5643-939E-217C01CDF565}" type="slidenum">
              <a:rPr lang="en-US" smtClean="0"/>
              <a:t>15</a:t>
            </a:fld>
            <a:endParaRPr lang="en-US" dirty="0"/>
          </a:p>
        </p:txBody>
      </p:sp>
    </p:spTree>
    <p:extLst>
      <p:ext uri="{BB962C8B-B14F-4D97-AF65-F5344CB8AC3E}">
        <p14:creationId xmlns:p14="http://schemas.microsoft.com/office/powerpoint/2010/main" val="1162349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C9D4F0-76C3-119D-0395-436A273C2115}"/>
              </a:ext>
            </a:extLst>
          </p:cNvPr>
          <p:cNvSpPr>
            <a:spLocks noGrp="1"/>
          </p:cNvSpPr>
          <p:nvPr>
            <p:ph type="title"/>
          </p:nvPr>
        </p:nvSpPr>
        <p:spPr/>
        <p:txBody>
          <a:bodyPr/>
          <a:lstStyle/>
          <a:p>
            <a:r>
              <a:rPr lang="en-GB" dirty="0"/>
              <a:t>Grön kemi: 12 principer</a:t>
            </a:r>
          </a:p>
        </p:txBody>
      </p:sp>
      <p:sp>
        <p:nvSpPr>
          <p:cNvPr id="6" name="Segnaposto contenuto 5">
            <a:extLst>
              <a:ext uri="{FF2B5EF4-FFF2-40B4-BE49-F238E27FC236}">
                <a16:creationId xmlns:a16="http://schemas.microsoft.com/office/drawing/2014/main" id="{D4E3BA36-A812-8C6A-CB33-5B1B1382E5E6}"/>
              </a:ext>
            </a:extLst>
          </p:cNvPr>
          <p:cNvSpPr>
            <a:spLocks noGrp="1"/>
          </p:cNvSpPr>
          <p:nvPr>
            <p:ph sz="half" idx="1"/>
          </p:nvPr>
        </p:nvSpPr>
        <p:spPr/>
        <p:txBody>
          <a:bodyPr>
            <a:normAutofit fontScale="55000" lnSpcReduction="20000"/>
          </a:bodyPr>
          <a:lstStyle/>
          <a:p>
            <a:pPr>
              <a:buFont typeface="+mj-lt"/>
              <a:buAutoNum type="arabicPeriod"/>
            </a:pPr>
            <a:r>
              <a:rPr lang="en-GB" sz="2800" dirty="0"/>
              <a:t>Förebyggande åtgärder. Att förebygga avfall är bättre än att behandla eller städa upp avfall efter att det har uppstått.</a:t>
            </a:r>
          </a:p>
          <a:p>
            <a:pPr>
              <a:buFont typeface="+mj-lt"/>
              <a:buAutoNum type="arabicPeriod"/>
            </a:pPr>
            <a:r>
              <a:rPr lang="en-GB" sz="2800" dirty="0"/>
              <a:t>Atomekonomi. Syntetiska metoder bör försöka maximera införlivandet av alla material som används i processen i slutprodukten. Detta innebär att mindre avfall kommer att genereras som ett resultat.</a:t>
            </a:r>
          </a:p>
          <a:p>
            <a:pPr>
              <a:buFont typeface="+mj-lt"/>
              <a:buAutoNum type="arabicPeriod"/>
            </a:pPr>
            <a:r>
              <a:rPr lang="en-GB" sz="2800" dirty="0"/>
              <a:t>Mindre farliga kemiska synteser. Syntetiska metoder bör undvika att använda eller generera ämnen som är giftiga för människor och/eller miljön.</a:t>
            </a:r>
          </a:p>
          <a:p>
            <a:pPr>
              <a:buFont typeface="+mj-lt"/>
              <a:buAutoNum type="arabicPeriod"/>
            </a:pPr>
            <a:r>
              <a:rPr lang="en-GB" sz="2800" dirty="0"/>
              <a:t>Utformning av säkrare kemikalier. Kemiska produkter bör utformas så att de uppnår önskad funktion samtidigt som de är så giftfria som möjligt.</a:t>
            </a:r>
          </a:p>
          <a:p>
            <a:pPr>
              <a:buFont typeface="+mj-lt"/>
              <a:buAutoNum type="arabicPeriod"/>
            </a:pPr>
            <a:r>
              <a:rPr lang="en-GB" sz="2800" dirty="0"/>
              <a:t>Säkrare lösningsmedel och hjälpämnen. Hjälpämnen bör undvikas så långt det är möjligt och vara så ofarliga som möjligt när de måste användas.</a:t>
            </a:r>
          </a:p>
          <a:p>
            <a:pPr>
              <a:buFont typeface="+mj-lt"/>
              <a:buAutoNum type="arabicPeriod"/>
            </a:pPr>
            <a:r>
              <a:rPr lang="en-GB" sz="2800" dirty="0"/>
              <a:t>Utformning för energieffektivitet. Energibehovet ska minimeras och processerna ska utföras vid omgivningstemperatur och -tryck när så är möjligt.</a:t>
            </a:r>
          </a:p>
          <a:p>
            <a:pPr>
              <a:buFont typeface="+mj-lt"/>
              <a:buAutoNum type="arabicPeriod"/>
            </a:pPr>
            <a:r>
              <a:rPr lang="en-GB" sz="2800" dirty="0"/>
              <a:t>Användning av förnybara råvaror. Närhelst det är praktiskt möjligt är förnybara råvaror att föredra framför icke-förnybara.</a:t>
            </a:r>
          </a:p>
          <a:p>
            <a:pPr>
              <a:buFont typeface="+mj-lt"/>
              <a:buAutoNum type="arabicPeriod"/>
            </a:pPr>
            <a:endParaRPr lang="en-GB" sz="2800" dirty="0"/>
          </a:p>
          <a:p>
            <a:pPr marL="0" indent="0">
              <a:buNone/>
            </a:pPr>
            <a:endParaRPr lang="en-GB" dirty="0"/>
          </a:p>
        </p:txBody>
      </p:sp>
      <p:sp>
        <p:nvSpPr>
          <p:cNvPr id="7" name="Segnaposto contenuto 6">
            <a:extLst>
              <a:ext uri="{FF2B5EF4-FFF2-40B4-BE49-F238E27FC236}">
                <a16:creationId xmlns:a16="http://schemas.microsoft.com/office/drawing/2014/main" id="{943BD888-DF3D-B144-3F59-1EAA3BA5F04C}"/>
              </a:ext>
            </a:extLst>
          </p:cNvPr>
          <p:cNvSpPr>
            <a:spLocks noGrp="1"/>
          </p:cNvSpPr>
          <p:nvPr>
            <p:ph sz="half" idx="2"/>
          </p:nvPr>
        </p:nvSpPr>
        <p:spPr/>
        <p:txBody>
          <a:bodyPr>
            <a:normAutofit fontScale="55000" lnSpcReduction="20000"/>
          </a:bodyPr>
          <a:lstStyle/>
          <a:p>
            <a:pPr>
              <a:buFont typeface="+mj-lt"/>
              <a:buAutoNum type="arabicPeriod" startAt="8"/>
            </a:pPr>
            <a:r>
              <a:rPr lang="en-GB" sz="2800" dirty="0"/>
              <a:t>Minska antalet derivat. Onödig generering av derivat - t.ex. användning av skyddsgrupper - ska minimeras eller undvikas om möjligt; sådana steg kräver ytterligare reagenser och kan generera ytterligare avfall.</a:t>
            </a:r>
          </a:p>
          <a:p>
            <a:pPr>
              <a:buFont typeface="+mj-lt"/>
              <a:buAutoNum type="arabicPeriod" startAt="8"/>
            </a:pPr>
            <a:r>
              <a:rPr lang="en-GB" sz="2800" dirty="0"/>
              <a:t>Katalys. Katalytiska reagenser som kan användas i små mängder för att upprepa en reaktion är överlägsna stökiometriska reagenser (sådana som förbrukas i en reaktion).</a:t>
            </a:r>
          </a:p>
          <a:p>
            <a:pPr>
              <a:buFont typeface="+mj-lt"/>
              <a:buAutoNum type="arabicPeriod" startAt="8"/>
            </a:pPr>
            <a:r>
              <a:rPr lang="en-GB" sz="2800" dirty="0"/>
              <a:t>Design för nedbrytning. Kemiska produkter ska utformas så att de inte förorenar miljön; när deras funktion är fullbordad ska de brytas ned till icke-skadliga produkter.</a:t>
            </a:r>
          </a:p>
          <a:p>
            <a:pPr>
              <a:buFont typeface="+mj-lt"/>
              <a:buAutoNum type="arabicPeriod" startAt="8"/>
            </a:pPr>
            <a:r>
              <a:rPr lang="en-GB" sz="2800" dirty="0"/>
              <a:t>Realtidsanalys för att förebygga föroreningar. Analysmetoderna måste vidareutvecklas för att möjliggöra övervakning och kontroll i realtid, i processen, innan farliga ämnen bildas.</a:t>
            </a:r>
          </a:p>
          <a:p>
            <a:pPr>
              <a:buFont typeface="+mj-lt"/>
              <a:buAutoNum type="arabicPeriod" startAt="8"/>
            </a:pPr>
            <a:r>
              <a:rPr lang="en-GB" sz="2800" dirty="0"/>
              <a:t>Inherent säkrare kemi för att förebygga olyckor. När det är möjligt ska ämnena i en process, och formerna för dessa ämnen, väljas för att minimera risker som explosioner, bränder och oavsiktliga utsläpp.</a:t>
            </a:r>
          </a:p>
          <a:p>
            <a:pPr marL="0" indent="0">
              <a:buNone/>
            </a:pPr>
            <a:endParaRPr lang="en-GB" dirty="0"/>
          </a:p>
        </p:txBody>
      </p:sp>
      <p:sp>
        <p:nvSpPr>
          <p:cNvPr id="4" name="Segnaposto piè di pagina 3">
            <a:extLst>
              <a:ext uri="{FF2B5EF4-FFF2-40B4-BE49-F238E27FC236}">
                <a16:creationId xmlns:a16="http://schemas.microsoft.com/office/drawing/2014/main" id="{7B3DAB54-99AA-480E-9B0F-1F24622340D0}"/>
              </a:ext>
            </a:extLst>
          </p:cNvPr>
          <p:cNvSpPr>
            <a:spLocks noGrp="1"/>
          </p:cNvSpPr>
          <p:nvPr>
            <p:ph type="ftr" sz="quarter" idx="11"/>
          </p:nvPr>
        </p:nvSpPr>
        <p:spPr/>
        <p:txBody>
          <a:bodyPr/>
          <a:lstStyle/>
          <a:p>
            <a:r>
              <a:rPr lang="sv-SE" dirty="0"/>
              <a:t>Modul: Bioekonomi, cirkulär ekonomi och biobaserade produkter / Ämne: Begreppet bioraffinaderi Delämne: Konceptet bioraffinaderi</a:t>
            </a:r>
            <a:endParaRPr lang="en-US" b="1" dirty="0"/>
          </a:p>
        </p:txBody>
      </p:sp>
      <p:sp>
        <p:nvSpPr>
          <p:cNvPr id="5" name="Segnaposto numero diapositiva 4">
            <a:extLst>
              <a:ext uri="{FF2B5EF4-FFF2-40B4-BE49-F238E27FC236}">
                <a16:creationId xmlns:a16="http://schemas.microsoft.com/office/drawing/2014/main" id="{57E4CCBE-0BE5-68B0-41E6-1DC34ACF72F1}"/>
              </a:ext>
            </a:extLst>
          </p:cNvPr>
          <p:cNvSpPr>
            <a:spLocks noGrp="1"/>
          </p:cNvSpPr>
          <p:nvPr>
            <p:ph type="sldNum" sz="quarter" idx="12"/>
          </p:nvPr>
        </p:nvSpPr>
        <p:spPr/>
        <p:txBody>
          <a:bodyPr/>
          <a:lstStyle/>
          <a:p>
            <a:fld id="{D57F1E4F-1CFF-5643-939E-217C01CDF565}" type="slidenum">
              <a:rPr lang="en-US" smtClean="0"/>
              <a:t>16</a:t>
            </a:fld>
            <a:endParaRPr lang="en-US" dirty="0"/>
          </a:p>
        </p:txBody>
      </p:sp>
    </p:spTree>
    <p:extLst>
      <p:ext uri="{BB962C8B-B14F-4D97-AF65-F5344CB8AC3E}">
        <p14:creationId xmlns:p14="http://schemas.microsoft.com/office/powerpoint/2010/main" val="1523967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15E796-E8C7-B5C4-3E04-C709DB7963DA}"/>
              </a:ext>
            </a:extLst>
          </p:cNvPr>
          <p:cNvSpPr>
            <a:spLocks noGrp="1"/>
          </p:cNvSpPr>
          <p:nvPr>
            <p:ph type="title"/>
          </p:nvPr>
        </p:nvSpPr>
        <p:spPr/>
        <p:txBody>
          <a:bodyPr/>
          <a:lstStyle/>
          <a:p>
            <a:r>
              <a:rPr lang="en-GB" dirty="0"/>
              <a:t>Vägen till bioraffinaderi: Fas I till Fas III</a:t>
            </a:r>
          </a:p>
        </p:txBody>
      </p:sp>
      <p:sp>
        <p:nvSpPr>
          <p:cNvPr id="5" name="Segnaposto piè di pagina 4">
            <a:extLst>
              <a:ext uri="{FF2B5EF4-FFF2-40B4-BE49-F238E27FC236}">
                <a16:creationId xmlns:a16="http://schemas.microsoft.com/office/drawing/2014/main" id="{0A867B24-31D4-5231-A946-4C13EC8815A7}"/>
              </a:ext>
            </a:extLst>
          </p:cNvPr>
          <p:cNvSpPr>
            <a:spLocks noGrp="1"/>
          </p:cNvSpPr>
          <p:nvPr>
            <p:ph type="ftr" sz="quarter" idx="11"/>
          </p:nvPr>
        </p:nvSpPr>
        <p:spPr/>
        <p:txBody>
          <a:bodyPr/>
          <a:lstStyle/>
          <a:p>
            <a:r>
              <a:rPr lang="sv-SE"/>
              <a:t>Modul: Bioekonomi, cirkulär ekonomi och biobaserade produkter / Ämne: Begreppet bioraffinaderi Delämne: Vägar till bioraffinaderi</a:t>
            </a:r>
            <a:endParaRPr lang="en-US" b="1" dirty="0"/>
          </a:p>
        </p:txBody>
      </p:sp>
      <p:sp>
        <p:nvSpPr>
          <p:cNvPr id="6" name="Segnaposto numero diapositiva 5">
            <a:extLst>
              <a:ext uri="{FF2B5EF4-FFF2-40B4-BE49-F238E27FC236}">
                <a16:creationId xmlns:a16="http://schemas.microsoft.com/office/drawing/2014/main" id="{B8684CCE-F244-DE8C-A8BA-55B5E86D1D27}"/>
              </a:ext>
            </a:extLst>
          </p:cNvPr>
          <p:cNvSpPr>
            <a:spLocks noGrp="1"/>
          </p:cNvSpPr>
          <p:nvPr>
            <p:ph type="sldNum" sz="quarter" idx="12"/>
          </p:nvPr>
        </p:nvSpPr>
        <p:spPr/>
        <p:txBody>
          <a:bodyPr/>
          <a:lstStyle/>
          <a:p>
            <a:fld id="{6FF9F0C5-380F-41C2-899A-BAC0F0927E16}" type="slidenum">
              <a:rPr lang="en-US" smtClean="0"/>
              <a:t>17</a:t>
            </a:fld>
            <a:endParaRPr lang="en-US" dirty="0"/>
          </a:p>
        </p:txBody>
      </p:sp>
      <p:graphicFrame>
        <p:nvGraphicFramePr>
          <p:cNvPr id="7" name="Diagramma 6">
            <a:extLst>
              <a:ext uri="{FF2B5EF4-FFF2-40B4-BE49-F238E27FC236}">
                <a16:creationId xmlns:a16="http://schemas.microsoft.com/office/drawing/2014/main" id="{0C835510-E362-ADF4-0796-BF2333D4D36F}"/>
              </a:ext>
            </a:extLst>
          </p:cNvPr>
          <p:cNvGraphicFramePr/>
          <p:nvPr>
            <p:extLst>
              <p:ext uri="{D42A27DB-BD31-4B8C-83A1-F6EECF244321}">
                <p14:modId xmlns:p14="http://schemas.microsoft.com/office/powerpoint/2010/main" val="3589386079"/>
              </p:ext>
            </p:extLst>
          </p:nvPr>
        </p:nvGraphicFramePr>
        <p:xfrm>
          <a:off x="596899" y="1504687"/>
          <a:ext cx="11014075" cy="4153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asellaDiTesto 7">
            <a:extLst>
              <a:ext uri="{FF2B5EF4-FFF2-40B4-BE49-F238E27FC236}">
                <a16:creationId xmlns:a16="http://schemas.microsoft.com/office/drawing/2014/main" id="{764F8D1E-3836-83A4-EBF1-9CACA1FD5F0E}"/>
              </a:ext>
            </a:extLst>
          </p:cNvPr>
          <p:cNvSpPr txBox="1"/>
          <p:nvPr/>
        </p:nvSpPr>
        <p:spPr>
          <a:xfrm>
            <a:off x="7786686" y="3655010"/>
            <a:ext cx="4048125" cy="2631490"/>
          </a:xfrm>
          <a:prstGeom prst="rect">
            <a:avLst/>
          </a:prstGeom>
          <a:noFill/>
        </p:spPr>
        <p:txBody>
          <a:bodyPr wrap="square" rtlCol="0">
            <a:spAutoFit/>
          </a:bodyPr>
          <a:lstStyle/>
          <a:p>
            <a:pPr algn="just"/>
            <a:r>
              <a:rPr lang="en-GB" sz="1100" dirty="0">
                <a:effectLst/>
                <a:latin typeface="Calibri" panose="020F0502020204030204" pitchFamily="34" charset="0"/>
                <a:ea typeface="Calibri" panose="020F0502020204030204" pitchFamily="34" charset="0"/>
                <a:cs typeface="EB Garamond" panose="00000500000000000000" pitchFamily="2" charset="0"/>
              </a:rPr>
              <a:t>I </a:t>
            </a:r>
            <a:r>
              <a:rPr lang="en-GB" sz="1100" b="1" dirty="0">
                <a:effectLst/>
                <a:latin typeface="Calibri" panose="020F0502020204030204" pitchFamily="34" charset="0"/>
                <a:ea typeface="Calibri" panose="020F0502020204030204" pitchFamily="34" charset="0"/>
                <a:cs typeface="EB Garamond" panose="00000500000000000000" pitchFamily="2" charset="0"/>
              </a:rPr>
              <a:t>fas III-bioreﬁneringar ﬁnns det </a:t>
            </a:r>
            <a:r>
              <a:rPr lang="en-GB" sz="1100" dirty="0">
                <a:effectLst/>
                <a:latin typeface="Calibri" panose="020F0502020204030204" pitchFamily="34" charset="0"/>
                <a:ea typeface="Calibri" panose="020F0502020204030204" pitchFamily="34" charset="0"/>
                <a:cs typeface="EB Garamond" panose="00000500000000000000" pitchFamily="2" charset="0"/>
              </a:rPr>
              <a:t>ytterligare fyra undergrupper som ofta nämns:</a:t>
            </a:r>
            <a:endParaRPr lang="it-IT" sz="1100" dirty="0">
              <a:effectLst/>
              <a:latin typeface="EB Garamond" panose="00000500000000000000" pitchFamily="2" charset="0"/>
              <a:ea typeface="EB Garamond" panose="00000500000000000000" pitchFamily="2" charset="0"/>
              <a:cs typeface="EB Garamond" panose="00000500000000000000" pitchFamily="2" charset="0"/>
            </a:endParaRPr>
          </a:p>
          <a:p>
            <a:pPr marL="342900" lvl="0" indent="-342900" algn="just">
              <a:buFont typeface="+mj-lt"/>
              <a:buAutoNum type="alphaLcParenR"/>
            </a:pPr>
            <a:r>
              <a:rPr lang="en-GB" sz="1100" b="1" dirty="0">
                <a:effectLst/>
                <a:latin typeface="Calibri" panose="020F0502020204030204" pitchFamily="34" charset="0"/>
                <a:ea typeface="Calibri" panose="020F0502020204030204" pitchFamily="34" charset="0"/>
                <a:cs typeface="EB Garamond" panose="00000500000000000000" pitchFamily="2" charset="0"/>
              </a:rPr>
              <a:t>Biorening av hela grödor</a:t>
            </a:r>
            <a:r>
              <a:rPr lang="en-GB" sz="1100" dirty="0">
                <a:effectLst/>
                <a:latin typeface="Calibri" panose="020F0502020204030204" pitchFamily="34" charset="0"/>
                <a:ea typeface="Calibri" panose="020F0502020204030204" pitchFamily="34" charset="0"/>
                <a:cs typeface="EB Garamond" panose="00000500000000000000" pitchFamily="2" charset="0"/>
              </a:rPr>
              <a:t>: Rågrödor som vete eller majs används som ett unikt råmaterial för att producera mervärdesprodukter som kemiska byggstenar, läkemedelsprodukter, textilier, plast, smörjmedel och biobränslen.</a:t>
            </a:r>
            <a:endParaRPr lang="it-IT" sz="1100" dirty="0">
              <a:effectLst/>
              <a:latin typeface="EB Garamond" panose="00000500000000000000" pitchFamily="2" charset="0"/>
              <a:ea typeface="EB Garamond" panose="00000500000000000000" pitchFamily="2" charset="0"/>
              <a:cs typeface="EB Garamond" panose="00000500000000000000" pitchFamily="2" charset="0"/>
            </a:endParaRPr>
          </a:p>
          <a:p>
            <a:pPr marL="342900" lvl="0" indent="-342900" algn="just">
              <a:buFont typeface="+mj-lt"/>
              <a:buAutoNum type="alphaLcParenR"/>
            </a:pPr>
            <a:r>
              <a:rPr lang="en-GB" sz="1100" b="1" dirty="0">
                <a:effectLst/>
                <a:latin typeface="Calibri" panose="020F0502020204030204" pitchFamily="34" charset="0"/>
                <a:ea typeface="Calibri" panose="020F0502020204030204" pitchFamily="34" charset="0"/>
                <a:cs typeface="EB Garamond" panose="00000500000000000000" pitchFamily="2" charset="0"/>
              </a:rPr>
              <a:t>Grönt bioraffinaderi</a:t>
            </a:r>
            <a:r>
              <a:rPr lang="en-GB" sz="1100" dirty="0">
                <a:effectLst/>
                <a:latin typeface="Calibri" panose="020F0502020204030204" pitchFamily="34" charset="0"/>
                <a:ea typeface="Calibri" panose="020F0502020204030204" pitchFamily="34" charset="0"/>
                <a:cs typeface="EB Garamond" panose="00000500000000000000" pitchFamily="2" charset="0"/>
              </a:rPr>
              <a:t>: Naturligt fuktig biomassa som spannmål eller gräs bearbetas och omvandlas till säljbara kemikalier och bränslen.</a:t>
            </a:r>
          </a:p>
          <a:p>
            <a:pPr marL="342900" lvl="0" indent="-342900" algn="just">
              <a:buFont typeface="+mj-lt"/>
              <a:buAutoNum type="alphaLcParenR"/>
            </a:pPr>
            <a:r>
              <a:rPr lang="en-GB" sz="1100" b="1" dirty="0">
                <a:effectLst/>
                <a:latin typeface="Calibri" panose="020F0502020204030204" pitchFamily="34" charset="0"/>
                <a:ea typeface="Calibri" panose="020F0502020204030204" pitchFamily="34" charset="0"/>
                <a:cs typeface="EB Garamond" panose="00000500000000000000" pitchFamily="2" charset="0"/>
              </a:rPr>
              <a:t>Lignocellulosabaserad bioraffinering:</a:t>
            </a:r>
            <a:r>
              <a:rPr lang="en-GB" sz="1100" dirty="0">
                <a:effectLst/>
                <a:latin typeface="Calibri" panose="020F0502020204030204" pitchFamily="34" charset="0"/>
                <a:ea typeface="Calibri" panose="020F0502020204030204" pitchFamily="34" charset="0"/>
                <a:cs typeface="EB Garamond" panose="00000500000000000000" pitchFamily="2" charset="0"/>
              </a:rPr>
              <a:t> Lignocellulosabaserad biomassa omvandlas till mervärdesprodukter som bioolja, biokol eller andra biobaserade kemikalier.</a:t>
            </a:r>
          </a:p>
          <a:p>
            <a:pPr marL="342900" lvl="0" indent="-342900" algn="just">
              <a:buFont typeface="+mj-lt"/>
              <a:buAutoNum type="alphaLcParenR"/>
            </a:pPr>
            <a:r>
              <a:rPr lang="en-GB" sz="1100" b="1" dirty="0">
                <a:effectLst/>
                <a:latin typeface="Calibri" panose="020F0502020204030204" pitchFamily="34" charset="0"/>
                <a:ea typeface="Calibri" panose="020F0502020204030204" pitchFamily="34" charset="0"/>
              </a:rPr>
              <a:t>Bioreningsanläggning med koncept med två plattformar: </a:t>
            </a:r>
            <a:r>
              <a:rPr lang="en-GB" sz="1100" dirty="0">
                <a:effectLst/>
                <a:latin typeface="Calibri" panose="020F0502020204030204" pitchFamily="34" charset="0"/>
                <a:ea typeface="Calibri" panose="020F0502020204030204" pitchFamily="34" charset="0"/>
              </a:rPr>
              <a:t>Både termokemiska och biokemiska omvandlingar sker i en integrerad design för att producera värdefulla produkter och bränslen.</a:t>
            </a:r>
            <a:endParaRPr lang="en-GB" sz="1100" dirty="0"/>
          </a:p>
        </p:txBody>
      </p:sp>
    </p:spTree>
    <p:extLst>
      <p:ext uri="{BB962C8B-B14F-4D97-AF65-F5344CB8AC3E}">
        <p14:creationId xmlns:p14="http://schemas.microsoft.com/office/powerpoint/2010/main" val="1272759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1A091B-6D54-8775-D0EF-4B23AFD7241C}"/>
              </a:ext>
            </a:extLst>
          </p:cNvPr>
          <p:cNvSpPr>
            <a:spLocks noGrp="1"/>
          </p:cNvSpPr>
          <p:nvPr>
            <p:ph type="title"/>
          </p:nvPr>
        </p:nvSpPr>
        <p:spPr/>
        <p:txBody>
          <a:bodyPr/>
          <a:lstStyle/>
          <a:p>
            <a:r>
              <a:rPr lang="en-GB" dirty="0"/>
              <a:t>Vägar till bioraffinaderi</a:t>
            </a:r>
          </a:p>
        </p:txBody>
      </p:sp>
      <p:sp>
        <p:nvSpPr>
          <p:cNvPr id="3" name="Segnaposto piè di pagina 2">
            <a:extLst>
              <a:ext uri="{FF2B5EF4-FFF2-40B4-BE49-F238E27FC236}">
                <a16:creationId xmlns:a16="http://schemas.microsoft.com/office/drawing/2014/main" id="{C13EEB30-7082-F6AF-2D4B-88CA6727136F}"/>
              </a:ext>
            </a:extLst>
          </p:cNvPr>
          <p:cNvSpPr>
            <a:spLocks noGrp="1"/>
          </p:cNvSpPr>
          <p:nvPr>
            <p:ph type="ftr" sz="quarter" idx="11"/>
          </p:nvPr>
        </p:nvSpPr>
        <p:spPr/>
        <p:txBody>
          <a:bodyPr/>
          <a:lstStyle/>
          <a:p>
            <a:r>
              <a:rPr lang="sv-SE"/>
              <a:t>Modul: Bioekonomi, cirkulär ekonomi och biobaserade produkter / Ämne: Begreppet bioraffinaderi Delämne: Vägar till bioraffinaderi</a:t>
            </a:r>
            <a:endParaRPr lang="en-US" b="1" dirty="0"/>
          </a:p>
        </p:txBody>
      </p:sp>
      <p:sp>
        <p:nvSpPr>
          <p:cNvPr id="4" name="Segnaposto numero diapositiva 3">
            <a:extLst>
              <a:ext uri="{FF2B5EF4-FFF2-40B4-BE49-F238E27FC236}">
                <a16:creationId xmlns:a16="http://schemas.microsoft.com/office/drawing/2014/main" id="{A674EA2F-C1A4-3EF4-AF47-CA2FC225B4FB}"/>
              </a:ext>
            </a:extLst>
          </p:cNvPr>
          <p:cNvSpPr>
            <a:spLocks noGrp="1"/>
          </p:cNvSpPr>
          <p:nvPr>
            <p:ph type="sldNum" sz="quarter" idx="12"/>
          </p:nvPr>
        </p:nvSpPr>
        <p:spPr/>
        <p:txBody>
          <a:bodyPr/>
          <a:lstStyle/>
          <a:p>
            <a:fld id="{D57F1E4F-1CFF-5643-939E-217C01CDF565}" type="slidenum">
              <a:rPr lang="en-US" smtClean="0"/>
              <a:t>18</a:t>
            </a:fld>
            <a:endParaRPr lang="en-US" dirty="0"/>
          </a:p>
        </p:txBody>
      </p:sp>
      <p:pic>
        <p:nvPicPr>
          <p:cNvPr id="6" name="Immagine 5">
            <a:extLst>
              <a:ext uri="{FF2B5EF4-FFF2-40B4-BE49-F238E27FC236}">
                <a16:creationId xmlns:a16="http://schemas.microsoft.com/office/drawing/2014/main" id="{067C77FF-E2E6-0FB4-56F5-EBC60B380375}"/>
              </a:ext>
            </a:extLst>
          </p:cNvPr>
          <p:cNvPicPr>
            <a:picLocks noChangeAspect="1"/>
          </p:cNvPicPr>
          <p:nvPr/>
        </p:nvPicPr>
        <p:blipFill>
          <a:blip r:embed="rId2"/>
          <a:stretch>
            <a:fillRect/>
          </a:stretch>
        </p:blipFill>
        <p:spPr>
          <a:xfrm>
            <a:off x="1187641" y="2018230"/>
            <a:ext cx="9816718" cy="3657600"/>
          </a:xfrm>
          <a:prstGeom prst="rect">
            <a:avLst/>
          </a:prstGeom>
        </p:spPr>
      </p:pic>
      <p:sp>
        <p:nvSpPr>
          <p:cNvPr id="8" name="CasellaDiTesto 7">
            <a:extLst>
              <a:ext uri="{FF2B5EF4-FFF2-40B4-BE49-F238E27FC236}">
                <a16:creationId xmlns:a16="http://schemas.microsoft.com/office/drawing/2014/main" id="{A53DCDCC-8279-70AF-5719-D3AD63A111C8}"/>
              </a:ext>
            </a:extLst>
          </p:cNvPr>
          <p:cNvSpPr txBox="1"/>
          <p:nvPr/>
        </p:nvSpPr>
        <p:spPr>
          <a:xfrm>
            <a:off x="133349" y="5911334"/>
            <a:ext cx="8086725" cy="369332"/>
          </a:xfrm>
          <a:prstGeom prst="rect">
            <a:avLst/>
          </a:prstGeom>
          <a:noFill/>
        </p:spPr>
        <p:txBody>
          <a:bodyPr wrap="square">
            <a:spAutoFit/>
          </a:bodyPr>
          <a:lstStyle/>
          <a:p>
            <a:r>
              <a:rPr lang="en-US" dirty="0"/>
              <a:t>Schematisk bild av de möjliga vägarna för valorisering av syntesgas</a:t>
            </a:r>
            <a:endParaRPr lang="en-GB" dirty="0"/>
          </a:p>
        </p:txBody>
      </p:sp>
      <p:sp>
        <p:nvSpPr>
          <p:cNvPr id="10" name="CasellaDiTesto 9">
            <a:extLst>
              <a:ext uri="{FF2B5EF4-FFF2-40B4-BE49-F238E27FC236}">
                <a16:creationId xmlns:a16="http://schemas.microsoft.com/office/drawing/2014/main" id="{ED21A970-346A-05E0-E005-BAB4F9019D44}"/>
              </a:ext>
            </a:extLst>
          </p:cNvPr>
          <p:cNvSpPr txBox="1"/>
          <p:nvPr/>
        </p:nvSpPr>
        <p:spPr>
          <a:xfrm>
            <a:off x="9942322" y="5787928"/>
            <a:ext cx="2124074" cy="430887"/>
          </a:xfrm>
          <a:prstGeom prst="rect">
            <a:avLst/>
          </a:prstGeom>
          <a:noFill/>
        </p:spPr>
        <p:txBody>
          <a:bodyPr wrap="square">
            <a:spAutoFit/>
          </a:bodyPr>
          <a:lstStyle/>
          <a:p>
            <a:r>
              <a:rPr lang="en-GB" sz="1100" dirty="0"/>
              <a:t>Källa: Calvo-Flores m.fl: Calvo-Flores et al, 2022</a:t>
            </a:r>
          </a:p>
          <a:p>
            <a:r>
              <a:rPr lang="en-GB" sz="1100" dirty="0"/>
              <a:t>DOI: 10.3389/fchem.2022.973417</a:t>
            </a:r>
          </a:p>
        </p:txBody>
      </p:sp>
    </p:spTree>
    <p:extLst>
      <p:ext uri="{BB962C8B-B14F-4D97-AF65-F5344CB8AC3E}">
        <p14:creationId xmlns:p14="http://schemas.microsoft.com/office/powerpoint/2010/main" val="2972899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B99081-05C2-91DB-171F-B055372AB6FB}"/>
              </a:ext>
            </a:extLst>
          </p:cNvPr>
          <p:cNvSpPr>
            <a:spLocks noGrp="1"/>
          </p:cNvSpPr>
          <p:nvPr>
            <p:ph type="title"/>
          </p:nvPr>
        </p:nvSpPr>
        <p:spPr/>
        <p:txBody>
          <a:bodyPr/>
          <a:lstStyle/>
          <a:p>
            <a:r>
              <a:rPr lang="en-GB" dirty="0"/>
              <a:t>Vägar till bioraffinaderi</a:t>
            </a:r>
          </a:p>
        </p:txBody>
      </p:sp>
      <p:sp>
        <p:nvSpPr>
          <p:cNvPr id="3" name="Segnaposto piè di pagina 2">
            <a:extLst>
              <a:ext uri="{FF2B5EF4-FFF2-40B4-BE49-F238E27FC236}">
                <a16:creationId xmlns:a16="http://schemas.microsoft.com/office/drawing/2014/main" id="{BE6C7BF1-DA7D-BC3D-EE4A-FDDDFED82668}"/>
              </a:ext>
            </a:extLst>
          </p:cNvPr>
          <p:cNvSpPr>
            <a:spLocks noGrp="1"/>
          </p:cNvSpPr>
          <p:nvPr>
            <p:ph type="ftr" sz="quarter" idx="11"/>
          </p:nvPr>
        </p:nvSpPr>
        <p:spPr/>
        <p:txBody>
          <a:bodyPr/>
          <a:lstStyle/>
          <a:p>
            <a:r>
              <a:rPr lang="sv-SE"/>
              <a:t>Modul: Bioekonomi, cirkulär ekonomi och biobaserade produkter / Ämne: Begreppet bioraffinaderi Delämne: Vägar till bioraffinaderi</a:t>
            </a:r>
            <a:endParaRPr lang="en-US" b="1" dirty="0"/>
          </a:p>
        </p:txBody>
      </p:sp>
      <p:sp>
        <p:nvSpPr>
          <p:cNvPr id="4" name="Segnaposto numero diapositiva 3">
            <a:extLst>
              <a:ext uri="{FF2B5EF4-FFF2-40B4-BE49-F238E27FC236}">
                <a16:creationId xmlns:a16="http://schemas.microsoft.com/office/drawing/2014/main" id="{7BDF7F73-416E-69E8-B685-1DFA75ABBA6D}"/>
              </a:ext>
            </a:extLst>
          </p:cNvPr>
          <p:cNvSpPr>
            <a:spLocks noGrp="1"/>
          </p:cNvSpPr>
          <p:nvPr>
            <p:ph type="sldNum" sz="quarter" idx="12"/>
          </p:nvPr>
        </p:nvSpPr>
        <p:spPr/>
        <p:txBody>
          <a:bodyPr/>
          <a:lstStyle/>
          <a:p>
            <a:fld id="{D57F1E4F-1CFF-5643-939E-217C01CDF565}" type="slidenum">
              <a:rPr lang="en-US" smtClean="0"/>
              <a:t>19</a:t>
            </a:fld>
            <a:endParaRPr lang="en-US" dirty="0"/>
          </a:p>
        </p:txBody>
      </p:sp>
      <p:sp>
        <p:nvSpPr>
          <p:cNvPr id="5" name="CasellaDiTesto 4">
            <a:extLst>
              <a:ext uri="{FF2B5EF4-FFF2-40B4-BE49-F238E27FC236}">
                <a16:creationId xmlns:a16="http://schemas.microsoft.com/office/drawing/2014/main" id="{4AB25165-D606-E54D-64F8-C9DF8090E479}"/>
              </a:ext>
            </a:extLst>
          </p:cNvPr>
          <p:cNvSpPr txBox="1"/>
          <p:nvPr/>
        </p:nvSpPr>
        <p:spPr>
          <a:xfrm>
            <a:off x="9942322" y="5787928"/>
            <a:ext cx="2124074" cy="430887"/>
          </a:xfrm>
          <a:prstGeom prst="rect">
            <a:avLst/>
          </a:prstGeom>
          <a:noFill/>
        </p:spPr>
        <p:txBody>
          <a:bodyPr wrap="square">
            <a:spAutoFit/>
          </a:bodyPr>
          <a:lstStyle/>
          <a:p>
            <a:r>
              <a:rPr lang="en-GB" sz="1100" dirty="0"/>
              <a:t>Källa: Calvo-Flores m.fl: Calvo-Flores et al, 2022</a:t>
            </a:r>
          </a:p>
          <a:p>
            <a:r>
              <a:rPr lang="en-GB" sz="1100" dirty="0"/>
              <a:t>DOI: 10.3389/fchem.2022.973417</a:t>
            </a:r>
          </a:p>
        </p:txBody>
      </p:sp>
      <p:pic>
        <p:nvPicPr>
          <p:cNvPr id="6" name="Immagine 5">
            <a:extLst>
              <a:ext uri="{FF2B5EF4-FFF2-40B4-BE49-F238E27FC236}">
                <a16:creationId xmlns:a16="http://schemas.microsoft.com/office/drawing/2014/main" id="{AE18FD63-7DA0-9A3C-16B6-2BC4D83BD971}"/>
              </a:ext>
            </a:extLst>
          </p:cNvPr>
          <p:cNvPicPr>
            <a:picLocks noChangeAspect="1"/>
          </p:cNvPicPr>
          <p:nvPr/>
        </p:nvPicPr>
        <p:blipFill>
          <a:blip r:embed="rId2"/>
          <a:stretch>
            <a:fillRect/>
          </a:stretch>
        </p:blipFill>
        <p:spPr>
          <a:xfrm>
            <a:off x="1295399" y="1828223"/>
            <a:ext cx="9601202" cy="3776678"/>
          </a:xfrm>
          <a:prstGeom prst="rect">
            <a:avLst/>
          </a:prstGeom>
        </p:spPr>
      </p:pic>
      <p:sp>
        <p:nvSpPr>
          <p:cNvPr id="8" name="CasellaDiTesto 7">
            <a:extLst>
              <a:ext uri="{FF2B5EF4-FFF2-40B4-BE49-F238E27FC236}">
                <a16:creationId xmlns:a16="http://schemas.microsoft.com/office/drawing/2014/main" id="{D26BAC8C-B487-AC77-59DA-411DB68F076D}"/>
              </a:ext>
            </a:extLst>
          </p:cNvPr>
          <p:cNvSpPr txBox="1"/>
          <p:nvPr/>
        </p:nvSpPr>
        <p:spPr>
          <a:xfrm>
            <a:off x="571500" y="5464762"/>
            <a:ext cx="6096000" cy="646331"/>
          </a:xfrm>
          <a:prstGeom prst="rect">
            <a:avLst/>
          </a:prstGeom>
          <a:noFill/>
        </p:spPr>
        <p:txBody>
          <a:bodyPr wrap="square">
            <a:spAutoFit/>
          </a:bodyPr>
          <a:lstStyle/>
          <a:p>
            <a:r>
              <a:rPr lang="en-US" dirty="0"/>
              <a:t>Schematisk bild av de viktigaste områdena där jäsningsprocesser traditionellt används.</a:t>
            </a:r>
            <a:endParaRPr lang="en-GB" dirty="0"/>
          </a:p>
        </p:txBody>
      </p:sp>
    </p:spTree>
    <p:extLst>
      <p:ext uri="{BB962C8B-B14F-4D97-AF65-F5344CB8AC3E}">
        <p14:creationId xmlns:p14="http://schemas.microsoft.com/office/powerpoint/2010/main" val="1398607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E59C6D-D429-7C7B-0228-FB62CC45C25D}"/>
              </a:ext>
            </a:extLst>
          </p:cNvPr>
          <p:cNvSpPr>
            <a:spLocks noGrp="1"/>
          </p:cNvSpPr>
          <p:nvPr>
            <p:ph type="ctrTitle"/>
          </p:nvPr>
        </p:nvSpPr>
        <p:spPr>
          <a:xfrm>
            <a:off x="1524000" y="2123260"/>
            <a:ext cx="9144000" cy="2387600"/>
          </a:xfrm>
        </p:spPr>
        <p:txBody>
          <a:bodyPr anchor="ctr">
            <a:normAutofit fontScale="90000"/>
          </a:bodyPr>
          <a:lstStyle/>
          <a:p>
            <a:r>
              <a:rPr lang="en-GB" b="1" dirty="0">
                <a:solidFill>
                  <a:srgbClr val="94C020"/>
                </a:solidFill>
                <a:latin typeface="+mn-lt"/>
              </a:rPr>
              <a:t>Kurs: (</a:t>
            </a:r>
            <a:r>
              <a:rPr lang="en-GB" dirty="0"/>
              <a:t>HEI-C2</a:t>
            </a:r>
            <a:r>
              <a:rPr lang="en-GB" b="1" dirty="0">
                <a:solidFill>
                  <a:srgbClr val="94C020"/>
                </a:solidFill>
                <a:latin typeface="+mn-lt"/>
              </a:rPr>
              <a:t>)</a:t>
            </a:r>
            <a:br>
              <a:rPr lang="en-GB" b="1" dirty="0">
                <a:solidFill>
                  <a:srgbClr val="94C020"/>
                </a:solidFill>
                <a:latin typeface="+mn-lt"/>
              </a:rPr>
            </a:br>
            <a:r>
              <a:rPr lang="en-GB" b="1" dirty="0">
                <a:solidFill>
                  <a:srgbClr val="94C020"/>
                </a:solidFill>
                <a:latin typeface="+mn-lt"/>
              </a:rPr>
              <a:t>Modul: </a:t>
            </a:r>
            <a:r>
              <a:rPr lang="en-US" b="1" dirty="0">
                <a:solidFill>
                  <a:srgbClr val="94C020"/>
                </a:solidFill>
                <a:latin typeface="+mn-lt"/>
              </a:rPr>
              <a:t>Bioekonomi, cirkulär ekonomi och biobaserade produkter</a:t>
            </a:r>
            <a:br>
              <a:rPr lang="en-GB" b="1" dirty="0">
                <a:solidFill>
                  <a:srgbClr val="94C020"/>
                </a:solidFill>
                <a:latin typeface="+mn-lt"/>
              </a:rPr>
            </a:br>
            <a:r>
              <a:rPr lang="en-GB" dirty="0" err="1"/>
              <a:t>Ämne</a:t>
            </a:r>
            <a:r>
              <a:rPr lang="en-GB" b="1" dirty="0">
                <a:solidFill>
                  <a:srgbClr val="94C020"/>
                </a:solidFill>
                <a:latin typeface="+mn-lt"/>
              </a:rPr>
              <a:t>: Konceptet bioraffinaderi </a:t>
            </a:r>
          </a:p>
        </p:txBody>
      </p:sp>
      <p:sp>
        <p:nvSpPr>
          <p:cNvPr id="3" name="Sottotitolo 2">
            <a:extLst>
              <a:ext uri="{FF2B5EF4-FFF2-40B4-BE49-F238E27FC236}">
                <a16:creationId xmlns:a16="http://schemas.microsoft.com/office/drawing/2014/main" id="{153480B5-24EA-F078-8AFA-9CEF6872103E}"/>
              </a:ext>
            </a:extLst>
          </p:cNvPr>
          <p:cNvSpPr>
            <a:spLocks noGrp="1"/>
          </p:cNvSpPr>
          <p:nvPr>
            <p:ph type="subTitle" idx="1"/>
          </p:nvPr>
        </p:nvSpPr>
        <p:spPr>
          <a:xfrm>
            <a:off x="1524000" y="5619750"/>
            <a:ext cx="9144000" cy="935510"/>
          </a:xfrm>
        </p:spPr>
        <p:txBody>
          <a:bodyPr/>
          <a:lstStyle/>
          <a:p>
            <a:pPr marL="0" indent="0">
              <a:buNone/>
            </a:pPr>
            <a:r>
              <a:rPr lang="en-GB" dirty="0">
                <a:solidFill>
                  <a:schemeClr val="tx1">
                    <a:lumMod val="65000"/>
                    <a:lumOff val="35000"/>
                  </a:schemeClr>
                </a:solidFill>
              </a:rPr>
              <a:t>Författare</a:t>
            </a:r>
            <a:r>
              <a:rPr lang="it-IT" dirty="0">
                <a:solidFill>
                  <a:schemeClr val="tx1">
                    <a:lumMod val="65000"/>
                    <a:lumOff val="35000"/>
                  </a:schemeClr>
                </a:solidFill>
              </a:rPr>
              <a:t>: UNIFI &amp; MDU</a:t>
            </a:r>
          </a:p>
        </p:txBody>
      </p:sp>
    </p:spTree>
    <p:extLst>
      <p:ext uri="{BB962C8B-B14F-4D97-AF65-F5344CB8AC3E}">
        <p14:creationId xmlns:p14="http://schemas.microsoft.com/office/powerpoint/2010/main" val="23652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86BDCD-1BE0-D39F-B51C-F8B3E9FF4930}"/>
              </a:ext>
            </a:extLst>
          </p:cNvPr>
          <p:cNvSpPr>
            <a:spLocks noGrp="1"/>
          </p:cNvSpPr>
          <p:nvPr>
            <p:ph type="title"/>
          </p:nvPr>
        </p:nvSpPr>
        <p:spPr/>
        <p:txBody>
          <a:bodyPr/>
          <a:lstStyle/>
          <a:p>
            <a:r>
              <a:rPr lang="en-GB"/>
              <a:t>Vägar till bioraffinaderi</a:t>
            </a:r>
          </a:p>
        </p:txBody>
      </p:sp>
      <p:sp>
        <p:nvSpPr>
          <p:cNvPr id="3" name="Segnaposto piè di pagina 2">
            <a:extLst>
              <a:ext uri="{FF2B5EF4-FFF2-40B4-BE49-F238E27FC236}">
                <a16:creationId xmlns:a16="http://schemas.microsoft.com/office/drawing/2014/main" id="{36814396-3D33-49A8-BEF1-C5AB20E1D8F5}"/>
              </a:ext>
            </a:extLst>
          </p:cNvPr>
          <p:cNvSpPr>
            <a:spLocks noGrp="1"/>
          </p:cNvSpPr>
          <p:nvPr>
            <p:ph type="ftr" sz="quarter" idx="11"/>
          </p:nvPr>
        </p:nvSpPr>
        <p:spPr/>
        <p:txBody>
          <a:bodyPr/>
          <a:lstStyle/>
          <a:p>
            <a:r>
              <a:rPr lang="sv-SE"/>
              <a:t>Modul: Bioekonomi, cirkulär ekonomi och biobaserade produkter / Ämne: Begreppet bioraffinaderi Delämne: Vägar till bioraffinaderi</a:t>
            </a:r>
            <a:endParaRPr lang="en-US" b="1" dirty="0"/>
          </a:p>
        </p:txBody>
      </p:sp>
      <p:sp>
        <p:nvSpPr>
          <p:cNvPr id="4" name="Segnaposto numero diapositiva 3">
            <a:extLst>
              <a:ext uri="{FF2B5EF4-FFF2-40B4-BE49-F238E27FC236}">
                <a16:creationId xmlns:a16="http://schemas.microsoft.com/office/drawing/2014/main" id="{845AFBFE-231A-7585-BB0B-09C728F72F5B}"/>
              </a:ext>
            </a:extLst>
          </p:cNvPr>
          <p:cNvSpPr>
            <a:spLocks noGrp="1"/>
          </p:cNvSpPr>
          <p:nvPr>
            <p:ph type="sldNum" sz="quarter" idx="12"/>
          </p:nvPr>
        </p:nvSpPr>
        <p:spPr/>
        <p:txBody>
          <a:bodyPr/>
          <a:lstStyle/>
          <a:p>
            <a:fld id="{D57F1E4F-1CFF-5643-939E-217C01CDF565}" type="slidenum">
              <a:rPr lang="en-US" smtClean="0"/>
              <a:t>20</a:t>
            </a:fld>
            <a:endParaRPr lang="en-US" dirty="0"/>
          </a:p>
        </p:txBody>
      </p:sp>
      <p:sp>
        <p:nvSpPr>
          <p:cNvPr id="5" name="CasellaDiTesto 4">
            <a:extLst>
              <a:ext uri="{FF2B5EF4-FFF2-40B4-BE49-F238E27FC236}">
                <a16:creationId xmlns:a16="http://schemas.microsoft.com/office/drawing/2014/main" id="{0D0E0FF2-E9BD-B2B9-1B77-C1B0F9C1B4E0}"/>
              </a:ext>
            </a:extLst>
          </p:cNvPr>
          <p:cNvSpPr txBox="1"/>
          <p:nvPr/>
        </p:nvSpPr>
        <p:spPr>
          <a:xfrm>
            <a:off x="9942322" y="5787928"/>
            <a:ext cx="2124074" cy="430887"/>
          </a:xfrm>
          <a:prstGeom prst="rect">
            <a:avLst/>
          </a:prstGeom>
          <a:noFill/>
        </p:spPr>
        <p:txBody>
          <a:bodyPr wrap="square">
            <a:spAutoFit/>
          </a:bodyPr>
          <a:lstStyle/>
          <a:p>
            <a:r>
              <a:rPr lang="en-GB" sz="1100" dirty="0"/>
              <a:t>Källa: Calvo-Flores m.fl: Calvo-Flores et al, 2022</a:t>
            </a:r>
          </a:p>
          <a:p>
            <a:r>
              <a:rPr lang="en-GB" sz="1100" dirty="0"/>
              <a:t>DOI: 10.3389/fchem.2022.973417</a:t>
            </a:r>
          </a:p>
        </p:txBody>
      </p:sp>
      <p:pic>
        <p:nvPicPr>
          <p:cNvPr id="6" name="Immagine 5">
            <a:extLst>
              <a:ext uri="{FF2B5EF4-FFF2-40B4-BE49-F238E27FC236}">
                <a16:creationId xmlns:a16="http://schemas.microsoft.com/office/drawing/2014/main" id="{0C810B86-3F73-DA46-2032-37CDC55F5A4A}"/>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0048" y="1785793"/>
            <a:ext cx="5429252" cy="4935682"/>
          </a:xfrm>
          <a:prstGeom prst="rect">
            <a:avLst/>
          </a:prstGeom>
        </p:spPr>
      </p:pic>
      <p:sp>
        <p:nvSpPr>
          <p:cNvPr id="8" name="CasellaDiTesto 7">
            <a:extLst>
              <a:ext uri="{FF2B5EF4-FFF2-40B4-BE49-F238E27FC236}">
                <a16:creationId xmlns:a16="http://schemas.microsoft.com/office/drawing/2014/main" id="{83735466-B59D-0CA5-DD99-13BA03B715C6}"/>
              </a:ext>
            </a:extLst>
          </p:cNvPr>
          <p:cNvSpPr txBox="1"/>
          <p:nvPr/>
        </p:nvSpPr>
        <p:spPr>
          <a:xfrm>
            <a:off x="6591300" y="3607303"/>
            <a:ext cx="4762500" cy="646331"/>
          </a:xfrm>
          <a:prstGeom prst="rect">
            <a:avLst/>
          </a:prstGeom>
          <a:noFill/>
        </p:spPr>
        <p:txBody>
          <a:bodyPr wrap="square">
            <a:spAutoFit/>
          </a:bodyPr>
          <a:lstStyle/>
          <a:p>
            <a:r>
              <a:rPr lang="en-US" dirty="0"/>
              <a:t>Schematisk bild av möjliga vägar för att </a:t>
            </a:r>
            <a:r>
              <a:rPr lang="en-US" dirty="0" err="1"/>
              <a:t>tillvarata </a:t>
            </a:r>
            <a:r>
              <a:rPr lang="en-US" dirty="0"/>
              <a:t>lignocellulosabiomassa</a:t>
            </a:r>
            <a:endParaRPr lang="en-GB" dirty="0"/>
          </a:p>
        </p:txBody>
      </p:sp>
    </p:spTree>
    <p:extLst>
      <p:ext uri="{BB962C8B-B14F-4D97-AF65-F5344CB8AC3E}">
        <p14:creationId xmlns:p14="http://schemas.microsoft.com/office/powerpoint/2010/main" val="1386791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15DC6A-55EA-8F5B-16F2-A9F590713A74}"/>
              </a:ext>
            </a:extLst>
          </p:cNvPr>
          <p:cNvSpPr>
            <a:spLocks noGrp="1"/>
          </p:cNvSpPr>
          <p:nvPr>
            <p:ph type="title"/>
          </p:nvPr>
        </p:nvSpPr>
        <p:spPr/>
        <p:txBody>
          <a:bodyPr/>
          <a:lstStyle/>
          <a:p>
            <a:r>
              <a:rPr lang="en-GB" dirty="0"/>
              <a:t>Vägar till bioraffinaderi</a:t>
            </a:r>
          </a:p>
        </p:txBody>
      </p:sp>
      <p:sp>
        <p:nvSpPr>
          <p:cNvPr id="3" name="Segnaposto piè di pagina 2">
            <a:extLst>
              <a:ext uri="{FF2B5EF4-FFF2-40B4-BE49-F238E27FC236}">
                <a16:creationId xmlns:a16="http://schemas.microsoft.com/office/drawing/2014/main" id="{EED008DA-D8FE-CD9C-72FB-700F90AAAC12}"/>
              </a:ext>
            </a:extLst>
          </p:cNvPr>
          <p:cNvSpPr>
            <a:spLocks noGrp="1"/>
          </p:cNvSpPr>
          <p:nvPr>
            <p:ph type="ftr" sz="quarter" idx="11"/>
          </p:nvPr>
        </p:nvSpPr>
        <p:spPr/>
        <p:txBody>
          <a:bodyPr/>
          <a:lstStyle/>
          <a:p>
            <a:r>
              <a:rPr lang="sv-SE"/>
              <a:t>Modul: Bioekonomi, cirkulär ekonomi och biobaserade produkter / Ämne: Begreppet bioraffinaderi Delämne: Vägar till bioraffinaderi</a:t>
            </a:r>
            <a:endParaRPr lang="en-US" b="1" dirty="0"/>
          </a:p>
        </p:txBody>
      </p:sp>
      <p:sp>
        <p:nvSpPr>
          <p:cNvPr id="4" name="Segnaposto numero diapositiva 3">
            <a:extLst>
              <a:ext uri="{FF2B5EF4-FFF2-40B4-BE49-F238E27FC236}">
                <a16:creationId xmlns:a16="http://schemas.microsoft.com/office/drawing/2014/main" id="{1FA48BC2-5585-36F2-C451-AA69B196004E}"/>
              </a:ext>
            </a:extLst>
          </p:cNvPr>
          <p:cNvSpPr>
            <a:spLocks noGrp="1"/>
          </p:cNvSpPr>
          <p:nvPr>
            <p:ph type="sldNum" sz="quarter" idx="12"/>
          </p:nvPr>
        </p:nvSpPr>
        <p:spPr/>
        <p:txBody>
          <a:bodyPr/>
          <a:lstStyle/>
          <a:p>
            <a:fld id="{D57F1E4F-1CFF-5643-939E-217C01CDF565}" type="slidenum">
              <a:rPr lang="en-US" smtClean="0"/>
              <a:t>21</a:t>
            </a:fld>
            <a:endParaRPr lang="en-US" dirty="0"/>
          </a:p>
        </p:txBody>
      </p:sp>
      <p:sp>
        <p:nvSpPr>
          <p:cNvPr id="5" name="CasellaDiTesto 4">
            <a:extLst>
              <a:ext uri="{FF2B5EF4-FFF2-40B4-BE49-F238E27FC236}">
                <a16:creationId xmlns:a16="http://schemas.microsoft.com/office/drawing/2014/main" id="{CAC85ADD-7301-A20A-9106-F9128085D0C3}"/>
              </a:ext>
            </a:extLst>
          </p:cNvPr>
          <p:cNvSpPr txBox="1"/>
          <p:nvPr/>
        </p:nvSpPr>
        <p:spPr>
          <a:xfrm>
            <a:off x="9942322" y="5787928"/>
            <a:ext cx="2124074" cy="430887"/>
          </a:xfrm>
          <a:prstGeom prst="rect">
            <a:avLst/>
          </a:prstGeom>
          <a:noFill/>
        </p:spPr>
        <p:txBody>
          <a:bodyPr wrap="square">
            <a:spAutoFit/>
          </a:bodyPr>
          <a:lstStyle/>
          <a:p>
            <a:r>
              <a:rPr lang="en-GB" sz="1100" dirty="0"/>
              <a:t>Källa: Calvo-Flores m.fl: Calvo-Flores et al, 2022</a:t>
            </a:r>
          </a:p>
          <a:p>
            <a:r>
              <a:rPr lang="en-GB" sz="1100" dirty="0"/>
              <a:t>DOI: 10.3389/fchem.2022.973417</a:t>
            </a:r>
          </a:p>
        </p:txBody>
      </p:sp>
      <p:pic>
        <p:nvPicPr>
          <p:cNvPr id="6" name="Immagine 5">
            <a:extLst>
              <a:ext uri="{FF2B5EF4-FFF2-40B4-BE49-F238E27FC236}">
                <a16:creationId xmlns:a16="http://schemas.microsoft.com/office/drawing/2014/main" id="{D758ED72-2F83-6526-AAFA-01F00E6B86C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62000" y="1733431"/>
            <a:ext cx="5713221" cy="4988044"/>
          </a:xfrm>
          <a:prstGeom prst="rect">
            <a:avLst/>
          </a:prstGeom>
        </p:spPr>
      </p:pic>
      <p:sp>
        <p:nvSpPr>
          <p:cNvPr id="8" name="CasellaDiTesto 7">
            <a:extLst>
              <a:ext uri="{FF2B5EF4-FFF2-40B4-BE49-F238E27FC236}">
                <a16:creationId xmlns:a16="http://schemas.microsoft.com/office/drawing/2014/main" id="{A7750A1D-3668-B913-5380-A9AF02753F57}"/>
              </a:ext>
            </a:extLst>
          </p:cNvPr>
          <p:cNvSpPr txBox="1"/>
          <p:nvPr/>
        </p:nvSpPr>
        <p:spPr>
          <a:xfrm>
            <a:off x="7505700" y="3146409"/>
            <a:ext cx="3189986" cy="1754326"/>
          </a:xfrm>
          <a:prstGeom prst="rect">
            <a:avLst/>
          </a:prstGeom>
          <a:noFill/>
        </p:spPr>
        <p:txBody>
          <a:bodyPr wrap="square">
            <a:spAutoFit/>
          </a:bodyPr>
          <a:lstStyle/>
          <a:p>
            <a:r>
              <a:rPr lang="en-US" dirty="0"/>
              <a:t>Schematisk bild av de möjliga vägarna i </a:t>
            </a:r>
            <a:r>
              <a:rPr lang="en-US" dirty="0" err="1"/>
              <a:t>pressjuicen</a:t>
            </a:r>
            <a:r>
              <a:rPr lang="en-US" dirty="0"/>
              <a:t>. Den innehåller de viktigaste mellanprodukterna för att producera värdefulla produkter genom olika processer. </a:t>
            </a:r>
            <a:endParaRPr lang="en-GB" dirty="0"/>
          </a:p>
        </p:txBody>
      </p:sp>
    </p:spTree>
    <p:extLst>
      <p:ext uri="{BB962C8B-B14F-4D97-AF65-F5344CB8AC3E}">
        <p14:creationId xmlns:p14="http://schemas.microsoft.com/office/powerpoint/2010/main" val="1858093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7065C-C7E8-3934-D7EA-405C8569DE6E}"/>
            </a:ext>
          </a:extLst>
        </p:cNvPr>
        <p:cNvGrpSpPr/>
        <p:nvPr/>
      </p:nvGrpSpPr>
      <p:grpSpPr>
        <a:xfrm>
          <a:off x="0" y="0"/>
          <a:ext cx="0" cy="0"/>
          <a:chOff x="0" y="0"/>
          <a:chExt cx="0" cy="0"/>
        </a:xfrm>
      </p:grpSpPr>
      <p:sp>
        <p:nvSpPr>
          <p:cNvPr id="4" name="Titolo 3">
            <a:extLst>
              <a:ext uri="{FF2B5EF4-FFF2-40B4-BE49-F238E27FC236}">
                <a16:creationId xmlns:a16="http://schemas.microsoft.com/office/drawing/2014/main" id="{B8B4473A-2AA2-BD3D-C344-CDCCB245381A}"/>
              </a:ext>
            </a:extLst>
          </p:cNvPr>
          <p:cNvSpPr>
            <a:spLocks noGrp="1"/>
          </p:cNvSpPr>
          <p:nvPr>
            <p:ph type="title"/>
          </p:nvPr>
        </p:nvSpPr>
        <p:spPr/>
        <p:txBody>
          <a:bodyPr/>
          <a:lstStyle/>
          <a:p>
            <a:r>
              <a:rPr lang="en-GB" dirty="0"/>
              <a:t>Fallstudie: </a:t>
            </a:r>
            <a:r>
              <a:rPr lang="en-US" dirty="0" err="1"/>
              <a:t>Lantmännen </a:t>
            </a:r>
            <a:r>
              <a:rPr lang="en-US" dirty="0"/>
              <a:t>Agroetanol </a:t>
            </a:r>
            <a:endParaRPr lang="en-GB" dirty="0"/>
          </a:p>
        </p:txBody>
      </p:sp>
      <p:pic>
        <p:nvPicPr>
          <p:cNvPr id="16" name="Segnaposto contenuto 15">
            <a:extLst>
              <a:ext uri="{FF2B5EF4-FFF2-40B4-BE49-F238E27FC236}">
                <a16:creationId xmlns:a16="http://schemas.microsoft.com/office/drawing/2014/main" id="{4AF68515-C2A0-4C29-46DA-471F551F4C0B}"/>
              </a:ext>
            </a:extLst>
          </p:cNvPr>
          <p:cNvPicPr>
            <a:picLocks noGrp="1" noChangeAspect="1"/>
          </p:cNvPicPr>
          <p:nvPr>
            <p:ph sz="half" idx="1"/>
          </p:nvPr>
        </p:nvPicPr>
        <p:blipFill>
          <a:blip r:embed="rId2"/>
          <a:stretch>
            <a:fillRect/>
          </a:stretch>
        </p:blipFill>
        <p:spPr>
          <a:xfrm>
            <a:off x="0" y="2621756"/>
            <a:ext cx="6157286" cy="2759075"/>
          </a:xfrm>
        </p:spPr>
      </p:pic>
      <p:sp>
        <p:nvSpPr>
          <p:cNvPr id="8" name="Segnaposto contenuto 7">
            <a:extLst>
              <a:ext uri="{FF2B5EF4-FFF2-40B4-BE49-F238E27FC236}">
                <a16:creationId xmlns:a16="http://schemas.microsoft.com/office/drawing/2014/main" id="{DEA38AC4-70C3-CE8E-CB45-9AA7ED1914B1}"/>
              </a:ext>
            </a:extLst>
          </p:cNvPr>
          <p:cNvSpPr>
            <a:spLocks noGrp="1"/>
          </p:cNvSpPr>
          <p:nvPr>
            <p:ph sz="half" idx="2"/>
          </p:nvPr>
        </p:nvSpPr>
        <p:spPr>
          <a:xfrm>
            <a:off x="6172199" y="1825625"/>
            <a:ext cx="5934075" cy="4351338"/>
          </a:xfrm>
        </p:spPr>
        <p:txBody>
          <a:bodyPr>
            <a:normAutofit fontScale="77500" lnSpcReduction="20000"/>
          </a:bodyPr>
          <a:lstStyle/>
          <a:p>
            <a:pPr>
              <a:lnSpc>
                <a:spcPct val="120000"/>
              </a:lnSpc>
            </a:pPr>
            <a:r>
              <a:rPr lang="en-US" dirty="0" err="1"/>
              <a:t>Lantmännen Agroetanol </a:t>
            </a:r>
            <a:r>
              <a:rPr lang="en-US" dirty="0"/>
              <a:t>är Nordens största bioraffinaderi och ingår i </a:t>
            </a:r>
            <a:r>
              <a:rPr lang="en-US" dirty="0" err="1"/>
              <a:t>Lantmännen, ett </a:t>
            </a:r>
            <a:r>
              <a:rPr lang="en-US" dirty="0"/>
              <a:t>lantbrukskooperativ som ägs av 25.000 svenska lantbrukare.</a:t>
            </a:r>
          </a:p>
          <a:p>
            <a:pPr>
              <a:lnSpc>
                <a:spcPct val="120000"/>
              </a:lnSpc>
            </a:pPr>
            <a:r>
              <a:rPr lang="en-US" dirty="0"/>
              <a:t>Produktionsanläggningen i </a:t>
            </a:r>
            <a:r>
              <a:rPr lang="en-US" dirty="0" err="1"/>
              <a:t>Norrköping togs i drift i </a:t>
            </a:r>
            <a:r>
              <a:rPr lang="en-US" dirty="0"/>
              <a:t>januari 2001. I november 2008 startades en andra produktionslinje. </a:t>
            </a:r>
          </a:p>
          <a:p>
            <a:pPr>
              <a:lnSpc>
                <a:spcPct val="120000"/>
              </a:lnSpc>
            </a:pPr>
            <a:r>
              <a:rPr lang="en-US" dirty="0"/>
              <a:t>Kapaciteten är idag ca 230.000 m</a:t>
            </a:r>
            <a:r>
              <a:rPr lang="en-US" baseline="30000" dirty="0"/>
              <a:t>3</a:t>
            </a:r>
            <a:r>
              <a:rPr lang="en-US" dirty="0"/>
              <a:t> etanol och 200.000 ton proteinfoder (DDGS). </a:t>
            </a:r>
          </a:p>
          <a:p>
            <a:pPr>
              <a:lnSpc>
                <a:spcPct val="120000"/>
              </a:lnSpc>
            </a:pPr>
            <a:r>
              <a:rPr lang="en-US" dirty="0"/>
              <a:t>Dessutom levereras 80.000 </a:t>
            </a:r>
            <a:r>
              <a:rPr lang="en-US" dirty="0" err="1"/>
              <a:t>ton </a:t>
            </a:r>
            <a:r>
              <a:rPr lang="en-US" dirty="0"/>
              <a:t>koldioxid till grannföretaget AGA för produktion av kolsyra.</a:t>
            </a:r>
            <a:endParaRPr lang="en-GB" dirty="0"/>
          </a:p>
        </p:txBody>
      </p:sp>
      <p:sp>
        <p:nvSpPr>
          <p:cNvPr id="7" name="Segnaposto piè di pagina 1">
            <a:extLst>
              <a:ext uri="{FF2B5EF4-FFF2-40B4-BE49-F238E27FC236}">
                <a16:creationId xmlns:a16="http://schemas.microsoft.com/office/drawing/2014/main" id="{BC5EA56F-2061-4D9A-877B-157CE0C877AF}"/>
              </a:ext>
            </a:extLst>
          </p:cNvPr>
          <p:cNvSpPr>
            <a:spLocks noGrp="1"/>
          </p:cNvSpPr>
          <p:nvPr>
            <p:ph type="ftr" sz="quarter" idx="11"/>
          </p:nvPr>
        </p:nvSpPr>
        <p:spPr/>
        <p:txBody>
          <a:bodyPr/>
          <a:lstStyle/>
          <a:p>
            <a:r>
              <a:rPr lang="sv-SE"/>
              <a:t>Modul: Bioekonomi, cirkulär ekonomi och biobaserade produkter / Ämne: Begreppet bioraffinaderi Delämne: Fallstudier och världsomspännande exempel</a:t>
            </a:r>
            <a:endParaRPr lang="en-US" b="1" dirty="0"/>
          </a:p>
        </p:txBody>
      </p:sp>
      <p:sp>
        <p:nvSpPr>
          <p:cNvPr id="5" name="Segnaposto numero diapositiva 4">
            <a:extLst>
              <a:ext uri="{FF2B5EF4-FFF2-40B4-BE49-F238E27FC236}">
                <a16:creationId xmlns:a16="http://schemas.microsoft.com/office/drawing/2014/main" id="{3E885B97-5174-29A1-CC80-6B58CD2129D2}"/>
              </a:ext>
            </a:extLst>
          </p:cNvPr>
          <p:cNvSpPr>
            <a:spLocks noGrp="1"/>
          </p:cNvSpPr>
          <p:nvPr>
            <p:ph type="sldNum" sz="quarter" idx="12"/>
          </p:nvPr>
        </p:nvSpPr>
        <p:spPr/>
        <p:txBody>
          <a:bodyPr/>
          <a:lstStyle/>
          <a:p>
            <a:fld id="{D57F1E4F-1CFF-5643-939E-217C01CDF565}" type="slidenum">
              <a:rPr lang="en-US" smtClean="0"/>
              <a:t>22</a:t>
            </a:fld>
            <a:endParaRPr lang="en-US" dirty="0"/>
          </a:p>
        </p:txBody>
      </p:sp>
    </p:spTree>
    <p:extLst>
      <p:ext uri="{BB962C8B-B14F-4D97-AF65-F5344CB8AC3E}">
        <p14:creationId xmlns:p14="http://schemas.microsoft.com/office/powerpoint/2010/main" val="3694367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E0D26-B92A-FA51-0507-A6F0B6ECD89D}"/>
            </a:ext>
          </a:extLst>
        </p:cNvPr>
        <p:cNvGrpSpPr/>
        <p:nvPr/>
      </p:nvGrpSpPr>
      <p:grpSpPr>
        <a:xfrm>
          <a:off x="0" y="0"/>
          <a:ext cx="0" cy="0"/>
          <a:chOff x="0" y="0"/>
          <a:chExt cx="0" cy="0"/>
        </a:xfrm>
      </p:grpSpPr>
      <p:pic>
        <p:nvPicPr>
          <p:cNvPr id="13" name="Immagine 12">
            <a:extLst>
              <a:ext uri="{FF2B5EF4-FFF2-40B4-BE49-F238E27FC236}">
                <a16:creationId xmlns:a16="http://schemas.microsoft.com/office/drawing/2014/main" id="{8349CB9A-F1EC-55BB-1DA9-D2004F4B3A14}"/>
              </a:ext>
            </a:extLst>
          </p:cNvPr>
          <p:cNvPicPr>
            <a:picLocks noChangeAspect="1"/>
          </p:cNvPicPr>
          <p:nvPr/>
        </p:nvPicPr>
        <p:blipFill>
          <a:blip r:embed="rId2"/>
          <a:stretch>
            <a:fillRect/>
          </a:stretch>
        </p:blipFill>
        <p:spPr>
          <a:xfrm>
            <a:off x="0" y="2413794"/>
            <a:ext cx="12192000" cy="3175000"/>
          </a:xfrm>
          <a:prstGeom prst="rect">
            <a:avLst/>
          </a:prstGeom>
        </p:spPr>
      </p:pic>
      <p:sp>
        <p:nvSpPr>
          <p:cNvPr id="11" name="Titolo 10">
            <a:extLst>
              <a:ext uri="{FF2B5EF4-FFF2-40B4-BE49-F238E27FC236}">
                <a16:creationId xmlns:a16="http://schemas.microsoft.com/office/drawing/2014/main" id="{E43B656C-CE00-83A3-736B-59D24A746D7F}"/>
              </a:ext>
            </a:extLst>
          </p:cNvPr>
          <p:cNvSpPr>
            <a:spLocks noGrp="1"/>
          </p:cNvSpPr>
          <p:nvPr>
            <p:ph type="title"/>
          </p:nvPr>
        </p:nvSpPr>
        <p:spPr/>
        <p:txBody>
          <a:bodyPr/>
          <a:lstStyle/>
          <a:p>
            <a:r>
              <a:rPr lang="en-GB" dirty="0" err="1"/>
              <a:t>Lantmännens </a:t>
            </a:r>
            <a:r>
              <a:rPr lang="en-GB" dirty="0"/>
              <a:t>bioraffinaderi</a:t>
            </a:r>
          </a:p>
        </p:txBody>
      </p:sp>
      <p:sp>
        <p:nvSpPr>
          <p:cNvPr id="12" name="Segnaposto contenuto 11">
            <a:extLst>
              <a:ext uri="{FF2B5EF4-FFF2-40B4-BE49-F238E27FC236}">
                <a16:creationId xmlns:a16="http://schemas.microsoft.com/office/drawing/2014/main" id="{A7FD6981-0307-075D-6984-5A143021C761}"/>
              </a:ext>
            </a:extLst>
          </p:cNvPr>
          <p:cNvSpPr>
            <a:spLocks noGrp="1"/>
          </p:cNvSpPr>
          <p:nvPr>
            <p:ph idx="1"/>
          </p:nvPr>
        </p:nvSpPr>
        <p:spPr>
          <a:xfrm>
            <a:off x="0" y="2413793"/>
            <a:ext cx="12192000" cy="3175000"/>
          </a:xfrm>
          <a:solidFill>
            <a:srgbClr val="F8F8F8">
              <a:alpha val="80000"/>
            </a:srgbClr>
          </a:solidFill>
        </p:spPr>
        <p:txBody>
          <a:bodyPr>
            <a:normAutofit fontScale="92500" lnSpcReduction="10000"/>
          </a:bodyPr>
          <a:lstStyle/>
          <a:p>
            <a:pPr marL="0" indent="0">
              <a:buNone/>
            </a:pPr>
            <a:r>
              <a:rPr lang="en-US" dirty="0">
                <a:solidFill>
                  <a:schemeClr val="tx1"/>
                </a:solidFill>
              </a:rPr>
              <a:t>Bioraffinaderiet för etanol ligger nära ett biomassabaserat kraftvärmeverk, vilket säkerställer leveranser av förnybar el och processvärme. Huvudsakliga råvaror är vete och andra sädesslag samt stärkelserika restprodukter från livsmedelsindustrin. Produkter är bränsleetanol och biprodukter i form av proteinrikt foder. </a:t>
            </a:r>
          </a:p>
          <a:p>
            <a:pPr marL="0" indent="0">
              <a:buNone/>
            </a:pPr>
            <a:r>
              <a:rPr lang="en-US" dirty="0">
                <a:solidFill>
                  <a:schemeClr val="tx1"/>
                </a:solidFill>
              </a:rPr>
              <a:t>En annan biprodukt är den (biobaserade) koldioxid som avskiljs och säljs som industriellt råmaterial till kunder inom livsmedels- och förpackningsindustrin. </a:t>
            </a:r>
          </a:p>
          <a:p>
            <a:pPr marL="0" indent="0">
              <a:buNone/>
            </a:pPr>
            <a:r>
              <a:rPr lang="en-US" dirty="0" err="1">
                <a:solidFill>
                  <a:schemeClr val="tx1"/>
                </a:solidFill>
              </a:rPr>
              <a:t>Lantmännens </a:t>
            </a:r>
            <a:r>
              <a:rPr lang="en-US" dirty="0">
                <a:solidFill>
                  <a:schemeClr val="tx1"/>
                </a:solidFill>
              </a:rPr>
              <a:t>bioraffinaderi bidrar till flera globala hållbarhetsmål: att leverera ett hållbart fordonsbränsle (SDG 7), industriell utveckling baserad på hållbara råvaror (SDG 9), synergier mellan livsmedels- och energimarknader (SDG 12) och betydande minskningar av växthusgasutsläpp under livscykeln genom systemförbättringar, samproduktion och CCU (SDG 13).</a:t>
            </a:r>
            <a:endParaRPr lang="en-GB" dirty="0">
              <a:solidFill>
                <a:schemeClr val="tx1"/>
              </a:solidFill>
            </a:endParaRPr>
          </a:p>
        </p:txBody>
      </p:sp>
      <p:sp>
        <p:nvSpPr>
          <p:cNvPr id="7" name="Segnaposto piè di pagina 1">
            <a:extLst>
              <a:ext uri="{FF2B5EF4-FFF2-40B4-BE49-F238E27FC236}">
                <a16:creationId xmlns:a16="http://schemas.microsoft.com/office/drawing/2014/main" id="{5DF90D7C-A5BA-9644-9D45-E1C4B2B1852E}"/>
              </a:ext>
            </a:extLst>
          </p:cNvPr>
          <p:cNvSpPr>
            <a:spLocks noGrp="1"/>
          </p:cNvSpPr>
          <p:nvPr>
            <p:ph type="ftr" sz="quarter" idx="11"/>
          </p:nvPr>
        </p:nvSpPr>
        <p:spPr/>
        <p:txBody>
          <a:bodyPr/>
          <a:lstStyle/>
          <a:p>
            <a:r>
              <a:rPr lang="sv-SE"/>
              <a:t>Modul: Bioekonomi, cirkulär ekonomi och biobaserade produkter / Ämne: Begreppet bioraffinaderi Delämne: Fallstudier och världsomspännande exempel</a:t>
            </a:r>
            <a:endParaRPr lang="en-US" b="1" dirty="0"/>
          </a:p>
        </p:txBody>
      </p:sp>
      <p:sp>
        <p:nvSpPr>
          <p:cNvPr id="5" name="Segnaposto numero diapositiva 4">
            <a:extLst>
              <a:ext uri="{FF2B5EF4-FFF2-40B4-BE49-F238E27FC236}">
                <a16:creationId xmlns:a16="http://schemas.microsoft.com/office/drawing/2014/main" id="{E1457D56-6774-AF0A-BCFE-9C3FE3935269}"/>
              </a:ext>
            </a:extLst>
          </p:cNvPr>
          <p:cNvSpPr>
            <a:spLocks noGrp="1"/>
          </p:cNvSpPr>
          <p:nvPr>
            <p:ph type="sldNum" sz="quarter" idx="12"/>
          </p:nvPr>
        </p:nvSpPr>
        <p:spPr/>
        <p:txBody>
          <a:bodyPr/>
          <a:lstStyle/>
          <a:p>
            <a:fld id="{D57F1E4F-1CFF-5643-939E-217C01CDF565}" type="slidenum">
              <a:rPr lang="en-US" smtClean="0"/>
              <a:t>23</a:t>
            </a:fld>
            <a:endParaRPr lang="en-US" dirty="0"/>
          </a:p>
        </p:txBody>
      </p:sp>
    </p:spTree>
    <p:extLst>
      <p:ext uri="{BB962C8B-B14F-4D97-AF65-F5344CB8AC3E}">
        <p14:creationId xmlns:p14="http://schemas.microsoft.com/office/powerpoint/2010/main" val="1936135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F5BA2-F4E8-4C53-3B0A-DE97E6369D2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05C1D3D-76A3-7D51-324B-E7877CEEB303}"/>
              </a:ext>
            </a:extLst>
          </p:cNvPr>
          <p:cNvSpPr>
            <a:spLocks noGrp="1"/>
          </p:cNvSpPr>
          <p:nvPr>
            <p:ph type="title"/>
          </p:nvPr>
        </p:nvSpPr>
        <p:spPr/>
        <p:txBody>
          <a:bodyPr/>
          <a:lstStyle/>
          <a:p>
            <a:r>
              <a:rPr lang="en-GB" dirty="0"/>
              <a:t>Fallstudie: Mater-Bi</a:t>
            </a:r>
          </a:p>
        </p:txBody>
      </p:sp>
      <p:sp>
        <p:nvSpPr>
          <p:cNvPr id="4" name="Segnaposto contenuto 3">
            <a:extLst>
              <a:ext uri="{FF2B5EF4-FFF2-40B4-BE49-F238E27FC236}">
                <a16:creationId xmlns:a16="http://schemas.microsoft.com/office/drawing/2014/main" id="{43D7085F-BF7B-ED9F-B8B1-7648B9047204}"/>
              </a:ext>
            </a:extLst>
          </p:cNvPr>
          <p:cNvSpPr>
            <a:spLocks noGrp="1"/>
          </p:cNvSpPr>
          <p:nvPr>
            <p:ph sz="half" idx="1"/>
          </p:nvPr>
        </p:nvSpPr>
        <p:spPr>
          <a:xfrm>
            <a:off x="209549" y="1825624"/>
            <a:ext cx="7467599" cy="4530725"/>
          </a:xfrm>
        </p:spPr>
        <p:txBody>
          <a:bodyPr>
            <a:normAutofit/>
          </a:bodyPr>
          <a:lstStyle/>
          <a:p>
            <a:pPr marL="0" indent="0">
              <a:buNone/>
            </a:pPr>
            <a:r>
              <a:rPr lang="en-US" dirty="0"/>
              <a:t>År 1992 startade </a:t>
            </a:r>
            <a:r>
              <a:rPr lang="en-US" dirty="0" err="1"/>
              <a:t>Novamont den </a:t>
            </a:r>
            <a:r>
              <a:rPr lang="en-US" dirty="0"/>
              <a:t>kommersiella produktionen av Mater-Bi, en bioplast som framställs genom bearbetning av stärkelse, vegetabiliska oljor och kombinationer därav. </a:t>
            </a:r>
          </a:p>
          <a:p>
            <a:pPr marL="0" indent="0">
              <a:buNone/>
            </a:pPr>
            <a:r>
              <a:rPr lang="en-US" dirty="0"/>
              <a:t>Bioplaster har materialegenskaper och egenskaper som liknar dem hos traditionella plaster, samtidigt som de är av vegetabiliskt ursprung, biologiskt nedbrytbara och komposterbara enligt europeiska standarder.</a:t>
            </a:r>
            <a:endParaRPr lang="en-GB" dirty="0"/>
          </a:p>
        </p:txBody>
      </p:sp>
      <p:pic>
        <p:nvPicPr>
          <p:cNvPr id="9" name="Segnaposto contenuto 8">
            <a:extLst>
              <a:ext uri="{FF2B5EF4-FFF2-40B4-BE49-F238E27FC236}">
                <a16:creationId xmlns:a16="http://schemas.microsoft.com/office/drawing/2014/main" id="{224CBCEB-D5CF-8D1C-F778-AC5A9C0C6FC2}"/>
              </a:ext>
            </a:extLst>
          </p:cNvPr>
          <p:cNvPicPr>
            <a:picLocks noGrp="1" noChangeAspect="1"/>
          </p:cNvPicPr>
          <p:nvPr>
            <p:ph sz="half" idx="2"/>
          </p:nvPr>
        </p:nvPicPr>
        <p:blipFill>
          <a:blip r:embed="rId2">
            <a:clrChange>
              <a:clrFrom>
                <a:srgbClr val="EDEBEC"/>
              </a:clrFrom>
              <a:clrTo>
                <a:srgbClr val="EDEBEC">
                  <a:alpha val="0"/>
                </a:srgbClr>
              </a:clrTo>
            </a:clrChange>
          </a:blip>
          <a:stretch>
            <a:fillRect/>
          </a:stretch>
        </p:blipFill>
        <p:spPr>
          <a:xfrm>
            <a:off x="7753349" y="507118"/>
            <a:ext cx="4438651" cy="5978224"/>
          </a:xfrm>
          <a:prstGeom prst="rect">
            <a:avLst/>
          </a:prstGeom>
        </p:spPr>
      </p:pic>
      <p:sp>
        <p:nvSpPr>
          <p:cNvPr id="7" name="Segnaposto piè di pagina 1">
            <a:extLst>
              <a:ext uri="{FF2B5EF4-FFF2-40B4-BE49-F238E27FC236}">
                <a16:creationId xmlns:a16="http://schemas.microsoft.com/office/drawing/2014/main" id="{0C4E353A-D60D-D20C-FAA4-86F709AAC69B}"/>
              </a:ext>
            </a:extLst>
          </p:cNvPr>
          <p:cNvSpPr>
            <a:spLocks noGrp="1"/>
          </p:cNvSpPr>
          <p:nvPr>
            <p:ph type="ftr" sz="quarter" idx="11"/>
          </p:nvPr>
        </p:nvSpPr>
        <p:spPr/>
        <p:txBody>
          <a:bodyPr/>
          <a:lstStyle/>
          <a:p>
            <a:r>
              <a:rPr lang="sv-SE"/>
              <a:t>Modul: Bioekonomi, cirkulär ekonomi och biobaserade produkter / Ämne: Begreppet bioraffinaderi Delämne: Fallstudier och världsomspännande exempel</a:t>
            </a:r>
            <a:endParaRPr lang="en-US" b="1" dirty="0"/>
          </a:p>
        </p:txBody>
      </p:sp>
      <p:sp>
        <p:nvSpPr>
          <p:cNvPr id="5" name="Segnaposto numero diapositiva 4">
            <a:extLst>
              <a:ext uri="{FF2B5EF4-FFF2-40B4-BE49-F238E27FC236}">
                <a16:creationId xmlns:a16="http://schemas.microsoft.com/office/drawing/2014/main" id="{002DA092-61D6-A05B-B4F3-B244D549D896}"/>
              </a:ext>
            </a:extLst>
          </p:cNvPr>
          <p:cNvSpPr>
            <a:spLocks noGrp="1"/>
          </p:cNvSpPr>
          <p:nvPr>
            <p:ph type="sldNum" sz="quarter" idx="12"/>
          </p:nvPr>
        </p:nvSpPr>
        <p:spPr/>
        <p:txBody>
          <a:bodyPr/>
          <a:lstStyle/>
          <a:p>
            <a:fld id="{D57F1E4F-1CFF-5643-939E-217C01CDF565}" type="slidenum">
              <a:rPr lang="en-US" smtClean="0"/>
              <a:t>24</a:t>
            </a:fld>
            <a:endParaRPr lang="en-US" dirty="0"/>
          </a:p>
        </p:txBody>
      </p:sp>
      <p:pic>
        <p:nvPicPr>
          <p:cNvPr id="10" name="Picture 4" descr="Risultati immagini per novamont">
            <a:extLst>
              <a:ext uri="{FF2B5EF4-FFF2-40B4-BE49-F238E27FC236}">
                <a16:creationId xmlns:a16="http://schemas.microsoft.com/office/drawing/2014/main" id="{D4ADF578-5C65-8974-CAF8-E8AC749C98C2}"/>
              </a:ext>
            </a:extLst>
          </p:cNvPr>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396342" y="1218765"/>
            <a:ext cx="1901158" cy="74145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6" name="CasellaDiTesto 15">
            <a:extLst>
              <a:ext uri="{FF2B5EF4-FFF2-40B4-BE49-F238E27FC236}">
                <a16:creationId xmlns:a16="http://schemas.microsoft.com/office/drawing/2014/main" id="{33DA5BFC-09F5-8DD4-84BE-7F642CE8365B}"/>
              </a:ext>
            </a:extLst>
          </p:cNvPr>
          <p:cNvSpPr txBox="1"/>
          <p:nvPr/>
        </p:nvSpPr>
        <p:spPr>
          <a:xfrm rot="16200000">
            <a:off x="10258425" y="4858950"/>
            <a:ext cx="3448052" cy="276999"/>
          </a:xfrm>
          <a:prstGeom prst="rect">
            <a:avLst/>
          </a:prstGeom>
          <a:noFill/>
        </p:spPr>
        <p:txBody>
          <a:bodyPr wrap="square">
            <a:spAutoFit/>
          </a:bodyPr>
          <a:lstStyle/>
          <a:p>
            <a:r>
              <a:rPr lang="en-GB" sz="1200" dirty="0"/>
              <a:t>www.novamont.com/eng/mater-bi</a:t>
            </a:r>
          </a:p>
        </p:txBody>
      </p:sp>
    </p:spTree>
    <p:extLst>
      <p:ext uri="{BB962C8B-B14F-4D97-AF65-F5344CB8AC3E}">
        <p14:creationId xmlns:p14="http://schemas.microsoft.com/office/powerpoint/2010/main" val="2251900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0A192189-AF62-26E3-D67C-D5AD8AD25E55}"/>
              </a:ext>
            </a:extLst>
          </p:cNvPr>
          <p:cNvPicPr>
            <a:picLocks noGrp="1" noRot="1" noChangeAspect="1" noMove="1" noResize="1" noEditPoints="1" noAdjustHandles="1" noChangeArrowheads="1" noChangeShapeType="1" noCrop="1"/>
          </p:cNvPicPr>
          <p:nvPr/>
        </p:nvPicPr>
        <p:blipFill rotWithShape="1">
          <a:blip r:embed="rId2"/>
          <a:srcRect t="16880" b="8560"/>
          <a:stretch/>
        </p:blipFill>
        <p:spPr>
          <a:xfrm>
            <a:off x="-1" y="0"/>
            <a:ext cx="12263967" cy="6858000"/>
          </a:xfrm>
          <a:prstGeom prst="rect">
            <a:avLst/>
          </a:prstGeom>
        </p:spPr>
      </p:pic>
      <p:sp>
        <p:nvSpPr>
          <p:cNvPr id="2" name="Titolo 1">
            <a:extLst>
              <a:ext uri="{FF2B5EF4-FFF2-40B4-BE49-F238E27FC236}">
                <a16:creationId xmlns:a16="http://schemas.microsoft.com/office/drawing/2014/main" id="{C41F358D-641B-6938-E908-175E2D3EB40A}"/>
              </a:ext>
            </a:extLst>
          </p:cNvPr>
          <p:cNvSpPr>
            <a:spLocks noGrp="1"/>
          </p:cNvSpPr>
          <p:nvPr>
            <p:ph type="title"/>
          </p:nvPr>
        </p:nvSpPr>
        <p:spPr>
          <a:xfrm>
            <a:off x="114300" y="134937"/>
            <a:ext cx="2235200" cy="1009651"/>
          </a:xfrm>
        </p:spPr>
        <p:txBody>
          <a:bodyPr>
            <a:normAutofit fontScale="90000"/>
          </a:bodyPr>
          <a:lstStyle/>
          <a:p>
            <a:r>
              <a:rPr lang="en-GB" dirty="0">
                <a:solidFill>
                  <a:schemeClr val="tx1"/>
                </a:solidFill>
              </a:rPr>
              <a:t>Visste du det? </a:t>
            </a:r>
          </a:p>
        </p:txBody>
      </p:sp>
      <p:sp>
        <p:nvSpPr>
          <p:cNvPr id="3" name="Segnaposto contenuto 2">
            <a:extLst>
              <a:ext uri="{FF2B5EF4-FFF2-40B4-BE49-F238E27FC236}">
                <a16:creationId xmlns:a16="http://schemas.microsoft.com/office/drawing/2014/main" id="{745193ED-6C61-0207-4F7A-1EEBF2212C6C}"/>
              </a:ext>
            </a:extLst>
          </p:cNvPr>
          <p:cNvSpPr>
            <a:spLocks noGrp="1"/>
          </p:cNvSpPr>
          <p:nvPr>
            <p:ph idx="1"/>
          </p:nvPr>
        </p:nvSpPr>
        <p:spPr>
          <a:xfrm>
            <a:off x="114300" y="1279526"/>
            <a:ext cx="3514725" cy="5349874"/>
          </a:xfrm>
          <a:solidFill>
            <a:srgbClr val="FFFFFF">
              <a:alpha val="40000"/>
            </a:srgbClr>
          </a:solidFill>
        </p:spPr>
        <p:txBody>
          <a:bodyPr>
            <a:normAutofit/>
          </a:bodyPr>
          <a:lstStyle/>
          <a:p>
            <a:r>
              <a:rPr lang="en-US" sz="2800" dirty="0">
                <a:solidFill>
                  <a:schemeClr val="tx1"/>
                </a:solidFill>
              </a:rPr>
              <a:t>Bioplast presenterades för allmänheten redan 1989: en klocka tillverkad av biologiskt nedbrytbar plast (gjord av majs) bifogades som gåva till tidningen Musse Pigg i Italien (</a:t>
            </a:r>
            <a:r>
              <a:rPr lang="en-US" sz="2800" dirty="0" err="1">
                <a:solidFill>
                  <a:schemeClr val="tx1"/>
                </a:solidFill>
              </a:rPr>
              <a:t>Topolino</a:t>
            </a:r>
            <a:r>
              <a:rPr lang="en-US" sz="2800" dirty="0">
                <a:solidFill>
                  <a:schemeClr val="tx1"/>
                </a:solidFill>
              </a:rPr>
              <a:t>), följt 1990 av en liten kamera. </a:t>
            </a:r>
          </a:p>
          <a:p>
            <a:endParaRPr lang="en-GB" sz="2800" dirty="0">
              <a:solidFill>
                <a:schemeClr val="tx1"/>
              </a:solidFill>
            </a:endParaRPr>
          </a:p>
        </p:txBody>
      </p:sp>
      <p:sp>
        <p:nvSpPr>
          <p:cNvPr id="6" name="Segnaposto numero diapositiva 5">
            <a:extLst>
              <a:ext uri="{FF2B5EF4-FFF2-40B4-BE49-F238E27FC236}">
                <a16:creationId xmlns:a16="http://schemas.microsoft.com/office/drawing/2014/main" id="{22ADB5B8-5C84-13BC-8829-53DC6DC791B5}"/>
              </a:ext>
            </a:extLst>
          </p:cNvPr>
          <p:cNvSpPr>
            <a:spLocks noGrp="1"/>
          </p:cNvSpPr>
          <p:nvPr>
            <p:ph type="sldNum" sz="quarter" idx="12"/>
          </p:nvPr>
        </p:nvSpPr>
        <p:spPr/>
        <p:txBody>
          <a:bodyPr/>
          <a:lstStyle/>
          <a:p>
            <a:fld id="{6FF9F0C5-380F-41C2-899A-BAC0F0927E16}" type="slidenum">
              <a:rPr lang="en-US" smtClean="0"/>
              <a:t>25</a:t>
            </a:fld>
            <a:endParaRPr lang="en-US" dirty="0"/>
          </a:p>
        </p:txBody>
      </p:sp>
      <p:pic>
        <p:nvPicPr>
          <p:cNvPr id="7" name="Picture 2" descr="https://www.fumettologica.it/wp-content/uploads/2020/08/topolino-orologio-1.jpg">
            <a:extLst>
              <a:ext uri="{FF2B5EF4-FFF2-40B4-BE49-F238E27FC236}">
                <a16:creationId xmlns:a16="http://schemas.microsoft.com/office/drawing/2014/main" id="{7CB3728C-6EE4-4353-0DF9-734A8DE3B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9351" y="517098"/>
            <a:ext cx="3159400" cy="45646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1.bp.blogspot.com/-mdiDB0nPImU/T0FJtSPExwI/AAAAAAAAA0Q/YWnK3LgPjBw/s1600/macchinafotografica.jpg">
            <a:extLst>
              <a:ext uri="{FF2B5EF4-FFF2-40B4-BE49-F238E27FC236}">
                <a16:creationId xmlns:a16="http://schemas.microsoft.com/office/drawing/2014/main" id="{B73B16AD-2575-70B2-A37F-1C9291B7AE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0055" y="3762650"/>
            <a:ext cx="3220203" cy="24884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4.bp.blogspot.com/-eNqvhbvLAC0/TzA_LpMdqaI/AAAAAAAAAzM/C1b4sww4qaE/s1600/photo.jpg">
            <a:extLst>
              <a:ext uri="{FF2B5EF4-FFF2-40B4-BE49-F238E27FC236}">
                <a16:creationId xmlns:a16="http://schemas.microsoft.com/office/drawing/2014/main" id="{82BACA6D-8CCE-24B7-32A8-9796DB8D0E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714" y="4400294"/>
            <a:ext cx="2469248" cy="23211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www.fumettologica.it/wp-content/uploads/2020/08/topolino-orologio-4.jpg">
            <a:extLst>
              <a:ext uri="{FF2B5EF4-FFF2-40B4-BE49-F238E27FC236}">
                <a16:creationId xmlns:a16="http://schemas.microsoft.com/office/drawing/2014/main" id="{4BA76067-8F21-D2DF-A646-4B067565B78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7047" r="34956"/>
          <a:stretch/>
        </p:blipFill>
        <p:spPr bwMode="auto">
          <a:xfrm>
            <a:off x="9341758" y="4662609"/>
            <a:ext cx="1783442" cy="2112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683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96C09B42-3655-D5E9-3581-AB4EC9405205}"/>
              </a:ext>
            </a:extLst>
          </p:cNvPr>
          <p:cNvSpPr>
            <a:spLocks noGrp="1"/>
          </p:cNvSpPr>
          <p:nvPr>
            <p:ph type="title"/>
          </p:nvPr>
        </p:nvSpPr>
        <p:spPr/>
        <p:txBody>
          <a:bodyPr/>
          <a:lstStyle/>
          <a:p>
            <a:r>
              <a:rPr lang="en-GB" dirty="0"/>
              <a:t>Fallstudie: Mater-Bi </a:t>
            </a:r>
            <a:r>
              <a:rPr lang="en-US" dirty="0"/>
              <a:t>mulchfilm </a:t>
            </a:r>
            <a:endParaRPr lang="en-GB" dirty="0"/>
          </a:p>
        </p:txBody>
      </p:sp>
      <p:pic>
        <p:nvPicPr>
          <p:cNvPr id="11" name="Segnaposto contenuto 10">
            <a:extLst>
              <a:ext uri="{FF2B5EF4-FFF2-40B4-BE49-F238E27FC236}">
                <a16:creationId xmlns:a16="http://schemas.microsoft.com/office/drawing/2014/main" id="{2BB20D0B-88C0-A994-168C-7363CF6FA626}"/>
              </a:ext>
            </a:extLst>
          </p:cNvPr>
          <p:cNvPicPr>
            <a:picLocks noGrp="1" noChangeAspect="1"/>
          </p:cNvPicPr>
          <p:nvPr>
            <p:ph sz="half" idx="1"/>
          </p:nvPr>
        </p:nvPicPr>
        <p:blipFill>
          <a:blip r:embed="rId2"/>
          <a:stretch>
            <a:fillRect/>
          </a:stretch>
        </p:blipFill>
        <p:spPr>
          <a:xfrm>
            <a:off x="371475" y="1821327"/>
            <a:ext cx="5648325" cy="4266404"/>
          </a:xfrm>
          <a:prstGeom prst="rect">
            <a:avLst/>
          </a:prstGeom>
        </p:spPr>
      </p:pic>
      <p:sp>
        <p:nvSpPr>
          <p:cNvPr id="9" name="Segnaposto contenuto 8">
            <a:extLst>
              <a:ext uri="{FF2B5EF4-FFF2-40B4-BE49-F238E27FC236}">
                <a16:creationId xmlns:a16="http://schemas.microsoft.com/office/drawing/2014/main" id="{8A440222-1120-3D4A-B2E4-F4CE996283E6}"/>
              </a:ext>
            </a:extLst>
          </p:cNvPr>
          <p:cNvSpPr>
            <a:spLocks noGrp="1"/>
          </p:cNvSpPr>
          <p:nvPr>
            <p:ph sz="half" idx="2"/>
          </p:nvPr>
        </p:nvSpPr>
        <p:spPr/>
        <p:txBody>
          <a:bodyPr>
            <a:normAutofit fontScale="92500" lnSpcReduction="10000"/>
          </a:bodyPr>
          <a:lstStyle/>
          <a:p>
            <a:r>
              <a:rPr lang="en-GB" dirty="0"/>
              <a:t>Mater-Bi </a:t>
            </a:r>
            <a:r>
              <a:rPr lang="en-US" dirty="0"/>
              <a:t>mulchfilm är den första biologiskt nedbrytbara och markkomposterbara mulchfilmen som garanterar utmärkt bearbetning och agronomisk prestanda på fältet, i kombination med hög miljökompatibilitet.</a:t>
            </a:r>
          </a:p>
          <a:p>
            <a:r>
              <a:rPr lang="en-US" dirty="0"/>
              <a:t>I slutet av odlingscykeln behöver mulcharket inte samlas in och slängas, utan integreras i jorden där det bryts ned biologiskt och omvandlas till koldioxid, vatten och biomassa.</a:t>
            </a:r>
            <a:endParaRPr lang="en-GB" dirty="0"/>
          </a:p>
        </p:txBody>
      </p:sp>
      <p:sp>
        <p:nvSpPr>
          <p:cNvPr id="6" name="Segnaposto piè di pagina 1">
            <a:extLst>
              <a:ext uri="{FF2B5EF4-FFF2-40B4-BE49-F238E27FC236}">
                <a16:creationId xmlns:a16="http://schemas.microsoft.com/office/drawing/2014/main" id="{10F00334-0908-8C5E-9693-A743A4661016}"/>
              </a:ext>
            </a:extLst>
          </p:cNvPr>
          <p:cNvSpPr>
            <a:spLocks noGrp="1"/>
          </p:cNvSpPr>
          <p:nvPr>
            <p:ph type="ftr" sz="quarter" idx="11"/>
          </p:nvPr>
        </p:nvSpPr>
        <p:spPr/>
        <p:txBody>
          <a:bodyPr/>
          <a:lstStyle/>
          <a:p>
            <a:r>
              <a:rPr lang="sv-SE"/>
              <a:t>Modul: Bioekonomi, cirkulär ekonomi och biobaserade produkter / Ämne: Begreppet bioraffinaderi Delämne: Fallstudier och världsomspännande exempel</a:t>
            </a:r>
            <a:endParaRPr lang="en-US" b="1" dirty="0"/>
          </a:p>
        </p:txBody>
      </p:sp>
      <p:sp>
        <p:nvSpPr>
          <p:cNvPr id="5" name="Segnaposto numero diapositiva 4">
            <a:extLst>
              <a:ext uri="{FF2B5EF4-FFF2-40B4-BE49-F238E27FC236}">
                <a16:creationId xmlns:a16="http://schemas.microsoft.com/office/drawing/2014/main" id="{4E89CFCD-621A-5B61-572D-A2CF2C515077}"/>
              </a:ext>
            </a:extLst>
          </p:cNvPr>
          <p:cNvSpPr>
            <a:spLocks noGrp="1"/>
          </p:cNvSpPr>
          <p:nvPr>
            <p:ph type="sldNum" sz="quarter" idx="12"/>
          </p:nvPr>
        </p:nvSpPr>
        <p:spPr/>
        <p:txBody>
          <a:bodyPr/>
          <a:lstStyle/>
          <a:p>
            <a:fld id="{D57F1E4F-1CFF-5643-939E-217C01CDF565}" type="slidenum">
              <a:rPr lang="en-US" smtClean="0"/>
              <a:t>26</a:t>
            </a:fld>
            <a:endParaRPr lang="en-US" dirty="0"/>
          </a:p>
        </p:txBody>
      </p:sp>
      <p:sp>
        <p:nvSpPr>
          <p:cNvPr id="13" name="CasellaDiTesto 12">
            <a:extLst>
              <a:ext uri="{FF2B5EF4-FFF2-40B4-BE49-F238E27FC236}">
                <a16:creationId xmlns:a16="http://schemas.microsoft.com/office/drawing/2014/main" id="{F2E01CE4-1F56-DD8F-0749-091CA61FD46A}"/>
              </a:ext>
            </a:extLst>
          </p:cNvPr>
          <p:cNvSpPr txBox="1"/>
          <p:nvPr/>
        </p:nvSpPr>
        <p:spPr>
          <a:xfrm rot="16200000">
            <a:off x="10114821" y="4569296"/>
            <a:ext cx="3297109" cy="276999"/>
          </a:xfrm>
          <a:prstGeom prst="rect">
            <a:avLst/>
          </a:prstGeom>
          <a:noFill/>
        </p:spPr>
        <p:txBody>
          <a:bodyPr wrap="square">
            <a:spAutoFit/>
          </a:bodyPr>
          <a:lstStyle/>
          <a:p>
            <a:r>
              <a:rPr lang="en-GB" sz="1200" dirty="0"/>
              <a:t>agro.novamont.com/sv/våra fallstudier</a:t>
            </a:r>
          </a:p>
        </p:txBody>
      </p:sp>
    </p:spTree>
    <p:extLst>
      <p:ext uri="{BB962C8B-B14F-4D97-AF65-F5344CB8AC3E}">
        <p14:creationId xmlns:p14="http://schemas.microsoft.com/office/powerpoint/2010/main" val="1833233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74826-6C2B-7903-3BB1-2A8324D3E33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65D5EC79-12B8-B6FF-38CE-C0EE4D7F2CC3}"/>
              </a:ext>
            </a:extLst>
          </p:cNvPr>
          <p:cNvSpPr>
            <a:spLocks noGrp="1"/>
          </p:cNvSpPr>
          <p:nvPr>
            <p:ph type="title"/>
          </p:nvPr>
        </p:nvSpPr>
        <p:spPr/>
        <p:txBody>
          <a:bodyPr>
            <a:normAutofit/>
          </a:bodyPr>
          <a:lstStyle/>
          <a:p>
            <a:r>
              <a:rPr lang="en-GB" dirty="0"/>
              <a:t>Bioraffinaderi/Bioekonomi SWOT-analys</a:t>
            </a:r>
          </a:p>
        </p:txBody>
      </p:sp>
      <p:sp>
        <p:nvSpPr>
          <p:cNvPr id="5" name="Segnaposto numero diapositiva 4">
            <a:extLst>
              <a:ext uri="{FF2B5EF4-FFF2-40B4-BE49-F238E27FC236}">
                <a16:creationId xmlns:a16="http://schemas.microsoft.com/office/drawing/2014/main" id="{F5B1523E-5930-AAC8-F615-8D3CFF6E352B}"/>
              </a:ext>
            </a:extLst>
          </p:cNvPr>
          <p:cNvSpPr>
            <a:spLocks noGrp="1"/>
          </p:cNvSpPr>
          <p:nvPr>
            <p:ph type="sldNum" sz="quarter" idx="12"/>
          </p:nvPr>
        </p:nvSpPr>
        <p:spPr/>
        <p:txBody>
          <a:bodyPr/>
          <a:lstStyle/>
          <a:p>
            <a:fld id="{D57F1E4F-1CFF-5643-939E-217C01CDF565}" type="slidenum">
              <a:rPr lang="en-US" smtClean="0"/>
              <a:t>27</a:t>
            </a:fld>
            <a:endParaRPr lang="en-US" dirty="0"/>
          </a:p>
        </p:txBody>
      </p:sp>
      <p:sp>
        <p:nvSpPr>
          <p:cNvPr id="7" name="Segnaposto piè di pagina 1">
            <a:extLst>
              <a:ext uri="{FF2B5EF4-FFF2-40B4-BE49-F238E27FC236}">
                <a16:creationId xmlns:a16="http://schemas.microsoft.com/office/drawing/2014/main" id="{E531902D-EC3B-5697-56FF-F555956FC510}"/>
              </a:ext>
            </a:extLst>
          </p:cNvPr>
          <p:cNvSpPr>
            <a:spLocks noGrp="1"/>
          </p:cNvSpPr>
          <p:nvPr>
            <p:ph type="ftr" sz="quarter" idx="11"/>
          </p:nvPr>
        </p:nvSpPr>
        <p:spPr>
          <a:xfrm>
            <a:off x="838200" y="6238876"/>
            <a:ext cx="9982200" cy="600074"/>
          </a:xfrm>
        </p:spPr>
        <p:txBody>
          <a:bodyPr/>
          <a:lstStyle/>
          <a:p>
            <a:r>
              <a:rPr lang="sv-SE"/>
              <a:t>Modul: Bioekonomi, cirkulär ekonomi och biobaserade produkter / Ämne: Begreppet bioraffinaderi Delämne: Utmaningar för framtida utveckling</a:t>
            </a:r>
            <a:endParaRPr lang="en-US" b="1" dirty="0"/>
          </a:p>
        </p:txBody>
      </p:sp>
      <p:sp>
        <p:nvSpPr>
          <p:cNvPr id="8" name="Segnaposto contenuto 7">
            <a:extLst>
              <a:ext uri="{FF2B5EF4-FFF2-40B4-BE49-F238E27FC236}">
                <a16:creationId xmlns:a16="http://schemas.microsoft.com/office/drawing/2014/main" id="{7ECA8F14-CBDA-8EDA-B75F-9D723E36FBB2}"/>
              </a:ext>
            </a:extLst>
          </p:cNvPr>
          <p:cNvSpPr>
            <a:spLocks noGrp="1"/>
          </p:cNvSpPr>
          <p:nvPr>
            <p:ph idx="1"/>
          </p:nvPr>
        </p:nvSpPr>
        <p:spPr/>
        <p:txBody>
          <a:bodyPr>
            <a:normAutofit fontScale="92500"/>
          </a:bodyPr>
          <a:lstStyle/>
          <a:p>
            <a:pPr marL="0" indent="0">
              <a:buNone/>
            </a:pPr>
            <a:r>
              <a:rPr lang="en-US" b="1" dirty="0" err="1"/>
              <a:t>Styrkor</a:t>
            </a:r>
            <a:endParaRPr lang="en-US" b="1" dirty="0"/>
          </a:p>
          <a:p>
            <a:r>
              <a:rPr lang="en-US" dirty="0"/>
              <a:t>Öka värdet på användningen av biomassa</a:t>
            </a:r>
          </a:p>
          <a:p>
            <a:r>
              <a:rPr lang="en-US" dirty="0" err="1"/>
              <a:t>Maximera </a:t>
            </a:r>
            <a:r>
              <a:rPr lang="en-US" dirty="0"/>
              <a:t>effektiviteten vid omvandling av biomassa och </a:t>
            </a:r>
            <a:r>
              <a:rPr lang="en-US" dirty="0" err="1"/>
              <a:t>minimera </a:t>
            </a:r>
            <a:r>
              <a:rPr lang="en-US" dirty="0"/>
              <a:t>behovet av råmaterial</a:t>
            </a:r>
          </a:p>
          <a:p>
            <a:r>
              <a:rPr lang="en-US" dirty="0"/>
              <a:t>Produktion av ett spektrum av biobaserade produkter (livsmedel, foder, material, kemikalier) och bioenergi (bränslen, kraft och/eller värme) som försörjer hela bioekonomin</a:t>
            </a:r>
          </a:p>
          <a:p>
            <a:r>
              <a:rPr lang="en-US" dirty="0"/>
              <a:t>Stark kunskapsinfrastruktur som är tillgänglig för att hantera tekniska och icke-tekniska frågor</a:t>
            </a:r>
          </a:p>
          <a:p>
            <a:r>
              <a:rPr lang="en-US" dirty="0"/>
              <a:t>Bioraffinaderi är inte nytt, det bygger på jordbruks-, livsmedels- och skogsbruksindustrier</a:t>
            </a:r>
          </a:p>
          <a:p>
            <a:r>
              <a:rPr lang="en-US" dirty="0"/>
              <a:t>Starkare fokus på drop-in-kemikalier underlättar marknadspenetrationen</a:t>
            </a:r>
            <a:endParaRPr lang="en-GB" dirty="0"/>
          </a:p>
        </p:txBody>
      </p:sp>
      <p:pic>
        <p:nvPicPr>
          <p:cNvPr id="11" name="Immagine 10">
            <a:extLst>
              <a:ext uri="{FF2B5EF4-FFF2-40B4-BE49-F238E27FC236}">
                <a16:creationId xmlns:a16="http://schemas.microsoft.com/office/drawing/2014/main" id="{37266845-CFB1-9068-446D-F9C8AFDE3E07}"/>
              </a:ext>
            </a:extLst>
          </p:cNvPr>
          <p:cNvPicPr>
            <a:picLocks noChangeAspect="1"/>
          </p:cNvPicPr>
          <p:nvPr/>
        </p:nvPicPr>
        <p:blipFill rotWithShape="1">
          <a:blip r:embed="rId2">
            <a:clrChange>
              <a:clrFrom>
                <a:srgbClr val="FFFFFF"/>
              </a:clrFrom>
              <a:clrTo>
                <a:srgbClr val="FFFFFF">
                  <a:alpha val="0"/>
                </a:srgbClr>
              </a:clrTo>
            </a:clrChange>
          </a:blip>
          <a:srcRect l="21744" t="10417" r="61134" b="9583"/>
          <a:stretch/>
        </p:blipFill>
        <p:spPr>
          <a:xfrm>
            <a:off x="10563225" y="940589"/>
            <a:ext cx="1552575" cy="1828801"/>
          </a:xfrm>
          <a:prstGeom prst="rect">
            <a:avLst/>
          </a:prstGeom>
        </p:spPr>
      </p:pic>
    </p:spTree>
    <p:extLst>
      <p:ext uri="{BB962C8B-B14F-4D97-AF65-F5344CB8AC3E}">
        <p14:creationId xmlns:p14="http://schemas.microsoft.com/office/powerpoint/2010/main" val="3289022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E87A3-1DB9-3D4D-DE76-D321C48CC68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2D2FCC1-FB7F-79B7-D0A3-948CA2AE61D1}"/>
              </a:ext>
            </a:extLst>
          </p:cNvPr>
          <p:cNvSpPr>
            <a:spLocks noGrp="1"/>
          </p:cNvSpPr>
          <p:nvPr>
            <p:ph type="title"/>
          </p:nvPr>
        </p:nvSpPr>
        <p:spPr/>
        <p:txBody>
          <a:bodyPr>
            <a:normAutofit/>
          </a:bodyPr>
          <a:lstStyle/>
          <a:p>
            <a:r>
              <a:rPr lang="en-GB" dirty="0"/>
              <a:t>Bioraffinaderi/Bioekonomi SWOT-analys</a:t>
            </a:r>
          </a:p>
        </p:txBody>
      </p:sp>
      <p:sp>
        <p:nvSpPr>
          <p:cNvPr id="5" name="Segnaposto numero diapositiva 4">
            <a:extLst>
              <a:ext uri="{FF2B5EF4-FFF2-40B4-BE49-F238E27FC236}">
                <a16:creationId xmlns:a16="http://schemas.microsoft.com/office/drawing/2014/main" id="{7B8A1DB7-80CD-20BF-CBB0-43E99D5A6953}"/>
              </a:ext>
            </a:extLst>
          </p:cNvPr>
          <p:cNvSpPr>
            <a:spLocks noGrp="1"/>
          </p:cNvSpPr>
          <p:nvPr>
            <p:ph type="sldNum" sz="quarter" idx="12"/>
          </p:nvPr>
        </p:nvSpPr>
        <p:spPr/>
        <p:txBody>
          <a:bodyPr/>
          <a:lstStyle/>
          <a:p>
            <a:fld id="{D57F1E4F-1CFF-5643-939E-217C01CDF565}" type="slidenum">
              <a:rPr lang="en-US" smtClean="0"/>
              <a:t>28</a:t>
            </a:fld>
            <a:endParaRPr lang="en-US" dirty="0"/>
          </a:p>
        </p:txBody>
      </p:sp>
      <p:sp>
        <p:nvSpPr>
          <p:cNvPr id="7" name="Segnaposto piè di pagina 1">
            <a:extLst>
              <a:ext uri="{FF2B5EF4-FFF2-40B4-BE49-F238E27FC236}">
                <a16:creationId xmlns:a16="http://schemas.microsoft.com/office/drawing/2014/main" id="{860B2212-0044-9E95-8E3E-A92AD5957546}"/>
              </a:ext>
            </a:extLst>
          </p:cNvPr>
          <p:cNvSpPr>
            <a:spLocks noGrp="1"/>
          </p:cNvSpPr>
          <p:nvPr>
            <p:ph type="ftr" sz="quarter" idx="11"/>
          </p:nvPr>
        </p:nvSpPr>
        <p:spPr>
          <a:xfrm>
            <a:off x="838200" y="6238876"/>
            <a:ext cx="9982200" cy="600074"/>
          </a:xfrm>
        </p:spPr>
        <p:txBody>
          <a:bodyPr/>
          <a:lstStyle/>
          <a:p>
            <a:r>
              <a:rPr lang="sv-SE"/>
              <a:t>Modul: Bioekonomi, cirkulär ekonomi och biobaserade produkter / Ämne: Begreppet bioraffinaderi Delämne: Utmaningar för framtida utveckling</a:t>
            </a:r>
            <a:endParaRPr lang="en-US" b="1" dirty="0"/>
          </a:p>
        </p:txBody>
      </p:sp>
      <p:sp>
        <p:nvSpPr>
          <p:cNvPr id="8" name="Segnaposto contenuto 7">
            <a:extLst>
              <a:ext uri="{FF2B5EF4-FFF2-40B4-BE49-F238E27FC236}">
                <a16:creationId xmlns:a16="http://schemas.microsoft.com/office/drawing/2014/main" id="{9DD8897A-C5B5-F938-003E-3B60EE03488A}"/>
              </a:ext>
            </a:extLst>
          </p:cNvPr>
          <p:cNvSpPr>
            <a:spLocks noGrp="1"/>
          </p:cNvSpPr>
          <p:nvPr>
            <p:ph idx="1"/>
          </p:nvPr>
        </p:nvSpPr>
        <p:spPr/>
        <p:txBody>
          <a:bodyPr/>
          <a:lstStyle/>
          <a:p>
            <a:pPr marL="0" indent="0">
              <a:buNone/>
            </a:pPr>
            <a:r>
              <a:rPr lang="en-US" b="1" dirty="0"/>
              <a:t>Svagheter</a:t>
            </a:r>
          </a:p>
          <a:p>
            <a:r>
              <a:rPr lang="en-US" dirty="0"/>
              <a:t>Brett odefinierat och oklassificerat område</a:t>
            </a:r>
          </a:p>
          <a:p>
            <a:r>
              <a:rPr lang="en-US" dirty="0"/>
              <a:t>Involvering av intressenter för olika marknadssektorer (jordbruk, skogsbruk, energi, kemikalier) i hela värdekedjan för biomassa är nödvändig</a:t>
            </a:r>
          </a:p>
          <a:p>
            <a:r>
              <a:rPr lang="en-US" dirty="0"/>
              <a:t>De mest lovande bioraffinaderiprocesserna/koncepten oklara </a:t>
            </a:r>
          </a:p>
          <a:p>
            <a:r>
              <a:rPr lang="en-US" dirty="0"/>
              <a:t>Mest lovande värdekedjor för biomassa, inklusive nuvarande/framtida marknadsvolymer/priser, oklart</a:t>
            </a:r>
          </a:p>
          <a:p>
            <a:r>
              <a:rPr lang="en-US" dirty="0"/>
              <a:t>Studier och konceptutveckling i stället för implementering på den verkliga marknaden</a:t>
            </a:r>
          </a:p>
          <a:p>
            <a:r>
              <a:rPr lang="en-US" dirty="0"/>
              <a:t>Variationer i biomassans kvalitet och energitäthet</a:t>
            </a:r>
            <a:endParaRPr lang="en-GB" dirty="0"/>
          </a:p>
        </p:txBody>
      </p:sp>
      <p:pic>
        <p:nvPicPr>
          <p:cNvPr id="3" name="Immagine 2">
            <a:extLst>
              <a:ext uri="{FF2B5EF4-FFF2-40B4-BE49-F238E27FC236}">
                <a16:creationId xmlns:a16="http://schemas.microsoft.com/office/drawing/2014/main" id="{5F8A1222-CF8C-4CFF-5BE8-6BA6387E931C}"/>
              </a:ext>
            </a:extLst>
          </p:cNvPr>
          <p:cNvPicPr>
            <a:picLocks noChangeAspect="1"/>
          </p:cNvPicPr>
          <p:nvPr/>
        </p:nvPicPr>
        <p:blipFill rotWithShape="1">
          <a:blip r:embed="rId2">
            <a:clrChange>
              <a:clrFrom>
                <a:srgbClr val="FFFFFF"/>
              </a:clrFrom>
              <a:clrTo>
                <a:srgbClr val="FFFFFF">
                  <a:alpha val="0"/>
                </a:srgbClr>
              </a:clrTo>
            </a:clrChange>
          </a:blip>
          <a:srcRect l="41597" t="10417" r="41386" b="9583"/>
          <a:stretch/>
        </p:blipFill>
        <p:spPr>
          <a:xfrm>
            <a:off x="10567987" y="940589"/>
            <a:ext cx="1543050" cy="1828801"/>
          </a:xfrm>
          <a:prstGeom prst="rect">
            <a:avLst/>
          </a:prstGeom>
        </p:spPr>
      </p:pic>
    </p:spTree>
    <p:extLst>
      <p:ext uri="{BB962C8B-B14F-4D97-AF65-F5344CB8AC3E}">
        <p14:creationId xmlns:p14="http://schemas.microsoft.com/office/powerpoint/2010/main" val="3306255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C3E3F-6A89-D5A9-0301-4A7C24589FC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D30714F-826C-FEBA-01B6-D43A4D5FDAAA}"/>
              </a:ext>
            </a:extLst>
          </p:cNvPr>
          <p:cNvSpPr>
            <a:spLocks noGrp="1"/>
          </p:cNvSpPr>
          <p:nvPr>
            <p:ph type="title"/>
          </p:nvPr>
        </p:nvSpPr>
        <p:spPr/>
        <p:txBody>
          <a:bodyPr>
            <a:normAutofit/>
          </a:bodyPr>
          <a:lstStyle/>
          <a:p>
            <a:r>
              <a:rPr lang="en-GB" dirty="0"/>
              <a:t>Bioraffinaderi/Bioekonomi SWOT-analys</a:t>
            </a:r>
          </a:p>
        </p:txBody>
      </p:sp>
      <p:sp>
        <p:nvSpPr>
          <p:cNvPr id="5" name="Segnaposto numero diapositiva 4">
            <a:extLst>
              <a:ext uri="{FF2B5EF4-FFF2-40B4-BE49-F238E27FC236}">
                <a16:creationId xmlns:a16="http://schemas.microsoft.com/office/drawing/2014/main" id="{20C1056A-8764-7016-DA3D-2D4CF56948A0}"/>
              </a:ext>
            </a:extLst>
          </p:cNvPr>
          <p:cNvSpPr>
            <a:spLocks noGrp="1"/>
          </p:cNvSpPr>
          <p:nvPr>
            <p:ph type="sldNum" sz="quarter" idx="12"/>
          </p:nvPr>
        </p:nvSpPr>
        <p:spPr/>
        <p:txBody>
          <a:bodyPr/>
          <a:lstStyle/>
          <a:p>
            <a:fld id="{D57F1E4F-1CFF-5643-939E-217C01CDF565}" type="slidenum">
              <a:rPr lang="en-US" smtClean="0"/>
              <a:t>29</a:t>
            </a:fld>
            <a:endParaRPr lang="en-US" dirty="0"/>
          </a:p>
        </p:txBody>
      </p:sp>
      <p:sp>
        <p:nvSpPr>
          <p:cNvPr id="7" name="Segnaposto piè di pagina 1">
            <a:extLst>
              <a:ext uri="{FF2B5EF4-FFF2-40B4-BE49-F238E27FC236}">
                <a16:creationId xmlns:a16="http://schemas.microsoft.com/office/drawing/2014/main" id="{45A65887-CA92-17EE-1F79-8E66271D9B74}"/>
              </a:ext>
            </a:extLst>
          </p:cNvPr>
          <p:cNvSpPr>
            <a:spLocks noGrp="1"/>
          </p:cNvSpPr>
          <p:nvPr>
            <p:ph type="ftr" sz="quarter" idx="11"/>
          </p:nvPr>
        </p:nvSpPr>
        <p:spPr>
          <a:xfrm>
            <a:off x="838200" y="6238876"/>
            <a:ext cx="9982200" cy="600074"/>
          </a:xfrm>
        </p:spPr>
        <p:txBody>
          <a:bodyPr/>
          <a:lstStyle/>
          <a:p>
            <a:r>
              <a:rPr lang="sv-SE"/>
              <a:t>Modul: Bioekonomi, cirkulär ekonomi och biobaserade produkter / Ämne: Begreppet bioraffinaderi Delämne: Utmaningar för framtida utveckling</a:t>
            </a:r>
            <a:endParaRPr lang="en-US" b="1" dirty="0"/>
          </a:p>
        </p:txBody>
      </p:sp>
      <p:sp>
        <p:nvSpPr>
          <p:cNvPr id="8" name="Segnaposto contenuto 7">
            <a:extLst>
              <a:ext uri="{FF2B5EF4-FFF2-40B4-BE49-F238E27FC236}">
                <a16:creationId xmlns:a16="http://schemas.microsoft.com/office/drawing/2014/main" id="{6C1E7DE4-D33B-F86C-D603-C2DB6CDFFFF3}"/>
              </a:ext>
            </a:extLst>
          </p:cNvPr>
          <p:cNvSpPr>
            <a:spLocks noGrp="1"/>
          </p:cNvSpPr>
          <p:nvPr>
            <p:ph idx="1"/>
          </p:nvPr>
        </p:nvSpPr>
        <p:spPr>
          <a:xfrm>
            <a:off x="838200" y="1825625"/>
            <a:ext cx="9648825" cy="4351338"/>
          </a:xfrm>
        </p:spPr>
        <p:txBody>
          <a:bodyPr>
            <a:normAutofit fontScale="92500" lnSpcReduction="10000"/>
          </a:bodyPr>
          <a:lstStyle/>
          <a:p>
            <a:pPr marL="0" indent="0">
              <a:buNone/>
            </a:pPr>
            <a:r>
              <a:rPr lang="en-US" b="1" dirty="0"/>
              <a:t>Möjligheter</a:t>
            </a:r>
          </a:p>
          <a:p>
            <a:r>
              <a:rPr lang="en-US" dirty="0"/>
              <a:t>Bioraffinaderier kan ge ett betydande bidrag till hållbar utveckling</a:t>
            </a:r>
          </a:p>
          <a:p>
            <a:r>
              <a:rPr lang="en-US" dirty="0"/>
              <a:t>Utmanande nationella och globala politiska mål, internationellt fokus på hållbar användning av biomassa för produktion av bioenergi</a:t>
            </a:r>
          </a:p>
          <a:p>
            <a:r>
              <a:rPr lang="en-US" dirty="0"/>
              <a:t>Internationellt samförstånd om att tillgången på biomassa är begränsad, vilket innebär att råvaror bör användas så effektivt som möjligt - dvs. utveckling av bioraffinaderier med flera användningsområden i ett läge med knappa råvaror och energi</a:t>
            </a:r>
          </a:p>
          <a:p>
            <a:r>
              <a:rPr lang="en-US" dirty="0"/>
              <a:t>Internationell utveckling av en portfölj med bioraffinaderikoncept, inklusive tekniska processer</a:t>
            </a:r>
          </a:p>
          <a:p>
            <a:r>
              <a:rPr lang="en-US" dirty="0"/>
              <a:t>Förstärkning av den ekonomiska positionen för olika marknadssektorer (t.ex. jordbruk, skogsbruk, kemi och energi)</a:t>
            </a:r>
          </a:p>
          <a:p>
            <a:r>
              <a:rPr lang="en-US" dirty="0"/>
              <a:t>Stark efterfrågan på biobaserade kemikalier från varumärkesägare</a:t>
            </a:r>
            <a:endParaRPr lang="en-GB" dirty="0"/>
          </a:p>
        </p:txBody>
      </p:sp>
      <p:pic>
        <p:nvPicPr>
          <p:cNvPr id="3" name="Immagine 2">
            <a:extLst>
              <a:ext uri="{FF2B5EF4-FFF2-40B4-BE49-F238E27FC236}">
                <a16:creationId xmlns:a16="http://schemas.microsoft.com/office/drawing/2014/main" id="{B612B407-114F-46DE-8618-A7615A55840F}"/>
              </a:ext>
            </a:extLst>
          </p:cNvPr>
          <p:cNvPicPr>
            <a:picLocks noChangeAspect="1"/>
          </p:cNvPicPr>
          <p:nvPr/>
        </p:nvPicPr>
        <p:blipFill rotWithShape="1">
          <a:blip r:embed="rId2">
            <a:clrChange>
              <a:clrFrom>
                <a:srgbClr val="FEFFFF"/>
              </a:clrFrom>
              <a:clrTo>
                <a:srgbClr val="FEFFFF">
                  <a:alpha val="0"/>
                </a:srgbClr>
              </a:clrTo>
            </a:clrChange>
          </a:blip>
          <a:srcRect l="60399" t="10417" r="20798" b="9583"/>
          <a:stretch/>
        </p:blipFill>
        <p:spPr>
          <a:xfrm>
            <a:off x="10487025" y="940589"/>
            <a:ext cx="1704975" cy="1828801"/>
          </a:xfrm>
          <a:prstGeom prst="rect">
            <a:avLst/>
          </a:prstGeom>
        </p:spPr>
      </p:pic>
    </p:spTree>
    <p:extLst>
      <p:ext uri="{BB962C8B-B14F-4D97-AF65-F5344CB8AC3E}">
        <p14:creationId xmlns:p14="http://schemas.microsoft.com/office/powerpoint/2010/main" val="3291559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en-GB" dirty="0"/>
              <a:t>Sammanfattning</a:t>
            </a: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lstStyle/>
          <a:p>
            <a:r>
              <a:rPr lang="en-US" dirty="0"/>
              <a:t>Begreppet bioraffinaderi</a:t>
            </a:r>
          </a:p>
          <a:p>
            <a:r>
              <a:rPr lang="en-US" dirty="0"/>
              <a:t>Vägar till bioraffinaderi</a:t>
            </a:r>
          </a:p>
          <a:p>
            <a:r>
              <a:rPr lang="en-US" dirty="0"/>
              <a:t>Fallstudier och världsomspännande exempel</a:t>
            </a:r>
          </a:p>
          <a:p>
            <a:r>
              <a:rPr lang="en-US" dirty="0"/>
              <a:t>Utmaningar för framtida utveckling</a:t>
            </a:r>
          </a:p>
          <a:p>
            <a:endParaRPr lang="en-GB" dirty="0"/>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t>3</a:t>
            </a:fld>
            <a:endParaRPr lang="en-US" dirty="0"/>
          </a:p>
        </p:txBody>
      </p:sp>
    </p:spTree>
    <p:extLst>
      <p:ext uri="{BB962C8B-B14F-4D97-AF65-F5344CB8AC3E}">
        <p14:creationId xmlns:p14="http://schemas.microsoft.com/office/powerpoint/2010/main" val="511451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F5861-4C6A-D5DE-8198-F14BCECB8F4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59F205E-BB96-9FA9-0DB4-8728940F307B}"/>
              </a:ext>
            </a:extLst>
          </p:cNvPr>
          <p:cNvSpPr>
            <a:spLocks noGrp="1"/>
          </p:cNvSpPr>
          <p:nvPr>
            <p:ph type="title"/>
          </p:nvPr>
        </p:nvSpPr>
        <p:spPr/>
        <p:txBody>
          <a:bodyPr>
            <a:normAutofit/>
          </a:bodyPr>
          <a:lstStyle/>
          <a:p>
            <a:r>
              <a:rPr lang="en-GB" dirty="0"/>
              <a:t>Bioraffinaderi/Bioekonomi SWOT-analys</a:t>
            </a:r>
          </a:p>
        </p:txBody>
      </p:sp>
      <p:sp>
        <p:nvSpPr>
          <p:cNvPr id="5" name="Segnaposto numero diapositiva 4">
            <a:extLst>
              <a:ext uri="{FF2B5EF4-FFF2-40B4-BE49-F238E27FC236}">
                <a16:creationId xmlns:a16="http://schemas.microsoft.com/office/drawing/2014/main" id="{320BC321-A691-696F-6C13-4B2CD834838A}"/>
              </a:ext>
            </a:extLst>
          </p:cNvPr>
          <p:cNvSpPr>
            <a:spLocks noGrp="1"/>
          </p:cNvSpPr>
          <p:nvPr>
            <p:ph type="sldNum" sz="quarter" idx="12"/>
          </p:nvPr>
        </p:nvSpPr>
        <p:spPr/>
        <p:txBody>
          <a:bodyPr/>
          <a:lstStyle/>
          <a:p>
            <a:fld id="{D57F1E4F-1CFF-5643-939E-217C01CDF565}" type="slidenum">
              <a:rPr lang="en-US" smtClean="0"/>
              <a:t>30</a:t>
            </a:fld>
            <a:endParaRPr lang="en-US" dirty="0"/>
          </a:p>
        </p:txBody>
      </p:sp>
      <p:sp>
        <p:nvSpPr>
          <p:cNvPr id="7" name="Segnaposto piè di pagina 1">
            <a:extLst>
              <a:ext uri="{FF2B5EF4-FFF2-40B4-BE49-F238E27FC236}">
                <a16:creationId xmlns:a16="http://schemas.microsoft.com/office/drawing/2014/main" id="{2F6EAFFE-68D3-0D7B-D707-5CC605A131E4}"/>
              </a:ext>
            </a:extLst>
          </p:cNvPr>
          <p:cNvSpPr>
            <a:spLocks noGrp="1"/>
          </p:cNvSpPr>
          <p:nvPr>
            <p:ph type="ftr" sz="quarter" idx="11"/>
          </p:nvPr>
        </p:nvSpPr>
        <p:spPr>
          <a:xfrm>
            <a:off x="838200" y="6238876"/>
            <a:ext cx="9982200" cy="600074"/>
          </a:xfrm>
        </p:spPr>
        <p:txBody>
          <a:bodyPr/>
          <a:lstStyle/>
          <a:p>
            <a:r>
              <a:rPr lang="sv-SE"/>
              <a:t>Modul: Bioekonomi, cirkulär ekonomi och biobaserade produkter / Ämne: Begreppet bioraffinaderi Delämne: Utmaningar för framtida utveckling</a:t>
            </a:r>
            <a:endParaRPr lang="en-US" b="1" dirty="0"/>
          </a:p>
        </p:txBody>
      </p:sp>
      <p:sp>
        <p:nvSpPr>
          <p:cNvPr id="8" name="Segnaposto contenuto 7">
            <a:extLst>
              <a:ext uri="{FF2B5EF4-FFF2-40B4-BE49-F238E27FC236}">
                <a16:creationId xmlns:a16="http://schemas.microsoft.com/office/drawing/2014/main" id="{15B00A76-5E29-CB4F-F1DF-B25FB3AC302A}"/>
              </a:ext>
            </a:extLst>
          </p:cNvPr>
          <p:cNvSpPr>
            <a:spLocks noGrp="1"/>
          </p:cNvSpPr>
          <p:nvPr>
            <p:ph idx="1"/>
          </p:nvPr>
        </p:nvSpPr>
        <p:spPr/>
        <p:txBody>
          <a:bodyPr>
            <a:normAutofit fontScale="92500" lnSpcReduction="20000"/>
          </a:bodyPr>
          <a:lstStyle/>
          <a:p>
            <a:pPr marL="0" indent="0">
              <a:buNone/>
            </a:pPr>
            <a:r>
              <a:rPr lang="en-US" b="1" dirty="0"/>
              <a:t>Hot</a:t>
            </a:r>
          </a:p>
          <a:p>
            <a:r>
              <a:rPr lang="en-US" dirty="0"/>
              <a:t>Ekonomisk förändring och volatilitet i priserna på fossila bränslen </a:t>
            </a:r>
          </a:p>
          <a:p>
            <a:r>
              <a:rPr lang="en-US" dirty="0"/>
              <a:t>Snabb implementering av andra tekniker för förnybar energi som tillgodoser marknadens behov</a:t>
            </a:r>
          </a:p>
          <a:p>
            <a:r>
              <a:rPr lang="en-US" dirty="0"/>
              <a:t>Biobaserade produkter och bioenergi bedöms enligt en högre standard än traditionella produkter (inga lika konkurrensvillkor)</a:t>
            </a:r>
          </a:p>
          <a:p>
            <a:r>
              <a:rPr lang="en-US" dirty="0"/>
              <a:t>Råvarornas tillgänglighet och kontrakterbarhet (t.ex. klimatförändringar, policyer, logistik)</a:t>
            </a:r>
          </a:p>
          <a:p>
            <a:r>
              <a:rPr lang="en-US" dirty="0"/>
              <a:t>(Hög) svårt att hitta investeringskapital för pilot- och demoinitiativ och oavskriven befintlig industriell infrastruktur</a:t>
            </a:r>
          </a:p>
          <a:p>
            <a:r>
              <a:rPr lang="en-US" dirty="0"/>
              <a:t>Förändrad regeringspolitik</a:t>
            </a:r>
          </a:p>
          <a:p>
            <a:r>
              <a:rPr lang="en-US" dirty="0"/>
              <a:t>Ifrågasättande av livsmedel/foder/bränslen (indirekt konkurrens om markanvändning) och hållbarheten i produktionen av biomassa</a:t>
            </a:r>
          </a:p>
          <a:p>
            <a:r>
              <a:rPr lang="en-US" dirty="0"/>
              <a:t>Slutanvändarnas mål är ofta inriktade på en enda produkt</a:t>
            </a:r>
            <a:endParaRPr lang="en-GB" dirty="0"/>
          </a:p>
        </p:txBody>
      </p:sp>
      <p:pic>
        <p:nvPicPr>
          <p:cNvPr id="9" name="Immagine 8">
            <a:extLst>
              <a:ext uri="{FF2B5EF4-FFF2-40B4-BE49-F238E27FC236}">
                <a16:creationId xmlns:a16="http://schemas.microsoft.com/office/drawing/2014/main" id="{B049F874-7738-EF08-43B3-743F6F49F117}"/>
              </a:ext>
            </a:extLst>
          </p:cNvPr>
          <p:cNvPicPr>
            <a:picLocks noChangeAspect="1"/>
          </p:cNvPicPr>
          <p:nvPr/>
        </p:nvPicPr>
        <p:blipFill rotWithShape="1">
          <a:blip r:embed="rId2"/>
          <a:srcRect l="80882" t="10417" r="2101" b="9583"/>
          <a:stretch/>
        </p:blipFill>
        <p:spPr>
          <a:xfrm>
            <a:off x="10567987" y="940589"/>
            <a:ext cx="1543050" cy="1828801"/>
          </a:xfrm>
          <a:prstGeom prst="rect">
            <a:avLst/>
          </a:prstGeom>
        </p:spPr>
      </p:pic>
    </p:spTree>
    <p:extLst>
      <p:ext uri="{BB962C8B-B14F-4D97-AF65-F5344CB8AC3E}">
        <p14:creationId xmlns:p14="http://schemas.microsoft.com/office/powerpoint/2010/main" val="3440934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9">
            <a:extLst>
              <a:ext uri="{FF2B5EF4-FFF2-40B4-BE49-F238E27FC236}">
                <a16:creationId xmlns:a16="http://schemas.microsoft.com/office/drawing/2014/main" id="{D5A2B874-CF53-D1DE-5DE5-53689B7CEDBD}"/>
              </a:ext>
            </a:extLst>
          </p:cNvPr>
          <p:cNvSpPr>
            <a:spLocks noGrp="1"/>
          </p:cNvSpPr>
          <p:nvPr>
            <p:ph type="title"/>
          </p:nvPr>
        </p:nvSpPr>
        <p:spPr/>
        <p:txBody>
          <a:bodyPr/>
          <a:lstStyle/>
          <a:p>
            <a:r>
              <a:rPr lang="en-GB" dirty="0"/>
              <a:t>Slutsatser</a:t>
            </a:r>
          </a:p>
        </p:txBody>
      </p:sp>
      <p:sp>
        <p:nvSpPr>
          <p:cNvPr id="11" name="Segnaposto contenuto 10">
            <a:extLst>
              <a:ext uri="{FF2B5EF4-FFF2-40B4-BE49-F238E27FC236}">
                <a16:creationId xmlns:a16="http://schemas.microsoft.com/office/drawing/2014/main" id="{F8C390CE-F11F-190E-0867-17F014F564D9}"/>
              </a:ext>
            </a:extLst>
          </p:cNvPr>
          <p:cNvSpPr>
            <a:spLocks noGrp="1"/>
          </p:cNvSpPr>
          <p:nvPr>
            <p:ph idx="1"/>
          </p:nvPr>
        </p:nvSpPr>
        <p:spPr/>
        <p:txBody>
          <a:bodyPr>
            <a:normAutofit fontScale="85000" lnSpcReduction="10000"/>
          </a:bodyPr>
          <a:lstStyle/>
          <a:p>
            <a:r>
              <a:rPr lang="en-US" dirty="0"/>
              <a:t>Biomassa blir en allt viktigare källa för kolmaterial i takt med att ekonomin övergår från kol och råolja.</a:t>
            </a:r>
          </a:p>
          <a:p>
            <a:r>
              <a:rPr lang="en-US" dirty="0"/>
              <a:t>Den biobaserade ekonomin blir alltmer komplex till följd av faktorer som högre råoljepriser, miljöhänsyn, företagsåtaganden och politiska förändringar.</a:t>
            </a:r>
          </a:p>
          <a:p>
            <a:r>
              <a:rPr lang="en-US" dirty="0"/>
              <a:t>Bioraffinaderier producerar bränslen, kemiska byggstenar, polymerer och lösningsmedel från biomassa, med förväntningar på ytterligare tillväxt.</a:t>
            </a:r>
          </a:p>
          <a:p>
            <a:r>
              <a:rPr lang="en-US" dirty="0"/>
              <a:t>Bioraffinaderier ersätter ännu inte fossila raffinaderitekniker utan strävar efter att integreras med befintlig infrastruktur.</a:t>
            </a:r>
          </a:p>
          <a:p>
            <a:r>
              <a:rPr lang="en-US" dirty="0"/>
              <a:t>Integrerade bioraffinaderiprocesser som producerar biobaserade produkter och energibärare ses som den mest effektiva strategin för att tillvarata biomassa.</a:t>
            </a:r>
          </a:p>
          <a:p>
            <a:r>
              <a:rPr lang="en-US" dirty="0"/>
              <a:t>Utmaningarna består bland annat i att göra det ekonomiskt möjligt att omvandla biomassa och att utveckla nya processtekniker, katalysatorer och kemiska reaktioner.</a:t>
            </a:r>
          </a:p>
          <a:p>
            <a:r>
              <a:rPr lang="en-US" dirty="0"/>
              <a:t>För att uppnå koldioxidneutrala industriprocesser genom förnybar energiförbrukning krävs samarbete mellan olika intressenter och integrering med andra sektorer och tekniker.</a:t>
            </a:r>
            <a:endParaRPr lang="en-GB" dirty="0"/>
          </a:p>
        </p:txBody>
      </p:sp>
      <p:sp>
        <p:nvSpPr>
          <p:cNvPr id="5" name="Segnaposto numero diapositiva 4">
            <a:extLst>
              <a:ext uri="{FF2B5EF4-FFF2-40B4-BE49-F238E27FC236}">
                <a16:creationId xmlns:a16="http://schemas.microsoft.com/office/drawing/2014/main" id="{CFE691D5-0190-8041-F65F-D9E02984A745}"/>
              </a:ext>
            </a:extLst>
          </p:cNvPr>
          <p:cNvSpPr>
            <a:spLocks noGrp="1"/>
          </p:cNvSpPr>
          <p:nvPr>
            <p:ph type="sldNum" sz="quarter" idx="12"/>
          </p:nvPr>
        </p:nvSpPr>
        <p:spPr/>
        <p:txBody>
          <a:bodyPr/>
          <a:lstStyle/>
          <a:p>
            <a:fld id="{D57F1E4F-1CFF-5643-939E-217C01CDF565}" type="slidenum">
              <a:rPr lang="en-US" smtClean="0"/>
              <a:t>31</a:t>
            </a:fld>
            <a:endParaRPr lang="en-US" dirty="0"/>
          </a:p>
        </p:txBody>
      </p:sp>
    </p:spTree>
    <p:extLst>
      <p:ext uri="{BB962C8B-B14F-4D97-AF65-F5344CB8AC3E}">
        <p14:creationId xmlns:p14="http://schemas.microsoft.com/office/powerpoint/2010/main" val="1881035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68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A263EA-4266-208C-A584-9FE856EA3B53}"/>
              </a:ext>
            </a:extLst>
          </p:cNvPr>
          <p:cNvSpPr>
            <a:spLocks noGrp="1"/>
          </p:cNvSpPr>
          <p:nvPr>
            <p:ph type="title"/>
          </p:nvPr>
        </p:nvSpPr>
        <p:spPr/>
        <p:txBody>
          <a:bodyPr/>
          <a:lstStyle/>
          <a:p>
            <a:r>
              <a:rPr lang="en-GB" dirty="0"/>
              <a:t>Bioraffinaderi: definition</a:t>
            </a:r>
          </a:p>
        </p:txBody>
      </p:sp>
      <p:sp>
        <p:nvSpPr>
          <p:cNvPr id="8" name="Segnaposto contenuto 7">
            <a:extLst>
              <a:ext uri="{FF2B5EF4-FFF2-40B4-BE49-F238E27FC236}">
                <a16:creationId xmlns:a16="http://schemas.microsoft.com/office/drawing/2014/main" id="{089D8DCB-0CA4-57E2-68C9-5E1B71CB654C}"/>
              </a:ext>
            </a:extLst>
          </p:cNvPr>
          <p:cNvSpPr>
            <a:spLocks noGrp="1"/>
          </p:cNvSpPr>
          <p:nvPr>
            <p:ph sz="half" idx="1"/>
          </p:nvPr>
        </p:nvSpPr>
        <p:spPr>
          <a:xfrm>
            <a:off x="200026" y="1825625"/>
            <a:ext cx="4286250" cy="4351338"/>
          </a:xfrm>
        </p:spPr>
        <p:txBody>
          <a:bodyPr/>
          <a:lstStyle/>
          <a:p>
            <a:pPr marL="0" indent="0">
              <a:buNone/>
            </a:pPr>
            <a:r>
              <a:rPr lang="en-US" dirty="0"/>
              <a:t>IEA Bioenergy Task 42 Definition av bioraffinaderi</a:t>
            </a:r>
          </a:p>
          <a:p>
            <a:pPr marL="0" indent="0">
              <a:buNone/>
            </a:pPr>
            <a:r>
              <a:rPr lang="en-US" dirty="0"/>
              <a:t>"Bioraffinaderi är hållbar bearbetning av biomassa till ett spektrum av säljbara produkter (livsmedel, foder, material, kemikalier) och energi (bränslen, kraft, värme)."</a:t>
            </a:r>
          </a:p>
          <a:p>
            <a:pPr marL="0" indent="0">
              <a:buNone/>
            </a:pPr>
            <a:endParaRPr lang="en-GB" dirty="0"/>
          </a:p>
        </p:txBody>
      </p:sp>
      <p:pic>
        <p:nvPicPr>
          <p:cNvPr id="11" name="Segnaposto contenuto 10">
            <a:extLst>
              <a:ext uri="{FF2B5EF4-FFF2-40B4-BE49-F238E27FC236}">
                <a16:creationId xmlns:a16="http://schemas.microsoft.com/office/drawing/2014/main" id="{C294F56B-0B35-9E0F-FD0F-DC3D33615D7E}"/>
              </a:ext>
            </a:extLst>
          </p:cNvPr>
          <p:cNvPicPr>
            <a:picLocks noGrp="1" noChangeAspect="1"/>
          </p:cNvPicPr>
          <p:nvPr>
            <p:ph sz="half" idx="2"/>
          </p:nvPr>
        </p:nvPicPr>
        <p:blipFill>
          <a:blip r:embed="rId2">
            <a:clrChange>
              <a:clrFrom>
                <a:srgbClr val="FFFFFF"/>
              </a:clrFrom>
              <a:clrTo>
                <a:srgbClr val="FFFFFF">
                  <a:alpha val="0"/>
                </a:srgbClr>
              </a:clrTo>
            </a:clrChange>
          </a:blip>
          <a:stretch>
            <a:fillRect/>
          </a:stretch>
        </p:blipFill>
        <p:spPr>
          <a:xfrm>
            <a:off x="4162425" y="1566941"/>
            <a:ext cx="8029575" cy="4841443"/>
          </a:xfrm>
        </p:spPr>
      </p:pic>
      <p:sp>
        <p:nvSpPr>
          <p:cNvPr id="7" name="Segnaposto piè di pagina 1">
            <a:extLst>
              <a:ext uri="{FF2B5EF4-FFF2-40B4-BE49-F238E27FC236}">
                <a16:creationId xmlns:a16="http://schemas.microsoft.com/office/drawing/2014/main" id="{4C3EEE37-01BD-E94F-3EEF-CF8F14C756E8}"/>
              </a:ext>
            </a:extLst>
          </p:cNvPr>
          <p:cNvSpPr>
            <a:spLocks noGrp="1"/>
          </p:cNvSpPr>
          <p:nvPr>
            <p:ph type="ftr" sz="quarter" idx="11"/>
          </p:nvPr>
        </p:nvSpPr>
        <p:spPr/>
        <p:txBody>
          <a:bodyPr/>
          <a:lstStyle/>
          <a:p>
            <a:r>
              <a:rPr lang="en-US" dirty="0"/>
              <a:t>Modul: Bioekonomi, cirkulär ekonomi och biobaserade produkter / </a:t>
            </a:r>
            <a:r>
              <a:rPr lang="en-US" dirty="0" err="1"/>
              <a:t>Ämne</a:t>
            </a:r>
            <a:r>
              <a:rPr lang="en-US" dirty="0"/>
              <a:t>: Begreppet bioraffinaderi</a:t>
            </a:r>
          </a:p>
          <a:p>
            <a:r>
              <a:rPr lang="en-US" dirty="0" err="1"/>
              <a:t>Delämne</a:t>
            </a:r>
            <a:r>
              <a:rPr lang="en-US" dirty="0"/>
              <a:t>: </a:t>
            </a:r>
            <a:r>
              <a:rPr lang="en-US" b="1" dirty="0"/>
              <a:t>Konceptet bioraffinaderi</a:t>
            </a:r>
          </a:p>
        </p:txBody>
      </p:sp>
      <p:sp>
        <p:nvSpPr>
          <p:cNvPr id="5" name="Segnaposto numero diapositiva 4">
            <a:extLst>
              <a:ext uri="{FF2B5EF4-FFF2-40B4-BE49-F238E27FC236}">
                <a16:creationId xmlns:a16="http://schemas.microsoft.com/office/drawing/2014/main" id="{B59CB4D6-D918-E6D4-8FBF-0CBAA081A9E8}"/>
              </a:ext>
            </a:extLst>
          </p:cNvPr>
          <p:cNvSpPr>
            <a:spLocks noGrp="1"/>
          </p:cNvSpPr>
          <p:nvPr>
            <p:ph type="sldNum" sz="quarter" idx="12"/>
          </p:nvPr>
        </p:nvSpPr>
        <p:spPr/>
        <p:txBody>
          <a:bodyPr/>
          <a:lstStyle/>
          <a:p>
            <a:fld id="{D57F1E4F-1CFF-5643-939E-217C01CDF565}" type="slidenum">
              <a:rPr lang="en-US" smtClean="0"/>
              <a:t>4</a:t>
            </a:fld>
            <a:endParaRPr lang="en-US" dirty="0"/>
          </a:p>
        </p:txBody>
      </p:sp>
      <p:sp>
        <p:nvSpPr>
          <p:cNvPr id="12" name="Segnaposto contenuto 2">
            <a:extLst>
              <a:ext uri="{FF2B5EF4-FFF2-40B4-BE49-F238E27FC236}">
                <a16:creationId xmlns:a16="http://schemas.microsoft.com/office/drawing/2014/main" id="{9780F0D3-1606-D882-A904-9E48A6B96BC0}"/>
              </a:ext>
            </a:extLst>
          </p:cNvPr>
          <p:cNvSpPr txBox="1">
            <a:spLocks/>
          </p:cNvSpPr>
          <p:nvPr/>
        </p:nvSpPr>
        <p:spPr>
          <a:xfrm>
            <a:off x="4486276" y="5198834"/>
            <a:ext cx="4038600" cy="658848"/>
          </a:xfrm>
          <a:prstGeom prst="rect">
            <a:avLst/>
          </a:prstGeom>
          <a:ln>
            <a:solidFill>
              <a:srgbClr val="92D050"/>
            </a:solidFill>
          </a:ln>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77" i="1" dirty="0"/>
              <a:t>Ett exempel på en värdekedja för biobaserade produkter som är en allmän illustration av ett bioraffinaderi baserat på jordbruksråvaror som är uppbyggt kring biokemiska omvandlingstekniker.</a:t>
            </a:r>
          </a:p>
        </p:txBody>
      </p:sp>
    </p:spTree>
    <p:extLst>
      <p:ext uri="{BB962C8B-B14F-4D97-AF65-F5344CB8AC3E}">
        <p14:creationId xmlns:p14="http://schemas.microsoft.com/office/powerpoint/2010/main" val="1582894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767B0-0468-26FD-DA5D-DD79AD5D304F}"/>
            </a:ext>
          </a:extLst>
        </p:cNvPr>
        <p:cNvGrpSpPr/>
        <p:nvPr/>
      </p:nvGrpSpPr>
      <p:grpSpPr>
        <a:xfrm>
          <a:off x="0" y="0"/>
          <a:ext cx="0" cy="0"/>
          <a:chOff x="0" y="0"/>
          <a:chExt cx="0" cy="0"/>
        </a:xfrm>
      </p:grpSpPr>
      <p:sp>
        <p:nvSpPr>
          <p:cNvPr id="4" name="Titolo 3">
            <a:extLst>
              <a:ext uri="{FF2B5EF4-FFF2-40B4-BE49-F238E27FC236}">
                <a16:creationId xmlns:a16="http://schemas.microsoft.com/office/drawing/2014/main" id="{898D8227-6FEC-EBBF-0AE2-301E2A47AB5D}"/>
              </a:ext>
            </a:extLst>
          </p:cNvPr>
          <p:cNvSpPr>
            <a:spLocks noGrp="1"/>
          </p:cNvSpPr>
          <p:nvPr>
            <p:ph type="title"/>
          </p:nvPr>
        </p:nvSpPr>
        <p:spPr/>
        <p:txBody>
          <a:bodyPr/>
          <a:lstStyle/>
          <a:p>
            <a:r>
              <a:rPr lang="en-GB" dirty="0"/>
              <a:t>Bioraffinaderier: produkter</a:t>
            </a:r>
          </a:p>
        </p:txBody>
      </p:sp>
      <p:sp>
        <p:nvSpPr>
          <p:cNvPr id="6" name="Segnaposto contenuto 5">
            <a:extLst>
              <a:ext uri="{FF2B5EF4-FFF2-40B4-BE49-F238E27FC236}">
                <a16:creationId xmlns:a16="http://schemas.microsoft.com/office/drawing/2014/main" id="{336D1301-6C7C-D524-E033-45D4DA9C693E}"/>
              </a:ext>
            </a:extLst>
          </p:cNvPr>
          <p:cNvSpPr>
            <a:spLocks noGrp="1"/>
          </p:cNvSpPr>
          <p:nvPr>
            <p:ph sz="half" idx="1"/>
          </p:nvPr>
        </p:nvSpPr>
        <p:spPr>
          <a:xfrm>
            <a:off x="76201" y="1557338"/>
            <a:ext cx="5629308" cy="4814887"/>
          </a:xfrm>
        </p:spPr>
        <p:txBody>
          <a:bodyPr>
            <a:normAutofit fontScale="55000" lnSpcReduction="20000"/>
          </a:bodyPr>
          <a:lstStyle/>
          <a:p>
            <a:pPr marL="0" indent="0">
              <a:lnSpc>
                <a:spcPct val="120000"/>
              </a:lnSpc>
              <a:buNone/>
            </a:pPr>
            <a:r>
              <a:rPr lang="en-US" dirty="0"/>
              <a:t>Viktiga byggstenar i den kemiska industrin är bland annat metanol, eten, propen, butadien, bensen, toluen och xylen. Dessa används främst för polymerer och plaster, men de utgör också grunden för många fin- och specialkemikalier. </a:t>
            </a:r>
          </a:p>
          <a:p>
            <a:pPr marL="0" indent="0">
              <a:lnSpc>
                <a:spcPct val="120000"/>
              </a:lnSpc>
              <a:buNone/>
            </a:pPr>
            <a:r>
              <a:rPr lang="en-US" dirty="0"/>
              <a:t>Biobaserade motsvarigheter är produkter från bioraffinaderier och de har potential att ersätta fossilbaserade material, men kostnadsaspekterna är avgörande. </a:t>
            </a:r>
          </a:p>
          <a:p>
            <a:pPr marL="0" indent="0">
              <a:lnSpc>
                <a:spcPct val="120000"/>
              </a:lnSpc>
              <a:buNone/>
            </a:pPr>
            <a:r>
              <a:rPr lang="en-US" dirty="0"/>
              <a:t>Biobaserade produkter måste matcha eller överträffa sina petrokemiska motsvarigheter till en konkurrenskraftig kostnad och med lägre miljöpåverkan. Integrerade bioraffinaderiprocesser, som liknar oljeraffinaderier, anses vara ett effektivare sätt att producera biobaserade produkter tillsammans med sekundära energibärare. Denna integration, som även omfattar livsmedels- och foderproduktion, ligger i linje med visionen om en hållbar, biobaserad ekonomi.</a:t>
            </a:r>
            <a:endParaRPr lang="en-GB" dirty="0"/>
          </a:p>
        </p:txBody>
      </p:sp>
      <p:sp>
        <p:nvSpPr>
          <p:cNvPr id="7" name="Segnaposto piè di pagina 1">
            <a:extLst>
              <a:ext uri="{FF2B5EF4-FFF2-40B4-BE49-F238E27FC236}">
                <a16:creationId xmlns:a16="http://schemas.microsoft.com/office/drawing/2014/main" id="{6D892271-A1AC-6372-128E-ECBEDA5A04D6}"/>
              </a:ext>
            </a:extLst>
          </p:cNvPr>
          <p:cNvSpPr>
            <a:spLocks noGrp="1"/>
          </p:cNvSpPr>
          <p:nvPr>
            <p:ph type="ftr" sz="quarter" idx="11"/>
          </p:nvPr>
        </p:nvSpPr>
        <p:spPr/>
        <p:txBody>
          <a:bodyPr/>
          <a:lstStyle/>
          <a:p>
            <a:r>
              <a:rPr lang="sv-SE" dirty="0"/>
              <a:t>Modul: Bioekonomi, cirkulär ekonomi och biobaserade produkter / Ämne: Begreppet bioraffinaderi Delämne: Konceptet bioraffinaderi</a:t>
            </a:r>
            <a:endParaRPr lang="en-US" b="1" dirty="0"/>
          </a:p>
        </p:txBody>
      </p:sp>
      <p:sp>
        <p:nvSpPr>
          <p:cNvPr id="5" name="Segnaposto numero diapositiva 4">
            <a:extLst>
              <a:ext uri="{FF2B5EF4-FFF2-40B4-BE49-F238E27FC236}">
                <a16:creationId xmlns:a16="http://schemas.microsoft.com/office/drawing/2014/main" id="{7BF03A30-7B2D-87D7-4C99-33152DAC9A9F}"/>
              </a:ext>
            </a:extLst>
          </p:cNvPr>
          <p:cNvSpPr>
            <a:spLocks noGrp="1"/>
          </p:cNvSpPr>
          <p:nvPr>
            <p:ph type="sldNum" sz="quarter" idx="12"/>
          </p:nvPr>
        </p:nvSpPr>
        <p:spPr/>
        <p:txBody>
          <a:bodyPr/>
          <a:lstStyle/>
          <a:p>
            <a:fld id="{D57F1E4F-1CFF-5643-939E-217C01CDF565}" type="slidenum">
              <a:rPr lang="en-US" smtClean="0"/>
              <a:t>5</a:t>
            </a:fld>
            <a:endParaRPr lang="en-US" dirty="0"/>
          </a:p>
        </p:txBody>
      </p:sp>
      <p:pic>
        <p:nvPicPr>
          <p:cNvPr id="16" name="Segnaposto contenuto 15">
            <a:extLst>
              <a:ext uri="{FF2B5EF4-FFF2-40B4-BE49-F238E27FC236}">
                <a16:creationId xmlns:a16="http://schemas.microsoft.com/office/drawing/2014/main" id="{65794D90-B646-3682-3ABF-CDA08D9FE25B}"/>
              </a:ext>
            </a:extLst>
          </p:cNvPr>
          <p:cNvPicPr>
            <a:picLocks noGrp="1" noChangeAspect="1"/>
          </p:cNvPicPr>
          <p:nvPr>
            <p:ph sz="half" idx="2"/>
          </p:nvPr>
        </p:nvPicPr>
        <p:blipFill>
          <a:blip r:embed="rId2">
            <a:clrChange>
              <a:clrFrom>
                <a:srgbClr val="000000">
                  <a:alpha val="0"/>
                </a:srgbClr>
              </a:clrFrom>
              <a:clrTo>
                <a:srgbClr val="000000">
                  <a:alpha val="0"/>
                </a:srgbClr>
              </a:clrTo>
            </a:clrChange>
          </a:blip>
          <a:stretch>
            <a:fillRect/>
          </a:stretch>
        </p:blipFill>
        <p:spPr>
          <a:xfrm>
            <a:off x="6210300" y="1178414"/>
            <a:ext cx="5905499" cy="4989024"/>
          </a:xfrm>
          <a:prstGeom prst="rect">
            <a:avLst/>
          </a:prstGeom>
        </p:spPr>
      </p:pic>
    </p:spTree>
    <p:extLst>
      <p:ext uri="{BB962C8B-B14F-4D97-AF65-F5344CB8AC3E}">
        <p14:creationId xmlns:p14="http://schemas.microsoft.com/office/powerpoint/2010/main" val="436720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B5EEA3-6218-1F2A-A8DF-343D7796829B}"/>
              </a:ext>
            </a:extLst>
          </p:cNvPr>
          <p:cNvSpPr>
            <a:spLocks noGrp="1"/>
          </p:cNvSpPr>
          <p:nvPr>
            <p:ph type="title"/>
          </p:nvPr>
        </p:nvSpPr>
        <p:spPr/>
        <p:txBody>
          <a:bodyPr/>
          <a:lstStyle/>
          <a:p>
            <a:r>
              <a:rPr lang="en-GB" dirty="0"/>
              <a:t>Generationer av bioraffinaderier</a:t>
            </a:r>
          </a:p>
        </p:txBody>
      </p:sp>
      <p:sp>
        <p:nvSpPr>
          <p:cNvPr id="3" name="Segnaposto contenuto 2">
            <a:extLst>
              <a:ext uri="{FF2B5EF4-FFF2-40B4-BE49-F238E27FC236}">
                <a16:creationId xmlns:a16="http://schemas.microsoft.com/office/drawing/2014/main" id="{F29EFB7F-26F5-B8B1-C3E6-A850E12B1C67}"/>
              </a:ext>
            </a:extLst>
          </p:cNvPr>
          <p:cNvSpPr>
            <a:spLocks noGrp="1"/>
          </p:cNvSpPr>
          <p:nvPr>
            <p:ph sz="half" idx="1"/>
          </p:nvPr>
        </p:nvSpPr>
        <p:spPr>
          <a:xfrm>
            <a:off x="762000" y="1825625"/>
            <a:ext cx="5038725" cy="4622800"/>
          </a:xfrm>
        </p:spPr>
        <p:txBody>
          <a:bodyPr>
            <a:normAutofit fontScale="92500" lnSpcReduction="10000"/>
          </a:bodyPr>
          <a:lstStyle/>
          <a:p>
            <a:r>
              <a:rPr lang="en-US" b="1" dirty="0"/>
              <a:t>First Generation, </a:t>
            </a:r>
            <a:r>
              <a:rPr lang="en-US" dirty="0"/>
              <a:t>främst inriktad på omvandling av livsmedelsgrödor, som majs eller sockerrör, till biobränslen som etanol. Råvarorna är vanligtvis ätbara delar av växter.</a:t>
            </a:r>
          </a:p>
          <a:p>
            <a:r>
              <a:rPr lang="en-US" b="1" dirty="0"/>
              <a:t>Andra generationen, </a:t>
            </a:r>
            <a:r>
              <a:rPr lang="en-US" dirty="0"/>
              <a:t>använder biomassa som inte är livsmedel, t.ex. jordbruksrester (t.ex. majskolvar, vetehalm), skogsrester eller energigrödor, för att producera ett bredare utbud av biobaserade produkter.</a:t>
            </a:r>
            <a:endParaRPr lang="en-GB" dirty="0"/>
          </a:p>
        </p:txBody>
      </p:sp>
      <p:sp>
        <p:nvSpPr>
          <p:cNvPr id="4" name="Segnaposto contenuto 3">
            <a:extLst>
              <a:ext uri="{FF2B5EF4-FFF2-40B4-BE49-F238E27FC236}">
                <a16:creationId xmlns:a16="http://schemas.microsoft.com/office/drawing/2014/main" id="{27860E00-3DE0-19FA-C204-5E86998A351F}"/>
              </a:ext>
            </a:extLst>
          </p:cNvPr>
          <p:cNvSpPr>
            <a:spLocks noGrp="1"/>
          </p:cNvSpPr>
          <p:nvPr>
            <p:ph sz="half" idx="2"/>
          </p:nvPr>
        </p:nvSpPr>
        <p:spPr>
          <a:xfrm>
            <a:off x="6172199" y="1825625"/>
            <a:ext cx="5781675" cy="4351338"/>
          </a:xfrm>
        </p:spPr>
        <p:txBody>
          <a:bodyPr>
            <a:normAutofit fontScale="92500" lnSpcReduction="10000"/>
          </a:bodyPr>
          <a:lstStyle/>
          <a:p>
            <a:r>
              <a:rPr lang="en-US" b="1" dirty="0"/>
              <a:t>Tredje generationen, </a:t>
            </a:r>
            <a:r>
              <a:rPr lang="en-US" dirty="0"/>
              <a:t>ofta förknippad med användningen av alger som råvara för produktion av biobränslen. Alger kan odlas i olika miljöer, bland annat i avloppsvatten, och kan producera lipider som lämpar sig för biodiesel.</a:t>
            </a:r>
          </a:p>
          <a:p>
            <a:r>
              <a:rPr lang="en-US" b="1" dirty="0"/>
              <a:t>Fjärde generationens </a:t>
            </a:r>
            <a:r>
              <a:rPr lang="en-US" dirty="0"/>
              <a:t>eller </a:t>
            </a:r>
            <a:r>
              <a:rPr lang="en-US" b="1" dirty="0"/>
              <a:t>integrerade bioraffinaderier </a:t>
            </a:r>
            <a:r>
              <a:rPr lang="en-US" dirty="0"/>
              <a:t>kombinerar flera omvandlingsprocesser för att producera en mängd olika produkter från olika råvaror. Dessa anläggningar strävar efter maximalt resursutnyttjande och ekonomisk lönsamhet.</a:t>
            </a:r>
            <a:endParaRPr lang="en-GB" dirty="0"/>
          </a:p>
        </p:txBody>
      </p:sp>
      <p:sp>
        <p:nvSpPr>
          <p:cNvPr id="6" name="Segnaposto numero diapositiva 5">
            <a:extLst>
              <a:ext uri="{FF2B5EF4-FFF2-40B4-BE49-F238E27FC236}">
                <a16:creationId xmlns:a16="http://schemas.microsoft.com/office/drawing/2014/main" id="{707F0254-5DD4-2CF0-C186-90065B43A066}"/>
              </a:ext>
            </a:extLst>
          </p:cNvPr>
          <p:cNvSpPr>
            <a:spLocks noGrp="1"/>
          </p:cNvSpPr>
          <p:nvPr>
            <p:ph type="sldNum" sz="quarter" idx="12"/>
          </p:nvPr>
        </p:nvSpPr>
        <p:spPr/>
        <p:txBody>
          <a:bodyPr/>
          <a:lstStyle/>
          <a:p>
            <a:fld id="{6FF9F0C5-380F-41C2-899A-BAC0F0927E16}" type="slidenum">
              <a:rPr lang="en-US" smtClean="0"/>
              <a:t>6</a:t>
            </a:fld>
            <a:endParaRPr lang="en-US" dirty="0"/>
          </a:p>
        </p:txBody>
      </p:sp>
      <p:sp>
        <p:nvSpPr>
          <p:cNvPr id="7" name="Segnaposto piè di pagina 1">
            <a:extLst>
              <a:ext uri="{FF2B5EF4-FFF2-40B4-BE49-F238E27FC236}">
                <a16:creationId xmlns:a16="http://schemas.microsoft.com/office/drawing/2014/main" id="{02E0174E-0DB0-FA9E-B262-7A268E78D9FD}"/>
              </a:ext>
            </a:extLst>
          </p:cNvPr>
          <p:cNvSpPr>
            <a:spLocks noGrp="1"/>
          </p:cNvSpPr>
          <p:nvPr>
            <p:ph type="ftr" sz="quarter" idx="11"/>
          </p:nvPr>
        </p:nvSpPr>
        <p:spPr>
          <a:xfrm>
            <a:off x="838200" y="6238876"/>
            <a:ext cx="9982200" cy="600074"/>
          </a:xfrm>
        </p:spPr>
        <p:txBody>
          <a:bodyPr/>
          <a:lstStyle/>
          <a:p>
            <a:r>
              <a:rPr lang="sv-SE" dirty="0"/>
              <a:t>Modul: Bioekonomi, cirkulär ekonomi och biobaserade produkter / Ämne: Begreppet bioraffinaderi Delämne: Konceptet bioraffinaderi</a:t>
            </a:r>
            <a:endParaRPr lang="en-US" b="1" dirty="0"/>
          </a:p>
        </p:txBody>
      </p:sp>
    </p:spTree>
    <p:extLst>
      <p:ext uri="{BB962C8B-B14F-4D97-AF65-F5344CB8AC3E}">
        <p14:creationId xmlns:p14="http://schemas.microsoft.com/office/powerpoint/2010/main" val="2503836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365C262F-381A-2E56-E927-436C39956A69}"/>
              </a:ext>
            </a:extLst>
          </p:cNvPr>
          <p:cNvSpPr>
            <a:spLocks noGrp="1"/>
          </p:cNvSpPr>
          <p:nvPr>
            <p:ph type="title"/>
          </p:nvPr>
        </p:nvSpPr>
        <p:spPr/>
        <p:txBody>
          <a:bodyPr/>
          <a:lstStyle/>
          <a:p>
            <a:r>
              <a:rPr lang="en-GB" dirty="0"/>
              <a:t>Generationer av bioraffinaderier</a:t>
            </a:r>
          </a:p>
        </p:txBody>
      </p:sp>
      <p:sp>
        <p:nvSpPr>
          <p:cNvPr id="13" name="Segnaposto testo 12">
            <a:extLst>
              <a:ext uri="{FF2B5EF4-FFF2-40B4-BE49-F238E27FC236}">
                <a16:creationId xmlns:a16="http://schemas.microsoft.com/office/drawing/2014/main" id="{F6C2DEB7-C674-9317-DEC8-BE1CFA18CF5E}"/>
              </a:ext>
            </a:extLst>
          </p:cNvPr>
          <p:cNvSpPr>
            <a:spLocks noGrp="1"/>
          </p:cNvSpPr>
          <p:nvPr>
            <p:ph type="body" sz="half" idx="2"/>
          </p:nvPr>
        </p:nvSpPr>
        <p:spPr>
          <a:xfrm>
            <a:off x="839788" y="2057399"/>
            <a:ext cx="4405993" cy="4371975"/>
          </a:xfrm>
        </p:spPr>
        <p:txBody>
          <a:bodyPr>
            <a:normAutofit lnSpcReduction="10000"/>
          </a:bodyPr>
          <a:lstStyle/>
          <a:p>
            <a:r>
              <a:rPr lang="en-US" dirty="0"/>
              <a:t>Det finns ett direkt samband mellan de råvaror som används, de produkter som framställs och den teknik som används i ett bioraffinaderi. Ett bioraffinaderi kan dock delas in i olika typer beroende på vilka råvaror som används och i vilken skala produktionen sker. När det gäller råvaror, dvs. insatsvaror, kan ett bioraffinaderi delas in i första, andra, tredje och fjärde generationens bioraffinaderier.</a:t>
            </a:r>
          </a:p>
          <a:p>
            <a:r>
              <a:rPr lang="en-US" dirty="0"/>
              <a:t>Tillgången på biomassa är kopplad till geografiska, politiska, sociala och, viktigast av allt, ekonomiska och logistiska aspekter. Därför har biomassan </a:t>
            </a:r>
            <a:r>
              <a:rPr lang="en-US" dirty="0" err="1"/>
              <a:t>kategoriserats i </a:t>
            </a:r>
            <a:r>
              <a:rPr lang="en-US" dirty="0"/>
              <a:t>generationer för att klargöra de faktorer som är förknippade med varje råvara. Exempelvis kan användningen av första generationens råvaror hota livsmedelsförsörjningen genom att öka kostnaden för ätliga grödor och skapa konkurrens om vatten och mark.</a:t>
            </a:r>
            <a:endParaRPr lang="en-GB" dirty="0"/>
          </a:p>
        </p:txBody>
      </p:sp>
      <p:sp>
        <p:nvSpPr>
          <p:cNvPr id="5" name="Segnaposto piè di pagina 4">
            <a:extLst>
              <a:ext uri="{FF2B5EF4-FFF2-40B4-BE49-F238E27FC236}">
                <a16:creationId xmlns:a16="http://schemas.microsoft.com/office/drawing/2014/main" id="{D79A0447-42E4-1A29-2082-F5A8F710F8CE}"/>
              </a:ext>
            </a:extLst>
          </p:cNvPr>
          <p:cNvSpPr>
            <a:spLocks noGrp="1"/>
          </p:cNvSpPr>
          <p:nvPr>
            <p:ph type="ftr" sz="quarter" idx="11"/>
          </p:nvPr>
        </p:nvSpPr>
        <p:spPr/>
        <p:txBody>
          <a:bodyPr/>
          <a:lstStyle/>
          <a:p>
            <a:r>
              <a:rPr lang="sv-SE"/>
              <a:t>Modul: Bioekonomi, cirkulär ekonomi och biobaserade produkter / Ämne: Begreppet bioraffinaderi Delämne: Konceptet bioraffinaderi</a:t>
            </a:r>
            <a:endParaRPr lang="en-US" b="1" dirty="0"/>
          </a:p>
        </p:txBody>
      </p:sp>
      <p:sp>
        <p:nvSpPr>
          <p:cNvPr id="6" name="Segnaposto numero diapositiva 5">
            <a:extLst>
              <a:ext uri="{FF2B5EF4-FFF2-40B4-BE49-F238E27FC236}">
                <a16:creationId xmlns:a16="http://schemas.microsoft.com/office/drawing/2014/main" id="{C5C5DFAE-A708-5650-BDB8-3D587049FC61}"/>
              </a:ext>
            </a:extLst>
          </p:cNvPr>
          <p:cNvSpPr>
            <a:spLocks noGrp="1"/>
          </p:cNvSpPr>
          <p:nvPr>
            <p:ph type="sldNum" sz="quarter" idx="12"/>
          </p:nvPr>
        </p:nvSpPr>
        <p:spPr/>
        <p:txBody>
          <a:bodyPr/>
          <a:lstStyle/>
          <a:p>
            <a:fld id="{6FF9F0C5-380F-41C2-899A-BAC0F0927E16}" type="slidenum">
              <a:rPr lang="en-US" smtClean="0"/>
              <a:t>7</a:t>
            </a:fld>
            <a:endParaRPr lang="en-US" dirty="0"/>
          </a:p>
        </p:txBody>
      </p:sp>
      <p:pic>
        <p:nvPicPr>
          <p:cNvPr id="14" name="Segnaposto contenuto 13">
            <a:extLst>
              <a:ext uri="{FF2B5EF4-FFF2-40B4-BE49-F238E27FC236}">
                <a16:creationId xmlns:a16="http://schemas.microsoft.com/office/drawing/2014/main" id="{870D1DFB-EC16-4B57-885E-31EE8BCFA054}"/>
              </a:ext>
            </a:extLst>
          </p:cNvPr>
          <p:cNvPicPr>
            <a:picLocks noGrp="1" noChangeAspect="1"/>
          </p:cNvPicPr>
          <p:nvPr>
            <p:ph idx="1"/>
          </p:nvPr>
        </p:nvPicPr>
        <p:blipFill>
          <a:blip r:embed="rId2">
            <a:clrChange>
              <a:clrFrom>
                <a:srgbClr val="FEFEFE"/>
              </a:clrFrom>
              <a:clrTo>
                <a:srgbClr val="FEFEFE">
                  <a:alpha val="0"/>
                </a:srgbClr>
              </a:clrTo>
            </a:clrChange>
          </a:blip>
          <a:stretch>
            <a:fillRect/>
          </a:stretch>
        </p:blipFill>
        <p:spPr>
          <a:xfrm>
            <a:off x="5245781" y="811850"/>
            <a:ext cx="6534953" cy="5544500"/>
          </a:xfrm>
          <a:prstGeom prst="rect">
            <a:avLst/>
          </a:prstGeom>
        </p:spPr>
      </p:pic>
      <p:sp>
        <p:nvSpPr>
          <p:cNvPr id="16" name="CasellaDiTesto 15">
            <a:extLst>
              <a:ext uri="{FF2B5EF4-FFF2-40B4-BE49-F238E27FC236}">
                <a16:creationId xmlns:a16="http://schemas.microsoft.com/office/drawing/2014/main" id="{2A1B3222-CA7B-3864-6A30-13D9580698DE}"/>
              </a:ext>
            </a:extLst>
          </p:cNvPr>
          <p:cNvSpPr txBox="1"/>
          <p:nvPr/>
        </p:nvSpPr>
        <p:spPr>
          <a:xfrm>
            <a:off x="9094282" y="6094740"/>
            <a:ext cx="2964368" cy="261610"/>
          </a:xfrm>
          <a:prstGeom prst="rect">
            <a:avLst/>
          </a:prstGeom>
          <a:noFill/>
        </p:spPr>
        <p:txBody>
          <a:bodyPr wrap="square">
            <a:spAutoFit/>
          </a:bodyPr>
          <a:lstStyle/>
          <a:p>
            <a:r>
              <a:rPr lang="en-GB" sz="1050" dirty="0"/>
              <a:t>Källa: Botero et al, DOI: 10.18331/BRJ2017.4.3.6</a:t>
            </a:r>
          </a:p>
        </p:txBody>
      </p:sp>
    </p:spTree>
    <p:extLst>
      <p:ext uri="{BB962C8B-B14F-4D97-AF65-F5344CB8AC3E}">
        <p14:creationId xmlns:p14="http://schemas.microsoft.com/office/powerpoint/2010/main" val="1814954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1884EA-5006-C25A-C563-B6F0AA1250D7}"/>
              </a:ext>
            </a:extLst>
          </p:cNvPr>
          <p:cNvSpPr>
            <a:spLocks noGrp="1"/>
          </p:cNvSpPr>
          <p:nvPr>
            <p:ph type="title"/>
          </p:nvPr>
        </p:nvSpPr>
        <p:spPr>
          <a:xfrm>
            <a:off x="839789" y="819150"/>
            <a:ext cx="2665412" cy="1238249"/>
          </a:xfrm>
        </p:spPr>
        <p:txBody>
          <a:bodyPr>
            <a:normAutofit fontScale="90000"/>
          </a:bodyPr>
          <a:lstStyle/>
          <a:p>
            <a:r>
              <a:rPr lang="en-GB" dirty="0"/>
              <a:t>Bioraffinaderier Generationer: ett exempel</a:t>
            </a:r>
          </a:p>
        </p:txBody>
      </p:sp>
      <p:pic>
        <p:nvPicPr>
          <p:cNvPr id="8" name="Segnaposto contenuto 7">
            <a:extLst>
              <a:ext uri="{FF2B5EF4-FFF2-40B4-BE49-F238E27FC236}">
                <a16:creationId xmlns:a16="http://schemas.microsoft.com/office/drawing/2014/main" id="{E21680D3-E03F-6E07-4F50-32D5F0BFF905}"/>
              </a:ext>
            </a:extLst>
          </p:cNvPr>
          <p:cNvPicPr>
            <a:picLocks noGrp="1" noChangeAspect="1"/>
          </p:cNvPicPr>
          <p:nvPr>
            <p:ph idx="1"/>
          </p:nvPr>
        </p:nvPicPr>
        <p:blipFill>
          <a:blip r:embed="rId2"/>
          <a:stretch>
            <a:fillRect/>
          </a:stretch>
        </p:blipFill>
        <p:spPr>
          <a:xfrm>
            <a:off x="3849687" y="904874"/>
            <a:ext cx="8069464" cy="5229225"/>
          </a:xfrm>
        </p:spPr>
      </p:pic>
      <p:sp>
        <p:nvSpPr>
          <p:cNvPr id="4" name="Segnaposto testo 3">
            <a:extLst>
              <a:ext uri="{FF2B5EF4-FFF2-40B4-BE49-F238E27FC236}">
                <a16:creationId xmlns:a16="http://schemas.microsoft.com/office/drawing/2014/main" id="{A2DA3E10-5A02-8982-EE85-441F31AE748C}"/>
              </a:ext>
            </a:extLst>
          </p:cNvPr>
          <p:cNvSpPr>
            <a:spLocks noGrp="1"/>
          </p:cNvSpPr>
          <p:nvPr>
            <p:ph type="body" sz="half" idx="2"/>
          </p:nvPr>
        </p:nvSpPr>
        <p:spPr>
          <a:xfrm>
            <a:off x="839789" y="2057400"/>
            <a:ext cx="2665412" cy="4076700"/>
          </a:xfrm>
        </p:spPr>
        <p:txBody>
          <a:bodyPr/>
          <a:lstStyle/>
          <a:p>
            <a:r>
              <a:rPr lang="en-GB" dirty="0"/>
              <a:t>Figuren visar det förenklade schemat för produktion av biodiesel </a:t>
            </a:r>
            <a:r>
              <a:rPr lang="en-US" dirty="0"/>
              <a:t>under olika generationer av bioraffinaderier.</a:t>
            </a:r>
          </a:p>
          <a:p>
            <a:r>
              <a:rPr lang="en-US" dirty="0"/>
              <a:t>I exemplet med den andra generationen blir avfallet från den första generationens produktion (t.ex. tomma fruktklasar) råvara för den andra generationens etanolproduktion.</a:t>
            </a:r>
          </a:p>
          <a:p>
            <a:r>
              <a:rPr lang="en-US" dirty="0"/>
              <a:t>För 4</a:t>
            </a:r>
            <a:r>
              <a:rPr lang="en-US" baseline="30000" dirty="0"/>
              <a:t>e</a:t>
            </a:r>
            <a:r>
              <a:rPr lang="en-US" dirty="0"/>
              <a:t> Generation beaktas Jatropha-frukter, som är en icke ätbar produkt.</a:t>
            </a:r>
          </a:p>
          <a:p>
            <a:endParaRPr lang="en-GB" dirty="0"/>
          </a:p>
        </p:txBody>
      </p:sp>
      <p:sp>
        <p:nvSpPr>
          <p:cNvPr id="5" name="Segnaposto piè di pagina 4">
            <a:extLst>
              <a:ext uri="{FF2B5EF4-FFF2-40B4-BE49-F238E27FC236}">
                <a16:creationId xmlns:a16="http://schemas.microsoft.com/office/drawing/2014/main" id="{9913CC93-D59C-64C7-4128-238984DA01D5}"/>
              </a:ext>
            </a:extLst>
          </p:cNvPr>
          <p:cNvSpPr>
            <a:spLocks noGrp="1"/>
          </p:cNvSpPr>
          <p:nvPr>
            <p:ph type="ftr" sz="quarter" idx="11"/>
          </p:nvPr>
        </p:nvSpPr>
        <p:spPr/>
        <p:txBody>
          <a:bodyPr/>
          <a:lstStyle/>
          <a:p>
            <a:r>
              <a:rPr lang="sv-SE" dirty="0"/>
              <a:t>Modul: Bioekonomi, cirkulär ekonomi och biobaserade produkter / Ämne: Begreppet bioraffinaderi Delämne: Konceptet bioraffinaderi</a:t>
            </a:r>
            <a:endParaRPr lang="en-US" b="1" dirty="0"/>
          </a:p>
        </p:txBody>
      </p:sp>
      <p:sp>
        <p:nvSpPr>
          <p:cNvPr id="6" name="Segnaposto numero diapositiva 5">
            <a:extLst>
              <a:ext uri="{FF2B5EF4-FFF2-40B4-BE49-F238E27FC236}">
                <a16:creationId xmlns:a16="http://schemas.microsoft.com/office/drawing/2014/main" id="{188CDFDD-7404-9872-D663-F1F0DAF4C77F}"/>
              </a:ext>
            </a:extLst>
          </p:cNvPr>
          <p:cNvSpPr>
            <a:spLocks noGrp="1"/>
          </p:cNvSpPr>
          <p:nvPr>
            <p:ph type="sldNum" sz="quarter" idx="12"/>
          </p:nvPr>
        </p:nvSpPr>
        <p:spPr/>
        <p:txBody>
          <a:bodyPr/>
          <a:lstStyle/>
          <a:p>
            <a:fld id="{519954A3-9DFD-4C44-94BA-B95130A3BA1C}" type="slidenum">
              <a:rPr lang="en-US" smtClean="0"/>
              <a:t>8</a:t>
            </a:fld>
            <a:endParaRPr lang="en-US" dirty="0"/>
          </a:p>
        </p:txBody>
      </p:sp>
      <p:sp>
        <p:nvSpPr>
          <p:cNvPr id="9" name="Rettangolo con angoli arrotondati 8">
            <a:extLst>
              <a:ext uri="{FF2B5EF4-FFF2-40B4-BE49-F238E27FC236}">
                <a16:creationId xmlns:a16="http://schemas.microsoft.com/office/drawing/2014/main" id="{D38AE9A0-9711-65A5-2150-311C9E514441}"/>
              </a:ext>
            </a:extLst>
          </p:cNvPr>
          <p:cNvSpPr/>
          <p:nvPr/>
        </p:nvSpPr>
        <p:spPr>
          <a:xfrm>
            <a:off x="6296025" y="1276350"/>
            <a:ext cx="1581150" cy="4781550"/>
          </a:xfrm>
          <a:prstGeom prst="roundRect">
            <a:avLst/>
          </a:prstGeom>
          <a:noFill/>
          <a:ln w="3810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asellaDiTesto 9">
            <a:extLst>
              <a:ext uri="{FF2B5EF4-FFF2-40B4-BE49-F238E27FC236}">
                <a16:creationId xmlns:a16="http://schemas.microsoft.com/office/drawing/2014/main" id="{2973BB00-58C8-8689-A3ED-3D2D399B7CCA}"/>
              </a:ext>
            </a:extLst>
          </p:cNvPr>
          <p:cNvSpPr txBox="1"/>
          <p:nvPr/>
        </p:nvSpPr>
        <p:spPr>
          <a:xfrm>
            <a:off x="6934200" y="5726668"/>
            <a:ext cx="848181" cy="369332"/>
          </a:xfrm>
          <a:prstGeom prst="rect">
            <a:avLst/>
          </a:prstGeom>
          <a:noFill/>
        </p:spPr>
        <p:txBody>
          <a:bodyPr wrap="none" rtlCol="0">
            <a:spAutoFit/>
          </a:bodyPr>
          <a:lstStyle/>
          <a:p>
            <a:r>
              <a:rPr lang="en-GB" dirty="0"/>
              <a:t>1</a:t>
            </a:r>
            <a:r>
              <a:rPr lang="en-GB" baseline="30000" dirty="0"/>
              <a:t>st</a:t>
            </a:r>
            <a:r>
              <a:rPr lang="en-GB" dirty="0"/>
              <a:t> Gen</a:t>
            </a:r>
          </a:p>
        </p:txBody>
      </p:sp>
      <p:sp>
        <p:nvSpPr>
          <p:cNvPr id="11" name="CasellaDiTesto 10">
            <a:extLst>
              <a:ext uri="{FF2B5EF4-FFF2-40B4-BE49-F238E27FC236}">
                <a16:creationId xmlns:a16="http://schemas.microsoft.com/office/drawing/2014/main" id="{AD1BC2C0-F199-CFD1-32AF-66E3F98D529F}"/>
              </a:ext>
            </a:extLst>
          </p:cNvPr>
          <p:cNvSpPr txBox="1"/>
          <p:nvPr/>
        </p:nvSpPr>
        <p:spPr>
          <a:xfrm rot="16200000">
            <a:off x="5550933" y="1435400"/>
            <a:ext cx="898003" cy="369332"/>
          </a:xfrm>
          <a:prstGeom prst="rect">
            <a:avLst/>
          </a:prstGeom>
          <a:noFill/>
        </p:spPr>
        <p:txBody>
          <a:bodyPr wrap="none" rtlCol="0">
            <a:spAutoFit/>
          </a:bodyPr>
          <a:lstStyle/>
          <a:p>
            <a:r>
              <a:rPr lang="en-GB" dirty="0"/>
              <a:t>2</a:t>
            </a:r>
            <a:r>
              <a:rPr lang="en-GB" baseline="30000" dirty="0"/>
              <a:t>nd</a:t>
            </a:r>
            <a:r>
              <a:rPr lang="en-GB" dirty="0"/>
              <a:t> Gen</a:t>
            </a:r>
          </a:p>
        </p:txBody>
      </p:sp>
      <p:sp>
        <p:nvSpPr>
          <p:cNvPr id="12" name="CasellaDiTesto 11">
            <a:extLst>
              <a:ext uri="{FF2B5EF4-FFF2-40B4-BE49-F238E27FC236}">
                <a16:creationId xmlns:a16="http://schemas.microsoft.com/office/drawing/2014/main" id="{3FE19F04-8D93-8140-3757-72DAA53A57D2}"/>
              </a:ext>
            </a:extLst>
          </p:cNvPr>
          <p:cNvSpPr txBox="1"/>
          <p:nvPr/>
        </p:nvSpPr>
        <p:spPr>
          <a:xfrm>
            <a:off x="8954783" y="6173157"/>
            <a:ext cx="2964368" cy="261610"/>
          </a:xfrm>
          <a:prstGeom prst="rect">
            <a:avLst/>
          </a:prstGeom>
          <a:noFill/>
        </p:spPr>
        <p:txBody>
          <a:bodyPr wrap="square">
            <a:spAutoFit/>
          </a:bodyPr>
          <a:lstStyle/>
          <a:p>
            <a:r>
              <a:rPr lang="en-GB" sz="1050" dirty="0"/>
              <a:t>Källa: Botero et al, DOI: 10.18331/BRJ2017.4.3.6</a:t>
            </a:r>
          </a:p>
        </p:txBody>
      </p:sp>
    </p:spTree>
    <p:extLst>
      <p:ext uri="{BB962C8B-B14F-4D97-AF65-F5344CB8AC3E}">
        <p14:creationId xmlns:p14="http://schemas.microsoft.com/office/powerpoint/2010/main" val="3847609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A4271-110D-4180-B601-83C6DAC0E98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D9929A7-E4BF-2622-7898-B8CCF2731545}"/>
              </a:ext>
            </a:extLst>
          </p:cNvPr>
          <p:cNvSpPr>
            <a:spLocks noGrp="1"/>
          </p:cNvSpPr>
          <p:nvPr>
            <p:ph type="title"/>
          </p:nvPr>
        </p:nvSpPr>
        <p:spPr/>
        <p:txBody>
          <a:bodyPr/>
          <a:lstStyle/>
          <a:p>
            <a:r>
              <a:rPr lang="en-GB" dirty="0"/>
              <a:t>Bioraffinaderier: viktiga drivkrafter</a:t>
            </a:r>
          </a:p>
        </p:txBody>
      </p:sp>
      <p:sp>
        <p:nvSpPr>
          <p:cNvPr id="4" name="Segnaposto testo 3">
            <a:extLst>
              <a:ext uri="{FF2B5EF4-FFF2-40B4-BE49-F238E27FC236}">
                <a16:creationId xmlns:a16="http://schemas.microsoft.com/office/drawing/2014/main" id="{EFF7AE1E-F22D-5541-6FB9-0E79B9E07799}"/>
              </a:ext>
            </a:extLst>
          </p:cNvPr>
          <p:cNvSpPr>
            <a:spLocks noGrp="1"/>
          </p:cNvSpPr>
          <p:nvPr>
            <p:ph type="body" idx="1"/>
          </p:nvPr>
        </p:nvSpPr>
        <p:spPr/>
        <p:txBody>
          <a:bodyPr/>
          <a:lstStyle/>
          <a:p>
            <a:r>
              <a:rPr lang="en-GB" dirty="0"/>
              <a:t>Transportsektorn</a:t>
            </a:r>
          </a:p>
        </p:txBody>
      </p:sp>
      <p:sp>
        <p:nvSpPr>
          <p:cNvPr id="6" name="Segnaposto contenuto 5">
            <a:extLst>
              <a:ext uri="{FF2B5EF4-FFF2-40B4-BE49-F238E27FC236}">
                <a16:creationId xmlns:a16="http://schemas.microsoft.com/office/drawing/2014/main" id="{84E925D0-11D7-65CB-6885-1A36B4610DFC}"/>
              </a:ext>
            </a:extLst>
          </p:cNvPr>
          <p:cNvSpPr>
            <a:spLocks noGrp="1"/>
          </p:cNvSpPr>
          <p:nvPr>
            <p:ph sz="half" idx="2"/>
          </p:nvPr>
        </p:nvSpPr>
        <p:spPr/>
        <p:txBody>
          <a:bodyPr>
            <a:normAutofit/>
          </a:bodyPr>
          <a:lstStyle/>
          <a:p>
            <a:pPr marL="0" indent="0">
              <a:buNone/>
            </a:pPr>
            <a:r>
              <a:rPr lang="en-US" dirty="0"/>
              <a:t>Den främsta drivkraften för utveckling och implementering av bioraffinaderiprocesser idag är transportsektorn. Betydande mängder förnybara bränslen är nödvändiga på kort och medellång sikt för att uppfylla politiska bestämmelser både i och utanför Europa.</a:t>
            </a:r>
            <a:endParaRPr lang="en-GB" dirty="0"/>
          </a:p>
        </p:txBody>
      </p:sp>
      <p:sp>
        <p:nvSpPr>
          <p:cNvPr id="8" name="Segnaposto testo 7">
            <a:extLst>
              <a:ext uri="{FF2B5EF4-FFF2-40B4-BE49-F238E27FC236}">
                <a16:creationId xmlns:a16="http://schemas.microsoft.com/office/drawing/2014/main" id="{770EF2AE-20D5-5772-9327-CB8065DD2708}"/>
              </a:ext>
            </a:extLst>
          </p:cNvPr>
          <p:cNvSpPr>
            <a:spLocks noGrp="1"/>
          </p:cNvSpPr>
          <p:nvPr>
            <p:ph type="body" sz="quarter" idx="3"/>
          </p:nvPr>
        </p:nvSpPr>
        <p:spPr/>
        <p:txBody>
          <a:bodyPr/>
          <a:lstStyle/>
          <a:p>
            <a:r>
              <a:rPr lang="en-GB" dirty="0"/>
              <a:t>Hållbarhet</a:t>
            </a:r>
          </a:p>
        </p:txBody>
      </p:sp>
      <p:sp>
        <p:nvSpPr>
          <p:cNvPr id="9" name="Segnaposto contenuto 8">
            <a:extLst>
              <a:ext uri="{FF2B5EF4-FFF2-40B4-BE49-F238E27FC236}">
                <a16:creationId xmlns:a16="http://schemas.microsoft.com/office/drawing/2014/main" id="{B420A88F-CB9A-2829-5FE9-C3EAED2CEA83}"/>
              </a:ext>
            </a:extLst>
          </p:cNvPr>
          <p:cNvSpPr>
            <a:spLocks noGrp="1"/>
          </p:cNvSpPr>
          <p:nvPr>
            <p:ph sz="quarter" idx="4"/>
          </p:nvPr>
        </p:nvSpPr>
        <p:spPr/>
        <p:txBody>
          <a:bodyPr>
            <a:normAutofit/>
          </a:bodyPr>
          <a:lstStyle/>
          <a:p>
            <a:pPr marL="0" indent="0">
              <a:buNone/>
            </a:pPr>
            <a:r>
              <a:rPr lang="en-US" dirty="0"/>
              <a:t>En av de viktigaste drivkrafterna bakom etableringen av bioraffinaderier är kravet på </a:t>
            </a:r>
            <a:r>
              <a:rPr lang="en-US" b="1" dirty="0"/>
              <a:t>hållbarhet</a:t>
            </a:r>
            <a:r>
              <a:rPr lang="en-US" dirty="0"/>
              <a:t>. Utveckling av bioraffinaderier kan utformas för miljömässig, social och ekonomisk hållbarhet som påverkar hela produktens värdekedja.</a:t>
            </a:r>
            <a:endParaRPr lang="en-GB" dirty="0"/>
          </a:p>
        </p:txBody>
      </p:sp>
      <p:sp>
        <p:nvSpPr>
          <p:cNvPr id="7" name="Segnaposto piè di pagina 1">
            <a:extLst>
              <a:ext uri="{FF2B5EF4-FFF2-40B4-BE49-F238E27FC236}">
                <a16:creationId xmlns:a16="http://schemas.microsoft.com/office/drawing/2014/main" id="{1C537E0A-38C8-F9AA-B0DE-1DC33A0FA02F}"/>
              </a:ext>
            </a:extLst>
          </p:cNvPr>
          <p:cNvSpPr>
            <a:spLocks noGrp="1"/>
          </p:cNvSpPr>
          <p:nvPr>
            <p:ph type="ftr" sz="quarter" idx="11"/>
          </p:nvPr>
        </p:nvSpPr>
        <p:spPr/>
        <p:txBody>
          <a:bodyPr/>
          <a:lstStyle/>
          <a:p>
            <a:r>
              <a:rPr lang="sv-SE"/>
              <a:t>Modul: Bioekonomi, cirkulär ekonomi och biobaserade produkter / Ämne: Begreppet bioraffinaderi Delämne: Konceptet bioraffinaderi</a:t>
            </a:r>
            <a:endParaRPr lang="en-US" b="1" dirty="0"/>
          </a:p>
        </p:txBody>
      </p:sp>
      <p:sp>
        <p:nvSpPr>
          <p:cNvPr id="5" name="Segnaposto numero diapositiva 4">
            <a:extLst>
              <a:ext uri="{FF2B5EF4-FFF2-40B4-BE49-F238E27FC236}">
                <a16:creationId xmlns:a16="http://schemas.microsoft.com/office/drawing/2014/main" id="{619B7375-7395-6BEC-1510-2EB17D246E0D}"/>
              </a:ext>
            </a:extLst>
          </p:cNvPr>
          <p:cNvSpPr>
            <a:spLocks noGrp="1"/>
          </p:cNvSpPr>
          <p:nvPr>
            <p:ph type="sldNum" sz="quarter" idx="12"/>
          </p:nvPr>
        </p:nvSpPr>
        <p:spPr/>
        <p:txBody>
          <a:bodyPr/>
          <a:lstStyle/>
          <a:p>
            <a:fld id="{D57F1E4F-1CFF-5643-939E-217C01CDF565}" type="slidenum">
              <a:rPr lang="en-US" smtClean="0"/>
              <a:t>9</a:t>
            </a:fld>
            <a:endParaRPr lang="en-US" dirty="0"/>
          </a:p>
        </p:txBody>
      </p:sp>
      <p:pic>
        <p:nvPicPr>
          <p:cNvPr id="12" name="Immagine 11">
            <a:extLst>
              <a:ext uri="{FF2B5EF4-FFF2-40B4-BE49-F238E27FC236}">
                <a16:creationId xmlns:a16="http://schemas.microsoft.com/office/drawing/2014/main" id="{B6CF1A45-AD19-A3E7-9ABC-F552638AB13C}"/>
              </a:ext>
            </a:extLst>
          </p:cNvPr>
          <p:cNvPicPr>
            <a:picLocks noChangeAspect="1"/>
          </p:cNvPicPr>
          <p:nvPr/>
        </p:nvPicPr>
        <p:blipFill rotWithShape="1">
          <a:blip r:embed="rId2">
            <a:clrChange>
              <a:clrFrom>
                <a:srgbClr val="FFFFFF"/>
              </a:clrFrom>
              <a:clrTo>
                <a:srgbClr val="FFFFFF">
                  <a:alpha val="0"/>
                </a:srgbClr>
              </a:clrTo>
            </a:clrChange>
          </a:blip>
          <a:srcRect l="10558" t="34313" r="10203" b="32640"/>
          <a:stretch/>
        </p:blipFill>
        <p:spPr>
          <a:xfrm>
            <a:off x="1085056" y="1631950"/>
            <a:ext cx="2314575" cy="545012"/>
          </a:xfrm>
          <a:prstGeom prst="rect">
            <a:avLst/>
          </a:prstGeom>
        </p:spPr>
      </p:pic>
      <p:pic>
        <p:nvPicPr>
          <p:cNvPr id="18" name="Immagine 17">
            <a:extLst>
              <a:ext uri="{FF2B5EF4-FFF2-40B4-BE49-F238E27FC236}">
                <a16:creationId xmlns:a16="http://schemas.microsoft.com/office/drawing/2014/main" id="{165D1D7D-8BE5-F367-188F-37C2644C312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94427" y="1584271"/>
            <a:ext cx="2653507" cy="640369"/>
          </a:xfrm>
          <a:prstGeom prst="rect">
            <a:avLst/>
          </a:prstGeom>
        </p:spPr>
      </p:pic>
    </p:spTree>
    <p:extLst>
      <p:ext uri="{BB962C8B-B14F-4D97-AF65-F5344CB8AC3E}">
        <p14:creationId xmlns:p14="http://schemas.microsoft.com/office/powerpoint/2010/main" val="1001068991"/>
      </p:ext>
    </p:extLst>
  </p:cSld>
  <p:clrMapOvr>
    <a:masterClrMapping/>
  </p:clrMapOvr>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B39D7B13-89CB-6947-98A3-110CF513C419}" vid="{8C3FCB74-990D-A34C-BE58-DA2F45AA149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B1C52252B014674CB5B8BBCA345FDDE6" ma:contentTypeVersion="18" ma:contentTypeDescription="Δημιουργία νέου εγγράφου" ma:contentTypeScope="" ma:versionID="deb82e69e0d6b069935fd613c8aeb344">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7d91c22e0c66458f88cbf27cff06a08"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Ετικέτες εικόνας"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Κοινή χρήση με λεπτομέρειες"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155496-72C8-4931-9CC3-9B3D76209A06}"/>
</file>

<file path=customXml/itemProps2.xml><?xml version="1.0" encoding="utf-8"?>
<ds:datastoreItem xmlns:ds="http://schemas.openxmlformats.org/officeDocument/2006/customXml" ds:itemID="{6DFEE904-D971-43BD-B437-3DA3D5119098}"/>
</file>

<file path=docProps/app.xml><?xml version="1.0" encoding="utf-8"?>
<Properties xmlns="http://schemas.openxmlformats.org/officeDocument/2006/extended-properties" xmlns:vt="http://schemas.openxmlformats.org/officeDocument/2006/docPropsVTypes">
  <Template/>
  <TotalTime>1470</TotalTime>
  <Words>3058</Words>
  <Application>Microsoft Office PowerPoint</Application>
  <PresentationFormat>Widescreen</PresentationFormat>
  <Paragraphs>259</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Tema1</vt:lpstr>
      <vt:lpstr>PowerPoint Presentation</vt:lpstr>
      <vt:lpstr>Kurs: (HEI-C2) Modul: Bioekonomi, cirkulär ekonomi och biobaserade produkter Ämne: Konceptet bioraffinaderi </vt:lpstr>
      <vt:lpstr>Sammanfattning</vt:lpstr>
      <vt:lpstr>Bioraffinaderi: definition</vt:lpstr>
      <vt:lpstr>Bioraffinaderier: produkter</vt:lpstr>
      <vt:lpstr>Generationer av bioraffinaderier</vt:lpstr>
      <vt:lpstr>Generationer av bioraffinaderier</vt:lpstr>
      <vt:lpstr>Bioraffinaderier Generationer: ett exempel</vt:lpstr>
      <vt:lpstr>Bioraffinaderier: viktiga drivkrafter</vt:lpstr>
      <vt:lpstr>Pyramid för biomassavärde</vt:lpstr>
      <vt:lpstr>Värdekedjan för biobaserade industrier</vt:lpstr>
      <vt:lpstr>En biobaserad värdekedja</vt:lpstr>
      <vt:lpstr>Cirkulär biobaserad värdekedja och FN:s globala mål för hållbar utveckling</vt:lpstr>
      <vt:lpstr>Grön kemi</vt:lpstr>
      <vt:lpstr>Grön kemi: början</vt:lpstr>
      <vt:lpstr>Grön kemi: 12 principer</vt:lpstr>
      <vt:lpstr>Vägen till bioraffinaderi: Fas I till Fas III</vt:lpstr>
      <vt:lpstr>Vägar till bioraffinaderi</vt:lpstr>
      <vt:lpstr>Vägar till bioraffinaderi</vt:lpstr>
      <vt:lpstr>Vägar till bioraffinaderi</vt:lpstr>
      <vt:lpstr>Vägar till bioraffinaderi</vt:lpstr>
      <vt:lpstr>Fallstudie: Lantmännen Agroetanol </vt:lpstr>
      <vt:lpstr>Lantmännens bioraffinaderi</vt:lpstr>
      <vt:lpstr>Fallstudie: Mater-Bi</vt:lpstr>
      <vt:lpstr>Visste du det? </vt:lpstr>
      <vt:lpstr>Fallstudie: Mater-Bi mulchfilm </vt:lpstr>
      <vt:lpstr>Bioraffinaderi/Bioekonomi SWOT-analys</vt:lpstr>
      <vt:lpstr>Bioraffinaderi/Bioekonomi SWOT-analys</vt:lpstr>
      <vt:lpstr>Bioraffinaderi/Bioekonomi SWOT-analys</vt:lpstr>
      <vt:lpstr>Bioraffinaderi/Bioekonomi SWOT-analys</vt:lpstr>
      <vt:lpstr>Slutsatser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keywords>, docId:36688E75F412CB2DA524412D6C7389AB</cp:keywords>
  <cp:lastModifiedBy>A S</cp:lastModifiedBy>
  <cp:revision>59</cp:revision>
  <dcterms:created xsi:type="dcterms:W3CDTF">2022-08-02T09:54:50Z</dcterms:created>
  <dcterms:modified xsi:type="dcterms:W3CDTF">2024-04-29T07:00:56Z</dcterms:modified>
</cp:coreProperties>
</file>