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Masters/notesMaster1.xml" ContentType="application/vnd.openxmlformats-officedocument.presentationml.notesMaster+xml"/>
  <Override PartName="/ppt/media/image48.jpg" ContentType="image/jpg"/>
  <Override PartName="/ppt/media/image49.jpg" ContentType="image/jpg"/>
  <Override PartName="/ppt/theme/theme1.xml" ContentType="application/vnd.openxmlformats-officedocument.theme+xml"/>
  <Override PartName="/ppt/media/image25.jpg" ContentType="image/jpg"/>
  <Override PartName="/ppt/theme/theme2.xml" ContentType="application/vnd.openxmlformats-officedocument.theme+xml"/>
  <Override PartName="/ppt/media/image4.jpg" ContentType="image/jpg"/>
  <Override PartName="/ppt/media/image6.jpg" ContentType="image/jpg"/>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ppt/media/image29.jpg" ContentType="image/jpg"/>
  <Override PartName="/ppt/media/image51.jpg" ContentType="image/jpg"/>
  <Override PartName="/ppt/media/image27.jpg" ContentType="image/jpg"/>
  <Override PartName="/ppt/media/image52.jpg" ContentType="image/jpg"/>
  <Override PartName="/ppt/authors.xml" ContentType="application/vnd.ms-powerpoint.authors+xml"/>
  <Override PartName="/ppt/media/image28.jpg" ContentType="image/jpg"/>
  <Override PartName="/ppt/media/image32.jpg" ContentType="image/jpg"/>
  <Override PartName="/ppt/media/image43.jpg" ContentType="image/jpg"/>
  <Override PartName="/ppt/media/image44.jpg" ContentType="image/jpg"/>
  <Override PartName="/ppt/media/image45.jpg" ContentType="image/jp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68"/>
  </p:notesMasterIdLst>
  <p:sldIdLst>
    <p:sldId id="265" r:id="rId2"/>
    <p:sldId id="256" r:id="rId3"/>
    <p:sldId id="347" r:id="rId4"/>
    <p:sldId id="258" r:id="rId5"/>
    <p:sldId id="259" r:id="rId6"/>
    <p:sldId id="278" r:id="rId7"/>
    <p:sldId id="279" r:id="rId8"/>
    <p:sldId id="280" r:id="rId9"/>
    <p:sldId id="282" r:id="rId10"/>
    <p:sldId id="283"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7" r:id="rId33"/>
    <p:sldId id="308" r:id="rId34"/>
    <p:sldId id="310" r:id="rId35"/>
    <p:sldId id="311" r:id="rId36"/>
    <p:sldId id="312" r:id="rId37"/>
    <p:sldId id="313" r:id="rId38"/>
    <p:sldId id="314"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4" r:id="rId56"/>
    <p:sldId id="335" r:id="rId57"/>
    <p:sldId id="336" r:id="rId58"/>
    <p:sldId id="337" r:id="rId59"/>
    <p:sldId id="338" r:id="rId60"/>
    <p:sldId id="339" r:id="rId61"/>
    <p:sldId id="341" r:id="rId62"/>
    <p:sldId id="343" r:id="rId63"/>
    <p:sldId id="344" r:id="rId64"/>
    <p:sldId id="345" r:id="rId65"/>
    <p:sldId id="346" r:id="rId66"/>
    <p:sldId id="266" r:id="rId6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59CE40-B589-190C-2371-2E805361FAAA}" name="Emily Hanna" initials="EH" userId="8ae97cf1e45fac28" providerId="Windows Live"/>
  <p188:author id="{6DE44F7A-1D0A-71C7-4AE9-E05AD09FAB3B}" name="Emily Hanna" initials="EH" userId="S::emily.hanna@swideas.se::4b4e4cd6-f634-4a7f-9d58-1e89b659be69" providerId="AD"/>
  <p188:author id="{FBD171C8-F8B2-F9E1-6825-7B9F7011DA43}" name="Julia B. C. Moreira" initials="JM" userId="S::julia.moreira@swideas.se::1aba7dc1-301a-4096-b6ff-a7bc917baf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45" d="100"/>
          <a:sy n="45" d="100"/>
        </p:scale>
        <p:origin x="5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04/04/2024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92171" y="493657"/>
            <a:ext cx="8436661" cy="553037"/>
          </a:xfrm>
          <a:prstGeom prst="rect">
            <a:avLst/>
          </a:prstGeom>
        </p:spPr>
        <p:txBody>
          <a:bodyPr wrap="square" lIns="0" tIns="0" rIns="0" bIns="0">
            <a:spAutoFit/>
          </a:bodyPr>
          <a:lstStyle>
            <a:lvl1pPr>
              <a:defRPr sz="3993" b="1" i="0">
                <a:solidFill>
                  <a:srgbClr val="008000"/>
                </a:solidFill>
                <a:latin typeface="Arial"/>
                <a:cs typeface="Aria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3092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916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93" b="1"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992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 id="2147483743" r:id="rId17"/>
    <p:sldLayoutId id="2147483744" r:id="rId18"/>
    <p:sldLayoutId id="2147483745" r:id="rId19"/>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36.png"/><Relationship Id="rId12" Type="http://schemas.openxmlformats.org/officeDocument/2006/relationships/image" Target="../media/image22.png"/><Relationship Id="rId17" Type="http://schemas.openxmlformats.org/officeDocument/2006/relationships/image" Target="../media/image43.jpg"/><Relationship Id="rId2" Type="http://schemas.openxmlformats.org/officeDocument/2006/relationships/image" Target="../media/image33.png"/><Relationship Id="rId16" Type="http://schemas.openxmlformats.org/officeDocument/2006/relationships/image" Target="../media/image42.png"/><Relationship Id="rId1" Type="http://schemas.openxmlformats.org/officeDocument/2006/relationships/slideLayout" Target="../slideLayouts/slideLayout19.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1.png"/><Relationship Id="rId10" Type="http://schemas.openxmlformats.org/officeDocument/2006/relationships/image" Target="../media/image39.png"/><Relationship Id="rId4" Type="http://schemas.openxmlformats.org/officeDocument/2006/relationships/image" Target="../media/image17.png"/><Relationship Id="rId9" Type="http://schemas.openxmlformats.org/officeDocument/2006/relationships/image" Target="../media/image38.png"/><Relationship Id="rId1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407394"/>
            <a:ext cx="8298754" cy="6032445"/>
            <a:chOff x="771698" y="448888"/>
            <a:chExt cx="9143998" cy="66468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48888"/>
              <a:ext cx="9143998" cy="6646861"/>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646043" y="2084626"/>
            <a:ext cx="11545957" cy="3348449"/>
          </a:xfrm>
          <a:prstGeom prst="rect">
            <a:avLst/>
          </a:prstGeom>
        </p:spPr>
        <p:txBody>
          <a:bodyPr vert="horz" wrap="square" lIns="0" tIns="11526" rIns="0" bIns="0" rtlCol="0">
            <a:spAutoFit/>
          </a:bodyPr>
          <a:lstStyle/>
          <a:p>
            <a:pPr marL="183848" marR="13255" indent="-172898">
              <a:spcBef>
                <a:spcPts val="91"/>
              </a:spcBef>
            </a:pPr>
            <a:r>
              <a:rPr lang="sv-SE" sz="2400" b="1" spc="-109" dirty="0">
                <a:latin typeface="Arial"/>
                <a:cs typeface="Arial"/>
              </a:rPr>
              <a:t>Växtbaserad etanol kan framställas genom odling av vete och sockerbetor från vilka socker extraheras. Genom jäsning av sockerbetorna och efterföljande destillation framställs etanol.  Denna kan användas som tillsats upp till 5% direkt i blyfri bensin eller omvandlas till ETBE (Etyl Tertiär-Butyl Ester) genom reaktion med </a:t>
            </a:r>
            <a:r>
              <a:rPr lang="sv-SE" sz="2400" b="1" spc="-109" dirty="0" err="1">
                <a:latin typeface="Arial"/>
                <a:cs typeface="Arial"/>
              </a:rPr>
              <a:t>isobutylen</a:t>
            </a:r>
            <a:r>
              <a:rPr lang="sv-SE" sz="2400" b="1" spc="-109" dirty="0">
                <a:latin typeface="Arial"/>
                <a:cs typeface="Arial"/>
              </a:rPr>
              <a:t>, och blandas upp till 15% med blyfri bensin. </a:t>
            </a:r>
          </a:p>
          <a:p>
            <a:pPr marL="183848" marR="13255" indent="-172898">
              <a:spcBef>
                <a:spcPts val="91"/>
              </a:spcBef>
            </a:pPr>
            <a:r>
              <a:rPr lang="sv-SE" sz="2400" b="1" spc="-109" dirty="0">
                <a:latin typeface="Arial"/>
                <a:cs typeface="Arial"/>
              </a:rPr>
              <a:t>Det finns också modifierade bilar på marknaden som kan drivas med bioetanol-bensinblandningar med båda rena komponenter (FLEXFUEL CARS) </a:t>
            </a:r>
          </a:p>
          <a:p>
            <a:pPr marL="183848" marR="13255" indent="-172898">
              <a:spcBef>
                <a:spcPts val="91"/>
              </a:spcBef>
            </a:pPr>
            <a:r>
              <a:rPr lang="sv-SE" sz="2400" b="1" spc="-109" dirty="0">
                <a:latin typeface="Arial"/>
                <a:cs typeface="Arial"/>
              </a:rPr>
              <a:t>MTBE (</a:t>
            </a:r>
            <a:r>
              <a:rPr lang="sv-SE" sz="2400" b="1" spc="-109" dirty="0" err="1">
                <a:latin typeface="Arial"/>
                <a:cs typeface="Arial"/>
              </a:rPr>
              <a:t>Methyl</a:t>
            </a:r>
            <a:r>
              <a:rPr lang="sv-SE" sz="2400" b="1" spc="-109" dirty="0">
                <a:latin typeface="Arial"/>
                <a:cs typeface="Arial"/>
              </a:rPr>
              <a:t> </a:t>
            </a:r>
            <a:r>
              <a:rPr lang="sv-SE" sz="2400" b="1" spc="-109" dirty="0" err="1">
                <a:latin typeface="Arial"/>
                <a:cs typeface="Arial"/>
              </a:rPr>
              <a:t>Tertiary</a:t>
            </a:r>
            <a:r>
              <a:rPr lang="sv-SE" sz="2400" b="1" spc="-109" dirty="0">
                <a:latin typeface="Arial"/>
                <a:cs typeface="Arial"/>
              </a:rPr>
              <a:t>-Butyl Ester) är ett derivat av metanol som utvinns ur sockergrödor och liknar ETBE.</a:t>
            </a:r>
            <a:endParaRPr sz="2400" dirty="0">
              <a:latin typeface="Arial"/>
              <a:cs typeface="Arial"/>
            </a:endParaRPr>
          </a:p>
        </p:txBody>
      </p:sp>
      <p:sp>
        <p:nvSpPr>
          <p:cNvPr id="112" name="object 112"/>
          <p:cNvSpPr txBox="1">
            <a:spLocks noGrp="1"/>
          </p:cNvSpPr>
          <p:nvPr>
            <p:ph type="title"/>
          </p:nvPr>
        </p:nvSpPr>
        <p:spPr>
          <a:xfrm>
            <a:off x="4713162" y="779130"/>
            <a:ext cx="2765676"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BIOETANOL </a:t>
            </a:r>
            <a:endParaRPr spc="-49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3190015" y="607253"/>
            <a:ext cx="5676580" cy="626102"/>
          </a:xfrm>
          <a:prstGeom prst="rect">
            <a:avLst/>
          </a:prstGeom>
        </p:spPr>
        <p:txBody>
          <a:bodyPr vert="horz" wrap="square" lIns="0" tIns="11526" rIns="0" bIns="0" rtlCol="0" anchor="ctr">
            <a:spAutoFit/>
          </a:bodyPr>
          <a:lstStyle/>
          <a:p>
            <a:pPr marL="11527">
              <a:lnSpc>
                <a:spcPct val="100000"/>
              </a:lnSpc>
              <a:spcBef>
                <a:spcPts val="91"/>
              </a:spcBef>
            </a:pPr>
            <a:r>
              <a:rPr lang="it-IT" spc="-481" dirty="0"/>
              <a:t>BIOETHANOL-PRODUCTION</a:t>
            </a:r>
            <a:endParaRPr spc="-481" dirty="0"/>
          </a:p>
        </p:txBody>
      </p:sp>
      <p:grpSp>
        <p:nvGrpSpPr>
          <p:cNvPr id="111" name="object 111"/>
          <p:cNvGrpSpPr/>
          <p:nvPr/>
        </p:nvGrpSpPr>
        <p:grpSpPr>
          <a:xfrm>
            <a:off x="1949018" y="1819958"/>
            <a:ext cx="7973786" cy="4718477"/>
            <a:chOff x="777340" y="2005324"/>
            <a:chExt cx="8785931" cy="5199062"/>
          </a:xfrm>
        </p:grpSpPr>
        <p:pic>
          <p:nvPicPr>
            <p:cNvPr id="112" name="object 112"/>
            <p:cNvPicPr/>
            <p:nvPr/>
          </p:nvPicPr>
          <p:blipFill>
            <a:blip r:embed="rId2" cstate="print"/>
            <a:stretch>
              <a:fillRect/>
            </a:stretch>
          </p:blipFill>
          <p:spPr>
            <a:xfrm>
              <a:off x="777340" y="2005324"/>
              <a:ext cx="4780340" cy="5199062"/>
            </a:xfrm>
            <a:prstGeom prst="rect">
              <a:avLst/>
            </a:prstGeom>
          </p:spPr>
        </p:pic>
        <p:pic>
          <p:nvPicPr>
            <p:cNvPr id="113" name="object 113"/>
            <p:cNvPicPr/>
            <p:nvPr/>
          </p:nvPicPr>
          <p:blipFill>
            <a:blip r:embed="rId3" cstate="print"/>
            <a:stretch>
              <a:fillRect/>
            </a:stretch>
          </p:blipFill>
          <p:spPr>
            <a:xfrm>
              <a:off x="5556971" y="2008763"/>
              <a:ext cx="4006300" cy="5040930"/>
            </a:xfrm>
            <a:prstGeom prst="rect">
              <a:avLst/>
            </a:prstGeom>
          </p:spPr>
        </p:pic>
      </p:gr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dirty="0">
              <a:latin typeface="Georgia"/>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980019" y="1852727"/>
            <a:ext cx="9595216" cy="3935790"/>
          </a:xfrm>
          <a:prstGeom prst="rect">
            <a:avLst/>
          </a:prstGeom>
        </p:spPr>
        <p:txBody>
          <a:bodyPr vert="horz" wrap="square" lIns="0" tIns="11526" rIns="0" bIns="0" rtlCol="0">
            <a:spAutoFit/>
          </a:bodyPr>
          <a:lstStyle/>
          <a:p>
            <a:pPr marL="183848" marR="4611" indent="-172898" algn="just">
              <a:spcBef>
                <a:spcPts val="91"/>
              </a:spcBef>
            </a:pPr>
            <a:r>
              <a:rPr lang="sv-SE" sz="2500" b="1" spc="-172" dirty="0">
                <a:latin typeface="Arial"/>
                <a:cs typeface="Arial"/>
              </a:rPr>
              <a:t>Etanol kan produceras från alla biologiska råvaror som innehåller märkbara mängder socker eller material som kan omvandlas till socker, t.ex. stärkelse eller cellulosa.</a:t>
            </a:r>
          </a:p>
          <a:p>
            <a:pPr marL="183848" marR="4611" indent="-172898" algn="just">
              <a:spcBef>
                <a:spcPts val="91"/>
              </a:spcBef>
            </a:pPr>
            <a:r>
              <a:rPr lang="sv-SE" sz="2500" b="1" spc="-185" dirty="0">
                <a:solidFill>
                  <a:srgbClr val="008000"/>
                </a:solidFill>
                <a:latin typeface="Arial"/>
                <a:cs typeface="Arial"/>
              </a:rPr>
              <a:t>Sockerbetor och sockerrör </a:t>
            </a:r>
            <a:r>
              <a:rPr lang="sv-SE" sz="2500" b="1" spc="-185" dirty="0">
                <a:latin typeface="Arial"/>
                <a:cs typeface="Arial"/>
              </a:rPr>
              <a:t>är uppenbara exempel på råvaror som innehåller socker.</a:t>
            </a:r>
          </a:p>
          <a:p>
            <a:pPr marL="183848" marR="4611" indent="-172898" algn="just">
              <a:spcBef>
                <a:spcPts val="91"/>
              </a:spcBef>
            </a:pPr>
            <a:r>
              <a:rPr lang="sv-SE" sz="2500" b="1" spc="-172" dirty="0">
                <a:solidFill>
                  <a:srgbClr val="008000"/>
                </a:solidFill>
                <a:latin typeface="Arial"/>
                <a:cs typeface="Arial"/>
              </a:rPr>
              <a:t>Majs, vete och andra spannmål </a:t>
            </a:r>
            <a:r>
              <a:rPr lang="sv-SE" sz="2500" b="1" spc="-172" dirty="0">
                <a:latin typeface="Arial"/>
                <a:cs typeface="Arial"/>
              </a:rPr>
              <a:t>innehåller stärkelse (i kärnorna) som relativt lätt kan omvandlas till socker.</a:t>
            </a:r>
          </a:p>
          <a:p>
            <a:pPr marL="183848" marR="4611" indent="-172898" algn="just">
              <a:spcBef>
                <a:spcPts val="91"/>
              </a:spcBef>
            </a:pPr>
            <a:r>
              <a:rPr lang="sv-SE" sz="2500" b="1" spc="-163" dirty="0">
                <a:latin typeface="Arial"/>
                <a:cs typeface="Arial"/>
              </a:rPr>
              <a:t>På samma sätt består </a:t>
            </a:r>
            <a:r>
              <a:rPr lang="sv-SE" sz="2500" b="1" spc="-163" dirty="0">
                <a:solidFill>
                  <a:schemeClr val="accent6">
                    <a:lumMod val="75000"/>
                  </a:schemeClr>
                </a:solidFill>
                <a:latin typeface="Arial"/>
                <a:cs typeface="Arial"/>
              </a:rPr>
              <a:t>träd</a:t>
            </a:r>
            <a:r>
              <a:rPr lang="sv-SE" sz="2500" b="1" spc="-163" dirty="0">
                <a:latin typeface="Arial"/>
                <a:cs typeface="Arial"/>
              </a:rPr>
              <a:t> och </a:t>
            </a:r>
            <a:r>
              <a:rPr lang="sv-SE" sz="2500" b="1" spc="-163" dirty="0">
                <a:solidFill>
                  <a:schemeClr val="accent6">
                    <a:lumMod val="75000"/>
                  </a:schemeClr>
                </a:solidFill>
                <a:latin typeface="Arial"/>
                <a:cs typeface="Arial"/>
              </a:rPr>
              <a:t>gräs</a:t>
            </a:r>
            <a:r>
              <a:rPr lang="sv-SE" sz="2500" b="1" spc="-163" dirty="0">
                <a:latin typeface="Arial"/>
                <a:cs typeface="Arial"/>
              </a:rPr>
              <a:t> till stor del av cellulosa och hemicellulosa, som också kan omvandlas till socker, även om det är svårare än att omvandla stärkelse.</a:t>
            </a:r>
            <a:endParaRPr sz="2500" dirty="0">
              <a:latin typeface="Arial"/>
              <a:cs typeface="Arial"/>
            </a:endParaRPr>
          </a:p>
        </p:txBody>
      </p:sp>
      <p:sp>
        <p:nvSpPr>
          <p:cNvPr id="113" name="object 113"/>
          <p:cNvSpPr txBox="1">
            <a:spLocks noGrp="1"/>
          </p:cNvSpPr>
          <p:nvPr>
            <p:ph type="title"/>
          </p:nvPr>
        </p:nvSpPr>
        <p:spPr>
          <a:xfrm>
            <a:off x="3190015" y="575930"/>
            <a:ext cx="5676580" cy="688747"/>
          </a:xfrm>
          <a:prstGeom prst="rect">
            <a:avLst/>
          </a:prstGeom>
        </p:spPr>
        <p:txBody>
          <a:bodyPr vert="horz" wrap="square" lIns="0" tIns="11526" rIns="0" bIns="0" rtlCol="0" anchor="ctr">
            <a:spAutoFit/>
          </a:bodyPr>
          <a:lstStyle/>
          <a:p>
            <a:pPr marL="11527">
              <a:lnSpc>
                <a:spcPct val="100000"/>
              </a:lnSpc>
              <a:spcBef>
                <a:spcPts val="91"/>
              </a:spcBef>
            </a:pPr>
            <a:r>
              <a:rPr lang="it-IT" spc="-481" dirty="0"/>
              <a:t>BIOETANOL PRODUKTION </a:t>
            </a:r>
            <a:endParaRPr spc="-48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1409429" y="1761724"/>
            <a:ext cx="9363917" cy="4256390"/>
          </a:xfrm>
          <a:prstGeom prst="rect">
            <a:avLst/>
          </a:prstGeom>
        </p:spPr>
        <p:txBody>
          <a:bodyPr vert="horz" wrap="square" lIns="0" tIns="11526" rIns="0" bIns="0" rtlCol="0">
            <a:spAutoFit/>
          </a:bodyPr>
          <a:lstStyle/>
          <a:p>
            <a:pPr marL="183848" marR="4611" indent="-172898">
              <a:spcBef>
                <a:spcPts val="91"/>
              </a:spcBef>
            </a:pPr>
            <a:r>
              <a:rPr lang="sv-SE" sz="2500" b="1" spc="-172" dirty="0">
                <a:latin typeface="Arial"/>
                <a:cs typeface="Arial"/>
              </a:rPr>
              <a:t>Etanol framställs i allmänhet genom jäsning av socker med enzymer som produceras av </a:t>
            </a:r>
            <a:r>
              <a:rPr lang="sv-SE" sz="2500" b="1" spc="-172" dirty="0">
                <a:solidFill>
                  <a:schemeClr val="accent6">
                    <a:lumMod val="75000"/>
                  </a:schemeClr>
                </a:solidFill>
                <a:latin typeface="Arial"/>
                <a:cs typeface="Arial"/>
              </a:rPr>
              <a:t>jäst</a:t>
            </a:r>
            <a:r>
              <a:rPr lang="sv-SE" sz="2500" b="1" spc="-172" dirty="0">
                <a:latin typeface="Arial"/>
                <a:cs typeface="Arial"/>
              </a:rPr>
              <a:t>.</a:t>
            </a:r>
          </a:p>
          <a:p>
            <a:pPr marL="183848" marR="4611" indent="-172898">
              <a:spcBef>
                <a:spcPts val="91"/>
              </a:spcBef>
            </a:pPr>
            <a:r>
              <a:rPr lang="sv-SE" sz="2500" b="1" spc="-172" dirty="0">
                <a:latin typeface="Arial"/>
                <a:cs typeface="Arial"/>
              </a:rPr>
              <a:t>Traditionella jäsningsprocesser bygger på jäst som omvandlar </a:t>
            </a:r>
            <a:r>
              <a:rPr lang="sv-SE" sz="2500" b="1" spc="-172" dirty="0">
                <a:solidFill>
                  <a:schemeClr val="accent6">
                    <a:lumMod val="75000"/>
                  </a:schemeClr>
                </a:solidFill>
                <a:latin typeface="Arial"/>
                <a:cs typeface="Arial"/>
              </a:rPr>
              <a:t>sockerarter</a:t>
            </a:r>
            <a:r>
              <a:rPr lang="sv-SE" sz="2500" b="1" spc="-172" dirty="0">
                <a:latin typeface="Arial"/>
                <a:cs typeface="Arial"/>
              </a:rPr>
              <a:t> med sex kolatomer (främst glukos) till </a:t>
            </a:r>
            <a:r>
              <a:rPr lang="sv-SE" sz="2500" b="1" spc="-172" dirty="0">
                <a:solidFill>
                  <a:schemeClr val="accent6">
                    <a:lumMod val="75000"/>
                  </a:schemeClr>
                </a:solidFill>
                <a:latin typeface="Arial"/>
                <a:cs typeface="Arial"/>
              </a:rPr>
              <a:t>etanol</a:t>
            </a:r>
            <a:r>
              <a:rPr lang="sv-SE" sz="2500" b="1" spc="-172" dirty="0">
                <a:latin typeface="Arial"/>
                <a:cs typeface="Arial"/>
              </a:rPr>
              <a:t>.</a:t>
            </a:r>
          </a:p>
          <a:p>
            <a:pPr marL="183848" marR="4611" indent="-172898">
              <a:spcBef>
                <a:spcPts val="91"/>
              </a:spcBef>
            </a:pPr>
            <a:r>
              <a:rPr lang="sv-SE" sz="2500" b="1" spc="-172" dirty="0">
                <a:latin typeface="Arial"/>
                <a:cs typeface="Arial"/>
              </a:rPr>
              <a:t>Eftersom stärkelse är mycket lättare än cellulosa att omvandla till glukos, tillverkas nästan all etanol i nordliga länder av spannmål som är allmänt tillgängligt.</a:t>
            </a:r>
          </a:p>
          <a:p>
            <a:pPr marL="183848" marR="4611" indent="-172898">
              <a:spcBef>
                <a:spcPts val="91"/>
              </a:spcBef>
            </a:pPr>
            <a:r>
              <a:rPr lang="sv-SE" sz="2500" b="1" spc="-172" dirty="0">
                <a:latin typeface="Arial"/>
                <a:cs typeface="Arial"/>
              </a:rPr>
              <a:t>Organismerna och enzymerna för stärkelseomvandling och glukosjäsning i kommersiell skala är lätt tillgängliga.</a:t>
            </a:r>
          </a:p>
          <a:p>
            <a:pPr marL="183848" marR="4611" indent="-172898">
              <a:spcBef>
                <a:spcPts val="91"/>
              </a:spcBef>
            </a:pPr>
            <a:r>
              <a:rPr lang="sv-SE" sz="2500" b="1" spc="-172" dirty="0">
                <a:solidFill>
                  <a:schemeClr val="accent6">
                    <a:lumMod val="75000"/>
                  </a:schemeClr>
                </a:solidFill>
                <a:latin typeface="Arial"/>
                <a:cs typeface="Arial"/>
              </a:rPr>
              <a:t>Cellulosa</a:t>
            </a:r>
            <a:r>
              <a:rPr lang="sv-SE" sz="2500" b="1" spc="-172" dirty="0">
                <a:latin typeface="Arial"/>
                <a:cs typeface="Arial"/>
              </a:rPr>
              <a:t> omvandlas vanligtvis till sockerarter med </a:t>
            </a:r>
            <a:r>
              <a:rPr lang="sv-SE" sz="2500" b="1" spc="-172" dirty="0">
                <a:solidFill>
                  <a:schemeClr val="accent6">
                    <a:lumMod val="75000"/>
                  </a:schemeClr>
                </a:solidFill>
                <a:latin typeface="Arial"/>
                <a:cs typeface="Arial"/>
              </a:rPr>
              <a:t>fem eller sex kolatomer</a:t>
            </a:r>
            <a:r>
              <a:rPr lang="sv-SE" sz="2500" b="1" spc="-172" dirty="0">
                <a:latin typeface="Arial"/>
                <a:cs typeface="Arial"/>
              </a:rPr>
              <a:t>, vilket kräver särskilda organismer för fullständig jäsning.</a:t>
            </a:r>
            <a:endParaRPr sz="2500" dirty="0">
              <a:latin typeface="Arial"/>
              <a:cs typeface="Arial"/>
            </a:endParaRPr>
          </a:p>
        </p:txBody>
      </p:sp>
      <p:sp>
        <p:nvSpPr>
          <p:cNvPr id="113" name="object 113"/>
          <p:cNvSpPr txBox="1">
            <a:spLocks noGrp="1"/>
          </p:cNvSpPr>
          <p:nvPr>
            <p:ph type="title"/>
          </p:nvPr>
        </p:nvSpPr>
        <p:spPr>
          <a:xfrm>
            <a:off x="3175158" y="575930"/>
            <a:ext cx="5705971" cy="688747"/>
          </a:xfrm>
          <a:prstGeom prst="rect">
            <a:avLst/>
          </a:prstGeom>
        </p:spPr>
        <p:txBody>
          <a:bodyPr vert="horz" wrap="square" lIns="0" tIns="11526" rIns="0" bIns="0" rtlCol="0" anchor="ctr">
            <a:spAutoFit/>
          </a:bodyPr>
          <a:lstStyle/>
          <a:p>
            <a:pPr marL="11527">
              <a:lnSpc>
                <a:spcPct val="100000"/>
              </a:lnSpc>
              <a:spcBef>
                <a:spcPts val="91"/>
              </a:spcBef>
            </a:pPr>
            <a:r>
              <a:rPr spc="-472" dirty="0"/>
              <a:t>BIOETANOL-PRODUKTION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1321207" y="1586757"/>
            <a:ext cx="9408705" cy="5089952"/>
          </a:xfrm>
          <a:prstGeom prst="rect">
            <a:avLst/>
          </a:prstGeom>
        </p:spPr>
        <p:txBody>
          <a:bodyPr vert="horz" wrap="square" lIns="0" tIns="11526" rIns="0" bIns="0" rtlCol="0">
            <a:spAutoFit/>
          </a:bodyPr>
          <a:lstStyle/>
          <a:p>
            <a:pPr marL="184424" marR="4611" indent="-172898">
              <a:spcBef>
                <a:spcPts val="91"/>
              </a:spcBef>
            </a:pPr>
            <a:r>
              <a:rPr lang="sv-SE" sz="2500" b="1" spc="-195" dirty="0">
                <a:latin typeface="Arial"/>
                <a:cs typeface="Arial"/>
              </a:rPr>
              <a:t>Det minst komplicerade sättet att producera etanol är att använda biomassa som innehåller </a:t>
            </a:r>
            <a:r>
              <a:rPr lang="sv-SE" sz="2500" b="1" spc="-195" dirty="0" err="1">
                <a:latin typeface="Arial"/>
                <a:cs typeface="Arial"/>
              </a:rPr>
              <a:t>sexkoligt</a:t>
            </a:r>
            <a:r>
              <a:rPr lang="sv-SE" sz="2500" b="1" spc="-195" dirty="0">
                <a:latin typeface="Arial"/>
                <a:cs typeface="Arial"/>
              </a:rPr>
              <a:t> socker som kan fermenteras direkt till etanol.</a:t>
            </a:r>
          </a:p>
          <a:p>
            <a:pPr marL="184424" marR="4611" indent="-172898">
              <a:spcBef>
                <a:spcPts val="91"/>
              </a:spcBef>
            </a:pPr>
            <a:endParaRPr lang="sv-SE" sz="2500" b="1" spc="-195" dirty="0">
              <a:latin typeface="Arial"/>
              <a:cs typeface="Arial"/>
            </a:endParaRPr>
          </a:p>
          <a:p>
            <a:pPr marL="184424" marR="4611" indent="-172898">
              <a:spcBef>
                <a:spcPts val="91"/>
              </a:spcBef>
            </a:pPr>
            <a:r>
              <a:rPr lang="sv-SE" sz="2500" b="1" spc="-195" dirty="0">
                <a:latin typeface="Arial"/>
                <a:cs typeface="Arial"/>
              </a:rPr>
              <a:t>Sockerrör och sockerbetor innehåller stora mängder socker, och vissa länder i EU (t.ex. Frankrike) förlitar sig på sockerbetor för att producera etanol.</a:t>
            </a:r>
          </a:p>
          <a:p>
            <a:pPr marL="184424" marR="4611" indent="-172898">
              <a:spcBef>
                <a:spcPts val="91"/>
              </a:spcBef>
            </a:pPr>
            <a:endParaRPr lang="sv-SE" sz="2500" b="1" spc="-195" dirty="0">
              <a:latin typeface="Arial"/>
              <a:cs typeface="Arial"/>
            </a:endParaRPr>
          </a:p>
          <a:p>
            <a:pPr marL="184424" marR="4611" indent="-172898">
              <a:spcBef>
                <a:spcPts val="91"/>
              </a:spcBef>
            </a:pPr>
            <a:r>
              <a:rPr lang="sv-SE" sz="2500" b="1" spc="-195" dirty="0">
                <a:latin typeface="Arial"/>
                <a:cs typeface="Arial"/>
              </a:rPr>
              <a:t>I Brasilien och i de flesta tropiska länder som producerar alkohol är sockerrör den vanligaste råvaran för etanolproduktion.</a:t>
            </a:r>
          </a:p>
          <a:p>
            <a:pPr marL="184424" marR="4611" indent="-172898">
              <a:spcBef>
                <a:spcPts val="91"/>
              </a:spcBef>
            </a:pPr>
            <a:endParaRPr lang="sv-SE" sz="2500" b="1" spc="-195" dirty="0">
              <a:latin typeface="Arial"/>
              <a:cs typeface="Arial"/>
            </a:endParaRPr>
          </a:p>
          <a:p>
            <a:pPr marL="184424" marR="4611" indent="-172898">
              <a:spcBef>
                <a:spcPts val="91"/>
              </a:spcBef>
            </a:pPr>
            <a:r>
              <a:rPr lang="sv-SE" sz="2500" b="1" spc="-195" dirty="0">
                <a:latin typeface="Arial"/>
                <a:cs typeface="Arial"/>
              </a:rPr>
              <a:t>Kostnaderna för etanolproduktion från sockerrör i varma länder är bland de lägsta för alla biobränslen.</a:t>
            </a:r>
            <a:endParaRPr sz="2500" dirty="0">
              <a:latin typeface="Arial"/>
              <a:cs typeface="Arial"/>
            </a:endParaRPr>
          </a:p>
        </p:txBody>
      </p:sp>
      <p:sp>
        <p:nvSpPr>
          <p:cNvPr id="113" name="object 113"/>
          <p:cNvSpPr txBox="1">
            <a:spLocks noGrp="1"/>
          </p:cNvSpPr>
          <p:nvPr>
            <p:ph type="title"/>
          </p:nvPr>
        </p:nvSpPr>
        <p:spPr>
          <a:xfrm>
            <a:off x="3174785" y="575930"/>
            <a:ext cx="5706548" cy="688747"/>
          </a:xfrm>
          <a:prstGeom prst="rect">
            <a:avLst/>
          </a:prstGeom>
        </p:spPr>
        <p:txBody>
          <a:bodyPr vert="horz" wrap="square" lIns="0" tIns="11526" rIns="0" bIns="0" rtlCol="0" anchor="ctr">
            <a:spAutoFit/>
          </a:bodyPr>
          <a:lstStyle/>
          <a:p>
            <a:pPr marL="11527">
              <a:lnSpc>
                <a:spcPct val="100000"/>
              </a:lnSpc>
              <a:spcBef>
                <a:spcPts val="91"/>
              </a:spcBef>
            </a:pPr>
            <a:r>
              <a:rPr lang="sv-SE" spc="-481" dirty="0"/>
              <a:t>Produktion av etanol från socker</a:t>
            </a:r>
            <a:endParaRPr spc="-36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296296" y="2082136"/>
            <a:ext cx="9590183" cy="4282038"/>
          </a:xfrm>
          <a:prstGeom prst="rect">
            <a:avLst/>
          </a:prstGeom>
        </p:spPr>
        <p:txBody>
          <a:bodyPr vert="horz" wrap="square" lIns="0" tIns="11526" rIns="0" bIns="0" rtlCol="0">
            <a:spAutoFit/>
          </a:bodyPr>
          <a:lstStyle/>
          <a:p>
            <a:pPr marL="184424" marR="13255" indent="-172898" algn="just">
              <a:spcBef>
                <a:spcPts val="91"/>
              </a:spcBef>
            </a:pPr>
            <a:r>
              <a:rPr lang="sv-SE" sz="2500" b="1" spc="-150" dirty="0">
                <a:latin typeface="Arial"/>
                <a:cs typeface="Arial"/>
              </a:rPr>
              <a:t>När etanol framställs av sockergrödor måste grödorna först bearbetas för att avlägsna sockret (t.ex. genom krossning, blötläggning och kemisk behandling).</a:t>
            </a:r>
          </a:p>
          <a:p>
            <a:pPr marL="184424" marR="13255" indent="-172898" algn="just">
              <a:spcBef>
                <a:spcPts val="91"/>
              </a:spcBef>
            </a:pPr>
            <a:r>
              <a:rPr lang="sv-SE" sz="2500" b="1" spc="-150" dirty="0">
                <a:latin typeface="Arial"/>
                <a:cs typeface="Arial"/>
              </a:rPr>
              <a:t>Sockret fermenteras sedan till alkohol med hjälp av jäst och andra mikrober.</a:t>
            </a:r>
          </a:p>
          <a:p>
            <a:pPr marL="184424" marR="13255" indent="-172898" algn="just">
              <a:spcBef>
                <a:spcPts val="91"/>
              </a:spcBef>
            </a:pPr>
            <a:r>
              <a:rPr lang="sv-SE" sz="2500" b="1" spc="-150" dirty="0">
                <a:latin typeface="Arial"/>
                <a:cs typeface="Arial"/>
              </a:rPr>
              <a:t>I ett sista steg destilleras (renas) etanolen till önskad koncentration och vanligtvis avlägsnas allt vatten för att producera "vattenfri etanol" som kan blandas med bensin.</a:t>
            </a:r>
          </a:p>
          <a:p>
            <a:pPr marL="184424" marR="13255" indent="-172898" algn="just">
              <a:spcBef>
                <a:spcPts val="91"/>
              </a:spcBef>
            </a:pPr>
            <a:r>
              <a:rPr lang="sv-SE" sz="2500" b="1" spc="-150" dirty="0">
                <a:latin typeface="Arial"/>
                <a:cs typeface="Arial"/>
              </a:rPr>
              <a:t>I sockerrörsprocessen kan den krossade stjälken av växten, "</a:t>
            </a:r>
            <a:r>
              <a:rPr lang="sv-SE" sz="2500" b="1" spc="-150" dirty="0" err="1">
                <a:latin typeface="Arial"/>
                <a:cs typeface="Arial"/>
              </a:rPr>
              <a:t>bagassen</a:t>
            </a:r>
            <a:r>
              <a:rPr lang="sv-SE" sz="2500" b="1" spc="-150" dirty="0">
                <a:latin typeface="Arial"/>
                <a:cs typeface="Arial"/>
              </a:rPr>
              <a:t>", som består av cellulosa och lignin, användas för </a:t>
            </a:r>
            <a:r>
              <a:rPr lang="sv-SE" sz="2500" b="1" spc="-150" dirty="0" err="1">
                <a:latin typeface="Arial"/>
                <a:cs typeface="Arial"/>
              </a:rPr>
              <a:t>processenergi</a:t>
            </a:r>
            <a:r>
              <a:rPr lang="sv-SE" sz="2500" b="1" spc="-150" dirty="0">
                <a:latin typeface="Arial"/>
                <a:cs typeface="Arial"/>
              </a:rPr>
              <a:t> vid framställning av etanol.</a:t>
            </a:r>
            <a:endParaRPr sz="2500" dirty="0">
              <a:latin typeface="Arial"/>
              <a:cs typeface="Arial"/>
            </a:endParaRPr>
          </a:p>
        </p:txBody>
      </p:sp>
      <p:grpSp>
        <p:nvGrpSpPr>
          <p:cNvPr id="107" name="object 107"/>
          <p:cNvGrpSpPr/>
          <p:nvPr/>
        </p:nvGrpSpPr>
        <p:grpSpPr>
          <a:xfrm>
            <a:off x="2747252" y="425803"/>
            <a:ext cx="7198018" cy="1449977"/>
            <a:chOff x="1378124" y="458414"/>
            <a:chExt cx="7931150" cy="1597660"/>
          </a:xfrm>
        </p:grpSpPr>
        <p:pic>
          <p:nvPicPr>
            <p:cNvPr id="108" name="object 108"/>
            <p:cNvPicPr/>
            <p:nvPr/>
          </p:nvPicPr>
          <p:blipFill>
            <a:blip r:embed="rId2" cstate="print"/>
            <a:stretch>
              <a:fillRect/>
            </a:stretch>
          </p:blipFill>
          <p:spPr>
            <a:xfrm>
              <a:off x="1382683" y="463665"/>
              <a:ext cx="7926185" cy="1591887"/>
            </a:xfrm>
            <a:prstGeom prst="rect">
              <a:avLst/>
            </a:prstGeom>
          </p:spPr>
        </p:pic>
        <p:pic>
          <p:nvPicPr>
            <p:cNvPr id="109" name="object 109"/>
            <p:cNvPicPr/>
            <p:nvPr/>
          </p:nvPicPr>
          <p:blipFill>
            <a:blip r:embed="rId3" cstate="print"/>
            <a:stretch>
              <a:fillRect/>
            </a:stretch>
          </p:blipFill>
          <p:spPr>
            <a:xfrm>
              <a:off x="1644534" y="492760"/>
              <a:ext cx="7394169" cy="1525385"/>
            </a:xfrm>
            <a:prstGeom prst="rect">
              <a:avLst/>
            </a:prstGeom>
          </p:spPr>
        </p:pic>
        <p:sp>
          <p:nvSpPr>
            <p:cNvPr id="110" name="object 110"/>
            <p:cNvSpPr/>
            <p:nvPr/>
          </p:nvSpPr>
          <p:spPr>
            <a:xfrm>
              <a:off x="1382886" y="463176"/>
              <a:ext cx="7772400" cy="1441450"/>
            </a:xfrm>
            <a:custGeom>
              <a:avLst/>
              <a:gdLst/>
              <a:ahLst/>
              <a:cxnLst/>
              <a:rect l="l" t="t" r="r" b="b"/>
              <a:pathLst>
                <a:path w="7772400" h="1441450">
                  <a:moveTo>
                    <a:pt x="7772398" y="0"/>
                  </a:moveTo>
                  <a:lnTo>
                    <a:pt x="0" y="0"/>
                  </a:lnTo>
                  <a:lnTo>
                    <a:pt x="0" y="1441450"/>
                  </a:lnTo>
                  <a:lnTo>
                    <a:pt x="7772398" y="1441450"/>
                  </a:lnTo>
                  <a:lnTo>
                    <a:pt x="7772398" y="0"/>
                  </a:lnTo>
                  <a:close/>
                </a:path>
              </a:pathLst>
            </a:custGeom>
            <a:solidFill>
              <a:srgbClr val="FFFDA9">
                <a:alpha val="50199"/>
              </a:srgbClr>
            </a:solidFill>
          </p:spPr>
          <p:txBody>
            <a:bodyPr wrap="square" lIns="0" tIns="0" rIns="0" bIns="0" rtlCol="0"/>
            <a:lstStyle/>
            <a:p>
              <a:endParaRPr sz="1634"/>
            </a:p>
          </p:txBody>
        </p:sp>
        <p:sp>
          <p:nvSpPr>
            <p:cNvPr id="111" name="object 111"/>
            <p:cNvSpPr/>
            <p:nvPr/>
          </p:nvSpPr>
          <p:spPr>
            <a:xfrm>
              <a:off x="1382886" y="463176"/>
              <a:ext cx="7772400" cy="1441450"/>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grpSp>
      <p:sp>
        <p:nvSpPr>
          <p:cNvPr id="112" name="object 112"/>
          <p:cNvSpPr txBox="1">
            <a:spLocks noGrp="1"/>
          </p:cNvSpPr>
          <p:nvPr>
            <p:ph type="title"/>
          </p:nvPr>
        </p:nvSpPr>
        <p:spPr>
          <a:xfrm>
            <a:off x="2747252" y="425803"/>
            <a:ext cx="6561780" cy="688747"/>
          </a:xfrm>
          <a:prstGeom prst="rect">
            <a:avLst/>
          </a:prstGeom>
        </p:spPr>
        <p:txBody>
          <a:bodyPr vert="horz" wrap="square" lIns="0" tIns="11526" rIns="0" bIns="0" rtlCol="0" anchor="ctr">
            <a:spAutoFit/>
          </a:bodyPr>
          <a:lstStyle/>
          <a:p>
            <a:pPr marL="11527">
              <a:lnSpc>
                <a:spcPct val="100000"/>
              </a:lnSpc>
              <a:spcBef>
                <a:spcPts val="91"/>
              </a:spcBef>
            </a:pPr>
            <a:r>
              <a:rPr lang="sv-SE" spc="-481" dirty="0"/>
              <a:t>Produktion av etanol från socker</a:t>
            </a:r>
            <a:endParaRPr spc="-368" dirty="0"/>
          </a:p>
        </p:txBody>
      </p:sp>
      <p:sp>
        <p:nvSpPr>
          <p:cNvPr id="113" name="object 113"/>
          <p:cNvSpPr txBox="1"/>
          <p:nvPr/>
        </p:nvSpPr>
        <p:spPr>
          <a:xfrm>
            <a:off x="4796346" y="1039569"/>
            <a:ext cx="2463592" cy="626102"/>
          </a:xfrm>
          <a:prstGeom prst="rect">
            <a:avLst/>
          </a:prstGeom>
        </p:spPr>
        <p:txBody>
          <a:bodyPr vert="horz" wrap="square" lIns="0" tIns="11526" rIns="0" bIns="0" rtlCol="0">
            <a:spAutoFit/>
          </a:bodyPr>
          <a:lstStyle/>
          <a:p>
            <a:pPr marL="11527">
              <a:spcBef>
                <a:spcPts val="91"/>
              </a:spcBef>
            </a:pPr>
            <a:r>
              <a:rPr sz="3993" b="1" spc="-404" dirty="0" err="1">
                <a:solidFill>
                  <a:srgbClr val="008000"/>
                </a:solidFill>
                <a:latin typeface="Arial"/>
                <a:cs typeface="Arial"/>
              </a:rPr>
              <a:t>Process</a:t>
            </a:r>
            <a:r>
              <a:rPr lang="en-US" sz="3993" b="1" spc="-404" dirty="0" err="1">
                <a:solidFill>
                  <a:srgbClr val="008000"/>
                </a:solidFill>
                <a:latin typeface="Arial"/>
                <a:cs typeface="Arial"/>
              </a:rPr>
              <a:t>en</a:t>
            </a:r>
            <a:endParaRPr sz="3993"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46622" y="1402588"/>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sp>
        <p:nvSpPr>
          <p:cNvPr id="22" name="object 22"/>
          <p:cNvSpPr/>
          <p:nvPr/>
        </p:nvSpPr>
        <p:spPr>
          <a:xfrm>
            <a:off x="1946622" y="3892215"/>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2" cstate="print"/>
          <a:stretch>
            <a:fillRect/>
          </a:stretch>
        </p:blipFill>
        <p:spPr>
          <a:xfrm>
            <a:off x="1946622" y="3892215"/>
            <a:ext cx="8298754" cy="8645"/>
          </a:xfrm>
          <a:prstGeom prst="rect">
            <a:avLst/>
          </a:prstGeom>
        </p:spPr>
      </p:pic>
      <p:sp>
        <p:nvSpPr>
          <p:cNvPr id="24" name="object 24"/>
          <p:cNvSpPr/>
          <p:nvPr/>
        </p:nvSpPr>
        <p:spPr>
          <a:xfrm>
            <a:off x="1946622" y="4168841"/>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3" cstate="print"/>
          <a:stretch>
            <a:fillRect/>
          </a:stretch>
        </p:blipFill>
        <p:spPr>
          <a:xfrm>
            <a:off x="1946622" y="4168841"/>
            <a:ext cx="8298754" cy="8645"/>
          </a:xfrm>
          <a:prstGeom prst="rect">
            <a:avLst/>
          </a:prstGeom>
        </p:spPr>
      </p:pic>
      <p:sp>
        <p:nvSpPr>
          <p:cNvPr id="26" name="object 26"/>
          <p:cNvSpPr/>
          <p:nvPr/>
        </p:nvSpPr>
        <p:spPr>
          <a:xfrm>
            <a:off x="1946622" y="444546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4" cstate="print"/>
          <a:stretch>
            <a:fillRect/>
          </a:stretch>
        </p:blipFill>
        <p:spPr>
          <a:xfrm>
            <a:off x="1946622" y="4445466"/>
            <a:ext cx="8298754" cy="8645"/>
          </a:xfrm>
          <a:prstGeom prst="rect">
            <a:avLst/>
          </a:prstGeom>
        </p:spPr>
      </p:pic>
      <p:sp>
        <p:nvSpPr>
          <p:cNvPr id="28" name="object 28"/>
          <p:cNvSpPr/>
          <p:nvPr/>
        </p:nvSpPr>
        <p:spPr>
          <a:xfrm>
            <a:off x="1946622" y="4722091"/>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2" cstate="print"/>
          <a:stretch>
            <a:fillRect/>
          </a:stretch>
        </p:blipFill>
        <p:spPr>
          <a:xfrm>
            <a:off x="1946622" y="4722091"/>
            <a:ext cx="8298754" cy="8645"/>
          </a:xfrm>
          <a:prstGeom prst="rect">
            <a:avLst/>
          </a:prstGeom>
        </p:spPr>
      </p:pic>
      <p:sp>
        <p:nvSpPr>
          <p:cNvPr id="30" name="object 30"/>
          <p:cNvSpPr/>
          <p:nvPr/>
        </p:nvSpPr>
        <p:spPr>
          <a:xfrm>
            <a:off x="1946622" y="499871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3" cstate="print"/>
          <a:stretch>
            <a:fillRect/>
          </a:stretch>
        </p:blipFill>
        <p:spPr>
          <a:xfrm>
            <a:off x="1946622" y="4998716"/>
            <a:ext cx="8298754" cy="8645"/>
          </a:xfrm>
          <a:prstGeom prst="rect">
            <a:avLst/>
          </a:prstGeom>
        </p:spPr>
      </p:pic>
      <p:sp>
        <p:nvSpPr>
          <p:cNvPr id="32" name="object 32"/>
          <p:cNvSpPr/>
          <p:nvPr/>
        </p:nvSpPr>
        <p:spPr>
          <a:xfrm>
            <a:off x="1946622" y="5275342"/>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5" cstate="print"/>
          <a:stretch>
            <a:fillRect/>
          </a:stretch>
        </p:blipFill>
        <p:spPr>
          <a:xfrm>
            <a:off x="1946622" y="5275342"/>
            <a:ext cx="8298754" cy="8645"/>
          </a:xfrm>
          <a:prstGeom prst="rect">
            <a:avLst/>
          </a:prstGeom>
        </p:spPr>
      </p:pic>
      <p:sp>
        <p:nvSpPr>
          <p:cNvPr id="34" name="object 34"/>
          <p:cNvSpPr/>
          <p:nvPr/>
        </p:nvSpPr>
        <p:spPr>
          <a:xfrm>
            <a:off x="1946622" y="5551967"/>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2" cstate="print"/>
          <a:stretch>
            <a:fillRect/>
          </a:stretch>
        </p:blipFill>
        <p:spPr>
          <a:xfrm>
            <a:off x="1946622" y="5551967"/>
            <a:ext cx="8298754" cy="8645"/>
          </a:xfrm>
          <a:prstGeom prst="rect">
            <a:avLst/>
          </a:prstGeom>
        </p:spPr>
      </p:pic>
      <p:sp>
        <p:nvSpPr>
          <p:cNvPr id="36" name="object 36"/>
          <p:cNvSpPr/>
          <p:nvPr/>
        </p:nvSpPr>
        <p:spPr>
          <a:xfrm>
            <a:off x="1946622" y="5828592"/>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3" cstate="print"/>
          <a:stretch>
            <a:fillRect/>
          </a:stretch>
        </p:blipFill>
        <p:spPr>
          <a:xfrm>
            <a:off x="1946622" y="5828592"/>
            <a:ext cx="8298754" cy="8645"/>
          </a:xfrm>
          <a:prstGeom prst="rect">
            <a:avLst/>
          </a:prstGeom>
        </p:spPr>
      </p:pic>
      <p:sp>
        <p:nvSpPr>
          <p:cNvPr id="38" name="object 38"/>
          <p:cNvSpPr/>
          <p:nvPr/>
        </p:nvSpPr>
        <p:spPr>
          <a:xfrm>
            <a:off x="1946622" y="610521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6" cstate="print"/>
          <a:stretch>
            <a:fillRect/>
          </a:stretch>
        </p:blipFill>
        <p:spPr>
          <a:xfrm>
            <a:off x="1946622" y="6105217"/>
            <a:ext cx="8298754" cy="8645"/>
          </a:xfrm>
          <a:prstGeom prst="rect">
            <a:avLst/>
          </a:prstGeom>
        </p:spPr>
      </p:pic>
      <p:sp>
        <p:nvSpPr>
          <p:cNvPr id="40" name="object 40"/>
          <p:cNvSpPr/>
          <p:nvPr/>
        </p:nvSpPr>
        <p:spPr>
          <a:xfrm>
            <a:off x="1946622" y="638184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2" cstate="print"/>
          <a:stretch>
            <a:fillRect/>
          </a:stretch>
        </p:blipFill>
        <p:spPr>
          <a:xfrm>
            <a:off x="1946622" y="6381842"/>
            <a:ext cx="8298754" cy="8645"/>
          </a:xfrm>
          <a:prstGeom prst="rect">
            <a:avLst/>
          </a:prstGeom>
        </p:spPr>
      </p:pic>
      <p:sp>
        <p:nvSpPr>
          <p:cNvPr id="42" name="object 42"/>
          <p:cNvSpPr/>
          <p:nvPr/>
        </p:nvSpPr>
        <p:spPr>
          <a:xfrm>
            <a:off x="1946622" y="665846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3" cstate="print"/>
          <a:stretch>
            <a:fillRect/>
          </a:stretch>
        </p:blipFill>
        <p:spPr>
          <a:xfrm>
            <a:off x="1946622" y="6658467"/>
            <a:ext cx="8298754" cy="8645"/>
          </a:xfrm>
          <a:prstGeom prst="rect">
            <a:avLst/>
          </a:prstGeom>
        </p:spPr>
      </p:pic>
      <p:sp>
        <p:nvSpPr>
          <p:cNvPr id="44" name="object 44"/>
          <p:cNvSpPr/>
          <p:nvPr/>
        </p:nvSpPr>
        <p:spPr>
          <a:xfrm>
            <a:off x="1946622" y="693509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7" cstate="print"/>
          <a:stretch>
            <a:fillRect/>
          </a:stretch>
        </p:blipFill>
        <p:spPr>
          <a:xfrm>
            <a:off x="1946622" y="6935092"/>
            <a:ext cx="8298754" cy="8645"/>
          </a:xfrm>
          <a:prstGeom prst="rect">
            <a:avLst/>
          </a:prstGeom>
        </p:spPr>
      </p:pic>
      <p:sp>
        <p:nvSpPr>
          <p:cNvPr id="48" name="object 48"/>
          <p:cNvSpPr/>
          <p:nvPr/>
        </p:nvSpPr>
        <p:spPr>
          <a:xfrm>
            <a:off x="24955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0" name="object 50"/>
          <p:cNvSpPr/>
          <p:nvPr/>
        </p:nvSpPr>
        <p:spPr>
          <a:xfrm>
            <a:off x="277217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2" name="object 52"/>
          <p:cNvSpPr/>
          <p:nvPr/>
        </p:nvSpPr>
        <p:spPr>
          <a:xfrm>
            <a:off x="304880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8" cstate="print"/>
          <a:stretch>
            <a:fillRect/>
          </a:stretch>
        </p:blipFill>
        <p:spPr>
          <a:xfrm>
            <a:off x="3048800" y="853660"/>
            <a:ext cx="8645" cy="6224067"/>
          </a:xfrm>
          <a:prstGeom prst="rect">
            <a:avLst/>
          </a:prstGeom>
        </p:spPr>
      </p:pic>
      <p:sp>
        <p:nvSpPr>
          <p:cNvPr id="54" name="object 54"/>
          <p:cNvSpPr/>
          <p:nvPr/>
        </p:nvSpPr>
        <p:spPr>
          <a:xfrm>
            <a:off x="332542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9" cstate="print"/>
          <a:stretch>
            <a:fillRect/>
          </a:stretch>
        </p:blipFill>
        <p:spPr>
          <a:xfrm>
            <a:off x="3325425" y="853660"/>
            <a:ext cx="8645" cy="6224067"/>
          </a:xfrm>
          <a:prstGeom prst="rect">
            <a:avLst/>
          </a:prstGeom>
        </p:spPr>
      </p:pic>
      <p:sp>
        <p:nvSpPr>
          <p:cNvPr id="56" name="object 56"/>
          <p:cNvSpPr/>
          <p:nvPr/>
        </p:nvSpPr>
        <p:spPr>
          <a:xfrm>
            <a:off x="36020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0" cstate="print"/>
          <a:stretch>
            <a:fillRect/>
          </a:stretch>
        </p:blipFill>
        <p:spPr>
          <a:xfrm>
            <a:off x="3602050" y="853660"/>
            <a:ext cx="8645" cy="6224067"/>
          </a:xfrm>
          <a:prstGeom prst="rect">
            <a:avLst/>
          </a:prstGeom>
        </p:spPr>
      </p:pic>
      <p:sp>
        <p:nvSpPr>
          <p:cNvPr id="58" name="object 58"/>
          <p:cNvSpPr/>
          <p:nvPr/>
        </p:nvSpPr>
        <p:spPr>
          <a:xfrm>
            <a:off x="38786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8" cstate="print"/>
          <a:stretch>
            <a:fillRect/>
          </a:stretch>
        </p:blipFill>
        <p:spPr>
          <a:xfrm>
            <a:off x="3878676" y="853660"/>
            <a:ext cx="8645" cy="6224067"/>
          </a:xfrm>
          <a:prstGeom prst="rect">
            <a:avLst/>
          </a:prstGeom>
        </p:spPr>
      </p:pic>
      <p:sp>
        <p:nvSpPr>
          <p:cNvPr id="60" name="object 60"/>
          <p:cNvSpPr/>
          <p:nvPr/>
        </p:nvSpPr>
        <p:spPr>
          <a:xfrm>
            <a:off x="415530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9" cstate="print"/>
          <a:stretch>
            <a:fillRect/>
          </a:stretch>
        </p:blipFill>
        <p:spPr>
          <a:xfrm>
            <a:off x="4155301" y="853660"/>
            <a:ext cx="8645" cy="6224067"/>
          </a:xfrm>
          <a:prstGeom prst="rect">
            <a:avLst/>
          </a:prstGeom>
        </p:spPr>
      </p:pic>
      <p:sp>
        <p:nvSpPr>
          <p:cNvPr id="62" name="object 62"/>
          <p:cNvSpPr/>
          <p:nvPr/>
        </p:nvSpPr>
        <p:spPr>
          <a:xfrm>
            <a:off x="443192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0" cstate="print"/>
          <a:stretch>
            <a:fillRect/>
          </a:stretch>
        </p:blipFill>
        <p:spPr>
          <a:xfrm>
            <a:off x="4431926" y="853660"/>
            <a:ext cx="8645" cy="6224067"/>
          </a:xfrm>
          <a:prstGeom prst="rect">
            <a:avLst/>
          </a:prstGeom>
        </p:spPr>
      </p:pic>
      <p:sp>
        <p:nvSpPr>
          <p:cNvPr id="64" name="object 64"/>
          <p:cNvSpPr/>
          <p:nvPr/>
        </p:nvSpPr>
        <p:spPr>
          <a:xfrm>
            <a:off x="470855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8" cstate="print"/>
          <a:stretch>
            <a:fillRect/>
          </a:stretch>
        </p:blipFill>
        <p:spPr>
          <a:xfrm>
            <a:off x="4708551" y="853660"/>
            <a:ext cx="8645" cy="6224067"/>
          </a:xfrm>
          <a:prstGeom prst="rect">
            <a:avLst/>
          </a:prstGeom>
        </p:spPr>
      </p:pic>
      <p:sp>
        <p:nvSpPr>
          <p:cNvPr id="66" name="object 66"/>
          <p:cNvSpPr/>
          <p:nvPr/>
        </p:nvSpPr>
        <p:spPr>
          <a:xfrm>
            <a:off x="49851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9" cstate="print"/>
          <a:stretch>
            <a:fillRect/>
          </a:stretch>
        </p:blipFill>
        <p:spPr>
          <a:xfrm>
            <a:off x="4985176" y="853660"/>
            <a:ext cx="8645" cy="6224067"/>
          </a:xfrm>
          <a:prstGeom prst="rect">
            <a:avLst/>
          </a:prstGeom>
        </p:spPr>
      </p:pic>
      <p:sp>
        <p:nvSpPr>
          <p:cNvPr id="68" name="object 68"/>
          <p:cNvSpPr/>
          <p:nvPr/>
        </p:nvSpPr>
        <p:spPr>
          <a:xfrm>
            <a:off x="5261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0" cstate="print"/>
          <a:stretch>
            <a:fillRect/>
          </a:stretch>
        </p:blipFill>
        <p:spPr>
          <a:xfrm>
            <a:off x="5261802" y="853660"/>
            <a:ext cx="8645" cy="6224067"/>
          </a:xfrm>
          <a:prstGeom prst="rect">
            <a:avLst/>
          </a:prstGeom>
        </p:spPr>
      </p:pic>
      <p:sp>
        <p:nvSpPr>
          <p:cNvPr id="70" name="object 70"/>
          <p:cNvSpPr/>
          <p:nvPr/>
        </p:nvSpPr>
        <p:spPr>
          <a:xfrm>
            <a:off x="55384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8" cstate="print"/>
          <a:stretch>
            <a:fillRect/>
          </a:stretch>
        </p:blipFill>
        <p:spPr>
          <a:xfrm>
            <a:off x="5538427" y="853660"/>
            <a:ext cx="8645" cy="6224067"/>
          </a:xfrm>
          <a:prstGeom prst="rect">
            <a:avLst/>
          </a:prstGeom>
        </p:spPr>
      </p:pic>
      <p:sp>
        <p:nvSpPr>
          <p:cNvPr id="72" name="object 72"/>
          <p:cNvSpPr/>
          <p:nvPr/>
        </p:nvSpPr>
        <p:spPr>
          <a:xfrm>
            <a:off x="581505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9" cstate="print"/>
          <a:stretch>
            <a:fillRect/>
          </a:stretch>
        </p:blipFill>
        <p:spPr>
          <a:xfrm>
            <a:off x="5815052" y="853660"/>
            <a:ext cx="8645" cy="6224067"/>
          </a:xfrm>
          <a:prstGeom prst="rect">
            <a:avLst/>
          </a:prstGeom>
        </p:spPr>
      </p:pic>
      <p:sp>
        <p:nvSpPr>
          <p:cNvPr id="74" name="object 74"/>
          <p:cNvSpPr/>
          <p:nvPr/>
        </p:nvSpPr>
        <p:spPr>
          <a:xfrm>
            <a:off x="609167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0" cstate="print"/>
          <a:stretch>
            <a:fillRect/>
          </a:stretch>
        </p:blipFill>
        <p:spPr>
          <a:xfrm>
            <a:off x="6091677" y="853660"/>
            <a:ext cx="8645" cy="6224067"/>
          </a:xfrm>
          <a:prstGeom prst="rect">
            <a:avLst/>
          </a:prstGeom>
        </p:spPr>
      </p:pic>
      <p:sp>
        <p:nvSpPr>
          <p:cNvPr id="76" name="object 76"/>
          <p:cNvSpPr/>
          <p:nvPr/>
        </p:nvSpPr>
        <p:spPr>
          <a:xfrm>
            <a:off x="63683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8" cstate="print"/>
          <a:stretch>
            <a:fillRect/>
          </a:stretch>
        </p:blipFill>
        <p:spPr>
          <a:xfrm>
            <a:off x="6368302" y="853660"/>
            <a:ext cx="8645" cy="6224067"/>
          </a:xfrm>
          <a:prstGeom prst="rect">
            <a:avLst/>
          </a:prstGeom>
        </p:spPr>
      </p:pic>
      <p:sp>
        <p:nvSpPr>
          <p:cNvPr id="78" name="object 78"/>
          <p:cNvSpPr/>
          <p:nvPr/>
        </p:nvSpPr>
        <p:spPr>
          <a:xfrm>
            <a:off x="66449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9" cstate="print"/>
          <a:stretch>
            <a:fillRect/>
          </a:stretch>
        </p:blipFill>
        <p:spPr>
          <a:xfrm>
            <a:off x="6644927" y="853660"/>
            <a:ext cx="8645" cy="6224067"/>
          </a:xfrm>
          <a:prstGeom prst="rect">
            <a:avLst/>
          </a:prstGeom>
        </p:spPr>
      </p:pic>
      <p:sp>
        <p:nvSpPr>
          <p:cNvPr id="80" name="object 80"/>
          <p:cNvSpPr/>
          <p:nvPr/>
        </p:nvSpPr>
        <p:spPr>
          <a:xfrm>
            <a:off x="69215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0" cstate="print"/>
          <a:stretch>
            <a:fillRect/>
          </a:stretch>
        </p:blipFill>
        <p:spPr>
          <a:xfrm>
            <a:off x="6921553" y="853660"/>
            <a:ext cx="8645" cy="6224067"/>
          </a:xfrm>
          <a:prstGeom prst="rect">
            <a:avLst/>
          </a:prstGeom>
        </p:spPr>
      </p:pic>
      <p:sp>
        <p:nvSpPr>
          <p:cNvPr id="82" name="object 82"/>
          <p:cNvSpPr/>
          <p:nvPr/>
        </p:nvSpPr>
        <p:spPr>
          <a:xfrm>
            <a:off x="71981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8" cstate="print"/>
          <a:stretch>
            <a:fillRect/>
          </a:stretch>
        </p:blipFill>
        <p:spPr>
          <a:xfrm>
            <a:off x="7198178" y="853660"/>
            <a:ext cx="8645" cy="6224067"/>
          </a:xfrm>
          <a:prstGeom prst="rect">
            <a:avLst/>
          </a:prstGeom>
        </p:spPr>
      </p:pic>
      <p:sp>
        <p:nvSpPr>
          <p:cNvPr id="84" name="object 84"/>
          <p:cNvSpPr/>
          <p:nvPr/>
        </p:nvSpPr>
        <p:spPr>
          <a:xfrm>
            <a:off x="7474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9" cstate="print"/>
          <a:stretch>
            <a:fillRect/>
          </a:stretch>
        </p:blipFill>
        <p:spPr>
          <a:xfrm>
            <a:off x="7474802" y="853660"/>
            <a:ext cx="8645" cy="6224067"/>
          </a:xfrm>
          <a:prstGeom prst="rect">
            <a:avLst/>
          </a:prstGeom>
        </p:spPr>
      </p:pic>
      <p:sp>
        <p:nvSpPr>
          <p:cNvPr id="86" name="object 86"/>
          <p:cNvSpPr/>
          <p:nvPr/>
        </p:nvSpPr>
        <p:spPr>
          <a:xfrm>
            <a:off x="77514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0" cstate="print"/>
          <a:stretch>
            <a:fillRect/>
          </a:stretch>
        </p:blipFill>
        <p:spPr>
          <a:xfrm>
            <a:off x="7751428" y="853660"/>
            <a:ext cx="8645" cy="6224067"/>
          </a:xfrm>
          <a:prstGeom prst="rect">
            <a:avLst/>
          </a:prstGeom>
        </p:spPr>
      </p:pic>
      <p:sp>
        <p:nvSpPr>
          <p:cNvPr id="88" name="object 88"/>
          <p:cNvSpPr/>
          <p:nvPr/>
        </p:nvSpPr>
        <p:spPr>
          <a:xfrm>
            <a:off x="80280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8" cstate="print"/>
          <a:stretch>
            <a:fillRect/>
          </a:stretch>
        </p:blipFill>
        <p:spPr>
          <a:xfrm>
            <a:off x="8028053" y="853660"/>
            <a:ext cx="8645" cy="6224067"/>
          </a:xfrm>
          <a:prstGeom prst="rect">
            <a:avLst/>
          </a:prstGeom>
        </p:spPr>
      </p:pic>
      <p:sp>
        <p:nvSpPr>
          <p:cNvPr id="90" name="object 90"/>
          <p:cNvSpPr/>
          <p:nvPr/>
        </p:nvSpPr>
        <p:spPr>
          <a:xfrm>
            <a:off x="83046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9" cstate="print"/>
          <a:stretch>
            <a:fillRect/>
          </a:stretch>
        </p:blipFill>
        <p:spPr>
          <a:xfrm>
            <a:off x="8304678" y="853660"/>
            <a:ext cx="8645" cy="6224067"/>
          </a:xfrm>
          <a:prstGeom prst="rect">
            <a:avLst/>
          </a:prstGeom>
        </p:spPr>
      </p:pic>
      <p:sp>
        <p:nvSpPr>
          <p:cNvPr id="92" name="object 92"/>
          <p:cNvSpPr/>
          <p:nvPr/>
        </p:nvSpPr>
        <p:spPr>
          <a:xfrm>
            <a:off x="858130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0" cstate="print"/>
          <a:stretch>
            <a:fillRect/>
          </a:stretch>
        </p:blipFill>
        <p:spPr>
          <a:xfrm>
            <a:off x="8581303" y="853660"/>
            <a:ext cx="8645" cy="6224067"/>
          </a:xfrm>
          <a:prstGeom prst="rect">
            <a:avLst/>
          </a:prstGeom>
        </p:spPr>
      </p:pic>
      <p:sp>
        <p:nvSpPr>
          <p:cNvPr id="94" name="object 94"/>
          <p:cNvSpPr/>
          <p:nvPr/>
        </p:nvSpPr>
        <p:spPr>
          <a:xfrm>
            <a:off x="88579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8" cstate="print"/>
          <a:stretch>
            <a:fillRect/>
          </a:stretch>
        </p:blipFill>
        <p:spPr>
          <a:xfrm>
            <a:off x="8857928" y="853660"/>
            <a:ext cx="8645" cy="6224067"/>
          </a:xfrm>
          <a:prstGeom prst="rect">
            <a:avLst/>
          </a:prstGeom>
        </p:spPr>
      </p:pic>
      <p:sp>
        <p:nvSpPr>
          <p:cNvPr id="96" name="object 96"/>
          <p:cNvSpPr/>
          <p:nvPr/>
        </p:nvSpPr>
        <p:spPr>
          <a:xfrm>
            <a:off x="9134554"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9" cstate="print"/>
          <a:stretch>
            <a:fillRect/>
          </a:stretch>
        </p:blipFill>
        <p:spPr>
          <a:xfrm>
            <a:off x="9134554" y="853660"/>
            <a:ext cx="8645" cy="6224067"/>
          </a:xfrm>
          <a:prstGeom prst="rect">
            <a:avLst/>
          </a:prstGeom>
        </p:spPr>
      </p:pic>
      <p:sp>
        <p:nvSpPr>
          <p:cNvPr id="98" name="object 98"/>
          <p:cNvSpPr/>
          <p:nvPr/>
        </p:nvSpPr>
        <p:spPr>
          <a:xfrm>
            <a:off x="941117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0" cstate="print"/>
          <a:stretch>
            <a:fillRect/>
          </a:stretch>
        </p:blipFill>
        <p:spPr>
          <a:xfrm>
            <a:off x="9411179" y="853660"/>
            <a:ext cx="8645" cy="6224067"/>
          </a:xfrm>
          <a:prstGeom prst="rect">
            <a:avLst/>
          </a:prstGeom>
        </p:spPr>
      </p:pic>
      <p:sp>
        <p:nvSpPr>
          <p:cNvPr id="100" name="object 100"/>
          <p:cNvSpPr/>
          <p:nvPr/>
        </p:nvSpPr>
        <p:spPr>
          <a:xfrm>
            <a:off x="9687804" y="853660"/>
            <a:ext cx="8645" cy="6224068"/>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sp>
        <p:nvSpPr>
          <p:cNvPr id="102" name="object 102"/>
          <p:cNvSpPr/>
          <p:nvPr/>
        </p:nvSpPr>
        <p:spPr>
          <a:xfrm>
            <a:off x="996442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6" name="object 106"/>
          <p:cNvPicPr/>
          <p:nvPr/>
        </p:nvPicPr>
        <p:blipFill>
          <a:blip r:embed="rId11" cstate="print"/>
          <a:stretch>
            <a:fillRect/>
          </a:stretch>
        </p:blipFill>
        <p:spPr>
          <a:xfrm>
            <a:off x="3022256" y="1918668"/>
            <a:ext cx="6300505" cy="4564316"/>
          </a:xfrm>
          <a:prstGeom prst="rect">
            <a:avLst/>
          </a:prstGeom>
        </p:spPr>
      </p:pic>
      <p:pic>
        <p:nvPicPr>
          <p:cNvPr id="107" name="object 107"/>
          <p:cNvPicPr/>
          <p:nvPr/>
        </p:nvPicPr>
        <p:blipFill>
          <a:blip r:embed="rId12" cstate="print"/>
          <a:stretch>
            <a:fillRect/>
          </a:stretch>
        </p:blipFill>
        <p:spPr>
          <a:xfrm>
            <a:off x="2501129" y="895153"/>
            <a:ext cx="7193512" cy="1444738"/>
          </a:xfrm>
          <a:prstGeom prst="rect">
            <a:avLst/>
          </a:prstGeom>
        </p:spPr>
      </p:pic>
      <p:pic>
        <p:nvPicPr>
          <p:cNvPr id="108" name="object 108"/>
          <p:cNvPicPr/>
          <p:nvPr/>
        </p:nvPicPr>
        <p:blipFill>
          <a:blip r:embed="rId13" cstate="print"/>
          <a:stretch>
            <a:fillRect/>
          </a:stretch>
        </p:blipFill>
        <p:spPr>
          <a:xfrm>
            <a:off x="2736340" y="795765"/>
            <a:ext cx="6710674" cy="1384383"/>
          </a:xfrm>
          <a:prstGeom prst="rect">
            <a:avLst/>
          </a:prstGeom>
        </p:spPr>
      </p:pic>
      <p:sp>
        <p:nvSpPr>
          <p:cNvPr id="110" name="object 110"/>
          <p:cNvSpPr/>
          <p:nvPr/>
        </p:nvSpPr>
        <p:spPr>
          <a:xfrm>
            <a:off x="2506626" y="416071"/>
            <a:ext cx="7053943" cy="1308207"/>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sp>
        <p:nvSpPr>
          <p:cNvPr id="111" name="object 111"/>
          <p:cNvSpPr txBox="1">
            <a:spLocks noGrp="1"/>
          </p:cNvSpPr>
          <p:nvPr>
            <p:ph type="title"/>
          </p:nvPr>
        </p:nvSpPr>
        <p:spPr>
          <a:xfrm>
            <a:off x="2747252" y="392291"/>
            <a:ext cx="6561780" cy="626102"/>
          </a:xfrm>
          <a:prstGeom prst="rect">
            <a:avLst/>
          </a:prstGeom>
        </p:spPr>
        <p:txBody>
          <a:bodyPr vert="horz" wrap="square" lIns="0" tIns="11526" rIns="0" bIns="0" rtlCol="0" anchor="ctr">
            <a:spAutoFit/>
          </a:bodyPr>
          <a:lstStyle/>
          <a:p>
            <a:pPr marL="11527">
              <a:lnSpc>
                <a:spcPct val="100000"/>
              </a:lnSpc>
              <a:spcBef>
                <a:spcPts val="91"/>
              </a:spcBef>
            </a:pPr>
            <a:r>
              <a:rPr lang="sv-SE" spc="-481" dirty="0"/>
              <a:t>Produktion av etanol från socker</a:t>
            </a:r>
            <a:endParaRPr spc="-368" dirty="0"/>
          </a:p>
        </p:txBody>
      </p:sp>
      <p:sp>
        <p:nvSpPr>
          <p:cNvPr id="112" name="object 112"/>
          <p:cNvSpPr txBox="1"/>
          <p:nvPr/>
        </p:nvSpPr>
        <p:spPr>
          <a:xfrm>
            <a:off x="4973953" y="1020763"/>
            <a:ext cx="2176450" cy="626102"/>
          </a:xfrm>
          <a:prstGeom prst="rect">
            <a:avLst/>
          </a:prstGeom>
        </p:spPr>
        <p:txBody>
          <a:bodyPr vert="horz" wrap="square" lIns="0" tIns="11526" rIns="0" bIns="0" rtlCol="0">
            <a:spAutoFit/>
          </a:bodyPr>
          <a:lstStyle/>
          <a:p>
            <a:pPr marL="11527">
              <a:spcBef>
                <a:spcPts val="91"/>
              </a:spcBef>
            </a:pPr>
            <a:r>
              <a:rPr sz="3993" b="1" spc="-404" dirty="0" err="1">
                <a:solidFill>
                  <a:srgbClr val="008000"/>
                </a:solidFill>
                <a:latin typeface="Arial"/>
                <a:cs typeface="Arial"/>
              </a:rPr>
              <a:t>Process</a:t>
            </a:r>
            <a:r>
              <a:rPr lang="en-US" sz="3993" b="1" spc="-404" dirty="0" err="1">
                <a:solidFill>
                  <a:srgbClr val="008000"/>
                </a:solidFill>
                <a:latin typeface="Arial"/>
                <a:cs typeface="Arial"/>
              </a:rPr>
              <a:t>en</a:t>
            </a:r>
            <a:endParaRPr sz="3993" dirty="0">
              <a:latin typeface="Arial"/>
              <a:cs typeface="Arial"/>
            </a:endParaRPr>
          </a:p>
        </p:txBody>
      </p:sp>
      <p:sp>
        <p:nvSpPr>
          <p:cNvPr id="114" name="object 114"/>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574371" y="1888204"/>
            <a:ext cx="6716230" cy="346795"/>
          </a:xfrm>
          <a:prstGeom prst="rect">
            <a:avLst/>
          </a:prstGeom>
        </p:spPr>
        <p:txBody>
          <a:bodyPr vert="horz" wrap="square" lIns="0" tIns="11526" rIns="0" bIns="0" rtlCol="0">
            <a:spAutoFit/>
          </a:bodyPr>
          <a:lstStyle/>
          <a:p>
            <a:pPr marL="11527">
              <a:spcBef>
                <a:spcPts val="91"/>
              </a:spcBef>
            </a:pPr>
            <a:r>
              <a:rPr lang="sv-SE" sz="2178" b="1" spc="-222" dirty="0">
                <a:latin typeface="Arial"/>
                <a:cs typeface="Arial"/>
              </a:rPr>
              <a:t>Sockerbruk för produktion av bioetanol från sockerrör i Brasilien</a:t>
            </a:r>
            <a:endParaRPr sz="2178" dirty="0">
              <a:latin typeface="Arial"/>
              <a:cs typeface="Arial"/>
            </a:endParaRPr>
          </a:p>
        </p:txBody>
      </p:sp>
      <p:sp>
        <p:nvSpPr>
          <p:cNvPr id="112" name="object 112"/>
          <p:cNvSpPr txBox="1"/>
          <p:nvPr/>
        </p:nvSpPr>
        <p:spPr>
          <a:xfrm>
            <a:off x="2747252" y="454363"/>
            <a:ext cx="6561780" cy="688747"/>
          </a:xfrm>
          <a:prstGeom prst="rect">
            <a:avLst/>
          </a:prstGeom>
        </p:spPr>
        <p:txBody>
          <a:bodyPr vert="horz" wrap="square" lIns="0" tIns="11526" rIns="0" bIns="0" rtlCol="0">
            <a:spAutoFit/>
          </a:bodyPr>
          <a:lstStyle/>
          <a:p>
            <a:pPr marL="11527">
              <a:spcBef>
                <a:spcPts val="91"/>
              </a:spcBef>
            </a:pPr>
            <a:r>
              <a:rPr lang="sv-SE" sz="4400" spc="-481" dirty="0">
                <a:solidFill>
                  <a:srgbClr val="94C020"/>
                </a:solidFill>
                <a:latin typeface="+mj-lt"/>
                <a:ea typeface="+mj-ea"/>
                <a:cs typeface="+mj-cs"/>
              </a:rPr>
              <a:t>Produktion av etanol från socker</a:t>
            </a:r>
            <a:endParaRPr lang="it-IT" sz="4400" spc="-481" dirty="0">
              <a:solidFill>
                <a:srgbClr val="94C020"/>
              </a:solidFill>
              <a:latin typeface="+mj-lt"/>
              <a:ea typeface="+mj-ea"/>
              <a:cs typeface="+mj-cs"/>
            </a:endParaRPr>
          </a:p>
        </p:txBody>
      </p:sp>
      <p:sp>
        <p:nvSpPr>
          <p:cNvPr id="113" name="object 113"/>
          <p:cNvSpPr txBox="1"/>
          <p:nvPr/>
        </p:nvSpPr>
        <p:spPr>
          <a:xfrm>
            <a:off x="5207208" y="1053718"/>
            <a:ext cx="2727752" cy="626102"/>
          </a:xfrm>
          <a:prstGeom prst="rect">
            <a:avLst/>
          </a:prstGeom>
        </p:spPr>
        <p:txBody>
          <a:bodyPr vert="horz" wrap="square" lIns="0" tIns="11526" rIns="0" bIns="0" rtlCol="0">
            <a:spAutoFit/>
          </a:bodyPr>
          <a:lstStyle/>
          <a:p>
            <a:pPr marL="11527">
              <a:spcBef>
                <a:spcPts val="91"/>
              </a:spcBef>
            </a:pPr>
            <a:r>
              <a:rPr sz="3993" b="1" spc="-404" dirty="0" err="1">
                <a:solidFill>
                  <a:srgbClr val="008000"/>
                </a:solidFill>
                <a:latin typeface="Arial"/>
                <a:cs typeface="Arial"/>
              </a:rPr>
              <a:t>Process</a:t>
            </a:r>
            <a:r>
              <a:rPr lang="en-US" sz="3993" b="1" spc="-404" dirty="0" err="1">
                <a:solidFill>
                  <a:srgbClr val="008000"/>
                </a:solidFill>
                <a:latin typeface="Arial"/>
                <a:cs typeface="Arial"/>
              </a:rPr>
              <a:t>en</a:t>
            </a:r>
            <a:endParaRPr sz="3993" dirty="0">
              <a:latin typeface="Arial"/>
              <a:cs typeface="Arial"/>
            </a:endParaRPr>
          </a:p>
        </p:txBody>
      </p:sp>
      <p:pic>
        <p:nvPicPr>
          <p:cNvPr id="114" name="object 114"/>
          <p:cNvPicPr/>
          <p:nvPr/>
        </p:nvPicPr>
        <p:blipFill>
          <a:blip r:embed="rId2" cstate="print"/>
          <a:stretch>
            <a:fillRect/>
          </a:stretch>
        </p:blipFill>
        <p:spPr>
          <a:xfrm>
            <a:off x="3479743" y="2316396"/>
            <a:ext cx="5489280" cy="40960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255106" y="1639726"/>
            <a:ext cx="11791486" cy="4666759"/>
          </a:xfrm>
          <a:prstGeom prst="rect">
            <a:avLst/>
          </a:prstGeom>
        </p:spPr>
        <p:txBody>
          <a:bodyPr vert="horz" wrap="square" lIns="0" tIns="11526" rIns="0" bIns="0" rtlCol="0">
            <a:spAutoFit/>
          </a:bodyPr>
          <a:lstStyle/>
          <a:p>
            <a:pPr marL="183848" marR="4611" indent="-172898" algn="just">
              <a:spcBef>
                <a:spcPts val="91"/>
              </a:spcBef>
            </a:pPr>
            <a:r>
              <a:rPr lang="sv-SE" sz="2500" b="1" spc="-150" dirty="0">
                <a:latin typeface="Arial"/>
                <a:cs typeface="Arial"/>
              </a:rPr>
              <a:t>I många länder framställs den mesta etanolen av stärkelse från spannmål (främst majs och vete i USA och vete och korn i Europa - även om sockerbetor också används i Europa).</a:t>
            </a:r>
          </a:p>
          <a:p>
            <a:pPr marL="183848" marR="4611" indent="-172898" algn="just">
              <a:spcBef>
                <a:spcPts val="91"/>
              </a:spcBef>
            </a:pPr>
            <a:r>
              <a:rPr lang="sv-SE" sz="2500" b="1" spc="-150" dirty="0">
                <a:latin typeface="Arial"/>
                <a:cs typeface="Arial"/>
              </a:rPr>
              <a:t>I konventionella etanolprocesser för spannmål används endast den stärkelserika delen av grödan. </a:t>
            </a:r>
            <a:r>
              <a:rPr lang="sv-SE" sz="2500" b="1" spc="-150" dirty="0">
                <a:solidFill>
                  <a:schemeClr val="accent6">
                    <a:lumMod val="75000"/>
                  </a:schemeClr>
                </a:solidFill>
                <a:latin typeface="Arial"/>
                <a:cs typeface="Arial"/>
              </a:rPr>
              <a:t>När majs används som råvara är det bara majskärnorna som används; för vete är det hela vetekärnan</a:t>
            </a:r>
            <a:r>
              <a:rPr lang="sv-SE" sz="2500" b="1" spc="-150" dirty="0">
                <a:latin typeface="Arial"/>
                <a:cs typeface="Arial"/>
              </a:rPr>
              <a:t>.</a:t>
            </a:r>
          </a:p>
          <a:p>
            <a:pPr marL="183848" marR="4611" indent="-172898" algn="just">
              <a:spcBef>
                <a:spcPts val="91"/>
              </a:spcBef>
            </a:pPr>
            <a:r>
              <a:rPr lang="sv-SE" sz="2500" b="1" spc="-150" dirty="0">
                <a:latin typeface="Arial"/>
                <a:cs typeface="Arial"/>
              </a:rPr>
              <a:t>Dessa stärkelseprodukter utgör en ganska liten andel av den totala växtmassan och lämnar betydande fibrösa rester (t.ex. fröskal och stjälkar från dessa växter).</a:t>
            </a:r>
          </a:p>
          <a:p>
            <a:pPr marL="183848" marR="4611" indent="-172898" algn="just">
              <a:spcBef>
                <a:spcPts val="91"/>
              </a:spcBef>
            </a:pPr>
            <a:r>
              <a:rPr lang="sv-SE" sz="2500" b="1" spc="-150" dirty="0">
                <a:latin typeface="Arial"/>
                <a:cs typeface="Arial"/>
              </a:rPr>
              <a:t>Den aktuella forskningen om cellulosaetanolproduktion är inriktad på att utnyttja dessa cellulosahaltiga avfallsmaterial för att skapa </a:t>
            </a:r>
            <a:r>
              <a:rPr lang="sv-SE" sz="2500" b="1" spc="-150" dirty="0" err="1">
                <a:latin typeface="Arial"/>
                <a:cs typeface="Arial"/>
              </a:rPr>
              <a:t>fermenterbara</a:t>
            </a:r>
            <a:r>
              <a:rPr lang="sv-SE" sz="2500" b="1" spc="-150" dirty="0">
                <a:latin typeface="Arial"/>
                <a:cs typeface="Arial"/>
              </a:rPr>
              <a:t> sockerarter - vilket i slutändan leder till en effektivare etanolproduktion än om man bara använder de sockerarter och stärkelser som finns direkt tillgängliga.</a:t>
            </a:r>
            <a:endParaRPr sz="2500" dirty="0">
              <a:latin typeface="Arial"/>
              <a:cs typeface="Arial"/>
            </a:endParaRPr>
          </a:p>
        </p:txBody>
      </p:sp>
      <p:sp>
        <p:nvSpPr>
          <p:cNvPr id="114" name="object 114"/>
          <p:cNvSpPr txBox="1">
            <a:spLocks noGrp="1"/>
          </p:cNvSpPr>
          <p:nvPr>
            <p:ph type="title"/>
          </p:nvPr>
        </p:nvSpPr>
        <p:spPr>
          <a:xfrm>
            <a:off x="3220845" y="492367"/>
            <a:ext cx="5614339" cy="688747"/>
          </a:xfrm>
          <a:prstGeom prst="rect">
            <a:avLst/>
          </a:prstGeom>
        </p:spPr>
        <p:txBody>
          <a:bodyPr vert="horz" wrap="square" lIns="0" tIns="11526" rIns="0" bIns="0" rtlCol="0" anchor="ctr">
            <a:spAutoFit/>
          </a:bodyPr>
          <a:lstStyle/>
          <a:p>
            <a:pPr marL="11527">
              <a:lnSpc>
                <a:spcPct val="100000"/>
              </a:lnSpc>
              <a:spcBef>
                <a:spcPts val="91"/>
              </a:spcBef>
            </a:pPr>
            <a:r>
              <a:rPr lang="sv-SE" spc="-558" dirty="0"/>
              <a:t>Produktion av etanol från spannmål</a:t>
            </a:r>
            <a:endParaRPr spc="-36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379989" y="1736521"/>
            <a:ext cx="9432022" cy="3193789"/>
          </a:xfrm>
        </p:spPr>
        <p:txBody>
          <a:bodyPr>
            <a:normAutofit/>
          </a:bodyPr>
          <a:lstStyle/>
          <a:p>
            <a:r>
              <a:rPr lang="en-GB" sz="4000" b="1" dirty="0" err="1">
                <a:solidFill>
                  <a:srgbClr val="94C020"/>
                </a:solidFill>
                <a:latin typeface="+mn-lt"/>
              </a:rPr>
              <a:t>Kus</a:t>
            </a:r>
            <a:r>
              <a:rPr lang="en-GB" sz="4000" b="1" dirty="0">
                <a:solidFill>
                  <a:srgbClr val="94C020"/>
                </a:solidFill>
                <a:latin typeface="+mn-lt"/>
              </a:rPr>
              <a:t>: (HEI-C3)</a:t>
            </a:r>
            <a:br>
              <a:rPr lang="en-GB" sz="4000" b="1" dirty="0">
                <a:solidFill>
                  <a:srgbClr val="94C020"/>
                </a:solidFill>
                <a:latin typeface="+mn-lt"/>
              </a:rPr>
            </a:br>
            <a:r>
              <a:rPr lang="en-GB" sz="4000" b="1" dirty="0">
                <a:solidFill>
                  <a:srgbClr val="94C020"/>
                </a:solidFill>
                <a:latin typeface="+mn-lt"/>
              </a:rPr>
              <a:t>Modul: </a:t>
            </a:r>
            <a:r>
              <a:rPr lang="sv-SE" sz="4000" dirty="0"/>
              <a:t>Bioekonomi, cirkulär ekonomi och biobaserade produkter</a:t>
            </a:r>
            <a:br>
              <a:rPr lang="en-GB" sz="4000" b="1" dirty="0">
                <a:solidFill>
                  <a:srgbClr val="94C020"/>
                </a:solidFill>
                <a:latin typeface="+mn-lt"/>
              </a:rPr>
            </a:br>
            <a:r>
              <a:rPr lang="en-GB" sz="4000" dirty="0" err="1"/>
              <a:t>Ämne</a:t>
            </a:r>
            <a:r>
              <a:rPr lang="en-GB" sz="4000" b="1" dirty="0">
                <a:solidFill>
                  <a:srgbClr val="94C020"/>
                </a:solidFill>
                <a:latin typeface="+mn-lt"/>
              </a:rPr>
              <a:t>: </a:t>
            </a:r>
            <a:r>
              <a:rPr lang="en-GB" sz="4000" dirty="0" err="1"/>
              <a:t>Bioenergi</a:t>
            </a:r>
            <a:r>
              <a:rPr lang="en-GB" sz="4000" dirty="0"/>
              <a:t> </a:t>
            </a:r>
            <a:r>
              <a:rPr lang="en-GB" sz="4000" dirty="0" err="1"/>
              <a:t>och</a:t>
            </a:r>
            <a:r>
              <a:rPr lang="en-GB" sz="4000" dirty="0"/>
              <a:t> </a:t>
            </a:r>
            <a:r>
              <a:rPr lang="en-GB" sz="4000" dirty="0" err="1"/>
              <a:t>energigrödor</a:t>
            </a:r>
            <a:r>
              <a:rPr lang="en-GB" sz="4000" dirty="0"/>
              <a:t> </a:t>
            </a:r>
            <a:br>
              <a:rPr lang="it-IT" dirty="0"/>
            </a:br>
            <a:endParaRPr lang="en-GB"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379989" y="4396158"/>
            <a:ext cx="9144000" cy="1655762"/>
          </a:xfrm>
        </p:spPr>
        <p:txBody>
          <a:bodyPr/>
          <a:lstStyle/>
          <a:p>
            <a:pPr marL="0" indent="0">
              <a:buNone/>
            </a:pPr>
            <a:r>
              <a:rPr lang="en-GB" dirty="0">
                <a:solidFill>
                  <a:schemeClr val="tx1">
                    <a:lumMod val="65000"/>
                    <a:lumOff val="35000"/>
                  </a:schemeClr>
                </a:solidFill>
              </a:rPr>
              <a:t>Authors</a:t>
            </a:r>
            <a:r>
              <a:rPr lang="it-IT" dirty="0">
                <a:solidFill>
                  <a:schemeClr val="tx1">
                    <a:lumMod val="65000"/>
                    <a:lumOff val="35000"/>
                  </a:schemeClr>
                </a:solidFill>
              </a:rPr>
              <a:t>: (UNIFI)</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2487" y="2215255"/>
            <a:ext cx="7676926" cy="2717508"/>
          </a:xfrm>
          <a:prstGeom prst="rect">
            <a:avLst/>
          </a:prstGeom>
        </p:spPr>
        <p:txBody>
          <a:bodyPr vert="horz" wrap="square" lIns="0" tIns="11526" rIns="0" bIns="0" rtlCol="0">
            <a:spAutoFit/>
          </a:bodyPr>
          <a:lstStyle/>
          <a:p>
            <a:pPr marL="183848" marR="13255" indent="-172898" algn="just">
              <a:spcBef>
                <a:spcPts val="91"/>
              </a:spcBef>
            </a:pPr>
            <a:r>
              <a:rPr lang="sv-SE" sz="2500" b="1" spc="-195" dirty="0">
                <a:latin typeface="Arial"/>
                <a:cs typeface="Arial"/>
              </a:rPr>
              <a:t>Produktionsprocessen från spannmål till etanol börjar med att separera, rengöra och mala (krossa) den stärkelserika råvaran.</a:t>
            </a:r>
          </a:p>
          <a:p>
            <a:pPr marL="183848" marR="13255" indent="-172898" algn="just">
              <a:spcBef>
                <a:spcPts val="91"/>
              </a:spcBef>
            </a:pPr>
            <a:r>
              <a:rPr lang="sv-SE" sz="2500" b="1" spc="-195" dirty="0">
                <a:latin typeface="Arial"/>
                <a:cs typeface="Arial"/>
              </a:rPr>
              <a:t>Malningen kan vara "våt" eller "torr", beroende på om spannmålen blötläggs och bryts ned ytterligare antingen innan stärkelsen omvandlas till socker (våt) eller under omvandlingsprocessen (torr).</a:t>
            </a:r>
            <a:endParaRPr sz="2500" dirty="0">
              <a:latin typeface="Arial"/>
              <a:cs typeface="Arial"/>
            </a:endParaRPr>
          </a:p>
        </p:txBody>
      </p:sp>
      <p:sp>
        <p:nvSpPr>
          <p:cNvPr id="112" name="object 112"/>
          <p:cNvSpPr txBox="1">
            <a:spLocks noGrp="1"/>
          </p:cNvSpPr>
          <p:nvPr>
            <p:ph type="title"/>
          </p:nvPr>
        </p:nvSpPr>
        <p:spPr>
          <a:xfrm>
            <a:off x="2793312" y="425803"/>
            <a:ext cx="6469571" cy="688747"/>
          </a:xfrm>
          <a:prstGeom prst="rect">
            <a:avLst/>
          </a:prstGeom>
        </p:spPr>
        <p:txBody>
          <a:bodyPr vert="horz" wrap="square" lIns="0" tIns="11526" rIns="0" bIns="0" rtlCol="0" anchor="ctr">
            <a:spAutoFit/>
          </a:bodyPr>
          <a:lstStyle/>
          <a:p>
            <a:pPr marL="11527">
              <a:lnSpc>
                <a:spcPct val="100000"/>
              </a:lnSpc>
              <a:spcBef>
                <a:spcPts val="91"/>
              </a:spcBef>
            </a:pPr>
            <a:r>
              <a:rPr lang="sv-SE" spc="-558" dirty="0"/>
              <a:t>Produktion av etanol från spannmål</a:t>
            </a:r>
            <a:endParaRPr spc="-368" dirty="0"/>
          </a:p>
        </p:txBody>
      </p:sp>
      <p:sp>
        <p:nvSpPr>
          <p:cNvPr id="113" name="object 113"/>
          <p:cNvSpPr txBox="1"/>
          <p:nvPr/>
        </p:nvSpPr>
        <p:spPr>
          <a:xfrm>
            <a:off x="4626594" y="1114550"/>
            <a:ext cx="2788712" cy="626102"/>
          </a:xfrm>
          <a:prstGeom prst="rect">
            <a:avLst/>
          </a:prstGeom>
        </p:spPr>
        <p:txBody>
          <a:bodyPr vert="horz" wrap="square" lIns="0" tIns="11526" rIns="0" bIns="0" rtlCol="0">
            <a:spAutoFit/>
          </a:bodyPr>
          <a:lstStyle/>
          <a:p>
            <a:pPr marL="11527">
              <a:spcBef>
                <a:spcPts val="91"/>
              </a:spcBef>
            </a:pPr>
            <a:r>
              <a:rPr sz="3993" b="1" spc="-404" dirty="0" err="1">
                <a:solidFill>
                  <a:srgbClr val="008000"/>
                </a:solidFill>
                <a:latin typeface="Arial"/>
                <a:cs typeface="Arial"/>
              </a:rPr>
              <a:t>Process</a:t>
            </a:r>
            <a:r>
              <a:rPr lang="en-US" sz="3993" b="1" spc="-404" dirty="0" err="1">
                <a:solidFill>
                  <a:srgbClr val="008000"/>
                </a:solidFill>
                <a:latin typeface="Arial"/>
                <a:cs typeface="Arial"/>
              </a:rPr>
              <a:t>en</a:t>
            </a:r>
            <a:endParaRPr sz="3993"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1590261" y="2060964"/>
            <a:ext cx="9193491" cy="3897318"/>
          </a:xfrm>
          <a:prstGeom prst="rect">
            <a:avLst/>
          </a:prstGeom>
        </p:spPr>
        <p:txBody>
          <a:bodyPr vert="horz" wrap="square" lIns="0" tIns="11526" rIns="0" bIns="0" rtlCol="0">
            <a:spAutoFit/>
          </a:bodyPr>
          <a:lstStyle/>
          <a:p>
            <a:pPr marL="183848" marR="13255" indent="-172898" algn="just">
              <a:spcBef>
                <a:spcPts val="91"/>
              </a:spcBef>
            </a:pPr>
            <a:r>
              <a:rPr lang="sv-SE" sz="2500" b="1" spc="-150" dirty="0">
                <a:latin typeface="Arial"/>
                <a:cs typeface="Arial"/>
              </a:rPr>
              <a:t>I båda fallen omvandlas stärkelsen till socker, vanligtvis med hjälp av en enzymprocess vid hög temperatur.</a:t>
            </a:r>
          </a:p>
          <a:p>
            <a:pPr marL="183848" marR="13255" indent="-172898" algn="just">
              <a:spcBef>
                <a:spcPts val="91"/>
              </a:spcBef>
            </a:pPr>
            <a:r>
              <a:rPr lang="sv-SE" sz="2500" b="1" spc="-150" dirty="0">
                <a:latin typeface="Arial"/>
                <a:cs typeface="Arial"/>
              </a:rPr>
              <a:t>Från denna punkt liknar processen den för sockergrödor, där socker fermenteras till alkohol med hjälp av jäst och andra mikrober.</a:t>
            </a:r>
          </a:p>
          <a:p>
            <a:pPr marL="183848" marR="13255" indent="-172898" algn="just">
              <a:spcBef>
                <a:spcPts val="91"/>
              </a:spcBef>
            </a:pPr>
            <a:r>
              <a:rPr lang="sv-SE" sz="2500" b="1" spc="-150" dirty="0">
                <a:solidFill>
                  <a:schemeClr val="accent6">
                    <a:lumMod val="75000"/>
                  </a:schemeClr>
                </a:solidFill>
                <a:latin typeface="Arial"/>
                <a:cs typeface="Arial"/>
              </a:rPr>
              <a:t>I ett sista steg destilleras (renas) etanolen till önskad koncentration och vatten avlägsnas.</a:t>
            </a:r>
          </a:p>
          <a:p>
            <a:pPr marL="183848" marR="13255" indent="-172898" algn="just">
              <a:spcBef>
                <a:spcPts val="91"/>
              </a:spcBef>
            </a:pPr>
            <a:r>
              <a:rPr lang="sv-SE" sz="2500" b="1" spc="-150" dirty="0">
                <a:latin typeface="Arial"/>
                <a:cs typeface="Arial"/>
              </a:rPr>
              <a:t>Processen från spannmål till etanol ger också flera biprodukter, till exempel proteinrikt djurfoder (t.ex. lösligt destillerat torrt spannmål, DDGS) och i vissa fall sötningsmedel, även om detta varierar beroende på vilken specifik råvara och process som används.</a:t>
            </a:r>
            <a:endParaRPr sz="2500" dirty="0">
              <a:latin typeface="Arial"/>
              <a:cs typeface="Arial"/>
            </a:endParaRPr>
          </a:p>
        </p:txBody>
      </p:sp>
      <p:sp>
        <p:nvSpPr>
          <p:cNvPr id="113" name="object 113"/>
          <p:cNvSpPr txBox="1">
            <a:spLocks noGrp="1"/>
          </p:cNvSpPr>
          <p:nvPr>
            <p:ph type="title"/>
          </p:nvPr>
        </p:nvSpPr>
        <p:spPr>
          <a:xfrm>
            <a:off x="2793312" y="425803"/>
            <a:ext cx="6469571" cy="688747"/>
          </a:xfrm>
          <a:prstGeom prst="rect">
            <a:avLst/>
          </a:prstGeom>
        </p:spPr>
        <p:txBody>
          <a:bodyPr vert="horz" wrap="square" lIns="0" tIns="11526" rIns="0" bIns="0" rtlCol="0" anchor="ctr">
            <a:spAutoFit/>
          </a:bodyPr>
          <a:lstStyle/>
          <a:p>
            <a:pPr marL="11527">
              <a:lnSpc>
                <a:spcPct val="100000"/>
              </a:lnSpc>
              <a:spcBef>
                <a:spcPts val="91"/>
              </a:spcBef>
            </a:pPr>
            <a:r>
              <a:rPr lang="sv-SE" spc="-558" dirty="0"/>
              <a:t>Produktion av etanol från spannmål</a:t>
            </a:r>
            <a:endParaRPr spc="-368" dirty="0"/>
          </a:p>
        </p:txBody>
      </p:sp>
      <p:sp>
        <p:nvSpPr>
          <p:cNvPr id="114" name="object 114"/>
          <p:cNvSpPr txBox="1"/>
          <p:nvPr/>
        </p:nvSpPr>
        <p:spPr>
          <a:xfrm>
            <a:off x="4709368" y="1059143"/>
            <a:ext cx="2392472" cy="626102"/>
          </a:xfrm>
          <a:prstGeom prst="rect">
            <a:avLst/>
          </a:prstGeom>
        </p:spPr>
        <p:txBody>
          <a:bodyPr vert="horz" wrap="square" lIns="0" tIns="11526" rIns="0" bIns="0" rtlCol="0">
            <a:spAutoFit/>
          </a:bodyPr>
          <a:lstStyle/>
          <a:p>
            <a:pPr marL="11527">
              <a:spcBef>
                <a:spcPts val="91"/>
              </a:spcBef>
            </a:pPr>
            <a:r>
              <a:rPr sz="3993" b="1" spc="-404" dirty="0" err="1">
                <a:solidFill>
                  <a:srgbClr val="008000"/>
                </a:solidFill>
                <a:latin typeface="Arial"/>
                <a:cs typeface="Arial"/>
              </a:rPr>
              <a:t>Process</a:t>
            </a:r>
            <a:r>
              <a:rPr lang="en-US" sz="3993" b="1" spc="-404" dirty="0" err="1">
                <a:solidFill>
                  <a:srgbClr val="008000"/>
                </a:solidFill>
                <a:latin typeface="Arial"/>
                <a:cs typeface="Arial"/>
              </a:rPr>
              <a:t>en</a:t>
            </a:r>
            <a:endParaRPr sz="3993"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392291"/>
            <a:ext cx="6469571" cy="626102"/>
          </a:xfrm>
          <a:prstGeom prst="rect">
            <a:avLst/>
          </a:prstGeom>
        </p:spPr>
        <p:txBody>
          <a:bodyPr vert="horz" wrap="square" lIns="0" tIns="11526" rIns="0" bIns="0" rtlCol="0" anchor="ctr">
            <a:spAutoFit/>
          </a:bodyPr>
          <a:lstStyle/>
          <a:p>
            <a:pPr marL="11527">
              <a:lnSpc>
                <a:spcPct val="100000"/>
              </a:lnSpc>
              <a:spcBef>
                <a:spcPts val="91"/>
              </a:spcBef>
            </a:pPr>
            <a:r>
              <a:rPr lang="sv-SE" spc="-558" dirty="0"/>
              <a:t>Produktion av etanol från spannmål</a:t>
            </a:r>
            <a:endParaRPr spc="-368" dirty="0"/>
          </a:p>
        </p:txBody>
      </p:sp>
      <p:sp>
        <p:nvSpPr>
          <p:cNvPr id="111" name="object 111"/>
          <p:cNvSpPr txBox="1"/>
          <p:nvPr/>
        </p:nvSpPr>
        <p:spPr>
          <a:xfrm>
            <a:off x="4812512" y="938962"/>
            <a:ext cx="2402632" cy="626102"/>
          </a:xfrm>
          <a:prstGeom prst="rect">
            <a:avLst/>
          </a:prstGeom>
        </p:spPr>
        <p:txBody>
          <a:bodyPr vert="horz" wrap="square" lIns="0" tIns="11526" rIns="0" bIns="0" rtlCol="0">
            <a:spAutoFit/>
          </a:bodyPr>
          <a:lstStyle/>
          <a:p>
            <a:pPr marL="11527">
              <a:spcBef>
                <a:spcPts val="91"/>
              </a:spcBef>
            </a:pPr>
            <a:r>
              <a:rPr sz="3993" b="1" spc="-404" dirty="0" err="1">
                <a:solidFill>
                  <a:srgbClr val="008000"/>
                </a:solidFill>
                <a:latin typeface="Arial"/>
                <a:cs typeface="Arial"/>
              </a:rPr>
              <a:t>Process</a:t>
            </a:r>
            <a:r>
              <a:rPr lang="en-US" sz="3993" b="1" spc="-404" dirty="0" err="1">
                <a:solidFill>
                  <a:srgbClr val="008000"/>
                </a:solidFill>
                <a:latin typeface="Arial"/>
                <a:cs typeface="Arial"/>
              </a:rPr>
              <a:t>en</a:t>
            </a:r>
            <a:endParaRPr sz="3993" dirty="0">
              <a:latin typeface="Arial"/>
              <a:cs typeface="Arial"/>
            </a:endParaRPr>
          </a:p>
        </p:txBody>
      </p:sp>
      <p:pic>
        <p:nvPicPr>
          <p:cNvPr id="113" name="object 113"/>
          <p:cNvPicPr/>
          <p:nvPr/>
        </p:nvPicPr>
        <p:blipFill>
          <a:blip r:embed="rId2" cstate="print"/>
          <a:stretch>
            <a:fillRect/>
          </a:stretch>
        </p:blipFill>
        <p:spPr>
          <a:xfrm>
            <a:off x="2825639" y="1706956"/>
            <a:ext cx="6404160" cy="4791954"/>
          </a:xfrm>
          <a:prstGeom prst="rect">
            <a:avLst/>
          </a:prstGeom>
        </p:spPr>
      </p:pic>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457126"/>
            <a:ext cx="6469571" cy="626102"/>
          </a:xfrm>
          <a:prstGeom prst="rect">
            <a:avLst/>
          </a:prstGeom>
        </p:spPr>
        <p:txBody>
          <a:bodyPr vert="horz" wrap="square" lIns="0" tIns="11526" rIns="0" bIns="0" rtlCol="0" anchor="ctr">
            <a:spAutoFit/>
          </a:bodyPr>
          <a:lstStyle/>
          <a:p>
            <a:pPr marL="11527">
              <a:lnSpc>
                <a:spcPct val="100000"/>
              </a:lnSpc>
              <a:spcBef>
                <a:spcPts val="91"/>
              </a:spcBef>
            </a:pPr>
            <a:r>
              <a:rPr lang="sv-SE" spc="-558" dirty="0"/>
              <a:t>Produktion av etanol från spannmål</a:t>
            </a:r>
            <a:endParaRPr spc="-368" dirty="0"/>
          </a:p>
        </p:txBody>
      </p:sp>
      <p:sp>
        <p:nvSpPr>
          <p:cNvPr id="111" name="object 111"/>
          <p:cNvSpPr txBox="1"/>
          <p:nvPr/>
        </p:nvSpPr>
        <p:spPr>
          <a:xfrm>
            <a:off x="4918612" y="1070146"/>
            <a:ext cx="2402632" cy="626102"/>
          </a:xfrm>
          <a:prstGeom prst="rect">
            <a:avLst/>
          </a:prstGeom>
        </p:spPr>
        <p:txBody>
          <a:bodyPr vert="horz" wrap="square" lIns="0" tIns="11526" rIns="0" bIns="0" rtlCol="0">
            <a:spAutoFit/>
          </a:bodyPr>
          <a:lstStyle/>
          <a:p>
            <a:pPr marL="11527">
              <a:spcBef>
                <a:spcPts val="91"/>
              </a:spcBef>
            </a:pPr>
            <a:r>
              <a:rPr sz="3993" b="1" spc="-404" dirty="0" err="1">
                <a:solidFill>
                  <a:srgbClr val="008000"/>
                </a:solidFill>
                <a:latin typeface="Arial"/>
                <a:cs typeface="Arial"/>
              </a:rPr>
              <a:t>Process</a:t>
            </a:r>
            <a:r>
              <a:rPr lang="en-US" sz="3993" b="1" spc="-404" dirty="0" err="1">
                <a:solidFill>
                  <a:srgbClr val="008000"/>
                </a:solidFill>
                <a:latin typeface="Arial"/>
                <a:cs typeface="Arial"/>
              </a:rPr>
              <a:t>en</a:t>
            </a:r>
            <a:endParaRPr sz="3993" dirty="0">
              <a:latin typeface="Arial"/>
              <a:cs typeface="Arial"/>
            </a:endParaRPr>
          </a:p>
        </p:txBody>
      </p:sp>
      <p:pic>
        <p:nvPicPr>
          <p:cNvPr id="112" name="object 112"/>
          <p:cNvPicPr/>
          <p:nvPr/>
        </p:nvPicPr>
        <p:blipFill>
          <a:blip r:embed="rId2" cstate="print"/>
          <a:stretch>
            <a:fillRect/>
          </a:stretch>
        </p:blipFill>
        <p:spPr>
          <a:xfrm>
            <a:off x="3010056" y="1839506"/>
            <a:ext cx="6219744" cy="46738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2438940" y="3303026"/>
            <a:ext cx="2384739" cy="681950"/>
          </a:xfrm>
          <a:prstGeom prst="rect">
            <a:avLst/>
          </a:prstGeom>
        </p:spPr>
        <p:txBody>
          <a:bodyPr vert="horz" wrap="square" lIns="0" tIns="11526" rIns="0" bIns="0" rtlCol="0">
            <a:spAutoFit/>
          </a:bodyPr>
          <a:lstStyle/>
          <a:p>
            <a:pPr marL="11527">
              <a:spcBef>
                <a:spcPts val="91"/>
              </a:spcBef>
            </a:pPr>
            <a:r>
              <a:rPr lang="it-IT" sz="2178" b="1" spc="-286" dirty="0">
                <a:latin typeface="Arial"/>
                <a:cs typeface="Arial"/>
              </a:rPr>
              <a:t>Från stärkelserika grödor</a:t>
            </a:r>
            <a:endParaRPr sz="2178" dirty="0">
              <a:latin typeface="Arial"/>
              <a:cs typeface="Arial"/>
            </a:endParaRPr>
          </a:p>
        </p:txBody>
      </p:sp>
      <p:grpSp>
        <p:nvGrpSpPr>
          <p:cNvPr id="8" name="object 8"/>
          <p:cNvGrpSpPr/>
          <p:nvPr/>
        </p:nvGrpSpPr>
        <p:grpSpPr>
          <a:xfrm>
            <a:off x="2095176" y="1895696"/>
            <a:ext cx="7722741" cy="4660449"/>
            <a:chOff x="938385" y="2088776"/>
            <a:chExt cx="8509316" cy="5135124"/>
          </a:xfrm>
        </p:grpSpPr>
        <p:sp>
          <p:nvSpPr>
            <p:cNvPr id="9" name="object 9"/>
            <p:cNvSpPr/>
            <p:nvPr/>
          </p:nvSpPr>
          <p:spPr>
            <a:xfrm>
              <a:off x="938385" y="2145926"/>
              <a:ext cx="250825" cy="0"/>
            </a:xfrm>
            <a:custGeom>
              <a:avLst/>
              <a:gdLst/>
              <a:ahLst/>
              <a:cxnLst/>
              <a:rect l="l" t="t" r="r" b="b"/>
              <a:pathLst>
                <a:path w="250825">
                  <a:moveTo>
                    <a:pt x="0" y="0"/>
                  </a:moveTo>
                  <a:lnTo>
                    <a:pt x="250824" y="0"/>
                  </a:lnTo>
                </a:path>
              </a:pathLst>
            </a:custGeom>
            <a:ln w="38099">
              <a:solidFill>
                <a:srgbClr val="000000"/>
              </a:solidFill>
            </a:ln>
          </p:spPr>
          <p:txBody>
            <a:bodyPr wrap="square" lIns="0" tIns="0" rIns="0" bIns="0" rtlCol="0"/>
            <a:lstStyle/>
            <a:p>
              <a:endParaRPr sz="1634"/>
            </a:p>
          </p:txBody>
        </p:sp>
        <p:sp>
          <p:nvSpPr>
            <p:cNvPr id="10" name="object 10"/>
            <p:cNvSpPr/>
            <p:nvPr/>
          </p:nvSpPr>
          <p:spPr>
            <a:xfrm>
              <a:off x="1113010" y="2088776"/>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sz="1634"/>
            </a:p>
          </p:txBody>
        </p:sp>
        <p:sp>
          <p:nvSpPr>
            <p:cNvPr id="11" name="object 11"/>
            <p:cNvSpPr/>
            <p:nvPr/>
          </p:nvSpPr>
          <p:spPr>
            <a:xfrm>
              <a:off x="951085" y="3822325"/>
              <a:ext cx="250825" cy="0"/>
            </a:xfrm>
            <a:custGeom>
              <a:avLst/>
              <a:gdLst/>
              <a:ahLst/>
              <a:cxnLst/>
              <a:rect l="l" t="t" r="r" b="b"/>
              <a:pathLst>
                <a:path w="250825">
                  <a:moveTo>
                    <a:pt x="0" y="0"/>
                  </a:moveTo>
                  <a:lnTo>
                    <a:pt x="250824" y="0"/>
                  </a:lnTo>
                </a:path>
              </a:pathLst>
            </a:custGeom>
            <a:ln w="38099">
              <a:solidFill>
                <a:srgbClr val="000000"/>
              </a:solidFill>
            </a:ln>
          </p:spPr>
          <p:txBody>
            <a:bodyPr wrap="square" lIns="0" tIns="0" rIns="0" bIns="0" rtlCol="0"/>
            <a:lstStyle/>
            <a:p>
              <a:endParaRPr sz="1634"/>
            </a:p>
          </p:txBody>
        </p:sp>
        <p:sp>
          <p:nvSpPr>
            <p:cNvPr id="12" name="object 12"/>
            <p:cNvSpPr/>
            <p:nvPr/>
          </p:nvSpPr>
          <p:spPr>
            <a:xfrm>
              <a:off x="1125710" y="3765175"/>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sz="1634"/>
            </a:p>
          </p:txBody>
        </p:sp>
        <p:sp>
          <p:nvSpPr>
            <p:cNvPr id="13" name="object 13"/>
            <p:cNvSpPr/>
            <p:nvPr/>
          </p:nvSpPr>
          <p:spPr>
            <a:xfrm>
              <a:off x="951085" y="5733675"/>
              <a:ext cx="250825" cy="0"/>
            </a:xfrm>
            <a:custGeom>
              <a:avLst/>
              <a:gdLst/>
              <a:ahLst/>
              <a:cxnLst/>
              <a:rect l="l" t="t" r="r" b="b"/>
              <a:pathLst>
                <a:path w="250825">
                  <a:moveTo>
                    <a:pt x="0" y="0"/>
                  </a:moveTo>
                  <a:lnTo>
                    <a:pt x="250824" y="0"/>
                  </a:lnTo>
                </a:path>
              </a:pathLst>
            </a:custGeom>
            <a:ln w="38099">
              <a:solidFill>
                <a:srgbClr val="000000"/>
              </a:solidFill>
            </a:ln>
          </p:spPr>
          <p:txBody>
            <a:bodyPr wrap="square" lIns="0" tIns="0" rIns="0" bIns="0" rtlCol="0"/>
            <a:lstStyle/>
            <a:p>
              <a:endParaRPr sz="1634"/>
            </a:p>
          </p:txBody>
        </p:sp>
        <p:sp>
          <p:nvSpPr>
            <p:cNvPr id="14" name="object 14"/>
            <p:cNvSpPr/>
            <p:nvPr/>
          </p:nvSpPr>
          <p:spPr>
            <a:xfrm>
              <a:off x="1125710" y="5676525"/>
              <a:ext cx="114300" cy="114300"/>
            </a:xfrm>
            <a:custGeom>
              <a:avLst/>
              <a:gdLst/>
              <a:ahLst/>
              <a:cxnLst/>
              <a:rect l="l" t="t" r="r" b="b"/>
              <a:pathLst>
                <a:path w="114300" h="114300">
                  <a:moveTo>
                    <a:pt x="0" y="0"/>
                  </a:moveTo>
                  <a:lnTo>
                    <a:pt x="0" y="114299"/>
                  </a:lnTo>
                  <a:lnTo>
                    <a:pt x="114300" y="57149"/>
                  </a:lnTo>
                  <a:lnTo>
                    <a:pt x="0" y="0"/>
                  </a:lnTo>
                  <a:close/>
                </a:path>
              </a:pathLst>
            </a:custGeom>
            <a:solidFill>
              <a:srgbClr val="000000"/>
            </a:solidFill>
          </p:spPr>
          <p:txBody>
            <a:bodyPr wrap="square" lIns="0" tIns="0" rIns="0" bIns="0" rtlCol="0"/>
            <a:lstStyle/>
            <a:p>
              <a:endParaRPr sz="1634"/>
            </a:p>
          </p:txBody>
        </p:sp>
        <p:sp>
          <p:nvSpPr>
            <p:cNvPr id="15" name="object 15"/>
            <p:cNvSpPr/>
            <p:nvPr/>
          </p:nvSpPr>
          <p:spPr>
            <a:xfrm>
              <a:off x="3830809" y="2931409"/>
              <a:ext cx="1624330" cy="916940"/>
            </a:xfrm>
            <a:custGeom>
              <a:avLst/>
              <a:gdLst/>
              <a:ahLst/>
              <a:cxnLst/>
              <a:rect l="l" t="t" r="r" b="b"/>
              <a:pathLst>
                <a:path w="1624329" h="916939">
                  <a:moveTo>
                    <a:pt x="0" y="916315"/>
                  </a:moveTo>
                  <a:lnTo>
                    <a:pt x="1624166" y="0"/>
                  </a:lnTo>
                </a:path>
              </a:pathLst>
            </a:custGeom>
            <a:ln w="38099">
              <a:solidFill>
                <a:srgbClr val="000000"/>
              </a:solidFill>
            </a:ln>
          </p:spPr>
          <p:txBody>
            <a:bodyPr wrap="square" lIns="0" tIns="0" rIns="0" bIns="0" rtlCol="0"/>
            <a:lstStyle/>
            <a:p>
              <a:endParaRPr sz="1634"/>
            </a:p>
          </p:txBody>
        </p:sp>
        <p:sp>
          <p:nvSpPr>
            <p:cNvPr id="16" name="object 16"/>
            <p:cNvSpPr/>
            <p:nvPr/>
          </p:nvSpPr>
          <p:spPr>
            <a:xfrm>
              <a:off x="5360528" y="2912687"/>
              <a:ext cx="127635" cy="106045"/>
            </a:xfrm>
            <a:custGeom>
              <a:avLst/>
              <a:gdLst/>
              <a:ahLst/>
              <a:cxnLst/>
              <a:rect l="l" t="t" r="r" b="b"/>
              <a:pathLst>
                <a:path w="127635" h="106044">
                  <a:moveTo>
                    <a:pt x="127631" y="0"/>
                  </a:moveTo>
                  <a:lnTo>
                    <a:pt x="0" y="6389"/>
                  </a:lnTo>
                  <a:lnTo>
                    <a:pt x="56164" y="105938"/>
                  </a:lnTo>
                  <a:lnTo>
                    <a:pt x="127631" y="0"/>
                  </a:lnTo>
                  <a:close/>
                </a:path>
              </a:pathLst>
            </a:custGeom>
            <a:solidFill>
              <a:srgbClr val="000000"/>
            </a:solidFill>
          </p:spPr>
          <p:txBody>
            <a:bodyPr wrap="square" lIns="0" tIns="0" rIns="0" bIns="0" rtlCol="0"/>
            <a:lstStyle/>
            <a:p>
              <a:endParaRPr sz="1634"/>
            </a:p>
          </p:txBody>
        </p:sp>
        <p:sp>
          <p:nvSpPr>
            <p:cNvPr id="17" name="object 17"/>
            <p:cNvSpPr/>
            <p:nvPr/>
          </p:nvSpPr>
          <p:spPr>
            <a:xfrm>
              <a:off x="3830809" y="3920750"/>
              <a:ext cx="1623060" cy="775970"/>
            </a:xfrm>
            <a:custGeom>
              <a:avLst/>
              <a:gdLst/>
              <a:ahLst/>
              <a:cxnLst/>
              <a:rect l="l" t="t" r="r" b="b"/>
              <a:pathLst>
                <a:path w="1623060" h="775970">
                  <a:moveTo>
                    <a:pt x="0" y="0"/>
                  </a:moveTo>
                  <a:lnTo>
                    <a:pt x="1622974" y="775731"/>
                  </a:lnTo>
                </a:path>
              </a:pathLst>
            </a:custGeom>
            <a:ln w="38099">
              <a:solidFill>
                <a:srgbClr val="000000"/>
              </a:solidFill>
            </a:ln>
          </p:spPr>
          <p:txBody>
            <a:bodyPr wrap="square" lIns="0" tIns="0" rIns="0" bIns="0" rtlCol="0"/>
            <a:lstStyle/>
            <a:p>
              <a:endParaRPr sz="1634"/>
            </a:p>
          </p:txBody>
        </p:sp>
        <p:sp>
          <p:nvSpPr>
            <p:cNvPr id="18" name="object 18"/>
            <p:cNvSpPr/>
            <p:nvPr/>
          </p:nvSpPr>
          <p:spPr>
            <a:xfrm>
              <a:off x="5360389" y="4612059"/>
              <a:ext cx="128270" cy="103505"/>
            </a:xfrm>
            <a:custGeom>
              <a:avLst/>
              <a:gdLst/>
              <a:ahLst/>
              <a:cxnLst/>
              <a:rect l="l" t="t" r="r" b="b"/>
              <a:pathLst>
                <a:path w="128270" h="103504">
                  <a:moveTo>
                    <a:pt x="49291" y="0"/>
                  </a:moveTo>
                  <a:lnTo>
                    <a:pt x="0" y="103125"/>
                  </a:lnTo>
                  <a:lnTo>
                    <a:pt x="127770" y="100853"/>
                  </a:lnTo>
                  <a:lnTo>
                    <a:pt x="49291" y="0"/>
                  </a:lnTo>
                  <a:close/>
                </a:path>
              </a:pathLst>
            </a:custGeom>
            <a:solidFill>
              <a:srgbClr val="000000"/>
            </a:solidFill>
          </p:spPr>
          <p:txBody>
            <a:bodyPr wrap="square" lIns="0" tIns="0" rIns="0" bIns="0" rtlCol="0"/>
            <a:lstStyle/>
            <a:p>
              <a:endParaRPr sz="1634"/>
            </a:p>
          </p:txBody>
        </p:sp>
        <p:sp>
          <p:nvSpPr>
            <p:cNvPr id="19" name="object 19"/>
            <p:cNvSpPr/>
            <p:nvPr/>
          </p:nvSpPr>
          <p:spPr>
            <a:xfrm>
              <a:off x="6280321" y="6368675"/>
              <a:ext cx="904875" cy="217804"/>
            </a:xfrm>
            <a:custGeom>
              <a:avLst/>
              <a:gdLst/>
              <a:ahLst/>
              <a:cxnLst/>
              <a:rect l="l" t="t" r="r" b="b"/>
              <a:pathLst>
                <a:path w="904875" h="217804">
                  <a:moveTo>
                    <a:pt x="678656" y="0"/>
                  </a:moveTo>
                  <a:lnTo>
                    <a:pt x="678656" y="54372"/>
                  </a:lnTo>
                  <a:lnTo>
                    <a:pt x="0" y="54372"/>
                  </a:lnTo>
                  <a:lnTo>
                    <a:pt x="0" y="163114"/>
                  </a:lnTo>
                  <a:lnTo>
                    <a:pt x="678656" y="163114"/>
                  </a:lnTo>
                  <a:lnTo>
                    <a:pt x="678656" y="217486"/>
                  </a:lnTo>
                  <a:lnTo>
                    <a:pt x="904875" y="108744"/>
                  </a:lnTo>
                  <a:lnTo>
                    <a:pt x="678656" y="0"/>
                  </a:lnTo>
                  <a:close/>
                </a:path>
              </a:pathLst>
            </a:custGeom>
            <a:solidFill>
              <a:srgbClr val="FFFB00"/>
            </a:solidFill>
          </p:spPr>
          <p:txBody>
            <a:bodyPr wrap="square" lIns="0" tIns="0" rIns="0" bIns="0" rtlCol="0"/>
            <a:lstStyle/>
            <a:p>
              <a:endParaRPr sz="1634"/>
            </a:p>
          </p:txBody>
        </p:sp>
        <p:sp>
          <p:nvSpPr>
            <p:cNvPr id="20" name="object 20"/>
            <p:cNvSpPr/>
            <p:nvPr/>
          </p:nvSpPr>
          <p:spPr>
            <a:xfrm>
              <a:off x="6280321" y="6368675"/>
              <a:ext cx="904875" cy="217804"/>
            </a:xfrm>
            <a:custGeom>
              <a:avLst/>
              <a:gdLst/>
              <a:ahLst/>
              <a:cxnLst/>
              <a:rect l="l" t="t" r="r" b="b"/>
              <a:pathLst>
                <a:path w="904875" h="217804">
                  <a:moveTo>
                    <a:pt x="0" y="54371"/>
                  </a:moveTo>
                  <a:lnTo>
                    <a:pt x="678656" y="54371"/>
                  </a:lnTo>
                  <a:lnTo>
                    <a:pt x="678656" y="0"/>
                  </a:lnTo>
                  <a:lnTo>
                    <a:pt x="904874" y="108743"/>
                  </a:lnTo>
                  <a:lnTo>
                    <a:pt x="678656" y="217486"/>
                  </a:lnTo>
                  <a:lnTo>
                    <a:pt x="678656" y="163114"/>
                  </a:lnTo>
                  <a:lnTo>
                    <a:pt x="0" y="163114"/>
                  </a:lnTo>
                  <a:lnTo>
                    <a:pt x="0" y="54371"/>
                  </a:lnTo>
                  <a:close/>
                </a:path>
              </a:pathLst>
            </a:custGeom>
            <a:ln w="9524">
              <a:solidFill>
                <a:srgbClr val="000000"/>
              </a:solidFill>
            </a:ln>
          </p:spPr>
          <p:txBody>
            <a:bodyPr wrap="square" lIns="0" tIns="0" rIns="0" bIns="0" rtlCol="0"/>
            <a:lstStyle/>
            <a:p>
              <a:endParaRPr sz="1634"/>
            </a:p>
          </p:txBody>
        </p:sp>
        <p:sp>
          <p:nvSpPr>
            <p:cNvPr id="21" name="object 21"/>
            <p:cNvSpPr/>
            <p:nvPr/>
          </p:nvSpPr>
          <p:spPr>
            <a:xfrm>
              <a:off x="7143921" y="5936875"/>
              <a:ext cx="2303780" cy="1287025"/>
            </a:xfrm>
            <a:custGeom>
              <a:avLst/>
              <a:gdLst/>
              <a:ahLst/>
              <a:cxnLst/>
              <a:rect l="l" t="t" r="r" b="b"/>
              <a:pathLst>
                <a:path w="2303779" h="1008379">
                  <a:moveTo>
                    <a:pt x="0" y="0"/>
                  </a:moveTo>
                  <a:lnTo>
                    <a:pt x="2303462" y="0"/>
                  </a:lnTo>
                  <a:lnTo>
                    <a:pt x="2303462" y="1008061"/>
                  </a:lnTo>
                  <a:lnTo>
                    <a:pt x="0" y="1008061"/>
                  </a:lnTo>
                  <a:lnTo>
                    <a:pt x="0" y="0"/>
                  </a:lnTo>
                  <a:close/>
                </a:path>
              </a:pathLst>
            </a:custGeom>
            <a:ln w="38099">
              <a:solidFill>
                <a:srgbClr val="FFFB00"/>
              </a:solidFill>
            </a:ln>
          </p:spPr>
          <p:txBody>
            <a:bodyPr wrap="square" lIns="0" tIns="0" rIns="0" bIns="0" rtlCol="0"/>
            <a:lstStyle/>
            <a:p>
              <a:endParaRPr sz="1634"/>
            </a:p>
          </p:txBody>
        </p:sp>
      </p:grpSp>
      <p:sp>
        <p:nvSpPr>
          <p:cNvPr id="22" name="object 22"/>
          <p:cNvSpPr txBox="1"/>
          <p:nvPr/>
        </p:nvSpPr>
        <p:spPr>
          <a:xfrm>
            <a:off x="2464826" y="1616802"/>
            <a:ext cx="2384740" cy="609605"/>
          </a:xfrm>
          <a:prstGeom prst="rect">
            <a:avLst/>
          </a:prstGeom>
        </p:spPr>
        <p:txBody>
          <a:bodyPr vert="horz" wrap="square" lIns="0" tIns="70309" rIns="0" bIns="0" rtlCol="0">
            <a:spAutoFit/>
          </a:bodyPr>
          <a:lstStyle/>
          <a:p>
            <a:pPr marL="11527" marR="4611">
              <a:lnSpc>
                <a:spcPts val="2142"/>
              </a:lnSpc>
              <a:spcBef>
                <a:spcPts val="554"/>
              </a:spcBef>
            </a:pPr>
            <a:r>
              <a:rPr lang="sv-SE" sz="2178" b="1" spc="-286" dirty="0">
                <a:latin typeface="Arial"/>
                <a:cs typeface="Arial"/>
              </a:rPr>
              <a:t>Från sockerkulturer i vatten vid T=70-80 °C</a:t>
            </a:r>
            <a:endParaRPr sz="2178" dirty="0">
              <a:latin typeface="Arial"/>
              <a:cs typeface="Arial"/>
            </a:endParaRPr>
          </a:p>
        </p:txBody>
      </p:sp>
      <p:sp>
        <p:nvSpPr>
          <p:cNvPr id="23" name="object 23"/>
          <p:cNvSpPr txBox="1"/>
          <p:nvPr/>
        </p:nvSpPr>
        <p:spPr>
          <a:xfrm>
            <a:off x="6259826" y="1627426"/>
            <a:ext cx="3511410" cy="1408175"/>
          </a:xfrm>
          <a:prstGeom prst="rect">
            <a:avLst/>
          </a:prstGeom>
        </p:spPr>
        <p:txBody>
          <a:bodyPr vert="horz" wrap="square" lIns="0" tIns="11526" rIns="0" bIns="0" rtlCol="0">
            <a:spAutoFit/>
          </a:bodyPr>
          <a:lstStyle/>
          <a:p>
            <a:pPr marL="46106" marR="27664">
              <a:spcBef>
                <a:spcPts val="91"/>
              </a:spcBef>
              <a:tabLst>
                <a:tab pos="661046" algn="l"/>
              </a:tabLst>
            </a:pPr>
            <a:r>
              <a:rPr lang="sv-SE" sz="1815" b="1" i="1" u="sng" spc="-268" dirty="0">
                <a:uFill>
                  <a:solidFill>
                    <a:srgbClr val="000000"/>
                  </a:solidFill>
                </a:uFill>
                <a:latin typeface="Arial"/>
                <a:cs typeface="Arial"/>
              </a:rPr>
              <a:t>VÅT: 1-2 dagar i 0,1/0,2% H2SO4 </a:t>
            </a:r>
            <a:r>
              <a:rPr lang="sv-SE" sz="1815" b="1" i="1" u="sng" spc="-268" dirty="0" err="1">
                <a:uFill>
                  <a:solidFill>
                    <a:srgbClr val="000000"/>
                  </a:solidFill>
                </a:uFill>
                <a:latin typeface="Arial"/>
                <a:cs typeface="Arial"/>
              </a:rPr>
              <a:t>vattenlösning;pressning;separering</a:t>
            </a:r>
            <a:r>
              <a:rPr lang="sv-SE" sz="1815" b="1" i="1" u="sng" spc="-268" dirty="0">
                <a:uFill>
                  <a:solidFill>
                    <a:srgbClr val="000000"/>
                  </a:solidFill>
                </a:uFill>
                <a:latin typeface="Arial"/>
                <a:cs typeface="Arial"/>
              </a:rPr>
              <a:t> av stärkelse, oljor och proteiner pH=5,5-6,2 med Na(OH) vid 70°CTillsats av α-amylas och CaCl2</a:t>
            </a:r>
            <a:endParaRPr sz="1770" baseline="-21367" dirty="0">
              <a:latin typeface="Arial"/>
              <a:cs typeface="Arial"/>
            </a:endParaRPr>
          </a:p>
        </p:txBody>
      </p:sp>
      <p:sp>
        <p:nvSpPr>
          <p:cNvPr id="24" name="object 24"/>
          <p:cNvSpPr txBox="1"/>
          <p:nvPr/>
        </p:nvSpPr>
        <p:spPr>
          <a:xfrm>
            <a:off x="6425514" y="3781357"/>
            <a:ext cx="3132204" cy="1128867"/>
          </a:xfrm>
          <a:prstGeom prst="rect">
            <a:avLst/>
          </a:prstGeom>
        </p:spPr>
        <p:txBody>
          <a:bodyPr vert="horz" wrap="square" lIns="0" tIns="11526" rIns="0" bIns="0" rtlCol="0">
            <a:spAutoFit/>
          </a:bodyPr>
          <a:lstStyle/>
          <a:p>
            <a:pPr marL="11527" marR="4611">
              <a:spcBef>
                <a:spcPts val="91"/>
              </a:spcBef>
            </a:pPr>
            <a:r>
              <a:rPr lang="sv-SE" sz="1815" b="1" i="1" u="sng" spc="-241" dirty="0">
                <a:uFill>
                  <a:solidFill>
                    <a:srgbClr val="000000"/>
                  </a:solidFill>
                </a:uFill>
                <a:latin typeface="Arial"/>
                <a:cs typeface="Arial"/>
              </a:rPr>
              <a:t>TORR: spannmål pressas utan förbehandling; lägre kostnader; ökad produktion av bioetanol; inga oljor och proteiner.</a:t>
            </a:r>
            <a:endParaRPr sz="2178" dirty="0">
              <a:latin typeface="Arial"/>
              <a:cs typeface="Arial"/>
            </a:endParaRPr>
          </a:p>
        </p:txBody>
      </p:sp>
      <p:sp>
        <p:nvSpPr>
          <p:cNvPr id="25" name="object 25"/>
          <p:cNvSpPr txBox="1"/>
          <p:nvPr/>
        </p:nvSpPr>
        <p:spPr>
          <a:xfrm>
            <a:off x="2438941" y="5036254"/>
            <a:ext cx="4310167" cy="678488"/>
          </a:xfrm>
          <a:prstGeom prst="rect">
            <a:avLst/>
          </a:prstGeom>
        </p:spPr>
        <p:txBody>
          <a:bodyPr vert="horz" wrap="square" lIns="0" tIns="11526" rIns="0" bIns="0" rtlCol="0">
            <a:spAutoFit/>
          </a:bodyPr>
          <a:lstStyle/>
          <a:p>
            <a:pPr marL="11527">
              <a:lnSpc>
                <a:spcPts val="2587"/>
              </a:lnSpc>
              <a:spcBef>
                <a:spcPts val="91"/>
              </a:spcBef>
            </a:pPr>
            <a:r>
              <a:rPr lang="sv-SE" sz="2178" b="1" spc="-286" dirty="0">
                <a:latin typeface="Arial"/>
                <a:cs typeface="Arial"/>
              </a:rPr>
              <a:t>Från sockerhaltig </a:t>
            </a:r>
            <a:r>
              <a:rPr lang="sv-SE" sz="2178" b="1" spc="-286" dirty="0" err="1">
                <a:latin typeface="Arial"/>
                <a:cs typeface="Arial"/>
              </a:rPr>
              <a:t>juice:Stenbrytning</a:t>
            </a:r>
            <a:r>
              <a:rPr lang="sv-SE" sz="2178" b="1" spc="-286" dirty="0">
                <a:latin typeface="Arial"/>
                <a:cs typeface="Arial"/>
              </a:rPr>
              <a:t>: - mekanisk: med kvarnar eller pressar</a:t>
            </a:r>
            <a:endParaRPr sz="1815" dirty="0">
              <a:latin typeface="Arial"/>
              <a:cs typeface="Arial"/>
            </a:endParaRPr>
          </a:p>
        </p:txBody>
      </p:sp>
      <p:sp>
        <p:nvSpPr>
          <p:cNvPr id="26" name="object 26"/>
          <p:cNvSpPr txBox="1"/>
          <p:nvPr/>
        </p:nvSpPr>
        <p:spPr>
          <a:xfrm>
            <a:off x="3484929" y="5616881"/>
            <a:ext cx="1882204" cy="1012070"/>
          </a:xfrm>
          <a:prstGeom prst="rect">
            <a:avLst/>
          </a:prstGeom>
        </p:spPr>
        <p:txBody>
          <a:bodyPr vert="horz" wrap="square" lIns="0" tIns="83564" rIns="0" bIns="0" rtlCol="0">
            <a:spAutoFit/>
          </a:bodyPr>
          <a:lstStyle/>
          <a:p>
            <a:pPr marL="141200" indent="-116418">
              <a:spcBef>
                <a:spcPts val="658"/>
              </a:spcBef>
              <a:buChar char="-"/>
              <a:tabLst>
                <a:tab pos="141776" algn="l"/>
              </a:tabLst>
            </a:pPr>
            <a:r>
              <a:rPr lang="it-IT" sz="1815" b="1" spc="-191" dirty="0">
                <a:latin typeface="Arial"/>
                <a:cs typeface="Arial"/>
              </a:rPr>
              <a:t>genom diffusion</a:t>
            </a:r>
          </a:p>
          <a:p>
            <a:pPr marL="141200" indent="-116418">
              <a:spcBef>
                <a:spcPts val="658"/>
              </a:spcBef>
              <a:buChar char="-"/>
              <a:tabLst>
                <a:tab pos="141776" algn="l"/>
              </a:tabLst>
            </a:pPr>
            <a:r>
              <a:rPr lang="it-IT" sz="1815" b="1" spc="-191" dirty="0">
                <a:latin typeface="Arial"/>
                <a:cs typeface="Arial"/>
              </a:rPr>
              <a:t>genom centrifugering</a:t>
            </a:r>
            <a:endParaRPr sz="1815" dirty="0">
              <a:latin typeface="Arial"/>
              <a:cs typeface="Arial"/>
            </a:endParaRPr>
          </a:p>
        </p:txBody>
      </p:sp>
      <p:sp>
        <p:nvSpPr>
          <p:cNvPr id="27" name="object 27"/>
          <p:cNvSpPr txBox="1"/>
          <p:nvPr/>
        </p:nvSpPr>
        <p:spPr>
          <a:xfrm>
            <a:off x="7798555" y="5419064"/>
            <a:ext cx="1950208" cy="849560"/>
          </a:xfrm>
          <a:prstGeom prst="rect">
            <a:avLst/>
          </a:prstGeom>
        </p:spPr>
        <p:txBody>
          <a:bodyPr vert="horz" wrap="square" lIns="0" tIns="11526" rIns="0" bIns="0" rtlCol="0">
            <a:spAutoFit/>
          </a:bodyPr>
          <a:lstStyle/>
          <a:p>
            <a:pPr marL="34580" marR="27664" algn="ctr">
              <a:spcBef>
                <a:spcPts val="91"/>
              </a:spcBef>
            </a:pPr>
            <a:r>
              <a:rPr lang="sv-SE" sz="1815" b="1" spc="-127" dirty="0">
                <a:latin typeface="Arial"/>
                <a:cs typeface="Arial"/>
              </a:rPr>
              <a:t>Stjälkarna blötläggs alltid i H2O.vid 50-70 °C</a:t>
            </a:r>
            <a:endParaRPr sz="1815" dirty="0">
              <a:latin typeface="Arial"/>
              <a:cs typeface="Arial"/>
            </a:endParaRPr>
          </a:p>
        </p:txBody>
      </p:sp>
      <p:sp>
        <p:nvSpPr>
          <p:cNvPr id="33" name="object 3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lang="en-US" spc="-404" dirty="0"/>
              <a:t>1:a </a:t>
            </a:r>
            <a:r>
              <a:rPr lang="en-US" spc="-404" dirty="0" err="1"/>
              <a:t>generationens</a:t>
            </a:r>
            <a:r>
              <a:rPr lang="en-US" spc="-404" dirty="0"/>
              <a:t> </a:t>
            </a:r>
            <a:r>
              <a:rPr lang="en-US" spc="-404" dirty="0" err="1"/>
              <a:t>etanolproduktion</a:t>
            </a:r>
            <a:endParaRPr spc="-368"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0" name="object 10"/>
          <p:cNvSpPr txBox="1"/>
          <p:nvPr/>
        </p:nvSpPr>
        <p:spPr>
          <a:xfrm>
            <a:off x="3329553" y="1504387"/>
            <a:ext cx="1050023" cy="402771"/>
          </a:xfrm>
          <a:prstGeom prst="rect">
            <a:avLst/>
          </a:prstGeom>
        </p:spPr>
        <p:txBody>
          <a:bodyPr vert="horz" wrap="square" lIns="0" tIns="11526" rIns="0" bIns="0" rtlCol="0">
            <a:spAutoFit/>
          </a:bodyPr>
          <a:lstStyle/>
          <a:p>
            <a:pPr marL="34580">
              <a:spcBef>
                <a:spcPts val="91"/>
              </a:spcBef>
            </a:pPr>
            <a:r>
              <a:rPr sz="3812" b="1" spc="-360" baseline="13888" dirty="0">
                <a:latin typeface="Arial"/>
                <a:cs typeface="Arial"/>
              </a:rPr>
              <a:t>C</a:t>
            </a:r>
            <a:r>
              <a:rPr sz="1679" b="1" spc="-241" dirty="0">
                <a:latin typeface="Arial"/>
                <a:cs typeface="Arial"/>
              </a:rPr>
              <a:t>6</a:t>
            </a:r>
            <a:r>
              <a:rPr sz="3812" b="1" spc="-360" baseline="13888" dirty="0">
                <a:latin typeface="Arial"/>
                <a:cs typeface="Arial"/>
              </a:rPr>
              <a:t>H</a:t>
            </a:r>
            <a:r>
              <a:rPr sz="1679" b="1" spc="-241" dirty="0">
                <a:latin typeface="Arial"/>
                <a:cs typeface="Arial"/>
              </a:rPr>
              <a:t>12</a:t>
            </a:r>
            <a:r>
              <a:rPr sz="3812" b="1" spc="-360" baseline="13888" dirty="0">
                <a:latin typeface="Arial"/>
                <a:cs typeface="Arial"/>
              </a:rPr>
              <a:t>O</a:t>
            </a:r>
            <a:r>
              <a:rPr sz="1679" b="1" spc="-241" dirty="0">
                <a:latin typeface="Arial"/>
                <a:cs typeface="Arial"/>
              </a:rPr>
              <a:t>6</a:t>
            </a:r>
            <a:endParaRPr sz="1679">
              <a:latin typeface="Arial"/>
              <a:cs typeface="Arial"/>
            </a:endParaRPr>
          </a:p>
        </p:txBody>
      </p:sp>
      <p:sp>
        <p:nvSpPr>
          <p:cNvPr id="11" name="object 11"/>
          <p:cNvSpPr txBox="1"/>
          <p:nvPr/>
        </p:nvSpPr>
        <p:spPr>
          <a:xfrm>
            <a:off x="4865174" y="1562017"/>
            <a:ext cx="1949055" cy="235098"/>
          </a:xfrm>
          <a:prstGeom prst="rect">
            <a:avLst/>
          </a:prstGeom>
        </p:spPr>
        <p:txBody>
          <a:bodyPr vert="horz" wrap="square" lIns="0" tIns="11526" rIns="0" bIns="0" rtlCol="0">
            <a:spAutoFit/>
          </a:bodyPr>
          <a:lstStyle/>
          <a:p>
            <a:pPr marL="11527">
              <a:spcBef>
                <a:spcPts val="91"/>
              </a:spcBef>
            </a:pPr>
            <a:r>
              <a:rPr sz="1452" b="1" spc="-177" dirty="0">
                <a:latin typeface="Arial"/>
                <a:cs typeface="Arial"/>
              </a:rPr>
              <a:t>S</a:t>
            </a:r>
            <a:r>
              <a:rPr sz="1452" b="1" spc="-150" dirty="0">
                <a:latin typeface="Arial"/>
                <a:cs typeface="Arial"/>
              </a:rPr>
              <a:t>accha</a:t>
            </a:r>
            <a:r>
              <a:rPr sz="1452" b="1" spc="-109" dirty="0">
                <a:latin typeface="Arial"/>
                <a:cs typeface="Arial"/>
              </a:rPr>
              <a:t>r</a:t>
            </a:r>
            <a:r>
              <a:rPr sz="1452" b="1" spc="-163" dirty="0">
                <a:latin typeface="Arial"/>
                <a:cs typeface="Arial"/>
              </a:rPr>
              <a:t>omyces</a:t>
            </a:r>
            <a:r>
              <a:rPr sz="1452" b="1" spc="-73" dirty="0">
                <a:latin typeface="Arial"/>
                <a:cs typeface="Arial"/>
              </a:rPr>
              <a:t> </a:t>
            </a:r>
            <a:r>
              <a:rPr sz="1452" b="1" spc="-150" dirty="0">
                <a:latin typeface="Arial"/>
                <a:cs typeface="Arial"/>
              </a:rPr>
              <a:t>ce</a:t>
            </a:r>
            <a:r>
              <a:rPr sz="1452" b="1" spc="-109" dirty="0">
                <a:latin typeface="Arial"/>
                <a:cs typeface="Arial"/>
              </a:rPr>
              <a:t>r</a:t>
            </a:r>
            <a:r>
              <a:rPr sz="1452" b="1" spc="-150" dirty="0">
                <a:latin typeface="Arial"/>
                <a:cs typeface="Arial"/>
              </a:rPr>
              <a:t>ev</a:t>
            </a:r>
            <a:r>
              <a:rPr sz="1452" b="1" spc="-109" dirty="0">
                <a:latin typeface="Arial"/>
                <a:cs typeface="Arial"/>
              </a:rPr>
              <a:t>isia</a:t>
            </a:r>
            <a:r>
              <a:rPr sz="1452" b="1" spc="-150" dirty="0">
                <a:latin typeface="Arial"/>
                <a:cs typeface="Arial"/>
              </a:rPr>
              <a:t>e</a:t>
            </a:r>
            <a:endParaRPr sz="1452" dirty="0">
              <a:latin typeface="Arial"/>
              <a:cs typeface="Arial"/>
            </a:endParaRPr>
          </a:p>
        </p:txBody>
      </p:sp>
      <p:sp>
        <p:nvSpPr>
          <p:cNvPr id="12" name="object 12"/>
          <p:cNvSpPr txBox="1"/>
          <p:nvPr/>
        </p:nvSpPr>
        <p:spPr>
          <a:xfrm>
            <a:off x="8161626" y="1423704"/>
            <a:ext cx="1988820" cy="402643"/>
          </a:xfrm>
          <a:prstGeom prst="rect">
            <a:avLst/>
          </a:prstGeom>
        </p:spPr>
        <p:txBody>
          <a:bodyPr vert="horz" wrap="square" lIns="0" tIns="11526" rIns="0" bIns="0" rtlCol="0">
            <a:spAutoFit/>
          </a:bodyPr>
          <a:lstStyle/>
          <a:p>
            <a:pPr marL="34580">
              <a:spcBef>
                <a:spcPts val="91"/>
              </a:spcBef>
            </a:pPr>
            <a:r>
              <a:rPr sz="2541" b="1" spc="-331" dirty="0">
                <a:latin typeface="Arial"/>
                <a:cs typeface="Arial"/>
              </a:rPr>
              <a:t>C</a:t>
            </a:r>
            <a:r>
              <a:rPr sz="2519" b="1" spc="-245" baseline="-21021" dirty="0">
                <a:latin typeface="Arial"/>
                <a:cs typeface="Arial"/>
              </a:rPr>
              <a:t>2</a:t>
            </a:r>
            <a:r>
              <a:rPr sz="2541" b="1" spc="-331" dirty="0">
                <a:latin typeface="Arial"/>
                <a:cs typeface="Arial"/>
              </a:rPr>
              <a:t>H</a:t>
            </a:r>
            <a:r>
              <a:rPr sz="2519" b="1" spc="-245" baseline="-21021" dirty="0">
                <a:latin typeface="Arial"/>
                <a:cs typeface="Arial"/>
              </a:rPr>
              <a:t>5</a:t>
            </a:r>
            <a:r>
              <a:rPr sz="2541" b="1" spc="-359" dirty="0">
                <a:latin typeface="Arial"/>
                <a:cs typeface="Arial"/>
              </a:rPr>
              <a:t>O</a:t>
            </a:r>
            <a:r>
              <a:rPr sz="2541" b="1" spc="-331" dirty="0">
                <a:latin typeface="Arial"/>
                <a:cs typeface="Arial"/>
              </a:rPr>
              <a:t>H</a:t>
            </a:r>
            <a:r>
              <a:rPr sz="2541" b="1" spc="-127" dirty="0">
                <a:latin typeface="Arial"/>
                <a:cs typeface="Arial"/>
              </a:rPr>
              <a:t> </a:t>
            </a:r>
            <a:r>
              <a:rPr sz="2541" b="1" spc="-268" dirty="0">
                <a:latin typeface="Arial"/>
                <a:cs typeface="Arial"/>
              </a:rPr>
              <a:t>+</a:t>
            </a:r>
            <a:r>
              <a:rPr sz="2541" b="1" spc="-127" dirty="0">
                <a:latin typeface="Arial"/>
                <a:cs typeface="Arial"/>
              </a:rPr>
              <a:t> </a:t>
            </a:r>
            <a:r>
              <a:rPr sz="2541" b="1" spc="-259" dirty="0">
                <a:latin typeface="Arial"/>
                <a:cs typeface="Arial"/>
              </a:rPr>
              <a:t>2</a:t>
            </a:r>
            <a:r>
              <a:rPr sz="2541" b="1" spc="-331" dirty="0">
                <a:latin typeface="Arial"/>
                <a:cs typeface="Arial"/>
              </a:rPr>
              <a:t>C</a:t>
            </a:r>
            <a:r>
              <a:rPr sz="2541" b="1" spc="-359" dirty="0">
                <a:latin typeface="Arial"/>
                <a:cs typeface="Arial"/>
              </a:rPr>
              <a:t>O</a:t>
            </a:r>
            <a:r>
              <a:rPr sz="2519" b="1" spc="-245" baseline="-21021" dirty="0">
                <a:latin typeface="Arial"/>
                <a:cs typeface="Arial"/>
              </a:rPr>
              <a:t>2</a:t>
            </a:r>
            <a:endParaRPr sz="2519" baseline="-21021">
              <a:latin typeface="Arial"/>
              <a:cs typeface="Arial"/>
            </a:endParaRPr>
          </a:p>
        </p:txBody>
      </p:sp>
      <p:sp>
        <p:nvSpPr>
          <p:cNvPr id="13" name="object 13"/>
          <p:cNvSpPr txBox="1"/>
          <p:nvPr/>
        </p:nvSpPr>
        <p:spPr>
          <a:xfrm>
            <a:off x="3170844" y="2405261"/>
            <a:ext cx="5236285" cy="2973540"/>
          </a:xfrm>
          <a:prstGeom prst="rect">
            <a:avLst/>
          </a:prstGeom>
        </p:spPr>
        <p:txBody>
          <a:bodyPr vert="horz" wrap="square" lIns="0" tIns="11526" rIns="0" bIns="0" rtlCol="0">
            <a:spAutoFit/>
          </a:bodyPr>
          <a:lstStyle/>
          <a:p>
            <a:pPr marL="295079" indent="-248973">
              <a:spcBef>
                <a:spcPts val="91"/>
              </a:spcBef>
              <a:buClr>
                <a:srgbClr val="D16349"/>
              </a:buClr>
              <a:buSzPct val="83333"/>
              <a:buFont typeface="Wingdings"/>
              <a:buChar char=""/>
              <a:tabLst>
                <a:tab pos="295079" algn="l"/>
              </a:tabLst>
            </a:pPr>
            <a:r>
              <a:rPr sz="2178" b="1" spc="-222" dirty="0">
                <a:latin typeface="Arial"/>
                <a:cs typeface="Arial"/>
              </a:rPr>
              <a:t>29</a:t>
            </a:r>
            <a:r>
              <a:rPr sz="2178" b="1" dirty="0">
                <a:latin typeface="Arial"/>
                <a:cs typeface="Arial"/>
              </a:rPr>
              <a:t>°</a:t>
            </a:r>
            <a:r>
              <a:rPr sz="2178" b="1" spc="-286" dirty="0">
                <a:latin typeface="Arial"/>
                <a:cs typeface="Arial"/>
              </a:rPr>
              <a:t>C</a:t>
            </a:r>
            <a:r>
              <a:rPr sz="2178" b="1" spc="-109" dirty="0">
                <a:latin typeface="Arial"/>
                <a:cs typeface="Arial"/>
              </a:rPr>
              <a:t> </a:t>
            </a:r>
            <a:r>
              <a:rPr sz="2178" b="1" spc="-231" dirty="0">
                <a:latin typeface="Arial"/>
                <a:cs typeface="Arial"/>
              </a:rPr>
              <a:t>&lt;</a:t>
            </a:r>
            <a:r>
              <a:rPr sz="2178" b="1" spc="-109" dirty="0">
                <a:latin typeface="Arial"/>
                <a:cs typeface="Arial"/>
              </a:rPr>
              <a:t> </a:t>
            </a:r>
            <a:r>
              <a:rPr sz="2178" b="1" spc="-241" dirty="0">
                <a:latin typeface="Arial"/>
                <a:cs typeface="Arial"/>
              </a:rPr>
              <a:t>T</a:t>
            </a:r>
            <a:r>
              <a:rPr sz="2178" b="1" spc="-109" dirty="0">
                <a:latin typeface="Arial"/>
                <a:cs typeface="Arial"/>
              </a:rPr>
              <a:t> </a:t>
            </a:r>
            <a:r>
              <a:rPr sz="2178" b="1" spc="-231" dirty="0">
                <a:latin typeface="Arial"/>
                <a:cs typeface="Arial"/>
              </a:rPr>
              <a:t>&lt;</a:t>
            </a:r>
            <a:r>
              <a:rPr sz="2178" b="1" spc="-109" dirty="0">
                <a:latin typeface="Arial"/>
                <a:cs typeface="Arial"/>
              </a:rPr>
              <a:t> </a:t>
            </a:r>
            <a:r>
              <a:rPr sz="2178" b="1" spc="-222" dirty="0">
                <a:latin typeface="Arial"/>
                <a:cs typeface="Arial"/>
              </a:rPr>
              <a:t>35</a:t>
            </a:r>
            <a:r>
              <a:rPr sz="2178" b="1" spc="-109" dirty="0">
                <a:latin typeface="Arial"/>
                <a:cs typeface="Arial"/>
              </a:rPr>
              <a:t> </a:t>
            </a:r>
            <a:r>
              <a:rPr sz="2178" b="1" dirty="0">
                <a:latin typeface="Arial"/>
                <a:cs typeface="Arial"/>
              </a:rPr>
              <a:t>°</a:t>
            </a:r>
            <a:r>
              <a:rPr sz="2178" b="1" spc="-286" dirty="0">
                <a:latin typeface="Arial"/>
                <a:cs typeface="Arial"/>
              </a:rPr>
              <a:t>C</a:t>
            </a:r>
            <a:endParaRPr sz="2178" dirty="0">
              <a:latin typeface="Arial"/>
              <a:cs typeface="Arial"/>
            </a:endParaRPr>
          </a:p>
          <a:p>
            <a:pPr>
              <a:spcBef>
                <a:spcPts val="23"/>
              </a:spcBef>
              <a:buChar char=""/>
            </a:pPr>
            <a:endParaRPr sz="2677" dirty="0">
              <a:latin typeface="Arial"/>
              <a:cs typeface="Arial"/>
            </a:endParaRPr>
          </a:p>
          <a:p>
            <a:pPr marL="295079" indent="-248973">
              <a:buClr>
                <a:srgbClr val="D16349"/>
              </a:buClr>
              <a:buSzPct val="83333"/>
              <a:buFont typeface="Wingdings"/>
              <a:buChar char=""/>
              <a:tabLst>
                <a:tab pos="295079" algn="l"/>
              </a:tabLst>
            </a:pPr>
            <a:r>
              <a:rPr lang="sv-SE" sz="2178" b="1" spc="-222" dirty="0">
                <a:latin typeface="Arial"/>
                <a:cs typeface="Arial"/>
              </a:rPr>
              <a:t>450 g jäst per 1000 l sockerhaltig juice</a:t>
            </a:r>
          </a:p>
          <a:p>
            <a:pPr marL="295079" indent="-248973">
              <a:buClr>
                <a:srgbClr val="D16349"/>
              </a:buClr>
              <a:buSzPct val="83333"/>
              <a:buFont typeface="Wingdings"/>
              <a:buChar char=""/>
              <a:tabLst>
                <a:tab pos="295079" algn="l"/>
              </a:tabLst>
            </a:pPr>
            <a:r>
              <a:rPr lang="en-US" sz="2541" b="1" u="heavy" spc="-245" dirty="0" err="1">
                <a:uFill>
                  <a:solidFill>
                    <a:srgbClr val="000000"/>
                  </a:solidFill>
                </a:uFill>
                <a:latin typeface="Arial"/>
                <a:cs typeface="Arial"/>
              </a:rPr>
              <a:t>Avkastning</a:t>
            </a:r>
            <a:r>
              <a:rPr sz="2541" b="1" u="heavy" spc="-245" dirty="0">
                <a:uFill>
                  <a:solidFill>
                    <a:srgbClr val="000000"/>
                  </a:solidFill>
                </a:uFill>
                <a:latin typeface="Arial"/>
                <a:cs typeface="Arial"/>
              </a:rPr>
              <a:t>:</a:t>
            </a:r>
            <a:endParaRPr sz="2541" dirty="0">
              <a:latin typeface="Arial"/>
              <a:cs typeface="Arial"/>
            </a:endParaRPr>
          </a:p>
          <a:p>
            <a:pPr>
              <a:spcBef>
                <a:spcPts val="27"/>
              </a:spcBef>
              <a:buChar char=""/>
            </a:pPr>
            <a:endParaRPr sz="2723" dirty="0">
              <a:latin typeface="Arial"/>
              <a:cs typeface="Arial"/>
            </a:endParaRPr>
          </a:p>
          <a:p>
            <a:pPr marL="357898" indent="-312369">
              <a:buClr>
                <a:srgbClr val="D16349"/>
              </a:buClr>
              <a:buSzPct val="83333"/>
              <a:buFont typeface="Wingdings"/>
              <a:buChar char=""/>
              <a:tabLst>
                <a:tab pos="358475" algn="l"/>
              </a:tabLst>
            </a:pPr>
            <a:r>
              <a:rPr lang="sv-SE" sz="2178" b="1" spc="-222" dirty="0">
                <a:latin typeface="Arial"/>
                <a:cs typeface="Arial"/>
              </a:rPr>
              <a:t>1 kg stärkelse = 0,568 kg di CH3CH2OH1 kg sackaros = 0,538 kg CH3CH2OH10 % av jästsvamparna överlever inte </a:t>
            </a:r>
            <a:endParaRPr sz="2178" dirty="0">
              <a:latin typeface="Arial"/>
              <a:cs typeface="Arial"/>
            </a:endParaRPr>
          </a:p>
        </p:txBody>
      </p:sp>
      <p:sp>
        <p:nvSpPr>
          <p:cNvPr id="21" name="object 21"/>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lang="en-US" spc="-404" dirty="0"/>
              <a:t>1:a </a:t>
            </a:r>
            <a:r>
              <a:rPr lang="en-US" spc="-404" dirty="0" err="1"/>
              <a:t>generationens</a:t>
            </a:r>
            <a:r>
              <a:rPr lang="en-US" spc="-404" dirty="0"/>
              <a:t> </a:t>
            </a:r>
            <a:r>
              <a:rPr lang="en-US" spc="-404" dirty="0" err="1"/>
              <a:t>etanolproduktion</a:t>
            </a:r>
            <a:endParaRPr spc="-368"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665923" y="2000174"/>
            <a:ext cx="11052312" cy="2956422"/>
          </a:xfrm>
          <a:prstGeom prst="rect">
            <a:avLst/>
          </a:prstGeom>
        </p:spPr>
        <p:txBody>
          <a:bodyPr vert="horz" wrap="square" lIns="0" tIns="57630" rIns="0" bIns="0" rtlCol="0">
            <a:spAutoFit/>
          </a:bodyPr>
          <a:lstStyle/>
          <a:p>
            <a:pPr marL="253583" marR="133131" indent="-242057" algn="just">
              <a:lnSpc>
                <a:spcPts val="2723"/>
              </a:lnSpc>
              <a:spcBef>
                <a:spcPts val="454"/>
              </a:spcBef>
            </a:pPr>
            <a:r>
              <a:rPr lang="sv-SE" sz="2500" b="1" spc="-127" dirty="0">
                <a:latin typeface="Arial"/>
                <a:cs typeface="Arial"/>
              </a:rPr>
              <a:t>De viktigaste punkterna i produktionsprocessen för torr bioetanol är</a:t>
            </a:r>
          </a:p>
          <a:p>
            <a:pPr marL="253583" marR="133131" indent="-242057" algn="just">
              <a:lnSpc>
                <a:spcPts val="2723"/>
              </a:lnSpc>
              <a:spcBef>
                <a:spcPts val="454"/>
              </a:spcBef>
            </a:pPr>
            <a:r>
              <a:rPr lang="sv-SE" sz="2500" b="1" spc="-127" dirty="0">
                <a:solidFill>
                  <a:schemeClr val="accent6">
                    <a:lumMod val="75000"/>
                  </a:schemeClr>
                </a:solidFill>
                <a:latin typeface="Arial"/>
                <a:cs typeface="Arial"/>
              </a:rPr>
              <a:t>1. Malning</a:t>
            </a:r>
            <a:r>
              <a:rPr lang="sv-SE" sz="2500" b="1" spc="-127" dirty="0">
                <a:latin typeface="Arial"/>
                <a:cs typeface="Arial"/>
              </a:rPr>
              <a:t>: Basmaterialet passerar genom en kvarn som maler det till ett fint pulver, en s.k. pasta.</a:t>
            </a:r>
          </a:p>
          <a:p>
            <a:pPr marL="253583" marR="133131" indent="-242057" algn="just">
              <a:lnSpc>
                <a:spcPts val="2723"/>
              </a:lnSpc>
              <a:spcBef>
                <a:spcPts val="454"/>
              </a:spcBef>
            </a:pPr>
            <a:r>
              <a:rPr lang="sv-SE" sz="2500" b="1" spc="-127" dirty="0">
                <a:solidFill>
                  <a:schemeClr val="accent6">
                    <a:lumMod val="75000"/>
                  </a:schemeClr>
                </a:solidFill>
                <a:latin typeface="Arial"/>
                <a:cs typeface="Arial"/>
              </a:rPr>
              <a:t>2. Förvätskning</a:t>
            </a:r>
            <a:r>
              <a:rPr lang="sv-SE" sz="2500" b="1" spc="-127" dirty="0">
                <a:latin typeface="Arial"/>
                <a:cs typeface="Arial"/>
              </a:rPr>
              <a:t>. Pastan blandas med vatten och α-amylas och passerar sedan genom kaminen där stärkelsen kondenseras. Värme tillförs i detta skede för att möjliggöra kondensering. Spisarna används med en hög temperaturfas (120-150 grader Celsius) och en lägre temperaturhållningsperiod (95 grader Celsius). Höga temperaturer minskar bakteriehalten i vattenblandningen.</a:t>
            </a:r>
            <a:endParaRPr sz="2500" dirty="0">
              <a:latin typeface="Arial"/>
              <a:cs typeface="Arial"/>
            </a:endParaRPr>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lang="en-US" spc="-404" dirty="0"/>
              <a:t>1:a </a:t>
            </a:r>
            <a:r>
              <a:rPr lang="en-US" spc="-404" dirty="0" err="1"/>
              <a:t>generationens</a:t>
            </a:r>
            <a:r>
              <a:rPr lang="en-US" spc="-404" dirty="0"/>
              <a:t> </a:t>
            </a:r>
            <a:r>
              <a:rPr lang="en-US" spc="-404" dirty="0" err="1"/>
              <a:t>etanolproduktion</a:t>
            </a:r>
            <a:endParaRPr spc="-368"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lang="en-US" spc="-404" dirty="0"/>
              <a:t>1:a </a:t>
            </a:r>
            <a:r>
              <a:rPr lang="en-US" spc="-404" dirty="0" err="1"/>
              <a:t>generationens</a:t>
            </a:r>
            <a:r>
              <a:rPr lang="en-US" spc="-404" dirty="0"/>
              <a:t> </a:t>
            </a:r>
            <a:r>
              <a:rPr lang="en-US" spc="-404" dirty="0" err="1"/>
              <a:t>etanolproduktion</a:t>
            </a:r>
            <a:endParaRPr spc="-368" dirty="0"/>
          </a:p>
        </p:txBody>
      </p:sp>
      <p:sp>
        <p:nvSpPr>
          <p:cNvPr id="7" name="object 7"/>
          <p:cNvSpPr txBox="1">
            <a:spLocks noGrp="1"/>
          </p:cNvSpPr>
          <p:nvPr>
            <p:ph idx="1"/>
          </p:nvPr>
        </p:nvSpPr>
        <p:spPr>
          <a:xfrm>
            <a:off x="1169365" y="1835774"/>
            <a:ext cx="9543570" cy="3995168"/>
          </a:xfrm>
          <a:prstGeom prst="rect">
            <a:avLst/>
          </a:prstGeom>
        </p:spPr>
        <p:txBody>
          <a:bodyPr vert="horz" wrap="square" lIns="0" tIns="57630" rIns="0" bIns="0" rtlCol="0">
            <a:spAutoFit/>
          </a:bodyPr>
          <a:lstStyle/>
          <a:p>
            <a:pPr marL="253583" marR="133131" indent="-242057" algn="just">
              <a:lnSpc>
                <a:spcPts val="2723"/>
              </a:lnSpc>
              <a:spcBef>
                <a:spcPts val="454"/>
              </a:spcBef>
              <a:buClr>
                <a:srgbClr val="000000"/>
              </a:buClr>
              <a:buAutoNum type="arabicPeriod" startAt="3"/>
              <a:tabLst>
                <a:tab pos="1023555" algn="l"/>
              </a:tabLst>
            </a:pPr>
            <a:r>
              <a:rPr lang="sv-SE" sz="2500" b="1" spc="-127" dirty="0" err="1">
                <a:solidFill>
                  <a:schemeClr val="accent6">
                    <a:lumMod val="75000"/>
                  </a:schemeClr>
                </a:solidFill>
                <a:latin typeface="Arial"/>
                <a:cs typeface="Arial"/>
              </a:rPr>
              <a:t>Sackarifiering</a:t>
            </a:r>
            <a:r>
              <a:rPr lang="sv-SE" sz="2500" b="1" spc="-127" dirty="0">
                <a:solidFill>
                  <a:schemeClr val="tx1"/>
                </a:solidFill>
                <a:latin typeface="Arial"/>
                <a:cs typeface="Arial"/>
              </a:rPr>
              <a:t>: Den vattenhaltiga blandningen som kommer ut från spisen kyls och det sekundära enzymet (</a:t>
            </a:r>
            <a:r>
              <a:rPr lang="sv-SE" sz="2500" b="1" spc="-127" dirty="0" err="1">
                <a:solidFill>
                  <a:schemeClr val="tx1"/>
                </a:solidFill>
                <a:latin typeface="Arial"/>
                <a:cs typeface="Arial"/>
              </a:rPr>
              <a:t>glukoamylas</a:t>
            </a:r>
            <a:r>
              <a:rPr lang="sv-SE" sz="2500" b="1" spc="-127" dirty="0">
                <a:solidFill>
                  <a:schemeClr val="tx1"/>
                </a:solidFill>
                <a:latin typeface="Arial"/>
                <a:cs typeface="Arial"/>
              </a:rPr>
              <a:t>) tillsätts för att omvandla den flytande stärkelsen till </a:t>
            </a:r>
            <a:r>
              <a:rPr lang="sv-SE" sz="2500" b="1" spc="-127" dirty="0" err="1">
                <a:solidFill>
                  <a:schemeClr val="tx1"/>
                </a:solidFill>
                <a:latin typeface="Arial"/>
                <a:cs typeface="Arial"/>
              </a:rPr>
              <a:t>fermenterbart</a:t>
            </a:r>
            <a:r>
              <a:rPr lang="sv-SE" sz="2500" b="1" spc="-127" dirty="0">
                <a:solidFill>
                  <a:schemeClr val="tx1"/>
                </a:solidFill>
                <a:latin typeface="Arial"/>
                <a:cs typeface="Arial"/>
              </a:rPr>
              <a:t> socker (dextros).</a:t>
            </a:r>
          </a:p>
          <a:p>
            <a:pPr marL="11526" marR="133131" indent="0" algn="just">
              <a:lnSpc>
                <a:spcPts val="2723"/>
              </a:lnSpc>
              <a:spcBef>
                <a:spcPts val="454"/>
              </a:spcBef>
              <a:buClr>
                <a:srgbClr val="000000"/>
              </a:buClr>
              <a:buNone/>
              <a:tabLst>
                <a:tab pos="1023555" algn="l"/>
              </a:tabLst>
            </a:pPr>
            <a:endParaRPr lang="sv-SE" sz="2500" b="1" spc="-127" dirty="0">
              <a:solidFill>
                <a:schemeClr val="tx1"/>
              </a:solidFill>
              <a:latin typeface="Arial"/>
              <a:cs typeface="Arial"/>
            </a:endParaRPr>
          </a:p>
          <a:p>
            <a:pPr marL="11526" marR="133131" indent="0" algn="just">
              <a:lnSpc>
                <a:spcPts val="2723"/>
              </a:lnSpc>
              <a:spcBef>
                <a:spcPts val="454"/>
              </a:spcBef>
              <a:buClr>
                <a:srgbClr val="000000"/>
              </a:buClr>
              <a:buNone/>
              <a:tabLst>
                <a:tab pos="1023555" algn="l"/>
              </a:tabLst>
            </a:pPr>
            <a:r>
              <a:rPr lang="sv-SE" sz="2500" b="1" spc="-127" dirty="0">
                <a:solidFill>
                  <a:schemeClr val="tx1"/>
                </a:solidFill>
                <a:latin typeface="Arial"/>
                <a:cs typeface="Arial"/>
              </a:rPr>
              <a:t>4.</a:t>
            </a:r>
            <a:r>
              <a:rPr lang="sv-SE" sz="2500" b="1" spc="-127" dirty="0">
                <a:solidFill>
                  <a:schemeClr val="accent6">
                    <a:lumMod val="75000"/>
                  </a:schemeClr>
                </a:solidFill>
                <a:latin typeface="Arial"/>
                <a:cs typeface="Arial"/>
              </a:rPr>
              <a:t>Fermentering</a:t>
            </a:r>
            <a:r>
              <a:rPr lang="sv-SE" sz="2500" b="1" spc="-127" dirty="0">
                <a:solidFill>
                  <a:schemeClr val="tx1"/>
                </a:solidFill>
                <a:latin typeface="Arial"/>
                <a:cs typeface="Arial"/>
              </a:rPr>
              <a:t>: Jäst tillsätts till mäsken för att fermentera sockerarterna till etanol och koldioxid. I en kontinuerlig process passerar jäsningsblandningen genom flera </a:t>
            </a:r>
            <a:r>
              <a:rPr lang="sv-SE" sz="2500" b="1" spc="-127" dirty="0" err="1">
                <a:solidFill>
                  <a:schemeClr val="tx1"/>
                </a:solidFill>
                <a:latin typeface="Arial"/>
                <a:cs typeface="Arial"/>
              </a:rPr>
              <a:t>jäsningskar</a:t>
            </a:r>
            <a:r>
              <a:rPr lang="sv-SE" sz="2500" b="1" spc="-127" dirty="0">
                <a:solidFill>
                  <a:schemeClr val="tx1"/>
                </a:solidFill>
                <a:latin typeface="Arial"/>
                <a:cs typeface="Arial"/>
              </a:rPr>
              <a:t> tills den är helt jäst och får vila i ett sista bad. I en satsvis process stannar jäsningsblandningen i en jäsningskammare i cirka 48 timmar innan destillationsprocessen påbörjas.</a:t>
            </a:r>
            <a:endParaRPr sz="2500" b="1" spc="-127" dirty="0">
              <a:solidFill>
                <a:schemeClr val="tx1"/>
              </a:solidFill>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1520687" y="2236629"/>
            <a:ext cx="9656945" cy="2475532"/>
          </a:xfrm>
          <a:prstGeom prst="rect">
            <a:avLst/>
          </a:prstGeom>
        </p:spPr>
        <p:txBody>
          <a:bodyPr vert="horz" wrap="square" lIns="0" tIns="51291" rIns="0" bIns="0" rtlCol="0">
            <a:spAutoFit/>
          </a:bodyPr>
          <a:lstStyle/>
          <a:p>
            <a:pPr marL="253583" marR="4611" indent="-242057">
              <a:lnSpc>
                <a:spcPct val="89700"/>
              </a:lnSpc>
              <a:spcBef>
                <a:spcPts val="404"/>
              </a:spcBef>
            </a:pPr>
            <a:r>
              <a:rPr sz="2500" b="1" spc="-259" dirty="0">
                <a:latin typeface="Arial"/>
                <a:cs typeface="Arial"/>
              </a:rPr>
              <a:t>5</a:t>
            </a:r>
            <a:r>
              <a:rPr sz="2500" b="1" spc="-127" dirty="0">
                <a:latin typeface="Arial"/>
                <a:cs typeface="Arial"/>
              </a:rPr>
              <a:t>. </a:t>
            </a:r>
            <a:r>
              <a:rPr lang="sv-SE" sz="2500" b="1" spc="-127" dirty="0">
                <a:solidFill>
                  <a:schemeClr val="accent6">
                    <a:lumMod val="75000"/>
                  </a:schemeClr>
                </a:solidFill>
                <a:latin typeface="Arial"/>
                <a:cs typeface="Arial"/>
              </a:rPr>
              <a:t>Destillation</a:t>
            </a:r>
            <a:r>
              <a:rPr lang="sv-SE" sz="2500" b="1" spc="-127" dirty="0">
                <a:latin typeface="Arial"/>
                <a:cs typeface="Arial"/>
              </a:rPr>
              <a:t>. Den jästa blandningen, som nu kallas öl, innehåller cirka 10% alkohol plus alla icke-jäsbara fasta ämnen från jäst och spannmål. Blandningen pumpas till ett kontinuerligt destillationssystem med flera kolumner där alkohol extraheras från fasta ämnen och vatten. Alkoholen lämnar toppen av den sista kolonnen med en renhet på cirka 96% och återstoden överförs från kolonnens botten till biprodukten.</a:t>
            </a:r>
            <a:endParaRPr lang="it-IT" sz="2500" b="1" spc="-127" dirty="0">
              <a:latin typeface="Arial"/>
              <a:cs typeface="Arial"/>
            </a:endParaRPr>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lang="en-US" spc="-404" dirty="0"/>
              <a:t>1:a </a:t>
            </a:r>
            <a:r>
              <a:rPr lang="en-US" spc="-404" dirty="0" err="1"/>
              <a:t>generationens</a:t>
            </a:r>
            <a:r>
              <a:rPr lang="en-US" spc="-404" dirty="0"/>
              <a:t> </a:t>
            </a:r>
            <a:r>
              <a:rPr lang="en-US" spc="-404" dirty="0" err="1"/>
              <a:t>etanolproduktion</a:t>
            </a:r>
            <a:endParaRPr spc="-368"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1473225" y="1844663"/>
            <a:ext cx="9701594" cy="2565745"/>
          </a:xfrm>
          <a:prstGeom prst="rect">
            <a:avLst/>
          </a:prstGeom>
        </p:spPr>
        <p:txBody>
          <a:bodyPr vert="horz" wrap="square" lIns="0" tIns="50715" rIns="0" bIns="0" rtlCol="0">
            <a:spAutoFit/>
          </a:bodyPr>
          <a:lstStyle/>
          <a:p>
            <a:pPr marL="253583" marR="265686" indent="-242057">
              <a:lnSpc>
                <a:spcPct val="89800"/>
              </a:lnSpc>
              <a:spcBef>
                <a:spcPts val="399"/>
              </a:spcBef>
              <a:buClr>
                <a:srgbClr val="000000"/>
              </a:buClr>
              <a:buAutoNum type="arabicPeriod" startAt="6"/>
              <a:tabLst>
                <a:tab pos="306029" algn="l"/>
              </a:tabLst>
            </a:pPr>
            <a:r>
              <a:rPr lang="en-US" sz="2500" b="1" spc="-127" dirty="0" err="1">
                <a:solidFill>
                  <a:schemeClr val="accent6">
                    <a:lumMod val="75000"/>
                  </a:schemeClr>
                </a:solidFill>
                <a:latin typeface="Arial"/>
                <a:cs typeface="Arial"/>
              </a:rPr>
              <a:t>Uttorkning</a:t>
            </a:r>
            <a:r>
              <a:rPr lang="en-US" sz="2500" b="1" spc="-127" dirty="0">
                <a:latin typeface="Arial"/>
                <a:cs typeface="Arial"/>
              </a:rPr>
              <a:t>: </a:t>
            </a:r>
            <a:r>
              <a:rPr lang="sv-SE" sz="2500" b="1" spc="-127" dirty="0">
                <a:latin typeface="Arial"/>
                <a:cs typeface="Arial"/>
              </a:rPr>
              <a:t>Alkohol från toppen av kolumnen passerar genom ett uttorkningssystem där det återstående vattnet avlägsnas. De flesta anläggningar använder molekylsiktar för att blockera den sista mängden vatten i etanolen. Den alkoholprodukt som framställs i detta skede kallas vattenfri etanol (ren, utan vatten).</a:t>
            </a:r>
          </a:p>
          <a:p>
            <a:pPr marL="253583" marR="265686" indent="-242057">
              <a:lnSpc>
                <a:spcPct val="89800"/>
              </a:lnSpc>
              <a:spcBef>
                <a:spcPts val="399"/>
              </a:spcBef>
              <a:buClr>
                <a:srgbClr val="000000"/>
              </a:buClr>
              <a:buAutoNum type="arabicPeriod" startAt="6"/>
              <a:tabLst>
                <a:tab pos="306029" algn="l"/>
              </a:tabLst>
            </a:pPr>
            <a:r>
              <a:rPr lang="en-US" sz="2500" b="1" spc="-127" dirty="0" err="1">
                <a:solidFill>
                  <a:schemeClr val="accent6">
                    <a:lumMod val="75000"/>
                  </a:schemeClr>
                </a:solidFill>
                <a:latin typeface="Arial"/>
                <a:cs typeface="Arial"/>
              </a:rPr>
              <a:t>Denaturering</a:t>
            </a:r>
            <a:r>
              <a:rPr lang="en-US" sz="2500" b="1" spc="-127" dirty="0">
                <a:latin typeface="Arial"/>
                <a:cs typeface="Arial"/>
              </a:rPr>
              <a:t>:</a:t>
            </a:r>
            <a:r>
              <a:rPr sz="2500" b="1" spc="-127" dirty="0">
                <a:latin typeface="Arial"/>
                <a:cs typeface="Arial"/>
              </a:rPr>
              <a:t> </a:t>
            </a:r>
            <a:r>
              <a:rPr lang="sv-SE" sz="2500" b="1" spc="-127" dirty="0">
                <a:latin typeface="Arial"/>
                <a:cs typeface="Arial"/>
              </a:rPr>
              <a:t>Etanol som ska användas som bränsle måste denatureras, eller göras oätlig, med en liten mängd bensin (2-5%). </a:t>
            </a:r>
            <a:endParaRPr sz="2500" b="1" spc="-127" dirty="0">
              <a:latin typeface="Arial"/>
              <a:cs typeface="Arial"/>
            </a:endParaRPr>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lang="en-US" spc="-404" dirty="0"/>
              <a:t>1:a </a:t>
            </a:r>
            <a:r>
              <a:rPr lang="en-US" spc="-404" dirty="0" err="1"/>
              <a:t>generationens</a:t>
            </a:r>
            <a:r>
              <a:rPr lang="en-US" spc="-404" dirty="0"/>
              <a:t> </a:t>
            </a:r>
            <a:r>
              <a:rPr lang="en-US" spc="-404" dirty="0" err="1"/>
              <a:t>etanolproduktion</a:t>
            </a:r>
            <a:endParaRPr spc="-368"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39F13-674A-4327-AB14-09EED1D8CA5B}"/>
              </a:ext>
            </a:extLst>
          </p:cNvPr>
          <p:cNvSpPr>
            <a:spLocks noGrp="1"/>
          </p:cNvSpPr>
          <p:nvPr>
            <p:ph type="ctrTitle"/>
          </p:nvPr>
        </p:nvSpPr>
        <p:spPr>
          <a:xfrm>
            <a:off x="3528391" y="1311239"/>
            <a:ext cx="4263887" cy="836337"/>
          </a:xfrm>
        </p:spPr>
        <p:txBody>
          <a:bodyPr>
            <a:normAutofit fontScale="90000"/>
          </a:bodyPr>
          <a:lstStyle/>
          <a:p>
            <a:r>
              <a:rPr lang="it-IT" dirty="0"/>
              <a:t>Inledning </a:t>
            </a:r>
          </a:p>
        </p:txBody>
      </p:sp>
      <p:sp>
        <p:nvSpPr>
          <p:cNvPr id="3" name="Sottotitolo 2">
            <a:extLst>
              <a:ext uri="{FF2B5EF4-FFF2-40B4-BE49-F238E27FC236}">
                <a16:creationId xmlns:a16="http://schemas.microsoft.com/office/drawing/2014/main" id="{8E2CC577-7647-4194-95D6-59B62A90178D}"/>
              </a:ext>
            </a:extLst>
          </p:cNvPr>
          <p:cNvSpPr>
            <a:spLocks noGrp="1"/>
          </p:cNvSpPr>
          <p:nvPr>
            <p:ph type="subTitle" idx="1"/>
          </p:nvPr>
        </p:nvSpPr>
        <p:spPr>
          <a:xfrm>
            <a:off x="576324" y="2666806"/>
            <a:ext cx="11039351" cy="3555953"/>
          </a:xfrm>
        </p:spPr>
        <p:txBody>
          <a:bodyPr>
            <a:normAutofit fontScale="25000" lnSpcReduction="20000"/>
          </a:bodyPr>
          <a:lstStyle/>
          <a:p>
            <a:pPr marL="0" indent="0" algn="l">
              <a:buNone/>
            </a:pPr>
            <a:r>
              <a:rPr lang="sv-SE" sz="10000" i="1" dirty="0"/>
              <a:t>I en tid som präglas av växande miljöproblem och ett akut behov av hållbara energilösningar framstår bioenergi som ett lovande alternativ i skärningspunkten mellan förnybar energi och jordbruk. Bioenergi omfattar en rad olika energiformer som härrör från organiska material, främst biologiska resurser som växter och biomassa, och som syftar till att producera kraft och värme. Ett grundläggande element i bioenergiproduktionen är odlingen av särskilda energigrödor. Dessa grödor odlas avsiktligt i det enda syftet att generera energi i olika former, inklusive el, värme och biobränslen. Odlingen av energigrödor spelar en avgörande roll inom bioenergisektorn och utgör ett miljövänligt och ekonomiskt hållbart alternativ till traditionella fossila bränslen.</a:t>
            </a:r>
            <a:endParaRPr lang="it-IT" dirty="0"/>
          </a:p>
        </p:txBody>
      </p:sp>
    </p:spTree>
    <p:extLst>
      <p:ext uri="{BB962C8B-B14F-4D97-AF65-F5344CB8AC3E}">
        <p14:creationId xmlns:p14="http://schemas.microsoft.com/office/powerpoint/2010/main" val="23637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3" name="object 13"/>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lang="en-US" spc="-404" dirty="0"/>
              <a:t>1:a </a:t>
            </a:r>
            <a:r>
              <a:rPr lang="en-US" spc="-404" dirty="0" err="1"/>
              <a:t>generationens</a:t>
            </a:r>
            <a:r>
              <a:rPr lang="en-US" spc="-404" dirty="0"/>
              <a:t> </a:t>
            </a:r>
            <a:r>
              <a:rPr lang="en-US" spc="-404" dirty="0" err="1"/>
              <a:t>etanolproduktion</a:t>
            </a:r>
            <a:endParaRPr spc="-368" dirty="0"/>
          </a:p>
        </p:txBody>
      </p:sp>
      <p:sp>
        <p:nvSpPr>
          <p:cNvPr id="7" name="object 7"/>
          <p:cNvSpPr txBox="1">
            <a:spLocks noGrp="1"/>
          </p:cNvSpPr>
          <p:nvPr>
            <p:ph idx="1"/>
          </p:nvPr>
        </p:nvSpPr>
        <p:spPr>
          <a:xfrm>
            <a:off x="958096" y="2513022"/>
            <a:ext cx="9543570" cy="1507307"/>
          </a:xfrm>
          <a:prstGeom prst="rect">
            <a:avLst/>
          </a:prstGeom>
        </p:spPr>
        <p:txBody>
          <a:bodyPr vert="horz" wrap="square" lIns="0" tIns="57630" rIns="0" bIns="0" rtlCol="0">
            <a:spAutoFit/>
          </a:bodyPr>
          <a:lstStyle/>
          <a:p>
            <a:pPr marL="970533" marR="4611" indent="-242057">
              <a:lnSpc>
                <a:spcPts val="2723"/>
              </a:lnSpc>
              <a:spcBef>
                <a:spcPts val="454"/>
              </a:spcBef>
            </a:pPr>
            <a:r>
              <a:rPr lang="sv-SE" sz="2500" b="1" spc="-218" dirty="0">
                <a:solidFill>
                  <a:schemeClr val="tx1"/>
                </a:solidFill>
                <a:latin typeface="Arial"/>
                <a:cs typeface="Arial"/>
              </a:rPr>
              <a:t>8. </a:t>
            </a:r>
            <a:r>
              <a:rPr lang="sv-SE" sz="2500" b="1" spc="-218" dirty="0">
                <a:solidFill>
                  <a:schemeClr val="accent6">
                    <a:lumMod val="75000"/>
                  </a:schemeClr>
                </a:solidFill>
                <a:latin typeface="Arial"/>
                <a:cs typeface="Arial"/>
              </a:rPr>
              <a:t>Biprodukter</a:t>
            </a:r>
            <a:r>
              <a:rPr lang="sv-SE" sz="2500" b="1" spc="-218" dirty="0">
                <a:solidFill>
                  <a:schemeClr val="tx1"/>
                </a:solidFill>
                <a:latin typeface="Arial"/>
                <a:cs typeface="Arial"/>
              </a:rPr>
              <a:t>. Det finns två huvudsakliga biprodukter som genereras vid </a:t>
            </a:r>
            <a:r>
              <a:rPr lang="sv-SE" sz="2500" b="1" spc="-127" dirty="0">
                <a:solidFill>
                  <a:schemeClr val="tx1"/>
                </a:solidFill>
                <a:latin typeface="Arial"/>
                <a:cs typeface="Arial"/>
              </a:rPr>
              <a:t>etanolproduktion</a:t>
            </a:r>
            <a:r>
              <a:rPr lang="sv-SE" sz="2500" b="1" spc="-218" dirty="0">
                <a:solidFill>
                  <a:schemeClr val="tx1"/>
                </a:solidFill>
                <a:latin typeface="Arial"/>
                <a:cs typeface="Arial"/>
              </a:rPr>
              <a:t>: vete och koldioxid från destillerier.</a:t>
            </a:r>
          </a:p>
          <a:p>
            <a:pPr marL="970533" marR="4611" indent="-242057">
              <a:lnSpc>
                <a:spcPts val="2723"/>
              </a:lnSpc>
              <a:spcBef>
                <a:spcPts val="454"/>
              </a:spcBef>
            </a:pPr>
            <a:r>
              <a:rPr lang="sv-SE" sz="2500" b="1" spc="-218" dirty="0" err="1">
                <a:solidFill>
                  <a:schemeClr val="tx1"/>
                </a:solidFill>
                <a:latin typeface="Arial"/>
                <a:cs typeface="Arial"/>
              </a:rPr>
              <a:t>Destillatkorn</a:t>
            </a:r>
            <a:r>
              <a:rPr lang="sv-SE" sz="2500" b="1" spc="-218" dirty="0">
                <a:solidFill>
                  <a:schemeClr val="tx1"/>
                </a:solidFill>
                <a:latin typeface="Arial"/>
                <a:cs typeface="Arial"/>
              </a:rPr>
              <a:t>, oavsett om det används vått eller torrt, är ett mycket näringsrikt foder för boskap.</a:t>
            </a:r>
            <a:endParaRPr sz="2500" b="1" spc="-218" dirty="0">
              <a:solidFill>
                <a:schemeClr val="tx1"/>
              </a:solidFill>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3265170" y="523689"/>
            <a:ext cx="7382510" cy="626102"/>
          </a:xfrm>
          <a:prstGeom prst="rect">
            <a:avLst/>
          </a:prstGeom>
        </p:spPr>
        <p:txBody>
          <a:bodyPr vert="horz" wrap="square" lIns="0" tIns="11526" rIns="0" bIns="0" rtlCol="0" anchor="ctr">
            <a:spAutoFit/>
          </a:bodyPr>
          <a:lstStyle/>
          <a:p>
            <a:pPr marL="11527">
              <a:lnSpc>
                <a:spcPct val="100000"/>
              </a:lnSpc>
              <a:spcBef>
                <a:spcPts val="91"/>
              </a:spcBef>
            </a:pPr>
            <a:r>
              <a:rPr lang="en-US" spc="-404" dirty="0"/>
              <a:t>1:a </a:t>
            </a:r>
            <a:r>
              <a:rPr lang="en-US" spc="-404" dirty="0" err="1"/>
              <a:t>generationens</a:t>
            </a:r>
            <a:r>
              <a:rPr lang="en-US" spc="-404" dirty="0"/>
              <a:t> </a:t>
            </a:r>
            <a:r>
              <a:rPr lang="en-US" spc="-404" dirty="0" err="1"/>
              <a:t>etanolproduktion</a:t>
            </a:r>
            <a:endParaRPr spc="-522" dirty="0"/>
          </a:p>
        </p:txBody>
      </p:sp>
      <p:pic>
        <p:nvPicPr>
          <p:cNvPr id="3" name="Picture 2" descr="A diagram of a plant&#10;&#10;Description automatically generated">
            <a:extLst>
              <a:ext uri="{FF2B5EF4-FFF2-40B4-BE49-F238E27FC236}">
                <a16:creationId xmlns:a16="http://schemas.microsoft.com/office/drawing/2014/main" id="{E4B4FEBF-6BFB-72FC-E77E-0B72D77FAD78}"/>
              </a:ext>
            </a:extLst>
          </p:cNvPr>
          <p:cNvPicPr>
            <a:picLocks noChangeAspect="1"/>
          </p:cNvPicPr>
          <p:nvPr/>
        </p:nvPicPr>
        <p:blipFill rotWithShape="1">
          <a:blip r:embed="rId2"/>
          <a:srcRect r="28898" b="-2477"/>
          <a:stretch/>
        </p:blipFill>
        <p:spPr>
          <a:xfrm>
            <a:off x="1326292" y="1415191"/>
            <a:ext cx="6419516" cy="4275102"/>
          </a:xfrm>
          <a:prstGeom prst="rect">
            <a:avLst/>
          </a:prstGeom>
        </p:spPr>
      </p:pic>
      <p:sp>
        <p:nvSpPr>
          <p:cNvPr id="5" name="TextBox 4">
            <a:extLst>
              <a:ext uri="{FF2B5EF4-FFF2-40B4-BE49-F238E27FC236}">
                <a16:creationId xmlns:a16="http://schemas.microsoft.com/office/drawing/2014/main" id="{AB298B3A-EE6E-FA02-26D9-BB34D297D15F}"/>
              </a:ext>
            </a:extLst>
          </p:cNvPr>
          <p:cNvSpPr txBox="1"/>
          <p:nvPr/>
        </p:nvSpPr>
        <p:spPr>
          <a:xfrm>
            <a:off x="8126537" y="1709113"/>
            <a:ext cx="3439886" cy="4247317"/>
          </a:xfrm>
          <a:prstGeom prst="rect">
            <a:avLst/>
          </a:prstGeom>
          <a:noFill/>
        </p:spPr>
        <p:txBody>
          <a:bodyPr wrap="square" lIns="91440" tIns="45720" rIns="91440" bIns="45720" rtlCol="0" anchor="t">
            <a:spAutoFit/>
          </a:bodyPr>
          <a:lstStyle/>
          <a:p>
            <a:r>
              <a:rPr lang="en-US" b="1" err="1"/>
              <a:t>Figur</a:t>
            </a:r>
            <a:r>
              <a:rPr lang="en-US" dirty="0"/>
              <a:t>: </a:t>
            </a:r>
            <a:r>
              <a:rPr lang="en-US" err="1"/>
              <a:t>Förenklad</a:t>
            </a:r>
            <a:r>
              <a:rPr lang="en-US" dirty="0"/>
              <a:t> illustration av </a:t>
            </a:r>
            <a:r>
              <a:rPr lang="en-US" err="1"/>
              <a:t>bioetanolproduktion</a:t>
            </a:r>
            <a:r>
              <a:rPr lang="en-US" dirty="0"/>
              <a:t> </a:t>
            </a:r>
            <a:r>
              <a:rPr lang="en-US" err="1"/>
              <a:t>och</a:t>
            </a:r>
            <a:r>
              <a:rPr lang="en-US" dirty="0"/>
              <a:t> de </a:t>
            </a:r>
            <a:r>
              <a:rPr lang="en-US" err="1"/>
              <a:t>viktigaste</a:t>
            </a:r>
            <a:r>
              <a:rPr lang="en-US" dirty="0"/>
              <a:t> </a:t>
            </a:r>
            <a:r>
              <a:rPr lang="en-US" err="1"/>
              <a:t>vetenskapliga</a:t>
            </a:r>
            <a:r>
              <a:rPr lang="en-US" dirty="0"/>
              <a:t> </a:t>
            </a:r>
            <a:r>
              <a:rPr lang="en-US" err="1"/>
              <a:t>utmaningarna</a:t>
            </a:r>
            <a:r>
              <a:rPr lang="en-US" dirty="0"/>
              <a:t>. a </a:t>
            </a:r>
            <a:r>
              <a:rPr lang="en-US" err="1"/>
              <a:t>Introduktion</a:t>
            </a:r>
            <a:r>
              <a:rPr lang="en-US" dirty="0"/>
              <a:t> av </a:t>
            </a:r>
            <a:r>
              <a:rPr lang="en-US" err="1"/>
              <a:t>nya</a:t>
            </a:r>
            <a:r>
              <a:rPr lang="en-US" dirty="0"/>
              <a:t> </a:t>
            </a:r>
            <a:r>
              <a:rPr lang="en-US" err="1"/>
              <a:t>råvaror</a:t>
            </a:r>
            <a:r>
              <a:rPr lang="en-US" dirty="0"/>
              <a:t>. b Produktion av </a:t>
            </a:r>
            <a:r>
              <a:rPr lang="en-US" err="1"/>
              <a:t>andra</a:t>
            </a:r>
            <a:r>
              <a:rPr lang="en-US" dirty="0"/>
              <a:t> </a:t>
            </a:r>
            <a:r>
              <a:rPr lang="en-US" err="1"/>
              <a:t>generationens</a:t>
            </a:r>
            <a:r>
              <a:rPr lang="en-US" dirty="0"/>
              <a:t> </a:t>
            </a:r>
            <a:r>
              <a:rPr lang="en-US" err="1"/>
              <a:t>bioetanol</a:t>
            </a:r>
            <a:r>
              <a:rPr lang="en-US" dirty="0"/>
              <a:t> </a:t>
            </a:r>
            <a:r>
              <a:rPr lang="en-US" err="1"/>
              <a:t>från</a:t>
            </a:r>
            <a:r>
              <a:rPr lang="en-US" dirty="0"/>
              <a:t> </a:t>
            </a:r>
            <a:r>
              <a:rPr lang="en-US" err="1"/>
              <a:t>bagass</a:t>
            </a:r>
            <a:r>
              <a:rPr lang="en-US" dirty="0"/>
              <a:t>. c Val av </a:t>
            </a:r>
            <a:r>
              <a:rPr lang="en-US" err="1"/>
              <a:t>nya</a:t>
            </a:r>
            <a:r>
              <a:rPr lang="en-US" dirty="0"/>
              <a:t> </a:t>
            </a:r>
            <a:r>
              <a:rPr lang="en-US" err="1"/>
              <a:t>jäststammar</a:t>
            </a:r>
            <a:r>
              <a:rPr lang="en-US" dirty="0"/>
              <a:t> </a:t>
            </a:r>
            <a:r>
              <a:rPr lang="en-US" err="1"/>
              <a:t>som</a:t>
            </a:r>
            <a:r>
              <a:rPr lang="en-US" dirty="0"/>
              <a:t> </a:t>
            </a:r>
            <a:r>
              <a:rPr lang="en-US" err="1"/>
              <a:t>är</a:t>
            </a:r>
            <a:r>
              <a:rPr lang="en-US" dirty="0"/>
              <a:t> </a:t>
            </a:r>
            <a:r>
              <a:rPr lang="en-US" err="1"/>
              <a:t>bättre</a:t>
            </a:r>
            <a:r>
              <a:rPr lang="en-US" dirty="0"/>
              <a:t> </a:t>
            </a:r>
            <a:r>
              <a:rPr lang="en-US" err="1"/>
              <a:t>anpassade</a:t>
            </a:r>
            <a:r>
              <a:rPr lang="en-US" dirty="0"/>
              <a:t> till </a:t>
            </a:r>
            <a:r>
              <a:rPr lang="en-US" err="1"/>
              <a:t>påfrestande</a:t>
            </a:r>
            <a:r>
              <a:rPr lang="en-US" dirty="0"/>
              <a:t> </a:t>
            </a:r>
            <a:r>
              <a:rPr lang="en-US" err="1"/>
              <a:t>förhållanden</a:t>
            </a:r>
            <a:r>
              <a:rPr lang="en-US" dirty="0"/>
              <a:t> </a:t>
            </a:r>
            <a:r>
              <a:rPr lang="en-US" err="1"/>
              <a:t>i</a:t>
            </a:r>
            <a:r>
              <a:rPr lang="en-US" dirty="0"/>
              <a:t> </a:t>
            </a:r>
            <a:r>
              <a:rPr lang="en-US" err="1"/>
              <a:t>industriell</a:t>
            </a:r>
            <a:r>
              <a:rPr lang="en-US" dirty="0"/>
              <a:t> </a:t>
            </a:r>
            <a:r>
              <a:rPr lang="en-US" err="1"/>
              <a:t>fermentering</a:t>
            </a:r>
            <a:r>
              <a:rPr lang="en-US" dirty="0"/>
              <a:t>. d </a:t>
            </a:r>
            <a:r>
              <a:rPr lang="en-US" err="1"/>
              <a:t>Bakterie</a:t>
            </a:r>
            <a:r>
              <a:rPr lang="en-US" dirty="0"/>
              <a:t>- </a:t>
            </a:r>
            <a:r>
              <a:rPr lang="en-US" err="1"/>
              <a:t>och</a:t>
            </a:r>
            <a:r>
              <a:rPr lang="en-US" dirty="0"/>
              <a:t> </a:t>
            </a:r>
            <a:r>
              <a:rPr lang="en-US" err="1"/>
              <a:t>jästkontaminering</a:t>
            </a:r>
            <a:r>
              <a:rPr lang="en-US" dirty="0"/>
              <a:t> </a:t>
            </a:r>
            <a:r>
              <a:rPr lang="en-US" err="1"/>
              <a:t>i</a:t>
            </a:r>
            <a:r>
              <a:rPr lang="en-US" dirty="0"/>
              <a:t> </a:t>
            </a:r>
            <a:r>
              <a:rPr lang="en-US" err="1"/>
              <a:t>fermenteringsprocessen</a:t>
            </a:r>
            <a:r>
              <a:rPr lang="en-US" dirty="0"/>
              <a:t> med </a:t>
            </a:r>
            <a:r>
              <a:rPr lang="en-US" err="1"/>
              <a:t>cellåtervinning</a:t>
            </a:r>
            <a:r>
              <a:rPr lang="en-US" dirty="0"/>
              <a:t>. e </a:t>
            </a:r>
            <a:r>
              <a:rPr lang="en-US" err="1"/>
              <a:t>Minskning</a:t>
            </a:r>
            <a:r>
              <a:rPr lang="en-US" dirty="0"/>
              <a:t> av </a:t>
            </a:r>
            <a:r>
              <a:rPr lang="en-US" err="1"/>
              <a:t>vinassevolymen</a:t>
            </a:r>
            <a:r>
              <a:rPr lang="en-US" dirty="0"/>
              <a:t> </a:t>
            </a:r>
            <a:endParaRPr lang="en-US"/>
          </a:p>
          <a:p>
            <a:pPr algn="ctr"/>
            <a:r>
              <a:rPr lang="en-US" dirty="0"/>
              <a:t>(Källa: Amorim, et al.,2011) </a:t>
            </a:r>
            <a:endParaRPr lang="en-US">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2668258" y="455960"/>
            <a:ext cx="7523250" cy="1227787"/>
          </a:xfrm>
          <a:prstGeom prst="rect">
            <a:avLst/>
          </a:prstGeom>
        </p:spPr>
        <p:txBody>
          <a:bodyPr vert="horz" wrap="square" lIns="0" tIns="32273" rIns="0" bIns="0" rtlCol="0" anchor="ctr">
            <a:spAutoFit/>
          </a:bodyPr>
          <a:lstStyle/>
          <a:p>
            <a:r>
              <a:rPr lang="en-US" sz="4000" spc="-404" dirty="0"/>
              <a:t>1:a </a:t>
            </a:r>
            <a:r>
              <a:rPr lang="en-US" sz="4000" spc="-404" dirty="0" err="1"/>
              <a:t>generationens</a:t>
            </a:r>
            <a:r>
              <a:rPr lang="en-US" sz="4000" spc="-404" dirty="0"/>
              <a:t> </a:t>
            </a:r>
            <a:r>
              <a:rPr lang="en-US" sz="4000" spc="-404" dirty="0" err="1"/>
              <a:t>etanolproduktion</a:t>
            </a:r>
            <a:endParaRPr lang="fr-FR" sz="4000" b="0" spc="-404" dirty="0" err="1">
              <a:solidFill>
                <a:srgbClr val="000000"/>
              </a:solidFill>
            </a:endParaRPr>
          </a:p>
          <a:p>
            <a:pPr marL="2223135" marR="4445" indent="-2212340">
              <a:lnSpc>
                <a:spcPts val="4720"/>
              </a:lnSpc>
              <a:spcBef>
                <a:spcPts val="254"/>
              </a:spcBef>
            </a:pPr>
            <a:r>
              <a:rPr lang="fr-FR" sz="3950" spc="-404" dirty="0"/>
              <a:t>  </a:t>
            </a:r>
            <a:r>
              <a:rPr lang="fr-FR" sz="3950" b="0" spc="-404" dirty="0" err="1"/>
              <a:t>Leverantörskedjan</a:t>
            </a:r>
            <a:endParaRPr sz="3950" spc="-522" dirty="0" err="1"/>
          </a:p>
        </p:txBody>
      </p:sp>
      <p:pic>
        <p:nvPicPr>
          <p:cNvPr id="12" name="object 12"/>
          <p:cNvPicPr/>
          <p:nvPr/>
        </p:nvPicPr>
        <p:blipFill rotWithShape="1">
          <a:blip r:embed="rId2" cstate="print"/>
          <a:srcRect b="8979"/>
          <a:stretch/>
        </p:blipFill>
        <p:spPr>
          <a:xfrm>
            <a:off x="1724599" y="2176898"/>
            <a:ext cx="8291551" cy="291522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bject 112"/>
          <p:cNvSpPr txBox="1">
            <a:spLocks noGrp="1"/>
          </p:cNvSpPr>
          <p:nvPr>
            <p:ph type="title"/>
          </p:nvPr>
        </p:nvSpPr>
        <p:spPr>
          <a:xfrm>
            <a:off x="2648430" y="731871"/>
            <a:ext cx="9543570" cy="688747"/>
          </a:xfrm>
          <a:prstGeom prst="rect">
            <a:avLst/>
          </a:prstGeom>
        </p:spPr>
        <p:txBody>
          <a:bodyPr vert="horz" wrap="square" lIns="0" tIns="11526" rIns="0" bIns="0" rtlCol="0" anchor="ctr">
            <a:spAutoFit/>
          </a:bodyPr>
          <a:lstStyle/>
          <a:p>
            <a:pPr marL="11527">
              <a:lnSpc>
                <a:spcPct val="100000"/>
              </a:lnSpc>
              <a:spcBef>
                <a:spcPts val="91"/>
              </a:spcBef>
            </a:pPr>
            <a:r>
              <a:rPr lang="en-US" spc="-522" dirty="0" err="1"/>
              <a:t>Cellulosabaserad</a:t>
            </a:r>
            <a:r>
              <a:rPr lang="en-US" spc="-522" dirty="0"/>
              <a:t> </a:t>
            </a:r>
            <a:r>
              <a:rPr lang="en-US" spc="-522" dirty="0" err="1"/>
              <a:t>biomassa</a:t>
            </a:r>
            <a:r>
              <a:rPr lang="en-US" spc="-522" dirty="0"/>
              <a:t> till </a:t>
            </a:r>
            <a:r>
              <a:rPr lang="en-US" spc="-522" dirty="0" err="1"/>
              <a:t>etanol</a:t>
            </a:r>
            <a:endParaRPr spc="-363" dirty="0"/>
          </a:p>
        </p:txBody>
      </p:sp>
      <p:sp>
        <p:nvSpPr>
          <p:cNvPr id="106" name="object 106"/>
          <p:cNvSpPr txBox="1">
            <a:spLocks noGrp="1"/>
          </p:cNvSpPr>
          <p:nvPr>
            <p:ph idx="1"/>
          </p:nvPr>
        </p:nvSpPr>
        <p:spPr>
          <a:xfrm>
            <a:off x="1520940" y="2364136"/>
            <a:ext cx="9543570" cy="3266288"/>
          </a:xfrm>
          <a:prstGeom prst="rect">
            <a:avLst/>
          </a:prstGeom>
        </p:spPr>
        <p:txBody>
          <a:bodyPr vert="horz" wrap="square" lIns="0" tIns="542299" rIns="0" bIns="0" rtlCol="0">
            <a:spAutoFit/>
          </a:bodyPr>
          <a:lstStyle/>
          <a:p>
            <a:pPr marL="349830" marR="4611" indent="-172898">
              <a:lnSpc>
                <a:spcPct val="100000"/>
              </a:lnSpc>
              <a:spcBef>
                <a:spcPts val="91"/>
              </a:spcBef>
            </a:pPr>
            <a:r>
              <a:rPr lang="sv-SE" sz="2500" spc="-191" dirty="0"/>
              <a:t>Det mesta växtmaterial består inte av socker eller stärkelse, utan av </a:t>
            </a:r>
            <a:r>
              <a:rPr lang="sv-SE" sz="2500" spc="-191" dirty="0">
                <a:solidFill>
                  <a:schemeClr val="accent6">
                    <a:lumMod val="75000"/>
                  </a:schemeClr>
                </a:solidFill>
              </a:rPr>
              <a:t>cellulosa, hemicellulosa och lignin. </a:t>
            </a:r>
            <a:r>
              <a:rPr lang="sv-SE" sz="2500" spc="-191" dirty="0"/>
              <a:t>Den gröna delen av en växt består nästan uteslutande av dessa tre ämnen.</a:t>
            </a:r>
          </a:p>
          <a:p>
            <a:pPr marL="349830" marR="4611" indent="-172898">
              <a:lnSpc>
                <a:spcPct val="100000"/>
              </a:lnSpc>
              <a:spcBef>
                <a:spcPts val="91"/>
              </a:spcBef>
            </a:pPr>
            <a:r>
              <a:rPr lang="sv-SE" sz="2500" spc="-191" dirty="0"/>
              <a:t>Cellulosa och hemicellulosa kan omvandlas till alkohol genom att först omvandlas till socker (lignin kan inte göra det).</a:t>
            </a:r>
          </a:p>
          <a:p>
            <a:pPr marL="349830" marR="4611" indent="-172898">
              <a:lnSpc>
                <a:spcPct val="100000"/>
              </a:lnSpc>
              <a:spcBef>
                <a:spcPts val="91"/>
              </a:spcBef>
            </a:pPr>
            <a:r>
              <a:rPr lang="sv-SE" sz="2500" spc="-191" dirty="0"/>
              <a:t>Processen är dock mer komplicerad än att först omvandla stärkelse till socker och sedan till alkohol.</a:t>
            </a:r>
            <a:endParaRPr sz="2500" spc="-159" dirty="0"/>
          </a:p>
        </p:txBody>
      </p:sp>
      <p:sp>
        <p:nvSpPr>
          <p:cNvPr id="113" name="object 113"/>
          <p:cNvSpPr txBox="1"/>
          <p:nvPr/>
        </p:nvSpPr>
        <p:spPr>
          <a:xfrm>
            <a:off x="4927357" y="1579326"/>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a:t>
            </a:r>
            <a:r>
              <a:rPr lang="en-US" sz="3993" b="1" spc="-386" dirty="0">
                <a:solidFill>
                  <a:srgbClr val="008000"/>
                </a:solidFill>
                <a:latin typeface="Arial"/>
                <a:cs typeface="Arial"/>
              </a:rPr>
              <a:t>k</a:t>
            </a:r>
            <a:r>
              <a:rPr sz="3993" b="1" spc="-386" dirty="0">
                <a:solidFill>
                  <a:srgbClr val="008000"/>
                </a:solidFill>
                <a:latin typeface="Arial"/>
                <a:cs typeface="Arial"/>
              </a:rPr>
              <a:t>tion</a:t>
            </a:r>
            <a:endParaRPr sz="3993"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447533" y="644305"/>
            <a:ext cx="7843475" cy="626102"/>
          </a:xfrm>
          <a:prstGeom prst="rect">
            <a:avLst/>
          </a:prstGeom>
        </p:spPr>
        <p:txBody>
          <a:bodyPr vert="horz" wrap="square" lIns="0" tIns="11526" rIns="0" bIns="0" rtlCol="0" anchor="ctr">
            <a:spAutoFit/>
          </a:bodyPr>
          <a:lstStyle/>
          <a:p>
            <a:pPr marL="11527">
              <a:lnSpc>
                <a:spcPct val="100000"/>
              </a:lnSpc>
              <a:spcBef>
                <a:spcPts val="91"/>
              </a:spcBef>
            </a:pPr>
            <a:r>
              <a:rPr lang="sv-SE" spc="-522" dirty="0"/>
              <a:t>Produktion av etanol från cellbiomassa</a:t>
            </a:r>
            <a:endParaRPr spc="-439" dirty="0"/>
          </a:p>
        </p:txBody>
      </p:sp>
      <p:pic>
        <p:nvPicPr>
          <p:cNvPr id="112" name="object 112"/>
          <p:cNvPicPr/>
          <p:nvPr/>
        </p:nvPicPr>
        <p:blipFill>
          <a:blip r:embed="rId2" cstate="print"/>
          <a:stretch>
            <a:fillRect/>
          </a:stretch>
        </p:blipFill>
        <p:spPr>
          <a:xfrm>
            <a:off x="2171537" y="1270407"/>
            <a:ext cx="7843475" cy="516366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42819" y="1949061"/>
            <a:ext cx="11897140" cy="4294862"/>
          </a:xfrm>
          <a:prstGeom prst="rect">
            <a:avLst/>
          </a:prstGeom>
        </p:spPr>
        <p:txBody>
          <a:bodyPr vert="horz" wrap="square" lIns="0" tIns="11526" rIns="0" bIns="0" rtlCol="0">
            <a:spAutoFit/>
          </a:bodyPr>
          <a:lstStyle/>
          <a:p>
            <a:pPr marL="184424" marR="13255" indent="-172898" algn="just">
              <a:spcBef>
                <a:spcPts val="91"/>
              </a:spcBef>
            </a:pPr>
            <a:r>
              <a:rPr lang="sv-SE" sz="2500" b="1" spc="-182" dirty="0">
                <a:latin typeface="Arial"/>
                <a:cs typeface="Arial"/>
              </a:rPr>
              <a:t>Det finns flera potentiellt viktiga fördelar med att utveckla en livskraftig och kommersiell cellulosaetanolprocess:</a:t>
            </a:r>
          </a:p>
          <a:p>
            <a:pPr marL="354426" marR="13255" indent="-342900" algn="just">
              <a:spcBef>
                <a:spcPts val="91"/>
              </a:spcBef>
              <a:buFont typeface="Arial" panose="020B0604020202020204" pitchFamily="34" charset="0"/>
              <a:buChar char="•"/>
            </a:pPr>
            <a:r>
              <a:rPr lang="sv-SE" sz="2500" b="1" spc="-182" dirty="0">
                <a:latin typeface="Arial"/>
                <a:cs typeface="Arial"/>
              </a:rPr>
              <a:t>	</a:t>
            </a:r>
            <a:r>
              <a:rPr lang="sv-SE" sz="2500" b="1" spc="-195" dirty="0">
                <a:latin typeface="Arial"/>
                <a:cs typeface="Arial"/>
              </a:rPr>
              <a:t>Tillgång till ett mycket bredare utbud av potentiella råvaror (inklusive cellulosahaltigt avfallsmaterial och cellulosahaltiga grödor som gräs och träd), vilket öppnar dörren för mycket högre etanolproduktionsnivåer.</a:t>
            </a:r>
          </a:p>
          <a:p>
            <a:pPr marL="354426" marR="13255" indent="-342900" algn="just">
              <a:spcBef>
                <a:spcPts val="91"/>
              </a:spcBef>
              <a:buFont typeface="Arial" panose="020B0604020202020204" pitchFamily="34" charset="0"/>
              <a:buChar char="•"/>
            </a:pPr>
            <a:r>
              <a:rPr lang="sv-SE" sz="2500" b="1" spc="-195" dirty="0">
                <a:latin typeface="Arial"/>
                <a:cs typeface="Arial"/>
              </a:rPr>
              <a:t>Större möjligheter att undvika konflikter med markanvändning för livsmedels- och foderproduktion.</a:t>
            </a:r>
          </a:p>
          <a:p>
            <a:pPr marL="354426" marR="13255" indent="-342900" algn="just">
              <a:spcBef>
                <a:spcPts val="91"/>
              </a:spcBef>
              <a:buFont typeface="Arial" panose="020B0604020202020204" pitchFamily="34" charset="0"/>
              <a:buChar char="•"/>
            </a:pPr>
            <a:r>
              <a:rPr lang="sv-SE" sz="2500" b="1" spc="-195" dirty="0">
                <a:latin typeface="Arial"/>
                <a:cs typeface="Arial"/>
              </a:rPr>
              <a:t>En mycket större förskjutning av fossil energi per liter bränsle, på grund av nästan helt biomassadrivna system.</a:t>
            </a:r>
          </a:p>
          <a:p>
            <a:pPr marL="354426" marR="13255" indent="-342900" algn="just">
              <a:spcBef>
                <a:spcPts val="91"/>
              </a:spcBef>
              <a:buFont typeface="Arial" panose="020B0604020202020204" pitchFamily="34" charset="0"/>
              <a:buChar char="•"/>
            </a:pPr>
            <a:r>
              <a:rPr lang="sv-SE" sz="2500" b="1" spc="-195" dirty="0">
                <a:latin typeface="Arial"/>
                <a:cs typeface="Arial"/>
              </a:rPr>
              <a:t>Mycket lägre nettoutsläpp av växthusgaser från brunn till hjul än med spannmål till etanolprocesser som främst drivs med fossil energi.</a:t>
            </a:r>
            <a:endParaRPr sz="2500" dirty="0">
              <a:latin typeface="Arial"/>
              <a:cs typeface="Arial"/>
            </a:endParaRPr>
          </a:p>
        </p:txBody>
      </p:sp>
      <p:sp>
        <p:nvSpPr>
          <p:cNvPr id="112" name="object 112"/>
          <p:cNvSpPr txBox="1">
            <a:spLocks noGrp="1"/>
          </p:cNvSpPr>
          <p:nvPr>
            <p:ph type="title"/>
          </p:nvPr>
        </p:nvSpPr>
        <p:spPr>
          <a:xfrm>
            <a:off x="1467357" y="535742"/>
            <a:ext cx="9543570" cy="627192"/>
          </a:xfrm>
          <a:prstGeom prst="rect">
            <a:avLst/>
          </a:prstGeom>
        </p:spPr>
        <p:txBody>
          <a:bodyPr vert="horz" wrap="square" lIns="0" tIns="11526" rIns="0" bIns="0" rtlCol="0" anchor="ctr">
            <a:spAutoFit/>
          </a:bodyPr>
          <a:lstStyle/>
          <a:p>
            <a:pPr marL="11527">
              <a:lnSpc>
                <a:spcPct val="100000"/>
              </a:lnSpc>
              <a:spcBef>
                <a:spcPts val="91"/>
              </a:spcBef>
            </a:pPr>
            <a:r>
              <a:rPr lang="en-US" sz="4000" spc="-522" dirty="0" err="1"/>
              <a:t>Cellulosabaserad</a:t>
            </a:r>
            <a:r>
              <a:rPr lang="en-US" sz="4000" spc="-522" dirty="0"/>
              <a:t> </a:t>
            </a:r>
            <a:r>
              <a:rPr lang="en-US" sz="4000" spc="-522" dirty="0" err="1"/>
              <a:t>biomassa</a:t>
            </a:r>
            <a:r>
              <a:rPr lang="en-US" sz="4000" spc="-522" dirty="0"/>
              <a:t> till </a:t>
            </a:r>
            <a:r>
              <a:rPr lang="en-US" sz="4000" spc="-522" dirty="0" err="1"/>
              <a:t>etanol</a:t>
            </a:r>
            <a:endParaRPr sz="4000" spc="-200" dirty="0"/>
          </a:p>
        </p:txBody>
      </p:sp>
      <p:sp>
        <p:nvSpPr>
          <p:cNvPr id="113" name="object 113"/>
          <p:cNvSpPr txBox="1"/>
          <p:nvPr/>
        </p:nvSpPr>
        <p:spPr>
          <a:xfrm>
            <a:off x="4982294" y="1347960"/>
            <a:ext cx="2492393"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a:t>
            </a:r>
            <a:r>
              <a:rPr lang="en-US" sz="3993" b="1" spc="-386" dirty="0">
                <a:solidFill>
                  <a:srgbClr val="008000"/>
                </a:solidFill>
                <a:latin typeface="Arial"/>
                <a:cs typeface="Arial"/>
              </a:rPr>
              <a:t>kt</a:t>
            </a:r>
            <a:r>
              <a:rPr sz="3993" b="1" spc="-386" dirty="0">
                <a:solidFill>
                  <a:srgbClr val="008000"/>
                </a:solidFill>
                <a:latin typeface="Arial"/>
                <a:cs typeface="Arial"/>
              </a:rPr>
              <a:t>ion</a:t>
            </a:r>
            <a:endParaRPr sz="3993"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55713" y="2039634"/>
            <a:ext cx="11642035" cy="3127876"/>
          </a:xfrm>
          <a:prstGeom prst="rect">
            <a:avLst/>
          </a:prstGeom>
        </p:spPr>
        <p:txBody>
          <a:bodyPr vert="horz" wrap="square" lIns="0" tIns="11526" rIns="0" bIns="0" rtlCol="0">
            <a:spAutoFit/>
          </a:bodyPr>
          <a:lstStyle/>
          <a:p>
            <a:pPr marL="184424" marR="12679" indent="-172898" algn="just">
              <a:spcBef>
                <a:spcPts val="91"/>
              </a:spcBef>
            </a:pPr>
            <a:r>
              <a:rPr lang="sv-SE" sz="2500" b="1" spc="-241" dirty="0">
                <a:latin typeface="Arial"/>
                <a:cs typeface="Arial"/>
              </a:rPr>
              <a:t>Det finns ett stort utbud av råmaterial för framställning av etanol från cellulosabaserad biomassa.</a:t>
            </a:r>
          </a:p>
          <a:p>
            <a:pPr marL="184424" marR="12679" indent="-172898" algn="just">
              <a:spcBef>
                <a:spcPts val="91"/>
              </a:spcBef>
            </a:pPr>
            <a:r>
              <a:rPr lang="sv-SE" sz="2500" b="1" spc="-241" dirty="0">
                <a:latin typeface="Arial"/>
                <a:cs typeface="Arial"/>
              </a:rPr>
              <a:t>Jordbruksavfall (inklusive avfall från konventionell etanolproduktion), skogsavfall, fast kommunalt avfall (MSW), avfall från massa- och pappersprocesser samt energigrödor.</a:t>
            </a:r>
          </a:p>
          <a:p>
            <a:pPr marL="184424" marR="12679" indent="-172898" algn="just">
              <a:spcBef>
                <a:spcPts val="91"/>
              </a:spcBef>
            </a:pPr>
            <a:r>
              <a:rPr lang="sv-SE" sz="2500" b="1" spc="-241" dirty="0">
                <a:latin typeface="Arial"/>
                <a:cs typeface="Arial"/>
              </a:rPr>
              <a:t>Jordbruksavfall som är tillgängligt för etanolkonvertering inkluderar </a:t>
            </a:r>
            <a:r>
              <a:rPr lang="sv-SE" sz="2500" b="1" spc="-241" dirty="0" err="1">
                <a:latin typeface="Arial"/>
                <a:cs typeface="Arial"/>
              </a:rPr>
              <a:t>skörderester</a:t>
            </a:r>
            <a:r>
              <a:rPr lang="sv-SE" sz="2500" b="1" spc="-241" dirty="0">
                <a:latin typeface="Arial"/>
                <a:cs typeface="Arial"/>
              </a:rPr>
              <a:t> som vetehalm, majsstubb (blad, stjälkar och kolvar), rishalm och </a:t>
            </a:r>
            <a:r>
              <a:rPr lang="sv-SE" sz="2500" b="1" spc="-241" dirty="0" err="1">
                <a:latin typeface="Arial"/>
                <a:cs typeface="Arial"/>
              </a:rPr>
              <a:t>bagasse</a:t>
            </a:r>
            <a:r>
              <a:rPr lang="sv-SE" sz="2500" b="1" spc="-241" dirty="0">
                <a:latin typeface="Arial"/>
                <a:cs typeface="Arial"/>
              </a:rPr>
              <a:t> (sockerrörsavfall).</a:t>
            </a:r>
          </a:p>
          <a:p>
            <a:pPr marL="184424" marR="12679" indent="-172898" algn="just">
              <a:spcBef>
                <a:spcPts val="91"/>
              </a:spcBef>
            </a:pPr>
            <a:r>
              <a:rPr lang="sv-SE" sz="2500" b="1" spc="-241" dirty="0">
                <a:latin typeface="Arial"/>
                <a:cs typeface="Arial"/>
              </a:rPr>
              <a:t>Skogsavfall omfattar underutnyttjat trä och avverkningsrester, grovt, ruttet och tillvaratagbart dött trä samt överflödiga plantor och små träd.</a:t>
            </a:r>
            <a:endParaRPr sz="2500" dirty="0">
              <a:latin typeface="Arial"/>
              <a:cs typeface="Arial"/>
            </a:endParaRPr>
          </a:p>
        </p:txBody>
      </p:sp>
      <p:sp>
        <p:nvSpPr>
          <p:cNvPr id="112" name="object 112"/>
          <p:cNvSpPr txBox="1">
            <a:spLocks noGrp="1"/>
          </p:cNvSpPr>
          <p:nvPr>
            <p:ph type="title"/>
          </p:nvPr>
        </p:nvSpPr>
        <p:spPr>
          <a:xfrm>
            <a:off x="1478475" y="538388"/>
            <a:ext cx="5638119"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sz="3600" spc="-200" dirty="0"/>
          </a:p>
        </p:txBody>
      </p:sp>
      <p:sp>
        <p:nvSpPr>
          <p:cNvPr id="113" name="object 113"/>
          <p:cNvSpPr txBox="1"/>
          <p:nvPr/>
        </p:nvSpPr>
        <p:spPr>
          <a:xfrm>
            <a:off x="3323433" y="1217027"/>
            <a:ext cx="6267134" cy="626102"/>
          </a:xfrm>
          <a:prstGeom prst="rect">
            <a:avLst/>
          </a:prstGeom>
        </p:spPr>
        <p:txBody>
          <a:bodyPr vert="horz" wrap="square" lIns="0" tIns="11526" rIns="0" bIns="0" rtlCol="0">
            <a:spAutoFit/>
          </a:bodyPr>
          <a:lstStyle/>
          <a:p>
            <a:pPr marL="11527">
              <a:spcBef>
                <a:spcPts val="91"/>
              </a:spcBef>
            </a:pPr>
            <a:r>
              <a:rPr lang="en-US" sz="3993" b="1" spc="-481" dirty="0">
                <a:solidFill>
                  <a:srgbClr val="008000"/>
                </a:solidFill>
                <a:latin typeface="Arial"/>
                <a:cs typeface="Arial"/>
              </a:rPr>
              <a:t>Produktion: RÅMATERIAL</a:t>
            </a:r>
            <a:endParaRPr sz="3993"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133061" y="1949061"/>
            <a:ext cx="9327899" cy="4042951"/>
          </a:xfrm>
          <a:prstGeom prst="rect">
            <a:avLst/>
          </a:prstGeom>
        </p:spPr>
        <p:txBody>
          <a:bodyPr vert="horz" wrap="square" lIns="0" tIns="66851" rIns="0" bIns="0" rtlCol="0" anchor="t">
            <a:spAutoFit/>
          </a:bodyPr>
          <a:lstStyle/>
          <a:p>
            <a:pPr marL="11430" algn="just">
              <a:spcBef>
                <a:spcPts val="526"/>
              </a:spcBef>
            </a:pPr>
            <a:r>
              <a:rPr lang="en-US" sz="2500" b="1" spc="-268" dirty="0">
                <a:solidFill>
                  <a:srgbClr val="008000"/>
                </a:solidFill>
                <a:latin typeface="Arial"/>
                <a:cs typeface="Arial"/>
              </a:rPr>
              <a:t>Fast </a:t>
            </a:r>
            <a:r>
              <a:rPr lang="en-US" sz="2500" b="1" spc="-268" err="1">
                <a:solidFill>
                  <a:srgbClr val="008000"/>
                </a:solidFill>
                <a:latin typeface="Arial"/>
                <a:cs typeface="Arial"/>
              </a:rPr>
              <a:t>kommunalt</a:t>
            </a:r>
            <a:r>
              <a:rPr lang="en-US" sz="2500" b="1" spc="-268" dirty="0">
                <a:solidFill>
                  <a:srgbClr val="008000"/>
                </a:solidFill>
                <a:latin typeface="Arial"/>
                <a:cs typeface="Arial"/>
              </a:rPr>
              <a:t> </a:t>
            </a:r>
            <a:r>
              <a:rPr lang="en-US" sz="2500" b="1" spc="-268" err="1">
                <a:solidFill>
                  <a:srgbClr val="008000"/>
                </a:solidFill>
                <a:latin typeface="Arial"/>
                <a:cs typeface="Arial"/>
              </a:rPr>
              <a:t>avfall</a:t>
            </a:r>
            <a:r>
              <a:rPr sz="2500" b="1" spc="-86" dirty="0">
                <a:solidFill>
                  <a:srgbClr val="008000"/>
                </a:solidFill>
                <a:latin typeface="Arial"/>
                <a:cs typeface="Arial"/>
              </a:rPr>
              <a:t> </a:t>
            </a:r>
            <a:r>
              <a:rPr lang="sv-SE" sz="2500" b="1" spc="-172" dirty="0">
                <a:latin typeface="Arial"/>
                <a:cs typeface="Arial"/>
              </a:rPr>
              <a:t>innehåller vissa </a:t>
            </a:r>
            <a:r>
              <a:rPr lang="sv-SE" sz="2500" b="1" spc="-268" dirty="0">
                <a:solidFill>
                  <a:srgbClr val="008000"/>
                </a:solidFill>
                <a:latin typeface="Arial"/>
                <a:cs typeface="Arial"/>
              </a:rPr>
              <a:t>cellulosahaltiga</a:t>
            </a:r>
            <a:r>
              <a:rPr lang="sv-SE" sz="2500" b="1" spc="-172" dirty="0">
                <a:latin typeface="Arial"/>
                <a:cs typeface="Arial"/>
              </a:rPr>
              <a:t> </a:t>
            </a:r>
            <a:r>
              <a:rPr lang="sv-SE" sz="2500" b="1" spc="-268" dirty="0">
                <a:solidFill>
                  <a:srgbClr val="008000"/>
                </a:solidFill>
                <a:latin typeface="Arial"/>
                <a:cs typeface="Arial"/>
              </a:rPr>
              <a:t>material</a:t>
            </a:r>
            <a:r>
              <a:rPr lang="sv-SE" sz="2500" b="1" spc="-172" dirty="0">
                <a:latin typeface="Arial"/>
                <a:cs typeface="Arial"/>
              </a:rPr>
              <a:t>, t.ex. papper och kartong</a:t>
            </a:r>
            <a:endParaRPr lang="en-US"/>
          </a:p>
          <a:p>
            <a:pPr marL="11430" algn="just">
              <a:spcBef>
                <a:spcPts val="526"/>
              </a:spcBef>
            </a:pPr>
            <a:r>
              <a:rPr lang="sv-SE" sz="2500" b="1" spc="-172" dirty="0">
                <a:latin typeface="Arial"/>
                <a:cs typeface="Arial"/>
              </a:rPr>
              <a:t>.Energigrödor, som utvecklas och odlas specifikt för bränsle, inkluderar snabbväxande träd, buskar och gräs som hybridpopplar, pilar och </a:t>
            </a:r>
            <a:r>
              <a:rPr lang="sv-SE" sz="2500" b="1" spc="-172" dirty="0" err="1">
                <a:latin typeface="Arial"/>
                <a:cs typeface="Arial"/>
              </a:rPr>
              <a:t>switchgrass</a:t>
            </a:r>
            <a:r>
              <a:rPr lang="sv-SE" sz="2500" b="1" spc="-172" dirty="0">
                <a:latin typeface="Arial"/>
                <a:cs typeface="Arial"/>
              </a:rPr>
              <a:t>.</a:t>
            </a:r>
          </a:p>
          <a:p>
            <a:pPr marL="11430" algn="just">
              <a:spcBef>
                <a:spcPts val="526"/>
              </a:spcBef>
            </a:pPr>
            <a:r>
              <a:rPr lang="sv-SE" sz="2500" b="1" spc="-172" dirty="0">
                <a:latin typeface="Arial"/>
                <a:cs typeface="Arial"/>
              </a:rPr>
              <a:t>Cellulosakomponenterna i dessa material kan variera mellan 30% och 70%.  </a:t>
            </a:r>
            <a:r>
              <a:rPr lang="sv-SE" sz="2500" b="1" spc="-268" dirty="0">
                <a:solidFill>
                  <a:srgbClr val="008000"/>
                </a:solidFill>
                <a:latin typeface="Arial"/>
                <a:cs typeface="Arial"/>
              </a:rPr>
              <a:t>Resten är lignin, som inte kan omvandlas till socker, men som kan användas som processbränsle vid omvandling av cellulosa till alkohol</a:t>
            </a:r>
            <a:r>
              <a:rPr lang="sv-SE" sz="2500" b="1" spc="-172" dirty="0">
                <a:latin typeface="Arial"/>
                <a:cs typeface="Arial"/>
              </a:rPr>
              <a:t>, eller omvandlas till flytande bränsle genom förgasning och omvandling av gas till vätska.</a:t>
            </a:r>
            <a:endParaRPr sz="2500" dirty="0">
              <a:latin typeface="Arial"/>
              <a:cs typeface="Arial"/>
            </a:endParaRPr>
          </a:p>
        </p:txBody>
      </p:sp>
      <p:sp>
        <p:nvSpPr>
          <p:cNvPr id="112" name="object 112"/>
          <p:cNvSpPr txBox="1">
            <a:spLocks noGrp="1"/>
          </p:cNvSpPr>
          <p:nvPr>
            <p:ph type="title"/>
          </p:nvPr>
        </p:nvSpPr>
        <p:spPr>
          <a:xfrm>
            <a:off x="1458969" y="566520"/>
            <a:ext cx="9543570"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sz="3600" spc="-200" dirty="0"/>
          </a:p>
        </p:txBody>
      </p:sp>
      <p:sp>
        <p:nvSpPr>
          <p:cNvPr id="113" name="object 113"/>
          <p:cNvSpPr txBox="1"/>
          <p:nvPr/>
        </p:nvSpPr>
        <p:spPr>
          <a:xfrm>
            <a:off x="4136371" y="1288568"/>
            <a:ext cx="5421854" cy="504081"/>
          </a:xfrm>
          <a:prstGeom prst="rect">
            <a:avLst/>
          </a:prstGeom>
        </p:spPr>
        <p:txBody>
          <a:bodyPr vert="horz" wrap="square" lIns="0" tIns="11526" rIns="0" bIns="0" rtlCol="0">
            <a:spAutoFit/>
          </a:bodyPr>
          <a:lstStyle/>
          <a:p>
            <a:pPr marL="11527">
              <a:spcBef>
                <a:spcPts val="91"/>
              </a:spcBef>
            </a:pPr>
            <a:r>
              <a:rPr lang="en-US" sz="3200" b="1" spc="-481" dirty="0">
                <a:solidFill>
                  <a:srgbClr val="008000"/>
                </a:solidFill>
                <a:latin typeface="Arial"/>
                <a:cs typeface="Arial"/>
              </a:rPr>
              <a:t>Produktion - RÅMATERIAL</a:t>
            </a:r>
            <a:endParaRPr sz="3200"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501791" y="2002126"/>
            <a:ext cx="11191461" cy="4107071"/>
          </a:xfrm>
          <a:prstGeom prst="rect">
            <a:avLst/>
          </a:prstGeom>
        </p:spPr>
        <p:txBody>
          <a:bodyPr vert="horz" wrap="square" lIns="0" tIns="66851" rIns="0" bIns="0" rtlCol="0" anchor="t">
            <a:spAutoFit/>
          </a:bodyPr>
          <a:lstStyle/>
          <a:p>
            <a:pPr marL="11430" algn="just">
              <a:spcBef>
                <a:spcPts val="526"/>
              </a:spcBef>
            </a:pPr>
            <a:r>
              <a:rPr lang="sv-SE" sz="2500" b="1" spc="-259" dirty="0">
                <a:latin typeface="Arial"/>
                <a:cs typeface="Arial"/>
              </a:rPr>
              <a:t>För att omvandla cellulosa till etanol krävs två viktiga steg.</a:t>
            </a:r>
            <a:endParaRPr lang="en-US"/>
          </a:p>
          <a:p>
            <a:pPr marL="468630" indent="-457200" algn="just">
              <a:spcBef>
                <a:spcPts val="526"/>
              </a:spcBef>
              <a:buAutoNum type="arabicPeriod"/>
            </a:pPr>
            <a:r>
              <a:rPr lang="sv-SE" sz="2500" b="1" spc="-259" dirty="0">
                <a:latin typeface="Arial"/>
                <a:cs typeface="Arial"/>
              </a:rPr>
              <a:t>Först måste cellulosa- och hemicellulosadelarna i biomassan brytas ned till socker genom en process som kallas </a:t>
            </a:r>
            <a:r>
              <a:rPr lang="sv-SE" sz="2500" b="1" spc="-259" err="1">
                <a:latin typeface="Arial"/>
                <a:cs typeface="Arial"/>
              </a:rPr>
              <a:t>sackarifiering</a:t>
            </a:r>
            <a:r>
              <a:rPr lang="sv-SE" sz="2500" b="1" spc="-259" dirty="0">
                <a:latin typeface="Arial"/>
                <a:cs typeface="Arial"/>
              </a:rPr>
              <a:t>. De erhållna sockerarterna är dock en komplex blandning av fem- och sexkolssocker som utgör en större utmaning för fullständig fermentering till etanol.</a:t>
            </a:r>
          </a:p>
          <a:p>
            <a:pPr marL="468630" indent="-457200" algn="just">
              <a:spcBef>
                <a:spcPts val="526"/>
              </a:spcBef>
              <a:buAutoNum type="arabicPeriod"/>
            </a:pPr>
            <a:r>
              <a:rPr lang="sv-SE" sz="2500" b="1" spc="-259" dirty="0">
                <a:latin typeface="Arial"/>
                <a:cs typeface="Arial"/>
              </a:rPr>
              <a:t>För det andra måste dessa sockerarter fermenteras för att etanol ska kunna framställas, precis som i processen från spannmål till etanol.</a:t>
            </a:r>
          </a:p>
          <a:p>
            <a:pPr marL="11430" algn="just">
              <a:spcBef>
                <a:spcPts val="526"/>
              </a:spcBef>
            </a:pPr>
            <a:r>
              <a:rPr lang="sv-SE" sz="2500" b="1" spc="-259" dirty="0">
                <a:solidFill>
                  <a:schemeClr val="accent6">
                    <a:lumMod val="75000"/>
                  </a:schemeClr>
                </a:solidFill>
                <a:latin typeface="Arial"/>
                <a:cs typeface="Arial"/>
              </a:rPr>
              <a:t>Det första steget är en stor utmaning</a:t>
            </a:r>
            <a:r>
              <a:rPr lang="sv-SE" sz="2500" b="1" spc="-259" dirty="0">
                <a:latin typeface="Arial"/>
                <a:cs typeface="Arial"/>
              </a:rPr>
              <a:t>, och en rad olika </a:t>
            </a:r>
            <a:r>
              <a:rPr lang="sv-SE" sz="2500" b="1" spc="-259" dirty="0">
                <a:solidFill>
                  <a:schemeClr val="accent6">
                    <a:lumMod val="75000"/>
                  </a:schemeClr>
                </a:solidFill>
                <a:latin typeface="Arial"/>
                <a:cs typeface="Arial"/>
              </a:rPr>
              <a:t>termiska, kemiska och biologiska processer</a:t>
            </a:r>
            <a:r>
              <a:rPr lang="sv-SE" sz="2500" b="1" spc="-259" dirty="0">
                <a:latin typeface="Arial"/>
                <a:cs typeface="Arial"/>
              </a:rPr>
              <a:t> håller på att utvecklas för att utföra detta </a:t>
            </a:r>
            <a:r>
              <a:rPr lang="sv-SE" sz="2500" b="1" spc="-259" dirty="0" err="1">
                <a:latin typeface="Arial"/>
                <a:cs typeface="Arial"/>
              </a:rPr>
              <a:t>sackarifieringssteg</a:t>
            </a:r>
            <a:r>
              <a:rPr lang="sv-SE" sz="2500" b="1" spc="-259" dirty="0">
                <a:latin typeface="Arial"/>
                <a:cs typeface="Arial"/>
              </a:rPr>
              <a:t> på ett effektivt och billigt sätt.</a:t>
            </a:r>
            <a:endParaRPr sz="2500" dirty="0">
              <a:latin typeface="Arial"/>
              <a:cs typeface="Arial"/>
            </a:endParaRPr>
          </a:p>
        </p:txBody>
      </p:sp>
      <p:sp>
        <p:nvSpPr>
          <p:cNvPr id="113" name="object 113"/>
          <p:cNvSpPr txBox="1">
            <a:spLocks noGrp="1"/>
          </p:cNvSpPr>
          <p:nvPr>
            <p:ph type="title"/>
          </p:nvPr>
        </p:nvSpPr>
        <p:spPr>
          <a:xfrm>
            <a:off x="1618359" y="551566"/>
            <a:ext cx="5518797"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sz="3600" spc="-200" dirty="0"/>
          </a:p>
        </p:txBody>
      </p:sp>
      <p:sp>
        <p:nvSpPr>
          <p:cNvPr id="114" name="object 114"/>
          <p:cNvSpPr txBox="1"/>
          <p:nvPr/>
        </p:nvSpPr>
        <p:spPr>
          <a:xfrm>
            <a:off x="4986906" y="1225904"/>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a:t>
            </a:r>
            <a:r>
              <a:rPr lang="en-US" sz="3993" b="1" spc="-386" dirty="0">
                <a:solidFill>
                  <a:srgbClr val="008000"/>
                </a:solidFill>
                <a:latin typeface="Arial"/>
                <a:cs typeface="Arial"/>
              </a:rPr>
              <a:t>k</a:t>
            </a:r>
            <a:r>
              <a:rPr sz="3993" b="1" spc="-386" dirty="0">
                <a:solidFill>
                  <a:srgbClr val="008000"/>
                </a:solidFill>
                <a:latin typeface="Arial"/>
                <a:cs typeface="Arial"/>
              </a:rPr>
              <a:t>tion</a:t>
            </a:r>
            <a:endParaRPr sz="3993" dirty="0">
              <a:latin typeface="Arial"/>
              <a:cs typeface="Arial"/>
            </a:endParaRPr>
          </a:p>
        </p:txBody>
      </p:sp>
      <p:sp>
        <p:nvSpPr>
          <p:cNvPr id="116" name="object 11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407505" y="1891949"/>
            <a:ext cx="11526078" cy="3871670"/>
          </a:xfrm>
          <a:prstGeom prst="rect">
            <a:avLst/>
          </a:prstGeom>
        </p:spPr>
        <p:txBody>
          <a:bodyPr vert="horz" wrap="square" lIns="0" tIns="11526" rIns="0" bIns="0" rtlCol="0">
            <a:spAutoFit/>
          </a:bodyPr>
          <a:lstStyle/>
          <a:p>
            <a:pPr marL="184424" marR="13255" indent="-172898" algn="just">
              <a:spcBef>
                <a:spcPts val="91"/>
              </a:spcBef>
            </a:pPr>
            <a:r>
              <a:rPr lang="sv-SE" sz="2500" b="1" spc="-213" dirty="0">
                <a:latin typeface="Arial"/>
                <a:cs typeface="Arial"/>
              </a:rPr>
              <a:t>En viktig skillnad mellan cellulosabaserad och konventionell etanolproduktion (spannmål och sockergrödor) är valet av bränsle för att driva omvandlingsprocessen.</a:t>
            </a:r>
          </a:p>
          <a:p>
            <a:pPr marL="184424" marR="13255" indent="-172898" algn="just">
              <a:spcBef>
                <a:spcPts val="91"/>
              </a:spcBef>
            </a:pPr>
            <a:r>
              <a:rPr lang="sv-SE" sz="2500" b="1" spc="-213" dirty="0">
                <a:latin typeface="Arial"/>
                <a:cs typeface="Arial"/>
              </a:rPr>
              <a:t>I de nuvarande produktionsprocesserna för etanol från spannmål i Nordamerika och Europa kommer nästan all </a:t>
            </a:r>
            <a:r>
              <a:rPr lang="sv-SE" sz="2500" b="1" spc="-213" dirty="0" err="1">
                <a:latin typeface="Arial"/>
                <a:cs typeface="Arial"/>
              </a:rPr>
              <a:t>processenergi</a:t>
            </a:r>
            <a:r>
              <a:rPr lang="sv-SE" sz="2500" b="1" spc="-213" dirty="0">
                <a:latin typeface="Arial"/>
                <a:cs typeface="Arial"/>
              </a:rPr>
              <a:t> från fossila bränslen, t.ex. naturgas som används för att driva pannor och jäsningssystem.</a:t>
            </a:r>
          </a:p>
          <a:p>
            <a:pPr marL="184424" marR="13255" indent="-172898" algn="just">
              <a:spcBef>
                <a:spcPts val="91"/>
              </a:spcBef>
            </a:pPr>
            <a:r>
              <a:rPr lang="sv-SE" sz="2500" b="1" spc="-213" dirty="0">
                <a:latin typeface="Arial"/>
                <a:cs typeface="Arial"/>
              </a:rPr>
              <a:t>Vid omvandling av cellulosa till etanol kommer nästan all </a:t>
            </a:r>
            <a:r>
              <a:rPr lang="sv-SE" sz="2500" b="1" spc="-213" dirty="0" err="1">
                <a:latin typeface="Arial"/>
                <a:cs typeface="Arial"/>
              </a:rPr>
              <a:t>processenergi</a:t>
            </a:r>
            <a:r>
              <a:rPr lang="sv-SE" sz="2500" b="1" spc="-213" dirty="0">
                <a:latin typeface="Arial"/>
                <a:cs typeface="Arial"/>
              </a:rPr>
              <a:t> från biomassa, i synnerhet de oanvända cellulosa- och ligninhaltiga delarna av den växt som bearbetas.</a:t>
            </a:r>
          </a:p>
          <a:p>
            <a:pPr marL="184424" marR="13255" indent="-172898" algn="just">
              <a:spcBef>
                <a:spcPts val="91"/>
              </a:spcBef>
            </a:pPr>
            <a:r>
              <a:rPr lang="sv-SE" sz="2500" b="1" spc="-213" dirty="0">
                <a:latin typeface="Arial"/>
                <a:cs typeface="Arial"/>
              </a:rPr>
              <a:t>Kort sagt har det varit enklare och billigare att fortsätta använda fossil energi för att driva omvandlingsprocessen, även om detta ger upphov till mycket mer växthusgaser än omvandling där bioenergi används som processbränsle.</a:t>
            </a:r>
            <a:endParaRPr sz="2500" dirty="0">
              <a:latin typeface="Arial"/>
              <a:cs typeface="Arial"/>
            </a:endParaRPr>
          </a:p>
        </p:txBody>
      </p:sp>
      <p:sp>
        <p:nvSpPr>
          <p:cNvPr id="113" name="object 113"/>
          <p:cNvSpPr txBox="1">
            <a:spLocks noGrp="1"/>
          </p:cNvSpPr>
          <p:nvPr>
            <p:ph type="title"/>
          </p:nvPr>
        </p:nvSpPr>
        <p:spPr>
          <a:xfrm>
            <a:off x="1324215" y="664836"/>
            <a:ext cx="9543570"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sz="3600" spc="-363" dirty="0"/>
          </a:p>
        </p:txBody>
      </p:sp>
      <p:sp>
        <p:nvSpPr>
          <p:cNvPr id="114" name="object 114"/>
          <p:cNvSpPr txBox="1"/>
          <p:nvPr/>
        </p:nvSpPr>
        <p:spPr>
          <a:xfrm>
            <a:off x="4986906" y="1230472"/>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a:t>
            </a:r>
            <a:r>
              <a:rPr lang="en-US" sz="3993" b="1" spc="-386" dirty="0">
                <a:solidFill>
                  <a:srgbClr val="008000"/>
                </a:solidFill>
                <a:latin typeface="Arial"/>
                <a:cs typeface="Arial"/>
              </a:rPr>
              <a:t>k</a:t>
            </a:r>
            <a:r>
              <a:rPr sz="3993" b="1" spc="-386" dirty="0">
                <a:solidFill>
                  <a:srgbClr val="008000"/>
                </a:solidFill>
                <a:latin typeface="Arial"/>
                <a:cs typeface="Arial"/>
              </a:rPr>
              <a:t>tion</a:t>
            </a:r>
            <a:endParaRPr sz="3993"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37190" y="383517"/>
            <a:ext cx="8298754" cy="5941679"/>
            <a:chOff x="771698" y="506037"/>
            <a:chExt cx="9143998" cy="6546850"/>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1083888"/>
              <a:ext cx="9143998" cy="5368923"/>
            </a:xfrm>
            <a:prstGeom prst="rect">
              <a:avLst/>
            </a:prstGeom>
          </p:spPr>
        </p:pic>
      </p:grpSp>
      <p:sp>
        <p:nvSpPr>
          <p:cNvPr id="7" name="object 11">
            <a:extLst>
              <a:ext uri="{FF2B5EF4-FFF2-40B4-BE49-F238E27FC236}">
                <a16:creationId xmlns:a16="http://schemas.microsoft.com/office/drawing/2014/main" id="{720E5CEA-D233-414D-B536-965702F44FD3}"/>
              </a:ext>
            </a:extLst>
          </p:cNvPr>
          <p:cNvSpPr txBox="1"/>
          <p:nvPr/>
        </p:nvSpPr>
        <p:spPr>
          <a:xfrm>
            <a:off x="8768080" y="3003296"/>
            <a:ext cx="3352800" cy="681950"/>
          </a:xfrm>
          <a:prstGeom prst="rect">
            <a:avLst/>
          </a:prstGeom>
        </p:spPr>
        <p:txBody>
          <a:bodyPr vert="horz" wrap="square" lIns="0" tIns="11526" rIns="0" bIns="0" rtlCol="0">
            <a:spAutoFit/>
          </a:bodyPr>
          <a:lstStyle/>
          <a:p>
            <a:pPr>
              <a:spcBef>
                <a:spcPts val="91"/>
              </a:spcBef>
            </a:pPr>
            <a:r>
              <a:rPr lang="en-US" sz="4356" b="1" spc="-572" dirty="0">
                <a:solidFill>
                  <a:srgbClr val="008000"/>
                </a:solidFill>
                <a:latin typeface="Arial"/>
                <a:cs typeface="Arial"/>
              </a:rPr>
              <a:t>BIOBRÄNSLEN</a:t>
            </a:r>
            <a:endParaRPr sz="4356" dirty="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7097" y="1884298"/>
            <a:ext cx="7676926" cy="2704683"/>
          </a:xfrm>
          <a:prstGeom prst="rect">
            <a:avLst/>
          </a:prstGeom>
        </p:spPr>
        <p:txBody>
          <a:bodyPr vert="horz" wrap="square" lIns="0" tIns="11526" rIns="0" bIns="0" rtlCol="0">
            <a:spAutoFit/>
          </a:bodyPr>
          <a:lstStyle/>
          <a:p>
            <a:pPr marL="184424" marR="4611" indent="-172898" algn="just">
              <a:spcBef>
                <a:spcPts val="91"/>
              </a:spcBef>
            </a:pPr>
            <a:r>
              <a:rPr lang="sv-SE" sz="2500" b="1" spc="-195" dirty="0">
                <a:latin typeface="Arial"/>
                <a:cs typeface="Arial"/>
              </a:rPr>
              <a:t>Det första steget i omvandlingen av biomassa till etanol är </a:t>
            </a:r>
            <a:r>
              <a:rPr lang="sv-SE" sz="2500" b="1" spc="-195" dirty="0">
                <a:solidFill>
                  <a:schemeClr val="accent6">
                    <a:lumMod val="75000"/>
                  </a:schemeClr>
                </a:solidFill>
                <a:latin typeface="Arial"/>
                <a:cs typeface="Arial"/>
              </a:rPr>
              <a:t>förbehandling</a:t>
            </a:r>
            <a:r>
              <a:rPr lang="sv-SE" sz="2500" b="1" spc="-195" dirty="0">
                <a:latin typeface="Arial"/>
                <a:cs typeface="Arial"/>
              </a:rPr>
              <a:t>, vilket innebär rengöring och nedbrytning av material. Vanligtvis används en kombination av fysiska och kemiska processer (t.ex. </a:t>
            </a:r>
            <a:r>
              <a:rPr lang="sv-SE" sz="2500" b="1" spc="-195" dirty="0" err="1">
                <a:latin typeface="Arial"/>
                <a:cs typeface="Arial"/>
              </a:rPr>
              <a:t>syrahydrolys</a:t>
            </a:r>
            <a:r>
              <a:rPr lang="sv-SE" sz="2500" b="1" spc="-195" dirty="0">
                <a:latin typeface="Arial"/>
                <a:cs typeface="Arial"/>
              </a:rPr>
              <a:t>) som gör det möjligt att separera biomassan i cellulosa, hemicellulosa och ligninkomponenter. Viss hemicellulosa kan omvandlas till socker i detta steg, och ligninet avlägsnas.</a:t>
            </a:r>
            <a:endParaRPr sz="2500" dirty="0">
              <a:latin typeface="Arial"/>
              <a:cs typeface="Arial"/>
            </a:endParaRPr>
          </a:p>
        </p:txBody>
      </p:sp>
      <p:sp>
        <p:nvSpPr>
          <p:cNvPr id="112" name="object 112"/>
          <p:cNvSpPr txBox="1">
            <a:spLocks noGrp="1"/>
          </p:cNvSpPr>
          <p:nvPr>
            <p:ph type="title"/>
          </p:nvPr>
        </p:nvSpPr>
        <p:spPr>
          <a:xfrm>
            <a:off x="1504815" y="587479"/>
            <a:ext cx="6563509" cy="688747"/>
          </a:xfrm>
          <a:prstGeom prst="rect">
            <a:avLst/>
          </a:prstGeom>
        </p:spPr>
        <p:txBody>
          <a:bodyPr vert="horz" wrap="square" lIns="0" tIns="11526" rIns="0" bIns="0" rtlCol="0" anchor="ctr">
            <a:spAutoFit/>
          </a:bodyPr>
          <a:lstStyle/>
          <a:p>
            <a:pPr marL="11527">
              <a:lnSpc>
                <a:spcPct val="100000"/>
              </a:lnSpc>
              <a:spcBef>
                <a:spcPts val="91"/>
              </a:spcBef>
            </a:pPr>
            <a:r>
              <a:rPr lang="en-US" spc="-522" dirty="0" err="1"/>
              <a:t>Cellbiomassa</a:t>
            </a:r>
            <a:r>
              <a:rPr lang="en-US" spc="-522" dirty="0"/>
              <a:t>-till-</a:t>
            </a:r>
            <a:r>
              <a:rPr lang="en-US" spc="-522" dirty="0" err="1"/>
              <a:t>etanol</a:t>
            </a:r>
            <a:r>
              <a:rPr lang="en-US" spc="-522" dirty="0"/>
              <a:t>-process</a:t>
            </a:r>
            <a:endParaRPr spc="-408"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52925" y="1299719"/>
            <a:ext cx="7676926" cy="5051480"/>
          </a:xfrm>
          <a:prstGeom prst="rect">
            <a:avLst/>
          </a:prstGeom>
        </p:spPr>
        <p:txBody>
          <a:bodyPr vert="horz" wrap="square" lIns="0" tIns="11526" rIns="0" bIns="0" rtlCol="0">
            <a:spAutoFit/>
          </a:bodyPr>
          <a:lstStyle/>
          <a:p>
            <a:pPr marL="184424" marR="13255" indent="-172898" algn="just">
              <a:spcBef>
                <a:spcPts val="91"/>
              </a:spcBef>
            </a:pPr>
            <a:r>
              <a:rPr lang="sv-SE" sz="2500" b="1" spc="-163" dirty="0">
                <a:latin typeface="Arial"/>
                <a:cs typeface="Arial"/>
              </a:rPr>
              <a:t>Därefter </a:t>
            </a:r>
            <a:r>
              <a:rPr lang="sv-SE" sz="2500" b="1" spc="-163" dirty="0" err="1">
                <a:latin typeface="Arial"/>
                <a:cs typeface="Arial"/>
              </a:rPr>
              <a:t>hydrolyseras</a:t>
            </a:r>
            <a:r>
              <a:rPr lang="sv-SE" sz="2500" b="1" spc="-163" dirty="0">
                <a:latin typeface="Arial"/>
                <a:cs typeface="Arial"/>
              </a:rPr>
              <a:t> den återstående cellulosan till socker, vilket är det viktigaste steget i </a:t>
            </a:r>
            <a:r>
              <a:rPr lang="sv-SE" sz="2500" b="1" spc="-163" dirty="0" err="1">
                <a:latin typeface="Arial"/>
                <a:cs typeface="Arial"/>
              </a:rPr>
              <a:t>sackarifieringen</a:t>
            </a:r>
            <a:r>
              <a:rPr lang="sv-SE" sz="2500" b="1" spc="-163" dirty="0">
                <a:latin typeface="Arial"/>
                <a:cs typeface="Arial"/>
              </a:rPr>
              <a:t>.</a:t>
            </a:r>
          </a:p>
          <a:p>
            <a:pPr marL="184424" marR="13255" indent="-172898" algn="just">
              <a:spcBef>
                <a:spcPts val="91"/>
              </a:spcBef>
            </a:pPr>
            <a:r>
              <a:rPr lang="sv-SE" sz="2500" b="1" spc="-163" dirty="0">
                <a:latin typeface="Arial"/>
                <a:cs typeface="Arial"/>
              </a:rPr>
              <a:t>Vanliga metoder är utspädd och koncentrerad </a:t>
            </a:r>
            <a:r>
              <a:rPr lang="sv-SE" sz="2500" b="1" spc="-163" dirty="0" err="1">
                <a:latin typeface="Arial"/>
                <a:cs typeface="Arial"/>
              </a:rPr>
              <a:t>syrahydrolys</a:t>
            </a:r>
            <a:r>
              <a:rPr lang="sv-SE" sz="2500" b="1" spc="-163" dirty="0">
                <a:latin typeface="Arial"/>
                <a:cs typeface="Arial"/>
              </a:rPr>
              <a:t>, som är dyra och verkar nå sina gränser när det gäller utbytet.</a:t>
            </a:r>
          </a:p>
          <a:p>
            <a:pPr marL="184424" marR="13255" indent="-172898" algn="just">
              <a:spcBef>
                <a:spcPts val="91"/>
              </a:spcBef>
            </a:pPr>
            <a:r>
              <a:rPr lang="sv-SE" sz="2500" b="1" spc="-163" dirty="0">
                <a:latin typeface="Arial"/>
                <a:cs typeface="Arial"/>
              </a:rPr>
              <a:t>Därför investeras betydande forskning i utvecklingen av biologiska enzymer som kan bryta ner cellulosa och hemicellulosa.</a:t>
            </a:r>
          </a:p>
          <a:p>
            <a:pPr marL="184424" marR="13255" indent="-172898" algn="just">
              <a:spcBef>
                <a:spcPts val="91"/>
              </a:spcBef>
            </a:pPr>
            <a:r>
              <a:rPr lang="sv-SE" sz="2500" b="1" spc="-163" dirty="0">
                <a:latin typeface="Arial"/>
                <a:cs typeface="Arial"/>
              </a:rPr>
              <a:t>Den första tillämpningen av enzymer för hydrolys av trä i en etanolprocess var att helt enkelt ersätta hydrolyssteget med cellulosasyra med ett hydrolyssteg med cellulosaenzym. Detta kallas separat hydrolys och fermentering (SHF).</a:t>
            </a:r>
            <a:endParaRPr sz="2500" dirty="0">
              <a:latin typeface="Arial"/>
              <a:cs typeface="Arial"/>
            </a:endParaRPr>
          </a:p>
        </p:txBody>
      </p:sp>
      <p:sp>
        <p:nvSpPr>
          <p:cNvPr id="112" name="object 112"/>
          <p:cNvSpPr txBox="1">
            <a:spLocks noGrp="1"/>
          </p:cNvSpPr>
          <p:nvPr>
            <p:ph type="title"/>
          </p:nvPr>
        </p:nvSpPr>
        <p:spPr>
          <a:xfrm>
            <a:off x="1546761" y="537144"/>
            <a:ext cx="6563509"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Cellbiomassa</a:t>
            </a:r>
            <a:r>
              <a:rPr lang="en-US" sz="3600" spc="-522" dirty="0"/>
              <a:t>-till-</a:t>
            </a:r>
            <a:r>
              <a:rPr lang="en-US" sz="3600" spc="-522" dirty="0" err="1"/>
              <a:t>etanol</a:t>
            </a:r>
            <a:r>
              <a:rPr lang="en-US" sz="3600" spc="-522" dirty="0"/>
              <a:t>-process</a:t>
            </a:r>
            <a:endParaRPr sz="3600" spc="-408"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47321" y="1954478"/>
            <a:ext cx="7676926" cy="3474125"/>
          </a:xfrm>
          <a:prstGeom prst="rect">
            <a:avLst/>
          </a:prstGeom>
        </p:spPr>
        <p:txBody>
          <a:bodyPr vert="horz" wrap="square" lIns="0" tIns="11526" rIns="0" bIns="0" rtlCol="0">
            <a:spAutoFit/>
          </a:bodyPr>
          <a:lstStyle/>
          <a:p>
            <a:pPr marL="184424" marR="4611" indent="-172898" algn="just">
              <a:spcBef>
                <a:spcPts val="91"/>
              </a:spcBef>
            </a:pPr>
            <a:r>
              <a:rPr lang="sv-SE" sz="2500" b="1" spc="-222" dirty="0">
                <a:latin typeface="Arial"/>
                <a:cs typeface="Arial"/>
              </a:rPr>
              <a:t>En viktig processmodifiering för enzymatisk hydrolys av biomassa var införandet av samtidig </a:t>
            </a:r>
            <a:r>
              <a:rPr lang="sv-SE" sz="2500" b="1" spc="-222" dirty="0" err="1">
                <a:latin typeface="Arial"/>
                <a:cs typeface="Arial"/>
              </a:rPr>
              <a:t>sackarifiering</a:t>
            </a:r>
            <a:r>
              <a:rPr lang="sv-SE" sz="2500" b="1" spc="-222" dirty="0">
                <a:latin typeface="Arial"/>
                <a:cs typeface="Arial"/>
              </a:rPr>
              <a:t> och fermentering (SSF), som nyligen har förbättrats till att även omfatta samfermentering av flera sockersubstrat.</a:t>
            </a:r>
          </a:p>
          <a:p>
            <a:pPr marL="184424" marR="4611" indent="-172898" algn="just">
              <a:spcBef>
                <a:spcPts val="91"/>
              </a:spcBef>
            </a:pPr>
            <a:r>
              <a:rPr lang="sv-SE" sz="2500" b="1" spc="-222" dirty="0">
                <a:latin typeface="Arial"/>
                <a:cs typeface="Arial"/>
              </a:rPr>
              <a:t>I SSF-processen kombineras cellulosa, enzymer och jäsande mikrober, vilket minskar antalet kärl som krävs och förbättrar effektiviteten.</a:t>
            </a:r>
          </a:p>
          <a:p>
            <a:pPr marL="184424" marR="4611" indent="-172898" algn="just">
              <a:spcBef>
                <a:spcPts val="91"/>
              </a:spcBef>
            </a:pPr>
            <a:r>
              <a:rPr lang="sv-SE" sz="2500" b="1" spc="-222" dirty="0">
                <a:latin typeface="Arial"/>
                <a:cs typeface="Arial"/>
              </a:rPr>
              <a:t>När sockerarter produceras omvandlar de fermenterande organismerna dem till etanol (</a:t>
            </a:r>
            <a:r>
              <a:rPr lang="sv-SE" sz="2500" b="1" spc="-222" dirty="0" err="1">
                <a:latin typeface="Arial"/>
                <a:cs typeface="Arial"/>
              </a:rPr>
              <a:t>Sreenath</a:t>
            </a:r>
            <a:r>
              <a:rPr lang="sv-SE" sz="2500" b="1" spc="-222" dirty="0">
                <a:latin typeface="Arial"/>
                <a:cs typeface="Arial"/>
              </a:rPr>
              <a:t> et al., 2001).</a:t>
            </a:r>
            <a:endParaRPr sz="2500" dirty="0">
              <a:latin typeface="Arial"/>
              <a:cs typeface="Arial"/>
            </a:endParaRPr>
          </a:p>
        </p:txBody>
      </p:sp>
      <p:sp>
        <p:nvSpPr>
          <p:cNvPr id="11" name="object 112">
            <a:extLst>
              <a:ext uri="{FF2B5EF4-FFF2-40B4-BE49-F238E27FC236}">
                <a16:creationId xmlns:a16="http://schemas.microsoft.com/office/drawing/2014/main" id="{ABD72C3E-D3B6-4A53-A23B-5E681D1F16C8}"/>
              </a:ext>
            </a:extLst>
          </p:cNvPr>
          <p:cNvSpPr txBox="1">
            <a:spLocks noGrp="1"/>
          </p:cNvSpPr>
          <p:nvPr>
            <p:ph type="title"/>
          </p:nvPr>
        </p:nvSpPr>
        <p:spPr>
          <a:xfrm>
            <a:off x="1395759" y="805591"/>
            <a:ext cx="6563509"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Cellbiomassa</a:t>
            </a:r>
            <a:r>
              <a:rPr lang="en-US" sz="3600" spc="-522" dirty="0"/>
              <a:t>-till-</a:t>
            </a:r>
            <a:r>
              <a:rPr lang="en-US" sz="3600" spc="-522" dirty="0" err="1"/>
              <a:t>etanol</a:t>
            </a:r>
            <a:r>
              <a:rPr lang="en-US" sz="3600" spc="-522" dirty="0"/>
              <a:t>-process</a:t>
            </a:r>
            <a:endParaRPr sz="3600" spc="-408"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7097" y="1731077"/>
            <a:ext cx="7676926" cy="4243566"/>
          </a:xfrm>
          <a:prstGeom prst="rect">
            <a:avLst/>
          </a:prstGeom>
        </p:spPr>
        <p:txBody>
          <a:bodyPr vert="horz" wrap="square" lIns="0" tIns="11526" rIns="0" bIns="0" rtlCol="0">
            <a:spAutoFit/>
          </a:bodyPr>
          <a:lstStyle/>
          <a:p>
            <a:pPr marL="184424" marR="4611" indent="-172898" algn="just">
              <a:spcBef>
                <a:spcPts val="91"/>
              </a:spcBef>
            </a:pPr>
            <a:r>
              <a:rPr lang="sv-SE" sz="2500" b="1" spc="-159" dirty="0">
                <a:latin typeface="Arial"/>
                <a:cs typeface="Arial"/>
              </a:rPr>
              <a:t>Slutligen undersöker forskarna nu möjligheten att producera alla nödvändiga enzymer i reaktorkärlet och därmed använda samma "mikrobiella samhälle" för att producera både de enzymer som hjälper till att bryta ner cellulosa till sockerarter och för att fermentera sockerarterna till etanol.</a:t>
            </a:r>
          </a:p>
          <a:p>
            <a:pPr marL="184424" marR="4611" indent="-172898" algn="just">
              <a:spcBef>
                <a:spcPts val="91"/>
              </a:spcBef>
            </a:pPr>
            <a:r>
              <a:rPr lang="sv-SE" sz="2500" b="1" spc="-159" dirty="0">
                <a:latin typeface="Arial"/>
                <a:cs typeface="Arial"/>
              </a:rPr>
              <a:t>Denna "konsoliderade bioprocess" (CBP) ses av många som den logiska slutpunkten i utvecklingen av tekniken för omvandling av biomassa, med en utmärkt potential för förbättrad effektivitet och kostnadsminskning (</a:t>
            </a:r>
            <a:r>
              <a:rPr lang="sv-SE" sz="2500" b="1" spc="-159" dirty="0" err="1">
                <a:latin typeface="Arial"/>
                <a:cs typeface="Arial"/>
              </a:rPr>
              <a:t>Hamelinck</a:t>
            </a:r>
            <a:r>
              <a:rPr lang="sv-SE" sz="2500" b="1" spc="-159" dirty="0">
                <a:latin typeface="Arial"/>
                <a:cs typeface="Arial"/>
              </a:rPr>
              <a:t> et al., 2003).</a:t>
            </a:r>
            <a:endParaRPr sz="2500" dirty="0">
              <a:latin typeface="Arial"/>
              <a:cs typeface="Arial"/>
            </a:endParaRPr>
          </a:p>
        </p:txBody>
      </p:sp>
      <p:sp>
        <p:nvSpPr>
          <p:cNvPr id="11" name="object 112">
            <a:extLst>
              <a:ext uri="{FF2B5EF4-FFF2-40B4-BE49-F238E27FC236}">
                <a16:creationId xmlns:a16="http://schemas.microsoft.com/office/drawing/2014/main" id="{924DAB01-7F0B-4B15-AFB6-65884AB37D27}"/>
              </a:ext>
            </a:extLst>
          </p:cNvPr>
          <p:cNvSpPr txBox="1">
            <a:spLocks/>
          </p:cNvSpPr>
          <p:nvPr/>
        </p:nvSpPr>
        <p:spPr>
          <a:xfrm>
            <a:off x="1546761" y="537144"/>
            <a:ext cx="6563509" cy="565636"/>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en-US" sz="3600" spc="-522" dirty="0" err="1"/>
              <a:t>Cellbiomassa</a:t>
            </a:r>
            <a:r>
              <a:rPr lang="en-US" sz="3600" spc="-522" dirty="0"/>
              <a:t>-till-</a:t>
            </a:r>
            <a:r>
              <a:rPr lang="en-US" sz="3600" spc="-522" dirty="0" err="1"/>
              <a:t>etanol</a:t>
            </a:r>
            <a:r>
              <a:rPr lang="en-US" sz="3600" spc="-522" dirty="0"/>
              <a:t>-process</a:t>
            </a:r>
            <a:endParaRPr lang="it-IT" sz="3600" spc="-408"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6622" y="331963"/>
            <a:ext cx="8298756" cy="6322534"/>
            <a:chOff x="771698" y="347287"/>
            <a:chExt cx="9144000" cy="6966496"/>
          </a:xfrm>
        </p:grpSpPr>
        <p:pic>
          <p:nvPicPr>
            <p:cNvPr id="3" name="object 3"/>
            <p:cNvPicPr/>
            <p:nvPr/>
          </p:nvPicPr>
          <p:blipFill>
            <a:blip r:embed="rId2" cstate="print"/>
            <a:stretch>
              <a:fillRect/>
            </a:stretch>
          </p:blipFill>
          <p:spPr>
            <a:xfrm>
              <a:off x="771698" y="647325"/>
              <a:ext cx="9143998" cy="9526"/>
            </a:xfrm>
            <a:prstGeom prst="rect">
              <a:avLst/>
            </a:prstGeom>
          </p:spPr>
        </p:pic>
        <p:sp>
          <p:nvSpPr>
            <p:cNvPr id="4" name="object 4"/>
            <p:cNvSpPr/>
            <p:nvPr/>
          </p:nvSpPr>
          <p:spPr>
            <a:xfrm>
              <a:off x="771698" y="952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5" name="object 5"/>
            <p:cNvPicPr/>
            <p:nvPr/>
          </p:nvPicPr>
          <p:blipFill>
            <a:blip r:embed="rId3" cstate="print"/>
            <a:stretch>
              <a:fillRect/>
            </a:stretch>
          </p:blipFill>
          <p:spPr>
            <a:xfrm>
              <a:off x="771698" y="952125"/>
              <a:ext cx="9143998" cy="9526"/>
            </a:xfrm>
            <a:prstGeom prst="rect">
              <a:avLst/>
            </a:prstGeom>
          </p:spPr>
        </p:pic>
        <p:sp>
          <p:nvSpPr>
            <p:cNvPr id="6" name="object 6"/>
            <p:cNvSpPr/>
            <p:nvPr/>
          </p:nvSpPr>
          <p:spPr>
            <a:xfrm>
              <a:off x="771698" y="1256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7" name="object 7"/>
            <p:cNvPicPr/>
            <p:nvPr/>
          </p:nvPicPr>
          <p:blipFill>
            <a:blip r:embed="rId4" cstate="print"/>
            <a:stretch>
              <a:fillRect/>
            </a:stretch>
          </p:blipFill>
          <p:spPr>
            <a:xfrm>
              <a:off x="771698" y="1256925"/>
              <a:ext cx="9143998" cy="9526"/>
            </a:xfrm>
            <a:prstGeom prst="rect">
              <a:avLst/>
            </a:prstGeom>
          </p:spPr>
        </p:pic>
        <p:sp>
          <p:nvSpPr>
            <p:cNvPr id="8" name="object 8"/>
            <p:cNvSpPr/>
            <p:nvPr/>
          </p:nvSpPr>
          <p:spPr>
            <a:xfrm>
              <a:off x="771698" y="1561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9" name="object 9"/>
            <p:cNvPicPr/>
            <p:nvPr/>
          </p:nvPicPr>
          <p:blipFill>
            <a:blip r:embed="rId5" cstate="print"/>
            <a:stretch>
              <a:fillRect/>
            </a:stretch>
          </p:blipFill>
          <p:spPr>
            <a:xfrm>
              <a:off x="771698" y="1561725"/>
              <a:ext cx="9143998" cy="9526"/>
            </a:xfrm>
            <a:prstGeom prst="rect">
              <a:avLst/>
            </a:prstGeom>
          </p:spPr>
        </p:pic>
        <p:sp>
          <p:nvSpPr>
            <p:cNvPr id="10" name="object 10"/>
            <p:cNvSpPr/>
            <p:nvPr/>
          </p:nvSpPr>
          <p:spPr>
            <a:xfrm>
              <a:off x="771698" y="1866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1" name="object 11"/>
            <p:cNvPicPr/>
            <p:nvPr/>
          </p:nvPicPr>
          <p:blipFill>
            <a:blip r:embed="rId3" cstate="print"/>
            <a:stretch>
              <a:fillRect/>
            </a:stretch>
          </p:blipFill>
          <p:spPr>
            <a:xfrm>
              <a:off x="771698" y="1866525"/>
              <a:ext cx="9143998" cy="9526"/>
            </a:xfrm>
            <a:prstGeom prst="rect">
              <a:avLst/>
            </a:prstGeom>
          </p:spPr>
        </p:pic>
        <p:sp>
          <p:nvSpPr>
            <p:cNvPr id="12" name="object 12"/>
            <p:cNvSpPr/>
            <p:nvPr/>
          </p:nvSpPr>
          <p:spPr>
            <a:xfrm>
              <a:off x="771698" y="2171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3" name="object 13"/>
            <p:cNvPicPr/>
            <p:nvPr/>
          </p:nvPicPr>
          <p:blipFill>
            <a:blip r:embed="rId4" cstate="print"/>
            <a:stretch>
              <a:fillRect/>
            </a:stretch>
          </p:blipFill>
          <p:spPr>
            <a:xfrm>
              <a:off x="771698" y="2171325"/>
              <a:ext cx="9143998" cy="9526"/>
            </a:xfrm>
            <a:prstGeom prst="rect">
              <a:avLst/>
            </a:prstGeom>
          </p:spPr>
        </p:pic>
        <p:sp>
          <p:nvSpPr>
            <p:cNvPr id="14" name="object 14"/>
            <p:cNvSpPr/>
            <p:nvPr/>
          </p:nvSpPr>
          <p:spPr>
            <a:xfrm>
              <a:off x="771698" y="2476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5" name="object 15"/>
            <p:cNvPicPr/>
            <p:nvPr/>
          </p:nvPicPr>
          <p:blipFill>
            <a:blip r:embed="rId6" cstate="print"/>
            <a:stretch>
              <a:fillRect/>
            </a:stretch>
          </p:blipFill>
          <p:spPr>
            <a:xfrm>
              <a:off x="771698" y="2476125"/>
              <a:ext cx="9143998" cy="9526"/>
            </a:xfrm>
            <a:prstGeom prst="rect">
              <a:avLst/>
            </a:prstGeom>
          </p:spPr>
        </p:pic>
        <p:sp>
          <p:nvSpPr>
            <p:cNvPr id="16" name="object 16"/>
            <p:cNvSpPr/>
            <p:nvPr/>
          </p:nvSpPr>
          <p:spPr>
            <a:xfrm>
              <a:off x="771698" y="2780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7" name="object 17"/>
            <p:cNvPicPr/>
            <p:nvPr/>
          </p:nvPicPr>
          <p:blipFill>
            <a:blip r:embed="rId3" cstate="print"/>
            <a:stretch>
              <a:fillRect/>
            </a:stretch>
          </p:blipFill>
          <p:spPr>
            <a:xfrm>
              <a:off x="771698" y="2780925"/>
              <a:ext cx="9143998" cy="9526"/>
            </a:xfrm>
            <a:prstGeom prst="rect">
              <a:avLst/>
            </a:prstGeom>
          </p:spPr>
        </p:pic>
        <p:sp>
          <p:nvSpPr>
            <p:cNvPr id="18" name="object 18"/>
            <p:cNvSpPr/>
            <p:nvPr/>
          </p:nvSpPr>
          <p:spPr>
            <a:xfrm>
              <a:off x="771698" y="3085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9" name="object 19"/>
            <p:cNvPicPr/>
            <p:nvPr/>
          </p:nvPicPr>
          <p:blipFill>
            <a:blip r:embed="rId4" cstate="print"/>
            <a:stretch>
              <a:fillRect/>
            </a:stretch>
          </p:blipFill>
          <p:spPr>
            <a:xfrm>
              <a:off x="771698" y="3085725"/>
              <a:ext cx="9143998" cy="9526"/>
            </a:xfrm>
            <a:prstGeom prst="rect">
              <a:avLst/>
            </a:prstGeom>
          </p:spPr>
        </p:pic>
        <p:sp>
          <p:nvSpPr>
            <p:cNvPr id="20" name="object 20"/>
            <p:cNvSpPr/>
            <p:nvPr/>
          </p:nvSpPr>
          <p:spPr>
            <a:xfrm>
              <a:off x="771698" y="3390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1" name="object 21"/>
            <p:cNvPicPr/>
            <p:nvPr/>
          </p:nvPicPr>
          <p:blipFill>
            <a:blip r:embed="rId7" cstate="print"/>
            <a:stretch>
              <a:fillRect/>
            </a:stretch>
          </p:blipFill>
          <p:spPr>
            <a:xfrm>
              <a:off x="771698" y="3390525"/>
              <a:ext cx="9143998" cy="9526"/>
            </a:xfrm>
            <a:prstGeom prst="rect">
              <a:avLst/>
            </a:prstGeom>
          </p:spPr>
        </p:pic>
        <p:sp>
          <p:nvSpPr>
            <p:cNvPr id="22" name="object 22"/>
            <p:cNvSpPr/>
            <p:nvPr/>
          </p:nvSpPr>
          <p:spPr>
            <a:xfrm>
              <a:off x="771698" y="3695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3" cstate="print"/>
            <a:stretch>
              <a:fillRect/>
            </a:stretch>
          </p:blipFill>
          <p:spPr>
            <a:xfrm>
              <a:off x="771698" y="3695325"/>
              <a:ext cx="9143998" cy="9526"/>
            </a:xfrm>
            <a:prstGeom prst="rect">
              <a:avLst/>
            </a:prstGeom>
          </p:spPr>
        </p:pic>
        <p:sp>
          <p:nvSpPr>
            <p:cNvPr id="24" name="object 24"/>
            <p:cNvSpPr/>
            <p:nvPr/>
          </p:nvSpPr>
          <p:spPr>
            <a:xfrm>
              <a:off x="771698" y="4000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4" cstate="print"/>
            <a:stretch>
              <a:fillRect/>
            </a:stretch>
          </p:blipFill>
          <p:spPr>
            <a:xfrm>
              <a:off x="771698" y="4000125"/>
              <a:ext cx="9143998" cy="9526"/>
            </a:xfrm>
            <a:prstGeom prst="rect">
              <a:avLst/>
            </a:prstGeom>
          </p:spPr>
        </p:pic>
        <p:sp>
          <p:nvSpPr>
            <p:cNvPr id="26" name="object 26"/>
            <p:cNvSpPr/>
            <p:nvPr/>
          </p:nvSpPr>
          <p:spPr>
            <a:xfrm>
              <a:off x="771698" y="43049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8" cstate="print"/>
            <a:stretch>
              <a:fillRect/>
            </a:stretch>
          </p:blipFill>
          <p:spPr>
            <a:xfrm>
              <a:off x="771698" y="4304925"/>
              <a:ext cx="9143998" cy="9526"/>
            </a:xfrm>
            <a:prstGeom prst="rect">
              <a:avLst/>
            </a:prstGeom>
          </p:spPr>
        </p:pic>
        <p:sp>
          <p:nvSpPr>
            <p:cNvPr id="28" name="object 28"/>
            <p:cNvSpPr/>
            <p:nvPr/>
          </p:nvSpPr>
          <p:spPr>
            <a:xfrm>
              <a:off x="771698" y="46097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3" cstate="print"/>
            <a:stretch>
              <a:fillRect/>
            </a:stretch>
          </p:blipFill>
          <p:spPr>
            <a:xfrm>
              <a:off x="771698" y="4609725"/>
              <a:ext cx="9143998" cy="9525"/>
            </a:xfrm>
            <a:prstGeom prst="rect">
              <a:avLst/>
            </a:prstGeom>
          </p:spPr>
        </p:pic>
        <p:sp>
          <p:nvSpPr>
            <p:cNvPr id="30" name="object 30"/>
            <p:cNvSpPr/>
            <p:nvPr/>
          </p:nvSpPr>
          <p:spPr>
            <a:xfrm>
              <a:off x="771698" y="49145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4" cstate="print"/>
            <a:stretch>
              <a:fillRect/>
            </a:stretch>
          </p:blipFill>
          <p:spPr>
            <a:xfrm>
              <a:off x="771698" y="4914525"/>
              <a:ext cx="9143998" cy="9526"/>
            </a:xfrm>
            <a:prstGeom prst="rect">
              <a:avLst/>
            </a:prstGeom>
          </p:spPr>
        </p:pic>
        <p:sp>
          <p:nvSpPr>
            <p:cNvPr id="32" name="object 32"/>
            <p:cNvSpPr/>
            <p:nvPr/>
          </p:nvSpPr>
          <p:spPr>
            <a:xfrm>
              <a:off x="771698" y="52193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9" cstate="print"/>
            <a:stretch>
              <a:fillRect/>
            </a:stretch>
          </p:blipFill>
          <p:spPr>
            <a:xfrm>
              <a:off x="771698" y="5219325"/>
              <a:ext cx="9143998" cy="9526"/>
            </a:xfrm>
            <a:prstGeom prst="rect">
              <a:avLst/>
            </a:prstGeom>
          </p:spPr>
        </p:pic>
        <p:sp>
          <p:nvSpPr>
            <p:cNvPr id="34" name="object 34"/>
            <p:cNvSpPr/>
            <p:nvPr/>
          </p:nvSpPr>
          <p:spPr>
            <a:xfrm>
              <a:off x="771698" y="55241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3" cstate="print"/>
            <a:stretch>
              <a:fillRect/>
            </a:stretch>
          </p:blipFill>
          <p:spPr>
            <a:xfrm>
              <a:off x="771698" y="5524125"/>
              <a:ext cx="9143998" cy="9525"/>
            </a:xfrm>
            <a:prstGeom prst="rect">
              <a:avLst/>
            </a:prstGeom>
          </p:spPr>
        </p:pic>
        <p:sp>
          <p:nvSpPr>
            <p:cNvPr id="36" name="object 36"/>
            <p:cNvSpPr/>
            <p:nvPr/>
          </p:nvSpPr>
          <p:spPr>
            <a:xfrm>
              <a:off x="771698" y="58289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4" cstate="print"/>
            <a:stretch>
              <a:fillRect/>
            </a:stretch>
          </p:blipFill>
          <p:spPr>
            <a:xfrm>
              <a:off x="771698" y="5828925"/>
              <a:ext cx="9143998" cy="9525"/>
            </a:xfrm>
            <a:prstGeom prst="rect">
              <a:avLst/>
            </a:prstGeom>
          </p:spPr>
        </p:pic>
        <p:sp>
          <p:nvSpPr>
            <p:cNvPr id="38" name="object 38"/>
            <p:cNvSpPr/>
            <p:nvPr/>
          </p:nvSpPr>
          <p:spPr>
            <a:xfrm>
              <a:off x="771698" y="61337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10" cstate="print"/>
            <a:stretch>
              <a:fillRect/>
            </a:stretch>
          </p:blipFill>
          <p:spPr>
            <a:xfrm>
              <a:off x="771698" y="6133725"/>
              <a:ext cx="9143998" cy="9526"/>
            </a:xfrm>
            <a:prstGeom prst="rect">
              <a:avLst/>
            </a:prstGeom>
          </p:spPr>
        </p:pic>
        <p:sp>
          <p:nvSpPr>
            <p:cNvPr id="40" name="object 40"/>
            <p:cNvSpPr/>
            <p:nvPr/>
          </p:nvSpPr>
          <p:spPr>
            <a:xfrm>
              <a:off x="771698" y="64385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3" cstate="print"/>
            <a:stretch>
              <a:fillRect/>
            </a:stretch>
          </p:blipFill>
          <p:spPr>
            <a:xfrm>
              <a:off x="771698" y="6438524"/>
              <a:ext cx="9143998" cy="9526"/>
            </a:xfrm>
            <a:prstGeom prst="rect">
              <a:avLst/>
            </a:prstGeom>
          </p:spPr>
        </p:pic>
        <p:sp>
          <p:nvSpPr>
            <p:cNvPr id="42" name="object 42"/>
            <p:cNvSpPr/>
            <p:nvPr/>
          </p:nvSpPr>
          <p:spPr>
            <a:xfrm>
              <a:off x="771698" y="6743324"/>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4" cstate="print"/>
            <a:stretch>
              <a:fillRect/>
            </a:stretch>
          </p:blipFill>
          <p:spPr>
            <a:xfrm>
              <a:off x="771698" y="6743324"/>
              <a:ext cx="9143998" cy="9526"/>
            </a:xfrm>
            <a:prstGeom prst="rect">
              <a:avLst/>
            </a:prstGeom>
          </p:spPr>
        </p:pic>
        <p:sp>
          <p:nvSpPr>
            <p:cNvPr id="44" name="object 44"/>
            <p:cNvSpPr/>
            <p:nvPr/>
          </p:nvSpPr>
          <p:spPr>
            <a:xfrm>
              <a:off x="771698" y="70481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11" cstate="print"/>
            <a:stretch>
              <a:fillRect/>
            </a:stretch>
          </p:blipFill>
          <p:spPr>
            <a:xfrm>
              <a:off x="771698" y="7048124"/>
              <a:ext cx="9143998" cy="9526"/>
            </a:xfrm>
            <a:prstGeom prst="rect">
              <a:avLst/>
            </a:prstGeom>
          </p:spPr>
        </p:pic>
        <p:sp>
          <p:nvSpPr>
            <p:cNvPr id="46" name="object 46"/>
            <p:cNvSpPr/>
            <p:nvPr/>
          </p:nvSpPr>
          <p:spPr>
            <a:xfrm>
              <a:off x="1071735"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47" name="object 47"/>
            <p:cNvPicPr/>
            <p:nvPr/>
          </p:nvPicPr>
          <p:blipFill>
            <a:blip r:embed="rId12" cstate="print"/>
            <a:stretch>
              <a:fillRect/>
            </a:stretch>
          </p:blipFill>
          <p:spPr>
            <a:xfrm>
              <a:off x="1071735" y="347287"/>
              <a:ext cx="9525" cy="6857999"/>
            </a:xfrm>
            <a:prstGeom prst="rect">
              <a:avLst/>
            </a:prstGeom>
          </p:spPr>
        </p:pic>
        <p:sp>
          <p:nvSpPr>
            <p:cNvPr id="48" name="object 48"/>
            <p:cNvSpPr/>
            <p:nvPr/>
          </p:nvSpPr>
          <p:spPr>
            <a:xfrm>
              <a:off x="1376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49" name="object 49"/>
            <p:cNvPicPr/>
            <p:nvPr/>
          </p:nvPicPr>
          <p:blipFill>
            <a:blip r:embed="rId13" cstate="print"/>
            <a:stretch>
              <a:fillRect/>
            </a:stretch>
          </p:blipFill>
          <p:spPr>
            <a:xfrm>
              <a:off x="1376535" y="347287"/>
              <a:ext cx="9526" cy="6857999"/>
            </a:xfrm>
            <a:prstGeom prst="rect">
              <a:avLst/>
            </a:prstGeom>
          </p:spPr>
        </p:pic>
        <p:sp>
          <p:nvSpPr>
            <p:cNvPr id="50" name="object 50"/>
            <p:cNvSpPr/>
            <p:nvPr/>
          </p:nvSpPr>
          <p:spPr>
            <a:xfrm>
              <a:off x="1681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1" name="object 51"/>
            <p:cNvPicPr/>
            <p:nvPr/>
          </p:nvPicPr>
          <p:blipFill>
            <a:blip r:embed="rId14" cstate="print"/>
            <a:stretch>
              <a:fillRect/>
            </a:stretch>
          </p:blipFill>
          <p:spPr>
            <a:xfrm>
              <a:off x="1681335" y="347287"/>
              <a:ext cx="9526" cy="6857999"/>
            </a:xfrm>
            <a:prstGeom prst="rect">
              <a:avLst/>
            </a:prstGeom>
          </p:spPr>
        </p:pic>
        <p:sp>
          <p:nvSpPr>
            <p:cNvPr id="52" name="object 52"/>
            <p:cNvSpPr/>
            <p:nvPr/>
          </p:nvSpPr>
          <p:spPr>
            <a:xfrm>
              <a:off x="1986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12" cstate="print"/>
            <a:stretch>
              <a:fillRect/>
            </a:stretch>
          </p:blipFill>
          <p:spPr>
            <a:xfrm>
              <a:off x="1986135" y="347287"/>
              <a:ext cx="9526" cy="6857999"/>
            </a:xfrm>
            <a:prstGeom prst="rect">
              <a:avLst/>
            </a:prstGeom>
          </p:spPr>
        </p:pic>
        <p:sp>
          <p:nvSpPr>
            <p:cNvPr id="54" name="object 54"/>
            <p:cNvSpPr/>
            <p:nvPr/>
          </p:nvSpPr>
          <p:spPr>
            <a:xfrm>
              <a:off x="2290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13" cstate="print"/>
            <a:stretch>
              <a:fillRect/>
            </a:stretch>
          </p:blipFill>
          <p:spPr>
            <a:xfrm>
              <a:off x="2290935" y="347287"/>
              <a:ext cx="9526" cy="6857999"/>
            </a:xfrm>
            <a:prstGeom prst="rect">
              <a:avLst/>
            </a:prstGeom>
          </p:spPr>
        </p:pic>
        <p:sp>
          <p:nvSpPr>
            <p:cNvPr id="56" name="object 56"/>
            <p:cNvSpPr/>
            <p:nvPr/>
          </p:nvSpPr>
          <p:spPr>
            <a:xfrm>
              <a:off x="2595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4" cstate="print"/>
            <a:stretch>
              <a:fillRect/>
            </a:stretch>
          </p:blipFill>
          <p:spPr>
            <a:xfrm>
              <a:off x="2595735" y="347287"/>
              <a:ext cx="9526" cy="6857999"/>
            </a:xfrm>
            <a:prstGeom prst="rect">
              <a:avLst/>
            </a:prstGeom>
          </p:spPr>
        </p:pic>
        <p:sp>
          <p:nvSpPr>
            <p:cNvPr id="58" name="object 58"/>
            <p:cNvSpPr/>
            <p:nvPr/>
          </p:nvSpPr>
          <p:spPr>
            <a:xfrm>
              <a:off x="2900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12" cstate="print"/>
            <a:stretch>
              <a:fillRect/>
            </a:stretch>
          </p:blipFill>
          <p:spPr>
            <a:xfrm>
              <a:off x="2900535" y="347287"/>
              <a:ext cx="9526" cy="6857999"/>
            </a:xfrm>
            <a:prstGeom prst="rect">
              <a:avLst/>
            </a:prstGeom>
          </p:spPr>
        </p:pic>
        <p:sp>
          <p:nvSpPr>
            <p:cNvPr id="60" name="object 60"/>
            <p:cNvSpPr/>
            <p:nvPr/>
          </p:nvSpPr>
          <p:spPr>
            <a:xfrm>
              <a:off x="3205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13" cstate="print"/>
            <a:stretch>
              <a:fillRect/>
            </a:stretch>
          </p:blipFill>
          <p:spPr>
            <a:xfrm>
              <a:off x="3205335" y="347287"/>
              <a:ext cx="9526" cy="6857999"/>
            </a:xfrm>
            <a:prstGeom prst="rect">
              <a:avLst/>
            </a:prstGeom>
          </p:spPr>
        </p:pic>
        <p:sp>
          <p:nvSpPr>
            <p:cNvPr id="62" name="object 62"/>
            <p:cNvSpPr/>
            <p:nvPr/>
          </p:nvSpPr>
          <p:spPr>
            <a:xfrm>
              <a:off x="3510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4" cstate="print"/>
            <a:stretch>
              <a:fillRect/>
            </a:stretch>
          </p:blipFill>
          <p:spPr>
            <a:xfrm>
              <a:off x="3510135" y="347287"/>
              <a:ext cx="9526" cy="6857999"/>
            </a:xfrm>
            <a:prstGeom prst="rect">
              <a:avLst/>
            </a:prstGeom>
          </p:spPr>
        </p:pic>
        <p:sp>
          <p:nvSpPr>
            <p:cNvPr id="64" name="object 64"/>
            <p:cNvSpPr/>
            <p:nvPr/>
          </p:nvSpPr>
          <p:spPr>
            <a:xfrm>
              <a:off x="3814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12" cstate="print"/>
            <a:stretch>
              <a:fillRect/>
            </a:stretch>
          </p:blipFill>
          <p:spPr>
            <a:xfrm>
              <a:off x="3814935" y="347287"/>
              <a:ext cx="9526" cy="6857999"/>
            </a:xfrm>
            <a:prstGeom prst="rect">
              <a:avLst/>
            </a:prstGeom>
          </p:spPr>
        </p:pic>
        <p:sp>
          <p:nvSpPr>
            <p:cNvPr id="66" name="object 66"/>
            <p:cNvSpPr/>
            <p:nvPr/>
          </p:nvSpPr>
          <p:spPr>
            <a:xfrm>
              <a:off x="4119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13" cstate="print"/>
            <a:stretch>
              <a:fillRect/>
            </a:stretch>
          </p:blipFill>
          <p:spPr>
            <a:xfrm>
              <a:off x="4119735" y="347287"/>
              <a:ext cx="9526" cy="6857999"/>
            </a:xfrm>
            <a:prstGeom prst="rect">
              <a:avLst/>
            </a:prstGeom>
          </p:spPr>
        </p:pic>
        <p:sp>
          <p:nvSpPr>
            <p:cNvPr id="68" name="object 68"/>
            <p:cNvSpPr/>
            <p:nvPr/>
          </p:nvSpPr>
          <p:spPr>
            <a:xfrm>
              <a:off x="4424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4" cstate="print"/>
            <a:stretch>
              <a:fillRect/>
            </a:stretch>
          </p:blipFill>
          <p:spPr>
            <a:xfrm>
              <a:off x="4424535" y="347287"/>
              <a:ext cx="9526" cy="6857999"/>
            </a:xfrm>
            <a:prstGeom prst="rect">
              <a:avLst/>
            </a:prstGeom>
          </p:spPr>
        </p:pic>
        <p:sp>
          <p:nvSpPr>
            <p:cNvPr id="70" name="object 70"/>
            <p:cNvSpPr/>
            <p:nvPr/>
          </p:nvSpPr>
          <p:spPr>
            <a:xfrm>
              <a:off x="4729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12" cstate="print"/>
            <a:stretch>
              <a:fillRect/>
            </a:stretch>
          </p:blipFill>
          <p:spPr>
            <a:xfrm>
              <a:off x="4729335" y="347287"/>
              <a:ext cx="9526" cy="6857999"/>
            </a:xfrm>
            <a:prstGeom prst="rect">
              <a:avLst/>
            </a:prstGeom>
          </p:spPr>
        </p:pic>
        <p:sp>
          <p:nvSpPr>
            <p:cNvPr id="72" name="object 72"/>
            <p:cNvSpPr/>
            <p:nvPr/>
          </p:nvSpPr>
          <p:spPr>
            <a:xfrm>
              <a:off x="5034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13" cstate="print"/>
            <a:stretch>
              <a:fillRect/>
            </a:stretch>
          </p:blipFill>
          <p:spPr>
            <a:xfrm>
              <a:off x="5034135" y="347287"/>
              <a:ext cx="9526" cy="6857999"/>
            </a:xfrm>
            <a:prstGeom prst="rect">
              <a:avLst/>
            </a:prstGeom>
          </p:spPr>
        </p:pic>
        <p:sp>
          <p:nvSpPr>
            <p:cNvPr id="74" name="object 74"/>
            <p:cNvSpPr/>
            <p:nvPr/>
          </p:nvSpPr>
          <p:spPr>
            <a:xfrm>
              <a:off x="5338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4" cstate="print"/>
            <a:stretch>
              <a:fillRect/>
            </a:stretch>
          </p:blipFill>
          <p:spPr>
            <a:xfrm>
              <a:off x="5338935" y="347287"/>
              <a:ext cx="9526" cy="6857999"/>
            </a:xfrm>
            <a:prstGeom prst="rect">
              <a:avLst/>
            </a:prstGeom>
          </p:spPr>
        </p:pic>
        <p:sp>
          <p:nvSpPr>
            <p:cNvPr id="76" name="object 76"/>
            <p:cNvSpPr/>
            <p:nvPr/>
          </p:nvSpPr>
          <p:spPr>
            <a:xfrm>
              <a:off x="5643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12" cstate="print"/>
            <a:stretch>
              <a:fillRect/>
            </a:stretch>
          </p:blipFill>
          <p:spPr>
            <a:xfrm>
              <a:off x="5643735" y="347287"/>
              <a:ext cx="9526" cy="6857999"/>
            </a:xfrm>
            <a:prstGeom prst="rect">
              <a:avLst/>
            </a:prstGeom>
          </p:spPr>
        </p:pic>
        <p:sp>
          <p:nvSpPr>
            <p:cNvPr id="78" name="object 78"/>
            <p:cNvSpPr/>
            <p:nvPr/>
          </p:nvSpPr>
          <p:spPr>
            <a:xfrm>
              <a:off x="5948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13" cstate="print"/>
            <a:stretch>
              <a:fillRect/>
            </a:stretch>
          </p:blipFill>
          <p:spPr>
            <a:xfrm>
              <a:off x="5948534" y="347287"/>
              <a:ext cx="9526" cy="6857999"/>
            </a:xfrm>
            <a:prstGeom prst="rect">
              <a:avLst/>
            </a:prstGeom>
          </p:spPr>
        </p:pic>
        <p:sp>
          <p:nvSpPr>
            <p:cNvPr id="80" name="object 80"/>
            <p:cNvSpPr/>
            <p:nvPr/>
          </p:nvSpPr>
          <p:spPr>
            <a:xfrm>
              <a:off x="6253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4" cstate="print"/>
            <a:stretch>
              <a:fillRect/>
            </a:stretch>
          </p:blipFill>
          <p:spPr>
            <a:xfrm>
              <a:off x="6253335" y="347287"/>
              <a:ext cx="9526" cy="6857999"/>
            </a:xfrm>
            <a:prstGeom prst="rect">
              <a:avLst/>
            </a:prstGeom>
          </p:spPr>
        </p:pic>
        <p:sp>
          <p:nvSpPr>
            <p:cNvPr id="82" name="object 82"/>
            <p:cNvSpPr/>
            <p:nvPr/>
          </p:nvSpPr>
          <p:spPr>
            <a:xfrm>
              <a:off x="6558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12" cstate="print"/>
            <a:stretch>
              <a:fillRect/>
            </a:stretch>
          </p:blipFill>
          <p:spPr>
            <a:xfrm>
              <a:off x="6558135" y="347287"/>
              <a:ext cx="9526" cy="6857999"/>
            </a:xfrm>
            <a:prstGeom prst="rect">
              <a:avLst/>
            </a:prstGeom>
          </p:spPr>
        </p:pic>
        <p:sp>
          <p:nvSpPr>
            <p:cNvPr id="84" name="object 84"/>
            <p:cNvSpPr/>
            <p:nvPr/>
          </p:nvSpPr>
          <p:spPr>
            <a:xfrm>
              <a:off x="6862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13" cstate="print"/>
            <a:stretch>
              <a:fillRect/>
            </a:stretch>
          </p:blipFill>
          <p:spPr>
            <a:xfrm>
              <a:off x="6862934" y="347287"/>
              <a:ext cx="9526" cy="6857999"/>
            </a:xfrm>
            <a:prstGeom prst="rect">
              <a:avLst/>
            </a:prstGeom>
          </p:spPr>
        </p:pic>
        <p:sp>
          <p:nvSpPr>
            <p:cNvPr id="86" name="object 86"/>
            <p:cNvSpPr/>
            <p:nvPr/>
          </p:nvSpPr>
          <p:spPr>
            <a:xfrm>
              <a:off x="7167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4" cstate="print"/>
            <a:stretch>
              <a:fillRect/>
            </a:stretch>
          </p:blipFill>
          <p:spPr>
            <a:xfrm>
              <a:off x="7167734" y="347287"/>
              <a:ext cx="9526" cy="6857999"/>
            </a:xfrm>
            <a:prstGeom prst="rect">
              <a:avLst/>
            </a:prstGeom>
          </p:spPr>
        </p:pic>
        <p:sp>
          <p:nvSpPr>
            <p:cNvPr id="88" name="object 88"/>
            <p:cNvSpPr/>
            <p:nvPr/>
          </p:nvSpPr>
          <p:spPr>
            <a:xfrm>
              <a:off x="7472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12" cstate="print"/>
            <a:stretch>
              <a:fillRect/>
            </a:stretch>
          </p:blipFill>
          <p:spPr>
            <a:xfrm>
              <a:off x="7472534" y="347287"/>
              <a:ext cx="9526" cy="6857999"/>
            </a:xfrm>
            <a:prstGeom prst="rect">
              <a:avLst/>
            </a:prstGeom>
          </p:spPr>
        </p:pic>
        <p:sp>
          <p:nvSpPr>
            <p:cNvPr id="90" name="object 90"/>
            <p:cNvSpPr/>
            <p:nvPr/>
          </p:nvSpPr>
          <p:spPr>
            <a:xfrm>
              <a:off x="77773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13" cstate="print"/>
            <a:stretch>
              <a:fillRect/>
            </a:stretch>
          </p:blipFill>
          <p:spPr>
            <a:xfrm>
              <a:off x="7777334" y="347287"/>
              <a:ext cx="9526" cy="6857999"/>
            </a:xfrm>
            <a:prstGeom prst="rect">
              <a:avLst/>
            </a:prstGeom>
          </p:spPr>
        </p:pic>
        <p:sp>
          <p:nvSpPr>
            <p:cNvPr id="92" name="object 92"/>
            <p:cNvSpPr/>
            <p:nvPr/>
          </p:nvSpPr>
          <p:spPr>
            <a:xfrm>
              <a:off x="8082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4" cstate="print"/>
            <a:stretch>
              <a:fillRect/>
            </a:stretch>
          </p:blipFill>
          <p:spPr>
            <a:xfrm>
              <a:off x="8082134" y="347287"/>
              <a:ext cx="9526" cy="6857999"/>
            </a:xfrm>
            <a:prstGeom prst="rect">
              <a:avLst/>
            </a:prstGeom>
          </p:spPr>
        </p:pic>
        <p:sp>
          <p:nvSpPr>
            <p:cNvPr id="94" name="object 94"/>
            <p:cNvSpPr/>
            <p:nvPr/>
          </p:nvSpPr>
          <p:spPr>
            <a:xfrm>
              <a:off x="8386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12" cstate="print"/>
            <a:stretch>
              <a:fillRect/>
            </a:stretch>
          </p:blipFill>
          <p:spPr>
            <a:xfrm>
              <a:off x="8386934" y="347287"/>
              <a:ext cx="9526" cy="6857999"/>
            </a:xfrm>
            <a:prstGeom prst="rect">
              <a:avLst/>
            </a:prstGeom>
          </p:spPr>
        </p:pic>
        <p:sp>
          <p:nvSpPr>
            <p:cNvPr id="96" name="object 96"/>
            <p:cNvSpPr/>
            <p:nvPr/>
          </p:nvSpPr>
          <p:spPr>
            <a:xfrm>
              <a:off x="8691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13" cstate="print"/>
            <a:stretch>
              <a:fillRect/>
            </a:stretch>
          </p:blipFill>
          <p:spPr>
            <a:xfrm>
              <a:off x="8691734" y="347287"/>
              <a:ext cx="9526" cy="6857999"/>
            </a:xfrm>
            <a:prstGeom prst="rect">
              <a:avLst/>
            </a:prstGeom>
          </p:spPr>
        </p:pic>
        <p:sp>
          <p:nvSpPr>
            <p:cNvPr id="98" name="object 98"/>
            <p:cNvSpPr/>
            <p:nvPr/>
          </p:nvSpPr>
          <p:spPr>
            <a:xfrm>
              <a:off x="8996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4" cstate="print"/>
            <a:stretch>
              <a:fillRect/>
            </a:stretch>
          </p:blipFill>
          <p:spPr>
            <a:xfrm>
              <a:off x="8996534" y="347287"/>
              <a:ext cx="9526" cy="6857999"/>
            </a:xfrm>
            <a:prstGeom prst="rect">
              <a:avLst/>
            </a:prstGeom>
          </p:spPr>
        </p:pic>
        <p:sp>
          <p:nvSpPr>
            <p:cNvPr id="100" name="object 100"/>
            <p:cNvSpPr/>
            <p:nvPr/>
          </p:nvSpPr>
          <p:spPr>
            <a:xfrm>
              <a:off x="9301334"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101" name="object 101"/>
            <p:cNvPicPr/>
            <p:nvPr/>
          </p:nvPicPr>
          <p:blipFill>
            <a:blip r:embed="rId15" cstate="print"/>
            <a:stretch>
              <a:fillRect/>
            </a:stretch>
          </p:blipFill>
          <p:spPr>
            <a:xfrm>
              <a:off x="9301334" y="347287"/>
              <a:ext cx="9525" cy="6857999"/>
            </a:xfrm>
            <a:prstGeom prst="rect">
              <a:avLst/>
            </a:prstGeom>
          </p:spPr>
        </p:pic>
        <p:sp>
          <p:nvSpPr>
            <p:cNvPr id="102" name="object 102"/>
            <p:cNvSpPr/>
            <p:nvPr/>
          </p:nvSpPr>
          <p:spPr>
            <a:xfrm>
              <a:off x="9606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3" name="object 103"/>
            <p:cNvPicPr/>
            <p:nvPr/>
          </p:nvPicPr>
          <p:blipFill>
            <a:blip r:embed="rId13" cstate="print"/>
            <a:stretch>
              <a:fillRect/>
            </a:stretch>
          </p:blipFill>
          <p:spPr>
            <a:xfrm>
              <a:off x="9606134" y="347287"/>
              <a:ext cx="9526" cy="6857999"/>
            </a:xfrm>
            <a:prstGeom prst="rect">
              <a:avLst/>
            </a:prstGeom>
          </p:spPr>
        </p:pic>
        <p:sp>
          <p:nvSpPr>
            <p:cNvPr id="105" name="object 105"/>
            <p:cNvSpPr/>
            <p:nvPr/>
          </p:nvSpPr>
          <p:spPr>
            <a:xfrm>
              <a:off x="9610895" y="347287"/>
              <a:ext cx="0" cy="2362200"/>
            </a:xfrm>
            <a:custGeom>
              <a:avLst/>
              <a:gdLst/>
              <a:ahLst/>
              <a:cxnLst/>
              <a:rect l="l" t="t" r="r" b="b"/>
              <a:pathLst>
                <a:path h="2362200">
                  <a:moveTo>
                    <a:pt x="0" y="0"/>
                  </a:moveTo>
                  <a:lnTo>
                    <a:pt x="0" y="2362199"/>
                  </a:lnTo>
                </a:path>
              </a:pathLst>
            </a:custGeom>
            <a:ln w="9524">
              <a:solidFill>
                <a:srgbClr val="00B2DE"/>
              </a:solidFill>
            </a:ln>
          </p:spPr>
          <p:txBody>
            <a:bodyPr wrap="square" lIns="0" tIns="0" rIns="0" bIns="0" rtlCol="0"/>
            <a:lstStyle/>
            <a:p>
              <a:endParaRPr sz="1634"/>
            </a:p>
          </p:txBody>
        </p:sp>
        <p:pic>
          <p:nvPicPr>
            <p:cNvPr id="106" name="object 106"/>
            <p:cNvPicPr/>
            <p:nvPr/>
          </p:nvPicPr>
          <p:blipFill>
            <a:blip r:embed="rId16" cstate="print"/>
            <a:stretch>
              <a:fillRect/>
            </a:stretch>
          </p:blipFill>
          <p:spPr>
            <a:xfrm>
              <a:off x="1382683" y="538480"/>
              <a:ext cx="7926185" cy="922712"/>
            </a:xfrm>
            <a:prstGeom prst="rect">
              <a:avLst/>
            </a:prstGeom>
          </p:spPr>
        </p:pic>
        <p:pic>
          <p:nvPicPr>
            <p:cNvPr id="110" name="object 110"/>
            <p:cNvPicPr/>
            <p:nvPr/>
          </p:nvPicPr>
          <p:blipFill>
            <a:blip r:embed="rId17" cstate="print"/>
            <a:stretch>
              <a:fillRect/>
            </a:stretch>
          </p:blipFill>
          <p:spPr>
            <a:xfrm>
              <a:off x="1615108" y="1884535"/>
              <a:ext cx="7250111" cy="5429248"/>
            </a:xfrm>
            <a:prstGeom prst="rect">
              <a:avLst/>
            </a:prstGeom>
          </p:spPr>
        </p:pic>
      </p:grpSp>
      <p:sp>
        <p:nvSpPr>
          <p:cNvPr id="114" name="object 112">
            <a:extLst>
              <a:ext uri="{FF2B5EF4-FFF2-40B4-BE49-F238E27FC236}">
                <a16:creationId xmlns:a16="http://schemas.microsoft.com/office/drawing/2014/main" id="{BDEAA3E5-1E5C-41A9-8173-906CE6C2E888}"/>
              </a:ext>
            </a:extLst>
          </p:cNvPr>
          <p:cNvSpPr txBox="1">
            <a:spLocks noGrp="1"/>
          </p:cNvSpPr>
          <p:nvPr>
            <p:ph type="title"/>
          </p:nvPr>
        </p:nvSpPr>
        <p:spPr>
          <a:xfrm>
            <a:off x="1546761" y="537144"/>
            <a:ext cx="6563509"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Cellbiomassa</a:t>
            </a:r>
            <a:r>
              <a:rPr lang="en-US" sz="3600" spc="-522" dirty="0"/>
              <a:t>-till-</a:t>
            </a:r>
            <a:r>
              <a:rPr lang="en-US" sz="3600" spc="-522" dirty="0" err="1"/>
              <a:t>etanol</a:t>
            </a:r>
            <a:r>
              <a:rPr lang="en-US" sz="3600" spc="-522" dirty="0"/>
              <a:t>-process</a:t>
            </a:r>
            <a:endParaRPr sz="3600" spc="-408"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lang="en-US" spc="-404" dirty="0"/>
              <a:t>2:a </a:t>
            </a:r>
            <a:r>
              <a:rPr lang="en-US" spc="-404" dirty="0" err="1"/>
              <a:t>generationens</a:t>
            </a:r>
            <a:r>
              <a:rPr lang="en-US" spc="-404" dirty="0"/>
              <a:t> </a:t>
            </a:r>
            <a:r>
              <a:rPr lang="en-US" spc="-404" dirty="0" err="1"/>
              <a:t>etanolproduktion</a:t>
            </a:r>
            <a:endParaRPr spc="-368" dirty="0"/>
          </a:p>
        </p:txBody>
      </p:sp>
      <p:sp>
        <p:nvSpPr>
          <p:cNvPr id="126" name="object 126"/>
          <p:cNvSpPr txBox="1"/>
          <p:nvPr/>
        </p:nvSpPr>
        <p:spPr>
          <a:xfrm>
            <a:off x="2246609" y="1360091"/>
            <a:ext cx="7299447" cy="2473767"/>
          </a:xfrm>
          <a:prstGeom prst="rect">
            <a:avLst/>
          </a:prstGeom>
        </p:spPr>
        <p:txBody>
          <a:bodyPr vert="horz" wrap="square" lIns="0" tIns="16713" rIns="0" bIns="0" rtlCol="0">
            <a:spAutoFit/>
          </a:bodyPr>
          <a:lstStyle/>
          <a:p>
            <a:pPr marL="362509" indent="-316979">
              <a:spcBef>
                <a:spcPts val="132"/>
              </a:spcBef>
              <a:buClr>
                <a:srgbClr val="00A3D6"/>
              </a:buClr>
              <a:buSzPct val="105357"/>
              <a:buFont typeface="Wingdings"/>
              <a:buChar char=""/>
              <a:tabLst>
                <a:tab pos="363085" algn="l"/>
              </a:tabLst>
            </a:pPr>
            <a:r>
              <a:rPr lang="sv-SE" sz="2400" b="1" spc="-200" dirty="0">
                <a:latin typeface="Arial"/>
                <a:cs typeface="Arial"/>
              </a:rPr>
              <a:t>Hydrolys med syra:2 timmar i lösning med 10% H2SO4: hydrolys av hemicellulosa</a:t>
            </a:r>
          </a:p>
          <a:p>
            <a:pPr marL="362509" indent="-316979">
              <a:spcBef>
                <a:spcPts val="132"/>
              </a:spcBef>
              <a:buClr>
                <a:srgbClr val="00A3D6"/>
              </a:buClr>
              <a:buSzPct val="105357"/>
              <a:buFont typeface="Wingdings"/>
              <a:buChar char=""/>
              <a:tabLst>
                <a:tab pos="363085" algn="l"/>
              </a:tabLst>
            </a:pPr>
            <a:endParaRPr sz="2904" dirty="0">
              <a:latin typeface="Arial"/>
              <a:cs typeface="Arial"/>
            </a:endParaRPr>
          </a:p>
          <a:p>
            <a:pPr marL="356746" marR="27664" indent="4034">
              <a:lnSpc>
                <a:spcPts val="2378"/>
              </a:lnSpc>
              <a:tabLst>
                <a:tab pos="5941345" algn="l"/>
              </a:tabLst>
            </a:pPr>
            <a:r>
              <a:rPr lang="en-US" sz="2178" b="1" spc="-182" dirty="0">
                <a:latin typeface="Arial"/>
                <a:cs typeface="Arial"/>
              </a:rPr>
              <a:t>Lignin + </a:t>
            </a:r>
            <a:r>
              <a:rPr lang="en-US" sz="2178" b="1" spc="-182" dirty="0" err="1">
                <a:latin typeface="Arial"/>
                <a:cs typeface="Arial"/>
              </a:rPr>
              <a:t>cellulosa</a:t>
            </a:r>
            <a:r>
              <a:rPr lang="en-US" sz="2178" b="1" spc="-182" dirty="0">
                <a:latin typeface="Arial"/>
                <a:cs typeface="Arial"/>
              </a:rPr>
              <a:t> </a:t>
            </a:r>
            <a:r>
              <a:rPr lang="en-US" sz="2178" b="1" spc="-182" dirty="0" err="1">
                <a:latin typeface="Arial"/>
                <a:cs typeface="Arial"/>
              </a:rPr>
              <a:t>i</a:t>
            </a:r>
            <a:r>
              <a:rPr lang="en-US" sz="2178" b="1" spc="-182" dirty="0">
                <a:latin typeface="Arial"/>
                <a:cs typeface="Arial"/>
              </a:rPr>
              <a:t> 30 % </a:t>
            </a:r>
            <a:r>
              <a:rPr lang="en-US" sz="2178" b="1" spc="-182" dirty="0" err="1">
                <a:latin typeface="Arial"/>
                <a:cs typeface="Arial"/>
              </a:rPr>
              <a:t>syralösning</a:t>
            </a:r>
            <a:r>
              <a:rPr lang="en-US" sz="2178" b="1" spc="-182" dirty="0">
                <a:latin typeface="Arial"/>
                <a:cs typeface="Arial"/>
              </a:rPr>
              <a:t> </a:t>
            </a:r>
            <a:r>
              <a:rPr sz="2178" b="1" dirty="0">
                <a:latin typeface="Arial"/>
                <a:cs typeface="Arial"/>
              </a:rPr>
              <a:t>	</a:t>
            </a:r>
            <a:r>
              <a:rPr sz="2178" b="1" spc="-222" dirty="0">
                <a:latin typeface="Arial"/>
                <a:cs typeface="Arial"/>
              </a:rPr>
              <a:t>70</a:t>
            </a:r>
            <a:r>
              <a:rPr sz="2178" b="1" spc="-241" dirty="0">
                <a:latin typeface="Arial"/>
                <a:cs typeface="Arial"/>
              </a:rPr>
              <a:t>%:</a:t>
            </a:r>
            <a:r>
              <a:rPr sz="2178" b="1" spc="-109" dirty="0">
                <a:latin typeface="Arial"/>
                <a:cs typeface="Arial"/>
              </a:rPr>
              <a:t> </a:t>
            </a:r>
            <a:r>
              <a:rPr lang="en-US" sz="2178" b="1" spc="-159" dirty="0" err="1">
                <a:latin typeface="Arial"/>
                <a:cs typeface="Arial"/>
              </a:rPr>
              <a:t>Uppdelning</a:t>
            </a:r>
            <a:r>
              <a:rPr lang="en-US" sz="2178" b="1" spc="-159" dirty="0">
                <a:latin typeface="Arial"/>
                <a:cs typeface="Arial"/>
              </a:rPr>
              <a:t> av </a:t>
            </a:r>
            <a:r>
              <a:rPr lang="en-US" sz="2178" b="1" spc="-159" dirty="0" err="1">
                <a:latin typeface="Arial"/>
                <a:cs typeface="Arial"/>
              </a:rPr>
              <a:t>cellulosans</a:t>
            </a:r>
            <a:r>
              <a:rPr lang="en-US" sz="2178" b="1" spc="-159" dirty="0">
                <a:latin typeface="Arial"/>
                <a:cs typeface="Arial"/>
              </a:rPr>
              <a:t> </a:t>
            </a:r>
            <a:r>
              <a:rPr lang="en-US" sz="2178" b="1" spc="-159" dirty="0" err="1">
                <a:latin typeface="Arial"/>
                <a:cs typeface="Arial"/>
              </a:rPr>
              <a:t>kristallstruktur</a:t>
            </a:r>
            <a:endParaRPr lang="en-US" sz="2178" b="1" spc="-159" dirty="0">
              <a:latin typeface="Arial"/>
              <a:cs typeface="Arial"/>
            </a:endParaRPr>
          </a:p>
          <a:p>
            <a:pPr marL="356746" marR="27664" indent="4034">
              <a:lnSpc>
                <a:spcPts val="2378"/>
              </a:lnSpc>
              <a:tabLst>
                <a:tab pos="5941345" algn="l"/>
              </a:tabLst>
            </a:pPr>
            <a:endParaRPr sz="2632" dirty="0">
              <a:latin typeface="Arial"/>
              <a:cs typeface="Arial"/>
            </a:endParaRPr>
          </a:p>
          <a:p>
            <a:pPr marL="361356"/>
            <a:r>
              <a:rPr lang="pt-BR" sz="2178" b="1" spc="-231" dirty="0">
                <a:latin typeface="Arial"/>
                <a:cs typeface="Arial"/>
              </a:rPr>
              <a:t>Suspension: i H2O a 100°C i 2 h</a:t>
            </a:r>
            <a:endParaRPr sz="2178" dirty="0">
              <a:latin typeface="Arial"/>
              <a:cs typeface="Arial"/>
            </a:endParaRPr>
          </a:p>
        </p:txBody>
      </p:sp>
      <p:sp>
        <p:nvSpPr>
          <p:cNvPr id="127" name="object 127"/>
          <p:cNvSpPr txBox="1"/>
          <p:nvPr/>
        </p:nvSpPr>
        <p:spPr>
          <a:xfrm>
            <a:off x="2590048" y="4304178"/>
            <a:ext cx="3892924" cy="346795"/>
          </a:xfrm>
          <a:prstGeom prst="rect">
            <a:avLst/>
          </a:prstGeom>
        </p:spPr>
        <p:txBody>
          <a:bodyPr vert="horz" wrap="square" lIns="0" tIns="11526" rIns="0" bIns="0" rtlCol="0">
            <a:spAutoFit/>
          </a:bodyPr>
          <a:lstStyle/>
          <a:p>
            <a:pPr marL="11527">
              <a:spcBef>
                <a:spcPts val="91"/>
              </a:spcBef>
            </a:pPr>
            <a:r>
              <a:rPr lang="sv-SE" sz="2178" b="1" spc="-222" dirty="0">
                <a:latin typeface="Arial"/>
                <a:cs typeface="Arial"/>
              </a:rPr>
              <a:t>Lösning: neutraliserad med Na(OH)</a:t>
            </a:r>
            <a:endParaRPr sz="2178" dirty="0">
              <a:latin typeface="Arial"/>
              <a:cs typeface="Arial"/>
            </a:endParaRPr>
          </a:p>
        </p:txBody>
      </p:sp>
      <p:sp>
        <p:nvSpPr>
          <p:cNvPr id="128" name="object 128"/>
          <p:cNvSpPr txBox="1"/>
          <p:nvPr/>
        </p:nvSpPr>
        <p:spPr>
          <a:xfrm>
            <a:off x="7090431" y="4304178"/>
            <a:ext cx="2455625" cy="346795"/>
          </a:xfrm>
          <a:prstGeom prst="rect">
            <a:avLst/>
          </a:prstGeom>
        </p:spPr>
        <p:txBody>
          <a:bodyPr vert="horz" wrap="square" lIns="0" tIns="11526" rIns="0" bIns="0" rtlCol="0">
            <a:spAutoFit/>
          </a:bodyPr>
          <a:lstStyle/>
          <a:p>
            <a:pPr marL="11527">
              <a:spcBef>
                <a:spcPts val="91"/>
              </a:spcBef>
            </a:pPr>
            <a:r>
              <a:rPr lang="it-IT" sz="2178" b="1" spc="-136" dirty="0">
                <a:latin typeface="Arial"/>
                <a:cs typeface="Arial"/>
              </a:rPr>
              <a:t>Hydratbildning av</a:t>
            </a:r>
            <a:endParaRPr sz="2178" dirty="0">
              <a:latin typeface="Arial"/>
              <a:cs typeface="Arial"/>
            </a:endParaRPr>
          </a:p>
        </p:txBody>
      </p:sp>
      <p:sp>
        <p:nvSpPr>
          <p:cNvPr id="129" name="object 129"/>
          <p:cNvSpPr txBox="1"/>
          <p:nvPr/>
        </p:nvSpPr>
        <p:spPr>
          <a:xfrm>
            <a:off x="2274695" y="4595095"/>
            <a:ext cx="5785212" cy="1777186"/>
          </a:xfrm>
          <a:prstGeom prst="rect">
            <a:avLst/>
          </a:prstGeom>
        </p:spPr>
        <p:txBody>
          <a:bodyPr vert="horz" wrap="square" lIns="0" tIns="11526" rIns="0" bIns="0" rtlCol="0">
            <a:spAutoFit/>
          </a:bodyPr>
          <a:lstStyle/>
          <a:p>
            <a:pPr marL="322166">
              <a:spcBef>
                <a:spcPts val="91"/>
              </a:spcBef>
            </a:pPr>
            <a:r>
              <a:rPr lang="it-IT" sz="2178" b="1" spc="-227" dirty="0">
                <a:latin typeface="Arial"/>
                <a:cs typeface="Arial"/>
              </a:rPr>
              <a:t>kalk</a:t>
            </a:r>
          </a:p>
          <a:p>
            <a:pPr marL="322166">
              <a:spcBef>
                <a:spcPts val="91"/>
              </a:spcBef>
            </a:pPr>
            <a:r>
              <a:rPr lang="it-IT" sz="2178" b="1" spc="-227" dirty="0">
                <a:latin typeface="Arial"/>
                <a:cs typeface="Arial"/>
              </a:rPr>
              <a:t>EFFEKTIVITET :</a:t>
            </a:r>
          </a:p>
          <a:p>
            <a:pPr marL="322166">
              <a:spcBef>
                <a:spcPts val="91"/>
              </a:spcBef>
            </a:pPr>
            <a:r>
              <a:rPr lang="it-IT" sz="2178" b="1" spc="-222" dirty="0">
                <a:latin typeface="Arial"/>
                <a:cs typeface="Arial"/>
              </a:rPr>
              <a:t>  hemicellulosa</a:t>
            </a:r>
            <a:r>
              <a:rPr sz="2178" b="1" spc="-109" dirty="0">
                <a:latin typeface="Arial"/>
                <a:cs typeface="Arial"/>
              </a:rPr>
              <a:t> </a:t>
            </a:r>
            <a:r>
              <a:rPr sz="2178" b="1" spc="-231" dirty="0">
                <a:latin typeface="Arial"/>
                <a:cs typeface="Arial"/>
              </a:rPr>
              <a:t>=</a:t>
            </a:r>
            <a:r>
              <a:rPr sz="2178" b="1" spc="-109" dirty="0">
                <a:latin typeface="Arial"/>
                <a:cs typeface="Arial"/>
              </a:rPr>
              <a:t> </a:t>
            </a:r>
            <a:r>
              <a:rPr sz="2178" b="1" spc="-222" dirty="0">
                <a:latin typeface="Arial"/>
                <a:cs typeface="Arial"/>
              </a:rPr>
              <a:t>90</a:t>
            </a:r>
            <a:r>
              <a:rPr sz="2178" b="1" spc="-109" dirty="0">
                <a:latin typeface="Arial"/>
                <a:cs typeface="Arial"/>
              </a:rPr>
              <a:t> </a:t>
            </a:r>
            <a:r>
              <a:rPr sz="2178" b="1" spc="-222" dirty="0">
                <a:latin typeface="Arial"/>
                <a:cs typeface="Arial"/>
              </a:rPr>
              <a:t>–</a:t>
            </a:r>
            <a:r>
              <a:rPr sz="2178" b="1" spc="-109" dirty="0">
                <a:latin typeface="Arial"/>
                <a:cs typeface="Arial"/>
              </a:rPr>
              <a:t> </a:t>
            </a:r>
            <a:r>
              <a:rPr sz="2178" b="1" spc="-222" dirty="0">
                <a:latin typeface="Arial"/>
                <a:cs typeface="Arial"/>
              </a:rPr>
              <a:t>96</a:t>
            </a:r>
            <a:r>
              <a:rPr sz="2178" b="1" spc="-109" dirty="0">
                <a:latin typeface="Arial"/>
                <a:cs typeface="Arial"/>
              </a:rPr>
              <a:t> </a:t>
            </a:r>
            <a:r>
              <a:rPr sz="2178" b="1" spc="-349" dirty="0">
                <a:latin typeface="Arial"/>
                <a:cs typeface="Arial"/>
              </a:rPr>
              <a:t>%</a:t>
            </a:r>
            <a:endParaRPr sz="2178" dirty="0">
              <a:latin typeface="Arial"/>
              <a:cs typeface="Arial"/>
            </a:endParaRPr>
          </a:p>
          <a:p>
            <a:pPr marL="957277">
              <a:spcBef>
                <a:spcPts val="290"/>
              </a:spcBef>
            </a:pPr>
            <a:r>
              <a:rPr lang="it-IT" sz="2178" b="1" spc="-222" dirty="0">
                <a:latin typeface="Arial"/>
                <a:cs typeface="Arial"/>
              </a:rPr>
              <a:t>cellulosa</a:t>
            </a:r>
            <a:r>
              <a:rPr sz="2178" b="1" spc="-109" dirty="0">
                <a:latin typeface="Arial"/>
                <a:cs typeface="Arial"/>
              </a:rPr>
              <a:t> </a:t>
            </a:r>
            <a:r>
              <a:rPr sz="2178" b="1" spc="-231" dirty="0">
                <a:latin typeface="Arial"/>
                <a:cs typeface="Arial"/>
              </a:rPr>
              <a:t>=</a:t>
            </a:r>
            <a:r>
              <a:rPr sz="2178" b="1" spc="-109" dirty="0">
                <a:latin typeface="Arial"/>
                <a:cs typeface="Arial"/>
              </a:rPr>
              <a:t> </a:t>
            </a:r>
            <a:r>
              <a:rPr sz="2178" b="1" spc="-222" dirty="0">
                <a:latin typeface="Arial"/>
                <a:cs typeface="Arial"/>
              </a:rPr>
              <a:t>79</a:t>
            </a:r>
            <a:r>
              <a:rPr sz="2178" b="1" spc="-109" dirty="0">
                <a:latin typeface="Arial"/>
                <a:cs typeface="Arial"/>
              </a:rPr>
              <a:t> </a:t>
            </a:r>
            <a:r>
              <a:rPr sz="2178" b="1" spc="-222" dirty="0">
                <a:latin typeface="Arial"/>
                <a:cs typeface="Arial"/>
              </a:rPr>
              <a:t>–</a:t>
            </a:r>
            <a:r>
              <a:rPr sz="2178" b="1" spc="-109" dirty="0">
                <a:latin typeface="Arial"/>
                <a:cs typeface="Arial"/>
              </a:rPr>
              <a:t> </a:t>
            </a:r>
            <a:r>
              <a:rPr sz="2178" b="1" spc="-222" dirty="0">
                <a:latin typeface="Arial"/>
                <a:cs typeface="Arial"/>
              </a:rPr>
              <a:t>90</a:t>
            </a:r>
            <a:r>
              <a:rPr sz="2178" b="1" spc="-109" dirty="0">
                <a:latin typeface="Arial"/>
                <a:cs typeface="Arial"/>
              </a:rPr>
              <a:t> </a:t>
            </a:r>
            <a:r>
              <a:rPr sz="2178" b="1" spc="-349" dirty="0">
                <a:latin typeface="Arial"/>
                <a:cs typeface="Arial"/>
              </a:rPr>
              <a:t>%</a:t>
            </a:r>
            <a:endParaRPr sz="2178" dirty="0">
              <a:latin typeface="Arial"/>
              <a:cs typeface="Arial"/>
            </a:endParaRPr>
          </a:p>
          <a:p>
            <a:pPr marL="957277">
              <a:spcBef>
                <a:spcPts val="200"/>
              </a:spcBef>
            </a:pPr>
            <a:r>
              <a:rPr lang="sv-SE" sz="2178" b="1" spc="-185" dirty="0">
                <a:latin typeface="Arial"/>
                <a:cs typeface="Arial"/>
              </a:rPr>
              <a:t>       lignin = restprodukt från fast process</a:t>
            </a:r>
            <a:endParaRPr sz="2178" dirty="0">
              <a:latin typeface="Arial"/>
              <a:cs typeface="Arial"/>
            </a:endParaRPr>
          </a:p>
        </p:txBody>
      </p:sp>
      <p:grpSp>
        <p:nvGrpSpPr>
          <p:cNvPr id="130" name="object 130"/>
          <p:cNvGrpSpPr/>
          <p:nvPr/>
        </p:nvGrpSpPr>
        <p:grpSpPr>
          <a:xfrm>
            <a:off x="6520890" y="2572694"/>
            <a:ext cx="1544491" cy="2014177"/>
            <a:chOff x="5842172" y="2871412"/>
            <a:chExt cx="1701800" cy="2219325"/>
          </a:xfrm>
        </p:grpSpPr>
        <p:sp>
          <p:nvSpPr>
            <p:cNvPr id="131" name="object 131"/>
            <p:cNvSpPr/>
            <p:nvPr/>
          </p:nvSpPr>
          <p:spPr>
            <a:xfrm>
              <a:off x="7034385" y="2877762"/>
              <a:ext cx="503555" cy="287655"/>
            </a:xfrm>
            <a:custGeom>
              <a:avLst/>
              <a:gdLst/>
              <a:ahLst/>
              <a:cxnLst/>
              <a:rect l="l" t="t" r="r" b="b"/>
              <a:pathLst>
                <a:path w="503554" h="287655">
                  <a:moveTo>
                    <a:pt x="377428" y="0"/>
                  </a:moveTo>
                  <a:lnTo>
                    <a:pt x="377428" y="71835"/>
                  </a:lnTo>
                  <a:lnTo>
                    <a:pt x="0" y="71835"/>
                  </a:lnTo>
                  <a:lnTo>
                    <a:pt x="0" y="215503"/>
                  </a:lnTo>
                  <a:lnTo>
                    <a:pt x="377428" y="215503"/>
                  </a:lnTo>
                  <a:lnTo>
                    <a:pt x="377428" y="287337"/>
                  </a:lnTo>
                  <a:lnTo>
                    <a:pt x="503236" y="143668"/>
                  </a:lnTo>
                  <a:lnTo>
                    <a:pt x="377428" y="0"/>
                  </a:lnTo>
                  <a:close/>
                </a:path>
              </a:pathLst>
            </a:custGeom>
            <a:solidFill>
              <a:srgbClr val="DB795B"/>
            </a:solidFill>
          </p:spPr>
          <p:txBody>
            <a:bodyPr wrap="square" lIns="0" tIns="0" rIns="0" bIns="0" rtlCol="0"/>
            <a:lstStyle/>
            <a:p>
              <a:endParaRPr sz="1634"/>
            </a:p>
          </p:txBody>
        </p:sp>
        <p:sp>
          <p:nvSpPr>
            <p:cNvPr id="132" name="object 132"/>
            <p:cNvSpPr/>
            <p:nvPr/>
          </p:nvSpPr>
          <p:spPr>
            <a:xfrm>
              <a:off x="7034385" y="2877762"/>
              <a:ext cx="503555" cy="287655"/>
            </a:xfrm>
            <a:custGeom>
              <a:avLst/>
              <a:gdLst/>
              <a:ahLst/>
              <a:cxnLst/>
              <a:rect l="l" t="t" r="r" b="b"/>
              <a:pathLst>
                <a:path w="503554" h="287655">
                  <a:moveTo>
                    <a:pt x="0" y="71835"/>
                  </a:moveTo>
                  <a:lnTo>
                    <a:pt x="377428" y="71835"/>
                  </a:lnTo>
                  <a:lnTo>
                    <a:pt x="377428" y="0"/>
                  </a:lnTo>
                  <a:lnTo>
                    <a:pt x="503236" y="143669"/>
                  </a:lnTo>
                  <a:lnTo>
                    <a:pt x="377428" y="287337"/>
                  </a:lnTo>
                  <a:lnTo>
                    <a:pt x="377428" y="215503"/>
                  </a:lnTo>
                  <a:lnTo>
                    <a:pt x="0" y="215503"/>
                  </a:lnTo>
                  <a:lnTo>
                    <a:pt x="0" y="71835"/>
                  </a:lnTo>
                  <a:close/>
                </a:path>
              </a:pathLst>
            </a:custGeom>
            <a:ln w="12699">
              <a:solidFill>
                <a:srgbClr val="FFFB00"/>
              </a:solidFill>
            </a:ln>
          </p:spPr>
          <p:txBody>
            <a:bodyPr wrap="square" lIns="0" tIns="0" rIns="0" bIns="0" rtlCol="0"/>
            <a:lstStyle/>
            <a:p>
              <a:endParaRPr sz="1634"/>
            </a:p>
          </p:txBody>
        </p:sp>
        <p:sp>
          <p:nvSpPr>
            <p:cNvPr id="133" name="object 133"/>
            <p:cNvSpPr/>
            <p:nvPr/>
          </p:nvSpPr>
          <p:spPr>
            <a:xfrm>
              <a:off x="5848522" y="4797050"/>
              <a:ext cx="503555" cy="287655"/>
            </a:xfrm>
            <a:custGeom>
              <a:avLst/>
              <a:gdLst/>
              <a:ahLst/>
              <a:cxnLst/>
              <a:rect l="l" t="t" r="r" b="b"/>
              <a:pathLst>
                <a:path w="503554" h="287654">
                  <a:moveTo>
                    <a:pt x="377426" y="0"/>
                  </a:moveTo>
                  <a:lnTo>
                    <a:pt x="377426" y="71835"/>
                  </a:lnTo>
                  <a:lnTo>
                    <a:pt x="0" y="71835"/>
                  </a:lnTo>
                  <a:lnTo>
                    <a:pt x="0" y="215503"/>
                  </a:lnTo>
                  <a:lnTo>
                    <a:pt x="377426" y="215503"/>
                  </a:lnTo>
                  <a:lnTo>
                    <a:pt x="377426" y="287337"/>
                  </a:lnTo>
                  <a:lnTo>
                    <a:pt x="503237" y="143670"/>
                  </a:lnTo>
                  <a:lnTo>
                    <a:pt x="377426" y="0"/>
                  </a:lnTo>
                  <a:close/>
                </a:path>
              </a:pathLst>
            </a:custGeom>
            <a:solidFill>
              <a:srgbClr val="DB795B"/>
            </a:solidFill>
          </p:spPr>
          <p:txBody>
            <a:bodyPr wrap="square" lIns="0" tIns="0" rIns="0" bIns="0" rtlCol="0"/>
            <a:lstStyle/>
            <a:p>
              <a:endParaRPr sz="1634"/>
            </a:p>
          </p:txBody>
        </p:sp>
        <p:sp>
          <p:nvSpPr>
            <p:cNvPr id="134" name="object 134"/>
            <p:cNvSpPr/>
            <p:nvPr/>
          </p:nvSpPr>
          <p:spPr>
            <a:xfrm>
              <a:off x="5848522" y="4797050"/>
              <a:ext cx="503555" cy="287655"/>
            </a:xfrm>
            <a:custGeom>
              <a:avLst/>
              <a:gdLst/>
              <a:ahLst/>
              <a:cxnLst/>
              <a:rect l="l" t="t" r="r" b="b"/>
              <a:pathLst>
                <a:path w="503554" h="287654">
                  <a:moveTo>
                    <a:pt x="0" y="71833"/>
                  </a:moveTo>
                  <a:lnTo>
                    <a:pt x="377426" y="71833"/>
                  </a:lnTo>
                  <a:lnTo>
                    <a:pt x="377426" y="0"/>
                  </a:lnTo>
                  <a:lnTo>
                    <a:pt x="503237" y="143668"/>
                  </a:lnTo>
                  <a:lnTo>
                    <a:pt x="377426" y="287336"/>
                  </a:lnTo>
                  <a:lnTo>
                    <a:pt x="377426" y="215502"/>
                  </a:lnTo>
                  <a:lnTo>
                    <a:pt x="0" y="215502"/>
                  </a:lnTo>
                  <a:lnTo>
                    <a:pt x="0" y="71833"/>
                  </a:lnTo>
                  <a:close/>
                </a:path>
              </a:pathLst>
            </a:custGeom>
            <a:ln w="12699">
              <a:solidFill>
                <a:srgbClr val="FFFB00"/>
              </a:solidFill>
            </a:ln>
          </p:spPr>
          <p:txBody>
            <a:bodyPr wrap="square" lIns="0" tIns="0" rIns="0" bIns="0" rtlCol="0"/>
            <a:lstStyle/>
            <a:p>
              <a:endParaRPr sz="1634"/>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object 120"/>
          <p:cNvSpPr txBox="1"/>
          <p:nvPr/>
        </p:nvSpPr>
        <p:spPr>
          <a:xfrm>
            <a:off x="2694532" y="1470154"/>
            <a:ext cx="7773857" cy="975909"/>
          </a:xfrm>
          <a:prstGeom prst="rect">
            <a:avLst/>
          </a:prstGeom>
        </p:spPr>
        <p:txBody>
          <a:bodyPr vert="horz" wrap="square" lIns="0" tIns="30544" rIns="0" bIns="0" rtlCol="0">
            <a:spAutoFit/>
          </a:bodyPr>
          <a:lstStyle/>
          <a:p>
            <a:pPr marL="11527">
              <a:spcBef>
                <a:spcPts val="241"/>
              </a:spcBef>
            </a:pPr>
            <a:r>
              <a:rPr sz="1815" b="1" spc="-113" dirty="0">
                <a:latin typeface="Arial"/>
                <a:cs typeface="Arial"/>
              </a:rPr>
              <a:t>-</a:t>
            </a:r>
            <a:r>
              <a:rPr sz="1815" b="1" spc="-91" dirty="0">
                <a:latin typeface="Arial"/>
                <a:cs typeface="Arial"/>
              </a:rPr>
              <a:t> </a:t>
            </a:r>
            <a:r>
              <a:rPr lang="en-US" sz="2178" b="1" spc="-263" dirty="0" err="1">
                <a:latin typeface="Arial"/>
                <a:cs typeface="Arial"/>
              </a:rPr>
              <a:t>Ångexplosion</a:t>
            </a:r>
            <a:r>
              <a:rPr lang="en-US" sz="2178" b="1" spc="-263" dirty="0">
                <a:latin typeface="Arial"/>
                <a:cs typeface="Arial"/>
              </a:rPr>
              <a:t> och </a:t>
            </a:r>
            <a:r>
              <a:rPr lang="en-US" sz="2178" b="1" spc="-263" dirty="0" err="1">
                <a:latin typeface="Arial"/>
                <a:cs typeface="Arial"/>
              </a:rPr>
              <a:t>enzymatisk</a:t>
            </a:r>
            <a:r>
              <a:rPr lang="en-US" sz="2178" b="1" spc="-263" dirty="0">
                <a:latin typeface="Arial"/>
                <a:cs typeface="Arial"/>
              </a:rPr>
              <a:t> </a:t>
            </a:r>
            <a:r>
              <a:rPr lang="en-US" sz="2178" b="1" spc="-263" dirty="0" err="1">
                <a:latin typeface="Arial"/>
                <a:cs typeface="Arial"/>
              </a:rPr>
              <a:t>hydrolys</a:t>
            </a:r>
            <a:r>
              <a:rPr lang="en-US" sz="2178" b="1" spc="-263" dirty="0">
                <a:latin typeface="Arial"/>
                <a:cs typeface="Arial"/>
              </a:rPr>
              <a:t>:</a:t>
            </a:r>
          </a:p>
          <a:p>
            <a:pPr marL="11527">
              <a:spcBef>
                <a:spcPts val="241"/>
              </a:spcBef>
            </a:pPr>
            <a:r>
              <a:rPr lang="sv-SE" sz="1815" b="1" spc="-200" dirty="0">
                <a:latin typeface="Arial"/>
                <a:cs typeface="Arial"/>
              </a:rPr>
              <a:t>Ångexplosion: Biomassa upphettas med högtrycksånga </a:t>
            </a:r>
            <a:r>
              <a:rPr lang="en-US" sz="1815" b="1" spc="-191" dirty="0">
                <a:latin typeface="Arial"/>
                <a:cs typeface="Arial"/>
              </a:rPr>
              <a:t>
</a:t>
            </a:r>
            <a:r>
              <a:rPr lang="sv-SE" sz="1815" b="1" spc="-191" dirty="0">
                <a:latin typeface="Arial"/>
                <a:cs typeface="Arial"/>
              </a:rPr>
              <a:t> P = 20-25 bar, T = 210 - 290 °C, under några minuter plötslig dekompression upp till 1 </a:t>
            </a:r>
            <a:r>
              <a:rPr lang="sv-SE" sz="1815" b="1" spc="-191" dirty="0" err="1">
                <a:latin typeface="Arial"/>
                <a:cs typeface="Arial"/>
              </a:rPr>
              <a:t>atm</a:t>
            </a:r>
            <a:endParaRPr sz="1815" dirty="0">
              <a:latin typeface="Arial"/>
              <a:cs typeface="Arial"/>
            </a:endParaRPr>
          </a:p>
        </p:txBody>
      </p:sp>
      <p:sp>
        <p:nvSpPr>
          <p:cNvPr id="121" name="object 121"/>
          <p:cNvSpPr txBox="1"/>
          <p:nvPr/>
        </p:nvSpPr>
        <p:spPr>
          <a:xfrm>
            <a:off x="2379812" y="3430389"/>
            <a:ext cx="8533353" cy="2461734"/>
          </a:xfrm>
          <a:prstGeom prst="rect">
            <a:avLst/>
          </a:prstGeom>
        </p:spPr>
        <p:txBody>
          <a:bodyPr vert="horz" wrap="square" lIns="0" tIns="34578" rIns="0" bIns="0" rtlCol="0">
            <a:spAutoFit/>
          </a:bodyPr>
          <a:lstStyle/>
          <a:p>
            <a:pPr marL="1745691">
              <a:spcBef>
                <a:spcPts val="272"/>
              </a:spcBef>
            </a:pPr>
            <a:r>
              <a:rPr lang="it-IT" sz="1815" b="1" spc="-241" dirty="0">
                <a:latin typeface="Arial"/>
                <a:cs typeface="Arial"/>
              </a:rPr>
              <a:t>NEDBRYTNING AV HEMICELLULOLYTISKA SOCKERARTER 
(xylos, arabinos, mannos, galaktos) Fast del: (lignin + cellulosa) som ska hydrolyseras</a:t>
            </a:r>
          </a:p>
          <a:p>
            <a:pPr marL="1745691">
              <a:spcBef>
                <a:spcPts val="272"/>
              </a:spcBef>
            </a:pPr>
            <a:r>
              <a:rPr lang="it-IT" sz="1815" b="1" spc="-241" dirty="0">
                <a:latin typeface="Arial"/>
                <a:cs typeface="Arial"/>
              </a:rPr>
              <a:t>Flytande del: redo för fermentering</a:t>
            </a:r>
          </a:p>
          <a:p>
            <a:pPr marL="1745691">
              <a:spcBef>
                <a:spcPts val="272"/>
              </a:spcBef>
            </a:pPr>
            <a:r>
              <a:rPr lang="en-US" sz="1815" b="1" spc="-150" dirty="0" err="1">
                <a:latin typeface="Arial"/>
                <a:cs typeface="Arial"/>
              </a:rPr>
              <a:t>Enzymatisk</a:t>
            </a:r>
            <a:r>
              <a:rPr lang="en-US" sz="1815" b="1" spc="-150" dirty="0">
                <a:latin typeface="Arial"/>
                <a:cs typeface="Arial"/>
              </a:rPr>
              <a:t> </a:t>
            </a:r>
            <a:r>
              <a:rPr lang="en-US" sz="1815" b="1" spc="-150" dirty="0" err="1">
                <a:latin typeface="Arial"/>
                <a:cs typeface="Arial"/>
              </a:rPr>
              <a:t>drolys</a:t>
            </a:r>
            <a:r>
              <a:rPr lang="en-US" sz="1815" b="1" spc="-150" dirty="0">
                <a:latin typeface="Arial"/>
                <a:cs typeface="Arial"/>
              </a:rPr>
              <a:t>: </a:t>
            </a:r>
            <a:r>
              <a:rPr lang="en-US" sz="1815" b="1" spc="-150" dirty="0" err="1">
                <a:latin typeface="Arial"/>
                <a:cs typeface="Arial"/>
              </a:rPr>
              <a:t>cellulasenzymer</a:t>
            </a:r>
            <a:r>
              <a:rPr lang="en-US" sz="1815" b="1" spc="-150" dirty="0">
                <a:latin typeface="Arial"/>
                <a:cs typeface="Arial"/>
              </a:rPr>
              <a:t> </a:t>
            </a:r>
            <a:r>
              <a:rPr lang="en-US" sz="1815" b="1" spc="-150" dirty="0" err="1">
                <a:latin typeface="Arial"/>
                <a:cs typeface="Arial"/>
              </a:rPr>
              <a:t>bryter</a:t>
            </a:r>
            <a:r>
              <a:rPr lang="en-US" sz="1815" b="1" spc="-150" dirty="0">
                <a:latin typeface="Arial"/>
                <a:cs typeface="Arial"/>
              </a:rPr>
              <a:t> </a:t>
            </a:r>
            <a:r>
              <a:rPr lang="en-US" sz="1815" b="1" spc="-150" dirty="0" err="1">
                <a:latin typeface="Arial"/>
                <a:cs typeface="Arial"/>
              </a:rPr>
              <a:t>ner</a:t>
            </a:r>
            <a:r>
              <a:rPr lang="en-US" sz="1815" b="1" spc="-150" dirty="0">
                <a:latin typeface="Arial"/>
                <a:cs typeface="Arial"/>
              </a:rPr>
              <a:t> </a:t>
            </a:r>
            <a:r>
              <a:rPr lang="en-US" sz="1815" b="1" spc="-150" dirty="0" err="1">
                <a:latin typeface="Arial"/>
                <a:cs typeface="Arial"/>
              </a:rPr>
              <a:t>cellulosapolymerkedjor</a:t>
            </a:r>
            <a:r>
              <a:rPr lang="en-US" sz="1815" b="1" spc="-150" dirty="0">
                <a:latin typeface="Arial"/>
                <a:cs typeface="Arial"/>
              </a:rPr>
              <a:t> </a:t>
            </a:r>
          </a:p>
          <a:p>
            <a:pPr marL="1745691">
              <a:spcBef>
                <a:spcPts val="272"/>
              </a:spcBef>
            </a:pPr>
            <a:r>
              <a:rPr lang="en-US" sz="1815" b="1" spc="-150" dirty="0">
                <a:latin typeface="Arial"/>
                <a:cs typeface="Arial"/>
              </a:rPr>
              <a:t>
</a:t>
            </a:r>
            <a:r>
              <a:rPr lang="sv-SE" sz="1815" b="1" spc="-150" dirty="0">
                <a:latin typeface="Arial"/>
                <a:cs typeface="Arial"/>
              </a:rPr>
              <a:t> En förbehandling är av grundläggande betydelse för att uppnå utbyten på upp till 90%.</a:t>
            </a:r>
            <a:endParaRPr sz="1815" dirty="0">
              <a:latin typeface="Arial"/>
              <a:cs typeface="Arial"/>
            </a:endParaRPr>
          </a:p>
        </p:txBody>
      </p:sp>
      <p:sp>
        <p:nvSpPr>
          <p:cNvPr id="127" name="object 127"/>
          <p:cNvSpPr txBox="1">
            <a:spLocks noGrp="1"/>
          </p:cNvSpPr>
          <p:nvPr>
            <p:ph type="title"/>
          </p:nvPr>
        </p:nvSpPr>
        <p:spPr>
          <a:xfrm>
            <a:off x="2668258" y="492367"/>
            <a:ext cx="6719687" cy="688747"/>
          </a:xfrm>
          <a:prstGeom prst="rect">
            <a:avLst/>
          </a:prstGeom>
        </p:spPr>
        <p:txBody>
          <a:bodyPr vert="horz" wrap="square" lIns="0" tIns="11526" rIns="0" bIns="0" rtlCol="0" anchor="ctr">
            <a:spAutoFit/>
          </a:bodyPr>
          <a:lstStyle/>
          <a:p>
            <a:pPr marL="11527">
              <a:lnSpc>
                <a:spcPct val="100000"/>
              </a:lnSpc>
              <a:spcBef>
                <a:spcPts val="91"/>
              </a:spcBef>
            </a:pPr>
            <a:r>
              <a:rPr lang="en-US" spc="-404" dirty="0"/>
              <a:t>2:a </a:t>
            </a:r>
            <a:r>
              <a:rPr lang="en-US" spc="-404" dirty="0" err="1"/>
              <a:t>generationens</a:t>
            </a:r>
            <a:r>
              <a:rPr lang="en-US" spc="-404" dirty="0"/>
              <a:t> </a:t>
            </a:r>
            <a:r>
              <a:rPr lang="en-US" spc="-404" dirty="0" err="1"/>
              <a:t>etanolproduktion</a:t>
            </a:r>
            <a:endParaRPr spc="-368" dirty="0"/>
          </a:p>
        </p:txBody>
      </p:sp>
      <p:grpSp>
        <p:nvGrpSpPr>
          <p:cNvPr id="128" name="object 128"/>
          <p:cNvGrpSpPr/>
          <p:nvPr/>
        </p:nvGrpSpPr>
        <p:grpSpPr>
          <a:xfrm>
            <a:off x="2694532" y="2709722"/>
            <a:ext cx="3463865" cy="1894883"/>
            <a:chOff x="1598786" y="2985712"/>
            <a:chExt cx="3816666" cy="2087880"/>
          </a:xfrm>
        </p:grpSpPr>
        <p:sp>
          <p:nvSpPr>
            <p:cNvPr id="129" name="object 129"/>
            <p:cNvSpPr/>
            <p:nvPr/>
          </p:nvSpPr>
          <p:spPr>
            <a:xfrm>
              <a:off x="5127797" y="2985712"/>
              <a:ext cx="287655" cy="503555"/>
            </a:xfrm>
            <a:custGeom>
              <a:avLst/>
              <a:gdLst/>
              <a:ahLst/>
              <a:cxnLst/>
              <a:rect l="l" t="t" r="r" b="b"/>
              <a:pathLst>
                <a:path w="287654" h="503554">
                  <a:moveTo>
                    <a:pt x="215502" y="0"/>
                  </a:moveTo>
                  <a:lnTo>
                    <a:pt x="71833" y="0"/>
                  </a:lnTo>
                  <a:lnTo>
                    <a:pt x="71833" y="377430"/>
                  </a:lnTo>
                  <a:lnTo>
                    <a:pt x="0" y="377430"/>
                  </a:lnTo>
                  <a:lnTo>
                    <a:pt x="143668" y="503237"/>
                  </a:lnTo>
                  <a:lnTo>
                    <a:pt x="287337" y="377430"/>
                  </a:lnTo>
                  <a:lnTo>
                    <a:pt x="215502" y="377430"/>
                  </a:lnTo>
                  <a:lnTo>
                    <a:pt x="215502" y="0"/>
                  </a:lnTo>
                  <a:close/>
                </a:path>
              </a:pathLst>
            </a:custGeom>
            <a:solidFill>
              <a:srgbClr val="DB795B"/>
            </a:solidFill>
          </p:spPr>
          <p:txBody>
            <a:bodyPr wrap="square" lIns="0" tIns="0" rIns="0" bIns="0" rtlCol="0"/>
            <a:lstStyle/>
            <a:p>
              <a:endParaRPr sz="1634"/>
            </a:p>
          </p:txBody>
        </p:sp>
        <p:sp>
          <p:nvSpPr>
            <p:cNvPr id="130" name="object 130"/>
            <p:cNvSpPr/>
            <p:nvPr/>
          </p:nvSpPr>
          <p:spPr>
            <a:xfrm>
              <a:off x="5127796" y="2985712"/>
              <a:ext cx="287655" cy="503555"/>
            </a:xfrm>
            <a:custGeom>
              <a:avLst/>
              <a:gdLst/>
              <a:ahLst/>
              <a:cxnLst/>
              <a:rect l="l" t="t" r="r" b="b"/>
              <a:pathLst>
                <a:path w="287654" h="503554">
                  <a:moveTo>
                    <a:pt x="215502" y="0"/>
                  </a:moveTo>
                  <a:lnTo>
                    <a:pt x="215502" y="377429"/>
                  </a:lnTo>
                  <a:lnTo>
                    <a:pt x="287337" y="377429"/>
                  </a:lnTo>
                  <a:lnTo>
                    <a:pt x="143668" y="503237"/>
                  </a:lnTo>
                  <a:lnTo>
                    <a:pt x="0" y="377429"/>
                  </a:lnTo>
                  <a:lnTo>
                    <a:pt x="71833" y="377429"/>
                  </a:lnTo>
                  <a:lnTo>
                    <a:pt x="71833" y="0"/>
                  </a:lnTo>
                  <a:lnTo>
                    <a:pt x="215502" y="0"/>
                  </a:lnTo>
                  <a:close/>
                </a:path>
              </a:pathLst>
            </a:custGeom>
            <a:ln w="12699">
              <a:solidFill>
                <a:srgbClr val="FFFB00"/>
              </a:solidFill>
            </a:ln>
          </p:spPr>
          <p:txBody>
            <a:bodyPr wrap="square" lIns="0" tIns="0" rIns="0" bIns="0" rtlCol="0"/>
            <a:lstStyle/>
            <a:p>
              <a:endParaRPr sz="1634"/>
            </a:p>
          </p:txBody>
        </p:sp>
        <p:sp>
          <p:nvSpPr>
            <p:cNvPr id="131" name="object 131"/>
            <p:cNvSpPr/>
            <p:nvPr/>
          </p:nvSpPr>
          <p:spPr>
            <a:xfrm>
              <a:off x="2984672" y="4149350"/>
              <a:ext cx="934689" cy="361949"/>
            </a:xfrm>
            <a:custGeom>
              <a:avLst/>
              <a:gdLst/>
              <a:ahLst/>
              <a:cxnLst/>
              <a:rect l="l" t="t" r="r" b="b"/>
              <a:pathLst>
                <a:path w="1567179" h="361950">
                  <a:moveTo>
                    <a:pt x="0" y="180974"/>
                  </a:moveTo>
                  <a:lnTo>
                    <a:pt x="27984" y="132864"/>
                  </a:lnTo>
                  <a:lnTo>
                    <a:pt x="75431" y="103395"/>
                  </a:lnTo>
                  <a:lnTo>
                    <a:pt x="143327" y="76605"/>
                  </a:lnTo>
                  <a:lnTo>
                    <a:pt x="184253" y="64375"/>
                  </a:lnTo>
                  <a:lnTo>
                    <a:pt x="229461" y="53006"/>
                  </a:lnTo>
                  <a:lnTo>
                    <a:pt x="278676" y="42563"/>
                  </a:lnTo>
                  <a:lnTo>
                    <a:pt x="331621" y="33109"/>
                  </a:lnTo>
                  <a:lnTo>
                    <a:pt x="388018" y="24708"/>
                  </a:lnTo>
                  <a:lnTo>
                    <a:pt x="447592" y="17424"/>
                  </a:lnTo>
                  <a:lnTo>
                    <a:pt x="510067" y="11322"/>
                  </a:lnTo>
                  <a:lnTo>
                    <a:pt x="575164" y="6464"/>
                  </a:lnTo>
                  <a:lnTo>
                    <a:pt x="642608" y="2915"/>
                  </a:lnTo>
                  <a:lnTo>
                    <a:pt x="712123" y="739"/>
                  </a:lnTo>
                  <a:lnTo>
                    <a:pt x="783431" y="0"/>
                  </a:lnTo>
                  <a:lnTo>
                    <a:pt x="854739" y="739"/>
                  </a:lnTo>
                  <a:lnTo>
                    <a:pt x="924254" y="2915"/>
                  </a:lnTo>
                  <a:lnTo>
                    <a:pt x="991698" y="6464"/>
                  </a:lnTo>
                  <a:lnTo>
                    <a:pt x="1056796" y="11322"/>
                  </a:lnTo>
                  <a:lnTo>
                    <a:pt x="1119270" y="17424"/>
                  </a:lnTo>
                  <a:lnTo>
                    <a:pt x="1178844" y="24708"/>
                  </a:lnTo>
                  <a:lnTo>
                    <a:pt x="1235242" y="33109"/>
                  </a:lnTo>
                  <a:lnTo>
                    <a:pt x="1288186" y="42563"/>
                  </a:lnTo>
                  <a:lnTo>
                    <a:pt x="1337401" y="53006"/>
                  </a:lnTo>
                  <a:lnTo>
                    <a:pt x="1382610" y="64375"/>
                  </a:lnTo>
                  <a:lnTo>
                    <a:pt x="1423535" y="76605"/>
                  </a:lnTo>
                  <a:lnTo>
                    <a:pt x="1459902" y="89633"/>
                  </a:lnTo>
                  <a:lnTo>
                    <a:pt x="1517850" y="117826"/>
                  </a:lnTo>
                  <a:lnTo>
                    <a:pt x="1554241" y="148444"/>
                  </a:lnTo>
                  <a:lnTo>
                    <a:pt x="1566863" y="180974"/>
                  </a:lnTo>
                  <a:lnTo>
                    <a:pt x="1563662" y="197447"/>
                  </a:lnTo>
                  <a:lnTo>
                    <a:pt x="1538878" y="229085"/>
                  </a:lnTo>
                  <a:lnTo>
                    <a:pt x="1491432" y="258554"/>
                  </a:lnTo>
                  <a:lnTo>
                    <a:pt x="1423535" y="285344"/>
                  </a:lnTo>
                  <a:lnTo>
                    <a:pt x="1382610" y="297574"/>
                  </a:lnTo>
                  <a:lnTo>
                    <a:pt x="1337401" y="308943"/>
                  </a:lnTo>
                  <a:lnTo>
                    <a:pt x="1288186" y="319386"/>
                  </a:lnTo>
                  <a:lnTo>
                    <a:pt x="1235242" y="328840"/>
                  </a:lnTo>
                  <a:lnTo>
                    <a:pt x="1178844" y="337241"/>
                  </a:lnTo>
                  <a:lnTo>
                    <a:pt x="1119270" y="344525"/>
                  </a:lnTo>
                  <a:lnTo>
                    <a:pt x="1056796" y="350627"/>
                  </a:lnTo>
                  <a:lnTo>
                    <a:pt x="991698" y="355485"/>
                  </a:lnTo>
                  <a:lnTo>
                    <a:pt x="924254" y="359034"/>
                  </a:lnTo>
                  <a:lnTo>
                    <a:pt x="854739" y="361210"/>
                  </a:lnTo>
                  <a:lnTo>
                    <a:pt x="783431" y="361949"/>
                  </a:lnTo>
                  <a:lnTo>
                    <a:pt x="712123" y="361210"/>
                  </a:lnTo>
                  <a:lnTo>
                    <a:pt x="642608" y="359034"/>
                  </a:lnTo>
                  <a:lnTo>
                    <a:pt x="575164" y="355485"/>
                  </a:lnTo>
                  <a:lnTo>
                    <a:pt x="510067" y="350627"/>
                  </a:lnTo>
                  <a:lnTo>
                    <a:pt x="447592" y="344525"/>
                  </a:lnTo>
                  <a:lnTo>
                    <a:pt x="388018" y="337241"/>
                  </a:lnTo>
                  <a:lnTo>
                    <a:pt x="331621" y="328840"/>
                  </a:lnTo>
                  <a:lnTo>
                    <a:pt x="278676" y="319386"/>
                  </a:lnTo>
                  <a:lnTo>
                    <a:pt x="229461" y="308943"/>
                  </a:lnTo>
                  <a:lnTo>
                    <a:pt x="184253" y="297574"/>
                  </a:lnTo>
                  <a:lnTo>
                    <a:pt x="143327" y="285344"/>
                  </a:lnTo>
                  <a:lnTo>
                    <a:pt x="106961" y="272316"/>
                  </a:lnTo>
                  <a:lnTo>
                    <a:pt x="49013" y="244122"/>
                  </a:lnTo>
                  <a:lnTo>
                    <a:pt x="12622" y="213505"/>
                  </a:lnTo>
                  <a:lnTo>
                    <a:pt x="0" y="180974"/>
                  </a:lnTo>
                  <a:close/>
                </a:path>
              </a:pathLst>
            </a:custGeom>
            <a:ln w="38099">
              <a:solidFill>
                <a:srgbClr val="FF2600"/>
              </a:solidFill>
            </a:ln>
          </p:spPr>
          <p:txBody>
            <a:bodyPr wrap="square" lIns="0" tIns="0" rIns="0" bIns="0" rtlCol="0"/>
            <a:lstStyle/>
            <a:p>
              <a:endParaRPr sz="1634" dirty="0"/>
            </a:p>
          </p:txBody>
        </p:sp>
        <p:sp>
          <p:nvSpPr>
            <p:cNvPr id="132" name="object 132"/>
            <p:cNvSpPr/>
            <p:nvPr/>
          </p:nvSpPr>
          <p:spPr>
            <a:xfrm>
              <a:off x="1598786" y="4281112"/>
              <a:ext cx="1152525" cy="792480"/>
            </a:xfrm>
            <a:custGeom>
              <a:avLst/>
              <a:gdLst/>
              <a:ahLst/>
              <a:cxnLst/>
              <a:rect l="l" t="t" r="r" b="b"/>
              <a:pathLst>
                <a:path w="1152525" h="792479">
                  <a:moveTo>
                    <a:pt x="274578" y="792162"/>
                  </a:moveTo>
                  <a:lnTo>
                    <a:pt x="549156" y="529868"/>
                  </a:lnTo>
                  <a:lnTo>
                    <a:pt x="349118" y="529868"/>
                  </a:lnTo>
                  <a:lnTo>
                    <a:pt x="349118" y="123995"/>
                  </a:lnTo>
                  <a:lnTo>
                    <a:pt x="1152524" y="123995"/>
                  </a:lnTo>
                  <a:lnTo>
                    <a:pt x="1152524" y="0"/>
                  </a:lnTo>
                  <a:lnTo>
                    <a:pt x="200037" y="0"/>
                  </a:lnTo>
                  <a:lnTo>
                    <a:pt x="200037" y="529868"/>
                  </a:lnTo>
                  <a:lnTo>
                    <a:pt x="0" y="529868"/>
                  </a:lnTo>
                  <a:lnTo>
                    <a:pt x="274578" y="792162"/>
                  </a:lnTo>
                  <a:close/>
                </a:path>
              </a:pathLst>
            </a:custGeom>
            <a:ln w="38099">
              <a:solidFill>
                <a:srgbClr val="FF2600"/>
              </a:solidFill>
            </a:ln>
          </p:spPr>
          <p:txBody>
            <a:bodyPr wrap="square" lIns="0" tIns="0" rIns="0" bIns="0" rtlCol="0"/>
            <a:lstStyle/>
            <a:p>
              <a:endParaRPr sz="1634"/>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668258" y="523689"/>
            <a:ext cx="7730384" cy="626102"/>
          </a:xfrm>
          <a:prstGeom prst="rect">
            <a:avLst/>
          </a:prstGeom>
        </p:spPr>
        <p:txBody>
          <a:bodyPr vert="horz" wrap="square" lIns="0" tIns="11526" rIns="0" bIns="0" rtlCol="0" anchor="ctr">
            <a:spAutoFit/>
          </a:bodyPr>
          <a:lstStyle/>
          <a:p>
            <a:pPr marL="11527">
              <a:lnSpc>
                <a:spcPct val="100000"/>
              </a:lnSpc>
              <a:spcBef>
                <a:spcPts val="91"/>
              </a:spcBef>
            </a:pPr>
            <a:r>
              <a:rPr lang="en-US" spc="-404" dirty="0"/>
              <a:t>2:a </a:t>
            </a:r>
            <a:r>
              <a:rPr lang="en-US" spc="-404" dirty="0" err="1"/>
              <a:t>generationens</a:t>
            </a:r>
            <a:r>
              <a:rPr lang="en-US" spc="-404" dirty="0"/>
              <a:t> </a:t>
            </a:r>
            <a:r>
              <a:rPr lang="en-US" spc="-404" dirty="0" err="1"/>
              <a:t>etanolproduktion</a:t>
            </a:r>
            <a:endParaRPr spc="-368" dirty="0"/>
          </a:p>
        </p:txBody>
      </p:sp>
      <p:pic>
        <p:nvPicPr>
          <p:cNvPr id="111" name="object 111"/>
          <p:cNvPicPr/>
          <p:nvPr/>
        </p:nvPicPr>
        <p:blipFill>
          <a:blip r:embed="rId2" cstate="print"/>
          <a:stretch>
            <a:fillRect/>
          </a:stretch>
        </p:blipFill>
        <p:spPr>
          <a:xfrm>
            <a:off x="2237812" y="1467790"/>
            <a:ext cx="7646092" cy="470406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744350" y="1833469"/>
            <a:ext cx="10862859" cy="4598728"/>
          </a:xfrm>
          <a:prstGeom prst="rect">
            <a:avLst/>
          </a:prstGeom>
        </p:spPr>
        <p:txBody>
          <a:bodyPr vert="horz" wrap="square" lIns="0" tIns="11526" rIns="0" bIns="0" rtlCol="0">
            <a:spAutoFit/>
          </a:bodyPr>
          <a:lstStyle/>
          <a:p>
            <a:pPr marL="11527" marR="976873" algn="just">
              <a:lnSpc>
                <a:spcPct val="120000"/>
              </a:lnSpc>
              <a:spcBef>
                <a:spcPts val="91"/>
              </a:spcBef>
            </a:pPr>
            <a:r>
              <a:rPr lang="sv-SE" sz="2500" b="1" spc="-172" dirty="0">
                <a:latin typeface="Arial"/>
                <a:cs typeface="Arial"/>
              </a:rPr>
              <a:t>Etanol som framställs genom jäsning resulterar i en lösning av etanol i vatten.  </a:t>
            </a:r>
            <a:r>
              <a:rPr lang="sv-SE" sz="2500" b="1" spc="-172" dirty="0">
                <a:solidFill>
                  <a:schemeClr val="accent6">
                    <a:lumMod val="75000"/>
                  </a:schemeClr>
                </a:solidFill>
                <a:latin typeface="Arial"/>
                <a:cs typeface="Arial"/>
              </a:rPr>
              <a:t>För att etanolen skall kunna användas som bränsle måste vattnet avlägsnas</a:t>
            </a:r>
            <a:r>
              <a:rPr lang="sv-SE" sz="2500" b="1" spc="-172" dirty="0">
                <a:latin typeface="Arial"/>
                <a:cs typeface="Arial"/>
              </a:rPr>
              <a:t>.</a:t>
            </a:r>
          </a:p>
          <a:p>
            <a:pPr marL="11527" marR="976873" algn="just">
              <a:lnSpc>
                <a:spcPct val="120000"/>
              </a:lnSpc>
              <a:spcBef>
                <a:spcPts val="91"/>
              </a:spcBef>
            </a:pPr>
            <a:r>
              <a:rPr lang="sv-SE" sz="2500" b="1" spc="-172" dirty="0">
                <a:latin typeface="Arial"/>
                <a:cs typeface="Arial"/>
              </a:rPr>
              <a:t>Den äldsta metoden är destillation, men renheten är begränsad till 95-96 % på grund av att det bildas en lågkokande vatten-etanol-</a:t>
            </a:r>
            <a:r>
              <a:rPr lang="sv-SE" sz="2500" b="1" spc="-172" dirty="0" err="1">
                <a:latin typeface="Arial"/>
                <a:cs typeface="Arial"/>
              </a:rPr>
              <a:t>azetotrop</a:t>
            </a:r>
            <a:r>
              <a:rPr lang="sv-SE" sz="2500" b="1" spc="-172" dirty="0">
                <a:latin typeface="Arial"/>
                <a:cs typeface="Arial"/>
              </a:rPr>
              <a:t>. En </a:t>
            </a:r>
            <a:r>
              <a:rPr lang="sv-SE" sz="2500" b="1" spc="-172" dirty="0" err="1">
                <a:latin typeface="Arial"/>
                <a:cs typeface="Arial"/>
              </a:rPr>
              <a:t>azeotrop</a:t>
            </a:r>
            <a:r>
              <a:rPr lang="sv-SE" sz="2500" b="1" spc="-172" dirty="0">
                <a:latin typeface="Arial"/>
                <a:cs typeface="Arial"/>
              </a:rPr>
              <a:t> är en flytande blandning av två eller flera ämnen som behåller samma sammansättning i ångform som i flytande form när den destilleras eller delvis förångas under ett visst tryck. Det betyder att sammansättningen av denna vätska vid dess </a:t>
            </a:r>
            <a:r>
              <a:rPr lang="sv-SE" sz="2500" b="1" spc="-172" dirty="0" err="1">
                <a:latin typeface="Arial"/>
                <a:cs typeface="Arial"/>
              </a:rPr>
              <a:t>azeotropiska</a:t>
            </a:r>
            <a:r>
              <a:rPr lang="sv-SE" sz="2500" b="1" spc="-172" dirty="0">
                <a:latin typeface="Arial"/>
                <a:cs typeface="Arial"/>
              </a:rPr>
              <a:t> sammansättning inte kan ändras genom enkel kokning.</a:t>
            </a:r>
            <a:endParaRPr sz="2500" dirty="0">
              <a:latin typeface="Arial"/>
              <a:cs typeface="Arial"/>
            </a:endParaRPr>
          </a:p>
        </p:txBody>
      </p:sp>
      <p:sp>
        <p:nvSpPr>
          <p:cNvPr id="112" name="object 112"/>
          <p:cNvSpPr txBox="1">
            <a:spLocks noGrp="1"/>
          </p:cNvSpPr>
          <p:nvPr>
            <p:ph type="title"/>
          </p:nvPr>
        </p:nvSpPr>
        <p:spPr>
          <a:xfrm>
            <a:off x="2670116" y="518135"/>
            <a:ext cx="6715653" cy="504081"/>
          </a:xfrm>
          <a:prstGeom prst="rect">
            <a:avLst/>
          </a:prstGeom>
        </p:spPr>
        <p:txBody>
          <a:bodyPr vert="horz" wrap="square" lIns="0" tIns="11526" rIns="0" bIns="0" rtlCol="0" anchor="ctr">
            <a:spAutoFit/>
          </a:bodyPr>
          <a:lstStyle/>
          <a:p>
            <a:pPr marL="11527">
              <a:lnSpc>
                <a:spcPct val="100000"/>
              </a:lnSpc>
              <a:spcBef>
                <a:spcPts val="91"/>
              </a:spcBef>
            </a:pPr>
            <a:r>
              <a:rPr lang="en-US" sz="3200" spc="-522" dirty="0"/>
              <a:t>DESTILLATION AV BIOETANOL OCH DEHYDRATISERING</a:t>
            </a:r>
            <a:endParaRPr sz="3200" spc="-522" dirty="0"/>
          </a:p>
        </p:txBody>
      </p:sp>
      <p:sp>
        <p:nvSpPr>
          <p:cNvPr id="113" name="object 113"/>
          <p:cNvSpPr txBox="1"/>
          <p:nvPr/>
        </p:nvSpPr>
        <p:spPr>
          <a:xfrm>
            <a:off x="4507159" y="1053718"/>
            <a:ext cx="3041724" cy="380970"/>
          </a:xfrm>
          <a:prstGeom prst="rect">
            <a:avLst/>
          </a:prstGeom>
        </p:spPr>
        <p:txBody>
          <a:bodyPr vert="horz" wrap="square" lIns="0" tIns="11526" rIns="0" bIns="0" rtlCol="0">
            <a:spAutoFit/>
          </a:bodyPr>
          <a:lstStyle/>
          <a:p>
            <a:pPr marL="11527">
              <a:spcBef>
                <a:spcPts val="91"/>
              </a:spcBef>
            </a:pPr>
            <a:r>
              <a:rPr lang="en-US" sz="2400" b="1" spc="-522" dirty="0">
                <a:solidFill>
                  <a:srgbClr val="008000"/>
                </a:solidFill>
                <a:latin typeface="Arial"/>
                <a:cs typeface="Arial"/>
              </a:rPr>
              <a:t>DEHYDRATISERING</a:t>
            </a:r>
            <a:endParaRPr sz="2400" dirty="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084516" y="1954477"/>
            <a:ext cx="8324758" cy="2730332"/>
          </a:xfrm>
          <a:prstGeom prst="rect">
            <a:avLst/>
          </a:prstGeom>
        </p:spPr>
        <p:txBody>
          <a:bodyPr vert="horz" wrap="square" lIns="0" tIns="11526" rIns="0" bIns="0" rtlCol="0">
            <a:spAutoFit/>
          </a:bodyPr>
          <a:lstStyle/>
          <a:p>
            <a:pPr marL="184424" marR="12679" indent="-172898" algn="just">
              <a:spcBef>
                <a:spcPts val="91"/>
              </a:spcBef>
            </a:pPr>
            <a:r>
              <a:rPr lang="sv-SE" sz="2500" b="1" spc="-195" dirty="0">
                <a:latin typeface="Arial"/>
                <a:cs typeface="Arial"/>
              </a:rPr>
              <a:t>Det är alltså inte möjligt att få etanol med en högre renhet än 96 % genom att destillera en mer utspädd lösning.</a:t>
            </a:r>
          </a:p>
          <a:p>
            <a:pPr marL="184424" marR="12679" indent="-172898" algn="just">
              <a:spcBef>
                <a:spcPts val="91"/>
              </a:spcBef>
            </a:pPr>
            <a:endParaRPr lang="sv-SE" sz="2500" b="1" spc="-195" dirty="0">
              <a:latin typeface="Arial"/>
              <a:cs typeface="Arial"/>
            </a:endParaRPr>
          </a:p>
          <a:p>
            <a:pPr marL="184424" marR="12679" indent="-172898" algn="just">
              <a:spcBef>
                <a:spcPts val="91"/>
              </a:spcBef>
            </a:pPr>
            <a:r>
              <a:rPr lang="sv-SE" sz="2500" b="1" spc="-195" dirty="0">
                <a:latin typeface="Arial"/>
                <a:cs typeface="Arial"/>
              </a:rPr>
              <a:t>Men för blandning med bensin krävs en etanolrenhet på 99,5-99,9%, beroende på temperatur, för att undvika separation. Den reningsmetod som för närvarande används mest är en fysisk absorptionsprocess med hjälp av molekylsiktar.</a:t>
            </a:r>
            <a:endParaRPr sz="2500" dirty="0">
              <a:latin typeface="Arial"/>
              <a:cs typeface="Arial"/>
            </a:endParaRPr>
          </a:p>
        </p:txBody>
      </p:sp>
      <p:sp>
        <p:nvSpPr>
          <p:cNvPr id="112" name="object 112"/>
          <p:cNvSpPr txBox="1">
            <a:spLocks noGrp="1"/>
          </p:cNvSpPr>
          <p:nvPr>
            <p:ph type="title"/>
          </p:nvPr>
        </p:nvSpPr>
        <p:spPr>
          <a:xfrm>
            <a:off x="2670116" y="555518"/>
            <a:ext cx="6788844" cy="504081"/>
          </a:xfrm>
          <a:prstGeom prst="rect">
            <a:avLst/>
          </a:prstGeom>
        </p:spPr>
        <p:txBody>
          <a:bodyPr vert="horz" wrap="square" lIns="0" tIns="11526" rIns="0" bIns="0" rtlCol="0" anchor="ctr">
            <a:spAutoFit/>
          </a:bodyPr>
          <a:lstStyle/>
          <a:p>
            <a:pPr marL="11527">
              <a:lnSpc>
                <a:spcPct val="100000"/>
              </a:lnSpc>
              <a:spcBef>
                <a:spcPts val="91"/>
              </a:spcBef>
            </a:pPr>
            <a:r>
              <a:rPr lang="en-US" sz="3200" spc="-522" dirty="0"/>
              <a:t>DESTILLATION  AV  BIOETANOL  OCH  DEHYDRATISERING</a:t>
            </a:r>
            <a:endParaRPr sz="3200" spc="-522" dirty="0"/>
          </a:p>
        </p:txBody>
      </p:sp>
      <p:sp>
        <p:nvSpPr>
          <p:cNvPr id="113" name="object 113"/>
          <p:cNvSpPr txBox="1"/>
          <p:nvPr/>
        </p:nvSpPr>
        <p:spPr>
          <a:xfrm>
            <a:off x="4507159" y="1053718"/>
            <a:ext cx="3041724" cy="442526"/>
          </a:xfrm>
          <a:prstGeom prst="rect">
            <a:avLst/>
          </a:prstGeom>
        </p:spPr>
        <p:txBody>
          <a:bodyPr vert="horz" wrap="square" lIns="0" tIns="11526" rIns="0" bIns="0" rtlCol="0">
            <a:spAutoFit/>
          </a:bodyPr>
          <a:lstStyle/>
          <a:p>
            <a:pPr marL="11527">
              <a:spcBef>
                <a:spcPts val="91"/>
              </a:spcBef>
            </a:pPr>
            <a:r>
              <a:rPr lang="sv-SE" sz="2800" b="1" spc="-522" dirty="0">
                <a:solidFill>
                  <a:srgbClr val="008000"/>
                </a:solidFill>
                <a:latin typeface="Arial"/>
                <a:cs typeface="Arial"/>
              </a:rPr>
              <a:t>D</a:t>
            </a:r>
            <a:r>
              <a:rPr lang="sv-SE" sz="2800" b="1" spc="-481" dirty="0">
                <a:solidFill>
                  <a:srgbClr val="008000"/>
                </a:solidFill>
                <a:latin typeface="Arial"/>
                <a:cs typeface="Arial"/>
              </a:rPr>
              <a:t>E</a:t>
            </a:r>
            <a:r>
              <a:rPr lang="sv-SE" sz="2800" b="1" spc="-522" dirty="0">
                <a:solidFill>
                  <a:srgbClr val="008000"/>
                </a:solidFill>
                <a:latin typeface="Arial"/>
                <a:cs typeface="Arial"/>
              </a:rPr>
              <a:t>H</a:t>
            </a:r>
            <a:r>
              <a:rPr lang="sv-SE" sz="2800" b="1" spc="-481" dirty="0">
                <a:solidFill>
                  <a:srgbClr val="008000"/>
                </a:solidFill>
                <a:latin typeface="Arial"/>
                <a:cs typeface="Arial"/>
              </a:rPr>
              <a:t>Y</a:t>
            </a:r>
            <a:r>
              <a:rPr lang="sv-SE" sz="2800" b="1" spc="-522" dirty="0">
                <a:solidFill>
                  <a:srgbClr val="008000"/>
                </a:solidFill>
                <a:latin typeface="Arial"/>
                <a:cs typeface="Arial"/>
              </a:rPr>
              <a:t>DRATISERING</a:t>
            </a:r>
            <a:endParaRPr sz="28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946623" y="441592"/>
            <a:ext cx="8298754" cy="5974815"/>
          </a:xfrm>
          <a:prstGeom prst="rect">
            <a:avLst/>
          </a:prstGeom>
        </p:spPr>
      </p:pic>
      <p:sp>
        <p:nvSpPr>
          <p:cNvPr id="7" name="object 7"/>
          <p:cNvSpPr txBox="1"/>
          <p:nvPr/>
        </p:nvSpPr>
        <p:spPr>
          <a:xfrm>
            <a:off x="9372656" y="987650"/>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47320" y="1823368"/>
            <a:ext cx="7656802" cy="346795"/>
          </a:xfrm>
          <a:prstGeom prst="rect">
            <a:avLst/>
          </a:prstGeom>
        </p:spPr>
        <p:txBody>
          <a:bodyPr vert="horz" wrap="square" lIns="0" tIns="11526" rIns="0" bIns="0" rtlCol="0">
            <a:spAutoFit/>
          </a:bodyPr>
          <a:lstStyle/>
          <a:p>
            <a:pPr marL="11527">
              <a:spcBef>
                <a:spcPts val="91"/>
              </a:spcBef>
            </a:pPr>
            <a:r>
              <a:rPr lang="sv-SE" sz="2178" b="1" spc="-172" dirty="0">
                <a:latin typeface="Arial"/>
                <a:cs typeface="Arial"/>
              </a:rPr>
              <a:t>Destilleri för produktion av bioetanol från sockerrör i Brasilien</a:t>
            </a:r>
            <a:endParaRPr sz="2178" dirty="0">
              <a:latin typeface="Arial"/>
              <a:cs typeface="Arial"/>
            </a:endParaRPr>
          </a:p>
        </p:txBody>
      </p:sp>
      <p:sp>
        <p:nvSpPr>
          <p:cNvPr id="112" name="object 112"/>
          <p:cNvSpPr txBox="1">
            <a:spLocks noGrp="1"/>
          </p:cNvSpPr>
          <p:nvPr>
            <p:ph type="ctrTitle"/>
          </p:nvPr>
        </p:nvSpPr>
        <p:spPr>
          <a:xfrm>
            <a:off x="2870041" y="416166"/>
            <a:ext cx="7656802"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a:t>DESTILLATION AV BIOETANOL OCH</a:t>
            </a:r>
            <a:endParaRPr sz="3600" spc="-522" dirty="0"/>
          </a:p>
        </p:txBody>
      </p:sp>
      <p:sp>
        <p:nvSpPr>
          <p:cNvPr id="113" name="object 113"/>
          <p:cNvSpPr txBox="1"/>
          <p:nvPr/>
        </p:nvSpPr>
        <p:spPr>
          <a:xfrm>
            <a:off x="4507159" y="1053718"/>
            <a:ext cx="3041724" cy="504081"/>
          </a:xfrm>
          <a:prstGeom prst="rect">
            <a:avLst/>
          </a:prstGeom>
        </p:spPr>
        <p:txBody>
          <a:bodyPr vert="horz" wrap="square" lIns="0" tIns="11526" rIns="0" bIns="0" rtlCol="0">
            <a:spAutoFit/>
          </a:bodyPr>
          <a:lstStyle/>
          <a:p>
            <a:pPr marL="11527">
              <a:spcBef>
                <a:spcPts val="91"/>
              </a:spcBef>
            </a:pPr>
            <a:r>
              <a:rPr sz="3200" b="1" spc="-522" dirty="0">
                <a:solidFill>
                  <a:srgbClr val="008000"/>
                </a:solidFill>
                <a:latin typeface="Arial"/>
                <a:cs typeface="Arial"/>
              </a:rPr>
              <a:t>D</a:t>
            </a:r>
            <a:r>
              <a:rPr sz="3200" b="1" spc="-481" dirty="0">
                <a:solidFill>
                  <a:srgbClr val="008000"/>
                </a:solidFill>
                <a:latin typeface="Arial"/>
                <a:cs typeface="Arial"/>
              </a:rPr>
              <a:t>E</a:t>
            </a:r>
            <a:r>
              <a:rPr sz="3200" b="1" spc="-522" dirty="0">
                <a:solidFill>
                  <a:srgbClr val="008000"/>
                </a:solidFill>
                <a:latin typeface="Arial"/>
                <a:cs typeface="Arial"/>
              </a:rPr>
              <a:t>H</a:t>
            </a:r>
            <a:r>
              <a:rPr sz="3200" b="1" spc="-481" dirty="0">
                <a:solidFill>
                  <a:srgbClr val="008000"/>
                </a:solidFill>
                <a:latin typeface="Arial"/>
                <a:cs typeface="Arial"/>
              </a:rPr>
              <a:t>Y</a:t>
            </a:r>
            <a:r>
              <a:rPr sz="3200" b="1" spc="-522" dirty="0">
                <a:solidFill>
                  <a:srgbClr val="008000"/>
                </a:solidFill>
                <a:latin typeface="Arial"/>
                <a:cs typeface="Arial"/>
              </a:rPr>
              <a:t>DR</a:t>
            </a:r>
            <a:r>
              <a:rPr lang="sv-SE" sz="3200" b="1" spc="-762" dirty="0">
                <a:solidFill>
                  <a:srgbClr val="008000"/>
                </a:solidFill>
                <a:latin typeface="Arial"/>
                <a:cs typeface="Arial"/>
              </a:rPr>
              <a:t>AISERING</a:t>
            </a:r>
            <a:endParaRPr sz="3200" dirty="0">
              <a:latin typeface="Arial"/>
              <a:cs typeface="Arial"/>
            </a:endParaRPr>
          </a:p>
        </p:txBody>
      </p:sp>
      <p:pic>
        <p:nvPicPr>
          <p:cNvPr id="114" name="object 114"/>
          <p:cNvPicPr/>
          <p:nvPr/>
        </p:nvPicPr>
        <p:blipFill>
          <a:blip r:embed="rId2" cstate="print"/>
          <a:stretch>
            <a:fillRect/>
          </a:stretch>
        </p:blipFill>
        <p:spPr>
          <a:xfrm>
            <a:off x="3283800" y="2381231"/>
            <a:ext cx="5686664" cy="397360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368921" y="1574407"/>
            <a:ext cx="7210982" cy="4793395"/>
          </a:xfrm>
          <a:prstGeom prst="rect">
            <a:avLst/>
          </a:prstGeom>
        </p:spPr>
      </p:pic>
      <p:sp>
        <p:nvSpPr>
          <p:cNvPr id="10" name="object 10"/>
          <p:cNvSpPr txBox="1">
            <a:spLocks noGrp="1"/>
          </p:cNvSpPr>
          <p:nvPr>
            <p:ph type="title"/>
          </p:nvPr>
        </p:nvSpPr>
        <p:spPr>
          <a:xfrm>
            <a:off x="2221752" y="593438"/>
            <a:ext cx="7053943" cy="723081"/>
          </a:xfrm>
          <a:prstGeom prst="rect">
            <a:avLst/>
          </a:prstGeom>
          <a:solidFill>
            <a:srgbClr val="FFFDA9">
              <a:alpha val="50199"/>
            </a:srgbClr>
          </a:solidFill>
          <a:ln w="9524">
            <a:solidFill>
              <a:srgbClr val="D81E00"/>
            </a:solidFill>
          </a:ln>
        </p:spPr>
        <p:txBody>
          <a:bodyPr vert="horz" wrap="square" lIns="0" tIns="45528" rIns="0" bIns="0" rtlCol="0" anchor="ctr">
            <a:spAutoFit/>
          </a:bodyPr>
          <a:lstStyle/>
          <a:p>
            <a:pPr marL="4611" algn="ctr">
              <a:lnSpc>
                <a:spcPct val="100000"/>
              </a:lnSpc>
              <a:spcBef>
                <a:spcPts val="359"/>
              </a:spcBef>
            </a:pPr>
            <a:r>
              <a:rPr lang="it-IT" spc="-504" dirty="0"/>
              <a:t>BIOETANOL</a:t>
            </a:r>
            <a:endParaRPr spc="-504"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4664333" y="549506"/>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RÅMATERIAL</a:t>
            </a:r>
            <a:endParaRPr spc="-481" dirty="0"/>
          </a:p>
        </p:txBody>
      </p:sp>
      <p:pic>
        <p:nvPicPr>
          <p:cNvPr id="13" name="object 13"/>
          <p:cNvPicPr/>
          <p:nvPr/>
        </p:nvPicPr>
        <p:blipFill>
          <a:blip r:embed="rId2" cstate="print"/>
          <a:stretch>
            <a:fillRect/>
          </a:stretch>
        </p:blipFill>
        <p:spPr>
          <a:xfrm>
            <a:off x="3152693" y="1270408"/>
            <a:ext cx="6091515" cy="522562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760807" y="1139299"/>
            <a:ext cx="6532387" cy="5146380"/>
          </a:xfrm>
          <a:prstGeom prst="rect">
            <a:avLst/>
          </a:prstGeom>
        </p:spPr>
      </p:pic>
      <p:sp>
        <p:nvSpPr>
          <p:cNvPr id="12" name="object 12"/>
          <p:cNvSpPr txBox="1">
            <a:spLocks noGrp="1"/>
          </p:cNvSpPr>
          <p:nvPr>
            <p:ph type="title"/>
          </p:nvPr>
        </p:nvSpPr>
        <p:spPr>
          <a:xfrm>
            <a:off x="4665428" y="392580"/>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RÅMATERIAL</a:t>
            </a:r>
            <a:endParaRPr spc="-48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592775" y="2795296"/>
            <a:ext cx="6532388" cy="3097623"/>
          </a:xfrm>
          <a:prstGeom prst="rect">
            <a:avLst/>
          </a:prstGeom>
        </p:spPr>
      </p:pic>
      <p:sp>
        <p:nvSpPr>
          <p:cNvPr id="12" name="object 12"/>
          <p:cNvSpPr txBox="1">
            <a:spLocks noGrp="1"/>
          </p:cNvSpPr>
          <p:nvPr>
            <p:ph type="title"/>
          </p:nvPr>
        </p:nvSpPr>
        <p:spPr>
          <a:xfrm>
            <a:off x="4430027" y="763483"/>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RÅMATERIAL</a:t>
            </a:r>
            <a:endParaRPr spc="-48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78164" y="1889643"/>
            <a:ext cx="7806018" cy="1408175"/>
          </a:xfrm>
          <a:prstGeom prst="rect">
            <a:avLst/>
          </a:prstGeom>
        </p:spPr>
        <p:txBody>
          <a:bodyPr vert="horz" wrap="square" lIns="0" tIns="11526" rIns="0" bIns="0" rtlCol="0">
            <a:spAutoFit/>
          </a:bodyPr>
          <a:lstStyle/>
          <a:p>
            <a:pPr marL="253583" marR="64549" indent="-172898" algn="just">
              <a:spcBef>
                <a:spcPts val="91"/>
              </a:spcBef>
            </a:pPr>
            <a:r>
              <a:rPr lang="sv-SE" sz="1815" b="1" spc="-163" dirty="0">
                <a:latin typeface="Arial"/>
                <a:cs typeface="Arial"/>
              </a:rPr>
              <a:t>Etanol, även känt som "etylalkohol" eller "kvalitetsalkohol", är en brandfarlig, färglös kemisk förening, en av de alkoholer som oftast finns i alkoholhaltiga drycker.</a:t>
            </a:r>
          </a:p>
          <a:p>
            <a:pPr marL="253583" marR="64549" indent="-172898" algn="just">
              <a:spcBef>
                <a:spcPts val="91"/>
              </a:spcBef>
            </a:pPr>
            <a:r>
              <a:rPr lang="sv-SE" sz="1815" b="1" spc="-163" dirty="0">
                <a:latin typeface="Arial"/>
                <a:cs typeface="Arial"/>
              </a:rPr>
              <a:t>Dess molekylformel är C2H6O, som på olika sätt representeras som </a:t>
            </a:r>
            <a:r>
              <a:rPr lang="sv-SE" sz="1815" b="1" spc="-163" dirty="0" err="1">
                <a:latin typeface="Arial"/>
                <a:cs typeface="Arial"/>
              </a:rPr>
              <a:t>EtOH</a:t>
            </a:r>
            <a:r>
              <a:rPr lang="sv-SE" sz="1815" b="1" spc="-163" dirty="0">
                <a:latin typeface="Arial"/>
                <a:cs typeface="Arial"/>
              </a:rPr>
              <a:t>, C2H5OH eller som dess empiriska formel C2H6O. De viktigaste egenskaperna hos etanol visas i tabellen</a:t>
            </a:r>
            <a:endParaRPr sz="1815" dirty="0">
              <a:latin typeface="Arial"/>
              <a:cs typeface="Arial"/>
            </a:endParaRPr>
          </a:p>
        </p:txBody>
      </p:sp>
      <p:sp>
        <p:nvSpPr>
          <p:cNvPr id="112" name="object 112"/>
          <p:cNvSpPr txBox="1">
            <a:spLocks noGrp="1"/>
          </p:cNvSpPr>
          <p:nvPr>
            <p:ph type="title"/>
          </p:nvPr>
        </p:nvSpPr>
        <p:spPr>
          <a:xfrm>
            <a:off x="3123155" y="734205"/>
            <a:ext cx="5814892" cy="688747"/>
          </a:xfrm>
          <a:prstGeom prst="rect">
            <a:avLst/>
          </a:prstGeom>
        </p:spPr>
        <p:txBody>
          <a:bodyPr vert="horz" wrap="square" lIns="0" tIns="11526" rIns="0" bIns="0" rtlCol="0" anchor="ctr">
            <a:spAutoFit/>
          </a:bodyPr>
          <a:lstStyle/>
          <a:p>
            <a:pPr marL="11527">
              <a:lnSpc>
                <a:spcPct val="100000"/>
              </a:lnSpc>
              <a:spcBef>
                <a:spcPts val="91"/>
              </a:spcBef>
            </a:pPr>
            <a:r>
              <a:rPr lang="en-US" spc="-522" dirty="0"/>
              <a:t>BIOETANOL - EGENSKAPER</a:t>
            </a:r>
            <a:endParaRPr spc="-481" dirty="0"/>
          </a:p>
        </p:txBody>
      </p:sp>
      <p:pic>
        <p:nvPicPr>
          <p:cNvPr id="113" name="object 113"/>
          <p:cNvPicPr/>
          <p:nvPr/>
        </p:nvPicPr>
        <p:blipFill>
          <a:blip r:embed="rId2" cstate="print"/>
          <a:stretch>
            <a:fillRect/>
          </a:stretch>
        </p:blipFill>
        <p:spPr>
          <a:xfrm>
            <a:off x="3217525" y="3754271"/>
            <a:ext cx="5499365" cy="248098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330725" y="3342504"/>
            <a:ext cx="9530549" cy="3089404"/>
          </a:xfrm>
          <a:prstGeom prst="rect">
            <a:avLst/>
          </a:prstGeom>
        </p:spPr>
        <p:txBody>
          <a:bodyPr vert="horz" wrap="square" lIns="0" tIns="11526" rIns="0" bIns="0" rtlCol="0">
            <a:spAutoFit/>
          </a:bodyPr>
          <a:lstStyle/>
          <a:p>
            <a:pPr marL="184424" marR="4611" indent="-172898" algn="just">
              <a:spcBef>
                <a:spcPts val="91"/>
              </a:spcBef>
            </a:pPr>
            <a:r>
              <a:rPr lang="sv-SE" sz="2500" b="1" spc="-172" dirty="0">
                <a:latin typeface="Arial"/>
                <a:cs typeface="Arial"/>
              </a:rPr>
              <a:t>Etanol har många gynnsamma egenskaper. Till exempel är oktantalet för etanol högre än oktantalet för vanlig bensin. Oktantalet påverkar bränslets antiknackningsegenskaper. Antiknackningsvärdet (AKI) och forskningsoktantalet (RON) för ren etanol är 116 och 129 jämfört med vanlig bensin med 86/87 AKI och 91/92 RON. Ett högt oktantal står för ett antiknackande bränsle. Knackning beskriver okontrollerad förbränning som innebär stora mekaniska och termiska belastningar på motorn.</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lang="en-US" spc="-522" dirty="0"/>
              <a:t>BIOETANOL - EGENSKAPER</a:t>
            </a:r>
            <a:endParaRPr spc="-481" dirty="0"/>
          </a:p>
        </p:txBody>
      </p:sp>
      <p:pic>
        <p:nvPicPr>
          <p:cNvPr id="113" name="object 113"/>
          <p:cNvPicPr/>
          <p:nvPr/>
        </p:nvPicPr>
        <p:blipFill>
          <a:blip r:embed="rId2" cstate="print"/>
          <a:stretch>
            <a:fillRect/>
          </a:stretch>
        </p:blipFill>
        <p:spPr>
          <a:xfrm>
            <a:off x="2044750" y="1603223"/>
            <a:ext cx="8166205" cy="1432110"/>
          </a:xfrm>
          <a:prstGeom prst="rect">
            <a:avLst/>
          </a:prstGeom>
        </p:spPr>
      </p:pic>
      <p:sp>
        <p:nvSpPr>
          <p:cNvPr id="114" name="object 114"/>
          <p:cNvSpPr txBox="1"/>
          <p:nvPr/>
        </p:nvSpPr>
        <p:spPr>
          <a:xfrm>
            <a:off x="2796248" y="1235540"/>
            <a:ext cx="5569964" cy="346795"/>
          </a:xfrm>
          <a:prstGeom prst="rect">
            <a:avLst/>
          </a:prstGeom>
        </p:spPr>
        <p:txBody>
          <a:bodyPr vert="horz" wrap="square" lIns="0" tIns="11526" rIns="0" bIns="0" rtlCol="0">
            <a:spAutoFit/>
          </a:bodyPr>
          <a:lstStyle/>
          <a:p>
            <a:pPr marL="11527">
              <a:spcBef>
                <a:spcPts val="91"/>
              </a:spcBef>
            </a:pPr>
            <a:r>
              <a:rPr lang="sv-SE" sz="2178" b="1" spc="-218" dirty="0">
                <a:latin typeface="Arial"/>
                <a:cs typeface="Arial"/>
              </a:rPr>
              <a:t>Parametrar för bioetanol i jämförelse med bensin</a:t>
            </a:r>
            <a:endParaRPr sz="2178" dirty="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47321" y="1627425"/>
            <a:ext cx="7676926" cy="1935242"/>
          </a:xfrm>
          <a:prstGeom prst="rect">
            <a:avLst/>
          </a:prstGeom>
        </p:spPr>
        <p:txBody>
          <a:bodyPr vert="horz" wrap="square" lIns="0" tIns="11526" rIns="0" bIns="0" rtlCol="0">
            <a:spAutoFit/>
          </a:bodyPr>
          <a:lstStyle/>
          <a:p>
            <a:pPr marL="184424" marR="4611" indent="-172898" algn="just">
              <a:spcBef>
                <a:spcPts val="91"/>
              </a:spcBef>
            </a:pPr>
            <a:r>
              <a:rPr lang="sv-SE" sz="2500" b="1" spc="-227" dirty="0">
                <a:latin typeface="Arial"/>
                <a:cs typeface="Arial"/>
              </a:rPr>
              <a:t>Å andra sidan är energiutbytet för etanol ungefär en tredjedel lägre än för bensin.  En liter etanol ersätter endast cirka 0,65 liter bensin. Detta beror på de olika kalorivärdena för bensin och etanol. Energiinnehållet i bensin är 32,5 MJ/l och 21,2 MJ/l i etanol.</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lang="en-US" spc="-522" dirty="0"/>
              <a:t>BIOETANOL - EGENSKAPER</a:t>
            </a:r>
            <a:endParaRPr spc="-48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834887" y="1627426"/>
            <a:ext cx="10565296" cy="3089404"/>
          </a:xfrm>
          <a:prstGeom prst="rect">
            <a:avLst/>
          </a:prstGeom>
        </p:spPr>
        <p:txBody>
          <a:bodyPr vert="horz" wrap="square" lIns="0" tIns="11526" rIns="0" bIns="0" rtlCol="0">
            <a:spAutoFit/>
          </a:bodyPr>
          <a:lstStyle/>
          <a:p>
            <a:pPr marL="184424" marR="4611" indent="-172898" algn="just">
              <a:spcBef>
                <a:spcPts val="91"/>
              </a:spcBef>
            </a:pPr>
            <a:r>
              <a:rPr lang="sv-SE" sz="2500" b="1" spc="-182" dirty="0">
                <a:latin typeface="Arial"/>
                <a:cs typeface="Arial"/>
              </a:rPr>
              <a:t>En annan egenskap hos etanol är dess </a:t>
            </a:r>
            <a:r>
              <a:rPr lang="sv-SE" sz="2500" b="1" spc="-182" dirty="0">
                <a:solidFill>
                  <a:schemeClr val="accent6">
                    <a:lumMod val="75000"/>
                  </a:schemeClr>
                </a:solidFill>
                <a:latin typeface="Arial"/>
                <a:cs typeface="Arial"/>
              </a:rPr>
              <a:t>låga ångtryck</a:t>
            </a:r>
            <a:r>
              <a:rPr lang="sv-SE" sz="2500" b="1" spc="-182" dirty="0">
                <a:latin typeface="Arial"/>
                <a:cs typeface="Arial"/>
              </a:rPr>
              <a:t>. När etanol lagras som rent bränsle (eller till och med som en E-85-blandning) har den ett lägre ångtryck än bensin, vilket ger färre avdunstningsutsläpp. I kallare klimat kan det låga ångtrycket hos ren etanol orsaka kallstartsproblem. I kalla klimat blandas därför etanol med bensin (E85). Låginblandning av etanol i bensin tenderar däremot att höja ångtrycket i den basbensin som etanolen tillsätts i.  När etanol blandas med bensin upp till cirka 40 procent har de två bränslena tillsammans högre avdunstningsutsläpp än var och en för sig (WWI 2006 s. 192).</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lang="en-US" spc="-522" dirty="0"/>
              <a:t>BIOETANOL - EGENSKAPER</a:t>
            </a:r>
            <a:endParaRPr spc="-48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521764" y="1822430"/>
            <a:ext cx="9460975" cy="3089404"/>
          </a:xfrm>
          <a:prstGeom prst="rect">
            <a:avLst/>
          </a:prstGeom>
        </p:spPr>
        <p:txBody>
          <a:bodyPr vert="horz" wrap="square" lIns="0" tIns="11526" rIns="0" bIns="0" rtlCol="0">
            <a:spAutoFit/>
          </a:bodyPr>
          <a:lstStyle/>
          <a:p>
            <a:pPr marL="184424" marR="4611" indent="-172898" algn="just">
              <a:spcBef>
                <a:spcPts val="91"/>
              </a:spcBef>
            </a:pPr>
            <a:r>
              <a:rPr lang="sv-SE" sz="2500" b="1" spc="-168" dirty="0">
                <a:latin typeface="Arial"/>
                <a:cs typeface="Arial"/>
              </a:rPr>
              <a:t>Exemplet visar att olika blandningar av etanol och bensin har olika egenskaper. Beroende på situation och önskat bränsle blandas därför etanol med bensin i valfritt förhållande. Vanliga etanolblandningar är E5, E10, E20, E25, E70, E85, E95 och E100, som innehåller 5%, 10%, 20%, 25%, 70%, 85%, 95% respektive100% etanol, respektive. Även andra varierande mängder är möjliga. Inom Europeiska unionen är så kallade Flexible </a:t>
            </a:r>
            <a:r>
              <a:rPr lang="sv-SE" sz="2500" b="1" spc="-168" dirty="0" err="1">
                <a:latin typeface="Arial"/>
                <a:cs typeface="Arial"/>
              </a:rPr>
              <a:t>Fuel</a:t>
            </a:r>
            <a:r>
              <a:rPr lang="sv-SE" sz="2500" b="1" spc="-168" dirty="0">
                <a:latin typeface="Arial"/>
                <a:cs typeface="Arial"/>
              </a:rPr>
              <a:t> </a:t>
            </a:r>
            <a:r>
              <a:rPr lang="sv-SE" sz="2500" b="1" spc="-168" dirty="0" err="1">
                <a:latin typeface="Arial"/>
                <a:cs typeface="Arial"/>
              </a:rPr>
              <a:t>Vehicles</a:t>
            </a:r>
            <a:r>
              <a:rPr lang="sv-SE" sz="2500" b="1" spc="-168" dirty="0">
                <a:latin typeface="Arial"/>
                <a:cs typeface="Arial"/>
              </a:rPr>
              <a:t> (FFV) på väg ut på marknaden. De kan drivas med en etanolandel på upp till 85 % i valfri blandning.</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lang="en-US" spc="-522" dirty="0"/>
              <a:t>BIOETANOL - EGENSKAPER</a:t>
            </a:r>
            <a:endParaRPr spc="-48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82210" y="399090"/>
            <a:ext cx="8707094" cy="6059819"/>
            <a:chOff x="924098" y="439737"/>
            <a:chExt cx="9593928" cy="6677023"/>
          </a:xfrm>
        </p:grpSpPr>
        <p:pic>
          <p:nvPicPr>
            <p:cNvPr id="4" name="object 4"/>
            <p:cNvPicPr/>
            <p:nvPr/>
          </p:nvPicPr>
          <p:blipFill>
            <a:blip r:embed="rId2" cstate="print"/>
            <a:stretch>
              <a:fillRect/>
            </a:stretch>
          </p:blipFill>
          <p:spPr>
            <a:xfrm>
              <a:off x="1374028" y="439737"/>
              <a:ext cx="9143998" cy="6677023"/>
            </a:xfrm>
            <a:prstGeom prst="rect">
              <a:avLst/>
            </a:prstGeom>
          </p:spPr>
        </p:pic>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679662" y="1691937"/>
            <a:ext cx="8691795" cy="2704683"/>
          </a:xfrm>
          <a:prstGeom prst="rect">
            <a:avLst/>
          </a:prstGeom>
        </p:spPr>
        <p:txBody>
          <a:bodyPr vert="horz" wrap="square" lIns="0" tIns="11526" rIns="0" bIns="0" rtlCol="0">
            <a:spAutoFit/>
          </a:bodyPr>
          <a:lstStyle/>
          <a:p>
            <a:pPr marL="184424" marR="4611" indent="-172898" algn="just">
              <a:spcBef>
                <a:spcPts val="91"/>
              </a:spcBef>
            </a:pPr>
            <a:r>
              <a:rPr lang="sv-SE" sz="2500" b="1" spc="-172" dirty="0">
                <a:latin typeface="Arial"/>
                <a:cs typeface="Arial"/>
              </a:rPr>
              <a:t>Etanol används också allt oftare som </a:t>
            </a:r>
            <a:r>
              <a:rPr lang="sv-SE" sz="2500" b="1" spc="-172" dirty="0" err="1">
                <a:latin typeface="Arial"/>
                <a:cs typeface="Arial"/>
              </a:rPr>
              <a:t>oxygenattillsats</a:t>
            </a:r>
            <a:r>
              <a:rPr lang="sv-SE" sz="2500" b="1" spc="-172" dirty="0">
                <a:latin typeface="Arial"/>
                <a:cs typeface="Arial"/>
              </a:rPr>
              <a:t> i standardbensin, som ersättning för metyltertiärbutyleter (MTBE). MTBE blandas vanligen med bensin som tillsats för att höja oktantalet. Eftersom MTBE har giftiga egenskaper och orsakar betydande föroreningar av grundvatten och mark, ersätts MTBE allt oftare med ETBE (etyltertiärbutyleter). ETBE framställs av bioetanol och får blandas i bensin till högst 15 procent.</a:t>
            </a:r>
            <a:endParaRPr sz="2500" dirty="0">
              <a:latin typeface="Arial"/>
              <a:cs typeface="Arial"/>
            </a:endParaRPr>
          </a:p>
        </p:txBody>
      </p:sp>
      <p:sp>
        <p:nvSpPr>
          <p:cNvPr id="112" name="object 112"/>
          <p:cNvSpPr txBox="1">
            <a:spLocks noGrp="1"/>
          </p:cNvSpPr>
          <p:nvPr>
            <p:ph type="title"/>
          </p:nvPr>
        </p:nvSpPr>
        <p:spPr>
          <a:xfrm>
            <a:off x="3120431" y="426092"/>
            <a:ext cx="5814892" cy="688747"/>
          </a:xfrm>
          <a:prstGeom prst="rect">
            <a:avLst/>
          </a:prstGeom>
        </p:spPr>
        <p:txBody>
          <a:bodyPr vert="horz" wrap="square" lIns="0" tIns="11526" rIns="0" bIns="0" rtlCol="0" anchor="ctr">
            <a:spAutoFit/>
          </a:bodyPr>
          <a:lstStyle/>
          <a:p>
            <a:pPr marL="11527">
              <a:lnSpc>
                <a:spcPct val="100000"/>
              </a:lnSpc>
              <a:spcBef>
                <a:spcPts val="91"/>
              </a:spcBef>
            </a:pPr>
            <a:r>
              <a:rPr lang="en-US" spc="-522" dirty="0"/>
              <a:t>BIOETANOL - EGENSKAPER</a:t>
            </a:r>
            <a:endParaRPr spc="-48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428281" y="688309"/>
            <a:ext cx="6915630" cy="688747"/>
          </a:xfrm>
          <a:prstGeom prst="rect">
            <a:avLst/>
          </a:prstGeom>
        </p:spPr>
        <p:txBody>
          <a:bodyPr vert="horz" wrap="square" lIns="0" tIns="11526" rIns="0" bIns="0" rtlCol="0" anchor="ctr">
            <a:spAutoFit/>
          </a:bodyPr>
          <a:lstStyle/>
          <a:p>
            <a:pPr marL="11527">
              <a:lnSpc>
                <a:spcPct val="100000"/>
              </a:lnSpc>
              <a:spcBef>
                <a:spcPts val="91"/>
              </a:spcBef>
            </a:pPr>
            <a:r>
              <a:rPr lang="en-US" spc="-522" dirty="0"/>
              <a:t>BIOETANOL -ENERGIBALANS</a:t>
            </a:r>
            <a:endParaRPr spc="-481" dirty="0"/>
          </a:p>
        </p:txBody>
      </p:sp>
      <p:pic>
        <p:nvPicPr>
          <p:cNvPr id="111" name="object 111"/>
          <p:cNvPicPr/>
          <p:nvPr/>
        </p:nvPicPr>
        <p:blipFill>
          <a:blip r:embed="rId2" cstate="print"/>
          <a:stretch>
            <a:fillRect/>
          </a:stretch>
        </p:blipFill>
        <p:spPr>
          <a:xfrm>
            <a:off x="2302647" y="1793402"/>
            <a:ext cx="4378457" cy="4221414"/>
          </a:xfrm>
          <a:prstGeom prst="rect">
            <a:avLst/>
          </a:prstGeom>
        </p:spPr>
      </p:pic>
      <p:sp>
        <p:nvSpPr>
          <p:cNvPr id="112" name="object 112"/>
          <p:cNvSpPr txBox="1"/>
          <p:nvPr/>
        </p:nvSpPr>
        <p:spPr>
          <a:xfrm>
            <a:off x="2247321" y="1454297"/>
            <a:ext cx="7687299" cy="333426"/>
          </a:xfrm>
          <a:prstGeom prst="rect">
            <a:avLst/>
          </a:prstGeom>
        </p:spPr>
        <p:txBody>
          <a:bodyPr vert="horz" wrap="square" lIns="0" tIns="53595" rIns="0" bIns="0" rtlCol="0">
            <a:spAutoFit/>
          </a:bodyPr>
          <a:lstStyle/>
          <a:p>
            <a:pPr marL="11527" algn="just">
              <a:spcBef>
                <a:spcPts val="421"/>
              </a:spcBef>
            </a:pPr>
            <a:r>
              <a:rPr lang="sv-SE" sz="1815" b="1" spc="-177" dirty="0">
                <a:latin typeface="Arial"/>
                <a:cs typeface="Arial"/>
              </a:rPr>
              <a:t>Uppskattade fossila energibalanser för utvalda bränsletyper från flera studier</a:t>
            </a:r>
          </a:p>
        </p:txBody>
      </p:sp>
      <p:sp>
        <p:nvSpPr>
          <p:cNvPr id="2" name="TextBox 1">
            <a:extLst>
              <a:ext uri="{FF2B5EF4-FFF2-40B4-BE49-F238E27FC236}">
                <a16:creationId xmlns:a16="http://schemas.microsoft.com/office/drawing/2014/main" id="{FBB84B1A-12FB-613A-2794-14E3CE290C40}"/>
              </a:ext>
            </a:extLst>
          </p:cNvPr>
          <p:cNvSpPr txBox="1"/>
          <p:nvPr/>
        </p:nvSpPr>
        <p:spPr>
          <a:xfrm>
            <a:off x="7017487" y="2229164"/>
            <a:ext cx="3561907" cy="3785652"/>
          </a:xfrm>
          <a:prstGeom prst="rect">
            <a:avLst/>
          </a:prstGeom>
          <a:noFill/>
        </p:spPr>
        <p:txBody>
          <a:bodyPr wrap="square" rtlCol="0">
            <a:spAutoFit/>
          </a:bodyPr>
          <a:lstStyle/>
          <a:p>
            <a:r>
              <a:rPr lang="sv-SE" sz="2000" b="1" spc="-177" dirty="0">
                <a:latin typeface="Arial"/>
                <a:cs typeface="Arial"/>
              </a:rPr>
              <a:t>De bästa energibalanserna har uppnåtts för bioetanol från sockerrör. Den överträffas endast av etanol framställd av cellulosaråvara, men tekniken är ännu inte i kommersiell drift.  Det är anmärkningsvärt att alla typer av bioetanol inte bara har bättre energibalanser än fossil bensin, utan till och med har energibalanser som är större än ett.</a:t>
            </a:r>
            <a:endParaRPr lang="en-SE" sz="2000" b="1" spc="-177" dirty="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383260" y="869062"/>
            <a:ext cx="7994116" cy="688747"/>
          </a:xfrm>
          <a:prstGeom prst="rect">
            <a:avLst/>
          </a:prstGeom>
        </p:spPr>
        <p:txBody>
          <a:bodyPr vert="horz" wrap="square" lIns="0" tIns="11526" rIns="0" bIns="0" rtlCol="0" anchor="ctr">
            <a:spAutoFit/>
          </a:bodyPr>
          <a:lstStyle/>
          <a:p>
            <a:pPr marL="11527">
              <a:lnSpc>
                <a:spcPct val="100000"/>
              </a:lnSpc>
              <a:spcBef>
                <a:spcPts val="91"/>
              </a:spcBef>
            </a:pPr>
            <a:r>
              <a:rPr lang="en-US" spc="-522" dirty="0"/>
              <a:t>BIOETANOL - UTSLÄPP AV VÄXTHUSGASER</a:t>
            </a:r>
            <a:endParaRPr spc="-481" dirty="0"/>
          </a:p>
        </p:txBody>
      </p:sp>
      <p:sp>
        <p:nvSpPr>
          <p:cNvPr id="111" name="object 111"/>
          <p:cNvSpPr txBox="1"/>
          <p:nvPr/>
        </p:nvSpPr>
        <p:spPr>
          <a:xfrm>
            <a:off x="2051377" y="1954478"/>
            <a:ext cx="8182343" cy="3363779"/>
          </a:xfrm>
          <a:prstGeom prst="rect">
            <a:avLst/>
          </a:prstGeom>
        </p:spPr>
        <p:txBody>
          <a:bodyPr vert="horz" wrap="square" lIns="0" tIns="12102" rIns="0" bIns="0" rtlCol="0">
            <a:spAutoFit/>
          </a:bodyPr>
          <a:lstStyle/>
          <a:p>
            <a:pPr marL="44377" marR="4611" algn="just">
              <a:lnSpc>
                <a:spcPct val="99800"/>
              </a:lnSpc>
              <a:spcBef>
                <a:spcPts val="95"/>
              </a:spcBef>
            </a:pPr>
            <a:r>
              <a:rPr lang="sv-SE" sz="2178" b="1" spc="-200" dirty="0">
                <a:solidFill>
                  <a:schemeClr val="accent6">
                    <a:lumMod val="75000"/>
                  </a:schemeClr>
                </a:solidFill>
                <a:latin typeface="Arial"/>
                <a:cs typeface="Arial"/>
              </a:rPr>
              <a:t>GHG-balansen</a:t>
            </a:r>
            <a:r>
              <a:rPr lang="sv-SE" sz="2178" b="1" spc="-200" dirty="0">
                <a:latin typeface="Arial"/>
                <a:cs typeface="Arial"/>
              </a:rPr>
              <a:t> för bioetanol är mycket varierande och inkluderar utsläpp från odling, transport, omvandlingsprocess och distribution. Dessutom beror potentialen för minskning av växthusgaser på typ av råvara, jordbruksmetoder, platsens produktivitet, omvandlingsteknik och slutligen på hela studiens </a:t>
            </a:r>
            <a:r>
              <a:rPr lang="sv-SE" sz="2178" b="1" spc="-200" dirty="0" err="1">
                <a:latin typeface="Arial"/>
                <a:cs typeface="Arial"/>
              </a:rPr>
              <a:t>utformning.Detaljerade</a:t>
            </a:r>
            <a:r>
              <a:rPr lang="sv-SE" sz="2178" b="1" spc="-200" dirty="0">
                <a:latin typeface="Arial"/>
                <a:cs typeface="Arial"/>
              </a:rPr>
              <a:t> studier som visar minskningar av växthusgaser genom användning av ren eller blandad bioetanol visar minskningar på upp till 96 % för vattenfri bioetanol i Brasilien.</a:t>
            </a:r>
          </a:p>
          <a:p>
            <a:pPr marL="44377" marR="4611" algn="just">
              <a:lnSpc>
                <a:spcPct val="99800"/>
              </a:lnSpc>
              <a:spcBef>
                <a:spcPts val="95"/>
              </a:spcBef>
            </a:pPr>
            <a:r>
              <a:rPr lang="sv-SE" sz="2178" b="1" spc="-200" dirty="0">
                <a:latin typeface="Arial"/>
                <a:cs typeface="Arial"/>
              </a:rPr>
              <a:t>Den totala minskningen av växthusgasutsläpp under hela livscykeln i samband med etanolindustrin i Brasilien motsvarar 46,6 miljoner ton per år. Detta motsvarar cirka 20 % av Brasiliens årliga utsläpp från fossila bränslen.</a:t>
            </a:r>
            <a:endParaRPr sz="2178" dirty="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462226" y="738665"/>
            <a:ext cx="7536916" cy="688747"/>
          </a:xfrm>
          <a:prstGeom prst="rect">
            <a:avLst/>
          </a:prstGeom>
        </p:spPr>
        <p:txBody>
          <a:bodyPr vert="horz" wrap="square" lIns="0" tIns="11526" rIns="0" bIns="0" rtlCol="0" anchor="ctr">
            <a:spAutoFit/>
          </a:bodyPr>
          <a:lstStyle/>
          <a:p>
            <a:pPr marL="11527">
              <a:lnSpc>
                <a:spcPct val="100000"/>
              </a:lnSpc>
              <a:spcBef>
                <a:spcPts val="91"/>
              </a:spcBef>
            </a:pPr>
            <a:r>
              <a:rPr lang="en-US" spc="-522" dirty="0"/>
              <a:t>BIOETANOL - UTSLÄPP AV VÄXTHUSGASER</a:t>
            </a:r>
            <a:endParaRPr spc="-481" dirty="0"/>
          </a:p>
        </p:txBody>
      </p:sp>
      <p:sp>
        <p:nvSpPr>
          <p:cNvPr id="111" name="object 111"/>
          <p:cNvSpPr txBox="1"/>
          <p:nvPr/>
        </p:nvSpPr>
        <p:spPr>
          <a:xfrm>
            <a:off x="1784526" y="1747984"/>
            <a:ext cx="8214616" cy="4421707"/>
          </a:xfrm>
          <a:prstGeom prst="rect">
            <a:avLst/>
          </a:prstGeom>
        </p:spPr>
        <p:txBody>
          <a:bodyPr vert="horz" wrap="square" lIns="0" tIns="13255" rIns="0" bIns="0" rtlCol="0">
            <a:spAutoFit/>
          </a:bodyPr>
          <a:lstStyle/>
          <a:p>
            <a:pPr marL="11527" marR="69159" algn="just">
              <a:lnSpc>
                <a:spcPct val="99500"/>
              </a:lnSpc>
              <a:spcBef>
                <a:spcPts val="104"/>
              </a:spcBef>
            </a:pPr>
            <a:r>
              <a:rPr lang="sv-SE" sz="2178" b="1" spc="-204" dirty="0">
                <a:latin typeface="Arial"/>
                <a:cs typeface="Arial"/>
              </a:rPr>
              <a:t>Detta beror på den höga produktiviteten i Brasilien och det gynnsamma klimatet för sockerrör, som är högproduktiva och endast behöver lite gödningsmedel. Dessutom använder nästan alla konverteringsanläggningar </a:t>
            </a:r>
            <a:r>
              <a:rPr lang="sv-SE" sz="2178" b="1" spc="-204" dirty="0" err="1">
                <a:latin typeface="Arial"/>
                <a:cs typeface="Arial"/>
              </a:rPr>
              <a:t>bagass</a:t>
            </a:r>
            <a:r>
              <a:rPr lang="sv-SE" sz="2178" b="1" spc="-204" dirty="0">
                <a:latin typeface="Arial"/>
                <a:cs typeface="Arial"/>
              </a:rPr>
              <a:t> för </a:t>
            </a:r>
            <a:r>
              <a:rPr lang="sv-SE" sz="2178" b="1" spc="-204" dirty="0" err="1">
                <a:latin typeface="Arial"/>
                <a:cs typeface="Arial"/>
              </a:rPr>
              <a:t>processenergi</a:t>
            </a:r>
            <a:r>
              <a:rPr lang="sv-SE" sz="2178" b="1" spc="-204" dirty="0">
                <a:latin typeface="Arial"/>
                <a:cs typeface="Arial"/>
              </a:rPr>
              <a:t>, vilket också minskar utsläppen av växthusgaser.</a:t>
            </a:r>
          </a:p>
          <a:p>
            <a:pPr marL="11527" marR="69159" algn="just">
              <a:lnSpc>
                <a:spcPct val="99500"/>
              </a:lnSpc>
              <a:spcBef>
                <a:spcPts val="104"/>
              </a:spcBef>
            </a:pPr>
            <a:endParaRPr lang="sv-SE" sz="2178" b="1" spc="-204" dirty="0">
              <a:latin typeface="Arial"/>
              <a:cs typeface="Arial"/>
            </a:endParaRPr>
          </a:p>
          <a:p>
            <a:pPr marL="11527" marR="69159" algn="just">
              <a:lnSpc>
                <a:spcPct val="99500"/>
              </a:lnSpc>
              <a:spcBef>
                <a:spcPts val="104"/>
              </a:spcBef>
            </a:pPr>
            <a:r>
              <a:rPr lang="sv-SE" sz="2178" b="1" spc="-204" dirty="0">
                <a:latin typeface="Arial"/>
                <a:cs typeface="Arial"/>
              </a:rPr>
              <a:t>Koldioxidutsläppen från sockerrörsetanol beräknas vara i genomsnitt 0,20 kg per liter bränsle som används, jämfört med 2,82 kg för bensin.</a:t>
            </a:r>
          </a:p>
          <a:p>
            <a:pPr marL="11527" marR="69159" algn="just">
              <a:lnSpc>
                <a:spcPct val="99500"/>
              </a:lnSpc>
              <a:spcBef>
                <a:spcPts val="104"/>
              </a:spcBef>
            </a:pPr>
            <a:endParaRPr lang="sv-SE" sz="2178" b="1" spc="-204" dirty="0">
              <a:latin typeface="Arial"/>
              <a:cs typeface="Arial"/>
            </a:endParaRPr>
          </a:p>
          <a:p>
            <a:pPr marL="11527" marR="69159" algn="just">
              <a:lnSpc>
                <a:spcPct val="99500"/>
              </a:lnSpc>
              <a:spcBef>
                <a:spcPts val="104"/>
              </a:spcBef>
            </a:pPr>
            <a:r>
              <a:rPr lang="sv-SE" sz="2178" b="1" spc="-204" dirty="0">
                <a:latin typeface="Arial"/>
                <a:cs typeface="Arial"/>
              </a:rPr>
              <a:t>Etanol från majs visar däremot mycket små minskningar av växthusgaser inom alla potentiella råmaterialalternativ. Med kommersiella processer ger användningen av etanol som härrör från spannmål en minskning av växthusgasutsläppen med 20 till 40 % jämfört med bensin.</a:t>
            </a:r>
            <a:endParaRPr sz="2178" dirty="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7" name="object 7"/>
          <p:cNvSpPr txBox="1"/>
          <p:nvPr/>
        </p:nvSpPr>
        <p:spPr>
          <a:xfrm>
            <a:off x="2499452" y="1451654"/>
            <a:ext cx="4065238" cy="514597"/>
          </a:xfrm>
          <a:prstGeom prst="rect">
            <a:avLst/>
          </a:prstGeom>
        </p:spPr>
        <p:txBody>
          <a:bodyPr vert="horz" wrap="square" lIns="0" tIns="11526" rIns="0" bIns="0" rtlCol="0">
            <a:spAutoFit/>
          </a:bodyPr>
          <a:lstStyle/>
          <a:p>
            <a:pPr marL="270873" indent="-259347">
              <a:spcBef>
                <a:spcPts val="91"/>
              </a:spcBef>
              <a:buFont typeface="Wingdings"/>
              <a:buChar char=""/>
              <a:tabLst>
                <a:tab pos="270873" algn="l"/>
              </a:tabLst>
            </a:pPr>
            <a:r>
              <a:rPr lang="sv-SE" sz="1634" b="1" spc="-177" dirty="0">
                <a:latin typeface="Arial"/>
                <a:cs typeface="Arial"/>
              </a:rPr>
              <a:t>Biomassa som krävs för att producera 100 liter eller 1 ton:</a:t>
            </a:r>
            <a:endParaRPr sz="1634" dirty="0">
              <a:latin typeface="Arial"/>
              <a:cs typeface="Arial"/>
            </a:endParaRPr>
          </a:p>
        </p:txBody>
      </p:sp>
      <p:sp>
        <p:nvSpPr>
          <p:cNvPr id="8" name="object 8"/>
          <p:cNvSpPr txBox="1"/>
          <p:nvPr/>
        </p:nvSpPr>
        <p:spPr>
          <a:xfrm>
            <a:off x="2724211" y="4025206"/>
            <a:ext cx="6602698" cy="2342277"/>
          </a:xfrm>
          <a:prstGeom prst="rect">
            <a:avLst/>
          </a:prstGeom>
        </p:spPr>
        <p:txBody>
          <a:bodyPr vert="horz" wrap="square" lIns="0" tIns="11526" rIns="0" bIns="0" rtlCol="0">
            <a:spAutoFit/>
          </a:bodyPr>
          <a:lstStyle/>
          <a:p>
            <a:pPr marL="270873" indent="-259347">
              <a:spcBef>
                <a:spcPts val="91"/>
              </a:spcBef>
              <a:buFont typeface="Wingdings"/>
              <a:buChar char=""/>
              <a:tabLst>
                <a:tab pos="270873" algn="l"/>
              </a:tabLst>
            </a:pPr>
            <a:r>
              <a:rPr lang="sv-SE" sz="1634" b="1" spc="-163" dirty="0">
                <a:latin typeface="Arial"/>
                <a:cs typeface="Arial"/>
              </a:rPr>
              <a:t>Produktion av biobränsle per hektar </a:t>
            </a:r>
            <a:r>
              <a:rPr lang="en-US" sz="1634" b="1" spc="-163" dirty="0">
                <a:latin typeface="Arial"/>
                <a:cs typeface="Arial"/>
              </a:rPr>
              <a:t>:</a:t>
            </a:r>
            <a:endParaRPr sz="2314" dirty="0">
              <a:latin typeface="Arial"/>
              <a:cs typeface="Arial"/>
            </a:endParaRPr>
          </a:p>
          <a:p>
            <a:pPr marL="270873" indent="-259347">
              <a:buFont typeface="Wingdings"/>
              <a:buChar char=""/>
              <a:tabLst>
                <a:tab pos="270873" algn="l"/>
              </a:tabLst>
            </a:pPr>
            <a:r>
              <a:rPr lang="it-IT" sz="1634" b="1" u="sng" spc="-213" dirty="0">
                <a:uFill>
                  <a:solidFill>
                    <a:srgbClr val="000000"/>
                  </a:solidFill>
                </a:uFill>
                <a:latin typeface="Arial"/>
                <a:cs typeface="Arial"/>
              </a:rPr>
              <a:t>Energy </a:t>
            </a:r>
            <a:r>
              <a:rPr lang="sv-SE" sz="1634" b="1" u="sng" spc="-213" dirty="0">
                <a:uFill>
                  <a:solidFill>
                    <a:srgbClr val="000000"/>
                  </a:solidFill>
                </a:uFill>
                <a:latin typeface="Arial"/>
                <a:cs typeface="Arial"/>
              </a:rPr>
              <a:t>Energi </a:t>
            </a:r>
            <a:r>
              <a:rPr lang="sv-SE" sz="1634" b="1" u="sng" spc="-213" dirty="0" err="1">
                <a:uFill>
                  <a:solidFill>
                    <a:srgbClr val="000000"/>
                  </a:solidFill>
                </a:uFill>
                <a:latin typeface="Arial"/>
                <a:cs typeface="Arial"/>
              </a:rPr>
              <a:t>balance</a:t>
            </a:r>
            <a:r>
              <a:rPr lang="sv-SE" sz="1634" b="1" u="sng" spc="-213" dirty="0">
                <a:uFill>
                  <a:solidFill>
                    <a:srgbClr val="000000"/>
                  </a:solidFill>
                </a:uFill>
                <a:latin typeface="Arial"/>
                <a:cs typeface="Arial"/>
              </a:rPr>
              <a:t> </a:t>
            </a:r>
            <a:r>
              <a:rPr lang="en-SE" sz="1800" spc="36" dirty="0">
                <a:latin typeface="Wingdings"/>
                <a:cs typeface="Wingdings"/>
              </a:rPr>
              <a:t></a:t>
            </a:r>
            <a:r>
              <a:rPr lang="sv-SE" sz="1634" b="1" u="sng" spc="-213" dirty="0">
                <a:uFill>
                  <a:solidFill>
                    <a:srgbClr val="000000"/>
                  </a:solidFill>
                </a:uFill>
                <a:latin typeface="Arial"/>
                <a:cs typeface="Arial"/>
              </a:rPr>
              <a:t>Olika källor, motstridiga resultat (beroende på ursprunglig resurs och teknik)</a:t>
            </a:r>
            <a:r>
              <a:rPr sz="1271" spc="36" dirty="0">
                <a:latin typeface="Wingdings"/>
                <a:cs typeface="Wingdings"/>
              </a:rPr>
              <a:t> </a:t>
            </a:r>
            <a:endParaRPr lang="en-US" sz="1271" spc="36" dirty="0">
              <a:latin typeface="Wingdings"/>
              <a:cs typeface="Wingdings"/>
            </a:endParaRPr>
          </a:p>
          <a:p>
            <a:pPr marL="270873" indent="-259347">
              <a:buFont typeface="Wingdings"/>
              <a:buChar char=""/>
              <a:tabLst>
                <a:tab pos="270873" algn="l"/>
              </a:tabLst>
            </a:pPr>
            <a:r>
              <a:rPr lang="sv-SE" sz="1634" b="1" spc="-136" dirty="0">
                <a:latin typeface="Arial"/>
                <a:cs typeface="Arial"/>
              </a:rPr>
              <a:t>Övriga utsläpp - med beaktande av 5-7 % inblandning</a:t>
            </a:r>
          </a:p>
          <a:p>
            <a:pPr marL="270873" indent="-259347">
              <a:buFont typeface="Wingdings"/>
              <a:buChar char=""/>
              <a:tabLst>
                <a:tab pos="270873" algn="l"/>
              </a:tabLst>
            </a:pPr>
            <a:r>
              <a:rPr lang="sv-SE" sz="1634" b="1" spc="-136" dirty="0">
                <a:latin typeface="Arial"/>
                <a:cs typeface="Arial"/>
              </a:rPr>
              <a:t>    </a:t>
            </a:r>
            <a:r>
              <a:rPr sz="1135" spc="27" dirty="0">
                <a:latin typeface="Wingdings"/>
                <a:cs typeface="Wingdings"/>
              </a:rPr>
              <a:t></a:t>
            </a:r>
            <a:r>
              <a:rPr sz="1135" spc="109" dirty="0">
                <a:latin typeface="Times New Roman"/>
                <a:cs typeface="Times New Roman"/>
              </a:rPr>
              <a:t> </a:t>
            </a:r>
            <a:r>
              <a:rPr sz="1452" b="1" spc="-91" dirty="0">
                <a:latin typeface="Arial"/>
                <a:cs typeface="Arial"/>
              </a:rPr>
              <a:t>-</a:t>
            </a:r>
            <a:r>
              <a:rPr sz="1452" b="1" spc="-73" dirty="0">
                <a:latin typeface="Arial"/>
                <a:cs typeface="Arial"/>
              </a:rPr>
              <a:t> </a:t>
            </a:r>
            <a:r>
              <a:rPr sz="1452" b="1" spc="-150" dirty="0">
                <a:latin typeface="Arial"/>
                <a:cs typeface="Arial"/>
              </a:rPr>
              <a:t>15</a:t>
            </a:r>
            <a:r>
              <a:rPr sz="1452" b="1" spc="-73" dirty="0">
                <a:latin typeface="Arial"/>
                <a:cs typeface="Arial"/>
              </a:rPr>
              <a:t> / </a:t>
            </a:r>
            <a:r>
              <a:rPr sz="1452" b="1" spc="-91" dirty="0">
                <a:latin typeface="Arial"/>
                <a:cs typeface="Arial"/>
              </a:rPr>
              <a:t>-</a:t>
            </a:r>
            <a:r>
              <a:rPr sz="1452" b="1" spc="-73" dirty="0">
                <a:latin typeface="Arial"/>
                <a:cs typeface="Arial"/>
              </a:rPr>
              <a:t> </a:t>
            </a:r>
            <a:r>
              <a:rPr sz="1452" b="1" spc="-150" dirty="0">
                <a:latin typeface="Arial"/>
                <a:cs typeface="Arial"/>
              </a:rPr>
              <a:t>40</a:t>
            </a:r>
            <a:r>
              <a:rPr sz="1452" b="1" spc="-73" dirty="0">
                <a:latin typeface="Arial"/>
                <a:cs typeface="Arial"/>
              </a:rPr>
              <a:t> </a:t>
            </a:r>
            <a:r>
              <a:rPr sz="1452" b="1" spc="-236" dirty="0">
                <a:latin typeface="Arial"/>
                <a:cs typeface="Arial"/>
              </a:rPr>
              <a:t>%</a:t>
            </a:r>
            <a:r>
              <a:rPr sz="1452" b="1" spc="-73" dirty="0">
                <a:latin typeface="Arial"/>
                <a:cs typeface="Arial"/>
              </a:rPr>
              <a:t> </a:t>
            </a:r>
            <a:r>
              <a:rPr sz="1452" b="1" spc="-191" dirty="0">
                <a:latin typeface="Arial"/>
                <a:cs typeface="Arial"/>
              </a:rPr>
              <a:t>C</a:t>
            </a:r>
            <a:r>
              <a:rPr sz="1452" b="1" spc="-204" dirty="0">
                <a:latin typeface="Arial"/>
                <a:cs typeface="Arial"/>
              </a:rPr>
              <a:t>O</a:t>
            </a:r>
            <a:endParaRPr sz="1452" dirty="0">
              <a:latin typeface="Arial"/>
              <a:cs typeface="Arial"/>
            </a:endParaRPr>
          </a:p>
          <a:p>
            <a:pPr marL="426481">
              <a:spcBef>
                <a:spcPts val="345"/>
              </a:spcBef>
            </a:pPr>
            <a:r>
              <a:rPr sz="1135" spc="27" dirty="0">
                <a:latin typeface="Wingdings"/>
                <a:cs typeface="Wingdings"/>
              </a:rPr>
              <a:t></a:t>
            </a:r>
            <a:r>
              <a:rPr sz="1135" spc="109" dirty="0">
                <a:latin typeface="Times New Roman"/>
                <a:cs typeface="Times New Roman"/>
              </a:rPr>
              <a:t> </a:t>
            </a:r>
            <a:r>
              <a:rPr sz="1452" b="1" spc="-91" dirty="0">
                <a:latin typeface="Arial"/>
                <a:cs typeface="Arial"/>
              </a:rPr>
              <a:t>-</a:t>
            </a:r>
            <a:r>
              <a:rPr sz="1452" b="1" spc="-73" dirty="0">
                <a:latin typeface="Arial"/>
                <a:cs typeface="Arial"/>
              </a:rPr>
              <a:t> </a:t>
            </a:r>
            <a:r>
              <a:rPr sz="1452" b="1" spc="-150" dirty="0">
                <a:latin typeface="Arial"/>
                <a:cs typeface="Arial"/>
              </a:rPr>
              <a:t>2</a:t>
            </a:r>
            <a:r>
              <a:rPr sz="1452" b="1" spc="-73" dirty="0">
                <a:latin typeface="Arial"/>
                <a:cs typeface="Arial"/>
              </a:rPr>
              <a:t> / </a:t>
            </a:r>
            <a:r>
              <a:rPr sz="1452" b="1" spc="-91" dirty="0">
                <a:latin typeface="Arial"/>
                <a:cs typeface="Arial"/>
              </a:rPr>
              <a:t>-</a:t>
            </a:r>
            <a:r>
              <a:rPr sz="1452" b="1" spc="-73" dirty="0">
                <a:latin typeface="Arial"/>
                <a:cs typeface="Arial"/>
              </a:rPr>
              <a:t> </a:t>
            </a:r>
            <a:r>
              <a:rPr sz="1452" b="1" spc="-150" dirty="0">
                <a:latin typeface="Arial"/>
                <a:cs typeface="Arial"/>
              </a:rPr>
              <a:t>7</a:t>
            </a:r>
            <a:r>
              <a:rPr sz="1452" b="1" spc="-73" dirty="0">
                <a:latin typeface="Arial"/>
                <a:cs typeface="Arial"/>
              </a:rPr>
              <a:t> </a:t>
            </a:r>
            <a:r>
              <a:rPr sz="1452" b="1" spc="-236" dirty="0">
                <a:latin typeface="Arial"/>
                <a:cs typeface="Arial"/>
              </a:rPr>
              <a:t>%</a:t>
            </a:r>
            <a:r>
              <a:rPr sz="1452" b="1" spc="-73" dirty="0">
                <a:latin typeface="Arial"/>
                <a:cs typeface="Arial"/>
              </a:rPr>
              <a:t> </a:t>
            </a:r>
            <a:r>
              <a:rPr lang="it-IT" sz="1452" b="1" spc="-118" dirty="0">
                <a:latin typeface="Arial"/>
                <a:cs typeface="Arial"/>
              </a:rPr>
              <a:t>Oförbrända kolväten</a:t>
            </a:r>
          </a:p>
          <a:p>
            <a:pPr marL="426481">
              <a:spcBef>
                <a:spcPts val="345"/>
              </a:spcBef>
            </a:pPr>
            <a:r>
              <a:rPr sz="1135" spc="27" dirty="0">
                <a:latin typeface="Wingdings"/>
                <a:cs typeface="Wingdings"/>
              </a:rPr>
              <a:t></a:t>
            </a:r>
            <a:r>
              <a:rPr sz="1135" spc="109" dirty="0">
                <a:latin typeface="Times New Roman"/>
                <a:cs typeface="Times New Roman"/>
              </a:rPr>
              <a:t> </a:t>
            </a:r>
            <a:r>
              <a:rPr lang="it-IT" sz="1452" b="1" spc="-141" dirty="0">
                <a:latin typeface="Arial"/>
                <a:cs typeface="Arial"/>
              </a:rPr>
              <a:t>Betydande minskning av partikelutsläpp</a:t>
            </a:r>
            <a:endParaRPr sz="1452" dirty="0">
              <a:latin typeface="Arial"/>
              <a:cs typeface="Arial"/>
            </a:endParaRPr>
          </a:p>
          <a:p>
            <a:pPr marL="426481">
              <a:spcBef>
                <a:spcPts val="345"/>
              </a:spcBef>
            </a:pPr>
            <a:r>
              <a:rPr sz="1135" spc="27" dirty="0">
                <a:latin typeface="Wingdings"/>
                <a:cs typeface="Wingdings"/>
              </a:rPr>
              <a:t></a:t>
            </a:r>
            <a:r>
              <a:rPr sz="1135" spc="109" dirty="0">
                <a:latin typeface="Times New Roman"/>
                <a:cs typeface="Times New Roman"/>
              </a:rPr>
              <a:t> </a:t>
            </a:r>
            <a:r>
              <a:rPr sz="1452" b="1" spc="-154" dirty="0">
                <a:latin typeface="Arial"/>
                <a:cs typeface="Arial"/>
              </a:rPr>
              <a:t>+</a:t>
            </a:r>
            <a:r>
              <a:rPr sz="1452" b="1" spc="-73" dirty="0">
                <a:latin typeface="Arial"/>
                <a:cs typeface="Arial"/>
              </a:rPr>
              <a:t> </a:t>
            </a:r>
            <a:r>
              <a:rPr sz="1452" b="1" spc="-150" dirty="0">
                <a:latin typeface="Arial"/>
                <a:cs typeface="Arial"/>
              </a:rPr>
              <a:t>4</a:t>
            </a:r>
            <a:r>
              <a:rPr sz="1452" b="1" spc="-73" dirty="0">
                <a:latin typeface="Arial"/>
                <a:cs typeface="Arial"/>
              </a:rPr>
              <a:t> / </a:t>
            </a:r>
            <a:r>
              <a:rPr sz="1452" b="1" spc="-154" dirty="0">
                <a:latin typeface="Arial"/>
                <a:cs typeface="Arial"/>
              </a:rPr>
              <a:t>+</a:t>
            </a:r>
            <a:r>
              <a:rPr sz="1452" b="1" spc="-73" dirty="0">
                <a:latin typeface="Arial"/>
                <a:cs typeface="Arial"/>
              </a:rPr>
              <a:t> </a:t>
            </a:r>
            <a:r>
              <a:rPr sz="1452" b="1" spc="-150" dirty="0">
                <a:latin typeface="Arial"/>
                <a:cs typeface="Arial"/>
              </a:rPr>
              <a:t>10</a:t>
            </a:r>
            <a:r>
              <a:rPr sz="1452" b="1" spc="-73" dirty="0">
                <a:latin typeface="Arial"/>
                <a:cs typeface="Arial"/>
              </a:rPr>
              <a:t> </a:t>
            </a:r>
            <a:r>
              <a:rPr sz="1452" b="1" spc="-236" dirty="0">
                <a:latin typeface="Arial"/>
                <a:cs typeface="Arial"/>
              </a:rPr>
              <a:t>%</a:t>
            </a:r>
            <a:r>
              <a:rPr sz="1452" b="1" spc="-73" dirty="0">
                <a:latin typeface="Arial"/>
                <a:cs typeface="Arial"/>
              </a:rPr>
              <a:t> </a:t>
            </a:r>
            <a:r>
              <a:rPr sz="1452" b="1" spc="-191" dirty="0">
                <a:latin typeface="Arial"/>
                <a:cs typeface="Arial"/>
              </a:rPr>
              <a:t>N</a:t>
            </a:r>
            <a:r>
              <a:rPr sz="1452" b="1" spc="-204" dirty="0">
                <a:latin typeface="Arial"/>
                <a:cs typeface="Arial"/>
              </a:rPr>
              <a:t>O</a:t>
            </a:r>
            <a:r>
              <a:rPr sz="1452" b="1" spc="-150" dirty="0">
                <a:latin typeface="Arial"/>
                <a:cs typeface="Arial"/>
              </a:rPr>
              <a:t>x</a:t>
            </a:r>
            <a:endParaRPr sz="1452" dirty="0">
              <a:latin typeface="Arial"/>
              <a:cs typeface="Arial"/>
            </a:endParaRPr>
          </a:p>
          <a:p>
            <a:pPr marL="426481">
              <a:spcBef>
                <a:spcPts val="345"/>
              </a:spcBef>
            </a:pPr>
            <a:r>
              <a:rPr sz="1135" spc="27" dirty="0">
                <a:latin typeface="Wingdings"/>
                <a:cs typeface="Wingdings"/>
              </a:rPr>
              <a:t></a:t>
            </a:r>
            <a:r>
              <a:rPr sz="1135" spc="109" dirty="0">
                <a:latin typeface="Times New Roman"/>
                <a:cs typeface="Times New Roman"/>
              </a:rPr>
              <a:t> </a:t>
            </a:r>
            <a:r>
              <a:rPr lang="en-US" sz="1452" b="1" spc="-191" dirty="0" err="1">
                <a:latin typeface="Arial"/>
                <a:cs typeface="Arial"/>
              </a:rPr>
              <a:t>Aldehyder</a:t>
            </a:r>
            <a:r>
              <a:rPr lang="en-US" sz="1452" b="1" spc="-191" dirty="0">
                <a:latin typeface="Arial"/>
                <a:cs typeface="Arial"/>
              </a:rPr>
              <a:t> och </a:t>
            </a:r>
            <a:r>
              <a:rPr lang="en-US" sz="1452" b="1" spc="-191" dirty="0" err="1">
                <a:latin typeface="Arial"/>
                <a:cs typeface="Arial"/>
              </a:rPr>
              <a:t>ketoner</a:t>
            </a:r>
            <a:endParaRPr sz="1452" dirty="0">
              <a:latin typeface="Arial"/>
              <a:cs typeface="Arial"/>
            </a:endParaRPr>
          </a:p>
        </p:txBody>
      </p:sp>
      <p:graphicFrame>
        <p:nvGraphicFramePr>
          <p:cNvPr id="9" name="object 9"/>
          <p:cNvGraphicFramePr>
            <a:graphicFrameLocks noGrp="1"/>
          </p:cNvGraphicFramePr>
          <p:nvPr>
            <p:extLst>
              <p:ext uri="{D42A27DB-BD31-4B8C-83A1-F6EECF244321}">
                <p14:modId xmlns:p14="http://schemas.microsoft.com/office/powerpoint/2010/main" val="2655882502"/>
              </p:ext>
            </p:extLst>
          </p:nvPr>
        </p:nvGraphicFramePr>
        <p:xfrm>
          <a:off x="6841476" y="1507330"/>
          <a:ext cx="2778353" cy="795253"/>
        </p:xfrm>
        <a:graphic>
          <a:graphicData uri="http://schemas.openxmlformats.org/drawingml/2006/table">
            <a:tbl>
              <a:tblPr firstRow="1" bandRow="1">
                <a:tableStyleId>{2D5ABB26-0587-4C30-8999-92F81FD0307C}</a:tableStyleId>
              </a:tblPr>
              <a:tblGrid>
                <a:gridCol w="1472453">
                  <a:extLst>
                    <a:ext uri="{9D8B030D-6E8A-4147-A177-3AD203B41FA5}">
                      <a16:colId xmlns:a16="http://schemas.microsoft.com/office/drawing/2014/main" val="20000"/>
                    </a:ext>
                  </a:extLst>
                </a:gridCol>
                <a:gridCol w="635084">
                  <a:extLst>
                    <a:ext uri="{9D8B030D-6E8A-4147-A177-3AD203B41FA5}">
                      <a16:colId xmlns:a16="http://schemas.microsoft.com/office/drawing/2014/main" val="20001"/>
                    </a:ext>
                  </a:extLst>
                </a:gridCol>
                <a:gridCol w="670816">
                  <a:extLst>
                    <a:ext uri="{9D8B030D-6E8A-4147-A177-3AD203B41FA5}">
                      <a16:colId xmlns:a16="http://schemas.microsoft.com/office/drawing/2014/main" val="20002"/>
                    </a:ext>
                  </a:extLst>
                </a:gridCol>
              </a:tblGrid>
              <a:tr h="165376">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1270" algn="ctr">
                        <a:lnSpc>
                          <a:spcPts val="1330"/>
                        </a:lnSpc>
                      </a:pPr>
                      <a:r>
                        <a:rPr sz="1100" b="1" dirty="0">
                          <a:solidFill>
                            <a:srgbClr val="010000"/>
                          </a:solidFill>
                          <a:latin typeface="Times New Roman"/>
                          <a:cs typeface="Times New Roman"/>
                        </a:rPr>
                        <a:t>100</a:t>
                      </a:r>
                      <a:r>
                        <a:rPr sz="1100" b="1" spc="-30" dirty="0">
                          <a:solidFill>
                            <a:srgbClr val="010000"/>
                          </a:solidFill>
                          <a:latin typeface="Times New Roman"/>
                          <a:cs typeface="Times New Roman"/>
                        </a:rPr>
                        <a:t> </a:t>
                      </a:r>
                      <a:r>
                        <a:rPr sz="1100" b="1" dirty="0">
                          <a:solidFill>
                            <a:srgbClr val="010000"/>
                          </a:solidFill>
                          <a:latin typeface="Times New Roman"/>
                          <a:cs typeface="Times New Roman"/>
                        </a:rPr>
                        <a:t>l</a:t>
                      </a:r>
                      <a:r>
                        <a:rPr sz="1100" b="1" baseline="-13888" dirty="0">
                          <a:solidFill>
                            <a:srgbClr val="010000"/>
                          </a:solidFill>
                          <a:latin typeface="Times New Roman"/>
                          <a:cs typeface="Times New Roman"/>
                        </a:rPr>
                        <a:t>ETOH</a:t>
                      </a:r>
                      <a:endParaRPr sz="1100" baseline="-13888">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marL="1270" algn="ctr">
                        <a:lnSpc>
                          <a:spcPts val="1265"/>
                        </a:lnSpc>
                        <a:spcBef>
                          <a:spcPts val="70"/>
                        </a:spcBef>
                      </a:pPr>
                      <a:r>
                        <a:rPr sz="1600" b="1" baseline="9259" dirty="0">
                          <a:solidFill>
                            <a:srgbClr val="010000"/>
                          </a:solidFill>
                          <a:latin typeface="Times New Roman"/>
                          <a:cs typeface="Times New Roman"/>
                        </a:rPr>
                        <a:t>1</a:t>
                      </a:r>
                      <a:r>
                        <a:rPr sz="1600" b="1" spc="-37" baseline="9259" dirty="0">
                          <a:solidFill>
                            <a:srgbClr val="010000"/>
                          </a:solidFill>
                          <a:latin typeface="Times New Roman"/>
                          <a:cs typeface="Times New Roman"/>
                        </a:rPr>
                        <a:t> </a:t>
                      </a:r>
                      <a:r>
                        <a:rPr sz="1600" b="1" baseline="9259" dirty="0">
                          <a:solidFill>
                            <a:srgbClr val="010000"/>
                          </a:solidFill>
                          <a:latin typeface="Times New Roman"/>
                          <a:cs typeface="Times New Roman"/>
                        </a:rPr>
                        <a:t>t</a:t>
                      </a:r>
                      <a:r>
                        <a:rPr sz="1600" b="1" spc="-44" baseline="9259" dirty="0">
                          <a:solidFill>
                            <a:srgbClr val="010000"/>
                          </a:solidFill>
                          <a:latin typeface="Times New Roman"/>
                          <a:cs typeface="Times New Roman"/>
                        </a:rPr>
                        <a:t> </a:t>
                      </a:r>
                      <a:r>
                        <a:rPr sz="700" b="1" dirty="0">
                          <a:solidFill>
                            <a:srgbClr val="010000"/>
                          </a:solidFill>
                          <a:latin typeface="Times New Roman"/>
                          <a:cs typeface="Times New Roman"/>
                        </a:rPr>
                        <a:t>ETOH</a:t>
                      </a:r>
                      <a:endParaRPr sz="700">
                        <a:latin typeface="Times New Roman"/>
                        <a:cs typeface="Times New Roman"/>
                      </a:endParaRPr>
                    </a:p>
                  </a:txBody>
                  <a:tcPr marL="0" marR="0" marT="8068"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extLst>
                  <a:ext uri="{0D108BD9-81ED-4DB2-BD59-A6C34878D82A}">
                    <a16:rowId xmlns:a16="http://schemas.microsoft.com/office/drawing/2014/main" val="10000"/>
                  </a:ext>
                </a:extLst>
              </a:tr>
              <a:tr h="163963">
                <a:tc>
                  <a:txBody>
                    <a:bodyPr/>
                    <a:lstStyle/>
                    <a:p>
                      <a:pPr marL="40640">
                        <a:lnSpc>
                          <a:spcPts val="1325"/>
                        </a:lnSpc>
                      </a:pPr>
                      <a:r>
                        <a:rPr lang="it-IT" sz="1100" b="1" spc="-55" dirty="0">
                          <a:solidFill>
                            <a:srgbClr val="010000"/>
                          </a:solidFill>
                          <a:latin typeface="Times New Roman"/>
                          <a:cs typeface="Times New Roman"/>
                        </a:rPr>
                        <a:t>Korn</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25"/>
                        </a:lnSpc>
                      </a:pPr>
                      <a:r>
                        <a:rPr sz="1100" dirty="0">
                          <a:solidFill>
                            <a:srgbClr val="010000"/>
                          </a:solidFill>
                          <a:latin typeface="Times New Roman"/>
                          <a:cs typeface="Times New Roman"/>
                        </a:rPr>
                        <a:t>289</a:t>
                      </a:r>
                      <a:r>
                        <a:rPr sz="1100" spc="-30" dirty="0">
                          <a:solidFill>
                            <a:srgbClr val="010000"/>
                          </a:solidFill>
                          <a:latin typeface="Times New Roman"/>
                          <a:cs typeface="Times New Roman"/>
                        </a:rPr>
                        <a:t> </a:t>
                      </a:r>
                      <a:r>
                        <a:rPr sz="1100" dirty="0">
                          <a:solidFill>
                            <a:srgbClr val="010000"/>
                          </a:solidFill>
                          <a:latin typeface="Times New Roman"/>
                          <a:cs typeface="Times New Roman"/>
                        </a:rPr>
                        <a:t>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1905" algn="ctr">
                        <a:lnSpc>
                          <a:spcPts val="1325"/>
                        </a:lnSpc>
                      </a:pPr>
                      <a:r>
                        <a:rPr sz="1100" dirty="0">
                          <a:solidFill>
                            <a:srgbClr val="010000"/>
                          </a:solidFill>
                          <a:latin typeface="Times New Roman"/>
                          <a:cs typeface="Times New Roman"/>
                        </a:rPr>
                        <a:t>3,6</a:t>
                      </a:r>
                      <a:r>
                        <a:rPr sz="1100" spc="-5" dirty="0">
                          <a:solidFill>
                            <a:srgbClr val="010000"/>
                          </a:solidFill>
                          <a:latin typeface="Times New Roman"/>
                          <a:cs typeface="Times New Roman"/>
                        </a:rPr>
                        <a:t>3</a:t>
                      </a:r>
                      <a:r>
                        <a:rPr sz="1100" dirty="0">
                          <a:solidFill>
                            <a:srgbClr val="010000"/>
                          </a:solidFill>
                          <a:latin typeface="Times New Roman"/>
                          <a:cs typeface="Times New Roman"/>
                        </a:rPr>
                        <a:t>6</a:t>
                      </a:r>
                      <a:r>
                        <a:rPr sz="1100" spc="-25" dirty="0">
                          <a:solidFill>
                            <a:srgbClr val="010000"/>
                          </a:solidFill>
                          <a:latin typeface="Times New Roman"/>
                          <a:cs typeface="Times New Roman"/>
                        </a:rPr>
                        <a:t> </a:t>
                      </a:r>
                      <a:r>
                        <a:rPr sz="1100" dirty="0">
                          <a:solidFill>
                            <a:srgbClr val="010000"/>
                          </a:solidFill>
                          <a:latin typeface="Times New Roman"/>
                          <a:cs typeface="Times New Roman"/>
                        </a:rPr>
                        <a:t>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1"/>
                  </a:ext>
                </a:extLst>
              </a:tr>
              <a:tr h="299677">
                <a:tc>
                  <a:txBody>
                    <a:bodyPr/>
                    <a:lstStyle/>
                    <a:p>
                      <a:pPr marL="40640">
                        <a:lnSpc>
                          <a:spcPts val="1320"/>
                        </a:lnSpc>
                      </a:pPr>
                      <a:r>
                        <a:rPr lang="it-IT" sz="1100" b="1" dirty="0">
                          <a:solidFill>
                            <a:srgbClr val="010000"/>
                          </a:solidFill>
                          <a:latin typeface="Times New Roman"/>
                          <a:cs typeface="Times New Roman"/>
                        </a:rPr>
                        <a:t>Sockerbeta</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20"/>
                        </a:lnSpc>
                      </a:pPr>
                      <a:r>
                        <a:rPr sz="1100" dirty="0">
                          <a:solidFill>
                            <a:srgbClr val="010000"/>
                          </a:solidFill>
                          <a:latin typeface="Times New Roman"/>
                          <a:cs typeface="Times New Roman"/>
                        </a:rPr>
                        <a:t>992</a:t>
                      </a:r>
                      <a:r>
                        <a:rPr sz="1100" spc="-30" dirty="0">
                          <a:solidFill>
                            <a:srgbClr val="010000"/>
                          </a:solidFill>
                          <a:latin typeface="Times New Roman"/>
                          <a:cs typeface="Times New Roman"/>
                        </a:rPr>
                        <a:t> </a:t>
                      </a:r>
                      <a:r>
                        <a:rPr sz="1100" dirty="0">
                          <a:solidFill>
                            <a:srgbClr val="010000"/>
                          </a:solidFill>
                          <a:latin typeface="Times New Roman"/>
                          <a:cs typeface="Times New Roman"/>
                        </a:rPr>
                        <a:t>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1270" algn="ctr">
                        <a:lnSpc>
                          <a:spcPts val="1320"/>
                        </a:lnSpc>
                      </a:pPr>
                      <a:r>
                        <a:rPr sz="1100" dirty="0">
                          <a:solidFill>
                            <a:srgbClr val="010000"/>
                          </a:solidFill>
                          <a:latin typeface="Times New Roman"/>
                          <a:cs typeface="Times New Roman"/>
                        </a:rPr>
                        <a:t>12,</a:t>
                      </a:r>
                      <a:r>
                        <a:rPr sz="1100" spc="-5" dirty="0">
                          <a:solidFill>
                            <a:srgbClr val="010000"/>
                          </a:solidFill>
                          <a:latin typeface="Times New Roman"/>
                          <a:cs typeface="Times New Roman"/>
                        </a:rPr>
                        <a:t>5</a:t>
                      </a:r>
                      <a:r>
                        <a:rPr sz="1100" dirty="0">
                          <a:solidFill>
                            <a:srgbClr val="010000"/>
                          </a:solidFill>
                          <a:latin typeface="Times New Roman"/>
                          <a:cs typeface="Times New Roman"/>
                        </a:rPr>
                        <a:t>00</a:t>
                      </a:r>
                      <a:r>
                        <a:rPr sz="1100" spc="-25" dirty="0">
                          <a:solidFill>
                            <a:srgbClr val="010000"/>
                          </a:solidFill>
                          <a:latin typeface="Times New Roman"/>
                          <a:cs typeface="Times New Roman"/>
                        </a:rPr>
                        <a:t> </a:t>
                      </a:r>
                      <a:r>
                        <a:rPr sz="1100" spc="-5" dirty="0">
                          <a:solidFill>
                            <a:srgbClr val="010000"/>
                          </a:solidFill>
                          <a:latin typeface="Times New Roman"/>
                          <a:cs typeface="Times New Roman"/>
                        </a:rPr>
                        <a:t>k</a:t>
                      </a:r>
                      <a:r>
                        <a:rPr sz="1100" dirty="0">
                          <a:solidFill>
                            <a:srgbClr val="010000"/>
                          </a:solidFill>
                          <a:latin typeface="Times New Roman"/>
                          <a:cs typeface="Times New Roman"/>
                        </a:rPr>
                        <a:t>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2"/>
                  </a:ext>
                </a:extLst>
              </a:tr>
              <a:tr h="163958">
                <a:tc>
                  <a:txBody>
                    <a:bodyPr/>
                    <a:lstStyle/>
                    <a:p>
                      <a:pPr marL="40640">
                        <a:lnSpc>
                          <a:spcPts val="1320"/>
                        </a:lnSpc>
                      </a:pPr>
                      <a:r>
                        <a:rPr lang="en-US" sz="1100" b="1" spc="-50" dirty="0" err="1">
                          <a:solidFill>
                            <a:srgbClr val="010000"/>
                          </a:solidFill>
                          <a:latin typeface="Times New Roman"/>
                          <a:cs typeface="Times New Roman"/>
                        </a:rPr>
                        <a:t>Potatis</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20"/>
                        </a:lnSpc>
                      </a:pPr>
                      <a:r>
                        <a:rPr sz="1100" dirty="0">
                          <a:solidFill>
                            <a:srgbClr val="010000"/>
                          </a:solidFill>
                          <a:latin typeface="Times New Roman"/>
                          <a:cs typeface="Times New Roman"/>
                        </a:rPr>
                        <a:t>794</a:t>
                      </a:r>
                      <a:r>
                        <a:rPr sz="1100" spc="-30" dirty="0">
                          <a:solidFill>
                            <a:srgbClr val="010000"/>
                          </a:solidFill>
                          <a:latin typeface="Times New Roman"/>
                          <a:cs typeface="Times New Roman"/>
                        </a:rPr>
                        <a:t> </a:t>
                      </a:r>
                      <a:r>
                        <a:rPr sz="1100" dirty="0">
                          <a:solidFill>
                            <a:srgbClr val="010000"/>
                          </a:solidFill>
                          <a:latin typeface="Times New Roman"/>
                          <a:cs typeface="Times New Roman"/>
                        </a:rPr>
                        <a:t>kg</a:t>
                      </a: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1270" algn="ctr">
                        <a:lnSpc>
                          <a:spcPts val="1320"/>
                        </a:lnSpc>
                      </a:pPr>
                      <a:r>
                        <a:rPr sz="1100" dirty="0">
                          <a:solidFill>
                            <a:srgbClr val="010000"/>
                          </a:solidFill>
                          <a:latin typeface="Times New Roman"/>
                          <a:cs typeface="Times New Roman"/>
                        </a:rPr>
                        <a:t>10,</a:t>
                      </a:r>
                      <a:r>
                        <a:rPr sz="1100" spc="-5" dirty="0">
                          <a:solidFill>
                            <a:srgbClr val="010000"/>
                          </a:solidFill>
                          <a:latin typeface="Times New Roman"/>
                          <a:cs typeface="Times New Roman"/>
                        </a:rPr>
                        <a:t>0</a:t>
                      </a:r>
                      <a:r>
                        <a:rPr sz="1100" dirty="0">
                          <a:solidFill>
                            <a:srgbClr val="010000"/>
                          </a:solidFill>
                          <a:latin typeface="Times New Roman"/>
                          <a:cs typeface="Times New Roman"/>
                        </a:rPr>
                        <a:t>00</a:t>
                      </a:r>
                      <a:r>
                        <a:rPr sz="1100" spc="-25" dirty="0">
                          <a:solidFill>
                            <a:srgbClr val="010000"/>
                          </a:solidFill>
                          <a:latin typeface="Times New Roman"/>
                          <a:cs typeface="Times New Roman"/>
                        </a:rPr>
                        <a:t> </a:t>
                      </a:r>
                      <a:r>
                        <a:rPr sz="1100" spc="-5" dirty="0">
                          <a:solidFill>
                            <a:srgbClr val="010000"/>
                          </a:solidFill>
                          <a:latin typeface="Times New Roman"/>
                          <a:cs typeface="Times New Roman"/>
                        </a:rPr>
                        <a:t>k</a:t>
                      </a:r>
                      <a:r>
                        <a:rPr sz="1100" dirty="0">
                          <a:solidFill>
                            <a:srgbClr val="010000"/>
                          </a:solidFill>
                          <a:latin typeface="Times New Roman"/>
                          <a:cs typeface="Times New Roman"/>
                        </a:rPr>
                        <a:t>g</a:t>
                      </a:r>
                      <a:endParaRPr sz="11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3"/>
                  </a:ext>
                </a:extLst>
              </a:tr>
            </a:tbl>
          </a:graphicData>
        </a:graphic>
      </p:graphicFrame>
      <p:graphicFrame>
        <p:nvGraphicFramePr>
          <p:cNvPr id="10" name="object 10"/>
          <p:cNvGraphicFramePr>
            <a:graphicFrameLocks noGrp="1"/>
          </p:cNvGraphicFramePr>
          <p:nvPr>
            <p:extLst>
              <p:ext uri="{D42A27DB-BD31-4B8C-83A1-F6EECF244321}">
                <p14:modId xmlns:p14="http://schemas.microsoft.com/office/powerpoint/2010/main" val="3656197193"/>
              </p:ext>
            </p:extLst>
          </p:nvPr>
        </p:nvGraphicFramePr>
        <p:xfrm>
          <a:off x="6843203" y="2695621"/>
          <a:ext cx="2776626" cy="832809"/>
        </p:xfrm>
        <a:graphic>
          <a:graphicData uri="http://schemas.openxmlformats.org/drawingml/2006/table">
            <a:tbl>
              <a:tblPr firstRow="1" bandRow="1">
                <a:tableStyleId>{2D5ABB26-0587-4C30-8999-92F81FD0307C}</a:tableStyleId>
              </a:tblPr>
              <a:tblGrid>
                <a:gridCol w="1471877">
                  <a:extLst>
                    <a:ext uri="{9D8B030D-6E8A-4147-A177-3AD203B41FA5}">
                      <a16:colId xmlns:a16="http://schemas.microsoft.com/office/drawing/2014/main" val="20000"/>
                    </a:ext>
                  </a:extLst>
                </a:gridCol>
                <a:gridCol w="634509">
                  <a:extLst>
                    <a:ext uri="{9D8B030D-6E8A-4147-A177-3AD203B41FA5}">
                      <a16:colId xmlns:a16="http://schemas.microsoft.com/office/drawing/2014/main" val="20001"/>
                    </a:ext>
                  </a:extLst>
                </a:gridCol>
                <a:gridCol w="670240">
                  <a:extLst>
                    <a:ext uri="{9D8B030D-6E8A-4147-A177-3AD203B41FA5}">
                      <a16:colId xmlns:a16="http://schemas.microsoft.com/office/drawing/2014/main" val="20002"/>
                    </a:ext>
                  </a:extLst>
                </a:gridCol>
              </a:tblGrid>
              <a:tr h="174300">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gn="ctr">
                        <a:lnSpc>
                          <a:spcPts val="1265"/>
                        </a:lnSpc>
                        <a:spcBef>
                          <a:spcPts val="80"/>
                        </a:spcBef>
                      </a:pPr>
                      <a:r>
                        <a:rPr sz="1600" b="1" spc="-60" baseline="9259" dirty="0">
                          <a:solidFill>
                            <a:srgbClr val="010000"/>
                          </a:solidFill>
                          <a:latin typeface="Times New Roman"/>
                          <a:cs typeface="Times New Roman"/>
                        </a:rPr>
                        <a:t>l</a:t>
                      </a:r>
                      <a:r>
                        <a:rPr sz="700" b="1" spc="-40" dirty="0">
                          <a:solidFill>
                            <a:srgbClr val="010000"/>
                          </a:solidFill>
                          <a:latin typeface="Times New Roman"/>
                          <a:cs typeface="Times New Roman"/>
                        </a:rPr>
                        <a:t>ETOH</a:t>
                      </a:r>
                      <a:endParaRPr sz="700">
                        <a:latin typeface="Times New Roman"/>
                        <a:cs typeface="Times New Roman"/>
                      </a:endParaRPr>
                    </a:p>
                  </a:txBody>
                  <a:tcPr marL="0" marR="0" marT="9221"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gn="ctr">
                        <a:lnSpc>
                          <a:spcPts val="1265"/>
                        </a:lnSpc>
                        <a:spcBef>
                          <a:spcPts val="80"/>
                        </a:spcBef>
                      </a:pPr>
                      <a:r>
                        <a:rPr sz="1600" b="1" baseline="9259" dirty="0">
                          <a:solidFill>
                            <a:srgbClr val="010000"/>
                          </a:solidFill>
                          <a:latin typeface="Times New Roman"/>
                          <a:cs typeface="Times New Roman"/>
                        </a:rPr>
                        <a:t>t</a:t>
                      </a:r>
                      <a:r>
                        <a:rPr sz="1600" b="1" spc="-44" baseline="9259" dirty="0">
                          <a:solidFill>
                            <a:srgbClr val="010000"/>
                          </a:solidFill>
                          <a:latin typeface="Times New Roman"/>
                          <a:cs typeface="Times New Roman"/>
                        </a:rPr>
                        <a:t> </a:t>
                      </a:r>
                      <a:r>
                        <a:rPr sz="700" b="1" dirty="0">
                          <a:solidFill>
                            <a:srgbClr val="010000"/>
                          </a:solidFill>
                          <a:latin typeface="Times New Roman"/>
                          <a:cs typeface="Times New Roman"/>
                        </a:rPr>
                        <a:t>ETOH</a:t>
                      </a:r>
                      <a:endParaRPr sz="700">
                        <a:latin typeface="Times New Roman"/>
                        <a:cs typeface="Times New Roman"/>
                      </a:endParaRPr>
                    </a:p>
                  </a:txBody>
                  <a:tcPr marL="0" marR="0" marT="9221"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extLst>
                  <a:ext uri="{0D108BD9-81ED-4DB2-BD59-A6C34878D82A}">
                    <a16:rowId xmlns:a16="http://schemas.microsoft.com/office/drawing/2014/main" val="10000"/>
                  </a:ext>
                </a:extLst>
              </a:tr>
              <a:tr h="172810">
                <a:tc>
                  <a:txBody>
                    <a:bodyPr/>
                    <a:lstStyle/>
                    <a:p>
                      <a:pPr marL="40640">
                        <a:lnSpc>
                          <a:spcPts val="1335"/>
                        </a:lnSpc>
                      </a:pPr>
                      <a:r>
                        <a:rPr lang="it-IT" sz="1100" b="1" spc="-55" dirty="0">
                          <a:solidFill>
                            <a:srgbClr val="010000"/>
                          </a:solidFill>
                          <a:latin typeface="Times New Roman"/>
                          <a:cs typeface="Times New Roman"/>
                        </a:rPr>
                        <a:t>Korn</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35"/>
                        </a:lnSpc>
                      </a:pPr>
                      <a:r>
                        <a:rPr sz="1100" spc="-45" dirty="0">
                          <a:solidFill>
                            <a:srgbClr val="010000"/>
                          </a:solidFill>
                          <a:latin typeface="Times New Roman"/>
                          <a:cs typeface="Times New Roman"/>
                        </a:rPr>
                        <a:t>2,424</a:t>
                      </a:r>
                      <a:endParaRPr sz="110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635" algn="ctr">
                        <a:lnSpc>
                          <a:spcPts val="1335"/>
                        </a:lnSpc>
                      </a:pPr>
                      <a:r>
                        <a:rPr sz="1100" spc="-40" dirty="0">
                          <a:solidFill>
                            <a:srgbClr val="010000"/>
                          </a:solidFill>
                          <a:latin typeface="Times New Roman"/>
                          <a:cs typeface="Times New Roman"/>
                        </a:rPr>
                        <a:t>1.92</a:t>
                      </a: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1"/>
                  </a:ext>
                </a:extLst>
              </a:tr>
              <a:tr h="312895">
                <a:tc>
                  <a:txBody>
                    <a:bodyPr/>
                    <a:lstStyle/>
                    <a:p>
                      <a:pPr marL="40640">
                        <a:lnSpc>
                          <a:spcPts val="1335"/>
                        </a:lnSpc>
                      </a:pPr>
                      <a:r>
                        <a:rPr lang="it-IT" sz="1100" b="1" dirty="0">
                          <a:solidFill>
                            <a:srgbClr val="010000"/>
                          </a:solidFill>
                          <a:latin typeface="Times New Roman"/>
                          <a:cs typeface="Times New Roman"/>
                        </a:rPr>
                        <a:t>Sockerbeta</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35"/>
                        </a:lnSpc>
                      </a:pPr>
                      <a:r>
                        <a:rPr sz="1100" spc="-45" dirty="0">
                          <a:solidFill>
                            <a:srgbClr val="010000"/>
                          </a:solidFill>
                          <a:latin typeface="Times New Roman"/>
                          <a:cs typeface="Times New Roman"/>
                        </a:rPr>
                        <a:t>6,650</a:t>
                      </a:r>
                      <a:endParaRPr sz="110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635" algn="ctr">
                        <a:lnSpc>
                          <a:spcPts val="1335"/>
                        </a:lnSpc>
                      </a:pPr>
                      <a:r>
                        <a:rPr sz="1100" spc="-40" dirty="0">
                          <a:solidFill>
                            <a:srgbClr val="010000"/>
                          </a:solidFill>
                          <a:latin typeface="Times New Roman"/>
                          <a:cs typeface="Times New Roman"/>
                        </a:rPr>
                        <a:t>5.28</a:t>
                      </a:r>
                      <a:endParaRPr sz="1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2"/>
                  </a:ext>
                </a:extLst>
              </a:tr>
              <a:tr h="172804">
                <a:tc>
                  <a:txBody>
                    <a:bodyPr/>
                    <a:lstStyle/>
                    <a:p>
                      <a:pPr marL="40640">
                        <a:lnSpc>
                          <a:spcPts val="1335"/>
                        </a:lnSpc>
                      </a:pPr>
                      <a:r>
                        <a:rPr lang="it-IT" sz="1100" b="1" spc="-50" dirty="0">
                          <a:solidFill>
                            <a:srgbClr val="010000"/>
                          </a:solidFill>
                          <a:latin typeface="Times New Roman"/>
                          <a:cs typeface="Times New Roman"/>
                        </a:rPr>
                        <a:t>Potatis</a:t>
                      </a:r>
                      <a:endParaRPr sz="1100" dirty="0">
                        <a:latin typeface="Times New Roman"/>
                        <a:cs typeface="Times New Roman"/>
                      </a:endParaRPr>
                    </a:p>
                  </a:txBody>
                  <a:tcPr marL="0" marR="0" marT="0" marB="0">
                    <a:lnL w="9525">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L="635" algn="ctr">
                        <a:lnSpc>
                          <a:spcPts val="1335"/>
                        </a:lnSpc>
                      </a:pPr>
                      <a:r>
                        <a:rPr sz="1100" spc="-45" dirty="0">
                          <a:solidFill>
                            <a:srgbClr val="010000"/>
                          </a:solidFill>
                          <a:latin typeface="Times New Roman"/>
                          <a:cs typeface="Times New Roman"/>
                        </a:rPr>
                        <a:t>4,410</a:t>
                      </a:r>
                      <a:endParaRPr sz="1100" dirty="0">
                        <a:latin typeface="Times New Roman"/>
                        <a:cs typeface="Times New Roman"/>
                      </a:endParaRPr>
                    </a:p>
                  </a:txBody>
                  <a:tcPr marL="0" marR="0" marT="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tc>
                  <a:txBody>
                    <a:bodyPr/>
                    <a:lstStyle/>
                    <a:p>
                      <a:pPr marL="635" algn="ctr">
                        <a:lnSpc>
                          <a:spcPts val="1335"/>
                        </a:lnSpc>
                      </a:pPr>
                      <a:r>
                        <a:rPr sz="1100" spc="-40" dirty="0">
                          <a:solidFill>
                            <a:srgbClr val="010000"/>
                          </a:solidFill>
                          <a:latin typeface="Times New Roman"/>
                          <a:cs typeface="Times New Roman"/>
                        </a:rPr>
                        <a:t>3.50</a:t>
                      </a:r>
                      <a:endParaRPr sz="11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E0E0E0"/>
                    </a:solidFill>
                  </a:tcPr>
                </a:tc>
                <a:extLst>
                  <a:ext uri="{0D108BD9-81ED-4DB2-BD59-A6C34878D82A}">
                    <a16:rowId xmlns:a16="http://schemas.microsoft.com/office/drawing/2014/main" val="10003"/>
                  </a:ext>
                </a:extLst>
              </a:tr>
            </a:tbl>
          </a:graphicData>
        </a:graphic>
      </p:graphicFrame>
      <p:graphicFrame>
        <p:nvGraphicFramePr>
          <p:cNvPr id="11" name="object 11"/>
          <p:cNvGraphicFramePr>
            <a:graphicFrameLocks noGrp="1"/>
          </p:cNvGraphicFramePr>
          <p:nvPr>
            <p:extLst>
              <p:ext uri="{D42A27DB-BD31-4B8C-83A1-F6EECF244321}">
                <p14:modId xmlns:p14="http://schemas.microsoft.com/office/powerpoint/2010/main" val="661777895"/>
              </p:ext>
            </p:extLst>
          </p:nvPr>
        </p:nvGraphicFramePr>
        <p:xfrm>
          <a:off x="2740841" y="2124338"/>
          <a:ext cx="3350548" cy="1564536"/>
        </p:xfrm>
        <a:graphic>
          <a:graphicData uri="http://schemas.openxmlformats.org/drawingml/2006/table">
            <a:tbl>
              <a:tblPr firstRow="1" bandRow="1">
                <a:tableStyleId>{2D5ABB26-0587-4C30-8999-92F81FD0307C}</a:tableStyleId>
              </a:tblPr>
              <a:tblGrid>
                <a:gridCol w="1851766">
                  <a:extLst>
                    <a:ext uri="{9D8B030D-6E8A-4147-A177-3AD203B41FA5}">
                      <a16:colId xmlns:a16="http://schemas.microsoft.com/office/drawing/2014/main" val="20000"/>
                    </a:ext>
                  </a:extLst>
                </a:gridCol>
                <a:gridCol w="1498782">
                  <a:extLst>
                    <a:ext uri="{9D8B030D-6E8A-4147-A177-3AD203B41FA5}">
                      <a16:colId xmlns:a16="http://schemas.microsoft.com/office/drawing/2014/main" val="20001"/>
                    </a:ext>
                  </a:extLst>
                </a:gridCol>
              </a:tblGrid>
              <a:tr h="368698">
                <a:tc>
                  <a:txBody>
                    <a:bodyPr/>
                    <a:lstStyle/>
                    <a:p>
                      <a:pPr marL="8890" algn="ctr">
                        <a:lnSpc>
                          <a:spcPct val="100000"/>
                        </a:lnSpc>
                        <a:spcBef>
                          <a:spcPts val="500"/>
                        </a:spcBef>
                      </a:pPr>
                      <a:r>
                        <a:rPr lang="en-US" sz="900" b="1" spc="-5" dirty="0" err="1">
                          <a:latin typeface="Times New Roman"/>
                          <a:cs typeface="Times New Roman"/>
                        </a:rPr>
                        <a:t>Gröda</a:t>
                      </a:r>
                      <a:endParaRPr sz="900" dirty="0">
                        <a:latin typeface="Times New Roman"/>
                        <a:cs typeface="Times New Roman"/>
                      </a:endParaRPr>
                    </a:p>
                  </a:txBody>
                  <a:tcPr marL="0" marR="0" marT="57630" marB="0">
                    <a:lnL w="9525">
                      <a:solidFill>
                        <a:srgbClr val="B0B0B0"/>
                      </a:solidFill>
                      <a:prstDash val="solid"/>
                    </a:lnL>
                    <a:lnR w="6350">
                      <a:solidFill>
                        <a:srgbClr val="B0B0B0"/>
                      </a:solidFill>
                      <a:prstDash val="solid"/>
                    </a:lnR>
                    <a:lnT w="9525">
                      <a:solidFill>
                        <a:srgbClr val="B0B0B0"/>
                      </a:solidFill>
                      <a:prstDash val="solid"/>
                    </a:lnT>
                    <a:lnB w="6350">
                      <a:solidFill>
                        <a:srgbClr val="B0B0B0"/>
                      </a:solidFill>
                      <a:prstDash val="solid"/>
                    </a:lnB>
                    <a:solidFill>
                      <a:srgbClr val="EAEAEA"/>
                    </a:solidFill>
                  </a:tcPr>
                </a:tc>
                <a:tc>
                  <a:txBody>
                    <a:bodyPr/>
                    <a:lstStyle/>
                    <a:p>
                      <a:pPr marR="9525" algn="ctr">
                        <a:lnSpc>
                          <a:spcPts val="1100"/>
                        </a:lnSpc>
                      </a:pPr>
                      <a:r>
                        <a:rPr lang="sv-SE" sz="900" b="1" spc="-5" dirty="0">
                          <a:latin typeface="Times New Roman"/>
                          <a:cs typeface="Times New Roman"/>
                        </a:rPr>
                        <a:t>Förväntad avkastning av bioetanol(</a:t>
                      </a:r>
                      <a:r>
                        <a:rPr lang="sv-SE" sz="900" b="1" spc="-5" dirty="0" err="1">
                          <a:latin typeface="Times New Roman"/>
                          <a:cs typeface="Times New Roman"/>
                        </a:rPr>
                        <a:t>lt</a:t>
                      </a:r>
                      <a:r>
                        <a:rPr lang="sv-SE" sz="900" b="1" spc="-5" dirty="0">
                          <a:latin typeface="Times New Roman"/>
                          <a:cs typeface="Times New Roman"/>
                        </a:rPr>
                        <a:t>/ha/år)</a:t>
                      </a:r>
                      <a:endParaRPr sz="900" dirty="0">
                        <a:latin typeface="Times New Roman"/>
                        <a:cs typeface="Times New Roman"/>
                      </a:endParaRPr>
                    </a:p>
                  </a:txBody>
                  <a:tcPr marL="0" marR="0" marT="0" marB="0">
                    <a:lnL w="6350">
                      <a:solidFill>
                        <a:srgbClr val="B0B0B0"/>
                      </a:solidFill>
                      <a:prstDash val="solid"/>
                    </a:lnL>
                    <a:lnR w="9525">
                      <a:solidFill>
                        <a:srgbClr val="B0B0B0"/>
                      </a:solidFill>
                      <a:prstDash val="solid"/>
                    </a:lnR>
                    <a:lnT w="9525">
                      <a:solidFill>
                        <a:srgbClr val="B0B0B0"/>
                      </a:solidFill>
                      <a:prstDash val="solid"/>
                    </a:lnT>
                    <a:lnB w="6350">
                      <a:solidFill>
                        <a:srgbClr val="B0B0B0"/>
                      </a:solidFill>
                      <a:prstDash val="solid"/>
                    </a:lnB>
                    <a:solidFill>
                      <a:srgbClr val="EAEAEA"/>
                    </a:solidFill>
                  </a:tcPr>
                </a:tc>
                <a:extLst>
                  <a:ext uri="{0D108BD9-81ED-4DB2-BD59-A6C34878D82A}">
                    <a16:rowId xmlns:a16="http://schemas.microsoft.com/office/drawing/2014/main" val="10000"/>
                  </a:ext>
                </a:extLst>
              </a:tr>
              <a:tr h="238925">
                <a:tc>
                  <a:txBody>
                    <a:bodyPr/>
                    <a:lstStyle/>
                    <a:p>
                      <a:pPr marL="145415">
                        <a:lnSpc>
                          <a:spcPct val="100000"/>
                        </a:lnSpc>
                        <a:spcBef>
                          <a:spcPts val="359"/>
                        </a:spcBef>
                      </a:pPr>
                      <a:r>
                        <a:rPr lang="en-US" sz="900" spc="-5" dirty="0">
                          <a:latin typeface="Times New Roman"/>
                          <a:cs typeface="Times New Roman"/>
                        </a:rPr>
                        <a:t>Korn</a:t>
                      </a:r>
                      <a:endParaRPr sz="900" dirty="0">
                        <a:latin typeface="Times New Roman"/>
                        <a:cs typeface="Times New Roman"/>
                      </a:endParaRPr>
                    </a:p>
                  </a:txBody>
                  <a:tcPr marL="0" marR="0" marT="41493"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59"/>
                        </a:spcBef>
                      </a:pPr>
                      <a:r>
                        <a:rPr sz="900" dirty="0">
                          <a:latin typeface="Times New Roman"/>
                          <a:cs typeface="Times New Roman"/>
                        </a:rPr>
                        <a:t>1,800</a:t>
                      </a:r>
                      <a:r>
                        <a:rPr sz="900" spc="-30" dirty="0">
                          <a:latin typeface="Times New Roman"/>
                          <a:cs typeface="Times New Roman"/>
                        </a:rPr>
                        <a:t> </a:t>
                      </a:r>
                      <a:r>
                        <a:rPr sz="900" dirty="0">
                          <a:latin typeface="Times New Roman"/>
                          <a:cs typeface="Times New Roman"/>
                        </a:rPr>
                        <a:t>–</a:t>
                      </a:r>
                      <a:r>
                        <a:rPr sz="900" spc="-30" dirty="0">
                          <a:latin typeface="Times New Roman"/>
                          <a:cs typeface="Times New Roman"/>
                        </a:rPr>
                        <a:t> </a:t>
                      </a:r>
                      <a:r>
                        <a:rPr sz="900" dirty="0">
                          <a:latin typeface="Times New Roman"/>
                          <a:cs typeface="Times New Roman"/>
                        </a:rPr>
                        <a:t>2,500</a:t>
                      </a:r>
                      <a:endParaRPr sz="900">
                        <a:latin typeface="Times New Roman"/>
                        <a:cs typeface="Times New Roman"/>
                      </a:endParaRPr>
                    </a:p>
                  </a:txBody>
                  <a:tcPr marL="0" marR="0" marT="41493"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1"/>
                  </a:ext>
                </a:extLst>
              </a:tr>
              <a:tr h="238925">
                <a:tc>
                  <a:txBody>
                    <a:bodyPr/>
                    <a:lstStyle/>
                    <a:p>
                      <a:pPr marL="145415">
                        <a:lnSpc>
                          <a:spcPct val="100000"/>
                        </a:lnSpc>
                        <a:spcBef>
                          <a:spcPts val="359"/>
                        </a:spcBef>
                      </a:pPr>
                      <a:r>
                        <a:rPr lang="en-US" sz="900" dirty="0" err="1">
                          <a:latin typeface="Times New Roman"/>
                          <a:cs typeface="Times New Roman"/>
                        </a:rPr>
                        <a:t>Majs</a:t>
                      </a:r>
                      <a:endParaRPr sz="900" dirty="0">
                        <a:latin typeface="Times New Roman"/>
                        <a:cs typeface="Times New Roman"/>
                      </a:endParaRPr>
                    </a:p>
                  </a:txBody>
                  <a:tcPr marL="0" marR="0" marT="41493"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59"/>
                        </a:spcBef>
                      </a:pPr>
                      <a:r>
                        <a:rPr sz="900" dirty="0" err="1">
                          <a:latin typeface="Times New Roman"/>
                          <a:cs typeface="Times New Roman"/>
                        </a:rPr>
                        <a:t>up</a:t>
                      </a:r>
                      <a:r>
                        <a:rPr lang="en-US" sz="900" dirty="0" err="1">
                          <a:latin typeface="Times New Roman"/>
                          <a:cs typeface="Times New Roman"/>
                        </a:rPr>
                        <a:t>p</a:t>
                      </a:r>
                      <a:r>
                        <a:rPr sz="900" spc="200" dirty="0">
                          <a:latin typeface="Times New Roman"/>
                          <a:cs typeface="Times New Roman"/>
                        </a:rPr>
                        <a:t> </a:t>
                      </a:r>
                      <a:r>
                        <a:rPr sz="900" dirty="0">
                          <a:latin typeface="Times New Roman"/>
                          <a:cs typeface="Times New Roman"/>
                        </a:rPr>
                        <a:t>t</a:t>
                      </a:r>
                      <a:r>
                        <a:rPr lang="en-US" sz="900" dirty="0">
                          <a:latin typeface="Times New Roman"/>
                          <a:cs typeface="Times New Roman"/>
                        </a:rPr>
                        <a:t>ill</a:t>
                      </a:r>
                      <a:r>
                        <a:rPr sz="900" spc="-20" dirty="0">
                          <a:latin typeface="Times New Roman"/>
                          <a:cs typeface="Times New Roman"/>
                        </a:rPr>
                        <a:t> </a:t>
                      </a:r>
                      <a:r>
                        <a:rPr sz="900" dirty="0">
                          <a:latin typeface="Times New Roman"/>
                          <a:cs typeface="Times New Roman"/>
                        </a:rPr>
                        <a:t>3,800</a:t>
                      </a:r>
                    </a:p>
                  </a:txBody>
                  <a:tcPr marL="0" marR="0" marT="41493"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2"/>
                  </a:ext>
                </a:extLst>
              </a:tr>
              <a:tr h="238925">
                <a:tc>
                  <a:txBody>
                    <a:bodyPr/>
                    <a:lstStyle/>
                    <a:p>
                      <a:pPr marL="145415">
                        <a:lnSpc>
                          <a:spcPct val="100000"/>
                        </a:lnSpc>
                        <a:spcBef>
                          <a:spcPts val="359"/>
                        </a:spcBef>
                      </a:pPr>
                      <a:r>
                        <a:rPr sz="900" spc="-5" dirty="0" err="1">
                          <a:latin typeface="Times New Roman"/>
                          <a:cs typeface="Times New Roman"/>
                        </a:rPr>
                        <a:t>S</a:t>
                      </a:r>
                      <a:r>
                        <a:rPr lang="en-US" sz="900" spc="-5" dirty="0" err="1">
                          <a:latin typeface="Times New Roman"/>
                          <a:cs typeface="Times New Roman"/>
                        </a:rPr>
                        <a:t>ockerrör</a:t>
                      </a:r>
                      <a:r>
                        <a:rPr lang="en-US" sz="900" spc="-5" dirty="0">
                          <a:latin typeface="Times New Roman"/>
                          <a:cs typeface="Times New Roman"/>
                        </a:rPr>
                        <a:t> </a:t>
                      </a:r>
                      <a:endParaRPr sz="900" dirty="0">
                        <a:latin typeface="Times New Roman"/>
                        <a:cs typeface="Times New Roman"/>
                      </a:endParaRPr>
                    </a:p>
                  </a:txBody>
                  <a:tcPr marL="0" marR="0" marT="41493"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59"/>
                        </a:spcBef>
                      </a:pPr>
                      <a:r>
                        <a:rPr sz="900" dirty="0" err="1">
                          <a:latin typeface="Times New Roman"/>
                          <a:cs typeface="Times New Roman"/>
                        </a:rPr>
                        <a:t>up</a:t>
                      </a:r>
                      <a:r>
                        <a:rPr lang="en-US" sz="900" dirty="0" err="1">
                          <a:latin typeface="Times New Roman"/>
                          <a:cs typeface="Times New Roman"/>
                        </a:rPr>
                        <a:t>p</a:t>
                      </a:r>
                      <a:r>
                        <a:rPr sz="900" spc="200" dirty="0">
                          <a:latin typeface="Times New Roman"/>
                          <a:cs typeface="Times New Roman"/>
                        </a:rPr>
                        <a:t> </a:t>
                      </a:r>
                      <a:r>
                        <a:rPr sz="900" dirty="0">
                          <a:latin typeface="Times New Roman"/>
                          <a:cs typeface="Times New Roman"/>
                        </a:rPr>
                        <a:t>t</a:t>
                      </a:r>
                      <a:r>
                        <a:rPr lang="en-US" sz="900" dirty="0">
                          <a:latin typeface="Times New Roman"/>
                          <a:cs typeface="Times New Roman"/>
                        </a:rPr>
                        <a:t>ill</a:t>
                      </a:r>
                      <a:r>
                        <a:rPr sz="900" spc="-20" dirty="0">
                          <a:latin typeface="Times New Roman"/>
                          <a:cs typeface="Times New Roman"/>
                        </a:rPr>
                        <a:t> </a:t>
                      </a:r>
                      <a:r>
                        <a:rPr sz="900" dirty="0">
                          <a:latin typeface="Times New Roman"/>
                          <a:cs typeface="Times New Roman"/>
                        </a:rPr>
                        <a:t>5,600</a:t>
                      </a:r>
                    </a:p>
                  </a:txBody>
                  <a:tcPr marL="0" marR="0" marT="41493"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3"/>
                  </a:ext>
                </a:extLst>
              </a:tr>
              <a:tr h="238925">
                <a:tc>
                  <a:txBody>
                    <a:bodyPr/>
                    <a:lstStyle/>
                    <a:p>
                      <a:pPr marL="145415">
                        <a:lnSpc>
                          <a:spcPct val="100000"/>
                        </a:lnSpc>
                        <a:spcBef>
                          <a:spcPts val="360"/>
                        </a:spcBef>
                      </a:pPr>
                      <a:r>
                        <a:rPr sz="900" spc="-5" dirty="0" err="1">
                          <a:latin typeface="Times New Roman"/>
                          <a:cs typeface="Times New Roman"/>
                        </a:rPr>
                        <a:t>S</a:t>
                      </a:r>
                      <a:r>
                        <a:rPr lang="en-US" sz="900" spc="-5" dirty="0" err="1">
                          <a:latin typeface="Times New Roman"/>
                          <a:cs typeface="Times New Roman"/>
                        </a:rPr>
                        <a:t>ockerbetor</a:t>
                      </a:r>
                      <a:endParaRPr sz="900" dirty="0">
                        <a:latin typeface="Times New Roman"/>
                        <a:cs typeface="Times New Roman"/>
                      </a:endParaRPr>
                    </a:p>
                  </a:txBody>
                  <a:tcPr marL="0" marR="0" marT="41494" marB="0">
                    <a:lnL w="9525">
                      <a:solidFill>
                        <a:srgbClr val="B0B0B0"/>
                      </a:solidFill>
                      <a:prstDash val="solid"/>
                    </a:lnL>
                    <a:lnR w="6350">
                      <a:solidFill>
                        <a:srgbClr val="B0B0B0"/>
                      </a:solidFill>
                      <a:prstDash val="solid"/>
                    </a:lnR>
                    <a:lnT w="6350">
                      <a:solidFill>
                        <a:srgbClr val="B0B0B0"/>
                      </a:solidFill>
                      <a:prstDash val="solid"/>
                    </a:lnT>
                    <a:lnB w="6350">
                      <a:solidFill>
                        <a:srgbClr val="B0B0B0"/>
                      </a:solidFill>
                      <a:prstDash val="solid"/>
                    </a:lnB>
                    <a:solidFill>
                      <a:srgbClr val="E0E0E0"/>
                    </a:solidFill>
                  </a:tcPr>
                </a:tc>
                <a:tc>
                  <a:txBody>
                    <a:bodyPr/>
                    <a:lstStyle/>
                    <a:p>
                      <a:pPr marL="3175" algn="ctr">
                        <a:lnSpc>
                          <a:spcPct val="100000"/>
                        </a:lnSpc>
                        <a:spcBef>
                          <a:spcPts val="360"/>
                        </a:spcBef>
                      </a:pPr>
                      <a:r>
                        <a:rPr lang="en-US" sz="900" dirty="0" err="1">
                          <a:latin typeface="Times New Roman"/>
                          <a:cs typeface="Times New Roman"/>
                        </a:rPr>
                        <a:t>up</a:t>
                      </a:r>
                      <a:r>
                        <a:rPr sz="900" dirty="0" err="1">
                          <a:latin typeface="Times New Roman"/>
                          <a:cs typeface="Times New Roman"/>
                        </a:rPr>
                        <a:t>p</a:t>
                      </a:r>
                      <a:r>
                        <a:rPr lang="en-US" sz="900" spc="200" dirty="0">
                          <a:latin typeface="Times New Roman"/>
                          <a:cs typeface="Times New Roman"/>
                        </a:rPr>
                        <a:t> </a:t>
                      </a:r>
                      <a:r>
                        <a:rPr lang="en-US" sz="900" kern="1200" dirty="0">
                          <a:solidFill>
                            <a:schemeClr val="tx1"/>
                          </a:solidFill>
                          <a:latin typeface="Times New Roman"/>
                          <a:ea typeface="+mn-ea"/>
                          <a:cs typeface="Times New Roman"/>
                        </a:rPr>
                        <a:t>till</a:t>
                      </a:r>
                      <a:r>
                        <a:rPr sz="900" kern="1200" dirty="0">
                          <a:solidFill>
                            <a:schemeClr val="tx1"/>
                          </a:solidFill>
                          <a:latin typeface="Times New Roman"/>
                          <a:ea typeface="+mn-ea"/>
                          <a:cs typeface="Times New Roman"/>
                        </a:rPr>
                        <a:t>7,000</a:t>
                      </a:r>
                    </a:p>
                  </a:txBody>
                  <a:tcPr marL="0" marR="0" marT="41494" marB="0">
                    <a:lnL w="6350">
                      <a:solidFill>
                        <a:srgbClr val="B0B0B0"/>
                      </a:solidFill>
                      <a:prstDash val="solid"/>
                    </a:lnL>
                    <a:lnR w="9525">
                      <a:solidFill>
                        <a:srgbClr val="B0B0B0"/>
                      </a:solidFill>
                      <a:prstDash val="solid"/>
                    </a:lnR>
                    <a:lnT w="6350">
                      <a:solidFill>
                        <a:srgbClr val="B0B0B0"/>
                      </a:solidFill>
                      <a:prstDash val="solid"/>
                    </a:lnT>
                    <a:lnB w="6350">
                      <a:solidFill>
                        <a:srgbClr val="B0B0B0"/>
                      </a:solidFill>
                      <a:prstDash val="solid"/>
                    </a:lnB>
                    <a:solidFill>
                      <a:srgbClr val="E0E0E0"/>
                    </a:solidFill>
                  </a:tcPr>
                </a:tc>
                <a:extLst>
                  <a:ext uri="{0D108BD9-81ED-4DB2-BD59-A6C34878D82A}">
                    <a16:rowId xmlns:a16="http://schemas.microsoft.com/office/drawing/2014/main" val="10004"/>
                  </a:ext>
                </a:extLst>
              </a:tr>
              <a:tr h="240138">
                <a:tc>
                  <a:txBody>
                    <a:bodyPr/>
                    <a:lstStyle/>
                    <a:p>
                      <a:pPr marL="145415">
                        <a:lnSpc>
                          <a:spcPct val="100000"/>
                        </a:lnSpc>
                        <a:spcBef>
                          <a:spcPts val="360"/>
                        </a:spcBef>
                      </a:pPr>
                      <a:r>
                        <a:rPr lang="en-US" sz="900" spc="-5" dirty="0" err="1">
                          <a:latin typeface="Times New Roman"/>
                          <a:cs typeface="Times New Roman"/>
                        </a:rPr>
                        <a:t>Biomassa</a:t>
                      </a:r>
                      <a:r>
                        <a:rPr lang="en-US" sz="900" spc="-5" dirty="0">
                          <a:latin typeface="Times New Roman"/>
                          <a:cs typeface="Times New Roman"/>
                        </a:rPr>
                        <a:t> från </a:t>
                      </a:r>
                      <a:r>
                        <a:rPr lang="en-US" sz="900" spc="-5" dirty="0" err="1">
                          <a:latin typeface="Times New Roman"/>
                          <a:cs typeface="Times New Roman"/>
                        </a:rPr>
                        <a:t>lignocellulosa</a:t>
                      </a:r>
                      <a:endParaRPr sz="900" dirty="0">
                        <a:latin typeface="Times New Roman"/>
                        <a:cs typeface="Times New Roman"/>
                      </a:endParaRPr>
                    </a:p>
                  </a:txBody>
                  <a:tcPr marL="0" marR="0" marT="41494" marB="0">
                    <a:lnL w="9525">
                      <a:solidFill>
                        <a:srgbClr val="B0B0B0"/>
                      </a:solidFill>
                      <a:prstDash val="solid"/>
                    </a:lnL>
                    <a:lnR w="6350">
                      <a:solidFill>
                        <a:srgbClr val="B0B0B0"/>
                      </a:solidFill>
                      <a:prstDash val="solid"/>
                    </a:lnR>
                    <a:lnT w="6350">
                      <a:solidFill>
                        <a:srgbClr val="B0B0B0"/>
                      </a:solidFill>
                      <a:prstDash val="solid"/>
                    </a:lnT>
                    <a:lnB w="9525">
                      <a:solidFill>
                        <a:srgbClr val="B0B0B0"/>
                      </a:solidFill>
                      <a:prstDash val="solid"/>
                    </a:lnB>
                    <a:solidFill>
                      <a:srgbClr val="E0E0E0"/>
                    </a:solidFill>
                  </a:tcPr>
                </a:tc>
                <a:tc>
                  <a:txBody>
                    <a:bodyPr/>
                    <a:lstStyle/>
                    <a:p>
                      <a:pPr marL="3175" algn="ctr">
                        <a:lnSpc>
                          <a:spcPct val="100000"/>
                        </a:lnSpc>
                        <a:spcBef>
                          <a:spcPts val="360"/>
                        </a:spcBef>
                      </a:pPr>
                      <a:r>
                        <a:rPr sz="900" dirty="0" err="1">
                          <a:latin typeface="Times New Roman"/>
                          <a:cs typeface="Times New Roman"/>
                        </a:rPr>
                        <a:t>up</a:t>
                      </a:r>
                      <a:r>
                        <a:rPr lang="en-US" sz="900" dirty="0" err="1">
                          <a:latin typeface="Times New Roman"/>
                          <a:cs typeface="Times New Roman"/>
                        </a:rPr>
                        <a:t>p</a:t>
                      </a:r>
                      <a:r>
                        <a:rPr sz="900" spc="200" dirty="0">
                          <a:latin typeface="Times New Roman"/>
                          <a:cs typeface="Times New Roman"/>
                        </a:rPr>
                        <a:t> </a:t>
                      </a:r>
                      <a:r>
                        <a:rPr sz="900" dirty="0">
                          <a:latin typeface="Times New Roman"/>
                          <a:cs typeface="Times New Roman"/>
                        </a:rPr>
                        <a:t>t</a:t>
                      </a:r>
                      <a:r>
                        <a:rPr lang="en-US" sz="900" dirty="0">
                          <a:latin typeface="Times New Roman"/>
                          <a:cs typeface="Times New Roman"/>
                        </a:rPr>
                        <a:t>ill</a:t>
                      </a:r>
                      <a:r>
                        <a:rPr sz="900" spc="-20" dirty="0">
                          <a:latin typeface="Times New Roman"/>
                          <a:cs typeface="Times New Roman"/>
                        </a:rPr>
                        <a:t> </a:t>
                      </a:r>
                      <a:r>
                        <a:rPr sz="900" dirty="0">
                          <a:latin typeface="Times New Roman"/>
                          <a:cs typeface="Times New Roman"/>
                        </a:rPr>
                        <a:t>9,000</a:t>
                      </a:r>
                    </a:p>
                  </a:txBody>
                  <a:tcPr marL="0" marR="0" marT="41494" marB="0">
                    <a:lnL w="6350">
                      <a:solidFill>
                        <a:srgbClr val="B0B0B0"/>
                      </a:solidFill>
                      <a:prstDash val="solid"/>
                    </a:lnL>
                    <a:lnR w="9525">
                      <a:solidFill>
                        <a:srgbClr val="B0B0B0"/>
                      </a:solidFill>
                      <a:prstDash val="solid"/>
                    </a:lnR>
                    <a:lnT w="6350">
                      <a:solidFill>
                        <a:srgbClr val="B0B0B0"/>
                      </a:solidFill>
                      <a:prstDash val="solid"/>
                    </a:lnT>
                    <a:lnB w="9525">
                      <a:solidFill>
                        <a:srgbClr val="B0B0B0"/>
                      </a:solidFill>
                      <a:prstDash val="solid"/>
                    </a:lnB>
                    <a:solidFill>
                      <a:srgbClr val="E0E0E0"/>
                    </a:solidFill>
                  </a:tcPr>
                </a:tc>
                <a:extLst>
                  <a:ext uri="{0D108BD9-81ED-4DB2-BD59-A6C34878D82A}">
                    <a16:rowId xmlns:a16="http://schemas.microsoft.com/office/drawing/2014/main" val="10005"/>
                  </a:ext>
                </a:extLst>
              </a:tr>
            </a:tbl>
          </a:graphicData>
        </a:graphic>
      </p:graphicFrame>
      <p:sp>
        <p:nvSpPr>
          <p:cNvPr id="16" name="object 110">
            <a:extLst>
              <a:ext uri="{FF2B5EF4-FFF2-40B4-BE49-F238E27FC236}">
                <a16:creationId xmlns:a16="http://schemas.microsoft.com/office/drawing/2014/main" id="{A486E00C-1C4D-4EC6-98CC-A8085F557BDD}"/>
              </a:ext>
            </a:extLst>
          </p:cNvPr>
          <p:cNvSpPr txBox="1">
            <a:spLocks/>
          </p:cNvSpPr>
          <p:nvPr/>
        </p:nvSpPr>
        <p:spPr>
          <a:xfrm>
            <a:off x="4682526" y="566388"/>
            <a:ext cx="6601545" cy="688747"/>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it-IT" spc="-522" dirty="0"/>
              <a:t>B</a:t>
            </a:r>
            <a:r>
              <a:rPr lang="it-IT" spc="-204" dirty="0"/>
              <a:t>I</a:t>
            </a:r>
            <a:r>
              <a:rPr lang="it-IT" spc="-558" dirty="0"/>
              <a:t>O</a:t>
            </a:r>
            <a:r>
              <a:rPr lang="it-IT" spc="-481" dirty="0"/>
              <a:t>E</a:t>
            </a:r>
            <a:r>
              <a:rPr lang="it-IT" spc="-439" dirty="0"/>
              <a:t>T</a:t>
            </a:r>
            <a:r>
              <a:rPr lang="it-IT" spc="-522" dirty="0"/>
              <a:t>AN</a:t>
            </a:r>
            <a:r>
              <a:rPr lang="it-IT" spc="-558" dirty="0"/>
              <a:t>O</a:t>
            </a:r>
            <a:r>
              <a:rPr lang="it-IT" spc="-439" dirty="0"/>
              <a:t>L</a:t>
            </a:r>
            <a:endParaRPr lang="it-IT" spc="-48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2B9A8-76C6-40C7-B5B7-3B82FFF891B2}"/>
              </a:ext>
            </a:extLst>
          </p:cNvPr>
          <p:cNvSpPr>
            <a:spLocks noGrp="1"/>
          </p:cNvSpPr>
          <p:nvPr>
            <p:ph type="title"/>
          </p:nvPr>
        </p:nvSpPr>
        <p:spPr>
          <a:xfrm>
            <a:off x="738808" y="1198815"/>
            <a:ext cx="10515600" cy="1009651"/>
          </a:xfrm>
        </p:spPr>
        <p:txBody>
          <a:bodyPr>
            <a:normAutofit fontScale="90000"/>
          </a:bodyPr>
          <a:lstStyle/>
          <a:p>
            <a:r>
              <a:rPr lang="en-GB" sz="4800" dirty="0" err="1">
                <a:solidFill>
                  <a:srgbClr val="808080"/>
                </a:solidFill>
                <a:latin typeface="Cambria" panose="02040503050406030204" pitchFamily="18" charset="0"/>
                <a:ea typeface="Cambria" panose="02040503050406030204" pitchFamily="18" charset="0"/>
                <a:cs typeface="Times New Roman" panose="02020603050405020304" pitchFamily="18" charset="0"/>
              </a:rPr>
              <a:t>Slutsats</a:t>
            </a:r>
            <a:br>
              <a:rPr lang="it-IT" sz="4800" dirty="0">
                <a:solidFill>
                  <a:srgbClr val="808080"/>
                </a:solidFill>
                <a:latin typeface="Cambria" panose="02040503050406030204" pitchFamily="18" charset="0"/>
                <a:ea typeface="Cambria" panose="02040503050406030204" pitchFamily="18" charset="0"/>
                <a:cs typeface="Times New Roman" panose="02020603050405020304" pitchFamily="18" charset="0"/>
              </a:rPr>
            </a:br>
            <a:endParaRPr lang="it-IT" dirty="0"/>
          </a:p>
        </p:txBody>
      </p:sp>
      <p:sp>
        <p:nvSpPr>
          <p:cNvPr id="4" name="Segnaposto piè di pagina 3">
            <a:extLst>
              <a:ext uri="{FF2B5EF4-FFF2-40B4-BE49-F238E27FC236}">
                <a16:creationId xmlns:a16="http://schemas.microsoft.com/office/drawing/2014/main" id="{0E63A849-3ACE-4A33-849A-AA1240F6C0FB}"/>
              </a:ext>
            </a:extLst>
          </p:cNvPr>
          <p:cNvSpPr>
            <a:spLocks noGrp="1"/>
          </p:cNvSpPr>
          <p:nvPr>
            <p:ph type="ftr" sz="quarter" idx="11"/>
          </p:nvPr>
        </p:nvSpPr>
        <p:spPr/>
        <p:txBody>
          <a:bodyPr/>
          <a:lstStyle/>
          <a:p>
            <a:r>
              <a:rPr lang="en-US" dirty="0"/>
              <a:t>Modul: </a:t>
            </a:r>
            <a:r>
              <a:rPr lang="sv-SE" dirty="0"/>
              <a:t>Bioekonomi, cirkulär ekonomi och biobaserade produkter </a:t>
            </a:r>
            <a:r>
              <a:rPr lang="en-US" dirty="0"/>
              <a:t>/ </a:t>
            </a:r>
            <a:r>
              <a:rPr lang="en-US" dirty="0" err="1"/>
              <a:t>Ämne</a:t>
            </a:r>
            <a:r>
              <a:rPr lang="en-US" dirty="0"/>
              <a:t>: </a:t>
            </a:r>
            <a:r>
              <a:rPr lang="en-GB" dirty="0" err="1"/>
              <a:t>Bioenergi</a:t>
            </a:r>
            <a:r>
              <a:rPr lang="en-GB" dirty="0"/>
              <a:t> </a:t>
            </a:r>
            <a:r>
              <a:rPr lang="en-GB" dirty="0" err="1"/>
              <a:t>och</a:t>
            </a:r>
            <a:r>
              <a:rPr lang="en-GB" dirty="0"/>
              <a:t> </a:t>
            </a:r>
            <a:r>
              <a:rPr lang="en-GB" dirty="0" err="1"/>
              <a:t>energigrödor</a:t>
            </a:r>
            <a:r>
              <a:rPr lang="en-GB" dirty="0"/>
              <a:t> </a:t>
            </a:r>
            <a:endParaRPr lang="en-US" dirty="0"/>
          </a:p>
        </p:txBody>
      </p:sp>
      <p:sp>
        <p:nvSpPr>
          <p:cNvPr id="5" name="Segnaposto numero diapositiva 4">
            <a:extLst>
              <a:ext uri="{FF2B5EF4-FFF2-40B4-BE49-F238E27FC236}">
                <a16:creationId xmlns:a16="http://schemas.microsoft.com/office/drawing/2014/main" id="{620219DC-887D-47BC-8C47-3DB7D27FF07A}"/>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
        <p:nvSpPr>
          <p:cNvPr id="8" name="Segnaposto contenuto 7">
            <a:extLst>
              <a:ext uri="{FF2B5EF4-FFF2-40B4-BE49-F238E27FC236}">
                <a16:creationId xmlns:a16="http://schemas.microsoft.com/office/drawing/2014/main" id="{5D67A311-1842-47CE-85FA-34AE64198C78}"/>
              </a:ext>
            </a:extLst>
          </p:cNvPr>
          <p:cNvSpPr>
            <a:spLocks noGrp="1"/>
          </p:cNvSpPr>
          <p:nvPr>
            <p:ph idx="1"/>
          </p:nvPr>
        </p:nvSpPr>
        <p:spPr/>
        <p:txBody>
          <a:bodyPr>
            <a:normAutofit fontScale="92500"/>
          </a:bodyPr>
          <a:lstStyle/>
          <a:p>
            <a:pPr marL="0" indent="0">
              <a:buNone/>
            </a:pPr>
            <a:r>
              <a:rPr lang="sv-SE" i="1" dirty="0"/>
              <a:t>Bioenergi och energigrödor erbjuder avgörande lösningar för att ta itu med klimatförändringarna och övergå till hållbar energi. Genom att odla energigrödor för produktion av biobränsle diversifierar vi aktivt energikällorna och minskar beroendet av ändliga fossila bränslen. Bioenergi, i form av bioetanol och biodiesel, är ett renare alternativ som minskar utsläppen av växthusgaser. Hållbarhet beror på balansen mellan miljömässiga, sociala och ekonomiska faktorer, med betoning på ansvarsfull markanvändning, bevarande av biologisk mångfald och samhällsengagemang. Tekniska innovationer och efterlevnad av rigorösa standarder förbättrar bioenergisystemens effektivitet. Utmaningar som markkonkurrens med livsmedelsgrödor kräver pågående forskning och ett nyanserat tillvägagångssätt för att balansera energibehov, livsmedelssäkerhet och miljöskydd. Certifiering spelar en viktig roll för att vägleda ansvarsfulla metoder. Trots utmaningarna är fortsatta investeringar i forskning, utbildning och samarbete avgörande för att frigöra bioenergins fulla potential och bidra till en motståndskraftig, hållbar och grönare energiframtid.</a:t>
            </a:r>
            <a:endParaRPr lang="it-IT" i="1" dirty="0"/>
          </a:p>
        </p:txBody>
      </p:sp>
    </p:spTree>
    <p:extLst>
      <p:ext uri="{BB962C8B-B14F-4D97-AF65-F5344CB8AC3E}">
        <p14:creationId xmlns:p14="http://schemas.microsoft.com/office/powerpoint/2010/main" val="395312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95869"/>
            <a:ext cx="8298756" cy="6052905"/>
            <a:chOff x="771698" y="436188"/>
            <a:chExt cx="9144000" cy="6669405"/>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36188"/>
              <a:ext cx="9143998" cy="6669086"/>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3737"/>
            <a:ext cx="8022131" cy="7492"/>
          </a:xfrm>
          <a:custGeom>
            <a:avLst/>
            <a:gdLst/>
            <a:ahLst/>
            <a:cxnLst/>
            <a:rect l="l" t="t" r="r" b="b"/>
            <a:pathLst>
              <a:path w="8839200" h="8254">
                <a:moveTo>
                  <a:pt x="0" y="7937"/>
                </a:moveTo>
                <a:lnTo>
                  <a:pt x="8839198" y="7937"/>
                </a:lnTo>
                <a:lnTo>
                  <a:pt x="8839198" y="0"/>
                </a:lnTo>
                <a:lnTo>
                  <a:pt x="0" y="0"/>
                </a:lnTo>
                <a:lnTo>
                  <a:pt x="0" y="7937"/>
                </a:lnTo>
                <a:close/>
              </a:path>
            </a:pathLst>
          </a:custGeom>
          <a:solidFill>
            <a:srgbClr val="E0E0E0"/>
          </a:solidFill>
        </p:spPr>
        <p:txBody>
          <a:bodyPr wrap="square" lIns="0" tIns="0" rIns="0" bIns="0" rtlCol="0"/>
          <a:lstStyle/>
          <a:p>
            <a:endParaRPr sz="1634"/>
          </a:p>
        </p:txBody>
      </p:sp>
      <p:pic>
        <p:nvPicPr>
          <p:cNvPr id="114" name="object 114"/>
          <p:cNvPicPr/>
          <p:nvPr/>
        </p:nvPicPr>
        <p:blipFill>
          <a:blip r:embed="rId2" cstate="print"/>
          <a:stretch>
            <a:fillRect/>
          </a:stretch>
        </p:blipFill>
        <p:spPr>
          <a:xfrm>
            <a:off x="1808309" y="789536"/>
            <a:ext cx="4783309" cy="5278929"/>
          </a:xfrm>
          <a:prstGeom prst="rect">
            <a:avLst/>
          </a:prstGeom>
        </p:spPr>
      </p:pic>
      <p:pic>
        <p:nvPicPr>
          <p:cNvPr id="119" name="object 114">
            <a:extLst>
              <a:ext uri="{FF2B5EF4-FFF2-40B4-BE49-F238E27FC236}">
                <a16:creationId xmlns:a16="http://schemas.microsoft.com/office/drawing/2014/main" id="{BCA26C59-1938-4352-B425-78558DBCD011}"/>
              </a:ext>
            </a:extLst>
          </p:cNvPr>
          <p:cNvPicPr/>
          <p:nvPr/>
        </p:nvPicPr>
        <p:blipFill>
          <a:blip r:embed="rId3" cstate="print"/>
          <a:stretch>
            <a:fillRect/>
          </a:stretch>
        </p:blipFill>
        <p:spPr>
          <a:xfrm>
            <a:off x="5957688" y="662748"/>
            <a:ext cx="4740086" cy="59215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84342"/>
            <a:ext cx="8298754" cy="6078549"/>
            <a:chOff x="771698" y="423488"/>
            <a:chExt cx="9143998" cy="66976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23488"/>
              <a:ext cx="9143998" cy="6697661"/>
            </a:xfrm>
            <a:prstGeom prst="rect">
              <a:avLst/>
            </a:prstGeom>
          </p:spPr>
        </p:pic>
      </p:grpSp>
    </p:spTree>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C5994B-B2BB-448F-A474-74F32BB17BD3}"/>
</file>

<file path=customXml/itemProps2.xml><?xml version="1.0" encoding="utf-8"?>
<ds:datastoreItem xmlns:ds="http://schemas.openxmlformats.org/officeDocument/2006/customXml" ds:itemID="{782A3889-750A-4069-A55C-5B63A7A11A9A}"/>
</file>

<file path=docProps/app.xml><?xml version="1.0" encoding="utf-8"?>
<Properties xmlns="http://schemas.openxmlformats.org/officeDocument/2006/extended-properties" xmlns:vt="http://schemas.openxmlformats.org/officeDocument/2006/docPropsVTypes">
  <Template/>
  <TotalTime>550</TotalTime>
  <Words>3988</Words>
  <Application>Microsoft Office PowerPoint</Application>
  <PresentationFormat>Widescreen</PresentationFormat>
  <Paragraphs>270</Paragraphs>
  <Slides>66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Calibri Light</vt:lpstr>
      <vt:lpstr>Cambria</vt:lpstr>
      <vt:lpstr>Georgia</vt:lpstr>
      <vt:lpstr>Times New Roman</vt:lpstr>
      <vt:lpstr>Wingdings</vt:lpstr>
      <vt:lpstr>Tema1</vt:lpstr>
      <vt:lpstr>PowerPoint Presentation</vt:lpstr>
      <vt:lpstr>Kus: (HEI-C3) Modul: Bioekonomi, cirkulär ekonomi och biobaserade produkter Ämne: Bioenergi och energigrödor  </vt:lpstr>
      <vt:lpstr>Inledning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BIOETANOL </vt:lpstr>
      <vt:lpstr>BIOETHANOL-PRODUCTION</vt:lpstr>
      <vt:lpstr>BIOETANOL PRODUKTION </vt:lpstr>
      <vt:lpstr>BIOETANOL-PRODUKTION</vt:lpstr>
      <vt:lpstr>Produktion av etanol från socker</vt:lpstr>
      <vt:lpstr>Produktion av etanol från socker</vt:lpstr>
      <vt:lpstr>Produktion av etanol från socker</vt:lpstr>
      <vt:lpstr>PowerPoint Presentation</vt:lpstr>
      <vt:lpstr>Produktion av etanol från spannmål</vt:lpstr>
      <vt:lpstr>Produktion av etanol från spannmål</vt:lpstr>
      <vt:lpstr>Produktion av etanol från spannmål</vt:lpstr>
      <vt:lpstr>Produktion av etanol från spannmål</vt:lpstr>
      <vt:lpstr>Produktion av etanol från spannmål</vt:lpstr>
      <vt:lpstr>1:a generationens etanolproduktion</vt:lpstr>
      <vt:lpstr>1:a generationens etanolproduktion</vt:lpstr>
      <vt:lpstr>1:a generationens etanolproduktion</vt:lpstr>
      <vt:lpstr>1:a generationens etanolproduktion</vt:lpstr>
      <vt:lpstr>1:a generationens etanolproduktion</vt:lpstr>
      <vt:lpstr>1:a generationens etanolproduktion</vt:lpstr>
      <vt:lpstr>1:a generationens etanolproduktion</vt:lpstr>
      <vt:lpstr>1:a generationens etanolproduktion</vt:lpstr>
      <vt:lpstr>1:a generationens etanolproduktion   Leverantörskedjan</vt:lpstr>
      <vt:lpstr>Cellulosabaserad biomassa till etanol</vt:lpstr>
      <vt:lpstr>Produktion av etanol från cellbiomassa</vt:lpstr>
      <vt:lpstr>Cellulosabaserad biomassa till etanol</vt:lpstr>
      <vt:lpstr>Cellulosabaserad biomassa till etanol</vt:lpstr>
      <vt:lpstr>Cellulosabaserad biomassa till etanol</vt:lpstr>
      <vt:lpstr>Cellulosabaserad biomassa till etanol</vt:lpstr>
      <vt:lpstr>Cellulosabaserad biomassa till etanol</vt:lpstr>
      <vt:lpstr>Cellbiomassa-till-etanol-process</vt:lpstr>
      <vt:lpstr>Cellbiomassa-till-etanol-process</vt:lpstr>
      <vt:lpstr>Cellbiomassa-till-etanol-process</vt:lpstr>
      <vt:lpstr>PowerPoint Presentation</vt:lpstr>
      <vt:lpstr>Cellbiomassa-till-etanol-process</vt:lpstr>
      <vt:lpstr>2:a generationens etanolproduktion</vt:lpstr>
      <vt:lpstr>2:a generationens etanolproduktion</vt:lpstr>
      <vt:lpstr>2:a generationens etanolproduktion</vt:lpstr>
      <vt:lpstr>DESTILLATION AV BIOETANOL OCH DEHYDRATISERING</vt:lpstr>
      <vt:lpstr>DESTILLATION  AV  BIOETANOL  OCH  DEHYDRATISERING</vt:lpstr>
      <vt:lpstr>DESTILLATION AV BIOETANOL OCH</vt:lpstr>
      <vt:lpstr>BIOETANOL</vt:lpstr>
      <vt:lpstr>RÅMATERIAL</vt:lpstr>
      <vt:lpstr>RÅMATERIAL</vt:lpstr>
      <vt:lpstr>RÅMATERIAL</vt:lpstr>
      <vt:lpstr>BIOETANOL - EGENSKAPER</vt:lpstr>
      <vt:lpstr>BIOETANOL - EGENSKAPER</vt:lpstr>
      <vt:lpstr>BIOETANOL - EGENSKAPER</vt:lpstr>
      <vt:lpstr>BIOETANOL - EGENSKAPER</vt:lpstr>
      <vt:lpstr>BIOETANOL - EGENSKAPER</vt:lpstr>
      <vt:lpstr>BIOETANOL - EGENSKAPER</vt:lpstr>
      <vt:lpstr>BIOETANOL -ENERGIBALANS</vt:lpstr>
      <vt:lpstr>BIOETANOL - UTSLÄPP AV VÄXTHUSGASER</vt:lpstr>
      <vt:lpstr>BIOETANOL - UTSLÄPP AV VÄXTHUSGASER</vt:lpstr>
      <vt:lpstr>PowerPoint Presentation</vt:lpstr>
      <vt:lpstr>Slutsats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Julia B. C. Moreira</cp:lastModifiedBy>
  <cp:revision>81</cp:revision>
  <dcterms:created xsi:type="dcterms:W3CDTF">2022-08-02T09:54:50Z</dcterms:created>
  <dcterms:modified xsi:type="dcterms:W3CDTF">2024-04-04T07:44:04Z</dcterms:modified>
</cp:coreProperties>
</file>