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1"/>
  </p:notesMasterIdLst>
  <p:sldIdLst>
    <p:sldId id="265" r:id="rId2"/>
    <p:sldId id="256" r:id="rId3"/>
    <p:sldId id="260" r:id="rId4"/>
    <p:sldId id="267" r:id="rId5"/>
    <p:sldId id="269" r:id="rId6"/>
    <p:sldId id="355" r:id="rId7"/>
    <p:sldId id="354" r:id="rId8"/>
    <p:sldId id="345" r:id="rId9"/>
    <p:sldId id="347" r:id="rId10"/>
    <p:sldId id="268" r:id="rId11"/>
    <p:sldId id="277" r:id="rId12"/>
    <p:sldId id="328" r:id="rId13"/>
    <p:sldId id="270" r:id="rId14"/>
    <p:sldId id="284" r:id="rId15"/>
    <p:sldId id="285" r:id="rId16"/>
    <p:sldId id="286" r:id="rId17"/>
    <p:sldId id="278" r:id="rId18"/>
    <p:sldId id="279" r:id="rId19"/>
    <p:sldId id="280" r:id="rId20"/>
    <p:sldId id="281" r:id="rId21"/>
    <p:sldId id="329" r:id="rId22"/>
    <p:sldId id="283" r:id="rId23"/>
    <p:sldId id="299" r:id="rId24"/>
    <p:sldId id="300" r:id="rId25"/>
    <p:sldId id="332" r:id="rId26"/>
    <p:sldId id="289" r:id="rId27"/>
    <p:sldId id="290" r:id="rId28"/>
    <p:sldId id="333" r:id="rId29"/>
    <p:sldId id="291" r:id="rId30"/>
    <p:sldId id="330" r:id="rId31"/>
    <p:sldId id="331" r:id="rId32"/>
    <p:sldId id="336" r:id="rId33"/>
    <p:sldId id="342" r:id="rId34"/>
    <p:sldId id="340" r:id="rId35"/>
    <p:sldId id="353" r:id="rId36"/>
    <p:sldId id="341" r:id="rId37"/>
    <p:sldId id="292" r:id="rId38"/>
    <p:sldId id="293" r:id="rId39"/>
    <p:sldId id="295" r:id="rId40"/>
    <p:sldId id="296" r:id="rId41"/>
    <p:sldId id="298" r:id="rId42"/>
    <p:sldId id="334" r:id="rId43"/>
    <p:sldId id="335" r:id="rId44"/>
    <p:sldId id="301" r:id="rId45"/>
    <p:sldId id="315" r:id="rId46"/>
    <p:sldId id="337" r:id="rId47"/>
    <p:sldId id="316" r:id="rId48"/>
    <p:sldId id="317" r:id="rId49"/>
    <p:sldId id="321" r:id="rId50"/>
    <p:sldId id="320" r:id="rId51"/>
    <p:sldId id="318" r:id="rId52"/>
    <p:sldId id="314" r:id="rId53"/>
    <p:sldId id="302" r:id="rId54"/>
    <p:sldId id="303" r:id="rId55"/>
    <p:sldId id="356" r:id="rId56"/>
    <p:sldId id="357" r:id="rId57"/>
    <p:sldId id="358" r:id="rId58"/>
    <p:sldId id="304" r:id="rId59"/>
    <p:sldId id="276" r:id="rId6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3" d="100"/>
          <a:sy n="93" d="100"/>
        </p:scale>
        <p:origin x="8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5DEB7-7732-4833-A341-C4C4D8D174FE}"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en-GB"/>
        </a:p>
      </dgm:t>
    </dgm:pt>
    <dgm:pt modelId="{DCA8A7D4-F44D-4CEB-88D4-09B2D5D5DAEB}">
      <dgm:prSet phldrT="[Text]"/>
      <dgm:spPr/>
      <dgm:t>
        <a:bodyPr/>
        <a:lstStyle/>
        <a:p>
          <a:r>
            <a:rPr lang="en-US" dirty="0" err="1"/>
            <a:t>Fördelar</a:t>
          </a:r>
          <a:endParaRPr lang="en-GB" dirty="0"/>
        </a:p>
      </dgm:t>
    </dgm:pt>
    <dgm:pt modelId="{2DCD7370-02D2-40C3-AFB1-4A9EFC625FED}" type="parTrans" cxnId="{52ACBD7F-90D1-4420-8BB5-ED5C088FB3BC}">
      <dgm:prSet/>
      <dgm:spPr/>
      <dgm:t>
        <a:bodyPr/>
        <a:lstStyle/>
        <a:p>
          <a:endParaRPr lang="en-GB"/>
        </a:p>
      </dgm:t>
    </dgm:pt>
    <dgm:pt modelId="{92F77D46-76F2-4B3D-8982-FFECFD9E1E75}" type="sibTrans" cxnId="{52ACBD7F-90D1-4420-8BB5-ED5C088FB3BC}">
      <dgm:prSet/>
      <dgm:spPr/>
      <dgm:t>
        <a:bodyPr/>
        <a:lstStyle/>
        <a:p>
          <a:endParaRPr lang="en-GB"/>
        </a:p>
      </dgm:t>
    </dgm:pt>
    <dgm:pt modelId="{56144235-1A27-4B8A-BF7C-B1245422C6C1}">
      <dgm:prSet phldrT="[Text]"/>
      <dgm:spPr/>
      <dgm:t>
        <a:bodyPr/>
        <a:lstStyle/>
        <a:p>
          <a:r>
            <a:rPr lang="sv-SE" dirty="0"/>
            <a:t>Hållbar utveckling
Ökad produktivitet
Cirkulär ekonomi
Diversifiering av intäktsströmmar
Landsbygdsutveckling
Innovation och forskning</a:t>
          </a:r>
          <a:endParaRPr lang="en-GB" dirty="0"/>
        </a:p>
      </dgm:t>
    </dgm:pt>
    <dgm:pt modelId="{4446230D-982C-40E8-BA0F-FB85E49F24F2}" type="parTrans" cxnId="{6E54CD3F-33D5-4DAD-99D5-52A9E790170D}">
      <dgm:prSet/>
      <dgm:spPr/>
      <dgm:t>
        <a:bodyPr/>
        <a:lstStyle/>
        <a:p>
          <a:endParaRPr lang="en-GB"/>
        </a:p>
      </dgm:t>
    </dgm:pt>
    <dgm:pt modelId="{F3C6D19D-22F2-435D-91F4-A54E4FA25DEE}" type="sibTrans" cxnId="{6E54CD3F-33D5-4DAD-99D5-52A9E790170D}">
      <dgm:prSet/>
      <dgm:spPr/>
      <dgm:t>
        <a:bodyPr/>
        <a:lstStyle/>
        <a:p>
          <a:endParaRPr lang="en-GB"/>
        </a:p>
      </dgm:t>
    </dgm:pt>
    <dgm:pt modelId="{2AB606CB-33CC-4C10-B8FD-E116409E4971}">
      <dgm:prSet phldrT="[Text]"/>
      <dgm:spPr/>
      <dgm:t>
        <a:bodyPr/>
        <a:lstStyle/>
        <a:p>
          <a:r>
            <a:rPr lang="en-US" dirty="0" err="1"/>
            <a:t>Utmaningar</a:t>
          </a:r>
          <a:endParaRPr lang="en-GB" dirty="0"/>
        </a:p>
      </dgm:t>
    </dgm:pt>
    <dgm:pt modelId="{72BD11D5-CAEF-4C1D-AA85-4733A15D1C8F}" type="parTrans" cxnId="{D54F0E94-35D6-4EF5-B3F1-FA9A84DD35AE}">
      <dgm:prSet/>
      <dgm:spPr/>
      <dgm:t>
        <a:bodyPr/>
        <a:lstStyle/>
        <a:p>
          <a:endParaRPr lang="en-GB"/>
        </a:p>
      </dgm:t>
    </dgm:pt>
    <dgm:pt modelId="{3E7F6DF6-200B-4183-BD44-37827072C05B}" type="sibTrans" cxnId="{D54F0E94-35D6-4EF5-B3F1-FA9A84DD35AE}">
      <dgm:prSet/>
      <dgm:spPr/>
      <dgm:t>
        <a:bodyPr/>
        <a:lstStyle/>
        <a:p>
          <a:endParaRPr lang="en-GB"/>
        </a:p>
      </dgm:t>
    </dgm:pt>
    <dgm:pt modelId="{EF7EA737-72EC-4EFA-B6C6-74F271B3BF0E}">
      <dgm:prSet phldrT="[Text]"/>
      <dgm:spPr/>
      <dgm:t>
        <a:bodyPr/>
        <a:lstStyle/>
        <a:p>
          <a:r>
            <a:rPr lang="sv-SE" dirty="0"/>
            <a:t>Regulatoriska hinder
Etiska betänkligheter
Marknadsacceptans
Frågor som rör immateriella rättigheter
Infrastruktur och investeringar
Komplexitet i interaktioner
Konkurrens om resurser</a:t>
          </a:r>
          <a:endParaRPr lang="en-GB" dirty="0"/>
        </a:p>
      </dgm:t>
    </dgm:pt>
    <dgm:pt modelId="{908AC99D-8164-4F19-AECE-14D5C5840FB5}" type="parTrans" cxnId="{6E272C27-17AD-46E9-8835-EF1D17210AB2}">
      <dgm:prSet/>
      <dgm:spPr/>
      <dgm:t>
        <a:bodyPr/>
        <a:lstStyle/>
        <a:p>
          <a:endParaRPr lang="en-GB"/>
        </a:p>
      </dgm:t>
    </dgm:pt>
    <dgm:pt modelId="{3C640C89-9083-412B-AFF4-6D6B1C798889}" type="sibTrans" cxnId="{6E272C27-17AD-46E9-8835-EF1D17210AB2}">
      <dgm:prSet/>
      <dgm:spPr/>
      <dgm:t>
        <a:bodyPr/>
        <a:lstStyle/>
        <a:p>
          <a:endParaRPr lang="en-GB"/>
        </a:p>
      </dgm:t>
    </dgm:pt>
    <dgm:pt modelId="{C30A77CB-EC91-490E-AF11-C5D0FB1726BD}">
      <dgm:prSet phldrT="[Text]"/>
      <dgm:spPr/>
      <dgm:t>
        <a:bodyPr/>
        <a:lstStyle/>
        <a:p>
          <a:endParaRPr lang="en-GB" dirty="0"/>
        </a:p>
      </dgm:t>
    </dgm:pt>
    <dgm:pt modelId="{26580224-8102-4108-9D41-12C0CB3F830A}" type="parTrans" cxnId="{7B6246CF-8963-4271-8BBE-9D8F98BA1C49}">
      <dgm:prSet/>
      <dgm:spPr/>
      <dgm:t>
        <a:bodyPr/>
        <a:lstStyle/>
        <a:p>
          <a:endParaRPr lang="en-GB"/>
        </a:p>
      </dgm:t>
    </dgm:pt>
    <dgm:pt modelId="{658B6C07-7BE8-43DF-86F0-BA6ADBC64A00}" type="sibTrans" cxnId="{7B6246CF-8963-4271-8BBE-9D8F98BA1C49}">
      <dgm:prSet/>
      <dgm:spPr/>
      <dgm:t>
        <a:bodyPr/>
        <a:lstStyle/>
        <a:p>
          <a:endParaRPr lang="en-GB"/>
        </a:p>
      </dgm:t>
    </dgm:pt>
    <dgm:pt modelId="{6F2A646F-D618-441A-A9A1-C6B47ABD54AC}" type="pres">
      <dgm:prSet presAssocID="{8815DEB7-7732-4833-A341-C4C4D8D174FE}" presName="Name0" presStyleCnt="0">
        <dgm:presLayoutVars>
          <dgm:dir/>
          <dgm:animLvl val="lvl"/>
          <dgm:resizeHandles/>
        </dgm:presLayoutVars>
      </dgm:prSet>
      <dgm:spPr/>
    </dgm:pt>
    <dgm:pt modelId="{DC5BD62E-92C1-4657-AF44-7027AB9953DD}" type="pres">
      <dgm:prSet presAssocID="{DCA8A7D4-F44D-4CEB-88D4-09B2D5D5DAEB}" presName="linNode" presStyleCnt="0"/>
      <dgm:spPr/>
    </dgm:pt>
    <dgm:pt modelId="{094096CA-FB79-49CF-B8B7-F6C1C4C923D8}" type="pres">
      <dgm:prSet presAssocID="{DCA8A7D4-F44D-4CEB-88D4-09B2D5D5DAEB}" presName="parentShp" presStyleLbl="node1" presStyleIdx="0" presStyleCnt="2">
        <dgm:presLayoutVars>
          <dgm:bulletEnabled val="1"/>
        </dgm:presLayoutVars>
      </dgm:prSet>
      <dgm:spPr/>
    </dgm:pt>
    <dgm:pt modelId="{29F84636-0E51-4F04-9639-9D4CCD795A91}" type="pres">
      <dgm:prSet presAssocID="{DCA8A7D4-F44D-4CEB-88D4-09B2D5D5DAEB}" presName="childShp" presStyleLbl="bgAccFollowNode1" presStyleIdx="0" presStyleCnt="2">
        <dgm:presLayoutVars>
          <dgm:bulletEnabled val="1"/>
        </dgm:presLayoutVars>
      </dgm:prSet>
      <dgm:spPr/>
    </dgm:pt>
    <dgm:pt modelId="{136077CC-6C0A-46E5-A232-3349C4D9730B}" type="pres">
      <dgm:prSet presAssocID="{92F77D46-76F2-4B3D-8982-FFECFD9E1E75}" presName="spacing" presStyleCnt="0"/>
      <dgm:spPr/>
    </dgm:pt>
    <dgm:pt modelId="{649B6376-7F4F-49C2-B5C9-9016BD4480E2}" type="pres">
      <dgm:prSet presAssocID="{2AB606CB-33CC-4C10-B8FD-E116409E4971}" presName="linNode" presStyleCnt="0"/>
      <dgm:spPr/>
    </dgm:pt>
    <dgm:pt modelId="{CAB1AB7C-B23C-43AE-981D-2157245E76EF}" type="pres">
      <dgm:prSet presAssocID="{2AB606CB-33CC-4C10-B8FD-E116409E4971}" presName="parentShp" presStyleLbl="node1" presStyleIdx="1" presStyleCnt="2">
        <dgm:presLayoutVars>
          <dgm:bulletEnabled val="1"/>
        </dgm:presLayoutVars>
      </dgm:prSet>
      <dgm:spPr/>
    </dgm:pt>
    <dgm:pt modelId="{54B0F91E-CA54-457C-836D-F8C01ECA021D}" type="pres">
      <dgm:prSet presAssocID="{2AB606CB-33CC-4C10-B8FD-E116409E4971}" presName="childShp" presStyleLbl="bgAccFollowNode1" presStyleIdx="1" presStyleCnt="2">
        <dgm:presLayoutVars>
          <dgm:bulletEnabled val="1"/>
        </dgm:presLayoutVars>
      </dgm:prSet>
      <dgm:spPr/>
    </dgm:pt>
  </dgm:ptLst>
  <dgm:cxnLst>
    <dgm:cxn modelId="{6E272C27-17AD-46E9-8835-EF1D17210AB2}" srcId="{2AB606CB-33CC-4C10-B8FD-E116409E4971}" destId="{EF7EA737-72EC-4EFA-B6C6-74F271B3BF0E}" srcOrd="0" destOrd="0" parTransId="{908AC99D-8164-4F19-AECE-14D5C5840FB5}" sibTransId="{3C640C89-9083-412B-AFF4-6D6B1C798889}"/>
    <dgm:cxn modelId="{6E54CD3F-33D5-4DAD-99D5-52A9E790170D}" srcId="{DCA8A7D4-F44D-4CEB-88D4-09B2D5D5DAEB}" destId="{56144235-1A27-4B8A-BF7C-B1245422C6C1}" srcOrd="0" destOrd="0" parTransId="{4446230D-982C-40E8-BA0F-FB85E49F24F2}" sibTransId="{F3C6D19D-22F2-435D-91F4-A54E4FA25DEE}"/>
    <dgm:cxn modelId="{90319F42-465C-4362-A119-044187E340E8}" type="presOf" srcId="{8815DEB7-7732-4833-A341-C4C4D8D174FE}" destId="{6F2A646F-D618-441A-A9A1-C6B47ABD54AC}" srcOrd="0" destOrd="0" presId="urn:microsoft.com/office/officeart/2005/8/layout/vList6"/>
    <dgm:cxn modelId="{0862094B-343B-43DF-A2CE-2C37ECCA3F20}" type="presOf" srcId="{2AB606CB-33CC-4C10-B8FD-E116409E4971}" destId="{CAB1AB7C-B23C-43AE-981D-2157245E76EF}" srcOrd="0" destOrd="0" presId="urn:microsoft.com/office/officeart/2005/8/layout/vList6"/>
    <dgm:cxn modelId="{52ACBD7F-90D1-4420-8BB5-ED5C088FB3BC}" srcId="{8815DEB7-7732-4833-A341-C4C4D8D174FE}" destId="{DCA8A7D4-F44D-4CEB-88D4-09B2D5D5DAEB}" srcOrd="0" destOrd="0" parTransId="{2DCD7370-02D2-40C3-AFB1-4A9EFC625FED}" sibTransId="{92F77D46-76F2-4B3D-8982-FFECFD9E1E75}"/>
    <dgm:cxn modelId="{D54F0E94-35D6-4EF5-B3F1-FA9A84DD35AE}" srcId="{8815DEB7-7732-4833-A341-C4C4D8D174FE}" destId="{2AB606CB-33CC-4C10-B8FD-E116409E4971}" srcOrd="1" destOrd="0" parTransId="{72BD11D5-CAEF-4C1D-AA85-4733A15D1C8F}" sibTransId="{3E7F6DF6-200B-4183-BD44-37827072C05B}"/>
    <dgm:cxn modelId="{80BF259B-A051-42BD-9BAE-38673D20343D}" type="presOf" srcId="{C30A77CB-EC91-490E-AF11-C5D0FB1726BD}" destId="{29F84636-0E51-4F04-9639-9D4CCD795A91}" srcOrd="0" destOrd="1" presId="urn:microsoft.com/office/officeart/2005/8/layout/vList6"/>
    <dgm:cxn modelId="{7B6246CF-8963-4271-8BBE-9D8F98BA1C49}" srcId="{DCA8A7D4-F44D-4CEB-88D4-09B2D5D5DAEB}" destId="{C30A77CB-EC91-490E-AF11-C5D0FB1726BD}" srcOrd="1" destOrd="0" parTransId="{26580224-8102-4108-9D41-12C0CB3F830A}" sibTransId="{658B6C07-7BE8-43DF-86F0-BA6ADBC64A00}"/>
    <dgm:cxn modelId="{443144D2-6F04-46E9-84E6-D7CC03DC740F}" type="presOf" srcId="{56144235-1A27-4B8A-BF7C-B1245422C6C1}" destId="{29F84636-0E51-4F04-9639-9D4CCD795A91}" srcOrd="0" destOrd="0" presId="urn:microsoft.com/office/officeart/2005/8/layout/vList6"/>
    <dgm:cxn modelId="{017E40DF-482A-463A-8A6F-A2B1BFD76D83}" type="presOf" srcId="{DCA8A7D4-F44D-4CEB-88D4-09B2D5D5DAEB}" destId="{094096CA-FB79-49CF-B8B7-F6C1C4C923D8}" srcOrd="0" destOrd="0" presId="urn:microsoft.com/office/officeart/2005/8/layout/vList6"/>
    <dgm:cxn modelId="{733CF5E6-921C-4FED-8F6D-99F5782CECCA}" type="presOf" srcId="{EF7EA737-72EC-4EFA-B6C6-74F271B3BF0E}" destId="{54B0F91E-CA54-457C-836D-F8C01ECA021D}" srcOrd="0" destOrd="0" presId="urn:microsoft.com/office/officeart/2005/8/layout/vList6"/>
    <dgm:cxn modelId="{E6376F9A-A350-4EE0-AF90-58E2FB0FED12}" type="presParOf" srcId="{6F2A646F-D618-441A-A9A1-C6B47ABD54AC}" destId="{DC5BD62E-92C1-4657-AF44-7027AB9953DD}" srcOrd="0" destOrd="0" presId="urn:microsoft.com/office/officeart/2005/8/layout/vList6"/>
    <dgm:cxn modelId="{8DC53828-64F9-48AF-A061-FFD97A2BA46F}" type="presParOf" srcId="{DC5BD62E-92C1-4657-AF44-7027AB9953DD}" destId="{094096CA-FB79-49CF-B8B7-F6C1C4C923D8}" srcOrd="0" destOrd="0" presId="urn:microsoft.com/office/officeart/2005/8/layout/vList6"/>
    <dgm:cxn modelId="{FC81A1C3-B039-4A59-AC78-35F5E10B6C5C}" type="presParOf" srcId="{DC5BD62E-92C1-4657-AF44-7027AB9953DD}" destId="{29F84636-0E51-4F04-9639-9D4CCD795A91}" srcOrd="1" destOrd="0" presId="urn:microsoft.com/office/officeart/2005/8/layout/vList6"/>
    <dgm:cxn modelId="{81E96FCF-0DF3-40B5-9C05-5A2EA648B8DB}" type="presParOf" srcId="{6F2A646F-D618-441A-A9A1-C6B47ABD54AC}" destId="{136077CC-6C0A-46E5-A232-3349C4D9730B}" srcOrd="1" destOrd="0" presId="urn:microsoft.com/office/officeart/2005/8/layout/vList6"/>
    <dgm:cxn modelId="{E35293AF-52BC-4C40-810E-DB25400CE786}" type="presParOf" srcId="{6F2A646F-D618-441A-A9A1-C6B47ABD54AC}" destId="{649B6376-7F4F-49C2-B5C9-9016BD4480E2}" srcOrd="2" destOrd="0" presId="urn:microsoft.com/office/officeart/2005/8/layout/vList6"/>
    <dgm:cxn modelId="{19F9E670-882D-4C06-B161-BF5154BB5BC3}" type="presParOf" srcId="{649B6376-7F4F-49C2-B5C9-9016BD4480E2}" destId="{CAB1AB7C-B23C-43AE-981D-2157245E76EF}" srcOrd="0" destOrd="0" presId="urn:microsoft.com/office/officeart/2005/8/layout/vList6"/>
    <dgm:cxn modelId="{C4FD65A3-FA9A-40EA-ACE5-A61D3C4D952A}" type="presParOf" srcId="{649B6376-7F4F-49C2-B5C9-9016BD4480E2}" destId="{54B0F91E-CA54-457C-836D-F8C01ECA021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9FF5D-8485-4A99-B11B-D0B57C89031D}" type="doc">
      <dgm:prSet loTypeId="urn:microsoft.com/office/officeart/2011/layout/CircleProcess" loCatId="process" qsTypeId="urn:microsoft.com/office/officeart/2005/8/quickstyle/simple5" qsCatId="simple" csTypeId="urn:microsoft.com/office/officeart/2005/8/colors/colorful1" csCatId="colorful" phldr="1"/>
      <dgm:spPr/>
      <dgm:t>
        <a:bodyPr/>
        <a:lstStyle/>
        <a:p>
          <a:endParaRPr lang="en-GB"/>
        </a:p>
      </dgm:t>
    </dgm:pt>
    <dgm:pt modelId="{FFD4EE76-6F2A-46A0-BB24-47863321FFBF}">
      <dgm:prSet phldrT="[Text]"/>
      <dgm:spPr/>
      <dgm:t>
        <a:bodyPr/>
        <a:lstStyle/>
        <a:p>
          <a:r>
            <a:rPr lang="sv-SE" dirty="0"/>
            <a:t>Fas I: definition av mål och omfattning</a:t>
          </a:r>
          <a:endParaRPr lang="en-GB" dirty="0"/>
        </a:p>
      </dgm:t>
    </dgm:pt>
    <dgm:pt modelId="{34C02028-1722-4A39-9ADC-88F9A4ED2D79}" type="parTrans" cxnId="{F6848C18-35ED-4D2E-BD6F-2F9FC6534CD0}">
      <dgm:prSet/>
      <dgm:spPr/>
      <dgm:t>
        <a:bodyPr/>
        <a:lstStyle/>
        <a:p>
          <a:endParaRPr lang="en-GB"/>
        </a:p>
      </dgm:t>
    </dgm:pt>
    <dgm:pt modelId="{AD1DF283-8770-43BD-8F80-29F650C5D9D6}" type="sibTrans" cxnId="{F6848C18-35ED-4D2E-BD6F-2F9FC6534CD0}">
      <dgm:prSet/>
      <dgm:spPr/>
      <dgm:t>
        <a:bodyPr/>
        <a:lstStyle/>
        <a:p>
          <a:endParaRPr lang="en-GB"/>
        </a:p>
      </dgm:t>
    </dgm:pt>
    <dgm:pt modelId="{8BD946C8-0B9A-455D-8274-E32F7EA32807}">
      <dgm:prSet phldrT="[Text]"/>
      <dgm:spPr/>
      <dgm:t>
        <a:bodyPr/>
        <a:lstStyle/>
        <a:p>
          <a:r>
            <a:rPr lang="en-US" dirty="0" err="1"/>
            <a:t>Fas</a:t>
          </a:r>
          <a:r>
            <a:rPr lang="en-US" dirty="0"/>
            <a:t> II: </a:t>
          </a:r>
          <a:r>
            <a:rPr lang="en-US" dirty="0" err="1"/>
            <a:t>livscykelinventering</a:t>
          </a:r>
          <a:r>
            <a:rPr lang="en-US" dirty="0"/>
            <a:t> </a:t>
          </a:r>
          <a:endParaRPr lang="en-GB" dirty="0"/>
        </a:p>
      </dgm:t>
    </dgm:pt>
    <dgm:pt modelId="{8E61D29C-F935-4F3D-B727-9F0CE90F82E4}" type="parTrans" cxnId="{AB430FC2-CDCE-4517-A1CE-A024536B8092}">
      <dgm:prSet/>
      <dgm:spPr/>
      <dgm:t>
        <a:bodyPr/>
        <a:lstStyle/>
        <a:p>
          <a:endParaRPr lang="en-GB"/>
        </a:p>
      </dgm:t>
    </dgm:pt>
    <dgm:pt modelId="{FD0E1551-9EB3-4116-8660-65D3D57C5E33}" type="sibTrans" cxnId="{AB430FC2-CDCE-4517-A1CE-A024536B8092}">
      <dgm:prSet/>
      <dgm:spPr/>
      <dgm:t>
        <a:bodyPr/>
        <a:lstStyle/>
        <a:p>
          <a:endParaRPr lang="en-GB"/>
        </a:p>
      </dgm:t>
    </dgm:pt>
    <dgm:pt modelId="{6EBFC0DF-6765-45ED-9E44-D256ABD3643E}">
      <dgm:prSet phldrT="[Text]"/>
      <dgm:spPr/>
      <dgm:t>
        <a:bodyPr/>
        <a:lstStyle/>
        <a:p>
          <a:r>
            <a:rPr lang="sv-SE" dirty="0"/>
            <a:t>Fas III: bedömning av livscykelpåverkan </a:t>
          </a:r>
          <a:endParaRPr lang="en-GB" dirty="0"/>
        </a:p>
      </dgm:t>
    </dgm:pt>
    <dgm:pt modelId="{78BD00B0-EBB4-4FA8-A63F-F728EAEC4233}" type="parTrans" cxnId="{F884732B-34A9-4117-8055-0280C300FCCA}">
      <dgm:prSet/>
      <dgm:spPr/>
      <dgm:t>
        <a:bodyPr/>
        <a:lstStyle/>
        <a:p>
          <a:endParaRPr lang="en-GB"/>
        </a:p>
      </dgm:t>
    </dgm:pt>
    <dgm:pt modelId="{B50920FA-2A68-4A71-909B-08A33AC8B38A}" type="sibTrans" cxnId="{F884732B-34A9-4117-8055-0280C300FCCA}">
      <dgm:prSet/>
      <dgm:spPr/>
      <dgm:t>
        <a:bodyPr/>
        <a:lstStyle/>
        <a:p>
          <a:endParaRPr lang="en-GB"/>
        </a:p>
      </dgm:t>
    </dgm:pt>
    <dgm:pt modelId="{B00FCE13-B533-4679-913D-A7B0035A7401}">
      <dgm:prSet phldrT="[Text]"/>
      <dgm:spPr/>
      <dgm:t>
        <a:bodyPr/>
        <a:lstStyle/>
        <a:p>
          <a:r>
            <a:rPr lang="en-US" dirty="0" err="1"/>
            <a:t>Fas</a:t>
          </a:r>
          <a:r>
            <a:rPr lang="en-US" dirty="0"/>
            <a:t> IV: </a:t>
          </a:r>
          <a:r>
            <a:rPr lang="en-US" dirty="0" err="1"/>
            <a:t>tolkning</a:t>
          </a:r>
          <a:r>
            <a:rPr lang="en-US" dirty="0"/>
            <a:t> av </a:t>
          </a:r>
          <a:r>
            <a:rPr lang="en-US" dirty="0" err="1"/>
            <a:t>resultaten</a:t>
          </a:r>
          <a:endParaRPr lang="en-GB" dirty="0"/>
        </a:p>
      </dgm:t>
    </dgm:pt>
    <dgm:pt modelId="{DF98550D-F5A6-42F7-8DB4-672F7710E654}" type="parTrans" cxnId="{7B8EBD19-551B-4438-80FA-12A5A37716FF}">
      <dgm:prSet/>
      <dgm:spPr/>
      <dgm:t>
        <a:bodyPr/>
        <a:lstStyle/>
        <a:p>
          <a:endParaRPr lang="en-GB"/>
        </a:p>
      </dgm:t>
    </dgm:pt>
    <dgm:pt modelId="{6784F0D3-4D5C-47DE-97A7-4A43AF790B30}" type="sibTrans" cxnId="{7B8EBD19-551B-4438-80FA-12A5A37716FF}">
      <dgm:prSet/>
      <dgm:spPr/>
      <dgm:t>
        <a:bodyPr/>
        <a:lstStyle/>
        <a:p>
          <a:endParaRPr lang="en-GB"/>
        </a:p>
      </dgm:t>
    </dgm:pt>
    <dgm:pt modelId="{E4389F41-A25E-4120-ABFF-A7A695616336}" type="pres">
      <dgm:prSet presAssocID="{6BD9FF5D-8485-4A99-B11B-D0B57C89031D}" presName="Name0" presStyleCnt="0">
        <dgm:presLayoutVars>
          <dgm:chMax val="11"/>
          <dgm:chPref val="11"/>
          <dgm:dir/>
          <dgm:resizeHandles/>
        </dgm:presLayoutVars>
      </dgm:prSet>
      <dgm:spPr/>
    </dgm:pt>
    <dgm:pt modelId="{15B5BDDF-068C-40DF-848F-07D121306EAC}" type="pres">
      <dgm:prSet presAssocID="{B00FCE13-B533-4679-913D-A7B0035A7401}" presName="Accent4" presStyleCnt="0"/>
      <dgm:spPr/>
    </dgm:pt>
    <dgm:pt modelId="{53445B10-02BB-4889-9CCA-56293FC29A35}" type="pres">
      <dgm:prSet presAssocID="{B00FCE13-B533-4679-913D-A7B0035A7401}" presName="Accent" presStyleLbl="node1" presStyleIdx="0" presStyleCnt="4"/>
      <dgm:spPr/>
    </dgm:pt>
    <dgm:pt modelId="{10F28259-C281-4A8A-845F-3AE267E9D199}" type="pres">
      <dgm:prSet presAssocID="{B00FCE13-B533-4679-913D-A7B0035A7401}" presName="ParentBackground4" presStyleCnt="0"/>
      <dgm:spPr/>
    </dgm:pt>
    <dgm:pt modelId="{9FDB4544-D75C-4EAF-A708-4E7292AB0D06}" type="pres">
      <dgm:prSet presAssocID="{B00FCE13-B533-4679-913D-A7B0035A7401}" presName="ParentBackground" presStyleLbl="fgAcc1" presStyleIdx="0" presStyleCnt="4"/>
      <dgm:spPr/>
    </dgm:pt>
    <dgm:pt modelId="{C2C04756-A80C-49CD-9B81-63C85A086466}" type="pres">
      <dgm:prSet presAssocID="{B00FCE13-B533-4679-913D-A7B0035A7401}" presName="Parent4" presStyleLbl="revTx" presStyleIdx="0" presStyleCnt="0">
        <dgm:presLayoutVars>
          <dgm:chMax val="1"/>
          <dgm:chPref val="1"/>
          <dgm:bulletEnabled val="1"/>
        </dgm:presLayoutVars>
      </dgm:prSet>
      <dgm:spPr/>
    </dgm:pt>
    <dgm:pt modelId="{4C35CAFA-992A-4AF9-8F4A-6D2B497140B8}" type="pres">
      <dgm:prSet presAssocID="{6EBFC0DF-6765-45ED-9E44-D256ABD3643E}" presName="Accent3" presStyleCnt="0"/>
      <dgm:spPr/>
    </dgm:pt>
    <dgm:pt modelId="{E969E145-1F10-424F-BA0F-538A093D269D}" type="pres">
      <dgm:prSet presAssocID="{6EBFC0DF-6765-45ED-9E44-D256ABD3643E}" presName="Accent" presStyleLbl="node1" presStyleIdx="1" presStyleCnt="4"/>
      <dgm:spPr/>
    </dgm:pt>
    <dgm:pt modelId="{EE4F44E5-3A59-43F4-AD77-3CD24A671E5F}" type="pres">
      <dgm:prSet presAssocID="{6EBFC0DF-6765-45ED-9E44-D256ABD3643E}" presName="ParentBackground3" presStyleCnt="0"/>
      <dgm:spPr/>
    </dgm:pt>
    <dgm:pt modelId="{598215A4-8BDA-42B4-AD34-CE13AC8F60A8}" type="pres">
      <dgm:prSet presAssocID="{6EBFC0DF-6765-45ED-9E44-D256ABD3643E}" presName="ParentBackground" presStyleLbl="fgAcc1" presStyleIdx="1" presStyleCnt="4"/>
      <dgm:spPr/>
    </dgm:pt>
    <dgm:pt modelId="{A5178306-27CE-40F3-B6A3-63BF5E3D3DC0}" type="pres">
      <dgm:prSet presAssocID="{6EBFC0DF-6765-45ED-9E44-D256ABD3643E}" presName="Parent3" presStyleLbl="revTx" presStyleIdx="0" presStyleCnt="0">
        <dgm:presLayoutVars>
          <dgm:chMax val="1"/>
          <dgm:chPref val="1"/>
          <dgm:bulletEnabled val="1"/>
        </dgm:presLayoutVars>
      </dgm:prSet>
      <dgm:spPr/>
    </dgm:pt>
    <dgm:pt modelId="{14AE8A5D-6D4C-458E-94B5-9D5B77E926D0}" type="pres">
      <dgm:prSet presAssocID="{8BD946C8-0B9A-455D-8274-E32F7EA32807}" presName="Accent2" presStyleCnt="0"/>
      <dgm:spPr/>
    </dgm:pt>
    <dgm:pt modelId="{6E03D441-1AB7-4E43-9E3F-A984B3C28623}" type="pres">
      <dgm:prSet presAssocID="{8BD946C8-0B9A-455D-8274-E32F7EA32807}" presName="Accent" presStyleLbl="node1" presStyleIdx="2" presStyleCnt="4"/>
      <dgm:spPr/>
    </dgm:pt>
    <dgm:pt modelId="{ACC116F1-5C6E-46A7-9A5F-1307C1B9E111}" type="pres">
      <dgm:prSet presAssocID="{8BD946C8-0B9A-455D-8274-E32F7EA32807}" presName="ParentBackground2" presStyleCnt="0"/>
      <dgm:spPr/>
    </dgm:pt>
    <dgm:pt modelId="{2365BB91-3B36-4C09-81F8-35FFAC1F9923}" type="pres">
      <dgm:prSet presAssocID="{8BD946C8-0B9A-455D-8274-E32F7EA32807}" presName="ParentBackground" presStyleLbl="fgAcc1" presStyleIdx="2" presStyleCnt="4"/>
      <dgm:spPr/>
    </dgm:pt>
    <dgm:pt modelId="{88D74329-927C-4734-BFB3-968B1F9C30FF}" type="pres">
      <dgm:prSet presAssocID="{8BD946C8-0B9A-455D-8274-E32F7EA32807}" presName="Parent2" presStyleLbl="revTx" presStyleIdx="0" presStyleCnt="0">
        <dgm:presLayoutVars>
          <dgm:chMax val="1"/>
          <dgm:chPref val="1"/>
          <dgm:bulletEnabled val="1"/>
        </dgm:presLayoutVars>
      </dgm:prSet>
      <dgm:spPr/>
    </dgm:pt>
    <dgm:pt modelId="{5E7B2E41-1F83-43E3-B0D3-6EBE181C5C0B}" type="pres">
      <dgm:prSet presAssocID="{FFD4EE76-6F2A-46A0-BB24-47863321FFBF}" presName="Accent1" presStyleCnt="0"/>
      <dgm:spPr/>
    </dgm:pt>
    <dgm:pt modelId="{24A63363-A331-436D-8DE8-1B7464CD9021}" type="pres">
      <dgm:prSet presAssocID="{FFD4EE76-6F2A-46A0-BB24-47863321FFBF}" presName="Accent" presStyleLbl="node1" presStyleIdx="3" presStyleCnt="4"/>
      <dgm:spPr/>
    </dgm:pt>
    <dgm:pt modelId="{67331454-A398-4263-8BD8-7961C938B652}" type="pres">
      <dgm:prSet presAssocID="{FFD4EE76-6F2A-46A0-BB24-47863321FFBF}" presName="ParentBackground1" presStyleCnt="0"/>
      <dgm:spPr/>
    </dgm:pt>
    <dgm:pt modelId="{4FC57011-F61D-4977-9527-BF3E21E35475}" type="pres">
      <dgm:prSet presAssocID="{FFD4EE76-6F2A-46A0-BB24-47863321FFBF}" presName="ParentBackground" presStyleLbl="fgAcc1" presStyleIdx="3" presStyleCnt="4"/>
      <dgm:spPr/>
    </dgm:pt>
    <dgm:pt modelId="{D44FE8F8-8575-40C8-906B-CACE9C7D01FD}" type="pres">
      <dgm:prSet presAssocID="{FFD4EE76-6F2A-46A0-BB24-47863321FFBF}" presName="Parent1" presStyleLbl="revTx" presStyleIdx="0" presStyleCnt="0">
        <dgm:presLayoutVars>
          <dgm:chMax val="1"/>
          <dgm:chPref val="1"/>
          <dgm:bulletEnabled val="1"/>
        </dgm:presLayoutVars>
      </dgm:prSet>
      <dgm:spPr/>
    </dgm:pt>
  </dgm:ptLst>
  <dgm:cxnLst>
    <dgm:cxn modelId="{F6848C18-35ED-4D2E-BD6F-2F9FC6534CD0}" srcId="{6BD9FF5D-8485-4A99-B11B-D0B57C89031D}" destId="{FFD4EE76-6F2A-46A0-BB24-47863321FFBF}" srcOrd="0" destOrd="0" parTransId="{34C02028-1722-4A39-9ADC-88F9A4ED2D79}" sibTransId="{AD1DF283-8770-43BD-8F80-29F650C5D9D6}"/>
    <dgm:cxn modelId="{7B8EBD19-551B-4438-80FA-12A5A37716FF}" srcId="{6BD9FF5D-8485-4A99-B11B-D0B57C89031D}" destId="{B00FCE13-B533-4679-913D-A7B0035A7401}" srcOrd="3" destOrd="0" parTransId="{DF98550D-F5A6-42F7-8DB4-672F7710E654}" sibTransId="{6784F0D3-4D5C-47DE-97A7-4A43AF790B30}"/>
    <dgm:cxn modelId="{ACD33827-E1C5-4B3A-8234-CF4649435832}" type="presOf" srcId="{FFD4EE76-6F2A-46A0-BB24-47863321FFBF}" destId="{4FC57011-F61D-4977-9527-BF3E21E35475}" srcOrd="0" destOrd="0" presId="urn:microsoft.com/office/officeart/2011/layout/CircleProcess"/>
    <dgm:cxn modelId="{F884732B-34A9-4117-8055-0280C300FCCA}" srcId="{6BD9FF5D-8485-4A99-B11B-D0B57C89031D}" destId="{6EBFC0DF-6765-45ED-9E44-D256ABD3643E}" srcOrd="2" destOrd="0" parTransId="{78BD00B0-EBB4-4FA8-A63F-F728EAEC4233}" sibTransId="{B50920FA-2A68-4A71-909B-08A33AC8B38A}"/>
    <dgm:cxn modelId="{7ABC4A64-A163-4AF2-BD4D-BB5C6F28592B}" type="presOf" srcId="{6EBFC0DF-6765-45ED-9E44-D256ABD3643E}" destId="{A5178306-27CE-40F3-B6A3-63BF5E3D3DC0}" srcOrd="1" destOrd="0" presId="urn:microsoft.com/office/officeart/2011/layout/CircleProcess"/>
    <dgm:cxn modelId="{90F6F044-C2A2-4453-91F5-6DDB7E48BF3C}" type="presOf" srcId="{FFD4EE76-6F2A-46A0-BB24-47863321FFBF}" destId="{D44FE8F8-8575-40C8-906B-CACE9C7D01FD}" srcOrd="1" destOrd="0" presId="urn:microsoft.com/office/officeart/2011/layout/CircleProcess"/>
    <dgm:cxn modelId="{90AB0F6B-B3C4-4FBD-A7C1-2943C88C87E9}" type="presOf" srcId="{8BD946C8-0B9A-455D-8274-E32F7EA32807}" destId="{2365BB91-3B36-4C09-81F8-35FFAC1F9923}" srcOrd="0" destOrd="0" presId="urn:microsoft.com/office/officeart/2011/layout/CircleProcess"/>
    <dgm:cxn modelId="{A1A8934B-AEDF-4D83-AF7C-437EE4BB086E}" type="presOf" srcId="{6BD9FF5D-8485-4A99-B11B-D0B57C89031D}" destId="{E4389F41-A25E-4120-ABFF-A7A695616336}" srcOrd="0" destOrd="0" presId="urn:microsoft.com/office/officeart/2011/layout/CircleProcess"/>
    <dgm:cxn modelId="{A558F64C-19A4-49E8-A38B-527C717933A0}" type="presOf" srcId="{8BD946C8-0B9A-455D-8274-E32F7EA32807}" destId="{88D74329-927C-4734-BFB3-968B1F9C30FF}" srcOrd="1" destOrd="0" presId="urn:microsoft.com/office/officeart/2011/layout/CircleProcess"/>
    <dgm:cxn modelId="{81F61173-A539-497A-9FA4-73B986120B7C}" type="presOf" srcId="{6EBFC0DF-6765-45ED-9E44-D256ABD3643E}" destId="{598215A4-8BDA-42B4-AD34-CE13AC8F60A8}" srcOrd="0" destOrd="0" presId="urn:microsoft.com/office/officeart/2011/layout/CircleProcess"/>
    <dgm:cxn modelId="{334D4295-47B5-4250-A23F-A0DEF39493A6}" type="presOf" srcId="{B00FCE13-B533-4679-913D-A7B0035A7401}" destId="{C2C04756-A80C-49CD-9B81-63C85A086466}" srcOrd="1" destOrd="0" presId="urn:microsoft.com/office/officeart/2011/layout/CircleProcess"/>
    <dgm:cxn modelId="{9BC343A3-F7DA-477B-895B-97FCA5FFE1E7}" type="presOf" srcId="{B00FCE13-B533-4679-913D-A7B0035A7401}" destId="{9FDB4544-D75C-4EAF-A708-4E7292AB0D06}" srcOrd="0" destOrd="0" presId="urn:microsoft.com/office/officeart/2011/layout/CircleProcess"/>
    <dgm:cxn modelId="{AB430FC2-CDCE-4517-A1CE-A024536B8092}" srcId="{6BD9FF5D-8485-4A99-B11B-D0B57C89031D}" destId="{8BD946C8-0B9A-455D-8274-E32F7EA32807}" srcOrd="1" destOrd="0" parTransId="{8E61D29C-F935-4F3D-B727-9F0CE90F82E4}" sibTransId="{FD0E1551-9EB3-4116-8660-65D3D57C5E33}"/>
    <dgm:cxn modelId="{639D585A-4D62-4AD3-B67F-99CE2735E962}" type="presParOf" srcId="{E4389F41-A25E-4120-ABFF-A7A695616336}" destId="{15B5BDDF-068C-40DF-848F-07D121306EAC}" srcOrd="0" destOrd="0" presId="urn:microsoft.com/office/officeart/2011/layout/CircleProcess"/>
    <dgm:cxn modelId="{858EC566-E5B5-4D95-B5BF-A80FFBC6CAE5}" type="presParOf" srcId="{15B5BDDF-068C-40DF-848F-07D121306EAC}" destId="{53445B10-02BB-4889-9CCA-56293FC29A35}" srcOrd="0" destOrd="0" presId="urn:microsoft.com/office/officeart/2011/layout/CircleProcess"/>
    <dgm:cxn modelId="{3B061AFD-26B2-4262-8240-BB2B2336EDC6}" type="presParOf" srcId="{E4389F41-A25E-4120-ABFF-A7A695616336}" destId="{10F28259-C281-4A8A-845F-3AE267E9D199}" srcOrd="1" destOrd="0" presId="urn:microsoft.com/office/officeart/2011/layout/CircleProcess"/>
    <dgm:cxn modelId="{D3D2474A-715B-4432-A940-08BE00BA70CF}" type="presParOf" srcId="{10F28259-C281-4A8A-845F-3AE267E9D199}" destId="{9FDB4544-D75C-4EAF-A708-4E7292AB0D06}" srcOrd="0" destOrd="0" presId="urn:microsoft.com/office/officeart/2011/layout/CircleProcess"/>
    <dgm:cxn modelId="{327B0D60-ECBC-4E05-8B1B-12B7BEBE0103}" type="presParOf" srcId="{E4389F41-A25E-4120-ABFF-A7A695616336}" destId="{C2C04756-A80C-49CD-9B81-63C85A086466}" srcOrd="2" destOrd="0" presId="urn:microsoft.com/office/officeart/2011/layout/CircleProcess"/>
    <dgm:cxn modelId="{89C2B729-C54A-431E-8E8A-F27BCDCE2488}" type="presParOf" srcId="{E4389F41-A25E-4120-ABFF-A7A695616336}" destId="{4C35CAFA-992A-4AF9-8F4A-6D2B497140B8}" srcOrd="3" destOrd="0" presId="urn:microsoft.com/office/officeart/2011/layout/CircleProcess"/>
    <dgm:cxn modelId="{B05FC77B-D871-4228-AB28-80FAD7D10AB1}" type="presParOf" srcId="{4C35CAFA-992A-4AF9-8F4A-6D2B497140B8}" destId="{E969E145-1F10-424F-BA0F-538A093D269D}" srcOrd="0" destOrd="0" presId="urn:microsoft.com/office/officeart/2011/layout/CircleProcess"/>
    <dgm:cxn modelId="{17D94073-C577-40E5-B247-6649120018E4}" type="presParOf" srcId="{E4389F41-A25E-4120-ABFF-A7A695616336}" destId="{EE4F44E5-3A59-43F4-AD77-3CD24A671E5F}" srcOrd="4" destOrd="0" presId="urn:microsoft.com/office/officeart/2011/layout/CircleProcess"/>
    <dgm:cxn modelId="{50C1883B-2F32-48F9-8422-BF00912D7895}" type="presParOf" srcId="{EE4F44E5-3A59-43F4-AD77-3CD24A671E5F}" destId="{598215A4-8BDA-42B4-AD34-CE13AC8F60A8}" srcOrd="0" destOrd="0" presId="urn:microsoft.com/office/officeart/2011/layout/CircleProcess"/>
    <dgm:cxn modelId="{15102B7C-A7C9-4635-AC23-2E48251CBC0E}" type="presParOf" srcId="{E4389F41-A25E-4120-ABFF-A7A695616336}" destId="{A5178306-27CE-40F3-B6A3-63BF5E3D3DC0}" srcOrd="5" destOrd="0" presId="urn:microsoft.com/office/officeart/2011/layout/CircleProcess"/>
    <dgm:cxn modelId="{78D33675-6716-4DDA-9AE0-DFE5948EA892}" type="presParOf" srcId="{E4389F41-A25E-4120-ABFF-A7A695616336}" destId="{14AE8A5D-6D4C-458E-94B5-9D5B77E926D0}" srcOrd="6" destOrd="0" presId="urn:microsoft.com/office/officeart/2011/layout/CircleProcess"/>
    <dgm:cxn modelId="{2EF1461D-A5E3-43E9-AF34-7BD39858044C}" type="presParOf" srcId="{14AE8A5D-6D4C-458E-94B5-9D5B77E926D0}" destId="{6E03D441-1AB7-4E43-9E3F-A984B3C28623}" srcOrd="0" destOrd="0" presId="urn:microsoft.com/office/officeart/2011/layout/CircleProcess"/>
    <dgm:cxn modelId="{644046F6-A6D6-478B-BCDA-219A7D970CDB}" type="presParOf" srcId="{E4389F41-A25E-4120-ABFF-A7A695616336}" destId="{ACC116F1-5C6E-46A7-9A5F-1307C1B9E111}" srcOrd="7" destOrd="0" presId="urn:microsoft.com/office/officeart/2011/layout/CircleProcess"/>
    <dgm:cxn modelId="{FC4BC8A4-E8B8-4F25-A72E-EDD502A169B9}" type="presParOf" srcId="{ACC116F1-5C6E-46A7-9A5F-1307C1B9E111}" destId="{2365BB91-3B36-4C09-81F8-35FFAC1F9923}" srcOrd="0" destOrd="0" presId="urn:microsoft.com/office/officeart/2011/layout/CircleProcess"/>
    <dgm:cxn modelId="{B2B4B8BC-CC7E-49D7-8936-17703EF5B1A7}" type="presParOf" srcId="{E4389F41-A25E-4120-ABFF-A7A695616336}" destId="{88D74329-927C-4734-BFB3-968B1F9C30FF}" srcOrd="8" destOrd="0" presId="urn:microsoft.com/office/officeart/2011/layout/CircleProcess"/>
    <dgm:cxn modelId="{547963EE-A50E-4E39-BD3D-93418744DCEF}" type="presParOf" srcId="{E4389F41-A25E-4120-ABFF-A7A695616336}" destId="{5E7B2E41-1F83-43E3-B0D3-6EBE181C5C0B}" srcOrd="9" destOrd="0" presId="urn:microsoft.com/office/officeart/2011/layout/CircleProcess"/>
    <dgm:cxn modelId="{BF6C2811-604A-474D-9019-1E51148F0C2E}" type="presParOf" srcId="{5E7B2E41-1F83-43E3-B0D3-6EBE181C5C0B}" destId="{24A63363-A331-436D-8DE8-1B7464CD9021}" srcOrd="0" destOrd="0" presId="urn:microsoft.com/office/officeart/2011/layout/CircleProcess"/>
    <dgm:cxn modelId="{B84B4528-4BF5-4520-84AB-4F94A162A94E}" type="presParOf" srcId="{E4389F41-A25E-4120-ABFF-A7A695616336}" destId="{67331454-A398-4263-8BD8-7961C938B652}" srcOrd="10" destOrd="0" presId="urn:microsoft.com/office/officeart/2011/layout/CircleProcess"/>
    <dgm:cxn modelId="{98F014E1-8745-445E-BD63-8C0B155B2831}" type="presParOf" srcId="{67331454-A398-4263-8BD8-7961C938B652}" destId="{4FC57011-F61D-4977-9527-BF3E21E35475}" srcOrd="0" destOrd="0" presId="urn:microsoft.com/office/officeart/2011/layout/CircleProcess"/>
    <dgm:cxn modelId="{50AC80FE-B593-4992-A3B7-379E3F0147D2}" type="presParOf" srcId="{E4389F41-A25E-4120-ABFF-A7A695616336}" destId="{D44FE8F8-8575-40C8-906B-CACE9C7D01F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4636-0E51-4F04-9639-9D4CCD795A91}">
      <dsp:nvSpPr>
        <dsp:cNvPr id="0" name=""/>
        <dsp:cNvSpPr/>
      </dsp:nvSpPr>
      <dsp:spPr>
        <a:xfrm>
          <a:off x="3159285" y="627"/>
          <a:ext cx="4738927" cy="2446295"/>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v-SE" sz="1600" kern="1200" dirty="0"/>
            <a:t>Hållbar utveckling
Ökad produktivitet
Cirkulär ekonomi
Diversifiering av intäktsströmmar
Landsbygdsutveckling
Innovation och forskning</a:t>
          </a:r>
          <a:endParaRPr lang="en-GB" sz="1600" kern="1200" dirty="0"/>
        </a:p>
        <a:p>
          <a:pPr marL="171450" lvl="1" indent="-171450" algn="l" defTabSz="711200">
            <a:lnSpc>
              <a:spcPct val="90000"/>
            </a:lnSpc>
            <a:spcBef>
              <a:spcPct val="0"/>
            </a:spcBef>
            <a:spcAft>
              <a:spcPct val="15000"/>
            </a:spcAft>
            <a:buChar char="•"/>
          </a:pPr>
          <a:endParaRPr lang="en-GB" sz="1600" kern="1200" dirty="0"/>
        </a:p>
      </dsp:txBody>
      <dsp:txXfrm>
        <a:off x="3159285" y="306414"/>
        <a:ext cx="3821566" cy="1834721"/>
      </dsp:txXfrm>
    </dsp:sp>
    <dsp:sp modelId="{094096CA-FB79-49CF-B8B7-F6C1C4C923D8}">
      <dsp:nvSpPr>
        <dsp:cNvPr id="0" name=""/>
        <dsp:cNvSpPr/>
      </dsp:nvSpPr>
      <dsp:spPr>
        <a:xfrm>
          <a:off x="0" y="627"/>
          <a:ext cx="3159285" cy="24462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err="1"/>
            <a:t>Fördelar</a:t>
          </a:r>
          <a:endParaRPr lang="en-GB" sz="4100" kern="1200" dirty="0"/>
        </a:p>
      </dsp:txBody>
      <dsp:txXfrm>
        <a:off x="119418" y="120045"/>
        <a:ext cx="2920449" cy="2207459"/>
      </dsp:txXfrm>
    </dsp:sp>
    <dsp:sp modelId="{54B0F91E-CA54-457C-836D-F8C01ECA021D}">
      <dsp:nvSpPr>
        <dsp:cNvPr id="0" name=""/>
        <dsp:cNvSpPr/>
      </dsp:nvSpPr>
      <dsp:spPr>
        <a:xfrm>
          <a:off x="3159285" y="2691552"/>
          <a:ext cx="4738927" cy="2446295"/>
        </a:xfrm>
        <a:prstGeom prst="rightArrow">
          <a:avLst>
            <a:gd name="adj1" fmla="val 75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v-SE" sz="1600" kern="1200" dirty="0"/>
            <a:t>Regulatoriska hinder
Etiska betänkligheter
Marknadsacceptans
Frågor som rör immateriella rättigheter
Infrastruktur och investeringar
Komplexitet i interaktioner
Konkurrens om resurser</a:t>
          </a:r>
          <a:endParaRPr lang="en-GB" sz="1600" kern="1200" dirty="0"/>
        </a:p>
      </dsp:txBody>
      <dsp:txXfrm>
        <a:off x="3159285" y="2997339"/>
        <a:ext cx="3821566" cy="1834721"/>
      </dsp:txXfrm>
    </dsp:sp>
    <dsp:sp modelId="{CAB1AB7C-B23C-43AE-981D-2157245E76EF}">
      <dsp:nvSpPr>
        <dsp:cNvPr id="0" name=""/>
        <dsp:cNvSpPr/>
      </dsp:nvSpPr>
      <dsp:spPr>
        <a:xfrm>
          <a:off x="0" y="2691552"/>
          <a:ext cx="3159285" cy="2446295"/>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err="1"/>
            <a:t>Utmaningar</a:t>
          </a:r>
          <a:endParaRPr lang="en-GB" sz="4100" kern="1200" dirty="0"/>
        </a:p>
      </dsp:txBody>
      <dsp:txXfrm>
        <a:off x="119418" y="2810970"/>
        <a:ext cx="2920449" cy="2207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45B10-02BB-4889-9CCA-56293FC29A35}">
      <dsp:nvSpPr>
        <dsp:cNvPr id="0" name=""/>
        <dsp:cNvSpPr/>
      </dsp:nvSpPr>
      <dsp:spPr>
        <a:xfrm>
          <a:off x="7661943" y="1987566"/>
          <a:ext cx="2293050" cy="22931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DB4544-D75C-4EAF-A708-4E7292AB0D06}">
      <dsp:nvSpPr>
        <dsp:cNvPr id="0" name=""/>
        <dsp:cNvSpPr/>
      </dsp:nvSpPr>
      <dsp:spPr>
        <a:xfrm>
          <a:off x="7738641" y="2064018"/>
          <a:ext cx="2140639" cy="214026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Fas</a:t>
          </a:r>
          <a:r>
            <a:rPr lang="en-US" sz="1400" kern="1200" dirty="0"/>
            <a:t> IV: </a:t>
          </a:r>
          <a:r>
            <a:rPr lang="en-US" sz="1400" kern="1200" dirty="0" err="1"/>
            <a:t>tolkning</a:t>
          </a:r>
          <a:r>
            <a:rPr lang="en-US" sz="1400" kern="1200" dirty="0"/>
            <a:t> av </a:t>
          </a:r>
          <a:r>
            <a:rPr lang="en-US" sz="1400" kern="1200" dirty="0" err="1"/>
            <a:t>resultaten</a:t>
          </a:r>
          <a:endParaRPr lang="en-GB" sz="1400" kern="1200" dirty="0"/>
        </a:p>
      </dsp:txBody>
      <dsp:txXfrm>
        <a:off x="8044446" y="2369827"/>
        <a:ext cx="1529028" cy="1528644"/>
      </dsp:txXfrm>
    </dsp:sp>
    <dsp:sp modelId="{E969E145-1F10-424F-BA0F-538A093D269D}">
      <dsp:nvSpPr>
        <dsp:cNvPr id="0" name=""/>
        <dsp:cNvSpPr/>
      </dsp:nvSpPr>
      <dsp:spPr>
        <a:xfrm rot="2700000">
          <a:off x="5282344" y="1987404"/>
          <a:ext cx="2293088" cy="2293088"/>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215A4-8BDA-42B4-AD34-CE13AC8F60A8}">
      <dsp:nvSpPr>
        <dsp:cNvPr id="0" name=""/>
        <dsp:cNvSpPr/>
      </dsp:nvSpPr>
      <dsp:spPr>
        <a:xfrm>
          <a:off x="5368893" y="2064018"/>
          <a:ext cx="2140639" cy="2140263"/>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Fas III: bedömning av livscykelpåverkan </a:t>
          </a:r>
          <a:endParaRPr lang="en-GB" sz="1400" kern="1200" dirty="0"/>
        </a:p>
      </dsp:txBody>
      <dsp:txXfrm>
        <a:off x="5674698" y="2369827"/>
        <a:ext cx="1529028" cy="1528644"/>
      </dsp:txXfrm>
    </dsp:sp>
    <dsp:sp modelId="{6E03D441-1AB7-4E43-9E3F-A984B3C28623}">
      <dsp:nvSpPr>
        <dsp:cNvPr id="0" name=""/>
        <dsp:cNvSpPr/>
      </dsp:nvSpPr>
      <dsp:spPr>
        <a:xfrm rot="2700000">
          <a:off x="2922429" y="1987404"/>
          <a:ext cx="2293088" cy="2293088"/>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65BB91-3B36-4C09-81F8-35FFAC1F9923}">
      <dsp:nvSpPr>
        <dsp:cNvPr id="0" name=""/>
        <dsp:cNvSpPr/>
      </dsp:nvSpPr>
      <dsp:spPr>
        <a:xfrm>
          <a:off x="2999145" y="2064018"/>
          <a:ext cx="2140639" cy="2140263"/>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Fas</a:t>
          </a:r>
          <a:r>
            <a:rPr lang="en-US" sz="1400" kern="1200" dirty="0"/>
            <a:t> II: </a:t>
          </a:r>
          <a:r>
            <a:rPr lang="en-US" sz="1400" kern="1200" dirty="0" err="1"/>
            <a:t>livscykelinventering</a:t>
          </a:r>
          <a:r>
            <a:rPr lang="en-US" sz="1400" kern="1200" dirty="0"/>
            <a:t> </a:t>
          </a:r>
          <a:endParaRPr lang="en-GB" sz="1400" kern="1200" dirty="0"/>
        </a:p>
      </dsp:txBody>
      <dsp:txXfrm>
        <a:off x="3304951" y="2369827"/>
        <a:ext cx="1529028" cy="1528644"/>
      </dsp:txXfrm>
    </dsp:sp>
    <dsp:sp modelId="{24A63363-A331-436D-8DE8-1B7464CD9021}">
      <dsp:nvSpPr>
        <dsp:cNvPr id="0" name=""/>
        <dsp:cNvSpPr/>
      </dsp:nvSpPr>
      <dsp:spPr>
        <a:xfrm rot="2700000">
          <a:off x="552681" y="1987404"/>
          <a:ext cx="2293088" cy="2293088"/>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C57011-F61D-4977-9527-BF3E21E35475}">
      <dsp:nvSpPr>
        <dsp:cNvPr id="0" name=""/>
        <dsp:cNvSpPr/>
      </dsp:nvSpPr>
      <dsp:spPr>
        <a:xfrm>
          <a:off x="629397" y="2064018"/>
          <a:ext cx="2140639" cy="2140263"/>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Fas I: definition av mål och omfattning</a:t>
          </a:r>
          <a:endParaRPr lang="en-GB" sz="1400" kern="1200" dirty="0"/>
        </a:p>
      </dsp:txBody>
      <dsp:txXfrm>
        <a:off x="935203" y="2369827"/>
        <a:ext cx="1529028" cy="15286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07/06/2024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joint-research-centre.ec.europa.eu/jrc-news-and-updates/developing-circular-and-sustainable-bioeconomy-europe-new-report-network-experts-bioeconomy-sets-out-2020-11-19_en" TargetMode="Externa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mdpi.com/2071-1050/10/6/1695" TargetMode="External"/><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0/6/1695"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ual.es/en/h2020-food-security-sustainable-agriculture-and-forestry-marine-maritime-and-inland-water-research-and-the-bioeconomy-strengthening-the-european-agro-ecological-research-and-innovation-ecosystem/" TargetMode="Externa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isppealmrjon.blogspot.com/p/grade-2.html" TargetMode="External"/><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e.ual.es/en/h2020-food-security-sustainable-agriculture-and-forestry-marine-maritime-and-inland-water-research-and-the-bioeconomy-strengthening-the-european-agro-ecological-research-and-innovation-ecosystem/"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opensource.com/business/10/10/open-innovation-and-open-source-innovation-what-do-they-share-and-where-do-they-diffe" TargetMode="External"/><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a%20href=%22https:/www.flaticon.com/free-icons/economy%22%20title=%22economy%20icons%22%3eEconomy%20icons%20created%20by%20ultimatearm%20-%20Flaticon%3c/a"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a%20href=%22https:/www.flaticon.com/free-icons/tool-box%22%20title=%22tool%20box%20icons%22%3eTool%20box%20icons%20created%20by%20Eucalyp%20-%20Flaticon%3c/a"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ual.es/en/h2020-food-security-sustainable-agriculture-and-forestry-marine-maritime-and-inland-water-research-and-the-bioeconomy-strengthening-the-european-agro-ecological-research-and-innovation-ecosystem/" TargetMode="External"/><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477378" y="2274694"/>
            <a:ext cx="2539287" cy="1818742"/>
          </a:xfrm>
        </p:spPr>
        <p:txBody>
          <a:bodyPr>
            <a:normAutofit fontScale="90000"/>
          </a:bodyPr>
          <a:lstStyle/>
          <a:p>
            <a:r>
              <a:rPr lang="en-US" sz="4400" dirty="0" err="1"/>
              <a:t>Fördelar</a:t>
            </a:r>
            <a:r>
              <a:rPr lang="en-US" sz="4400" dirty="0"/>
              <a:t> och </a:t>
            </a:r>
            <a:r>
              <a:rPr lang="en-US" sz="4400" dirty="0" err="1"/>
              <a:t>utmaningar</a:t>
            </a:r>
            <a:r>
              <a:rPr lang="en-US" sz="4400" dirty="0"/>
              <a:t> </a:t>
            </a:r>
            <a:endParaRPr lang="en-GB"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8" name="Diagram 7">
            <a:extLst>
              <a:ext uri="{FF2B5EF4-FFF2-40B4-BE49-F238E27FC236}">
                <a16:creationId xmlns:a16="http://schemas.microsoft.com/office/drawing/2014/main" id="{E38F34C7-AB81-9815-D4D6-0C28881C3019}"/>
              </a:ext>
            </a:extLst>
          </p:cNvPr>
          <p:cNvGraphicFramePr/>
          <p:nvPr>
            <p:extLst>
              <p:ext uri="{D42A27DB-BD31-4B8C-83A1-F6EECF244321}">
                <p14:modId xmlns:p14="http://schemas.microsoft.com/office/powerpoint/2010/main" val="183375261"/>
              </p:ext>
            </p:extLst>
          </p:nvPr>
        </p:nvGraphicFramePr>
        <p:xfrm>
          <a:off x="3365144" y="1115969"/>
          <a:ext cx="7898213" cy="513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270EAA0-A818-1DDA-7373-1E74437128C3}"/>
              </a:ext>
            </a:extLst>
          </p:cNvPr>
          <p:cNvSpPr>
            <a:spLocks noGrp="1"/>
          </p:cNvSpPr>
          <p:nvPr>
            <p:ph type="ftr" sz="quarter" idx="11"/>
          </p:nvPr>
        </p:nvSpPr>
        <p:spPr/>
        <p:txBody>
          <a:bodyPr/>
          <a:lstStyle/>
          <a:p>
            <a:r>
              <a:rPr lang="sv-SE"/>
              <a:t>Modul: 3/ Ämne: Introduktion till bioekonomi/ Delämne: Bioekonomi inom jordbruksbranschen</a:t>
            </a:r>
            <a:endParaRPr lang="en-US" dirty="0"/>
          </a:p>
        </p:txBody>
      </p:sp>
    </p:spTree>
    <p:extLst>
      <p:ext uri="{BB962C8B-B14F-4D97-AF65-F5344CB8AC3E}">
        <p14:creationId xmlns:p14="http://schemas.microsoft.com/office/powerpoint/2010/main" val="314464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371053" y="3015670"/>
            <a:ext cx="3089993" cy="877888"/>
          </a:xfrm>
        </p:spPr>
        <p:txBody>
          <a:bodyPr>
            <a:normAutofit fontScale="90000"/>
          </a:bodyPr>
          <a:lstStyle/>
          <a:p>
            <a:r>
              <a:rPr lang="en-US" sz="4400" dirty="0" err="1"/>
              <a:t>Bioprodukter</a:t>
            </a:r>
            <a:r>
              <a:rPr lang="en-US" sz="4400" dirty="0"/>
              <a:t> </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11</a:t>
            </a:fld>
            <a:endParaRPr lang="en-US" dirty="0"/>
          </a:p>
        </p:txBody>
      </p:sp>
      <p:pic>
        <p:nvPicPr>
          <p:cNvPr id="11" name="Picture 10">
            <a:extLst>
              <a:ext uri="{FF2B5EF4-FFF2-40B4-BE49-F238E27FC236}">
                <a16:creationId xmlns:a16="http://schemas.microsoft.com/office/drawing/2014/main" id="{83973AE2-A627-D0AC-CD7C-4F0FE589C8C9}"/>
              </a:ext>
            </a:extLst>
          </p:cNvPr>
          <p:cNvPicPr>
            <a:picLocks noChangeAspect="1"/>
          </p:cNvPicPr>
          <p:nvPr/>
        </p:nvPicPr>
        <p:blipFill>
          <a:blip r:embed="rId2"/>
          <a:stretch>
            <a:fillRect/>
          </a:stretch>
        </p:blipFill>
        <p:spPr>
          <a:xfrm>
            <a:off x="3513034" y="503894"/>
            <a:ext cx="7383566" cy="5901439"/>
          </a:xfrm>
          <a:prstGeom prst="rect">
            <a:avLst/>
          </a:prstGeom>
        </p:spPr>
      </p:pic>
      <p:sp>
        <p:nvSpPr>
          <p:cNvPr id="3" name="Footer Placeholder 2">
            <a:extLst>
              <a:ext uri="{FF2B5EF4-FFF2-40B4-BE49-F238E27FC236}">
                <a16:creationId xmlns:a16="http://schemas.microsoft.com/office/drawing/2014/main" id="{D69E5655-0E70-5CE5-AF9F-2D0BFD4DBDC4}"/>
              </a:ext>
            </a:extLst>
          </p:cNvPr>
          <p:cNvSpPr>
            <a:spLocks noGrp="1"/>
          </p:cNvSpPr>
          <p:nvPr>
            <p:ph type="ftr" sz="quarter" idx="11"/>
          </p:nvPr>
        </p:nvSpPr>
        <p:spPr/>
        <p:txBody>
          <a:bodyPr/>
          <a:lstStyle/>
          <a:p>
            <a:r>
              <a:rPr lang="sv-SE"/>
              <a:t>Modul: 3/ Ämne: Introduktion till bioekonomi/ Delämne: Bioekonomi inom jordbruksbranschen</a:t>
            </a:r>
            <a:endParaRPr lang="en-US" dirty="0"/>
          </a:p>
        </p:txBody>
      </p:sp>
    </p:spTree>
    <p:extLst>
      <p:ext uri="{BB962C8B-B14F-4D97-AF65-F5344CB8AC3E}">
        <p14:creationId xmlns:p14="http://schemas.microsoft.com/office/powerpoint/2010/main" val="115524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744196" y="3015670"/>
            <a:ext cx="2716850" cy="877888"/>
          </a:xfrm>
        </p:spPr>
        <p:txBody>
          <a:bodyPr>
            <a:normAutofit fontScale="90000"/>
          </a:bodyPr>
          <a:lstStyle/>
          <a:p>
            <a:r>
              <a:rPr lang="en-US" sz="4400" dirty="0" err="1"/>
              <a:t>Biologiska</a:t>
            </a:r>
            <a:r>
              <a:rPr lang="en-US" sz="4400" dirty="0"/>
              <a:t> </a:t>
            </a:r>
            <a:r>
              <a:rPr lang="en-US" sz="4400" dirty="0" err="1"/>
              <a:t>resurser</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12</a:t>
            </a:fld>
            <a:endParaRPr lang="en-US" dirty="0"/>
          </a:p>
        </p:txBody>
      </p:sp>
      <p:pic>
        <p:nvPicPr>
          <p:cNvPr id="3" name="Picture 2">
            <a:extLst>
              <a:ext uri="{FF2B5EF4-FFF2-40B4-BE49-F238E27FC236}">
                <a16:creationId xmlns:a16="http://schemas.microsoft.com/office/drawing/2014/main" id="{16A375EE-2626-AE47-FA5A-66DA7E38A759}"/>
              </a:ext>
            </a:extLst>
          </p:cNvPr>
          <p:cNvPicPr>
            <a:picLocks noChangeAspect="1"/>
          </p:cNvPicPr>
          <p:nvPr/>
        </p:nvPicPr>
        <p:blipFill>
          <a:blip r:embed="rId2"/>
          <a:stretch>
            <a:fillRect/>
          </a:stretch>
        </p:blipFill>
        <p:spPr>
          <a:xfrm>
            <a:off x="3367043" y="506826"/>
            <a:ext cx="7529557" cy="5945250"/>
          </a:xfrm>
          <a:prstGeom prst="rect">
            <a:avLst/>
          </a:prstGeom>
        </p:spPr>
      </p:pic>
      <p:sp>
        <p:nvSpPr>
          <p:cNvPr id="4" name="Footer Placeholder 3">
            <a:extLst>
              <a:ext uri="{FF2B5EF4-FFF2-40B4-BE49-F238E27FC236}">
                <a16:creationId xmlns:a16="http://schemas.microsoft.com/office/drawing/2014/main" id="{E7B808CE-7804-2FC6-D62B-99EA296C0EC1}"/>
              </a:ext>
            </a:extLst>
          </p:cNvPr>
          <p:cNvSpPr>
            <a:spLocks noGrp="1"/>
          </p:cNvSpPr>
          <p:nvPr>
            <p:ph type="ftr" sz="quarter" idx="11"/>
          </p:nvPr>
        </p:nvSpPr>
        <p:spPr/>
        <p:txBody>
          <a:bodyPr/>
          <a:lstStyle/>
          <a:p>
            <a:r>
              <a:rPr lang="sv-SE"/>
              <a:t>Modul: 3/ Ämne: Introduktion till bioekonomi/ Delämne: Bioekonomi inom jordbruksbranschen</a:t>
            </a:r>
            <a:endParaRPr lang="en-US" dirty="0"/>
          </a:p>
        </p:txBody>
      </p:sp>
    </p:spTree>
    <p:extLst>
      <p:ext uri="{BB962C8B-B14F-4D97-AF65-F5344CB8AC3E}">
        <p14:creationId xmlns:p14="http://schemas.microsoft.com/office/powerpoint/2010/main" val="95652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#1</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dirty="0" err="1">
                <a:solidFill>
                  <a:srgbClr val="000000"/>
                </a:solidFill>
                <a:effectLst/>
                <a:latin typeface="Calibri" panose="020F0502020204030204" pitchFamily="34" charset="0"/>
                <a:ea typeface="Calibri" panose="020F0502020204030204" pitchFamily="34" charset="0"/>
              </a:rPr>
              <a:t>Gruppdiskussion</a:t>
            </a: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sv-SE" i="1" dirty="0">
                <a:solidFill>
                  <a:srgbClr val="000000"/>
                </a:solidFill>
                <a:latin typeface="Calibri" panose="020F0502020204030204" pitchFamily="34" charset="0"/>
              </a:rPr>
              <a:t>Kan du ge exempel på bioprodukter och biologiska resurser inom jordbruket?</a:t>
            </a:r>
            <a:endParaRPr lang="it-IT" sz="4000" dirty="0"/>
          </a:p>
        </p:txBody>
      </p:sp>
      <p:sp>
        <p:nvSpPr>
          <p:cNvPr id="3" name="Footer Placeholder 2">
            <a:extLst>
              <a:ext uri="{FF2B5EF4-FFF2-40B4-BE49-F238E27FC236}">
                <a16:creationId xmlns:a16="http://schemas.microsoft.com/office/drawing/2014/main" id="{7DF90264-34E1-FDC0-5C78-7EDAE702217E}"/>
              </a:ext>
            </a:extLst>
          </p:cNvPr>
          <p:cNvSpPr>
            <a:spLocks noGrp="1"/>
          </p:cNvSpPr>
          <p:nvPr>
            <p:ph type="ftr" sz="quarter" idx="10"/>
          </p:nvPr>
        </p:nvSpPr>
        <p:spPr/>
        <p:txBody>
          <a:bodyPr/>
          <a:lstStyle/>
          <a:p>
            <a:r>
              <a:rPr lang="sv-SE" b="1"/>
              <a:t>Modul: 3/ Ämne: Introduktion till bioekonomi/ Delämne: Bioekonomi inom jordbruksbranschen</a:t>
            </a:r>
            <a:endParaRPr lang="en-US" b="1" dirty="0"/>
          </a:p>
        </p:txBody>
      </p:sp>
    </p:spTree>
    <p:extLst>
      <p:ext uri="{BB962C8B-B14F-4D97-AF65-F5344CB8AC3E}">
        <p14:creationId xmlns:p14="http://schemas.microsoft.com/office/powerpoint/2010/main" val="3068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3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3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sv-SE" dirty="0"/>
              <a:t>Strategier och initiativ för bioekonomi </a:t>
            </a:r>
          </a:p>
          <a:p>
            <a:pPr marL="342900" indent="-342900">
              <a:buFont typeface="+mj-lt"/>
              <a:buAutoNum type="arabicPeriod"/>
            </a:pPr>
            <a:r>
              <a:rPr lang="sv-SE" dirty="0"/>
              <a:t>Lägesrapport om EU:s bioekonomi</a:t>
            </a:r>
          </a:p>
          <a:p>
            <a:pPr marL="342900" indent="-342900">
              <a:buFont typeface="+mj-lt"/>
              <a:buAutoNum type="arabicPeriod"/>
            </a:pPr>
            <a:r>
              <a:rPr lang="sv-SE" dirty="0"/>
              <a:t>Biobaserad industri i Europa</a:t>
            </a:r>
          </a:p>
          <a:p>
            <a:pPr marL="342900" indent="-342900">
              <a:buFont typeface="+mj-lt"/>
              <a:buAutoNum type="arabicPeriod"/>
            </a:pPr>
            <a:r>
              <a:rPr lang="sv-SE" dirty="0"/>
              <a:t>Bioekonomi i Europa</a:t>
            </a: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9" name="Segnaposto piè di pagina 1">
            <a:extLst>
              <a:ext uri="{FF2B5EF4-FFF2-40B4-BE49-F238E27FC236}">
                <a16:creationId xmlns:a16="http://schemas.microsoft.com/office/drawing/2014/main" id="{3CCA1C1E-AAB6-1EBF-6475-E7468626A4AF}"/>
              </a:ext>
            </a:extLst>
          </p:cNvPr>
          <p:cNvSpPr>
            <a:spLocks noGrp="1"/>
          </p:cNvSpPr>
          <p:nvPr>
            <p:ph type="ftr" sz="quarter" idx="11"/>
          </p:nvPr>
        </p:nvSpPr>
        <p:spPr>
          <a:xfrm>
            <a:off x="838200" y="6238876"/>
            <a:ext cx="9982200" cy="600074"/>
          </a:xfrm>
        </p:spPr>
        <p:txBody>
          <a:bodyPr/>
          <a:lstStyle/>
          <a:p>
            <a:r>
              <a:rPr lang="sv-SE" sz="1200" dirty="0">
                <a:solidFill>
                  <a:schemeClr val="bg1">
                    <a:lumMod val="65000"/>
                  </a:schemeClr>
                </a:solidFill>
              </a:rPr>
              <a:t>Modul: 3/ Ämne: Introduktion till bioekonomi/ Delämne: Bioekonomi i Europa</a:t>
            </a:r>
            <a:endParaRPr lang="en-US" sz="1200" dirty="0">
              <a:solidFill>
                <a:schemeClr val="bg1">
                  <a:lumMod val="65000"/>
                </a:schemeClr>
              </a:solidFill>
            </a:endParaRPr>
          </a:p>
        </p:txBody>
      </p:sp>
    </p:spTree>
    <p:extLst>
      <p:ext uri="{BB962C8B-B14F-4D97-AF65-F5344CB8AC3E}">
        <p14:creationId xmlns:p14="http://schemas.microsoft.com/office/powerpoint/2010/main" val="132456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35897F-CDC1-C357-9C9E-62B7F635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82" y="3429000"/>
            <a:ext cx="3485579" cy="2842954"/>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sv-SE" sz="4400" dirty="0"/>
              <a:t>Strategier och initiativ för bioekonomi</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just">
              <a:lnSpc>
                <a:spcPct val="107000"/>
              </a:lnSpc>
              <a:spcAft>
                <a:spcPts val="800"/>
              </a:spcAft>
              <a:buNone/>
            </a:pPr>
            <a:r>
              <a:rPr lang="sv-SE" dirty="0">
                <a:solidFill>
                  <a:srgbClr val="000000"/>
                </a:solidFill>
                <a:latin typeface="Minion Pro"/>
                <a:ea typeface="Times New Roman" panose="02020603050405020304" pitchFamily="18" charset="0"/>
                <a:cs typeface="Open Sans" panose="020B0606030504020204" pitchFamily="34" charset="0"/>
              </a:rPr>
              <a:t>Bioekonomin i Europa drivs av en affärsmodell som omfattar investeringar i kompetens, samordning av policyer och marknadsutveckling. EU:s strategier stöder övergången till en cirkulär, hållbar ekonomi.</a:t>
            </a:r>
            <a:endParaRPr lang="it-IT" sz="2800" u="sng"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 name="CasellaDiTesto 2">
            <a:extLst>
              <a:ext uri="{FF2B5EF4-FFF2-40B4-BE49-F238E27FC236}">
                <a16:creationId xmlns:a16="http://schemas.microsoft.com/office/drawing/2014/main" id="{68A56727-C9AA-B2EA-7914-AEF6F490BBA3}"/>
              </a:ext>
            </a:extLst>
          </p:cNvPr>
          <p:cNvSpPr txBox="1"/>
          <p:nvPr/>
        </p:nvSpPr>
        <p:spPr>
          <a:xfrm>
            <a:off x="838198" y="3738995"/>
            <a:ext cx="6093822" cy="2050690"/>
          </a:xfrm>
          <a:prstGeom prst="rect">
            <a:avLst/>
          </a:prstGeom>
          <a:noFill/>
        </p:spPr>
        <p:txBody>
          <a:bodyPr wrap="square">
            <a:spAutoFit/>
          </a:bodyPr>
          <a:lstStyle/>
          <a:p>
            <a:pPr algn="just">
              <a:lnSpc>
                <a:spcPct val="107000"/>
              </a:lnSpc>
              <a:spcAft>
                <a:spcPts val="800"/>
              </a:spcAft>
            </a:pPr>
            <a:r>
              <a:rPr lang="sv-SE" sz="2400" dirty="0">
                <a:solidFill>
                  <a:srgbClr val="000000"/>
                </a:solidFill>
                <a:effectLst/>
                <a:latin typeface="Calibri" panose="020F0502020204030204" pitchFamily="34" charset="0"/>
                <a:ea typeface="Times New Roman" panose="02020603050405020304" pitchFamily="18" charset="0"/>
              </a:rPr>
              <a:t>Betydande finansiering genom program som </a:t>
            </a:r>
            <a:r>
              <a:rPr lang="sv-SE" sz="2400" dirty="0" err="1">
                <a:solidFill>
                  <a:srgbClr val="000000"/>
                </a:solidFill>
                <a:effectLst/>
                <a:latin typeface="Calibri" panose="020F0502020204030204" pitchFamily="34" charset="0"/>
                <a:ea typeface="Times New Roman" panose="02020603050405020304" pitchFamily="18" charset="0"/>
              </a:rPr>
              <a:t>Horizon</a:t>
            </a:r>
            <a:r>
              <a:rPr lang="sv-SE" sz="2400" dirty="0">
                <a:solidFill>
                  <a:srgbClr val="000000"/>
                </a:solidFill>
                <a:effectLst/>
                <a:latin typeface="Calibri" panose="020F0502020204030204" pitchFamily="34" charset="0"/>
                <a:ea typeface="Times New Roman" panose="02020603050405020304" pitchFamily="18" charset="0"/>
              </a:rPr>
              <a:t> 2020 stöder forskning och innovation, med betydande investeringar som går till att skapa nya biobaserade värdekedjor och material.</a:t>
            </a:r>
            <a:endParaRPr lang="en-GB" sz="2400" dirty="0">
              <a:solidFill>
                <a:srgbClr val="000000"/>
              </a:solidFill>
              <a:effectLst/>
              <a:latin typeface="Calibri" panose="020F0502020204030204" pitchFamily="34" charset="0"/>
              <a:ea typeface="Times New Roman" panose="02020603050405020304" pitchFamily="18" charset="0"/>
            </a:endParaRPr>
          </a:p>
        </p:txBody>
      </p:sp>
      <p:sp>
        <p:nvSpPr>
          <p:cNvPr id="2" name="Segnaposto piè di pagina 1">
            <a:extLst>
              <a:ext uri="{FF2B5EF4-FFF2-40B4-BE49-F238E27FC236}">
                <a16:creationId xmlns:a16="http://schemas.microsoft.com/office/drawing/2014/main" id="{38616864-AF4C-2BCC-96E5-75D56C2C9B64}"/>
              </a:ext>
            </a:extLst>
          </p:cNvPr>
          <p:cNvSpPr txBox="1">
            <a:spLocks/>
          </p:cNvSpPr>
          <p:nvPr/>
        </p:nvSpPr>
        <p:spPr>
          <a:xfrm>
            <a:off x="1333143" y="6229054"/>
            <a:ext cx="7786643"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 Europa</a:t>
            </a:r>
            <a:endParaRPr lang="en-US" sz="1200" dirty="0">
              <a:solidFill>
                <a:schemeClr val="bg1">
                  <a:lumMod val="65000"/>
                </a:schemeClr>
              </a:solidFill>
            </a:endParaRPr>
          </a:p>
        </p:txBody>
      </p:sp>
    </p:spTree>
    <p:extLst>
      <p:ext uri="{BB962C8B-B14F-4D97-AF65-F5344CB8AC3E}">
        <p14:creationId xmlns:p14="http://schemas.microsoft.com/office/powerpoint/2010/main" val="335696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sv-SE" dirty="0"/>
              <a:t>Strategier och initiativ för bioekonomi</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sp>
        <p:nvSpPr>
          <p:cNvPr id="3" name="TextBox 2">
            <a:extLst>
              <a:ext uri="{FF2B5EF4-FFF2-40B4-BE49-F238E27FC236}">
                <a16:creationId xmlns:a16="http://schemas.microsoft.com/office/drawing/2014/main" id="{46BF5756-F86D-B85E-19A6-2993399F6FB5}"/>
              </a:ext>
            </a:extLst>
          </p:cNvPr>
          <p:cNvSpPr txBox="1"/>
          <p:nvPr/>
        </p:nvSpPr>
        <p:spPr>
          <a:xfrm>
            <a:off x="838200" y="1626259"/>
            <a:ext cx="5882640" cy="4524315"/>
          </a:xfrm>
          <a:prstGeom prst="rect">
            <a:avLst/>
          </a:prstGeom>
          <a:noFill/>
        </p:spPr>
        <p:txBody>
          <a:bodyPr wrap="square" rtlCol="0">
            <a:spAutoFit/>
          </a:bodyPr>
          <a:lstStyle/>
          <a:p>
            <a:pPr marL="285750" indent="-285750">
              <a:buFont typeface="Wingdings" panose="05000000000000000000" pitchFamily="2" charset="2"/>
              <a:buChar char="§"/>
            </a:pPr>
            <a:r>
              <a:rPr lang="sv-SE" sz="3200" dirty="0"/>
              <a:t>Europeiska gröna given (2019)</a:t>
            </a:r>
          </a:p>
          <a:p>
            <a:pPr marL="285750" indent="-285750">
              <a:buFont typeface="Wingdings" panose="05000000000000000000" pitchFamily="2" charset="2"/>
              <a:buChar char="§"/>
            </a:pPr>
            <a:r>
              <a:rPr lang="sv-SE" sz="3200" dirty="0"/>
              <a:t>Handlingsplan för cirkulär ekonomi (2020)</a:t>
            </a:r>
          </a:p>
          <a:p>
            <a:pPr marL="285750" indent="-285750">
              <a:buFont typeface="Wingdings" panose="05000000000000000000" pitchFamily="2" charset="2"/>
              <a:buChar char="§"/>
            </a:pPr>
            <a:r>
              <a:rPr lang="sv-SE" sz="3200" dirty="0"/>
              <a:t>Det gemensamma företaget för ett cirkulärt biobaserat Europa</a:t>
            </a:r>
          </a:p>
          <a:p>
            <a:pPr marL="285750" indent="-285750">
              <a:buFont typeface="Wingdings" panose="05000000000000000000" pitchFamily="2" charset="2"/>
              <a:buChar char="§"/>
            </a:pPr>
            <a:r>
              <a:rPr lang="sv-SE" sz="3200" dirty="0"/>
              <a:t>Den gemensamma jordbrukspolitiken (GJP)</a:t>
            </a:r>
          </a:p>
          <a:p>
            <a:pPr marL="285750" indent="-285750">
              <a:buFont typeface="Wingdings" panose="05000000000000000000" pitchFamily="2" charset="2"/>
              <a:buChar char="§"/>
            </a:pPr>
            <a:r>
              <a:rPr lang="sv-SE" sz="3200" dirty="0"/>
              <a:t>Strategin ”Från jord till bord” (2020)</a:t>
            </a:r>
            <a:endParaRPr lang="en-GB" sz="3200" dirty="0"/>
          </a:p>
        </p:txBody>
      </p:sp>
      <p:pic>
        <p:nvPicPr>
          <p:cNvPr id="2050" name="Εικόνα 49" descr="20201119-bioweconomy.png">
            <a:extLst>
              <a:ext uri="{FF2B5EF4-FFF2-40B4-BE49-F238E27FC236}">
                <a16:creationId xmlns:a16="http://schemas.microsoft.com/office/drawing/2014/main" id="{8C60604F-795B-759D-8C88-EF383CD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695139"/>
            <a:ext cx="5471160" cy="5190050"/>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36">
            <a:extLst>
              <a:ext uri="{FF2B5EF4-FFF2-40B4-BE49-F238E27FC236}">
                <a16:creationId xmlns:a16="http://schemas.microsoft.com/office/drawing/2014/main" id="{695064DF-D171-A96E-1FA5-02DDA6EAC60E}"/>
              </a:ext>
            </a:extLst>
          </p:cNvPr>
          <p:cNvSpPr txBox="1"/>
          <p:nvPr/>
        </p:nvSpPr>
        <p:spPr>
          <a:xfrm>
            <a:off x="9083040" y="5439057"/>
            <a:ext cx="1234440" cy="4381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effectLst/>
                <a:latin typeface="Calibri" panose="020F0502020204030204" pitchFamily="34" charset="0"/>
                <a:ea typeface="Times New Roman" panose="02020603050405020304" pitchFamily="18" charset="0"/>
              </a:rPr>
              <a:t>(</a:t>
            </a:r>
            <a:r>
              <a:rPr lang="en-GB" u="sng" dirty="0">
                <a:solidFill>
                  <a:srgbClr val="0000FF"/>
                </a:solidFill>
                <a:effectLst/>
                <a:latin typeface="Calibri" panose="020F0502020204030204" pitchFamily="34" charset="0"/>
                <a:ea typeface="Times New Roman" panose="02020603050405020304" pitchFamily="18" charset="0"/>
                <a:hlinkClick r:id="rId3"/>
              </a:rPr>
              <a:t>Source</a:t>
            </a:r>
            <a:r>
              <a:rPr lang="en-GB" dirty="0">
                <a:effectLst/>
                <a:latin typeface="Calibri" panose="020F0502020204030204" pitchFamily="34"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sp>
        <p:nvSpPr>
          <p:cNvPr id="8" name="Segnaposto piè di pagina 1">
            <a:extLst>
              <a:ext uri="{FF2B5EF4-FFF2-40B4-BE49-F238E27FC236}">
                <a16:creationId xmlns:a16="http://schemas.microsoft.com/office/drawing/2014/main" id="{957A3E8B-D365-E706-DE54-8A5B9D97ED61}"/>
              </a:ext>
            </a:extLst>
          </p:cNvPr>
          <p:cNvSpPr txBox="1">
            <a:spLocks/>
          </p:cNvSpPr>
          <p:nvPr/>
        </p:nvSpPr>
        <p:spPr>
          <a:xfrm>
            <a:off x="1162228" y="6141133"/>
            <a:ext cx="7761006"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 Europa</a:t>
            </a:r>
            <a:endParaRPr lang="en-US" sz="1200" dirty="0">
              <a:solidFill>
                <a:schemeClr val="bg1">
                  <a:lumMod val="65000"/>
                </a:schemeClr>
              </a:solidFill>
            </a:endParaRPr>
          </a:p>
        </p:txBody>
      </p:sp>
    </p:spTree>
    <p:extLst>
      <p:ext uri="{BB962C8B-B14F-4D97-AF65-F5344CB8AC3E}">
        <p14:creationId xmlns:p14="http://schemas.microsoft.com/office/powerpoint/2010/main" val="393672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718559" y="578487"/>
            <a:ext cx="10515600" cy="1009651"/>
          </a:xfrm>
        </p:spPr>
        <p:txBody>
          <a:bodyPr>
            <a:normAutofit/>
          </a:bodyPr>
          <a:lstStyle/>
          <a:p>
            <a:r>
              <a:rPr lang="sv-SE" sz="3600" dirty="0"/>
              <a:t>Status för bioekonomin i EU </a:t>
            </a:r>
            <a:endParaRPr lang="en-GB" sz="3600"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sp>
        <p:nvSpPr>
          <p:cNvPr id="13" name="TextBox 12">
            <a:extLst>
              <a:ext uri="{FF2B5EF4-FFF2-40B4-BE49-F238E27FC236}">
                <a16:creationId xmlns:a16="http://schemas.microsoft.com/office/drawing/2014/main" id="{47A7A7E6-FBCC-E37A-8A1D-F9CE72E90A3E}"/>
              </a:ext>
            </a:extLst>
          </p:cNvPr>
          <p:cNvSpPr txBox="1"/>
          <p:nvPr/>
        </p:nvSpPr>
        <p:spPr>
          <a:xfrm>
            <a:off x="262926" y="1322894"/>
            <a:ext cx="6342974" cy="4093428"/>
          </a:xfrm>
          <a:prstGeom prst="rect">
            <a:avLst/>
          </a:prstGeom>
          <a:noFill/>
        </p:spPr>
        <p:txBody>
          <a:bodyPr wrap="square" rtlCol="0">
            <a:spAutoFit/>
          </a:bodyPr>
          <a:lstStyle/>
          <a:p>
            <a:pPr algn="just"/>
            <a:r>
              <a:rPr lang="en-GB" sz="2000" dirty="0"/>
              <a:t>•	</a:t>
            </a:r>
            <a:r>
              <a:rPr lang="sv-SE" sz="2000" dirty="0"/>
              <a:t>Allt fler nationella och regionala bioekonomistrategier främjar sektorsövergripande samarbete och </a:t>
            </a:r>
            <a:r>
              <a:rPr lang="sv-SE" sz="2000" dirty="0" err="1"/>
              <a:t>hållbarhetsprinciper</a:t>
            </a:r>
            <a:r>
              <a:rPr lang="sv-SE" sz="2000" dirty="0"/>
              <a:t> och investerar i innovation inom bioekonomin.</a:t>
            </a:r>
          </a:p>
          <a:p>
            <a:pPr algn="just"/>
            <a:r>
              <a:rPr lang="en-GB" sz="2000" dirty="0"/>
              <a:t>•	</a:t>
            </a:r>
            <a:r>
              <a:rPr lang="sv-SE" sz="2000" dirty="0"/>
              <a:t>Framsteg har gjorts i de central- och östeuropeiska länderna när det gäller utbyggnaden av bioekonomin, med hjälp av betydande bidrag från EU och inrättandet av nya forum och nätverk.</a:t>
            </a:r>
          </a:p>
          <a:p>
            <a:pPr algn="just"/>
            <a:r>
              <a:rPr lang="en-GB" sz="2000" dirty="0"/>
              <a:t>•	</a:t>
            </a:r>
            <a:r>
              <a:rPr lang="sv-SE" sz="2000" dirty="0"/>
              <a:t>Mobilisering av privata investeringar, forskning och innovationer inom livsmedel och andra biobaserade industrier ökar och visar på en lovande utveckling. Europa har en stark position på den globala marknaden för biobaserade kemikalier och material.</a:t>
            </a:r>
            <a:endParaRPr lang="en-GB" dirty="0"/>
          </a:p>
        </p:txBody>
      </p:sp>
      <p:sp>
        <p:nvSpPr>
          <p:cNvPr id="2" name="Segnaposto piè di pagina 1">
            <a:extLst>
              <a:ext uri="{FF2B5EF4-FFF2-40B4-BE49-F238E27FC236}">
                <a16:creationId xmlns:a16="http://schemas.microsoft.com/office/drawing/2014/main" id="{DC221F57-F38B-CECC-F86C-9C8670212D03}"/>
              </a:ext>
            </a:extLst>
          </p:cNvPr>
          <p:cNvSpPr txBox="1">
            <a:spLocks/>
          </p:cNvSpPr>
          <p:nvPr/>
        </p:nvSpPr>
        <p:spPr>
          <a:xfrm>
            <a:off x="1598064" y="6277035"/>
            <a:ext cx="7393536"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 Europa</a:t>
            </a:r>
            <a:endParaRPr lang="en-US" sz="1200" dirty="0">
              <a:solidFill>
                <a:schemeClr val="bg1">
                  <a:lumMod val="65000"/>
                </a:schemeClr>
              </a:solidFill>
            </a:endParaRPr>
          </a:p>
        </p:txBody>
      </p:sp>
      <p:pic>
        <p:nvPicPr>
          <p:cNvPr id="11" name="Picture 10" descr="A map of europe with green and grey colors&#10;&#10;Description automatically generated">
            <a:extLst>
              <a:ext uri="{FF2B5EF4-FFF2-40B4-BE49-F238E27FC236}">
                <a16:creationId xmlns:a16="http://schemas.microsoft.com/office/drawing/2014/main" id="{78F38887-BD41-C4F9-9990-4A12AB80D807}"/>
              </a:ext>
            </a:extLst>
          </p:cNvPr>
          <p:cNvPicPr>
            <a:picLocks noChangeAspect="1"/>
          </p:cNvPicPr>
          <p:nvPr/>
        </p:nvPicPr>
        <p:blipFill>
          <a:blip r:embed="rId2"/>
          <a:stretch>
            <a:fillRect/>
          </a:stretch>
        </p:blipFill>
        <p:spPr>
          <a:xfrm>
            <a:off x="6672344" y="578487"/>
            <a:ext cx="5256730" cy="5256730"/>
          </a:xfrm>
          <a:prstGeom prst="rect">
            <a:avLst/>
          </a:prstGeom>
        </p:spPr>
      </p:pic>
    </p:spTree>
    <p:extLst>
      <p:ext uri="{BB962C8B-B14F-4D97-AF65-F5344CB8AC3E}">
        <p14:creationId xmlns:p14="http://schemas.microsoft.com/office/powerpoint/2010/main" val="63231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657884"/>
            <a:ext cx="9144000" cy="4049387"/>
          </a:xfrm>
        </p:spPr>
        <p:txBody>
          <a:bodyPr>
            <a:normAutofit fontScale="90000"/>
          </a:bodyPr>
          <a:lstStyle/>
          <a:p>
            <a:r>
              <a:rPr lang="en-GB" sz="4900" b="1" dirty="0" err="1">
                <a:solidFill>
                  <a:srgbClr val="94C020"/>
                </a:solidFill>
                <a:latin typeface="+mn-lt"/>
              </a:rPr>
              <a:t>Kurs</a:t>
            </a:r>
            <a:r>
              <a:rPr lang="en-GB" sz="4900" b="1" dirty="0">
                <a:solidFill>
                  <a:srgbClr val="94C020"/>
                </a:solidFill>
                <a:latin typeface="+mn-lt"/>
              </a:rPr>
              <a:t>: </a:t>
            </a:r>
            <a:r>
              <a:rPr lang="en-GB" sz="4900" dirty="0" err="1"/>
              <a:t>Högre</a:t>
            </a:r>
            <a:r>
              <a:rPr lang="en-GB" sz="4900" dirty="0"/>
              <a:t> </a:t>
            </a:r>
            <a:r>
              <a:rPr lang="en-GB" sz="4900" dirty="0" err="1"/>
              <a:t>Utbildning</a:t>
            </a:r>
            <a:br>
              <a:rPr lang="en-GB" sz="4900" b="1" dirty="0">
                <a:solidFill>
                  <a:srgbClr val="94C020"/>
                </a:solidFill>
                <a:latin typeface="+mn-lt"/>
              </a:rPr>
            </a:br>
            <a:r>
              <a:rPr lang="en-GB" sz="4900" b="1" dirty="0">
                <a:solidFill>
                  <a:srgbClr val="94C020"/>
                </a:solidFill>
                <a:latin typeface="+mn-lt"/>
              </a:rPr>
              <a:t>Modul: Bio-</a:t>
            </a:r>
            <a:r>
              <a:rPr lang="en-GB" sz="4900" b="1" dirty="0" err="1">
                <a:solidFill>
                  <a:srgbClr val="94C020"/>
                </a:solidFill>
                <a:latin typeface="+mn-lt"/>
              </a:rPr>
              <a:t>economi</a:t>
            </a:r>
            <a:r>
              <a:rPr lang="en-GB" sz="4900" b="1" dirty="0">
                <a:solidFill>
                  <a:srgbClr val="94C020"/>
                </a:solidFill>
                <a:latin typeface="+mn-lt"/>
              </a:rPr>
              <a:t>, </a:t>
            </a:r>
            <a:r>
              <a:rPr lang="en-GB" sz="4900" b="1" dirty="0" err="1">
                <a:solidFill>
                  <a:srgbClr val="94C020"/>
                </a:solidFill>
                <a:latin typeface="+mn-lt"/>
              </a:rPr>
              <a:t>cirkulär</a:t>
            </a:r>
            <a:r>
              <a:rPr lang="en-GB" sz="4900" b="1" dirty="0">
                <a:solidFill>
                  <a:srgbClr val="94C020"/>
                </a:solidFill>
                <a:latin typeface="+mn-lt"/>
              </a:rPr>
              <a:t> </a:t>
            </a:r>
            <a:r>
              <a:rPr lang="en-GB" sz="4900" b="1" dirty="0" err="1">
                <a:solidFill>
                  <a:srgbClr val="94C020"/>
                </a:solidFill>
                <a:latin typeface="+mn-lt"/>
              </a:rPr>
              <a:t>economi</a:t>
            </a:r>
            <a:r>
              <a:rPr lang="en-GB" sz="4900" b="1" dirty="0">
                <a:solidFill>
                  <a:srgbClr val="94C020"/>
                </a:solidFill>
                <a:latin typeface="+mn-lt"/>
              </a:rPr>
              <a:t> </a:t>
            </a:r>
            <a:r>
              <a:rPr lang="en-GB" sz="4900" b="1" dirty="0" err="1">
                <a:solidFill>
                  <a:srgbClr val="94C020"/>
                </a:solidFill>
                <a:latin typeface="+mn-lt"/>
              </a:rPr>
              <a:t>och</a:t>
            </a:r>
            <a:r>
              <a:rPr lang="en-GB" sz="4900" b="1" dirty="0">
                <a:solidFill>
                  <a:srgbClr val="94C020"/>
                </a:solidFill>
                <a:latin typeface="+mn-lt"/>
              </a:rPr>
              <a:t> bio-</a:t>
            </a:r>
            <a:r>
              <a:rPr lang="en-GB" sz="4900" b="1" dirty="0" err="1">
                <a:solidFill>
                  <a:srgbClr val="94C020"/>
                </a:solidFill>
                <a:latin typeface="+mn-lt"/>
              </a:rPr>
              <a:t>baserade</a:t>
            </a:r>
            <a:r>
              <a:rPr lang="en-GB" sz="4900" b="1" dirty="0">
                <a:solidFill>
                  <a:srgbClr val="94C020"/>
                </a:solidFill>
                <a:latin typeface="+mn-lt"/>
              </a:rPr>
              <a:t> </a:t>
            </a:r>
            <a:r>
              <a:rPr lang="en-GB" sz="4900" b="1" dirty="0" err="1">
                <a:solidFill>
                  <a:srgbClr val="94C020"/>
                </a:solidFill>
                <a:latin typeface="+mn-lt"/>
              </a:rPr>
              <a:t>produkter</a:t>
            </a:r>
            <a:br>
              <a:rPr lang="en-GB" sz="4900" b="1" dirty="0">
                <a:solidFill>
                  <a:srgbClr val="94C020"/>
                </a:solidFill>
                <a:latin typeface="+mn-lt"/>
              </a:rPr>
            </a:br>
            <a:r>
              <a:rPr lang="en-GB" sz="4900" b="1" dirty="0" err="1">
                <a:solidFill>
                  <a:srgbClr val="94C020"/>
                </a:solidFill>
                <a:latin typeface="+mn-lt"/>
              </a:rPr>
              <a:t>Ämne</a:t>
            </a:r>
            <a:r>
              <a:rPr lang="en-GB" sz="4900" b="1" dirty="0">
                <a:solidFill>
                  <a:srgbClr val="94C020"/>
                </a:solidFill>
                <a:latin typeface="+mn-lt"/>
              </a:rPr>
              <a:t>: </a:t>
            </a:r>
            <a:r>
              <a:rPr lang="en-US" sz="4900" b="1" dirty="0">
                <a:solidFill>
                  <a:srgbClr val="94C020"/>
                </a:solidFill>
                <a:latin typeface="+mn-lt"/>
              </a:rPr>
              <a:t>Innovation, Economics  and Strategic  Management in the  Bioeconomy (C4)</a:t>
            </a: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10356" y="5890810"/>
            <a:ext cx="9144000" cy="715089"/>
          </a:xfrm>
        </p:spPr>
        <p:txBody>
          <a:bodyPr/>
          <a:lstStyle/>
          <a:p>
            <a:pPr marL="0" indent="0">
              <a:buNone/>
            </a:pPr>
            <a:r>
              <a:rPr lang="en-GB" dirty="0">
                <a:solidFill>
                  <a:schemeClr val="tx1">
                    <a:lumMod val="65000"/>
                    <a:lumOff val="35000"/>
                  </a:schemeClr>
                </a:solidFill>
              </a:rPr>
              <a:t>Authors</a:t>
            </a:r>
            <a:r>
              <a:rPr lang="it-IT">
                <a:solidFill>
                  <a:schemeClr val="tx1">
                    <a:lumMod val="65000"/>
                    <a:lumOff val="35000"/>
                  </a:schemeClr>
                </a:solidFill>
              </a:rPr>
              <a:t>: OTC, </a:t>
            </a:r>
            <a:r>
              <a:rPr lang="it-IT"/>
              <a:t>TERINOV</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397565" y="1452786"/>
            <a:ext cx="2738741" cy="1786070"/>
          </a:xfrm>
        </p:spPr>
        <p:txBody>
          <a:bodyPr>
            <a:normAutofit fontScale="90000"/>
          </a:bodyPr>
          <a:lstStyle/>
          <a:p>
            <a:r>
              <a:rPr lang="en-US" sz="4400" dirty="0" err="1"/>
              <a:t>Biobaserad</a:t>
            </a:r>
            <a:r>
              <a:rPr lang="en-US" sz="4400" dirty="0"/>
              <a:t> </a:t>
            </a:r>
            <a:r>
              <a:rPr lang="en-US" sz="4400" dirty="0" err="1"/>
              <a:t>industri</a:t>
            </a:r>
            <a:r>
              <a:rPr lang="en-US" sz="4400" dirty="0"/>
              <a:t> </a:t>
            </a:r>
            <a:r>
              <a:rPr lang="en-US" sz="4400" dirty="0" err="1"/>
              <a:t>i</a:t>
            </a:r>
            <a:r>
              <a:rPr lang="en-US" sz="4400" dirty="0"/>
              <a:t> Europa</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4" name="Segnaposto piè di pagina 1">
            <a:extLst>
              <a:ext uri="{FF2B5EF4-FFF2-40B4-BE49-F238E27FC236}">
                <a16:creationId xmlns:a16="http://schemas.microsoft.com/office/drawing/2014/main" id="{D7F351DA-A77C-45D1-B8C5-7B2FA7FE800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lumMod val="65000"/>
                </a:schemeClr>
              </a:solidFill>
            </a:endParaRPr>
          </a:p>
        </p:txBody>
      </p:sp>
      <p:sp>
        <p:nvSpPr>
          <p:cNvPr id="8" name="Rectangle: Rounded Corners 7">
            <a:extLst>
              <a:ext uri="{FF2B5EF4-FFF2-40B4-BE49-F238E27FC236}">
                <a16:creationId xmlns:a16="http://schemas.microsoft.com/office/drawing/2014/main" id="{E7307DBA-2CD4-8D0A-CE69-EF54988632DD}"/>
              </a:ext>
            </a:extLst>
          </p:cNvPr>
          <p:cNvSpPr>
            <a:spLocks noChangeArrowheads="1"/>
          </p:cNvSpPr>
          <p:nvPr/>
        </p:nvSpPr>
        <p:spPr bwMode="auto">
          <a:xfrm>
            <a:off x="3563596" y="976179"/>
            <a:ext cx="7075918" cy="5200650"/>
          </a:xfrm>
          <a:prstGeom prst="roundRect">
            <a:avLst>
              <a:gd name="adj" fmla="val 16667"/>
            </a:avLst>
          </a:prstGeom>
          <a:solidFill>
            <a:srgbClr val="8DB3E2"/>
          </a:solidFill>
          <a:ln w="25400">
            <a:solidFill>
              <a:srgbClr val="8DB3E2"/>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b="1" i="0" u="sng" strike="noStrike" cap="none" normalizeH="0" baseline="0" dirty="0" err="1">
                <a:ln>
                  <a:noFill/>
                </a:ln>
                <a:solidFill>
                  <a:srgbClr val="000000"/>
                </a:solidFill>
                <a:effectLst/>
                <a:latin typeface="Aptos" panose="020B0004020202020204" pitchFamily="34" charset="0"/>
              </a:rPr>
              <a:t>Biobaserad</a:t>
            </a:r>
            <a:r>
              <a:rPr kumimoji="0" lang="en-GB" altLang="en-US" b="1" i="0" u="sng" strike="noStrike" cap="none" normalizeH="0" baseline="0" dirty="0">
                <a:ln>
                  <a:noFill/>
                </a:ln>
                <a:solidFill>
                  <a:srgbClr val="000000"/>
                </a:solidFill>
                <a:effectLst/>
                <a:latin typeface="Aptos" panose="020B0004020202020204" pitchFamily="34" charset="0"/>
              </a:rPr>
              <a:t> </a:t>
            </a:r>
            <a:r>
              <a:rPr kumimoji="0" lang="en-GB" altLang="en-US" b="1" i="0" u="sng" strike="noStrike" cap="none" normalizeH="0" baseline="0" dirty="0" err="1">
                <a:ln>
                  <a:noFill/>
                </a:ln>
                <a:solidFill>
                  <a:srgbClr val="000000"/>
                </a:solidFill>
                <a:effectLst/>
                <a:latin typeface="Aptos" panose="020B0004020202020204" pitchFamily="34" charset="0"/>
              </a:rPr>
              <a:t>industri</a:t>
            </a:r>
            <a:r>
              <a:rPr kumimoji="0" lang="en-GB" altLang="en-US" b="1" i="0" u="sng" strike="noStrike" cap="none" normalizeH="0" baseline="0" dirty="0">
                <a:ln>
                  <a:noFill/>
                </a:ln>
                <a:solidFill>
                  <a:srgbClr val="000000"/>
                </a:solidFill>
                <a:effectLst/>
                <a:latin typeface="Aptos" panose="020B0004020202020204" pitchFamily="34" charset="0"/>
              </a:rPr>
              <a:t> </a:t>
            </a:r>
            <a:r>
              <a:rPr kumimoji="0" lang="en-GB" altLang="en-US" b="1" i="0" u="sng" strike="noStrike" cap="none" normalizeH="0" baseline="0" dirty="0" err="1">
                <a:ln>
                  <a:noFill/>
                </a:ln>
                <a:solidFill>
                  <a:srgbClr val="000000"/>
                </a:solidFill>
                <a:effectLst/>
                <a:latin typeface="Aptos" panose="020B0004020202020204" pitchFamily="34" charset="0"/>
              </a:rPr>
              <a:t>i</a:t>
            </a:r>
            <a:r>
              <a:rPr kumimoji="0" lang="en-GB" altLang="en-US" b="1" i="0" u="sng" strike="noStrike" cap="none" normalizeH="0" baseline="0" dirty="0">
                <a:ln>
                  <a:noFill/>
                </a:ln>
                <a:solidFill>
                  <a:srgbClr val="000000"/>
                </a:solidFill>
                <a:effectLst/>
                <a:latin typeface="Aptos" panose="020B0004020202020204" pitchFamily="34" charset="0"/>
              </a:rPr>
              <a:t> Europa</a:t>
            </a:r>
          </a:p>
          <a:p>
            <a:pPr marL="0" marR="0" lvl="0" indent="0" algn="l" defTabSz="914400" rtl="0" eaLnBrk="0" fontAlgn="base" latinLnBrk="0" hangingPunct="0">
              <a:lnSpc>
                <a:spcPct val="100000"/>
              </a:lnSpc>
              <a:spcBef>
                <a:spcPct val="0"/>
              </a:spcBef>
              <a:spcAft>
                <a:spcPts val="800"/>
              </a:spcAft>
              <a:buClrTx/>
              <a:buSzTx/>
              <a:buFontTx/>
              <a:buNone/>
              <a:tabLst/>
            </a:pPr>
            <a:r>
              <a:rPr kumimoji="0" lang="sv-SE" altLang="en-US" b="0" i="0" u="none" strike="noStrike" cap="none" normalizeH="0" baseline="0" dirty="0">
                <a:ln>
                  <a:noFill/>
                </a:ln>
                <a:solidFill>
                  <a:srgbClr val="000000"/>
                </a:solidFill>
                <a:effectLst/>
                <a:latin typeface="Aptos" panose="020B0004020202020204" pitchFamily="34" charset="0"/>
              </a:rPr>
              <a:t>Den biobaserade industrin avser produktion av förnybara biologiska resurser, såsom grödor, skogsbiomassa och organiskt avfall, för att producera ett brett utbud av produkter, inklusive biobränslen, bioplaster, biobaserade kemikalier och biobaserade material. Denna industri syftar till att ersätta fossilbaserade produkter med hållbara alternativ, minska utsläppen av växthusgaser och beroendet av icke-förnybara resurser. Den europeiska biobaserade industrin har blomstrat, med stöd av gynnsamma policyer, forsknings- och utvecklingsinitiativ samt offentlig-privata partnerskap. Regeringar och den privata sektorn har investerat i forskning och innovation för att driva på utvecklingen inom bioteknik och bioraffineringsprocesser. Den biobaserade industrin bidrar också till att främja landsbygdsutvecklingen genom att skapa nya ekonomiska möjligheter i jordbruksregioner.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2BE45AA5-5987-B965-0CDD-4CE7B9DE9727}"/>
              </a:ext>
            </a:extLst>
          </p:cNvPr>
          <p:cNvSpPr>
            <a:spLocks noGrp="1"/>
          </p:cNvSpPr>
          <p:nvPr>
            <p:ph type="ftr" sz="quarter" idx="10"/>
          </p:nvPr>
        </p:nvSpPr>
        <p:spPr/>
        <p:txBody>
          <a:bodyPr/>
          <a:lstStyle/>
          <a:p>
            <a:r>
              <a:rPr lang="sv-SE" b="1"/>
              <a:t>Modul: 3/ Ämne: Introduktion till bioekonomi/ Delämne: Bioekonomi i Europa</a:t>
            </a:r>
            <a:endParaRPr lang="en-US" b="1" dirty="0"/>
          </a:p>
        </p:txBody>
      </p:sp>
    </p:spTree>
    <p:extLst>
      <p:ext uri="{BB962C8B-B14F-4D97-AF65-F5344CB8AC3E}">
        <p14:creationId xmlns:p14="http://schemas.microsoft.com/office/powerpoint/2010/main" val="124326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273465" y="1657884"/>
            <a:ext cx="3085033" cy="2384276"/>
          </a:xfrm>
        </p:spPr>
        <p:txBody>
          <a:bodyPr>
            <a:normAutofit/>
          </a:bodyPr>
          <a:lstStyle/>
          <a:p>
            <a:r>
              <a:rPr lang="en-US" sz="4400" dirty="0" err="1"/>
              <a:t>Bioekonomi</a:t>
            </a:r>
            <a:r>
              <a:rPr lang="en-US" sz="4400" dirty="0"/>
              <a:t> </a:t>
            </a:r>
            <a:r>
              <a:rPr lang="en-US" dirty="0" err="1"/>
              <a:t>i</a:t>
            </a:r>
            <a:r>
              <a:rPr lang="en-US" sz="4400" dirty="0"/>
              <a:t> Europa</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4" name="Segnaposto piè di pagina 1">
            <a:extLst>
              <a:ext uri="{FF2B5EF4-FFF2-40B4-BE49-F238E27FC236}">
                <a16:creationId xmlns:a16="http://schemas.microsoft.com/office/drawing/2014/main" id="{D7F351DA-A77C-45D1-B8C5-7B2FA7FE800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 Europa</a:t>
            </a:r>
            <a:endParaRPr lang="en-US" sz="1200" dirty="0">
              <a:solidFill>
                <a:schemeClr val="bg1">
                  <a:lumMod val="65000"/>
                </a:schemeClr>
              </a:solidFill>
            </a:endParaRPr>
          </a:p>
          <a:p>
            <a:endParaRPr lang="en-GB" dirty="0">
              <a:solidFill>
                <a:schemeClr val="bg1">
                  <a:lumMod val="65000"/>
                </a:schemeClr>
              </a:solidFill>
            </a:endParaRPr>
          </a:p>
        </p:txBody>
      </p:sp>
      <p:sp>
        <p:nvSpPr>
          <p:cNvPr id="5" name="AutoShape 2">
            <a:extLst>
              <a:ext uri="{FF2B5EF4-FFF2-40B4-BE49-F238E27FC236}">
                <a16:creationId xmlns:a16="http://schemas.microsoft.com/office/drawing/2014/main" id="{8A858096-5040-33E1-8DFA-17FC03984FFC}"/>
              </a:ext>
            </a:extLst>
          </p:cNvPr>
          <p:cNvSpPr>
            <a:spLocks noChangeArrowheads="1"/>
          </p:cNvSpPr>
          <p:nvPr/>
        </p:nvSpPr>
        <p:spPr bwMode="auto">
          <a:xfrm>
            <a:off x="3273039" y="838200"/>
            <a:ext cx="7699761" cy="5181600"/>
          </a:xfrm>
          <a:prstGeom prst="roundRect">
            <a:avLst>
              <a:gd name="adj" fmla="val 16667"/>
            </a:avLst>
          </a:prstGeom>
          <a:solidFill>
            <a:srgbClr val="FABF8F"/>
          </a:solidFill>
          <a:ln w="25400">
            <a:solidFill>
              <a:srgbClr val="FABF8F"/>
            </a:solidFill>
            <a:round/>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2000" b="1" i="0" strike="noStrike" cap="none" normalizeH="0" baseline="0" dirty="0">
                <a:ln>
                  <a:noFill/>
                </a:ln>
                <a:solidFill>
                  <a:srgbClr val="222222"/>
                </a:solidFill>
                <a:effectLst/>
                <a:latin typeface="Aptos" panose="020B0004020202020204" pitchFamily="34" charset="0"/>
              </a:rPr>
              <a:t>    </a:t>
            </a:r>
            <a:r>
              <a:rPr kumimoji="0" lang="en-GB" altLang="en-US" sz="2000" b="1" i="0" u="sng" strike="noStrike" cap="none" normalizeH="0" baseline="0" dirty="0" err="1">
                <a:ln>
                  <a:noFill/>
                </a:ln>
                <a:solidFill>
                  <a:srgbClr val="222222"/>
                </a:solidFill>
                <a:effectLst/>
                <a:latin typeface="Aptos" panose="020B0004020202020204" pitchFamily="34" charset="0"/>
              </a:rPr>
              <a:t>Bioekonomi</a:t>
            </a:r>
            <a:r>
              <a:rPr kumimoji="0" lang="en-GB" altLang="en-US" sz="2000" b="1" i="0" u="sng" strike="noStrike" cap="none" normalizeH="0" baseline="0" dirty="0">
                <a:ln>
                  <a:noFill/>
                </a:ln>
                <a:solidFill>
                  <a:srgbClr val="222222"/>
                </a:solidFill>
                <a:effectLst/>
                <a:latin typeface="Aptos" panose="020B0004020202020204" pitchFamily="34" charset="0"/>
              </a:rPr>
              <a:t> </a:t>
            </a:r>
            <a:r>
              <a:rPr kumimoji="0" lang="en-GB" altLang="en-US" sz="2000" b="1" i="0" u="sng" strike="noStrike" cap="none" normalizeH="0" baseline="0" dirty="0" err="1">
                <a:ln>
                  <a:noFill/>
                </a:ln>
                <a:solidFill>
                  <a:srgbClr val="222222"/>
                </a:solidFill>
                <a:effectLst/>
                <a:latin typeface="Aptos" panose="020B0004020202020204" pitchFamily="34" charset="0"/>
              </a:rPr>
              <a:t>i</a:t>
            </a:r>
            <a:r>
              <a:rPr kumimoji="0" lang="en-GB" altLang="en-US" sz="2000" b="1" i="0" u="sng" strike="noStrike" cap="none" normalizeH="0" baseline="0" dirty="0">
                <a:ln>
                  <a:noFill/>
                </a:ln>
                <a:solidFill>
                  <a:srgbClr val="222222"/>
                </a:solidFill>
                <a:effectLst/>
                <a:latin typeface="Aptos" panose="020B0004020202020204" pitchFamily="34" charset="0"/>
              </a:rPr>
              <a:t> Europa</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sv-SE" altLang="en-US" sz="2000" b="0" i="0" u="none" strike="noStrike" cap="none" normalizeH="0" baseline="0" dirty="0">
                <a:ln>
                  <a:noFill/>
                </a:ln>
                <a:solidFill>
                  <a:srgbClr val="222222"/>
                </a:solidFill>
                <a:effectLst/>
                <a:latin typeface="Aptos" panose="020B0004020202020204" pitchFamily="34" charset="0"/>
              </a:rPr>
              <a:t>Bioekonomin omfattar alla ekonomiska aktiviteter som använder biologiska resurser och processer för att producera varor och tjänster. Den omfattar sektorer som jordbruk, skogsbruk, fiske, livsmedelsproduktion och den biobaserade industrin. EU ser bioekonomin som en avgörande faktor för att uppnå målen för hållbar utveckling, bland annat genom att begränsa klimatförändringarna, främja cirkulär ekonomi och säkerställa </a:t>
            </a:r>
            <a:r>
              <a:rPr kumimoji="0" lang="sv-SE" altLang="en-US" sz="2000" b="0" i="0" u="none" strike="noStrike" cap="none" normalizeH="0" baseline="0" dirty="0" err="1">
                <a:ln>
                  <a:noFill/>
                </a:ln>
                <a:solidFill>
                  <a:srgbClr val="222222"/>
                </a:solidFill>
                <a:effectLst/>
                <a:latin typeface="Aptos" panose="020B0004020202020204" pitchFamily="34" charset="0"/>
              </a:rPr>
              <a:t>resurseffektivitet.Jordbruket</a:t>
            </a:r>
            <a:r>
              <a:rPr kumimoji="0" lang="sv-SE" altLang="en-US" sz="2000" b="0" i="0" u="none" strike="noStrike" cap="none" normalizeH="0" baseline="0" dirty="0">
                <a:ln>
                  <a:noFill/>
                </a:ln>
                <a:solidFill>
                  <a:srgbClr val="222222"/>
                </a:solidFill>
                <a:effectLst/>
                <a:latin typeface="Aptos" panose="020B0004020202020204" pitchFamily="34" charset="0"/>
              </a:rPr>
              <a:t> spelar en viktig roll i den europeiska bioekonomin. Det tillhandahåller de förnybara resurser som behövs för biobaserade produkter och bränslen. Dessutom erbjuder bioekonomin möjligheter för jordbrukare att diversifiera sina inkomstströmmar genom att engagera sig i biobaserade aktiviteter och använda sina biprodukter från jordbruket i processer med mervärde.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141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#2</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sv-SE" i="1" dirty="0">
                <a:solidFill>
                  <a:srgbClr val="000000"/>
                </a:solidFill>
                <a:latin typeface="Calibri" panose="020F0502020204030204" pitchFamily="34" charset="0"/>
                <a:ea typeface="Calibri" panose="020F0502020204030204" pitchFamily="34" charset="0"/>
              </a:rPr>
              <a:t>Gruppdiskussion</a:t>
            </a:r>
          </a:p>
          <a:p>
            <a:pPr marL="0" indent="0" algn="ctr">
              <a:buNone/>
            </a:pPr>
            <a:r>
              <a:rPr lang="sv-SE" i="1" dirty="0">
                <a:solidFill>
                  <a:srgbClr val="000000"/>
                </a:solidFill>
                <a:latin typeface="Calibri" panose="020F0502020204030204" pitchFamily="34" charset="0"/>
                <a:ea typeface="Calibri" panose="020F0502020204030204" pitchFamily="34" charset="0"/>
              </a:rPr>
              <a:t>Ge exempel på biobaserade industrier i ditt land och diskutera de fördelar och utmaningar som de medför för jordbrukssektorn. </a:t>
            </a:r>
            <a:endParaRPr lang="en-US" i="1" dirty="0">
              <a:solidFill>
                <a:srgbClr val="000000"/>
              </a:solidFill>
              <a:latin typeface="Calibri" panose="020F0502020204030204" pitchFamily="34" charset="0"/>
              <a:ea typeface="Calibri" panose="020F0502020204030204" pitchFamily="34" charset="0"/>
            </a:endParaRPr>
          </a:p>
        </p:txBody>
      </p:sp>
      <p:sp>
        <p:nvSpPr>
          <p:cNvPr id="2" name="Segnaposto piè di pagina 1">
            <a:extLst>
              <a:ext uri="{FF2B5EF4-FFF2-40B4-BE49-F238E27FC236}">
                <a16:creationId xmlns:a16="http://schemas.microsoft.com/office/drawing/2014/main" id="{06D213D8-C24F-B0D4-D06A-E686B7E56EE4}"/>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 Europa</a:t>
            </a:r>
            <a:endParaRPr lang="en-US" sz="1200" dirty="0">
              <a:solidFill>
                <a:schemeClr val="bg1">
                  <a:lumMod val="65000"/>
                </a:schemeClr>
              </a:solidFill>
            </a:endParaRPr>
          </a:p>
        </p:txBody>
      </p:sp>
    </p:spTree>
    <p:extLst>
      <p:ext uri="{BB962C8B-B14F-4D97-AF65-F5344CB8AC3E}">
        <p14:creationId xmlns:p14="http://schemas.microsoft.com/office/powerpoint/2010/main" val="193970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5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3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sv-SE" dirty="0"/>
              <a:t>Definition av värdekedja</a:t>
            </a:r>
          </a:p>
          <a:p>
            <a:pPr marL="342900" indent="-342900">
              <a:buFont typeface="+mj-lt"/>
              <a:buAutoNum type="arabicPeriod"/>
            </a:pPr>
            <a:r>
              <a:rPr lang="sv-SE" dirty="0"/>
              <a:t>Uppdelning av en värdekedja</a:t>
            </a:r>
          </a:p>
          <a:p>
            <a:pPr marL="342900" indent="-342900">
              <a:buFont typeface="+mj-lt"/>
              <a:buAutoNum type="arabicPeriod"/>
            </a:pPr>
            <a:r>
              <a:rPr lang="sv-SE" dirty="0"/>
              <a:t>Kartläggning av värdekedjan </a:t>
            </a: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4" name="Segnaposto piè di pagina 1">
            <a:extLst>
              <a:ext uri="{FF2B5EF4-FFF2-40B4-BE49-F238E27FC236}">
                <a16:creationId xmlns:a16="http://schemas.microsoft.com/office/drawing/2014/main" id="{07BDDF32-1D52-95AC-7053-6EBAE6D427EE}"/>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Nya värdekedjor</a:t>
            </a:r>
            <a:endParaRPr lang="en-GB" dirty="0">
              <a:solidFill>
                <a:schemeClr val="bg1">
                  <a:lumMod val="65000"/>
                </a:schemeClr>
              </a:solidFill>
            </a:endParaRPr>
          </a:p>
        </p:txBody>
      </p:sp>
    </p:spTree>
    <p:extLst>
      <p:ext uri="{BB962C8B-B14F-4D97-AF65-F5344CB8AC3E}">
        <p14:creationId xmlns:p14="http://schemas.microsoft.com/office/powerpoint/2010/main" val="185032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US" sz="4400" dirty="0"/>
              <a:t>Definition av </a:t>
            </a:r>
            <a:r>
              <a:rPr lang="en-US" sz="4400" dirty="0" err="1"/>
              <a:t>värdekedjor</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511240" y="1598212"/>
            <a:ext cx="4408918" cy="4446988"/>
          </a:xfrm>
        </p:spPr>
        <p:txBody>
          <a:bodyPr>
            <a:normAutofit lnSpcReduction="10000"/>
          </a:bodyPr>
          <a:lstStyle/>
          <a:p>
            <a:pPr marL="0" indent="0" algn="just">
              <a:buNone/>
            </a:pPr>
            <a:r>
              <a:rPr lang="sv-SE" sz="2400" kern="100" dirty="0">
                <a:latin typeface="Calibri" panose="020F0502020204030204" pitchFamily="34" charset="0"/>
                <a:ea typeface="Calibri" panose="020F0502020204030204" pitchFamily="34" charset="0"/>
              </a:rPr>
              <a:t>En värdekedja definieras som en uppsättning sammanlänkade aktiviteter som levererar produkter/tjänster genom att tillföra mervärde till bulkmaterial (råvara). I en biobaserad värdekedja tenderar råvarorna att vara biomassa från en befintlig primär produktionsväg (t.ex. jordbruk, skogsbruk och boskap), eller av ett nytt (t.ex. mikroalger) eller sekundärt ursprung (t.ex. slam, industriellt avloppsvatten och organiskt hushållsavfall). </a:t>
            </a:r>
            <a:endParaRPr lang="en-US" sz="2400" kern="100" dirty="0">
              <a:latin typeface="Calibri" panose="020F0502020204030204" pitchFamily="34" charset="0"/>
              <a:ea typeface="Calibri" panose="020F0502020204030204" pitchFamily="34" charset="0"/>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4" name="Segnaposto piè di pagina 1">
            <a:extLst>
              <a:ext uri="{FF2B5EF4-FFF2-40B4-BE49-F238E27FC236}">
                <a16:creationId xmlns:a16="http://schemas.microsoft.com/office/drawing/2014/main" id="{9A988A37-63DF-9FBC-CD77-7F2B367CB168}"/>
              </a:ext>
            </a:extLst>
          </p:cNvPr>
          <p:cNvSpPr txBox="1">
            <a:spLocks/>
          </p:cNvSpPr>
          <p:nvPr/>
        </p:nvSpPr>
        <p:spPr>
          <a:xfrm>
            <a:off x="511240" y="6196926"/>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Nya värdekedjor</a:t>
            </a:r>
            <a:endParaRPr lang="en-GB" dirty="0">
              <a:solidFill>
                <a:schemeClr val="bg1">
                  <a:lumMod val="65000"/>
                </a:schemeClr>
              </a:solidFill>
            </a:endParaRPr>
          </a:p>
        </p:txBody>
      </p:sp>
      <p:pic>
        <p:nvPicPr>
          <p:cNvPr id="7" name="Picture 6" descr="Sustainability 10 01695 g002 550">
            <a:extLst>
              <a:ext uri="{FF2B5EF4-FFF2-40B4-BE49-F238E27FC236}">
                <a16:creationId xmlns:a16="http://schemas.microsoft.com/office/drawing/2014/main" id="{1698D03E-685E-8A62-997D-E590E1F71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539" y="1598212"/>
            <a:ext cx="6820221" cy="3905427"/>
          </a:xfrm>
          <a:prstGeom prst="rect">
            <a:avLst/>
          </a:prstGeom>
          <a:noFill/>
          <a:ln>
            <a:noFill/>
          </a:ln>
        </p:spPr>
      </p:pic>
      <p:sp>
        <p:nvSpPr>
          <p:cNvPr id="11" name="TextBox 10">
            <a:extLst>
              <a:ext uri="{FF2B5EF4-FFF2-40B4-BE49-F238E27FC236}">
                <a16:creationId xmlns:a16="http://schemas.microsoft.com/office/drawing/2014/main" id="{F0A9B1A2-13DB-99F4-8CC8-E4F7672EA120}"/>
              </a:ext>
            </a:extLst>
          </p:cNvPr>
          <p:cNvSpPr txBox="1"/>
          <p:nvPr/>
        </p:nvSpPr>
        <p:spPr>
          <a:xfrm>
            <a:off x="7962900" y="5895975"/>
            <a:ext cx="981075" cy="369332"/>
          </a:xfrm>
          <a:prstGeom prst="rect">
            <a:avLst/>
          </a:prstGeom>
          <a:noFill/>
        </p:spPr>
        <p:txBody>
          <a:bodyPr wrap="square" rtlCol="0">
            <a:spAutoFit/>
          </a:bodyPr>
          <a:lstStyle/>
          <a:p>
            <a:r>
              <a:rPr lang="en-US" dirty="0"/>
              <a:t>(</a:t>
            </a:r>
            <a:r>
              <a:rPr lang="en-US" dirty="0">
                <a:hlinkClick r:id="rId3"/>
              </a:rPr>
              <a:t>Source</a:t>
            </a:r>
            <a:r>
              <a:rPr lang="en-US" dirty="0"/>
              <a:t>)</a:t>
            </a:r>
            <a:endParaRPr lang="en-GB" dirty="0"/>
          </a:p>
        </p:txBody>
      </p:sp>
    </p:spTree>
    <p:extLst>
      <p:ext uri="{BB962C8B-B14F-4D97-AF65-F5344CB8AC3E}">
        <p14:creationId xmlns:p14="http://schemas.microsoft.com/office/powerpoint/2010/main" val="419867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521823" y="280585"/>
            <a:ext cx="10670177" cy="877888"/>
          </a:xfrm>
        </p:spPr>
        <p:txBody>
          <a:bodyPr>
            <a:normAutofit/>
          </a:bodyPr>
          <a:lstStyle/>
          <a:p>
            <a:r>
              <a:rPr lang="en-US" sz="3200" dirty="0"/>
              <a:t>Breakdown of value chains / </a:t>
            </a:r>
            <a:r>
              <a:rPr lang="en-US" sz="3200" dirty="0" err="1"/>
              <a:t>Uppdelning</a:t>
            </a:r>
            <a:r>
              <a:rPr lang="en-US" sz="3200" dirty="0"/>
              <a:t> av </a:t>
            </a:r>
            <a:r>
              <a:rPr lang="en-US" sz="3200" dirty="0" err="1"/>
              <a:t>värdekedjor</a:t>
            </a:r>
            <a:endParaRPr lang="en-GB" sz="32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graphicFrame>
        <p:nvGraphicFramePr>
          <p:cNvPr id="11" name="Tabella 5">
            <a:extLst>
              <a:ext uri="{FF2B5EF4-FFF2-40B4-BE49-F238E27FC236}">
                <a16:creationId xmlns:a16="http://schemas.microsoft.com/office/drawing/2014/main" id="{B79C8ED1-1C28-8B56-F0AB-78C3ADF949CA}"/>
              </a:ext>
            </a:extLst>
          </p:cNvPr>
          <p:cNvGraphicFramePr>
            <a:graphicFrameLocks noGrp="1"/>
          </p:cNvGraphicFramePr>
          <p:nvPr>
            <p:extLst>
              <p:ext uri="{D42A27DB-BD31-4B8C-83A1-F6EECF244321}">
                <p14:modId xmlns:p14="http://schemas.microsoft.com/office/powerpoint/2010/main" val="3668254665"/>
              </p:ext>
            </p:extLst>
          </p:nvPr>
        </p:nvGraphicFramePr>
        <p:xfrm>
          <a:off x="358923" y="999858"/>
          <a:ext cx="11571006" cy="5162117"/>
        </p:xfrm>
        <a:graphic>
          <a:graphicData uri="http://schemas.openxmlformats.org/drawingml/2006/table">
            <a:tbl>
              <a:tblPr firstRow="1" bandRow="1">
                <a:tableStyleId>{2A488322-F2BA-4B5B-9748-0D474271808F}</a:tableStyleId>
              </a:tblPr>
              <a:tblGrid>
                <a:gridCol w="2109957">
                  <a:extLst>
                    <a:ext uri="{9D8B030D-6E8A-4147-A177-3AD203B41FA5}">
                      <a16:colId xmlns:a16="http://schemas.microsoft.com/office/drawing/2014/main" val="750970025"/>
                    </a:ext>
                  </a:extLst>
                </a:gridCol>
                <a:gridCol w="9461049">
                  <a:extLst>
                    <a:ext uri="{9D8B030D-6E8A-4147-A177-3AD203B41FA5}">
                      <a16:colId xmlns:a16="http://schemas.microsoft.com/office/drawing/2014/main" val="1029336867"/>
                    </a:ext>
                  </a:extLst>
                </a:gridCol>
              </a:tblGrid>
              <a:tr h="413057">
                <a:tc>
                  <a:txBody>
                    <a:bodyPr/>
                    <a:lstStyle/>
                    <a:p>
                      <a:pPr algn="ctr"/>
                      <a:r>
                        <a:rPr lang="it-IT"/>
                        <a:t>Stadier</a:t>
                      </a:r>
                      <a:endParaRPr lang="it-IT" dirty="0"/>
                    </a:p>
                  </a:txBody>
                  <a:tcPr/>
                </a:tc>
                <a:tc>
                  <a:txBody>
                    <a:bodyPr/>
                    <a:lstStyle/>
                    <a:p>
                      <a:pPr algn="ctr"/>
                      <a:r>
                        <a:rPr lang="en-US" noProof="0" dirty="0" err="1"/>
                        <a:t>Beskrivning</a:t>
                      </a:r>
                      <a:endParaRPr lang="it-IT" dirty="0"/>
                    </a:p>
                  </a:txBody>
                  <a:tcPr/>
                </a:tc>
                <a:extLst>
                  <a:ext uri="{0D108BD9-81ED-4DB2-BD59-A6C34878D82A}">
                    <a16:rowId xmlns:a16="http://schemas.microsoft.com/office/drawing/2014/main" val="2789637652"/>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rPr>
                        <a:t>Skörd</a:t>
                      </a:r>
                      <a:r>
                        <a:rPr lang="en-US" sz="1600" b="1" kern="1200" dirty="0">
                          <a:solidFill>
                            <a:schemeClr val="dk1"/>
                          </a:solidFill>
                          <a:effectLst/>
                        </a:rPr>
                        <a:t> och </a:t>
                      </a:r>
                      <a:r>
                        <a:rPr lang="en-US" sz="1600" b="1" kern="1200" dirty="0" err="1">
                          <a:solidFill>
                            <a:schemeClr val="dk1"/>
                          </a:solidFill>
                          <a:effectLst/>
                        </a:rPr>
                        <a:t>insamling</a:t>
                      </a:r>
                      <a:endParaRPr lang="it-IT" sz="1600" dirty="0"/>
                    </a:p>
                  </a:txBody>
                  <a:tcPr/>
                </a:tc>
                <a:tc>
                  <a:txBody>
                    <a:bodyPr/>
                    <a:lstStyle/>
                    <a:p>
                      <a:pPr algn="just"/>
                      <a:r>
                        <a:rPr lang="sv-SE" sz="1600" dirty="0"/>
                        <a:t>När grödor är redo för skörd eller boskap är redo för bearbetning, innebär detta steg insamling av jordbruksprodukter från gårdar och andra källor</a:t>
                      </a:r>
                      <a:r>
                        <a:rPr lang="en-GB" sz="1600" dirty="0"/>
                        <a:t>.</a:t>
                      </a:r>
                      <a:endParaRPr lang="it-IT" sz="1600" dirty="0"/>
                    </a:p>
                  </a:txBody>
                  <a:tcPr/>
                </a:tc>
                <a:extLst>
                  <a:ext uri="{0D108BD9-81ED-4DB2-BD59-A6C34878D82A}">
                    <a16:rowId xmlns:a16="http://schemas.microsoft.com/office/drawing/2014/main" val="3481917481"/>
                  </a:ext>
                </a:extLst>
              </a:tr>
              <a:tr h="9575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rPr>
                        <a:t>Bearbetning</a:t>
                      </a:r>
                      <a:r>
                        <a:rPr lang="en-US" sz="1600" b="1" kern="1200" dirty="0">
                          <a:solidFill>
                            <a:schemeClr val="dk1"/>
                          </a:solidFill>
                          <a:effectLst/>
                        </a:rPr>
                        <a:t> &amp; </a:t>
                      </a:r>
                      <a:r>
                        <a:rPr lang="en-US" sz="1600" b="1" kern="1200" dirty="0" err="1">
                          <a:solidFill>
                            <a:schemeClr val="dk1"/>
                          </a:solidFill>
                          <a:effectLst/>
                        </a:rPr>
                        <a:t>Raffinering</a:t>
                      </a:r>
                      <a:endParaRPr lang="it-IT" sz="1600" dirty="0"/>
                    </a:p>
                  </a:txBody>
                  <a:tcPr/>
                </a:tc>
                <a:tc>
                  <a:txBody>
                    <a:bodyPr/>
                    <a:lstStyle/>
                    <a:p>
                      <a:pPr algn="just"/>
                      <a:r>
                        <a:rPr lang="sv-SE" sz="1600" dirty="0"/>
                        <a:t>I detta steg bearbetas och förädlas jordbruksråvaror för att skapa produkter med mervärde. Detta kan omfatta produktion av biobränslen, biobaserade kemikalier, biologiskt nedbrytbara material och andra biobaserade produkter.</a:t>
                      </a:r>
                      <a:endParaRPr lang="it-IT" sz="1600" dirty="0"/>
                    </a:p>
                  </a:txBody>
                  <a:tcPr/>
                </a:tc>
                <a:extLst>
                  <a:ext uri="{0D108BD9-81ED-4DB2-BD59-A6C34878D82A}">
                    <a16:rowId xmlns:a16="http://schemas.microsoft.com/office/drawing/2014/main" val="2017148825"/>
                  </a:ext>
                </a:extLst>
              </a:tr>
              <a:tr h="9575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Distribution &amp; </a:t>
                      </a:r>
                      <a:r>
                        <a:rPr lang="en-US" sz="1600" b="1" kern="1200" dirty="0" err="1">
                          <a:solidFill>
                            <a:schemeClr val="dk1"/>
                          </a:solidFill>
                          <a:effectLst/>
                        </a:rPr>
                        <a:t>logistik</a:t>
                      </a:r>
                      <a:endParaRPr lang="it-IT" sz="1600" dirty="0"/>
                    </a:p>
                  </a:txBody>
                  <a:tcPr/>
                </a:tc>
                <a:tc>
                  <a:txBody>
                    <a:bodyPr/>
                    <a:lstStyle/>
                    <a:p>
                      <a:pPr algn="just"/>
                      <a:r>
                        <a:rPr lang="sv-SE" sz="1600" kern="1200" dirty="0">
                          <a:solidFill>
                            <a:schemeClr val="dk1"/>
                          </a:solidFill>
                          <a:effectLst/>
                        </a:rPr>
                        <a:t>Efter bearbetningen måste de biobaserade produkterna distribueras till olika marknader och konsumenter. Effektiv logistik och transport spelar en viktig roll för att säkerställa att produkterna snabbt når sina avsedda destinationer.</a:t>
                      </a:r>
                      <a:endParaRPr lang="it-IT" sz="1600" dirty="0"/>
                    </a:p>
                  </a:txBody>
                  <a:tcPr/>
                </a:tc>
                <a:extLst>
                  <a:ext uri="{0D108BD9-81ED-4DB2-BD59-A6C34878D82A}">
                    <a16:rowId xmlns:a16="http://schemas.microsoft.com/office/drawing/2014/main" val="1017015894"/>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rPr>
                        <a:t>Detaljhandel</a:t>
                      </a:r>
                      <a:r>
                        <a:rPr lang="en-US" sz="1600" b="1" kern="1200" dirty="0">
                          <a:solidFill>
                            <a:schemeClr val="dk1"/>
                          </a:solidFill>
                          <a:effectLst/>
                        </a:rPr>
                        <a:t> &amp; </a:t>
                      </a:r>
                      <a:r>
                        <a:rPr lang="en-US" sz="1600" b="1" kern="1200" dirty="0" err="1">
                          <a:solidFill>
                            <a:schemeClr val="dk1"/>
                          </a:solidFill>
                          <a:effectLst/>
                        </a:rPr>
                        <a:t>konsumentmarknader</a:t>
                      </a:r>
                      <a:endParaRPr lang="it-IT" sz="1600" dirty="0"/>
                    </a:p>
                  </a:txBody>
                  <a:tcPr/>
                </a:tc>
                <a:tc>
                  <a:txBody>
                    <a:bodyPr/>
                    <a:lstStyle/>
                    <a:p>
                      <a:pPr algn="just"/>
                      <a:r>
                        <a:rPr lang="sv-SE" sz="1600" kern="1200" dirty="0">
                          <a:solidFill>
                            <a:schemeClr val="dk1"/>
                          </a:solidFill>
                          <a:effectLst/>
                        </a:rPr>
                        <a:t>Detta steg omfattar försäljning av biobaserade produkter till slutkonsumenter via olika detaljhandelskanaler. Bioekonomin syftar till att erbjuda hållbara och miljövänliga alternativ till traditionella produkter.</a:t>
                      </a:r>
                      <a:endParaRPr lang="it-IT" sz="1600" dirty="0"/>
                    </a:p>
                  </a:txBody>
                  <a:tcPr/>
                </a:tc>
                <a:extLst>
                  <a:ext uri="{0D108BD9-81ED-4DB2-BD59-A6C34878D82A}">
                    <a16:rowId xmlns:a16="http://schemas.microsoft.com/office/drawing/2014/main" val="2073046260"/>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rPr>
                        <a:t>Avfalls</a:t>
                      </a:r>
                      <a:r>
                        <a:rPr lang="en-US" sz="1600" b="1" kern="1200" dirty="0">
                          <a:solidFill>
                            <a:schemeClr val="dk1"/>
                          </a:solidFill>
                          <a:effectLst/>
                        </a:rPr>
                        <a:t>- och </a:t>
                      </a:r>
                      <a:r>
                        <a:rPr lang="en-US" sz="1600" b="1" kern="1200" dirty="0" err="1">
                          <a:solidFill>
                            <a:schemeClr val="dk1"/>
                          </a:solidFill>
                          <a:effectLst/>
                        </a:rPr>
                        <a:t>biproduktshantering</a:t>
                      </a:r>
                      <a:endParaRPr lang="it-IT" sz="16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sv-SE" sz="1600" kern="1200" dirty="0">
                          <a:solidFill>
                            <a:schemeClr val="dk1"/>
                          </a:solidFill>
                          <a:effectLst/>
                        </a:rPr>
                        <a:t>Hållbara värdekedjor inom bioekonomin betonar en effektiv hantering av avfall och biprodukter som genereras i olika produktionsled. Dessa biprodukter kan användas för andra ändamål, t.ex. för att generera energi genom biogasproduktion eller som råmaterial för andra industrier.</a:t>
                      </a:r>
                      <a:endParaRPr lang="it-IT" sz="1600" kern="1200" dirty="0">
                        <a:solidFill>
                          <a:schemeClr val="dk1"/>
                        </a:solidFill>
                        <a:effectLst/>
                        <a:latin typeface="+mn-lt"/>
                        <a:ea typeface="+mn-ea"/>
                        <a:cs typeface="+mn-cs"/>
                      </a:endParaRPr>
                    </a:p>
                  </a:txBody>
                  <a:tcPr/>
                </a:tc>
                <a:extLst>
                  <a:ext uri="{0D108BD9-81ED-4DB2-BD59-A6C34878D82A}">
                    <a16:rowId xmlns:a16="http://schemas.microsoft.com/office/drawing/2014/main" val="1741258122"/>
                  </a:ext>
                </a:extLst>
              </a:tr>
              <a:tr h="6703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rPr>
                        <a:t>Forskning</a:t>
                      </a:r>
                      <a:r>
                        <a:rPr lang="en-US" sz="1600" b="1" kern="1200" dirty="0">
                          <a:solidFill>
                            <a:schemeClr val="dk1"/>
                          </a:solidFill>
                          <a:effectLst/>
                        </a:rPr>
                        <a:t> och Innovation</a:t>
                      </a:r>
                      <a:endParaRPr lang="it-IT" sz="1600" dirty="0"/>
                    </a:p>
                  </a:txBody>
                  <a:tcPr/>
                </a:tc>
                <a:tc>
                  <a:txBody>
                    <a:bodyPr/>
                    <a:lstStyle/>
                    <a:p>
                      <a:pPr algn="just"/>
                      <a:r>
                        <a:rPr lang="sv-SE" sz="1600" dirty="0"/>
                        <a:t>Ständig forskning och innovation är avgörande för den bioekonomiska jordbrukssektorn för att utveckla ny och förbättrad teknik, bättre växtsorter och mer hållbara jordbruksmetoder</a:t>
                      </a:r>
                      <a:endParaRPr lang="it-IT" sz="1600" dirty="0"/>
                    </a:p>
                  </a:txBody>
                  <a:tcPr/>
                </a:tc>
                <a:extLst>
                  <a:ext uri="{0D108BD9-81ED-4DB2-BD59-A6C34878D82A}">
                    <a16:rowId xmlns:a16="http://schemas.microsoft.com/office/drawing/2014/main" val="3312618777"/>
                  </a:ext>
                </a:extLst>
              </a:tr>
            </a:tbl>
          </a:graphicData>
        </a:graphic>
      </p:graphicFrame>
      <p:sp>
        <p:nvSpPr>
          <p:cNvPr id="3" name="Segnaposto piè di pagina 1">
            <a:extLst>
              <a:ext uri="{FF2B5EF4-FFF2-40B4-BE49-F238E27FC236}">
                <a16:creationId xmlns:a16="http://schemas.microsoft.com/office/drawing/2014/main" id="{2545C1F9-8328-AD9A-58D1-6E52F97E8EFD}"/>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Nya värdekedjor</a:t>
            </a:r>
            <a:endParaRPr lang="en-GB" dirty="0">
              <a:solidFill>
                <a:schemeClr val="bg1">
                  <a:lumMod val="65000"/>
                </a:schemeClr>
              </a:solidFill>
            </a:endParaRPr>
          </a:p>
        </p:txBody>
      </p:sp>
    </p:spTree>
    <p:extLst>
      <p:ext uri="{BB962C8B-B14F-4D97-AF65-F5344CB8AC3E}">
        <p14:creationId xmlns:p14="http://schemas.microsoft.com/office/powerpoint/2010/main" val="191570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0" y="2345330"/>
            <a:ext cx="2479040" cy="2167340"/>
          </a:xfrm>
        </p:spPr>
        <p:txBody>
          <a:bodyPr>
            <a:normAutofit/>
          </a:bodyPr>
          <a:lstStyle/>
          <a:p>
            <a:r>
              <a:rPr lang="en-US" sz="3600" dirty="0" err="1"/>
              <a:t>Kartläggning</a:t>
            </a:r>
            <a:r>
              <a:rPr lang="en-US" sz="3600" dirty="0"/>
              <a:t> av </a:t>
            </a:r>
            <a:r>
              <a:rPr lang="en-US" sz="3600" dirty="0" err="1"/>
              <a:t>värdekedjan</a:t>
            </a:r>
            <a:endParaRPr lang="en-GB" sz="36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28</a:t>
            </a:fld>
            <a:endParaRPr lang="en-US" dirty="0"/>
          </a:p>
        </p:txBody>
      </p:sp>
      <p:pic>
        <p:nvPicPr>
          <p:cNvPr id="4" name="Picture 3" descr="Sustainability 10 01695 g007">
            <a:extLst>
              <a:ext uri="{FF2B5EF4-FFF2-40B4-BE49-F238E27FC236}">
                <a16:creationId xmlns:a16="http://schemas.microsoft.com/office/drawing/2014/main" id="{28B987F1-9025-E8C6-8484-0DD68C8A9D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109" y="494222"/>
            <a:ext cx="8582025" cy="6169408"/>
          </a:xfrm>
          <a:prstGeom prst="rect">
            <a:avLst/>
          </a:prstGeom>
          <a:noFill/>
          <a:ln>
            <a:noFill/>
          </a:ln>
        </p:spPr>
      </p:pic>
      <p:sp>
        <p:nvSpPr>
          <p:cNvPr id="5" name="TextBox 4">
            <a:extLst>
              <a:ext uri="{FF2B5EF4-FFF2-40B4-BE49-F238E27FC236}">
                <a16:creationId xmlns:a16="http://schemas.microsoft.com/office/drawing/2014/main" id="{859E0E10-0CEA-AC78-17F1-186A6FE4F8EE}"/>
              </a:ext>
            </a:extLst>
          </p:cNvPr>
          <p:cNvSpPr txBox="1"/>
          <p:nvPr/>
        </p:nvSpPr>
        <p:spPr>
          <a:xfrm>
            <a:off x="10935134" y="5686981"/>
            <a:ext cx="981075" cy="369332"/>
          </a:xfrm>
          <a:prstGeom prst="rect">
            <a:avLst/>
          </a:prstGeom>
          <a:noFill/>
        </p:spPr>
        <p:txBody>
          <a:bodyPr wrap="square" rtlCol="0">
            <a:spAutoFit/>
          </a:bodyPr>
          <a:lstStyle/>
          <a:p>
            <a:r>
              <a:rPr lang="en-US" dirty="0"/>
              <a:t>(</a:t>
            </a:r>
            <a:r>
              <a:rPr lang="en-US" dirty="0">
                <a:hlinkClick r:id="rId3"/>
              </a:rPr>
              <a:t>Source</a:t>
            </a:r>
            <a:r>
              <a:rPr lang="en-US" dirty="0"/>
              <a:t>)</a:t>
            </a:r>
            <a:endParaRPr lang="en-GB" dirty="0"/>
          </a:p>
        </p:txBody>
      </p:sp>
      <p:sp>
        <p:nvSpPr>
          <p:cNvPr id="6" name="Footer Placeholder 5">
            <a:extLst>
              <a:ext uri="{FF2B5EF4-FFF2-40B4-BE49-F238E27FC236}">
                <a16:creationId xmlns:a16="http://schemas.microsoft.com/office/drawing/2014/main" id="{35DFD36F-A205-A4D3-29AC-A6B8B6510681}"/>
              </a:ext>
            </a:extLst>
          </p:cNvPr>
          <p:cNvSpPr>
            <a:spLocks noGrp="1"/>
          </p:cNvSpPr>
          <p:nvPr>
            <p:ph type="ftr" sz="quarter" idx="11"/>
          </p:nvPr>
        </p:nvSpPr>
        <p:spPr/>
        <p:txBody>
          <a:bodyPr/>
          <a:lstStyle/>
          <a:p>
            <a:r>
              <a:rPr lang="sv-SE"/>
              <a:t>Modul: 3/ Ämne: Introduktion till bioekonomi/ Delämne: Nya värdekedjor</a:t>
            </a:r>
            <a:endParaRPr lang="en-US" dirty="0"/>
          </a:p>
        </p:txBody>
      </p:sp>
    </p:spTree>
    <p:extLst>
      <p:ext uri="{BB962C8B-B14F-4D97-AF65-F5344CB8AC3E}">
        <p14:creationId xmlns:p14="http://schemas.microsoft.com/office/powerpoint/2010/main" val="30439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#3</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sz="2800" i="1" kern="100"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Grupp</a:t>
            </a:r>
            <a:r>
              <a:rPr lang="en-US"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r>
              <a:rPr lang="en-US" sz="2800" i="1" kern="100"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diskussion</a:t>
            </a:r>
            <a:endParaRPr lang="en-US" i="1" kern="100" dirty="0">
              <a:solidFill>
                <a:srgbClr val="000000"/>
              </a:solidFill>
              <a:latin typeface="Calibri" panose="020F0502020204030204" pitchFamily="34" charset="0"/>
              <a:ea typeface="Calibri" panose="020F0502020204030204" pitchFamily="34" charset="0"/>
              <a:cs typeface="Open Sans" panose="020B0606030504020204" pitchFamily="34" charset="0"/>
            </a:endParaRPr>
          </a:p>
          <a:p>
            <a:pPr marL="0" indent="0" algn="ctr">
              <a:buNone/>
            </a:pPr>
            <a:r>
              <a:rPr lang="sv-SE"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Välj en biobaserad produkt från jordbrukssektorn och försök att ge en kort beskrivning av den värdekedja som den bör följa. </a:t>
            </a:r>
            <a:endParaRPr lang="it-IT" sz="2800" dirty="0"/>
          </a:p>
        </p:txBody>
      </p:sp>
      <p:sp>
        <p:nvSpPr>
          <p:cNvPr id="2" name="Segnaposto piè di pagina 1">
            <a:extLst>
              <a:ext uri="{FF2B5EF4-FFF2-40B4-BE49-F238E27FC236}">
                <a16:creationId xmlns:a16="http://schemas.microsoft.com/office/drawing/2014/main" id="{F3C79D48-2DF9-0B8A-FB65-A5F7C6585CCE}"/>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Nya värdekedjor</a:t>
            </a:r>
            <a:endParaRPr lang="en-GB" dirty="0">
              <a:solidFill>
                <a:schemeClr val="bg1">
                  <a:lumMod val="65000"/>
                </a:schemeClr>
              </a:solidFill>
            </a:endParaRPr>
          </a:p>
        </p:txBody>
      </p:sp>
    </p:spTree>
    <p:extLst>
      <p:ext uri="{BB962C8B-B14F-4D97-AF65-F5344CB8AC3E}">
        <p14:creationId xmlns:p14="http://schemas.microsoft.com/office/powerpoint/2010/main" val="383796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a:bodyPr>
          <a:lstStyle/>
          <a:p>
            <a:pPr marL="342900" indent="-342900">
              <a:buFont typeface="+mj-lt"/>
              <a:buAutoNum type="arabicPeriod"/>
            </a:pPr>
            <a:r>
              <a:rPr lang="sv-SE" dirty="0"/>
              <a:t>Begreppet bioekonomi</a:t>
            </a:r>
          </a:p>
          <a:p>
            <a:pPr marL="342900" indent="-342900">
              <a:buFont typeface="+mj-lt"/>
              <a:buAutoNum type="arabicPeriod"/>
            </a:pPr>
            <a:r>
              <a:rPr lang="sv-SE" dirty="0"/>
              <a:t>Centrala begrepp</a:t>
            </a:r>
          </a:p>
          <a:p>
            <a:pPr marL="342900" indent="-342900">
              <a:buFont typeface="+mj-lt"/>
              <a:buAutoNum type="arabicPeriod"/>
            </a:pPr>
            <a:r>
              <a:rPr lang="sv-SE" dirty="0"/>
              <a:t>Innovation inom bioekonomin</a:t>
            </a:r>
          </a:p>
          <a:p>
            <a:pPr marL="342900" indent="-342900">
              <a:buFont typeface="+mj-lt"/>
              <a:buAutoNum type="arabicPeriod"/>
            </a:pPr>
            <a:r>
              <a:rPr lang="sv-SE" dirty="0"/>
              <a:t>De viktigaste ekonomiska effekterna av bioekonomin</a:t>
            </a:r>
          </a:p>
          <a:p>
            <a:pPr marL="342900" indent="-342900">
              <a:buFont typeface="+mj-lt"/>
              <a:buAutoNum type="arabicPeriod"/>
            </a:pPr>
            <a:r>
              <a:rPr lang="sv-SE" dirty="0"/>
              <a:t>Strategisk ledning inom bioekonomin</a:t>
            </a:r>
          </a:p>
          <a:p>
            <a:pPr marL="342900" indent="-342900">
              <a:buFont typeface="+mj-lt"/>
              <a:buAutoNum type="arabicPeriod"/>
            </a:pPr>
            <a:r>
              <a:rPr lang="sv-SE" dirty="0"/>
              <a:t>Fördelar och utmaningar</a:t>
            </a:r>
          </a:p>
          <a:p>
            <a:pPr marL="342900" indent="-342900">
              <a:buFont typeface="+mj-lt"/>
              <a:buAutoNum type="arabicPeriod"/>
            </a:pPr>
            <a:r>
              <a:rPr lang="sv-SE" dirty="0"/>
              <a:t>Bioprodukter och biologiska resurser</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25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75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sv-SE" dirty="0"/>
              <a:t>Den kunskapsbaserade </a:t>
            </a:r>
            <a:r>
              <a:rPr lang="sv-SE" dirty="0" err="1"/>
              <a:t>bioekonominInnovationsmetoder</a:t>
            </a:r>
            <a:r>
              <a:rPr lang="sv-SE" dirty="0"/>
              <a:t> inom bioekonomin</a:t>
            </a:r>
          </a:p>
          <a:p>
            <a:pPr marL="342900" indent="-342900">
              <a:buFont typeface="+mj-lt"/>
              <a:buAutoNum type="arabicPeriod"/>
            </a:pPr>
            <a:r>
              <a:rPr lang="sv-SE" dirty="0"/>
              <a:t>Kunskaps- och innovationssystem inom jordbruket (AKIS) </a:t>
            </a:r>
          </a:p>
          <a:p>
            <a:pPr marL="342900" indent="-342900">
              <a:buFont typeface="+mj-lt"/>
              <a:buAutoNum type="arabicPeriod"/>
            </a:pPr>
            <a:r>
              <a:rPr lang="sv-SE" dirty="0"/>
              <a:t>Det livsmedelssystembaserade synsättet på forskning och innovation</a:t>
            </a:r>
          </a:p>
          <a:p>
            <a:pPr marL="342900" indent="-342900">
              <a:buFont typeface="+mj-lt"/>
              <a:buAutoNum type="arabicPeriod"/>
            </a:pPr>
            <a:r>
              <a:rPr lang="sv-SE" dirty="0"/>
              <a:t>Öppen innovationspraxis för biobaserade produkter</a:t>
            </a:r>
            <a:endParaRPr lang="it-IT" dirty="0"/>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4" name="Segnaposto piè di pagina 1">
            <a:extLst>
              <a:ext uri="{FF2B5EF4-FFF2-40B4-BE49-F238E27FC236}">
                <a16:creationId xmlns:a16="http://schemas.microsoft.com/office/drawing/2014/main" id="{21F9581F-EF4B-666F-D126-6A2C7A90F5A4}"/>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Innovation till biobaserad ekonomi</a:t>
            </a:r>
            <a:endParaRPr lang="en-GB" dirty="0">
              <a:solidFill>
                <a:schemeClr val="bg1">
                  <a:lumMod val="65000"/>
                </a:schemeClr>
              </a:solidFill>
            </a:endParaRPr>
          </a:p>
        </p:txBody>
      </p:sp>
    </p:spTree>
    <p:extLst>
      <p:ext uri="{BB962C8B-B14F-4D97-AF65-F5344CB8AC3E}">
        <p14:creationId xmlns:p14="http://schemas.microsoft.com/office/powerpoint/2010/main" val="418290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A21A4-54A6-9B37-8EBC-5686DB4167CC}"/>
              </a:ext>
            </a:extLst>
          </p:cNvPr>
          <p:cNvSpPr>
            <a:spLocks noGrp="1"/>
          </p:cNvSpPr>
          <p:nvPr>
            <p:ph type="title"/>
          </p:nvPr>
        </p:nvSpPr>
        <p:spPr/>
        <p:txBody>
          <a:bodyPr/>
          <a:lstStyle/>
          <a:p>
            <a:r>
              <a:rPr lang="en-US" dirty="0" err="1"/>
              <a:t>Innovationsmetoder</a:t>
            </a:r>
            <a:r>
              <a:rPr lang="en-US" dirty="0"/>
              <a:t> </a:t>
            </a:r>
            <a:r>
              <a:rPr lang="en-US" dirty="0" err="1"/>
              <a:t>inom</a:t>
            </a:r>
            <a:r>
              <a:rPr lang="en-US" dirty="0"/>
              <a:t> </a:t>
            </a:r>
            <a:r>
              <a:rPr lang="en-US" dirty="0" err="1"/>
              <a:t>bioekonomin</a:t>
            </a:r>
            <a:endParaRPr lang="pt-PT" dirty="0"/>
          </a:p>
        </p:txBody>
      </p:sp>
      <p:sp>
        <p:nvSpPr>
          <p:cNvPr id="3" name="Marcador de Posição de Conteúdo 2">
            <a:extLst>
              <a:ext uri="{FF2B5EF4-FFF2-40B4-BE49-F238E27FC236}">
                <a16:creationId xmlns:a16="http://schemas.microsoft.com/office/drawing/2014/main" id="{7B21743F-9CE4-9679-B6ED-3CAEB624E781}"/>
              </a:ext>
            </a:extLst>
          </p:cNvPr>
          <p:cNvSpPr>
            <a:spLocks noGrp="1"/>
          </p:cNvSpPr>
          <p:nvPr>
            <p:ph idx="1"/>
          </p:nvPr>
        </p:nvSpPr>
        <p:spPr>
          <a:xfrm>
            <a:off x="838200" y="1524000"/>
            <a:ext cx="10696074" cy="4652963"/>
          </a:xfrm>
        </p:spPr>
        <p:txBody>
          <a:bodyPr>
            <a:noAutofit/>
          </a:bodyPr>
          <a:lstStyle/>
          <a:p>
            <a:pPr algn="just"/>
            <a:endParaRPr lang="en-US" sz="1800" i="0" dirty="0">
              <a:solidFill>
                <a:srgbClr val="0D0D0D"/>
              </a:solidFill>
              <a:effectLst/>
              <a:highlight>
                <a:srgbClr val="FFFFFF"/>
              </a:highlight>
            </a:endParaRPr>
          </a:p>
          <a:p>
            <a:pPr algn="just"/>
            <a:r>
              <a:rPr lang="sv-SE" sz="1800" i="0" dirty="0">
                <a:solidFill>
                  <a:srgbClr val="0D0D0D"/>
                </a:solidFill>
                <a:effectLst/>
                <a:highlight>
                  <a:srgbClr val="FFFFFF"/>
                </a:highlight>
              </a:rPr>
              <a:t>Europeiska unionen inser vikten av att använda både stegvisa och radikala innovationsmetoder för att utveckla sin bioekonomi. En hållbar, cirkulär bioekonomi är central för att uppnå EU:s mål om hållbarhet, klimatneutralitet och ekonomisk tillväxt. </a:t>
            </a:r>
          </a:p>
          <a:p>
            <a:pPr algn="just"/>
            <a:r>
              <a:rPr lang="sv-SE" sz="1800" b="1" i="0" dirty="0">
                <a:solidFill>
                  <a:srgbClr val="0D0D0D"/>
                </a:solidFill>
                <a:effectLst/>
                <a:highlight>
                  <a:srgbClr val="FFFFFF"/>
                </a:highlight>
              </a:rPr>
              <a:t>Inkrementella innovationer, </a:t>
            </a:r>
            <a:r>
              <a:rPr lang="sv-SE" sz="1800" i="0" dirty="0">
                <a:solidFill>
                  <a:srgbClr val="0D0D0D"/>
                </a:solidFill>
                <a:effectLst/>
                <a:highlight>
                  <a:srgbClr val="FFFFFF"/>
                </a:highlight>
              </a:rPr>
              <a:t>som att förbättra befintliga processer och produkter, är avgörande för att stadigt öka effektiviteten och konkurrenskraften i biobaserade sektorer. Till exempel optimering av omvandlingsprocesser för biomassa och lansering av nya biobaserade produkter på marknaden. </a:t>
            </a:r>
          </a:p>
          <a:p>
            <a:pPr algn="just"/>
            <a:r>
              <a:rPr lang="sv-SE" sz="1800" i="0" dirty="0">
                <a:solidFill>
                  <a:srgbClr val="0D0D0D"/>
                </a:solidFill>
                <a:effectLst/>
                <a:highlight>
                  <a:srgbClr val="FFFFFF"/>
                </a:highlight>
              </a:rPr>
              <a:t>Samtidigt behövs </a:t>
            </a:r>
            <a:r>
              <a:rPr lang="sv-SE" sz="1800" b="1" i="0" dirty="0">
                <a:solidFill>
                  <a:srgbClr val="0D0D0D"/>
                </a:solidFill>
                <a:effectLst/>
                <a:highlight>
                  <a:srgbClr val="FFFFFF"/>
                </a:highlight>
              </a:rPr>
              <a:t>radikala innovationer </a:t>
            </a:r>
            <a:r>
              <a:rPr lang="sv-SE" sz="1800" i="0" dirty="0">
                <a:solidFill>
                  <a:srgbClr val="0D0D0D"/>
                </a:solidFill>
                <a:effectLst/>
                <a:highlight>
                  <a:srgbClr val="FFFFFF"/>
                </a:highlight>
              </a:rPr>
              <a:t>som stör befintliga system för att frigöra bioekonomins fulla potential. Detta omfattar utveckling av innovativa kemikalier, produkter och processer för framväxande biobaserade marknader. EU mobiliserar offentliga och privata intressenter för att investera i demonstration och spridning av radikala innovationer genom riktade finansiella instrument. </a:t>
            </a:r>
          </a:p>
          <a:p>
            <a:pPr algn="just"/>
            <a:r>
              <a:rPr lang="sv-SE" sz="1800" i="0" dirty="0">
                <a:solidFill>
                  <a:srgbClr val="0D0D0D"/>
                </a:solidFill>
                <a:effectLst/>
                <a:highlight>
                  <a:srgbClr val="FFFFFF"/>
                </a:highlight>
              </a:rPr>
              <a:t>Genom att tillämpa både inkrementella och radikala innovationsmetoder strävar EU efter att stärka och skala upp sina biobaserade sektorer, snabbt införa lokala bioekonomier i hela Europa och hålla sig inom bioekonomins ekologiska gränser. </a:t>
            </a:r>
            <a:r>
              <a:rPr lang="sv-SE" sz="1800" b="1" i="0" dirty="0">
                <a:solidFill>
                  <a:srgbClr val="0D0D0D"/>
                </a:solidFill>
                <a:effectLst/>
                <a:highlight>
                  <a:srgbClr val="FFFFFF"/>
                </a:highlight>
              </a:rPr>
              <a:t>Denna mångfacetterade innovationsstrategi är avgörande för att EU ska kunna leda den globala övergången till en hållbar, cirkulär bioekonomi.</a:t>
            </a:r>
            <a:endParaRPr lang="pt-PT" sz="1800" b="1" i="0" dirty="0">
              <a:solidFill>
                <a:srgbClr val="0D0D0D"/>
              </a:solidFill>
              <a:effectLst/>
              <a:highlight>
                <a:srgbClr val="FFFFFF"/>
              </a:highlight>
            </a:endParaRPr>
          </a:p>
        </p:txBody>
      </p:sp>
      <p:sp>
        <p:nvSpPr>
          <p:cNvPr id="4" name="Marcador de Posição do Rodapé 3">
            <a:extLst>
              <a:ext uri="{FF2B5EF4-FFF2-40B4-BE49-F238E27FC236}">
                <a16:creationId xmlns:a16="http://schemas.microsoft.com/office/drawing/2014/main" id="{11978AB3-38B7-CC26-6147-92A72D3EC64B}"/>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E59AC798-1D33-CFA0-7789-9AEAB2A2A3E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408847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022B1638-A9A1-BE54-9419-784A14C7414E}"/>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0B5AB709-8B52-AFED-00CF-5C86F10437DB}"/>
              </a:ext>
            </a:extLst>
          </p:cNvPr>
          <p:cNvSpPr>
            <a:spLocks noGrp="1"/>
          </p:cNvSpPr>
          <p:nvPr>
            <p:ph type="sldNum" sz="quarter" idx="12"/>
          </p:nvPr>
        </p:nvSpPr>
        <p:spPr/>
        <p:txBody>
          <a:bodyPr/>
          <a:lstStyle/>
          <a:p>
            <a:fld id="{D57F1E4F-1CFF-5643-939E-217C01CDF565}" type="slidenum">
              <a:rPr lang="en-US" smtClean="0"/>
              <a:pPr/>
              <a:t>34</a:t>
            </a:fld>
            <a:endParaRPr lang="en-US" dirty="0"/>
          </a:p>
        </p:txBody>
      </p:sp>
      <p:graphicFrame>
        <p:nvGraphicFramePr>
          <p:cNvPr id="6" name="Tabela 5">
            <a:extLst>
              <a:ext uri="{FF2B5EF4-FFF2-40B4-BE49-F238E27FC236}">
                <a16:creationId xmlns:a16="http://schemas.microsoft.com/office/drawing/2014/main" id="{A1E72E9D-D567-3C8D-8A0D-95B6BB29555B}"/>
              </a:ext>
            </a:extLst>
          </p:cNvPr>
          <p:cNvGraphicFramePr>
            <a:graphicFrameLocks noGrp="1"/>
          </p:cNvGraphicFramePr>
          <p:nvPr>
            <p:extLst>
              <p:ext uri="{D42A27DB-BD31-4B8C-83A1-F6EECF244321}">
                <p14:modId xmlns:p14="http://schemas.microsoft.com/office/powerpoint/2010/main" val="2273740316"/>
              </p:ext>
            </p:extLst>
          </p:nvPr>
        </p:nvGraphicFramePr>
        <p:xfrm>
          <a:off x="682535" y="1116744"/>
          <a:ext cx="11070770" cy="5122132"/>
        </p:xfrm>
        <a:graphic>
          <a:graphicData uri="http://schemas.openxmlformats.org/drawingml/2006/table">
            <a:tbl>
              <a:tblPr firstRow="1" bandRow="1">
                <a:tableStyleId>{93296810-A885-4BE3-A3E7-6D5BEEA58F35}</a:tableStyleId>
              </a:tblPr>
              <a:tblGrid>
                <a:gridCol w="5535385">
                  <a:extLst>
                    <a:ext uri="{9D8B030D-6E8A-4147-A177-3AD203B41FA5}">
                      <a16:colId xmlns:a16="http://schemas.microsoft.com/office/drawing/2014/main" val="3001287782"/>
                    </a:ext>
                  </a:extLst>
                </a:gridCol>
                <a:gridCol w="5535385">
                  <a:extLst>
                    <a:ext uri="{9D8B030D-6E8A-4147-A177-3AD203B41FA5}">
                      <a16:colId xmlns:a16="http://schemas.microsoft.com/office/drawing/2014/main" val="2180588855"/>
                    </a:ext>
                  </a:extLst>
                </a:gridCol>
              </a:tblGrid>
              <a:tr h="351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bg1"/>
                          </a:solidFill>
                          <a:effectLst/>
                        </a:rPr>
                        <a:t>Inkrementell</a:t>
                      </a:r>
                      <a:r>
                        <a:rPr lang="en-US" sz="1800" b="1" kern="1200" dirty="0">
                          <a:solidFill>
                            <a:schemeClr val="bg1"/>
                          </a:solidFill>
                          <a:effectLst/>
                        </a:rPr>
                        <a:t> innovation</a:t>
                      </a:r>
                      <a:endParaRPr lang="en-US" sz="1800" b="0" i="0" kern="1200" dirty="0">
                        <a:solidFill>
                          <a:schemeClr val="bg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rPr>
                        <a:t>Radikal innovation</a:t>
                      </a:r>
                      <a:endParaRPr lang="en-US" sz="1800" b="0" i="0" kern="1200" dirty="0">
                        <a:solidFill>
                          <a:schemeClr val="bg1"/>
                        </a:solidFill>
                        <a:effectLst/>
                        <a:latin typeface="+mn-lt"/>
                        <a:ea typeface="+mn-ea"/>
                        <a:cs typeface="+mn-cs"/>
                      </a:endParaRPr>
                    </a:p>
                  </a:txBody>
                  <a:tcPr/>
                </a:tc>
                <a:extLst>
                  <a:ext uri="{0D108BD9-81ED-4DB2-BD59-A6C34878D82A}">
                    <a16:rowId xmlns:a16="http://schemas.microsoft.com/office/drawing/2014/main" val="3126975909"/>
                  </a:ext>
                </a:extLst>
              </a:tr>
              <a:tr h="4756372">
                <a:tc>
                  <a:txBody>
                    <a:bodyPr/>
                    <a:lstStyle/>
                    <a:p>
                      <a:r>
                        <a:rPr lang="en-US" sz="1600" b="1" kern="1200" dirty="0">
                          <a:solidFill>
                            <a:schemeClr val="dk1"/>
                          </a:solidFill>
                          <a:effectLst/>
                        </a:rPr>
                        <a:t>Definition</a:t>
                      </a:r>
                      <a:r>
                        <a:rPr lang="en-US" sz="1600" b="0" kern="1200" dirty="0">
                          <a:solidFill>
                            <a:schemeClr val="dk1"/>
                          </a:solidFill>
                          <a:effectLst/>
                        </a:rPr>
                        <a:t>:</a:t>
                      </a:r>
                    </a:p>
                    <a:p>
                      <a:pPr lvl="1"/>
                      <a:r>
                        <a:rPr lang="sv-SE" sz="1600" b="0" kern="1200" dirty="0">
                          <a:solidFill>
                            <a:schemeClr val="dk1"/>
                          </a:solidFill>
                          <a:effectLst/>
                        </a:rPr>
                        <a:t>Små, kontinuerliga förbättringar av befintliga produkter, processer eller </a:t>
                      </a:r>
                      <a:r>
                        <a:rPr lang="sv-SE" sz="1600" b="0" kern="1200" dirty="0" err="1">
                          <a:solidFill>
                            <a:schemeClr val="dk1"/>
                          </a:solidFill>
                          <a:effectLst/>
                        </a:rPr>
                        <a:t>tjänster.Ofta</a:t>
                      </a:r>
                      <a:r>
                        <a:rPr lang="sv-SE" sz="1600" b="0" kern="1200" dirty="0">
                          <a:solidFill>
                            <a:schemeClr val="dk1"/>
                          </a:solidFill>
                          <a:effectLst/>
                        </a:rPr>
                        <a:t> handlar det om att finjustera, förbättra funktioner eller optimera effektiviteten.</a:t>
                      </a:r>
                    </a:p>
                    <a:p>
                      <a:pPr lvl="1"/>
                      <a:endParaRPr lang="en-US" sz="1600" b="1" kern="1200" dirty="0">
                        <a:solidFill>
                          <a:schemeClr val="dk1"/>
                        </a:solidFill>
                        <a:effectLst/>
                      </a:endParaRPr>
                    </a:p>
                    <a:p>
                      <a:r>
                        <a:rPr lang="sv-SE" sz="1600" b="1" kern="1200" dirty="0">
                          <a:solidFill>
                            <a:schemeClr val="dk1"/>
                          </a:solidFill>
                          <a:effectLst/>
                        </a:rPr>
                        <a:t>Huvudsakliga aspekter:</a:t>
                      </a:r>
                    </a:p>
                    <a:p>
                      <a:r>
                        <a:rPr lang="sv-SE" sz="1600" b="0" kern="1200" dirty="0">
                          <a:solidFill>
                            <a:schemeClr val="dk1"/>
                          </a:solidFill>
                          <a:effectLst/>
                        </a:rPr>
                        <a:t>Lägre risk jämfört med radikal </a:t>
                      </a:r>
                      <a:r>
                        <a:rPr lang="sv-SE" sz="1600" b="0" kern="1200" dirty="0" err="1">
                          <a:solidFill>
                            <a:schemeClr val="dk1"/>
                          </a:solidFill>
                          <a:effectLst/>
                        </a:rPr>
                        <a:t>innovation.Lättare</a:t>
                      </a:r>
                      <a:r>
                        <a:rPr lang="sv-SE" sz="1600" b="0" kern="1200" dirty="0">
                          <a:solidFill>
                            <a:schemeClr val="dk1"/>
                          </a:solidFill>
                          <a:effectLst/>
                        </a:rPr>
                        <a:t> att implementera och integrera i befintliga </a:t>
                      </a:r>
                      <a:r>
                        <a:rPr lang="sv-SE" sz="1600" b="0" kern="1200" dirty="0" err="1">
                          <a:solidFill>
                            <a:schemeClr val="dk1"/>
                          </a:solidFill>
                          <a:effectLst/>
                        </a:rPr>
                        <a:t>system.Innebär</a:t>
                      </a:r>
                      <a:r>
                        <a:rPr lang="sv-SE" sz="1600" b="0" kern="1200" dirty="0">
                          <a:solidFill>
                            <a:schemeClr val="dk1"/>
                          </a:solidFill>
                          <a:effectLst/>
                        </a:rPr>
                        <a:t> mindre investeringar och kortare </a:t>
                      </a:r>
                      <a:r>
                        <a:rPr lang="sv-SE" sz="1600" b="0" kern="1200" dirty="0" err="1">
                          <a:solidFill>
                            <a:schemeClr val="dk1"/>
                          </a:solidFill>
                          <a:effectLst/>
                        </a:rPr>
                        <a:t>utvecklingstider.Fokuserar</a:t>
                      </a:r>
                      <a:r>
                        <a:rPr lang="sv-SE" sz="1600" b="0" kern="1200" dirty="0">
                          <a:solidFill>
                            <a:schemeClr val="dk1"/>
                          </a:solidFill>
                          <a:effectLst/>
                        </a:rPr>
                        <a:t> på att upprätthålla konkurrenskraften och svara på kundernas feedback.</a:t>
                      </a:r>
                    </a:p>
                    <a:p>
                      <a:endParaRPr lang="en-US" sz="1600" b="0" kern="1200" dirty="0">
                        <a:solidFill>
                          <a:schemeClr val="dk1"/>
                        </a:solidFill>
                        <a:effectLst/>
                      </a:endParaRPr>
                    </a:p>
                    <a:p>
                      <a:r>
                        <a:rPr lang="en-US" sz="1600" b="1" kern="1200" dirty="0" err="1">
                          <a:solidFill>
                            <a:schemeClr val="dk1"/>
                          </a:solidFill>
                          <a:effectLst/>
                        </a:rPr>
                        <a:t>Exempel</a:t>
                      </a:r>
                      <a:r>
                        <a:rPr lang="en-US" sz="1600" b="1" kern="1200" dirty="0">
                          <a:solidFill>
                            <a:schemeClr val="dk1"/>
                          </a:solidFill>
                          <a:effectLst/>
                        </a:rPr>
                        <a:t> </a:t>
                      </a:r>
                      <a:r>
                        <a:rPr lang="en-US" sz="1600" b="1" kern="1200" dirty="0" err="1">
                          <a:solidFill>
                            <a:schemeClr val="dk1"/>
                          </a:solidFill>
                          <a:effectLst/>
                        </a:rPr>
                        <a:t>inom</a:t>
                      </a:r>
                      <a:r>
                        <a:rPr lang="en-US" sz="1600" b="1" kern="1200" dirty="0">
                          <a:solidFill>
                            <a:schemeClr val="dk1"/>
                          </a:solidFill>
                          <a:effectLst/>
                        </a:rPr>
                        <a:t> </a:t>
                      </a:r>
                      <a:r>
                        <a:rPr lang="en-US" sz="1600" b="1" kern="1200" dirty="0" err="1">
                          <a:solidFill>
                            <a:schemeClr val="dk1"/>
                          </a:solidFill>
                          <a:effectLst/>
                        </a:rPr>
                        <a:t>Bioekonomi</a:t>
                      </a:r>
                      <a:r>
                        <a:rPr lang="en-US" sz="1600" b="0" kern="1200" dirty="0">
                          <a:solidFill>
                            <a:schemeClr val="dk1"/>
                          </a:solidFill>
                          <a:effectLst/>
                        </a:rPr>
                        <a:t>:</a:t>
                      </a:r>
                    </a:p>
                    <a:p>
                      <a:pPr lvl="1"/>
                      <a:r>
                        <a:rPr lang="sv-SE" sz="1600" b="1" kern="1200" dirty="0">
                          <a:solidFill>
                            <a:schemeClr val="dk1"/>
                          </a:solidFill>
                          <a:effectLst/>
                        </a:rPr>
                        <a:t>Bioteknik inom jordbruket</a:t>
                      </a:r>
                      <a:r>
                        <a:rPr lang="sv-SE" sz="1600" b="0" kern="1200" dirty="0">
                          <a:solidFill>
                            <a:schemeClr val="dk1"/>
                          </a:solidFill>
                          <a:effectLst/>
                        </a:rPr>
                        <a:t>: Utveckling av nya växtsorter med något förbättrad motståndskraft mot skadedjur eller torka.</a:t>
                      </a:r>
                    </a:p>
                    <a:p>
                      <a:pPr lvl="1"/>
                      <a:r>
                        <a:rPr lang="sv-SE" sz="1600" b="1" kern="1200" dirty="0">
                          <a:solidFill>
                            <a:schemeClr val="dk1"/>
                          </a:solidFill>
                          <a:effectLst/>
                        </a:rPr>
                        <a:t>Bioenergi</a:t>
                      </a:r>
                      <a:r>
                        <a:rPr lang="sv-SE" sz="1600" b="0" kern="1200" dirty="0">
                          <a:solidFill>
                            <a:schemeClr val="dk1"/>
                          </a:solidFill>
                          <a:effectLst/>
                        </a:rPr>
                        <a:t>: Förbättring av effektiviteten i produktionsprocesser för biobränslen.</a:t>
                      </a:r>
                      <a:endParaRPr lang="pt-PT" sz="1600" b="0" dirty="0"/>
                    </a:p>
                  </a:txBody>
                  <a:tcPr/>
                </a:tc>
                <a:tc>
                  <a:txBody>
                    <a:bodyPr/>
                    <a:lstStyle/>
                    <a:p>
                      <a:r>
                        <a:rPr lang="en-US" sz="1600" b="1" kern="1200" dirty="0">
                          <a:solidFill>
                            <a:schemeClr val="dk1"/>
                          </a:solidFill>
                          <a:effectLst/>
                        </a:rPr>
                        <a:t>Definition</a:t>
                      </a:r>
                      <a:r>
                        <a:rPr lang="en-US" sz="1600" b="0" kern="1200" dirty="0">
                          <a:solidFill>
                            <a:schemeClr val="dk1"/>
                          </a:solidFill>
                          <a:effectLst/>
                        </a:rPr>
                        <a:t>:</a:t>
                      </a:r>
                    </a:p>
                    <a:p>
                      <a:pPr lvl="1"/>
                      <a:r>
                        <a:rPr lang="sv-SE" sz="1600" b="0" kern="1200" dirty="0">
                          <a:solidFill>
                            <a:schemeClr val="dk1"/>
                          </a:solidFill>
                          <a:effectLst/>
                        </a:rPr>
                        <a:t>Banbrytande förändringar som skapar helt nya produkter, processer eller </a:t>
                      </a:r>
                      <a:r>
                        <a:rPr lang="sv-SE" sz="1600" b="0" kern="1200" dirty="0" err="1">
                          <a:solidFill>
                            <a:schemeClr val="dk1"/>
                          </a:solidFill>
                          <a:effectLst/>
                        </a:rPr>
                        <a:t>marknader.Stör</a:t>
                      </a:r>
                      <a:r>
                        <a:rPr lang="sv-SE" sz="1600" b="0" kern="1200" dirty="0">
                          <a:solidFill>
                            <a:schemeClr val="dk1"/>
                          </a:solidFill>
                          <a:effectLst/>
                        </a:rPr>
                        <a:t> ofta befintliga teknologier och marknadsstrukturer.</a:t>
                      </a:r>
                    </a:p>
                    <a:p>
                      <a:pPr lvl="1"/>
                      <a:endParaRPr lang="en-US" sz="1600" b="1" kern="1200" dirty="0">
                        <a:solidFill>
                          <a:schemeClr val="dk1"/>
                        </a:solidFill>
                        <a:effectLst/>
                      </a:endParaRPr>
                    </a:p>
                    <a:p>
                      <a:r>
                        <a:rPr lang="en-US" sz="1600" b="1" kern="1200" dirty="0" err="1">
                          <a:solidFill>
                            <a:schemeClr val="dk1"/>
                          </a:solidFill>
                          <a:effectLst/>
                        </a:rPr>
                        <a:t>Huvudsakliga</a:t>
                      </a:r>
                      <a:r>
                        <a:rPr lang="en-US" sz="1600" b="1" kern="1200" dirty="0">
                          <a:solidFill>
                            <a:schemeClr val="dk1"/>
                          </a:solidFill>
                          <a:effectLst/>
                        </a:rPr>
                        <a:t> </a:t>
                      </a:r>
                      <a:r>
                        <a:rPr lang="en-US" sz="1600" b="1" kern="1200" dirty="0" err="1">
                          <a:solidFill>
                            <a:schemeClr val="dk1"/>
                          </a:solidFill>
                          <a:effectLst/>
                        </a:rPr>
                        <a:t>aspekter</a:t>
                      </a:r>
                      <a:r>
                        <a:rPr lang="en-US" sz="1600" b="0" kern="1200" dirty="0">
                          <a:solidFill>
                            <a:schemeClr val="dk1"/>
                          </a:solidFill>
                          <a:effectLst/>
                        </a:rPr>
                        <a:t>:</a:t>
                      </a:r>
                    </a:p>
                    <a:p>
                      <a:pPr lvl="1"/>
                      <a:r>
                        <a:rPr lang="sv-SE" sz="1600" b="0" kern="1200" dirty="0">
                          <a:solidFill>
                            <a:schemeClr val="dk1"/>
                          </a:solidFill>
                          <a:effectLst/>
                        </a:rPr>
                        <a:t>Hög risk men potentiellt hög </a:t>
                      </a:r>
                      <a:r>
                        <a:rPr lang="sv-SE" sz="1600" b="0" kern="1200" dirty="0" err="1">
                          <a:solidFill>
                            <a:schemeClr val="dk1"/>
                          </a:solidFill>
                          <a:effectLst/>
                        </a:rPr>
                        <a:t>belöning.Kräver</a:t>
                      </a:r>
                      <a:r>
                        <a:rPr lang="sv-SE" sz="1600" b="0" kern="1200" dirty="0">
                          <a:solidFill>
                            <a:schemeClr val="dk1"/>
                          </a:solidFill>
                          <a:effectLst/>
                        </a:rPr>
                        <a:t> betydande investeringar i </a:t>
                      </a:r>
                      <a:r>
                        <a:rPr lang="sv-SE" sz="1600" b="0" kern="1200" dirty="0" err="1">
                          <a:solidFill>
                            <a:schemeClr val="dk1"/>
                          </a:solidFill>
                          <a:effectLst/>
                        </a:rPr>
                        <a:t>FoU.Längre</a:t>
                      </a:r>
                      <a:r>
                        <a:rPr lang="sv-SE" sz="1600" b="0" kern="1200" dirty="0">
                          <a:solidFill>
                            <a:schemeClr val="dk1"/>
                          </a:solidFill>
                          <a:effectLst/>
                        </a:rPr>
                        <a:t> utvecklingstid och högre </a:t>
                      </a:r>
                      <a:r>
                        <a:rPr lang="sv-SE" sz="1600" b="0" kern="1200" dirty="0" err="1">
                          <a:solidFill>
                            <a:schemeClr val="dk1"/>
                          </a:solidFill>
                          <a:effectLst/>
                        </a:rPr>
                        <a:t>osäkerhet.Kan</a:t>
                      </a:r>
                      <a:r>
                        <a:rPr lang="sv-SE" sz="1600" b="0" kern="1200" dirty="0">
                          <a:solidFill>
                            <a:schemeClr val="dk1"/>
                          </a:solidFill>
                          <a:effectLst/>
                        </a:rPr>
                        <a:t> leda till skapandet av nya industrier eller omvandling av befintliga.</a:t>
                      </a:r>
                    </a:p>
                    <a:p>
                      <a:pPr lvl="1"/>
                      <a:endParaRPr lang="en-US" sz="1600" b="1" kern="1200" dirty="0">
                        <a:solidFill>
                          <a:schemeClr val="dk1"/>
                        </a:solidFill>
                        <a:effectLst/>
                      </a:endParaRPr>
                    </a:p>
                    <a:p>
                      <a:r>
                        <a:rPr lang="en-US" sz="1600" b="1" kern="1200" dirty="0" err="1">
                          <a:solidFill>
                            <a:schemeClr val="dk1"/>
                          </a:solidFill>
                          <a:effectLst/>
                        </a:rPr>
                        <a:t>Exempel</a:t>
                      </a:r>
                      <a:r>
                        <a:rPr lang="en-US" sz="1600" b="1" kern="1200" dirty="0">
                          <a:solidFill>
                            <a:schemeClr val="dk1"/>
                          </a:solidFill>
                          <a:effectLst/>
                        </a:rPr>
                        <a:t> </a:t>
                      </a:r>
                      <a:r>
                        <a:rPr lang="en-US" sz="1600" b="1" kern="1200" dirty="0" err="1">
                          <a:solidFill>
                            <a:schemeClr val="dk1"/>
                          </a:solidFill>
                          <a:effectLst/>
                        </a:rPr>
                        <a:t>inom</a:t>
                      </a:r>
                      <a:r>
                        <a:rPr lang="en-US" sz="1600" b="1" kern="1200" dirty="0">
                          <a:solidFill>
                            <a:schemeClr val="dk1"/>
                          </a:solidFill>
                          <a:effectLst/>
                        </a:rPr>
                        <a:t> </a:t>
                      </a:r>
                      <a:r>
                        <a:rPr lang="en-US" sz="1600" b="1" kern="1200" dirty="0" err="1">
                          <a:solidFill>
                            <a:schemeClr val="dk1"/>
                          </a:solidFill>
                          <a:effectLst/>
                        </a:rPr>
                        <a:t>Bioekonomi</a:t>
                      </a:r>
                      <a:r>
                        <a:rPr lang="en-US" sz="1600" b="0" kern="1200" dirty="0">
                          <a:solidFill>
                            <a:schemeClr val="dk1"/>
                          </a:solidFill>
                          <a:effectLst/>
                        </a:rPr>
                        <a:t>:</a:t>
                      </a:r>
                    </a:p>
                    <a:p>
                      <a:pPr lvl="1"/>
                      <a:r>
                        <a:rPr lang="sv-SE" sz="1600" b="1" kern="1200" dirty="0">
                          <a:solidFill>
                            <a:schemeClr val="dk1"/>
                          </a:solidFill>
                          <a:effectLst/>
                        </a:rPr>
                        <a:t>Syntetisk biologi</a:t>
                      </a:r>
                      <a:r>
                        <a:rPr lang="sv-SE" sz="1600" b="0" kern="1200" dirty="0">
                          <a:solidFill>
                            <a:schemeClr val="dk1"/>
                          </a:solidFill>
                          <a:effectLst/>
                        </a:rPr>
                        <a:t>: Ingenjörsmässiga mikroorganismer för att producera komplexa kemikalier eller biobränslen från avfallsmaterial.</a:t>
                      </a:r>
                    </a:p>
                    <a:p>
                      <a:pPr lvl="1"/>
                      <a:r>
                        <a:rPr lang="sv-SE" sz="1600" b="1" kern="1200" dirty="0">
                          <a:solidFill>
                            <a:schemeClr val="dk1"/>
                          </a:solidFill>
                          <a:effectLst/>
                        </a:rPr>
                        <a:t>Biofabricering</a:t>
                      </a:r>
                      <a:r>
                        <a:rPr lang="sv-SE" sz="1600" b="0" kern="1200" dirty="0">
                          <a:solidFill>
                            <a:schemeClr val="dk1"/>
                          </a:solidFill>
                          <a:effectLst/>
                        </a:rPr>
                        <a:t>: Utveckling av nya material som </a:t>
                      </a:r>
                      <a:r>
                        <a:rPr lang="sv-SE" sz="1600" b="0" kern="1200" dirty="0" err="1">
                          <a:solidFill>
                            <a:schemeClr val="dk1"/>
                          </a:solidFill>
                          <a:effectLst/>
                        </a:rPr>
                        <a:t>labbodlat</a:t>
                      </a:r>
                      <a:r>
                        <a:rPr lang="sv-SE" sz="1600" b="0" kern="1200" dirty="0">
                          <a:solidFill>
                            <a:schemeClr val="dk1"/>
                          </a:solidFill>
                          <a:effectLst/>
                        </a:rPr>
                        <a:t> kött eller biobaserade textilier som helt ersätter konventionella produkter.</a:t>
                      </a:r>
                      <a:endParaRPr lang="en-US" sz="1600" b="0" kern="1200" dirty="0">
                        <a:solidFill>
                          <a:schemeClr val="dk1"/>
                        </a:solidFill>
                        <a:effectLst/>
                      </a:endParaRPr>
                    </a:p>
                  </a:txBody>
                  <a:tcPr/>
                </a:tc>
                <a:extLst>
                  <a:ext uri="{0D108BD9-81ED-4DB2-BD59-A6C34878D82A}">
                    <a16:rowId xmlns:a16="http://schemas.microsoft.com/office/drawing/2014/main" val="2022717096"/>
                  </a:ext>
                </a:extLst>
              </a:tr>
            </a:tbl>
          </a:graphicData>
        </a:graphic>
      </p:graphicFrame>
    </p:spTree>
    <p:extLst>
      <p:ext uri="{BB962C8B-B14F-4D97-AF65-F5344CB8AC3E}">
        <p14:creationId xmlns:p14="http://schemas.microsoft.com/office/powerpoint/2010/main" val="2236479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3ED6229D-5B39-F49F-8E75-A7C52C72F89C}"/>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ADD7CF2D-7012-A7C0-3F6A-89CB647D2AB5}"/>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1026" name="Picture 2" descr="Balancing incremental innovation and radical innovation - Agorize">
            <a:extLst>
              <a:ext uri="{FF2B5EF4-FFF2-40B4-BE49-F238E27FC236}">
                <a16:creationId xmlns:a16="http://schemas.microsoft.com/office/drawing/2014/main" id="{71398C37-6005-4F75-8F61-9E0BE23119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835" r="17880"/>
          <a:stretch/>
        </p:blipFill>
        <p:spPr bwMode="auto">
          <a:xfrm>
            <a:off x="2709374" y="946377"/>
            <a:ext cx="6239852" cy="5140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101F4275-460D-364D-5C3D-2EEB7BB3591F}"/>
              </a:ext>
            </a:extLst>
          </p:cNvPr>
          <p:cNvSpPr txBox="1"/>
          <p:nvPr/>
        </p:nvSpPr>
        <p:spPr>
          <a:xfrm>
            <a:off x="4526489" y="6125518"/>
            <a:ext cx="4422737" cy="230832"/>
          </a:xfrm>
          <a:prstGeom prst="rect">
            <a:avLst/>
          </a:prstGeom>
          <a:noFill/>
        </p:spPr>
        <p:txBody>
          <a:bodyPr wrap="square" rtlCol="0">
            <a:spAutoFit/>
          </a:bodyPr>
          <a:lstStyle/>
          <a:p>
            <a:r>
              <a:rPr lang="en-GB" sz="900" dirty="0">
                <a:hlinkClick r:id="rId3" tooltip="https://www.cde.ual.es/en/h2020-food-security-sustainable-agriculture-and-forestry-marine-maritime-and-inland-water-research-and-the-bioeconomy-strengthening-the-european-agro-ecological-research-and-innovation-ecosystem/"/>
              </a:rPr>
              <a:t>This Photo</a:t>
            </a:r>
            <a:r>
              <a:rPr lang="en-GB" sz="900" dirty="0"/>
              <a:t> by Unknown Author is licensed under </a:t>
            </a:r>
            <a:r>
              <a:rPr lang="en-GB" sz="900" dirty="0">
                <a:hlinkClick r:id="rId4" tooltip="https://creativecommons.org/licenses/by-nc/3.0/"/>
              </a:rPr>
              <a:t>CC BY-NC</a:t>
            </a:r>
            <a:endParaRPr lang="en-GB" sz="900" dirty="0"/>
          </a:p>
        </p:txBody>
      </p:sp>
    </p:spTree>
    <p:extLst>
      <p:ext uri="{BB962C8B-B14F-4D97-AF65-F5344CB8AC3E}">
        <p14:creationId xmlns:p14="http://schemas.microsoft.com/office/powerpoint/2010/main" val="279535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689DB8B2-FB86-EAD2-EA22-AAB8C84A05BF}"/>
              </a:ext>
            </a:extLst>
          </p:cNvPr>
          <p:cNvSpPr>
            <a:spLocks noGrp="1"/>
          </p:cNvSpPr>
          <p:nvPr>
            <p:ph idx="1"/>
          </p:nvPr>
        </p:nvSpPr>
        <p:spPr>
          <a:xfrm>
            <a:off x="838200" y="1191986"/>
            <a:ext cx="10515600" cy="4984977"/>
          </a:xfrm>
        </p:spPr>
        <p:txBody>
          <a:bodyPr>
            <a:normAutofit fontScale="92500" lnSpcReduction="20000"/>
          </a:bodyPr>
          <a:lstStyle/>
          <a:p>
            <a:pPr marL="0" indent="0" algn="l">
              <a:buNone/>
            </a:pPr>
            <a:r>
              <a:rPr lang="sv-SE" sz="2100" b="1" i="0" dirty="0">
                <a:solidFill>
                  <a:srgbClr val="0D0D0D"/>
                </a:solidFill>
                <a:effectLst/>
                <a:highlight>
                  <a:srgbClr val="FFFFFF"/>
                </a:highlight>
              </a:rPr>
              <a:t>Vikten av att tillämpa båda typerna av innovationsmetoder inom bioekonomin</a:t>
            </a:r>
          </a:p>
          <a:p>
            <a:pPr marL="0" indent="0" algn="l">
              <a:buNone/>
            </a:pPr>
            <a:endParaRPr lang="en-US" sz="2100" b="1" i="0" dirty="0">
              <a:solidFill>
                <a:srgbClr val="0D0D0D"/>
              </a:solidFill>
              <a:effectLst/>
              <a:highlight>
                <a:srgbClr val="FFFFFF"/>
              </a:highlight>
            </a:endParaRPr>
          </a:p>
          <a:p>
            <a:pPr marL="0" indent="0" algn="l">
              <a:buNone/>
            </a:pPr>
            <a:r>
              <a:rPr lang="en-US" sz="2100" b="1" i="0" dirty="0" err="1">
                <a:solidFill>
                  <a:srgbClr val="0D0D0D"/>
                </a:solidFill>
                <a:effectLst/>
                <a:highlight>
                  <a:srgbClr val="FFFFFF"/>
                </a:highlight>
              </a:rPr>
              <a:t>Balanserat</a:t>
            </a:r>
            <a:r>
              <a:rPr lang="en-US" sz="2100" b="1" i="0" dirty="0">
                <a:solidFill>
                  <a:srgbClr val="0D0D0D"/>
                </a:solidFill>
                <a:effectLst/>
                <a:highlight>
                  <a:srgbClr val="FFFFFF"/>
                </a:highlight>
              </a:rPr>
              <a:t> tillvägagångssätt:</a:t>
            </a:r>
          </a:p>
          <a:p>
            <a:r>
              <a:rPr lang="sv-SE" sz="2100" b="0" i="0" dirty="0">
                <a:solidFill>
                  <a:srgbClr val="0D0D0D"/>
                </a:solidFill>
                <a:effectLst/>
                <a:highlight>
                  <a:srgbClr val="FFFFFF"/>
                </a:highlight>
              </a:rPr>
              <a:t>Inkrementella innovationer säkerställer kontinuerlig förbättring och anpassning, vilket håller företagen konkurrenskraftiga.</a:t>
            </a:r>
          </a:p>
          <a:p>
            <a:r>
              <a:rPr lang="sv-SE" sz="2100" b="0" i="0" dirty="0">
                <a:solidFill>
                  <a:srgbClr val="0D0D0D"/>
                </a:solidFill>
                <a:effectLst/>
                <a:highlight>
                  <a:srgbClr val="FFFFFF"/>
                </a:highlight>
              </a:rPr>
              <a:t>Radikala innovationer driver fram stora framsteg och kan leda till betydande framsteg inom hållbarhet och effektivitet.</a:t>
            </a:r>
            <a:endParaRPr lang="en-US" sz="2100" b="0" i="0" dirty="0">
              <a:solidFill>
                <a:srgbClr val="0D0D0D"/>
              </a:solidFill>
              <a:effectLst/>
              <a:highlight>
                <a:srgbClr val="FFFFFF"/>
              </a:highlight>
            </a:endParaRPr>
          </a:p>
          <a:p>
            <a:pPr marL="0" indent="0" algn="l">
              <a:buNone/>
            </a:pPr>
            <a:r>
              <a:rPr lang="en-US" sz="2100" b="1" i="0" dirty="0" err="1">
                <a:solidFill>
                  <a:srgbClr val="0D0D0D"/>
                </a:solidFill>
                <a:effectLst/>
                <a:highlight>
                  <a:srgbClr val="FFFFFF"/>
                </a:highlight>
              </a:rPr>
              <a:t>Påverkan</a:t>
            </a:r>
            <a:r>
              <a:rPr lang="en-US" sz="2100" b="1" i="0" dirty="0">
                <a:solidFill>
                  <a:srgbClr val="0D0D0D"/>
                </a:solidFill>
                <a:effectLst/>
                <a:highlight>
                  <a:srgbClr val="FFFFFF"/>
                </a:highlight>
              </a:rPr>
              <a:t> på hållbarhet</a:t>
            </a:r>
            <a:endParaRPr lang="en-US" sz="2100" b="0" i="0" dirty="0">
              <a:solidFill>
                <a:srgbClr val="0D0D0D"/>
              </a:solidFill>
              <a:effectLst/>
              <a:highlight>
                <a:srgbClr val="FFFFFF"/>
              </a:highlight>
            </a:endParaRPr>
          </a:p>
          <a:p>
            <a:pPr marL="742950" lvl="1" indent="-285750" algn="l">
              <a:buFont typeface="Arial" panose="020B0604020202020204" pitchFamily="34" charset="0"/>
              <a:buChar char="•"/>
            </a:pPr>
            <a:r>
              <a:rPr lang="sv-SE" sz="2100" b="1" i="0" dirty="0">
                <a:solidFill>
                  <a:srgbClr val="0D0D0D"/>
                </a:solidFill>
                <a:effectLst/>
                <a:highlight>
                  <a:srgbClr val="FFFFFF"/>
                </a:highlight>
              </a:rPr>
              <a:t>Stegvisa innovationer</a:t>
            </a:r>
            <a:r>
              <a:rPr lang="sv-SE" sz="2100" i="0" dirty="0">
                <a:solidFill>
                  <a:srgbClr val="0D0D0D"/>
                </a:solidFill>
                <a:effectLst/>
                <a:highlight>
                  <a:srgbClr val="FFFFFF"/>
                </a:highlight>
              </a:rPr>
              <a:t>: Gradvisa förbättringar kan leda till betydande kumulativa fördelar när det gäller att minska miljöpåverkan.</a:t>
            </a:r>
          </a:p>
          <a:p>
            <a:pPr marL="742950" lvl="1" indent="-285750" algn="l">
              <a:buFont typeface="Arial" panose="020B0604020202020204" pitchFamily="34" charset="0"/>
              <a:buChar char="•"/>
            </a:pPr>
            <a:r>
              <a:rPr lang="sv-SE" sz="2100" b="1" i="0" dirty="0">
                <a:solidFill>
                  <a:srgbClr val="0D0D0D"/>
                </a:solidFill>
                <a:effectLst/>
                <a:highlight>
                  <a:srgbClr val="FFFFFF"/>
                </a:highlight>
              </a:rPr>
              <a:t>Radikala innovationer</a:t>
            </a:r>
            <a:r>
              <a:rPr lang="sv-SE" sz="2100" i="0" dirty="0">
                <a:solidFill>
                  <a:srgbClr val="0D0D0D"/>
                </a:solidFill>
                <a:effectLst/>
                <a:highlight>
                  <a:srgbClr val="FFFFFF"/>
                </a:highlight>
              </a:rPr>
              <a:t>: Kan i grunden förändra hur resurser används och drastiskt förbättra hållbarhetsresultaten.</a:t>
            </a:r>
            <a:endParaRPr lang="en-US" sz="2100" i="0" dirty="0">
              <a:solidFill>
                <a:srgbClr val="0D0D0D"/>
              </a:solidFill>
              <a:effectLst/>
              <a:highlight>
                <a:srgbClr val="FFFFFF"/>
              </a:highlight>
            </a:endParaRPr>
          </a:p>
          <a:p>
            <a:pPr marL="0" indent="0" algn="l">
              <a:buNone/>
            </a:pPr>
            <a:r>
              <a:rPr lang="en-US" sz="2100" b="1" i="0" dirty="0">
                <a:solidFill>
                  <a:srgbClr val="0D0D0D"/>
                </a:solidFill>
                <a:effectLst/>
                <a:highlight>
                  <a:srgbClr val="FFFFFF"/>
                </a:highlight>
              </a:rPr>
              <a:t>Integration </a:t>
            </a:r>
            <a:r>
              <a:rPr lang="en-US" sz="2100" b="1" i="0" dirty="0" err="1">
                <a:solidFill>
                  <a:srgbClr val="0D0D0D"/>
                </a:solidFill>
                <a:effectLst/>
                <a:highlight>
                  <a:srgbClr val="FFFFFF"/>
                </a:highlight>
              </a:rPr>
              <a:t>i</a:t>
            </a:r>
            <a:r>
              <a:rPr lang="en-US" sz="2100" b="1" i="0" dirty="0">
                <a:solidFill>
                  <a:srgbClr val="0D0D0D"/>
                </a:solidFill>
                <a:effectLst/>
                <a:highlight>
                  <a:srgbClr val="FFFFFF"/>
                </a:highlight>
              </a:rPr>
              <a:t> </a:t>
            </a:r>
            <a:r>
              <a:rPr lang="en-US" sz="2100" b="1" i="0" dirty="0" err="1">
                <a:solidFill>
                  <a:srgbClr val="0D0D0D"/>
                </a:solidFill>
                <a:effectLst/>
                <a:highlight>
                  <a:srgbClr val="FFFFFF"/>
                </a:highlight>
              </a:rPr>
              <a:t>Strategisk</a:t>
            </a:r>
            <a:r>
              <a:rPr lang="en-US" sz="2100" b="1" i="0" dirty="0">
                <a:solidFill>
                  <a:srgbClr val="0D0D0D"/>
                </a:solidFill>
                <a:effectLst/>
                <a:highlight>
                  <a:srgbClr val="FFFFFF"/>
                </a:highlight>
              </a:rPr>
              <a:t> </a:t>
            </a:r>
            <a:r>
              <a:rPr lang="en-US" sz="2100" b="1" i="0" dirty="0" err="1">
                <a:solidFill>
                  <a:srgbClr val="0D0D0D"/>
                </a:solidFill>
                <a:effectLst/>
                <a:highlight>
                  <a:srgbClr val="FFFFFF"/>
                </a:highlight>
              </a:rPr>
              <a:t>Ledning</a:t>
            </a:r>
            <a:r>
              <a:rPr lang="en-US" sz="2100" b="1" i="0" dirty="0">
                <a:solidFill>
                  <a:srgbClr val="0D0D0D"/>
                </a:solidFill>
                <a:effectLst/>
                <a:highlight>
                  <a:srgbClr val="FFFFFF"/>
                </a:highlight>
              </a:rPr>
              <a:t>:</a:t>
            </a:r>
          </a:p>
          <a:p>
            <a:r>
              <a:rPr lang="sv-SE" sz="2100" b="0" i="0" dirty="0">
                <a:solidFill>
                  <a:srgbClr val="0D0D0D"/>
                </a:solidFill>
                <a:effectLst/>
                <a:highlight>
                  <a:srgbClr val="FFFFFF"/>
                </a:highlight>
              </a:rPr>
              <a:t>Företag bör investera i både stegvisa och radikala innovationer för att balansera risker och säkerställa långsiktig tillväxt.</a:t>
            </a:r>
          </a:p>
          <a:p>
            <a:r>
              <a:rPr lang="sv-SE" sz="2100" b="0" i="0" dirty="0">
                <a:solidFill>
                  <a:srgbClr val="0D0D0D"/>
                </a:solidFill>
                <a:effectLst/>
                <a:highlight>
                  <a:srgbClr val="FFFFFF"/>
                </a:highlight>
              </a:rPr>
              <a:t>Strategisk ledning innebär att man måste veta när man ska sträva efter stegvisa förbättringar och när man ska ta djärva steg med radikala innovationer.</a:t>
            </a:r>
            <a:endParaRPr lang="en-US" sz="2100" b="1" i="0" dirty="0">
              <a:solidFill>
                <a:srgbClr val="0D0D0D"/>
              </a:solidFill>
              <a:effectLst/>
              <a:highlight>
                <a:srgbClr val="FFFFFF"/>
              </a:highlight>
            </a:endParaRPr>
          </a:p>
        </p:txBody>
      </p:sp>
      <p:sp>
        <p:nvSpPr>
          <p:cNvPr id="4" name="Marcador de Posição do Rodapé 3">
            <a:extLst>
              <a:ext uri="{FF2B5EF4-FFF2-40B4-BE49-F238E27FC236}">
                <a16:creationId xmlns:a16="http://schemas.microsoft.com/office/drawing/2014/main" id="{E34E44B1-A0E6-5CC1-69CA-8F74C08A0B59}"/>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F8B5E4F8-96AD-B7D4-F578-99502A369CC8}"/>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809903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Den kunskapsbaserade bioekonomin</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sv-SE" sz="1800" kern="100" dirty="0">
                <a:latin typeface="Calibri" panose="020F0502020204030204" pitchFamily="34" charset="0"/>
                <a:ea typeface="Calibri" panose="020F0502020204030204" pitchFamily="34" charset="0"/>
              </a:rPr>
              <a:t>Bioekonomin har en stark forsknings- och innovationsdimension, som kan användas för att förbättra produktionen av livsmedel, foder och fibrer samt för att utveckla nya tillämpningar och produkter inom sektorer som läkemedel, kemikalier och energi.</a:t>
            </a:r>
            <a:endParaRPr lang="en-US" sz="1800" kern="100" dirty="0">
              <a:latin typeface="Calibri" panose="020F0502020204030204" pitchFamily="34" charset="0"/>
              <a:ea typeface="Calibri" panose="020F0502020204030204" pitchFamily="34" charset="0"/>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37</a:t>
            </a:fld>
            <a:endParaRPr lang="en-US" dirty="0"/>
          </a:p>
        </p:txBody>
      </p:sp>
      <p:sp>
        <p:nvSpPr>
          <p:cNvPr id="4" name="CasellaDiTesto 3">
            <a:extLst>
              <a:ext uri="{FF2B5EF4-FFF2-40B4-BE49-F238E27FC236}">
                <a16:creationId xmlns:a16="http://schemas.microsoft.com/office/drawing/2014/main" id="{61039788-3AF6-F007-5C23-FBA59A06AEE6}"/>
              </a:ext>
            </a:extLst>
          </p:cNvPr>
          <p:cNvSpPr txBox="1"/>
          <p:nvPr/>
        </p:nvSpPr>
        <p:spPr>
          <a:xfrm>
            <a:off x="1088628" y="2640530"/>
            <a:ext cx="8198498"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De </a:t>
            </a:r>
            <a:r>
              <a:rPr lang="en-US" b="1" dirty="0" err="1">
                <a:solidFill>
                  <a:srgbClr val="000000"/>
                </a:solidFill>
                <a:latin typeface="Calibri" panose="020F0502020204030204" pitchFamily="34" charset="0"/>
                <a:ea typeface="Times New Roman" panose="02020603050405020304" pitchFamily="18" charset="0"/>
              </a:rPr>
              <a:t>viktigaste</a:t>
            </a:r>
            <a:r>
              <a:rPr lang="en-US" b="1" dirty="0">
                <a:solidFill>
                  <a:srgbClr val="000000"/>
                </a:solidFill>
                <a:latin typeface="Calibri" panose="020F0502020204030204" pitchFamily="34" charset="0"/>
                <a:ea typeface="Times New Roman" panose="02020603050405020304" pitchFamily="18" charset="0"/>
              </a:rPr>
              <a:t> </a:t>
            </a:r>
            <a:r>
              <a:rPr lang="en-US" b="1" dirty="0" err="1">
                <a:solidFill>
                  <a:srgbClr val="000000"/>
                </a:solidFill>
                <a:latin typeface="Calibri" panose="020F0502020204030204" pitchFamily="34" charset="0"/>
                <a:ea typeface="Times New Roman" panose="02020603050405020304" pitchFamily="18" charset="0"/>
              </a:rPr>
              <a:t>egenskaperna</a:t>
            </a:r>
            <a:r>
              <a:rPr lang="en-US" b="1" dirty="0">
                <a:solidFill>
                  <a:srgbClr val="000000"/>
                </a:solidFill>
                <a:latin typeface="Calibri" panose="020F0502020204030204" pitchFamily="34" charset="0"/>
                <a:ea typeface="Times New Roman" panose="02020603050405020304" pitchFamily="18" charset="0"/>
              </a:rPr>
              <a:t> är:</a:t>
            </a:r>
            <a:endParaRPr lang="it-IT" b="1" dirty="0"/>
          </a:p>
        </p:txBody>
      </p:sp>
      <p:sp>
        <p:nvSpPr>
          <p:cNvPr id="13" name="CasellaDiTesto 12">
            <a:extLst>
              <a:ext uri="{FF2B5EF4-FFF2-40B4-BE49-F238E27FC236}">
                <a16:creationId xmlns:a16="http://schemas.microsoft.com/office/drawing/2014/main" id="{9F52D978-2776-F24C-7C53-0B999AE4657E}"/>
              </a:ext>
            </a:extLst>
          </p:cNvPr>
          <p:cNvSpPr txBox="1"/>
          <p:nvPr/>
        </p:nvSpPr>
        <p:spPr>
          <a:xfrm>
            <a:off x="1115350" y="5121870"/>
            <a:ext cx="2816801" cy="646331"/>
          </a:xfrm>
          <a:prstGeom prst="rect">
            <a:avLst/>
          </a:prstGeom>
          <a:noFill/>
        </p:spPr>
        <p:txBody>
          <a:bodyPr wrap="square" rtlCol="0">
            <a:spAutoFit/>
          </a:bodyPr>
          <a:lstStyle/>
          <a:p>
            <a:pPr algn="just"/>
            <a:r>
              <a:rPr lang="sv-SE" b="1" dirty="0">
                <a:solidFill>
                  <a:srgbClr val="000000"/>
                </a:solidFill>
                <a:latin typeface="Calibri" panose="020F0502020204030204" pitchFamily="34" charset="0"/>
                <a:ea typeface="Times New Roman" panose="02020603050405020304" pitchFamily="18" charset="0"/>
              </a:rPr>
              <a:t>Drivs av utvecklingen inom biovetenskap och bioteknik</a:t>
            </a:r>
            <a:endParaRPr lang="it-IT" b="1" dirty="0"/>
          </a:p>
        </p:txBody>
      </p:sp>
      <p:sp>
        <p:nvSpPr>
          <p:cNvPr id="14" name="CasellaDiTesto 13">
            <a:extLst>
              <a:ext uri="{FF2B5EF4-FFF2-40B4-BE49-F238E27FC236}">
                <a16:creationId xmlns:a16="http://schemas.microsoft.com/office/drawing/2014/main" id="{445B4458-AD26-F0A3-0607-23232AE14D0F}"/>
              </a:ext>
            </a:extLst>
          </p:cNvPr>
          <p:cNvSpPr txBox="1"/>
          <p:nvPr/>
        </p:nvSpPr>
        <p:spPr>
          <a:xfrm>
            <a:off x="5669581" y="5125112"/>
            <a:ext cx="1609475" cy="646331"/>
          </a:xfrm>
          <a:prstGeom prst="rect">
            <a:avLst/>
          </a:prstGeom>
          <a:noFill/>
        </p:spPr>
        <p:txBody>
          <a:bodyPr wrap="square" rtlCol="0">
            <a:spAutoFit/>
          </a:bodyPr>
          <a:lstStyle/>
          <a:p>
            <a:r>
              <a:rPr lang="en-US" b="1" dirty="0" err="1">
                <a:solidFill>
                  <a:srgbClr val="000000"/>
                </a:solidFill>
                <a:latin typeface="Calibri" panose="020F0502020204030204" pitchFamily="34" charset="0"/>
                <a:ea typeface="Times New Roman" panose="02020603050405020304" pitchFamily="18" charset="0"/>
              </a:rPr>
              <a:t>Hållbar</a:t>
            </a:r>
            <a:r>
              <a:rPr lang="en-US" b="1" dirty="0">
                <a:solidFill>
                  <a:srgbClr val="000000"/>
                </a:solidFill>
                <a:latin typeface="Calibri" panose="020F0502020204030204" pitchFamily="34" charset="0"/>
                <a:ea typeface="Times New Roman" panose="02020603050405020304" pitchFamily="18" charset="0"/>
              </a:rPr>
              <a:t> </a:t>
            </a:r>
            <a:r>
              <a:rPr lang="en-US" b="1" dirty="0" err="1">
                <a:solidFill>
                  <a:srgbClr val="000000"/>
                </a:solidFill>
                <a:latin typeface="Calibri" panose="020F0502020204030204" pitchFamily="34" charset="0"/>
                <a:ea typeface="Times New Roman" panose="02020603050405020304" pitchFamily="18" charset="0"/>
              </a:rPr>
              <a:t>intensifiering</a:t>
            </a:r>
            <a:endParaRPr lang="it-IT" b="1" dirty="0"/>
          </a:p>
        </p:txBody>
      </p:sp>
      <p:sp>
        <p:nvSpPr>
          <p:cNvPr id="15" name="CasellaDiTesto 14">
            <a:extLst>
              <a:ext uri="{FF2B5EF4-FFF2-40B4-BE49-F238E27FC236}">
                <a16:creationId xmlns:a16="http://schemas.microsoft.com/office/drawing/2014/main" id="{207339DB-6650-0565-1AD4-B75D5CFBBD2D}"/>
              </a:ext>
            </a:extLst>
          </p:cNvPr>
          <p:cNvSpPr txBox="1"/>
          <p:nvPr/>
        </p:nvSpPr>
        <p:spPr>
          <a:xfrm>
            <a:off x="8853427" y="5044419"/>
            <a:ext cx="2734671" cy="923330"/>
          </a:xfrm>
          <a:prstGeom prst="rect">
            <a:avLst/>
          </a:prstGeom>
          <a:noFill/>
        </p:spPr>
        <p:txBody>
          <a:bodyPr wrap="square" rtlCol="0">
            <a:spAutoFit/>
          </a:bodyPr>
          <a:lstStyle/>
          <a:p>
            <a:r>
              <a:rPr lang="sv-SE" b="1" dirty="0">
                <a:solidFill>
                  <a:srgbClr val="000000"/>
                </a:solidFill>
                <a:latin typeface="Calibri" panose="020F0502020204030204" pitchFamily="34" charset="0"/>
              </a:rPr>
              <a:t>Kräver förståelse för biomassa och dess leveranskedja</a:t>
            </a:r>
            <a:endParaRPr lang="it-IT" b="1" dirty="0"/>
          </a:p>
        </p:txBody>
      </p:sp>
      <p:sp>
        <p:nvSpPr>
          <p:cNvPr id="5" name="Segnaposto piè di pagina 1">
            <a:extLst>
              <a:ext uri="{FF2B5EF4-FFF2-40B4-BE49-F238E27FC236}">
                <a16:creationId xmlns:a16="http://schemas.microsoft.com/office/drawing/2014/main" id="{950D0C91-B41E-34B1-32B0-03B69033C33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pic>
        <p:nvPicPr>
          <p:cNvPr id="10" name="Picture 9" descr="A hand holding leaves with icons around it&#10;&#10;Description automatically generated">
            <a:extLst>
              <a:ext uri="{FF2B5EF4-FFF2-40B4-BE49-F238E27FC236}">
                <a16:creationId xmlns:a16="http://schemas.microsoft.com/office/drawing/2014/main" id="{402A8083-117B-DFFB-1BE4-AD5B2E0FA686}"/>
              </a:ext>
            </a:extLst>
          </p:cNvPr>
          <p:cNvPicPr>
            <a:picLocks noChangeAspect="1"/>
          </p:cNvPicPr>
          <p:nvPr/>
        </p:nvPicPr>
        <p:blipFill>
          <a:blip r:embed="rId2"/>
          <a:stretch>
            <a:fillRect/>
          </a:stretch>
        </p:blipFill>
        <p:spPr>
          <a:xfrm>
            <a:off x="5288182" y="3063972"/>
            <a:ext cx="2061140" cy="2061140"/>
          </a:xfrm>
          <a:prstGeom prst="rect">
            <a:avLst/>
          </a:prstGeom>
        </p:spPr>
      </p:pic>
      <p:pic>
        <p:nvPicPr>
          <p:cNvPr id="17" name="Picture 16" descr="A green gas pump nozzle with leaves coming out of it&#10;&#10;Description automatically generated">
            <a:extLst>
              <a:ext uri="{FF2B5EF4-FFF2-40B4-BE49-F238E27FC236}">
                <a16:creationId xmlns:a16="http://schemas.microsoft.com/office/drawing/2014/main" id="{40ED12F5-2381-F407-C097-B43287A93F45}"/>
              </a:ext>
            </a:extLst>
          </p:cNvPr>
          <p:cNvPicPr>
            <a:picLocks noChangeAspect="1"/>
          </p:cNvPicPr>
          <p:nvPr/>
        </p:nvPicPr>
        <p:blipFill>
          <a:blip r:embed="rId3"/>
          <a:stretch>
            <a:fillRect/>
          </a:stretch>
        </p:blipFill>
        <p:spPr>
          <a:xfrm>
            <a:off x="1451432" y="3338778"/>
            <a:ext cx="2144638" cy="1382286"/>
          </a:xfrm>
          <a:prstGeom prst="rect">
            <a:avLst/>
          </a:prstGeom>
        </p:spPr>
      </p:pic>
      <p:pic>
        <p:nvPicPr>
          <p:cNvPr id="21" name="Picture 20" descr="A logo of a gas station&#10;&#10;Description automatically generated">
            <a:extLst>
              <a:ext uri="{FF2B5EF4-FFF2-40B4-BE49-F238E27FC236}">
                <a16:creationId xmlns:a16="http://schemas.microsoft.com/office/drawing/2014/main" id="{C3FA12EA-FD8A-084E-3067-A682838B23A2}"/>
              </a:ext>
            </a:extLst>
          </p:cNvPr>
          <p:cNvPicPr>
            <a:picLocks noChangeAspect="1"/>
          </p:cNvPicPr>
          <p:nvPr/>
        </p:nvPicPr>
        <p:blipFill>
          <a:blip r:embed="rId4"/>
          <a:stretch>
            <a:fillRect/>
          </a:stretch>
        </p:blipFill>
        <p:spPr>
          <a:xfrm>
            <a:off x="8842672" y="3221764"/>
            <a:ext cx="1897896" cy="1885598"/>
          </a:xfrm>
          <a:prstGeom prst="rect">
            <a:avLst/>
          </a:prstGeom>
        </p:spPr>
      </p:pic>
    </p:spTree>
    <p:extLst>
      <p:ext uri="{BB962C8B-B14F-4D97-AF65-F5344CB8AC3E}">
        <p14:creationId xmlns:p14="http://schemas.microsoft.com/office/powerpoint/2010/main" val="2534950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439973" y="849039"/>
            <a:ext cx="10515600" cy="877888"/>
          </a:xfrm>
        </p:spPr>
        <p:txBody>
          <a:bodyPr>
            <a:normAutofit fontScale="90000"/>
          </a:bodyPr>
          <a:lstStyle/>
          <a:p>
            <a:r>
              <a:rPr lang="sv-SE" sz="4400" dirty="0"/>
              <a:t>Kunskaps- och innovationssystem inom jordbruket (AKIS) </a:t>
            </a:r>
            <a:endParaRPr lang="en-GB" sz="44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38</a:t>
            </a:fld>
            <a:endParaRPr lang="en-US" dirty="0"/>
          </a:p>
        </p:txBody>
      </p:sp>
      <p:sp>
        <p:nvSpPr>
          <p:cNvPr id="10" name="CasellaDiTesto 9">
            <a:extLst>
              <a:ext uri="{FF2B5EF4-FFF2-40B4-BE49-F238E27FC236}">
                <a16:creationId xmlns:a16="http://schemas.microsoft.com/office/drawing/2014/main" id="{91273308-E884-308E-4D4A-5C3AAE41C64A}"/>
              </a:ext>
            </a:extLst>
          </p:cNvPr>
          <p:cNvSpPr txBox="1"/>
          <p:nvPr/>
        </p:nvSpPr>
        <p:spPr>
          <a:xfrm>
            <a:off x="2324456" y="1907120"/>
            <a:ext cx="9631117" cy="2303451"/>
          </a:xfrm>
          <a:prstGeom prst="rect">
            <a:avLst/>
          </a:prstGeom>
          <a:noFill/>
        </p:spPr>
        <p:txBody>
          <a:bodyPr wrap="square">
            <a:spAutoFit/>
          </a:bodyPr>
          <a:lstStyle/>
          <a:p>
            <a:pPr algn="just">
              <a:lnSpc>
                <a:spcPct val="115000"/>
              </a:lnSpc>
              <a:spcAft>
                <a:spcPts val="1125"/>
              </a:spcAft>
            </a:pPr>
            <a:r>
              <a:rPr lang="sv-SE" dirty="0">
                <a:solidFill>
                  <a:srgbClr val="000000"/>
                </a:solidFill>
                <a:latin typeface="Calibri" panose="020F0502020204030204" pitchFamily="34" charset="0"/>
                <a:ea typeface="Times New Roman" panose="02020603050405020304" pitchFamily="18" charset="0"/>
                <a:cs typeface="Open Sans" panose="020B0606030504020204" pitchFamily="34" charset="0"/>
              </a:rPr>
              <a:t>Omfattar alla människor och organisationer (jordbrukare, skogsbrukare, jord- och skogsbrukarorganisationer och kooperativ, rådgivare, forskare, företag, icke-statliga organisationer ...) som genererar, delar och använder kunskap och innovation för jordbruk och närliggande områden: landsbygdsområden, värdekedjor, miljö, klimat, biologisk mångfald, samhälle, konsumenter etc. För att ett välfungerande AKIS ska bidra till modernisering måste AKIS-komponenterna samverka för att göra AKIS-aktörerna mer kompetenta och redo för övergången till ett smartare, mer hållbart och konkurrenskraftigt jordbruk och landsbygdsområden</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CasellaDiTesto 16">
            <a:extLst>
              <a:ext uri="{FF2B5EF4-FFF2-40B4-BE49-F238E27FC236}">
                <a16:creationId xmlns:a16="http://schemas.microsoft.com/office/drawing/2014/main" id="{7935A7A6-A1DD-92E6-B50A-8C2100954ECE}"/>
              </a:ext>
            </a:extLst>
          </p:cNvPr>
          <p:cNvSpPr txBox="1"/>
          <p:nvPr/>
        </p:nvSpPr>
        <p:spPr>
          <a:xfrm>
            <a:off x="517359" y="4198071"/>
            <a:ext cx="9703411" cy="1754326"/>
          </a:xfrm>
          <a:prstGeom prst="rect">
            <a:avLst/>
          </a:prstGeom>
          <a:noFill/>
        </p:spPr>
        <p:txBody>
          <a:bodyPr wrap="square">
            <a:spAutoFit/>
          </a:bodyPr>
          <a:lstStyle/>
          <a:p>
            <a:pPr algn="just"/>
            <a:r>
              <a:rPr lang="sv-SE" sz="1800" dirty="0">
                <a:solidFill>
                  <a:srgbClr val="000000"/>
                </a:solidFill>
                <a:effectLst/>
                <a:latin typeface="Calibri" panose="020F0502020204030204" pitchFamily="34" charset="0"/>
                <a:ea typeface="Times New Roman" panose="02020603050405020304" pitchFamily="18" charset="0"/>
              </a:rPr>
              <a:t>De europeiska AKIS-systemen är komplexa och mycket olika. Varje land har utvecklat ett system som motsvarar dess särskilda situation, behov och aktörer. I länder med en stark regional struktur (federala eller decentraliserade länder), som Tyskland, Storbritannien, Italien och Belgien, kännetecknas AKIS av olika arrangemang i varje administrativ enhet i landet. I de flesta länder fungerar den offentliga sektorn som en leverantör av information, rådgivning och finansiering för jordbrukssektorn och säkerställer samordnande aktiviteter. </a:t>
            </a:r>
            <a:endParaRPr lang="it-IT" dirty="0"/>
          </a:p>
        </p:txBody>
      </p:sp>
      <p:pic>
        <p:nvPicPr>
          <p:cNvPr id="18" name="Immagine 17">
            <a:extLst>
              <a:ext uri="{FF2B5EF4-FFF2-40B4-BE49-F238E27FC236}">
                <a16:creationId xmlns:a16="http://schemas.microsoft.com/office/drawing/2014/main" id="{F4C18671-8EC9-9F7F-3F2B-E9E9D45BFFC8}"/>
              </a:ext>
            </a:extLst>
          </p:cNvPr>
          <p:cNvPicPr>
            <a:picLocks noChangeAspect="1"/>
          </p:cNvPicPr>
          <p:nvPr/>
        </p:nvPicPr>
        <p:blipFill>
          <a:blip r:embed="rId2"/>
          <a:stretch>
            <a:fillRect/>
          </a:stretch>
        </p:blipFill>
        <p:spPr>
          <a:xfrm>
            <a:off x="771332" y="2227939"/>
            <a:ext cx="1356478" cy="1112616"/>
          </a:xfrm>
          <a:prstGeom prst="rect">
            <a:avLst/>
          </a:prstGeom>
        </p:spPr>
      </p:pic>
      <p:sp>
        <p:nvSpPr>
          <p:cNvPr id="3" name="Segnaposto piè di pagina 1">
            <a:extLst>
              <a:ext uri="{FF2B5EF4-FFF2-40B4-BE49-F238E27FC236}">
                <a16:creationId xmlns:a16="http://schemas.microsoft.com/office/drawing/2014/main" id="{B214EC47-8A98-EB17-EE21-6826809C60F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Innovation till biobaserad ekonomi</a:t>
            </a:r>
            <a:endParaRPr lang="en-GB" dirty="0">
              <a:solidFill>
                <a:schemeClr val="bg1">
                  <a:lumMod val="65000"/>
                </a:schemeClr>
              </a:solidFill>
            </a:endParaRPr>
          </a:p>
        </p:txBody>
      </p:sp>
      <p:pic>
        <p:nvPicPr>
          <p:cNvPr id="5" name="Picture 4" descr="A light bulb with a gear inside&#10;&#10;Description automatically generated">
            <a:extLst>
              <a:ext uri="{FF2B5EF4-FFF2-40B4-BE49-F238E27FC236}">
                <a16:creationId xmlns:a16="http://schemas.microsoft.com/office/drawing/2014/main" id="{33816E78-FF18-7FFA-1C45-F020FD354D8F}"/>
              </a:ext>
            </a:extLst>
          </p:cNvPr>
          <p:cNvPicPr>
            <a:picLocks noChangeAspect="1"/>
          </p:cNvPicPr>
          <p:nvPr/>
        </p:nvPicPr>
        <p:blipFill>
          <a:blip r:embed="rId3"/>
          <a:stretch>
            <a:fillRect/>
          </a:stretch>
        </p:blipFill>
        <p:spPr>
          <a:xfrm>
            <a:off x="10445477" y="4210571"/>
            <a:ext cx="1359446" cy="1359446"/>
          </a:xfrm>
          <a:prstGeom prst="rect">
            <a:avLst/>
          </a:prstGeom>
        </p:spPr>
      </p:pic>
    </p:spTree>
    <p:extLst>
      <p:ext uri="{BB962C8B-B14F-4D97-AF65-F5344CB8AC3E}">
        <p14:creationId xmlns:p14="http://schemas.microsoft.com/office/powerpoint/2010/main" val="1815222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609600" y="754793"/>
            <a:ext cx="10515600" cy="877888"/>
          </a:xfrm>
        </p:spPr>
        <p:txBody>
          <a:bodyPr>
            <a:normAutofit/>
          </a:bodyPr>
          <a:lstStyle/>
          <a:p>
            <a:r>
              <a:rPr lang="en-GB" sz="4400" dirty="0"/>
              <a:t>Den </a:t>
            </a:r>
            <a:r>
              <a:rPr lang="en-GB" sz="4400" dirty="0" err="1"/>
              <a:t>livsmedelssystembaserade</a:t>
            </a:r>
            <a:r>
              <a:rPr lang="en-GB" sz="4400" dirty="0"/>
              <a:t> </a:t>
            </a:r>
            <a:r>
              <a:rPr lang="en-GB" sz="4400" dirty="0" err="1"/>
              <a:t>strategin</a:t>
            </a:r>
            <a:endParaRPr lang="en-GB" sz="44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39</a:t>
            </a:fld>
            <a:endParaRPr lang="en-US" dirty="0"/>
          </a:p>
        </p:txBody>
      </p:sp>
      <p:sp>
        <p:nvSpPr>
          <p:cNvPr id="3" name="CasellaDiTesto 2">
            <a:extLst>
              <a:ext uri="{FF2B5EF4-FFF2-40B4-BE49-F238E27FC236}">
                <a16:creationId xmlns:a16="http://schemas.microsoft.com/office/drawing/2014/main" id="{6213873A-816F-A6C1-BBF9-CDEBE7332C00}"/>
              </a:ext>
            </a:extLst>
          </p:cNvPr>
          <p:cNvSpPr txBox="1"/>
          <p:nvPr/>
        </p:nvSpPr>
        <p:spPr>
          <a:xfrm>
            <a:off x="385175" y="1472418"/>
            <a:ext cx="5676893" cy="5017527"/>
          </a:xfrm>
          <a:prstGeom prst="rect">
            <a:avLst/>
          </a:prstGeom>
          <a:noFill/>
        </p:spPr>
        <p:txBody>
          <a:bodyPr wrap="square" rtlCol="0">
            <a:spAutoFit/>
          </a:bodyPr>
          <a:lstStyle/>
          <a:p>
            <a:pPr algn="just">
              <a:lnSpc>
                <a:spcPct val="107000"/>
              </a:lnSpc>
              <a:spcAft>
                <a:spcPts val="800"/>
              </a:spcAft>
            </a:pPr>
            <a:r>
              <a:rPr lang="sv-SE"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Med en livsmedelssystemansats försöker man förstå de naturliga, tekniska, ekonomiska och sociala aspekterna av flera sammanlänkade verksamhetsområden från primärjordbruk, inklusive växtodling och animalieproduktion och deras insatsvaror, avkastning och utsläpp, till logistik, bearbetning, omvandling och förpackning av livsmedel, till marknadsföring, konsumtion och avfallshantering samt kopplingarna mellan dessa delar. En livsmedelssystemansats bör förbättra förståelsen av de ömsesidiga beroendena mellan viktiga delar av livsmedelssystemen i olika skalor (komplexitet) och de önskade och oönskade resultaten när det gäller livsmedel, hälsa, miljö- och klimatpåverkan etc.</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7" name="Segnaposto piè di pagina 1">
            <a:extLst>
              <a:ext uri="{FF2B5EF4-FFF2-40B4-BE49-F238E27FC236}">
                <a16:creationId xmlns:a16="http://schemas.microsoft.com/office/drawing/2014/main" id="{BDFF0F53-F54B-B00E-4F43-CE6751175E7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Innovation till biobaserad ekonomi</a:t>
            </a:r>
            <a:endParaRPr lang="en-GB" dirty="0">
              <a:solidFill>
                <a:schemeClr val="bg1">
                  <a:lumMod val="65000"/>
                </a:schemeClr>
              </a:solidFill>
            </a:endParaRPr>
          </a:p>
          <a:p>
            <a:endParaRPr lang="en-GB" dirty="0">
              <a:solidFill>
                <a:schemeClr val="bg1">
                  <a:lumMod val="65000"/>
                </a:schemeClr>
              </a:solidFill>
            </a:endParaRPr>
          </a:p>
        </p:txBody>
      </p:sp>
      <p:pic>
        <p:nvPicPr>
          <p:cNvPr id="11" name="Picture 10" descr="A diagram of food system elements&#10;&#10;Description automatically generated">
            <a:extLst>
              <a:ext uri="{FF2B5EF4-FFF2-40B4-BE49-F238E27FC236}">
                <a16:creationId xmlns:a16="http://schemas.microsoft.com/office/drawing/2014/main" id="{8834A58A-61F0-8282-BCE8-6467D53FD5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86493" y="1472418"/>
            <a:ext cx="6062067" cy="4546550"/>
          </a:xfrm>
          <a:prstGeom prst="rect">
            <a:avLst/>
          </a:prstGeom>
        </p:spPr>
      </p:pic>
      <p:sp>
        <p:nvSpPr>
          <p:cNvPr id="12" name="TextBox 11">
            <a:extLst>
              <a:ext uri="{FF2B5EF4-FFF2-40B4-BE49-F238E27FC236}">
                <a16:creationId xmlns:a16="http://schemas.microsoft.com/office/drawing/2014/main" id="{A5138FD9-AB1F-DAB5-3206-5E853C39A77C}"/>
              </a:ext>
            </a:extLst>
          </p:cNvPr>
          <p:cNvSpPr txBox="1"/>
          <p:nvPr/>
        </p:nvSpPr>
        <p:spPr>
          <a:xfrm>
            <a:off x="7462713" y="5154750"/>
            <a:ext cx="4344112" cy="230832"/>
          </a:xfrm>
          <a:prstGeom prst="rect">
            <a:avLst/>
          </a:prstGeom>
          <a:noFill/>
        </p:spPr>
        <p:txBody>
          <a:bodyPr wrap="square" rtlCol="0">
            <a:spAutoFit/>
          </a:bodyPr>
          <a:lstStyle/>
          <a:p>
            <a:r>
              <a:rPr lang="en-GB" sz="900">
                <a:hlinkClick r:id="rId3" tooltip="https://isppealmrjon.blogspot.com/p/grade-2.html"/>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10556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sz="4400" dirty="0"/>
              <a:t>Begreppet bioekonomi</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90688"/>
            <a:ext cx="5545508" cy="4486275"/>
          </a:xfrm>
        </p:spPr>
        <p:txBody>
          <a:bodyPr/>
          <a:lstStyle/>
          <a:p>
            <a:r>
              <a:rPr lang="sv-SE" sz="1800" kern="100" dirty="0">
                <a:effectLst/>
                <a:ea typeface="Calibri" panose="020F0502020204030204" pitchFamily="34" charset="0"/>
                <a:cs typeface="Calibri" panose="020F0502020204030204" pitchFamily="34" charset="0"/>
              </a:rPr>
              <a:t>Bioekonomin hanterar de ekonomiska, sociala och miljömässiga aspekterna genom att söka nya sätt att producera och förbruka resurser, respektera vår planets gränser och röra sig bort från en linjär ekonomi som bygger på omfattande användning av fossila och mineraliska resurser. </a:t>
            </a:r>
            <a:endParaRPr lang="en-GB" sz="1800" kern="100" dirty="0">
              <a:ea typeface="Calibri" panose="020F0502020204030204" pitchFamily="34" charset="0"/>
              <a:cs typeface="Calibri" panose="020F0502020204030204" pitchFamily="34" charset="0"/>
            </a:endParaRPr>
          </a:p>
          <a:p>
            <a:r>
              <a:rPr lang="sv-SE" sz="1800" kern="100" dirty="0">
                <a:effectLst/>
                <a:ea typeface="Calibri" panose="020F0502020204030204" pitchFamily="34" charset="0"/>
                <a:cs typeface="Calibri" panose="020F0502020204030204" pitchFamily="34" charset="0"/>
              </a:rPr>
              <a:t>Enligt definitionen i EU:s uppdaterade bioekonomistrategi (2018) omfattar den sektorer som är beroende av biologiska resurser, sammanlänkade ekosystem, primärproduktionssektorer och ekonomiska sektorer för produktion av olika varor och tjänster.</a:t>
            </a:r>
            <a:endParaRPr lang="it-IT" b="1" dirty="0"/>
          </a:p>
          <a:p>
            <a:endParaRPr lang="it-IT" b="1" u="sng" dirty="0"/>
          </a:p>
          <a:p>
            <a:endParaRPr lang="en-GB"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8" name="Picture 7" descr="A hand holding a leaf&#10;&#10;Description automatically generated">
            <a:extLst>
              <a:ext uri="{FF2B5EF4-FFF2-40B4-BE49-F238E27FC236}">
                <a16:creationId xmlns:a16="http://schemas.microsoft.com/office/drawing/2014/main" id="{D95DFB2E-C9E6-9EF6-CF4A-9503DD8527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53353" y="1871529"/>
            <a:ext cx="4845725" cy="3114941"/>
          </a:xfrm>
          <a:prstGeom prst="rect">
            <a:avLst/>
          </a:prstGeom>
        </p:spPr>
      </p:pic>
      <p:sp>
        <p:nvSpPr>
          <p:cNvPr id="9" name="TextBox 8">
            <a:extLst>
              <a:ext uri="{FF2B5EF4-FFF2-40B4-BE49-F238E27FC236}">
                <a16:creationId xmlns:a16="http://schemas.microsoft.com/office/drawing/2014/main" id="{20E6A83C-8AA6-72D6-4D87-7FD4E44C0A42}"/>
              </a:ext>
            </a:extLst>
          </p:cNvPr>
          <p:cNvSpPr txBox="1"/>
          <p:nvPr/>
        </p:nvSpPr>
        <p:spPr>
          <a:xfrm>
            <a:off x="7546360" y="5051895"/>
            <a:ext cx="4422737" cy="230832"/>
          </a:xfrm>
          <a:prstGeom prst="rect">
            <a:avLst/>
          </a:prstGeom>
          <a:noFill/>
        </p:spPr>
        <p:txBody>
          <a:bodyPr wrap="square" rtlCol="0">
            <a:spAutoFit/>
          </a:bodyPr>
          <a:lstStyle/>
          <a:p>
            <a:r>
              <a:rPr lang="en-GB" sz="900">
                <a:hlinkClick r:id="rId3" tooltip="https://www.cde.ual.es/en/h2020-food-security-sustainable-agriculture-and-forestry-marine-maritime-and-inland-water-research-and-the-bioeconomy-strengthening-the-european-agro-ecological-research-and-innovation-ecosystem/"/>
              </a:rPr>
              <a:t>This Photo</a:t>
            </a:r>
            <a:r>
              <a:rPr lang="en-GB" sz="900"/>
              <a:t> by Unknown Author is licensed under </a:t>
            </a:r>
            <a:r>
              <a:rPr lang="en-GB" sz="900">
                <a:hlinkClick r:id="rId4" tooltip="https://creativecommons.org/licenses/by-nc/3.0/"/>
              </a:rPr>
              <a:t>CC BY-NC</a:t>
            </a:r>
            <a:endParaRPr lang="en-GB" sz="900"/>
          </a:p>
        </p:txBody>
      </p:sp>
      <p:sp>
        <p:nvSpPr>
          <p:cNvPr id="4" name="Footer Placeholder 3">
            <a:extLst>
              <a:ext uri="{FF2B5EF4-FFF2-40B4-BE49-F238E27FC236}">
                <a16:creationId xmlns:a16="http://schemas.microsoft.com/office/drawing/2014/main" id="{6190591A-89D3-5FE0-7E51-7024D15802E9}"/>
              </a:ext>
            </a:extLst>
          </p:cNvPr>
          <p:cNvSpPr>
            <a:spLocks noGrp="1"/>
          </p:cNvSpPr>
          <p:nvPr>
            <p:ph type="ftr" sz="quarter" idx="11"/>
          </p:nvPr>
        </p:nvSpPr>
        <p:spPr/>
        <p:txBody>
          <a:bodyPr/>
          <a:lstStyle/>
          <a:p>
            <a:r>
              <a:rPr lang="sv-SE"/>
              <a:t>Modul: 3/ Ämne: Introduktion till bioekonomi/ Delämne: Bioekonomi inom jordbruksbranschen</a:t>
            </a:r>
            <a:endParaRPr lang="en-US" dirty="0"/>
          </a:p>
        </p:txBody>
      </p:sp>
    </p:spTree>
    <p:extLst>
      <p:ext uri="{BB962C8B-B14F-4D97-AF65-F5344CB8AC3E}">
        <p14:creationId xmlns:p14="http://schemas.microsoft.com/office/powerpoint/2010/main" val="166624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1058144" cy="877888"/>
          </a:xfrm>
        </p:spPr>
        <p:txBody>
          <a:bodyPr>
            <a:normAutofit/>
          </a:bodyPr>
          <a:lstStyle/>
          <a:p>
            <a:r>
              <a:rPr lang="sv-SE" sz="3600" dirty="0"/>
              <a:t>Öppna innovationsmetoder för biobaserade produkter</a:t>
            </a:r>
            <a:endParaRPr lang="en-GB" sz="3600"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40</a:t>
            </a:fld>
            <a:endParaRPr lang="en-US" dirty="0"/>
          </a:p>
        </p:txBody>
      </p:sp>
      <p:sp>
        <p:nvSpPr>
          <p:cNvPr id="3" name="Segnaposto piè di pagina 1">
            <a:extLst>
              <a:ext uri="{FF2B5EF4-FFF2-40B4-BE49-F238E27FC236}">
                <a16:creationId xmlns:a16="http://schemas.microsoft.com/office/drawing/2014/main" id="{B67FDC1B-4923-64F7-645B-2A2E212AB5A8}"/>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Innovation till biobaserad ekonomi</a:t>
            </a:r>
            <a:endParaRPr lang="en-GB" dirty="0">
              <a:solidFill>
                <a:schemeClr val="bg1">
                  <a:lumMod val="65000"/>
                </a:schemeClr>
              </a:solidFill>
            </a:endParaRPr>
          </a:p>
          <a:p>
            <a:endParaRPr lang="en-GB" dirty="0">
              <a:solidFill>
                <a:schemeClr val="bg1">
                  <a:lumMod val="65000"/>
                </a:schemeClr>
              </a:solidFill>
            </a:endParaRPr>
          </a:p>
        </p:txBody>
      </p:sp>
      <p:sp>
        <p:nvSpPr>
          <p:cNvPr id="4" name="TextBox 3">
            <a:extLst>
              <a:ext uri="{FF2B5EF4-FFF2-40B4-BE49-F238E27FC236}">
                <a16:creationId xmlns:a16="http://schemas.microsoft.com/office/drawing/2014/main" id="{51DA3058-4567-E59E-0BF7-00853204B271}"/>
              </a:ext>
            </a:extLst>
          </p:cNvPr>
          <p:cNvSpPr txBox="1"/>
          <p:nvPr/>
        </p:nvSpPr>
        <p:spPr>
          <a:xfrm>
            <a:off x="960690" y="1744676"/>
            <a:ext cx="9935910" cy="923330"/>
          </a:xfrm>
          <a:prstGeom prst="rect">
            <a:avLst/>
          </a:prstGeom>
          <a:noFill/>
        </p:spPr>
        <p:txBody>
          <a:bodyPr wrap="square" rtlCol="0">
            <a:spAutoFit/>
          </a:bodyPr>
          <a:lstStyle/>
          <a:p>
            <a:r>
              <a:rPr lang="sv-SE" b="1" dirty="0"/>
              <a:t>Öppna innovationsmetoder </a:t>
            </a:r>
            <a:r>
              <a:rPr lang="sv-SE" dirty="0"/>
              <a:t>inom den biobaserade ekonomin innebär samarbete och delning av resurser, kunskap och expertis mellan olika intressenter, inklusive företag, forskningsinstitutioner, myndigheter och samhällen. </a:t>
            </a:r>
            <a:endParaRPr lang="en-GB" dirty="0"/>
          </a:p>
        </p:txBody>
      </p:sp>
      <p:sp>
        <p:nvSpPr>
          <p:cNvPr id="5" name="TextBox 4">
            <a:extLst>
              <a:ext uri="{FF2B5EF4-FFF2-40B4-BE49-F238E27FC236}">
                <a16:creationId xmlns:a16="http://schemas.microsoft.com/office/drawing/2014/main" id="{F953360F-C934-0A7E-1DFE-E828A3B6C949}"/>
              </a:ext>
            </a:extLst>
          </p:cNvPr>
          <p:cNvSpPr txBox="1"/>
          <p:nvPr/>
        </p:nvSpPr>
        <p:spPr>
          <a:xfrm>
            <a:off x="508829" y="3240992"/>
            <a:ext cx="3110670" cy="2308324"/>
          </a:xfrm>
          <a:prstGeom prst="rect">
            <a:avLst/>
          </a:prstGeom>
          <a:noFill/>
        </p:spPr>
        <p:txBody>
          <a:bodyPr wrap="square" rtlCol="0">
            <a:spAutoFit/>
          </a:bodyPr>
          <a:lstStyle/>
          <a:p>
            <a:r>
              <a:rPr lang="en-GB" sz="2400" dirty="0"/>
              <a:t>• </a:t>
            </a:r>
            <a:r>
              <a:rPr lang="sv-SE" sz="2400" dirty="0"/>
              <a:t>Samarbete och partnerskap</a:t>
            </a:r>
          </a:p>
          <a:p>
            <a:pPr marL="342900" indent="-342900">
              <a:buFont typeface="Arial" panose="020B0604020202020204" pitchFamily="34" charset="0"/>
              <a:buChar char="•"/>
            </a:pPr>
            <a:r>
              <a:rPr lang="sv-SE" sz="2400" dirty="0"/>
              <a:t>Öppen tillgång till forskning </a:t>
            </a:r>
            <a:r>
              <a:rPr lang="sv-SE" sz="2400" dirty="0" err="1"/>
              <a:t>Crowdsourcing</a:t>
            </a:r>
            <a:r>
              <a:rPr lang="sv-SE" sz="2400" dirty="0"/>
              <a:t> och utmaningar</a:t>
            </a:r>
            <a:endParaRPr lang="en-GB" sz="2400" dirty="0"/>
          </a:p>
        </p:txBody>
      </p:sp>
      <p:sp>
        <p:nvSpPr>
          <p:cNvPr id="6" name="TextBox 5">
            <a:extLst>
              <a:ext uri="{FF2B5EF4-FFF2-40B4-BE49-F238E27FC236}">
                <a16:creationId xmlns:a16="http://schemas.microsoft.com/office/drawing/2014/main" id="{5F96BCB4-90EB-DCE4-55FA-5FC2F3AB94E0}"/>
              </a:ext>
            </a:extLst>
          </p:cNvPr>
          <p:cNvSpPr txBox="1"/>
          <p:nvPr/>
        </p:nvSpPr>
        <p:spPr>
          <a:xfrm>
            <a:off x="8033680" y="3002342"/>
            <a:ext cx="3110670" cy="2308324"/>
          </a:xfrm>
          <a:prstGeom prst="rect">
            <a:avLst/>
          </a:prstGeom>
          <a:noFill/>
        </p:spPr>
        <p:txBody>
          <a:bodyPr wrap="square" rtlCol="0">
            <a:spAutoFit/>
          </a:bodyPr>
          <a:lstStyle/>
          <a:p>
            <a:r>
              <a:rPr lang="en-GB" sz="2400" dirty="0"/>
              <a:t>• Intellectual Property (IP) Sharing</a:t>
            </a:r>
          </a:p>
          <a:p>
            <a:r>
              <a:rPr lang="en-GB" sz="2400" dirty="0"/>
              <a:t>• Open-Source platforms</a:t>
            </a:r>
          </a:p>
          <a:p>
            <a:r>
              <a:rPr lang="en-GB" sz="2400" dirty="0"/>
              <a:t>• Government and Regulatory Support</a:t>
            </a:r>
          </a:p>
        </p:txBody>
      </p:sp>
      <p:pic>
        <p:nvPicPr>
          <p:cNvPr id="12" name="Picture 11" descr="A black and orange text&#10;&#10;Description automatically generated">
            <a:extLst>
              <a:ext uri="{FF2B5EF4-FFF2-40B4-BE49-F238E27FC236}">
                <a16:creationId xmlns:a16="http://schemas.microsoft.com/office/drawing/2014/main" id="{FAB212BE-0709-2B4F-0CAC-F7C8A86222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9413" y="2869109"/>
            <a:ext cx="4111595" cy="2308819"/>
          </a:xfrm>
          <a:prstGeom prst="rect">
            <a:avLst/>
          </a:prstGeom>
        </p:spPr>
      </p:pic>
      <p:sp>
        <p:nvSpPr>
          <p:cNvPr id="13" name="TextBox 12">
            <a:extLst>
              <a:ext uri="{FF2B5EF4-FFF2-40B4-BE49-F238E27FC236}">
                <a16:creationId xmlns:a16="http://schemas.microsoft.com/office/drawing/2014/main" id="{1D75BF51-0348-B813-B102-4B90CE341EAD}"/>
              </a:ext>
            </a:extLst>
          </p:cNvPr>
          <p:cNvSpPr txBox="1"/>
          <p:nvPr/>
        </p:nvSpPr>
        <p:spPr>
          <a:xfrm>
            <a:off x="4158321" y="5270859"/>
            <a:ext cx="4953000" cy="230832"/>
          </a:xfrm>
          <a:prstGeom prst="rect">
            <a:avLst/>
          </a:prstGeom>
          <a:noFill/>
        </p:spPr>
        <p:txBody>
          <a:bodyPr wrap="square" rtlCol="0">
            <a:spAutoFit/>
          </a:bodyPr>
          <a:lstStyle/>
          <a:p>
            <a:r>
              <a:rPr lang="en-GB" sz="900">
                <a:hlinkClick r:id="rId3" tooltip="https://opensource.com/business/10/10/open-innovation-and-open-source-innovation-what-do-they-share-and-where-do-they-diffe"/>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275801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#4</a:t>
            </a: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err="1">
                <a:latin typeface="Calibri" panose="020F0502020204030204" pitchFamily="34" charset="0"/>
                <a:ea typeface="Calibri" panose="020F0502020204030204" pitchFamily="34" charset="0"/>
              </a:rPr>
              <a:t>Gruppdiskussion</a:t>
            </a:r>
            <a:endParaRPr lang="en-US" sz="2800" i="1" kern="100" dirty="0">
              <a:effectLst/>
              <a:latin typeface="Calibri" panose="020F0502020204030204" pitchFamily="34" charset="0"/>
              <a:ea typeface="Calibri" panose="020F0502020204030204" pitchFamily="34" charset="0"/>
            </a:endParaRPr>
          </a:p>
          <a:p>
            <a:pPr marL="0" indent="0" algn="ctr">
              <a:buNone/>
            </a:pPr>
            <a:r>
              <a:rPr lang="sv-SE" sz="2800" i="1" kern="100" dirty="0">
                <a:effectLst/>
                <a:latin typeface="Calibri" panose="020F0502020204030204" pitchFamily="34" charset="0"/>
                <a:ea typeface="Calibri" panose="020F0502020204030204" pitchFamily="34" charset="0"/>
              </a:rPr>
              <a:t>Ge exempel som visar hur forskning och innovation formar framtidens lantbruk. </a:t>
            </a:r>
            <a:endParaRPr lang="it-IT" sz="2800" dirty="0"/>
          </a:p>
        </p:txBody>
      </p:sp>
      <p:sp>
        <p:nvSpPr>
          <p:cNvPr id="2" name="Segnaposto piè di pagina 1">
            <a:extLst>
              <a:ext uri="{FF2B5EF4-FFF2-40B4-BE49-F238E27FC236}">
                <a16:creationId xmlns:a16="http://schemas.microsoft.com/office/drawing/2014/main" id="{4AAC5768-0539-2FC6-970B-8E7C3ABA2C0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Innovation till biobaserad ekonomi</a:t>
            </a:r>
            <a:endParaRPr lang="en-GB" dirty="0">
              <a:solidFill>
                <a:schemeClr val="bg1">
                  <a:lumMod val="65000"/>
                </a:schemeClr>
              </a:solidFill>
            </a:endParaRPr>
          </a:p>
          <a:p>
            <a:endParaRPr lang="en-GB" dirty="0">
              <a:solidFill>
                <a:schemeClr val="bg1">
                  <a:lumMod val="65000"/>
                </a:schemeClr>
              </a:solidFill>
            </a:endParaRPr>
          </a:p>
        </p:txBody>
      </p:sp>
    </p:spTree>
    <p:extLst>
      <p:ext uri="{BB962C8B-B14F-4D97-AF65-F5344CB8AC3E}">
        <p14:creationId xmlns:p14="http://schemas.microsoft.com/office/powerpoint/2010/main" val="31852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292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435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sv-SE" dirty="0"/>
              <a:t>Ekonomiska aspekter av bioekonomi</a:t>
            </a:r>
          </a:p>
          <a:p>
            <a:pPr marL="342900" indent="-342900">
              <a:buFont typeface="+mj-lt"/>
              <a:buAutoNum type="arabicPeriod"/>
            </a:pPr>
            <a:r>
              <a:rPr lang="sv-SE" dirty="0"/>
              <a:t>Verktyg relaterade till ekonomiska aspekter av bioekonomi</a:t>
            </a:r>
          </a:p>
          <a:p>
            <a:pPr marL="342900" indent="-342900">
              <a:buFont typeface="+mj-lt"/>
              <a:buAutoNum type="arabicPeriod"/>
            </a:pPr>
            <a:r>
              <a:rPr lang="sv-SE" dirty="0"/>
              <a:t>Verktyg för livscykelanalys (LCA)</a:t>
            </a:r>
          </a:p>
          <a:p>
            <a:pPr marL="342900" indent="-342900">
              <a:buFont typeface="+mj-lt"/>
              <a:buAutoNum type="arabicPeriod"/>
            </a:pPr>
            <a:r>
              <a:rPr lang="sv-SE" dirty="0"/>
              <a:t>Faserna i livscykelanalysen</a:t>
            </a: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4" name="Segnaposto piè di pagina 1">
            <a:extLst>
              <a:ext uri="{FF2B5EF4-FFF2-40B4-BE49-F238E27FC236}">
                <a16:creationId xmlns:a16="http://schemas.microsoft.com/office/drawing/2014/main" id="{031881F8-1A7C-4752-591E-0A7A883CEFB3}"/>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Ekonomiska aspekter av bioekonomi</a:t>
            </a:r>
            <a:endParaRPr lang="en-GB" dirty="0">
              <a:solidFill>
                <a:schemeClr val="bg1">
                  <a:lumMod val="65000"/>
                </a:schemeClr>
              </a:solidFill>
            </a:endParaRPr>
          </a:p>
        </p:txBody>
      </p:sp>
    </p:spTree>
    <p:extLst>
      <p:ext uri="{BB962C8B-B14F-4D97-AF65-F5344CB8AC3E}">
        <p14:creationId xmlns:p14="http://schemas.microsoft.com/office/powerpoint/2010/main" val="3683615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p:txBody>
          <a:bodyPr/>
          <a:lstStyle/>
          <a:p>
            <a:r>
              <a:rPr lang="it-IT" dirty="0"/>
              <a:t>De ekonomiska aspekterna av bioekonomin</a:t>
            </a:r>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75118" y="2187681"/>
            <a:ext cx="3990886" cy="3832118"/>
          </a:xfrm>
        </p:spPr>
        <p:txBody>
          <a:bodyPr>
            <a:normAutofit/>
          </a:bodyPr>
          <a:lstStyle/>
          <a:p>
            <a:pPr>
              <a:buFont typeface="Wingdings" panose="05000000000000000000" pitchFamily="2" charset="2"/>
              <a:buChar char="§"/>
            </a:pPr>
            <a:r>
              <a:rPr lang="sv-SE" dirty="0"/>
              <a:t>Diversifiering av industrier</a:t>
            </a:r>
          </a:p>
          <a:p>
            <a:pPr>
              <a:buFont typeface="Wingdings" panose="05000000000000000000" pitchFamily="2" charset="2"/>
              <a:buChar char="§"/>
            </a:pPr>
            <a:r>
              <a:rPr lang="sv-SE" dirty="0"/>
              <a:t>Hållbar resursförvaltning</a:t>
            </a:r>
          </a:p>
          <a:p>
            <a:pPr>
              <a:buFont typeface="Wingdings" panose="05000000000000000000" pitchFamily="2" charset="2"/>
              <a:buChar char="§"/>
            </a:pPr>
            <a:r>
              <a:rPr lang="sv-SE" dirty="0"/>
              <a:t>Jobbskapande och landsbygdsutveckling</a:t>
            </a:r>
          </a:p>
          <a:p>
            <a:pPr>
              <a:buFont typeface="Wingdings" panose="05000000000000000000" pitchFamily="2" charset="2"/>
              <a:buChar char="§"/>
            </a:pPr>
            <a:r>
              <a:rPr lang="sv-SE" dirty="0"/>
              <a:t>Cirkulär ekonomi</a:t>
            </a:r>
          </a:p>
          <a:p>
            <a:pPr>
              <a:buFont typeface="Wingdings" panose="05000000000000000000" pitchFamily="2" charset="2"/>
              <a:buChar char="§"/>
            </a:pPr>
            <a:r>
              <a:rPr lang="sv-SE" dirty="0"/>
              <a:t>Innovation och forskningsinvesteringar</a:t>
            </a:r>
            <a:endParaRPr lang="it-IT" dirty="0"/>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4" name="Πλαίσιο κειμένου 63">
            <a:extLst>
              <a:ext uri="{FF2B5EF4-FFF2-40B4-BE49-F238E27FC236}">
                <a16:creationId xmlns:a16="http://schemas.microsoft.com/office/drawing/2014/main" id="{B118B253-CEE3-C98A-C64A-F629C47F4A9D}"/>
              </a:ext>
            </a:extLst>
          </p:cNvPr>
          <p:cNvSpPr txBox="1"/>
          <p:nvPr/>
        </p:nvSpPr>
        <p:spPr>
          <a:xfrm>
            <a:off x="767690" y="1769938"/>
            <a:ext cx="2676266" cy="417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indent="0">
              <a:buNone/>
            </a:pPr>
            <a:r>
              <a:rPr lang="it-IT" sz="2400" dirty="0"/>
              <a:t>Nyckelpunkter:</a:t>
            </a:r>
          </a:p>
        </p:txBody>
      </p:sp>
      <p:sp>
        <p:nvSpPr>
          <p:cNvPr id="5" name="Segnaposto piè di pagina 1">
            <a:extLst>
              <a:ext uri="{FF2B5EF4-FFF2-40B4-BE49-F238E27FC236}">
                <a16:creationId xmlns:a16="http://schemas.microsoft.com/office/drawing/2014/main" id="{DBCD5478-FAEF-726F-03A9-4CEA98FD15C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Ekonomiska aspekter av bioekonomi</a:t>
            </a:r>
            <a:endParaRPr lang="en-GB" dirty="0">
              <a:solidFill>
                <a:schemeClr val="bg1">
                  <a:lumMod val="65000"/>
                </a:schemeClr>
              </a:solidFill>
            </a:endParaRPr>
          </a:p>
          <a:p>
            <a:endParaRPr lang="en-GB" dirty="0">
              <a:solidFill>
                <a:schemeClr val="bg1">
                  <a:lumMod val="65000"/>
                </a:schemeClr>
              </a:solidFill>
            </a:endParaRPr>
          </a:p>
        </p:txBody>
      </p:sp>
      <p:sp>
        <p:nvSpPr>
          <p:cNvPr id="6" name="Segnaposto contenuto 7">
            <a:extLst>
              <a:ext uri="{FF2B5EF4-FFF2-40B4-BE49-F238E27FC236}">
                <a16:creationId xmlns:a16="http://schemas.microsoft.com/office/drawing/2014/main" id="{612E784E-6B49-01DB-5625-2B9CF510F13D}"/>
              </a:ext>
            </a:extLst>
          </p:cNvPr>
          <p:cNvSpPr txBox="1">
            <a:spLocks/>
          </p:cNvSpPr>
          <p:nvPr/>
        </p:nvSpPr>
        <p:spPr>
          <a:xfrm>
            <a:off x="4936543" y="2187681"/>
            <a:ext cx="3990886" cy="3832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v-SE" dirty="0"/>
              <a:t>Fördelar för miljön</a:t>
            </a:r>
          </a:p>
          <a:p>
            <a:pPr>
              <a:buFont typeface="Wingdings" panose="05000000000000000000" pitchFamily="2" charset="2"/>
              <a:buChar char="§"/>
            </a:pPr>
            <a:r>
              <a:rPr lang="sv-SE" dirty="0"/>
              <a:t>Marknadsmöjligheter och handel</a:t>
            </a:r>
          </a:p>
          <a:p>
            <a:pPr>
              <a:buFont typeface="Wingdings" panose="05000000000000000000" pitchFamily="2" charset="2"/>
              <a:buChar char="§"/>
            </a:pPr>
            <a:r>
              <a:rPr lang="sv-SE" dirty="0"/>
              <a:t>Politiskt stöd och reglering</a:t>
            </a:r>
          </a:p>
          <a:p>
            <a:pPr>
              <a:buFont typeface="Wingdings" panose="05000000000000000000" pitchFamily="2" charset="2"/>
              <a:buChar char="§"/>
            </a:pPr>
            <a:r>
              <a:rPr lang="sv-SE" dirty="0"/>
              <a:t>Utmaningar och risker</a:t>
            </a:r>
            <a:endParaRPr lang="en-GB" dirty="0"/>
          </a:p>
        </p:txBody>
      </p:sp>
      <p:pic>
        <p:nvPicPr>
          <p:cNvPr id="10" name="Picture 9" descr="A globe with stacks of coins and graph&#10;&#10;Description automatically generated">
            <a:extLst>
              <a:ext uri="{FF2B5EF4-FFF2-40B4-BE49-F238E27FC236}">
                <a16:creationId xmlns:a16="http://schemas.microsoft.com/office/drawing/2014/main" id="{87F83450-6CB7-1E91-9AFD-A9636345BC30}"/>
              </a:ext>
            </a:extLst>
          </p:cNvPr>
          <p:cNvPicPr>
            <a:picLocks noChangeAspect="1"/>
          </p:cNvPicPr>
          <p:nvPr/>
        </p:nvPicPr>
        <p:blipFill>
          <a:blip r:embed="rId2"/>
          <a:stretch>
            <a:fillRect/>
          </a:stretch>
        </p:blipFill>
        <p:spPr>
          <a:xfrm>
            <a:off x="8666146" y="1978809"/>
            <a:ext cx="3286265" cy="3286265"/>
          </a:xfrm>
          <a:prstGeom prst="rect">
            <a:avLst/>
          </a:prstGeom>
        </p:spPr>
      </p:pic>
      <p:sp>
        <p:nvSpPr>
          <p:cNvPr id="11" name="TextBox 10">
            <a:extLst>
              <a:ext uri="{FF2B5EF4-FFF2-40B4-BE49-F238E27FC236}">
                <a16:creationId xmlns:a16="http://schemas.microsoft.com/office/drawing/2014/main" id="{C2A7D7FF-E148-1508-A389-903BA9DA5ABE}"/>
              </a:ext>
            </a:extLst>
          </p:cNvPr>
          <p:cNvSpPr txBox="1"/>
          <p:nvPr/>
        </p:nvSpPr>
        <p:spPr>
          <a:xfrm>
            <a:off x="9868381" y="5368529"/>
            <a:ext cx="1143078" cy="369332"/>
          </a:xfrm>
          <a:prstGeom prst="rect">
            <a:avLst/>
          </a:prstGeom>
          <a:noFill/>
        </p:spPr>
        <p:txBody>
          <a:bodyPr wrap="square" rtlCol="0">
            <a:spAutoFit/>
          </a:bodyPr>
          <a:lstStyle/>
          <a:p>
            <a:r>
              <a:rPr lang="en-US" dirty="0"/>
              <a:t>(</a:t>
            </a:r>
            <a:r>
              <a:rPr lang="en-US" dirty="0">
                <a:hlinkClick r:id="rId3" action="ppaction://hlinkfile"/>
              </a:rPr>
              <a:t>Source</a:t>
            </a:r>
            <a:r>
              <a:rPr lang="en-US" dirty="0"/>
              <a:t>)</a:t>
            </a:r>
            <a:endParaRPr lang="en-GB" dirty="0"/>
          </a:p>
        </p:txBody>
      </p:sp>
    </p:spTree>
    <p:extLst>
      <p:ext uri="{BB962C8B-B14F-4D97-AF65-F5344CB8AC3E}">
        <p14:creationId xmlns:p14="http://schemas.microsoft.com/office/powerpoint/2010/main" val="2181915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a:xfrm>
            <a:off x="1066800" y="929951"/>
            <a:ext cx="10515600" cy="1009651"/>
          </a:xfrm>
        </p:spPr>
        <p:txBody>
          <a:bodyPr>
            <a:normAutofit fontScale="90000"/>
          </a:bodyPr>
          <a:lstStyle/>
          <a:p>
            <a:r>
              <a:rPr lang="sv-SE" dirty="0"/>
              <a:t>Verktyg relaterade till ekonomiska aspekter av bioekonomi</a:t>
            </a:r>
            <a:endParaRPr lang="it-IT" dirty="0"/>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75118" y="2187681"/>
            <a:ext cx="3990886" cy="3832118"/>
          </a:xfrm>
        </p:spPr>
        <p:txBody>
          <a:bodyPr>
            <a:normAutofit/>
          </a:bodyPr>
          <a:lstStyle/>
          <a:p>
            <a:pPr>
              <a:buFont typeface="Wingdings" panose="05000000000000000000" pitchFamily="2" charset="2"/>
              <a:buChar char="§"/>
            </a:pPr>
            <a:r>
              <a:rPr lang="sv-SE" dirty="0"/>
              <a:t>Input-output-analys</a:t>
            </a:r>
          </a:p>
          <a:p>
            <a:pPr>
              <a:buFont typeface="Wingdings" panose="05000000000000000000" pitchFamily="2" charset="2"/>
              <a:buChar char="§"/>
            </a:pPr>
            <a:r>
              <a:rPr lang="sv-SE" dirty="0"/>
              <a:t>Verktyg för livscykelanalys (LCA)</a:t>
            </a:r>
          </a:p>
          <a:p>
            <a:pPr>
              <a:buFont typeface="Wingdings" panose="05000000000000000000" pitchFamily="2" charset="2"/>
              <a:buChar char="§"/>
            </a:pPr>
            <a:r>
              <a:rPr lang="sv-SE" dirty="0"/>
              <a:t>Ekonomiska modeller</a:t>
            </a:r>
          </a:p>
          <a:p>
            <a:pPr>
              <a:buFont typeface="Wingdings" panose="05000000000000000000" pitchFamily="2" charset="2"/>
              <a:buChar char="§"/>
            </a:pPr>
            <a:r>
              <a:rPr lang="sv-SE" dirty="0"/>
              <a:t>Programvara för bioekonomisk modellering</a:t>
            </a:r>
          </a:p>
          <a:p>
            <a:pPr>
              <a:buFont typeface="Wingdings" panose="05000000000000000000" pitchFamily="2" charset="2"/>
              <a:buChar char="§"/>
            </a:pPr>
            <a:r>
              <a:rPr lang="sv-SE" dirty="0"/>
              <a:t>Verktyg för kostnads- och intäktsanalys (CBA)</a:t>
            </a:r>
            <a:endParaRPr lang="it-IT" dirty="0"/>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5" name="Segnaposto piè di pagina 1">
            <a:extLst>
              <a:ext uri="{FF2B5EF4-FFF2-40B4-BE49-F238E27FC236}">
                <a16:creationId xmlns:a16="http://schemas.microsoft.com/office/drawing/2014/main" id="{DBCD5478-FAEF-726F-03A9-4CEA98FD15CB}"/>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Ekonomiska aspekter av bioekonomi</a:t>
            </a:r>
            <a:endParaRPr lang="en-GB" dirty="0">
              <a:solidFill>
                <a:schemeClr val="bg1">
                  <a:lumMod val="65000"/>
                </a:schemeClr>
              </a:solidFill>
            </a:endParaRPr>
          </a:p>
          <a:p>
            <a:endParaRPr lang="en-GB" dirty="0">
              <a:solidFill>
                <a:schemeClr val="bg1">
                  <a:lumMod val="65000"/>
                </a:schemeClr>
              </a:solidFill>
            </a:endParaRPr>
          </a:p>
        </p:txBody>
      </p:sp>
      <p:sp>
        <p:nvSpPr>
          <p:cNvPr id="6" name="Segnaposto contenuto 7">
            <a:extLst>
              <a:ext uri="{FF2B5EF4-FFF2-40B4-BE49-F238E27FC236}">
                <a16:creationId xmlns:a16="http://schemas.microsoft.com/office/drawing/2014/main" id="{612E784E-6B49-01DB-5625-2B9CF510F13D}"/>
              </a:ext>
            </a:extLst>
          </p:cNvPr>
          <p:cNvSpPr txBox="1">
            <a:spLocks/>
          </p:cNvSpPr>
          <p:nvPr/>
        </p:nvSpPr>
        <p:spPr>
          <a:xfrm>
            <a:off x="4936543" y="2187681"/>
            <a:ext cx="3990886" cy="3832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v-SE" dirty="0"/>
              <a:t>Verktyg för marknadsanalys</a:t>
            </a:r>
          </a:p>
          <a:p>
            <a:pPr>
              <a:buFont typeface="Wingdings" panose="05000000000000000000" pitchFamily="2" charset="2"/>
              <a:buChar char="§"/>
            </a:pPr>
            <a:r>
              <a:rPr lang="sv-SE" dirty="0"/>
              <a:t>Programvara för finansiell analys</a:t>
            </a:r>
          </a:p>
          <a:p>
            <a:pPr>
              <a:buFont typeface="Wingdings" panose="05000000000000000000" pitchFamily="2" charset="2"/>
              <a:buChar char="§"/>
            </a:pPr>
            <a:r>
              <a:rPr lang="sv-SE" dirty="0"/>
              <a:t>Programvara för statistik</a:t>
            </a:r>
          </a:p>
          <a:p>
            <a:pPr>
              <a:buFont typeface="Wingdings" panose="05000000000000000000" pitchFamily="2" charset="2"/>
              <a:buChar char="§"/>
            </a:pPr>
            <a:r>
              <a:rPr lang="sv-SE" dirty="0"/>
              <a:t>GIS-verktyg (geografiskt informationssystem)</a:t>
            </a:r>
          </a:p>
          <a:p>
            <a:pPr>
              <a:buFont typeface="Wingdings" panose="05000000000000000000" pitchFamily="2" charset="2"/>
              <a:buChar char="§"/>
            </a:pPr>
            <a:r>
              <a:rPr lang="sv-SE" dirty="0"/>
              <a:t>Databaser och datalager</a:t>
            </a:r>
            <a:endParaRPr lang="en-GB" dirty="0"/>
          </a:p>
        </p:txBody>
      </p:sp>
      <p:sp>
        <p:nvSpPr>
          <p:cNvPr id="11" name="TextBox 10">
            <a:extLst>
              <a:ext uri="{FF2B5EF4-FFF2-40B4-BE49-F238E27FC236}">
                <a16:creationId xmlns:a16="http://schemas.microsoft.com/office/drawing/2014/main" id="{C2A7D7FF-E148-1508-A389-903BA9DA5ABE}"/>
              </a:ext>
            </a:extLst>
          </p:cNvPr>
          <p:cNvSpPr txBox="1"/>
          <p:nvPr/>
        </p:nvSpPr>
        <p:spPr>
          <a:xfrm>
            <a:off x="9868381" y="5368529"/>
            <a:ext cx="1143078" cy="369332"/>
          </a:xfrm>
          <a:prstGeom prst="rect">
            <a:avLst/>
          </a:prstGeom>
          <a:noFill/>
        </p:spPr>
        <p:txBody>
          <a:bodyPr wrap="square" rtlCol="0">
            <a:spAutoFit/>
          </a:bodyPr>
          <a:lstStyle/>
          <a:p>
            <a:r>
              <a:rPr lang="en-US" dirty="0"/>
              <a:t>(</a:t>
            </a:r>
            <a:r>
              <a:rPr lang="en-US" dirty="0">
                <a:hlinkClick r:id="rId2" action="ppaction://hlinkfile"/>
              </a:rPr>
              <a:t>Source</a:t>
            </a:r>
            <a:r>
              <a:rPr lang="en-US" dirty="0"/>
              <a:t>)</a:t>
            </a:r>
            <a:endParaRPr lang="en-GB" dirty="0"/>
          </a:p>
        </p:txBody>
      </p:sp>
      <p:pic>
        <p:nvPicPr>
          <p:cNvPr id="9" name="Picture 8" descr="A toolbox with tools on it&#10;&#10;Description automatically generated">
            <a:extLst>
              <a:ext uri="{FF2B5EF4-FFF2-40B4-BE49-F238E27FC236}">
                <a16:creationId xmlns:a16="http://schemas.microsoft.com/office/drawing/2014/main" id="{99E60FEB-0A7C-5C45-1C02-B83B4B281D76}"/>
              </a:ext>
            </a:extLst>
          </p:cNvPr>
          <p:cNvPicPr>
            <a:picLocks noChangeAspect="1"/>
          </p:cNvPicPr>
          <p:nvPr/>
        </p:nvPicPr>
        <p:blipFill>
          <a:blip r:embed="rId3"/>
          <a:stretch>
            <a:fillRect/>
          </a:stretch>
        </p:blipFill>
        <p:spPr>
          <a:xfrm>
            <a:off x="9027892" y="2472312"/>
            <a:ext cx="2626308" cy="2626308"/>
          </a:xfrm>
          <a:prstGeom prst="rect">
            <a:avLst/>
          </a:prstGeom>
        </p:spPr>
      </p:pic>
    </p:spTree>
    <p:extLst>
      <p:ext uri="{BB962C8B-B14F-4D97-AF65-F5344CB8AC3E}">
        <p14:creationId xmlns:p14="http://schemas.microsoft.com/office/powerpoint/2010/main" val="1825986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AA83-2104-D318-023B-391F78E9BCD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C1E5774-F9D7-3033-E5F0-B5B9E493184E}"/>
              </a:ext>
            </a:extLst>
          </p:cNvPr>
          <p:cNvSpPr>
            <a:spLocks noGrp="1"/>
          </p:cNvSpPr>
          <p:nvPr>
            <p:ph type="title"/>
          </p:nvPr>
        </p:nvSpPr>
        <p:spPr/>
        <p:txBody>
          <a:bodyPr>
            <a:normAutofit/>
          </a:bodyPr>
          <a:lstStyle/>
          <a:p>
            <a:r>
              <a:rPr lang="en-GB" dirty="0" err="1"/>
              <a:t>Verktyg</a:t>
            </a:r>
            <a:r>
              <a:rPr lang="en-GB" dirty="0"/>
              <a:t> för </a:t>
            </a:r>
            <a:r>
              <a:rPr lang="en-GB" dirty="0" err="1"/>
              <a:t>livscykelanalys</a:t>
            </a:r>
            <a:r>
              <a:rPr lang="en-GB" dirty="0"/>
              <a:t> (LCA)</a:t>
            </a:r>
          </a:p>
        </p:txBody>
      </p:sp>
      <p:sp>
        <p:nvSpPr>
          <p:cNvPr id="8" name="Segnaposto contenuto 7">
            <a:extLst>
              <a:ext uri="{FF2B5EF4-FFF2-40B4-BE49-F238E27FC236}">
                <a16:creationId xmlns:a16="http://schemas.microsoft.com/office/drawing/2014/main" id="{FB067354-A647-9247-353D-9CA508A93D25}"/>
              </a:ext>
            </a:extLst>
          </p:cNvPr>
          <p:cNvSpPr>
            <a:spLocks noGrp="1"/>
          </p:cNvSpPr>
          <p:nvPr>
            <p:ph idx="1"/>
          </p:nvPr>
        </p:nvSpPr>
        <p:spPr>
          <a:xfrm>
            <a:off x="908702" y="3529414"/>
            <a:ext cx="10303379" cy="2185824"/>
          </a:xfrm>
        </p:spPr>
        <p:txBody>
          <a:bodyPr>
            <a:normAutofit fontScale="40000" lnSpcReduction="20000"/>
          </a:bodyPr>
          <a:lstStyle/>
          <a:p>
            <a:pPr>
              <a:buFontTx/>
              <a:buChar char="-"/>
            </a:pPr>
            <a:r>
              <a:rPr lang="sv-SE" sz="5500" dirty="0">
                <a:solidFill>
                  <a:schemeClr val="tx1"/>
                </a:solidFill>
              </a:rPr>
              <a:t>kvantifiera alla relevanta flöden av råmaterial som förbrukas och föroreningar som släpps ut genom hela leveranskedjan</a:t>
            </a:r>
          </a:p>
          <a:p>
            <a:pPr>
              <a:buFontTx/>
              <a:buChar char="-"/>
            </a:pPr>
            <a:r>
              <a:rPr lang="sv-SE" sz="5500" dirty="0">
                <a:solidFill>
                  <a:schemeClr val="tx1"/>
                </a:solidFill>
              </a:rPr>
              <a:t>göra en heltäckande bedömning av den potentiella påverkan på miljön och människors hälsa i en produkts hela leveranskedja och identifiera områden där miljöpåverkan är särskilt stor i hela leveranskedjan</a:t>
            </a:r>
          </a:p>
          <a:p>
            <a:pPr>
              <a:buFontTx/>
              <a:buChar char="-"/>
            </a:pPr>
            <a:r>
              <a:rPr lang="sv-SE" sz="5500" dirty="0">
                <a:solidFill>
                  <a:schemeClr val="tx1"/>
                </a:solidFill>
              </a:rPr>
              <a:t>identifiera avvägningar mellan livscykelstadier, påverkanskategorier eller regioner som kan leda till en förskjutning av miljöbelastningen.</a:t>
            </a:r>
            <a:endParaRPr lang="en-GB" sz="3200" dirty="0">
              <a:solidFill>
                <a:schemeClr val="tx1"/>
              </a:solidFill>
            </a:endParaRPr>
          </a:p>
        </p:txBody>
      </p:sp>
      <p:sp>
        <p:nvSpPr>
          <p:cNvPr id="3" name="Segnaposto numero diapositiva 2">
            <a:extLst>
              <a:ext uri="{FF2B5EF4-FFF2-40B4-BE49-F238E27FC236}">
                <a16:creationId xmlns:a16="http://schemas.microsoft.com/office/drawing/2014/main" id="{AA0D4DB8-2FEF-72CE-DBF3-C4CC2D1A268C}"/>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TextBox 4">
            <a:extLst>
              <a:ext uri="{FF2B5EF4-FFF2-40B4-BE49-F238E27FC236}">
                <a16:creationId xmlns:a16="http://schemas.microsoft.com/office/drawing/2014/main" id="{8848DF23-6814-B92A-9C36-F2D6B9429129}"/>
              </a:ext>
            </a:extLst>
          </p:cNvPr>
          <p:cNvSpPr txBox="1"/>
          <p:nvPr/>
        </p:nvSpPr>
        <p:spPr>
          <a:xfrm>
            <a:off x="838199" y="1563540"/>
            <a:ext cx="9997867" cy="1323439"/>
          </a:xfrm>
          <a:prstGeom prst="rect">
            <a:avLst/>
          </a:prstGeom>
          <a:noFill/>
        </p:spPr>
        <p:txBody>
          <a:bodyPr wrap="square" rtlCol="0">
            <a:spAutoFit/>
          </a:bodyPr>
          <a:lstStyle/>
          <a:p>
            <a:pPr algn="just"/>
            <a:r>
              <a:rPr lang="sv-SE" sz="2000" dirty="0"/>
              <a:t>LCA är en strukturerad, omfattande och internationellt standardiserad metod (ISO 2006) som syftar till att bedöma den potentiella miljöpåverkan som är förknippad med en produkt, en process eller ett system under hela dess livscykel, från utvinning av råmaterial till dess att produkten är uttjänt.</a:t>
            </a:r>
            <a:endParaRPr lang="en-US" sz="1200" dirty="0"/>
          </a:p>
        </p:txBody>
      </p:sp>
      <p:sp>
        <p:nvSpPr>
          <p:cNvPr id="4" name="Segnaposto piè di pagina 1">
            <a:extLst>
              <a:ext uri="{FF2B5EF4-FFF2-40B4-BE49-F238E27FC236}">
                <a16:creationId xmlns:a16="http://schemas.microsoft.com/office/drawing/2014/main" id="{64717BDE-DEAA-5AA1-9F84-DD2F6BB0E29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Ekonomiska aspekter av bioekonomi</a:t>
            </a:r>
            <a:endParaRPr lang="en-GB" dirty="0">
              <a:solidFill>
                <a:schemeClr val="bg1">
                  <a:lumMod val="65000"/>
                </a:schemeClr>
              </a:solidFill>
            </a:endParaRPr>
          </a:p>
          <a:p>
            <a:endParaRPr lang="en-GB" dirty="0">
              <a:solidFill>
                <a:schemeClr val="bg1">
                  <a:lumMod val="65000"/>
                </a:schemeClr>
              </a:solidFill>
            </a:endParaRPr>
          </a:p>
        </p:txBody>
      </p:sp>
      <p:sp>
        <p:nvSpPr>
          <p:cNvPr id="6" name="TextBox 5">
            <a:extLst>
              <a:ext uri="{FF2B5EF4-FFF2-40B4-BE49-F238E27FC236}">
                <a16:creationId xmlns:a16="http://schemas.microsoft.com/office/drawing/2014/main" id="{C7B23620-89E4-407E-7A8C-5C5990F827CB}"/>
              </a:ext>
            </a:extLst>
          </p:cNvPr>
          <p:cNvSpPr txBox="1"/>
          <p:nvPr/>
        </p:nvSpPr>
        <p:spPr>
          <a:xfrm>
            <a:off x="4523900" y="2805366"/>
            <a:ext cx="3888335" cy="523220"/>
          </a:xfrm>
          <a:prstGeom prst="rect">
            <a:avLst/>
          </a:prstGeom>
          <a:noFill/>
        </p:spPr>
        <p:txBody>
          <a:bodyPr wrap="square" rtlCol="0">
            <a:spAutoFit/>
          </a:bodyPr>
          <a:lstStyle/>
          <a:p>
            <a:r>
              <a:rPr lang="en-US" sz="2800" b="1" dirty="0" err="1"/>
              <a:t>Målen</a:t>
            </a:r>
            <a:r>
              <a:rPr lang="en-US" sz="2800" b="1" dirty="0"/>
              <a:t> är </a:t>
            </a:r>
            <a:r>
              <a:rPr lang="en-US" sz="2800" b="1" dirty="0" err="1"/>
              <a:t>att</a:t>
            </a:r>
            <a:r>
              <a:rPr lang="en-US" sz="2800" b="1" dirty="0"/>
              <a:t>:</a:t>
            </a:r>
            <a:endParaRPr lang="en-GB" sz="2800" b="1" dirty="0"/>
          </a:p>
        </p:txBody>
      </p:sp>
    </p:spTree>
    <p:extLst>
      <p:ext uri="{BB962C8B-B14F-4D97-AF65-F5344CB8AC3E}">
        <p14:creationId xmlns:p14="http://schemas.microsoft.com/office/powerpoint/2010/main" val="266202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DC72-0B5A-F323-E0D2-F6622921F7B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463386B-754F-BC39-F6F0-B0831B580D9D}"/>
              </a:ext>
            </a:extLst>
          </p:cNvPr>
          <p:cNvSpPr>
            <a:spLocks noGrp="1"/>
          </p:cNvSpPr>
          <p:nvPr>
            <p:ph type="title"/>
          </p:nvPr>
        </p:nvSpPr>
        <p:spPr/>
        <p:txBody>
          <a:bodyPr/>
          <a:lstStyle/>
          <a:p>
            <a:r>
              <a:rPr lang="it-IT" dirty="0"/>
              <a:t>Faserna i livscykelanalysen</a:t>
            </a:r>
            <a:endParaRPr lang="en-GB" dirty="0"/>
          </a:p>
        </p:txBody>
      </p:sp>
      <p:sp>
        <p:nvSpPr>
          <p:cNvPr id="3" name="Segnaposto numero diapositiva 2">
            <a:extLst>
              <a:ext uri="{FF2B5EF4-FFF2-40B4-BE49-F238E27FC236}">
                <a16:creationId xmlns:a16="http://schemas.microsoft.com/office/drawing/2014/main" id="{4C81D2B2-F1A7-4FEA-B97A-914FC32B881B}"/>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4" name="Segnaposto piè di pagina 1">
            <a:extLst>
              <a:ext uri="{FF2B5EF4-FFF2-40B4-BE49-F238E27FC236}">
                <a16:creationId xmlns:a16="http://schemas.microsoft.com/office/drawing/2014/main" id="{5CD04CFF-035B-D28E-03FA-B1BFECEF7DB4}"/>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65000"/>
                  </a:schemeClr>
                </a:solidFill>
              </a:rPr>
              <a:t>Module: 3/ Learning Unit: Introduction to Bioeconomy/ Sub Unit: Economic aspects of bioeconomy</a:t>
            </a:r>
          </a:p>
        </p:txBody>
      </p:sp>
      <p:graphicFrame>
        <p:nvGraphicFramePr>
          <p:cNvPr id="10" name="Diagram 9">
            <a:extLst>
              <a:ext uri="{FF2B5EF4-FFF2-40B4-BE49-F238E27FC236}">
                <a16:creationId xmlns:a16="http://schemas.microsoft.com/office/drawing/2014/main" id="{649A0C7B-A73D-5576-298E-72B31518438F}"/>
              </a:ext>
            </a:extLst>
          </p:cNvPr>
          <p:cNvGraphicFramePr/>
          <p:nvPr>
            <p:extLst>
              <p:ext uri="{D42A27DB-BD31-4B8C-83A1-F6EECF244321}">
                <p14:modId xmlns:p14="http://schemas.microsoft.com/office/powerpoint/2010/main" val="3680712691"/>
              </p:ext>
            </p:extLst>
          </p:nvPr>
        </p:nvGraphicFramePr>
        <p:xfrm>
          <a:off x="674670" y="1185862"/>
          <a:ext cx="10032762" cy="626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54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6E4-1341-7212-0C57-667B4FAA407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0C9BFE30-D381-4A2F-D91B-7FC1BA131FB2}"/>
              </a:ext>
            </a:extLst>
          </p:cNvPr>
          <p:cNvSpPr>
            <a:spLocks noGrp="1"/>
          </p:cNvSpPr>
          <p:nvPr>
            <p:ph type="title"/>
          </p:nvPr>
        </p:nvSpPr>
        <p:spPr/>
        <p:txBody>
          <a:bodyPr/>
          <a:lstStyle/>
          <a:p>
            <a:r>
              <a:rPr lang="it-IT" dirty="0"/>
              <a:t>Praktisk aktivitet #5</a:t>
            </a:r>
            <a:endParaRPr lang="en-GB" dirty="0"/>
          </a:p>
        </p:txBody>
      </p:sp>
      <p:sp>
        <p:nvSpPr>
          <p:cNvPr id="6" name="Segnaposto numero diapositiva 5">
            <a:extLst>
              <a:ext uri="{FF2B5EF4-FFF2-40B4-BE49-F238E27FC236}">
                <a16:creationId xmlns:a16="http://schemas.microsoft.com/office/drawing/2014/main" id="{889BBEC1-DAF2-EC88-8339-AB5DEAAE942C}"/>
              </a:ext>
            </a:extLst>
          </p:cNvPr>
          <p:cNvSpPr>
            <a:spLocks noGrp="1"/>
          </p:cNvSpPr>
          <p:nvPr>
            <p:ph type="sldNum" sz="quarter" idx="11"/>
          </p:nvPr>
        </p:nvSpPr>
        <p:spPr/>
        <p:txBody>
          <a:bodyPr/>
          <a:lstStyle/>
          <a:p>
            <a:fld id="{519954A3-9DFD-4C44-94BA-B95130A3BA1C}" type="slidenum">
              <a:rPr lang="en-US" smtClean="0"/>
              <a:t>49</a:t>
            </a:fld>
            <a:endParaRPr lang="en-US" dirty="0"/>
          </a:p>
        </p:txBody>
      </p:sp>
      <p:sp>
        <p:nvSpPr>
          <p:cNvPr id="8" name="Segnaposto immagine 7">
            <a:extLst>
              <a:ext uri="{FF2B5EF4-FFF2-40B4-BE49-F238E27FC236}">
                <a16:creationId xmlns:a16="http://schemas.microsoft.com/office/drawing/2014/main" id="{A74B2CB2-75A6-2DA0-4419-8852761E7ECA}"/>
              </a:ext>
            </a:extLst>
          </p:cNvPr>
          <p:cNvSpPr>
            <a:spLocks noGrp="1"/>
          </p:cNvSpPr>
          <p:nvPr>
            <p:ph type="pic" sz="quarter" idx="12"/>
          </p:nvPr>
        </p:nvSpPr>
        <p:spPr>
          <a:xfrm>
            <a:off x="838198" y="1781175"/>
            <a:ext cx="10291355" cy="4394200"/>
          </a:xfrm>
        </p:spPr>
        <p:txBody>
          <a:bodyPr>
            <a:normAutofit/>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err="1">
                <a:latin typeface="Calibri" panose="020F0502020204030204" pitchFamily="34" charset="0"/>
                <a:ea typeface="Calibri" panose="020F0502020204030204" pitchFamily="34" charset="0"/>
              </a:rPr>
              <a:t>Gruppaktivitet</a:t>
            </a:r>
            <a:r>
              <a:rPr lang="en-US" i="1" kern="100" dirty="0">
                <a:latin typeface="Calibri" panose="020F0502020204030204" pitchFamily="34" charset="0"/>
                <a:ea typeface="Calibri" panose="020F0502020204030204" pitchFamily="34" charset="0"/>
              </a:rPr>
              <a:t> </a:t>
            </a:r>
            <a:endParaRPr lang="en-US" sz="2800" i="1" kern="100" dirty="0">
              <a:effectLst/>
              <a:latin typeface="Calibri" panose="020F0502020204030204" pitchFamily="34" charset="0"/>
              <a:ea typeface="Calibri" panose="020F0502020204030204" pitchFamily="34" charset="0"/>
            </a:endParaRPr>
          </a:p>
          <a:p>
            <a:pPr marL="0" indent="0" algn="ctr">
              <a:buNone/>
            </a:pPr>
            <a:r>
              <a:rPr lang="sv-SE" sz="2800" i="1" kern="100" dirty="0">
                <a:effectLst/>
                <a:latin typeface="Calibri" panose="020F0502020204030204" pitchFamily="34" charset="0"/>
                <a:ea typeface="Calibri" panose="020F0502020204030204" pitchFamily="34" charset="0"/>
              </a:rPr>
              <a:t>Dela upp er i grupper om 4 personer. </a:t>
            </a:r>
          </a:p>
          <a:p>
            <a:pPr marL="0" indent="0" algn="ctr">
              <a:buNone/>
            </a:pPr>
            <a:r>
              <a:rPr lang="sv-SE" sz="2800" i="1" kern="100" dirty="0">
                <a:effectLst/>
                <a:latin typeface="Calibri" panose="020F0502020204030204" pitchFamily="34" charset="0"/>
                <a:ea typeface="Calibri" panose="020F0502020204030204" pitchFamily="34" charset="0"/>
              </a:rPr>
              <a:t>Varje team ska välja en specifik jordbruksprodukt och/eller tjänst och försöka analysera dess påverkan baserat på verktyget för livscykelanalys. Alla team presenterar sina resultat och diskussionen kommer att äga rum efteråt. </a:t>
            </a:r>
            <a:endParaRPr lang="it-IT" sz="2800" dirty="0"/>
          </a:p>
        </p:txBody>
      </p:sp>
      <p:sp>
        <p:nvSpPr>
          <p:cNvPr id="2" name="Segnaposto piè di pagina 1">
            <a:extLst>
              <a:ext uri="{FF2B5EF4-FFF2-40B4-BE49-F238E27FC236}">
                <a16:creationId xmlns:a16="http://schemas.microsoft.com/office/drawing/2014/main" id="{3C1B0DA4-698E-2E2E-0892-41F422796AF8}"/>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Ekonomiska aspekter av bioekonomi</a:t>
            </a:r>
            <a:endParaRPr lang="en-GB" dirty="0">
              <a:solidFill>
                <a:schemeClr val="bg1">
                  <a:lumMod val="65000"/>
                </a:schemeClr>
              </a:solidFill>
            </a:endParaRPr>
          </a:p>
        </p:txBody>
      </p:sp>
    </p:spTree>
    <p:extLst>
      <p:ext uri="{BB962C8B-B14F-4D97-AF65-F5344CB8AC3E}">
        <p14:creationId xmlns:p14="http://schemas.microsoft.com/office/powerpoint/2010/main" val="83398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3322367" y="417497"/>
            <a:ext cx="10515600" cy="1009651"/>
          </a:xfrm>
        </p:spPr>
        <p:txBody>
          <a:bodyPr/>
          <a:lstStyle/>
          <a:p>
            <a:r>
              <a:rPr lang="it-IT" sz="4400" dirty="0"/>
              <a:t>Centrala begrepp</a:t>
            </a:r>
            <a:endParaRPr lang="en-GB"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427148"/>
            <a:ext cx="10515600" cy="4749815"/>
          </a:xfrm>
        </p:spPr>
        <p:txBody>
          <a:bodyPr>
            <a:normAutofit fontScale="47500" lnSpcReduction="20000"/>
          </a:bodyPr>
          <a:lstStyle/>
          <a:p>
            <a:pPr marL="0" indent="0">
              <a:buNone/>
            </a:pPr>
            <a:r>
              <a:rPr lang="en-GB" sz="5900" dirty="0" err="1"/>
              <a:t>Viktiga</a:t>
            </a:r>
            <a:r>
              <a:rPr lang="en-GB" sz="5900" dirty="0"/>
              <a:t> </a:t>
            </a:r>
            <a:r>
              <a:rPr lang="en-GB" sz="5900" dirty="0" err="1"/>
              <a:t>delar</a:t>
            </a:r>
            <a:r>
              <a:rPr lang="en-GB" sz="5900" dirty="0"/>
              <a:t> </a:t>
            </a:r>
            <a:r>
              <a:rPr lang="en-GB" sz="5900" dirty="0" err="1"/>
              <a:t>av</a:t>
            </a:r>
            <a:r>
              <a:rPr lang="en-GB" sz="5900" dirty="0"/>
              <a:t> </a:t>
            </a:r>
            <a:r>
              <a:rPr lang="en-GB" sz="5900" dirty="0" err="1"/>
              <a:t>bioekonomin</a:t>
            </a:r>
            <a:r>
              <a:rPr lang="en-GB" sz="5900" dirty="0"/>
              <a:t> </a:t>
            </a:r>
            <a:r>
              <a:rPr lang="en-GB" sz="5900" dirty="0" err="1"/>
              <a:t>i</a:t>
            </a:r>
            <a:r>
              <a:rPr lang="en-GB" sz="5900" dirty="0"/>
              <a:t> </a:t>
            </a:r>
            <a:r>
              <a:rPr lang="en-GB" sz="5900" dirty="0" err="1"/>
              <a:t>jordbruksföretag</a:t>
            </a:r>
            <a:r>
              <a:rPr lang="en-GB" sz="5900" dirty="0"/>
              <a:t> </a:t>
            </a:r>
            <a:r>
              <a:rPr lang="en-GB" sz="5900" dirty="0" err="1"/>
              <a:t>inkluderar</a:t>
            </a:r>
            <a:r>
              <a:rPr lang="en-GB" sz="5900" dirty="0"/>
              <a:t>:</a:t>
            </a:r>
          </a:p>
          <a:p>
            <a:pPr marL="0" indent="0">
              <a:buNone/>
            </a:pPr>
            <a:r>
              <a:rPr lang="en-GB" dirty="0"/>
              <a:t>	        </a:t>
            </a:r>
            <a:r>
              <a:rPr lang="en-GB" sz="5100" dirty="0" err="1"/>
              <a:t>Användning</a:t>
            </a:r>
            <a:r>
              <a:rPr lang="en-GB" sz="5100" dirty="0"/>
              <a:t> </a:t>
            </a:r>
            <a:r>
              <a:rPr lang="en-GB" sz="5100" dirty="0" err="1"/>
              <a:t>av</a:t>
            </a:r>
            <a:r>
              <a:rPr lang="en-GB" sz="5100" dirty="0"/>
              <a:t> </a:t>
            </a:r>
            <a:r>
              <a:rPr lang="en-GB" sz="5100" dirty="0" err="1"/>
              <a:t>biomassa</a:t>
            </a:r>
            <a:endParaRPr lang="en-GB" sz="5100" dirty="0"/>
          </a:p>
          <a:p>
            <a:pPr marL="0" indent="0">
              <a:buNone/>
            </a:pPr>
            <a:endParaRPr lang="en-GB" dirty="0"/>
          </a:p>
          <a:p>
            <a:pPr marL="0" indent="0">
              <a:buNone/>
            </a:pPr>
            <a:r>
              <a:rPr lang="en-GB" sz="5000" dirty="0"/>
              <a:t>                 </a:t>
            </a:r>
            <a:r>
              <a:rPr lang="en-GB" sz="5000" dirty="0" err="1"/>
              <a:t>Bioteknik</a:t>
            </a:r>
            <a:r>
              <a:rPr lang="en-GB" sz="5000" dirty="0"/>
              <a:t> </a:t>
            </a:r>
            <a:r>
              <a:rPr lang="en-GB" sz="5000" dirty="0" err="1"/>
              <a:t>och</a:t>
            </a:r>
            <a:r>
              <a:rPr lang="en-GB" sz="5000" dirty="0"/>
              <a:t> </a:t>
            </a:r>
            <a:r>
              <a:rPr lang="en-GB" sz="5000" dirty="0" err="1"/>
              <a:t>genteknik</a:t>
            </a:r>
            <a:endParaRPr lang="en-GB" sz="5000" dirty="0"/>
          </a:p>
          <a:p>
            <a:pPr marL="0" indent="0">
              <a:buNone/>
            </a:pPr>
            <a:r>
              <a:rPr lang="en-GB" dirty="0"/>
              <a:t>             </a:t>
            </a:r>
          </a:p>
          <a:p>
            <a:pPr marL="0" indent="0">
              <a:buNone/>
            </a:pPr>
            <a:endParaRPr lang="en-GB" dirty="0"/>
          </a:p>
          <a:p>
            <a:pPr marL="0" indent="0">
              <a:buNone/>
            </a:pPr>
            <a:r>
              <a:rPr lang="en-GB" sz="5100" dirty="0"/>
              <a:t>                 </a:t>
            </a:r>
            <a:r>
              <a:rPr lang="en-GB" sz="5100" dirty="0" err="1"/>
              <a:t>Cirkulär</a:t>
            </a:r>
            <a:r>
              <a:rPr lang="en-GB" sz="5100" dirty="0"/>
              <a:t> </a:t>
            </a:r>
            <a:r>
              <a:rPr lang="en-GB" sz="5100" dirty="0" err="1"/>
              <a:t>ekonomi</a:t>
            </a:r>
            <a:endParaRPr lang="en-GB" sz="5100" dirty="0"/>
          </a:p>
          <a:p>
            <a:pPr marL="0" indent="0">
              <a:buNone/>
            </a:pPr>
            <a:endParaRPr lang="en-GB" dirty="0"/>
          </a:p>
          <a:p>
            <a:pPr marL="0" indent="0">
              <a:buNone/>
            </a:pPr>
            <a:r>
              <a:rPr lang="en-GB" dirty="0"/>
              <a:t>                                 </a:t>
            </a:r>
          </a:p>
          <a:p>
            <a:pPr marL="0" indent="0">
              <a:buNone/>
            </a:pPr>
            <a:r>
              <a:rPr lang="en-GB" sz="4400" dirty="0"/>
              <a:t>                    </a:t>
            </a:r>
            <a:r>
              <a:rPr lang="en-GB" sz="5100" dirty="0" err="1"/>
              <a:t>Hållbart</a:t>
            </a:r>
            <a:r>
              <a:rPr lang="en-GB" sz="5100" dirty="0"/>
              <a:t> </a:t>
            </a:r>
            <a:r>
              <a:rPr lang="en-GB" sz="5100" dirty="0" err="1"/>
              <a:t>jordbruk</a:t>
            </a:r>
            <a:endParaRPr lang="en-GB" sz="5100" dirty="0"/>
          </a:p>
          <a:p>
            <a:pPr marL="0" indent="0">
              <a:buNone/>
            </a:pPr>
            <a:endParaRPr lang="en-GB" dirty="0"/>
          </a:p>
          <a:p>
            <a:pPr marL="0" indent="0">
              <a:buNone/>
            </a:pPr>
            <a:endParaRPr lang="en-GB" dirty="0"/>
          </a:p>
          <a:p>
            <a:pPr marL="0" indent="0">
              <a:buNone/>
            </a:pPr>
            <a:r>
              <a:rPr lang="en-GB" sz="5100" dirty="0"/>
              <a:t>                  </a:t>
            </a:r>
            <a:r>
              <a:rPr lang="en-GB" sz="5100" dirty="0" err="1"/>
              <a:t>Livsmedel</a:t>
            </a:r>
            <a:r>
              <a:rPr lang="en-GB" sz="5100" dirty="0"/>
              <a:t> </a:t>
            </a:r>
            <a:r>
              <a:rPr lang="en-GB" sz="5100" dirty="0" err="1"/>
              <a:t>och</a:t>
            </a:r>
            <a:r>
              <a:rPr lang="en-GB" sz="5100" dirty="0"/>
              <a:t> </a:t>
            </a:r>
            <a:r>
              <a:rPr lang="en-GB" sz="5100" dirty="0" err="1"/>
              <a:t>näringsläkemedel</a:t>
            </a:r>
            <a:endParaRPr lang="en-GB" sz="5100" dirty="0"/>
          </a:p>
          <a:p>
            <a:pPr marL="0" indent="0">
              <a:buNone/>
            </a:pPr>
            <a:endParaRPr lang="en-GB" dirty="0"/>
          </a:p>
          <a:p>
            <a:pPr marL="0" indent="0">
              <a:buNone/>
            </a:pPr>
            <a:r>
              <a:rPr lang="en-GB" sz="3800" dirty="0"/>
              <a:t> 	</a:t>
            </a:r>
            <a:r>
              <a:rPr lang="en-GB" sz="5100" dirty="0"/>
              <a:t>     Policy </a:t>
            </a:r>
            <a:r>
              <a:rPr lang="en-GB" sz="5100" dirty="0" err="1"/>
              <a:t>och</a:t>
            </a:r>
            <a:r>
              <a:rPr lang="en-GB" sz="5100" dirty="0"/>
              <a:t> </a:t>
            </a:r>
            <a:r>
              <a:rPr lang="en-GB" sz="5100" dirty="0" err="1"/>
              <a:t>regelverk</a:t>
            </a:r>
            <a:endParaRPr lang="en-GB" sz="5100"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2" name="Picture 11" descr="A graphic of a pen and a document&#10;&#10;Description automatically generated">
            <a:extLst>
              <a:ext uri="{FF2B5EF4-FFF2-40B4-BE49-F238E27FC236}">
                <a16:creationId xmlns:a16="http://schemas.microsoft.com/office/drawing/2014/main" id="{5D36F396-7E51-0ECA-4F9E-271870B28C11}"/>
              </a:ext>
            </a:extLst>
          </p:cNvPr>
          <p:cNvPicPr>
            <a:picLocks noChangeAspect="1"/>
          </p:cNvPicPr>
          <p:nvPr/>
        </p:nvPicPr>
        <p:blipFill>
          <a:blip r:embed="rId2"/>
          <a:stretch>
            <a:fillRect/>
          </a:stretch>
        </p:blipFill>
        <p:spPr>
          <a:xfrm>
            <a:off x="1201374" y="5534781"/>
            <a:ext cx="594318" cy="594318"/>
          </a:xfrm>
          <a:prstGeom prst="rect">
            <a:avLst/>
          </a:prstGeom>
        </p:spPr>
      </p:pic>
      <p:pic>
        <p:nvPicPr>
          <p:cNvPr id="14" name="Picture 13" descr="A logo of a globe with leaves around it&#10;&#10;Description automatically generated">
            <a:extLst>
              <a:ext uri="{FF2B5EF4-FFF2-40B4-BE49-F238E27FC236}">
                <a16:creationId xmlns:a16="http://schemas.microsoft.com/office/drawing/2014/main" id="{976CFF48-8831-8CA2-26BB-6EA53BA0C171}"/>
              </a:ext>
            </a:extLst>
          </p:cNvPr>
          <p:cNvPicPr>
            <a:picLocks noChangeAspect="1"/>
          </p:cNvPicPr>
          <p:nvPr/>
        </p:nvPicPr>
        <p:blipFill>
          <a:blip r:embed="rId3"/>
          <a:stretch>
            <a:fillRect/>
          </a:stretch>
        </p:blipFill>
        <p:spPr>
          <a:xfrm>
            <a:off x="1263397" y="3124887"/>
            <a:ext cx="573644" cy="573644"/>
          </a:xfrm>
          <a:prstGeom prst="rect">
            <a:avLst/>
          </a:prstGeom>
        </p:spPr>
      </p:pic>
      <p:pic>
        <p:nvPicPr>
          <p:cNvPr id="16" name="Picture 15" descr="A couple of people holding a heart&#10;&#10;Description automatically generated">
            <a:extLst>
              <a:ext uri="{FF2B5EF4-FFF2-40B4-BE49-F238E27FC236}">
                <a16:creationId xmlns:a16="http://schemas.microsoft.com/office/drawing/2014/main" id="{1F0E7421-FF47-4627-FFFE-F87CCBBEF888}"/>
              </a:ext>
            </a:extLst>
          </p:cNvPr>
          <p:cNvPicPr>
            <a:picLocks noChangeAspect="1"/>
          </p:cNvPicPr>
          <p:nvPr/>
        </p:nvPicPr>
        <p:blipFill>
          <a:blip r:embed="rId4"/>
          <a:stretch>
            <a:fillRect/>
          </a:stretch>
        </p:blipFill>
        <p:spPr>
          <a:xfrm>
            <a:off x="1263397" y="3933554"/>
            <a:ext cx="573644" cy="573644"/>
          </a:xfrm>
          <a:prstGeom prst="rect">
            <a:avLst/>
          </a:prstGeom>
        </p:spPr>
      </p:pic>
      <p:pic>
        <p:nvPicPr>
          <p:cNvPr id="18" name="Picture 17" descr="A pink brain in a gear&#10;&#10;Description automatically generated">
            <a:extLst>
              <a:ext uri="{FF2B5EF4-FFF2-40B4-BE49-F238E27FC236}">
                <a16:creationId xmlns:a16="http://schemas.microsoft.com/office/drawing/2014/main" id="{04FEA12E-ABCE-3640-B91D-B9B4A4C75F23}"/>
              </a:ext>
            </a:extLst>
          </p:cNvPr>
          <p:cNvPicPr>
            <a:picLocks noChangeAspect="1"/>
          </p:cNvPicPr>
          <p:nvPr/>
        </p:nvPicPr>
        <p:blipFill>
          <a:blip r:embed="rId5"/>
          <a:stretch>
            <a:fillRect/>
          </a:stretch>
        </p:blipFill>
        <p:spPr>
          <a:xfrm>
            <a:off x="1242723" y="2311654"/>
            <a:ext cx="594318" cy="594318"/>
          </a:xfrm>
          <a:prstGeom prst="rect">
            <a:avLst/>
          </a:prstGeom>
        </p:spPr>
      </p:pic>
      <p:pic>
        <p:nvPicPr>
          <p:cNvPr id="20" name="Picture 19" descr="A cartoon of a factory&#10;&#10;Description automatically generated">
            <a:extLst>
              <a:ext uri="{FF2B5EF4-FFF2-40B4-BE49-F238E27FC236}">
                <a16:creationId xmlns:a16="http://schemas.microsoft.com/office/drawing/2014/main" id="{9E3CC1B3-8169-795B-0ADE-744147BC30A5}"/>
              </a:ext>
            </a:extLst>
          </p:cNvPr>
          <p:cNvPicPr>
            <a:picLocks noChangeAspect="1"/>
          </p:cNvPicPr>
          <p:nvPr/>
        </p:nvPicPr>
        <p:blipFill>
          <a:blip r:embed="rId6"/>
          <a:stretch>
            <a:fillRect/>
          </a:stretch>
        </p:blipFill>
        <p:spPr>
          <a:xfrm>
            <a:off x="1187379" y="1620208"/>
            <a:ext cx="725680" cy="725680"/>
          </a:xfrm>
          <a:prstGeom prst="rect">
            <a:avLst/>
          </a:prstGeom>
        </p:spPr>
      </p:pic>
      <p:pic>
        <p:nvPicPr>
          <p:cNvPr id="22" name="Picture 21" descr="A bottle of vitamins and a few icons&#10;&#10;Description automatically generated">
            <a:extLst>
              <a:ext uri="{FF2B5EF4-FFF2-40B4-BE49-F238E27FC236}">
                <a16:creationId xmlns:a16="http://schemas.microsoft.com/office/drawing/2014/main" id="{F353F1DD-8526-7D93-FD34-073E243BD4C0}"/>
              </a:ext>
            </a:extLst>
          </p:cNvPr>
          <p:cNvPicPr>
            <a:picLocks noChangeAspect="1"/>
          </p:cNvPicPr>
          <p:nvPr/>
        </p:nvPicPr>
        <p:blipFill>
          <a:blip r:embed="rId7"/>
          <a:stretch>
            <a:fillRect/>
          </a:stretch>
        </p:blipFill>
        <p:spPr>
          <a:xfrm>
            <a:off x="1187379" y="4702465"/>
            <a:ext cx="594318" cy="594318"/>
          </a:xfrm>
          <a:prstGeom prst="rect">
            <a:avLst/>
          </a:prstGeom>
        </p:spPr>
      </p:pic>
      <p:sp>
        <p:nvSpPr>
          <p:cNvPr id="4" name="Footer Placeholder 3">
            <a:extLst>
              <a:ext uri="{FF2B5EF4-FFF2-40B4-BE49-F238E27FC236}">
                <a16:creationId xmlns:a16="http://schemas.microsoft.com/office/drawing/2014/main" id="{9E39D6FE-BF86-3AF8-D017-0A79600809D9}"/>
              </a:ext>
            </a:extLst>
          </p:cNvPr>
          <p:cNvSpPr>
            <a:spLocks noGrp="1"/>
          </p:cNvSpPr>
          <p:nvPr>
            <p:ph type="ftr" sz="quarter" idx="11"/>
          </p:nvPr>
        </p:nvSpPr>
        <p:spPr/>
        <p:txBody>
          <a:bodyPr/>
          <a:lstStyle/>
          <a:p>
            <a:r>
              <a:rPr lang="sv-SE"/>
              <a:t>Modul: 3/ Ämne: Introduktion till bioekonomi/ Delämne: Bioekonomi inom jordbruksbranschen</a:t>
            </a:r>
            <a:endParaRPr lang="en-US" dirty="0"/>
          </a:p>
        </p:txBody>
      </p:sp>
    </p:spTree>
    <p:extLst>
      <p:ext uri="{BB962C8B-B14F-4D97-AF65-F5344CB8AC3E}">
        <p14:creationId xmlns:p14="http://schemas.microsoft.com/office/powerpoint/2010/main" val="94512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F71-3EE7-A6BE-F53D-F39C464F4B91}"/>
            </a:ext>
          </a:extLst>
        </p:cNvPr>
        <p:cNvGrpSpPr/>
        <p:nvPr/>
      </p:nvGrpSpPr>
      <p:grpSpPr>
        <a:xfrm>
          <a:off x="0" y="0"/>
          <a:ext cx="0" cy="0"/>
          <a:chOff x="0" y="0"/>
          <a:chExt cx="0" cy="0"/>
        </a:xfrm>
      </p:grpSpPr>
    </p:spTree>
    <p:extLst>
      <p:ext uri="{BB962C8B-B14F-4D97-AF65-F5344CB8AC3E}">
        <p14:creationId xmlns:p14="http://schemas.microsoft.com/office/powerpoint/2010/main" val="3706078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0B8-A238-906F-C95E-6C0BCD968EF4}"/>
            </a:ext>
          </a:extLst>
        </p:cNvPr>
        <p:cNvGrpSpPr/>
        <p:nvPr/>
      </p:nvGrpSpPr>
      <p:grpSpPr>
        <a:xfrm>
          <a:off x="0" y="0"/>
          <a:ext cx="0" cy="0"/>
          <a:chOff x="0" y="0"/>
          <a:chExt cx="0" cy="0"/>
        </a:xfrm>
      </p:grpSpPr>
    </p:spTree>
    <p:extLst>
      <p:ext uri="{BB962C8B-B14F-4D97-AF65-F5344CB8AC3E}">
        <p14:creationId xmlns:p14="http://schemas.microsoft.com/office/powerpoint/2010/main" val="3860563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A37F-DE58-74F1-0BCB-19AD042F049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BFD6A08-F211-54D8-8BB2-2E6AB4D70586}"/>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C66A4D5B-490C-871F-9DA5-9E60BB98DACD}"/>
              </a:ext>
            </a:extLst>
          </p:cNvPr>
          <p:cNvSpPr>
            <a:spLocks noGrp="1"/>
          </p:cNvSpPr>
          <p:nvPr>
            <p:ph idx="1"/>
          </p:nvPr>
        </p:nvSpPr>
        <p:spPr/>
        <p:txBody>
          <a:bodyPr/>
          <a:lstStyle/>
          <a:p>
            <a:pPr marL="342900" indent="-342900">
              <a:buFont typeface="+mj-lt"/>
              <a:buAutoNum type="arabicPeriod"/>
            </a:pPr>
            <a:r>
              <a:rPr lang="sv-SE" dirty="0"/>
              <a:t>Definition och nyckelelement</a:t>
            </a:r>
          </a:p>
          <a:p>
            <a:pPr marL="342900" indent="-342900">
              <a:buFont typeface="+mj-lt"/>
              <a:buAutoNum type="arabicPeriod"/>
            </a:pPr>
            <a:r>
              <a:rPr lang="sv-SE" dirty="0"/>
              <a:t>Strategisk ledning inom bioekonomin</a:t>
            </a:r>
          </a:p>
          <a:p>
            <a:pPr marL="342900" indent="-342900">
              <a:buFont typeface="+mj-lt"/>
              <a:buAutoNum type="arabicPeriod"/>
            </a:pPr>
            <a:r>
              <a:rPr lang="sv-SE" dirty="0"/>
              <a:t>Strategisk ledningsplan</a:t>
            </a:r>
          </a:p>
          <a:p>
            <a:pPr marL="342900" indent="-342900">
              <a:buFont typeface="+mj-lt"/>
              <a:buAutoNum type="arabicPeriod"/>
            </a:pPr>
            <a:r>
              <a:rPr lang="sv-SE" dirty="0"/>
              <a:t>Ramverk och processer</a:t>
            </a:r>
            <a:endParaRPr lang="en-GB" dirty="0"/>
          </a:p>
        </p:txBody>
      </p:sp>
      <p:sp>
        <p:nvSpPr>
          <p:cNvPr id="3" name="Segnaposto numero diapositiva 2">
            <a:extLst>
              <a:ext uri="{FF2B5EF4-FFF2-40B4-BE49-F238E27FC236}">
                <a16:creationId xmlns:a16="http://schemas.microsoft.com/office/drawing/2014/main" id="{3C6E712A-0B1E-8E95-94D6-D1A495CB6601}"/>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4" name="Segnaposto piè di pagina 1">
            <a:extLst>
              <a:ext uri="{FF2B5EF4-FFF2-40B4-BE49-F238E27FC236}">
                <a16:creationId xmlns:a16="http://schemas.microsoft.com/office/drawing/2014/main" id="{9F5787DF-D176-D932-C5FA-F8409D7B43DA}"/>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Delämne: Strategisk ledning inom bioekonomi</a:t>
            </a:r>
            <a:endParaRPr lang="en-GB" dirty="0">
              <a:solidFill>
                <a:schemeClr val="bg1">
                  <a:lumMod val="65000"/>
                </a:schemeClr>
              </a:solidFill>
            </a:endParaRPr>
          </a:p>
        </p:txBody>
      </p:sp>
    </p:spTree>
    <p:extLst>
      <p:ext uri="{BB962C8B-B14F-4D97-AF65-F5344CB8AC3E}">
        <p14:creationId xmlns:p14="http://schemas.microsoft.com/office/powerpoint/2010/main" val="1180911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Definition och nyckelbegrepp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53</a:t>
            </a:fld>
            <a:endParaRPr lang="en-US" dirty="0"/>
          </a:p>
        </p:txBody>
      </p:sp>
      <p:sp>
        <p:nvSpPr>
          <p:cNvPr id="7" name="CasellaDiTesto 6">
            <a:extLst>
              <a:ext uri="{FF2B5EF4-FFF2-40B4-BE49-F238E27FC236}">
                <a16:creationId xmlns:a16="http://schemas.microsoft.com/office/drawing/2014/main" id="{D31F0C9E-ECFC-455D-D0B6-355F2D736B1B}"/>
              </a:ext>
            </a:extLst>
          </p:cNvPr>
          <p:cNvSpPr txBox="1"/>
          <p:nvPr/>
        </p:nvSpPr>
        <p:spPr>
          <a:xfrm>
            <a:off x="551279" y="1595483"/>
            <a:ext cx="10802521" cy="1200329"/>
          </a:xfrm>
          <a:prstGeom prst="rect">
            <a:avLst/>
          </a:prstGeom>
          <a:noFill/>
        </p:spPr>
        <p:txBody>
          <a:bodyPr wrap="square" rtlCol="0">
            <a:spAutoFit/>
          </a:bodyPr>
          <a:lstStyle/>
          <a:p>
            <a:pPr algn="just"/>
            <a:r>
              <a:rPr lang="sv-SE" sz="1800" kern="100" dirty="0">
                <a:effectLst/>
                <a:latin typeface="Minion Pro"/>
                <a:ea typeface="Calibri" panose="020F0502020204030204" pitchFamily="34" charset="0"/>
                <a:cs typeface="Calibri" panose="020F0502020204030204" pitchFamily="34" charset="0"/>
              </a:rPr>
              <a:t>Det handlar om att utnyttja potentialen i </a:t>
            </a:r>
            <a:r>
              <a:rPr lang="sv-SE" sz="1800" b="1" kern="100" dirty="0">
                <a:effectLst/>
                <a:latin typeface="Minion Pro"/>
                <a:ea typeface="Calibri" panose="020F0502020204030204" pitchFamily="34" charset="0"/>
                <a:cs typeface="Calibri" panose="020F0502020204030204" pitchFamily="34" charset="0"/>
              </a:rPr>
              <a:t>förnybara biologiska resurser </a:t>
            </a:r>
            <a:r>
              <a:rPr lang="sv-SE" sz="1800" kern="100" dirty="0">
                <a:effectLst/>
                <a:latin typeface="Minion Pro"/>
                <a:ea typeface="Calibri" panose="020F0502020204030204" pitchFamily="34" charset="0"/>
                <a:cs typeface="Calibri" panose="020F0502020204030204" pitchFamily="34" charset="0"/>
              </a:rPr>
              <a:t>för att driva på den ekonomiska tillväxten och samtidigt säkerställa </a:t>
            </a:r>
            <a:r>
              <a:rPr lang="sv-SE" sz="1800" b="1" kern="100" dirty="0">
                <a:effectLst/>
                <a:latin typeface="Minion Pro"/>
                <a:ea typeface="Calibri" panose="020F0502020204030204" pitchFamily="34" charset="0"/>
                <a:cs typeface="Calibri" panose="020F0502020204030204" pitchFamily="34" charset="0"/>
              </a:rPr>
              <a:t>miljömässig hållbarhet</a:t>
            </a:r>
            <a:r>
              <a:rPr lang="sv-SE" sz="1800" kern="100" dirty="0">
                <a:effectLst/>
                <a:latin typeface="Minion Pro"/>
                <a:ea typeface="Calibri" panose="020F0502020204030204" pitchFamily="34" charset="0"/>
                <a:cs typeface="Calibri" panose="020F0502020204030204" pitchFamily="34" charset="0"/>
              </a:rPr>
              <a:t>. Genom att anta innovativa strategier, samarbeta med olika intressenter och följa hållbara metoder kan bioekonomin erbjuda lovande lösningar på de utmaningar som världen står inför idag.</a:t>
            </a:r>
            <a:endParaRPr lang="it-IT" b="1" u="sng" dirty="0"/>
          </a:p>
        </p:txBody>
      </p:sp>
      <p:sp>
        <p:nvSpPr>
          <p:cNvPr id="10" name="CasellaDiTesto 9">
            <a:extLst>
              <a:ext uri="{FF2B5EF4-FFF2-40B4-BE49-F238E27FC236}">
                <a16:creationId xmlns:a16="http://schemas.microsoft.com/office/drawing/2014/main" id="{8999C4BA-4A93-F2E9-4300-5A02A4CFED55}"/>
              </a:ext>
            </a:extLst>
          </p:cNvPr>
          <p:cNvSpPr txBox="1"/>
          <p:nvPr/>
        </p:nvSpPr>
        <p:spPr>
          <a:xfrm>
            <a:off x="4989645" y="2756984"/>
            <a:ext cx="2533588" cy="369332"/>
          </a:xfrm>
          <a:prstGeom prst="rect">
            <a:avLst/>
          </a:prstGeom>
          <a:noFill/>
        </p:spPr>
        <p:txBody>
          <a:bodyPr wrap="square" rtlCol="0">
            <a:spAutoFit/>
          </a:bodyPr>
          <a:lstStyle/>
          <a:p>
            <a:pPr algn="just"/>
            <a:r>
              <a:rPr lang="en-US" u="sng" kern="100" dirty="0" err="1">
                <a:latin typeface="Minion Pro"/>
                <a:ea typeface="Calibri" panose="020F0502020204030204" pitchFamily="34" charset="0"/>
                <a:cs typeface="Calibri" panose="020F0502020204030204" pitchFamily="34" charset="0"/>
              </a:rPr>
              <a:t>Viktiga</a:t>
            </a:r>
            <a:r>
              <a:rPr lang="en-US" u="sng" kern="100" dirty="0">
                <a:latin typeface="Minion Pro"/>
                <a:ea typeface="Calibri" panose="020F0502020204030204" pitchFamily="34" charset="0"/>
                <a:cs typeface="Calibri" panose="020F0502020204030204" pitchFamily="34" charset="0"/>
              </a:rPr>
              <a:t> element är </a:t>
            </a:r>
            <a:r>
              <a:rPr lang="en-US" kern="100" dirty="0">
                <a:latin typeface="Minion Pro"/>
                <a:ea typeface="Calibri" panose="020F0502020204030204" pitchFamily="34" charset="0"/>
                <a:cs typeface="Calibri" panose="020F0502020204030204" pitchFamily="34" charset="0"/>
              </a:rPr>
              <a:t>:</a:t>
            </a:r>
            <a:endParaRPr lang="it-IT" dirty="0"/>
          </a:p>
        </p:txBody>
      </p:sp>
      <p:sp>
        <p:nvSpPr>
          <p:cNvPr id="20" name="CasellaDiTesto 19">
            <a:extLst>
              <a:ext uri="{FF2B5EF4-FFF2-40B4-BE49-F238E27FC236}">
                <a16:creationId xmlns:a16="http://schemas.microsoft.com/office/drawing/2014/main" id="{203FB4A1-2DC6-D90B-3622-CB3EC82CEA35}"/>
              </a:ext>
            </a:extLst>
          </p:cNvPr>
          <p:cNvSpPr txBox="1"/>
          <p:nvPr/>
        </p:nvSpPr>
        <p:spPr>
          <a:xfrm>
            <a:off x="643788" y="4282868"/>
            <a:ext cx="1931437" cy="646331"/>
          </a:xfrm>
          <a:prstGeom prst="rect">
            <a:avLst/>
          </a:prstGeom>
          <a:noFill/>
        </p:spPr>
        <p:txBody>
          <a:bodyPr wrap="square" rtlCol="0">
            <a:spAutoFit/>
          </a:bodyPr>
          <a:lstStyle/>
          <a:p>
            <a:r>
              <a:rPr lang="it-IT" b="1" dirty="0"/>
              <a:t>Optimering av resurser</a:t>
            </a:r>
          </a:p>
        </p:txBody>
      </p:sp>
      <p:sp>
        <p:nvSpPr>
          <p:cNvPr id="21" name="CasellaDiTesto 20">
            <a:extLst>
              <a:ext uri="{FF2B5EF4-FFF2-40B4-BE49-F238E27FC236}">
                <a16:creationId xmlns:a16="http://schemas.microsoft.com/office/drawing/2014/main" id="{BD63FD92-A258-431C-F926-6E1170B88598}"/>
              </a:ext>
            </a:extLst>
          </p:cNvPr>
          <p:cNvSpPr txBox="1"/>
          <p:nvPr/>
        </p:nvSpPr>
        <p:spPr>
          <a:xfrm>
            <a:off x="1774904" y="5502910"/>
            <a:ext cx="1931437" cy="646331"/>
          </a:xfrm>
          <a:prstGeom prst="rect">
            <a:avLst/>
          </a:prstGeom>
          <a:noFill/>
        </p:spPr>
        <p:txBody>
          <a:bodyPr wrap="square" rtlCol="0">
            <a:spAutoFit/>
          </a:bodyPr>
          <a:lstStyle/>
          <a:p>
            <a:pPr algn="ctr"/>
            <a:r>
              <a:rPr lang="it-IT" b="1" dirty="0"/>
              <a:t>Innovation och teknik</a:t>
            </a:r>
          </a:p>
        </p:txBody>
      </p:sp>
      <p:sp>
        <p:nvSpPr>
          <p:cNvPr id="22" name="CasellaDiTesto 21">
            <a:extLst>
              <a:ext uri="{FF2B5EF4-FFF2-40B4-BE49-F238E27FC236}">
                <a16:creationId xmlns:a16="http://schemas.microsoft.com/office/drawing/2014/main" id="{3D22A642-2D73-EC83-E65E-4A68484D472B}"/>
              </a:ext>
            </a:extLst>
          </p:cNvPr>
          <p:cNvSpPr txBox="1"/>
          <p:nvPr/>
        </p:nvSpPr>
        <p:spPr>
          <a:xfrm>
            <a:off x="3436642" y="4533638"/>
            <a:ext cx="1931437" cy="646331"/>
          </a:xfrm>
          <a:prstGeom prst="rect">
            <a:avLst/>
          </a:prstGeom>
          <a:noFill/>
        </p:spPr>
        <p:txBody>
          <a:bodyPr wrap="square" rtlCol="0">
            <a:spAutoFit/>
          </a:bodyPr>
          <a:lstStyle/>
          <a:p>
            <a:pPr algn="ctr"/>
            <a:r>
              <a:rPr lang="it-IT" b="1" dirty="0"/>
              <a:t>Marknadsutveckling</a:t>
            </a:r>
          </a:p>
        </p:txBody>
      </p:sp>
      <p:sp>
        <p:nvSpPr>
          <p:cNvPr id="23" name="CasellaDiTesto 22">
            <a:extLst>
              <a:ext uri="{FF2B5EF4-FFF2-40B4-BE49-F238E27FC236}">
                <a16:creationId xmlns:a16="http://schemas.microsoft.com/office/drawing/2014/main" id="{E147BF2F-4391-A5D8-871F-2DA2A8078916}"/>
              </a:ext>
            </a:extLst>
          </p:cNvPr>
          <p:cNvSpPr txBox="1"/>
          <p:nvPr/>
        </p:nvSpPr>
        <p:spPr>
          <a:xfrm>
            <a:off x="6807687" y="4515371"/>
            <a:ext cx="1931437" cy="646331"/>
          </a:xfrm>
          <a:prstGeom prst="rect">
            <a:avLst/>
          </a:prstGeom>
          <a:noFill/>
        </p:spPr>
        <p:txBody>
          <a:bodyPr wrap="square" rtlCol="0">
            <a:spAutoFit/>
          </a:bodyPr>
          <a:lstStyle/>
          <a:p>
            <a:pPr algn="ctr"/>
            <a:r>
              <a:rPr lang="it-IT" b="1" dirty="0"/>
              <a:t>Samarbete och partnerskap</a:t>
            </a:r>
          </a:p>
        </p:txBody>
      </p:sp>
      <p:sp>
        <p:nvSpPr>
          <p:cNvPr id="24" name="CasellaDiTesto 23">
            <a:extLst>
              <a:ext uri="{FF2B5EF4-FFF2-40B4-BE49-F238E27FC236}">
                <a16:creationId xmlns:a16="http://schemas.microsoft.com/office/drawing/2014/main" id="{80AA8074-E65D-7DAF-EF78-5E6A1C3521D6}"/>
              </a:ext>
            </a:extLst>
          </p:cNvPr>
          <p:cNvSpPr txBox="1"/>
          <p:nvPr/>
        </p:nvSpPr>
        <p:spPr>
          <a:xfrm>
            <a:off x="9964464" y="4672174"/>
            <a:ext cx="1931437" cy="369332"/>
          </a:xfrm>
          <a:prstGeom prst="rect">
            <a:avLst/>
          </a:prstGeom>
          <a:noFill/>
        </p:spPr>
        <p:txBody>
          <a:bodyPr wrap="square" rtlCol="0">
            <a:spAutoFit/>
          </a:bodyPr>
          <a:lstStyle/>
          <a:p>
            <a:pPr algn="ctr"/>
            <a:r>
              <a:rPr lang="it-IT" b="1" dirty="0"/>
              <a:t>Riskhantering</a:t>
            </a:r>
          </a:p>
        </p:txBody>
      </p:sp>
      <p:sp>
        <p:nvSpPr>
          <p:cNvPr id="27" name="CasellaDiTesto 26">
            <a:extLst>
              <a:ext uri="{FF2B5EF4-FFF2-40B4-BE49-F238E27FC236}">
                <a16:creationId xmlns:a16="http://schemas.microsoft.com/office/drawing/2014/main" id="{005CD434-F69F-B1FF-1787-4812DB079707}"/>
              </a:ext>
            </a:extLst>
          </p:cNvPr>
          <p:cNvSpPr txBox="1"/>
          <p:nvPr/>
        </p:nvSpPr>
        <p:spPr>
          <a:xfrm>
            <a:off x="5164536" y="5569342"/>
            <a:ext cx="2080831" cy="369332"/>
          </a:xfrm>
          <a:prstGeom prst="rect">
            <a:avLst/>
          </a:prstGeom>
          <a:noFill/>
        </p:spPr>
        <p:txBody>
          <a:bodyPr wrap="square">
            <a:spAutoFit/>
          </a:bodyPr>
          <a:lstStyle/>
          <a:p>
            <a:r>
              <a:rPr lang="en-US" b="1" dirty="0"/>
              <a:t>Policy och </a:t>
            </a:r>
            <a:r>
              <a:rPr lang="en-US" b="1" dirty="0" err="1"/>
              <a:t>reglering</a:t>
            </a:r>
            <a:endParaRPr lang="it-IT" b="1" dirty="0"/>
          </a:p>
        </p:txBody>
      </p:sp>
      <p:sp>
        <p:nvSpPr>
          <p:cNvPr id="28" name="CasellaDiTesto 27">
            <a:extLst>
              <a:ext uri="{FF2B5EF4-FFF2-40B4-BE49-F238E27FC236}">
                <a16:creationId xmlns:a16="http://schemas.microsoft.com/office/drawing/2014/main" id="{D56A098F-3D8A-767E-791F-246A5B10EA2F}"/>
              </a:ext>
            </a:extLst>
          </p:cNvPr>
          <p:cNvSpPr txBox="1"/>
          <p:nvPr/>
        </p:nvSpPr>
        <p:spPr>
          <a:xfrm>
            <a:off x="8399085" y="5400555"/>
            <a:ext cx="2189231" cy="646331"/>
          </a:xfrm>
          <a:prstGeom prst="rect">
            <a:avLst/>
          </a:prstGeom>
          <a:noFill/>
        </p:spPr>
        <p:txBody>
          <a:bodyPr wrap="square">
            <a:spAutoFit/>
          </a:bodyPr>
          <a:lstStyle/>
          <a:p>
            <a:pPr algn="ctr"/>
            <a:r>
              <a:rPr lang="en-US" b="1" dirty="0"/>
              <a:t>Hållbarhet &amp; </a:t>
            </a:r>
            <a:r>
              <a:rPr lang="en-US" b="1" dirty="0" err="1"/>
              <a:t>cirkulär</a:t>
            </a:r>
            <a:r>
              <a:rPr lang="en-US" b="1" dirty="0"/>
              <a:t> </a:t>
            </a:r>
            <a:r>
              <a:rPr lang="en-US" b="1" dirty="0" err="1"/>
              <a:t>ekonomi</a:t>
            </a:r>
            <a:endParaRPr lang="it-IT" b="1" dirty="0"/>
          </a:p>
        </p:txBody>
      </p:sp>
      <p:cxnSp>
        <p:nvCxnSpPr>
          <p:cNvPr id="30" name="Connettore diritto 29">
            <a:extLst>
              <a:ext uri="{FF2B5EF4-FFF2-40B4-BE49-F238E27FC236}">
                <a16:creationId xmlns:a16="http://schemas.microsoft.com/office/drawing/2014/main" id="{4D1146EB-C879-DFD5-2084-E93FEA9A81F3}"/>
              </a:ext>
            </a:extLst>
          </p:cNvPr>
          <p:cNvCxnSpPr/>
          <p:nvPr/>
        </p:nvCxnSpPr>
        <p:spPr>
          <a:xfrm>
            <a:off x="2552503" y="3352902"/>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B3DA22FA-9AD4-71D4-FEB4-79498F64C0E0}"/>
              </a:ext>
            </a:extLst>
          </p:cNvPr>
          <p:cNvCxnSpPr/>
          <p:nvPr/>
        </p:nvCxnSpPr>
        <p:spPr>
          <a:xfrm>
            <a:off x="5083320"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345529-7D3B-9BB6-4146-A6CA0C02BA7A}"/>
              </a:ext>
            </a:extLst>
          </p:cNvPr>
          <p:cNvCxnSpPr/>
          <p:nvPr/>
        </p:nvCxnSpPr>
        <p:spPr>
          <a:xfrm>
            <a:off x="7664091" y="3367648"/>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DB3362A-9649-3972-6BE2-E040ED02C832}"/>
              </a:ext>
            </a:extLst>
          </p:cNvPr>
          <p:cNvCxnSpPr/>
          <p:nvPr/>
        </p:nvCxnSpPr>
        <p:spPr>
          <a:xfrm>
            <a:off x="9482399" y="326658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3" name="Segnaposto piè di pagina 1">
            <a:extLst>
              <a:ext uri="{FF2B5EF4-FFF2-40B4-BE49-F238E27FC236}">
                <a16:creationId xmlns:a16="http://schemas.microsoft.com/office/drawing/2014/main" id="{9EF4BB0A-7FC7-5D66-1AC2-0DBA24BAF9CD}"/>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Underenhet: Strategisk ledning inom bioekonomi</a:t>
            </a:r>
            <a:endParaRPr lang="en-GB" dirty="0">
              <a:solidFill>
                <a:schemeClr val="bg1">
                  <a:lumMod val="65000"/>
                </a:schemeClr>
              </a:solidFill>
            </a:endParaRPr>
          </a:p>
        </p:txBody>
      </p:sp>
      <p:pic>
        <p:nvPicPr>
          <p:cNvPr id="5" name="Picture 4">
            <a:extLst>
              <a:ext uri="{FF2B5EF4-FFF2-40B4-BE49-F238E27FC236}">
                <a16:creationId xmlns:a16="http://schemas.microsoft.com/office/drawing/2014/main" id="{B24E426F-B913-1B77-A198-79CBA19EFCAA}"/>
              </a:ext>
            </a:extLst>
          </p:cNvPr>
          <p:cNvPicPr>
            <a:picLocks noChangeAspect="1"/>
          </p:cNvPicPr>
          <p:nvPr/>
        </p:nvPicPr>
        <p:blipFill>
          <a:blip r:embed="rId2"/>
          <a:stretch>
            <a:fillRect/>
          </a:stretch>
        </p:blipFill>
        <p:spPr>
          <a:xfrm>
            <a:off x="8768827" y="4196750"/>
            <a:ext cx="1133370" cy="1133370"/>
          </a:xfrm>
          <a:prstGeom prst="rect">
            <a:avLst/>
          </a:prstGeom>
        </p:spPr>
      </p:pic>
      <p:pic>
        <p:nvPicPr>
          <p:cNvPr id="11" name="Picture 10" descr="A colorful clock and gear&#10;&#10;Description automatically generated">
            <a:extLst>
              <a:ext uri="{FF2B5EF4-FFF2-40B4-BE49-F238E27FC236}">
                <a16:creationId xmlns:a16="http://schemas.microsoft.com/office/drawing/2014/main" id="{8E99309C-F68F-6A44-769B-661EEF44F867}"/>
              </a:ext>
            </a:extLst>
          </p:cNvPr>
          <p:cNvPicPr>
            <a:picLocks noChangeAspect="1"/>
          </p:cNvPicPr>
          <p:nvPr/>
        </p:nvPicPr>
        <p:blipFill>
          <a:blip r:embed="rId3"/>
          <a:stretch>
            <a:fillRect/>
          </a:stretch>
        </p:blipFill>
        <p:spPr>
          <a:xfrm>
            <a:off x="3866080" y="3350014"/>
            <a:ext cx="1120619" cy="1120619"/>
          </a:xfrm>
          <a:prstGeom prst="rect">
            <a:avLst/>
          </a:prstGeom>
        </p:spPr>
      </p:pic>
      <p:pic>
        <p:nvPicPr>
          <p:cNvPr id="13" name="Picture 12" descr="A light bulb with a gear and arrows&#10;&#10;Description automatically generated">
            <a:extLst>
              <a:ext uri="{FF2B5EF4-FFF2-40B4-BE49-F238E27FC236}">
                <a16:creationId xmlns:a16="http://schemas.microsoft.com/office/drawing/2014/main" id="{2F719583-2A00-6FDC-67F9-D78683C4C4E1}"/>
              </a:ext>
            </a:extLst>
          </p:cNvPr>
          <p:cNvPicPr>
            <a:picLocks noChangeAspect="1"/>
          </p:cNvPicPr>
          <p:nvPr/>
        </p:nvPicPr>
        <p:blipFill>
          <a:blip r:embed="rId4"/>
          <a:stretch>
            <a:fillRect/>
          </a:stretch>
        </p:blipFill>
        <p:spPr>
          <a:xfrm>
            <a:off x="2115297" y="4277142"/>
            <a:ext cx="1194921" cy="1194921"/>
          </a:xfrm>
          <a:prstGeom prst="rect">
            <a:avLst/>
          </a:prstGeom>
        </p:spPr>
      </p:pic>
      <p:pic>
        <p:nvPicPr>
          <p:cNvPr id="34" name="Picture 33" descr="A group of people with circles&#10;&#10;Description automatically generated">
            <a:extLst>
              <a:ext uri="{FF2B5EF4-FFF2-40B4-BE49-F238E27FC236}">
                <a16:creationId xmlns:a16="http://schemas.microsoft.com/office/drawing/2014/main" id="{AEF2AD47-23FF-80F8-1948-CD89864C981B}"/>
              </a:ext>
            </a:extLst>
          </p:cNvPr>
          <p:cNvPicPr>
            <a:picLocks noChangeAspect="1"/>
          </p:cNvPicPr>
          <p:nvPr/>
        </p:nvPicPr>
        <p:blipFill>
          <a:blip r:embed="rId5"/>
          <a:stretch>
            <a:fillRect/>
          </a:stretch>
        </p:blipFill>
        <p:spPr>
          <a:xfrm>
            <a:off x="7194697" y="3457553"/>
            <a:ext cx="1092066" cy="1092066"/>
          </a:xfrm>
          <a:prstGeom prst="rect">
            <a:avLst/>
          </a:prstGeom>
        </p:spPr>
      </p:pic>
      <p:pic>
        <p:nvPicPr>
          <p:cNvPr id="36" name="Picture 35" descr="A green globe and arrow with red dots&#10;&#10;Description automatically generated">
            <a:extLst>
              <a:ext uri="{FF2B5EF4-FFF2-40B4-BE49-F238E27FC236}">
                <a16:creationId xmlns:a16="http://schemas.microsoft.com/office/drawing/2014/main" id="{DD721E50-CF2C-E181-F994-29C25B85606B}"/>
              </a:ext>
            </a:extLst>
          </p:cNvPr>
          <p:cNvPicPr>
            <a:picLocks noChangeAspect="1"/>
          </p:cNvPicPr>
          <p:nvPr/>
        </p:nvPicPr>
        <p:blipFill>
          <a:blip r:embed="rId6"/>
          <a:stretch>
            <a:fillRect/>
          </a:stretch>
        </p:blipFill>
        <p:spPr>
          <a:xfrm>
            <a:off x="762204" y="3152206"/>
            <a:ext cx="1133370" cy="1133370"/>
          </a:xfrm>
          <a:prstGeom prst="rect">
            <a:avLst/>
          </a:prstGeom>
        </p:spPr>
      </p:pic>
      <p:pic>
        <p:nvPicPr>
          <p:cNvPr id="38" name="Picture 37">
            <a:extLst>
              <a:ext uri="{FF2B5EF4-FFF2-40B4-BE49-F238E27FC236}">
                <a16:creationId xmlns:a16="http://schemas.microsoft.com/office/drawing/2014/main" id="{26060028-6D36-0378-3DE3-A5658828A613}"/>
              </a:ext>
            </a:extLst>
          </p:cNvPr>
          <p:cNvPicPr>
            <a:picLocks noChangeAspect="1"/>
          </p:cNvPicPr>
          <p:nvPr/>
        </p:nvPicPr>
        <p:blipFill>
          <a:blip r:embed="rId7"/>
          <a:stretch>
            <a:fillRect/>
          </a:stretch>
        </p:blipFill>
        <p:spPr>
          <a:xfrm>
            <a:off x="5480358" y="4182342"/>
            <a:ext cx="1290662" cy="1290662"/>
          </a:xfrm>
          <a:prstGeom prst="rect">
            <a:avLst/>
          </a:prstGeom>
        </p:spPr>
      </p:pic>
      <p:pic>
        <p:nvPicPr>
          <p:cNvPr id="42" name="Picture 41">
            <a:extLst>
              <a:ext uri="{FF2B5EF4-FFF2-40B4-BE49-F238E27FC236}">
                <a16:creationId xmlns:a16="http://schemas.microsoft.com/office/drawing/2014/main" id="{0A628DC8-210B-42D6-7B48-1E7D272997C6}"/>
              </a:ext>
            </a:extLst>
          </p:cNvPr>
          <p:cNvPicPr>
            <a:picLocks noChangeAspect="1"/>
          </p:cNvPicPr>
          <p:nvPr/>
        </p:nvPicPr>
        <p:blipFill>
          <a:blip r:embed="rId8"/>
          <a:stretch>
            <a:fillRect/>
          </a:stretch>
        </p:blipFill>
        <p:spPr>
          <a:xfrm>
            <a:off x="10206518" y="3361045"/>
            <a:ext cx="1260473" cy="1260473"/>
          </a:xfrm>
          <a:prstGeom prst="rect">
            <a:avLst/>
          </a:prstGeom>
        </p:spPr>
      </p:pic>
    </p:spTree>
    <p:extLst>
      <p:ext uri="{BB962C8B-B14F-4D97-AF65-F5344CB8AC3E}">
        <p14:creationId xmlns:p14="http://schemas.microsoft.com/office/powerpoint/2010/main" val="3709049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US" dirty="0" err="1"/>
              <a:t>Strategisk</a:t>
            </a:r>
            <a:r>
              <a:rPr lang="en-US" dirty="0"/>
              <a:t> </a:t>
            </a:r>
            <a:r>
              <a:rPr lang="en-US" dirty="0" err="1"/>
              <a:t>förvaltningsplan</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54</a:t>
            </a:fld>
            <a:endParaRPr lang="en-US" dirty="0"/>
          </a:p>
        </p:txBody>
      </p:sp>
      <p:sp>
        <p:nvSpPr>
          <p:cNvPr id="5" name="Segnaposto piè di pagina 1">
            <a:extLst>
              <a:ext uri="{FF2B5EF4-FFF2-40B4-BE49-F238E27FC236}">
                <a16:creationId xmlns:a16="http://schemas.microsoft.com/office/drawing/2014/main" id="{205C7408-E0BE-114D-1938-90B81BE3C425}"/>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lumMod val="65000"/>
                  </a:schemeClr>
                </a:solidFill>
              </a:rPr>
              <a:t>Modul: 3/ Ämne: Introduktion till bioekonomi/ Underenhet: Strategisk ledning inom bioekonomi</a:t>
            </a:r>
            <a:endParaRPr lang="en-GB" dirty="0">
              <a:solidFill>
                <a:schemeClr val="bg1">
                  <a:lumMod val="65000"/>
                </a:schemeClr>
              </a:solidFill>
            </a:endParaRPr>
          </a:p>
        </p:txBody>
      </p:sp>
      <p:sp>
        <p:nvSpPr>
          <p:cNvPr id="7" name="TextBox 6">
            <a:extLst>
              <a:ext uri="{FF2B5EF4-FFF2-40B4-BE49-F238E27FC236}">
                <a16:creationId xmlns:a16="http://schemas.microsoft.com/office/drawing/2014/main" id="{F741403E-7379-4C20-B448-C59F7D14B5DD}"/>
              </a:ext>
            </a:extLst>
          </p:cNvPr>
          <p:cNvSpPr txBox="1"/>
          <p:nvPr/>
        </p:nvSpPr>
        <p:spPr>
          <a:xfrm>
            <a:off x="504914" y="1603869"/>
            <a:ext cx="10391686" cy="4424032"/>
          </a:xfrm>
          <a:prstGeom prst="rect">
            <a:avLst/>
          </a:prstGeom>
          <a:noFill/>
        </p:spPr>
        <p:txBody>
          <a:bodyPr wrap="square">
            <a:spAutoFit/>
          </a:bodyPr>
          <a:lstStyle/>
          <a:p>
            <a:pPr algn="just">
              <a:lnSpc>
                <a:spcPct val="115000"/>
              </a:lnSpc>
              <a:spcAft>
                <a:spcPts val="1125"/>
              </a:spcAft>
            </a:pP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Genomförandet av en plan för hållbar bioekonomi kan kräva förändringar och förbättringar av många aspekter av landsbygdsföretag. Dessa kan i förekommande fall omfatta</a:t>
            </a:r>
          </a:p>
          <a:p>
            <a:pPr algn="just">
              <a:lnSpc>
                <a:spcPct val="115000"/>
              </a:lnSpc>
              <a:spcAft>
                <a:spcPts val="1125"/>
              </a:spcAft>
            </a:pP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 Förbättring av befintliga försörjnings- och värdekedjor och utveckling av nya; </a:t>
            </a:r>
          </a:p>
          <a:p>
            <a:pPr marL="285750" indent="-285750" algn="just">
              <a:lnSpc>
                <a:spcPct val="115000"/>
              </a:lnSpc>
              <a:spcAft>
                <a:spcPts val="1125"/>
              </a:spcAft>
              <a:buFontTx/>
              <a:buChar char="-"/>
            </a:pP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Förändring av metoder och system för markförvaltning för att säkerställa att jord- och skogsbrukssektorerna skyddar sina jordar och sin produktionskapacitet inför klimatförändringens effekter; </a:t>
            </a:r>
          </a:p>
          <a:p>
            <a:pPr marL="285750" indent="-285750" algn="just">
              <a:lnSpc>
                <a:spcPct val="115000"/>
              </a:lnSpc>
              <a:spcAft>
                <a:spcPts val="1125"/>
              </a:spcAft>
              <a:buFontTx/>
              <a:buChar char="-"/>
            </a:pP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Förändra hur naturresurser förvaltas för att säkerställa att de fortfarande kommer att vara tillgängliga för framtida generationer att använda; </a:t>
            </a:r>
          </a:p>
          <a:p>
            <a:pPr marL="285750" indent="-285750" algn="just">
              <a:lnSpc>
                <a:spcPct val="115000"/>
              </a:lnSpc>
              <a:spcAft>
                <a:spcPts val="1125"/>
              </a:spcAft>
              <a:buFontTx/>
              <a:buChar char="-"/>
            </a:pPr>
            <a:r>
              <a:rPr lang="sv-SE" dirty="0">
                <a:solidFill>
                  <a:srgbClr val="000000"/>
                </a:solidFill>
                <a:latin typeface="Calibri" panose="020F0502020204030204" pitchFamily="34" charset="0"/>
                <a:ea typeface="Times New Roman" panose="02020603050405020304" pitchFamily="18" charset="0"/>
                <a:cs typeface="Open Sans" panose="020B0606030504020204" pitchFamily="34" charset="0"/>
              </a:rPr>
              <a:t>T</a:t>
            </a: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illhandahålla miljömässiga kollektiva nyttigheter, inklusive biologisk mångfald och landskap med högt naturvärde, som en resurs för bioekonomiska tjänster </a:t>
            </a:r>
          </a:p>
          <a:p>
            <a:pPr marL="285750" indent="-285750" algn="just">
              <a:lnSpc>
                <a:spcPct val="115000"/>
              </a:lnSpc>
              <a:spcAft>
                <a:spcPts val="1125"/>
              </a:spcAft>
              <a:buFontTx/>
              <a:buChar char="-"/>
            </a:pP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Tillföra värde till befintliga produkter och skapa nya i en cirkulär bioekonomi; </a:t>
            </a:r>
          </a:p>
          <a:p>
            <a:pPr marL="285750" indent="-285750" algn="just">
              <a:lnSpc>
                <a:spcPct val="115000"/>
              </a:lnSpc>
              <a:spcAft>
                <a:spcPts val="1125"/>
              </a:spcAft>
              <a:buFontTx/>
              <a:buChar char="-"/>
            </a:pPr>
            <a:r>
              <a:rPr lang="sv-SE" dirty="0">
                <a:solidFill>
                  <a:srgbClr val="000000"/>
                </a:solidFill>
                <a:latin typeface="Calibri" panose="020F0502020204030204" pitchFamily="34" charset="0"/>
                <a:ea typeface="Times New Roman" panose="02020603050405020304" pitchFamily="18" charset="0"/>
                <a:cs typeface="Open Sans" panose="020B0606030504020204" pitchFamily="34" charset="0"/>
              </a:rPr>
              <a:t>B</a:t>
            </a:r>
            <a:r>
              <a:rPr lang="sv-SE"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ygga upp färdigheter, kunskap och förmåga för att få allt detta att hända.</a:t>
            </a:r>
            <a:endParaRPr lang="en-GB" sz="18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815846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2381A-598C-081F-A9A9-006E66DD0F4E}"/>
              </a:ext>
            </a:extLst>
          </p:cNvPr>
          <p:cNvSpPr>
            <a:spLocks noGrp="1"/>
          </p:cNvSpPr>
          <p:nvPr>
            <p:ph type="title"/>
          </p:nvPr>
        </p:nvSpPr>
        <p:spPr/>
        <p:txBody>
          <a:bodyPr>
            <a:normAutofit/>
          </a:bodyPr>
          <a:lstStyle/>
          <a:p>
            <a:r>
              <a:rPr lang="en-US" dirty="0" err="1"/>
              <a:t>Strategisk</a:t>
            </a:r>
            <a:r>
              <a:rPr lang="en-US" dirty="0"/>
              <a:t> </a:t>
            </a:r>
            <a:r>
              <a:rPr lang="en-US" dirty="0" err="1"/>
              <a:t>ledning</a:t>
            </a:r>
            <a:r>
              <a:rPr lang="en-US" dirty="0"/>
              <a:t> </a:t>
            </a:r>
            <a:r>
              <a:rPr lang="en-US" dirty="0" err="1"/>
              <a:t>inom</a:t>
            </a:r>
            <a:r>
              <a:rPr lang="en-US" dirty="0"/>
              <a:t> </a:t>
            </a:r>
            <a:r>
              <a:rPr lang="en-US" dirty="0" err="1"/>
              <a:t>bioekonomin</a:t>
            </a:r>
            <a:endParaRPr lang="pt-PT" dirty="0"/>
          </a:p>
        </p:txBody>
      </p:sp>
      <p:sp>
        <p:nvSpPr>
          <p:cNvPr id="3" name="Marcador de Posição de Conteúdo 2">
            <a:extLst>
              <a:ext uri="{FF2B5EF4-FFF2-40B4-BE49-F238E27FC236}">
                <a16:creationId xmlns:a16="http://schemas.microsoft.com/office/drawing/2014/main" id="{645D118D-9C00-2549-F36A-9B153966A614}"/>
              </a:ext>
            </a:extLst>
          </p:cNvPr>
          <p:cNvSpPr>
            <a:spLocks noGrp="1"/>
          </p:cNvSpPr>
          <p:nvPr>
            <p:ph idx="1"/>
          </p:nvPr>
        </p:nvSpPr>
        <p:spPr>
          <a:xfrm>
            <a:off x="246888" y="1499616"/>
            <a:ext cx="8696586" cy="4677347"/>
          </a:xfrm>
        </p:spPr>
        <p:txBody>
          <a:bodyPr>
            <a:normAutofit fontScale="85000" lnSpcReduction="20000"/>
          </a:bodyPr>
          <a:lstStyle/>
          <a:p>
            <a:pPr marL="0" indent="0" algn="just">
              <a:buNone/>
            </a:pPr>
            <a:r>
              <a:rPr lang="sv-SE" sz="2100" i="0" dirty="0">
                <a:solidFill>
                  <a:srgbClr val="0D0D0D"/>
                </a:solidFill>
                <a:effectLst/>
                <a:highlight>
                  <a:srgbClr val="FFFFFF"/>
                </a:highlight>
              </a:rPr>
              <a:t>Strategisk ledning spelar en avgörande roll i bioekonomin, eftersom den erbjuder ett strukturerat tillvägagångssätt för att utnyttja biologiska resurser på ett hållbart och effektivt sätt. Bioekonomin, med sitt fokus på förnybara resurser, utgör en väg att ta itu med angelägna globala utmaningar som klimatförändringar, förlust av biologisk mångfald och livsmedelssäkerhet. Genom att strategiskt hantera resurser och processer kan bioekonomin frigöra många fördelar och möjligheter för ekonomisk tillväxt, innovation och miljömässig hållbarhet.</a:t>
            </a:r>
          </a:p>
          <a:p>
            <a:pPr marL="0" indent="0" algn="just">
              <a:buNone/>
            </a:pPr>
            <a:r>
              <a:rPr lang="sv-SE" sz="2100" i="0" dirty="0">
                <a:solidFill>
                  <a:srgbClr val="0D0D0D"/>
                </a:solidFill>
                <a:effectLst/>
                <a:highlight>
                  <a:srgbClr val="FFFFFF"/>
                </a:highlight>
              </a:rPr>
              <a:t>Betydelsen av strategisk ledning i bioekonomin:</a:t>
            </a:r>
          </a:p>
          <a:p>
            <a:pPr algn="just">
              <a:buFontTx/>
              <a:buChar char="-"/>
            </a:pPr>
            <a:r>
              <a:rPr lang="sv-SE" sz="2100" i="0" dirty="0">
                <a:solidFill>
                  <a:srgbClr val="0D0D0D"/>
                </a:solidFill>
                <a:effectLst/>
                <a:highlight>
                  <a:srgbClr val="FFFFFF"/>
                </a:highlight>
              </a:rPr>
              <a:t>Hållbar resurshantering: Strategisk förvaltning säkerställer en hållbar användning av biologiska resurser och minskar beroendet av icke-förnybara resurser.</a:t>
            </a:r>
          </a:p>
          <a:p>
            <a:pPr algn="just">
              <a:buFontTx/>
              <a:buChar char="-"/>
            </a:pPr>
            <a:r>
              <a:rPr lang="sv-SE" sz="2100" i="0" dirty="0">
                <a:solidFill>
                  <a:srgbClr val="0D0D0D"/>
                </a:solidFill>
                <a:effectLst/>
                <a:highlight>
                  <a:srgbClr val="FFFFFF"/>
                </a:highlight>
              </a:rPr>
              <a:t>Innovation och forskning: Strategisk planering främjar innovation och forskning inom biobaserade sektorer, vilket driver på tekniska framsteg och ekonomisk tillväxt.</a:t>
            </a:r>
          </a:p>
          <a:p>
            <a:pPr algn="just">
              <a:buFontTx/>
              <a:buChar char="-"/>
            </a:pPr>
            <a:r>
              <a:rPr lang="sv-SE" sz="2100" i="0" dirty="0">
                <a:solidFill>
                  <a:srgbClr val="0D0D0D"/>
                </a:solidFill>
                <a:effectLst/>
                <a:highlight>
                  <a:srgbClr val="FFFFFF"/>
                </a:highlight>
              </a:rPr>
              <a:t>Begränsning av klimatförändringar: Effektiva strategier inom bioekonomin kan bidra till att mildra och anpassa sig till klimatförändringarna, främja hållbara metoder och minska utsläppen av växthusgaser. </a:t>
            </a:r>
          </a:p>
          <a:p>
            <a:pPr algn="just">
              <a:buFontTx/>
              <a:buChar char="-"/>
            </a:pPr>
            <a:r>
              <a:rPr lang="sv-SE" sz="2100" i="0" dirty="0">
                <a:solidFill>
                  <a:srgbClr val="0D0D0D"/>
                </a:solidFill>
                <a:effectLst/>
                <a:highlight>
                  <a:srgbClr val="FFFFFF"/>
                </a:highlight>
              </a:rPr>
              <a:t>Ekonomisk konkurrenskraft: Strategisk ledning ökar konkurrenskraften på marknaden inom biobaserade sektorer, vilket skapar arbetstillfällen och upprätthåller den ekonomiska konkurrenskraften. </a:t>
            </a:r>
            <a:endParaRPr lang="en-US" sz="2100" i="0" dirty="0">
              <a:solidFill>
                <a:srgbClr val="0D0D0D"/>
              </a:solidFill>
              <a:effectLst/>
              <a:highlight>
                <a:srgbClr val="FFFFFF"/>
              </a:highlight>
            </a:endParaRPr>
          </a:p>
        </p:txBody>
      </p:sp>
      <p:sp>
        <p:nvSpPr>
          <p:cNvPr id="4" name="Marcador de Posição do Rodapé 3">
            <a:extLst>
              <a:ext uri="{FF2B5EF4-FFF2-40B4-BE49-F238E27FC236}">
                <a16:creationId xmlns:a16="http://schemas.microsoft.com/office/drawing/2014/main" id="{C03C548C-9F0A-6876-AB89-E05756AED6C6}"/>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C744958C-9231-05FD-782E-6749EEE1B879}"/>
              </a:ext>
            </a:extLst>
          </p:cNvPr>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2050" name="Picture 2" descr="&amp; Bioeconomy in Precision Agriculture-Circular and Green - Plantae">
            <a:extLst>
              <a:ext uri="{FF2B5EF4-FFF2-40B4-BE49-F238E27FC236}">
                <a16:creationId xmlns:a16="http://schemas.microsoft.com/office/drawing/2014/main" id="{137E8C6E-1771-5386-EB24-7527AA52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636" y="1690688"/>
            <a:ext cx="4005470" cy="4005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83AC1541-60BC-7741-481C-98F2C2F30FAE}"/>
              </a:ext>
            </a:extLst>
          </p:cNvPr>
          <p:cNvSpPr txBox="1"/>
          <p:nvPr/>
        </p:nvSpPr>
        <p:spPr>
          <a:xfrm>
            <a:off x="9060389" y="5300925"/>
            <a:ext cx="3041804" cy="230832"/>
          </a:xfrm>
          <a:prstGeom prst="rect">
            <a:avLst/>
          </a:prstGeom>
          <a:noFill/>
        </p:spPr>
        <p:txBody>
          <a:bodyPr wrap="square" rtlCol="0">
            <a:spAutoFit/>
          </a:bodyPr>
          <a:lstStyle/>
          <a:p>
            <a:r>
              <a:rPr lang="en-GB" sz="900" dirty="0">
                <a:hlinkClick r:id="rId3" tooltip="https://www.cde.ual.es/en/h2020-food-security-sustainable-agriculture-and-forestry-marine-maritime-and-inland-water-research-and-the-bioeconomy-strengthening-the-european-agro-ecological-research-and-innovation-ecosystem/"/>
              </a:rPr>
              <a:t>This Photo</a:t>
            </a:r>
            <a:r>
              <a:rPr lang="en-GB" sz="900" dirty="0"/>
              <a:t> by Unknown Author is licensed under </a:t>
            </a:r>
            <a:r>
              <a:rPr lang="en-GB" sz="900" dirty="0">
                <a:hlinkClick r:id="rId4" tooltip="https://creativecommons.org/licenses/by-nc/3.0/"/>
              </a:rPr>
              <a:t>CC BY-NC</a:t>
            </a:r>
            <a:endParaRPr lang="en-GB" sz="900" dirty="0"/>
          </a:p>
        </p:txBody>
      </p:sp>
    </p:spTree>
    <p:extLst>
      <p:ext uri="{BB962C8B-B14F-4D97-AF65-F5344CB8AC3E}">
        <p14:creationId xmlns:p14="http://schemas.microsoft.com/office/powerpoint/2010/main" val="2196596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2381A-598C-081F-A9A9-006E66DD0F4E}"/>
              </a:ext>
            </a:extLst>
          </p:cNvPr>
          <p:cNvSpPr>
            <a:spLocks noGrp="1"/>
          </p:cNvSpPr>
          <p:nvPr>
            <p:ph type="title"/>
          </p:nvPr>
        </p:nvSpPr>
        <p:spPr/>
        <p:txBody>
          <a:bodyPr>
            <a:normAutofit/>
          </a:bodyPr>
          <a:lstStyle/>
          <a:p>
            <a:r>
              <a:rPr lang="en-US" dirty="0" err="1"/>
              <a:t>Strategisk</a:t>
            </a:r>
            <a:r>
              <a:rPr lang="en-US" dirty="0"/>
              <a:t> </a:t>
            </a:r>
            <a:r>
              <a:rPr lang="en-US" dirty="0" err="1"/>
              <a:t>Ledning</a:t>
            </a:r>
            <a:r>
              <a:rPr lang="en-US" dirty="0"/>
              <a:t> </a:t>
            </a:r>
            <a:r>
              <a:rPr lang="en-US" dirty="0" err="1"/>
              <a:t>inom</a:t>
            </a:r>
            <a:r>
              <a:rPr lang="en-US" dirty="0"/>
              <a:t> </a:t>
            </a:r>
            <a:r>
              <a:rPr lang="en-US" dirty="0" err="1"/>
              <a:t>Bioekonomin</a:t>
            </a:r>
            <a:endParaRPr lang="pt-PT" dirty="0"/>
          </a:p>
        </p:txBody>
      </p:sp>
      <p:sp>
        <p:nvSpPr>
          <p:cNvPr id="3" name="Marcador de Posição de Conteúdo 2">
            <a:extLst>
              <a:ext uri="{FF2B5EF4-FFF2-40B4-BE49-F238E27FC236}">
                <a16:creationId xmlns:a16="http://schemas.microsoft.com/office/drawing/2014/main" id="{645D118D-9C00-2549-F36A-9B153966A614}"/>
              </a:ext>
            </a:extLst>
          </p:cNvPr>
          <p:cNvSpPr>
            <a:spLocks noGrp="1"/>
          </p:cNvSpPr>
          <p:nvPr>
            <p:ph idx="1"/>
          </p:nvPr>
        </p:nvSpPr>
        <p:spPr/>
        <p:txBody>
          <a:bodyPr>
            <a:normAutofit/>
          </a:bodyPr>
          <a:lstStyle/>
          <a:p>
            <a:pPr marL="0" indent="0">
              <a:buNone/>
            </a:pPr>
            <a:r>
              <a:rPr lang="sv-SE" sz="2100" b="1" i="0" dirty="0">
                <a:solidFill>
                  <a:srgbClr val="0D0D0D"/>
                </a:solidFill>
                <a:effectLst/>
                <a:highlight>
                  <a:srgbClr val="FFFFFF"/>
                </a:highlight>
              </a:rPr>
              <a:t>Fördelarna med strategisk ledning inom bioekonomin: </a:t>
            </a:r>
          </a:p>
          <a:p>
            <a:pPr marL="0" indent="0">
              <a:buNone/>
            </a:pPr>
            <a:endParaRPr lang="en-US" sz="2100" i="0" dirty="0">
              <a:solidFill>
                <a:srgbClr val="0D0D0D"/>
              </a:solidFill>
              <a:effectLst/>
              <a:highlight>
                <a:srgbClr val="FFFFFF"/>
              </a:highlight>
            </a:endParaRPr>
          </a:p>
          <a:p>
            <a:r>
              <a:rPr lang="sv-SE" sz="2100" i="0" dirty="0">
                <a:solidFill>
                  <a:srgbClr val="0D0D0D"/>
                </a:solidFill>
                <a:effectLst/>
                <a:highlight>
                  <a:srgbClr val="FFFFFF"/>
                </a:highlight>
              </a:rPr>
              <a:t>Resurseffektivitet: Strategisk ledning optimerar resursanvändningen genom att främja effektiva produktionsprocesser och minska avfallet.</a:t>
            </a:r>
          </a:p>
          <a:p>
            <a:r>
              <a:rPr lang="sv-SE" sz="2100" i="0" dirty="0">
                <a:solidFill>
                  <a:srgbClr val="0D0D0D"/>
                </a:solidFill>
                <a:effectLst/>
                <a:highlight>
                  <a:srgbClr val="FFFFFF"/>
                </a:highlight>
              </a:rPr>
              <a:t>Diversifiering av ekonomin: Genom att fokusera på biobaserade sektorer diversifierar den strategiska ledningen ekonomin, vilket minskar beroendet av traditionella industrier och främjar nya möjligheter.</a:t>
            </a:r>
          </a:p>
          <a:p>
            <a:r>
              <a:rPr lang="sv-SE" sz="2100" i="0" dirty="0">
                <a:solidFill>
                  <a:srgbClr val="0D0D0D"/>
                </a:solidFill>
                <a:effectLst/>
                <a:highlight>
                  <a:srgbClr val="FFFFFF"/>
                </a:highlight>
              </a:rPr>
              <a:t>Bevarande av miljön: Strategisk planering inom bioekonomin stöder bevarandet av ekosystem och biologisk mångfald och främjar hållbara metoder som gynnar miljön.</a:t>
            </a:r>
            <a:endParaRPr lang="pt-PT" dirty="0"/>
          </a:p>
        </p:txBody>
      </p:sp>
      <p:sp>
        <p:nvSpPr>
          <p:cNvPr id="4" name="Marcador de Posição do Rodapé 3">
            <a:extLst>
              <a:ext uri="{FF2B5EF4-FFF2-40B4-BE49-F238E27FC236}">
                <a16:creationId xmlns:a16="http://schemas.microsoft.com/office/drawing/2014/main" id="{C03C548C-9F0A-6876-AB89-E05756AED6C6}"/>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C744958C-9231-05FD-782E-6749EEE1B879}"/>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4119641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2381A-598C-081F-A9A9-006E66DD0F4E}"/>
              </a:ext>
            </a:extLst>
          </p:cNvPr>
          <p:cNvSpPr>
            <a:spLocks noGrp="1"/>
          </p:cNvSpPr>
          <p:nvPr>
            <p:ph type="title"/>
          </p:nvPr>
        </p:nvSpPr>
        <p:spPr/>
        <p:txBody>
          <a:bodyPr>
            <a:normAutofit/>
          </a:bodyPr>
          <a:lstStyle/>
          <a:p>
            <a:r>
              <a:rPr lang="en-US" dirty="0" err="1"/>
              <a:t>Strategisk</a:t>
            </a:r>
            <a:r>
              <a:rPr lang="en-US" dirty="0"/>
              <a:t> </a:t>
            </a:r>
            <a:r>
              <a:rPr lang="en-US" dirty="0" err="1"/>
              <a:t>ledning</a:t>
            </a:r>
            <a:r>
              <a:rPr lang="en-US" dirty="0"/>
              <a:t> </a:t>
            </a:r>
            <a:r>
              <a:rPr lang="en-US" dirty="0" err="1"/>
              <a:t>inom</a:t>
            </a:r>
            <a:r>
              <a:rPr lang="en-US" dirty="0"/>
              <a:t> </a:t>
            </a:r>
            <a:r>
              <a:rPr lang="en-US" dirty="0" err="1"/>
              <a:t>bioekonomin</a:t>
            </a:r>
            <a:endParaRPr lang="pt-PT" dirty="0"/>
          </a:p>
        </p:txBody>
      </p:sp>
      <p:sp>
        <p:nvSpPr>
          <p:cNvPr id="3" name="Marcador de Posição de Conteúdo 2">
            <a:extLst>
              <a:ext uri="{FF2B5EF4-FFF2-40B4-BE49-F238E27FC236}">
                <a16:creationId xmlns:a16="http://schemas.microsoft.com/office/drawing/2014/main" id="{645D118D-9C00-2549-F36A-9B153966A614}"/>
              </a:ext>
            </a:extLst>
          </p:cNvPr>
          <p:cNvSpPr>
            <a:spLocks noGrp="1"/>
          </p:cNvSpPr>
          <p:nvPr>
            <p:ph idx="1"/>
          </p:nvPr>
        </p:nvSpPr>
        <p:spPr/>
        <p:txBody>
          <a:bodyPr>
            <a:normAutofit/>
          </a:bodyPr>
          <a:lstStyle/>
          <a:p>
            <a:pPr marL="0" indent="0" algn="l">
              <a:buNone/>
            </a:pPr>
            <a:r>
              <a:rPr lang="sv-SE" sz="2100" b="1" i="0" dirty="0">
                <a:solidFill>
                  <a:srgbClr val="0D0D0D"/>
                </a:solidFill>
                <a:effectLst/>
                <a:highlight>
                  <a:srgbClr val="FFFFFF"/>
                </a:highlight>
              </a:rPr>
              <a:t>Nyckelstrategier i strategisk ledning för bioekonomin: </a:t>
            </a:r>
          </a:p>
          <a:p>
            <a:pPr marL="0" indent="0" algn="l">
              <a:buNone/>
            </a:pPr>
            <a:endParaRPr lang="en-US" sz="2100" i="0" dirty="0">
              <a:solidFill>
                <a:srgbClr val="0D0D0D"/>
              </a:solidFill>
              <a:effectLst/>
              <a:highlight>
                <a:srgbClr val="FFFFFF"/>
              </a:highlight>
            </a:endParaRPr>
          </a:p>
          <a:p>
            <a:r>
              <a:rPr lang="sv-SE" sz="2100" i="0" dirty="0">
                <a:solidFill>
                  <a:srgbClr val="0D0D0D"/>
                </a:solidFill>
                <a:effectLst/>
                <a:highlight>
                  <a:srgbClr val="FFFFFF"/>
                </a:highlight>
              </a:rPr>
              <a:t>Investeringar i forskning och innovation: Prioritering av investeringar i forskning och innovation för att driva på tekniska framsteg och produktutveckling. </a:t>
            </a:r>
          </a:p>
          <a:p>
            <a:r>
              <a:rPr lang="sv-SE" sz="2100" i="0" dirty="0">
                <a:solidFill>
                  <a:srgbClr val="0D0D0D"/>
                </a:solidFill>
                <a:effectLst/>
                <a:highlight>
                  <a:srgbClr val="FFFFFF"/>
                </a:highlight>
              </a:rPr>
              <a:t>Förbättrad marknadsutveckling: Utveckla marknader och öka konkurrenskraften inom biobaserade sektorer genom strategiska marknadsutvecklingsinitiativ.</a:t>
            </a:r>
          </a:p>
          <a:p>
            <a:r>
              <a:rPr lang="sv-SE" sz="2100" i="0" dirty="0">
                <a:solidFill>
                  <a:srgbClr val="0D0D0D"/>
                </a:solidFill>
                <a:effectLst/>
                <a:highlight>
                  <a:srgbClr val="FFFFFF"/>
                </a:highlight>
              </a:rPr>
              <a:t>Främjande av hållbara metoder: Implementera strategier som främjar hållbar rörlighet, skogsförvaltning och användning av naturresurser för att säkerställa långsiktig miljömässig hållbarhet.</a:t>
            </a:r>
          </a:p>
          <a:p>
            <a:r>
              <a:rPr lang="sv-SE" sz="2100" i="0" dirty="0">
                <a:solidFill>
                  <a:srgbClr val="0D0D0D"/>
                </a:solidFill>
                <a:effectLst/>
                <a:highlight>
                  <a:srgbClr val="FFFFFF"/>
                </a:highlight>
              </a:rPr>
              <a:t>Engagemang från intressenter: Uppmuntra intressenternas engagemang och politisk interaktion för att säkerställa anpassning till samhällets behov och mål inom bioekonomin.</a:t>
            </a:r>
            <a:endParaRPr lang="pt-PT" dirty="0"/>
          </a:p>
        </p:txBody>
      </p:sp>
      <p:sp>
        <p:nvSpPr>
          <p:cNvPr id="4" name="Marcador de Posição do Rodapé 3">
            <a:extLst>
              <a:ext uri="{FF2B5EF4-FFF2-40B4-BE49-F238E27FC236}">
                <a16:creationId xmlns:a16="http://schemas.microsoft.com/office/drawing/2014/main" id="{C03C548C-9F0A-6876-AB89-E05756AED6C6}"/>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C744958C-9231-05FD-782E-6749EEE1B879}"/>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177085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sv-SE" sz="4400" dirty="0"/>
              <a:t>Ramverk och processer inom bioekonomi</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58</a:t>
            </a:fld>
            <a:endParaRPr lang="en-US" dirty="0"/>
          </a:p>
        </p:txBody>
      </p:sp>
      <p:sp>
        <p:nvSpPr>
          <p:cNvPr id="11" name="CasellaDiTesto 10">
            <a:extLst>
              <a:ext uri="{FF2B5EF4-FFF2-40B4-BE49-F238E27FC236}">
                <a16:creationId xmlns:a16="http://schemas.microsoft.com/office/drawing/2014/main" id="{F4EBFC14-A2CE-067E-D5E5-F3BA10419488}"/>
              </a:ext>
            </a:extLst>
          </p:cNvPr>
          <p:cNvSpPr txBox="1"/>
          <p:nvPr/>
        </p:nvSpPr>
        <p:spPr>
          <a:xfrm>
            <a:off x="648938" y="4621257"/>
            <a:ext cx="8896714" cy="1200329"/>
          </a:xfrm>
          <a:prstGeom prst="rect">
            <a:avLst/>
          </a:prstGeom>
          <a:noFill/>
        </p:spPr>
        <p:txBody>
          <a:bodyPr wrap="square" rtlCol="0">
            <a:spAutoFit/>
          </a:bodyPr>
          <a:lstStyle/>
          <a:p>
            <a:r>
              <a:rPr lang="sv-SE" sz="2400" dirty="0">
                <a:latin typeface="Open Sans"/>
                <a:ea typeface="Open Sans"/>
                <a:cs typeface="Open Sans"/>
              </a:rPr>
              <a:t>Bioekonomin står inför utmaningar som resurskonkurrens och hållbarhetsfrågor, som hanteras genom noggrann förvaltning och engagemang från intressenterna.</a:t>
            </a:r>
            <a:endParaRPr lang="it-IT" sz="2400" dirty="0">
              <a:latin typeface="Open Sans"/>
              <a:ea typeface="Open Sans"/>
              <a:cs typeface="Open Sans"/>
            </a:endParaRPr>
          </a:p>
        </p:txBody>
      </p:sp>
      <p:sp>
        <p:nvSpPr>
          <p:cNvPr id="3" name="Segnaposto piè di pagina 1">
            <a:extLst>
              <a:ext uri="{FF2B5EF4-FFF2-40B4-BE49-F238E27FC236}">
                <a16:creationId xmlns:a16="http://schemas.microsoft.com/office/drawing/2014/main" id="{44F71E67-9F39-EB01-367D-1FFC07771A08}"/>
              </a:ext>
            </a:extLst>
          </p:cNvPr>
          <p:cNvSpPr txBox="1">
            <a:spLocks/>
          </p:cNvSpPr>
          <p:nvPr/>
        </p:nvSpPr>
        <p:spPr>
          <a:xfrm>
            <a:off x="1256866" y="6363593"/>
            <a:ext cx="8008834" cy="600074"/>
          </a:xfrm>
          <a:prstGeom prst="rect">
            <a:avLst/>
          </a:prstGeom>
        </p:spPr>
        <p:txBody>
          <a:bodyPr vert="horz" lIns="91440" tIns="45720" rIns="91440" bIns="45720" rtlCol="0" anchor="ctr"/>
          <a:lstStyle>
            <a:defPPr>
              <a:defRPr lang="it-IT"/>
            </a:defPPr>
            <a:lvl1pPr marL="0" algn="r" defTabSz="914400" rtl="0" eaLnBrk="1" latinLnBrk="0" hangingPunct="1">
              <a:defRPr lang="en-US" sz="1200" b="1"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4" name="Google Shape;146;p23">
            <a:extLst>
              <a:ext uri="{FF2B5EF4-FFF2-40B4-BE49-F238E27FC236}">
                <a16:creationId xmlns:a16="http://schemas.microsoft.com/office/drawing/2014/main" id="{8865D313-7AA7-4F56-E66A-9DE4FF097600}"/>
              </a:ext>
            </a:extLst>
          </p:cNvPr>
          <p:cNvSpPr txBox="1"/>
          <p:nvPr/>
        </p:nvSpPr>
        <p:spPr>
          <a:xfrm>
            <a:off x="393131" y="1828141"/>
            <a:ext cx="2959200" cy="554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US" sz="2000" b="1" dirty="0" err="1">
                <a:latin typeface="Open Sans"/>
                <a:ea typeface="Open Sans"/>
                <a:cs typeface="Open Sans"/>
                <a:sym typeface="Open Sans"/>
              </a:rPr>
              <a:t>Centrala</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ramverk</a:t>
            </a:r>
            <a:endParaRPr sz="2000" b="1" dirty="0">
              <a:latin typeface="Open Sans"/>
              <a:ea typeface="Open Sans"/>
              <a:cs typeface="Open Sans"/>
              <a:sym typeface="Open Sans"/>
            </a:endParaRPr>
          </a:p>
        </p:txBody>
      </p:sp>
      <p:sp>
        <p:nvSpPr>
          <p:cNvPr id="13" name="Google Shape;144;p23">
            <a:extLst>
              <a:ext uri="{FF2B5EF4-FFF2-40B4-BE49-F238E27FC236}">
                <a16:creationId xmlns:a16="http://schemas.microsoft.com/office/drawing/2014/main" id="{A4669377-1177-7272-0C71-E5057CF77B4A}"/>
              </a:ext>
            </a:extLst>
          </p:cNvPr>
          <p:cNvSpPr txBox="1"/>
          <p:nvPr/>
        </p:nvSpPr>
        <p:spPr>
          <a:xfrm>
            <a:off x="2414187" y="2422638"/>
            <a:ext cx="8482413" cy="14093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sv-SE" sz="2400" dirty="0">
                <a:latin typeface="Open Sans"/>
                <a:ea typeface="Open Sans"/>
                <a:cs typeface="Open Sans"/>
                <a:sym typeface="Open Sans"/>
              </a:rPr>
              <a:t>Bioekonomi arbetar enligt ramverk som </a:t>
            </a:r>
            <a:r>
              <a:rPr lang="sv-SE" sz="2400" dirty="0" err="1">
                <a:latin typeface="Open Sans"/>
                <a:ea typeface="Open Sans"/>
                <a:cs typeface="Open Sans"/>
                <a:sym typeface="Open Sans"/>
              </a:rPr>
              <a:t>Triple</a:t>
            </a:r>
            <a:r>
              <a:rPr lang="sv-SE" sz="2400" dirty="0">
                <a:latin typeface="Open Sans"/>
                <a:ea typeface="Open Sans"/>
                <a:cs typeface="Open Sans"/>
                <a:sym typeface="Open Sans"/>
              </a:rPr>
              <a:t> </a:t>
            </a:r>
            <a:r>
              <a:rPr lang="sv-SE" sz="2400" dirty="0" err="1">
                <a:latin typeface="Open Sans"/>
                <a:ea typeface="Open Sans"/>
                <a:cs typeface="Open Sans"/>
                <a:sym typeface="Open Sans"/>
              </a:rPr>
              <a:t>Bottom</a:t>
            </a:r>
            <a:r>
              <a:rPr lang="sv-SE" sz="2400" dirty="0">
                <a:latin typeface="Open Sans"/>
                <a:ea typeface="Open Sans"/>
                <a:cs typeface="Open Sans"/>
                <a:sym typeface="Open Sans"/>
              </a:rPr>
              <a:t> Line och </a:t>
            </a:r>
            <a:r>
              <a:rPr lang="sv-SE" sz="2400" dirty="0" err="1">
                <a:latin typeface="Open Sans"/>
                <a:ea typeface="Open Sans"/>
                <a:cs typeface="Open Sans"/>
                <a:sym typeface="Open Sans"/>
              </a:rPr>
              <a:t>Circular</a:t>
            </a:r>
            <a:r>
              <a:rPr lang="sv-SE" sz="2400" dirty="0">
                <a:latin typeface="Open Sans"/>
                <a:ea typeface="Open Sans"/>
                <a:cs typeface="Open Sans"/>
                <a:sym typeface="Open Sans"/>
              </a:rPr>
              <a:t> </a:t>
            </a:r>
            <a:r>
              <a:rPr lang="sv-SE" sz="2400" dirty="0" err="1">
                <a:latin typeface="Open Sans"/>
                <a:ea typeface="Open Sans"/>
                <a:cs typeface="Open Sans"/>
                <a:sym typeface="Open Sans"/>
              </a:rPr>
              <a:t>Economy</a:t>
            </a:r>
            <a:r>
              <a:rPr lang="sv-SE" sz="2400" dirty="0">
                <a:latin typeface="Open Sans"/>
                <a:ea typeface="Open Sans"/>
                <a:cs typeface="Open Sans"/>
                <a:sym typeface="Open Sans"/>
              </a:rPr>
              <a:t>, vilket säkerställer hållbarhet och minskad miljöpåverkan.</a:t>
            </a:r>
            <a:endParaRPr sz="2400" dirty="0">
              <a:latin typeface="Open Sans"/>
              <a:ea typeface="Open Sans"/>
              <a:cs typeface="Open Sans"/>
              <a:sym typeface="Open Sans"/>
            </a:endParaRPr>
          </a:p>
        </p:txBody>
      </p:sp>
      <p:pic>
        <p:nvPicPr>
          <p:cNvPr id="15" name="Picture 14" descr="A colorful diagram with circles and lines&#10;&#10;Description automatically generated with medium confidence">
            <a:extLst>
              <a:ext uri="{FF2B5EF4-FFF2-40B4-BE49-F238E27FC236}">
                <a16:creationId xmlns:a16="http://schemas.microsoft.com/office/drawing/2014/main" id="{B540CB73-5173-A55B-70E5-076C71742C79}"/>
              </a:ext>
            </a:extLst>
          </p:cNvPr>
          <p:cNvPicPr>
            <a:picLocks noChangeAspect="1"/>
          </p:cNvPicPr>
          <p:nvPr/>
        </p:nvPicPr>
        <p:blipFill>
          <a:blip r:embed="rId2"/>
          <a:stretch>
            <a:fillRect/>
          </a:stretch>
        </p:blipFill>
        <p:spPr>
          <a:xfrm>
            <a:off x="777179" y="2519994"/>
            <a:ext cx="1179810" cy="1179810"/>
          </a:xfrm>
          <a:prstGeom prst="rect">
            <a:avLst/>
          </a:prstGeom>
        </p:spPr>
      </p:pic>
      <p:sp>
        <p:nvSpPr>
          <p:cNvPr id="16" name="Google Shape;146;p23">
            <a:extLst>
              <a:ext uri="{FF2B5EF4-FFF2-40B4-BE49-F238E27FC236}">
                <a16:creationId xmlns:a16="http://schemas.microsoft.com/office/drawing/2014/main" id="{FAD51CE7-3118-0C6B-C894-0F7BE110BDC5}"/>
              </a:ext>
            </a:extLst>
          </p:cNvPr>
          <p:cNvSpPr txBox="1"/>
          <p:nvPr/>
        </p:nvSpPr>
        <p:spPr>
          <a:xfrm>
            <a:off x="477388" y="4009529"/>
            <a:ext cx="3744233" cy="554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2000" b="1" dirty="0">
                <a:latin typeface="Open Sans"/>
                <a:ea typeface="Open Sans"/>
                <a:cs typeface="Open Sans"/>
                <a:sym typeface="Open Sans"/>
              </a:rPr>
              <a:t>Processer och utmaningar </a:t>
            </a:r>
            <a:endParaRPr sz="2000" b="1" dirty="0">
              <a:latin typeface="Open Sans"/>
              <a:ea typeface="Open Sans"/>
              <a:cs typeface="Open Sans"/>
              <a:sym typeface="Open Sans"/>
            </a:endParaRPr>
          </a:p>
        </p:txBody>
      </p:sp>
      <p:pic>
        <p:nvPicPr>
          <p:cNvPr id="18" name="Picture 17" descr="A colorful diagram with arrows&#10;&#10;Description automatically generated">
            <a:extLst>
              <a:ext uri="{FF2B5EF4-FFF2-40B4-BE49-F238E27FC236}">
                <a16:creationId xmlns:a16="http://schemas.microsoft.com/office/drawing/2014/main" id="{0A08BEFB-9EC1-51BE-9753-8736CB02BD80}"/>
              </a:ext>
            </a:extLst>
          </p:cNvPr>
          <p:cNvPicPr>
            <a:picLocks noChangeAspect="1"/>
          </p:cNvPicPr>
          <p:nvPr/>
        </p:nvPicPr>
        <p:blipFill>
          <a:blip r:embed="rId3"/>
          <a:stretch>
            <a:fillRect/>
          </a:stretch>
        </p:blipFill>
        <p:spPr>
          <a:xfrm>
            <a:off x="9784139" y="4286729"/>
            <a:ext cx="1569661" cy="1569661"/>
          </a:xfrm>
          <a:prstGeom prst="rect">
            <a:avLst/>
          </a:prstGeom>
        </p:spPr>
      </p:pic>
    </p:spTree>
    <p:extLst>
      <p:ext uri="{BB962C8B-B14F-4D97-AF65-F5344CB8AC3E}">
        <p14:creationId xmlns:p14="http://schemas.microsoft.com/office/powerpoint/2010/main" val="1014753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BEEFF-8C7E-6D9C-E6F5-5948AFF84740}"/>
              </a:ext>
            </a:extLst>
          </p:cNvPr>
          <p:cNvSpPr>
            <a:spLocks noGrp="1"/>
          </p:cNvSpPr>
          <p:nvPr>
            <p:ph type="title"/>
          </p:nvPr>
        </p:nvSpPr>
        <p:spPr/>
        <p:txBody>
          <a:bodyPr/>
          <a:lstStyle/>
          <a:p>
            <a:r>
              <a:rPr lang="en-US" dirty="0" err="1"/>
              <a:t>Ekonomiska</a:t>
            </a:r>
            <a:r>
              <a:rPr lang="en-US" dirty="0"/>
              <a:t> </a:t>
            </a:r>
            <a:r>
              <a:rPr lang="en-US" dirty="0" err="1"/>
              <a:t>effekter</a:t>
            </a:r>
            <a:r>
              <a:rPr lang="en-US" dirty="0"/>
              <a:t> av </a:t>
            </a:r>
            <a:r>
              <a:rPr lang="en-US" dirty="0" err="1"/>
              <a:t>bioekonomin</a:t>
            </a:r>
            <a:endParaRPr lang="pt-PT" dirty="0"/>
          </a:p>
        </p:txBody>
      </p:sp>
      <p:sp>
        <p:nvSpPr>
          <p:cNvPr id="3" name="Marcador de Posição de Conteúdo 2">
            <a:extLst>
              <a:ext uri="{FF2B5EF4-FFF2-40B4-BE49-F238E27FC236}">
                <a16:creationId xmlns:a16="http://schemas.microsoft.com/office/drawing/2014/main" id="{7D6AFC39-FF3F-6EE4-3872-98F2DA6B46AA}"/>
              </a:ext>
            </a:extLst>
          </p:cNvPr>
          <p:cNvSpPr>
            <a:spLocks noGrp="1"/>
          </p:cNvSpPr>
          <p:nvPr>
            <p:ph idx="1"/>
          </p:nvPr>
        </p:nvSpPr>
        <p:spPr>
          <a:xfrm>
            <a:off x="332874" y="1813594"/>
            <a:ext cx="11241505" cy="4351338"/>
          </a:xfrm>
        </p:spPr>
        <p:txBody>
          <a:bodyPr>
            <a:normAutofit/>
          </a:bodyPr>
          <a:lstStyle/>
          <a:p>
            <a:pPr algn="just"/>
            <a:r>
              <a:rPr lang="sv-SE" sz="2000" dirty="0"/>
              <a:t>Under 2021 genererade sektorerna för produktion och omvandling av biomassa i EU:s ekonomi ett mervärde på upp till 728 miljarder euro i EU, vilket motsvarar cirka 5,0 % av EU:s BNP. </a:t>
            </a:r>
          </a:p>
          <a:p>
            <a:pPr algn="just"/>
            <a:r>
              <a:rPr lang="sv-SE" sz="2000" dirty="0"/>
              <a:t>Det skapade 17,2 miljoner jobb, vilket motsvarar 8,2 % av den totala sysselsättningen i EU. </a:t>
            </a:r>
          </a:p>
          <a:p>
            <a:pPr algn="just"/>
            <a:r>
              <a:rPr lang="sv-SE" sz="2000" dirty="0"/>
              <a:t>Dessa fakta visar att bioekonomisektorerna kan uppvisa större motståndskraft än ekonomin i stort i samband med covid-19-krisen, särskilt när det gäller förädlingsvärde. </a:t>
            </a:r>
          </a:p>
          <a:p>
            <a:pPr algn="just"/>
            <a:r>
              <a:rPr lang="sv-SE" sz="2000" dirty="0"/>
              <a:t>Mellan 2012 och 2021 ökade förädlingsvärdet i bioekonomisektorerna i reala termer med 39 %, främst drivet av de biobaserade tillverkningssektorerna. </a:t>
            </a:r>
          </a:p>
          <a:p>
            <a:pPr algn="just"/>
            <a:r>
              <a:rPr lang="sv-SE" sz="2000" dirty="0"/>
              <a:t>Strukturen i EU:s bioekonomi varierar mellan medlemsstaterna. </a:t>
            </a:r>
          </a:p>
          <a:p>
            <a:pPr algn="just"/>
            <a:r>
              <a:rPr lang="sv-SE" sz="2000" dirty="0"/>
              <a:t>Generellt sett har länderna i Öst- och Sydeuropa högre andelar biobaserade sektorer av BNP och total sysselsättning, på grund av sin specialisering inom primära sektorer.</a:t>
            </a:r>
            <a:endParaRPr lang="pt-PT" sz="2000" dirty="0"/>
          </a:p>
        </p:txBody>
      </p:sp>
      <p:sp>
        <p:nvSpPr>
          <p:cNvPr id="4" name="Marcador de Posição do Rodapé 3">
            <a:extLst>
              <a:ext uri="{FF2B5EF4-FFF2-40B4-BE49-F238E27FC236}">
                <a16:creationId xmlns:a16="http://schemas.microsoft.com/office/drawing/2014/main" id="{D7D86367-1D5D-8E1E-0BBE-66416416E834}"/>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79F96CD2-888D-0D64-E57B-2E133F8D68D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58366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BEEFF-8C7E-6D9C-E6F5-5948AFF84740}"/>
              </a:ext>
            </a:extLst>
          </p:cNvPr>
          <p:cNvSpPr>
            <a:spLocks noGrp="1"/>
          </p:cNvSpPr>
          <p:nvPr>
            <p:ph type="title"/>
          </p:nvPr>
        </p:nvSpPr>
        <p:spPr>
          <a:xfrm>
            <a:off x="2057400" y="681037"/>
            <a:ext cx="10515600" cy="1009651"/>
          </a:xfrm>
        </p:spPr>
        <p:txBody>
          <a:bodyPr>
            <a:normAutofit fontScale="90000"/>
          </a:bodyPr>
          <a:lstStyle/>
          <a:p>
            <a:r>
              <a:rPr lang="sv-SE" dirty="0"/>
              <a:t>De viktigaste ekonomiska effekterna av bioekonomin</a:t>
            </a:r>
            <a:endParaRPr lang="pt-PT" dirty="0"/>
          </a:p>
        </p:txBody>
      </p:sp>
      <p:sp>
        <p:nvSpPr>
          <p:cNvPr id="3" name="Marcador de Posição de Conteúdo 2">
            <a:extLst>
              <a:ext uri="{FF2B5EF4-FFF2-40B4-BE49-F238E27FC236}">
                <a16:creationId xmlns:a16="http://schemas.microsoft.com/office/drawing/2014/main" id="{7D6AFC39-FF3F-6EE4-3872-98F2DA6B46AA}"/>
              </a:ext>
            </a:extLst>
          </p:cNvPr>
          <p:cNvSpPr>
            <a:spLocks noGrp="1"/>
          </p:cNvSpPr>
          <p:nvPr>
            <p:ph idx="1"/>
          </p:nvPr>
        </p:nvSpPr>
        <p:spPr>
          <a:xfrm>
            <a:off x="372979" y="1789113"/>
            <a:ext cx="7247021" cy="4351338"/>
          </a:xfrm>
        </p:spPr>
        <p:txBody>
          <a:bodyPr>
            <a:normAutofit fontScale="92500" lnSpcReduction="20000"/>
          </a:bodyPr>
          <a:lstStyle/>
          <a:p>
            <a:pPr marL="457200" indent="-457200" algn="just">
              <a:buAutoNum type="arabicPeriod"/>
            </a:pPr>
            <a:r>
              <a:rPr lang="en-US" sz="2100" b="1" i="0" dirty="0" err="1">
                <a:solidFill>
                  <a:srgbClr val="0D0D0D"/>
                </a:solidFill>
                <a:effectLst/>
                <a:highlight>
                  <a:srgbClr val="FFFFFF"/>
                </a:highlight>
              </a:rPr>
              <a:t>Skapar</a:t>
            </a:r>
            <a:r>
              <a:rPr lang="en-US" sz="2100" b="1" i="0" dirty="0">
                <a:solidFill>
                  <a:srgbClr val="0D0D0D"/>
                </a:solidFill>
                <a:effectLst/>
                <a:highlight>
                  <a:srgbClr val="FFFFFF"/>
                </a:highlight>
              </a:rPr>
              <a:t> </a:t>
            </a:r>
            <a:r>
              <a:rPr lang="en-US" sz="2100" b="1" i="0" dirty="0" err="1">
                <a:solidFill>
                  <a:srgbClr val="0D0D0D"/>
                </a:solidFill>
                <a:effectLst/>
                <a:highlight>
                  <a:srgbClr val="FFFFFF"/>
                </a:highlight>
              </a:rPr>
              <a:t>arbetstillfällen</a:t>
            </a:r>
            <a:endParaRPr lang="en-US" sz="2100" b="1" i="0" dirty="0">
              <a:solidFill>
                <a:srgbClr val="0D0D0D"/>
              </a:solidFill>
              <a:effectLst/>
              <a:highlight>
                <a:srgbClr val="FFFFFF"/>
              </a:highlight>
            </a:endParaRPr>
          </a:p>
          <a:p>
            <a:pPr algn="just"/>
            <a:r>
              <a:rPr lang="sv-SE" sz="2400" i="0" dirty="0">
                <a:solidFill>
                  <a:srgbClr val="0D0D0D"/>
                </a:solidFill>
                <a:effectLst/>
                <a:highlight>
                  <a:srgbClr val="FFFFFF"/>
                </a:highlight>
              </a:rPr>
              <a:t>Enligt de senaste uppskattningarna bidrog bioekonomin under 2021 med ett mervärde på upp till 728 miljarder euro till EU-273, vilket motsvarar 5,0 % av BNP. Av detta genererades </a:t>
            </a:r>
            <a:r>
              <a:rPr lang="sv-SE" sz="2400" b="1" i="0" dirty="0">
                <a:solidFill>
                  <a:srgbClr val="0D0D0D"/>
                </a:solidFill>
                <a:effectLst/>
                <a:highlight>
                  <a:srgbClr val="FFFFFF"/>
                </a:highlight>
              </a:rPr>
              <a:t>nästan två tredjedelar inom jordbruks- och livsmedelssektorn </a:t>
            </a:r>
            <a:r>
              <a:rPr lang="sv-SE" sz="2400" i="0" dirty="0">
                <a:solidFill>
                  <a:srgbClr val="0D0D0D"/>
                </a:solidFill>
                <a:effectLst/>
                <a:highlight>
                  <a:srgbClr val="FFFFFF"/>
                </a:highlight>
              </a:rPr>
              <a:t>(dvs. jordbruk och tillverkning av livsmedel, drycker och annan jordbruksrelaterad tillverkning). De biobaserade kemi-, läkemedels-, plast- och gummisektorerna är de tredje största bidragsgivarna med 11% av det totala biobaserade mervärdet.</a:t>
            </a:r>
            <a:endParaRPr lang="en-US" sz="2400" i="0" dirty="0">
              <a:solidFill>
                <a:srgbClr val="0D0D0D"/>
              </a:solidFill>
              <a:effectLst/>
              <a:highlight>
                <a:srgbClr val="FFFFFF"/>
              </a:highlight>
            </a:endParaRPr>
          </a:p>
          <a:p>
            <a:pPr algn="just"/>
            <a:r>
              <a:rPr lang="sv-SE" sz="2400" i="0" dirty="0">
                <a:solidFill>
                  <a:srgbClr val="0D0D0D"/>
                </a:solidFill>
                <a:effectLst/>
                <a:highlight>
                  <a:srgbClr val="FFFFFF"/>
                </a:highlight>
              </a:rPr>
              <a:t>När det gäller sysselsättning skapade bioekonomin 17,2 miljoner jobb 2021, vilket </a:t>
            </a:r>
            <a:r>
              <a:rPr lang="sv-SE" sz="2400" b="1" i="0" dirty="0">
                <a:solidFill>
                  <a:srgbClr val="0D0D0D"/>
                </a:solidFill>
                <a:effectLst/>
                <a:highlight>
                  <a:srgbClr val="FFFFFF"/>
                </a:highlight>
              </a:rPr>
              <a:t>motsvarade 8,2 % av den totala sysselsättningen i EU. Mer än hälften arbetade inom jordbruket (51 %)</a:t>
            </a:r>
            <a:r>
              <a:rPr lang="sv-SE" sz="2400" i="0" dirty="0">
                <a:solidFill>
                  <a:srgbClr val="0D0D0D"/>
                </a:solidFill>
                <a:effectLst/>
                <a:highlight>
                  <a:srgbClr val="FFFFFF"/>
                </a:highlight>
              </a:rPr>
              <a:t>, 27 % inom livsmedels-, dryckes- och annan jordbruksproduktion och cirka 8 % inom trä- och möbelindustrin.</a:t>
            </a:r>
            <a:endParaRPr lang="en-US" sz="2100" b="0" i="0" dirty="0">
              <a:solidFill>
                <a:srgbClr val="0D0D0D"/>
              </a:solidFill>
              <a:effectLst/>
              <a:highlight>
                <a:srgbClr val="FFFFFF"/>
              </a:highlight>
            </a:endParaRPr>
          </a:p>
          <a:p>
            <a:endParaRPr lang="pt-PT" dirty="0"/>
          </a:p>
        </p:txBody>
      </p:sp>
      <p:sp>
        <p:nvSpPr>
          <p:cNvPr id="4" name="Marcador de Posição do Rodapé 3">
            <a:extLst>
              <a:ext uri="{FF2B5EF4-FFF2-40B4-BE49-F238E27FC236}">
                <a16:creationId xmlns:a16="http://schemas.microsoft.com/office/drawing/2014/main" id="{D7D86367-1D5D-8E1E-0BBE-66416416E834}"/>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79F96CD2-888D-0D64-E57B-2E133F8D68D7}"/>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Imagem 7">
            <a:extLst>
              <a:ext uri="{FF2B5EF4-FFF2-40B4-BE49-F238E27FC236}">
                <a16:creationId xmlns:a16="http://schemas.microsoft.com/office/drawing/2014/main" id="{80EB1D97-C953-84AF-C125-CD68DBBF7D31}"/>
              </a:ext>
            </a:extLst>
          </p:cNvPr>
          <p:cNvPicPr>
            <a:picLocks noChangeAspect="1"/>
          </p:cNvPicPr>
          <p:nvPr/>
        </p:nvPicPr>
        <p:blipFill>
          <a:blip r:embed="rId2"/>
          <a:stretch>
            <a:fillRect/>
          </a:stretch>
        </p:blipFill>
        <p:spPr>
          <a:xfrm>
            <a:off x="7531979" y="1515978"/>
            <a:ext cx="4660021" cy="4443663"/>
          </a:xfrm>
          <a:prstGeom prst="rect">
            <a:avLst/>
          </a:prstGeom>
        </p:spPr>
      </p:pic>
    </p:spTree>
    <p:extLst>
      <p:ext uri="{BB962C8B-B14F-4D97-AF65-F5344CB8AC3E}">
        <p14:creationId xmlns:p14="http://schemas.microsoft.com/office/powerpoint/2010/main" val="169611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0B6CBA03-52BB-5F16-3E48-CB67170A2FC3}"/>
              </a:ext>
            </a:extLst>
          </p:cNvPr>
          <p:cNvSpPr>
            <a:spLocks noGrp="1"/>
          </p:cNvSpPr>
          <p:nvPr>
            <p:ph idx="1"/>
          </p:nvPr>
        </p:nvSpPr>
        <p:spPr>
          <a:xfrm>
            <a:off x="228600" y="1253330"/>
            <a:ext cx="7680158" cy="4985545"/>
          </a:xfrm>
        </p:spPr>
        <p:txBody>
          <a:bodyPr>
            <a:normAutofit/>
          </a:bodyPr>
          <a:lstStyle/>
          <a:p>
            <a:pPr marL="0" indent="0" algn="just">
              <a:buNone/>
            </a:pPr>
            <a:r>
              <a:rPr lang="en-US" sz="1800" b="1" i="0" dirty="0">
                <a:solidFill>
                  <a:srgbClr val="0D0D0D"/>
                </a:solidFill>
                <a:effectLst/>
                <a:highlight>
                  <a:srgbClr val="FFFFFF"/>
                </a:highlight>
              </a:rPr>
              <a:t>2. </a:t>
            </a:r>
            <a:r>
              <a:rPr lang="en-US" sz="1800" b="1" i="0" dirty="0" err="1">
                <a:solidFill>
                  <a:srgbClr val="0D0D0D"/>
                </a:solidFill>
                <a:effectLst/>
                <a:highlight>
                  <a:srgbClr val="FFFFFF"/>
                </a:highlight>
              </a:rPr>
              <a:t>Marknadsexpansion</a:t>
            </a:r>
            <a:r>
              <a:rPr lang="en-US" sz="1800" b="1" i="0" dirty="0">
                <a:solidFill>
                  <a:srgbClr val="0D0D0D"/>
                </a:solidFill>
                <a:effectLst/>
                <a:highlight>
                  <a:srgbClr val="FFFFFF"/>
                </a:highlight>
              </a:rPr>
              <a:t> och </a:t>
            </a:r>
            <a:r>
              <a:rPr lang="en-US" sz="1800" b="1" i="0" dirty="0" err="1">
                <a:solidFill>
                  <a:srgbClr val="0D0D0D"/>
                </a:solidFill>
                <a:effectLst/>
                <a:highlight>
                  <a:srgbClr val="FFFFFF"/>
                </a:highlight>
              </a:rPr>
              <a:t>ekonomisk</a:t>
            </a:r>
            <a:r>
              <a:rPr lang="en-US" sz="1800" b="1" i="0" dirty="0">
                <a:solidFill>
                  <a:srgbClr val="0D0D0D"/>
                </a:solidFill>
                <a:effectLst/>
                <a:highlight>
                  <a:srgbClr val="FFFFFF"/>
                </a:highlight>
              </a:rPr>
              <a:t> </a:t>
            </a:r>
            <a:r>
              <a:rPr lang="en-US" sz="1800" b="1" i="0" dirty="0" err="1">
                <a:solidFill>
                  <a:srgbClr val="0D0D0D"/>
                </a:solidFill>
                <a:effectLst/>
                <a:highlight>
                  <a:srgbClr val="FFFFFF"/>
                </a:highlight>
              </a:rPr>
              <a:t>diversifiering</a:t>
            </a:r>
            <a:endParaRPr lang="en-US" sz="1800" b="1" i="0" dirty="0">
              <a:solidFill>
                <a:srgbClr val="0D0D0D"/>
              </a:solidFill>
              <a:effectLst/>
              <a:highlight>
                <a:srgbClr val="FFFFFF"/>
              </a:highlight>
            </a:endParaRPr>
          </a:p>
          <a:p>
            <a:pPr marL="0" indent="0" algn="just">
              <a:buNone/>
            </a:pPr>
            <a:endParaRPr lang="en-US" sz="1800" i="0" dirty="0">
              <a:solidFill>
                <a:srgbClr val="0D0D0D"/>
              </a:solidFill>
              <a:effectLst/>
              <a:highlight>
                <a:srgbClr val="FFFFFF"/>
              </a:highlight>
            </a:endParaRPr>
          </a:p>
          <a:p>
            <a:pPr algn="just">
              <a:buFont typeface="Arial" panose="020B0604020202020204" pitchFamily="34" charset="0"/>
              <a:buChar char="•"/>
            </a:pPr>
            <a:r>
              <a:rPr lang="sv-SE" sz="1800" i="0" dirty="0">
                <a:solidFill>
                  <a:srgbClr val="0D0D0D"/>
                </a:solidFill>
                <a:effectLst/>
                <a:highlight>
                  <a:srgbClr val="FFFFFF"/>
                </a:highlight>
              </a:rPr>
              <a:t>Sedan finans- och statsskuldkrisen har EU:s bioekonomi uppvisat en stadig tillväxt. Mellan 2012 och 2021 ökade förädlingsvärdet till marknadspris i de analyserade bioekonomisektorerna med 39 % (från 523 miljarder euro till 728 miljarder euro). Inom denna trend observerades den mest betydande tillväxten inom energirelaterade sektorer. Tillverkningssektorn för livsmedel, drycker och annan jordbrukstillverkning såg också en ökning med 44%, medan pappersindustrin växte med 31%. Sektorer som primära industrier och biobaserade textilier hade däremot en tillväxt på under 25 %.</a:t>
            </a:r>
          </a:p>
          <a:p>
            <a:pPr marL="0" indent="0" algn="just">
              <a:buNone/>
            </a:pPr>
            <a:endParaRPr lang="en-US" sz="1800" dirty="0">
              <a:solidFill>
                <a:srgbClr val="0D0D0D"/>
              </a:solidFill>
              <a:highlight>
                <a:srgbClr val="FFFFFF"/>
              </a:highlight>
            </a:endParaRPr>
          </a:p>
          <a:p>
            <a:pPr algn="just">
              <a:buFont typeface="Arial" panose="020B0604020202020204" pitchFamily="34" charset="0"/>
              <a:buChar char="•"/>
            </a:pPr>
            <a:r>
              <a:rPr lang="sv-SE" sz="1800" i="0" dirty="0">
                <a:solidFill>
                  <a:srgbClr val="0D0D0D"/>
                </a:solidFill>
                <a:effectLst/>
                <a:highlight>
                  <a:srgbClr val="FFFFFF"/>
                </a:highlight>
              </a:rPr>
              <a:t>Förädlingsvärdet i bioekonomisektorerna växte med i genomsnitt 2,8 % per år, vilket överträffade BNP till marknadspris i EU-27, som växte med i genomsnitt 2,2 % under samma period. Från 2016 och framåt noterade bioekonomisektorerna dessutom högre tillväxt än BNP under i stort sett alla år.</a:t>
            </a:r>
            <a:endParaRPr lang="en-US" sz="1800" b="0" i="0" dirty="0">
              <a:solidFill>
                <a:srgbClr val="0D0D0D"/>
              </a:solidFill>
              <a:effectLst/>
              <a:highlight>
                <a:srgbClr val="FFFFFF"/>
              </a:highlight>
            </a:endParaRPr>
          </a:p>
          <a:p>
            <a:endParaRPr lang="pt-PT" dirty="0"/>
          </a:p>
        </p:txBody>
      </p:sp>
      <p:sp>
        <p:nvSpPr>
          <p:cNvPr id="4" name="Marcador de Posição do Rodapé 3">
            <a:extLst>
              <a:ext uri="{FF2B5EF4-FFF2-40B4-BE49-F238E27FC236}">
                <a16:creationId xmlns:a16="http://schemas.microsoft.com/office/drawing/2014/main" id="{83DF262B-B08C-D1F2-1A48-AE122D83DACE}"/>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D3FB2B02-3A60-68ED-B5BE-AC1D3D9850CF}"/>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Imagem 5">
            <a:extLst>
              <a:ext uri="{FF2B5EF4-FFF2-40B4-BE49-F238E27FC236}">
                <a16:creationId xmlns:a16="http://schemas.microsoft.com/office/drawing/2014/main" id="{1605FFC4-36B9-8871-58E9-03AD98C98C06}"/>
              </a:ext>
            </a:extLst>
          </p:cNvPr>
          <p:cNvPicPr>
            <a:picLocks noChangeAspect="1"/>
          </p:cNvPicPr>
          <p:nvPr/>
        </p:nvPicPr>
        <p:blipFill>
          <a:blip r:embed="rId2"/>
          <a:stretch>
            <a:fillRect/>
          </a:stretch>
        </p:blipFill>
        <p:spPr>
          <a:xfrm>
            <a:off x="8000529" y="2562997"/>
            <a:ext cx="4035061" cy="2366210"/>
          </a:xfrm>
          <a:prstGeom prst="rect">
            <a:avLst/>
          </a:prstGeom>
        </p:spPr>
      </p:pic>
    </p:spTree>
    <p:extLst>
      <p:ext uri="{BB962C8B-B14F-4D97-AF65-F5344CB8AC3E}">
        <p14:creationId xmlns:p14="http://schemas.microsoft.com/office/powerpoint/2010/main" val="44970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EAF10026-35BC-AEF0-962C-1C86E6F0D9A4}"/>
              </a:ext>
            </a:extLst>
          </p:cNvPr>
          <p:cNvSpPr>
            <a:spLocks noGrp="1"/>
          </p:cNvSpPr>
          <p:nvPr>
            <p:ph idx="1"/>
          </p:nvPr>
        </p:nvSpPr>
        <p:spPr>
          <a:xfrm>
            <a:off x="300788" y="1243607"/>
            <a:ext cx="8057149" cy="4678166"/>
          </a:xfrm>
        </p:spPr>
        <p:txBody>
          <a:bodyPr>
            <a:normAutofit fontScale="92500" lnSpcReduction="10000"/>
          </a:bodyPr>
          <a:lstStyle/>
          <a:p>
            <a:pPr marL="0" indent="0" algn="l">
              <a:buNone/>
            </a:pPr>
            <a:r>
              <a:rPr lang="en-US" sz="1800" b="1" dirty="0">
                <a:solidFill>
                  <a:srgbClr val="0D0D0D"/>
                </a:solidFill>
                <a:highlight>
                  <a:srgbClr val="FFFFFF"/>
                </a:highlight>
              </a:rPr>
              <a:t>3</a:t>
            </a:r>
            <a:r>
              <a:rPr lang="en-US" sz="1800" b="1" i="0" dirty="0">
                <a:solidFill>
                  <a:srgbClr val="0D0D0D"/>
                </a:solidFill>
                <a:effectLst/>
                <a:highlight>
                  <a:srgbClr val="FFFFFF"/>
                </a:highlight>
              </a:rPr>
              <a:t>. </a:t>
            </a:r>
            <a:r>
              <a:rPr lang="en-US" sz="1800" b="1" i="0" dirty="0" err="1">
                <a:solidFill>
                  <a:srgbClr val="0D0D0D"/>
                </a:solidFill>
                <a:effectLst/>
                <a:highlight>
                  <a:srgbClr val="FFFFFF"/>
                </a:highlight>
              </a:rPr>
              <a:t>Landsbygdsutveckling</a:t>
            </a:r>
            <a:endParaRPr lang="en-US" sz="1800" b="0" i="0" dirty="0">
              <a:solidFill>
                <a:srgbClr val="0D0D0D"/>
              </a:solidFill>
              <a:effectLst/>
              <a:highlight>
                <a:srgbClr val="FFFFFF"/>
              </a:highlight>
            </a:endParaRPr>
          </a:p>
          <a:p>
            <a:pPr algn="just">
              <a:buFont typeface="Arial" panose="020B0604020202020204" pitchFamily="34" charset="0"/>
              <a:buChar char="•"/>
            </a:pPr>
            <a:endParaRPr lang="en-US" sz="1800" i="0" dirty="0">
              <a:solidFill>
                <a:srgbClr val="0D0D0D"/>
              </a:solidFill>
              <a:effectLst/>
              <a:highlight>
                <a:srgbClr val="FFFFFF"/>
              </a:highlight>
            </a:endParaRPr>
          </a:p>
          <a:p>
            <a:pPr algn="just"/>
            <a:r>
              <a:rPr lang="sv-SE" sz="1800" i="0" dirty="0">
                <a:solidFill>
                  <a:srgbClr val="0D0D0D"/>
                </a:solidFill>
                <a:effectLst/>
                <a:highlight>
                  <a:srgbClr val="FFFFFF"/>
                </a:highlight>
              </a:rPr>
              <a:t>Den är en viktig bidragsgivare till den ekonomiska tillväxten på landsbygden. Sektorn består till största delen av jordbrukare, små och medelstora företag, </a:t>
            </a:r>
            <a:r>
              <a:rPr lang="sv-SE" sz="1800" i="0" dirty="0" err="1">
                <a:solidFill>
                  <a:srgbClr val="0D0D0D"/>
                </a:solidFill>
                <a:effectLst/>
                <a:highlight>
                  <a:srgbClr val="FFFFFF"/>
                </a:highlight>
              </a:rPr>
              <a:t>midcap</a:t>
            </a:r>
            <a:r>
              <a:rPr lang="sv-SE" sz="1800" i="0" dirty="0">
                <a:solidFill>
                  <a:srgbClr val="0D0D0D"/>
                </a:solidFill>
                <a:effectLst/>
                <a:highlight>
                  <a:srgbClr val="FFFFFF"/>
                </a:highlight>
              </a:rPr>
              <a:t>-företag och kooperativ. Drygt en fjärdedel (28%) av EU:s befolkning bor på landsbygden, där utvecklingen ofta hämmas av färre lokala utbildnings- eller jobbmöjligheter, svårigheter att få tillgång till offentliga tjänster eller transporttjänster och lägre bredbandstäckning. </a:t>
            </a:r>
          </a:p>
          <a:p>
            <a:pPr algn="just"/>
            <a:r>
              <a:rPr lang="sv-SE" sz="1800" i="0" dirty="0">
                <a:solidFill>
                  <a:srgbClr val="0D0D0D"/>
                </a:solidFill>
                <a:effectLst/>
                <a:highlight>
                  <a:srgbClr val="FFFFFF"/>
                </a:highlight>
              </a:rPr>
              <a:t>Investeringar i bioekonomisektorn och på landsbygden är avgörande för att möta den växande efterfrågan på hälsosammare livsmedel och utmaningar som matsvinn, föroreningar och klimatförändringar. Jordbruks- och bioekonomisektorn kommer sannolikt också att se ett fortsatt behov av investeringar för att uppgradera fysiska tillgångar, öka användningen av digital teknik i produktionsprocesser och förbättra resurseffektiviteten. Innovation är avgörande för framtiden för bioekonomisektorn som helhet. Övergången till en koldioxidsnål och cirkulär ekonomi skapar nya potentiella marknader med en ökande efterfrågan på biomassa (för bioenergi) och biobaserade material för produkter som sträcker sig från biologiskt nedbrytbara förpackningar till smink. </a:t>
            </a:r>
          </a:p>
          <a:p>
            <a:pPr algn="just"/>
            <a:r>
              <a:rPr lang="sv-SE" sz="1800" i="0" dirty="0">
                <a:solidFill>
                  <a:srgbClr val="0D0D0D"/>
                </a:solidFill>
                <a:effectLst/>
                <a:highlight>
                  <a:srgbClr val="FFFFFF"/>
                </a:highlight>
              </a:rPr>
              <a:t>Kort sagt, en balanserad och hållbar territoriell utveckling främjar sammanhållning och kräver investeringar i både landsbygds- och stadsområden.</a:t>
            </a:r>
            <a:endParaRPr lang="pt-PT" dirty="0"/>
          </a:p>
        </p:txBody>
      </p:sp>
      <p:sp>
        <p:nvSpPr>
          <p:cNvPr id="4" name="Marcador de Posição do Rodapé 3">
            <a:extLst>
              <a:ext uri="{FF2B5EF4-FFF2-40B4-BE49-F238E27FC236}">
                <a16:creationId xmlns:a16="http://schemas.microsoft.com/office/drawing/2014/main" id="{BE0307CA-529F-9939-8A18-E85EC0B7C96C}"/>
              </a:ext>
            </a:extLst>
          </p:cNvPr>
          <p:cNvSpPr>
            <a:spLocks noGrp="1"/>
          </p:cNvSpPr>
          <p:nvPr>
            <p:ph type="ftr" sz="quarter" idx="11"/>
          </p:nvPr>
        </p:nvSpPr>
        <p:spPr/>
        <p:txBody>
          <a:bodyPr/>
          <a:lstStyle/>
          <a:p>
            <a:r>
              <a:rPr lang="sv-SE" sz="1200" dirty="0">
                <a:solidFill>
                  <a:schemeClr val="bg1">
                    <a:lumMod val="65000"/>
                  </a:schemeClr>
                </a:solidFill>
              </a:rPr>
              <a:t>Modul: 3/ Ämne: Introduktion till bioekonomi/ Delämne: Bioekonomi inom jordbruksbranschen</a:t>
            </a:r>
            <a:endParaRPr lang="en-US" sz="1200" dirty="0">
              <a:solidFill>
                <a:schemeClr val="bg1">
                  <a:lumMod val="65000"/>
                </a:schemeClr>
              </a:solidFill>
            </a:endParaRPr>
          </a:p>
        </p:txBody>
      </p:sp>
      <p:sp>
        <p:nvSpPr>
          <p:cNvPr id="5" name="Marcador de Posição do Número do Diapositivo 4">
            <a:extLst>
              <a:ext uri="{FF2B5EF4-FFF2-40B4-BE49-F238E27FC236}">
                <a16:creationId xmlns:a16="http://schemas.microsoft.com/office/drawing/2014/main" id="{541AB3D7-0C80-11D7-DB52-1E88EC19AE58}"/>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Imagem 6">
            <a:extLst>
              <a:ext uri="{FF2B5EF4-FFF2-40B4-BE49-F238E27FC236}">
                <a16:creationId xmlns:a16="http://schemas.microsoft.com/office/drawing/2014/main" id="{B0AC8591-9718-82CB-5643-2D9986BC8CDD}"/>
              </a:ext>
            </a:extLst>
          </p:cNvPr>
          <p:cNvPicPr>
            <a:picLocks noChangeAspect="1"/>
          </p:cNvPicPr>
          <p:nvPr/>
        </p:nvPicPr>
        <p:blipFill>
          <a:blip r:embed="rId2"/>
          <a:stretch>
            <a:fillRect/>
          </a:stretch>
        </p:blipFill>
        <p:spPr>
          <a:xfrm>
            <a:off x="8759164" y="926502"/>
            <a:ext cx="3309762" cy="4678167"/>
          </a:xfrm>
          <a:prstGeom prst="rect">
            <a:avLst/>
          </a:prstGeom>
        </p:spPr>
      </p:pic>
    </p:spTree>
    <p:extLst>
      <p:ext uri="{BB962C8B-B14F-4D97-AF65-F5344CB8AC3E}">
        <p14:creationId xmlns:p14="http://schemas.microsoft.com/office/powerpoint/2010/main" val="322913784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4096</TotalTime>
  <Words>4355</Words>
  <Application>Microsoft Office PowerPoint</Application>
  <PresentationFormat>Widescreen</PresentationFormat>
  <Paragraphs>375</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Aptos</vt:lpstr>
      <vt:lpstr>Arial</vt:lpstr>
      <vt:lpstr>Calibri</vt:lpstr>
      <vt:lpstr>Calibri Light</vt:lpstr>
      <vt:lpstr>Minion Pro</vt:lpstr>
      <vt:lpstr>Open Sans</vt:lpstr>
      <vt:lpstr>Times New Roman</vt:lpstr>
      <vt:lpstr>Wingdings</vt:lpstr>
      <vt:lpstr>Tema1</vt:lpstr>
      <vt:lpstr>PowerPoint Presentation</vt:lpstr>
      <vt:lpstr>Kurs: Högre Utbildning Modul: Bio-economi, cirkulär economi och bio-baserade produkter Ämne: Innovation, Economics  and Strategic  Management in the  Bioeconomy (C4)</vt:lpstr>
      <vt:lpstr>Innehåll</vt:lpstr>
      <vt:lpstr>Begreppet bioekonomi</vt:lpstr>
      <vt:lpstr>Centrala begrepp</vt:lpstr>
      <vt:lpstr>Ekonomiska effekter av bioekonomin</vt:lpstr>
      <vt:lpstr>De viktigaste ekonomiska effekterna av bioekonomin</vt:lpstr>
      <vt:lpstr>PowerPoint Presentation</vt:lpstr>
      <vt:lpstr>PowerPoint Presentation</vt:lpstr>
      <vt:lpstr>Fördelar och utmaningar </vt:lpstr>
      <vt:lpstr>Bioprodukter </vt:lpstr>
      <vt:lpstr>Biologiska resurser</vt:lpstr>
      <vt:lpstr>Praktisk aktivitet #1</vt:lpstr>
      <vt:lpstr>PowerPoint Presentation</vt:lpstr>
      <vt:lpstr>PowerPoint Presentation</vt:lpstr>
      <vt:lpstr>Innehåll</vt:lpstr>
      <vt:lpstr>Strategier och initiativ för bioekonomi</vt:lpstr>
      <vt:lpstr>Strategier och initiativ för bioekonomi</vt:lpstr>
      <vt:lpstr>Status för bioekonomin i EU </vt:lpstr>
      <vt:lpstr>Biobaserad industri i Europa</vt:lpstr>
      <vt:lpstr>Bioekonomi i Europa</vt:lpstr>
      <vt:lpstr>Praktisk aktivitet #2</vt:lpstr>
      <vt:lpstr>PowerPoint Presentation</vt:lpstr>
      <vt:lpstr>PowerPoint Presentation</vt:lpstr>
      <vt:lpstr>Innehåll</vt:lpstr>
      <vt:lpstr>Definition av värdekedjor</vt:lpstr>
      <vt:lpstr>Breakdown of value chains / Uppdelning av värdekedjor</vt:lpstr>
      <vt:lpstr>Kartläggning av värdekedjan</vt:lpstr>
      <vt:lpstr>Praktisk Aktivitet #3</vt:lpstr>
      <vt:lpstr>PowerPoint Presentation</vt:lpstr>
      <vt:lpstr>PowerPoint Presentation</vt:lpstr>
      <vt:lpstr>Innehåll</vt:lpstr>
      <vt:lpstr>Innovationsmetoder inom bioekonomin</vt:lpstr>
      <vt:lpstr>PowerPoint Presentation</vt:lpstr>
      <vt:lpstr>PowerPoint Presentation</vt:lpstr>
      <vt:lpstr>PowerPoint Presentation</vt:lpstr>
      <vt:lpstr>Den kunskapsbaserade bioekonomin</vt:lpstr>
      <vt:lpstr>Kunskaps- och innovationssystem inom jordbruket (AKIS) </vt:lpstr>
      <vt:lpstr>Den livsmedelssystembaserade strategin</vt:lpstr>
      <vt:lpstr>Öppna innovationsmetoder för biobaserade produkter</vt:lpstr>
      <vt:lpstr>Praktisk aktivitet #4</vt:lpstr>
      <vt:lpstr>PowerPoint Presentation</vt:lpstr>
      <vt:lpstr>PowerPoint Presentation</vt:lpstr>
      <vt:lpstr>Innehåll</vt:lpstr>
      <vt:lpstr>De ekonomiska aspekterna av bioekonomin</vt:lpstr>
      <vt:lpstr>Verktyg relaterade till ekonomiska aspekter av bioekonomi</vt:lpstr>
      <vt:lpstr>Verktyg för livscykelanalys (LCA)</vt:lpstr>
      <vt:lpstr>Faserna i livscykelanalysen</vt:lpstr>
      <vt:lpstr>Praktisk aktivitet #5</vt:lpstr>
      <vt:lpstr>PowerPoint Presentation</vt:lpstr>
      <vt:lpstr>PowerPoint Presentation</vt:lpstr>
      <vt:lpstr>Innehåll</vt:lpstr>
      <vt:lpstr>Definition och nyckelbegrepp</vt:lpstr>
      <vt:lpstr>Strategisk förvaltningsplan</vt:lpstr>
      <vt:lpstr>Strategisk ledning inom bioekonomin</vt:lpstr>
      <vt:lpstr>Strategisk Ledning inom Bioekonomin</vt:lpstr>
      <vt:lpstr>Strategisk ledning inom bioekonomin</vt:lpstr>
      <vt:lpstr>Ramverk och processer inom bioekonomi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 S</cp:lastModifiedBy>
  <cp:revision>94</cp:revision>
  <dcterms:created xsi:type="dcterms:W3CDTF">2022-08-02T09:54:50Z</dcterms:created>
  <dcterms:modified xsi:type="dcterms:W3CDTF">2024-06-07T16:35:40Z</dcterms:modified>
</cp:coreProperties>
</file>