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0"/>
  </p:notesMasterIdLst>
  <p:sldIdLst>
    <p:sldId id="265" r:id="rId2"/>
    <p:sldId id="256" r:id="rId3"/>
    <p:sldId id="260" r:id="rId4"/>
    <p:sldId id="267" r:id="rId5"/>
    <p:sldId id="269" r:id="rId6"/>
    <p:sldId id="273" r:id="rId7"/>
    <p:sldId id="268" r:id="rId8"/>
    <p:sldId id="26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2" r:id="rId27"/>
    <p:sldId id="291" r:id="rId28"/>
    <p:sldId id="26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5" d="100"/>
          <a:sy n="95" d="100"/>
        </p:scale>
        <p:origin x="6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ong Li" userId="0859de81-4d31-467d-9434-742e93dceb7b" providerId="ADAL" clId="{E2D4A474-FA28-4FA2-90CE-ADD67C5B0BAC}"/>
    <pc:docChg chg="redo custSel modSld">
      <pc:chgData name="Hailong Li" userId="0859de81-4d31-467d-9434-742e93dceb7b" providerId="ADAL" clId="{E2D4A474-FA28-4FA2-90CE-ADD67C5B0BAC}" dt="2024-02-28T05:56:42.567" v="102" actId="20577"/>
      <pc:docMkLst>
        <pc:docMk/>
      </pc:docMkLst>
      <pc:sldChg chg="modSp mod">
        <pc:chgData name="Hailong Li" userId="0859de81-4d31-467d-9434-742e93dceb7b" providerId="ADAL" clId="{E2D4A474-FA28-4FA2-90CE-ADD67C5B0BAC}" dt="2024-02-28T05:49:24.710" v="2" actId="20577"/>
        <pc:sldMkLst>
          <pc:docMk/>
          <pc:sldMk cId="4268781100" sldId="286"/>
        </pc:sldMkLst>
        <pc:spChg chg="mod">
          <ac:chgData name="Hailong Li" userId="0859de81-4d31-467d-9434-742e93dceb7b" providerId="ADAL" clId="{E2D4A474-FA28-4FA2-90CE-ADD67C5B0BAC}" dt="2024-02-28T05:49:24.710" v="2" actId="20577"/>
          <ac:spMkLst>
            <pc:docMk/>
            <pc:sldMk cId="4268781100" sldId="286"/>
            <ac:spMk id="9" creationId="{10B6EA34-12EF-8899-2C0D-60921549A495}"/>
          </ac:spMkLst>
        </pc:spChg>
      </pc:sldChg>
      <pc:sldChg chg="modSp mod">
        <pc:chgData name="Hailong Li" userId="0859de81-4d31-467d-9434-742e93dceb7b" providerId="ADAL" clId="{E2D4A474-FA28-4FA2-90CE-ADD67C5B0BAC}" dt="2024-02-28T05:49:43.181" v="5" actId="20577"/>
        <pc:sldMkLst>
          <pc:docMk/>
          <pc:sldMk cId="1795608966" sldId="287"/>
        </pc:sldMkLst>
        <pc:spChg chg="mod">
          <ac:chgData name="Hailong Li" userId="0859de81-4d31-467d-9434-742e93dceb7b" providerId="ADAL" clId="{E2D4A474-FA28-4FA2-90CE-ADD67C5B0BAC}" dt="2024-02-28T05:49:43.181" v="5" actId="20577"/>
          <ac:spMkLst>
            <pc:docMk/>
            <pc:sldMk cId="1795608966" sldId="287"/>
            <ac:spMk id="3" creationId="{353E3BB7-5B62-DF6E-F596-C84394BA5833}"/>
          </ac:spMkLst>
        </pc:spChg>
      </pc:sldChg>
      <pc:sldChg chg="modSp mod">
        <pc:chgData name="Hailong Li" userId="0859de81-4d31-467d-9434-742e93dceb7b" providerId="ADAL" clId="{E2D4A474-FA28-4FA2-90CE-ADD67C5B0BAC}" dt="2024-02-28T05:50:44.072" v="12" actId="27636"/>
        <pc:sldMkLst>
          <pc:docMk/>
          <pc:sldMk cId="3459945402" sldId="288"/>
        </pc:sldMkLst>
        <pc:spChg chg="mod">
          <ac:chgData name="Hailong Li" userId="0859de81-4d31-467d-9434-742e93dceb7b" providerId="ADAL" clId="{E2D4A474-FA28-4FA2-90CE-ADD67C5B0BAC}" dt="2024-02-28T05:50:44.072" v="12" actId="27636"/>
          <ac:spMkLst>
            <pc:docMk/>
            <pc:sldMk cId="3459945402" sldId="288"/>
            <ac:spMk id="3" creationId="{C08F5B4A-68DB-0D74-9073-C1792BB2A1CC}"/>
          </ac:spMkLst>
        </pc:spChg>
      </pc:sldChg>
      <pc:sldChg chg="modSp mod">
        <pc:chgData name="Hailong Li" userId="0859de81-4d31-467d-9434-742e93dceb7b" providerId="ADAL" clId="{E2D4A474-FA28-4FA2-90CE-ADD67C5B0BAC}" dt="2024-02-28T05:52:10.398" v="18" actId="6549"/>
        <pc:sldMkLst>
          <pc:docMk/>
          <pc:sldMk cId="3369666840" sldId="289"/>
        </pc:sldMkLst>
        <pc:spChg chg="mod">
          <ac:chgData name="Hailong Li" userId="0859de81-4d31-467d-9434-742e93dceb7b" providerId="ADAL" clId="{E2D4A474-FA28-4FA2-90CE-ADD67C5B0BAC}" dt="2024-02-28T05:52:10.398" v="18" actId="6549"/>
          <ac:spMkLst>
            <pc:docMk/>
            <pc:sldMk cId="3369666840" sldId="289"/>
            <ac:spMk id="3" creationId="{BFB7E576-D25F-15B1-B079-91FE53A34571}"/>
          </ac:spMkLst>
        </pc:spChg>
      </pc:sldChg>
      <pc:sldChg chg="modSp mod">
        <pc:chgData name="Hailong Li" userId="0859de81-4d31-467d-9434-742e93dceb7b" providerId="ADAL" clId="{E2D4A474-FA28-4FA2-90CE-ADD67C5B0BAC}" dt="2024-02-28T05:53:31.940" v="27" actId="27636"/>
        <pc:sldMkLst>
          <pc:docMk/>
          <pc:sldMk cId="1763320602" sldId="290"/>
        </pc:sldMkLst>
        <pc:spChg chg="mod">
          <ac:chgData name="Hailong Li" userId="0859de81-4d31-467d-9434-742e93dceb7b" providerId="ADAL" clId="{E2D4A474-FA28-4FA2-90CE-ADD67C5B0BAC}" dt="2024-02-28T05:53:31.940" v="27" actId="27636"/>
          <ac:spMkLst>
            <pc:docMk/>
            <pc:sldMk cId="1763320602" sldId="290"/>
            <ac:spMk id="3" creationId="{358E978C-9A73-07FF-00D1-C0225B0FF416}"/>
          </ac:spMkLst>
        </pc:spChg>
      </pc:sldChg>
      <pc:sldChg chg="modSp mod">
        <pc:chgData name="Hailong Li" userId="0859de81-4d31-467d-9434-742e93dceb7b" providerId="ADAL" clId="{E2D4A474-FA28-4FA2-90CE-ADD67C5B0BAC}" dt="2024-02-28T05:56:42.567" v="102" actId="20577"/>
        <pc:sldMkLst>
          <pc:docMk/>
          <pc:sldMk cId="1992768118" sldId="291"/>
        </pc:sldMkLst>
        <pc:spChg chg="mod">
          <ac:chgData name="Hailong Li" userId="0859de81-4d31-467d-9434-742e93dceb7b" providerId="ADAL" clId="{E2D4A474-FA28-4FA2-90CE-ADD67C5B0BAC}" dt="2024-02-28T05:56:42.567" v="102" actId="20577"/>
          <ac:spMkLst>
            <pc:docMk/>
            <pc:sldMk cId="1992768118" sldId="291"/>
            <ac:spMk id="3" creationId="{32144C69-041B-4D0C-666E-2DC68E42D212}"/>
          </ac:spMkLst>
        </pc:spChg>
      </pc:sldChg>
      <pc:sldChg chg="modSp mod">
        <pc:chgData name="Hailong Li" userId="0859de81-4d31-467d-9434-742e93dceb7b" providerId="ADAL" clId="{E2D4A474-FA28-4FA2-90CE-ADD67C5B0BAC}" dt="2024-02-28T05:54:43.682" v="30" actId="20577"/>
        <pc:sldMkLst>
          <pc:docMk/>
          <pc:sldMk cId="1472441661" sldId="292"/>
        </pc:sldMkLst>
        <pc:spChg chg="mod">
          <ac:chgData name="Hailong Li" userId="0859de81-4d31-467d-9434-742e93dceb7b" providerId="ADAL" clId="{E2D4A474-FA28-4FA2-90CE-ADD67C5B0BAC}" dt="2024-02-28T05:54:43.682" v="30" actId="20577"/>
          <ac:spMkLst>
            <pc:docMk/>
            <pc:sldMk cId="1472441661" sldId="292"/>
            <ac:spMk id="3" creationId="{971045AF-AEF3-250E-3F63-BC2CCBBEC8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a:t>
            </a:r>
            <a:r>
              <a:rPr lang="en-US" dirty="0"/>
              <a:t>XXXXXXX / </a:t>
            </a:r>
            <a:r>
              <a:rPr lang="en-US" b="1" dirty="0"/>
              <a:t>Lärandeenhet</a:t>
            </a:r>
            <a:r>
              <a:rPr lang="en-US" dirty="0"/>
              <a:t>: </a:t>
            </a:r>
            <a:r>
              <a:rPr lang="en-US" dirty="0"/>
              <a:t>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A013A-A58E-4A3E-A190-E10071E191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C0210A-F337-E889-25AA-FCFC64D24DBE}"/>
              </a:ext>
            </a:extLst>
          </p:cNvPr>
          <p:cNvSpPr>
            <a:spLocks noGrp="1"/>
          </p:cNvSpPr>
          <p:nvPr>
            <p:ph type="title"/>
          </p:nvPr>
        </p:nvSpPr>
        <p:spPr/>
        <p:txBody>
          <a:bodyPr>
            <a:normAutofit/>
          </a:bodyPr>
          <a:lstStyle/>
          <a:p>
            <a:r>
              <a:rPr lang="en-US" dirty="0"/>
              <a:t>Grunderna för ekonomisk analys</a:t>
            </a:r>
            <a:endParaRPr lang="sv-SE" dirty="0"/>
          </a:p>
        </p:txBody>
      </p:sp>
      <p:sp>
        <p:nvSpPr>
          <p:cNvPr id="7" name="Text Placeholder 6">
            <a:extLst>
              <a:ext uri="{FF2B5EF4-FFF2-40B4-BE49-F238E27FC236}">
                <a16:creationId xmlns:a16="http://schemas.microsoft.com/office/drawing/2014/main" id="{EAA54964-3EA9-537C-E9AB-90803E8600AA}"/>
              </a:ext>
            </a:extLst>
          </p:cNvPr>
          <p:cNvSpPr>
            <a:spLocks noGrp="1"/>
          </p:cNvSpPr>
          <p:nvPr>
            <p:ph type="body" idx="1"/>
          </p:nvPr>
        </p:nvSpPr>
        <p:spPr/>
        <p:txBody>
          <a:bodyPr>
            <a:normAutofit/>
          </a:bodyPr>
          <a:lstStyle/>
          <a:p>
            <a:pPr marL="0" indent="0">
              <a:buNone/>
            </a:pPr>
            <a:r>
              <a:rPr lang="sv-SE" sz="2000" i="1" dirty="0"/>
              <a:t>Ref: </a:t>
            </a:r>
            <a:r>
              <a:rPr lang="en-US" sz="2000" i="1" dirty="0"/>
              <a:t>Turton, R., </a:t>
            </a:r>
            <a:r>
              <a:rPr lang="en-US" sz="2000" i="1" dirty="0" err="1"/>
              <a:t>Bailie, </a:t>
            </a:r>
            <a:r>
              <a:rPr lang="en-US" sz="2000" i="1" dirty="0"/>
              <a:t>R. C., Whiting, W. B., </a:t>
            </a:r>
            <a:r>
              <a:rPr lang="en-US" sz="2000" i="1" dirty="0" err="1"/>
              <a:t>Shaeiwitz, </a:t>
            </a:r>
            <a:r>
              <a:rPr lang="en-US" sz="2000" i="1" dirty="0"/>
              <a:t>J. A. (2008). Analys, syntes och design av kemiska processer. Pearson Education, Inc. Tredje upplagan</a:t>
            </a:r>
            <a:endParaRPr lang="sv-SE" sz="2000" i="1" dirty="0"/>
          </a:p>
        </p:txBody>
      </p:sp>
      <p:sp>
        <p:nvSpPr>
          <p:cNvPr id="4" name="Footer Placeholder 3">
            <a:extLst>
              <a:ext uri="{FF2B5EF4-FFF2-40B4-BE49-F238E27FC236}">
                <a16:creationId xmlns:a16="http://schemas.microsoft.com/office/drawing/2014/main" id="{FF3BB08C-FAED-4EB4-B8BC-F39AAB165262}"/>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F86C7207-F843-C411-1266-14C1D075B239}"/>
              </a:ext>
            </a:extLst>
          </p:cNvPr>
          <p:cNvSpPr>
            <a:spLocks noGrp="1"/>
          </p:cNvSpPr>
          <p:nvPr>
            <p:ph type="sldNum" sz="quarter" idx="12"/>
          </p:nvPr>
        </p:nvSpPr>
        <p:spPr/>
        <p:txBody>
          <a:bodyPr/>
          <a:lstStyle/>
          <a:p>
            <a:fld id="{D57F1E4F-1CFF-5643-939E-217C01CDF565}" type="slidenum">
              <a:rPr lang="en-US" smtClean="0"/>
              <a:t>10</a:t>
            </a:fld>
            <a:endParaRPr lang="en-US" dirty="0"/>
          </a:p>
        </p:txBody>
      </p:sp>
    </p:spTree>
    <p:extLst>
      <p:ext uri="{BB962C8B-B14F-4D97-AF65-F5344CB8AC3E}">
        <p14:creationId xmlns:p14="http://schemas.microsoft.com/office/powerpoint/2010/main" val="2886804142"/>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5F3E-E78F-5CCA-B054-AF6926FE74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C130988-3ACE-1CC3-3C66-AF051F1389BE}"/>
              </a:ext>
            </a:extLst>
          </p:cNvPr>
          <p:cNvSpPr>
            <a:spLocks noGrp="1"/>
          </p:cNvSpPr>
          <p:nvPr>
            <p:ph type="title"/>
          </p:nvPr>
        </p:nvSpPr>
        <p:spPr/>
        <p:txBody>
          <a:bodyPr/>
          <a:lstStyle/>
          <a:p>
            <a:r>
              <a:rPr lang="en-GB" dirty="0"/>
              <a:t>Viktiga begrepp</a:t>
            </a:r>
          </a:p>
        </p:txBody>
      </p:sp>
      <p:sp>
        <p:nvSpPr>
          <p:cNvPr id="3" name="Segnaposto contenuto 2">
            <a:extLst>
              <a:ext uri="{FF2B5EF4-FFF2-40B4-BE49-F238E27FC236}">
                <a16:creationId xmlns:a16="http://schemas.microsoft.com/office/drawing/2014/main" id="{7A63B1A0-71D3-811F-C5F8-946294B3A6A2}"/>
              </a:ext>
            </a:extLst>
          </p:cNvPr>
          <p:cNvSpPr>
            <a:spLocks noGrp="1"/>
          </p:cNvSpPr>
          <p:nvPr>
            <p:ph idx="1"/>
          </p:nvPr>
        </p:nvSpPr>
        <p:spPr>
          <a:xfrm>
            <a:off x="838200" y="1825625"/>
            <a:ext cx="10515600" cy="4631322"/>
          </a:xfrm>
        </p:spPr>
        <p:txBody>
          <a:bodyPr>
            <a:normAutofit/>
          </a:bodyPr>
          <a:lstStyle/>
          <a:p>
            <a:pPr marL="0" marR="0" algn="l">
              <a:lnSpc>
                <a:spcPct val="115000"/>
              </a:lnSpc>
              <a:spcBef>
                <a:spcPts val="0"/>
              </a:spcBef>
              <a:spcAft>
                <a:spcPts val="1000"/>
              </a:spcAft>
            </a:pPr>
            <a:r>
              <a:rPr lang="en-US" sz="1800" b="1"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Investering</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 </a:t>
            </a:r>
            <a:r>
              <a:rPr lang="en-US" sz="1800" kern="100" dirty="0">
                <a:solidFill>
                  <a:schemeClr val="tx1"/>
                </a:solidFill>
                <a:effectLst/>
                <a:latin typeface="Calibri" panose="020F0502020204030204" pitchFamily="34" charset="0"/>
                <a:ea typeface="Calibri" panose="020F0502020204030204" pitchFamily="34" charset="0"/>
              </a:rPr>
              <a:t>En investering är ett avtal mellan två parter, där den ena parten, investeraren, tillhandahåller pengar, P (kapital eller nuvärde), till den andra parten, producenten, med förväntan att producenten ska returnera pengar, F (framtida värde), till investeraren vid något framtida angivet datum, där F &gt; P. Det belopp som tjänas in från investeringen är </a:t>
            </a:r>
            <a:r>
              <a:rPr lang="en-US" sz="1800" i="1" kern="100" dirty="0">
                <a:solidFill>
                  <a:schemeClr val="tx1"/>
                </a:solidFill>
                <a:effectLst/>
                <a:latin typeface="Calibri" panose="020F0502020204030204" pitchFamily="34" charset="0"/>
                <a:ea typeface="Calibri" panose="020F0502020204030204" pitchFamily="34" charset="0"/>
              </a:rPr>
              <a:t>E=F-P</a:t>
            </a:r>
            <a:r>
              <a:rPr lang="en-US" sz="1800" kern="100" dirty="0">
                <a:solidFill>
                  <a:schemeClr val="tx1"/>
                </a:solidFill>
                <a:effectLst/>
                <a:latin typeface="Calibri" panose="020F0502020204030204" pitchFamily="34" charset="0"/>
                <a:ea typeface="Calibri" panose="020F0502020204030204" pitchFamily="34" charset="0"/>
              </a:rPr>
              <a:t>.</a:t>
            </a:r>
          </a:p>
          <a:p>
            <a:pPr marL="0" marR="0" algn="l">
              <a:lnSpc>
                <a:spcPct val="115000"/>
              </a:lnSpc>
              <a:spcBef>
                <a:spcPts val="0"/>
              </a:spcBef>
              <a:spcAft>
                <a:spcPts val="1000"/>
              </a:spcAft>
            </a:pPr>
            <a:r>
              <a:rPr lang="en-US" sz="1800" b="1"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Ränta</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 Pengar som betalas regelbundet till en viss ränta för användning av utlånade pengar eller för att skjuta upp återbetalningen av en skuld. </a:t>
            </a:r>
            <a:r>
              <a:rPr lang="en-US" sz="1800" kern="100" dirty="0">
                <a:solidFill>
                  <a:schemeClr val="tx1"/>
                </a:solidFill>
                <a:effectLst/>
                <a:latin typeface="Calibri" panose="020F0502020204030204" pitchFamily="34" charset="0"/>
                <a:ea typeface="Calibri" panose="020F0502020204030204" pitchFamily="34" charset="0"/>
              </a:rPr>
              <a:t>Två typer av ränta används när man beräknar det framtida värdet av en investering.</a:t>
            </a:r>
          </a:p>
          <a:p>
            <a:pPr marL="457200" lvl="1">
              <a:lnSpc>
                <a:spcPct val="115000"/>
              </a:lnSpc>
              <a:spcBef>
                <a:spcPts val="0"/>
              </a:spcBef>
              <a:spcAft>
                <a:spcPts val="1000"/>
              </a:spcAft>
            </a:pPr>
            <a:r>
              <a:rPr lang="en-GB" sz="1800" dirty="0">
                <a:effectLst/>
                <a:latin typeface="Calibri" panose="020F0502020204030204" pitchFamily="34" charset="0"/>
                <a:ea typeface="TimesNewRomanPS-BoldMT-Identity"/>
              </a:rPr>
              <a:t>enkel </a:t>
            </a:r>
            <a:r>
              <a:rPr lang="en-GB" sz="1800" dirty="0">
                <a:effectLst/>
                <a:latin typeface="Calibri" panose="020F0502020204030204" pitchFamily="34" charset="0"/>
                <a:ea typeface="TimesNewRomanPSMT-Identity-H"/>
              </a:rPr>
              <a:t>ränteberäkning, den betalda räntan baseras enbart på den ursprungliga investeringen. Ränta som betalas under ett år = </a:t>
            </a:r>
            <a:r>
              <a:rPr lang="en-GB" sz="1800" i="1" dirty="0">
                <a:effectLst/>
                <a:latin typeface="Calibri" panose="020F0502020204030204" pitchFamily="34" charset="0"/>
                <a:ea typeface="TimesNewRomanPS-ItalicMT-Identi"/>
              </a:rPr>
              <a:t>P*i</a:t>
            </a:r>
            <a:r>
              <a:rPr lang="en-GB" sz="1800" i="1" baseline="-25000" dirty="0">
                <a:effectLst/>
                <a:latin typeface="Calibri" panose="020F0502020204030204" pitchFamily="34" charset="0"/>
                <a:ea typeface="TimesNewRomanPS-ItalicMT-Identi"/>
              </a:rPr>
              <a:t>s</a:t>
            </a:r>
            <a:r>
              <a:rPr lang="en-GB" sz="1800" i="1" dirty="0">
                <a:effectLst/>
                <a:latin typeface="Calibri" panose="020F0502020204030204" pitchFamily="34" charset="0"/>
                <a:ea typeface="TimesNewRomanPS-ItalicMT-Identi"/>
              </a:rPr>
              <a:t> . </a:t>
            </a:r>
            <a:r>
              <a:rPr lang="en-GB" sz="1800" dirty="0">
                <a:effectLst/>
                <a:latin typeface="Calibri" panose="020F0502020204030204" pitchFamily="34" charset="0"/>
                <a:ea typeface="TimesNewRomanPSMT-Identity-H"/>
              </a:rPr>
              <a:t>För en investeringsperiod på </a:t>
            </a:r>
            <a:r>
              <a:rPr lang="en-GB" sz="1800" i="1" dirty="0">
                <a:effectLst/>
                <a:latin typeface="Calibri" panose="020F0502020204030204" pitchFamily="34" charset="0"/>
                <a:ea typeface="TimesNewRomanPS-ItalicMT-Identi"/>
              </a:rPr>
              <a:t>n år är </a:t>
            </a:r>
            <a:r>
              <a:rPr lang="en-GB" sz="1800" dirty="0">
                <a:effectLst/>
                <a:latin typeface="Calibri" panose="020F0502020204030204" pitchFamily="34" charset="0"/>
                <a:ea typeface="TimesNewRomanPSMT-Identity-H"/>
              </a:rPr>
              <a:t>den totala betalda räntan = </a:t>
            </a:r>
            <a:r>
              <a:rPr lang="en-GB" sz="1800" i="1" dirty="0">
                <a:effectLst/>
                <a:latin typeface="Calibri" panose="020F0502020204030204" pitchFamily="34" charset="0"/>
                <a:ea typeface="TimesNewRomanPS-ItalicMT-Identi"/>
              </a:rPr>
              <a:t>P*i</a:t>
            </a:r>
            <a:r>
              <a:rPr lang="en-GB" sz="1800" i="1" baseline="-25000" dirty="0">
                <a:effectLst/>
                <a:latin typeface="Calibri" panose="020F0502020204030204" pitchFamily="34" charset="0"/>
                <a:ea typeface="TimesNewRomanPS-ItalicMT-Identi"/>
              </a:rPr>
              <a:t>s</a:t>
            </a:r>
            <a:r>
              <a:rPr lang="en-GB" sz="1800" dirty="0">
                <a:effectLst/>
                <a:latin typeface="Calibri" panose="020F0502020204030204" pitchFamily="34" charset="0"/>
                <a:ea typeface="TimesNewRomanPSMT-Identity-H"/>
              </a:rPr>
              <a:t> *n. Investeringens totala värde under </a:t>
            </a:r>
            <a:r>
              <a:rPr lang="en-GB" sz="1800" i="1" dirty="0">
                <a:effectLst/>
                <a:latin typeface="Calibri" panose="020F0502020204030204" pitchFamily="34" charset="0"/>
                <a:ea typeface="TimesNewRomanPS-ItalicMT-Identi"/>
              </a:rPr>
              <a:t>n år</a:t>
            </a:r>
            <a:r>
              <a:rPr lang="en-GB" sz="1800" dirty="0">
                <a:effectLst/>
                <a:latin typeface="Calibri" panose="020F0502020204030204" pitchFamily="34" charset="0"/>
                <a:ea typeface="TimesNewRomanPSMT-Identity-H"/>
              </a:rPr>
              <a:t>: </a:t>
            </a:r>
            <a:r>
              <a:rPr lang="en-GB" sz="1800" i="1" dirty="0" err="1">
                <a:effectLst/>
                <a:latin typeface="Calibri" panose="020F0502020204030204" pitchFamily="34" charset="0"/>
                <a:ea typeface="TimesNewRomanPS-ItalicMT-Identi"/>
              </a:rPr>
              <a:t>F</a:t>
            </a:r>
            <a:r>
              <a:rPr lang="en-GB" sz="1800" i="1" baseline="-25000" dirty="0" err="1">
                <a:effectLst/>
                <a:latin typeface="Calibri" panose="020F0502020204030204" pitchFamily="34" charset="0"/>
                <a:ea typeface="TimesNewRomanPS-ItalicMT-Identi"/>
              </a:rPr>
              <a:t>n</a:t>
            </a:r>
            <a:r>
              <a:rPr lang="en-GB" sz="1800" dirty="0">
                <a:effectLst/>
                <a:latin typeface="Calibri" panose="020F0502020204030204" pitchFamily="34" charset="0"/>
                <a:ea typeface="TimesNewRomanPSMT-Identity-H"/>
              </a:rPr>
              <a:t> = </a:t>
            </a:r>
            <a:r>
              <a:rPr lang="en-GB" sz="1800" i="1" dirty="0">
                <a:effectLst/>
                <a:latin typeface="Calibri" panose="020F0502020204030204" pitchFamily="34" charset="0"/>
                <a:ea typeface="TimesNewRomanPS-ItalicMT-Identi"/>
              </a:rPr>
              <a:t>P </a:t>
            </a:r>
            <a:r>
              <a:rPr lang="en-GB" sz="1800" dirty="0">
                <a:effectLst/>
                <a:latin typeface="Calibri" panose="020F0502020204030204" pitchFamily="34" charset="0"/>
                <a:ea typeface="TimesNewRomanPSMT-Identity-H"/>
              </a:rPr>
              <a:t>+ </a:t>
            </a:r>
            <a:r>
              <a:rPr lang="en-GB" sz="1800" i="1" dirty="0">
                <a:effectLst/>
                <a:latin typeface="Calibri" panose="020F0502020204030204" pitchFamily="34" charset="0"/>
                <a:ea typeface="TimesNewRomanPS-ItalicMT-Identi"/>
              </a:rPr>
              <a:t>P*i</a:t>
            </a:r>
            <a:r>
              <a:rPr lang="en-GB" sz="1800" i="1" baseline="-25000" dirty="0">
                <a:effectLst/>
                <a:latin typeface="Calibri" panose="020F0502020204030204" pitchFamily="34" charset="0"/>
                <a:ea typeface="TimesNewRomanPS-ItalicMT-Identi"/>
              </a:rPr>
              <a:t>s</a:t>
            </a:r>
            <a:r>
              <a:rPr lang="en-GB" sz="1800" dirty="0">
                <a:effectLst/>
                <a:latin typeface="Calibri" panose="020F0502020204030204" pitchFamily="34" charset="0"/>
                <a:ea typeface="TimesNewRomanPS-ItalicMT-Identi"/>
              </a:rPr>
              <a:t> *n. </a:t>
            </a:r>
          </a:p>
          <a:p>
            <a:pPr marL="457200" lvl="1">
              <a:lnSpc>
                <a:spcPct val="115000"/>
              </a:lnSpc>
              <a:spcBef>
                <a:spcPts val="0"/>
              </a:spcBef>
              <a:spcAft>
                <a:spcPts val="1000"/>
              </a:spcAft>
            </a:pPr>
            <a:r>
              <a:rPr lang="en-GB" sz="1800" dirty="0">
                <a:effectLst/>
                <a:latin typeface="Calibri" panose="020F0502020204030204" pitchFamily="34" charset="0"/>
                <a:ea typeface="TimesNewRomanPS-ItalicMT-Identi"/>
              </a:rPr>
              <a:t>Vid sammansatt ränta </a:t>
            </a:r>
            <a:r>
              <a:rPr lang="en-GB" sz="1800" dirty="0">
                <a:effectLst/>
                <a:latin typeface="Calibri" panose="020F0502020204030204" pitchFamily="34" charset="0"/>
                <a:ea typeface="TimesNewRomanPS-ItalicMT-Identi"/>
              </a:rPr>
              <a:t>tillämpas </a:t>
            </a:r>
            <a:r>
              <a:rPr lang="en-GB" sz="1800" dirty="0">
                <a:effectLst/>
                <a:latin typeface="Calibri" panose="020F0502020204030204" pitchFamily="34" charset="0"/>
                <a:ea typeface="TimesNewRomanPS-ItalicMT-Identi"/>
              </a:rPr>
              <a:t>en räntesats på </a:t>
            </a:r>
            <a:r>
              <a:rPr lang="en-GB" sz="1800" i="1" dirty="0">
                <a:effectLst/>
                <a:latin typeface="Calibri" panose="020F0502020204030204" pitchFamily="34" charset="0"/>
                <a:ea typeface="TimesNewRomanPS-ItalicMT-Identi"/>
              </a:rPr>
              <a:t>i </a:t>
            </a:r>
            <a:r>
              <a:rPr lang="en-GB" sz="1800" dirty="0">
                <a:effectLst/>
                <a:latin typeface="Calibri" panose="020F0502020204030204" pitchFamily="34" charset="0"/>
                <a:ea typeface="TimesNewRomanPS-ItalicMT-Identi"/>
              </a:rPr>
              <a:t>även på den intjänade räntan.</a:t>
            </a:r>
            <a:r>
              <a:rPr lang="en-GB" sz="1800" dirty="0">
                <a:effectLst/>
                <a:latin typeface="Calibri" panose="020F0502020204030204" pitchFamily="34" charset="0"/>
                <a:ea typeface="TimesNewRomanPS-ItalicMT-Identi"/>
              </a:rPr>
              <a:t> För sammansatt ränta kan det alltså skrivas: </a:t>
            </a:r>
            <a:r>
              <a:rPr lang="en-GB" sz="1800" i="1" dirty="0" err="1">
                <a:effectLst/>
                <a:latin typeface="Calibri" panose="020F0502020204030204" pitchFamily="34" charset="0"/>
                <a:ea typeface="TimesNewRomanPS-ItalicMT-Identi"/>
              </a:rPr>
              <a:t>F</a:t>
            </a:r>
            <a:r>
              <a:rPr lang="en-GB" sz="1800" i="1" baseline="-25000" dirty="0" err="1">
                <a:effectLst/>
                <a:latin typeface="Calibri" panose="020F0502020204030204" pitchFamily="34" charset="0"/>
                <a:ea typeface="TimesNewRomanPS-ItalicMT-Identi"/>
              </a:rPr>
              <a:t>n</a:t>
            </a:r>
            <a:r>
              <a:rPr lang="en-GB" sz="1800" i="1" dirty="0">
                <a:effectLst/>
                <a:latin typeface="Calibri" panose="020F0502020204030204" pitchFamily="34" charset="0"/>
                <a:ea typeface="TimesNewRomanPS-ItalicMT-Identi"/>
              </a:rPr>
              <a:t> =P(1 + i)</a:t>
            </a:r>
            <a:r>
              <a:rPr lang="en-GB" sz="1800" i="1" baseline="30000" dirty="0">
                <a:effectLst/>
                <a:latin typeface="Calibri" panose="020F0502020204030204" pitchFamily="34" charset="0"/>
                <a:ea typeface="TimesNewRomanPS-ItalicMT-Identi"/>
              </a:rPr>
              <a:t>n</a:t>
            </a:r>
            <a:r>
              <a:rPr lang="en-GB" sz="1800" dirty="0">
                <a:effectLst/>
                <a:latin typeface="Calibri" panose="020F0502020204030204" pitchFamily="34" charset="0"/>
                <a:ea typeface="TimesNewRomanPS-ItalicMT-Identi"/>
              </a:rPr>
              <a:t> . Om räntesatserna ändras med tiden: </a:t>
            </a:r>
            <a:r>
              <a:rPr lang="en-GB" sz="1800" i="1" dirty="0" err="1">
                <a:effectLst/>
                <a:latin typeface="Calibri" panose="020F0502020204030204" pitchFamily="34" charset="0"/>
                <a:ea typeface="TimesNewRomanPS-ItalicMT-Identi"/>
              </a:rPr>
              <a:t>F</a:t>
            </a:r>
            <a:r>
              <a:rPr lang="en-GB" sz="1800" i="1" baseline="-25000" dirty="0" err="1">
                <a:effectLst/>
                <a:latin typeface="Calibri" panose="020F0502020204030204" pitchFamily="34" charset="0"/>
                <a:ea typeface="TimesNewRomanPS-ItalicMT-Identi"/>
              </a:rPr>
              <a:t>n</a:t>
            </a:r>
            <a:r>
              <a:rPr lang="en-GB" sz="1800" i="1" dirty="0">
                <a:effectLst/>
                <a:latin typeface="Calibri" panose="020F0502020204030204" pitchFamily="34" charset="0"/>
                <a:ea typeface="TimesNewRomanPS-ItalicMT-Identi"/>
              </a:rPr>
              <a:t> =P(1 + i</a:t>
            </a:r>
            <a:r>
              <a:rPr lang="en-GB" sz="1800" i="1" baseline="-25000" dirty="0">
                <a:effectLst/>
                <a:latin typeface="Calibri" panose="020F0502020204030204" pitchFamily="34" charset="0"/>
                <a:ea typeface="TimesNewRomanPS-ItalicMT-Identi"/>
              </a:rPr>
              <a:t>1</a:t>
            </a:r>
            <a:r>
              <a:rPr lang="en-GB" sz="1800" i="1" dirty="0">
                <a:effectLst/>
                <a:latin typeface="Calibri" panose="020F0502020204030204" pitchFamily="34" charset="0"/>
                <a:ea typeface="TimesNewRomanPS-ItalicMT-Identi"/>
              </a:rPr>
              <a:t> ) (1 + i</a:t>
            </a:r>
            <a:r>
              <a:rPr lang="en-GB" sz="1800" i="1" baseline="-25000" dirty="0">
                <a:effectLst/>
                <a:latin typeface="Calibri" panose="020F0502020204030204" pitchFamily="34" charset="0"/>
                <a:ea typeface="TimesNewRomanPS-ItalicMT-Identi"/>
              </a:rPr>
              <a:t>2</a:t>
            </a:r>
            <a:r>
              <a:rPr lang="en-GB" sz="1800" i="1" dirty="0">
                <a:effectLst/>
                <a:latin typeface="Calibri" panose="020F0502020204030204" pitchFamily="34" charset="0"/>
                <a:ea typeface="TimesNewRomanPS-ItalicMT-Identi"/>
              </a:rPr>
              <a:t> ) (1 + i</a:t>
            </a:r>
            <a:r>
              <a:rPr lang="en-GB" sz="1800" i="1" baseline="-25000" dirty="0">
                <a:effectLst/>
                <a:latin typeface="Calibri" panose="020F0502020204030204" pitchFamily="34" charset="0"/>
                <a:ea typeface="TimesNewRomanPS-ItalicMT-Identi"/>
              </a:rPr>
              <a:t>3</a:t>
            </a:r>
            <a:r>
              <a:rPr lang="en-GB" sz="1800" i="1" dirty="0">
                <a:effectLst/>
                <a:latin typeface="Calibri" panose="020F0502020204030204" pitchFamily="34" charset="0"/>
                <a:ea typeface="TimesNewRomanPS-ItalicMT-Identi"/>
              </a:rPr>
              <a:t> )... (1 + i )</a:t>
            </a:r>
            <a:r>
              <a:rPr lang="en-GB" sz="1800" i="1" baseline="-25000" dirty="0">
                <a:effectLst/>
                <a:latin typeface="Calibri" panose="020F0502020204030204" pitchFamily="34" charset="0"/>
                <a:ea typeface="TimesNewRomanPS-ItalicMT-Identi"/>
              </a:rPr>
              <a:t>n</a:t>
            </a:r>
            <a:endParaRPr lang="en-US" sz="1800" kern="100" dirty="0">
              <a:solidFill>
                <a:schemeClr val="tx1"/>
              </a:solidFill>
              <a:effectLst/>
              <a:latin typeface="Calibri" panose="020F0502020204030204" pitchFamily="34" charset="0"/>
              <a:ea typeface="Calibri" panose="020F0502020204030204" pitchFamily="34" charset="0"/>
            </a:endParaRPr>
          </a:p>
        </p:txBody>
      </p:sp>
      <p:sp>
        <p:nvSpPr>
          <p:cNvPr id="4" name="Segnaposto piè di pagina 3">
            <a:extLst>
              <a:ext uri="{FF2B5EF4-FFF2-40B4-BE49-F238E27FC236}">
                <a16:creationId xmlns:a16="http://schemas.microsoft.com/office/drawing/2014/main" id="{2E911B8E-C4F7-4FA9-D4AF-934E07B10103}"/>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9F82DD57-5F05-AA7B-0B76-B8127E5049C9}"/>
              </a:ext>
            </a:extLst>
          </p:cNvPr>
          <p:cNvSpPr>
            <a:spLocks noGrp="1"/>
          </p:cNvSpPr>
          <p:nvPr>
            <p:ph type="sldNum" sz="quarter" idx="12"/>
          </p:nvPr>
        </p:nvSpPr>
        <p:spPr/>
        <p:txBody>
          <a:bodyPr/>
          <a:lstStyle/>
          <a:p>
            <a:fld id="{D57F1E4F-1CFF-5643-939E-217C01CDF565}" type="slidenum">
              <a:rPr lang="en-US" smtClean="0"/>
              <a:t>11</a:t>
            </a:fld>
            <a:endParaRPr lang="en-US" dirty="0"/>
          </a:p>
        </p:txBody>
      </p:sp>
    </p:spTree>
    <p:extLst>
      <p:ext uri="{BB962C8B-B14F-4D97-AF65-F5344CB8AC3E}">
        <p14:creationId xmlns:p14="http://schemas.microsoft.com/office/powerpoint/2010/main" val="2632363482"/>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81D9C-6582-5BE7-EC8A-80F9F67389B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A803406-7961-9E30-7788-1418A088F210}"/>
              </a:ext>
            </a:extLst>
          </p:cNvPr>
          <p:cNvSpPr>
            <a:spLocks noGrp="1"/>
          </p:cNvSpPr>
          <p:nvPr>
            <p:ph type="title"/>
          </p:nvPr>
        </p:nvSpPr>
        <p:spPr/>
        <p:txBody>
          <a:bodyPr/>
          <a:lstStyle/>
          <a:p>
            <a:r>
              <a:rPr lang="en-GB" dirty="0"/>
              <a:t>Viktiga begrepp</a:t>
            </a:r>
          </a:p>
        </p:txBody>
      </p:sp>
      <p:sp>
        <p:nvSpPr>
          <p:cNvPr id="3" name="Segnaposto contenuto 2">
            <a:extLst>
              <a:ext uri="{FF2B5EF4-FFF2-40B4-BE49-F238E27FC236}">
                <a16:creationId xmlns:a16="http://schemas.microsoft.com/office/drawing/2014/main" id="{F02C4356-B852-BCC3-B986-534C2F09E9B4}"/>
              </a:ext>
            </a:extLst>
          </p:cNvPr>
          <p:cNvSpPr>
            <a:spLocks noGrp="1"/>
          </p:cNvSpPr>
          <p:nvPr>
            <p:ph idx="1"/>
          </p:nvPr>
        </p:nvSpPr>
        <p:spPr>
          <a:xfrm>
            <a:off x="838200" y="1825625"/>
            <a:ext cx="10515600" cy="4631322"/>
          </a:xfrm>
        </p:spPr>
        <p:txBody>
          <a:bodyPr>
            <a:normAutofit/>
          </a:bodyPr>
          <a:lstStyle/>
          <a:p>
            <a:pPr marL="0" marR="0" algn="l">
              <a:lnSpc>
                <a:spcPct val="115000"/>
              </a:lnSpc>
              <a:spcBef>
                <a:spcPts val="0"/>
              </a:spcBef>
              <a:spcAft>
                <a:spcPts val="1000"/>
              </a:spcAft>
            </a:pPr>
            <a:r>
              <a:rPr lang="en-US" sz="1800" b="1" kern="100" dirty="0">
                <a:solidFill>
                  <a:schemeClr val="tx1"/>
                </a:solidFill>
                <a:latin typeface="Calibri" panose="020F0502020204030204" pitchFamily="34" charset="0"/>
                <a:cs typeface="Open Sans" panose="020B0606030504020204" pitchFamily="34" charset="0"/>
              </a:rPr>
              <a:t>Kassaflödesdiagram (CFD) </a:t>
            </a:r>
            <a:r>
              <a:rPr lang="en-US" sz="1800" kern="100" dirty="0">
                <a:solidFill>
                  <a:schemeClr val="tx1"/>
                </a:solidFill>
                <a:latin typeface="Calibri" panose="020F0502020204030204" pitchFamily="34" charset="0"/>
                <a:cs typeface="Open Sans" panose="020B0606030504020204" pitchFamily="34" charset="0"/>
              </a:rPr>
              <a:t>Kassaflödesdiagram är visuella representationer av intäkter och utgifter under en tidsperiod. </a:t>
            </a:r>
          </a:p>
        </p:txBody>
      </p:sp>
      <p:sp>
        <p:nvSpPr>
          <p:cNvPr id="4" name="Segnaposto piè di pagina 3">
            <a:extLst>
              <a:ext uri="{FF2B5EF4-FFF2-40B4-BE49-F238E27FC236}">
                <a16:creationId xmlns:a16="http://schemas.microsoft.com/office/drawing/2014/main" id="{50B58D2B-75DB-1BEE-2EE7-FAECBA5B416D}"/>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8920CCE9-D953-ACB2-A4D6-EEB0DF32C8D2}"/>
              </a:ext>
            </a:extLst>
          </p:cNvPr>
          <p:cNvSpPr>
            <a:spLocks noGrp="1"/>
          </p:cNvSpPr>
          <p:nvPr>
            <p:ph type="sldNum" sz="quarter" idx="12"/>
          </p:nvPr>
        </p:nvSpPr>
        <p:spPr/>
        <p:txBody>
          <a:bodyPr/>
          <a:lstStyle/>
          <a:p>
            <a:fld id="{D57F1E4F-1CFF-5643-939E-217C01CDF565}" type="slidenum">
              <a:rPr lang="en-US" smtClean="0"/>
              <a:t>12</a:t>
            </a:fld>
            <a:endParaRPr lang="en-US" dirty="0"/>
          </a:p>
        </p:txBody>
      </p:sp>
      <p:pic>
        <p:nvPicPr>
          <p:cNvPr id="6" name="Picture 5">
            <a:extLst>
              <a:ext uri="{FF2B5EF4-FFF2-40B4-BE49-F238E27FC236}">
                <a16:creationId xmlns:a16="http://schemas.microsoft.com/office/drawing/2014/main" id="{739E40EA-4EE5-24D1-1E98-FEC9CAB1AC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436" y="4468136"/>
            <a:ext cx="3232718" cy="1852782"/>
          </a:xfrm>
          <a:prstGeom prst="rect">
            <a:avLst/>
          </a:prstGeom>
          <a:noFill/>
          <a:ln>
            <a:noFill/>
          </a:ln>
        </p:spPr>
      </p:pic>
      <p:pic>
        <p:nvPicPr>
          <p:cNvPr id="7" name="Picture 6">
            <a:extLst>
              <a:ext uri="{FF2B5EF4-FFF2-40B4-BE49-F238E27FC236}">
                <a16:creationId xmlns:a16="http://schemas.microsoft.com/office/drawing/2014/main" id="{7D1B114B-EB5F-E186-10A0-9B00EBE6A3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5704" y="4352092"/>
            <a:ext cx="3316338" cy="1947384"/>
          </a:xfrm>
          <a:prstGeom prst="rect">
            <a:avLst/>
          </a:prstGeom>
          <a:noFill/>
          <a:ln>
            <a:noFill/>
          </a:ln>
        </p:spPr>
      </p:pic>
      <p:sp>
        <p:nvSpPr>
          <p:cNvPr id="11" name="TextBox 10">
            <a:extLst>
              <a:ext uri="{FF2B5EF4-FFF2-40B4-BE49-F238E27FC236}">
                <a16:creationId xmlns:a16="http://schemas.microsoft.com/office/drawing/2014/main" id="{2515D32A-D517-3889-EF82-E9263C20D332}"/>
              </a:ext>
            </a:extLst>
          </p:cNvPr>
          <p:cNvSpPr txBox="1"/>
          <p:nvPr/>
        </p:nvSpPr>
        <p:spPr>
          <a:xfrm>
            <a:off x="1184553" y="2520984"/>
            <a:ext cx="6096000" cy="392159"/>
          </a:xfrm>
          <a:prstGeom prst="rect">
            <a:avLst/>
          </a:prstGeom>
          <a:noFill/>
        </p:spPr>
        <p:txBody>
          <a:bodyPr wrap="square">
            <a:spAutoFit/>
          </a:bodyPr>
          <a:lstStyle/>
          <a:p>
            <a:pPr marL="457200" lvl="1">
              <a:lnSpc>
                <a:spcPct val="115000"/>
              </a:lnSpc>
              <a:spcBef>
                <a:spcPts val="0"/>
              </a:spcBef>
              <a:spcAft>
                <a:spcPts val="1000"/>
              </a:spcAft>
            </a:pPr>
            <a:r>
              <a:rPr lang="en-GB" sz="1800" kern="100" dirty="0">
                <a:solidFill>
                  <a:schemeClr val="tx1"/>
                </a:solidFill>
                <a:effectLst/>
                <a:latin typeface="Calibri" panose="020F0502020204030204" pitchFamily="34" charset="0"/>
                <a:ea typeface="Calibri" panose="020F0502020204030204" pitchFamily="34" charset="0"/>
              </a:rPr>
              <a:t>Diskret </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kassaflödesdiagram</a:t>
            </a:r>
          </a:p>
        </p:txBody>
      </p:sp>
      <p:sp>
        <p:nvSpPr>
          <p:cNvPr id="13" name="TextBox 12">
            <a:extLst>
              <a:ext uri="{FF2B5EF4-FFF2-40B4-BE49-F238E27FC236}">
                <a16:creationId xmlns:a16="http://schemas.microsoft.com/office/drawing/2014/main" id="{703927F5-6DC4-D35D-0279-517A15DD0FE0}"/>
              </a:ext>
            </a:extLst>
          </p:cNvPr>
          <p:cNvSpPr txBox="1"/>
          <p:nvPr/>
        </p:nvSpPr>
        <p:spPr>
          <a:xfrm>
            <a:off x="5903495" y="2482869"/>
            <a:ext cx="6096000" cy="392159"/>
          </a:xfrm>
          <a:prstGeom prst="rect">
            <a:avLst/>
          </a:prstGeom>
          <a:noFill/>
        </p:spPr>
        <p:txBody>
          <a:bodyPr wrap="square">
            <a:spAutoFit/>
          </a:bodyPr>
          <a:lstStyle/>
          <a:p>
            <a:pPr marL="457200" lvl="1">
              <a:lnSpc>
                <a:spcPct val="115000"/>
              </a:lnSpc>
              <a:spcBef>
                <a:spcPts val="0"/>
              </a:spcBef>
              <a:spcAft>
                <a:spcPts val="1000"/>
              </a:spcAft>
            </a:pPr>
            <a:r>
              <a:rPr lang="en-GB" sz="1800" kern="100" dirty="0">
                <a:solidFill>
                  <a:schemeClr val="tx1"/>
                </a:solidFill>
                <a:effectLst/>
                <a:latin typeface="Calibri" panose="020F0502020204030204" pitchFamily="34" charset="0"/>
                <a:ea typeface="Calibri" panose="020F0502020204030204" pitchFamily="34" charset="0"/>
              </a:rPr>
              <a:t>Diagram över ackumulerat kassaflöde</a:t>
            </a:r>
            <a:endPar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endParaRPr>
          </a:p>
        </p:txBody>
      </p:sp>
      <p:sp>
        <p:nvSpPr>
          <p:cNvPr id="9" name="Rectangle 3">
            <a:extLst>
              <a:ext uri="{FF2B5EF4-FFF2-40B4-BE49-F238E27FC236}">
                <a16:creationId xmlns:a16="http://schemas.microsoft.com/office/drawing/2014/main" id="{F769663E-16F3-A0BB-881B-BA4E27E78FDC}"/>
              </a:ext>
            </a:extLst>
          </p:cNvPr>
          <p:cNvSpPr>
            <a:spLocks noChangeArrowheads="1"/>
          </p:cNvSpPr>
          <p:nvPr/>
        </p:nvSpPr>
        <p:spPr bwMode="auto">
          <a:xfrm>
            <a:off x="1184553" y="3151869"/>
            <a:ext cx="41184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Exempel: Ett företag investerade 0,5, 0,75 och 0,9 miljoner USD i slutet av år 1, 2 respektive 3 för att bygga en anläggning. Anläggningens livslängd är 10 år och den </a:t>
            </a:r>
            <a:r>
              <a:rPr kumimoji="0" lang="en-GB" altLang="sv-SE"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årliga inkomsten </a:t>
            </a:r>
            <a:r>
              <a:rPr kumimoji="0" lang="en-GB"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var 0,4 miljoner USD utom under det 1</a:t>
            </a:r>
            <a:r>
              <a:rPr kumimoji="0" lang="en-GB" altLang="sv-SE" sz="12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st</a:t>
            </a:r>
            <a:r>
              <a:rPr kumimoji="0" lang="en-GB"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året då anläggningen var i drift, då den var 0,3 miljoner USD. Den diskreta CFD-beräkningen visas till </a:t>
            </a:r>
            <a:r>
              <a:rPr kumimoji="0" lang="sv-SE" altLang="sv-SE" sz="800" b="0" i="0" u="none" strike="noStrike" cap="none" normalizeH="0" baseline="0" dirty="0">
                <a:ln>
                  <a:noFill/>
                </a:ln>
                <a:solidFill>
                  <a:schemeClr val="tx1"/>
                </a:solidFill>
                <a:effectLst/>
                <a:latin typeface="Arial" panose="020B0604020202020204" pitchFamily="34" charset="0"/>
              </a:rPr>
              <a:t>höger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7D1B9852-0456-1A45-BCAC-0DF19C509234}"/>
              </a:ext>
            </a:extLst>
          </p:cNvPr>
          <p:cNvSpPr txBox="1"/>
          <p:nvPr/>
        </p:nvSpPr>
        <p:spPr>
          <a:xfrm>
            <a:off x="6264441" y="3101783"/>
            <a:ext cx="4243138" cy="646331"/>
          </a:xfrm>
          <a:prstGeom prst="rect">
            <a:avLst/>
          </a:prstGeom>
          <a:noFill/>
        </p:spPr>
        <p:txBody>
          <a:bodyPr wrap="square">
            <a:spAutoFit/>
          </a:bodyPr>
          <a:lstStyle/>
          <a:p>
            <a:r>
              <a:rPr lang="en-GB" sz="1200" dirty="0">
                <a:latin typeface="Arial" panose="020B0604020202020204" pitchFamily="34" charset="0"/>
              </a:rPr>
              <a:t> Den kumulativa CFD:n är en löpande summering av de kassaflöden som uppstår i ett projekt. För samma anläggning som i föregående exempel blir den kumulativa CFD</a:t>
            </a:r>
            <a:endParaRPr lang="sv-SE" sz="1200" dirty="0">
              <a:latin typeface="Arial" panose="020B0604020202020204" pitchFamily="34" charset="0"/>
            </a:endParaRPr>
          </a:p>
        </p:txBody>
      </p:sp>
    </p:spTree>
    <p:extLst>
      <p:ext uri="{BB962C8B-B14F-4D97-AF65-F5344CB8AC3E}">
        <p14:creationId xmlns:p14="http://schemas.microsoft.com/office/powerpoint/2010/main" val="2064558666"/>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F448-E968-CE01-896D-890813CC6E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0D58C9-3B2B-EC81-98C6-2164F5BA8DC9}"/>
              </a:ext>
            </a:extLst>
          </p:cNvPr>
          <p:cNvSpPr>
            <a:spLocks noGrp="1"/>
          </p:cNvSpPr>
          <p:nvPr>
            <p:ph type="title"/>
          </p:nvPr>
        </p:nvSpPr>
        <p:spPr/>
        <p:txBody>
          <a:bodyPr/>
          <a:lstStyle/>
          <a:p>
            <a:r>
              <a:rPr lang="en-GB" dirty="0"/>
              <a:t>Viktiga begrepp</a:t>
            </a:r>
          </a:p>
        </p:txBody>
      </p:sp>
      <p:sp>
        <p:nvSpPr>
          <p:cNvPr id="3" name="Segnaposto contenuto 2">
            <a:extLst>
              <a:ext uri="{FF2B5EF4-FFF2-40B4-BE49-F238E27FC236}">
                <a16:creationId xmlns:a16="http://schemas.microsoft.com/office/drawing/2014/main" id="{F042266F-9DD1-E1DB-3D00-3341FCE477A0}"/>
              </a:ext>
            </a:extLst>
          </p:cNvPr>
          <p:cNvSpPr>
            <a:spLocks noGrp="1"/>
          </p:cNvSpPr>
          <p:nvPr>
            <p:ph idx="1"/>
          </p:nvPr>
        </p:nvSpPr>
        <p:spPr>
          <a:xfrm>
            <a:off x="838200" y="1825625"/>
            <a:ext cx="10515600" cy="4631322"/>
          </a:xfrm>
        </p:spPr>
        <p:txBody>
          <a:bodyPr>
            <a:normAutofit/>
          </a:bodyPr>
          <a:lstStyle/>
          <a:p>
            <a:pPr marL="0">
              <a:lnSpc>
                <a:spcPct val="115000"/>
              </a:lnSpc>
              <a:spcBef>
                <a:spcPts val="0"/>
              </a:spcBef>
              <a:spcAft>
                <a:spcPts val="1000"/>
              </a:spcAft>
            </a:pPr>
            <a:r>
              <a:rPr lang="en-US"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Inflation</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 </a:t>
            </a:r>
            <a:r>
              <a:rPr lang="en-GB" sz="1800" kern="100" dirty="0">
                <a:solidFill>
                  <a:schemeClr val="tx1"/>
                </a:solidFill>
                <a:latin typeface="Calibri" panose="020F0502020204030204" pitchFamily="34" charset="0"/>
                <a:cs typeface="Open Sans" panose="020B0606030504020204" pitchFamily="34" charset="0"/>
              </a:rPr>
              <a:t>Inflationen mäter hur mycket dyrare en uppsättning varor och tjänster har blivit under en viss period, vanligtvis ett år (IMF). Inflation är prisökningstakten under en given tidsperiod</a:t>
            </a:r>
            <a:r>
              <a:rPr lang="en-GB" sz="1800" kern="100" dirty="0">
                <a:effectLst/>
                <a:latin typeface="Calibri" panose="020F0502020204030204" pitchFamily="34" charset="0"/>
                <a:ea typeface="Calibri" panose="020F0502020204030204" pitchFamily="34" charset="0"/>
              </a:rPr>
              <a:t>.</a:t>
            </a:r>
          </a:p>
          <a:p>
            <a:pPr marL="0">
              <a:lnSpc>
                <a:spcPct val="115000"/>
              </a:lnSpc>
              <a:spcBef>
                <a:spcPts val="0"/>
              </a:spcBef>
              <a:spcAft>
                <a:spcPts val="1000"/>
              </a:spcAft>
            </a:pPr>
            <a:r>
              <a:rPr lang="en-US" sz="1800" b="1"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Avskrivning av kapitalinvesteringar</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 en minskning av värdet på en tillgång med tiden, särskilt på grund av slitage. Det finns ett antal metoder som revisorer kan använda för att skriva av kapitaltillgångar. De inkluderar linjär avskrivning, degressiv avskrivning, dubbel degressiv avskrivning, summan av årets siffror och produktionsenhet.</a:t>
            </a:r>
          </a:p>
          <a:p>
            <a:pPr marL="0">
              <a:lnSpc>
                <a:spcPct val="115000"/>
              </a:lnSpc>
              <a:spcBef>
                <a:spcPts val="0"/>
              </a:spcBef>
              <a:spcAft>
                <a:spcPts val="1000"/>
              </a:spcAft>
            </a:pPr>
            <a:r>
              <a:rPr lang="en-US"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Beskattning</a:t>
            </a:r>
            <a:r>
              <a:rPr lang="en-US" sz="1800" b="1" kern="100" dirty="0">
                <a:solidFill>
                  <a:schemeClr val="tx1"/>
                </a:solidFill>
                <a:latin typeface="Calibri" panose="020F0502020204030204" pitchFamily="34" charset="0"/>
                <a:ea typeface="Calibri" panose="020F0502020204030204" pitchFamily="34" charset="0"/>
                <a:cs typeface="Open Sans" panose="020B0606030504020204" pitchFamily="34" charset="0"/>
              </a:rPr>
              <a:t>: </a:t>
            </a:r>
            <a:r>
              <a:rPr lang="en-US" sz="1800" kern="100" dirty="0">
                <a:solidFill>
                  <a:schemeClr val="tx1"/>
                </a:solidFill>
                <a:latin typeface="Calibri" panose="020F0502020204030204" pitchFamily="34" charset="0"/>
                <a:cs typeface="Open Sans" panose="020B0606030504020204" pitchFamily="34" charset="0"/>
              </a:rPr>
              <a:t>Beskattning innebär att staten i nästan alla länder i världen tar ut obligatoriska avgifter från individer eller enheter. </a:t>
            </a:r>
          </a:p>
          <a:p>
            <a:pPr marL="0" marR="0" algn="l">
              <a:lnSpc>
                <a:spcPct val="115000"/>
              </a:lnSpc>
              <a:spcBef>
                <a:spcPts val="0"/>
              </a:spcBef>
              <a:spcAft>
                <a:spcPts val="1000"/>
              </a:spcAft>
            </a:pPr>
            <a:r>
              <a:rPr lang="en-US"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Kapitalkostnad: </a:t>
            </a:r>
            <a:r>
              <a:rPr lang="en-GB" sz="1800" kern="100" dirty="0">
                <a:solidFill>
                  <a:schemeClr val="tx1"/>
                </a:solidFill>
                <a:effectLst/>
                <a:latin typeface="Calibri" panose="020F0502020204030204" pitchFamily="34" charset="0"/>
                <a:ea typeface="Calibri" panose="020F0502020204030204" pitchFamily="34" charset="0"/>
              </a:rPr>
              <a:t>Kapitalkostnaden avser de kostnader som är förknippade med byggandet av en ny process/anläggning eller modifieringar av en befintlig process/anläggning. Kapitalkostnaden måste ta hänsyn till många andra kostnader än inköpskostnaden för utrustningen.</a:t>
            </a:r>
          </a:p>
          <a:p>
            <a:pPr marL="0" marR="0" algn="l">
              <a:lnSpc>
                <a:spcPct val="115000"/>
              </a:lnSpc>
              <a:spcBef>
                <a:spcPts val="0"/>
              </a:spcBef>
              <a:spcAft>
                <a:spcPts val="1000"/>
              </a:spcAft>
            </a:pPr>
            <a:r>
              <a:rPr lang="it-IT"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Tillverkningskostnader: </a:t>
            </a:r>
            <a:r>
              <a:rPr lang="en-US" sz="1800" kern="100" dirty="0">
                <a:solidFill>
                  <a:schemeClr val="tx1"/>
                </a:solidFill>
                <a:effectLst/>
                <a:latin typeface="Calibri" panose="020F0502020204030204" pitchFamily="34" charset="0"/>
                <a:ea typeface="Calibri" panose="020F0502020204030204" pitchFamily="34" charset="0"/>
              </a:rPr>
              <a:t>Tillverkningskostnader täcker de kostnader som är förknippade med den dagliga driften.</a:t>
            </a:r>
            <a:endParaRPr lang="sv-SE" sz="1800" kern="100" dirty="0">
              <a:solidFill>
                <a:schemeClr val="tx1"/>
              </a:solidFill>
              <a:latin typeface="Calibri" panose="020F0502020204030204" pitchFamily="34" charset="0"/>
              <a:cs typeface="Open Sans" panose="020B0606030504020204" pitchFamily="34" charset="0"/>
            </a:endParaRPr>
          </a:p>
        </p:txBody>
      </p:sp>
      <p:sp>
        <p:nvSpPr>
          <p:cNvPr id="4" name="Segnaposto piè di pagina 3">
            <a:extLst>
              <a:ext uri="{FF2B5EF4-FFF2-40B4-BE49-F238E27FC236}">
                <a16:creationId xmlns:a16="http://schemas.microsoft.com/office/drawing/2014/main" id="{B675AF21-854F-B8C1-4D85-D591FCDAC75B}"/>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DA00B42B-68B4-FE41-54A5-D0B9E80E6378}"/>
              </a:ext>
            </a:extLst>
          </p:cNvPr>
          <p:cNvSpPr>
            <a:spLocks noGrp="1"/>
          </p:cNvSpPr>
          <p:nvPr>
            <p:ph type="sldNum" sz="quarter" idx="12"/>
          </p:nvPr>
        </p:nvSpPr>
        <p:spPr/>
        <p:txBody>
          <a:bodyPr/>
          <a:lstStyle/>
          <a:p>
            <a:fld id="{D57F1E4F-1CFF-5643-939E-217C01CDF565}" type="slidenum">
              <a:rPr lang="en-US" smtClean="0"/>
              <a:t>13</a:t>
            </a:fld>
            <a:endParaRPr lang="en-US" dirty="0"/>
          </a:p>
        </p:txBody>
      </p:sp>
    </p:spTree>
    <p:extLst>
      <p:ext uri="{BB962C8B-B14F-4D97-AF65-F5344CB8AC3E}">
        <p14:creationId xmlns:p14="http://schemas.microsoft.com/office/powerpoint/2010/main" val="337548426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CFEB-0C0A-1E21-58DA-1C5B67556E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21E5A1-308D-173C-B220-FF6645915893}"/>
              </a:ext>
            </a:extLst>
          </p:cNvPr>
          <p:cNvSpPr>
            <a:spLocks noGrp="1"/>
          </p:cNvSpPr>
          <p:nvPr>
            <p:ph type="title"/>
          </p:nvPr>
        </p:nvSpPr>
        <p:spPr/>
        <p:txBody>
          <a:bodyPr>
            <a:normAutofit/>
          </a:bodyPr>
          <a:lstStyle/>
          <a:p>
            <a:r>
              <a:rPr lang="en-US" dirty="0"/>
              <a:t>Marknadsföringsstrategier</a:t>
            </a:r>
            <a:endParaRPr lang="sv-SE" dirty="0"/>
          </a:p>
        </p:txBody>
      </p:sp>
      <p:sp>
        <p:nvSpPr>
          <p:cNvPr id="7" name="Text Placeholder 6">
            <a:extLst>
              <a:ext uri="{FF2B5EF4-FFF2-40B4-BE49-F238E27FC236}">
                <a16:creationId xmlns:a16="http://schemas.microsoft.com/office/drawing/2014/main" id="{C84B68C8-A3EF-2CD6-E352-C6DBA547CEF0}"/>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A4B5CB74-0F77-1A18-353B-C684BC318CC6}"/>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F8581B95-3685-DE6B-B065-326501D9AF30}"/>
              </a:ext>
            </a:extLst>
          </p:cNvPr>
          <p:cNvSpPr>
            <a:spLocks noGrp="1"/>
          </p:cNvSpPr>
          <p:nvPr>
            <p:ph type="sldNum" sz="quarter" idx="12"/>
          </p:nvPr>
        </p:nvSpPr>
        <p:spPr/>
        <p:txBody>
          <a:bodyPr/>
          <a:lstStyle/>
          <a:p>
            <a:fld id="{D57F1E4F-1CFF-5643-939E-217C01CDF565}" type="slidenum">
              <a:rPr lang="en-US" smtClean="0"/>
              <a:t>14</a:t>
            </a:fld>
            <a:endParaRPr lang="en-US" dirty="0"/>
          </a:p>
        </p:txBody>
      </p:sp>
    </p:spTree>
    <p:extLst>
      <p:ext uri="{BB962C8B-B14F-4D97-AF65-F5344CB8AC3E}">
        <p14:creationId xmlns:p14="http://schemas.microsoft.com/office/powerpoint/2010/main" val="2587646451"/>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FE4E9C-7D61-C6C5-5D84-7E45481B63AF}"/>
              </a:ext>
            </a:extLst>
          </p:cNvPr>
          <p:cNvSpPr>
            <a:spLocks noGrp="1"/>
          </p:cNvSpPr>
          <p:nvPr>
            <p:ph type="title"/>
          </p:nvPr>
        </p:nvSpPr>
        <p:spPr/>
        <p:txBody>
          <a:bodyPr/>
          <a:lstStyle/>
          <a:p>
            <a:r>
              <a:rPr lang="sv-SE" dirty="0" err="1"/>
              <a:t>Strategier för </a:t>
            </a:r>
            <a:r>
              <a:rPr lang="sv-SE" dirty="0" err="1"/>
              <a:t>marknadsutveckling</a:t>
            </a:r>
            <a:endParaRPr lang="sv-SE" dirty="0"/>
          </a:p>
        </p:txBody>
      </p:sp>
      <p:sp>
        <p:nvSpPr>
          <p:cNvPr id="7" name="Content Placeholder 6">
            <a:extLst>
              <a:ext uri="{FF2B5EF4-FFF2-40B4-BE49-F238E27FC236}">
                <a16:creationId xmlns:a16="http://schemas.microsoft.com/office/drawing/2014/main" id="{7DE0D811-4664-CDA8-7D2D-5F831C9843EA}"/>
              </a:ext>
            </a:extLst>
          </p:cNvPr>
          <p:cNvSpPr>
            <a:spLocks noGrp="1"/>
          </p:cNvSpPr>
          <p:nvPr>
            <p:ph idx="1"/>
          </p:nvPr>
        </p:nvSpPr>
        <p:spPr/>
        <p:txBody>
          <a:bodyPr>
            <a:normAutofit fontScale="92500" lnSpcReduction="10000"/>
          </a:bodyPr>
          <a:lstStyle/>
          <a:p>
            <a:r>
              <a:rPr lang="sv-SE" dirty="0" err="1"/>
              <a:t>Viktiga </a:t>
            </a:r>
            <a:r>
              <a:rPr lang="sv-SE" dirty="0" err="1"/>
              <a:t>strategier</a:t>
            </a:r>
            <a:endParaRPr lang="sv-SE" dirty="0"/>
          </a:p>
          <a:p>
            <a:pPr lvl="1"/>
            <a:r>
              <a:rPr lang="en-US" dirty="0"/>
              <a:t>prissättning - du kan införa konkurrenskraftiga prisstrukturer med erbjudanden och rabatter eller, för att få ett högre pris, tillhandahålla en produkt med mer värde än konkurrentens.</a:t>
            </a:r>
          </a:p>
          <a:p>
            <a:pPr lvl="1"/>
            <a:r>
              <a:rPr lang="en-US" dirty="0"/>
              <a:t>distribution - du kan utveckla nya kanaler för att nå målkunder, </a:t>
            </a:r>
            <a:r>
              <a:rPr lang="en-US" dirty="0" err="1"/>
              <a:t>t.ex. </a:t>
            </a:r>
            <a:r>
              <a:rPr lang="en-US" dirty="0"/>
              <a:t>sälja online om du för närvarande bara har en "fysisk och murbruk" butik</a:t>
            </a:r>
          </a:p>
          <a:p>
            <a:pPr lvl="1"/>
            <a:r>
              <a:rPr lang="en-US" dirty="0"/>
              <a:t>Branding - du kan skapa ett nytt varumärke för produkter som ska nå en målmarknad eller ett specifikt kundsegment.</a:t>
            </a:r>
          </a:p>
          <a:p>
            <a:pPr lvl="1"/>
            <a:r>
              <a:rPr lang="en-US" dirty="0"/>
              <a:t>marknadsföring - du kan överväga att skräddarsy marknadsföringsmeddelanden för att locka kunder med erbjudanden, kuponger, lojalitetsprogram </a:t>
            </a:r>
            <a:r>
              <a:rPr lang="en-US" dirty="0" err="1"/>
              <a:t>etc.</a:t>
            </a:r>
            <a:endParaRPr lang="en-US" dirty="0"/>
          </a:p>
          <a:p>
            <a:pPr lvl="1"/>
            <a:r>
              <a:rPr lang="en-US" dirty="0"/>
              <a:t>försäljning - du kan rikta in dig på ett annat demografiskt segment eller en annan typ av kund för att skapa nya leads och möjligheter.</a:t>
            </a:r>
          </a:p>
          <a:p>
            <a:pPr lvl="1"/>
            <a:r>
              <a:rPr lang="en-US" dirty="0"/>
              <a:t>produktutveckling - du kan ändra en befintlig produkt eller utveckla en ny för den oexploaterade marknaden</a:t>
            </a:r>
          </a:p>
          <a:p>
            <a:pPr lvl="1"/>
            <a:endParaRPr lang="sv-SE" dirty="0"/>
          </a:p>
        </p:txBody>
      </p:sp>
      <p:sp>
        <p:nvSpPr>
          <p:cNvPr id="4" name="Footer Placeholder 3">
            <a:extLst>
              <a:ext uri="{FF2B5EF4-FFF2-40B4-BE49-F238E27FC236}">
                <a16:creationId xmlns:a16="http://schemas.microsoft.com/office/drawing/2014/main" id="{8DD9835C-8781-3D8A-6785-2D9576FBDD44}"/>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4CFB5104-9DBE-4695-6681-7A1C958EDBCC}"/>
              </a:ext>
            </a:extLst>
          </p:cNvPr>
          <p:cNvSpPr>
            <a:spLocks noGrp="1"/>
          </p:cNvSpPr>
          <p:nvPr>
            <p:ph type="sldNum" sz="quarter" idx="12"/>
          </p:nvPr>
        </p:nvSpPr>
        <p:spPr/>
        <p:txBody>
          <a:bodyPr/>
          <a:lstStyle/>
          <a:p>
            <a:fld id="{D57F1E4F-1CFF-5643-939E-217C01CDF565}" type="slidenum">
              <a:rPr lang="en-US" smtClean="0"/>
              <a:t>15</a:t>
            </a:fld>
            <a:endParaRPr lang="en-US" dirty="0"/>
          </a:p>
        </p:txBody>
      </p:sp>
    </p:spTree>
    <p:extLst>
      <p:ext uri="{BB962C8B-B14F-4D97-AF65-F5344CB8AC3E}">
        <p14:creationId xmlns:p14="http://schemas.microsoft.com/office/powerpoint/2010/main" val="1234305667"/>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225-1766-5DF3-D33D-4F1E9567FB49}"/>
              </a:ext>
            </a:extLst>
          </p:cNvPr>
          <p:cNvSpPr>
            <a:spLocks noGrp="1"/>
          </p:cNvSpPr>
          <p:nvPr>
            <p:ph type="title"/>
          </p:nvPr>
        </p:nvSpPr>
        <p:spPr/>
        <p:txBody>
          <a:bodyPr/>
          <a:lstStyle/>
          <a:p>
            <a:r>
              <a:rPr lang="sv-SE" dirty="0" err="1"/>
              <a:t>Några </a:t>
            </a:r>
            <a:r>
              <a:rPr lang="sv-SE" dirty="0" err="1"/>
              <a:t>populära </a:t>
            </a:r>
            <a:r>
              <a:rPr lang="sv-SE" dirty="0" err="1"/>
              <a:t>strategier</a:t>
            </a:r>
            <a:endParaRPr lang="sv-SE" dirty="0"/>
          </a:p>
        </p:txBody>
      </p:sp>
      <p:sp>
        <p:nvSpPr>
          <p:cNvPr id="3" name="Content Placeholder 2">
            <a:extLst>
              <a:ext uri="{FF2B5EF4-FFF2-40B4-BE49-F238E27FC236}">
                <a16:creationId xmlns:a16="http://schemas.microsoft.com/office/drawing/2014/main" id="{89611668-6CB1-D188-FEB6-B05F8387F35A}"/>
              </a:ext>
            </a:extLst>
          </p:cNvPr>
          <p:cNvSpPr>
            <a:spLocks noGrp="1"/>
          </p:cNvSpPr>
          <p:nvPr>
            <p:ph idx="1"/>
          </p:nvPr>
        </p:nvSpPr>
        <p:spPr/>
        <p:txBody>
          <a:bodyPr>
            <a:normAutofit/>
          </a:bodyPr>
          <a:lstStyle/>
          <a:p>
            <a:r>
              <a:rPr lang="en-US" dirty="0"/>
              <a:t>Geografisk expansion</a:t>
            </a:r>
          </a:p>
          <a:p>
            <a:r>
              <a:rPr lang="en-US" dirty="0"/>
              <a:t>Merförsäljning till befintliga kunder</a:t>
            </a:r>
          </a:p>
          <a:p>
            <a:r>
              <a:rPr lang="en-US" dirty="0"/>
              <a:t>Attrahera icke-användare</a:t>
            </a:r>
          </a:p>
          <a:p>
            <a:r>
              <a:rPr lang="en-US" dirty="0"/>
              <a:t>Attrahera konkurrenternas kunder</a:t>
            </a:r>
          </a:p>
          <a:p>
            <a:r>
              <a:rPr lang="en-US" dirty="0"/>
              <a:t>Nya kundsegment</a:t>
            </a:r>
          </a:p>
          <a:p>
            <a:r>
              <a:rPr lang="en-US" dirty="0"/>
              <a:t>Modifiering av produkt</a:t>
            </a:r>
          </a:p>
          <a:p>
            <a:r>
              <a:rPr lang="en-US" dirty="0"/>
              <a:t>Strategiska allianser</a:t>
            </a:r>
          </a:p>
          <a:p>
            <a:r>
              <a:rPr lang="en-US" dirty="0"/>
              <a:t>Nya försäljningskanaler</a:t>
            </a:r>
          </a:p>
          <a:p>
            <a:endParaRPr lang="sv-SE" dirty="0"/>
          </a:p>
        </p:txBody>
      </p:sp>
      <p:sp>
        <p:nvSpPr>
          <p:cNvPr id="4" name="Footer Placeholder 3">
            <a:extLst>
              <a:ext uri="{FF2B5EF4-FFF2-40B4-BE49-F238E27FC236}">
                <a16:creationId xmlns:a16="http://schemas.microsoft.com/office/drawing/2014/main" id="{B0DBF6AC-A1FC-4809-5F92-66E78C4E3790}"/>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AA962EEF-FBA9-AE9E-9443-04C70E2CB729}"/>
              </a:ext>
            </a:extLst>
          </p:cNvPr>
          <p:cNvSpPr>
            <a:spLocks noGrp="1"/>
          </p:cNvSpPr>
          <p:nvPr>
            <p:ph type="sldNum" sz="quarter" idx="12"/>
          </p:nvPr>
        </p:nvSpPr>
        <p:spPr/>
        <p:txBody>
          <a:bodyPr/>
          <a:lstStyle/>
          <a:p>
            <a:fld id="{D57F1E4F-1CFF-5643-939E-217C01CDF565}" type="slidenum">
              <a:rPr lang="en-US" smtClean="0"/>
              <a:t>16</a:t>
            </a:fld>
            <a:endParaRPr lang="en-US" dirty="0"/>
          </a:p>
        </p:txBody>
      </p:sp>
    </p:spTree>
    <p:extLst>
      <p:ext uri="{BB962C8B-B14F-4D97-AF65-F5344CB8AC3E}">
        <p14:creationId xmlns:p14="http://schemas.microsoft.com/office/powerpoint/2010/main" val="576731368"/>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9B96-FB30-4207-7ADB-1A536CA061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54C90-8BD8-3FC6-4334-3BA079BFD1AA}"/>
              </a:ext>
            </a:extLst>
          </p:cNvPr>
          <p:cNvSpPr>
            <a:spLocks noGrp="1"/>
          </p:cNvSpPr>
          <p:nvPr>
            <p:ph type="title"/>
          </p:nvPr>
        </p:nvSpPr>
        <p:spPr/>
        <p:txBody>
          <a:bodyPr>
            <a:normAutofit/>
          </a:bodyPr>
          <a:lstStyle/>
          <a:p>
            <a:r>
              <a:rPr lang="en-US" dirty="0"/>
              <a:t>Hur man startar ett vertikalt jordbruksföretag</a:t>
            </a:r>
            <a:endParaRPr lang="sv-SE" dirty="0"/>
          </a:p>
        </p:txBody>
      </p:sp>
      <p:sp>
        <p:nvSpPr>
          <p:cNvPr id="7" name="Text Placeholder 6">
            <a:extLst>
              <a:ext uri="{FF2B5EF4-FFF2-40B4-BE49-F238E27FC236}">
                <a16:creationId xmlns:a16="http://schemas.microsoft.com/office/drawing/2014/main" id="{4540E1E3-2F9A-860C-5AC9-D8CD5C018121}"/>
              </a:ext>
            </a:extLst>
          </p:cNvPr>
          <p:cNvSpPr>
            <a:spLocks noGrp="1"/>
          </p:cNvSpPr>
          <p:nvPr>
            <p:ph type="body" idx="1"/>
          </p:nvPr>
        </p:nvSpPr>
        <p:spPr/>
        <p:txBody>
          <a:bodyPr>
            <a:normAutofit/>
          </a:bodyPr>
          <a:lstStyle/>
          <a:p>
            <a:pPr marL="0" indent="0">
              <a:buNone/>
            </a:pPr>
            <a:r>
              <a:rPr lang="en-US" sz="2000" i="1" dirty="0"/>
              <a:t>Ref: ISIFARMER. (n.d.). Hur man startar vertikal odling: en komplett guide för att bygga upp en vertikal odlingsverksamhet. https://isifarmer.com/learn/how-to-start-vertical-farming</a:t>
            </a:r>
            <a:endParaRPr lang="sv-SE" sz="2000" i="1" dirty="0"/>
          </a:p>
        </p:txBody>
      </p:sp>
      <p:sp>
        <p:nvSpPr>
          <p:cNvPr id="4" name="Footer Placeholder 3">
            <a:extLst>
              <a:ext uri="{FF2B5EF4-FFF2-40B4-BE49-F238E27FC236}">
                <a16:creationId xmlns:a16="http://schemas.microsoft.com/office/drawing/2014/main" id="{92AEF630-0588-7178-1F87-336151922F67}"/>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51339CA6-6EF2-D6D5-F72B-4BB2A1897380}"/>
              </a:ext>
            </a:extLst>
          </p:cNvPr>
          <p:cNvSpPr>
            <a:spLocks noGrp="1"/>
          </p:cNvSpPr>
          <p:nvPr>
            <p:ph type="sldNum" sz="quarter" idx="12"/>
          </p:nvPr>
        </p:nvSpPr>
        <p:spPr/>
        <p:txBody>
          <a:bodyPr/>
          <a:lstStyle/>
          <a:p>
            <a:fld id="{D57F1E4F-1CFF-5643-939E-217C01CDF565}" type="slidenum">
              <a:rPr lang="en-US" smtClean="0"/>
              <a:t>17</a:t>
            </a:fld>
            <a:endParaRPr lang="en-US" dirty="0"/>
          </a:p>
        </p:txBody>
      </p:sp>
    </p:spTree>
    <p:extLst>
      <p:ext uri="{BB962C8B-B14F-4D97-AF65-F5344CB8AC3E}">
        <p14:creationId xmlns:p14="http://schemas.microsoft.com/office/powerpoint/2010/main" val="92556250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2084-B20A-72FA-663A-A2102CAD26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BAECD-5650-DDE9-0010-0F4E1DC3A63C}"/>
              </a:ext>
            </a:extLst>
          </p:cNvPr>
          <p:cNvSpPr>
            <a:spLocks noGrp="1"/>
          </p:cNvSpPr>
          <p:nvPr>
            <p:ph type="title"/>
          </p:nvPr>
        </p:nvSpPr>
        <p:spPr/>
        <p:txBody>
          <a:bodyPr/>
          <a:lstStyle/>
          <a:p>
            <a:r>
              <a:rPr lang="en-US" dirty="0"/>
              <a:t>innan du startar en vertikal odling</a:t>
            </a:r>
            <a:endParaRPr lang="sv-SE" dirty="0"/>
          </a:p>
        </p:txBody>
      </p:sp>
      <p:sp>
        <p:nvSpPr>
          <p:cNvPr id="7" name="Content Placeholder 6">
            <a:extLst>
              <a:ext uri="{FF2B5EF4-FFF2-40B4-BE49-F238E27FC236}">
                <a16:creationId xmlns:a16="http://schemas.microsoft.com/office/drawing/2014/main" id="{FC8251EA-D897-04F4-A994-4941CAAEFDA1}"/>
              </a:ext>
            </a:extLst>
          </p:cNvPr>
          <p:cNvSpPr>
            <a:spLocks noGrp="1"/>
          </p:cNvSpPr>
          <p:nvPr>
            <p:ph idx="1"/>
          </p:nvPr>
        </p:nvSpPr>
        <p:spPr/>
        <p:txBody>
          <a:bodyPr>
            <a:normAutofit/>
          </a:bodyPr>
          <a:lstStyle/>
          <a:p>
            <a:r>
              <a:rPr lang="sv-SE" dirty="0"/>
              <a:t>Steg: </a:t>
            </a:r>
          </a:p>
          <a:p>
            <a:pPr marL="914400" lvl="1" indent="-457200">
              <a:buFont typeface="+mj-lt"/>
              <a:buAutoNum type="arabicPeriod"/>
            </a:pPr>
            <a:r>
              <a:rPr lang="en-US" dirty="0"/>
              <a:t>Bestäm dina mål</a:t>
            </a:r>
          </a:p>
          <a:p>
            <a:pPr marL="914400" lvl="1" indent="-457200">
              <a:buFont typeface="+mj-lt"/>
              <a:buAutoNum type="arabicPeriod"/>
            </a:pPr>
            <a:r>
              <a:rPr lang="en-US" dirty="0"/>
              <a:t>Utbud och efterfrågan på forskning</a:t>
            </a:r>
          </a:p>
          <a:p>
            <a:pPr marL="914400" lvl="1" indent="-457200">
              <a:buFont typeface="+mj-lt"/>
              <a:buAutoNum type="arabicPeriod"/>
            </a:pPr>
            <a:r>
              <a:rPr lang="en-US" dirty="0"/>
              <a:t>Förordningar och tillstånd</a:t>
            </a:r>
          </a:p>
          <a:p>
            <a:pPr marL="914400" lvl="1" indent="-457200">
              <a:buFont typeface="+mj-lt"/>
              <a:buAutoNum type="arabicPeriod"/>
            </a:pPr>
            <a:r>
              <a:rPr lang="en-US" dirty="0"/>
              <a:t>Välj en plats</a:t>
            </a:r>
          </a:p>
          <a:p>
            <a:pPr marL="914400" lvl="1" indent="-457200">
              <a:buFont typeface="+mj-lt"/>
              <a:buAutoNum type="arabicPeriod"/>
            </a:pPr>
            <a:r>
              <a:rPr lang="en-US" dirty="0"/>
              <a:t>Välj dina grödor</a:t>
            </a:r>
          </a:p>
          <a:p>
            <a:pPr marL="914400" lvl="1" indent="-457200">
              <a:buFont typeface="+mj-lt"/>
              <a:buAutoNum type="arabicPeriod"/>
            </a:pPr>
            <a:r>
              <a:rPr lang="en-US" dirty="0"/>
              <a:t>Välj utrustning för vertikal odling</a:t>
            </a:r>
          </a:p>
          <a:p>
            <a:pPr marL="914400" lvl="1" indent="-457200">
              <a:buFont typeface="+mj-lt"/>
              <a:buAutoNum type="arabicPeriod"/>
            </a:pPr>
            <a:r>
              <a:rPr lang="en-US" dirty="0"/>
              <a:t>Tid för att beräkna kostnaderna</a:t>
            </a:r>
          </a:p>
          <a:p>
            <a:pPr marL="914400" lvl="1" indent="-457200">
              <a:buFont typeface="+mj-lt"/>
              <a:buAutoNum type="arabicPeriod"/>
            </a:pPr>
            <a:r>
              <a:rPr lang="en-US" dirty="0"/>
              <a:t>Säkra finansiering</a:t>
            </a:r>
          </a:p>
          <a:p>
            <a:pPr marL="914400" lvl="1" indent="-457200">
              <a:buFont typeface="+mj-lt"/>
              <a:buAutoNum type="arabicPeriod"/>
            </a:pPr>
            <a:r>
              <a:rPr lang="en-US" dirty="0"/>
              <a:t>Starta upp din gård</a:t>
            </a:r>
          </a:p>
          <a:p>
            <a:pPr lvl="1"/>
            <a:endParaRPr lang="sv-SE" dirty="0"/>
          </a:p>
        </p:txBody>
      </p:sp>
      <p:sp>
        <p:nvSpPr>
          <p:cNvPr id="4" name="Footer Placeholder 3">
            <a:extLst>
              <a:ext uri="{FF2B5EF4-FFF2-40B4-BE49-F238E27FC236}">
                <a16:creationId xmlns:a16="http://schemas.microsoft.com/office/drawing/2014/main" id="{A650723E-3BD6-4DAB-ACC6-BAC89EBAE11D}"/>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8D80E654-C706-1AC8-4A0B-5090EDE41179}"/>
              </a:ext>
            </a:extLst>
          </p:cNvPr>
          <p:cNvSpPr>
            <a:spLocks noGrp="1"/>
          </p:cNvSpPr>
          <p:nvPr>
            <p:ph type="sldNum" sz="quarter" idx="12"/>
          </p:nvPr>
        </p:nvSpPr>
        <p:spPr/>
        <p:txBody>
          <a:bodyPr/>
          <a:lstStyle/>
          <a:p>
            <a:fld id="{D57F1E4F-1CFF-5643-939E-217C01CDF565}" type="slidenum">
              <a:rPr lang="en-US" smtClean="0"/>
              <a:t>18</a:t>
            </a:fld>
            <a:endParaRPr lang="en-US" dirty="0"/>
          </a:p>
        </p:txBody>
      </p:sp>
    </p:spTree>
    <p:extLst>
      <p:ext uri="{BB962C8B-B14F-4D97-AF65-F5344CB8AC3E}">
        <p14:creationId xmlns:p14="http://schemas.microsoft.com/office/powerpoint/2010/main" val="2890409714"/>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DD53-5F6C-E58F-659D-2F294E9D14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482155-38DE-CBC8-1EE7-7379C6B1C767}"/>
              </a:ext>
            </a:extLst>
          </p:cNvPr>
          <p:cNvSpPr>
            <a:spLocks noGrp="1"/>
          </p:cNvSpPr>
          <p:nvPr>
            <p:ph type="title"/>
          </p:nvPr>
        </p:nvSpPr>
        <p:spPr/>
        <p:txBody>
          <a:bodyPr/>
          <a:lstStyle/>
          <a:p>
            <a:r>
              <a:rPr lang="en-US" dirty="0"/>
              <a:t>efter uppbyggnad av en vertikal farm</a:t>
            </a:r>
            <a:endParaRPr lang="sv-SE" dirty="0"/>
          </a:p>
        </p:txBody>
      </p:sp>
      <p:sp>
        <p:nvSpPr>
          <p:cNvPr id="7" name="Content Placeholder 6">
            <a:extLst>
              <a:ext uri="{FF2B5EF4-FFF2-40B4-BE49-F238E27FC236}">
                <a16:creationId xmlns:a16="http://schemas.microsoft.com/office/drawing/2014/main" id="{DBCED469-A9C5-F321-483A-A4E32603FB26}"/>
              </a:ext>
            </a:extLst>
          </p:cNvPr>
          <p:cNvSpPr>
            <a:spLocks noGrp="1"/>
          </p:cNvSpPr>
          <p:nvPr>
            <p:ph idx="1"/>
          </p:nvPr>
        </p:nvSpPr>
        <p:spPr/>
        <p:txBody>
          <a:bodyPr>
            <a:normAutofit/>
          </a:bodyPr>
          <a:lstStyle/>
          <a:p>
            <a:r>
              <a:rPr lang="sv-SE" dirty="0"/>
              <a:t>Steg: </a:t>
            </a:r>
          </a:p>
          <a:p>
            <a:pPr marL="914400" lvl="1" indent="-457200">
              <a:buFont typeface="+mj-lt"/>
              <a:buAutoNum type="arabicPeriod"/>
            </a:pPr>
            <a:r>
              <a:rPr lang="en-US" dirty="0"/>
              <a:t>Övervaka växternas tillväxt</a:t>
            </a:r>
          </a:p>
          <a:p>
            <a:pPr marL="914400" lvl="1" indent="-457200">
              <a:buFont typeface="+mj-lt"/>
              <a:buAutoNum type="arabicPeriod"/>
            </a:pPr>
            <a:r>
              <a:rPr lang="en-US" dirty="0"/>
              <a:t>Skörda och sälja dina produkter</a:t>
            </a:r>
          </a:p>
          <a:p>
            <a:pPr marL="914400" lvl="1" indent="-457200">
              <a:buFont typeface="+mj-lt"/>
              <a:buAutoNum type="arabicPeriod"/>
            </a:pPr>
            <a:r>
              <a:rPr lang="en-US" dirty="0"/>
              <a:t>Analysera dina data</a:t>
            </a:r>
          </a:p>
          <a:p>
            <a:pPr marL="914400" lvl="1" indent="-457200">
              <a:buFont typeface="+mj-lt"/>
              <a:buAutoNum type="arabicPeriod"/>
            </a:pPr>
            <a:r>
              <a:rPr lang="en-US" dirty="0"/>
              <a:t>Kontinuerlig förbättring</a:t>
            </a:r>
          </a:p>
          <a:p>
            <a:pPr lvl="1"/>
            <a:endParaRPr lang="sv-SE" dirty="0"/>
          </a:p>
        </p:txBody>
      </p:sp>
      <p:sp>
        <p:nvSpPr>
          <p:cNvPr id="4" name="Footer Placeholder 3">
            <a:extLst>
              <a:ext uri="{FF2B5EF4-FFF2-40B4-BE49-F238E27FC236}">
                <a16:creationId xmlns:a16="http://schemas.microsoft.com/office/drawing/2014/main" id="{AC3BA87B-BCD2-1DD6-C596-1D73275B82CD}"/>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8E0F69FC-54CD-61CF-83C1-5A7746679193}"/>
              </a:ext>
            </a:extLst>
          </p:cNvPr>
          <p:cNvSpPr>
            <a:spLocks noGrp="1"/>
          </p:cNvSpPr>
          <p:nvPr>
            <p:ph type="sldNum" sz="quarter" idx="12"/>
          </p:nvPr>
        </p:nvSpPr>
        <p:spPr/>
        <p:txBody>
          <a:bodyPr/>
          <a:lstStyle/>
          <a:p>
            <a:fld id="{D57F1E4F-1CFF-5643-939E-217C01CDF565}" type="slidenum">
              <a:rPr lang="en-US" smtClean="0"/>
              <a:t>19</a:t>
            </a:fld>
            <a:endParaRPr lang="en-US" dirty="0"/>
          </a:p>
        </p:txBody>
      </p:sp>
    </p:spTree>
    <p:extLst>
      <p:ext uri="{BB962C8B-B14F-4D97-AF65-F5344CB8AC3E}">
        <p14:creationId xmlns:p14="http://schemas.microsoft.com/office/powerpoint/2010/main" val="528908671"/>
      </p:ext>
    </p:extLst>
  </p:cSld>
  <p:clrMapOvr>
    <a:masterClrMapping/>
  </p:clrMapOvr>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 y="2123260"/>
            <a:ext cx="12047620" cy="2387600"/>
          </a:xfrm>
        </p:spPr>
        <p:txBody>
          <a:bodyPr>
            <a:noAutofit/>
          </a:bodyPr>
          <a:lstStyle/>
          <a:p>
            <a:r>
              <a:rPr lang="en-GB" sz="4800" b="1" dirty="0">
                <a:solidFill>
                  <a:srgbClr val="94C020"/>
                </a:solidFill>
                <a:latin typeface="+mn-lt"/>
              </a:rPr>
              <a:t>Kurs: </a:t>
            </a:r>
            <a:r>
              <a:rPr lang="en-GB" sz="4800" b="0" dirty="0">
                <a:solidFill>
                  <a:srgbClr val="94C020"/>
                </a:solidFill>
                <a:latin typeface="+mn-lt"/>
              </a:rPr>
              <a:t>HÖGSKOLA</a:t>
            </a:r>
            <a:br>
              <a:rPr lang="en-GB" sz="4800" b="1" dirty="0">
                <a:solidFill>
                  <a:srgbClr val="94C020"/>
                </a:solidFill>
                <a:latin typeface="+mn-lt"/>
              </a:rPr>
            </a:br>
            <a:r>
              <a:rPr lang="en-GB" sz="4800" b="1" dirty="0">
                <a:solidFill>
                  <a:srgbClr val="94C020"/>
                </a:solidFill>
                <a:latin typeface="+mn-lt"/>
              </a:rPr>
              <a:t>Modul: </a:t>
            </a:r>
            <a:r>
              <a:rPr lang="en-GB" sz="4800" b="0" dirty="0">
                <a:solidFill>
                  <a:srgbClr val="94C020"/>
                </a:solidFill>
                <a:latin typeface="+mn-lt"/>
              </a:rPr>
              <a:t>Jordbruk i kontrollerad miljö</a:t>
            </a:r>
            <a:br>
              <a:rPr lang="en-GB" sz="4800" b="1" dirty="0">
                <a:solidFill>
                  <a:srgbClr val="94C020"/>
                </a:solidFill>
                <a:latin typeface="+mn-lt"/>
              </a:rPr>
            </a:br>
            <a:r>
              <a:rPr lang="en-GB" sz="4800" b="1" dirty="0">
                <a:solidFill>
                  <a:srgbClr val="94C020"/>
                </a:solidFill>
                <a:latin typeface="+mn-lt"/>
              </a:rPr>
              <a:t>Lärandeenhet:</a:t>
            </a:r>
            <a:r>
              <a:rPr lang="en-US" sz="4800" b="0" dirty="0">
                <a:solidFill>
                  <a:srgbClr val="94C020"/>
                </a:solidFill>
                <a:latin typeface="+mn-lt"/>
              </a:rPr>
              <a:t>Entreprenörskap inom vertikal odling: Affärsmodeller, finansiell planering och marknadsföringsstrategier</a:t>
            </a:r>
            <a:endParaRPr lang="en-GB" sz="4800" b="0"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it-IT" dirty="0">
                <a:solidFill>
                  <a:schemeClr val="tx1">
                    <a:lumMod val="65000"/>
                    <a:lumOff val="35000"/>
                  </a:schemeClr>
                </a:solidFill>
              </a:rPr>
              <a:t>Hailong Li</a:t>
            </a:r>
          </a:p>
          <a:p>
            <a:pPr marL="0" indent="0">
              <a:buNone/>
            </a:pPr>
            <a:r>
              <a:rPr lang="it-IT" dirty="0"/>
              <a:t>Mälardalens högskola</a:t>
            </a:r>
          </a:p>
          <a:p>
            <a:pPr marL="0" indent="0">
              <a:buNone/>
            </a:pPr>
            <a:r>
              <a:rPr lang="it-IT" dirty="0">
                <a:solidFill>
                  <a:schemeClr val="tx1">
                    <a:lumMod val="65000"/>
                    <a:lumOff val="35000"/>
                  </a:schemeClr>
                </a:solidFill>
              </a:rPr>
              <a:t>Sverige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F032-8168-8C44-1EEF-643300362C6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57904D-7134-5B6C-CBF1-82A97B1E7675}"/>
              </a:ext>
            </a:extLst>
          </p:cNvPr>
          <p:cNvSpPr>
            <a:spLocks noGrp="1"/>
          </p:cNvSpPr>
          <p:nvPr>
            <p:ph type="title"/>
          </p:nvPr>
        </p:nvSpPr>
        <p:spPr/>
        <p:txBody>
          <a:bodyPr>
            <a:normAutofit/>
          </a:bodyPr>
          <a:lstStyle/>
          <a:p>
            <a:r>
              <a:rPr lang="en-US" dirty="0"/>
              <a:t>Fallstudier av urbant/vertikalt jordbruk</a:t>
            </a:r>
            <a:endParaRPr lang="sv-SE" dirty="0"/>
          </a:p>
        </p:txBody>
      </p:sp>
      <p:sp>
        <p:nvSpPr>
          <p:cNvPr id="7" name="Text Placeholder 6">
            <a:extLst>
              <a:ext uri="{FF2B5EF4-FFF2-40B4-BE49-F238E27FC236}">
                <a16:creationId xmlns:a16="http://schemas.microsoft.com/office/drawing/2014/main" id="{FEB90137-1ABC-40DC-BA88-561DD73407BB}"/>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39529B68-D8F9-34EA-6247-BFE61A42B23C}"/>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5C4A550A-5883-9A07-DC2C-E548955ECBED}"/>
              </a:ext>
            </a:extLst>
          </p:cNvPr>
          <p:cNvSpPr>
            <a:spLocks noGrp="1"/>
          </p:cNvSpPr>
          <p:nvPr>
            <p:ph type="sldNum" sz="quarter" idx="12"/>
          </p:nvPr>
        </p:nvSpPr>
        <p:spPr/>
        <p:txBody>
          <a:bodyPr/>
          <a:lstStyle/>
          <a:p>
            <a:fld id="{D57F1E4F-1CFF-5643-939E-217C01CDF565}" type="slidenum">
              <a:rPr lang="en-US" smtClean="0"/>
              <a:t>20</a:t>
            </a:fld>
            <a:endParaRPr lang="en-US" dirty="0"/>
          </a:p>
        </p:txBody>
      </p:sp>
    </p:spTree>
    <p:extLst>
      <p:ext uri="{BB962C8B-B14F-4D97-AF65-F5344CB8AC3E}">
        <p14:creationId xmlns:p14="http://schemas.microsoft.com/office/powerpoint/2010/main" val="2212503547"/>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9928A7-F4A5-9974-C3E7-F0ED1D3DA88B}"/>
              </a:ext>
            </a:extLst>
          </p:cNvPr>
          <p:cNvSpPr>
            <a:spLocks noGrp="1"/>
          </p:cNvSpPr>
          <p:nvPr>
            <p:ph type="title"/>
          </p:nvPr>
        </p:nvSpPr>
        <p:spPr/>
        <p:txBody>
          <a:bodyPr>
            <a:normAutofit fontScale="90000"/>
          </a:bodyPr>
          <a:lstStyle/>
          <a:p>
            <a:r>
              <a:rPr lang="en-US" dirty="0"/>
              <a:t>Thammasat-universitetets urbana takodling (</a:t>
            </a:r>
            <a:r>
              <a:rPr lang="en-US" dirty="0" err="1"/>
              <a:t>Greenroofs</a:t>
            </a:r>
            <a:r>
              <a:rPr lang="en-US" dirty="0"/>
              <a:t>)</a:t>
            </a:r>
            <a:endParaRPr lang="sv-SE" dirty="0"/>
          </a:p>
        </p:txBody>
      </p:sp>
      <p:sp>
        <p:nvSpPr>
          <p:cNvPr id="9" name="Content Placeholder 8">
            <a:extLst>
              <a:ext uri="{FF2B5EF4-FFF2-40B4-BE49-F238E27FC236}">
                <a16:creationId xmlns:a16="http://schemas.microsoft.com/office/drawing/2014/main" id="{10B6EA34-12EF-8899-2C0D-60921549A495}"/>
              </a:ext>
            </a:extLst>
          </p:cNvPr>
          <p:cNvSpPr>
            <a:spLocks noGrp="1"/>
          </p:cNvSpPr>
          <p:nvPr>
            <p:ph idx="1"/>
          </p:nvPr>
        </p:nvSpPr>
        <p:spPr>
          <a:xfrm>
            <a:off x="838200" y="1825625"/>
            <a:ext cx="6477000" cy="4351338"/>
          </a:xfrm>
        </p:spPr>
        <p:txBody>
          <a:bodyPr/>
          <a:lstStyle/>
          <a:p>
            <a:r>
              <a:rPr lang="en-US" sz="1800" dirty="0">
                <a:solidFill>
                  <a:srgbClr val="000000"/>
                </a:solidFill>
                <a:effectLst/>
                <a:latin typeface="Calibri" panose="020F0502020204030204" pitchFamily="34" charset="0"/>
                <a:ea typeface="Calibri" panose="020F0502020204030204" pitchFamily="34" charset="0"/>
              </a:rPr>
              <a:t>TURF, som designades av LANDPROCESS och kostade 31 miljoner dollar, omfattar hållbar livsmedelsproduktion, förnybar energi, organiskt avfall, vattenhantering och offentligt utrymme inom sina 22 000 kvadratmeter. </a:t>
            </a:r>
          </a:p>
          <a:p>
            <a:r>
              <a:rPr lang="en-US" sz="1800" dirty="0">
                <a:solidFill>
                  <a:srgbClr val="000000"/>
                </a:solidFill>
                <a:effectLst/>
                <a:latin typeface="Calibri" panose="020F0502020204030204" pitchFamily="34" charset="0"/>
                <a:ea typeface="Calibri" panose="020F0502020204030204" pitchFamily="34" charset="0"/>
              </a:rPr>
              <a:t>TURF odlar mer än 40 ätbara arter, bland annat ris, inhemska grönsaker och örter samt fruktträd. </a:t>
            </a:r>
            <a:endParaRPr lang="en-US" sz="1800" dirty="0">
              <a:solidFill>
                <a:srgbClr val="000000"/>
              </a:solidFill>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Taket är utrustat med solpaneler som kan producera upp till 500 000 watt per timme för att bevattna den urbana odlingen från dammarna och driva den underliggande byggnaden.</a:t>
            </a:r>
            <a:endParaRPr lang="sv-SE" dirty="0"/>
          </a:p>
        </p:txBody>
      </p:sp>
      <p:sp>
        <p:nvSpPr>
          <p:cNvPr id="4" name="Footer Placeholder 3">
            <a:extLst>
              <a:ext uri="{FF2B5EF4-FFF2-40B4-BE49-F238E27FC236}">
                <a16:creationId xmlns:a16="http://schemas.microsoft.com/office/drawing/2014/main" id="{8449AD98-40EB-7A53-DA3C-010902315AB3}"/>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44C3ED8B-D83A-BB7A-C803-10513E5367D5}"/>
              </a:ext>
            </a:extLst>
          </p:cNvPr>
          <p:cNvSpPr>
            <a:spLocks noGrp="1"/>
          </p:cNvSpPr>
          <p:nvPr>
            <p:ph type="sldNum" sz="quarter" idx="12"/>
          </p:nvPr>
        </p:nvSpPr>
        <p:spPr/>
        <p:txBody>
          <a:bodyPr/>
          <a:lstStyle/>
          <a:p>
            <a:fld id="{D57F1E4F-1CFF-5643-939E-217C01CDF565}" type="slidenum">
              <a:rPr lang="en-US" smtClean="0"/>
              <a:t>21</a:t>
            </a:fld>
            <a:endParaRPr lang="en-US" dirty="0"/>
          </a:p>
        </p:txBody>
      </p:sp>
      <p:pic>
        <p:nvPicPr>
          <p:cNvPr id="10" name="图片 1">
            <a:extLst>
              <a:ext uri="{FF2B5EF4-FFF2-40B4-BE49-F238E27FC236}">
                <a16:creationId xmlns:a16="http://schemas.microsoft.com/office/drawing/2014/main" id="{EA730E1F-553A-2182-B2B2-7A627545A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23" y="1626101"/>
            <a:ext cx="3815080" cy="1873250"/>
          </a:xfrm>
          <a:prstGeom prst="rect">
            <a:avLst/>
          </a:prstGeom>
        </p:spPr>
      </p:pic>
      <p:pic>
        <p:nvPicPr>
          <p:cNvPr id="11" name="图片 1">
            <a:extLst>
              <a:ext uri="{FF2B5EF4-FFF2-40B4-BE49-F238E27FC236}">
                <a16:creationId xmlns:a16="http://schemas.microsoft.com/office/drawing/2014/main" id="{705E04FB-D684-8F26-7747-F3941A35F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923" y="3938838"/>
            <a:ext cx="3822065" cy="1860550"/>
          </a:xfrm>
          <a:prstGeom prst="rect">
            <a:avLst/>
          </a:prstGeom>
        </p:spPr>
      </p:pic>
    </p:spTree>
    <p:extLst>
      <p:ext uri="{BB962C8B-B14F-4D97-AF65-F5344CB8AC3E}">
        <p14:creationId xmlns:p14="http://schemas.microsoft.com/office/powerpoint/2010/main" val="4268781100"/>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69-DCFC-F092-45FB-F735AEA9DC21}"/>
              </a:ext>
            </a:extLst>
          </p:cNvPr>
          <p:cNvSpPr>
            <a:spLocks noGrp="1"/>
          </p:cNvSpPr>
          <p:nvPr>
            <p:ph type="title"/>
          </p:nvPr>
        </p:nvSpPr>
        <p:spPr/>
        <p:txBody>
          <a:bodyPr>
            <a:normAutofit fontScale="90000"/>
          </a:bodyPr>
          <a:lstStyle/>
          <a:p>
            <a:r>
              <a:rPr lang="en-US" dirty="0"/>
              <a:t>Brooklyn Granges gård på taket (BROOKLYN GRANGE)</a:t>
            </a:r>
            <a:endParaRPr lang="sv-SE" dirty="0"/>
          </a:p>
        </p:txBody>
      </p:sp>
      <p:sp>
        <p:nvSpPr>
          <p:cNvPr id="3" name="Content Placeholder 2">
            <a:extLst>
              <a:ext uri="{FF2B5EF4-FFF2-40B4-BE49-F238E27FC236}">
                <a16:creationId xmlns:a16="http://schemas.microsoft.com/office/drawing/2014/main" id="{353E3BB7-5B62-DF6E-F596-C84394BA5833}"/>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Gårdens startbudget beräknades till 165 000 USD för att få igång gården, vilket senare ökades till 200 000 USD eftersom den första gården var över 4 000 kvadratmeter. </a:t>
            </a:r>
          </a:p>
          <a:p>
            <a:r>
              <a:rPr lang="en-US" sz="1800" dirty="0">
                <a:solidFill>
                  <a:srgbClr val="000000"/>
                </a:solidFill>
                <a:latin typeface="Calibri" panose="020F0502020204030204" pitchFamily="34" charset="0"/>
              </a:rPr>
              <a:t>På gården i Brooklyn odlas mer än 30 sorters ekologiska frukter och grönsaker, främst tomater, men även paprika, grönkål, rödbetor, kål, örter, morötter, rädisor, bönor och mycket annat. Varje år produceras ca 50 000 kilo ekologiska livsmedel, som vanligtvis används för att ta emot besökare, sälja och servera till CSA-medlemmar och restauranger. </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försäljning av grödor står bara för 1/3 av deras inkomster, och de två andra viktiga vinstkanalerna är att </a:t>
            </a:r>
            <a:r>
              <a:rPr lang="en-US" sz="1800" dirty="0" err="1">
                <a:solidFill>
                  <a:srgbClr val="000000"/>
                </a:solidFill>
                <a:effectLst/>
                <a:latin typeface="Calibri" panose="020F0502020204030204" pitchFamily="34" charset="0"/>
                <a:ea typeface="Calibri" panose="020F0502020204030204" pitchFamily="34" charset="0"/>
              </a:rPr>
              <a:t>organisera </a:t>
            </a:r>
            <a:r>
              <a:rPr lang="en-US" sz="1800" dirty="0">
                <a:solidFill>
                  <a:srgbClr val="000000"/>
                </a:solidFill>
                <a:effectLst/>
                <a:latin typeface="Calibri" panose="020F0502020204030204" pitchFamily="34" charset="0"/>
                <a:ea typeface="Calibri" panose="020F0502020204030204" pitchFamily="34" charset="0"/>
              </a:rPr>
              <a:t>evenemang och tillhandahålla tjänster för design och konstruktion av gröna tak</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AB114FBD-C63A-656C-AA05-64DF72708C3E}"/>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3D5F77F1-DF1B-8144-3C53-FD63B434559C}"/>
              </a:ext>
            </a:extLst>
          </p:cNvPr>
          <p:cNvSpPr>
            <a:spLocks noGrp="1"/>
          </p:cNvSpPr>
          <p:nvPr>
            <p:ph type="sldNum" sz="quarter" idx="12"/>
          </p:nvPr>
        </p:nvSpPr>
        <p:spPr/>
        <p:txBody>
          <a:bodyPr/>
          <a:lstStyle/>
          <a:p>
            <a:fld id="{D57F1E4F-1CFF-5643-939E-217C01CDF565}" type="slidenum">
              <a:rPr lang="en-US" smtClean="0"/>
              <a:t>22</a:t>
            </a:fld>
            <a:endParaRPr lang="en-US" dirty="0"/>
          </a:p>
        </p:txBody>
      </p:sp>
      <p:pic>
        <p:nvPicPr>
          <p:cNvPr id="6" name="Picture 5">
            <a:extLst>
              <a:ext uri="{FF2B5EF4-FFF2-40B4-BE49-F238E27FC236}">
                <a16:creationId xmlns:a16="http://schemas.microsoft.com/office/drawing/2014/main" id="{17A41CE6-5BF2-F2AB-259A-F03A8CD71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20" y="1752601"/>
            <a:ext cx="3898265" cy="1644650"/>
          </a:xfrm>
          <a:prstGeom prst="rect">
            <a:avLst/>
          </a:prstGeom>
          <a:noFill/>
          <a:ln>
            <a:noFill/>
          </a:ln>
        </p:spPr>
      </p:pic>
      <p:pic>
        <p:nvPicPr>
          <p:cNvPr id="7" name="图片 1">
            <a:extLst>
              <a:ext uri="{FF2B5EF4-FFF2-40B4-BE49-F238E27FC236}">
                <a16:creationId xmlns:a16="http://schemas.microsoft.com/office/drawing/2014/main" id="{FEBF2906-F5FF-59F4-43A1-BF7CE83CD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20" y="3812858"/>
            <a:ext cx="3924300" cy="1438910"/>
          </a:xfrm>
          <a:prstGeom prst="rect">
            <a:avLst/>
          </a:prstGeom>
        </p:spPr>
      </p:pic>
    </p:spTree>
    <p:extLst>
      <p:ext uri="{BB962C8B-B14F-4D97-AF65-F5344CB8AC3E}">
        <p14:creationId xmlns:p14="http://schemas.microsoft.com/office/powerpoint/2010/main" val="1795608966"/>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6906-5A96-5CDD-2F1B-47DE67364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54090-5BFE-CF36-16CC-83438A00DF56}"/>
              </a:ext>
            </a:extLst>
          </p:cNvPr>
          <p:cNvSpPr>
            <a:spLocks noGrp="1"/>
          </p:cNvSpPr>
          <p:nvPr>
            <p:ph type="title"/>
          </p:nvPr>
        </p:nvSpPr>
        <p:spPr/>
        <p:txBody>
          <a:bodyPr>
            <a:normAutofit fontScale="90000"/>
          </a:bodyPr>
          <a:lstStyle/>
          <a:p>
            <a:r>
              <a:rPr lang="en-US" dirty="0" err="1"/>
              <a:t>GrowUps </a:t>
            </a:r>
            <a:r>
              <a:rPr lang="en-US" dirty="0"/>
              <a:t>akvaponiska stadsodling (</a:t>
            </a:r>
            <a:r>
              <a:rPr lang="en-US" dirty="0" err="1"/>
              <a:t>Designboom</a:t>
            </a:r>
            <a:r>
              <a:rPr lang="en-US" dirty="0"/>
              <a:t>)</a:t>
            </a:r>
            <a:endParaRPr lang="sv-SE" dirty="0"/>
          </a:p>
        </p:txBody>
      </p:sp>
      <p:sp>
        <p:nvSpPr>
          <p:cNvPr id="3" name="Content Placeholder 2">
            <a:extLst>
              <a:ext uri="{FF2B5EF4-FFF2-40B4-BE49-F238E27FC236}">
                <a16:creationId xmlns:a16="http://schemas.microsoft.com/office/drawing/2014/main" id="{C08F5B4A-68DB-0D74-9073-C1792BB2A1CC}"/>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Efter att ha lyckats samla in över 16 000 pund genom en Kickstarter-kampanj byggde teamet sin </a:t>
            </a:r>
            <a:r>
              <a:rPr lang="en-US" sz="1800" dirty="0" err="1">
                <a:solidFill>
                  <a:srgbClr val="000000"/>
                </a:solidFill>
                <a:effectLst/>
                <a:latin typeface="Calibri" panose="020F0502020204030204" pitchFamily="34" charset="0"/>
                <a:ea typeface="Calibri" panose="020F0502020204030204" pitchFamily="34" charset="0"/>
              </a:rPr>
              <a:t>GrowUp </a:t>
            </a:r>
            <a:r>
              <a:rPr lang="en-US" sz="1800" dirty="0">
                <a:solidFill>
                  <a:srgbClr val="000000"/>
                </a:solidFill>
                <a:effectLst/>
                <a:latin typeface="Calibri" panose="020F0502020204030204" pitchFamily="34" charset="0"/>
                <a:ea typeface="Calibri" panose="020F0502020204030204" pitchFamily="34" charset="0"/>
              </a:rPr>
              <a:t>Box från en återanvänd fraktcontainer som modifierades för att inkludera ett växthus på taket. </a:t>
            </a:r>
          </a:p>
          <a:p>
            <a:r>
              <a:rPr lang="en-US" sz="1800" dirty="0">
                <a:solidFill>
                  <a:srgbClr val="000000"/>
                </a:solidFill>
                <a:latin typeface="Calibri" panose="020F0502020204030204" pitchFamily="34" charset="0"/>
              </a:rPr>
              <a:t>Med en yta på endast 14 kvadratmeter </a:t>
            </a:r>
            <a:r>
              <a:rPr lang="en-US" sz="1800" dirty="0">
                <a:solidFill>
                  <a:srgbClr val="000000"/>
                </a:solidFill>
                <a:latin typeface="Calibri" panose="020F0502020204030204" pitchFamily="34" charset="0"/>
              </a:rPr>
              <a:t>kan </a:t>
            </a:r>
            <a:r>
              <a:rPr lang="en-US" sz="1800" dirty="0" err="1">
                <a:solidFill>
                  <a:srgbClr val="000000"/>
                </a:solidFill>
                <a:latin typeface="Calibri" panose="020F0502020204030204" pitchFamily="34" charset="0"/>
              </a:rPr>
              <a:t>GrowUp </a:t>
            </a:r>
            <a:r>
              <a:rPr lang="en-US" sz="1800" dirty="0">
                <a:solidFill>
                  <a:srgbClr val="000000"/>
                </a:solidFill>
                <a:latin typeface="Calibri" panose="020F0502020204030204" pitchFamily="34" charset="0"/>
              </a:rPr>
              <a:t>Box producera cirka 100 kg fisk och 400 kg sallad per år.</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Modulen är en del av ett hybridtekniskt system som kallas akvaponik, där metoder för att odla växter i vatten kombineras med uppfödning av vattenlevande djur, och är utrustad med ett växthus på taket som matas med näringsrikt avloppsvatten från fiskbassänger fyllda med tilapia.</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CE924457-5E1D-5C8F-E7DD-2791153D54A4}"/>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AEF7F180-5561-35D1-181B-70FE8BA75DF4}"/>
              </a:ext>
            </a:extLst>
          </p:cNvPr>
          <p:cNvSpPr>
            <a:spLocks noGrp="1"/>
          </p:cNvSpPr>
          <p:nvPr>
            <p:ph type="sldNum" sz="quarter" idx="12"/>
          </p:nvPr>
        </p:nvSpPr>
        <p:spPr/>
        <p:txBody>
          <a:bodyPr/>
          <a:lstStyle/>
          <a:p>
            <a:fld id="{D57F1E4F-1CFF-5643-939E-217C01CDF565}" type="slidenum">
              <a:rPr lang="en-US" smtClean="0"/>
              <a:t>23</a:t>
            </a:fld>
            <a:endParaRPr lang="en-US" dirty="0"/>
          </a:p>
        </p:txBody>
      </p:sp>
      <p:pic>
        <p:nvPicPr>
          <p:cNvPr id="8" name="图片 1">
            <a:extLst>
              <a:ext uri="{FF2B5EF4-FFF2-40B4-BE49-F238E27FC236}">
                <a16:creationId xmlns:a16="http://schemas.microsoft.com/office/drawing/2014/main" id="{10413D7F-75EE-B7E2-0F70-CF692502F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316" y="1663699"/>
            <a:ext cx="2959084" cy="1999575"/>
          </a:xfrm>
          <a:prstGeom prst="rect">
            <a:avLst/>
          </a:prstGeom>
        </p:spPr>
      </p:pic>
      <p:pic>
        <p:nvPicPr>
          <p:cNvPr id="9" name="图片 1">
            <a:extLst>
              <a:ext uri="{FF2B5EF4-FFF2-40B4-BE49-F238E27FC236}">
                <a16:creationId xmlns:a16="http://schemas.microsoft.com/office/drawing/2014/main" id="{08ACAF22-A1A9-23F9-AC37-53000150A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16" y="3874452"/>
            <a:ext cx="2959084" cy="2183191"/>
          </a:xfrm>
          <a:prstGeom prst="rect">
            <a:avLst/>
          </a:prstGeom>
        </p:spPr>
      </p:pic>
    </p:spTree>
    <p:extLst>
      <p:ext uri="{BB962C8B-B14F-4D97-AF65-F5344CB8AC3E}">
        <p14:creationId xmlns:p14="http://schemas.microsoft.com/office/powerpoint/2010/main" val="3459945402"/>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0BAF-5868-C149-0372-DE6EC66B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139A1-2A9E-1A7F-49A1-3499AE0C6CEE}"/>
              </a:ext>
            </a:extLst>
          </p:cNvPr>
          <p:cNvSpPr>
            <a:spLocks noGrp="1"/>
          </p:cNvSpPr>
          <p:nvPr>
            <p:ph type="title"/>
          </p:nvPr>
        </p:nvSpPr>
        <p:spPr/>
        <p:txBody>
          <a:bodyPr>
            <a:normAutofit/>
          </a:bodyPr>
          <a:lstStyle/>
          <a:p>
            <a:r>
              <a:rPr lang="en-US" dirty="0" err="1"/>
              <a:t>Pasona </a:t>
            </a:r>
            <a:r>
              <a:rPr lang="en-US" dirty="0"/>
              <a:t>Urban Farm (</a:t>
            </a:r>
            <a:r>
              <a:rPr lang="en-US" dirty="0" err="1"/>
              <a:t>Buczynski</a:t>
            </a:r>
            <a:r>
              <a:rPr lang="en-US" dirty="0"/>
              <a:t>, 2013)</a:t>
            </a:r>
            <a:endParaRPr lang="sv-SE" dirty="0"/>
          </a:p>
        </p:txBody>
      </p:sp>
      <p:sp>
        <p:nvSpPr>
          <p:cNvPr id="3" name="Content Placeholder 2">
            <a:extLst>
              <a:ext uri="{FF2B5EF4-FFF2-40B4-BE49-F238E27FC236}">
                <a16:creationId xmlns:a16="http://schemas.microsoft.com/office/drawing/2014/main" id="{BFB7E576-D25F-15B1-B079-91FE53A34571}"/>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På hela kontoret är vinrankor, träd, planteringslådor och trädgårdsbäddar en ständig företeelse.</a:t>
            </a:r>
          </a:p>
          <a:p>
            <a:r>
              <a:rPr lang="en-US" sz="1800" dirty="0">
                <a:solidFill>
                  <a:srgbClr val="000000"/>
                </a:solidFill>
                <a:effectLst/>
                <a:latin typeface="Calibri" panose="020F0502020204030204" pitchFamily="34" charset="0"/>
                <a:ea typeface="Calibri" panose="020F0502020204030204" pitchFamily="34" charset="0"/>
              </a:rPr>
              <a:t>Ett intelligent klimatkontrollsystem övervakar luftfuktighet, temperatur och vindar för att balansera människors komfort under kontorstid och grödornas tillväxt efter kontorstid, vilket </a:t>
            </a:r>
            <a:r>
              <a:rPr lang="en-US" sz="1800" dirty="0" err="1">
                <a:solidFill>
                  <a:srgbClr val="000000"/>
                </a:solidFill>
                <a:effectLst/>
                <a:latin typeface="Calibri" panose="020F0502020204030204" pitchFamily="34" charset="0"/>
                <a:ea typeface="Calibri" panose="020F0502020204030204" pitchFamily="34" charset="0"/>
              </a:rPr>
              <a:t>maximerar skörden </a:t>
            </a:r>
            <a:r>
              <a:rPr lang="en-US" sz="1800" dirty="0">
                <a:solidFill>
                  <a:srgbClr val="000000"/>
                </a:solidFill>
                <a:effectLst/>
                <a:latin typeface="Calibri" panose="020F0502020204030204" pitchFamily="34" charset="0"/>
                <a:ea typeface="Calibri" panose="020F0502020204030204" pitchFamily="34" charset="0"/>
              </a:rPr>
              <a:t>och den årliga skördetillväxten. </a:t>
            </a:r>
          </a:p>
          <a:p>
            <a:r>
              <a:rPr lang="en-US" sz="1800" dirty="0">
                <a:solidFill>
                  <a:srgbClr val="000000"/>
                </a:solidFill>
                <a:effectLst/>
                <a:latin typeface="Calibri" panose="020F0502020204030204" pitchFamily="34" charset="0"/>
                <a:ea typeface="Calibri" panose="020F0502020204030204" pitchFamily="34" charset="0"/>
              </a:rPr>
              <a:t>När grödor som skördats på </a:t>
            </a:r>
            <a:r>
              <a:rPr lang="en-US" sz="1800" dirty="0" err="1">
                <a:solidFill>
                  <a:srgbClr val="000000"/>
                </a:solidFill>
                <a:effectLst/>
                <a:latin typeface="Calibri" panose="020F0502020204030204" pitchFamily="34" charset="0"/>
                <a:ea typeface="Calibri" panose="020F0502020204030204" pitchFamily="34" charset="0"/>
              </a:rPr>
              <a:t>Pasonas </a:t>
            </a:r>
            <a:r>
              <a:rPr lang="en-US" sz="1800" dirty="0">
                <a:solidFill>
                  <a:srgbClr val="000000"/>
                </a:solidFill>
                <a:effectLst/>
                <a:latin typeface="Calibri" panose="020F0502020204030204" pitchFamily="34" charset="0"/>
                <a:ea typeface="Calibri" panose="020F0502020204030204" pitchFamily="34" charset="0"/>
              </a:rPr>
              <a:t>huvudkontor serveras i byggnadens kafeterior lyfter det fram konceptet "zero food" mileage, ett hållbart system för livsmedelsdistribution som minskar energi- och transportkostnaderna.</a:t>
            </a:r>
          </a:p>
          <a:p>
            <a:r>
              <a:rPr lang="en-GB" sz="1800" dirty="0">
                <a:solidFill>
                  <a:srgbClr val="000000"/>
                </a:solidFill>
                <a:effectLst/>
                <a:latin typeface="Calibri" panose="020F0502020204030204" pitchFamily="34" charset="0"/>
                <a:ea typeface="Calibri" panose="020F0502020204030204" pitchFamily="34" charset="0"/>
              </a:rPr>
              <a:t>På utsidan finns en dubbelskalig grön fasad med säsongsblommor och apelsinträd planterade i grunda balkonger, vilket skapar en levande grön vägg och en dynamisk identitet för allmänheten.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847FDE63-14E4-87B2-8075-51EB711134D2}"/>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50D423E0-BC53-657F-1AA5-ABDD7A4C7400}"/>
              </a:ext>
            </a:extLst>
          </p:cNvPr>
          <p:cNvSpPr>
            <a:spLocks noGrp="1"/>
          </p:cNvSpPr>
          <p:nvPr>
            <p:ph type="sldNum" sz="quarter" idx="12"/>
          </p:nvPr>
        </p:nvSpPr>
        <p:spPr/>
        <p:txBody>
          <a:bodyPr/>
          <a:lstStyle/>
          <a:p>
            <a:fld id="{D57F1E4F-1CFF-5643-939E-217C01CDF565}" type="slidenum">
              <a:rPr lang="en-US" smtClean="0"/>
              <a:t>24</a:t>
            </a:fld>
            <a:endParaRPr lang="en-US" dirty="0"/>
          </a:p>
        </p:txBody>
      </p:sp>
      <p:pic>
        <p:nvPicPr>
          <p:cNvPr id="6" name="图片 1">
            <a:extLst>
              <a:ext uri="{FF2B5EF4-FFF2-40B4-BE49-F238E27FC236}">
                <a16:creationId xmlns:a16="http://schemas.microsoft.com/office/drawing/2014/main" id="{932B25C1-2BB9-16E6-BBA5-0D54676277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988" y="1690687"/>
            <a:ext cx="3255411" cy="2105671"/>
          </a:xfrm>
          <a:prstGeom prst="rect">
            <a:avLst/>
          </a:prstGeom>
        </p:spPr>
      </p:pic>
      <p:pic>
        <p:nvPicPr>
          <p:cNvPr id="7" name="图片 1">
            <a:extLst>
              <a:ext uri="{FF2B5EF4-FFF2-40B4-BE49-F238E27FC236}">
                <a16:creationId xmlns:a16="http://schemas.microsoft.com/office/drawing/2014/main" id="{F8A8D843-F3D2-FCFC-CD26-F66F8121D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987" y="4001294"/>
            <a:ext cx="3255411" cy="2084760"/>
          </a:xfrm>
          <a:prstGeom prst="rect">
            <a:avLst/>
          </a:prstGeom>
        </p:spPr>
      </p:pic>
    </p:spTree>
    <p:extLst>
      <p:ext uri="{BB962C8B-B14F-4D97-AF65-F5344CB8AC3E}">
        <p14:creationId xmlns:p14="http://schemas.microsoft.com/office/powerpoint/2010/main" val="3369666840"/>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A952-BD19-6DEA-F420-A424A7859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24906-835B-B524-4664-74EB756FB098}"/>
              </a:ext>
            </a:extLst>
          </p:cNvPr>
          <p:cNvSpPr>
            <a:spLocks noGrp="1"/>
          </p:cNvSpPr>
          <p:nvPr>
            <p:ph type="title"/>
          </p:nvPr>
        </p:nvSpPr>
        <p:spPr/>
        <p:txBody>
          <a:bodyPr>
            <a:normAutofit/>
          </a:bodyPr>
          <a:lstStyle/>
          <a:p>
            <a:r>
              <a:rPr lang="en-US" dirty="0"/>
              <a:t>Underjordisk odling (Walsh, 2021)</a:t>
            </a:r>
            <a:endParaRPr lang="sv-SE" dirty="0"/>
          </a:p>
        </p:txBody>
      </p:sp>
      <p:sp>
        <p:nvSpPr>
          <p:cNvPr id="3" name="Content Placeholder 2">
            <a:extLst>
              <a:ext uri="{FF2B5EF4-FFF2-40B4-BE49-F238E27FC236}">
                <a16:creationId xmlns:a16="http://schemas.microsoft.com/office/drawing/2014/main" id="{358E978C-9A73-07FF-00D1-C0225B0FF416}"/>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världens första underjordiska odling använder den senaste hydroponiska tekniken och LED-belysning som drivs av förnybar energi för att producera färska grönsaker.</a:t>
            </a:r>
          </a:p>
          <a:p>
            <a:r>
              <a:rPr lang="en-US" sz="1800" dirty="0">
                <a:solidFill>
                  <a:srgbClr val="000000"/>
                </a:solidFill>
                <a:effectLst/>
                <a:latin typeface="Calibri" panose="020F0502020204030204" pitchFamily="34" charset="0"/>
                <a:ea typeface="Calibri" panose="020F0502020204030204" pitchFamily="34" charset="0"/>
              </a:rPr>
              <a:t>använder 70 % mindre vatten än ett vanligt jordbruk. De använder ett slutet ebb- och flodsystem där vatten med näringsämnen översvämmar groddbäddarna några gånger om dagen och sedan återvinns genom en reservoar och återanvänds. Växterna flyter i ett substrat tillverkat av återvunna ullmattor. Lampor sitter ovanför växterna och tänds och släcks för att simulera dagsljus och nattetid.</a:t>
            </a:r>
          </a:p>
          <a:p>
            <a:r>
              <a:rPr lang="en-US" sz="1800" dirty="0">
                <a:solidFill>
                  <a:srgbClr val="000000"/>
                </a:solidFill>
                <a:effectLst/>
                <a:latin typeface="Calibri" panose="020F0502020204030204" pitchFamily="34" charset="0"/>
                <a:ea typeface="Calibri" panose="020F0502020204030204" pitchFamily="34" charset="0"/>
              </a:rPr>
              <a:t>År 2022 hoppas Growing Underground kunna producera över 60 </a:t>
            </a:r>
            <a:r>
              <a:rPr lang="en-US" sz="1800" dirty="0" err="1">
                <a:solidFill>
                  <a:srgbClr val="000000"/>
                </a:solidFill>
                <a:effectLst/>
                <a:latin typeface="Calibri" panose="020F0502020204030204" pitchFamily="34" charset="0"/>
                <a:ea typeface="Calibri" panose="020F0502020204030204" pitchFamily="34" charset="0"/>
              </a:rPr>
              <a:t>ton grönsaker </a:t>
            </a:r>
            <a:r>
              <a:rPr lang="en-US" sz="1800" dirty="0">
                <a:solidFill>
                  <a:srgbClr val="000000"/>
                </a:solidFill>
                <a:effectLst/>
                <a:latin typeface="Calibri" panose="020F0502020204030204" pitchFamily="34" charset="0"/>
                <a:ea typeface="Calibri" panose="020F0502020204030204" pitchFamily="34" charset="0"/>
              </a:rPr>
              <a:t>per år på en 528 m2 stor yta.</a:t>
            </a:r>
            <a:r>
              <a:rPr lang="en-US" sz="1800" dirty="0">
                <a:solidFill>
                  <a:srgbClr val="000000"/>
                </a:solidFill>
                <a:effectLst/>
                <a:latin typeface="Calibri" panose="020F0502020204030204" pitchFamily="34" charset="0"/>
                <a:ea typeface="Calibri" panose="020F0502020204030204" pitchFamily="34" charset="0"/>
              </a:rPr>
              <a:t> Det är tillräckligt för att tillgodose 10 000 vuxnas årliga salladskonsumtion. Anläggningen odlar </a:t>
            </a:r>
            <a:r>
              <a:rPr lang="en-US" sz="1800" dirty="0">
                <a:solidFill>
                  <a:srgbClr val="000000"/>
                </a:solidFill>
                <a:effectLst/>
                <a:latin typeface="Calibri" panose="020F0502020204030204" pitchFamily="34" charset="0"/>
                <a:ea typeface="Calibri" panose="020F0502020204030204" pitchFamily="34" charset="0"/>
              </a:rPr>
              <a:t>12 gånger mer per ytenhet än ett traditionellt växthus i Storbritannien, men den förbrukar också fyra gånger mer energi per ytenhet</a:t>
            </a:r>
            <a:r>
              <a:rPr lang="en-GB"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DE9AFC10-1C5F-1700-5EF9-D9D8142F3236}"/>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2E289DB7-D86C-F8C2-61C2-CA8D1B1C4267}"/>
              </a:ext>
            </a:extLst>
          </p:cNvPr>
          <p:cNvSpPr>
            <a:spLocks noGrp="1"/>
          </p:cNvSpPr>
          <p:nvPr>
            <p:ph type="sldNum" sz="quarter" idx="12"/>
          </p:nvPr>
        </p:nvSpPr>
        <p:spPr/>
        <p:txBody>
          <a:bodyPr/>
          <a:lstStyle/>
          <a:p>
            <a:fld id="{D57F1E4F-1CFF-5643-939E-217C01CDF565}" type="slidenum">
              <a:rPr lang="en-US" smtClean="0"/>
              <a:t>25</a:t>
            </a:fld>
            <a:endParaRPr lang="en-US" dirty="0"/>
          </a:p>
        </p:txBody>
      </p:sp>
      <p:pic>
        <p:nvPicPr>
          <p:cNvPr id="8" name="图片 1">
            <a:extLst>
              <a:ext uri="{FF2B5EF4-FFF2-40B4-BE49-F238E27FC236}">
                <a16:creationId xmlns:a16="http://schemas.microsoft.com/office/drawing/2014/main" id="{BFF5F033-F76C-E784-9673-4144006E4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632" y="1825625"/>
            <a:ext cx="3086735" cy="2006600"/>
          </a:xfrm>
          <a:prstGeom prst="rect">
            <a:avLst/>
          </a:prstGeom>
        </p:spPr>
      </p:pic>
      <p:pic>
        <p:nvPicPr>
          <p:cNvPr id="9" name="图片 1">
            <a:extLst>
              <a:ext uri="{FF2B5EF4-FFF2-40B4-BE49-F238E27FC236}">
                <a16:creationId xmlns:a16="http://schemas.microsoft.com/office/drawing/2014/main" id="{09068618-F067-E6D3-274E-C64E4B028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31" y="4040664"/>
            <a:ext cx="3086735" cy="2257828"/>
          </a:xfrm>
          <a:prstGeom prst="rect">
            <a:avLst/>
          </a:prstGeom>
        </p:spPr>
      </p:pic>
    </p:spTree>
    <p:extLst>
      <p:ext uri="{BB962C8B-B14F-4D97-AF65-F5344CB8AC3E}">
        <p14:creationId xmlns:p14="http://schemas.microsoft.com/office/powerpoint/2010/main" val="1763320602"/>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4254-B189-93D8-A78A-7C2E7294D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38A7F-A972-582A-2300-AF480B7EC996}"/>
              </a:ext>
            </a:extLst>
          </p:cNvPr>
          <p:cNvSpPr>
            <a:spLocks noGrp="1"/>
          </p:cNvSpPr>
          <p:nvPr>
            <p:ph type="title"/>
          </p:nvPr>
        </p:nvSpPr>
        <p:spPr/>
        <p:txBody>
          <a:bodyPr>
            <a:normAutofit/>
          </a:bodyPr>
          <a:lstStyle/>
          <a:p>
            <a:r>
              <a:rPr lang="en-US" dirty="0"/>
              <a:t>Pink Farm (</a:t>
            </a:r>
            <a:r>
              <a:rPr lang="en-US" dirty="0" err="1"/>
              <a:t>Verticalfarm </a:t>
            </a:r>
            <a:r>
              <a:rPr lang="en-US" dirty="0"/>
              <a:t>Daily)</a:t>
            </a:r>
            <a:endParaRPr lang="sv-SE" dirty="0"/>
          </a:p>
        </p:txBody>
      </p:sp>
      <p:sp>
        <p:nvSpPr>
          <p:cNvPr id="3" name="Content Placeholder 2">
            <a:extLst>
              <a:ext uri="{FF2B5EF4-FFF2-40B4-BE49-F238E27FC236}">
                <a16:creationId xmlns:a16="http://schemas.microsoft.com/office/drawing/2014/main" id="{971045AF-AEF3-250E-3F63-BC2CCBBEC8C8}"/>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Pink Farm har 750 kvadratmeter tillgängliga för inomhusproduktion av alla typer av grönsaker, såsom sallad, ruccola, mangold, spenat, basilika, mikrogrönsaker, bland andra.</a:t>
            </a:r>
          </a:p>
          <a:p>
            <a:r>
              <a:rPr lang="en-GB" sz="1800" dirty="0">
                <a:solidFill>
                  <a:srgbClr val="000000"/>
                </a:solidFill>
                <a:effectLst/>
                <a:latin typeface="Calibri" panose="020F0502020204030204" pitchFamily="34" charset="0"/>
                <a:ea typeface="Calibri" panose="020F0502020204030204" pitchFamily="34" charset="0"/>
              </a:rPr>
              <a:t>Pink Farms vertikala odling producerar cirka tre ton per månad och upp till 130 gånger mer mat per kvadratmeter jord. Enligt Maia sparar man 95 procent vatten och 60 procent gödningsmedel per kilo som produceras. Bonus: maten är fri från bekämpningsmedel.</a:t>
            </a:r>
          </a:p>
          <a:p>
            <a:r>
              <a:rPr lang="en-GB" sz="1800" dirty="0">
                <a:solidFill>
                  <a:srgbClr val="000000"/>
                </a:solidFill>
                <a:effectLst/>
                <a:latin typeface="Calibri" panose="020F0502020204030204" pitchFamily="34" charset="0"/>
                <a:ea typeface="Calibri" panose="020F0502020204030204" pitchFamily="34" charset="0"/>
              </a:rPr>
              <a:t>Deras team arbetar med hur man kan automatisera specifika grödor i stor skala i en kontrollerad miljö. De har utvecklat ett förseglat odlingssystem där det inte finns något luftutbyte mellan odlingsmiljön och den yttre miljön.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6A6AFC34-3829-D3F8-4168-549F92562418}"/>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B4302489-62D2-1789-C485-609BD5E1F05F}"/>
              </a:ext>
            </a:extLst>
          </p:cNvPr>
          <p:cNvSpPr>
            <a:spLocks noGrp="1"/>
          </p:cNvSpPr>
          <p:nvPr>
            <p:ph type="sldNum" sz="quarter" idx="12"/>
          </p:nvPr>
        </p:nvSpPr>
        <p:spPr/>
        <p:txBody>
          <a:bodyPr/>
          <a:lstStyle/>
          <a:p>
            <a:fld id="{D57F1E4F-1CFF-5643-939E-217C01CDF565}" type="slidenum">
              <a:rPr lang="en-US" smtClean="0"/>
              <a:t>26</a:t>
            </a:fld>
            <a:endParaRPr lang="en-US" dirty="0"/>
          </a:p>
        </p:txBody>
      </p:sp>
      <p:pic>
        <p:nvPicPr>
          <p:cNvPr id="6" name="图片 1">
            <a:extLst>
              <a:ext uri="{FF2B5EF4-FFF2-40B4-BE49-F238E27FC236}">
                <a16:creationId xmlns:a16="http://schemas.microsoft.com/office/drawing/2014/main" id="{F6BCEE22-B821-621F-14F8-84604190F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690" y="1517333"/>
            <a:ext cx="3318746" cy="2196414"/>
          </a:xfrm>
          <a:prstGeom prst="rect">
            <a:avLst/>
          </a:prstGeom>
        </p:spPr>
      </p:pic>
      <p:pic>
        <p:nvPicPr>
          <p:cNvPr id="7" name="图片 1">
            <a:extLst>
              <a:ext uri="{FF2B5EF4-FFF2-40B4-BE49-F238E27FC236}">
                <a16:creationId xmlns:a16="http://schemas.microsoft.com/office/drawing/2014/main" id="{E1012E87-3C8B-39AA-7769-F1C156518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865" y="4181641"/>
            <a:ext cx="3326149" cy="1040063"/>
          </a:xfrm>
          <a:prstGeom prst="rect">
            <a:avLst/>
          </a:prstGeom>
        </p:spPr>
      </p:pic>
    </p:spTree>
    <p:extLst>
      <p:ext uri="{BB962C8B-B14F-4D97-AF65-F5344CB8AC3E}">
        <p14:creationId xmlns:p14="http://schemas.microsoft.com/office/powerpoint/2010/main" val="1472441661"/>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4EE8-0B4C-7926-9427-74F7849AD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01ED1-D1F7-C6ED-178A-D896A5188040}"/>
              </a:ext>
            </a:extLst>
          </p:cNvPr>
          <p:cNvSpPr>
            <a:spLocks noGrp="1"/>
          </p:cNvSpPr>
          <p:nvPr>
            <p:ph type="title"/>
          </p:nvPr>
        </p:nvSpPr>
        <p:spPr/>
        <p:txBody>
          <a:bodyPr>
            <a:normAutofit/>
          </a:bodyPr>
          <a:lstStyle/>
          <a:p>
            <a:r>
              <a:rPr lang="en-US" dirty="0" err="1"/>
              <a:t>SpaceFarms </a:t>
            </a:r>
            <a:r>
              <a:rPr lang="en-US" dirty="0"/>
              <a:t>(</a:t>
            </a:r>
            <a:r>
              <a:rPr lang="en-US" dirty="0" err="1"/>
              <a:t>SpaceFarms</a:t>
            </a:r>
            <a:r>
              <a:rPr lang="en-US" dirty="0"/>
              <a:t>)</a:t>
            </a:r>
            <a:endParaRPr lang="sv-SE" dirty="0"/>
          </a:p>
        </p:txBody>
      </p:sp>
      <p:sp>
        <p:nvSpPr>
          <p:cNvPr id="3" name="Content Placeholder 2">
            <a:extLst>
              <a:ext uri="{FF2B5EF4-FFF2-40B4-BE49-F238E27FC236}">
                <a16:creationId xmlns:a16="http://schemas.microsoft.com/office/drawing/2014/main" id="{32144C69-041B-4D0C-666E-2DC68E42D212}"/>
              </a:ext>
            </a:extLst>
          </p:cNvPr>
          <p:cNvSpPr>
            <a:spLocks noGrp="1"/>
          </p:cNvSpPr>
          <p:nvPr>
            <p:ph idx="1"/>
          </p:nvPr>
        </p:nvSpPr>
        <p:spPr>
          <a:xfrm>
            <a:off x="838200" y="1825625"/>
            <a:ext cx="6356684" cy="4351338"/>
          </a:xfrm>
        </p:spPr>
        <p:txBody>
          <a:bodyPr>
            <a:normAutofit/>
          </a:bodyPr>
          <a:lstStyle/>
          <a:p>
            <a:r>
              <a:rPr lang="en-GB" sz="1800" dirty="0" err="1">
                <a:solidFill>
                  <a:srgbClr val="000000"/>
                </a:solidFill>
                <a:effectLst/>
                <a:latin typeface="Calibri" panose="020F0502020204030204" pitchFamily="34" charset="0"/>
                <a:ea typeface="Calibri" panose="020F0502020204030204" pitchFamily="34" charset="0"/>
              </a:rPr>
              <a:t>SpaceFarms </a:t>
            </a:r>
            <a:r>
              <a:rPr lang="en-GB" sz="1800" dirty="0">
                <a:solidFill>
                  <a:srgbClr val="000000"/>
                </a:solidFill>
                <a:effectLst/>
                <a:latin typeface="Calibri" panose="020F0502020204030204" pitchFamily="34" charset="0"/>
                <a:ea typeface="Calibri" panose="020F0502020204030204" pitchFamily="34" charset="0"/>
              </a:rPr>
              <a:t>använder 75 % mindre vatten än traditionellt jordbruk. </a:t>
            </a:r>
          </a:p>
          <a:p>
            <a:r>
              <a:rPr lang="en-GB" sz="1800" dirty="0">
                <a:solidFill>
                  <a:srgbClr val="000000"/>
                </a:solidFill>
                <a:effectLst/>
                <a:latin typeface="Calibri" panose="020F0502020204030204" pitchFamily="34" charset="0"/>
                <a:ea typeface="Calibri" panose="020F0502020204030204" pitchFamily="34" charset="0"/>
              </a:rPr>
              <a:t>Modulära odlingslotter. Den första prototypen rymmer två kvadratmeter och kan regelbundet producera 15-20 kg grödor per månad, oavsett säsong, året runt. Grödorna odlas utan bekämpningsmedel eller herbicider med minimal mänsklig </a:t>
            </a:r>
            <a:r>
              <a:rPr lang="en-GB" sz="1800" dirty="0" err="1">
                <a:solidFill>
                  <a:srgbClr val="000000"/>
                </a:solidFill>
                <a:effectLst/>
                <a:latin typeface="Calibri" panose="020F0502020204030204" pitchFamily="34" charset="0"/>
                <a:ea typeface="Calibri" panose="020F0502020204030204" pitchFamily="34" charset="0"/>
              </a:rPr>
              <a:t>arbetsinsats </a:t>
            </a:r>
            <a:r>
              <a:rPr lang="en-GB" sz="1800" dirty="0">
                <a:solidFill>
                  <a:srgbClr val="000000"/>
                </a:solidFill>
                <a:effectLst/>
                <a:latin typeface="Calibri" panose="020F0502020204030204" pitchFamily="34" charset="0"/>
                <a:ea typeface="Calibri" panose="020F0502020204030204" pitchFamily="34" charset="0"/>
              </a:rPr>
              <a:t>och låga driftskostnader</a:t>
            </a:r>
          </a:p>
          <a:p>
            <a:r>
              <a:rPr lang="en-US" sz="1800" dirty="0">
                <a:solidFill>
                  <a:srgbClr val="000000"/>
                </a:solidFill>
                <a:effectLst/>
                <a:latin typeface="Calibri" panose="020F0502020204030204" pitchFamily="34" charset="0"/>
                <a:ea typeface="Calibri" panose="020F0502020204030204" pitchFamily="34" charset="0"/>
              </a:rPr>
              <a:t>Med hjälp av exakta HVAC-system (värme, ventilation och luftkonditionering) har de full kontroll över den miljö där mikro- och bladgrönsakerna växer. Genom att hantera CO2-utsläpp, vattenåtervinning, näringsintag, temperatur- och fuktighetssensorer, ljusstyrka och intensitet skapar de perfekta förutsättningar för att odla färska, 100% bekämpningsmedelsfria, högkvalitativa produkter. </a:t>
            </a:r>
          </a:p>
        </p:txBody>
      </p:sp>
      <p:sp>
        <p:nvSpPr>
          <p:cNvPr id="4" name="Footer Placeholder 3">
            <a:extLst>
              <a:ext uri="{FF2B5EF4-FFF2-40B4-BE49-F238E27FC236}">
                <a16:creationId xmlns:a16="http://schemas.microsoft.com/office/drawing/2014/main" id="{02EA0E04-3525-80A6-8A85-167F36354F5F}"/>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FD022134-5CA9-6E00-071C-E106D6A061A0}"/>
              </a:ext>
            </a:extLst>
          </p:cNvPr>
          <p:cNvSpPr>
            <a:spLocks noGrp="1"/>
          </p:cNvSpPr>
          <p:nvPr>
            <p:ph type="sldNum" sz="quarter" idx="12"/>
          </p:nvPr>
        </p:nvSpPr>
        <p:spPr/>
        <p:txBody>
          <a:bodyPr/>
          <a:lstStyle/>
          <a:p>
            <a:fld id="{D57F1E4F-1CFF-5643-939E-217C01CDF565}" type="slidenum">
              <a:rPr lang="en-US" smtClean="0"/>
              <a:t>27</a:t>
            </a:fld>
            <a:endParaRPr lang="en-US" dirty="0"/>
          </a:p>
        </p:txBody>
      </p:sp>
      <p:pic>
        <p:nvPicPr>
          <p:cNvPr id="7" name="图片 1">
            <a:extLst>
              <a:ext uri="{FF2B5EF4-FFF2-40B4-BE49-F238E27FC236}">
                <a16:creationId xmlns:a16="http://schemas.microsoft.com/office/drawing/2014/main" id="{02CCDFF7-5BE6-6B03-0780-A15636539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663" y="1690688"/>
            <a:ext cx="3032760" cy="1669415"/>
          </a:xfrm>
          <a:prstGeom prst="rect">
            <a:avLst/>
          </a:prstGeom>
        </p:spPr>
      </p:pic>
      <p:pic>
        <p:nvPicPr>
          <p:cNvPr id="10" name="图片 1">
            <a:extLst>
              <a:ext uri="{FF2B5EF4-FFF2-40B4-BE49-F238E27FC236}">
                <a16:creationId xmlns:a16="http://schemas.microsoft.com/office/drawing/2014/main" id="{37B5BE58-F56B-A711-04CC-E7F3E7C60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663" y="3604737"/>
            <a:ext cx="3027045" cy="2389505"/>
          </a:xfrm>
          <a:prstGeom prst="rect">
            <a:avLst/>
          </a:prstGeom>
        </p:spPr>
      </p:pic>
    </p:spTree>
    <p:extLst>
      <p:ext uri="{BB962C8B-B14F-4D97-AF65-F5344CB8AC3E}">
        <p14:creationId xmlns:p14="http://schemas.microsoft.com/office/powerpoint/2010/main" val="1992768118"/>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Innehåll</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GB" dirty="0"/>
              <a:t>Allmän information </a:t>
            </a:r>
          </a:p>
          <a:p>
            <a:r>
              <a:rPr lang="en-GB" dirty="0"/>
              <a:t>Resultat av lärande</a:t>
            </a:r>
          </a:p>
          <a:p>
            <a:r>
              <a:rPr lang="en-US" dirty="0"/>
              <a:t>Introduktion till affärsmodeller</a:t>
            </a:r>
          </a:p>
          <a:p>
            <a:r>
              <a:rPr lang="en-US" dirty="0"/>
              <a:t>Grunderna för ekonomisk analys</a:t>
            </a:r>
          </a:p>
          <a:p>
            <a:r>
              <a:rPr lang="en-US" dirty="0"/>
              <a:t>Marknadsföringsstrategier</a:t>
            </a:r>
          </a:p>
          <a:p>
            <a:r>
              <a:rPr lang="en-US" dirty="0"/>
              <a:t>Hur man startar vertikal odling</a:t>
            </a:r>
          </a:p>
          <a:p>
            <a:r>
              <a:rPr lang="en-US" dirty="0"/>
              <a:t>Fallstudier av stadsodling</a:t>
            </a:r>
            <a:endParaRPr lang="en-GB"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 Jordbruk i kontrollerad miljö / Lärandeenhet: Entreprenörskap inom vertikal odling</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GB" dirty="0"/>
              <a:t>Allmän information</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p:txBody>
          <a:bodyPr>
            <a:normAutofit fontScale="92500" lnSpcReduction="20000"/>
          </a:bodyPr>
          <a:lstStyle/>
          <a:p>
            <a:r>
              <a:rPr lang="en-GB" dirty="0"/>
              <a:t>Arbetstid:</a:t>
            </a:r>
          </a:p>
          <a:p>
            <a:pPr lvl="1"/>
            <a:r>
              <a:rPr lang="en-US" dirty="0"/>
              <a:t>Ansikte mot ansikte: 24 </a:t>
            </a:r>
            <a:r>
              <a:rPr lang="en-US" dirty="0" err="1"/>
              <a:t>timmar</a:t>
            </a:r>
            <a:endParaRPr lang="en-US" dirty="0"/>
          </a:p>
          <a:p>
            <a:pPr lvl="1"/>
            <a:r>
              <a:rPr lang="en-US" dirty="0"/>
              <a:t>Online-inlärning (asynkron): 20 </a:t>
            </a:r>
            <a:r>
              <a:rPr lang="en-US" dirty="0" err="1"/>
              <a:t>timmar</a:t>
            </a:r>
            <a:endParaRPr lang="en-US" dirty="0"/>
          </a:p>
          <a:p>
            <a:pPr lvl="1"/>
            <a:r>
              <a:rPr lang="en-US" dirty="0"/>
              <a:t>WBL (genom studiebesök och/eller workshops): 16 </a:t>
            </a:r>
            <a:r>
              <a:rPr lang="en-US" dirty="0" err="1"/>
              <a:t>timmar</a:t>
            </a:r>
            <a:endParaRPr lang="en-GB" dirty="0"/>
          </a:p>
          <a:p>
            <a:r>
              <a:rPr lang="en-GB" dirty="0"/>
              <a:t>ECTS: 3</a:t>
            </a:r>
          </a:p>
          <a:p>
            <a:r>
              <a:rPr lang="en-US" dirty="0"/>
              <a:t>Syfte:</a:t>
            </a:r>
          </a:p>
          <a:p>
            <a:pPr lvl="1"/>
            <a:r>
              <a:rPr lang="en-US" dirty="0"/>
              <a:t>att introducera grunderna för entreprenörskap i stadsodlingsbranschen. Genom verkliga fallstudier kommer deltagarna att förstå och tillämpa dessa begrepp i samband med en uppstart av stadsodling. </a:t>
            </a:r>
          </a:p>
          <a:p>
            <a:r>
              <a:rPr lang="en-US" dirty="0"/>
              <a:t>Undervisningsmetoder:</a:t>
            </a:r>
          </a:p>
          <a:p>
            <a:pPr lvl="1"/>
            <a:r>
              <a:rPr lang="en-US" dirty="0"/>
              <a:t>Föreläsningar + självläsning</a:t>
            </a:r>
          </a:p>
          <a:p>
            <a:r>
              <a:rPr lang="en-US" dirty="0"/>
              <a:t>Examination: </a:t>
            </a:r>
          </a:p>
          <a:p>
            <a:pPr lvl="1"/>
            <a:r>
              <a:rPr lang="en-US" dirty="0"/>
              <a:t>Självbedömningsaktiviteter (frågesporter, flervalsfrågor, sant-falskt), reflektionsfrågor</a:t>
            </a: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en-GB" dirty="0"/>
              <a:t>Resultat av lärande</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90688"/>
            <a:ext cx="10515600" cy="4351338"/>
          </a:xfrm>
        </p:spPr>
        <p:txBody>
          <a:bodyPr>
            <a:normAutofit fontScale="85000" lnSpcReduction="20000"/>
          </a:bodyPr>
          <a:lstStyle/>
          <a:p>
            <a:r>
              <a:rPr lang="en-US" dirty="0"/>
              <a:t>Kunskap</a:t>
            </a:r>
          </a:p>
          <a:p>
            <a:pPr lvl="1"/>
            <a:r>
              <a:rPr lang="en-US" dirty="0"/>
              <a:t>Beskriv affärsmodeller som används inom stadsodling.</a:t>
            </a:r>
          </a:p>
          <a:p>
            <a:pPr lvl="1"/>
            <a:r>
              <a:rPr lang="en-US" dirty="0"/>
              <a:t>Förklara grundläggande element i ekonomisk analys.</a:t>
            </a:r>
          </a:p>
          <a:p>
            <a:pPr lvl="1"/>
            <a:r>
              <a:rPr lang="en-US" dirty="0"/>
              <a:t>Identifiera viktiga marknadsföringsstrategier som är lämpliga för att marknadsföra ett urbant jordbruksföretag.</a:t>
            </a:r>
          </a:p>
          <a:p>
            <a:r>
              <a:rPr lang="en-US" dirty="0"/>
              <a:t>Färdigheter </a:t>
            </a:r>
          </a:p>
          <a:p>
            <a:pPr lvl="1"/>
            <a:r>
              <a:rPr lang="en-US" dirty="0"/>
              <a:t>Förstå och tolka viktiga marknadsföringsstrategier som är lämpliga för att marknadsföra ett stadsodlingsföretag.</a:t>
            </a:r>
          </a:p>
          <a:p>
            <a:pPr lvl="1"/>
            <a:r>
              <a:rPr lang="en-US" dirty="0"/>
              <a:t>Utveckla de färdigheter som krävs för att utarbeta en enkel affärsplan för en nystartad stadsodling.</a:t>
            </a:r>
          </a:p>
          <a:p>
            <a:pPr lvl="1"/>
            <a:r>
              <a:rPr lang="en-US" dirty="0"/>
              <a:t>Formulera en grundläggande marknadsföringsstrategi med hjälp av verktyg och resurser som är specifika för stadsodlingsbranschen.</a:t>
            </a:r>
          </a:p>
          <a:p>
            <a:r>
              <a:rPr lang="en-US" dirty="0"/>
              <a:t>Kompetenser</a:t>
            </a:r>
          </a:p>
          <a:p>
            <a:pPr lvl="1"/>
            <a:r>
              <a:rPr lang="en-US" dirty="0"/>
              <a:t>Tillämpa kunskaper och färdigheter för att delta effektivt i en nystartad stadsodlingsverksamhet.</a:t>
            </a:r>
          </a:p>
          <a:p>
            <a:pPr lvl="1"/>
            <a:r>
              <a:rPr lang="en-US" dirty="0"/>
              <a:t>Uppvisa kompetens i att fatta grundläggande finansiella beslut baserat på förståelse av principerna för finansiell planering.</a:t>
            </a:r>
          </a:p>
          <a:p>
            <a:pPr lvl="1"/>
            <a:r>
              <a:rPr lang="en-US" dirty="0"/>
              <a:t>Visa förmåga att bidra till marknadsföringsinsatserna för ett stadsodlingsföretag.</a:t>
            </a:r>
          </a:p>
          <a:p>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68FAF-9B6B-69DF-0FE9-F42EE38B7432}"/>
              </a:ext>
            </a:extLst>
          </p:cNvPr>
          <p:cNvSpPr>
            <a:spLocks noGrp="1"/>
          </p:cNvSpPr>
          <p:nvPr>
            <p:ph type="title"/>
          </p:nvPr>
        </p:nvSpPr>
        <p:spPr/>
        <p:txBody>
          <a:bodyPr>
            <a:normAutofit/>
          </a:bodyPr>
          <a:lstStyle/>
          <a:p>
            <a:r>
              <a:rPr lang="en-US" dirty="0"/>
              <a:t>Introduktion till affärsmodeller</a:t>
            </a:r>
            <a:endParaRPr lang="sv-SE" dirty="0"/>
          </a:p>
        </p:txBody>
      </p:sp>
      <p:sp>
        <p:nvSpPr>
          <p:cNvPr id="7" name="Text Placeholder 6">
            <a:extLst>
              <a:ext uri="{FF2B5EF4-FFF2-40B4-BE49-F238E27FC236}">
                <a16:creationId xmlns:a16="http://schemas.microsoft.com/office/drawing/2014/main" id="{DF680B7A-AA91-EAC0-3732-F5946C4D6A6C}"/>
              </a:ext>
            </a:extLst>
          </p:cNvPr>
          <p:cNvSpPr>
            <a:spLocks noGrp="1"/>
          </p:cNvSpPr>
          <p:nvPr>
            <p:ph type="body" idx="1"/>
          </p:nvPr>
        </p:nvSpPr>
        <p:spPr/>
        <p:txBody>
          <a:bodyPr>
            <a:normAutofit/>
          </a:bodyPr>
          <a:lstStyle/>
          <a:p>
            <a:pPr marL="0" indent="0">
              <a:buNone/>
            </a:pPr>
            <a:r>
              <a:rPr lang="sv-SE" sz="2000" i="1" dirty="0"/>
              <a:t>Ref: </a:t>
            </a:r>
            <a:r>
              <a:rPr lang="en-US" sz="2000" i="1" dirty="0"/>
              <a:t>Osterwalder, A., Pigneur, Y. (2010). Generering av affärsmodeller: En handbok för visionärer, spelbytare och utmanare. John Wiley &amp; Sons, Inc, Hoboken, New Jersey.</a:t>
            </a:r>
            <a:endParaRPr lang="sv-SE" sz="2000" i="1" dirty="0"/>
          </a:p>
        </p:txBody>
      </p:sp>
      <p:sp>
        <p:nvSpPr>
          <p:cNvPr id="4" name="Footer Placeholder 3">
            <a:extLst>
              <a:ext uri="{FF2B5EF4-FFF2-40B4-BE49-F238E27FC236}">
                <a16:creationId xmlns:a16="http://schemas.microsoft.com/office/drawing/2014/main" id="{63C128FE-C934-C61A-5007-13ADF3CFEA6F}"/>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DC264661-E67F-B61A-835C-CAA7C5BA5FC2}"/>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212403447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dirty="0"/>
              <a:t>Vad är en affärsmodell?</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lstStyle/>
          <a:p>
            <a:r>
              <a:rPr lang="en-US" dirty="0"/>
              <a:t>En affärsmodell beskriver grunden för hur en organisation eller ett nätverk av organisationer skapar, levererar och fångar värde (Osterwalder &amp; Pigneur, 2010). I allmänhet förklarar en affärsmodell fyra saker (</a:t>
            </a:r>
            <a:r>
              <a:rPr lang="en-US" dirty="0" err="1"/>
              <a:t>Kriss </a:t>
            </a:r>
            <a:r>
              <a:rPr lang="en-US" dirty="0"/>
              <a:t>&amp; Murphy, 2021):</a:t>
            </a:r>
          </a:p>
          <a:p>
            <a:pPr lvl="1"/>
            <a:r>
              <a:rPr lang="en-US" dirty="0"/>
              <a:t>Vilken produkt eller tjänst ett företag ska sälja.</a:t>
            </a:r>
          </a:p>
          <a:p>
            <a:pPr lvl="1"/>
            <a:r>
              <a:rPr lang="en-US" dirty="0"/>
              <a:t>Hur företaget avser att marknadsföra produkten eller tjänsten.</a:t>
            </a:r>
          </a:p>
          <a:p>
            <a:pPr lvl="1"/>
            <a:r>
              <a:rPr lang="en-US" dirty="0"/>
              <a:t>Vilken typ av kostnader företaget kommer att möta.</a:t>
            </a:r>
          </a:p>
          <a:p>
            <a:pPr lvl="1"/>
            <a:r>
              <a:rPr lang="en-US" dirty="0"/>
              <a:t>Hur företaget förväntar sig att gå med vinst.</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7</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GB" dirty="0"/>
              <a:t>Affärsmodell - Canvas</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Picture 4">
            <a:extLst>
              <a:ext uri="{FF2B5EF4-FFF2-40B4-BE49-F238E27FC236}">
                <a16:creationId xmlns:a16="http://schemas.microsoft.com/office/drawing/2014/main" id="{C52E99DA-EDAA-0F32-7580-7D36EB9CD8C0}"/>
              </a:ext>
            </a:extLst>
          </p:cNvPr>
          <p:cNvPicPr>
            <a:picLocks noChangeAspect="1"/>
          </p:cNvPicPr>
          <p:nvPr/>
        </p:nvPicPr>
        <p:blipFill>
          <a:blip r:embed="rId2"/>
          <a:stretch>
            <a:fillRect/>
          </a:stretch>
        </p:blipFill>
        <p:spPr>
          <a:xfrm>
            <a:off x="3780172" y="1590842"/>
            <a:ext cx="7713315" cy="4765508"/>
          </a:xfrm>
          <a:prstGeom prst="rect">
            <a:avLst/>
          </a:prstGeom>
        </p:spPr>
      </p:pic>
      <p:sp>
        <p:nvSpPr>
          <p:cNvPr id="10" name="TextBox 9">
            <a:extLst>
              <a:ext uri="{FF2B5EF4-FFF2-40B4-BE49-F238E27FC236}">
                <a16:creationId xmlns:a16="http://schemas.microsoft.com/office/drawing/2014/main" id="{822B27E0-8E58-B9FD-431F-15C74150C5C3}"/>
              </a:ext>
            </a:extLst>
          </p:cNvPr>
          <p:cNvSpPr txBox="1"/>
          <p:nvPr/>
        </p:nvSpPr>
        <p:spPr>
          <a:xfrm>
            <a:off x="577516" y="2117104"/>
            <a:ext cx="2903621" cy="2308324"/>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rPr>
              <a:t>Business Model Canvas är </a:t>
            </a:r>
            <a:r>
              <a:rPr lang="en-US" sz="1800" b="1" kern="100" dirty="0">
                <a:effectLst/>
                <a:latin typeface="Calibri" panose="020F0502020204030204" pitchFamily="34" charset="0"/>
                <a:ea typeface="Calibri" panose="020F0502020204030204" pitchFamily="34" charset="0"/>
              </a:rPr>
              <a:t>ett verktyg för strategisk ledning </a:t>
            </a:r>
            <a:r>
              <a:rPr lang="en-US" sz="1800" kern="100" dirty="0">
                <a:effectLst/>
                <a:latin typeface="Calibri" panose="020F0502020204030204" pitchFamily="34" charset="0"/>
                <a:ea typeface="Calibri" panose="020F0502020204030204" pitchFamily="34" charset="0"/>
              </a:rPr>
              <a:t>som hjälper entreprenörer och företag att </a:t>
            </a:r>
            <a:r>
              <a:rPr lang="en-US" sz="1800" b="1" kern="100" dirty="0">
                <a:effectLst/>
                <a:latin typeface="Calibri" panose="020F0502020204030204" pitchFamily="34" charset="0"/>
                <a:ea typeface="Calibri" panose="020F0502020204030204" pitchFamily="34" charset="0"/>
              </a:rPr>
              <a:t>visuellt </a:t>
            </a:r>
            <a:r>
              <a:rPr lang="en-US" sz="1800" kern="100" dirty="0">
                <a:effectLst/>
                <a:latin typeface="Calibri" panose="020F0502020204030204" pitchFamily="34" charset="0"/>
                <a:ea typeface="Calibri" panose="020F0502020204030204" pitchFamily="34" charset="0"/>
              </a:rPr>
              <a:t>kartlägga sin affärsmodell. Den innehåller nio viktiga byggstenar, som visas i den </a:t>
            </a:r>
            <a:r>
              <a:rPr lang="en-US" sz="1800" kern="100" dirty="0" err="1">
                <a:effectLst/>
                <a:latin typeface="Calibri" panose="020F0502020204030204" pitchFamily="34" charset="0"/>
                <a:ea typeface="Calibri" panose="020F0502020204030204" pitchFamily="34" charset="0"/>
              </a:rPr>
              <a:t>högra bilden</a:t>
            </a:r>
            <a:r>
              <a:rPr lang="en-US" sz="1800" kern="100" dirty="0">
                <a:effectLst/>
                <a:latin typeface="Calibri" panose="020F0502020204030204" pitchFamily="34" charset="0"/>
                <a:ea typeface="Calibri" panose="020F0502020204030204" pitchFamily="34" charset="0"/>
              </a:rPr>
              <a:t>.</a:t>
            </a:r>
            <a:endParaRPr lang="sv-SE" dirty="0"/>
          </a:p>
        </p:txBody>
      </p:sp>
    </p:spTree>
    <p:extLst>
      <p:ext uri="{BB962C8B-B14F-4D97-AF65-F5344CB8AC3E}">
        <p14:creationId xmlns:p14="http://schemas.microsoft.com/office/powerpoint/2010/main" val="1455482242"/>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17369-7468-56FD-08E6-1924D1A23C3A}"/>
              </a:ext>
            </a:extLst>
          </p:cNvPr>
          <p:cNvSpPr>
            <a:spLocks noGrp="1"/>
          </p:cNvSpPr>
          <p:nvPr>
            <p:ph type="title"/>
          </p:nvPr>
        </p:nvSpPr>
        <p:spPr/>
        <p:txBody>
          <a:bodyPr/>
          <a:lstStyle/>
          <a:p>
            <a:r>
              <a:rPr lang="sv-SE" dirty="0" err="1"/>
              <a:t>Affärsmodeller </a:t>
            </a:r>
            <a:r>
              <a:rPr lang="sv-SE" dirty="0"/>
              <a:t>för </a:t>
            </a:r>
            <a:r>
              <a:rPr lang="sv-SE" dirty="0" err="1"/>
              <a:t>stadsodling</a:t>
            </a:r>
            <a:endParaRPr lang="sv-SE" dirty="0"/>
          </a:p>
        </p:txBody>
      </p:sp>
      <p:sp>
        <p:nvSpPr>
          <p:cNvPr id="5" name="Footer Placeholder 4">
            <a:extLst>
              <a:ext uri="{FF2B5EF4-FFF2-40B4-BE49-F238E27FC236}">
                <a16:creationId xmlns:a16="http://schemas.microsoft.com/office/drawing/2014/main" id="{90CC3B41-423E-AB23-3C93-1A4215DC6388}"/>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6" name="Slide Number Placeholder 5">
            <a:extLst>
              <a:ext uri="{FF2B5EF4-FFF2-40B4-BE49-F238E27FC236}">
                <a16:creationId xmlns:a16="http://schemas.microsoft.com/office/drawing/2014/main" id="{B5E8D08C-00B9-BAF3-6D51-092AE9196549}"/>
              </a:ext>
            </a:extLst>
          </p:cNvPr>
          <p:cNvSpPr>
            <a:spLocks noGrp="1"/>
          </p:cNvSpPr>
          <p:nvPr>
            <p:ph type="sldNum" sz="quarter" idx="12"/>
          </p:nvPr>
        </p:nvSpPr>
        <p:spPr/>
        <p:txBody>
          <a:bodyPr/>
          <a:lstStyle/>
          <a:p>
            <a:fld id="{6FF9F0C5-380F-41C2-899A-BAC0F0927E16}" type="slidenum">
              <a:rPr lang="en-US" smtClean="0"/>
              <a:t>9</a:t>
            </a:fld>
            <a:endParaRPr lang="en-US" dirty="0"/>
          </a:p>
        </p:txBody>
      </p:sp>
      <p:grpSp>
        <p:nvGrpSpPr>
          <p:cNvPr id="12" name="Group 11">
            <a:extLst>
              <a:ext uri="{FF2B5EF4-FFF2-40B4-BE49-F238E27FC236}">
                <a16:creationId xmlns:a16="http://schemas.microsoft.com/office/drawing/2014/main" id="{2F29CAB3-0D29-CD13-78A8-B0370A3F982A}"/>
              </a:ext>
            </a:extLst>
          </p:cNvPr>
          <p:cNvGrpSpPr/>
          <p:nvPr/>
        </p:nvGrpSpPr>
        <p:grpSpPr>
          <a:xfrm>
            <a:off x="882095" y="2986327"/>
            <a:ext cx="10471705" cy="3262543"/>
            <a:chOff x="860147" y="2280368"/>
            <a:chExt cx="10471705" cy="3262543"/>
          </a:xfrm>
        </p:grpSpPr>
        <p:pic>
          <p:nvPicPr>
            <p:cNvPr id="9" name="Picture 8">
              <a:extLst>
                <a:ext uri="{FF2B5EF4-FFF2-40B4-BE49-F238E27FC236}">
                  <a16:creationId xmlns:a16="http://schemas.microsoft.com/office/drawing/2014/main" id="{763E3064-409B-FA86-132C-25D5922522CD}"/>
                </a:ext>
              </a:extLst>
            </p:cNvPr>
            <p:cNvPicPr>
              <a:picLocks noChangeAspect="1"/>
            </p:cNvPicPr>
            <p:nvPr/>
          </p:nvPicPr>
          <p:blipFill>
            <a:blip r:embed="rId2"/>
            <a:stretch>
              <a:fillRect/>
            </a:stretch>
          </p:blipFill>
          <p:spPr>
            <a:xfrm>
              <a:off x="860147" y="2280368"/>
              <a:ext cx="10471705" cy="2949358"/>
            </a:xfrm>
            <a:prstGeom prst="rect">
              <a:avLst/>
            </a:prstGeom>
          </p:spPr>
        </p:pic>
        <p:sp>
          <p:nvSpPr>
            <p:cNvPr id="11" name="TextBox 10">
              <a:extLst>
                <a:ext uri="{FF2B5EF4-FFF2-40B4-BE49-F238E27FC236}">
                  <a16:creationId xmlns:a16="http://schemas.microsoft.com/office/drawing/2014/main" id="{5CB48788-9A03-154C-3D77-28652F048652}"/>
                </a:ext>
              </a:extLst>
            </p:cNvPr>
            <p:cNvSpPr txBox="1"/>
            <p:nvPr/>
          </p:nvSpPr>
          <p:spPr>
            <a:xfrm>
              <a:off x="1042737" y="5173579"/>
              <a:ext cx="6096000" cy="369332"/>
            </a:xfrm>
            <a:prstGeom prst="rect">
              <a:avLst/>
            </a:prstGeom>
            <a:noFill/>
          </p:spPr>
          <p:txBody>
            <a:bodyPr wrap="square">
              <a:spAutoFit/>
            </a:bodyPr>
            <a:lstStyle/>
            <a:p>
              <a:r>
                <a:rPr lang="en-US" sz="1800" kern="100" dirty="0" err="1">
                  <a:effectLst/>
                  <a:latin typeface="Calibri" panose="020F0502020204030204" pitchFamily="34" charset="0"/>
                  <a:ea typeface="Calibri" panose="020F0502020204030204" pitchFamily="34" charset="0"/>
                </a:rPr>
                <a:t>Pölling </a:t>
              </a:r>
              <a:r>
                <a:rPr lang="en-US" sz="1800" kern="100" dirty="0">
                  <a:effectLst/>
                  <a:latin typeface="Calibri" panose="020F0502020204030204" pitchFamily="34" charset="0"/>
                  <a:ea typeface="Calibri" panose="020F0502020204030204" pitchFamily="34" charset="0"/>
                </a:rPr>
                <a:t>et al., 2017</a:t>
              </a:r>
              <a:endParaRPr lang="sv-SE" dirty="0"/>
            </a:p>
          </p:txBody>
        </p:sp>
      </p:grpSp>
      <p:sp>
        <p:nvSpPr>
          <p:cNvPr id="14" name="TextBox 13">
            <a:extLst>
              <a:ext uri="{FF2B5EF4-FFF2-40B4-BE49-F238E27FC236}">
                <a16:creationId xmlns:a16="http://schemas.microsoft.com/office/drawing/2014/main" id="{DC4CA875-B6FC-4570-C0DD-0040352B6D1B}"/>
              </a:ext>
            </a:extLst>
          </p:cNvPr>
          <p:cNvSpPr txBox="1"/>
          <p:nvPr/>
        </p:nvSpPr>
        <p:spPr>
          <a:xfrm>
            <a:off x="962526" y="1734665"/>
            <a:ext cx="10042358" cy="1200329"/>
          </a:xfrm>
          <a:prstGeom prst="rect">
            <a:avLst/>
          </a:prstGeom>
          <a:noFill/>
        </p:spPr>
        <p:txBody>
          <a:bodyPr wrap="square">
            <a:spAutoFit/>
          </a:bodyPr>
          <a:lstStyle/>
          <a:p>
            <a:r>
              <a:rPr lang="en-US" sz="2400" kern="100" dirty="0">
                <a:effectLst/>
                <a:latin typeface="Calibri" panose="020F0502020204030204" pitchFamily="34" charset="0"/>
                <a:ea typeface="Calibri" panose="020F0502020204030204" pitchFamily="34" charset="0"/>
              </a:rPr>
              <a:t>De väletablerade affärsmodellerna omfattar huvudsakligen "</a:t>
            </a:r>
            <a:r>
              <a:rPr lang="en-US" sz="2400" kern="100" dirty="0" err="1">
                <a:effectLst/>
                <a:latin typeface="Calibri" panose="020F0502020204030204" pitchFamily="34" charset="0"/>
                <a:ea typeface="Calibri" panose="020F0502020204030204" pitchFamily="34" charset="0"/>
              </a:rPr>
              <a:t>specialisering </a:t>
            </a:r>
            <a:r>
              <a:rPr lang="en-US" sz="2400" kern="100" dirty="0">
                <a:effectLst/>
                <a:latin typeface="Calibri" panose="020F0502020204030204" pitchFamily="34" charset="0"/>
                <a:ea typeface="Calibri" panose="020F0502020204030204" pitchFamily="34" charset="0"/>
              </a:rPr>
              <a:t>till låg kostnad</a:t>
            </a:r>
            <a:r>
              <a:rPr lang="en-US" sz="2400" kern="100" dirty="0">
                <a:effectLst/>
                <a:latin typeface="Calibri" panose="020F0502020204030204" pitchFamily="34" charset="0"/>
                <a:ea typeface="Calibri" panose="020F0502020204030204" pitchFamily="34" charset="0"/>
              </a:rPr>
              <a:t>", "differentiering" och "diversifiering". </a:t>
            </a:r>
            <a:r>
              <a:rPr lang="en-US" sz="2400" i="1" kern="100" dirty="0">
                <a:effectLst/>
                <a:latin typeface="Calibri" panose="020F0502020204030204" pitchFamily="34" charset="0"/>
                <a:ea typeface="Calibri" panose="020F0502020204030204" pitchFamily="34" charset="0"/>
              </a:rPr>
              <a:t>Exempel finns i </a:t>
            </a:r>
            <a:r>
              <a:rPr lang="en-US" sz="2400" kern="100" dirty="0">
                <a:effectLst/>
                <a:latin typeface="Calibri" panose="020F0502020204030204" pitchFamily="34" charset="0"/>
                <a:ea typeface="Calibri" panose="020F0502020204030204" pitchFamily="34" charset="0"/>
              </a:rPr>
              <a:t>kursmaterialet </a:t>
            </a:r>
            <a:endParaRPr lang="sv-SE" sz="2400" dirty="0"/>
          </a:p>
        </p:txBody>
      </p:sp>
    </p:spTree>
    <p:extLst>
      <p:ext uri="{BB962C8B-B14F-4D97-AF65-F5344CB8AC3E}">
        <p14:creationId xmlns:p14="http://schemas.microsoft.com/office/powerpoint/2010/main" val="4150482890"/>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9b88ca-66eb-4a97-99d4-e4839274e101">
      <Terms xmlns="http://schemas.microsoft.com/office/infopath/2007/PartnerControls"/>
    </lcf76f155ced4ddcb4097134ff3c332f>
    <TaxCatchAll xmlns="c944d2af-eeed-4acc-b052-3107ab9b10d9" xsi:nil="true"/>
  </documentManagement>
</p:properties>
</file>

<file path=customXml/itemProps1.xml><?xml version="1.0" encoding="utf-8"?>
<ds:datastoreItem xmlns:ds="http://schemas.openxmlformats.org/officeDocument/2006/customXml" ds:itemID="{86448700-F7EF-4886-866E-9CA3759C0D58}"/>
</file>

<file path=customXml/itemProps2.xml><?xml version="1.0" encoding="utf-8"?>
<ds:datastoreItem xmlns:ds="http://schemas.openxmlformats.org/officeDocument/2006/customXml" ds:itemID="{66B5A9C4-F5D4-40FD-B80F-86DE461AD148}"/>
</file>

<file path=customXml/itemProps3.xml><?xml version="1.0" encoding="utf-8"?>
<ds:datastoreItem xmlns:ds="http://schemas.openxmlformats.org/officeDocument/2006/customXml" ds:itemID="{4BFDB916-096B-4BE3-8D31-EED169C29B07}"/>
</file>

<file path=docProps/app.xml><?xml version="1.0" encoding="utf-8"?>
<ap:Properties xmlns:vt="http://schemas.openxmlformats.org/officeDocument/2006/docPropsVTypes" xmlns:ap="http://schemas.openxmlformats.org/officeDocument/2006/extended-properties">
  <ap:Template/>
  <ap:TotalTime>2520</ap:TotalTime>
  <ap:Words>2600</ap:Words>
  <ap:Application>Microsoft Office PowerPoint</ap:Application>
  <ap:PresentationFormat>Widescreen</ap:PresentationFormat>
  <ap:Paragraphs>186</ap:Paragraphs>
  <ap:Slides>28</ap:Slides>
  <ap:Notes>0</ap:Notes>
  <ap:HiddenSlides>0</ap:HiddenSlides>
  <ap:MMClips>0</ap:MMClips>
  <ap:ScaleCrop>false</ap:ScaleCrop>
  <ap:HeadingPairs>
    <vt:vector baseType="variant" size="6">
      <vt:variant>
        <vt:lpstr>Fonts Used</vt:lpstr>
      </vt:variant>
      <vt:variant>
        <vt:i4>5</vt:i4>
      </vt:variant>
      <vt:variant>
        <vt:lpstr>Theme</vt:lpstr>
      </vt:variant>
      <vt:variant>
        <vt:i4>1</vt:i4>
      </vt:variant>
      <vt:variant>
        <vt:lpstr>Slide Titles</vt:lpstr>
      </vt:variant>
      <vt:variant>
        <vt:i4>28</vt:i4>
      </vt:variant>
    </vt:vector>
  </ap:HeadingPairs>
  <ap:TitlesOfParts>
    <vt:vector baseType="lpstr" size="34">
      <vt:lpstr>Minion Pro</vt:lpstr>
      <vt:lpstr>Arial</vt:lpstr>
      <vt:lpstr>Calibri</vt:lpstr>
      <vt:lpstr>Calibri Light</vt:lpstr>
      <vt:lpstr>Wingdings</vt:lpstr>
      <vt:lpstr>Tema1</vt:lpstr>
      <vt:lpstr>PowerPoint Presentation</vt:lpstr>
      <vt:lpstr>Course: HEI Module: Controlled environment agriculture Learning Unit:Entrepreneurship in Vertical Farming: Business Models, Financial Planning and Marketing Strategies</vt:lpstr>
      <vt:lpstr>Content </vt:lpstr>
      <vt:lpstr>General information</vt:lpstr>
      <vt:lpstr>Learning outcomes</vt:lpstr>
      <vt:lpstr>Introduction to business models</vt:lpstr>
      <vt:lpstr>What is a business model</vt:lpstr>
      <vt:lpstr>Business model - Canvas</vt:lpstr>
      <vt:lpstr>Business models for urban farming</vt:lpstr>
      <vt:lpstr>Basics of economic analysis</vt:lpstr>
      <vt:lpstr>Key concepts</vt:lpstr>
      <vt:lpstr>Key concepts</vt:lpstr>
      <vt:lpstr>Key concepts</vt:lpstr>
      <vt:lpstr>Marketing strategies</vt:lpstr>
      <vt:lpstr>Market development strategies</vt:lpstr>
      <vt:lpstr>Some popular strategies</vt:lpstr>
      <vt:lpstr>How to start a vertical farming business</vt:lpstr>
      <vt:lpstr>before set-up a vertical farm</vt:lpstr>
      <vt:lpstr>after set-up a vertical farm</vt:lpstr>
      <vt:lpstr>Case studies of urban/vertical farming</vt:lpstr>
      <vt:lpstr>Thammasat University Urban Rooftop Farm (Greenroofs)</vt:lpstr>
      <vt:lpstr>Brooklyn Grange Rooftop Farm (BROOKLYN GRANGE)</vt:lpstr>
      <vt:lpstr>GrowUp’s Aquaponic Urban Farm (Designboom)</vt:lpstr>
      <vt:lpstr>Pasona Urban Farm (Buczynski, 2013)</vt:lpstr>
      <vt:lpstr>Growing Underground (Walsh, 2021)</vt:lpstr>
      <vt:lpstr>Pink Farm (Verticalfarm Daily)</vt:lpstr>
      <vt:lpstr>SpaceFarms (SpaceFarms)</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docId:E58F16208D3421A374A96F8A7DFAB227</cp:keywords>
  <cp:lastModifiedBy>Hailong Li</cp:lastModifiedBy>
  <cp:revision>28</cp:revision>
  <dcterms:created xsi:type="dcterms:W3CDTF">2022-08-02T09:54:50Z</dcterms:created>
  <dcterms:modified xsi:type="dcterms:W3CDTF">2024-02-28T05:57:45Z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0x0101005EF203BD3A863544A58DB8CA65753590</vt:lpwstr>
  </property>
  <property fmtid="{D5CDD505-2E9C-101B-9397-08002B2CF9AE}" pid="3" name="MediaServiceImageTags">
    <vt:lpwstr/>
  </property>
</Properties>
</file>