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4"/>
  </p:sldMasterIdLst>
  <p:notesMasterIdLst>
    <p:notesMasterId r:id="rId27"/>
  </p:notesMasterIdLst>
  <p:sldIdLst>
    <p:sldId id="265" r:id="rId5"/>
    <p:sldId id="256" r:id="rId6"/>
    <p:sldId id="260" r:id="rId7"/>
    <p:sldId id="297" r:id="rId8"/>
    <p:sldId id="298" r:id="rId9"/>
    <p:sldId id="299" r:id="rId10"/>
    <p:sldId id="300" r:id="rId11"/>
    <p:sldId id="301" r:id="rId12"/>
    <p:sldId id="302" r:id="rId13"/>
    <p:sldId id="306" r:id="rId14"/>
    <p:sldId id="305" r:id="rId15"/>
    <p:sldId id="303" r:id="rId16"/>
    <p:sldId id="307" r:id="rId17"/>
    <p:sldId id="308" r:id="rId18"/>
    <p:sldId id="309" r:id="rId19"/>
    <p:sldId id="310" r:id="rId20"/>
    <p:sldId id="311" r:id="rId21"/>
    <p:sldId id="313" r:id="rId22"/>
    <p:sldId id="314" r:id="rId23"/>
    <p:sldId id="315" r:id="rId24"/>
    <p:sldId id="317" r:id="rId25"/>
    <p:sldId id="266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020"/>
    <a:srgbClr val="346EB1"/>
    <a:srgbClr val="CCECFF"/>
    <a:srgbClr val="CCFFFF"/>
    <a:srgbClr val="FFCC66"/>
    <a:srgbClr val="D68E05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6327"/>
  </p:normalViewPr>
  <p:slideViewPr>
    <p:cSldViewPr snapToGrid="0">
      <p:cViewPr varScale="1">
        <p:scale>
          <a:sx n="118" d="100"/>
          <a:sy n="118" d="100"/>
        </p:scale>
        <p:origin x="224" y="224"/>
      </p:cViewPr>
      <p:guideLst/>
    </p:cSldViewPr>
  </p:slideViewPr>
  <p:outlineViewPr>
    <p:cViewPr>
      <p:scale>
        <a:sx n="33" d="100"/>
        <a:sy n="33" d="100"/>
      </p:scale>
      <p:origin x="0" y="-34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 Carvalho" userId="2b293b3f-b837-44d5-819a-63e38ad1a7c4" providerId="ADAL" clId="{F0F0D5D7-8E7B-F249-BC6D-D2ADE42CF176}"/>
    <pc:docChg chg="custSel modSld">
      <pc:chgData name="Lara Carvalho" userId="2b293b3f-b837-44d5-819a-63e38ad1a7c4" providerId="ADAL" clId="{F0F0D5D7-8E7B-F249-BC6D-D2ADE42CF176}" dt="2024-02-29T06:55:48.077" v="92" actId="478"/>
      <pc:docMkLst>
        <pc:docMk/>
      </pc:docMkLst>
      <pc:sldChg chg="modSp mod">
        <pc:chgData name="Lara Carvalho" userId="2b293b3f-b837-44d5-819a-63e38ad1a7c4" providerId="ADAL" clId="{F0F0D5D7-8E7B-F249-BC6D-D2ADE42CF176}" dt="2024-02-29T06:47:49.627" v="2" actId="20577"/>
        <pc:sldMkLst>
          <pc:docMk/>
          <pc:sldMk cId="2365202717" sldId="256"/>
        </pc:sldMkLst>
        <pc:spChg chg="mod">
          <ac:chgData name="Lara Carvalho" userId="2b293b3f-b837-44d5-819a-63e38ad1a7c4" providerId="ADAL" clId="{F0F0D5D7-8E7B-F249-BC6D-D2ADE42CF176}" dt="2024-02-29T06:47:49.627" v="2" actId="20577"/>
          <ac:spMkLst>
            <pc:docMk/>
            <pc:sldMk cId="2365202717" sldId="256"/>
            <ac:spMk id="2" creationId="{B6E59C6D-D429-7C7B-0228-FB62CC45C25D}"/>
          </ac:spMkLst>
        </pc:spChg>
      </pc:sldChg>
      <pc:sldChg chg="modSp mod">
        <pc:chgData name="Lara Carvalho" userId="2b293b3f-b837-44d5-819a-63e38ad1a7c4" providerId="ADAL" clId="{F0F0D5D7-8E7B-F249-BC6D-D2ADE42CF176}" dt="2024-02-29T06:51:58.926" v="22" actId="20577"/>
        <pc:sldMkLst>
          <pc:docMk/>
          <pc:sldMk cId="1745002823" sldId="297"/>
        </pc:sldMkLst>
        <pc:spChg chg="mod">
          <ac:chgData name="Lara Carvalho" userId="2b293b3f-b837-44d5-819a-63e38ad1a7c4" providerId="ADAL" clId="{F0F0D5D7-8E7B-F249-BC6D-D2ADE42CF176}" dt="2024-02-29T06:51:58.926" v="22" actId="20577"/>
          <ac:spMkLst>
            <pc:docMk/>
            <pc:sldMk cId="1745002823" sldId="297"/>
            <ac:spMk id="5" creationId="{56F12469-9C50-E5D4-0E24-19003180D613}"/>
          </ac:spMkLst>
        </pc:spChg>
      </pc:sldChg>
      <pc:sldChg chg="modSp mod">
        <pc:chgData name="Lara Carvalho" userId="2b293b3f-b837-44d5-819a-63e38ad1a7c4" providerId="ADAL" clId="{F0F0D5D7-8E7B-F249-BC6D-D2ADE42CF176}" dt="2024-02-29T06:52:24.764" v="31" actId="20577"/>
        <pc:sldMkLst>
          <pc:docMk/>
          <pc:sldMk cId="2447852874" sldId="298"/>
        </pc:sldMkLst>
        <pc:spChg chg="mod">
          <ac:chgData name="Lara Carvalho" userId="2b293b3f-b837-44d5-819a-63e38ad1a7c4" providerId="ADAL" clId="{F0F0D5D7-8E7B-F249-BC6D-D2ADE42CF176}" dt="2024-02-29T06:52:24.764" v="31" actId="20577"/>
          <ac:spMkLst>
            <pc:docMk/>
            <pc:sldMk cId="2447852874" sldId="298"/>
            <ac:spMk id="4" creationId="{31DD3931-6023-B476-6DCF-C2D59553B2A8}"/>
          </ac:spMkLst>
        </pc:spChg>
      </pc:sldChg>
      <pc:sldChg chg="modSp mod">
        <pc:chgData name="Lara Carvalho" userId="2b293b3f-b837-44d5-819a-63e38ad1a7c4" providerId="ADAL" clId="{F0F0D5D7-8E7B-F249-BC6D-D2ADE42CF176}" dt="2024-02-29T06:53:01.319" v="43" actId="20577"/>
        <pc:sldMkLst>
          <pc:docMk/>
          <pc:sldMk cId="3204597379" sldId="299"/>
        </pc:sldMkLst>
        <pc:spChg chg="mod">
          <ac:chgData name="Lara Carvalho" userId="2b293b3f-b837-44d5-819a-63e38ad1a7c4" providerId="ADAL" clId="{F0F0D5D7-8E7B-F249-BC6D-D2ADE42CF176}" dt="2024-02-29T06:53:01.319" v="43" actId="20577"/>
          <ac:spMkLst>
            <pc:docMk/>
            <pc:sldMk cId="3204597379" sldId="299"/>
            <ac:spMk id="4" creationId="{01D2ECC4-8A63-42B4-6383-A4E6FCAF2363}"/>
          </ac:spMkLst>
        </pc:spChg>
      </pc:sldChg>
      <pc:sldChg chg="modSp mod">
        <pc:chgData name="Lara Carvalho" userId="2b293b3f-b837-44d5-819a-63e38ad1a7c4" providerId="ADAL" clId="{F0F0D5D7-8E7B-F249-BC6D-D2ADE42CF176}" dt="2024-02-29T06:53:23.921" v="45"/>
        <pc:sldMkLst>
          <pc:docMk/>
          <pc:sldMk cId="2976733242" sldId="300"/>
        </pc:sldMkLst>
        <pc:spChg chg="mod">
          <ac:chgData name="Lara Carvalho" userId="2b293b3f-b837-44d5-819a-63e38ad1a7c4" providerId="ADAL" clId="{F0F0D5D7-8E7B-F249-BC6D-D2ADE42CF176}" dt="2024-02-29T06:53:23.921" v="45"/>
          <ac:spMkLst>
            <pc:docMk/>
            <pc:sldMk cId="2976733242" sldId="300"/>
            <ac:spMk id="4" creationId="{80F745F6-E280-CCB4-82E3-2A61EE213A90}"/>
          </ac:spMkLst>
        </pc:spChg>
      </pc:sldChg>
      <pc:sldChg chg="modSp mod">
        <pc:chgData name="Lara Carvalho" userId="2b293b3f-b837-44d5-819a-63e38ad1a7c4" providerId="ADAL" clId="{F0F0D5D7-8E7B-F249-BC6D-D2ADE42CF176}" dt="2024-02-29T06:53:29.393" v="46"/>
        <pc:sldMkLst>
          <pc:docMk/>
          <pc:sldMk cId="236248169" sldId="301"/>
        </pc:sldMkLst>
        <pc:spChg chg="mod">
          <ac:chgData name="Lara Carvalho" userId="2b293b3f-b837-44d5-819a-63e38ad1a7c4" providerId="ADAL" clId="{F0F0D5D7-8E7B-F249-BC6D-D2ADE42CF176}" dt="2024-02-29T06:53:29.393" v="46"/>
          <ac:spMkLst>
            <pc:docMk/>
            <pc:sldMk cId="236248169" sldId="301"/>
            <ac:spMk id="4" creationId="{8E69B328-3650-1E2C-84A2-F0444520FFEC}"/>
          </ac:spMkLst>
        </pc:spChg>
      </pc:sldChg>
      <pc:sldChg chg="modSp mod">
        <pc:chgData name="Lara Carvalho" userId="2b293b3f-b837-44d5-819a-63e38ad1a7c4" providerId="ADAL" clId="{F0F0D5D7-8E7B-F249-BC6D-D2ADE42CF176}" dt="2024-02-29T06:53:45.565" v="51" actId="20577"/>
        <pc:sldMkLst>
          <pc:docMk/>
          <pc:sldMk cId="642858494" sldId="302"/>
        </pc:sldMkLst>
        <pc:spChg chg="mod">
          <ac:chgData name="Lara Carvalho" userId="2b293b3f-b837-44d5-819a-63e38ad1a7c4" providerId="ADAL" clId="{F0F0D5D7-8E7B-F249-BC6D-D2ADE42CF176}" dt="2024-02-29T06:53:45.565" v="51" actId="20577"/>
          <ac:spMkLst>
            <pc:docMk/>
            <pc:sldMk cId="642858494" sldId="302"/>
            <ac:spMk id="4" creationId="{0CF1B879-AD74-305D-B8D4-8D637FAAF9DC}"/>
          </ac:spMkLst>
        </pc:spChg>
      </pc:sldChg>
      <pc:sldChg chg="modSp mod">
        <pc:chgData name="Lara Carvalho" userId="2b293b3f-b837-44d5-819a-63e38ad1a7c4" providerId="ADAL" clId="{F0F0D5D7-8E7B-F249-BC6D-D2ADE42CF176}" dt="2024-02-29T06:54:16.555" v="56" actId="20577"/>
        <pc:sldMkLst>
          <pc:docMk/>
          <pc:sldMk cId="2686517251" sldId="303"/>
        </pc:sldMkLst>
        <pc:spChg chg="mod">
          <ac:chgData name="Lara Carvalho" userId="2b293b3f-b837-44d5-819a-63e38ad1a7c4" providerId="ADAL" clId="{F0F0D5D7-8E7B-F249-BC6D-D2ADE42CF176}" dt="2024-02-29T06:54:16.555" v="56" actId="20577"/>
          <ac:spMkLst>
            <pc:docMk/>
            <pc:sldMk cId="2686517251" sldId="303"/>
            <ac:spMk id="4" creationId="{808F0C12-E45A-00DC-F3B4-162F3F8BD7A1}"/>
          </ac:spMkLst>
        </pc:spChg>
      </pc:sldChg>
      <pc:sldChg chg="modSp mod">
        <pc:chgData name="Lara Carvalho" userId="2b293b3f-b837-44d5-819a-63e38ad1a7c4" providerId="ADAL" clId="{F0F0D5D7-8E7B-F249-BC6D-D2ADE42CF176}" dt="2024-02-29T06:53:58.122" v="53"/>
        <pc:sldMkLst>
          <pc:docMk/>
          <pc:sldMk cId="2677330533" sldId="305"/>
        </pc:sldMkLst>
        <pc:spChg chg="mod">
          <ac:chgData name="Lara Carvalho" userId="2b293b3f-b837-44d5-819a-63e38ad1a7c4" providerId="ADAL" clId="{F0F0D5D7-8E7B-F249-BC6D-D2ADE42CF176}" dt="2024-02-29T06:53:58.122" v="53"/>
          <ac:spMkLst>
            <pc:docMk/>
            <pc:sldMk cId="2677330533" sldId="305"/>
            <ac:spMk id="5" creationId="{6A6D4B0A-F2AE-C259-D7CB-91C27B16F82C}"/>
          </ac:spMkLst>
        </pc:spChg>
      </pc:sldChg>
      <pc:sldChg chg="modSp mod">
        <pc:chgData name="Lara Carvalho" userId="2b293b3f-b837-44d5-819a-63e38ad1a7c4" providerId="ADAL" clId="{F0F0D5D7-8E7B-F249-BC6D-D2ADE42CF176}" dt="2024-02-29T06:53:51.054" v="52"/>
        <pc:sldMkLst>
          <pc:docMk/>
          <pc:sldMk cId="2234782786" sldId="306"/>
        </pc:sldMkLst>
        <pc:spChg chg="mod">
          <ac:chgData name="Lara Carvalho" userId="2b293b3f-b837-44d5-819a-63e38ad1a7c4" providerId="ADAL" clId="{F0F0D5D7-8E7B-F249-BC6D-D2ADE42CF176}" dt="2024-02-29T06:53:51.054" v="52"/>
          <ac:spMkLst>
            <pc:docMk/>
            <pc:sldMk cId="2234782786" sldId="306"/>
            <ac:spMk id="3" creationId="{70028747-352A-CCAB-B88B-8FE11ADB7E3D}"/>
          </ac:spMkLst>
        </pc:spChg>
      </pc:sldChg>
      <pc:sldChg chg="modSp mod">
        <pc:chgData name="Lara Carvalho" userId="2b293b3f-b837-44d5-819a-63e38ad1a7c4" providerId="ADAL" clId="{F0F0D5D7-8E7B-F249-BC6D-D2ADE42CF176}" dt="2024-02-29T06:54:26.726" v="57"/>
        <pc:sldMkLst>
          <pc:docMk/>
          <pc:sldMk cId="2520133368" sldId="307"/>
        </pc:sldMkLst>
        <pc:spChg chg="mod">
          <ac:chgData name="Lara Carvalho" userId="2b293b3f-b837-44d5-819a-63e38ad1a7c4" providerId="ADAL" clId="{F0F0D5D7-8E7B-F249-BC6D-D2ADE42CF176}" dt="2024-02-29T06:54:26.726" v="57"/>
          <ac:spMkLst>
            <pc:docMk/>
            <pc:sldMk cId="2520133368" sldId="307"/>
            <ac:spMk id="4" creationId="{4FAB89B1-F427-5273-232B-36FB3D540E6F}"/>
          </ac:spMkLst>
        </pc:spChg>
      </pc:sldChg>
      <pc:sldChg chg="modSp mod">
        <pc:chgData name="Lara Carvalho" userId="2b293b3f-b837-44d5-819a-63e38ad1a7c4" providerId="ADAL" clId="{F0F0D5D7-8E7B-F249-BC6D-D2ADE42CF176}" dt="2024-02-29T06:54:33.370" v="60" actId="20577"/>
        <pc:sldMkLst>
          <pc:docMk/>
          <pc:sldMk cId="816401711" sldId="308"/>
        </pc:sldMkLst>
        <pc:spChg chg="mod">
          <ac:chgData name="Lara Carvalho" userId="2b293b3f-b837-44d5-819a-63e38ad1a7c4" providerId="ADAL" clId="{F0F0D5D7-8E7B-F249-BC6D-D2ADE42CF176}" dt="2024-02-29T06:54:33.370" v="60" actId="20577"/>
          <ac:spMkLst>
            <pc:docMk/>
            <pc:sldMk cId="816401711" sldId="308"/>
            <ac:spMk id="4" creationId="{3AFC8069-548B-97FB-4E16-855714A352E4}"/>
          </ac:spMkLst>
        </pc:spChg>
      </pc:sldChg>
      <pc:sldChg chg="modSp mod">
        <pc:chgData name="Lara Carvalho" userId="2b293b3f-b837-44d5-819a-63e38ad1a7c4" providerId="ADAL" clId="{F0F0D5D7-8E7B-F249-BC6D-D2ADE42CF176}" dt="2024-02-29T06:54:39.487" v="63" actId="20577"/>
        <pc:sldMkLst>
          <pc:docMk/>
          <pc:sldMk cId="1405709695" sldId="309"/>
        </pc:sldMkLst>
        <pc:spChg chg="mod">
          <ac:chgData name="Lara Carvalho" userId="2b293b3f-b837-44d5-819a-63e38ad1a7c4" providerId="ADAL" clId="{F0F0D5D7-8E7B-F249-BC6D-D2ADE42CF176}" dt="2024-02-29T06:54:39.487" v="63" actId="20577"/>
          <ac:spMkLst>
            <pc:docMk/>
            <pc:sldMk cId="1405709695" sldId="309"/>
            <ac:spMk id="4" creationId="{357EF18B-4D70-A672-AD14-9B09077BBB3C}"/>
          </ac:spMkLst>
        </pc:spChg>
      </pc:sldChg>
      <pc:sldChg chg="modSp mod">
        <pc:chgData name="Lara Carvalho" userId="2b293b3f-b837-44d5-819a-63e38ad1a7c4" providerId="ADAL" clId="{F0F0D5D7-8E7B-F249-BC6D-D2ADE42CF176}" dt="2024-02-29T06:54:49.669" v="66" actId="20577"/>
        <pc:sldMkLst>
          <pc:docMk/>
          <pc:sldMk cId="356758791" sldId="310"/>
        </pc:sldMkLst>
        <pc:spChg chg="mod">
          <ac:chgData name="Lara Carvalho" userId="2b293b3f-b837-44d5-819a-63e38ad1a7c4" providerId="ADAL" clId="{F0F0D5D7-8E7B-F249-BC6D-D2ADE42CF176}" dt="2024-02-29T06:54:49.669" v="66" actId="20577"/>
          <ac:spMkLst>
            <pc:docMk/>
            <pc:sldMk cId="356758791" sldId="310"/>
            <ac:spMk id="5" creationId="{B6524242-C27D-E379-5A16-E8FDA0F5C921}"/>
          </ac:spMkLst>
        </pc:spChg>
      </pc:sldChg>
      <pc:sldChg chg="modSp mod">
        <pc:chgData name="Lara Carvalho" userId="2b293b3f-b837-44d5-819a-63e38ad1a7c4" providerId="ADAL" clId="{F0F0D5D7-8E7B-F249-BC6D-D2ADE42CF176}" dt="2024-02-29T06:54:56.677" v="69" actId="20577"/>
        <pc:sldMkLst>
          <pc:docMk/>
          <pc:sldMk cId="1913049686" sldId="311"/>
        </pc:sldMkLst>
        <pc:spChg chg="mod">
          <ac:chgData name="Lara Carvalho" userId="2b293b3f-b837-44d5-819a-63e38ad1a7c4" providerId="ADAL" clId="{F0F0D5D7-8E7B-F249-BC6D-D2ADE42CF176}" dt="2024-02-29T06:54:56.677" v="69" actId="20577"/>
          <ac:spMkLst>
            <pc:docMk/>
            <pc:sldMk cId="1913049686" sldId="311"/>
            <ac:spMk id="3" creationId="{ADC1A9F9-7927-6D5F-B0F3-51CCDCE856F2}"/>
          </ac:spMkLst>
        </pc:spChg>
      </pc:sldChg>
      <pc:sldChg chg="modSp mod">
        <pc:chgData name="Lara Carvalho" userId="2b293b3f-b837-44d5-819a-63e38ad1a7c4" providerId="ADAL" clId="{F0F0D5D7-8E7B-F249-BC6D-D2ADE42CF176}" dt="2024-02-29T06:55:03.215" v="72" actId="20577"/>
        <pc:sldMkLst>
          <pc:docMk/>
          <pc:sldMk cId="1439728602" sldId="313"/>
        </pc:sldMkLst>
        <pc:spChg chg="mod">
          <ac:chgData name="Lara Carvalho" userId="2b293b3f-b837-44d5-819a-63e38ad1a7c4" providerId="ADAL" clId="{F0F0D5D7-8E7B-F249-BC6D-D2ADE42CF176}" dt="2024-02-29T06:55:03.215" v="72" actId="20577"/>
          <ac:spMkLst>
            <pc:docMk/>
            <pc:sldMk cId="1439728602" sldId="313"/>
            <ac:spMk id="4" creationId="{01B33D8E-E05F-C846-E559-9B696534F838}"/>
          </ac:spMkLst>
        </pc:spChg>
      </pc:sldChg>
      <pc:sldChg chg="modSp mod">
        <pc:chgData name="Lara Carvalho" userId="2b293b3f-b837-44d5-819a-63e38ad1a7c4" providerId="ADAL" clId="{F0F0D5D7-8E7B-F249-BC6D-D2ADE42CF176}" dt="2024-02-29T06:55:10.560" v="75" actId="20577"/>
        <pc:sldMkLst>
          <pc:docMk/>
          <pc:sldMk cId="3734123915" sldId="314"/>
        </pc:sldMkLst>
        <pc:spChg chg="mod">
          <ac:chgData name="Lara Carvalho" userId="2b293b3f-b837-44d5-819a-63e38ad1a7c4" providerId="ADAL" clId="{F0F0D5D7-8E7B-F249-BC6D-D2ADE42CF176}" dt="2024-02-29T06:55:10.560" v="75" actId="20577"/>
          <ac:spMkLst>
            <pc:docMk/>
            <pc:sldMk cId="3734123915" sldId="314"/>
            <ac:spMk id="4" creationId="{5FDD19FE-EF61-340D-0743-A8CE47C3CB2E}"/>
          </ac:spMkLst>
        </pc:spChg>
      </pc:sldChg>
      <pc:sldChg chg="modSp mod">
        <pc:chgData name="Lara Carvalho" userId="2b293b3f-b837-44d5-819a-63e38ad1a7c4" providerId="ADAL" clId="{F0F0D5D7-8E7B-F249-BC6D-D2ADE42CF176}" dt="2024-02-29T06:55:18.459" v="78" actId="20577"/>
        <pc:sldMkLst>
          <pc:docMk/>
          <pc:sldMk cId="349655783" sldId="315"/>
        </pc:sldMkLst>
        <pc:spChg chg="mod">
          <ac:chgData name="Lara Carvalho" userId="2b293b3f-b837-44d5-819a-63e38ad1a7c4" providerId="ADAL" clId="{F0F0D5D7-8E7B-F249-BC6D-D2ADE42CF176}" dt="2024-02-29T06:55:18.459" v="78" actId="20577"/>
          <ac:spMkLst>
            <pc:docMk/>
            <pc:sldMk cId="349655783" sldId="315"/>
            <ac:spMk id="4" creationId="{A5FBB098-ABD8-8D36-8853-935DC9CB1489}"/>
          </ac:spMkLst>
        </pc:spChg>
      </pc:sldChg>
      <pc:sldChg chg="delSp modSp mod">
        <pc:chgData name="Lara Carvalho" userId="2b293b3f-b837-44d5-819a-63e38ad1a7c4" providerId="ADAL" clId="{F0F0D5D7-8E7B-F249-BC6D-D2ADE42CF176}" dt="2024-02-29T06:55:48.077" v="92" actId="478"/>
        <pc:sldMkLst>
          <pc:docMk/>
          <pc:sldMk cId="3614997106" sldId="317"/>
        </pc:sldMkLst>
        <pc:spChg chg="del mod">
          <ac:chgData name="Lara Carvalho" userId="2b293b3f-b837-44d5-819a-63e38ad1a7c4" providerId="ADAL" clId="{F0F0D5D7-8E7B-F249-BC6D-D2ADE42CF176}" dt="2024-02-29T06:55:48.077" v="92" actId="478"/>
          <ac:spMkLst>
            <pc:docMk/>
            <pc:sldMk cId="3614997106" sldId="317"/>
            <ac:spMk id="4" creationId="{56702565-EF30-80A3-8388-F93FE31057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493F3-C05E-46E2-A56F-A8C4190027D8}" type="datetimeFigureOut">
              <a:rPr lang="en-GB" smtClean="0"/>
              <a:t>29/02/2024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Klicka för att modifiera testets delar i schemat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Kvarto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5AB5-D1E5-48C5-AA88-978DACDF2927}" type="slidenum">
              <a:rPr lang="en-GB" smtClean="0"/>
              <a:t>'#'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6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20738"/>
      </p:ext>
    </p:extLst>
  </p:cSld>
  <p:clrMapOvr>
    <a:masterClrMapping/>
  </p:clrMapOvr>
</p:notes>
</file>

<file path=ppt/notesSlides/notesSlide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60517-A285-937D-938E-FB1158F52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B01A2F-9736-21B2-79F3-AC1B55988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CFA9F-84E3-F6F2-71B8-E1C23AEB6A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A5F13-7991-D852-0120-D8137FB757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302310"/>
      </p:ext>
    </p:extLst>
  </p:cSld>
  <p:clrMapOvr>
    <a:masterClrMapping/>
  </p:clrMapOvr>
</p:notes>
</file>

<file path=ppt/notesSlides/notesSlide3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0C86A-872C-A4F1-7379-A4CC23E1B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9F200B-AD18-308F-E5D0-D57D31599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4D17B8-2485-9902-C694-41AD56016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BA416-B7CF-7B8E-BA38-78CFD6FB6D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941058"/>
      </p:ext>
    </p:extLst>
  </p:cSld>
  <p:clrMapOvr>
    <a:masterClrMapping/>
  </p:clrMapOvr>
</p:notes>
</file>

<file path=ppt/notesSlides/notesSlide4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0313E-4D3C-57C9-92E8-10C780B16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38810A-F7A9-7674-CC5F-E94880900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99A04-352C-B282-B4B0-C02D60ED8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85F54-AA2B-95F2-5C95-D3DF7FB76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426268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76A48-4A72-3713-B5BE-F17B8CC92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8EA1E2-E985-28BF-97DE-187B633BEE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003DBA-35E0-5EC7-AA13-A14F5AF25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35D28-DE18-EFE1-2B83-59D446E61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35AB5-D1E5-48C5-AA88-978DACDF292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12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E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160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E5047-B9FC-806C-E046-08150E6C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9150"/>
            <a:ext cx="3932237" cy="12382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 dirty="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829CE-2F13-CCFA-C4EA-39B37C4C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4667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D09D07-9D99-C739-5DA1-9D5EE7A2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7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30F46C-A008-D06D-7FAB-8FC8AA6F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F5CE2C-C1E5-E004-FCC7-4516D98B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88CE4-2DD0-D971-75D5-7AA85A53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16FDAB-2765-B11F-66CA-4C7C7118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352850-094F-81CA-80F8-0C82F67F4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A1A944-CE4C-8232-CB28-650E41F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91120-8A58-7980-C352-B2B148A1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32BE5-9166-6808-F773-4EC2C3C0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4FEFF9-34BF-64D5-5C91-1E8379CA8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4BE625-B214-E0A6-80E8-2E6C7D8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0AA-9C94-D987-2A4D-CB828C0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5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4E45D8-327C-0B05-3A11-6BE2EBE7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7999"/>
            <a:ext cx="2628900" cy="5668963"/>
          </a:xfrm>
        </p:spPr>
        <p:txBody>
          <a:bodyPr vert="vert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53041-526F-8937-932B-EF172A95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7999"/>
            <a:ext cx="7734300" cy="5668964"/>
          </a:xfrm>
        </p:spPr>
        <p:txBody>
          <a:bodyPr vert="eaVert"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EE9AA-BA08-26B8-EAE7-70FE45C4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A2AD7-E2BC-7B18-1F33-E909574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9527BB6F-A164-5D4F-9B76-8A5088A9DF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781175"/>
            <a:ext cx="6591300" cy="43942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491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B151F72B-F6FA-E04A-C2A3-703DEDE9DBC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5014"/>
            <a:ext cx="6591600" cy="4395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6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952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122A5-00A8-32E3-C7FF-3FEEECD5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 algn="ctr"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90540D-6233-8DC0-25E1-261205F2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algn="ctr">
              <a:buFont typeface="Wingdings" panose="05000000000000000000" pitchFamily="2" charset="2"/>
              <a:buChar char="§"/>
              <a:def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5B8C5C-196C-69F0-D169-A3279D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21475-6FBC-1FDA-6DD5-B4D3DC7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3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1240B-7FA6-5C54-80D1-598C9A03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918A4-C2B6-2A24-1305-FA064CC1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it-IT">
                <a:solidFill>
                  <a:srgbClr val="595959"/>
                </a:solidFill>
              </a:defRPr>
            </a:lvl2pPr>
            <a:lvl3pPr>
              <a:defRPr lang="it-IT">
                <a:solidFill>
                  <a:srgbClr val="595959"/>
                </a:solidFill>
              </a:defRPr>
            </a:lvl3pPr>
            <a:lvl4pPr>
              <a:defRPr lang="it-IT">
                <a:solidFill>
                  <a:srgbClr val="595959"/>
                </a:solidFill>
              </a:defRPr>
            </a:lvl4pPr>
            <a:lvl5pPr>
              <a:defRPr lang="it-IT">
                <a:solidFill>
                  <a:srgbClr val="595959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A35A-5D50-BE62-F2C4-1FD36DF8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34004-55B7-4583-BA2C-673BF369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ACC99-8D30-1388-8E8C-18AD6AF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C9BC8-9C49-5860-3C9B-4DFF2981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716CD-E1B3-0F8F-98D0-8284F4D0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30DA6-2F52-4F9B-C436-D5274F71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C8361-8B55-E21D-0729-DAF0A91B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4700"/>
            <a:ext cx="10515600" cy="9159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9546E0-5ED9-4B3D-A15A-DE549550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AD68EE-1126-EF80-2914-23F60E25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E7060D-F6F1-5622-EF5F-BD1CFA9A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9707CB-CBCD-8077-C620-FB87731AF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627770-A5EE-3EF1-6806-78663F3A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41E068-8309-AA34-EFD3-6632EF15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3B82-4F60-2330-94FF-CB6C87AB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38269-A114-F761-DB69-AFCB2EC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8E2090-5182-7AF9-04D0-3A3D4484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62F54B-3E37-78C4-DCD2-6D783F3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CD7671-C97C-4DC8-A63F-734A9511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D81764-EEF3-B3B9-7883-7C10BB1A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Klicka för att ändra titeln på schemat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509D0-A688-42E6-5F9D-4B1C5CB0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Klicka för att modifiera testets delar i schemat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Kvarto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68883-481E-6A84-AC66-340CA3412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Modul</a:t>
            </a:r>
            <a:r>
              <a:rPr lang="en-US" dirty="0"/>
              <a:t>: </a:t>
            </a:r>
            <a:r>
              <a:rPr lang="en-US" dirty="0"/>
              <a:t>XXXXXXX / </a:t>
            </a:r>
            <a:r>
              <a:rPr lang="en-US" b="1" dirty="0"/>
              <a:t>Lärandeenhet</a:t>
            </a:r>
            <a:r>
              <a:rPr lang="en-US" dirty="0"/>
              <a:t>: </a:t>
            </a:r>
            <a:r>
              <a:rPr lang="en-US" dirty="0"/>
              <a:t>YYYYYYY / </a:t>
            </a:r>
            <a:r>
              <a:rPr lang="en-US" b="1" dirty="0"/>
              <a:t>Underenhet</a:t>
            </a:r>
            <a:r>
              <a:rPr lang="en-US" dirty="0"/>
              <a:t>: ZZZZZZZZ</a:t>
            </a:r>
            <a:endParaRPr lang="en-US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4506B-32CC-1AB4-8563-22F24F25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it-IT" smtClean="0"/>
              <a:t>'#'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8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40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41" r:id="rId14"/>
    <p:sldLayoutId id="2147483742" r:id="rId15"/>
    <p:sldLayoutId id="214748373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rgbClr val="94C0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indoor-agriculture-has-sustainable-potential-feed-canada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calliancesc.org/news-center/p/item/40740/soli-organic-soilbased-organic-indoor-farm-coming-to-marysvill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69356"/>
      </p:ext>
    </p:extLst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3D68-5662-760C-CA03-31DEF28E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Metoder för inomhusodling - Akvaponik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28747-352A-CCAB-B88B-8FE11ADB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HEI-D4 / Underenhet: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58589-97A6-0FE9-3307-E79CFF12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 descr="A diagram of a fish pond&#10;&#10;Description automatically generated">
            <a:extLst>
              <a:ext uri="{FF2B5EF4-FFF2-40B4-BE49-F238E27FC236}">
                <a16:creationId xmlns:a16="http://schemas.microsoft.com/office/drawing/2014/main" id="{017B69F1-D737-1DBF-C3D0-1FBBB0FAC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09" y="1609466"/>
            <a:ext cx="7431089" cy="4341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FAC245-A983-FD3E-1D51-AB12DCA22876}"/>
              </a:ext>
            </a:extLst>
          </p:cNvPr>
          <p:cNvSpPr txBox="1"/>
          <p:nvPr/>
        </p:nvSpPr>
        <p:spPr>
          <a:xfrm>
            <a:off x="3095946" y="5548045"/>
            <a:ext cx="60001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Schematisk bild av en modell av akvaponik </a:t>
            </a:r>
            <a:r>
              <a:rPr lang="en-SE" sz="1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(Källa: Barui et al., 2021</a:t>
            </a:r>
            <a:r>
              <a:rPr lang="en-SE" sz="1000" dirty="0">
                <a:effectLst/>
              </a:rPr>
              <a:t>) </a:t>
            </a:r>
            <a:endParaRPr lang="en-SE" sz="1000" dirty="0"/>
          </a:p>
        </p:txBody>
      </p:sp>
    </p:spTree>
    <p:extLst>
      <p:ext uri="{BB962C8B-B14F-4D97-AF65-F5344CB8AC3E}">
        <p14:creationId xmlns:p14="http://schemas.microsoft.com/office/powerpoint/2010/main" val="2234782786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DF4C0-7F12-50C9-B31D-ED5FE6219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Metoder för inomhusodling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7370F-1A2A-BE3E-E29D-8A370EE1C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235" y="1752601"/>
            <a:ext cx="2696110" cy="3518042"/>
          </a:xfrm>
          <a:ln w="28575">
            <a:solidFill>
              <a:srgbClr val="94C02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SE" dirty="0"/>
              <a:t>Vattenbruk</a:t>
            </a:r>
          </a:p>
          <a:p>
            <a:r>
              <a:rPr lang="en-S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Odling av vattenlevande organismer under kontrollerade förhållanden</a:t>
            </a:r>
          </a:p>
          <a:p>
            <a:r>
              <a:rPr lang="en-S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Inkluderar fisk, kräftdjur och fotosyntetiska vattenlevande organismer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E8907-ED09-FD73-B038-8E0E1D847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3637" y="1717231"/>
            <a:ext cx="8058363" cy="2405918"/>
          </a:xfrm>
          <a:ln w="28575">
            <a:solidFill>
              <a:srgbClr val="94C02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SE" dirty="0"/>
              <a:t>Akvaponik</a:t>
            </a:r>
          </a:p>
          <a:p>
            <a:r>
              <a:rPr lang="en-S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Odlingsmetod som främjar ett symbiotiskt förhållande mellan fisk och växter</a:t>
            </a:r>
          </a:p>
          <a:p>
            <a:r>
              <a:rPr lang="en-S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Symbios uppnås genom fertigation (gödsling och bevattning)</a:t>
            </a:r>
          </a:p>
          <a:p>
            <a:r>
              <a:rPr lang="en-SE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Näringsrikt avfall från akvarium berikar hydroponiska produktionsbäddar</a:t>
            </a:r>
          </a:p>
          <a:p>
            <a:endParaRPr lang="en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4B0A-F2AE-C259-D7CB-91C27B16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HEI-D4 / Underenhet: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0C7C2-BB22-9507-1144-95ED9B0E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5E6C0D6-7AF0-0679-D3B7-6563144A5A9E}"/>
              </a:ext>
            </a:extLst>
          </p:cNvPr>
          <p:cNvSpPr/>
          <p:nvPr/>
        </p:nvSpPr>
        <p:spPr>
          <a:xfrm>
            <a:off x="3263759" y="1752601"/>
            <a:ext cx="729464" cy="396784"/>
          </a:xfrm>
          <a:prstGeom prst="rightArrow">
            <a:avLst/>
          </a:prstGeom>
          <a:solidFill>
            <a:srgbClr val="94C020"/>
          </a:solidFill>
          <a:ln>
            <a:solidFill>
              <a:srgbClr val="94C0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923BAF1-C527-9D26-9011-1482E1ED91B7}"/>
              </a:ext>
            </a:extLst>
          </p:cNvPr>
          <p:cNvSpPr txBox="1">
            <a:spLocks/>
          </p:cNvSpPr>
          <p:nvPr/>
        </p:nvSpPr>
        <p:spPr>
          <a:xfrm>
            <a:off x="4554878" y="4149692"/>
            <a:ext cx="7637121" cy="2405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SE" dirty="0"/>
              <a:t>Process</a:t>
            </a:r>
          </a:p>
          <a:p>
            <a:pPr lvl="1"/>
            <a:r>
              <a:rPr lang="en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Näringsrikt vatten genomgår filtrering och omvandling av giftig ammoniak till näringsrikt nitrat</a:t>
            </a:r>
          </a:p>
          <a:p>
            <a:pPr lvl="1"/>
            <a:r>
              <a:rPr lang="en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Växter absorberar näringsämnen och renar avloppsvatten innan det återförs till akvariet</a:t>
            </a:r>
          </a:p>
          <a:p>
            <a:pPr lvl="1"/>
            <a:r>
              <a:rPr lang="en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Växter förbrukar fiskars CO</a:t>
            </a:r>
            <a:r>
              <a:rPr lang="en-SE" sz="1800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  <a:p>
            <a:pPr lvl="1"/>
            <a:r>
              <a:rPr lang="en-S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Vatten i akvarier absorberar värme</a:t>
            </a:r>
          </a:p>
        </p:txBody>
      </p:sp>
    </p:spTree>
    <p:extLst>
      <p:ext uri="{BB962C8B-B14F-4D97-AF65-F5344CB8AC3E}">
        <p14:creationId xmlns:p14="http://schemas.microsoft.com/office/powerpoint/2010/main" val="2677330533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69078-B8E1-F6AD-A2D7-9DF7C3DA1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FAD46-E426-C2EE-2C95-0535201E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dirty="0"/>
              <a:t>Utmaningar och möjligheter med CEA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AAE8AB9-E5D9-FC97-9C9D-9D6F7DDF7A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532510"/>
              </p:ext>
            </p:extLst>
          </p:nvPr>
        </p:nvGraphicFramePr>
        <p:xfrm>
          <a:off x="146125" y="1463163"/>
          <a:ext cx="11366349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926">
                  <a:extLst>
                    <a:ext uri="{9D8B030D-6E8A-4147-A177-3AD203B41FA5}">
                      <a16:colId xmlns:a16="http://schemas.microsoft.com/office/drawing/2014/main" val="156422058"/>
                    </a:ext>
                  </a:extLst>
                </a:gridCol>
                <a:gridCol w="4077149">
                  <a:extLst>
                    <a:ext uri="{9D8B030D-6E8A-4147-A177-3AD203B41FA5}">
                      <a16:colId xmlns:a16="http://schemas.microsoft.com/office/drawing/2014/main" val="335004858"/>
                    </a:ext>
                  </a:extLst>
                </a:gridCol>
                <a:gridCol w="4604274">
                  <a:extLst>
                    <a:ext uri="{9D8B030D-6E8A-4147-A177-3AD203B41FA5}">
                      <a16:colId xmlns:a16="http://schemas.microsoft.com/office/drawing/2014/main" val="52980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Möjligheter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Utmaningar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41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Energibesparingar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Effektiv ljusreglering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Kreativa lösningar för energibesparing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Ökade energikostnader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Krav för luftkonditionering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1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Vattenbehov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Minskad efterfrågan på vatten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Återvinnings- och reningstekniker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Omvandling av tvättvatten till dricksvatten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Logistiska utmaningar vid vattentransport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925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Produktivitet per ytenhet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Året runt, flera växtproduktioner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Ökad avkastning på grödor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Begränsningar av växtsorter som lämpar sig för vertikal odling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Svårighet att kvantifiera utrymmeseffektivitet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27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Återvinning av organiskt avfall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Effektivt utnyttjande av näringsämnen och organiskt avfall från avloppsvatten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328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Förutsättningar för hälsosam mat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Färska och lokalt producerade livsmedel</a:t>
                      </a:r>
                    </a:p>
                    <a:p>
                      <a:r>
                        <a:rPr lang="en-SE" dirty="0"/>
                        <a:t>Produkter som inte påverkas av förorenade jordar eller bevattnat vatten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Social acceptans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085913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F0C12-E45A-00DC-F3B4-162F3F8B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HEI-D4 / Underenhet: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A5BAB-018B-55F4-B653-67F0E783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A562CD-586C-8055-31D0-9169B495E5B8}"/>
              </a:ext>
            </a:extLst>
          </p:cNvPr>
          <p:cNvSpPr txBox="1"/>
          <p:nvPr/>
        </p:nvSpPr>
        <p:spPr>
          <a:xfrm>
            <a:off x="146125" y="6131683"/>
            <a:ext cx="5299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Miljömässiga möjligheter och utmaningar med vertikal odling (Källa: Kalantari et al. 2018) </a:t>
            </a:r>
          </a:p>
        </p:txBody>
      </p:sp>
    </p:spTree>
    <p:extLst>
      <p:ext uri="{BB962C8B-B14F-4D97-AF65-F5344CB8AC3E}">
        <p14:creationId xmlns:p14="http://schemas.microsoft.com/office/powerpoint/2010/main" val="2686517251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FDCE7-0A5F-8940-9112-14991264F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2402-F132-8EE6-C320-CF6FA79C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dirty="0"/>
              <a:t>Utmaningar och möjligheter med CEA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D438A3B-727C-AFFF-5375-07DCDEB1E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839474"/>
              </p:ext>
            </p:extLst>
          </p:nvPr>
        </p:nvGraphicFramePr>
        <p:xfrm>
          <a:off x="146125" y="1967512"/>
          <a:ext cx="11366349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926">
                  <a:extLst>
                    <a:ext uri="{9D8B030D-6E8A-4147-A177-3AD203B41FA5}">
                      <a16:colId xmlns:a16="http://schemas.microsoft.com/office/drawing/2014/main" val="156422058"/>
                    </a:ext>
                  </a:extLst>
                </a:gridCol>
                <a:gridCol w="4077149">
                  <a:extLst>
                    <a:ext uri="{9D8B030D-6E8A-4147-A177-3AD203B41FA5}">
                      <a16:colId xmlns:a16="http://schemas.microsoft.com/office/drawing/2014/main" val="335004858"/>
                    </a:ext>
                  </a:extLst>
                </a:gridCol>
                <a:gridCol w="4604274">
                  <a:extLst>
                    <a:ext uri="{9D8B030D-6E8A-4147-A177-3AD203B41FA5}">
                      <a16:colId xmlns:a16="http://schemas.microsoft.com/office/drawing/2014/main" val="52980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Möjligheter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Utmaningar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413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Initiala kostnader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Korrekt val av plats för att maximera avkastningen på investeringen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Höga initiala kostnader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11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Kostnader för energi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Implementering </a:t>
                      </a:r>
                      <a:r>
                        <a:rPr lang="sv-SE" dirty="0" err="1"/>
                        <a:t>av </a:t>
                      </a:r>
                      <a:r>
                        <a:rPr lang="sv-SE" dirty="0" err="1"/>
                        <a:t>strategier </a:t>
                      </a:r>
                      <a:r>
                        <a:rPr lang="sv-SE" dirty="0"/>
                        <a:t>för att </a:t>
                      </a:r>
                      <a:r>
                        <a:rPr lang="sv-SE" dirty="0" err="1"/>
                        <a:t>minska </a:t>
                      </a:r>
                      <a:r>
                        <a:rPr lang="sv-SE" dirty="0" err="1"/>
                        <a:t>kostnaderna</a:t>
                      </a:r>
                      <a:r>
                        <a:rPr lang="sv-SE" dirty="0"/>
                        <a:t>: (i) </a:t>
                      </a:r>
                      <a:r>
                        <a:rPr lang="sv-SE" dirty="0" err="1"/>
                        <a:t>användning av </a:t>
                      </a:r>
                      <a:r>
                        <a:rPr lang="sv-SE" dirty="0" err="1"/>
                        <a:t>byggavfall </a:t>
                      </a:r>
                      <a:r>
                        <a:rPr lang="sv-SE" dirty="0"/>
                        <a:t>och (ii) integrering </a:t>
                      </a:r>
                      <a:r>
                        <a:rPr lang="sv-SE" dirty="0" err="1"/>
                        <a:t>i </a:t>
                      </a:r>
                      <a:r>
                        <a:rPr lang="sv-SE" dirty="0" err="1"/>
                        <a:t>byggnadens </a:t>
                      </a:r>
                      <a:r>
                        <a:rPr lang="sv-SE" dirty="0"/>
                        <a:t>energisystem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sv-S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Höga energikostnader främst på grund av artificiell belysning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925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Ekonomisk tillväxt och livsmedelspriser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Integration </a:t>
                      </a:r>
                      <a:r>
                        <a:rPr lang="sv-SE" dirty="0" err="1"/>
                        <a:t>i </a:t>
                      </a:r>
                      <a:r>
                        <a:rPr lang="sv-SE" dirty="0"/>
                        <a:t>städernas </a:t>
                      </a:r>
                      <a:r>
                        <a:rPr lang="sv-SE" dirty="0" err="1"/>
                        <a:t>ekonomi</a:t>
                      </a:r>
                      <a:endParaRPr lang="sv-S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v-SE" dirty="0"/>
                        <a:t>Omvandling </a:t>
                      </a:r>
                      <a:r>
                        <a:rPr lang="sv-SE" dirty="0" err="1"/>
                        <a:t>av </a:t>
                      </a:r>
                      <a:r>
                        <a:rPr lang="sv-SE" dirty="0" err="1"/>
                        <a:t>stadsområden </a:t>
                      </a:r>
                      <a:r>
                        <a:rPr lang="sv-SE" dirty="0" err="1"/>
                        <a:t>till </a:t>
                      </a:r>
                      <a:r>
                        <a:rPr lang="sv-SE" dirty="0"/>
                        <a:t>jordbrukscentra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Initial brist på arbetskraft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SE" dirty="0"/>
                        <a:t>Brist på ekonomisk analys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627379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B89B1-F427-5273-232B-36FB3D540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HEI-D4 / Underenhet: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FEAC5-5344-AFEF-15A2-634C6698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59BD2E-31E3-B096-E628-AC206A2827FD}"/>
              </a:ext>
            </a:extLst>
          </p:cNvPr>
          <p:cNvSpPr txBox="1"/>
          <p:nvPr/>
        </p:nvSpPr>
        <p:spPr>
          <a:xfrm>
            <a:off x="146124" y="5623939"/>
            <a:ext cx="113663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Ekonomiska l möjligheter och utmaningar med vertikal odling (Källa: Kalantari et al. 2018 och. Barui et al. 2021) </a:t>
            </a:r>
          </a:p>
        </p:txBody>
      </p:sp>
    </p:spTree>
    <p:extLst>
      <p:ext uri="{BB962C8B-B14F-4D97-AF65-F5344CB8AC3E}">
        <p14:creationId xmlns:p14="http://schemas.microsoft.com/office/powerpoint/2010/main" val="2520133368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9A216-AA30-C2D4-F66E-7E63E2D94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Miljökontrollsystem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41934-35BF-591B-E253-5F6D96E8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14563"/>
          </a:xfrm>
        </p:spPr>
        <p:txBody>
          <a:bodyPr>
            <a:normAutofit/>
          </a:bodyPr>
          <a:lstStyle/>
          <a:p>
            <a:r>
              <a:rPr lang="en-SE" dirty="0"/>
              <a:t>Effektiva system för livsmedelsproduktion med minimal miljöpåverkan är avgörande för hållbara metoder och en cirkulär ekonomi.</a:t>
            </a:r>
          </a:p>
          <a:p>
            <a:endParaRPr lang="en-SE" dirty="0"/>
          </a:p>
          <a:p>
            <a:r>
              <a:rPr lang="en-SE" dirty="0"/>
              <a:t>CEA använder miljökontrollsystem för att automatiskt anpassa odlingsförhållandena. Genom att </a:t>
            </a:r>
            <a:r>
              <a:rPr lang="en-SE" dirty="0"/>
              <a:t>efterlikna naturliga livsmiljöer för</a:t>
            </a:r>
          </a:p>
          <a:p>
            <a:pPr lvl="1"/>
            <a:r>
              <a:rPr lang="en-SE" dirty="0"/>
              <a:t>Odling året runt</a:t>
            </a:r>
          </a:p>
          <a:p>
            <a:pPr lvl="1"/>
            <a:r>
              <a:rPr lang="en-SE" dirty="0"/>
              <a:t>Snabb tillväxt</a:t>
            </a:r>
          </a:p>
          <a:p>
            <a:pPr lvl="1"/>
            <a:r>
              <a:rPr lang="en-SE" dirty="0"/>
              <a:t>Hög avkastning</a:t>
            </a:r>
          </a:p>
          <a:p>
            <a:pPr lvl="1"/>
            <a:r>
              <a:rPr lang="en-SE" dirty="0"/>
              <a:t>Minskad resursförbrukning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FC8069-548B-97FB-4E16-855714A3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HEI-D4 / Underenhet: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825E4-D9A5-AD24-2766-6780E471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274CA-F6C2-EFF8-1D73-9C359F423946}"/>
              </a:ext>
            </a:extLst>
          </p:cNvPr>
          <p:cNvSpPr txBox="1"/>
          <p:nvPr/>
        </p:nvSpPr>
        <p:spPr>
          <a:xfrm>
            <a:off x="6551407" y="3596844"/>
            <a:ext cx="2452743" cy="1015663"/>
          </a:xfrm>
          <a:prstGeom prst="rect">
            <a:avLst/>
          </a:prstGeom>
          <a:noFill/>
          <a:ln w="28575">
            <a:solidFill>
              <a:srgbClr val="94C02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SE" sz="2000" dirty="0"/>
              <a:t>Främja hållbar och cirkulär livsmedelsproduktion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4BD582DA-35A5-CFCC-9F51-EF383C1412C9}"/>
              </a:ext>
            </a:extLst>
          </p:cNvPr>
          <p:cNvSpPr/>
          <p:nvPr/>
        </p:nvSpPr>
        <p:spPr>
          <a:xfrm>
            <a:off x="5291417" y="3797450"/>
            <a:ext cx="1075765" cy="462579"/>
          </a:xfrm>
          <a:prstGeom prst="rightArrow">
            <a:avLst/>
          </a:prstGeom>
          <a:solidFill>
            <a:srgbClr val="94C020"/>
          </a:solidFill>
          <a:ln>
            <a:solidFill>
              <a:srgbClr val="94C0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16401711"/>
      </p:ext>
    </p:extLst>
  </p:cSld>
  <p:clrMapOvr>
    <a:masterClrMapping/>
  </p:clrMapOvr>
</p:sld>
</file>

<file path=ppt/slides/slide1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2FC24-85B2-04B0-7CAF-AFE41091B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C69A0-AFCA-8C5F-4EC1-DE1981BF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Komponenter i miljökontrollsystem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5F673-4A69-FD68-B806-58CFCDA35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9602" y="1825625"/>
            <a:ext cx="4551381" cy="371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E" b="1" dirty="0"/>
              <a:t>Ljusstyrningssystem</a:t>
            </a:r>
          </a:p>
          <a:p>
            <a:r>
              <a:rPr lang="en-SE" dirty="0"/>
              <a:t>Ljus kan inte optimeras av sig självt</a:t>
            </a:r>
          </a:p>
          <a:p>
            <a:r>
              <a:rPr lang="en-SE" dirty="0"/>
              <a:t>Delikat balans mellan ljus, temperatur och luftfuktighet för optimal tillväxt</a:t>
            </a:r>
          </a:p>
          <a:p>
            <a:r>
              <a:rPr lang="en-SE" dirty="0"/>
              <a:t>Sammankopplade effekter kräver ett styrsystem som kan optimera alla de tre parametrarna</a:t>
            </a:r>
          </a:p>
          <a:p>
            <a:r>
              <a:rPr lang="en-SE" dirty="0"/>
              <a:t>LED-lampor erbjuder justerbara spektra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7EF18B-4D70-A672-AD14-9B09077BB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HEI-D4 / Underenhet: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3870A-05ED-0499-D7ED-B5EC84EA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 descr="Diagram of a cooling system&#10;&#10;Description automatically generated">
            <a:extLst>
              <a:ext uri="{FF2B5EF4-FFF2-40B4-BE49-F238E27FC236}">
                <a16:creationId xmlns:a16="http://schemas.microsoft.com/office/drawing/2014/main" id="{0EDF2374-E676-A7D8-4077-60EB39199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3931" r="1806" b="6509"/>
          <a:stretch/>
        </p:blipFill>
        <p:spPr bwMode="auto">
          <a:xfrm>
            <a:off x="97865" y="2106995"/>
            <a:ext cx="6237323" cy="3151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A29523-EB25-54D2-E83F-FABD227EA2E5}"/>
              </a:ext>
            </a:extLst>
          </p:cNvPr>
          <p:cNvSpPr txBox="1"/>
          <p:nvPr/>
        </p:nvSpPr>
        <p:spPr>
          <a:xfrm>
            <a:off x="97865" y="5238829"/>
            <a:ext cx="5151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Schematisk representation av de sex huvudkomponenterna i en CEA (Källa: Kozai et al. 2015) </a:t>
            </a:r>
          </a:p>
        </p:txBody>
      </p:sp>
    </p:spTree>
    <p:extLst>
      <p:ext uri="{BB962C8B-B14F-4D97-AF65-F5344CB8AC3E}">
        <p14:creationId xmlns:p14="http://schemas.microsoft.com/office/powerpoint/2010/main" val="1405709695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A538-CE32-690B-16C7-688D54EDB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Komponenter i miljökontrollsystem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2ECCC-C9EB-F600-EE8D-AE27D00A05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SE" b="1" dirty="0"/>
              <a:t>Luftkvalitet</a:t>
            </a:r>
          </a:p>
          <a:p>
            <a:r>
              <a:rPr lang="en-SE" dirty="0"/>
              <a:t>Korrekt ventilation och luftcirkulation för att förhindra mögel och säkerställa jämn temperatur och luftfuktighet</a:t>
            </a:r>
          </a:p>
          <a:p>
            <a:r>
              <a:rPr lang="en-SE" dirty="0"/>
              <a:t>Effektiva ventilationssystem och CO2-berikning främjar fotosyntesen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A3180-9308-FD7D-AB2B-8C0A2A9503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SE" dirty="0"/>
              <a:t>Bevattningssystem</a:t>
            </a:r>
          </a:p>
          <a:p>
            <a:r>
              <a:rPr lang="en-SE" dirty="0"/>
              <a:t>Effektiv bekämpning förhindrar infektion i grödan och minimerar slöseri med vatten och näringsämnen</a:t>
            </a:r>
          </a:p>
          <a:p>
            <a:r>
              <a:rPr lang="en-SE" dirty="0"/>
              <a:t>Viktiga faktorer: </a:t>
            </a:r>
          </a:p>
          <a:p>
            <a:pPr lvl="1"/>
            <a:r>
              <a:rPr lang="en-SE" dirty="0"/>
              <a:t>elektrisk ledningsförmåga</a:t>
            </a:r>
          </a:p>
          <a:p>
            <a:pPr lvl="1"/>
            <a:r>
              <a:rPr lang="en-SE" dirty="0"/>
              <a:t>pH</a:t>
            </a:r>
          </a:p>
          <a:p>
            <a:pPr lvl="1"/>
            <a:r>
              <a:rPr lang="en-SE" dirty="0"/>
              <a:t>Nivåer av </a:t>
            </a:r>
            <a:r>
              <a:rPr lang="en-SE" dirty="0"/>
              <a:t>upplöst syre</a:t>
            </a:r>
          </a:p>
          <a:p>
            <a:pPr lvl="1"/>
            <a:r>
              <a:rPr lang="en-SE" dirty="0"/>
              <a:t>Lösning för </a:t>
            </a:r>
            <a:r>
              <a:rPr lang="en-SE" dirty="0"/>
              <a:t>näringsämnen</a:t>
            </a:r>
          </a:p>
          <a:p>
            <a:pPr marL="0" indent="0">
              <a:buNone/>
            </a:pPr>
            <a:endParaRPr lang="en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24242-C27D-E379-5A16-E8FDA0F5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HEI-D4 / Underenhet: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C36B0-B2C1-A211-C215-EB44AB16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8791"/>
      </p:ext>
    </p:extLst>
  </p:cSld>
  <p:clrMapOvr>
    <a:masterClrMapping/>
  </p:clrMapOvr>
</p:sld>
</file>

<file path=ppt/slides/slide1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E35F-000B-2256-94D0-F35714FF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Smart vertikal odling - integrering av IoT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C1A9F9-7927-6D5F-B0F3-51CCDCE8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HEI-D4 / Underenhet: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BEF38-2D40-E074-BE54-BD1873BA7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 descr="A diagram of a plant&#10;&#10;Description automatically generated">
            <a:extLst>
              <a:ext uri="{FF2B5EF4-FFF2-40B4-BE49-F238E27FC236}">
                <a16:creationId xmlns:a16="http://schemas.microsoft.com/office/drawing/2014/main" id="{980BB0F0-7534-FBBF-200E-EAA0F114D7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30" y="1557112"/>
            <a:ext cx="8310097" cy="4538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F2FE2E-F4F8-1B5A-FBCC-B76AF6BC9296}"/>
              </a:ext>
            </a:extLst>
          </p:cNvPr>
          <p:cNvSpPr txBox="1"/>
          <p:nvPr/>
        </p:nvSpPr>
        <p:spPr>
          <a:xfrm>
            <a:off x="1550148" y="6044327"/>
            <a:ext cx="6507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Schematisk bild </a:t>
            </a:r>
            <a:r>
              <a:rPr lang="en-SE" sz="1000" dirty="0"/>
              <a:t>av en konceptuell arkitektur för smart vertikalt jordbruk (Källa: Siregar et al. 2022) </a:t>
            </a:r>
          </a:p>
        </p:txBody>
      </p:sp>
    </p:spTree>
    <p:extLst>
      <p:ext uri="{BB962C8B-B14F-4D97-AF65-F5344CB8AC3E}">
        <p14:creationId xmlns:p14="http://schemas.microsoft.com/office/powerpoint/2010/main" val="1913049686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CED0-F122-880B-56B2-8A7611029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Hållbarhet i CEA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558F-88D4-4C54-5A44-05797608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90687"/>
            <a:ext cx="8010861" cy="4548189"/>
          </a:xfrm>
        </p:spPr>
        <p:txBody>
          <a:bodyPr>
            <a:normAutofit lnSpcReduction="10000"/>
          </a:bodyPr>
          <a:lstStyle/>
          <a:p>
            <a:r>
              <a:rPr lang="en-SE" dirty="0"/>
              <a:t>CEA erbjuder en hållbar lösning på moderna utmaningar inom livsmedelsproduktion</a:t>
            </a:r>
          </a:p>
          <a:p>
            <a:pPr lvl="1"/>
            <a:r>
              <a:rPr lang="en-SE" dirty="0"/>
              <a:t>sparar resurser, särskilt vatten</a:t>
            </a:r>
          </a:p>
          <a:p>
            <a:pPr lvl="1"/>
            <a:r>
              <a:rPr lang="en-SE" dirty="0"/>
              <a:t>Effektiva bevattningssystem</a:t>
            </a:r>
          </a:p>
          <a:p>
            <a:pPr lvl="1"/>
            <a:r>
              <a:rPr lang="en-SE" dirty="0"/>
              <a:t>Verksam året runt</a:t>
            </a:r>
          </a:p>
          <a:p>
            <a:pPr lvl="1"/>
            <a:r>
              <a:rPr lang="en-SE" dirty="0"/>
              <a:t>Maximerar utrymmeseffektiviteten</a:t>
            </a:r>
          </a:p>
          <a:p>
            <a:pPr lvl="1"/>
            <a:r>
              <a:rPr lang="en-SE" dirty="0"/>
              <a:t>Minskar behovet av långväga transporter (minimering av matavfall)</a:t>
            </a:r>
          </a:p>
          <a:p>
            <a:pPr marL="228600" lvl="1">
              <a:spcBef>
                <a:spcPts val="1000"/>
              </a:spcBef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Bidrar till en cirkulär ekonomi</a:t>
            </a:r>
          </a:p>
          <a:p>
            <a:pPr lvl="1"/>
            <a:r>
              <a:rPr lang="en-SE" dirty="0"/>
              <a:t>Återvinning av </a:t>
            </a:r>
            <a:r>
              <a:rPr lang="en-SE" dirty="0"/>
              <a:t>material</a:t>
            </a:r>
          </a:p>
          <a:p>
            <a:pPr lvl="1"/>
            <a:r>
              <a:rPr lang="en-SE" dirty="0"/>
              <a:t>Tillvarata regnvatten</a:t>
            </a:r>
          </a:p>
          <a:p>
            <a:pPr lvl="1"/>
            <a:r>
              <a:rPr lang="en-SE" dirty="0"/>
              <a:t>Produktion av energi</a:t>
            </a:r>
          </a:p>
          <a:p>
            <a:pPr lvl="1"/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B33D8E-E05F-C846-E559-9B696534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HEI-D4 / Underenhet: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1BDCB-146E-2A82-16C5-1C554DC1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EEC4DD-D862-FFFE-CB0B-F5520FDC030D}"/>
              </a:ext>
            </a:extLst>
          </p:cNvPr>
          <p:cNvSpPr txBox="1"/>
          <p:nvPr/>
        </p:nvSpPr>
        <p:spPr>
          <a:xfrm>
            <a:off x="8429513" y="1534560"/>
            <a:ext cx="2924287" cy="1477328"/>
          </a:xfrm>
          <a:prstGeom prst="rect">
            <a:avLst/>
          </a:prstGeom>
          <a:noFill/>
          <a:ln w="28575">
            <a:solidFill>
              <a:srgbClr val="94C020"/>
            </a:solidFill>
          </a:ln>
        </p:spPr>
        <p:txBody>
          <a:bodyPr wrap="square" rtlCol="0">
            <a:spAutoFit/>
          </a:bodyPr>
          <a:lstStyle/>
          <a:p>
            <a:r>
              <a:rPr lang="en-SE" dirty="0"/>
              <a:t>Även om CEA kanske inte löser alla miljöproblem, erbjuder det en betydande potential som ett livskraftigt alternativ till konventionellt jordbruk</a:t>
            </a:r>
          </a:p>
        </p:txBody>
      </p:sp>
      <p:pic>
        <p:nvPicPr>
          <p:cNvPr id="8" name="Picture 7" descr="A group of people in a greenhouse&#10;&#10;Description automatically generated">
            <a:extLst>
              <a:ext uri="{FF2B5EF4-FFF2-40B4-BE49-F238E27FC236}">
                <a16:creationId xmlns:a16="http://schemas.microsoft.com/office/drawing/2014/main" id="{19276EE6-97AF-BAA8-8E90-01272093C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220" y="3362921"/>
            <a:ext cx="4245984" cy="23927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D356F7-3E35-4C2A-8F26-14223A42F50F}"/>
              </a:ext>
            </a:extLst>
          </p:cNvPr>
          <p:cNvSpPr txBox="1"/>
          <p:nvPr/>
        </p:nvSpPr>
        <p:spPr>
          <a:xfrm>
            <a:off x="5829300" y="5815433"/>
            <a:ext cx="6507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(Källa: </a:t>
            </a:r>
            <a:r>
              <a:rPr lang="en-SE" sz="1000" dirty="0">
                <a:hlinkClick r:id="rId3"/>
              </a:rPr>
              <a:t>LinkedIn.com</a:t>
            </a:r>
            <a:r>
              <a:rPr lang="en-SE" sz="1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39728602"/>
      </p:ext>
    </p:extLst>
  </p:cSld>
  <p:clrMapOvr>
    <a:masterClrMapping/>
  </p:clrMapOvr>
</p:sld>
</file>

<file path=ppt/slides/slide1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EBC3-A477-A530-AF9B-D858BC54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Fallstudier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92AC-CFF9-CB31-DD5E-FED56D0E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90688"/>
            <a:ext cx="4882627" cy="4351338"/>
          </a:xfrm>
        </p:spPr>
        <p:txBody>
          <a:bodyPr/>
          <a:lstStyle/>
          <a:p>
            <a:r>
              <a:rPr lang="en-SE" dirty="0"/>
              <a:t>Oishii farm (pionjärföretag)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D19FE-EF61-340D-0743-A8CE47C3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HEI-D4 / Underenhet: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391AA-455B-B91A-D68B-2249DA8D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 descr="Rows of plants in a greenhouse&#10;&#10;Description automatically generated">
            <a:extLst>
              <a:ext uri="{FF2B5EF4-FFF2-40B4-BE49-F238E27FC236}">
                <a16:creationId xmlns:a16="http://schemas.microsoft.com/office/drawing/2014/main" id="{4176EF14-2C96-56A3-349F-C8CF4F2D0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2" y="4287844"/>
            <a:ext cx="3659842" cy="206850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498F7AB-5658-DA74-DCC1-DDA41B6298EE}"/>
              </a:ext>
            </a:extLst>
          </p:cNvPr>
          <p:cNvGrpSpPr/>
          <p:nvPr/>
        </p:nvGrpSpPr>
        <p:grpSpPr>
          <a:xfrm>
            <a:off x="388622" y="2259106"/>
            <a:ext cx="2870946" cy="1866602"/>
            <a:chOff x="4838700" y="1752600"/>
            <a:chExt cx="5029200" cy="3352800"/>
          </a:xfrm>
        </p:grpSpPr>
        <p:pic>
          <p:nvPicPr>
            <p:cNvPr id="7" name="Picture 6" descr="A transparent container with water and plants in it&#10;&#10;Description automatically generated">
              <a:extLst>
                <a:ext uri="{FF2B5EF4-FFF2-40B4-BE49-F238E27FC236}">
                  <a16:creationId xmlns:a16="http://schemas.microsoft.com/office/drawing/2014/main" id="{69A5B06C-7310-2559-4E4C-C7FED9652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700" y="1752600"/>
              <a:ext cx="2514600" cy="3352800"/>
            </a:xfrm>
            <a:prstGeom prst="rect">
              <a:avLst/>
            </a:prstGeom>
          </p:spPr>
        </p:pic>
        <p:pic>
          <p:nvPicPr>
            <p:cNvPr id="10" name="Picture 9" descr="A plant in a container&#10;&#10;Description automatically generated">
              <a:extLst>
                <a:ext uri="{FF2B5EF4-FFF2-40B4-BE49-F238E27FC236}">
                  <a16:creationId xmlns:a16="http://schemas.microsoft.com/office/drawing/2014/main" id="{B86E6E94-0CC6-E017-1012-775044F53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300" y="1752600"/>
              <a:ext cx="2514600" cy="3352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0DADA84-FBD9-3B72-737E-8190A2F6472A}"/>
              </a:ext>
            </a:extLst>
          </p:cNvPr>
          <p:cNvSpPr txBox="1"/>
          <p:nvPr/>
        </p:nvSpPr>
        <p:spPr>
          <a:xfrm>
            <a:off x="5025614" y="1272014"/>
            <a:ext cx="609958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/>
              <a:t>Aerofarms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/>
              <a:t>Nordic Harvest (den längsta vertikala farmen i Europa)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400" dirty="0"/>
              <a:t>Sky Green (Singapore)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</p:txBody>
      </p:sp>
      <p:pic>
        <p:nvPicPr>
          <p:cNvPr id="14" name="Picture 13" descr="A close-up of a plant growing&#10;&#10;Description automatically generated">
            <a:extLst>
              <a:ext uri="{FF2B5EF4-FFF2-40B4-BE49-F238E27FC236}">
                <a16:creationId xmlns:a16="http://schemas.microsoft.com/office/drawing/2014/main" id="{8AC165EF-17FB-FE67-99EE-A627A483F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66" y="3613468"/>
            <a:ext cx="3259455" cy="2440940"/>
          </a:xfrm>
          <a:prstGeom prst="rect">
            <a:avLst/>
          </a:prstGeom>
        </p:spPr>
      </p:pic>
      <p:pic>
        <p:nvPicPr>
          <p:cNvPr id="15" name="Picture 14" descr="A green plants growing in a greenhouse&#10;&#10;Description automatically generated">
            <a:extLst>
              <a:ext uri="{FF2B5EF4-FFF2-40B4-BE49-F238E27FC236}">
                <a16:creationId xmlns:a16="http://schemas.microsoft.com/office/drawing/2014/main" id="{E730CAD5-96B3-23F1-E6C4-63740E99185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8" r="21739"/>
          <a:stretch/>
        </p:blipFill>
        <p:spPr bwMode="auto">
          <a:xfrm>
            <a:off x="8466373" y="3642678"/>
            <a:ext cx="2345055" cy="2411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4123915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59C6D-D429-7C7B-0228-FB62CC45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123260"/>
            <a:ext cx="11582400" cy="2387600"/>
          </a:xfrm>
        </p:spPr>
        <p:txBody>
          <a:bodyPr anchor="ctr">
            <a:normAutofit fontScale="90000"/>
          </a:bodyPr>
          <a:lstStyle/>
          <a:p>
            <a:r>
              <a:rPr lang="en-GB" b="1" dirty="0">
                <a:solidFill>
                  <a:srgbClr val="94C020"/>
                </a:solidFill>
                <a:latin typeface="+mn-lt"/>
              </a:rPr>
              <a:t>Kurs: HEI-D4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en-GB" b="1" dirty="0">
                <a:solidFill>
                  <a:srgbClr val="94C020"/>
                </a:solidFill>
                <a:latin typeface="+mn-lt"/>
              </a:rPr>
              <a:t>Modul: </a:t>
            </a:r>
            <a:r>
              <a:rPr lang="en-US" b="1" dirty="0">
                <a:solidFill>
                  <a:srgbClr val="94C020"/>
                </a:solidFill>
                <a:latin typeface="+mn-lt"/>
              </a:rPr>
              <a:t>Jordbruk med kontrollerad miljö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en-GB" b="1" dirty="0">
                <a:solidFill>
                  <a:srgbClr val="94C020"/>
                </a:solidFill>
                <a:latin typeface="+mn-lt"/>
              </a:rPr>
              <a:t>Lärandeenhet: </a:t>
            </a:r>
            <a:r>
              <a:rPr lang="en-US" b="1" dirty="0">
                <a:solidFill>
                  <a:srgbClr val="94C020"/>
                </a:solidFill>
                <a:latin typeface="+mn-lt"/>
              </a:rPr>
              <a:t>Utmaningar och lösningar </a:t>
            </a:r>
            <a:endParaRPr lang="en-GB" b="1" dirty="0">
              <a:solidFill>
                <a:srgbClr val="94C020"/>
              </a:solidFill>
              <a:latin typeface="+mn-l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3480B5-24EA-F078-8AFA-9CEF68721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15000"/>
            <a:ext cx="9144000" cy="84026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Författare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MDU</a:t>
            </a:r>
          </a:p>
        </p:txBody>
      </p:sp>
    </p:spTree>
    <p:extLst>
      <p:ext uri="{BB962C8B-B14F-4D97-AF65-F5344CB8AC3E}">
        <p14:creationId xmlns:p14="http://schemas.microsoft.com/office/powerpoint/2010/main" val="23652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B98A9-4528-C914-DA4F-2879847C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04B4B-8874-6997-7018-F1F2FF24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Fallstudier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DB7F7-A15B-DC83-6719-32B67AB2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90688"/>
            <a:ext cx="4882627" cy="4351338"/>
          </a:xfrm>
        </p:spPr>
        <p:txBody>
          <a:bodyPr/>
          <a:lstStyle/>
          <a:p>
            <a:r>
              <a:rPr lang="en-SE" dirty="0"/>
              <a:t>Gotham Greens</a:t>
            </a:r>
          </a:p>
          <a:p>
            <a:endParaRPr lang="en-SE" dirty="0"/>
          </a:p>
          <a:p>
            <a:r>
              <a:rPr lang="en-SE" dirty="0"/>
              <a:t>Green Spirits Farms</a:t>
            </a:r>
          </a:p>
          <a:p>
            <a:endParaRPr lang="en-SE" dirty="0"/>
          </a:p>
          <a:p>
            <a:r>
              <a:rPr lang="en-SE" dirty="0"/>
              <a:t>Anläggningen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BB098-ABD8-8D36-8853-935DC9CB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HEI-D4 / Underenhet: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064B5-2806-2129-B4FD-2D2FB24D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Picture 8" descr="A collage of plants in containers&#10;&#10;Description automatically generated">
            <a:extLst>
              <a:ext uri="{FF2B5EF4-FFF2-40B4-BE49-F238E27FC236}">
                <a16:creationId xmlns:a16="http://schemas.microsoft.com/office/drawing/2014/main" id="{4611901F-6303-BBB2-528C-2458DCDF1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388" y="1462367"/>
            <a:ext cx="5778012" cy="48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5783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C7CB2-37E9-1E8C-FD09-A36BABAC3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Slutsatser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7AD46-FB75-10CB-B187-B71A6C4C1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SE" dirty="0"/>
              <a:t>Betydande framsteg inom hållbart jordbruk har uppnåtts genom innovativa yechniques loke hydroponics, vattenbruk och aeroponics</a:t>
            </a:r>
          </a:p>
          <a:p>
            <a:r>
              <a:rPr lang="en-SE" dirty="0"/>
              <a:t>Företag och odlare börjar i allt högre grad använda sig av inomhusodling, vilket ger alternativa sätt att producera växtprodukter i stadsområden</a:t>
            </a:r>
          </a:p>
          <a:p>
            <a:r>
              <a:rPr lang="en-SE" dirty="0"/>
              <a:t>Miljöstyrningssystem som är avgörande för inomhusodling och möjliggör optimala förhållanden för växttillväxt genom att optimera temperatur, luftfuktighet, ljus och näringstillförsel</a:t>
            </a:r>
          </a:p>
          <a:p>
            <a:r>
              <a:rPr lang="en-SE" dirty="0"/>
              <a:t>Initiala installationskostnader och energibehov kan vara betydande, men tekniska framsteg och pågående </a:t>
            </a:r>
            <a:r>
              <a:rPr lang="en-SE" dirty="0"/>
              <a:t>forskning gör metoderna mer effektiva och kostnadseffektivaI</a:t>
            </a:r>
          </a:p>
          <a:p>
            <a:r>
              <a:rPr lang="en-SE" dirty="0"/>
              <a:t>Inomhusodling erbjuder lösningar på utmaningar i samband med konventionell odling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DF247-C4DA-EE79-BEB6-59BEC76E9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97106"/>
      </p:ext>
    </p:extLst>
  </p:cSld>
  <p:clrMapOvr>
    <a:masterClrMapping/>
  </p:clrMapOvr>
</p:sld>
</file>

<file path=ppt/slides/slide2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68035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1EB1FF6-C5CA-9F58-F225-83146C3FF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Sammanfattning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BCA397B-1A77-F5AE-5632-5E60152DE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Introduktion till kontroll av miljövänligt jordbruk (CEA)</a:t>
            </a:r>
          </a:p>
          <a:p>
            <a:r>
              <a:rPr lang="en-US" dirty="0"/>
              <a:t>Metoder för inomhusodling</a:t>
            </a:r>
          </a:p>
          <a:p>
            <a:r>
              <a:rPr lang="en-US" dirty="0"/>
              <a:t>Utmaningar och möjligheter med CEA</a:t>
            </a:r>
          </a:p>
          <a:p>
            <a:r>
              <a:rPr lang="en-US" dirty="0"/>
              <a:t>Miljökontrollsystem och dess komponenter</a:t>
            </a:r>
          </a:p>
          <a:p>
            <a:r>
              <a:rPr lang="en-US" dirty="0"/>
              <a:t>Hållbarhet i CEA</a:t>
            </a:r>
          </a:p>
          <a:p>
            <a:r>
              <a:rPr lang="en-US" dirty="0"/>
              <a:t>Fallstudier</a:t>
            </a:r>
          </a:p>
          <a:p>
            <a:r>
              <a:rPr lang="en-US" dirty="0"/>
              <a:t>Slutsatser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941B8C-DB3D-F1B7-0E3D-918F48F6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51301"/>
      </p:ext>
    </p:extLst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EB3BD-5952-B437-CBEA-0BB80420C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Introduktion till kontroll av miljövänligt jordbruk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D35AF-1FB1-82E7-1C16-09F485D98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208" y="1825625"/>
            <a:ext cx="669875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SE" b="1" dirty="0"/>
              <a:t>Kontroll av </a:t>
            </a:r>
            <a:r>
              <a:rPr lang="en-SE" b="1" dirty="0"/>
              <a:t>miljövänligt jordbruk (CEA)</a:t>
            </a:r>
          </a:p>
          <a:p>
            <a:pPr>
              <a:lnSpc>
                <a:spcPct val="100000"/>
              </a:lnSpc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Odling av grödor inomhus i slutna miljöer</a:t>
            </a:r>
          </a:p>
          <a:p>
            <a:pPr>
              <a:lnSpc>
                <a:spcPct val="100000"/>
              </a:lnSpc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Exakt kontroll över miljöfaktorer som</a:t>
            </a:r>
          </a:p>
          <a:p>
            <a:pPr>
              <a:lnSpc>
                <a:spcPct val="100000"/>
              </a:lnSpc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Grödor växer i strukturer istället för på marken</a:t>
            </a:r>
          </a:p>
          <a:p>
            <a:pPr>
              <a:lnSpc>
                <a:spcPct val="100000"/>
              </a:lnSpc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Gör det möjligt för en mängd olika växtarter att växa året runt</a:t>
            </a:r>
          </a:p>
          <a:p>
            <a:pPr>
              <a:lnSpc>
                <a:spcPct val="100000"/>
              </a:lnSpc>
            </a:pPr>
            <a:r>
              <a:rPr lang="en-S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Konstant övervakning och manipulering av miljöfaktorer skapar idealiska förutsättningar för tillväxt</a:t>
            </a:r>
          </a:p>
          <a:p>
            <a:pPr marL="0" indent="0">
              <a:buNone/>
            </a:pPr>
            <a:endParaRPr lang="en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12469-9C50-E5D4-0E24-19003180D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HEI-D4 / Underenhet: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41E96-27EC-90E4-D39E-93B519BF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 descr="A group of plants growing in a greenhouse&#10;&#10;Description automatically generated">
            <a:extLst>
              <a:ext uri="{FF2B5EF4-FFF2-40B4-BE49-F238E27FC236}">
                <a16:creationId xmlns:a16="http://schemas.microsoft.com/office/drawing/2014/main" id="{663F2EC1-E593-E5B9-BCC5-BC79057EF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69" y="1724822"/>
            <a:ext cx="3073430" cy="2053140"/>
          </a:xfrm>
          <a:prstGeom prst="rect">
            <a:avLst/>
          </a:prstGeom>
        </p:spPr>
      </p:pic>
      <p:pic>
        <p:nvPicPr>
          <p:cNvPr id="9" name="Picture 8" descr="A collage of a plant growing inside a room&#10;&#10;Description automatically generated">
            <a:extLst>
              <a:ext uri="{FF2B5EF4-FFF2-40B4-BE49-F238E27FC236}">
                <a16:creationId xmlns:a16="http://schemas.microsoft.com/office/drawing/2014/main" id="{DD8750B4-CABF-BA29-B53E-B24203734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69" y="3854010"/>
            <a:ext cx="3085990" cy="2053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467F3D-56DA-F458-D419-09F93C2FB9AD}"/>
              </a:ext>
            </a:extLst>
          </p:cNvPr>
          <p:cNvSpPr txBox="1"/>
          <p:nvPr/>
        </p:nvSpPr>
        <p:spPr>
          <a:xfrm>
            <a:off x="8166386" y="5890478"/>
            <a:ext cx="3394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i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Exempel på vertikal odling i kontrollerade miljöer i växthus (överst) och klimatkontrollerade rum (nederst) (</a:t>
            </a:r>
            <a:r>
              <a:rPr lang="en-SE" sz="10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Källa: Earth.org, 2022)</a:t>
            </a:r>
            <a:endParaRPr lang="en-SE" sz="1000" i="1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745002823"/>
      </p:ext>
    </p:extLst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E777-6646-674D-B9A0-E83F4B882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Introduktion till kontroll av miljövänligt jordbruk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4CC7B-1CA2-DEB9-F450-18FC4C083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9715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 err="1"/>
              <a:t>Det finns </a:t>
            </a:r>
            <a:r>
              <a:rPr lang="sv-SE" dirty="0" err="1"/>
              <a:t>fyra </a:t>
            </a:r>
            <a:r>
              <a:rPr lang="sv-SE" dirty="0" err="1"/>
              <a:t>huvudsakliga </a:t>
            </a:r>
            <a:r>
              <a:rPr lang="sv-SE" dirty="0" err="1"/>
              <a:t>odlingsmetoder </a:t>
            </a:r>
            <a:r>
              <a:rPr lang="sv-SE" dirty="0"/>
              <a:t>för </a:t>
            </a:r>
            <a:r>
              <a:rPr lang="sv-SE" dirty="0" err="1"/>
              <a:t>inomhusodling</a:t>
            </a:r>
            <a:r>
              <a:rPr lang="sv-SE" dirty="0"/>
              <a:t>:</a:t>
            </a:r>
            <a:endParaRPr lang="en-SE" dirty="0"/>
          </a:p>
          <a:p>
            <a:r>
              <a:rPr lang="en-SE" dirty="0"/>
              <a:t>Jordbaserad</a:t>
            </a:r>
          </a:p>
          <a:p>
            <a:r>
              <a:rPr lang="en-SE" dirty="0"/>
              <a:t>Hydroponik</a:t>
            </a:r>
          </a:p>
          <a:p>
            <a:r>
              <a:rPr lang="en-SE" dirty="0"/>
              <a:t>Akvaponik och</a:t>
            </a:r>
          </a:p>
          <a:p>
            <a:r>
              <a:rPr lang="en-SE" dirty="0"/>
              <a:t>Aeroponik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D3931-6023-B476-6DCF-C2D59553B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D/ Lärandeenhet: HEI-D4 / Underenhet: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08B18-7C34-44EB-1DA1-DC0C707B4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 descr="A diagram of a plant growing&#10;&#10;Description automatically generated">
            <a:extLst>
              <a:ext uri="{FF2B5EF4-FFF2-40B4-BE49-F238E27FC236}">
                <a16:creationId xmlns:a16="http://schemas.microsoft.com/office/drawing/2014/main" id="{1DC1A2D6-6FE2-0945-6AB3-2E8A46A1E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/>
          <a:stretch/>
        </p:blipFill>
        <p:spPr bwMode="auto">
          <a:xfrm>
            <a:off x="6111240" y="1825625"/>
            <a:ext cx="5242560" cy="3848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F53E6C-B613-B305-5C28-A17F8A3F9642}"/>
              </a:ext>
            </a:extLst>
          </p:cNvPr>
          <p:cNvSpPr txBox="1"/>
          <p:nvPr/>
        </p:nvSpPr>
        <p:spPr>
          <a:xfrm>
            <a:off x="6174769" y="5722706"/>
            <a:ext cx="4950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Olika typer av vertikala inomhusodlingar för livsmedelsproduktion i en kontrollerad miljö (Källa: Wong et al. 2020). </a:t>
            </a:r>
            <a:endParaRPr lang="en-SE" sz="1000" dirty="0"/>
          </a:p>
        </p:txBody>
      </p:sp>
    </p:spTree>
    <p:extLst>
      <p:ext uri="{BB962C8B-B14F-4D97-AF65-F5344CB8AC3E}">
        <p14:creationId xmlns:p14="http://schemas.microsoft.com/office/powerpoint/2010/main" val="2447852874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D737-A961-A2BF-0655-51922CCD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Metoder för inomhusodling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85FBF-F157-1FD5-4694-A36BB8858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878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SE" b="1" dirty="0"/>
              <a:t>Jordbaserad</a:t>
            </a:r>
          </a:p>
          <a:p>
            <a:r>
              <a:rPr lang="en-SE" dirty="0"/>
              <a:t>Jord är den primära källan till viktiga näringsämnen för växter</a:t>
            </a:r>
          </a:p>
          <a:p>
            <a:r>
              <a:rPr lang="en-SE" dirty="0"/>
              <a:t>Växter odlade i brickor med jord</a:t>
            </a:r>
          </a:p>
          <a:p>
            <a:pPr marL="0" indent="0">
              <a:buNone/>
            </a:pPr>
            <a:r>
              <a:rPr lang="en-SE" i="1" dirty="0"/>
              <a:t>Fördelar:</a:t>
            </a:r>
          </a:p>
          <a:p>
            <a:pPr lvl="1"/>
            <a:r>
              <a:rPr lang="en-SE" dirty="0"/>
              <a:t>Effektiv fuktretention</a:t>
            </a:r>
          </a:p>
          <a:p>
            <a:pPr lvl="1"/>
            <a:r>
              <a:rPr lang="en-SE" dirty="0"/>
              <a:t>Naturlig luftning</a:t>
            </a:r>
          </a:p>
          <a:p>
            <a:pPr lvl="1"/>
            <a:r>
              <a:rPr lang="en-GB" dirty="0"/>
              <a:t>Jord </a:t>
            </a:r>
            <a:r>
              <a:rPr lang="en-SE" dirty="0"/>
              <a:t>kan återanvändas för flera skördecykler med rätt gödsling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SE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Utmaningar</a:t>
            </a:r>
          </a:p>
          <a:p>
            <a:pPr lvl="1"/>
            <a:r>
              <a:rPr lang="en-SE" dirty="0"/>
              <a:t>Kräver expertkunskaper i</a:t>
            </a:r>
          </a:p>
          <a:p>
            <a:pPr lvl="2"/>
            <a:r>
              <a:rPr lang="en-SE" dirty="0"/>
              <a:t>Jordart</a:t>
            </a:r>
          </a:p>
          <a:p>
            <a:pPr lvl="2"/>
            <a:r>
              <a:rPr lang="en-SE" dirty="0"/>
              <a:t>Befruktning</a:t>
            </a:r>
          </a:p>
          <a:p>
            <a:pPr lvl="2"/>
            <a:r>
              <a:rPr lang="en-SE" dirty="0"/>
              <a:t>Bekämpning av skadedjur</a:t>
            </a:r>
          </a:p>
          <a:p>
            <a:pPr lvl="1"/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2ECC4-8A63-42B4-6383-A4E6FCAF2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HEI-D4 / Underenhet: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B3EDB-08A1-A097-E859-50ECDE74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 descr="A close-up of a plant growing&#10;&#10;Description automatically generated">
            <a:extLst>
              <a:ext uri="{FF2B5EF4-FFF2-40B4-BE49-F238E27FC236}">
                <a16:creationId xmlns:a16="http://schemas.microsoft.com/office/drawing/2014/main" id="{1948098E-3DD2-789A-FEC4-764E7F53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633" y="2114808"/>
            <a:ext cx="3996782" cy="2251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A9B4ED-CD9B-A88B-F0B6-BB62DA5CF628}"/>
              </a:ext>
            </a:extLst>
          </p:cNvPr>
          <p:cNvSpPr txBox="1"/>
          <p:nvPr/>
        </p:nvSpPr>
        <p:spPr>
          <a:xfrm>
            <a:off x="7746713" y="4391810"/>
            <a:ext cx="3996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Jordbaserat inomhusjordbruk (</a:t>
            </a:r>
            <a:r>
              <a:rPr lang="en-SE" sz="1000" dirty="0">
                <a:hlinkClick r:id="rId3"/>
              </a:rPr>
              <a:t>Källa: economic Allience 2022</a:t>
            </a:r>
            <a:r>
              <a:rPr lang="en-SE" sz="1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04597379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7D177-687B-7681-EA4C-C091E43FC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2A68E-C3A6-3B40-F312-1B5BA413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Metoder för inomhusodling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28AC2-8AAC-2776-3DA3-DDD22F113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878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SE" b="1" dirty="0"/>
              <a:t>Hydroponik</a:t>
            </a:r>
          </a:p>
          <a:p>
            <a:r>
              <a:rPr lang="sv-SE" dirty="0" err="1"/>
              <a:t>Odling </a:t>
            </a:r>
            <a:r>
              <a:rPr lang="sv-SE" dirty="0" err="1"/>
              <a:t>av </a:t>
            </a:r>
            <a:r>
              <a:rPr lang="sv-SE" dirty="0"/>
              <a:t>växter i </a:t>
            </a:r>
            <a:r>
              <a:rPr lang="sv-SE" dirty="0" err="1"/>
              <a:t>näringsrikt </a:t>
            </a:r>
            <a:r>
              <a:rPr lang="sv-SE" dirty="0" err="1"/>
              <a:t>vatten</a:t>
            </a:r>
            <a:endParaRPr lang="sv-SE" dirty="0"/>
          </a:p>
          <a:p>
            <a:r>
              <a:rPr lang="sv-SE" dirty="0"/>
              <a:t>Växter </a:t>
            </a:r>
            <a:r>
              <a:rPr lang="sv-SE" dirty="0" err="1"/>
              <a:t>stöds </a:t>
            </a:r>
            <a:r>
              <a:rPr lang="sv-SE" dirty="0"/>
              <a:t>inte </a:t>
            </a:r>
            <a:r>
              <a:rPr lang="sv-SE" dirty="0"/>
              <a:t>av </a:t>
            </a:r>
            <a:r>
              <a:rPr lang="sv-SE" dirty="0" err="1"/>
              <a:t>jord </a:t>
            </a:r>
            <a:r>
              <a:rPr lang="sv-SE" dirty="0" err="1"/>
              <a:t>utan </a:t>
            </a:r>
            <a:r>
              <a:rPr lang="sv-SE" dirty="0"/>
              <a:t>av inerta </a:t>
            </a:r>
            <a:r>
              <a:rPr lang="sv-SE" dirty="0"/>
              <a:t>odlingsmedier som </a:t>
            </a:r>
            <a:r>
              <a:rPr lang="sv-SE" dirty="0" err="1"/>
              <a:t>kokospat</a:t>
            </a:r>
            <a:endParaRPr lang="sv-SE" dirty="0"/>
          </a:p>
          <a:p>
            <a:r>
              <a:rPr lang="sv-SE" dirty="0" err="1"/>
              <a:t>Näringsrikt </a:t>
            </a:r>
            <a:r>
              <a:rPr lang="sv-SE" dirty="0" err="1"/>
              <a:t>vatten </a:t>
            </a:r>
            <a:r>
              <a:rPr lang="sv-SE" dirty="0"/>
              <a:t>cirkulerar </a:t>
            </a:r>
            <a:r>
              <a:rPr lang="sv-SE" dirty="0" err="1"/>
              <a:t>genom </a:t>
            </a:r>
            <a:r>
              <a:rPr lang="sv-SE" dirty="0"/>
              <a:t>rotsystemet </a:t>
            </a:r>
          </a:p>
          <a:p>
            <a:r>
              <a:rPr lang="sv-SE" dirty="0"/>
              <a:t>Close-loop-processer </a:t>
            </a:r>
            <a:r>
              <a:rPr lang="sv-SE" dirty="0" err="1"/>
              <a:t>minimerar </a:t>
            </a:r>
            <a:r>
              <a:rPr lang="sv-SE" dirty="0"/>
              <a:t>avfall </a:t>
            </a:r>
          </a:p>
          <a:p>
            <a:pPr marL="0" indent="0">
              <a:buNone/>
            </a:pPr>
            <a:r>
              <a:rPr lang="sv-SE" dirty="0" err="1"/>
              <a:t>Fördelar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Minskad </a:t>
            </a:r>
            <a:r>
              <a:rPr lang="sv-SE" dirty="0"/>
              <a:t>vattenförlust </a:t>
            </a:r>
            <a:r>
              <a:rPr lang="sv-SE" dirty="0" err="1"/>
              <a:t>genom </a:t>
            </a:r>
            <a:r>
              <a:rPr lang="sv-SE" dirty="0"/>
              <a:t>avdunstning, vilket </a:t>
            </a:r>
            <a:r>
              <a:rPr lang="sv-SE" dirty="0" err="1"/>
              <a:t>sparar </a:t>
            </a:r>
            <a:r>
              <a:rPr lang="sv-SE" dirty="0" err="1"/>
              <a:t>vatten</a:t>
            </a:r>
            <a:endParaRPr lang="sv-SE" dirty="0"/>
          </a:p>
          <a:p>
            <a:pPr lvl="1"/>
            <a:r>
              <a:rPr lang="sv-SE" dirty="0"/>
              <a:t>Exakt </a:t>
            </a:r>
            <a:r>
              <a:rPr lang="sv-SE" dirty="0" err="1"/>
              <a:t>kontroll </a:t>
            </a:r>
            <a:r>
              <a:rPr lang="sv-SE" dirty="0" err="1"/>
              <a:t>av </a:t>
            </a:r>
            <a:r>
              <a:rPr lang="sv-SE" dirty="0" err="1"/>
              <a:t>näringstillförseln</a:t>
            </a:r>
            <a:endParaRPr lang="sv-SE" dirty="0"/>
          </a:p>
          <a:p>
            <a:pPr lvl="1"/>
            <a:r>
              <a:rPr lang="sv-SE" dirty="0" err="1"/>
              <a:t>Friskare </a:t>
            </a:r>
            <a:r>
              <a:rPr lang="sv-SE" dirty="0"/>
              <a:t>växter och </a:t>
            </a:r>
            <a:r>
              <a:rPr lang="sv-SE" dirty="0" err="1"/>
              <a:t>högre </a:t>
            </a:r>
            <a:r>
              <a:rPr lang="sv-SE" dirty="0" err="1"/>
              <a:t>skördar</a:t>
            </a:r>
            <a:endParaRPr lang="en-SE" dirty="0"/>
          </a:p>
          <a:p>
            <a:pPr lvl="1"/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745F6-E280-CCB4-82E3-2A61EE21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HEI-D4 / Underenhet: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51757-FB07-E5C2-D4AE-F42CC99D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03F77-7CFD-A481-DF8F-981DC9E688AD}"/>
              </a:ext>
            </a:extLst>
          </p:cNvPr>
          <p:cNvSpPr txBox="1"/>
          <p:nvPr/>
        </p:nvSpPr>
        <p:spPr>
          <a:xfrm>
            <a:off x="8195218" y="5449532"/>
            <a:ext cx="3996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Schematisk bild av ett hydroponiskt system i vertikala odlingar (Källa: Saad et al., 2021) </a:t>
            </a:r>
          </a:p>
        </p:txBody>
      </p:sp>
      <p:pic>
        <p:nvPicPr>
          <p:cNvPr id="9" name="Picture 8" descr="A diagram of a plant growing&#10;&#10;Description automatically generated">
            <a:extLst>
              <a:ext uri="{FF2B5EF4-FFF2-40B4-BE49-F238E27FC236}">
                <a16:creationId xmlns:a16="http://schemas.microsoft.com/office/drawing/2014/main" id="{BF33B1CF-14A9-36C1-EE05-CC62C72AE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195" y="1640588"/>
            <a:ext cx="3996782" cy="38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33242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1CC9C-94D0-1FA2-215B-F76CBD96D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28F1-708A-571C-88D3-FF5B039C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Metoder för inomhusodling - Hydroponik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69B328-3650-1E2C-84A2-F0444520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HEI-D4 / Underenhet: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B6078-3127-4457-E3D0-1797B55E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58C56A-DB69-9375-267D-9AAE20BDF820}"/>
              </a:ext>
            </a:extLst>
          </p:cNvPr>
          <p:cNvSpPr txBox="1"/>
          <p:nvPr/>
        </p:nvSpPr>
        <p:spPr>
          <a:xfrm>
            <a:off x="1758163" y="5787127"/>
            <a:ext cx="8449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000" dirty="0"/>
              <a:t>Diagram över olika strukturer i hydroponiska system (Källa: Salim Mir et at. 2022 ) </a:t>
            </a:r>
          </a:p>
        </p:txBody>
      </p:sp>
      <p:pic>
        <p:nvPicPr>
          <p:cNvPr id="7" name="Picture 6" descr="Diagram of a diagram of a plant&#10;&#10;Description automatically generated">
            <a:extLst>
              <a:ext uri="{FF2B5EF4-FFF2-40B4-BE49-F238E27FC236}">
                <a16:creationId xmlns:a16="http://schemas.microsoft.com/office/drawing/2014/main" id="{FDB581B5-205C-E52F-5213-0C54C2A33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437" y="1601460"/>
            <a:ext cx="8449689" cy="2220198"/>
          </a:xfrm>
          <a:prstGeom prst="rect">
            <a:avLst/>
          </a:prstGeom>
        </p:spPr>
      </p:pic>
      <p:pic>
        <p:nvPicPr>
          <p:cNvPr id="13" name="Picture 12" descr="A diagram of a plant growing&#10;&#10;Description automatically generated">
            <a:extLst>
              <a:ext uri="{FF2B5EF4-FFF2-40B4-BE49-F238E27FC236}">
                <a16:creationId xmlns:a16="http://schemas.microsoft.com/office/drawing/2014/main" id="{33C5360A-7BDC-9EDF-DE6D-42EDF142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163" y="3847938"/>
            <a:ext cx="5936822" cy="201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8169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8011A-EB61-23D3-444C-D4FFFFFB8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FAD1-1E7E-42A5-6EFF-C61F2A825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Metoder för inomhusodling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B8F15-E1AE-15B6-1EB1-ADA44335E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E" b="1" dirty="0"/>
              <a:t>Vattenbruk och akvaponik</a:t>
            </a:r>
          </a:p>
          <a:p>
            <a:r>
              <a:rPr lang="sv-SE" dirty="0" err="1"/>
              <a:t>Odling </a:t>
            </a:r>
            <a:r>
              <a:rPr lang="sv-SE" dirty="0" err="1"/>
              <a:t>av </a:t>
            </a:r>
            <a:r>
              <a:rPr lang="sv-SE" dirty="0"/>
              <a:t>växter i </a:t>
            </a:r>
            <a:r>
              <a:rPr lang="sv-SE" dirty="0" err="1"/>
              <a:t>näringsrikt </a:t>
            </a:r>
            <a:r>
              <a:rPr lang="sv-SE" dirty="0" err="1"/>
              <a:t>vatten</a:t>
            </a:r>
            <a:endParaRPr lang="sv-SE" dirty="0"/>
          </a:p>
          <a:p>
            <a:r>
              <a:rPr lang="sv-SE" dirty="0"/>
              <a:t>Växter </a:t>
            </a:r>
            <a:r>
              <a:rPr lang="sv-SE" dirty="0" err="1"/>
              <a:t>stöds </a:t>
            </a:r>
            <a:r>
              <a:rPr lang="sv-SE" dirty="0"/>
              <a:t>inte </a:t>
            </a:r>
            <a:r>
              <a:rPr lang="sv-SE" dirty="0"/>
              <a:t>av </a:t>
            </a:r>
            <a:r>
              <a:rPr lang="sv-SE" dirty="0" err="1"/>
              <a:t>jord </a:t>
            </a:r>
            <a:r>
              <a:rPr lang="sv-SE" dirty="0" err="1"/>
              <a:t>utan </a:t>
            </a:r>
            <a:r>
              <a:rPr lang="sv-SE" dirty="0"/>
              <a:t>av inerta </a:t>
            </a:r>
            <a:r>
              <a:rPr lang="sv-SE" dirty="0"/>
              <a:t>odlingsmedier som </a:t>
            </a:r>
            <a:r>
              <a:rPr lang="sv-SE" dirty="0" err="1"/>
              <a:t>kokospat</a:t>
            </a:r>
            <a:endParaRPr lang="sv-SE" dirty="0"/>
          </a:p>
          <a:p>
            <a:r>
              <a:rPr lang="sv-SE" dirty="0" err="1"/>
              <a:t>Näringsrikt </a:t>
            </a:r>
            <a:r>
              <a:rPr lang="sv-SE" dirty="0" err="1"/>
              <a:t>vatten </a:t>
            </a:r>
            <a:r>
              <a:rPr lang="sv-SE" dirty="0"/>
              <a:t>cirkulerar </a:t>
            </a:r>
            <a:r>
              <a:rPr lang="sv-SE" dirty="0" err="1"/>
              <a:t>genom </a:t>
            </a:r>
            <a:r>
              <a:rPr lang="sv-SE" dirty="0"/>
              <a:t>rotsystemet </a:t>
            </a:r>
          </a:p>
          <a:p>
            <a:r>
              <a:rPr lang="sv-SE" dirty="0"/>
              <a:t>Close-loop-processer </a:t>
            </a:r>
            <a:r>
              <a:rPr lang="sv-SE" dirty="0" err="1"/>
              <a:t>minimerar </a:t>
            </a:r>
            <a:r>
              <a:rPr lang="sv-SE" dirty="0"/>
              <a:t>avfall </a:t>
            </a:r>
          </a:p>
          <a:p>
            <a:pPr marL="0" indent="0">
              <a:buNone/>
            </a:pPr>
            <a:r>
              <a:rPr lang="sv-SE" dirty="0" err="1"/>
              <a:t>Fördelar</a:t>
            </a:r>
            <a:r>
              <a:rPr lang="sv-SE" dirty="0"/>
              <a:t>:</a:t>
            </a:r>
          </a:p>
          <a:p>
            <a:pPr lvl="1"/>
            <a:r>
              <a:rPr lang="sv-SE" dirty="0" err="1"/>
              <a:t>Minskad </a:t>
            </a:r>
            <a:r>
              <a:rPr lang="sv-SE" dirty="0"/>
              <a:t>vattenförlust </a:t>
            </a:r>
            <a:r>
              <a:rPr lang="sv-SE" dirty="0" err="1"/>
              <a:t>genom </a:t>
            </a:r>
            <a:r>
              <a:rPr lang="sv-SE" dirty="0"/>
              <a:t>avdunstning, vilket </a:t>
            </a:r>
            <a:r>
              <a:rPr lang="sv-SE" dirty="0" err="1"/>
              <a:t>sparar </a:t>
            </a:r>
            <a:r>
              <a:rPr lang="sv-SE" dirty="0" err="1"/>
              <a:t>vatten</a:t>
            </a:r>
            <a:endParaRPr lang="sv-SE" dirty="0"/>
          </a:p>
          <a:p>
            <a:pPr lvl="1"/>
            <a:r>
              <a:rPr lang="sv-SE" dirty="0"/>
              <a:t>Exakt </a:t>
            </a:r>
            <a:r>
              <a:rPr lang="sv-SE" dirty="0" err="1"/>
              <a:t>kontroll </a:t>
            </a:r>
            <a:r>
              <a:rPr lang="sv-SE" dirty="0" err="1"/>
              <a:t>av </a:t>
            </a:r>
            <a:r>
              <a:rPr lang="sv-SE" dirty="0" err="1"/>
              <a:t>näringstillförseln</a:t>
            </a:r>
            <a:endParaRPr lang="sv-SE" dirty="0"/>
          </a:p>
          <a:p>
            <a:pPr lvl="1"/>
            <a:r>
              <a:rPr lang="sv-SE" dirty="0" err="1"/>
              <a:t>Friskare </a:t>
            </a:r>
            <a:r>
              <a:rPr lang="sv-SE" dirty="0"/>
              <a:t>växter och </a:t>
            </a:r>
            <a:r>
              <a:rPr lang="sv-SE" dirty="0" err="1"/>
              <a:t>högre </a:t>
            </a:r>
            <a:r>
              <a:rPr lang="sv-SE" dirty="0" err="1"/>
              <a:t>skördar</a:t>
            </a:r>
            <a:endParaRPr lang="en-SE" dirty="0"/>
          </a:p>
          <a:p>
            <a:pPr lvl="1"/>
            <a:endParaRPr lang="en-SE" dirty="0"/>
          </a:p>
          <a:p>
            <a:pPr marL="0" indent="0">
              <a:buNone/>
            </a:pPr>
            <a:endParaRPr lang="en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F1B879-AD74-305D-B8D4-8D637FAA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Modul: D / Lärandeenhet: HEI-D4 / Underenhet: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1BD03-465F-1595-3C7C-525B1DC0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58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39D7B13-89CB-6947-98A3-110CF513C419}" vid="{8C3FCB74-990D-A34C-BE58-DA2F45AA149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B1C52252B014674CB5B8BBCA345FDDE6" ma:contentTypeVersion="18" ma:contentTypeDescription="Δημιουργία νέου εγγράφου" ma:contentTypeScope="" ma:versionID="deb82e69e0d6b069935fd613c8aeb344">
  <xsd:schema xmlns:xsd="http://www.w3.org/2001/XMLSchema" xmlns:xs="http://www.w3.org/2001/XMLSchema" xmlns:p="http://schemas.microsoft.com/office/2006/metadata/properties" xmlns:ns2="c09b88ca-66eb-4a97-99d4-e4839274e101" xmlns:ns3="c944d2af-eeed-4acc-b052-3107ab9b10d9" targetNamespace="http://schemas.microsoft.com/office/2006/metadata/properties" ma:root="true" ma:fieldsID="27d91c22e0c66458f88cbf27cff06a08" ns2:_="" ns3:_="">
    <xsd:import namespace="c09b88ca-66eb-4a97-99d4-e4839274e101"/>
    <xsd:import namespace="c944d2af-eeed-4acc-b052-3107ab9b10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b88ca-66eb-4a97-99d4-e4839274e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7a24ce2f-4116-4ad3-bf66-ef18cb5ca1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4d2af-eeed-4acc-b052-3107ab9b10d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b4d781-8933-4bb7-bea4-6819269a0d88}" ma:internalName="TaxCatchAll" ma:showField="CatchAllData" ma:web="c944d2af-eeed-4acc-b052-3107ab9b10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9b88ca-66eb-4a97-99d4-e4839274e101">
      <Terms xmlns="http://schemas.microsoft.com/office/infopath/2007/PartnerControls"/>
    </lcf76f155ced4ddcb4097134ff3c332f>
    <TaxCatchAll xmlns="c944d2af-eeed-4acc-b052-3107ab9b10d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E18F03-2483-4E71-9BEF-8FBACA0FBFB7}"/>
</file>

<file path=customXml/itemProps2.xml><?xml version="1.0" encoding="utf-8"?>
<ds:datastoreItem xmlns:ds="http://schemas.openxmlformats.org/officeDocument/2006/customXml" ds:itemID="{83D4084C-86E3-43E7-9467-71D704A9244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ce5724ba-b54d-48e7-bea9-40db0ba64245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789ab6a8-e428-4ad2-94d1-872262770f73"/>
  </ds:schemaRefs>
</ds:datastoreItem>
</file>

<file path=customXml/itemProps3.xml><?xml version="1.0" encoding="utf-8"?>
<ds:datastoreItem xmlns:ds="http://schemas.openxmlformats.org/officeDocument/2006/customXml" ds:itemID="{6D240A84-3CF2-4ECE-BA48-93AB6A91CBB1}">
  <ds:schemaRefs>
    <ds:schemaRef ds:uri="http://schemas.microsoft.com/sharepoint/v3/contenttype/forms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1523</ap:TotalTime>
  <ap:Words>1377</ap:Words>
  <ap:Application>Microsoft Macintosh PowerPoint</ap:Application>
  <ap:PresentationFormat>Widescreen</ap:PresentationFormat>
  <ap:Paragraphs>219</ap:Paragraphs>
  <ap:Slides>22</ap:Slides>
  <ap:Notes>5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ap:HeadingPairs>
  <ap:TitlesOfParts>
    <vt:vector baseType="lpstr" size="28">
      <vt:lpstr>Arial</vt:lpstr>
      <vt:lpstr>Calibri</vt:lpstr>
      <vt:lpstr>Calibri Light</vt:lpstr>
      <vt:lpstr>Times New Roman</vt:lpstr>
      <vt:lpstr>Wingdings</vt:lpstr>
      <vt:lpstr>Tema1</vt:lpstr>
      <vt:lpstr>PowerPoint Presentation</vt:lpstr>
      <vt:lpstr>Course: HEI-D4 Module: Controlled Environmental Agriculture Learning Unit:Challenges and Solutions </vt:lpstr>
      <vt:lpstr>Summary</vt:lpstr>
      <vt:lpstr>Introduction to Control Environmental Agriculture</vt:lpstr>
      <vt:lpstr>Introduction to Control Environmental Agriculture</vt:lpstr>
      <vt:lpstr>Methods for indoor agriculture</vt:lpstr>
      <vt:lpstr>Methods for indoor agriculture</vt:lpstr>
      <vt:lpstr>Methods for indoor agriculture - Hydroponics</vt:lpstr>
      <vt:lpstr>Methods for indoor agriculture</vt:lpstr>
      <vt:lpstr>Methods for indoor agriculture - Aquaponics</vt:lpstr>
      <vt:lpstr>Methods for indoor agriculture</vt:lpstr>
      <vt:lpstr>Challenges and Opportunities of CEA </vt:lpstr>
      <vt:lpstr>Challenges and Opportunities of CEA </vt:lpstr>
      <vt:lpstr>Environmental Control SYstems</vt:lpstr>
      <vt:lpstr>Components of Environmental Control Systems</vt:lpstr>
      <vt:lpstr>Components of Environmental Control Systems</vt:lpstr>
      <vt:lpstr>Smart Vertical Farming – integration of IoT</vt:lpstr>
      <vt:lpstr>Sustainability in CEA</vt:lpstr>
      <vt:lpstr>Case Studies </vt:lpstr>
      <vt:lpstr>Case Studies </vt:lpstr>
      <vt:lpstr>Conclusions</vt:lpstr>
      <vt:lpstr>PowerPoint Presentation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keywords>, docId:FFFFDDD549F1EC0B82FD1173B1FACFED</cp:keywords>
  <cp:lastModifiedBy>Lara Carvalho</cp:lastModifiedBy>
  <cp:revision>50</cp:revision>
  <dcterms:created xsi:type="dcterms:W3CDTF">2022-08-02T09:54:50Z</dcterms:created>
  <dcterms:modified xsi:type="dcterms:W3CDTF">2024-02-29T06:55:50Z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0x0101005EF203BD3A863544A58DB8CA65753590</vt:lpwstr>
  </property>
  <property fmtid="{D5CDD505-2E9C-101B-9397-08002B2CF9AE}" pid="3" name="MediaServiceImageTags">
    <vt:lpwstr/>
  </property>
</Properties>
</file>