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67"/>
  </p:notesMasterIdLst>
  <p:sldIdLst>
    <p:sldId id="265" r:id="rId2"/>
    <p:sldId id="256" r:id="rId3"/>
    <p:sldId id="260" r:id="rId4"/>
    <p:sldId id="269" r:id="rId5"/>
    <p:sldId id="267" r:id="rId6"/>
    <p:sldId id="268" r:id="rId7"/>
    <p:sldId id="263" r:id="rId8"/>
    <p:sldId id="278" r:id="rId9"/>
    <p:sldId id="279" r:id="rId10"/>
    <p:sldId id="277" r:id="rId11"/>
    <p:sldId id="280" r:id="rId12"/>
    <p:sldId id="281" r:id="rId13"/>
    <p:sldId id="282" r:id="rId14"/>
    <p:sldId id="284" r:id="rId15"/>
    <p:sldId id="285" r:id="rId16"/>
    <p:sldId id="319" r:id="rId17"/>
    <p:sldId id="287" r:id="rId18"/>
    <p:sldId id="288" r:id="rId19"/>
    <p:sldId id="289" r:id="rId20"/>
    <p:sldId id="291" r:id="rId21"/>
    <p:sldId id="292" r:id="rId22"/>
    <p:sldId id="293" r:id="rId23"/>
    <p:sldId id="323" r:id="rId24"/>
    <p:sldId id="294" r:id="rId25"/>
    <p:sldId id="303" r:id="rId26"/>
    <p:sldId id="304" r:id="rId27"/>
    <p:sldId id="305" r:id="rId28"/>
    <p:sldId id="318" r:id="rId29"/>
    <p:sldId id="307" r:id="rId30"/>
    <p:sldId id="308" r:id="rId31"/>
    <p:sldId id="309" r:id="rId32"/>
    <p:sldId id="310" r:id="rId33"/>
    <p:sldId id="311" r:id="rId34"/>
    <p:sldId id="312" r:id="rId35"/>
    <p:sldId id="313" r:id="rId36"/>
    <p:sldId id="314" r:id="rId37"/>
    <p:sldId id="321" r:id="rId38"/>
    <p:sldId id="322" r:id="rId39"/>
    <p:sldId id="317" r:id="rId40"/>
    <p:sldId id="316" r:id="rId41"/>
    <p:sldId id="324" r:id="rId42"/>
    <p:sldId id="325" r:id="rId43"/>
    <p:sldId id="326" r:id="rId44"/>
    <p:sldId id="327" r:id="rId45"/>
    <p:sldId id="328" r:id="rId46"/>
    <p:sldId id="329" r:id="rId47"/>
    <p:sldId id="355" r:id="rId48"/>
    <p:sldId id="330" r:id="rId49"/>
    <p:sldId id="357" r:id="rId50"/>
    <p:sldId id="356" r:id="rId51"/>
    <p:sldId id="358" r:id="rId52"/>
    <p:sldId id="359" r:id="rId53"/>
    <p:sldId id="360" r:id="rId54"/>
    <p:sldId id="361" r:id="rId55"/>
    <p:sldId id="368" r:id="rId56"/>
    <p:sldId id="362" r:id="rId57"/>
    <p:sldId id="363" r:id="rId58"/>
    <p:sldId id="364" r:id="rId59"/>
    <p:sldId id="365" r:id="rId60"/>
    <p:sldId id="366" r:id="rId61"/>
    <p:sldId id="266" r:id="rId62"/>
    <p:sldId id="273" r:id="rId63"/>
    <p:sldId id="274" r:id="rId64"/>
    <p:sldId id="275" r:id="rId65"/>
    <p:sldId id="276" r:id="rId6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A7D19-B1C3-4B58-8E4B-33CF16345BB2}" v="4" dt="2024-03-16T17:09:43.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63" d="100"/>
          <a:sy n="63" d="100"/>
        </p:scale>
        <p:origin x="6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S" userId="bff0dd6adc7f4841" providerId="LiveId" clId="{374A7D19-B1C3-4B58-8E4B-33CF16345BB2}"/>
    <pc:docChg chg="custSel modSld">
      <pc:chgData name="A S" userId="bff0dd6adc7f4841" providerId="LiveId" clId="{374A7D19-B1C3-4B58-8E4B-33CF16345BB2}" dt="2024-03-16T17:17:31.538" v="2121" actId="20577"/>
      <pc:docMkLst>
        <pc:docMk/>
      </pc:docMkLst>
      <pc:sldChg chg="modSp mod">
        <pc:chgData name="A S" userId="bff0dd6adc7f4841" providerId="LiveId" clId="{374A7D19-B1C3-4B58-8E4B-33CF16345BB2}" dt="2024-03-16T16:46:41.340" v="45" actId="20577"/>
        <pc:sldMkLst>
          <pc:docMk/>
          <pc:sldMk cId="1951335444" sldId="284"/>
        </pc:sldMkLst>
        <pc:spChg chg="mod">
          <ac:chgData name="A S" userId="bff0dd6adc7f4841" providerId="LiveId" clId="{374A7D19-B1C3-4B58-8E4B-33CF16345BB2}" dt="2024-03-16T16:46:41.340" v="45" actId="20577"/>
          <ac:spMkLst>
            <pc:docMk/>
            <pc:sldMk cId="1951335444" sldId="284"/>
            <ac:spMk id="8" creationId="{5D935DDE-FAB4-BF57-D77D-82C033DDF619}"/>
          </ac:spMkLst>
        </pc:spChg>
      </pc:sldChg>
      <pc:sldChg chg="modSp mod">
        <pc:chgData name="A S" userId="bff0dd6adc7f4841" providerId="LiveId" clId="{374A7D19-B1C3-4B58-8E4B-33CF16345BB2}" dt="2024-03-16T16:47:08.458" v="91" actId="20577"/>
        <pc:sldMkLst>
          <pc:docMk/>
          <pc:sldMk cId="3425775250" sldId="285"/>
        </pc:sldMkLst>
        <pc:spChg chg="mod">
          <ac:chgData name="A S" userId="bff0dd6adc7f4841" providerId="LiveId" clId="{374A7D19-B1C3-4B58-8E4B-33CF16345BB2}" dt="2024-03-16T16:47:08.458" v="91" actId="20577"/>
          <ac:spMkLst>
            <pc:docMk/>
            <pc:sldMk cId="3425775250" sldId="285"/>
            <ac:spMk id="8" creationId="{5D935DDE-FAB4-BF57-D77D-82C033DDF619}"/>
          </ac:spMkLst>
        </pc:spChg>
      </pc:sldChg>
      <pc:sldChg chg="modSp mod">
        <pc:chgData name="A S" userId="bff0dd6adc7f4841" providerId="LiveId" clId="{374A7D19-B1C3-4B58-8E4B-33CF16345BB2}" dt="2024-03-16T16:47:44.203" v="137" actId="20577"/>
        <pc:sldMkLst>
          <pc:docMk/>
          <pc:sldMk cId="1246959245" sldId="288"/>
        </pc:sldMkLst>
        <pc:spChg chg="mod">
          <ac:chgData name="A S" userId="bff0dd6adc7f4841" providerId="LiveId" clId="{374A7D19-B1C3-4B58-8E4B-33CF16345BB2}" dt="2024-03-16T16:47:44.203" v="137" actId="20577"/>
          <ac:spMkLst>
            <pc:docMk/>
            <pc:sldMk cId="1246959245" sldId="288"/>
            <ac:spMk id="2" creationId="{A9385CFA-DDC6-7F39-65E5-5A816E81A973}"/>
          </ac:spMkLst>
        </pc:spChg>
      </pc:sldChg>
      <pc:sldChg chg="modSp mod">
        <pc:chgData name="A S" userId="bff0dd6adc7f4841" providerId="LiveId" clId="{374A7D19-B1C3-4B58-8E4B-33CF16345BB2}" dt="2024-03-16T16:48:12.186" v="183" actId="20577"/>
        <pc:sldMkLst>
          <pc:docMk/>
          <pc:sldMk cId="943025588" sldId="289"/>
        </pc:sldMkLst>
        <pc:spChg chg="mod">
          <ac:chgData name="A S" userId="bff0dd6adc7f4841" providerId="LiveId" clId="{374A7D19-B1C3-4B58-8E4B-33CF16345BB2}" dt="2024-03-16T16:48:12.186" v="183" actId="20577"/>
          <ac:spMkLst>
            <pc:docMk/>
            <pc:sldMk cId="943025588" sldId="289"/>
            <ac:spMk id="8" creationId="{5D935DDE-FAB4-BF57-D77D-82C033DDF619}"/>
          </ac:spMkLst>
        </pc:spChg>
      </pc:sldChg>
      <pc:sldChg chg="modSp mod">
        <pc:chgData name="A S" userId="bff0dd6adc7f4841" providerId="LiveId" clId="{374A7D19-B1C3-4B58-8E4B-33CF16345BB2}" dt="2024-03-16T16:48:41.906" v="229" actId="20577"/>
        <pc:sldMkLst>
          <pc:docMk/>
          <pc:sldMk cId="650612557" sldId="291"/>
        </pc:sldMkLst>
        <pc:spChg chg="mod">
          <ac:chgData name="A S" userId="bff0dd6adc7f4841" providerId="LiveId" clId="{374A7D19-B1C3-4B58-8E4B-33CF16345BB2}" dt="2024-03-16T16:48:41.906" v="229" actId="20577"/>
          <ac:spMkLst>
            <pc:docMk/>
            <pc:sldMk cId="650612557" sldId="291"/>
            <ac:spMk id="2" creationId="{A9385CFA-DDC6-7F39-65E5-5A816E81A973}"/>
          </ac:spMkLst>
        </pc:spChg>
      </pc:sldChg>
      <pc:sldChg chg="modSp mod">
        <pc:chgData name="A S" userId="bff0dd6adc7f4841" providerId="LiveId" clId="{374A7D19-B1C3-4B58-8E4B-33CF16345BB2}" dt="2024-03-16T16:49:19.106" v="275" actId="20577"/>
        <pc:sldMkLst>
          <pc:docMk/>
          <pc:sldMk cId="3031706757" sldId="292"/>
        </pc:sldMkLst>
        <pc:spChg chg="mod">
          <ac:chgData name="A S" userId="bff0dd6adc7f4841" providerId="LiveId" clId="{374A7D19-B1C3-4B58-8E4B-33CF16345BB2}" dt="2024-03-16T16:49:19.106" v="275" actId="20577"/>
          <ac:spMkLst>
            <pc:docMk/>
            <pc:sldMk cId="3031706757" sldId="292"/>
            <ac:spMk id="2" creationId="{A9385CFA-DDC6-7F39-65E5-5A816E81A973}"/>
          </ac:spMkLst>
        </pc:spChg>
      </pc:sldChg>
      <pc:sldChg chg="modSp mod">
        <pc:chgData name="A S" userId="bff0dd6adc7f4841" providerId="LiveId" clId="{374A7D19-B1C3-4B58-8E4B-33CF16345BB2}" dt="2024-03-16T16:49:46.926" v="321" actId="20577"/>
        <pc:sldMkLst>
          <pc:docMk/>
          <pc:sldMk cId="2039034742" sldId="293"/>
        </pc:sldMkLst>
        <pc:spChg chg="mod">
          <ac:chgData name="A S" userId="bff0dd6adc7f4841" providerId="LiveId" clId="{374A7D19-B1C3-4B58-8E4B-33CF16345BB2}" dt="2024-03-16T16:49:46.926" v="321" actId="20577"/>
          <ac:spMkLst>
            <pc:docMk/>
            <pc:sldMk cId="2039034742" sldId="293"/>
            <ac:spMk id="2" creationId="{A9385CFA-DDC6-7F39-65E5-5A816E81A973}"/>
          </ac:spMkLst>
        </pc:spChg>
      </pc:sldChg>
      <pc:sldChg chg="modSp mod">
        <pc:chgData name="A S" userId="bff0dd6adc7f4841" providerId="LiveId" clId="{374A7D19-B1C3-4B58-8E4B-33CF16345BB2}" dt="2024-03-16T16:51:43.343" v="446" actId="20577"/>
        <pc:sldMkLst>
          <pc:docMk/>
          <pc:sldMk cId="1787083588" sldId="294"/>
        </pc:sldMkLst>
        <pc:spChg chg="mod">
          <ac:chgData name="A S" userId="bff0dd6adc7f4841" providerId="LiveId" clId="{374A7D19-B1C3-4B58-8E4B-33CF16345BB2}" dt="2024-03-16T16:51:17.590" v="400" actId="20577"/>
          <ac:spMkLst>
            <pc:docMk/>
            <pc:sldMk cId="1787083588" sldId="294"/>
            <ac:spMk id="2" creationId="{B1D7BC42-C105-99F9-8EB2-0EA9E6029B13}"/>
          </ac:spMkLst>
        </pc:spChg>
        <pc:spChg chg="mod">
          <ac:chgData name="A S" userId="bff0dd6adc7f4841" providerId="LiveId" clId="{374A7D19-B1C3-4B58-8E4B-33CF16345BB2}" dt="2024-03-16T16:51:43.343" v="446" actId="20577"/>
          <ac:spMkLst>
            <pc:docMk/>
            <pc:sldMk cId="1787083588" sldId="294"/>
            <ac:spMk id="8" creationId="{5D935DDE-FAB4-BF57-D77D-82C033DDF619}"/>
          </ac:spMkLst>
        </pc:spChg>
      </pc:sldChg>
      <pc:sldChg chg="modSp mod">
        <pc:chgData name="A S" userId="bff0dd6adc7f4841" providerId="LiveId" clId="{374A7D19-B1C3-4B58-8E4B-33CF16345BB2}" dt="2024-03-16T16:52:16.549" v="492" actId="20577"/>
        <pc:sldMkLst>
          <pc:docMk/>
          <pc:sldMk cId="698474434" sldId="303"/>
        </pc:sldMkLst>
        <pc:spChg chg="mod">
          <ac:chgData name="A S" userId="bff0dd6adc7f4841" providerId="LiveId" clId="{374A7D19-B1C3-4B58-8E4B-33CF16345BB2}" dt="2024-03-16T16:52:16.549" v="492" actId="20577"/>
          <ac:spMkLst>
            <pc:docMk/>
            <pc:sldMk cId="698474434" sldId="303"/>
            <ac:spMk id="8" creationId="{5D935DDE-FAB4-BF57-D77D-82C033DDF619}"/>
          </ac:spMkLst>
        </pc:spChg>
      </pc:sldChg>
      <pc:sldChg chg="modSp mod">
        <pc:chgData name="A S" userId="bff0dd6adc7f4841" providerId="LiveId" clId="{374A7D19-B1C3-4B58-8E4B-33CF16345BB2}" dt="2024-03-16T16:53:01.089" v="538" actId="20577"/>
        <pc:sldMkLst>
          <pc:docMk/>
          <pc:sldMk cId="4232784963" sldId="304"/>
        </pc:sldMkLst>
        <pc:spChg chg="mod">
          <ac:chgData name="A S" userId="bff0dd6adc7f4841" providerId="LiveId" clId="{374A7D19-B1C3-4B58-8E4B-33CF16345BB2}" dt="2024-03-16T16:53:01.089" v="538" actId="20577"/>
          <ac:spMkLst>
            <pc:docMk/>
            <pc:sldMk cId="4232784963" sldId="304"/>
            <ac:spMk id="8" creationId="{5D935DDE-FAB4-BF57-D77D-82C033DDF619}"/>
          </ac:spMkLst>
        </pc:spChg>
      </pc:sldChg>
      <pc:sldChg chg="modSp mod">
        <pc:chgData name="A S" userId="bff0dd6adc7f4841" providerId="LiveId" clId="{374A7D19-B1C3-4B58-8E4B-33CF16345BB2}" dt="2024-03-16T16:53:41.480" v="603" actId="20577"/>
        <pc:sldMkLst>
          <pc:docMk/>
          <pc:sldMk cId="2868836831" sldId="305"/>
        </pc:sldMkLst>
        <pc:spChg chg="mod">
          <ac:chgData name="A S" userId="bff0dd6adc7f4841" providerId="LiveId" clId="{374A7D19-B1C3-4B58-8E4B-33CF16345BB2}" dt="2024-03-16T16:53:09.791" v="557" actId="20577"/>
          <ac:spMkLst>
            <pc:docMk/>
            <pc:sldMk cId="2868836831" sldId="305"/>
            <ac:spMk id="2" creationId="{B1D7BC42-C105-99F9-8EB2-0EA9E6029B13}"/>
          </ac:spMkLst>
        </pc:spChg>
        <pc:spChg chg="mod">
          <ac:chgData name="A S" userId="bff0dd6adc7f4841" providerId="LiveId" clId="{374A7D19-B1C3-4B58-8E4B-33CF16345BB2}" dt="2024-03-16T16:53:41.480" v="603" actId="20577"/>
          <ac:spMkLst>
            <pc:docMk/>
            <pc:sldMk cId="2868836831" sldId="305"/>
            <ac:spMk id="8" creationId="{5D935DDE-FAB4-BF57-D77D-82C033DDF619}"/>
          </ac:spMkLst>
        </pc:spChg>
      </pc:sldChg>
      <pc:sldChg chg="modSp mod">
        <pc:chgData name="A S" userId="bff0dd6adc7f4841" providerId="LiveId" clId="{374A7D19-B1C3-4B58-8E4B-33CF16345BB2}" dt="2024-03-16T16:57:29.399" v="801" actId="20577"/>
        <pc:sldMkLst>
          <pc:docMk/>
          <pc:sldMk cId="550813303" sldId="307"/>
        </pc:sldMkLst>
        <pc:spChg chg="mod">
          <ac:chgData name="A S" userId="bff0dd6adc7f4841" providerId="LiveId" clId="{374A7D19-B1C3-4B58-8E4B-33CF16345BB2}" dt="2024-03-16T16:57:29.399" v="801" actId="20577"/>
          <ac:spMkLst>
            <pc:docMk/>
            <pc:sldMk cId="550813303" sldId="307"/>
            <ac:spMk id="2" creationId="{A9385CFA-DDC6-7F39-65E5-5A816E81A973}"/>
          </ac:spMkLst>
        </pc:spChg>
      </pc:sldChg>
      <pc:sldChg chg="modSp mod">
        <pc:chgData name="A S" userId="bff0dd6adc7f4841" providerId="LiveId" clId="{374A7D19-B1C3-4B58-8E4B-33CF16345BB2}" dt="2024-03-16T16:55:55.537" v="741" actId="20577"/>
        <pc:sldMkLst>
          <pc:docMk/>
          <pc:sldMk cId="925614401" sldId="308"/>
        </pc:sldMkLst>
        <pc:spChg chg="mod">
          <ac:chgData name="A S" userId="bff0dd6adc7f4841" providerId="LiveId" clId="{374A7D19-B1C3-4B58-8E4B-33CF16345BB2}" dt="2024-03-16T16:55:55.537" v="741" actId="20577"/>
          <ac:spMkLst>
            <pc:docMk/>
            <pc:sldMk cId="925614401" sldId="308"/>
            <ac:spMk id="2" creationId="{A9385CFA-DDC6-7F39-65E5-5A816E81A973}"/>
          </ac:spMkLst>
        </pc:spChg>
        <pc:spChg chg="mod">
          <ac:chgData name="A S" userId="bff0dd6adc7f4841" providerId="LiveId" clId="{374A7D19-B1C3-4B58-8E4B-33CF16345BB2}" dt="2024-03-16T16:55:47.842" v="734" actId="20577"/>
          <ac:spMkLst>
            <pc:docMk/>
            <pc:sldMk cId="925614401" sldId="308"/>
            <ac:spMk id="10" creationId="{72266443-133E-E91D-A1F5-36F52C827B69}"/>
          </ac:spMkLst>
        </pc:spChg>
      </pc:sldChg>
      <pc:sldChg chg="modSp mod">
        <pc:chgData name="A S" userId="bff0dd6adc7f4841" providerId="LiveId" clId="{374A7D19-B1C3-4B58-8E4B-33CF16345BB2}" dt="2024-03-16T16:56:37.641" v="794" actId="20577"/>
        <pc:sldMkLst>
          <pc:docMk/>
          <pc:sldMk cId="1455029225" sldId="309"/>
        </pc:sldMkLst>
        <pc:spChg chg="mod">
          <ac:chgData name="A S" userId="bff0dd6adc7f4841" providerId="LiveId" clId="{374A7D19-B1C3-4B58-8E4B-33CF16345BB2}" dt="2024-03-16T16:56:37.641" v="794" actId="20577"/>
          <ac:spMkLst>
            <pc:docMk/>
            <pc:sldMk cId="1455029225" sldId="309"/>
            <ac:spMk id="2" creationId="{A9385CFA-DDC6-7F39-65E5-5A816E81A973}"/>
          </ac:spMkLst>
        </pc:spChg>
      </pc:sldChg>
      <pc:sldChg chg="modSp mod">
        <pc:chgData name="A S" userId="bff0dd6adc7f4841" providerId="LiveId" clId="{374A7D19-B1C3-4B58-8E4B-33CF16345BB2}" dt="2024-03-16T16:58:08.006" v="854" actId="20577"/>
        <pc:sldMkLst>
          <pc:docMk/>
          <pc:sldMk cId="642129823" sldId="310"/>
        </pc:sldMkLst>
        <pc:spChg chg="mod">
          <ac:chgData name="A S" userId="bff0dd6adc7f4841" providerId="LiveId" clId="{374A7D19-B1C3-4B58-8E4B-33CF16345BB2}" dt="2024-03-16T16:58:08.006" v="854" actId="20577"/>
          <ac:spMkLst>
            <pc:docMk/>
            <pc:sldMk cId="642129823" sldId="310"/>
            <ac:spMk id="2" creationId="{A9385CFA-DDC6-7F39-65E5-5A816E81A973}"/>
          </ac:spMkLst>
        </pc:spChg>
      </pc:sldChg>
      <pc:sldChg chg="modSp mod">
        <pc:chgData name="A S" userId="bff0dd6adc7f4841" providerId="LiveId" clId="{374A7D19-B1C3-4B58-8E4B-33CF16345BB2}" dt="2024-03-16T16:58:42.796" v="907" actId="20577"/>
        <pc:sldMkLst>
          <pc:docMk/>
          <pc:sldMk cId="1415931025" sldId="311"/>
        </pc:sldMkLst>
        <pc:spChg chg="mod">
          <ac:chgData name="A S" userId="bff0dd6adc7f4841" providerId="LiveId" clId="{374A7D19-B1C3-4B58-8E4B-33CF16345BB2}" dt="2024-03-16T16:58:42.796" v="907" actId="20577"/>
          <ac:spMkLst>
            <pc:docMk/>
            <pc:sldMk cId="1415931025" sldId="311"/>
            <ac:spMk id="2" creationId="{A9385CFA-DDC6-7F39-65E5-5A816E81A973}"/>
          </ac:spMkLst>
        </pc:spChg>
      </pc:sldChg>
      <pc:sldChg chg="modSp mod">
        <pc:chgData name="A S" userId="bff0dd6adc7f4841" providerId="LiveId" clId="{374A7D19-B1C3-4B58-8E4B-33CF16345BB2}" dt="2024-03-16T16:59:18.636" v="960" actId="20577"/>
        <pc:sldMkLst>
          <pc:docMk/>
          <pc:sldMk cId="687624018" sldId="312"/>
        </pc:sldMkLst>
        <pc:spChg chg="mod">
          <ac:chgData name="A S" userId="bff0dd6adc7f4841" providerId="LiveId" clId="{374A7D19-B1C3-4B58-8E4B-33CF16345BB2}" dt="2024-03-16T16:59:18.636" v="960" actId="20577"/>
          <ac:spMkLst>
            <pc:docMk/>
            <pc:sldMk cId="687624018" sldId="312"/>
            <ac:spMk id="2" creationId="{A9385CFA-DDC6-7F39-65E5-5A816E81A973}"/>
          </ac:spMkLst>
        </pc:spChg>
      </pc:sldChg>
      <pc:sldChg chg="modSp mod">
        <pc:chgData name="A S" userId="bff0dd6adc7f4841" providerId="LiveId" clId="{374A7D19-B1C3-4B58-8E4B-33CF16345BB2}" dt="2024-03-16T16:59:59.148" v="1013" actId="20577"/>
        <pc:sldMkLst>
          <pc:docMk/>
          <pc:sldMk cId="3663100737" sldId="313"/>
        </pc:sldMkLst>
        <pc:spChg chg="mod">
          <ac:chgData name="A S" userId="bff0dd6adc7f4841" providerId="LiveId" clId="{374A7D19-B1C3-4B58-8E4B-33CF16345BB2}" dt="2024-03-16T16:59:59.148" v="1013" actId="20577"/>
          <ac:spMkLst>
            <pc:docMk/>
            <pc:sldMk cId="3663100737" sldId="313"/>
            <ac:spMk id="2" creationId="{A9385CFA-DDC6-7F39-65E5-5A816E81A973}"/>
          </ac:spMkLst>
        </pc:spChg>
      </pc:sldChg>
      <pc:sldChg chg="modSp mod">
        <pc:chgData name="A S" userId="bff0dd6adc7f4841" providerId="LiveId" clId="{374A7D19-B1C3-4B58-8E4B-33CF16345BB2}" dt="2024-03-16T17:00:41.242" v="1066" actId="20577"/>
        <pc:sldMkLst>
          <pc:docMk/>
          <pc:sldMk cId="2771926118" sldId="314"/>
        </pc:sldMkLst>
        <pc:spChg chg="mod">
          <ac:chgData name="A S" userId="bff0dd6adc7f4841" providerId="LiveId" clId="{374A7D19-B1C3-4B58-8E4B-33CF16345BB2}" dt="2024-03-16T17:00:41.242" v="1066" actId="20577"/>
          <ac:spMkLst>
            <pc:docMk/>
            <pc:sldMk cId="2771926118" sldId="314"/>
            <ac:spMk id="2" creationId="{A9385CFA-DDC6-7F39-65E5-5A816E81A973}"/>
          </ac:spMkLst>
        </pc:spChg>
      </pc:sldChg>
      <pc:sldChg chg="modSp mod">
        <pc:chgData name="A S" userId="bff0dd6adc7f4841" providerId="LiveId" clId="{374A7D19-B1C3-4B58-8E4B-33CF16345BB2}" dt="2024-03-16T17:03:25.304" v="1316" actId="20577"/>
        <pc:sldMkLst>
          <pc:docMk/>
          <pc:sldMk cId="3584199864" sldId="316"/>
        </pc:sldMkLst>
        <pc:spChg chg="mod">
          <ac:chgData name="A S" userId="bff0dd6adc7f4841" providerId="LiveId" clId="{374A7D19-B1C3-4B58-8E4B-33CF16345BB2}" dt="2024-03-16T17:02:42.376" v="1263" actId="20577"/>
          <ac:spMkLst>
            <pc:docMk/>
            <pc:sldMk cId="3584199864" sldId="316"/>
            <ac:spMk id="2" creationId="{B1D7BC42-C105-99F9-8EB2-0EA9E6029B13}"/>
          </ac:spMkLst>
        </pc:spChg>
        <pc:spChg chg="mod">
          <ac:chgData name="A S" userId="bff0dd6adc7f4841" providerId="LiveId" clId="{374A7D19-B1C3-4B58-8E4B-33CF16345BB2}" dt="2024-03-16T17:03:25.304" v="1316" actId="20577"/>
          <ac:spMkLst>
            <pc:docMk/>
            <pc:sldMk cId="3584199864" sldId="316"/>
            <ac:spMk id="3" creationId="{6C7F1D4E-8205-909E-8B44-DA51E670AF23}"/>
          </ac:spMkLst>
        </pc:spChg>
      </pc:sldChg>
      <pc:sldChg chg="modSp mod">
        <pc:chgData name="A S" userId="bff0dd6adc7f4841" providerId="LiveId" clId="{374A7D19-B1C3-4B58-8E4B-33CF16345BB2}" dt="2024-03-16T17:02:31.808" v="1244" actId="20577"/>
        <pc:sldMkLst>
          <pc:docMk/>
          <pc:sldMk cId="3839249622" sldId="317"/>
        </pc:sldMkLst>
        <pc:spChg chg="mod">
          <ac:chgData name="A S" userId="bff0dd6adc7f4841" providerId="LiveId" clId="{374A7D19-B1C3-4B58-8E4B-33CF16345BB2}" dt="2024-03-16T17:02:31.808" v="1244" actId="20577"/>
          <ac:spMkLst>
            <pc:docMk/>
            <pc:sldMk cId="3839249622" sldId="317"/>
            <ac:spMk id="2" creationId="{A9385CFA-DDC6-7F39-65E5-5A816E81A973}"/>
          </ac:spMkLst>
        </pc:spChg>
      </pc:sldChg>
      <pc:sldChg chg="modSp mod">
        <pc:chgData name="A S" userId="bff0dd6adc7f4841" providerId="LiveId" clId="{374A7D19-B1C3-4B58-8E4B-33CF16345BB2}" dt="2024-03-16T17:01:24.531" v="1138" actId="20577"/>
        <pc:sldMkLst>
          <pc:docMk/>
          <pc:sldMk cId="3258710757" sldId="321"/>
        </pc:sldMkLst>
        <pc:spChg chg="mod">
          <ac:chgData name="A S" userId="bff0dd6adc7f4841" providerId="LiveId" clId="{374A7D19-B1C3-4B58-8E4B-33CF16345BB2}" dt="2024-03-16T17:00:56.267" v="1085" actId="20577"/>
          <ac:spMkLst>
            <pc:docMk/>
            <pc:sldMk cId="3258710757" sldId="321"/>
            <ac:spMk id="2" creationId="{B1D7BC42-C105-99F9-8EB2-0EA9E6029B13}"/>
          </ac:spMkLst>
        </pc:spChg>
        <pc:spChg chg="mod">
          <ac:chgData name="A S" userId="bff0dd6adc7f4841" providerId="LiveId" clId="{374A7D19-B1C3-4B58-8E4B-33CF16345BB2}" dt="2024-03-16T17:01:24.531" v="1138" actId="20577"/>
          <ac:spMkLst>
            <pc:docMk/>
            <pc:sldMk cId="3258710757" sldId="321"/>
            <ac:spMk id="3" creationId="{5B678B6C-088E-B4E8-307A-A1DDEAA44A55}"/>
          </ac:spMkLst>
        </pc:spChg>
      </pc:sldChg>
      <pc:sldChg chg="modSp mod">
        <pc:chgData name="A S" userId="bff0dd6adc7f4841" providerId="LiveId" clId="{374A7D19-B1C3-4B58-8E4B-33CF16345BB2}" dt="2024-03-16T17:01:57.210" v="1191" actId="20577"/>
        <pc:sldMkLst>
          <pc:docMk/>
          <pc:sldMk cId="3610802235" sldId="322"/>
        </pc:sldMkLst>
        <pc:spChg chg="mod">
          <ac:chgData name="A S" userId="bff0dd6adc7f4841" providerId="LiveId" clId="{374A7D19-B1C3-4B58-8E4B-33CF16345BB2}" dt="2024-03-16T17:01:57.210" v="1191" actId="20577"/>
          <ac:spMkLst>
            <pc:docMk/>
            <pc:sldMk cId="3610802235" sldId="322"/>
            <ac:spMk id="2" creationId="{A9385CFA-DDC6-7F39-65E5-5A816E81A973}"/>
          </ac:spMkLst>
        </pc:spChg>
      </pc:sldChg>
      <pc:sldChg chg="modSp mod">
        <pc:chgData name="A S" userId="bff0dd6adc7f4841" providerId="LiveId" clId="{374A7D19-B1C3-4B58-8E4B-33CF16345BB2}" dt="2024-03-16T16:50:35.166" v="381" actId="20577"/>
        <pc:sldMkLst>
          <pc:docMk/>
          <pc:sldMk cId="2376190746" sldId="323"/>
        </pc:sldMkLst>
        <pc:spChg chg="mod">
          <ac:chgData name="A S" userId="bff0dd6adc7f4841" providerId="LiveId" clId="{374A7D19-B1C3-4B58-8E4B-33CF16345BB2}" dt="2024-03-16T16:50:35.166" v="381" actId="20577"/>
          <ac:spMkLst>
            <pc:docMk/>
            <pc:sldMk cId="2376190746" sldId="323"/>
            <ac:spMk id="2" creationId="{6979651E-BC3E-0512-2E8C-05A81A742D49}"/>
          </ac:spMkLst>
        </pc:spChg>
      </pc:sldChg>
      <pc:sldChg chg="modSp mod">
        <pc:chgData name="A S" userId="bff0dd6adc7f4841" providerId="LiveId" clId="{374A7D19-B1C3-4B58-8E4B-33CF16345BB2}" dt="2024-03-16T17:03:56.668" v="1362" actId="20577"/>
        <pc:sldMkLst>
          <pc:docMk/>
          <pc:sldMk cId="472605948" sldId="324"/>
        </pc:sldMkLst>
        <pc:spChg chg="mod">
          <ac:chgData name="A S" userId="bff0dd6adc7f4841" providerId="LiveId" clId="{374A7D19-B1C3-4B58-8E4B-33CF16345BB2}" dt="2024-03-16T17:03:56.668" v="1362" actId="20577"/>
          <ac:spMkLst>
            <pc:docMk/>
            <pc:sldMk cId="472605948" sldId="324"/>
            <ac:spMk id="2" creationId="{E0779FB4-BCA9-FF31-8B2F-0060931FDEDB}"/>
          </ac:spMkLst>
        </pc:spChg>
      </pc:sldChg>
      <pc:sldChg chg="modSp mod">
        <pc:chgData name="A S" userId="bff0dd6adc7f4841" providerId="LiveId" clId="{374A7D19-B1C3-4B58-8E4B-33CF16345BB2}" dt="2024-03-16T17:07:20.724" v="1408" actId="20577"/>
        <pc:sldMkLst>
          <pc:docMk/>
          <pc:sldMk cId="727857899" sldId="327"/>
        </pc:sldMkLst>
        <pc:spChg chg="mod">
          <ac:chgData name="A S" userId="bff0dd6adc7f4841" providerId="LiveId" clId="{374A7D19-B1C3-4B58-8E4B-33CF16345BB2}" dt="2024-03-16T17:07:20.724" v="1408" actId="20577"/>
          <ac:spMkLst>
            <pc:docMk/>
            <pc:sldMk cId="727857899" sldId="327"/>
            <ac:spMk id="2" creationId="{41D528F5-E6CB-B0DF-5B86-16E047C6529C}"/>
          </ac:spMkLst>
        </pc:spChg>
      </pc:sldChg>
      <pc:sldChg chg="modSp mod">
        <pc:chgData name="A S" userId="bff0dd6adc7f4841" providerId="LiveId" clId="{374A7D19-B1C3-4B58-8E4B-33CF16345BB2}" dt="2024-03-16T17:08:07.886" v="1480" actId="20577"/>
        <pc:sldMkLst>
          <pc:docMk/>
          <pc:sldMk cId="3385041670" sldId="328"/>
        </pc:sldMkLst>
        <pc:spChg chg="mod">
          <ac:chgData name="A S" userId="bff0dd6adc7f4841" providerId="LiveId" clId="{374A7D19-B1C3-4B58-8E4B-33CF16345BB2}" dt="2024-03-16T17:07:34.574" v="1427" actId="20577"/>
          <ac:spMkLst>
            <pc:docMk/>
            <pc:sldMk cId="3385041670" sldId="328"/>
            <ac:spMk id="2" creationId="{2F900F2A-6551-27B2-771D-5FDF02BD019A}"/>
          </ac:spMkLst>
        </pc:spChg>
        <pc:spChg chg="mod">
          <ac:chgData name="A S" userId="bff0dd6adc7f4841" providerId="LiveId" clId="{374A7D19-B1C3-4B58-8E4B-33CF16345BB2}" dt="2024-03-16T17:08:07.886" v="1480" actId="20577"/>
          <ac:spMkLst>
            <pc:docMk/>
            <pc:sldMk cId="3385041670" sldId="328"/>
            <ac:spMk id="3" creationId="{49D6DFCD-14D3-F27E-6DFC-19E650BADF78}"/>
          </ac:spMkLst>
        </pc:spChg>
      </pc:sldChg>
      <pc:sldChg chg="modSp mod">
        <pc:chgData name="A S" userId="bff0dd6adc7f4841" providerId="LiveId" clId="{374A7D19-B1C3-4B58-8E4B-33CF16345BB2}" dt="2024-03-16T17:08:47.758" v="1526" actId="20577"/>
        <pc:sldMkLst>
          <pc:docMk/>
          <pc:sldMk cId="3252574160" sldId="329"/>
        </pc:sldMkLst>
        <pc:spChg chg="mod">
          <ac:chgData name="A S" userId="bff0dd6adc7f4841" providerId="LiveId" clId="{374A7D19-B1C3-4B58-8E4B-33CF16345BB2}" dt="2024-03-16T17:08:47.758" v="1526" actId="20577"/>
          <ac:spMkLst>
            <pc:docMk/>
            <pc:sldMk cId="3252574160" sldId="329"/>
            <ac:spMk id="2" creationId="{9C562E99-9317-35ED-407C-7393D7BAC4EE}"/>
          </ac:spMkLst>
        </pc:spChg>
      </pc:sldChg>
      <pc:sldChg chg="modSp mod">
        <pc:chgData name="A S" userId="bff0dd6adc7f4841" providerId="LiveId" clId="{374A7D19-B1C3-4B58-8E4B-33CF16345BB2}" dt="2024-03-16T17:10:20.243" v="1572" actId="20577"/>
        <pc:sldMkLst>
          <pc:docMk/>
          <pc:sldMk cId="825073790" sldId="330"/>
        </pc:sldMkLst>
        <pc:spChg chg="mod">
          <ac:chgData name="A S" userId="bff0dd6adc7f4841" providerId="LiveId" clId="{374A7D19-B1C3-4B58-8E4B-33CF16345BB2}" dt="2024-03-16T17:10:20.243" v="1572" actId="20577"/>
          <ac:spMkLst>
            <pc:docMk/>
            <pc:sldMk cId="825073790" sldId="330"/>
            <ac:spMk id="7" creationId="{5FA41F84-27A1-ECD3-BC72-7C6B38CAD623}"/>
          </ac:spMkLst>
        </pc:spChg>
      </pc:sldChg>
      <pc:sldChg chg="modSp mod">
        <pc:chgData name="A S" userId="bff0dd6adc7f4841" providerId="LiveId" clId="{374A7D19-B1C3-4B58-8E4B-33CF16345BB2}" dt="2024-03-16T17:11:43.040" v="1665" actId="20577"/>
        <pc:sldMkLst>
          <pc:docMk/>
          <pc:sldMk cId="2777443713" sldId="356"/>
        </pc:sldMkLst>
        <pc:spChg chg="mod">
          <ac:chgData name="A S" userId="bff0dd6adc7f4841" providerId="LiveId" clId="{374A7D19-B1C3-4B58-8E4B-33CF16345BB2}" dt="2024-03-16T17:11:43.040" v="1665" actId="20577"/>
          <ac:spMkLst>
            <pc:docMk/>
            <pc:sldMk cId="2777443713" sldId="356"/>
            <ac:spMk id="6" creationId="{89C3985E-A35C-CBBF-05D7-7C9F4D7789D8}"/>
          </ac:spMkLst>
        </pc:spChg>
      </pc:sldChg>
      <pc:sldChg chg="modSp mod">
        <pc:chgData name="A S" userId="bff0dd6adc7f4841" providerId="LiveId" clId="{374A7D19-B1C3-4B58-8E4B-33CF16345BB2}" dt="2024-03-16T17:11:00.539" v="1618" actId="20577"/>
        <pc:sldMkLst>
          <pc:docMk/>
          <pc:sldMk cId="3771439709" sldId="357"/>
        </pc:sldMkLst>
        <pc:spChg chg="mod">
          <ac:chgData name="A S" userId="bff0dd6adc7f4841" providerId="LiveId" clId="{374A7D19-B1C3-4B58-8E4B-33CF16345BB2}" dt="2024-03-16T17:11:00.539" v="1618" actId="20577"/>
          <ac:spMkLst>
            <pc:docMk/>
            <pc:sldMk cId="3771439709" sldId="357"/>
            <ac:spMk id="5" creationId="{226F059E-CEB3-8782-284E-7CD365DBC0E4}"/>
          </ac:spMkLst>
        </pc:spChg>
      </pc:sldChg>
      <pc:sldChg chg="modSp mod">
        <pc:chgData name="A S" userId="bff0dd6adc7f4841" providerId="LiveId" clId="{374A7D19-B1C3-4B58-8E4B-33CF16345BB2}" dt="2024-03-16T17:12:32.181" v="1712" actId="20577"/>
        <pc:sldMkLst>
          <pc:docMk/>
          <pc:sldMk cId="3918997921" sldId="358"/>
        </pc:sldMkLst>
        <pc:spChg chg="mod">
          <ac:chgData name="A S" userId="bff0dd6adc7f4841" providerId="LiveId" clId="{374A7D19-B1C3-4B58-8E4B-33CF16345BB2}" dt="2024-03-16T17:12:32.181" v="1712" actId="20577"/>
          <ac:spMkLst>
            <pc:docMk/>
            <pc:sldMk cId="3918997921" sldId="358"/>
            <ac:spMk id="6" creationId="{C5462232-C531-517B-D009-E2BBA7EE4EFE}"/>
          </ac:spMkLst>
        </pc:spChg>
      </pc:sldChg>
      <pc:sldChg chg="modSp mod">
        <pc:chgData name="A S" userId="bff0dd6adc7f4841" providerId="LiveId" clId="{374A7D19-B1C3-4B58-8E4B-33CF16345BB2}" dt="2024-03-16T17:13:16.468" v="1759" actId="20577"/>
        <pc:sldMkLst>
          <pc:docMk/>
          <pc:sldMk cId="556828194" sldId="359"/>
        </pc:sldMkLst>
        <pc:spChg chg="mod">
          <ac:chgData name="A S" userId="bff0dd6adc7f4841" providerId="LiveId" clId="{374A7D19-B1C3-4B58-8E4B-33CF16345BB2}" dt="2024-03-16T17:13:16.468" v="1759" actId="20577"/>
          <ac:spMkLst>
            <pc:docMk/>
            <pc:sldMk cId="556828194" sldId="359"/>
            <ac:spMk id="6" creationId="{757349CA-D6DE-5BB3-7A0C-521024880993}"/>
          </ac:spMkLst>
        </pc:spChg>
      </pc:sldChg>
      <pc:sldChg chg="modSp mod">
        <pc:chgData name="A S" userId="bff0dd6adc7f4841" providerId="LiveId" clId="{374A7D19-B1C3-4B58-8E4B-33CF16345BB2}" dt="2024-03-16T17:13:52.347" v="1806" actId="20577"/>
        <pc:sldMkLst>
          <pc:docMk/>
          <pc:sldMk cId="1999440976" sldId="360"/>
        </pc:sldMkLst>
        <pc:spChg chg="mod">
          <ac:chgData name="A S" userId="bff0dd6adc7f4841" providerId="LiveId" clId="{374A7D19-B1C3-4B58-8E4B-33CF16345BB2}" dt="2024-03-16T17:13:52.347" v="1806" actId="20577"/>
          <ac:spMkLst>
            <pc:docMk/>
            <pc:sldMk cId="1999440976" sldId="360"/>
            <ac:spMk id="6" creationId="{510F43B5-36F3-A843-CF31-A5EEBF317858}"/>
          </ac:spMkLst>
        </pc:spChg>
      </pc:sldChg>
      <pc:sldChg chg="modSp mod">
        <pc:chgData name="A S" userId="bff0dd6adc7f4841" providerId="LiveId" clId="{374A7D19-B1C3-4B58-8E4B-33CF16345BB2}" dt="2024-03-16T17:14:31.013" v="1871" actId="20577"/>
        <pc:sldMkLst>
          <pc:docMk/>
          <pc:sldMk cId="303010895" sldId="361"/>
        </pc:sldMkLst>
        <pc:spChg chg="mod">
          <ac:chgData name="A S" userId="bff0dd6adc7f4841" providerId="LiveId" clId="{374A7D19-B1C3-4B58-8E4B-33CF16345BB2}" dt="2024-03-16T17:14:06.907" v="1825" actId="20577"/>
          <ac:spMkLst>
            <pc:docMk/>
            <pc:sldMk cId="303010895" sldId="361"/>
            <ac:spMk id="2" creationId="{CFC1F6A1-B268-5E27-47C1-608A56FE2961}"/>
          </ac:spMkLst>
        </pc:spChg>
        <pc:spChg chg="mod">
          <ac:chgData name="A S" userId="bff0dd6adc7f4841" providerId="LiveId" clId="{374A7D19-B1C3-4B58-8E4B-33CF16345BB2}" dt="2024-03-16T17:14:31.013" v="1871" actId="20577"/>
          <ac:spMkLst>
            <pc:docMk/>
            <pc:sldMk cId="303010895" sldId="361"/>
            <ac:spMk id="3" creationId="{31A698CD-AA1F-8DE4-4758-4EDEB2EBA536}"/>
          </ac:spMkLst>
        </pc:spChg>
      </pc:sldChg>
      <pc:sldChg chg="modSp mod">
        <pc:chgData name="A S" userId="bff0dd6adc7f4841" providerId="LiveId" clId="{374A7D19-B1C3-4B58-8E4B-33CF16345BB2}" dt="2024-03-16T17:15:33.067" v="1982" actId="20577"/>
        <pc:sldMkLst>
          <pc:docMk/>
          <pc:sldMk cId="1637836136" sldId="362"/>
        </pc:sldMkLst>
        <pc:spChg chg="mod">
          <ac:chgData name="A S" userId="bff0dd6adc7f4841" providerId="LiveId" clId="{374A7D19-B1C3-4B58-8E4B-33CF16345BB2}" dt="2024-03-16T17:15:33.067" v="1982" actId="20577"/>
          <ac:spMkLst>
            <pc:docMk/>
            <pc:sldMk cId="1637836136" sldId="362"/>
            <ac:spMk id="2" creationId="{FA5F42E8-2097-D92D-2446-AFB1D042EE19}"/>
          </ac:spMkLst>
        </pc:spChg>
      </pc:sldChg>
      <pc:sldChg chg="modSp mod">
        <pc:chgData name="A S" userId="bff0dd6adc7f4841" providerId="LiveId" clId="{374A7D19-B1C3-4B58-8E4B-33CF16345BB2}" dt="2024-03-16T17:16:20.194" v="2029" actId="20577"/>
        <pc:sldMkLst>
          <pc:docMk/>
          <pc:sldMk cId="4140155720" sldId="363"/>
        </pc:sldMkLst>
        <pc:spChg chg="mod">
          <ac:chgData name="A S" userId="bff0dd6adc7f4841" providerId="LiveId" clId="{374A7D19-B1C3-4B58-8E4B-33CF16345BB2}" dt="2024-03-16T17:16:20.194" v="2029" actId="20577"/>
          <ac:spMkLst>
            <pc:docMk/>
            <pc:sldMk cId="4140155720" sldId="363"/>
            <ac:spMk id="2" creationId="{D3FF12FA-FACB-5D5B-A296-D92BC1133BA1}"/>
          </ac:spMkLst>
        </pc:spChg>
        <pc:spChg chg="mod">
          <ac:chgData name="A S" userId="bff0dd6adc7f4841" providerId="LiveId" clId="{374A7D19-B1C3-4B58-8E4B-33CF16345BB2}" dt="2024-03-16T17:15:54.230" v="1983" actId="20577"/>
          <ac:spMkLst>
            <pc:docMk/>
            <pc:sldMk cId="4140155720" sldId="363"/>
            <ac:spMk id="4" creationId="{AEE892F3-327D-69B2-4914-3B208315E44A}"/>
          </ac:spMkLst>
        </pc:spChg>
      </pc:sldChg>
      <pc:sldChg chg="modSp mod">
        <pc:chgData name="A S" userId="bff0dd6adc7f4841" providerId="LiveId" clId="{374A7D19-B1C3-4B58-8E4B-33CF16345BB2}" dt="2024-03-16T17:16:58.580" v="2075" actId="20577"/>
        <pc:sldMkLst>
          <pc:docMk/>
          <pc:sldMk cId="1658074767" sldId="365"/>
        </pc:sldMkLst>
        <pc:spChg chg="mod">
          <ac:chgData name="A S" userId="bff0dd6adc7f4841" providerId="LiveId" clId="{374A7D19-B1C3-4B58-8E4B-33CF16345BB2}" dt="2024-03-16T17:16:58.580" v="2075" actId="20577"/>
          <ac:spMkLst>
            <pc:docMk/>
            <pc:sldMk cId="1658074767" sldId="365"/>
            <ac:spMk id="2" creationId="{F2BDCB49-E5FA-7F54-A299-BB03D8A8AE19}"/>
          </ac:spMkLst>
        </pc:spChg>
      </pc:sldChg>
      <pc:sldChg chg="modSp mod">
        <pc:chgData name="A S" userId="bff0dd6adc7f4841" providerId="LiveId" clId="{374A7D19-B1C3-4B58-8E4B-33CF16345BB2}" dt="2024-03-16T17:17:31.538" v="2121" actId="20577"/>
        <pc:sldMkLst>
          <pc:docMk/>
          <pc:sldMk cId="702694138" sldId="366"/>
        </pc:sldMkLst>
        <pc:spChg chg="mod">
          <ac:chgData name="A S" userId="bff0dd6adc7f4841" providerId="LiveId" clId="{374A7D19-B1C3-4B58-8E4B-33CF16345BB2}" dt="2024-03-16T17:17:31.538" v="2121" actId="20577"/>
          <ac:spMkLst>
            <pc:docMk/>
            <pc:sldMk cId="702694138" sldId="366"/>
            <ac:spMk id="2" creationId="{19EE672F-0C38-4796-8D9B-B1DA6AE3C340}"/>
          </ac:spMkLst>
        </pc:spChg>
      </pc:sldChg>
      <pc:sldChg chg="modSp mod">
        <pc:chgData name="A S" userId="bff0dd6adc7f4841" providerId="LiveId" clId="{374A7D19-B1C3-4B58-8E4B-33CF16345BB2}" dt="2024-03-16T17:15:05.156" v="1936" actId="20577"/>
        <pc:sldMkLst>
          <pc:docMk/>
          <pc:sldMk cId="241489070" sldId="368"/>
        </pc:sldMkLst>
        <pc:spChg chg="mod">
          <ac:chgData name="A S" userId="bff0dd6adc7f4841" providerId="LiveId" clId="{374A7D19-B1C3-4B58-8E4B-33CF16345BB2}" dt="2024-03-16T17:14:40.898" v="1890" actId="20577"/>
          <ac:spMkLst>
            <pc:docMk/>
            <pc:sldMk cId="241489070" sldId="368"/>
            <ac:spMk id="2" creationId="{4E7C65A1-DAAF-E55D-C94D-37C16DF646A7}"/>
          </ac:spMkLst>
        </pc:spChg>
        <pc:spChg chg="mod">
          <ac:chgData name="A S" userId="bff0dd6adc7f4841" providerId="LiveId" clId="{374A7D19-B1C3-4B58-8E4B-33CF16345BB2}" dt="2024-03-16T17:15:05.156" v="1936" actId="20577"/>
          <ac:spMkLst>
            <pc:docMk/>
            <pc:sldMk cId="241489070" sldId="368"/>
            <ac:spMk id="3" creationId="{39FE6FC7-4B50-589C-BF92-BE133EFAE55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D9CB8-7967-428C-8EFC-6F34E05DE0D0}"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GB"/>
        </a:p>
      </dgm:t>
    </dgm:pt>
    <dgm:pt modelId="{7B7B6069-487B-4990-B447-12F4DF022052}">
      <dgm:prSet phldrT="[Text]"/>
      <dgm:spPr/>
      <dgm:t>
        <a:bodyPr/>
        <a:lstStyle/>
        <a:p>
          <a:r>
            <a:rPr lang="en-US" dirty="0"/>
            <a:t>Tydlig förståelse av rollen</a:t>
          </a:r>
          <a:endParaRPr lang="en-GB" dirty="0"/>
        </a:p>
      </dgm:t>
    </dgm:pt>
    <dgm:pt modelId="{5A7D0C77-7DB3-429B-8BBA-3473D1077478}" type="parTrans" cxnId="{8C538754-C8C7-4EF6-917F-836E934D9A20}">
      <dgm:prSet/>
      <dgm:spPr/>
      <dgm:t>
        <a:bodyPr/>
        <a:lstStyle/>
        <a:p>
          <a:endParaRPr lang="en-GB"/>
        </a:p>
      </dgm:t>
    </dgm:pt>
    <dgm:pt modelId="{931D4F33-8F08-49E1-8697-D0ED3B0949C1}" type="sibTrans" cxnId="{8C538754-C8C7-4EF6-917F-836E934D9A20}">
      <dgm:prSet/>
      <dgm:spPr/>
      <dgm:t>
        <a:bodyPr/>
        <a:lstStyle/>
        <a:p>
          <a:endParaRPr lang="en-GB"/>
        </a:p>
      </dgm:t>
    </dgm:pt>
    <dgm:pt modelId="{5EF1FA96-8647-46FD-9ADC-F280183FC365}">
      <dgm:prSet phldrT="[Text]"/>
      <dgm:spPr/>
      <dgm:t>
        <a:bodyPr/>
        <a:lstStyle/>
        <a:p>
          <a:r>
            <a:rPr lang="en-US" dirty="0"/>
            <a:t>Svarbarhet</a:t>
          </a:r>
          <a:endParaRPr lang="en-GB" dirty="0"/>
        </a:p>
      </dgm:t>
    </dgm:pt>
    <dgm:pt modelId="{1B7F5383-9CF1-42EF-95FF-A5C942C96E1C}" type="parTrans" cxnId="{D2E6B576-DCE8-482F-AEE4-01959C1D3CEA}">
      <dgm:prSet/>
      <dgm:spPr/>
      <dgm:t>
        <a:bodyPr/>
        <a:lstStyle/>
        <a:p>
          <a:endParaRPr lang="en-GB"/>
        </a:p>
      </dgm:t>
    </dgm:pt>
    <dgm:pt modelId="{DD8E2249-7A89-4A51-BBB8-B31EDCD10DEA}" type="sibTrans" cxnId="{D2E6B576-DCE8-482F-AEE4-01959C1D3CEA}">
      <dgm:prSet/>
      <dgm:spPr/>
      <dgm:t>
        <a:bodyPr/>
        <a:lstStyle/>
        <a:p>
          <a:endParaRPr lang="en-GB"/>
        </a:p>
      </dgm:t>
    </dgm:pt>
    <dgm:pt modelId="{086DA13A-25F4-4AE2-99F1-D2FEF7122C61}">
      <dgm:prSet phldrT="[Text]"/>
      <dgm:spPr/>
      <dgm:t>
        <a:bodyPr/>
        <a:lstStyle/>
        <a:p>
          <a:r>
            <a:rPr lang="en-US" dirty="0"/>
            <a:t>Aktivt deltagande och efterlevnad</a:t>
          </a:r>
          <a:endParaRPr lang="en-GB" dirty="0"/>
        </a:p>
      </dgm:t>
    </dgm:pt>
    <dgm:pt modelId="{886971A1-AF9C-4240-A97C-B514F3382F2C}" type="parTrans" cxnId="{1D18CCA7-1492-4ABA-A75D-BA7BB5F07BF6}">
      <dgm:prSet/>
      <dgm:spPr/>
      <dgm:t>
        <a:bodyPr/>
        <a:lstStyle/>
        <a:p>
          <a:endParaRPr lang="en-GB"/>
        </a:p>
      </dgm:t>
    </dgm:pt>
    <dgm:pt modelId="{04081CC4-4E44-4A1A-B4DE-1593A357911B}" type="sibTrans" cxnId="{1D18CCA7-1492-4ABA-A75D-BA7BB5F07BF6}">
      <dgm:prSet/>
      <dgm:spPr/>
      <dgm:t>
        <a:bodyPr/>
        <a:lstStyle/>
        <a:p>
          <a:endParaRPr lang="en-GB"/>
        </a:p>
      </dgm:t>
    </dgm:pt>
    <dgm:pt modelId="{ED3466C5-00F0-4EF8-831B-3AA48533F5CC}">
      <dgm:prSet phldrT="[Text]"/>
      <dgm:spPr/>
      <dgm:t>
        <a:bodyPr/>
        <a:lstStyle/>
        <a:p>
          <a:r>
            <a:rPr lang="en-US" dirty="0"/>
            <a:t>Förmåga att fatta rimliga beslut</a:t>
          </a:r>
          <a:endParaRPr lang="en-GB" dirty="0"/>
        </a:p>
      </dgm:t>
    </dgm:pt>
    <dgm:pt modelId="{F6E62F0D-8EFB-4909-BCF0-49DC5AA4F3BB}" type="parTrans" cxnId="{073FB3F5-DF45-44CF-8F1E-59E23B3E800F}">
      <dgm:prSet/>
      <dgm:spPr/>
      <dgm:t>
        <a:bodyPr/>
        <a:lstStyle/>
        <a:p>
          <a:endParaRPr lang="en-GB"/>
        </a:p>
      </dgm:t>
    </dgm:pt>
    <dgm:pt modelId="{A2114037-029A-4704-B077-BDB048F3D21D}" type="sibTrans" cxnId="{073FB3F5-DF45-44CF-8F1E-59E23B3E800F}">
      <dgm:prSet/>
      <dgm:spPr/>
      <dgm:t>
        <a:bodyPr/>
        <a:lstStyle/>
        <a:p>
          <a:endParaRPr lang="en-GB"/>
        </a:p>
      </dgm:t>
    </dgm:pt>
    <dgm:pt modelId="{1F1606AF-2A23-440A-B5CF-D2D93831D50E}">
      <dgm:prSet phldrT="[Text]"/>
      <dgm:spPr/>
      <dgm:t>
        <a:bodyPr/>
        <a:lstStyle/>
        <a:p>
          <a:r>
            <a:rPr lang="en-US" dirty="0"/>
            <a:t>Förmåga att hantera kritik</a:t>
          </a:r>
          <a:endParaRPr lang="en-GB" dirty="0"/>
        </a:p>
      </dgm:t>
    </dgm:pt>
    <dgm:pt modelId="{0A40E0E7-BE02-41ED-B6F5-FC4A292C1B13}" type="parTrans" cxnId="{FB25A233-BC06-4A20-908A-FB8150F3EFBD}">
      <dgm:prSet/>
      <dgm:spPr/>
      <dgm:t>
        <a:bodyPr/>
        <a:lstStyle/>
        <a:p>
          <a:endParaRPr lang="en-GB"/>
        </a:p>
      </dgm:t>
    </dgm:pt>
    <dgm:pt modelId="{922E05CF-445E-4CE2-B515-2171A59AAE36}" type="sibTrans" cxnId="{FB25A233-BC06-4A20-908A-FB8150F3EFBD}">
      <dgm:prSet/>
      <dgm:spPr/>
      <dgm:t>
        <a:bodyPr/>
        <a:lstStyle/>
        <a:p>
          <a:endParaRPr lang="en-GB"/>
        </a:p>
      </dgm:t>
    </dgm:pt>
    <dgm:pt modelId="{5FF2C99C-ACEF-403E-87B9-F08C65D972D9}" type="pres">
      <dgm:prSet presAssocID="{519D9CB8-7967-428C-8EFC-6F34E05DE0D0}" presName="diagram" presStyleCnt="0">
        <dgm:presLayoutVars>
          <dgm:dir/>
          <dgm:resizeHandles val="exact"/>
        </dgm:presLayoutVars>
      </dgm:prSet>
      <dgm:spPr/>
    </dgm:pt>
    <dgm:pt modelId="{39CAFA47-47A9-4B5E-A081-F74A02A5D013}" type="pres">
      <dgm:prSet presAssocID="{7B7B6069-487B-4990-B447-12F4DF022052}" presName="node" presStyleLbl="node1" presStyleIdx="0" presStyleCnt="5">
        <dgm:presLayoutVars>
          <dgm:bulletEnabled val="1"/>
        </dgm:presLayoutVars>
      </dgm:prSet>
      <dgm:spPr/>
    </dgm:pt>
    <dgm:pt modelId="{ED189FD6-6209-4C68-84DD-365B68AC773F}" type="pres">
      <dgm:prSet presAssocID="{931D4F33-8F08-49E1-8697-D0ED3B0949C1}" presName="sibTrans" presStyleCnt="0"/>
      <dgm:spPr/>
    </dgm:pt>
    <dgm:pt modelId="{11C0671E-9BEF-4B7E-8EB1-3216E8150435}" type="pres">
      <dgm:prSet presAssocID="{5EF1FA96-8647-46FD-9ADC-F280183FC365}" presName="node" presStyleLbl="node1" presStyleIdx="1" presStyleCnt="5">
        <dgm:presLayoutVars>
          <dgm:bulletEnabled val="1"/>
        </dgm:presLayoutVars>
      </dgm:prSet>
      <dgm:spPr/>
    </dgm:pt>
    <dgm:pt modelId="{A9182AC8-07E9-4007-8A6F-DE5506C86D4E}" type="pres">
      <dgm:prSet presAssocID="{DD8E2249-7A89-4A51-BBB8-B31EDCD10DEA}" presName="sibTrans" presStyleCnt="0"/>
      <dgm:spPr/>
    </dgm:pt>
    <dgm:pt modelId="{9D26A17C-02C8-4F6A-B929-46FCA7FA60A2}" type="pres">
      <dgm:prSet presAssocID="{086DA13A-25F4-4AE2-99F1-D2FEF7122C61}" presName="node" presStyleLbl="node1" presStyleIdx="2" presStyleCnt="5">
        <dgm:presLayoutVars>
          <dgm:bulletEnabled val="1"/>
        </dgm:presLayoutVars>
      </dgm:prSet>
      <dgm:spPr/>
    </dgm:pt>
    <dgm:pt modelId="{8183DF9A-7383-4F76-8768-CB37535992B1}" type="pres">
      <dgm:prSet presAssocID="{04081CC4-4E44-4A1A-B4DE-1593A357911B}" presName="sibTrans" presStyleCnt="0"/>
      <dgm:spPr/>
    </dgm:pt>
    <dgm:pt modelId="{7CCB3BBB-4183-4FF1-B4E0-F7C5F50EFDE0}" type="pres">
      <dgm:prSet presAssocID="{ED3466C5-00F0-4EF8-831B-3AA48533F5CC}" presName="node" presStyleLbl="node1" presStyleIdx="3" presStyleCnt="5">
        <dgm:presLayoutVars>
          <dgm:bulletEnabled val="1"/>
        </dgm:presLayoutVars>
      </dgm:prSet>
      <dgm:spPr/>
    </dgm:pt>
    <dgm:pt modelId="{3CD5CD1E-71A8-4A99-AFAF-3E9F0B578BE9}" type="pres">
      <dgm:prSet presAssocID="{A2114037-029A-4704-B077-BDB048F3D21D}" presName="sibTrans" presStyleCnt="0"/>
      <dgm:spPr/>
    </dgm:pt>
    <dgm:pt modelId="{6C7C31AB-6182-4674-97C4-75271FF27945}" type="pres">
      <dgm:prSet presAssocID="{1F1606AF-2A23-440A-B5CF-D2D93831D50E}" presName="node" presStyleLbl="node1" presStyleIdx="4" presStyleCnt="5">
        <dgm:presLayoutVars>
          <dgm:bulletEnabled val="1"/>
        </dgm:presLayoutVars>
      </dgm:prSet>
      <dgm:spPr/>
    </dgm:pt>
  </dgm:ptLst>
  <dgm:cxnLst>
    <dgm:cxn modelId="{D652C905-418C-4BCB-ADB6-310408D177E2}" type="presOf" srcId="{1F1606AF-2A23-440A-B5CF-D2D93831D50E}" destId="{6C7C31AB-6182-4674-97C4-75271FF27945}" srcOrd="0" destOrd="0" presId="urn:microsoft.com/office/officeart/2005/8/layout/default"/>
    <dgm:cxn modelId="{FB25A233-BC06-4A20-908A-FB8150F3EFBD}" srcId="{519D9CB8-7967-428C-8EFC-6F34E05DE0D0}" destId="{1F1606AF-2A23-440A-B5CF-D2D93831D50E}" srcOrd="4" destOrd="0" parTransId="{0A40E0E7-BE02-41ED-B6F5-FC4A292C1B13}" sibTransId="{922E05CF-445E-4CE2-B515-2171A59AAE36}"/>
    <dgm:cxn modelId="{8C538754-C8C7-4EF6-917F-836E934D9A20}" srcId="{519D9CB8-7967-428C-8EFC-6F34E05DE0D0}" destId="{7B7B6069-487B-4990-B447-12F4DF022052}" srcOrd="0" destOrd="0" parTransId="{5A7D0C77-7DB3-429B-8BBA-3473D1077478}" sibTransId="{931D4F33-8F08-49E1-8697-D0ED3B0949C1}"/>
    <dgm:cxn modelId="{139C2E56-C526-45BC-B260-B128B9FA0E43}" type="presOf" srcId="{5EF1FA96-8647-46FD-9ADC-F280183FC365}" destId="{11C0671E-9BEF-4B7E-8EB1-3216E8150435}" srcOrd="0" destOrd="0" presId="urn:microsoft.com/office/officeart/2005/8/layout/default"/>
    <dgm:cxn modelId="{D2E6B576-DCE8-482F-AEE4-01959C1D3CEA}" srcId="{519D9CB8-7967-428C-8EFC-6F34E05DE0D0}" destId="{5EF1FA96-8647-46FD-9ADC-F280183FC365}" srcOrd="1" destOrd="0" parTransId="{1B7F5383-9CF1-42EF-95FF-A5C942C96E1C}" sibTransId="{DD8E2249-7A89-4A51-BBB8-B31EDCD10DEA}"/>
    <dgm:cxn modelId="{DBBC3458-F95F-409D-B449-13D30B263D56}" type="presOf" srcId="{086DA13A-25F4-4AE2-99F1-D2FEF7122C61}" destId="{9D26A17C-02C8-4F6A-B929-46FCA7FA60A2}" srcOrd="0" destOrd="0" presId="urn:microsoft.com/office/officeart/2005/8/layout/default"/>
    <dgm:cxn modelId="{1D18CCA7-1492-4ABA-A75D-BA7BB5F07BF6}" srcId="{519D9CB8-7967-428C-8EFC-6F34E05DE0D0}" destId="{086DA13A-25F4-4AE2-99F1-D2FEF7122C61}" srcOrd="2" destOrd="0" parTransId="{886971A1-AF9C-4240-A97C-B514F3382F2C}" sibTransId="{04081CC4-4E44-4A1A-B4DE-1593A357911B}"/>
    <dgm:cxn modelId="{689360AF-8A51-4D7B-A303-E6CD9D94A753}" type="presOf" srcId="{7B7B6069-487B-4990-B447-12F4DF022052}" destId="{39CAFA47-47A9-4B5E-A081-F74A02A5D013}" srcOrd="0" destOrd="0" presId="urn:microsoft.com/office/officeart/2005/8/layout/default"/>
    <dgm:cxn modelId="{B7D7BEB5-A996-4A43-8530-915ED3BBB34A}" type="presOf" srcId="{519D9CB8-7967-428C-8EFC-6F34E05DE0D0}" destId="{5FF2C99C-ACEF-403E-87B9-F08C65D972D9}" srcOrd="0" destOrd="0" presId="urn:microsoft.com/office/officeart/2005/8/layout/default"/>
    <dgm:cxn modelId="{CF9AA8DB-CAF7-403A-924D-3F5FDBDD19EF}" type="presOf" srcId="{ED3466C5-00F0-4EF8-831B-3AA48533F5CC}" destId="{7CCB3BBB-4183-4FF1-B4E0-F7C5F50EFDE0}" srcOrd="0" destOrd="0" presId="urn:microsoft.com/office/officeart/2005/8/layout/default"/>
    <dgm:cxn modelId="{073FB3F5-DF45-44CF-8F1E-59E23B3E800F}" srcId="{519D9CB8-7967-428C-8EFC-6F34E05DE0D0}" destId="{ED3466C5-00F0-4EF8-831B-3AA48533F5CC}" srcOrd="3" destOrd="0" parTransId="{F6E62F0D-8EFB-4909-BCF0-49DC5AA4F3BB}" sibTransId="{A2114037-029A-4704-B077-BDB048F3D21D}"/>
    <dgm:cxn modelId="{D3B4CCD9-3BCF-430B-AAAD-8CE9FB237CDD}" type="presParOf" srcId="{5FF2C99C-ACEF-403E-87B9-F08C65D972D9}" destId="{39CAFA47-47A9-4B5E-A081-F74A02A5D013}" srcOrd="0" destOrd="0" presId="urn:microsoft.com/office/officeart/2005/8/layout/default"/>
    <dgm:cxn modelId="{7EBDF8AB-CC8D-482C-8BA7-F868B3D9B43E}" type="presParOf" srcId="{5FF2C99C-ACEF-403E-87B9-F08C65D972D9}" destId="{ED189FD6-6209-4C68-84DD-365B68AC773F}" srcOrd="1" destOrd="0" presId="urn:microsoft.com/office/officeart/2005/8/layout/default"/>
    <dgm:cxn modelId="{D70FB340-C44E-4732-B593-F707138EB0AD}" type="presParOf" srcId="{5FF2C99C-ACEF-403E-87B9-F08C65D972D9}" destId="{11C0671E-9BEF-4B7E-8EB1-3216E8150435}" srcOrd="2" destOrd="0" presId="urn:microsoft.com/office/officeart/2005/8/layout/default"/>
    <dgm:cxn modelId="{24E9262E-AEC5-4AA0-AD4B-93B1325686DD}" type="presParOf" srcId="{5FF2C99C-ACEF-403E-87B9-F08C65D972D9}" destId="{A9182AC8-07E9-4007-8A6F-DE5506C86D4E}" srcOrd="3" destOrd="0" presId="urn:microsoft.com/office/officeart/2005/8/layout/default"/>
    <dgm:cxn modelId="{BF0C4B26-8BEE-496B-9C95-071F3B2931AB}" type="presParOf" srcId="{5FF2C99C-ACEF-403E-87B9-F08C65D972D9}" destId="{9D26A17C-02C8-4F6A-B929-46FCA7FA60A2}" srcOrd="4" destOrd="0" presId="urn:microsoft.com/office/officeart/2005/8/layout/default"/>
    <dgm:cxn modelId="{25945A29-D53D-4E06-99C4-BA050D987756}" type="presParOf" srcId="{5FF2C99C-ACEF-403E-87B9-F08C65D972D9}" destId="{8183DF9A-7383-4F76-8768-CB37535992B1}" srcOrd="5" destOrd="0" presId="urn:microsoft.com/office/officeart/2005/8/layout/default"/>
    <dgm:cxn modelId="{FC1FBFCD-C674-495B-A623-B311C6A9431C}" type="presParOf" srcId="{5FF2C99C-ACEF-403E-87B9-F08C65D972D9}" destId="{7CCB3BBB-4183-4FF1-B4E0-F7C5F50EFDE0}" srcOrd="6" destOrd="0" presId="urn:microsoft.com/office/officeart/2005/8/layout/default"/>
    <dgm:cxn modelId="{A1922CF1-6C20-49FF-9D7A-5B034F894B94}" type="presParOf" srcId="{5FF2C99C-ACEF-403E-87B9-F08C65D972D9}" destId="{3CD5CD1E-71A8-4A99-AFAF-3E9F0B578BE9}" srcOrd="7" destOrd="0" presId="urn:microsoft.com/office/officeart/2005/8/layout/default"/>
    <dgm:cxn modelId="{1DC10AC0-E52D-45C5-895C-3D5737080824}" type="presParOf" srcId="{5FF2C99C-ACEF-403E-87B9-F08C65D972D9}" destId="{6C7C31AB-6182-4674-97C4-75271FF2794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A62BA-1119-479D-B7DB-58F6B07BCB42}"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en-GB"/>
        </a:p>
      </dgm:t>
    </dgm:pt>
    <dgm:pt modelId="{7363FE7B-AD82-4DE8-B010-60181D63DA87}">
      <dgm:prSet phldrT="[Text]" custT="1"/>
      <dgm:spPr>
        <a:xfrm>
          <a:off x="2224553" y="2283817"/>
          <a:ext cx="1414669" cy="1147364"/>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800" b="1" dirty="0">
              <a:solidFill>
                <a:sysClr val="window" lastClr="FFFFFF"/>
              </a:solidFill>
              <a:latin typeface="Calibri"/>
              <a:ea typeface="+mn-ea"/>
              <a:cs typeface="+mn-cs"/>
            </a:rPr>
            <a:t>Principer för etisk kommunikation</a:t>
          </a:r>
        </a:p>
      </dgm:t>
    </dgm:pt>
    <dgm:pt modelId="{B01BE334-5328-4DBE-9746-57D64A4231C8}" type="parTrans" cxnId="{C9461237-14E9-4EDB-A890-5BEB93A35AF9}">
      <dgm:prSet/>
      <dgm:spPr/>
      <dgm:t>
        <a:bodyPr/>
        <a:lstStyle/>
        <a:p>
          <a:endParaRPr lang="en-GB"/>
        </a:p>
      </dgm:t>
    </dgm:pt>
    <dgm:pt modelId="{1C5827B4-2CFA-4BD7-8BFC-69981E8DA3B2}" type="sibTrans" cxnId="{C9461237-14E9-4EDB-A890-5BEB93A35AF9}">
      <dgm:prSet/>
      <dgm:spPr/>
      <dgm:t>
        <a:bodyPr/>
        <a:lstStyle/>
        <a:p>
          <a:endParaRPr lang="en-GB"/>
        </a:p>
      </dgm:t>
    </dgm:pt>
    <dgm:pt modelId="{32DF3286-E452-46E8-BC03-A7B8C9FDD06D}">
      <dgm:prSet phldrT="[Text]" custT="1"/>
      <dgm:spPr>
        <a:xfrm>
          <a:off x="2383747" y="2472"/>
          <a:ext cx="1096282" cy="1096282"/>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 Var sanningsenlig och ärlig </a:t>
          </a:r>
        </a:p>
      </dgm:t>
    </dgm:pt>
    <dgm:pt modelId="{192D3D74-7449-4298-8008-F0B589922E03}" type="parTrans" cxnId="{E2249711-48ED-453E-89C9-D0F11BA7ACB3}">
      <dgm:prSet/>
      <dgm:spPr>
        <a:xfrm rot="16200000">
          <a:off x="2617846" y="1476102"/>
          <a:ext cx="628083" cy="465920"/>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1EB5E979-E3C9-4898-86D4-4A76AC2038E4}" type="sibTrans" cxnId="{E2249711-48ED-453E-89C9-D0F11BA7ACB3}">
      <dgm:prSet/>
      <dgm:spPr/>
      <dgm:t>
        <a:bodyPr/>
        <a:lstStyle/>
        <a:p>
          <a:endParaRPr lang="en-GB"/>
        </a:p>
      </dgm:t>
    </dgm:pt>
    <dgm:pt modelId="{4C7AA209-9BA6-4633-A565-D85BFA728D9B}">
      <dgm:prSet phldrT="[Text]" custT="1"/>
      <dgm:spPr>
        <a:xfrm>
          <a:off x="3739700" y="443048"/>
          <a:ext cx="1096282" cy="1096282"/>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Aktivt lyssnande</a:t>
          </a:r>
        </a:p>
      </dgm:t>
    </dgm:pt>
    <dgm:pt modelId="{C8CE09D9-F5BB-4F5E-AA49-090EF4987247}" type="parTrans" cxnId="{5FDFC1D3-0853-4F76-A3AF-EFFFD1CD1BEC}">
      <dgm:prSet/>
      <dgm:spPr>
        <a:xfrm rot="18360000">
          <a:off x="3314028" y="1679914"/>
          <a:ext cx="608340" cy="465920"/>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4467D373-9E80-4C8C-B93A-8FFDAE85771A}" type="sibTrans" cxnId="{5FDFC1D3-0853-4F76-A3AF-EFFFD1CD1BEC}">
      <dgm:prSet/>
      <dgm:spPr/>
      <dgm:t>
        <a:bodyPr/>
        <a:lstStyle/>
        <a:p>
          <a:endParaRPr lang="en-GB"/>
        </a:p>
      </dgm:t>
    </dgm:pt>
    <dgm:pt modelId="{B8ED4907-F0A8-455E-9063-63C58F051B78}">
      <dgm:prSet phldrT="[Text]" custT="1"/>
      <dgm:spPr>
        <a:xfrm>
          <a:off x="4545528" y="1596491"/>
          <a:ext cx="1160678" cy="1096282"/>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Tala utan att döma </a:t>
          </a:r>
        </a:p>
      </dgm:t>
    </dgm:pt>
    <dgm:pt modelId="{A4735F43-B8EA-49A0-973E-FA473833989F}" type="parTrans" cxnId="{FC054275-19E5-4B93-8D82-69EFA180FBE4}">
      <dgm:prSet/>
      <dgm:spPr>
        <a:xfrm rot="20520000">
          <a:off x="3792502" y="2255406"/>
          <a:ext cx="550921" cy="465920"/>
        </a:xfrm>
        <a:prstGeom prst="righ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5F1DC7D5-1CDA-4679-A808-C2E7122180F8}" type="sibTrans" cxnId="{FC054275-19E5-4B93-8D82-69EFA180FBE4}">
      <dgm:prSet/>
      <dgm:spPr/>
      <dgm:t>
        <a:bodyPr/>
        <a:lstStyle/>
        <a:p>
          <a:endParaRPr lang="en-GB"/>
        </a:p>
      </dgm:t>
    </dgm:pt>
    <dgm:pt modelId="{3ACC2D75-DF87-4950-B8FC-BB944B0D8B15}">
      <dgm:prSet phldrT="[Text]" custT="1"/>
      <dgm:spPr>
        <a:xfrm>
          <a:off x="4577726" y="3022225"/>
          <a:ext cx="1096282" cy="1096282"/>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 Berätta om dina egna erfarenheter</a:t>
          </a:r>
        </a:p>
      </dgm:t>
    </dgm:pt>
    <dgm:pt modelId="{6C99A83D-018B-4DD5-AC96-E467E960EE27}" type="parTrans" cxnId="{F3C628F3-F4C2-4138-8BB4-2A9E51D4E20F}">
      <dgm:prSet/>
      <dgm:spPr>
        <a:xfrm rot="1080000">
          <a:off x="3798169" y="2998000"/>
          <a:ext cx="566225" cy="465920"/>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C380EB7E-2C21-48FC-BFAF-3E934F1E60EF}" type="sibTrans" cxnId="{F3C628F3-F4C2-4138-8BB4-2A9E51D4E20F}">
      <dgm:prSet/>
      <dgm:spPr/>
      <dgm:t>
        <a:bodyPr/>
        <a:lstStyle/>
        <a:p>
          <a:endParaRPr lang="en-GB"/>
        </a:p>
      </dgm:t>
    </dgm:pt>
    <dgm:pt modelId="{AAD26396-036D-475C-9572-EF265984AE52}">
      <dgm:prSet phldrT="[Text]" custT="1"/>
      <dgm:spPr>
        <a:xfrm>
          <a:off x="3739700" y="4175668"/>
          <a:ext cx="1096282" cy="1096282"/>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Beakta mottagarens föredragna kommunikationskanal</a:t>
          </a:r>
        </a:p>
      </dgm:t>
    </dgm:pt>
    <dgm:pt modelId="{789E63E5-2F06-4D0F-9932-0202C694C447}" type="parTrans" cxnId="{270B6364-3F5D-4B36-A2A9-49494F094854}">
      <dgm:prSet/>
      <dgm:spPr>
        <a:xfrm rot="3240000">
          <a:off x="3314028" y="3569165"/>
          <a:ext cx="608340" cy="465920"/>
        </a:xfrm>
        <a:prstGeom prst="righ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BB292912-FD08-463D-92DE-2A0F3379A659}" type="sibTrans" cxnId="{270B6364-3F5D-4B36-A2A9-49494F094854}">
      <dgm:prSet/>
      <dgm:spPr/>
      <dgm:t>
        <a:bodyPr/>
        <a:lstStyle/>
        <a:p>
          <a:endParaRPr lang="en-GB"/>
        </a:p>
      </dgm:t>
    </dgm:pt>
    <dgm:pt modelId="{4BE1B06D-45F3-4E56-B03E-12AC9018EBA3}">
      <dgm:prSet phldrT="[Text]" custT="1"/>
      <dgm:spPr>
        <a:xfrm>
          <a:off x="2383747" y="4616244"/>
          <a:ext cx="1096282" cy="1096282"/>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a:solidFill>
                <a:sysClr val="window" lastClr="FFFFFF"/>
              </a:solidFill>
              <a:latin typeface="Calibri"/>
              <a:ea typeface="+mn-ea"/>
              <a:cs typeface="+mn-cs"/>
            </a:rPr>
            <a:t>Sträva efter att förstå</a:t>
          </a:r>
        </a:p>
      </dgm:t>
    </dgm:pt>
    <dgm:pt modelId="{594370BA-4C45-46F2-B2F2-A92BF717945C}" type="parTrans" cxnId="{70212F04-9194-4E2B-8E8C-4E015F829FD9}">
      <dgm:prSet/>
      <dgm:spPr>
        <a:xfrm rot="5400000">
          <a:off x="2617846" y="3772977"/>
          <a:ext cx="628083" cy="465920"/>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388BC1FB-F29E-4F95-832F-E1BB59508D04}" type="sibTrans" cxnId="{70212F04-9194-4E2B-8E8C-4E015F829FD9}">
      <dgm:prSet/>
      <dgm:spPr/>
      <dgm:t>
        <a:bodyPr/>
        <a:lstStyle/>
        <a:p>
          <a:endParaRPr lang="en-GB"/>
        </a:p>
      </dgm:t>
    </dgm:pt>
    <dgm:pt modelId="{DB21BD5C-8FF7-4AFE-975D-2CDC58FC3FAF}">
      <dgm:prSet phldrT="[Text]" custT="1"/>
      <dgm:spPr>
        <a:xfrm>
          <a:off x="1027793" y="4175668"/>
          <a:ext cx="1096282" cy="1096282"/>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Undvik en negativ ton</a:t>
          </a:r>
        </a:p>
      </dgm:t>
    </dgm:pt>
    <dgm:pt modelId="{AFD336EA-34E9-4EE8-9FDD-4D35D8CA92AF}" type="parTrans" cxnId="{96E65A00-DAC5-4B15-8FC3-F468AC2DAB85}">
      <dgm:prSet/>
      <dgm:spPr>
        <a:xfrm rot="7560000">
          <a:off x="1941407" y="3569165"/>
          <a:ext cx="608340" cy="465920"/>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94D923FE-6EE7-49E6-852D-705B6D59088E}" type="sibTrans" cxnId="{96E65A00-DAC5-4B15-8FC3-F468AC2DAB85}">
      <dgm:prSet/>
      <dgm:spPr/>
      <dgm:t>
        <a:bodyPr/>
        <a:lstStyle/>
        <a:p>
          <a:endParaRPr lang="en-GB"/>
        </a:p>
      </dgm:t>
    </dgm:pt>
    <dgm:pt modelId="{1BE7401A-C7E2-4C6A-B6E0-49CB71F7B923}">
      <dgm:prSet phldrT="[Text]" custT="1"/>
      <dgm:spPr>
        <a:xfrm>
          <a:off x="189767" y="3022225"/>
          <a:ext cx="1096282" cy="1096282"/>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 Avbryt inte andra </a:t>
          </a:r>
        </a:p>
      </dgm:t>
    </dgm:pt>
    <dgm:pt modelId="{292D27FA-13AA-4BE1-91D4-195ED5949D0F}" type="parTrans" cxnId="{3AE68905-5778-4BC1-A2E8-18104DE4DC4E}">
      <dgm:prSet/>
      <dgm:spPr>
        <a:xfrm rot="9720000">
          <a:off x="1499381" y="2998000"/>
          <a:ext cx="566225" cy="465920"/>
        </a:xfrm>
        <a:prstGeom prst="righ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23B2BE15-7B8F-4EEF-AFE2-48F5A013BE11}" type="sibTrans" cxnId="{3AE68905-5778-4BC1-A2E8-18104DE4DC4E}">
      <dgm:prSet/>
      <dgm:spPr/>
      <dgm:t>
        <a:bodyPr/>
        <a:lstStyle/>
        <a:p>
          <a:endParaRPr lang="en-GB"/>
        </a:p>
      </dgm:t>
    </dgm:pt>
    <dgm:pt modelId="{AD692A2F-AE40-4D4F-8846-0CFC3DEB5C78}">
      <dgm:prSet phldrT="[Text]" custT="1"/>
      <dgm:spPr>
        <a:xfrm>
          <a:off x="189767" y="1596491"/>
          <a:ext cx="1096282" cy="1096282"/>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Respektera integritet och sekretess</a:t>
          </a:r>
        </a:p>
      </dgm:t>
    </dgm:pt>
    <dgm:pt modelId="{A8450AF3-57F5-45F2-95BE-ED26DCA81F73}" type="parTrans" cxnId="{D7A47323-CD1D-43F0-ACF6-6222C913A7F6}">
      <dgm:prSet/>
      <dgm:spPr>
        <a:xfrm rot="11880000">
          <a:off x="1499381" y="2251079"/>
          <a:ext cx="566225" cy="465920"/>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036ED697-D800-4D28-8C53-641411F4ED27}" type="sibTrans" cxnId="{D7A47323-CD1D-43F0-ACF6-6222C913A7F6}">
      <dgm:prSet/>
      <dgm:spPr/>
      <dgm:t>
        <a:bodyPr/>
        <a:lstStyle/>
        <a:p>
          <a:endParaRPr lang="en-GB"/>
        </a:p>
      </dgm:t>
    </dgm:pt>
    <dgm:pt modelId="{067CFB7D-468B-4EF1-BA8D-ADFA9DE9B398}">
      <dgm:prSet phldrT="[Text]" custT="1"/>
      <dgm:spPr>
        <a:xfrm>
          <a:off x="970567" y="443048"/>
          <a:ext cx="1210734" cy="1096282"/>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Acceptera </a:t>
          </a:r>
          <a:r>
            <a:rPr lang="en-GB" sz="1050" dirty="0">
              <a:solidFill>
                <a:sysClr val="window" lastClr="FFFFFF"/>
              </a:solidFill>
              <a:latin typeface="Calibri"/>
              <a:ea typeface="+mn-ea"/>
              <a:cs typeface="+mn-cs"/>
            </a:rPr>
            <a:t>ansvar</a:t>
          </a:r>
        </a:p>
      </dgm:t>
    </dgm:pt>
    <dgm:pt modelId="{DBB18C86-9AC6-41AC-A005-52EFC5599B54}" type="parTrans" cxnId="{843C1C6D-29C8-4789-9EF2-0F193C4A0399}">
      <dgm:prSet/>
      <dgm:spPr>
        <a:xfrm rot="14040000">
          <a:off x="1951251" y="1686936"/>
          <a:ext cx="598855" cy="465920"/>
        </a:xfrm>
        <a:prstGeom prst="righ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C729BB11-4D0A-42FA-A697-D1A8CD7C724E}" type="sibTrans" cxnId="{843C1C6D-29C8-4789-9EF2-0F193C4A0399}">
      <dgm:prSet/>
      <dgm:spPr/>
      <dgm:t>
        <a:bodyPr/>
        <a:lstStyle/>
        <a:p>
          <a:endParaRPr lang="en-GB"/>
        </a:p>
      </dgm:t>
    </dgm:pt>
    <dgm:pt modelId="{A9735B25-EFE1-4F6D-9C00-091BFD3370A0}" type="pres">
      <dgm:prSet presAssocID="{919A62BA-1119-479D-B7DB-58F6B07BCB42}" presName="Name0" presStyleCnt="0">
        <dgm:presLayoutVars>
          <dgm:chMax val="1"/>
          <dgm:dir/>
          <dgm:animLvl val="ctr"/>
          <dgm:resizeHandles val="exact"/>
        </dgm:presLayoutVars>
      </dgm:prSet>
      <dgm:spPr/>
    </dgm:pt>
    <dgm:pt modelId="{A8E7986E-2502-403F-B69A-16A88BC01947}" type="pres">
      <dgm:prSet presAssocID="{7363FE7B-AD82-4DE8-B010-60181D63DA87}" presName="centerShape" presStyleLbl="node0" presStyleIdx="0" presStyleCnt="1" custScaleX="156415" custScaleY="126860"/>
      <dgm:spPr/>
    </dgm:pt>
    <dgm:pt modelId="{E032153B-FC6F-42F1-B823-596BDDBD27B7}" type="pres">
      <dgm:prSet presAssocID="{192D3D74-7449-4298-8008-F0B589922E03}" presName="parTrans" presStyleLbl="sibTrans2D1" presStyleIdx="0" presStyleCnt="10"/>
      <dgm:spPr/>
    </dgm:pt>
    <dgm:pt modelId="{15F21D03-4A18-4FFC-BE7D-59C9DAE66858}" type="pres">
      <dgm:prSet presAssocID="{192D3D74-7449-4298-8008-F0B589922E03}" presName="connectorText" presStyleLbl="sibTrans2D1" presStyleIdx="0" presStyleCnt="10"/>
      <dgm:spPr/>
    </dgm:pt>
    <dgm:pt modelId="{2373705F-C31F-42C4-921B-CF49F77C2E69}" type="pres">
      <dgm:prSet presAssocID="{32DF3286-E452-46E8-BC03-A7B8C9FDD06D}" presName="node" presStyleLbl="node1" presStyleIdx="0" presStyleCnt="10" custScaleX="109787" custScaleY="93543">
        <dgm:presLayoutVars>
          <dgm:bulletEnabled val="1"/>
        </dgm:presLayoutVars>
      </dgm:prSet>
      <dgm:spPr/>
    </dgm:pt>
    <dgm:pt modelId="{3C2D92A0-22E6-4E2F-AEFA-446D31B729A9}" type="pres">
      <dgm:prSet presAssocID="{C8CE09D9-F5BB-4F5E-AA49-090EF4987247}" presName="parTrans" presStyleLbl="sibTrans2D1" presStyleIdx="1" presStyleCnt="10"/>
      <dgm:spPr/>
    </dgm:pt>
    <dgm:pt modelId="{9B665C54-AF17-49C5-AB69-6E778F02E492}" type="pres">
      <dgm:prSet presAssocID="{C8CE09D9-F5BB-4F5E-AA49-090EF4987247}" presName="connectorText" presStyleLbl="sibTrans2D1" presStyleIdx="1" presStyleCnt="10"/>
      <dgm:spPr/>
    </dgm:pt>
    <dgm:pt modelId="{3205A22A-B89B-45ED-9F12-64D3D56D5D73}" type="pres">
      <dgm:prSet presAssocID="{4C7AA209-9BA6-4633-A565-D85BFA728D9B}" presName="node" presStyleLbl="node1" presStyleIdx="1" presStyleCnt="10" custScaleX="109787" custScaleY="93543">
        <dgm:presLayoutVars>
          <dgm:bulletEnabled val="1"/>
        </dgm:presLayoutVars>
      </dgm:prSet>
      <dgm:spPr/>
    </dgm:pt>
    <dgm:pt modelId="{F5E0F81E-A63F-41B1-AFA5-271531CCF284}" type="pres">
      <dgm:prSet presAssocID="{A4735F43-B8EA-49A0-973E-FA473833989F}" presName="parTrans" presStyleLbl="sibTrans2D1" presStyleIdx="2" presStyleCnt="10"/>
      <dgm:spPr/>
    </dgm:pt>
    <dgm:pt modelId="{D4507599-F49B-4F61-95D6-4306733A144A}" type="pres">
      <dgm:prSet presAssocID="{A4735F43-B8EA-49A0-973E-FA473833989F}" presName="connectorText" presStyleLbl="sibTrans2D1" presStyleIdx="2" presStyleCnt="10"/>
      <dgm:spPr/>
    </dgm:pt>
    <dgm:pt modelId="{C8341FBA-6FE9-4C19-A35E-61B0D0B807FB}" type="pres">
      <dgm:prSet presAssocID="{B8ED4907-F0A8-455E-9063-63C58F051B78}" presName="node" presStyleLbl="node1" presStyleIdx="2" presStyleCnt="10" custScaleX="116236" custScaleY="93543">
        <dgm:presLayoutVars>
          <dgm:bulletEnabled val="1"/>
        </dgm:presLayoutVars>
      </dgm:prSet>
      <dgm:spPr/>
    </dgm:pt>
    <dgm:pt modelId="{54255400-6789-4260-A1C8-851E346A1520}" type="pres">
      <dgm:prSet presAssocID="{6C99A83D-018B-4DD5-AC96-E467E960EE27}" presName="parTrans" presStyleLbl="sibTrans2D1" presStyleIdx="3" presStyleCnt="10"/>
      <dgm:spPr/>
    </dgm:pt>
    <dgm:pt modelId="{E58986EF-470A-4466-9255-28F522EA65B1}" type="pres">
      <dgm:prSet presAssocID="{6C99A83D-018B-4DD5-AC96-E467E960EE27}" presName="connectorText" presStyleLbl="sibTrans2D1" presStyleIdx="3" presStyleCnt="10"/>
      <dgm:spPr/>
    </dgm:pt>
    <dgm:pt modelId="{85D1ADA9-83D7-4023-AE8A-8331C357AB54}" type="pres">
      <dgm:prSet presAssocID="{3ACC2D75-DF87-4950-B8FC-BB944B0D8B15}" presName="node" presStyleLbl="node1" presStyleIdx="3" presStyleCnt="10" custScaleX="109787" custScaleY="93543">
        <dgm:presLayoutVars>
          <dgm:bulletEnabled val="1"/>
        </dgm:presLayoutVars>
      </dgm:prSet>
      <dgm:spPr/>
    </dgm:pt>
    <dgm:pt modelId="{61233050-74B8-4B68-99E8-01EBEE202C47}" type="pres">
      <dgm:prSet presAssocID="{789E63E5-2F06-4D0F-9932-0202C694C447}" presName="parTrans" presStyleLbl="sibTrans2D1" presStyleIdx="4" presStyleCnt="10"/>
      <dgm:spPr/>
    </dgm:pt>
    <dgm:pt modelId="{87F2DD8A-C9DC-4657-992B-F262918EF38D}" type="pres">
      <dgm:prSet presAssocID="{789E63E5-2F06-4D0F-9932-0202C694C447}" presName="connectorText" presStyleLbl="sibTrans2D1" presStyleIdx="4" presStyleCnt="10"/>
      <dgm:spPr/>
    </dgm:pt>
    <dgm:pt modelId="{8C0D21E3-B3A4-4EBB-964A-FC880F9A0933}" type="pres">
      <dgm:prSet presAssocID="{AAD26396-036D-475C-9572-EF265984AE52}" presName="node" presStyleLbl="node1" presStyleIdx="4" presStyleCnt="10" custScaleX="109787" custScaleY="93543">
        <dgm:presLayoutVars>
          <dgm:bulletEnabled val="1"/>
        </dgm:presLayoutVars>
      </dgm:prSet>
      <dgm:spPr/>
    </dgm:pt>
    <dgm:pt modelId="{72A801F9-6C02-4976-A1FB-4EA6E55255E2}" type="pres">
      <dgm:prSet presAssocID="{594370BA-4C45-46F2-B2F2-A92BF717945C}" presName="parTrans" presStyleLbl="sibTrans2D1" presStyleIdx="5" presStyleCnt="10"/>
      <dgm:spPr/>
    </dgm:pt>
    <dgm:pt modelId="{3BB4479C-1293-48F5-B443-34087FE98411}" type="pres">
      <dgm:prSet presAssocID="{594370BA-4C45-46F2-B2F2-A92BF717945C}" presName="connectorText" presStyleLbl="sibTrans2D1" presStyleIdx="5" presStyleCnt="10"/>
      <dgm:spPr/>
    </dgm:pt>
    <dgm:pt modelId="{13265B92-2364-4545-8216-9425D2C7B17A}" type="pres">
      <dgm:prSet presAssocID="{4BE1B06D-45F3-4E56-B03E-12AC9018EBA3}" presName="node" presStyleLbl="node1" presStyleIdx="5" presStyleCnt="10" custScaleX="109787" custScaleY="93543">
        <dgm:presLayoutVars>
          <dgm:bulletEnabled val="1"/>
        </dgm:presLayoutVars>
      </dgm:prSet>
      <dgm:spPr/>
    </dgm:pt>
    <dgm:pt modelId="{6F63163C-CA7E-4F00-B1BF-AB0C4CFF4D4F}" type="pres">
      <dgm:prSet presAssocID="{AFD336EA-34E9-4EE8-9FDD-4D35D8CA92AF}" presName="parTrans" presStyleLbl="sibTrans2D1" presStyleIdx="6" presStyleCnt="10"/>
      <dgm:spPr/>
    </dgm:pt>
    <dgm:pt modelId="{FBE4305F-D1E8-45C1-A512-501C5C0149A2}" type="pres">
      <dgm:prSet presAssocID="{AFD336EA-34E9-4EE8-9FDD-4D35D8CA92AF}" presName="connectorText" presStyleLbl="sibTrans2D1" presStyleIdx="6" presStyleCnt="10"/>
      <dgm:spPr/>
    </dgm:pt>
    <dgm:pt modelId="{C779D364-1655-4180-AC7C-E924BBA949C8}" type="pres">
      <dgm:prSet presAssocID="{DB21BD5C-8FF7-4AFE-975D-2CDC58FC3FAF}" presName="node" presStyleLbl="node1" presStyleIdx="6" presStyleCnt="10" custScaleX="109787" custScaleY="93543">
        <dgm:presLayoutVars>
          <dgm:bulletEnabled val="1"/>
        </dgm:presLayoutVars>
      </dgm:prSet>
      <dgm:spPr/>
    </dgm:pt>
    <dgm:pt modelId="{97F8A671-AC3A-4BD1-A86D-F5C444F6AC97}" type="pres">
      <dgm:prSet presAssocID="{292D27FA-13AA-4BE1-91D4-195ED5949D0F}" presName="parTrans" presStyleLbl="sibTrans2D1" presStyleIdx="7" presStyleCnt="10"/>
      <dgm:spPr/>
    </dgm:pt>
    <dgm:pt modelId="{F129452B-1E73-4C48-B15E-1025AADEFE53}" type="pres">
      <dgm:prSet presAssocID="{292D27FA-13AA-4BE1-91D4-195ED5949D0F}" presName="connectorText" presStyleLbl="sibTrans2D1" presStyleIdx="7" presStyleCnt="10"/>
      <dgm:spPr/>
    </dgm:pt>
    <dgm:pt modelId="{11FC5CDA-3B00-44A2-AF38-156981FB6800}" type="pres">
      <dgm:prSet presAssocID="{1BE7401A-C7E2-4C6A-B6E0-49CB71F7B923}" presName="node" presStyleLbl="node1" presStyleIdx="7" presStyleCnt="10" custScaleX="109787" custScaleY="93543">
        <dgm:presLayoutVars>
          <dgm:bulletEnabled val="1"/>
        </dgm:presLayoutVars>
      </dgm:prSet>
      <dgm:spPr/>
    </dgm:pt>
    <dgm:pt modelId="{8C5ADD6F-6686-40FE-8738-9F3AD29CBB47}" type="pres">
      <dgm:prSet presAssocID="{A8450AF3-57F5-45F2-95BE-ED26DCA81F73}" presName="parTrans" presStyleLbl="sibTrans2D1" presStyleIdx="8" presStyleCnt="10"/>
      <dgm:spPr/>
    </dgm:pt>
    <dgm:pt modelId="{A7115A7E-FA28-44C1-9D72-C598B8188BED}" type="pres">
      <dgm:prSet presAssocID="{A8450AF3-57F5-45F2-95BE-ED26DCA81F73}" presName="connectorText" presStyleLbl="sibTrans2D1" presStyleIdx="8" presStyleCnt="10"/>
      <dgm:spPr/>
    </dgm:pt>
    <dgm:pt modelId="{D89F2406-D140-4D6D-A5B6-3210887944F6}" type="pres">
      <dgm:prSet presAssocID="{AD692A2F-AE40-4D4F-8846-0CFC3DEB5C78}" presName="node" presStyleLbl="node1" presStyleIdx="8" presStyleCnt="10" custScaleX="109787" custScaleY="93543">
        <dgm:presLayoutVars>
          <dgm:bulletEnabled val="1"/>
        </dgm:presLayoutVars>
      </dgm:prSet>
      <dgm:spPr/>
    </dgm:pt>
    <dgm:pt modelId="{16D202FF-DD99-435E-B001-F93216AF9771}" type="pres">
      <dgm:prSet presAssocID="{DBB18C86-9AC6-41AC-A005-52EFC5599B54}" presName="parTrans" presStyleLbl="sibTrans2D1" presStyleIdx="9" presStyleCnt="10"/>
      <dgm:spPr/>
    </dgm:pt>
    <dgm:pt modelId="{2CDBA551-FF94-4162-8A52-97119AC0F061}" type="pres">
      <dgm:prSet presAssocID="{DBB18C86-9AC6-41AC-A005-52EFC5599B54}" presName="connectorText" presStyleLbl="sibTrans2D1" presStyleIdx="9" presStyleCnt="10"/>
      <dgm:spPr/>
    </dgm:pt>
    <dgm:pt modelId="{101620AA-C7FB-4AE3-9D99-E8053FEA20CB}" type="pres">
      <dgm:prSet presAssocID="{067CFB7D-468B-4EF1-BA8D-ADFA9DE9B398}" presName="node" presStyleLbl="node1" presStyleIdx="9" presStyleCnt="10" custScaleX="121249" custScaleY="93543">
        <dgm:presLayoutVars>
          <dgm:bulletEnabled val="1"/>
        </dgm:presLayoutVars>
      </dgm:prSet>
      <dgm:spPr/>
    </dgm:pt>
  </dgm:ptLst>
  <dgm:cxnLst>
    <dgm:cxn modelId="{96E65A00-DAC5-4B15-8FC3-F468AC2DAB85}" srcId="{7363FE7B-AD82-4DE8-B010-60181D63DA87}" destId="{DB21BD5C-8FF7-4AFE-975D-2CDC58FC3FAF}" srcOrd="6" destOrd="0" parTransId="{AFD336EA-34E9-4EE8-9FDD-4D35D8CA92AF}" sibTransId="{94D923FE-6EE7-49E6-852D-705B6D59088E}"/>
    <dgm:cxn modelId="{70212F04-9194-4E2B-8E8C-4E015F829FD9}" srcId="{7363FE7B-AD82-4DE8-B010-60181D63DA87}" destId="{4BE1B06D-45F3-4E56-B03E-12AC9018EBA3}" srcOrd="5" destOrd="0" parTransId="{594370BA-4C45-46F2-B2F2-A92BF717945C}" sibTransId="{388BC1FB-F29E-4F95-832F-E1BB59508D04}"/>
    <dgm:cxn modelId="{3AE68905-5778-4BC1-A2E8-18104DE4DC4E}" srcId="{7363FE7B-AD82-4DE8-B010-60181D63DA87}" destId="{1BE7401A-C7E2-4C6A-B6E0-49CB71F7B923}" srcOrd="7" destOrd="0" parTransId="{292D27FA-13AA-4BE1-91D4-195ED5949D0F}" sibTransId="{23B2BE15-7B8F-4EEF-AFE2-48F5A013BE11}"/>
    <dgm:cxn modelId="{57094D06-A864-4AA0-9D26-ED3F9D43EF05}" type="presOf" srcId="{919A62BA-1119-479D-B7DB-58F6B07BCB42}" destId="{A9735B25-EFE1-4F6D-9C00-091BFD3370A0}" srcOrd="0" destOrd="0" presId="urn:microsoft.com/office/officeart/2005/8/layout/radial5"/>
    <dgm:cxn modelId="{5D2CDA08-E88D-40BD-A727-1C5BA089B0DB}" type="presOf" srcId="{A4735F43-B8EA-49A0-973E-FA473833989F}" destId="{F5E0F81E-A63F-41B1-AFA5-271531CCF284}" srcOrd="0" destOrd="0" presId="urn:microsoft.com/office/officeart/2005/8/layout/radial5"/>
    <dgm:cxn modelId="{E2249711-48ED-453E-89C9-D0F11BA7ACB3}" srcId="{7363FE7B-AD82-4DE8-B010-60181D63DA87}" destId="{32DF3286-E452-46E8-BC03-A7B8C9FDD06D}" srcOrd="0" destOrd="0" parTransId="{192D3D74-7449-4298-8008-F0B589922E03}" sibTransId="{1EB5E979-E3C9-4898-86D4-4A76AC2038E4}"/>
    <dgm:cxn modelId="{8051C41C-781B-462C-9841-FA951852F4AC}" type="presOf" srcId="{3ACC2D75-DF87-4950-B8FC-BB944B0D8B15}" destId="{85D1ADA9-83D7-4023-AE8A-8331C357AB54}" srcOrd="0" destOrd="0" presId="urn:microsoft.com/office/officeart/2005/8/layout/radial5"/>
    <dgm:cxn modelId="{569D991F-EC29-4AD1-BFC0-0527AF9A1FCA}" type="presOf" srcId="{292D27FA-13AA-4BE1-91D4-195ED5949D0F}" destId="{97F8A671-AC3A-4BD1-A86D-F5C444F6AC97}" srcOrd="0" destOrd="0" presId="urn:microsoft.com/office/officeart/2005/8/layout/radial5"/>
    <dgm:cxn modelId="{658C5D23-4BC9-4C0C-9A33-498C1D2B992E}" type="presOf" srcId="{AD692A2F-AE40-4D4F-8846-0CFC3DEB5C78}" destId="{D89F2406-D140-4D6D-A5B6-3210887944F6}" srcOrd="0" destOrd="0" presId="urn:microsoft.com/office/officeart/2005/8/layout/radial5"/>
    <dgm:cxn modelId="{D7A47323-CD1D-43F0-ACF6-6222C913A7F6}" srcId="{7363FE7B-AD82-4DE8-B010-60181D63DA87}" destId="{AD692A2F-AE40-4D4F-8846-0CFC3DEB5C78}" srcOrd="8" destOrd="0" parTransId="{A8450AF3-57F5-45F2-95BE-ED26DCA81F73}" sibTransId="{036ED697-D800-4D28-8C53-641411F4ED27}"/>
    <dgm:cxn modelId="{9A8E9A2C-0F91-429B-9106-541EDADD4824}" type="presOf" srcId="{292D27FA-13AA-4BE1-91D4-195ED5949D0F}" destId="{F129452B-1E73-4C48-B15E-1025AADEFE53}" srcOrd="1" destOrd="0" presId="urn:microsoft.com/office/officeart/2005/8/layout/radial5"/>
    <dgm:cxn modelId="{3DF16535-4D92-4CA3-B70B-41C9919757B5}" type="presOf" srcId="{AFD336EA-34E9-4EE8-9FDD-4D35D8CA92AF}" destId="{6F63163C-CA7E-4F00-B1BF-AB0C4CFF4D4F}" srcOrd="0" destOrd="0" presId="urn:microsoft.com/office/officeart/2005/8/layout/radial5"/>
    <dgm:cxn modelId="{47A89B35-C857-468D-9276-B68F82C0A3E8}" type="presOf" srcId="{DBB18C86-9AC6-41AC-A005-52EFC5599B54}" destId="{2CDBA551-FF94-4162-8A52-97119AC0F061}" srcOrd="1" destOrd="0" presId="urn:microsoft.com/office/officeart/2005/8/layout/radial5"/>
    <dgm:cxn modelId="{C9461237-14E9-4EDB-A890-5BEB93A35AF9}" srcId="{919A62BA-1119-479D-B7DB-58F6B07BCB42}" destId="{7363FE7B-AD82-4DE8-B010-60181D63DA87}" srcOrd="0" destOrd="0" parTransId="{B01BE334-5328-4DBE-9746-57D64A4231C8}" sibTransId="{1C5827B4-2CFA-4BD7-8BFC-69981E8DA3B2}"/>
    <dgm:cxn modelId="{270B6364-3F5D-4B36-A2A9-49494F094854}" srcId="{7363FE7B-AD82-4DE8-B010-60181D63DA87}" destId="{AAD26396-036D-475C-9572-EF265984AE52}" srcOrd="4" destOrd="0" parTransId="{789E63E5-2F06-4D0F-9932-0202C694C447}" sibTransId="{BB292912-FD08-463D-92DE-2A0F3379A659}"/>
    <dgm:cxn modelId="{672A584A-19B7-46E2-B004-315C01123B01}" type="presOf" srcId="{A4735F43-B8EA-49A0-973E-FA473833989F}" destId="{D4507599-F49B-4F61-95D6-4306733A144A}" srcOrd="1" destOrd="0" presId="urn:microsoft.com/office/officeart/2005/8/layout/radial5"/>
    <dgm:cxn modelId="{843C1C6D-29C8-4789-9EF2-0F193C4A0399}" srcId="{7363FE7B-AD82-4DE8-B010-60181D63DA87}" destId="{067CFB7D-468B-4EF1-BA8D-ADFA9DE9B398}" srcOrd="9" destOrd="0" parTransId="{DBB18C86-9AC6-41AC-A005-52EFC5599B54}" sibTransId="{C729BB11-4D0A-42FA-A697-D1A8CD7C724E}"/>
    <dgm:cxn modelId="{F196796E-622E-409D-AD12-207D6BB72EF6}" type="presOf" srcId="{6C99A83D-018B-4DD5-AC96-E467E960EE27}" destId="{54255400-6789-4260-A1C8-851E346A1520}" srcOrd="0" destOrd="0" presId="urn:microsoft.com/office/officeart/2005/8/layout/radial5"/>
    <dgm:cxn modelId="{C7C38870-0F22-4416-8E2C-AAF7B07CE3AC}" type="presOf" srcId="{4C7AA209-9BA6-4633-A565-D85BFA728D9B}" destId="{3205A22A-B89B-45ED-9F12-64D3D56D5D73}" srcOrd="0" destOrd="0" presId="urn:microsoft.com/office/officeart/2005/8/layout/radial5"/>
    <dgm:cxn modelId="{30265571-4A86-47C4-BA21-062517D0E4EC}" type="presOf" srcId="{AFD336EA-34E9-4EE8-9FDD-4D35D8CA92AF}" destId="{FBE4305F-D1E8-45C1-A512-501C5C0149A2}" srcOrd="1" destOrd="0" presId="urn:microsoft.com/office/officeart/2005/8/layout/radial5"/>
    <dgm:cxn modelId="{FC054275-19E5-4B93-8D82-69EFA180FBE4}" srcId="{7363FE7B-AD82-4DE8-B010-60181D63DA87}" destId="{B8ED4907-F0A8-455E-9063-63C58F051B78}" srcOrd="2" destOrd="0" parTransId="{A4735F43-B8EA-49A0-973E-FA473833989F}" sibTransId="{5F1DC7D5-1CDA-4679-A808-C2E7122180F8}"/>
    <dgm:cxn modelId="{1D1FD07A-4D0E-4649-82D3-AC0534249798}" type="presOf" srcId="{4BE1B06D-45F3-4E56-B03E-12AC9018EBA3}" destId="{13265B92-2364-4545-8216-9425D2C7B17A}" srcOrd="0" destOrd="0" presId="urn:microsoft.com/office/officeart/2005/8/layout/radial5"/>
    <dgm:cxn modelId="{94BD537B-40BB-4C21-B45C-358F21CB69CE}" type="presOf" srcId="{AAD26396-036D-475C-9572-EF265984AE52}" destId="{8C0D21E3-B3A4-4EBB-964A-FC880F9A0933}" srcOrd="0" destOrd="0" presId="urn:microsoft.com/office/officeart/2005/8/layout/radial5"/>
    <dgm:cxn modelId="{E5600B81-FEC5-4CB0-ACEB-81E920D8AF92}" type="presOf" srcId="{1BE7401A-C7E2-4C6A-B6E0-49CB71F7B923}" destId="{11FC5CDA-3B00-44A2-AF38-156981FB6800}" srcOrd="0" destOrd="0" presId="urn:microsoft.com/office/officeart/2005/8/layout/radial5"/>
    <dgm:cxn modelId="{46897181-8E8E-4FA0-AAE7-9583F31AAAB9}" type="presOf" srcId="{594370BA-4C45-46F2-B2F2-A92BF717945C}" destId="{3BB4479C-1293-48F5-B443-34087FE98411}" srcOrd="1" destOrd="0" presId="urn:microsoft.com/office/officeart/2005/8/layout/radial5"/>
    <dgm:cxn modelId="{B079E183-BD12-4708-8933-76FD60C9D016}" type="presOf" srcId="{067CFB7D-468B-4EF1-BA8D-ADFA9DE9B398}" destId="{101620AA-C7FB-4AE3-9D99-E8053FEA20CB}" srcOrd="0" destOrd="0" presId="urn:microsoft.com/office/officeart/2005/8/layout/radial5"/>
    <dgm:cxn modelId="{88E71088-21FD-499E-B5C6-5A7B7731875F}" type="presOf" srcId="{C8CE09D9-F5BB-4F5E-AA49-090EF4987247}" destId="{9B665C54-AF17-49C5-AB69-6E778F02E492}" srcOrd="1" destOrd="0" presId="urn:microsoft.com/office/officeart/2005/8/layout/radial5"/>
    <dgm:cxn modelId="{CD16878F-7D96-48CA-A7C0-742115F4798B}" type="presOf" srcId="{192D3D74-7449-4298-8008-F0B589922E03}" destId="{15F21D03-4A18-4FFC-BE7D-59C9DAE66858}" srcOrd="1" destOrd="0" presId="urn:microsoft.com/office/officeart/2005/8/layout/radial5"/>
    <dgm:cxn modelId="{1187E597-145D-4618-A092-3D70C10E5537}" type="presOf" srcId="{DBB18C86-9AC6-41AC-A005-52EFC5599B54}" destId="{16D202FF-DD99-435E-B001-F93216AF9771}" srcOrd="0" destOrd="0" presId="urn:microsoft.com/office/officeart/2005/8/layout/radial5"/>
    <dgm:cxn modelId="{BD9CA99C-7162-4E5B-856C-388A87E89BC6}" type="presOf" srcId="{C8CE09D9-F5BB-4F5E-AA49-090EF4987247}" destId="{3C2D92A0-22E6-4E2F-AEFA-446D31B729A9}" srcOrd="0" destOrd="0" presId="urn:microsoft.com/office/officeart/2005/8/layout/radial5"/>
    <dgm:cxn modelId="{6493559E-121F-4635-8093-AE9432DE1605}" type="presOf" srcId="{7363FE7B-AD82-4DE8-B010-60181D63DA87}" destId="{A8E7986E-2502-403F-B69A-16A88BC01947}" srcOrd="0" destOrd="0" presId="urn:microsoft.com/office/officeart/2005/8/layout/radial5"/>
    <dgm:cxn modelId="{AEBD6FB5-DBB3-4FBB-BFE7-180C695984AD}" type="presOf" srcId="{A8450AF3-57F5-45F2-95BE-ED26DCA81F73}" destId="{8C5ADD6F-6686-40FE-8738-9F3AD29CBB47}" srcOrd="0" destOrd="0" presId="urn:microsoft.com/office/officeart/2005/8/layout/radial5"/>
    <dgm:cxn modelId="{37D844C5-33FE-400F-A600-618D041EE546}" type="presOf" srcId="{192D3D74-7449-4298-8008-F0B589922E03}" destId="{E032153B-FC6F-42F1-B823-596BDDBD27B7}" srcOrd="0" destOrd="0" presId="urn:microsoft.com/office/officeart/2005/8/layout/radial5"/>
    <dgm:cxn modelId="{23310FD0-CD66-4F72-8DA7-2B304EA686D9}" type="presOf" srcId="{789E63E5-2F06-4D0F-9932-0202C694C447}" destId="{61233050-74B8-4B68-99E8-01EBEE202C47}" srcOrd="0" destOrd="0" presId="urn:microsoft.com/office/officeart/2005/8/layout/radial5"/>
    <dgm:cxn modelId="{5FDFC1D3-0853-4F76-A3AF-EFFFD1CD1BEC}" srcId="{7363FE7B-AD82-4DE8-B010-60181D63DA87}" destId="{4C7AA209-9BA6-4633-A565-D85BFA728D9B}" srcOrd="1" destOrd="0" parTransId="{C8CE09D9-F5BB-4F5E-AA49-090EF4987247}" sibTransId="{4467D373-9E80-4C8C-B93A-8FFDAE85771A}"/>
    <dgm:cxn modelId="{E1622CD7-793A-4CCC-A5DF-FC3C26703573}" type="presOf" srcId="{789E63E5-2F06-4D0F-9932-0202C694C447}" destId="{87F2DD8A-C9DC-4657-992B-F262918EF38D}" srcOrd="1" destOrd="0" presId="urn:microsoft.com/office/officeart/2005/8/layout/radial5"/>
    <dgm:cxn modelId="{505B7DD7-B006-4D98-8CE6-25F2F7C5C52E}" type="presOf" srcId="{6C99A83D-018B-4DD5-AC96-E467E960EE27}" destId="{E58986EF-470A-4466-9255-28F522EA65B1}" srcOrd="1" destOrd="0" presId="urn:microsoft.com/office/officeart/2005/8/layout/radial5"/>
    <dgm:cxn modelId="{4C89FCDB-F58F-4F48-B70E-E5A03A812CC8}" type="presOf" srcId="{A8450AF3-57F5-45F2-95BE-ED26DCA81F73}" destId="{A7115A7E-FA28-44C1-9D72-C598B8188BED}" srcOrd="1" destOrd="0" presId="urn:microsoft.com/office/officeart/2005/8/layout/radial5"/>
    <dgm:cxn modelId="{9354D4DD-A2BD-4804-9738-E8EF66946446}" type="presOf" srcId="{32DF3286-E452-46E8-BC03-A7B8C9FDD06D}" destId="{2373705F-C31F-42C4-921B-CF49F77C2E69}" srcOrd="0" destOrd="0" presId="urn:microsoft.com/office/officeart/2005/8/layout/radial5"/>
    <dgm:cxn modelId="{EA0E61E1-EFB1-4964-B557-6125A8CC13D2}" type="presOf" srcId="{B8ED4907-F0A8-455E-9063-63C58F051B78}" destId="{C8341FBA-6FE9-4C19-A35E-61B0D0B807FB}" srcOrd="0" destOrd="0" presId="urn:microsoft.com/office/officeart/2005/8/layout/radial5"/>
    <dgm:cxn modelId="{8A9077ED-F138-4E71-ACCB-A0A3BFC292BD}" type="presOf" srcId="{594370BA-4C45-46F2-B2F2-A92BF717945C}" destId="{72A801F9-6C02-4976-A1FB-4EA6E55255E2}" srcOrd="0" destOrd="0" presId="urn:microsoft.com/office/officeart/2005/8/layout/radial5"/>
    <dgm:cxn modelId="{F3C628F3-F4C2-4138-8BB4-2A9E51D4E20F}" srcId="{7363FE7B-AD82-4DE8-B010-60181D63DA87}" destId="{3ACC2D75-DF87-4950-B8FC-BB944B0D8B15}" srcOrd="3" destOrd="0" parTransId="{6C99A83D-018B-4DD5-AC96-E467E960EE27}" sibTransId="{C380EB7E-2C21-48FC-BFAF-3E934F1E60EF}"/>
    <dgm:cxn modelId="{BED1ABF3-4D1F-4DD7-A8EA-9B33607B6706}" type="presOf" srcId="{DB21BD5C-8FF7-4AFE-975D-2CDC58FC3FAF}" destId="{C779D364-1655-4180-AC7C-E924BBA949C8}" srcOrd="0" destOrd="0" presId="urn:microsoft.com/office/officeart/2005/8/layout/radial5"/>
    <dgm:cxn modelId="{1DBA72BF-DEBB-4A59-BAB6-D787C804C042}" type="presParOf" srcId="{A9735B25-EFE1-4F6D-9C00-091BFD3370A0}" destId="{A8E7986E-2502-403F-B69A-16A88BC01947}" srcOrd="0" destOrd="0" presId="urn:microsoft.com/office/officeart/2005/8/layout/radial5"/>
    <dgm:cxn modelId="{18659FDE-A997-477D-A0FE-999DF62DAE00}" type="presParOf" srcId="{A9735B25-EFE1-4F6D-9C00-091BFD3370A0}" destId="{E032153B-FC6F-42F1-B823-596BDDBD27B7}" srcOrd="1" destOrd="0" presId="urn:microsoft.com/office/officeart/2005/8/layout/radial5"/>
    <dgm:cxn modelId="{65F34F40-3B90-49D8-B9EE-9331675FFC55}" type="presParOf" srcId="{E032153B-FC6F-42F1-B823-596BDDBD27B7}" destId="{15F21D03-4A18-4FFC-BE7D-59C9DAE66858}" srcOrd="0" destOrd="0" presId="urn:microsoft.com/office/officeart/2005/8/layout/radial5"/>
    <dgm:cxn modelId="{9FE56EC0-2431-4A3B-97AE-5F56C8718C94}" type="presParOf" srcId="{A9735B25-EFE1-4F6D-9C00-091BFD3370A0}" destId="{2373705F-C31F-42C4-921B-CF49F77C2E69}" srcOrd="2" destOrd="0" presId="urn:microsoft.com/office/officeart/2005/8/layout/radial5"/>
    <dgm:cxn modelId="{354AEC4B-19C0-455A-8C19-E9F20D6CC3E0}" type="presParOf" srcId="{A9735B25-EFE1-4F6D-9C00-091BFD3370A0}" destId="{3C2D92A0-22E6-4E2F-AEFA-446D31B729A9}" srcOrd="3" destOrd="0" presId="urn:microsoft.com/office/officeart/2005/8/layout/radial5"/>
    <dgm:cxn modelId="{B2859E74-87BE-4144-8367-815109DE46B6}" type="presParOf" srcId="{3C2D92A0-22E6-4E2F-AEFA-446D31B729A9}" destId="{9B665C54-AF17-49C5-AB69-6E778F02E492}" srcOrd="0" destOrd="0" presId="urn:microsoft.com/office/officeart/2005/8/layout/radial5"/>
    <dgm:cxn modelId="{BE51D766-2BA9-452F-98D8-A8EDF3BF6610}" type="presParOf" srcId="{A9735B25-EFE1-4F6D-9C00-091BFD3370A0}" destId="{3205A22A-B89B-45ED-9F12-64D3D56D5D73}" srcOrd="4" destOrd="0" presId="urn:microsoft.com/office/officeart/2005/8/layout/radial5"/>
    <dgm:cxn modelId="{09A6FB91-19FC-4716-B78B-400D6CD8B661}" type="presParOf" srcId="{A9735B25-EFE1-4F6D-9C00-091BFD3370A0}" destId="{F5E0F81E-A63F-41B1-AFA5-271531CCF284}" srcOrd="5" destOrd="0" presId="urn:microsoft.com/office/officeart/2005/8/layout/radial5"/>
    <dgm:cxn modelId="{F594A30A-216D-49AE-B072-8C87DBB9CCFF}" type="presParOf" srcId="{F5E0F81E-A63F-41B1-AFA5-271531CCF284}" destId="{D4507599-F49B-4F61-95D6-4306733A144A}" srcOrd="0" destOrd="0" presId="urn:microsoft.com/office/officeart/2005/8/layout/radial5"/>
    <dgm:cxn modelId="{CD27B8F5-3BB5-4D70-819B-243C9CDF8FF4}" type="presParOf" srcId="{A9735B25-EFE1-4F6D-9C00-091BFD3370A0}" destId="{C8341FBA-6FE9-4C19-A35E-61B0D0B807FB}" srcOrd="6" destOrd="0" presId="urn:microsoft.com/office/officeart/2005/8/layout/radial5"/>
    <dgm:cxn modelId="{EEDCB319-6583-4FD7-8DA9-85D8B4D68BB2}" type="presParOf" srcId="{A9735B25-EFE1-4F6D-9C00-091BFD3370A0}" destId="{54255400-6789-4260-A1C8-851E346A1520}" srcOrd="7" destOrd="0" presId="urn:microsoft.com/office/officeart/2005/8/layout/radial5"/>
    <dgm:cxn modelId="{EF29B7FD-54BB-4072-A0D9-AFF523763703}" type="presParOf" srcId="{54255400-6789-4260-A1C8-851E346A1520}" destId="{E58986EF-470A-4466-9255-28F522EA65B1}" srcOrd="0" destOrd="0" presId="urn:microsoft.com/office/officeart/2005/8/layout/radial5"/>
    <dgm:cxn modelId="{BDB65E22-9AB7-4362-A412-E52D4B817EF0}" type="presParOf" srcId="{A9735B25-EFE1-4F6D-9C00-091BFD3370A0}" destId="{85D1ADA9-83D7-4023-AE8A-8331C357AB54}" srcOrd="8" destOrd="0" presId="urn:microsoft.com/office/officeart/2005/8/layout/radial5"/>
    <dgm:cxn modelId="{AE3CBD9A-C415-4E30-8B74-E1E30F86EB32}" type="presParOf" srcId="{A9735B25-EFE1-4F6D-9C00-091BFD3370A0}" destId="{61233050-74B8-4B68-99E8-01EBEE202C47}" srcOrd="9" destOrd="0" presId="urn:microsoft.com/office/officeart/2005/8/layout/radial5"/>
    <dgm:cxn modelId="{5CC7FBF2-EDF1-4E42-AFC9-69415A91C26C}" type="presParOf" srcId="{61233050-74B8-4B68-99E8-01EBEE202C47}" destId="{87F2DD8A-C9DC-4657-992B-F262918EF38D}" srcOrd="0" destOrd="0" presId="urn:microsoft.com/office/officeart/2005/8/layout/radial5"/>
    <dgm:cxn modelId="{D9954AE7-B10A-46AB-A168-8081DF64FD4E}" type="presParOf" srcId="{A9735B25-EFE1-4F6D-9C00-091BFD3370A0}" destId="{8C0D21E3-B3A4-4EBB-964A-FC880F9A0933}" srcOrd="10" destOrd="0" presId="urn:microsoft.com/office/officeart/2005/8/layout/radial5"/>
    <dgm:cxn modelId="{F45556E3-162F-4BFF-A675-265A8A804C1F}" type="presParOf" srcId="{A9735B25-EFE1-4F6D-9C00-091BFD3370A0}" destId="{72A801F9-6C02-4976-A1FB-4EA6E55255E2}" srcOrd="11" destOrd="0" presId="urn:microsoft.com/office/officeart/2005/8/layout/radial5"/>
    <dgm:cxn modelId="{8AD4B995-9CE0-4C3A-A127-DA9B5DF7A53F}" type="presParOf" srcId="{72A801F9-6C02-4976-A1FB-4EA6E55255E2}" destId="{3BB4479C-1293-48F5-B443-34087FE98411}" srcOrd="0" destOrd="0" presId="urn:microsoft.com/office/officeart/2005/8/layout/radial5"/>
    <dgm:cxn modelId="{A232DFC8-262B-4144-B09C-01975865631E}" type="presParOf" srcId="{A9735B25-EFE1-4F6D-9C00-091BFD3370A0}" destId="{13265B92-2364-4545-8216-9425D2C7B17A}" srcOrd="12" destOrd="0" presId="urn:microsoft.com/office/officeart/2005/8/layout/radial5"/>
    <dgm:cxn modelId="{76B05F65-ACEE-4E12-8785-1464B0AB91C3}" type="presParOf" srcId="{A9735B25-EFE1-4F6D-9C00-091BFD3370A0}" destId="{6F63163C-CA7E-4F00-B1BF-AB0C4CFF4D4F}" srcOrd="13" destOrd="0" presId="urn:microsoft.com/office/officeart/2005/8/layout/radial5"/>
    <dgm:cxn modelId="{0D677833-8F49-49F0-8F58-75147E1533F8}" type="presParOf" srcId="{6F63163C-CA7E-4F00-B1BF-AB0C4CFF4D4F}" destId="{FBE4305F-D1E8-45C1-A512-501C5C0149A2}" srcOrd="0" destOrd="0" presId="urn:microsoft.com/office/officeart/2005/8/layout/radial5"/>
    <dgm:cxn modelId="{BF374C6B-BD2B-4CB3-A267-7EEB94C7748F}" type="presParOf" srcId="{A9735B25-EFE1-4F6D-9C00-091BFD3370A0}" destId="{C779D364-1655-4180-AC7C-E924BBA949C8}" srcOrd="14" destOrd="0" presId="urn:microsoft.com/office/officeart/2005/8/layout/radial5"/>
    <dgm:cxn modelId="{6D58419E-196B-4B2A-B7B4-982FE65832A9}" type="presParOf" srcId="{A9735B25-EFE1-4F6D-9C00-091BFD3370A0}" destId="{97F8A671-AC3A-4BD1-A86D-F5C444F6AC97}" srcOrd="15" destOrd="0" presId="urn:microsoft.com/office/officeart/2005/8/layout/radial5"/>
    <dgm:cxn modelId="{1AE33409-CE23-4919-A56D-4BAD3BC37972}" type="presParOf" srcId="{97F8A671-AC3A-4BD1-A86D-F5C444F6AC97}" destId="{F129452B-1E73-4C48-B15E-1025AADEFE53}" srcOrd="0" destOrd="0" presId="urn:microsoft.com/office/officeart/2005/8/layout/radial5"/>
    <dgm:cxn modelId="{F5798161-D836-445A-ABBC-DC16C17E936B}" type="presParOf" srcId="{A9735B25-EFE1-4F6D-9C00-091BFD3370A0}" destId="{11FC5CDA-3B00-44A2-AF38-156981FB6800}" srcOrd="16" destOrd="0" presId="urn:microsoft.com/office/officeart/2005/8/layout/radial5"/>
    <dgm:cxn modelId="{06C463CD-112E-4086-BE4B-A4E6FC2B84FF}" type="presParOf" srcId="{A9735B25-EFE1-4F6D-9C00-091BFD3370A0}" destId="{8C5ADD6F-6686-40FE-8738-9F3AD29CBB47}" srcOrd="17" destOrd="0" presId="urn:microsoft.com/office/officeart/2005/8/layout/radial5"/>
    <dgm:cxn modelId="{57184600-13DF-4C4F-82AD-D0D2EC99978C}" type="presParOf" srcId="{8C5ADD6F-6686-40FE-8738-9F3AD29CBB47}" destId="{A7115A7E-FA28-44C1-9D72-C598B8188BED}" srcOrd="0" destOrd="0" presId="urn:microsoft.com/office/officeart/2005/8/layout/radial5"/>
    <dgm:cxn modelId="{D9E23E2A-27E3-47F4-AD4E-6821173CB5A6}" type="presParOf" srcId="{A9735B25-EFE1-4F6D-9C00-091BFD3370A0}" destId="{D89F2406-D140-4D6D-A5B6-3210887944F6}" srcOrd="18" destOrd="0" presId="urn:microsoft.com/office/officeart/2005/8/layout/radial5"/>
    <dgm:cxn modelId="{22B2AB2A-72CD-4619-93AD-3E5DA5D6557C}" type="presParOf" srcId="{A9735B25-EFE1-4F6D-9C00-091BFD3370A0}" destId="{16D202FF-DD99-435E-B001-F93216AF9771}" srcOrd="19" destOrd="0" presId="urn:microsoft.com/office/officeart/2005/8/layout/radial5"/>
    <dgm:cxn modelId="{6A4A6A52-5E7D-40A6-AED7-A481772DD6D2}" type="presParOf" srcId="{16D202FF-DD99-435E-B001-F93216AF9771}" destId="{2CDBA551-FF94-4162-8A52-97119AC0F061}" srcOrd="0" destOrd="0" presId="urn:microsoft.com/office/officeart/2005/8/layout/radial5"/>
    <dgm:cxn modelId="{B515F87F-0BFE-4C80-8175-8E8AD9C26043}" type="presParOf" srcId="{A9735B25-EFE1-4F6D-9C00-091BFD3370A0}" destId="{101620AA-C7FB-4AE3-9D99-E8053FEA20CB}"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08F67C-B2A9-4AD7-A087-2B8CF9B44D15}"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7C8A4321-8A41-4D97-BA40-EAE2ED6CFC69}">
      <dgm:prSet phldrT="[Text]" custT="1"/>
      <dgm:spPr/>
      <dgm:t>
        <a:bodyPr/>
        <a:lstStyle/>
        <a:p>
          <a:r>
            <a:rPr lang="en-US" sz="1300" b="1" i="1" dirty="0"/>
            <a:t>Etiskt beslutsfattande </a:t>
          </a:r>
          <a:r>
            <a:rPr lang="en-US" sz="1300" dirty="0"/>
            <a:t>som följer höga etiska standarder och är helt i linje med principer som ärlighet, integritet och rättvisa</a:t>
          </a:r>
          <a:endParaRPr lang="en-GB" sz="1300" dirty="0"/>
        </a:p>
      </dgm:t>
    </dgm:pt>
    <dgm:pt modelId="{FCC3F7CD-600C-4CD5-8E58-867400386BAE}" type="parTrans" cxnId="{171F1A10-0A77-4FB1-AAFA-38AB53F8AE86}">
      <dgm:prSet/>
      <dgm:spPr/>
      <dgm:t>
        <a:bodyPr/>
        <a:lstStyle/>
        <a:p>
          <a:endParaRPr lang="en-GB"/>
        </a:p>
      </dgm:t>
    </dgm:pt>
    <dgm:pt modelId="{50D4852D-197C-4FF3-8BB6-3B82A8134526}" type="sibTrans" cxnId="{171F1A10-0A77-4FB1-AAFA-38AB53F8AE86}">
      <dgm:prSet/>
      <dgm:spPr/>
      <dgm:t>
        <a:bodyPr/>
        <a:lstStyle/>
        <a:p>
          <a:endParaRPr lang="en-GB"/>
        </a:p>
      </dgm:t>
    </dgm:pt>
    <dgm:pt modelId="{FCD8DD64-4AE3-4D02-9D2F-376464A4DC22}">
      <dgm:prSet phldrT="[Text]" custT="1"/>
      <dgm:spPr/>
      <dgm:t>
        <a:bodyPr/>
        <a:lstStyle/>
        <a:p>
          <a:r>
            <a:rPr lang="en-US" sz="1300" b="1" i="1" dirty="0"/>
            <a:t>Hållbarhet att </a:t>
          </a:r>
          <a:r>
            <a:rPr lang="en-US" sz="1300" dirty="0"/>
            <a:t>minimera organisationers miljöpåverkan, främja resurseffektivitet och bidra till framtida generationers välbefinnande</a:t>
          </a:r>
          <a:endParaRPr lang="en-GB" sz="1300" dirty="0"/>
        </a:p>
      </dgm:t>
    </dgm:pt>
    <dgm:pt modelId="{943F95FE-4331-4791-87EF-C3F530589200}" type="parTrans" cxnId="{679C23FA-C0C0-4E36-A221-DECE4DFD3F5B}">
      <dgm:prSet/>
      <dgm:spPr/>
      <dgm:t>
        <a:bodyPr/>
        <a:lstStyle/>
        <a:p>
          <a:endParaRPr lang="en-GB"/>
        </a:p>
      </dgm:t>
    </dgm:pt>
    <dgm:pt modelId="{24CF7AF5-E131-4BE2-BA5D-0F476F7F7EA5}" type="sibTrans" cxnId="{679C23FA-C0C0-4E36-A221-DECE4DFD3F5B}">
      <dgm:prSet/>
      <dgm:spPr/>
      <dgm:t>
        <a:bodyPr/>
        <a:lstStyle/>
        <a:p>
          <a:endParaRPr lang="en-GB"/>
        </a:p>
      </dgm:t>
    </dgm:pt>
    <dgm:pt modelId="{4840A0DB-506A-415E-9DD0-A69EA4827882}">
      <dgm:prSet phldrT="[Text]" custT="1"/>
      <dgm:spPr/>
      <dgm:t>
        <a:bodyPr/>
        <a:lstStyle/>
        <a:p>
          <a:r>
            <a:rPr lang="en-US" sz="1300" b="1" i="1" dirty="0"/>
            <a:t>Intressentengagemang </a:t>
          </a:r>
          <a:r>
            <a:rPr lang="en-US" sz="1300" dirty="0"/>
            <a:t>där ansvarsfulla ledare försöker förstå och ta hänsyn till olika intressenters olika behov och farhågor.</a:t>
          </a:r>
          <a:endParaRPr lang="en-GB" sz="1300" dirty="0"/>
        </a:p>
      </dgm:t>
    </dgm:pt>
    <dgm:pt modelId="{A6036420-C039-46B8-A010-BF1442056CE6}" type="parTrans" cxnId="{F15CFDB9-F9AD-4285-A4FF-91C79134F89A}">
      <dgm:prSet/>
      <dgm:spPr/>
      <dgm:t>
        <a:bodyPr/>
        <a:lstStyle/>
        <a:p>
          <a:endParaRPr lang="en-GB"/>
        </a:p>
      </dgm:t>
    </dgm:pt>
    <dgm:pt modelId="{D19F410F-A6B9-4A96-B907-C9548DDC0A9C}" type="sibTrans" cxnId="{F15CFDB9-F9AD-4285-A4FF-91C79134F89A}">
      <dgm:prSet/>
      <dgm:spPr/>
      <dgm:t>
        <a:bodyPr/>
        <a:lstStyle/>
        <a:p>
          <a:endParaRPr lang="en-GB"/>
        </a:p>
      </dgm:t>
    </dgm:pt>
    <dgm:pt modelId="{0C0DCF7F-B1F4-480E-8FCB-93077F8D9F3B}">
      <dgm:prSet phldrT="[Text]" custT="1"/>
      <dgm:spPr/>
      <dgm:t>
        <a:bodyPr/>
        <a:lstStyle/>
        <a:p>
          <a:r>
            <a:rPr lang="en-US" sz="1300" b="1" i="1" dirty="0"/>
            <a:t>Transparens och ansvarstagande </a:t>
          </a:r>
          <a:r>
            <a:rPr lang="en-US" sz="1300" dirty="0"/>
            <a:t>innebär öppen kommunikation med intressenter och att ledarna tar ansvar för sina handlingar, både framgångar och misslyckanden.</a:t>
          </a:r>
          <a:endParaRPr lang="en-GB" sz="1300" dirty="0"/>
        </a:p>
      </dgm:t>
    </dgm:pt>
    <dgm:pt modelId="{035E9D82-5532-403F-923C-CE4D0A7E0F9F}" type="parTrans" cxnId="{E93A4049-0A47-463A-AEA0-326CFF8AD781}">
      <dgm:prSet/>
      <dgm:spPr/>
      <dgm:t>
        <a:bodyPr/>
        <a:lstStyle/>
        <a:p>
          <a:endParaRPr lang="en-GB"/>
        </a:p>
      </dgm:t>
    </dgm:pt>
    <dgm:pt modelId="{033C2E48-9BA4-4F07-BDB7-342933C23C45}" type="sibTrans" cxnId="{E93A4049-0A47-463A-AEA0-326CFF8AD781}">
      <dgm:prSet/>
      <dgm:spPr/>
      <dgm:t>
        <a:bodyPr/>
        <a:lstStyle/>
        <a:p>
          <a:endParaRPr lang="en-GB"/>
        </a:p>
      </dgm:t>
    </dgm:pt>
    <dgm:pt modelId="{953B33EA-8DE5-4938-81DC-3921E9254C81}">
      <dgm:prSet phldrT="[Text]" custT="1"/>
      <dgm:spPr/>
      <dgm:t>
        <a:bodyPr/>
        <a:lstStyle/>
        <a:p>
          <a:r>
            <a:rPr lang="en-US" sz="1300" b="1" i="1" dirty="0"/>
            <a:t>Corporate Social Responsibility </a:t>
          </a:r>
          <a:r>
            <a:rPr lang="en-US" sz="1300" dirty="0"/>
            <a:t>som aktivt bidrar till sociala och miljömässiga ändamål utöver kärnverksamheten</a:t>
          </a:r>
          <a:endParaRPr lang="en-GB" sz="1300" dirty="0"/>
        </a:p>
      </dgm:t>
    </dgm:pt>
    <dgm:pt modelId="{550D357C-73BC-4635-91FA-BE21F9AE7414}" type="parTrans" cxnId="{B05D1757-95AE-4A13-A299-553A825D280F}">
      <dgm:prSet/>
      <dgm:spPr/>
      <dgm:t>
        <a:bodyPr/>
        <a:lstStyle/>
        <a:p>
          <a:endParaRPr lang="en-GB"/>
        </a:p>
      </dgm:t>
    </dgm:pt>
    <dgm:pt modelId="{26AF6DB8-B6D2-48F3-9243-74926A953537}" type="sibTrans" cxnId="{B05D1757-95AE-4A13-A299-553A825D280F}">
      <dgm:prSet/>
      <dgm:spPr/>
      <dgm:t>
        <a:bodyPr/>
        <a:lstStyle/>
        <a:p>
          <a:endParaRPr lang="en-GB"/>
        </a:p>
      </dgm:t>
    </dgm:pt>
    <dgm:pt modelId="{0F6E457A-D1D9-4000-8B4F-C034CFA64E94}" type="pres">
      <dgm:prSet presAssocID="{6C08F67C-B2A9-4AD7-A087-2B8CF9B44D15}" presName="Name0" presStyleCnt="0">
        <dgm:presLayoutVars>
          <dgm:chMax val="11"/>
          <dgm:chPref val="11"/>
          <dgm:dir/>
          <dgm:resizeHandles/>
        </dgm:presLayoutVars>
      </dgm:prSet>
      <dgm:spPr/>
    </dgm:pt>
    <dgm:pt modelId="{5E83FCF9-05D9-4CA3-9995-7A67E78AC421}" type="pres">
      <dgm:prSet presAssocID="{0C0DCF7F-B1F4-480E-8FCB-93077F8D9F3B}" presName="Accent5" presStyleCnt="0"/>
      <dgm:spPr/>
    </dgm:pt>
    <dgm:pt modelId="{C2BD081E-9BD7-4C9D-9D82-207AB1AED9CC}" type="pres">
      <dgm:prSet presAssocID="{0C0DCF7F-B1F4-480E-8FCB-93077F8D9F3B}" presName="Accent" presStyleLbl="node1" presStyleIdx="0" presStyleCnt="5"/>
      <dgm:spPr/>
    </dgm:pt>
    <dgm:pt modelId="{C62F1C60-16ED-4AAC-9B7D-8403B3E8DFD4}" type="pres">
      <dgm:prSet presAssocID="{0C0DCF7F-B1F4-480E-8FCB-93077F8D9F3B}" presName="ParentBackground5" presStyleCnt="0"/>
      <dgm:spPr/>
    </dgm:pt>
    <dgm:pt modelId="{7CC4186E-1CBD-4374-9669-A78A0355EC9E}" type="pres">
      <dgm:prSet presAssocID="{0C0DCF7F-B1F4-480E-8FCB-93077F8D9F3B}" presName="ParentBackground" presStyleLbl="fgAcc1" presStyleIdx="0" presStyleCnt="5"/>
      <dgm:spPr/>
    </dgm:pt>
    <dgm:pt modelId="{47D320EF-69A7-40A0-BDD2-D5DD4F5E14C7}" type="pres">
      <dgm:prSet presAssocID="{0C0DCF7F-B1F4-480E-8FCB-93077F8D9F3B}" presName="Parent5" presStyleLbl="revTx" presStyleIdx="0" presStyleCnt="0">
        <dgm:presLayoutVars>
          <dgm:chMax val="1"/>
          <dgm:chPref val="1"/>
          <dgm:bulletEnabled val="1"/>
        </dgm:presLayoutVars>
      </dgm:prSet>
      <dgm:spPr/>
    </dgm:pt>
    <dgm:pt modelId="{D801FCF2-66D6-4C4B-9F4F-6D2924ECE99F}" type="pres">
      <dgm:prSet presAssocID="{953B33EA-8DE5-4938-81DC-3921E9254C81}" presName="Accent4" presStyleCnt="0"/>
      <dgm:spPr/>
    </dgm:pt>
    <dgm:pt modelId="{D9DF1B2C-FC06-4E14-8137-AC09431B81F6}" type="pres">
      <dgm:prSet presAssocID="{953B33EA-8DE5-4938-81DC-3921E9254C81}" presName="Accent" presStyleLbl="node1" presStyleIdx="1" presStyleCnt="5"/>
      <dgm:spPr/>
    </dgm:pt>
    <dgm:pt modelId="{221F3FE0-9F93-414D-B70B-FB27EB314C4C}" type="pres">
      <dgm:prSet presAssocID="{953B33EA-8DE5-4938-81DC-3921E9254C81}" presName="ParentBackground4" presStyleCnt="0"/>
      <dgm:spPr/>
    </dgm:pt>
    <dgm:pt modelId="{16BDB879-E6D3-449C-A137-FD107CA12726}" type="pres">
      <dgm:prSet presAssocID="{953B33EA-8DE5-4938-81DC-3921E9254C81}" presName="ParentBackground" presStyleLbl="fgAcc1" presStyleIdx="1" presStyleCnt="5"/>
      <dgm:spPr/>
    </dgm:pt>
    <dgm:pt modelId="{239C9001-38E0-476B-83A1-73391A5A9588}" type="pres">
      <dgm:prSet presAssocID="{953B33EA-8DE5-4938-81DC-3921E9254C81}" presName="Parent4" presStyleLbl="revTx" presStyleIdx="0" presStyleCnt="0">
        <dgm:presLayoutVars>
          <dgm:chMax val="1"/>
          <dgm:chPref val="1"/>
          <dgm:bulletEnabled val="1"/>
        </dgm:presLayoutVars>
      </dgm:prSet>
      <dgm:spPr/>
    </dgm:pt>
    <dgm:pt modelId="{254CD5B9-6A18-4A7C-92B4-E9904CC0BB28}" type="pres">
      <dgm:prSet presAssocID="{4840A0DB-506A-415E-9DD0-A69EA4827882}" presName="Accent3" presStyleCnt="0"/>
      <dgm:spPr/>
    </dgm:pt>
    <dgm:pt modelId="{A2D812C2-5CE7-47B7-A545-830B247699D6}" type="pres">
      <dgm:prSet presAssocID="{4840A0DB-506A-415E-9DD0-A69EA4827882}" presName="Accent" presStyleLbl="node1" presStyleIdx="2" presStyleCnt="5"/>
      <dgm:spPr/>
    </dgm:pt>
    <dgm:pt modelId="{DFA8CCE2-E2ED-42D4-B564-15BE88C48759}" type="pres">
      <dgm:prSet presAssocID="{4840A0DB-506A-415E-9DD0-A69EA4827882}" presName="ParentBackground3" presStyleCnt="0"/>
      <dgm:spPr/>
    </dgm:pt>
    <dgm:pt modelId="{025CC39C-4C92-408F-AB98-2DA51239C095}" type="pres">
      <dgm:prSet presAssocID="{4840A0DB-506A-415E-9DD0-A69EA4827882}" presName="ParentBackground" presStyleLbl="fgAcc1" presStyleIdx="2" presStyleCnt="5"/>
      <dgm:spPr/>
    </dgm:pt>
    <dgm:pt modelId="{E6FEBD69-20C9-4892-8817-CE5A3EA08176}" type="pres">
      <dgm:prSet presAssocID="{4840A0DB-506A-415E-9DD0-A69EA4827882}" presName="Parent3" presStyleLbl="revTx" presStyleIdx="0" presStyleCnt="0">
        <dgm:presLayoutVars>
          <dgm:chMax val="1"/>
          <dgm:chPref val="1"/>
          <dgm:bulletEnabled val="1"/>
        </dgm:presLayoutVars>
      </dgm:prSet>
      <dgm:spPr/>
    </dgm:pt>
    <dgm:pt modelId="{21D36321-CCBA-4E05-AFD6-292DEBD329FC}" type="pres">
      <dgm:prSet presAssocID="{FCD8DD64-4AE3-4D02-9D2F-376464A4DC22}" presName="Accent2" presStyleCnt="0"/>
      <dgm:spPr/>
    </dgm:pt>
    <dgm:pt modelId="{3EBF941F-53A7-4349-A7B1-277CFAEF8C86}" type="pres">
      <dgm:prSet presAssocID="{FCD8DD64-4AE3-4D02-9D2F-376464A4DC22}" presName="Accent" presStyleLbl="node1" presStyleIdx="3" presStyleCnt="5"/>
      <dgm:spPr/>
    </dgm:pt>
    <dgm:pt modelId="{ECB24DB1-798B-44EA-B9FE-F2D68BD06253}" type="pres">
      <dgm:prSet presAssocID="{FCD8DD64-4AE3-4D02-9D2F-376464A4DC22}" presName="ParentBackground2" presStyleCnt="0"/>
      <dgm:spPr/>
    </dgm:pt>
    <dgm:pt modelId="{7A5FA84A-6D4E-42EF-9F28-409D2459BECB}" type="pres">
      <dgm:prSet presAssocID="{FCD8DD64-4AE3-4D02-9D2F-376464A4DC22}" presName="ParentBackground" presStyleLbl="fgAcc1" presStyleIdx="3" presStyleCnt="5"/>
      <dgm:spPr/>
    </dgm:pt>
    <dgm:pt modelId="{37C277FE-779D-4FE4-BF17-8749A3E21DDA}" type="pres">
      <dgm:prSet presAssocID="{FCD8DD64-4AE3-4D02-9D2F-376464A4DC22}" presName="Parent2" presStyleLbl="revTx" presStyleIdx="0" presStyleCnt="0">
        <dgm:presLayoutVars>
          <dgm:chMax val="1"/>
          <dgm:chPref val="1"/>
          <dgm:bulletEnabled val="1"/>
        </dgm:presLayoutVars>
      </dgm:prSet>
      <dgm:spPr/>
    </dgm:pt>
    <dgm:pt modelId="{1F84C650-338B-47E4-8066-AF4B772916A4}" type="pres">
      <dgm:prSet presAssocID="{7C8A4321-8A41-4D97-BA40-EAE2ED6CFC69}" presName="Accent1" presStyleCnt="0"/>
      <dgm:spPr/>
    </dgm:pt>
    <dgm:pt modelId="{A078475E-51AC-4342-8417-F3D0F097674E}" type="pres">
      <dgm:prSet presAssocID="{7C8A4321-8A41-4D97-BA40-EAE2ED6CFC69}" presName="Accent" presStyleLbl="node1" presStyleIdx="4" presStyleCnt="5"/>
      <dgm:spPr/>
    </dgm:pt>
    <dgm:pt modelId="{3048B47A-392B-4264-B42E-7C79F45E1831}" type="pres">
      <dgm:prSet presAssocID="{7C8A4321-8A41-4D97-BA40-EAE2ED6CFC69}" presName="ParentBackground1" presStyleCnt="0"/>
      <dgm:spPr/>
    </dgm:pt>
    <dgm:pt modelId="{4A611DA4-D8A6-4CC8-8F44-DA55136A86BF}" type="pres">
      <dgm:prSet presAssocID="{7C8A4321-8A41-4D97-BA40-EAE2ED6CFC69}" presName="ParentBackground" presStyleLbl="fgAcc1" presStyleIdx="4" presStyleCnt="5"/>
      <dgm:spPr/>
    </dgm:pt>
    <dgm:pt modelId="{BBDA7856-F474-4B19-ACC5-7DACBB0C0AD6}" type="pres">
      <dgm:prSet presAssocID="{7C8A4321-8A41-4D97-BA40-EAE2ED6CFC69}" presName="Parent1" presStyleLbl="revTx" presStyleIdx="0" presStyleCnt="0">
        <dgm:presLayoutVars>
          <dgm:chMax val="1"/>
          <dgm:chPref val="1"/>
          <dgm:bulletEnabled val="1"/>
        </dgm:presLayoutVars>
      </dgm:prSet>
      <dgm:spPr/>
    </dgm:pt>
  </dgm:ptLst>
  <dgm:cxnLst>
    <dgm:cxn modelId="{171F1A10-0A77-4FB1-AAFA-38AB53F8AE86}" srcId="{6C08F67C-B2A9-4AD7-A087-2B8CF9B44D15}" destId="{7C8A4321-8A41-4D97-BA40-EAE2ED6CFC69}" srcOrd="0" destOrd="0" parTransId="{FCC3F7CD-600C-4CD5-8E58-867400386BAE}" sibTransId="{50D4852D-197C-4FF3-8BB6-3B82A8134526}"/>
    <dgm:cxn modelId="{9366A812-32AC-4C33-B6C2-101BEB223A3D}" type="presOf" srcId="{0C0DCF7F-B1F4-480E-8FCB-93077F8D9F3B}" destId="{47D320EF-69A7-40A0-BDD2-D5DD4F5E14C7}" srcOrd="1" destOrd="0" presId="urn:microsoft.com/office/officeart/2011/layout/CircleProcess"/>
    <dgm:cxn modelId="{BA5E501D-73BC-47DF-A314-D7D67B70D0C3}" type="presOf" srcId="{7C8A4321-8A41-4D97-BA40-EAE2ED6CFC69}" destId="{4A611DA4-D8A6-4CC8-8F44-DA55136A86BF}" srcOrd="0" destOrd="0" presId="urn:microsoft.com/office/officeart/2011/layout/CircleProcess"/>
    <dgm:cxn modelId="{52180436-415B-4C19-8977-56EF7DA847E3}" type="presOf" srcId="{953B33EA-8DE5-4938-81DC-3921E9254C81}" destId="{239C9001-38E0-476B-83A1-73391A5A9588}" srcOrd="1" destOrd="0" presId="urn:microsoft.com/office/officeart/2011/layout/CircleProcess"/>
    <dgm:cxn modelId="{3B161037-926A-4FD5-B843-B567A7A16F6F}" type="presOf" srcId="{0C0DCF7F-B1F4-480E-8FCB-93077F8D9F3B}" destId="{7CC4186E-1CBD-4374-9669-A78A0355EC9E}" srcOrd="0" destOrd="0" presId="urn:microsoft.com/office/officeart/2011/layout/CircleProcess"/>
    <dgm:cxn modelId="{E93A4049-0A47-463A-AEA0-326CFF8AD781}" srcId="{6C08F67C-B2A9-4AD7-A087-2B8CF9B44D15}" destId="{0C0DCF7F-B1F4-480E-8FCB-93077F8D9F3B}" srcOrd="4" destOrd="0" parTransId="{035E9D82-5532-403F-923C-CE4D0A7E0F9F}" sibTransId="{033C2E48-9BA4-4F07-BDB7-342933C23C45}"/>
    <dgm:cxn modelId="{6CE2AD55-545D-4220-9627-7C753A5178B4}" type="presOf" srcId="{FCD8DD64-4AE3-4D02-9D2F-376464A4DC22}" destId="{7A5FA84A-6D4E-42EF-9F28-409D2459BECB}" srcOrd="0" destOrd="0" presId="urn:microsoft.com/office/officeart/2011/layout/CircleProcess"/>
    <dgm:cxn modelId="{C84ADA75-B66D-40B5-BDC2-8304D74025D2}" type="presOf" srcId="{FCD8DD64-4AE3-4D02-9D2F-376464A4DC22}" destId="{37C277FE-779D-4FE4-BF17-8749A3E21DDA}" srcOrd="1" destOrd="0" presId="urn:microsoft.com/office/officeart/2011/layout/CircleProcess"/>
    <dgm:cxn modelId="{D8E48C76-28A2-4D2E-A8AD-E016B272A1E2}" type="presOf" srcId="{4840A0DB-506A-415E-9DD0-A69EA4827882}" destId="{025CC39C-4C92-408F-AB98-2DA51239C095}" srcOrd="0" destOrd="0" presId="urn:microsoft.com/office/officeart/2011/layout/CircleProcess"/>
    <dgm:cxn modelId="{B05D1757-95AE-4A13-A299-553A825D280F}" srcId="{6C08F67C-B2A9-4AD7-A087-2B8CF9B44D15}" destId="{953B33EA-8DE5-4938-81DC-3921E9254C81}" srcOrd="3" destOrd="0" parTransId="{550D357C-73BC-4635-91FA-BE21F9AE7414}" sibTransId="{26AF6DB8-B6D2-48F3-9243-74926A953537}"/>
    <dgm:cxn modelId="{F19CFB81-2E3F-4C84-9D69-8BA669D15A84}" type="presOf" srcId="{953B33EA-8DE5-4938-81DC-3921E9254C81}" destId="{16BDB879-E6D3-449C-A137-FD107CA12726}" srcOrd="0" destOrd="0" presId="urn:microsoft.com/office/officeart/2011/layout/CircleProcess"/>
    <dgm:cxn modelId="{CEF56A85-E912-49CE-B83B-3A2F0A2705FC}" type="presOf" srcId="{7C8A4321-8A41-4D97-BA40-EAE2ED6CFC69}" destId="{BBDA7856-F474-4B19-ACC5-7DACBB0C0AD6}" srcOrd="1" destOrd="0" presId="urn:microsoft.com/office/officeart/2011/layout/CircleProcess"/>
    <dgm:cxn modelId="{152C3DAA-CA80-450F-95FD-908A9E97C17D}" type="presOf" srcId="{6C08F67C-B2A9-4AD7-A087-2B8CF9B44D15}" destId="{0F6E457A-D1D9-4000-8B4F-C034CFA64E94}" srcOrd="0" destOrd="0" presId="urn:microsoft.com/office/officeart/2011/layout/CircleProcess"/>
    <dgm:cxn modelId="{F15CFDB9-F9AD-4285-A4FF-91C79134F89A}" srcId="{6C08F67C-B2A9-4AD7-A087-2B8CF9B44D15}" destId="{4840A0DB-506A-415E-9DD0-A69EA4827882}" srcOrd="2" destOrd="0" parTransId="{A6036420-C039-46B8-A010-BF1442056CE6}" sibTransId="{D19F410F-A6B9-4A96-B907-C9548DDC0A9C}"/>
    <dgm:cxn modelId="{62620BD8-E18E-4F7A-9D8E-A76C7FC68886}" type="presOf" srcId="{4840A0DB-506A-415E-9DD0-A69EA4827882}" destId="{E6FEBD69-20C9-4892-8817-CE5A3EA08176}" srcOrd="1" destOrd="0" presId="urn:microsoft.com/office/officeart/2011/layout/CircleProcess"/>
    <dgm:cxn modelId="{679C23FA-C0C0-4E36-A221-DECE4DFD3F5B}" srcId="{6C08F67C-B2A9-4AD7-A087-2B8CF9B44D15}" destId="{FCD8DD64-4AE3-4D02-9D2F-376464A4DC22}" srcOrd="1" destOrd="0" parTransId="{943F95FE-4331-4791-87EF-C3F530589200}" sibTransId="{24CF7AF5-E131-4BE2-BA5D-0F476F7F7EA5}"/>
    <dgm:cxn modelId="{BBCBB078-1B55-47A9-BBC0-3CF8F36A1429}" type="presParOf" srcId="{0F6E457A-D1D9-4000-8B4F-C034CFA64E94}" destId="{5E83FCF9-05D9-4CA3-9995-7A67E78AC421}" srcOrd="0" destOrd="0" presId="urn:microsoft.com/office/officeart/2011/layout/CircleProcess"/>
    <dgm:cxn modelId="{FB4A2D70-6714-4832-9870-120C25B51FB9}" type="presParOf" srcId="{5E83FCF9-05D9-4CA3-9995-7A67E78AC421}" destId="{C2BD081E-9BD7-4C9D-9D82-207AB1AED9CC}" srcOrd="0" destOrd="0" presId="urn:microsoft.com/office/officeart/2011/layout/CircleProcess"/>
    <dgm:cxn modelId="{924247F5-01FF-4E30-A9E6-8BC9FAEDF175}" type="presParOf" srcId="{0F6E457A-D1D9-4000-8B4F-C034CFA64E94}" destId="{C62F1C60-16ED-4AAC-9B7D-8403B3E8DFD4}" srcOrd="1" destOrd="0" presId="urn:microsoft.com/office/officeart/2011/layout/CircleProcess"/>
    <dgm:cxn modelId="{26F6FD60-BA5E-4374-AB75-5569309C7AF8}" type="presParOf" srcId="{C62F1C60-16ED-4AAC-9B7D-8403B3E8DFD4}" destId="{7CC4186E-1CBD-4374-9669-A78A0355EC9E}" srcOrd="0" destOrd="0" presId="urn:microsoft.com/office/officeart/2011/layout/CircleProcess"/>
    <dgm:cxn modelId="{1AB307F9-3170-4212-9A94-81A562A9BE97}" type="presParOf" srcId="{0F6E457A-D1D9-4000-8B4F-C034CFA64E94}" destId="{47D320EF-69A7-40A0-BDD2-D5DD4F5E14C7}" srcOrd="2" destOrd="0" presId="urn:microsoft.com/office/officeart/2011/layout/CircleProcess"/>
    <dgm:cxn modelId="{11E0BA3E-A19B-46AC-B5A9-D3B8148C5EAA}" type="presParOf" srcId="{0F6E457A-D1D9-4000-8B4F-C034CFA64E94}" destId="{D801FCF2-66D6-4C4B-9F4F-6D2924ECE99F}" srcOrd="3" destOrd="0" presId="urn:microsoft.com/office/officeart/2011/layout/CircleProcess"/>
    <dgm:cxn modelId="{F0252A9E-D53B-43DA-9D3F-B2267D7533A8}" type="presParOf" srcId="{D801FCF2-66D6-4C4B-9F4F-6D2924ECE99F}" destId="{D9DF1B2C-FC06-4E14-8137-AC09431B81F6}" srcOrd="0" destOrd="0" presId="urn:microsoft.com/office/officeart/2011/layout/CircleProcess"/>
    <dgm:cxn modelId="{57D5D0E0-71B5-4E41-A31D-D2950B27D9BE}" type="presParOf" srcId="{0F6E457A-D1D9-4000-8B4F-C034CFA64E94}" destId="{221F3FE0-9F93-414D-B70B-FB27EB314C4C}" srcOrd="4" destOrd="0" presId="urn:microsoft.com/office/officeart/2011/layout/CircleProcess"/>
    <dgm:cxn modelId="{5EDE0695-F749-4154-8BB5-14A09F4B0368}" type="presParOf" srcId="{221F3FE0-9F93-414D-B70B-FB27EB314C4C}" destId="{16BDB879-E6D3-449C-A137-FD107CA12726}" srcOrd="0" destOrd="0" presId="urn:microsoft.com/office/officeart/2011/layout/CircleProcess"/>
    <dgm:cxn modelId="{CD4E5683-AD07-4617-AAC2-B58C8F0FE42D}" type="presParOf" srcId="{0F6E457A-D1D9-4000-8B4F-C034CFA64E94}" destId="{239C9001-38E0-476B-83A1-73391A5A9588}" srcOrd="5" destOrd="0" presId="urn:microsoft.com/office/officeart/2011/layout/CircleProcess"/>
    <dgm:cxn modelId="{5353A5F9-D31D-472B-BD3D-C74B1CCB5E6C}" type="presParOf" srcId="{0F6E457A-D1D9-4000-8B4F-C034CFA64E94}" destId="{254CD5B9-6A18-4A7C-92B4-E9904CC0BB28}" srcOrd="6" destOrd="0" presId="urn:microsoft.com/office/officeart/2011/layout/CircleProcess"/>
    <dgm:cxn modelId="{E6134BDD-CCFA-425F-A89F-DE8E93AFA511}" type="presParOf" srcId="{254CD5B9-6A18-4A7C-92B4-E9904CC0BB28}" destId="{A2D812C2-5CE7-47B7-A545-830B247699D6}" srcOrd="0" destOrd="0" presId="urn:microsoft.com/office/officeart/2011/layout/CircleProcess"/>
    <dgm:cxn modelId="{456F0355-48C6-4E18-A8BC-244A86A33E27}" type="presParOf" srcId="{0F6E457A-D1D9-4000-8B4F-C034CFA64E94}" destId="{DFA8CCE2-E2ED-42D4-B564-15BE88C48759}" srcOrd="7" destOrd="0" presId="urn:microsoft.com/office/officeart/2011/layout/CircleProcess"/>
    <dgm:cxn modelId="{0E0FEFC2-AEF8-42C0-96D0-21364F0C9E60}" type="presParOf" srcId="{DFA8CCE2-E2ED-42D4-B564-15BE88C48759}" destId="{025CC39C-4C92-408F-AB98-2DA51239C095}" srcOrd="0" destOrd="0" presId="urn:microsoft.com/office/officeart/2011/layout/CircleProcess"/>
    <dgm:cxn modelId="{191DBAFE-2B09-4E42-AFBE-E32A29F485BC}" type="presParOf" srcId="{0F6E457A-D1D9-4000-8B4F-C034CFA64E94}" destId="{E6FEBD69-20C9-4892-8817-CE5A3EA08176}" srcOrd="8" destOrd="0" presId="urn:microsoft.com/office/officeart/2011/layout/CircleProcess"/>
    <dgm:cxn modelId="{2B129ED8-C000-48AA-99F7-13B57233EA9F}" type="presParOf" srcId="{0F6E457A-D1D9-4000-8B4F-C034CFA64E94}" destId="{21D36321-CCBA-4E05-AFD6-292DEBD329FC}" srcOrd="9" destOrd="0" presId="urn:microsoft.com/office/officeart/2011/layout/CircleProcess"/>
    <dgm:cxn modelId="{557DAD98-DF5C-4853-BBFA-FFFAE406D1A3}" type="presParOf" srcId="{21D36321-CCBA-4E05-AFD6-292DEBD329FC}" destId="{3EBF941F-53A7-4349-A7B1-277CFAEF8C86}" srcOrd="0" destOrd="0" presId="urn:microsoft.com/office/officeart/2011/layout/CircleProcess"/>
    <dgm:cxn modelId="{55F3A3B7-A802-4234-B5C1-26C1FA0196E3}" type="presParOf" srcId="{0F6E457A-D1D9-4000-8B4F-C034CFA64E94}" destId="{ECB24DB1-798B-44EA-B9FE-F2D68BD06253}" srcOrd="10" destOrd="0" presId="urn:microsoft.com/office/officeart/2011/layout/CircleProcess"/>
    <dgm:cxn modelId="{577D72E9-E122-47D4-8280-095215CCB06A}" type="presParOf" srcId="{ECB24DB1-798B-44EA-B9FE-F2D68BD06253}" destId="{7A5FA84A-6D4E-42EF-9F28-409D2459BECB}" srcOrd="0" destOrd="0" presId="urn:microsoft.com/office/officeart/2011/layout/CircleProcess"/>
    <dgm:cxn modelId="{7A37AC9C-775F-4B0C-B523-9AF916DEA57E}" type="presParOf" srcId="{0F6E457A-D1D9-4000-8B4F-C034CFA64E94}" destId="{37C277FE-779D-4FE4-BF17-8749A3E21DDA}" srcOrd="11" destOrd="0" presId="urn:microsoft.com/office/officeart/2011/layout/CircleProcess"/>
    <dgm:cxn modelId="{293D8C71-3256-4E11-9376-BEDF14C473DD}" type="presParOf" srcId="{0F6E457A-D1D9-4000-8B4F-C034CFA64E94}" destId="{1F84C650-338B-47E4-8066-AF4B772916A4}" srcOrd="12" destOrd="0" presId="urn:microsoft.com/office/officeart/2011/layout/CircleProcess"/>
    <dgm:cxn modelId="{C9FC1172-429E-4FCC-911F-982C4C2578B6}" type="presParOf" srcId="{1F84C650-338B-47E4-8066-AF4B772916A4}" destId="{A078475E-51AC-4342-8417-F3D0F097674E}" srcOrd="0" destOrd="0" presId="urn:microsoft.com/office/officeart/2011/layout/CircleProcess"/>
    <dgm:cxn modelId="{A36BDB1F-594C-4709-BAEA-D0C7BCAF3ED4}" type="presParOf" srcId="{0F6E457A-D1D9-4000-8B4F-C034CFA64E94}" destId="{3048B47A-392B-4264-B42E-7C79F45E1831}" srcOrd="13" destOrd="0" presId="urn:microsoft.com/office/officeart/2011/layout/CircleProcess"/>
    <dgm:cxn modelId="{5DDA2A11-19B9-41BF-B6AE-D84CA4BEDDA4}" type="presParOf" srcId="{3048B47A-392B-4264-B42E-7C79F45E1831}" destId="{4A611DA4-D8A6-4CC8-8F44-DA55136A86BF}" srcOrd="0" destOrd="0" presId="urn:microsoft.com/office/officeart/2011/layout/CircleProcess"/>
    <dgm:cxn modelId="{A1428093-27D0-425F-A35D-757423B6DA39}" type="presParOf" srcId="{0F6E457A-D1D9-4000-8B4F-C034CFA64E94}" destId="{BBDA7856-F474-4B19-ACC5-7DACBB0C0AD6}"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AFA47-47A9-4B5E-A081-F74A02A5D013}">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Tydlig förståelse av rollen</a:t>
          </a:r>
          <a:endParaRPr lang="en-GB" sz="3700" kern="1200" dirty="0"/>
        </a:p>
      </dsp:txBody>
      <dsp:txXfrm>
        <a:off x="0" y="39687"/>
        <a:ext cx="3286125" cy="1971675"/>
      </dsp:txXfrm>
    </dsp:sp>
    <dsp:sp modelId="{11C0671E-9BEF-4B7E-8EB1-3216E8150435}">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Svarbarhet</a:t>
          </a:r>
          <a:endParaRPr lang="en-GB" sz="3700" kern="1200" dirty="0"/>
        </a:p>
      </dsp:txBody>
      <dsp:txXfrm>
        <a:off x="3614737" y="39687"/>
        <a:ext cx="3286125" cy="1971675"/>
      </dsp:txXfrm>
    </dsp:sp>
    <dsp:sp modelId="{9D26A17C-02C8-4F6A-B929-46FCA7FA60A2}">
      <dsp:nvSpPr>
        <dsp:cNvPr id="0" name=""/>
        <dsp:cNvSpPr/>
      </dsp:nvSpPr>
      <dsp:spPr>
        <a:xfrm>
          <a:off x="7229475" y="39687"/>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Aktivt deltagande och efterlevnad</a:t>
          </a:r>
          <a:endParaRPr lang="en-GB" sz="3700" kern="1200" dirty="0"/>
        </a:p>
      </dsp:txBody>
      <dsp:txXfrm>
        <a:off x="7229475" y="39687"/>
        <a:ext cx="3286125" cy="1971675"/>
      </dsp:txXfrm>
    </dsp:sp>
    <dsp:sp modelId="{7CCB3BBB-4183-4FF1-B4E0-F7C5F50EFDE0}">
      <dsp:nvSpPr>
        <dsp:cNvPr id="0" name=""/>
        <dsp:cNvSpPr/>
      </dsp:nvSpPr>
      <dsp:spPr>
        <a:xfrm>
          <a:off x="1807368" y="2339975"/>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Förmåga att fatta rimliga beslut</a:t>
          </a:r>
          <a:endParaRPr lang="en-GB" sz="3700" kern="1200" dirty="0"/>
        </a:p>
      </dsp:txBody>
      <dsp:txXfrm>
        <a:off x="1807368" y="2339975"/>
        <a:ext cx="3286125" cy="1971675"/>
      </dsp:txXfrm>
    </dsp:sp>
    <dsp:sp modelId="{6C7C31AB-6182-4674-97C4-75271FF27945}">
      <dsp:nvSpPr>
        <dsp:cNvPr id="0" name=""/>
        <dsp:cNvSpPr/>
      </dsp:nvSpPr>
      <dsp:spPr>
        <a:xfrm>
          <a:off x="5422106"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Förmåga att hantera kritik</a:t>
          </a:r>
          <a:endParaRPr lang="en-GB" sz="3700" kern="1200" dirty="0"/>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7986E-2502-403F-B69A-16A88BC01947}">
      <dsp:nvSpPr>
        <dsp:cNvPr id="0" name=""/>
        <dsp:cNvSpPr/>
      </dsp:nvSpPr>
      <dsp:spPr>
        <a:xfrm>
          <a:off x="3111919" y="2388793"/>
          <a:ext cx="1585488" cy="1285906"/>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ysClr val="window" lastClr="FFFFFF"/>
              </a:solidFill>
              <a:latin typeface="Calibri"/>
              <a:ea typeface="+mn-ea"/>
              <a:cs typeface="+mn-cs"/>
            </a:rPr>
            <a:t>Principer för etisk kommunikation</a:t>
          </a:r>
        </a:p>
      </dsp:txBody>
      <dsp:txXfrm>
        <a:off x="3344108" y="2577110"/>
        <a:ext cx="1121110" cy="909272"/>
      </dsp:txXfrm>
    </dsp:sp>
    <dsp:sp modelId="{E032153B-FC6F-42F1-B823-596BDDBD27B7}">
      <dsp:nvSpPr>
        <dsp:cNvPr id="0" name=""/>
        <dsp:cNvSpPr/>
      </dsp:nvSpPr>
      <dsp:spPr>
        <a:xfrm rot="16200000">
          <a:off x="3574075" y="1538507"/>
          <a:ext cx="661176" cy="490492"/>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a:off x="3647649" y="1710179"/>
        <a:ext cx="514028" cy="294296"/>
      </dsp:txXfrm>
    </dsp:sp>
    <dsp:sp modelId="{2373705F-C31F-42C4-921B-CF49F77C2E69}">
      <dsp:nvSpPr>
        <dsp:cNvPr id="0" name=""/>
        <dsp:cNvSpPr/>
      </dsp:nvSpPr>
      <dsp:spPr>
        <a:xfrm>
          <a:off x="3271137" y="61709"/>
          <a:ext cx="1267052" cy="1079580"/>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 Var sanningsenlig och ärlig </a:t>
          </a:r>
        </a:p>
      </dsp:txBody>
      <dsp:txXfrm>
        <a:off x="3456692" y="219810"/>
        <a:ext cx="895942" cy="763378"/>
      </dsp:txXfrm>
    </dsp:sp>
    <dsp:sp modelId="{3C2D92A0-22E6-4E2F-AEFA-446D31B729A9}">
      <dsp:nvSpPr>
        <dsp:cNvPr id="0" name=""/>
        <dsp:cNvSpPr/>
      </dsp:nvSpPr>
      <dsp:spPr>
        <a:xfrm rot="18360000">
          <a:off x="4330774" y="1770258"/>
          <a:ext cx="624463" cy="490492"/>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a:off x="4361102" y="1927879"/>
        <a:ext cx="477315" cy="294296"/>
      </dsp:txXfrm>
    </dsp:sp>
    <dsp:sp modelId="{3205A22A-B89B-45ED-9F12-64D3D56D5D73}">
      <dsp:nvSpPr>
        <dsp:cNvPr id="0" name=""/>
        <dsp:cNvSpPr/>
      </dsp:nvSpPr>
      <dsp:spPr>
        <a:xfrm>
          <a:off x="4699600" y="525845"/>
          <a:ext cx="1267052" cy="1079580"/>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Aktivt lyssnande</a:t>
          </a:r>
        </a:p>
      </dsp:txBody>
      <dsp:txXfrm>
        <a:off x="4885155" y="683946"/>
        <a:ext cx="895942" cy="763378"/>
      </dsp:txXfrm>
    </dsp:sp>
    <dsp:sp modelId="{F5E0F81E-A63F-41B1-AFA5-271531CCF284}">
      <dsp:nvSpPr>
        <dsp:cNvPr id="0" name=""/>
        <dsp:cNvSpPr/>
      </dsp:nvSpPr>
      <dsp:spPr>
        <a:xfrm rot="20520000">
          <a:off x="4837308" y="2397144"/>
          <a:ext cx="531335" cy="490492"/>
        </a:xfrm>
        <a:prstGeom prst="righ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a:off x="4840909" y="2517978"/>
        <a:ext cx="384187" cy="294296"/>
      </dsp:txXfrm>
    </dsp:sp>
    <dsp:sp modelId="{C8341FBA-6FE9-4C19-A35E-61B0D0B807FB}">
      <dsp:nvSpPr>
        <dsp:cNvPr id="0" name=""/>
        <dsp:cNvSpPr/>
      </dsp:nvSpPr>
      <dsp:spPr>
        <a:xfrm>
          <a:off x="5545224" y="1740968"/>
          <a:ext cx="1341480" cy="1079580"/>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Tala utan att döma </a:t>
          </a:r>
        </a:p>
      </dsp:txBody>
      <dsp:txXfrm>
        <a:off x="5741679" y="1899069"/>
        <a:ext cx="948570" cy="763378"/>
      </dsp:txXfrm>
    </dsp:sp>
    <dsp:sp modelId="{54255400-6789-4260-A1C8-851E346A1520}">
      <dsp:nvSpPr>
        <dsp:cNvPr id="0" name=""/>
        <dsp:cNvSpPr/>
      </dsp:nvSpPr>
      <dsp:spPr>
        <a:xfrm rot="1080000">
          <a:off x="4843502" y="3180585"/>
          <a:ext cx="548062" cy="490492"/>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a:off x="4847103" y="3255947"/>
        <a:ext cx="400914" cy="294296"/>
      </dsp:txXfrm>
    </dsp:sp>
    <dsp:sp modelId="{85D1ADA9-83D7-4023-AE8A-8331C357AB54}">
      <dsp:nvSpPr>
        <dsp:cNvPr id="0" name=""/>
        <dsp:cNvSpPr/>
      </dsp:nvSpPr>
      <dsp:spPr>
        <a:xfrm>
          <a:off x="5582438" y="3242943"/>
          <a:ext cx="1267052" cy="1079580"/>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 Berätta om dina egna erfarenheter</a:t>
          </a:r>
        </a:p>
      </dsp:txBody>
      <dsp:txXfrm>
        <a:off x="5767993" y="3401044"/>
        <a:ext cx="895942" cy="763378"/>
      </dsp:txXfrm>
    </dsp:sp>
    <dsp:sp modelId="{61233050-74B8-4B68-99E8-01EBEE202C47}">
      <dsp:nvSpPr>
        <dsp:cNvPr id="0" name=""/>
        <dsp:cNvSpPr/>
      </dsp:nvSpPr>
      <dsp:spPr>
        <a:xfrm rot="3240000">
          <a:off x="4330774" y="3802741"/>
          <a:ext cx="624463" cy="490492"/>
        </a:xfrm>
        <a:prstGeom prst="righ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a:off x="4361102" y="3841316"/>
        <a:ext cx="477315" cy="294296"/>
      </dsp:txXfrm>
    </dsp:sp>
    <dsp:sp modelId="{8C0D21E3-B3A4-4EBB-964A-FC880F9A0933}">
      <dsp:nvSpPr>
        <dsp:cNvPr id="0" name=""/>
        <dsp:cNvSpPr/>
      </dsp:nvSpPr>
      <dsp:spPr>
        <a:xfrm>
          <a:off x="4699600" y="4458066"/>
          <a:ext cx="1267052" cy="1079580"/>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Beakta mottagarens föredragna kommunikationskanal</a:t>
          </a:r>
        </a:p>
      </dsp:txBody>
      <dsp:txXfrm>
        <a:off x="4885155" y="4616167"/>
        <a:ext cx="895942" cy="763378"/>
      </dsp:txXfrm>
    </dsp:sp>
    <dsp:sp modelId="{72A801F9-6C02-4976-A1FB-4EA6E55255E2}">
      <dsp:nvSpPr>
        <dsp:cNvPr id="0" name=""/>
        <dsp:cNvSpPr/>
      </dsp:nvSpPr>
      <dsp:spPr>
        <a:xfrm rot="5400000">
          <a:off x="3574075" y="4034492"/>
          <a:ext cx="661176" cy="490492"/>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a:off x="3647649" y="4059016"/>
        <a:ext cx="514028" cy="294296"/>
      </dsp:txXfrm>
    </dsp:sp>
    <dsp:sp modelId="{13265B92-2364-4545-8216-9425D2C7B17A}">
      <dsp:nvSpPr>
        <dsp:cNvPr id="0" name=""/>
        <dsp:cNvSpPr/>
      </dsp:nvSpPr>
      <dsp:spPr>
        <a:xfrm>
          <a:off x="3271137" y="4922202"/>
          <a:ext cx="1267052" cy="1079580"/>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solidFill>
                <a:sysClr val="window" lastClr="FFFFFF"/>
              </a:solidFill>
              <a:latin typeface="Calibri"/>
              <a:ea typeface="+mn-ea"/>
              <a:cs typeface="+mn-cs"/>
            </a:rPr>
            <a:t>Sträva efter att förstå</a:t>
          </a:r>
        </a:p>
      </dsp:txBody>
      <dsp:txXfrm>
        <a:off x="3456692" y="5080303"/>
        <a:ext cx="895942" cy="763378"/>
      </dsp:txXfrm>
    </dsp:sp>
    <dsp:sp modelId="{6F63163C-CA7E-4F00-B1BF-AB0C4CFF4D4F}">
      <dsp:nvSpPr>
        <dsp:cNvPr id="0" name=""/>
        <dsp:cNvSpPr/>
      </dsp:nvSpPr>
      <dsp:spPr>
        <a:xfrm rot="7560000">
          <a:off x="2854088" y="3802741"/>
          <a:ext cx="624463" cy="490492"/>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rot="10800000">
        <a:off x="2970908" y="3841316"/>
        <a:ext cx="477315" cy="294296"/>
      </dsp:txXfrm>
    </dsp:sp>
    <dsp:sp modelId="{C779D364-1655-4180-AC7C-E924BBA949C8}">
      <dsp:nvSpPr>
        <dsp:cNvPr id="0" name=""/>
        <dsp:cNvSpPr/>
      </dsp:nvSpPr>
      <dsp:spPr>
        <a:xfrm>
          <a:off x="1842673" y="4458066"/>
          <a:ext cx="1267052" cy="1079580"/>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Undvik en negativ ton</a:t>
          </a:r>
        </a:p>
      </dsp:txBody>
      <dsp:txXfrm>
        <a:off x="2028228" y="4616167"/>
        <a:ext cx="895942" cy="763378"/>
      </dsp:txXfrm>
    </dsp:sp>
    <dsp:sp modelId="{97F8A671-AC3A-4BD1-A86D-F5C444F6AC97}">
      <dsp:nvSpPr>
        <dsp:cNvPr id="0" name=""/>
        <dsp:cNvSpPr/>
      </dsp:nvSpPr>
      <dsp:spPr>
        <a:xfrm rot="9720000">
          <a:off x="2417762" y="3180585"/>
          <a:ext cx="548062" cy="490492"/>
        </a:xfrm>
        <a:prstGeom prst="righ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rot="10800000">
        <a:off x="2561309" y="3255947"/>
        <a:ext cx="400914" cy="294296"/>
      </dsp:txXfrm>
    </dsp:sp>
    <dsp:sp modelId="{11FC5CDA-3B00-44A2-AF38-156981FB6800}">
      <dsp:nvSpPr>
        <dsp:cNvPr id="0" name=""/>
        <dsp:cNvSpPr/>
      </dsp:nvSpPr>
      <dsp:spPr>
        <a:xfrm>
          <a:off x="959835" y="3242943"/>
          <a:ext cx="1267052" cy="1079580"/>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 Avbryt inte andra </a:t>
          </a:r>
        </a:p>
      </dsp:txBody>
      <dsp:txXfrm>
        <a:off x="1145390" y="3401044"/>
        <a:ext cx="895942" cy="763378"/>
      </dsp:txXfrm>
    </dsp:sp>
    <dsp:sp modelId="{8C5ADD6F-6686-40FE-8738-9F3AD29CBB47}">
      <dsp:nvSpPr>
        <dsp:cNvPr id="0" name=""/>
        <dsp:cNvSpPr/>
      </dsp:nvSpPr>
      <dsp:spPr>
        <a:xfrm rot="11880000">
          <a:off x="2417762" y="2392414"/>
          <a:ext cx="548062" cy="490492"/>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rot="10800000">
        <a:off x="2561309" y="2513248"/>
        <a:ext cx="400914" cy="294296"/>
      </dsp:txXfrm>
    </dsp:sp>
    <dsp:sp modelId="{D89F2406-D140-4D6D-A5B6-3210887944F6}">
      <dsp:nvSpPr>
        <dsp:cNvPr id="0" name=""/>
        <dsp:cNvSpPr/>
      </dsp:nvSpPr>
      <dsp:spPr>
        <a:xfrm>
          <a:off x="959835" y="1740968"/>
          <a:ext cx="1267052" cy="1079580"/>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Respektera integritet och sekretess</a:t>
          </a:r>
        </a:p>
      </dsp:txBody>
      <dsp:txXfrm>
        <a:off x="1145390" y="1899069"/>
        <a:ext cx="895942" cy="763378"/>
      </dsp:txXfrm>
    </dsp:sp>
    <dsp:sp modelId="{16D202FF-DD99-435E-B001-F93216AF9771}">
      <dsp:nvSpPr>
        <dsp:cNvPr id="0" name=""/>
        <dsp:cNvSpPr/>
      </dsp:nvSpPr>
      <dsp:spPr>
        <a:xfrm rot="14040000">
          <a:off x="2862179" y="1776029"/>
          <a:ext cx="616667" cy="490492"/>
        </a:xfrm>
        <a:prstGeom prst="righ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rot="10800000">
        <a:off x="2978999" y="1933650"/>
        <a:ext cx="469519" cy="294296"/>
      </dsp:txXfrm>
    </dsp:sp>
    <dsp:sp modelId="{101620AA-C7FB-4AE3-9D99-E8053FEA20CB}">
      <dsp:nvSpPr>
        <dsp:cNvPr id="0" name=""/>
        <dsp:cNvSpPr/>
      </dsp:nvSpPr>
      <dsp:spPr>
        <a:xfrm>
          <a:off x="1776532" y="525845"/>
          <a:ext cx="1399335" cy="1079580"/>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Acceptera </a:t>
          </a:r>
          <a:r>
            <a:rPr lang="en-GB" sz="1050" kern="1200" dirty="0">
              <a:solidFill>
                <a:sysClr val="window" lastClr="FFFFFF"/>
              </a:solidFill>
              <a:latin typeface="Calibri"/>
              <a:ea typeface="+mn-ea"/>
              <a:cs typeface="+mn-cs"/>
            </a:rPr>
            <a:t>ansvar</a:t>
          </a:r>
        </a:p>
      </dsp:txBody>
      <dsp:txXfrm>
        <a:off x="1981460" y="683946"/>
        <a:ext cx="989479" cy="763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D081E-9BD7-4C9D-9D82-207AB1AED9CC}">
      <dsp:nvSpPr>
        <dsp:cNvPr id="0" name=""/>
        <dsp:cNvSpPr/>
      </dsp:nvSpPr>
      <dsp:spPr>
        <a:xfrm>
          <a:off x="9539108" y="1217012"/>
          <a:ext cx="2175071" cy="21754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4186E-1CBD-4374-9669-A78A0355EC9E}">
      <dsp:nvSpPr>
        <dsp:cNvPr id="0" name=""/>
        <dsp:cNvSpPr/>
      </dsp:nvSpPr>
      <dsp:spPr>
        <a:xfrm>
          <a:off x="9610877" y="1289539"/>
          <a:ext cx="2030375" cy="203037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1" kern="1200" dirty="0"/>
            <a:t>Transparens och ansvarstagande </a:t>
          </a:r>
          <a:r>
            <a:rPr lang="en-US" sz="1300" kern="1200" dirty="0"/>
            <a:t>innebär öppen kommunikation med intressenter och att ledarna tar ansvar för sina handlingar, både framgångar och misslyckanden.</a:t>
          </a:r>
          <a:endParaRPr lang="en-GB" sz="1300" kern="1200" dirty="0"/>
        </a:p>
      </dsp:txBody>
      <dsp:txXfrm>
        <a:off x="9901427" y="1579646"/>
        <a:ext cx="1450433" cy="1450157"/>
      </dsp:txXfrm>
    </dsp:sp>
    <dsp:sp modelId="{D9DF1B2C-FC06-4E14-8137-AC09431B81F6}">
      <dsp:nvSpPr>
        <dsp:cNvPr id="0" name=""/>
        <dsp:cNvSpPr/>
      </dsp:nvSpPr>
      <dsp:spPr>
        <a:xfrm rot="2700000">
          <a:off x="7290077" y="1217124"/>
          <a:ext cx="2174820" cy="2174820"/>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DB879-E6D3-449C-A137-FD107CA12726}">
      <dsp:nvSpPr>
        <dsp:cNvPr id="0" name=""/>
        <dsp:cNvSpPr/>
      </dsp:nvSpPr>
      <dsp:spPr>
        <a:xfrm>
          <a:off x="7364036" y="1289539"/>
          <a:ext cx="2030375" cy="2030373"/>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1" kern="1200" dirty="0"/>
            <a:t>Corporate Social Responsibility </a:t>
          </a:r>
          <a:r>
            <a:rPr lang="en-US" sz="1300" kern="1200" dirty="0"/>
            <a:t>som aktivt bidrar till sociala och miljömässiga ändamål utöver kärnverksamheten</a:t>
          </a:r>
          <a:endParaRPr lang="en-GB" sz="1300" kern="1200" dirty="0"/>
        </a:p>
      </dsp:txBody>
      <dsp:txXfrm>
        <a:off x="7653428" y="1579646"/>
        <a:ext cx="1450433" cy="1450157"/>
      </dsp:txXfrm>
    </dsp:sp>
    <dsp:sp modelId="{A2D812C2-5CE7-47B7-A545-830B247699D6}">
      <dsp:nvSpPr>
        <dsp:cNvPr id="0" name=""/>
        <dsp:cNvSpPr/>
      </dsp:nvSpPr>
      <dsp:spPr>
        <a:xfrm rot="2700000">
          <a:off x="5043237" y="1217124"/>
          <a:ext cx="2174820" cy="2174820"/>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CC39C-4C92-408F-AB98-2DA51239C095}">
      <dsp:nvSpPr>
        <dsp:cNvPr id="0" name=""/>
        <dsp:cNvSpPr/>
      </dsp:nvSpPr>
      <dsp:spPr>
        <a:xfrm>
          <a:off x="5116038" y="1289539"/>
          <a:ext cx="2030375" cy="203037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1" kern="1200" dirty="0"/>
            <a:t>Intressentengagemang </a:t>
          </a:r>
          <a:r>
            <a:rPr lang="en-US" sz="1300" kern="1200" dirty="0"/>
            <a:t>där ansvarsfulla ledare försöker förstå och ta hänsyn till olika intressenters olika behov och farhågor.</a:t>
          </a:r>
          <a:endParaRPr lang="en-GB" sz="1300" kern="1200" dirty="0"/>
        </a:p>
      </dsp:txBody>
      <dsp:txXfrm>
        <a:off x="5405430" y="1579646"/>
        <a:ext cx="1450433" cy="1450157"/>
      </dsp:txXfrm>
    </dsp:sp>
    <dsp:sp modelId="{3EBF941F-53A7-4349-A7B1-277CFAEF8C86}">
      <dsp:nvSpPr>
        <dsp:cNvPr id="0" name=""/>
        <dsp:cNvSpPr/>
      </dsp:nvSpPr>
      <dsp:spPr>
        <a:xfrm rot="2700000">
          <a:off x="2795238" y="1217124"/>
          <a:ext cx="2174820" cy="2174820"/>
        </a:xfrm>
        <a:prstGeom prst="teardrop">
          <a:avLst>
            <a:gd name="adj" fmla="val 1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FA84A-6D4E-42EF-9F28-409D2459BECB}">
      <dsp:nvSpPr>
        <dsp:cNvPr id="0" name=""/>
        <dsp:cNvSpPr/>
      </dsp:nvSpPr>
      <dsp:spPr>
        <a:xfrm>
          <a:off x="2868039" y="1289539"/>
          <a:ext cx="2030375" cy="2030373"/>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1" kern="1200" dirty="0"/>
            <a:t>Hållbarhet att </a:t>
          </a:r>
          <a:r>
            <a:rPr lang="en-US" sz="1300" kern="1200" dirty="0"/>
            <a:t>minimera organisationers miljöpåverkan, främja resurseffektivitet och bidra till framtida generationers välbefinnande</a:t>
          </a:r>
          <a:endParaRPr lang="en-GB" sz="1300" kern="1200" dirty="0"/>
        </a:p>
      </dsp:txBody>
      <dsp:txXfrm>
        <a:off x="3158589" y="1579646"/>
        <a:ext cx="1450433" cy="1450157"/>
      </dsp:txXfrm>
    </dsp:sp>
    <dsp:sp modelId="{A078475E-51AC-4342-8417-F3D0F097674E}">
      <dsp:nvSpPr>
        <dsp:cNvPr id="0" name=""/>
        <dsp:cNvSpPr/>
      </dsp:nvSpPr>
      <dsp:spPr>
        <a:xfrm rot="2700000">
          <a:off x="547240" y="1217124"/>
          <a:ext cx="2174820" cy="2174820"/>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611DA4-D8A6-4CC8-8F44-DA55136A86BF}">
      <dsp:nvSpPr>
        <dsp:cNvPr id="0" name=""/>
        <dsp:cNvSpPr/>
      </dsp:nvSpPr>
      <dsp:spPr>
        <a:xfrm>
          <a:off x="620041" y="1289539"/>
          <a:ext cx="2030375" cy="2030373"/>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1" kern="1200" dirty="0"/>
            <a:t>Etiskt beslutsfattande </a:t>
          </a:r>
          <a:r>
            <a:rPr lang="en-US" sz="1300" kern="1200" dirty="0"/>
            <a:t>som följer höga etiska standarder och är helt i linje med principer som ärlighet, integritet och rättvisa</a:t>
          </a:r>
          <a:endParaRPr lang="en-GB" sz="1300" kern="1200" dirty="0"/>
        </a:p>
      </dsp:txBody>
      <dsp:txXfrm>
        <a:off x="910591" y="1579646"/>
        <a:ext cx="1450433" cy="14501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16/03/2024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titeln på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a:t>
            </a:r>
            <a:r>
              <a:rPr lang="en-US" dirty="0"/>
              <a:t>: XXXXXXX / </a:t>
            </a:r>
            <a:r>
              <a:rPr lang="en-US" b="1" dirty="0"/>
              <a:t>Lärandeenhet</a:t>
            </a:r>
            <a:r>
              <a:rPr lang="en-US" dirty="0"/>
              <a:t>: YYYYYYY / </a:t>
            </a:r>
            <a:r>
              <a:rPr lang="en-US" b="1" dirty="0"/>
              <a:t>Underenhet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owjack.com/blog/strategy/7cs-of-communication"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firstpracticemanagement.co.uk/blog/2022-blog-posts/5-ways-to-be-a-mindful-listener/"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autonomouslearner.com/active-listening/"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bluediamondgallery.com/handwriting/l/leadership.html" TargetMode="External"/><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nkedin.com/pulse/what-emotional-intelligence-why-essential-business-cardenas-ph-d-/" TargetMode="External"/><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omnihr.co/blog/transactional-leadership/" TargetMode="External"/><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a%20href=%22https:/www.flaticon.com/free-icons/transformation%22%20title=%22transformation%20icons%22%3eTransformation%20icons%20created%20by%20Uniconlabs%20-%20Flaticon%3c/a" TargetMode="External"/><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hyperlink" Target="a%20href=%22https:/www.flaticon.com/free-icons/empathy%22%20title=%22empathy%20icons%22%3eEmpathy%20icons%20created%20by%20Eucalyp%20-%20Flaticon%3c/a" TargetMode="Externa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s://sites.psu.edu/heseagh/vocational-school/integrated-agriculture/" TargetMode="Externa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mbiseattle.com/blog" TargetMode="External"/><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hyperlink" Target="https://www.careercliff.com/characteristics-of-effective-tea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oachcounselcare.com/procrastination-avoid-goals-smart/" TargetMode="External"/><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projectcubicle.com/the-most-common-goal-setting-mistakes/" TargetMode="External"/><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docs.google.com/document/d/1h7N-BD-QmLbZJI3m1OSf08Sjna_EsIoD/edit"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cmbankng.com/effective-conflict-resolution-ways/" TargetMode="External"/><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a%20href=%22https:/www.flaticon.com/free-icons/methodology%22%20title=%22methodology%20icons%22%3eMethodology%20icons%20created%20by%20Eucalyp%20-%20Flaticon%3c/a" TargetMode="External"/><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www.sacap.edu.za/blog/applied-psychology/benefits-of-being-a-mature-student/"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jp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dH3F26VLBOA"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pmstories.com/bg/2014/01/24/responsible-accountable/" TargetMode="External"/><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hyperlink" Target="https://creativecommons.org/licenses/by-nd/3.0/" TargetMode="Externa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3" Type="http://schemas.openxmlformats.org/officeDocument/2006/relationships/hyperlink" Target="https://www.picpedia.org/post-it-note/e/ethical-behavior.html" TargetMode="External"/><Relationship Id="rId2" Type="http://schemas.openxmlformats.org/officeDocument/2006/relationships/image" Target="../media/image44.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theinvestorsbook.com/effective-communication.htm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lonano.com/code-of-ethics" TargetMode="External"/><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paradoxmarketing.io/capabilities/knowledge-management/insights/ethical-communication-the-basic-principles/#the-basic-principles-of-ethical-communication" TargetMode="Externa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academy.smu.edu.sg/insights/responsible-leadership-3496" TargetMode="Externa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www.vcbay.news/2020/11/16/emerging-trends-in-the-education-sector/" TargetMode="External"/><Relationship Id="rId2" Type="http://schemas.openxmlformats.org/officeDocument/2006/relationships/image" Target="../media/image47.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hyperlink" Target="https://www.becas-santander.com/en/blog/verbal-and-nonverbal-communication.html"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community.thriveglobal.com/active-listening-lessons-get-what-you-want/"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EDAE6353-096F-9D72-B939-AE7FE21E11E5}"/>
              </a:ext>
            </a:extLst>
          </p:cNvPr>
          <p:cNvPicPr>
            <a:picLocks noChangeAspect="1"/>
          </p:cNvPicPr>
          <p:nvPr/>
        </p:nvPicPr>
        <p:blipFill>
          <a:blip r:embed="rId2" cstate="print">
            <a:clrChange>
              <a:clrFrom>
                <a:srgbClr val="E3F6F4"/>
              </a:clrFrom>
              <a:clrTo>
                <a:srgbClr val="E3F6F4">
                  <a:alpha val="0"/>
                </a:srgbClr>
              </a:clrTo>
            </a:clrChange>
            <a:extLst>
              <a:ext uri="{28A0092B-C50C-407E-A947-70E740481C1C}">
                <a14:useLocalDpi xmlns:a14="http://schemas.microsoft.com/office/drawing/2010/main" val="0"/>
              </a:ext>
            </a:extLst>
          </a:blip>
          <a:srcRect/>
          <a:stretch>
            <a:fillRect/>
          </a:stretch>
        </p:blipFill>
        <p:spPr bwMode="auto">
          <a:xfrm>
            <a:off x="5225910" y="1670272"/>
            <a:ext cx="6966090" cy="4395843"/>
          </a:xfrm>
          <a:prstGeom prst="rect">
            <a:avLst/>
          </a:prstGeom>
          <a:noFill/>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n-US" sz="4400" dirty="0"/>
              <a:t>Effektivt talande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Interpersonell kommunikation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10</a:t>
            </a:fld>
            <a:endParaRPr lang="en-US" dirty="0"/>
          </a:p>
        </p:txBody>
      </p:sp>
      <p:sp>
        <p:nvSpPr>
          <p:cNvPr id="10" name="CasellaDiTesto 9">
            <a:extLst>
              <a:ext uri="{FF2B5EF4-FFF2-40B4-BE49-F238E27FC236}">
                <a16:creationId xmlns:a16="http://schemas.microsoft.com/office/drawing/2014/main" id="{B0384D4B-442B-E6FB-9F5A-DE8F4390CD9C}"/>
              </a:ext>
            </a:extLst>
          </p:cNvPr>
          <p:cNvSpPr txBox="1"/>
          <p:nvPr/>
        </p:nvSpPr>
        <p:spPr>
          <a:xfrm>
            <a:off x="472440" y="1684201"/>
            <a:ext cx="6291432" cy="671915"/>
          </a:xfrm>
          <a:prstGeom prst="rect">
            <a:avLst/>
          </a:prstGeom>
          <a:noFill/>
        </p:spPr>
        <p:txBody>
          <a:bodyPr wrap="square" rtlCol="0">
            <a:spAutoFit/>
          </a:bodyPr>
          <a:lstStyle/>
          <a:p>
            <a:pPr algn="just">
              <a:lnSpc>
                <a:spcPct val="107000"/>
              </a:lnSpc>
              <a:spcAft>
                <a:spcPts val="6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Att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förmedla tankar, idéer och budskap med hjälp av talade ord.</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11" name="CasellaDiTesto 10">
            <a:extLst>
              <a:ext uri="{FF2B5EF4-FFF2-40B4-BE49-F238E27FC236}">
                <a16:creationId xmlns:a16="http://schemas.microsoft.com/office/drawing/2014/main" id="{5C6585F4-DB4D-0337-D9D1-946A1A0987FB}"/>
              </a:ext>
            </a:extLst>
          </p:cNvPr>
          <p:cNvSpPr txBox="1"/>
          <p:nvPr/>
        </p:nvSpPr>
        <p:spPr>
          <a:xfrm>
            <a:off x="472439" y="2503479"/>
            <a:ext cx="6477001" cy="1200329"/>
          </a:xfrm>
          <a:prstGeom prst="rect">
            <a:avLst/>
          </a:prstGeom>
          <a:noFill/>
        </p:spPr>
        <p:txBody>
          <a:bodyPr wrap="square">
            <a:spAutoFit/>
          </a:bodyPr>
          <a:lstStyle/>
          <a:p>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För att vara en effektiv talare räcker det dock inte att bara använda språket. Effektivt talande innebär i själva verket en högre nivå av skicklighet och behärskning när det gäller att förmedla budskap, engagera en publik och uppnå önskade resultat. </a:t>
            </a:r>
            <a:endParaRPr lang="it-IT" dirty="0">
              <a:solidFill>
                <a:schemeClr val="tx1">
                  <a:lumMod val="65000"/>
                  <a:lumOff val="35000"/>
                </a:schemeClr>
              </a:solidFill>
            </a:endParaRPr>
          </a:p>
        </p:txBody>
      </p:sp>
      <p:sp>
        <p:nvSpPr>
          <p:cNvPr id="12" name="CasellaDiTesto 11">
            <a:extLst>
              <a:ext uri="{FF2B5EF4-FFF2-40B4-BE49-F238E27FC236}">
                <a16:creationId xmlns:a16="http://schemas.microsoft.com/office/drawing/2014/main" id="{AA08587C-38C1-3C84-4FD0-1B4B9A60C0F6}"/>
              </a:ext>
            </a:extLst>
          </p:cNvPr>
          <p:cNvSpPr txBox="1"/>
          <p:nvPr/>
        </p:nvSpPr>
        <p:spPr>
          <a:xfrm>
            <a:off x="472439" y="3872110"/>
            <a:ext cx="5034268" cy="923330"/>
          </a:xfrm>
          <a:prstGeom prst="rect">
            <a:avLst/>
          </a:prstGeom>
          <a:noFill/>
        </p:spPr>
        <p:txBody>
          <a:bodyPr wrap="square">
            <a:spAutoFit/>
          </a:bodyPr>
          <a:lstStyle/>
          <a:p>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Den kännetecknas av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tydlighet</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samstämmighet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och förmågan att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engagera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och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knyta an till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publiken med hjälp av olika strategier och tekniker.</a:t>
            </a:r>
            <a:endParaRPr lang="it-IT" dirty="0">
              <a:solidFill>
                <a:schemeClr val="tx1">
                  <a:lumMod val="65000"/>
                  <a:lumOff val="35000"/>
                </a:schemeClr>
              </a:solidFill>
            </a:endParaRPr>
          </a:p>
        </p:txBody>
      </p:sp>
      <p:sp>
        <p:nvSpPr>
          <p:cNvPr id="13" name="CasellaDiTesto 12">
            <a:extLst>
              <a:ext uri="{FF2B5EF4-FFF2-40B4-BE49-F238E27FC236}">
                <a16:creationId xmlns:a16="http://schemas.microsoft.com/office/drawing/2014/main" id="{32087C59-0E19-030F-AB72-CE1C34FBAD0C}"/>
              </a:ext>
            </a:extLst>
          </p:cNvPr>
          <p:cNvSpPr txBox="1"/>
          <p:nvPr/>
        </p:nvSpPr>
        <p:spPr>
          <a:xfrm>
            <a:off x="1112555" y="5239584"/>
            <a:ext cx="3685829" cy="646331"/>
          </a:xfrm>
          <a:prstGeom prst="rect">
            <a:avLst/>
          </a:prstGeom>
          <a:noFill/>
          <a:ln>
            <a:solidFill>
              <a:srgbClr val="00A388"/>
            </a:solidFill>
          </a:ln>
        </p:spPr>
        <p:txBody>
          <a:bodyPr wrap="square">
            <a:spAutoFit/>
          </a:bodyPr>
          <a:lstStyle/>
          <a:p>
            <a:pPr algn="ct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Det innebär användning av både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verbal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och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icke-verbal kommunikation</a:t>
            </a:r>
            <a:endParaRPr lang="it-IT" b="1" dirty="0">
              <a:solidFill>
                <a:schemeClr val="tx1">
                  <a:lumMod val="65000"/>
                  <a:lumOff val="35000"/>
                </a:schemeClr>
              </a:solidFill>
            </a:endParaRPr>
          </a:p>
        </p:txBody>
      </p:sp>
      <p:sp>
        <p:nvSpPr>
          <p:cNvPr id="14" name="CasellaDiTesto 13">
            <a:extLst>
              <a:ext uri="{FF2B5EF4-FFF2-40B4-BE49-F238E27FC236}">
                <a16:creationId xmlns:a16="http://schemas.microsoft.com/office/drawing/2014/main" id="{ECF63CB4-82DD-E8FF-BB7D-3D95204C1525}"/>
              </a:ext>
            </a:extLst>
          </p:cNvPr>
          <p:cNvSpPr txBox="1"/>
          <p:nvPr/>
        </p:nvSpPr>
        <p:spPr>
          <a:xfrm>
            <a:off x="6763872" y="6071631"/>
            <a:ext cx="4263824" cy="307777"/>
          </a:xfrm>
          <a:prstGeom prst="rect">
            <a:avLst/>
          </a:prstGeom>
          <a:noFill/>
        </p:spPr>
        <p:txBody>
          <a:bodyPr wrap="square">
            <a:spAutoFit/>
          </a:bodyPr>
          <a:lstStyle/>
          <a:p>
            <a:r>
              <a:rPr lang="en-GB" sz="1400" dirty="0">
                <a:solidFill>
                  <a:schemeClr val="tx1">
                    <a:lumMod val="65000"/>
                    <a:lumOff val="35000"/>
                  </a:schemeClr>
                </a:solidFill>
                <a:effectLst/>
                <a:ea typeface="Times New Roman" panose="02020603050405020304" pitchFamily="18" charset="0"/>
                <a:cs typeface="Open Sans" panose="020B0606030504020204" pitchFamily="34" charset="0"/>
              </a:rPr>
              <a:t>De 7 C:na för effektiv kommunikation (Källa: </a:t>
            </a:r>
            <a:r>
              <a:rPr lang="en-GB" sz="1400" u="sng" dirty="0" err="1">
                <a:solidFill>
                  <a:schemeClr val="tx1">
                    <a:lumMod val="65000"/>
                    <a:lumOff val="35000"/>
                  </a:schemeClr>
                </a:solidFill>
                <a:effectLst/>
                <a:ea typeface="Times New Roman" panose="02020603050405020304" pitchFamily="18" charset="0"/>
                <a:cs typeface="Open Sans" panose="020B0606030504020204" pitchFamily="34" charset="0"/>
                <a:hlinkClick r:id="rId3">
                  <a:extLst>
                    <a:ext uri="{A12FA001-AC4F-418D-AE19-62706E023703}">
                      <ahyp:hlinkClr xmlns:ahyp="http://schemas.microsoft.com/office/drawing/2018/hyperlinkcolor" val="tx"/>
                    </a:ext>
                  </a:extLst>
                </a:hlinkClick>
              </a:rPr>
              <a:t>Crowjack</a:t>
            </a:r>
            <a:r>
              <a:rPr lang="en-GB" sz="14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400" dirty="0">
              <a:solidFill>
                <a:schemeClr val="tx1">
                  <a:lumMod val="65000"/>
                  <a:lumOff val="35000"/>
                </a:schemeClr>
              </a:solidFill>
            </a:endParaRPr>
          </a:p>
        </p:txBody>
      </p:sp>
    </p:spTree>
    <p:extLst>
      <p:ext uri="{BB962C8B-B14F-4D97-AF65-F5344CB8AC3E}">
        <p14:creationId xmlns:p14="http://schemas.microsoft.com/office/powerpoint/2010/main" val="3003019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n-US" sz="4400" dirty="0"/>
              <a:t>Aktivt lyssnande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Interpersonell kommunikation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11</a:t>
            </a:fld>
            <a:endParaRPr lang="en-US" dirty="0"/>
          </a:p>
        </p:txBody>
      </p:sp>
      <p:sp>
        <p:nvSpPr>
          <p:cNvPr id="4" name="CasellaDiTesto 3">
            <a:extLst>
              <a:ext uri="{FF2B5EF4-FFF2-40B4-BE49-F238E27FC236}">
                <a16:creationId xmlns:a16="http://schemas.microsoft.com/office/drawing/2014/main" id="{18286865-A4B2-5F45-7124-88E09924BECD}"/>
              </a:ext>
            </a:extLst>
          </p:cNvPr>
          <p:cNvSpPr txBox="1"/>
          <p:nvPr/>
        </p:nvSpPr>
        <p:spPr>
          <a:xfrm>
            <a:off x="550504" y="1663646"/>
            <a:ext cx="10879493" cy="375552"/>
          </a:xfrm>
          <a:prstGeom prst="rect">
            <a:avLst/>
          </a:prstGeom>
          <a:noFill/>
        </p:spPr>
        <p:txBody>
          <a:bodyPr wrap="square" rtlCol="0">
            <a:spAutoFit/>
          </a:bodyPr>
          <a:lstStyle/>
          <a:p>
            <a:pPr algn="just">
              <a:lnSpc>
                <a:spcPct val="107000"/>
              </a:lnSpc>
              <a:spcAft>
                <a:spcPts val="6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Förmågan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att aktivt ta emot, bearbeta och tolka talade eller icke-verbala budskap från andra.</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6" name="CasellaDiTesto 5">
            <a:extLst>
              <a:ext uri="{FF2B5EF4-FFF2-40B4-BE49-F238E27FC236}">
                <a16:creationId xmlns:a16="http://schemas.microsoft.com/office/drawing/2014/main" id="{34189E7E-4C02-BE4B-DDA0-337A4D050AB7}"/>
              </a:ext>
            </a:extLst>
          </p:cNvPr>
          <p:cNvSpPr txBox="1"/>
          <p:nvPr/>
        </p:nvSpPr>
        <p:spPr>
          <a:xfrm>
            <a:off x="550504" y="2140530"/>
            <a:ext cx="9808837" cy="369332"/>
          </a:xfrm>
          <a:prstGeom prst="rect">
            <a:avLst/>
          </a:prstGeom>
          <a:noFill/>
        </p:spPr>
        <p:txBody>
          <a:bodyPr wrap="square">
            <a:spAutoFit/>
          </a:bodyPr>
          <a:lstStyle/>
          <a:p>
            <a:pPr marL="285750" indent="-285750">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Dynamisk och avsiktlig form av lyssnande som går utöver att bara höra ord och ljud.</a:t>
            </a:r>
            <a:endParaRPr lang="it-IT"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99C0B83F-DEDE-8FB7-252A-B088D98C5295}"/>
              </a:ext>
            </a:extLst>
          </p:cNvPr>
          <p:cNvSpPr txBox="1"/>
          <p:nvPr/>
        </p:nvSpPr>
        <p:spPr>
          <a:xfrm>
            <a:off x="550504" y="2524168"/>
            <a:ext cx="10730012" cy="67191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Det handlar om att interagera med talaren på ett sätt som visar på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lyhördhet</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empati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och ett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genuint intresse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av att förstå dennes budskap och perspektiv. </a:t>
            </a:r>
            <a:endParaRPr lang="it-IT" sz="20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10" name="Immagine 9">
            <a:extLst>
              <a:ext uri="{FF2B5EF4-FFF2-40B4-BE49-F238E27FC236}">
                <a16:creationId xmlns:a16="http://schemas.microsoft.com/office/drawing/2014/main" id="{5BE6CC0E-652B-A169-8682-FCCBCC68D4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245" y="3421647"/>
            <a:ext cx="10580530" cy="2709139"/>
          </a:xfrm>
          <a:prstGeom prst="rect">
            <a:avLst/>
          </a:prstGeom>
          <a:noFill/>
        </p:spPr>
      </p:pic>
      <p:sp>
        <p:nvSpPr>
          <p:cNvPr id="11" name="CasellaDiTesto 10">
            <a:extLst>
              <a:ext uri="{FF2B5EF4-FFF2-40B4-BE49-F238E27FC236}">
                <a16:creationId xmlns:a16="http://schemas.microsoft.com/office/drawing/2014/main" id="{5CA0B070-003A-79AE-7E0B-8D1A05BDA695}"/>
              </a:ext>
            </a:extLst>
          </p:cNvPr>
          <p:cNvSpPr txBox="1"/>
          <p:nvPr/>
        </p:nvSpPr>
        <p:spPr>
          <a:xfrm>
            <a:off x="1213766" y="6132966"/>
            <a:ext cx="9476772"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Viktig förmåga att lyssna aktivt (Källa: </a:t>
            </a:r>
            <a:r>
              <a:rPr lang="en-GB" sz="1200" u="sng" dirty="0" err="1">
                <a:solidFill>
                  <a:schemeClr val="tx1">
                    <a:lumMod val="65000"/>
                    <a:lumOff val="35000"/>
                  </a:schemeClr>
                </a:solidFill>
                <a:effectLst/>
                <a:ea typeface="Times New Roman" panose="02020603050405020304" pitchFamily="18" charset="0"/>
                <a:cs typeface="Open Sans" panose="020B0606030504020204" pitchFamily="34" charset="0"/>
                <a:hlinkClick r:id="rId3">
                  <a:extLst>
                    <a:ext uri="{A12FA001-AC4F-418D-AE19-62706E023703}">
                      <ahyp:hlinkClr xmlns:ahyp="http://schemas.microsoft.com/office/drawing/2018/hyperlinkcolor" val="tx"/>
                    </a:ext>
                  </a:extLst>
                </a:hlinkClick>
              </a:rPr>
              <a:t>Firstpracticemanagement</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1287596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n-US" sz="4400" dirty="0"/>
              <a:t>Aktivt lyssnande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Interpersonell kommunikation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a:xfrm>
            <a:off x="10896600" y="6238876"/>
            <a:ext cx="457200" cy="365125"/>
          </a:xfrm>
        </p:spPr>
        <p:txBody>
          <a:bodyPr/>
          <a:lstStyle/>
          <a:p>
            <a:fld id="{6FF9F0C5-380F-41C2-899A-BAC0F0927E16}" type="slidenum">
              <a:rPr lang="en-US" smtClean="0"/>
              <a:t>12</a:t>
            </a:fld>
            <a:endParaRPr lang="en-US" dirty="0"/>
          </a:p>
        </p:txBody>
      </p:sp>
      <p:sp>
        <p:nvSpPr>
          <p:cNvPr id="4" name="CasellaDiTesto 3">
            <a:extLst>
              <a:ext uri="{FF2B5EF4-FFF2-40B4-BE49-F238E27FC236}">
                <a16:creationId xmlns:a16="http://schemas.microsoft.com/office/drawing/2014/main" id="{18286865-A4B2-5F45-7124-88E09924BECD}"/>
              </a:ext>
            </a:extLst>
          </p:cNvPr>
          <p:cNvSpPr txBox="1"/>
          <p:nvPr/>
        </p:nvSpPr>
        <p:spPr>
          <a:xfrm>
            <a:off x="550504" y="1663646"/>
            <a:ext cx="10879493" cy="671915"/>
          </a:xfrm>
          <a:prstGeom prst="rect">
            <a:avLst/>
          </a:prstGeom>
          <a:noFill/>
        </p:spPr>
        <p:txBody>
          <a:bodyPr wrap="square" rtlCol="0">
            <a:spAutoFit/>
          </a:bodyPr>
          <a:lstStyle/>
          <a:p>
            <a:pPr algn="just">
              <a:lnSpc>
                <a:spcPct val="107000"/>
              </a:lnSpc>
              <a:spcAft>
                <a:spcPts val="600"/>
              </a:spcAft>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Aktiva lyssnare ger talaren sin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fulla uppmärksamhet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och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minimerar distraktioner, till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exempel genom att lägga undan elektroniska enheter och hålla ögonkontakt</a:t>
            </a:r>
            <a:r>
              <a:rPr lang="it-IT" kern="100" dirty="0">
                <a:solidFill>
                  <a:schemeClr val="tx1">
                    <a:lumMod val="65000"/>
                    <a:lumOff val="35000"/>
                  </a:schemeClr>
                </a:solidFill>
                <a:latin typeface="Minion Pro"/>
                <a:ea typeface="Calibri" panose="020F0502020204030204" pitchFamily="34" charset="0"/>
                <a:cs typeface="Open Sans" panose="020B0606030504020204" pitchFamily="34" charset="0"/>
              </a:rPr>
              <a:t>.</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7" name="CasellaDiTesto 6">
            <a:extLst>
              <a:ext uri="{FF2B5EF4-FFF2-40B4-BE49-F238E27FC236}">
                <a16:creationId xmlns:a16="http://schemas.microsoft.com/office/drawing/2014/main" id="{99C0B83F-DEDE-8FB7-252A-B088D98C5295}"/>
              </a:ext>
            </a:extLst>
          </p:cNvPr>
          <p:cNvSpPr txBox="1"/>
          <p:nvPr/>
        </p:nvSpPr>
        <p:spPr>
          <a:xfrm>
            <a:off x="550504" y="2524168"/>
            <a:ext cx="3819790" cy="2862322"/>
          </a:xfrm>
          <a:prstGeom prst="rect">
            <a:avLst/>
          </a:prstGeom>
          <a:noFill/>
        </p:spPr>
        <p:txBody>
          <a:bodyPr wrap="square">
            <a:spAutoFit/>
          </a:bodyPr>
          <a:lstStyle/>
          <a:p>
            <a:pPr marL="285750" indent="-285750" algn="just">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De använder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icke-verbala signaler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exempel</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nickar för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att</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visa att de följer samtalet eller ler för att förmedla värme och uppmuntran) för att signalera sitt engagemang och använder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verbala bekräftelser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exempel</a:t>
            </a:r>
            <a:r>
              <a:rPr lang="en-US" sz="1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"Jag ser", "Jag förstår" eller "Berätta mer") för att bekräfta talarens budskap och känslor.</a:t>
            </a:r>
          </a:p>
        </p:txBody>
      </p:sp>
      <p:pic>
        <p:nvPicPr>
          <p:cNvPr id="3" name="Immagine 2">
            <a:extLst>
              <a:ext uri="{FF2B5EF4-FFF2-40B4-BE49-F238E27FC236}">
                <a16:creationId xmlns:a16="http://schemas.microsoft.com/office/drawing/2014/main" id="{DB1A205C-3516-6D49-0CB4-23D354AC5ECE}"/>
              </a:ext>
            </a:extLst>
          </p:cNvPr>
          <p:cNvPicPr>
            <a:picLocks noChangeAspect="1"/>
          </p:cNvPicPr>
          <p:nvPr/>
        </p:nvPicPr>
        <p:blipFill>
          <a:blip r:embed="rId2"/>
          <a:stretch>
            <a:fillRect/>
          </a:stretch>
        </p:blipFill>
        <p:spPr>
          <a:xfrm>
            <a:off x="5445816" y="2230351"/>
            <a:ext cx="6195679" cy="3477021"/>
          </a:xfrm>
          <a:prstGeom prst="rect">
            <a:avLst/>
          </a:prstGeom>
        </p:spPr>
      </p:pic>
      <p:sp>
        <p:nvSpPr>
          <p:cNvPr id="5" name="CasellaDiTesto 4">
            <a:extLst>
              <a:ext uri="{FF2B5EF4-FFF2-40B4-BE49-F238E27FC236}">
                <a16:creationId xmlns:a16="http://schemas.microsoft.com/office/drawing/2014/main" id="{68AE97A5-50F3-45D2-FAE4-7C7C72C0063C}"/>
              </a:ext>
            </a:extLst>
          </p:cNvPr>
          <p:cNvSpPr txBox="1"/>
          <p:nvPr/>
        </p:nvSpPr>
        <p:spPr>
          <a:xfrm>
            <a:off x="6743003" y="5781201"/>
            <a:ext cx="3601303"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(Källa: </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hlinkClick r:id="rId3"/>
              </a:rPr>
              <a:t>autonomousLearner</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400286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sz="4400" dirty="0" err="1"/>
              <a:t>Hinder </a:t>
            </a:r>
            <a:r>
              <a:rPr lang="it-IT" sz="4400" dirty="0"/>
              <a:t>för </a:t>
            </a:r>
            <a:r>
              <a:rPr lang="it-IT" sz="4400" dirty="0" err="1"/>
              <a:t>kommunikation</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Interpersonell kommunikation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a:xfrm>
            <a:off x="10896600" y="6238876"/>
            <a:ext cx="457200" cy="365125"/>
          </a:xfrm>
        </p:spPr>
        <p:txBody>
          <a:bodyPr/>
          <a:lstStyle/>
          <a:p>
            <a:fld id="{6FF9F0C5-380F-41C2-899A-BAC0F0927E16}" type="slidenum">
              <a:rPr lang="en-US" smtClean="0"/>
              <a:t>13</a:t>
            </a:fld>
            <a:endParaRPr lang="en-US" dirty="0"/>
          </a:p>
        </p:txBody>
      </p:sp>
      <p:sp>
        <p:nvSpPr>
          <p:cNvPr id="6" name="CasellaDiTesto 5">
            <a:extLst>
              <a:ext uri="{FF2B5EF4-FFF2-40B4-BE49-F238E27FC236}">
                <a16:creationId xmlns:a16="http://schemas.microsoft.com/office/drawing/2014/main" id="{03558B1D-6AB2-E0C9-0641-CEC2597D05C7}"/>
              </a:ext>
            </a:extLst>
          </p:cNvPr>
          <p:cNvSpPr txBox="1"/>
          <p:nvPr/>
        </p:nvSpPr>
        <p:spPr>
          <a:xfrm>
            <a:off x="474307" y="1575112"/>
            <a:ext cx="11466681" cy="369332"/>
          </a:xfrm>
          <a:prstGeom prst="rect">
            <a:avLst/>
          </a:prstGeom>
          <a:noFill/>
        </p:spPr>
        <p:txBody>
          <a:bodyPr wrap="square" rtlCol="0">
            <a:spAutoFit/>
          </a:bodyPr>
          <a:lstStyle/>
          <a:p>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De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är hinder som försvårar ett effektivt utbyte av information, idéer eller känslor mellan individer eller grupper</a:t>
            </a:r>
            <a:r>
              <a:rPr lang="en-US" dirty="0">
                <a:solidFill>
                  <a:schemeClr val="tx1">
                    <a:lumMod val="65000"/>
                    <a:lumOff val="35000"/>
                  </a:schemeClr>
                </a:solidFill>
                <a:latin typeface="Calibri" panose="020F0502020204030204" pitchFamily="34" charset="0"/>
                <a:ea typeface="Times New Roman" panose="02020603050405020304" pitchFamily="18" charset="0"/>
              </a:rPr>
              <a:t>:</a:t>
            </a:r>
          </a:p>
        </p:txBody>
      </p:sp>
      <p:sp>
        <p:nvSpPr>
          <p:cNvPr id="10" name="CasellaDiTesto 9">
            <a:extLst>
              <a:ext uri="{FF2B5EF4-FFF2-40B4-BE49-F238E27FC236}">
                <a16:creationId xmlns:a16="http://schemas.microsoft.com/office/drawing/2014/main" id="{03176DDC-1013-209B-8104-E6C20801A6C4}"/>
              </a:ext>
            </a:extLst>
          </p:cNvPr>
          <p:cNvSpPr txBox="1"/>
          <p:nvPr/>
        </p:nvSpPr>
        <p:spPr>
          <a:xfrm>
            <a:off x="1163963" y="2351885"/>
            <a:ext cx="10266036" cy="1702069"/>
          </a:xfrm>
          <a:prstGeom prst="rect">
            <a:avLst/>
          </a:prstGeom>
          <a:noFill/>
        </p:spPr>
        <p:txBody>
          <a:bodyPr wrap="square">
            <a:spAutoFit/>
          </a:bodyPr>
          <a:lstStyle/>
          <a:p>
            <a:pPr algn="just">
              <a:lnSpc>
                <a:spcPct val="107000"/>
              </a:lnSpc>
              <a:spcAft>
                <a:spcPts val="1125"/>
              </a:spcAft>
            </a:pPr>
            <a:r>
              <a:rPr lang="it-IT" b="1" dirty="0" err="1">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Fysiska hinder</a:t>
            </a:r>
            <a:r>
              <a:rPr lang="it-IT"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externa faktorer som hindrar effektiv kommunikation. Dessa hinder kan vara relaterade till miljön, avstånd, buller eller till och med tekniska begränsningar.</a:t>
            </a:r>
          </a:p>
          <a:p>
            <a:pPr algn="just">
              <a:lnSpc>
                <a:spcPct val="107000"/>
              </a:lnSpc>
              <a:spcAft>
                <a:spcPts val="1125"/>
              </a:spcAft>
            </a:pPr>
            <a:r>
              <a:rPr lang="en-US" sz="1800" i="1"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Exempel</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Tänk dig att du sitter i ett stort konferensrum med en grupp kollegor för ett viktigt möte. Rummet har dålig akustik och det hörs byggbuller utifrån. Den fysiska barriären i detta sammanhang är den bullriga miljön, som gör det svårt att höra och förstå vad andra säger.</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12" name="Immagine 11">
            <a:extLst>
              <a:ext uri="{FF2B5EF4-FFF2-40B4-BE49-F238E27FC236}">
                <a16:creationId xmlns:a16="http://schemas.microsoft.com/office/drawing/2014/main" id="{A0D82D23-F5DB-EF85-C6CE-7AD643D58D97}"/>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8544" y="2821419"/>
            <a:ext cx="858048" cy="941522"/>
          </a:xfrm>
          <a:prstGeom prst="rect">
            <a:avLst/>
          </a:prstGeom>
        </p:spPr>
      </p:pic>
      <p:pic>
        <p:nvPicPr>
          <p:cNvPr id="13" name="Immagine 12">
            <a:extLst>
              <a:ext uri="{FF2B5EF4-FFF2-40B4-BE49-F238E27FC236}">
                <a16:creationId xmlns:a16="http://schemas.microsoft.com/office/drawing/2014/main" id="{F7141E2D-0994-1A46-0B0D-D5DEAAB1E2E3}"/>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8544" y="4968907"/>
            <a:ext cx="906676" cy="991559"/>
          </a:xfrm>
          <a:prstGeom prst="rect">
            <a:avLst/>
          </a:prstGeom>
        </p:spPr>
      </p:pic>
      <p:sp>
        <p:nvSpPr>
          <p:cNvPr id="14" name="CasellaDiTesto 13">
            <a:extLst>
              <a:ext uri="{FF2B5EF4-FFF2-40B4-BE49-F238E27FC236}">
                <a16:creationId xmlns:a16="http://schemas.microsoft.com/office/drawing/2014/main" id="{E6D3E52B-E77D-0668-4DB8-048A9AF3C69F}"/>
              </a:ext>
            </a:extLst>
          </p:cNvPr>
          <p:cNvSpPr txBox="1"/>
          <p:nvPr/>
        </p:nvSpPr>
        <p:spPr>
          <a:xfrm>
            <a:off x="1163963" y="4405725"/>
            <a:ext cx="10266036" cy="2031325"/>
          </a:xfrm>
          <a:prstGeom prst="rect">
            <a:avLst/>
          </a:prstGeom>
          <a:noFill/>
        </p:spPr>
        <p:txBody>
          <a:bodyPr wrap="square">
            <a:spAutoFit/>
          </a:bodyPr>
          <a:lstStyle/>
          <a:p>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Psykologiska hinder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är relaterade till individers mentala tillstånd, inklusive känslor, fördomar, förutfattade meningar och kognitiva begränsningar som hindrar deras förmåga att lyssna och kommunicera effektivt.</a:t>
            </a:r>
          </a:p>
          <a:p>
            <a:endPar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800" i="1"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Exempel</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Anta att du är en chef som genomför prestationsutvärderingar. Du har en negativ uppfattning om en av dina teammedlemmar baserat på ett tidigare misstag. Under utvärderingen påverkar dina förutfattade meningar om personen din förmåga att objektivt bedöma dennes prestation, vilket resulterar i ett mindre konstruktivt samtal.</a:t>
            </a:r>
            <a:endParaRPr lang="it-IT" dirty="0">
              <a:solidFill>
                <a:schemeClr val="tx1">
                  <a:lumMod val="65000"/>
                  <a:lumOff val="35000"/>
                </a:schemeClr>
              </a:solidFill>
            </a:endParaRPr>
          </a:p>
        </p:txBody>
      </p:sp>
    </p:spTree>
    <p:extLst>
      <p:ext uri="{BB962C8B-B14F-4D97-AF65-F5344CB8AC3E}">
        <p14:creationId xmlns:p14="http://schemas.microsoft.com/office/powerpoint/2010/main" val="2627650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sz="4400" dirty="0" err="1"/>
              <a:t>Hinder </a:t>
            </a:r>
            <a:r>
              <a:rPr lang="it-IT" sz="4400" dirty="0"/>
              <a:t>för </a:t>
            </a:r>
            <a:r>
              <a:rPr lang="it-IT" sz="4400" dirty="0" err="1"/>
              <a:t>kommunikation</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Interpersonell kommunikation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a:xfrm>
            <a:off x="10896600" y="6238876"/>
            <a:ext cx="457200" cy="365125"/>
          </a:xfrm>
        </p:spPr>
        <p:txBody>
          <a:bodyPr/>
          <a:lstStyle/>
          <a:p>
            <a:fld id="{6FF9F0C5-380F-41C2-899A-BAC0F0927E16}" type="slidenum">
              <a:rPr lang="en-US" smtClean="0"/>
              <a:t>14</a:t>
            </a:fld>
            <a:endParaRPr lang="en-US" dirty="0"/>
          </a:p>
        </p:txBody>
      </p:sp>
      <p:sp>
        <p:nvSpPr>
          <p:cNvPr id="6" name="CasellaDiTesto 5">
            <a:extLst>
              <a:ext uri="{FF2B5EF4-FFF2-40B4-BE49-F238E27FC236}">
                <a16:creationId xmlns:a16="http://schemas.microsoft.com/office/drawing/2014/main" id="{03558B1D-6AB2-E0C9-0641-CEC2597D05C7}"/>
              </a:ext>
            </a:extLst>
          </p:cNvPr>
          <p:cNvSpPr txBox="1"/>
          <p:nvPr/>
        </p:nvSpPr>
        <p:spPr>
          <a:xfrm>
            <a:off x="474307" y="1575112"/>
            <a:ext cx="11466681" cy="369332"/>
          </a:xfrm>
          <a:prstGeom prst="rect">
            <a:avLst/>
          </a:prstGeom>
          <a:noFill/>
        </p:spPr>
        <p:txBody>
          <a:bodyPr wrap="square" rtlCol="0">
            <a:spAutoFit/>
          </a:bodyPr>
          <a:lstStyle/>
          <a:p>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De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är hinder som försvårar ett effektivt utbyte av information, idéer eller känslor mellan individer eller grupper</a:t>
            </a:r>
            <a:r>
              <a:rPr lang="en-US" dirty="0">
                <a:solidFill>
                  <a:schemeClr val="tx1">
                    <a:lumMod val="65000"/>
                    <a:lumOff val="35000"/>
                  </a:schemeClr>
                </a:solidFill>
                <a:latin typeface="Calibri" panose="020F0502020204030204" pitchFamily="34" charset="0"/>
                <a:ea typeface="Times New Roman" panose="02020603050405020304" pitchFamily="18" charset="0"/>
              </a:rPr>
              <a:t>:</a:t>
            </a:r>
          </a:p>
        </p:txBody>
      </p:sp>
      <p:sp>
        <p:nvSpPr>
          <p:cNvPr id="10" name="CasellaDiTesto 9">
            <a:extLst>
              <a:ext uri="{FF2B5EF4-FFF2-40B4-BE49-F238E27FC236}">
                <a16:creationId xmlns:a16="http://schemas.microsoft.com/office/drawing/2014/main" id="{03176DDC-1013-209B-8104-E6C20801A6C4}"/>
              </a:ext>
            </a:extLst>
          </p:cNvPr>
          <p:cNvSpPr txBox="1"/>
          <p:nvPr/>
        </p:nvSpPr>
        <p:spPr>
          <a:xfrm>
            <a:off x="1163963" y="2351885"/>
            <a:ext cx="10373612" cy="1998432"/>
          </a:xfrm>
          <a:prstGeom prst="rect">
            <a:avLst/>
          </a:prstGeom>
          <a:noFill/>
        </p:spPr>
        <p:txBody>
          <a:bodyPr wrap="square">
            <a:spAutoFit/>
          </a:bodyPr>
          <a:lstStyle/>
          <a:p>
            <a:pPr algn="just">
              <a:lnSpc>
                <a:spcPct val="107000"/>
              </a:lnSpc>
              <a:spcAft>
                <a:spcPts val="1125"/>
              </a:spcAft>
            </a:pPr>
            <a:r>
              <a:rPr lang="en-US" b="1"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Emotionella hinder </a:t>
            </a:r>
            <a:r>
              <a:rPr lang="en-US"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innebär intensiva känslor, som ilska, rädsla eller stress, som kan störa kommunikationen genom att grumla omdömet, utlösa försvarsreaktioner eller förhindra effektivt uttryck av tankar och känslor.</a:t>
            </a:r>
          </a:p>
          <a:p>
            <a:pPr algn="just">
              <a:lnSpc>
                <a:spcPct val="107000"/>
              </a:lnSpc>
              <a:spcAft>
                <a:spcPts val="1125"/>
              </a:spcAft>
            </a:pPr>
            <a:r>
              <a:rPr lang="en-US" i="1" u="sng"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Exempel: </a:t>
            </a:r>
            <a:r>
              <a:rPr lang="en-US"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Föreställ dig ett par som är inbegripna i ett känslomässigt gräl. Den ena partnern är rasande på grund av en upplevd kränkning och den andra är överväldigad av skuldkänslor. Dessa intensiva känslor kan göra det svårt för endera personen att uttrycka sig lugnt och rationellt, vilket hindrar effektiv kommunikation.</a:t>
            </a:r>
          </a:p>
        </p:txBody>
      </p:sp>
      <p:sp>
        <p:nvSpPr>
          <p:cNvPr id="14" name="CasellaDiTesto 13">
            <a:extLst>
              <a:ext uri="{FF2B5EF4-FFF2-40B4-BE49-F238E27FC236}">
                <a16:creationId xmlns:a16="http://schemas.microsoft.com/office/drawing/2014/main" id="{E6D3E52B-E77D-0668-4DB8-048A9AF3C69F}"/>
              </a:ext>
            </a:extLst>
          </p:cNvPr>
          <p:cNvSpPr txBox="1"/>
          <p:nvPr/>
        </p:nvSpPr>
        <p:spPr>
          <a:xfrm>
            <a:off x="1163962" y="4405725"/>
            <a:ext cx="10373613" cy="1754326"/>
          </a:xfrm>
          <a:prstGeom prst="rect">
            <a:avLst/>
          </a:prstGeom>
          <a:noFill/>
        </p:spPr>
        <p:txBody>
          <a:bodyPr wrap="square">
            <a:spAutoFit/>
          </a:bodyPr>
          <a:lstStyle/>
          <a:p>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Psykologiska hinder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är relaterade till individers mentala tillstånd, inklusive känslor, fördomar, förutfattade meningar och kognitiva begränsningar som hindrar deras förmåga att lyssna och kommunicera effektivt.</a:t>
            </a:r>
          </a:p>
          <a:p>
            <a:endPar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800" i="1"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Exempel</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Anta att du är en chef som genomför prestationsutvärderingar. Du har en negativ uppfattning om en av dina teammedlemmar baserat på ett tidigare misstag. Under utvärderingen påverkar dina förutfattade meningar om personen din förmåga att objektivt bedöma dennes prestation, vilket resulterar i ett mindre konstruktivt samtal.</a:t>
            </a:r>
            <a:endParaRPr lang="it-IT" dirty="0">
              <a:solidFill>
                <a:schemeClr val="tx1">
                  <a:lumMod val="65000"/>
                  <a:lumOff val="35000"/>
                </a:schemeClr>
              </a:solidFill>
            </a:endParaRPr>
          </a:p>
        </p:txBody>
      </p:sp>
      <p:pic>
        <p:nvPicPr>
          <p:cNvPr id="3" name="Immagine 2">
            <a:extLst>
              <a:ext uri="{FF2B5EF4-FFF2-40B4-BE49-F238E27FC236}">
                <a16:creationId xmlns:a16="http://schemas.microsoft.com/office/drawing/2014/main" id="{AE468A06-1B2B-1FAF-6E56-2BF1EF70F2B7}"/>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212" y="2804518"/>
            <a:ext cx="923339" cy="949721"/>
          </a:xfrm>
          <a:prstGeom prst="rect">
            <a:avLst/>
          </a:prstGeom>
        </p:spPr>
      </p:pic>
      <p:pic>
        <p:nvPicPr>
          <p:cNvPr id="4" name="Immagine 3">
            <a:extLst>
              <a:ext uri="{FF2B5EF4-FFF2-40B4-BE49-F238E27FC236}">
                <a16:creationId xmlns:a16="http://schemas.microsoft.com/office/drawing/2014/main" id="{941FA150-C812-87BC-D0E3-F39345D70E0B}"/>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573" y="5035399"/>
            <a:ext cx="932120" cy="949721"/>
          </a:xfrm>
          <a:prstGeom prst="rect">
            <a:avLst/>
          </a:prstGeom>
          <a:noFill/>
        </p:spPr>
      </p:pic>
    </p:spTree>
    <p:extLst>
      <p:ext uri="{BB962C8B-B14F-4D97-AF65-F5344CB8AC3E}">
        <p14:creationId xmlns:p14="http://schemas.microsoft.com/office/powerpoint/2010/main" val="195133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dirty="0"/>
              <a:t>Praktisk aktivitet nr 2</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Interpersonell kommunikation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15</a:t>
            </a:fld>
            <a:endParaRPr lang="en-US" dirty="0"/>
          </a:p>
        </p:txBody>
      </p:sp>
      <p:sp>
        <p:nvSpPr>
          <p:cNvPr id="6" name="Segnaposto contenuto 7">
            <a:extLst>
              <a:ext uri="{FF2B5EF4-FFF2-40B4-BE49-F238E27FC236}">
                <a16:creationId xmlns:a16="http://schemas.microsoft.com/office/drawing/2014/main" id="{F2ABEB4C-E89E-81EA-913B-5AC3A510FFE2}"/>
              </a:ext>
            </a:extLst>
          </p:cNvPr>
          <p:cNvSpPr>
            <a:spLocks noGrp="1"/>
          </p:cNvSpPr>
          <p:nvPr>
            <p:ph idx="1"/>
          </p:nvPr>
        </p:nvSpPr>
        <p:spPr>
          <a:xfrm>
            <a:off x="838200" y="1569308"/>
            <a:ext cx="10515600" cy="4787042"/>
          </a:xfrm>
        </p:spPr>
        <p:txBody>
          <a:bodyPr anchor="ctr">
            <a:normAutofit fontScale="85000" lnSpcReduction="20000"/>
          </a:bodyPr>
          <a:lstStyle/>
          <a:p>
            <a:pPr marL="0" indent="0">
              <a:buNone/>
            </a:pPr>
            <a:r>
              <a:rPr lang="en-GB" sz="3500" b="1" dirty="0">
                <a:solidFill>
                  <a:schemeClr val="tx1">
                    <a:lumMod val="50000"/>
                    <a:lumOff val="50000"/>
                  </a:schemeClr>
                </a:solidFill>
              </a:rPr>
              <a:t>Rollspel</a:t>
            </a:r>
          </a:p>
          <a:p>
            <a:pPr marL="0" indent="0">
              <a:buNone/>
            </a:pPr>
            <a:r>
              <a:rPr lang="en-GB" dirty="0">
                <a:solidFill>
                  <a:schemeClr val="tx1">
                    <a:lumMod val="50000"/>
                    <a:lumOff val="50000"/>
                  </a:schemeClr>
                </a:solidFill>
              </a:rPr>
              <a:t>En av eleverna är partner A och en annan är partner B. </a:t>
            </a:r>
          </a:p>
          <a:p>
            <a:pPr marL="0" indent="0">
              <a:buNone/>
            </a:pPr>
            <a:r>
              <a:rPr lang="en-GB" dirty="0">
                <a:solidFill>
                  <a:schemeClr val="tx1">
                    <a:lumMod val="50000"/>
                    <a:lumOff val="50000"/>
                  </a:schemeClr>
                </a:solidFill>
              </a:rPr>
              <a:t>Partner A (talare) kommer att dela något med partner B som är relaterat till hans/hennes jobb som han/hon brinner för </a:t>
            </a:r>
          </a:p>
          <a:p>
            <a:pPr marL="0" indent="0">
              <a:buNone/>
            </a:pPr>
            <a:r>
              <a:rPr lang="en-GB" dirty="0">
                <a:solidFill>
                  <a:schemeClr val="tx1">
                    <a:lumMod val="50000"/>
                    <a:lumOff val="50000"/>
                  </a:schemeClr>
                </a:solidFill>
              </a:rPr>
              <a:t>Partner B (lyssnaren) kommer att göra allt för att ignorera talaren. </a:t>
            </a:r>
          </a:p>
          <a:p>
            <a:pPr marL="0" indent="0">
              <a:buNone/>
            </a:pPr>
            <a:r>
              <a:rPr lang="en-GB" dirty="0">
                <a:solidFill>
                  <a:schemeClr val="tx1">
                    <a:lumMod val="50000"/>
                    <a:lumOff val="50000"/>
                  </a:schemeClr>
                </a:solidFill>
              </a:rPr>
              <a:t>Ta 90 sekunder på dig att göra det </a:t>
            </a:r>
          </a:p>
          <a:p>
            <a:pPr marL="0" indent="0">
              <a:buNone/>
            </a:pPr>
            <a:r>
              <a:rPr lang="en-GB" dirty="0">
                <a:solidFill>
                  <a:schemeClr val="tx1">
                    <a:lumMod val="50000"/>
                    <a:lumOff val="50000"/>
                  </a:schemeClr>
                </a:solidFill>
              </a:rPr>
              <a:t>Vilka känslor hade de båda parterna? </a:t>
            </a:r>
          </a:p>
          <a:p>
            <a:pPr marL="0" indent="0">
              <a:buNone/>
            </a:pPr>
            <a:r>
              <a:rPr lang="en-GB" dirty="0">
                <a:solidFill>
                  <a:schemeClr val="tx1">
                    <a:lumMod val="50000"/>
                    <a:lumOff val="50000"/>
                  </a:schemeClr>
                </a:solidFill>
              </a:rPr>
              <a:t>Byt sedan roller, partner B kommer att vara talaren och partner A kommer att vara lyssnaren.</a:t>
            </a:r>
          </a:p>
          <a:p>
            <a:pPr marL="0" indent="0">
              <a:buNone/>
            </a:pPr>
            <a:r>
              <a:rPr lang="en-GB" dirty="0">
                <a:solidFill>
                  <a:schemeClr val="tx1">
                    <a:lumMod val="50000"/>
                    <a:lumOff val="50000"/>
                  </a:schemeClr>
                </a:solidFill>
              </a:rPr>
              <a:t>Lyssnaren bör lyssna på talarens berättelse som om det vore det mest fantastiska han/hon någonsin har hört i sitt jobb </a:t>
            </a:r>
          </a:p>
          <a:p>
            <a:pPr marL="0" indent="0">
              <a:buNone/>
            </a:pPr>
            <a:r>
              <a:rPr lang="en-GB" dirty="0">
                <a:solidFill>
                  <a:schemeClr val="tx1">
                    <a:lumMod val="50000"/>
                    <a:lumOff val="50000"/>
                  </a:schemeClr>
                </a:solidFill>
              </a:rPr>
              <a:t>Ta 90 sekunder på dig att göra det Vilka är dina tankar och känslor vid det andra tillfället?</a:t>
            </a:r>
          </a:p>
        </p:txBody>
      </p:sp>
    </p:spTree>
    <p:extLst>
      <p:ext uri="{BB962C8B-B14F-4D97-AF65-F5344CB8AC3E}">
        <p14:creationId xmlns:p14="http://schemas.microsoft.com/office/powerpoint/2010/main" val="342577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7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5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228600" indent="-228600">
              <a:lnSpc>
                <a:spcPct val="90000"/>
              </a:lnSpc>
              <a:spcBef>
                <a:spcPts val="1000"/>
              </a:spcBef>
              <a:buFont typeface="Arial" panose="020B0604020202020204" pitchFamily="34" charset="0"/>
              <a:buChar char="•"/>
            </a:pPr>
            <a:r>
              <a:rPr lang="it-IT" dirty="0"/>
              <a:t>Kritiska komponenter i ledarskap inom jordbruket</a:t>
            </a: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a:solidFill>
                  <a:schemeClr val="tx1">
                    <a:lumMod val="65000"/>
                    <a:lumOff val="35000"/>
                  </a:schemeClr>
                </a:solidFill>
              </a:rPr>
              <a:t>Betydelsen av emotionell intelligens (EQ)</a:t>
            </a: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a:solidFill>
                  <a:schemeClr val="tx1">
                    <a:lumMod val="65000"/>
                    <a:lumOff val="35000"/>
                  </a:schemeClr>
                </a:solidFill>
              </a:rPr>
              <a:t>Olika ledarstilar</a:t>
            </a: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Effektiv förhandling</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18</a:t>
            </a:fld>
            <a:endParaRPr lang="en-US" dirty="0"/>
          </a:p>
        </p:txBody>
      </p:sp>
    </p:spTree>
    <p:extLst>
      <p:ext uri="{BB962C8B-B14F-4D97-AF65-F5344CB8AC3E}">
        <p14:creationId xmlns:p14="http://schemas.microsoft.com/office/powerpoint/2010/main" val="1246959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dirty="0"/>
              <a:t>Ledarskap inom jordbruket</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Ledarskap inom jordbruket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a:xfrm>
            <a:off x="10896600" y="6238876"/>
            <a:ext cx="457200" cy="365125"/>
          </a:xfrm>
        </p:spPr>
        <p:txBody>
          <a:bodyPr/>
          <a:lstStyle/>
          <a:p>
            <a:fld id="{6FF9F0C5-380F-41C2-899A-BAC0F0927E16}" type="slidenum">
              <a:rPr lang="en-US" smtClean="0"/>
              <a:t>19</a:t>
            </a:fld>
            <a:endParaRPr lang="en-US" dirty="0"/>
          </a:p>
        </p:txBody>
      </p:sp>
      <p:sp>
        <p:nvSpPr>
          <p:cNvPr id="5" name="CasellaDiTesto 4">
            <a:extLst>
              <a:ext uri="{FF2B5EF4-FFF2-40B4-BE49-F238E27FC236}">
                <a16:creationId xmlns:a16="http://schemas.microsoft.com/office/drawing/2014/main" id="{B149092A-74E2-B88D-5DE1-9D0C66AD3CEB}"/>
              </a:ext>
            </a:extLst>
          </p:cNvPr>
          <p:cNvSpPr txBox="1"/>
          <p:nvPr/>
        </p:nvSpPr>
        <p:spPr>
          <a:xfrm>
            <a:off x="550506" y="1625537"/>
            <a:ext cx="10879493" cy="707886"/>
          </a:xfrm>
          <a:prstGeom prst="rect">
            <a:avLst/>
          </a:prstGeom>
          <a:noFill/>
        </p:spPr>
        <p:txBody>
          <a:bodyPr wrap="square" rtlCol="0">
            <a:spAutoFit/>
          </a:bodyPr>
          <a:lstStyle/>
          <a:p>
            <a:r>
              <a:rPr lang="en-GB" sz="2000" kern="100" dirty="0">
                <a:solidFill>
                  <a:schemeClr val="tx1">
                    <a:lumMod val="65000"/>
                    <a:lumOff val="35000"/>
                  </a:schemeClr>
                </a:solidFill>
                <a:latin typeface="Calibri" panose="020F0502020204030204" pitchFamily="34" charset="0"/>
                <a:ea typeface="Calibri" panose="020F0502020204030204" pitchFamily="34" charset="0"/>
              </a:rPr>
              <a:t>Ledarskap inom jordbruket innebär att förstå komplexiteten i bioekonomin, miljömässig hållbarhet och socioekonomiska faktorer som påverkar landsbygdssamhällen.</a:t>
            </a:r>
            <a:endParaRPr lang="it-IT" sz="2000" b="1"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F973F66F-806C-68EA-1F0E-B6BAAF1FB0BE}"/>
              </a:ext>
            </a:extLst>
          </p:cNvPr>
          <p:cNvSpPr txBox="1"/>
          <p:nvPr/>
        </p:nvSpPr>
        <p:spPr>
          <a:xfrm>
            <a:off x="689889" y="4612232"/>
            <a:ext cx="5134609" cy="1015663"/>
          </a:xfrm>
          <a:prstGeom prst="rect">
            <a:avLst/>
          </a:prstGeom>
          <a:noFill/>
        </p:spPr>
        <p:txBody>
          <a:bodyPr wrap="square" rtlCol="0">
            <a:spAutoFit/>
          </a:bodyPr>
          <a:lstStyle/>
          <a:p>
            <a:r>
              <a:rPr lang="it-IT" sz="2000" dirty="0">
                <a:solidFill>
                  <a:schemeClr val="tx1">
                    <a:lumMod val="65000"/>
                    <a:lumOff val="35000"/>
                  </a:schemeClr>
                </a:solidFill>
              </a:rPr>
              <a:t>I jordbrukssammanhang ska </a:t>
            </a:r>
            <a:r>
              <a:rPr lang="it-IT" sz="2000" b="1" dirty="0">
                <a:solidFill>
                  <a:schemeClr val="tx1">
                    <a:lumMod val="65000"/>
                    <a:lumOff val="35000"/>
                  </a:schemeClr>
                </a:solidFill>
              </a:rPr>
              <a:t>ledarna </a:t>
            </a:r>
            <a:r>
              <a:rPr lang="en-GB" sz="2000" b="1" dirty="0">
                <a:solidFill>
                  <a:srgbClr val="FF0000"/>
                </a:solidFill>
              </a:rPr>
              <a:t>reagera på miljöutmaningar och marknadsfluktuationer</a:t>
            </a:r>
            <a:endParaRPr lang="it-IT" sz="2000" b="1" dirty="0">
              <a:solidFill>
                <a:srgbClr val="FF0000"/>
              </a:solidFill>
            </a:endParaRPr>
          </a:p>
        </p:txBody>
      </p:sp>
      <p:sp>
        <p:nvSpPr>
          <p:cNvPr id="11" name="CasellaDiTesto 10">
            <a:extLst>
              <a:ext uri="{FF2B5EF4-FFF2-40B4-BE49-F238E27FC236}">
                <a16:creationId xmlns:a16="http://schemas.microsoft.com/office/drawing/2014/main" id="{7299CFB6-094D-53ED-B4B6-D725D47D42EB}"/>
              </a:ext>
            </a:extLst>
          </p:cNvPr>
          <p:cNvSpPr txBox="1"/>
          <p:nvPr/>
        </p:nvSpPr>
        <p:spPr>
          <a:xfrm>
            <a:off x="689889" y="2681542"/>
            <a:ext cx="6143397" cy="1477328"/>
          </a:xfrm>
          <a:prstGeom prst="rect">
            <a:avLst/>
          </a:prstGeom>
          <a:noFill/>
        </p:spPr>
        <p:txBody>
          <a:bodyPr wrap="square" rtlCol="0">
            <a:spAutoFit/>
          </a:bodyPr>
          <a:lstStyle/>
          <a:p>
            <a:r>
              <a:rPr lang="en-US" kern="100" dirty="0">
                <a:solidFill>
                  <a:schemeClr val="tx1">
                    <a:lumMod val="65000"/>
                    <a:lumOff val="35000"/>
                  </a:schemeClr>
                </a:solidFill>
                <a:latin typeface="Calibri" panose="020F0502020204030204" pitchFamily="34" charset="0"/>
                <a:ea typeface="Calibri" panose="020F0502020204030204" pitchFamily="34" charset="0"/>
              </a:rPr>
              <a:t>Det kräver:</a:t>
            </a:r>
          </a:p>
          <a:p>
            <a:pPr marL="285750" indent="-285750">
              <a:buFont typeface="Wingdings" panose="05000000000000000000" pitchFamily="2" charset="2"/>
              <a:buChar char="§"/>
            </a:pPr>
            <a:r>
              <a:rPr lang="en-US" kern="100" dirty="0">
                <a:solidFill>
                  <a:schemeClr val="tx1">
                    <a:lumMod val="65000"/>
                    <a:lumOff val="35000"/>
                  </a:schemeClr>
                </a:solidFill>
                <a:latin typeface="Calibri" panose="020F0502020204030204" pitchFamily="34" charset="0"/>
                <a:ea typeface="Calibri" panose="020F0502020204030204" pitchFamily="34" charset="0"/>
              </a:rPr>
              <a:t>Innovation</a:t>
            </a:r>
          </a:p>
          <a:p>
            <a:pPr marL="285750" indent="-285750">
              <a:buFont typeface="Wingdings" panose="05000000000000000000" pitchFamily="2" charset="2"/>
              <a:buChar char="§"/>
            </a:pPr>
            <a:r>
              <a:rPr lang="en-US" kern="100" dirty="0">
                <a:solidFill>
                  <a:schemeClr val="tx1">
                    <a:lumMod val="65000"/>
                    <a:lumOff val="35000"/>
                  </a:schemeClr>
                </a:solidFill>
                <a:latin typeface="Calibri" panose="020F0502020204030204" pitchFamily="34" charset="0"/>
                <a:ea typeface="Calibri" panose="020F0502020204030204" pitchFamily="34" charset="0"/>
              </a:rPr>
              <a:t>Anpassningsförmåga </a:t>
            </a:r>
          </a:p>
          <a:p>
            <a:pPr marL="285750" indent="-285750">
              <a:buFont typeface="Wingdings" panose="05000000000000000000" pitchFamily="2" charset="2"/>
              <a:buChar char="§"/>
            </a:pPr>
            <a:r>
              <a:rPr lang="en-GB" kern="100" dirty="0">
                <a:solidFill>
                  <a:schemeClr val="tx1">
                    <a:lumMod val="65000"/>
                    <a:lumOff val="35000"/>
                  </a:schemeClr>
                </a:solidFill>
                <a:latin typeface="Calibri" panose="020F0502020204030204" pitchFamily="34" charset="0"/>
              </a:rPr>
              <a:t>Förmåga att hantera tekniska framsteg. </a:t>
            </a:r>
          </a:p>
          <a:p>
            <a:pPr marL="285750" indent="-285750">
              <a:buFont typeface="Wingdings" panose="05000000000000000000" pitchFamily="2" charset="2"/>
              <a:buChar char="§"/>
            </a:pPr>
            <a:r>
              <a:rPr lang="en-GB" kern="100" dirty="0">
                <a:solidFill>
                  <a:schemeClr val="tx1">
                    <a:lumMod val="65000"/>
                    <a:lumOff val="35000"/>
                  </a:schemeClr>
                </a:solidFill>
                <a:latin typeface="Calibri" panose="020F0502020204030204" pitchFamily="34" charset="0"/>
              </a:rPr>
              <a:t>Förmåga att främja hållbara metoder </a:t>
            </a:r>
            <a:endParaRPr lang="en-US" kern="100" dirty="0">
              <a:solidFill>
                <a:schemeClr val="tx1">
                  <a:lumMod val="65000"/>
                  <a:lumOff val="35000"/>
                </a:schemeClr>
              </a:solidFill>
              <a:latin typeface="Calibri" panose="020F0502020204030204" pitchFamily="34" charset="0"/>
            </a:endParaRPr>
          </a:p>
        </p:txBody>
      </p:sp>
      <p:pic>
        <p:nvPicPr>
          <p:cNvPr id="4" name="Picture 3" descr="A hand writing a word on a whiteboard&#10;&#10;Description automatically generated">
            <a:extLst>
              <a:ext uri="{FF2B5EF4-FFF2-40B4-BE49-F238E27FC236}">
                <a16:creationId xmlns:a16="http://schemas.microsoft.com/office/drawing/2014/main" id="{468ED63F-F053-9E9A-7C9F-8580AA8DF0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69927" y="2598503"/>
            <a:ext cx="4083873" cy="2722582"/>
          </a:xfrm>
          <a:prstGeom prst="rect">
            <a:avLst/>
          </a:prstGeom>
        </p:spPr>
      </p:pic>
      <p:sp>
        <p:nvSpPr>
          <p:cNvPr id="6" name="TextBox 5">
            <a:extLst>
              <a:ext uri="{FF2B5EF4-FFF2-40B4-BE49-F238E27FC236}">
                <a16:creationId xmlns:a16="http://schemas.microsoft.com/office/drawing/2014/main" id="{FC003833-0D21-D021-F2AC-35223863DF3E}"/>
              </a:ext>
            </a:extLst>
          </p:cNvPr>
          <p:cNvSpPr txBox="1"/>
          <p:nvPr/>
        </p:nvSpPr>
        <p:spPr>
          <a:xfrm>
            <a:off x="7269927" y="5488757"/>
            <a:ext cx="4083873" cy="230832"/>
          </a:xfrm>
          <a:prstGeom prst="rect">
            <a:avLst/>
          </a:prstGeom>
          <a:noFill/>
        </p:spPr>
        <p:txBody>
          <a:bodyPr wrap="square" rtlCol="0">
            <a:spAutoFit/>
          </a:bodyPr>
          <a:lstStyle/>
          <a:p>
            <a:r>
              <a:rPr lang="en-GB" sz="900">
                <a:hlinkClick r:id="rId3" tooltip="https://www.thebluediamondgallery.com/handwriting/l/leadership.html"/>
              </a:rPr>
              <a:t>Detta foto </a:t>
            </a:r>
            <a:r>
              <a:rPr lang="en-GB" sz="900"/>
              <a:t>av Unknown Author är licensierat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94302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123260"/>
            <a:ext cx="9144000" cy="2387600"/>
          </a:xfrm>
        </p:spPr>
        <p:txBody>
          <a:bodyPr>
            <a:normAutofit fontScale="90000"/>
          </a:bodyPr>
          <a:lstStyle/>
          <a:p>
            <a:r>
              <a:rPr lang="en-GB" b="1" dirty="0">
                <a:solidFill>
                  <a:srgbClr val="94C020"/>
                </a:solidFill>
                <a:latin typeface="+mn-lt"/>
              </a:rPr>
              <a:t>Kurs: </a:t>
            </a:r>
            <a:r>
              <a:rPr lang="en-GB" b="1" dirty="0" err="1">
                <a:solidFill>
                  <a:srgbClr val="94C020"/>
                </a:solidFill>
                <a:latin typeface="+mn-lt"/>
              </a:rPr>
              <a:t>Högre</a:t>
            </a:r>
            <a:r>
              <a:rPr lang="en-GB" b="1" dirty="0">
                <a:solidFill>
                  <a:srgbClr val="94C020"/>
                </a:solidFill>
                <a:latin typeface="+mn-lt"/>
              </a:rPr>
              <a:t> </a:t>
            </a:r>
            <a:r>
              <a:rPr lang="en-GB" b="1" dirty="0" err="1">
                <a:solidFill>
                  <a:srgbClr val="94C020"/>
                </a:solidFill>
                <a:latin typeface="+mn-lt"/>
              </a:rPr>
              <a:t>Utbildning</a:t>
            </a:r>
            <a:br>
              <a:rPr lang="en-GB" b="1" dirty="0">
                <a:solidFill>
                  <a:srgbClr val="94C020"/>
                </a:solidFill>
                <a:latin typeface="+mn-lt"/>
              </a:rPr>
            </a:br>
            <a:r>
              <a:rPr lang="en-GB" b="1" dirty="0">
                <a:solidFill>
                  <a:srgbClr val="94C020"/>
                </a:solidFill>
                <a:latin typeface="+mn-lt"/>
              </a:rPr>
              <a:t>Modul: </a:t>
            </a:r>
            <a:r>
              <a:rPr lang="en-GB" dirty="0" err="1"/>
              <a:t>Övergripande</a:t>
            </a:r>
            <a:r>
              <a:rPr lang="en-GB" dirty="0"/>
              <a:t> </a:t>
            </a:r>
            <a:r>
              <a:rPr lang="en-GB" b="1" dirty="0" err="1">
                <a:solidFill>
                  <a:srgbClr val="94C020"/>
                </a:solidFill>
                <a:latin typeface="+mn-lt"/>
              </a:rPr>
              <a:t>färdigheter</a:t>
            </a:r>
            <a:br>
              <a:rPr lang="en-GB" b="1" dirty="0">
                <a:solidFill>
                  <a:srgbClr val="94C020"/>
                </a:solidFill>
                <a:latin typeface="+mn-lt"/>
              </a:rPr>
            </a:br>
            <a:r>
              <a:rPr lang="en-GB" dirty="0" err="1"/>
              <a:t>Ämne</a:t>
            </a:r>
            <a:r>
              <a:rPr lang="en-GB" b="1" dirty="0">
                <a:solidFill>
                  <a:srgbClr val="94C020"/>
                </a:solidFill>
                <a:latin typeface="+mn-lt"/>
              </a:rPr>
              <a:t>: </a:t>
            </a:r>
            <a:r>
              <a:rPr lang="en-GB" b="1" dirty="0" err="1">
                <a:solidFill>
                  <a:srgbClr val="94C020"/>
                </a:solidFill>
                <a:latin typeface="+mn-lt"/>
              </a:rPr>
              <a:t>Mjuka</a:t>
            </a:r>
            <a:r>
              <a:rPr lang="en-GB" b="1" dirty="0">
                <a:solidFill>
                  <a:srgbClr val="94C020"/>
                </a:solidFill>
                <a:latin typeface="+mn-lt"/>
              </a:rPr>
              <a:t> </a:t>
            </a:r>
            <a:r>
              <a:rPr lang="en-GB" b="1" dirty="0" err="1">
                <a:solidFill>
                  <a:srgbClr val="94C020"/>
                </a:solidFill>
                <a:latin typeface="+mn-lt"/>
              </a:rPr>
              <a:t>färdigheter</a:t>
            </a:r>
            <a:endParaRPr lang="en-GB" b="1" dirty="0">
              <a:solidFill>
                <a:srgbClr val="94C020"/>
              </a:solidFill>
              <a:latin typeface="+mn-lt"/>
              <a:cs typeface="Calibri"/>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Författare</a:t>
            </a:r>
            <a:r>
              <a:rPr lang="it-IT" dirty="0">
                <a:solidFill>
                  <a:schemeClr val="tx1">
                    <a:lumMod val="65000"/>
                    <a:lumOff val="35000"/>
                  </a:schemeClr>
                </a:solidFill>
              </a:rPr>
              <a:t>: (CESIE &amp; OTC)</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normAutofit fontScale="90000"/>
          </a:bodyPr>
          <a:lstStyle/>
          <a:p>
            <a:r>
              <a:rPr lang="en-US" sz="4400" dirty="0"/>
              <a:t>Den emotionella intelligensens roll för ledarskapet</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Effektivt ledarskap</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20</a:t>
            </a:fld>
            <a:endParaRPr lang="en-US" dirty="0"/>
          </a:p>
        </p:txBody>
      </p:sp>
      <p:sp>
        <p:nvSpPr>
          <p:cNvPr id="9" name="CasellaDiTesto 8">
            <a:extLst>
              <a:ext uri="{FF2B5EF4-FFF2-40B4-BE49-F238E27FC236}">
                <a16:creationId xmlns:a16="http://schemas.microsoft.com/office/drawing/2014/main" id="{2B6C5A23-136F-417B-EF8B-36A3D0FB3019}"/>
              </a:ext>
            </a:extLst>
          </p:cNvPr>
          <p:cNvSpPr txBox="1"/>
          <p:nvPr/>
        </p:nvSpPr>
        <p:spPr>
          <a:xfrm>
            <a:off x="448640" y="1690688"/>
            <a:ext cx="10905160" cy="1569660"/>
          </a:xfrm>
          <a:prstGeom prst="rect">
            <a:avLst/>
          </a:prstGeom>
          <a:noFill/>
        </p:spPr>
        <p:txBody>
          <a:bodyPr wrap="square" rtlCol="0">
            <a:spAutoFit/>
          </a:bodyPr>
          <a:lstStyle/>
          <a:p>
            <a:pPr algn="just"/>
            <a:r>
              <a:rPr lang="en-US" sz="3200" kern="100" dirty="0">
                <a:solidFill>
                  <a:schemeClr val="tx1">
                    <a:lumMod val="65000"/>
                    <a:lumOff val="35000"/>
                  </a:schemeClr>
                </a:solidFill>
                <a:latin typeface="Calibri" panose="020F0502020204030204" pitchFamily="34" charset="0"/>
                <a:ea typeface="Calibri" panose="020F0502020204030204" pitchFamily="34" charset="0"/>
              </a:rPr>
              <a:t>Emotionell intelligens </a:t>
            </a:r>
            <a:r>
              <a:rPr lang="en-GB" sz="3200" kern="100" dirty="0">
                <a:solidFill>
                  <a:schemeClr val="tx1">
                    <a:lumMod val="65000"/>
                    <a:lumOff val="35000"/>
                  </a:schemeClr>
                </a:solidFill>
                <a:latin typeface="Calibri" panose="020F0502020204030204" pitchFamily="34" charset="0"/>
                <a:ea typeface="Calibri" panose="020F0502020204030204" pitchFamily="34" charset="0"/>
              </a:rPr>
              <a:t>definieras som förmågan att uppfatta, förstå, hantera och använda känslor på ett effektivt sätt hos sig själv och andra (Mayer &amp; Salovey, 1997)</a:t>
            </a:r>
            <a:r>
              <a:rPr lang="en-US" sz="3200" kern="100" dirty="0">
                <a:solidFill>
                  <a:schemeClr val="tx1">
                    <a:lumMod val="65000"/>
                    <a:lumOff val="35000"/>
                  </a:schemeClr>
                </a:solidFill>
                <a:latin typeface="Calibri" panose="020F0502020204030204" pitchFamily="34" charset="0"/>
                <a:ea typeface="Calibri" panose="020F0502020204030204" pitchFamily="34" charset="0"/>
              </a:rPr>
              <a:t>.</a:t>
            </a:r>
            <a:endParaRPr lang="it-IT" sz="3200" b="1" dirty="0">
              <a:solidFill>
                <a:schemeClr val="tx1">
                  <a:lumMod val="65000"/>
                  <a:lumOff val="35000"/>
                </a:schemeClr>
              </a:solidFill>
            </a:endParaRPr>
          </a:p>
        </p:txBody>
      </p:sp>
      <p:sp>
        <p:nvSpPr>
          <p:cNvPr id="4" name="TextBox 3">
            <a:extLst>
              <a:ext uri="{FF2B5EF4-FFF2-40B4-BE49-F238E27FC236}">
                <a16:creationId xmlns:a16="http://schemas.microsoft.com/office/drawing/2014/main" id="{0A4D586E-6C5B-4589-9E89-533CCB9ED321}"/>
              </a:ext>
            </a:extLst>
          </p:cNvPr>
          <p:cNvSpPr txBox="1"/>
          <p:nvPr/>
        </p:nvSpPr>
        <p:spPr>
          <a:xfrm>
            <a:off x="745899" y="3430837"/>
            <a:ext cx="5474043" cy="2246769"/>
          </a:xfrm>
          <a:prstGeom prst="rect">
            <a:avLst/>
          </a:prstGeom>
          <a:noFill/>
        </p:spPr>
        <p:txBody>
          <a:bodyPr wrap="square" rtlCol="0">
            <a:spAutoFit/>
          </a:bodyPr>
          <a:lstStyle/>
          <a:p>
            <a:r>
              <a:rPr lang="el-GR" sz="2800" dirty="0">
                <a:solidFill>
                  <a:schemeClr val="tx1">
                    <a:lumMod val="65000"/>
                    <a:lumOff val="35000"/>
                  </a:schemeClr>
                </a:solidFill>
              </a:rPr>
              <a:t>Εmotionell </a:t>
            </a:r>
            <a:r>
              <a:rPr lang="en-GB" sz="2800" dirty="0">
                <a:solidFill>
                  <a:schemeClr val="tx1">
                    <a:lumMod val="65000"/>
                    <a:lumOff val="35000"/>
                  </a:schemeClr>
                </a:solidFill>
              </a:rPr>
              <a:t>medvetenhet kan ha en </a:t>
            </a:r>
            <a:r>
              <a:rPr lang="en-GB" sz="2800" kern="100" dirty="0">
                <a:solidFill>
                  <a:schemeClr val="tx1">
                    <a:lumMod val="65000"/>
                    <a:lumOff val="35000"/>
                  </a:schemeClr>
                </a:solidFill>
                <a:latin typeface="Calibri" panose="020F0502020204030204" pitchFamily="34" charset="0"/>
              </a:rPr>
              <a:t>betydande </a:t>
            </a:r>
            <a:r>
              <a:rPr lang="en-GB" sz="2800" dirty="0">
                <a:solidFill>
                  <a:schemeClr val="tx1">
                    <a:lumMod val="65000"/>
                    <a:lumOff val="35000"/>
                  </a:schemeClr>
                </a:solidFill>
              </a:rPr>
              <a:t>inverkan på</a:t>
            </a:r>
            <a:endParaRPr lang="el-GR" sz="2800" dirty="0">
              <a:solidFill>
                <a:schemeClr val="tx1">
                  <a:lumMod val="65000"/>
                  <a:lumOff val="35000"/>
                </a:schemeClr>
              </a:solidFill>
            </a:endParaRPr>
          </a:p>
          <a:p>
            <a:pPr marL="457200" indent="-457200">
              <a:buFont typeface="Wingdings" panose="05000000000000000000" pitchFamily="2" charset="2"/>
              <a:buChar char="Ø"/>
            </a:pPr>
            <a:r>
              <a:rPr lang="en-GB" sz="2800" dirty="0">
                <a:solidFill>
                  <a:schemeClr val="tx1">
                    <a:lumMod val="65000"/>
                    <a:lumOff val="35000"/>
                  </a:schemeClr>
                </a:solidFill>
              </a:rPr>
              <a:t>Dynamik i </a:t>
            </a:r>
            <a:r>
              <a:rPr lang="en-GB" sz="2800" dirty="0" err="1">
                <a:solidFill>
                  <a:schemeClr val="tx1">
                    <a:lumMod val="65000"/>
                    <a:lumOff val="35000"/>
                  </a:schemeClr>
                </a:solidFill>
              </a:rPr>
              <a:t>teamet, </a:t>
            </a:r>
            <a:endParaRPr lang="el-GR" sz="2800" dirty="0">
              <a:solidFill>
                <a:schemeClr val="tx1">
                  <a:lumMod val="65000"/>
                  <a:lumOff val="35000"/>
                </a:schemeClr>
              </a:solidFill>
            </a:endParaRPr>
          </a:p>
          <a:p>
            <a:pPr marL="457200" indent="-457200">
              <a:buFont typeface="Wingdings" panose="05000000000000000000" pitchFamily="2" charset="2"/>
              <a:buChar char="Ø"/>
            </a:pPr>
            <a:r>
              <a:rPr lang="en-GB" sz="2800" dirty="0">
                <a:solidFill>
                  <a:schemeClr val="tx1">
                    <a:lumMod val="65000"/>
                    <a:lumOff val="35000"/>
                  </a:schemeClr>
                </a:solidFill>
              </a:rPr>
              <a:t>Beslutsfattande</a:t>
            </a:r>
            <a:r>
              <a:rPr lang="el-GR" sz="2800" dirty="0">
                <a:solidFill>
                  <a:schemeClr val="tx1">
                    <a:lumMod val="65000"/>
                    <a:lumOff val="35000"/>
                  </a:schemeClr>
                </a:solidFill>
              </a:rPr>
              <a:t>, </a:t>
            </a:r>
            <a:r>
              <a:rPr lang="en-GB" sz="2800" dirty="0">
                <a:solidFill>
                  <a:schemeClr val="tx1">
                    <a:lumMod val="65000"/>
                    <a:lumOff val="35000"/>
                  </a:schemeClr>
                </a:solidFill>
              </a:rPr>
              <a:t>och </a:t>
            </a:r>
            <a:endParaRPr lang="el-GR" sz="2800" dirty="0">
              <a:solidFill>
                <a:schemeClr val="tx1">
                  <a:lumMod val="65000"/>
                  <a:lumOff val="35000"/>
                </a:schemeClr>
              </a:solidFill>
            </a:endParaRPr>
          </a:p>
          <a:p>
            <a:pPr marL="457200" indent="-457200">
              <a:buFont typeface="Wingdings" panose="05000000000000000000" pitchFamily="2" charset="2"/>
              <a:buChar char="Ø"/>
            </a:pPr>
            <a:r>
              <a:rPr lang="en-GB" sz="2800" dirty="0">
                <a:solidFill>
                  <a:schemeClr val="tx1">
                    <a:lumMod val="65000"/>
                    <a:lumOff val="35000"/>
                  </a:schemeClr>
                </a:solidFill>
              </a:rPr>
              <a:t>Förbindelser med </a:t>
            </a:r>
            <a:r>
              <a:rPr lang="en-GB" sz="2800" dirty="0" err="1">
                <a:solidFill>
                  <a:schemeClr val="tx1">
                    <a:lumMod val="65000"/>
                    <a:lumOff val="35000"/>
                  </a:schemeClr>
                </a:solidFill>
              </a:rPr>
              <a:t>gemenskapen</a:t>
            </a:r>
            <a:r>
              <a:rPr lang="en-GB" sz="2800" dirty="0">
                <a:solidFill>
                  <a:schemeClr val="tx1">
                    <a:lumMod val="50000"/>
                    <a:lumOff val="50000"/>
                  </a:schemeClr>
                </a:solidFill>
              </a:rPr>
              <a:t>.</a:t>
            </a:r>
            <a:endParaRPr lang="en-GB" sz="2400" dirty="0">
              <a:solidFill>
                <a:schemeClr val="tx1">
                  <a:lumMod val="50000"/>
                  <a:lumOff val="50000"/>
                </a:schemeClr>
              </a:solidFill>
            </a:endParaRPr>
          </a:p>
        </p:txBody>
      </p:sp>
      <p:pic>
        <p:nvPicPr>
          <p:cNvPr id="15" name="Picture 14" descr="A colorful circles above a person's head&#10;&#10;Description automatically generated">
            <a:extLst>
              <a:ext uri="{FF2B5EF4-FFF2-40B4-BE49-F238E27FC236}">
                <a16:creationId xmlns:a16="http://schemas.microsoft.com/office/drawing/2014/main" id="{2D5FFD6D-A870-51B3-F7DE-B15180F5B131}"/>
              </a:ext>
            </a:extLst>
          </p:cNvPr>
          <p:cNvPicPr>
            <a:picLocks noChangeAspect="1"/>
          </p:cNvPicPr>
          <p:nvPr/>
        </p:nvPicPr>
        <p:blipFill>
          <a:blip r:embed="rId2"/>
          <a:stretch>
            <a:fillRect/>
          </a:stretch>
        </p:blipFill>
        <p:spPr>
          <a:xfrm>
            <a:off x="6857999" y="2700339"/>
            <a:ext cx="3837802" cy="3198168"/>
          </a:xfrm>
          <a:prstGeom prst="rect">
            <a:avLst/>
          </a:prstGeom>
        </p:spPr>
      </p:pic>
      <p:sp>
        <p:nvSpPr>
          <p:cNvPr id="16" name="TextBox 15">
            <a:extLst>
              <a:ext uri="{FF2B5EF4-FFF2-40B4-BE49-F238E27FC236}">
                <a16:creationId xmlns:a16="http://schemas.microsoft.com/office/drawing/2014/main" id="{197E1ECA-359B-4EBD-6305-153E84168E93}"/>
              </a:ext>
            </a:extLst>
          </p:cNvPr>
          <p:cNvSpPr txBox="1"/>
          <p:nvPr/>
        </p:nvSpPr>
        <p:spPr>
          <a:xfrm>
            <a:off x="7574692" y="6054210"/>
            <a:ext cx="2780270" cy="338554"/>
          </a:xfrm>
          <a:prstGeom prst="rect">
            <a:avLst/>
          </a:prstGeom>
          <a:noFill/>
        </p:spPr>
        <p:txBody>
          <a:bodyPr wrap="square" rtlCol="0">
            <a:spAutoFit/>
          </a:bodyPr>
          <a:lstStyle/>
          <a:p>
            <a:r>
              <a:rPr lang="en-US" sz="1600" dirty="0">
                <a:hlinkClick r:id="rId3"/>
              </a:rPr>
              <a:t>Känslomässig intelligens Källa</a:t>
            </a:r>
            <a:endParaRPr lang="en-GB" sz="1600" dirty="0"/>
          </a:p>
        </p:txBody>
      </p:sp>
    </p:spTree>
    <p:extLst>
      <p:ext uri="{BB962C8B-B14F-4D97-AF65-F5344CB8AC3E}">
        <p14:creationId xmlns:p14="http://schemas.microsoft.com/office/powerpoint/2010/main" val="65061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normAutofit/>
          </a:bodyPr>
          <a:lstStyle/>
          <a:p>
            <a:r>
              <a:rPr lang="en-US" sz="4400" dirty="0"/>
              <a:t>De </a:t>
            </a:r>
            <a:r>
              <a:rPr lang="en-US" dirty="0"/>
              <a:t>fyra pelarna för emotionell intelligens</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Effektivt ledarskap</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21</a:t>
            </a:fld>
            <a:endParaRPr lang="en-US" dirty="0"/>
          </a:p>
        </p:txBody>
      </p:sp>
      <p:pic>
        <p:nvPicPr>
          <p:cNvPr id="5" name="Immagine 13">
            <a:extLst>
              <a:ext uri="{FF2B5EF4-FFF2-40B4-BE49-F238E27FC236}">
                <a16:creationId xmlns:a16="http://schemas.microsoft.com/office/drawing/2014/main" id="{A36CFFE4-3FB7-8689-AC4E-303CF93172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77718" y="1813880"/>
            <a:ext cx="875870" cy="875870"/>
          </a:xfrm>
          <a:prstGeom prst="rect">
            <a:avLst/>
          </a:prstGeom>
          <a:ln>
            <a:solidFill>
              <a:schemeClr val="bg1">
                <a:lumMod val="95000"/>
              </a:schemeClr>
            </a:solidFill>
          </a:ln>
        </p:spPr>
      </p:pic>
      <p:pic>
        <p:nvPicPr>
          <p:cNvPr id="6" name="Immagine 14" descr="Self regulation - Free miscellaneous icons">
            <a:extLst>
              <a:ext uri="{FF2B5EF4-FFF2-40B4-BE49-F238E27FC236}">
                <a16:creationId xmlns:a16="http://schemas.microsoft.com/office/drawing/2014/main" id="{0691278F-A6D8-8700-4CCE-E0564C6D9F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3195" y="3096295"/>
            <a:ext cx="1115069" cy="1115069"/>
          </a:xfrm>
          <a:prstGeom prst="rect">
            <a:avLst/>
          </a:prstGeom>
          <a:noFill/>
          <a:ln>
            <a:solidFill>
              <a:schemeClr val="bg1">
                <a:lumMod val="95000"/>
              </a:schemeClr>
            </a:solidFill>
          </a:ln>
        </p:spPr>
      </p:pic>
      <p:pic>
        <p:nvPicPr>
          <p:cNvPr id="9" name="Immagine 15">
            <a:extLst>
              <a:ext uri="{FF2B5EF4-FFF2-40B4-BE49-F238E27FC236}">
                <a16:creationId xmlns:a16="http://schemas.microsoft.com/office/drawing/2014/main" id="{F92847AD-F820-030B-8419-6744B5621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201" y="4158756"/>
            <a:ext cx="1115069" cy="1115069"/>
          </a:xfrm>
          <a:prstGeom prst="rect">
            <a:avLst/>
          </a:prstGeom>
          <a:ln>
            <a:solidFill>
              <a:schemeClr val="bg1">
                <a:lumMod val="95000"/>
              </a:schemeClr>
            </a:solidFill>
          </a:ln>
        </p:spPr>
      </p:pic>
      <p:pic>
        <p:nvPicPr>
          <p:cNvPr id="10" name="Immagine 11">
            <a:extLst>
              <a:ext uri="{FF2B5EF4-FFF2-40B4-BE49-F238E27FC236}">
                <a16:creationId xmlns:a16="http://schemas.microsoft.com/office/drawing/2014/main" id="{D3480637-4275-1E3B-8850-B847623489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1200" y="5423842"/>
            <a:ext cx="1115070" cy="1115070"/>
          </a:xfrm>
          <a:prstGeom prst="rect">
            <a:avLst/>
          </a:prstGeom>
          <a:ln>
            <a:solidFill>
              <a:schemeClr val="bg1">
                <a:lumMod val="95000"/>
              </a:schemeClr>
            </a:solidFill>
          </a:ln>
        </p:spPr>
      </p:pic>
      <p:sp>
        <p:nvSpPr>
          <p:cNvPr id="11" name="TextBox 10">
            <a:extLst>
              <a:ext uri="{FF2B5EF4-FFF2-40B4-BE49-F238E27FC236}">
                <a16:creationId xmlns:a16="http://schemas.microsoft.com/office/drawing/2014/main" id="{8370388F-256F-C2F8-902D-0CA9E0FFDA7D}"/>
              </a:ext>
            </a:extLst>
          </p:cNvPr>
          <p:cNvSpPr txBox="1"/>
          <p:nvPr/>
        </p:nvSpPr>
        <p:spPr>
          <a:xfrm>
            <a:off x="1853588" y="1668404"/>
            <a:ext cx="9043012" cy="1330621"/>
          </a:xfrm>
          <a:prstGeom prst="rect">
            <a:avLst/>
          </a:prstGeom>
          <a:noFill/>
        </p:spPr>
        <p:txBody>
          <a:bodyPr wrap="square" rtlCol="0">
            <a:spAutoFit/>
          </a:bodyPr>
          <a:lstStyle/>
          <a:p>
            <a:pPr algn="just">
              <a:lnSpc>
                <a:spcPct val="115000"/>
              </a:lnSpc>
              <a:spcAft>
                <a:spcPts val="1125"/>
              </a:spcAft>
            </a:pPr>
            <a:r>
              <a:rPr lang="en-US" sz="1800" b="1"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Självmedvetenhet i ledarskapet</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07000"/>
              </a:lnSpc>
              <a:spcAft>
                <a:spcPts val="800"/>
              </a:spcAft>
            </a:pPr>
            <a:r>
              <a:rPr lang="en-GB" sz="1600" dirty="0">
                <a:solidFill>
                  <a:schemeClr val="tx1">
                    <a:lumMod val="65000"/>
                    <a:lumOff val="35000"/>
                  </a:schemeClr>
                </a:solidFill>
                <a:effectLst/>
                <a:latin typeface="Calibri" panose="020F0502020204030204" pitchFamily="34" charset="0"/>
                <a:ea typeface="Times New Roman" panose="02020603050405020304" pitchFamily="18" charset="0"/>
              </a:rPr>
              <a:t>Självkännedom innebär att förstå sina känslor, styrkor, svagheter, värderingar och hur man påverkar andra. Det är särskilt viktigt inom jordbrukssektorn, där ledare måste navigera i komplexa och ofta oförutsägbara miljöer.</a:t>
            </a:r>
            <a:endParaRPr lang="it-IT" sz="16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12" name="TextBox 11">
            <a:extLst>
              <a:ext uri="{FF2B5EF4-FFF2-40B4-BE49-F238E27FC236}">
                <a16:creationId xmlns:a16="http://schemas.microsoft.com/office/drawing/2014/main" id="{93603DE7-FDD4-071E-BFEB-01DE3C409807}"/>
              </a:ext>
            </a:extLst>
          </p:cNvPr>
          <p:cNvSpPr txBox="1"/>
          <p:nvPr/>
        </p:nvSpPr>
        <p:spPr>
          <a:xfrm>
            <a:off x="977718" y="3103037"/>
            <a:ext cx="8240423" cy="1101584"/>
          </a:xfrm>
          <a:prstGeom prst="rect">
            <a:avLst/>
          </a:prstGeom>
          <a:noFill/>
        </p:spPr>
        <p:txBody>
          <a:bodyPr wrap="square" rtlCol="0">
            <a:spAutoFit/>
          </a:bodyPr>
          <a:lstStyle/>
          <a:p>
            <a:pPr algn="just">
              <a:lnSpc>
                <a:spcPct val="115000"/>
              </a:lnSpc>
              <a:spcAft>
                <a:spcPts val="1125"/>
              </a:spcAft>
            </a:pPr>
            <a:r>
              <a:rPr lang="en-US" b="1"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Självreglering och motivation </a:t>
            </a:r>
          </a:p>
          <a:p>
            <a:pPr algn="just">
              <a:lnSpc>
                <a:spcPct val="115000"/>
              </a:lnSpc>
              <a:spcAft>
                <a:spcPts val="1125"/>
              </a:spcAft>
            </a:pPr>
            <a:r>
              <a:rPr lang="en-GB" sz="1600" dirty="0">
                <a:solidFill>
                  <a:schemeClr val="tx1">
                    <a:lumMod val="65000"/>
                    <a:lumOff val="35000"/>
                  </a:schemeClr>
                </a:solidFill>
                <a:effectLst/>
                <a:latin typeface="Calibri" panose="020F0502020204030204" pitchFamily="34" charset="0"/>
                <a:ea typeface="Times New Roman" panose="02020603050405020304" pitchFamily="18" charset="0"/>
              </a:rPr>
              <a:t>Självreglering avser förmågan att kontrollera eller omdirigera störande känslor och impulser, medan motivation innebär att man drivs att uppnå resultat för att uppnå resultat</a:t>
            </a:r>
            <a:endParaRPr lang="it-IT" sz="16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16" name="TextBox 15">
            <a:extLst>
              <a:ext uri="{FF2B5EF4-FFF2-40B4-BE49-F238E27FC236}">
                <a16:creationId xmlns:a16="http://schemas.microsoft.com/office/drawing/2014/main" id="{7EDB99EF-5FD9-7DC6-87FB-19551883895F}"/>
              </a:ext>
            </a:extLst>
          </p:cNvPr>
          <p:cNvSpPr txBox="1"/>
          <p:nvPr/>
        </p:nvSpPr>
        <p:spPr>
          <a:xfrm>
            <a:off x="2436602" y="4295492"/>
            <a:ext cx="7876984" cy="1067152"/>
          </a:xfrm>
          <a:prstGeom prst="rect">
            <a:avLst/>
          </a:prstGeom>
          <a:noFill/>
        </p:spPr>
        <p:txBody>
          <a:bodyPr wrap="square" rtlCol="0">
            <a:spAutoFit/>
          </a:bodyPr>
          <a:lstStyle/>
          <a:p>
            <a:pPr algn="just">
              <a:lnSpc>
                <a:spcPct val="115000"/>
              </a:lnSpc>
              <a:spcAft>
                <a:spcPts val="1125"/>
              </a:spcAft>
            </a:pPr>
            <a:r>
              <a:rPr lang="en-US" sz="1800" b="1"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Empati i ledarskap inom jordbruket</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07000"/>
              </a:lnSpc>
              <a:spcAft>
                <a:spcPts val="800"/>
              </a:spcAft>
            </a:pPr>
            <a:r>
              <a:rPr lang="en-GB" sz="1600"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Empati innebär att förstå och dela andras känslor, en färdighet som är avgörande för effektiv kommunikation, teambuilding och konfliktlösning inom jordbrukssektorn.</a:t>
            </a:r>
            <a:endParaRPr lang="it-IT" sz="16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17" name="TextBox 16">
            <a:extLst>
              <a:ext uri="{FF2B5EF4-FFF2-40B4-BE49-F238E27FC236}">
                <a16:creationId xmlns:a16="http://schemas.microsoft.com/office/drawing/2014/main" id="{8FCAD579-F5D6-CB75-6993-ABE17FAF4D18}"/>
              </a:ext>
            </a:extLst>
          </p:cNvPr>
          <p:cNvSpPr txBox="1"/>
          <p:nvPr/>
        </p:nvSpPr>
        <p:spPr>
          <a:xfrm>
            <a:off x="838200" y="5453515"/>
            <a:ext cx="8763000" cy="1067152"/>
          </a:xfrm>
          <a:prstGeom prst="rect">
            <a:avLst/>
          </a:prstGeom>
          <a:noFill/>
        </p:spPr>
        <p:txBody>
          <a:bodyPr wrap="square" rtlCol="0">
            <a:spAutoFit/>
          </a:bodyPr>
          <a:lstStyle/>
          <a:p>
            <a:pPr algn="just">
              <a:lnSpc>
                <a:spcPct val="115000"/>
              </a:lnSpc>
              <a:spcAft>
                <a:spcPts val="1125"/>
              </a:spcAft>
              <a:tabLst>
                <a:tab pos="736600" algn="l"/>
              </a:tabLst>
            </a:pPr>
            <a:r>
              <a:rPr lang="en-US" b="1"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Sociala färdigheter för effektiv kommunikation</a:t>
            </a:r>
            <a:endParaRPr lang="it-IT"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07000"/>
              </a:lnSpc>
              <a:spcAft>
                <a:spcPts val="800"/>
              </a:spcAft>
            </a:pPr>
            <a:r>
              <a:rPr lang="en-GB" sz="1600" kern="1200" dirty="0">
                <a:solidFill>
                  <a:schemeClr val="tx1">
                    <a:lumMod val="65000"/>
                    <a:lumOff val="35000"/>
                  </a:schemeClr>
                </a:solidFill>
                <a:effectLst/>
                <a:latin typeface="+mn-lt"/>
                <a:ea typeface="+mn-ea"/>
                <a:cs typeface="+mn-cs"/>
              </a:rPr>
              <a:t>Sociala färdigheter i ledarskap inkluderar effektiv kommunikation, teambuilding, konfliktlösning och förmågan att inspirera och påverka andra</a:t>
            </a:r>
            <a:endParaRPr lang="en-GB" sz="1600" dirty="0">
              <a:solidFill>
                <a:schemeClr val="tx1">
                  <a:lumMod val="65000"/>
                  <a:lumOff val="35000"/>
                </a:schemeClr>
              </a:solidFill>
            </a:endParaRPr>
          </a:p>
        </p:txBody>
      </p:sp>
    </p:spTree>
    <p:extLst>
      <p:ext uri="{BB962C8B-B14F-4D97-AF65-F5344CB8AC3E}">
        <p14:creationId xmlns:p14="http://schemas.microsoft.com/office/powerpoint/2010/main" val="3031706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normAutofit fontScale="90000"/>
          </a:bodyPr>
          <a:lstStyle/>
          <a:p>
            <a:r>
              <a:rPr lang="en-US" dirty="0"/>
              <a:t>Viktiga egenskaper hos en effektiv ledare i allmänhet</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Effektivt ledarskap</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22</a:t>
            </a:fld>
            <a:endParaRPr lang="en-US" dirty="0"/>
          </a:p>
        </p:txBody>
      </p:sp>
      <p:sp>
        <p:nvSpPr>
          <p:cNvPr id="8" name="TextBox 7">
            <a:extLst>
              <a:ext uri="{FF2B5EF4-FFF2-40B4-BE49-F238E27FC236}">
                <a16:creationId xmlns:a16="http://schemas.microsoft.com/office/drawing/2014/main" id="{D0B14559-5AE4-FD8A-C2A5-6A5E30F83746}"/>
              </a:ext>
            </a:extLst>
          </p:cNvPr>
          <p:cNvSpPr txBox="1"/>
          <p:nvPr/>
        </p:nvSpPr>
        <p:spPr>
          <a:xfrm>
            <a:off x="925727" y="1690714"/>
            <a:ext cx="9807146" cy="4665636"/>
          </a:xfrm>
          <a:prstGeom prst="rect">
            <a:avLst/>
          </a:prstGeom>
          <a:noFill/>
        </p:spPr>
        <p:txBody>
          <a:bodyPr wrap="square" rtlCol="0">
            <a:spAutoFit/>
          </a:bodyPr>
          <a:lstStyle/>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Förespråkar </a:t>
            </a:r>
            <a:r>
              <a:rPr lang="en-US" sz="1800" i="1" kern="1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organisationens </a:t>
            </a: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vision, har strategiskt tänkande, inser vikten av och strävar efter ekonomisk hållbarhet, arbetar för att försvara organisationens intressen och uppnå dess mål </a:t>
            </a:r>
            <a:endPar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Arbetar kontinuerligt med att stärka och uppmuntra de mänskliga resurserna, vilket syftar till aktivt deltagande av alla, kontinuerlig förbättring av organisationens verksamhet och de produkter/tjänster som produceras.</a:t>
            </a:r>
            <a:endPar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Har ett intuitivt förhållningssätt som är särskilt användbart i tider av osäkerhet och otrygghet.</a:t>
            </a:r>
            <a:endPar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Har en förståelse för styrkorna och svagheterna hos varje individ och/eller team och/eller den </a:t>
            </a:r>
            <a:r>
              <a:rPr lang="en-US" sz="1800" i="1" kern="1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organisation </a:t>
            </a: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han/hon leder. </a:t>
            </a:r>
            <a:endPar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Har värderingar som överensstämmer med </a:t>
            </a:r>
            <a:r>
              <a:rPr lang="en-US" sz="1800" i="1" kern="1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organisationens, </a:t>
            </a: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inklusive respekt för alla medlemmar i </a:t>
            </a:r>
            <a:r>
              <a:rPr lang="en-US" sz="1800" i="1" kern="1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organisationen, </a:t>
            </a: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oavsett deras ställning, och främjar principen om förtroende och ärlighet.</a:t>
            </a:r>
            <a:endPar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Motiverar, inspirerar och bidrar till den personliga utvecklingen av organisationens personal</a:t>
            </a:r>
            <a:endPar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903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050B1-31AF-E2D6-FE84-1854DB2D97D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37CF7E07-DADA-FB1A-174D-751ED0F9C213}"/>
              </a:ext>
            </a:extLst>
          </p:cNvPr>
          <p:cNvSpPr>
            <a:spLocks noGrp="1"/>
          </p:cNvSpPr>
          <p:nvPr>
            <p:ph type="title"/>
          </p:nvPr>
        </p:nvSpPr>
        <p:spPr>
          <a:xfrm>
            <a:off x="949411" y="911706"/>
            <a:ext cx="10515600" cy="1009651"/>
          </a:xfrm>
        </p:spPr>
        <p:txBody>
          <a:bodyPr>
            <a:normAutofit fontScale="90000"/>
          </a:bodyPr>
          <a:lstStyle/>
          <a:p>
            <a:r>
              <a:rPr lang="en-US" dirty="0"/>
              <a:t>Nyckelkompetenser för en effektiv ledare i allmänhet</a:t>
            </a:r>
            <a:endParaRPr lang="en-GB" dirty="0"/>
          </a:p>
        </p:txBody>
      </p:sp>
      <p:sp>
        <p:nvSpPr>
          <p:cNvPr id="2" name="Segnaposto piè di pagina 1">
            <a:extLst>
              <a:ext uri="{FF2B5EF4-FFF2-40B4-BE49-F238E27FC236}">
                <a16:creationId xmlns:a16="http://schemas.microsoft.com/office/drawing/2014/main" id="{6979651E-BC3E-0512-2E8C-05A81A742D4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sz="1200" dirty="0" err="1">
                <a:solidFill>
                  <a:schemeClr val="bg1">
                    <a:lumMod val="65000"/>
                  </a:schemeClr>
                </a:solidFill>
              </a:rPr>
              <a:t>Delämne</a:t>
            </a:r>
            <a:r>
              <a:rPr lang="en-US" sz="1200" dirty="0">
                <a:solidFill>
                  <a:schemeClr val="bg1">
                    <a:lumMod val="65000"/>
                  </a:schemeClr>
                </a:solidFill>
              </a:rPr>
              <a:t>: Effektivt ledarskap</a:t>
            </a:r>
          </a:p>
        </p:txBody>
      </p:sp>
      <p:sp>
        <p:nvSpPr>
          <p:cNvPr id="3" name="Segnaposto numero diapositiva 2">
            <a:extLst>
              <a:ext uri="{FF2B5EF4-FFF2-40B4-BE49-F238E27FC236}">
                <a16:creationId xmlns:a16="http://schemas.microsoft.com/office/drawing/2014/main" id="{641EBDE9-D5A1-BCA3-3A03-7F2B4A94C224}"/>
              </a:ext>
            </a:extLst>
          </p:cNvPr>
          <p:cNvSpPr>
            <a:spLocks noGrp="1"/>
          </p:cNvSpPr>
          <p:nvPr>
            <p:ph type="sldNum" sz="quarter" idx="12"/>
          </p:nvPr>
        </p:nvSpPr>
        <p:spPr/>
        <p:txBody>
          <a:bodyPr/>
          <a:lstStyle/>
          <a:p>
            <a:fld id="{D57F1E4F-1CFF-5643-939E-217C01CDF565}" type="slidenum">
              <a:rPr lang="en-US" smtClean="0"/>
              <a:t>23</a:t>
            </a:fld>
            <a:endParaRPr lang="en-US" dirty="0"/>
          </a:p>
        </p:txBody>
      </p:sp>
      <p:sp>
        <p:nvSpPr>
          <p:cNvPr id="8" name="TextBox 7">
            <a:extLst>
              <a:ext uri="{FF2B5EF4-FFF2-40B4-BE49-F238E27FC236}">
                <a16:creationId xmlns:a16="http://schemas.microsoft.com/office/drawing/2014/main" id="{98E25CB3-58E0-AF7A-5F44-60786A2810AF}"/>
              </a:ext>
            </a:extLst>
          </p:cNvPr>
          <p:cNvSpPr txBox="1"/>
          <p:nvPr/>
        </p:nvSpPr>
        <p:spPr>
          <a:xfrm>
            <a:off x="1303638" y="2439055"/>
            <a:ext cx="9807146" cy="2919004"/>
          </a:xfrm>
          <a:prstGeom prst="rect">
            <a:avLst/>
          </a:prstGeom>
          <a:noFill/>
        </p:spPr>
        <p:txBody>
          <a:bodyPr wrap="square" rtlCol="0">
            <a:spAutoFit/>
          </a:bodyPr>
          <a:lstStyle/>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Har analytisk förmåga, kan </a:t>
            </a:r>
            <a:r>
              <a:rPr lang="en-US" sz="1800" i="1" kern="1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analysera </a:t>
            </a:r>
            <a:r>
              <a:rPr lang="en-US" sz="1800" i="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en situation på djupet, identifiera orsaker och effekter</a:t>
            </a:r>
            <a:endParaRPr lang="en-GB" sz="18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Har mänskliga (eller alternativt mjuka) färdigheter som bidrar till att förstå mänskligt beteende och förmågan att vägleda och förbättra beteendet inom </a:t>
            </a:r>
            <a:r>
              <a:rPr lang="en-US" sz="1800" i="1" kern="1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organisationen.</a:t>
            </a:r>
            <a:endParaRPr lang="en-GB" sz="18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Förstår den bredare miljön för sociala företag, främjar innovation och har förmåga till kreativt tänkande.</a:t>
            </a:r>
            <a:endParaRPr lang="en-GB" sz="18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Utmärker sig för sin självmedvetenhet, anpassningsförmåga och ambition. </a:t>
            </a: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chemeClr val="tx1">
                    <a:lumMod val="65000"/>
                    <a:lumOff val="35000"/>
                  </a:schemeClr>
                </a:solidFill>
                <a:effectLst/>
                <a:latin typeface="Minion Pro"/>
                <a:ea typeface="Calibri" panose="020F0502020204030204" pitchFamily="34" charset="0"/>
                <a:cs typeface="Calibri" panose="020F0502020204030204" pitchFamily="34" charset="0"/>
              </a:rPr>
              <a:t>Har förmåga till interpersonell kommunikation och samarbete</a:t>
            </a:r>
            <a:endParaRPr lang="en-GB" sz="18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619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dirty="0"/>
              <a:t>Praktisk aktivitet nr 3</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Effektiv förhandling</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24</a:t>
            </a:fld>
            <a:endParaRPr lang="en-US" dirty="0"/>
          </a:p>
        </p:txBody>
      </p:sp>
      <p:sp>
        <p:nvSpPr>
          <p:cNvPr id="6" name="Segnaposto contenuto 7">
            <a:extLst>
              <a:ext uri="{FF2B5EF4-FFF2-40B4-BE49-F238E27FC236}">
                <a16:creationId xmlns:a16="http://schemas.microsoft.com/office/drawing/2014/main" id="{F2ABEB4C-E89E-81EA-913B-5AC3A510FFE2}"/>
              </a:ext>
            </a:extLst>
          </p:cNvPr>
          <p:cNvSpPr>
            <a:spLocks noGrp="1"/>
          </p:cNvSpPr>
          <p:nvPr>
            <p:ph idx="1"/>
          </p:nvPr>
        </p:nvSpPr>
        <p:spPr>
          <a:xfrm>
            <a:off x="838200" y="1825625"/>
            <a:ext cx="10515600" cy="4351338"/>
          </a:xfrm>
        </p:spPr>
        <p:txBody>
          <a:bodyPr anchor="ctr"/>
          <a:lstStyle/>
          <a:p>
            <a:pPr marL="0" indent="0" algn="ctr">
              <a:lnSpc>
                <a:spcPct val="107000"/>
              </a:lnSpc>
              <a:spcAft>
                <a:spcPts val="800"/>
              </a:spcAft>
              <a:buNone/>
            </a:pPr>
            <a:r>
              <a:rPr lang="en-GB" sz="24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Tänk på två chefer/ledare/arbetsledare/lantbruksföretagare i din arbetsmiljö, som representerar två olika "ledarskapsskolor". Den första representerar en ledare med höga nivåer av EQ och den andra en stark personlighet med höga nivåer av IQ men tydligt upplevda låga nivåer av EQ. </a:t>
            </a:r>
          </a:p>
          <a:p>
            <a:pPr marL="0" indent="0" algn="ctr">
              <a:lnSpc>
                <a:spcPct val="107000"/>
              </a:lnSpc>
              <a:spcAft>
                <a:spcPts val="800"/>
              </a:spcAft>
              <a:buNone/>
            </a:pPr>
            <a:r>
              <a:rPr lang="en-GB" sz="24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Vilka relationer hade var och en med sina underordnade och/eller olika viktiga intressenter? Hur var klimatet i arbetsmiljön? Var deras medarbetare motiverade och engagerade? Efter att ha besvarat ovanstående frågor, vänligen reflektera över i vilken utsträckning EQ eller dess frånvaro i ledarskapet betyder jordbruksföretagets framgång. </a:t>
            </a:r>
          </a:p>
          <a:p>
            <a:pPr marL="0" indent="0">
              <a:buNone/>
            </a:pPr>
            <a:endParaRPr lang="en-GB" dirty="0"/>
          </a:p>
        </p:txBody>
      </p:sp>
    </p:spTree>
    <p:extLst>
      <p:ext uri="{BB962C8B-B14F-4D97-AF65-F5344CB8AC3E}">
        <p14:creationId xmlns:p14="http://schemas.microsoft.com/office/powerpoint/2010/main" val="1787083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sz="4400" dirty="0"/>
              <a:t>Ledarskapsstilar</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Effektivt ledarskap</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25</a:t>
            </a:fld>
            <a:endParaRPr lang="en-US" dirty="0"/>
          </a:p>
        </p:txBody>
      </p:sp>
      <p:sp>
        <p:nvSpPr>
          <p:cNvPr id="3" name="CasellaDiTesto 2">
            <a:extLst>
              <a:ext uri="{FF2B5EF4-FFF2-40B4-BE49-F238E27FC236}">
                <a16:creationId xmlns:a16="http://schemas.microsoft.com/office/drawing/2014/main" id="{A57C770F-4659-C81F-E7B1-FD3F49A5869B}"/>
              </a:ext>
            </a:extLst>
          </p:cNvPr>
          <p:cNvSpPr txBox="1"/>
          <p:nvPr/>
        </p:nvSpPr>
        <p:spPr>
          <a:xfrm>
            <a:off x="656254" y="1804923"/>
            <a:ext cx="10973621" cy="968278"/>
          </a:xfrm>
          <a:prstGeom prst="rect">
            <a:avLst/>
          </a:prstGeom>
          <a:noFill/>
        </p:spPr>
        <p:txBody>
          <a:bodyPr wrap="square" rtlCol="0">
            <a:spAutoFit/>
          </a:bodyPr>
          <a:lstStyle/>
          <a:p>
            <a:pPr algn="just">
              <a:lnSpc>
                <a:spcPct val="107000"/>
              </a:lnSpc>
              <a:spcAft>
                <a:spcPts val="800"/>
              </a:spcAft>
            </a:pPr>
            <a:r>
              <a:rPr lang="en-US" b="1" kern="100" dirty="0">
                <a:solidFill>
                  <a:schemeClr val="tx1">
                    <a:lumMod val="65000"/>
                    <a:lumOff val="35000"/>
                  </a:schemeClr>
                </a:solidFill>
                <a:ea typeface="Calibri" panose="020F0502020204030204" pitchFamily="34" charset="0"/>
                <a:cs typeface="Times New Roman" panose="02020603050405020304" pitchFamily="18" charset="0"/>
              </a:rPr>
              <a:t>De ledarskapsstilar som tillämpas i </a:t>
            </a:r>
            <a:r>
              <a:rPr lang="en-GB" kern="100" dirty="0">
                <a:solidFill>
                  <a:schemeClr val="tx1">
                    <a:lumMod val="65000"/>
                    <a:lumOff val="35000"/>
                  </a:schemeClr>
                </a:solidFill>
                <a:ea typeface="Calibri" panose="020F0502020204030204" pitchFamily="34" charset="0"/>
                <a:cs typeface="Times New Roman" panose="02020603050405020304" pitchFamily="18" charset="0"/>
              </a:rPr>
              <a:t>ett företag påverkar dess tid, framgång och effektivitet genom att öka medarbetarnas engagemang, förbättra innovationsnivåerna, skapa högre intäkter och bidra positivt till dess finansiella resultat </a:t>
            </a:r>
            <a:endParaRPr lang="it-IT" sz="18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
        <p:nvSpPr>
          <p:cNvPr id="6" name="CasellaDiTesto 5">
            <a:extLst>
              <a:ext uri="{FF2B5EF4-FFF2-40B4-BE49-F238E27FC236}">
                <a16:creationId xmlns:a16="http://schemas.microsoft.com/office/drawing/2014/main" id="{92298E99-C495-2A07-DDC0-20553500A6BF}"/>
              </a:ext>
            </a:extLst>
          </p:cNvPr>
          <p:cNvSpPr txBox="1"/>
          <p:nvPr/>
        </p:nvSpPr>
        <p:spPr>
          <a:xfrm>
            <a:off x="656253" y="2793624"/>
            <a:ext cx="10973622" cy="369332"/>
          </a:xfrm>
          <a:prstGeom prst="rect">
            <a:avLst/>
          </a:prstGeom>
          <a:noFill/>
        </p:spPr>
        <p:txBody>
          <a:bodyPr wrap="square">
            <a:spAutoFit/>
          </a:bodyPr>
          <a:lstStyle/>
          <a:p>
            <a:r>
              <a:rPr lang="en-US" sz="1800" kern="100" dirty="0">
                <a:solidFill>
                  <a:schemeClr val="tx1">
                    <a:lumMod val="65000"/>
                    <a:lumOff val="35000"/>
                  </a:schemeClr>
                </a:solidFill>
                <a:effectLst/>
                <a:ea typeface="Calibri" panose="020F0502020204030204" pitchFamily="34" charset="0"/>
                <a:cs typeface="Times New Roman" panose="02020603050405020304" pitchFamily="18" charset="0"/>
              </a:rPr>
              <a:t> I jordbrukssammanhang är de ledarskapsstilar som ska analyseras följande:.</a:t>
            </a:r>
            <a:endParaRPr lang="it-IT"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21517141-4558-E7A4-0D3E-3D024FE871B3}"/>
              </a:ext>
            </a:extLst>
          </p:cNvPr>
          <p:cNvSpPr txBox="1"/>
          <p:nvPr/>
        </p:nvSpPr>
        <p:spPr>
          <a:xfrm>
            <a:off x="656253" y="3361038"/>
            <a:ext cx="8438320" cy="2524922"/>
          </a:xfrm>
          <a:prstGeom prst="rect">
            <a:avLst/>
          </a:prstGeom>
          <a:noFill/>
        </p:spPr>
        <p:txBody>
          <a:bodyPr wrap="square">
            <a:spAutoFit/>
          </a:bodyPr>
          <a:lstStyle/>
          <a:p>
            <a:pPr marL="342900" lvl="0" indent="-342900" algn="just">
              <a:lnSpc>
                <a:spcPct val="107000"/>
              </a:lnSpc>
              <a:spcAft>
                <a:spcPts val="800"/>
              </a:spcAft>
              <a:buAutoNum type="arabicPeriod"/>
            </a:pPr>
            <a:r>
              <a:rPr lang="en-US" sz="1800" b="1" kern="100" dirty="0">
                <a:solidFill>
                  <a:schemeClr val="tx1">
                    <a:lumMod val="65000"/>
                    <a:lumOff val="35000"/>
                  </a:schemeClr>
                </a:solidFill>
                <a:effectLst/>
                <a:ea typeface="Calibri" panose="020F0502020204030204" pitchFamily="34" charset="0"/>
                <a:cs typeface="Times New Roman" panose="02020603050405020304" pitchFamily="18" charset="0"/>
              </a:rPr>
              <a:t>Transaktionell ledarstil</a:t>
            </a:r>
            <a:r>
              <a:rPr lang="en-US" sz="1800"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it-IT" sz="2000" dirty="0">
              <a:solidFill>
                <a:schemeClr val="tx1">
                  <a:lumMod val="65000"/>
                  <a:lumOff val="35000"/>
                </a:schemeClr>
              </a:solidFill>
              <a:ea typeface="Calibri" panose="020F0502020204030204" pitchFamily="34" charset="0"/>
              <a:cs typeface="Open Sans" panose="020B0606030504020204" pitchFamily="34" charset="0"/>
            </a:endParaRPr>
          </a:p>
          <a:p>
            <a:pPr algn="just">
              <a:lnSpc>
                <a:spcPct val="115000"/>
              </a:lnSpc>
              <a:spcAft>
                <a:spcPts val="1125"/>
              </a:spcAft>
            </a:pPr>
            <a:r>
              <a:rPr lang="en-GB" sz="1800"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Den fokuserar på utbytet mellan ledare och följare, ofta med ett system av belöningar och bestraffningar. Denna stil kan vara effektiv i strukturerade miljöer som t.ex. jordbruksorganisationer med tydliga mål och uppgifter.</a:t>
            </a:r>
            <a:endParaRPr lang="en-GB"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15000"/>
              </a:lnSpc>
              <a:spcAft>
                <a:spcPts val="1125"/>
              </a:spcAft>
            </a:pPr>
            <a:r>
              <a:rPr lang="en-GB" sz="1800"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Denna stil innebär att man ställer tydliga förväntningar, sätter upp mål och belönar eller korrigerar beteenden efter behov. Transaktionella ledare fokuserar på villkorliga belöningar och korrigerande åtgärder för att se till att följarna uppfyller fastställda standarder och mål.</a:t>
            </a:r>
            <a:endParaRPr lang="en-GB"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5" name="Picture 4" descr="A person pointing at a medal and a file&#10;&#10;Description automatically generated">
            <a:extLst>
              <a:ext uri="{FF2B5EF4-FFF2-40B4-BE49-F238E27FC236}">
                <a16:creationId xmlns:a16="http://schemas.microsoft.com/office/drawing/2014/main" id="{57068E14-9DCB-471C-3B10-842F06C5E243}"/>
              </a:ext>
            </a:extLst>
          </p:cNvPr>
          <p:cNvPicPr>
            <a:picLocks noChangeAspect="1"/>
          </p:cNvPicPr>
          <p:nvPr/>
        </p:nvPicPr>
        <p:blipFill>
          <a:blip r:embed="rId2"/>
          <a:stretch>
            <a:fillRect/>
          </a:stretch>
        </p:blipFill>
        <p:spPr>
          <a:xfrm>
            <a:off x="9271361" y="3499063"/>
            <a:ext cx="2809504" cy="1747785"/>
          </a:xfrm>
          <a:prstGeom prst="rect">
            <a:avLst/>
          </a:prstGeom>
        </p:spPr>
      </p:pic>
      <p:sp>
        <p:nvSpPr>
          <p:cNvPr id="10" name="TextBox 9">
            <a:extLst>
              <a:ext uri="{FF2B5EF4-FFF2-40B4-BE49-F238E27FC236}">
                <a16:creationId xmlns:a16="http://schemas.microsoft.com/office/drawing/2014/main" id="{8C2E7A08-0E09-0CBB-9B06-7DAC212BCCF9}"/>
              </a:ext>
            </a:extLst>
          </p:cNvPr>
          <p:cNvSpPr txBox="1"/>
          <p:nvPr/>
        </p:nvSpPr>
        <p:spPr>
          <a:xfrm>
            <a:off x="10083115" y="5373530"/>
            <a:ext cx="1103870" cy="307777"/>
          </a:xfrm>
          <a:prstGeom prst="rect">
            <a:avLst/>
          </a:prstGeom>
          <a:noFill/>
        </p:spPr>
        <p:txBody>
          <a:bodyPr wrap="square" rtlCol="0">
            <a:spAutoFit/>
          </a:bodyPr>
          <a:lstStyle/>
          <a:p>
            <a:r>
              <a:rPr lang="en-US" sz="1400" i="1" dirty="0">
                <a:hlinkClick r:id="rId3"/>
              </a:rPr>
              <a:t>Källa</a:t>
            </a:r>
            <a:endParaRPr lang="en-GB" sz="1400" i="1" dirty="0"/>
          </a:p>
        </p:txBody>
      </p:sp>
    </p:spTree>
    <p:extLst>
      <p:ext uri="{BB962C8B-B14F-4D97-AF65-F5344CB8AC3E}">
        <p14:creationId xmlns:p14="http://schemas.microsoft.com/office/powerpoint/2010/main" val="698474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723716"/>
            <a:ext cx="10515600" cy="877888"/>
          </a:xfrm>
        </p:spPr>
        <p:txBody>
          <a:bodyPr>
            <a:normAutofit/>
          </a:bodyPr>
          <a:lstStyle/>
          <a:p>
            <a:r>
              <a:rPr lang="it-IT" sz="4400" dirty="0"/>
              <a:t>Ledarskapsstilar</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Effektivt ledarskap</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26</a:t>
            </a:fld>
            <a:endParaRPr lang="en-US" dirty="0"/>
          </a:p>
        </p:txBody>
      </p:sp>
      <p:sp>
        <p:nvSpPr>
          <p:cNvPr id="7" name="CasellaDiTesto 6">
            <a:extLst>
              <a:ext uri="{FF2B5EF4-FFF2-40B4-BE49-F238E27FC236}">
                <a16:creationId xmlns:a16="http://schemas.microsoft.com/office/drawing/2014/main" id="{21517141-4558-E7A4-0D3E-3D024FE871B3}"/>
              </a:ext>
            </a:extLst>
          </p:cNvPr>
          <p:cNvSpPr txBox="1"/>
          <p:nvPr/>
        </p:nvSpPr>
        <p:spPr>
          <a:xfrm>
            <a:off x="1970295" y="3855830"/>
            <a:ext cx="9538996" cy="2524922"/>
          </a:xfrm>
          <a:prstGeom prst="rect">
            <a:avLst/>
          </a:prstGeom>
          <a:noFill/>
        </p:spPr>
        <p:txBody>
          <a:bodyPr wrap="square">
            <a:spAutoFit/>
          </a:bodyPr>
          <a:lstStyle/>
          <a:p>
            <a:pPr lvl="0" algn="just">
              <a:lnSpc>
                <a:spcPct val="107000"/>
              </a:lnSpc>
              <a:spcAft>
                <a:spcPts val="800"/>
              </a:spcAft>
            </a:pPr>
            <a:r>
              <a:rPr lang="en-US" sz="1800" b="1" kern="100" dirty="0">
                <a:solidFill>
                  <a:schemeClr val="tx1">
                    <a:lumMod val="65000"/>
                    <a:lumOff val="35000"/>
                  </a:schemeClr>
                </a:solidFill>
                <a:effectLst/>
                <a:ea typeface="Calibri" panose="020F0502020204030204" pitchFamily="34" charset="0"/>
                <a:cs typeface="Times New Roman" panose="02020603050405020304" pitchFamily="18" charset="0"/>
              </a:rPr>
              <a:t>3. Tjänande ledarskap</a:t>
            </a:r>
            <a:r>
              <a:rPr lang="en-US" sz="1800"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it-IT" sz="2000" dirty="0">
              <a:solidFill>
                <a:schemeClr val="tx1">
                  <a:lumMod val="65000"/>
                  <a:lumOff val="35000"/>
                </a:schemeClr>
              </a:solidFill>
              <a:ea typeface="Calibri" panose="020F0502020204030204" pitchFamily="34" charset="0"/>
              <a:cs typeface="Open Sans" panose="020B0606030504020204" pitchFamily="34" charset="0"/>
            </a:endParaRPr>
          </a:p>
          <a:p>
            <a:pPr algn="just">
              <a:lnSpc>
                <a:spcPct val="115000"/>
              </a:lnSpc>
              <a:spcAft>
                <a:spcPts val="1125"/>
              </a:spcAft>
            </a:pPr>
            <a:r>
              <a:rPr lang="en-GB"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Det betonar ledarens roll som tjänare i första hand och prioriterar andras behov, inklusive anställda och samhällsmedlemmar. Detta tillvägagångssätt kan vara särskilt effektivt i samhällsorienterade jordbruksmiljöer.</a:t>
            </a:r>
            <a:endParaRPr lang="en-GB"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15000"/>
              </a:lnSpc>
              <a:spcAft>
                <a:spcPts val="1125"/>
              </a:spcAft>
            </a:pPr>
            <a:r>
              <a:rPr lang="en-GB"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Det handlar om att hjälpa andra med empati, ödmjukhet och ett engagemang för deras välbefinnande och utveckling. Grundtanken är att ledare genom att prioritera sina medarbetares behov kan skapa en stödjande miljö som uppmuntrar till personlig och yrkesmässig utveckling.</a:t>
            </a:r>
            <a:endParaRPr lang="en-GB"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4" name="CasellaDiTesto 3">
            <a:extLst>
              <a:ext uri="{FF2B5EF4-FFF2-40B4-BE49-F238E27FC236}">
                <a16:creationId xmlns:a16="http://schemas.microsoft.com/office/drawing/2014/main" id="{D9A219EB-B74C-1ED4-7D8F-EF33FC1B4321}"/>
              </a:ext>
            </a:extLst>
          </p:cNvPr>
          <p:cNvSpPr txBox="1"/>
          <p:nvPr/>
        </p:nvSpPr>
        <p:spPr>
          <a:xfrm>
            <a:off x="2057399" y="1556384"/>
            <a:ext cx="9538996" cy="2206373"/>
          </a:xfrm>
          <a:prstGeom prst="rect">
            <a:avLst/>
          </a:prstGeom>
          <a:noFill/>
        </p:spPr>
        <p:txBody>
          <a:bodyPr wrap="square">
            <a:spAutoFit/>
          </a:bodyPr>
          <a:lstStyle/>
          <a:p>
            <a:pPr lvl="0" algn="just">
              <a:lnSpc>
                <a:spcPct val="107000"/>
              </a:lnSpc>
              <a:spcAft>
                <a:spcPts val="800"/>
              </a:spcAft>
            </a:pPr>
            <a:r>
              <a:rPr lang="en-US" sz="1800" b="1" kern="100" dirty="0">
                <a:solidFill>
                  <a:schemeClr val="tx1">
                    <a:lumMod val="65000"/>
                    <a:lumOff val="35000"/>
                  </a:schemeClr>
                </a:solidFill>
                <a:effectLst/>
                <a:ea typeface="Calibri" panose="020F0502020204030204" pitchFamily="34" charset="0"/>
                <a:cs typeface="Times New Roman" panose="02020603050405020304" pitchFamily="18" charset="0"/>
              </a:rPr>
              <a:t>2. Transformationsinriktad stil</a:t>
            </a:r>
            <a:r>
              <a:rPr lang="en-US" sz="1800"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it-IT" sz="2000" dirty="0">
              <a:solidFill>
                <a:schemeClr val="tx1">
                  <a:lumMod val="65000"/>
                  <a:lumOff val="35000"/>
                </a:schemeClr>
              </a:solidFill>
              <a:effectLst/>
              <a:ea typeface="Times New Roman" panose="02020603050405020304" pitchFamily="18" charset="0"/>
              <a:cs typeface="Open Sans" panose="020B0606030504020204" pitchFamily="34" charset="0"/>
            </a:endParaRPr>
          </a:p>
          <a:p>
            <a:pPr algn="just">
              <a:lnSpc>
                <a:spcPct val="115000"/>
              </a:lnSpc>
              <a:spcAft>
                <a:spcPts val="1125"/>
              </a:spcAft>
            </a:pPr>
            <a:r>
              <a:rPr lang="en-GB" sz="1800"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Det handlar om att inspirera och motivera följare att uppnå mer än vad som ursprungligen var tänkt. Denna stil är särskilt relevant inom jordbruket, där ledare ofta måste driva på innovation och förändring.</a:t>
            </a:r>
            <a:endParaRPr lang="en-GB"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15000"/>
              </a:lnSpc>
              <a:spcAft>
                <a:spcPts val="1125"/>
              </a:spcAft>
            </a:pPr>
            <a:r>
              <a:rPr lang="en-GB" sz="1800"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Ledare som tillämpar denna stil uppvisar ofta karisma, visioner, intellektuell stimulans och individuell hänsyn för att ge sina anhängare möjlighet att överträffa förväntningarna och förändra sina attityder och perspektiv.</a:t>
            </a:r>
            <a:endParaRPr lang="en-GB"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6" name="Picture 5">
            <a:extLst>
              <a:ext uri="{FF2B5EF4-FFF2-40B4-BE49-F238E27FC236}">
                <a16:creationId xmlns:a16="http://schemas.microsoft.com/office/drawing/2014/main" id="{2B1D2F21-4B58-3ECF-85E1-0558C3C75C2C}"/>
              </a:ext>
            </a:extLst>
          </p:cNvPr>
          <p:cNvPicPr>
            <a:picLocks noChangeAspect="1"/>
          </p:cNvPicPr>
          <p:nvPr/>
        </p:nvPicPr>
        <p:blipFill>
          <a:blip r:embed="rId2"/>
          <a:stretch>
            <a:fillRect/>
          </a:stretch>
        </p:blipFill>
        <p:spPr>
          <a:xfrm>
            <a:off x="717742" y="2107469"/>
            <a:ext cx="1037663" cy="1037663"/>
          </a:xfrm>
          <a:prstGeom prst="rect">
            <a:avLst/>
          </a:prstGeom>
        </p:spPr>
      </p:pic>
      <p:sp>
        <p:nvSpPr>
          <p:cNvPr id="10" name="TextBox 9">
            <a:extLst>
              <a:ext uri="{FF2B5EF4-FFF2-40B4-BE49-F238E27FC236}">
                <a16:creationId xmlns:a16="http://schemas.microsoft.com/office/drawing/2014/main" id="{EC098268-507D-DFED-85B8-2C7BF946108F}"/>
              </a:ext>
            </a:extLst>
          </p:cNvPr>
          <p:cNvSpPr txBox="1"/>
          <p:nvPr/>
        </p:nvSpPr>
        <p:spPr>
          <a:xfrm>
            <a:off x="838200" y="3304449"/>
            <a:ext cx="752712" cy="307777"/>
          </a:xfrm>
          <a:prstGeom prst="rect">
            <a:avLst/>
          </a:prstGeom>
          <a:noFill/>
        </p:spPr>
        <p:txBody>
          <a:bodyPr wrap="square" rtlCol="0">
            <a:spAutoFit/>
          </a:bodyPr>
          <a:lstStyle/>
          <a:p>
            <a:r>
              <a:rPr lang="en-US" sz="1400" dirty="0">
                <a:hlinkClick r:id="rId3" action="ppaction://hlinkfile"/>
              </a:rPr>
              <a:t>källa</a:t>
            </a:r>
            <a:endParaRPr lang="en-GB" sz="1400" dirty="0"/>
          </a:p>
        </p:txBody>
      </p:sp>
      <p:pic>
        <p:nvPicPr>
          <p:cNvPr id="15" name="Picture 14" descr="A couple of people holding a heart&#10;&#10;Description automatically generated">
            <a:extLst>
              <a:ext uri="{FF2B5EF4-FFF2-40B4-BE49-F238E27FC236}">
                <a16:creationId xmlns:a16="http://schemas.microsoft.com/office/drawing/2014/main" id="{4BFD7D48-C9F0-8473-C272-BDE2F4FF31AA}"/>
              </a:ext>
            </a:extLst>
          </p:cNvPr>
          <p:cNvPicPr>
            <a:picLocks noChangeAspect="1"/>
          </p:cNvPicPr>
          <p:nvPr/>
        </p:nvPicPr>
        <p:blipFill>
          <a:blip r:embed="rId4"/>
          <a:stretch>
            <a:fillRect/>
          </a:stretch>
        </p:blipFill>
        <p:spPr>
          <a:xfrm>
            <a:off x="717742" y="4354465"/>
            <a:ext cx="1142171" cy="1142171"/>
          </a:xfrm>
          <a:prstGeom prst="rect">
            <a:avLst/>
          </a:prstGeom>
        </p:spPr>
      </p:pic>
      <p:sp>
        <p:nvSpPr>
          <p:cNvPr id="16" name="TextBox 15">
            <a:extLst>
              <a:ext uri="{FF2B5EF4-FFF2-40B4-BE49-F238E27FC236}">
                <a16:creationId xmlns:a16="http://schemas.microsoft.com/office/drawing/2014/main" id="{EAD19E0E-F3CB-D38F-1A22-BEC598F27AA1}"/>
              </a:ext>
            </a:extLst>
          </p:cNvPr>
          <p:cNvSpPr txBox="1"/>
          <p:nvPr/>
        </p:nvSpPr>
        <p:spPr>
          <a:xfrm>
            <a:off x="860217" y="5641503"/>
            <a:ext cx="752712" cy="307777"/>
          </a:xfrm>
          <a:prstGeom prst="rect">
            <a:avLst/>
          </a:prstGeom>
          <a:noFill/>
        </p:spPr>
        <p:txBody>
          <a:bodyPr wrap="square" rtlCol="0">
            <a:spAutoFit/>
          </a:bodyPr>
          <a:lstStyle/>
          <a:p>
            <a:r>
              <a:rPr lang="en-US" sz="1400" dirty="0">
                <a:hlinkClick r:id="rId5" action="ppaction://hlinkfile"/>
              </a:rPr>
              <a:t>Källa</a:t>
            </a:r>
            <a:endParaRPr lang="en-GB" sz="1400" dirty="0"/>
          </a:p>
        </p:txBody>
      </p:sp>
    </p:spTree>
    <p:extLst>
      <p:ext uri="{BB962C8B-B14F-4D97-AF65-F5344CB8AC3E}">
        <p14:creationId xmlns:p14="http://schemas.microsoft.com/office/powerpoint/2010/main" val="4232784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dirty="0"/>
              <a:t>Praktisk aktivitet nr 4</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Effektivt ledarskap</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27</a:t>
            </a:fld>
            <a:endParaRPr lang="en-US" dirty="0"/>
          </a:p>
        </p:txBody>
      </p:sp>
      <p:sp>
        <p:nvSpPr>
          <p:cNvPr id="6" name="Segnaposto contenuto 7">
            <a:extLst>
              <a:ext uri="{FF2B5EF4-FFF2-40B4-BE49-F238E27FC236}">
                <a16:creationId xmlns:a16="http://schemas.microsoft.com/office/drawing/2014/main" id="{F2ABEB4C-E89E-81EA-913B-5AC3A510FFE2}"/>
              </a:ext>
            </a:extLst>
          </p:cNvPr>
          <p:cNvSpPr>
            <a:spLocks noGrp="1"/>
          </p:cNvSpPr>
          <p:nvPr>
            <p:ph idx="1"/>
          </p:nvPr>
        </p:nvSpPr>
        <p:spPr>
          <a:xfrm>
            <a:off x="838200" y="1825625"/>
            <a:ext cx="10515600" cy="4351338"/>
          </a:xfrm>
        </p:spPr>
        <p:txBody>
          <a:bodyPr anchor="ctr"/>
          <a:lstStyle/>
          <a:p>
            <a:pPr marL="0" indent="0" algn="ctr">
              <a:lnSpc>
                <a:spcPct val="107000"/>
              </a:lnSpc>
              <a:spcAft>
                <a:spcPts val="800"/>
              </a:spcAft>
              <a:buNone/>
            </a:pPr>
            <a:r>
              <a:rPr lang="en-US"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Gruppdiskussion</a:t>
            </a:r>
          </a:p>
          <a:p>
            <a:pPr marL="0" indent="0" algn="ctr">
              <a:lnSpc>
                <a:spcPct val="107000"/>
              </a:lnSpc>
              <a:spcAft>
                <a:spcPts val="800"/>
              </a:spcAft>
              <a:buNone/>
            </a:pPr>
            <a:r>
              <a:rPr lang="en-US" sz="2400" i="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Med hänsyn till din erfarenhet av ett jordbruksföretag, samt dess specifika egenskaper (antal anställda, etableringsregion, nätverk av intressenter </a:t>
            </a:r>
            <a:r>
              <a:rPr lang="en-US" sz="2400" i="1" kern="100" dirty="0" err="1">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etc</a:t>
            </a:r>
            <a:r>
              <a:rPr lang="en-US" sz="2400" i="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beskriv vilken av de tidigare nämnda ledarskapsstilarna som skulle kunna vara lämplig för detta företag. </a:t>
            </a:r>
            <a:endParaRPr lang="en-US" sz="24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868836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042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Lagarbete </a:t>
            </a:r>
            <a:r>
              <a:rPr lang="it-IT" sz="2400" dirty="0">
                <a:solidFill>
                  <a:schemeClr val="tx1">
                    <a:lumMod val="65000"/>
                    <a:lumOff val="35000"/>
                  </a:schemeClr>
                </a:solidFill>
              </a:rPr>
              <a:t>och samarbetsförmåga</a:t>
            </a: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Deras roll </a:t>
            </a:r>
            <a:r>
              <a:rPr lang="it-IT" sz="2400" dirty="0">
                <a:solidFill>
                  <a:schemeClr val="tx1">
                    <a:lumMod val="65000"/>
                    <a:lumOff val="35000"/>
                  </a:schemeClr>
                </a:solidFill>
              </a:rPr>
              <a:t>i företagets framgång</a:t>
            </a: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Effektiva </a:t>
            </a:r>
            <a:r>
              <a:rPr lang="it-IT" sz="2400" dirty="0">
                <a:solidFill>
                  <a:schemeClr val="tx1">
                    <a:lumMod val="65000"/>
                    <a:lumOff val="35000"/>
                  </a:schemeClr>
                </a:solidFill>
              </a:rPr>
              <a:t>team och </a:t>
            </a:r>
            <a:r>
              <a:rPr lang="it-IT" sz="2400" dirty="0" err="1">
                <a:solidFill>
                  <a:schemeClr val="tx1">
                    <a:lumMod val="65000"/>
                    <a:lumOff val="35000"/>
                  </a:schemeClr>
                </a:solidFill>
              </a:rPr>
              <a:t>deras egenskaper</a:t>
            </a: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a:solidFill>
                  <a:schemeClr val="tx1">
                    <a:lumMod val="65000"/>
                    <a:lumOff val="35000"/>
                  </a:schemeClr>
                </a:solidFill>
              </a:rPr>
              <a:t>Fastställande av gemensamma mål</a:t>
            </a: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Konfliktlösning</a:t>
            </a:r>
            <a:endParaRPr lang="it-IT" sz="2400" dirty="0">
              <a:solidFill>
                <a:schemeClr val="tx1">
                  <a:lumMod val="65000"/>
                  <a:lumOff val="35000"/>
                </a:schemeClr>
              </a:solidFill>
            </a:endParaRP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a:t>
            </a:r>
            <a:r>
              <a:rPr lang="en-US" dirty="0" err="1">
                <a:solidFill>
                  <a:schemeClr val="bg1">
                    <a:lumMod val="65000"/>
                  </a:schemeClr>
                </a:solidFill>
              </a:rPr>
              <a:t>Lag</a:t>
            </a:r>
            <a:r>
              <a:rPr lang="en-US" sz="1200" dirty="0" err="1">
                <a:solidFill>
                  <a:schemeClr val="bg1">
                    <a:lumMod val="65000"/>
                  </a:schemeClr>
                </a:solidFill>
              </a:rPr>
              <a:t>arbete</a:t>
            </a:r>
            <a:r>
              <a:rPr lang="en-US" sz="1200" dirty="0">
                <a:solidFill>
                  <a:schemeClr val="bg1">
                    <a:lumMod val="65000"/>
                  </a:schemeClr>
                </a:solidFill>
              </a:rPr>
              <a:t> och samarbetsförmåga</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29</a:t>
            </a:fld>
            <a:endParaRPr lang="en-US" dirty="0"/>
          </a:p>
        </p:txBody>
      </p:sp>
    </p:spTree>
    <p:extLst>
      <p:ext uri="{BB962C8B-B14F-4D97-AF65-F5344CB8AC3E}">
        <p14:creationId xmlns:p14="http://schemas.microsoft.com/office/powerpoint/2010/main" val="55081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Interpersonell </a:t>
            </a:r>
            <a:r>
              <a:rPr lang="it-IT" sz="2400" dirty="0">
                <a:solidFill>
                  <a:schemeClr val="tx1">
                    <a:lumMod val="65000"/>
                    <a:lumOff val="35000"/>
                  </a:schemeClr>
                </a:solidFill>
              </a:rPr>
              <a:t>och </a:t>
            </a:r>
            <a:r>
              <a:rPr lang="it-IT" sz="2400" dirty="0" err="1">
                <a:solidFill>
                  <a:schemeClr val="tx1">
                    <a:lumMod val="65000"/>
                    <a:lumOff val="35000"/>
                  </a:schemeClr>
                </a:solidFill>
              </a:rPr>
              <a:t>effektiv kommunikation</a:t>
            </a: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Vad är effektiv kommunikation</a:t>
            </a:r>
            <a:r>
              <a:rPr lang="it-IT" sz="2400" dirty="0">
                <a:solidFill>
                  <a:schemeClr val="tx1">
                    <a:lumMod val="65000"/>
                    <a:lumOff val="35000"/>
                  </a:schemeClr>
                </a:solidFill>
              </a:rPr>
              <a:t>?</a:t>
            </a: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Verbal </a:t>
            </a:r>
            <a:r>
              <a:rPr lang="it-IT" sz="2400" dirty="0">
                <a:solidFill>
                  <a:schemeClr val="tx1">
                    <a:lumMod val="65000"/>
                    <a:lumOff val="35000"/>
                  </a:schemeClr>
                </a:solidFill>
              </a:rPr>
              <a:t>och </a:t>
            </a:r>
            <a:r>
              <a:rPr lang="it-IT" sz="2400" dirty="0" err="1">
                <a:solidFill>
                  <a:schemeClr val="tx1">
                    <a:lumMod val="65000"/>
                    <a:lumOff val="35000"/>
                  </a:schemeClr>
                </a:solidFill>
              </a:rPr>
              <a:t>icke-verbal kommunikation</a:t>
            </a: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Effektivt tal </a:t>
            </a:r>
            <a:r>
              <a:rPr lang="it-IT" sz="2400" dirty="0">
                <a:solidFill>
                  <a:schemeClr val="tx1">
                    <a:lumMod val="65000"/>
                    <a:lumOff val="35000"/>
                  </a:schemeClr>
                </a:solidFill>
              </a:rPr>
              <a:t>och </a:t>
            </a:r>
            <a:r>
              <a:rPr lang="it-IT" sz="2400" dirty="0" err="1">
                <a:solidFill>
                  <a:schemeClr val="tx1">
                    <a:lumMod val="65000"/>
                    <a:lumOff val="35000"/>
                  </a:schemeClr>
                </a:solidFill>
              </a:rPr>
              <a:t>aktivt lyssnande</a:t>
            </a: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Hinder </a:t>
            </a:r>
            <a:r>
              <a:rPr lang="it-IT" sz="2400" dirty="0">
                <a:solidFill>
                  <a:schemeClr val="tx1">
                    <a:lumMod val="65000"/>
                    <a:lumOff val="35000"/>
                  </a:schemeClr>
                </a:solidFill>
              </a:rPr>
              <a:t>för </a:t>
            </a:r>
            <a:r>
              <a:rPr lang="it-IT" sz="2400" dirty="0" err="1">
                <a:solidFill>
                  <a:schemeClr val="tx1">
                    <a:lumMod val="65000"/>
                    <a:lumOff val="35000"/>
                  </a:schemeClr>
                </a:solidFill>
              </a:rPr>
              <a:t>kommunikation</a:t>
            </a:r>
            <a:endParaRPr lang="it-IT" sz="2400" dirty="0">
              <a:solidFill>
                <a:schemeClr val="tx1">
                  <a:lumMod val="65000"/>
                  <a:lumOff val="35000"/>
                </a:schemeClr>
              </a:solidFill>
            </a:endParaRP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Interpersonell kommunikation</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sz="4400" dirty="0" err="1"/>
              <a:t>Lagarbete </a:t>
            </a:r>
            <a:r>
              <a:rPr lang="it-IT" sz="4400" dirty="0"/>
              <a:t>och samarbetsförmåga</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Färdigheter </a:t>
            </a:r>
            <a:r>
              <a:rPr lang="en-US" sz="1200" dirty="0" err="1">
                <a:solidFill>
                  <a:schemeClr val="bg1">
                    <a:lumMod val="65000"/>
                  </a:schemeClr>
                </a:solidFill>
              </a:rPr>
              <a:t>i</a:t>
            </a:r>
            <a:r>
              <a:rPr lang="en-US" sz="1200" dirty="0">
                <a:solidFill>
                  <a:schemeClr val="bg1">
                    <a:lumMod val="65000"/>
                  </a:schemeClr>
                </a:solidFill>
              </a:rPr>
              <a:t> </a:t>
            </a:r>
            <a:r>
              <a:rPr lang="en-US" dirty="0" err="1">
                <a:solidFill>
                  <a:schemeClr val="bg1">
                    <a:lumMod val="65000"/>
                  </a:schemeClr>
                </a:solidFill>
              </a:rPr>
              <a:t>lag</a:t>
            </a:r>
            <a:r>
              <a:rPr lang="en-US" sz="1200" dirty="0" err="1">
                <a:solidFill>
                  <a:schemeClr val="bg1">
                    <a:lumMod val="65000"/>
                  </a:schemeClr>
                </a:solidFill>
              </a:rPr>
              <a:t>arbete</a:t>
            </a:r>
            <a:r>
              <a:rPr lang="en-US" sz="1200" dirty="0">
                <a:solidFill>
                  <a:schemeClr val="bg1">
                    <a:lumMod val="65000"/>
                  </a:schemeClr>
                </a:solidFill>
              </a:rPr>
              <a:t> och samarbete</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30</a:t>
            </a:fld>
            <a:endParaRPr lang="en-US" dirty="0"/>
          </a:p>
        </p:txBody>
      </p:sp>
      <p:sp>
        <p:nvSpPr>
          <p:cNvPr id="6" name="CasellaDiTesto 5">
            <a:extLst>
              <a:ext uri="{FF2B5EF4-FFF2-40B4-BE49-F238E27FC236}">
                <a16:creationId xmlns:a16="http://schemas.microsoft.com/office/drawing/2014/main" id="{F2248D19-36C9-2EE7-CF9F-C8099E7BA27C}"/>
              </a:ext>
            </a:extLst>
          </p:cNvPr>
          <p:cNvSpPr txBox="1"/>
          <p:nvPr/>
        </p:nvSpPr>
        <p:spPr>
          <a:xfrm>
            <a:off x="550507" y="1894477"/>
            <a:ext cx="6572188" cy="923330"/>
          </a:xfrm>
          <a:prstGeom prst="rect">
            <a:avLst/>
          </a:prstGeom>
          <a:noFill/>
        </p:spPr>
        <p:txBody>
          <a:bodyPr wrap="square" rtlCol="0">
            <a:spAutoFit/>
          </a:bodyPr>
          <a:lstStyle/>
          <a:p>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En uppsättning förmågor och egenskaper som gör det möjligt för individer att arbeta effektivt med andra för att uppnå gemensamma mål och lösa problem.</a:t>
            </a:r>
            <a:endParaRPr lang="it-IT" b="1" dirty="0">
              <a:solidFill>
                <a:schemeClr val="tx1">
                  <a:lumMod val="65000"/>
                  <a:lumOff val="35000"/>
                </a:schemeClr>
              </a:solidFill>
            </a:endParaRPr>
          </a:p>
        </p:txBody>
      </p:sp>
      <p:sp>
        <p:nvSpPr>
          <p:cNvPr id="9" name="CasellaDiTesto 8">
            <a:extLst>
              <a:ext uri="{FF2B5EF4-FFF2-40B4-BE49-F238E27FC236}">
                <a16:creationId xmlns:a16="http://schemas.microsoft.com/office/drawing/2014/main" id="{98002869-BAE2-AC3A-EC44-C758922B8362}"/>
              </a:ext>
            </a:extLst>
          </p:cNvPr>
          <p:cNvSpPr txBox="1"/>
          <p:nvPr/>
        </p:nvSpPr>
        <p:spPr>
          <a:xfrm>
            <a:off x="550505" y="2862005"/>
            <a:ext cx="6572188" cy="369332"/>
          </a:xfrm>
          <a:prstGeom prst="rect">
            <a:avLst/>
          </a:prstGeom>
          <a:noFill/>
        </p:spPr>
        <p:txBody>
          <a:bodyPr wrap="square" rtlCol="0">
            <a:spAutoFit/>
          </a:bodyPr>
          <a:lstStyle/>
          <a:p>
            <a:pPr marL="285750" indent="-285750">
              <a:buFont typeface="Arial" panose="020B0604020202020204" pitchFamily="34" charset="0"/>
              <a:buChar char="•"/>
            </a:pPr>
            <a:r>
              <a:rPr lang="en-US" kern="100" dirty="0">
                <a:solidFill>
                  <a:schemeClr val="tx1">
                    <a:lumMod val="65000"/>
                    <a:lumOff val="35000"/>
                  </a:schemeClr>
                </a:solidFill>
                <a:latin typeface="Calibri" panose="020F0502020204030204" pitchFamily="34" charset="0"/>
                <a:ea typeface="Calibri" panose="020F0502020204030204" pitchFamily="34" charset="0"/>
              </a:rPr>
              <a:t>Viktiga färdigheter i både personliga och yrkesmässiga sammanhang.</a:t>
            </a:r>
          </a:p>
        </p:txBody>
      </p:sp>
      <p:sp>
        <p:nvSpPr>
          <p:cNvPr id="10" name="CasellaDiTesto 9">
            <a:extLst>
              <a:ext uri="{FF2B5EF4-FFF2-40B4-BE49-F238E27FC236}">
                <a16:creationId xmlns:a16="http://schemas.microsoft.com/office/drawing/2014/main" id="{72266443-133E-E91D-A1F5-36F52C827B69}"/>
              </a:ext>
            </a:extLst>
          </p:cNvPr>
          <p:cNvSpPr txBox="1"/>
          <p:nvPr/>
        </p:nvSpPr>
        <p:spPr>
          <a:xfrm>
            <a:off x="2152284" y="4143403"/>
            <a:ext cx="9411182" cy="830997"/>
          </a:xfrm>
          <a:prstGeom prst="rect">
            <a:avLst/>
          </a:prstGeom>
          <a:noFill/>
          <a:ln>
            <a:solidFill>
              <a:schemeClr val="tx1">
                <a:lumMod val="65000"/>
                <a:lumOff val="35000"/>
              </a:schemeClr>
            </a:solidFill>
          </a:ln>
        </p:spPr>
        <p:txBody>
          <a:bodyPr wrap="square">
            <a:spAutoFit/>
          </a:bodyPr>
          <a:lstStyle/>
          <a:p>
            <a:pPr algn="just"/>
            <a:r>
              <a:rPr lang="en-US" sz="1600" b="1" dirty="0" err="1">
                <a:solidFill>
                  <a:schemeClr val="tx1">
                    <a:lumMod val="65000"/>
                    <a:lumOff val="35000"/>
                  </a:schemeClr>
                </a:solidFill>
              </a:rPr>
              <a:t>Lagarbete</a:t>
            </a:r>
            <a:r>
              <a:rPr lang="en-US" sz="1600" b="1" dirty="0">
                <a:solidFill>
                  <a:schemeClr val="tx1">
                    <a:lumMod val="65000"/>
                    <a:lumOff val="35000"/>
                  </a:schemeClr>
                </a:solidFill>
              </a:rPr>
              <a:t> </a:t>
            </a:r>
            <a:r>
              <a:rPr lang="en-US" sz="16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kombinerar alla teammedlemmars individuella ansträngningar för att uppnå ett mål, övervakas vanligtvis av en teamledare och de som ingår i ett team delegeras individuella uppgifter för att bidra till teamets slutmål.</a:t>
            </a:r>
            <a:endParaRPr lang="it-IT" sz="1600" dirty="0">
              <a:solidFill>
                <a:schemeClr val="tx1">
                  <a:lumMod val="65000"/>
                  <a:lumOff val="35000"/>
                </a:schemeClr>
              </a:solidFill>
            </a:endParaRPr>
          </a:p>
        </p:txBody>
      </p:sp>
      <p:pic>
        <p:nvPicPr>
          <p:cNvPr id="11" name="Immagine 10">
            <a:extLst>
              <a:ext uri="{FF2B5EF4-FFF2-40B4-BE49-F238E27FC236}">
                <a16:creationId xmlns:a16="http://schemas.microsoft.com/office/drawing/2014/main" id="{841D5641-425B-F504-19AD-26A3BB727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1970" y="1423291"/>
            <a:ext cx="4705625" cy="2129609"/>
          </a:xfrm>
          <a:prstGeom prst="rect">
            <a:avLst/>
          </a:prstGeom>
        </p:spPr>
      </p:pic>
      <p:pic>
        <p:nvPicPr>
          <p:cNvPr id="12" name="Immagine 11">
            <a:extLst>
              <a:ext uri="{FF2B5EF4-FFF2-40B4-BE49-F238E27FC236}">
                <a16:creationId xmlns:a16="http://schemas.microsoft.com/office/drawing/2014/main" id="{B02C4E73-CCE7-32A0-A0E5-719252EF2BF9}"/>
              </a:ext>
            </a:extLst>
          </p:cNvPr>
          <p:cNvPicPr>
            <a:picLocks noChangeAspect="1"/>
          </p:cNvPicPr>
          <p:nvPr/>
        </p:nvPicPr>
        <p:blipFill>
          <a:blip r:embed="rId3"/>
          <a:stretch>
            <a:fillRect/>
          </a:stretch>
        </p:blipFill>
        <p:spPr>
          <a:xfrm>
            <a:off x="346194" y="3614581"/>
            <a:ext cx="1585098" cy="1569856"/>
          </a:xfrm>
          <a:prstGeom prst="rect">
            <a:avLst/>
          </a:prstGeom>
        </p:spPr>
      </p:pic>
      <p:sp>
        <p:nvSpPr>
          <p:cNvPr id="13" name="CasellaDiTesto 12">
            <a:extLst>
              <a:ext uri="{FF2B5EF4-FFF2-40B4-BE49-F238E27FC236}">
                <a16:creationId xmlns:a16="http://schemas.microsoft.com/office/drawing/2014/main" id="{380274F0-4763-7CA5-4A79-ECC883A1648F}"/>
              </a:ext>
            </a:extLst>
          </p:cNvPr>
          <p:cNvSpPr txBox="1"/>
          <p:nvPr/>
        </p:nvSpPr>
        <p:spPr>
          <a:xfrm>
            <a:off x="550505" y="5511728"/>
            <a:ext cx="9004042" cy="584775"/>
          </a:xfrm>
          <a:prstGeom prst="rect">
            <a:avLst/>
          </a:prstGeom>
          <a:noFill/>
          <a:ln>
            <a:solidFill>
              <a:schemeClr val="tx1">
                <a:lumMod val="65000"/>
                <a:lumOff val="35000"/>
              </a:schemeClr>
            </a:solidFill>
          </a:ln>
        </p:spPr>
        <p:txBody>
          <a:bodyPr wrap="square">
            <a:spAutoFit/>
          </a:bodyPr>
          <a:lstStyle/>
          <a:p>
            <a:pPr algn="just"/>
            <a:r>
              <a:rPr lang="en-US" sz="1600" b="1" dirty="0">
                <a:solidFill>
                  <a:schemeClr val="tx1">
                    <a:lumMod val="65000"/>
                    <a:lumOff val="35000"/>
                  </a:schemeClr>
                </a:solidFill>
              </a:rPr>
              <a:t>Samarbete </a:t>
            </a:r>
            <a:r>
              <a:rPr lang="en-US" sz="16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innebär att människor slutför ett projekt kollektivt, arbetar tillsammans som jämlikar - vanligtvis utan en ledare - för att komma med idéer eller fatta beslut tillsammans för att uppnå ett mål.</a:t>
            </a:r>
            <a:endParaRPr lang="it-IT" sz="1600" dirty="0">
              <a:solidFill>
                <a:schemeClr val="tx1">
                  <a:lumMod val="65000"/>
                  <a:lumOff val="35000"/>
                </a:schemeClr>
              </a:solidFill>
            </a:endParaRPr>
          </a:p>
        </p:txBody>
      </p:sp>
      <p:pic>
        <p:nvPicPr>
          <p:cNvPr id="14" name="Immagine 13">
            <a:extLst>
              <a:ext uri="{FF2B5EF4-FFF2-40B4-BE49-F238E27FC236}">
                <a16:creationId xmlns:a16="http://schemas.microsoft.com/office/drawing/2014/main" id="{4E8F2292-E7CC-4154-8C21-E286A15A3128}"/>
              </a:ext>
            </a:extLst>
          </p:cNvPr>
          <p:cNvPicPr>
            <a:picLocks noChangeAspect="1"/>
          </p:cNvPicPr>
          <p:nvPr/>
        </p:nvPicPr>
        <p:blipFill>
          <a:blip r:embed="rId4">
            <a:clrChange>
              <a:clrFrom>
                <a:srgbClr val="F8FAFB"/>
              </a:clrFrom>
              <a:clrTo>
                <a:srgbClr val="F8FAFB">
                  <a:alpha val="0"/>
                </a:srgbClr>
              </a:clrTo>
            </a:clrChange>
            <a:duotone>
              <a:schemeClr val="accent2">
                <a:shade val="45000"/>
                <a:satMod val="135000"/>
              </a:schemeClr>
              <a:prstClr val="white"/>
            </a:duotone>
          </a:blip>
          <a:stretch>
            <a:fillRect/>
          </a:stretch>
        </p:blipFill>
        <p:spPr>
          <a:xfrm>
            <a:off x="9978366" y="5030902"/>
            <a:ext cx="1585099" cy="1433287"/>
          </a:xfrm>
          <a:prstGeom prst="rect">
            <a:avLst/>
          </a:prstGeom>
        </p:spPr>
      </p:pic>
    </p:spTree>
    <p:extLst>
      <p:ext uri="{BB962C8B-B14F-4D97-AF65-F5344CB8AC3E}">
        <p14:creationId xmlns:p14="http://schemas.microsoft.com/office/powerpoint/2010/main" val="925614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Deras roll i företagets framgång</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Färdigheter </a:t>
            </a:r>
            <a:r>
              <a:rPr lang="en-US" sz="1200" dirty="0" err="1">
                <a:solidFill>
                  <a:schemeClr val="bg1">
                    <a:lumMod val="65000"/>
                  </a:schemeClr>
                </a:solidFill>
              </a:rPr>
              <a:t>i</a:t>
            </a:r>
            <a:r>
              <a:rPr lang="en-US" sz="1200" dirty="0">
                <a:solidFill>
                  <a:schemeClr val="bg1">
                    <a:lumMod val="65000"/>
                  </a:schemeClr>
                </a:solidFill>
              </a:rPr>
              <a:t> </a:t>
            </a:r>
            <a:r>
              <a:rPr lang="en-US" dirty="0" err="1">
                <a:solidFill>
                  <a:schemeClr val="bg1">
                    <a:lumMod val="65000"/>
                  </a:schemeClr>
                </a:solidFill>
              </a:rPr>
              <a:t>lag</a:t>
            </a:r>
            <a:r>
              <a:rPr lang="en-US" sz="1200" dirty="0" err="1">
                <a:solidFill>
                  <a:schemeClr val="bg1">
                    <a:lumMod val="65000"/>
                  </a:schemeClr>
                </a:solidFill>
              </a:rPr>
              <a:t>arbete</a:t>
            </a:r>
            <a:r>
              <a:rPr lang="en-US" sz="1200" dirty="0">
                <a:solidFill>
                  <a:schemeClr val="bg1">
                    <a:lumMod val="65000"/>
                  </a:schemeClr>
                </a:solidFill>
              </a:rPr>
              <a:t> och samarbete</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31</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646331"/>
          </a:xfrm>
          <a:prstGeom prst="rect">
            <a:avLst/>
          </a:prstGeom>
          <a:noFill/>
        </p:spPr>
        <p:txBody>
          <a:bodyPr wrap="square" rtlCol="0">
            <a:spAutoFit/>
          </a:bodyPr>
          <a:lstStyle/>
          <a:p>
            <a:pPr algn="just"/>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Två huvuden är bättre än ett</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kunde inte vara mer relevant! Teamwork och samarbete har i själva verket utvecklats till hörnstenen för framgång för företag.</a:t>
            </a:r>
            <a:endParaRPr lang="it-IT" b="1" dirty="0">
              <a:solidFill>
                <a:schemeClr val="tx1">
                  <a:lumMod val="65000"/>
                  <a:lumOff val="35000"/>
                </a:schemeClr>
              </a:solidFill>
            </a:endParaRPr>
          </a:p>
        </p:txBody>
      </p:sp>
      <p:sp>
        <p:nvSpPr>
          <p:cNvPr id="5" name="CasellaDiTesto 4">
            <a:extLst>
              <a:ext uri="{FF2B5EF4-FFF2-40B4-BE49-F238E27FC236}">
                <a16:creationId xmlns:a16="http://schemas.microsoft.com/office/drawing/2014/main" id="{BC2F615E-E652-DC89-8A25-2F499635BD30}"/>
              </a:ext>
            </a:extLst>
          </p:cNvPr>
          <p:cNvSpPr txBox="1"/>
          <p:nvPr/>
        </p:nvSpPr>
        <p:spPr>
          <a:xfrm>
            <a:off x="627476" y="2176945"/>
            <a:ext cx="10466621" cy="646331"/>
          </a:xfrm>
          <a:prstGeom prst="rect">
            <a:avLst/>
          </a:prstGeom>
          <a:noFill/>
        </p:spPr>
        <p:txBody>
          <a:bodyPr wrap="square">
            <a:spAutoFit/>
          </a:bodyPr>
          <a:lstStyle/>
          <a:p>
            <a:pPr algn="just"/>
            <a:r>
              <a:rPr lang="en-GB"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 företag som </a:t>
            </a:r>
            <a:r>
              <a:rPr lang="en-GB"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farmer, </a:t>
            </a:r>
            <a:r>
              <a:rPr lang="en-GB"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som </a:t>
            </a:r>
            <a:r>
              <a:rPr lang="en-GB"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består av individer med varierande färdigheter, erfarenheter och kunskaper, skapar teamwork en plattform där denna mångfald kan utnyttjas för det gemensamma bästa.</a:t>
            </a:r>
            <a:endParaRPr lang="it-IT" dirty="0">
              <a:solidFill>
                <a:schemeClr val="tx1">
                  <a:lumMod val="65000"/>
                  <a:lumOff val="35000"/>
                </a:schemeClr>
              </a:solidFill>
            </a:endParaRPr>
          </a:p>
        </p:txBody>
      </p:sp>
      <p:pic>
        <p:nvPicPr>
          <p:cNvPr id="8" name="Immagine 7">
            <a:extLst>
              <a:ext uri="{FF2B5EF4-FFF2-40B4-BE49-F238E27FC236}">
                <a16:creationId xmlns:a16="http://schemas.microsoft.com/office/drawing/2014/main" id="{F1481470-B396-3714-940A-AB1912432C2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059049" y="2752288"/>
            <a:ext cx="5785759" cy="3645540"/>
          </a:xfrm>
          <a:prstGeom prst="rect">
            <a:avLst/>
          </a:prstGeom>
        </p:spPr>
      </p:pic>
      <p:sp>
        <p:nvSpPr>
          <p:cNvPr id="15" name="CasellaDiTesto 14">
            <a:extLst>
              <a:ext uri="{FF2B5EF4-FFF2-40B4-BE49-F238E27FC236}">
                <a16:creationId xmlns:a16="http://schemas.microsoft.com/office/drawing/2014/main" id="{2153F45B-4274-DC4B-486C-5DBCFF65AA1F}"/>
              </a:ext>
            </a:extLst>
          </p:cNvPr>
          <p:cNvSpPr txBox="1"/>
          <p:nvPr/>
        </p:nvSpPr>
        <p:spPr>
          <a:xfrm>
            <a:off x="9132951" y="6008043"/>
            <a:ext cx="2716927" cy="461665"/>
          </a:xfrm>
          <a:prstGeom prst="rect">
            <a:avLst/>
          </a:prstGeom>
          <a:noFill/>
        </p:spPr>
        <p:txBody>
          <a:bodyPr wrap="square">
            <a:spAutoFit/>
          </a:bodyPr>
          <a:lstStyle/>
          <a:p>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De fem stegen i förhandlingsanalysen (Källa: </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hlinkClick r:id="rId3">
                  <a:extLst>
                    <a:ext uri="{A12FA001-AC4F-418D-AE19-62706E023703}">
                      <ahyp:hlinkClr xmlns:ahyp="http://schemas.microsoft.com/office/drawing/2018/hyperlinkcolor" val="tx"/>
                    </a:ext>
                  </a:extLst>
                </a:hlinkClick>
              </a:rPr>
              <a:t>Penn State University</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ndParaRPr>
          </a:p>
        </p:txBody>
      </p:sp>
    </p:spTree>
    <p:extLst>
      <p:ext uri="{BB962C8B-B14F-4D97-AF65-F5344CB8AC3E}">
        <p14:creationId xmlns:p14="http://schemas.microsoft.com/office/powerpoint/2010/main" val="145502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Deras roll i företagets framgång</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Färdigheter </a:t>
            </a:r>
            <a:r>
              <a:rPr lang="en-US" sz="1200" dirty="0" err="1">
                <a:solidFill>
                  <a:schemeClr val="bg1">
                    <a:lumMod val="65000"/>
                  </a:schemeClr>
                </a:solidFill>
              </a:rPr>
              <a:t>i</a:t>
            </a:r>
            <a:r>
              <a:rPr lang="en-US" sz="1200" dirty="0">
                <a:solidFill>
                  <a:schemeClr val="bg1">
                    <a:lumMod val="65000"/>
                  </a:schemeClr>
                </a:solidFill>
              </a:rPr>
              <a:t> </a:t>
            </a:r>
            <a:r>
              <a:rPr lang="en-US" dirty="0" err="1">
                <a:solidFill>
                  <a:schemeClr val="bg1">
                    <a:lumMod val="65000"/>
                  </a:schemeClr>
                </a:solidFill>
              </a:rPr>
              <a:t>lag</a:t>
            </a:r>
            <a:r>
              <a:rPr lang="en-US" sz="1200" dirty="0" err="1">
                <a:solidFill>
                  <a:schemeClr val="bg1">
                    <a:lumMod val="65000"/>
                  </a:schemeClr>
                </a:solidFill>
              </a:rPr>
              <a:t>arbete</a:t>
            </a:r>
            <a:r>
              <a:rPr lang="en-US" sz="1200" dirty="0">
                <a:solidFill>
                  <a:schemeClr val="bg1">
                    <a:lumMod val="65000"/>
                  </a:schemeClr>
                </a:solidFill>
              </a:rPr>
              <a:t> och samarbete</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32</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646331"/>
          </a:xfrm>
          <a:prstGeom prst="rect">
            <a:avLst/>
          </a:prstGeom>
          <a:noFill/>
        </p:spPr>
        <p:txBody>
          <a:bodyPr wrap="square" rtlCol="0">
            <a:spAutoFit/>
          </a:bodyPr>
          <a:lstStyle/>
          <a:p>
            <a:pPr algn="just"/>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När människor med olika bakgrund möts uppstår nya idéer och innovativa lösningar på viktiga problem, vilket i slutändan ökar kreativiteten och innovationsförmågan.</a:t>
            </a:r>
          </a:p>
        </p:txBody>
      </p:sp>
      <p:sp>
        <p:nvSpPr>
          <p:cNvPr id="5" name="CasellaDiTesto 4">
            <a:extLst>
              <a:ext uri="{FF2B5EF4-FFF2-40B4-BE49-F238E27FC236}">
                <a16:creationId xmlns:a16="http://schemas.microsoft.com/office/drawing/2014/main" id="{BC2F615E-E652-DC89-8A25-2F499635BD30}"/>
              </a:ext>
            </a:extLst>
          </p:cNvPr>
          <p:cNvSpPr txBox="1"/>
          <p:nvPr/>
        </p:nvSpPr>
        <p:spPr>
          <a:xfrm>
            <a:off x="627476" y="2176945"/>
            <a:ext cx="10466621" cy="923330"/>
          </a:xfrm>
          <a:prstGeom prst="rect">
            <a:avLst/>
          </a:prstGeom>
          <a:noFill/>
        </p:spPr>
        <p:txBody>
          <a:bodyPr wrap="square">
            <a:spAutoFit/>
          </a:bodyPr>
          <a:lstStyle/>
          <a:p>
            <a:pPr algn="just"/>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Inom jordbruket, där faktorer som oförutsägbara vädermönster och marknadsfluktuationer kan vara avgörande för en säsong, är samarbete nyckeln till att hantera kriser, samla resurser under tuffa tider och utarbeta strategier för långsiktig motståndskraft.</a:t>
            </a:r>
          </a:p>
        </p:txBody>
      </p:sp>
      <p:pic>
        <p:nvPicPr>
          <p:cNvPr id="6" name="Immagine 5">
            <a:extLst>
              <a:ext uri="{FF2B5EF4-FFF2-40B4-BE49-F238E27FC236}">
                <a16:creationId xmlns:a16="http://schemas.microsoft.com/office/drawing/2014/main" id="{227AEEEB-4535-D085-3D87-45302D65793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907992" y="2790174"/>
            <a:ext cx="5905587" cy="3566176"/>
          </a:xfrm>
          <a:prstGeom prst="rect">
            <a:avLst/>
          </a:prstGeom>
        </p:spPr>
      </p:pic>
      <p:sp>
        <p:nvSpPr>
          <p:cNvPr id="9" name="CasellaDiTesto 8">
            <a:extLst>
              <a:ext uri="{FF2B5EF4-FFF2-40B4-BE49-F238E27FC236}">
                <a16:creationId xmlns:a16="http://schemas.microsoft.com/office/drawing/2014/main" id="{D26DD22E-A630-D476-CB4C-3F5A1E9031A1}"/>
              </a:ext>
            </a:extLst>
          </p:cNvPr>
          <p:cNvSpPr txBox="1"/>
          <p:nvPr/>
        </p:nvSpPr>
        <p:spPr>
          <a:xfrm>
            <a:off x="9132951" y="6008043"/>
            <a:ext cx="2411349" cy="461665"/>
          </a:xfrm>
          <a:prstGeom prst="rect">
            <a:avLst/>
          </a:prstGeom>
          <a:noFill/>
        </p:spPr>
        <p:txBody>
          <a:bodyPr wrap="square">
            <a:spAutoFit/>
          </a:bodyPr>
          <a:lstStyle/>
          <a:p>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De fem stegen i förhandlingsanalysen (Källa: </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hlinkClick r:id="rId3"/>
              </a:rPr>
              <a:t>mbiseattle</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ndParaRPr>
          </a:p>
        </p:txBody>
      </p:sp>
    </p:spTree>
    <p:extLst>
      <p:ext uri="{BB962C8B-B14F-4D97-AF65-F5344CB8AC3E}">
        <p14:creationId xmlns:p14="http://schemas.microsoft.com/office/powerpoint/2010/main" val="642129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Effektiva team och deras egenskaper</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Färdigheter </a:t>
            </a:r>
            <a:r>
              <a:rPr lang="en-US" sz="1200" dirty="0" err="1">
                <a:solidFill>
                  <a:schemeClr val="bg1">
                    <a:lumMod val="65000"/>
                  </a:schemeClr>
                </a:solidFill>
              </a:rPr>
              <a:t>i</a:t>
            </a:r>
            <a:r>
              <a:rPr lang="en-US" sz="1200" dirty="0">
                <a:solidFill>
                  <a:schemeClr val="bg1">
                    <a:lumMod val="65000"/>
                  </a:schemeClr>
                </a:solidFill>
              </a:rPr>
              <a:t> </a:t>
            </a:r>
            <a:r>
              <a:rPr lang="en-US" dirty="0" err="1">
                <a:solidFill>
                  <a:schemeClr val="bg1">
                    <a:lumMod val="65000"/>
                  </a:schemeClr>
                </a:solidFill>
              </a:rPr>
              <a:t>lag</a:t>
            </a:r>
            <a:r>
              <a:rPr lang="en-US" sz="1200" dirty="0" err="1">
                <a:solidFill>
                  <a:schemeClr val="bg1">
                    <a:lumMod val="65000"/>
                  </a:schemeClr>
                </a:solidFill>
              </a:rPr>
              <a:t>arbete</a:t>
            </a:r>
            <a:r>
              <a:rPr lang="en-US" sz="1200" dirty="0">
                <a:solidFill>
                  <a:schemeClr val="bg1">
                    <a:lumMod val="65000"/>
                  </a:schemeClr>
                </a:solidFill>
              </a:rPr>
              <a:t> och samarbete</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33</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3188309"/>
          </a:xfrm>
          <a:prstGeom prst="rect">
            <a:avLst/>
          </a:prstGeom>
          <a:noFill/>
        </p:spPr>
        <p:txBody>
          <a:bodyPr wrap="square" rtlCol="0">
            <a:spAutoFit/>
          </a:bodyPr>
          <a:lstStyle/>
          <a:p>
            <a:pPr algn="just">
              <a:lnSpc>
                <a:spcPct val="107000"/>
              </a:lnSpc>
              <a:spcAft>
                <a:spcPts val="800"/>
              </a:spcAft>
            </a:pP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Att bygga </a:t>
            </a:r>
            <a:r>
              <a:rPr lang="en-US" b="1" kern="100" dirty="0">
                <a:solidFill>
                  <a:schemeClr val="tx1">
                    <a:lumMod val="65000"/>
                    <a:lumOff val="35000"/>
                  </a:schemeClr>
                </a:solidFill>
                <a:effectLst/>
                <a:ea typeface="Calibri" panose="020F0502020204030204" pitchFamily="34" charset="0"/>
                <a:cs typeface="Times New Roman" panose="02020603050405020304" pitchFamily="18" charset="0"/>
              </a:rPr>
              <a:t>effektiva team </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är inte bara en önskvärd egenskap utan en grundläggande nödvändighet för att nå framgång.</a:t>
            </a:r>
          </a:p>
          <a:p>
            <a:pPr algn="just">
              <a:lnSpc>
                <a:spcPct val="107000"/>
              </a:lnSpc>
              <a:spcAft>
                <a:spcPts val="800"/>
              </a:spcAft>
            </a:pP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De kräver en genomtänkt strategi som tar hänsyn till både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individuella egenskaper </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och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dynamiken i gruppsamarbetet, </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samtidigt som man tillhandahåller ett ramverk för att utnyttja individernas olika talanger, färdigheter och erfarenheter för att kollektivt uppnå mål som skulle vara ouppnåeliga för en enskild person.</a:t>
            </a:r>
          </a:p>
          <a:p>
            <a:pPr algn="just">
              <a:lnSpc>
                <a:spcPct val="107000"/>
              </a:lnSpc>
              <a:spcAft>
                <a:spcPts val="800"/>
              </a:spcAft>
            </a:pPr>
            <a:endParaRPr lang="en-US" kern="100" dirty="0">
              <a:solidFill>
                <a:schemeClr val="tx1">
                  <a:lumMod val="65000"/>
                  <a:lumOff val="35000"/>
                </a:schemeClr>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I detta syfte är det nödvändigt att definiera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tydliga </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och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specifika mål samt </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att tilldela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roller </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och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ansvar </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baserat på individuella styrkor och expertis, och alltid beakta möjligheten att </a:t>
            </a:r>
            <a:r>
              <a:rPr lang="en-US" b="1" kern="100" dirty="0">
                <a:solidFill>
                  <a:schemeClr val="tx1">
                    <a:lumMod val="65000"/>
                    <a:lumOff val="35000"/>
                  </a:schemeClr>
                </a:solidFill>
                <a:effectLst/>
                <a:ea typeface="Calibri" panose="020F0502020204030204" pitchFamily="34" charset="0"/>
                <a:cs typeface="Times New Roman" panose="02020603050405020304" pitchFamily="18" charset="0"/>
              </a:rPr>
              <a:t>bilda team med medlemmar som har olika färdigheter, bakgrunder och perspektiv.</a:t>
            </a:r>
            <a:endParaRPr lang="it-IT" b="1" dirty="0">
              <a:solidFill>
                <a:schemeClr val="tx1">
                  <a:lumMod val="65000"/>
                  <a:lumOff val="35000"/>
                </a:schemeClr>
              </a:solidFill>
            </a:endParaRPr>
          </a:p>
          <a:p>
            <a:pPr algn="just">
              <a:lnSpc>
                <a:spcPct val="107000"/>
              </a:lnSpc>
              <a:spcAft>
                <a:spcPts val="800"/>
              </a:spcAft>
            </a:pPr>
            <a:endParaRPr lang="it-IT" sz="20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8" name="Ovale 7">
            <a:extLst>
              <a:ext uri="{FF2B5EF4-FFF2-40B4-BE49-F238E27FC236}">
                <a16:creationId xmlns:a16="http://schemas.microsoft.com/office/drawing/2014/main" id="{EF61FCD5-F4D4-445C-73E8-7F3E7741D4E5}"/>
              </a:ext>
            </a:extLst>
          </p:cNvPr>
          <p:cNvSpPr/>
          <p:nvPr/>
        </p:nvSpPr>
        <p:spPr>
          <a:xfrm>
            <a:off x="1174103" y="4573172"/>
            <a:ext cx="951722" cy="92333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T</a:t>
            </a:r>
          </a:p>
        </p:txBody>
      </p:sp>
      <p:sp>
        <p:nvSpPr>
          <p:cNvPr id="10" name="Ovale 9">
            <a:extLst>
              <a:ext uri="{FF2B5EF4-FFF2-40B4-BE49-F238E27FC236}">
                <a16:creationId xmlns:a16="http://schemas.microsoft.com/office/drawing/2014/main" id="{1E23B8B9-57D2-1930-D484-BD474CFE21F6}"/>
              </a:ext>
            </a:extLst>
          </p:cNvPr>
          <p:cNvSpPr/>
          <p:nvPr/>
        </p:nvSpPr>
        <p:spPr>
          <a:xfrm>
            <a:off x="4097695" y="4573172"/>
            <a:ext cx="951722" cy="92333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E</a:t>
            </a:r>
          </a:p>
        </p:txBody>
      </p:sp>
      <p:sp>
        <p:nvSpPr>
          <p:cNvPr id="11" name="Ovale 10">
            <a:extLst>
              <a:ext uri="{FF2B5EF4-FFF2-40B4-BE49-F238E27FC236}">
                <a16:creationId xmlns:a16="http://schemas.microsoft.com/office/drawing/2014/main" id="{505E7EFA-543E-26F0-FC1B-0B51D4223089}"/>
              </a:ext>
            </a:extLst>
          </p:cNvPr>
          <p:cNvSpPr/>
          <p:nvPr/>
        </p:nvSpPr>
        <p:spPr>
          <a:xfrm>
            <a:off x="7021287" y="4573172"/>
            <a:ext cx="951722" cy="92333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A</a:t>
            </a:r>
          </a:p>
        </p:txBody>
      </p:sp>
      <p:sp>
        <p:nvSpPr>
          <p:cNvPr id="12" name="Ovale 11">
            <a:extLst>
              <a:ext uri="{FF2B5EF4-FFF2-40B4-BE49-F238E27FC236}">
                <a16:creationId xmlns:a16="http://schemas.microsoft.com/office/drawing/2014/main" id="{9709CFCC-3594-0613-D08D-349914A27DAB}"/>
              </a:ext>
            </a:extLst>
          </p:cNvPr>
          <p:cNvSpPr/>
          <p:nvPr/>
        </p:nvSpPr>
        <p:spPr>
          <a:xfrm>
            <a:off x="9944878" y="4573172"/>
            <a:ext cx="951722" cy="92333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M</a:t>
            </a:r>
          </a:p>
        </p:txBody>
      </p:sp>
      <p:sp>
        <p:nvSpPr>
          <p:cNvPr id="13" name="CasellaDiTesto 12">
            <a:extLst>
              <a:ext uri="{FF2B5EF4-FFF2-40B4-BE49-F238E27FC236}">
                <a16:creationId xmlns:a16="http://schemas.microsoft.com/office/drawing/2014/main" id="{9D94A6E4-E46A-0C3A-FC24-C8A9D97AC8D6}"/>
              </a:ext>
            </a:extLst>
          </p:cNvPr>
          <p:cNvSpPr txBox="1"/>
          <p:nvPr/>
        </p:nvSpPr>
        <p:spPr>
          <a:xfrm>
            <a:off x="1030061" y="5668305"/>
            <a:ext cx="1239806" cy="369332"/>
          </a:xfrm>
          <a:prstGeom prst="rect">
            <a:avLst/>
          </a:prstGeom>
          <a:noFill/>
        </p:spPr>
        <p:txBody>
          <a:bodyPr wrap="square">
            <a:spAutoFit/>
          </a:bodyPr>
          <a:lstStyle/>
          <a:p>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TILLSAMMANS</a:t>
            </a:r>
            <a:endParaRPr lang="it-IT" b="1" dirty="0">
              <a:solidFill>
                <a:schemeClr val="tx1">
                  <a:lumMod val="65000"/>
                  <a:lumOff val="35000"/>
                </a:schemeClr>
              </a:solidFill>
            </a:endParaRPr>
          </a:p>
        </p:txBody>
      </p:sp>
      <p:sp>
        <p:nvSpPr>
          <p:cNvPr id="14" name="CasellaDiTesto 13">
            <a:extLst>
              <a:ext uri="{FF2B5EF4-FFF2-40B4-BE49-F238E27FC236}">
                <a16:creationId xmlns:a16="http://schemas.microsoft.com/office/drawing/2014/main" id="{E3448350-1AC8-3FEF-BD77-6917ACB1FD10}"/>
              </a:ext>
            </a:extLst>
          </p:cNvPr>
          <p:cNvSpPr txBox="1"/>
          <p:nvPr/>
        </p:nvSpPr>
        <p:spPr>
          <a:xfrm>
            <a:off x="3953653" y="5668305"/>
            <a:ext cx="1239806" cy="369332"/>
          </a:xfrm>
          <a:prstGeom prst="rect">
            <a:avLst/>
          </a:prstGeom>
          <a:noFill/>
        </p:spPr>
        <p:txBody>
          <a:bodyPr wrap="square">
            <a:spAutoFit/>
          </a:bodyPr>
          <a:lstStyle/>
          <a:p>
            <a:r>
              <a:rPr lang="en-US"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ALLA</a:t>
            </a:r>
            <a:endParaRPr lang="it-IT" b="1" dirty="0">
              <a:solidFill>
                <a:schemeClr val="tx1">
                  <a:lumMod val="65000"/>
                  <a:lumOff val="35000"/>
                </a:schemeClr>
              </a:solidFill>
            </a:endParaRPr>
          </a:p>
        </p:txBody>
      </p:sp>
      <p:sp>
        <p:nvSpPr>
          <p:cNvPr id="15" name="CasellaDiTesto 14">
            <a:extLst>
              <a:ext uri="{FF2B5EF4-FFF2-40B4-BE49-F238E27FC236}">
                <a16:creationId xmlns:a16="http://schemas.microsoft.com/office/drawing/2014/main" id="{3D737E4E-97C5-171E-CC9B-6342C570603E}"/>
              </a:ext>
            </a:extLst>
          </p:cNvPr>
          <p:cNvSpPr txBox="1"/>
          <p:nvPr/>
        </p:nvSpPr>
        <p:spPr>
          <a:xfrm>
            <a:off x="6923072" y="5668305"/>
            <a:ext cx="1148151" cy="369332"/>
          </a:xfrm>
          <a:prstGeom prst="rect">
            <a:avLst/>
          </a:prstGeom>
          <a:noFill/>
        </p:spPr>
        <p:txBody>
          <a:bodyPr wrap="square">
            <a:spAutoFit/>
          </a:bodyPr>
          <a:lstStyle/>
          <a:p>
            <a:r>
              <a:rPr lang="en-US"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ACHIEVES</a:t>
            </a:r>
            <a:endParaRPr lang="it-IT" b="1" dirty="0">
              <a:solidFill>
                <a:schemeClr val="tx1">
                  <a:lumMod val="65000"/>
                  <a:lumOff val="35000"/>
                </a:schemeClr>
              </a:solidFill>
            </a:endParaRPr>
          </a:p>
        </p:txBody>
      </p:sp>
      <p:sp>
        <p:nvSpPr>
          <p:cNvPr id="16" name="CasellaDiTesto 15">
            <a:extLst>
              <a:ext uri="{FF2B5EF4-FFF2-40B4-BE49-F238E27FC236}">
                <a16:creationId xmlns:a16="http://schemas.microsoft.com/office/drawing/2014/main" id="{E58C8D88-3452-32B3-BF2D-546718BC865F}"/>
              </a:ext>
            </a:extLst>
          </p:cNvPr>
          <p:cNvSpPr txBox="1"/>
          <p:nvPr/>
        </p:nvSpPr>
        <p:spPr>
          <a:xfrm>
            <a:off x="10034833" y="5668305"/>
            <a:ext cx="846461" cy="369332"/>
          </a:xfrm>
          <a:prstGeom prst="rect">
            <a:avLst/>
          </a:prstGeom>
          <a:noFill/>
        </p:spPr>
        <p:txBody>
          <a:bodyPr wrap="square">
            <a:spAutoFit/>
          </a:bodyPr>
          <a:lstStyle/>
          <a:p>
            <a:r>
              <a:rPr lang="en-US"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MER</a:t>
            </a:r>
            <a:endParaRPr lang="it-IT" b="1" dirty="0">
              <a:solidFill>
                <a:schemeClr val="tx1">
                  <a:lumMod val="65000"/>
                  <a:lumOff val="35000"/>
                </a:schemeClr>
              </a:solidFill>
            </a:endParaRPr>
          </a:p>
        </p:txBody>
      </p:sp>
    </p:spTree>
    <p:extLst>
      <p:ext uri="{BB962C8B-B14F-4D97-AF65-F5344CB8AC3E}">
        <p14:creationId xmlns:p14="http://schemas.microsoft.com/office/powerpoint/2010/main" val="1415931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Effektiva team och deras egenskaper</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Färdigheter </a:t>
            </a:r>
            <a:r>
              <a:rPr lang="en-US" sz="1200" dirty="0" err="1">
                <a:solidFill>
                  <a:schemeClr val="bg1">
                    <a:lumMod val="65000"/>
                  </a:schemeClr>
                </a:solidFill>
              </a:rPr>
              <a:t>i</a:t>
            </a:r>
            <a:r>
              <a:rPr lang="en-US" sz="1200" dirty="0">
                <a:solidFill>
                  <a:schemeClr val="bg1">
                    <a:lumMod val="65000"/>
                  </a:schemeClr>
                </a:solidFill>
              </a:rPr>
              <a:t> </a:t>
            </a:r>
            <a:r>
              <a:rPr lang="en-US" dirty="0" err="1">
                <a:solidFill>
                  <a:schemeClr val="bg1">
                    <a:lumMod val="65000"/>
                  </a:schemeClr>
                </a:solidFill>
              </a:rPr>
              <a:t>lag</a:t>
            </a:r>
            <a:r>
              <a:rPr lang="en-US" sz="1200" dirty="0" err="1">
                <a:solidFill>
                  <a:schemeClr val="bg1">
                    <a:lumMod val="65000"/>
                  </a:schemeClr>
                </a:solidFill>
              </a:rPr>
              <a:t>arbete</a:t>
            </a:r>
            <a:r>
              <a:rPr lang="en-US" sz="1200" dirty="0">
                <a:solidFill>
                  <a:schemeClr val="bg1">
                    <a:lumMod val="65000"/>
                  </a:schemeClr>
                </a:solidFill>
              </a:rPr>
              <a:t> och samarbete</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34</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805990"/>
          </a:xfrm>
          <a:prstGeom prst="rect">
            <a:avLst/>
          </a:prstGeom>
          <a:noFill/>
        </p:spPr>
        <p:txBody>
          <a:bodyPr wrap="square" rtlCol="0">
            <a:spAutoFit/>
          </a:bodyPr>
          <a:lstStyle/>
          <a:p>
            <a:pPr algn="just">
              <a:lnSpc>
                <a:spcPct val="107000"/>
              </a:lnSpc>
              <a:spcAft>
                <a:spcPts val="8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De </a:t>
            </a:r>
            <a:r>
              <a:rPr lang="en-US"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grundläggande egenskaperna </a:t>
            </a: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hos effektiva team är</a:t>
            </a:r>
            <a:endParaRPr lang="it-IT" sz="20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07000"/>
              </a:lnSpc>
              <a:spcAft>
                <a:spcPts val="800"/>
              </a:spcAft>
            </a:pPr>
            <a:endParaRPr lang="it-IT" sz="20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5" name="Immagine 4">
            <a:extLst>
              <a:ext uri="{FF2B5EF4-FFF2-40B4-BE49-F238E27FC236}">
                <a16:creationId xmlns:a16="http://schemas.microsoft.com/office/drawing/2014/main" id="{11F21A59-8945-6EEB-1E6B-853C87023AD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945261" y="2054487"/>
            <a:ext cx="6301478" cy="4083006"/>
          </a:xfrm>
          <a:prstGeom prst="rect">
            <a:avLst/>
          </a:prstGeom>
        </p:spPr>
      </p:pic>
      <p:sp>
        <p:nvSpPr>
          <p:cNvPr id="6" name="CasellaDiTesto 5">
            <a:extLst>
              <a:ext uri="{FF2B5EF4-FFF2-40B4-BE49-F238E27FC236}">
                <a16:creationId xmlns:a16="http://schemas.microsoft.com/office/drawing/2014/main" id="{90D770AD-E1CD-3CD0-8C39-F9C4CE01CC2C}"/>
              </a:ext>
            </a:extLst>
          </p:cNvPr>
          <p:cNvSpPr txBox="1"/>
          <p:nvPr/>
        </p:nvSpPr>
        <p:spPr>
          <a:xfrm>
            <a:off x="8580120" y="5511987"/>
            <a:ext cx="2652886" cy="461665"/>
          </a:xfrm>
          <a:prstGeom prst="rect">
            <a:avLst/>
          </a:prstGeom>
          <a:noFill/>
        </p:spPr>
        <p:txBody>
          <a:bodyPr wrap="square">
            <a:spAutoFit/>
          </a:bodyPr>
          <a:lstStyle/>
          <a:p>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De grundläggande egenskaperna hos effektiva team (Källa: </a:t>
            </a:r>
            <a:r>
              <a:rPr lang="en-GB" sz="1200" u="sng" dirty="0" err="1">
                <a:solidFill>
                  <a:schemeClr val="tx1">
                    <a:lumMod val="65000"/>
                    <a:lumOff val="35000"/>
                  </a:schemeClr>
                </a:solidFill>
                <a:effectLst/>
                <a:ea typeface="Times New Roman" panose="02020603050405020304" pitchFamily="18" charset="0"/>
                <a:cs typeface="Open Sans" panose="020B0606030504020204" pitchFamily="34" charset="0"/>
                <a:hlinkClick r:id="rId4">
                  <a:extLst>
                    <a:ext uri="{A12FA001-AC4F-418D-AE19-62706E023703}">
                      <ahyp:hlinkClr xmlns:ahyp="http://schemas.microsoft.com/office/drawing/2018/hyperlinkcolor" val="tx"/>
                    </a:ext>
                  </a:extLst>
                </a:hlinkClick>
              </a:rPr>
              <a:t>CareerCliff</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ndParaRPr>
          </a:p>
        </p:txBody>
      </p:sp>
    </p:spTree>
    <p:extLst>
      <p:ext uri="{BB962C8B-B14F-4D97-AF65-F5344CB8AC3E}">
        <p14:creationId xmlns:p14="http://schemas.microsoft.com/office/powerpoint/2010/main" val="687624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Effektiva team och deras egenskaper</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a:t>
            </a:r>
            <a:r>
              <a:rPr lang="en-US" sz="1200" dirty="0" err="1">
                <a:solidFill>
                  <a:schemeClr val="bg1">
                    <a:lumMod val="65000"/>
                  </a:schemeClr>
                </a:solidFill>
              </a:rPr>
              <a:t>Lagarbete</a:t>
            </a:r>
            <a:r>
              <a:rPr lang="en-US" sz="1200" dirty="0">
                <a:solidFill>
                  <a:schemeClr val="bg1">
                    <a:lumMod val="65000"/>
                  </a:schemeClr>
                </a:solidFill>
              </a:rPr>
              <a:t> och samarbetsförmåga</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35</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375552"/>
          </a:xfrm>
          <a:prstGeom prst="rect">
            <a:avLst/>
          </a:prstGeom>
          <a:noFill/>
        </p:spPr>
        <p:txBody>
          <a:bodyPr wrap="square" rtlCol="0">
            <a:spAutoFit/>
          </a:bodyPr>
          <a:lstStyle/>
          <a:p>
            <a:pPr algn="just">
              <a:lnSpc>
                <a:spcPct val="107000"/>
              </a:lnSpc>
              <a:spcAft>
                <a:spcPts val="6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En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grundläggande aspekt av teamets framgång, eftersom det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ger en gemensam riktning och ett gemensamt syfte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för alla teammedlemmar:</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8" name="CasellaDiTesto 7">
            <a:extLst>
              <a:ext uri="{FF2B5EF4-FFF2-40B4-BE49-F238E27FC236}">
                <a16:creationId xmlns:a16="http://schemas.microsoft.com/office/drawing/2014/main" id="{2B6ED340-5603-B19E-4963-DCB95AC789D9}"/>
              </a:ext>
            </a:extLst>
          </p:cNvPr>
          <p:cNvSpPr txBox="1"/>
          <p:nvPr/>
        </p:nvSpPr>
        <p:spPr>
          <a:xfrm>
            <a:off x="550505" y="1865621"/>
            <a:ext cx="10582716" cy="646331"/>
          </a:xfrm>
          <a:prstGeom prst="rect">
            <a:avLst/>
          </a:prstGeom>
          <a:noFill/>
        </p:spPr>
        <p:txBody>
          <a:bodyPr wrap="square">
            <a:spAutoFit/>
          </a:bodyPr>
          <a:lstStyle/>
          <a:p>
            <a:pPr marL="285750" indent="-285750">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Den anpassar de olika talangerna, erfarenheterna och energierna hos individerna i ett team och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förvandlar en grupp människor till en sammanhängande enhet som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arbetar tillsammans i harmoni mot ett enda mål.</a:t>
            </a:r>
            <a:endParaRPr lang="it-IT" dirty="0">
              <a:solidFill>
                <a:schemeClr val="tx1">
                  <a:lumMod val="65000"/>
                  <a:lumOff val="35000"/>
                </a:schemeClr>
              </a:solidFill>
            </a:endParaRPr>
          </a:p>
        </p:txBody>
      </p:sp>
      <p:pic>
        <p:nvPicPr>
          <p:cNvPr id="9" name="Immagine 8">
            <a:extLst>
              <a:ext uri="{FF2B5EF4-FFF2-40B4-BE49-F238E27FC236}">
                <a16:creationId xmlns:a16="http://schemas.microsoft.com/office/drawing/2014/main" id="{1B78FB2E-3AC1-1DED-88D8-9CBAADE0554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92060" y="2671603"/>
            <a:ext cx="6607880" cy="3348892"/>
          </a:xfrm>
          <a:prstGeom prst="rect">
            <a:avLst/>
          </a:prstGeom>
        </p:spPr>
      </p:pic>
      <p:sp>
        <p:nvSpPr>
          <p:cNvPr id="10" name="CasellaDiTesto 9">
            <a:extLst>
              <a:ext uri="{FF2B5EF4-FFF2-40B4-BE49-F238E27FC236}">
                <a16:creationId xmlns:a16="http://schemas.microsoft.com/office/drawing/2014/main" id="{194CAF63-28F6-DCAF-1590-723F8FC13621}"/>
              </a:ext>
            </a:extLst>
          </p:cNvPr>
          <p:cNvSpPr txBox="1"/>
          <p:nvPr/>
        </p:nvSpPr>
        <p:spPr>
          <a:xfrm>
            <a:off x="9524723" y="5361890"/>
            <a:ext cx="2174218" cy="646331"/>
          </a:xfrm>
          <a:prstGeom prst="rect">
            <a:avLst/>
          </a:prstGeom>
          <a:noFill/>
        </p:spPr>
        <p:txBody>
          <a:bodyPr wrap="square">
            <a:spAutoFit/>
          </a:bodyPr>
          <a:lstStyle/>
          <a:p>
            <a:r>
              <a:rPr lang="en-GB" sz="1200" dirty="0">
                <a:solidFill>
                  <a:srgbClr val="000000"/>
                </a:solidFill>
                <a:effectLst/>
                <a:ea typeface="Times New Roman" panose="02020603050405020304" pitchFamily="18" charset="0"/>
                <a:cs typeface="Open Sans" panose="020B0606030504020204" pitchFamily="34" charset="0"/>
              </a:rPr>
              <a:t>De grundläggande egenskaperna hos effektiva team (Källa: </a:t>
            </a:r>
            <a:r>
              <a:rPr lang="en-GB" sz="1200" u="sng" dirty="0" err="1">
                <a:solidFill>
                  <a:srgbClr val="000000"/>
                </a:solidFill>
                <a:effectLst/>
                <a:ea typeface="Times New Roman" panose="02020603050405020304" pitchFamily="18" charset="0"/>
                <a:cs typeface="Open Sans" panose="020B0606030504020204" pitchFamily="34" charset="0"/>
                <a:hlinkClick r:id="rId3"/>
              </a:rPr>
              <a:t>coachcounselcare</a:t>
            </a:r>
            <a:r>
              <a:rPr lang="en-GB" sz="1200" dirty="0">
                <a:solidFill>
                  <a:srgbClr val="000000"/>
                </a:solidFill>
                <a:effectLst/>
                <a:ea typeface="Times New Roman" panose="02020603050405020304" pitchFamily="18" charset="0"/>
                <a:cs typeface="Open Sans" panose="020B0606030504020204" pitchFamily="34" charset="0"/>
              </a:rPr>
              <a:t>)</a:t>
            </a:r>
            <a:endParaRPr lang="it-IT" sz="1200" dirty="0"/>
          </a:p>
        </p:txBody>
      </p:sp>
    </p:spTree>
    <p:extLst>
      <p:ext uri="{BB962C8B-B14F-4D97-AF65-F5344CB8AC3E}">
        <p14:creationId xmlns:p14="http://schemas.microsoft.com/office/powerpoint/2010/main" val="3663100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Effektiva team och deras egenskaper</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Färdigheter </a:t>
            </a:r>
            <a:r>
              <a:rPr lang="en-US" sz="1200" dirty="0" err="1">
                <a:solidFill>
                  <a:schemeClr val="bg1">
                    <a:lumMod val="65000"/>
                  </a:schemeClr>
                </a:solidFill>
              </a:rPr>
              <a:t>i</a:t>
            </a:r>
            <a:r>
              <a:rPr lang="en-US" sz="1200" dirty="0">
                <a:solidFill>
                  <a:schemeClr val="bg1">
                    <a:lumMod val="65000"/>
                  </a:schemeClr>
                </a:solidFill>
              </a:rPr>
              <a:t> </a:t>
            </a:r>
            <a:r>
              <a:rPr lang="en-US" dirty="0" err="1">
                <a:solidFill>
                  <a:schemeClr val="bg1">
                    <a:lumMod val="65000"/>
                  </a:schemeClr>
                </a:solidFill>
              </a:rPr>
              <a:t>lag</a:t>
            </a:r>
            <a:r>
              <a:rPr lang="en-US" sz="1200" dirty="0" err="1">
                <a:solidFill>
                  <a:schemeClr val="bg1">
                    <a:lumMod val="65000"/>
                  </a:schemeClr>
                </a:solidFill>
              </a:rPr>
              <a:t>arbete</a:t>
            </a:r>
            <a:r>
              <a:rPr lang="en-US" sz="1200" dirty="0">
                <a:solidFill>
                  <a:schemeClr val="bg1">
                    <a:lumMod val="65000"/>
                  </a:schemeClr>
                </a:solidFill>
              </a:rPr>
              <a:t> och samarbete</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36</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671915"/>
          </a:xfrm>
          <a:prstGeom prst="rect">
            <a:avLst/>
          </a:prstGeom>
          <a:noFill/>
        </p:spPr>
        <p:txBody>
          <a:bodyPr wrap="square" rtlCol="0">
            <a:spAutoFit/>
          </a:bodyPr>
          <a:lstStyle/>
          <a:p>
            <a:pPr algn="just">
              <a:lnSpc>
                <a:spcPct val="107000"/>
              </a:lnSpc>
              <a:spcAft>
                <a:spcPts val="6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Det finns dock alltid en möjlighet att göra misstag när man försöker sätta upp gemensamma mål. De vanligaste är</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5" name="Immagine 4">
            <a:extLst>
              <a:ext uri="{FF2B5EF4-FFF2-40B4-BE49-F238E27FC236}">
                <a16:creationId xmlns:a16="http://schemas.microsoft.com/office/drawing/2014/main" id="{F35D68E1-5230-4E39-C172-253C5F774E65}"/>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2265496" y="1927736"/>
            <a:ext cx="7661008" cy="4252508"/>
          </a:xfrm>
          <a:prstGeom prst="rect">
            <a:avLst/>
          </a:prstGeom>
        </p:spPr>
      </p:pic>
      <p:sp>
        <p:nvSpPr>
          <p:cNvPr id="6" name="CasellaDiTesto 5">
            <a:extLst>
              <a:ext uri="{FF2B5EF4-FFF2-40B4-BE49-F238E27FC236}">
                <a16:creationId xmlns:a16="http://schemas.microsoft.com/office/drawing/2014/main" id="{FE5E60A8-B04B-4A7F-AD34-56B0B8D4EB50}"/>
              </a:ext>
            </a:extLst>
          </p:cNvPr>
          <p:cNvSpPr txBox="1"/>
          <p:nvPr/>
        </p:nvSpPr>
        <p:spPr>
          <a:xfrm>
            <a:off x="3341594" y="6097561"/>
            <a:ext cx="5508812" cy="276999"/>
          </a:xfrm>
          <a:prstGeom prst="rect">
            <a:avLst/>
          </a:prstGeom>
          <a:noFill/>
        </p:spPr>
        <p:txBody>
          <a:bodyPr wrap="square">
            <a:spAutoFit/>
          </a:bodyPr>
          <a:lstStyle/>
          <a:p>
            <a:pPr algn="just">
              <a:spcAft>
                <a:spcPts val="1000"/>
              </a:spcAft>
            </a:pPr>
            <a:r>
              <a:rPr lang="en-GB" sz="1200" dirty="0">
                <a:effectLst/>
                <a:ea typeface="Times New Roman" panose="02020603050405020304" pitchFamily="18" charset="0"/>
                <a:cs typeface="Open Sans" panose="020B0606030504020204" pitchFamily="34" charset="0"/>
              </a:rPr>
              <a:t>De vanligaste misstagen när man sätter upp gemensamma mål (Källa: </a:t>
            </a:r>
            <a:r>
              <a:rPr lang="en-GB" sz="1200" u="sng" dirty="0" err="1">
                <a:effectLst/>
                <a:ea typeface="Times New Roman" panose="02020603050405020304" pitchFamily="18" charset="0"/>
                <a:cs typeface="Open Sans" panose="020B0606030504020204" pitchFamily="34" charset="0"/>
                <a:hlinkClick r:id="rId3">
                  <a:extLst>
                    <a:ext uri="{A12FA001-AC4F-418D-AE19-62706E023703}">
                      <ahyp:hlinkClr xmlns:ahyp="http://schemas.microsoft.com/office/drawing/2018/hyperlinkcolor" val="tx"/>
                    </a:ext>
                  </a:extLst>
                </a:hlinkClick>
              </a:rPr>
              <a:t>Projectcubicle</a:t>
            </a:r>
            <a:r>
              <a:rPr lang="en-GB" sz="1200" dirty="0">
                <a:effectLst/>
                <a:ea typeface="Times New Roman" panose="02020603050405020304" pitchFamily="18" charset="0"/>
                <a:cs typeface="Open Sans" panose="020B0606030504020204" pitchFamily="34" charset="0"/>
              </a:rPr>
              <a:t>)</a:t>
            </a:r>
            <a:endParaRPr lang="it-IT" sz="1200" dirty="0">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2771926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dirty="0"/>
              <a:t>Praktisk aktivitet nr 5</a:t>
            </a: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37</a:t>
            </a:fld>
            <a:endParaRPr lang="en-US" dirty="0"/>
          </a:p>
        </p:txBody>
      </p:sp>
      <p:sp>
        <p:nvSpPr>
          <p:cNvPr id="6" name="Segnaposto contenuto 7">
            <a:extLst>
              <a:ext uri="{FF2B5EF4-FFF2-40B4-BE49-F238E27FC236}">
                <a16:creationId xmlns:a16="http://schemas.microsoft.com/office/drawing/2014/main" id="{F2ABEB4C-E89E-81EA-913B-5AC3A510FFE2}"/>
              </a:ext>
            </a:extLst>
          </p:cNvPr>
          <p:cNvSpPr>
            <a:spLocks noGrp="1"/>
          </p:cNvSpPr>
          <p:nvPr>
            <p:ph idx="1"/>
          </p:nvPr>
        </p:nvSpPr>
        <p:spPr>
          <a:xfrm>
            <a:off x="838200" y="1825625"/>
            <a:ext cx="10515600" cy="4351338"/>
          </a:xfrm>
        </p:spPr>
        <p:txBody>
          <a:bodyPr anchor="ctr"/>
          <a:lstStyle/>
          <a:p>
            <a:pPr marL="0" indent="0" algn="ctr">
              <a:buNone/>
            </a:pPr>
            <a:r>
              <a:rPr lang="en-GB" b="1" kern="100" dirty="0">
                <a:solidFill>
                  <a:schemeClr val="tx1">
                    <a:lumMod val="65000"/>
                    <a:lumOff val="35000"/>
                  </a:schemeClr>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Gruppverksamhet </a:t>
            </a:r>
          </a:p>
          <a:p>
            <a:pPr marL="0" indent="0" algn="ctr">
              <a:buNone/>
            </a:pPr>
            <a:r>
              <a:rPr lang="en-GB" sz="2400" i="1" kern="100" dirty="0">
                <a:solidFill>
                  <a:srgbClr val="0563C1"/>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Förmåga att arbeta i team och samarbeta</a:t>
            </a:r>
            <a:endParaRPr lang="en-GB" sz="2400" i="1" kern="100" dirty="0">
              <a:solidFill>
                <a:schemeClr val="tx1">
                  <a:lumMod val="65000"/>
                  <a:lumOff val="35000"/>
                </a:schemeClr>
              </a:solidFill>
              <a:ea typeface="Calibri" panose="020F0502020204030204" pitchFamily="34" charset="0"/>
              <a:cs typeface="Times New Roman" panose="02020603050405020304" pitchFamily="18" charset="0"/>
            </a:endParaRPr>
          </a:p>
          <a:p>
            <a:pPr marL="0" indent="0">
              <a:buNone/>
            </a:pPr>
            <a:endParaRPr lang="en-GB" dirty="0"/>
          </a:p>
        </p:txBody>
      </p:sp>
      <p:sp>
        <p:nvSpPr>
          <p:cNvPr id="3" name="Segnaposto piè di pagina 1">
            <a:extLst>
              <a:ext uri="{FF2B5EF4-FFF2-40B4-BE49-F238E27FC236}">
                <a16:creationId xmlns:a16="http://schemas.microsoft.com/office/drawing/2014/main" id="{5B678B6C-088E-B4E8-307A-A1DDEAA44A55}"/>
              </a:ext>
            </a:extLst>
          </p:cNvPr>
          <p:cNvSpPr txBox="1">
            <a:spLocks/>
          </p:cNvSpPr>
          <p:nvPr/>
        </p:nvSpPr>
        <p:spPr>
          <a:xfrm>
            <a:off x="914400" y="6121401"/>
            <a:ext cx="9982200"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Modul: </a:t>
            </a:r>
            <a:r>
              <a:rPr lang="en-US" dirty="0" err="1">
                <a:solidFill>
                  <a:schemeClr val="bg1">
                    <a:lumMod val="65000"/>
                  </a:schemeClr>
                </a:solidFill>
              </a:rPr>
              <a:t>Övergripande</a:t>
            </a:r>
            <a:r>
              <a:rPr lang="en-US" dirty="0">
                <a:solidFill>
                  <a:schemeClr val="bg1">
                    <a:lumMod val="65000"/>
                  </a:schemeClr>
                </a:solidFill>
              </a:rPr>
              <a:t> färdigheter / </a:t>
            </a:r>
            <a:r>
              <a:rPr lang="en-US" dirty="0" err="1">
                <a:solidFill>
                  <a:schemeClr val="bg1">
                    <a:lumMod val="65000"/>
                  </a:schemeClr>
                </a:solidFill>
              </a:rPr>
              <a:t>Ämne</a:t>
            </a:r>
            <a:r>
              <a:rPr lang="en-US" dirty="0">
                <a:solidFill>
                  <a:schemeClr val="bg1">
                    <a:lumMod val="65000"/>
                  </a:schemeClr>
                </a:solidFill>
              </a:rPr>
              <a:t>: Mjuka färdigheter / </a:t>
            </a:r>
            <a:r>
              <a:rPr lang="en-US" dirty="0" err="1">
                <a:solidFill>
                  <a:schemeClr val="bg1">
                    <a:lumMod val="65000"/>
                  </a:schemeClr>
                </a:solidFill>
              </a:rPr>
              <a:t>Delämne</a:t>
            </a:r>
            <a:r>
              <a:rPr lang="en-US" dirty="0">
                <a:solidFill>
                  <a:schemeClr val="bg1">
                    <a:lumMod val="65000"/>
                  </a:schemeClr>
                </a:solidFill>
              </a:rPr>
              <a:t>: Färdigheter </a:t>
            </a:r>
            <a:r>
              <a:rPr lang="en-US" dirty="0" err="1">
                <a:solidFill>
                  <a:schemeClr val="bg1">
                    <a:lumMod val="65000"/>
                  </a:schemeClr>
                </a:solidFill>
              </a:rPr>
              <a:t>i</a:t>
            </a:r>
            <a:r>
              <a:rPr lang="en-US" dirty="0">
                <a:solidFill>
                  <a:schemeClr val="bg1">
                    <a:lumMod val="65000"/>
                  </a:schemeClr>
                </a:solidFill>
              </a:rPr>
              <a:t> </a:t>
            </a:r>
            <a:r>
              <a:rPr lang="en-US" dirty="0" err="1">
                <a:solidFill>
                  <a:schemeClr val="bg1">
                    <a:lumMod val="65000"/>
                  </a:schemeClr>
                </a:solidFill>
              </a:rPr>
              <a:t>lagarbete</a:t>
            </a:r>
            <a:r>
              <a:rPr lang="en-US" dirty="0">
                <a:solidFill>
                  <a:schemeClr val="bg1">
                    <a:lumMod val="65000"/>
                  </a:schemeClr>
                </a:solidFill>
              </a:rPr>
              <a:t> och samarbete</a:t>
            </a:r>
          </a:p>
        </p:txBody>
      </p:sp>
    </p:spTree>
    <p:extLst>
      <p:ext uri="{BB962C8B-B14F-4D97-AF65-F5344CB8AC3E}">
        <p14:creationId xmlns:p14="http://schemas.microsoft.com/office/powerpoint/2010/main" val="3258710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Konfliktlösning</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Färdigheter </a:t>
            </a:r>
            <a:r>
              <a:rPr lang="en-US" sz="1200" dirty="0" err="1">
                <a:solidFill>
                  <a:schemeClr val="bg1">
                    <a:lumMod val="65000"/>
                  </a:schemeClr>
                </a:solidFill>
              </a:rPr>
              <a:t>i</a:t>
            </a:r>
            <a:r>
              <a:rPr lang="en-US" sz="1200" dirty="0">
                <a:solidFill>
                  <a:schemeClr val="bg1">
                    <a:lumMod val="65000"/>
                  </a:schemeClr>
                </a:solidFill>
              </a:rPr>
              <a:t> </a:t>
            </a:r>
            <a:r>
              <a:rPr lang="en-US" dirty="0" err="1">
                <a:solidFill>
                  <a:schemeClr val="bg1">
                    <a:lumMod val="65000"/>
                  </a:schemeClr>
                </a:solidFill>
              </a:rPr>
              <a:t>lag</a:t>
            </a:r>
            <a:r>
              <a:rPr lang="en-US" sz="1200" dirty="0" err="1">
                <a:solidFill>
                  <a:schemeClr val="bg1">
                    <a:lumMod val="65000"/>
                  </a:schemeClr>
                </a:solidFill>
              </a:rPr>
              <a:t>arbete</a:t>
            </a:r>
            <a:r>
              <a:rPr lang="en-US" sz="1200" dirty="0">
                <a:solidFill>
                  <a:schemeClr val="bg1">
                    <a:lumMod val="65000"/>
                  </a:schemeClr>
                </a:solidFill>
              </a:rPr>
              <a:t> och samarbete</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38</a:t>
            </a:fld>
            <a:endParaRPr lang="en-US" dirty="0"/>
          </a:p>
        </p:txBody>
      </p:sp>
      <p:sp>
        <p:nvSpPr>
          <p:cNvPr id="5" name="CasellaDiTesto 4">
            <a:extLst>
              <a:ext uri="{FF2B5EF4-FFF2-40B4-BE49-F238E27FC236}">
                <a16:creationId xmlns:a16="http://schemas.microsoft.com/office/drawing/2014/main" id="{308A1CF1-2F19-D9BC-B4BD-3306563F0CD0}"/>
              </a:ext>
            </a:extLst>
          </p:cNvPr>
          <p:cNvSpPr txBox="1"/>
          <p:nvPr/>
        </p:nvSpPr>
        <p:spPr>
          <a:xfrm>
            <a:off x="550505" y="1384834"/>
            <a:ext cx="10879493" cy="671915"/>
          </a:xfrm>
          <a:prstGeom prst="rect">
            <a:avLst/>
          </a:prstGeom>
          <a:noFill/>
        </p:spPr>
        <p:txBody>
          <a:bodyPr wrap="square" rtlCol="0">
            <a:spAutoFit/>
          </a:bodyPr>
          <a:lstStyle/>
          <a:p>
            <a:pPr algn="just">
              <a:lnSpc>
                <a:spcPct val="107000"/>
              </a:lnSpc>
              <a:spcAft>
                <a:spcPts val="600"/>
              </a:spcAft>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Kritisk aspekt av teamarbete, eftersom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den hanterar oundvikliga meningsskiljaktigheter och spänningar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som uppstår när individer med olika perspektiv, bakgrunder och prioriteringar samarbetar.</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6" name="CasellaDiTesto 5">
            <a:extLst>
              <a:ext uri="{FF2B5EF4-FFF2-40B4-BE49-F238E27FC236}">
                <a16:creationId xmlns:a16="http://schemas.microsoft.com/office/drawing/2014/main" id="{7F3D20B5-C32F-FE90-C994-0E34FF35BFA8}"/>
              </a:ext>
            </a:extLst>
          </p:cNvPr>
          <p:cNvSpPr txBox="1"/>
          <p:nvPr/>
        </p:nvSpPr>
        <p:spPr>
          <a:xfrm>
            <a:off x="550504" y="2168333"/>
            <a:ext cx="10879493" cy="646331"/>
          </a:xfrm>
          <a:prstGeom prst="rect">
            <a:avLst/>
          </a:prstGeom>
          <a:noFill/>
        </p:spPr>
        <p:txBody>
          <a:bodyPr wrap="square">
            <a:spAutoFit/>
          </a:bodyPr>
          <a:lstStyle/>
          <a:p>
            <a:pPr marL="285750" indent="-285750">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Det är inte förekomsten av konflikter som avgör ett teams öde; det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är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snarare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hur dessa konflikter hanteras och löses som är det verkligt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viktiga </a:t>
            </a:r>
            <a:endParaRPr lang="it-IT" dirty="0">
              <a:solidFill>
                <a:schemeClr val="tx1">
                  <a:lumMod val="65000"/>
                  <a:lumOff val="35000"/>
                </a:schemeClr>
              </a:solidFill>
            </a:endParaRPr>
          </a:p>
        </p:txBody>
      </p:sp>
      <p:pic>
        <p:nvPicPr>
          <p:cNvPr id="10" name="Immagine 9">
            <a:extLst>
              <a:ext uri="{FF2B5EF4-FFF2-40B4-BE49-F238E27FC236}">
                <a16:creationId xmlns:a16="http://schemas.microsoft.com/office/drawing/2014/main" id="{E7E962A8-0EBF-BAF2-970B-AA4C11DFB75A}"/>
              </a:ext>
            </a:extLst>
          </p:cNvPr>
          <p:cNvPicPr>
            <a:picLocks noChangeAspect="1"/>
          </p:cNvPicPr>
          <p:nvPr/>
        </p:nvPicPr>
        <p:blipFill>
          <a:blip r:embed="rId2"/>
          <a:stretch>
            <a:fillRect/>
          </a:stretch>
        </p:blipFill>
        <p:spPr>
          <a:xfrm>
            <a:off x="4337025" y="2465010"/>
            <a:ext cx="7033825" cy="3836632"/>
          </a:xfrm>
          <a:prstGeom prst="rect">
            <a:avLst/>
          </a:prstGeom>
        </p:spPr>
      </p:pic>
      <p:sp>
        <p:nvSpPr>
          <p:cNvPr id="11" name="CasellaDiTesto 10">
            <a:extLst>
              <a:ext uri="{FF2B5EF4-FFF2-40B4-BE49-F238E27FC236}">
                <a16:creationId xmlns:a16="http://schemas.microsoft.com/office/drawing/2014/main" id="{B78A99EC-84F0-E740-C51C-3A47D56C450C}"/>
              </a:ext>
            </a:extLst>
          </p:cNvPr>
          <p:cNvSpPr txBox="1"/>
          <p:nvPr/>
        </p:nvSpPr>
        <p:spPr>
          <a:xfrm>
            <a:off x="429207" y="3168393"/>
            <a:ext cx="4133462" cy="2308324"/>
          </a:xfrm>
          <a:prstGeom prst="rect">
            <a:avLst/>
          </a:prstGeom>
          <a:noFill/>
        </p:spPr>
        <p:txBody>
          <a:bodyPr wrap="square">
            <a:spAutoFit/>
          </a:bodyPr>
          <a:lstStyle/>
          <a:p>
            <a:pPr marL="285750" indent="-285750">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Det finns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5 olika sätt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att lösa konflikter:</a:t>
            </a:r>
          </a:p>
          <a:p>
            <a:pPr marL="285750" indent="-285750">
              <a:buFont typeface="Arial" panose="020B0604020202020204" pitchFamily="34" charset="0"/>
              <a:buChar char="•"/>
            </a:pPr>
            <a:endPar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mj-lt"/>
              <a:buAutoNum type="arabicPeriod"/>
            </a:pPr>
            <a:r>
              <a:rPr lang="en-US" dirty="0">
                <a:solidFill>
                  <a:schemeClr val="tx1">
                    <a:lumMod val="65000"/>
                    <a:lumOff val="35000"/>
                  </a:schemeClr>
                </a:solidFill>
              </a:rPr>
              <a:t>Undvikande</a:t>
            </a:r>
          </a:p>
          <a:p>
            <a:pPr marL="800100" lvl="1" indent="-342900">
              <a:buFont typeface="+mj-lt"/>
              <a:buAutoNum type="arabicPeriod"/>
            </a:pPr>
            <a:r>
              <a:rPr lang="en-US" dirty="0">
                <a:solidFill>
                  <a:schemeClr val="tx1">
                    <a:lumMod val="65000"/>
                    <a:lumOff val="35000"/>
                  </a:schemeClr>
                </a:solidFill>
              </a:rPr>
              <a:t>Konkurrens</a:t>
            </a:r>
          </a:p>
          <a:p>
            <a:pPr marL="800100" lvl="1" indent="-342900">
              <a:buFont typeface="+mj-lt"/>
              <a:buAutoNum type="arabicPeriod"/>
            </a:pPr>
            <a:r>
              <a:rPr lang="en-US" dirty="0">
                <a:solidFill>
                  <a:schemeClr val="tx1">
                    <a:lumMod val="65000"/>
                    <a:lumOff val="35000"/>
                  </a:schemeClr>
                </a:solidFill>
              </a:rPr>
              <a:t>Samarbete</a:t>
            </a:r>
          </a:p>
          <a:p>
            <a:pPr marL="800100" lvl="1" indent="-342900">
              <a:buFont typeface="+mj-lt"/>
              <a:buAutoNum type="arabicPeriod"/>
            </a:pPr>
            <a:r>
              <a:rPr lang="en-US" dirty="0">
                <a:solidFill>
                  <a:schemeClr val="tx1">
                    <a:lumMod val="65000"/>
                    <a:lumOff val="35000"/>
                  </a:schemeClr>
                </a:solidFill>
              </a:rPr>
              <a:t>Anpassning</a:t>
            </a:r>
          </a:p>
          <a:p>
            <a:pPr marL="800100" lvl="1" indent="-342900">
              <a:buFont typeface="+mj-lt"/>
              <a:buAutoNum type="arabicPeriod"/>
            </a:pPr>
            <a:r>
              <a:rPr lang="en-US" dirty="0">
                <a:solidFill>
                  <a:schemeClr val="tx1">
                    <a:lumMod val="65000"/>
                    <a:lumOff val="35000"/>
                  </a:schemeClr>
                </a:solidFill>
              </a:rPr>
              <a:t>Kompromisser</a:t>
            </a:r>
            <a:endParaRPr lang="it-IT" dirty="0">
              <a:solidFill>
                <a:schemeClr val="tx1">
                  <a:lumMod val="65000"/>
                  <a:lumOff val="35000"/>
                </a:schemeClr>
              </a:solidFill>
            </a:endParaRPr>
          </a:p>
        </p:txBody>
      </p:sp>
      <p:sp>
        <p:nvSpPr>
          <p:cNvPr id="12" name="CasellaDiTesto 11">
            <a:extLst>
              <a:ext uri="{FF2B5EF4-FFF2-40B4-BE49-F238E27FC236}">
                <a16:creationId xmlns:a16="http://schemas.microsoft.com/office/drawing/2014/main" id="{3E2117C4-C67D-236F-4203-6634C64AF483}"/>
              </a:ext>
            </a:extLst>
          </p:cNvPr>
          <p:cNvSpPr txBox="1"/>
          <p:nvPr/>
        </p:nvSpPr>
        <p:spPr>
          <a:xfrm>
            <a:off x="550504" y="5894685"/>
            <a:ext cx="3498825" cy="461665"/>
          </a:xfrm>
          <a:prstGeom prst="rect">
            <a:avLst/>
          </a:prstGeom>
          <a:noFill/>
        </p:spPr>
        <p:txBody>
          <a:bodyPr wrap="square">
            <a:spAutoFit/>
          </a:bodyPr>
          <a:lstStyle/>
          <a:p>
            <a:r>
              <a:rPr lang="en-GB" sz="1200" dirty="0">
                <a:solidFill>
                  <a:srgbClr val="000000"/>
                </a:solidFill>
                <a:effectLst/>
                <a:ea typeface="Times New Roman" panose="02020603050405020304" pitchFamily="18" charset="0"/>
                <a:cs typeface="Open Sans" panose="020B0606030504020204" pitchFamily="34" charset="0"/>
              </a:rPr>
              <a:t>De grundläggande egenskaperna hos effektiva team (Källa: </a:t>
            </a:r>
            <a:r>
              <a:rPr lang="en-GB" sz="1200" u="sng" dirty="0">
                <a:solidFill>
                  <a:srgbClr val="000000"/>
                </a:solidFill>
                <a:effectLst/>
                <a:ea typeface="Times New Roman" panose="02020603050405020304" pitchFamily="18" charset="0"/>
                <a:cs typeface="Open Sans" panose="020B0606030504020204" pitchFamily="34" charset="0"/>
                <a:hlinkClick r:id="rId3"/>
              </a:rPr>
              <a:t>cmbankng</a:t>
            </a:r>
            <a:r>
              <a:rPr lang="en-GB" sz="1200" dirty="0">
                <a:solidFill>
                  <a:srgbClr val="000000"/>
                </a:solidFill>
                <a:effectLst/>
                <a:ea typeface="Times New Roman" panose="02020603050405020304" pitchFamily="18" charset="0"/>
                <a:cs typeface="Open Sans" panose="020B0606030504020204" pitchFamily="34" charset="0"/>
              </a:rPr>
              <a:t>)</a:t>
            </a:r>
            <a:endParaRPr lang="it-IT" sz="1200" dirty="0"/>
          </a:p>
        </p:txBody>
      </p:sp>
    </p:spTree>
    <p:extLst>
      <p:ext uri="{BB962C8B-B14F-4D97-AF65-F5344CB8AC3E}">
        <p14:creationId xmlns:p14="http://schemas.microsoft.com/office/powerpoint/2010/main" val="3610802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b="1" dirty="0"/>
              <a:t>Konfliktlösning</a:t>
            </a:r>
            <a:endParaRPr lang="en-GB" b="1"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a:t>
            </a:r>
            <a:r>
              <a:rPr lang="en-US" dirty="0" err="1">
                <a:solidFill>
                  <a:schemeClr val="bg1">
                    <a:lumMod val="65000"/>
                  </a:schemeClr>
                </a:solidFill>
              </a:rPr>
              <a:t>Lag</a:t>
            </a:r>
            <a:r>
              <a:rPr lang="en-US" sz="1200" dirty="0" err="1">
                <a:solidFill>
                  <a:schemeClr val="bg1">
                    <a:lumMod val="65000"/>
                  </a:schemeClr>
                </a:solidFill>
              </a:rPr>
              <a:t>arbete</a:t>
            </a:r>
            <a:r>
              <a:rPr lang="en-US" sz="1200" dirty="0">
                <a:solidFill>
                  <a:schemeClr val="bg1">
                    <a:lumMod val="65000"/>
                  </a:schemeClr>
                </a:solidFill>
              </a:rPr>
              <a:t> och samarbetsförmåga</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39</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375552"/>
          </a:xfrm>
          <a:prstGeom prst="rect">
            <a:avLst/>
          </a:prstGeom>
          <a:noFill/>
        </p:spPr>
        <p:txBody>
          <a:bodyPr wrap="square" rtlCol="0">
            <a:spAutoFit/>
          </a:bodyPr>
          <a:lstStyle/>
          <a:p>
            <a:pPr algn="just">
              <a:lnSpc>
                <a:spcPct val="107000"/>
              </a:lnSpc>
              <a:spcAft>
                <a:spcPts val="6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Om konfliktlösning hanteras på rätt sätt kan det leda till </a:t>
            </a:r>
            <a:r>
              <a:rPr lang="en-US" u="sng"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flera fördelar:</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8" name="Immagine 7">
            <a:extLst>
              <a:ext uri="{FF2B5EF4-FFF2-40B4-BE49-F238E27FC236}">
                <a16:creationId xmlns:a16="http://schemas.microsoft.com/office/drawing/2014/main" id="{DF5C6B95-110F-3360-6389-F18A71A4A697}"/>
              </a:ext>
            </a:extLst>
          </p:cNvPr>
          <p:cNvPicPr>
            <a:picLocks noChangeAspect="1"/>
          </p:cNvPicPr>
          <p:nvPr/>
        </p:nvPicPr>
        <p:blipFill>
          <a:blip r:embed="rId2"/>
          <a:stretch>
            <a:fillRect/>
          </a:stretch>
        </p:blipFill>
        <p:spPr>
          <a:xfrm>
            <a:off x="2497513" y="1842004"/>
            <a:ext cx="7196973" cy="4440999"/>
          </a:xfrm>
          <a:prstGeom prst="rect">
            <a:avLst/>
          </a:prstGeom>
        </p:spPr>
      </p:pic>
      <p:sp>
        <p:nvSpPr>
          <p:cNvPr id="9" name="CasellaDiTesto 8">
            <a:extLst>
              <a:ext uri="{FF2B5EF4-FFF2-40B4-BE49-F238E27FC236}">
                <a16:creationId xmlns:a16="http://schemas.microsoft.com/office/drawing/2014/main" id="{5D184A85-95EF-934A-8667-8B91CA543796}"/>
              </a:ext>
            </a:extLst>
          </p:cNvPr>
          <p:cNvSpPr txBox="1"/>
          <p:nvPr/>
        </p:nvSpPr>
        <p:spPr>
          <a:xfrm>
            <a:off x="9795793" y="5636672"/>
            <a:ext cx="2212762" cy="646331"/>
          </a:xfrm>
          <a:prstGeom prst="rect">
            <a:avLst/>
          </a:prstGeom>
          <a:noFill/>
        </p:spPr>
        <p:txBody>
          <a:bodyPr wrap="square">
            <a:spAutoFit/>
          </a:bodyPr>
          <a:lstStyle/>
          <a:p>
            <a:r>
              <a:rPr lang="en-GB" sz="1200" dirty="0">
                <a:solidFill>
                  <a:srgbClr val="000000"/>
                </a:solidFill>
                <a:effectLst/>
                <a:ea typeface="Times New Roman" panose="02020603050405020304" pitchFamily="18" charset="0"/>
                <a:cs typeface="Open Sans" panose="020B0606030504020204" pitchFamily="34" charset="0"/>
              </a:rPr>
              <a:t>De grundläggande egenskaperna hos effektiva team (Källa: Egen bearbetning)</a:t>
            </a:r>
            <a:endParaRPr lang="it-IT" sz="1200" dirty="0"/>
          </a:p>
        </p:txBody>
      </p:sp>
    </p:spTree>
    <p:extLst>
      <p:ext uri="{BB962C8B-B14F-4D97-AF65-F5344CB8AC3E}">
        <p14:creationId xmlns:p14="http://schemas.microsoft.com/office/powerpoint/2010/main" val="383924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lstStyle/>
          <a:p>
            <a:r>
              <a:rPr lang="it-IT" sz="4400" dirty="0" err="1"/>
              <a:t>Interpersonell </a:t>
            </a:r>
            <a:r>
              <a:rPr lang="it-IT" sz="4400" dirty="0"/>
              <a:t>och </a:t>
            </a:r>
            <a:r>
              <a:rPr lang="it-IT" sz="4400" dirty="0" err="1"/>
              <a:t>effektiv kommunikation</a:t>
            </a: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Interpersonell kommunikation</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4</a:t>
            </a:fld>
            <a:endParaRPr lang="en-US" dirty="0"/>
          </a:p>
        </p:txBody>
      </p:sp>
      <p:sp>
        <p:nvSpPr>
          <p:cNvPr id="6" name="CasellaDiTesto 5">
            <a:extLst>
              <a:ext uri="{FF2B5EF4-FFF2-40B4-BE49-F238E27FC236}">
                <a16:creationId xmlns:a16="http://schemas.microsoft.com/office/drawing/2014/main" id="{890DC770-8C02-6701-00C5-CCBFC7B6D526}"/>
              </a:ext>
            </a:extLst>
          </p:cNvPr>
          <p:cNvSpPr txBox="1"/>
          <p:nvPr/>
        </p:nvSpPr>
        <p:spPr>
          <a:xfrm>
            <a:off x="2482128" y="1711507"/>
            <a:ext cx="3613872" cy="369332"/>
          </a:xfrm>
          <a:prstGeom prst="rect">
            <a:avLst/>
          </a:prstGeom>
          <a:solidFill>
            <a:schemeClr val="accent2"/>
          </a:solidFill>
          <a:ln>
            <a:solidFill>
              <a:schemeClr val="accent2"/>
            </a:solidFill>
          </a:ln>
        </p:spPr>
        <p:txBody>
          <a:bodyPr wrap="square" rtlCol="0">
            <a:spAutoFit/>
          </a:bodyPr>
          <a:lstStyle/>
          <a:p>
            <a:r>
              <a:rPr lang="en-US" b="1" kern="100" dirty="0">
                <a:solidFill>
                  <a:schemeClr val="bg1"/>
                </a:solidFill>
                <a:latin typeface="Calibri" panose="020F0502020204030204" pitchFamily="34" charset="0"/>
                <a:ea typeface="Calibri" panose="020F0502020204030204" pitchFamily="34" charset="0"/>
              </a:rPr>
              <a:t>INTERPERSONELL KOMMUNIKATION</a:t>
            </a:r>
            <a:endParaRPr lang="it-IT" b="1" dirty="0">
              <a:solidFill>
                <a:schemeClr val="bg1"/>
              </a:solidFill>
            </a:endParaRPr>
          </a:p>
        </p:txBody>
      </p:sp>
      <p:sp>
        <p:nvSpPr>
          <p:cNvPr id="7" name="CasellaDiTesto 6">
            <a:extLst>
              <a:ext uri="{FF2B5EF4-FFF2-40B4-BE49-F238E27FC236}">
                <a16:creationId xmlns:a16="http://schemas.microsoft.com/office/drawing/2014/main" id="{6ECBC465-CC9E-AADB-DF12-8A1FB31EF872}"/>
              </a:ext>
            </a:extLst>
          </p:cNvPr>
          <p:cNvSpPr txBox="1"/>
          <p:nvPr/>
        </p:nvSpPr>
        <p:spPr>
          <a:xfrm>
            <a:off x="7738939" y="1711507"/>
            <a:ext cx="3033835" cy="369332"/>
          </a:xfrm>
          <a:prstGeom prst="rect">
            <a:avLst/>
          </a:prstGeom>
          <a:solidFill>
            <a:schemeClr val="accent5">
              <a:lumMod val="75000"/>
            </a:schemeClr>
          </a:solidFill>
          <a:ln>
            <a:solidFill>
              <a:schemeClr val="accent5">
                <a:lumMod val="75000"/>
              </a:schemeClr>
            </a:solidFill>
          </a:ln>
        </p:spPr>
        <p:txBody>
          <a:bodyPr wrap="square" rtlCol="0">
            <a:spAutoFit/>
          </a:bodyPr>
          <a:lstStyle/>
          <a:p>
            <a:r>
              <a:rPr lang="en-US" b="1" kern="100">
                <a:solidFill>
                  <a:schemeClr val="bg1"/>
                </a:solidFill>
                <a:latin typeface="Calibri" panose="020F0502020204030204" pitchFamily="34" charset="0"/>
                <a:ea typeface="Calibri" panose="020F0502020204030204" pitchFamily="34" charset="0"/>
              </a:rPr>
              <a:t>EFFEKTIV KOMMUNIKATION</a:t>
            </a:r>
            <a:endParaRPr lang="it-IT" b="1" dirty="0">
              <a:solidFill>
                <a:schemeClr val="bg1"/>
              </a:solidFill>
            </a:endParaRPr>
          </a:p>
        </p:txBody>
      </p:sp>
      <p:pic>
        <p:nvPicPr>
          <p:cNvPr id="8" name="Immagine 7">
            <a:extLst>
              <a:ext uri="{FF2B5EF4-FFF2-40B4-BE49-F238E27FC236}">
                <a16:creationId xmlns:a16="http://schemas.microsoft.com/office/drawing/2014/main" id="{1280B9D3-75E8-1158-FC65-F1182FEBF788}"/>
              </a:ext>
            </a:extLst>
          </p:cNvPr>
          <p:cNvPicPr>
            <a:picLocks noChangeAspect="1"/>
          </p:cNvPicPr>
          <p:nvPr/>
        </p:nvPicPr>
        <p:blipFill>
          <a:blip r:embed="rId2"/>
          <a:stretch>
            <a:fillRect/>
          </a:stretch>
        </p:blipFill>
        <p:spPr>
          <a:xfrm>
            <a:off x="420365" y="5495899"/>
            <a:ext cx="866627" cy="769131"/>
          </a:xfrm>
          <a:prstGeom prst="rect">
            <a:avLst/>
          </a:prstGeom>
        </p:spPr>
      </p:pic>
      <p:pic>
        <p:nvPicPr>
          <p:cNvPr id="9" name="Immagine 8">
            <a:extLst>
              <a:ext uri="{FF2B5EF4-FFF2-40B4-BE49-F238E27FC236}">
                <a16:creationId xmlns:a16="http://schemas.microsoft.com/office/drawing/2014/main" id="{6B691A73-C748-6C96-7DE8-EB3A8D0C194F}"/>
              </a:ext>
            </a:extLst>
          </p:cNvPr>
          <p:cNvPicPr>
            <a:picLocks noChangeAspect="1"/>
          </p:cNvPicPr>
          <p:nvPr/>
        </p:nvPicPr>
        <p:blipFill>
          <a:blip r:embed="rId3">
            <a:clrChange>
              <a:clrFrom>
                <a:srgbClr val="F8FAFB"/>
              </a:clrFrom>
              <a:clrTo>
                <a:srgbClr val="F8FAFB">
                  <a:alpha val="0"/>
                </a:srgbClr>
              </a:clrTo>
            </a:clrChange>
          </a:blip>
          <a:stretch>
            <a:fillRect/>
          </a:stretch>
        </p:blipFill>
        <p:spPr>
          <a:xfrm>
            <a:off x="387249" y="3941990"/>
            <a:ext cx="932858" cy="805123"/>
          </a:xfrm>
          <a:prstGeom prst="rect">
            <a:avLst/>
          </a:prstGeom>
        </p:spPr>
      </p:pic>
      <p:pic>
        <p:nvPicPr>
          <p:cNvPr id="10" name="Immagine 9">
            <a:extLst>
              <a:ext uri="{FF2B5EF4-FFF2-40B4-BE49-F238E27FC236}">
                <a16:creationId xmlns:a16="http://schemas.microsoft.com/office/drawing/2014/main" id="{17620DB7-A57B-FE8B-F100-9CCD8BC1152A}"/>
              </a:ext>
            </a:extLst>
          </p:cNvPr>
          <p:cNvPicPr>
            <a:picLocks noChangeAspect="1"/>
          </p:cNvPicPr>
          <p:nvPr/>
        </p:nvPicPr>
        <p:blipFill>
          <a:blip r:embed="rId4">
            <a:clrChange>
              <a:clrFrom>
                <a:srgbClr val="F8FAFB"/>
              </a:clrFrom>
              <a:clrTo>
                <a:srgbClr val="F8FAFB">
                  <a:alpha val="0"/>
                </a:srgbClr>
              </a:clrTo>
            </a:clrChange>
          </a:blip>
          <a:stretch>
            <a:fillRect/>
          </a:stretch>
        </p:blipFill>
        <p:spPr>
          <a:xfrm>
            <a:off x="370601" y="2206982"/>
            <a:ext cx="966157" cy="914399"/>
          </a:xfrm>
          <a:prstGeom prst="rect">
            <a:avLst/>
          </a:prstGeom>
        </p:spPr>
      </p:pic>
      <p:sp>
        <p:nvSpPr>
          <p:cNvPr id="11" name="CasellaDiTesto 10">
            <a:extLst>
              <a:ext uri="{FF2B5EF4-FFF2-40B4-BE49-F238E27FC236}">
                <a16:creationId xmlns:a16="http://schemas.microsoft.com/office/drawing/2014/main" id="{16297F76-F906-03A4-15DF-848234134628}"/>
              </a:ext>
            </a:extLst>
          </p:cNvPr>
          <p:cNvSpPr txBox="1"/>
          <p:nvPr/>
        </p:nvSpPr>
        <p:spPr>
          <a:xfrm>
            <a:off x="17878" y="3244334"/>
            <a:ext cx="1671599" cy="369332"/>
          </a:xfrm>
          <a:prstGeom prst="rect">
            <a:avLst/>
          </a:prstGeom>
          <a:noFill/>
        </p:spPr>
        <p:txBody>
          <a:bodyPr wrap="square" rtlCol="0">
            <a:spAutoFit/>
          </a:bodyPr>
          <a:lstStyle/>
          <a:p>
            <a:pPr algn="ctr"/>
            <a:r>
              <a:rPr lang="it-IT" b="1" i="1" dirty="0"/>
              <a:t>Definition</a:t>
            </a:r>
          </a:p>
        </p:txBody>
      </p:sp>
      <p:sp>
        <p:nvSpPr>
          <p:cNvPr id="12" name="CasellaDiTesto 11">
            <a:extLst>
              <a:ext uri="{FF2B5EF4-FFF2-40B4-BE49-F238E27FC236}">
                <a16:creationId xmlns:a16="http://schemas.microsoft.com/office/drawing/2014/main" id="{0B66BE84-A8C3-7CBF-A3F3-0BFA063EC2B6}"/>
              </a:ext>
            </a:extLst>
          </p:cNvPr>
          <p:cNvSpPr txBox="1"/>
          <p:nvPr/>
        </p:nvSpPr>
        <p:spPr>
          <a:xfrm>
            <a:off x="17878" y="4764678"/>
            <a:ext cx="1671599" cy="369332"/>
          </a:xfrm>
          <a:prstGeom prst="rect">
            <a:avLst/>
          </a:prstGeom>
          <a:noFill/>
        </p:spPr>
        <p:txBody>
          <a:bodyPr wrap="square" rtlCol="0">
            <a:spAutoFit/>
          </a:bodyPr>
          <a:lstStyle/>
          <a:p>
            <a:pPr algn="ctr"/>
            <a:r>
              <a:rPr lang="it-IT" b="1" i="1" dirty="0"/>
              <a:t>Omfattning</a:t>
            </a:r>
          </a:p>
        </p:txBody>
      </p:sp>
      <p:cxnSp>
        <p:nvCxnSpPr>
          <p:cNvPr id="13" name="Connettore diritto 12">
            <a:extLst>
              <a:ext uri="{FF2B5EF4-FFF2-40B4-BE49-F238E27FC236}">
                <a16:creationId xmlns:a16="http://schemas.microsoft.com/office/drawing/2014/main" id="{D5198041-7336-FA32-9339-7D2CFDE8C05A}"/>
              </a:ext>
            </a:extLst>
          </p:cNvPr>
          <p:cNvCxnSpPr/>
          <p:nvPr/>
        </p:nvCxnSpPr>
        <p:spPr>
          <a:xfrm>
            <a:off x="200025" y="3708916"/>
            <a:ext cx="1087755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6DFCDFF2-B4DD-6EFF-832F-0BFD629D2352}"/>
              </a:ext>
            </a:extLst>
          </p:cNvPr>
          <p:cNvCxnSpPr/>
          <p:nvPr/>
        </p:nvCxnSpPr>
        <p:spPr>
          <a:xfrm>
            <a:off x="200025" y="5260042"/>
            <a:ext cx="1087755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DE8A571D-F113-92CB-9E1A-66EBD23EF8B4}"/>
              </a:ext>
            </a:extLst>
          </p:cNvPr>
          <p:cNvSpPr txBox="1"/>
          <p:nvPr/>
        </p:nvSpPr>
        <p:spPr>
          <a:xfrm>
            <a:off x="1842130" y="2588394"/>
            <a:ext cx="5261176" cy="646331"/>
          </a:xfrm>
          <a:prstGeom prst="rect">
            <a:avLst/>
          </a:prstGeom>
          <a:noFill/>
        </p:spPr>
        <p:txBody>
          <a:bodyPr wrap="square">
            <a:spAutoFit/>
          </a:bodyPr>
          <a:lstStyle/>
          <a:p>
            <a:pPr algn="ctr"/>
            <a:r>
              <a:rPr lang="en-US" kern="100" dirty="0">
                <a:solidFill>
                  <a:schemeClr val="tx1">
                    <a:lumMod val="65000"/>
                    <a:lumOff val="35000"/>
                  </a:schemeClr>
                </a:solidFill>
                <a:effectLst/>
                <a:latin typeface="Calibri" panose="020F0502020204030204" pitchFamily="34" charset="0"/>
                <a:ea typeface="Calibri" panose="020F0502020204030204" pitchFamily="34" charset="0"/>
              </a:rPr>
              <a:t>utbyte av information, idéer, tankar och känslor mellan individer</a:t>
            </a:r>
            <a:endParaRPr lang="it-IT" dirty="0">
              <a:solidFill>
                <a:schemeClr val="tx1">
                  <a:lumMod val="65000"/>
                  <a:lumOff val="35000"/>
                </a:schemeClr>
              </a:solidFill>
            </a:endParaRPr>
          </a:p>
        </p:txBody>
      </p:sp>
      <p:sp>
        <p:nvSpPr>
          <p:cNvPr id="16" name="CasellaDiTesto 15">
            <a:extLst>
              <a:ext uri="{FF2B5EF4-FFF2-40B4-BE49-F238E27FC236}">
                <a16:creationId xmlns:a16="http://schemas.microsoft.com/office/drawing/2014/main" id="{E3F1B2A4-15B4-24DC-03DF-FBAC9D02022E}"/>
              </a:ext>
            </a:extLst>
          </p:cNvPr>
          <p:cNvSpPr txBox="1"/>
          <p:nvPr/>
        </p:nvSpPr>
        <p:spPr>
          <a:xfrm>
            <a:off x="1849407" y="4241458"/>
            <a:ext cx="5185720" cy="646331"/>
          </a:xfrm>
          <a:prstGeom prst="rect">
            <a:avLst/>
          </a:prstGeom>
          <a:noFill/>
        </p:spPr>
        <p:txBody>
          <a:bodyPr wrap="square">
            <a:spAutoFit/>
          </a:bodyPr>
          <a:lstStyle/>
          <a:p>
            <a:pPr algn="ctr"/>
            <a:r>
              <a:rPr lang="en-US" kern="100" dirty="0">
                <a:solidFill>
                  <a:schemeClr val="tx1">
                    <a:lumMod val="65000"/>
                    <a:lumOff val="35000"/>
                  </a:schemeClr>
                </a:solidFill>
                <a:effectLst/>
                <a:latin typeface="Calibri" panose="020F0502020204030204" pitchFamily="34" charset="0"/>
                <a:ea typeface="Calibri" panose="020F0502020204030204" pitchFamily="34" charset="0"/>
              </a:rPr>
              <a:t>personliga relationer, oavsett om de är yrkesmässiga eller personliga till sin natur</a:t>
            </a:r>
            <a:endParaRPr lang="it-IT" kern="100" dirty="0">
              <a:solidFill>
                <a:schemeClr val="tx1">
                  <a:lumMod val="65000"/>
                  <a:lumOff val="35000"/>
                </a:schemeClr>
              </a:solidFill>
              <a:latin typeface="Calibri" panose="020F0502020204030204" pitchFamily="34" charset="0"/>
              <a:ea typeface="Calibri" panose="020F0502020204030204" pitchFamily="34" charset="0"/>
            </a:endParaRPr>
          </a:p>
        </p:txBody>
      </p:sp>
      <p:sp>
        <p:nvSpPr>
          <p:cNvPr id="17" name="CasellaDiTesto 16">
            <a:extLst>
              <a:ext uri="{FF2B5EF4-FFF2-40B4-BE49-F238E27FC236}">
                <a16:creationId xmlns:a16="http://schemas.microsoft.com/office/drawing/2014/main" id="{61857CA7-7969-804A-CDAA-9E5CC2F4A9E9}"/>
              </a:ext>
            </a:extLst>
          </p:cNvPr>
          <p:cNvSpPr txBox="1"/>
          <p:nvPr/>
        </p:nvSpPr>
        <p:spPr>
          <a:xfrm>
            <a:off x="2009411" y="5729314"/>
            <a:ext cx="4901508" cy="646331"/>
          </a:xfrm>
          <a:prstGeom prst="rect">
            <a:avLst/>
          </a:prstGeom>
          <a:noFill/>
        </p:spPr>
        <p:txBody>
          <a:bodyPr wrap="square">
            <a:spAutoFit/>
          </a:bodyPr>
          <a:lstStyle/>
          <a:p>
            <a:pPr algn="ctr"/>
            <a:r>
              <a:rPr lang="en-US" kern="100" dirty="0">
                <a:solidFill>
                  <a:schemeClr val="tx1">
                    <a:lumMod val="65000"/>
                    <a:lumOff val="35000"/>
                  </a:schemeClr>
                </a:solidFill>
                <a:effectLst/>
                <a:latin typeface="Calibri" panose="020F0502020204030204" pitchFamily="34" charset="0"/>
                <a:ea typeface="Calibri" panose="020F0502020204030204" pitchFamily="34" charset="0"/>
              </a:rPr>
              <a:t>bygga relationer och upprätthålla kvaliteten på interaktioner</a:t>
            </a:r>
            <a:endParaRPr lang="it-IT" dirty="0">
              <a:solidFill>
                <a:schemeClr val="tx1">
                  <a:lumMod val="65000"/>
                  <a:lumOff val="35000"/>
                </a:schemeClr>
              </a:solidFill>
            </a:endParaRPr>
          </a:p>
        </p:txBody>
      </p:sp>
      <p:sp>
        <p:nvSpPr>
          <p:cNvPr id="18" name="CasellaDiTesto 17">
            <a:extLst>
              <a:ext uri="{FF2B5EF4-FFF2-40B4-BE49-F238E27FC236}">
                <a16:creationId xmlns:a16="http://schemas.microsoft.com/office/drawing/2014/main" id="{0B5CD616-33FA-111C-0530-3421D2D54892}"/>
              </a:ext>
            </a:extLst>
          </p:cNvPr>
          <p:cNvSpPr txBox="1"/>
          <p:nvPr/>
        </p:nvSpPr>
        <p:spPr>
          <a:xfrm>
            <a:off x="7342094" y="2588394"/>
            <a:ext cx="4114800" cy="646331"/>
          </a:xfrm>
          <a:prstGeom prst="rect">
            <a:avLst/>
          </a:prstGeom>
          <a:noFill/>
        </p:spPr>
        <p:txBody>
          <a:bodyPr wrap="square">
            <a:spAutoFit/>
          </a:bodyPr>
          <a:lstStyle/>
          <a:p>
            <a:pPr algn="ctr"/>
            <a:r>
              <a:rPr lang="en-US" kern="100" dirty="0">
                <a:solidFill>
                  <a:schemeClr val="tx1">
                    <a:lumMod val="65000"/>
                    <a:lumOff val="35000"/>
                  </a:schemeClr>
                </a:solidFill>
                <a:effectLst/>
                <a:latin typeface="Calibri" panose="020F0502020204030204" pitchFamily="34" charset="0"/>
                <a:ea typeface="Calibri" panose="020F0502020204030204" pitchFamily="34" charset="0"/>
              </a:rPr>
              <a:t>Förmåga att förmedla ett budskap på ett klart, koncist och slagkraftigt sätt.</a:t>
            </a:r>
            <a:endParaRPr lang="it-IT" dirty="0">
              <a:solidFill>
                <a:schemeClr val="tx1">
                  <a:lumMod val="65000"/>
                  <a:lumOff val="35000"/>
                </a:schemeClr>
              </a:solidFill>
            </a:endParaRPr>
          </a:p>
        </p:txBody>
      </p:sp>
      <p:sp>
        <p:nvSpPr>
          <p:cNvPr id="19" name="CasellaDiTesto 18">
            <a:extLst>
              <a:ext uri="{FF2B5EF4-FFF2-40B4-BE49-F238E27FC236}">
                <a16:creationId xmlns:a16="http://schemas.microsoft.com/office/drawing/2014/main" id="{565F368C-5A10-E267-A4C2-F4E97E0ED14E}"/>
              </a:ext>
            </a:extLst>
          </p:cNvPr>
          <p:cNvSpPr txBox="1"/>
          <p:nvPr/>
        </p:nvSpPr>
        <p:spPr>
          <a:xfrm>
            <a:off x="7342094" y="4133736"/>
            <a:ext cx="4114800" cy="923330"/>
          </a:xfrm>
          <a:prstGeom prst="rect">
            <a:avLst/>
          </a:prstGeom>
          <a:noFill/>
        </p:spPr>
        <p:txBody>
          <a:bodyPr wrap="square">
            <a:spAutoFit/>
          </a:bodyPr>
          <a:lstStyle/>
          <a:p>
            <a:pPr algn="ctr"/>
            <a:r>
              <a:rPr lang="en-US" kern="100" dirty="0">
                <a:solidFill>
                  <a:schemeClr val="tx1">
                    <a:lumMod val="65000"/>
                    <a:lumOff val="35000"/>
                  </a:schemeClr>
                </a:solidFill>
                <a:effectLst/>
                <a:latin typeface="Calibri" panose="020F0502020204030204" pitchFamily="34" charset="0"/>
                <a:ea typeface="Calibri" panose="020F0502020204030204" pitchFamily="34" charset="0"/>
              </a:rPr>
              <a:t>både interpersonella och bredare organisatoriska eller offentliga kommunikationssammanhang</a:t>
            </a:r>
            <a:endParaRPr lang="it-IT" dirty="0">
              <a:solidFill>
                <a:schemeClr val="tx1">
                  <a:lumMod val="65000"/>
                  <a:lumOff val="35000"/>
                </a:schemeClr>
              </a:solidFill>
            </a:endParaRPr>
          </a:p>
        </p:txBody>
      </p:sp>
      <p:sp>
        <p:nvSpPr>
          <p:cNvPr id="20" name="CasellaDiTesto 19">
            <a:extLst>
              <a:ext uri="{FF2B5EF4-FFF2-40B4-BE49-F238E27FC236}">
                <a16:creationId xmlns:a16="http://schemas.microsoft.com/office/drawing/2014/main" id="{93232854-3C6A-80BA-8ECA-706C733F116B}"/>
              </a:ext>
            </a:extLst>
          </p:cNvPr>
          <p:cNvSpPr txBox="1"/>
          <p:nvPr/>
        </p:nvSpPr>
        <p:spPr>
          <a:xfrm>
            <a:off x="7342094" y="5475258"/>
            <a:ext cx="4114800" cy="923330"/>
          </a:xfrm>
          <a:prstGeom prst="rect">
            <a:avLst/>
          </a:prstGeom>
          <a:noFill/>
        </p:spPr>
        <p:txBody>
          <a:bodyPr wrap="square">
            <a:spAutoFit/>
          </a:bodyPr>
          <a:lstStyle/>
          <a:p>
            <a:pPr algn="ctr"/>
            <a:r>
              <a:rPr lang="en-US" kern="100" dirty="0">
                <a:solidFill>
                  <a:schemeClr val="tx1">
                    <a:lumMod val="65000"/>
                    <a:lumOff val="35000"/>
                  </a:schemeClr>
                </a:solidFill>
                <a:effectLst/>
                <a:latin typeface="Calibri" panose="020F0502020204030204" pitchFamily="34" charset="0"/>
                <a:ea typeface="Calibri" panose="020F0502020204030204" pitchFamily="34" charset="0"/>
              </a:rPr>
              <a:t>framgångsrik överföring av information eller idéer, som säkerställer att meddelandet levereras och tas emot på avsett sätt</a:t>
            </a:r>
            <a:endParaRPr lang="it-IT" dirty="0">
              <a:solidFill>
                <a:schemeClr val="tx1">
                  <a:lumMod val="65000"/>
                  <a:lumOff val="35000"/>
                </a:schemeClr>
              </a:solidFill>
            </a:endParaRPr>
          </a:p>
        </p:txBody>
      </p:sp>
      <p:sp>
        <p:nvSpPr>
          <p:cNvPr id="21" name="CasellaDiTesto 20">
            <a:extLst>
              <a:ext uri="{FF2B5EF4-FFF2-40B4-BE49-F238E27FC236}">
                <a16:creationId xmlns:a16="http://schemas.microsoft.com/office/drawing/2014/main" id="{9832BFD9-5075-14CE-63B8-7B0497B8E0C9}"/>
              </a:ext>
            </a:extLst>
          </p:cNvPr>
          <p:cNvSpPr txBox="1"/>
          <p:nvPr/>
        </p:nvSpPr>
        <p:spPr>
          <a:xfrm>
            <a:off x="-32082" y="6200657"/>
            <a:ext cx="1671599" cy="369332"/>
          </a:xfrm>
          <a:prstGeom prst="rect">
            <a:avLst/>
          </a:prstGeom>
          <a:noFill/>
        </p:spPr>
        <p:txBody>
          <a:bodyPr wrap="square" rtlCol="0">
            <a:spAutoFit/>
          </a:bodyPr>
          <a:lstStyle/>
          <a:p>
            <a:pPr algn="ctr"/>
            <a:r>
              <a:rPr lang="it-IT" b="1" i="1" dirty="0"/>
              <a:t>Fokus</a:t>
            </a:r>
          </a:p>
        </p:txBody>
      </p:sp>
    </p:spTree>
    <p:extLst>
      <p:ext uri="{BB962C8B-B14F-4D97-AF65-F5344CB8AC3E}">
        <p14:creationId xmlns:p14="http://schemas.microsoft.com/office/powerpoint/2010/main" val="945121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b="1" dirty="0"/>
              <a:t>Praktisk aktivitet #6</a:t>
            </a:r>
            <a:endParaRPr lang="en-GB" b="1"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40</a:t>
            </a:fld>
            <a:endParaRPr lang="en-US" dirty="0"/>
          </a:p>
        </p:txBody>
      </p:sp>
      <p:sp>
        <p:nvSpPr>
          <p:cNvPr id="6" name="Segnaposto contenuto 7">
            <a:extLst>
              <a:ext uri="{FF2B5EF4-FFF2-40B4-BE49-F238E27FC236}">
                <a16:creationId xmlns:a16="http://schemas.microsoft.com/office/drawing/2014/main" id="{F2ABEB4C-E89E-81EA-913B-5AC3A510FFE2}"/>
              </a:ext>
            </a:extLst>
          </p:cNvPr>
          <p:cNvSpPr>
            <a:spLocks noGrp="1"/>
          </p:cNvSpPr>
          <p:nvPr>
            <p:ph idx="1"/>
          </p:nvPr>
        </p:nvSpPr>
        <p:spPr>
          <a:xfrm>
            <a:off x="838200" y="1825625"/>
            <a:ext cx="10515600" cy="4351338"/>
          </a:xfrm>
        </p:spPr>
        <p:txBody>
          <a:bodyPr anchor="ctr"/>
          <a:lstStyle/>
          <a:p>
            <a:pPr marL="0" indent="0" algn="ctr" fontAlgn="base">
              <a:buNone/>
            </a:pPr>
            <a:r>
              <a:rPr lang="en-US" dirty="0">
                <a:solidFill>
                  <a:schemeClr val="bg2">
                    <a:lumMod val="50000"/>
                  </a:schemeClr>
                </a:solidFill>
                <a:latin typeface="Calibri" panose="020F0502020204030204" pitchFamily="34" charset="0"/>
                <a:ea typeface="Times New Roman" panose="02020603050405020304" pitchFamily="18" charset="0"/>
              </a:rPr>
              <a:t>Gruppdiskussion</a:t>
            </a:r>
          </a:p>
          <a:p>
            <a:pPr marL="0" indent="0" algn="ctr" fontAlgn="base">
              <a:buNone/>
            </a:pPr>
            <a:r>
              <a:rPr lang="sl-SI" sz="2400" i="1" dirty="0">
                <a:solidFill>
                  <a:schemeClr val="bg2">
                    <a:lumMod val="50000"/>
                  </a:schemeClr>
                </a:solidFill>
                <a:effectLst/>
                <a:latin typeface="Calibri" panose="020F0502020204030204" pitchFamily="34" charset="0"/>
                <a:ea typeface="Times New Roman" panose="02020603050405020304" pitchFamily="18" charset="0"/>
              </a:rPr>
              <a:t>Minns en gång när du var mitt uppe i en konflikt på jobbet. Hur betedde sig chefen? Vilka åtgärder vidtog han för att lösa situationen? Var de effektiva? Om inte, vad skulle han/hon ha gjort annorlunda? Var vänlig utveckla.</a:t>
            </a:r>
            <a:endParaRPr lang="en-GB" sz="2800" i="1" dirty="0">
              <a:solidFill>
                <a:schemeClr val="bg2">
                  <a:lumMod val="50000"/>
                </a:schemeClr>
              </a:solidFill>
              <a:effectLst/>
              <a:latin typeface="Times New Roman" panose="02020603050405020304" pitchFamily="18" charset="0"/>
              <a:ea typeface="Times New Roman" panose="02020603050405020304" pitchFamily="18" charset="0"/>
            </a:endParaRPr>
          </a:p>
          <a:p>
            <a:pPr marL="0" indent="0" algn="just" fontAlgn="base">
              <a:buNone/>
            </a:pPr>
            <a:endParaRPr lang="en-GB" sz="2800" dirty="0">
              <a:effectLst/>
              <a:latin typeface="Times New Roman" panose="02020603050405020304" pitchFamily="18" charset="0"/>
              <a:ea typeface="Times New Roman" panose="02020603050405020304" pitchFamily="18" charset="0"/>
            </a:endParaRPr>
          </a:p>
        </p:txBody>
      </p:sp>
      <p:sp>
        <p:nvSpPr>
          <p:cNvPr id="3" name="Segnaposto piè di pagina 1">
            <a:extLst>
              <a:ext uri="{FF2B5EF4-FFF2-40B4-BE49-F238E27FC236}">
                <a16:creationId xmlns:a16="http://schemas.microsoft.com/office/drawing/2014/main" id="{6C7F1D4E-8205-909E-8B44-DA51E670AF23}"/>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Färdigheter </a:t>
            </a:r>
            <a:r>
              <a:rPr lang="en-US" sz="1200" dirty="0" err="1">
                <a:solidFill>
                  <a:schemeClr val="bg1">
                    <a:lumMod val="65000"/>
                  </a:schemeClr>
                </a:solidFill>
              </a:rPr>
              <a:t>i</a:t>
            </a:r>
            <a:r>
              <a:rPr lang="en-US" sz="1200" dirty="0">
                <a:solidFill>
                  <a:schemeClr val="bg1">
                    <a:lumMod val="65000"/>
                  </a:schemeClr>
                </a:solidFill>
              </a:rPr>
              <a:t> </a:t>
            </a:r>
            <a:r>
              <a:rPr lang="en-US" dirty="0" err="1">
                <a:solidFill>
                  <a:schemeClr val="bg1">
                    <a:lumMod val="65000"/>
                  </a:schemeClr>
                </a:solidFill>
              </a:rPr>
              <a:t>lag</a:t>
            </a:r>
            <a:r>
              <a:rPr lang="en-US" sz="1200" dirty="0" err="1">
                <a:solidFill>
                  <a:schemeClr val="bg1">
                    <a:lumMod val="65000"/>
                  </a:schemeClr>
                </a:solidFill>
              </a:rPr>
              <a:t>arbete</a:t>
            </a:r>
            <a:r>
              <a:rPr lang="en-US" sz="1200" dirty="0">
                <a:solidFill>
                  <a:schemeClr val="bg1">
                    <a:lumMod val="65000"/>
                  </a:schemeClr>
                </a:solidFill>
              </a:rPr>
              <a:t> och samarbete</a:t>
            </a:r>
          </a:p>
        </p:txBody>
      </p:sp>
    </p:spTree>
    <p:extLst>
      <p:ext uri="{BB962C8B-B14F-4D97-AF65-F5344CB8AC3E}">
        <p14:creationId xmlns:p14="http://schemas.microsoft.com/office/powerpoint/2010/main" val="358419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EB95B-BDD6-6310-44C7-844F88392633}"/>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2C6CB28-7A36-D189-6988-3B20838676BB}"/>
              </a:ext>
            </a:extLst>
          </p:cNvPr>
          <p:cNvSpPr>
            <a:spLocks noGrp="1"/>
          </p:cNvSpPr>
          <p:nvPr>
            <p:ph type="title"/>
          </p:nvPr>
        </p:nvSpPr>
        <p:spPr>
          <a:xfrm>
            <a:off x="838200" y="952885"/>
            <a:ext cx="10515600" cy="1009651"/>
          </a:xfrm>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4B3FBE98-B979-D411-3748-6F8EBF688E76}"/>
              </a:ext>
            </a:extLst>
          </p:cNvPr>
          <p:cNvSpPr>
            <a:spLocks noGrp="1"/>
          </p:cNvSpPr>
          <p:nvPr>
            <p:ph idx="1"/>
          </p:nvPr>
        </p:nvSpPr>
        <p:spPr>
          <a:xfrm>
            <a:off x="838200" y="2520777"/>
            <a:ext cx="10515600" cy="3656185"/>
          </a:xfrm>
        </p:spPr>
        <p:txBody>
          <a:bodyPr/>
          <a:lstStyle/>
          <a:p>
            <a:pPr marL="228600" indent="-228600">
              <a:lnSpc>
                <a:spcPct val="90000"/>
              </a:lnSpc>
              <a:spcBef>
                <a:spcPts val="1000"/>
              </a:spcBef>
              <a:buFont typeface="Arial" panose="020B0604020202020204" pitchFamily="34" charset="0"/>
              <a:buChar char="•"/>
            </a:pPr>
            <a:r>
              <a:rPr lang="it-IT" dirty="0"/>
              <a:t>Introduktion till agilt tänkande</a:t>
            </a: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a:solidFill>
                  <a:schemeClr val="tx1">
                    <a:lumMod val="65000"/>
                    <a:lumOff val="35000"/>
                  </a:schemeClr>
                </a:solidFill>
              </a:rPr>
              <a:t>Grundpelarna i ett agilt tankesätt</a:t>
            </a:r>
          </a:p>
          <a:p>
            <a:endParaRPr lang="en-GB" dirty="0"/>
          </a:p>
        </p:txBody>
      </p:sp>
      <p:sp>
        <p:nvSpPr>
          <p:cNvPr id="2" name="Segnaposto piè di pagina 1">
            <a:extLst>
              <a:ext uri="{FF2B5EF4-FFF2-40B4-BE49-F238E27FC236}">
                <a16:creationId xmlns:a16="http://schemas.microsoft.com/office/drawing/2014/main" id="{E0779FB4-BCA9-FF31-8B2F-0060931FDEDB}"/>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Agilt tänkande</a:t>
            </a:r>
          </a:p>
        </p:txBody>
      </p:sp>
      <p:sp>
        <p:nvSpPr>
          <p:cNvPr id="3" name="Segnaposto numero diapositiva 2">
            <a:extLst>
              <a:ext uri="{FF2B5EF4-FFF2-40B4-BE49-F238E27FC236}">
                <a16:creationId xmlns:a16="http://schemas.microsoft.com/office/drawing/2014/main" id="{367C6AF6-ACD4-3297-3E27-B8A2100515F7}"/>
              </a:ext>
            </a:extLst>
          </p:cNvPr>
          <p:cNvSpPr>
            <a:spLocks noGrp="1"/>
          </p:cNvSpPr>
          <p:nvPr>
            <p:ph type="sldNum" sz="quarter" idx="12"/>
          </p:nvPr>
        </p:nvSpPr>
        <p:spPr/>
        <p:txBody>
          <a:bodyPr/>
          <a:lstStyle/>
          <a:p>
            <a:fld id="{D57F1E4F-1CFF-5643-939E-217C01CDF565}" type="slidenum">
              <a:rPr lang="en-US" smtClean="0"/>
              <a:t>41</a:t>
            </a:fld>
            <a:endParaRPr lang="en-US" dirty="0"/>
          </a:p>
        </p:txBody>
      </p:sp>
    </p:spTree>
    <p:extLst>
      <p:ext uri="{BB962C8B-B14F-4D97-AF65-F5344CB8AC3E}">
        <p14:creationId xmlns:p14="http://schemas.microsoft.com/office/powerpoint/2010/main" val="472605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737FE-B9F1-7B2B-8F5D-3A11FDB301A0}"/>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15F84B93-69F3-4089-B882-9438247E2C78}"/>
              </a:ext>
            </a:extLst>
          </p:cNvPr>
          <p:cNvSpPr>
            <a:spLocks noGrp="1"/>
          </p:cNvSpPr>
          <p:nvPr>
            <p:ph type="title"/>
          </p:nvPr>
        </p:nvSpPr>
        <p:spPr/>
        <p:txBody>
          <a:bodyPr/>
          <a:lstStyle/>
          <a:p>
            <a:r>
              <a:rPr lang="it-IT" dirty="0"/>
              <a:t>Introduktion till agilt tänkande</a:t>
            </a:r>
            <a:endParaRPr lang="en-GB" dirty="0"/>
          </a:p>
        </p:txBody>
      </p:sp>
      <p:sp>
        <p:nvSpPr>
          <p:cNvPr id="2" name="Segnaposto piè di pagina 1">
            <a:extLst>
              <a:ext uri="{FF2B5EF4-FFF2-40B4-BE49-F238E27FC236}">
                <a16:creationId xmlns:a16="http://schemas.microsoft.com/office/drawing/2014/main" id="{EC99B531-631E-2D4B-EBDF-C44282610680}"/>
              </a:ext>
            </a:extLst>
          </p:cNvPr>
          <p:cNvSpPr>
            <a:spLocks noGrp="1"/>
          </p:cNvSpPr>
          <p:nvPr>
            <p:ph type="ftr" sz="quarter" idx="11"/>
          </p:nvPr>
        </p:nvSpPr>
        <p:spPr/>
        <p:txBody>
          <a:bodyPr/>
          <a:lstStyle/>
          <a:p>
            <a:r>
              <a:rPr lang="sv-SE" sz="1200">
                <a:solidFill>
                  <a:schemeClr val="bg1">
                    <a:lumMod val="65000"/>
                  </a:schemeClr>
                </a:solidFill>
              </a:rPr>
              <a:t>Modul: Övergripande färdigheter / Ämne: Mjuka färdigheter / Delämne: Agilt tänkande</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18E1C95A-CDCE-A5D7-FA2D-1395E41DEBC1}"/>
              </a:ext>
            </a:extLst>
          </p:cNvPr>
          <p:cNvSpPr>
            <a:spLocks noGrp="1"/>
          </p:cNvSpPr>
          <p:nvPr>
            <p:ph type="sldNum" sz="quarter" idx="12"/>
          </p:nvPr>
        </p:nvSpPr>
        <p:spPr/>
        <p:txBody>
          <a:bodyPr/>
          <a:lstStyle/>
          <a:p>
            <a:fld id="{D57F1E4F-1CFF-5643-939E-217C01CDF565}" type="slidenum">
              <a:rPr lang="en-US" smtClean="0"/>
              <a:t>42</a:t>
            </a:fld>
            <a:endParaRPr lang="en-US" dirty="0"/>
          </a:p>
        </p:txBody>
      </p:sp>
      <p:sp>
        <p:nvSpPr>
          <p:cNvPr id="6" name="CasellaDiTesto 5">
            <a:extLst>
              <a:ext uri="{FF2B5EF4-FFF2-40B4-BE49-F238E27FC236}">
                <a16:creationId xmlns:a16="http://schemas.microsoft.com/office/drawing/2014/main" id="{3F27473B-172E-0110-B048-E298026331C4}"/>
              </a:ext>
            </a:extLst>
          </p:cNvPr>
          <p:cNvSpPr txBox="1"/>
          <p:nvPr/>
        </p:nvSpPr>
        <p:spPr>
          <a:xfrm>
            <a:off x="665614" y="1723856"/>
            <a:ext cx="7823478" cy="1631216"/>
          </a:xfrm>
          <a:prstGeom prst="rect">
            <a:avLst/>
          </a:prstGeom>
          <a:noFill/>
        </p:spPr>
        <p:txBody>
          <a:bodyPr wrap="square" rtlCol="0">
            <a:spAutoFit/>
          </a:bodyPr>
          <a:lstStyle/>
          <a:p>
            <a:pPr algn="just"/>
            <a:r>
              <a:rPr lang="en-US" sz="2000" b="1" kern="100" dirty="0">
                <a:solidFill>
                  <a:schemeClr val="bg2">
                    <a:lumMod val="50000"/>
                  </a:schemeClr>
                </a:solidFill>
                <a:effectLst/>
                <a:latin typeface="Calibri" panose="020F0502020204030204" pitchFamily="34" charset="0"/>
                <a:ea typeface="Calibri" panose="020F0502020204030204" pitchFamily="34" charset="0"/>
              </a:rPr>
              <a:t>Agilt tänkande </a:t>
            </a:r>
            <a:r>
              <a:rPr lang="en-US" sz="2000" kern="100" dirty="0">
                <a:solidFill>
                  <a:schemeClr val="bg2">
                    <a:lumMod val="50000"/>
                  </a:schemeClr>
                </a:solidFill>
                <a:effectLst/>
                <a:latin typeface="Calibri" panose="020F0502020204030204" pitchFamily="34" charset="0"/>
                <a:ea typeface="Calibri" panose="020F0502020204030204" pitchFamily="34" charset="0"/>
              </a:rPr>
              <a:t>är ett tankesätt och en metod för problemlösning som betonar anpassningsförmåga, samarbete och lyhördhet för förändringar. </a:t>
            </a:r>
            <a:r>
              <a:rPr lang="en-US" sz="2000" kern="100" dirty="0">
                <a:solidFill>
                  <a:schemeClr val="bg2">
                    <a:lumMod val="50000"/>
                  </a:schemeClr>
                </a:solidFill>
                <a:latin typeface="Calibri" panose="020F0502020204030204" pitchFamily="34" charset="0"/>
                <a:ea typeface="Calibri" panose="020F0502020204030204" pitchFamily="34" charset="0"/>
              </a:rPr>
              <a:t>Det </a:t>
            </a:r>
            <a:r>
              <a:rPr lang="en-US" sz="2000" kern="100" dirty="0">
                <a:solidFill>
                  <a:schemeClr val="bg2">
                    <a:lumMod val="50000"/>
                  </a:schemeClr>
                </a:solidFill>
                <a:effectLst/>
                <a:latin typeface="Calibri" panose="020F0502020204030204" pitchFamily="34" charset="0"/>
                <a:ea typeface="Calibri" panose="020F0502020204030204" pitchFamily="34" charset="0"/>
              </a:rPr>
              <a:t>innebär att man har förmågan att frigöra sig från traditionellt beslutsfattande och traditionella problemlösningsvanor. Istället </a:t>
            </a:r>
            <a:r>
              <a:rPr lang="en-US" sz="2000" b="1" kern="100" dirty="0">
                <a:solidFill>
                  <a:schemeClr val="bg2">
                    <a:lumMod val="50000"/>
                  </a:schemeClr>
                </a:solidFill>
                <a:effectLst/>
                <a:latin typeface="Calibri" panose="020F0502020204030204" pitchFamily="34" charset="0"/>
                <a:ea typeface="Calibri" panose="020F0502020204030204" pitchFamily="34" charset="0"/>
              </a:rPr>
              <a:t>förlitar man sig </a:t>
            </a:r>
            <a:r>
              <a:rPr lang="en-US" sz="2000" kern="100" dirty="0">
                <a:solidFill>
                  <a:schemeClr val="bg2">
                    <a:lumMod val="50000"/>
                  </a:schemeClr>
                </a:solidFill>
                <a:effectLst/>
                <a:latin typeface="Calibri" panose="020F0502020204030204" pitchFamily="34" charset="0"/>
                <a:ea typeface="Calibri" panose="020F0502020204030204" pitchFamily="34" charset="0"/>
              </a:rPr>
              <a:t>på mer effektiva tankesätt som </a:t>
            </a:r>
            <a:r>
              <a:rPr lang="en-US" sz="2000" b="1" kern="100" dirty="0">
                <a:solidFill>
                  <a:schemeClr val="bg2">
                    <a:lumMod val="50000"/>
                  </a:schemeClr>
                </a:solidFill>
                <a:effectLst/>
                <a:latin typeface="Calibri" panose="020F0502020204030204" pitchFamily="34" charset="0"/>
                <a:ea typeface="Calibri" panose="020F0502020204030204" pitchFamily="34" charset="0"/>
              </a:rPr>
              <a:t>kreativitet</a:t>
            </a:r>
            <a:r>
              <a:rPr lang="en-US" sz="2000" kern="100" dirty="0">
                <a:solidFill>
                  <a:schemeClr val="bg2">
                    <a:lumMod val="50000"/>
                  </a:schemeClr>
                </a:solidFill>
                <a:effectLst/>
                <a:latin typeface="Calibri" panose="020F0502020204030204" pitchFamily="34" charset="0"/>
                <a:ea typeface="Calibri" panose="020F0502020204030204" pitchFamily="34" charset="0"/>
              </a:rPr>
              <a:t>, </a:t>
            </a:r>
            <a:r>
              <a:rPr lang="en-US" sz="2000" b="1" kern="100" dirty="0">
                <a:solidFill>
                  <a:schemeClr val="bg2">
                    <a:lumMod val="50000"/>
                  </a:schemeClr>
                </a:solidFill>
                <a:effectLst/>
                <a:latin typeface="Calibri" panose="020F0502020204030204" pitchFamily="34" charset="0"/>
                <a:ea typeface="Calibri" panose="020F0502020204030204" pitchFamily="34" charset="0"/>
              </a:rPr>
              <a:t>samarbete </a:t>
            </a:r>
            <a:r>
              <a:rPr lang="en-US" sz="2000" kern="100" dirty="0">
                <a:solidFill>
                  <a:schemeClr val="bg2">
                    <a:lumMod val="50000"/>
                  </a:schemeClr>
                </a:solidFill>
                <a:effectLst/>
                <a:latin typeface="Calibri" panose="020F0502020204030204" pitchFamily="34" charset="0"/>
                <a:ea typeface="Calibri" panose="020F0502020204030204" pitchFamily="34" charset="0"/>
              </a:rPr>
              <a:t>och ett vetenskapligt förhållningssätt till </a:t>
            </a:r>
            <a:r>
              <a:rPr lang="en-US" sz="2000" b="1" kern="100" dirty="0">
                <a:solidFill>
                  <a:schemeClr val="bg2">
                    <a:lumMod val="50000"/>
                  </a:schemeClr>
                </a:solidFill>
                <a:effectLst/>
                <a:latin typeface="Calibri" panose="020F0502020204030204" pitchFamily="34" charset="0"/>
                <a:ea typeface="Calibri" panose="020F0502020204030204" pitchFamily="34" charset="0"/>
              </a:rPr>
              <a:t>analys.</a:t>
            </a:r>
            <a:endParaRPr lang="it-IT" sz="2000" b="1" dirty="0">
              <a:solidFill>
                <a:schemeClr val="bg2">
                  <a:lumMod val="50000"/>
                </a:schemeClr>
              </a:solidFill>
            </a:endParaRPr>
          </a:p>
        </p:txBody>
      </p:sp>
      <p:sp>
        <p:nvSpPr>
          <p:cNvPr id="10" name="CasellaDiTesto 9">
            <a:extLst>
              <a:ext uri="{FF2B5EF4-FFF2-40B4-BE49-F238E27FC236}">
                <a16:creationId xmlns:a16="http://schemas.microsoft.com/office/drawing/2014/main" id="{48AA23A7-6B0A-E9CF-48EB-503F6D5C1423}"/>
              </a:ext>
            </a:extLst>
          </p:cNvPr>
          <p:cNvSpPr txBox="1"/>
          <p:nvPr/>
        </p:nvSpPr>
        <p:spPr>
          <a:xfrm>
            <a:off x="702692" y="3582148"/>
            <a:ext cx="9411182" cy="3170099"/>
          </a:xfrm>
          <a:prstGeom prst="rect">
            <a:avLst/>
          </a:prstGeom>
          <a:noFill/>
          <a:ln>
            <a:solidFill>
              <a:schemeClr val="bg1"/>
            </a:solidFill>
          </a:ln>
        </p:spPr>
        <p:txBody>
          <a:bodyPr wrap="square">
            <a:spAutoFit/>
          </a:bodyPr>
          <a:lstStyle/>
          <a:p>
            <a:pPr algn="just"/>
            <a:r>
              <a:rPr lang="en-US" b="1" dirty="0">
                <a:solidFill>
                  <a:schemeClr val="tx1">
                    <a:lumMod val="65000"/>
                    <a:lumOff val="35000"/>
                  </a:schemeClr>
                </a:solidFill>
              </a:rPr>
              <a:t>Fördelar med att odla agilt tänkande:</a:t>
            </a:r>
          </a:p>
          <a:p>
            <a:pPr marL="342900" lvl="0" indent="-342900">
              <a:spcBef>
                <a:spcPts val="600"/>
              </a:spcBef>
              <a:spcAft>
                <a:spcPts val="600"/>
              </a:spcAft>
              <a:buFont typeface="Wingdings" panose="05000000000000000000" pitchFamily="2" charset="2"/>
              <a:buChar char=""/>
            </a:pPr>
            <a:r>
              <a:rPr lang="en-US"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Anpassa sig till ändrade förhållanden.</a:t>
            </a:r>
            <a:endParaRPr lang="en-GB"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spcBef>
                <a:spcPts val="600"/>
              </a:spcBef>
              <a:spcAft>
                <a:spcPts val="600"/>
              </a:spcAft>
              <a:buFont typeface="Wingdings" panose="05000000000000000000" pitchFamily="2" charset="2"/>
              <a:buChar char=""/>
            </a:pPr>
            <a:r>
              <a:rPr lang="en-US"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Optimera deras beslutsfattande. </a:t>
            </a:r>
            <a:endParaRPr lang="en-GB"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spcBef>
                <a:spcPts val="600"/>
              </a:spcBef>
              <a:spcAft>
                <a:spcPts val="600"/>
              </a:spcAft>
              <a:buFont typeface="Wingdings" panose="05000000000000000000" pitchFamily="2" charset="2"/>
              <a:buChar char=""/>
            </a:pPr>
            <a:r>
              <a:rPr lang="en-US"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Bättre förståelse för kundernas och marknadens behov</a:t>
            </a:r>
            <a:endParaRPr lang="en-GB"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spcBef>
                <a:spcPts val="600"/>
              </a:spcBef>
              <a:spcAft>
                <a:spcPts val="600"/>
              </a:spcAft>
              <a:buFont typeface="Wingdings" panose="05000000000000000000" pitchFamily="2" charset="2"/>
              <a:buChar char=""/>
            </a:pPr>
            <a:r>
              <a:rPr lang="en-US"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Bättre samarbete genom att dela med sig av erfarenheter och know-how.</a:t>
            </a:r>
            <a:endParaRPr lang="en-GB"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spcBef>
                <a:spcPts val="600"/>
              </a:spcBef>
              <a:spcAft>
                <a:spcPts val="600"/>
              </a:spcAft>
              <a:buFont typeface="Wingdings" panose="05000000000000000000" pitchFamily="2" charset="2"/>
              <a:buChar char=""/>
            </a:pPr>
            <a:r>
              <a:rPr lang="en-US"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Främja innovation och experiment.</a:t>
            </a:r>
          </a:p>
          <a:p>
            <a:pPr marL="342900" lvl="0" indent="-342900">
              <a:spcBef>
                <a:spcPts val="600"/>
              </a:spcBef>
              <a:spcAft>
                <a:spcPts val="600"/>
              </a:spcAft>
              <a:buFont typeface="Wingdings" panose="05000000000000000000" pitchFamily="2" charset="2"/>
              <a:buChar char=""/>
            </a:pPr>
            <a:r>
              <a:rPr lang="en-US" dirty="0">
                <a:solidFill>
                  <a:schemeClr val="bg2">
                    <a:lumMod val="50000"/>
                  </a:schemeClr>
                </a:solidFill>
                <a:effectLst/>
                <a:latin typeface="Calibri" panose="020F0502020204030204" pitchFamily="34" charset="0"/>
                <a:ea typeface="Calibri" panose="020F0502020204030204" pitchFamily="34" charset="0"/>
              </a:rPr>
              <a:t>Sträva efter kontinuerlig utveckling</a:t>
            </a:r>
            <a:endParaRPr lang="en-US" dirty="0">
              <a:solidFill>
                <a:schemeClr val="bg2">
                  <a:lumMod val="50000"/>
                </a:schemeClr>
              </a:solidFill>
            </a:endParaRPr>
          </a:p>
          <a:p>
            <a:pPr algn="just"/>
            <a:r>
              <a:rPr lang="en-US" sz="1600" b="1" dirty="0">
                <a:solidFill>
                  <a:schemeClr val="tx1">
                    <a:lumMod val="65000"/>
                    <a:lumOff val="35000"/>
                  </a:schemeClr>
                </a:solidFill>
              </a:rPr>
              <a:t> </a:t>
            </a:r>
            <a:endParaRPr lang="it-IT" sz="1600" dirty="0">
              <a:solidFill>
                <a:schemeClr val="tx1">
                  <a:lumMod val="65000"/>
                  <a:lumOff val="35000"/>
                </a:schemeClr>
              </a:solidFill>
            </a:endParaRPr>
          </a:p>
        </p:txBody>
      </p:sp>
      <p:pic>
        <p:nvPicPr>
          <p:cNvPr id="5" name="Picture 4" descr="A light bulb with a gear and arrows&#10;&#10;Description automatically generated">
            <a:extLst>
              <a:ext uri="{FF2B5EF4-FFF2-40B4-BE49-F238E27FC236}">
                <a16:creationId xmlns:a16="http://schemas.microsoft.com/office/drawing/2014/main" id="{2A3DE046-3DC2-05D8-4C38-7F38314232AE}"/>
              </a:ext>
            </a:extLst>
          </p:cNvPr>
          <p:cNvPicPr>
            <a:picLocks noChangeAspect="1"/>
          </p:cNvPicPr>
          <p:nvPr/>
        </p:nvPicPr>
        <p:blipFill>
          <a:blip r:embed="rId2"/>
          <a:stretch>
            <a:fillRect/>
          </a:stretch>
        </p:blipFill>
        <p:spPr>
          <a:xfrm>
            <a:off x="9157473" y="2373961"/>
            <a:ext cx="1803781" cy="1803781"/>
          </a:xfrm>
          <a:prstGeom prst="rect">
            <a:avLst/>
          </a:prstGeom>
        </p:spPr>
      </p:pic>
      <p:sp>
        <p:nvSpPr>
          <p:cNvPr id="8" name="TextBox 7">
            <a:extLst>
              <a:ext uri="{FF2B5EF4-FFF2-40B4-BE49-F238E27FC236}">
                <a16:creationId xmlns:a16="http://schemas.microsoft.com/office/drawing/2014/main" id="{B82FD7B4-1A63-19A2-68CE-95D4454F7BFD}"/>
              </a:ext>
            </a:extLst>
          </p:cNvPr>
          <p:cNvSpPr txBox="1"/>
          <p:nvPr/>
        </p:nvSpPr>
        <p:spPr>
          <a:xfrm>
            <a:off x="9651591" y="4333282"/>
            <a:ext cx="815546" cy="369332"/>
          </a:xfrm>
          <a:prstGeom prst="rect">
            <a:avLst/>
          </a:prstGeom>
          <a:noFill/>
        </p:spPr>
        <p:txBody>
          <a:bodyPr wrap="square" rtlCol="0">
            <a:spAutoFit/>
          </a:bodyPr>
          <a:lstStyle/>
          <a:p>
            <a:r>
              <a:rPr lang="en-US" dirty="0">
                <a:hlinkClick r:id="rId3" action="ppaction://hlinkfile"/>
              </a:rPr>
              <a:t>källa</a:t>
            </a:r>
            <a:endParaRPr lang="en-GB" dirty="0"/>
          </a:p>
        </p:txBody>
      </p:sp>
    </p:spTree>
    <p:extLst>
      <p:ext uri="{BB962C8B-B14F-4D97-AF65-F5344CB8AC3E}">
        <p14:creationId xmlns:p14="http://schemas.microsoft.com/office/powerpoint/2010/main" val="81924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B9A0D-995F-4B7F-9DF8-3E9FD8C741E5}"/>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A1F4DD90-AAA9-26BC-6754-1F8B278F3E16}"/>
              </a:ext>
            </a:extLst>
          </p:cNvPr>
          <p:cNvSpPr>
            <a:spLocks noGrp="1"/>
          </p:cNvSpPr>
          <p:nvPr>
            <p:ph type="title"/>
          </p:nvPr>
        </p:nvSpPr>
        <p:spPr/>
        <p:txBody>
          <a:bodyPr/>
          <a:lstStyle/>
          <a:p>
            <a:r>
              <a:rPr lang="it-IT" b="1" dirty="0"/>
              <a:t>Kännetecken för ett agilt tankesätt</a:t>
            </a:r>
            <a:endParaRPr lang="en-GB" b="1" dirty="0"/>
          </a:p>
        </p:txBody>
      </p:sp>
      <p:sp>
        <p:nvSpPr>
          <p:cNvPr id="2" name="Segnaposto piè di pagina 1">
            <a:extLst>
              <a:ext uri="{FF2B5EF4-FFF2-40B4-BE49-F238E27FC236}">
                <a16:creationId xmlns:a16="http://schemas.microsoft.com/office/drawing/2014/main" id="{C534F840-0F9F-13B4-F3CE-4C9E93FD761E}"/>
              </a:ext>
            </a:extLst>
          </p:cNvPr>
          <p:cNvSpPr>
            <a:spLocks noGrp="1"/>
          </p:cNvSpPr>
          <p:nvPr>
            <p:ph type="ftr" sz="quarter" idx="11"/>
          </p:nvPr>
        </p:nvSpPr>
        <p:spPr/>
        <p:txBody>
          <a:bodyPr/>
          <a:lstStyle/>
          <a:p>
            <a:r>
              <a:rPr lang="sv-SE" sz="1200">
                <a:solidFill>
                  <a:schemeClr val="bg1">
                    <a:lumMod val="65000"/>
                  </a:schemeClr>
                </a:solidFill>
              </a:rPr>
              <a:t>Modul: Övergripande färdigheter / Ämne: Mjuka färdigheter / Delämne: Agilt tänkande</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E800AFC1-0E2F-E42C-8231-8AC8B738CBFC}"/>
              </a:ext>
            </a:extLst>
          </p:cNvPr>
          <p:cNvSpPr>
            <a:spLocks noGrp="1"/>
          </p:cNvSpPr>
          <p:nvPr>
            <p:ph type="sldNum" sz="quarter" idx="12"/>
          </p:nvPr>
        </p:nvSpPr>
        <p:spPr/>
        <p:txBody>
          <a:bodyPr/>
          <a:lstStyle/>
          <a:p>
            <a:fld id="{D57F1E4F-1CFF-5643-939E-217C01CDF565}" type="slidenum">
              <a:rPr lang="en-US" smtClean="0"/>
              <a:t>43</a:t>
            </a:fld>
            <a:endParaRPr lang="en-US" dirty="0"/>
          </a:p>
        </p:txBody>
      </p:sp>
      <p:sp>
        <p:nvSpPr>
          <p:cNvPr id="10" name="CasellaDiTesto 9">
            <a:extLst>
              <a:ext uri="{FF2B5EF4-FFF2-40B4-BE49-F238E27FC236}">
                <a16:creationId xmlns:a16="http://schemas.microsoft.com/office/drawing/2014/main" id="{3D4609BD-01D6-B156-01BD-8B860861CA28}"/>
              </a:ext>
            </a:extLst>
          </p:cNvPr>
          <p:cNvSpPr txBox="1"/>
          <p:nvPr/>
        </p:nvSpPr>
        <p:spPr>
          <a:xfrm>
            <a:off x="838200" y="1574733"/>
            <a:ext cx="9411182" cy="5052602"/>
          </a:xfrm>
          <a:prstGeom prst="rect">
            <a:avLst/>
          </a:prstGeom>
          <a:noFill/>
          <a:ln>
            <a:solidFill>
              <a:schemeClr val="bg1"/>
            </a:solidFill>
          </a:ln>
        </p:spPr>
        <p:txBody>
          <a:bodyPr wrap="square">
            <a:spAutoFit/>
          </a:bodyPr>
          <a:lstStyle/>
          <a:p>
            <a:pPr algn="just"/>
            <a:r>
              <a:rPr lang="en-US" b="1" dirty="0">
                <a:solidFill>
                  <a:schemeClr val="tx1">
                    <a:lumMod val="65000"/>
                    <a:lumOff val="35000"/>
                  </a:schemeClr>
                </a:solidFill>
              </a:rPr>
              <a:t>Personer med agilt tankesätt:</a:t>
            </a: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är anpassningsbara till förändringar</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Se hinder som möjligheter till innovation</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Se utmaningar som en process att växa genom</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latin typeface="Calibri" panose="020F0502020204030204" pitchFamily="34" charset="0"/>
                <a:ea typeface="Calibri" panose="020F0502020204030204" pitchFamily="34" charset="0"/>
                <a:cs typeface="Open Sans" panose="020B0606030504020204" pitchFamily="34" charset="0"/>
              </a:rPr>
              <a:t>Är </a:t>
            </a: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ständigt på jakt efter att förbättra effektivitet och ändamålsenlighet samt förenkla processer</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Är ständigt nyfikna, tycker därför om att </a:t>
            </a:r>
            <a:r>
              <a:rPr lang="en-GB" sz="1600" i="1" u="sng"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lära sig </a:t>
            </a: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och är inte rädda för att ställa frågor</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är resultatinriktade och därmed disciplinerade och följaktligen inte lättdistraherade när de väl är fokuserade på en uppgift</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Är påhittiga</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Är empatiska och respektfulla</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Kan se saker ur olika perspektiv i ett och samma sammanhang</a:t>
            </a: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latin typeface="Calibri" panose="020F0502020204030204" pitchFamily="34" charset="0"/>
                <a:ea typeface="Times New Roman" panose="02020603050405020304" pitchFamily="18" charset="0"/>
                <a:cs typeface="Open Sans" panose="020B0606030504020204" pitchFamily="34" charset="0"/>
              </a:rPr>
              <a:t>Värdefullt samarbete</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algn="just"/>
            <a:r>
              <a:rPr lang="en-US" sz="1600" b="1" dirty="0">
                <a:solidFill>
                  <a:schemeClr val="tx1">
                    <a:lumMod val="65000"/>
                    <a:lumOff val="35000"/>
                  </a:schemeClr>
                </a:solidFill>
              </a:rPr>
              <a:t> </a:t>
            </a:r>
            <a:endParaRPr lang="it-IT" sz="1600" dirty="0">
              <a:solidFill>
                <a:schemeClr val="tx1">
                  <a:lumMod val="65000"/>
                  <a:lumOff val="35000"/>
                </a:schemeClr>
              </a:solidFill>
            </a:endParaRPr>
          </a:p>
        </p:txBody>
      </p:sp>
    </p:spTree>
    <p:extLst>
      <p:ext uri="{BB962C8B-B14F-4D97-AF65-F5344CB8AC3E}">
        <p14:creationId xmlns:p14="http://schemas.microsoft.com/office/powerpoint/2010/main" val="1582283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A26F6-C4EF-09EE-7EFC-D23B3391CAA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1B25829-148A-D4CC-18CA-45FE08C87718}"/>
              </a:ext>
            </a:extLst>
          </p:cNvPr>
          <p:cNvSpPr>
            <a:spLocks noGrp="1"/>
          </p:cNvSpPr>
          <p:nvPr>
            <p:ph type="title"/>
          </p:nvPr>
        </p:nvSpPr>
        <p:spPr/>
        <p:txBody>
          <a:bodyPr/>
          <a:lstStyle/>
          <a:p>
            <a:r>
              <a:rPr lang="it-IT" dirty="0"/>
              <a:t>Grundpelarna i ett agilt tankesätt</a:t>
            </a:r>
            <a:endParaRPr lang="en-GB" dirty="0"/>
          </a:p>
        </p:txBody>
      </p:sp>
      <p:sp>
        <p:nvSpPr>
          <p:cNvPr id="2" name="Segnaposto piè di pagina 1">
            <a:extLst>
              <a:ext uri="{FF2B5EF4-FFF2-40B4-BE49-F238E27FC236}">
                <a16:creationId xmlns:a16="http://schemas.microsoft.com/office/drawing/2014/main" id="{41D528F5-E6CB-B0DF-5B86-16E047C6529C}"/>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Agilt tänkande</a:t>
            </a:r>
          </a:p>
        </p:txBody>
      </p:sp>
      <p:sp>
        <p:nvSpPr>
          <p:cNvPr id="3" name="Segnaposto numero diapositiva 2">
            <a:extLst>
              <a:ext uri="{FF2B5EF4-FFF2-40B4-BE49-F238E27FC236}">
                <a16:creationId xmlns:a16="http://schemas.microsoft.com/office/drawing/2014/main" id="{F3340E5E-541E-9810-6796-D53BC6478D30}"/>
              </a:ext>
            </a:extLst>
          </p:cNvPr>
          <p:cNvSpPr>
            <a:spLocks noGrp="1"/>
          </p:cNvSpPr>
          <p:nvPr>
            <p:ph type="sldNum" sz="quarter" idx="12"/>
          </p:nvPr>
        </p:nvSpPr>
        <p:spPr/>
        <p:txBody>
          <a:bodyPr/>
          <a:lstStyle/>
          <a:p>
            <a:fld id="{D57F1E4F-1CFF-5643-939E-217C01CDF565}" type="slidenum">
              <a:rPr lang="en-US" smtClean="0"/>
              <a:t>44</a:t>
            </a:fld>
            <a:endParaRPr lang="en-US" dirty="0"/>
          </a:p>
        </p:txBody>
      </p:sp>
      <p:sp>
        <p:nvSpPr>
          <p:cNvPr id="10" name="CasellaDiTesto 9">
            <a:extLst>
              <a:ext uri="{FF2B5EF4-FFF2-40B4-BE49-F238E27FC236}">
                <a16:creationId xmlns:a16="http://schemas.microsoft.com/office/drawing/2014/main" id="{59BA9A09-7D78-8CCB-8458-09231D5BD107}"/>
              </a:ext>
            </a:extLst>
          </p:cNvPr>
          <p:cNvSpPr txBox="1"/>
          <p:nvPr/>
        </p:nvSpPr>
        <p:spPr>
          <a:xfrm>
            <a:off x="838200" y="1574733"/>
            <a:ext cx="8664146" cy="861774"/>
          </a:xfrm>
          <a:prstGeom prst="rect">
            <a:avLst/>
          </a:prstGeom>
          <a:noFill/>
          <a:ln>
            <a:solidFill>
              <a:schemeClr val="bg1"/>
            </a:solidFill>
          </a:ln>
        </p:spPr>
        <p:txBody>
          <a:bodyPr wrap="square">
            <a:spAutoFit/>
          </a:bodyPr>
          <a:lstStyle/>
          <a:p>
            <a:pPr algn="just"/>
            <a:r>
              <a:rPr lang="en-US" b="1" dirty="0">
                <a:solidFill>
                  <a:schemeClr val="tx1">
                    <a:lumMod val="65000"/>
                    <a:lumOff val="35000"/>
                  </a:schemeClr>
                </a:solidFill>
              </a:rPr>
              <a:t>Kreativitet</a:t>
            </a:r>
          </a:p>
          <a:p>
            <a:pPr algn="just"/>
            <a:r>
              <a:rPr lang="en-GB" sz="1600" dirty="0">
                <a:solidFill>
                  <a:schemeClr val="tx1">
                    <a:lumMod val="65000"/>
                    <a:lumOff val="35000"/>
                  </a:schemeClr>
                </a:solidFill>
              </a:rPr>
              <a:t> Goda färdigheter i kreativt tänkande som omfattar strategisk planering, visioner och prognoser för att skapa nya perspektiv och distinkta insikter</a:t>
            </a:r>
            <a:endParaRPr lang="it-IT" sz="1600" dirty="0">
              <a:solidFill>
                <a:schemeClr val="tx1">
                  <a:lumMod val="65000"/>
                  <a:lumOff val="35000"/>
                </a:schemeClr>
              </a:solidFill>
            </a:endParaRPr>
          </a:p>
        </p:txBody>
      </p:sp>
      <p:sp>
        <p:nvSpPr>
          <p:cNvPr id="4" name="CasellaDiTesto 9">
            <a:extLst>
              <a:ext uri="{FF2B5EF4-FFF2-40B4-BE49-F238E27FC236}">
                <a16:creationId xmlns:a16="http://schemas.microsoft.com/office/drawing/2014/main" id="{37FA3ECE-CA6D-52D5-8253-480AB932483F}"/>
              </a:ext>
            </a:extLst>
          </p:cNvPr>
          <p:cNvSpPr txBox="1"/>
          <p:nvPr/>
        </p:nvSpPr>
        <p:spPr>
          <a:xfrm>
            <a:off x="2533628" y="2743448"/>
            <a:ext cx="7414054" cy="615553"/>
          </a:xfrm>
          <a:prstGeom prst="rect">
            <a:avLst/>
          </a:prstGeom>
          <a:noFill/>
          <a:ln>
            <a:solidFill>
              <a:schemeClr val="bg1"/>
            </a:solidFill>
          </a:ln>
        </p:spPr>
        <p:txBody>
          <a:bodyPr wrap="square">
            <a:spAutoFit/>
          </a:bodyPr>
          <a:lstStyle/>
          <a:p>
            <a:pPr algn="just"/>
            <a:r>
              <a:rPr lang="en-US" b="1" dirty="0">
                <a:solidFill>
                  <a:schemeClr val="tx1">
                    <a:lumMod val="65000"/>
                    <a:lumOff val="35000"/>
                  </a:schemeClr>
                </a:solidFill>
              </a:rPr>
              <a:t>Anpassningsförmåga</a:t>
            </a:r>
          </a:p>
          <a:p>
            <a:pPr algn="just"/>
            <a:r>
              <a:rPr lang="en-GB" sz="1600" dirty="0">
                <a:solidFill>
                  <a:schemeClr val="tx1">
                    <a:lumMod val="65000"/>
                    <a:lumOff val="35000"/>
                  </a:schemeClr>
                </a:solidFill>
              </a:rPr>
              <a:t>Förmåga att anpassa sig och utvecklas i dynamiska affärslandskap</a:t>
            </a:r>
            <a:endParaRPr lang="it-IT" sz="1600" dirty="0">
              <a:solidFill>
                <a:schemeClr val="tx1">
                  <a:lumMod val="65000"/>
                  <a:lumOff val="35000"/>
                </a:schemeClr>
              </a:solidFill>
            </a:endParaRPr>
          </a:p>
        </p:txBody>
      </p:sp>
      <p:sp>
        <p:nvSpPr>
          <p:cNvPr id="5" name="CasellaDiTesto 9">
            <a:extLst>
              <a:ext uri="{FF2B5EF4-FFF2-40B4-BE49-F238E27FC236}">
                <a16:creationId xmlns:a16="http://schemas.microsoft.com/office/drawing/2014/main" id="{12FB680A-5A41-FE29-E287-ED5282110B44}"/>
              </a:ext>
            </a:extLst>
          </p:cNvPr>
          <p:cNvSpPr txBox="1"/>
          <p:nvPr/>
        </p:nvSpPr>
        <p:spPr>
          <a:xfrm>
            <a:off x="999331" y="3738585"/>
            <a:ext cx="8763000" cy="861774"/>
          </a:xfrm>
          <a:prstGeom prst="rect">
            <a:avLst/>
          </a:prstGeom>
          <a:noFill/>
          <a:ln>
            <a:solidFill>
              <a:schemeClr val="bg1"/>
            </a:solidFill>
          </a:ln>
        </p:spPr>
        <p:txBody>
          <a:bodyPr wrap="square">
            <a:spAutoFit/>
          </a:bodyPr>
          <a:lstStyle/>
          <a:p>
            <a:pPr algn="just"/>
            <a:r>
              <a:rPr lang="en-US" b="1" dirty="0">
                <a:solidFill>
                  <a:schemeClr val="tx1">
                    <a:lumMod val="65000"/>
                    <a:lumOff val="35000"/>
                  </a:schemeClr>
                </a:solidFill>
              </a:rPr>
              <a:t>Samarbete</a:t>
            </a:r>
          </a:p>
          <a:p>
            <a:pPr algn="just"/>
            <a:r>
              <a:rPr lang="en-GB" sz="1600" dirty="0">
                <a:solidFill>
                  <a:schemeClr val="tx1">
                    <a:lumMod val="65000"/>
                    <a:lumOff val="35000"/>
                  </a:schemeClr>
                </a:solidFill>
              </a:rPr>
              <a:t> Effektiv samarbetsförmåga som gör det möjligt att identifiera risker och engagera sig i djupgående problemlösning</a:t>
            </a:r>
            <a:endParaRPr lang="it-IT" sz="1600" dirty="0">
              <a:solidFill>
                <a:schemeClr val="tx1">
                  <a:lumMod val="65000"/>
                  <a:lumOff val="35000"/>
                </a:schemeClr>
              </a:solidFill>
            </a:endParaRPr>
          </a:p>
        </p:txBody>
      </p:sp>
      <p:sp>
        <p:nvSpPr>
          <p:cNvPr id="6" name="CasellaDiTesto 9">
            <a:extLst>
              <a:ext uri="{FF2B5EF4-FFF2-40B4-BE49-F238E27FC236}">
                <a16:creationId xmlns:a16="http://schemas.microsoft.com/office/drawing/2014/main" id="{23DF6B70-7217-8E5B-ED62-8AB09BAA1330}"/>
              </a:ext>
            </a:extLst>
          </p:cNvPr>
          <p:cNvSpPr txBox="1"/>
          <p:nvPr/>
        </p:nvSpPr>
        <p:spPr>
          <a:xfrm>
            <a:off x="2533628" y="4927739"/>
            <a:ext cx="7228703" cy="861774"/>
          </a:xfrm>
          <a:prstGeom prst="rect">
            <a:avLst/>
          </a:prstGeom>
          <a:noFill/>
          <a:ln>
            <a:solidFill>
              <a:schemeClr val="bg1"/>
            </a:solidFill>
          </a:ln>
        </p:spPr>
        <p:txBody>
          <a:bodyPr wrap="square">
            <a:spAutoFit/>
          </a:bodyPr>
          <a:lstStyle/>
          <a:p>
            <a:pPr algn="just"/>
            <a:r>
              <a:rPr lang="en-US" b="1" dirty="0">
                <a:solidFill>
                  <a:schemeClr val="tx1">
                    <a:lumMod val="65000"/>
                    <a:lumOff val="35000"/>
                  </a:schemeClr>
                </a:solidFill>
              </a:rPr>
              <a:t>Kritiskt tänkande</a:t>
            </a:r>
          </a:p>
          <a:p>
            <a:pPr algn="just"/>
            <a:r>
              <a:rPr lang="en-US" sz="1600" kern="100" dirty="0">
                <a:solidFill>
                  <a:schemeClr val="bg2">
                    <a:lumMod val="50000"/>
                  </a:schemeClr>
                </a:solidFill>
                <a:effectLst/>
                <a:latin typeface="Calibri" panose="020F0502020204030204" pitchFamily="34" charset="0"/>
                <a:ea typeface="Calibri" panose="020F0502020204030204" pitchFamily="34" charset="0"/>
              </a:rPr>
              <a:t> Enastående förmåga till kritiskt tänkande som omfattar undersökning, analys, klargörande och verifiering för att ifrågasätta antaganden och avslöja förbisedda aspekter</a:t>
            </a:r>
            <a:endParaRPr lang="it-IT" sz="1600" dirty="0">
              <a:solidFill>
                <a:schemeClr val="bg2">
                  <a:lumMod val="50000"/>
                </a:schemeClr>
              </a:solidFill>
            </a:endParaRPr>
          </a:p>
        </p:txBody>
      </p:sp>
      <p:pic>
        <p:nvPicPr>
          <p:cNvPr id="9" name="Picture 8" descr="A logo of a head with different colored circles around it&#10;&#10;Description automatically generated">
            <a:extLst>
              <a:ext uri="{FF2B5EF4-FFF2-40B4-BE49-F238E27FC236}">
                <a16:creationId xmlns:a16="http://schemas.microsoft.com/office/drawing/2014/main" id="{75D317DC-C5A9-5395-F0DA-8F748A4DE927}"/>
              </a:ext>
            </a:extLst>
          </p:cNvPr>
          <p:cNvPicPr>
            <a:picLocks noChangeAspect="1"/>
          </p:cNvPicPr>
          <p:nvPr/>
        </p:nvPicPr>
        <p:blipFill>
          <a:blip r:embed="rId2"/>
          <a:stretch>
            <a:fillRect/>
          </a:stretch>
        </p:blipFill>
        <p:spPr>
          <a:xfrm>
            <a:off x="999331" y="2562775"/>
            <a:ext cx="1107181" cy="1107181"/>
          </a:xfrm>
          <a:prstGeom prst="rect">
            <a:avLst/>
          </a:prstGeom>
        </p:spPr>
      </p:pic>
      <p:pic>
        <p:nvPicPr>
          <p:cNvPr id="14" name="Picture 13" descr="A head with a graph and gears&#10;&#10;Description automatically generated">
            <a:extLst>
              <a:ext uri="{FF2B5EF4-FFF2-40B4-BE49-F238E27FC236}">
                <a16:creationId xmlns:a16="http://schemas.microsoft.com/office/drawing/2014/main" id="{9203EBAD-0A8E-7A25-C088-C802EF2E9078}"/>
              </a:ext>
            </a:extLst>
          </p:cNvPr>
          <p:cNvPicPr>
            <a:picLocks noChangeAspect="1"/>
          </p:cNvPicPr>
          <p:nvPr/>
        </p:nvPicPr>
        <p:blipFill>
          <a:blip r:embed="rId3"/>
          <a:stretch>
            <a:fillRect/>
          </a:stretch>
        </p:blipFill>
        <p:spPr>
          <a:xfrm>
            <a:off x="999331" y="4763347"/>
            <a:ext cx="1286668" cy="1286668"/>
          </a:xfrm>
          <a:prstGeom prst="rect">
            <a:avLst/>
          </a:prstGeom>
        </p:spPr>
      </p:pic>
      <p:pic>
        <p:nvPicPr>
          <p:cNvPr id="16" name="Picture 15" descr="A group of people with circles&#10;&#10;Description automatically generated">
            <a:extLst>
              <a:ext uri="{FF2B5EF4-FFF2-40B4-BE49-F238E27FC236}">
                <a16:creationId xmlns:a16="http://schemas.microsoft.com/office/drawing/2014/main" id="{0707A7EC-B7F8-2580-580A-33A67FA030D7}"/>
              </a:ext>
            </a:extLst>
          </p:cNvPr>
          <p:cNvPicPr>
            <a:picLocks noChangeAspect="1"/>
          </p:cNvPicPr>
          <p:nvPr/>
        </p:nvPicPr>
        <p:blipFill>
          <a:blip r:embed="rId4"/>
          <a:stretch>
            <a:fillRect/>
          </a:stretch>
        </p:blipFill>
        <p:spPr>
          <a:xfrm>
            <a:off x="10185891" y="3667754"/>
            <a:ext cx="1167909" cy="1167909"/>
          </a:xfrm>
          <a:prstGeom prst="rect">
            <a:avLst/>
          </a:prstGeom>
        </p:spPr>
      </p:pic>
      <p:pic>
        <p:nvPicPr>
          <p:cNvPr id="18" name="Picture 17" descr="A brain with a pencil and paper planes&#10;&#10;Description automatically generated">
            <a:extLst>
              <a:ext uri="{FF2B5EF4-FFF2-40B4-BE49-F238E27FC236}">
                <a16:creationId xmlns:a16="http://schemas.microsoft.com/office/drawing/2014/main" id="{BB2D2CEA-C406-DA88-555E-61E29411B14B}"/>
              </a:ext>
            </a:extLst>
          </p:cNvPr>
          <p:cNvPicPr>
            <a:picLocks noChangeAspect="1"/>
          </p:cNvPicPr>
          <p:nvPr/>
        </p:nvPicPr>
        <p:blipFill>
          <a:blip r:embed="rId5"/>
          <a:stretch>
            <a:fillRect/>
          </a:stretch>
        </p:blipFill>
        <p:spPr>
          <a:xfrm>
            <a:off x="10061772" y="1558670"/>
            <a:ext cx="1292028" cy="1292028"/>
          </a:xfrm>
          <a:prstGeom prst="rect">
            <a:avLst/>
          </a:prstGeom>
        </p:spPr>
      </p:pic>
    </p:spTree>
    <p:extLst>
      <p:ext uri="{BB962C8B-B14F-4D97-AF65-F5344CB8AC3E}">
        <p14:creationId xmlns:p14="http://schemas.microsoft.com/office/powerpoint/2010/main" val="727857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54DDD-15A5-6826-2856-667263DFC7C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F900F2A-6551-27B2-771D-5FDF02BD019A}"/>
              </a:ext>
            </a:extLst>
          </p:cNvPr>
          <p:cNvSpPr>
            <a:spLocks noGrp="1"/>
          </p:cNvSpPr>
          <p:nvPr>
            <p:ph type="title"/>
          </p:nvPr>
        </p:nvSpPr>
        <p:spPr/>
        <p:txBody>
          <a:bodyPr>
            <a:normAutofit/>
          </a:bodyPr>
          <a:lstStyle/>
          <a:p>
            <a:r>
              <a:rPr lang="it-IT" b="1" dirty="0"/>
              <a:t>Praktisk aktivitet nr 7</a:t>
            </a:r>
            <a:endParaRPr lang="en-GB" b="1" dirty="0"/>
          </a:p>
        </p:txBody>
      </p:sp>
      <p:sp>
        <p:nvSpPr>
          <p:cNvPr id="9" name="Segnaposto numero diapositiva 8">
            <a:extLst>
              <a:ext uri="{FF2B5EF4-FFF2-40B4-BE49-F238E27FC236}">
                <a16:creationId xmlns:a16="http://schemas.microsoft.com/office/drawing/2014/main" id="{E7E082B0-B28F-46EF-3989-D0CB0B4B8CBE}"/>
              </a:ext>
            </a:extLst>
          </p:cNvPr>
          <p:cNvSpPr>
            <a:spLocks noGrp="1"/>
          </p:cNvSpPr>
          <p:nvPr>
            <p:ph type="sldNum" sz="quarter" idx="12"/>
          </p:nvPr>
        </p:nvSpPr>
        <p:spPr/>
        <p:txBody>
          <a:bodyPr/>
          <a:lstStyle/>
          <a:p>
            <a:fld id="{6FF9F0C5-380F-41C2-899A-BAC0F0927E16}" type="slidenum">
              <a:rPr lang="en-US" smtClean="0"/>
              <a:t>45</a:t>
            </a:fld>
            <a:endParaRPr lang="en-US" dirty="0"/>
          </a:p>
        </p:txBody>
      </p:sp>
      <p:sp>
        <p:nvSpPr>
          <p:cNvPr id="6" name="Segnaposto contenuto 7">
            <a:extLst>
              <a:ext uri="{FF2B5EF4-FFF2-40B4-BE49-F238E27FC236}">
                <a16:creationId xmlns:a16="http://schemas.microsoft.com/office/drawing/2014/main" id="{28D79171-8EC0-2D7A-90C2-622877BAA821}"/>
              </a:ext>
            </a:extLst>
          </p:cNvPr>
          <p:cNvSpPr>
            <a:spLocks noGrp="1"/>
          </p:cNvSpPr>
          <p:nvPr>
            <p:ph idx="1"/>
          </p:nvPr>
        </p:nvSpPr>
        <p:spPr>
          <a:xfrm>
            <a:off x="838200" y="1825625"/>
            <a:ext cx="10515600" cy="4351338"/>
          </a:xfrm>
        </p:spPr>
        <p:txBody>
          <a:bodyPr anchor="ctr"/>
          <a:lstStyle/>
          <a:p>
            <a:pPr marL="0" indent="0" algn="ctr" fontAlgn="base">
              <a:buNone/>
            </a:pPr>
            <a:r>
              <a:rPr lang="en-US" i="1" dirty="0">
                <a:solidFill>
                  <a:schemeClr val="bg2">
                    <a:lumMod val="50000"/>
                  </a:schemeClr>
                </a:solidFill>
                <a:latin typeface="Calibri" panose="020F0502020204030204" pitchFamily="34" charset="0"/>
                <a:ea typeface="Times New Roman" panose="02020603050405020304" pitchFamily="18" charset="0"/>
              </a:rPr>
              <a:t>Gruppdiskussion </a:t>
            </a:r>
          </a:p>
          <a:p>
            <a:pPr marL="0" indent="0" algn="ctr" fontAlgn="base">
              <a:buNone/>
            </a:pPr>
            <a:r>
              <a:rPr lang="en-US" sz="2400" i="1" dirty="0">
                <a:solidFill>
                  <a:schemeClr val="bg2">
                    <a:lumMod val="50000"/>
                  </a:schemeClr>
                </a:solidFill>
                <a:latin typeface="Calibri" panose="020F0502020204030204" pitchFamily="34" charset="0"/>
                <a:ea typeface="Times New Roman" panose="02020603050405020304" pitchFamily="18" charset="0"/>
              </a:rPr>
              <a:t>Titta på följande video och svara på frågorna. </a:t>
            </a:r>
          </a:p>
          <a:p>
            <a:pPr marL="0" indent="0" algn="ctr" fontAlgn="base">
              <a:buNone/>
            </a:pPr>
            <a:r>
              <a:rPr lang="en-US" sz="1800" b="1" i="1" u="sng" dirty="0">
                <a:solidFill>
                  <a:srgbClr val="0563C1"/>
                </a:solidFill>
                <a:effectLst/>
                <a:latin typeface="Calibri" panose="020F0502020204030204" pitchFamily="34" charset="0"/>
                <a:ea typeface="Times New Roman" panose="02020603050405020304" pitchFamily="18" charset="0"/>
                <a:hlinkClick r:id="rId2"/>
              </a:rPr>
              <a:t>Hur man använder lateralt tänkande och genererar briljanta idéer</a:t>
            </a:r>
            <a:endParaRPr lang="en-GB" sz="1800" b="1" i="1" dirty="0">
              <a:effectLst/>
              <a:latin typeface="Times New Roman" panose="02020603050405020304" pitchFamily="18" charset="0"/>
              <a:ea typeface="Times New Roman" panose="02020603050405020304" pitchFamily="18" charset="0"/>
            </a:endParaRPr>
          </a:p>
          <a:p>
            <a:pPr marL="0" indent="0" algn="ctr" fontAlgn="base">
              <a:buNone/>
            </a:pPr>
            <a:endParaRPr lang="en-US" sz="2400" i="1" dirty="0">
              <a:solidFill>
                <a:schemeClr val="bg2">
                  <a:lumMod val="50000"/>
                </a:schemeClr>
              </a:solidFill>
              <a:effectLst/>
              <a:latin typeface="Calibri" panose="020F0502020204030204" pitchFamily="34" charset="0"/>
              <a:ea typeface="Times New Roman" panose="02020603050405020304" pitchFamily="18" charset="0"/>
            </a:endParaRPr>
          </a:p>
          <a:p>
            <a:pPr marL="0" indent="0" algn="ctr" fontAlgn="base">
              <a:buNone/>
            </a:pPr>
            <a:r>
              <a:rPr lang="en-US" sz="2400" i="1" dirty="0">
                <a:solidFill>
                  <a:schemeClr val="bg2">
                    <a:lumMod val="50000"/>
                  </a:schemeClr>
                </a:solidFill>
                <a:latin typeface="Calibri" panose="020F0502020204030204" pitchFamily="34" charset="0"/>
                <a:ea typeface="Times New Roman" panose="02020603050405020304" pitchFamily="18" charset="0"/>
              </a:rPr>
              <a:t>Ser du dig själv som en person som tänker i sidled?</a:t>
            </a:r>
          </a:p>
          <a:p>
            <a:pPr marL="0" indent="0" algn="ctr" fontAlgn="base">
              <a:buNone/>
            </a:pPr>
            <a:r>
              <a:rPr lang="en-US" sz="2400" i="1" dirty="0">
                <a:solidFill>
                  <a:schemeClr val="bg2">
                    <a:lumMod val="50000"/>
                  </a:schemeClr>
                </a:solidFill>
                <a:effectLst/>
                <a:latin typeface="Calibri" panose="020F0502020204030204" pitchFamily="34" charset="0"/>
                <a:ea typeface="Times New Roman" panose="02020603050405020304" pitchFamily="18" charset="0"/>
              </a:rPr>
              <a:t>Beskriv </a:t>
            </a:r>
            <a:r>
              <a:rPr lang="en-US" sz="2400" i="1" dirty="0">
                <a:solidFill>
                  <a:schemeClr val="bg2">
                    <a:lumMod val="50000"/>
                  </a:schemeClr>
                </a:solidFill>
                <a:latin typeface="Calibri" panose="020F0502020204030204" pitchFamily="34" charset="0"/>
                <a:ea typeface="Times New Roman" panose="02020603050405020304" pitchFamily="18" charset="0"/>
              </a:rPr>
              <a:t>en situation där du var tvungen att tänka i nya banor. </a:t>
            </a:r>
          </a:p>
          <a:p>
            <a:pPr marL="0" indent="0" algn="ctr" fontAlgn="base">
              <a:buNone/>
            </a:pPr>
            <a:r>
              <a:rPr lang="en-US" sz="2400" i="1" dirty="0">
                <a:solidFill>
                  <a:schemeClr val="bg2">
                    <a:lumMod val="50000"/>
                  </a:schemeClr>
                </a:solidFill>
                <a:latin typeface="Calibri" panose="020F0502020204030204" pitchFamily="34" charset="0"/>
                <a:ea typeface="Times New Roman" panose="02020603050405020304" pitchFamily="18" charset="0"/>
              </a:rPr>
              <a:t>Fungerade det? </a:t>
            </a:r>
            <a:r>
              <a:rPr lang="sl-SI" sz="2400" i="1" dirty="0">
                <a:solidFill>
                  <a:schemeClr val="bg2">
                    <a:lumMod val="50000"/>
                  </a:schemeClr>
                </a:solidFill>
                <a:effectLst/>
                <a:latin typeface="Calibri" panose="020F0502020204030204" pitchFamily="34" charset="0"/>
                <a:ea typeface="Times New Roman" panose="02020603050405020304" pitchFamily="18" charset="0"/>
              </a:rPr>
              <a:t>Vänligen utveckla.</a:t>
            </a:r>
            <a:endParaRPr lang="en-GB" sz="2800" i="1" dirty="0">
              <a:solidFill>
                <a:schemeClr val="bg2">
                  <a:lumMod val="50000"/>
                </a:schemeClr>
              </a:solidFill>
              <a:effectLst/>
              <a:latin typeface="Times New Roman" panose="02020603050405020304" pitchFamily="18" charset="0"/>
              <a:ea typeface="Times New Roman" panose="02020603050405020304" pitchFamily="18" charset="0"/>
            </a:endParaRPr>
          </a:p>
          <a:p>
            <a:pPr marL="0" indent="0" algn="just" fontAlgn="base">
              <a:buNone/>
            </a:pPr>
            <a:endParaRPr lang="en-GB" sz="2800" dirty="0">
              <a:effectLst/>
              <a:latin typeface="Times New Roman" panose="02020603050405020304" pitchFamily="18" charset="0"/>
              <a:ea typeface="Times New Roman" panose="02020603050405020304" pitchFamily="18" charset="0"/>
            </a:endParaRPr>
          </a:p>
        </p:txBody>
      </p:sp>
      <p:sp>
        <p:nvSpPr>
          <p:cNvPr id="3" name="Segnaposto piè di pagina 1">
            <a:extLst>
              <a:ext uri="{FF2B5EF4-FFF2-40B4-BE49-F238E27FC236}">
                <a16:creationId xmlns:a16="http://schemas.microsoft.com/office/drawing/2014/main" id="{49D6DFCD-14D3-F27E-6DFC-19E650BADF78}"/>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Färdigheter </a:t>
            </a:r>
            <a:r>
              <a:rPr lang="en-US" sz="1200" dirty="0" err="1">
                <a:solidFill>
                  <a:schemeClr val="bg1">
                    <a:lumMod val="65000"/>
                  </a:schemeClr>
                </a:solidFill>
              </a:rPr>
              <a:t>i</a:t>
            </a:r>
            <a:r>
              <a:rPr lang="en-US" sz="1200" dirty="0">
                <a:solidFill>
                  <a:schemeClr val="bg1">
                    <a:lumMod val="65000"/>
                  </a:schemeClr>
                </a:solidFill>
              </a:rPr>
              <a:t> </a:t>
            </a:r>
            <a:r>
              <a:rPr lang="en-US" dirty="0" err="1">
                <a:solidFill>
                  <a:schemeClr val="bg1">
                    <a:lumMod val="65000"/>
                  </a:schemeClr>
                </a:solidFill>
              </a:rPr>
              <a:t>lag</a:t>
            </a:r>
            <a:r>
              <a:rPr lang="en-US" sz="1200" dirty="0" err="1">
                <a:solidFill>
                  <a:schemeClr val="bg1">
                    <a:lumMod val="65000"/>
                  </a:schemeClr>
                </a:solidFill>
              </a:rPr>
              <a:t>arbete</a:t>
            </a:r>
            <a:r>
              <a:rPr lang="en-US" sz="1200" dirty="0">
                <a:solidFill>
                  <a:schemeClr val="bg1">
                    <a:lumMod val="65000"/>
                  </a:schemeClr>
                </a:solidFill>
              </a:rPr>
              <a:t> och samarbete</a:t>
            </a:r>
          </a:p>
        </p:txBody>
      </p:sp>
    </p:spTree>
    <p:extLst>
      <p:ext uri="{BB962C8B-B14F-4D97-AF65-F5344CB8AC3E}">
        <p14:creationId xmlns:p14="http://schemas.microsoft.com/office/powerpoint/2010/main" val="3385041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73E3-7F7C-EDE8-0DA3-597B154B8F95}"/>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FFC80824-C7C5-415F-DC37-D4A50DFCA87B}"/>
              </a:ext>
            </a:extLst>
          </p:cNvPr>
          <p:cNvSpPr>
            <a:spLocks noGrp="1"/>
          </p:cNvSpPr>
          <p:nvPr>
            <p:ph type="title"/>
          </p:nvPr>
        </p:nvSpPr>
        <p:spPr>
          <a:xfrm>
            <a:off x="838200" y="952885"/>
            <a:ext cx="10515600" cy="1009651"/>
          </a:xfrm>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D78AFFE2-CA2A-0C26-FB41-0A5ED427D85A}"/>
              </a:ext>
            </a:extLst>
          </p:cNvPr>
          <p:cNvSpPr>
            <a:spLocks noGrp="1"/>
          </p:cNvSpPr>
          <p:nvPr>
            <p:ph idx="1"/>
          </p:nvPr>
        </p:nvSpPr>
        <p:spPr>
          <a:xfrm>
            <a:off x="838200" y="2520777"/>
            <a:ext cx="10515600" cy="3656185"/>
          </a:xfrm>
        </p:spPr>
        <p:txBody>
          <a:bodyPr/>
          <a:lstStyle/>
          <a:p>
            <a:r>
              <a:rPr lang="en-US" dirty="0"/>
              <a:t>Ansvarsskyldighet </a:t>
            </a:r>
          </a:p>
          <a:p>
            <a:pPr marL="0" indent="0">
              <a:buNone/>
            </a:pPr>
            <a:endParaRPr lang="en-US" dirty="0"/>
          </a:p>
          <a:p>
            <a:r>
              <a:rPr lang="en-US" dirty="0"/>
              <a:t>Etiskt beteende och kommunikation</a:t>
            </a:r>
          </a:p>
          <a:p>
            <a:endParaRPr lang="en-US" dirty="0"/>
          </a:p>
          <a:p>
            <a:r>
              <a:rPr lang="en-US" dirty="0"/>
              <a:t>Ansvarsfullt ledarskap</a:t>
            </a:r>
          </a:p>
          <a:p>
            <a:endParaRPr lang="en-US" dirty="0"/>
          </a:p>
          <a:p>
            <a:endParaRPr lang="en-GB" dirty="0"/>
          </a:p>
        </p:txBody>
      </p:sp>
      <p:sp>
        <p:nvSpPr>
          <p:cNvPr id="2" name="Segnaposto piè di pagina 1">
            <a:extLst>
              <a:ext uri="{FF2B5EF4-FFF2-40B4-BE49-F238E27FC236}">
                <a16:creationId xmlns:a16="http://schemas.microsoft.com/office/drawing/2014/main" id="{9C562E99-9317-35ED-407C-7393D7BAC4EE}"/>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Ansvarstagande och etisk kommunikation</a:t>
            </a:r>
          </a:p>
        </p:txBody>
      </p:sp>
      <p:sp>
        <p:nvSpPr>
          <p:cNvPr id="3" name="Segnaposto numero diapositiva 2">
            <a:extLst>
              <a:ext uri="{FF2B5EF4-FFF2-40B4-BE49-F238E27FC236}">
                <a16:creationId xmlns:a16="http://schemas.microsoft.com/office/drawing/2014/main" id="{38FDCF79-502D-B860-600E-BF445FCE5257}"/>
              </a:ext>
            </a:extLst>
          </p:cNvPr>
          <p:cNvSpPr>
            <a:spLocks noGrp="1"/>
          </p:cNvSpPr>
          <p:nvPr>
            <p:ph type="sldNum" sz="quarter" idx="12"/>
          </p:nvPr>
        </p:nvSpPr>
        <p:spPr/>
        <p:txBody>
          <a:bodyPr/>
          <a:lstStyle/>
          <a:p>
            <a:fld id="{D57F1E4F-1CFF-5643-939E-217C01CDF565}" type="slidenum">
              <a:rPr lang="en-US" smtClean="0"/>
              <a:t>46</a:t>
            </a:fld>
            <a:endParaRPr lang="en-US" dirty="0"/>
          </a:p>
        </p:txBody>
      </p:sp>
    </p:spTree>
    <p:extLst>
      <p:ext uri="{BB962C8B-B14F-4D97-AF65-F5344CB8AC3E}">
        <p14:creationId xmlns:p14="http://schemas.microsoft.com/office/powerpoint/2010/main" val="3252574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b="1" dirty="0"/>
              <a:t>Ansvarsskyldighet</a:t>
            </a:r>
            <a:endParaRPr lang="en-GB" b="1"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708728"/>
            <a:ext cx="6316362" cy="1705851"/>
          </a:xfrm>
        </p:spPr>
        <p:txBody>
          <a:bodyPr>
            <a:normAutofit/>
          </a:bodyPr>
          <a:lstStyle/>
          <a:p>
            <a:pPr marL="0" indent="0">
              <a:buNone/>
            </a:pPr>
            <a:endParaRPr lang="en-US" dirty="0"/>
          </a:p>
          <a:p>
            <a:pPr marL="0" indent="0">
              <a:buNone/>
            </a:pPr>
            <a:r>
              <a:rPr lang="en-GB" dirty="0"/>
              <a:t>"individers, organisationers eller institutioners ansvar och ansvarighet för sina handlingar, beslut och resultat" (Sergeeva, 2021)</a:t>
            </a:r>
            <a:endParaRPr lang="en-US" dirty="0"/>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sv-SE"/>
              <a:t>Modul: Övergripande färdigheter / Ämne: Mjuka färdigheter / Delämne: Lagarbete och samarbetsförmåga</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47</a:t>
            </a:fld>
            <a:endParaRPr lang="en-US" dirty="0"/>
          </a:p>
        </p:txBody>
      </p:sp>
      <p:sp>
        <p:nvSpPr>
          <p:cNvPr id="4" name="Segnaposto contenuto 7">
            <a:extLst>
              <a:ext uri="{FF2B5EF4-FFF2-40B4-BE49-F238E27FC236}">
                <a16:creationId xmlns:a16="http://schemas.microsoft.com/office/drawing/2014/main" id="{29AE1317-C1AC-8CCC-03D2-BE6589699550}"/>
              </a:ext>
            </a:extLst>
          </p:cNvPr>
          <p:cNvSpPr txBox="1">
            <a:spLocks/>
          </p:cNvSpPr>
          <p:nvPr/>
        </p:nvSpPr>
        <p:spPr>
          <a:xfrm>
            <a:off x="838200" y="3878362"/>
            <a:ext cx="10515600" cy="2296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b="1" dirty="0"/>
              <a:t>Ansvarsskyldighet kontra ansvar</a:t>
            </a:r>
          </a:p>
          <a:p>
            <a:pPr marL="0" indent="0">
              <a:buFont typeface="Arial" panose="020B0604020202020204" pitchFamily="34" charset="0"/>
              <a:buNone/>
            </a:pPr>
            <a:r>
              <a:rPr lang="en-GB" dirty="0"/>
              <a:t>fokuserar på resultaten av en åtgärd jämfört med att bara slutföra uppgifter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p:txBody>
      </p:sp>
      <p:pic>
        <p:nvPicPr>
          <p:cNvPr id="6" name="Picture 5" descr="A close up of words&#10;&#10;Description automatically generated">
            <a:extLst>
              <a:ext uri="{FF2B5EF4-FFF2-40B4-BE49-F238E27FC236}">
                <a16:creationId xmlns:a16="http://schemas.microsoft.com/office/drawing/2014/main" id="{431A6071-2387-DD05-0C28-28D9B1954F6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29490" y="2389948"/>
            <a:ext cx="3295710" cy="1732464"/>
          </a:xfrm>
          <a:prstGeom prst="rect">
            <a:avLst/>
          </a:prstGeom>
        </p:spPr>
      </p:pic>
      <p:sp>
        <p:nvSpPr>
          <p:cNvPr id="9" name="TextBox 8">
            <a:extLst>
              <a:ext uri="{FF2B5EF4-FFF2-40B4-BE49-F238E27FC236}">
                <a16:creationId xmlns:a16="http://schemas.microsoft.com/office/drawing/2014/main" id="{AB7F111B-F8C7-C7EC-E9D8-3EFE080C5C4C}"/>
              </a:ext>
            </a:extLst>
          </p:cNvPr>
          <p:cNvSpPr txBox="1"/>
          <p:nvPr/>
        </p:nvSpPr>
        <p:spPr>
          <a:xfrm>
            <a:off x="7829490" y="4028457"/>
            <a:ext cx="2493480" cy="369332"/>
          </a:xfrm>
          <a:prstGeom prst="rect">
            <a:avLst/>
          </a:prstGeom>
          <a:noFill/>
        </p:spPr>
        <p:txBody>
          <a:bodyPr wrap="square" rtlCol="0">
            <a:spAutoFit/>
          </a:bodyPr>
          <a:lstStyle/>
          <a:p>
            <a:r>
              <a:rPr lang="en-GB" sz="900" dirty="0">
                <a:hlinkClick r:id="rId3" tooltip="http://pmstories.com/bg/2014/01/24/responsible-accountable/"/>
              </a:rPr>
              <a:t>Detta foto </a:t>
            </a:r>
            <a:r>
              <a:rPr lang="en-GB" sz="900" dirty="0"/>
              <a:t>av Okänd författare är licensierat under </a:t>
            </a:r>
            <a:r>
              <a:rPr lang="en-GB" sz="900" dirty="0">
                <a:hlinkClick r:id="rId4" tooltip="https://creativecommons.org/licenses/by-nd/3.0/"/>
              </a:rPr>
              <a:t>CC BY-ND</a:t>
            </a:r>
            <a:endParaRPr lang="en-GB" sz="900" dirty="0"/>
          </a:p>
        </p:txBody>
      </p:sp>
    </p:spTree>
    <p:extLst>
      <p:ext uri="{BB962C8B-B14F-4D97-AF65-F5344CB8AC3E}">
        <p14:creationId xmlns:p14="http://schemas.microsoft.com/office/powerpoint/2010/main" val="934545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ADD0-F918-21B1-6B80-64E1CA1117BE}"/>
              </a:ext>
            </a:extLst>
          </p:cNvPr>
          <p:cNvSpPr>
            <a:spLocks noGrp="1"/>
          </p:cNvSpPr>
          <p:nvPr>
            <p:ph type="title"/>
          </p:nvPr>
        </p:nvSpPr>
        <p:spPr/>
        <p:txBody>
          <a:bodyPr/>
          <a:lstStyle/>
          <a:p>
            <a:r>
              <a:rPr lang="en-US" b="1" dirty="0"/>
              <a:t>5 viktiga principer för ansvarsskyldighet</a:t>
            </a:r>
            <a:endParaRPr lang="en-GB" b="1" dirty="0"/>
          </a:p>
        </p:txBody>
      </p:sp>
      <p:sp>
        <p:nvSpPr>
          <p:cNvPr id="5" name="Slide Number Placeholder 4">
            <a:extLst>
              <a:ext uri="{FF2B5EF4-FFF2-40B4-BE49-F238E27FC236}">
                <a16:creationId xmlns:a16="http://schemas.microsoft.com/office/drawing/2014/main" id="{B27C6DFA-A925-570A-6964-A4A699B5A4DE}"/>
              </a:ext>
            </a:extLst>
          </p:cNvPr>
          <p:cNvSpPr>
            <a:spLocks noGrp="1"/>
          </p:cNvSpPr>
          <p:nvPr>
            <p:ph type="sldNum" sz="quarter" idx="12"/>
          </p:nvPr>
        </p:nvSpPr>
        <p:spPr/>
        <p:txBody>
          <a:bodyPr/>
          <a:lstStyle/>
          <a:p>
            <a:fld id="{D57F1E4F-1CFF-5643-939E-217C01CDF565}" type="slidenum">
              <a:rPr lang="en-US" smtClean="0"/>
              <a:t>48</a:t>
            </a:fld>
            <a:endParaRPr lang="en-US" dirty="0"/>
          </a:p>
        </p:txBody>
      </p:sp>
      <p:graphicFrame>
        <p:nvGraphicFramePr>
          <p:cNvPr id="6" name="Content Placeholder 8">
            <a:extLst>
              <a:ext uri="{FF2B5EF4-FFF2-40B4-BE49-F238E27FC236}">
                <a16:creationId xmlns:a16="http://schemas.microsoft.com/office/drawing/2014/main" id="{D420B05D-C442-7ADC-E529-00014A1344F8}"/>
              </a:ext>
            </a:extLst>
          </p:cNvPr>
          <p:cNvGraphicFramePr>
            <a:graphicFrameLocks/>
          </p:cNvGraphicFramePr>
          <p:nvPr>
            <p:extLst>
              <p:ext uri="{D42A27DB-BD31-4B8C-83A1-F6EECF244321}">
                <p14:modId xmlns:p14="http://schemas.microsoft.com/office/powerpoint/2010/main" val="3554980489"/>
              </p:ext>
            </p:extLst>
          </p:nvPr>
        </p:nvGraphicFramePr>
        <p:xfrm>
          <a:off x="804219"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piè di pagina 1">
            <a:extLst>
              <a:ext uri="{FF2B5EF4-FFF2-40B4-BE49-F238E27FC236}">
                <a16:creationId xmlns:a16="http://schemas.microsoft.com/office/drawing/2014/main" id="{5FA41F84-27A1-ECD3-BC72-7C6B38CAD623}"/>
              </a:ext>
            </a:extLst>
          </p:cNvPr>
          <p:cNvSpPr>
            <a:spLocks noGrp="1"/>
          </p:cNvSpPr>
          <p:nvPr>
            <p:ph type="ftr" sz="quarter" idx="11"/>
          </p:nvPr>
        </p:nvSpPr>
        <p:spPr>
          <a:xfrm>
            <a:off x="838200" y="6238876"/>
            <a:ext cx="9982200" cy="600074"/>
          </a:xfrm>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Ansvarstagande och etisk kommunikation</a:t>
            </a:r>
          </a:p>
        </p:txBody>
      </p:sp>
    </p:spTree>
    <p:extLst>
      <p:ext uri="{BB962C8B-B14F-4D97-AF65-F5344CB8AC3E}">
        <p14:creationId xmlns:p14="http://schemas.microsoft.com/office/powerpoint/2010/main" val="825073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965436"/>
            <a:ext cx="10515600" cy="1009651"/>
          </a:xfrm>
        </p:spPr>
        <p:txBody>
          <a:bodyPr/>
          <a:lstStyle/>
          <a:p>
            <a:r>
              <a:rPr lang="it-IT" b="1" dirty="0"/>
              <a:t>Etiskt uppträdande</a:t>
            </a:r>
            <a:endParaRPr lang="en-GB" b="1"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825625"/>
            <a:ext cx="10515600" cy="1603375"/>
          </a:xfrm>
        </p:spPr>
        <p:txBody>
          <a:bodyPr/>
          <a:lstStyle/>
          <a:p>
            <a:pPr marL="0" indent="0">
              <a:buNone/>
            </a:pPr>
            <a:endParaRPr lang="en-US" dirty="0"/>
          </a:p>
          <a:p>
            <a:pPr marL="0" indent="0">
              <a:buNone/>
            </a:pPr>
            <a:r>
              <a:rPr lang="en-GB" dirty="0"/>
              <a:t>"En uppsättning regler eller principer som definierar rätt och fel beteende" (Robbins et al, 2012)</a:t>
            </a:r>
            <a:endParaRPr lang="en-US" dirty="0"/>
          </a:p>
          <a:p>
            <a:pPr marL="0" indent="0">
              <a:buNone/>
            </a:pP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49</a:t>
            </a:fld>
            <a:endParaRPr lang="en-US" dirty="0"/>
          </a:p>
        </p:txBody>
      </p:sp>
      <p:sp>
        <p:nvSpPr>
          <p:cNvPr id="4" name="Segnaposto contenuto 7">
            <a:extLst>
              <a:ext uri="{FF2B5EF4-FFF2-40B4-BE49-F238E27FC236}">
                <a16:creationId xmlns:a16="http://schemas.microsoft.com/office/drawing/2014/main" id="{29AE1317-C1AC-8CCC-03D2-BE6589699550}"/>
              </a:ext>
            </a:extLst>
          </p:cNvPr>
          <p:cNvSpPr txBox="1">
            <a:spLocks/>
          </p:cNvSpPr>
          <p:nvPr/>
        </p:nvSpPr>
        <p:spPr>
          <a:xfrm>
            <a:off x="838200" y="3179324"/>
            <a:ext cx="7055069" cy="229656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GB" dirty="0"/>
              <a:t>Med etiskt beteende avses handlingar och beteenden som överensstämmer med accepterade principer och standarder för moral, integritet och rättvisa (Peek, 2023).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ärlighet, öppenhet, lojalitet, ansvar och respekt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p:txBody>
      </p:sp>
      <p:pic>
        <p:nvPicPr>
          <p:cNvPr id="6" name="Picture 5" descr="A notepad and pen next to a computer&#10;&#10;Description automatically generated">
            <a:extLst>
              <a:ext uri="{FF2B5EF4-FFF2-40B4-BE49-F238E27FC236}">
                <a16:creationId xmlns:a16="http://schemas.microsoft.com/office/drawing/2014/main" id="{6D642F95-2C0A-05FB-BC03-5717F858384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82456" y="3330551"/>
            <a:ext cx="3693072" cy="2462048"/>
          </a:xfrm>
          <a:prstGeom prst="rect">
            <a:avLst/>
          </a:prstGeom>
        </p:spPr>
      </p:pic>
      <p:sp>
        <p:nvSpPr>
          <p:cNvPr id="9" name="TextBox 8">
            <a:extLst>
              <a:ext uri="{FF2B5EF4-FFF2-40B4-BE49-F238E27FC236}">
                <a16:creationId xmlns:a16="http://schemas.microsoft.com/office/drawing/2014/main" id="{5CE5B0B5-E5E3-8190-9BC2-862E01227559}"/>
              </a:ext>
            </a:extLst>
          </p:cNvPr>
          <p:cNvSpPr txBox="1"/>
          <p:nvPr/>
        </p:nvSpPr>
        <p:spPr>
          <a:xfrm>
            <a:off x="8082456" y="5946131"/>
            <a:ext cx="3693072" cy="230832"/>
          </a:xfrm>
          <a:prstGeom prst="rect">
            <a:avLst/>
          </a:prstGeom>
          <a:noFill/>
        </p:spPr>
        <p:txBody>
          <a:bodyPr wrap="square" rtlCol="0">
            <a:spAutoFit/>
          </a:bodyPr>
          <a:lstStyle/>
          <a:p>
            <a:r>
              <a:rPr lang="en-GB" sz="900">
                <a:hlinkClick r:id="rId3" tooltip="https://www.picpedia.org/post-it-note/e/ethical-behavior.html"/>
              </a:rPr>
              <a:t>Detta foto </a:t>
            </a:r>
            <a:r>
              <a:rPr lang="en-GB" sz="900"/>
              <a:t>av Unknown Author är licensierat under </a:t>
            </a:r>
            <a:r>
              <a:rPr lang="en-GB" sz="900">
                <a:hlinkClick r:id="rId4" tooltip="https://creativecommons.org/licenses/by-sa/3.0/"/>
              </a:rPr>
              <a:t>CC BY-SA</a:t>
            </a:r>
            <a:endParaRPr lang="en-GB" sz="900"/>
          </a:p>
        </p:txBody>
      </p:sp>
      <p:sp>
        <p:nvSpPr>
          <p:cNvPr id="5" name="Segnaposto piè di pagina 1">
            <a:extLst>
              <a:ext uri="{FF2B5EF4-FFF2-40B4-BE49-F238E27FC236}">
                <a16:creationId xmlns:a16="http://schemas.microsoft.com/office/drawing/2014/main" id="{226F059E-CEB3-8782-284E-7CD365DBC0E4}"/>
              </a:ext>
            </a:extLst>
          </p:cNvPr>
          <p:cNvSpPr>
            <a:spLocks noGrp="1"/>
          </p:cNvSpPr>
          <p:nvPr>
            <p:ph type="ftr" sz="quarter" idx="11"/>
          </p:nvPr>
        </p:nvSpPr>
        <p:spPr>
          <a:xfrm>
            <a:off x="838200" y="6238876"/>
            <a:ext cx="9982200" cy="600074"/>
          </a:xfrm>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Ansvarstagande och etisk kommunikation</a:t>
            </a:r>
          </a:p>
        </p:txBody>
      </p:sp>
    </p:spTree>
    <p:extLst>
      <p:ext uri="{BB962C8B-B14F-4D97-AF65-F5344CB8AC3E}">
        <p14:creationId xmlns:p14="http://schemas.microsoft.com/office/powerpoint/2010/main" val="377143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it-IT" sz="4400" dirty="0" err="1"/>
              <a:t>Vad är effektiv kommunikation</a:t>
            </a:r>
            <a:r>
              <a:rPr lang="it-IT" sz="4400" dirty="0"/>
              <a:t>?</a:t>
            </a:r>
            <a:endParaRPr lang="en-GB"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a:xfrm>
            <a:off x="838200" y="6238876"/>
            <a:ext cx="10515600" cy="600074"/>
          </a:xfrm>
        </p:spPr>
        <p:txBody>
          <a:bodyPr/>
          <a:lstStyle/>
          <a:p>
            <a:r>
              <a:rPr lang="en-US" sz="1200" dirty="0">
                <a:solidFill>
                  <a:schemeClr val="tx1">
                    <a:lumMod val="65000"/>
                    <a:lumOff val="35000"/>
                  </a:schemeClr>
                </a:solidFill>
              </a:rPr>
              <a:t>Modul: </a:t>
            </a:r>
            <a:r>
              <a:rPr lang="en-US" dirty="0" err="1">
                <a:solidFill>
                  <a:schemeClr val="tx1">
                    <a:lumMod val="65000"/>
                    <a:lumOff val="35000"/>
                  </a:schemeClr>
                </a:solidFill>
              </a:rPr>
              <a:t>Övergripande</a:t>
            </a:r>
            <a:r>
              <a:rPr lang="en-US" sz="1200" dirty="0">
                <a:solidFill>
                  <a:schemeClr val="tx1">
                    <a:lumMod val="65000"/>
                    <a:lumOff val="35000"/>
                  </a:schemeClr>
                </a:solidFill>
              </a:rPr>
              <a:t> färdigheter / </a:t>
            </a:r>
            <a:r>
              <a:rPr lang="en-US" dirty="0" err="1">
                <a:solidFill>
                  <a:schemeClr val="tx1">
                    <a:lumMod val="65000"/>
                    <a:lumOff val="35000"/>
                  </a:schemeClr>
                </a:solidFill>
              </a:rPr>
              <a:t>Ämne</a:t>
            </a:r>
            <a:r>
              <a:rPr lang="en-US" sz="1200" dirty="0">
                <a:solidFill>
                  <a:schemeClr val="tx1">
                    <a:lumMod val="65000"/>
                    <a:lumOff val="35000"/>
                  </a:schemeClr>
                </a:solidFill>
              </a:rPr>
              <a:t>: Mjuka färdigheter / </a:t>
            </a:r>
            <a:r>
              <a:rPr lang="en-US" dirty="0" err="1">
                <a:solidFill>
                  <a:schemeClr val="tx1">
                    <a:lumMod val="65000"/>
                    <a:lumOff val="35000"/>
                  </a:schemeClr>
                </a:solidFill>
              </a:rPr>
              <a:t>Delämne</a:t>
            </a:r>
            <a:r>
              <a:rPr lang="en-US" sz="1200" dirty="0">
                <a:solidFill>
                  <a:schemeClr val="tx1">
                    <a:lumMod val="65000"/>
                    <a:lumOff val="35000"/>
                  </a:schemeClr>
                </a:solidFill>
              </a:rPr>
              <a:t>: Interpersonell kommunikation</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solidFill>
                  <a:schemeClr val="tx1">
                    <a:lumMod val="65000"/>
                    <a:lumOff val="35000"/>
                  </a:schemeClr>
                </a:solidFill>
              </a:rPr>
              <a:t>5</a:t>
            </a:fld>
            <a:endParaRPr lang="en-US" dirty="0">
              <a:solidFill>
                <a:schemeClr val="tx1">
                  <a:lumMod val="65000"/>
                  <a:lumOff val="35000"/>
                </a:schemeClr>
              </a:solidFill>
            </a:endParaRPr>
          </a:p>
        </p:txBody>
      </p:sp>
      <p:sp>
        <p:nvSpPr>
          <p:cNvPr id="6" name="CasellaDiTesto 5">
            <a:extLst>
              <a:ext uri="{FF2B5EF4-FFF2-40B4-BE49-F238E27FC236}">
                <a16:creationId xmlns:a16="http://schemas.microsoft.com/office/drawing/2014/main" id="{0FD864C9-8827-E15A-ED86-C720628EE508}"/>
              </a:ext>
            </a:extLst>
          </p:cNvPr>
          <p:cNvSpPr txBox="1"/>
          <p:nvPr/>
        </p:nvSpPr>
        <p:spPr>
          <a:xfrm>
            <a:off x="550506" y="1625537"/>
            <a:ext cx="10879493" cy="646331"/>
          </a:xfrm>
          <a:prstGeom prst="rect">
            <a:avLst/>
          </a:prstGeom>
          <a:noFill/>
        </p:spPr>
        <p:txBody>
          <a:bodyPr wrap="square" rtlCol="0">
            <a:spAutoFit/>
          </a:bodyPr>
          <a:lstStyle/>
          <a:p>
            <a:r>
              <a:rPr lang="en-US" kern="100" dirty="0">
                <a:solidFill>
                  <a:schemeClr val="tx1">
                    <a:lumMod val="65000"/>
                    <a:lumOff val="35000"/>
                  </a:schemeClr>
                </a:solidFill>
                <a:latin typeface="Calibri" panose="020F0502020204030204" pitchFamily="34" charset="0"/>
                <a:ea typeface="Calibri" panose="020F0502020204030204" pitchFamily="34" charset="0"/>
              </a:rPr>
              <a:t>Processen att förmedla information eller idéer på ett sätt som förstås, och det avsedda budskapet är framgångsrikt levererat och mottaget.</a:t>
            </a:r>
            <a:endParaRPr lang="it-IT" b="1"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C8D59A57-C748-C581-AFB4-88E21C6BF0CB}"/>
              </a:ext>
            </a:extLst>
          </p:cNvPr>
          <p:cNvSpPr txBox="1"/>
          <p:nvPr/>
        </p:nvSpPr>
        <p:spPr>
          <a:xfrm>
            <a:off x="689890" y="5107457"/>
            <a:ext cx="5134609" cy="369332"/>
          </a:xfrm>
          <a:prstGeom prst="rect">
            <a:avLst/>
          </a:prstGeom>
          <a:noFill/>
        </p:spPr>
        <p:txBody>
          <a:bodyPr wrap="square" rtlCol="0">
            <a:spAutoFit/>
          </a:bodyPr>
          <a:lstStyle/>
          <a:p>
            <a:pPr algn="ctr"/>
            <a:r>
              <a:rPr lang="it-IT" b="1" dirty="0">
                <a:solidFill>
                  <a:schemeClr val="tx1">
                    <a:lumMod val="65000"/>
                    <a:lumOff val="35000"/>
                  </a:schemeClr>
                </a:solidFill>
              </a:rPr>
              <a:t>ULTIMATE GOAL</a:t>
            </a:r>
          </a:p>
        </p:txBody>
      </p:sp>
      <p:sp>
        <p:nvSpPr>
          <p:cNvPr id="8" name="CasellaDiTesto 7">
            <a:extLst>
              <a:ext uri="{FF2B5EF4-FFF2-40B4-BE49-F238E27FC236}">
                <a16:creationId xmlns:a16="http://schemas.microsoft.com/office/drawing/2014/main" id="{F87DD23E-8F2D-097D-5C5F-2C98A81465CB}"/>
              </a:ext>
            </a:extLst>
          </p:cNvPr>
          <p:cNvSpPr txBox="1"/>
          <p:nvPr/>
        </p:nvSpPr>
        <p:spPr>
          <a:xfrm>
            <a:off x="550505" y="2593065"/>
            <a:ext cx="5806368" cy="369332"/>
          </a:xfrm>
          <a:prstGeom prst="rect">
            <a:avLst/>
          </a:prstGeom>
          <a:noFill/>
        </p:spPr>
        <p:txBody>
          <a:bodyPr wrap="square" rtlCol="0">
            <a:spAutoFit/>
          </a:bodyPr>
          <a:lstStyle/>
          <a:p>
            <a:pPr marL="285750" indent="-285750">
              <a:buFont typeface="Arial" panose="020B0604020202020204" pitchFamily="34" charset="0"/>
              <a:buChar char="•"/>
            </a:pPr>
            <a:r>
              <a:rPr lang="en-US" kern="100" dirty="0">
                <a:solidFill>
                  <a:schemeClr val="tx1">
                    <a:lumMod val="65000"/>
                    <a:lumOff val="35000"/>
                  </a:schemeClr>
                </a:solidFill>
                <a:latin typeface="Calibri" panose="020F0502020204030204" pitchFamily="34" charset="0"/>
                <a:ea typeface="Calibri" panose="020F0502020204030204" pitchFamily="34" charset="0"/>
              </a:rPr>
              <a:t>Viktiga färdigheter i både personliga och yrkesmässiga sammanhang.</a:t>
            </a:r>
          </a:p>
        </p:txBody>
      </p:sp>
      <p:sp>
        <p:nvSpPr>
          <p:cNvPr id="9" name="CasellaDiTesto 8">
            <a:extLst>
              <a:ext uri="{FF2B5EF4-FFF2-40B4-BE49-F238E27FC236}">
                <a16:creationId xmlns:a16="http://schemas.microsoft.com/office/drawing/2014/main" id="{2E1D7654-BC25-EE08-FAF5-A94A5AA6CB20}"/>
              </a:ext>
            </a:extLst>
          </p:cNvPr>
          <p:cNvSpPr txBox="1"/>
          <p:nvPr/>
        </p:nvSpPr>
        <p:spPr>
          <a:xfrm>
            <a:off x="550504" y="3055405"/>
            <a:ext cx="5850296" cy="646331"/>
          </a:xfrm>
          <a:prstGeom prst="rect">
            <a:avLst/>
          </a:prstGeom>
          <a:noFill/>
        </p:spPr>
        <p:txBody>
          <a:bodyPr wrap="square">
            <a:spAutoFit/>
          </a:bodyPr>
          <a:lstStyle/>
          <a:p>
            <a:pPr marL="285750" indent="-285750">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Det omfattar det nyanserade </a:t>
            </a:r>
            <a:r>
              <a:rPr lang="en-US" u="sng"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samspelet</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mellan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språk</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tonfall</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kroppsspråk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och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sammanhang.</a:t>
            </a:r>
            <a:endParaRPr lang="it-IT" u="sng" dirty="0">
              <a:solidFill>
                <a:schemeClr val="tx1">
                  <a:lumMod val="65000"/>
                  <a:lumOff val="35000"/>
                </a:schemeClr>
              </a:solidFill>
            </a:endParaRPr>
          </a:p>
        </p:txBody>
      </p:sp>
      <p:pic>
        <p:nvPicPr>
          <p:cNvPr id="10" name="Immagine 9">
            <a:extLst>
              <a:ext uri="{FF2B5EF4-FFF2-40B4-BE49-F238E27FC236}">
                <a16:creationId xmlns:a16="http://schemas.microsoft.com/office/drawing/2014/main" id="{01D88070-07D7-49AF-0799-77D47681B8C8}"/>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2696852" y="3817437"/>
            <a:ext cx="1255176" cy="1255176"/>
          </a:xfrm>
          <a:prstGeom prst="rect">
            <a:avLst/>
          </a:prstGeom>
        </p:spPr>
      </p:pic>
      <p:pic>
        <p:nvPicPr>
          <p:cNvPr id="12" name="Immagine 11">
            <a:extLst>
              <a:ext uri="{FF2B5EF4-FFF2-40B4-BE49-F238E27FC236}">
                <a16:creationId xmlns:a16="http://schemas.microsoft.com/office/drawing/2014/main" id="{A0E3B408-B120-B3D9-CAE2-97DCDCB8C51F}"/>
              </a:ext>
            </a:extLst>
          </p:cNvPr>
          <p:cNvPicPr>
            <a:picLocks noChangeAspect="1"/>
          </p:cNvPicPr>
          <p:nvPr/>
        </p:nvPicPr>
        <p:blipFill>
          <a:blip r:embed="rId3"/>
          <a:stretch>
            <a:fillRect/>
          </a:stretch>
        </p:blipFill>
        <p:spPr>
          <a:xfrm>
            <a:off x="6181865" y="2271868"/>
            <a:ext cx="5806368" cy="3599948"/>
          </a:xfrm>
          <a:prstGeom prst="rect">
            <a:avLst/>
          </a:prstGeom>
        </p:spPr>
      </p:pic>
      <p:sp>
        <p:nvSpPr>
          <p:cNvPr id="14" name="CasellaDiTesto 13">
            <a:extLst>
              <a:ext uri="{FF2B5EF4-FFF2-40B4-BE49-F238E27FC236}">
                <a16:creationId xmlns:a16="http://schemas.microsoft.com/office/drawing/2014/main" id="{6F8AE03F-9435-EF50-C30D-AC198198F279}"/>
              </a:ext>
            </a:extLst>
          </p:cNvPr>
          <p:cNvSpPr txBox="1"/>
          <p:nvPr/>
        </p:nvSpPr>
        <p:spPr>
          <a:xfrm>
            <a:off x="8088838" y="6008348"/>
            <a:ext cx="1992422"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(Källa: </a:t>
            </a:r>
            <a:r>
              <a:rPr lang="en-GB" sz="1200" u="sng" dirty="0">
                <a:solidFill>
                  <a:schemeClr val="tx1">
                    <a:lumMod val="65000"/>
                    <a:lumOff val="35000"/>
                  </a:schemeClr>
                </a:solidFill>
                <a:ea typeface="Times New Roman" panose="02020603050405020304" pitchFamily="18" charset="0"/>
                <a:cs typeface="Open Sans" panose="020B0606030504020204" pitchFamily="34" charset="0"/>
                <a:hlinkClick r:id="rId4">
                  <a:extLst>
                    <a:ext uri="{A12FA001-AC4F-418D-AE19-62706E023703}">
                      <ahyp:hlinkClr xmlns:ahyp="http://schemas.microsoft.com/office/drawing/2018/hyperlinkcolor" val="tx"/>
                    </a:ext>
                  </a:extLst>
                </a:hlinkClick>
              </a:rPr>
              <a:t>theinvestorsbook</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
        <p:nvSpPr>
          <p:cNvPr id="11" name="CasellaDiTesto 10">
            <a:extLst>
              <a:ext uri="{FF2B5EF4-FFF2-40B4-BE49-F238E27FC236}">
                <a16:creationId xmlns:a16="http://schemas.microsoft.com/office/drawing/2014/main" id="{540402D0-77C6-1AC0-996C-0EB56D2DC73E}"/>
              </a:ext>
            </a:extLst>
          </p:cNvPr>
          <p:cNvSpPr txBox="1"/>
          <p:nvPr/>
        </p:nvSpPr>
        <p:spPr>
          <a:xfrm>
            <a:off x="268724" y="5534667"/>
            <a:ext cx="6111432" cy="646331"/>
          </a:xfrm>
          <a:prstGeom prst="rect">
            <a:avLst/>
          </a:prstGeom>
          <a:noFill/>
          <a:ln>
            <a:solidFill>
              <a:schemeClr val="tx1"/>
            </a:solidFill>
          </a:ln>
        </p:spPr>
        <p:txBody>
          <a:bodyPr wrap="square">
            <a:spAutoFit/>
          </a:bodyPr>
          <a:lstStyle/>
          <a:p>
            <a:pPr algn="ctr"/>
            <a:r>
              <a:rPr lang="en-US" dirty="0">
                <a:solidFill>
                  <a:schemeClr val="tx1">
                    <a:lumMod val="65000"/>
                    <a:lumOff val="35000"/>
                  </a:schemeClr>
                </a:solidFill>
              </a:rPr>
              <a:t>Att förmedla ett budskap med precision och att framkalla önskad respons eller handling från mottagaren.</a:t>
            </a:r>
            <a:endParaRPr lang="it-IT" dirty="0">
              <a:solidFill>
                <a:schemeClr val="tx1">
                  <a:lumMod val="65000"/>
                  <a:lumOff val="35000"/>
                </a:schemeClr>
              </a:solidFill>
            </a:endParaRPr>
          </a:p>
        </p:txBody>
      </p:sp>
    </p:spTree>
    <p:extLst>
      <p:ext uri="{BB962C8B-B14F-4D97-AF65-F5344CB8AC3E}">
        <p14:creationId xmlns:p14="http://schemas.microsoft.com/office/powerpoint/2010/main" val="1666243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0338-D173-488C-FF9D-3D57B2B06AAF}"/>
              </a:ext>
            </a:extLst>
          </p:cNvPr>
          <p:cNvSpPr>
            <a:spLocks noGrp="1"/>
          </p:cNvSpPr>
          <p:nvPr>
            <p:ph type="title"/>
          </p:nvPr>
        </p:nvSpPr>
        <p:spPr>
          <a:xfrm>
            <a:off x="838200" y="812800"/>
            <a:ext cx="10515600" cy="877888"/>
          </a:xfrm>
        </p:spPr>
        <p:txBody>
          <a:bodyPr anchor="ctr">
            <a:normAutofit/>
          </a:bodyPr>
          <a:lstStyle/>
          <a:p>
            <a:r>
              <a:rPr lang="en-US" b="1" dirty="0"/>
              <a:t>Etisk kod</a:t>
            </a:r>
            <a:endParaRPr lang="en-GB" b="1" dirty="0"/>
          </a:p>
        </p:txBody>
      </p:sp>
      <p:sp>
        <p:nvSpPr>
          <p:cNvPr id="3" name="Content Placeholder 2">
            <a:extLst>
              <a:ext uri="{FF2B5EF4-FFF2-40B4-BE49-F238E27FC236}">
                <a16:creationId xmlns:a16="http://schemas.microsoft.com/office/drawing/2014/main" id="{078D5089-AE54-4171-9A3E-72DB2A893A6A}"/>
              </a:ext>
            </a:extLst>
          </p:cNvPr>
          <p:cNvSpPr>
            <a:spLocks noGrp="1"/>
          </p:cNvSpPr>
          <p:nvPr>
            <p:ph sz="half" idx="1"/>
          </p:nvPr>
        </p:nvSpPr>
        <p:spPr>
          <a:xfrm>
            <a:off x="838200" y="1825625"/>
            <a:ext cx="5181600" cy="4351338"/>
          </a:xfrm>
        </p:spPr>
        <p:txBody>
          <a:bodyPr>
            <a:normAutofit lnSpcReduction="10000"/>
          </a:bodyPr>
          <a:lstStyle/>
          <a:p>
            <a:pPr marL="0" indent="0">
              <a:buNone/>
            </a:pPr>
            <a:r>
              <a:rPr lang="en-US" sz="2600" dirty="0">
                <a:solidFill>
                  <a:schemeClr val="bg2">
                    <a:lumMod val="50000"/>
                  </a:schemeClr>
                </a:solidFill>
                <a:effectLst/>
              </a:rPr>
              <a:t>Det är "</a:t>
            </a:r>
            <a:r>
              <a:rPr lang="en-US" sz="2600" i="1" dirty="0">
                <a:solidFill>
                  <a:schemeClr val="bg2">
                    <a:lumMod val="50000"/>
                  </a:schemeClr>
                </a:solidFill>
                <a:effectLst/>
              </a:rPr>
              <a:t>en vägledning med principer som är utformade för att hjälpa yrkesverksamma att bedriva sin verksamhet på ett ärligt sätt och med integritet</a:t>
            </a:r>
            <a:r>
              <a:rPr lang="en-US" sz="2600" dirty="0">
                <a:solidFill>
                  <a:schemeClr val="bg2">
                    <a:lumMod val="50000"/>
                  </a:schemeClr>
                </a:solidFill>
                <a:effectLst/>
              </a:rPr>
              <a:t>" (Hayes, 2023). I detta dokument fastställs organisationens vision, principer och värderingar, medan vanliga frågor som rör etik analyseras, t.ex. relationer mellan arbetsgivare och anställda, diskriminering, miljöfrågor, socialt ansvar </a:t>
            </a:r>
            <a:endParaRPr lang="en-GB" sz="2600" dirty="0">
              <a:solidFill>
                <a:schemeClr val="bg2">
                  <a:lumMod val="50000"/>
                </a:schemeClr>
              </a:solidFill>
            </a:endParaRPr>
          </a:p>
        </p:txBody>
      </p:sp>
      <p:pic>
        <p:nvPicPr>
          <p:cNvPr id="8" name="Picture 7" descr="A diagram of different colored circles&#10;&#10;Description automatically generated with medium confidence">
            <a:extLst>
              <a:ext uri="{FF2B5EF4-FFF2-40B4-BE49-F238E27FC236}">
                <a16:creationId xmlns:a16="http://schemas.microsoft.com/office/drawing/2014/main" id="{DA05D8F3-F3AF-FFAD-8D92-E1D26AC60A78}"/>
              </a:ext>
            </a:extLst>
          </p:cNvPr>
          <p:cNvPicPr>
            <a:picLocks noChangeAspect="1"/>
          </p:cNvPicPr>
          <p:nvPr/>
        </p:nvPicPr>
        <p:blipFill rotWithShape="1">
          <a:blip r:embed="rId2"/>
          <a:srcRect t="1482" b="12827"/>
          <a:stretch/>
        </p:blipFill>
        <p:spPr>
          <a:xfrm>
            <a:off x="6172200" y="1735493"/>
            <a:ext cx="5181600" cy="4351338"/>
          </a:xfrm>
          <a:prstGeom prst="rect">
            <a:avLst/>
          </a:prstGeom>
          <a:noFill/>
        </p:spPr>
      </p:pic>
      <p:sp>
        <p:nvSpPr>
          <p:cNvPr id="6" name="Segnaposto piè di pagina 1">
            <a:extLst>
              <a:ext uri="{FF2B5EF4-FFF2-40B4-BE49-F238E27FC236}">
                <a16:creationId xmlns:a16="http://schemas.microsoft.com/office/drawing/2014/main" id="{89C3985E-A35C-CBBF-05D7-7C9F4D7789D8}"/>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dirty="0"/>
              <a:t>Modul: </a:t>
            </a:r>
            <a:r>
              <a:rPr lang="en-US" dirty="0" err="1"/>
              <a:t>Övergripande</a:t>
            </a:r>
            <a:r>
              <a:rPr lang="en-US" dirty="0"/>
              <a:t> </a:t>
            </a:r>
            <a:r>
              <a:rPr lang="en-US" dirty="0" err="1"/>
              <a:t>färdigheter</a:t>
            </a:r>
            <a:r>
              <a:rPr lang="en-US" dirty="0"/>
              <a:t> / </a:t>
            </a:r>
            <a:r>
              <a:rPr lang="en-US" dirty="0" err="1"/>
              <a:t>Ämne</a:t>
            </a:r>
            <a:r>
              <a:rPr lang="en-US" dirty="0"/>
              <a:t>: </a:t>
            </a:r>
            <a:r>
              <a:rPr lang="en-US" dirty="0" err="1"/>
              <a:t>Mjuka</a:t>
            </a:r>
            <a:r>
              <a:rPr lang="en-US" dirty="0"/>
              <a:t> </a:t>
            </a:r>
            <a:r>
              <a:rPr lang="en-US" dirty="0" err="1"/>
              <a:t>färdigheter</a:t>
            </a:r>
            <a:r>
              <a:rPr lang="en-US" dirty="0"/>
              <a:t> / </a:t>
            </a:r>
            <a:r>
              <a:rPr lang="en-US" dirty="0" err="1"/>
              <a:t>Delämne</a:t>
            </a:r>
            <a:r>
              <a:rPr lang="en-US" dirty="0"/>
              <a:t>: </a:t>
            </a:r>
            <a:r>
              <a:rPr lang="en-US" dirty="0" err="1"/>
              <a:t>Ansvarstagande</a:t>
            </a:r>
            <a:r>
              <a:rPr lang="en-US" dirty="0"/>
              <a:t> </a:t>
            </a:r>
            <a:r>
              <a:rPr lang="en-US" dirty="0" err="1"/>
              <a:t>och</a:t>
            </a:r>
            <a:r>
              <a:rPr lang="en-US" dirty="0"/>
              <a:t> </a:t>
            </a:r>
            <a:r>
              <a:rPr lang="en-US" dirty="0" err="1"/>
              <a:t>etisk</a:t>
            </a:r>
            <a:r>
              <a:rPr lang="en-US" dirty="0"/>
              <a:t> </a:t>
            </a:r>
            <a:r>
              <a:rPr lang="en-US" dirty="0" err="1"/>
              <a:t>kommunikation</a:t>
            </a:r>
            <a:endParaRPr lang="en-US" dirty="0"/>
          </a:p>
        </p:txBody>
      </p:sp>
      <p:sp>
        <p:nvSpPr>
          <p:cNvPr id="5" name="Slide Number Placeholder 4">
            <a:extLst>
              <a:ext uri="{FF2B5EF4-FFF2-40B4-BE49-F238E27FC236}">
                <a16:creationId xmlns:a16="http://schemas.microsoft.com/office/drawing/2014/main" id="{5C475852-C838-CBC7-7405-1388BF9597EB}"/>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t>50</a:t>
            </a:fld>
            <a:endParaRPr lang="en-US"/>
          </a:p>
        </p:txBody>
      </p:sp>
      <p:sp>
        <p:nvSpPr>
          <p:cNvPr id="9" name="TextBox 8">
            <a:extLst>
              <a:ext uri="{FF2B5EF4-FFF2-40B4-BE49-F238E27FC236}">
                <a16:creationId xmlns:a16="http://schemas.microsoft.com/office/drawing/2014/main" id="{FE0B0E68-75E9-3E86-B3A3-24AC321C242A}"/>
              </a:ext>
            </a:extLst>
          </p:cNvPr>
          <p:cNvSpPr txBox="1"/>
          <p:nvPr/>
        </p:nvSpPr>
        <p:spPr>
          <a:xfrm>
            <a:off x="8502555" y="6086831"/>
            <a:ext cx="1337480" cy="369332"/>
          </a:xfrm>
          <a:prstGeom prst="rect">
            <a:avLst/>
          </a:prstGeom>
          <a:noFill/>
        </p:spPr>
        <p:txBody>
          <a:bodyPr wrap="square" rtlCol="0">
            <a:spAutoFit/>
          </a:bodyPr>
          <a:lstStyle/>
          <a:p>
            <a:r>
              <a:rPr lang="en-US" dirty="0">
                <a:hlinkClick r:id="rId3"/>
              </a:rPr>
              <a:t>källa</a:t>
            </a:r>
            <a:endParaRPr lang="en-GB" dirty="0"/>
          </a:p>
        </p:txBody>
      </p:sp>
    </p:spTree>
    <p:extLst>
      <p:ext uri="{BB962C8B-B14F-4D97-AF65-F5344CB8AC3E}">
        <p14:creationId xmlns:p14="http://schemas.microsoft.com/office/powerpoint/2010/main" val="2777443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DEAB3-7B6A-B005-BDBB-7360D2DD7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9FD9C-EFAC-8EC6-E1D2-CE1B189F5367}"/>
              </a:ext>
            </a:extLst>
          </p:cNvPr>
          <p:cNvSpPr>
            <a:spLocks noGrp="1"/>
          </p:cNvSpPr>
          <p:nvPr>
            <p:ph type="title"/>
          </p:nvPr>
        </p:nvSpPr>
        <p:spPr>
          <a:xfrm>
            <a:off x="381000" y="812800"/>
            <a:ext cx="10515600" cy="877888"/>
          </a:xfrm>
        </p:spPr>
        <p:txBody>
          <a:bodyPr anchor="ctr">
            <a:normAutofit/>
          </a:bodyPr>
          <a:lstStyle/>
          <a:p>
            <a:r>
              <a:rPr lang="en-US" b="1" dirty="0"/>
              <a:t>Etisk kommunikation </a:t>
            </a:r>
            <a:endParaRPr lang="en-GB" b="1" dirty="0"/>
          </a:p>
        </p:txBody>
      </p:sp>
      <p:sp>
        <p:nvSpPr>
          <p:cNvPr id="3" name="Content Placeholder 2">
            <a:extLst>
              <a:ext uri="{FF2B5EF4-FFF2-40B4-BE49-F238E27FC236}">
                <a16:creationId xmlns:a16="http://schemas.microsoft.com/office/drawing/2014/main" id="{E537AF7F-A8B9-422E-490B-AEACDE5EE5C7}"/>
              </a:ext>
            </a:extLst>
          </p:cNvPr>
          <p:cNvSpPr>
            <a:spLocks noGrp="1"/>
          </p:cNvSpPr>
          <p:nvPr>
            <p:ph sz="half" idx="1"/>
          </p:nvPr>
        </p:nvSpPr>
        <p:spPr>
          <a:xfrm>
            <a:off x="838200" y="2293615"/>
            <a:ext cx="3227173" cy="2690920"/>
          </a:xfrm>
        </p:spPr>
        <p:txBody>
          <a:bodyPr>
            <a:normAutofit/>
          </a:bodyPr>
          <a:lstStyle/>
          <a:p>
            <a:pPr marL="0" indent="0">
              <a:buNone/>
            </a:pPr>
            <a:r>
              <a:rPr lang="en-US" sz="2200" dirty="0">
                <a:solidFill>
                  <a:schemeClr val="bg2">
                    <a:lumMod val="50000"/>
                  </a:schemeClr>
                </a:solidFill>
                <a:effectLst/>
              </a:rPr>
              <a:t> "</a:t>
            </a:r>
            <a:r>
              <a:rPr lang="en-US" sz="2400" i="1" dirty="0">
                <a:solidFill>
                  <a:schemeClr val="bg2">
                    <a:lumMod val="50000"/>
                  </a:schemeClr>
                </a:solidFill>
                <a:effectLst/>
                <a:latin typeface="Calibri" panose="020F0502020204030204" pitchFamily="34" charset="0"/>
                <a:ea typeface="Calibri" panose="020F0502020204030204" pitchFamily="34" charset="0"/>
              </a:rPr>
              <a:t>en disciplin som analyserar vad som är rätt och fel inom kommunikationsområdet" </a:t>
            </a:r>
            <a:r>
              <a:rPr lang="en-US" sz="2400" dirty="0">
                <a:solidFill>
                  <a:schemeClr val="bg2">
                    <a:lumMod val="50000"/>
                  </a:schemeClr>
                </a:solidFill>
                <a:effectLst/>
                <a:latin typeface="Calibri" panose="020F0502020204030204" pitchFamily="34" charset="0"/>
                <a:ea typeface="Calibri" panose="020F0502020204030204" pitchFamily="34" charset="0"/>
              </a:rPr>
              <a:t>(</a:t>
            </a:r>
            <a:r>
              <a:rPr lang="en-US" sz="2400" dirty="0" err="1">
                <a:solidFill>
                  <a:schemeClr val="bg2">
                    <a:lumMod val="50000"/>
                  </a:schemeClr>
                </a:solidFill>
                <a:effectLst/>
                <a:latin typeface="Calibri" panose="020F0502020204030204" pitchFamily="34" charset="0"/>
                <a:ea typeface="Calibri" panose="020F0502020204030204" pitchFamily="34" charset="0"/>
              </a:rPr>
              <a:t>Kvalnes</a:t>
            </a:r>
            <a:r>
              <a:rPr lang="en-US" sz="2400" dirty="0">
                <a:solidFill>
                  <a:schemeClr val="bg2">
                    <a:lumMod val="50000"/>
                  </a:schemeClr>
                </a:solidFill>
                <a:effectLst/>
                <a:latin typeface="Calibri" panose="020F0502020204030204" pitchFamily="34" charset="0"/>
                <a:ea typeface="Calibri" panose="020F0502020204030204" pitchFamily="34" charset="0"/>
              </a:rPr>
              <a:t>, 2023)"</a:t>
            </a:r>
            <a:endParaRPr lang="en-GB" sz="2600" dirty="0">
              <a:solidFill>
                <a:schemeClr val="bg2">
                  <a:lumMod val="50000"/>
                </a:schemeClr>
              </a:solidFill>
            </a:endParaRPr>
          </a:p>
        </p:txBody>
      </p:sp>
      <p:sp>
        <p:nvSpPr>
          <p:cNvPr id="6" name="Segnaposto piè di pagina 1">
            <a:extLst>
              <a:ext uri="{FF2B5EF4-FFF2-40B4-BE49-F238E27FC236}">
                <a16:creationId xmlns:a16="http://schemas.microsoft.com/office/drawing/2014/main" id="{C5462232-C531-517B-D009-E2BBA7EE4EFE}"/>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dirty="0"/>
              <a:t>Modul: </a:t>
            </a:r>
            <a:r>
              <a:rPr lang="en-US" dirty="0" err="1"/>
              <a:t>Övergripande</a:t>
            </a:r>
            <a:r>
              <a:rPr lang="en-US" dirty="0"/>
              <a:t> </a:t>
            </a:r>
            <a:r>
              <a:rPr lang="en-US" dirty="0" err="1"/>
              <a:t>färdigheter</a:t>
            </a:r>
            <a:r>
              <a:rPr lang="en-US" dirty="0"/>
              <a:t> / </a:t>
            </a:r>
            <a:r>
              <a:rPr lang="en-US" dirty="0" err="1"/>
              <a:t>Ämne</a:t>
            </a:r>
            <a:r>
              <a:rPr lang="en-US" dirty="0"/>
              <a:t>: </a:t>
            </a:r>
            <a:r>
              <a:rPr lang="en-US" dirty="0" err="1"/>
              <a:t>Mjuka</a:t>
            </a:r>
            <a:r>
              <a:rPr lang="en-US" dirty="0"/>
              <a:t> </a:t>
            </a:r>
            <a:r>
              <a:rPr lang="en-US" dirty="0" err="1"/>
              <a:t>färdigheter</a:t>
            </a:r>
            <a:r>
              <a:rPr lang="en-US" dirty="0"/>
              <a:t> / </a:t>
            </a:r>
            <a:r>
              <a:rPr lang="en-US" dirty="0" err="1"/>
              <a:t>Delämne</a:t>
            </a:r>
            <a:r>
              <a:rPr lang="en-US" dirty="0"/>
              <a:t>: </a:t>
            </a:r>
            <a:r>
              <a:rPr lang="en-US" dirty="0" err="1"/>
              <a:t>Ansvarstagande</a:t>
            </a:r>
            <a:r>
              <a:rPr lang="en-US" dirty="0"/>
              <a:t> </a:t>
            </a:r>
            <a:r>
              <a:rPr lang="en-US" dirty="0" err="1"/>
              <a:t>och</a:t>
            </a:r>
            <a:r>
              <a:rPr lang="en-US" dirty="0"/>
              <a:t> </a:t>
            </a:r>
            <a:r>
              <a:rPr lang="en-US" dirty="0" err="1"/>
              <a:t>etisk</a:t>
            </a:r>
            <a:r>
              <a:rPr lang="en-US" dirty="0"/>
              <a:t> </a:t>
            </a:r>
            <a:r>
              <a:rPr lang="en-US" dirty="0" err="1"/>
              <a:t>kommunikation</a:t>
            </a:r>
            <a:endParaRPr lang="en-US" dirty="0"/>
          </a:p>
        </p:txBody>
      </p:sp>
      <p:sp>
        <p:nvSpPr>
          <p:cNvPr id="5" name="Slide Number Placeholder 4">
            <a:extLst>
              <a:ext uri="{FF2B5EF4-FFF2-40B4-BE49-F238E27FC236}">
                <a16:creationId xmlns:a16="http://schemas.microsoft.com/office/drawing/2014/main" id="{ED16B51D-5EE7-E3ED-44C5-9D8EAA76903D}"/>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t>51</a:t>
            </a:fld>
            <a:endParaRPr lang="en-US"/>
          </a:p>
        </p:txBody>
      </p:sp>
      <p:sp>
        <p:nvSpPr>
          <p:cNvPr id="9" name="TextBox 8">
            <a:extLst>
              <a:ext uri="{FF2B5EF4-FFF2-40B4-BE49-F238E27FC236}">
                <a16:creationId xmlns:a16="http://schemas.microsoft.com/office/drawing/2014/main" id="{C1139000-3562-9518-8D86-EE85DF8C59DC}"/>
              </a:ext>
            </a:extLst>
          </p:cNvPr>
          <p:cNvSpPr txBox="1"/>
          <p:nvPr/>
        </p:nvSpPr>
        <p:spPr>
          <a:xfrm>
            <a:off x="3205104" y="5949091"/>
            <a:ext cx="1337480" cy="369332"/>
          </a:xfrm>
          <a:prstGeom prst="rect">
            <a:avLst/>
          </a:prstGeom>
          <a:noFill/>
        </p:spPr>
        <p:txBody>
          <a:bodyPr wrap="square" rtlCol="0">
            <a:spAutoFit/>
          </a:bodyPr>
          <a:lstStyle/>
          <a:p>
            <a:r>
              <a:rPr lang="en-US" dirty="0">
                <a:hlinkClick r:id="rId2"/>
              </a:rPr>
              <a:t>källa</a:t>
            </a:r>
            <a:endParaRPr lang="en-GB" dirty="0"/>
          </a:p>
        </p:txBody>
      </p:sp>
      <p:graphicFrame>
        <p:nvGraphicFramePr>
          <p:cNvPr id="4" name="Diagram 3">
            <a:extLst>
              <a:ext uri="{FF2B5EF4-FFF2-40B4-BE49-F238E27FC236}">
                <a16:creationId xmlns:a16="http://schemas.microsoft.com/office/drawing/2014/main" id="{2F9D630F-1D80-6B98-E267-2439A66819A5}"/>
              </a:ext>
            </a:extLst>
          </p:cNvPr>
          <p:cNvGraphicFramePr/>
          <p:nvPr>
            <p:extLst>
              <p:ext uri="{D42A27DB-BD31-4B8C-83A1-F6EECF244321}">
                <p14:modId xmlns:p14="http://schemas.microsoft.com/office/powerpoint/2010/main" val="3791559531"/>
              </p:ext>
            </p:extLst>
          </p:nvPr>
        </p:nvGraphicFramePr>
        <p:xfrm>
          <a:off x="4065373" y="411447"/>
          <a:ext cx="7846541" cy="6063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997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CD6A0-E5DC-7719-BFC0-DFD22F2C2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CC62E-2453-4159-E199-1D58B0F0D6F3}"/>
              </a:ext>
            </a:extLst>
          </p:cNvPr>
          <p:cNvSpPr>
            <a:spLocks noGrp="1"/>
          </p:cNvSpPr>
          <p:nvPr>
            <p:ph type="title"/>
          </p:nvPr>
        </p:nvSpPr>
        <p:spPr>
          <a:xfrm>
            <a:off x="381000" y="933449"/>
            <a:ext cx="10515600" cy="877888"/>
          </a:xfrm>
        </p:spPr>
        <p:txBody>
          <a:bodyPr anchor="ctr">
            <a:normAutofit/>
          </a:bodyPr>
          <a:lstStyle/>
          <a:p>
            <a:r>
              <a:rPr lang="en-US" b="1" dirty="0"/>
              <a:t>Ansvarsfullt ledarskap</a:t>
            </a:r>
            <a:endParaRPr lang="en-GB" b="1" dirty="0"/>
          </a:p>
        </p:txBody>
      </p:sp>
      <p:sp>
        <p:nvSpPr>
          <p:cNvPr id="3" name="Content Placeholder 2">
            <a:extLst>
              <a:ext uri="{FF2B5EF4-FFF2-40B4-BE49-F238E27FC236}">
                <a16:creationId xmlns:a16="http://schemas.microsoft.com/office/drawing/2014/main" id="{F8676E4B-369E-D3B2-B967-4B08E08F535A}"/>
              </a:ext>
            </a:extLst>
          </p:cNvPr>
          <p:cNvSpPr>
            <a:spLocks noGrp="1"/>
          </p:cNvSpPr>
          <p:nvPr>
            <p:ph sz="half" idx="1"/>
          </p:nvPr>
        </p:nvSpPr>
        <p:spPr>
          <a:xfrm>
            <a:off x="576204" y="1924283"/>
            <a:ext cx="7145385" cy="1289844"/>
          </a:xfrm>
        </p:spPr>
        <p:txBody>
          <a:bodyPr>
            <a:normAutofit/>
          </a:bodyPr>
          <a:lstStyle/>
          <a:p>
            <a:pPr marL="0" indent="0">
              <a:buNone/>
            </a:pPr>
            <a:r>
              <a:rPr lang="en-US" sz="2200" dirty="0">
                <a:solidFill>
                  <a:schemeClr val="bg2">
                    <a:lumMod val="50000"/>
                  </a:schemeClr>
                </a:solidFill>
                <a:effectLst/>
              </a:rPr>
              <a:t> "</a:t>
            </a:r>
            <a:r>
              <a:rPr lang="en-GB" sz="2400" i="1" dirty="0">
                <a:solidFill>
                  <a:schemeClr val="bg2">
                    <a:lumMod val="50000"/>
                  </a:schemeClr>
                </a:solidFill>
                <a:effectLst/>
                <a:latin typeface="Calibri" panose="020F0502020204030204" pitchFamily="34" charset="0"/>
                <a:ea typeface="Calibri" panose="020F0502020204030204" pitchFamily="34" charset="0"/>
              </a:rPr>
              <a:t>förkroppsligar en syn på ledarskap som ger företräde åt etiskt beslutsfattande, hållbarhet och socialt ansvar" (Sahar et al., 2023).</a:t>
            </a:r>
            <a:endParaRPr lang="en-GB" sz="2600" dirty="0">
              <a:solidFill>
                <a:schemeClr val="bg2">
                  <a:lumMod val="50000"/>
                </a:schemeClr>
              </a:solidFill>
            </a:endParaRPr>
          </a:p>
        </p:txBody>
      </p:sp>
      <p:sp>
        <p:nvSpPr>
          <p:cNvPr id="6" name="Segnaposto piè di pagina 1">
            <a:extLst>
              <a:ext uri="{FF2B5EF4-FFF2-40B4-BE49-F238E27FC236}">
                <a16:creationId xmlns:a16="http://schemas.microsoft.com/office/drawing/2014/main" id="{757349CA-D6DE-5BB3-7A0C-521024880993}"/>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dirty="0"/>
              <a:t>Modul: </a:t>
            </a:r>
            <a:r>
              <a:rPr lang="en-US" dirty="0" err="1"/>
              <a:t>Övergripande</a:t>
            </a:r>
            <a:r>
              <a:rPr lang="en-US" dirty="0"/>
              <a:t> </a:t>
            </a:r>
            <a:r>
              <a:rPr lang="en-US" dirty="0" err="1"/>
              <a:t>färdigheter</a:t>
            </a:r>
            <a:r>
              <a:rPr lang="en-US" dirty="0"/>
              <a:t> / </a:t>
            </a:r>
            <a:r>
              <a:rPr lang="en-US" dirty="0" err="1"/>
              <a:t>Ämne</a:t>
            </a:r>
            <a:r>
              <a:rPr lang="en-US" dirty="0"/>
              <a:t>: </a:t>
            </a:r>
            <a:r>
              <a:rPr lang="en-US" dirty="0" err="1"/>
              <a:t>Mjuka</a:t>
            </a:r>
            <a:r>
              <a:rPr lang="en-US" dirty="0"/>
              <a:t> </a:t>
            </a:r>
            <a:r>
              <a:rPr lang="en-US" dirty="0" err="1"/>
              <a:t>färdigheter</a:t>
            </a:r>
            <a:r>
              <a:rPr lang="en-US" dirty="0"/>
              <a:t> / </a:t>
            </a:r>
            <a:r>
              <a:rPr lang="en-US" dirty="0" err="1"/>
              <a:t>Delämne</a:t>
            </a:r>
            <a:r>
              <a:rPr lang="en-US" dirty="0"/>
              <a:t>: </a:t>
            </a:r>
            <a:r>
              <a:rPr lang="en-US" dirty="0" err="1"/>
              <a:t>Ansvarstagande</a:t>
            </a:r>
            <a:r>
              <a:rPr lang="en-US" dirty="0"/>
              <a:t> </a:t>
            </a:r>
            <a:r>
              <a:rPr lang="en-US" dirty="0" err="1"/>
              <a:t>och</a:t>
            </a:r>
            <a:r>
              <a:rPr lang="en-US" dirty="0"/>
              <a:t> </a:t>
            </a:r>
            <a:r>
              <a:rPr lang="en-US" dirty="0" err="1"/>
              <a:t>etisk</a:t>
            </a:r>
            <a:r>
              <a:rPr lang="en-US" dirty="0"/>
              <a:t> </a:t>
            </a:r>
            <a:r>
              <a:rPr lang="en-US" dirty="0" err="1"/>
              <a:t>kommunikation</a:t>
            </a:r>
            <a:endParaRPr lang="en-US" dirty="0"/>
          </a:p>
        </p:txBody>
      </p:sp>
      <p:sp>
        <p:nvSpPr>
          <p:cNvPr id="5" name="Slide Number Placeholder 4">
            <a:extLst>
              <a:ext uri="{FF2B5EF4-FFF2-40B4-BE49-F238E27FC236}">
                <a16:creationId xmlns:a16="http://schemas.microsoft.com/office/drawing/2014/main" id="{1BB46A7C-A21A-5274-F057-94DC5B73B59B}"/>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t>52</a:t>
            </a:fld>
            <a:endParaRPr lang="en-US"/>
          </a:p>
        </p:txBody>
      </p:sp>
      <p:sp>
        <p:nvSpPr>
          <p:cNvPr id="9" name="TextBox 8">
            <a:extLst>
              <a:ext uri="{FF2B5EF4-FFF2-40B4-BE49-F238E27FC236}">
                <a16:creationId xmlns:a16="http://schemas.microsoft.com/office/drawing/2014/main" id="{97746E6C-BF52-3F8E-74B7-6895656C6334}"/>
              </a:ext>
            </a:extLst>
          </p:cNvPr>
          <p:cNvSpPr txBox="1"/>
          <p:nvPr/>
        </p:nvSpPr>
        <p:spPr>
          <a:xfrm>
            <a:off x="9107740" y="5088772"/>
            <a:ext cx="1337480" cy="369332"/>
          </a:xfrm>
          <a:prstGeom prst="rect">
            <a:avLst/>
          </a:prstGeom>
          <a:noFill/>
        </p:spPr>
        <p:txBody>
          <a:bodyPr wrap="square" rtlCol="0">
            <a:spAutoFit/>
          </a:bodyPr>
          <a:lstStyle/>
          <a:p>
            <a:r>
              <a:rPr lang="en-US" dirty="0">
                <a:hlinkClick r:id="rId2"/>
              </a:rPr>
              <a:t>källa</a:t>
            </a:r>
            <a:endParaRPr lang="en-GB" dirty="0"/>
          </a:p>
        </p:txBody>
      </p:sp>
      <p:sp>
        <p:nvSpPr>
          <p:cNvPr id="7" name="TextBox 6">
            <a:extLst>
              <a:ext uri="{FF2B5EF4-FFF2-40B4-BE49-F238E27FC236}">
                <a16:creationId xmlns:a16="http://schemas.microsoft.com/office/drawing/2014/main" id="{DDF34169-68B6-802E-56D0-11EE7C6C03F4}"/>
              </a:ext>
            </a:extLst>
          </p:cNvPr>
          <p:cNvSpPr txBox="1"/>
          <p:nvPr/>
        </p:nvSpPr>
        <p:spPr>
          <a:xfrm>
            <a:off x="576204" y="3265648"/>
            <a:ext cx="6392784" cy="1200329"/>
          </a:xfrm>
          <a:prstGeom prst="rect">
            <a:avLst/>
          </a:prstGeom>
          <a:noFill/>
        </p:spPr>
        <p:txBody>
          <a:bodyPr wrap="square" rtlCol="0">
            <a:spAutoFit/>
          </a:bodyPr>
          <a:lstStyle/>
          <a:p>
            <a:r>
              <a:rPr lang="en-GB" sz="2400" i="1" dirty="0">
                <a:solidFill>
                  <a:schemeClr val="bg2">
                    <a:lumMod val="50000"/>
                  </a:schemeClr>
                </a:solidFill>
                <a:latin typeface="Calibri" panose="020F0502020204030204" pitchFamily="34" charset="0"/>
              </a:rPr>
              <a:t>Det främsta målet för ansvarsfulla ledare är att skapa bestående värde inte bara för sina organisationer utan också för samhället som helhet </a:t>
            </a:r>
          </a:p>
        </p:txBody>
      </p:sp>
      <p:pic>
        <p:nvPicPr>
          <p:cNvPr id="10" name="Picture 9" descr="A group of people sitting at a table&#10;&#10;Description automatically generated">
            <a:extLst>
              <a:ext uri="{FF2B5EF4-FFF2-40B4-BE49-F238E27FC236}">
                <a16:creationId xmlns:a16="http://schemas.microsoft.com/office/drawing/2014/main" id="{1DD006B1-C49D-74D6-00F4-8113B6114575}"/>
              </a:ext>
            </a:extLst>
          </p:cNvPr>
          <p:cNvPicPr>
            <a:picLocks noChangeAspect="1"/>
          </p:cNvPicPr>
          <p:nvPr/>
        </p:nvPicPr>
        <p:blipFill>
          <a:blip r:embed="rId3"/>
          <a:stretch>
            <a:fillRect/>
          </a:stretch>
        </p:blipFill>
        <p:spPr>
          <a:xfrm>
            <a:off x="7721589" y="1525160"/>
            <a:ext cx="4109783" cy="3521504"/>
          </a:xfrm>
          <a:prstGeom prst="rect">
            <a:avLst/>
          </a:prstGeom>
        </p:spPr>
      </p:pic>
      <p:sp>
        <p:nvSpPr>
          <p:cNvPr id="11" name="TextBox 10">
            <a:extLst>
              <a:ext uri="{FF2B5EF4-FFF2-40B4-BE49-F238E27FC236}">
                <a16:creationId xmlns:a16="http://schemas.microsoft.com/office/drawing/2014/main" id="{80780693-158D-A5EB-57A5-F7140B215255}"/>
              </a:ext>
            </a:extLst>
          </p:cNvPr>
          <p:cNvSpPr txBox="1"/>
          <p:nvPr/>
        </p:nvSpPr>
        <p:spPr>
          <a:xfrm>
            <a:off x="1902939" y="5125912"/>
            <a:ext cx="7029611" cy="707886"/>
          </a:xfrm>
          <a:prstGeom prst="rect">
            <a:avLst/>
          </a:prstGeom>
          <a:noFill/>
        </p:spPr>
        <p:txBody>
          <a:bodyPr wrap="square" rtlCol="0">
            <a:spAutoFit/>
          </a:bodyPr>
          <a:lstStyle/>
          <a:p>
            <a:r>
              <a:rPr lang="en-GB" sz="2000" b="1" i="1" dirty="0">
                <a:solidFill>
                  <a:schemeClr val="bg2">
                    <a:lumMod val="50000"/>
                  </a:schemeClr>
                </a:solidFill>
                <a:effectLst/>
                <a:latin typeface="Calibri" panose="020F0502020204030204" pitchFamily="34" charset="0"/>
                <a:ea typeface="Times New Roman" panose="02020603050405020304" pitchFamily="18" charset="0"/>
              </a:rPr>
              <a:t>Den fokuserar på hållbara värden och främjar positiva förändringar, både miljömässigt och socialt </a:t>
            </a:r>
            <a:endParaRPr lang="en-GB" sz="2000" b="1" i="1" dirty="0">
              <a:solidFill>
                <a:schemeClr val="bg2">
                  <a:lumMod val="50000"/>
                </a:schemeClr>
              </a:solidFill>
            </a:endParaRPr>
          </a:p>
        </p:txBody>
      </p:sp>
    </p:spTree>
    <p:extLst>
      <p:ext uri="{BB962C8B-B14F-4D97-AF65-F5344CB8AC3E}">
        <p14:creationId xmlns:p14="http://schemas.microsoft.com/office/powerpoint/2010/main" val="556828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0ED07-CA42-A297-6B69-FAD8AE26A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A4E41-467B-7BE2-A112-B925E692694B}"/>
              </a:ext>
            </a:extLst>
          </p:cNvPr>
          <p:cNvSpPr>
            <a:spLocks noGrp="1"/>
          </p:cNvSpPr>
          <p:nvPr>
            <p:ph type="title"/>
          </p:nvPr>
        </p:nvSpPr>
        <p:spPr>
          <a:xfrm>
            <a:off x="381000" y="933449"/>
            <a:ext cx="10515600" cy="877888"/>
          </a:xfrm>
        </p:spPr>
        <p:txBody>
          <a:bodyPr anchor="ctr">
            <a:normAutofit/>
          </a:bodyPr>
          <a:lstStyle/>
          <a:p>
            <a:r>
              <a:rPr lang="en-US" b="1" dirty="0"/>
              <a:t>Nyckelelement i ansvarsfullt ledarskap</a:t>
            </a:r>
            <a:endParaRPr lang="en-GB" b="1" dirty="0"/>
          </a:p>
        </p:txBody>
      </p:sp>
      <p:sp>
        <p:nvSpPr>
          <p:cNvPr id="6" name="Segnaposto piè di pagina 1">
            <a:extLst>
              <a:ext uri="{FF2B5EF4-FFF2-40B4-BE49-F238E27FC236}">
                <a16:creationId xmlns:a16="http://schemas.microsoft.com/office/drawing/2014/main" id="{510F43B5-36F3-A843-CF31-A5EEBF317858}"/>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dirty="0"/>
              <a:t>Modul: </a:t>
            </a:r>
            <a:r>
              <a:rPr lang="en-US" dirty="0" err="1"/>
              <a:t>Övergripande</a:t>
            </a:r>
            <a:r>
              <a:rPr lang="en-US" dirty="0"/>
              <a:t> </a:t>
            </a:r>
            <a:r>
              <a:rPr lang="en-US" dirty="0" err="1"/>
              <a:t>färdigheter</a:t>
            </a:r>
            <a:r>
              <a:rPr lang="en-US" dirty="0"/>
              <a:t> / </a:t>
            </a:r>
            <a:r>
              <a:rPr lang="en-US" dirty="0" err="1"/>
              <a:t>Ämne</a:t>
            </a:r>
            <a:r>
              <a:rPr lang="en-US" dirty="0"/>
              <a:t>: </a:t>
            </a:r>
            <a:r>
              <a:rPr lang="en-US" dirty="0" err="1"/>
              <a:t>Mjuka</a:t>
            </a:r>
            <a:r>
              <a:rPr lang="en-US" dirty="0"/>
              <a:t> </a:t>
            </a:r>
            <a:r>
              <a:rPr lang="en-US" dirty="0" err="1"/>
              <a:t>färdigheter</a:t>
            </a:r>
            <a:r>
              <a:rPr lang="en-US" dirty="0"/>
              <a:t> / </a:t>
            </a:r>
            <a:r>
              <a:rPr lang="en-US" dirty="0" err="1"/>
              <a:t>Delämne</a:t>
            </a:r>
            <a:r>
              <a:rPr lang="en-US" dirty="0"/>
              <a:t>: </a:t>
            </a:r>
            <a:r>
              <a:rPr lang="en-US" dirty="0" err="1"/>
              <a:t>Ansvarstagande</a:t>
            </a:r>
            <a:r>
              <a:rPr lang="en-US" dirty="0"/>
              <a:t> </a:t>
            </a:r>
            <a:r>
              <a:rPr lang="en-US" dirty="0" err="1"/>
              <a:t>och</a:t>
            </a:r>
            <a:r>
              <a:rPr lang="en-US" dirty="0"/>
              <a:t> </a:t>
            </a:r>
            <a:r>
              <a:rPr lang="en-US" dirty="0" err="1"/>
              <a:t>etisk</a:t>
            </a:r>
            <a:r>
              <a:rPr lang="en-US" dirty="0"/>
              <a:t> </a:t>
            </a:r>
            <a:r>
              <a:rPr lang="en-US" dirty="0" err="1"/>
              <a:t>kommunikation</a:t>
            </a:r>
            <a:endParaRPr lang="en-US" dirty="0"/>
          </a:p>
        </p:txBody>
      </p:sp>
      <p:sp>
        <p:nvSpPr>
          <p:cNvPr id="5" name="Slide Number Placeholder 4">
            <a:extLst>
              <a:ext uri="{FF2B5EF4-FFF2-40B4-BE49-F238E27FC236}">
                <a16:creationId xmlns:a16="http://schemas.microsoft.com/office/drawing/2014/main" id="{273E3CD2-E7A5-9233-2262-697A14A81D36}"/>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t>53</a:t>
            </a:fld>
            <a:endParaRPr lang="en-US"/>
          </a:p>
        </p:txBody>
      </p:sp>
      <p:graphicFrame>
        <p:nvGraphicFramePr>
          <p:cNvPr id="12" name="Content Placeholder 11">
            <a:extLst>
              <a:ext uri="{FF2B5EF4-FFF2-40B4-BE49-F238E27FC236}">
                <a16:creationId xmlns:a16="http://schemas.microsoft.com/office/drawing/2014/main" id="{347BD2C7-A40A-375A-FAFE-EDB8467E3C5F}"/>
              </a:ext>
            </a:extLst>
          </p:cNvPr>
          <p:cNvGraphicFramePr>
            <a:graphicFrameLocks noGrp="1"/>
          </p:cNvGraphicFramePr>
          <p:nvPr>
            <p:ph sz="half" idx="1"/>
            <p:extLst>
              <p:ext uri="{D42A27DB-BD31-4B8C-83A1-F6EECF244321}">
                <p14:modId xmlns:p14="http://schemas.microsoft.com/office/powerpoint/2010/main" val="3961608969"/>
              </p:ext>
            </p:extLst>
          </p:nvPr>
        </p:nvGraphicFramePr>
        <p:xfrm>
          <a:off x="0" y="1519881"/>
          <a:ext cx="11811000" cy="4609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440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6D772-C368-DEE4-4CA1-E87416382C0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FC1F6A1-B268-5E27-47C1-608A56FE2961}"/>
              </a:ext>
            </a:extLst>
          </p:cNvPr>
          <p:cNvSpPr>
            <a:spLocks noGrp="1"/>
          </p:cNvSpPr>
          <p:nvPr>
            <p:ph type="title"/>
          </p:nvPr>
        </p:nvSpPr>
        <p:spPr/>
        <p:txBody>
          <a:bodyPr>
            <a:normAutofit/>
          </a:bodyPr>
          <a:lstStyle/>
          <a:p>
            <a:r>
              <a:rPr lang="it-IT" dirty="0"/>
              <a:t>Praktisk aktivitet #8</a:t>
            </a:r>
            <a:endParaRPr lang="en-GB" dirty="0"/>
          </a:p>
        </p:txBody>
      </p:sp>
      <p:sp>
        <p:nvSpPr>
          <p:cNvPr id="9" name="Segnaposto numero diapositiva 8">
            <a:extLst>
              <a:ext uri="{FF2B5EF4-FFF2-40B4-BE49-F238E27FC236}">
                <a16:creationId xmlns:a16="http://schemas.microsoft.com/office/drawing/2014/main" id="{BDD81987-362C-41C3-6A02-BB20CB19638D}"/>
              </a:ext>
            </a:extLst>
          </p:cNvPr>
          <p:cNvSpPr>
            <a:spLocks noGrp="1"/>
          </p:cNvSpPr>
          <p:nvPr>
            <p:ph type="sldNum" sz="quarter" idx="12"/>
          </p:nvPr>
        </p:nvSpPr>
        <p:spPr/>
        <p:txBody>
          <a:bodyPr/>
          <a:lstStyle/>
          <a:p>
            <a:fld id="{6FF9F0C5-380F-41C2-899A-BAC0F0927E16}" type="slidenum">
              <a:rPr lang="en-US" smtClean="0"/>
              <a:t>54</a:t>
            </a:fld>
            <a:endParaRPr lang="en-US" dirty="0"/>
          </a:p>
        </p:txBody>
      </p:sp>
      <p:sp>
        <p:nvSpPr>
          <p:cNvPr id="6" name="Segnaposto contenuto 7">
            <a:extLst>
              <a:ext uri="{FF2B5EF4-FFF2-40B4-BE49-F238E27FC236}">
                <a16:creationId xmlns:a16="http://schemas.microsoft.com/office/drawing/2014/main" id="{888B9C64-2072-F538-6D1B-DC47644E8292}"/>
              </a:ext>
            </a:extLst>
          </p:cNvPr>
          <p:cNvSpPr>
            <a:spLocks noGrp="1"/>
          </p:cNvSpPr>
          <p:nvPr>
            <p:ph idx="1"/>
          </p:nvPr>
        </p:nvSpPr>
        <p:spPr>
          <a:xfrm>
            <a:off x="838200" y="1825625"/>
            <a:ext cx="10515600" cy="4351338"/>
          </a:xfrm>
        </p:spPr>
        <p:txBody>
          <a:bodyPr anchor="ctr"/>
          <a:lstStyle/>
          <a:p>
            <a:pPr marL="0" indent="0" algn="ctr" fontAlgn="base">
              <a:buNone/>
            </a:pPr>
            <a:r>
              <a:rPr lang="en-US" sz="3200" i="1" dirty="0">
                <a:solidFill>
                  <a:schemeClr val="bg2">
                    <a:lumMod val="50000"/>
                  </a:schemeClr>
                </a:solidFill>
                <a:latin typeface="Calibri" panose="020F0502020204030204" pitchFamily="34" charset="0"/>
                <a:ea typeface="Times New Roman" panose="02020603050405020304" pitchFamily="18" charset="0"/>
              </a:rPr>
              <a:t>Gruppdiskussion </a:t>
            </a:r>
          </a:p>
          <a:p>
            <a:pPr marL="0" indent="0" algn="ctr" fontAlgn="base">
              <a:buNone/>
            </a:pPr>
            <a:r>
              <a:rPr lang="en-US" sz="2400" i="1" dirty="0">
                <a:solidFill>
                  <a:schemeClr val="bg2">
                    <a:lumMod val="50000"/>
                  </a:schemeClr>
                </a:solidFill>
                <a:latin typeface="Calibri" panose="020F0502020204030204" pitchFamily="34" charset="0"/>
                <a:ea typeface="Times New Roman" panose="02020603050405020304" pitchFamily="18" charset="0"/>
              </a:rPr>
              <a:t>Ge exempel på socialt ansvarstagande inom jordbrukssektorn</a:t>
            </a:r>
            <a:r>
              <a:rPr lang="sl-SI" sz="2400" i="1" dirty="0">
                <a:solidFill>
                  <a:schemeClr val="bg2">
                    <a:lumMod val="50000"/>
                  </a:schemeClr>
                </a:solidFill>
                <a:effectLst/>
                <a:latin typeface="Calibri" panose="020F0502020204030204" pitchFamily="34" charset="0"/>
                <a:ea typeface="Times New Roman" panose="02020603050405020304" pitchFamily="18" charset="0"/>
              </a:rPr>
              <a:t>.</a:t>
            </a:r>
            <a:endParaRPr lang="en-GB" sz="2800" i="1" dirty="0">
              <a:solidFill>
                <a:schemeClr val="bg2">
                  <a:lumMod val="50000"/>
                </a:schemeClr>
              </a:solidFill>
              <a:effectLst/>
              <a:latin typeface="Times New Roman" panose="02020603050405020304" pitchFamily="18" charset="0"/>
              <a:ea typeface="Times New Roman" panose="02020603050405020304" pitchFamily="18" charset="0"/>
            </a:endParaRPr>
          </a:p>
          <a:p>
            <a:pPr marL="0" indent="0" algn="just" fontAlgn="base">
              <a:buNone/>
            </a:pPr>
            <a:endParaRPr lang="en-GB" sz="2800" dirty="0">
              <a:effectLst/>
              <a:latin typeface="Times New Roman" panose="02020603050405020304" pitchFamily="18" charset="0"/>
              <a:ea typeface="Times New Roman" panose="02020603050405020304" pitchFamily="18" charset="0"/>
            </a:endParaRPr>
          </a:p>
        </p:txBody>
      </p:sp>
      <p:sp>
        <p:nvSpPr>
          <p:cNvPr id="3" name="Segnaposto piè di pagina 1">
            <a:extLst>
              <a:ext uri="{FF2B5EF4-FFF2-40B4-BE49-F238E27FC236}">
                <a16:creationId xmlns:a16="http://schemas.microsoft.com/office/drawing/2014/main" id="{31A698CD-AA1F-8DE4-4758-4EDEB2EBA536}"/>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Agilt tänkande och etisk kommunikation</a:t>
            </a:r>
          </a:p>
        </p:txBody>
      </p:sp>
    </p:spTree>
    <p:extLst>
      <p:ext uri="{BB962C8B-B14F-4D97-AF65-F5344CB8AC3E}">
        <p14:creationId xmlns:p14="http://schemas.microsoft.com/office/powerpoint/2010/main" val="303010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D6CF9-20CB-AD35-97AA-37A4AFB9BE0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E7C65A1-DAAF-E55D-C94D-37C16DF646A7}"/>
              </a:ext>
            </a:extLst>
          </p:cNvPr>
          <p:cNvSpPr>
            <a:spLocks noGrp="1"/>
          </p:cNvSpPr>
          <p:nvPr>
            <p:ph type="title"/>
          </p:nvPr>
        </p:nvSpPr>
        <p:spPr/>
        <p:txBody>
          <a:bodyPr>
            <a:normAutofit/>
          </a:bodyPr>
          <a:lstStyle/>
          <a:p>
            <a:r>
              <a:rPr lang="it-IT" dirty="0"/>
              <a:t>Praktisk aktivitet nr 9</a:t>
            </a:r>
            <a:endParaRPr lang="en-GB" dirty="0"/>
          </a:p>
        </p:txBody>
      </p:sp>
      <p:sp>
        <p:nvSpPr>
          <p:cNvPr id="9" name="Segnaposto numero diapositiva 8">
            <a:extLst>
              <a:ext uri="{FF2B5EF4-FFF2-40B4-BE49-F238E27FC236}">
                <a16:creationId xmlns:a16="http://schemas.microsoft.com/office/drawing/2014/main" id="{31FDCA1D-B60B-046D-ADFF-FDE133830A21}"/>
              </a:ext>
            </a:extLst>
          </p:cNvPr>
          <p:cNvSpPr>
            <a:spLocks noGrp="1"/>
          </p:cNvSpPr>
          <p:nvPr>
            <p:ph type="sldNum" sz="quarter" idx="12"/>
          </p:nvPr>
        </p:nvSpPr>
        <p:spPr/>
        <p:txBody>
          <a:bodyPr/>
          <a:lstStyle/>
          <a:p>
            <a:fld id="{6FF9F0C5-380F-41C2-899A-BAC0F0927E16}" type="slidenum">
              <a:rPr lang="en-US" smtClean="0"/>
              <a:t>55</a:t>
            </a:fld>
            <a:endParaRPr lang="en-US" dirty="0"/>
          </a:p>
        </p:txBody>
      </p:sp>
      <p:sp>
        <p:nvSpPr>
          <p:cNvPr id="6" name="Segnaposto contenuto 7">
            <a:extLst>
              <a:ext uri="{FF2B5EF4-FFF2-40B4-BE49-F238E27FC236}">
                <a16:creationId xmlns:a16="http://schemas.microsoft.com/office/drawing/2014/main" id="{9BDAAC48-4084-78EE-AECD-34C2AD1D32D5}"/>
              </a:ext>
            </a:extLst>
          </p:cNvPr>
          <p:cNvSpPr>
            <a:spLocks noGrp="1"/>
          </p:cNvSpPr>
          <p:nvPr>
            <p:ph idx="1"/>
          </p:nvPr>
        </p:nvSpPr>
        <p:spPr>
          <a:xfrm>
            <a:off x="838200" y="1614360"/>
            <a:ext cx="10515600" cy="4351338"/>
          </a:xfrm>
        </p:spPr>
        <p:txBody>
          <a:bodyPr anchor="ctr">
            <a:normAutofit/>
          </a:bodyPr>
          <a:lstStyle/>
          <a:p>
            <a:pPr marL="0" indent="0" algn="ctr" fontAlgn="base">
              <a:buNone/>
            </a:pPr>
            <a:r>
              <a:rPr lang="en-US" sz="3200" i="1" dirty="0">
                <a:solidFill>
                  <a:schemeClr val="bg2">
                    <a:lumMod val="50000"/>
                  </a:schemeClr>
                </a:solidFill>
                <a:latin typeface="Calibri" panose="020F0502020204030204" pitchFamily="34" charset="0"/>
                <a:ea typeface="Times New Roman" panose="02020603050405020304" pitchFamily="18" charset="0"/>
              </a:rPr>
              <a:t>Gruppträning</a:t>
            </a:r>
          </a:p>
          <a:p>
            <a:pPr marL="0" indent="0">
              <a:lnSpc>
                <a:spcPct val="115000"/>
              </a:lnSpc>
              <a:spcAft>
                <a:spcPts val="1000"/>
              </a:spcAft>
              <a:buNone/>
            </a:pP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Dela in er i grupper om 5 personer. Varje grupp bör ha ett specifikt ämne att diskutera med avseende på etiska dilemman. Möjliga ämnen är följande:</a:t>
            </a:r>
            <a:endPar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mj-lt"/>
              <a:buAutoNum type="arabicPeriod"/>
            </a:pP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Hitta en metod för att minimera den tid som du som jordbrukare behöver för att odla grönsaker</a:t>
            </a:r>
            <a:endPar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mj-lt"/>
              <a:buAutoNum type="arabicPeriod"/>
            </a:pP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Ta fram lösningar för att minimera kostnaderna för gödselmedel</a:t>
            </a:r>
            <a:endPar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mj-lt"/>
              <a:buAutoNum type="arabicPeriod"/>
            </a:pP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Ge lösningar för att </a:t>
            </a:r>
            <a:r>
              <a:rPr lang="en-US" sz="1800" i="1" dirty="0">
                <a:solidFill>
                  <a:srgbClr val="595959"/>
                </a:solidFill>
                <a:latin typeface="Calibri" panose="020F0502020204030204" pitchFamily="34" charset="0"/>
                <a:ea typeface="Calibri" panose="020F0502020204030204" pitchFamily="34" charset="0"/>
                <a:cs typeface="Times New Roman" panose="02020603050405020304" pitchFamily="18" charset="0"/>
              </a:rPr>
              <a:t>sälja de varor som producerats under föregående period</a:t>
            </a: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När ni har bestämt vilket ämne som gruppen ska arbeta med, skriv ner så många lösningar som möjligt på ämnet. Diskutera sedan vilka av dem som är etiska och vilka som inte är det och på vilka villkor ni motsätter er denna etiskhet. I slutet ska varje grupp presentera sina resultat och diskutera de lösningar som tagits fram med resten av grupperna. </a:t>
            </a:r>
            <a:endParaRPr lang="en-GB" sz="2800" dirty="0">
              <a:solidFill>
                <a:srgbClr val="595959"/>
              </a:solidFill>
              <a:effectLst/>
              <a:latin typeface="Times New Roman" panose="02020603050405020304" pitchFamily="18" charset="0"/>
              <a:ea typeface="Times New Roman" panose="02020603050405020304" pitchFamily="18" charset="0"/>
            </a:endParaRPr>
          </a:p>
        </p:txBody>
      </p:sp>
      <p:sp>
        <p:nvSpPr>
          <p:cNvPr id="3" name="Segnaposto piè di pagina 1">
            <a:extLst>
              <a:ext uri="{FF2B5EF4-FFF2-40B4-BE49-F238E27FC236}">
                <a16:creationId xmlns:a16="http://schemas.microsoft.com/office/drawing/2014/main" id="{39FE6FC7-4B50-589C-BF92-BE133EFAE55D}"/>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Agilt tänkande och etisk kommunikation</a:t>
            </a:r>
          </a:p>
        </p:txBody>
      </p:sp>
    </p:spTree>
    <p:extLst>
      <p:ext uri="{BB962C8B-B14F-4D97-AF65-F5344CB8AC3E}">
        <p14:creationId xmlns:p14="http://schemas.microsoft.com/office/powerpoint/2010/main" val="241489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95648-C1F9-0EFE-6125-2D384BDB3023}"/>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D1B063C-7BB0-6F77-9C6B-C81DFF7E8E41}"/>
              </a:ext>
            </a:extLst>
          </p:cNvPr>
          <p:cNvSpPr>
            <a:spLocks noGrp="1"/>
          </p:cNvSpPr>
          <p:nvPr>
            <p:ph type="title"/>
          </p:nvPr>
        </p:nvSpPr>
        <p:spPr>
          <a:xfrm>
            <a:off x="838200" y="952885"/>
            <a:ext cx="10515600" cy="1009651"/>
          </a:xfrm>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E8C20F75-AA68-FAFF-7E1A-5AD0C37AA519}"/>
              </a:ext>
            </a:extLst>
          </p:cNvPr>
          <p:cNvSpPr>
            <a:spLocks noGrp="1"/>
          </p:cNvSpPr>
          <p:nvPr>
            <p:ph idx="1"/>
          </p:nvPr>
        </p:nvSpPr>
        <p:spPr>
          <a:xfrm>
            <a:off x="838200" y="2213877"/>
            <a:ext cx="10515600" cy="3656185"/>
          </a:xfrm>
        </p:spPr>
        <p:txBody>
          <a:bodyPr/>
          <a:lstStyle/>
          <a:p>
            <a:r>
              <a:rPr lang="en-US" dirty="0"/>
              <a:t>Professionell utveckling</a:t>
            </a:r>
          </a:p>
          <a:p>
            <a:pPr marL="0" indent="0">
              <a:buNone/>
            </a:pPr>
            <a:endParaRPr lang="en-US" dirty="0"/>
          </a:p>
          <a:p>
            <a:r>
              <a:rPr lang="en-US" dirty="0"/>
              <a:t>Självkännedom och självhantering</a:t>
            </a:r>
          </a:p>
          <a:p>
            <a:pPr marL="0" indent="0">
              <a:buNone/>
            </a:pPr>
            <a:endParaRPr lang="en-US" dirty="0"/>
          </a:p>
          <a:p>
            <a:endParaRPr lang="en-GB" dirty="0"/>
          </a:p>
        </p:txBody>
      </p:sp>
      <p:sp>
        <p:nvSpPr>
          <p:cNvPr id="2" name="Segnaposto piè di pagina 1">
            <a:extLst>
              <a:ext uri="{FF2B5EF4-FFF2-40B4-BE49-F238E27FC236}">
                <a16:creationId xmlns:a16="http://schemas.microsoft.com/office/drawing/2014/main" id="{FA5F42E8-2097-D92D-2446-AFB1D042EE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Professionell utveckling</a:t>
            </a:r>
          </a:p>
        </p:txBody>
      </p:sp>
      <p:sp>
        <p:nvSpPr>
          <p:cNvPr id="3" name="Segnaposto numero diapositiva 2">
            <a:extLst>
              <a:ext uri="{FF2B5EF4-FFF2-40B4-BE49-F238E27FC236}">
                <a16:creationId xmlns:a16="http://schemas.microsoft.com/office/drawing/2014/main" id="{F937C9D9-E067-81B2-8D5C-25EED0A31F90}"/>
              </a:ext>
            </a:extLst>
          </p:cNvPr>
          <p:cNvSpPr>
            <a:spLocks noGrp="1"/>
          </p:cNvSpPr>
          <p:nvPr>
            <p:ph type="sldNum" sz="quarter" idx="12"/>
          </p:nvPr>
        </p:nvSpPr>
        <p:spPr/>
        <p:txBody>
          <a:bodyPr/>
          <a:lstStyle/>
          <a:p>
            <a:fld id="{D57F1E4F-1CFF-5643-939E-217C01CDF565}" type="slidenum">
              <a:rPr lang="en-US" smtClean="0"/>
              <a:t>56</a:t>
            </a:fld>
            <a:endParaRPr lang="en-US" dirty="0"/>
          </a:p>
        </p:txBody>
      </p:sp>
    </p:spTree>
    <p:extLst>
      <p:ext uri="{BB962C8B-B14F-4D97-AF65-F5344CB8AC3E}">
        <p14:creationId xmlns:p14="http://schemas.microsoft.com/office/powerpoint/2010/main" val="1637836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87FC0-B6DA-481E-7F79-3466983D86B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95DE2107-6B08-7968-5BB6-379A5441FC97}"/>
              </a:ext>
            </a:extLst>
          </p:cNvPr>
          <p:cNvSpPr>
            <a:spLocks noGrp="1"/>
          </p:cNvSpPr>
          <p:nvPr>
            <p:ph type="title"/>
          </p:nvPr>
        </p:nvSpPr>
        <p:spPr>
          <a:xfrm>
            <a:off x="838200" y="952885"/>
            <a:ext cx="10515600" cy="1009651"/>
          </a:xfrm>
        </p:spPr>
        <p:txBody>
          <a:bodyPr/>
          <a:lstStyle/>
          <a:p>
            <a:r>
              <a:rPr lang="it-IT" dirty="0"/>
              <a:t>Den professionella utvecklingens roll</a:t>
            </a:r>
            <a:endParaRPr lang="en-GB" dirty="0"/>
          </a:p>
        </p:txBody>
      </p:sp>
      <p:sp>
        <p:nvSpPr>
          <p:cNvPr id="8" name="Segnaposto contenuto 7">
            <a:extLst>
              <a:ext uri="{FF2B5EF4-FFF2-40B4-BE49-F238E27FC236}">
                <a16:creationId xmlns:a16="http://schemas.microsoft.com/office/drawing/2014/main" id="{A27709ED-5490-12DD-D118-FA8F31A3A74B}"/>
              </a:ext>
            </a:extLst>
          </p:cNvPr>
          <p:cNvSpPr>
            <a:spLocks noGrp="1"/>
          </p:cNvSpPr>
          <p:nvPr>
            <p:ph idx="1"/>
          </p:nvPr>
        </p:nvSpPr>
        <p:spPr>
          <a:xfrm>
            <a:off x="702276" y="2060182"/>
            <a:ext cx="10515600" cy="1215123"/>
          </a:xfrm>
        </p:spPr>
        <p:txBody>
          <a:bodyPr/>
          <a:lstStyle/>
          <a:p>
            <a:pPr marL="0" indent="0">
              <a:buNone/>
            </a:pPr>
            <a:r>
              <a:rPr lang="en-US" sz="2000" i="1" dirty="0">
                <a:solidFill>
                  <a:schemeClr val="bg2">
                    <a:lumMod val="50000"/>
                  </a:schemeClr>
                </a:solidFill>
                <a:effectLst/>
                <a:ea typeface="Calibri" panose="020F0502020204030204" pitchFamily="34" charset="0"/>
              </a:rPr>
              <a:t>"Processen att förbättra och öka personalens kompetens genom tillgång till utbildningsmöjligheter på arbetsplatsen, genom externa organisationer eller genom att se andra utföra jobbet.</a:t>
            </a:r>
            <a:r>
              <a:rPr lang="en-US" sz="2000" i="1" dirty="0">
                <a:solidFill>
                  <a:schemeClr val="bg2">
                    <a:lumMod val="50000"/>
                  </a:schemeClr>
                </a:solidFill>
                <a:effectLst/>
                <a:ea typeface="Times New Roman" panose="02020603050405020304" pitchFamily="18" charset="0"/>
                <a:cs typeface="Open Sans" panose="020B0606030504020204" pitchFamily="34" charset="0"/>
              </a:rPr>
              <a:t>" </a:t>
            </a:r>
            <a:endParaRPr lang="en-US" sz="2800" i="1" dirty="0">
              <a:solidFill>
                <a:schemeClr val="bg2">
                  <a:lumMod val="50000"/>
                </a:schemeClr>
              </a:solidFill>
            </a:endParaRPr>
          </a:p>
          <a:p>
            <a:endParaRPr lang="en-GB" dirty="0"/>
          </a:p>
        </p:txBody>
      </p:sp>
      <p:sp>
        <p:nvSpPr>
          <p:cNvPr id="2" name="Segnaposto piè di pagina 1">
            <a:extLst>
              <a:ext uri="{FF2B5EF4-FFF2-40B4-BE49-F238E27FC236}">
                <a16:creationId xmlns:a16="http://schemas.microsoft.com/office/drawing/2014/main" id="{D3FF12FA-FACB-5D5B-A296-D92BC1133BA1}"/>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Professionell utveckling</a:t>
            </a:r>
          </a:p>
        </p:txBody>
      </p:sp>
      <p:sp>
        <p:nvSpPr>
          <p:cNvPr id="3" name="Segnaposto numero diapositiva 2">
            <a:extLst>
              <a:ext uri="{FF2B5EF4-FFF2-40B4-BE49-F238E27FC236}">
                <a16:creationId xmlns:a16="http://schemas.microsoft.com/office/drawing/2014/main" id="{F1091EFC-C29E-3270-3E2C-4572850643FF}"/>
              </a:ext>
            </a:extLst>
          </p:cNvPr>
          <p:cNvSpPr>
            <a:spLocks noGrp="1"/>
          </p:cNvSpPr>
          <p:nvPr>
            <p:ph type="sldNum" sz="quarter" idx="12"/>
          </p:nvPr>
        </p:nvSpPr>
        <p:spPr/>
        <p:txBody>
          <a:bodyPr/>
          <a:lstStyle/>
          <a:p>
            <a:fld id="{D57F1E4F-1CFF-5643-939E-217C01CDF565}" type="slidenum">
              <a:rPr lang="en-US" smtClean="0"/>
              <a:t>57</a:t>
            </a:fld>
            <a:endParaRPr lang="en-US" dirty="0"/>
          </a:p>
        </p:txBody>
      </p:sp>
      <p:sp>
        <p:nvSpPr>
          <p:cNvPr id="4" name="TextBox 3">
            <a:extLst>
              <a:ext uri="{FF2B5EF4-FFF2-40B4-BE49-F238E27FC236}">
                <a16:creationId xmlns:a16="http://schemas.microsoft.com/office/drawing/2014/main" id="{AEE892F3-327D-69B2-4914-3B208315E44A}"/>
              </a:ext>
            </a:extLst>
          </p:cNvPr>
          <p:cNvSpPr txBox="1"/>
          <p:nvPr/>
        </p:nvSpPr>
        <p:spPr>
          <a:xfrm>
            <a:off x="838200" y="3150344"/>
            <a:ext cx="6192795" cy="3206006"/>
          </a:xfrm>
          <a:prstGeom prst="rect">
            <a:avLst/>
          </a:prstGeom>
          <a:noFill/>
        </p:spPr>
        <p:txBody>
          <a:bodyPr wrap="square" rtlCol="0">
            <a:spAutoFit/>
          </a:bodyPr>
          <a:lstStyle/>
          <a:p>
            <a:pPr>
              <a:lnSpc>
                <a:spcPct val="90000"/>
              </a:lnSpc>
              <a:spcBef>
                <a:spcPts val="1000"/>
              </a:spcBef>
            </a:pPr>
            <a:r>
              <a:rPr lang="en-US" sz="2000" dirty="0">
                <a:solidFill>
                  <a:schemeClr val="bg2">
                    <a:lumMod val="50000"/>
                  </a:schemeClr>
                </a:solidFill>
              </a:rPr>
              <a:t>Det omfattar ett brett spektrum av aktiviteter, inklusive:</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 workshop, </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seminarier,</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 konferenser, </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formell utbildning, </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mentorskap, </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nätverkande och </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självstyrt lärande</a:t>
            </a:r>
            <a:endParaRPr lang="en-GB" sz="2000" dirty="0">
              <a:solidFill>
                <a:schemeClr val="bg2">
                  <a:lumMod val="50000"/>
                </a:schemeClr>
              </a:solidFill>
            </a:endParaRPr>
          </a:p>
        </p:txBody>
      </p:sp>
      <p:pic>
        <p:nvPicPr>
          <p:cNvPr id="6" name="Picture 5" descr="A diagram of a professional development&#10;&#10;Description automatically generated">
            <a:extLst>
              <a:ext uri="{FF2B5EF4-FFF2-40B4-BE49-F238E27FC236}">
                <a16:creationId xmlns:a16="http://schemas.microsoft.com/office/drawing/2014/main" id="{24B25ED7-8AB1-24EF-5D64-4D70CDBD3F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34974" y="2926193"/>
            <a:ext cx="2978922" cy="2978922"/>
          </a:xfrm>
          <a:prstGeom prst="rect">
            <a:avLst/>
          </a:prstGeom>
        </p:spPr>
      </p:pic>
      <p:sp>
        <p:nvSpPr>
          <p:cNvPr id="9" name="TextBox 8">
            <a:extLst>
              <a:ext uri="{FF2B5EF4-FFF2-40B4-BE49-F238E27FC236}">
                <a16:creationId xmlns:a16="http://schemas.microsoft.com/office/drawing/2014/main" id="{993BAFD3-45AF-BBB2-1157-394487B54ED3}"/>
              </a:ext>
            </a:extLst>
          </p:cNvPr>
          <p:cNvSpPr txBox="1"/>
          <p:nvPr/>
        </p:nvSpPr>
        <p:spPr>
          <a:xfrm>
            <a:off x="8189912" y="6066775"/>
            <a:ext cx="2423984" cy="369332"/>
          </a:xfrm>
          <a:prstGeom prst="rect">
            <a:avLst/>
          </a:prstGeom>
          <a:noFill/>
        </p:spPr>
        <p:txBody>
          <a:bodyPr wrap="square" rtlCol="0">
            <a:spAutoFit/>
          </a:bodyPr>
          <a:lstStyle/>
          <a:p>
            <a:r>
              <a:rPr lang="en-GB" sz="900">
                <a:hlinkClick r:id="rId3" tooltip="https://www.vcbay.news/2020/11/16/emerging-trends-in-the-education-sector/"/>
              </a:rPr>
              <a:t>Detta foto </a:t>
            </a:r>
            <a:r>
              <a:rPr lang="en-GB" sz="900"/>
              <a:t>av Okänd författare är licensierat under </a:t>
            </a:r>
            <a:r>
              <a:rPr lang="en-GB" sz="900">
                <a:hlinkClick r:id="rId4" tooltip="https://creativecommons.org/licenses/by-nc-nd/3.0/"/>
              </a:rPr>
              <a:t>CC BY-NC-ND</a:t>
            </a:r>
            <a:endParaRPr lang="en-GB" sz="900"/>
          </a:p>
        </p:txBody>
      </p:sp>
    </p:spTree>
    <p:extLst>
      <p:ext uri="{BB962C8B-B14F-4D97-AF65-F5344CB8AC3E}">
        <p14:creationId xmlns:p14="http://schemas.microsoft.com/office/powerpoint/2010/main" val="4140155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CD316-B73B-87E3-96FD-9783C1C2E2D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DDFF8948-79FC-0524-13AA-6B458C98EE91}"/>
              </a:ext>
            </a:extLst>
          </p:cNvPr>
          <p:cNvSpPr>
            <a:spLocks noGrp="1"/>
          </p:cNvSpPr>
          <p:nvPr>
            <p:ph type="title"/>
          </p:nvPr>
        </p:nvSpPr>
        <p:spPr>
          <a:xfrm>
            <a:off x="838200" y="952885"/>
            <a:ext cx="10515600" cy="1009651"/>
          </a:xfrm>
        </p:spPr>
        <p:txBody>
          <a:bodyPr>
            <a:normAutofit/>
          </a:bodyPr>
          <a:lstStyle/>
          <a:p>
            <a:r>
              <a:rPr lang="it-IT" dirty="0"/>
              <a:t>Varför lantbrukare bör vidareutbilda sig (1/2)</a:t>
            </a:r>
            <a:endParaRPr lang="en-GB" dirty="0"/>
          </a:p>
        </p:txBody>
      </p:sp>
      <p:sp>
        <p:nvSpPr>
          <p:cNvPr id="8" name="Segnaposto contenuto 7">
            <a:extLst>
              <a:ext uri="{FF2B5EF4-FFF2-40B4-BE49-F238E27FC236}">
                <a16:creationId xmlns:a16="http://schemas.microsoft.com/office/drawing/2014/main" id="{AFD9392A-9EE0-3B1A-D8AF-A52B9963BE38}"/>
              </a:ext>
            </a:extLst>
          </p:cNvPr>
          <p:cNvSpPr>
            <a:spLocks noGrp="1"/>
          </p:cNvSpPr>
          <p:nvPr>
            <p:ph idx="1"/>
          </p:nvPr>
        </p:nvSpPr>
        <p:spPr>
          <a:xfrm>
            <a:off x="2075934" y="2184594"/>
            <a:ext cx="9277865" cy="788815"/>
          </a:xfrm>
        </p:spPr>
        <p:txBody>
          <a:bodyPr>
            <a:normAutofit/>
          </a:bodyPr>
          <a:lstStyle/>
          <a:p>
            <a:pPr marL="0" indent="0">
              <a:buNone/>
            </a:pPr>
            <a:r>
              <a:rPr lang="en-GB" sz="2000" b="1" dirty="0">
                <a:solidFill>
                  <a:schemeClr val="bg2">
                    <a:lumMod val="50000"/>
                  </a:schemeClr>
                </a:solidFill>
                <a:effectLst/>
                <a:ea typeface="Calibri" panose="020F0502020204030204" pitchFamily="34" charset="0"/>
              </a:rPr>
              <a:t>Tekniska framsteg:</a:t>
            </a:r>
            <a:r>
              <a:rPr lang="en-GB" sz="2000" dirty="0">
                <a:solidFill>
                  <a:schemeClr val="bg2">
                    <a:lumMod val="50000"/>
                  </a:schemeClr>
                </a:solidFill>
                <a:effectLst/>
                <a:ea typeface="Calibri" panose="020F0502020204030204" pitchFamily="34" charset="0"/>
              </a:rPr>
              <a:t> Jordbruket utvecklas kontinuerligt med införandet av ny teknik, precisionsodlingstekniker och hållbara metoder</a:t>
            </a:r>
            <a:endParaRPr lang="en-US" sz="2800" dirty="0">
              <a:solidFill>
                <a:schemeClr val="bg2">
                  <a:lumMod val="50000"/>
                </a:schemeClr>
              </a:solidFill>
            </a:endParaRPr>
          </a:p>
          <a:p>
            <a:pPr marL="0" indent="0">
              <a:buNone/>
            </a:pPr>
            <a:endParaRPr lang="en-US" dirty="0"/>
          </a:p>
          <a:p>
            <a:endParaRPr lang="en-GB" dirty="0"/>
          </a:p>
        </p:txBody>
      </p:sp>
      <p:sp>
        <p:nvSpPr>
          <p:cNvPr id="2" name="Segnaposto piè di pagina 1">
            <a:extLst>
              <a:ext uri="{FF2B5EF4-FFF2-40B4-BE49-F238E27FC236}">
                <a16:creationId xmlns:a16="http://schemas.microsoft.com/office/drawing/2014/main" id="{0EE0E798-B0C5-4053-C0F8-D7E299A0D334}"/>
              </a:ext>
            </a:extLst>
          </p:cNvPr>
          <p:cNvSpPr>
            <a:spLocks noGrp="1"/>
          </p:cNvSpPr>
          <p:nvPr>
            <p:ph type="ftr" sz="quarter" idx="11"/>
          </p:nvPr>
        </p:nvSpPr>
        <p:spPr/>
        <p:txBody>
          <a:bodyPr/>
          <a:lstStyle/>
          <a:p>
            <a:r>
              <a:rPr lang="en-US" sz="1200" dirty="0">
                <a:solidFill>
                  <a:schemeClr val="bg1">
                    <a:lumMod val="65000"/>
                  </a:schemeClr>
                </a:solidFill>
              </a:rPr>
              <a:t>Modul: Horisontella färdigheter / Lärandeenhet: Mjuka färdigheter / Underenhet: Professionell utveckling</a:t>
            </a:r>
          </a:p>
        </p:txBody>
      </p:sp>
      <p:sp>
        <p:nvSpPr>
          <p:cNvPr id="3" name="Segnaposto numero diapositiva 2">
            <a:extLst>
              <a:ext uri="{FF2B5EF4-FFF2-40B4-BE49-F238E27FC236}">
                <a16:creationId xmlns:a16="http://schemas.microsoft.com/office/drawing/2014/main" id="{36087B33-F8E8-C53C-9038-69E1FAAF589F}"/>
              </a:ext>
            </a:extLst>
          </p:cNvPr>
          <p:cNvSpPr>
            <a:spLocks noGrp="1"/>
          </p:cNvSpPr>
          <p:nvPr>
            <p:ph type="sldNum" sz="quarter" idx="12"/>
          </p:nvPr>
        </p:nvSpPr>
        <p:spPr/>
        <p:txBody>
          <a:bodyPr/>
          <a:lstStyle/>
          <a:p>
            <a:fld id="{D57F1E4F-1CFF-5643-939E-217C01CDF565}" type="slidenum">
              <a:rPr lang="en-US" smtClean="0"/>
              <a:t>58</a:t>
            </a:fld>
            <a:endParaRPr lang="en-US" dirty="0"/>
          </a:p>
        </p:txBody>
      </p:sp>
      <p:pic>
        <p:nvPicPr>
          <p:cNvPr id="4" name="Picture 3" descr="A green globe and arrow with red dots&#10;&#10;Description automatically generated">
            <a:extLst>
              <a:ext uri="{FF2B5EF4-FFF2-40B4-BE49-F238E27FC236}">
                <a16:creationId xmlns:a16="http://schemas.microsoft.com/office/drawing/2014/main" id="{5C36C48C-BF4A-311C-5C6F-D7F16D3D49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64" y="2184594"/>
            <a:ext cx="724535" cy="724535"/>
          </a:xfrm>
          <a:prstGeom prst="rect">
            <a:avLst/>
          </a:prstGeom>
        </p:spPr>
      </p:pic>
      <p:pic>
        <p:nvPicPr>
          <p:cNvPr id="5" name="Picture 4" descr="A logo of a head with different colored circles around it&#10;&#10;Description automatically generated">
            <a:extLst>
              <a:ext uri="{FF2B5EF4-FFF2-40B4-BE49-F238E27FC236}">
                <a16:creationId xmlns:a16="http://schemas.microsoft.com/office/drawing/2014/main" id="{462E1399-98B5-53AB-A634-BDF4F405A6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8449" y="2943171"/>
            <a:ext cx="855879" cy="855879"/>
          </a:xfrm>
          <a:prstGeom prst="rect">
            <a:avLst/>
          </a:prstGeom>
        </p:spPr>
      </p:pic>
      <p:sp>
        <p:nvSpPr>
          <p:cNvPr id="6" name="Segnaposto contenuto 7">
            <a:extLst>
              <a:ext uri="{FF2B5EF4-FFF2-40B4-BE49-F238E27FC236}">
                <a16:creationId xmlns:a16="http://schemas.microsoft.com/office/drawing/2014/main" id="{81B3F6A4-199C-800C-6298-6A2204DBF572}"/>
              </a:ext>
            </a:extLst>
          </p:cNvPr>
          <p:cNvSpPr txBox="1">
            <a:spLocks/>
          </p:cNvSpPr>
          <p:nvPr/>
        </p:nvSpPr>
        <p:spPr>
          <a:xfrm>
            <a:off x="1019431" y="3195467"/>
            <a:ext cx="9277865" cy="788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bg2">
                    <a:lumMod val="50000"/>
                  </a:schemeClr>
                </a:solidFill>
                <a:effectLst/>
                <a:ea typeface="Calibri" panose="020F0502020204030204" pitchFamily="34" charset="0"/>
              </a:rPr>
              <a:t>Anpassning till förändrade förhållanden: </a:t>
            </a:r>
            <a:r>
              <a:rPr lang="en-GB" sz="1800" dirty="0">
                <a:solidFill>
                  <a:schemeClr val="bg2">
                    <a:lumMod val="50000"/>
                  </a:schemeClr>
                </a:solidFill>
                <a:effectLst/>
                <a:ea typeface="Calibri" panose="020F0502020204030204" pitchFamily="34" charset="0"/>
              </a:rPr>
              <a:t>Yrkesverksamma inom jordbruket ställs ofta inför utmaningar som klimatvariationer, marknadsfluktuationer och lagändringar</a:t>
            </a:r>
            <a:endParaRPr lang="en-US" sz="2800" dirty="0">
              <a:solidFill>
                <a:schemeClr val="bg2">
                  <a:lumMod val="50000"/>
                </a:schemeClr>
              </a:solidFill>
            </a:endParaRPr>
          </a:p>
          <a:p>
            <a:endParaRPr lang="en-GB" dirty="0"/>
          </a:p>
        </p:txBody>
      </p:sp>
      <p:pic>
        <p:nvPicPr>
          <p:cNvPr id="9" name="Picture 8" descr="A logo of a globe with leaves around it&#10;&#10;Description automatically generated">
            <a:extLst>
              <a:ext uri="{FF2B5EF4-FFF2-40B4-BE49-F238E27FC236}">
                <a16:creationId xmlns:a16="http://schemas.microsoft.com/office/drawing/2014/main" id="{8C14F2C7-4C76-404E-B65B-EAE125652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1" y="4047449"/>
            <a:ext cx="714375" cy="714375"/>
          </a:xfrm>
          <a:prstGeom prst="rect">
            <a:avLst/>
          </a:prstGeom>
        </p:spPr>
      </p:pic>
      <p:sp>
        <p:nvSpPr>
          <p:cNvPr id="10" name="Segnaposto contenuto 7">
            <a:extLst>
              <a:ext uri="{FF2B5EF4-FFF2-40B4-BE49-F238E27FC236}">
                <a16:creationId xmlns:a16="http://schemas.microsoft.com/office/drawing/2014/main" id="{77634E8D-B93B-C59D-3A47-6B115E256DEE}"/>
              </a:ext>
            </a:extLst>
          </p:cNvPr>
          <p:cNvSpPr txBox="1">
            <a:spLocks/>
          </p:cNvSpPr>
          <p:nvPr/>
        </p:nvSpPr>
        <p:spPr>
          <a:xfrm>
            <a:off x="2036464" y="4010228"/>
            <a:ext cx="9277865" cy="788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chemeClr val="bg2">
                    <a:lumMod val="50000"/>
                  </a:schemeClr>
                </a:solidFill>
                <a:effectLst/>
                <a:latin typeface="Calibri" panose="020F0502020204030204" pitchFamily="34" charset="0"/>
                <a:ea typeface="Calibri" panose="020F0502020204030204" pitchFamily="34" charset="0"/>
              </a:rPr>
              <a:t>Hållbara metoder: </a:t>
            </a:r>
            <a:r>
              <a:rPr lang="en-GB" sz="1800" dirty="0">
                <a:solidFill>
                  <a:schemeClr val="bg2">
                    <a:lumMod val="50000"/>
                  </a:schemeClr>
                </a:solidFill>
                <a:effectLst/>
                <a:latin typeface="Calibri" panose="020F0502020204030204" pitchFamily="34" charset="0"/>
                <a:ea typeface="Calibri" panose="020F0502020204030204" pitchFamily="34" charset="0"/>
              </a:rPr>
              <a:t>Med en växande betoning på hållbarhet inom jordbruket ger professionell utveckling insikter om miljövänliga metoder, resurshantering och hållbara jordbrukstekniker</a:t>
            </a:r>
            <a:endParaRPr lang="en-GB" dirty="0">
              <a:solidFill>
                <a:schemeClr val="bg2">
                  <a:lumMod val="50000"/>
                </a:schemeClr>
              </a:solidFill>
            </a:endParaRPr>
          </a:p>
        </p:txBody>
      </p:sp>
      <p:pic>
        <p:nvPicPr>
          <p:cNvPr id="11" name="Picture 10" descr="A beaker with a coin and graph&#10;&#10;Description automatically generated">
            <a:extLst>
              <a:ext uri="{FF2B5EF4-FFF2-40B4-BE49-F238E27FC236}">
                <a16:creationId xmlns:a16="http://schemas.microsoft.com/office/drawing/2014/main" id="{5BAB2048-5B6F-E03E-4061-5491F946FA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3013" y="4942727"/>
            <a:ext cx="666750" cy="666750"/>
          </a:xfrm>
          <a:prstGeom prst="rect">
            <a:avLst/>
          </a:prstGeom>
        </p:spPr>
      </p:pic>
      <p:sp>
        <p:nvSpPr>
          <p:cNvPr id="12" name="Segnaposto contenuto 7">
            <a:extLst>
              <a:ext uri="{FF2B5EF4-FFF2-40B4-BE49-F238E27FC236}">
                <a16:creationId xmlns:a16="http://schemas.microsoft.com/office/drawing/2014/main" id="{4961702B-64CC-0498-134E-337439BE711D}"/>
              </a:ext>
            </a:extLst>
          </p:cNvPr>
          <p:cNvSpPr txBox="1">
            <a:spLocks/>
          </p:cNvSpPr>
          <p:nvPr/>
        </p:nvSpPr>
        <p:spPr>
          <a:xfrm>
            <a:off x="1038164" y="5141051"/>
            <a:ext cx="9277865" cy="788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bg2">
                    <a:lumMod val="50000"/>
                  </a:schemeClr>
                </a:solidFill>
                <a:effectLst/>
                <a:ea typeface="Calibri" panose="020F0502020204030204" pitchFamily="34" charset="0"/>
              </a:rPr>
              <a:t>Marknadsdynamik: </a:t>
            </a:r>
            <a:r>
              <a:rPr lang="en-GB" sz="1800" dirty="0">
                <a:solidFill>
                  <a:schemeClr val="bg2">
                    <a:lumMod val="50000"/>
                  </a:schemeClr>
                </a:solidFill>
                <a:effectLst/>
                <a:ea typeface="Calibri" panose="020F0502020204030204" pitchFamily="34" charset="0"/>
              </a:rPr>
              <a:t>Att förstå marknadstrender, konsumenternas preferenser och den globala handelsdynamiken är avgörande för yrkesverksamma inom jordbruket</a:t>
            </a:r>
            <a:endParaRPr lang="en-GB" dirty="0"/>
          </a:p>
        </p:txBody>
      </p:sp>
    </p:spTree>
    <p:extLst>
      <p:ext uri="{BB962C8B-B14F-4D97-AF65-F5344CB8AC3E}">
        <p14:creationId xmlns:p14="http://schemas.microsoft.com/office/powerpoint/2010/main" val="1520807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07538-7708-7622-5F2F-ED554458445A}"/>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B8590B90-1181-BB97-CD5A-971912A2460B}"/>
              </a:ext>
            </a:extLst>
          </p:cNvPr>
          <p:cNvSpPr>
            <a:spLocks noGrp="1"/>
          </p:cNvSpPr>
          <p:nvPr>
            <p:ph type="title"/>
          </p:nvPr>
        </p:nvSpPr>
        <p:spPr>
          <a:xfrm>
            <a:off x="838200" y="952885"/>
            <a:ext cx="10515600" cy="1009651"/>
          </a:xfrm>
        </p:spPr>
        <p:txBody>
          <a:bodyPr>
            <a:normAutofit/>
          </a:bodyPr>
          <a:lstStyle/>
          <a:p>
            <a:r>
              <a:rPr lang="it-IT" dirty="0"/>
              <a:t>Varför lantbrukare bör vidareutbilda sig (2/2)</a:t>
            </a:r>
            <a:endParaRPr lang="en-GB" dirty="0"/>
          </a:p>
        </p:txBody>
      </p:sp>
      <p:sp>
        <p:nvSpPr>
          <p:cNvPr id="8" name="Segnaposto contenuto 7">
            <a:extLst>
              <a:ext uri="{FF2B5EF4-FFF2-40B4-BE49-F238E27FC236}">
                <a16:creationId xmlns:a16="http://schemas.microsoft.com/office/drawing/2014/main" id="{37741962-1CF6-F193-9CF2-24DBB698CD0E}"/>
              </a:ext>
            </a:extLst>
          </p:cNvPr>
          <p:cNvSpPr>
            <a:spLocks noGrp="1"/>
          </p:cNvSpPr>
          <p:nvPr>
            <p:ph idx="1"/>
          </p:nvPr>
        </p:nvSpPr>
        <p:spPr>
          <a:xfrm>
            <a:off x="2075934" y="2184594"/>
            <a:ext cx="9277865" cy="788815"/>
          </a:xfrm>
        </p:spPr>
        <p:txBody>
          <a:bodyPr>
            <a:normAutofit/>
          </a:bodyPr>
          <a:lstStyle/>
          <a:p>
            <a:pPr marL="0" indent="0">
              <a:buNone/>
            </a:pPr>
            <a:r>
              <a:rPr lang="en-GB" sz="2000" b="1" dirty="0">
                <a:solidFill>
                  <a:schemeClr val="bg2">
                    <a:lumMod val="50000"/>
                  </a:schemeClr>
                </a:solidFill>
              </a:rPr>
              <a:t>Nätverkande och samarbete: </a:t>
            </a:r>
            <a:r>
              <a:rPr lang="en-GB" sz="1800" dirty="0">
                <a:solidFill>
                  <a:schemeClr val="bg2">
                    <a:lumMod val="50000"/>
                  </a:schemeClr>
                </a:solidFill>
              </a:rPr>
              <a:t>Evenemang för professionell utveckling ger möjlighet till nätverkande och samarbete</a:t>
            </a:r>
            <a:endParaRPr lang="en-US" sz="2000" dirty="0">
              <a:solidFill>
                <a:schemeClr val="bg2">
                  <a:lumMod val="50000"/>
                </a:schemeClr>
              </a:solidFill>
            </a:endParaRPr>
          </a:p>
          <a:p>
            <a:endParaRPr lang="en-GB" dirty="0"/>
          </a:p>
        </p:txBody>
      </p:sp>
      <p:sp>
        <p:nvSpPr>
          <p:cNvPr id="2" name="Segnaposto piè di pagina 1">
            <a:extLst>
              <a:ext uri="{FF2B5EF4-FFF2-40B4-BE49-F238E27FC236}">
                <a16:creationId xmlns:a16="http://schemas.microsoft.com/office/drawing/2014/main" id="{F2BDCB49-E5FA-7F54-A299-BB03D8A8AE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Professionell utveckling</a:t>
            </a:r>
          </a:p>
        </p:txBody>
      </p:sp>
      <p:sp>
        <p:nvSpPr>
          <p:cNvPr id="3" name="Segnaposto numero diapositiva 2">
            <a:extLst>
              <a:ext uri="{FF2B5EF4-FFF2-40B4-BE49-F238E27FC236}">
                <a16:creationId xmlns:a16="http://schemas.microsoft.com/office/drawing/2014/main" id="{290BA1EC-DBB7-3357-FFEA-61B7CE628EDA}"/>
              </a:ext>
            </a:extLst>
          </p:cNvPr>
          <p:cNvSpPr>
            <a:spLocks noGrp="1"/>
          </p:cNvSpPr>
          <p:nvPr>
            <p:ph type="sldNum" sz="quarter" idx="12"/>
          </p:nvPr>
        </p:nvSpPr>
        <p:spPr/>
        <p:txBody>
          <a:bodyPr/>
          <a:lstStyle/>
          <a:p>
            <a:fld id="{D57F1E4F-1CFF-5643-939E-217C01CDF565}" type="slidenum">
              <a:rPr lang="en-US" smtClean="0"/>
              <a:t>59</a:t>
            </a:fld>
            <a:endParaRPr lang="en-US" dirty="0"/>
          </a:p>
        </p:txBody>
      </p:sp>
      <p:sp>
        <p:nvSpPr>
          <p:cNvPr id="6" name="Segnaposto contenuto 7">
            <a:extLst>
              <a:ext uri="{FF2B5EF4-FFF2-40B4-BE49-F238E27FC236}">
                <a16:creationId xmlns:a16="http://schemas.microsoft.com/office/drawing/2014/main" id="{0FC22CB9-5E1E-A367-5DC3-843D790C28A5}"/>
              </a:ext>
            </a:extLst>
          </p:cNvPr>
          <p:cNvSpPr txBox="1">
            <a:spLocks/>
          </p:cNvSpPr>
          <p:nvPr/>
        </p:nvSpPr>
        <p:spPr>
          <a:xfrm>
            <a:off x="1061784" y="3417811"/>
            <a:ext cx="9277865" cy="788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bg2">
                    <a:lumMod val="50000"/>
                  </a:schemeClr>
                </a:solidFill>
                <a:effectLst/>
                <a:latin typeface="Calibri" panose="020F0502020204030204" pitchFamily="34" charset="0"/>
                <a:ea typeface="Calibri" panose="020F0502020204030204" pitchFamily="34" charset="0"/>
              </a:rPr>
              <a:t>Efterlevnad av policyer och bestämmelser</a:t>
            </a:r>
            <a:r>
              <a:rPr lang="en-GB" sz="1800" b="1" dirty="0">
                <a:solidFill>
                  <a:schemeClr val="bg2">
                    <a:lumMod val="50000"/>
                  </a:schemeClr>
                </a:solidFill>
                <a:effectLst/>
                <a:latin typeface="Calibri" panose="020F0502020204030204" pitchFamily="34" charset="0"/>
                <a:ea typeface="Calibri" panose="020F0502020204030204" pitchFamily="34" charset="0"/>
              </a:rPr>
              <a:t>:</a:t>
            </a:r>
            <a:r>
              <a:rPr lang="en-GB" sz="1800" dirty="0">
                <a:solidFill>
                  <a:schemeClr val="bg2">
                    <a:lumMod val="50000"/>
                  </a:schemeClr>
                </a:solidFill>
                <a:effectLst/>
                <a:latin typeface="Calibri" panose="020F0502020204030204" pitchFamily="34" charset="0"/>
                <a:ea typeface="Calibri" panose="020F0502020204030204" pitchFamily="34" charset="0"/>
              </a:rPr>
              <a:t> Yrkesverksamma inom jordbruket måste hålla sig informerade om förändringar i policyer och förordningar som påverkar deras arbete.</a:t>
            </a:r>
            <a:endParaRPr lang="en-GB" dirty="0">
              <a:solidFill>
                <a:schemeClr val="bg2">
                  <a:lumMod val="50000"/>
                </a:schemeClr>
              </a:solidFill>
            </a:endParaRPr>
          </a:p>
        </p:txBody>
      </p:sp>
      <p:sp>
        <p:nvSpPr>
          <p:cNvPr id="10" name="Segnaposto contenuto 7">
            <a:extLst>
              <a:ext uri="{FF2B5EF4-FFF2-40B4-BE49-F238E27FC236}">
                <a16:creationId xmlns:a16="http://schemas.microsoft.com/office/drawing/2014/main" id="{6719A4C9-9228-7A1A-4510-035B10B80CAE}"/>
              </a:ext>
            </a:extLst>
          </p:cNvPr>
          <p:cNvSpPr txBox="1">
            <a:spLocks/>
          </p:cNvSpPr>
          <p:nvPr/>
        </p:nvSpPr>
        <p:spPr>
          <a:xfrm>
            <a:off x="1942902" y="4528660"/>
            <a:ext cx="9277865" cy="788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bg2">
                    <a:lumMod val="50000"/>
                  </a:schemeClr>
                </a:solidFill>
                <a:effectLst/>
                <a:latin typeface="Calibri" panose="020F0502020204030204" pitchFamily="34" charset="0"/>
                <a:ea typeface="Calibri" panose="020F0502020204030204" pitchFamily="34" charset="0"/>
              </a:rPr>
              <a:t>Förbättrad produktivitet och effektivitet</a:t>
            </a:r>
            <a:r>
              <a:rPr lang="en-GB" sz="1800" b="1" dirty="0">
                <a:solidFill>
                  <a:schemeClr val="bg2">
                    <a:lumMod val="50000"/>
                  </a:schemeClr>
                </a:solidFill>
                <a:effectLst/>
                <a:latin typeface="Calibri" panose="020F0502020204030204" pitchFamily="34" charset="0"/>
                <a:ea typeface="Calibri" panose="020F0502020204030204" pitchFamily="34" charset="0"/>
              </a:rPr>
              <a:t>: </a:t>
            </a:r>
            <a:r>
              <a:rPr lang="en-GB" sz="1800" dirty="0">
                <a:solidFill>
                  <a:schemeClr val="bg2">
                    <a:lumMod val="50000"/>
                  </a:schemeClr>
                </a:solidFill>
                <a:effectLst/>
                <a:latin typeface="Calibri" panose="020F0502020204030204" pitchFamily="34" charset="0"/>
                <a:ea typeface="Calibri" panose="020F0502020204030204" pitchFamily="34" charset="0"/>
              </a:rPr>
              <a:t>Kontinuerligt lärande och kompetensutveckling bidrar till förbättrad produktivitet och effektivitet i jordbruksverksamheten</a:t>
            </a:r>
            <a:r>
              <a:rPr lang="en-GB" sz="1800" dirty="0">
                <a:solidFill>
                  <a:srgbClr val="000000"/>
                </a:solidFill>
                <a:effectLst/>
                <a:latin typeface="Calibri" panose="020F0502020204030204" pitchFamily="34" charset="0"/>
                <a:ea typeface="Calibri" panose="020F0502020204030204" pitchFamily="34" charset="0"/>
              </a:rPr>
              <a:t>. </a:t>
            </a:r>
            <a:endParaRPr lang="en-GB" dirty="0">
              <a:solidFill>
                <a:schemeClr val="bg2">
                  <a:lumMod val="50000"/>
                </a:schemeClr>
              </a:solidFill>
            </a:endParaRPr>
          </a:p>
        </p:txBody>
      </p:sp>
      <p:pic>
        <p:nvPicPr>
          <p:cNvPr id="13" name="Picture 12" descr="A group of people with circles&#10;&#10;Description automatically generated">
            <a:extLst>
              <a:ext uri="{FF2B5EF4-FFF2-40B4-BE49-F238E27FC236}">
                <a16:creationId xmlns:a16="http://schemas.microsoft.com/office/drawing/2014/main" id="{969AEEFB-0ED3-9B74-D2FE-B7C4228E72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64" y="2175932"/>
            <a:ext cx="744220" cy="744220"/>
          </a:xfrm>
          <a:prstGeom prst="rect">
            <a:avLst/>
          </a:prstGeom>
        </p:spPr>
      </p:pic>
      <p:pic>
        <p:nvPicPr>
          <p:cNvPr id="14" name="Picture 13" descr="A graphic of a pen and a document&#10;&#10;Description automatically generated">
            <a:extLst>
              <a:ext uri="{FF2B5EF4-FFF2-40B4-BE49-F238E27FC236}">
                <a16:creationId xmlns:a16="http://schemas.microsoft.com/office/drawing/2014/main" id="{CD24D464-C84A-1C46-20BF-40865367A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4601" y="3431954"/>
            <a:ext cx="783997" cy="783997"/>
          </a:xfrm>
          <a:prstGeom prst="rect">
            <a:avLst/>
          </a:prstGeom>
        </p:spPr>
      </p:pic>
      <p:pic>
        <p:nvPicPr>
          <p:cNvPr id="15" name="Picture 14" descr="A colorful clock and gear&#10;&#10;Description automatically generated">
            <a:extLst>
              <a:ext uri="{FF2B5EF4-FFF2-40B4-BE49-F238E27FC236}">
                <a16:creationId xmlns:a16="http://schemas.microsoft.com/office/drawing/2014/main" id="{76A5A749-6058-227E-C057-5E6E345A1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784" y="4378153"/>
            <a:ext cx="733425" cy="733425"/>
          </a:xfrm>
          <a:prstGeom prst="rect">
            <a:avLst/>
          </a:prstGeom>
        </p:spPr>
      </p:pic>
    </p:spTree>
    <p:extLst>
      <p:ext uri="{BB962C8B-B14F-4D97-AF65-F5344CB8AC3E}">
        <p14:creationId xmlns:p14="http://schemas.microsoft.com/office/powerpoint/2010/main" val="165807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US" sz="4400" dirty="0"/>
              <a:t>Verbal och icke-verbal kommunikation</a:t>
            </a:r>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sz="1200" dirty="0">
                <a:solidFill>
                  <a:schemeClr val="tx1">
                    <a:lumMod val="65000"/>
                    <a:lumOff val="35000"/>
                  </a:schemeClr>
                </a:solidFill>
              </a:rPr>
              <a:t>Modul: </a:t>
            </a:r>
            <a:r>
              <a:rPr lang="en-US" dirty="0" err="1">
                <a:solidFill>
                  <a:schemeClr val="tx1">
                    <a:lumMod val="65000"/>
                    <a:lumOff val="35000"/>
                  </a:schemeClr>
                </a:solidFill>
              </a:rPr>
              <a:t>Övergripande</a:t>
            </a:r>
            <a:r>
              <a:rPr lang="en-US" sz="1200" dirty="0">
                <a:solidFill>
                  <a:schemeClr val="tx1">
                    <a:lumMod val="65000"/>
                    <a:lumOff val="35000"/>
                  </a:schemeClr>
                </a:solidFill>
              </a:rPr>
              <a:t> färdigheter / </a:t>
            </a:r>
            <a:r>
              <a:rPr lang="en-US" dirty="0" err="1">
                <a:solidFill>
                  <a:schemeClr val="tx1">
                    <a:lumMod val="65000"/>
                    <a:lumOff val="35000"/>
                  </a:schemeClr>
                </a:solidFill>
              </a:rPr>
              <a:t>Ämne</a:t>
            </a:r>
            <a:r>
              <a:rPr lang="en-US" sz="1200" dirty="0">
                <a:solidFill>
                  <a:schemeClr val="tx1">
                    <a:lumMod val="65000"/>
                    <a:lumOff val="35000"/>
                  </a:schemeClr>
                </a:solidFill>
              </a:rPr>
              <a:t>: Mjuka färdigheter / </a:t>
            </a:r>
            <a:r>
              <a:rPr lang="en-US" dirty="0" err="1">
                <a:solidFill>
                  <a:schemeClr val="tx1">
                    <a:lumMod val="65000"/>
                    <a:lumOff val="35000"/>
                  </a:schemeClr>
                </a:solidFill>
              </a:rPr>
              <a:t>Delämne</a:t>
            </a:r>
            <a:r>
              <a:rPr lang="en-US" sz="1200" dirty="0">
                <a:solidFill>
                  <a:schemeClr val="tx1">
                    <a:lumMod val="65000"/>
                    <a:lumOff val="35000"/>
                  </a:schemeClr>
                </a:solidFill>
              </a:rPr>
              <a:t>: Interpersonell kommunikation</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solidFill>
                  <a:schemeClr val="tx1">
                    <a:lumMod val="65000"/>
                    <a:lumOff val="35000"/>
                  </a:schemeClr>
                </a:solidFill>
              </a:rPr>
              <a:t>6</a:t>
            </a:fld>
            <a:endParaRPr lang="en-US" dirty="0">
              <a:solidFill>
                <a:schemeClr val="tx1">
                  <a:lumMod val="65000"/>
                  <a:lumOff val="35000"/>
                </a:schemeClr>
              </a:solidFill>
            </a:endParaRPr>
          </a:p>
        </p:txBody>
      </p:sp>
      <p:sp>
        <p:nvSpPr>
          <p:cNvPr id="6" name="CasellaDiTesto 5">
            <a:extLst>
              <a:ext uri="{FF2B5EF4-FFF2-40B4-BE49-F238E27FC236}">
                <a16:creationId xmlns:a16="http://schemas.microsoft.com/office/drawing/2014/main" id="{866990B1-12F6-2ACB-45EF-0A340E090740}"/>
              </a:ext>
            </a:extLst>
          </p:cNvPr>
          <p:cNvSpPr txBox="1"/>
          <p:nvPr/>
        </p:nvSpPr>
        <p:spPr>
          <a:xfrm>
            <a:off x="627477" y="1465106"/>
            <a:ext cx="10669414" cy="646331"/>
          </a:xfrm>
          <a:prstGeom prst="rect">
            <a:avLst/>
          </a:prstGeom>
          <a:noFill/>
        </p:spPr>
        <p:txBody>
          <a:bodyPr wrap="square" rtlCol="0">
            <a:spAutoFit/>
          </a:bodyPr>
          <a:lstStyle/>
          <a:p>
            <a:pPr algn="just"/>
            <a:r>
              <a:rPr lang="en-US" kern="100" dirty="0">
                <a:solidFill>
                  <a:schemeClr val="tx1">
                    <a:lumMod val="65000"/>
                    <a:lumOff val="35000"/>
                  </a:schemeClr>
                </a:solidFill>
                <a:latin typeface="Calibri" panose="020F0502020204030204" pitchFamily="34" charset="0"/>
                <a:ea typeface="Calibri" panose="020F0502020204030204" pitchFamily="34" charset="0"/>
              </a:rPr>
              <a:t>Två distinkta men sammanflätade former av mänsklig interaktion som tillsammans formar vår förmåga att förmedla budskap, känslor och avsikter på ett effektivt sätt.</a:t>
            </a:r>
            <a:endParaRPr lang="it-IT" b="1" dirty="0">
              <a:solidFill>
                <a:schemeClr val="tx1">
                  <a:lumMod val="65000"/>
                  <a:lumOff val="35000"/>
                </a:schemeClr>
              </a:solidFill>
            </a:endParaRPr>
          </a:p>
        </p:txBody>
      </p:sp>
      <p:pic>
        <p:nvPicPr>
          <p:cNvPr id="7" name="Immagine 6">
            <a:extLst>
              <a:ext uri="{FF2B5EF4-FFF2-40B4-BE49-F238E27FC236}">
                <a16:creationId xmlns:a16="http://schemas.microsoft.com/office/drawing/2014/main" id="{682C0855-66AC-E250-BB57-2C8861DCAA30}"/>
              </a:ext>
            </a:extLst>
          </p:cNvPr>
          <p:cNvPicPr>
            <a:picLocks noChangeAspect="1"/>
          </p:cNvPicPr>
          <p:nvPr/>
        </p:nvPicPr>
        <p:blipFill>
          <a:blip r:embed="rId2"/>
          <a:stretch>
            <a:fillRect/>
          </a:stretch>
        </p:blipFill>
        <p:spPr>
          <a:xfrm>
            <a:off x="5728265" y="1854765"/>
            <a:ext cx="5568626" cy="4311586"/>
          </a:xfrm>
          <a:prstGeom prst="rect">
            <a:avLst/>
          </a:prstGeom>
        </p:spPr>
      </p:pic>
      <p:sp>
        <p:nvSpPr>
          <p:cNvPr id="8" name="CasellaDiTesto 7">
            <a:extLst>
              <a:ext uri="{FF2B5EF4-FFF2-40B4-BE49-F238E27FC236}">
                <a16:creationId xmlns:a16="http://schemas.microsoft.com/office/drawing/2014/main" id="{1EBEFABD-C843-29DB-C837-4B58BC41FB64}"/>
              </a:ext>
            </a:extLst>
          </p:cNvPr>
          <p:cNvSpPr txBox="1"/>
          <p:nvPr/>
        </p:nvSpPr>
        <p:spPr>
          <a:xfrm>
            <a:off x="627477" y="2456870"/>
            <a:ext cx="4922072" cy="1477328"/>
          </a:xfrm>
          <a:prstGeom prst="rect">
            <a:avLst/>
          </a:prstGeom>
          <a:noFill/>
        </p:spPr>
        <p:txBody>
          <a:bodyPr wrap="square">
            <a:spAutoFit/>
          </a:bodyPr>
          <a:lstStyle/>
          <a:p>
            <a:pPr algn="just"/>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Verbal kommunikation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är användningen av talade eller skrivna ord för att förmedla budskap. Det är den språkliga delen av kommunikationen, som inte bara omfattar själva orden utan även deras struktur, ton och sammanhang.</a:t>
            </a:r>
            <a:endParaRPr lang="it-IT" dirty="0">
              <a:solidFill>
                <a:schemeClr val="tx1">
                  <a:lumMod val="65000"/>
                  <a:lumOff val="35000"/>
                </a:schemeClr>
              </a:solidFill>
            </a:endParaRPr>
          </a:p>
        </p:txBody>
      </p:sp>
      <p:sp>
        <p:nvSpPr>
          <p:cNvPr id="9" name="CasellaDiTesto 8">
            <a:extLst>
              <a:ext uri="{FF2B5EF4-FFF2-40B4-BE49-F238E27FC236}">
                <a16:creationId xmlns:a16="http://schemas.microsoft.com/office/drawing/2014/main" id="{5209AE93-BA73-A943-0FDE-13F17432E2A6}"/>
              </a:ext>
            </a:extLst>
          </p:cNvPr>
          <p:cNvSpPr txBox="1"/>
          <p:nvPr/>
        </p:nvSpPr>
        <p:spPr>
          <a:xfrm>
            <a:off x="627477" y="4279631"/>
            <a:ext cx="4824199" cy="1200329"/>
          </a:xfrm>
          <a:prstGeom prst="rect">
            <a:avLst/>
          </a:prstGeom>
          <a:noFill/>
        </p:spPr>
        <p:txBody>
          <a:bodyPr wrap="square">
            <a:spAutoFit/>
          </a:bodyPr>
          <a:lstStyle/>
          <a:p>
            <a:pPr algn="just"/>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Icke-verbal kommunikation, å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andra sidan, omfattar alla former av kommunikation utan användning av ord. Det inkluderar kroppsspråk, ansiktsuttryck, ögonkontakt och till och med tystnad.</a:t>
            </a:r>
            <a:endParaRPr lang="it-IT" dirty="0">
              <a:solidFill>
                <a:schemeClr val="tx1">
                  <a:lumMod val="65000"/>
                  <a:lumOff val="35000"/>
                </a:schemeClr>
              </a:solidFill>
            </a:endParaRPr>
          </a:p>
        </p:txBody>
      </p:sp>
      <p:sp>
        <p:nvSpPr>
          <p:cNvPr id="10" name="CasellaDiTesto 9">
            <a:extLst>
              <a:ext uri="{FF2B5EF4-FFF2-40B4-BE49-F238E27FC236}">
                <a16:creationId xmlns:a16="http://schemas.microsoft.com/office/drawing/2014/main" id="{5A54E508-0A30-52FA-514B-EDF336CB06DD}"/>
              </a:ext>
            </a:extLst>
          </p:cNvPr>
          <p:cNvSpPr txBox="1"/>
          <p:nvPr/>
        </p:nvSpPr>
        <p:spPr>
          <a:xfrm>
            <a:off x="7660325" y="6103940"/>
            <a:ext cx="2200766"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cs typeface="Open Sans" panose="020B0606030504020204" pitchFamily="34" charset="0"/>
              </a:rPr>
              <a:t>(Källa</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 </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hlinkClick r:id="rId3">
                  <a:extLst>
                    <a:ext uri="{A12FA001-AC4F-418D-AE19-62706E023703}">
                      <ahyp:hlinkClr xmlns:ahyp="http://schemas.microsoft.com/office/drawing/2018/hyperlinkcolor" val="tx"/>
                    </a:ext>
                  </a:extLst>
                </a:hlinkClick>
              </a:rPr>
              <a:t>Santander</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3144644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E7675-D97F-B1C8-21B4-53DF0B62E79F}"/>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281C95CD-EAA9-D41E-87FF-C033F8AF9486}"/>
              </a:ext>
            </a:extLst>
          </p:cNvPr>
          <p:cNvSpPr>
            <a:spLocks noGrp="1"/>
          </p:cNvSpPr>
          <p:nvPr>
            <p:ph type="title"/>
          </p:nvPr>
        </p:nvSpPr>
        <p:spPr>
          <a:xfrm>
            <a:off x="838200" y="952885"/>
            <a:ext cx="10515600" cy="1009651"/>
          </a:xfrm>
        </p:spPr>
        <p:txBody>
          <a:bodyPr>
            <a:normAutofit/>
          </a:bodyPr>
          <a:lstStyle/>
          <a:p>
            <a:r>
              <a:rPr lang="it-IT" dirty="0"/>
              <a:t>Självkännedom och självhantering</a:t>
            </a:r>
            <a:endParaRPr lang="en-GB" dirty="0"/>
          </a:p>
        </p:txBody>
      </p:sp>
      <p:sp>
        <p:nvSpPr>
          <p:cNvPr id="8" name="Segnaposto contenuto 7">
            <a:extLst>
              <a:ext uri="{FF2B5EF4-FFF2-40B4-BE49-F238E27FC236}">
                <a16:creationId xmlns:a16="http://schemas.microsoft.com/office/drawing/2014/main" id="{3A24D68D-7B70-F0E7-88B9-7589486DB44F}"/>
              </a:ext>
            </a:extLst>
          </p:cNvPr>
          <p:cNvSpPr>
            <a:spLocks noGrp="1"/>
          </p:cNvSpPr>
          <p:nvPr>
            <p:ph idx="1"/>
          </p:nvPr>
        </p:nvSpPr>
        <p:spPr>
          <a:xfrm>
            <a:off x="949410" y="1973956"/>
            <a:ext cx="4401065" cy="3206548"/>
          </a:xfrm>
        </p:spPr>
        <p:txBody>
          <a:bodyPr>
            <a:normAutofit lnSpcReduction="10000"/>
          </a:bodyPr>
          <a:lstStyle/>
          <a:p>
            <a:pPr marL="0" indent="0">
              <a:buNone/>
            </a:pPr>
            <a:r>
              <a:rPr lang="en-GB" sz="2000" b="1" dirty="0">
                <a:solidFill>
                  <a:schemeClr val="bg2">
                    <a:lumMod val="50000"/>
                  </a:schemeClr>
                </a:solidFill>
              </a:rPr>
              <a:t>Självmedvetenhet</a:t>
            </a:r>
          </a:p>
          <a:p>
            <a:pPr marL="0" indent="0" algn="just">
              <a:buNone/>
            </a:pPr>
            <a:r>
              <a:rPr lang="en-GB" sz="2000" b="1" dirty="0">
                <a:solidFill>
                  <a:schemeClr val="bg2">
                    <a:lumMod val="50000"/>
                  </a:schemeClr>
                </a:solidFill>
              </a:rPr>
              <a:t>"</a:t>
            </a:r>
            <a:r>
              <a:rPr lang="en-GB" sz="1800" i="1" dirty="0">
                <a:solidFill>
                  <a:schemeClr val="bg2">
                    <a:lumMod val="50000"/>
                  </a:schemeClr>
                </a:solidFill>
                <a:effectLst/>
                <a:latin typeface="Calibri" panose="020F0502020204030204" pitchFamily="34" charset="0"/>
                <a:ea typeface="Times New Roman" panose="02020603050405020304" pitchFamily="18" charset="0"/>
              </a:rPr>
              <a:t>Förmågan att fokusera på sig själv och hur ens handlingar, tankar eller känslor stämmer överens eller inte stämmer överens med ens inre mönster. Om du har hög självmedvetenhet kan du objektivt utvärdera dig själv, hantera dina känslor, anpassa ditt </a:t>
            </a:r>
            <a:r>
              <a:rPr lang="en-GB" sz="1800" i="1" dirty="0" err="1">
                <a:solidFill>
                  <a:schemeClr val="bg2">
                    <a:lumMod val="50000"/>
                  </a:schemeClr>
                </a:solidFill>
                <a:effectLst/>
                <a:latin typeface="Calibri" panose="020F0502020204030204" pitchFamily="34" charset="0"/>
                <a:ea typeface="Times New Roman" panose="02020603050405020304" pitchFamily="18" charset="0"/>
              </a:rPr>
              <a:t>beteende </a:t>
            </a:r>
            <a:r>
              <a:rPr lang="en-GB" sz="1800" i="1" dirty="0">
                <a:solidFill>
                  <a:schemeClr val="bg2">
                    <a:lumMod val="50000"/>
                  </a:schemeClr>
                </a:solidFill>
                <a:effectLst/>
                <a:latin typeface="Calibri" panose="020F0502020204030204" pitchFamily="34" charset="0"/>
                <a:ea typeface="Times New Roman" panose="02020603050405020304" pitchFamily="18" charset="0"/>
              </a:rPr>
              <a:t>till dina värderingar och korrekt förstå hur andra uppfattar dig</a:t>
            </a:r>
            <a:r>
              <a:rPr lang="en-GB" sz="1800" dirty="0">
                <a:solidFill>
                  <a:schemeClr val="bg2">
                    <a:lumMod val="50000"/>
                  </a:schemeClr>
                </a:solidFill>
                <a:effectLst/>
                <a:latin typeface="Calibri" panose="020F0502020204030204" pitchFamily="34" charset="0"/>
                <a:ea typeface="Times New Roman" panose="02020603050405020304" pitchFamily="18" charset="0"/>
              </a:rPr>
              <a:t>". (Duval &amp; </a:t>
            </a:r>
            <a:r>
              <a:rPr lang="en-GB" sz="1800" dirty="0" err="1">
                <a:solidFill>
                  <a:schemeClr val="bg2">
                    <a:lumMod val="50000"/>
                  </a:schemeClr>
                </a:solidFill>
                <a:effectLst/>
                <a:latin typeface="Calibri" panose="020F0502020204030204" pitchFamily="34" charset="0"/>
                <a:ea typeface="Times New Roman" panose="02020603050405020304" pitchFamily="18" charset="0"/>
              </a:rPr>
              <a:t>Wicklund</a:t>
            </a:r>
            <a:r>
              <a:rPr lang="en-GB" sz="1800" dirty="0">
                <a:solidFill>
                  <a:schemeClr val="bg2">
                    <a:lumMod val="50000"/>
                  </a:schemeClr>
                </a:solidFill>
                <a:effectLst/>
                <a:latin typeface="Calibri" panose="020F0502020204030204" pitchFamily="34" charset="0"/>
                <a:ea typeface="Times New Roman" panose="02020603050405020304" pitchFamily="18" charset="0"/>
              </a:rPr>
              <a:t>, 1972)</a:t>
            </a:r>
          </a:p>
          <a:p>
            <a:pPr marL="0" indent="0" algn="just">
              <a:buNone/>
            </a:pPr>
            <a:r>
              <a:rPr lang="en-GB" sz="1800" dirty="0">
                <a:solidFill>
                  <a:schemeClr val="bg2">
                    <a:lumMod val="50000"/>
                  </a:schemeClr>
                </a:solidFill>
                <a:latin typeface="Calibri" panose="020F0502020204030204" pitchFamily="34" charset="0"/>
              </a:rPr>
              <a:t>Det skiljer sig i </a:t>
            </a:r>
            <a:r>
              <a:rPr lang="en-GB" sz="1800" b="1" dirty="0">
                <a:solidFill>
                  <a:srgbClr val="94C020"/>
                </a:solidFill>
                <a:latin typeface="Calibri" panose="020F0502020204030204" pitchFamily="34" charset="0"/>
              </a:rPr>
              <a:t>intern </a:t>
            </a:r>
            <a:r>
              <a:rPr lang="en-GB" sz="1800" dirty="0">
                <a:solidFill>
                  <a:schemeClr val="bg2">
                    <a:lumMod val="50000"/>
                  </a:schemeClr>
                </a:solidFill>
                <a:latin typeface="Calibri" panose="020F0502020204030204" pitchFamily="34" charset="0"/>
              </a:rPr>
              <a:t>och </a:t>
            </a:r>
            <a:r>
              <a:rPr lang="en-GB" sz="1800" b="1" dirty="0">
                <a:solidFill>
                  <a:srgbClr val="94C020"/>
                </a:solidFill>
                <a:latin typeface="Calibri" panose="020F0502020204030204" pitchFamily="34" charset="0"/>
              </a:rPr>
              <a:t>extern </a:t>
            </a:r>
            <a:r>
              <a:rPr lang="en-GB" sz="1800" dirty="0">
                <a:solidFill>
                  <a:schemeClr val="bg2">
                    <a:lumMod val="50000"/>
                  </a:schemeClr>
                </a:solidFill>
                <a:latin typeface="Calibri" panose="020F0502020204030204" pitchFamily="34" charset="0"/>
              </a:rPr>
              <a:t>självmedvetenhet</a:t>
            </a:r>
            <a:endParaRPr lang="en-GB" dirty="0">
              <a:solidFill>
                <a:schemeClr val="bg2">
                  <a:lumMod val="50000"/>
                </a:schemeClr>
              </a:solidFill>
            </a:endParaRPr>
          </a:p>
        </p:txBody>
      </p:sp>
      <p:sp>
        <p:nvSpPr>
          <p:cNvPr id="2" name="Segnaposto piè di pagina 1">
            <a:extLst>
              <a:ext uri="{FF2B5EF4-FFF2-40B4-BE49-F238E27FC236}">
                <a16:creationId xmlns:a16="http://schemas.microsoft.com/office/drawing/2014/main" id="{19EE672F-0C38-4796-8D9B-B1DA6AE3C340}"/>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Professionell utveckling</a:t>
            </a:r>
          </a:p>
        </p:txBody>
      </p:sp>
      <p:sp>
        <p:nvSpPr>
          <p:cNvPr id="3" name="Segnaposto numero diapositiva 2">
            <a:extLst>
              <a:ext uri="{FF2B5EF4-FFF2-40B4-BE49-F238E27FC236}">
                <a16:creationId xmlns:a16="http://schemas.microsoft.com/office/drawing/2014/main" id="{9B9F046B-8D54-64E8-0B85-745217C0D140}"/>
              </a:ext>
            </a:extLst>
          </p:cNvPr>
          <p:cNvSpPr>
            <a:spLocks noGrp="1"/>
          </p:cNvSpPr>
          <p:nvPr>
            <p:ph type="sldNum" sz="quarter" idx="12"/>
          </p:nvPr>
        </p:nvSpPr>
        <p:spPr/>
        <p:txBody>
          <a:bodyPr/>
          <a:lstStyle/>
          <a:p>
            <a:fld id="{D57F1E4F-1CFF-5643-939E-217C01CDF565}" type="slidenum">
              <a:rPr lang="en-US" smtClean="0"/>
              <a:t>60</a:t>
            </a:fld>
            <a:endParaRPr lang="en-US" dirty="0"/>
          </a:p>
        </p:txBody>
      </p:sp>
      <p:sp>
        <p:nvSpPr>
          <p:cNvPr id="6" name="Segnaposto contenuto 7">
            <a:extLst>
              <a:ext uri="{FF2B5EF4-FFF2-40B4-BE49-F238E27FC236}">
                <a16:creationId xmlns:a16="http://schemas.microsoft.com/office/drawing/2014/main" id="{4F2415C6-C7BC-6DAA-3B07-41E047063E75}"/>
              </a:ext>
            </a:extLst>
          </p:cNvPr>
          <p:cNvSpPr txBox="1">
            <a:spLocks/>
          </p:cNvSpPr>
          <p:nvPr/>
        </p:nvSpPr>
        <p:spPr>
          <a:xfrm>
            <a:off x="6556156" y="2149138"/>
            <a:ext cx="4569044" cy="3224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bg2">
                    <a:lumMod val="50000"/>
                  </a:schemeClr>
                </a:solidFill>
                <a:effectLst/>
                <a:latin typeface="Calibri" panose="020F0502020204030204" pitchFamily="34" charset="0"/>
                <a:ea typeface="Calibri" panose="020F0502020204030204" pitchFamily="34" charset="0"/>
              </a:rPr>
              <a:t>Självförvaltning</a:t>
            </a:r>
          </a:p>
          <a:p>
            <a:pPr marL="0" indent="0" algn="just">
              <a:buFont typeface="Arial" panose="020B0604020202020204" pitchFamily="34" charset="0"/>
              <a:buNone/>
            </a:pPr>
            <a:r>
              <a:rPr lang="en-GB" sz="1800" dirty="0">
                <a:effectLst/>
                <a:latin typeface="Calibri" panose="020F0502020204030204" pitchFamily="34" charset="0"/>
                <a:ea typeface="Times New Roman" panose="02020603050405020304" pitchFamily="18" charset="0"/>
              </a:rPr>
              <a:t>"</a:t>
            </a:r>
            <a:r>
              <a:rPr lang="en-GB" sz="1800" i="1" dirty="0">
                <a:solidFill>
                  <a:schemeClr val="bg2">
                    <a:lumMod val="50000"/>
                  </a:schemeClr>
                </a:solidFill>
                <a:effectLst/>
                <a:latin typeface="Calibri" panose="020F0502020204030204" pitchFamily="34" charset="0"/>
                <a:ea typeface="Times New Roman" panose="02020603050405020304" pitchFamily="18" charset="0"/>
              </a:rPr>
              <a:t>en individs förmåga att ta ansvar för och kontrollera sina egna handlingar, </a:t>
            </a:r>
            <a:r>
              <a:rPr lang="en-GB" sz="1800" i="1" dirty="0" err="1">
                <a:solidFill>
                  <a:schemeClr val="bg2">
                    <a:lumMod val="50000"/>
                  </a:schemeClr>
                </a:solidFill>
                <a:effectLst/>
                <a:latin typeface="Calibri" panose="020F0502020204030204" pitchFamily="34" charset="0"/>
                <a:ea typeface="Times New Roman" panose="02020603050405020304" pitchFamily="18" charset="0"/>
              </a:rPr>
              <a:t>beteenden </a:t>
            </a:r>
            <a:r>
              <a:rPr lang="en-GB" sz="1800" i="1" dirty="0">
                <a:solidFill>
                  <a:schemeClr val="bg2">
                    <a:lumMod val="50000"/>
                  </a:schemeClr>
                </a:solidFill>
                <a:effectLst/>
                <a:latin typeface="Calibri" panose="020F0502020204030204" pitchFamily="34" charset="0"/>
                <a:ea typeface="Times New Roman" panose="02020603050405020304" pitchFamily="18" charset="0"/>
              </a:rPr>
              <a:t>och beslut</a:t>
            </a:r>
            <a:r>
              <a:rPr lang="en-GB" sz="1800" dirty="0">
                <a:solidFill>
                  <a:schemeClr val="bg2">
                    <a:lumMod val="50000"/>
                  </a:schemeClr>
                </a:solidFill>
                <a:effectLst/>
                <a:latin typeface="Calibri" panose="020F0502020204030204" pitchFamily="34" charset="0"/>
                <a:ea typeface="Times New Roman" panose="02020603050405020304" pitchFamily="18" charset="0"/>
              </a:rPr>
              <a:t>" (Munro, 2016). </a:t>
            </a:r>
          </a:p>
          <a:p>
            <a:pPr marL="0" indent="0" algn="just">
              <a:buFont typeface="Arial" panose="020B0604020202020204" pitchFamily="34" charset="0"/>
              <a:buNone/>
            </a:pPr>
            <a:r>
              <a:rPr lang="en-GB" sz="1800" dirty="0">
                <a:solidFill>
                  <a:schemeClr val="bg2">
                    <a:lumMod val="50000"/>
                  </a:schemeClr>
                </a:solidFill>
              </a:rPr>
              <a:t>Det är en </a:t>
            </a:r>
            <a:r>
              <a:rPr lang="en-GB" sz="1800" b="1" dirty="0">
                <a:solidFill>
                  <a:srgbClr val="94C020"/>
                </a:solidFill>
              </a:rPr>
              <a:t>multidimensionell uppsättning färdigheter </a:t>
            </a:r>
            <a:r>
              <a:rPr lang="en-GB" sz="1800" dirty="0">
                <a:solidFill>
                  <a:srgbClr val="595959"/>
                </a:solidFill>
              </a:rPr>
              <a:t>(inklusive tidshantering, känsloreglering och målsättning, personligt ansvarstagande, kontinuerlig förbättring) </a:t>
            </a:r>
            <a:r>
              <a:rPr lang="en-GB" sz="1800" dirty="0">
                <a:solidFill>
                  <a:schemeClr val="bg2">
                    <a:lumMod val="50000"/>
                  </a:schemeClr>
                </a:solidFill>
              </a:rPr>
              <a:t>som bidrar till övergripande effektivitet och välbefinnande. </a:t>
            </a:r>
          </a:p>
        </p:txBody>
      </p:sp>
      <p:sp>
        <p:nvSpPr>
          <p:cNvPr id="10" name="Segnaposto contenuto 7">
            <a:extLst>
              <a:ext uri="{FF2B5EF4-FFF2-40B4-BE49-F238E27FC236}">
                <a16:creationId xmlns:a16="http://schemas.microsoft.com/office/drawing/2014/main" id="{CFE76658-326B-06D0-DA92-7F65E9B293CA}"/>
              </a:ext>
            </a:extLst>
          </p:cNvPr>
          <p:cNvSpPr txBox="1">
            <a:spLocks/>
          </p:cNvSpPr>
          <p:nvPr/>
        </p:nvSpPr>
        <p:spPr>
          <a:xfrm>
            <a:off x="1847335" y="5315282"/>
            <a:ext cx="9277865" cy="788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rgbClr val="94C020"/>
                </a:solidFill>
                <a:effectLst/>
                <a:latin typeface="Calibri" panose="020F0502020204030204" pitchFamily="34" charset="0"/>
                <a:ea typeface="Calibri" panose="020F0502020204030204" pitchFamily="34" charset="0"/>
              </a:rPr>
              <a:t>Båda </a:t>
            </a:r>
            <a:r>
              <a:rPr lang="en-GB" sz="2000" b="1" dirty="0">
                <a:solidFill>
                  <a:schemeClr val="bg2">
                    <a:lumMod val="50000"/>
                  </a:schemeClr>
                </a:solidFill>
                <a:effectLst/>
                <a:latin typeface="Calibri" panose="020F0502020204030204" pitchFamily="34" charset="0"/>
                <a:ea typeface="Calibri" panose="020F0502020204030204" pitchFamily="34" charset="0"/>
              </a:rPr>
              <a:t>utgör de viktigaste </a:t>
            </a:r>
            <a:r>
              <a:rPr lang="en-GB" sz="2000" b="1" dirty="0">
                <a:solidFill>
                  <a:srgbClr val="94C020"/>
                </a:solidFill>
                <a:effectLst/>
                <a:latin typeface="Calibri" panose="020F0502020204030204" pitchFamily="34" charset="0"/>
                <a:ea typeface="Calibri" panose="020F0502020204030204" pitchFamily="34" charset="0"/>
              </a:rPr>
              <a:t>personliga egenskaperna </a:t>
            </a:r>
            <a:r>
              <a:rPr lang="en-GB" sz="2000" b="1" dirty="0">
                <a:solidFill>
                  <a:schemeClr val="bg2">
                    <a:lumMod val="50000"/>
                  </a:schemeClr>
                </a:solidFill>
                <a:effectLst/>
                <a:latin typeface="Calibri" panose="020F0502020204030204" pitchFamily="34" charset="0"/>
                <a:ea typeface="Calibri" panose="020F0502020204030204" pitchFamily="34" charset="0"/>
              </a:rPr>
              <a:t>som en </a:t>
            </a:r>
            <a:r>
              <a:rPr lang="en-GB" sz="2000" b="1" dirty="0">
                <a:solidFill>
                  <a:srgbClr val="94C020"/>
                </a:solidFill>
                <a:effectLst/>
                <a:latin typeface="Calibri" panose="020F0502020204030204" pitchFamily="34" charset="0"/>
                <a:ea typeface="Calibri" panose="020F0502020204030204" pitchFamily="34" charset="0"/>
              </a:rPr>
              <a:t>person </a:t>
            </a:r>
            <a:r>
              <a:rPr lang="en-GB" sz="2000" b="1" dirty="0">
                <a:solidFill>
                  <a:schemeClr val="bg2">
                    <a:lumMod val="50000"/>
                  </a:schemeClr>
                </a:solidFill>
                <a:effectLst/>
                <a:latin typeface="Calibri" panose="020F0502020204030204" pitchFamily="34" charset="0"/>
                <a:ea typeface="Calibri" panose="020F0502020204030204" pitchFamily="34" charset="0"/>
              </a:rPr>
              <a:t>bör ha för att kunna ta ansvar för sin egen personliga utveckling. </a:t>
            </a:r>
            <a:endParaRPr lang="en-GB" dirty="0">
              <a:solidFill>
                <a:schemeClr val="bg2">
                  <a:lumMod val="50000"/>
                </a:schemeClr>
              </a:solidFill>
            </a:endParaRPr>
          </a:p>
        </p:txBody>
      </p:sp>
    </p:spTree>
    <p:extLst>
      <p:ext uri="{BB962C8B-B14F-4D97-AF65-F5344CB8AC3E}">
        <p14:creationId xmlns:p14="http://schemas.microsoft.com/office/powerpoint/2010/main" val="7026941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424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279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9979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55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en-US" sz="4400" dirty="0"/>
              <a:t>De viktigaste skillnaderna mellan verbal och icke-verbal kommunikation</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sv-SE" sz="1200">
                <a:solidFill>
                  <a:schemeClr val="bg1">
                    <a:lumMod val="65000"/>
                  </a:schemeClr>
                </a:solidFill>
              </a:rPr>
              <a:t>Modul: Övergripande färdigheter / Ämne: Mjuka färdigheter / Delämne: Interpersonell kommunikation</a:t>
            </a:r>
            <a:endParaRPr lang="en-US" sz="1200" dirty="0">
              <a:solidFill>
                <a:schemeClr val="bg1">
                  <a:lumMod val="65000"/>
                </a:schemeClr>
              </a:solidFill>
            </a:endParaRP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graphicFrame>
        <p:nvGraphicFramePr>
          <p:cNvPr id="4" name="Tabella 3">
            <a:extLst>
              <a:ext uri="{FF2B5EF4-FFF2-40B4-BE49-F238E27FC236}">
                <a16:creationId xmlns:a16="http://schemas.microsoft.com/office/drawing/2014/main" id="{870D6871-A4FF-A132-621D-B129564F745F}"/>
              </a:ext>
            </a:extLst>
          </p:cNvPr>
          <p:cNvGraphicFramePr>
            <a:graphicFrameLocks noGrp="1"/>
          </p:cNvGraphicFramePr>
          <p:nvPr>
            <p:extLst>
              <p:ext uri="{D42A27DB-BD31-4B8C-83A1-F6EECF244321}">
                <p14:modId xmlns:p14="http://schemas.microsoft.com/office/powerpoint/2010/main" val="3146462354"/>
              </p:ext>
            </p:extLst>
          </p:nvPr>
        </p:nvGraphicFramePr>
        <p:xfrm>
          <a:off x="470647" y="1954665"/>
          <a:ext cx="11174505" cy="4549631"/>
        </p:xfrm>
        <a:graphic>
          <a:graphicData uri="http://schemas.openxmlformats.org/drawingml/2006/table">
            <a:tbl>
              <a:tblPr firstRow="1" firstCol="1" bandRow="1">
                <a:tableStyleId>{68D230F3-CF80-4859-8CE7-A43EE81993B5}</a:tableStyleId>
              </a:tblPr>
              <a:tblGrid>
                <a:gridCol w="2864224">
                  <a:extLst>
                    <a:ext uri="{9D8B030D-6E8A-4147-A177-3AD203B41FA5}">
                      <a16:colId xmlns:a16="http://schemas.microsoft.com/office/drawing/2014/main" val="2613746447"/>
                    </a:ext>
                  </a:extLst>
                </a:gridCol>
                <a:gridCol w="2971800">
                  <a:extLst>
                    <a:ext uri="{9D8B030D-6E8A-4147-A177-3AD203B41FA5}">
                      <a16:colId xmlns:a16="http://schemas.microsoft.com/office/drawing/2014/main" val="3048448982"/>
                    </a:ext>
                  </a:extLst>
                </a:gridCol>
                <a:gridCol w="5338481">
                  <a:extLst>
                    <a:ext uri="{9D8B030D-6E8A-4147-A177-3AD203B41FA5}">
                      <a16:colId xmlns:a16="http://schemas.microsoft.com/office/drawing/2014/main" val="1785320057"/>
                    </a:ext>
                  </a:extLst>
                </a:gridCol>
              </a:tblGrid>
              <a:tr h="439732">
                <a:tc>
                  <a:txBody>
                    <a:bodyPr/>
                    <a:lstStyle/>
                    <a:p>
                      <a:pPr algn="just">
                        <a:lnSpc>
                          <a:spcPct val="107000"/>
                        </a:lnSpc>
                        <a:spcAft>
                          <a:spcPts val="800"/>
                        </a:spcAft>
                      </a:pPr>
                      <a:r>
                        <a:rPr lang="en-US" sz="2000" kern="100" dirty="0">
                          <a:solidFill>
                            <a:schemeClr val="tx1">
                              <a:lumMod val="65000"/>
                              <a:lumOff val="35000"/>
                            </a:schemeClr>
                          </a:solidFill>
                          <a:effectLst/>
                        </a:rPr>
                        <a:t>Grund</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dirty="0">
                          <a:solidFill>
                            <a:schemeClr val="tx1">
                              <a:lumMod val="65000"/>
                              <a:lumOff val="35000"/>
                            </a:schemeClr>
                          </a:solidFill>
                          <a:effectLst/>
                        </a:rPr>
                        <a:t>Verbal kommunikation</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Icke-verbal kommunikation</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2525558478"/>
                  </a:ext>
                </a:extLst>
              </a:tr>
              <a:tr h="745505">
                <a:tc>
                  <a:txBody>
                    <a:bodyPr/>
                    <a:lstStyle/>
                    <a:p>
                      <a:pPr algn="just">
                        <a:lnSpc>
                          <a:spcPct val="107000"/>
                        </a:lnSpc>
                        <a:spcAft>
                          <a:spcPts val="1125"/>
                        </a:spcAft>
                      </a:pPr>
                      <a:r>
                        <a:rPr lang="en-US" sz="2000" kern="100">
                          <a:solidFill>
                            <a:schemeClr val="tx1">
                              <a:lumMod val="65000"/>
                              <a:lumOff val="35000"/>
                            </a:schemeClr>
                          </a:solidFill>
                          <a:effectLst/>
                        </a:rPr>
                        <a:t>Användning av ord</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Användning av muntliga eller skriftliga ord</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Annat än muntliga eller skriftliga ord</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121652532"/>
                  </a:ext>
                </a:extLst>
              </a:tr>
              <a:tr h="745505">
                <a:tc>
                  <a:txBody>
                    <a:bodyPr/>
                    <a:lstStyle/>
                    <a:p>
                      <a:pPr algn="just">
                        <a:lnSpc>
                          <a:spcPct val="107000"/>
                        </a:lnSpc>
                        <a:spcAft>
                          <a:spcPts val="1125"/>
                        </a:spcAft>
                      </a:pPr>
                      <a:r>
                        <a:rPr lang="en-US" sz="2000" kern="100" dirty="0">
                          <a:solidFill>
                            <a:schemeClr val="tx1">
                              <a:lumMod val="65000"/>
                              <a:lumOff val="35000"/>
                            </a:schemeClr>
                          </a:solidFill>
                          <a:effectLst/>
                        </a:rPr>
                        <a:t>Typer</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Muntligt och skriftligt</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dirty="0">
                          <a:solidFill>
                            <a:schemeClr val="tx1">
                              <a:lumMod val="65000"/>
                              <a:lumOff val="35000"/>
                            </a:schemeClr>
                          </a:solidFill>
                          <a:effectLst/>
                        </a:rPr>
                        <a:t>Ansiktsuttryck, kroppsrörelser och kroppshållning, gester, ögonkontakt, beröring, utrymme, men även visuellt, ljud, audiovisuellt, </a:t>
                      </a:r>
                      <a:r>
                        <a:rPr lang="en-US" sz="2000" kern="100" dirty="0" err="1">
                          <a:solidFill>
                            <a:schemeClr val="tx1">
                              <a:lumMod val="65000"/>
                              <a:lumOff val="35000"/>
                            </a:schemeClr>
                          </a:solidFill>
                          <a:effectLst/>
                        </a:rPr>
                        <a:t>etc.</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3528421916"/>
                  </a:ext>
                </a:extLst>
              </a:tr>
              <a:tr h="562438">
                <a:tc>
                  <a:txBody>
                    <a:bodyPr/>
                    <a:lstStyle/>
                    <a:p>
                      <a:pPr algn="just">
                        <a:lnSpc>
                          <a:spcPct val="107000"/>
                        </a:lnSpc>
                        <a:spcAft>
                          <a:spcPts val="1125"/>
                        </a:spcAft>
                      </a:pPr>
                      <a:r>
                        <a:rPr lang="en-US" sz="2000" kern="100" dirty="0">
                          <a:solidFill>
                            <a:schemeClr val="tx1">
                              <a:lumMod val="65000"/>
                              <a:lumOff val="35000"/>
                            </a:schemeClr>
                          </a:solidFill>
                          <a:effectLst/>
                        </a:rPr>
                        <a:t>Förståelse</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Lätt</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dirty="0">
                          <a:solidFill>
                            <a:schemeClr val="tx1">
                              <a:lumMod val="65000"/>
                              <a:lumOff val="35000"/>
                            </a:schemeClr>
                          </a:solidFill>
                          <a:effectLst/>
                        </a:rPr>
                        <a:t>Jämförelsevis svårt</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4202908242"/>
                  </a:ext>
                </a:extLst>
              </a:tr>
              <a:tr h="562438">
                <a:tc>
                  <a:txBody>
                    <a:bodyPr/>
                    <a:lstStyle/>
                    <a:p>
                      <a:pPr algn="just">
                        <a:lnSpc>
                          <a:spcPct val="107000"/>
                        </a:lnSpc>
                        <a:spcAft>
                          <a:spcPts val="1125"/>
                        </a:spcAft>
                      </a:pPr>
                      <a:r>
                        <a:rPr lang="en-US" sz="2000" kern="100">
                          <a:solidFill>
                            <a:schemeClr val="tx1">
                              <a:lumMod val="65000"/>
                              <a:lumOff val="35000"/>
                            </a:schemeClr>
                          </a:solidFill>
                          <a:effectLst/>
                        </a:rPr>
                        <a:t>Struktur</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Väl strukturerad</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dirty="0">
                          <a:solidFill>
                            <a:schemeClr val="tx1">
                              <a:lumMod val="65000"/>
                              <a:lumOff val="35000"/>
                            </a:schemeClr>
                          </a:solidFill>
                          <a:effectLst/>
                        </a:rPr>
                        <a:t>Saknar formell struktur</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1406822398"/>
                  </a:ext>
                </a:extLst>
              </a:tr>
              <a:tr h="562438">
                <a:tc>
                  <a:txBody>
                    <a:bodyPr/>
                    <a:lstStyle/>
                    <a:p>
                      <a:pPr algn="just">
                        <a:lnSpc>
                          <a:spcPct val="107000"/>
                        </a:lnSpc>
                        <a:spcAft>
                          <a:spcPts val="1125"/>
                        </a:spcAft>
                      </a:pPr>
                      <a:r>
                        <a:rPr lang="en-US" sz="2000" kern="100">
                          <a:solidFill>
                            <a:schemeClr val="tx1">
                              <a:lumMod val="65000"/>
                              <a:lumOff val="35000"/>
                            </a:schemeClr>
                          </a:solidFill>
                          <a:effectLst/>
                        </a:rPr>
                        <a:t>Förvrängning av information</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Mindre möjligt</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dirty="0">
                          <a:solidFill>
                            <a:schemeClr val="tx1">
                              <a:lumMod val="65000"/>
                              <a:lumOff val="35000"/>
                            </a:schemeClr>
                          </a:solidFill>
                          <a:effectLst/>
                        </a:rPr>
                        <a:t>Mycket möjligt</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3398665309"/>
                  </a:ext>
                </a:extLst>
              </a:tr>
              <a:tr h="562438">
                <a:tc>
                  <a:txBody>
                    <a:bodyPr/>
                    <a:lstStyle/>
                    <a:p>
                      <a:pPr algn="just">
                        <a:lnSpc>
                          <a:spcPct val="107000"/>
                        </a:lnSpc>
                        <a:spcAft>
                          <a:spcPts val="1125"/>
                        </a:spcAft>
                      </a:pPr>
                      <a:r>
                        <a:rPr lang="en-US" sz="2000" kern="100" dirty="0" err="1">
                          <a:solidFill>
                            <a:schemeClr val="tx1">
                              <a:lumMod val="65000"/>
                              <a:lumOff val="35000"/>
                            </a:schemeClr>
                          </a:solidFill>
                          <a:effectLst/>
                        </a:rPr>
                        <a:t>Återkoppling</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Mindre och fördröjd feedback</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dirty="0">
                          <a:solidFill>
                            <a:schemeClr val="tx1">
                              <a:lumMod val="65000"/>
                              <a:lumOff val="35000"/>
                            </a:schemeClr>
                          </a:solidFill>
                          <a:effectLst/>
                        </a:rPr>
                        <a:t>Ger mycket feedback</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1653104977"/>
                  </a:ext>
                </a:extLst>
              </a:tr>
            </a:tbl>
          </a:graphicData>
        </a:graphic>
      </p:graphicFrame>
    </p:spTree>
    <p:extLst>
      <p:ext uri="{BB962C8B-B14F-4D97-AF65-F5344CB8AC3E}">
        <p14:creationId xmlns:p14="http://schemas.microsoft.com/office/powerpoint/2010/main" val="145548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dirty="0"/>
              <a:t>Praktisk aktivitet nr 1</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dirty="0">
                <a:solidFill>
                  <a:schemeClr val="bg1">
                    <a:lumMod val="65000"/>
                  </a:schemeClr>
                </a:solidFill>
              </a:rPr>
              <a:t> färdigheter </a:t>
            </a:r>
            <a:r>
              <a:rPr lang="en-US" sz="1200" dirty="0">
                <a:solidFill>
                  <a:schemeClr val="bg1">
                    <a:lumMod val="65000"/>
                  </a:schemeClr>
                </a:solidFill>
              </a:rPr>
              <a:t>/ </a:t>
            </a:r>
            <a:r>
              <a:rPr lang="en-US" sz="1200"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Interpersonell kommunikation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8</a:t>
            </a:fld>
            <a:endParaRPr lang="en-US" dirty="0"/>
          </a:p>
        </p:txBody>
      </p:sp>
      <p:sp>
        <p:nvSpPr>
          <p:cNvPr id="6" name="Segnaposto contenuto 7">
            <a:extLst>
              <a:ext uri="{FF2B5EF4-FFF2-40B4-BE49-F238E27FC236}">
                <a16:creationId xmlns:a16="http://schemas.microsoft.com/office/drawing/2014/main" id="{F2ABEB4C-E89E-81EA-913B-5AC3A510FFE2}"/>
              </a:ext>
            </a:extLst>
          </p:cNvPr>
          <p:cNvSpPr>
            <a:spLocks noGrp="1"/>
          </p:cNvSpPr>
          <p:nvPr>
            <p:ph idx="1"/>
          </p:nvPr>
        </p:nvSpPr>
        <p:spPr>
          <a:xfrm>
            <a:off x="838200" y="1825625"/>
            <a:ext cx="10515600" cy="4351338"/>
          </a:xfrm>
        </p:spPr>
        <p:txBody>
          <a:bodyPr anchor="ctr"/>
          <a:lstStyle/>
          <a:p>
            <a:pPr marL="0" indent="0" algn="ctr">
              <a:buNone/>
            </a:pPr>
            <a:r>
              <a:rPr lang="en-US" sz="3600" b="1" dirty="0">
                <a:solidFill>
                  <a:schemeClr val="tx1">
                    <a:lumMod val="50000"/>
                    <a:lumOff val="50000"/>
                  </a:schemeClr>
                </a:solidFill>
              </a:rPr>
              <a:t>Gruppdiskussion </a:t>
            </a:r>
          </a:p>
          <a:p>
            <a:pPr marL="0" indent="0" algn="ctr">
              <a:buNone/>
            </a:pPr>
            <a:r>
              <a:rPr lang="en-US" dirty="0">
                <a:solidFill>
                  <a:schemeClr val="tx1">
                    <a:lumMod val="50000"/>
                    <a:lumOff val="50000"/>
                  </a:schemeClr>
                </a:solidFill>
              </a:rPr>
              <a:t>Tänk på ett tillfälle då du förhandlar med din chef om en befordran, eller en prissänkning till din leverantör osv. </a:t>
            </a:r>
          </a:p>
          <a:p>
            <a:pPr marL="0" indent="0" algn="ctr">
              <a:buNone/>
            </a:pPr>
            <a:r>
              <a:rPr lang="en-US" dirty="0">
                <a:solidFill>
                  <a:schemeClr val="tx1">
                    <a:lumMod val="50000"/>
                    <a:lumOff val="50000"/>
                  </a:schemeClr>
                </a:solidFill>
              </a:rPr>
              <a:t>Vad var den första reaktionen från din chef, leverantör </a:t>
            </a:r>
            <a:r>
              <a:rPr lang="en-US" dirty="0" err="1">
                <a:solidFill>
                  <a:schemeClr val="tx1">
                    <a:lumMod val="50000"/>
                    <a:lumOff val="50000"/>
                  </a:schemeClr>
                </a:solidFill>
              </a:rPr>
              <a:t>etc</a:t>
            </a:r>
            <a:r>
              <a:rPr lang="en-US" dirty="0">
                <a:solidFill>
                  <a:schemeClr val="tx1">
                    <a:lumMod val="50000"/>
                    <a:lumOff val="50000"/>
                  </a:schemeClr>
                </a:solidFill>
              </a:rPr>
              <a:t>?</a:t>
            </a:r>
          </a:p>
          <a:p>
            <a:pPr marL="0" indent="0" algn="ctr">
              <a:buNone/>
            </a:pPr>
            <a:r>
              <a:rPr lang="en-US" dirty="0">
                <a:solidFill>
                  <a:schemeClr val="tx1">
                    <a:lumMod val="50000"/>
                    <a:lumOff val="50000"/>
                  </a:schemeClr>
                </a:solidFill>
              </a:rPr>
              <a:t>Vad signalerade hans/hennes kroppsspråk till dig?</a:t>
            </a:r>
          </a:p>
          <a:p>
            <a:pPr marL="0" indent="0" algn="ctr">
              <a:buNone/>
            </a:pPr>
            <a:r>
              <a:rPr lang="en-US" dirty="0">
                <a:solidFill>
                  <a:schemeClr val="tx1">
                    <a:lumMod val="50000"/>
                    <a:lumOff val="50000"/>
                  </a:schemeClr>
                </a:solidFill>
              </a:rPr>
              <a:t>Vad blev slutresultatet? (uppnådde ni vad ni ursprungligen hade bett om?)</a:t>
            </a:r>
          </a:p>
          <a:p>
            <a:pPr marL="0" indent="0">
              <a:buNone/>
            </a:pPr>
            <a:endParaRPr lang="en-GB" dirty="0"/>
          </a:p>
        </p:txBody>
      </p:sp>
    </p:spTree>
    <p:extLst>
      <p:ext uri="{BB962C8B-B14F-4D97-AF65-F5344CB8AC3E}">
        <p14:creationId xmlns:p14="http://schemas.microsoft.com/office/powerpoint/2010/main" val="311591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n-US" sz="4400" dirty="0"/>
              <a:t>Effektivt tal och aktivt lyssnande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a:t>
            </a:r>
            <a:r>
              <a:rPr lang="en-US" dirty="0" err="1">
                <a:solidFill>
                  <a:schemeClr val="bg1">
                    <a:lumMod val="65000"/>
                  </a:schemeClr>
                </a:solidFill>
              </a:rPr>
              <a:t>Övergripande</a:t>
            </a:r>
            <a:r>
              <a:rPr lang="en-US" sz="1200" dirty="0">
                <a:solidFill>
                  <a:schemeClr val="bg1">
                    <a:lumMod val="65000"/>
                  </a:schemeClr>
                </a:solidFill>
              </a:rPr>
              <a:t> färdigheter / </a:t>
            </a:r>
            <a:r>
              <a:rPr lang="en-US" dirty="0" err="1">
                <a:solidFill>
                  <a:schemeClr val="bg1">
                    <a:lumMod val="65000"/>
                  </a:schemeClr>
                </a:solidFill>
              </a:rPr>
              <a:t>Ämne</a:t>
            </a:r>
            <a:r>
              <a:rPr lang="en-US" sz="1200" dirty="0">
                <a:solidFill>
                  <a:schemeClr val="bg1">
                    <a:lumMod val="65000"/>
                  </a:schemeClr>
                </a:solidFill>
              </a:rPr>
              <a:t>: Mjuka färdigheter / </a:t>
            </a:r>
            <a:r>
              <a:rPr lang="en-US" dirty="0" err="1">
                <a:solidFill>
                  <a:schemeClr val="bg1">
                    <a:lumMod val="65000"/>
                  </a:schemeClr>
                </a:solidFill>
              </a:rPr>
              <a:t>Delämne</a:t>
            </a:r>
            <a:r>
              <a:rPr lang="en-US" sz="1200" dirty="0">
                <a:solidFill>
                  <a:schemeClr val="bg1">
                    <a:lumMod val="65000"/>
                  </a:schemeClr>
                </a:solidFill>
              </a:rPr>
              <a:t>: Interpersonell kommunikation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3" name="CasellaDiTesto 2">
            <a:extLst>
              <a:ext uri="{FF2B5EF4-FFF2-40B4-BE49-F238E27FC236}">
                <a16:creationId xmlns:a16="http://schemas.microsoft.com/office/drawing/2014/main" id="{316D938C-BC83-3F11-B34F-61BC0AA5C5AC}"/>
              </a:ext>
            </a:extLst>
          </p:cNvPr>
          <p:cNvSpPr txBox="1"/>
          <p:nvPr/>
        </p:nvSpPr>
        <p:spPr>
          <a:xfrm>
            <a:off x="550505" y="1643860"/>
            <a:ext cx="10879493" cy="1561005"/>
          </a:xfrm>
          <a:prstGeom prst="rect">
            <a:avLst/>
          </a:prstGeom>
          <a:noFill/>
        </p:spPr>
        <p:txBody>
          <a:bodyPr wrap="square" rtlCol="0">
            <a:spAutoFit/>
          </a:bodyPr>
          <a:lstStyle/>
          <a:p>
            <a:pPr algn="just">
              <a:lnSpc>
                <a:spcPct val="107000"/>
              </a:lnSpc>
              <a:spcAft>
                <a:spcPts val="600"/>
              </a:spcAft>
            </a:pP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Att tala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och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lyssna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är två grundläggande komponenter i mänsklig kommunikation som gör det möjligt för individer att utbyta idéer, information, känslor och erfarenheter. Dessa två kompletterande färdigheter är avgörande för effektiva och meningsfulla interaktioner i både personliga och yrkesmässiga sammanhang.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Effektiva talare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är ofta också effektiva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lyssnare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eftersom de förstår vikten av att ta emot feedback och anpassa sin kommunikationsstil därefter.</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5" name="Immagine 4">
            <a:extLst>
              <a:ext uri="{FF2B5EF4-FFF2-40B4-BE49-F238E27FC236}">
                <a16:creationId xmlns:a16="http://schemas.microsoft.com/office/drawing/2014/main" id="{4C359E83-D60B-370E-27F5-74216168C8E3}"/>
              </a:ext>
            </a:extLst>
          </p:cNvPr>
          <p:cNvPicPr>
            <a:picLocks noChangeAspect="1"/>
          </p:cNvPicPr>
          <p:nvPr/>
        </p:nvPicPr>
        <p:blipFill>
          <a:blip r:embed="rId2"/>
          <a:stretch>
            <a:fillRect/>
          </a:stretch>
        </p:blipFill>
        <p:spPr>
          <a:xfrm>
            <a:off x="2610488" y="3070395"/>
            <a:ext cx="6759526" cy="3246401"/>
          </a:xfrm>
          <a:prstGeom prst="rect">
            <a:avLst/>
          </a:prstGeom>
        </p:spPr>
      </p:pic>
      <p:sp>
        <p:nvSpPr>
          <p:cNvPr id="4" name="CasellaDiTesto 3">
            <a:extLst>
              <a:ext uri="{FF2B5EF4-FFF2-40B4-BE49-F238E27FC236}">
                <a16:creationId xmlns:a16="http://schemas.microsoft.com/office/drawing/2014/main" id="{F4E090AA-CB82-9C65-CE3F-6D49936C8D41}"/>
              </a:ext>
            </a:extLst>
          </p:cNvPr>
          <p:cNvSpPr txBox="1"/>
          <p:nvPr/>
        </p:nvSpPr>
        <p:spPr>
          <a:xfrm>
            <a:off x="9555162" y="6043793"/>
            <a:ext cx="1530153"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(Källa: </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hlinkClick r:id="rId3"/>
              </a:rPr>
              <a:t>thriveglobal</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66930918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42547C-270A-4B12-9B66-DB54F244A501}"/>
</file>

<file path=customXml/itemProps2.xml><?xml version="1.0" encoding="utf-8"?>
<ds:datastoreItem xmlns:ds="http://schemas.openxmlformats.org/officeDocument/2006/customXml" ds:itemID="{0B1B7096-4C93-4752-92CB-4FC1491C8D5B}"/>
</file>

<file path=docProps/app.xml><?xml version="1.0" encoding="utf-8"?>
<Properties xmlns="http://schemas.openxmlformats.org/officeDocument/2006/extended-properties" xmlns:vt="http://schemas.openxmlformats.org/officeDocument/2006/docPropsVTypes">
  <Template/>
  <TotalTime>963</TotalTime>
  <Words>5085</Words>
  <Application>Microsoft Office PowerPoint</Application>
  <PresentationFormat>Widescreen</PresentationFormat>
  <Paragraphs>497</Paragraphs>
  <Slides>65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Calibri Light</vt:lpstr>
      <vt:lpstr>Minion Pro</vt:lpstr>
      <vt:lpstr>Open Sans</vt:lpstr>
      <vt:lpstr>Times New Roman</vt:lpstr>
      <vt:lpstr>Wingdings</vt:lpstr>
      <vt:lpstr>Tema1</vt:lpstr>
      <vt:lpstr>PowerPoint Presentation</vt:lpstr>
      <vt:lpstr>Kurs: Högre Utbildning Modul: Övergripande färdigheter Ämne: Mjuka färdigheter</vt:lpstr>
      <vt:lpstr>Innehåll</vt:lpstr>
      <vt:lpstr>Interpersonell och effektiv kommunikation</vt:lpstr>
      <vt:lpstr>Vad är effektiv kommunikation?</vt:lpstr>
      <vt:lpstr>Verbal och icke-verbal kommunikation</vt:lpstr>
      <vt:lpstr>De viktigaste skillnaderna mellan verbal och icke-verbal kommunikation</vt:lpstr>
      <vt:lpstr>Praktisk aktivitet nr 1</vt:lpstr>
      <vt:lpstr>Effektivt tal och aktivt lyssnande</vt:lpstr>
      <vt:lpstr>Effektivt talande</vt:lpstr>
      <vt:lpstr>Aktivt lyssnande</vt:lpstr>
      <vt:lpstr>Aktivt lyssnande</vt:lpstr>
      <vt:lpstr>Hinder för kommunikation</vt:lpstr>
      <vt:lpstr>Hinder för kommunikation</vt:lpstr>
      <vt:lpstr>Praktisk aktivitet nr 2</vt:lpstr>
      <vt:lpstr>PowerPoint Presentation</vt:lpstr>
      <vt:lpstr>PowerPoint Presentation</vt:lpstr>
      <vt:lpstr>Innehåll</vt:lpstr>
      <vt:lpstr>Ledarskap inom jordbruket</vt:lpstr>
      <vt:lpstr>Den emotionella intelligensens roll för ledarskapet</vt:lpstr>
      <vt:lpstr>De fyra pelarna för emotionell intelligens</vt:lpstr>
      <vt:lpstr>Viktiga egenskaper hos en effektiv ledare i allmänhet</vt:lpstr>
      <vt:lpstr>Nyckelkompetenser för en effektiv ledare i allmänhet</vt:lpstr>
      <vt:lpstr>Praktisk aktivitet nr 3</vt:lpstr>
      <vt:lpstr>Ledarskapsstilar</vt:lpstr>
      <vt:lpstr>Ledarskapsstilar</vt:lpstr>
      <vt:lpstr>Praktisk aktivitet nr 4</vt:lpstr>
      <vt:lpstr>PowerPoint Presentation</vt:lpstr>
      <vt:lpstr>Innehåll</vt:lpstr>
      <vt:lpstr>Lagarbete och samarbetsförmåga</vt:lpstr>
      <vt:lpstr>Deras roll i företagets framgång</vt:lpstr>
      <vt:lpstr>Deras roll i företagets framgång</vt:lpstr>
      <vt:lpstr>Effektiva team och deras egenskaper</vt:lpstr>
      <vt:lpstr>Effektiva team och deras egenskaper</vt:lpstr>
      <vt:lpstr>Effektiva team och deras egenskaper</vt:lpstr>
      <vt:lpstr>Effektiva team och deras egenskaper</vt:lpstr>
      <vt:lpstr>Praktisk aktivitet nr 5</vt:lpstr>
      <vt:lpstr>Konfliktlösning</vt:lpstr>
      <vt:lpstr>Konfliktlösning</vt:lpstr>
      <vt:lpstr>Praktisk aktivitet #6</vt:lpstr>
      <vt:lpstr>Innehåll</vt:lpstr>
      <vt:lpstr>Introduktion till agilt tänkande</vt:lpstr>
      <vt:lpstr>Kännetecken för ett agilt tankesätt</vt:lpstr>
      <vt:lpstr>Grundpelarna i ett agilt tankesätt</vt:lpstr>
      <vt:lpstr>Praktisk aktivitet nr 7</vt:lpstr>
      <vt:lpstr>Innehåll</vt:lpstr>
      <vt:lpstr>Ansvarsskyldighet</vt:lpstr>
      <vt:lpstr>5 viktiga principer för ansvarsskyldighet</vt:lpstr>
      <vt:lpstr>Etiskt uppträdande</vt:lpstr>
      <vt:lpstr>Etisk kod</vt:lpstr>
      <vt:lpstr>Etisk kommunikation </vt:lpstr>
      <vt:lpstr>Ansvarsfullt ledarskap</vt:lpstr>
      <vt:lpstr>Nyckelelement i ansvarsfullt ledarskap</vt:lpstr>
      <vt:lpstr>Praktisk aktivitet #8</vt:lpstr>
      <vt:lpstr>Praktisk aktivitet nr 9</vt:lpstr>
      <vt:lpstr>Innehåll</vt:lpstr>
      <vt:lpstr>Den professionella utvecklingens roll</vt:lpstr>
      <vt:lpstr>Varför lantbrukare bör vidareutbilda sig (1/2)</vt:lpstr>
      <vt:lpstr>Varför lantbrukare bör vidareutbilda sig (2/2)</vt:lpstr>
      <vt:lpstr>Självkännedom och självhantering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docId:50190E4CBD7E5F0A668418B7DAB964D0</cp:keywords>
  <cp:lastModifiedBy>A S</cp:lastModifiedBy>
  <cp:revision>45</cp:revision>
  <dcterms:created xsi:type="dcterms:W3CDTF">2022-08-02T09:54:50Z</dcterms:created>
  <dcterms:modified xsi:type="dcterms:W3CDTF">2024-03-16T17:17:35Z</dcterms:modified>
</cp:coreProperties>
</file>