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92"/>
  </p:notesMasterIdLst>
  <p:sldIdLst>
    <p:sldId id="265" r:id="rId2"/>
    <p:sldId id="256" r:id="rId3"/>
    <p:sldId id="260" r:id="rId4"/>
    <p:sldId id="267" r:id="rId5"/>
    <p:sldId id="269" r:id="rId6"/>
    <p:sldId id="263" r:id="rId7"/>
    <p:sldId id="277" r:id="rId8"/>
    <p:sldId id="312" r:id="rId9"/>
    <p:sldId id="313" r:id="rId10"/>
    <p:sldId id="314" r:id="rId11"/>
    <p:sldId id="315" r:id="rId12"/>
    <p:sldId id="316" r:id="rId13"/>
    <p:sldId id="317" r:id="rId14"/>
    <p:sldId id="318" r:id="rId15"/>
    <p:sldId id="319" r:id="rId16"/>
    <p:sldId id="322" r:id="rId17"/>
    <p:sldId id="320" r:id="rId18"/>
    <p:sldId id="321" r:id="rId19"/>
    <p:sldId id="323" r:id="rId20"/>
    <p:sldId id="324" r:id="rId21"/>
    <p:sldId id="325" r:id="rId22"/>
    <p:sldId id="326" r:id="rId23"/>
    <p:sldId id="280" r:id="rId24"/>
    <p:sldId id="281" r:id="rId25"/>
    <p:sldId id="282" r:id="rId26"/>
    <p:sldId id="283" r:id="rId27"/>
    <p:sldId id="284" r:id="rId28"/>
    <p:sldId id="285" r:id="rId29"/>
    <p:sldId id="286" r:id="rId30"/>
    <p:sldId id="287" r:id="rId31"/>
    <p:sldId id="289" r:id="rId32"/>
    <p:sldId id="327" r:id="rId33"/>
    <p:sldId id="290" r:id="rId34"/>
    <p:sldId id="292" r:id="rId35"/>
    <p:sldId id="328" r:id="rId36"/>
    <p:sldId id="295" r:id="rId37"/>
    <p:sldId id="296" r:id="rId38"/>
    <p:sldId id="297" r:id="rId39"/>
    <p:sldId id="298" r:id="rId40"/>
    <p:sldId id="299" r:id="rId41"/>
    <p:sldId id="356" r:id="rId42"/>
    <p:sldId id="357" r:id="rId43"/>
    <p:sldId id="358" r:id="rId44"/>
    <p:sldId id="359" r:id="rId45"/>
    <p:sldId id="360" r:id="rId46"/>
    <p:sldId id="361" r:id="rId47"/>
    <p:sldId id="362" r:id="rId48"/>
    <p:sldId id="363" r:id="rId49"/>
    <p:sldId id="364" r:id="rId50"/>
    <p:sldId id="365" r:id="rId51"/>
    <p:sldId id="355" r:id="rId52"/>
    <p:sldId id="341" r:id="rId53"/>
    <p:sldId id="342" r:id="rId54"/>
    <p:sldId id="344" r:id="rId55"/>
    <p:sldId id="345" r:id="rId56"/>
    <p:sldId id="346" r:id="rId57"/>
    <p:sldId id="348" r:id="rId58"/>
    <p:sldId id="349" r:id="rId59"/>
    <p:sldId id="350" r:id="rId60"/>
    <p:sldId id="351" r:id="rId61"/>
    <p:sldId id="352" r:id="rId62"/>
    <p:sldId id="353" r:id="rId63"/>
    <p:sldId id="354" r:id="rId64"/>
    <p:sldId id="300" r:id="rId65"/>
    <p:sldId id="301" r:id="rId66"/>
    <p:sldId id="302" r:id="rId67"/>
    <p:sldId id="303" r:id="rId68"/>
    <p:sldId id="304" r:id="rId69"/>
    <p:sldId id="329" r:id="rId70"/>
    <p:sldId id="305" r:id="rId71"/>
    <p:sldId id="306" r:id="rId72"/>
    <p:sldId id="308" r:id="rId73"/>
    <p:sldId id="309" r:id="rId74"/>
    <p:sldId id="310" r:id="rId75"/>
    <p:sldId id="330" r:id="rId76"/>
    <p:sldId id="331" r:id="rId77"/>
    <p:sldId id="332" r:id="rId78"/>
    <p:sldId id="333" r:id="rId79"/>
    <p:sldId id="343" r:id="rId80"/>
    <p:sldId id="334" r:id="rId81"/>
    <p:sldId id="336" r:id="rId82"/>
    <p:sldId id="337" r:id="rId83"/>
    <p:sldId id="338" r:id="rId84"/>
    <p:sldId id="339" r:id="rId85"/>
    <p:sldId id="340" r:id="rId86"/>
    <p:sldId id="266" r:id="rId87"/>
    <p:sldId id="273" r:id="rId88"/>
    <p:sldId id="274" r:id="rId89"/>
    <p:sldId id="275" r:id="rId90"/>
    <p:sldId id="276" r:id="rId9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CD2F59-14E1-4774-9B62-B92BEBDA49CA}" v="14" dt="2024-03-16T20:52:38.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55"/>
    <p:restoredTop sz="96405"/>
  </p:normalViewPr>
  <p:slideViewPr>
    <p:cSldViewPr snapToGrid="0">
      <p:cViewPr varScale="1">
        <p:scale>
          <a:sx n="63" d="100"/>
          <a:sy n="63" d="100"/>
        </p:scale>
        <p:origin x="6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9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 S" userId="bff0dd6adc7f4841" providerId="LiveId" clId="{3FCD2F59-14E1-4774-9B62-B92BEBDA49CA}"/>
    <pc:docChg chg="undo custSel modSld">
      <pc:chgData name="A S" userId="bff0dd6adc7f4841" providerId="LiveId" clId="{3FCD2F59-14E1-4774-9B62-B92BEBDA49CA}" dt="2024-03-16T20:53:26.188" v="2700" actId="20577"/>
      <pc:docMkLst>
        <pc:docMk/>
      </pc:docMkLst>
      <pc:sldChg chg="modSp mod">
        <pc:chgData name="A S" userId="bff0dd6adc7f4841" providerId="LiveId" clId="{3FCD2F59-14E1-4774-9B62-B92BEBDA49CA}" dt="2024-03-16T20:02:08.639" v="60" actId="20577"/>
        <pc:sldMkLst>
          <pc:docMk/>
          <pc:sldMk cId="1455482242" sldId="263"/>
        </pc:sldMkLst>
        <pc:spChg chg="mod">
          <ac:chgData name="A S" userId="bff0dd6adc7f4841" providerId="LiveId" clId="{3FCD2F59-14E1-4774-9B62-B92BEBDA49CA}" dt="2024-03-16T20:02:08.639" v="60" actId="20577"/>
          <ac:spMkLst>
            <pc:docMk/>
            <pc:sldMk cId="1455482242" sldId="263"/>
            <ac:spMk id="8" creationId="{5D935DDE-FAB4-BF57-D77D-82C033DDF619}"/>
          </ac:spMkLst>
        </pc:spChg>
      </pc:sldChg>
      <pc:sldChg chg="modSp mod">
        <pc:chgData name="A S" userId="bff0dd6adc7f4841" providerId="LiveId" clId="{3FCD2F59-14E1-4774-9B62-B92BEBDA49CA}" dt="2024-03-16T20:06:32.535" v="342" actId="27636"/>
        <pc:sldMkLst>
          <pc:docMk/>
          <pc:sldMk cId="1155249838" sldId="277"/>
        </pc:sldMkLst>
        <pc:spChg chg="mod">
          <ac:chgData name="A S" userId="bff0dd6adc7f4841" providerId="LiveId" clId="{3FCD2F59-14E1-4774-9B62-B92BEBDA49CA}" dt="2024-03-16T20:06:32.535" v="342" actId="27636"/>
          <ac:spMkLst>
            <pc:docMk/>
            <pc:sldMk cId="1155249838" sldId="277"/>
            <ac:spMk id="4" creationId="{CD748719-E857-F999-B714-69046D25E37C}"/>
          </ac:spMkLst>
        </pc:spChg>
        <pc:spChg chg="mod">
          <ac:chgData name="A S" userId="bff0dd6adc7f4841" providerId="LiveId" clId="{3FCD2F59-14E1-4774-9B62-B92BEBDA49CA}" dt="2024-03-16T20:02:53.780" v="106" actId="20577"/>
          <ac:spMkLst>
            <pc:docMk/>
            <pc:sldMk cId="1155249838" sldId="277"/>
            <ac:spMk id="8" creationId="{5D935DDE-FAB4-BF57-D77D-82C033DDF619}"/>
          </ac:spMkLst>
        </pc:spChg>
      </pc:sldChg>
      <pc:sldChg chg="modSp mod">
        <pc:chgData name="A S" userId="bff0dd6adc7f4841" providerId="LiveId" clId="{3FCD2F59-14E1-4774-9B62-B92BEBDA49CA}" dt="2024-03-16T20:12:11.321" v="618" actId="20577"/>
        <pc:sldMkLst>
          <pc:docMk/>
          <pc:sldMk cId="632317792" sldId="280"/>
        </pc:sldMkLst>
        <pc:spChg chg="mod">
          <ac:chgData name="A S" userId="bff0dd6adc7f4841" providerId="LiveId" clId="{3FCD2F59-14E1-4774-9B62-B92BEBDA49CA}" dt="2024-03-16T20:12:11.321" v="618" actId="20577"/>
          <ac:spMkLst>
            <pc:docMk/>
            <pc:sldMk cId="632317792" sldId="280"/>
            <ac:spMk id="5" creationId="{3A73C0FA-5528-4E23-A54F-C1A9294981FC}"/>
          </ac:spMkLst>
        </pc:spChg>
      </pc:sldChg>
      <pc:sldChg chg="modSp mod">
        <pc:chgData name="A S" userId="bff0dd6adc7f4841" providerId="LiveId" clId="{3FCD2F59-14E1-4774-9B62-B92BEBDA49CA}" dt="2024-03-16T20:12:34.712" v="664" actId="20577"/>
        <pc:sldMkLst>
          <pc:docMk/>
          <pc:sldMk cId="1243268972" sldId="281"/>
        </pc:sldMkLst>
        <pc:spChg chg="mod">
          <ac:chgData name="A S" userId="bff0dd6adc7f4841" providerId="LiveId" clId="{3FCD2F59-14E1-4774-9B62-B92BEBDA49CA}" dt="2024-03-16T20:12:34.712" v="664" actId="20577"/>
          <ac:spMkLst>
            <pc:docMk/>
            <pc:sldMk cId="1243268972" sldId="281"/>
            <ac:spMk id="5" creationId="{3A73C0FA-5528-4E23-A54F-C1A9294981FC}"/>
          </ac:spMkLst>
        </pc:spChg>
      </pc:sldChg>
      <pc:sldChg chg="modSp mod">
        <pc:chgData name="A S" userId="bff0dd6adc7f4841" providerId="LiveId" clId="{3FCD2F59-14E1-4774-9B62-B92BEBDA49CA}" dt="2024-03-16T20:13:05.498" v="710" actId="20577"/>
        <pc:sldMkLst>
          <pc:docMk/>
          <pc:sldMk cId="3583778221" sldId="282"/>
        </pc:sldMkLst>
        <pc:spChg chg="mod">
          <ac:chgData name="A S" userId="bff0dd6adc7f4841" providerId="LiveId" clId="{3FCD2F59-14E1-4774-9B62-B92BEBDA49CA}" dt="2024-03-16T20:13:05.498" v="710" actId="20577"/>
          <ac:spMkLst>
            <pc:docMk/>
            <pc:sldMk cId="3583778221" sldId="282"/>
            <ac:spMk id="5" creationId="{3A73C0FA-5528-4E23-A54F-C1A9294981FC}"/>
          </ac:spMkLst>
        </pc:spChg>
        <pc:spChg chg="mod">
          <ac:chgData name="A S" userId="bff0dd6adc7f4841" providerId="LiveId" clId="{3FCD2F59-14E1-4774-9B62-B92BEBDA49CA}" dt="2024-03-16T20:06:32.440" v="338" actId="27636"/>
          <ac:spMkLst>
            <pc:docMk/>
            <pc:sldMk cId="3583778221" sldId="282"/>
            <ac:spMk id="7" creationId="{C9DEE4A5-C774-750D-E632-C999EB25BF99}"/>
          </ac:spMkLst>
        </pc:spChg>
      </pc:sldChg>
      <pc:sldChg chg="modSp mod">
        <pc:chgData name="A S" userId="bff0dd6adc7f4841" providerId="LiveId" clId="{3FCD2F59-14E1-4774-9B62-B92BEBDA49CA}" dt="2024-03-16T20:13:38.967" v="775" actId="20577"/>
        <pc:sldMkLst>
          <pc:docMk/>
          <pc:sldMk cId="1939704299" sldId="283"/>
        </pc:sldMkLst>
        <pc:spChg chg="mod">
          <ac:chgData name="A S" userId="bff0dd6adc7f4841" providerId="LiveId" clId="{3FCD2F59-14E1-4774-9B62-B92BEBDA49CA}" dt="2024-03-16T20:13:38.967" v="775" actId="20577"/>
          <ac:spMkLst>
            <pc:docMk/>
            <pc:sldMk cId="1939704299" sldId="283"/>
            <ac:spMk id="5" creationId="{3A73C0FA-5528-4E23-A54F-C1A9294981FC}"/>
          </ac:spMkLst>
        </pc:spChg>
        <pc:spChg chg="mod">
          <ac:chgData name="A S" userId="bff0dd6adc7f4841" providerId="LiveId" clId="{3FCD2F59-14E1-4774-9B62-B92BEBDA49CA}" dt="2024-03-16T20:13:15.421" v="729" actId="20577"/>
          <ac:spMkLst>
            <pc:docMk/>
            <pc:sldMk cId="1939704299" sldId="283"/>
            <ac:spMk id="7" creationId="{C9DEE4A5-C774-750D-E632-C999EB25BF99}"/>
          </ac:spMkLst>
        </pc:spChg>
      </pc:sldChg>
      <pc:sldChg chg="modSp mod">
        <pc:chgData name="A S" userId="bff0dd6adc7f4841" providerId="LiveId" clId="{3FCD2F59-14E1-4774-9B62-B92BEBDA49CA}" dt="2024-03-16T20:14:17.046" v="821" actId="20577"/>
        <pc:sldMkLst>
          <pc:docMk/>
          <pc:sldMk cId="1324566727" sldId="286"/>
        </pc:sldMkLst>
        <pc:spChg chg="mod">
          <ac:chgData name="A S" userId="bff0dd6adc7f4841" providerId="LiveId" clId="{3FCD2F59-14E1-4774-9B62-B92BEBDA49CA}" dt="2024-03-16T20:14:17.046" v="821" actId="20577"/>
          <ac:spMkLst>
            <pc:docMk/>
            <pc:sldMk cId="1324566727" sldId="286"/>
            <ac:spMk id="2" creationId="{A9385CFA-DDC6-7F39-65E5-5A816E81A973}"/>
          </ac:spMkLst>
        </pc:spChg>
      </pc:sldChg>
      <pc:sldChg chg="modSp mod">
        <pc:chgData name="A S" userId="bff0dd6adc7f4841" providerId="LiveId" clId="{3FCD2F59-14E1-4774-9B62-B92BEBDA49CA}" dt="2024-03-16T20:15:05.694" v="867" actId="20577"/>
        <pc:sldMkLst>
          <pc:docMk/>
          <pc:sldMk cId="893285563" sldId="287"/>
        </pc:sldMkLst>
        <pc:spChg chg="mod">
          <ac:chgData name="A S" userId="bff0dd6adc7f4841" providerId="LiveId" clId="{3FCD2F59-14E1-4774-9B62-B92BEBDA49CA}" dt="2024-03-16T20:06:32.455" v="339" actId="27636"/>
          <ac:spMkLst>
            <pc:docMk/>
            <pc:sldMk cId="893285563" sldId="287"/>
            <ac:spMk id="2" creationId="{B1D7BC42-C105-99F9-8EB2-0EA9E6029B13}"/>
          </ac:spMkLst>
        </pc:spChg>
        <pc:spChg chg="mod">
          <ac:chgData name="A S" userId="bff0dd6adc7f4841" providerId="LiveId" clId="{3FCD2F59-14E1-4774-9B62-B92BEBDA49CA}" dt="2024-03-16T20:15:05.694" v="867" actId="20577"/>
          <ac:spMkLst>
            <pc:docMk/>
            <pc:sldMk cId="893285563" sldId="287"/>
            <ac:spMk id="8" creationId="{5D935DDE-FAB4-BF57-D77D-82C033DDF619}"/>
          </ac:spMkLst>
        </pc:spChg>
      </pc:sldChg>
      <pc:sldChg chg="modSp mod">
        <pc:chgData name="A S" userId="bff0dd6adc7f4841" providerId="LiveId" clId="{3FCD2F59-14E1-4774-9B62-B92BEBDA49CA}" dt="2024-03-16T20:25:30.196" v="913" actId="20577"/>
        <pc:sldMkLst>
          <pc:docMk/>
          <pc:sldMk cId="4198676880" sldId="289"/>
        </pc:sldMkLst>
        <pc:spChg chg="mod">
          <ac:chgData name="A S" userId="bff0dd6adc7f4841" providerId="LiveId" clId="{3FCD2F59-14E1-4774-9B62-B92BEBDA49CA}" dt="2024-03-16T20:25:30.196" v="913" actId="20577"/>
          <ac:spMkLst>
            <pc:docMk/>
            <pc:sldMk cId="4198676880" sldId="289"/>
            <ac:spMk id="8" creationId="{5D935DDE-FAB4-BF57-D77D-82C033DDF619}"/>
          </ac:spMkLst>
        </pc:spChg>
      </pc:sldChg>
      <pc:sldChg chg="modSp mod">
        <pc:chgData name="A S" userId="bff0dd6adc7f4841" providerId="LiveId" clId="{3FCD2F59-14E1-4774-9B62-B92BEBDA49CA}" dt="2024-03-16T20:27:05.640" v="1007" actId="20577"/>
        <pc:sldMkLst>
          <pc:docMk/>
          <pc:sldMk cId="2534950769" sldId="292"/>
        </pc:sldMkLst>
        <pc:spChg chg="mod">
          <ac:chgData name="A S" userId="bff0dd6adc7f4841" providerId="LiveId" clId="{3FCD2F59-14E1-4774-9B62-B92BEBDA49CA}" dt="2024-03-16T20:27:05.640" v="1007" actId="20577"/>
          <ac:spMkLst>
            <pc:docMk/>
            <pc:sldMk cId="2534950769" sldId="292"/>
            <ac:spMk id="8" creationId="{5D935DDE-FAB4-BF57-D77D-82C033DDF619}"/>
          </ac:spMkLst>
        </pc:spChg>
      </pc:sldChg>
      <pc:sldChg chg="modSp mod">
        <pc:chgData name="A S" userId="bff0dd6adc7f4841" providerId="LiveId" clId="{3FCD2F59-14E1-4774-9B62-B92BEBDA49CA}" dt="2024-03-16T20:30:41.002" v="1087" actId="20577"/>
        <pc:sldMkLst>
          <pc:docMk/>
          <pc:sldMk cId="105568868" sldId="295"/>
        </pc:sldMkLst>
        <pc:spChg chg="mod">
          <ac:chgData name="A S" userId="bff0dd6adc7f4841" providerId="LiveId" clId="{3FCD2F59-14E1-4774-9B62-B92BEBDA49CA}" dt="2024-03-16T20:30:41.002" v="1087" actId="20577"/>
          <ac:spMkLst>
            <pc:docMk/>
            <pc:sldMk cId="105568868" sldId="295"/>
            <ac:spMk id="8" creationId="{5D935DDE-FAB4-BF57-D77D-82C033DDF619}"/>
          </ac:spMkLst>
        </pc:spChg>
      </pc:sldChg>
      <pc:sldChg chg="modSp mod">
        <pc:chgData name="A S" userId="bff0dd6adc7f4841" providerId="LiveId" clId="{3FCD2F59-14E1-4774-9B62-B92BEBDA49CA}" dt="2024-03-16T20:31:16.571" v="1111" actId="20577"/>
        <pc:sldMkLst>
          <pc:docMk/>
          <pc:sldMk cId="1275801914" sldId="296"/>
        </pc:sldMkLst>
        <pc:spChg chg="mod">
          <ac:chgData name="A S" userId="bff0dd6adc7f4841" providerId="LiveId" clId="{3FCD2F59-14E1-4774-9B62-B92BEBDA49CA}" dt="2024-03-16T20:31:16.571" v="1111" actId="20577"/>
          <ac:spMkLst>
            <pc:docMk/>
            <pc:sldMk cId="1275801914" sldId="296"/>
            <ac:spMk id="8" creationId="{5D935DDE-FAB4-BF57-D77D-82C033DDF619}"/>
          </ac:spMkLst>
        </pc:spChg>
      </pc:sldChg>
      <pc:sldChg chg="modSp mod">
        <pc:chgData name="A S" userId="bff0dd6adc7f4841" providerId="LiveId" clId="{3FCD2F59-14E1-4774-9B62-B92BEBDA49CA}" dt="2024-03-16T20:31:47.190" v="1176" actId="20577"/>
        <pc:sldMkLst>
          <pc:docMk/>
          <pc:sldMk cId="318525763" sldId="298"/>
        </pc:sldMkLst>
        <pc:spChg chg="mod">
          <ac:chgData name="A S" userId="bff0dd6adc7f4841" providerId="LiveId" clId="{3FCD2F59-14E1-4774-9B62-B92BEBDA49CA}" dt="2024-03-16T20:31:47.190" v="1176" actId="20577"/>
          <ac:spMkLst>
            <pc:docMk/>
            <pc:sldMk cId="318525763" sldId="298"/>
            <ac:spMk id="5" creationId="{3A73C0FA-5528-4E23-A54F-C1A9294981FC}"/>
          </ac:spMkLst>
        </pc:spChg>
        <pc:spChg chg="mod">
          <ac:chgData name="A S" userId="bff0dd6adc7f4841" providerId="LiveId" clId="{3FCD2F59-14E1-4774-9B62-B92BEBDA49CA}" dt="2024-03-16T20:31:25.410" v="1130" actId="20577"/>
          <ac:spMkLst>
            <pc:docMk/>
            <pc:sldMk cId="318525763" sldId="298"/>
            <ac:spMk id="7" creationId="{C9DEE4A5-C774-750D-E632-C999EB25BF99}"/>
          </ac:spMkLst>
        </pc:spChg>
      </pc:sldChg>
      <pc:sldChg chg="modSp mod">
        <pc:chgData name="A S" userId="bff0dd6adc7f4841" providerId="LiveId" clId="{3FCD2F59-14E1-4774-9B62-B92BEBDA49CA}" dt="2024-03-16T20:42:49.249" v="2042" actId="20577"/>
        <pc:sldMkLst>
          <pc:docMk/>
          <pc:sldMk cId="3683615293" sldId="301"/>
        </pc:sldMkLst>
        <pc:spChg chg="mod">
          <ac:chgData name="A S" userId="bff0dd6adc7f4841" providerId="LiveId" clId="{3FCD2F59-14E1-4774-9B62-B92BEBDA49CA}" dt="2024-03-16T20:42:49.249" v="2042" actId="20577"/>
          <ac:spMkLst>
            <pc:docMk/>
            <pc:sldMk cId="3683615293" sldId="301"/>
            <ac:spMk id="2" creationId="{A9385CFA-DDC6-7F39-65E5-5A816E81A973}"/>
          </ac:spMkLst>
        </pc:spChg>
      </pc:sldChg>
      <pc:sldChg chg="modSp mod">
        <pc:chgData name="A S" userId="bff0dd6adc7f4841" providerId="LiveId" clId="{3FCD2F59-14E1-4774-9B62-B92BEBDA49CA}" dt="2024-03-16T20:44:31.408" v="2088" actId="20577"/>
        <pc:sldMkLst>
          <pc:docMk/>
          <pc:sldMk cId="3709049595" sldId="302"/>
        </pc:sldMkLst>
        <pc:spChg chg="mod">
          <ac:chgData name="A S" userId="bff0dd6adc7f4841" providerId="LiveId" clId="{3FCD2F59-14E1-4774-9B62-B92BEBDA49CA}" dt="2024-03-16T20:44:31.408" v="2088" actId="20577"/>
          <ac:spMkLst>
            <pc:docMk/>
            <pc:sldMk cId="3709049595" sldId="302"/>
            <ac:spMk id="8" creationId="{5D935DDE-FAB4-BF57-D77D-82C033DDF619}"/>
          </ac:spMkLst>
        </pc:spChg>
      </pc:sldChg>
      <pc:sldChg chg="modSp mod">
        <pc:chgData name="A S" userId="bff0dd6adc7f4841" providerId="LiveId" clId="{3FCD2F59-14E1-4774-9B62-B92BEBDA49CA}" dt="2024-03-16T20:44:58.255" v="2122" actId="20577"/>
        <pc:sldMkLst>
          <pc:docMk/>
          <pc:sldMk cId="3815846763" sldId="303"/>
        </pc:sldMkLst>
        <pc:spChg chg="mod">
          <ac:chgData name="A S" userId="bff0dd6adc7f4841" providerId="LiveId" clId="{3FCD2F59-14E1-4774-9B62-B92BEBDA49CA}" dt="2024-03-16T20:44:58.255" v="2122" actId="20577"/>
          <ac:spMkLst>
            <pc:docMk/>
            <pc:sldMk cId="3815846763" sldId="303"/>
            <ac:spMk id="8" creationId="{5D935DDE-FAB4-BF57-D77D-82C033DDF619}"/>
          </ac:spMkLst>
        </pc:spChg>
      </pc:sldChg>
      <pc:sldChg chg="modSp mod">
        <pc:chgData name="A S" userId="bff0dd6adc7f4841" providerId="LiveId" clId="{3FCD2F59-14E1-4774-9B62-B92BEBDA49CA}" dt="2024-03-16T20:45:24.732" v="2156" actId="20577"/>
        <pc:sldMkLst>
          <pc:docMk/>
          <pc:sldMk cId="1014753134" sldId="304"/>
        </pc:sldMkLst>
        <pc:spChg chg="mod">
          <ac:chgData name="A S" userId="bff0dd6adc7f4841" providerId="LiveId" clId="{3FCD2F59-14E1-4774-9B62-B92BEBDA49CA}" dt="2024-03-16T20:45:24.732" v="2156" actId="20577"/>
          <ac:spMkLst>
            <pc:docMk/>
            <pc:sldMk cId="1014753134" sldId="304"/>
            <ac:spMk id="8" creationId="{5D935DDE-FAB4-BF57-D77D-82C033DDF619}"/>
          </ac:spMkLst>
        </pc:spChg>
      </pc:sldChg>
      <pc:sldChg chg="modSp mod">
        <pc:chgData name="A S" userId="bff0dd6adc7f4841" providerId="LiveId" clId="{3FCD2F59-14E1-4774-9B62-B92BEBDA49CA}" dt="2024-03-16T20:46:14.993" v="2248" actId="20577"/>
        <pc:sldMkLst>
          <pc:docMk/>
          <pc:sldMk cId="1776588301" sldId="305"/>
        </pc:sldMkLst>
        <pc:spChg chg="mod">
          <ac:chgData name="A S" userId="bff0dd6adc7f4841" providerId="LiveId" clId="{3FCD2F59-14E1-4774-9B62-B92BEBDA49CA}" dt="2024-03-16T20:46:14.993" v="2248" actId="20577"/>
          <ac:spMkLst>
            <pc:docMk/>
            <pc:sldMk cId="1776588301" sldId="305"/>
            <ac:spMk id="8" creationId="{5D935DDE-FAB4-BF57-D77D-82C033DDF619}"/>
          </ac:spMkLst>
        </pc:spChg>
      </pc:sldChg>
      <pc:sldChg chg="modSp mod">
        <pc:chgData name="A S" userId="bff0dd6adc7f4841" providerId="LiveId" clId="{3FCD2F59-14E1-4774-9B62-B92BEBDA49CA}" dt="2024-03-16T20:47:47.391" v="2281" actId="20577"/>
        <pc:sldMkLst>
          <pc:docMk/>
          <pc:sldMk cId="3676028649" sldId="309"/>
        </pc:sldMkLst>
        <pc:spChg chg="mod">
          <ac:chgData name="A S" userId="bff0dd6adc7f4841" providerId="LiveId" clId="{3FCD2F59-14E1-4774-9B62-B92BEBDA49CA}" dt="2024-03-16T20:47:47.391" v="2281" actId="20577"/>
          <ac:spMkLst>
            <pc:docMk/>
            <pc:sldMk cId="3676028649" sldId="309"/>
            <ac:spMk id="5" creationId="{3A73C0FA-5528-4E23-A54F-C1A9294981FC}"/>
          </ac:spMkLst>
        </pc:spChg>
      </pc:sldChg>
      <pc:sldChg chg="modSp mod">
        <pc:chgData name="A S" userId="bff0dd6adc7f4841" providerId="LiveId" clId="{3FCD2F59-14E1-4774-9B62-B92BEBDA49CA}" dt="2024-03-16T20:48:08.653" v="2314" actId="20577"/>
        <pc:sldMkLst>
          <pc:docMk/>
          <pc:sldMk cId="574945938" sldId="310"/>
        </pc:sldMkLst>
        <pc:spChg chg="mod">
          <ac:chgData name="A S" userId="bff0dd6adc7f4841" providerId="LiveId" clId="{3FCD2F59-14E1-4774-9B62-B92BEBDA49CA}" dt="2024-03-16T20:48:08.653" v="2314" actId="20577"/>
          <ac:spMkLst>
            <pc:docMk/>
            <pc:sldMk cId="574945938" sldId="310"/>
            <ac:spMk id="5" creationId="{3A73C0FA-5528-4E23-A54F-C1A9294981FC}"/>
          </ac:spMkLst>
        </pc:spChg>
      </pc:sldChg>
      <pc:sldChg chg="modSp mod">
        <pc:chgData name="A S" userId="bff0dd6adc7f4841" providerId="LiveId" clId="{3FCD2F59-14E1-4774-9B62-B92BEBDA49CA}" dt="2024-03-16T20:03:21.319" v="152" actId="20577"/>
        <pc:sldMkLst>
          <pc:docMk/>
          <pc:sldMk cId="806248774" sldId="312"/>
        </pc:sldMkLst>
        <pc:spChg chg="mod">
          <ac:chgData name="A S" userId="bff0dd6adc7f4841" providerId="LiveId" clId="{3FCD2F59-14E1-4774-9B62-B92BEBDA49CA}" dt="2024-03-16T20:03:21.319" v="152" actId="20577"/>
          <ac:spMkLst>
            <pc:docMk/>
            <pc:sldMk cId="806248774" sldId="312"/>
            <ac:spMk id="5" creationId="{3A73C0FA-5528-4E23-A54F-C1A9294981FC}"/>
          </ac:spMkLst>
        </pc:spChg>
      </pc:sldChg>
      <pc:sldChg chg="modSp mod">
        <pc:chgData name="A S" userId="bff0dd6adc7f4841" providerId="LiveId" clId="{3FCD2F59-14E1-4774-9B62-B92BEBDA49CA}" dt="2024-03-16T20:03:48.487" v="198" actId="20577"/>
        <pc:sldMkLst>
          <pc:docMk/>
          <pc:sldMk cId="446802076" sldId="313"/>
        </pc:sldMkLst>
        <pc:spChg chg="mod">
          <ac:chgData name="A S" userId="bff0dd6adc7f4841" providerId="LiveId" clId="{3FCD2F59-14E1-4774-9B62-B92BEBDA49CA}" dt="2024-03-16T20:03:48.487" v="198" actId="20577"/>
          <ac:spMkLst>
            <pc:docMk/>
            <pc:sldMk cId="446802076" sldId="313"/>
            <ac:spMk id="5" creationId="{3A73C0FA-5528-4E23-A54F-C1A9294981FC}"/>
          </ac:spMkLst>
        </pc:spChg>
      </pc:sldChg>
      <pc:sldChg chg="modSp mod">
        <pc:chgData name="A S" userId="bff0dd6adc7f4841" providerId="LiveId" clId="{3FCD2F59-14E1-4774-9B62-B92BEBDA49CA}" dt="2024-03-16T20:04:24.969" v="244" actId="20577"/>
        <pc:sldMkLst>
          <pc:docMk/>
          <pc:sldMk cId="1770659058" sldId="314"/>
        </pc:sldMkLst>
        <pc:spChg chg="mod">
          <ac:chgData name="A S" userId="bff0dd6adc7f4841" providerId="LiveId" clId="{3FCD2F59-14E1-4774-9B62-B92BEBDA49CA}" dt="2024-03-16T20:04:24.969" v="244" actId="20577"/>
          <ac:spMkLst>
            <pc:docMk/>
            <pc:sldMk cId="1770659058" sldId="314"/>
            <ac:spMk id="5" creationId="{3A73C0FA-5528-4E23-A54F-C1A9294981FC}"/>
          </ac:spMkLst>
        </pc:spChg>
      </pc:sldChg>
      <pc:sldChg chg="modSp mod">
        <pc:chgData name="A S" userId="bff0dd6adc7f4841" providerId="LiveId" clId="{3FCD2F59-14E1-4774-9B62-B92BEBDA49CA}" dt="2024-03-16T20:04:50.979" v="290" actId="20577"/>
        <pc:sldMkLst>
          <pc:docMk/>
          <pc:sldMk cId="3202265709" sldId="315"/>
        </pc:sldMkLst>
        <pc:spChg chg="mod">
          <ac:chgData name="A S" userId="bff0dd6adc7f4841" providerId="LiveId" clId="{3FCD2F59-14E1-4774-9B62-B92BEBDA49CA}" dt="2024-03-16T20:04:50.979" v="290" actId="20577"/>
          <ac:spMkLst>
            <pc:docMk/>
            <pc:sldMk cId="3202265709" sldId="315"/>
            <ac:spMk id="5" creationId="{3A73C0FA-5528-4E23-A54F-C1A9294981FC}"/>
          </ac:spMkLst>
        </pc:spChg>
      </pc:sldChg>
      <pc:sldChg chg="modSp mod">
        <pc:chgData name="A S" userId="bff0dd6adc7f4841" providerId="LiveId" clId="{3FCD2F59-14E1-4774-9B62-B92BEBDA49CA}" dt="2024-03-16T20:05:39.418" v="336" actId="20577"/>
        <pc:sldMkLst>
          <pc:docMk/>
          <pc:sldMk cId="3944141815" sldId="316"/>
        </pc:sldMkLst>
        <pc:spChg chg="mod">
          <ac:chgData name="A S" userId="bff0dd6adc7f4841" providerId="LiveId" clId="{3FCD2F59-14E1-4774-9B62-B92BEBDA49CA}" dt="2024-03-16T20:05:39.418" v="336" actId="20577"/>
          <ac:spMkLst>
            <pc:docMk/>
            <pc:sldMk cId="3944141815" sldId="316"/>
            <ac:spMk id="5" creationId="{3A73C0FA-5528-4E23-A54F-C1A9294981FC}"/>
          </ac:spMkLst>
        </pc:spChg>
      </pc:sldChg>
      <pc:sldChg chg="modSp mod">
        <pc:chgData name="A S" userId="bff0dd6adc7f4841" providerId="LiveId" clId="{3FCD2F59-14E1-4774-9B62-B92BEBDA49CA}" dt="2024-03-16T20:06:32.400" v="337" actId="27636"/>
        <pc:sldMkLst>
          <pc:docMk/>
          <pc:sldMk cId="668454293" sldId="317"/>
        </pc:sldMkLst>
        <pc:spChg chg="mod">
          <ac:chgData name="A S" userId="bff0dd6adc7f4841" providerId="LiveId" clId="{3FCD2F59-14E1-4774-9B62-B92BEBDA49CA}" dt="2024-03-16T20:06:32.400" v="337" actId="27636"/>
          <ac:spMkLst>
            <pc:docMk/>
            <pc:sldMk cId="668454293" sldId="317"/>
            <ac:spMk id="8" creationId="{E766B8E2-068B-EEA1-A5E2-380A72508A7A}"/>
          </ac:spMkLst>
        </pc:spChg>
      </pc:sldChg>
      <pc:sldChg chg="modSp mod">
        <pc:chgData name="A S" userId="bff0dd6adc7f4841" providerId="LiveId" clId="{3FCD2F59-14E1-4774-9B62-B92BEBDA49CA}" dt="2024-03-16T20:07:32.192" v="388" actId="20577"/>
        <pc:sldMkLst>
          <pc:docMk/>
          <pc:sldMk cId="1928888552" sldId="318"/>
        </pc:sldMkLst>
        <pc:spChg chg="mod">
          <ac:chgData name="A S" userId="bff0dd6adc7f4841" providerId="LiveId" clId="{3FCD2F59-14E1-4774-9B62-B92BEBDA49CA}" dt="2024-03-16T20:07:32.192" v="388" actId="20577"/>
          <ac:spMkLst>
            <pc:docMk/>
            <pc:sldMk cId="1928888552" sldId="318"/>
            <ac:spMk id="5" creationId="{3A73C0FA-5528-4E23-A54F-C1A9294981FC}"/>
          </ac:spMkLst>
        </pc:spChg>
      </pc:sldChg>
      <pc:sldChg chg="modSp mod">
        <pc:chgData name="A S" userId="bff0dd6adc7f4841" providerId="LiveId" clId="{3FCD2F59-14E1-4774-9B62-B92BEBDA49CA}" dt="2024-03-16T20:07:54.885" v="434" actId="20577"/>
        <pc:sldMkLst>
          <pc:docMk/>
          <pc:sldMk cId="457085061" sldId="319"/>
        </pc:sldMkLst>
        <pc:spChg chg="mod">
          <ac:chgData name="A S" userId="bff0dd6adc7f4841" providerId="LiveId" clId="{3FCD2F59-14E1-4774-9B62-B92BEBDA49CA}" dt="2024-03-16T20:07:54.885" v="434" actId="20577"/>
          <ac:spMkLst>
            <pc:docMk/>
            <pc:sldMk cId="457085061" sldId="319"/>
            <ac:spMk id="5" creationId="{3A73C0FA-5528-4E23-A54F-C1A9294981FC}"/>
          </ac:spMkLst>
        </pc:spChg>
      </pc:sldChg>
      <pc:sldChg chg="modSp mod">
        <pc:chgData name="A S" userId="bff0dd6adc7f4841" providerId="LiveId" clId="{3FCD2F59-14E1-4774-9B62-B92BEBDA49CA}" dt="2024-03-16T20:08:50.831" v="526" actId="20577"/>
        <pc:sldMkLst>
          <pc:docMk/>
          <pc:sldMk cId="1057899664" sldId="320"/>
        </pc:sldMkLst>
        <pc:spChg chg="mod">
          <ac:chgData name="A S" userId="bff0dd6adc7f4841" providerId="LiveId" clId="{3FCD2F59-14E1-4774-9B62-B92BEBDA49CA}" dt="2024-03-16T20:08:50.831" v="526" actId="20577"/>
          <ac:spMkLst>
            <pc:docMk/>
            <pc:sldMk cId="1057899664" sldId="320"/>
            <ac:spMk id="5" creationId="{3A73C0FA-5528-4E23-A54F-C1A9294981FC}"/>
          </ac:spMkLst>
        </pc:spChg>
      </pc:sldChg>
      <pc:sldChg chg="modSp mod">
        <pc:chgData name="A S" userId="bff0dd6adc7f4841" providerId="LiveId" clId="{3FCD2F59-14E1-4774-9B62-B92BEBDA49CA}" dt="2024-03-16T20:08:24.449" v="480" actId="20577"/>
        <pc:sldMkLst>
          <pc:docMk/>
          <pc:sldMk cId="3360191037" sldId="322"/>
        </pc:sldMkLst>
        <pc:spChg chg="mod">
          <ac:chgData name="A S" userId="bff0dd6adc7f4841" providerId="LiveId" clId="{3FCD2F59-14E1-4774-9B62-B92BEBDA49CA}" dt="2024-03-16T20:08:24.449" v="480" actId="20577"/>
          <ac:spMkLst>
            <pc:docMk/>
            <pc:sldMk cId="3360191037" sldId="322"/>
            <ac:spMk id="5" creationId="{3A73C0FA-5528-4E23-A54F-C1A9294981FC}"/>
          </ac:spMkLst>
        </pc:spChg>
      </pc:sldChg>
      <pc:sldChg chg="modSp mod">
        <pc:chgData name="A S" userId="bff0dd6adc7f4841" providerId="LiveId" clId="{3FCD2F59-14E1-4774-9B62-B92BEBDA49CA}" dt="2024-03-16T20:11:44.226" v="572" actId="20577"/>
        <pc:sldMkLst>
          <pc:docMk/>
          <pc:sldMk cId="1205777169" sldId="326"/>
        </pc:sldMkLst>
        <pc:spChg chg="mod">
          <ac:chgData name="A S" userId="bff0dd6adc7f4841" providerId="LiveId" clId="{3FCD2F59-14E1-4774-9B62-B92BEBDA49CA}" dt="2024-03-16T20:11:44.226" v="572" actId="20577"/>
          <ac:spMkLst>
            <pc:docMk/>
            <pc:sldMk cId="1205777169" sldId="326"/>
            <ac:spMk id="5" creationId="{3A73C0FA-5528-4E23-A54F-C1A9294981FC}"/>
          </ac:spMkLst>
        </pc:spChg>
      </pc:sldChg>
      <pc:sldChg chg="modSp mod">
        <pc:chgData name="A S" userId="bff0dd6adc7f4841" providerId="LiveId" clId="{3FCD2F59-14E1-4774-9B62-B92BEBDA49CA}" dt="2024-03-16T20:26:07.986" v="961" actId="20577"/>
        <pc:sldMkLst>
          <pc:docMk/>
          <pc:sldMk cId="1630623106" sldId="327"/>
        </pc:sldMkLst>
        <pc:spChg chg="mod">
          <ac:chgData name="A S" userId="bff0dd6adc7f4841" providerId="LiveId" clId="{3FCD2F59-14E1-4774-9B62-B92BEBDA49CA}" dt="2024-03-16T20:26:07.986" v="961" actId="20577"/>
          <ac:spMkLst>
            <pc:docMk/>
            <pc:sldMk cId="1630623106" sldId="327"/>
            <ac:spMk id="8" creationId="{5D935DDE-FAB4-BF57-D77D-82C033DDF619}"/>
          </ac:spMkLst>
        </pc:spChg>
      </pc:sldChg>
      <pc:sldChg chg="modSp mod">
        <pc:chgData name="A S" userId="bff0dd6adc7f4841" providerId="LiveId" clId="{3FCD2F59-14E1-4774-9B62-B92BEBDA49CA}" dt="2024-03-16T20:30:13.857" v="1053" actId="20577"/>
        <pc:sldMkLst>
          <pc:docMk/>
          <pc:sldMk cId="1424610361" sldId="328"/>
        </pc:sldMkLst>
        <pc:spChg chg="mod">
          <ac:chgData name="A S" userId="bff0dd6adc7f4841" providerId="LiveId" clId="{3FCD2F59-14E1-4774-9B62-B92BEBDA49CA}" dt="2024-03-16T20:30:13.857" v="1053" actId="20577"/>
          <ac:spMkLst>
            <pc:docMk/>
            <pc:sldMk cId="1424610361" sldId="328"/>
            <ac:spMk id="8" creationId="{5D935DDE-FAB4-BF57-D77D-82C033DDF619}"/>
          </ac:spMkLst>
        </pc:spChg>
      </pc:sldChg>
      <pc:sldChg chg="modSp mod">
        <pc:chgData name="A S" userId="bff0dd6adc7f4841" providerId="LiveId" clId="{3FCD2F59-14E1-4774-9B62-B92BEBDA49CA}" dt="2024-03-16T20:45:47.160" v="2202" actId="20577"/>
        <pc:sldMkLst>
          <pc:docMk/>
          <pc:sldMk cId="2972886491" sldId="329"/>
        </pc:sldMkLst>
        <pc:spChg chg="mod">
          <ac:chgData name="A S" userId="bff0dd6adc7f4841" providerId="LiveId" clId="{3FCD2F59-14E1-4774-9B62-B92BEBDA49CA}" dt="2024-03-16T20:45:47.160" v="2202" actId="20577"/>
          <ac:spMkLst>
            <pc:docMk/>
            <pc:sldMk cId="2972886491" sldId="329"/>
            <ac:spMk id="8" creationId="{5D935DDE-FAB4-BF57-D77D-82C033DDF619}"/>
          </ac:spMkLst>
        </pc:spChg>
      </pc:sldChg>
      <pc:sldChg chg="modSp mod">
        <pc:chgData name="A S" userId="bff0dd6adc7f4841" providerId="LiveId" clId="{3FCD2F59-14E1-4774-9B62-B92BEBDA49CA}" dt="2024-03-16T20:48:42.936" v="2349" actId="20577"/>
        <pc:sldMkLst>
          <pc:docMk/>
          <pc:sldMk cId="1341351074" sldId="330"/>
        </pc:sldMkLst>
        <pc:spChg chg="mod">
          <ac:chgData name="A S" userId="bff0dd6adc7f4841" providerId="LiveId" clId="{3FCD2F59-14E1-4774-9B62-B92BEBDA49CA}" dt="2024-03-16T20:48:42.936" v="2349" actId="20577"/>
          <ac:spMkLst>
            <pc:docMk/>
            <pc:sldMk cId="1341351074" sldId="330"/>
            <ac:spMk id="5" creationId="{3A73C0FA-5528-4E23-A54F-C1A9294981FC}"/>
          </ac:spMkLst>
        </pc:spChg>
      </pc:sldChg>
      <pc:sldChg chg="modSp mod">
        <pc:chgData name="A S" userId="bff0dd6adc7f4841" providerId="LiveId" clId="{3FCD2F59-14E1-4774-9B62-B92BEBDA49CA}" dt="2024-03-16T20:49:38.642" v="2394" actId="20577"/>
        <pc:sldMkLst>
          <pc:docMk/>
          <pc:sldMk cId="2438482268" sldId="331"/>
        </pc:sldMkLst>
        <pc:spChg chg="mod">
          <ac:chgData name="A S" userId="bff0dd6adc7f4841" providerId="LiveId" clId="{3FCD2F59-14E1-4774-9B62-B92BEBDA49CA}" dt="2024-03-16T20:49:25.157" v="2390" actId="20577"/>
          <ac:spMkLst>
            <pc:docMk/>
            <pc:sldMk cId="2438482268" sldId="331"/>
            <ac:spMk id="5" creationId="{3A73C0FA-5528-4E23-A54F-C1A9294981FC}"/>
          </ac:spMkLst>
        </pc:spChg>
        <pc:spChg chg="mod">
          <ac:chgData name="A S" userId="bff0dd6adc7f4841" providerId="LiveId" clId="{3FCD2F59-14E1-4774-9B62-B92BEBDA49CA}" dt="2024-03-16T20:49:38.642" v="2394" actId="20577"/>
          <ac:spMkLst>
            <pc:docMk/>
            <pc:sldMk cId="2438482268" sldId="331"/>
            <ac:spMk id="14" creationId="{8F815143-A3A3-7091-A88F-128ABC3AC9B1}"/>
          </ac:spMkLst>
        </pc:spChg>
      </pc:sldChg>
      <pc:sldChg chg="modSp mod">
        <pc:chgData name="A S" userId="bff0dd6adc7f4841" providerId="LiveId" clId="{3FCD2F59-14E1-4774-9B62-B92BEBDA49CA}" dt="2024-03-16T20:50:09.742" v="2427" actId="20577"/>
        <pc:sldMkLst>
          <pc:docMk/>
          <pc:sldMk cId="1622607850" sldId="332"/>
        </pc:sldMkLst>
        <pc:spChg chg="mod">
          <ac:chgData name="A S" userId="bff0dd6adc7f4841" providerId="LiveId" clId="{3FCD2F59-14E1-4774-9B62-B92BEBDA49CA}" dt="2024-03-16T20:50:09.742" v="2427" actId="20577"/>
          <ac:spMkLst>
            <pc:docMk/>
            <pc:sldMk cId="1622607850" sldId="332"/>
            <ac:spMk id="5" creationId="{3A73C0FA-5528-4E23-A54F-C1A9294981FC}"/>
          </ac:spMkLst>
        </pc:spChg>
      </pc:sldChg>
      <pc:sldChg chg="modSp mod">
        <pc:chgData name="A S" userId="bff0dd6adc7f4841" providerId="LiveId" clId="{3FCD2F59-14E1-4774-9B62-B92BEBDA49CA}" dt="2024-03-16T20:50:38.405" v="2481" actId="20577"/>
        <pc:sldMkLst>
          <pc:docMk/>
          <pc:sldMk cId="2556863950" sldId="333"/>
        </pc:sldMkLst>
        <pc:spChg chg="mod">
          <ac:chgData name="A S" userId="bff0dd6adc7f4841" providerId="LiveId" clId="{3FCD2F59-14E1-4774-9B62-B92BEBDA49CA}" dt="2024-03-16T20:50:38.405" v="2481" actId="20577"/>
          <ac:spMkLst>
            <pc:docMk/>
            <pc:sldMk cId="2556863950" sldId="333"/>
            <ac:spMk id="5" creationId="{3A73C0FA-5528-4E23-A54F-C1A9294981FC}"/>
          </ac:spMkLst>
        </pc:spChg>
        <pc:spChg chg="mod">
          <ac:chgData name="A S" userId="bff0dd6adc7f4841" providerId="LiveId" clId="{3FCD2F59-14E1-4774-9B62-B92BEBDA49CA}" dt="2024-03-16T20:50:19.210" v="2446" actId="20577"/>
          <ac:spMkLst>
            <pc:docMk/>
            <pc:sldMk cId="2556863950" sldId="333"/>
            <ac:spMk id="7" creationId="{C9DEE4A5-C774-750D-E632-C999EB25BF99}"/>
          </ac:spMkLst>
        </pc:spChg>
      </pc:sldChg>
      <pc:sldChg chg="modSp mod">
        <pc:chgData name="A S" userId="bff0dd6adc7f4841" providerId="LiveId" clId="{3FCD2F59-14E1-4774-9B62-B92BEBDA49CA}" dt="2024-03-16T20:51:08.269" v="2504" actId="20577"/>
        <pc:sldMkLst>
          <pc:docMk/>
          <pc:sldMk cId="1974644618" sldId="336"/>
        </pc:sldMkLst>
        <pc:spChg chg="mod">
          <ac:chgData name="A S" userId="bff0dd6adc7f4841" providerId="LiveId" clId="{3FCD2F59-14E1-4774-9B62-B92BEBDA49CA}" dt="2024-03-16T20:51:08.269" v="2504" actId="20577"/>
          <ac:spMkLst>
            <pc:docMk/>
            <pc:sldMk cId="1974644618" sldId="336"/>
            <ac:spMk id="2" creationId="{6E592E16-1E83-A81C-CC52-10BDF09226EA}"/>
          </ac:spMkLst>
        </pc:spChg>
      </pc:sldChg>
      <pc:sldChg chg="modSp mod">
        <pc:chgData name="A S" userId="bff0dd6adc7f4841" providerId="LiveId" clId="{3FCD2F59-14E1-4774-9B62-B92BEBDA49CA}" dt="2024-03-16T20:51:36.826" v="2550" actId="20577"/>
        <pc:sldMkLst>
          <pc:docMk/>
          <pc:sldMk cId="2786649485" sldId="337"/>
        </pc:sldMkLst>
        <pc:spChg chg="mod">
          <ac:chgData name="A S" userId="bff0dd6adc7f4841" providerId="LiveId" clId="{3FCD2F59-14E1-4774-9B62-B92BEBDA49CA}" dt="2024-03-16T20:51:36.826" v="2550" actId="20577"/>
          <ac:spMkLst>
            <pc:docMk/>
            <pc:sldMk cId="2786649485" sldId="337"/>
            <ac:spMk id="2" creationId="{BFF66F92-0261-3837-7611-802C2414051B}"/>
          </ac:spMkLst>
        </pc:spChg>
      </pc:sldChg>
      <pc:sldChg chg="modSp mod">
        <pc:chgData name="A S" userId="bff0dd6adc7f4841" providerId="LiveId" clId="{3FCD2F59-14E1-4774-9B62-B92BEBDA49CA}" dt="2024-03-16T20:51:59.433" v="2596" actId="20577"/>
        <pc:sldMkLst>
          <pc:docMk/>
          <pc:sldMk cId="1490851104" sldId="338"/>
        </pc:sldMkLst>
        <pc:spChg chg="mod">
          <ac:chgData name="A S" userId="bff0dd6adc7f4841" providerId="LiveId" clId="{3FCD2F59-14E1-4774-9B62-B92BEBDA49CA}" dt="2024-03-16T20:51:59.433" v="2596" actId="20577"/>
          <ac:spMkLst>
            <pc:docMk/>
            <pc:sldMk cId="1490851104" sldId="338"/>
            <ac:spMk id="2" creationId="{83DEDA0D-FF15-9056-9A9E-77E5B90F8BA3}"/>
          </ac:spMkLst>
        </pc:spChg>
      </pc:sldChg>
      <pc:sldChg chg="modSp mod">
        <pc:chgData name="A S" userId="bff0dd6adc7f4841" providerId="LiveId" clId="{3FCD2F59-14E1-4774-9B62-B92BEBDA49CA}" dt="2024-03-16T20:52:59.138" v="2646" actId="20577"/>
        <pc:sldMkLst>
          <pc:docMk/>
          <pc:sldMk cId="3408148555" sldId="339"/>
        </pc:sldMkLst>
        <pc:spChg chg="mod">
          <ac:chgData name="A S" userId="bff0dd6adc7f4841" providerId="LiveId" clId="{3FCD2F59-14E1-4774-9B62-B92BEBDA49CA}" dt="2024-03-16T20:52:59.138" v="2646" actId="20577"/>
          <ac:spMkLst>
            <pc:docMk/>
            <pc:sldMk cId="3408148555" sldId="339"/>
            <ac:spMk id="2" creationId="{9507AD1E-2361-29C1-1AE8-E0930B2D79CA}"/>
          </ac:spMkLst>
        </pc:spChg>
      </pc:sldChg>
      <pc:sldChg chg="modSp mod">
        <pc:chgData name="A S" userId="bff0dd6adc7f4841" providerId="LiveId" clId="{3FCD2F59-14E1-4774-9B62-B92BEBDA49CA}" dt="2024-03-16T20:53:26.188" v="2700" actId="20577"/>
        <pc:sldMkLst>
          <pc:docMk/>
          <pc:sldMk cId="4083185278" sldId="340"/>
        </pc:sldMkLst>
        <pc:spChg chg="mod">
          <ac:chgData name="A S" userId="bff0dd6adc7f4841" providerId="LiveId" clId="{3FCD2F59-14E1-4774-9B62-B92BEBDA49CA}" dt="2024-03-16T20:53:26.188" v="2700" actId="20577"/>
          <ac:spMkLst>
            <pc:docMk/>
            <pc:sldMk cId="4083185278" sldId="340"/>
            <ac:spMk id="5" creationId="{ECDB99B9-E1D5-CE7E-D54F-9131AAEF4CCA}"/>
          </ac:spMkLst>
        </pc:spChg>
        <pc:spChg chg="mod">
          <ac:chgData name="A S" userId="bff0dd6adc7f4841" providerId="LiveId" clId="{3FCD2F59-14E1-4774-9B62-B92BEBDA49CA}" dt="2024-03-16T20:53:08.020" v="2665" actId="20577"/>
          <ac:spMkLst>
            <pc:docMk/>
            <pc:sldMk cId="4083185278" sldId="340"/>
            <ac:spMk id="7" creationId="{B5A521E4-BCC3-5CA5-CE11-559A8E24228F}"/>
          </ac:spMkLst>
        </pc:spChg>
      </pc:sldChg>
      <pc:sldChg chg="modSp mod">
        <pc:chgData name="A S" userId="bff0dd6adc7f4841" providerId="LiveId" clId="{3FCD2F59-14E1-4774-9B62-B92BEBDA49CA}" dt="2024-03-16T20:36:43.632" v="1587" actId="20577"/>
        <pc:sldMkLst>
          <pc:docMk/>
          <pc:sldMk cId="2285954610" sldId="342"/>
        </pc:sldMkLst>
        <pc:spChg chg="mod">
          <ac:chgData name="A S" userId="bff0dd6adc7f4841" providerId="LiveId" clId="{3FCD2F59-14E1-4774-9B62-B92BEBDA49CA}" dt="2024-03-16T20:36:43.632" v="1587" actId="20577"/>
          <ac:spMkLst>
            <pc:docMk/>
            <pc:sldMk cId="2285954610" sldId="342"/>
            <ac:spMk id="2" creationId="{681831F8-6730-0E56-1E54-53850AC95109}"/>
          </ac:spMkLst>
        </pc:spChg>
      </pc:sldChg>
      <pc:sldChg chg="modSp mod">
        <pc:chgData name="A S" userId="bff0dd6adc7f4841" providerId="LiveId" clId="{3FCD2F59-14E1-4774-9B62-B92BEBDA49CA}" dt="2024-03-16T20:37:59.946" v="1633" actId="20577"/>
        <pc:sldMkLst>
          <pc:docMk/>
          <pc:sldMk cId="2181915890" sldId="344"/>
        </pc:sldMkLst>
        <pc:spChg chg="mod">
          <ac:chgData name="A S" userId="bff0dd6adc7f4841" providerId="LiveId" clId="{3FCD2F59-14E1-4774-9B62-B92BEBDA49CA}" dt="2024-03-16T20:37:59.946" v="1633" actId="20577"/>
          <ac:spMkLst>
            <pc:docMk/>
            <pc:sldMk cId="2181915890" sldId="344"/>
            <ac:spMk id="2" creationId="{7915360D-6FDB-5CB5-8DE2-7CFF5F920EE6}"/>
          </ac:spMkLst>
        </pc:spChg>
      </pc:sldChg>
      <pc:sldChg chg="modSp mod">
        <pc:chgData name="A S" userId="bff0dd6adc7f4841" providerId="LiveId" clId="{3FCD2F59-14E1-4774-9B62-B92BEBDA49CA}" dt="2024-03-16T20:38:28.956" v="1679" actId="20577"/>
        <pc:sldMkLst>
          <pc:docMk/>
          <pc:sldMk cId="2662026317" sldId="345"/>
        </pc:sldMkLst>
        <pc:spChg chg="mod">
          <ac:chgData name="A S" userId="bff0dd6adc7f4841" providerId="LiveId" clId="{3FCD2F59-14E1-4774-9B62-B92BEBDA49CA}" dt="2024-03-16T20:38:28.956" v="1679" actId="20577"/>
          <ac:spMkLst>
            <pc:docMk/>
            <pc:sldMk cId="2662026317" sldId="345"/>
            <ac:spMk id="2" creationId="{C3270359-356E-53AB-F267-47DF43BC696B}"/>
          </ac:spMkLst>
        </pc:spChg>
      </pc:sldChg>
      <pc:sldChg chg="modSp mod">
        <pc:chgData name="A S" userId="bff0dd6adc7f4841" providerId="LiveId" clId="{3FCD2F59-14E1-4774-9B62-B92BEBDA49CA}" dt="2024-03-16T20:38:55.177" v="1725" actId="20577"/>
        <pc:sldMkLst>
          <pc:docMk/>
          <pc:sldMk cId="285654035" sldId="346"/>
        </pc:sldMkLst>
        <pc:spChg chg="mod">
          <ac:chgData name="A S" userId="bff0dd6adc7f4841" providerId="LiveId" clId="{3FCD2F59-14E1-4774-9B62-B92BEBDA49CA}" dt="2024-03-16T20:38:55.177" v="1725" actId="20577"/>
          <ac:spMkLst>
            <pc:docMk/>
            <pc:sldMk cId="285654035" sldId="346"/>
            <ac:spMk id="2" creationId="{8264830A-62CC-44FD-8C30-6CE313A49967}"/>
          </ac:spMkLst>
        </pc:spChg>
      </pc:sldChg>
      <pc:sldChg chg="modSp mod">
        <pc:chgData name="A S" userId="bff0dd6adc7f4841" providerId="LiveId" clId="{3FCD2F59-14E1-4774-9B62-B92BEBDA49CA}" dt="2024-03-16T20:39:17.961" v="1759" actId="20577"/>
        <pc:sldMkLst>
          <pc:docMk/>
          <pc:sldMk cId="178161350" sldId="348"/>
        </pc:sldMkLst>
        <pc:spChg chg="mod">
          <ac:chgData name="A S" userId="bff0dd6adc7f4841" providerId="LiveId" clId="{3FCD2F59-14E1-4774-9B62-B92BEBDA49CA}" dt="2024-03-16T20:39:17.961" v="1759" actId="20577"/>
          <ac:spMkLst>
            <pc:docMk/>
            <pc:sldMk cId="178161350" sldId="348"/>
            <ac:spMk id="2" creationId="{C12A11D0-6EF3-3E45-AA25-30A191C34427}"/>
          </ac:spMkLst>
        </pc:spChg>
      </pc:sldChg>
      <pc:sldChg chg="modSp mod">
        <pc:chgData name="A S" userId="bff0dd6adc7f4841" providerId="LiveId" clId="{3FCD2F59-14E1-4774-9B62-B92BEBDA49CA}" dt="2024-03-16T20:39:49.314" v="1812" actId="20577"/>
        <pc:sldMkLst>
          <pc:docMk/>
          <pc:sldMk cId="3722656997" sldId="349"/>
        </pc:sldMkLst>
        <pc:spChg chg="mod">
          <ac:chgData name="A S" userId="bff0dd6adc7f4841" providerId="LiveId" clId="{3FCD2F59-14E1-4774-9B62-B92BEBDA49CA}" dt="2024-03-16T20:39:49.314" v="1812" actId="20577"/>
          <ac:spMkLst>
            <pc:docMk/>
            <pc:sldMk cId="3722656997" sldId="349"/>
            <ac:spMk id="5" creationId="{9C6E1EF5-19ED-D7FF-076E-CC822C30FA88}"/>
          </ac:spMkLst>
        </pc:spChg>
        <pc:spChg chg="mod">
          <ac:chgData name="A S" userId="bff0dd6adc7f4841" providerId="LiveId" clId="{3FCD2F59-14E1-4774-9B62-B92BEBDA49CA}" dt="2024-03-16T20:39:27.053" v="1778" actId="20577"/>
          <ac:spMkLst>
            <pc:docMk/>
            <pc:sldMk cId="3722656997" sldId="349"/>
            <ac:spMk id="7" creationId="{33031F9F-3B64-8564-9F93-CEE93240BF8B}"/>
          </ac:spMkLst>
        </pc:spChg>
      </pc:sldChg>
      <pc:sldChg chg="modSp mod">
        <pc:chgData name="A S" userId="bff0dd6adc7f4841" providerId="LiveId" clId="{3FCD2F59-14E1-4774-9B62-B92BEBDA49CA}" dt="2024-03-16T20:40:23.131" v="1858" actId="20577"/>
        <pc:sldMkLst>
          <pc:docMk/>
          <pc:sldMk cId="3954384155" sldId="350"/>
        </pc:sldMkLst>
        <pc:spChg chg="mod">
          <ac:chgData name="A S" userId="bff0dd6adc7f4841" providerId="LiveId" clId="{3FCD2F59-14E1-4774-9B62-B92BEBDA49CA}" dt="2024-03-16T20:40:23.131" v="1858" actId="20577"/>
          <ac:spMkLst>
            <pc:docMk/>
            <pc:sldMk cId="3954384155" sldId="350"/>
            <ac:spMk id="5" creationId="{8149328B-21F7-9FC0-E0A4-CA168C00A7BD}"/>
          </ac:spMkLst>
        </pc:spChg>
      </pc:sldChg>
      <pc:sldChg chg="modSp mod">
        <pc:chgData name="A S" userId="bff0dd6adc7f4841" providerId="LiveId" clId="{3FCD2F59-14E1-4774-9B62-B92BEBDA49CA}" dt="2024-03-16T20:41:25.389" v="1904" actId="20577"/>
        <pc:sldMkLst>
          <pc:docMk/>
          <pc:sldMk cId="2895743189" sldId="352"/>
        </pc:sldMkLst>
        <pc:spChg chg="mod">
          <ac:chgData name="A S" userId="bff0dd6adc7f4841" providerId="LiveId" clId="{3FCD2F59-14E1-4774-9B62-B92BEBDA49CA}" dt="2024-03-16T20:41:25.389" v="1904" actId="20577"/>
          <ac:spMkLst>
            <pc:docMk/>
            <pc:sldMk cId="2895743189" sldId="352"/>
            <ac:spMk id="5" creationId="{AF2AF011-FB6B-B430-08BF-04166A542EB2}"/>
          </ac:spMkLst>
        </pc:spChg>
      </pc:sldChg>
      <pc:sldChg chg="modSp mod">
        <pc:chgData name="A S" userId="bff0dd6adc7f4841" providerId="LiveId" clId="{3FCD2F59-14E1-4774-9B62-B92BEBDA49CA}" dt="2024-03-16T20:41:50.410" v="1950" actId="20577"/>
        <pc:sldMkLst>
          <pc:docMk/>
          <pc:sldMk cId="1084471598" sldId="353"/>
        </pc:sldMkLst>
        <pc:spChg chg="mod">
          <ac:chgData name="A S" userId="bff0dd6adc7f4841" providerId="LiveId" clId="{3FCD2F59-14E1-4774-9B62-B92BEBDA49CA}" dt="2024-03-16T20:41:50.410" v="1950" actId="20577"/>
          <ac:spMkLst>
            <pc:docMk/>
            <pc:sldMk cId="1084471598" sldId="353"/>
            <ac:spMk id="5" creationId="{227565AA-BA36-DA3B-35CF-745C0535B53A}"/>
          </ac:spMkLst>
        </pc:spChg>
      </pc:sldChg>
      <pc:sldChg chg="modSp mod">
        <pc:chgData name="A S" userId="bff0dd6adc7f4841" providerId="LiveId" clId="{3FCD2F59-14E1-4774-9B62-B92BEBDA49CA}" dt="2024-03-16T20:42:18.508" v="1996" actId="20577"/>
        <pc:sldMkLst>
          <pc:docMk/>
          <pc:sldMk cId="51279527" sldId="354"/>
        </pc:sldMkLst>
        <pc:spChg chg="mod">
          <ac:chgData name="A S" userId="bff0dd6adc7f4841" providerId="LiveId" clId="{3FCD2F59-14E1-4774-9B62-B92BEBDA49CA}" dt="2024-03-16T20:42:18.508" v="1996" actId="20577"/>
          <ac:spMkLst>
            <pc:docMk/>
            <pc:sldMk cId="51279527" sldId="354"/>
            <ac:spMk id="2" creationId="{42039D42-21FE-9944-93FF-541F9C1C9B05}"/>
          </ac:spMkLst>
        </pc:spChg>
      </pc:sldChg>
      <pc:sldChg chg="modSp mod">
        <pc:chgData name="A S" userId="bff0dd6adc7f4841" providerId="LiveId" clId="{3FCD2F59-14E1-4774-9B62-B92BEBDA49CA}" dt="2024-03-16T20:32:21.854" v="1212" actId="20577"/>
        <pc:sldMkLst>
          <pc:docMk/>
          <pc:sldMk cId="398118010" sldId="357"/>
        </pc:sldMkLst>
        <pc:spChg chg="mod">
          <ac:chgData name="A S" userId="bff0dd6adc7f4841" providerId="LiveId" clId="{3FCD2F59-14E1-4774-9B62-B92BEBDA49CA}" dt="2024-03-16T20:32:21.854" v="1212" actId="20577"/>
          <ac:spMkLst>
            <pc:docMk/>
            <pc:sldMk cId="398118010" sldId="357"/>
            <ac:spMk id="2" creationId="{86755ABC-96B6-F753-3EE4-929CD2D14B43}"/>
          </ac:spMkLst>
        </pc:spChg>
      </pc:sldChg>
      <pc:sldChg chg="modSp mod">
        <pc:chgData name="A S" userId="bff0dd6adc7f4841" providerId="LiveId" clId="{3FCD2F59-14E1-4774-9B62-B92BEBDA49CA}" dt="2024-03-16T20:32:49.912" v="1258" actId="20577"/>
        <pc:sldMkLst>
          <pc:docMk/>
          <pc:sldMk cId="2674965458" sldId="358"/>
        </pc:sldMkLst>
        <pc:spChg chg="mod">
          <ac:chgData name="A S" userId="bff0dd6adc7f4841" providerId="LiveId" clId="{3FCD2F59-14E1-4774-9B62-B92BEBDA49CA}" dt="2024-03-16T20:32:49.912" v="1258" actId="20577"/>
          <ac:spMkLst>
            <pc:docMk/>
            <pc:sldMk cId="2674965458" sldId="358"/>
            <ac:spMk id="2" creationId="{0BD969C4-C227-6B30-ED94-F45E228D28D7}"/>
          </ac:spMkLst>
        </pc:spChg>
      </pc:sldChg>
      <pc:sldChg chg="modSp mod">
        <pc:chgData name="A S" userId="bff0dd6adc7f4841" providerId="LiveId" clId="{3FCD2F59-14E1-4774-9B62-B92BEBDA49CA}" dt="2024-03-16T20:33:11.944" v="1304" actId="20577"/>
        <pc:sldMkLst>
          <pc:docMk/>
          <pc:sldMk cId="67142540" sldId="359"/>
        </pc:sldMkLst>
        <pc:spChg chg="mod">
          <ac:chgData name="A S" userId="bff0dd6adc7f4841" providerId="LiveId" clId="{3FCD2F59-14E1-4774-9B62-B92BEBDA49CA}" dt="2024-03-16T20:33:11.944" v="1304" actId="20577"/>
          <ac:spMkLst>
            <pc:docMk/>
            <pc:sldMk cId="67142540" sldId="359"/>
            <ac:spMk id="2" creationId="{4F60BA40-0AF7-2046-AE00-37CC93615AA0}"/>
          </ac:spMkLst>
        </pc:spChg>
      </pc:sldChg>
      <pc:sldChg chg="modSp mod">
        <pc:chgData name="A S" userId="bff0dd6adc7f4841" providerId="LiveId" clId="{3FCD2F59-14E1-4774-9B62-B92BEBDA49CA}" dt="2024-03-16T20:33:39.275" v="1350" actId="20577"/>
        <pc:sldMkLst>
          <pc:docMk/>
          <pc:sldMk cId="1502241172" sldId="360"/>
        </pc:sldMkLst>
        <pc:spChg chg="mod">
          <ac:chgData name="A S" userId="bff0dd6adc7f4841" providerId="LiveId" clId="{3FCD2F59-14E1-4774-9B62-B92BEBDA49CA}" dt="2024-03-16T20:33:39.275" v="1350" actId="20577"/>
          <ac:spMkLst>
            <pc:docMk/>
            <pc:sldMk cId="1502241172" sldId="360"/>
            <ac:spMk id="2" creationId="{BE0A0DC0-CA80-5A89-33BB-FE4BE9AE37AF}"/>
          </ac:spMkLst>
        </pc:spChg>
      </pc:sldChg>
      <pc:sldChg chg="modSp mod">
        <pc:chgData name="A S" userId="bff0dd6adc7f4841" providerId="LiveId" clId="{3FCD2F59-14E1-4774-9B62-B92BEBDA49CA}" dt="2024-03-16T20:34:07.029" v="1396" actId="20577"/>
        <pc:sldMkLst>
          <pc:docMk/>
          <pc:sldMk cId="2194995541" sldId="361"/>
        </pc:sldMkLst>
        <pc:spChg chg="mod">
          <ac:chgData name="A S" userId="bff0dd6adc7f4841" providerId="LiveId" clId="{3FCD2F59-14E1-4774-9B62-B92BEBDA49CA}" dt="2024-03-16T20:34:07.029" v="1396" actId="20577"/>
          <ac:spMkLst>
            <pc:docMk/>
            <pc:sldMk cId="2194995541" sldId="361"/>
            <ac:spMk id="2" creationId="{94FE944E-9F70-BD6E-907A-6A562163BDC1}"/>
          </ac:spMkLst>
        </pc:spChg>
      </pc:sldChg>
      <pc:sldChg chg="modSp mod">
        <pc:chgData name="A S" userId="bff0dd6adc7f4841" providerId="LiveId" clId="{3FCD2F59-14E1-4774-9B62-B92BEBDA49CA}" dt="2024-03-16T20:34:35.757" v="1442" actId="20577"/>
        <pc:sldMkLst>
          <pc:docMk/>
          <pc:sldMk cId="3777513676" sldId="362"/>
        </pc:sldMkLst>
        <pc:spChg chg="mod">
          <ac:chgData name="A S" userId="bff0dd6adc7f4841" providerId="LiveId" clId="{3FCD2F59-14E1-4774-9B62-B92BEBDA49CA}" dt="2024-03-16T20:34:35.757" v="1442" actId="20577"/>
          <ac:spMkLst>
            <pc:docMk/>
            <pc:sldMk cId="3777513676" sldId="362"/>
            <ac:spMk id="2" creationId="{F678C760-8548-49AC-3DB1-9C156B0FAF86}"/>
          </ac:spMkLst>
        </pc:spChg>
      </pc:sldChg>
      <pc:sldChg chg="modSp mod">
        <pc:chgData name="A S" userId="bff0dd6adc7f4841" providerId="LiveId" clId="{3FCD2F59-14E1-4774-9B62-B92BEBDA49CA}" dt="2024-03-16T20:35:02.166" v="1488" actId="20577"/>
        <pc:sldMkLst>
          <pc:docMk/>
          <pc:sldMk cId="3067415939" sldId="363"/>
        </pc:sldMkLst>
        <pc:spChg chg="mod">
          <ac:chgData name="A S" userId="bff0dd6adc7f4841" providerId="LiveId" clId="{3FCD2F59-14E1-4774-9B62-B92BEBDA49CA}" dt="2024-03-16T20:35:02.166" v="1488" actId="20577"/>
          <ac:spMkLst>
            <pc:docMk/>
            <pc:sldMk cId="3067415939" sldId="363"/>
            <ac:spMk id="2" creationId="{FE0573B6-EADB-5E91-E3DA-900C94DC06CF}"/>
          </ac:spMkLst>
        </pc:spChg>
        <pc:spChg chg="mod">
          <ac:chgData name="A S" userId="bff0dd6adc7f4841" providerId="LiveId" clId="{3FCD2F59-14E1-4774-9B62-B92BEBDA49CA}" dt="2024-03-16T20:06:32.472" v="340" actId="27636"/>
          <ac:spMkLst>
            <pc:docMk/>
            <pc:sldMk cId="3067415939" sldId="363"/>
            <ac:spMk id="8" creationId="{BA851BA4-BF9F-E5A1-CE04-D4A16DEB0846}"/>
          </ac:spMkLst>
        </pc:spChg>
      </pc:sldChg>
      <pc:sldChg chg="modSp mod">
        <pc:chgData name="A S" userId="bff0dd6adc7f4841" providerId="LiveId" clId="{3FCD2F59-14E1-4774-9B62-B92BEBDA49CA}" dt="2024-03-16T20:06:32.483" v="341" actId="27636"/>
        <pc:sldMkLst>
          <pc:docMk/>
          <pc:sldMk cId="736409107" sldId="364"/>
        </pc:sldMkLst>
        <pc:spChg chg="mod">
          <ac:chgData name="A S" userId="bff0dd6adc7f4841" providerId="LiveId" clId="{3FCD2F59-14E1-4774-9B62-B92BEBDA49CA}" dt="2024-03-16T20:06:32.483" v="341" actId="27636"/>
          <ac:spMkLst>
            <pc:docMk/>
            <pc:sldMk cId="736409107" sldId="364"/>
            <ac:spMk id="7" creationId="{29A97F74-22E3-3BC6-EB43-6B668B9E272D}"/>
          </ac:spMkLst>
        </pc:spChg>
      </pc:sldChg>
      <pc:sldChg chg="modSp mod">
        <pc:chgData name="A S" userId="bff0dd6adc7f4841" providerId="LiveId" clId="{3FCD2F59-14E1-4774-9B62-B92BEBDA49CA}" dt="2024-03-16T20:36:11.395" v="1553" actId="20577"/>
        <pc:sldMkLst>
          <pc:docMk/>
          <pc:sldMk cId="3300561840" sldId="365"/>
        </pc:sldMkLst>
        <pc:spChg chg="mod">
          <ac:chgData name="A S" userId="bff0dd6adc7f4841" providerId="LiveId" clId="{3FCD2F59-14E1-4774-9B62-B92BEBDA49CA}" dt="2024-03-16T20:36:11.395" v="1553" actId="20577"/>
          <ac:spMkLst>
            <pc:docMk/>
            <pc:sldMk cId="3300561840" sldId="365"/>
            <ac:spMk id="5" creationId="{5C03200D-89D5-02C3-E01E-A47C2B037A8A}"/>
          </ac:spMkLst>
        </pc:spChg>
        <pc:spChg chg="mod">
          <ac:chgData name="A S" userId="bff0dd6adc7f4841" providerId="LiveId" clId="{3FCD2F59-14E1-4774-9B62-B92BEBDA49CA}" dt="2024-03-16T20:35:48.396" v="1507" actId="20577"/>
          <ac:spMkLst>
            <pc:docMk/>
            <pc:sldMk cId="3300561840" sldId="365"/>
            <ac:spMk id="7" creationId="{C194D02D-AAA5-8820-BFF9-2DB23730FF6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482FCE-32B6-DF42-8A42-C3806DF17B2F}" type="doc">
      <dgm:prSet loTypeId="urn:microsoft.com/office/officeart/2008/layout/HorizontalMultiLevelHierarchy" loCatId="hierarchy" qsTypeId="urn:microsoft.com/office/officeart/2005/8/quickstyle/simple5" qsCatId="simple" csTypeId="urn:microsoft.com/office/officeart/2005/8/colors/colorful1" csCatId="colorful" phldr="1"/>
      <dgm:spPr/>
      <dgm:t>
        <a:bodyPr/>
        <a:lstStyle/>
        <a:p>
          <a:endParaRPr lang="el-GR"/>
        </a:p>
      </dgm:t>
    </dgm:pt>
    <dgm:pt modelId="{7AF6C2F9-8255-6044-84C3-FDE95F6252AA}">
      <dgm:prSet phldrT="[Κείμενο]" custT="1"/>
      <dgm:spPr>
        <a:xfrm>
          <a:off x="1925896" y="1894006"/>
          <a:ext cx="1691757" cy="1691757"/>
        </a:xfr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GB" sz="2800">
              <a:solidFill>
                <a:sysClr val="window" lastClr="FFFFFF"/>
              </a:solidFill>
              <a:latin typeface="Calibri"/>
              <a:ea typeface="+mn-ea"/>
              <a:cs typeface="+mn-cs"/>
            </a:rPr>
            <a:t>Fördelar</a:t>
          </a:r>
          <a:endParaRPr lang="el-GR" sz="2800">
            <a:solidFill>
              <a:sysClr val="window" lastClr="FFFFFF"/>
            </a:solidFill>
            <a:latin typeface="Calibri"/>
            <a:ea typeface="+mn-ea"/>
            <a:cs typeface="+mn-cs"/>
          </a:endParaRPr>
        </a:p>
      </dgm:t>
    </dgm:pt>
    <dgm:pt modelId="{840B96C8-8FD2-5E44-A493-D0DBD616446C}" type="parTrans" cxnId="{2E289132-BD25-C240-97D2-ECBB2066C744}">
      <dgm:prSet/>
      <dgm:spPr/>
      <dgm:t>
        <a:bodyPr/>
        <a:lstStyle/>
        <a:p>
          <a:endParaRPr lang="el-GR"/>
        </a:p>
      </dgm:t>
    </dgm:pt>
    <dgm:pt modelId="{D049B99D-CB1A-4344-8FE8-82B2CE773130}" type="sibTrans" cxnId="{2E289132-BD25-C240-97D2-ECBB2066C744}">
      <dgm:prSet/>
      <dgm:spPr/>
      <dgm:t>
        <a:bodyPr/>
        <a:lstStyle/>
        <a:p>
          <a:endParaRPr lang="el-GR"/>
        </a:p>
      </dgm:t>
    </dgm:pt>
    <dgm:pt modelId="{7CD1E0FD-8FDF-ED4A-9227-7F1A1D208A78}">
      <dgm:prSet phldrT="[Κείμενο]" custT="1"/>
      <dgm:spPr>
        <a:xfrm>
          <a:off x="2179659" y="2535"/>
          <a:ext cx="1184230" cy="1184230"/>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SzPts val="1000"/>
            <a:buFont typeface="Symbol" pitchFamily="2" charset="2"/>
            <a:buNone/>
          </a:pPr>
          <a:r>
            <a:rPr lang="en-US" sz="1600" b="1" dirty="0">
              <a:solidFill>
                <a:sysClr val="window" lastClr="FFFFFF"/>
              </a:solidFill>
              <a:latin typeface="Calibri"/>
              <a:ea typeface="+mn-ea"/>
              <a:cs typeface="+mn-cs"/>
            </a:rPr>
            <a:t>Prioritera användningen av återanvändbara material</a:t>
          </a:r>
          <a:endParaRPr lang="el-GR" sz="1600" b="1" dirty="0">
            <a:solidFill>
              <a:sysClr val="window" lastClr="FFFFFF"/>
            </a:solidFill>
            <a:latin typeface="Calibri"/>
            <a:ea typeface="+mn-ea"/>
            <a:cs typeface="+mn-cs"/>
          </a:endParaRPr>
        </a:p>
      </dgm:t>
    </dgm:pt>
    <dgm:pt modelId="{804EBB36-6512-3C48-8E1D-EE35F23245F6}" type="parTrans" cxnId="{73037E9B-FE77-E84A-A019-780EDEA3D46A}">
      <dgm:prSet/>
      <dgm:spPr/>
      <dgm:t>
        <a:bodyPr/>
        <a:lstStyle/>
        <a:p>
          <a:endParaRPr lang="el-GR"/>
        </a:p>
      </dgm:t>
    </dgm:pt>
    <dgm:pt modelId="{BBB0F375-D123-8840-9409-62FB1F95DEC4}" type="sibTrans" cxnId="{73037E9B-FE77-E84A-A019-780EDEA3D46A}">
      <dgm:prSet/>
      <dgm:spPr>
        <a:xfrm>
          <a:off x="583908" y="552018"/>
          <a:ext cx="4375732" cy="4375732"/>
        </a:xfrm>
        <a:prstGeom prst="blockArc">
          <a:avLst>
            <a:gd name="adj1" fmla="val 16200000"/>
            <a:gd name="adj2" fmla="val 19285714"/>
            <a:gd name="adj3" fmla="val 3897"/>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l-GR"/>
        </a:p>
      </dgm:t>
    </dgm:pt>
    <dgm:pt modelId="{7C61D66E-6E88-DA4B-8118-1BABEDFDCF76}">
      <dgm:prSet phldrT="[Κείμενο]" custT="1"/>
      <dgm:spPr>
        <a:xfrm>
          <a:off x="4271108" y="2625129"/>
          <a:ext cx="1184230" cy="1184230"/>
        </a:xfr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SzPts val="1000"/>
            <a:buFont typeface="Symbol" pitchFamily="2" charset="2"/>
            <a:buNone/>
          </a:pPr>
          <a:r>
            <a:rPr lang="el-GR" sz="1600" b="1" dirty="0" err="1">
              <a:solidFill>
                <a:sysClr val="window" lastClr="FFFFFF"/>
              </a:solidFill>
              <a:latin typeface="Calibri"/>
              <a:ea typeface="+mn-ea"/>
              <a:cs typeface="+mn-cs"/>
            </a:rPr>
            <a:t>Uppmuntra kompostering </a:t>
          </a:r>
          <a:r>
            <a:rPr lang="el-GR" sz="1600" b="1" dirty="0">
              <a:solidFill>
                <a:sysClr val="window" lastClr="FFFFFF"/>
              </a:solidFill>
              <a:latin typeface="Calibri"/>
              <a:ea typeface="+mn-ea"/>
              <a:cs typeface="+mn-cs"/>
            </a:rPr>
            <a:t>och </a:t>
          </a:r>
          <a:r>
            <a:rPr lang="el-GR" sz="1600" b="1" dirty="0" err="1">
              <a:solidFill>
                <a:sysClr val="window" lastClr="FFFFFF"/>
              </a:solidFill>
              <a:latin typeface="Calibri"/>
              <a:ea typeface="+mn-ea"/>
              <a:cs typeface="+mn-cs"/>
            </a:rPr>
            <a:t>återvinning</a:t>
          </a:r>
          <a:endParaRPr lang="el-GR" sz="1600" b="1" dirty="0">
            <a:solidFill>
              <a:sysClr val="window" lastClr="FFFFFF"/>
            </a:solidFill>
            <a:latin typeface="Calibri"/>
            <a:ea typeface="+mn-ea"/>
            <a:cs typeface="+mn-cs"/>
          </a:endParaRPr>
        </a:p>
      </dgm:t>
    </dgm:pt>
    <dgm:pt modelId="{DDD2E413-362B-AA48-810D-C10633ACB5DC}" type="parTrans" cxnId="{06DEE249-AB0C-4649-BB16-5A70E0B9807B}">
      <dgm:prSet/>
      <dgm:spPr/>
      <dgm:t>
        <a:bodyPr/>
        <a:lstStyle/>
        <a:p>
          <a:endParaRPr lang="el-GR"/>
        </a:p>
      </dgm:t>
    </dgm:pt>
    <dgm:pt modelId="{653389D4-6ADA-294F-8D9A-985F53C46319}" type="sibTrans" cxnId="{06DEE249-AB0C-4649-BB16-5A70E0B9807B}">
      <dgm:prSet/>
      <dgm:spPr>
        <a:xfrm>
          <a:off x="583908" y="552018"/>
          <a:ext cx="4375732" cy="4375732"/>
        </a:xfrm>
        <a:prstGeom prst="blockArc">
          <a:avLst>
            <a:gd name="adj1" fmla="val 771429"/>
            <a:gd name="adj2" fmla="val 3857143"/>
            <a:gd name="adj3" fmla="val 3897"/>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l-GR"/>
        </a:p>
      </dgm:t>
    </dgm:pt>
    <dgm:pt modelId="{692567BC-C3ED-C842-969B-F6D6D073EF57}">
      <dgm:prSet custT="1"/>
      <dgm:spPr>
        <a:xfrm>
          <a:off x="3110442" y="4080559"/>
          <a:ext cx="1184230" cy="1184230"/>
        </a:xfr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SzPts val="1000"/>
            <a:buFont typeface="Symbol" pitchFamily="2" charset="2"/>
            <a:buNone/>
          </a:pPr>
          <a:r>
            <a:rPr lang="en-US" sz="1600" b="1" dirty="0">
              <a:solidFill>
                <a:sysClr val="window" lastClr="FFFFFF"/>
              </a:solidFill>
              <a:latin typeface="Calibri"/>
              <a:ea typeface="+mn-ea"/>
              <a:cs typeface="+mn-cs"/>
            </a:rPr>
            <a:t>Återvinning av organiskt avfall och vattenbesparing </a:t>
          </a:r>
          <a:endParaRPr lang="el-GR" sz="1600" b="1" dirty="0">
            <a:solidFill>
              <a:sysClr val="window" lastClr="FFFFFF"/>
            </a:solidFill>
            <a:latin typeface="Calibri"/>
            <a:ea typeface="+mn-ea"/>
            <a:cs typeface="+mn-cs"/>
          </a:endParaRPr>
        </a:p>
      </dgm:t>
    </dgm:pt>
    <dgm:pt modelId="{5AB117B0-C043-A348-8547-CF5ADF99E1AA}" type="parTrans" cxnId="{BE8FD613-E7E8-8444-A967-8965D96F5CEF}">
      <dgm:prSet/>
      <dgm:spPr/>
      <dgm:t>
        <a:bodyPr/>
        <a:lstStyle/>
        <a:p>
          <a:endParaRPr lang="el-GR"/>
        </a:p>
      </dgm:t>
    </dgm:pt>
    <dgm:pt modelId="{F60C7BB0-0644-B043-BA61-24728F1F5962}" type="sibTrans" cxnId="{BE8FD613-E7E8-8444-A967-8965D96F5CEF}">
      <dgm:prSet/>
      <dgm:spPr>
        <a:xfrm>
          <a:off x="583908" y="552018"/>
          <a:ext cx="4375732" cy="4375732"/>
        </a:xfrm>
        <a:prstGeom prst="blockArc">
          <a:avLst>
            <a:gd name="adj1" fmla="val 3857143"/>
            <a:gd name="adj2" fmla="val 6942857"/>
            <a:gd name="adj3" fmla="val 3897"/>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l-GR"/>
        </a:p>
      </dgm:t>
    </dgm:pt>
    <dgm:pt modelId="{954DF55E-D122-7A4A-9E30-DB7DF00FC2AC}">
      <dgm:prSet custT="1"/>
      <dgm:spPr>
        <a:xfrm>
          <a:off x="1248877" y="4080559"/>
          <a:ext cx="1184230" cy="1184230"/>
        </a:xfr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SzPts val="1000"/>
            <a:buFont typeface="Symbol" pitchFamily="2" charset="2"/>
            <a:buNone/>
          </a:pPr>
          <a:r>
            <a:rPr lang="en-US" sz="1600" b="1" dirty="0">
              <a:solidFill>
                <a:sysClr val="window" lastClr="FFFFFF"/>
              </a:solidFill>
              <a:latin typeface="Calibri"/>
              <a:ea typeface="+mn-ea"/>
              <a:cs typeface="+mn-cs"/>
            </a:rPr>
            <a:t>Mindre utsläpp av växthusgaser</a:t>
          </a:r>
          <a:endParaRPr lang="el-GR" sz="1600" b="1" dirty="0">
            <a:solidFill>
              <a:sysClr val="window" lastClr="FFFFFF"/>
            </a:solidFill>
            <a:latin typeface="Calibri"/>
            <a:ea typeface="+mn-ea"/>
            <a:cs typeface="+mn-cs"/>
          </a:endParaRPr>
        </a:p>
      </dgm:t>
    </dgm:pt>
    <dgm:pt modelId="{AFC00E30-1DEA-8D4A-B2FD-0034BC18E30A}" type="parTrans" cxnId="{2B15F468-86C1-2F49-B959-46C6F2C9ED27}">
      <dgm:prSet/>
      <dgm:spPr/>
      <dgm:t>
        <a:bodyPr/>
        <a:lstStyle/>
        <a:p>
          <a:endParaRPr lang="el-GR"/>
        </a:p>
      </dgm:t>
    </dgm:pt>
    <dgm:pt modelId="{F28B46DD-8C05-3C45-85BF-C6AFCA1E5FB7}" type="sibTrans" cxnId="{2B15F468-86C1-2F49-B959-46C6F2C9ED27}">
      <dgm:prSet/>
      <dgm:spPr>
        <a:xfrm>
          <a:off x="583908" y="552018"/>
          <a:ext cx="4375732" cy="4375732"/>
        </a:xfrm>
        <a:prstGeom prst="blockArc">
          <a:avLst>
            <a:gd name="adj1" fmla="val 6942857"/>
            <a:gd name="adj2" fmla="val 10028571"/>
            <a:gd name="adj3" fmla="val 3897"/>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l-GR"/>
        </a:p>
      </dgm:t>
    </dgm:pt>
    <dgm:pt modelId="{EB9D1D62-5383-DD48-80A4-9E67F01DC54D}">
      <dgm:prSet custT="1"/>
      <dgm:spPr>
        <a:xfrm>
          <a:off x="3856871" y="810238"/>
          <a:ext cx="1184230" cy="1184230"/>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None/>
          </a:pPr>
          <a:r>
            <a:rPr lang="en-GB" sz="1600" b="1" dirty="0">
              <a:solidFill>
                <a:sysClr val="window" lastClr="FFFFFF"/>
              </a:solidFill>
              <a:latin typeface="Calibri"/>
              <a:ea typeface="+mn-ea"/>
              <a:cs typeface="+mn-cs"/>
            </a:rPr>
            <a:t>Spara kostnader och öka effektiviteten</a:t>
          </a:r>
          <a:endParaRPr lang="el-GR" sz="1600" b="1" dirty="0">
            <a:solidFill>
              <a:sysClr val="window" lastClr="FFFFFF"/>
            </a:solidFill>
            <a:latin typeface="Calibri"/>
            <a:ea typeface="+mn-ea"/>
            <a:cs typeface="+mn-cs"/>
          </a:endParaRPr>
        </a:p>
      </dgm:t>
    </dgm:pt>
    <dgm:pt modelId="{50D06200-9B73-F041-88EF-9DD4F91CD65C}" type="parTrans" cxnId="{B2B8EAC1-F341-6A4F-805F-26CF890C15A0}">
      <dgm:prSet/>
      <dgm:spPr/>
      <dgm:t>
        <a:bodyPr/>
        <a:lstStyle/>
        <a:p>
          <a:endParaRPr lang="el-GR"/>
        </a:p>
      </dgm:t>
    </dgm:pt>
    <dgm:pt modelId="{BD4F3D7E-7979-1541-A352-9A74FF7A8513}" type="sibTrans" cxnId="{B2B8EAC1-F341-6A4F-805F-26CF890C15A0}">
      <dgm:prSet/>
      <dgm:spPr>
        <a:xfrm>
          <a:off x="583908" y="552018"/>
          <a:ext cx="4375732" cy="4375732"/>
        </a:xfrm>
        <a:prstGeom prst="blockArc">
          <a:avLst>
            <a:gd name="adj1" fmla="val 19285714"/>
            <a:gd name="adj2" fmla="val 771429"/>
            <a:gd name="adj3" fmla="val 3897"/>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l-GR"/>
        </a:p>
      </dgm:t>
    </dgm:pt>
    <dgm:pt modelId="{ED23123B-D947-40A4-B003-C151728A762A}">
      <dgm:prSet custT="1"/>
      <dgm:spPr>
        <a:xfrm>
          <a:off x="88211" y="2625129"/>
          <a:ext cx="1184230" cy="1184230"/>
        </a:xfr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SzPts val="1000"/>
            <a:buFont typeface="Symbol" pitchFamily="2" charset="2"/>
            <a:buNone/>
          </a:pPr>
          <a:r>
            <a:rPr lang="en-US" sz="1600" b="1" dirty="0">
              <a:solidFill>
                <a:sysClr val="window" lastClr="FFFFFF"/>
              </a:solidFill>
              <a:latin typeface="Calibri"/>
              <a:ea typeface="+mn-ea"/>
              <a:cs typeface="+mn-cs"/>
            </a:rPr>
            <a:t>Bidrar till efterlevnad av miljöbestämmelser</a:t>
          </a:r>
          <a:endParaRPr lang="el-GR" sz="1600" b="1" dirty="0">
            <a:solidFill>
              <a:sysClr val="window" lastClr="FFFFFF"/>
            </a:solidFill>
            <a:latin typeface="Calibri"/>
            <a:ea typeface="+mn-ea"/>
            <a:cs typeface="+mn-cs"/>
          </a:endParaRPr>
        </a:p>
      </dgm:t>
    </dgm:pt>
    <dgm:pt modelId="{FF4BEA68-FD50-4E3A-8ECB-FAC47497CC0E}" type="parTrans" cxnId="{ECC42ABF-04ED-4F3B-B3AF-61B78757DCBB}">
      <dgm:prSet/>
      <dgm:spPr/>
      <dgm:t>
        <a:bodyPr/>
        <a:lstStyle/>
        <a:p>
          <a:endParaRPr lang="en-GB"/>
        </a:p>
      </dgm:t>
    </dgm:pt>
    <dgm:pt modelId="{B308248C-1506-4246-BEBF-92FF4B7CBC0D}" type="sibTrans" cxnId="{ECC42ABF-04ED-4F3B-B3AF-61B78757DCBB}">
      <dgm:prSet/>
      <dgm:spPr>
        <a:xfrm>
          <a:off x="583908" y="552018"/>
          <a:ext cx="4375732" cy="4375732"/>
        </a:xfrm>
        <a:prstGeom prst="blockArc">
          <a:avLst>
            <a:gd name="adj1" fmla="val 10028571"/>
            <a:gd name="adj2" fmla="val 13114286"/>
            <a:gd name="adj3" fmla="val 3897"/>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GB"/>
        </a:p>
      </dgm:t>
    </dgm:pt>
    <dgm:pt modelId="{6AE31B2B-3398-4796-9960-0BAA95EECC77}">
      <dgm:prSet custT="1"/>
      <dgm:spPr>
        <a:xfrm>
          <a:off x="502448" y="810238"/>
          <a:ext cx="1184230" cy="1184230"/>
        </a:xfr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pPr>
            <a:buSzPts val="1000"/>
            <a:buFont typeface="Symbol" pitchFamily="2" charset="2"/>
            <a:buNone/>
          </a:pPr>
          <a:r>
            <a:rPr lang="en-GB" sz="1600" b="1" dirty="0">
              <a:solidFill>
                <a:sysClr val="window" lastClr="FFFFFF"/>
              </a:solidFill>
              <a:latin typeface="Calibri"/>
              <a:ea typeface="+mn-ea"/>
              <a:cs typeface="+mn-cs"/>
            </a:rPr>
            <a:t>Optimerar driften på gården</a:t>
          </a:r>
          <a:r>
            <a:rPr lang="en-GB" sz="1600" dirty="0">
              <a:solidFill>
                <a:sysClr val="window" lastClr="FFFFFF"/>
              </a:solidFill>
              <a:latin typeface="Calibri"/>
              <a:ea typeface="+mn-ea"/>
              <a:cs typeface="+mn-cs"/>
            </a:rPr>
            <a:t>, </a:t>
          </a:r>
          <a:endParaRPr lang="el-GR" sz="1600" dirty="0">
            <a:solidFill>
              <a:sysClr val="window" lastClr="FFFFFF"/>
            </a:solidFill>
            <a:latin typeface="Calibri"/>
            <a:ea typeface="+mn-ea"/>
            <a:cs typeface="+mn-cs"/>
          </a:endParaRPr>
        </a:p>
      </dgm:t>
    </dgm:pt>
    <dgm:pt modelId="{68727B75-863D-418E-B90D-1EA093DBC7A1}" type="parTrans" cxnId="{82BBF65D-1EA7-463B-89A1-5F910000A52E}">
      <dgm:prSet/>
      <dgm:spPr/>
      <dgm:t>
        <a:bodyPr/>
        <a:lstStyle/>
        <a:p>
          <a:endParaRPr lang="en-GB"/>
        </a:p>
      </dgm:t>
    </dgm:pt>
    <dgm:pt modelId="{34458CD9-BBA8-41AB-8E37-C91FF084F256}" type="sibTrans" cxnId="{82BBF65D-1EA7-463B-89A1-5F910000A52E}">
      <dgm:prSet/>
      <dgm:spPr>
        <a:xfrm>
          <a:off x="583908" y="552018"/>
          <a:ext cx="4375732" cy="4375732"/>
        </a:xfrm>
        <a:prstGeom prst="blockArc">
          <a:avLst>
            <a:gd name="adj1" fmla="val 13114286"/>
            <a:gd name="adj2" fmla="val 16200000"/>
            <a:gd name="adj3" fmla="val 3897"/>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endParaRPr lang="en-GB"/>
        </a:p>
      </dgm:t>
    </dgm:pt>
    <dgm:pt modelId="{222A586C-9E8C-41F3-ADED-888D46F4DEC9}" type="pres">
      <dgm:prSet presAssocID="{7C482FCE-32B6-DF42-8A42-C3806DF17B2F}" presName="Name0" presStyleCnt="0">
        <dgm:presLayoutVars>
          <dgm:chPref val="1"/>
          <dgm:dir/>
          <dgm:animOne val="branch"/>
          <dgm:animLvl val="lvl"/>
          <dgm:resizeHandles val="exact"/>
        </dgm:presLayoutVars>
      </dgm:prSet>
      <dgm:spPr/>
    </dgm:pt>
    <dgm:pt modelId="{36721462-29B3-4998-B010-3E9612531362}" type="pres">
      <dgm:prSet presAssocID="{7AF6C2F9-8255-6044-84C3-FDE95F6252AA}" presName="root1" presStyleCnt="0"/>
      <dgm:spPr/>
    </dgm:pt>
    <dgm:pt modelId="{33F22CF5-9FFF-41E3-8D51-9C8A5F442B8E}" type="pres">
      <dgm:prSet presAssocID="{7AF6C2F9-8255-6044-84C3-FDE95F6252AA}" presName="LevelOneTextNode" presStyleLbl="node0" presStyleIdx="0" presStyleCnt="1" custScaleX="134755">
        <dgm:presLayoutVars>
          <dgm:chPref val="3"/>
        </dgm:presLayoutVars>
      </dgm:prSet>
      <dgm:spPr>
        <a:prstGeom prst="ellipse">
          <a:avLst/>
        </a:prstGeom>
      </dgm:spPr>
    </dgm:pt>
    <dgm:pt modelId="{4321F444-17E5-489A-894C-FA2382F5B150}" type="pres">
      <dgm:prSet presAssocID="{7AF6C2F9-8255-6044-84C3-FDE95F6252AA}" presName="level2hierChild" presStyleCnt="0"/>
      <dgm:spPr/>
    </dgm:pt>
    <dgm:pt modelId="{91EE7A56-A09F-4249-86D1-0F39ABC730B0}" type="pres">
      <dgm:prSet presAssocID="{804EBB36-6512-3C48-8E1D-EE35F23245F6}" presName="conn2-1" presStyleLbl="parChTrans1D2" presStyleIdx="0" presStyleCnt="7"/>
      <dgm:spPr/>
    </dgm:pt>
    <dgm:pt modelId="{CFEE89CC-8DCE-4E84-8280-0313FC2255CB}" type="pres">
      <dgm:prSet presAssocID="{804EBB36-6512-3C48-8E1D-EE35F23245F6}" presName="connTx" presStyleLbl="parChTrans1D2" presStyleIdx="0" presStyleCnt="7"/>
      <dgm:spPr/>
    </dgm:pt>
    <dgm:pt modelId="{8D188453-32F1-4C90-ADFC-4B90049DD389}" type="pres">
      <dgm:prSet presAssocID="{7CD1E0FD-8FDF-ED4A-9227-7F1A1D208A78}" presName="root2" presStyleCnt="0"/>
      <dgm:spPr/>
    </dgm:pt>
    <dgm:pt modelId="{1D681BBF-9DA2-42C6-BF8B-444AA6B692A5}" type="pres">
      <dgm:prSet presAssocID="{7CD1E0FD-8FDF-ED4A-9227-7F1A1D208A78}" presName="LevelTwoTextNode" presStyleLbl="node2" presStyleIdx="0" presStyleCnt="7" custScaleX="147201">
        <dgm:presLayoutVars>
          <dgm:chPref val="3"/>
        </dgm:presLayoutVars>
      </dgm:prSet>
      <dgm:spPr>
        <a:prstGeom prst="ellipse">
          <a:avLst/>
        </a:prstGeom>
      </dgm:spPr>
    </dgm:pt>
    <dgm:pt modelId="{F26717CA-5188-42E3-8202-F6663216A778}" type="pres">
      <dgm:prSet presAssocID="{7CD1E0FD-8FDF-ED4A-9227-7F1A1D208A78}" presName="level3hierChild" presStyleCnt="0"/>
      <dgm:spPr/>
    </dgm:pt>
    <dgm:pt modelId="{21014398-4D67-4A02-B262-0F81568BA384}" type="pres">
      <dgm:prSet presAssocID="{50D06200-9B73-F041-88EF-9DD4F91CD65C}" presName="conn2-1" presStyleLbl="parChTrans1D2" presStyleIdx="1" presStyleCnt="7"/>
      <dgm:spPr/>
    </dgm:pt>
    <dgm:pt modelId="{21AB3742-FF83-48D1-B31F-303DDFEAA27B}" type="pres">
      <dgm:prSet presAssocID="{50D06200-9B73-F041-88EF-9DD4F91CD65C}" presName="connTx" presStyleLbl="parChTrans1D2" presStyleIdx="1" presStyleCnt="7"/>
      <dgm:spPr/>
    </dgm:pt>
    <dgm:pt modelId="{E44289E1-0102-42A6-A425-BD5B66D37124}" type="pres">
      <dgm:prSet presAssocID="{EB9D1D62-5383-DD48-80A4-9E67F01DC54D}" presName="root2" presStyleCnt="0"/>
      <dgm:spPr/>
    </dgm:pt>
    <dgm:pt modelId="{C327780F-011D-44C5-AFDC-D9C1250D4456}" type="pres">
      <dgm:prSet presAssocID="{EB9D1D62-5383-DD48-80A4-9E67F01DC54D}" presName="LevelTwoTextNode" presStyleLbl="node2" presStyleIdx="1" presStyleCnt="7" custScaleX="144231">
        <dgm:presLayoutVars>
          <dgm:chPref val="3"/>
        </dgm:presLayoutVars>
      </dgm:prSet>
      <dgm:spPr>
        <a:prstGeom prst="ellipse">
          <a:avLst/>
        </a:prstGeom>
      </dgm:spPr>
    </dgm:pt>
    <dgm:pt modelId="{06C32EEB-21DF-4805-9536-E27CD5AF8963}" type="pres">
      <dgm:prSet presAssocID="{EB9D1D62-5383-DD48-80A4-9E67F01DC54D}" presName="level3hierChild" presStyleCnt="0"/>
      <dgm:spPr/>
    </dgm:pt>
    <dgm:pt modelId="{20F0DEC8-B287-4FBD-8B46-19F39AAC737F}" type="pres">
      <dgm:prSet presAssocID="{DDD2E413-362B-AA48-810D-C10633ACB5DC}" presName="conn2-1" presStyleLbl="parChTrans1D2" presStyleIdx="2" presStyleCnt="7"/>
      <dgm:spPr/>
    </dgm:pt>
    <dgm:pt modelId="{A0744C8D-E626-4F1F-BEE9-F766C5125FBE}" type="pres">
      <dgm:prSet presAssocID="{DDD2E413-362B-AA48-810D-C10633ACB5DC}" presName="connTx" presStyleLbl="parChTrans1D2" presStyleIdx="2" presStyleCnt="7"/>
      <dgm:spPr/>
    </dgm:pt>
    <dgm:pt modelId="{550E1FE6-5C56-46AF-BE33-FC4A9E6D9DE3}" type="pres">
      <dgm:prSet presAssocID="{7C61D66E-6E88-DA4B-8118-1BABEDFDCF76}" presName="root2" presStyleCnt="0"/>
      <dgm:spPr/>
    </dgm:pt>
    <dgm:pt modelId="{468C0D5F-BEDD-4A21-A71F-A9027BF74345}" type="pres">
      <dgm:prSet presAssocID="{7C61D66E-6E88-DA4B-8118-1BABEDFDCF76}" presName="LevelTwoTextNode" presStyleLbl="node2" presStyleIdx="2" presStyleCnt="7" custScaleX="153944">
        <dgm:presLayoutVars>
          <dgm:chPref val="3"/>
        </dgm:presLayoutVars>
      </dgm:prSet>
      <dgm:spPr>
        <a:prstGeom prst="ellipse">
          <a:avLst/>
        </a:prstGeom>
      </dgm:spPr>
    </dgm:pt>
    <dgm:pt modelId="{E372C1E8-C8C3-483E-B729-01C9B35514B1}" type="pres">
      <dgm:prSet presAssocID="{7C61D66E-6E88-DA4B-8118-1BABEDFDCF76}" presName="level3hierChild" presStyleCnt="0"/>
      <dgm:spPr/>
    </dgm:pt>
    <dgm:pt modelId="{8F0997D7-74E2-456F-996B-2B5F5E0D2785}" type="pres">
      <dgm:prSet presAssocID="{5AB117B0-C043-A348-8547-CF5ADF99E1AA}" presName="conn2-1" presStyleLbl="parChTrans1D2" presStyleIdx="3" presStyleCnt="7"/>
      <dgm:spPr/>
    </dgm:pt>
    <dgm:pt modelId="{B0F73E5D-AC23-4D8D-BF21-1A6FCEA5FB42}" type="pres">
      <dgm:prSet presAssocID="{5AB117B0-C043-A348-8547-CF5ADF99E1AA}" presName="connTx" presStyleLbl="parChTrans1D2" presStyleIdx="3" presStyleCnt="7"/>
      <dgm:spPr/>
    </dgm:pt>
    <dgm:pt modelId="{DC82BE31-900A-4972-89DD-F101C0C66868}" type="pres">
      <dgm:prSet presAssocID="{692567BC-C3ED-C842-969B-F6D6D073EF57}" presName="root2" presStyleCnt="0"/>
      <dgm:spPr/>
    </dgm:pt>
    <dgm:pt modelId="{C4105949-3E0C-45AB-8C2A-F140E4670598}" type="pres">
      <dgm:prSet presAssocID="{692567BC-C3ED-C842-969B-F6D6D073EF57}" presName="LevelTwoTextNode" presStyleLbl="node2" presStyleIdx="3" presStyleCnt="7" custScaleX="152551">
        <dgm:presLayoutVars>
          <dgm:chPref val="3"/>
        </dgm:presLayoutVars>
      </dgm:prSet>
      <dgm:spPr>
        <a:prstGeom prst="ellipse">
          <a:avLst/>
        </a:prstGeom>
      </dgm:spPr>
    </dgm:pt>
    <dgm:pt modelId="{CA00273F-1575-4781-8F87-6546E0093C7F}" type="pres">
      <dgm:prSet presAssocID="{692567BC-C3ED-C842-969B-F6D6D073EF57}" presName="level3hierChild" presStyleCnt="0"/>
      <dgm:spPr/>
    </dgm:pt>
    <dgm:pt modelId="{43119A19-80DB-45D7-8F50-34764E018B68}" type="pres">
      <dgm:prSet presAssocID="{AFC00E30-1DEA-8D4A-B2FD-0034BC18E30A}" presName="conn2-1" presStyleLbl="parChTrans1D2" presStyleIdx="4" presStyleCnt="7"/>
      <dgm:spPr/>
    </dgm:pt>
    <dgm:pt modelId="{F1FE1FCF-C499-4AF7-A4B8-194FE031EDBD}" type="pres">
      <dgm:prSet presAssocID="{AFC00E30-1DEA-8D4A-B2FD-0034BC18E30A}" presName="connTx" presStyleLbl="parChTrans1D2" presStyleIdx="4" presStyleCnt="7"/>
      <dgm:spPr/>
    </dgm:pt>
    <dgm:pt modelId="{8D0E148E-5747-40E6-AF99-9023C56C8AB6}" type="pres">
      <dgm:prSet presAssocID="{954DF55E-D122-7A4A-9E30-DB7DF00FC2AC}" presName="root2" presStyleCnt="0"/>
      <dgm:spPr/>
    </dgm:pt>
    <dgm:pt modelId="{9A499772-B9FF-4C70-9483-310D5ECB5A04}" type="pres">
      <dgm:prSet presAssocID="{954DF55E-D122-7A4A-9E30-DB7DF00FC2AC}" presName="LevelTwoTextNode" presStyleLbl="node2" presStyleIdx="4" presStyleCnt="7" custScaleX="160149">
        <dgm:presLayoutVars>
          <dgm:chPref val="3"/>
        </dgm:presLayoutVars>
      </dgm:prSet>
      <dgm:spPr>
        <a:prstGeom prst="ellipse">
          <a:avLst/>
        </a:prstGeom>
      </dgm:spPr>
    </dgm:pt>
    <dgm:pt modelId="{61D808D2-CF2B-48C0-9B52-FD0B666E6CFE}" type="pres">
      <dgm:prSet presAssocID="{954DF55E-D122-7A4A-9E30-DB7DF00FC2AC}" presName="level3hierChild" presStyleCnt="0"/>
      <dgm:spPr/>
    </dgm:pt>
    <dgm:pt modelId="{278848AE-FD79-4431-A5F7-AB48EC6E265E}" type="pres">
      <dgm:prSet presAssocID="{FF4BEA68-FD50-4E3A-8ECB-FAC47497CC0E}" presName="conn2-1" presStyleLbl="parChTrans1D2" presStyleIdx="5" presStyleCnt="7"/>
      <dgm:spPr/>
    </dgm:pt>
    <dgm:pt modelId="{C6C39B2E-8B0B-45FB-914C-C0C111D82C05}" type="pres">
      <dgm:prSet presAssocID="{FF4BEA68-FD50-4E3A-8ECB-FAC47497CC0E}" presName="connTx" presStyleLbl="parChTrans1D2" presStyleIdx="5" presStyleCnt="7"/>
      <dgm:spPr/>
    </dgm:pt>
    <dgm:pt modelId="{29FE0C29-72F9-465A-BC42-4B6793485947}" type="pres">
      <dgm:prSet presAssocID="{ED23123B-D947-40A4-B003-C151728A762A}" presName="root2" presStyleCnt="0"/>
      <dgm:spPr/>
    </dgm:pt>
    <dgm:pt modelId="{80446F71-6D7F-4187-A09A-DDD007C987DD}" type="pres">
      <dgm:prSet presAssocID="{ED23123B-D947-40A4-B003-C151728A762A}" presName="LevelTwoTextNode" presStyleLbl="node2" presStyleIdx="5" presStyleCnt="7" custScaleX="151197">
        <dgm:presLayoutVars>
          <dgm:chPref val="3"/>
        </dgm:presLayoutVars>
      </dgm:prSet>
      <dgm:spPr>
        <a:prstGeom prst="ellipse">
          <a:avLst/>
        </a:prstGeom>
      </dgm:spPr>
    </dgm:pt>
    <dgm:pt modelId="{954CE1F8-B52B-4B89-8243-E51B007E1F68}" type="pres">
      <dgm:prSet presAssocID="{ED23123B-D947-40A4-B003-C151728A762A}" presName="level3hierChild" presStyleCnt="0"/>
      <dgm:spPr/>
    </dgm:pt>
    <dgm:pt modelId="{792A6C90-D46F-46E8-8A97-EBE589D03FA3}" type="pres">
      <dgm:prSet presAssocID="{68727B75-863D-418E-B90D-1EA093DBC7A1}" presName="conn2-1" presStyleLbl="parChTrans1D2" presStyleIdx="6" presStyleCnt="7"/>
      <dgm:spPr/>
    </dgm:pt>
    <dgm:pt modelId="{5E09DC82-232D-4F5F-A365-C11D6257C2D7}" type="pres">
      <dgm:prSet presAssocID="{68727B75-863D-418E-B90D-1EA093DBC7A1}" presName="connTx" presStyleLbl="parChTrans1D2" presStyleIdx="6" presStyleCnt="7"/>
      <dgm:spPr/>
    </dgm:pt>
    <dgm:pt modelId="{0E6E8880-7D40-4FFF-B908-B23546893E2C}" type="pres">
      <dgm:prSet presAssocID="{6AE31B2B-3398-4796-9960-0BAA95EECC77}" presName="root2" presStyleCnt="0"/>
      <dgm:spPr/>
    </dgm:pt>
    <dgm:pt modelId="{B55AB1EF-A20C-43F6-B668-077527E2D7EC}" type="pres">
      <dgm:prSet presAssocID="{6AE31B2B-3398-4796-9960-0BAA95EECC77}" presName="LevelTwoTextNode" presStyleLbl="node2" presStyleIdx="6" presStyleCnt="7" custScaleX="157296">
        <dgm:presLayoutVars>
          <dgm:chPref val="3"/>
        </dgm:presLayoutVars>
      </dgm:prSet>
      <dgm:spPr>
        <a:prstGeom prst="ellipse">
          <a:avLst/>
        </a:prstGeom>
      </dgm:spPr>
    </dgm:pt>
    <dgm:pt modelId="{632352D8-F20B-4232-A9E3-40B8D6065D72}" type="pres">
      <dgm:prSet presAssocID="{6AE31B2B-3398-4796-9960-0BAA95EECC77}" presName="level3hierChild" presStyleCnt="0"/>
      <dgm:spPr/>
    </dgm:pt>
  </dgm:ptLst>
  <dgm:cxnLst>
    <dgm:cxn modelId="{A51F0302-E482-421A-8A15-BD0723750A10}" type="presOf" srcId="{AFC00E30-1DEA-8D4A-B2FD-0034BC18E30A}" destId="{43119A19-80DB-45D7-8F50-34764E018B68}" srcOrd="0" destOrd="0" presId="urn:microsoft.com/office/officeart/2008/layout/HorizontalMultiLevelHierarchy"/>
    <dgm:cxn modelId="{41CA2A08-383D-4E97-9C94-C8D7D2935CC6}" type="presOf" srcId="{5AB117B0-C043-A348-8547-CF5ADF99E1AA}" destId="{B0F73E5D-AC23-4D8D-BF21-1A6FCEA5FB42}" srcOrd="1" destOrd="0" presId="urn:microsoft.com/office/officeart/2008/layout/HorizontalMultiLevelHierarchy"/>
    <dgm:cxn modelId="{5F344213-03F5-455D-96FE-C8B9D0CE992E}" type="presOf" srcId="{804EBB36-6512-3C48-8E1D-EE35F23245F6}" destId="{CFEE89CC-8DCE-4E84-8280-0313FC2255CB}" srcOrd="1" destOrd="0" presId="urn:microsoft.com/office/officeart/2008/layout/HorizontalMultiLevelHierarchy"/>
    <dgm:cxn modelId="{BE8FD613-E7E8-8444-A967-8965D96F5CEF}" srcId="{7AF6C2F9-8255-6044-84C3-FDE95F6252AA}" destId="{692567BC-C3ED-C842-969B-F6D6D073EF57}" srcOrd="3" destOrd="0" parTransId="{5AB117B0-C043-A348-8547-CF5ADF99E1AA}" sibTransId="{F60C7BB0-0644-B043-BA61-24728F1F5962}"/>
    <dgm:cxn modelId="{86E05323-2611-411C-8185-4FFCD0FD4DDC}" type="presOf" srcId="{5AB117B0-C043-A348-8547-CF5ADF99E1AA}" destId="{8F0997D7-74E2-456F-996B-2B5F5E0D2785}" srcOrd="0" destOrd="0" presId="urn:microsoft.com/office/officeart/2008/layout/HorizontalMultiLevelHierarchy"/>
    <dgm:cxn modelId="{2E289132-BD25-C240-97D2-ECBB2066C744}" srcId="{7C482FCE-32B6-DF42-8A42-C3806DF17B2F}" destId="{7AF6C2F9-8255-6044-84C3-FDE95F6252AA}" srcOrd="0" destOrd="0" parTransId="{840B96C8-8FD2-5E44-A493-D0DBD616446C}" sibTransId="{D049B99D-CB1A-4344-8FE8-82B2CE773130}"/>
    <dgm:cxn modelId="{39CB3738-D17A-4266-A7A5-70AA2352C5DD}" type="presOf" srcId="{68727B75-863D-418E-B90D-1EA093DBC7A1}" destId="{5E09DC82-232D-4F5F-A365-C11D6257C2D7}" srcOrd="1" destOrd="0" presId="urn:microsoft.com/office/officeart/2008/layout/HorizontalMultiLevelHierarchy"/>
    <dgm:cxn modelId="{82BBF65D-1EA7-463B-89A1-5F910000A52E}" srcId="{7AF6C2F9-8255-6044-84C3-FDE95F6252AA}" destId="{6AE31B2B-3398-4796-9960-0BAA95EECC77}" srcOrd="6" destOrd="0" parTransId="{68727B75-863D-418E-B90D-1EA093DBC7A1}" sibTransId="{34458CD9-BBA8-41AB-8E37-C91FF084F256}"/>
    <dgm:cxn modelId="{1CDCED67-FFE5-4578-954C-6FEB1ECC7253}" type="presOf" srcId="{FF4BEA68-FD50-4E3A-8ECB-FAC47497CC0E}" destId="{C6C39B2E-8B0B-45FB-914C-C0C111D82C05}" srcOrd="1" destOrd="0" presId="urn:microsoft.com/office/officeart/2008/layout/HorizontalMultiLevelHierarchy"/>
    <dgm:cxn modelId="{74379768-0029-4918-BF65-0BA98C71621B}" type="presOf" srcId="{EB9D1D62-5383-DD48-80A4-9E67F01DC54D}" destId="{C327780F-011D-44C5-AFDC-D9C1250D4456}" srcOrd="0" destOrd="0" presId="urn:microsoft.com/office/officeart/2008/layout/HorizontalMultiLevelHierarchy"/>
    <dgm:cxn modelId="{2B15F468-86C1-2F49-B959-46C6F2C9ED27}" srcId="{7AF6C2F9-8255-6044-84C3-FDE95F6252AA}" destId="{954DF55E-D122-7A4A-9E30-DB7DF00FC2AC}" srcOrd="4" destOrd="0" parTransId="{AFC00E30-1DEA-8D4A-B2FD-0034BC18E30A}" sibTransId="{F28B46DD-8C05-3C45-85BF-C6AFCA1E5FB7}"/>
    <dgm:cxn modelId="{307CF648-12B8-4492-8187-F87C331CD8DB}" type="presOf" srcId="{954DF55E-D122-7A4A-9E30-DB7DF00FC2AC}" destId="{9A499772-B9FF-4C70-9483-310D5ECB5A04}" srcOrd="0" destOrd="0" presId="urn:microsoft.com/office/officeart/2008/layout/HorizontalMultiLevelHierarchy"/>
    <dgm:cxn modelId="{06DEE249-AB0C-4649-BB16-5A70E0B9807B}" srcId="{7AF6C2F9-8255-6044-84C3-FDE95F6252AA}" destId="{7C61D66E-6E88-DA4B-8118-1BABEDFDCF76}" srcOrd="2" destOrd="0" parTransId="{DDD2E413-362B-AA48-810D-C10633ACB5DC}" sibTransId="{653389D4-6ADA-294F-8D9A-985F53C46319}"/>
    <dgm:cxn modelId="{9190B477-C16A-400D-AC68-39669EFD0A47}" type="presOf" srcId="{50D06200-9B73-F041-88EF-9DD4F91CD65C}" destId="{21AB3742-FF83-48D1-B31F-303DDFEAA27B}" srcOrd="1" destOrd="0" presId="urn:microsoft.com/office/officeart/2008/layout/HorizontalMultiLevelHierarchy"/>
    <dgm:cxn modelId="{087BF279-224E-4D72-A69E-93E4B75AD4B5}" type="presOf" srcId="{7AF6C2F9-8255-6044-84C3-FDE95F6252AA}" destId="{33F22CF5-9FFF-41E3-8D51-9C8A5F442B8E}" srcOrd="0" destOrd="0" presId="urn:microsoft.com/office/officeart/2008/layout/HorizontalMultiLevelHierarchy"/>
    <dgm:cxn modelId="{8CC3BD85-B8BA-4FFB-BE38-93C908A4D47A}" type="presOf" srcId="{7CD1E0FD-8FDF-ED4A-9227-7F1A1D208A78}" destId="{1D681BBF-9DA2-42C6-BF8B-444AA6B692A5}" srcOrd="0" destOrd="0" presId="urn:microsoft.com/office/officeart/2008/layout/HorizontalMultiLevelHierarchy"/>
    <dgm:cxn modelId="{1BED8E8C-46DA-449E-81F5-A3E087AC4D3F}" type="presOf" srcId="{804EBB36-6512-3C48-8E1D-EE35F23245F6}" destId="{91EE7A56-A09F-4249-86D1-0F39ABC730B0}" srcOrd="0" destOrd="0" presId="urn:microsoft.com/office/officeart/2008/layout/HorizontalMultiLevelHierarchy"/>
    <dgm:cxn modelId="{73037E9B-FE77-E84A-A019-780EDEA3D46A}" srcId="{7AF6C2F9-8255-6044-84C3-FDE95F6252AA}" destId="{7CD1E0FD-8FDF-ED4A-9227-7F1A1D208A78}" srcOrd="0" destOrd="0" parTransId="{804EBB36-6512-3C48-8E1D-EE35F23245F6}" sibTransId="{BBB0F375-D123-8840-9409-62FB1F95DEC4}"/>
    <dgm:cxn modelId="{83638CA0-75AD-4489-99B7-21AB674BC6E9}" type="presOf" srcId="{7C61D66E-6E88-DA4B-8118-1BABEDFDCF76}" destId="{468C0D5F-BEDD-4A21-A71F-A9027BF74345}" srcOrd="0" destOrd="0" presId="urn:microsoft.com/office/officeart/2008/layout/HorizontalMultiLevelHierarchy"/>
    <dgm:cxn modelId="{EC33DDAE-7BF3-4C26-9396-6691783042DF}" type="presOf" srcId="{692567BC-C3ED-C842-969B-F6D6D073EF57}" destId="{C4105949-3E0C-45AB-8C2A-F140E4670598}" srcOrd="0" destOrd="0" presId="urn:microsoft.com/office/officeart/2008/layout/HorizontalMultiLevelHierarchy"/>
    <dgm:cxn modelId="{13DCB1BD-1DFC-478D-9F75-662FCA66CBBC}" type="presOf" srcId="{7C482FCE-32B6-DF42-8A42-C3806DF17B2F}" destId="{222A586C-9E8C-41F3-ADED-888D46F4DEC9}" srcOrd="0" destOrd="0" presId="urn:microsoft.com/office/officeart/2008/layout/HorizontalMultiLevelHierarchy"/>
    <dgm:cxn modelId="{ECC42ABF-04ED-4F3B-B3AF-61B78757DCBB}" srcId="{7AF6C2F9-8255-6044-84C3-FDE95F6252AA}" destId="{ED23123B-D947-40A4-B003-C151728A762A}" srcOrd="5" destOrd="0" parTransId="{FF4BEA68-FD50-4E3A-8ECB-FAC47497CC0E}" sibTransId="{B308248C-1506-4246-BEBF-92FF4B7CBC0D}"/>
    <dgm:cxn modelId="{B2B8EAC1-F341-6A4F-805F-26CF890C15A0}" srcId="{7AF6C2F9-8255-6044-84C3-FDE95F6252AA}" destId="{EB9D1D62-5383-DD48-80A4-9E67F01DC54D}" srcOrd="1" destOrd="0" parTransId="{50D06200-9B73-F041-88EF-9DD4F91CD65C}" sibTransId="{BD4F3D7E-7979-1541-A352-9A74FF7A8513}"/>
    <dgm:cxn modelId="{3E56F0C1-3DE7-44F6-AF48-EE8D807CA5AD}" type="presOf" srcId="{ED23123B-D947-40A4-B003-C151728A762A}" destId="{80446F71-6D7F-4187-A09A-DDD007C987DD}" srcOrd="0" destOrd="0" presId="urn:microsoft.com/office/officeart/2008/layout/HorizontalMultiLevelHierarchy"/>
    <dgm:cxn modelId="{381044CC-20A5-4541-A255-D39ABBE5867A}" type="presOf" srcId="{AFC00E30-1DEA-8D4A-B2FD-0034BC18E30A}" destId="{F1FE1FCF-C499-4AF7-A4B8-194FE031EDBD}" srcOrd="1" destOrd="0" presId="urn:microsoft.com/office/officeart/2008/layout/HorizontalMultiLevelHierarchy"/>
    <dgm:cxn modelId="{D6E611D7-879F-4B4C-B8F2-51B8AF523CE8}" type="presOf" srcId="{DDD2E413-362B-AA48-810D-C10633ACB5DC}" destId="{20F0DEC8-B287-4FBD-8B46-19F39AAC737F}" srcOrd="0" destOrd="0" presId="urn:microsoft.com/office/officeart/2008/layout/HorizontalMultiLevelHierarchy"/>
    <dgm:cxn modelId="{2F33D5D8-ACA0-4431-9AEC-DB8B833A92B8}" type="presOf" srcId="{50D06200-9B73-F041-88EF-9DD4F91CD65C}" destId="{21014398-4D67-4A02-B262-0F81568BA384}" srcOrd="0" destOrd="0" presId="urn:microsoft.com/office/officeart/2008/layout/HorizontalMultiLevelHierarchy"/>
    <dgm:cxn modelId="{B185EBE5-7EEF-4B8A-ADFC-1673AA5AC3AC}" type="presOf" srcId="{FF4BEA68-FD50-4E3A-8ECB-FAC47497CC0E}" destId="{278848AE-FD79-4431-A5F7-AB48EC6E265E}" srcOrd="0" destOrd="0" presId="urn:microsoft.com/office/officeart/2008/layout/HorizontalMultiLevelHierarchy"/>
    <dgm:cxn modelId="{7B78DEF1-672C-414E-8965-7F7B1AE45AB7}" type="presOf" srcId="{68727B75-863D-418E-B90D-1EA093DBC7A1}" destId="{792A6C90-D46F-46E8-8A97-EBE589D03FA3}" srcOrd="0" destOrd="0" presId="urn:microsoft.com/office/officeart/2008/layout/HorizontalMultiLevelHierarchy"/>
    <dgm:cxn modelId="{195F1AF2-7430-458B-931D-18E8BF724839}" type="presOf" srcId="{DDD2E413-362B-AA48-810D-C10633ACB5DC}" destId="{A0744C8D-E626-4F1F-BEE9-F766C5125FBE}" srcOrd="1" destOrd="0" presId="urn:microsoft.com/office/officeart/2008/layout/HorizontalMultiLevelHierarchy"/>
    <dgm:cxn modelId="{4FD075FA-F949-4DFC-BEE1-8E6519508D53}" type="presOf" srcId="{6AE31B2B-3398-4796-9960-0BAA95EECC77}" destId="{B55AB1EF-A20C-43F6-B668-077527E2D7EC}" srcOrd="0" destOrd="0" presId="urn:microsoft.com/office/officeart/2008/layout/HorizontalMultiLevelHierarchy"/>
    <dgm:cxn modelId="{B5911398-4B1B-4011-9E07-ED3FB5A34FEA}" type="presParOf" srcId="{222A586C-9E8C-41F3-ADED-888D46F4DEC9}" destId="{36721462-29B3-4998-B010-3E9612531362}" srcOrd="0" destOrd="0" presId="urn:microsoft.com/office/officeart/2008/layout/HorizontalMultiLevelHierarchy"/>
    <dgm:cxn modelId="{C0A8A14C-DF64-4B9C-A2D3-B4B134A804A9}" type="presParOf" srcId="{36721462-29B3-4998-B010-3E9612531362}" destId="{33F22CF5-9FFF-41E3-8D51-9C8A5F442B8E}" srcOrd="0" destOrd="0" presId="urn:microsoft.com/office/officeart/2008/layout/HorizontalMultiLevelHierarchy"/>
    <dgm:cxn modelId="{75A1BF5C-9C29-4CA2-9FA1-AD1D9ACB60D5}" type="presParOf" srcId="{36721462-29B3-4998-B010-3E9612531362}" destId="{4321F444-17E5-489A-894C-FA2382F5B150}" srcOrd="1" destOrd="0" presId="urn:microsoft.com/office/officeart/2008/layout/HorizontalMultiLevelHierarchy"/>
    <dgm:cxn modelId="{7528DDE9-F151-4B5C-911E-634A4D80F01C}" type="presParOf" srcId="{4321F444-17E5-489A-894C-FA2382F5B150}" destId="{91EE7A56-A09F-4249-86D1-0F39ABC730B0}" srcOrd="0" destOrd="0" presId="urn:microsoft.com/office/officeart/2008/layout/HorizontalMultiLevelHierarchy"/>
    <dgm:cxn modelId="{A79A0907-89FD-445E-A027-B94457AB0023}" type="presParOf" srcId="{91EE7A56-A09F-4249-86D1-0F39ABC730B0}" destId="{CFEE89CC-8DCE-4E84-8280-0313FC2255CB}" srcOrd="0" destOrd="0" presId="urn:microsoft.com/office/officeart/2008/layout/HorizontalMultiLevelHierarchy"/>
    <dgm:cxn modelId="{CE65B924-3B79-427B-8399-F8F61F73F8FC}" type="presParOf" srcId="{4321F444-17E5-489A-894C-FA2382F5B150}" destId="{8D188453-32F1-4C90-ADFC-4B90049DD389}" srcOrd="1" destOrd="0" presId="urn:microsoft.com/office/officeart/2008/layout/HorizontalMultiLevelHierarchy"/>
    <dgm:cxn modelId="{C2160DDF-ED53-4F3B-8662-F4B17895CA34}" type="presParOf" srcId="{8D188453-32F1-4C90-ADFC-4B90049DD389}" destId="{1D681BBF-9DA2-42C6-BF8B-444AA6B692A5}" srcOrd="0" destOrd="0" presId="urn:microsoft.com/office/officeart/2008/layout/HorizontalMultiLevelHierarchy"/>
    <dgm:cxn modelId="{6CAA114D-532C-4DEC-8A36-FC41FC135E5A}" type="presParOf" srcId="{8D188453-32F1-4C90-ADFC-4B90049DD389}" destId="{F26717CA-5188-42E3-8202-F6663216A778}" srcOrd="1" destOrd="0" presId="urn:microsoft.com/office/officeart/2008/layout/HorizontalMultiLevelHierarchy"/>
    <dgm:cxn modelId="{5938A480-250D-400B-8831-445BE0DC2241}" type="presParOf" srcId="{4321F444-17E5-489A-894C-FA2382F5B150}" destId="{21014398-4D67-4A02-B262-0F81568BA384}" srcOrd="2" destOrd="0" presId="urn:microsoft.com/office/officeart/2008/layout/HorizontalMultiLevelHierarchy"/>
    <dgm:cxn modelId="{8DABE57D-9ABD-4242-AEE5-015659DFD902}" type="presParOf" srcId="{21014398-4D67-4A02-B262-0F81568BA384}" destId="{21AB3742-FF83-48D1-B31F-303DDFEAA27B}" srcOrd="0" destOrd="0" presId="urn:microsoft.com/office/officeart/2008/layout/HorizontalMultiLevelHierarchy"/>
    <dgm:cxn modelId="{B505EA43-C1DC-4EE5-98A0-23B8A5BD2252}" type="presParOf" srcId="{4321F444-17E5-489A-894C-FA2382F5B150}" destId="{E44289E1-0102-42A6-A425-BD5B66D37124}" srcOrd="3" destOrd="0" presId="urn:microsoft.com/office/officeart/2008/layout/HorizontalMultiLevelHierarchy"/>
    <dgm:cxn modelId="{A9EA945D-FA33-4885-A054-2BA29A2ED576}" type="presParOf" srcId="{E44289E1-0102-42A6-A425-BD5B66D37124}" destId="{C327780F-011D-44C5-AFDC-D9C1250D4456}" srcOrd="0" destOrd="0" presId="urn:microsoft.com/office/officeart/2008/layout/HorizontalMultiLevelHierarchy"/>
    <dgm:cxn modelId="{9CD1251A-BCDD-416C-B264-323F5EF2EEA5}" type="presParOf" srcId="{E44289E1-0102-42A6-A425-BD5B66D37124}" destId="{06C32EEB-21DF-4805-9536-E27CD5AF8963}" srcOrd="1" destOrd="0" presId="urn:microsoft.com/office/officeart/2008/layout/HorizontalMultiLevelHierarchy"/>
    <dgm:cxn modelId="{6A792857-2C58-4C00-BB62-04C21DBC70E9}" type="presParOf" srcId="{4321F444-17E5-489A-894C-FA2382F5B150}" destId="{20F0DEC8-B287-4FBD-8B46-19F39AAC737F}" srcOrd="4" destOrd="0" presId="urn:microsoft.com/office/officeart/2008/layout/HorizontalMultiLevelHierarchy"/>
    <dgm:cxn modelId="{7A97201C-F395-4369-99C5-F0B2DB0BD148}" type="presParOf" srcId="{20F0DEC8-B287-4FBD-8B46-19F39AAC737F}" destId="{A0744C8D-E626-4F1F-BEE9-F766C5125FBE}" srcOrd="0" destOrd="0" presId="urn:microsoft.com/office/officeart/2008/layout/HorizontalMultiLevelHierarchy"/>
    <dgm:cxn modelId="{134FE25C-A49F-4FB6-ABC4-F2773A7B78DB}" type="presParOf" srcId="{4321F444-17E5-489A-894C-FA2382F5B150}" destId="{550E1FE6-5C56-46AF-BE33-FC4A9E6D9DE3}" srcOrd="5" destOrd="0" presId="urn:microsoft.com/office/officeart/2008/layout/HorizontalMultiLevelHierarchy"/>
    <dgm:cxn modelId="{F53FDD06-7B70-47F8-A25A-F341CDE779F0}" type="presParOf" srcId="{550E1FE6-5C56-46AF-BE33-FC4A9E6D9DE3}" destId="{468C0D5F-BEDD-4A21-A71F-A9027BF74345}" srcOrd="0" destOrd="0" presId="urn:microsoft.com/office/officeart/2008/layout/HorizontalMultiLevelHierarchy"/>
    <dgm:cxn modelId="{8725C255-63A3-419F-9AE0-E245D3650BE4}" type="presParOf" srcId="{550E1FE6-5C56-46AF-BE33-FC4A9E6D9DE3}" destId="{E372C1E8-C8C3-483E-B729-01C9B35514B1}" srcOrd="1" destOrd="0" presId="urn:microsoft.com/office/officeart/2008/layout/HorizontalMultiLevelHierarchy"/>
    <dgm:cxn modelId="{0D7F9C7E-21BA-430D-96B1-63F90BE87126}" type="presParOf" srcId="{4321F444-17E5-489A-894C-FA2382F5B150}" destId="{8F0997D7-74E2-456F-996B-2B5F5E0D2785}" srcOrd="6" destOrd="0" presId="urn:microsoft.com/office/officeart/2008/layout/HorizontalMultiLevelHierarchy"/>
    <dgm:cxn modelId="{8BFAB266-D0C8-4D4D-BFC4-0B009DD50FCE}" type="presParOf" srcId="{8F0997D7-74E2-456F-996B-2B5F5E0D2785}" destId="{B0F73E5D-AC23-4D8D-BF21-1A6FCEA5FB42}" srcOrd="0" destOrd="0" presId="urn:microsoft.com/office/officeart/2008/layout/HorizontalMultiLevelHierarchy"/>
    <dgm:cxn modelId="{ABFB7A56-2477-48A1-9103-17640A9CA77B}" type="presParOf" srcId="{4321F444-17E5-489A-894C-FA2382F5B150}" destId="{DC82BE31-900A-4972-89DD-F101C0C66868}" srcOrd="7" destOrd="0" presId="urn:microsoft.com/office/officeart/2008/layout/HorizontalMultiLevelHierarchy"/>
    <dgm:cxn modelId="{D35B163C-2261-4ECD-8C0A-8D37455C0FC4}" type="presParOf" srcId="{DC82BE31-900A-4972-89DD-F101C0C66868}" destId="{C4105949-3E0C-45AB-8C2A-F140E4670598}" srcOrd="0" destOrd="0" presId="urn:microsoft.com/office/officeart/2008/layout/HorizontalMultiLevelHierarchy"/>
    <dgm:cxn modelId="{1F83AB9F-5082-4596-9886-3F7CE4BE4993}" type="presParOf" srcId="{DC82BE31-900A-4972-89DD-F101C0C66868}" destId="{CA00273F-1575-4781-8F87-6546E0093C7F}" srcOrd="1" destOrd="0" presId="urn:microsoft.com/office/officeart/2008/layout/HorizontalMultiLevelHierarchy"/>
    <dgm:cxn modelId="{E87BD1A9-652B-41EF-B0CE-7B5AB99FD20D}" type="presParOf" srcId="{4321F444-17E5-489A-894C-FA2382F5B150}" destId="{43119A19-80DB-45D7-8F50-34764E018B68}" srcOrd="8" destOrd="0" presId="urn:microsoft.com/office/officeart/2008/layout/HorizontalMultiLevelHierarchy"/>
    <dgm:cxn modelId="{C11A664B-0A30-4949-B0FA-6D63871C6A1E}" type="presParOf" srcId="{43119A19-80DB-45D7-8F50-34764E018B68}" destId="{F1FE1FCF-C499-4AF7-A4B8-194FE031EDBD}" srcOrd="0" destOrd="0" presId="urn:microsoft.com/office/officeart/2008/layout/HorizontalMultiLevelHierarchy"/>
    <dgm:cxn modelId="{03834466-70CB-4647-8445-7DC1B3E9FA6A}" type="presParOf" srcId="{4321F444-17E5-489A-894C-FA2382F5B150}" destId="{8D0E148E-5747-40E6-AF99-9023C56C8AB6}" srcOrd="9" destOrd="0" presId="urn:microsoft.com/office/officeart/2008/layout/HorizontalMultiLevelHierarchy"/>
    <dgm:cxn modelId="{01C2F512-5494-4310-A3FF-B9483EA37A9B}" type="presParOf" srcId="{8D0E148E-5747-40E6-AF99-9023C56C8AB6}" destId="{9A499772-B9FF-4C70-9483-310D5ECB5A04}" srcOrd="0" destOrd="0" presId="urn:microsoft.com/office/officeart/2008/layout/HorizontalMultiLevelHierarchy"/>
    <dgm:cxn modelId="{5BA2B89B-755B-4CC4-A110-690A1F6281BE}" type="presParOf" srcId="{8D0E148E-5747-40E6-AF99-9023C56C8AB6}" destId="{61D808D2-CF2B-48C0-9B52-FD0B666E6CFE}" srcOrd="1" destOrd="0" presId="urn:microsoft.com/office/officeart/2008/layout/HorizontalMultiLevelHierarchy"/>
    <dgm:cxn modelId="{90E05032-8AEA-406D-84F7-B5C3C60BA2DA}" type="presParOf" srcId="{4321F444-17E5-489A-894C-FA2382F5B150}" destId="{278848AE-FD79-4431-A5F7-AB48EC6E265E}" srcOrd="10" destOrd="0" presId="urn:microsoft.com/office/officeart/2008/layout/HorizontalMultiLevelHierarchy"/>
    <dgm:cxn modelId="{BCE3D457-4A04-4C76-861B-30284BE1002C}" type="presParOf" srcId="{278848AE-FD79-4431-A5F7-AB48EC6E265E}" destId="{C6C39B2E-8B0B-45FB-914C-C0C111D82C05}" srcOrd="0" destOrd="0" presId="urn:microsoft.com/office/officeart/2008/layout/HorizontalMultiLevelHierarchy"/>
    <dgm:cxn modelId="{A6DD4A74-DF30-4AA0-B30B-78265530C641}" type="presParOf" srcId="{4321F444-17E5-489A-894C-FA2382F5B150}" destId="{29FE0C29-72F9-465A-BC42-4B6793485947}" srcOrd="11" destOrd="0" presId="urn:microsoft.com/office/officeart/2008/layout/HorizontalMultiLevelHierarchy"/>
    <dgm:cxn modelId="{D1213893-1466-4E19-B65F-62F420398D6C}" type="presParOf" srcId="{29FE0C29-72F9-465A-BC42-4B6793485947}" destId="{80446F71-6D7F-4187-A09A-DDD007C987DD}" srcOrd="0" destOrd="0" presId="urn:microsoft.com/office/officeart/2008/layout/HorizontalMultiLevelHierarchy"/>
    <dgm:cxn modelId="{B9A2CC8D-8128-4BA2-ABB9-0F1072A7D61A}" type="presParOf" srcId="{29FE0C29-72F9-465A-BC42-4B6793485947}" destId="{954CE1F8-B52B-4B89-8243-E51B007E1F68}" srcOrd="1" destOrd="0" presId="urn:microsoft.com/office/officeart/2008/layout/HorizontalMultiLevelHierarchy"/>
    <dgm:cxn modelId="{98D243D0-165C-4498-ABF2-D7318AFBBE90}" type="presParOf" srcId="{4321F444-17E5-489A-894C-FA2382F5B150}" destId="{792A6C90-D46F-46E8-8A97-EBE589D03FA3}" srcOrd="12" destOrd="0" presId="urn:microsoft.com/office/officeart/2008/layout/HorizontalMultiLevelHierarchy"/>
    <dgm:cxn modelId="{83846028-996D-4E05-A715-00374224F258}" type="presParOf" srcId="{792A6C90-D46F-46E8-8A97-EBE589D03FA3}" destId="{5E09DC82-232D-4F5F-A365-C11D6257C2D7}" srcOrd="0" destOrd="0" presId="urn:microsoft.com/office/officeart/2008/layout/HorizontalMultiLevelHierarchy"/>
    <dgm:cxn modelId="{43331678-D88E-4E28-A2B6-E5FC0707F7A0}" type="presParOf" srcId="{4321F444-17E5-489A-894C-FA2382F5B150}" destId="{0E6E8880-7D40-4FFF-B908-B23546893E2C}" srcOrd="13" destOrd="0" presId="urn:microsoft.com/office/officeart/2008/layout/HorizontalMultiLevelHierarchy"/>
    <dgm:cxn modelId="{B9244E3B-70D7-49BA-82F4-DE213A0646BE}" type="presParOf" srcId="{0E6E8880-7D40-4FFF-B908-B23546893E2C}" destId="{B55AB1EF-A20C-43F6-B668-077527E2D7EC}" srcOrd="0" destOrd="0" presId="urn:microsoft.com/office/officeart/2008/layout/HorizontalMultiLevelHierarchy"/>
    <dgm:cxn modelId="{8EB5806B-507D-4CE3-9BA4-2A6FDB03031A}" type="presParOf" srcId="{0E6E8880-7D40-4FFF-B908-B23546893E2C}" destId="{632352D8-F20B-4232-A9E3-40B8D6065D7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FF493B-4EEC-6E44-B999-49DAADF6B4E7}" type="doc">
      <dgm:prSet loTypeId="urn:microsoft.com/office/officeart/2009/layout/CircleArrowProcess" loCatId="process" qsTypeId="urn:microsoft.com/office/officeart/2005/8/quickstyle/3d1" qsCatId="3D" csTypeId="urn:microsoft.com/office/officeart/2005/8/colors/colorful1" csCatId="colorful" phldr="1"/>
      <dgm:spPr/>
      <dgm:t>
        <a:bodyPr/>
        <a:lstStyle/>
        <a:p>
          <a:endParaRPr lang="el-GR"/>
        </a:p>
      </dgm:t>
    </dgm:pt>
    <dgm:pt modelId="{614BA256-73BC-CC4E-BA86-57B1A5104A67}">
      <dgm:prSet phldrT="[Κείμενο]" custT="1"/>
      <dgm:spPr>
        <a:xfrm>
          <a:off x="1538148" y="402"/>
          <a:ext cx="746673" cy="485337"/>
        </a:xfrm>
      </dgm:spPr>
      <dgm:t>
        <a:bodyPr/>
        <a:lstStyle/>
        <a:p>
          <a:pPr algn="ctr">
            <a:buNone/>
          </a:pPr>
          <a:r>
            <a:rPr lang="en-GB" sz="2000" b="1" dirty="0">
              <a:latin typeface="Calibri"/>
              <a:ea typeface="+mn-ea"/>
              <a:cs typeface="+mn-cs"/>
            </a:rPr>
            <a:t>Proportionalitet</a:t>
          </a:r>
          <a:endParaRPr lang="el-GR" sz="2000" b="1" dirty="0">
            <a:latin typeface="Calibri"/>
            <a:ea typeface="+mn-ea"/>
            <a:cs typeface="+mn-cs"/>
          </a:endParaRPr>
        </a:p>
      </dgm:t>
    </dgm:pt>
    <dgm:pt modelId="{F3D92DB3-EC85-4C4A-B968-88E741074E33}" type="parTrans" cxnId="{EF46CAFB-DE52-5045-AF65-A999560A9CA6}">
      <dgm:prSet/>
      <dgm:spPr/>
      <dgm:t>
        <a:bodyPr/>
        <a:lstStyle/>
        <a:p>
          <a:pPr algn="ctr"/>
          <a:endParaRPr lang="el-GR"/>
        </a:p>
      </dgm:t>
    </dgm:pt>
    <dgm:pt modelId="{78B0B595-B24C-0843-8219-77E2D28B6FDB}" type="sibTrans" cxnId="{EF46CAFB-DE52-5045-AF65-A999560A9CA6}">
      <dgm:prSet custT="1"/>
      <dgm:spPr>
        <a:xfrm>
          <a:off x="1108833" y="243071"/>
          <a:ext cx="1605303" cy="1605303"/>
        </a:xfrm>
        <a:custGeom>
          <a:avLst/>
          <a:gdLst/>
          <a:ahLst/>
          <a:cxnLst/>
          <a:rect l="0" t="0" r="0" b="0"/>
          <a:pathLst>
            <a:path>
              <a:moveTo>
                <a:pt x="1181380" y="94968"/>
              </a:moveTo>
              <a:arcTo wR="802651" hR="802651" stAng="17889251" swAng="2628742"/>
            </a:path>
          </a:pathLst>
        </a:custGeom>
      </dgm:spPr>
      <dgm:t>
        <a:bodyPr/>
        <a:lstStyle/>
        <a:p>
          <a:endParaRPr lang="en-GB"/>
        </a:p>
      </dgm:t>
    </dgm:pt>
    <dgm:pt modelId="{FB6B7F3C-799F-C346-B32F-9ECDAC6C3EA2}">
      <dgm:prSet phldrT="[Κείμενο]" custT="1"/>
      <dgm:spPr>
        <a:xfrm>
          <a:off x="2340800" y="803054"/>
          <a:ext cx="746673" cy="485337"/>
        </a:xfrm>
      </dgm:spPr>
      <dgm:t>
        <a:bodyPr/>
        <a:lstStyle/>
        <a:p>
          <a:pPr algn="ctr">
            <a:buNone/>
          </a:pPr>
          <a:r>
            <a:rPr lang="en-US" sz="2000" b="1" dirty="0">
              <a:latin typeface="Calibri"/>
              <a:ea typeface="+mn-ea"/>
              <a:cs typeface="+mn-cs"/>
            </a:rPr>
            <a:t>Samstämmighet</a:t>
          </a:r>
          <a:endParaRPr lang="el-GR" sz="2000" b="1" dirty="0">
            <a:latin typeface="Calibri"/>
            <a:ea typeface="+mn-ea"/>
            <a:cs typeface="+mn-cs"/>
          </a:endParaRPr>
        </a:p>
      </dgm:t>
    </dgm:pt>
    <dgm:pt modelId="{FEA231CC-F3BE-C244-9BD4-9CAB5E7B81D0}" type="parTrans" cxnId="{CDCEA8E3-CF1A-5340-94A0-8E450530ABD7}">
      <dgm:prSet/>
      <dgm:spPr/>
      <dgm:t>
        <a:bodyPr/>
        <a:lstStyle/>
        <a:p>
          <a:pPr algn="ctr"/>
          <a:endParaRPr lang="el-GR"/>
        </a:p>
      </dgm:t>
    </dgm:pt>
    <dgm:pt modelId="{BC5E9D57-5D37-B24A-8D96-9D8AB4B76955}" type="sibTrans" cxnId="{CDCEA8E3-CF1A-5340-94A0-8E450530ABD7}">
      <dgm:prSet/>
      <dgm:spPr>
        <a:xfrm>
          <a:off x="1108833" y="243071"/>
          <a:ext cx="1605303" cy="1605303"/>
        </a:xfrm>
        <a:custGeom>
          <a:avLst/>
          <a:gdLst/>
          <a:ahLst/>
          <a:cxnLst/>
          <a:rect l="0" t="0" r="0" b="0"/>
          <a:pathLst>
            <a:path>
              <a:moveTo>
                <a:pt x="1565874" y="1051130"/>
              </a:moveTo>
              <a:arcTo wR="802651" hR="802651" stAng="1082006" swAng="2628742"/>
            </a:path>
          </a:pathLst>
        </a:custGeom>
      </dgm:spPr>
      <dgm:t>
        <a:bodyPr/>
        <a:lstStyle/>
        <a:p>
          <a:pPr algn="ctr"/>
          <a:endParaRPr lang="el-GR"/>
        </a:p>
      </dgm:t>
    </dgm:pt>
    <dgm:pt modelId="{931A1995-750F-5F4C-A8F2-37D5561AD8EF}">
      <dgm:prSet phldrT="[Κείμενο]" custT="1"/>
      <dgm:spPr>
        <a:xfrm>
          <a:off x="1538148" y="1605706"/>
          <a:ext cx="746673" cy="485337"/>
        </a:xfrm>
      </dgm:spPr>
      <dgm:t>
        <a:bodyPr/>
        <a:lstStyle/>
        <a:p>
          <a:pPr algn="ctr">
            <a:buNone/>
          </a:pPr>
          <a:r>
            <a:rPr lang="en-US" sz="2000" b="1" dirty="0">
              <a:latin typeface="Calibri"/>
              <a:ea typeface="+mn-ea"/>
              <a:cs typeface="+mn-cs"/>
            </a:rPr>
            <a:t>Inriktning </a:t>
          </a:r>
        </a:p>
        <a:p>
          <a:pPr algn="ctr">
            <a:buNone/>
          </a:pPr>
          <a:endParaRPr lang="el-GR" sz="2000" b="1" dirty="0">
            <a:latin typeface="Calibri"/>
            <a:ea typeface="+mn-ea"/>
            <a:cs typeface="+mn-cs"/>
          </a:endParaRPr>
        </a:p>
      </dgm:t>
    </dgm:pt>
    <dgm:pt modelId="{EF410215-4AB4-D242-A230-3E820A97C382}" type="parTrans" cxnId="{4940CAF1-A51B-3845-8976-2E5C1B83E34C}">
      <dgm:prSet/>
      <dgm:spPr/>
      <dgm:t>
        <a:bodyPr/>
        <a:lstStyle/>
        <a:p>
          <a:pPr algn="ctr"/>
          <a:endParaRPr lang="el-GR"/>
        </a:p>
      </dgm:t>
    </dgm:pt>
    <dgm:pt modelId="{DF7F441C-28DB-B541-9255-0018087B3B41}" type="sibTrans" cxnId="{4940CAF1-A51B-3845-8976-2E5C1B83E34C}">
      <dgm:prSet/>
      <dgm:spPr>
        <a:xfrm>
          <a:off x="1108833" y="243071"/>
          <a:ext cx="1605303" cy="1605303"/>
        </a:xfrm>
        <a:custGeom>
          <a:avLst/>
          <a:gdLst/>
          <a:ahLst/>
          <a:cxnLst/>
          <a:rect l="0" t="0" r="0" b="0"/>
          <a:pathLst>
            <a:path>
              <a:moveTo>
                <a:pt x="423923" y="1510334"/>
              </a:moveTo>
              <a:arcTo wR="802651" hR="802651" stAng="7089251" swAng="2628742"/>
            </a:path>
          </a:pathLst>
        </a:custGeom>
      </dgm:spPr>
      <dgm:t>
        <a:bodyPr/>
        <a:lstStyle/>
        <a:p>
          <a:pPr algn="ctr"/>
          <a:endParaRPr lang="el-GR"/>
        </a:p>
      </dgm:t>
    </dgm:pt>
    <dgm:pt modelId="{DBC8AFA0-80FE-804E-86C9-9DD4AF52E9ED}">
      <dgm:prSet custT="1"/>
      <dgm:spPr>
        <a:xfrm>
          <a:off x="735496" y="803054"/>
          <a:ext cx="746673" cy="485337"/>
        </a:xfrm>
      </dgm:spPr>
      <dgm:t>
        <a:bodyPr/>
        <a:lstStyle/>
        <a:p>
          <a:pPr algn="ctr">
            <a:buNone/>
          </a:pPr>
          <a:r>
            <a:rPr lang="en-US" sz="2000" b="1" dirty="0">
              <a:latin typeface="Calibri"/>
              <a:ea typeface="+mn-ea"/>
              <a:cs typeface="+mn-cs"/>
            </a:rPr>
            <a:t>Öppenhet </a:t>
          </a:r>
          <a:endParaRPr lang="el-GR" sz="1000" b="1" dirty="0">
            <a:latin typeface="Calibri"/>
            <a:ea typeface="+mn-ea"/>
            <a:cs typeface="+mn-cs"/>
          </a:endParaRPr>
        </a:p>
      </dgm:t>
    </dgm:pt>
    <dgm:pt modelId="{216131DB-3E2B-9F47-8D5B-EF6EBADC78D6}" type="parTrans" cxnId="{C135523F-CF16-0C40-8D2A-161D216330DA}">
      <dgm:prSet/>
      <dgm:spPr/>
      <dgm:t>
        <a:bodyPr/>
        <a:lstStyle/>
        <a:p>
          <a:pPr algn="ctr"/>
          <a:endParaRPr lang="el-GR"/>
        </a:p>
      </dgm:t>
    </dgm:pt>
    <dgm:pt modelId="{96BD11E3-4EDD-6048-B772-C145199EE358}" type="sibTrans" cxnId="{C135523F-CF16-0C40-8D2A-161D216330DA}">
      <dgm:prSet/>
      <dgm:spPr>
        <a:xfrm>
          <a:off x="1108833" y="243071"/>
          <a:ext cx="1605303" cy="1605303"/>
        </a:xfrm>
        <a:custGeom>
          <a:avLst/>
          <a:gdLst/>
          <a:ahLst/>
          <a:cxnLst/>
          <a:rect l="0" t="0" r="0" b="0"/>
          <a:pathLst>
            <a:path>
              <a:moveTo>
                <a:pt x="39429" y="554173"/>
              </a:moveTo>
              <a:arcTo wR="802651" hR="802651" stAng="11882006" swAng="2628742"/>
            </a:path>
          </a:pathLst>
        </a:custGeom>
      </dgm:spPr>
      <dgm:t>
        <a:bodyPr/>
        <a:lstStyle/>
        <a:p>
          <a:pPr algn="ctr"/>
          <a:endParaRPr lang="el-GR"/>
        </a:p>
      </dgm:t>
    </dgm:pt>
    <dgm:pt modelId="{37D9D22C-C025-4F04-822B-7C1BF8AD7D8E}">
      <dgm:prSet phldrT="[Κείμενο]" custT="1"/>
      <dgm:spPr>
        <a:xfrm>
          <a:off x="2340800" y="803054"/>
          <a:ext cx="746673" cy="485337"/>
        </a:xfrm>
      </dgm:spPr>
      <dgm:t>
        <a:bodyPr/>
        <a:lstStyle/>
        <a:p>
          <a:pPr algn="ctr">
            <a:buNone/>
          </a:pPr>
          <a:r>
            <a:rPr lang="en-US" sz="2000" b="1" dirty="0">
              <a:latin typeface="Calibri"/>
              <a:ea typeface="+mn-ea"/>
              <a:cs typeface="+mn-cs"/>
            </a:rPr>
            <a:t>Trovärdighet</a:t>
          </a:r>
        </a:p>
        <a:p>
          <a:pPr algn="ctr">
            <a:buNone/>
          </a:pPr>
          <a:endParaRPr lang="el-GR" sz="2000" b="1" dirty="0">
            <a:latin typeface="Calibri"/>
            <a:ea typeface="+mn-ea"/>
            <a:cs typeface="+mn-cs"/>
          </a:endParaRPr>
        </a:p>
      </dgm:t>
    </dgm:pt>
    <dgm:pt modelId="{FF8FC065-75EB-456D-B57B-C84E1BB08906}" type="parTrans" cxnId="{8A9EBD4A-048B-41F2-B9BA-CBD80E3F03EB}">
      <dgm:prSet/>
      <dgm:spPr/>
      <dgm:t>
        <a:bodyPr/>
        <a:lstStyle/>
        <a:p>
          <a:endParaRPr lang="en-GB"/>
        </a:p>
      </dgm:t>
    </dgm:pt>
    <dgm:pt modelId="{C9A495D2-378B-4233-B706-665C06E3201B}" type="sibTrans" cxnId="{8A9EBD4A-048B-41F2-B9BA-CBD80E3F03EB}">
      <dgm:prSet/>
      <dgm:spPr/>
      <dgm:t>
        <a:bodyPr/>
        <a:lstStyle/>
        <a:p>
          <a:endParaRPr lang="en-GB"/>
        </a:p>
      </dgm:t>
    </dgm:pt>
    <dgm:pt modelId="{C2C34FDA-91B2-4665-8D19-5D8B5D972510}" type="pres">
      <dgm:prSet presAssocID="{35FF493B-4EEC-6E44-B999-49DAADF6B4E7}" presName="Name0" presStyleCnt="0">
        <dgm:presLayoutVars>
          <dgm:chMax val="7"/>
          <dgm:chPref val="7"/>
          <dgm:dir/>
          <dgm:animLvl val="lvl"/>
        </dgm:presLayoutVars>
      </dgm:prSet>
      <dgm:spPr/>
    </dgm:pt>
    <dgm:pt modelId="{57D27EA4-F752-45E7-82E4-8554E6B8E732}" type="pres">
      <dgm:prSet presAssocID="{614BA256-73BC-CC4E-BA86-57B1A5104A67}" presName="Accent1" presStyleCnt="0"/>
      <dgm:spPr/>
    </dgm:pt>
    <dgm:pt modelId="{F57A7BE2-A6F5-4963-9C30-D7D42DEDBD21}" type="pres">
      <dgm:prSet presAssocID="{614BA256-73BC-CC4E-BA86-57B1A5104A67}" presName="Accent" presStyleLbl="node1" presStyleIdx="0" presStyleCnt="5" custScaleX="180128"/>
      <dgm:spPr/>
    </dgm:pt>
    <dgm:pt modelId="{AD7CDC98-FCBC-4C5A-B977-24613CCA6D9E}" type="pres">
      <dgm:prSet presAssocID="{614BA256-73BC-CC4E-BA86-57B1A5104A67}" presName="Parent1" presStyleLbl="revTx" presStyleIdx="0" presStyleCnt="5" custScaleX="209888">
        <dgm:presLayoutVars>
          <dgm:chMax val="1"/>
          <dgm:chPref val="1"/>
          <dgm:bulletEnabled val="1"/>
        </dgm:presLayoutVars>
      </dgm:prSet>
      <dgm:spPr>
        <a:prstGeom prst="roundRect">
          <a:avLst/>
        </a:prstGeom>
      </dgm:spPr>
    </dgm:pt>
    <dgm:pt modelId="{2C969E9E-DE05-49B1-9669-F6F492F789AC}" type="pres">
      <dgm:prSet presAssocID="{FB6B7F3C-799F-C346-B32F-9ECDAC6C3EA2}" presName="Accent2" presStyleCnt="0"/>
      <dgm:spPr/>
    </dgm:pt>
    <dgm:pt modelId="{D202DC9E-C1AB-4322-AC67-AA35733C2FDD}" type="pres">
      <dgm:prSet presAssocID="{FB6B7F3C-799F-C346-B32F-9ECDAC6C3EA2}" presName="Accent" presStyleLbl="node1" presStyleIdx="1" presStyleCnt="5" custScaleX="161684"/>
      <dgm:spPr/>
    </dgm:pt>
    <dgm:pt modelId="{EFB59F17-1D1C-4959-926C-5F1533FCEBCB}" type="pres">
      <dgm:prSet presAssocID="{FB6B7F3C-799F-C346-B32F-9ECDAC6C3EA2}" presName="Parent2" presStyleLbl="revTx" presStyleIdx="1" presStyleCnt="5" custScaleX="185946">
        <dgm:presLayoutVars>
          <dgm:chMax val="1"/>
          <dgm:chPref val="1"/>
          <dgm:bulletEnabled val="1"/>
        </dgm:presLayoutVars>
      </dgm:prSet>
      <dgm:spPr>
        <a:prstGeom prst="roundRect">
          <a:avLst/>
        </a:prstGeom>
      </dgm:spPr>
    </dgm:pt>
    <dgm:pt modelId="{FDFB6F90-4AC9-40CF-904D-BDBF5DF38093}" type="pres">
      <dgm:prSet presAssocID="{37D9D22C-C025-4F04-822B-7C1BF8AD7D8E}" presName="Accent3" presStyleCnt="0"/>
      <dgm:spPr/>
    </dgm:pt>
    <dgm:pt modelId="{B811DB67-14CD-409A-80D7-C26C2B9110D0}" type="pres">
      <dgm:prSet presAssocID="{37D9D22C-C025-4F04-822B-7C1BF8AD7D8E}" presName="Accent" presStyleLbl="node1" presStyleIdx="2" presStyleCnt="5" custScaleX="185573"/>
      <dgm:spPr/>
    </dgm:pt>
    <dgm:pt modelId="{44DDE78A-08C0-49FA-ABB8-5357D68A546D}" type="pres">
      <dgm:prSet presAssocID="{37D9D22C-C025-4F04-822B-7C1BF8AD7D8E}" presName="Parent3" presStyleLbl="revTx" presStyleIdx="2" presStyleCnt="5" custScaleX="190767">
        <dgm:presLayoutVars>
          <dgm:chMax val="1"/>
          <dgm:chPref val="1"/>
          <dgm:bulletEnabled val="1"/>
        </dgm:presLayoutVars>
      </dgm:prSet>
      <dgm:spPr/>
    </dgm:pt>
    <dgm:pt modelId="{3F373C9B-B640-497E-B8AE-F2D3342B4692}" type="pres">
      <dgm:prSet presAssocID="{931A1995-750F-5F4C-A8F2-37D5561AD8EF}" presName="Accent4" presStyleCnt="0"/>
      <dgm:spPr/>
    </dgm:pt>
    <dgm:pt modelId="{08886B8F-1B6E-4774-8ADB-19F79F33BCE7}" type="pres">
      <dgm:prSet presAssocID="{931A1995-750F-5F4C-A8F2-37D5561AD8EF}" presName="Accent" presStyleLbl="node1" presStyleIdx="3" presStyleCnt="5" custScaleX="187840"/>
      <dgm:spPr/>
    </dgm:pt>
    <dgm:pt modelId="{6D2F37BF-7BAA-4FB8-8A08-E4E3221AD68A}" type="pres">
      <dgm:prSet presAssocID="{931A1995-750F-5F4C-A8F2-37D5561AD8EF}" presName="Parent4" presStyleLbl="revTx" presStyleIdx="3" presStyleCnt="5" custScaleX="196217">
        <dgm:presLayoutVars>
          <dgm:chMax val="1"/>
          <dgm:chPref val="1"/>
          <dgm:bulletEnabled val="1"/>
        </dgm:presLayoutVars>
      </dgm:prSet>
      <dgm:spPr/>
    </dgm:pt>
    <dgm:pt modelId="{4B2DFC33-E184-43CA-9889-17971DE55F7D}" type="pres">
      <dgm:prSet presAssocID="{DBC8AFA0-80FE-804E-86C9-9DD4AF52E9ED}" presName="Accent5" presStyleCnt="0"/>
      <dgm:spPr/>
    </dgm:pt>
    <dgm:pt modelId="{BA0C8436-B0A5-42F1-8330-28A66A803821}" type="pres">
      <dgm:prSet presAssocID="{DBC8AFA0-80FE-804E-86C9-9DD4AF52E9ED}" presName="Accent" presStyleLbl="node1" presStyleIdx="4" presStyleCnt="5" custScaleX="193786"/>
      <dgm:spPr/>
    </dgm:pt>
    <dgm:pt modelId="{E877BC98-3BE4-46B1-B089-FA4389752EA3}" type="pres">
      <dgm:prSet presAssocID="{DBC8AFA0-80FE-804E-86C9-9DD4AF52E9ED}" presName="Parent5" presStyleLbl="revTx" presStyleIdx="4" presStyleCnt="5" custScaleX="196931">
        <dgm:presLayoutVars>
          <dgm:chMax val="1"/>
          <dgm:chPref val="1"/>
          <dgm:bulletEnabled val="1"/>
        </dgm:presLayoutVars>
      </dgm:prSet>
      <dgm:spPr/>
    </dgm:pt>
  </dgm:ptLst>
  <dgm:cxnLst>
    <dgm:cxn modelId="{00393737-59C7-445B-9AFE-9B929273A685}" type="presOf" srcId="{614BA256-73BC-CC4E-BA86-57B1A5104A67}" destId="{AD7CDC98-FCBC-4C5A-B977-24613CCA6D9E}" srcOrd="0" destOrd="0" presId="urn:microsoft.com/office/officeart/2009/layout/CircleArrowProcess"/>
    <dgm:cxn modelId="{0E732739-C6E6-48A3-AA21-2912B674E695}" type="presOf" srcId="{37D9D22C-C025-4F04-822B-7C1BF8AD7D8E}" destId="{44DDE78A-08C0-49FA-ABB8-5357D68A546D}" srcOrd="0" destOrd="0" presId="urn:microsoft.com/office/officeart/2009/layout/CircleArrowProcess"/>
    <dgm:cxn modelId="{C135523F-CF16-0C40-8D2A-161D216330DA}" srcId="{35FF493B-4EEC-6E44-B999-49DAADF6B4E7}" destId="{DBC8AFA0-80FE-804E-86C9-9DD4AF52E9ED}" srcOrd="4" destOrd="0" parTransId="{216131DB-3E2B-9F47-8D5B-EF6EBADC78D6}" sibTransId="{96BD11E3-4EDD-6048-B772-C145199EE358}"/>
    <dgm:cxn modelId="{8A9EBD4A-048B-41F2-B9BA-CBD80E3F03EB}" srcId="{35FF493B-4EEC-6E44-B999-49DAADF6B4E7}" destId="{37D9D22C-C025-4F04-822B-7C1BF8AD7D8E}" srcOrd="2" destOrd="0" parTransId="{FF8FC065-75EB-456D-B57B-C84E1BB08906}" sibTransId="{C9A495D2-378B-4233-B706-665C06E3201B}"/>
    <dgm:cxn modelId="{930F4675-D832-41E4-9F10-CD9DC153622A}" type="presOf" srcId="{35FF493B-4EEC-6E44-B999-49DAADF6B4E7}" destId="{C2C34FDA-91B2-4665-8D19-5D8B5D972510}" srcOrd="0" destOrd="0" presId="urn:microsoft.com/office/officeart/2009/layout/CircleArrowProcess"/>
    <dgm:cxn modelId="{2DBE7C76-1F38-4B17-9FC3-4FC1272C1A96}" type="presOf" srcId="{DBC8AFA0-80FE-804E-86C9-9DD4AF52E9ED}" destId="{E877BC98-3BE4-46B1-B089-FA4389752EA3}" srcOrd="0" destOrd="0" presId="urn:microsoft.com/office/officeart/2009/layout/CircleArrowProcess"/>
    <dgm:cxn modelId="{208456A9-E7F7-47C9-A340-086C5628BF35}" type="presOf" srcId="{FB6B7F3C-799F-C346-B32F-9ECDAC6C3EA2}" destId="{EFB59F17-1D1C-4959-926C-5F1533FCEBCB}" srcOrd="0" destOrd="0" presId="urn:microsoft.com/office/officeart/2009/layout/CircleArrowProcess"/>
    <dgm:cxn modelId="{E5EFF9DC-6444-4A2C-BD6B-99645BC67B79}" type="presOf" srcId="{931A1995-750F-5F4C-A8F2-37D5561AD8EF}" destId="{6D2F37BF-7BAA-4FB8-8A08-E4E3221AD68A}" srcOrd="0" destOrd="0" presId="urn:microsoft.com/office/officeart/2009/layout/CircleArrowProcess"/>
    <dgm:cxn modelId="{CDCEA8E3-CF1A-5340-94A0-8E450530ABD7}" srcId="{35FF493B-4EEC-6E44-B999-49DAADF6B4E7}" destId="{FB6B7F3C-799F-C346-B32F-9ECDAC6C3EA2}" srcOrd="1" destOrd="0" parTransId="{FEA231CC-F3BE-C244-9BD4-9CAB5E7B81D0}" sibTransId="{BC5E9D57-5D37-B24A-8D96-9D8AB4B76955}"/>
    <dgm:cxn modelId="{4940CAF1-A51B-3845-8976-2E5C1B83E34C}" srcId="{35FF493B-4EEC-6E44-B999-49DAADF6B4E7}" destId="{931A1995-750F-5F4C-A8F2-37D5561AD8EF}" srcOrd="3" destOrd="0" parTransId="{EF410215-4AB4-D242-A230-3E820A97C382}" sibTransId="{DF7F441C-28DB-B541-9255-0018087B3B41}"/>
    <dgm:cxn modelId="{EF46CAFB-DE52-5045-AF65-A999560A9CA6}" srcId="{35FF493B-4EEC-6E44-B999-49DAADF6B4E7}" destId="{614BA256-73BC-CC4E-BA86-57B1A5104A67}" srcOrd="0" destOrd="0" parTransId="{F3D92DB3-EC85-4C4A-B968-88E741074E33}" sibTransId="{78B0B595-B24C-0843-8219-77E2D28B6FDB}"/>
    <dgm:cxn modelId="{81A75227-A3BE-42B5-A851-1D95FB3E38B5}" type="presParOf" srcId="{C2C34FDA-91B2-4665-8D19-5D8B5D972510}" destId="{57D27EA4-F752-45E7-82E4-8554E6B8E732}" srcOrd="0" destOrd="0" presId="urn:microsoft.com/office/officeart/2009/layout/CircleArrowProcess"/>
    <dgm:cxn modelId="{89BC3A0B-6BFC-442B-BED9-5940DFA536E0}" type="presParOf" srcId="{57D27EA4-F752-45E7-82E4-8554E6B8E732}" destId="{F57A7BE2-A6F5-4963-9C30-D7D42DEDBD21}" srcOrd="0" destOrd="0" presId="urn:microsoft.com/office/officeart/2009/layout/CircleArrowProcess"/>
    <dgm:cxn modelId="{6A185AE2-415D-4736-A0C7-9B1B011F39BD}" type="presParOf" srcId="{C2C34FDA-91B2-4665-8D19-5D8B5D972510}" destId="{AD7CDC98-FCBC-4C5A-B977-24613CCA6D9E}" srcOrd="1" destOrd="0" presId="urn:microsoft.com/office/officeart/2009/layout/CircleArrowProcess"/>
    <dgm:cxn modelId="{DF8782B5-46D2-4724-B274-3AA2802A811B}" type="presParOf" srcId="{C2C34FDA-91B2-4665-8D19-5D8B5D972510}" destId="{2C969E9E-DE05-49B1-9669-F6F492F789AC}" srcOrd="2" destOrd="0" presId="urn:microsoft.com/office/officeart/2009/layout/CircleArrowProcess"/>
    <dgm:cxn modelId="{5C3E676D-E0F8-4566-B296-AF2161A7A9A6}" type="presParOf" srcId="{2C969E9E-DE05-49B1-9669-F6F492F789AC}" destId="{D202DC9E-C1AB-4322-AC67-AA35733C2FDD}" srcOrd="0" destOrd="0" presId="urn:microsoft.com/office/officeart/2009/layout/CircleArrowProcess"/>
    <dgm:cxn modelId="{568D7FDE-858A-495D-B0C1-B7166AC1FE70}" type="presParOf" srcId="{C2C34FDA-91B2-4665-8D19-5D8B5D972510}" destId="{EFB59F17-1D1C-4959-926C-5F1533FCEBCB}" srcOrd="3" destOrd="0" presId="urn:microsoft.com/office/officeart/2009/layout/CircleArrowProcess"/>
    <dgm:cxn modelId="{FCFF328B-1AA9-405C-8C0A-58158041BA75}" type="presParOf" srcId="{C2C34FDA-91B2-4665-8D19-5D8B5D972510}" destId="{FDFB6F90-4AC9-40CF-904D-BDBF5DF38093}" srcOrd="4" destOrd="0" presId="urn:microsoft.com/office/officeart/2009/layout/CircleArrowProcess"/>
    <dgm:cxn modelId="{A36B40F1-A131-47BB-930A-50D158684B7E}" type="presParOf" srcId="{FDFB6F90-4AC9-40CF-904D-BDBF5DF38093}" destId="{B811DB67-14CD-409A-80D7-C26C2B9110D0}" srcOrd="0" destOrd="0" presId="urn:microsoft.com/office/officeart/2009/layout/CircleArrowProcess"/>
    <dgm:cxn modelId="{1C7DAE01-A00A-400D-BB4B-DFA3FB938E10}" type="presParOf" srcId="{C2C34FDA-91B2-4665-8D19-5D8B5D972510}" destId="{44DDE78A-08C0-49FA-ABB8-5357D68A546D}" srcOrd="5" destOrd="0" presId="urn:microsoft.com/office/officeart/2009/layout/CircleArrowProcess"/>
    <dgm:cxn modelId="{A962B7B0-D93C-4E6E-89C4-4D070E475554}" type="presParOf" srcId="{C2C34FDA-91B2-4665-8D19-5D8B5D972510}" destId="{3F373C9B-B640-497E-B8AE-F2D3342B4692}" srcOrd="6" destOrd="0" presId="urn:microsoft.com/office/officeart/2009/layout/CircleArrowProcess"/>
    <dgm:cxn modelId="{3BF0F289-59B0-42A6-A772-EC166214FEE5}" type="presParOf" srcId="{3F373C9B-B640-497E-B8AE-F2D3342B4692}" destId="{08886B8F-1B6E-4774-8ADB-19F79F33BCE7}" srcOrd="0" destOrd="0" presId="urn:microsoft.com/office/officeart/2009/layout/CircleArrowProcess"/>
    <dgm:cxn modelId="{F1D5A9AC-C2FA-4682-BCA2-FD69724684E4}" type="presParOf" srcId="{C2C34FDA-91B2-4665-8D19-5D8B5D972510}" destId="{6D2F37BF-7BAA-4FB8-8A08-E4E3221AD68A}" srcOrd="7" destOrd="0" presId="urn:microsoft.com/office/officeart/2009/layout/CircleArrowProcess"/>
    <dgm:cxn modelId="{A3519219-CAF5-4461-B8FC-6F1ADFB3AC58}" type="presParOf" srcId="{C2C34FDA-91B2-4665-8D19-5D8B5D972510}" destId="{4B2DFC33-E184-43CA-9889-17971DE55F7D}" srcOrd="8" destOrd="0" presId="urn:microsoft.com/office/officeart/2009/layout/CircleArrowProcess"/>
    <dgm:cxn modelId="{06D7EC67-195D-4BE9-8DFB-57ADBAC00DE8}" type="presParOf" srcId="{4B2DFC33-E184-43CA-9889-17971DE55F7D}" destId="{BA0C8436-B0A5-42F1-8330-28A66A803821}" srcOrd="0" destOrd="0" presId="urn:microsoft.com/office/officeart/2009/layout/CircleArrowProcess"/>
    <dgm:cxn modelId="{86891433-A8B6-45FB-B727-B853D6011400}" type="presParOf" srcId="{C2C34FDA-91B2-4665-8D19-5D8B5D972510}" destId="{E877BC98-3BE4-46B1-B089-FA4389752EA3}" srcOrd="9"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5AE173-43D4-4240-8604-653A4AA2A5B0}" type="doc">
      <dgm:prSet loTypeId="urn:microsoft.com/office/officeart/2008/layout/VerticalCurvedList" loCatId="" qsTypeId="urn:microsoft.com/office/officeart/2005/8/quickstyle/simple1" qsCatId="simple" csTypeId="urn:microsoft.com/office/officeart/2005/8/colors/accent1_2" csCatId="accent1" phldr="1"/>
      <dgm:spPr/>
    </dgm:pt>
    <dgm:pt modelId="{D0AF5CBC-0BA2-6340-8CE2-FB0DC94F9F27}">
      <dgm:prSet phldrT="[Κείμενο]"/>
      <dgm:spPr/>
      <dgm:t>
        <a:bodyPr/>
        <a:lstStyle/>
        <a:p>
          <a:r>
            <a:rPr lang="en-GB"/>
            <a:t>Att se till helheten</a:t>
          </a:r>
          <a:endParaRPr lang="el-GR"/>
        </a:p>
      </dgm:t>
    </dgm:pt>
    <dgm:pt modelId="{B7C3E936-0346-4C4A-9F0A-6C6CD23406D1}" type="parTrans" cxnId="{B8EB70D8-82E3-994F-A6F6-99B12ED5A817}">
      <dgm:prSet/>
      <dgm:spPr/>
      <dgm:t>
        <a:bodyPr/>
        <a:lstStyle/>
        <a:p>
          <a:endParaRPr lang="el-GR"/>
        </a:p>
      </dgm:t>
    </dgm:pt>
    <dgm:pt modelId="{FF86A033-28A0-BB47-A68F-62803F032E25}" type="sibTrans" cxnId="{B8EB70D8-82E3-994F-A6F6-99B12ED5A817}">
      <dgm:prSet/>
      <dgm:spPr/>
      <dgm:t>
        <a:bodyPr/>
        <a:lstStyle/>
        <a:p>
          <a:endParaRPr lang="el-GR"/>
        </a:p>
      </dgm:t>
    </dgm:pt>
    <dgm:pt modelId="{54260EE6-6C12-974D-A1FE-18FC9B4C19B6}">
      <dgm:prSet phldrT="[Κείμενο]"/>
      <dgm:spPr/>
      <dgm:t>
        <a:bodyPr/>
        <a:lstStyle/>
        <a:p>
          <a:r>
            <a:rPr lang="en-GB"/>
            <a:t>Att ta ett bredare perspektiv</a:t>
          </a:r>
          <a:endParaRPr lang="el-GR"/>
        </a:p>
      </dgm:t>
    </dgm:pt>
    <dgm:pt modelId="{769E69CF-F607-E945-B1F0-CFC4B10D6F70}" type="parTrans" cxnId="{6CE9A405-BBAA-F047-B745-7CE14E06B0B1}">
      <dgm:prSet/>
      <dgm:spPr/>
      <dgm:t>
        <a:bodyPr/>
        <a:lstStyle/>
        <a:p>
          <a:endParaRPr lang="el-GR"/>
        </a:p>
      </dgm:t>
    </dgm:pt>
    <dgm:pt modelId="{170D6FD6-B8BC-CA49-9125-DD6BE8A8606C}" type="sibTrans" cxnId="{6CE9A405-BBAA-F047-B745-7CE14E06B0B1}">
      <dgm:prSet/>
      <dgm:spPr/>
      <dgm:t>
        <a:bodyPr/>
        <a:lstStyle/>
        <a:p>
          <a:endParaRPr lang="el-GR"/>
        </a:p>
      </dgm:t>
    </dgm:pt>
    <dgm:pt modelId="{3EE5F57B-EE9E-124C-82E5-81F3F5A2D2A9}">
      <dgm:prSet phldrT="[Κείμενο]"/>
      <dgm:spPr/>
      <dgm:t>
        <a:bodyPr/>
        <a:lstStyle/>
        <a:p>
          <a:r>
            <a:rPr lang="en-GB"/>
            <a:t>Att ha flera perspektiv</a:t>
          </a:r>
          <a:endParaRPr lang="el-GR"/>
        </a:p>
      </dgm:t>
    </dgm:pt>
    <dgm:pt modelId="{9E8E61E9-714B-F749-B263-0D7156B29216}" type="parTrans" cxnId="{906C4903-7F23-CF41-BD26-2CBD3B56BA2C}">
      <dgm:prSet/>
      <dgm:spPr/>
      <dgm:t>
        <a:bodyPr/>
        <a:lstStyle/>
        <a:p>
          <a:endParaRPr lang="el-GR"/>
        </a:p>
      </dgm:t>
    </dgm:pt>
    <dgm:pt modelId="{2724C33A-C4EF-A14A-A5D8-6B7361FB30AD}" type="sibTrans" cxnId="{906C4903-7F23-CF41-BD26-2CBD3B56BA2C}">
      <dgm:prSet/>
      <dgm:spPr/>
      <dgm:t>
        <a:bodyPr/>
        <a:lstStyle/>
        <a:p>
          <a:endParaRPr lang="el-GR"/>
        </a:p>
      </dgm:t>
    </dgm:pt>
    <dgm:pt modelId="{4538D4BF-11D1-384F-9EE4-38C707733810}">
      <dgm:prSet/>
      <dgm:spPr/>
      <dgm:t>
        <a:bodyPr/>
        <a:lstStyle/>
        <a:p>
          <a:r>
            <a:rPr lang="en-GB"/>
            <a:t>Undersökning av inbördes förhållanden inom systemet</a:t>
          </a:r>
          <a:endParaRPr lang="el-GR"/>
        </a:p>
      </dgm:t>
    </dgm:pt>
    <dgm:pt modelId="{2B9C6D00-5D58-0348-A93B-C8154AB191C6}" type="parTrans" cxnId="{80DF011F-82BA-A546-AD69-C3DB332653F2}">
      <dgm:prSet/>
      <dgm:spPr/>
      <dgm:t>
        <a:bodyPr/>
        <a:lstStyle/>
        <a:p>
          <a:endParaRPr lang="el-GR"/>
        </a:p>
      </dgm:t>
    </dgm:pt>
    <dgm:pt modelId="{19C9CF66-4FB8-1148-94C2-53472E9A7B46}" type="sibTrans" cxnId="{80DF011F-82BA-A546-AD69-C3DB332653F2}">
      <dgm:prSet/>
      <dgm:spPr/>
      <dgm:t>
        <a:bodyPr/>
        <a:lstStyle/>
        <a:p>
          <a:endParaRPr lang="el-GR"/>
        </a:p>
      </dgm:t>
    </dgm:pt>
    <dgm:pt modelId="{8368C5F5-8DF2-3A49-9B35-1BBE08200654}">
      <dgm:prSet/>
      <dgm:spPr/>
      <dgm:t>
        <a:bodyPr/>
        <a:lstStyle/>
        <a:p>
          <a:r>
            <a:rPr lang="en-GB"/>
            <a:t>Leta efter grundorsaker och lösningar</a:t>
          </a:r>
          <a:endParaRPr lang="el-GR"/>
        </a:p>
      </dgm:t>
    </dgm:pt>
    <dgm:pt modelId="{904C02A3-0020-9E4D-90C5-68CC55159EDE}" type="parTrans" cxnId="{38F2EE63-6A12-6D45-A79B-F0EAFA646265}">
      <dgm:prSet/>
      <dgm:spPr/>
      <dgm:t>
        <a:bodyPr/>
        <a:lstStyle/>
        <a:p>
          <a:endParaRPr lang="el-GR"/>
        </a:p>
      </dgm:t>
    </dgm:pt>
    <dgm:pt modelId="{F5AE311B-8BCF-7148-9A1B-4CDBFD27C0AA}" type="sibTrans" cxnId="{38F2EE63-6A12-6D45-A79B-F0EAFA646265}">
      <dgm:prSet/>
      <dgm:spPr/>
      <dgm:t>
        <a:bodyPr/>
        <a:lstStyle/>
        <a:p>
          <a:endParaRPr lang="el-GR"/>
        </a:p>
      </dgm:t>
    </dgm:pt>
    <dgm:pt modelId="{DFEE6CC1-E16A-C644-9318-134CC25441AD}">
      <dgm:prSet/>
      <dgm:spPr/>
      <dgm:t>
        <a:bodyPr/>
        <a:lstStyle/>
        <a:p>
          <a:r>
            <a:rPr lang="en-GB"/>
            <a:t>Förebyggande av konsekvenser</a:t>
          </a:r>
          <a:endParaRPr lang="el-GR"/>
        </a:p>
      </dgm:t>
    </dgm:pt>
    <dgm:pt modelId="{F6C69F1A-1EA9-664F-A8CD-4CE5FD69BADA}" type="parTrans" cxnId="{39F939E6-EB89-B04F-BFFA-6CA4EACE0673}">
      <dgm:prSet/>
      <dgm:spPr/>
      <dgm:t>
        <a:bodyPr/>
        <a:lstStyle/>
        <a:p>
          <a:endParaRPr lang="el-GR"/>
        </a:p>
      </dgm:t>
    </dgm:pt>
    <dgm:pt modelId="{8909E79D-F7B2-7F47-8D89-3132AF2E352B}" type="sibTrans" cxnId="{39F939E6-EB89-B04F-BFFA-6CA4EACE0673}">
      <dgm:prSet/>
      <dgm:spPr/>
      <dgm:t>
        <a:bodyPr/>
        <a:lstStyle/>
        <a:p>
          <a:endParaRPr lang="el-GR"/>
        </a:p>
      </dgm:t>
    </dgm:pt>
    <dgm:pt modelId="{2ECEDA85-4CD1-5344-944F-7F53C4A1C658}">
      <dgm:prSet/>
      <dgm:spPr/>
      <dgm:t>
        <a:bodyPr/>
        <a:lstStyle/>
        <a:p>
          <a:pPr>
            <a:buSzPts val="1000"/>
            <a:buFont typeface="Symbol" pitchFamily="2" charset="2"/>
            <a:buChar char=""/>
          </a:pPr>
          <a:r>
            <a:rPr lang="el-GR"/>
            <a:t>Utmana och </a:t>
          </a:r>
          <a:r>
            <a:rPr lang="en-GB"/>
            <a:t>utforska nya möjligheter </a:t>
          </a:r>
          <a:endParaRPr lang="el-GR"/>
        </a:p>
      </dgm:t>
    </dgm:pt>
    <dgm:pt modelId="{9355AD92-12C6-C94D-91DB-EB8AC709F54B}" type="parTrans" cxnId="{D0577DC5-1186-3148-A7C2-08101AFD5E41}">
      <dgm:prSet/>
      <dgm:spPr/>
      <dgm:t>
        <a:bodyPr/>
        <a:lstStyle/>
        <a:p>
          <a:endParaRPr lang="el-GR"/>
        </a:p>
      </dgm:t>
    </dgm:pt>
    <dgm:pt modelId="{8444D69B-0A97-6948-859C-C9D1E13BE901}" type="sibTrans" cxnId="{D0577DC5-1186-3148-A7C2-08101AFD5E41}">
      <dgm:prSet/>
      <dgm:spPr/>
      <dgm:t>
        <a:bodyPr/>
        <a:lstStyle/>
        <a:p>
          <a:endParaRPr lang="el-GR"/>
        </a:p>
      </dgm:t>
    </dgm:pt>
    <dgm:pt modelId="{61C5C199-E255-444B-8AA6-548495E6B860}">
      <dgm:prSet/>
      <dgm:spPr/>
      <dgm:t>
        <a:bodyPr/>
        <a:lstStyle/>
        <a:p>
          <a:endParaRPr lang="en-GB"/>
        </a:p>
      </dgm:t>
    </dgm:pt>
    <dgm:pt modelId="{00FBF20D-7005-F341-842F-CCFD5DB53A32}" type="parTrans" cxnId="{83D6E77E-AC5D-9341-96C4-3CB38B368F11}">
      <dgm:prSet/>
      <dgm:spPr/>
      <dgm:t>
        <a:bodyPr/>
        <a:lstStyle/>
        <a:p>
          <a:endParaRPr lang="el-GR"/>
        </a:p>
      </dgm:t>
    </dgm:pt>
    <dgm:pt modelId="{BE65D2B4-9B00-3349-80DE-3B40A24A472C}" type="sibTrans" cxnId="{83D6E77E-AC5D-9341-96C4-3CB38B368F11}">
      <dgm:prSet/>
      <dgm:spPr/>
      <dgm:t>
        <a:bodyPr/>
        <a:lstStyle/>
        <a:p>
          <a:endParaRPr lang="el-GR"/>
        </a:p>
      </dgm:t>
    </dgm:pt>
    <dgm:pt modelId="{DAB02346-8905-FB4A-B421-886D27437D6E}">
      <dgm:prSet/>
      <dgm:spPr/>
      <dgm:t>
        <a:bodyPr/>
        <a:lstStyle/>
        <a:p>
          <a:endParaRPr lang="en-GB"/>
        </a:p>
      </dgm:t>
    </dgm:pt>
    <dgm:pt modelId="{FA5908DB-851C-DC4C-AAC9-C0D4B9297BCD}" type="parTrans" cxnId="{CD4CED8E-16CE-F443-84B6-3BBCD8C3578E}">
      <dgm:prSet/>
      <dgm:spPr/>
      <dgm:t>
        <a:bodyPr/>
        <a:lstStyle/>
        <a:p>
          <a:endParaRPr lang="el-GR"/>
        </a:p>
      </dgm:t>
    </dgm:pt>
    <dgm:pt modelId="{E113F40F-65A9-2040-9877-F1AE29D41E82}" type="sibTrans" cxnId="{CD4CED8E-16CE-F443-84B6-3BBCD8C3578E}">
      <dgm:prSet/>
      <dgm:spPr/>
      <dgm:t>
        <a:bodyPr/>
        <a:lstStyle/>
        <a:p>
          <a:endParaRPr lang="el-GR"/>
        </a:p>
      </dgm:t>
    </dgm:pt>
    <dgm:pt modelId="{A11BF0F3-8F5A-4048-A82C-E9937AC83CC4}" type="pres">
      <dgm:prSet presAssocID="{DE5AE173-43D4-4240-8604-653A4AA2A5B0}" presName="Name0" presStyleCnt="0">
        <dgm:presLayoutVars>
          <dgm:chMax val="7"/>
          <dgm:chPref val="7"/>
          <dgm:dir/>
        </dgm:presLayoutVars>
      </dgm:prSet>
      <dgm:spPr/>
    </dgm:pt>
    <dgm:pt modelId="{6C4E740C-FB7F-3A4C-9244-BABC8AEDEF6C}" type="pres">
      <dgm:prSet presAssocID="{DE5AE173-43D4-4240-8604-653A4AA2A5B0}" presName="Name1" presStyleCnt="0"/>
      <dgm:spPr/>
    </dgm:pt>
    <dgm:pt modelId="{1DD27283-55FE-CD4D-92BA-B859188CCDB7}" type="pres">
      <dgm:prSet presAssocID="{DE5AE173-43D4-4240-8604-653A4AA2A5B0}" presName="cycle" presStyleCnt="0"/>
      <dgm:spPr/>
    </dgm:pt>
    <dgm:pt modelId="{6A74AEA3-1A2D-AC45-8590-F0AA8A0ABD30}" type="pres">
      <dgm:prSet presAssocID="{DE5AE173-43D4-4240-8604-653A4AA2A5B0}" presName="srcNode" presStyleLbl="node1" presStyleIdx="0" presStyleCnt="7"/>
      <dgm:spPr/>
    </dgm:pt>
    <dgm:pt modelId="{F386C6BA-FA09-0041-AD7B-493302611E6D}" type="pres">
      <dgm:prSet presAssocID="{DE5AE173-43D4-4240-8604-653A4AA2A5B0}" presName="conn" presStyleLbl="parChTrans1D2" presStyleIdx="0" presStyleCnt="1"/>
      <dgm:spPr/>
    </dgm:pt>
    <dgm:pt modelId="{E03BAC8A-803C-EE4F-82F2-C3370F3832FE}" type="pres">
      <dgm:prSet presAssocID="{DE5AE173-43D4-4240-8604-653A4AA2A5B0}" presName="extraNode" presStyleLbl="node1" presStyleIdx="0" presStyleCnt="7"/>
      <dgm:spPr/>
    </dgm:pt>
    <dgm:pt modelId="{C0DFA5B0-9469-404F-A36D-139D193344B9}" type="pres">
      <dgm:prSet presAssocID="{DE5AE173-43D4-4240-8604-653A4AA2A5B0}" presName="dstNode" presStyleLbl="node1" presStyleIdx="0" presStyleCnt="7"/>
      <dgm:spPr/>
    </dgm:pt>
    <dgm:pt modelId="{351B8AA4-89B5-B041-82AD-A8652EA0AC09}" type="pres">
      <dgm:prSet presAssocID="{D0AF5CBC-0BA2-6340-8CE2-FB0DC94F9F27}" presName="text_1" presStyleLbl="node1" presStyleIdx="0" presStyleCnt="7">
        <dgm:presLayoutVars>
          <dgm:bulletEnabled val="1"/>
        </dgm:presLayoutVars>
      </dgm:prSet>
      <dgm:spPr/>
    </dgm:pt>
    <dgm:pt modelId="{24CF996E-8E95-054D-822A-688E6150F336}" type="pres">
      <dgm:prSet presAssocID="{D0AF5CBC-0BA2-6340-8CE2-FB0DC94F9F27}" presName="accent_1" presStyleCnt="0"/>
      <dgm:spPr/>
    </dgm:pt>
    <dgm:pt modelId="{DF0CBD63-2D84-F74C-9CF4-2C050133052B}" type="pres">
      <dgm:prSet presAssocID="{D0AF5CBC-0BA2-6340-8CE2-FB0DC94F9F27}" presName="accentRepeatNode" presStyleLbl="solidFgAcc1" presStyleIdx="0" presStyleCnt="7"/>
      <dgm:spPr/>
    </dgm:pt>
    <dgm:pt modelId="{E957AB6D-9535-B146-AFD4-2762E2F8A051}" type="pres">
      <dgm:prSet presAssocID="{54260EE6-6C12-974D-A1FE-18FC9B4C19B6}" presName="text_2" presStyleLbl="node1" presStyleIdx="1" presStyleCnt="7">
        <dgm:presLayoutVars>
          <dgm:bulletEnabled val="1"/>
        </dgm:presLayoutVars>
      </dgm:prSet>
      <dgm:spPr/>
    </dgm:pt>
    <dgm:pt modelId="{2647D6F3-681B-2141-B08B-F3DA66BACE5C}" type="pres">
      <dgm:prSet presAssocID="{54260EE6-6C12-974D-A1FE-18FC9B4C19B6}" presName="accent_2" presStyleCnt="0"/>
      <dgm:spPr/>
    </dgm:pt>
    <dgm:pt modelId="{14767671-3C89-4440-8F5F-D406A2959278}" type="pres">
      <dgm:prSet presAssocID="{54260EE6-6C12-974D-A1FE-18FC9B4C19B6}" presName="accentRepeatNode" presStyleLbl="solidFgAcc1" presStyleIdx="1" presStyleCnt="7"/>
      <dgm:spPr/>
    </dgm:pt>
    <dgm:pt modelId="{4DBF51F4-F58B-F242-912C-83E4C3A13D8A}" type="pres">
      <dgm:prSet presAssocID="{3EE5F57B-EE9E-124C-82E5-81F3F5A2D2A9}" presName="text_3" presStyleLbl="node1" presStyleIdx="2" presStyleCnt="7">
        <dgm:presLayoutVars>
          <dgm:bulletEnabled val="1"/>
        </dgm:presLayoutVars>
      </dgm:prSet>
      <dgm:spPr/>
    </dgm:pt>
    <dgm:pt modelId="{8526B7AD-7DFD-8942-9AE7-F8F980A27A8D}" type="pres">
      <dgm:prSet presAssocID="{3EE5F57B-EE9E-124C-82E5-81F3F5A2D2A9}" presName="accent_3" presStyleCnt="0"/>
      <dgm:spPr/>
    </dgm:pt>
    <dgm:pt modelId="{CF2ADDC0-0C9C-6243-B014-1D2A0C5389BA}" type="pres">
      <dgm:prSet presAssocID="{3EE5F57B-EE9E-124C-82E5-81F3F5A2D2A9}" presName="accentRepeatNode" presStyleLbl="solidFgAcc1" presStyleIdx="2" presStyleCnt="7"/>
      <dgm:spPr/>
    </dgm:pt>
    <dgm:pt modelId="{AD155BA2-4520-F748-8003-EC028C6A857D}" type="pres">
      <dgm:prSet presAssocID="{4538D4BF-11D1-384F-9EE4-38C707733810}" presName="text_4" presStyleLbl="node1" presStyleIdx="3" presStyleCnt="7">
        <dgm:presLayoutVars>
          <dgm:bulletEnabled val="1"/>
        </dgm:presLayoutVars>
      </dgm:prSet>
      <dgm:spPr/>
    </dgm:pt>
    <dgm:pt modelId="{35304F97-AB52-7148-B626-730572610A38}" type="pres">
      <dgm:prSet presAssocID="{4538D4BF-11D1-384F-9EE4-38C707733810}" presName="accent_4" presStyleCnt="0"/>
      <dgm:spPr/>
    </dgm:pt>
    <dgm:pt modelId="{0CC7AE9D-703D-C747-BE49-A4B10D2DDDC8}" type="pres">
      <dgm:prSet presAssocID="{4538D4BF-11D1-384F-9EE4-38C707733810}" presName="accentRepeatNode" presStyleLbl="solidFgAcc1" presStyleIdx="3" presStyleCnt="7"/>
      <dgm:spPr/>
    </dgm:pt>
    <dgm:pt modelId="{B6FD8354-551F-D248-BECC-C441E7A14999}" type="pres">
      <dgm:prSet presAssocID="{8368C5F5-8DF2-3A49-9B35-1BBE08200654}" presName="text_5" presStyleLbl="node1" presStyleIdx="4" presStyleCnt="7">
        <dgm:presLayoutVars>
          <dgm:bulletEnabled val="1"/>
        </dgm:presLayoutVars>
      </dgm:prSet>
      <dgm:spPr/>
    </dgm:pt>
    <dgm:pt modelId="{1CF7F9AA-3DBA-C949-AD5F-F82FE0FA7904}" type="pres">
      <dgm:prSet presAssocID="{8368C5F5-8DF2-3A49-9B35-1BBE08200654}" presName="accent_5" presStyleCnt="0"/>
      <dgm:spPr/>
    </dgm:pt>
    <dgm:pt modelId="{8218AF0D-9096-9D4E-84CD-9B63C19598C9}" type="pres">
      <dgm:prSet presAssocID="{8368C5F5-8DF2-3A49-9B35-1BBE08200654}" presName="accentRepeatNode" presStyleLbl="solidFgAcc1" presStyleIdx="4" presStyleCnt="7"/>
      <dgm:spPr/>
    </dgm:pt>
    <dgm:pt modelId="{4F3C53A7-17D0-0442-9C1E-3A6CA145D39B}" type="pres">
      <dgm:prSet presAssocID="{2ECEDA85-4CD1-5344-944F-7F53C4A1C658}" presName="text_6" presStyleLbl="node1" presStyleIdx="5" presStyleCnt="7">
        <dgm:presLayoutVars>
          <dgm:bulletEnabled val="1"/>
        </dgm:presLayoutVars>
      </dgm:prSet>
      <dgm:spPr/>
    </dgm:pt>
    <dgm:pt modelId="{5B2C3C96-C885-9A4E-8C37-F715BD290E6C}" type="pres">
      <dgm:prSet presAssocID="{2ECEDA85-4CD1-5344-944F-7F53C4A1C658}" presName="accent_6" presStyleCnt="0"/>
      <dgm:spPr/>
    </dgm:pt>
    <dgm:pt modelId="{68D833F4-1958-3C4C-8589-183445FB8E29}" type="pres">
      <dgm:prSet presAssocID="{2ECEDA85-4CD1-5344-944F-7F53C4A1C658}" presName="accentRepeatNode" presStyleLbl="solidFgAcc1" presStyleIdx="5" presStyleCnt="7"/>
      <dgm:spPr/>
    </dgm:pt>
    <dgm:pt modelId="{36F25627-4AE8-574A-B6F6-C3DDE076806C}" type="pres">
      <dgm:prSet presAssocID="{DFEE6CC1-E16A-C644-9318-134CC25441AD}" presName="text_7" presStyleLbl="node1" presStyleIdx="6" presStyleCnt="7" custLinFactNeighborX="34420" custLinFactNeighborY="-4703">
        <dgm:presLayoutVars>
          <dgm:bulletEnabled val="1"/>
        </dgm:presLayoutVars>
      </dgm:prSet>
      <dgm:spPr/>
    </dgm:pt>
    <dgm:pt modelId="{84EFE9C1-4A67-0847-BEE4-9DDFA5AAE421}" type="pres">
      <dgm:prSet presAssocID="{DFEE6CC1-E16A-C644-9318-134CC25441AD}" presName="accent_7" presStyleCnt="0"/>
      <dgm:spPr/>
    </dgm:pt>
    <dgm:pt modelId="{67065727-069B-1D4C-B36D-7BADCA29F8ED}" type="pres">
      <dgm:prSet presAssocID="{DFEE6CC1-E16A-C644-9318-134CC25441AD}" presName="accentRepeatNode" presStyleLbl="solidFgAcc1" presStyleIdx="6" presStyleCnt="7"/>
      <dgm:spPr/>
    </dgm:pt>
  </dgm:ptLst>
  <dgm:cxnLst>
    <dgm:cxn modelId="{906C4903-7F23-CF41-BD26-2CBD3B56BA2C}" srcId="{DE5AE173-43D4-4240-8604-653A4AA2A5B0}" destId="{3EE5F57B-EE9E-124C-82E5-81F3F5A2D2A9}" srcOrd="2" destOrd="0" parTransId="{9E8E61E9-714B-F749-B263-0D7156B29216}" sibTransId="{2724C33A-C4EF-A14A-A5D8-6B7361FB30AD}"/>
    <dgm:cxn modelId="{6CE9A405-BBAA-F047-B745-7CE14E06B0B1}" srcId="{DE5AE173-43D4-4240-8604-653A4AA2A5B0}" destId="{54260EE6-6C12-974D-A1FE-18FC9B4C19B6}" srcOrd="1" destOrd="0" parTransId="{769E69CF-F607-E945-B1F0-CFC4B10D6F70}" sibTransId="{170D6FD6-B8BC-CA49-9125-DD6BE8A8606C}"/>
    <dgm:cxn modelId="{3C64A007-56E9-0543-891A-A77171D6D9F8}" type="presOf" srcId="{54260EE6-6C12-974D-A1FE-18FC9B4C19B6}" destId="{E957AB6D-9535-B146-AFD4-2762E2F8A051}" srcOrd="0" destOrd="0" presId="urn:microsoft.com/office/officeart/2008/layout/VerticalCurvedList"/>
    <dgm:cxn modelId="{80DF011F-82BA-A546-AD69-C3DB332653F2}" srcId="{DE5AE173-43D4-4240-8604-653A4AA2A5B0}" destId="{4538D4BF-11D1-384F-9EE4-38C707733810}" srcOrd="3" destOrd="0" parTransId="{2B9C6D00-5D58-0348-A93B-C8154AB191C6}" sibTransId="{19C9CF66-4FB8-1148-94C2-53472E9A7B46}"/>
    <dgm:cxn modelId="{12B2CE31-C89E-DA4D-8355-E12848EF3A69}" type="presOf" srcId="{DFEE6CC1-E16A-C644-9318-134CC25441AD}" destId="{36F25627-4AE8-574A-B6F6-C3DDE076806C}" srcOrd="0" destOrd="0" presId="urn:microsoft.com/office/officeart/2008/layout/VerticalCurvedList"/>
    <dgm:cxn modelId="{38F2EE63-6A12-6D45-A79B-F0EAFA646265}" srcId="{DE5AE173-43D4-4240-8604-653A4AA2A5B0}" destId="{8368C5F5-8DF2-3A49-9B35-1BBE08200654}" srcOrd="4" destOrd="0" parTransId="{904C02A3-0020-9E4D-90C5-68CC55159EDE}" sibTransId="{F5AE311B-8BCF-7148-9A1B-4CDBFD27C0AA}"/>
    <dgm:cxn modelId="{976C6564-5587-D844-9ED1-D425067C1514}" type="presOf" srcId="{D0AF5CBC-0BA2-6340-8CE2-FB0DC94F9F27}" destId="{351B8AA4-89B5-B041-82AD-A8652EA0AC09}" srcOrd="0" destOrd="0" presId="urn:microsoft.com/office/officeart/2008/layout/VerticalCurvedList"/>
    <dgm:cxn modelId="{A8B5C54C-436E-9E4C-8E08-F505E3EF941E}" type="presOf" srcId="{DE5AE173-43D4-4240-8604-653A4AA2A5B0}" destId="{A11BF0F3-8F5A-4048-A82C-E9937AC83CC4}" srcOrd="0" destOrd="0" presId="urn:microsoft.com/office/officeart/2008/layout/VerticalCurvedList"/>
    <dgm:cxn modelId="{5DD7F156-A9EB-174B-B5CB-68F103CE3BF0}" type="presOf" srcId="{2ECEDA85-4CD1-5344-944F-7F53C4A1C658}" destId="{4F3C53A7-17D0-0442-9C1E-3A6CA145D39B}" srcOrd="0" destOrd="0" presId="urn:microsoft.com/office/officeart/2008/layout/VerticalCurvedList"/>
    <dgm:cxn modelId="{83D6E77E-AC5D-9341-96C4-3CB38B368F11}" srcId="{DE5AE173-43D4-4240-8604-653A4AA2A5B0}" destId="{61C5C199-E255-444B-8AA6-548495E6B860}" srcOrd="7" destOrd="0" parTransId="{00FBF20D-7005-F341-842F-CCFD5DB53A32}" sibTransId="{BE65D2B4-9B00-3349-80DE-3B40A24A472C}"/>
    <dgm:cxn modelId="{CD4CED8E-16CE-F443-84B6-3BBCD8C3578E}" srcId="{DE5AE173-43D4-4240-8604-653A4AA2A5B0}" destId="{DAB02346-8905-FB4A-B421-886D27437D6E}" srcOrd="8" destOrd="0" parTransId="{FA5908DB-851C-DC4C-AAC9-C0D4B9297BCD}" sibTransId="{E113F40F-65A9-2040-9877-F1AE29D41E82}"/>
    <dgm:cxn modelId="{3109B492-2C92-9645-A55F-B592AA9C5671}" type="presOf" srcId="{3EE5F57B-EE9E-124C-82E5-81F3F5A2D2A9}" destId="{4DBF51F4-F58B-F242-912C-83E4C3A13D8A}" srcOrd="0" destOrd="0" presId="urn:microsoft.com/office/officeart/2008/layout/VerticalCurvedList"/>
    <dgm:cxn modelId="{866EE393-9E11-4743-85C8-C8769D33407E}" type="presOf" srcId="{FF86A033-28A0-BB47-A68F-62803F032E25}" destId="{F386C6BA-FA09-0041-AD7B-493302611E6D}" srcOrd="0" destOrd="0" presId="urn:microsoft.com/office/officeart/2008/layout/VerticalCurvedList"/>
    <dgm:cxn modelId="{AF3979B7-1A01-064B-BEFC-18B1DF6AC7EC}" type="presOf" srcId="{4538D4BF-11D1-384F-9EE4-38C707733810}" destId="{AD155BA2-4520-F748-8003-EC028C6A857D}" srcOrd="0" destOrd="0" presId="urn:microsoft.com/office/officeart/2008/layout/VerticalCurvedList"/>
    <dgm:cxn modelId="{D0577DC5-1186-3148-A7C2-08101AFD5E41}" srcId="{DE5AE173-43D4-4240-8604-653A4AA2A5B0}" destId="{2ECEDA85-4CD1-5344-944F-7F53C4A1C658}" srcOrd="5" destOrd="0" parTransId="{9355AD92-12C6-C94D-91DB-EB8AC709F54B}" sibTransId="{8444D69B-0A97-6948-859C-C9D1E13BE901}"/>
    <dgm:cxn modelId="{B8EB70D8-82E3-994F-A6F6-99B12ED5A817}" srcId="{DE5AE173-43D4-4240-8604-653A4AA2A5B0}" destId="{D0AF5CBC-0BA2-6340-8CE2-FB0DC94F9F27}" srcOrd="0" destOrd="0" parTransId="{B7C3E936-0346-4C4A-9F0A-6C6CD23406D1}" sibTransId="{FF86A033-28A0-BB47-A68F-62803F032E25}"/>
    <dgm:cxn modelId="{39F939E6-EB89-B04F-BFFA-6CA4EACE0673}" srcId="{DE5AE173-43D4-4240-8604-653A4AA2A5B0}" destId="{DFEE6CC1-E16A-C644-9318-134CC25441AD}" srcOrd="6" destOrd="0" parTransId="{F6C69F1A-1EA9-664F-A8CD-4CE5FD69BADA}" sibTransId="{8909E79D-F7B2-7F47-8D89-3132AF2E352B}"/>
    <dgm:cxn modelId="{2CCD42E6-2FC0-F247-846D-1E255B460283}" type="presOf" srcId="{8368C5F5-8DF2-3A49-9B35-1BBE08200654}" destId="{B6FD8354-551F-D248-BECC-C441E7A14999}" srcOrd="0" destOrd="0" presId="urn:microsoft.com/office/officeart/2008/layout/VerticalCurvedList"/>
    <dgm:cxn modelId="{AFD348B8-572E-3E4A-959E-F08F420A9F27}" type="presParOf" srcId="{A11BF0F3-8F5A-4048-A82C-E9937AC83CC4}" destId="{6C4E740C-FB7F-3A4C-9244-BABC8AEDEF6C}" srcOrd="0" destOrd="0" presId="urn:microsoft.com/office/officeart/2008/layout/VerticalCurvedList"/>
    <dgm:cxn modelId="{9A15F0BF-6FB9-4344-8C1D-E404BCE3654E}" type="presParOf" srcId="{6C4E740C-FB7F-3A4C-9244-BABC8AEDEF6C}" destId="{1DD27283-55FE-CD4D-92BA-B859188CCDB7}" srcOrd="0" destOrd="0" presId="urn:microsoft.com/office/officeart/2008/layout/VerticalCurvedList"/>
    <dgm:cxn modelId="{33D6BF26-0654-1F46-BE20-3FD8655F3D45}" type="presParOf" srcId="{1DD27283-55FE-CD4D-92BA-B859188CCDB7}" destId="{6A74AEA3-1A2D-AC45-8590-F0AA8A0ABD30}" srcOrd="0" destOrd="0" presId="urn:microsoft.com/office/officeart/2008/layout/VerticalCurvedList"/>
    <dgm:cxn modelId="{415D231D-14D7-724D-B5C2-D4786AF5B236}" type="presParOf" srcId="{1DD27283-55FE-CD4D-92BA-B859188CCDB7}" destId="{F386C6BA-FA09-0041-AD7B-493302611E6D}" srcOrd="1" destOrd="0" presId="urn:microsoft.com/office/officeart/2008/layout/VerticalCurvedList"/>
    <dgm:cxn modelId="{79F267CB-8526-6041-9D15-60F62ABAB10B}" type="presParOf" srcId="{1DD27283-55FE-CD4D-92BA-B859188CCDB7}" destId="{E03BAC8A-803C-EE4F-82F2-C3370F3832FE}" srcOrd="2" destOrd="0" presId="urn:microsoft.com/office/officeart/2008/layout/VerticalCurvedList"/>
    <dgm:cxn modelId="{91196BC3-82DA-7C4F-9BB7-25E8BC0F5A3D}" type="presParOf" srcId="{1DD27283-55FE-CD4D-92BA-B859188CCDB7}" destId="{C0DFA5B0-9469-404F-A36D-139D193344B9}" srcOrd="3" destOrd="0" presId="urn:microsoft.com/office/officeart/2008/layout/VerticalCurvedList"/>
    <dgm:cxn modelId="{99CF3932-D42C-D740-9988-A3E54BBD99D3}" type="presParOf" srcId="{6C4E740C-FB7F-3A4C-9244-BABC8AEDEF6C}" destId="{351B8AA4-89B5-B041-82AD-A8652EA0AC09}" srcOrd="1" destOrd="0" presId="urn:microsoft.com/office/officeart/2008/layout/VerticalCurvedList"/>
    <dgm:cxn modelId="{054ADA6F-CFC7-1241-A65F-9BC2FC312A6C}" type="presParOf" srcId="{6C4E740C-FB7F-3A4C-9244-BABC8AEDEF6C}" destId="{24CF996E-8E95-054D-822A-688E6150F336}" srcOrd="2" destOrd="0" presId="urn:microsoft.com/office/officeart/2008/layout/VerticalCurvedList"/>
    <dgm:cxn modelId="{1EB46CFE-6DCC-0E4A-AB33-8FDA7492F157}" type="presParOf" srcId="{24CF996E-8E95-054D-822A-688E6150F336}" destId="{DF0CBD63-2D84-F74C-9CF4-2C050133052B}" srcOrd="0" destOrd="0" presId="urn:microsoft.com/office/officeart/2008/layout/VerticalCurvedList"/>
    <dgm:cxn modelId="{2DC02B38-86A8-AB44-83EB-04C6CA4B4CEB}" type="presParOf" srcId="{6C4E740C-FB7F-3A4C-9244-BABC8AEDEF6C}" destId="{E957AB6D-9535-B146-AFD4-2762E2F8A051}" srcOrd="3" destOrd="0" presId="urn:microsoft.com/office/officeart/2008/layout/VerticalCurvedList"/>
    <dgm:cxn modelId="{6072BB3C-8105-B740-869C-B2BB750A150F}" type="presParOf" srcId="{6C4E740C-FB7F-3A4C-9244-BABC8AEDEF6C}" destId="{2647D6F3-681B-2141-B08B-F3DA66BACE5C}" srcOrd="4" destOrd="0" presId="urn:microsoft.com/office/officeart/2008/layout/VerticalCurvedList"/>
    <dgm:cxn modelId="{D4BF3450-3F71-7F4E-B370-0466928DA94B}" type="presParOf" srcId="{2647D6F3-681B-2141-B08B-F3DA66BACE5C}" destId="{14767671-3C89-4440-8F5F-D406A2959278}" srcOrd="0" destOrd="0" presId="urn:microsoft.com/office/officeart/2008/layout/VerticalCurvedList"/>
    <dgm:cxn modelId="{4431CFF7-1030-5E44-8DC6-772ABF3E50B4}" type="presParOf" srcId="{6C4E740C-FB7F-3A4C-9244-BABC8AEDEF6C}" destId="{4DBF51F4-F58B-F242-912C-83E4C3A13D8A}" srcOrd="5" destOrd="0" presId="urn:microsoft.com/office/officeart/2008/layout/VerticalCurvedList"/>
    <dgm:cxn modelId="{94B38A03-A7B5-4B46-A344-7E7EDB4C8EE2}" type="presParOf" srcId="{6C4E740C-FB7F-3A4C-9244-BABC8AEDEF6C}" destId="{8526B7AD-7DFD-8942-9AE7-F8F980A27A8D}" srcOrd="6" destOrd="0" presId="urn:microsoft.com/office/officeart/2008/layout/VerticalCurvedList"/>
    <dgm:cxn modelId="{916B2631-59D1-9E47-B1BE-C0F3ADE5DCC0}" type="presParOf" srcId="{8526B7AD-7DFD-8942-9AE7-F8F980A27A8D}" destId="{CF2ADDC0-0C9C-6243-B014-1D2A0C5389BA}" srcOrd="0" destOrd="0" presId="urn:microsoft.com/office/officeart/2008/layout/VerticalCurvedList"/>
    <dgm:cxn modelId="{E4BB87A9-1A3C-1B40-985D-E6438559122B}" type="presParOf" srcId="{6C4E740C-FB7F-3A4C-9244-BABC8AEDEF6C}" destId="{AD155BA2-4520-F748-8003-EC028C6A857D}" srcOrd="7" destOrd="0" presId="urn:microsoft.com/office/officeart/2008/layout/VerticalCurvedList"/>
    <dgm:cxn modelId="{A0968F13-AB89-CD42-BF56-EF23181AE1E4}" type="presParOf" srcId="{6C4E740C-FB7F-3A4C-9244-BABC8AEDEF6C}" destId="{35304F97-AB52-7148-B626-730572610A38}" srcOrd="8" destOrd="0" presId="urn:microsoft.com/office/officeart/2008/layout/VerticalCurvedList"/>
    <dgm:cxn modelId="{7FBE0A3F-7077-4045-BBA6-2791A25312DE}" type="presParOf" srcId="{35304F97-AB52-7148-B626-730572610A38}" destId="{0CC7AE9D-703D-C747-BE49-A4B10D2DDDC8}" srcOrd="0" destOrd="0" presId="urn:microsoft.com/office/officeart/2008/layout/VerticalCurvedList"/>
    <dgm:cxn modelId="{04F16E0B-17B9-9A41-B9DF-BB1D5293DF3C}" type="presParOf" srcId="{6C4E740C-FB7F-3A4C-9244-BABC8AEDEF6C}" destId="{B6FD8354-551F-D248-BECC-C441E7A14999}" srcOrd="9" destOrd="0" presId="urn:microsoft.com/office/officeart/2008/layout/VerticalCurvedList"/>
    <dgm:cxn modelId="{86BC25A5-03D2-B449-A208-0E96227EB091}" type="presParOf" srcId="{6C4E740C-FB7F-3A4C-9244-BABC8AEDEF6C}" destId="{1CF7F9AA-3DBA-C949-AD5F-F82FE0FA7904}" srcOrd="10" destOrd="0" presId="urn:microsoft.com/office/officeart/2008/layout/VerticalCurvedList"/>
    <dgm:cxn modelId="{56EFE916-1594-E643-BBDB-75D77D0DEB82}" type="presParOf" srcId="{1CF7F9AA-3DBA-C949-AD5F-F82FE0FA7904}" destId="{8218AF0D-9096-9D4E-84CD-9B63C19598C9}" srcOrd="0" destOrd="0" presId="urn:microsoft.com/office/officeart/2008/layout/VerticalCurvedList"/>
    <dgm:cxn modelId="{AF32BF18-D537-7A46-8936-E71812556EDB}" type="presParOf" srcId="{6C4E740C-FB7F-3A4C-9244-BABC8AEDEF6C}" destId="{4F3C53A7-17D0-0442-9C1E-3A6CA145D39B}" srcOrd="11" destOrd="0" presId="urn:microsoft.com/office/officeart/2008/layout/VerticalCurvedList"/>
    <dgm:cxn modelId="{84AFB6E7-3FFA-2F44-8E2D-E0055368D3F5}" type="presParOf" srcId="{6C4E740C-FB7F-3A4C-9244-BABC8AEDEF6C}" destId="{5B2C3C96-C885-9A4E-8C37-F715BD290E6C}" srcOrd="12" destOrd="0" presId="urn:microsoft.com/office/officeart/2008/layout/VerticalCurvedList"/>
    <dgm:cxn modelId="{07766AB8-2CB8-1E4B-A578-174F99FF8337}" type="presParOf" srcId="{5B2C3C96-C885-9A4E-8C37-F715BD290E6C}" destId="{68D833F4-1958-3C4C-8589-183445FB8E29}" srcOrd="0" destOrd="0" presId="urn:microsoft.com/office/officeart/2008/layout/VerticalCurvedList"/>
    <dgm:cxn modelId="{EE6F85BC-AC77-A642-8EE9-02B1FE279C8F}" type="presParOf" srcId="{6C4E740C-FB7F-3A4C-9244-BABC8AEDEF6C}" destId="{36F25627-4AE8-574A-B6F6-C3DDE076806C}" srcOrd="13" destOrd="0" presId="urn:microsoft.com/office/officeart/2008/layout/VerticalCurvedList"/>
    <dgm:cxn modelId="{08DDAB2B-5C32-7340-B6EA-125FAF9DA7D6}" type="presParOf" srcId="{6C4E740C-FB7F-3A4C-9244-BABC8AEDEF6C}" destId="{84EFE9C1-4A67-0847-BEE4-9DDFA5AAE421}" srcOrd="14" destOrd="0" presId="urn:microsoft.com/office/officeart/2008/layout/VerticalCurvedList"/>
    <dgm:cxn modelId="{C12A0BE9-D01B-F94E-A392-1A17B5A505AD}" type="presParOf" srcId="{84EFE9C1-4A67-0847-BEE4-9DDFA5AAE421}" destId="{67065727-069B-1D4C-B36D-7BADCA29F8E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A6C90-D46F-46E8-8A97-EBE589D03FA3}">
      <dsp:nvSpPr>
        <dsp:cNvPr id="0" name=""/>
        <dsp:cNvSpPr/>
      </dsp:nvSpPr>
      <dsp:spPr>
        <a:xfrm>
          <a:off x="2751538" y="2837497"/>
          <a:ext cx="437509" cy="2501009"/>
        </a:xfrm>
        <a:custGeom>
          <a:avLst/>
          <a:gdLst/>
          <a:ahLst/>
          <a:cxnLst/>
          <a:rect l="0" t="0" r="0" b="0"/>
          <a:pathLst>
            <a:path>
              <a:moveTo>
                <a:pt x="0" y="0"/>
              </a:moveTo>
              <a:lnTo>
                <a:pt x="218754" y="0"/>
              </a:lnTo>
              <a:lnTo>
                <a:pt x="218754" y="2501009"/>
              </a:lnTo>
              <a:lnTo>
                <a:pt x="437509" y="250100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2906818" y="4024527"/>
        <a:ext cx="126949" cy="126949"/>
      </dsp:txXfrm>
    </dsp:sp>
    <dsp:sp modelId="{278848AE-FD79-4431-A5F7-AB48EC6E265E}">
      <dsp:nvSpPr>
        <dsp:cNvPr id="0" name=""/>
        <dsp:cNvSpPr/>
      </dsp:nvSpPr>
      <dsp:spPr>
        <a:xfrm>
          <a:off x="2751538" y="2837497"/>
          <a:ext cx="437509" cy="1667339"/>
        </a:xfrm>
        <a:custGeom>
          <a:avLst/>
          <a:gdLst/>
          <a:ahLst/>
          <a:cxnLst/>
          <a:rect l="0" t="0" r="0" b="0"/>
          <a:pathLst>
            <a:path>
              <a:moveTo>
                <a:pt x="0" y="0"/>
              </a:moveTo>
              <a:lnTo>
                <a:pt x="218754" y="0"/>
              </a:lnTo>
              <a:lnTo>
                <a:pt x="218754" y="1667339"/>
              </a:lnTo>
              <a:lnTo>
                <a:pt x="437509" y="166733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2927198" y="3628072"/>
        <a:ext cx="86189" cy="86189"/>
      </dsp:txXfrm>
    </dsp:sp>
    <dsp:sp modelId="{43119A19-80DB-45D7-8F50-34764E018B68}">
      <dsp:nvSpPr>
        <dsp:cNvPr id="0" name=""/>
        <dsp:cNvSpPr/>
      </dsp:nvSpPr>
      <dsp:spPr>
        <a:xfrm>
          <a:off x="2751538" y="2837497"/>
          <a:ext cx="437509" cy="833669"/>
        </a:xfrm>
        <a:custGeom>
          <a:avLst/>
          <a:gdLst/>
          <a:ahLst/>
          <a:cxnLst/>
          <a:rect l="0" t="0" r="0" b="0"/>
          <a:pathLst>
            <a:path>
              <a:moveTo>
                <a:pt x="0" y="0"/>
              </a:moveTo>
              <a:lnTo>
                <a:pt x="218754" y="0"/>
              </a:lnTo>
              <a:lnTo>
                <a:pt x="218754" y="833669"/>
              </a:lnTo>
              <a:lnTo>
                <a:pt x="437509" y="83366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946755" y="3230794"/>
        <a:ext cx="47074" cy="47074"/>
      </dsp:txXfrm>
    </dsp:sp>
    <dsp:sp modelId="{8F0997D7-74E2-456F-996B-2B5F5E0D2785}">
      <dsp:nvSpPr>
        <dsp:cNvPr id="0" name=""/>
        <dsp:cNvSpPr/>
      </dsp:nvSpPr>
      <dsp:spPr>
        <a:xfrm>
          <a:off x="2751538" y="2791777"/>
          <a:ext cx="437509" cy="91440"/>
        </a:xfrm>
        <a:custGeom>
          <a:avLst/>
          <a:gdLst/>
          <a:ahLst/>
          <a:cxnLst/>
          <a:rect l="0" t="0" r="0" b="0"/>
          <a:pathLst>
            <a:path>
              <a:moveTo>
                <a:pt x="0" y="45720"/>
              </a:moveTo>
              <a:lnTo>
                <a:pt x="437509"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959355" y="2826559"/>
        <a:ext cx="21875" cy="21875"/>
      </dsp:txXfrm>
    </dsp:sp>
    <dsp:sp modelId="{20F0DEC8-B287-4FBD-8B46-19F39AAC737F}">
      <dsp:nvSpPr>
        <dsp:cNvPr id="0" name=""/>
        <dsp:cNvSpPr/>
      </dsp:nvSpPr>
      <dsp:spPr>
        <a:xfrm>
          <a:off x="2751538" y="2003827"/>
          <a:ext cx="437509" cy="833669"/>
        </a:xfrm>
        <a:custGeom>
          <a:avLst/>
          <a:gdLst/>
          <a:ahLst/>
          <a:cxnLst/>
          <a:rect l="0" t="0" r="0" b="0"/>
          <a:pathLst>
            <a:path>
              <a:moveTo>
                <a:pt x="0" y="833669"/>
              </a:moveTo>
              <a:lnTo>
                <a:pt x="218754" y="833669"/>
              </a:lnTo>
              <a:lnTo>
                <a:pt x="218754" y="0"/>
              </a:lnTo>
              <a:lnTo>
                <a:pt x="43750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l-GR" sz="500" kern="1200"/>
        </a:p>
      </dsp:txBody>
      <dsp:txXfrm>
        <a:off x="2946755" y="2397125"/>
        <a:ext cx="47074" cy="47074"/>
      </dsp:txXfrm>
    </dsp:sp>
    <dsp:sp modelId="{21014398-4D67-4A02-B262-0F81568BA384}">
      <dsp:nvSpPr>
        <dsp:cNvPr id="0" name=""/>
        <dsp:cNvSpPr/>
      </dsp:nvSpPr>
      <dsp:spPr>
        <a:xfrm>
          <a:off x="2751538" y="1170157"/>
          <a:ext cx="437509" cy="1667339"/>
        </a:xfrm>
        <a:custGeom>
          <a:avLst/>
          <a:gdLst/>
          <a:ahLst/>
          <a:cxnLst/>
          <a:rect l="0" t="0" r="0" b="0"/>
          <a:pathLst>
            <a:path>
              <a:moveTo>
                <a:pt x="0" y="1667339"/>
              </a:moveTo>
              <a:lnTo>
                <a:pt x="218754" y="1667339"/>
              </a:lnTo>
              <a:lnTo>
                <a:pt x="218754" y="0"/>
              </a:lnTo>
              <a:lnTo>
                <a:pt x="43750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l-GR" sz="600" kern="1200"/>
        </a:p>
      </dsp:txBody>
      <dsp:txXfrm>
        <a:off x="2927198" y="1960733"/>
        <a:ext cx="86189" cy="86189"/>
      </dsp:txXfrm>
    </dsp:sp>
    <dsp:sp modelId="{91EE7A56-A09F-4249-86D1-0F39ABC730B0}">
      <dsp:nvSpPr>
        <dsp:cNvPr id="0" name=""/>
        <dsp:cNvSpPr/>
      </dsp:nvSpPr>
      <dsp:spPr>
        <a:xfrm>
          <a:off x="2751538" y="336488"/>
          <a:ext cx="437509" cy="2501009"/>
        </a:xfrm>
        <a:custGeom>
          <a:avLst/>
          <a:gdLst/>
          <a:ahLst/>
          <a:cxnLst/>
          <a:rect l="0" t="0" r="0" b="0"/>
          <a:pathLst>
            <a:path>
              <a:moveTo>
                <a:pt x="0" y="2501009"/>
              </a:moveTo>
              <a:lnTo>
                <a:pt x="218754" y="2501009"/>
              </a:lnTo>
              <a:lnTo>
                <a:pt x="218754" y="0"/>
              </a:lnTo>
              <a:lnTo>
                <a:pt x="43750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l-GR" sz="900" kern="1200"/>
        </a:p>
      </dsp:txBody>
      <dsp:txXfrm>
        <a:off x="2906818" y="1523518"/>
        <a:ext cx="126949" cy="126949"/>
      </dsp:txXfrm>
    </dsp:sp>
    <dsp:sp modelId="{33F22CF5-9FFF-41E3-8D51-9C8A5F442B8E}">
      <dsp:nvSpPr>
        <dsp:cNvPr id="0" name=""/>
        <dsp:cNvSpPr/>
      </dsp:nvSpPr>
      <dsp:spPr>
        <a:xfrm rot="16200000">
          <a:off x="547079" y="2388132"/>
          <a:ext cx="3510188" cy="898729"/>
        </a:xfrm>
        <a:prstGeom prst="ellipse">
          <a:avLst/>
        </a:prstGeom>
        <a:gradFill rotWithShape="0">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a:solidFill>
                <a:sysClr val="window" lastClr="FFFFFF"/>
              </a:solidFill>
              <a:latin typeface="Calibri"/>
              <a:ea typeface="+mn-ea"/>
              <a:cs typeface="+mn-cs"/>
            </a:rPr>
            <a:t>Fördelar</a:t>
          </a:r>
          <a:endParaRPr lang="el-GR" sz="2800" kern="1200">
            <a:solidFill>
              <a:sysClr val="window" lastClr="FFFFFF"/>
            </a:solidFill>
            <a:latin typeface="Calibri"/>
            <a:ea typeface="+mn-ea"/>
            <a:cs typeface="+mn-cs"/>
          </a:endParaRPr>
        </a:p>
      </dsp:txBody>
      <dsp:txXfrm>
        <a:off x="1061134" y="2519748"/>
        <a:ext cx="2482078" cy="635497"/>
      </dsp:txXfrm>
    </dsp:sp>
    <dsp:sp modelId="{1D681BBF-9DA2-42C6-BF8B-444AA6B692A5}">
      <dsp:nvSpPr>
        <dsp:cNvPr id="0" name=""/>
        <dsp:cNvSpPr/>
      </dsp:nvSpPr>
      <dsp:spPr>
        <a:xfrm>
          <a:off x="3189048" y="3020"/>
          <a:ext cx="3220094" cy="666935"/>
        </a:xfrm>
        <a:prstGeom prst="ellipse">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SzPts val="1000"/>
            <a:buFont typeface="Symbol" pitchFamily="2" charset="2"/>
            <a:buNone/>
          </a:pPr>
          <a:r>
            <a:rPr lang="en-US" sz="1600" b="1" kern="1200" dirty="0">
              <a:solidFill>
                <a:sysClr val="window" lastClr="FFFFFF"/>
              </a:solidFill>
              <a:latin typeface="Calibri"/>
              <a:ea typeface="+mn-ea"/>
              <a:cs typeface="+mn-cs"/>
            </a:rPr>
            <a:t>Prioritera användningen av återanvändbara material</a:t>
          </a:r>
          <a:endParaRPr lang="el-GR" sz="1600" b="1" kern="1200" dirty="0">
            <a:solidFill>
              <a:sysClr val="window" lastClr="FFFFFF"/>
            </a:solidFill>
            <a:latin typeface="Calibri"/>
            <a:ea typeface="+mn-ea"/>
            <a:cs typeface="+mn-cs"/>
          </a:endParaRPr>
        </a:p>
      </dsp:txBody>
      <dsp:txXfrm>
        <a:off x="3660620" y="100690"/>
        <a:ext cx="2276950" cy="471595"/>
      </dsp:txXfrm>
    </dsp:sp>
    <dsp:sp modelId="{C327780F-011D-44C5-AFDC-D9C1250D4456}">
      <dsp:nvSpPr>
        <dsp:cNvPr id="0" name=""/>
        <dsp:cNvSpPr/>
      </dsp:nvSpPr>
      <dsp:spPr>
        <a:xfrm>
          <a:off x="3189048" y="836689"/>
          <a:ext cx="3155124" cy="666935"/>
        </a:xfrm>
        <a:prstGeom prst="ellipse">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ysClr val="window" lastClr="FFFFFF"/>
              </a:solidFill>
              <a:latin typeface="Calibri"/>
              <a:ea typeface="+mn-ea"/>
              <a:cs typeface="+mn-cs"/>
            </a:rPr>
            <a:t>Spara kostnader och öka effektiviteten</a:t>
          </a:r>
          <a:endParaRPr lang="el-GR" sz="1600" b="1" kern="1200" dirty="0">
            <a:solidFill>
              <a:sysClr val="window" lastClr="FFFFFF"/>
            </a:solidFill>
            <a:latin typeface="Calibri"/>
            <a:ea typeface="+mn-ea"/>
            <a:cs typeface="+mn-cs"/>
          </a:endParaRPr>
        </a:p>
      </dsp:txBody>
      <dsp:txXfrm>
        <a:off x="3651105" y="934359"/>
        <a:ext cx="2231010" cy="471595"/>
      </dsp:txXfrm>
    </dsp:sp>
    <dsp:sp modelId="{468C0D5F-BEDD-4A21-A71F-A9027BF74345}">
      <dsp:nvSpPr>
        <dsp:cNvPr id="0" name=""/>
        <dsp:cNvSpPr/>
      </dsp:nvSpPr>
      <dsp:spPr>
        <a:xfrm>
          <a:off x="3189048" y="1670359"/>
          <a:ext cx="3367601" cy="666935"/>
        </a:xfrm>
        <a:prstGeom prst="ellipse">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SzPts val="1000"/>
            <a:buFont typeface="Symbol" pitchFamily="2" charset="2"/>
            <a:buNone/>
          </a:pPr>
          <a:r>
            <a:rPr lang="el-GR" sz="1600" b="1" kern="1200" dirty="0" err="1">
              <a:solidFill>
                <a:sysClr val="window" lastClr="FFFFFF"/>
              </a:solidFill>
              <a:latin typeface="Calibri"/>
              <a:ea typeface="+mn-ea"/>
              <a:cs typeface="+mn-cs"/>
            </a:rPr>
            <a:t>Uppmuntra kompostering </a:t>
          </a:r>
          <a:r>
            <a:rPr lang="el-GR" sz="1600" b="1" kern="1200" dirty="0">
              <a:solidFill>
                <a:sysClr val="window" lastClr="FFFFFF"/>
              </a:solidFill>
              <a:latin typeface="Calibri"/>
              <a:ea typeface="+mn-ea"/>
              <a:cs typeface="+mn-cs"/>
            </a:rPr>
            <a:t>och </a:t>
          </a:r>
          <a:r>
            <a:rPr lang="el-GR" sz="1600" b="1" kern="1200" dirty="0" err="1">
              <a:solidFill>
                <a:sysClr val="window" lastClr="FFFFFF"/>
              </a:solidFill>
              <a:latin typeface="Calibri"/>
              <a:ea typeface="+mn-ea"/>
              <a:cs typeface="+mn-cs"/>
            </a:rPr>
            <a:t>återvinning</a:t>
          </a:r>
          <a:endParaRPr lang="el-GR" sz="1600" b="1" kern="1200" dirty="0">
            <a:solidFill>
              <a:sysClr val="window" lastClr="FFFFFF"/>
            </a:solidFill>
            <a:latin typeface="Calibri"/>
            <a:ea typeface="+mn-ea"/>
            <a:cs typeface="+mn-cs"/>
          </a:endParaRPr>
        </a:p>
      </dsp:txBody>
      <dsp:txXfrm>
        <a:off x="3682222" y="1768029"/>
        <a:ext cx="2381253" cy="471595"/>
      </dsp:txXfrm>
    </dsp:sp>
    <dsp:sp modelId="{C4105949-3E0C-45AB-8C2A-F140E4670598}">
      <dsp:nvSpPr>
        <dsp:cNvPr id="0" name=""/>
        <dsp:cNvSpPr/>
      </dsp:nvSpPr>
      <dsp:spPr>
        <a:xfrm>
          <a:off x="3189048" y="2504029"/>
          <a:ext cx="3337128" cy="666935"/>
        </a:xfrm>
        <a:prstGeom prst="ellipse">
          <a:avLst/>
        </a:prstGeom>
        <a:gradFill rotWithShape="0">
          <a:gsLst>
            <a:gs pos="0">
              <a:srgbClr val="4BACC6">
                <a:hueOff val="0"/>
                <a:satOff val="0"/>
                <a:lumOff val="0"/>
                <a:alphaOff val="0"/>
                <a:shade val="51000"/>
                <a:satMod val="130000"/>
              </a:srgbClr>
            </a:gs>
            <a:gs pos="80000">
              <a:srgbClr val="4BACC6">
                <a:hueOff val="0"/>
                <a:satOff val="0"/>
                <a:lumOff val="0"/>
                <a:alphaOff val="0"/>
                <a:shade val="93000"/>
                <a:satMod val="130000"/>
              </a:srgbClr>
            </a:gs>
            <a:gs pos="100000">
              <a:srgbClr val="4BACC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SzPts val="1000"/>
            <a:buFont typeface="Symbol" pitchFamily="2" charset="2"/>
            <a:buNone/>
          </a:pPr>
          <a:r>
            <a:rPr lang="en-US" sz="1600" b="1" kern="1200" dirty="0">
              <a:solidFill>
                <a:sysClr val="window" lastClr="FFFFFF"/>
              </a:solidFill>
              <a:latin typeface="Calibri"/>
              <a:ea typeface="+mn-ea"/>
              <a:cs typeface="+mn-cs"/>
            </a:rPr>
            <a:t>Återvinning av organiskt avfall och vattenbesparing </a:t>
          </a:r>
          <a:endParaRPr lang="el-GR" sz="1600" b="1" kern="1200" dirty="0">
            <a:solidFill>
              <a:sysClr val="window" lastClr="FFFFFF"/>
            </a:solidFill>
            <a:latin typeface="Calibri"/>
            <a:ea typeface="+mn-ea"/>
            <a:cs typeface="+mn-cs"/>
          </a:endParaRPr>
        </a:p>
      </dsp:txBody>
      <dsp:txXfrm>
        <a:off x="3677759" y="2601699"/>
        <a:ext cx="2359706" cy="471595"/>
      </dsp:txXfrm>
    </dsp:sp>
    <dsp:sp modelId="{9A499772-B9FF-4C70-9483-310D5ECB5A04}">
      <dsp:nvSpPr>
        <dsp:cNvPr id="0" name=""/>
        <dsp:cNvSpPr/>
      </dsp:nvSpPr>
      <dsp:spPr>
        <a:xfrm>
          <a:off x="3189048" y="3337699"/>
          <a:ext cx="3503338" cy="666935"/>
        </a:xfrm>
        <a:prstGeom prst="ellipse">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SzPts val="1000"/>
            <a:buFont typeface="Symbol" pitchFamily="2" charset="2"/>
            <a:buNone/>
          </a:pPr>
          <a:r>
            <a:rPr lang="en-US" sz="1600" b="1" kern="1200" dirty="0">
              <a:solidFill>
                <a:sysClr val="window" lastClr="FFFFFF"/>
              </a:solidFill>
              <a:latin typeface="Calibri"/>
              <a:ea typeface="+mn-ea"/>
              <a:cs typeface="+mn-cs"/>
            </a:rPr>
            <a:t>Mindre utsläpp av växthusgaser</a:t>
          </a:r>
          <a:endParaRPr lang="el-GR" sz="1600" b="1" kern="1200" dirty="0">
            <a:solidFill>
              <a:sysClr val="window" lastClr="FFFFFF"/>
            </a:solidFill>
            <a:latin typeface="Calibri"/>
            <a:ea typeface="+mn-ea"/>
            <a:cs typeface="+mn-cs"/>
          </a:endParaRPr>
        </a:p>
      </dsp:txBody>
      <dsp:txXfrm>
        <a:off x="3702100" y="3435369"/>
        <a:ext cx="2477234" cy="471595"/>
      </dsp:txXfrm>
    </dsp:sp>
    <dsp:sp modelId="{80446F71-6D7F-4187-A09A-DDD007C987DD}">
      <dsp:nvSpPr>
        <dsp:cNvPr id="0" name=""/>
        <dsp:cNvSpPr/>
      </dsp:nvSpPr>
      <dsp:spPr>
        <a:xfrm>
          <a:off x="3189048" y="4171369"/>
          <a:ext cx="3307509" cy="666935"/>
        </a:xfrm>
        <a:prstGeom prst="ellipse">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SzPts val="1000"/>
            <a:buFont typeface="Symbol" pitchFamily="2" charset="2"/>
            <a:buNone/>
          </a:pPr>
          <a:r>
            <a:rPr lang="en-US" sz="1600" b="1" kern="1200" dirty="0">
              <a:solidFill>
                <a:sysClr val="window" lastClr="FFFFFF"/>
              </a:solidFill>
              <a:latin typeface="Calibri"/>
              <a:ea typeface="+mn-ea"/>
              <a:cs typeface="+mn-cs"/>
            </a:rPr>
            <a:t>Bidrar till efterlevnad av miljöbestämmelser</a:t>
          </a:r>
          <a:endParaRPr lang="el-GR" sz="1600" b="1" kern="1200" dirty="0">
            <a:solidFill>
              <a:sysClr val="window" lastClr="FFFFFF"/>
            </a:solidFill>
            <a:latin typeface="Calibri"/>
            <a:ea typeface="+mn-ea"/>
            <a:cs typeface="+mn-cs"/>
          </a:endParaRPr>
        </a:p>
      </dsp:txBody>
      <dsp:txXfrm>
        <a:off x="3673421" y="4269039"/>
        <a:ext cx="2338763" cy="471595"/>
      </dsp:txXfrm>
    </dsp:sp>
    <dsp:sp modelId="{B55AB1EF-A20C-43F6-B668-077527E2D7EC}">
      <dsp:nvSpPr>
        <dsp:cNvPr id="0" name=""/>
        <dsp:cNvSpPr/>
      </dsp:nvSpPr>
      <dsp:spPr>
        <a:xfrm>
          <a:off x="3189048" y="5005039"/>
          <a:ext cx="3440927" cy="666935"/>
        </a:xfrm>
        <a:prstGeom prst="ellipse">
          <a:avLst/>
        </a:prstGeom>
        <a:gradFill rotWithShape="0">
          <a:gsLst>
            <a:gs pos="0">
              <a:srgbClr val="9BBB59">
                <a:hueOff val="0"/>
                <a:satOff val="0"/>
                <a:lumOff val="0"/>
                <a:alphaOff val="0"/>
                <a:shade val="51000"/>
                <a:satMod val="130000"/>
              </a:srgbClr>
            </a:gs>
            <a:gs pos="80000">
              <a:srgbClr val="9BBB59">
                <a:hueOff val="0"/>
                <a:satOff val="0"/>
                <a:lumOff val="0"/>
                <a:alphaOff val="0"/>
                <a:shade val="93000"/>
                <a:satMod val="130000"/>
              </a:srgbClr>
            </a:gs>
            <a:gs pos="100000">
              <a:srgbClr val="9BBB5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SzPts val="1000"/>
            <a:buFont typeface="Symbol" pitchFamily="2" charset="2"/>
            <a:buNone/>
          </a:pPr>
          <a:r>
            <a:rPr lang="en-GB" sz="1600" b="1" kern="1200" dirty="0">
              <a:solidFill>
                <a:sysClr val="window" lastClr="FFFFFF"/>
              </a:solidFill>
              <a:latin typeface="Calibri"/>
              <a:ea typeface="+mn-ea"/>
              <a:cs typeface="+mn-cs"/>
            </a:rPr>
            <a:t>Optimerar driften på gården</a:t>
          </a:r>
          <a:r>
            <a:rPr lang="en-GB" sz="1600" kern="1200" dirty="0">
              <a:solidFill>
                <a:sysClr val="window" lastClr="FFFFFF"/>
              </a:solidFill>
              <a:latin typeface="Calibri"/>
              <a:ea typeface="+mn-ea"/>
              <a:cs typeface="+mn-cs"/>
            </a:rPr>
            <a:t>, </a:t>
          </a:r>
          <a:endParaRPr lang="el-GR" sz="1600" kern="1200" dirty="0">
            <a:solidFill>
              <a:sysClr val="window" lastClr="FFFFFF"/>
            </a:solidFill>
            <a:latin typeface="Calibri"/>
            <a:ea typeface="+mn-ea"/>
            <a:cs typeface="+mn-cs"/>
          </a:endParaRPr>
        </a:p>
      </dsp:txBody>
      <dsp:txXfrm>
        <a:off x="3692960" y="5102709"/>
        <a:ext cx="2433103" cy="471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A7BE2-A6F5-4963-9C30-D7D42DEDBD21}">
      <dsp:nvSpPr>
        <dsp:cNvPr id="0" name=""/>
        <dsp:cNvSpPr/>
      </dsp:nvSpPr>
      <dsp:spPr>
        <a:xfrm>
          <a:off x="1886222" y="0"/>
          <a:ext cx="3192207" cy="1772277"/>
        </a:xfrm>
        <a:prstGeom prst="circularArrow">
          <a:avLst>
            <a:gd name="adj1" fmla="val 10980"/>
            <a:gd name="adj2" fmla="val 1142322"/>
            <a:gd name="adj3" fmla="val 4500000"/>
            <a:gd name="adj4" fmla="val 10800000"/>
            <a:gd name="adj5" fmla="val 125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D7CDC98-FCBC-4C5A-B977-24613CCA6D9E}">
      <dsp:nvSpPr>
        <dsp:cNvPr id="0" name=""/>
        <dsp:cNvSpPr/>
      </dsp:nvSpPr>
      <dsp:spPr>
        <a:xfrm>
          <a:off x="2444117" y="641864"/>
          <a:ext cx="2075753" cy="494269"/>
        </a:xfrm>
        <a:prstGeom prst="round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a:ea typeface="+mn-ea"/>
              <a:cs typeface="+mn-cs"/>
            </a:rPr>
            <a:t>Proportionalitet</a:t>
          </a:r>
          <a:endParaRPr lang="el-GR" sz="2000" b="1" kern="1200" dirty="0">
            <a:latin typeface="Calibri"/>
            <a:ea typeface="+mn-ea"/>
            <a:cs typeface="+mn-cs"/>
          </a:endParaRPr>
        </a:p>
      </dsp:txBody>
      <dsp:txXfrm>
        <a:off x="2468245" y="665992"/>
        <a:ext cx="2027497" cy="446013"/>
      </dsp:txXfrm>
    </dsp:sp>
    <dsp:sp modelId="{D202DC9E-C1AB-4322-AC67-AA35733C2FDD}">
      <dsp:nvSpPr>
        <dsp:cNvPr id="0" name=""/>
        <dsp:cNvSpPr/>
      </dsp:nvSpPr>
      <dsp:spPr>
        <a:xfrm>
          <a:off x="1557324" y="1018287"/>
          <a:ext cx="2865345" cy="1772277"/>
        </a:xfrm>
        <a:prstGeom prst="leftCircularArrow">
          <a:avLst>
            <a:gd name="adj1" fmla="val 10980"/>
            <a:gd name="adj2" fmla="val 1142322"/>
            <a:gd name="adj3" fmla="val 6300000"/>
            <a:gd name="adj4" fmla="val 18900000"/>
            <a:gd name="adj5" fmla="val 125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FB59F17-1D1C-4959-926C-5F1533FCEBCB}">
      <dsp:nvSpPr>
        <dsp:cNvPr id="0" name=""/>
        <dsp:cNvSpPr/>
      </dsp:nvSpPr>
      <dsp:spPr>
        <a:xfrm>
          <a:off x="2068183" y="1662440"/>
          <a:ext cx="1838971" cy="494269"/>
        </a:xfrm>
        <a:prstGeom prst="round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a:ea typeface="+mn-ea"/>
              <a:cs typeface="+mn-cs"/>
            </a:rPr>
            <a:t>Samstämmighet</a:t>
          </a:r>
          <a:endParaRPr lang="el-GR" sz="2000" b="1" kern="1200" dirty="0">
            <a:latin typeface="Calibri"/>
            <a:ea typeface="+mn-ea"/>
            <a:cs typeface="+mn-cs"/>
          </a:endParaRPr>
        </a:p>
      </dsp:txBody>
      <dsp:txXfrm>
        <a:off x="2092311" y="1686568"/>
        <a:ext cx="1790715" cy="446013"/>
      </dsp:txXfrm>
    </dsp:sp>
    <dsp:sp modelId="{B811DB67-14CD-409A-80D7-C26C2B9110D0}">
      <dsp:nvSpPr>
        <dsp:cNvPr id="0" name=""/>
        <dsp:cNvSpPr/>
      </dsp:nvSpPr>
      <dsp:spPr>
        <a:xfrm>
          <a:off x="1837975" y="2041151"/>
          <a:ext cx="3288703" cy="1772277"/>
        </a:xfrm>
        <a:prstGeom prst="circularArrow">
          <a:avLst>
            <a:gd name="adj1" fmla="val 10980"/>
            <a:gd name="adj2" fmla="val 1142322"/>
            <a:gd name="adj3" fmla="val 4500000"/>
            <a:gd name="adj4" fmla="val 13500000"/>
            <a:gd name="adj5" fmla="val 125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4DDE78A-08C0-49FA-ABB8-5357D68A546D}">
      <dsp:nvSpPr>
        <dsp:cNvPr id="0" name=""/>
        <dsp:cNvSpPr/>
      </dsp:nvSpPr>
      <dsp:spPr>
        <a:xfrm>
          <a:off x="2538669" y="2682443"/>
          <a:ext cx="1886650" cy="49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a:ea typeface="+mn-ea"/>
              <a:cs typeface="+mn-cs"/>
            </a:rPr>
            <a:t>Trovärdighet</a:t>
          </a:r>
        </a:p>
        <a:p>
          <a:pPr marL="0" lvl="0" indent="0" algn="ctr" defTabSz="889000">
            <a:lnSpc>
              <a:spcPct val="90000"/>
            </a:lnSpc>
            <a:spcBef>
              <a:spcPct val="0"/>
            </a:spcBef>
            <a:spcAft>
              <a:spcPct val="35000"/>
            </a:spcAft>
            <a:buNone/>
          </a:pPr>
          <a:endParaRPr lang="el-GR" sz="2000" b="1" kern="1200" dirty="0">
            <a:latin typeface="Calibri"/>
            <a:ea typeface="+mn-ea"/>
            <a:cs typeface="+mn-cs"/>
          </a:endParaRPr>
        </a:p>
      </dsp:txBody>
      <dsp:txXfrm>
        <a:off x="2538669" y="2682443"/>
        <a:ext cx="1886650" cy="494269"/>
      </dsp:txXfrm>
    </dsp:sp>
    <dsp:sp modelId="{08886B8F-1B6E-4774-8ADB-19F79F33BCE7}">
      <dsp:nvSpPr>
        <dsp:cNvPr id="0" name=""/>
        <dsp:cNvSpPr/>
      </dsp:nvSpPr>
      <dsp:spPr>
        <a:xfrm>
          <a:off x="1325557" y="3061155"/>
          <a:ext cx="3328879" cy="1772277"/>
        </a:xfrm>
        <a:prstGeom prst="leftCircularArrow">
          <a:avLst>
            <a:gd name="adj1" fmla="val 10980"/>
            <a:gd name="adj2" fmla="val 1142322"/>
            <a:gd name="adj3" fmla="val 6300000"/>
            <a:gd name="adj4" fmla="val 18900000"/>
            <a:gd name="adj5" fmla="val 125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D2F37BF-7BAA-4FB8-8A08-E4E3221AD68A}">
      <dsp:nvSpPr>
        <dsp:cNvPr id="0" name=""/>
        <dsp:cNvSpPr/>
      </dsp:nvSpPr>
      <dsp:spPr>
        <a:xfrm>
          <a:off x="2017394" y="3703019"/>
          <a:ext cx="1940550" cy="49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a:ea typeface="+mn-ea"/>
              <a:cs typeface="+mn-cs"/>
            </a:rPr>
            <a:t>Inriktning </a:t>
          </a:r>
        </a:p>
        <a:p>
          <a:pPr marL="0" lvl="0" indent="0" algn="ctr" defTabSz="889000">
            <a:lnSpc>
              <a:spcPct val="90000"/>
            </a:lnSpc>
            <a:spcBef>
              <a:spcPct val="0"/>
            </a:spcBef>
            <a:spcAft>
              <a:spcPct val="35000"/>
            </a:spcAft>
            <a:buNone/>
          </a:pPr>
          <a:endParaRPr lang="el-GR" sz="2000" b="1" kern="1200" dirty="0">
            <a:latin typeface="Calibri"/>
            <a:ea typeface="+mn-ea"/>
            <a:cs typeface="+mn-cs"/>
          </a:endParaRPr>
        </a:p>
      </dsp:txBody>
      <dsp:txXfrm>
        <a:off x="2017394" y="3703019"/>
        <a:ext cx="1940550" cy="494269"/>
      </dsp:txXfrm>
    </dsp:sp>
    <dsp:sp modelId="{BA0C8436-B0A5-42F1-8330-28A66A803821}">
      <dsp:nvSpPr>
        <dsp:cNvPr id="0" name=""/>
        <dsp:cNvSpPr/>
      </dsp:nvSpPr>
      <dsp:spPr>
        <a:xfrm>
          <a:off x="2008262" y="4197289"/>
          <a:ext cx="2950455" cy="1523426"/>
        </a:xfrm>
        <a:prstGeom prst="blockArc">
          <a:avLst>
            <a:gd name="adj1" fmla="val 13500000"/>
            <a:gd name="adj2" fmla="val 10800000"/>
            <a:gd name="adj3" fmla="val 1274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877BC98-3BE4-46B1-B089-FA4389752EA3}">
      <dsp:nvSpPr>
        <dsp:cNvPr id="0" name=""/>
        <dsp:cNvSpPr/>
      </dsp:nvSpPr>
      <dsp:spPr>
        <a:xfrm>
          <a:off x="2508188" y="4723595"/>
          <a:ext cx="1947611" cy="494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a:ea typeface="+mn-ea"/>
              <a:cs typeface="+mn-cs"/>
            </a:rPr>
            <a:t>Öppenhet </a:t>
          </a:r>
          <a:endParaRPr lang="el-GR" sz="1000" b="1" kern="1200" dirty="0">
            <a:latin typeface="Calibri"/>
            <a:ea typeface="+mn-ea"/>
            <a:cs typeface="+mn-cs"/>
          </a:endParaRPr>
        </a:p>
      </dsp:txBody>
      <dsp:txXfrm>
        <a:off x="2508188" y="4723595"/>
        <a:ext cx="1947611" cy="4942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6C6BA-FA09-0041-AD7B-493302611E6D}">
      <dsp:nvSpPr>
        <dsp:cNvPr id="0" name=""/>
        <dsp:cNvSpPr/>
      </dsp:nvSpPr>
      <dsp:spPr>
        <a:xfrm>
          <a:off x="-6252253" y="-957143"/>
          <a:ext cx="7447676" cy="7447676"/>
        </a:xfrm>
        <a:prstGeom prst="blockArc">
          <a:avLst>
            <a:gd name="adj1" fmla="val 18900000"/>
            <a:gd name="adj2" fmla="val 2700000"/>
            <a:gd name="adj3" fmla="val 29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1B8AA4-89B5-B041-82AD-A8652EA0AC09}">
      <dsp:nvSpPr>
        <dsp:cNvPr id="0" name=""/>
        <dsp:cNvSpPr/>
      </dsp:nvSpPr>
      <dsp:spPr>
        <a:xfrm>
          <a:off x="388167" y="251547"/>
          <a:ext cx="7325601" cy="50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9157"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t>Att se till helheten</a:t>
          </a:r>
          <a:endParaRPr lang="el-GR" sz="2100" kern="1200"/>
        </a:p>
      </dsp:txBody>
      <dsp:txXfrm>
        <a:off x="388167" y="251547"/>
        <a:ext cx="7325601" cy="502874"/>
      </dsp:txXfrm>
    </dsp:sp>
    <dsp:sp modelId="{DF0CBD63-2D84-F74C-9CF4-2C050133052B}">
      <dsp:nvSpPr>
        <dsp:cNvPr id="0" name=""/>
        <dsp:cNvSpPr/>
      </dsp:nvSpPr>
      <dsp:spPr>
        <a:xfrm>
          <a:off x="73870" y="188688"/>
          <a:ext cx="628593" cy="6285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57AB6D-9535-B146-AFD4-2762E2F8A051}">
      <dsp:nvSpPr>
        <dsp:cNvPr id="0" name=""/>
        <dsp:cNvSpPr/>
      </dsp:nvSpPr>
      <dsp:spPr>
        <a:xfrm>
          <a:off x="843565" y="1006302"/>
          <a:ext cx="6870203" cy="50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9157"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t>Att ta ett bredare perspektiv</a:t>
          </a:r>
          <a:endParaRPr lang="el-GR" sz="2100" kern="1200"/>
        </a:p>
      </dsp:txBody>
      <dsp:txXfrm>
        <a:off x="843565" y="1006302"/>
        <a:ext cx="6870203" cy="502874"/>
      </dsp:txXfrm>
    </dsp:sp>
    <dsp:sp modelId="{14767671-3C89-4440-8F5F-D406A2959278}">
      <dsp:nvSpPr>
        <dsp:cNvPr id="0" name=""/>
        <dsp:cNvSpPr/>
      </dsp:nvSpPr>
      <dsp:spPr>
        <a:xfrm>
          <a:off x="529268" y="943442"/>
          <a:ext cx="628593" cy="6285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BF51F4-F58B-F242-912C-83E4C3A13D8A}">
      <dsp:nvSpPr>
        <dsp:cNvPr id="0" name=""/>
        <dsp:cNvSpPr/>
      </dsp:nvSpPr>
      <dsp:spPr>
        <a:xfrm>
          <a:off x="1093121" y="1760503"/>
          <a:ext cx="6620648" cy="50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9157"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t>Att ha flera perspektiv</a:t>
          </a:r>
          <a:endParaRPr lang="el-GR" sz="2100" kern="1200"/>
        </a:p>
      </dsp:txBody>
      <dsp:txXfrm>
        <a:off x="1093121" y="1760503"/>
        <a:ext cx="6620648" cy="502874"/>
      </dsp:txXfrm>
    </dsp:sp>
    <dsp:sp modelId="{CF2ADDC0-0C9C-6243-B014-1D2A0C5389BA}">
      <dsp:nvSpPr>
        <dsp:cNvPr id="0" name=""/>
        <dsp:cNvSpPr/>
      </dsp:nvSpPr>
      <dsp:spPr>
        <a:xfrm>
          <a:off x="778824" y="1697644"/>
          <a:ext cx="628593" cy="6285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155BA2-4520-F748-8003-EC028C6A857D}">
      <dsp:nvSpPr>
        <dsp:cNvPr id="0" name=""/>
        <dsp:cNvSpPr/>
      </dsp:nvSpPr>
      <dsp:spPr>
        <a:xfrm>
          <a:off x="1172802" y="2515257"/>
          <a:ext cx="6540967" cy="50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9157"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t>Undersökning av inbördes förhållanden inom systemet</a:t>
          </a:r>
          <a:endParaRPr lang="el-GR" sz="2100" kern="1200"/>
        </a:p>
      </dsp:txBody>
      <dsp:txXfrm>
        <a:off x="1172802" y="2515257"/>
        <a:ext cx="6540967" cy="502874"/>
      </dsp:txXfrm>
    </dsp:sp>
    <dsp:sp modelId="{0CC7AE9D-703D-C747-BE49-A4B10D2DDDC8}">
      <dsp:nvSpPr>
        <dsp:cNvPr id="0" name=""/>
        <dsp:cNvSpPr/>
      </dsp:nvSpPr>
      <dsp:spPr>
        <a:xfrm>
          <a:off x="858505" y="2452398"/>
          <a:ext cx="628593" cy="6285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FD8354-551F-D248-BECC-C441E7A14999}">
      <dsp:nvSpPr>
        <dsp:cNvPr id="0" name=""/>
        <dsp:cNvSpPr/>
      </dsp:nvSpPr>
      <dsp:spPr>
        <a:xfrm>
          <a:off x="1093121" y="3270012"/>
          <a:ext cx="6620648" cy="50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9157"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t>Leta efter grundorsaker och lösningar</a:t>
          </a:r>
          <a:endParaRPr lang="el-GR" sz="2100" kern="1200"/>
        </a:p>
      </dsp:txBody>
      <dsp:txXfrm>
        <a:off x="1093121" y="3270012"/>
        <a:ext cx="6620648" cy="502874"/>
      </dsp:txXfrm>
    </dsp:sp>
    <dsp:sp modelId="{8218AF0D-9096-9D4E-84CD-9B63C19598C9}">
      <dsp:nvSpPr>
        <dsp:cNvPr id="0" name=""/>
        <dsp:cNvSpPr/>
      </dsp:nvSpPr>
      <dsp:spPr>
        <a:xfrm>
          <a:off x="778824" y="3207152"/>
          <a:ext cx="628593" cy="6285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3C53A7-17D0-0442-9C1E-3A6CA145D39B}">
      <dsp:nvSpPr>
        <dsp:cNvPr id="0" name=""/>
        <dsp:cNvSpPr/>
      </dsp:nvSpPr>
      <dsp:spPr>
        <a:xfrm>
          <a:off x="843565" y="4024213"/>
          <a:ext cx="6870203" cy="50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9157" tIns="53340" rIns="53340" bIns="53340" numCol="1" spcCol="1270" anchor="ctr" anchorCtr="0">
          <a:noAutofit/>
        </a:bodyPr>
        <a:lstStyle/>
        <a:p>
          <a:pPr marL="0" lvl="0" indent="0" algn="l" defTabSz="933450">
            <a:lnSpc>
              <a:spcPct val="90000"/>
            </a:lnSpc>
            <a:spcBef>
              <a:spcPct val="0"/>
            </a:spcBef>
            <a:spcAft>
              <a:spcPct val="35000"/>
            </a:spcAft>
            <a:buSzPts val="1000"/>
            <a:buFont typeface="Symbol" pitchFamily="2" charset="2"/>
            <a:buNone/>
          </a:pPr>
          <a:r>
            <a:rPr lang="el-GR" sz="2100" kern="1200"/>
            <a:t>Utmana och </a:t>
          </a:r>
          <a:r>
            <a:rPr lang="en-GB" sz="2100" kern="1200"/>
            <a:t>utforska nya möjligheter </a:t>
          </a:r>
          <a:endParaRPr lang="el-GR" sz="2100" kern="1200"/>
        </a:p>
      </dsp:txBody>
      <dsp:txXfrm>
        <a:off x="843565" y="4024213"/>
        <a:ext cx="6870203" cy="502874"/>
      </dsp:txXfrm>
    </dsp:sp>
    <dsp:sp modelId="{68D833F4-1958-3C4C-8589-183445FB8E29}">
      <dsp:nvSpPr>
        <dsp:cNvPr id="0" name=""/>
        <dsp:cNvSpPr/>
      </dsp:nvSpPr>
      <dsp:spPr>
        <a:xfrm>
          <a:off x="529268" y="3961353"/>
          <a:ext cx="628593" cy="6285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F25627-4AE8-574A-B6F6-C3DDE076806C}">
      <dsp:nvSpPr>
        <dsp:cNvPr id="0" name=""/>
        <dsp:cNvSpPr/>
      </dsp:nvSpPr>
      <dsp:spPr>
        <a:xfrm>
          <a:off x="462038" y="4755317"/>
          <a:ext cx="7325601" cy="5028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9157" tIns="53340" rIns="53340" bIns="53340" numCol="1" spcCol="1270" anchor="ctr" anchorCtr="0">
          <a:noAutofit/>
        </a:bodyPr>
        <a:lstStyle/>
        <a:p>
          <a:pPr marL="0" lvl="0" indent="0" algn="l" defTabSz="933450">
            <a:lnSpc>
              <a:spcPct val="90000"/>
            </a:lnSpc>
            <a:spcBef>
              <a:spcPct val="0"/>
            </a:spcBef>
            <a:spcAft>
              <a:spcPct val="35000"/>
            </a:spcAft>
            <a:buNone/>
          </a:pPr>
          <a:r>
            <a:rPr lang="en-GB" sz="2100" kern="1200"/>
            <a:t>Förebyggande av konsekvenser</a:t>
          </a:r>
          <a:endParaRPr lang="el-GR" sz="2100" kern="1200"/>
        </a:p>
      </dsp:txBody>
      <dsp:txXfrm>
        <a:off x="462038" y="4755317"/>
        <a:ext cx="7325601" cy="502874"/>
      </dsp:txXfrm>
    </dsp:sp>
    <dsp:sp modelId="{67065727-069B-1D4C-B36D-7BADCA29F8ED}">
      <dsp:nvSpPr>
        <dsp:cNvPr id="0" name=""/>
        <dsp:cNvSpPr/>
      </dsp:nvSpPr>
      <dsp:spPr>
        <a:xfrm>
          <a:off x="73870" y="4716108"/>
          <a:ext cx="628593" cy="62859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16/03/2024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Klicka för att modifiera testets delar i schemat</a:t>
            </a:r>
          </a:p>
          <a:p>
            <a:pPr lvl="1"/>
            <a:r>
              <a:rPr lang="it-IT"/>
              <a:t>Secondo livello</a:t>
            </a:r>
          </a:p>
          <a:p>
            <a:pPr lvl="2"/>
            <a:r>
              <a:rPr lang="it-IT"/>
              <a:t>Terzo livello</a:t>
            </a:r>
          </a:p>
          <a:p>
            <a:pPr lvl="3"/>
            <a:r>
              <a:rPr lang="it-IT"/>
              <a:t>Kvarto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Klicka för att ändra titeln på schemat</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Klicka för att modifiera testets delar i schemat</a:t>
            </a:r>
          </a:p>
          <a:p>
            <a:pPr lvl="1"/>
            <a:r>
              <a:rPr lang="it-IT"/>
              <a:t>Secondo livello</a:t>
            </a:r>
          </a:p>
          <a:p>
            <a:pPr lvl="2"/>
            <a:r>
              <a:rPr lang="it-IT"/>
              <a:t>Terzo livello</a:t>
            </a:r>
          </a:p>
          <a:p>
            <a:pPr lvl="3"/>
            <a:r>
              <a:rPr lang="it-IT"/>
              <a:t>Kvarto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a:t>
            </a:r>
            <a:r>
              <a:rPr lang="en-US" dirty="0"/>
              <a:t>: XXXXXXX / </a:t>
            </a:r>
            <a:r>
              <a:rPr lang="en-US" b="1" dirty="0"/>
              <a:t>Lärandeenhet</a:t>
            </a:r>
            <a:r>
              <a:rPr lang="en-US" dirty="0"/>
              <a:t>: YYYYYYY / </a:t>
            </a:r>
            <a:r>
              <a:rPr lang="en-US" b="1" dirty="0"/>
              <a:t>Underenhet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hyperlink" Target="https://www.linkedin.com/pulse/shift-from-linear-circular-economy-road-sustainable-carolin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www.fao.org/documents/card/en/c/cc2668en" TargetMode="External"/><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www.mdpi.com/2071-1050/15/7/6101" TargetMode="External"/><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s://knowledge4policy.ec.europa.eu/earth-observation/earth-observation-food-security_en" TargetMode="External"/><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ec.europa.eu/eip/agriculture/sites/default/files/field_event_attachments/20190206_ws_circular_bioeconomy_pres_liutauras_guobys.pdf" TargetMode="External"/><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joint-research-centre.ec.europa.eu/jrc-news-and-updates/jobs-and-growth-eu-bioeconomy-latest-figures-2020-11-27_en" TargetMode="External"/><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oleObject" Target="../embeddings/oleObject1.bin"/><Relationship Id="rId1" Type="http://schemas.openxmlformats.org/officeDocument/2006/relationships/slideLayout" Target="../slideLayouts/slideLayout5.xml"/><Relationship Id="rId4" Type="http://schemas.openxmlformats.org/officeDocument/2006/relationships/hyperlink" Target="http://www.fao.org/fileadmin/user_upload/codexalimentarius/photo-archive/Infographics/SDG-Wheel.jp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hyperlink" Target="https://www.copernicus.eu/en/news/news/observer-5-days-until-copernicus-and-eu-green-deal-workshop"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hyperlink" Target="https://euinasean.eu/eu-green-deal/" TargetMode="External"/><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o.org/fileadmin/user_upload/mafap/docs/FAO-MAFAP%202022-2027_launch%206.4.2022.pdf" TargetMode="External"/><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www.collidu.com/presentation-farm-to-fork" TargetMode="External"/><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hyperlink" Target="https://food.ec.europa.eu/horizontal-topics/farm-fork-strategy_en" TargetMode="External"/><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3.xml"/><Relationship Id="rId5" Type="http://schemas.openxmlformats.org/officeDocument/2006/relationships/hyperlink" Target="https://www.iisd.org/articles/insight/message-brundtland-commission-continues-resonate-thirty-years" TargetMode="Externa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ecolife.com/dictionary/waste-management/" TargetMode="External"/><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hyperlink" Target="https://desautelesq.com/regulated-environmental-activity-and-the-best-environmental-law-practices/" TargetMode="External"/><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hyperlink" Target="https://ourworldindata.org/emissions-by-sector" TargetMode="External"/><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hyperlink" Target="https://ourworldindata.org/drivers-of-deforestation" TargetMode="External"/><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1.png"/><Relationship Id="rId1" Type="http://schemas.openxmlformats.org/officeDocument/2006/relationships/slideLayout" Target="../slideLayouts/slideLayout5.xml"/><Relationship Id="rId4" Type="http://schemas.openxmlformats.org/officeDocument/2006/relationships/hyperlink" Target="https://www.researchgate.net/publication/322469720_Cowpathy_and_Vedic_Krishi_to_Empower_Food_and_Nutritional_Security_and_Improve_Soil_Health_A_Review"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hyperlink" Target="https://8billiontrees.com/carbon-offsets-credits/carbon-ecological-footprint-calculators/globally-green-environment/" TargetMode="External"/><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hyperlink" Target="https://economiacircolare.com/overshoot-day-2023/" TargetMode="External"/><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hyperlink" Target="https://www.overshootday.org/newsroom/country-overshoot-days/" TargetMode="External"/><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s://www.eea.europa.eu/publications/environmental-indicator-report-2018" TargetMode="External"/><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Grön ekonomi</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10</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normAutofit fontScale="92500" lnSpcReduction="10000"/>
          </a:bodyPr>
          <a:lstStyle/>
          <a:p>
            <a:pPr algn="just">
              <a:lnSpc>
                <a:spcPct val="107000"/>
              </a:lnSpc>
              <a:spcAft>
                <a:spcPts val="800"/>
              </a:spcAft>
            </a:pPr>
            <a:r>
              <a:rPr lang="en-GB" sz="17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Rättvisa</a:t>
            </a:r>
            <a:r>
              <a:rPr lang="en-GB" sz="17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rättvis fördelning av förmåner, resurser och möjligheter mellan alla samhällsmedlemmar. Det understryker vikten av att se till att sårbara och marginaliserade befolkningsgrupper har tillgång till resurser, möjligheter och skydd. </a:t>
            </a:r>
          </a:p>
          <a:p>
            <a:pPr lvl="1" algn="just">
              <a:lnSpc>
                <a:spcPct val="107000"/>
              </a:lnSpc>
              <a:spcAft>
                <a:spcPts val="800"/>
              </a:spcAft>
            </a:pPr>
            <a:r>
              <a:rPr lang="en-GB" sz="1700" u="sng" dirty="0">
                <a:solidFill>
                  <a:srgbClr val="000000"/>
                </a:solidFill>
                <a:latin typeface="Calibri" panose="020F0502020204030204" pitchFamily="34" charset="0"/>
                <a:ea typeface="Times New Roman" panose="02020603050405020304" pitchFamily="18" charset="0"/>
                <a:cs typeface="Open Sans" panose="020B0606030504020204" pitchFamily="34" charset="0"/>
              </a:rPr>
              <a:t>Exempel</a:t>
            </a:r>
            <a:r>
              <a:rPr lang="en-GB" sz="1700" dirty="0">
                <a:solidFill>
                  <a:srgbClr val="000000"/>
                </a:solidFill>
                <a:latin typeface="Calibri" panose="020F0502020204030204" pitchFamily="34" charset="0"/>
                <a:ea typeface="Times New Roman" panose="02020603050405020304" pitchFamily="18" charset="0"/>
                <a:cs typeface="Open Sans" panose="020B0606030504020204" pitchFamily="34" charset="0"/>
              </a:rPr>
              <a:t>: </a:t>
            </a:r>
            <a:r>
              <a:rPr lang="en-GB" sz="17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Politiken kan utformas för att säkerställa att ren och prisvärd energi är tillgänglig för alla, oavsett inkomst.</a:t>
            </a:r>
            <a:endParaRPr lang="it-IT" sz="1700" dirty="0">
              <a:solidFill>
                <a:srgbClr val="000000"/>
              </a:solidFill>
              <a:effectLst/>
              <a:latin typeface="Minion Pro"/>
              <a:ea typeface="Times New Roman" panose="02020603050405020304" pitchFamily="18" charset="0"/>
              <a:cs typeface="Open Sans" panose="020B0606030504020204" pitchFamily="34" charset="0"/>
            </a:endParaRPr>
          </a:p>
          <a:p>
            <a:pPr algn="just">
              <a:lnSpc>
                <a:spcPct val="107000"/>
              </a:lnSpc>
              <a:spcAft>
                <a:spcPts val="800"/>
              </a:spcAft>
            </a:pPr>
            <a:r>
              <a:rPr lang="en-GB" sz="17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Effektivitet</a:t>
            </a:r>
            <a:r>
              <a:rPr lang="en-GB" sz="17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optimalt utnyttjande av resurser för att minimera avfall och miljöpåverkan och samtidigt spara kostnader. I en grön ekonomi uppmuntras industrier och företag att använda resurseffektiva metoder och tekniker.</a:t>
            </a:r>
          </a:p>
          <a:p>
            <a:pPr lvl="1" algn="just">
              <a:lnSpc>
                <a:spcPct val="107000"/>
              </a:lnSpc>
              <a:spcAft>
                <a:spcPts val="800"/>
              </a:spcAft>
            </a:pPr>
            <a:r>
              <a:rPr lang="en-GB" sz="1700" u="sng" dirty="0">
                <a:solidFill>
                  <a:srgbClr val="000000"/>
                </a:solidFill>
                <a:latin typeface="Calibri" panose="020F0502020204030204" pitchFamily="34" charset="0"/>
                <a:ea typeface="Times New Roman" panose="02020603050405020304" pitchFamily="18" charset="0"/>
                <a:cs typeface="Open Sans" panose="020B0606030504020204" pitchFamily="34" charset="0"/>
              </a:rPr>
              <a:t>Exempel</a:t>
            </a:r>
            <a:r>
              <a:rPr lang="en-GB" sz="1700" dirty="0">
                <a:solidFill>
                  <a:srgbClr val="000000"/>
                </a:solidFill>
                <a:latin typeface="Calibri" panose="020F0502020204030204" pitchFamily="34" charset="0"/>
                <a:ea typeface="Times New Roman" panose="02020603050405020304" pitchFamily="18" charset="0"/>
                <a:cs typeface="Open Sans" panose="020B0606030504020204" pitchFamily="34" charset="0"/>
              </a:rPr>
              <a:t>: </a:t>
            </a:r>
            <a:r>
              <a:rPr lang="en-GB" sz="17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Industrier kan implementera processer som minskar energiförbrukningen, sänker vattenanvändningen och minimerar materialavfallet. Effektivitet sparar inte bara resurser utan leder också ofta till kostnadsbesparingar och ökad konkurrenskraft.</a:t>
            </a:r>
            <a:endParaRPr lang="it-IT" sz="1700" dirty="0">
              <a:solidFill>
                <a:srgbClr val="000000"/>
              </a:solidFill>
              <a:effectLst/>
              <a:latin typeface="Minion Pro"/>
              <a:ea typeface="Times New Roman" panose="02020603050405020304" pitchFamily="18" charset="0"/>
              <a:cs typeface="Open Sans" panose="020B0606030504020204" pitchFamily="34" charset="0"/>
            </a:endParaRPr>
          </a:p>
          <a:p>
            <a:pPr algn="just">
              <a:lnSpc>
                <a:spcPct val="107000"/>
              </a:lnSpc>
              <a:spcAft>
                <a:spcPts val="800"/>
              </a:spcAft>
            </a:pPr>
            <a:r>
              <a:rPr lang="en-GB" sz="17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Innovation</a:t>
            </a:r>
            <a:r>
              <a:rPr lang="en-GB" sz="17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utveckling och införande av ny teknik, nya processer och idéer som bidrar till miljömässig hållbarhet genom </a:t>
            </a:r>
            <a:r>
              <a:rPr lang="en-GB" sz="1700" dirty="0">
                <a:solidFill>
                  <a:srgbClr val="000000"/>
                </a:solidFill>
                <a:latin typeface="Calibri" panose="020F0502020204030204" pitchFamily="34" charset="0"/>
                <a:ea typeface="Times New Roman" panose="02020603050405020304" pitchFamily="18" charset="0"/>
                <a:cs typeface="Open Sans" panose="020B0606030504020204" pitchFamily="34" charset="0"/>
              </a:rPr>
              <a:t>att </a:t>
            </a:r>
            <a:r>
              <a:rPr lang="en-GB" sz="17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hitta lösningar på komplexa utmaningar.</a:t>
            </a:r>
          </a:p>
          <a:p>
            <a:pPr lvl="1" algn="just">
              <a:lnSpc>
                <a:spcPct val="107000"/>
              </a:lnSpc>
              <a:spcAft>
                <a:spcPts val="800"/>
              </a:spcAft>
            </a:pPr>
            <a:r>
              <a:rPr lang="en-GB" sz="1700" u="sng" dirty="0">
                <a:solidFill>
                  <a:srgbClr val="000000"/>
                </a:solidFill>
                <a:latin typeface="Calibri" panose="020F0502020204030204" pitchFamily="34" charset="0"/>
                <a:ea typeface="Times New Roman" panose="02020603050405020304" pitchFamily="18" charset="0"/>
                <a:cs typeface="Open Sans" panose="020B0606030504020204" pitchFamily="34" charset="0"/>
              </a:rPr>
              <a:t>Exempel</a:t>
            </a:r>
            <a:r>
              <a:rPr lang="en-GB" sz="1700" dirty="0">
                <a:solidFill>
                  <a:srgbClr val="000000"/>
                </a:solidFill>
                <a:latin typeface="Calibri" panose="020F0502020204030204" pitchFamily="34" charset="0"/>
                <a:ea typeface="Times New Roman" panose="02020603050405020304" pitchFamily="18" charset="0"/>
                <a:cs typeface="Open Sans" panose="020B0606030504020204" pitchFamily="34" charset="0"/>
              </a:rPr>
              <a:t>: </a:t>
            </a:r>
            <a:r>
              <a:rPr lang="en-GB" sz="17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Innovativ grön teknik som avancerade solpaneler, energieffektiva apparater och elfordon är avgörande för att minska utsläppen av växthusgaser och främja hållbara metoder.</a:t>
            </a:r>
            <a:endParaRPr lang="it-IT" sz="2800" u="sng" dirty="0">
              <a:solidFill>
                <a:srgbClr val="000000"/>
              </a:solidFill>
              <a:effectLst/>
              <a:latin typeface="Minion Pro"/>
              <a:ea typeface="Times New Roman" panose="02020603050405020304" pitchFamily="18" charset="0"/>
              <a:cs typeface="Open Sans" panose="020B0606030504020204" pitchFamily="34" charset="0"/>
            </a:endParaRPr>
          </a:p>
        </p:txBody>
      </p:sp>
      <p:pic>
        <p:nvPicPr>
          <p:cNvPr id="3" name="Immagine 2">
            <a:extLst>
              <a:ext uri="{FF2B5EF4-FFF2-40B4-BE49-F238E27FC236}">
                <a16:creationId xmlns:a16="http://schemas.microsoft.com/office/drawing/2014/main" id="{68553536-0811-A481-4A0E-93C845E55BCB}"/>
              </a:ext>
            </a:extLst>
          </p:cNvPr>
          <p:cNvPicPr>
            <a:picLocks noChangeAspect="1"/>
          </p:cNvPicPr>
          <p:nvPr/>
        </p:nvPicPr>
        <p:blipFill>
          <a:blip r:embed="rId2"/>
          <a:stretch>
            <a:fillRect/>
          </a:stretch>
        </p:blipFill>
        <p:spPr>
          <a:xfrm>
            <a:off x="65912" y="1781175"/>
            <a:ext cx="996535" cy="720510"/>
          </a:xfrm>
          <a:prstGeom prst="rect">
            <a:avLst/>
          </a:prstGeom>
        </p:spPr>
      </p:pic>
      <p:pic>
        <p:nvPicPr>
          <p:cNvPr id="4" name="Immagine 3">
            <a:extLst>
              <a:ext uri="{FF2B5EF4-FFF2-40B4-BE49-F238E27FC236}">
                <a16:creationId xmlns:a16="http://schemas.microsoft.com/office/drawing/2014/main" id="{DD624F0C-0F4E-E6DD-3783-94C9DF1DE44E}"/>
              </a:ext>
            </a:extLst>
          </p:cNvPr>
          <p:cNvPicPr>
            <a:picLocks noChangeAspect="1"/>
          </p:cNvPicPr>
          <p:nvPr/>
        </p:nvPicPr>
        <p:blipFill>
          <a:blip r:embed="rId3"/>
          <a:stretch>
            <a:fillRect/>
          </a:stretch>
        </p:blipFill>
        <p:spPr>
          <a:xfrm>
            <a:off x="209251" y="3448888"/>
            <a:ext cx="708782" cy="719620"/>
          </a:xfrm>
          <a:prstGeom prst="rect">
            <a:avLst/>
          </a:prstGeom>
        </p:spPr>
      </p:pic>
      <p:pic>
        <p:nvPicPr>
          <p:cNvPr id="11" name="Immagine 10">
            <a:extLst>
              <a:ext uri="{FF2B5EF4-FFF2-40B4-BE49-F238E27FC236}">
                <a16:creationId xmlns:a16="http://schemas.microsoft.com/office/drawing/2014/main" id="{A9F7F6CF-3A38-3E7A-9CE7-1C653BC9A531}"/>
              </a:ext>
            </a:extLst>
          </p:cNvPr>
          <p:cNvPicPr>
            <a:picLocks noChangeAspect="1"/>
          </p:cNvPicPr>
          <p:nvPr/>
        </p:nvPicPr>
        <p:blipFill>
          <a:blip r:embed="rId4"/>
          <a:stretch>
            <a:fillRect/>
          </a:stretch>
        </p:blipFill>
        <p:spPr>
          <a:xfrm>
            <a:off x="209251" y="5115711"/>
            <a:ext cx="674434" cy="935326"/>
          </a:xfrm>
          <a:prstGeom prst="rect">
            <a:avLst/>
          </a:prstGeom>
        </p:spPr>
      </p:pic>
    </p:spTree>
    <p:extLst>
      <p:ext uri="{BB962C8B-B14F-4D97-AF65-F5344CB8AC3E}">
        <p14:creationId xmlns:p14="http://schemas.microsoft.com/office/powerpoint/2010/main" val="1770659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dirty="0"/>
              <a:t>Praktisk aktivitet nr 1</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11</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lstStyle/>
          <a:p>
            <a:pPr marL="0" indent="0" algn="ctr">
              <a:buNone/>
            </a:pPr>
            <a:endParaRPr lang="en-US" sz="2800" i="1" dirty="0">
              <a:solidFill>
                <a:srgbClr val="000000"/>
              </a:solidFill>
              <a:effectLst/>
              <a:latin typeface="Calibri" panose="020F0502020204030204" pitchFamily="34" charset="0"/>
              <a:ea typeface="Calibri" panose="020F0502020204030204" pitchFamily="34" charset="0"/>
            </a:endParaRPr>
          </a:p>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r>
              <a:rPr lang="en-US" sz="2800" i="1" dirty="0">
                <a:solidFill>
                  <a:srgbClr val="000000"/>
                </a:solidFill>
                <a:effectLst/>
                <a:latin typeface="Calibri" panose="020F0502020204030204" pitchFamily="34" charset="0"/>
                <a:ea typeface="Calibri" panose="020F0502020204030204" pitchFamily="34" charset="0"/>
              </a:rPr>
              <a:t>Gruppdiskussion</a:t>
            </a:r>
          </a:p>
          <a:p>
            <a:pPr marL="0" indent="0" algn="ctr">
              <a:lnSpc>
                <a:spcPct val="107000"/>
              </a:lnSpc>
              <a:spcAft>
                <a:spcPts val="800"/>
              </a:spcAft>
              <a:buNone/>
            </a:pPr>
            <a:r>
              <a:rPr lang="en-GB" sz="2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Vad anser du skiljer en grön ekonomi från en traditionell, icke-hållbar ekonomi?</a:t>
            </a:r>
            <a:endParaRPr lang="it-IT" sz="2800" dirty="0">
              <a:solidFill>
                <a:srgbClr val="000000"/>
              </a:solidFill>
              <a:effectLst/>
              <a:latin typeface="Minion Pro"/>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32022657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Cirkulär ekonomi</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12</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normAutofit/>
          </a:bodyPr>
          <a:lstStyle/>
          <a:p>
            <a:pPr algn="just"/>
            <a:r>
              <a:rPr lang="en-US" sz="1600" kern="100" dirty="0">
                <a:ea typeface="Calibri" panose="020F0502020204030204" pitchFamily="34" charset="0"/>
              </a:rPr>
              <a:t>Det </a:t>
            </a:r>
            <a:r>
              <a:rPr lang="en-US" sz="1600" kern="100" dirty="0">
                <a:effectLst/>
                <a:ea typeface="Calibri" panose="020F0502020204030204" pitchFamily="34" charset="0"/>
              </a:rPr>
              <a:t>är ett ekonomiskt system som är utformat för att </a:t>
            </a:r>
            <a:r>
              <a:rPr lang="en-US" sz="1600" u="sng" kern="100" dirty="0">
                <a:effectLst/>
                <a:ea typeface="Calibri" panose="020F0502020204030204" pitchFamily="34" charset="0"/>
              </a:rPr>
              <a:t>minimera avfall </a:t>
            </a:r>
            <a:r>
              <a:rPr lang="en-US" sz="1600" kern="100" dirty="0">
                <a:effectLst/>
                <a:ea typeface="Calibri" panose="020F0502020204030204" pitchFamily="34" charset="0"/>
              </a:rPr>
              <a:t>och </a:t>
            </a:r>
            <a:r>
              <a:rPr lang="en-US" sz="1600" u="sng" kern="100" dirty="0">
                <a:effectLst/>
                <a:ea typeface="Calibri" panose="020F0502020204030204" pitchFamily="34" charset="0"/>
              </a:rPr>
              <a:t>göra det mesta av resurserna.</a:t>
            </a:r>
          </a:p>
          <a:p>
            <a:pPr algn="just"/>
            <a:r>
              <a:rPr lang="en-US" sz="1600" kern="100" dirty="0">
                <a:effectLst/>
                <a:ea typeface="Calibri" panose="020F0502020204030204" pitchFamily="34" charset="0"/>
              </a:rPr>
              <a:t>Till skillnad från den traditionella linjära ekonomin, som följer </a:t>
            </a:r>
            <a:r>
              <a:rPr lang="en-US" sz="1600" b="1" kern="100" dirty="0">
                <a:effectLst/>
                <a:ea typeface="Calibri" panose="020F0502020204030204" pitchFamily="34" charset="0"/>
              </a:rPr>
              <a:t>mönstret "ta, tillverka, kassera", </a:t>
            </a:r>
            <a:r>
              <a:rPr lang="en-US" sz="1600" kern="100" dirty="0">
                <a:effectLst/>
                <a:ea typeface="Calibri" panose="020F0502020204030204" pitchFamily="34" charset="0"/>
              </a:rPr>
              <a:t>syftar en cirkulär ekonomi till att hålla produkter, komponenter och material så användbara och värdefulla som möjligt så länge som möjligt, vilket minskar avfall och miljöpåverkan</a:t>
            </a:r>
            <a:r>
              <a:rPr lang="it-IT" sz="1200" kern="100" dirty="0">
                <a:effectLst/>
                <a:ea typeface="Calibri" panose="020F0502020204030204" pitchFamily="34" charset="0"/>
              </a:rPr>
              <a:t>.</a:t>
            </a:r>
            <a:endParaRPr lang="it-IT" sz="1600" b="1" dirty="0"/>
          </a:p>
        </p:txBody>
      </p:sp>
      <p:pic>
        <p:nvPicPr>
          <p:cNvPr id="2" name="Immagine 1">
            <a:extLst>
              <a:ext uri="{FF2B5EF4-FFF2-40B4-BE49-F238E27FC236}">
                <a16:creationId xmlns:a16="http://schemas.microsoft.com/office/drawing/2014/main" id="{B24C1083-AC07-73E1-C75F-4EFF104E71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3335"/>
          <a:stretch/>
        </p:blipFill>
        <p:spPr>
          <a:xfrm>
            <a:off x="2081443" y="2925074"/>
            <a:ext cx="7752710" cy="3431276"/>
          </a:xfrm>
          <a:prstGeom prst="rect">
            <a:avLst/>
          </a:prstGeom>
        </p:spPr>
      </p:pic>
      <p:sp>
        <p:nvSpPr>
          <p:cNvPr id="9" name="CasellaDiTesto 8">
            <a:extLst>
              <a:ext uri="{FF2B5EF4-FFF2-40B4-BE49-F238E27FC236}">
                <a16:creationId xmlns:a16="http://schemas.microsoft.com/office/drawing/2014/main" id="{AF7A28A2-7A0D-7B2B-3517-DCCDA4D900D5}"/>
              </a:ext>
            </a:extLst>
          </p:cNvPr>
          <p:cNvSpPr txBox="1"/>
          <p:nvPr/>
        </p:nvSpPr>
        <p:spPr>
          <a:xfrm>
            <a:off x="9731313" y="5988863"/>
            <a:ext cx="2460687" cy="276999"/>
          </a:xfrm>
          <a:prstGeom prst="rect">
            <a:avLst/>
          </a:prstGeom>
          <a:noFill/>
        </p:spPr>
        <p:txBody>
          <a:bodyPr wrap="square" rtlCol="0">
            <a:spAutoFit/>
          </a:bodyPr>
          <a:lstStyle/>
          <a:p>
            <a:r>
              <a:rPr lang="it-IT" sz="1200" dirty="0"/>
              <a:t>(Källa: </a:t>
            </a:r>
            <a:r>
              <a:rPr lang="it-IT" sz="1200" dirty="0">
                <a:hlinkClick r:id="rId4"/>
              </a:rPr>
              <a:t>Caroline Macdonald, 2022</a:t>
            </a:r>
            <a:r>
              <a:rPr lang="it-IT" sz="1200" dirty="0"/>
              <a:t>)</a:t>
            </a:r>
          </a:p>
        </p:txBody>
      </p:sp>
    </p:spTree>
    <p:extLst>
      <p:ext uri="{BB962C8B-B14F-4D97-AF65-F5344CB8AC3E}">
        <p14:creationId xmlns:p14="http://schemas.microsoft.com/office/powerpoint/2010/main" val="3944141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Cirkulär ekonomi</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sv-SE" sz="1200">
                <a:solidFill>
                  <a:schemeClr val="bg1">
                    <a:lumMod val="65000"/>
                  </a:schemeClr>
                </a:solidFill>
              </a:rPr>
              <a:t>Modul: Övergripande färdigheter / Ämne: Gröna färdigheter / Delämne: Hållbarhet och relaterade begrepp</a:t>
            </a:r>
            <a:endParaRPr lang="en-US" sz="1200" dirty="0">
              <a:solidFill>
                <a:schemeClr val="bg1">
                  <a:lumMod val="65000"/>
                </a:schemeClr>
              </a:solidFill>
            </a:endParaRP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13</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normAutofit fontScale="70000" lnSpcReduction="20000"/>
          </a:bodyPr>
          <a:lstStyle/>
          <a:p>
            <a:pPr algn="just">
              <a:lnSpc>
                <a:spcPct val="107000"/>
              </a:lnSpc>
              <a:spcAft>
                <a:spcPts val="800"/>
              </a:spcAft>
            </a:pPr>
            <a:r>
              <a:rPr lang="en-GB"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Design för hållbarhet</a:t>
            </a:r>
            <a:r>
              <a:rPr lang="en-GB"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a:t>
            </a:r>
            <a:r>
              <a:rPr lang="en-US" dirty="0">
                <a:solidFill>
                  <a:srgbClr val="000000"/>
                </a:solidFill>
                <a:latin typeface="Calibri" panose="020F0502020204030204" pitchFamily="34" charset="0"/>
                <a:cs typeface="Open Sans" panose="020B0606030504020204" pitchFamily="34" charset="0"/>
              </a:rPr>
              <a:t>skapa produkter, system och tjänster med en tydlig förståelse för deras miljömässiga och sociala påverkan från början, med hänsyn till en produkts hela livscykel. </a:t>
            </a:r>
          </a:p>
          <a:p>
            <a:pPr algn="just">
              <a:lnSpc>
                <a:spcPct val="107000"/>
              </a:lnSpc>
              <a:spcAft>
                <a:spcPts val="800"/>
              </a:spcAft>
            </a:pPr>
            <a:endParaRPr lang="en-US" dirty="0">
              <a:solidFill>
                <a:srgbClr val="000000"/>
              </a:solidFill>
              <a:latin typeface="Calibri" panose="020F0502020204030204" pitchFamily="34" charset="0"/>
              <a:cs typeface="Open Sans" panose="020B0606030504020204" pitchFamily="34" charset="0"/>
            </a:endParaRPr>
          </a:p>
          <a:p>
            <a:pPr lvl="1" algn="just">
              <a:lnSpc>
                <a:spcPct val="107000"/>
              </a:lnSpc>
              <a:spcAft>
                <a:spcPts val="800"/>
              </a:spcAft>
            </a:pPr>
            <a:r>
              <a:rPr lang="en-GB" u="sng" dirty="0">
                <a:solidFill>
                  <a:srgbClr val="000000"/>
                </a:solidFill>
                <a:latin typeface="Calibri" panose="020F0502020204030204" pitchFamily="34" charset="0"/>
                <a:cs typeface="Open Sans" panose="020B0606030504020204" pitchFamily="34" charset="0"/>
              </a:rPr>
              <a:t>Exempel</a:t>
            </a:r>
            <a:r>
              <a:rPr lang="en-GB" dirty="0">
                <a:solidFill>
                  <a:srgbClr val="000000"/>
                </a:solidFill>
                <a:latin typeface="Calibri" panose="020F0502020204030204" pitchFamily="34" charset="0"/>
                <a:cs typeface="Open Sans" panose="020B0606030504020204" pitchFamily="34" charset="0"/>
              </a:rPr>
              <a:t>: </a:t>
            </a:r>
            <a:r>
              <a:rPr lang="en-US" dirty="0">
                <a:solidFill>
                  <a:srgbClr val="000000"/>
                </a:solidFill>
                <a:latin typeface="Calibri" panose="020F0502020204030204" pitchFamily="34" charset="0"/>
                <a:cs typeface="Open Sans" panose="020B0606030504020204" pitchFamily="34" charset="0"/>
              </a:rPr>
              <a:t>hållbar förpackningsdesign, t.ex. användning av återanvändbara eller biologiskt nedbrytbara material.</a:t>
            </a:r>
          </a:p>
          <a:p>
            <a:pPr lvl="1" algn="just">
              <a:lnSpc>
                <a:spcPct val="107000"/>
              </a:lnSpc>
              <a:spcAft>
                <a:spcPts val="800"/>
              </a:spcAft>
            </a:pPr>
            <a:endParaRPr lang="en-US" dirty="0">
              <a:solidFill>
                <a:srgbClr val="000000"/>
              </a:solidFill>
              <a:latin typeface="Calibri" panose="020F0502020204030204" pitchFamily="34" charset="0"/>
              <a:cs typeface="Open Sans" panose="020B0606030504020204" pitchFamily="34" charset="0"/>
            </a:endParaRPr>
          </a:p>
          <a:p>
            <a:pPr algn="just">
              <a:lnSpc>
                <a:spcPct val="107000"/>
              </a:lnSpc>
              <a:spcAft>
                <a:spcPts val="800"/>
              </a:spcAft>
            </a:pPr>
            <a:r>
              <a:rPr lang="en-US"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Bevara och förlänga produkternas livslängd</a:t>
            </a:r>
            <a:r>
              <a:rPr lang="en-GB"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a:t>
            </a:r>
            <a:r>
              <a:rPr lang="en-US"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istället för att välja att kassera en produkt vid minsta fel eller trendskifte, minska frekvensen av utbyten och avfall, spara resurser och minska avfallet. </a:t>
            </a:r>
          </a:p>
          <a:p>
            <a:pPr algn="just">
              <a:lnSpc>
                <a:spcPct val="107000"/>
              </a:lnSpc>
              <a:spcAft>
                <a:spcPts val="800"/>
              </a:spcAft>
            </a:pPr>
            <a:endParaRPr lang="en-GB"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endParaRPr>
          </a:p>
          <a:p>
            <a:pPr lvl="1" algn="just">
              <a:lnSpc>
                <a:spcPct val="107000"/>
              </a:lnSpc>
              <a:spcAft>
                <a:spcPts val="800"/>
              </a:spcAft>
            </a:pPr>
            <a:r>
              <a:rPr lang="en-GB" u="sng" dirty="0">
                <a:solidFill>
                  <a:srgbClr val="000000"/>
                </a:solidFill>
                <a:latin typeface="Calibri" panose="020F0502020204030204" pitchFamily="34" charset="0"/>
                <a:ea typeface="Times New Roman" panose="02020603050405020304" pitchFamily="18" charset="0"/>
                <a:cs typeface="Open Sans" panose="020B0606030504020204" pitchFamily="34" charset="0"/>
              </a:rPr>
              <a:t>Exempel</a:t>
            </a:r>
            <a:r>
              <a:rPr lang="en-GB" dirty="0">
                <a:solidFill>
                  <a:srgbClr val="000000"/>
                </a:solidFill>
                <a:latin typeface="Calibri" panose="020F0502020204030204" pitchFamily="34" charset="0"/>
                <a:ea typeface="Times New Roman" panose="02020603050405020304" pitchFamily="18" charset="0"/>
                <a:cs typeface="Open Sans" panose="020B0606030504020204" pitchFamily="34" charset="0"/>
              </a:rPr>
              <a:t>: På </a:t>
            </a:r>
            <a:r>
              <a:rPr lang="en-US" dirty="0">
                <a:solidFill>
                  <a:srgbClr val="000000"/>
                </a:solidFill>
                <a:latin typeface="Calibri" panose="020F0502020204030204" pitchFamily="34" charset="0"/>
                <a:ea typeface="Times New Roman" panose="02020603050405020304" pitchFamily="18" charset="0"/>
                <a:cs typeface="Open Sans" panose="020B0606030504020204" pitchFamily="34" charset="0"/>
              </a:rPr>
              <a:t>second hand-marknader kan begagnade produkter hitta nya hem och användningsområden</a:t>
            </a:r>
            <a:r>
              <a:rPr lang="en-GB"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a:t>
            </a:r>
          </a:p>
        </p:txBody>
      </p:sp>
      <p:pic>
        <p:nvPicPr>
          <p:cNvPr id="3" name="Immagine 2">
            <a:extLst>
              <a:ext uri="{FF2B5EF4-FFF2-40B4-BE49-F238E27FC236}">
                <a16:creationId xmlns:a16="http://schemas.microsoft.com/office/drawing/2014/main" id="{C28D64EE-CA8F-38F6-AB80-641322819B0D}"/>
              </a:ext>
            </a:extLst>
          </p:cNvPr>
          <p:cNvPicPr>
            <a:picLocks noChangeAspect="1"/>
          </p:cNvPicPr>
          <p:nvPr/>
        </p:nvPicPr>
        <p:blipFill>
          <a:blip r:embed="rId2"/>
          <a:stretch>
            <a:fillRect/>
          </a:stretch>
        </p:blipFill>
        <p:spPr>
          <a:xfrm>
            <a:off x="95062" y="2279703"/>
            <a:ext cx="967385" cy="773908"/>
          </a:xfrm>
          <a:prstGeom prst="rect">
            <a:avLst/>
          </a:prstGeom>
        </p:spPr>
      </p:pic>
      <p:pic>
        <p:nvPicPr>
          <p:cNvPr id="4" name="Immagine 3">
            <a:extLst>
              <a:ext uri="{FF2B5EF4-FFF2-40B4-BE49-F238E27FC236}">
                <a16:creationId xmlns:a16="http://schemas.microsoft.com/office/drawing/2014/main" id="{22D3246A-84A8-0803-472E-B97E2CFD27B8}"/>
              </a:ext>
            </a:extLst>
          </p:cNvPr>
          <p:cNvPicPr>
            <a:picLocks noChangeAspect="1"/>
          </p:cNvPicPr>
          <p:nvPr/>
        </p:nvPicPr>
        <p:blipFill>
          <a:blip r:embed="rId3"/>
          <a:stretch>
            <a:fillRect/>
          </a:stretch>
        </p:blipFill>
        <p:spPr>
          <a:xfrm>
            <a:off x="196742" y="5010539"/>
            <a:ext cx="792669" cy="804430"/>
          </a:xfrm>
          <a:prstGeom prst="rect">
            <a:avLst/>
          </a:prstGeom>
        </p:spPr>
      </p:pic>
    </p:spTree>
    <p:extLst>
      <p:ext uri="{BB962C8B-B14F-4D97-AF65-F5344CB8AC3E}">
        <p14:creationId xmlns:p14="http://schemas.microsoft.com/office/powerpoint/2010/main" val="668454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Cirkulär ekonomi</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14</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noAutofit/>
          </a:bodyPr>
          <a:lstStyle/>
          <a:p>
            <a:pPr algn="just">
              <a:lnSpc>
                <a:spcPct val="107000"/>
              </a:lnSpc>
              <a:spcAft>
                <a:spcPts val="800"/>
              </a:spcAft>
            </a:pPr>
            <a:r>
              <a:rPr lang="en-US" sz="2000" b="1" dirty="0">
                <a:solidFill>
                  <a:srgbClr val="000000"/>
                </a:solidFill>
                <a:effectLst/>
                <a:ea typeface="Times New Roman" panose="02020603050405020304" pitchFamily="18" charset="0"/>
                <a:cs typeface="Open Sans" panose="020B0606030504020204" pitchFamily="34" charset="0"/>
              </a:rPr>
              <a:t>Se om avfall som en resurs</a:t>
            </a:r>
            <a:r>
              <a:rPr lang="en-GB" sz="2000" dirty="0">
                <a:solidFill>
                  <a:srgbClr val="000000"/>
                </a:solidFill>
                <a:effectLst/>
                <a:ea typeface="Times New Roman" panose="02020603050405020304" pitchFamily="18" charset="0"/>
                <a:cs typeface="Open Sans" panose="020B0606030504020204" pitchFamily="34" charset="0"/>
              </a:rPr>
              <a:t>: </a:t>
            </a:r>
            <a:r>
              <a:rPr lang="en-US" sz="2000" dirty="0">
                <a:solidFill>
                  <a:srgbClr val="000000"/>
                </a:solidFill>
                <a:effectLst/>
                <a:ea typeface="Times New Roman" panose="02020603050405020304" pitchFamily="18" charset="0"/>
                <a:cs typeface="Open Sans" panose="020B0606030504020204" pitchFamily="34" charset="0"/>
              </a:rPr>
              <a:t>från ett linjärt "slutet på livet"-koncept till en värdefull input för nya produkter, processer eller energiproduktion, utvinna värde från material och produkter i slutet av deras ursprungliga användningscykel och sluta loopen för materialflöden, minska deponeringen och maximera resursåtervinningen</a:t>
            </a:r>
            <a:r>
              <a:rPr lang="en-GB" sz="2000" dirty="0">
                <a:solidFill>
                  <a:srgbClr val="000000"/>
                </a:solidFill>
                <a:effectLst/>
                <a:ea typeface="Times New Roman" panose="02020603050405020304" pitchFamily="18" charset="0"/>
                <a:cs typeface="Open Sans" panose="020B0606030504020204" pitchFamily="34" charset="0"/>
              </a:rPr>
              <a:t>.</a:t>
            </a:r>
          </a:p>
          <a:p>
            <a:pPr lvl="1" algn="just">
              <a:lnSpc>
                <a:spcPct val="107000"/>
              </a:lnSpc>
              <a:spcAft>
                <a:spcPts val="800"/>
              </a:spcAft>
            </a:pPr>
            <a:r>
              <a:rPr lang="en-GB" sz="2000" u="sng" dirty="0">
                <a:solidFill>
                  <a:srgbClr val="000000"/>
                </a:solidFill>
                <a:ea typeface="Times New Roman" panose="02020603050405020304" pitchFamily="18" charset="0"/>
                <a:cs typeface="Open Sans" panose="020B0606030504020204" pitchFamily="34" charset="0"/>
              </a:rPr>
              <a:t>Exempel</a:t>
            </a:r>
            <a:r>
              <a:rPr lang="en-GB" sz="2000" dirty="0">
                <a:solidFill>
                  <a:srgbClr val="000000"/>
                </a:solidFill>
                <a:ea typeface="Times New Roman" panose="02020603050405020304" pitchFamily="18" charset="0"/>
                <a:cs typeface="Open Sans" panose="020B0606030504020204" pitchFamily="34" charset="0"/>
              </a:rPr>
              <a:t>: </a:t>
            </a:r>
            <a:r>
              <a:rPr lang="en-US" sz="2000" dirty="0">
                <a:solidFill>
                  <a:srgbClr val="000000"/>
                </a:solidFill>
                <a:ea typeface="Times New Roman" panose="02020603050405020304" pitchFamily="18" charset="0"/>
                <a:cs typeface="Open Sans" panose="020B0606030504020204" pitchFamily="34" charset="0"/>
              </a:rPr>
              <a:t>matavfall samlas in och bearbetas genom anaerob rötning för att producera biogas, en förnybar energikälla</a:t>
            </a:r>
            <a:r>
              <a:rPr lang="en-GB" sz="2000" dirty="0">
                <a:solidFill>
                  <a:srgbClr val="000000"/>
                </a:solidFill>
                <a:effectLst/>
                <a:ea typeface="Times New Roman" panose="02020603050405020304" pitchFamily="18" charset="0"/>
                <a:cs typeface="Open Sans" panose="020B0606030504020204" pitchFamily="34" charset="0"/>
              </a:rPr>
              <a:t>.</a:t>
            </a:r>
          </a:p>
          <a:p>
            <a:pPr algn="just">
              <a:lnSpc>
                <a:spcPct val="107000"/>
              </a:lnSpc>
              <a:spcAft>
                <a:spcPts val="800"/>
              </a:spcAft>
            </a:pPr>
            <a:r>
              <a:rPr lang="en-US" sz="2000" b="1" dirty="0">
                <a:solidFill>
                  <a:srgbClr val="000000"/>
                </a:solidFill>
                <a:effectLst/>
                <a:ea typeface="Times New Roman" panose="02020603050405020304" pitchFamily="18" charset="0"/>
                <a:cs typeface="Open Sans" panose="020B0606030504020204" pitchFamily="34" charset="0"/>
              </a:rPr>
              <a:t>Främja hållbar konsumtion</a:t>
            </a:r>
            <a:r>
              <a:rPr lang="en-GB" sz="2000" dirty="0">
                <a:solidFill>
                  <a:srgbClr val="000000"/>
                </a:solidFill>
                <a:effectLst/>
                <a:ea typeface="Times New Roman" panose="02020603050405020304" pitchFamily="18" charset="0"/>
                <a:cs typeface="Open Sans" panose="020B0606030504020204" pitchFamily="34" charset="0"/>
              </a:rPr>
              <a:t>: </a:t>
            </a:r>
            <a:r>
              <a:rPr lang="en-US" sz="2000" dirty="0">
                <a:solidFill>
                  <a:srgbClr val="000000"/>
                </a:solidFill>
                <a:effectLst/>
                <a:ea typeface="Times New Roman" panose="02020603050405020304" pitchFamily="18" charset="0"/>
                <a:cs typeface="Open Sans" panose="020B0606030504020204" pitchFamily="34" charset="0"/>
              </a:rPr>
              <a:t>uppmuntra individer och företag att göra välgrundade val som minskar resursförbrukningen, minimerar avfall och prioriterar långsiktigt välbefinnande framför kortsiktiga vinster</a:t>
            </a:r>
            <a:r>
              <a:rPr lang="en-GB" sz="2000" dirty="0">
                <a:solidFill>
                  <a:srgbClr val="000000"/>
                </a:solidFill>
                <a:effectLst/>
                <a:ea typeface="Times New Roman" panose="02020603050405020304" pitchFamily="18" charset="0"/>
                <a:cs typeface="Open Sans" panose="020B0606030504020204" pitchFamily="34" charset="0"/>
              </a:rPr>
              <a:t>.</a:t>
            </a:r>
          </a:p>
          <a:p>
            <a:pPr lvl="1" algn="just">
              <a:lnSpc>
                <a:spcPct val="107000"/>
              </a:lnSpc>
              <a:spcAft>
                <a:spcPts val="800"/>
              </a:spcAft>
            </a:pPr>
            <a:r>
              <a:rPr lang="en-GB" sz="2000" u="sng" dirty="0">
                <a:solidFill>
                  <a:srgbClr val="000000"/>
                </a:solidFill>
                <a:ea typeface="Times New Roman" panose="02020603050405020304" pitchFamily="18" charset="0"/>
                <a:cs typeface="Open Sans" panose="020B0606030504020204" pitchFamily="34" charset="0"/>
              </a:rPr>
              <a:t>Exempel</a:t>
            </a:r>
            <a:r>
              <a:rPr lang="en-GB" sz="2000" dirty="0">
                <a:solidFill>
                  <a:srgbClr val="000000"/>
                </a:solidFill>
                <a:ea typeface="Times New Roman" panose="02020603050405020304" pitchFamily="18" charset="0"/>
                <a:cs typeface="Open Sans" panose="020B0606030504020204" pitchFamily="34" charset="0"/>
              </a:rPr>
              <a:t>: </a:t>
            </a:r>
            <a:r>
              <a:rPr lang="en-US" sz="2000" dirty="0">
                <a:solidFill>
                  <a:srgbClr val="000000"/>
                </a:solidFill>
                <a:ea typeface="Times New Roman" panose="02020603050405020304" pitchFamily="18" charset="0"/>
                <a:cs typeface="Open Sans" panose="020B0606030504020204" pitchFamily="34" charset="0"/>
              </a:rPr>
              <a:t>vissa innovativa gårdar tillämpar nollavfallsprinciper, där de strävar efter att använda varje del av växterna eller djuren genom att kompostera skörderester respektive använda animaliska biprodukter</a:t>
            </a:r>
            <a:r>
              <a:rPr lang="en-GB" sz="2000" dirty="0">
                <a:solidFill>
                  <a:srgbClr val="000000"/>
                </a:solidFill>
                <a:effectLst/>
                <a:ea typeface="Times New Roman" panose="02020603050405020304" pitchFamily="18" charset="0"/>
                <a:cs typeface="Open Sans" panose="020B0606030504020204" pitchFamily="34" charset="0"/>
              </a:rPr>
              <a:t>.</a:t>
            </a:r>
            <a:endParaRPr lang="it-IT" sz="2000" dirty="0">
              <a:solidFill>
                <a:srgbClr val="000000"/>
              </a:solidFill>
              <a:effectLst/>
              <a:ea typeface="Times New Roman" panose="02020603050405020304" pitchFamily="18" charset="0"/>
              <a:cs typeface="Open Sans" panose="020B0606030504020204" pitchFamily="34" charset="0"/>
            </a:endParaRPr>
          </a:p>
        </p:txBody>
      </p:sp>
      <p:pic>
        <p:nvPicPr>
          <p:cNvPr id="2" name="Immagine 1">
            <a:extLst>
              <a:ext uri="{FF2B5EF4-FFF2-40B4-BE49-F238E27FC236}">
                <a16:creationId xmlns:a16="http://schemas.microsoft.com/office/drawing/2014/main" id="{989EA3CA-6A8C-4E25-87B7-64B7918726DF}"/>
              </a:ext>
            </a:extLst>
          </p:cNvPr>
          <p:cNvPicPr>
            <a:picLocks noChangeAspect="1"/>
          </p:cNvPicPr>
          <p:nvPr/>
        </p:nvPicPr>
        <p:blipFill>
          <a:blip r:embed="rId2"/>
          <a:stretch>
            <a:fillRect/>
          </a:stretch>
        </p:blipFill>
        <p:spPr>
          <a:xfrm>
            <a:off x="56260" y="2072825"/>
            <a:ext cx="1009296" cy="1038382"/>
          </a:xfrm>
          <a:prstGeom prst="rect">
            <a:avLst/>
          </a:prstGeom>
        </p:spPr>
      </p:pic>
      <p:pic>
        <p:nvPicPr>
          <p:cNvPr id="9" name="Immagine 8">
            <a:extLst>
              <a:ext uri="{FF2B5EF4-FFF2-40B4-BE49-F238E27FC236}">
                <a16:creationId xmlns:a16="http://schemas.microsoft.com/office/drawing/2014/main" id="{081CAC5B-CAEF-1C6E-051C-17029B95238D}"/>
              </a:ext>
            </a:extLst>
          </p:cNvPr>
          <p:cNvPicPr>
            <a:picLocks noChangeAspect="1"/>
          </p:cNvPicPr>
          <p:nvPr/>
        </p:nvPicPr>
        <p:blipFill>
          <a:blip r:embed="rId3"/>
          <a:stretch>
            <a:fillRect/>
          </a:stretch>
        </p:blipFill>
        <p:spPr>
          <a:xfrm>
            <a:off x="67090" y="4743101"/>
            <a:ext cx="995357" cy="934925"/>
          </a:xfrm>
          <a:prstGeom prst="rect">
            <a:avLst/>
          </a:prstGeom>
        </p:spPr>
      </p:pic>
    </p:spTree>
    <p:extLst>
      <p:ext uri="{BB962C8B-B14F-4D97-AF65-F5344CB8AC3E}">
        <p14:creationId xmlns:p14="http://schemas.microsoft.com/office/powerpoint/2010/main" val="1928888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dirty="0"/>
              <a:t>Praktisk aktivitet nr 2</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15</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lstStyle/>
          <a:p>
            <a:pPr marL="0" indent="0" algn="ctr">
              <a:buNone/>
            </a:pPr>
            <a:endParaRPr lang="en-US" sz="2800" i="1" dirty="0">
              <a:solidFill>
                <a:srgbClr val="000000"/>
              </a:solidFill>
              <a:effectLst/>
              <a:latin typeface="Calibri" panose="020F0502020204030204" pitchFamily="34" charset="0"/>
              <a:ea typeface="Calibri" panose="020F0502020204030204" pitchFamily="34" charset="0"/>
            </a:endParaRPr>
          </a:p>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r>
              <a:rPr lang="en-US" sz="2800" i="1" dirty="0">
                <a:solidFill>
                  <a:srgbClr val="000000"/>
                </a:solidFill>
                <a:effectLst/>
                <a:latin typeface="Calibri" panose="020F0502020204030204" pitchFamily="34" charset="0"/>
                <a:ea typeface="Calibri" panose="020F0502020204030204" pitchFamily="34" charset="0"/>
              </a:rPr>
              <a:t>Gruppdiskussioner</a:t>
            </a:r>
          </a:p>
          <a:p>
            <a:pPr marL="0" indent="0" algn="ctr">
              <a:lnSpc>
                <a:spcPct val="115000"/>
              </a:lnSpc>
              <a:spcAft>
                <a:spcPts val="1125"/>
              </a:spcAft>
              <a:buNone/>
            </a:pPr>
            <a:r>
              <a:rPr lang="en-US" sz="2800" i="1" kern="100" dirty="0">
                <a:solidFill>
                  <a:srgbClr val="000000"/>
                </a:solidFill>
                <a:effectLst/>
                <a:latin typeface="Calibri" panose="020F0502020204030204" pitchFamily="34" charset="0"/>
                <a:ea typeface="Calibri" panose="020F0502020204030204" pitchFamily="34" charset="0"/>
                <a:cs typeface="Open Sans" panose="020B0606030504020204" pitchFamily="34" charset="0"/>
              </a:rPr>
              <a:t>Ge exempel på metoder för cirkulär ekonomi i ditt dagliga liv eller inom din organisation</a:t>
            </a:r>
            <a:endParaRPr lang="it-IT" sz="3200" dirty="0">
              <a:solidFill>
                <a:srgbClr val="000000"/>
              </a:solidFill>
              <a:effectLst/>
              <a:latin typeface="Minion Pro"/>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457085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sz="4400" dirty="0" err="1"/>
              <a:t>Bioekonomi</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16</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noAutofit/>
          </a:bodyPr>
          <a:lstStyle/>
          <a:p>
            <a:pPr algn="just">
              <a:lnSpc>
                <a:spcPct val="107000"/>
              </a:lnSpc>
              <a:spcAft>
                <a:spcPts val="800"/>
              </a:spcAft>
            </a:pPr>
            <a:r>
              <a:rPr lang="en-US" sz="1800" kern="100" dirty="0">
                <a:solidFill>
                  <a:srgbClr val="000000"/>
                </a:solidFill>
                <a:ea typeface="Calibri" panose="020F0502020204030204" pitchFamily="34" charset="0"/>
                <a:cs typeface="Times New Roman" panose="02020603050405020304" pitchFamily="18" charset="0"/>
              </a:rPr>
              <a:t>Det är </a:t>
            </a:r>
            <a:r>
              <a:rPr lang="en-US" sz="1800" dirty="0">
                <a:solidFill>
                  <a:srgbClr val="000000"/>
                </a:solidFill>
                <a:effectLst/>
                <a:ea typeface="Times New Roman" panose="02020603050405020304" pitchFamily="18" charset="0"/>
              </a:rPr>
              <a:t>ett ekonomiskt system där </a:t>
            </a:r>
            <a:r>
              <a:rPr lang="en-US" sz="1800" b="1" dirty="0">
                <a:solidFill>
                  <a:srgbClr val="000000"/>
                </a:solidFill>
                <a:effectLst/>
                <a:ea typeface="Times New Roman" panose="02020603050405020304" pitchFamily="18" charset="0"/>
              </a:rPr>
              <a:t>biologiska resurser</a:t>
            </a:r>
            <a:r>
              <a:rPr lang="en-US" sz="1800" dirty="0">
                <a:solidFill>
                  <a:srgbClr val="000000"/>
                </a:solidFill>
                <a:effectLst/>
                <a:ea typeface="Times New Roman" panose="02020603050405020304" pitchFamily="18" charset="0"/>
              </a:rPr>
              <a:t>, processer och principer används för att tillhandahålla </a:t>
            </a:r>
            <a:r>
              <a:rPr lang="en-US" sz="1800" b="1" dirty="0">
                <a:solidFill>
                  <a:srgbClr val="000000"/>
                </a:solidFill>
                <a:effectLst/>
                <a:ea typeface="Times New Roman" panose="02020603050405020304" pitchFamily="18" charset="0"/>
              </a:rPr>
              <a:t>hållbara lösningar </a:t>
            </a:r>
            <a:r>
              <a:rPr lang="en-US" sz="1800" dirty="0">
                <a:solidFill>
                  <a:srgbClr val="000000"/>
                </a:solidFill>
                <a:ea typeface="Times New Roman" panose="02020603050405020304" pitchFamily="18" charset="0"/>
              </a:rPr>
              <a:t>på angelägna globala utmaningar </a:t>
            </a:r>
            <a:r>
              <a:rPr lang="en-US" sz="1800" dirty="0">
                <a:solidFill>
                  <a:srgbClr val="000000"/>
                </a:solidFill>
                <a:effectLst/>
                <a:ea typeface="Times New Roman" panose="02020603050405020304" pitchFamily="18" charset="0"/>
              </a:rPr>
              <a:t>genom att omvandla dem till värdefulla produkter.</a:t>
            </a:r>
          </a:p>
          <a:p>
            <a:pPr algn="just">
              <a:lnSpc>
                <a:spcPct val="107000"/>
              </a:lnSpc>
              <a:spcAft>
                <a:spcPts val="800"/>
              </a:spcAft>
            </a:pPr>
            <a:r>
              <a:rPr lang="en-US" sz="1800" dirty="0">
                <a:solidFill>
                  <a:srgbClr val="000000"/>
                </a:solidFill>
                <a:effectLst/>
                <a:ea typeface="Times New Roman" panose="02020603050405020304" pitchFamily="18" charset="0"/>
              </a:rPr>
              <a:t>Det gäller för olika sektorer, såsom </a:t>
            </a:r>
            <a:r>
              <a:rPr lang="en-US" sz="1800" u="sng" dirty="0">
                <a:solidFill>
                  <a:srgbClr val="000000"/>
                </a:solidFill>
                <a:effectLst/>
                <a:ea typeface="Times New Roman" panose="02020603050405020304" pitchFamily="18" charset="0"/>
              </a:rPr>
              <a:t>jordbruk </a:t>
            </a:r>
            <a:r>
              <a:rPr lang="en-US" sz="1800" dirty="0">
                <a:solidFill>
                  <a:srgbClr val="000000"/>
                </a:solidFill>
                <a:effectLst/>
                <a:ea typeface="Times New Roman" panose="02020603050405020304" pitchFamily="18" charset="0"/>
              </a:rPr>
              <a:t>och </a:t>
            </a:r>
            <a:r>
              <a:rPr lang="en-US" sz="1800" u="sng" dirty="0">
                <a:solidFill>
                  <a:srgbClr val="000000"/>
                </a:solidFill>
                <a:effectLst/>
                <a:ea typeface="Times New Roman" panose="02020603050405020304" pitchFamily="18" charset="0"/>
              </a:rPr>
              <a:t>skogsbruk</a:t>
            </a:r>
            <a:r>
              <a:rPr lang="en-US" sz="1800" dirty="0">
                <a:solidFill>
                  <a:srgbClr val="000000"/>
                </a:solidFill>
                <a:effectLst/>
                <a:ea typeface="Times New Roman" panose="02020603050405020304" pitchFamily="18" charset="0"/>
              </a:rPr>
              <a:t>, </a:t>
            </a:r>
            <a:r>
              <a:rPr lang="en-US" sz="1800" u="sng" dirty="0">
                <a:solidFill>
                  <a:srgbClr val="000000"/>
                </a:solidFill>
                <a:effectLst/>
                <a:ea typeface="Times New Roman" panose="02020603050405020304" pitchFamily="18" charset="0"/>
              </a:rPr>
              <a:t>bioteknik </a:t>
            </a:r>
            <a:r>
              <a:rPr lang="en-US" sz="1800" dirty="0">
                <a:solidFill>
                  <a:srgbClr val="000000"/>
                </a:solidFill>
                <a:effectLst/>
                <a:ea typeface="Times New Roman" panose="02020603050405020304" pitchFamily="18" charset="0"/>
              </a:rPr>
              <a:t>och </a:t>
            </a:r>
            <a:r>
              <a:rPr lang="en-US" sz="1800" u="sng" dirty="0">
                <a:solidFill>
                  <a:srgbClr val="000000"/>
                </a:solidFill>
                <a:effectLst/>
                <a:ea typeface="Times New Roman" panose="02020603050405020304" pitchFamily="18" charset="0"/>
              </a:rPr>
              <a:t>läkemedel</a:t>
            </a:r>
            <a:r>
              <a:rPr lang="en-US" sz="1800" dirty="0">
                <a:solidFill>
                  <a:srgbClr val="000000"/>
                </a:solidFill>
                <a:effectLst/>
                <a:ea typeface="Times New Roman" panose="02020603050405020304" pitchFamily="18" charset="0"/>
              </a:rPr>
              <a:t>, </a:t>
            </a:r>
            <a:r>
              <a:rPr lang="en-US" sz="1800" u="sng" dirty="0">
                <a:solidFill>
                  <a:srgbClr val="000000"/>
                </a:solidFill>
                <a:effectLst/>
                <a:ea typeface="Times New Roman" panose="02020603050405020304" pitchFamily="18" charset="0"/>
              </a:rPr>
              <a:t>livsmedel </a:t>
            </a:r>
            <a:r>
              <a:rPr lang="en-US" sz="1800" dirty="0">
                <a:solidFill>
                  <a:srgbClr val="000000"/>
                </a:solidFill>
                <a:effectLst/>
                <a:ea typeface="Times New Roman" panose="02020603050405020304" pitchFamily="18" charset="0"/>
              </a:rPr>
              <a:t>och </a:t>
            </a:r>
            <a:r>
              <a:rPr lang="en-US" sz="1800" u="sng" dirty="0">
                <a:solidFill>
                  <a:srgbClr val="000000"/>
                </a:solidFill>
                <a:effectLst/>
                <a:ea typeface="Times New Roman" panose="02020603050405020304" pitchFamily="18" charset="0"/>
              </a:rPr>
              <a:t>drycker</a:t>
            </a:r>
            <a:r>
              <a:rPr lang="en-US" sz="1800" dirty="0">
                <a:solidFill>
                  <a:srgbClr val="000000"/>
                </a:solidFill>
                <a:effectLst/>
                <a:ea typeface="Times New Roman" panose="02020603050405020304" pitchFamily="18" charset="0"/>
              </a:rPr>
              <a:t>, </a:t>
            </a:r>
            <a:r>
              <a:rPr lang="en-US" sz="1800" u="sng" dirty="0">
                <a:solidFill>
                  <a:srgbClr val="000000"/>
                </a:solidFill>
                <a:effectLst/>
                <a:ea typeface="Times New Roman" panose="02020603050405020304" pitchFamily="18" charset="0"/>
              </a:rPr>
              <a:t>energi </a:t>
            </a:r>
            <a:r>
              <a:rPr lang="en-US" sz="1800" dirty="0">
                <a:solidFill>
                  <a:srgbClr val="000000"/>
                </a:solidFill>
                <a:effectLst/>
                <a:ea typeface="Times New Roman" panose="02020603050405020304" pitchFamily="18" charset="0"/>
              </a:rPr>
              <a:t>samt </a:t>
            </a:r>
            <a:r>
              <a:rPr lang="en-US" sz="1800" u="sng" dirty="0">
                <a:solidFill>
                  <a:srgbClr val="000000"/>
                </a:solidFill>
                <a:effectLst/>
                <a:ea typeface="Times New Roman" panose="02020603050405020304" pitchFamily="18" charset="0"/>
              </a:rPr>
              <a:t>avfallshantering.</a:t>
            </a:r>
            <a:endParaRPr lang="it-IT" sz="1800" u="sng" dirty="0"/>
          </a:p>
          <a:p>
            <a:pPr algn="just">
              <a:lnSpc>
                <a:spcPct val="107000"/>
              </a:lnSpc>
              <a:spcAft>
                <a:spcPts val="800"/>
              </a:spcAft>
            </a:pPr>
            <a:endParaRPr lang="it-IT" sz="1800" u="sng" dirty="0">
              <a:solidFill>
                <a:srgbClr val="000000"/>
              </a:solidFill>
              <a:effectLst/>
              <a:ea typeface="Times New Roman" panose="02020603050405020304" pitchFamily="18" charset="0"/>
              <a:cs typeface="Open Sans" panose="020B0606030504020204" pitchFamily="34" charset="0"/>
            </a:endParaRPr>
          </a:p>
        </p:txBody>
      </p:sp>
      <p:pic>
        <p:nvPicPr>
          <p:cNvPr id="3" name="Immagine 2">
            <a:extLst>
              <a:ext uri="{FF2B5EF4-FFF2-40B4-BE49-F238E27FC236}">
                <a16:creationId xmlns:a16="http://schemas.microsoft.com/office/drawing/2014/main" id="{72A90563-7B68-9506-6C6B-442B56CC8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6376" y="2969740"/>
            <a:ext cx="4152124" cy="3386610"/>
          </a:xfrm>
          <a:prstGeom prst="rect">
            <a:avLst/>
          </a:prstGeom>
        </p:spPr>
      </p:pic>
      <p:sp>
        <p:nvSpPr>
          <p:cNvPr id="4" name="CasellaDiTesto 3">
            <a:extLst>
              <a:ext uri="{FF2B5EF4-FFF2-40B4-BE49-F238E27FC236}">
                <a16:creationId xmlns:a16="http://schemas.microsoft.com/office/drawing/2014/main" id="{7FCF9183-E4A0-5F62-3F36-DC9DD7AFEB2C}"/>
              </a:ext>
            </a:extLst>
          </p:cNvPr>
          <p:cNvSpPr txBox="1"/>
          <p:nvPr/>
        </p:nvSpPr>
        <p:spPr>
          <a:xfrm>
            <a:off x="1062447" y="3914666"/>
            <a:ext cx="3623307" cy="646331"/>
          </a:xfrm>
          <a:prstGeom prst="rect">
            <a:avLst/>
          </a:prstGeom>
          <a:noFill/>
          <a:ln w="19050">
            <a:solidFill>
              <a:srgbClr val="4A8522"/>
            </a:solidFill>
          </a:ln>
        </p:spPr>
        <p:txBody>
          <a:bodyPr wrap="square">
            <a:spAutoFit/>
          </a:bodyPr>
          <a:lstStyle/>
          <a:p>
            <a:pPr algn="ctr"/>
            <a:r>
              <a:rPr lang="en-GB" sz="1800" i="1" dirty="0">
                <a:solidFill>
                  <a:srgbClr val="000000"/>
                </a:solidFill>
                <a:effectLst/>
                <a:latin typeface="Calibri" panose="020F0502020204030204" pitchFamily="34" charset="0"/>
                <a:ea typeface="Times New Roman" panose="02020603050405020304" pitchFamily="18" charset="0"/>
              </a:rPr>
              <a:t>Fördelarna med en </a:t>
            </a:r>
            <a:r>
              <a:rPr lang="en-GB" sz="1800" b="1" i="1" dirty="0">
                <a:solidFill>
                  <a:srgbClr val="000000"/>
                </a:solidFill>
                <a:effectLst/>
                <a:latin typeface="Calibri" panose="020F0502020204030204" pitchFamily="34" charset="0"/>
                <a:ea typeface="Times New Roman" panose="02020603050405020304" pitchFamily="18" charset="0"/>
              </a:rPr>
              <a:t>hållbar och cirkulär </a:t>
            </a:r>
            <a:r>
              <a:rPr lang="en-GB" b="1" i="1" dirty="0">
                <a:solidFill>
                  <a:srgbClr val="000000"/>
                </a:solidFill>
                <a:latin typeface="Calibri" panose="020F0502020204030204" pitchFamily="34" charset="0"/>
                <a:ea typeface="Times New Roman" panose="02020603050405020304" pitchFamily="18" charset="0"/>
              </a:rPr>
              <a:t>bioekonomi </a:t>
            </a:r>
            <a:r>
              <a:rPr lang="en-GB" i="1" dirty="0">
                <a:solidFill>
                  <a:srgbClr val="000000"/>
                </a:solidFill>
                <a:latin typeface="Calibri" panose="020F0502020204030204" pitchFamily="34" charset="0"/>
                <a:ea typeface="Times New Roman" panose="02020603050405020304" pitchFamily="18" charset="0"/>
              </a:rPr>
              <a:t>är följande:</a:t>
            </a:r>
            <a:endParaRPr lang="it-IT" i="1" dirty="0"/>
          </a:p>
        </p:txBody>
      </p:sp>
      <p:cxnSp>
        <p:nvCxnSpPr>
          <p:cNvPr id="10" name="Connettore 2 9">
            <a:extLst>
              <a:ext uri="{FF2B5EF4-FFF2-40B4-BE49-F238E27FC236}">
                <a16:creationId xmlns:a16="http://schemas.microsoft.com/office/drawing/2014/main" id="{68088A3F-679F-6CF9-2F07-6BB206AC833B}"/>
              </a:ext>
            </a:extLst>
          </p:cNvPr>
          <p:cNvCxnSpPr/>
          <p:nvPr/>
        </p:nvCxnSpPr>
        <p:spPr>
          <a:xfrm>
            <a:off x="1635513" y="4643154"/>
            <a:ext cx="0" cy="1538769"/>
          </a:xfrm>
          <a:prstGeom prst="straightConnector1">
            <a:avLst/>
          </a:prstGeom>
          <a:ln>
            <a:solidFill>
              <a:srgbClr val="4A852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9CC7A932-4D98-90A8-5D74-C6AB11FB2EB8}"/>
              </a:ext>
            </a:extLst>
          </p:cNvPr>
          <p:cNvCxnSpPr/>
          <p:nvPr/>
        </p:nvCxnSpPr>
        <p:spPr>
          <a:xfrm>
            <a:off x="4027260" y="4643154"/>
            <a:ext cx="0" cy="1538769"/>
          </a:xfrm>
          <a:prstGeom prst="straightConnector1">
            <a:avLst/>
          </a:prstGeom>
          <a:ln>
            <a:solidFill>
              <a:srgbClr val="4A852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191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17</a:t>
            </a:fld>
            <a:endParaRPr lang="en-US" dirty="0"/>
          </a:p>
        </p:txBody>
      </p:sp>
      <p:pic>
        <p:nvPicPr>
          <p:cNvPr id="4" name="Immagine 3">
            <a:extLst>
              <a:ext uri="{FF2B5EF4-FFF2-40B4-BE49-F238E27FC236}">
                <a16:creationId xmlns:a16="http://schemas.microsoft.com/office/drawing/2014/main" id="{7ECDF744-9EAF-67E5-B87A-159178E3704B}"/>
              </a:ext>
            </a:extLst>
          </p:cNvPr>
          <p:cNvPicPr>
            <a:picLocks noChangeAspect="1"/>
          </p:cNvPicPr>
          <p:nvPr/>
        </p:nvPicPr>
        <p:blipFill>
          <a:blip r:embed="rId2"/>
          <a:stretch>
            <a:fillRect/>
          </a:stretch>
        </p:blipFill>
        <p:spPr>
          <a:xfrm>
            <a:off x="2643112" y="681037"/>
            <a:ext cx="6696463" cy="5726652"/>
          </a:xfrm>
          <a:prstGeom prst="rect">
            <a:avLst/>
          </a:prstGeom>
        </p:spPr>
      </p:pic>
      <p:sp>
        <p:nvSpPr>
          <p:cNvPr id="9" name="CasellaDiTesto 8">
            <a:extLst>
              <a:ext uri="{FF2B5EF4-FFF2-40B4-BE49-F238E27FC236}">
                <a16:creationId xmlns:a16="http://schemas.microsoft.com/office/drawing/2014/main" id="{C2CF4DD7-DC25-E27F-2066-06F3456CC047}"/>
              </a:ext>
            </a:extLst>
          </p:cNvPr>
          <p:cNvSpPr txBox="1"/>
          <p:nvPr/>
        </p:nvSpPr>
        <p:spPr>
          <a:xfrm>
            <a:off x="10027659" y="5961877"/>
            <a:ext cx="1480825" cy="276999"/>
          </a:xfrm>
          <a:prstGeom prst="rect">
            <a:avLst/>
          </a:prstGeom>
          <a:noFill/>
        </p:spPr>
        <p:txBody>
          <a:bodyPr wrap="square" rtlCol="0">
            <a:spAutoFit/>
          </a:bodyPr>
          <a:lstStyle/>
          <a:p>
            <a:r>
              <a:rPr lang="it-IT" sz="1200" dirty="0"/>
              <a:t>(Källa: </a:t>
            </a:r>
            <a:r>
              <a:rPr lang="it-IT" sz="1200" dirty="0">
                <a:hlinkClick r:id="rId3"/>
              </a:rPr>
              <a:t>FAO, 2022</a:t>
            </a:r>
            <a:r>
              <a:rPr lang="it-IT" sz="1200" dirty="0"/>
              <a:t>)</a:t>
            </a:r>
          </a:p>
        </p:txBody>
      </p:sp>
    </p:spTree>
    <p:extLst>
      <p:ext uri="{BB962C8B-B14F-4D97-AF65-F5344CB8AC3E}">
        <p14:creationId xmlns:p14="http://schemas.microsoft.com/office/powerpoint/2010/main" val="1057899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Bioekonomi: vägledande principer</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sv-SE" sz="1200">
                <a:solidFill>
                  <a:schemeClr val="bg1">
                    <a:lumMod val="65000"/>
                  </a:schemeClr>
                </a:solidFill>
              </a:rPr>
              <a:t>Modul: Övergripande färdigheter / Ämne: Gröna färdigheter / Delämne: Hållbarhet och relaterade begrepp</a:t>
            </a:r>
            <a:endParaRPr lang="en-US" sz="1200" dirty="0">
              <a:solidFill>
                <a:schemeClr val="bg1">
                  <a:lumMod val="65000"/>
                </a:schemeClr>
              </a:solidFill>
            </a:endParaRP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18</a:t>
            </a:fld>
            <a:endParaRPr lang="en-US" dirty="0"/>
          </a:p>
        </p:txBody>
      </p:sp>
      <p:sp>
        <p:nvSpPr>
          <p:cNvPr id="10" name="CasellaDiTesto 9">
            <a:extLst>
              <a:ext uri="{FF2B5EF4-FFF2-40B4-BE49-F238E27FC236}">
                <a16:creationId xmlns:a16="http://schemas.microsoft.com/office/drawing/2014/main" id="{3767E825-8727-CA19-1353-F085A6A21752}"/>
              </a:ext>
            </a:extLst>
          </p:cNvPr>
          <p:cNvSpPr txBox="1"/>
          <p:nvPr/>
        </p:nvSpPr>
        <p:spPr>
          <a:xfrm>
            <a:off x="400050" y="2203688"/>
            <a:ext cx="11444288" cy="4488408"/>
          </a:xfrm>
          <a:prstGeom prst="rect">
            <a:avLst/>
          </a:prstGeom>
          <a:noFill/>
        </p:spPr>
        <p:txBody>
          <a:bodyPr wrap="square">
            <a:spAutoFit/>
          </a:bodyPr>
          <a:lstStyle/>
          <a:p>
            <a:pPr algn="just">
              <a:spcAft>
                <a:spcPts val="800"/>
              </a:spcAft>
            </a:pPr>
            <a:endParaRPr lang="en-US"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endParaRPr>
          </a:p>
          <a:p>
            <a:pPr algn="just">
              <a:spcAft>
                <a:spcPts val="800"/>
              </a:spcAft>
            </a:pPr>
            <a:r>
              <a:rPr lang="en-US"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Hållbarhet</a:t>
            </a:r>
            <a:endParaRPr lang="en-GB" b="1" dirty="0">
              <a:solidFill>
                <a:srgbClr val="000000"/>
              </a:solidFill>
              <a:latin typeface="Calibri" panose="020F0502020204030204" pitchFamily="34" charset="0"/>
              <a:ea typeface="Times New Roman" panose="02020603050405020304" pitchFamily="18" charset="0"/>
              <a:cs typeface="Open Sans" panose="020B0606030504020204" pitchFamily="34" charset="0"/>
            </a:endParaRPr>
          </a:p>
          <a:p>
            <a:pPr algn="just">
              <a:spcAft>
                <a:spcPts val="800"/>
              </a:spcAft>
            </a:pPr>
            <a:r>
              <a:rPr lang="en-US"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a:t>
            </a:r>
            <a:r>
              <a:rPr lang="en-US"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Bioekonomin måste prioritera den långsiktiga hållbarheten hos biologiska resurser och ekosystem.</a:t>
            </a:r>
          </a:p>
          <a:p>
            <a:pPr algn="just">
              <a:spcAft>
                <a:spcPts val="800"/>
              </a:spcAft>
            </a:pPr>
            <a:r>
              <a:rPr lang="en-US"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Förklaring</a:t>
            </a:r>
            <a:r>
              <a:rPr lang="en-US"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Hållbarhet säkerställer att biologiska resurser finns tillgängliga för nuvarande och framtida generationer. Detta innebär metoder som minimerar utarmningen av resurser, skyddar den biologiska mångfalden, minskar miljöpåverkan och främjar ekologisk resiliens.</a:t>
            </a:r>
          </a:p>
          <a:p>
            <a:pPr algn="just">
              <a:spcAft>
                <a:spcPts val="800"/>
              </a:spcAft>
            </a:pPr>
            <a:r>
              <a:rPr lang="en-US"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Cirkularitet</a:t>
            </a: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Bioekonomin uppmuntrar ett cirkulärt tillvägagångssätt, där biologiska material och produkter återanvänds, återvinns eller regenereras för att minimera avfall och maximera resurseffektiviteten.</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Förklaring</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Principerna för cirkulär ekonomi betonar minskning av avfall och effektiv användning av resurser. I ett bioekonomiskt sammanhang innebär detta att man utformar produkter och processer som möjliggör återvinning och återanvändning av biologiska material, vilket minskar belastningen på naturliga ekosystem och minimerar uppkomsten av avfall.</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endParaRPr lang="it-IT" u="sng" dirty="0"/>
          </a:p>
        </p:txBody>
      </p:sp>
      <p:sp>
        <p:nvSpPr>
          <p:cNvPr id="11" name="CasellaDiTesto 10">
            <a:extLst>
              <a:ext uri="{FF2B5EF4-FFF2-40B4-BE49-F238E27FC236}">
                <a16:creationId xmlns:a16="http://schemas.microsoft.com/office/drawing/2014/main" id="{17B670F9-F9FB-AF00-DB7F-317596118CC9}"/>
              </a:ext>
            </a:extLst>
          </p:cNvPr>
          <p:cNvSpPr txBox="1"/>
          <p:nvPr/>
        </p:nvSpPr>
        <p:spPr>
          <a:xfrm>
            <a:off x="400049" y="1488462"/>
            <a:ext cx="11444287" cy="646331"/>
          </a:xfrm>
          <a:prstGeom prst="rect">
            <a:avLst/>
          </a:prstGeom>
          <a:noFill/>
        </p:spPr>
        <p:txBody>
          <a:bodyPr wrap="square">
            <a:spAutoFit/>
          </a:bodyPr>
          <a:lstStyle/>
          <a:p>
            <a:pPr algn="just"/>
            <a:r>
              <a:rPr lang="en-US" sz="1800" b="1" dirty="0">
                <a:solidFill>
                  <a:srgbClr val="000000"/>
                </a:solidFill>
                <a:effectLst/>
                <a:latin typeface="Calibri" panose="020F0502020204030204" pitchFamily="34" charset="0"/>
                <a:ea typeface="Times New Roman" panose="02020603050405020304" pitchFamily="18" charset="0"/>
              </a:rPr>
              <a:t>Principerna för bioekonomi </a:t>
            </a:r>
            <a:r>
              <a:rPr lang="en-US" sz="1800" dirty="0">
                <a:solidFill>
                  <a:srgbClr val="000000"/>
                </a:solidFill>
                <a:effectLst/>
                <a:latin typeface="Calibri" panose="020F0502020204030204" pitchFamily="34" charset="0"/>
                <a:ea typeface="Times New Roman" panose="02020603050405020304" pitchFamily="18" charset="0"/>
              </a:rPr>
              <a:t>är de grundläggande riktlinjer som styr en hållbar och ansvarsfull användning av biologiska resurser och processer för ekonomiska, sociala och miljömässiga fördelar:</a:t>
            </a:r>
            <a:endParaRPr lang="it-IT" dirty="0"/>
          </a:p>
        </p:txBody>
      </p:sp>
      <p:pic>
        <p:nvPicPr>
          <p:cNvPr id="12" name="Immagine 11">
            <a:extLst>
              <a:ext uri="{FF2B5EF4-FFF2-40B4-BE49-F238E27FC236}">
                <a16:creationId xmlns:a16="http://schemas.microsoft.com/office/drawing/2014/main" id="{50A0D24E-8F02-1C00-51AE-22587FD60B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6655" y="2260431"/>
            <a:ext cx="729133" cy="681787"/>
          </a:xfrm>
          <a:prstGeom prst="rect">
            <a:avLst/>
          </a:prstGeom>
        </p:spPr>
      </p:pic>
      <p:pic>
        <p:nvPicPr>
          <p:cNvPr id="13" name="Immagine 12">
            <a:extLst>
              <a:ext uri="{FF2B5EF4-FFF2-40B4-BE49-F238E27FC236}">
                <a16:creationId xmlns:a16="http://schemas.microsoft.com/office/drawing/2014/main" id="{9AB30328-7A43-F6ED-423B-9A71B692D03E}"/>
              </a:ext>
            </a:extLst>
          </p:cNvPr>
          <p:cNvPicPr>
            <a:picLocks noChangeAspect="1"/>
          </p:cNvPicPr>
          <p:nvPr/>
        </p:nvPicPr>
        <p:blipFill>
          <a:blip r:embed="rId3"/>
          <a:stretch>
            <a:fillRect/>
          </a:stretch>
        </p:blipFill>
        <p:spPr>
          <a:xfrm>
            <a:off x="2642584" y="3947571"/>
            <a:ext cx="617273" cy="731583"/>
          </a:xfrm>
          <a:prstGeom prst="rect">
            <a:avLst/>
          </a:prstGeom>
        </p:spPr>
      </p:pic>
    </p:spTree>
    <p:extLst>
      <p:ext uri="{BB962C8B-B14F-4D97-AF65-F5344CB8AC3E}">
        <p14:creationId xmlns:p14="http://schemas.microsoft.com/office/powerpoint/2010/main" val="2710631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Bioekonomi: vägledande principer</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sv-SE" sz="1200">
                <a:solidFill>
                  <a:schemeClr val="bg1">
                    <a:lumMod val="65000"/>
                  </a:schemeClr>
                </a:solidFill>
              </a:rPr>
              <a:t>Modul: Övergripande färdigheter / Ämne: Gröna färdigheter / Delämne: Hållbarhet och relaterade begrepp</a:t>
            </a:r>
            <a:endParaRPr lang="en-US" sz="1200" dirty="0">
              <a:solidFill>
                <a:schemeClr val="bg1">
                  <a:lumMod val="65000"/>
                </a:schemeClr>
              </a:solidFill>
            </a:endParaRP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19</a:t>
            </a:fld>
            <a:endParaRPr lang="en-US" dirty="0"/>
          </a:p>
        </p:txBody>
      </p:sp>
      <p:sp>
        <p:nvSpPr>
          <p:cNvPr id="10" name="CasellaDiTesto 9">
            <a:extLst>
              <a:ext uri="{FF2B5EF4-FFF2-40B4-BE49-F238E27FC236}">
                <a16:creationId xmlns:a16="http://schemas.microsoft.com/office/drawing/2014/main" id="{3767E825-8727-CA19-1353-F085A6A21752}"/>
              </a:ext>
            </a:extLst>
          </p:cNvPr>
          <p:cNvSpPr txBox="1"/>
          <p:nvPr/>
        </p:nvSpPr>
        <p:spPr>
          <a:xfrm>
            <a:off x="373856" y="1482169"/>
            <a:ext cx="11444288" cy="5375831"/>
          </a:xfrm>
          <a:prstGeom prst="rect">
            <a:avLst/>
          </a:prstGeom>
          <a:noFill/>
        </p:spPr>
        <p:txBody>
          <a:bodyPr wrap="square">
            <a:spAutoFit/>
          </a:bodyPr>
          <a:lstStyle/>
          <a:p>
            <a:pPr algn="just">
              <a:spcAft>
                <a:spcPts val="1125"/>
              </a:spcAft>
            </a:pPr>
            <a:endPar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endParaRPr>
          </a:p>
          <a:p>
            <a:pPr algn="just">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Innovation och teknik</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Bioekonomin bygger på banbrytande innovation och teknik för att utnyttja biologiska resurser på ett effektivt och hållbart sätt.</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Förklaring</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Innovation och teknik är viktiga komponenter i bioekonomin. Framsteg inom bioteknik, genteknik, precisionsjordbruk och hållbart skogsbruk möjliggör ett ansvarsfullt utnyttjande av biologiska resurser samtidigt som negativ miljöpåverkan minimeras.</a:t>
            </a:r>
          </a:p>
          <a:p>
            <a:pPr algn="just">
              <a:spcAft>
                <a:spcPts val="1125"/>
              </a:spcAft>
            </a:pP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Mångfald och motståndskraft</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Bioekonomin erkänner värdet av biologisk mångfald och strävar efter att främja olika biologiska resurser och ekosystem för större motståndskraft.</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Förklaring</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Biologisk mångfald är avgörande för ekosystemens stabilitet och motståndskraft. Den bioekonomiska principen om mångfald uppmuntrar till skydd och ansvarsfull förvaltning av olika biologiska arter, genotyper och ekosystem för att öka deras anpassningsförmåga till förändrade förhållanden, t.ex. klimatförändringar eller sjukdomsutbrott.</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endParaRPr lang="it-IT" u="sng" dirty="0"/>
          </a:p>
        </p:txBody>
      </p:sp>
      <p:pic>
        <p:nvPicPr>
          <p:cNvPr id="2" name="Immagine 1">
            <a:extLst>
              <a:ext uri="{FF2B5EF4-FFF2-40B4-BE49-F238E27FC236}">
                <a16:creationId xmlns:a16="http://schemas.microsoft.com/office/drawing/2014/main" id="{05CA5179-B638-CEEF-178D-747B1D0D8A32}"/>
              </a:ext>
            </a:extLst>
          </p:cNvPr>
          <p:cNvPicPr>
            <a:picLocks noChangeAspect="1"/>
          </p:cNvPicPr>
          <p:nvPr/>
        </p:nvPicPr>
        <p:blipFill>
          <a:blip r:embed="rId2"/>
          <a:stretch>
            <a:fillRect/>
          </a:stretch>
        </p:blipFill>
        <p:spPr>
          <a:xfrm>
            <a:off x="3210956" y="1690688"/>
            <a:ext cx="701101" cy="662997"/>
          </a:xfrm>
          <a:prstGeom prst="rect">
            <a:avLst/>
          </a:prstGeom>
        </p:spPr>
      </p:pic>
      <p:pic>
        <p:nvPicPr>
          <p:cNvPr id="3" name="Immagine 2">
            <a:extLst>
              <a:ext uri="{FF2B5EF4-FFF2-40B4-BE49-F238E27FC236}">
                <a16:creationId xmlns:a16="http://schemas.microsoft.com/office/drawing/2014/main" id="{B219BF10-439C-5DF5-D082-F84FF762F733}"/>
              </a:ext>
            </a:extLst>
          </p:cNvPr>
          <p:cNvPicPr>
            <a:picLocks noChangeAspect="1"/>
          </p:cNvPicPr>
          <p:nvPr/>
        </p:nvPicPr>
        <p:blipFill>
          <a:blip r:embed="rId3"/>
          <a:stretch>
            <a:fillRect/>
          </a:stretch>
        </p:blipFill>
        <p:spPr>
          <a:xfrm>
            <a:off x="3199524" y="4118544"/>
            <a:ext cx="723963" cy="624894"/>
          </a:xfrm>
          <a:prstGeom prst="rect">
            <a:avLst/>
          </a:prstGeom>
        </p:spPr>
      </p:pic>
    </p:spTree>
    <p:extLst>
      <p:ext uri="{BB962C8B-B14F-4D97-AF65-F5344CB8AC3E}">
        <p14:creationId xmlns:p14="http://schemas.microsoft.com/office/powerpoint/2010/main" val="2761184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524000" y="2123260"/>
            <a:ext cx="9144000" cy="2387600"/>
          </a:xfrm>
        </p:spPr>
        <p:txBody>
          <a:bodyPr>
            <a:normAutofit fontScale="90000"/>
          </a:bodyPr>
          <a:lstStyle/>
          <a:p>
            <a:r>
              <a:rPr lang="en-GB" b="1" dirty="0">
                <a:solidFill>
                  <a:srgbClr val="94C020"/>
                </a:solidFill>
                <a:latin typeface="+mn-lt"/>
              </a:rPr>
              <a:t>Kurs: </a:t>
            </a:r>
            <a:r>
              <a:rPr lang="en-GB" b="1" dirty="0" err="1">
                <a:solidFill>
                  <a:srgbClr val="94C020"/>
                </a:solidFill>
                <a:latin typeface="+mn-lt"/>
              </a:rPr>
              <a:t>Högre</a:t>
            </a:r>
            <a:r>
              <a:rPr lang="en-GB" b="1" dirty="0">
                <a:solidFill>
                  <a:srgbClr val="94C020"/>
                </a:solidFill>
                <a:latin typeface="+mn-lt"/>
              </a:rPr>
              <a:t> </a:t>
            </a:r>
            <a:r>
              <a:rPr lang="en-GB" b="1" dirty="0" err="1">
                <a:solidFill>
                  <a:srgbClr val="94C020"/>
                </a:solidFill>
                <a:latin typeface="+mn-lt"/>
              </a:rPr>
              <a:t>Utbildning</a:t>
            </a:r>
            <a:br>
              <a:rPr lang="en-GB" b="1" dirty="0">
                <a:solidFill>
                  <a:srgbClr val="94C020"/>
                </a:solidFill>
                <a:latin typeface="+mn-lt"/>
              </a:rPr>
            </a:br>
            <a:r>
              <a:rPr lang="en-GB" b="1" dirty="0">
                <a:solidFill>
                  <a:srgbClr val="94C020"/>
                </a:solidFill>
                <a:latin typeface="+mn-lt"/>
              </a:rPr>
              <a:t>Modul: </a:t>
            </a:r>
            <a:r>
              <a:rPr lang="en-GB" dirty="0" err="1"/>
              <a:t>Övergripande</a:t>
            </a:r>
            <a:r>
              <a:rPr lang="en-GB" dirty="0"/>
              <a:t> </a:t>
            </a:r>
            <a:r>
              <a:rPr lang="en-GB" dirty="0" err="1"/>
              <a:t>färdigheter</a:t>
            </a:r>
            <a:br>
              <a:rPr lang="en-GB" b="1" dirty="0">
                <a:solidFill>
                  <a:srgbClr val="94C020"/>
                </a:solidFill>
                <a:latin typeface="+mn-lt"/>
              </a:rPr>
            </a:br>
            <a:r>
              <a:rPr lang="en-GB" dirty="0" err="1"/>
              <a:t>Ämne</a:t>
            </a:r>
            <a:r>
              <a:rPr lang="en-GB" b="1" dirty="0">
                <a:solidFill>
                  <a:srgbClr val="94C020"/>
                </a:solidFill>
                <a:latin typeface="+mn-lt"/>
              </a:rPr>
              <a:t>: </a:t>
            </a:r>
            <a:r>
              <a:rPr lang="en-GB" b="1" dirty="0" err="1">
                <a:solidFill>
                  <a:srgbClr val="94C020"/>
                </a:solidFill>
                <a:latin typeface="+mn-lt"/>
              </a:rPr>
              <a:t>Gröna</a:t>
            </a:r>
            <a:r>
              <a:rPr lang="en-GB" b="1" dirty="0">
                <a:solidFill>
                  <a:srgbClr val="94C020"/>
                </a:solidFill>
                <a:latin typeface="+mn-lt"/>
              </a:rPr>
              <a:t> </a:t>
            </a:r>
            <a:r>
              <a:rPr lang="en-GB" b="1" dirty="0" err="1">
                <a:solidFill>
                  <a:srgbClr val="94C020"/>
                </a:solidFill>
                <a:latin typeface="+mn-lt"/>
              </a:rPr>
              <a:t>färdigheter</a:t>
            </a:r>
            <a:endParaRPr lang="en-GB" b="1" dirty="0">
              <a:solidFill>
                <a:srgbClr val="94C020"/>
              </a:solidFill>
              <a:latin typeface="+mn-lt"/>
              <a:cs typeface="Calibri"/>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a:lstStyle/>
          <a:p>
            <a:pPr marL="0" indent="0">
              <a:buNone/>
            </a:pPr>
            <a:r>
              <a:rPr lang="en-GB" dirty="0">
                <a:solidFill>
                  <a:schemeClr val="tx1">
                    <a:lumMod val="65000"/>
                    <a:lumOff val="35000"/>
                  </a:schemeClr>
                </a:solidFill>
              </a:rPr>
              <a:t>Författare</a:t>
            </a:r>
            <a:r>
              <a:rPr lang="it-IT" dirty="0">
                <a:solidFill>
                  <a:schemeClr val="tx1">
                    <a:lumMod val="65000"/>
                    <a:lumOff val="35000"/>
                  </a:schemeClr>
                </a:solidFill>
              </a:rPr>
              <a:t>: CESIE &amp; OTC</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Bioekonomi: vägledande principer</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sv-SE" sz="1200">
                <a:solidFill>
                  <a:schemeClr val="bg1">
                    <a:lumMod val="65000"/>
                  </a:schemeClr>
                </a:solidFill>
              </a:rPr>
              <a:t>Modul: Övergripande färdigheter / Ämne: Gröna färdigheter / Delämne: Hållbarhet och relaterade begrepp</a:t>
            </a:r>
            <a:endParaRPr lang="en-US" sz="1200" dirty="0">
              <a:solidFill>
                <a:schemeClr val="bg1">
                  <a:lumMod val="65000"/>
                </a:schemeClr>
              </a:solidFill>
            </a:endParaRP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20</a:t>
            </a:fld>
            <a:endParaRPr lang="en-US" dirty="0"/>
          </a:p>
        </p:txBody>
      </p:sp>
      <p:sp>
        <p:nvSpPr>
          <p:cNvPr id="10" name="CasellaDiTesto 9">
            <a:extLst>
              <a:ext uri="{FF2B5EF4-FFF2-40B4-BE49-F238E27FC236}">
                <a16:creationId xmlns:a16="http://schemas.microsoft.com/office/drawing/2014/main" id="{3767E825-8727-CA19-1353-F085A6A21752}"/>
              </a:ext>
            </a:extLst>
          </p:cNvPr>
          <p:cNvSpPr txBox="1"/>
          <p:nvPr/>
        </p:nvSpPr>
        <p:spPr>
          <a:xfrm>
            <a:off x="373856" y="1482169"/>
            <a:ext cx="11444288" cy="5375831"/>
          </a:xfrm>
          <a:prstGeom prst="rect">
            <a:avLst/>
          </a:prstGeom>
          <a:noFill/>
        </p:spPr>
        <p:txBody>
          <a:bodyPr wrap="square">
            <a:spAutoFit/>
          </a:bodyPr>
          <a:lstStyle/>
          <a:p>
            <a:pPr algn="just">
              <a:spcAft>
                <a:spcPts val="1125"/>
              </a:spcAft>
            </a:pPr>
            <a:endPar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endParaRPr>
          </a:p>
          <a:p>
            <a:pPr algn="just">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Etiska överväganden</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Bioekonomisk verksamhet bör bedrivas med etiska överväganden, respekt för mänskliga rättigheter, kulturella värden och alla arters välbefinnande.</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Förklaring</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Denna princip understryker vikten av att säkerställa att bioekonomiska metoder genomförs med ett starkt etiskt ramverk. Det innebär att man inhämtar fritt och informerat samtycke från samhällen, skyddar inhemsk kunskap och upprätthåller social och miljömässig etik.</a:t>
            </a:r>
          </a:p>
          <a:p>
            <a:pPr algn="just">
              <a:spcAft>
                <a:spcPts val="1125"/>
              </a:spcAft>
            </a:pP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Ekonomisk bärkraft</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Bioekonomin bör vara ekonomiskt livskraftig och främja ekonomisk tillväxt och skapande av arbetstillfällen samtidigt som den ger hållbara fördelar.</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Förklaring</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Ekonomisk bärkraft är avgörande för att säkerställa att bioekonomin bidrar till den ekonomiska utvecklingen. Hållbara biobaserade industrier bör generera vinster, skapa arbetstillfällen och stimulera ekonomisk tillväxt samtidigt som de tar sitt miljömässiga och sociala ansvar.</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endParaRPr lang="it-IT" u="sng" dirty="0"/>
          </a:p>
        </p:txBody>
      </p:sp>
      <p:pic>
        <p:nvPicPr>
          <p:cNvPr id="4" name="Immagine 3">
            <a:extLst>
              <a:ext uri="{FF2B5EF4-FFF2-40B4-BE49-F238E27FC236}">
                <a16:creationId xmlns:a16="http://schemas.microsoft.com/office/drawing/2014/main" id="{CC1EB55E-AFE4-6656-23F4-FF35E5388176}"/>
              </a:ext>
            </a:extLst>
          </p:cNvPr>
          <p:cNvPicPr>
            <a:picLocks noChangeAspect="1"/>
          </p:cNvPicPr>
          <p:nvPr/>
        </p:nvPicPr>
        <p:blipFill>
          <a:blip r:embed="rId2"/>
          <a:stretch>
            <a:fillRect/>
          </a:stretch>
        </p:blipFill>
        <p:spPr>
          <a:xfrm>
            <a:off x="2653711" y="1561258"/>
            <a:ext cx="739204" cy="685859"/>
          </a:xfrm>
          <a:prstGeom prst="rect">
            <a:avLst/>
          </a:prstGeom>
        </p:spPr>
      </p:pic>
      <p:pic>
        <p:nvPicPr>
          <p:cNvPr id="8" name="Immagine 7">
            <a:extLst>
              <a:ext uri="{FF2B5EF4-FFF2-40B4-BE49-F238E27FC236}">
                <a16:creationId xmlns:a16="http://schemas.microsoft.com/office/drawing/2014/main" id="{AE7C1C1E-C951-1D58-1B7C-C658C8A91AAC}"/>
              </a:ext>
            </a:extLst>
          </p:cNvPr>
          <p:cNvPicPr>
            <a:picLocks noChangeAspect="1"/>
          </p:cNvPicPr>
          <p:nvPr/>
        </p:nvPicPr>
        <p:blipFill>
          <a:blip r:embed="rId3"/>
          <a:stretch>
            <a:fillRect/>
          </a:stretch>
        </p:blipFill>
        <p:spPr>
          <a:xfrm>
            <a:off x="2535724" y="4056700"/>
            <a:ext cx="723963" cy="685859"/>
          </a:xfrm>
          <a:prstGeom prst="rect">
            <a:avLst/>
          </a:prstGeom>
        </p:spPr>
      </p:pic>
    </p:spTree>
    <p:extLst>
      <p:ext uri="{BB962C8B-B14F-4D97-AF65-F5344CB8AC3E}">
        <p14:creationId xmlns:p14="http://schemas.microsoft.com/office/powerpoint/2010/main" val="3882747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Bioekonomi: vägledande principer</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sv-SE" sz="1200">
                <a:solidFill>
                  <a:schemeClr val="bg1">
                    <a:lumMod val="65000"/>
                  </a:schemeClr>
                </a:solidFill>
              </a:rPr>
              <a:t>Modul: Övergripande färdigheter / Ämne: Gröna färdigheter / Delämne: Hållbarhet och relaterade begrepp</a:t>
            </a:r>
            <a:endParaRPr lang="en-US" sz="1200" dirty="0">
              <a:solidFill>
                <a:schemeClr val="bg1">
                  <a:lumMod val="65000"/>
                </a:schemeClr>
              </a:solidFill>
            </a:endParaRP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21</a:t>
            </a:fld>
            <a:endParaRPr lang="en-US" dirty="0"/>
          </a:p>
        </p:txBody>
      </p:sp>
      <p:sp>
        <p:nvSpPr>
          <p:cNvPr id="10" name="CasellaDiTesto 9">
            <a:extLst>
              <a:ext uri="{FF2B5EF4-FFF2-40B4-BE49-F238E27FC236}">
                <a16:creationId xmlns:a16="http://schemas.microsoft.com/office/drawing/2014/main" id="{3767E825-8727-CA19-1353-F085A6A21752}"/>
              </a:ext>
            </a:extLst>
          </p:cNvPr>
          <p:cNvSpPr txBox="1"/>
          <p:nvPr/>
        </p:nvSpPr>
        <p:spPr>
          <a:xfrm>
            <a:off x="373856" y="1482169"/>
            <a:ext cx="11444288" cy="5375831"/>
          </a:xfrm>
          <a:prstGeom prst="rect">
            <a:avLst/>
          </a:prstGeom>
          <a:noFill/>
        </p:spPr>
        <p:txBody>
          <a:bodyPr wrap="square">
            <a:spAutoFit/>
          </a:bodyPr>
          <a:lstStyle/>
          <a:p>
            <a:pPr algn="just">
              <a:spcAft>
                <a:spcPts val="1125"/>
              </a:spcAft>
            </a:pPr>
            <a:endPar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endParaRPr>
          </a:p>
          <a:p>
            <a:pPr algn="just">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Globalt samarbete</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Bioekonomiska insatser bör uppmuntra internationellt samarbete, kunskapsdelning och en rättvis fördelning av fördelarna.</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Förklaring</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Bioekonomin är en global strävan. Samarbete mellan nationer, organisationer och intressenter är avgörande för att ta itu med globala utmaningar som klimatförändringar, livsmedelssäkerhet och resursbrist. Denna princip betonar delning av kunskap, teknik och fördelar för att uppnå gemensamma mål.</a:t>
            </a:r>
          </a:p>
          <a:p>
            <a:pPr algn="just">
              <a:spcAft>
                <a:spcPts val="1125"/>
              </a:spcAft>
            </a:pP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Ansvarsfull styrning</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Princip</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Effektiv styrning och reglering är avgörande för att säkerställa att bioekonomisk verksamhet bedrivs på ett ansvarsfullt och etiskt sätt.</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spcAft>
                <a:spcPts val="1125"/>
              </a:spcAft>
            </a:pPr>
            <a:r>
              <a:rPr lang="en-US" sz="1800" i="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Förklaring</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Regeringar och tillsynsmyndigheter spelar en avgörande roll när det gäller att fastställa och tillämpa policyer, standarder och riktlinjer som främjar ansvarsfulla bioekonomiska metoder. Detta säkerställer att principerna om hållbarhet, etik och ekonomisk bärkraft upprätthålls.</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a:p>
            <a:pPr algn="just"/>
            <a:endParaRPr lang="it-IT" u="sng" dirty="0"/>
          </a:p>
        </p:txBody>
      </p:sp>
      <p:pic>
        <p:nvPicPr>
          <p:cNvPr id="2" name="Immagine 1">
            <a:extLst>
              <a:ext uri="{FF2B5EF4-FFF2-40B4-BE49-F238E27FC236}">
                <a16:creationId xmlns:a16="http://schemas.microsoft.com/office/drawing/2014/main" id="{ED28CF77-0FFB-38F6-E940-17401C48ABC1}"/>
              </a:ext>
            </a:extLst>
          </p:cNvPr>
          <p:cNvPicPr>
            <a:picLocks noChangeAspect="1"/>
          </p:cNvPicPr>
          <p:nvPr/>
        </p:nvPicPr>
        <p:blipFill>
          <a:blip r:embed="rId2"/>
          <a:stretch>
            <a:fillRect/>
          </a:stretch>
        </p:blipFill>
        <p:spPr>
          <a:xfrm>
            <a:off x="2883807" y="1655405"/>
            <a:ext cx="685859" cy="701101"/>
          </a:xfrm>
          <a:prstGeom prst="rect">
            <a:avLst/>
          </a:prstGeom>
        </p:spPr>
      </p:pic>
      <p:pic>
        <p:nvPicPr>
          <p:cNvPr id="3" name="Immagine 2">
            <a:extLst>
              <a:ext uri="{FF2B5EF4-FFF2-40B4-BE49-F238E27FC236}">
                <a16:creationId xmlns:a16="http://schemas.microsoft.com/office/drawing/2014/main" id="{70C78526-693C-73BD-6012-9E2C87202B94}"/>
              </a:ext>
            </a:extLst>
          </p:cNvPr>
          <p:cNvPicPr>
            <a:picLocks noChangeAspect="1"/>
          </p:cNvPicPr>
          <p:nvPr/>
        </p:nvPicPr>
        <p:blipFill>
          <a:blip r:embed="rId3"/>
          <a:stretch>
            <a:fillRect/>
          </a:stretch>
        </p:blipFill>
        <p:spPr>
          <a:xfrm>
            <a:off x="2883808" y="4077901"/>
            <a:ext cx="685859" cy="736044"/>
          </a:xfrm>
          <a:prstGeom prst="rect">
            <a:avLst/>
          </a:prstGeom>
        </p:spPr>
      </p:pic>
    </p:spTree>
    <p:extLst>
      <p:ext uri="{BB962C8B-B14F-4D97-AF65-F5344CB8AC3E}">
        <p14:creationId xmlns:p14="http://schemas.microsoft.com/office/powerpoint/2010/main" val="3450448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Sektorer och nätverk inom bioekonomin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22</a:t>
            </a:fld>
            <a:endParaRPr lang="en-US" dirty="0"/>
          </a:p>
        </p:txBody>
      </p:sp>
      <p:pic>
        <p:nvPicPr>
          <p:cNvPr id="4" name="Immagine 3">
            <a:extLst>
              <a:ext uri="{FF2B5EF4-FFF2-40B4-BE49-F238E27FC236}">
                <a16:creationId xmlns:a16="http://schemas.microsoft.com/office/drawing/2014/main" id="{C8B40B30-A14A-CD3E-3A5E-21A0543344C1}"/>
              </a:ext>
            </a:extLst>
          </p:cNvPr>
          <p:cNvPicPr>
            <a:picLocks noChangeAspect="1"/>
          </p:cNvPicPr>
          <p:nvPr/>
        </p:nvPicPr>
        <p:blipFill>
          <a:blip r:embed="rId2"/>
          <a:stretch>
            <a:fillRect/>
          </a:stretch>
        </p:blipFill>
        <p:spPr>
          <a:xfrm>
            <a:off x="268015" y="1468322"/>
            <a:ext cx="11727333" cy="4412215"/>
          </a:xfrm>
          <a:prstGeom prst="rect">
            <a:avLst/>
          </a:prstGeom>
        </p:spPr>
      </p:pic>
      <p:sp>
        <p:nvSpPr>
          <p:cNvPr id="8" name="CasellaDiTesto 7">
            <a:extLst>
              <a:ext uri="{FF2B5EF4-FFF2-40B4-BE49-F238E27FC236}">
                <a16:creationId xmlns:a16="http://schemas.microsoft.com/office/drawing/2014/main" id="{F7828F58-9A43-2F3F-9A22-982A57B51346}"/>
              </a:ext>
            </a:extLst>
          </p:cNvPr>
          <p:cNvSpPr txBox="1"/>
          <p:nvPr/>
        </p:nvSpPr>
        <p:spPr>
          <a:xfrm>
            <a:off x="5059138" y="6000060"/>
            <a:ext cx="1980422" cy="261610"/>
          </a:xfrm>
          <a:prstGeom prst="rect">
            <a:avLst/>
          </a:prstGeom>
          <a:noFill/>
        </p:spPr>
        <p:txBody>
          <a:bodyPr wrap="square">
            <a:spAutoFit/>
          </a:bodyPr>
          <a:lstStyle/>
          <a:p>
            <a:r>
              <a:rPr lang="en-GB" sz="1100" dirty="0">
                <a:solidFill>
                  <a:srgbClr val="000000"/>
                </a:solidFill>
                <a:effectLst/>
                <a:ea typeface="Times New Roman" panose="02020603050405020304" pitchFamily="18" charset="0"/>
                <a:cs typeface="Open Sans" panose="020B0606030504020204" pitchFamily="34" charset="0"/>
              </a:rPr>
              <a:t>(Källa: </a:t>
            </a:r>
            <a:r>
              <a:rPr lang="en-GB" sz="1100" u="sng" dirty="0">
                <a:solidFill>
                  <a:srgbClr val="000000"/>
                </a:solidFill>
                <a:effectLst/>
                <a:ea typeface="Times New Roman" panose="02020603050405020304" pitchFamily="18" charset="0"/>
                <a:cs typeface="Open Sans" panose="020B0606030504020204" pitchFamily="34" charset="0"/>
                <a:hlinkClick r:id="rId3"/>
              </a:rPr>
              <a:t>Trigo, E. et al., 2023</a:t>
            </a:r>
            <a:r>
              <a:rPr lang="en-GB" sz="1100" u="sng" dirty="0">
                <a:solidFill>
                  <a:srgbClr val="000000"/>
                </a:solidFill>
                <a:effectLst/>
                <a:ea typeface="Times New Roman" panose="02020603050405020304" pitchFamily="18" charset="0"/>
                <a:cs typeface="Open Sans" panose="020B0606030504020204" pitchFamily="34" charset="0"/>
              </a:rPr>
              <a:t>)</a:t>
            </a:r>
            <a:endParaRPr lang="it-IT" sz="1100" dirty="0"/>
          </a:p>
        </p:txBody>
      </p:sp>
    </p:spTree>
    <p:extLst>
      <p:ext uri="{BB962C8B-B14F-4D97-AF65-F5344CB8AC3E}">
        <p14:creationId xmlns:p14="http://schemas.microsoft.com/office/powerpoint/2010/main" val="1205777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Bioekonomi och tryggad livsmedelsförsörjning</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23</a:t>
            </a:fld>
            <a:endParaRPr lang="en-US" dirty="0"/>
          </a:p>
        </p:txBody>
      </p:sp>
      <p:pic>
        <p:nvPicPr>
          <p:cNvPr id="2" name="Immagine 1">
            <a:extLst>
              <a:ext uri="{FF2B5EF4-FFF2-40B4-BE49-F238E27FC236}">
                <a16:creationId xmlns:a16="http://schemas.microsoft.com/office/drawing/2014/main" id="{CDA7715D-01FE-6E35-6162-1CE1D3242C5E}"/>
              </a:ext>
            </a:extLst>
          </p:cNvPr>
          <p:cNvPicPr>
            <a:picLocks noChangeAspect="1"/>
          </p:cNvPicPr>
          <p:nvPr/>
        </p:nvPicPr>
        <p:blipFill>
          <a:blip r:embed="rId2"/>
          <a:stretch>
            <a:fillRect/>
          </a:stretch>
        </p:blipFill>
        <p:spPr>
          <a:xfrm>
            <a:off x="1835919" y="1292091"/>
            <a:ext cx="8520162" cy="4838765"/>
          </a:xfrm>
          <a:prstGeom prst="rect">
            <a:avLst/>
          </a:prstGeom>
        </p:spPr>
      </p:pic>
      <p:sp>
        <p:nvSpPr>
          <p:cNvPr id="3" name="CasellaDiTesto 2">
            <a:extLst>
              <a:ext uri="{FF2B5EF4-FFF2-40B4-BE49-F238E27FC236}">
                <a16:creationId xmlns:a16="http://schemas.microsoft.com/office/drawing/2014/main" id="{E9D68533-7CED-DF2D-CF96-588DE6037446}"/>
              </a:ext>
            </a:extLst>
          </p:cNvPr>
          <p:cNvSpPr txBox="1"/>
          <p:nvPr/>
        </p:nvSpPr>
        <p:spPr>
          <a:xfrm>
            <a:off x="4825872" y="6208678"/>
            <a:ext cx="2446953" cy="266767"/>
          </a:xfrm>
          <a:prstGeom prst="rect">
            <a:avLst/>
          </a:prstGeom>
          <a:noFill/>
        </p:spPr>
        <p:txBody>
          <a:bodyPr wrap="square">
            <a:spAutoFit/>
          </a:bodyPr>
          <a:lstStyle/>
          <a:p>
            <a:r>
              <a:rPr lang="en-GB" sz="1100" dirty="0">
                <a:solidFill>
                  <a:srgbClr val="000000"/>
                </a:solidFill>
                <a:effectLst/>
                <a:ea typeface="Times New Roman" panose="02020603050405020304" pitchFamily="18" charset="0"/>
                <a:cs typeface="Open Sans" panose="020B0606030504020204" pitchFamily="34" charset="0"/>
              </a:rPr>
              <a:t>(Källa: </a:t>
            </a:r>
            <a:r>
              <a:rPr lang="en-GB" sz="1100" u="sng" dirty="0">
                <a:solidFill>
                  <a:srgbClr val="000000"/>
                </a:solidFill>
                <a:effectLst/>
                <a:ea typeface="Times New Roman" panose="02020603050405020304" pitchFamily="18" charset="0"/>
                <a:cs typeface="Open Sans" panose="020B0606030504020204" pitchFamily="34" charset="0"/>
                <a:hlinkClick r:id="rId3"/>
              </a:rPr>
              <a:t>Europeiska kommissionen</a:t>
            </a:r>
            <a:r>
              <a:rPr lang="en-GB" sz="1100" u="sng" dirty="0">
                <a:solidFill>
                  <a:srgbClr val="0000FF"/>
                </a:solidFill>
                <a:effectLst/>
                <a:ea typeface="Times New Roman" panose="02020603050405020304" pitchFamily="18" charset="0"/>
                <a:cs typeface="Open Sans" panose="020B0606030504020204" pitchFamily="34" charset="0"/>
              </a:rPr>
              <a:t>, 2021</a:t>
            </a:r>
            <a:r>
              <a:rPr lang="en-GB" sz="1100" dirty="0">
                <a:solidFill>
                  <a:srgbClr val="000000"/>
                </a:solidFill>
                <a:effectLst/>
                <a:ea typeface="Times New Roman" panose="02020603050405020304" pitchFamily="18" charset="0"/>
                <a:cs typeface="Open Sans" panose="020B0606030504020204" pitchFamily="34" charset="0"/>
              </a:rPr>
              <a:t>)</a:t>
            </a:r>
            <a:endParaRPr lang="it-IT" sz="1100" dirty="0"/>
          </a:p>
        </p:txBody>
      </p:sp>
    </p:spTree>
    <p:extLst>
      <p:ext uri="{BB962C8B-B14F-4D97-AF65-F5344CB8AC3E}">
        <p14:creationId xmlns:p14="http://schemas.microsoft.com/office/powerpoint/2010/main" val="632317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a:bodyPr>
          <a:lstStyle/>
          <a:p>
            <a:r>
              <a:rPr lang="en-US" sz="4400" dirty="0"/>
              <a:t>Bioekonomi och mervärde</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24</a:t>
            </a:fld>
            <a:endParaRPr lang="en-US" dirty="0"/>
          </a:p>
        </p:txBody>
      </p:sp>
      <p:pic>
        <p:nvPicPr>
          <p:cNvPr id="4" name="Immagine 3">
            <a:extLst>
              <a:ext uri="{FF2B5EF4-FFF2-40B4-BE49-F238E27FC236}">
                <a16:creationId xmlns:a16="http://schemas.microsoft.com/office/drawing/2014/main" id="{EA1CCB49-B1CC-9653-2547-6A1DF65C6168}"/>
              </a:ext>
            </a:extLst>
          </p:cNvPr>
          <p:cNvPicPr>
            <a:picLocks noChangeAspect="1"/>
          </p:cNvPicPr>
          <p:nvPr/>
        </p:nvPicPr>
        <p:blipFill>
          <a:blip r:embed="rId2"/>
          <a:stretch>
            <a:fillRect/>
          </a:stretch>
        </p:blipFill>
        <p:spPr>
          <a:xfrm>
            <a:off x="1682777" y="1497857"/>
            <a:ext cx="8826446" cy="4586491"/>
          </a:xfrm>
          <a:prstGeom prst="rect">
            <a:avLst/>
          </a:prstGeom>
        </p:spPr>
      </p:pic>
      <p:sp>
        <p:nvSpPr>
          <p:cNvPr id="8" name="CasellaDiTesto 7">
            <a:extLst>
              <a:ext uri="{FF2B5EF4-FFF2-40B4-BE49-F238E27FC236}">
                <a16:creationId xmlns:a16="http://schemas.microsoft.com/office/drawing/2014/main" id="{027D9D20-7C01-A022-AB98-3112C496047D}"/>
              </a:ext>
            </a:extLst>
          </p:cNvPr>
          <p:cNvSpPr txBox="1"/>
          <p:nvPr/>
        </p:nvSpPr>
        <p:spPr>
          <a:xfrm>
            <a:off x="9121606" y="6108071"/>
            <a:ext cx="2775234" cy="261610"/>
          </a:xfrm>
          <a:prstGeom prst="rect">
            <a:avLst/>
          </a:prstGeom>
          <a:noFill/>
        </p:spPr>
        <p:txBody>
          <a:bodyPr wrap="square">
            <a:spAutoFit/>
          </a:bodyPr>
          <a:lstStyle/>
          <a:p>
            <a:pPr algn="just">
              <a:spcAft>
                <a:spcPts val="1000"/>
              </a:spcAft>
            </a:pPr>
            <a:r>
              <a:rPr lang="en-GB" sz="1100" i="1" dirty="0">
                <a:solidFill>
                  <a:srgbClr val="1F497D"/>
                </a:solidFill>
                <a:effectLst/>
                <a:ea typeface="Times New Roman" panose="02020603050405020304" pitchFamily="18" charset="0"/>
                <a:cs typeface="Open Sans" panose="020B0606030504020204" pitchFamily="34" charset="0"/>
              </a:rPr>
              <a:t>(Källa: </a:t>
            </a:r>
            <a:r>
              <a:rPr lang="en-GB" sz="1100" i="1" u="sng" dirty="0">
                <a:solidFill>
                  <a:srgbClr val="1F497D"/>
                </a:solidFill>
                <a:effectLst/>
                <a:ea typeface="Times New Roman" panose="02020603050405020304" pitchFamily="18" charset="0"/>
                <a:cs typeface="Open Sans" panose="020B0606030504020204" pitchFamily="34" charset="0"/>
                <a:hlinkClick r:id="rId3"/>
              </a:rPr>
              <a:t>Europeiska kommissionen</a:t>
            </a:r>
            <a:r>
              <a:rPr lang="en-GB" sz="1100" i="1" u="sng" dirty="0">
                <a:solidFill>
                  <a:srgbClr val="0000FF"/>
                </a:solidFill>
                <a:effectLst/>
                <a:ea typeface="Times New Roman" panose="02020603050405020304" pitchFamily="18" charset="0"/>
                <a:cs typeface="Open Sans" panose="020B0606030504020204" pitchFamily="34" charset="0"/>
              </a:rPr>
              <a:t>, 2019</a:t>
            </a:r>
            <a:r>
              <a:rPr lang="en-GB" sz="1100" i="1" dirty="0">
                <a:solidFill>
                  <a:srgbClr val="1F497D"/>
                </a:solidFill>
                <a:effectLst/>
                <a:ea typeface="Times New Roman" panose="02020603050405020304" pitchFamily="18" charset="0"/>
                <a:cs typeface="Open Sans" panose="020B0606030504020204" pitchFamily="34" charset="0"/>
              </a:rPr>
              <a:t>)</a:t>
            </a:r>
            <a:endParaRPr lang="it-IT" sz="1100" i="1" dirty="0">
              <a:solidFill>
                <a:srgbClr val="1F497D"/>
              </a:solidFill>
              <a:effectLst/>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1243268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rmAutofit fontScale="90000"/>
          </a:bodyPr>
          <a:lstStyle/>
          <a:p>
            <a:r>
              <a:rPr lang="en-US" sz="4400" dirty="0"/>
              <a:t>Bioekonomin och skapandet av arbetstillfällen i EU</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25</a:t>
            </a:fld>
            <a:endParaRPr lang="en-US" dirty="0"/>
          </a:p>
        </p:txBody>
      </p:sp>
      <p:pic>
        <p:nvPicPr>
          <p:cNvPr id="2" name="Immagine 1">
            <a:extLst>
              <a:ext uri="{FF2B5EF4-FFF2-40B4-BE49-F238E27FC236}">
                <a16:creationId xmlns:a16="http://schemas.microsoft.com/office/drawing/2014/main" id="{52CB371C-BACA-E9AD-81D8-D91FDC9650BF}"/>
              </a:ext>
            </a:extLst>
          </p:cNvPr>
          <p:cNvPicPr>
            <a:picLocks noChangeAspect="1"/>
          </p:cNvPicPr>
          <p:nvPr/>
        </p:nvPicPr>
        <p:blipFill>
          <a:blip r:embed="rId2"/>
          <a:stretch>
            <a:fillRect/>
          </a:stretch>
        </p:blipFill>
        <p:spPr>
          <a:xfrm>
            <a:off x="3759302" y="1476341"/>
            <a:ext cx="4673396" cy="4880009"/>
          </a:xfrm>
          <a:prstGeom prst="rect">
            <a:avLst/>
          </a:prstGeom>
        </p:spPr>
      </p:pic>
      <p:sp>
        <p:nvSpPr>
          <p:cNvPr id="3" name="CasellaDiTesto 2">
            <a:extLst>
              <a:ext uri="{FF2B5EF4-FFF2-40B4-BE49-F238E27FC236}">
                <a16:creationId xmlns:a16="http://schemas.microsoft.com/office/drawing/2014/main" id="{2D5143F6-4B21-A54E-FC7E-D8EE733C176A}"/>
              </a:ext>
            </a:extLst>
          </p:cNvPr>
          <p:cNvSpPr txBox="1"/>
          <p:nvPr/>
        </p:nvSpPr>
        <p:spPr>
          <a:xfrm>
            <a:off x="8627007" y="6108071"/>
            <a:ext cx="1999083" cy="261610"/>
          </a:xfrm>
          <a:prstGeom prst="rect">
            <a:avLst/>
          </a:prstGeom>
          <a:noFill/>
        </p:spPr>
        <p:txBody>
          <a:bodyPr wrap="square">
            <a:spAutoFit/>
          </a:bodyPr>
          <a:lstStyle/>
          <a:p>
            <a:r>
              <a:rPr lang="en-GB" sz="1100" dirty="0">
                <a:solidFill>
                  <a:srgbClr val="000000"/>
                </a:solidFill>
                <a:effectLst/>
                <a:ea typeface="Times New Roman" panose="02020603050405020304" pitchFamily="18" charset="0"/>
                <a:cs typeface="Open Sans" panose="020B0606030504020204" pitchFamily="34" charset="0"/>
              </a:rPr>
              <a:t>(Källa: </a:t>
            </a:r>
            <a:r>
              <a:rPr lang="en-GB" sz="1100" u="sng" dirty="0">
                <a:solidFill>
                  <a:srgbClr val="000000"/>
                </a:solidFill>
                <a:effectLst/>
                <a:ea typeface="Times New Roman" panose="02020603050405020304" pitchFamily="18" charset="0"/>
                <a:cs typeface="Open Sans" panose="020B0606030504020204" pitchFamily="34" charset="0"/>
                <a:hlinkClick r:id="rId3"/>
              </a:rPr>
              <a:t>EU Science Hub</a:t>
            </a:r>
            <a:r>
              <a:rPr lang="en-GB" sz="1100" u="sng" dirty="0">
                <a:solidFill>
                  <a:srgbClr val="0000FF"/>
                </a:solidFill>
                <a:effectLst/>
                <a:ea typeface="Times New Roman" panose="02020603050405020304" pitchFamily="18" charset="0"/>
                <a:cs typeface="Open Sans" panose="020B0606030504020204" pitchFamily="34" charset="0"/>
              </a:rPr>
              <a:t>, 2020</a:t>
            </a:r>
            <a:r>
              <a:rPr lang="en-GB" sz="1100" dirty="0">
                <a:solidFill>
                  <a:srgbClr val="000000"/>
                </a:solidFill>
                <a:effectLst/>
                <a:ea typeface="Times New Roman" panose="02020603050405020304" pitchFamily="18" charset="0"/>
                <a:cs typeface="Open Sans" panose="020B0606030504020204" pitchFamily="34" charset="0"/>
              </a:rPr>
              <a:t>)</a:t>
            </a:r>
            <a:endParaRPr lang="it-IT" sz="1100" dirty="0"/>
          </a:p>
        </p:txBody>
      </p:sp>
    </p:spTree>
    <p:extLst>
      <p:ext uri="{BB962C8B-B14F-4D97-AF65-F5344CB8AC3E}">
        <p14:creationId xmlns:p14="http://schemas.microsoft.com/office/powerpoint/2010/main" val="3583778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dirty="0"/>
              <a:t>Praktisk aktivitet nr 3</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26</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lstStyle/>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endParaRPr lang="en-US" sz="2800" i="1" dirty="0">
              <a:solidFill>
                <a:srgbClr val="000000"/>
              </a:solidFill>
              <a:effectLst/>
              <a:latin typeface="Calibri" panose="020F0502020204030204" pitchFamily="34" charset="0"/>
              <a:ea typeface="Calibri" panose="020F0502020204030204" pitchFamily="34" charset="0"/>
            </a:endParaRPr>
          </a:p>
          <a:p>
            <a:pPr marL="0" indent="0" algn="ctr">
              <a:buNone/>
            </a:pPr>
            <a:r>
              <a:rPr lang="en-US" i="1" dirty="0">
                <a:solidFill>
                  <a:srgbClr val="000000"/>
                </a:solidFill>
                <a:latin typeface="Calibri" panose="020F0502020204030204" pitchFamily="34" charset="0"/>
                <a:ea typeface="Calibri" panose="020F0502020204030204" pitchFamily="34" charset="0"/>
              </a:rPr>
              <a:t>Gruppverksamhet</a:t>
            </a:r>
          </a:p>
          <a:p>
            <a:pPr marL="0" indent="0" algn="ctr">
              <a:buNone/>
            </a:pPr>
            <a:r>
              <a:rPr lang="en-US" i="1" dirty="0">
                <a:solidFill>
                  <a:srgbClr val="000000"/>
                </a:solidFill>
                <a:latin typeface="Calibri" panose="020F0502020204030204" pitchFamily="34" charset="0"/>
                <a:ea typeface="Calibri" panose="020F0502020204030204" pitchFamily="34" charset="0"/>
              </a:rPr>
              <a:t>Dela in er i grupper om 4. Varje grupp som utgår från en av de viktigaste principerna för bioekonomi ska försöka hitta exempel på praxis som är helt i linje med den. Diskutera era resultat med era kamrater. </a:t>
            </a:r>
          </a:p>
          <a:p>
            <a:pPr marL="0" indent="0" algn="ctr">
              <a:buNone/>
            </a:pPr>
            <a:endParaRPr lang="en-US" i="1" dirty="0">
              <a:solidFill>
                <a:srgbClr val="00000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39704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331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833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Innehåll</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pPr marL="342900" indent="-342900">
              <a:buFont typeface="+mj-lt"/>
              <a:buAutoNum type="arabicPeriod"/>
            </a:pPr>
            <a:r>
              <a:rPr lang="it-IT" dirty="0"/>
              <a:t>FN:s Agenda 2030 och målen för </a:t>
            </a:r>
            <a:r>
              <a:rPr lang="it-IT" dirty="0" err="1"/>
              <a:t>hållbar </a:t>
            </a:r>
            <a:r>
              <a:rPr lang="it-IT" dirty="0"/>
              <a:t>utveckling (</a:t>
            </a:r>
            <a:r>
              <a:rPr lang="it-IT" dirty="0" err="1"/>
              <a:t>SDG</a:t>
            </a:r>
            <a:r>
              <a:rPr lang="it-IT" dirty="0"/>
              <a:t>)</a:t>
            </a:r>
          </a:p>
          <a:p>
            <a:pPr marL="342900" indent="-342900">
              <a:buFont typeface="+mj-lt"/>
              <a:buAutoNum type="arabicPeriod"/>
            </a:pPr>
            <a:endParaRPr lang="it-IT" dirty="0"/>
          </a:p>
          <a:p>
            <a:pPr marL="342900" indent="-342900">
              <a:buFont typeface="+mj-lt"/>
              <a:buAutoNum type="arabicPeriod"/>
            </a:pPr>
            <a:r>
              <a:rPr lang="it-IT" dirty="0" err="1"/>
              <a:t>Förhållandet mellan målen för hållbar utveckling </a:t>
            </a:r>
            <a:r>
              <a:rPr lang="it-IT" dirty="0"/>
              <a:t>och </a:t>
            </a:r>
            <a:r>
              <a:rPr lang="it-IT" dirty="0" err="1"/>
              <a:t>bioekonomi och </a:t>
            </a:r>
            <a:r>
              <a:rPr lang="it-IT" dirty="0"/>
              <a:t>jordbruk</a:t>
            </a:r>
          </a:p>
          <a:p>
            <a:pPr marL="342900" indent="-342900">
              <a:buFont typeface="+mj-lt"/>
              <a:buAutoNum type="arabicPeriod"/>
            </a:pPr>
            <a:endParaRPr lang="it-IT" dirty="0"/>
          </a:p>
          <a:p>
            <a:pPr marL="342900" indent="-342900">
              <a:buFont typeface="+mj-lt"/>
              <a:buAutoNum type="arabicPeriod"/>
            </a:pPr>
            <a:r>
              <a:rPr lang="it-IT" dirty="0"/>
              <a:t>EU:s gröna nya giv</a:t>
            </a:r>
          </a:p>
          <a:p>
            <a:pPr marL="342900" indent="-342900">
              <a:buFont typeface="+mj-lt"/>
              <a:buAutoNum type="arabicPeriod"/>
            </a:pPr>
            <a:endParaRPr lang="it-IT" dirty="0"/>
          </a:p>
          <a:p>
            <a:pPr marL="342900" indent="-342900">
              <a:buFont typeface="+mj-lt"/>
              <a:buAutoNum type="arabicPeriod"/>
            </a:pPr>
            <a:r>
              <a:rPr lang="it-IT" dirty="0"/>
              <a:t>Strategi från jord till </a:t>
            </a:r>
            <a:r>
              <a:rPr lang="it-IT" dirty="0" err="1"/>
              <a:t>bord</a:t>
            </a: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Internationella och europeiska viktiga direktiv</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29</a:t>
            </a:fld>
            <a:endParaRPr lang="en-US" dirty="0"/>
          </a:p>
        </p:txBody>
      </p:sp>
    </p:spTree>
    <p:extLst>
      <p:ext uri="{BB962C8B-B14F-4D97-AF65-F5344CB8AC3E}">
        <p14:creationId xmlns:p14="http://schemas.microsoft.com/office/powerpoint/2010/main" val="1324566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Innehåll</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pPr marL="342900" indent="-342900">
              <a:buFont typeface="+mj-lt"/>
              <a:buAutoNum type="arabicPeriod"/>
            </a:pPr>
            <a:r>
              <a:rPr lang="it-IT" dirty="0"/>
              <a:t>Begreppet </a:t>
            </a:r>
            <a:r>
              <a:rPr lang="it-IT" dirty="0" err="1"/>
              <a:t>hållbarhet </a:t>
            </a:r>
            <a:r>
              <a:rPr lang="it-IT" dirty="0"/>
              <a:t>och </a:t>
            </a:r>
            <a:r>
              <a:rPr lang="it-IT" dirty="0" err="1"/>
              <a:t>dess tre pelare</a:t>
            </a:r>
            <a:endParaRPr lang="it-IT" dirty="0"/>
          </a:p>
          <a:p>
            <a:pPr marL="342900" indent="-342900">
              <a:buFont typeface="+mj-lt"/>
              <a:buAutoNum type="arabicPeriod"/>
            </a:pPr>
            <a:endParaRPr lang="it-IT" dirty="0"/>
          </a:p>
          <a:p>
            <a:pPr marL="342900" indent="-342900">
              <a:buFont typeface="+mj-lt"/>
              <a:buAutoNum type="arabicPeriod"/>
            </a:pPr>
            <a:r>
              <a:rPr lang="it-IT" dirty="0"/>
              <a:t>Grön ekonomi</a:t>
            </a:r>
          </a:p>
          <a:p>
            <a:pPr marL="342900" indent="-342900">
              <a:buFont typeface="+mj-lt"/>
              <a:buAutoNum type="arabicPeriod"/>
            </a:pPr>
            <a:endParaRPr lang="it-IT" dirty="0"/>
          </a:p>
          <a:p>
            <a:pPr marL="342900" indent="-342900">
              <a:buFont typeface="+mj-lt"/>
              <a:buAutoNum type="arabicPeriod"/>
            </a:pPr>
            <a:r>
              <a:rPr lang="it-IT" dirty="0" err="1"/>
              <a:t>Cirkulär </a:t>
            </a:r>
            <a:r>
              <a:rPr lang="it-IT" dirty="0"/>
              <a:t>ekonomi</a:t>
            </a:r>
          </a:p>
          <a:p>
            <a:pPr marL="342900" indent="-342900">
              <a:buFont typeface="+mj-lt"/>
              <a:buAutoNum type="arabicPeriod"/>
            </a:pPr>
            <a:endParaRPr lang="it-IT" dirty="0"/>
          </a:p>
          <a:p>
            <a:pPr marL="342900" indent="-342900">
              <a:buFont typeface="+mj-lt"/>
              <a:buAutoNum type="arabicPeriod"/>
            </a:pPr>
            <a:r>
              <a:rPr lang="it-IT" dirty="0" err="1"/>
              <a:t>Bioekonomi</a:t>
            </a:r>
            <a:endParaRPr lang="it-IT" dirty="0"/>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sz="1200" dirty="0">
                <a:solidFill>
                  <a:schemeClr val="bg1">
                    <a:lumMod val="65000"/>
                  </a:schemeClr>
                </a:solidFill>
              </a:rPr>
              <a:t>Modul: </a:t>
            </a:r>
            <a:r>
              <a:rPr lang="en-US"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B908467-67E5-19D5-0A8E-B407ECAB4A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58726" y="2279384"/>
            <a:ext cx="5848035" cy="3944838"/>
          </a:xfrm>
          <a:prstGeom prst="rect">
            <a:avLst/>
          </a:prstGeom>
          <a:noFill/>
        </p:spPr>
      </p:pic>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normAutofit fontScale="90000"/>
          </a:bodyPr>
          <a:lstStyle/>
          <a:p>
            <a:r>
              <a:rPr lang="it-IT" sz="4400" dirty="0"/>
              <a:t>FN:s Agenda 2030 och de </a:t>
            </a:r>
            <a:r>
              <a:rPr lang="it-IT" sz="4400" dirty="0" err="1"/>
              <a:t>globala målen för hållbar utveckling</a:t>
            </a:r>
            <a:endParaRPr lang="en-GB" dirty="0"/>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a:xfrm>
            <a:off x="838200" y="1825625"/>
            <a:ext cx="10515600" cy="877888"/>
          </a:xfrm>
        </p:spPr>
        <p:txBody>
          <a:bodyPr>
            <a:normAutofit/>
          </a:bodyPr>
          <a:lstStyle/>
          <a:p>
            <a:pPr marL="0" indent="0">
              <a:buNone/>
            </a:pPr>
            <a:r>
              <a:rPr lang="en-US" sz="2000" kern="100" dirty="0">
                <a:effectLst/>
                <a:latin typeface="Calibri" panose="020F0502020204030204" pitchFamily="34" charset="0"/>
                <a:ea typeface="Calibri" panose="020F0502020204030204" pitchFamily="34" charset="0"/>
              </a:rPr>
              <a:t>Ett omfattande globalt ramverk som antogs av FN:s 193 medlemsstater i september 2015 och som i grunden består av </a:t>
            </a:r>
            <a:r>
              <a:rPr lang="en-US" sz="2000" b="1" kern="100" dirty="0">
                <a:effectLst/>
                <a:latin typeface="Calibri" panose="020F0502020204030204" pitchFamily="34" charset="0"/>
                <a:ea typeface="Calibri" panose="020F0502020204030204" pitchFamily="34" charset="0"/>
              </a:rPr>
              <a:t>17 mål (SDG).</a:t>
            </a:r>
            <a:endParaRPr lang="it-IT" sz="1400" b="1"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Internationella och europeiska viktiga direktiv</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30</a:t>
            </a:fld>
            <a:endParaRPr lang="en-US" dirty="0"/>
          </a:p>
        </p:txBody>
      </p:sp>
      <p:sp>
        <p:nvSpPr>
          <p:cNvPr id="4" name="Segnaposto contenuto 7">
            <a:extLst>
              <a:ext uri="{FF2B5EF4-FFF2-40B4-BE49-F238E27FC236}">
                <a16:creationId xmlns:a16="http://schemas.microsoft.com/office/drawing/2014/main" id="{CD748719-E857-F999-B714-69046D25E37C}"/>
              </a:ext>
            </a:extLst>
          </p:cNvPr>
          <p:cNvSpPr txBox="1">
            <a:spLocks/>
          </p:cNvSpPr>
          <p:nvPr/>
        </p:nvSpPr>
        <p:spPr>
          <a:xfrm>
            <a:off x="696259" y="3021733"/>
            <a:ext cx="8976360" cy="31463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000000"/>
                </a:solidFill>
                <a:effectLst/>
                <a:latin typeface="Calibri" panose="020F0502020204030204" pitchFamily="34" charset="0"/>
                <a:ea typeface="Calibri" panose="020F0502020204030204" pitchFamily="34" charset="0"/>
              </a:rPr>
              <a:t>Millennieutvecklingsmålen kontra målen för hållbar utveckling</a:t>
            </a:r>
          </a:p>
          <a:p>
            <a:r>
              <a:rPr lang="en-US" sz="2000" dirty="0">
                <a:solidFill>
                  <a:srgbClr val="000000"/>
                </a:solidFill>
                <a:effectLst/>
                <a:latin typeface="Calibri" panose="020F0502020204030204" pitchFamily="34" charset="0"/>
                <a:ea typeface="Calibri" panose="020F0502020204030204" pitchFamily="34" charset="0"/>
              </a:rPr>
              <a:t>Principen om att "inte lämna någon efter sig"</a:t>
            </a:r>
          </a:p>
          <a:p>
            <a:r>
              <a:rPr lang="en-US" sz="2000" dirty="0">
                <a:solidFill>
                  <a:srgbClr val="000000"/>
                </a:solidFill>
                <a:effectLst/>
                <a:latin typeface="Calibri" panose="020F0502020204030204" pitchFamily="34" charset="0"/>
                <a:ea typeface="Calibri" panose="020F0502020204030204" pitchFamily="34" charset="0"/>
              </a:rPr>
              <a:t>De 3 pelarna för hållbarhet</a:t>
            </a:r>
          </a:p>
          <a:p>
            <a:endParaRPr lang="en-US" sz="2000" b="1" dirty="0">
              <a:solidFill>
                <a:srgbClr val="000000"/>
              </a:solidFill>
              <a:effectLst/>
              <a:latin typeface="Calibri" panose="020F0502020204030204" pitchFamily="34" charset="0"/>
              <a:ea typeface="Calibri" panose="020F0502020204030204" pitchFamily="34" charset="0"/>
            </a:endParaRPr>
          </a:p>
          <a:p>
            <a:pPr marL="342900" indent="-342900">
              <a:buAutoNum type="arabicPeriod"/>
            </a:pPr>
            <a:endParaRPr lang="en-US" sz="1400" dirty="0">
              <a:solidFill>
                <a:srgbClr val="000000"/>
              </a:solidFill>
              <a:latin typeface="Calibri" panose="020F0502020204030204" pitchFamily="34" charset="0"/>
              <a:ea typeface="Calibri" panose="020F0502020204030204" pitchFamily="34" charset="0"/>
            </a:endParaRPr>
          </a:p>
          <a:p>
            <a:endParaRPr lang="en-GB" dirty="0"/>
          </a:p>
        </p:txBody>
      </p:sp>
      <p:sp>
        <p:nvSpPr>
          <p:cNvPr id="11" name="CasellaDiTesto 10">
            <a:extLst>
              <a:ext uri="{FF2B5EF4-FFF2-40B4-BE49-F238E27FC236}">
                <a16:creationId xmlns:a16="http://schemas.microsoft.com/office/drawing/2014/main" id="{F0B1E745-4C88-9F27-14A1-95F3858B7465}"/>
              </a:ext>
            </a:extLst>
          </p:cNvPr>
          <p:cNvSpPr txBox="1"/>
          <p:nvPr/>
        </p:nvSpPr>
        <p:spPr>
          <a:xfrm>
            <a:off x="7927134" y="6010558"/>
            <a:ext cx="2110625" cy="261610"/>
          </a:xfrm>
          <a:prstGeom prst="rect">
            <a:avLst/>
          </a:prstGeom>
          <a:noFill/>
        </p:spPr>
        <p:txBody>
          <a:bodyPr wrap="square">
            <a:spAutoFit/>
          </a:bodyPr>
          <a:lstStyle/>
          <a:p>
            <a:pPr algn="just">
              <a:spcAft>
                <a:spcPts val="1000"/>
              </a:spcAft>
            </a:pPr>
            <a:r>
              <a:rPr lang="en-GB"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(Källa: </a:t>
            </a:r>
            <a:r>
              <a:rPr lang="en-GB" sz="1100" i="1" u="sng"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hlinkClick r:id="rId3"/>
              </a:rPr>
              <a:t>Förenta nationerna</a:t>
            </a:r>
            <a:r>
              <a:rPr lang="en-GB" sz="1100" i="1" u="sng" dirty="0">
                <a:solidFill>
                  <a:srgbClr val="0000FF"/>
                </a:solidFill>
                <a:effectLst/>
                <a:latin typeface="Calibri" panose="020F0502020204030204" pitchFamily="34" charset="0"/>
                <a:ea typeface="Times New Roman" panose="02020603050405020304" pitchFamily="18" charset="0"/>
                <a:cs typeface="Open Sans" panose="020B0606030504020204" pitchFamily="34" charset="0"/>
              </a:rPr>
              <a:t>, 2023</a:t>
            </a:r>
            <a:r>
              <a:rPr lang="en-GB"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a:t>
            </a:r>
            <a:endParaRPr lang="it-IT" sz="900" i="1" dirty="0">
              <a:solidFill>
                <a:srgbClr val="1F497D"/>
              </a:solidFill>
              <a:effectLst/>
              <a:latin typeface="Minion Pro"/>
              <a:ea typeface="Times New Roman" panose="02020603050405020304" pitchFamily="18" charset="0"/>
              <a:cs typeface="Open Sans" panose="020B0606030504020204" pitchFamily="34" charset="0"/>
            </a:endParaRPr>
          </a:p>
        </p:txBody>
      </p:sp>
      <p:sp>
        <p:nvSpPr>
          <p:cNvPr id="12" name="CasellaDiTesto 11">
            <a:extLst>
              <a:ext uri="{FF2B5EF4-FFF2-40B4-BE49-F238E27FC236}">
                <a16:creationId xmlns:a16="http://schemas.microsoft.com/office/drawing/2014/main" id="{8FF0958B-A3DF-0B88-22AA-1C8FA4B98669}"/>
              </a:ext>
            </a:extLst>
          </p:cNvPr>
          <p:cNvSpPr txBox="1"/>
          <p:nvPr/>
        </p:nvSpPr>
        <p:spPr>
          <a:xfrm>
            <a:off x="535927" y="4457227"/>
            <a:ext cx="4648512" cy="369332"/>
          </a:xfrm>
          <a:prstGeom prst="rect">
            <a:avLst/>
          </a:prstGeom>
          <a:noFill/>
        </p:spPr>
        <p:txBody>
          <a:bodyPr wrap="square" rtlCol="0">
            <a:spAutoFit/>
          </a:bodyPr>
          <a:lstStyle/>
          <a:p>
            <a:r>
              <a:rPr lang="en-US" b="1" kern="100" dirty="0">
                <a:latin typeface="Calibri" panose="020F0502020204030204" pitchFamily="34" charset="0"/>
                <a:ea typeface="Calibri" panose="020F0502020204030204" pitchFamily="34" charset="0"/>
              </a:rPr>
              <a:t>Helhetssyn </a:t>
            </a:r>
            <a:r>
              <a:rPr lang="en-US" kern="100" dirty="0">
                <a:latin typeface="Calibri" panose="020F0502020204030204" pitchFamily="34" charset="0"/>
                <a:ea typeface="Calibri" panose="020F0502020204030204" pitchFamily="34" charset="0"/>
              </a:rPr>
              <a:t>på </a:t>
            </a:r>
            <a:r>
              <a:rPr lang="en-US" u="sng" kern="100" dirty="0">
                <a:latin typeface="Calibri" panose="020F0502020204030204" pitchFamily="34" charset="0"/>
                <a:ea typeface="Calibri" panose="020F0502020204030204" pitchFamily="34" charset="0"/>
              </a:rPr>
              <a:t>sammanlänkade </a:t>
            </a:r>
            <a:r>
              <a:rPr lang="en-US" kern="100" dirty="0">
                <a:latin typeface="Calibri" panose="020F0502020204030204" pitchFamily="34" charset="0"/>
                <a:ea typeface="Calibri" panose="020F0502020204030204" pitchFamily="34" charset="0"/>
              </a:rPr>
              <a:t>utmaningar</a:t>
            </a:r>
            <a:endParaRPr lang="it-IT" b="1" dirty="0"/>
          </a:p>
        </p:txBody>
      </p:sp>
      <p:sp>
        <p:nvSpPr>
          <p:cNvPr id="13" name="CasellaDiTesto 12">
            <a:extLst>
              <a:ext uri="{FF2B5EF4-FFF2-40B4-BE49-F238E27FC236}">
                <a16:creationId xmlns:a16="http://schemas.microsoft.com/office/drawing/2014/main" id="{9E1D9FDF-FFBA-14E2-A086-FCD2F98823DD}"/>
              </a:ext>
            </a:extLst>
          </p:cNvPr>
          <p:cNvSpPr txBox="1"/>
          <p:nvPr/>
        </p:nvSpPr>
        <p:spPr>
          <a:xfrm>
            <a:off x="634480" y="5452892"/>
            <a:ext cx="4282753" cy="923330"/>
          </a:xfrm>
          <a:prstGeom prst="rect">
            <a:avLst/>
          </a:prstGeom>
          <a:noFill/>
          <a:ln>
            <a:solidFill>
              <a:srgbClr val="0D9ADA"/>
            </a:solidFill>
          </a:ln>
        </p:spPr>
        <p:txBody>
          <a:bodyPr wrap="square">
            <a:spAutoFit/>
          </a:bodyPr>
          <a:lstStyle/>
          <a:p>
            <a:pPr algn="just"/>
            <a:r>
              <a:rPr lang="en-US" sz="1800" i="1" kern="100" dirty="0">
                <a:effectLst/>
                <a:latin typeface="Calibri" panose="020F0502020204030204" pitchFamily="34" charset="0"/>
                <a:ea typeface="Calibri" panose="020F0502020204030204" pitchFamily="34" charset="0"/>
              </a:rPr>
              <a:t>Exempel</a:t>
            </a:r>
            <a:r>
              <a:rPr lang="en-US" sz="1800" kern="100" dirty="0">
                <a:effectLst/>
                <a:latin typeface="Calibri" panose="020F0502020204030204" pitchFamily="34" charset="0"/>
                <a:ea typeface="Calibri" panose="020F0502020204030204" pitchFamily="34" charset="0"/>
              </a:rPr>
              <a:t>: förbättrad tillgång till utbildning (</a:t>
            </a:r>
            <a:r>
              <a:rPr lang="en-US" sz="1800" b="1" kern="100" dirty="0">
                <a:effectLst/>
                <a:latin typeface="Calibri" panose="020F0502020204030204" pitchFamily="34" charset="0"/>
                <a:ea typeface="Calibri" panose="020F0502020204030204" pitchFamily="34" charset="0"/>
              </a:rPr>
              <a:t>SDG 4</a:t>
            </a:r>
            <a:r>
              <a:rPr lang="en-US" sz="1800" kern="100" dirty="0">
                <a:effectLst/>
                <a:latin typeface="Calibri" panose="020F0502020204030204" pitchFamily="34" charset="0"/>
                <a:ea typeface="Calibri" panose="020F0502020204030204" pitchFamily="34" charset="0"/>
              </a:rPr>
              <a:t>) kan leda till bättre hälsoresultat (SDG </a:t>
            </a:r>
            <a:r>
              <a:rPr lang="en-US" b="1" kern="100" dirty="0">
                <a:latin typeface="Calibri" panose="020F0502020204030204" pitchFamily="34" charset="0"/>
                <a:ea typeface="Calibri" panose="020F0502020204030204" pitchFamily="34" charset="0"/>
              </a:rPr>
              <a:t>3</a:t>
            </a:r>
            <a:r>
              <a:rPr lang="en-US" sz="1800" kern="100" dirty="0">
                <a:effectLst/>
                <a:latin typeface="Calibri" panose="020F0502020204030204" pitchFamily="34" charset="0"/>
                <a:ea typeface="Calibri" panose="020F0502020204030204" pitchFamily="34" charset="0"/>
              </a:rPr>
              <a:t>) och minskad ojämlikhet (</a:t>
            </a:r>
            <a:r>
              <a:rPr lang="en-US" b="1" kern="100" dirty="0">
                <a:latin typeface="Calibri" panose="020F0502020204030204" pitchFamily="34" charset="0"/>
                <a:ea typeface="Calibri" panose="020F0502020204030204" pitchFamily="34" charset="0"/>
              </a:rPr>
              <a:t>SDG 10</a:t>
            </a:r>
            <a:r>
              <a:rPr lang="en-US" sz="1800" kern="100" dirty="0">
                <a:effectLst/>
                <a:latin typeface="Calibri" panose="020F0502020204030204" pitchFamily="34" charset="0"/>
                <a:ea typeface="Calibri" panose="020F0502020204030204" pitchFamily="34" charset="0"/>
              </a:rPr>
              <a:t>)</a:t>
            </a:r>
            <a:endParaRPr lang="it-IT" dirty="0"/>
          </a:p>
        </p:txBody>
      </p:sp>
      <p:cxnSp>
        <p:nvCxnSpPr>
          <p:cNvPr id="14" name="Connettore 2 13">
            <a:extLst>
              <a:ext uri="{FF2B5EF4-FFF2-40B4-BE49-F238E27FC236}">
                <a16:creationId xmlns:a16="http://schemas.microsoft.com/office/drawing/2014/main" id="{0919FB7A-1915-2A28-59FD-9E641DB90BD6}"/>
              </a:ext>
            </a:extLst>
          </p:cNvPr>
          <p:cNvCxnSpPr>
            <a:cxnSpLocks/>
          </p:cNvCxnSpPr>
          <p:nvPr/>
        </p:nvCxnSpPr>
        <p:spPr>
          <a:xfrm>
            <a:off x="3620277" y="4879634"/>
            <a:ext cx="0" cy="487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1A215022-020A-44F1-5CE2-6A34CD5F9E7F}"/>
              </a:ext>
            </a:extLst>
          </p:cNvPr>
          <p:cNvCxnSpPr>
            <a:cxnSpLocks/>
          </p:cNvCxnSpPr>
          <p:nvPr/>
        </p:nvCxnSpPr>
        <p:spPr>
          <a:xfrm>
            <a:off x="1682620" y="4879634"/>
            <a:ext cx="0" cy="487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285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en-US" sz="4400" dirty="0"/>
              <a:t>Jordbruk</a:t>
            </a:r>
            <a:endParaRPr lang="en-GB" dirty="0"/>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a:xfrm>
            <a:off x="627478" y="1825625"/>
            <a:ext cx="10726322" cy="877888"/>
          </a:xfrm>
        </p:spPr>
        <p:txBody>
          <a:bodyPr>
            <a:normAutofit/>
          </a:bodyPr>
          <a:lstStyle/>
          <a:p>
            <a:pPr marL="0" indent="0">
              <a:buNone/>
            </a:pPr>
            <a:r>
              <a:rPr lang="en-US" sz="1800" kern="100" dirty="0">
                <a:latin typeface="Calibri" panose="020F0502020204030204" pitchFamily="34" charset="0"/>
                <a:ea typeface="Calibri" panose="020F0502020204030204" pitchFamily="34" charset="0"/>
              </a:rPr>
              <a:t>Livsmedel och jordbruk spelar en avgörande roll för att uppnå flera mål för hållbar utveckling på grund av deras ekonomiska, sociala och miljömässiga effekter. </a:t>
            </a:r>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Internationella och europeiska viktiga direktiv</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31</a:t>
            </a:fld>
            <a:endParaRPr lang="en-US" dirty="0"/>
          </a:p>
        </p:txBody>
      </p:sp>
      <p:pic>
        <p:nvPicPr>
          <p:cNvPr id="5" name="Picture 2" descr="SDG Alliance – Regenerative Agriculture: Feeding the World Sustainably -  Tech.Forum - Networking Platform">
            <a:extLst>
              <a:ext uri="{FF2B5EF4-FFF2-40B4-BE49-F238E27FC236}">
                <a16:creationId xmlns:a16="http://schemas.microsoft.com/office/drawing/2014/main" id="{6A4A2E01-FDAF-093D-CAC4-1CD296AC8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7563" y="1959043"/>
            <a:ext cx="4579869" cy="4579869"/>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638555D4-09C2-48A1-826C-62537BC6B542}"/>
              </a:ext>
            </a:extLst>
          </p:cNvPr>
          <p:cNvSpPr txBox="1"/>
          <p:nvPr/>
        </p:nvSpPr>
        <p:spPr>
          <a:xfrm>
            <a:off x="627478" y="2828835"/>
            <a:ext cx="5421872" cy="923330"/>
          </a:xfrm>
          <a:prstGeom prst="rect">
            <a:avLst/>
          </a:prstGeom>
          <a:noFill/>
        </p:spPr>
        <p:txBody>
          <a:bodyPr wrap="square">
            <a:spAutoFit/>
          </a:bodyPr>
          <a:lstStyle/>
          <a:p>
            <a:pPr algn="just"/>
            <a:r>
              <a:rPr lang="en-US" dirty="0">
                <a:solidFill>
                  <a:srgbClr val="374151"/>
                </a:solidFill>
                <a:latin typeface="Söhne"/>
              </a:rPr>
              <a:t>Främja </a:t>
            </a:r>
            <a:r>
              <a:rPr lang="en-US" b="0" i="0" u="sng" dirty="0">
                <a:solidFill>
                  <a:srgbClr val="374151"/>
                </a:solidFill>
                <a:effectLst/>
                <a:latin typeface="Söhne"/>
              </a:rPr>
              <a:t>livsmedelssäkerhet </a:t>
            </a:r>
            <a:r>
              <a:rPr lang="en-US" b="0" i="0" dirty="0">
                <a:solidFill>
                  <a:srgbClr val="374151"/>
                </a:solidFill>
                <a:effectLst/>
                <a:latin typeface="Söhne"/>
              </a:rPr>
              <a:t>och </a:t>
            </a:r>
            <a:r>
              <a:rPr lang="en-US" b="0" i="0" u="sng" dirty="0">
                <a:solidFill>
                  <a:srgbClr val="374151"/>
                </a:solidFill>
                <a:effectLst/>
                <a:latin typeface="Söhne"/>
              </a:rPr>
              <a:t>hållbart jordbruk och </a:t>
            </a:r>
            <a:r>
              <a:rPr lang="en-US" b="0" i="0" dirty="0">
                <a:solidFill>
                  <a:srgbClr val="374151"/>
                </a:solidFill>
                <a:effectLst/>
                <a:latin typeface="Söhne"/>
              </a:rPr>
              <a:t>samtidigt </a:t>
            </a:r>
            <a:r>
              <a:rPr lang="en-US" b="0" i="0" u="sng" dirty="0">
                <a:solidFill>
                  <a:srgbClr val="374151"/>
                </a:solidFill>
                <a:effectLst/>
                <a:latin typeface="Söhne"/>
              </a:rPr>
              <a:t>ta itu med de miljömässiga och sociala utmaningar som är </a:t>
            </a:r>
            <a:r>
              <a:rPr lang="en-US" b="0" i="0" dirty="0">
                <a:solidFill>
                  <a:srgbClr val="374151"/>
                </a:solidFill>
                <a:effectLst/>
                <a:latin typeface="Söhne"/>
              </a:rPr>
              <a:t>förknippade med livsmedelsproduktion</a:t>
            </a:r>
            <a:endParaRPr lang="it-IT" dirty="0"/>
          </a:p>
        </p:txBody>
      </p:sp>
      <p:sp>
        <p:nvSpPr>
          <p:cNvPr id="10" name="CasellaDiTesto 9">
            <a:extLst>
              <a:ext uri="{FF2B5EF4-FFF2-40B4-BE49-F238E27FC236}">
                <a16:creationId xmlns:a16="http://schemas.microsoft.com/office/drawing/2014/main" id="{33A55144-C6D6-EB48-726E-B475A5CA2571}"/>
              </a:ext>
            </a:extLst>
          </p:cNvPr>
          <p:cNvSpPr txBox="1"/>
          <p:nvPr/>
        </p:nvSpPr>
        <p:spPr>
          <a:xfrm>
            <a:off x="511240" y="5363462"/>
            <a:ext cx="5654348" cy="369332"/>
          </a:xfrm>
          <a:prstGeom prst="rect">
            <a:avLst/>
          </a:prstGeom>
          <a:noFill/>
          <a:ln>
            <a:solidFill>
              <a:srgbClr val="0D9ADA"/>
            </a:solidFill>
          </a:ln>
        </p:spPr>
        <p:txBody>
          <a:bodyPr wrap="square">
            <a:spAutoFit/>
          </a:bodyPr>
          <a:lstStyle/>
          <a:p>
            <a:r>
              <a:rPr lang="en-US" b="0" i="0" dirty="0">
                <a:solidFill>
                  <a:srgbClr val="374151"/>
                </a:solidFill>
                <a:effectLst/>
                <a:latin typeface="Söhne"/>
              </a:rPr>
              <a:t>en mer rättvis, hållbar och välmående värld för alla.</a:t>
            </a:r>
            <a:endParaRPr lang="it-IT" dirty="0"/>
          </a:p>
        </p:txBody>
      </p:sp>
      <p:cxnSp>
        <p:nvCxnSpPr>
          <p:cNvPr id="16" name="Connettore 2 15">
            <a:extLst>
              <a:ext uri="{FF2B5EF4-FFF2-40B4-BE49-F238E27FC236}">
                <a16:creationId xmlns:a16="http://schemas.microsoft.com/office/drawing/2014/main" id="{72CA9A9C-0E00-9AA1-FB3F-E512F432F886}"/>
              </a:ext>
            </a:extLst>
          </p:cNvPr>
          <p:cNvCxnSpPr/>
          <p:nvPr/>
        </p:nvCxnSpPr>
        <p:spPr>
          <a:xfrm>
            <a:off x="3338414" y="4739675"/>
            <a:ext cx="0" cy="487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14B5F14D-D0EC-4648-9C27-A4B7CD4F8591}"/>
              </a:ext>
            </a:extLst>
          </p:cNvPr>
          <p:cNvCxnSpPr/>
          <p:nvPr/>
        </p:nvCxnSpPr>
        <p:spPr>
          <a:xfrm flipV="1">
            <a:off x="3338414" y="3820340"/>
            <a:ext cx="0" cy="485191"/>
          </a:xfrm>
          <a:prstGeom prst="line">
            <a:avLst/>
          </a:prstGeom>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30DB3BD0-FA39-5034-BCE7-555A1E0409EC}"/>
              </a:ext>
            </a:extLst>
          </p:cNvPr>
          <p:cNvSpPr txBox="1"/>
          <p:nvPr/>
        </p:nvSpPr>
        <p:spPr>
          <a:xfrm>
            <a:off x="2590019" y="4345265"/>
            <a:ext cx="1496790" cy="369332"/>
          </a:xfrm>
          <a:prstGeom prst="rect">
            <a:avLst/>
          </a:prstGeom>
          <a:noFill/>
        </p:spPr>
        <p:txBody>
          <a:bodyPr wrap="square" rtlCol="0">
            <a:spAutoFit/>
          </a:bodyPr>
          <a:lstStyle/>
          <a:p>
            <a:pPr algn="just"/>
            <a:r>
              <a:rPr lang="en-US" kern="100" dirty="0">
                <a:latin typeface="Calibri" panose="020F0502020204030204" pitchFamily="34" charset="0"/>
                <a:ea typeface="Calibri" panose="020F0502020204030204" pitchFamily="34" charset="0"/>
              </a:rPr>
              <a:t>kan leda till en</a:t>
            </a:r>
            <a:endParaRPr lang="it-IT" b="1" dirty="0"/>
          </a:p>
        </p:txBody>
      </p:sp>
    </p:spTree>
    <p:extLst>
      <p:ext uri="{BB962C8B-B14F-4D97-AF65-F5344CB8AC3E}">
        <p14:creationId xmlns:p14="http://schemas.microsoft.com/office/powerpoint/2010/main" val="4198676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dirty="0">
                <a:solidFill>
                  <a:schemeClr val="bg1">
                    <a:lumMod val="65000"/>
                  </a:schemeClr>
                </a:solidFill>
              </a:rPr>
              <a:t> </a:t>
            </a:r>
            <a:r>
              <a:rPr lang="en-US" sz="1200" dirty="0" err="1">
                <a:solidFill>
                  <a:schemeClr val="bg1">
                    <a:lumMod val="65000"/>
                  </a:schemeClr>
                </a:solidFill>
              </a:rPr>
              <a:t>färdigheter</a:t>
            </a:r>
            <a:r>
              <a:rPr lang="en-US" sz="1200" dirty="0">
                <a:solidFill>
                  <a:schemeClr val="bg1">
                    <a:lumMod val="65000"/>
                  </a:schemeClr>
                </a:solidFill>
              </a:rPr>
              <a:t>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Internationella och europeiska viktiga direktiv</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32</a:t>
            </a:fld>
            <a:endParaRPr lang="en-US" dirty="0"/>
          </a:p>
        </p:txBody>
      </p:sp>
      <p:graphicFrame>
        <p:nvGraphicFramePr>
          <p:cNvPr id="11" name="Oggetto 10">
            <a:extLst>
              <a:ext uri="{FF2B5EF4-FFF2-40B4-BE49-F238E27FC236}">
                <a16:creationId xmlns:a16="http://schemas.microsoft.com/office/drawing/2014/main" id="{59558D54-998A-4647-160D-38C354DC8CCC}"/>
              </a:ext>
            </a:extLst>
          </p:cNvPr>
          <p:cNvGraphicFramePr>
            <a:graphicFrameLocks noChangeAspect="1"/>
          </p:cNvGraphicFramePr>
          <p:nvPr>
            <p:extLst>
              <p:ext uri="{D42A27DB-BD31-4B8C-83A1-F6EECF244321}">
                <p14:modId xmlns:p14="http://schemas.microsoft.com/office/powerpoint/2010/main" val="3606049140"/>
              </p:ext>
            </p:extLst>
          </p:nvPr>
        </p:nvGraphicFramePr>
        <p:xfrm>
          <a:off x="3132500" y="524554"/>
          <a:ext cx="6173641" cy="5863328"/>
        </p:xfrm>
        <a:graphic>
          <a:graphicData uri="http://schemas.openxmlformats.org/presentationml/2006/ole">
            <mc:AlternateContent xmlns:mc="http://schemas.openxmlformats.org/markup-compatibility/2006">
              <mc:Choice xmlns:v="urn:schemas-microsoft-com:vml" Requires="v">
                <p:oleObj r:id="rId2" imgW="6378493" imgH="6134632" progId="PBrush">
                  <p:embed/>
                </p:oleObj>
              </mc:Choice>
              <mc:Fallback>
                <p:oleObj r:id="rId2" imgW="6378493" imgH="6134632" progId="PBrush">
                  <p:embed/>
                  <p:pic>
                    <p:nvPicPr>
                      <p:cNvPr id="11" name="Oggetto 10">
                        <a:extLst>
                          <a:ext uri="{FF2B5EF4-FFF2-40B4-BE49-F238E27FC236}">
                            <a16:creationId xmlns:a16="http://schemas.microsoft.com/office/drawing/2014/main" id="{59558D54-998A-4647-160D-38C354DC8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500" y="524554"/>
                        <a:ext cx="6173641" cy="5863328"/>
                      </a:xfrm>
                      <a:prstGeom prst="rect">
                        <a:avLst/>
                      </a:prstGeom>
                      <a:noFill/>
                    </p:spPr>
                  </p:pic>
                </p:oleObj>
              </mc:Fallback>
            </mc:AlternateContent>
          </a:graphicData>
        </a:graphic>
      </p:graphicFrame>
      <p:sp>
        <p:nvSpPr>
          <p:cNvPr id="12" name="CasellaDiTesto 11">
            <a:extLst>
              <a:ext uri="{FF2B5EF4-FFF2-40B4-BE49-F238E27FC236}">
                <a16:creationId xmlns:a16="http://schemas.microsoft.com/office/drawing/2014/main" id="{0442C1DF-0742-D73A-8C7F-5CF52280D6B8}"/>
              </a:ext>
            </a:extLst>
          </p:cNvPr>
          <p:cNvSpPr txBox="1"/>
          <p:nvPr/>
        </p:nvSpPr>
        <p:spPr>
          <a:xfrm>
            <a:off x="9608899" y="5943952"/>
            <a:ext cx="1457908" cy="261586"/>
          </a:xfrm>
          <a:prstGeom prst="rect">
            <a:avLst/>
          </a:prstGeom>
          <a:noFill/>
        </p:spPr>
        <p:txBody>
          <a:bodyPr wrap="square">
            <a:spAutoFit/>
          </a:bodyPr>
          <a:lstStyle/>
          <a:p>
            <a:r>
              <a:rPr lang="en-GB" sz="1100" dirty="0">
                <a:solidFill>
                  <a:srgbClr val="000000"/>
                </a:solidFill>
                <a:effectLst/>
                <a:latin typeface="Calibri" panose="020F0502020204030204" pitchFamily="34" charset="0"/>
                <a:ea typeface="Times New Roman" panose="02020603050405020304" pitchFamily="18" charset="0"/>
              </a:rPr>
              <a:t>(Källa: </a:t>
            </a:r>
            <a:r>
              <a:rPr lang="en-GB" sz="1100" u="sng"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hlinkClick r:id="rId4"/>
              </a:rPr>
              <a:t>FAO</a:t>
            </a:r>
            <a:r>
              <a:rPr lang="en-GB" sz="1100" u="sng" dirty="0">
                <a:solidFill>
                  <a:srgbClr val="0000FF"/>
                </a:solidFill>
                <a:effectLst/>
                <a:latin typeface="Calibri" panose="020F0502020204030204" pitchFamily="34" charset="0"/>
                <a:ea typeface="Times New Roman" panose="02020603050405020304" pitchFamily="18" charset="0"/>
              </a:rPr>
              <a:t>, 2020</a:t>
            </a:r>
            <a:r>
              <a:rPr lang="en-GB" sz="1100" dirty="0">
                <a:solidFill>
                  <a:srgbClr val="000000"/>
                </a:solidFill>
                <a:effectLst/>
                <a:latin typeface="Calibri" panose="020F0502020204030204" pitchFamily="34" charset="0"/>
                <a:ea typeface="Times New Roman" panose="02020603050405020304" pitchFamily="18" charset="0"/>
              </a:rPr>
              <a:t>)</a:t>
            </a:r>
            <a:endParaRPr lang="it-IT" sz="1100" dirty="0"/>
          </a:p>
        </p:txBody>
      </p:sp>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en-US" sz="4400" dirty="0"/>
              <a:t>Jordbruk</a:t>
            </a:r>
            <a:endParaRPr lang="en-GB" dirty="0"/>
          </a:p>
        </p:txBody>
      </p:sp>
    </p:spTree>
    <p:extLst>
      <p:ext uri="{BB962C8B-B14F-4D97-AF65-F5344CB8AC3E}">
        <p14:creationId xmlns:p14="http://schemas.microsoft.com/office/powerpoint/2010/main" val="1630623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a:xfrm>
            <a:off x="838199" y="812800"/>
            <a:ext cx="10670177" cy="877888"/>
          </a:xfrm>
        </p:spPr>
        <p:txBody>
          <a:bodyPr>
            <a:normAutofit fontScale="90000"/>
          </a:bodyPr>
          <a:lstStyle/>
          <a:p>
            <a:r>
              <a:rPr lang="en-US" sz="4400" dirty="0"/>
              <a:t>Målen för hållbar utveckling och bioekonomi och jordbruk</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sv-SE" sz="1200">
                <a:solidFill>
                  <a:schemeClr val="bg1">
                    <a:lumMod val="65000"/>
                  </a:schemeClr>
                </a:solidFill>
              </a:rPr>
              <a:t>Modul: Övergripande färdigheter / Ämne: Gröna färdigheter / Delämne: Internationella och europeiska viktiga direktiv</a:t>
            </a:r>
            <a:endParaRPr lang="en-US" sz="1200" dirty="0">
              <a:solidFill>
                <a:schemeClr val="bg1">
                  <a:lumMod val="65000"/>
                </a:schemeClr>
              </a:solidFill>
            </a:endParaRP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33</a:t>
            </a:fld>
            <a:endParaRPr lang="en-US" dirty="0"/>
          </a:p>
        </p:txBody>
      </p:sp>
      <p:graphicFrame>
        <p:nvGraphicFramePr>
          <p:cNvPr id="11" name="Tabella 5">
            <a:extLst>
              <a:ext uri="{FF2B5EF4-FFF2-40B4-BE49-F238E27FC236}">
                <a16:creationId xmlns:a16="http://schemas.microsoft.com/office/drawing/2014/main" id="{B79C8ED1-1C28-8B56-F0AB-78C3ADF949CA}"/>
              </a:ext>
            </a:extLst>
          </p:cNvPr>
          <p:cNvGraphicFramePr>
            <a:graphicFrameLocks noGrp="1"/>
          </p:cNvGraphicFramePr>
          <p:nvPr>
            <p:extLst>
              <p:ext uri="{D42A27DB-BD31-4B8C-83A1-F6EECF244321}">
                <p14:modId xmlns:p14="http://schemas.microsoft.com/office/powerpoint/2010/main" val="3978157761"/>
              </p:ext>
            </p:extLst>
          </p:nvPr>
        </p:nvGraphicFramePr>
        <p:xfrm>
          <a:off x="352697" y="1549400"/>
          <a:ext cx="11456126" cy="5034280"/>
        </p:xfrm>
        <a:graphic>
          <a:graphicData uri="http://schemas.openxmlformats.org/drawingml/2006/table">
            <a:tbl>
              <a:tblPr firstRow="1" bandRow="1">
                <a:tableStyleId>{2A488322-F2BA-4B5B-9748-0D474271808F}</a:tableStyleId>
              </a:tblPr>
              <a:tblGrid>
                <a:gridCol w="4454434">
                  <a:extLst>
                    <a:ext uri="{9D8B030D-6E8A-4147-A177-3AD203B41FA5}">
                      <a16:colId xmlns:a16="http://schemas.microsoft.com/office/drawing/2014/main" val="750970025"/>
                    </a:ext>
                  </a:extLst>
                </a:gridCol>
                <a:gridCol w="7001692">
                  <a:extLst>
                    <a:ext uri="{9D8B030D-6E8A-4147-A177-3AD203B41FA5}">
                      <a16:colId xmlns:a16="http://schemas.microsoft.com/office/drawing/2014/main" val="1029336867"/>
                    </a:ext>
                  </a:extLst>
                </a:gridCol>
              </a:tblGrid>
              <a:tr h="370840">
                <a:tc>
                  <a:txBody>
                    <a:bodyPr/>
                    <a:lstStyle/>
                    <a:p>
                      <a:pPr algn="ctr"/>
                      <a:r>
                        <a:rPr lang="it-IT" dirty="0"/>
                        <a:t>Mål för </a:t>
                      </a:r>
                      <a:r>
                        <a:rPr lang="en-GB" noProof="0" dirty="0"/>
                        <a:t>hållbar </a:t>
                      </a:r>
                      <a:r>
                        <a:rPr lang="it-IT" dirty="0"/>
                        <a:t>utveckling (SDG)</a:t>
                      </a:r>
                    </a:p>
                  </a:txBody>
                  <a:tcPr/>
                </a:tc>
                <a:tc>
                  <a:txBody>
                    <a:bodyPr/>
                    <a:lstStyle/>
                    <a:p>
                      <a:pPr algn="ctr"/>
                      <a:r>
                        <a:rPr lang="en-GB" noProof="0" dirty="0"/>
                        <a:t>Relevansen </a:t>
                      </a:r>
                      <a:r>
                        <a:rPr lang="it-IT" dirty="0"/>
                        <a:t>av bioekonomi och jordbruk</a:t>
                      </a:r>
                    </a:p>
                  </a:txBody>
                  <a:tcPr/>
                </a:tc>
                <a:extLst>
                  <a:ext uri="{0D108BD9-81ED-4DB2-BD59-A6C34878D82A}">
                    <a16:rowId xmlns:a16="http://schemas.microsoft.com/office/drawing/2014/main" val="2789637652"/>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SDG 2</a:t>
                      </a:r>
                      <a:r>
                        <a:rPr lang="en-US" sz="1800" kern="1200" dirty="0">
                          <a:solidFill>
                            <a:schemeClr val="dk1"/>
                          </a:solidFill>
                          <a:effectLst/>
                        </a:rPr>
                        <a:t>: Ingen hunger </a:t>
                      </a:r>
                      <a:endParaRPr lang="it-IT" sz="1800" kern="1200" dirty="0">
                        <a:solidFill>
                          <a:schemeClr val="dk1"/>
                        </a:solidFill>
                        <a:effectLst/>
                      </a:endParaRPr>
                    </a:p>
                    <a:p>
                      <a:pPr algn="just"/>
                      <a:endParaRPr lang="it-IT" dirty="0"/>
                    </a:p>
                  </a:txBody>
                  <a:tcPr/>
                </a:tc>
                <a:tc>
                  <a:txBody>
                    <a:bodyPr/>
                    <a:lstStyle/>
                    <a:p>
                      <a:pPr algn="just"/>
                      <a:r>
                        <a:rPr lang="en-US" dirty="0"/>
                        <a:t>Hållbara jordbruksmetoder kan öka livsmedelsproduktionen och samtidigt minska miljöpåverkan</a:t>
                      </a:r>
                      <a:endParaRPr lang="it-IT" dirty="0"/>
                    </a:p>
                  </a:txBody>
                  <a:tcPr/>
                </a:tc>
                <a:extLst>
                  <a:ext uri="{0D108BD9-81ED-4DB2-BD59-A6C34878D82A}">
                    <a16:rowId xmlns:a16="http://schemas.microsoft.com/office/drawing/2014/main" val="3481917481"/>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SDG 8</a:t>
                      </a:r>
                      <a:r>
                        <a:rPr lang="en-US" sz="1800" kern="1200" dirty="0">
                          <a:solidFill>
                            <a:schemeClr val="dk1"/>
                          </a:solidFill>
                          <a:effectLst/>
                        </a:rPr>
                        <a:t>: Anständiga arbetsvillkor och ekonomisk tillväxt</a:t>
                      </a:r>
                      <a:endParaRPr lang="it-IT" sz="1800" kern="1200" dirty="0">
                        <a:solidFill>
                          <a:schemeClr val="dk1"/>
                        </a:solidFill>
                        <a:effectLst/>
                      </a:endParaRPr>
                    </a:p>
                    <a:p>
                      <a:pPr algn="just"/>
                      <a:endParaRPr lang="it-IT" dirty="0"/>
                    </a:p>
                  </a:txBody>
                  <a:tcPr/>
                </a:tc>
                <a:tc>
                  <a:txBody>
                    <a:bodyPr/>
                    <a:lstStyle/>
                    <a:p>
                      <a:pPr algn="just"/>
                      <a:r>
                        <a:rPr lang="en-US" dirty="0"/>
                        <a:t>Hållbara jordbruksmetoder och utveckling av biobaserade industrier kan skapa arbetstillfällen, stimulera ekonomisk tillväxt och förbättra försörjningsmöjligheterna</a:t>
                      </a:r>
                      <a:endParaRPr lang="it-IT" dirty="0"/>
                    </a:p>
                  </a:txBody>
                  <a:tcPr/>
                </a:tc>
                <a:extLst>
                  <a:ext uri="{0D108BD9-81ED-4DB2-BD59-A6C34878D82A}">
                    <a16:rowId xmlns:a16="http://schemas.microsoft.com/office/drawing/2014/main" val="2017148825"/>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SDG 12</a:t>
                      </a:r>
                      <a:r>
                        <a:rPr lang="en-US" sz="1800" kern="1200" dirty="0">
                          <a:solidFill>
                            <a:schemeClr val="dk1"/>
                          </a:solidFill>
                          <a:effectLst/>
                        </a:rPr>
                        <a:t>: Hållbar konsumtion och produktion</a:t>
                      </a:r>
                      <a:endParaRPr lang="it-IT" sz="1800" kern="1200" dirty="0">
                        <a:solidFill>
                          <a:schemeClr val="dk1"/>
                        </a:solidFill>
                        <a:effectLst/>
                      </a:endParaRPr>
                    </a:p>
                    <a:p>
                      <a:pPr algn="just"/>
                      <a:endParaRPr lang="it-IT" dirty="0"/>
                    </a:p>
                  </a:txBody>
                  <a:tcPr/>
                </a:tc>
                <a:tc>
                  <a:txBody>
                    <a:bodyPr/>
                    <a:lstStyle/>
                    <a:p>
                      <a:pPr algn="just"/>
                      <a:r>
                        <a:rPr lang="en-US" sz="1800" kern="1200" dirty="0">
                          <a:solidFill>
                            <a:schemeClr val="dk1"/>
                          </a:solidFill>
                          <a:effectLst/>
                        </a:rPr>
                        <a:t>Hållbart jordbruk och biobaserade industrier främjar ansvarsfull resursförvaltning</a:t>
                      </a:r>
                      <a:endParaRPr lang="it-IT" dirty="0"/>
                    </a:p>
                  </a:txBody>
                  <a:tcPr/>
                </a:tc>
                <a:extLst>
                  <a:ext uri="{0D108BD9-81ED-4DB2-BD59-A6C34878D82A}">
                    <a16:rowId xmlns:a16="http://schemas.microsoft.com/office/drawing/2014/main" val="1017015894"/>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SDG 13</a:t>
                      </a:r>
                      <a:r>
                        <a:rPr lang="en-US" sz="1800" kern="1200" dirty="0">
                          <a:solidFill>
                            <a:schemeClr val="dk1"/>
                          </a:solidFill>
                          <a:effectLst/>
                        </a:rPr>
                        <a:t>: Bekämpa klimatförändringarna</a:t>
                      </a:r>
                      <a:endParaRPr lang="it-IT" sz="1800" kern="1200" dirty="0">
                        <a:solidFill>
                          <a:schemeClr val="dk1"/>
                        </a:solidFill>
                        <a:effectLst/>
                      </a:endParaRPr>
                    </a:p>
                    <a:p>
                      <a:pPr algn="just"/>
                      <a:endParaRPr lang="it-IT" dirty="0"/>
                    </a:p>
                  </a:txBody>
                  <a:tcPr/>
                </a:tc>
                <a:tc>
                  <a:txBody>
                    <a:bodyPr/>
                    <a:lstStyle/>
                    <a:p>
                      <a:pPr algn="just"/>
                      <a:r>
                        <a:rPr lang="en-US" sz="1800" kern="1200" dirty="0">
                          <a:solidFill>
                            <a:schemeClr val="dk1"/>
                          </a:solidFill>
                          <a:effectLst/>
                        </a:rPr>
                        <a:t>Hållbara jordbruksmetoder och användning av bioenergi från restprodukter från jordbruket kan minska utsläppen av växthusgaser och öka kolbindningen</a:t>
                      </a:r>
                      <a:endParaRPr lang="it-IT" dirty="0"/>
                    </a:p>
                  </a:txBody>
                  <a:tcPr/>
                </a:tc>
                <a:extLst>
                  <a:ext uri="{0D108BD9-81ED-4DB2-BD59-A6C34878D82A}">
                    <a16:rowId xmlns:a16="http://schemas.microsoft.com/office/drawing/2014/main" val="2073046260"/>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SDG 14</a:t>
                      </a:r>
                      <a:r>
                        <a:rPr lang="en-US" sz="1800" kern="1200" dirty="0">
                          <a:solidFill>
                            <a:schemeClr val="dk1"/>
                          </a:solidFill>
                          <a:effectLst/>
                        </a:rPr>
                        <a:t>: Livet under vattenytan</a:t>
                      </a:r>
                      <a:endParaRPr lang="it-IT" sz="1800" kern="1200" dirty="0">
                        <a:solidFill>
                          <a:schemeClr val="dk1"/>
                        </a:solidFill>
                        <a:effectLst/>
                      </a:endParaRPr>
                    </a:p>
                    <a:p>
                      <a:pPr algn="just"/>
                      <a:endParaRPr lang="it-IT"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rPr>
                        <a:t>Vattenbruk och hållbart fiske kan bidra till att minska trycket på vilda fiskbestånd och bidra till bevarandet av marina ekosystem.</a:t>
                      </a:r>
                      <a:endParaRPr lang="it-IT" sz="1800" kern="1200" dirty="0">
                        <a:solidFill>
                          <a:schemeClr val="dk1"/>
                        </a:solidFill>
                        <a:effectLst/>
                        <a:latin typeface="+mn-lt"/>
                        <a:ea typeface="+mn-ea"/>
                        <a:cs typeface="+mn-cs"/>
                      </a:endParaRPr>
                    </a:p>
                  </a:txBody>
                  <a:tcPr/>
                </a:tc>
                <a:extLst>
                  <a:ext uri="{0D108BD9-81ED-4DB2-BD59-A6C34878D82A}">
                    <a16:rowId xmlns:a16="http://schemas.microsoft.com/office/drawing/2014/main" val="1741258122"/>
                  </a:ext>
                </a:extLst>
              </a:tr>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rPr>
                        <a:t>SDG 14</a:t>
                      </a:r>
                      <a:r>
                        <a:rPr lang="en-US" sz="1800" kern="1200" dirty="0">
                          <a:solidFill>
                            <a:schemeClr val="dk1"/>
                          </a:solidFill>
                          <a:effectLst/>
                        </a:rPr>
                        <a:t>: Livet på land</a:t>
                      </a:r>
                      <a:endParaRPr lang="it-IT" sz="1800" kern="1200" dirty="0">
                        <a:solidFill>
                          <a:schemeClr val="dk1"/>
                        </a:solidFill>
                        <a:effectLst/>
                      </a:endParaRPr>
                    </a:p>
                    <a:p>
                      <a:pPr algn="just"/>
                      <a:endParaRPr lang="it-IT" dirty="0"/>
                    </a:p>
                  </a:txBody>
                  <a:tcPr/>
                </a:tc>
                <a:tc>
                  <a:txBody>
                    <a:bodyPr/>
                    <a:lstStyle/>
                    <a:p>
                      <a:pPr algn="just"/>
                      <a:r>
                        <a:rPr lang="en-US" dirty="0"/>
                        <a:t>Agroforestry och ekologiskt jordbruk kan bidra till att skydda den biologiska mångfalden, förhindra markförstöring och främja en hållbar förvaltning av skogar.</a:t>
                      </a:r>
                      <a:endParaRPr lang="it-IT" dirty="0"/>
                    </a:p>
                  </a:txBody>
                  <a:tcPr/>
                </a:tc>
                <a:extLst>
                  <a:ext uri="{0D108BD9-81ED-4DB2-BD59-A6C34878D82A}">
                    <a16:rowId xmlns:a16="http://schemas.microsoft.com/office/drawing/2014/main" val="3312618777"/>
                  </a:ext>
                </a:extLst>
              </a:tr>
            </a:tbl>
          </a:graphicData>
        </a:graphic>
      </p:graphicFrame>
    </p:spTree>
    <p:extLst>
      <p:ext uri="{BB962C8B-B14F-4D97-AF65-F5344CB8AC3E}">
        <p14:creationId xmlns:p14="http://schemas.microsoft.com/office/powerpoint/2010/main" val="1915706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a:t>Den </a:t>
            </a:r>
            <a:r>
              <a:rPr lang="it-IT" sz="4400" dirty="0" err="1"/>
              <a:t>europeiska </a:t>
            </a:r>
            <a:r>
              <a:rPr lang="it-IT" sz="4400" dirty="0"/>
              <a:t>gröna given</a:t>
            </a:r>
            <a:endParaRPr lang="en-GB" dirty="0"/>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a:xfrm>
            <a:off x="656253" y="1825625"/>
            <a:ext cx="10697548" cy="877888"/>
          </a:xfrm>
        </p:spPr>
        <p:txBody>
          <a:bodyPr>
            <a:normAutofit/>
          </a:bodyPr>
          <a:lstStyle/>
          <a:p>
            <a:pPr marL="0" indent="0">
              <a:buNone/>
            </a:pPr>
            <a:r>
              <a:rPr lang="en-US" sz="1800" kern="100" dirty="0">
                <a:latin typeface="Calibri" panose="020F0502020204030204" pitchFamily="34" charset="0"/>
                <a:ea typeface="Calibri" panose="020F0502020204030204" pitchFamily="34" charset="0"/>
              </a:rPr>
              <a:t>Ambitiöst politiskt initiativ som presenterades av Europeiska kommissionen i december 2019 för att inleda en grundläggande förändring av EU:s strategi för ekonomisk tillväxt, hållbarhet och klimatförändringar.</a:t>
            </a:r>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Internationella och europeiska viktiga direktiv</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34</a:t>
            </a:fld>
            <a:endParaRPr lang="en-US" dirty="0"/>
          </a:p>
        </p:txBody>
      </p:sp>
      <p:sp>
        <p:nvSpPr>
          <p:cNvPr id="5" name="CasellaDiTesto 4">
            <a:extLst>
              <a:ext uri="{FF2B5EF4-FFF2-40B4-BE49-F238E27FC236}">
                <a16:creationId xmlns:a16="http://schemas.microsoft.com/office/drawing/2014/main" id="{E18BAEF8-1B2E-1221-6F29-20DB5E743E81}"/>
              </a:ext>
            </a:extLst>
          </p:cNvPr>
          <p:cNvSpPr txBox="1"/>
          <p:nvPr/>
        </p:nvSpPr>
        <p:spPr>
          <a:xfrm>
            <a:off x="1959428" y="3596365"/>
            <a:ext cx="10879493" cy="2585323"/>
          </a:xfrm>
          <a:prstGeom prst="rect">
            <a:avLst/>
          </a:prstGeom>
          <a:noFill/>
        </p:spPr>
        <p:txBody>
          <a:bodyPr wrap="square" rtlCol="0">
            <a:spAutoFit/>
          </a:bodyPr>
          <a:lstStyle/>
          <a:p>
            <a:r>
              <a:rPr lang="en-US" u="sng" kern="100" dirty="0">
                <a:latin typeface="Calibri" panose="020F0502020204030204" pitchFamily="34" charset="0"/>
                <a:ea typeface="Calibri" panose="020F0502020204030204" pitchFamily="34" charset="0"/>
              </a:rPr>
              <a:t>Klimatneutralitet senast 2050</a:t>
            </a:r>
          </a:p>
          <a:p>
            <a:pPr marL="342900" indent="-342900">
              <a:buFont typeface="+mj-lt"/>
              <a:buAutoNum type="arabicPeriod"/>
            </a:pPr>
            <a:endParaRPr lang="en-US" kern="100" dirty="0">
              <a:latin typeface="Calibri" panose="020F0502020204030204" pitchFamily="34" charset="0"/>
              <a:ea typeface="Calibri" panose="020F0502020204030204" pitchFamily="34" charset="0"/>
            </a:endParaRPr>
          </a:p>
          <a:p>
            <a:endParaRPr lang="en-US" kern="100" dirty="0">
              <a:latin typeface="Calibri" panose="020F0502020204030204" pitchFamily="34" charset="0"/>
              <a:ea typeface="Calibri" panose="020F0502020204030204" pitchFamily="34" charset="0"/>
            </a:endParaRPr>
          </a:p>
          <a:p>
            <a:endParaRPr lang="en-US" u="sng" kern="100" dirty="0">
              <a:latin typeface="Calibri" panose="020F0502020204030204" pitchFamily="34" charset="0"/>
              <a:ea typeface="Calibri" panose="020F0502020204030204" pitchFamily="34" charset="0"/>
            </a:endParaRPr>
          </a:p>
          <a:p>
            <a:r>
              <a:rPr lang="en-US" u="sng" kern="100" dirty="0">
                <a:latin typeface="Calibri" panose="020F0502020204030204" pitchFamily="34" charset="0"/>
                <a:ea typeface="Calibri" panose="020F0502020204030204" pitchFamily="34" charset="0"/>
              </a:rPr>
              <a:t>Hållbar och cirkulär ekonomi</a:t>
            </a:r>
          </a:p>
          <a:p>
            <a:pPr marL="342900" indent="-342900">
              <a:buFont typeface="+mj-lt"/>
              <a:buAutoNum type="arabicPeriod"/>
            </a:pPr>
            <a:endParaRPr lang="en-US" u="sng" kern="100" dirty="0">
              <a:latin typeface="Calibri" panose="020F0502020204030204" pitchFamily="34" charset="0"/>
              <a:ea typeface="Calibri" panose="020F0502020204030204" pitchFamily="34" charset="0"/>
            </a:endParaRPr>
          </a:p>
          <a:p>
            <a:endParaRPr lang="en-US" kern="100" dirty="0">
              <a:latin typeface="Calibri" panose="020F0502020204030204" pitchFamily="34" charset="0"/>
              <a:ea typeface="Calibri" panose="020F0502020204030204" pitchFamily="34" charset="0"/>
            </a:endParaRPr>
          </a:p>
          <a:p>
            <a:endParaRPr lang="en-US" u="sng" kern="100" dirty="0">
              <a:latin typeface="Calibri" panose="020F0502020204030204" pitchFamily="34" charset="0"/>
              <a:ea typeface="Calibri" panose="020F0502020204030204" pitchFamily="34" charset="0"/>
            </a:endParaRPr>
          </a:p>
          <a:p>
            <a:r>
              <a:rPr lang="en-US" u="sng" kern="100" dirty="0">
                <a:latin typeface="Calibri" panose="020F0502020204030204" pitchFamily="34" charset="0"/>
                <a:ea typeface="Calibri" panose="020F0502020204030204" pitchFamily="34" charset="0"/>
              </a:rPr>
              <a:t>Biologisk mångfald och skydd av ekosystem</a:t>
            </a:r>
            <a:endParaRPr lang="it-IT" u="sng" dirty="0"/>
          </a:p>
        </p:txBody>
      </p:sp>
      <p:pic>
        <p:nvPicPr>
          <p:cNvPr id="6" name="Immagine 5">
            <a:extLst>
              <a:ext uri="{FF2B5EF4-FFF2-40B4-BE49-F238E27FC236}">
                <a16:creationId xmlns:a16="http://schemas.microsoft.com/office/drawing/2014/main" id="{931FB3B0-9FFE-8A2C-835D-80A681FE6A29}"/>
              </a:ext>
            </a:extLst>
          </p:cNvPr>
          <p:cNvPicPr>
            <a:picLocks noChangeAspect="1"/>
          </p:cNvPicPr>
          <p:nvPr/>
        </p:nvPicPr>
        <p:blipFill>
          <a:blip r:embed="rId2"/>
          <a:stretch>
            <a:fillRect/>
          </a:stretch>
        </p:blipFill>
        <p:spPr>
          <a:xfrm>
            <a:off x="6848669" y="2644626"/>
            <a:ext cx="5067730" cy="3522794"/>
          </a:xfrm>
          <a:prstGeom prst="rect">
            <a:avLst/>
          </a:prstGeom>
        </p:spPr>
      </p:pic>
      <p:sp>
        <p:nvSpPr>
          <p:cNvPr id="10" name="CasellaDiTesto 9">
            <a:extLst>
              <a:ext uri="{FF2B5EF4-FFF2-40B4-BE49-F238E27FC236}">
                <a16:creationId xmlns:a16="http://schemas.microsoft.com/office/drawing/2014/main" id="{AB682A58-8E10-9F22-A157-7328D77D2E3E}"/>
              </a:ext>
            </a:extLst>
          </p:cNvPr>
          <p:cNvSpPr txBox="1"/>
          <p:nvPr/>
        </p:nvSpPr>
        <p:spPr>
          <a:xfrm>
            <a:off x="656252" y="2652827"/>
            <a:ext cx="10879493" cy="369332"/>
          </a:xfrm>
          <a:prstGeom prst="rect">
            <a:avLst/>
          </a:prstGeom>
          <a:noFill/>
        </p:spPr>
        <p:txBody>
          <a:bodyPr wrap="square" rtlCol="0">
            <a:spAutoFit/>
          </a:bodyPr>
          <a:lstStyle/>
          <a:p>
            <a:r>
              <a:rPr lang="en-US" b="1" dirty="0">
                <a:solidFill>
                  <a:srgbClr val="000000"/>
                </a:solidFill>
                <a:latin typeface="Calibri" panose="020F0502020204030204" pitchFamily="34" charset="0"/>
                <a:ea typeface="Times New Roman" panose="02020603050405020304" pitchFamily="18" charset="0"/>
              </a:rPr>
              <a:t>Tre huvudmål</a:t>
            </a:r>
            <a:r>
              <a:rPr lang="en-US" dirty="0">
                <a:solidFill>
                  <a:srgbClr val="000000"/>
                </a:solidFill>
                <a:latin typeface="Calibri" panose="020F0502020204030204" pitchFamily="34" charset="0"/>
                <a:ea typeface="Times New Roman" panose="02020603050405020304" pitchFamily="18" charset="0"/>
              </a:rPr>
              <a:t>:</a:t>
            </a:r>
            <a:endParaRPr lang="it-IT" b="1" dirty="0"/>
          </a:p>
        </p:txBody>
      </p:sp>
      <p:pic>
        <p:nvPicPr>
          <p:cNvPr id="16" name="Immagine 15">
            <a:extLst>
              <a:ext uri="{FF2B5EF4-FFF2-40B4-BE49-F238E27FC236}">
                <a16:creationId xmlns:a16="http://schemas.microsoft.com/office/drawing/2014/main" id="{D20665D2-352E-F885-6F82-194A5AD027C5}"/>
              </a:ext>
            </a:extLst>
          </p:cNvPr>
          <p:cNvPicPr>
            <a:picLocks noChangeAspect="1"/>
          </p:cNvPicPr>
          <p:nvPr/>
        </p:nvPicPr>
        <p:blipFill>
          <a:blip r:embed="rId3">
            <a:duotone>
              <a:schemeClr val="accent5">
                <a:shade val="45000"/>
                <a:satMod val="135000"/>
              </a:schemeClr>
              <a:prstClr val="white"/>
            </a:duotone>
          </a:blip>
          <a:stretch>
            <a:fillRect/>
          </a:stretch>
        </p:blipFill>
        <p:spPr>
          <a:xfrm>
            <a:off x="734401" y="3294376"/>
            <a:ext cx="823811" cy="806649"/>
          </a:xfrm>
          <a:prstGeom prst="rect">
            <a:avLst/>
          </a:prstGeom>
        </p:spPr>
      </p:pic>
      <p:pic>
        <p:nvPicPr>
          <p:cNvPr id="17" name="Immagine 16">
            <a:extLst>
              <a:ext uri="{FF2B5EF4-FFF2-40B4-BE49-F238E27FC236}">
                <a16:creationId xmlns:a16="http://schemas.microsoft.com/office/drawing/2014/main" id="{622CCE3D-C920-E791-745C-DB6912789D55}"/>
              </a:ext>
            </a:extLst>
          </p:cNvPr>
          <p:cNvPicPr>
            <a:picLocks noChangeAspect="1"/>
          </p:cNvPicPr>
          <p:nvPr/>
        </p:nvPicPr>
        <p:blipFill>
          <a:blip r:embed="rId4">
            <a:duotone>
              <a:schemeClr val="accent2">
                <a:shade val="45000"/>
                <a:satMod val="135000"/>
              </a:schemeClr>
              <a:prstClr val="white"/>
            </a:duotone>
          </a:blip>
          <a:stretch>
            <a:fillRect/>
          </a:stretch>
        </p:blipFill>
        <p:spPr>
          <a:xfrm>
            <a:off x="730529" y="4406023"/>
            <a:ext cx="827683" cy="806400"/>
          </a:xfrm>
          <a:prstGeom prst="rect">
            <a:avLst/>
          </a:prstGeom>
        </p:spPr>
      </p:pic>
      <p:pic>
        <p:nvPicPr>
          <p:cNvPr id="18" name="Immagine 17">
            <a:extLst>
              <a:ext uri="{FF2B5EF4-FFF2-40B4-BE49-F238E27FC236}">
                <a16:creationId xmlns:a16="http://schemas.microsoft.com/office/drawing/2014/main" id="{996B0550-5F4F-18F5-E9DE-6806FF2143CB}"/>
              </a:ext>
            </a:extLst>
          </p:cNvPr>
          <p:cNvPicPr>
            <a:picLocks noChangeAspect="1"/>
          </p:cNvPicPr>
          <p:nvPr/>
        </p:nvPicPr>
        <p:blipFill>
          <a:blip r:embed="rId5">
            <a:duotone>
              <a:schemeClr val="accent6">
                <a:shade val="45000"/>
                <a:satMod val="135000"/>
              </a:schemeClr>
              <a:prstClr val="white"/>
            </a:duotone>
          </a:blip>
          <a:stretch>
            <a:fillRect/>
          </a:stretch>
        </p:blipFill>
        <p:spPr>
          <a:xfrm>
            <a:off x="730529" y="5476364"/>
            <a:ext cx="889888" cy="944690"/>
          </a:xfrm>
          <a:prstGeom prst="rect">
            <a:avLst/>
          </a:prstGeom>
        </p:spPr>
      </p:pic>
      <p:sp>
        <p:nvSpPr>
          <p:cNvPr id="19" name="CasellaDiTesto 18">
            <a:extLst>
              <a:ext uri="{FF2B5EF4-FFF2-40B4-BE49-F238E27FC236}">
                <a16:creationId xmlns:a16="http://schemas.microsoft.com/office/drawing/2014/main" id="{95C5ED0F-4013-B3B4-498C-E94A856EF54B}"/>
              </a:ext>
            </a:extLst>
          </p:cNvPr>
          <p:cNvSpPr txBox="1"/>
          <p:nvPr/>
        </p:nvSpPr>
        <p:spPr>
          <a:xfrm>
            <a:off x="8686918" y="6138952"/>
            <a:ext cx="1800689" cy="261610"/>
          </a:xfrm>
          <a:prstGeom prst="rect">
            <a:avLst/>
          </a:prstGeom>
          <a:noFill/>
        </p:spPr>
        <p:txBody>
          <a:bodyPr wrap="square">
            <a:spAutoFit/>
          </a:bodyPr>
          <a:lstStyle/>
          <a:p>
            <a:r>
              <a:rPr lang="en-GB" sz="1100" dirty="0">
                <a:solidFill>
                  <a:srgbClr val="000000"/>
                </a:solidFill>
                <a:effectLst/>
                <a:latin typeface="Calibri" panose="020F0502020204030204" pitchFamily="34" charset="0"/>
                <a:ea typeface="Times New Roman" panose="02020603050405020304" pitchFamily="18" charset="0"/>
              </a:rPr>
              <a:t>(Källa: </a:t>
            </a:r>
            <a:r>
              <a:rPr lang="en-GB" sz="1100" dirty="0">
                <a:solidFill>
                  <a:srgbClr val="000000"/>
                </a:solidFill>
                <a:effectLst/>
                <a:latin typeface="Calibri" panose="020F0502020204030204" pitchFamily="34" charset="0"/>
                <a:ea typeface="Times New Roman" panose="02020603050405020304" pitchFamily="18" charset="0"/>
                <a:hlinkClick r:id="rId6"/>
              </a:rPr>
              <a:t>Copernicus, 2023</a:t>
            </a:r>
            <a:r>
              <a:rPr lang="en-GB" sz="1100" dirty="0">
                <a:solidFill>
                  <a:srgbClr val="000000"/>
                </a:solidFill>
                <a:effectLst/>
                <a:latin typeface="Calibri" panose="020F0502020204030204" pitchFamily="34" charset="0"/>
                <a:ea typeface="Times New Roman" panose="02020603050405020304" pitchFamily="18" charset="0"/>
              </a:rPr>
              <a:t>)</a:t>
            </a:r>
            <a:endParaRPr lang="it-IT" sz="1100" dirty="0"/>
          </a:p>
        </p:txBody>
      </p:sp>
    </p:spTree>
    <p:extLst>
      <p:ext uri="{BB962C8B-B14F-4D97-AF65-F5344CB8AC3E}">
        <p14:creationId xmlns:p14="http://schemas.microsoft.com/office/powerpoint/2010/main" val="2534950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a:t>Den </a:t>
            </a:r>
            <a:r>
              <a:rPr lang="it-IT" sz="4400" dirty="0" err="1"/>
              <a:t>europeiska </a:t>
            </a:r>
            <a:r>
              <a:rPr lang="it-IT" sz="4400" dirty="0"/>
              <a:t>gröna given: flera mål</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Internationella och europeiska viktiga direktiv</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35</a:t>
            </a:fld>
            <a:endParaRPr lang="en-US" dirty="0"/>
          </a:p>
        </p:txBody>
      </p:sp>
      <p:pic>
        <p:nvPicPr>
          <p:cNvPr id="11" name="Immagine 10">
            <a:extLst>
              <a:ext uri="{FF2B5EF4-FFF2-40B4-BE49-F238E27FC236}">
                <a16:creationId xmlns:a16="http://schemas.microsoft.com/office/drawing/2014/main" id="{DA32548E-86E5-693E-699F-6E69736EB8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0015" y="1491194"/>
            <a:ext cx="6098570" cy="4847253"/>
          </a:xfrm>
          <a:prstGeom prst="rect">
            <a:avLst/>
          </a:prstGeom>
          <a:noFill/>
        </p:spPr>
      </p:pic>
      <p:sp>
        <p:nvSpPr>
          <p:cNvPr id="12" name="CasellaDiTesto 11">
            <a:extLst>
              <a:ext uri="{FF2B5EF4-FFF2-40B4-BE49-F238E27FC236}">
                <a16:creationId xmlns:a16="http://schemas.microsoft.com/office/drawing/2014/main" id="{B2835B21-3FB9-9774-E0E4-678733C1C1BF}"/>
              </a:ext>
            </a:extLst>
          </p:cNvPr>
          <p:cNvSpPr txBox="1"/>
          <p:nvPr/>
        </p:nvSpPr>
        <p:spPr>
          <a:xfrm>
            <a:off x="9013236" y="6001079"/>
            <a:ext cx="1672512" cy="261610"/>
          </a:xfrm>
          <a:prstGeom prst="rect">
            <a:avLst/>
          </a:prstGeom>
          <a:noFill/>
        </p:spPr>
        <p:txBody>
          <a:bodyPr wrap="square">
            <a:spAutoFit/>
          </a:bodyPr>
          <a:lstStyle/>
          <a:p>
            <a:r>
              <a:rPr lang="en-GB" sz="1100" dirty="0">
                <a:solidFill>
                  <a:srgbClr val="000000"/>
                </a:solidFill>
                <a:effectLst/>
                <a:latin typeface="Calibri" panose="020F0502020204030204" pitchFamily="34" charset="0"/>
                <a:ea typeface="Times New Roman" panose="02020603050405020304" pitchFamily="18" charset="0"/>
              </a:rPr>
              <a:t>(Källa: </a:t>
            </a:r>
            <a:r>
              <a:rPr lang="en-US" sz="1100" u="sng" dirty="0" err="1">
                <a:solidFill>
                  <a:srgbClr val="000000"/>
                </a:solidFill>
                <a:effectLst/>
                <a:latin typeface="Calibri" panose="020F0502020204030204" pitchFamily="34" charset="0"/>
                <a:ea typeface="Times New Roman" panose="02020603050405020304" pitchFamily="18" charset="0"/>
                <a:cs typeface="Open Sans" panose="020B0606030504020204" pitchFamily="34" charset="0"/>
                <a:hlinkClick r:id="rId3"/>
              </a:rPr>
              <a:t>Euinasean</a:t>
            </a:r>
            <a:r>
              <a:rPr lang="en-US" sz="1100" u="sng" dirty="0">
                <a:solidFill>
                  <a:srgbClr val="0000FF"/>
                </a:solidFill>
                <a:effectLst/>
                <a:latin typeface="Calibri" panose="020F0502020204030204" pitchFamily="34" charset="0"/>
                <a:ea typeface="Times New Roman" panose="02020603050405020304" pitchFamily="18" charset="0"/>
              </a:rPr>
              <a:t>, 2021</a:t>
            </a:r>
            <a:r>
              <a:rPr lang="en-GB" sz="1100" dirty="0">
                <a:solidFill>
                  <a:srgbClr val="000000"/>
                </a:solidFill>
                <a:effectLst/>
                <a:latin typeface="Calibri" panose="020F0502020204030204" pitchFamily="34" charset="0"/>
                <a:ea typeface="Times New Roman" panose="02020603050405020304" pitchFamily="18" charset="0"/>
              </a:rPr>
              <a:t>)</a:t>
            </a:r>
            <a:endParaRPr lang="it-IT" sz="1100" dirty="0"/>
          </a:p>
        </p:txBody>
      </p:sp>
    </p:spTree>
    <p:extLst>
      <p:ext uri="{BB962C8B-B14F-4D97-AF65-F5344CB8AC3E}">
        <p14:creationId xmlns:p14="http://schemas.microsoft.com/office/powerpoint/2010/main" val="1424610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0D18F9D-BDFC-0B0A-6C39-FBF7EBC25638}"/>
              </a:ext>
            </a:extLst>
          </p:cNvPr>
          <p:cNvPicPr>
            <a:picLocks noChangeAspect="1"/>
          </p:cNvPicPr>
          <p:nvPr/>
        </p:nvPicPr>
        <p:blipFill>
          <a:blip r:embed="rId2"/>
          <a:stretch>
            <a:fillRect/>
          </a:stretch>
        </p:blipFill>
        <p:spPr>
          <a:xfrm>
            <a:off x="1526415" y="2925885"/>
            <a:ext cx="8927672" cy="3389816"/>
          </a:xfrm>
          <a:prstGeom prst="rect">
            <a:avLst/>
          </a:prstGeom>
        </p:spPr>
      </p:pic>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a:t>Strategi från jord till </a:t>
            </a:r>
            <a:r>
              <a:rPr lang="it-IT" sz="4400" dirty="0" err="1"/>
              <a:t>bord</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Internationella och europeiska viktiga direktiv</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36</a:t>
            </a:fld>
            <a:endParaRPr lang="en-US" dirty="0"/>
          </a:p>
        </p:txBody>
      </p:sp>
      <p:sp>
        <p:nvSpPr>
          <p:cNvPr id="3" name="CasellaDiTesto 2">
            <a:extLst>
              <a:ext uri="{FF2B5EF4-FFF2-40B4-BE49-F238E27FC236}">
                <a16:creationId xmlns:a16="http://schemas.microsoft.com/office/drawing/2014/main" id="{6213873A-816F-A6C1-BBF9-CDEBE7332C00}"/>
              </a:ext>
            </a:extLst>
          </p:cNvPr>
          <p:cNvSpPr txBox="1"/>
          <p:nvPr/>
        </p:nvSpPr>
        <p:spPr>
          <a:xfrm>
            <a:off x="550506" y="1476245"/>
            <a:ext cx="10879493" cy="671915"/>
          </a:xfrm>
          <a:prstGeom prst="rect">
            <a:avLst/>
          </a:prstGeom>
          <a:noFill/>
        </p:spPr>
        <p:txBody>
          <a:bodyPr wrap="square" rtlCol="0">
            <a:spAutoFit/>
          </a:bodyPr>
          <a:lstStyle/>
          <a:p>
            <a:pPr algn="just">
              <a:lnSpc>
                <a:spcPct val="107000"/>
              </a:lnSpc>
              <a:spcAft>
                <a:spcPts val="80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Nyckelkomponent i EU:s gröna giv för att skapa ett mer hållbart och motståndskraftigt livsmedelssystem inom Europeiska unionen.</a:t>
            </a:r>
            <a:endParaRPr lang="it-IT" sz="1800" dirty="0">
              <a:solidFill>
                <a:srgbClr val="000000"/>
              </a:solidFill>
              <a:effectLst/>
              <a:latin typeface="Minion Pro"/>
              <a:ea typeface="Times New Roman" panose="02020603050405020304" pitchFamily="18" charset="0"/>
              <a:cs typeface="Open Sans" panose="020B0606030504020204" pitchFamily="34" charset="0"/>
            </a:endParaRPr>
          </a:p>
        </p:txBody>
      </p:sp>
      <p:sp>
        <p:nvSpPr>
          <p:cNvPr id="4" name="CasellaDiTesto 3">
            <a:extLst>
              <a:ext uri="{FF2B5EF4-FFF2-40B4-BE49-F238E27FC236}">
                <a16:creationId xmlns:a16="http://schemas.microsoft.com/office/drawing/2014/main" id="{9485B80E-E050-375B-BE33-FAB35EC7DAD7}"/>
              </a:ext>
            </a:extLst>
          </p:cNvPr>
          <p:cNvSpPr txBox="1"/>
          <p:nvPr/>
        </p:nvSpPr>
        <p:spPr>
          <a:xfrm>
            <a:off x="550505" y="2356378"/>
            <a:ext cx="10879493" cy="646331"/>
          </a:xfrm>
          <a:prstGeom prst="rect">
            <a:avLst/>
          </a:prstGeom>
          <a:noFill/>
        </p:spPr>
        <p:txBody>
          <a:bodyPr wrap="square">
            <a:spAutoFit/>
          </a:bodyPr>
          <a:lstStyle/>
          <a:p>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Syftet är att ta itu med </a:t>
            </a:r>
            <a:r>
              <a:rPr lang="en-US" sz="1800"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miljöutmaningar</a:t>
            </a: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förbättra folkhälsan </a:t>
            </a: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och </a:t>
            </a:r>
            <a:r>
              <a:rPr lang="en-US" sz="1800"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stödja en rättvis övergång för jordbrukare och konsumenter </a:t>
            </a: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till en mer </a:t>
            </a:r>
            <a:r>
              <a:rPr lang="en-US"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hållbar och hälsosam livsmedelsframtid.</a:t>
            </a:r>
            <a:endParaRPr lang="it-IT" dirty="0"/>
          </a:p>
        </p:txBody>
      </p:sp>
      <p:sp>
        <p:nvSpPr>
          <p:cNvPr id="6" name="CasellaDiTesto 5">
            <a:extLst>
              <a:ext uri="{FF2B5EF4-FFF2-40B4-BE49-F238E27FC236}">
                <a16:creationId xmlns:a16="http://schemas.microsoft.com/office/drawing/2014/main" id="{C5EEE8CE-15AE-C1EF-7728-91EC4C62BE66}"/>
              </a:ext>
            </a:extLst>
          </p:cNvPr>
          <p:cNvSpPr txBox="1"/>
          <p:nvPr/>
        </p:nvSpPr>
        <p:spPr>
          <a:xfrm>
            <a:off x="10665585" y="5914395"/>
            <a:ext cx="1373932" cy="261610"/>
          </a:xfrm>
          <a:prstGeom prst="rect">
            <a:avLst/>
          </a:prstGeom>
          <a:noFill/>
        </p:spPr>
        <p:txBody>
          <a:bodyPr wrap="square">
            <a:spAutoFit/>
          </a:bodyPr>
          <a:lstStyle/>
          <a:p>
            <a:r>
              <a:rPr lang="en-GB" sz="1100" i="1" dirty="0">
                <a:effectLst/>
                <a:latin typeface="Calibri" panose="020F0502020204030204" pitchFamily="34" charset="0"/>
                <a:ea typeface="Times New Roman" panose="02020603050405020304" pitchFamily="18" charset="0"/>
              </a:rPr>
              <a:t>(Källa: </a:t>
            </a:r>
            <a:r>
              <a:rPr lang="en-GB" sz="1100" i="1" u="sng"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hlinkClick r:id="rId3"/>
              </a:rPr>
              <a:t>FAO</a:t>
            </a:r>
            <a:r>
              <a:rPr lang="en-US" sz="1100" u="sng"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hlinkClick r:id="rId3"/>
              </a:rPr>
              <a:t>, 2022</a:t>
            </a:r>
            <a:r>
              <a:rPr lang="en-GB" sz="1100" i="1" dirty="0">
                <a:effectLst/>
                <a:latin typeface="Calibri" panose="020F0502020204030204" pitchFamily="34" charset="0"/>
                <a:ea typeface="Times New Roman" panose="02020603050405020304" pitchFamily="18" charset="0"/>
              </a:rPr>
              <a:t>)</a:t>
            </a:r>
            <a:endParaRPr lang="it-IT" sz="1100" dirty="0"/>
          </a:p>
        </p:txBody>
      </p:sp>
    </p:spTree>
    <p:extLst>
      <p:ext uri="{BB962C8B-B14F-4D97-AF65-F5344CB8AC3E}">
        <p14:creationId xmlns:p14="http://schemas.microsoft.com/office/powerpoint/2010/main" val="105568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err="1"/>
              <a:t>Resan från </a:t>
            </a:r>
            <a:r>
              <a:rPr lang="it-IT" sz="4400" dirty="0"/>
              <a:t>jord till </a:t>
            </a:r>
            <a:r>
              <a:rPr lang="it-IT" sz="4400" dirty="0" err="1"/>
              <a:t>bord</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sz="1200" dirty="0" err="1">
                <a:solidFill>
                  <a:schemeClr val="bg1">
                    <a:lumMod val="65000"/>
                  </a:schemeClr>
                </a:solidFill>
              </a:rPr>
              <a:t>Delämne</a:t>
            </a:r>
            <a:r>
              <a:rPr lang="en-US" sz="1200" dirty="0">
                <a:solidFill>
                  <a:schemeClr val="bg1">
                    <a:lumMod val="65000"/>
                  </a:schemeClr>
                </a:solidFill>
              </a:rPr>
              <a:t>: Internationella och europeiska viktiga direktiv</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37</a:t>
            </a:fld>
            <a:endParaRPr lang="en-US" dirty="0"/>
          </a:p>
        </p:txBody>
      </p:sp>
      <p:pic>
        <p:nvPicPr>
          <p:cNvPr id="7" name="Picture 2">
            <a:extLst>
              <a:ext uri="{FF2B5EF4-FFF2-40B4-BE49-F238E27FC236}">
                <a16:creationId xmlns:a16="http://schemas.microsoft.com/office/drawing/2014/main" id="{28F17916-E13E-C462-97DA-04A614C8B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074" y="1538008"/>
            <a:ext cx="9272451" cy="4853548"/>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9D32562D-49E7-EB18-3455-FADE542D1979}"/>
              </a:ext>
            </a:extLst>
          </p:cNvPr>
          <p:cNvSpPr txBox="1"/>
          <p:nvPr/>
        </p:nvSpPr>
        <p:spPr>
          <a:xfrm>
            <a:off x="10389791" y="5695520"/>
            <a:ext cx="1470817" cy="261610"/>
          </a:xfrm>
          <a:prstGeom prst="rect">
            <a:avLst/>
          </a:prstGeom>
          <a:noFill/>
        </p:spPr>
        <p:txBody>
          <a:bodyPr wrap="square">
            <a:spAutoFit/>
          </a:bodyPr>
          <a:lstStyle/>
          <a:p>
            <a:pPr algn="just">
              <a:spcAft>
                <a:spcPts val="1000"/>
              </a:spcAft>
            </a:pPr>
            <a:r>
              <a:rPr lang="en-US"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(Källa: </a:t>
            </a:r>
            <a:r>
              <a:rPr lang="en-US" sz="1100" i="1" u="sng"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hlinkClick r:id="rId3"/>
              </a:rPr>
              <a:t>Collidu, 2022</a:t>
            </a:r>
            <a:r>
              <a:rPr lang="en-US"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a:t>
            </a:r>
            <a:endParaRPr lang="it-IT" sz="900" i="1" dirty="0">
              <a:solidFill>
                <a:srgbClr val="1F497D"/>
              </a:solidFill>
              <a:effectLst/>
              <a:latin typeface="Minion Pro"/>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1275801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a:t>Strategins fyra </a:t>
            </a:r>
            <a:r>
              <a:rPr lang="it-IT" sz="4400" dirty="0" err="1"/>
              <a:t>pelare</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Horisontella färdigheter / Lärandeenhet: Gröna färdigheter / Underenhet: Internationella och europeiska viktiga direktiv</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38</a:t>
            </a:fld>
            <a:endParaRPr lang="en-US" dirty="0"/>
          </a:p>
        </p:txBody>
      </p:sp>
      <p:pic>
        <p:nvPicPr>
          <p:cNvPr id="3" name="Immagine 2">
            <a:extLst>
              <a:ext uri="{FF2B5EF4-FFF2-40B4-BE49-F238E27FC236}">
                <a16:creationId xmlns:a16="http://schemas.microsoft.com/office/drawing/2014/main" id="{23EE3CEB-7F70-FB97-5D6D-333159A8B5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28588" y="2127966"/>
            <a:ext cx="3938451" cy="3938451"/>
          </a:xfrm>
          <a:prstGeom prst="rect">
            <a:avLst/>
          </a:prstGeom>
          <a:noFill/>
        </p:spPr>
      </p:pic>
      <p:sp>
        <p:nvSpPr>
          <p:cNvPr id="4" name="CasellaDiTesto 3">
            <a:extLst>
              <a:ext uri="{FF2B5EF4-FFF2-40B4-BE49-F238E27FC236}">
                <a16:creationId xmlns:a16="http://schemas.microsoft.com/office/drawing/2014/main" id="{0F530683-3B8F-C99A-A808-F95ABCF95B03}"/>
              </a:ext>
            </a:extLst>
          </p:cNvPr>
          <p:cNvSpPr txBox="1"/>
          <p:nvPr/>
        </p:nvSpPr>
        <p:spPr>
          <a:xfrm>
            <a:off x="2221011" y="2594313"/>
            <a:ext cx="4469362" cy="3693319"/>
          </a:xfrm>
          <a:prstGeom prst="rect">
            <a:avLst/>
          </a:prstGeom>
          <a:noFill/>
        </p:spPr>
        <p:txBody>
          <a:bodyPr wrap="square" rtlCol="0">
            <a:spAutoFit/>
          </a:bodyPr>
          <a:lstStyle/>
          <a:p>
            <a:r>
              <a:rPr lang="en-US" u="sng" kern="100" dirty="0">
                <a:latin typeface="Calibri" panose="020F0502020204030204" pitchFamily="34" charset="0"/>
                <a:ea typeface="Calibri" panose="020F0502020204030204" pitchFamily="34" charset="0"/>
              </a:rPr>
              <a:t>Hållbar livsmedelsproduktion</a:t>
            </a:r>
          </a:p>
          <a:p>
            <a:endParaRPr lang="en-US" kern="100" dirty="0">
              <a:latin typeface="Calibri" panose="020F0502020204030204" pitchFamily="34" charset="0"/>
              <a:ea typeface="Calibri" panose="020F0502020204030204" pitchFamily="34" charset="0"/>
            </a:endParaRPr>
          </a:p>
          <a:p>
            <a:endParaRPr lang="en-US" u="sng" kern="100" dirty="0">
              <a:latin typeface="Calibri" panose="020F0502020204030204" pitchFamily="34" charset="0"/>
              <a:ea typeface="Calibri" panose="020F0502020204030204" pitchFamily="34" charset="0"/>
            </a:endParaRPr>
          </a:p>
          <a:p>
            <a:endParaRPr lang="en-US" u="sng" kern="100" dirty="0">
              <a:latin typeface="Calibri" panose="020F0502020204030204" pitchFamily="34" charset="0"/>
              <a:ea typeface="Calibri" panose="020F0502020204030204" pitchFamily="34" charset="0"/>
            </a:endParaRPr>
          </a:p>
          <a:p>
            <a:r>
              <a:rPr lang="en-US" u="sng" kern="100" dirty="0">
                <a:latin typeface="Calibri" panose="020F0502020204030204" pitchFamily="34" charset="0"/>
                <a:ea typeface="Calibri" panose="020F0502020204030204" pitchFamily="34" charset="0"/>
              </a:rPr>
              <a:t>Hållbar bearbetning och distribution av livsmedel</a:t>
            </a:r>
          </a:p>
          <a:p>
            <a:pPr marL="342900" indent="-342900">
              <a:buFont typeface="+mj-lt"/>
              <a:buAutoNum type="arabicPeriod"/>
            </a:pPr>
            <a:endParaRPr lang="en-US" u="sng" kern="100" dirty="0">
              <a:latin typeface="Calibri" panose="020F0502020204030204" pitchFamily="34" charset="0"/>
              <a:ea typeface="Calibri" panose="020F0502020204030204" pitchFamily="34" charset="0"/>
            </a:endParaRPr>
          </a:p>
          <a:p>
            <a:endParaRPr lang="en-US" kern="100" dirty="0">
              <a:latin typeface="Calibri" panose="020F0502020204030204" pitchFamily="34" charset="0"/>
              <a:ea typeface="Calibri" panose="020F0502020204030204" pitchFamily="34" charset="0"/>
            </a:endParaRPr>
          </a:p>
          <a:p>
            <a:endParaRPr lang="en-US" u="sng" kern="100" dirty="0">
              <a:latin typeface="Calibri" panose="020F0502020204030204" pitchFamily="34" charset="0"/>
              <a:ea typeface="Calibri" panose="020F0502020204030204" pitchFamily="34" charset="0"/>
            </a:endParaRPr>
          </a:p>
          <a:p>
            <a:r>
              <a:rPr lang="en-US" u="sng" kern="100" dirty="0">
                <a:latin typeface="Calibri" panose="020F0502020204030204" pitchFamily="34" charset="0"/>
                <a:ea typeface="Calibri" panose="020F0502020204030204" pitchFamily="34" charset="0"/>
              </a:rPr>
              <a:t>Hållbar livsmedelskonsumtion</a:t>
            </a:r>
          </a:p>
          <a:p>
            <a:endParaRPr lang="en-US" u="sng" kern="100" dirty="0">
              <a:latin typeface="Calibri" panose="020F0502020204030204" pitchFamily="34" charset="0"/>
              <a:ea typeface="Calibri" panose="020F0502020204030204" pitchFamily="34" charset="0"/>
            </a:endParaRPr>
          </a:p>
          <a:p>
            <a:endParaRPr lang="en-US" u="sng" kern="100" dirty="0">
              <a:latin typeface="Calibri" panose="020F0502020204030204" pitchFamily="34" charset="0"/>
              <a:ea typeface="Calibri" panose="020F0502020204030204" pitchFamily="34" charset="0"/>
            </a:endParaRPr>
          </a:p>
          <a:p>
            <a:endParaRPr lang="en-US" u="sng" kern="100" dirty="0">
              <a:latin typeface="Calibri" panose="020F0502020204030204" pitchFamily="34" charset="0"/>
              <a:ea typeface="Calibri" panose="020F0502020204030204" pitchFamily="34" charset="0"/>
            </a:endParaRPr>
          </a:p>
          <a:p>
            <a:r>
              <a:rPr lang="en-US" u="sng" kern="100" dirty="0">
                <a:latin typeface="Calibri" panose="020F0502020204030204" pitchFamily="34" charset="0"/>
                <a:ea typeface="Calibri" panose="020F0502020204030204" pitchFamily="34" charset="0"/>
              </a:rPr>
              <a:t>Livsmedelsförluster och förebyggande av avfall</a:t>
            </a:r>
            <a:endParaRPr lang="it-IT" u="sng" dirty="0"/>
          </a:p>
        </p:txBody>
      </p:sp>
      <p:sp>
        <p:nvSpPr>
          <p:cNvPr id="5" name="CasellaDiTesto 4">
            <a:extLst>
              <a:ext uri="{FF2B5EF4-FFF2-40B4-BE49-F238E27FC236}">
                <a16:creationId xmlns:a16="http://schemas.microsoft.com/office/drawing/2014/main" id="{B5275B0D-7122-2F22-02F6-054AB3F7F77C}"/>
              </a:ext>
            </a:extLst>
          </p:cNvPr>
          <p:cNvSpPr txBox="1"/>
          <p:nvPr/>
        </p:nvSpPr>
        <p:spPr>
          <a:xfrm>
            <a:off x="737401" y="1586162"/>
            <a:ext cx="10717197" cy="646331"/>
          </a:xfrm>
          <a:prstGeom prst="rect">
            <a:avLst/>
          </a:prstGeom>
          <a:noFill/>
        </p:spPr>
        <p:txBody>
          <a:bodyPr wrap="square" rtlCol="0">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Strategin bygger på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fyra pelare som är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utformade för att hantera olika aspekter av livsmedelssystemet, från produktion till konsumtion</a:t>
            </a:r>
            <a:r>
              <a:rPr lang="en-US" dirty="0">
                <a:solidFill>
                  <a:srgbClr val="000000"/>
                </a:solidFill>
                <a:latin typeface="Calibri" panose="020F0502020204030204" pitchFamily="34" charset="0"/>
                <a:ea typeface="Times New Roman" panose="02020603050405020304" pitchFamily="18" charset="0"/>
              </a:rPr>
              <a:t>:</a:t>
            </a:r>
            <a:endParaRPr lang="it-IT" b="1" dirty="0"/>
          </a:p>
        </p:txBody>
      </p:sp>
      <p:pic>
        <p:nvPicPr>
          <p:cNvPr id="6" name="Immagine 5">
            <a:extLst>
              <a:ext uri="{FF2B5EF4-FFF2-40B4-BE49-F238E27FC236}">
                <a16:creationId xmlns:a16="http://schemas.microsoft.com/office/drawing/2014/main" id="{02C3B111-AFB9-68B7-582D-260E57299032}"/>
              </a:ext>
            </a:extLst>
          </p:cNvPr>
          <p:cNvPicPr>
            <a:picLocks noChangeAspect="1"/>
          </p:cNvPicPr>
          <p:nvPr/>
        </p:nvPicPr>
        <p:blipFill>
          <a:blip r:embed="rId3"/>
          <a:stretch>
            <a:fillRect/>
          </a:stretch>
        </p:blipFill>
        <p:spPr>
          <a:xfrm>
            <a:off x="870072" y="2282902"/>
            <a:ext cx="912724" cy="839706"/>
          </a:xfrm>
          <a:prstGeom prst="rect">
            <a:avLst/>
          </a:prstGeom>
        </p:spPr>
      </p:pic>
      <p:pic>
        <p:nvPicPr>
          <p:cNvPr id="11" name="Immagine 10">
            <a:extLst>
              <a:ext uri="{FF2B5EF4-FFF2-40B4-BE49-F238E27FC236}">
                <a16:creationId xmlns:a16="http://schemas.microsoft.com/office/drawing/2014/main" id="{DBBA0DBF-96AE-7DFE-B95B-6194F7BD6320}"/>
              </a:ext>
            </a:extLst>
          </p:cNvPr>
          <p:cNvPicPr>
            <a:picLocks noChangeAspect="1"/>
          </p:cNvPicPr>
          <p:nvPr/>
        </p:nvPicPr>
        <p:blipFill>
          <a:blip r:embed="rId4"/>
          <a:stretch>
            <a:fillRect/>
          </a:stretch>
        </p:blipFill>
        <p:spPr>
          <a:xfrm>
            <a:off x="861878" y="3342729"/>
            <a:ext cx="873750" cy="838800"/>
          </a:xfrm>
          <a:prstGeom prst="rect">
            <a:avLst/>
          </a:prstGeom>
        </p:spPr>
      </p:pic>
      <p:pic>
        <p:nvPicPr>
          <p:cNvPr id="12" name="Immagine 11">
            <a:extLst>
              <a:ext uri="{FF2B5EF4-FFF2-40B4-BE49-F238E27FC236}">
                <a16:creationId xmlns:a16="http://schemas.microsoft.com/office/drawing/2014/main" id="{6DD357CE-401F-0111-F8EB-11A7D23BC71C}"/>
              </a:ext>
            </a:extLst>
          </p:cNvPr>
          <p:cNvPicPr>
            <a:picLocks noChangeAspect="1"/>
          </p:cNvPicPr>
          <p:nvPr/>
        </p:nvPicPr>
        <p:blipFill>
          <a:blip r:embed="rId5"/>
          <a:stretch>
            <a:fillRect/>
          </a:stretch>
        </p:blipFill>
        <p:spPr>
          <a:xfrm>
            <a:off x="899106" y="4458722"/>
            <a:ext cx="877277" cy="838800"/>
          </a:xfrm>
          <a:prstGeom prst="rect">
            <a:avLst/>
          </a:prstGeom>
        </p:spPr>
      </p:pic>
      <p:pic>
        <p:nvPicPr>
          <p:cNvPr id="13" name="Immagine 12">
            <a:extLst>
              <a:ext uri="{FF2B5EF4-FFF2-40B4-BE49-F238E27FC236}">
                <a16:creationId xmlns:a16="http://schemas.microsoft.com/office/drawing/2014/main" id="{FA836CB2-A0C9-40E2-C178-8CF0B323BB2A}"/>
              </a:ext>
            </a:extLst>
          </p:cNvPr>
          <p:cNvPicPr>
            <a:picLocks noChangeAspect="1"/>
          </p:cNvPicPr>
          <p:nvPr/>
        </p:nvPicPr>
        <p:blipFill>
          <a:blip r:embed="rId6"/>
          <a:stretch>
            <a:fillRect/>
          </a:stretch>
        </p:blipFill>
        <p:spPr>
          <a:xfrm>
            <a:off x="906597" y="5517643"/>
            <a:ext cx="890103" cy="838800"/>
          </a:xfrm>
          <a:prstGeom prst="rect">
            <a:avLst/>
          </a:prstGeom>
        </p:spPr>
      </p:pic>
      <p:sp>
        <p:nvSpPr>
          <p:cNvPr id="14" name="CasellaDiTesto 13">
            <a:extLst>
              <a:ext uri="{FF2B5EF4-FFF2-40B4-BE49-F238E27FC236}">
                <a16:creationId xmlns:a16="http://schemas.microsoft.com/office/drawing/2014/main" id="{A1E1BA2A-EFFB-CAA8-3345-DE03632FC421}"/>
              </a:ext>
            </a:extLst>
          </p:cNvPr>
          <p:cNvSpPr txBox="1"/>
          <p:nvPr/>
        </p:nvSpPr>
        <p:spPr>
          <a:xfrm>
            <a:off x="7856375" y="6170065"/>
            <a:ext cx="2453951" cy="261610"/>
          </a:xfrm>
          <a:prstGeom prst="rect">
            <a:avLst/>
          </a:prstGeom>
          <a:noFill/>
        </p:spPr>
        <p:txBody>
          <a:bodyPr wrap="square">
            <a:spAutoFit/>
          </a:bodyPr>
          <a:lstStyle/>
          <a:p>
            <a:pPr algn="just">
              <a:spcAft>
                <a:spcPts val="1000"/>
              </a:spcAft>
            </a:pPr>
            <a:r>
              <a:rPr lang="en-US"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(Källa: </a:t>
            </a:r>
            <a:r>
              <a:rPr lang="en-US" sz="1100" i="1" u="sng"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hlinkClick r:id="rId7"/>
              </a:rPr>
              <a:t>Europeiska kommissionen</a:t>
            </a:r>
            <a:r>
              <a:rPr lang="en-US" sz="1100" i="1" u="sng" dirty="0">
                <a:solidFill>
                  <a:srgbClr val="0000FF"/>
                </a:solidFill>
                <a:effectLst/>
                <a:latin typeface="Calibri" panose="020F0502020204030204" pitchFamily="34" charset="0"/>
                <a:ea typeface="Times New Roman" panose="02020603050405020304" pitchFamily="18" charset="0"/>
                <a:cs typeface="Open Sans" panose="020B0606030504020204" pitchFamily="34" charset="0"/>
              </a:rPr>
              <a:t>, 2022</a:t>
            </a:r>
            <a:r>
              <a:rPr lang="en-US"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a:t>
            </a:r>
            <a:endParaRPr lang="it-IT" sz="900" i="1" dirty="0">
              <a:solidFill>
                <a:srgbClr val="1F497D"/>
              </a:solidFill>
              <a:effectLst/>
              <a:latin typeface="Minion Pro"/>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1238251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dirty="0"/>
              <a:t>Praktisk aktivitet nr 4</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Internationella och europeiska viktiga direktiv</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39</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lstStyle/>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endParaRPr lang="en-US" sz="2800" i="1" kern="100" dirty="0">
              <a:solidFill>
                <a:srgbClr val="000000"/>
              </a:solidFill>
              <a:effectLst/>
              <a:latin typeface="Calibri" panose="020F0502020204030204" pitchFamily="34" charset="0"/>
              <a:ea typeface="Calibri" panose="020F0502020204030204" pitchFamily="34" charset="0"/>
            </a:endParaRPr>
          </a:p>
          <a:p>
            <a:pPr marL="0" indent="0" algn="ctr">
              <a:buNone/>
            </a:pPr>
            <a:endParaRPr lang="en-US" i="1" kern="100" dirty="0">
              <a:solidFill>
                <a:srgbClr val="000000"/>
              </a:solidFill>
              <a:latin typeface="Calibri" panose="020F0502020204030204" pitchFamily="34" charset="0"/>
              <a:ea typeface="Calibri" panose="020F0502020204030204" pitchFamily="34" charset="0"/>
            </a:endParaRPr>
          </a:p>
          <a:p>
            <a:pPr marL="0" indent="0" algn="ctr">
              <a:buNone/>
            </a:pPr>
            <a:r>
              <a:rPr lang="en-US" sz="2800" i="1" kern="100" dirty="0">
                <a:effectLst/>
                <a:latin typeface="Calibri" panose="020F0502020204030204" pitchFamily="34" charset="0"/>
                <a:ea typeface="Calibri" panose="020F0502020204030204" pitchFamily="34" charset="0"/>
              </a:rPr>
              <a:t>Kan du identifiera några specifika fördelar eller utmaningar som Farm to Fork-strategin har medfört för det bredare jordbrukssamhället?</a:t>
            </a:r>
            <a:endParaRPr lang="it-IT" sz="2800" dirty="0"/>
          </a:p>
        </p:txBody>
      </p:sp>
    </p:spTree>
    <p:extLst>
      <p:ext uri="{BB962C8B-B14F-4D97-AF65-F5344CB8AC3E}">
        <p14:creationId xmlns:p14="http://schemas.microsoft.com/office/powerpoint/2010/main" val="31852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it-IT" sz="4400" dirty="0"/>
              <a:t>Begreppet </a:t>
            </a:r>
            <a:r>
              <a:rPr lang="en-GB" sz="4400" dirty="0"/>
              <a:t>hållbarhet</a:t>
            </a:r>
            <a:endParaRPr lang="en-GB"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690688"/>
            <a:ext cx="10515600" cy="4486275"/>
          </a:xfrm>
        </p:spPr>
        <p:txBody>
          <a:bodyPr/>
          <a:lstStyle/>
          <a:p>
            <a:r>
              <a:rPr lang="en-US" sz="1800" kern="100" dirty="0">
                <a:effectLst/>
                <a:latin typeface="Minion Pro"/>
                <a:ea typeface="Calibri" panose="020F0502020204030204" pitchFamily="34" charset="0"/>
                <a:cs typeface="Calibri" panose="020F0502020204030204" pitchFamily="34" charset="0"/>
              </a:rPr>
              <a:t>Det handlar om att använda resurser på ett sätt som bevarar </a:t>
            </a:r>
            <a:r>
              <a:rPr lang="en-US" sz="1800" u="sng" kern="100" dirty="0">
                <a:effectLst/>
                <a:latin typeface="Minion Pro"/>
                <a:ea typeface="Calibri" panose="020F0502020204030204" pitchFamily="34" charset="0"/>
                <a:cs typeface="Calibri" panose="020F0502020204030204" pitchFamily="34" charset="0"/>
              </a:rPr>
              <a:t>miljön</a:t>
            </a:r>
            <a:r>
              <a:rPr lang="en-US" sz="1800" kern="100" dirty="0">
                <a:effectLst/>
                <a:latin typeface="Minion Pro"/>
                <a:ea typeface="Calibri" panose="020F0502020204030204" pitchFamily="34" charset="0"/>
                <a:cs typeface="Calibri" panose="020F0502020204030204" pitchFamily="34" charset="0"/>
              </a:rPr>
              <a:t>, stöder </a:t>
            </a:r>
            <a:r>
              <a:rPr lang="en-US" sz="1800" u="sng" kern="100" dirty="0">
                <a:effectLst/>
                <a:latin typeface="Minion Pro"/>
                <a:ea typeface="Calibri" panose="020F0502020204030204" pitchFamily="34" charset="0"/>
                <a:cs typeface="Calibri" panose="020F0502020204030204" pitchFamily="34" charset="0"/>
              </a:rPr>
              <a:t>samhällets välbefinnande </a:t>
            </a:r>
            <a:r>
              <a:rPr lang="en-US" sz="1800" kern="100" dirty="0">
                <a:effectLst/>
                <a:latin typeface="Minion Pro"/>
                <a:ea typeface="Calibri" panose="020F0502020204030204" pitchFamily="34" charset="0"/>
                <a:cs typeface="Calibri" panose="020F0502020204030204" pitchFamily="34" charset="0"/>
              </a:rPr>
              <a:t>och säkerställer </a:t>
            </a:r>
            <a:r>
              <a:rPr lang="en-US" sz="1800" u="sng" kern="100" dirty="0">
                <a:effectLst/>
                <a:latin typeface="Minion Pro"/>
                <a:ea typeface="Calibri" panose="020F0502020204030204" pitchFamily="34" charset="0"/>
                <a:cs typeface="Calibri" panose="020F0502020204030204" pitchFamily="34" charset="0"/>
              </a:rPr>
              <a:t>ekonomisk bärkraft.</a:t>
            </a:r>
          </a:p>
          <a:p>
            <a:r>
              <a:rPr lang="en-US" sz="1800" kern="100" dirty="0">
                <a:effectLst/>
                <a:latin typeface="Minion Pro"/>
                <a:ea typeface="Calibri" panose="020F0502020204030204" pitchFamily="34" charset="0"/>
                <a:cs typeface="Calibri" panose="020F0502020204030204" pitchFamily="34" charset="0"/>
              </a:rPr>
              <a:t>Det är ett begrepp som har global räckvidd, är tidlöst, återspeglar en pågående process och innefattar ett moraliskt ansvar för jämlikhet och rättvisa.</a:t>
            </a:r>
          </a:p>
          <a:p>
            <a:r>
              <a:rPr lang="en-US" sz="1800" dirty="0"/>
              <a:t>Ett ramverk för att införliva hållbarhet i dagliga handlingar är FN:s </a:t>
            </a:r>
            <a:r>
              <a:rPr lang="en-US" sz="1800" b="1" dirty="0"/>
              <a:t>Agenda 2030 </a:t>
            </a:r>
            <a:r>
              <a:rPr lang="en-US" sz="1800" dirty="0"/>
              <a:t>och dess </a:t>
            </a:r>
            <a:r>
              <a:rPr lang="en-US" sz="1800" b="1" dirty="0"/>
              <a:t>17 mål för hållbar utveckling (SDG) som </a:t>
            </a:r>
            <a:r>
              <a:rPr lang="en-US" sz="1800" dirty="0"/>
              <a:t>syftar till att uppnå en grönare, mer välmående och rättvisare värld senast 2030.</a:t>
            </a:r>
            <a:endParaRPr lang="it-IT" sz="1800" dirty="0"/>
          </a:p>
          <a:p>
            <a:endParaRPr lang="it-IT" b="1" dirty="0"/>
          </a:p>
          <a:p>
            <a:endParaRPr lang="it-IT" b="1" u="sng" dirty="0"/>
          </a:p>
          <a:p>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sz="1200" dirty="0">
                <a:solidFill>
                  <a:schemeClr val="bg1">
                    <a:lumMod val="65000"/>
                  </a:schemeClr>
                </a:solidFill>
              </a:rPr>
              <a:t>Modul: </a:t>
            </a:r>
            <a:r>
              <a:rPr lang="en-US"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t>4</a:t>
            </a:fld>
            <a:endParaRPr lang="en-US" dirty="0"/>
          </a:p>
        </p:txBody>
      </p:sp>
      <p:pic>
        <p:nvPicPr>
          <p:cNvPr id="12" name="Immagine 11">
            <a:extLst>
              <a:ext uri="{FF2B5EF4-FFF2-40B4-BE49-F238E27FC236}">
                <a16:creationId xmlns:a16="http://schemas.microsoft.com/office/drawing/2014/main" id="{3BF8B996-AA10-4821-E194-D88E31DB5EF6}"/>
              </a:ext>
            </a:extLst>
          </p:cNvPr>
          <p:cNvPicPr>
            <a:picLocks noChangeAspect="1"/>
          </p:cNvPicPr>
          <p:nvPr/>
        </p:nvPicPr>
        <p:blipFill>
          <a:blip r:embed="rId2"/>
          <a:stretch>
            <a:fillRect/>
          </a:stretch>
        </p:blipFill>
        <p:spPr>
          <a:xfrm>
            <a:off x="1713587" y="3946203"/>
            <a:ext cx="3750630" cy="2407298"/>
          </a:xfrm>
          <a:prstGeom prst="rect">
            <a:avLst/>
          </a:prstGeom>
        </p:spPr>
      </p:pic>
      <p:pic>
        <p:nvPicPr>
          <p:cNvPr id="13" name="Picture 2" descr="L'Agenda 2030 - HEROES NEVER SLEEP dei Global Shapers italiani">
            <a:extLst>
              <a:ext uri="{FF2B5EF4-FFF2-40B4-BE49-F238E27FC236}">
                <a16:creationId xmlns:a16="http://schemas.microsoft.com/office/drawing/2014/main" id="{F7BF1F45-5923-1978-BF65-8A9D53C34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923" y="2985150"/>
            <a:ext cx="4329404" cy="4329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43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1581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0E814-28DB-ECFD-C56D-EF1D0EDD7331}"/>
            </a:ext>
          </a:extLst>
        </p:cNvPr>
        <p:cNvGrpSpPr/>
        <p:nvPr/>
      </p:nvGrpSpPr>
      <p:grpSpPr>
        <a:xfrm>
          <a:off x="0" y="0"/>
          <a:ext cx="0" cy="0"/>
          <a:chOff x="0" y="0"/>
          <a:chExt cx="0" cy="0"/>
        </a:xfrm>
      </p:grpSpPr>
    </p:spTree>
    <p:extLst>
      <p:ext uri="{BB962C8B-B14F-4D97-AF65-F5344CB8AC3E}">
        <p14:creationId xmlns:p14="http://schemas.microsoft.com/office/powerpoint/2010/main" val="1627354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AB6A8-8A09-A514-C703-EDF66FD2F503}"/>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A12DC0A8-7AD2-6B70-6DCF-3358BDCE5496}"/>
              </a:ext>
            </a:extLst>
          </p:cNvPr>
          <p:cNvSpPr>
            <a:spLocks noGrp="1"/>
          </p:cNvSpPr>
          <p:nvPr>
            <p:ph type="title"/>
          </p:nvPr>
        </p:nvSpPr>
        <p:spPr/>
        <p:txBody>
          <a:bodyPr/>
          <a:lstStyle/>
          <a:p>
            <a:r>
              <a:rPr lang="it-IT" dirty="0"/>
              <a:t>Innehåll</a:t>
            </a:r>
            <a:endParaRPr lang="en-GB" dirty="0"/>
          </a:p>
        </p:txBody>
      </p:sp>
      <p:sp>
        <p:nvSpPr>
          <p:cNvPr id="8" name="Segnaposto contenuto 7">
            <a:extLst>
              <a:ext uri="{FF2B5EF4-FFF2-40B4-BE49-F238E27FC236}">
                <a16:creationId xmlns:a16="http://schemas.microsoft.com/office/drawing/2014/main" id="{6166AB90-E63A-5B54-9A5D-A953382B6A7B}"/>
              </a:ext>
            </a:extLst>
          </p:cNvPr>
          <p:cNvSpPr>
            <a:spLocks noGrp="1"/>
          </p:cNvSpPr>
          <p:nvPr>
            <p:ph idx="1"/>
          </p:nvPr>
        </p:nvSpPr>
        <p:spPr/>
        <p:txBody>
          <a:bodyPr/>
          <a:lstStyle/>
          <a:p>
            <a:pPr marL="342900" indent="-342900">
              <a:buFont typeface="+mj-lt"/>
              <a:buAutoNum type="arabicPeriod"/>
            </a:pPr>
            <a:r>
              <a:rPr lang="it-IT" dirty="0"/>
              <a:t>Miljöledning</a:t>
            </a:r>
          </a:p>
          <a:p>
            <a:pPr marL="342900" indent="-342900">
              <a:buFont typeface="+mj-lt"/>
              <a:buAutoNum type="arabicPeriod"/>
            </a:pPr>
            <a:endParaRPr lang="it-IT" dirty="0"/>
          </a:p>
          <a:p>
            <a:pPr marL="342900" indent="-342900">
              <a:buFont typeface="+mj-lt"/>
              <a:buAutoNum type="arabicPeriod"/>
            </a:pPr>
            <a:r>
              <a:rPr lang="it-IT" dirty="0"/>
              <a:t>Miljökonsekvensbedömning och livscykelanalys</a:t>
            </a:r>
          </a:p>
          <a:p>
            <a:pPr marL="342900" indent="-342900">
              <a:buFont typeface="+mj-lt"/>
              <a:buAutoNum type="arabicPeriod"/>
            </a:pPr>
            <a:endParaRPr lang="it-IT" dirty="0"/>
          </a:p>
          <a:p>
            <a:pPr marL="342900" indent="-342900">
              <a:buFont typeface="+mj-lt"/>
              <a:buAutoNum type="arabicPeriod"/>
            </a:pPr>
            <a:r>
              <a:rPr lang="it-IT" dirty="0"/>
              <a:t>Grön innovation och bioekonomi</a:t>
            </a:r>
          </a:p>
          <a:p>
            <a:pPr marL="342900" indent="-342900">
              <a:buFont typeface="+mj-lt"/>
              <a:buAutoNum type="arabicPeriod"/>
            </a:pPr>
            <a:endParaRPr lang="it-IT" dirty="0"/>
          </a:p>
          <a:p>
            <a:pPr marL="342900" indent="-342900">
              <a:buFont typeface="+mj-lt"/>
              <a:buAutoNum type="arabicPeriod"/>
            </a:pPr>
            <a:r>
              <a:rPr lang="it-IT" dirty="0"/>
              <a:t>Framtida trender inom miljöledning</a:t>
            </a:r>
          </a:p>
          <a:p>
            <a:endParaRPr lang="en-GB" dirty="0"/>
          </a:p>
        </p:txBody>
      </p:sp>
      <p:sp>
        <p:nvSpPr>
          <p:cNvPr id="2" name="Segnaposto piè di pagina 1">
            <a:extLst>
              <a:ext uri="{FF2B5EF4-FFF2-40B4-BE49-F238E27FC236}">
                <a16:creationId xmlns:a16="http://schemas.microsoft.com/office/drawing/2014/main" id="{86755ABC-96B6-F753-3EE4-929CD2D14B43}"/>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dirty="0">
                <a:solidFill>
                  <a:schemeClr val="bg1">
                    <a:lumMod val="65000"/>
                  </a:schemeClr>
                </a:solidFill>
              </a:rPr>
              <a:t>:</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Internationella och europeiska viktiga direktiv</a:t>
            </a:r>
          </a:p>
        </p:txBody>
      </p:sp>
      <p:sp>
        <p:nvSpPr>
          <p:cNvPr id="3" name="Segnaposto numero diapositiva 2">
            <a:extLst>
              <a:ext uri="{FF2B5EF4-FFF2-40B4-BE49-F238E27FC236}">
                <a16:creationId xmlns:a16="http://schemas.microsoft.com/office/drawing/2014/main" id="{F7831F07-0F53-96B2-F066-877E27C6017E}"/>
              </a:ext>
            </a:extLst>
          </p:cNvPr>
          <p:cNvSpPr>
            <a:spLocks noGrp="1"/>
          </p:cNvSpPr>
          <p:nvPr>
            <p:ph type="sldNum" sz="quarter" idx="12"/>
          </p:nvPr>
        </p:nvSpPr>
        <p:spPr/>
        <p:txBody>
          <a:bodyPr/>
          <a:lstStyle/>
          <a:p>
            <a:fld id="{D57F1E4F-1CFF-5643-939E-217C01CDF565}" type="slidenum">
              <a:rPr lang="en-US" smtClean="0"/>
              <a:t>42</a:t>
            </a:fld>
            <a:endParaRPr lang="en-US" dirty="0"/>
          </a:p>
        </p:txBody>
      </p:sp>
    </p:spTree>
    <p:extLst>
      <p:ext uri="{BB962C8B-B14F-4D97-AF65-F5344CB8AC3E}">
        <p14:creationId xmlns:p14="http://schemas.microsoft.com/office/powerpoint/2010/main" val="398118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8A08F-07F5-8F0C-41F9-09061B6B510B}"/>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326D36BF-9B8C-122A-B0BE-CF82C2D37DF1}"/>
              </a:ext>
            </a:extLst>
          </p:cNvPr>
          <p:cNvSpPr>
            <a:spLocks noGrp="1"/>
          </p:cNvSpPr>
          <p:nvPr>
            <p:ph type="title"/>
          </p:nvPr>
        </p:nvSpPr>
        <p:spPr/>
        <p:txBody>
          <a:bodyPr/>
          <a:lstStyle/>
          <a:p>
            <a:r>
              <a:rPr lang="it-IT" dirty="0"/>
              <a:t>Miljöledning</a:t>
            </a:r>
            <a:endParaRPr lang="en-GB" dirty="0"/>
          </a:p>
        </p:txBody>
      </p:sp>
      <p:sp>
        <p:nvSpPr>
          <p:cNvPr id="8" name="Segnaposto contenuto 7">
            <a:extLst>
              <a:ext uri="{FF2B5EF4-FFF2-40B4-BE49-F238E27FC236}">
                <a16:creationId xmlns:a16="http://schemas.microsoft.com/office/drawing/2014/main" id="{55DCA166-61AD-7C2F-28AE-414A818CF178}"/>
              </a:ext>
            </a:extLst>
          </p:cNvPr>
          <p:cNvSpPr>
            <a:spLocks noGrp="1"/>
          </p:cNvSpPr>
          <p:nvPr>
            <p:ph idx="1"/>
          </p:nvPr>
        </p:nvSpPr>
        <p:spPr/>
        <p:txBody>
          <a:bodyPr>
            <a:normAutofit/>
          </a:bodyPr>
          <a:lstStyle/>
          <a:p>
            <a:pPr>
              <a:buFont typeface="Wingdings" panose="05000000000000000000" pitchFamily="2" charset="2"/>
              <a:buChar char="Ø"/>
            </a:pPr>
            <a:r>
              <a:rPr lang="en-GB" sz="3200" dirty="0">
                <a:effectLst/>
                <a:latin typeface="Calibri" panose="020F0502020204030204" pitchFamily="34" charset="0"/>
                <a:ea typeface="Calibri" panose="020F0502020204030204" pitchFamily="34" charset="0"/>
              </a:rPr>
              <a:t>Uppsättning av praxis och metoder som syftar till att säkerställa hållbarheten i våra livsmedelsproduktionssystem</a:t>
            </a:r>
          </a:p>
          <a:p>
            <a:pPr>
              <a:buFont typeface="Wingdings" panose="05000000000000000000" pitchFamily="2" charset="2"/>
              <a:buChar char="Ø"/>
            </a:pPr>
            <a:endParaRPr lang="en-GB" sz="3200" dirty="0">
              <a:effectLst/>
              <a:latin typeface="Calibri" panose="020F0502020204030204" pitchFamily="34" charset="0"/>
              <a:ea typeface="Calibri" panose="020F0502020204030204" pitchFamily="34" charset="0"/>
            </a:endParaRPr>
          </a:p>
          <a:p>
            <a:pPr>
              <a:buFont typeface="Wingdings" panose="05000000000000000000" pitchFamily="2" charset="2"/>
              <a:buChar char="Ø"/>
            </a:pPr>
            <a:r>
              <a:rPr lang="en-GB" sz="3200" dirty="0">
                <a:effectLst/>
                <a:latin typeface="Calibri" panose="020F0502020204030204" pitchFamily="34" charset="0"/>
                <a:ea typeface="Calibri" panose="020F0502020204030204" pitchFamily="34" charset="0"/>
              </a:rPr>
              <a:t>Innebär ett systematiskt och proaktivt tillvägagångssätt för att använda naturresurser effektivt och samtidigt minimera negativa effekter på miljön</a:t>
            </a:r>
          </a:p>
          <a:p>
            <a:pPr>
              <a:buFont typeface="Wingdings" panose="05000000000000000000" pitchFamily="2" charset="2"/>
              <a:buChar char="Ø"/>
            </a:pPr>
            <a:endParaRPr lang="en-GB" sz="3200" dirty="0">
              <a:effectLst/>
              <a:latin typeface="Calibri" panose="020F0502020204030204" pitchFamily="34" charset="0"/>
              <a:ea typeface="Calibri" panose="020F0502020204030204" pitchFamily="34" charset="0"/>
            </a:endParaRPr>
          </a:p>
          <a:p>
            <a:pPr>
              <a:buFont typeface="Wingdings" panose="05000000000000000000" pitchFamily="2" charset="2"/>
              <a:buChar char="Ø"/>
            </a:pPr>
            <a:r>
              <a:rPr lang="en-GB" sz="3200" dirty="0">
                <a:latin typeface="Calibri" panose="020F0502020204030204" pitchFamily="34" charset="0"/>
              </a:rPr>
              <a:t>Tar itu med miljöutmaningar som jordbruket medför</a:t>
            </a:r>
            <a:endParaRPr lang="en-GB" sz="3200" dirty="0"/>
          </a:p>
        </p:txBody>
      </p:sp>
      <p:sp>
        <p:nvSpPr>
          <p:cNvPr id="2" name="Segnaposto piè di pagina 1">
            <a:extLst>
              <a:ext uri="{FF2B5EF4-FFF2-40B4-BE49-F238E27FC236}">
                <a16:creationId xmlns:a16="http://schemas.microsoft.com/office/drawing/2014/main" id="{0BD969C4-C227-6B30-ED94-F45E228D28D7}"/>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Internationella och europeiska viktiga direktiv</a:t>
            </a:r>
          </a:p>
        </p:txBody>
      </p:sp>
      <p:sp>
        <p:nvSpPr>
          <p:cNvPr id="3" name="Segnaposto numero diapositiva 2">
            <a:extLst>
              <a:ext uri="{FF2B5EF4-FFF2-40B4-BE49-F238E27FC236}">
                <a16:creationId xmlns:a16="http://schemas.microsoft.com/office/drawing/2014/main" id="{64A6EFF1-4AED-FD84-3DC5-65B7E92F8115}"/>
              </a:ext>
            </a:extLst>
          </p:cNvPr>
          <p:cNvSpPr>
            <a:spLocks noGrp="1"/>
          </p:cNvSpPr>
          <p:nvPr>
            <p:ph type="sldNum" sz="quarter" idx="12"/>
          </p:nvPr>
        </p:nvSpPr>
        <p:spPr/>
        <p:txBody>
          <a:bodyPr/>
          <a:lstStyle/>
          <a:p>
            <a:fld id="{D57F1E4F-1CFF-5643-939E-217C01CDF565}" type="slidenum">
              <a:rPr lang="en-US" smtClean="0"/>
              <a:t>43</a:t>
            </a:fld>
            <a:endParaRPr lang="en-US" dirty="0"/>
          </a:p>
        </p:txBody>
      </p:sp>
    </p:spTree>
    <p:extLst>
      <p:ext uri="{BB962C8B-B14F-4D97-AF65-F5344CB8AC3E}">
        <p14:creationId xmlns:p14="http://schemas.microsoft.com/office/powerpoint/2010/main" val="2674965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9358F-1F41-19F6-23ED-D7399C2CBD1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CE7AFE6B-4D89-D2DF-6CE8-3DB6AE3383C8}"/>
              </a:ext>
            </a:extLst>
          </p:cNvPr>
          <p:cNvSpPr>
            <a:spLocks noGrp="1"/>
          </p:cNvSpPr>
          <p:nvPr>
            <p:ph type="title"/>
          </p:nvPr>
        </p:nvSpPr>
        <p:spPr/>
        <p:txBody>
          <a:bodyPr/>
          <a:lstStyle/>
          <a:p>
            <a:r>
              <a:rPr lang="it-IT" dirty="0"/>
              <a:t>Miljökonsekvensbedömning</a:t>
            </a:r>
            <a:endParaRPr lang="en-GB" dirty="0"/>
          </a:p>
        </p:txBody>
      </p:sp>
      <p:sp>
        <p:nvSpPr>
          <p:cNvPr id="8" name="Segnaposto contenuto 7">
            <a:extLst>
              <a:ext uri="{FF2B5EF4-FFF2-40B4-BE49-F238E27FC236}">
                <a16:creationId xmlns:a16="http://schemas.microsoft.com/office/drawing/2014/main" id="{034F0F85-46EA-0C8D-7424-551475D60B3A}"/>
              </a:ext>
            </a:extLst>
          </p:cNvPr>
          <p:cNvSpPr>
            <a:spLocks noGrp="1"/>
          </p:cNvSpPr>
          <p:nvPr>
            <p:ph idx="1"/>
          </p:nvPr>
        </p:nvSpPr>
        <p:spPr>
          <a:xfrm>
            <a:off x="609600" y="2370137"/>
            <a:ext cx="10515600" cy="3436303"/>
          </a:xfrm>
        </p:spPr>
        <p:txBody>
          <a:bodyPr>
            <a:normAutofit/>
          </a:bodyPr>
          <a:lstStyle/>
          <a:p>
            <a:pPr>
              <a:buFont typeface="Wingdings" panose="05000000000000000000" pitchFamily="2" charset="2"/>
              <a:buChar char="Ø"/>
            </a:pPr>
            <a:r>
              <a:rPr lang="en-GB" sz="3600" dirty="0">
                <a:effectLst/>
                <a:latin typeface="Calibri" panose="020F0502020204030204" pitchFamily="34" charset="0"/>
                <a:ea typeface="Calibri" panose="020F0502020204030204" pitchFamily="34" charset="0"/>
              </a:rPr>
              <a:t>ett systematiskt verktyg för att utvärdera och förstå miljökonsekvenserna av jordbruksverksamhet. </a:t>
            </a:r>
          </a:p>
          <a:p>
            <a:pPr>
              <a:buFont typeface="Wingdings" panose="05000000000000000000" pitchFamily="2" charset="2"/>
              <a:buChar char="Ø"/>
            </a:pPr>
            <a:r>
              <a:rPr lang="en-GB" sz="3600" dirty="0">
                <a:effectLst/>
                <a:latin typeface="Calibri" panose="020F0502020204030204" pitchFamily="34" charset="0"/>
                <a:ea typeface="Calibri" panose="020F0502020204030204" pitchFamily="34" charset="0"/>
              </a:rPr>
              <a:t>Den bidrar till att identifiera, bedöma och minska de miljörisker som är förknippade med jordbruksmetoder.</a:t>
            </a:r>
          </a:p>
          <a:p>
            <a:pPr>
              <a:buFont typeface="Wingdings" panose="05000000000000000000" pitchFamily="2" charset="2"/>
              <a:buChar char="Ø"/>
            </a:pPr>
            <a:endParaRPr lang="en-GB" sz="3200" dirty="0">
              <a:effectLst/>
              <a:latin typeface="Calibri" panose="020F0502020204030204" pitchFamily="34" charset="0"/>
              <a:ea typeface="Calibri" panose="020F0502020204030204" pitchFamily="34" charset="0"/>
            </a:endParaRPr>
          </a:p>
        </p:txBody>
      </p:sp>
      <p:sp>
        <p:nvSpPr>
          <p:cNvPr id="2" name="Segnaposto piè di pagina 1">
            <a:extLst>
              <a:ext uri="{FF2B5EF4-FFF2-40B4-BE49-F238E27FC236}">
                <a16:creationId xmlns:a16="http://schemas.microsoft.com/office/drawing/2014/main" id="{4F60BA40-0AF7-2046-AE00-37CC93615AA0}"/>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Miljöledning</a:t>
            </a:r>
          </a:p>
        </p:txBody>
      </p:sp>
      <p:sp>
        <p:nvSpPr>
          <p:cNvPr id="3" name="Segnaposto numero diapositiva 2">
            <a:extLst>
              <a:ext uri="{FF2B5EF4-FFF2-40B4-BE49-F238E27FC236}">
                <a16:creationId xmlns:a16="http://schemas.microsoft.com/office/drawing/2014/main" id="{9045D6B7-3C64-2A2F-F461-E9DC6B373345}"/>
              </a:ext>
            </a:extLst>
          </p:cNvPr>
          <p:cNvSpPr>
            <a:spLocks noGrp="1"/>
          </p:cNvSpPr>
          <p:nvPr>
            <p:ph type="sldNum" sz="quarter" idx="12"/>
          </p:nvPr>
        </p:nvSpPr>
        <p:spPr/>
        <p:txBody>
          <a:bodyPr/>
          <a:lstStyle/>
          <a:p>
            <a:fld id="{D57F1E4F-1CFF-5643-939E-217C01CDF565}" type="slidenum">
              <a:rPr lang="en-US" smtClean="0"/>
              <a:t>44</a:t>
            </a:fld>
            <a:endParaRPr lang="en-US" dirty="0"/>
          </a:p>
        </p:txBody>
      </p:sp>
    </p:spTree>
    <p:extLst>
      <p:ext uri="{BB962C8B-B14F-4D97-AF65-F5344CB8AC3E}">
        <p14:creationId xmlns:p14="http://schemas.microsoft.com/office/powerpoint/2010/main" val="671425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F41A2-D1A3-2452-CBEC-B7316C4F5390}"/>
            </a:ext>
          </a:extLst>
        </p:cNvPr>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BD486F75-55E4-FFA8-B6BF-45449F4744B3}"/>
              </a:ext>
            </a:extLst>
          </p:cNvPr>
          <p:cNvPicPr/>
          <p:nvPr/>
        </p:nvPicPr>
        <p:blipFill>
          <a:blip r:embed="rId2"/>
          <a:srcRect l="2792" t="17879" r="3478" b="14930"/>
          <a:stretch>
            <a:fillRect/>
          </a:stretch>
        </p:blipFill>
        <p:spPr>
          <a:xfrm>
            <a:off x="120650" y="409153"/>
            <a:ext cx="11950700" cy="6039695"/>
          </a:xfrm>
          <a:prstGeom prst="rect">
            <a:avLst/>
          </a:prstGeom>
          <a:noFill/>
          <a:ln/>
        </p:spPr>
      </p:pic>
      <p:sp>
        <p:nvSpPr>
          <p:cNvPr id="2" name="Segnaposto piè di pagina 1">
            <a:extLst>
              <a:ext uri="{FF2B5EF4-FFF2-40B4-BE49-F238E27FC236}">
                <a16:creationId xmlns:a16="http://schemas.microsoft.com/office/drawing/2014/main" id="{BE0A0DC0-CA80-5A89-33BB-FE4BE9AE37AF}"/>
              </a:ext>
            </a:extLst>
          </p:cNvPr>
          <p:cNvSpPr>
            <a:spLocks noGrp="1"/>
          </p:cNvSpPr>
          <p:nvPr>
            <p:ph type="ftr" sz="quarter" idx="11"/>
          </p:nvPr>
        </p:nvSpPr>
        <p:spPr/>
        <p:txBody>
          <a:bodyPr/>
          <a:lstStyle/>
          <a:p>
            <a:pPr>
              <a:spcAft>
                <a:spcPts val="600"/>
              </a:spcAft>
            </a:pPr>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Miljöledning</a:t>
            </a:r>
          </a:p>
        </p:txBody>
      </p:sp>
      <p:sp>
        <p:nvSpPr>
          <p:cNvPr id="3" name="Segnaposto numero diapositiva 2" hidden="1">
            <a:extLst>
              <a:ext uri="{FF2B5EF4-FFF2-40B4-BE49-F238E27FC236}">
                <a16:creationId xmlns:a16="http://schemas.microsoft.com/office/drawing/2014/main" id="{1B9B0FA4-6990-2EEF-67CD-76E3AEF31210}"/>
              </a:ext>
            </a:extLst>
          </p:cNvPr>
          <p:cNvSpPr>
            <a:spLocks noGrp="1"/>
          </p:cNvSpPr>
          <p:nvPr>
            <p:ph type="sldNum" sz="quarter" idx="12"/>
          </p:nvPr>
        </p:nvSpPr>
        <p:spPr/>
        <p:txBody>
          <a:bodyPr/>
          <a:lstStyle/>
          <a:p>
            <a:pPr>
              <a:spcAft>
                <a:spcPts val="600"/>
              </a:spcAft>
            </a:pPr>
            <a:fld id="{D57F1E4F-1CFF-5643-939E-217C01CDF565}" type="slidenum">
              <a:rPr lang="en-US" smtClean="0"/>
              <a:t>45</a:t>
            </a:fld>
            <a:endParaRPr lang="en-US"/>
          </a:p>
        </p:txBody>
      </p:sp>
    </p:spTree>
    <p:extLst>
      <p:ext uri="{BB962C8B-B14F-4D97-AF65-F5344CB8AC3E}">
        <p14:creationId xmlns:p14="http://schemas.microsoft.com/office/powerpoint/2010/main" val="15022411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67843-E0E5-280B-6877-30BD6ACBED0A}"/>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E56E2972-8337-B10F-82CB-70FC1AEDB0C4}"/>
              </a:ext>
            </a:extLst>
          </p:cNvPr>
          <p:cNvSpPr>
            <a:spLocks noGrp="1"/>
          </p:cNvSpPr>
          <p:nvPr>
            <p:ph type="title"/>
          </p:nvPr>
        </p:nvSpPr>
        <p:spPr/>
        <p:txBody>
          <a:bodyPr/>
          <a:lstStyle/>
          <a:p>
            <a:r>
              <a:rPr lang="it-IT" dirty="0"/>
              <a:t>Livscykelanalys</a:t>
            </a:r>
            <a:endParaRPr lang="en-GB" dirty="0"/>
          </a:p>
        </p:txBody>
      </p:sp>
      <p:sp>
        <p:nvSpPr>
          <p:cNvPr id="8" name="Segnaposto contenuto 7">
            <a:extLst>
              <a:ext uri="{FF2B5EF4-FFF2-40B4-BE49-F238E27FC236}">
                <a16:creationId xmlns:a16="http://schemas.microsoft.com/office/drawing/2014/main" id="{CA81888B-C977-B5FC-E3BC-34A9D3C97139}"/>
              </a:ext>
            </a:extLst>
          </p:cNvPr>
          <p:cNvSpPr>
            <a:spLocks noGrp="1"/>
          </p:cNvSpPr>
          <p:nvPr>
            <p:ph idx="1"/>
          </p:nvPr>
        </p:nvSpPr>
        <p:spPr>
          <a:xfrm>
            <a:off x="609600" y="1950721"/>
            <a:ext cx="10515600" cy="3855720"/>
          </a:xfrm>
        </p:spPr>
        <p:txBody>
          <a:bodyPr>
            <a:normAutofit/>
          </a:bodyPr>
          <a:lstStyle/>
          <a:p>
            <a:pPr>
              <a:buFont typeface="Wingdings" panose="05000000000000000000" pitchFamily="2" charset="2"/>
              <a:buChar char="Ø"/>
            </a:pPr>
            <a:r>
              <a:rPr lang="en-GB" sz="3600" dirty="0">
                <a:effectLst/>
                <a:latin typeface="Calibri" panose="020F0502020204030204" pitchFamily="34" charset="0"/>
                <a:ea typeface="Calibri" panose="020F0502020204030204" pitchFamily="34" charset="0"/>
              </a:rPr>
              <a:t>ett holistiskt verktyg som bedömer miljöpåverkan av en produkt eller process under hela dess livscykel, från produktion till bortskaffande</a:t>
            </a:r>
          </a:p>
          <a:p>
            <a:pPr>
              <a:buFont typeface="Wingdings" panose="05000000000000000000" pitchFamily="2" charset="2"/>
              <a:buChar char="Ø"/>
            </a:pPr>
            <a:r>
              <a:rPr lang="en-GB" sz="3600" dirty="0">
                <a:effectLst/>
                <a:latin typeface="Calibri" panose="020F0502020204030204" pitchFamily="34" charset="0"/>
                <a:ea typeface="Calibri" panose="020F0502020204030204" pitchFamily="34" charset="0"/>
              </a:rPr>
              <a:t>Det gör det möjligt för oss att beakta hela spektrumet av miljökonsekvenser</a:t>
            </a:r>
            <a:endParaRPr lang="en-GB" sz="3200" dirty="0">
              <a:effectLst/>
              <a:latin typeface="Calibri" panose="020F0502020204030204" pitchFamily="34" charset="0"/>
              <a:ea typeface="Calibri" panose="020F0502020204030204" pitchFamily="34" charset="0"/>
            </a:endParaRPr>
          </a:p>
        </p:txBody>
      </p:sp>
      <p:sp>
        <p:nvSpPr>
          <p:cNvPr id="2" name="Segnaposto piè di pagina 1">
            <a:extLst>
              <a:ext uri="{FF2B5EF4-FFF2-40B4-BE49-F238E27FC236}">
                <a16:creationId xmlns:a16="http://schemas.microsoft.com/office/drawing/2014/main" id="{94FE944E-9F70-BD6E-907A-6A562163BDC1}"/>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Miljöledning</a:t>
            </a:r>
          </a:p>
        </p:txBody>
      </p:sp>
      <p:sp>
        <p:nvSpPr>
          <p:cNvPr id="3" name="Segnaposto numero diapositiva 2">
            <a:extLst>
              <a:ext uri="{FF2B5EF4-FFF2-40B4-BE49-F238E27FC236}">
                <a16:creationId xmlns:a16="http://schemas.microsoft.com/office/drawing/2014/main" id="{13B20DEF-DC35-0611-A2B7-A30280A8387B}"/>
              </a:ext>
            </a:extLst>
          </p:cNvPr>
          <p:cNvSpPr>
            <a:spLocks noGrp="1"/>
          </p:cNvSpPr>
          <p:nvPr>
            <p:ph type="sldNum" sz="quarter" idx="12"/>
          </p:nvPr>
        </p:nvSpPr>
        <p:spPr/>
        <p:txBody>
          <a:bodyPr/>
          <a:lstStyle/>
          <a:p>
            <a:fld id="{D57F1E4F-1CFF-5643-939E-217C01CDF565}" type="slidenum">
              <a:rPr lang="en-US" smtClean="0"/>
              <a:t>46</a:t>
            </a:fld>
            <a:endParaRPr lang="en-US" dirty="0"/>
          </a:p>
        </p:txBody>
      </p:sp>
    </p:spTree>
    <p:extLst>
      <p:ext uri="{BB962C8B-B14F-4D97-AF65-F5344CB8AC3E}">
        <p14:creationId xmlns:p14="http://schemas.microsoft.com/office/powerpoint/2010/main" val="21949955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A3810-B996-B212-3532-372F5D10107D}"/>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0E1326A7-8890-89BB-CB50-BDEE233FFA59}"/>
              </a:ext>
            </a:extLst>
          </p:cNvPr>
          <p:cNvSpPr>
            <a:spLocks noGrp="1"/>
          </p:cNvSpPr>
          <p:nvPr>
            <p:ph type="title"/>
          </p:nvPr>
        </p:nvSpPr>
        <p:spPr/>
        <p:txBody>
          <a:bodyPr/>
          <a:lstStyle/>
          <a:p>
            <a:r>
              <a:rPr lang="it-IT" dirty="0"/>
              <a:t>Grön innovation och bioekonomi</a:t>
            </a:r>
            <a:endParaRPr lang="en-GB" dirty="0"/>
          </a:p>
        </p:txBody>
      </p:sp>
      <p:sp>
        <p:nvSpPr>
          <p:cNvPr id="8" name="Segnaposto contenuto 7">
            <a:extLst>
              <a:ext uri="{FF2B5EF4-FFF2-40B4-BE49-F238E27FC236}">
                <a16:creationId xmlns:a16="http://schemas.microsoft.com/office/drawing/2014/main" id="{9A45EB38-B678-DBED-36DE-01C6AFC7EE26}"/>
              </a:ext>
            </a:extLst>
          </p:cNvPr>
          <p:cNvSpPr>
            <a:spLocks noGrp="1"/>
          </p:cNvSpPr>
          <p:nvPr>
            <p:ph idx="1"/>
          </p:nvPr>
        </p:nvSpPr>
        <p:spPr>
          <a:xfrm>
            <a:off x="609600" y="1950721"/>
            <a:ext cx="10515600" cy="3855720"/>
          </a:xfrm>
        </p:spPr>
        <p:txBody>
          <a:bodyPr>
            <a:normAutofit/>
          </a:bodyPr>
          <a:lstStyle/>
          <a:p>
            <a:pPr marL="0" indent="0">
              <a:buNone/>
            </a:pPr>
            <a:r>
              <a:rPr lang="en-GB" sz="3600" dirty="0">
                <a:effectLst/>
                <a:latin typeface="Calibri" panose="020F0502020204030204" pitchFamily="34" charset="0"/>
                <a:ea typeface="Calibri" panose="020F0502020204030204" pitchFamily="34" charset="0"/>
              </a:rPr>
              <a:t>Grön innovation kan definieras som tjänster, produkter och processer som inte skadar eller minskar nedbrytningen av en miljövänlig miljö och förbättrar naturresurserna.</a:t>
            </a:r>
            <a:endParaRPr lang="el-GR" sz="3600" dirty="0">
              <a:effectLst/>
              <a:latin typeface="Calibri" panose="020F0502020204030204" pitchFamily="34" charset="0"/>
              <a:ea typeface="Calibri" panose="020F0502020204030204" pitchFamily="34" charset="0"/>
            </a:endParaRPr>
          </a:p>
          <a:p>
            <a:pPr marL="0" indent="0">
              <a:buNone/>
            </a:pPr>
            <a:r>
              <a:rPr lang="en-US" sz="3600" dirty="0">
                <a:latin typeface="Calibri" panose="020F0502020204030204" pitchFamily="34" charset="0"/>
                <a:ea typeface="Calibri" panose="020F0502020204030204" pitchFamily="34" charset="0"/>
              </a:rPr>
              <a:t>Möjliggör </a:t>
            </a:r>
            <a:r>
              <a:rPr lang="en-GB" sz="3600" dirty="0">
                <a:latin typeface="Calibri" panose="020F0502020204030204" pitchFamily="34" charset="0"/>
                <a:ea typeface="Calibri" panose="020F0502020204030204" pitchFamily="34" charset="0"/>
              </a:rPr>
              <a:t>omformning av jordbrukslandskap till mer ekologiskt sunda och ekonomiskt livskraftiga lösningar</a:t>
            </a:r>
            <a:endParaRPr lang="el-GR" sz="3600" dirty="0">
              <a:latin typeface="Calibri" panose="020F0502020204030204" pitchFamily="34" charset="0"/>
              <a:ea typeface="Calibri" panose="020F0502020204030204" pitchFamily="34" charset="0"/>
            </a:endParaRPr>
          </a:p>
          <a:p>
            <a:pPr marL="0" indent="0">
              <a:buNone/>
            </a:pPr>
            <a:endParaRPr lang="en-GB" sz="3200" dirty="0">
              <a:effectLst/>
              <a:latin typeface="Calibri" panose="020F0502020204030204" pitchFamily="34" charset="0"/>
              <a:ea typeface="Calibri" panose="020F0502020204030204" pitchFamily="34" charset="0"/>
            </a:endParaRPr>
          </a:p>
        </p:txBody>
      </p:sp>
      <p:sp>
        <p:nvSpPr>
          <p:cNvPr id="2" name="Segnaposto piè di pagina 1">
            <a:extLst>
              <a:ext uri="{FF2B5EF4-FFF2-40B4-BE49-F238E27FC236}">
                <a16:creationId xmlns:a16="http://schemas.microsoft.com/office/drawing/2014/main" id="{F678C760-8548-49AC-3DB1-9C156B0FAF86}"/>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Miljöledning</a:t>
            </a:r>
          </a:p>
        </p:txBody>
      </p:sp>
      <p:sp>
        <p:nvSpPr>
          <p:cNvPr id="3" name="Segnaposto numero diapositiva 2">
            <a:extLst>
              <a:ext uri="{FF2B5EF4-FFF2-40B4-BE49-F238E27FC236}">
                <a16:creationId xmlns:a16="http://schemas.microsoft.com/office/drawing/2014/main" id="{781840BC-4267-96CA-283D-FFE967A9B687}"/>
              </a:ext>
            </a:extLst>
          </p:cNvPr>
          <p:cNvSpPr>
            <a:spLocks noGrp="1"/>
          </p:cNvSpPr>
          <p:nvPr>
            <p:ph type="sldNum" sz="quarter" idx="12"/>
          </p:nvPr>
        </p:nvSpPr>
        <p:spPr/>
        <p:txBody>
          <a:bodyPr/>
          <a:lstStyle/>
          <a:p>
            <a:fld id="{D57F1E4F-1CFF-5643-939E-217C01CDF565}" type="slidenum">
              <a:rPr lang="en-US" smtClean="0"/>
              <a:t>47</a:t>
            </a:fld>
            <a:endParaRPr lang="en-US" dirty="0"/>
          </a:p>
        </p:txBody>
      </p:sp>
    </p:spTree>
    <p:extLst>
      <p:ext uri="{BB962C8B-B14F-4D97-AF65-F5344CB8AC3E}">
        <p14:creationId xmlns:p14="http://schemas.microsoft.com/office/powerpoint/2010/main" val="3777513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FBC9B-296A-D771-5AA8-83C77CC08610}"/>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B656A6A9-A36D-3C26-CA3F-E4FF3DD30513}"/>
              </a:ext>
            </a:extLst>
          </p:cNvPr>
          <p:cNvSpPr>
            <a:spLocks noGrp="1"/>
          </p:cNvSpPr>
          <p:nvPr>
            <p:ph type="title"/>
          </p:nvPr>
        </p:nvSpPr>
        <p:spPr>
          <a:xfrm>
            <a:off x="838200" y="812800"/>
            <a:ext cx="10515600" cy="877888"/>
          </a:xfrm>
        </p:spPr>
        <p:txBody>
          <a:bodyPr anchor="ctr">
            <a:normAutofit/>
          </a:bodyPr>
          <a:lstStyle/>
          <a:p>
            <a:r>
              <a:rPr lang="it-IT" dirty="0"/>
              <a:t>Kritiska punkter för grön innovation</a:t>
            </a:r>
            <a:endParaRPr lang="en-GB" dirty="0"/>
          </a:p>
        </p:txBody>
      </p:sp>
      <p:pic>
        <p:nvPicPr>
          <p:cNvPr id="4" name="Immagine 1">
            <a:extLst>
              <a:ext uri="{FF2B5EF4-FFF2-40B4-BE49-F238E27FC236}">
                <a16:creationId xmlns:a16="http://schemas.microsoft.com/office/drawing/2014/main" id="{AB0BE288-B48A-61B6-D767-0158497932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101" y="1825625"/>
            <a:ext cx="4667798" cy="4351338"/>
          </a:xfrm>
          <a:prstGeom prst="rect">
            <a:avLst/>
          </a:prstGeom>
          <a:noFill/>
        </p:spPr>
      </p:pic>
      <p:sp>
        <p:nvSpPr>
          <p:cNvPr id="8" name="Segnaposto contenuto 7">
            <a:extLst>
              <a:ext uri="{FF2B5EF4-FFF2-40B4-BE49-F238E27FC236}">
                <a16:creationId xmlns:a16="http://schemas.microsoft.com/office/drawing/2014/main" id="{BA851BA4-BF9F-E5A1-CE04-D4A16DEB0846}"/>
              </a:ext>
            </a:extLst>
          </p:cNvPr>
          <p:cNvSpPr>
            <a:spLocks noGrp="1"/>
          </p:cNvSpPr>
          <p:nvPr>
            <p:ph sz="half" idx="2"/>
          </p:nvPr>
        </p:nvSpPr>
        <p:spPr>
          <a:xfrm>
            <a:off x="6172200" y="1825625"/>
            <a:ext cx="5181600" cy="4351338"/>
          </a:xfrm>
        </p:spPr>
        <p:txBody>
          <a:bodyPr>
            <a:normAutofit lnSpcReduction="10000"/>
          </a:bodyPr>
          <a:lstStyle/>
          <a:p>
            <a:pPr>
              <a:buFont typeface="Wingdings" panose="05000000000000000000" pitchFamily="2" charset="2"/>
              <a:buChar char="§"/>
            </a:pPr>
            <a:r>
              <a:rPr lang="en-GB" dirty="0">
                <a:effectLst/>
              </a:rPr>
              <a:t>mildrar de negativa effekterna av traditionella jordbruksmetoder på miljön </a:t>
            </a:r>
          </a:p>
          <a:p>
            <a:pPr>
              <a:buFont typeface="Wingdings" panose="05000000000000000000" pitchFamily="2" charset="2"/>
              <a:buChar char="§"/>
            </a:pPr>
            <a:r>
              <a:rPr lang="en-GB" dirty="0">
                <a:effectLst/>
              </a:rPr>
              <a:t>främjar ekonomisk motståndskraft </a:t>
            </a:r>
          </a:p>
          <a:p>
            <a:pPr>
              <a:buFont typeface="Wingdings" panose="05000000000000000000" pitchFamily="2" charset="2"/>
              <a:buChar char="§"/>
            </a:pPr>
            <a:r>
              <a:rPr lang="en-GB" dirty="0">
                <a:effectLst/>
              </a:rPr>
              <a:t>erbjuder förnybara alternativ till traditionella fossila bränslen, minskar utsläppen av växthusgaser och minskar koldioxidavtrycket från jordbruksverksamhet </a:t>
            </a:r>
          </a:p>
          <a:p>
            <a:pPr>
              <a:buFont typeface="Wingdings" panose="05000000000000000000" pitchFamily="2" charset="2"/>
              <a:buChar char="§"/>
            </a:pPr>
            <a:endParaRPr lang="en-GB" dirty="0">
              <a:effectLst/>
            </a:endParaRPr>
          </a:p>
        </p:txBody>
      </p:sp>
      <p:sp>
        <p:nvSpPr>
          <p:cNvPr id="2" name="Segnaposto piè di pagina 1">
            <a:extLst>
              <a:ext uri="{FF2B5EF4-FFF2-40B4-BE49-F238E27FC236}">
                <a16:creationId xmlns:a16="http://schemas.microsoft.com/office/drawing/2014/main" id="{FE0573B6-EADB-5E91-E3DA-900C94DC06CF}"/>
              </a:ext>
            </a:extLst>
          </p:cNvPr>
          <p:cNvSpPr>
            <a:spLocks noGrp="1"/>
          </p:cNvSpPr>
          <p:nvPr>
            <p:ph type="ftr" sz="quarter" idx="11"/>
          </p:nvPr>
        </p:nvSpPr>
        <p:spPr>
          <a:xfrm>
            <a:off x="838200" y="6238876"/>
            <a:ext cx="9982200" cy="600074"/>
          </a:xfrm>
        </p:spPr>
        <p:txBody>
          <a:bodyPr anchor="ctr">
            <a:normAutofit/>
          </a:bodyPr>
          <a:lstStyle/>
          <a:p>
            <a:pPr>
              <a:spcAft>
                <a:spcPts val="600"/>
              </a:spcAft>
            </a:pPr>
            <a:r>
              <a:rPr lang="en-US" dirty="0"/>
              <a:t>Modul: </a:t>
            </a:r>
            <a:r>
              <a:rPr lang="en-US" sz="1200" dirty="0" err="1">
                <a:solidFill>
                  <a:schemeClr val="bg1">
                    <a:lumMod val="65000"/>
                  </a:schemeClr>
                </a:solidFill>
              </a:rPr>
              <a:t>Övergripande</a:t>
            </a:r>
            <a:r>
              <a:rPr lang="en-US" dirty="0"/>
              <a:t> </a:t>
            </a:r>
            <a:r>
              <a:rPr lang="en-US" dirty="0" err="1"/>
              <a:t>färdigheter</a:t>
            </a:r>
            <a:r>
              <a:rPr lang="en-US" dirty="0"/>
              <a:t> / </a:t>
            </a:r>
            <a:r>
              <a:rPr lang="en-US" dirty="0" err="1"/>
              <a:t>Ämne</a:t>
            </a:r>
            <a:r>
              <a:rPr lang="en-US" dirty="0"/>
              <a:t>: </a:t>
            </a:r>
            <a:r>
              <a:rPr lang="en-US" dirty="0" err="1"/>
              <a:t>Gröna</a:t>
            </a:r>
            <a:r>
              <a:rPr lang="en-US" dirty="0"/>
              <a:t> </a:t>
            </a:r>
            <a:r>
              <a:rPr lang="en-US" dirty="0" err="1"/>
              <a:t>färdigheter</a:t>
            </a:r>
            <a:r>
              <a:rPr lang="en-US" dirty="0"/>
              <a:t> / </a:t>
            </a:r>
            <a:r>
              <a:rPr lang="en-US" dirty="0" err="1"/>
              <a:t>Delämne</a:t>
            </a:r>
            <a:r>
              <a:rPr lang="en-US" dirty="0"/>
              <a:t>: </a:t>
            </a:r>
            <a:r>
              <a:rPr lang="en-US" dirty="0" err="1"/>
              <a:t>Miljöledning</a:t>
            </a:r>
            <a:endParaRPr lang="en-US" dirty="0"/>
          </a:p>
        </p:txBody>
      </p:sp>
      <p:sp>
        <p:nvSpPr>
          <p:cNvPr id="3" name="Segnaposto numero diapositiva 2">
            <a:extLst>
              <a:ext uri="{FF2B5EF4-FFF2-40B4-BE49-F238E27FC236}">
                <a16:creationId xmlns:a16="http://schemas.microsoft.com/office/drawing/2014/main" id="{36EDDABE-04E0-7267-4C05-C9BF83F08CBE}"/>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48</a:t>
            </a:fld>
            <a:endParaRPr lang="en-US"/>
          </a:p>
        </p:txBody>
      </p:sp>
    </p:spTree>
    <p:extLst>
      <p:ext uri="{BB962C8B-B14F-4D97-AF65-F5344CB8AC3E}">
        <p14:creationId xmlns:p14="http://schemas.microsoft.com/office/powerpoint/2010/main" val="30674159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C7378-294A-C032-1847-00BC05949B4D}"/>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29A97F74-22E3-3BC6-EB43-6B668B9E272D}"/>
              </a:ext>
            </a:extLst>
          </p:cNvPr>
          <p:cNvSpPr>
            <a:spLocks noGrp="1"/>
          </p:cNvSpPr>
          <p:nvPr>
            <p:ph type="title"/>
          </p:nvPr>
        </p:nvSpPr>
        <p:spPr>
          <a:xfrm>
            <a:off x="345558" y="919126"/>
            <a:ext cx="3418367" cy="877888"/>
          </a:xfrm>
        </p:spPr>
        <p:txBody>
          <a:bodyPr anchor="ctr">
            <a:normAutofit fontScale="90000"/>
          </a:bodyPr>
          <a:lstStyle/>
          <a:p>
            <a:r>
              <a:rPr lang="it-IT" dirty="0"/>
              <a:t>Framtida trender</a:t>
            </a:r>
            <a:endParaRPr lang="en-GB" dirty="0"/>
          </a:p>
        </p:txBody>
      </p:sp>
      <p:sp>
        <p:nvSpPr>
          <p:cNvPr id="8" name="Segnaposto contenuto 7">
            <a:extLst>
              <a:ext uri="{FF2B5EF4-FFF2-40B4-BE49-F238E27FC236}">
                <a16:creationId xmlns:a16="http://schemas.microsoft.com/office/drawing/2014/main" id="{A011780B-622E-7EEB-9C51-56D3F090A92A}"/>
              </a:ext>
            </a:extLst>
          </p:cNvPr>
          <p:cNvSpPr>
            <a:spLocks noGrp="1"/>
          </p:cNvSpPr>
          <p:nvPr>
            <p:ph sz="half" idx="2"/>
          </p:nvPr>
        </p:nvSpPr>
        <p:spPr>
          <a:xfrm>
            <a:off x="345558" y="2005012"/>
            <a:ext cx="3418367" cy="4351338"/>
          </a:xfrm>
        </p:spPr>
        <p:txBody>
          <a:bodyPr>
            <a:normAutofit/>
          </a:bodyPr>
          <a:lstStyle/>
          <a:p>
            <a:pPr>
              <a:buFont typeface="Wingdings" panose="05000000000000000000" pitchFamily="2" charset="2"/>
              <a:buChar char="§"/>
            </a:pPr>
            <a:r>
              <a:rPr lang="en-GB" dirty="0">
                <a:effectLst/>
              </a:rPr>
              <a:t>Grön styrning av försörjningskedjan</a:t>
            </a:r>
          </a:p>
          <a:p>
            <a:pPr>
              <a:buFont typeface="Wingdings" panose="05000000000000000000" pitchFamily="2" charset="2"/>
              <a:buChar char="§"/>
            </a:pPr>
            <a:endParaRPr lang="en-GB" dirty="0">
              <a:effectLst/>
            </a:endParaRPr>
          </a:p>
        </p:txBody>
      </p:sp>
      <p:sp>
        <p:nvSpPr>
          <p:cNvPr id="2" name="Segnaposto piè di pagina 1">
            <a:extLst>
              <a:ext uri="{FF2B5EF4-FFF2-40B4-BE49-F238E27FC236}">
                <a16:creationId xmlns:a16="http://schemas.microsoft.com/office/drawing/2014/main" id="{9515206B-EF01-429E-E06A-159747EDF7C4}"/>
              </a:ext>
            </a:extLst>
          </p:cNvPr>
          <p:cNvSpPr>
            <a:spLocks noGrp="1"/>
          </p:cNvSpPr>
          <p:nvPr>
            <p:ph type="ftr" sz="quarter" idx="11"/>
          </p:nvPr>
        </p:nvSpPr>
        <p:spPr>
          <a:xfrm>
            <a:off x="838200" y="6238876"/>
            <a:ext cx="9982200" cy="600074"/>
          </a:xfrm>
        </p:spPr>
        <p:txBody>
          <a:bodyPr anchor="ctr">
            <a:normAutofit/>
          </a:bodyPr>
          <a:lstStyle/>
          <a:p>
            <a:pPr>
              <a:spcAft>
                <a:spcPts val="600"/>
              </a:spcAft>
            </a:pPr>
            <a:r>
              <a:rPr lang="sv-SE" dirty="0"/>
              <a:t>Modul: Övergripande färdigheter / Ämne: Gröna färdigheter / Delämne: Miljöledning</a:t>
            </a:r>
            <a:endParaRPr lang="en-US" dirty="0"/>
          </a:p>
        </p:txBody>
      </p:sp>
      <p:sp>
        <p:nvSpPr>
          <p:cNvPr id="3" name="Segnaposto numero diapositiva 2">
            <a:extLst>
              <a:ext uri="{FF2B5EF4-FFF2-40B4-BE49-F238E27FC236}">
                <a16:creationId xmlns:a16="http://schemas.microsoft.com/office/drawing/2014/main" id="{B70C6ABB-2C63-3B64-FDE6-4C123E327449}"/>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49</a:t>
            </a:fld>
            <a:endParaRPr lang="en-US"/>
          </a:p>
        </p:txBody>
      </p:sp>
      <p:pic>
        <p:nvPicPr>
          <p:cNvPr id="5" name="Picture 4" descr="The Benefits Of Green Supply Chain Management | kyinbridges.com">
            <a:extLst>
              <a:ext uri="{FF2B5EF4-FFF2-40B4-BE49-F238E27FC236}">
                <a16:creationId xmlns:a16="http://schemas.microsoft.com/office/drawing/2014/main" id="{E37968B6-09FB-3F82-66E4-1FADCFC82D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3167" y="445511"/>
            <a:ext cx="7097233" cy="6393439"/>
          </a:xfrm>
          <a:prstGeom prst="rect">
            <a:avLst/>
          </a:prstGeom>
          <a:noFill/>
          <a:ln>
            <a:noFill/>
          </a:ln>
        </p:spPr>
      </p:pic>
    </p:spTree>
    <p:extLst>
      <p:ext uri="{BB962C8B-B14F-4D97-AF65-F5344CB8AC3E}">
        <p14:creationId xmlns:p14="http://schemas.microsoft.com/office/powerpoint/2010/main" val="736409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p:txBody>
          <a:bodyPr/>
          <a:lstStyle/>
          <a:p>
            <a:r>
              <a:rPr lang="it-IT" sz="4400" dirty="0"/>
              <a:t>Begreppet </a:t>
            </a:r>
            <a:r>
              <a:rPr lang="it-IT" sz="4400" dirty="0" err="1"/>
              <a:t>hållbarhet</a:t>
            </a:r>
            <a:endParaRPr lang="en-GB"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idx="1"/>
          </p:nvPr>
        </p:nvSpPr>
        <p:spPr/>
        <p:txBody>
          <a:bodyPr/>
          <a:lstStyle/>
          <a:p>
            <a:pPr marL="0" indent="0" algn="ctr">
              <a:buNone/>
            </a:pPr>
            <a:r>
              <a:rPr lang="en-US" sz="2400" i="1" kern="100" dirty="0">
                <a:effectLst/>
                <a:latin typeface="Minion Pro"/>
                <a:ea typeface="Calibri" panose="020F0502020204030204" pitchFamily="34" charset="0"/>
                <a:cs typeface="Calibri" panose="020F0502020204030204" pitchFamily="34" charset="0"/>
              </a:rPr>
              <a:t>"Att tillgodose dagens behov utan att äventyra kommande generationers möjligheter att tillgodose sina behov"</a:t>
            </a:r>
          </a:p>
          <a:p>
            <a:pPr marL="0" indent="0" algn="ctr">
              <a:buNone/>
            </a:pPr>
            <a:r>
              <a:rPr lang="en-US" sz="2000" u="sng" kern="100" dirty="0">
                <a:latin typeface="Calibri" panose="020F0502020204030204" pitchFamily="34" charset="0"/>
                <a:ea typeface="Calibri" panose="020F0502020204030204" pitchFamily="34" charset="0"/>
              </a:rPr>
              <a:t>Brundtlandkommissionen </a:t>
            </a:r>
            <a:r>
              <a:rPr lang="en-US" sz="2000" kern="100" dirty="0">
                <a:latin typeface="Calibri" panose="020F0502020204030204" pitchFamily="34" charset="0"/>
                <a:ea typeface="Calibri" panose="020F0502020204030204" pitchFamily="34" charset="0"/>
              </a:rPr>
              <a:t>(1987) </a:t>
            </a:r>
            <a:endParaRPr lang="it-IT" sz="2000" b="1" i="1" dirty="0"/>
          </a:p>
          <a:p>
            <a:pPr algn="ctr"/>
            <a:endParaRPr lang="en-US" sz="2400" i="1" kern="100" dirty="0">
              <a:effectLst/>
              <a:latin typeface="Minion Pro"/>
              <a:ea typeface="Calibri" panose="020F0502020204030204" pitchFamily="34" charset="0"/>
              <a:cs typeface="Calibri" panose="020F0502020204030204" pitchFamily="34" charset="0"/>
            </a:endParaRPr>
          </a:p>
          <a:p>
            <a:pPr algn="ctr"/>
            <a:endParaRPr lang="en-GB" dirty="0"/>
          </a:p>
        </p:txBody>
      </p:sp>
      <p:sp>
        <p:nvSpPr>
          <p:cNvPr id="4" name="Segnaposto piè di pagina 3">
            <a:extLst>
              <a:ext uri="{FF2B5EF4-FFF2-40B4-BE49-F238E27FC236}">
                <a16:creationId xmlns:a16="http://schemas.microsoft.com/office/drawing/2014/main" id="{15AF23E6-2A9D-7113-1C19-1D77DBE597BA}"/>
              </a:ext>
            </a:extLst>
          </p:cNvPr>
          <p:cNvSpPr>
            <a:spLocks noGrp="1"/>
          </p:cNvSpPr>
          <p:nvPr>
            <p:ph type="ftr" sz="quarter" idx="11"/>
          </p:nvPr>
        </p:nvSpPr>
        <p:spPr/>
        <p:txBody>
          <a:bodyPr/>
          <a:lstStyle/>
          <a:p>
            <a:r>
              <a:rPr lang="en-US" sz="1200" dirty="0">
                <a:solidFill>
                  <a:schemeClr val="bg1">
                    <a:lumMod val="65000"/>
                  </a:schemeClr>
                </a:solidFill>
              </a:rPr>
              <a:t>Modul: </a:t>
            </a:r>
            <a:r>
              <a:rPr lang="en-US"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t>5</a:t>
            </a:fld>
            <a:endParaRPr lang="en-US" dirty="0"/>
          </a:p>
        </p:txBody>
      </p:sp>
      <p:pic>
        <p:nvPicPr>
          <p:cNvPr id="6" name="Picture 4" descr="Our Common Future - Wikipedia">
            <a:extLst>
              <a:ext uri="{FF2B5EF4-FFF2-40B4-BE49-F238E27FC236}">
                <a16:creationId xmlns:a16="http://schemas.microsoft.com/office/drawing/2014/main" id="{FF4F0AFC-D073-699B-D050-B3E832D66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547081"/>
            <a:ext cx="1825065" cy="2695481"/>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D0101D5B-01C0-1635-C01D-6C62F486D7DE}"/>
              </a:ext>
            </a:extLst>
          </p:cNvPr>
          <p:cNvPicPr>
            <a:picLocks noChangeAspect="1"/>
          </p:cNvPicPr>
          <p:nvPr/>
        </p:nvPicPr>
        <p:blipFill>
          <a:blip r:embed="rId3"/>
          <a:stretch>
            <a:fillRect/>
          </a:stretch>
        </p:blipFill>
        <p:spPr>
          <a:xfrm>
            <a:off x="3824570" y="3330312"/>
            <a:ext cx="4542860" cy="2680890"/>
          </a:xfrm>
          <a:prstGeom prst="rect">
            <a:avLst/>
          </a:prstGeom>
        </p:spPr>
      </p:pic>
      <p:pic>
        <p:nvPicPr>
          <p:cNvPr id="8" name="Picture 6" descr="1987: Rapporto Brundtland">
            <a:extLst>
              <a:ext uri="{FF2B5EF4-FFF2-40B4-BE49-F238E27FC236}">
                <a16:creationId xmlns:a16="http://schemas.microsoft.com/office/drawing/2014/main" id="{DBE29D4D-98E9-3F7E-8E71-341F7DC96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8736" y="2547082"/>
            <a:ext cx="1940454" cy="2797864"/>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10510B9C-2997-7352-8D5D-D7495EE13356}"/>
              </a:ext>
            </a:extLst>
          </p:cNvPr>
          <p:cNvSpPr txBox="1"/>
          <p:nvPr/>
        </p:nvSpPr>
        <p:spPr>
          <a:xfrm>
            <a:off x="5259208" y="6024564"/>
            <a:ext cx="1299247" cy="261610"/>
          </a:xfrm>
          <a:prstGeom prst="rect">
            <a:avLst/>
          </a:prstGeom>
          <a:noFill/>
        </p:spPr>
        <p:txBody>
          <a:bodyPr wrap="square" rtlCol="0">
            <a:spAutoFit/>
          </a:bodyPr>
          <a:lstStyle/>
          <a:p>
            <a:r>
              <a:rPr lang="it-IT" sz="1100" dirty="0"/>
              <a:t>(Källa: </a:t>
            </a:r>
            <a:r>
              <a:rPr lang="it-IT" sz="1100" dirty="0">
                <a:hlinkClick r:id="rId5"/>
              </a:rPr>
              <a:t>IISD, 2017</a:t>
            </a:r>
            <a:r>
              <a:rPr lang="it-IT" sz="1100" dirty="0"/>
              <a:t>)</a:t>
            </a:r>
          </a:p>
        </p:txBody>
      </p:sp>
    </p:spTree>
    <p:extLst>
      <p:ext uri="{BB962C8B-B14F-4D97-AF65-F5344CB8AC3E}">
        <p14:creationId xmlns:p14="http://schemas.microsoft.com/office/powerpoint/2010/main" val="9451210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DDEB7-12D9-ABF3-59D1-53104FC9440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C194D02D-AAA5-8820-BFF9-2DB23730FF65}"/>
              </a:ext>
            </a:extLst>
          </p:cNvPr>
          <p:cNvSpPr>
            <a:spLocks noGrp="1"/>
          </p:cNvSpPr>
          <p:nvPr>
            <p:ph type="title"/>
          </p:nvPr>
        </p:nvSpPr>
        <p:spPr/>
        <p:txBody>
          <a:bodyPr/>
          <a:lstStyle/>
          <a:p>
            <a:r>
              <a:rPr lang="it-IT" dirty="0"/>
              <a:t>Praktisk aktivitet nr 5</a:t>
            </a:r>
            <a:endParaRPr lang="en-GB" dirty="0"/>
          </a:p>
        </p:txBody>
      </p:sp>
      <p:sp>
        <p:nvSpPr>
          <p:cNvPr id="5" name="Segnaposto piè di pagina 4">
            <a:extLst>
              <a:ext uri="{FF2B5EF4-FFF2-40B4-BE49-F238E27FC236}">
                <a16:creationId xmlns:a16="http://schemas.microsoft.com/office/drawing/2014/main" id="{5C03200D-89D5-02C3-E01E-A47C2B037A8A}"/>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Internationella och europeiska viktiga direktiv</a:t>
            </a:r>
          </a:p>
        </p:txBody>
      </p:sp>
      <p:sp>
        <p:nvSpPr>
          <p:cNvPr id="6" name="Segnaposto numero diapositiva 5">
            <a:extLst>
              <a:ext uri="{FF2B5EF4-FFF2-40B4-BE49-F238E27FC236}">
                <a16:creationId xmlns:a16="http://schemas.microsoft.com/office/drawing/2014/main" id="{6064F5B4-3B34-0CF9-4CCA-B10AB90E6A64}"/>
              </a:ext>
            </a:extLst>
          </p:cNvPr>
          <p:cNvSpPr>
            <a:spLocks noGrp="1"/>
          </p:cNvSpPr>
          <p:nvPr>
            <p:ph type="sldNum" sz="quarter" idx="11"/>
          </p:nvPr>
        </p:nvSpPr>
        <p:spPr/>
        <p:txBody>
          <a:bodyPr/>
          <a:lstStyle/>
          <a:p>
            <a:fld id="{519954A3-9DFD-4C44-94BA-B95130A3BA1C}" type="slidenum">
              <a:rPr lang="en-US" smtClean="0"/>
              <a:t>50</a:t>
            </a:fld>
            <a:endParaRPr lang="en-US" dirty="0"/>
          </a:p>
        </p:txBody>
      </p:sp>
      <p:sp>
        <p:nvSpPr>
          <p:cNvPr id="8" name="Segnaposto immagine 7">
            <a:extLst>
              <a:ext uri="{FF2B5EF4-FFF2-40B4-BE49-F238E27FC236}">
                <a16:creationId xmlns:a16="http://schemas.microsoft.com/office/drawing/2014/main" id="{DA3F58CF-9841-0D2E-CC73-EEEBAEEA8ED9}"/>
              </a:ext>
            </a:extLst>
          </p:cNvPr>
          <p:cNvSpPr>
            <a:spLocks noGrp="1"/>
          </p:cNvSpPr>
          <p:nvPr>
            <p:ph type="pic" sz="quarter" idx="12"/>
          </p:nvPr>
        </p:nvSpPr>
        <p:spPr>
          <a:xfrm>
            <a:off x="838198" y="1781175"/>
            <a:ext cx="10291355" cy="4394200"/>
          </a:xfrm>
        </p:spPr>
        <p:txBody>
          <a:bodyPr/>
          <a:lstStyle/>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endParaRPr lang="en-US" sz="2800" i="1" kern="100" dirty="0">
              <a:solidFill>
                <a:srgbClr val="000000"/>
              </a:solidFill>
              <a:effectLst/>
              <a:latin typeface="Calibri" panose="020F0502020204030204" pitchFamily="34" charset="0"/>
              <a:ea typeface="Calibri" panose="020F0502020204030204" pitchFamily="34" charset="0"/>
            </a:endParaRPr>
          </a:p>
          <a:p>
            <a:pPr marL="0" indent="0" algn="ctr">
              <a:buNone/>
            </a:pPr>
            <a:r>
              <a:rPr lang="en-US" i="1" kern="100" dirty="0">
                <a:solidFill>
                  <a:srgbClr val="000000"/>
                </a:solidFill>
                <a:latin typeface="Calibri" panose="020F0502020204030204" pitchFamily="34" charset="0"/>
                <a:ea typeface="Calibri" panose="020F0502020204030204" pitchFamily="34" charset="0"/>
              </a:rPr>
              <a:t>Gruppdiskussion</a:t>
            </a:r>
          </a:p>
          <a:p>
            <a:pPr marL="0" indent="0" algn="ctr">
              <a:buNone/>
            </a:pPr>
            <a:r>
              <a:rPr lang="en-US" i="1" kern="100" dirty="0">
                <a:solidFill>
                  <a:srgbClr val="000000"/>
                </a:solidFill>
                <a:latin typeface="Calibri" panose="020F0502020204030204" pitchFamily="34" charset="0"/>
                <a:ea typeface="Calibri" panose="020F0502020204030204" pitchFamily="34" charset="0"/>
              </a:rPr>
              <a:t>Kan du ge exempel på företagens sociala ansvar?</a:t>
            </a:r>
          </a:p>
          <a:p>
            <a:pPr marL="0" indent="0" algn="ctr">
              <a:buNone/>
            </a:pPr>
            <a:r>
              <a:rPr lang="en-US" sz="2800" i="1" kern="100" dirty="0">
                <a:effectLst/>
                <a:latin typeface="Calibri" panose="020F0502020204030204" pitchFamily="34" charset="0"/>
                <a:ea typeface="Calibri" panose="020F0502020204030204" pitchFamily="34" charset="0"/>
              </a:rPr>
              <a:t>Kan du </a:t>
            </a:r>
            <a:r>
              <a:rPr lang="en-US" i="1" kern="100" dirty="0">
                <a:latin typeface="Calibri" panose="020F0502020204030204" pitchFamily="34" charset="0"/>
                <a:ea typeface="Calibri" panose="020F0502020204030204" pitchFamily="34" charset="0"/>
              </a:rPr>
              <a:t>identifiera fördelarna för miljön om organisationer antar modellen för företagens sociala ansvar?</a:t>
            </a:r>
            <a:endParaRPr lang="it-IT" sz="2800" dirty="0"/>
          </a:p>
        </p:txBody>
      </p:sp>
    </p:spTree>
    <p:extLst>
      <p:ext uri="{BB962C8B-B14F-4D97-AF65-F5344CB8AC3E}">
        <p14:creationId xmlns:p14="http://schemas.microsoft.com/office/powerpoint/2010/main" val="3300561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C361A-7D34-7AED-667E-01121FF4CE7C}"/>
            </a:ext>
          </a:extLst>
        </p:cNvPr>
        <p:cNvGrpSpPr/>
        <p:nvPr/>
      </p:nvGrpSpPr>
      <p:grpSpPr>
        <a:xfrm>
          <a:off x="0" y="0"/>
          <a:ext cx="0" cy="0"/>
          <a:chOff x="0" y="0"/>
          <a:chExt cx="0" cy="0"/>
        </a:xfrm>
      </p:grpSpPr>
    </p:spTree>
    <p:extLst>
      <p:ext uri="{BB962C8B-B14F-4D97-AF65-F5344CB8AC3E}">
        <p14:creationId xmlns:p14="http://schemas.microsoft.com/office/powerpoint/2010/main" val="1332543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F1F99-1C13-51C4-27B2-62AC1A8A04CE}"/>
            </a:ext>
          </a:extLst>
        </p:cNvPr>
        <p:cNvGrpSpPr/>
        <p:nvPr/>
      </p:nvGrpSpPr>
      <p:grpSpPr>
        <a:xfrm>
          <a:off x="0" y="0"/>
          <a:ext cx="0" cy="0"/>
          <a:chOff x="0" y="0"/>
          <a:chExt cx="0" cy="0"/>
        </a:xfrm>
      </p:grpSpPr>
    </p:spTree>
    <p:extLst>
      <p:ext uri="{BB962C8B-B14F-4D97-AF65-F5344CB8AC3E}">
        <p14:creationId xmlns:p14="http://schemas.microsoft.com/office/powerpoint/2010/main" val="3697308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E0ECB-53B1-D0EF-6319-6E11ED48145A}"/>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EC6D5CC-CA5C-8907-9A0F-141480ACB025}"/>
              </a:ext>
            </a:extLst>
          </p:cNvPr>
          <p:cNvSpPr>
            <a:spLocks noGrp="1"/>
          </p:cNvSpPr>
          <p:nvPr>
            <p:ph type="title"/>
          </p:nvPr>
        </p:nvSpPr>
        <p:spPr/>
        <p:txBody>
          <a:bodyPr/>
          <a:lstStyle/>
          <a:p>
            <a:r>
              <a:rPr lang="it-IT" dirty="0"/>
              <a:t>Innehåll</a:t>
            </a:r>
            <a:endParaRPr lang="en-GB" dirty="0"/>
          </a:p>
        </p:txBody>
      </p:sp>
      <p:sp>
        <p:nvSpPr>
          <p:cNvPr id="8" name="Segnaposto contenuto 7">
            <a:extLst>
              <a:ext uri="{FF2B5EF4-FFF2-40B4-BE49-F238E27FC236}">
                <a16:creationId xmlns:a16="http://schemas.microsoft.com/office/drawing/2014/main" id="{769AD997-00DE-E502-83C2-CF05665C7E62}"/>
              </a:ext>
            </a:extLst>
          </p:cNvPr>
          <p:cNvSpPr>
            <a:spLocks noGrp="1"/>
          </p:cNvSpPr>
          <p:nvPr>
            <p:ph idx="1"/>
          </p:nvPr>
        </p:nvSpPr>
        <p:spPr/>
        <p:txBody>
          <a:bodyPr/>
          <a:lstStyle/>
          <a:p>
            <a:pPr marL="342900" indent="-342900">
              <a:buFont typeface="+mj-lt"/>
              <a:buAutoNum type="arabicPeriod"/>
            </a:pPr>
            <a:r>
              <a:rPr lang="en-GB" dirty="0"/>
              <a:t>Avfallshantering, Energieffektivitet och energibesparingar samt avloppsvatten</a:t>
            </a:r>
          </a:p>
          <a:p>
            <a:pPr marL="342900" indent="-342900">
              <a:buFont typeface="+mj-lt"/>
              <a:buAutoNum type="arabicPeriod"/>
            </a:pPr>
            <a:endParaRPr lang="en-GB" dirty="0"/>
          </a:p>
          <a:p>
            <a:pPr marL="342900" indent="-342900">
              <a:buFont typeface="+mj-lt"/>
              <a:buAutoNum type="arabicPeriod"/>
            </a:pPr>
            <a:r>
              <a:rPr lang="en-US" dirty="0"/>
              <a:t>Livscykeltänkande</a:t>
            </a:r>
          </a:p>
          <a:p>
            <a:pPr marL="342900" indent="-342900">
              <a:buFont typeface="+mj-lt"/>
              <a:buAutoNum type="arabicPeriod"/>
            </a:pPr>
            <a:endParaRPr lang="en-US" dirty="0"/>
          </a:p>
          <a:p>
            <a:pPr marL="342900" indent="-342900">
              <a:buFont typeface="+mj-lt"/>
              <a:buAutoNum type="arabicPeriod"/>
            </a:pPr>
            <a:r>
              <a:rPr lang="en-US" dirty="0"/>
              <a:t>Viktiga faktorer </a:t>
            </a:r>
            <a:r>
              <a:rPr lang="en-GB" dirty="0"/>
              <a:t>för att säkerställa efterlevnad av miljölagstiftningen</a:t>
            </a:r>
          </a:p>
        </p:txBody>
      </p:sp>
      <p:sp>
        <p:nvSpPr>
          <p:cNvPr id="2" name="Segnaposto piè di pagina 1">
            <a:extLst>
              <a:ext uri="{FF2B5EF4-FFF2-40B4-BE49-F238E27FC236}">
                <a16:creationId xmlns:a16="http://schemas.microsoft.com/office/drawing/2014/main" id="{681831F8-6730-0E56-1E54-53850AC9510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Systemtänkande</a:t>
            </a:r>
          </a:p>
        </p:txBody>
      </p:sp>
      <p:sp>
        <p:nvSpPr>
          <p:cNvPr id="3" name="Segnaposto numero diapositiva 2">
            <a:extLst>
              <a:ext uri="{FF2B5EF4-FFF2-40B4-BE49-F238E27FC236}">
                <a16:creationId xmlns:a16="http://schemas.microsoft.com/office/drawing/2014/main" id="{5B744F88-0445-C425-0E57-698C9AFACEB7}"/>
              </a:ext>
            </a:extLst>
          </p:cNvPr>
          <p:cNvSpPr>
            <a:spLocks noGrp="1"/>
          </p:cNvSpPr>
          <p:nvPr>
            <p:ph type="sldNum" sz="quarter" idx="12"/>
          </p:nvPr>
        </p:nvSpPr>
        <p:spPr/>
        <p:txBody>
          <a:bodyPr/>
          <a:lstStyle/>
          <a:p>
            <a:fld id="{D57F1E4F-1CFF-5643-939E-217C01CDF565}" type="slidenum">
              <a:rPr lang="en-US" smtClean="0"/>
              <a:t>53</a:t>
            </a:fld>
            <a:endParaRPr lang="en-US" dirty="0"/>
          </a:p>
        </p:txBody>
      </p:sp>
    </p:spTree>
    <p:extLst>
      <p:ext uri="{BB962C8B-B14F-4D97-AF65-F5344CB8AC3E}">
        <p14:creationId xmlns:p14="http://schemas.microsoft.com/office/powerpoint/2010/main" val="22859546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33331-C3EB-BF89-B005-AA40BC55A26B}"/>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72E3A39A-D39A-B0EF-AC9B-A502D73CD52A}"/>
              </a:ext>
            </a:extLst>
          </p:cNvPr>
          <p:cNvSpPr>
            <a:spLocks noGrp="1"/>
          </p:cNvSpPr>
          <p:nvPr>
            <p:ph type="title"/>
          </p:nvPr>
        </p:nvSpPr>
        <p:spPr/>
        <p:txBody>
          <a:bodyPr/>
          <a:lstStyle/>
          <a:p>
            <a:r>
              <a:rPr lang="it-IT" dirty="0"/>
              <a:t>Avfallshantering</a:t>
            </a:r>
            <a:endParaRPr lang="en-GB" dirty="0"/>
          </a:p>
        </p:txBody>
      </p:sp>
      <p:sp>
        <p:nvSpPr>
          <p:cNvPr id="8" name="Segnaposto contenuto 7">
            <a:extLst>
              <a:ext uri="{FF2B5EF4-FFF2-40B4-BE49-F238E27FC236}">
                <a16:creationId xmlns:a16="http://schemas.microsoft.com/office/drawing/2014/main" id="{7B57F739-FA47-8187-0F24-C9377C0C5649}"/>
              </a:ext>
            </a:extLst>
          </p:cNvPr>
          <p:cNvSpPr>
            <a:spLocks noGrp="1"/>
          </p:cNvSpPr>
          <p:nvPr>
            <p:ph idx="1"/>
          </p:nvPr>
        </p:nvSpPr>
        <p:spPr>
          <a:xfrm>
            <a:off x="6255494" y="1956646"/>
            <a:ext cx="5346404" cy="3566160"/>
          </a:xfrm>
        </p:spPr>
        <p:txBody>
          <a:bodyPr>
            <a:normAutofit/>
          </a:bodyPr>
          <a:lstStyle/>
          <a:p>
            <a:pPr marL="0" indent="0">
              <a:buNone/>
            </a:pPr>
            <a:r>
              <a:rPr lang="it-IT" sz="3200" dirty="0"/>
              <a:t>Fokuserar på att </a:t>
            </a:r>
            <a:r>
              <a:rPr lang="en-GB" sz="3200" dirty="0"/>
              <a:t>bevara värdet och egenskaperna hos avfallsmaterial genom att leverera högkvalitativa, sekundära råmaterial till ekonomin.</a:t>
            </a:r>
            <a:endParaRPr lang="it-IT" sz="3200" dirty="0"/>
          </a:p>
        </p:txBody>
      </p:sp>
      <p:sp>
        <p:nvSpPr>
          <p:cNvPr id="2" name="Segnaposto piè di pagina 1">
            <a:extLst>
              <a:ext uri="{FF2B5EF4-FFF2-40B4-BE49-F238E27FC236}">
                <a16:creationId xmlns:a16="http://schemas.microsoft.com/office/drawing/2014/main" id="{7915360D-6FDB-5CB5-8DE2-7CFF5F920EE6}"/>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a:t>
            </a:r>
            <a:r>
              <a:rPr lang="en-US" dirty="0">
                <a:solidFill>
                  <a:schemeClr val="bg1">
                    <a:lumMod val="65000"/>
                  </a:schemeClr>
                </a:solidFill>
              </a:rPr>
              <a:t>Avfallshantering</a:t>
            </a:r>
            <a:endParaRPr lang="en-US" sz="1200" dirty="0">
              <a:solidFill>
                <a:schemeClr val="bg1">
                  <a:lumMod val="65000"/>
                </a:schemeClr>
              </a:solidFill>
            </a:endParaRPr>
          </a:p>
        </p:txBody>
      </p:sp>
      <p:sp>
        <p:nvSpPr>
          <p:cNvPr id="3" name="Segnaposto numero diapositiva 2">
            <a:extLst>
              <a:ext uri="{FF2B5EF4-FFF2-40B4-BE49-F238E27FC236}">
                <a16:creationId xmlns:a16="http://schemas.microsoft.com/office/drawing/2014/main" id="{1AF39EE7-5FC1-58B9-6F4A-44DED461CCDB}"/>
              </a:ext>
            </a:extLst>
          </p:cNvPr>
          <p:cNvSpPr>
            <a:spLocks noGrp="1"/>
          </p:cNvSpPr>
          <p:nvPr>
            <p:ph type="sldNum" sz="quarter" idx="12"/>
          </p:nvPr>
        </p:nvSpPr>
        <p:spPr/>
        <p:txBody>
          <a:bodyPr/>
          <a:lstStyle/>
          <a:p>
            <a:fld id="{D57F1E4F-1CFF-5643-939E-217C01CDF565}" type="slidenum">
              <a:rPr lang="en-US" smtClean="0"/>
              <a:t>54</a:t>
            </a:fld>
            <a:endParaRPr lang="en-US" dirty="0"/>
          </a:p>
        </p:txBody>
      </p:sp>
      <p:pic>
        <p:nvPicPr>
          <p:cNvPr id="1026" name="Εικόνα 37" descr="Definition of Waste Management">
            <a:extLst>
              <a:ext uri="{FF2B5EF4-FFF2-40B4-BE49-F238E27FC236}">
                <a16:creationId xmlns:a16="http://schemas.microsoft.com/office/drawing/2014/main" id="{A555727F-668C-7651-04BE-1CCAE0B03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69" y="1663701"/>
            <a:ext cx="5685938" cy="3785605"/>
          </a:xfrm>
          <a:prstGeom prst="rect">
            <a:avLst/>
          </a:prstGeom>
          <a:noFill/>
          <a:extLst>
            <a:ext uri="{909E8E84-426E-40DD-AFC4-6F175D3DCCD1}">
              <a14:hiddenFill xmlns:a14="http://schemas.microsoft.com/office/drawing/2010/main">
                <a:solidFill>
                  <a:srgbClr val="FFFFFF"/>
                </a:solidFill>
              </a14:hiddenFill>
            </a:ext>
          </a:extLst>
        </p:spPr>
      </p:pic>
      <p:sp>
        <p:nvSpPr>
          <p:cNvPr id="4" name="Πλαίσιο κειμένου 63">
            <a:extLst>
              <a:ext uri="{FF2B5EF4-FFF2-40B4-BE49-F238E27FC236}">
                <a16:creationId xmlns:a16="http://schemas.microsoft.com/office/drawing/2014/main" id="{B118B253-CEE3-C98A-C64A-F629C47F4A9D}"/>
              </a:ext>
            </a:extLst>
          </p:cNvPr>
          <p:cNvSpPr txBox="1"/>
          <p:nvPr/>
        </p:nvSpPr>
        <p:spPr>
          <a:xfrm>
            <a:off x="2476849" y="5602056"/>
            <a:ext cx="1233378" cy="41774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källa</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GB"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1915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DAA83-2104-D318-023B-391F78E9BCD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C1E5774-F9D7-3033-E5F0-B5B9E493184E}"/>
              </a:ext>
            </a:extLst>
          </p:cNvPr>
          <p:cNvSpPr>
            <a:spLocks noGrp="1"/>
          </p:cNvSpPr>
          <p:nvPr>
            <p:ph type="title"/>
          </p:nvPr>
        </p:nvSpPr>
        <p:spPr/>
        <p:txBody>
          <a:bodyPr/>
          <a:lstStyle/>
          <a:p>
            <a:r>
              <a:rPr lang="it-IT" dirty="0"/>
              <a:t>Anslutna koncept </a:t>
            </a:r>
            <a:endParaRPr lang="en-GB" dirty="0"/>
          </a:p>
        </p:txBody>
      </p:sp>
      <p:sp>
        <p:nvSpPr>
          <p:cNvPr id="8" name="Segnaposto contenuto 7">
            <a:extLst>
              <a:ext uri="{FF2B5EF4-FFF2-40B4-BE49-F238E27FC236}">
                <a16:creationId xmlns:a16="http://schemas.microsoft.com/office/drawing/2014/main" id="{FB067354-A647-9247-353D-9CA508A93D25}"/>
              </a:ext>
            </a:extLst>
          </p:cNvPr>
          <p:cNvSpPr>
            <a:spLocks noGrp="1"/>
          </p:cNvSpPr>
          <p:nvPr>
            <p:ph idx="1"/>
          </p:nvPr>
        </p:nvSpPr>
        <p:spPr>
          <a:xfrm>
            <a:off x="5836920" y="1956646"/>
            <a:ext cx="5764978" cy="3423074"/>
          </a:xfrm>
        </p:spPr>
        <p:txBody>
          <a:bodyPr>
            <a:normAutofit fontScale="92500" lnSpcReduction="20000"/>
          </a:bodyPr>
          <a:lstStyle/>
          <a:p>
            <a:pPr marL="0" indent="0">
              <a:buNone/>
            </a:pPr>
            <a:r>
              <a:rPr lang="en-US" sz="3200" dirty="0">
                <a:solidFill>
                  <a:schemeClr val="tx1"/>
                </a:solidFill>
              </a:rPr>
              <a:t>Livsmedels- och vattenförvaltning:</a:t>
            </a:r>
          </a:p>
          <a:p>
            <a:pPr marL="0" indent="0">
              <a:buNone/>
            </a:pPr>
            <a:r>
              <a:rPr lang="en-GB" sz="3200" dirty="0">
                <a:solidFill>
                  <a:schemeClr val="tx1"/>
                </a:solidFill>
              </a:rPr>
              <a:t>2019 producerade hushållen globalt 596 miljoner ton matavfall, medan den genomsnittliga vattenförbrukningen för hushåll i Europa 2017 uppskattades till 147 liter/dag per person med ett dagligt minimum som uppskattas till 50 liter/dag per person.</a:t>
            </a:r>
            <a:endParaRPr lang="it-IT" sz="3200" dirty="0">
              <a:solidFill>
                <a:schemeClr val="tx1"/>
              </a:solidFill>
            </a:endParaRPr>
          </a:p>
        </p:txBody>
      </p:sp>
      <p:sp>
        <p:nvSpPr>
          <p:cNvPr id="2" name="Segnaposto piè di pagina 1">
            <a:extLst>
              <a:ext uri="{FF2B5EF4-FFF2-40B4-BE49-F238E27FC236}">
                <a16:creationId xmlns:a16="http://schemas.microsoft.com/office/drawing/2014/main" id="{C3270359-356E-53AB-F267-47DF43BC696B}"/>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a:t>
            </a:r>
            <a:r>
              <a:rPr lang="en-US" dirty="0">
                <a:solidFill>
                  <a:schemeClr val="bg1">
                    <a:lumMod val="65000"/>
                  </a:schemeClr>
                </a:solidFill>
              </a:rPr>
              <a:t>Avfallshantering</a:t>
            </a:r>
            <a:endParaRPr lang="en-US" sz="1200" dirty="0">
              <a:solidFill>
                <a:schemeClr val="bg1">
                  <a:lumMod val="65000"/>
                </a:schemeClr>
              </a:solidFill>
            </a:endParaRPr>
          </a:p>
        </p:txBody>
      </p:sp>
      <p:sp>
        <p:nvSpPr>
          <p:cNvPr id="3" name="Segnaposto numero diapositiva 2">
            <a:extLst>
              <a:ext uri="{FF2B5EF4-FFF2-40B4-BE49-F238E27FC236}">
                <a16:creationId xmlns:a16="http://schemas.microsoft.com/office/drawing/2014/main" id="{AA0D4DB8-2FEF-72CE-DBF3-C4CC2D1A268C}"/>
              </a:ext>
            </a:extLst>
          </p:cNvPr>
          <p:cNvSpPr>
            <a:spLocks noGrp="1"/>
          </p:cNvSpPr>
          <p:nvPr>
            <p:ph type="sldNum" sz="quarter" idx="12"/>
          </p:nvPr>
        </p:nvSpPr>
        <p:spPr/>
        <p:txBody>
          <a:bodyPr/>
          <a:lstStyle/>
          <a:p>
            <a:fld id="{D57F1E4F-1CFF-5643-939E-217C01CDF565}" type="slidenum">
              <a:rPr lang="en-US" smtClean="0"/>
              <a:t>55</a:t>
            </a:fld>
            <a:endParaRPr lang="en-US" dirty="0"/>
          </a:p>
        </p:txBody>
      </p:sp>
      <p:sp>
        <p:nvSpPr>
          <p:cNvPr id="5" name="TextBox 4">
            <a:extLst>
              <a:ext uri="{FF2B5EF4-FFF2-40B4-BE49-F238E27FC236}">
                <a16:creationId xmlns:a16="http://schemas.microsoft.com/office/drawing/2014/main" id="{8848DF23-6814-B92A-9C36-F2D6B9429129}"/>
              </a:ext>
            </a:extLst>
          </p:cNvPr>
          <p:cNvSpPr txBox="1"/>
          <p:nvPr/>
        </p:nvSpPr>
        <p:spPr>
          <a:xfrm>
            <a:off x="975360" y="1956646"/>
            <a:ext cx="4328160" cy="4154984"/>
          </a:xfrm>
          <a:prstGeom prst="rect">
            <a:avLst/>
          </a:prstGeom>
          <a:noFill/>
        </p:spPr>
        <p:txBody>
          <a:bodyPr wrap="square" rtlCol="0">
            <a:spAutoFit/>
          </a:bodyPr>
          <a:lstStyle/>
          <a:p>
            <a:pPr algn="just"/>
            <a:r>
              <a:rPr lang="en-US" sz="3200" dirty="0"/>
              <a:t>Energieffektivitet:</a:t>
            </a:r>
          </a:p>
          <a:p>
            <a:pPr algn="just"/>
            <a:r>
              <a:rPr lang="en-GB" sz="3200" dirty="0"/>
              <a:t> en metod som syftar till att utföra en uppgift med minsta möjliga användning av energi, för att eliminera energislöseri</a:t>
            </a:r>
            <a:endParaRPr lang="en-US" sz="3200" dirty="0"/>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2662026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2DC72-0B5A-F323-E0D2-F6622921F7BE}"/>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463386B-754F-BC39-F6F0-B0831B580D9D}"/>
              </a:ext>
            </a:extLst>
          </p:cNvPr>
          <p:cNvSpPr>
            <a:spLocks noGrp="1"/>
          </p:cNvSpPr>
          <p:nvPr>
            <p:ph type="title"/>
          </p:nvPr>
        </p:nvSpPr>
        <p:spPr/>
        <p:txBody>
          <a:bodyPr/>
          <a:lstStyle/>
          <a:p>
            <a:r>
              <a:rPr lang="it-IT" dirty="0"/>
              <a:t>Avfallshantering från jordbruk</a:t>
            </a:r>
            <a:endParaRPr lang="en-GB" dirty="0"/>
          </a:p>
        </p:txBody>
      </p:sp>
      <p:sp>
        <p:nvSpPr>
          <p:cNvPr id="8" name="Segnaposto contenuto 7">
            <a:extLst>
              <a:ext uri="{FF2B5EF4-FFF2-40B4-BE49-F238E27FC236}">
                <a16:creationId xmlns:a16="http://schemas.microsoft.com/office/drawing/2014/main" id="{41F92C2A-AD5D-D3FE-9F56-5DAC7124BF33}"/>
              </a:ext>
            </a:extLst>
          </p:cNvPr>
          <p:cNvSpPr>
            <a:spLocks noGrp="1"/>
          </p:cNvSpPr>
          <p:nvPr>
            <p:ph idx="1"/>
          </p:nvPr>
        </p:nvSpPr>
        <p:spPr>
          <a:xfrm>
            <a:off x="3607622" y="3024454"/>
            <a:ext cx="8005258" cy="1584960"/>
          </a:xfrm>
        </p:spPr>
        <p:txBody>
          <a:bodyPr>
            <a:normAutofit/>
          </a:bodyPr>
          <a:lstStyle/>
          <a:p>
            <a:pPr marL="0" indent="0">
              <a:buNone/>
            </a:pPr>
            <a:r>
              <a:rPr lang="en-US" sz="3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Optimera de potentiella fördelarna med organiskt avfall.</a:t>
            </a:r>
            <a:endParaRPr lang="it-IT" sz="3200" dirty="0">
              <a:solidFill>
                <a:schemeClr val="tx1"/>
              </a:solidFill>
            </a:endParaRPr>
          </a:p>
        </p:txBody>
      </p:sp>
      <p:sp>
        <p:nvSpPr>
          <p:cNvPr id="2" name="Segnaposto piè di pagina 1">
            <a:extLst>
              <a:ext uri="{FF2B5EF4-FFF2-40B4-BE49-F238E27FC236}">
                <a16:creationId xmlns:a16="http://schemas.microsoft.com/office/drawing/2014/main" id="{8264830A-62CC-44FD-8C30-6CE313A49967}"/>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a:t>
            </a:r>
            <a:r>
              <a:rPr lang="en-US" dirty="0">
                <a:solidFill>
                  <a:schemeClr val="bg1">
                    <a:lumMod val="65000"/>
                  </a:schemeClr>
                </a:solidFill>
              </a:rPr>
              <a:t>Avfallshantering</a:t>
            </a:r>
            <a:endParaRPr lang="en-US" sz="1200" dirty="0">
              <a:solidFill>
                <a:schemeClr val="bg1">
                  <a:lumMod val="65000"/>
                </a:schemeClr>
              </a:solidFill>
            </a:endParaRPr>
          </a:p>
        </p:txBody>
      </p:sp>
      <p:sp>
        <p:nvSpPr>
          <p:cNvPr id="3" name="Segnaposto numero diapositiva 2">
            <a:extLst>
              <a:ext uri="{FF2B5EF4-FFF2-40B4-BE49-F238E27FC236}">
                <a16:creationId xmlns:a16="http://schemas.microsoft.com/office/drawing/2014/main" id="{4C81D2B2-F1A7-4FEA-B97A-914FC32B881B}"/>
              </a:ext>
            </a:extLst>
          </p:cNvPr>
          <p:cNvSpPr>
            <a:spLocks noGrp="1"/>
          </p:cNvSpPr>
          <p:nvPr>
            <p:ph type="sldNum" sz="quarter" idx="12"/>
          </p:nvPr>
        </p:nvSpPr>
        <p:spPr/>
        <p:txBody>
          <a:bodyPr/>
          <a:lstStyle/>
          <a:p>
            <a:fld id="{D57F1E4F-1CFF-5643-939E-217C01CDF565}" type="slidenum">
              <a:rPr lang="en-US" smtClean="0"/>
              <a:t>56</a:t>
            </a:fld>
            <a:endParaRPr lang="en-US" dirty="0"/>
          </a:p>
        </p:txBody>
      </p:sp>
      <p:sp>
        <p:nvSpPr>
          <p:cNvPr id="5" name="TextBox 4">
            <a:extLst>
              <a:ext uri="{FF2B5EF4-FFF2-40B4-BE49-F238E27FC236}">
                <a16:creationId xmlns:a16="http://schemas.microsoft.com/office/drawing/2014/main" id="{7A18A6CD-D0B5-137A-8A9E-9EB7E920FD18}"/>
              </a:ext>
            </a:extLst>
          </p:cNvPr>
          <p:cNvSpPr txBox="1"/>
          <p:nvPr/>
        </p:nvSpPr>
        <p:spPr>
          <a:xfrm>
            <a:off x="944880" y="1578920"/>
            <a:ext cx="10515600" cy="1077218"/>
          </a:xfrm>
          <a:prstGeom prst="rect">
            <a:avLst/>
          </a:prstGeom>
          <a:noFill/>
        </p:spPr>
        <p:txBody>
          <a:bodyPr wrap="square" rtlCol="0">
            <a:spAutoFit/>
          </a:bodyPr>
          <a:lstStyle/>
          <a:p>
            <a:pPr algn="just"/>
            <a:r>
              <a:rPr lang="en-GB" sz="3200" dirty="0"/>
              <a:t>omfattar en rad metoder och strategier för att </a:t>
            </a:r>
            <a:r>
              <a:rPr lang="en-GB" sz="3200" b="1" dirty="0">
                <a:solidFill>
                  <a:srgbClr val="94C020"/>
                </a:solidFill>
              </a:rPr>
              <a:t>minska</a:t>
            </a:r>
            <a:r>
              <a:rPr lang="en-GB" sz="3200" dirty="0"/>
              <a:t>, </a:t>
            </a:r>
            <a:r>
              <a:rPr lang="en-GB" sz="3200" b="1" dirty="0">
                <a:solidFill>
                  <a:srgbClr val="94C020"/>
                </a:solidFill>
              </a:rPr>
              <a:t>återanvända </a:t>
            </a:r>
            <a:r>
              <a:rPr lang="en-GB" sz="3200" dirty="0"/>
              <a:t>och </a:t>
            </a:r>
            <a:r>
              <a:rPr lang="en-GB" sz="3200" b="1" dirty="0">
                <a:solidFill>
                  <a:srgbClr val="94C020"/>
                </a:solidFill>
              </a:rPr>
              <a:t>återvinna </a:t>
            </a:r>
            <a:r>
              <a:rPr lang="en-GB" sz="3200" dirty="0"/>
              <a:t>jordbruksavfall. </a:t>
            </a:r>
            <a:endParaRPr lang="en-US" sz="3200" dirty="0"/>
          </a:p>
        </p:txBody>
      </p:sp>
      <p:pic>
        <p:nvPicPr>
          <p:cNvPr id="6" name="Picture 5" descr="A dart on a target&#10;&#10;Description automatically generated">
            <a:extLst>
              <a:ext uri="{FF2B5EF4-FFF2-40B4-BE49-F238E27FC236}">
                <a16:creationId xmlns:a16="http://schemas.microsoft.com/office/drawing/2014/main" id="{B68270A1-1C0F-3877-B8F8-A315DCFCC709}"/>
              </a:ext>
            </a:extLst>
          </p:cNvPr>
          <p:cNvPicPr>
            <a:picLocks noChangeAspect="1"/>
          </p:cNvPicPr>
          <p:nvPr/>
        </p:nvPicPr>
        <p:blipFill>
          <a:blip r:embed="rId2"/>
          <a:stretch>
            <a:fillRect/>
          </a:stretch>
        </p:blipFill>
        <p:spPr>
          <a:xfrm>
            <a:off x="944880" y="3264755"/>
            <a:ext cx="1874215" cy="1874215"/>
          </a:xfrm>
          <a:prstGeom prst="rect">
            <a:avLst/>
          </a:prstGeom>
        </p:spPr>
      </p:pic>
      <p:sp>
        <p:nvSpPr>
          <p:cNvPr id="9" name="TextBox 8">
            <a:extLst>
              <a:ext uri="{FF2B5EF4-FFF2-40B4-BE49-F238E27FC236}">
                <a16:creationId xmlns:a16="http://schemas.microsoft.com/office/drawing/2014/main" id="{E835646C-6ADF-002C-DAC9-A436DA9F22A5}"/>
              </a:ext>
            </a:extLst>
          </p:cNvPr>
          <p:cNvSpPr txBox="1"/>
          <p:nvPr/>
        </p:nvSpPr>
        <p:spPr>
          <a:xfrm>
            <a:off x="3607622" y="4316764"/>
            <a:ext cx="7288978" cy="978729"/>
          </a:xfrm>
          <a:prstGeom prst="rect">
            <a:avLst/>
          </a:prstGeom>
          <a:noFill/>
        </p:spPr>
        <p:txBody>
          <a:bodyPr wrap="square" rtlCol="0">
            <a:spAutoFit/>
          </a:bodyPr>
          <a:lstStyle/>
          <a:p>
            <a:pPr>
              <a:lnSpc>
                <a:spcPct val="90000"/>
              </a:lnSpc>
              <a:spcBef>
                <a:spcPts val="1000"/>
              </a:spcBef>
            </a:pPr>
            <a:r>
              <a:rPr lang="en-US" sz="3200" dirty="0">
                <a:solidFill>
                  <a:srgbClr val="000000"/>
                </a:solidFill>
                <a:latin typeface="Calibri" panose="020F0502020204030204" pitchFamily="34" charset="0"/>
                <a:cs typeface="Arial" panose="020B0604020202020204" pitchFamily="34" charset="0"/>
              </a:rPr>
              <a:t>Minimera de skadliga effekterna av jordbruksavfall på miljön. </a:t>
            </a:r>
            <a:endParaRPr lang="en-GB" sz="3200" dirty="0">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5654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A2015-2473-6E8B-F048-8D2B44A059AD}"/>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4969E5AA-5409-C0C2-566F-7C32A74C881C}"/>
              </a:ext>
            </a:extLst>
          </p:cNvPr>
          <p:cNvSpPr>
            <a:spLocks noGrp="1"/>
          </p:cNvSpPr>
          <p:nvPr>
            <p:ph type="title"/>
          </p:nvPr>
        </p:nvSpPr>
        <p:spPr>
          <a:xfrm>
            <a:off x="640080" y="1412557"/>
            <a:ext cx="3413760" cy="3174683"/>
          </a:xfrm>
        </p:spPr>
        <p:txBody>
          <a:bodyPr>
            <a:normAutofit/>
          </a:bodyPr>
          <a:lstStyle/>
          <a:p>
            <a:r>
              <a:rPr lang="it-IT" dirty="0"/>
              <a:t>Fördelar med hantering av jordbruksavfall</a:t>
            </a:r>
            <a:endParaRPr lang="en-GB" dirty="0"/>
          </a:p>
        </p:txBody>
      </p:sp>
      <p:sp>
        <p:nvSpPr>
          <p:cNvPr id="2" name="Segnaposto piè di pagina 1">
            <a:extLst>
              <a:ext uri="{FF2B5EF4-FFF2-40B4-BE49-F238E27FC236}">
                <a16:creationId xmlns:a16="http://schemas.microsoft.com/office/drawing/2014/main" id="{C12A11D0-6EF3-3E45-AA25-30A191C34427}"/>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a:t>
            </a:r>
            <a:r>
              <a:rPr lang="en-US" dirty="0">
                <a:solidFill>
                  <a:schemeClr val="bg1">
                    <a:lumMod val="65000"/>
                  </a:schemeClr>
                </a:solidFill>
              </a:rPr>
              <a:t>Avfallshantering</a:t>
            </a:r>
            <a:endParaRPr lang="en-US" sz="1200" dirty="0">
              <a:solidFill>
                <a:schemeClr val="bg1">
                  <a:lumMod val="65000"/>
                </a:schemeClr>
              </a:solidFill>
            </a:endParaRPr>
          </a:p>
        </p:txBody>
      </p:sp>
      <p:sp>
        <p:nvSpPr>
          <p:cNvPr id="3" name="Segnaposto numero diapositiva 2">
            <a:extLst>
              <a:ext uri="{FF2B5EF4-FFF2-40B4-BE49-F238E27FC236}">
                <a16:creationId xmlns:a16="http://schemas.microsoft.com/office/drawing/2014/main" id="{864CA97D-F788-6E7C-E49C-4CC9006FC998}"/>
              </a:ext>
            </a:extLst>
          </p:cNvPr>
          <p:cNvSpPr>
            <a:spLocks noGrp="1"/>
          </p:cNvSpPr>
          <p:nvPr>
            <p:ph type="sldNum" sz="quarter" idx="12"/>
          </p:nvPr>
        </p:nvSpPr>
        <p:spPr/>
        <p:txBody>
          <a:bodyPr/>
          <a:lstStyle/>
          <a:p>
            <a:fld id="{D57F1E4F-1CFF-5643-939E-217C01CDF565}" type="slidenum">
              <a:rPr lang="en-US" smtClean="0"/>
              <a:t>57</a:t>
            </a:fld>
            <a:endParaRPr lang="en-US" dirty="0"/>
          </a:p>
        </p:txBody>
      </p:sp>
      <p:graphicFrame>
        <p:nvGraphicFramePr>
          <p:cNvPr id="4" name="Diagram 3">
            <a:extLst>
              <a:ext uri="{FF2B5EF4-FFF2-40B4-BE49-F238E27FC236}">
                <a16:creationId xmlns:a16="http://schemas.microsoft.com/office/drawing/2014/main" id="{FE245EC5-43DA-28F9-C6A3-845208589FD7}"/>
              </a:ext>
            </a:extLst>
          </p:cNvPr>
          <p:cNvGraphicFramePr/>
          <p:nvPr/>
        </p:nvGraphicFramePr>
        <p:xfrm>
          <a:off x="3372484" y="563880"/>
          <a:ext cx="8545196" cy="5674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1613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DFE21-7D27-406F-B392-6E4EC07368D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33031F9F-3B64-8564-9F93-CEE93240BF8B}"/>
              </a:ext>
            </a:extLst>
          </p:cNvPr>
          <p:cNvSpPr>
            <a:spLocks noGrp="1"/>
          </p:cNvSpPr>
          <p:nvPr>
            <p:ph type="title"/>
          </p:nvPr>
        </p:nvSpPr>
        <p:spPr/>
        <p:txBody>
          <a:bodyPr/>
          <a:lstStyle/>
          <a:p>
            <a:r>
              <a:rPr lang="it-IT" dirty="0"/>
              <a:t>Praktisk aktivitet #6</a:t>
            </a:r>
            <a:endParaRPr lang="en-GB" dirty="0"/>
          </a:p>
        </p:txBody>
      </p:sp>
      <p:sp>
        <p:nvSpPr>
          <p:cNvPr id="5" name="Segnaposto piè di pagina 4">
            <a:extLst>
              <a:ext uri="{FF2B5EF4-FFF2-40B4-BE49-F238E27FC236}">
                <a16:creationId xmlns:a16="http://schemas.microsoft.com/office/drawing/2014/main" id="{9C6E1EF5-19ED-D7FF-076E-CC822C30FA88}"/>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Avfallshantering</a:t>
            </a:r>
          </a:p>
        </p:txBody>
      </p:sp>
      <p:sp>
        <p:nvSpPr>
          <p:cNvPr id="6" name="Segnaposto numero diapositiva 5">
            <a:extLst>
              <a:ext uri="{FF2B5EF4-FFF2-40B4-BE49-F238E27FC236}">
                <a16:creationId xmlns:a16="http://schemas.microsoft.com/office/drawing/2014/main" id="{D8E231E2-55B5-A569-F2AB-8941D9BCFBBC}"/>
              </a:ext>
            </a:extLst>
          </p:cNvPr>
          <p:cNvSpPr>
            <a:spLocks noGrp="1"/>
          </p:cNvSpPr>
          <p:nvPr>
            <p:ph type="sldNum" sz="quarter" idx="11"/>
          </p:nvPr>
        </p:nvSpPr>
        <p:spPr/>
        <p:txBody>
          <a:bodyPr/>
          <a:lstStyle/>
          <a:p>
            <a:fld id="{519954A3-9DFD-4C44-94BA-B95130A3BA1C}" type="slidenum">
              <a:rPr lang="en-US" smtClean="0"/>
              <a:t>58</a:t>
            </a:fld>
            <a:endParaRPr lang="en-US" dirty="0"/>
          </a:p>
        </p:txBody>
      </p:sp>
      <p:sp>
        <p:nvSpPr>
          <p:cNvPr id="8" name="Segnaposto immagine 7">
            <a:extLst>
              <a:ext uri="{FF2B5EF4-FFF2-40B4-BE49-F238E27FC236}">
                <a16:creationId xmlns:a16="http://schemas.microsoft.com/office/drawing/2014/main" id="{F75FD1A2-6BD1-7E2C-57E5-1C7698507E78}"/>
              </a:ext>
            </a:extLst>
          </p:cNvPr>
          <p:cNvSpPr>
            <a:spLocks noGrp="1"/>
          </p:cNvSpPr>
          <p:nvPr>
            <p:ph type="pic" sz="quarter" idx="12"/>
          </p:nvPr>
        </p:nvSpPr>
        <p:spPr>
          <a:xfrm>
            <a:off x="838198" y="1781175"/>
            <a:ext cx="10291355" cy="4394200"/>
          </a:xfrm>
        </p:spPr>
        <p:txBody>
          <a:bodyPr/>
          <a:lstStyle/>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endParaRPr lang="en-US" sz="2800" i="1" kern="100" dirty="0">
              <a:solidFill>
                <a:srgbClr val="000000"/>
              </a:solidFill>
              <a:effectLst/>
              <a:latin typeface="Calibri" panose="020F0502020204030204" pitchFamily="34" charset="0"/>
              <a:ea typeface="Calibri" panose="020F0502020204030204" pitchFamily="34" charset="0"/>
            </a:endParaRPr>
          </a:p>
          <a:p>
            <a:pPr marL="0" indent="0" algn="ctr">
              <a:buNone/>
            </a:pPr>
            <a:r>
              <a:rPr lang="en-US" i="1" kern="100" dirty="0">
                <a:solidFill>
                  <a:srgbClr val="000000"/>
                </a:solidFill>
                <a:latin typeface="Calibri" panose="020F0502020204030204" pitchFamily="34" charset="0"/>
                <a:ea typeface="Calibri" panose="020F0502020204030204" pitchFamily="34" charset="0"/>
              </a:rPr>
              <a:t>Gruppdiskussion </a:t>
            </a:r>
          </a:p>
          <a:p>
            <a:pPr marL="0" indent="0" algn="ctr">
              <a:buNone/>
            </a:pPr>
            <a:r>
              <a:rPr lang="en-US" sz="2800" i="1" kern="100" dirty="0">
                <a:effectLst/>
                <a:latin typeface="Calibri" panose="020F0502020204030204" pitchFamily="34" charset="0"/>
                <a:ea typeface="Calibri" panose="020F0502020204030204" pitchFamily="34" charset="0"/>
              </a:rPr>
              <a:t>Kan ni ge exempel på avfallskategorier inom jordbruket? </a:t>
            </a:r>
          </a:p>
          <a:p>
            <a:pPr marL="0" indent="0" algn="ctr">
              <a:buNone/>
            </a:pPr>
            <a:r>
              <a:rPr lang="en-US" sz="2800" i="1" kern="100" dirty="0">
                <a:effectLst/>
                <a:latin typeface="Calibri" panose="020F0502020204030204" pitchFamily="34" charset="0"/>
                <a:ea typeface="Calibri" panose="020F0502020204030204" pitchFamily="34" charset="0"/>
              </a:rPr>
              <a:t>Hur skulle de kunna hanteras så att de </a:t>
            </a:r>
            <a:r>
              <a:rPr lang="en-US" i="1" kern="100" dirty="0">
                <a:latin typeface="Calibri" panose="020F0502020204030204" pitchFamily="34" charset="0"/>
                <a:ea typeface="Calibri" panose="020F0502020204030204" pitchFamily="34" charset="0"/>
              </a:rPr>
              <a:t>blir mindre skadliga för miljön?</a:t>
            </a:r>
            <a:endParaRPr lang="it-IT" sz="2800" dirty="0"/>
          </a:p>
        </p:txBody>
      </p:sp>
    </p:spTree>
    <p:extLst>
      <p:ext uri="{BB962C8B-B14F-4D97-AF65-F5344CB8AC3E}">
        <p14:creationId xmlns:p14="http://schemas.microsoft.com/office/powerpoint/2010/main" val="3722656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B4407-E151-1E5E-20AC-9CE4E282E867}"/>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86D479FA-3765-5D14-5045-4B61B97283EE}"/>
              </a:ext>
            </a:extLst>
          </p:cNvPr>
          <p:cNvSpPr>
            <a:spLocks noGrp="1"/>
          </p:cNvSpPr>
          <p:nvPr>
            <p:ph type="title"/>
          </p:nvPr>
        </p:nvSpPr>
        <p:spPr/>
        <p:txBody>
          <a:bodyPr/>
          <a:lstStyle/>
          <a:p>
            <a:r>
              <a:rPr lang="it-IT" dirty="0"/>
              <a:t>Livscykeltänkande </a:t>
            </a:r>
            <a:endParaRPr lang="en-GB" dirty="0">
              <a:highlight>
                <a:srgbClr val="FFFF00"/>
              </a:highlight>
            </a:endParaRPr>
          </a:p>
        </p:txBody>
      </p:sp>
      <p:sp>
        <p:nvSpPr>
          <p:cNvPr id="5" name="Segnaposto piè di pagina 4">
            <a:extLst>
              <a:ext uri="{FF2B5EF4-FFF2-40B4-BE49-F238E27FC236}">
                <a16:creationId xmlns:a16="http://schemas.microsoft.com/office/drawing/2014/main" id="{8149328B-21F7-9FC0-E0A4-CA168C00A7BD}"/>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Avfallshantering</a:t>
            </a:r>
          </a:p>
        </p:txBody>
      </p:sp>
      <p:sp>
        <p:nvSpPr>
          <p:cNvPr id="6" name="Segnaposto numero diapositiva 5">
            <a:extLst>
              <a:ext uri="{FF2B5EF4-FFF2-40B4-BE49-F238E27FC236}">
                <a16:creationId xmlns:a16="http://schemas.microsoft.com/office/drawing/2014/main" id="{61C2A1EC-A593-FFB4-9FC1-C26AE79EF1B0}"/>
              </a:ext>
            </a:extLst>
          </p:cNvPr>
          <p:cNvSpPr>
            <a:spLocks noGrp="1"/>
          </p:cNvSpPr>
          <p:nvPr>
            <p:ph type="sldNum" sz="quarter" idx="11"/>
          </p:nvPr>
        </p:nvSpPr>
        <p:spPr/>
        <p:txBody>
          <a:bodyPr/>
          <a:lstStyle/>
          <a:p>
            <a:fld id="{519954A3-9DFD-4C44-94BA-B95130A3BA1C}" type="slidenum">
              <a:rPr lang="en-US" smtClean="0"/>
              <a:t>59</a:t>
            </a:fld>
            <a:endParaRPr lang="en-US" dirty="0"/>
          </a:p>
        </p:txBody>
      </p:sp>
      <p:sp>
        <p:nvSpPr>
          <p:cNvPr id="8" name="Segnaposto immagine 7">
            <a:extLst>
              <a:ext uri="{FF2B5EF4-FFF2-40B4-BE49-F238E27FC236}">
                <a16:creationId xmlns:a16="http://schemas.microsoft.com/office/drawing/2014/main" id="{6F02F512-C239-0C91-903E-98D43E715389}"/>
              </a:ext>
            </a:extLst>
          </p:cNvPr>
          <p:cNvSpPr>
            <a:spLocks noGrp="1"/>
          </p:cNvSpPr>
          <p:nvPr>
            <p:ph type="pic" sz="quarter" idx="12"/>
          </p:nvPr>
        </p:nvSpPr>
        <p:spPr>
          <a:xfrm>
            <a:off x="838199" y="1781175"/>
            <a:ext cx="4180204" cy="4940300"/>
          </a:xfrm>
        </p:spPr>
        <p:txBody>
          <a:bodyPr/>
          <a:lstStyle/>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r>
              <a:rPr lang="en-GB" sz="3200" kern="100" dirty="0">
                <a:solidFill>
                  <a:srgbClr val="000000"/>
                </a:solidFill>
                <a:effectLst/>
                <a:latin typeface="Calibri" panose="020F0502020204030204" pitchFamily="34" charset="0"/>
                <a:ea typeface="Calibri" panose="020F0502020204030204" pitchFamily="34" charset="0"/>
              </a:rPr>
              <a:t>ett sätt att tänka på de miljömässiga, ekonomiska och sociala effekterna av en produkt under hela dess livscykel.</a:t>
            </a:r>
            <a:endParaRPr lang="en-US" sz="3200" kern="100" dirty="0">
              <a:solidFill>
                <a:srgbClr val="000000"/>
              </a:solidFill>
              <a:effectLst/>
              <a:latin typeface="Calibri" panose="020F0502020204030204" pitchFamily="34" charset="0"/>
              <a:ea typeface="Calibri" panose="020F0502020204030204" pitchFamily="34" charset="0"/>
            </a:endParaRPr>
          </a:p>
        </p:txBody>
      </p:sp>
      <p:pic>
        <p:nvPicPr>
          <p:cNvPr id="2" name="Picture 1" descr="A diagram of a process&#10;&#10;Description automatically generated">
            <a:extLst>
              <a:ext uri="{FF2B5EF4-FFF2-40B4-BE49-F238E27FC236}">
                <a16:creationId xmlns:a16="http://schemas.microsoft.com/office/drawing/2014/main" id="{99EEB8C2-6721-F2EA-1BF9-AEAC184A1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4204" y="1392555"/>
            <a:ext cx="4963795" cy="4963795"/>
          </a:xfrm>
          <a:prstGeom prst="rect">
            <a:avLst/>
          </a:prstGeom>
        </p:spPr>
      </p:pic>
    </p:spTree>
    <p:extLst>
      <p:ext uri="{BB962C8B-B14F-4D97-AF65-F5344CB8AC3E}">
        <p14:creationId xmlns:p14="http://schemas.microsoft.com/office/powerpoint/2010/main" val="3954384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en-US" sz="4400" dirty="0"/>
              <a:t>De tre pelarna för hållbarhet</a:t>
            </a:r>
            <a:endParaRPr lang="en-GB" dirty="0"/>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a:xfrm>
            <a:off x="838200" y="1825625"/>
            <a:ext cx="10515600" cy="877888"/>
          </a:xfrm>
        </p:spPr>
        <p:txBody>
          <a:bodyPr>
            <a:normAutofit/>
          </a:bodyPr>
          <a:lstStyle/>
          <a:p>
            <a:pPr marL="0" indent="0" algn="just">
              <a:buNone/>
            </a:pPr>
            <a:r>
              <a:rPr lang="en-US" sz="2000" kern="100" dirty="0">
                <a:latin typeface="Calibri" panose="020F0502020204030204" pitchFamily="34" charset="0"/>
                <a:ea typeface="Calibri" panose="020F0502020204030204" pitchFamily="34" charset="0"/>
              </a:rPr>
              <a:t>Även om hållbarhet är kopplat till miljörörelsen, är uppfattningen att det bara är fokuserat på miljön en missuppfattning. Hållbarhet bygger i själva verket på tre dimensioner:</a:t>
            </a:r>
            <a:endParaRPr lang="it-IT" sz="2000" b="1"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6</a:t>
            </a:fld>
            <a:endParaRPr lang="en-US" dirty="0"/>
          </a:p>
        </p:txBody>
      </p:sp>
      <p:sp>
        <p:nvSpPr>
          <p:cNvPr id="4" name="Segnaposto contenuto 7">
            <a:extLst>
              <a:ext uri="{FF2B5EF4-FFF2-40B4-BE49-F238E27FC236}">
                <a16:creationId xmlns:a16="http://schemas.microsoft.com/office/drawing/2014/main" id="{CD748719-E857-F999-B714-69046D25E37C}"/>
              </a:ext>
            </a:extLst>
          </p:cNvPr>
          <p:cNvSpPr txBox="1">
            <a:spLocks/>
          </p:cNvSpPr>
          <p:nvPr/>
        </p:nvSpPr>
        <p:spPr>
          <a:xfrm>
            <a:off x="2377440" y="3030583"/>
            <a:ext cx="8976360" cy="314638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000" b="1" dirty="0">
                <a:solidFill>
                  <a:srgbClr val="000000"/>
                </a:solidFill>
                <a:effectLst/>
                <a:latin typeface="Calibri" panose="020F0502020204030204" pitchFamily="34" charset="0"/>
                <a:ea typeface="Calibri" panose="020F0502020204030204" pitchFamily="34" charset="0"/>
              </a:rPr>
              <a:t>Miljömässig hållbarhet </a:t>
            </a:r>
            <a:r>
              <a:rPr lang="en-US" sz="2000" dirty="0">
                <a:solidFill>
                  <a:srgbClr val="000000"/>
                </a:solidFill>
                <a:effectLst/>
                <a:latin typeface="Calibri" panose="020F0502020204030204" pitchFamily="34" charset="0"/>
                <a:ea typeface="Calibri" panose="020F0502020204030204" pitchFamily="34" charset="0"/>
              </a:rPr>
              <a:t>fokuserar på att bevara planetens naturliga system och resurser och se till att de inte utarmas eller skadas irreparabelt av mänskliga aktiviteter.</a:t>
            </a:r>
          </a:p>
          <a:p>
            <a:pPr marL="342900" indent="-342900">
              <a:buAutoNum type="arabicPeriod"/>
            </a:pPr>
            <a:endParaRPr lang="en-US" sz="1400" dirty="0">
              <a:solidFill>
                <a:srgbClr val="000000"/>
              </a:solidFill>
              <a:latin typeface="Calibri" panose="020F0502020204030204" pitchFamily="34" charset="0"/>
              <a:ea typeface="Calibri" panose="020F0502020204030204" pitchFamily="34" charset="0"/>
            </a:endParaRPr>
          </a:p>
          <a:p>
            <a:pPr marL="342900" indent="-342900">
              <a:buAutoNum type="arabicPeriod"/>
            </a:pPr>
            <a:endParaRPr lang="en-US" sz="1400" dirty="0">
              <a:solidFill>
                <a:srgbClr val="000000"/>
              </a:solidFill>
              <a:latin typeface="Calibri" panose="020F0502020204030204" pitchFamily="34" charset="0"/>
              <a:ea typeface="Calibri" panose="020F0502020204030204" pitchFamily="34" charset="0"/>
            </a:endParaRPr>
          </a:p>
          <a:p>
            <a:pPr marL="457200" indent="-457200">
              <a:buFont typeface="+mj-lt"/>
              <a:buAutoNum type="arabicPeriod"/>
            </a:pPr>
            <a:r>
              <a:rPr lang="en-US" sz="2000" b="1" dirty="0">
                <a:solidFill>
                  <a:srgbClr val="000000"/>
                </a:solidFill>
                <a:effectLst/>
                <a:latin typeface="Calibri" panose="020F0502020204030204" pitchFamily="34" charset="0"/>
                <a:ea typeface="Calibri" panose="020F0502020204030204" pitchFamily="34" charset="0"/>
              </a:rPr>
              <a:t>Social hållbarhet </a:t>
            </a:r>
            <a:r>
              <a:rPr lang="en-US" sz="2000" dirty="0">
                <a:solidFill>
                  <a:srgbClr val="000000"/>
                </a:solidFill>
                <a:effectLst/>
                <a:latin typeface="Calibri" panose="020F0502020204030204" pitchFamily="34" charset="0"/>
                <a:ea typeface="Calibri" panose="020F0502020204030204" pitchFamily="34" charset="0"/>
              </a:rPr>
              <a:t>fokuserar på att skapa jämlika, rättvisa och inkluderande samhällen där alla individer har tillgång till grundläggande behov, rättigheter och möjligheter till personlig utveckling och välbefinnande.</a:t>
            </a:r>
          </a:p>
          <a:p>
            <a:pPr marL="342900" indent="-342900">
              <a:buAutoNum type="arabicPeriod"/>
            </a:pPr>
            <a:endParaRPr lang="en-US" sz="1400" dirty="0">
              <a:solidFill>
                <a:srgbClr val="000000"/>
              </a:solidFill>
              <a:latin typeface="Calibri" panose="020F0502020204030204" pitchFamily="34" charset="0"/>
              <a:ea typeface="Calibri" panose="020F0502020204030204" pitchFamily="34" charset="0"/>
            </a:endParaRPr>
          </a:p>
          <a:p>
            <a:pPr marL="342900" indent="-342900">
              <a:buAutoNum type="arabicPeriod"/>
            </a:pPr>
            <a:endParaRPr lang="en-US" sz="1400" dirty="0">
              <a:solidFill>
                <a:srgbClr val="000000"/>
              </a:solidFill>
              <a:latin typeface="Calibri" panose="020F0502020204030204" pitchFamily="34" charset="0"/>
              <a:ea typeface="Calibri" panose="020F0502020204030204" pitchFamily="34" charset="0"/>
            </a:endParaRPr>
          </a:p>
          <a:p>
            <a:pPr marL="457200" indent="-457200">
              <a:buFont typeface="+mj-lt"/>
              <a:buAutoNum type="arabicPeriod"/>
            </a:pPr>
            <a:r>
              <a:rPr lang="en-US" sz="2000" b="1" dirty="0">
                <a:solidFill>
                  <a:srgbClr val="000000"/>
                </a:solidFill>
                <a:effectLst/>
                <a:latin typeface="Calibri" panose="020F0502020204030204" pitchFamily="34" charset="0"/>
                <a:ea typeface="Calibri" panose="020F0502020204030204" pitchFamily="34" charset="0"/>
              </a:rPr>
              <a:t>Ekonomisk hållbarhet </a:t>
            </a:r>
            <a:r>
              <a:rPr lang="en-US" sz="2000" dirty="0">
                <a:solidFill>
                  <a:srgbClr val="000000"/>
                </a:solidFill>
                <a:effectLst/>
                <a:latin typeface="Calibri" panose="020F0502020204030204" pitchFamily="34" charset="0"/>
                <a:ea typeface="Calibri" panose="020F0502020204030204" pitchFamily="34" charset="0"/>
              </a:rPr>
              <a:t>är förmågan hos mänskliga samhällen runt om i världen att upprätthålla sitt oberoende och ha tillgång till de resurser som krävs för att tillgodose sina behov, vilket innebär att säkra försörjningskällor är tillgängliga för alla.</a:t>
            </a:r>
          </a:p>
          <a:p>
            <a:pPr marL="514350" indent="-514350">
              <a:buFont typeface="+mj-lt"/>
              <a:buAutoNum type="arabicPeriod"/>
            </a:pPr>
            <a:endParaRPr lang="en-GB" dirty="0"/>
          </a:p>
        </p:txBody>
      </p:sp>
      <p:pic>
        <p:nvPicPr>
          <p:cNvPr id="5" name="Immagine 4">
            <a:extLst>
              <a:ext uri="{FF2B5EF4-FFF2-40B4-BE49-F238E27FC236}">
                <a16:creationId xmlns:a16="http://schemas.microsoft.com/office/drawing/2014/main" id="{69C4BAAA-C3CA-C12D-7A1D-EAED9B07D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095" y="2808015"/>
            <a:ext cx="977900" cy="914400"/>
          </a:xfrm>
          <a:prstGeom prst="rect">
            <a:avLst/>
          </a:prstGeom>
        </p:spPr>
      </p:pic>
      <p:pic>
        <p:nvPicPr>
          <p:cNvPr id="6" name="Immagine 5">
            <a:extLst>
              <a:ext uri="{FF2B5EF4-FFF2-40B4-BE49-F238E27FC236}">
                <a16:creationId xmlns:a16="http://schemas.microsoft.com/office/drawing/2014/main" id="{B0627415-5F42-C465-C34C-8E1CB8A4F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622" y="3860644"/>
            <a:ext cx="1172845" cy="933450"/>
          </a:xfrm>
          <a:prstGeom prst="rect">
            <a:avLst/>
          </a:prstGeom>
        </p:spPr>
      </p:pic>
      <p:pic>
        <p:nvPicPr>
          <p:cNvPr id="10" name="Immagine 9">
            <a:extLst>
              <a:ext uri="{FF2B5EF4-FFF2-40B4-BE49-F238E27FC236}">
                <a16:creationId xmlns:a16="http://schemas.microsoft.com/office/drawing/2014/main" id="{1A386745-6083-D441-CADC-96872FE07B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1" y="4987925"/>
            <a:ext cx="1146175" cy="1057275"/>
          </a:xfrm>
          <a:prstGeom prst="rect">
            <a:avLst/>
          </a:prstGeom>
        </p:spPr>
      </p:pic>
    </p:spTree>
    <p:extLst>
      <p:ext uri="{BB962C8B-B14F-4D97-AF65-F5344CB8AC3E}">
        <p14:creationId xmlns:p14="http://schemas.microsoft.com/office/powerpoint/2010/main" val="14554822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38BA7-EFDC-72B8-80A4-9003C6A90EB7}"/>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C2C6E9DA-8E7E-8876-4519-8DE30E2E832B}"/>
              </a:ext>
            </a:extLst>
          </p:cNvPr>
          <p:cNvSpPr>
            <a:spLocks noGrp="1"/>
          </p:cNvSpPr>
          <p:nvPr>
            <p:ph type="title"/>
          </p:nvPr>
        </p:nvSpPr>
        <p:spPr>
          <a:xfrm>
            <a:off x="548640" y="1641157"/>
            <a:ext cx="3246120" cy="3113723"/>
          </a:xfrm>
        </p:spPr>
        <p:txBody>
          <a:bodyPr/>
          <a:lstStyle/>
          <a:p>
            <a:r>
              <a:rPr lang="it-IT" dirty="0"/>
              <a:t>Livscykelhantering </a:t>
            </a:r>
            <a:endParaRPr lang="en-GB" dirty="0">
              <a:highlight>
                <a:srgbClr val="FFFF00"/>
              </a:highlight>
            </a:endParaRPr>
          </a:p>
        </p:txBody>
      </p:sp>
      <p:sp>
        <p:nvSpPr>
          <p:cNvPr id="5" name="Segnaposto piè di pagina 4">
            <a:extLst>
              <a:ext uri="{FF2B5EF4-FFF2-40B4-BE49-F238E27FC236}">
                <a16:creationId xmlns:a16="http://schemas.microsoft.com/office/drawing/2014/main" id="{9EBE41AB-9717-EEDF-D619-44B86A0B33FD}"/>
              </a:ext>
            </a:extLst>
          </p:cNvPr>
          <p:cNvSpPr>
            <a:spLocks noGrp="1"/>
          </p:cNvSpPr>
          <p:nvPr>
            <p:ph type="ftr" sz="quarter" idx="10"/>
          </p:nvPr>
        </p:nvSpPr>
        <p:spPr/>
        <p:txBody>
          <a:bodyPr/>
          <a:lstStyle/>
          <a:p>
            <a:r>
              <a:rPr lang="sv-SE" sz="1200">
                <a:solidFill>
                  <a:schemeClr val="bg1">
                    <a:lumMod val="65000"/>
                  </a:schemeClr>
                </a:solidFill>
              </a:rPr>
              <a:t>Modul: Övergripande färdigheter / Ämne: Gröna färdigheter / Delämne: Avfallshantering</a:t>
            </a:r>
            <a:endParaRPr lang="en-US" sz="1200" dirty="0">
              <a:solidFill>
                <a:schemeClr val="bg1">
                  <a:lumMod val="65000"/>
                </a:schemeClr>
              </a:solidFill>
            </a:endParaRPr>
          </a:p>
        </p:txBody>
      </p:sp>
      <p:sp>
        <p:nvSpPr>
          <p:cNvPr id="6" name="Segnaposto numero diapositiva 5">
            <a:extLst>
              <a:ext uri="{FF2B5EF4-FFF2-40B4-BE49-F238E27FC236}">
                <a16:creationId xmlns:a16="http://schemas.microsoft.com/office/drawing/2014/main" id="{8B9BB58A-0892-0A84-95F4-80C4464B9010}"/>
              </a:ext>
            </a:extLst>
          </p:cNvPr>
          <p:cNvSpPr>
            <a:spLocks noGrp="1"/>
          </p:cNvSpPr>
          <p:nvPr>
            <p:ph type="sldNum" sz="quarter" idx="11"/>
          </p:nvPr>
        </p:nvSpPr>
        <p:spPr/>
        <p:txBody>
          <a:bodyPr/>
          <a:lstStyle/>
          <a:p>
            <a:fld id="{519954A3-9DFD-4C44-94BA-B95130A3BA1C}" type="slidenum">
              <a:rPr lang="en-US" smtClean="0"/>
              <a:t>60</a:t>
            </a:fld>
            <a:endParaRPr lang="en-US" dirty="0"/>
          </a:p>
        </p:txBody>
      </p:sp>
      <p:pic>
        <p:nvPicPr>
          <p:cNvPr id="3" name="Εικόνα 1250091258" descr="elements of life cycle management">
            <a:extLst>
              <a:ext uri="{FF2B5EF4-FFF2-40B4-BE49-F238E27FC236}">
                <a16:creationId xmlns:a16="http://schemas.microsoft.com/office/drawing/2014/main" id="{E02963DB-7C5E-1F4E-7A72-01BB83E675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6075" y="136525"/>
            <a:ext cx="6654325" cy="6845219"/>
          </a:xfrm>
          <a:prstGeom prst="rect">
            <a:avLst/>
          </a:prstGeom>
          <a:noFill/>
          <a:ln>
            <a:noFill/>
          </a:ln>
        </p:spPr>
      </p:pic>
    </p:spTree>
    <p:extLst>
      <p:ext uri="{BB962C8B-B14F-4D97-AF65-F5344CB8AC3E}">
        <p14:creationId xmlns:p14="http://schemas.microsoft.com/office/powerpoint/2010/main" val="1966708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6F18-61F5-5307-118A-7B6987494944}"/>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4A7AE18D-261C-F6C3-4F1F-CD6050BD5D1E}"/>
              </a:ext>
            </a:extLst>
          </p:cNvPr>
          <p:cNvSpPr>
            <a:spLocks noGrp="1"/>
          </p:cNvSpPr>
          <p:nvPr>
            <p:ph type="title"/>
          </p:nvPr>
        </p:nvSpPr>
        <p:spPr/>
        <p:txBody>
          <a:bodyPr/>
          <a:lstStyle/>
          <a:p>
            <a:r>
              <a:rPr lang="it-IT" dirty="0"/>
              <a:t>Nyckelelement för efterlevnad </a:t>
            </a:r>
            <a:endParaRPr lang="en-GB" dirty="0">
              <a:highlight>
                <a:srgbClr val="FFFF00"/>
              </a:highlight>
            </a:endParaRPr>
          </a:p>
        </p:txBody>
      </p:sp>
      <p:sp>
        <p:nvSpPr>
          <p:cNvPr id="5" name="Segnaposto piè di pagina 4">
            <a:extLst>
              <a:ext uri="{FF2B5EF4-FFF2-40B4-BE49-F238E27FC236}">
                <a16:creationId xmlns:a16="http://schemas.microsoft.com/office/drawing/2014/main" id="{AF2AF011-FB6B-B430-08BF-04166A542EB2}"/>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Avfallshantering</a:t>
            </a:r>
          </a:p>
        </p:txBody>
      </p:sp>
      <p:sp>
        <p:nvSpPr>
          <p:cNvPr id="6" name="Segnaposto numero diapositiva 5">
            <a:extLst>
              <a:ext uri="{FF2B5EF4-FFF2-40B4-BE49-F238E27FC236}">
                <a16:creationId xmlns:a16="http://schemas.microsoft.com/office/drawing/2014/main" id="{75A5DCBE-3AFB-1EF0-54AA-77F90ED68BBF}"/>
              </a:ext>
            </a:extLst>
          </p:cNvPr>
          <p:cNvSpPr>
            <a:spLocks noGrp="1"/>
          </p:cNvSpPr>
          <p:nvPr>
            <p:ph type="sldNum" sz="quarter" idx="11"/>
          </p:nvPr>
        </p:nvSpPr>
        <p:spPr/>
        <p:txBody>
          <a:bodyPr/>
          <a:lstStyle/>
          <a:p>
            <a:fld id="{519954A3-9DFD-4C44-94BA-B95130A3BA1C}" type="slidenum">
              <a:rPr lang="en-US" smtClean="0"/>
              <a:t>61</a:t>
            </a:fld>
            <a:endParaRPr lang="en-US" dirty="0"/>
          </a:p>
        </p:txBody>
      </p:sp>
      <p:sp>
        <p:nvSpPr>
          <p:cNvPr id="8" name="Segnaposto immagine 7">
            <a:extLst>
              <a:ext uri="{FF2B5EF4-FFF2-40B4-BE49-F238E27FC236}">
                <a16:creationId xmlns:a16="http://schemas.microsoft.com/office/drawing/2014/main" id="{8A6953F3-6BE2-C244-7028-5B11DACDB059}"/>
              </a:ext>
            </a:extLst>
          </p:cNvPr>
          <p:cNvSpPr>
            <a:spLocks noGrp="1"/>
          </p:cNvSpPr>
          <p:nvPr>
            <p:ph type="pic" sz="quarter" idx="12"/>
          </p:nvPr>
        </p:nvSpPr>
        <p:spPr>
          <a:xfrm>
            <a:off x="838198" y="1781175"/>
            <a:ext cx="5715002" cy="4940300"/>
          </a:xfrm>
        </p:spPr>
        <p:txBody>
          <a:bodyPr>
            <a:normAutofit/>
          </a:bodyPr>
          <a:lstStyle/>
          <a:p>
            <a:pPr algn="just">
              <a:buFont typeface="Wingdings" panose="05000000000000000000" pitchFamily="2" charset="2"/>
              <a:buChar char="Ø"/>
            </a:pPr>
            <a:r>
              <a:rPr lang="en-GB"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en viktig aspekt av hållbara affärsmetoder, som kräver att organisationer följer rättsliga ramar som styr miljöskydd och bevarande</a:t>
            </a:r>
          </a:p>
          <a:p>
            <a:pPr algn="just">
              <a:buFont typeface="Wingdings" panose="05000000000000000000" pitchFamily="2" charset="2"/>
              <a:buChar char="Ø"/>
            </a:pPr>
            <a:r>
              <a:rPr lang="en-US"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beskriver alla de sätt på vilka offentliga myndigheter främjar, övervakar och genomdriver efterlevnaden av de relevanta miljöbestämmelserna</a:t>
            </a:r>
          </a:p>
          <a:p>
            <a:pPr algn="just">
              <a:buFont typeface="Wingdings" panose="05000000000000000000" pitchFamily="2" charset="2"/>
              <a:buChar char="Ø"/>
            </a:pPr>
            <a:r>
              <a:rPr lang="en-US" sz="2400" dirty="0">
                <a:solidFill>
                  <a:srgbClr val="000000"/>
                </a:solidFill>
                <a:latin typeface="Calibri" panose="020F0502020204030204" pitchFamily="34" charset="0"/>
                <a:cs typeface="Arial" panose="020B0604020202020204" pitchFamily="34" charset="0"/>
              </a:rPr>
              <a:t>Innebär att vidta proaktiva åtgärder för att överträffa lagstadgade förväntningar och bidra till bredare miljömål.</a:t>
            </a:r>
          </a:p>
        </p:txBody>
      </p:sp>
      <p:pic>
        <p:nvPicPr>
          <p:cNvPr id="3" name="Picture 2">
            <a:extLst>
              <a:ext uri="{FF2B5EF4-FFF2-40B4-BE49-F238E27FC236}">
                <a16:creationId xmlns:a16="http://schemas.microsoft.com/office/drawing/2014/main" id="{E51C4F80-37F4-AC43-2FB3-BA2D9BC193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463993"/>
            <a:ext cx="5531485" cy="4243129"/>
          </a:xfrm>
          <a:prstGeom prst="rect">
            <a:avLst/>
          </a:prstGeom>
          <a:noFill/>
        </p:spPr>
      </p:pic>
    </p:spTree>
    <p:extLst>
      <p:ext uri="{BB962C8B-B14F-4D97-AF65-F5344CB8AC3E}">
        <p14:creationId xmlns:p14="http://schemas.microsoft.com/office/powerpoint/2010/main" val="28957431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089F-A253-B2A8-2B67-6680B873A790}"/>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440D09C6-9FFB-223A-26A2-515F5B6D4EB3}"/>
              </a:ext>
            </a:extLst>
          </p:cNvPr>
          <p:cNvSpPr>
            <a:spLocks noGrp="1"/>
          </p:cNvSpPr>
          <p:nvPr>
            <p:ph type="title"/>
          </p:nvPr>
        </p:nvSpPr>
        <p:spPr/>
        <p:txBody>
          <a:bodyPr/>
          <a:lstStyle/>
          <a:p>
            <a:r>
              <a:rPr lang="it-IT" dirty="0"/>
              <a:t>Nivåer av efterlevnad </a:t>
            </a:r>
            <a:endParaRPr lang="en-GB" dirty="0">
              <a:highlight>
                <a:srgbClr val="FFFF00"/>
              </a:highlight>
            </a:endParaRPr>
          </a:p>
        </p:txBody>
      </p:sp>
      <p:sp>
        <p:nvSpPr>
          <p:cNvPr id="5" name="Segnaposto piè di pagina 4">
            <a:extLst>
              <a:ext uri="{FF2B5EF4-FFF2-40B4-BE49-F238E27FC236}">
                <a16:creationId xmlns:a16="http://schemas.microsoft.com/office/drawing/2014/main" id="{227565AA-BA36-DA3B-35CF-745C0535B53A}"/>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Avfallshantering</a:t>
            </a:r>
          </a:p>
        </p:txBody>
      </p:sp>
      <p:sp>
        <p:nvSpPr>
          <p:cNvPr id="6" name="Segnaposto numero diapositiva 5">
            <a:extLst>
              <a:ext uri="{FF2B5EF4-FFF2-40B4-BE49-F238E27FC236}">
                <a16:creationId xmlns:a16="http://schemas.microsoft.com/office/drawing/2014/main" id="{EE6F5E1A-F911-FB42-A75A-53C5D02A3C15}"/>
              </a:ext>
            </a:extLst>
          </p:cNvPr>
          <p:cNvSpPr>
            <a:spLocks noGrp="1"/>
          </p:cNvSpPr>
          <p:nvPr>
            <p:ph type="sldNum" sz="quarter" idx="11"/>
          </p:nvPr>
        </p:nvSpPr>
        <p:spPr/>
        <p:txBody>
          <a:bodyPr/>
          <a:lstStyle/>
          <a:p>
            <a:fld id="{519954A3-9DFD-4C44-94BA-B95130A3BA1C}" type="slidenum">
              <a:rPr lang="en-US" smtClean="0"/>
              <a:t>62</a:t>
            </a:fld>
            <a:endParaRPr lang="en-US" dirty="0"/>
          </a:p>
        </p:txBody>
      </p:sp>
      <p:pic>
        <p:nvPicPr>
          <p:cNvPr id="2050" name="Picture 3" descr="Regulated Environmental Activity and the Best Environmental Law Practices">
            <a:extLst>
              <a:ext uri="{FF2B5EF4-FFF2-40B4-BE49-F238E27FC236}">
                <a16:creationId xmlns:a16="http://schemas.microsoft.com/office/drawing/2014/main" id="{439BCDA0-5797-E21C-54B2-FFE920E37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8520" y="1434817"/>
            <a:ext cx="4675168" cy="4022090"/>
          </a:xfrm>
          <a:prstGeom prst="rect">
            <a:avLst/>
          </a:prstGeom>
          <a:noFill/>
          <a:extLst>
            <a:ext uri="{909E8E84-426E-40DD-AFC4-6F175D3DCCD1}">
              <a14:hiddenFill xmlns:a14="http://schemas.microsoft.com/office/drawing/2010/main">
                <a:solidFill>
                  <a:srgbClr val="FFFFFF"/>
                </a:solidFill>
              </a14:hiddenFill>
            </a:ext>
          </a:extLst>
        </p:spPr>
      </p:pic>
      <p:sp>
        <p:nvSpPr>
          <p:cNvPr id="9" name="Πλαίσιο κειμένου 60">
            <a:extLst>
              <a:ext uri="{FF2B5EF4-FFF2-40B4-BE49-F238E27FC236}">
                <a16:creationId xmlns:a16="http://schemas.microsoft.com/office/drawing/2014/main" id="{7024AD3D-EEFF-80E8-B016-A62EE1FF3B28}"/>
              </a:ext>
            </a:extLst>
          </p:cNvPr>
          <p:cNvSpPr txBox="1">
            <a:spLocks noChangeArrowheads="1"/>
          </p:cNvSpPr>
          <p:nvPr/>
        </p:nvSpPr>
        <p:spPr bwMode="auto">
          <a:xfrm>
            <a:off x="9246234" y="5602877"/>
            <a:ext cx="857886" cy="348201"/>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1000" b="1" i="0" u="none" strike="noStrike" cap="none" normalizeH="0" baseline="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hlinkClick r:id="rId3"/>
              </a:rPr>
              <a:t>källa</a:t>
            </a:r>
            <a:r>
              <a:rPr kumimoji="0" lang="en-US" altLang="en-US" sz="1000" b="1" i="0" u="none" strike="noStrike" cap="none" normalizeH="0" baseline="0" dirty="0">
                <a:ln>
                  <a:noFill/>
                </a:ln>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194EEC60-147A-E6F3-2A9F-0C3B988095FB}"/>
              </a:ext>
            </a:extLst>
          </p:cNvPr>
          <p:cNvSpPr>
            <a:spLocks noChangeArrowheads="1"/>
          </p:cNvSpPr>
          <p:nvPr/>
        </p:nvSpPr>
        <p:spPr bwMode="auto">
          <a:xfrm>
            <a:off x="0" y="23926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4">
            <a:extLst>
              <a:ext uri="{FF2B5EF4-FFF2-40B4-BE49-F238E27FC236}">
                <a16:creationId xmlns:a16="http://schemas.microsoft.com/office/drawing/2014/main" id="{0B3DDF80-7FD4-3038-39F8-2628CA5A1FC2}"/>
              </a:ext>
            </a:extLst>
          </p:cNvPr>
          <p:cNvSpPr>
            <a:spLocks noChangeArrowheads="1"/>
          </p:cNvSpPr>
          <p:nvPr/>
        </p:nvSpPr>
        <p:spPr bwMode="auto">
          <a:xfrm>
            <a:off x="154156" y="1598209"/>
            <a:ext cx="7054364"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en-US" altLang="en-US" sz="2400" b="1" i="0" u="none" strike="noStrike" cap="none" normalizeH="0" baseline="0" dirty="0">
                <a:ln>
                  <a:no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Förebyggande nivå: att </a:t>
            </a: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hjälpa företag och andra skyldighetsbärare att följa </a:t>
            </a:r>
            <a:r>
              <a:rPr kumimoji="0" lang="en-US" altLang="en-US" sz="2400" b="0" i="0" u="none" strike="noStrike" cap="none" normalizeH="0" baseline="0" dirty="0">
                <a:ln>
                  <a:noFill/>
                </a:ln>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reglerna</a:t>
            </a: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genom t.ex. medvetandehöjande åtgärder, vägledning och helpdesker. </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GB"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altLang="en-US" sz="2400" b="1" i="0" u="none" strike="noStrike" cap="none" normalizeH="0" baseline="0" dirty="0">
                <a:ln>
                  <a:no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Diagnostisk nivå: </a:t>
            </a: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övervakning och bedömning av bristande efterlevnad och tillhandahållande av bevis för verkställighet. Den omfattar inspektioner, utredningar och behandling av klagomål. </a:t>
            </a:r>
            <a:endParaRPr kumimoji="0" lang="en-GB"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74CC33FA-4786-FF7B-28FC-E2FD3559792E}"/>
              </a:ext>
            </a:extLst>
          </p:cNvPr>
          <p:cNvSpPr>
            <a:spLocks noChangeArrowheads="1"/>
          </p:cNvSpPr>
          <p:nvPr/>
        </p:nvSpPr>
        <p:spPr bwMode="auto">
          <a:xfrm>
            <a:off x="154156" y="4205770"/>
            <a:ext cx="705436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l"/>
              </a:tabLst>
            </a:pPr>
            <a:endParaRPr kumimoji="0" lang="en-US" altLang="en-US" sz="2400" b="1" i="0" u="none" strike="noStrike" cap="none" normalizeH="0" baseline="0" dirty="0">
              <a:ln>
                <a:no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en-US" altLang="en-US" sz="2400" b="1" i="0" u="none" strike="noStrike" cap="none" normalizeH="0" baseline="0" dirty="0">
                <a:ln>
                  <a:noFill/>
                </a:ln>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Korrigerande nivå: </a:t>
            </a:r>
            <a:r>
              <a:rPr kumimoji="0" lang="en-US" altLang="en-US" sz="24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stoppa och straffa dem som inte följer reglerna, uppmuntra till efterlevnad. Den omfattar bland annat officiella varningar, förbudsförelägganden, administrativa eller straffrättsliga förfaranden</a:t>
            </a:r>
            <a:r>
              <a:rPr kumimoji="0" lang="en-US" altLang="en-US" sz="2400" b="0" i="0" u="none" strike="noStrike" cap="none" normalizeH="0" baseline="0" dirty="0">
                <a:ln>
                  <a:noFill/>
                </a:ln>
                <a:solidFill>
                  <a:srgbClr val="40404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844715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479A3-85C8-DC1E-F15A-F41FB07D2935}"/>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A4B7B9D9-21BF-9C22-394E-A105D9F92255}"/>
              </a:ext>
            </a:extLst>
          </p:cNvPr>
          <p:cNvSpPr>
            <a:spLocks noGrp="1"/>
          </p:cNvSpPr>
          <p:nvPr>
            <p:ph type="title"/>
          </p:nvPr>
        </p:nvSpPr>
        <p:spPr>
          <a:xfrm>
            <a:off x="640080" y="1412557"/>
            <a:ext cx="3413760" cy="3174683"/>
          </a:xfrm>
        </p:spPr>
        <p:txBody>
          <a:bodyPr>
            <a:normAutofit/>
          </a:bodyPr>
          <a:lstStyle/>
          <a:p>
            <a:r>
              <a:rPr lang="it-IT" dirty="0"/>
              <a:t>Nyckelprinciper för efterlevnad</a:t>
            </a:r>
            <a:endParaRPr lang="en-GB" dirty="0"/>
          </a:p>
        </p:txBody>
      </p:sp>
      <p:sp>
        <p:nvSpPr>
          <p:cNvPr id="2" name="Segnaposto piè di pagina 1">
            <a:extLst>
              <a:ext uri="{FF2B5EF4-FFF2-40B4-BE49-F238E27FC236}">
                <a16:creationId xmlns:a16="http://schemas.microsoft.com/office/drawing/2014/main" id="{42039D42-21FE-9944-93FF-541F9C1C9B05}"/>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a:t>
            </a:r>
            <a:r>
              <a:rPr lang="en-US" dirty="0">
                <a:solidFill>
                  <a:schemeClr val="bg1">
                    <a:lumMod val="65000"/>
                  </a:schemeClr>
                </a:solidFill>
              </a:rPr>
              <a:t>Avfallshantering</a:t>
            </a:r>
            <a:endParaRPr lang="en-US" sz="1200" dirty="0">
              <a:solidFill>
                <a:schemeClr val="bg1">
                  <a:lumMod val="65000"/>
                </a:schemeClr>
              </a:solidFill>
            </a:endParaRPr>
          </a:p>
        </p:txBody>
      </p:sp>
      <p:sp>
        <p:nvSpPr>
          <p:cNvPr id="3" name="Segnaposto numero diapositiva 2">
            <a:extLst>
              <a:ext uri="{FF2B5EF4-FFF2-40B4-BE49-F238E27FC236}">
                <a16:creationId xmlns:a16="http://schemas.microsoft.com/office/drawing/2014/main" id="{5B3CE948-C3FE-0D0B-6B44-EBB65CD87239}"/>
              </a:ext>
            </a:extLst>
          </p:cNvPr>
          <p:cNvSpPr>
            <a:spLocks noGrp="1"/>
          </p:cNvSpPr>
          <p:nvPr>
            <p:ph type="sldNum" sz="quarter" idx="12"/>
          </p:nvPr>
        </p:nvSpPr>
        <p:spPr/>
        <p:txBody>
          <a:bodyPr/>
          <a:lstStyle/>
          <a:p>
            <a:fld id="{D57F1E4F-1CFF-5643-939E-217C01CDF565}" type="slidenum">
              <a:rPr lang="en-US" smtClean="0"/>
              <a:t>63</a:t>
            </a:fld>
            <a:endParaRPr lang="en-US" dirty="0"/>
          </a:p>
        </p:txBody>
      </p:sp>
      <p:graphicFrame>
        <p:nvGraphicFramePr>
          <p:cNvPr id="5" name="Διάγραμμα 1250091203">
            <a:extLst>
              <a:ext uri="{FF2B5EF4-FFF2-40B4-BE49-F238E27FC236}">
                <a16:creationId xmlns:a16="http://schemas.microsoft.com/office/drawing/2014/main" id="{D71851AA-C988-0DC2-E3A8-7DDA9A11DF2C}"/>
              </a:ext>
            </a:extLst>
          </p:cNvPr>
          <p:cNvGraphicFramePr/>
          <p:nvPr>
            <p:extLst>
              <p:ext uri="{D42A27DB-BD31-4B8C-83A1-F6EECF244321}">
                <p14:modId xmlns:p14="http://schemas.microsoft.com/office/powerpoint/2010/main" val="2369182388"/>
              </p:ext>
            </p:extLst>
          </p:nvPr>
        </p:nvGraphicFramePr>
        <p:xfrm>
          <a:off x="4581524" y="518161"/>
          <a:ext cx="6452236" cy="5720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2795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2373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it-IT" dirty="0"/>
              <a:t>Innehåll</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lstStyle/>
          <a:p>
            <a:pPr marL="342900" indent="-342900">
              <a:buFont typeface="+mj-lt"/>
              <a:buAutoNum type="arabicPeriod"/>
            </a:pPr>
            <a:r>
              <a:rPr lang="en-US" dirty="0"/>
              <a:t>Miljöpåverkan av mänskliga aktiviteter: "antropocen"</a:t>
            </a:r>
          </a:p>
          <a:p>
            <a:pPr marL="342900" indent="-342900">
              <a:buFont typeface="+mj-lt"/>
              <a:buAutoNum type="arabicPeriod"/>
            </a:pPr>
            <a:endParaRPr lang="it-IT" dirty="0"/>
          </a:p>
          <a:p>
            <a:pPr marL="342900" indent="-342900">
              <a:buFont typeface="+mj-lt"/>
              <a:buAutoNum type="arabicPeriod"/>
            </a:pPr>
            <a:r>
              <a:rPr lang="it-IT" dirty="0"/>
              <a:t>Det </a:t>
            </a:r>
            <a:r>
              <a:rPr lang="it-IT" dirty="0" err="1"/>
              <a:t>ömsesidiga beroendet mellan jordbruk </a:t>
            </a:r>
            <a:r>
              <a:rPr lang="it-IT" dirty="0"/>
              <a:t>och </a:t>
            </a:r>
            <a:r>
              <a:rPr lang="it-IT" dirty="0" err="1"/>
              <a:t>klimatförändringar</a:t>
            </a:r>
            <a:endParaRPr lang="it-IT" dirty="0"/>
          </a:p>
          <a:p>
            <a:pPr marL="342900" indent="-342900">
              <a:buFont typeface="+mj-lt"/>
              <a:buAutoNum type="arabicPeriod"/>
            </a:pPr>
            <a:endParaRPr lang="it-IT" dirty="0"/>
          </a:p>
          <a:p>
            <a:pPr marL="342900" indent="-342900">
              <a:buFont typeface="+mj-lt"/>
              <a:buAutoNum type="arabicPeriod"/>
            </a:pPr>
            <a:r>
              <a:rPr lang="it-IT" dirty="0" err="1"/>
              <a:t>Miljömässigt </a:t>
            </a:r>
            <a:r>
              <a:rPr lang="it-IT" dirty="0"/>
              <a:t>fotavtryck</a:t>
            </a:r>
          </a:p>
          <a:p>
            <a:pPr marL="342900" indent="-342900">
              <a:buFont typeface="+mj-lt"/>
              <a:buAutoNum type="arabicPeriod"/>
            </a:pPr>
            <a:endParaRPr lang="it-IT" dirty="0"/>
          </a:p>
          <a:p>
            <a:pPr marL="342900" indent="-342900">
              <a:buFont typeface="+mj-lt"/>
              <a:buAutoNum type="arabicPeriod"/>
            </a:pPr>
            <a:r>
              <a:rPr lang="it-IT" dirty="0"/>
              <a:t>Dagen för </a:t>
            </a:r>
            <a:r>
              <a:rPr lang="it-IT" dirty="0" err="1"/>
              <a:t>överskottering av </a:t>
            </a:r>
            <a:r>
              <a:rPr lang="it-IT" dirty="0"/>
              <a:t>jorden</a:t>
            </a: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Miljökonsekvensbedömning</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65</a:t>
            </a:fld>
            <a:endParaRPr lang="en-US" dirty="0"/>
          </a:p>
        </p:txBody>
      </p:sp>
    </p:spTree>
    <p:extLst>
      <p:ext uri="{BB962C8B-B14F-4D97-AF65-F5344CB8AC3E}">
        <p14:creationId xmlns:p14="http://schemas.microsoft.com/office/powerpoint/2010/main" val="36836152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err="1"/>
              <a:t>Antropocen</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Miljökonsekvensbedömning</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66</a:t>
            </a:fld>
            <a:endParaRPr lang="en-US" dirty="0"/>
          </a:p>
        </p:txBody>
      </p:sp>
      <p:sp>
        <p:nvSpPr>
          <p:cNvPr id="7" name="CasellaDiTesto 6">
            <a:extLst>
              <a:ext uri="{FF2B5EF4-FFF2-40B4-BE49-F238E27FC236}">
                <a16:creationId xmlns:a16="http://schemas.microsoft.com/office/drawing/2014/main" id="{D31F0C9E-ECFC-455D-D0B6-355F2D736B1B}"/>
              </a:ext>
            </a:extLst>
          </p:cNvPr>
          <p:cNvSpPr txBox="1"/>
          <p:nvPr/>
        </p:nvSpPr>
        <p:spPr>
          <a:xfrm>
            <a:off x="627477" y="1569610"/>
            <a:ext cx="10802521" cy="646331"/>
          </a:xfrm>
          <a:prstGeom prst="rect">
            <a:avLst/>
          </a:prstGeom>
          <a:noFill/>
        </p:spPr>
        <p:txBody>
          <a:bodyPr wrap="square" rtlCol="0">
            <a:spAutoFit/>
          </a:bodyPr>
          <a:lstStyle/>
          <a:p>
            <a:pPr algn="just"/>
            <a:r>
              <a:rPr lang="en-US" sz="1800" kern="100" dirty="0">
                <a:effectLst/>
                <a:latin typeface="Minion Pro"/>
                <a:ea typeface="Calibri" panose="020F0502020204030204" pitchFamily="34" charset="0"/>
                <a:cs typeface="Calibri" panose="020F0502020204030204" pitchFamily="34" charset="0"/>
              </a:rPr>
              <a:t>Det är den tid vi befinner oss i där </a:t>
            </a:r>
            <a:r>
              <a:rPr lang="en-US" sz="1800" b="1" kern="100" dirty="0">
                <a:effectLst/>
                <a:latin typeface="Minion Pro"/>
                <a:ea typeface="Calibri" panose="020F0502020204030204" pitchFamily="34" charset="0"/>
                <a:cs typeface="Calibri" panose="020F0502020204030204" pitchFamily="34" charset="0"/>
              </a:rPr>
              <a:t>mänskliga aktiviteter </a:t>
            </a:r>
            <a:r>
              <a:rPr lang="en-US" sz="1800" kern="100" dirty="0">
                <a:effectLst/>
                <a:latin typeface="Minion Pro"/>
                <a:ea typeface="Calibri" panose="020F0502020204030204" pitchFamily="34" charset="0"/>
                <a:cs typeface="Calibri" panose="020F0502020204030204" pitchFamily="34" charset="0"/>
              </a:rPr>
              <a:t>har blivit den dominerande kraften som formar jordens miljö.</a:t>
            </a:r>
            <a:endParaRPr lang="it-IT" b="1" u="sng" dirty="0"/>
          </a:p>
        </p:txBody>
      </p:sp>
      <p:sp>
        <p:nvSpPr>
          <p:cNvPr id="10" name="CasellaDiTesto 9">
            <a:extLst>
              <a:ext uri="{FF2B5EF4-FFF2-40B4-BE49-F238E27FC236}">
                <a16:creationId xmlns:a16="http://schemas.microsoft.com/office/drawing/2014/main" id="{8999C4BA-4A93-F2E9-4300-5A02A4CFED55}"/>
              </a:ext>
            </a:extLst>
          </p:cNvPr>
          <p:cNvSpPr txBox="1"/>
          <p:nvPr/>
        </p:nvSpPr>
        <p:spPr>
          <a:xfrm>
            <a:off x="627476" y="2449996"/>
            <a:ext cx="10802521" cy="369332"/>
          </a:xfrm>
          <a:prstGeom prst="rect">
            <a:avLst/>
          </a:prstGeom>
          <a:noFill/>
        </p:spPr>
        <p:txBody>
          <a:bodyPr wrap="square" rtlCol="0">
            <a:spAutoFit/>
          </a:bodyPr>
          <a:lstStyle/>
          <a:p>
            <a:pPr algn="just"/>
            <a:r>
              <a:rPr lang="en-US" u="sng" kern="100" dirty="0">
                <a:latin typeface="Minion Pro"/>
                <a:ea typeface="Calibri" panose="020F0502020204030204" pitchFamily="34" charset="0"/>
                <a:cs typeface="Calibri" panose="020F0502020204030204" pitchFamily="34" charset="0"/>
              </a:rPr>
              <a:t>Relaterade frågor </a:t>
            </a:r>
            <a:r>
              <a:rPr lang="en-US" kern="100" dirty="0">
                <a:latin typeface="Minion Pro"/>
                <a:ea typeface="Calibri" panose="020F0502020204030204" pitchFamily="34" charset="0"/>
                <a:cs typeface="Calibri" panose="020F0502020204030204" pitchFamily="34" charset="0"/>
              </a:rPr>
              <a:t>är:</a:t>
            </a:r>
            <a:endParaRPr lang="it-IT" dirty="0"/>
          </a:p>
        </p:txBody>
      </p:sp>
      <p:pic>
        <p:nvPicPr>
          <p:cNvPr id="15" name="Immagine 14">
            <a:extLst>
              <a:ext uri="{FF2B5EF4-FFF2-40B4-BE49-F238E27FC236}">
                <a16:creationId xmlns:a16="http://schemas.microsoft.com/office/drawing/2014/main" id="{8F23261F-3BCA-B96A-5B17-D4298ED60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200" y="3193624"/>
            <a:ext cx="1112614" cy="1054056"/>
          </a:xfrm>
          <a:prstGeom prst="rect">
            <a:avLst/>
          </a:prstGeom>
        </p:spPr>
      </p:pic>
      <p:pic>
        <p:nvPicPr>
          <p:cNvPr id="16" name="Immagine 15">
            <a:extLst>
              <a:ext uri="{FF2B5EF4-FFF2-40B4-BE49-F238E27FC236}">
                <a16:creationId xmlns:a16="http://schemas.microsoft.com/office/drawing/2014/main" id="{A3906833-6F20-436A-E467-1D22D5AAB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665" y="3291779"/>
            <a:ext cx="933278" cy="893982"/>
          </a:xfrm>
          <a:prstGeom prst="rect">
            <a:avLst/>
          </a:prstGeom>
        </p:spPr>
      </p:pic>
      <p:pic>
        <p:nvPicPr>
          <p:cNvPr id="17" name="Immagine 16">
            <a:extLst>
              <a:ext uri="{FF2B5EF4-FFF2-40B4-BE49-F238E27FC236}">
                <a16:creationId xmlns:a16="http://schemas.microsoft.com/office/drawing/2014/main" id="{FD10882D-76AA-3F4C-6AB5-F558FA0DBC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347" y="3263482"/>
            <a:ext cx="937590" cy="893982"/>
          </a:xfrm>
          <a:prstGeom prst="rect">
            <a:avLst/>
          </a:prstGeom>
        </p:spPr>
      </p:pic>
      <p:pic>
        <p:nvPicPr>
          <p:cNvPr id="18" name="Immagine 17">
            <a:extLst>
              <a:ext uri="{FF2B5EF4-FFF2-40B4-BE49-F238E27FC236}">
                <a16:creationId xmlns:a16="http://schemas.microsoft.com/office/drawing/2014/main" id="{22FAFF22-6B77-D36F-CEF4-30F21B6DFF03}"/>
              </a:ext>
            </a:extLst>
          </p:cNvPr>
          <p:cNvPicPr>
            <a:picLocks noChangeAspect="1"/>
          </p:cNvPicPr>
          <p:nvPr/>
        </p:nvPicPr>
        <p:blipFill>
          <a:blip r:embed="rId5" cstate="print">
            <a:clrChange>
              <a:clrFrom>
                <a:srgbClr val="F8FAFB"/>
              </a:clrFrom>
              <a:clrTo>
                <a:srgbClr val="F8FAFB">
                  <a:alpha val="0"/>
                </a:srgbClr>
              </a:clrTo>
            </a:clrChange>
            <a:extLst>
              <a:ext uri="{28A0092B-C50C-407E-A947-70E740481C1C}">
                <a14:useLocalDpi xmlns:a14="http://schemas.microsoft.com/office/drawing/2010/main" val="0"/>
              </a:ext>
            </a:extLst>
          </a:blip>
          <a:stretch>
            <a:fillRect/>
          </a:stretch>
        </p:blipFill>
        <p:spPr>
          <a:xfrm>
            <a:off x="7827339" y="3193624"/>
            <a:ext cx="911785" cy="893981"/>
          </a:xfrm>
          <a:prstGeom prst="rect">
            <a:avLst/>
          </a:prstGeom>
        </p:spPr>
      </p:pic>
      <p:pic>
        <p:nvPicPr>
          <p:cNvPr id="19" name="Immagine 18">
            <a:extLst>
              <a:ext uri="{FF2B5EF4-FFF2-40B4-BE49-F238E27FC236}">
                <a16:creationId xmlns:a16="http://schemas.microsoft.com/office/drawing/2014/main" id="{47C1A7AE-5AC5-9110-D4C0-50C326B9E8FA}"/>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61630" y="3193624"/>
            <a:ext cx="948492" cy="893981"/>
          </a:xfrm>
          <a:prstGeom prst="rect">
            <a:avLst/>
          </a:prstGeom>
        </p:spPr>
      </p:pic>
      <p:sp>
        <p:nvSpPr>
          <p:cNvPr id="20" name="CasellaDiTesto 19">
            <a:extLst>
              <a:ext uri="{FF2B5EF4-FFF2-40B4-BE49-F238E27FC236}">
                <a16:creationId xmlns:a16="http://schemas.microsoft.com/office/drawing/2014/main" id="{203FB4A1-2DC6-D90B-3622-CB3EC82CEA35}"/>
              </a:ext>
            </a:extLst>
          </p:cNvPr>
          <p:cNvSpPr txBox="1"/>
          <p:nvPr/>
        </p:nvSpPr>
        <p:spPr>
          <a:xfrm>
            <a:off x="643788" y="4282868"/>
            <a:ext cx="1931437" cy="369332"/>
          </a:xfrm>
          <a:prstGeom prst="rect">
            <a:avLst/>
          </a:prstGeom>
          <a:noFill/>
        </p:spPr>
        <p:txBody>
          <a:bodyPr wrap="square" rtlCol="0">
            <a:spAutoFit/>
          </a:bodyPr>
          <a:lstStyle/>
          <a:p>
            <a:r>
              <a:rPr lang="it-IT" b="1" dirty="0"/>
              <a:t>KLIMATFÖRÄNDRINGAR</a:t>
            </a:r>
          </a:p>
        </p:txBody>
      </p:sp>
      <p:sp>
        <p:nvSpPr>
          <p:cNvPr id="21" name="CasellaDiTesto 20">
            <a:extLst>
              <a:ext uri="{FF2B5EF4-FFF2-40B4-BE49-F238E27FC236}">
                <a16:creationId xmlns:a16="http://schemas.microsoft.com/office/drawing/2014/main" id="{BD63FD92-A258-431C-F926-6E1170B88598}"/>
              </a:ext>
            </a:extLst>
          </p:cNvPr>
          <p:cNvSpPr txBox="1"/>
          <p:nvPr/>
        </p:nvSpPr>
        <p:spPr>
          <a:xfrm>
            <a:off x="2953585" y="4247680"/>
            <a:ext cx="1931437" cy="646331"/>
          </a:xfrm>
          <a:prstGeom prst="rect">
            <a:avLst/>
          </a:prstGeom>
          <a:noFill/>
        </p:spPr>
        <p:txBody>
          <a:bodyPr wrap="square" rtlCol="0">
            <a:spAutoFit/>
          </a:bodyPr>
          <a:lstStyle/>
          <a:p>
            <a:pPr algn="ctr"/>
            <a:r>
              <a:rPr lang="it-IT" b="1" dirty="0"/>
              <a:t>FÖRLUST AV BIOLOGISK MÅNGFALD</a:t>
            </a:r>
          </a:p>
        </p:txBody>
      </p:sp>
      <p:sp>
        <p:nvSpPr>
          <p:cNvPr id="22" name="CasellaDiTesto 21">
            <a:extLst>
              <a:ext uri="{FF2B5EF4-FFF2-40B4-BE49-F238E27FC236}">
                <a16:creationId xmlns:a16="http://schemas.microsoft.com/office/drawing/2014/main" id="{3D22A642-2D73-EC83-E65E-4A68484D472B}"/>
              </a:ext>
            </a:extLst>
          </p:cNvPr>
          <p:cNvSpPr txBox="1"/>
          <p:nvPr/>
        </p:nvSpPr>
        <p:spPr>
          <a:xfrm>
            <a:off x="5087028" y="4247183"/>
            <a:ext cx="1931437" cy="369332"/>
          </a:xfrm>
          <a:prstGeom prst="rect">
            <a:avLst/>
          </a:prstGeom>
          <a:noFill/>
        </p:spPr>
        <p:txBody>
          <a:bodyPr wrap="square" rtlCol="0">
            <a:spAutoFit/>
          </a:bodyPr>
          <a:lstStyle/>
          <a:p>
            <a:pPr algn="ctr"/>
            <a:r>
              <a:rPr lang="it-IT" b="1" dirty="0"/>
              <a:t>FÖRORENING</a:t>
            </a:r>
          </a:p>
        </p:txBody>
      </p:sp>
      <p:sp>
        <p:nvSpPr>
          <p:cNvPr id="23" name="CasellaDiTesto 22">
            <a:extLst>
              <a:ext uri="{FF2B5EF4-FFF2-40B4-BE49-F238E27FC236}">
                <a16:creationId xmlns:a16="http://schemas.microsoft.com/office/drawing/2014/main" id="{E147BF2F-4391-A5D8-871F-2DA2A8078916}"/>
              </a:ext>
            </a:extLst>
          </p:cNvPr>
          <p:cNvSpPr txBox="1"/>
          <p:nvPr/>
        </p:nvSpPr>
        <p:spPr>
          <a:xfrm>
            <a:off x="7332436" y="4247183"/>
            <a:ext cx="1931437" cy="646331"/>
          </a:xfrm>
          <a:prstGeom prst="rect">
            <a:avLst/>
          </a:prstGeom>
          <a:noFill/>
        </p:spPr>
        <p:txBody>
          <a:bodyPr wrap="square" rtlCol="0">
            <a:spAutoFit/>
          </a:bodyPr>
          <a:lstStyle/>
          <a:p>
            <a:pPr algn="ctr"/>
            <a:r>
              <a:rPr lang="it-IT" b="1" dirty="0"/>
              <a:t>FÖRÄNDRINGAR I MARKANVÄNDNINGEN.</a:t>
            </a:r>
          </a:p>
        </p:txBody>
      </p:sp>
      <p:sp>
        <p:nvSpPr>
          <p:cNvPr id="24" name="CasellaDiTesto 23">
            <a:extLst>
              <a:ext uri="{FF2B5EF4-FFF2-40B4-BE49-F238E27FC236}">
                <a16:creationId xmlns:a16="http://schemas.microsoft.com/office/drawing/2014/main" id="{80AA8074-E65D-7DAF-EF78-5E6A1C3521D6}"/>
              </a:ext>
            </a:extLst>
          </p:cNvPr>
          <p:cNvSpPr txBox="1"/>
          <p:nvPr/>
        </p:nvSpPr>
        <p:spPr>
          <a:xfrm>
            <a:off x="9570157" y="4185761"/>
            <a:ext cx="1931437" cy="646331"/>
          </a:xfrm>
          <a:prstGeom prst="rect">
            <a:avLst/>
          </a:prstGeom>
          <a:noFill/>
        </p:spPr>
        <p:txBody>
          <a:bodyPr wrap="square" rtlCol="0">
            <a:spAutoFit/>
          </a:bodyPr>
          <a:lstStyle/>
          <a:p>
            <a:pPr algn="ctr"/>
            <a:r>
              <a:rPr lang="it-IT" b="1" dirty="0"/>
              <a:t>UTARMNING AV RESURSER</a:t>
            </a:r>
          </a:p>
        </p:txBody>
      </p:sp>
      <p:sp>
        <p:nvSpPr>
          <p:cNvPr id="25" name="CasellaDiTesto 24">
            <a:extLst>
              <a:ext uri="{FF2B5EF4-FFF2-40B4-BE49-F238E27FC236}">
                <a16:creationId xmlns:a16="http://schemas.microsoft.com/office/drawing/2014/main" id="{AEE47E69-235F-42BD-F87B-065789CE01AF}"/>
              </a:ext>
            </a:extLst>
          </p:cNvPr>
          <p:cNvSpPr txBox="1"/>
          <p:nvPr/>
        </p:nvSpPr>
        <p:spPr>
          <a:xfrm>
            <a:off x="514890" y="5028944"/>
            <a:ext cx="2189231" cy="523220"/>
          </a:xfrm>
          <a:prstGeom prst="rect">
            <a:avLst/>
          </a:prstGeom>
          <a:noFill/>
        </p:spPr>
        <p:txBody>
          <a:bodyPr wrap="square">
            <a:spAutoFit/>
          </a:bodyPr>
          <a:lstStyle/>
          <a:p>
            <a:r>
              <a:rPr lang="en-US" sz="1400" kern="100" dirty="0">
                <a:effectLst/>
                <a:latin typeface="Calibri" panose="020F0502020204030204" pitchFamily="34" charset="0"/>
                <a:ea typeface="Calibri" panose="020F0502020204030204" pitchFamily="34" charset="0"/>
              </a:rPr>
              <a:t>En betydande och accelererande ökning av de globala temperaturerna.</a:t>
            </a:r>
            <a:endParaRPr lang="it-IT" sz="1400" dirty="0"/>
          </a:p>
        </p:txBody>
      </p:sp>
      <p:sp>
        <p:nvSpPr>
          <p:cNvPr id="26" name="CasellaDiTesto 25">
            <a:extLst>
              <a:ext uri="{FF2B5EF4-FFF2-40B4-BE49-F238E27FC236}">
                <a16:creationId xmlns:a16="http://schemas.microsoft.com/office/drawing/2014/main" id="{85D59C1E-0EC9-9489-3E77-1108DCF6EB72}"/>
              </a:ext>
            </a:extLst>
          </p:cNvPr>
          <p:cNvSpPr txBox="1"/>
          <p:nvPr/>
        </p:nvSpPr>
        <p:spPr>
          <a:xfrm>
            <a:off x="2766234" y="5028447"/>
            <a:ext cx="2344472" cy="523220"/>
          </a:xfrm>
          <a:prstGeom prst="rect">
            <a:avLst/>
          </a:prstGeom>
          <a:noFill/>
        </p:spPr>
        <p:txBody>
          <a:bodyPr wrap="square">
            <a:spAutoFit/>
          </a:bodyPr>
          <a:lstStyle/>
          <a:p>
            <a:r>
              <a:rPr lang="en-US" sz="1400" kern="100" dirty="0">
                <a:effectLst/>
                <a:latin typeface="Calibri" panose="020F0502020204030204" pitchFamily="34" charset="0"/>
                <a:ea typeface="Calibri" panose="020F0502020204030204" pitchFamily="34" charset="0"/>
              </a:rPr>
              <a:t>en aldrig tidigare skådad hastighet med vilken arter försvinner </a:t>
            </a:r>
            <a:endParaRPr lang="it-IT" sz="1400" dirty="0"/>
          </a:p>
        </p:txBody>
      </p:sp>
      <p:sp>
        <p:nvSpPr>
          <p:cNvPr id="27" name="CasellaDiTesto 26">
            <a:extLst>
              <a:ext uri="{FF2B5EF4-FFF2-40B4-BE49-F238E27FC236}">
                <a16:creationId xmlns:a16="http://schemas.microsoft.com/office/drawing/2014/main" id="{005CD434-F69F-B1FF-1787-4812DB079707}"/>
              </a:ext>
            </a:extLst>
          </p:cNvPr>
          <p:cNvSpPr txBox="1"/>
          <p:nvPr/>
        </p:nvSpPr>
        <p:spPr>
          <a:xfrm>
            <a:off x="5172819" y="5011674"/>
            <a:ext cx="2344472" cy="954107"/>
          </a:xfrm>
          <a:prstGeom prst="rect">
            <a:avLst/>
          </a:prstGeom>
          <a:noFill/>
        </p:spPr>
        <p:txBody>
          <a:bodyPr wrap="square">
            <a:spAutoFit/>
          </a:bodyPr>
          <a:lstStyle/>
          <a:p>
            <a:r>
              <a:rPr lang="en-US" sz="1400" kern="100" dirty="0">
                <a:effectLst/>
                <a:latin typeface="Calibri" panose="020F0502020204030204" pitchFamily="34" charset="0"/>
                <a:ea typeface="Calibri" panose="020F0502020204030204" pitchFamily="34" charset="0"/>
              </a:rPr>
              <a:t>införande av skadliga material (</a:t>
            </a:r>
            <a:r>
              <a:rPr lang="en-US" sz="1400" kern="100" dirty="0">
                <a:latin typeface="Calibri" panose="020F0502020204030204" pitchFamily="34" charset="0"/>
                <a:ea typeface="Calibri" panose="020F0502020204030204" pitchFamily="34" charset="0"/>
              </a:rPr>
              <a:t>växthusgaser, plast,</a:t>
            </a:r>
          </a:p>
          <a:p>
            <a:r>
              <a:rPr lang="en-US" sz="1400" kern="100" dirty="0">
                <a:latin typeface="Calibri" panose="020F0502020204030204" pitchFamily="34" charset="0"/>
                <a:ea typeface="Calibri" panose="020F0502020204030204" pitchFamily="34" charset="0"/>
              </a:rPr>
              <a:t>giftigt avfall, etc.) </a:t>
            </a:r>
            <a:r>
              <a:rPr lang="en-US" sz="1400" kern="100" dirty="0">
                <a:effectLst/>
                <a:latin typeface="Calibri" panose="020F0502020204030204" pitchFamily="34" charset="0"/>
                <a:ea typeface="Calibri" panose="020F0502020204030204" pitchFamily="34" charset="0"/>
              </a:rPr>
              <a:t>i miljön</a:t>
            </a:r>
            <a:endParaRPr lang="it-IT" sz="1400" dirty="0"/>
          </a:p>
        </p:txBody>
      </p:sp>
      <p:sp>
        <p:nvSpPr>
          <p:cNvPr id="28" name="CasellaDiTesto 27">
            <a:extLst>
              <a:ext uri="{FF2B5EF4-FFF2-40B4-BE49-F238E27FC236}">
                <a16:creationId xmlns:a16="http://schemas.microsoft.com/office/drawing/2014/main" id="{D56A098F-3D8A-767E-791F-246A5B10EA2F}"/>
              </a:ext>
            </a:extLst>
          </p:cNvPr>
          <p:cNvSpPr txBox="1"/>
          <p:nvPr/>
        </p:nvSpPr>
        <p:spPr>
          <a:xfrm>
            <a:off x="7299383" y="5011674"/>
            <a:ext cx="2189231" cy="954107"/>
          </a:xfrm>
          <a:prstGeom prst="rect">
            <a:avLst/>
          </a:prstGeom>
          <a:noFill/>
        </p:spPr>
        <p:txBody>
          <a:bodyPr wrap="square">
            <a:spAutoFit/>
          </a:bodyPr>
          <a:lstStyle/>
          <a:p>
            <a:r>
              <a:rPr lang="en-US" sz="1400" kern="100" dirty="0">
                <a:effectLst/>
                <a:latin typeface="Calibri" panose="020F0502020204030204" pitchFamily="34" charset="0"/>
                <a:ea typeface="Calibri" panose="020F0502020204030204" pitchFamily="34" charset="0"/>
              </a:rPr>
              <a:t>har lett till avskogning, markförstöring och omvandling av tidigare orörda landskap </a:t>
            </a:r>
            <a:endParaRPr lang="it-IT" sz="1400" dirty="0"/>
          </a:p>
        </p:txBody>
      </p:sp>
      <p:sp>
        <p:nvSpPr>
          <p:cNvPr id="29" name="CasellaDiTesto 28">
            <a:extLst>
              <a:ext uri="{FF2B5EF4-FFF2-40B4-BE49-F238E27FC236}">
                <a16:creationId xmlns:a16="http://schemas.microsoft.com/office/drawing/2014/main" id="{910C5E70-7081-613B-9454-50E22EAD33D8}"/>
              </a:ext>
            </a:extLst>
          </p:cNvPr>
          <p:cNvSpPr txBox="1"/>
          <p:nvPr/>
        </p:nvSpPr>
        <p:spPr>
          <a:xfrm>
            <a:off x="9644474" y="5011674"/>
            <a:ext cx="2189231" cy="954107"/>
          </a:xfrm>
          <a:prstGeom prst="rect">
            <a:avLst/>
          </a:prstGeom>
          <a:noFill/>
        </p:spPr>
        <p:txBody>
          <a:bodyPr wrap="square">
            <a:spAutoFit/>
          </a:bodyPr>
          <a:lstStyle/>
          <a:p>
            <a:r>
              <a:rPr lang="en-US" sz="1400" kern="100" dirty="0">
                <a:effectLst/>
                <a:latin typeface="Calibri" panose="020F0502020204030204" pitchFamily="34" charset="0"/>
                <a:ea typeface="Calibri" panose="020F0502020204030204" pitchFamily="34" charset="0"/>
              </a:rPr>
              <a:t>ohållbar utvinning av sötvatten, mineraler och fiske som tär på jordens ändliga resurser</a:t>
            </a:r>
            <a:endParaRPr lang="it-IT" sz="1400" dirty="0"/>
          </a:p>
        </p:txBody>
      </p:sp>
      <p:cxnSp>
        <p:nvCxnSpPr>
          <p:cNvPr id="30" name="Connettore diritto 29">
            <a:extLst>
              <a:ext uri="{FF2B5EF4-FFF2-40B4-BE49-F238E27FC236}">
                <a16:creationId xmlns:a16="http://schemas.microsoft.com/office/drawing/2014/main" id="{4D1146EB-C879-DFD5-2084-E93FEA9A81F3}"/>
              </a:ext>
            </a:extLst>
          </p:cNvPr>
          <p:cNvCxnSpPr/>
          <p:nvPr/>
        </p:nvCxnSpPr>
        <p:spPr>
          <a:xfrm>
            <a:off x="2703386" y="3255916"/>
            <a:ext cx="0" cy="2709865"/>
          </a:xfrm>
          <a:prstGeom prst="line">
            <a:avLst/>
          </a:prstGeom>
          <a:ln>
            <a:solidFill>
              <a:schemeClr val="bg2">
                <a:lumMod val="90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B3DA22FA-9AD4-71D4-FEB4-79498F64C0E0}"/>
              </a:ext>
            </a:extLst>
          </p:cNvPr>
          <p:cNvCxnSpPr/>
          <p:nvPr/>
        </p:nvCxnSpPr>
        <p:spPr>
          <a:xfrm>
            <a:off x="5083320" y="3255916"/>
            <a:ext cx="0" cy="2709865"/>
          </a:xfrm>
          <a:prstGeom prst="line">
            <a:avLst/>
          </a:prstGeom>
          <a:ln>
            <a:solidFill>
              <a:schemeClr val="bg2">
                <a:lumMod val="90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FB345529-7D3B-9BB6-4146-A6CA0C02BA7A}"/>
              </a:ext>
            </a:extLst>
          </p:cNvPr>
          <p:cNvCxnSpPr/>
          <p:nvPr/>
        </p:nvCxnSpPr>
        <p:spPr>
          <a:xfrm>
            <a:off x="7202618" y="3263482"/>
            <a:ext cx="0" cy="2709865"/>
          </a:xfrm>
          <a:prstGeom prst="line">
            <a:avLst/>
          </a:prstGeom>
          <a:ln>
            <a:solidFill>
              <a:schemeClr val="bg2">
                <a:lumMod val="90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1DB3362A-9649-3972-6BE2-E040ED02C832}"/>
              </a:ext>
            </a:extLst>
          </p:cNvPr>
          <p:cNvCxnSpPr/>
          <p:nvPr/>
        </p:nvCxnSpPr>
        <p:spPr>
          <a:xfrm>
            <a:off x="9482399" y="3266586"/>
            <a:ext cx="0" cy="2709865"/>
          </a:xfrm>
          <a:prstGeom prst="line">
            <a:avLst/>
          </a:prstGeom>
          <a:ln>
            <a:solidFill>
              <a:schemeClr val="bg2">
                <a:lumMod val="90000"/>
              </a:schemeClr>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049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7099E63-73D8-9D42-5FF6-E198B14E2BCB}"/>
              </a:ext>
            </a:extLst>
          </p:cNvPr>
          <p:cNvPicPr>
            <a:picLocks noChangeAspect="1"/>
          </p:cNvPicPr>
          <p:nvPr/>
        </p:nvPicPr>
        <p:blipFill>
          <a:blip r:embed="rId2"/>
          <a:stretch>
            <a:fillRect/>
          </a:stretch>
        </p:blipFill>
        <p:spPr>
          <a:xfrm>
            <a:off x="3023724" y="1270040"/>
            <a:ext cx="6008381" cy="5127875"/>
          </a:xfrm>
          <a:prstGeom prst="rect">
            <a:avLst/>
          </a:prstGeom>
        </p:spPr>
      </p:pic>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it-IT" sz="4400" dirty="0" err="1"/>
              <a:t>Sektorer som bidrar </a:t>
            </a:r>
            <a:r>
              <a:rPr lang="it-IT" sz="4400" dirty="0"/>
              <a:t>till </a:t>
            </a:r>
            <a:r>
              <a:rPr lang="it-IT" sz="4400" dirty="0" err="1"/>
              <a:t>klimatförändringarna</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Miljökonsekvensbedömning</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67</a:t>
            </a:fld>
            <a:endParaRPr lang="en-US" dirty="0"/>
          </a:p>
        </p:txBody>
      </p:sp>
      <p:sp>
        <p:nvSpPr>
          <p:cNvPr id="4" name="CasellaDiTesto 3">
            <a:extLst>
              <a:ext uri="{FF2B5EF4-FFF2-40B4-BE49-F238E27FC236}">
                <a16:creationId xmlns:a16="http://schemas.microsoft.com/office/drawing/2014/main" id="{48AD43B5-FE0F-0B9A-48AB-57F4C490D4C0}"/>
              </a:ext>
            </a:extLst>
          </p:cNvPr>
          <p:cNvSpPr txBox="1"/>
          <p:nvPr/>
        </p:nvSpPr>
        <p:spPr>
          <a:xfrm>
            <a:off x="10065009" y="5977266"/>
            <a:ext cx="2120381" cy="261610"/>
          </a:xfrm>
          <a:prstGeom prst="rect">
            <a:avLst/>
          </a:prstGeom>
          <a:noFill/>
        </p:spPr>
        <p:txBody>
          <a:bodyPr wrap="square">
            <a:spAutoFit/>
          </a:bodyPr>
          <a:lstStyle/>
          <a:p>
            <a:r>
              <a:rPr lang="en-GB" sz="1100" dirty="0">
                <a:solidFill>
                  <a:srgbClr val="000000"/>
                </a:solidFill>
                <a:effectLst/>
                <a:latin typeface="Calibri" panose="020F0502020204030204" pitchFamily="34" charset="0"/>
                <a:ea typeface="Times New Roman" panose="02020603050405020304" pitchFamily="18" charset="0"/>
              </a:rPr>
              <a:t>(Källa: </a:t>
            </a:r>
            <a:r>
              <a:rPr lang="en-GB" sz="1100" u="sng"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hlinkClick r:id="rId3"/>
              </a:rPr>
              <a:t>OurWorldInData</a:t>
            </a:r>
            <a:r>
              <a:rPr lang="en-GB" sz="1100" u="sng" dirty="0">
                <a:solidFill>
                  <a:srgbClr val="0000FF"/>
                </a:solidFill>
                <a:effectLst/>
                <a:latin typeface="Calibri" panose="020F0502020204030204" pitchFamily="34" charset="0"/>
                <a:ea typeface="Times New Roman" panose="02020603050405020304" pitchFamily="18" charset="0"/>
              </a:rPr>
              <a:t>, 2021</a:t>
            </a:r>
            <a:r>
              <a:rPr lang="en-GB" sz="1100" dirty="0">
                <a:solidFill>
                  <a:srgbClr val="000000"/>
                </a:solidFill>
                <a:effectLst/>
                <a:latin typeface="Calibri" panose="020F0502020204030204" pitchFamily="34" charset="0"/>
                <a:ea typeface="Times New Roman" panose="02020603050405020304" pitchFamily="18" charset="0"/>
              </a:rPr>
              <a:t>)</a:t>
            </a:r>
            <a:endParaRPr lang="it-IT" sz="1100" dirty="0"/>
          </a:p>
        </p:txBody>
      </p:sp>
    </p:spTree>
    <p:extLst>
      <p:ext uri="{BB962C8B-B14F-4D97-AF65-F5344CB8AC3E}">
        <p14:creationId xmlns:p14="http://schemas.microsoft.com/office/powerpoint/2010/main" val="38158467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normAutofit fontScale="90000"/>
          </a:bodyPr>
          <a:lstStyle/>
          <a:p>
            <a:r>
              <a:rPr lang="it-IT" sz="4400" dirty="0" err="1"/>
              <a:t>Jordbrukets roll </a:t>
            </a:r>
            <a:r>
              <a:rPr lang="it-IT" sz="4400" dirty="0"/>
              <a:t>i ett </a:t>
            </a:r>
            <a:r>
              <a:rPr lang="it-IT" sz="4400" dirty="0" err="1"/>
              <a:t>ständigt föränderligt klimat</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Miljökonsekvensbedömning</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68</a:t>
            </a:fld>
            <a:endParaRPr lang="en-US" dirty="0"/>
          </a:p>
        </p:txBody>
      </p:sp>
      <p:sp>
        <p:nvSpPr>
          <p:cNvPr id="5" name="CasellaDiTesto 4">
            <a:extLst>
              <a:ext uri="{FF2B5EF4-FFF2-40B4-BE49-F238E27FC236}">
                <a16:creationId xmlns:a16="http://schemas.microsoft.com/office/drawing/2014/main" id="{9FF4E27C-6C3E-ECDC-E65B-B141C14DFB23}"/>
              </a:ext>
            </a:extLst>
          </p:cNvPr>
          <p:cNvSpPr txBox="1"/>
          <p:nvPr/>
        </p:nvSpPr>
        <p:spPr>
          <a:xfrm>
            <a:off x="659561" y="1690688"/>
            <a:ext cx="10802521" cy="369332"/>
          </a:xfrm>
          <a:prstGeom prst="rect">
            <a:avLst/>
          </a:prstGeom>
          <a:noFill/>
        </p:spPr>
        <p:txBody>
          <a:bodyPr wrap="square" rtlCol="0">
            <a:spAutoFit/>
          </a:bodyPr>
          <a:lstStyle/>
          <a:p>
            <a:pPr algn="just"/>
            <a:r>
              <a:rPr lang="en-US" sz="1800" kern="100" dirty="0">
                <a:effectLst/>
                <a:latin typeface="Calibri" panose="020F0502020204030204" pitchFamily="34" charset="0"/>
                <a:ea typeface="Calibri" panose="020F0502020204030204" pitchFamily="34" charset="0"/>
              </a:rPr>
              <a:t>Jordbruket spelar en komplex och mångfacetterad roll och utgör både ett </a:t>
            </a:r>
            <a:r>
              <a:rPr lang="en-US" sz="1800" b="1" kern="100" dirty="0">
                <a:effectLst/>
                <a:latin typeface="Calibri" panose="020F0502020204030204" pitchFamily="34" charset="0"/>
                <a:ea typeface="Calibri" panose="020F0502020204030204" pitchFamily="34" charset="0"/>
              </a:rPr>
              <a:t>hot </a:t>
            </a:r>
            <a:r>
              <a:rPr lang="en-US" sz="1800" kern="100" dirty="0">
                <a:effectLst/>
                <a:latin typeface="Calibri" panose="020F0502020204030204" pitchFamily="34" charset="0"/>
                <a:ea typeface="Calibri" panose="020F0502020204030204" pitchFamily="34" charset="0"/>
              </a:rPr>
              <a:t>mot och en </a:t>
            </a:r>
            <a:r>
              <a:rPr lang="en-US" sz="1800" b="1" kern="100" dirty="0">
                <a:effectLst/>
                <a:latin typeface="Calibri" panose="020F0502020204030204" pitchFamily="34" charset="0"/>
                <a:ea typeface="Calibri" panose="020F0502020204030204" pitchFamily="34" charset="0"/>
              </a:rPr>
              <a:t>potentiell lösning </a:t>
            </a:r>
            <a:r>
              <a:rPr lang="en-US" sz="1800" kern="100" dirty="0">
                <a:effectLst/>
                <a:latin typeface="Calibri" panose="020F0502020204030204" pitchFamily="34" charset="0"/>
                <a:ea typeface="Calibri" panose="020F0502020204030204" pitchFamily="34" charset="0"/>
              </a:rPr>
              <a:t>på klimatförändringarna. </a:t>
            </a:r>
            <a:endParaRPr lang="it-IT" b="1" u="sng" dirty="0"/>
          </a:p>
        </p:txBody>
      </p:sp>
      <p:sp>
        <p:nvSpPr>
          <p:cNvPr id="6" name="CasellaDiTesto 5">
            <a:extLst>
              <a:ext uri="{FF2B5EF4-FFF2-40B4-BE49-F238E27FC236}">
                <a16:creationId xmlns:a16="http://schemas.microsoft.com/office/drawing/2014/main" id="{02520EB9-4CC6-9DF5-0771-A917F2FA57C1}"/>
              </a:ext>
            </a:extLst>
          </p:cNvPr>
          <p:cNvSpPr txBox="1"/>
          <p:nvPr/>
        </p:nvSpPr>
        <p:spPr>
          <a:xfrm>
            <a:off x="4374501" y="2452106"/>
            <a:ext cx="3507165" cy="523220"/>
          </a:xfrm>
          <a:prstGeom prst="rect">
            <a:avLst/>
          </a:prstGeom>
          <a:noFill/>
        </p:spPr>
        <p:txBody>
          <a:bodyPr wrap="square" rtlCol="0">
            <a:spAutoFit/>
          </a:bodyPr>
          <a:lstStyle/>
          <a:p>
            <a:pPr algn="just"/>
            <a:r>
              <a:rPr lang="en-US" sz="2800" b="1" kern="100" dirty="0">
                <a:ea typeface="Calibri" panose="020F0502020204030204" pitchFamily="34" charset="0"/>
                <a:cs typeface="Calibri" panose="020F0502020204030204" pitchFamily="34" charset="0"/>
              </a:rPr>
              <a:t>Jordbruket som </a:t>
            </a:r>
            <a:r>
              <a:rPr lang="en-GB" sz="2800" b="1" u="sng" kern="100" dirty="0">
                <a:uFill>
                  <a:solidFill>
                    <a:schemeClr val="accent6"/>
                  </a:solidFill>
                </a:uFill>
                <a:ea typeface="Calibri" panose="020F0502020204030204" pitchFamily="34" charset="0"/>
                <a:cs typeface="Calibri" panose="020F0502020204030204" pitchFamily="34" charset="0"/>
              </a:rPr>
              <a:t>hot</a:t>
            </a:r>
            <a:endParaRPr lang="en-GB" sz="2800" b="1" u="sng" dirty="0">
              <a:uFill>
                <a:solidFill>
                  <a:schemeClr val="accent6"/>
                </a:solidFill>
              </a:uFill>
            </a:endParaRPr>
          </a:p>
        </p:txBody>
      </p:sp>
      <p:sp>
        <p:nvSpPr>
          <p:cNvPr id="7" name="CasellaDiTesto 6">
            <a:extLst>
              <a:ext uri="{FF2B5EF4-FFF2-40B4-BE49-F238E27FC236}">
                <a16:creationId xmlns:a16="http://schemas.microsoft.com/office/drawing/2014/main" id="{9690AE94-C8A7-3DB9-1BB9-43BFD86B021F}"/>
              </a:ext>
            </a:extLst>
          </p:cNvPr>
          <p:cNvSpPr txBox="1"/>
          <p:nvPr/>
        </p:nvSpPr>
        <p:spPr>
          <a:xfrm>
            <a:off x="1253118" y="3367412"/>
            <a:ext cx="10521787" cy="923330"/>
          </a:xfrm>
          <a:prstGeom prst="rect">
            <a:avLst/>
          </a:prstGeom>
          <a:noFill/>
        </p:spPr>
        <p:txBody>
          <a:bodyPr wrap="square" rtlCol="0">
            <a:spAutoFit/>
          </a:bodyPr>
          <a:lstStyle/>
          <a:p>
            <a:r>
              <a:rPr lang="it-IT" u="sng" dirty="0"/>
              <a:t>KÄLLA TILL GHG-UTSLÄPP</a:t>
            </a:r>
            <a:r>
              <a:rPr lang="it-IT" dirty="0"/>
              <a:t>: </a:t>
            </a:r>
            <a:r>
              <a:rPr lang="it-IT" dirty="0" err="1"/>
              <a:t>Förutom </a:t>
            </a:r>
            <a:r>
              <a:rPr lang="it-IT" dirty="0"/>
              <a:t>den energi som </a:t>
            </a:r>
            <a:r>
              <a:rPr lang="it-IT" dirty="0" err="1"/>
              <a:t>krävs </a:t>
            </a:r>
            <a:r>
              <a:rPr lang="it-IT" dirty="0"/>
              <a:t>för att bedriva jordbruksverksamhet är </a:t>
            </a:r>
            <a:r>
              <a:rPr lang="it-IT" b="1" dirty="0" err="1"/>
              <a:t>boskap </a:t>
            </a:r>
            <a:r>
              <a:rPr lang="it-IT" dirty="0"/>
              <a:t>och </a:t>
            </a:r>
            <a:r>
              <a:rPr lang="it-IT" b="1" dirty="0" err="1"/>
              <a:t>gödsel </a:t>
            </a:r>
            <a:r>
              <a:rPr lang="it-IT" dirty="0"/>
              <a:t>de </a:t>
            </a:r>
            <a:r>
              <a:rPr lang="it-IT" dirty="0" err="1"/>
              <a:t>viktigaste källorna </a:t>
            </a:r>
            <a:r>
              <a:rPr lang="it-IT" dirty="0"/>
              <a:t>till </a:t>
            </a:r>
            <a:r>
              <a:rPr lang="it-IT" i="1" dirty="0" err="1"/>
              <a:t>metan </a:t>
            </a:r>
            <a:r>
              <a:rPr lang="it-IT" dirty="0"/>
              <a:t>(</a:t>
            </a:r>
            <a:r>
              <a:rPr lang="it-IT" dirty="0" err="1"/>
              <a:t>enetisk fermentering</a:t>
            </a:r>
            <a:r>
              <a:rPr lang="it-IT" dirty="0"/>
              <a:t>) och </a:t>
            </a:r>
            <a:r>
              <a:rPr lang="it-IT" i="1" dirty="0" err="1"/>
              <a:t>kväveoxid </a:t>
            </a:r>
            <a:r>
              <a:rPr lang="it-IT" dirty="0"/>
              <a:t>(</a:t>
            </a:r>
            <a:r>
              <a:rPr lang="en-US" sz="1800" kern="100" dirty="0">
                <a:effectLst/>
                <a:latin typeface="Calibri" panose="020F0502020204030204" pitchFamily="34" charset="0"/>
                <a:ea typeface="Calibri" panose="020F0502020204030204" pitchFamily="34" charset="0"/>
              </a:rPr>
              <a:t>gödselhantering och användning av syntetiska gödningsmedel).</a:t>
            </a:r>
            <a:endParaRPr lang="it-IT" dirty="0"/>
          </a:p>
        </p:txBody>
      </p:sp>
      <p:pic>
        <p:nvPicPr>
          <p:cNvPr id="10" name="Immagine 9">
            <a:extLst>
              <a:ext uri="{FF2B5EF4-FFF2-40B4-BE49-F238E27FC236}">
                <a16:creationId xmlns:a16="http://schemas.microsoft.com/office/drawing/2014/main" id="{761576CA-F40A-3D61-1D74-E120E34ED4F1}"/>
              </a:ext>
            </a:extLst>
          </p:cNvPr>
          <p:cNvPicPr>
            <a:picLocks noChangeAspect="1"/>
          </p:cNvPicPr>
          <p:nvPr/>
        </p:nvPicPr>
        <p:blipFill>
          <a:blip r:embed="rId2">
            <a:duotone>
              <a:schemeClr val="accent3">
                <a:shade val="45000"/>
                <a:satMod val="135000"/>
              </a:schemeClr>
              <a:prstClr val="white"/>
            </a:duotone>
          </a:blip>
          <a:stretch>
            <a:fillRect/>
          </a:stretch>
        </p:blipFill>
        <p:spPr>
          <a:xfrm>
            <a:off x="161462" y="3299232"/>
            <a:ext cx="996198" cy="914399"/>
          </a:xfrm>
          <a:prstGeom prst="rect">
            <a:avLst/>
          </a:prstGeom>
        </p:spPr>
      </p:pic>
      <p:sp>
        <p:nvSpPr>
          <p:cNvPr id="11" name="CasellaDiTesto 10">
            <a:extLst>
              <a:ext uri="{FF2B5EF4-FFF2-40B4-BE49-F238E27FC236}">
                <a16:creationId xmlns:a16="http://schemas.microsoft.com/office/drawing/2014/main" id="{F4EBFC14-A2CE-067E-D5E5-F3BA10419488}"/>
              </a:ext>
            </a:extLst>
          </p:cNvPr>
          <p:cNvSpPr txBox="1"/>
          <p:nvPr/>
        </p:nvSpPr>
        <p:spPr>
          <a:xfrm>
            <a:off x="298613" y="5042938"/>
            <a:ext cx="10521787" cy="923330"/>
          </a:xfrm>
          <a:prstGeom prst="rect">
            <a:avLst/>
          </a:prstGeom>
          <a:noFill/>
        </p:spPr>
        <p:txBody>
          <a:bodyPr wrap="square" rtlCol="0">
            <a:spAutoFit/>
          </a:bodyPr>
          <a:lstStyle/>
          <a:p>
            <a:r>
              <a:rPr lang="it-IT" u="sng" dirty="0"/>
              <a:t>Huvudsaklig drivkraft för skogsskövling</a:t>
            </a:r>
            <a:r>
              <a:rPr lang="it-IT" dirty="0"/>
              <a:t>: </a:t>
            </a:r>
            <a:r>
              <a:rPr lang="en-US" dirty="0"/>
              <a:t>Varje år försvinner cirka 5 miljoner hektar skog i världen. 95 % av detta sker i tropikerna. Minst tre fjärdedelar av detta beror på jordbruket, som skövlar skog för att odla grödor, föda upp boskap och producera produkter.</a:t>
            </a:r>
            <a:endParaRPr lang="it-IT" dirty="0"/>
          </a:p>
        </p:txBody>
      </p:sp>
      <p:pic>
        <p:nvPicPr>
          <p:cNvPr id="12" name="Immagine 11">
            <a:extLst>
              <a:ext uri="{FF2B5EF4-FFF2-40B4-BE49-F238E27FC236}">
                <a16:creationId xmlns:a16="http://schemas.microsoft.com/office/drawing/2014/main" id="{8FE69C21-8B27-B50E-A16C-9FDE1651F5D2}"/>
              </a:ext>
            </a:extLst>
          </p:cNvPr>
          <p:cNvPicPr>
            <a:picLocks noChangeAspect="1"/>
          </p:cNvPicPr>
          <p:nvPr/>
        </p:nvPicPr>
        <p:blipFill>
          <a:blip r:embed="rId3">
            <a:duotone>
              <a:schemeClr val="accent2">
                <a:shade val="45000"/>
                <a:satMod val="135000"/>
              </a:schemeClr>
              <a:prstClr val="white"/>
            </a:duotone>
          </a:blip>
          <a:stretch>
            <a:fillRect/>
          </a:stretch>
        </p:blipFill>
        <p:spPr>
          <a:xfrm>
            <a:off x="10878190" y="4668509"/>
            <a:ext cx="1167783" cy="1102361"/>
          </a:xfrm>
          <a:prstGeom prst="rect">
            <a:avLst/>
          </a:prstGeom>
        </p:spPr>
      </p:pic>
    </p:spTree>
    <p:extLst>
      <p:ext uri="{BB962C8B-B14F-4D97-AF65-F5344CB8AC3E}">
        <p14:creationId xmlns:p14="http://schemas.microsoft.com/office/powerpoint/2010/main" val="10147531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Miljökonsekvensbedömning</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69</a:t>
            </a:fld>
            <a:endParaRPr lang="en-US" dirty="0"/>
          </a:p>
        </p:txBody>
      </p:sp>
      <p:pic>
        <p:nvPicPr>
          <p:cNvPr id="5" name="Immagine 4">
            <a:extLst>
              <a:ext uri="{FF2B5EF4-FFF2-40B4-BE49-F238E27FC236}">
                <a16:creationId xmlns:a16="http://schemas.microsoft.com/office/drawing/2014/main" id="{E8AF8E0C-8C5D-15A6-0589-69C4A4E1F0D1}"/>
              </a:ext>
            </a:extLst>
          </p:cNvPr>
          <p:cNvPicPr>
            <a:picLocks noChangeAspect="1"/>
          </p:cNvPicPr>
          <p:nvPr/>
        </p:nvPicPr>
        <p:blipFill>
          <a:blip r:embed="rId2"/>
          <a:stretch>
            <a:fillRect/>
          </a:stretch>
        </p:blipFill>
        <p:spPr>
          <a:xfrm>
            <a:off x="2150297" y="882221"/>
            <a:ext cx="8285584" cy="5467739"/>
          </a:xfrm>
          <a:prstGeom prst="rect">
            <a:avLst/>
          </a:prstGeom>
        </p:spPr>
      </p:pic>
      <p:sp>
        <p:nvSpPr>
          <p:cNvPr id="10" name="CasellaDiTesto 9">
            <a:extLst>
              <a:ext uri="{FF2B5EF4-FFF2-40B4-BE49-F238E27FC236}">
                <a16:creationId xmlns:a16="http://schemas.microsoft.com/office/drawing/2014/main" id="{3BD6DBB9-6E38-9D7E-8D04-513F519CC522}"/>
              </a:ext>
            </a:extLst>
          </p:cNvPr>
          <p:cNvSpPr txBox="1"/>
          <p:nvPr/>
        </p:nvSpPr>
        <p:spPr>
          <a:xfrm>
            <a:off x="9836409" y="5815385"/>
            <a:ext cx="2120381" cy="261610"/>
          </a:xfrm>
          <a:prstGeom prst="rect">
            <a:avLst/>
          </a:prstGeom>
          <a:noFill/>
        </p:spPr>
        <p:txBody>
          <a:bodyPr wrap="square">
            <a:spAutoFit/>
          </a:bodyPr>
          <a:lstStyle/>
          <a:p>
            <a:r>
              <a:rPr lang="en-GB" sz="1100" dirty="0">
                <a:solidFill>
                  <a:srgbClr val="000000"/>
                </a:solidFill>
                <a:effectLst/>
                <a:latin typeface="Calibri" panose="020F0502020204030204" pitchFamily="34" charset="0"/>
                <a:ea typeface="Times New Roman" panose="02020603050405020304" pitchFamily="18" charset="0"/>
              </a:rPr>
              <a:t>(Källa: </a:t>
            </a:r>
            <a:r>
              <a:rPr lang="en-GB" sz="1100" u="sng"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hlinkClick r:id="rId3"/>
              </a:rPr>
              <a:t>OurWorldInData</a:t>
            </a:r>
            <a:r>
              <a:rPr lang="en-GB" sz="1100" u="sng" dirty="0">
                <a:solidFill>
                  <a:srgbClr val="0000FF"/>
                </a:solidFill>
                <a:effectLst/>
                <a:latin typeface="Calibri" panose="020F0502020204030204" pitchFamily="34" charset="0"/>
                <a:ea typeface="Times New Roman" panose="02020603050405020304" pitchFamily="18" charset="0"/>
                <a:hlinkClick r:id="rId3"/>
              </a:rPr>
              <a:t>, 2021</a:t>
            </a:r>
            <a:r>
              <a:rPr lang="en-GB" sz="1100" dirty="0">
                <a:solidFill>
                  <a:srgbClr val="000000"/>
                </a:solidFill>
                <a:effectLst/>
                <a:latin typeface="Calibri" panose="020F0502020204030204" pitchFamily="34" charset="0"/>
                <a:ea typeface="Times New Roman" panose="02020603050405020304" pitchFamily="18" charset="0"/>
              </a:rPr>
              <a:t>)</a:t>
            </a:r>
            <a:endParaRPr lang="it-IT" sz="1100" dirty="0"/>
          </a:p>
        </p:txBody>
      </p:sp>
    </p:spTree>
    <p:extLst>
      <p:ext uri="{BB962C8B-B14F-4D97-AF65-F5344CB8AC3E}">
        <p14:creationId xmlns:p14="http://schemas.microsoft.com/office/powerpoint/2010/main" val="297288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lstStyle/>
          <a:p>
            <a:r>
              <a:rPr lang="en-US" sz="4400" dirty="0"/>
              <a:t>De tre pelarna för hållbarhet: exempel</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7</a:t>
            </a:fld>
            <a:endParaRPr lang="en-US" dirty="0"/>
          </a:p>
        </p:txBody>
      </p:sp>
      <p:sp>
        <p:nvSpPr>
          <p:cNvPr id="4" name="Segnaposto contenuto 7">
            <a:extLst>
              <a:ext uri="{FF2B5EF4-FFF2-40B4-BE49-F238E27FC236}">
                <a16:creationId xmlns:a16="http://schemas.microsoft.com/office/drawing/2014/main" id="{CD748719-E857-F999-B714-69046D25E37C}"/>
              </a:ext>
            </a:extLst>
          </p:cNvPr>
          <p:cNvSpPr txBox="1">
            <a:spLocks/>
          </p:cNvSpPr>
          <p:nvPr/>
        </p:nvSpPr>
        <p:spPr>
          <a:xfrm>
            <a:off x="2377440" y="3030583"/>
            <a:ext cx="8976360" cy="3146380"/>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500" dirty="0">
              <a:solidFill>
                <a:srgbClr val="000000"/>
              </a:solidFill>
              <a:latin typeface="Calibri" panose="020F0502020204030204" pitchFamily="34" charset="0"/>
              <a:ea typeface="Calibri" panose="020F0502020204030204" pitchFamily="34" charset="0"/>
            </a:endParaRPr>
          </a:p>
          <a:p>
            <a:endParaRPr lang="en-US" sz="3500" dirty="0">
              <a:solidFill>
                <a:srgbClr val="000000"/>
              </a:solidFill>
              <a:latin typeface="Calibri" panose="020F0502020204030204" pitchFamily="34" charset="0"/>
              <a:ea typeface="Calibri" panose="020F0502020204030204" pitchFamily="34" charset="0"/>
            </a:endParaRPr>
          </a:p>
          <a:p>
            <a:pPr marL="0" indent="0">
              <a:buNone/>
            </a:pPr>
            <a:endParaRPr lang="en-US" sz="3500" dirty="0">
              <a:solidFill>
                <a:srgbClr val="000000"/>
              </a:solidFill>
              <a:latin typeface="Calibri" panose="020F0502020204030204" pitchFamily="34" charset="0"/>
              <a:ea typeface="Calibri" panose="020F0502020204030204" pitchFamily="34" charset="0"/>
            </a:endParaRPr>
          </a:p>
          <a:p>
            <a:endParaRPr lang="en-US" sz="3500" dirty="0">
              <a:solidFill>
                <a:srgbClr val="000000"/>
              </a:solidFill>
              <a:latin typeface="Calibri" panose="020F0502020204030204" pitchFamily="34" charset="0"/>
              <a:ea typeface="Calibri" panose="020F0502020204030204" pitchFamily="34" charset="0"/>
            </a:endParaRPr>
          </a:p>
          <a:p>
            <a:pPr algn="just"/>
            <a:r>
              <a:rPr lang="en-US" sz="3500" b="1" dirty="0">
                <a:solidFill>
                  <a:srgbClr val="000000"/>
                </a:solidFill>
                <a:effectLst/>
                <a:latin typeface="Calibri" panose="020F0502020204030204" pitchFamily="34" charset="0"/>
                <a:ea typeface="Calibri" panose="020F0502020204030204" pitchFamily="34" charset="0"/>
              </a:rPr>
              <a:t>CSA-program (Community-Supported Agriculture) sammanför </a:t>
            </a:r>
            <a:r>
              <a:rPr lang="en-US" sz="3500" dirty="0">
                <a:solidFill>
                  <a:srgbClr val="000000"/>
                </a:solidFill>
                <a:effectLst/>
                <a:latin typeface="Calibri" panose="020F0502020204030204" pitchFamily="34" charset="0"/>
                <a:ea typeface="Calibri" panose="020F0502020204030204" pitchFamily="34" charset="0"/>
              </a:rPr>
              <a:t>lokala jordbrukare med konsumenter i deras närområde. Människor köper "andelar" av gårdens produkter i förväg och får regelbundna leveranser av färska, säsongsbetonade produkter.</a:t>
            </a:r>
            <a:endParaRPr lang="en-US" sz="3500" dirty="0">
              <a:solidFill>
                <a:srgbClr val="000000"/>
              </a:solidFill>
              <a:latin typeface="Calibri" panose="020F0502020204030204" pitchFamily="34" charset="0"/>
              <a:ea typeface="Calibri" panose="020F0502020204030204" pitchFamily="34" charset="0"/>
            </a:endParaRPr>
          </a:p>
          <a:p>
            <a:pPr marL="0" indent="0">
              <a:buNone/>
            </a:pPr>
            <a:endParaRPr lang="en-US" sz="3500" dirty="0">
              <a:solidFill>
                <a:srgbClr val="000000"/>
              </a:solidFill>
              <a:latin typeface="Calibri" panose="020F0502020204030204" pitchFamily="34" charset="0"/>
              <a:ea typeface="Calibri" panose="020F0502020204030204" pitchFamily="34" charset="0"/>
            </a:endParaRPr>
          </a:p>
          <a:p>
            <a:r>
              <a:rPr lang="en-US" sz="3500" b="1" dirty="0">
                <a:solidFill>
                  <a:srgbClr val="000000"/>
                </a:solidFill>
                <a:effectLst/>
                <a:latin typeface="Calibri" panose="020F0502020204030204" pitchFamily="34" charset="0"/>
                <a:ea typeface="Calibri" panose="020F0502020204030204" pitchFamily="34" charset="0"/>
              </a:rPr>
              <a:t>Hållbara jordbruksmetoder </a:t>
            </a:r>
            <a:r>
              <a:rPr lang="en-US" sz="3500" dirty="0">
                <a:solidFill>
                  <a:srgbClr val="000000"/>
                </a:solidFill>
                <a:effectLst/>
                <a:latin typeface="Calibri" panose="020F0502020204030204" pitchFamily="34" charset="0"/>
                <a:ea typeface="Calibri" panose="020F0502020204030204" pitchFamily="34" charset="0"/>
              </a:rPr>
              <a:t>bidrar till ekonomisk hållbarhet genom att använda teknik och data för att optimera resursanvändningen, minska kostnaderna för jordbrukarna eller förbättra markhälsan, vilket i slutändan leder till högre avkastning över tid och ekonomiska fördelar.</a:t>
            </a:r>
            <a:endParaRPr lang="it-IT" sz="3500" dirty="0"/>
          </a:p>
          <a:p>
            <a:endParaRPr lang="en-GB" dirty="0"/>
          </a:p>
        </p:txBody>
      </p:sp>
      <p:pic>
        <p:nvPicPr>
          <p:cNvPr id="5" name="Immagine 4">
            <a:extLst>
              <a:ext uri="{FF2B5EF4-FFF2-40B4-BE49-F238E27FC236}">
                <a16:creationId xmlns:a16="http://schemas.microsoft.com/office/drawing/2014/main" id="{69C4BAAA-C3CA-C12D-7A1D-EAED9B07D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095" y="2808015"/>
            <a:ext cx="977900" cy="914400"/>
          </a:xfrm>
          <a:prstGeom prst="rect">
            <a:avLst/>
          </a:prstGeom>
        </p:spPr>
      </p:pic>
      <p:pic>
        <p:nvPicPr>
          <p:cNvPr id="6" name="Immagine 5">
            <a:extLst>
              <a:ext uri="{FF2B5EF4-FFF2-40B4-BE49-F238E27FC236}">
                <a16:creationId xmlns:a16="http://schemas.microsoft.com/office/drawing/2014/main" id="{B0627415-5F42-C465-C34C-8E1CB8A4F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622" y="3860644"/>
            <a:ext cx="1172845" cy="933450"/>
          </a:xfrm>
          <a:prstGeom prst="rect">
            <a:avLst/>
          </a:prstGeom>
        </p:spPr>
      </p:pic>
      <p:pic>
        <p:nvPicPr>
          <p:cNvPr id="10" name="Immagine 9">
            <a:extLst>
              <a:ext uri="{FF2B5EF4-FFF2-40B4-BE49-F238E27FC236}">
                <a16:creationId xmlns:a16="http://schemas.microsoft.com/office/drawing/2014/main" id="{1A386745-6083-D441-CADC-96872FE07B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1" y="4987925"/>
            <a:ext cx="1146175" cy="1057275"/>
          </a:xfrm>
          <a:prstGeom prst="rect">
            <a:avLst/>
          </a:prstGeom>
        </p:spPr>
      </p:pic>
      <p:pic>
        <p:nvPicPr>
          <p:cNvPr id="12" name="Immagine 11">
            <a:extLst>
              <a:ext uri="{FF2B5EF4-FFF2-40B4-BE49-F238E27FC236}">
                <a16:creationId xmlns:a16="http://schemas.microsoft.com/office/drawing/2014/main" id="{604DC91A-05A5-AF8C-38A9-C22953974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5396" y="1482272"/>
            <a:ext cx="2608404" cy="2562225"/>
          </a:xfrm>
          <a:prstGeom prst="rect">
            <a:avLst/>
          </a:prstGeom>
        </p:spPr>
      </p:pic>
      <p:sp>
        <p:nvSpPr>
          <p:cNvPr id="14" name="CasellaDiTesto 13">
            <a:extLst>
              <a:ext uri="{FF2B5EF4-FFF2-40B4-BE49-F238E27FC236}">
                <a16:creationId xmlns:a16="http://schemas.microsoft.com/office/drawing/2014/main" id="{2633ECCD-2D51-96C3-5D00-3630FC8F3BEC}"/>
              </a:ext>
            </a:extLst>
          </p:cNvPr>
          <p:cNvSpPr txBox="1"/>
          <p:nvPr/>
        </p:nvSpPr>
        <p:spPr>
          <a:xfrm>
            <a:off x="2401805" y="2764452"/>
            <a:ext cx="6093618" cy="1200329"/>
          </a:xfrm>
          <a:prstGeom prst="rect">
            <a:avLst/>
          </a:prstGeom>
          <a:noFill/>
        </p:spPr>
        <p:txBody>
          <a:bodyPr wrap="square">
            <a:spAutoFit/>
          </a:bodyPr>
          <a:lstStyle/>
          <a:p>
            <a:pPr marL="285750" indent="-285750">
              <a:buFont typeface="Arial" panose="020B0604020202020204" pitchFamily="34" charset="0"/>
              <a:buChar char="•"/>
            </a:pPr>
            <a:r>
              <a:rPr lang="en-US" sz="1800" b="1" dirty="0">
                <a:solidFill>
                  <a:srgbClr val="000000"/>
                </a:solidFill>
                <a:effectLst/>
                <a:latin typeface="Calibri" panose="020F0502020204030204" pitchFamily="34" charset="0"/>
                <a:ea typeface="Calibri" panose="020F0502020204030204" pitchFamily="34" charset="0"/>
              </a:rPr>
              <a:t>Ekologiska jordbruksmetoder </a:t>
            </a:r>
            <a:r>
              <a:rPr lang="en-US" sz="1800" dirty="0">
                <a:solidFill>
                  <a:srgbClr val="000000"/>
                </a:solidFill>
                <a:effectLst/>
                <a:latin typeface="Calibri" panose="020F0502020204030204" pitchFamily="34" charset="0"/>
                <a:ea typeface="Calibri" panose="020F0502020204030204" pitchFamily="34" charset="0"/>
              </a:rPr>
              <a:t>betonar miljömässig hållbarhet genom att minimera användningen av syntetiska bekämpningsmedel och gödselmedel. Istället fokuserar man på naturliga metoder för skadedjursbekämpning och jordförbättring.</a:t>
            </a:r>
          </a:p>
        </p:txBody>
      </p:sp>
    </p:spTree>
    <p:extLst>
      <p:ext uri="{BB962C8B-B14F-4D97-AF65-F5344CB8AC3E}">
        <p14:creationId xmlns:p14="http://schemas.microsoft.com/office/powerpoint/2010/main" val="11552498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normAutofit fontScale="90000"/>
          </a:bodyPr>
          <a:lstStyle/>
          <a:p>
            <a:r>
              <a:rPr lang="it-IT" sz="4400" dirty="0" err="1"/>
              <a:t>Jordbrukets roll </a:t>
            </a:r>
            <a:r>
              <a:rPr lang="it-IT" sz="4400" dirty="0"/>
              <a:t>i ett </a:t>
            </a:r>
            <a:r>
              <a:rPr lang="it-IT" sz="4400" dirty="0" err="1"/>
              <a:t>ständigt föränderligt klimat</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Miljökonsekvensbedömning</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70</a:t>
            </a:fld>
            <a:endParaRPr lang="en-US" dirty="0"/>
          </a:p>
        </p:txBody>
      </p:sp>
      <p:sp>
        <p:nvSpPr>
          <p:cNvPr id="6" name="CasellaDiTesto 5">
            <a:extLst>
              <a:ext uri="{FF2B5EF4-FFF2-40B4-BE49-F238E27FC236}">
                <a16:creationId xmlns:a16="http://schemas.microsoft.com/office/drawing/2014/main" id="{02520EB9-4CC6-9DF5-0771-A917F2FA57C1}"/>
              </a:ext>
            </a:extLst>
          </p:cNvPr>
          <p:cNvSpPr txBox="1"/>
          <p:nvPr/>
        </p:nvSpPr>
        <p:spPr>
          <a:xfrm>
            <a:off x="3594462" y="2397317"/>
            <a:ext cx="5839097" cy="523220"/>
          </a:xfrm>
          <a:prstGeom prst="rect">
            <a:avLst/>
          </a:prstGeom>
          <a:noFill/>
        </p:spPr>
        <p:txBody>
          <a:bodyPr wrap="square" rtlCol="0">
            <a:spAutoFit/>
          </a:bodyPr>
          <a:lstStyle/>
          <a:p>
            <a:pPr algn="just"/>
            <a:r>
              <a:rPr lang="en-US" sz="2800" b="1" kern="100" dirty="0">
                <a:ea typeface="Calibri" panose="020F0502020204030204" pitchFamily="34" charset="0"/>
                <a:cs typeface="Calibri" panose="020F0502020204030204" pitchFamily="34" charset="0"/>
              </a:rPr>
              <a:t>Jordbruket som en </a:t>
            </a:r>
            <a:r>
              <a:rPr lang="en-US" sz="2800" b="1" u="sng" kern="100" dirty="0">
                <a:uFill>
                  <a:solidFill>
                    <a:schemeClr val="accent6"/>
                  </a:solidFill>
                </a:uFill>
                <a:ea typeface="Calibri" panose="020F0502020204030204" pitchFamily="34" charset="0"/>
                <a:cs typeface="Calibri" panose="020F0502020204030204" pitchFamily="34" charset="0"/>
              </a:rPr>
              <a:t>potentiell lösning</a:t>
            </a:r>
            <a:endParaRPr lang="it-IT" sz="2800" b="1" u="sng" dirty="0">
              <a:uFill>
                <a:solidFill>
                  <a:schemeClr val="accent6"/>
                </a:solidFill>
              </a:uFill>
            </a:endParaRPr>
          </a:p>
        </p:txBody>
      </p:sp>
      <p:sp>
        <p:nvSpPr>
          <p:cNvPr id="7" name="CasellaDiTesto 6">
            <a:extLst>
              <a:ext uri="{FF2B5EF4-FFF2-40B4-BE49-F238E27FC236}">
                <a16:creationId xmlns:a16="http://schemas.microsoft.com/office/drawing/2014/main" id="{9690AE94-C8A7-3DB9-1BB9-43BFD86B021F}"/>
              </a:ext>
            </a:extLst>
          </p:cNvPr>
          <p:cNvSpPr txBox="1"/>
          <p:nvPr/>
        </p:nvSpPr>
        <p:spPr>
          <a:xfrm>
            <a:off x="1253118" y="3367412"/>
            <a:ext cx="10521787" cy="1200329"/>
          </a:xfrm>
          <a:prstGeom prst="rect">
            <a:avLst/>
          </a:prstGeom>
          <a:noFill/>
        </p:spPr>
        <p:txBody>
          <a:bodyPr wrap="square" rtlCol="0">
            <a:spAutoFit/>
          </a:bodyPr>
          <a:lstStyle/>
          <a:p>
            <a:r>
              <a:rPr lang="it-IT" u="sng" dirty="0"/>
              <a:t>SEKVESTERA CO2-UTSLÄPP</a:t>
            </a:r>
            <a:r>
              <a:rPr lang="it-IT" dirty="0"/>
              <a:t>: </a:t>
            </a:r>
            <a:r>
              <a:rPr lang="en-US" sz="1800" kern="100" dirty="0">
                <a:effectLst/>
                <a:latin typeface="Calibri" panose="020F0502020204030204" pitchFamily="34" charset="0"/>
                <a:ea typeface="Calibri" panose="020F0502020204030204" pitchFamily="34" charset="0"/>
              </a:rPr>
              <a:t>Jordbruket har potential att </a:t>
            </a:r>
            <a:r>
              <a:rPr lang="en-US" sz="1800" b="1" kern="100" dirty="0">
                <a:effectLst/>
                <a:latin typeface="Calibri" panose="020F0502020204030204" pitchFamily="34" charset="0"/>
                <a:ea typeface="Calibri" panose="020F0502020204030204" pitchFamily="34" charset="0"/>
              </a:rPr>
              <a:t>binda koldioxid från atmosfären </a:t>
            </a:r>
            <a:r>
              <a:rPr lang="en-US" sz="1800" kern="100" dirty="0">
                <a:effectLst/>
                <a:latin typeface="Calibri" panose="020F0502020204030204" pitchFamily="34" charset="0"/>
                <a:ea typeface="Calibri" panose="020F0502020204030204" pitchFamily="34" charset="0"/>
              </a:rPr>
              <a:t>genom olika metoder. Bland dessa finns återplantering av skog, skogsplantering (plantering av träd på tidigare icke-skogbevuxen mark) och agroforestry (integrering av träd i jordbrukssystem). Dessa metoder kan fungera som kolsänkor och bidra till att kompensera för utsläpp. </a:t>
            </a:r>
            <a:endParaRPr lang="it-IT" dirty="0"/>
          </a:p>
        </p:txBody>
      </p:sp>
      <p:sp>
        <p:nvSpPr>
          <p:cNvPr id="11" name="CasellaDiTesto 10">
            <a:extLst>
              <a:ext uri="{FF2B5EF4-FFF2-40B4-BE49-F238E27FC236}">
                <a16:creationId xmlns:a16="http://schemas.microsoft.com/office/drawing/2014/main" id="{F4EBFC14-A2CE-067E-D5E5-F3BA10419488}"/>
              </a:ext>
            </a:extLst>
          </p:cNvPr>
          <p:cNvSpPr txBox="1"/>
          <p:nvPr/>
        </p:nvSpPr>
        <p:spPr>
          <a:xfrm>
            <a:off x="298613" y="5042938"/>
            <a:ext cx="10521787" cy="923330"/>
          </a:xfrm>
          <a:prstGeom prst="rect">
            <a:avLst/>
          </a:prstGeom>
          <a:noFill/>
        </p:spPr>
        <p:txBody>
          <a:bodyPr wrap="square" rtlCol="0">
            <a:spAutoFit/>
          </a:bodyPr>
          <a:lstStyle/>
          <a:p>
            <a:r>
              <a:rPr lang="it-IT" u="sng" dirty="0"/>
              <a:t>ALTERNATIV KÄLLA TILL ENERGI</a:t>
            </a:r>
            <a:r>
              <a:rPr lang="it-IT" dirty="0"/>
              <a:t>: </a:t>
            </a:r>
            <a:r>
              <a:rPr lang="en-US" dirty="0"/>
              <a:t>Jordbruket kan också bidra till produktion av </a:t>
            </a:r>
            <a:r>
              <a:rPr lang="en-US" b="1" dirty="0"/>
              <a:t>förnybar energi</a:t>
            </a:r>
            <a:r>
              <a:rPr lang="en-US" dirty="0"/>
              <a:t>, t.ex. bioenergi. Biobränslen som härrör från grödor eller jordbruksrester, tillsammans med biogas från gödsel, kan ersätta fossila bränslen och minska utsläppen.</a:t>
            </a:r>
            <a:endParaRPr lang="it-IT" dirty="0"/>
          </a:p>
        </p:txBody>
      </p:sp>
      <p:pic>
        <p:nvPicPr>
          <p:cNvPr id="3" name="Immagine 2">
            <a:extLst>
              <a:ext uri="{FF2B5EF4-FFF2-40B4-BE49-F238E27FC236}">
                <a16:creationId xmlns:a16="http://schemas.microsoft.com/office/drawing/2014/main" id="{4528D4B3-1069-0888-64D4-D7A522219A73}"/>
              </a:ext>
            </a:extLst>
          </p:cNvPr>
          <p:cNvPicPr>
            <a:picLocks noChangeAspect="1"/>
          </p:cNvPicPr>
          <p:nvPr/>
        </p:nvPicPr>
        <p:blipFill>
          <a:blip r:embed="rId2">
            <a:duotone>
              <a:schemeClr val="accent6">
                <a:shade val="45000"/>
                <a:satMod val="135000"/>
              </a:schemeClr>
              <a:prstClr val="white"/>
            </a:duotone>
          </a:blip>
          <a:stretch>
            <a:fillRect/>
          </a:stretch>
        </p:blipFill>
        <p:spPr>
          <a:xfrm>
            <a:off x="10636448" y="4765939"/>
            <a:ext cx="1138457" cy="1200329"/>
          </a:xfrm>
          <a:prstGeom prst="rect">
            <a:avLst/>
          </a:prstGeom>
        </p:spPr>
      </p:pic>
      <p:pic>
        <p:nvPicPr>
          <p:cNvPr id="4" name="Immagine 3">
            <a:extLst>
              <a:ext uri="{FF2B5EF4-FFF2-40B4-BE49-F238E27FC236}">
                <a16:creationId xmlns:a16="http://schemas.microsoft.com/office/drawing/2014/main" id="{0BA0F6B4-06AC-0790-5483-BBBE1F91D92C}"/>
              </a:ext>
            </a:extLst>
          </p:cNvPr>
          <p:cNvPicPr>
            <a:picLocks noChangeAspect="1"/>
          </p:cNvPicPr>
          <p:nvPr/>
        </p:nvPicPr>
        <p:blipFill>
          <a:blip r:embed="rId3">
            <a:clrChange>
              <a:clrFrom>
                <a:srgbClr val="F7F7F7"/>
              </a:clrFrom>
              <a:clrTo>
                <a:srgbClr val="F7F7F7">
                  <a:alpha val="0"/>
                </a:srgbClr>
              </a:clrTo>
            </a:clrChange>
          </a:blip>
          <a:stretch>
            <a:fillRect/>
          </a:stretch>
        </p:blipFill>
        <p:spPr>
          <a:xfrm>
            <a:off x="235755" y="3438529"/>
            <a:ext cx="1017363" cy="1061215"/>
          </a:xfrm>
          <a:prstGeom prst="rect">
            <a:avLst/>
          </a:prstGeom>
        </p:spPr>
      </p:pic>
    </p:spTree>
    <p:extLst>
      <p:ext uri="{BB962C8B-B14F-4D97-AF65-F5344CB8AC3E}">
        <p14:creationId xmlns:p14="http://schemas.microsoft.com/office/powerpoint/2010/main" val="17765883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p:txBody>
          <a:bodyPr>
            <a:normAutofit fontScale="90000"/>
          </a:bodyPr>
          <a:lstStyle/>
          <a:p>
            <a:r>
              <a:rPr lang="it-IT" sz="4400" dirty="0" err="1"/>
              <a:t>Jordbrukets roll </a:t>
            </a:r>
            <a:r>
              <a:rPr lang="it-IT" sz="4400" dirty="0"/>
              <a:t>i ett </a:t>
            </a:r>
            <a:r>
              <a:rPr lang="it-IT" sz="4400" dirty="0" err="1"/>
              <a:t>ständigt föränderligt klimat</a:t>
            </a:r>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sv-SE" sz="1200">
                <a:solidFill>
                  <a:schemeClr val="bg1">
                    <a:lumMod val="65000"/>
                  </a:schemeClr>
                </a:solidFill>
              </a:rPr>
              <a:t>Modul: Övergripande färdigheter / Ämne: Gröna färdigheter / Delämne: Miljökonsekvensbedömning</a:t>
            </a:r>
            <a:endParaRPr lang="en-US" sz="1200" dirty="0">
              <a:solidFill>
                <a:schemeClr val="bg1">
                  <a:lumMod val="65000"/>
                </a:schemeClr>
              </a:solidFill>
            </a:endParaRP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71</a:t>
            </a:fld>
            <a:endParaRPr lang="en-US" dirty="0"/>
          </a:p>
        </p:txBody>
      </p:sp>
      <p:pic>
        <p:nvPicPr>
          <p:cNvPr id="5" name="Immagine 4">
            <a:extLst>
              <a:ext uri="{FF2B5EF4-FFF2-40B4-BE49-F238E27FC236}">
                <a16:creationId xmlns:a16="http://schemas.microsoft.com/office/drawing/2014/main" id="{941264AD-6825-FC5A-CDBA-30B50CFB8DF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194560" y="1421322"/>
            <a:ext cx="8367213" cy="5202499"/>
          </a:xfrm>
          <a:prstGeom prst="rect">
            <a:avLst/>
          </a:prstGeom>
        </p:spPr>
      </p:pic>
      <p:sp>
        <p:nvSpPr>
          <p:cNvPr id="10" name="CasellaDiTesto 9">
            <a:extLst>
              <a:ext uri="{FF2B5EF4-FFF2-40B4-BE49-F238E27FC236}">
                <a16:creationId xmlns:a16="http://schemas.microsoft.com/office/drawing/2014/main" id="{DFCF8663-4B2A-F1E3-A8E6-85B129344C87}"/>
              </a:ext>
            </a:extLst>
          </p:cNvPr>
          <p:cNvSpPr txBox="1"/>
          <p:nvPr/>
        </p:nvSpPr>
        <p:spPr>
          <a:xfrm>
            <a:off x="9808761" y="5762137"/>
            <a:ext cx="1764652" cy="261610"/>
          </a:xfrm>
          <a:prstGeom prst="rect">
            <a:avLst/>
          </a:prstGeom>
          <a:noFill/>
        </p:spPr>
        <p:txBody>
          <a:bodyPr wrap="square">
            <a:spAutoFit/>
          </a:bodyPr>
          <a:lstStyle/>
          <a:p>
            <a:pPr algn="just">
              <a:spcAft>
                <a:spcPts val="1000"/>
              </a:spcAft>
            </a:pPr>
            <a:r>
              <a:rPr lang="en-GB"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(Källa: </a:t>
            </a:r>
            <a:r>
              <a:rPr lang="en-GB" sz="1100" i="1" u="sng" dirty="0" err="1">
                <a:solidFill>
                  <a:srgbClr val="1F497D"/>
                </a:solidFill>
                <a:effectLst/>
                <a:latin typeface="Calibri" panose="020F0502020204030204" pitchFamily="34" charset="0"/>
                <a:ea typeface="Times New Roman" panose="02020603050405020304" pitchFamily="18" charset="0"/>
                <a:cs typeface="Open Sans" panose="020B0606030504020204" pitchFamily="34" charset="0"/>
                <a:hlinkClick r:id="rId4"/>
              </a:rPr>
              <a:t>Rogelj </a:t>
            </a:r>
            <a:r>
              <a:rPr lang="en-GB" sz="1100" i="1" u="sng"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hlinkClick r:id="rId4"/>
              </a:rPr>
              <a:t>et al., 2010</a:t>
            </a:r>
            <a:r>
              <a:rPr lang="en-GB" sz="1100" i="1" dirty="0">
                <a:solidFill>
                  <a:srgbClr val="1F497D"/>
                </a:solidFill>
                <a:effectLst/>
                <a:latin typeface="Calibri" panose="020F0502020204030204" pitchFamily="34" charset="0"/>
                <a:ea typeface="Times New Roman" panose="02020603050405020304" pitchFamily="18" charset="0"/>
                <a:cs typeface="Open Sans" panose="020B0606030504020204" pitchFamily="34" charset="0"/>
              </a:rPr>
              <a:t>)</a:t>
            </a:r>
            <a:endParaRPr lang="it-IT" sz="1100" i="1" dirty="0">
              <a:solidFill>
                <a:srgbClr val="1F497D"/>
              </a:solidFill>
              <a:effectLst/>
              <a:latin typeface="Minion Pro"/>
              <a:ea typeface="Times New Roman" panose="02020603050405020304" pitchFamily="18" charset="0"/>
              <a:cs typeface="Open Sans" panose="020B0606030504020204" pitchFamily="34" charset="0"/>
            </a:endParaRPr>
          </a:p>
        </p:txBody>
      </p:sp>
    </p:spTree>
    <p:extLst>
      <p:ext uri="{BB962C8B-B14F-4D97-AF65-F5344CB8AC3E}">
        <p14:creationId xmlns:p14="http://schemas.microsoft.com/office/powerpoint/2010/main" val="36115326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sz="4400" dirty="0" err="1"/>
              <a:t>Miljömässigt </a:t>
            </a:r>
            <a:r>
              <a:rPr lang="it-IT" sz="4400" dirty="0"/>
              <a:t>fotavtryck</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sv-SE" sz="1200">
                <a:solidFill>
                  <a:schemeClr val="bg1">
                    <a:lumMod val="65000"/>
                  </a:schemeClr>
                </a:solidFill>
              </a:rPr>
              <a:t>Modul: Vertikala färdigheter / Ämne: Gröna färdigheter / Delämne: Miljökonsekvensbedömning</a:t>
            </a:r>
            <a:endParaRPr lang="en-US" sz="1200" dirty="0">
              <a:solidFill>
                <a:schemeClr val="bg1">
                  <a:lumMod val="65000"/>
                </a:schemeClr>
              </a:solidFill>
            </a:endParaRP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72</a:t>
            </a:fld>
            <a:endParaRPr lang="en-US" dirty="0"/>
          </a:p>
        </p:txBody>
      </p:sp>
      <p:sp>
        <p:nvSpPr>
          <p:cNvPr id="4" name="CasellaDiTesto 3">
            <a:extLst>
              <a:ext uri="{FF2B5EF4-FFF2-40B4-BE49-F238E27FC236}">
                <a16:creationId xmlns:a16="http://schemas.microsoft.com/office/drawing/2014/main" id="{5E0CC33E-E2EA-20CC-91EA-E018A0250B39}"/>
              </a:ext>
            </a:extLst>
          </p:cNvPr>
          <p:cNvSpPr txBox="1"/>
          <p:nvPr/>
        </p:nvSpPr>
        <p:spPr>
          <a:xfrm>
            <a:off x="1003972" y="1596381"/>
            <a:ext cx="10879493" cy="646331"/>
          </a:xfrm>
          <a:prstGeom prst="rect">
            <a:avLst/>
          </a:prstGeom>
          <a:noFill/>
        </p:spPr>
        <p:txBody>
          <a:bodyPr wrap="square" rtlCol="0">
            <a:spAutoFit/>
          </a:bodyPr>
          <a:lstStyle/>
          <a:p>
            <a:r>
              <a:rPr lang="en-US" sz="1800" kern="100" dirty="0">
                <a:effectLst/>
                <a:latin typeface="Calibri" panose="020F0502020204030204" pitchFamily="34" charset="0"/>
                <a:ea typeface="Calibri" panose="020F0502020204030204" pitchFamily="34" charset="0"/>
              </a:rPr>
              <a:t>Det finns flera verktyg och metoder som används för att beräkna effekterna av mänsklig aktivitet på miljön och som har utvecklats som svar på den växande oron för hållbarhet och miljöförstöring.</a:t>
            </a:r>
            <a:endParaRPr lang="en-US" sz="2400" i="1" kern="100" dirty="0">
              <a:latin typeface="Minion Pro"/>
              <a:ea typeface="Calibri" panose="020F0502020204030204" pitchFamily="34" charset="0"/>
              <a:cs typeface="Calibri" panose="020F0502020204030204" pitchFamily="34" charset="0"/>
            </a:endParaRPr>
          </a:p>
        </p:txBody>
      </p:sp>
      <p:pic>
        <p:nvPicPr>
          <p:cNvPr id="9" name="Immagine 8">
            <a:extLst>
              <a:ext uri="{FF2B5EF4-FFF2-40B4-BE49-F238E27FC236}">
                <a16:creationId xmlns:a16="http://schemas.microsoft.com/office/drawing/2014/main" id="{32DC8E3A-DBB8-C001-C431-3A2E59429F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6701" y="2855612"/>
            <a:ext cx="1138989" cy="2509335"/>
          </a:xfrm>
          <a:prstGeom prst="rect">
            <a:avLst/>
          </a:prstGeom>
        </p:spPr>
      </p:pic>
      <p:sp>
        <p:nvSpPr>
          <p:cNvPr id="10" name="CasellaDiTesto 9">
            <a:extLst>
              <a:ext uri="{FF2B5EF4-FFF2-40B4-BE49-F238E27FC236}">
                <a16:creationId xmlns:a16="http://schemas.microsoft.com/office/drawing/2014/main" id="{F294161A-EAAD-BCC7-58FD-85022A84E881}"/>
              </a:ext>
            </a:extLst>
          </p:cNvPr>
          <p:cNvSpPr txBox="1"/>
          <p:nvPr/>
        </p:nvSpPr>
        <p:spPr>
          <a:xfrm>
            <a:off x="1078619" y="3780116"/>
            <a:ext cx="8714793" cy="1015663"/>
          </a:xfrm>
          <a:prstGeom prst="rect">
            <a:avLst/>
          </a:prstGeom>
          <a:noFill/>
        </p:spPr>
        <p:txBody>
          <a:bodyPr wrap="square">
            <a:spAutoFit/>
          </a:bodyPr>
          <a:lstStyle/>
          <a:p>
            <a:pPr algn="just"/>
            <a:r>
              <a:rPr lang="en-US" sz="1800" dirty="0">
                <a:solidFill>
                  <a:srgbClr val="000000"/>
                </a:solidFill>
                <a:effectLst/>
                <a:latin typeface="Calibri" panose="020F0502020204030204" pitchFamily="34" charset="0"/>
                <a:ea typeface="Times New Roman" panose="02020603050405020304" pitchFamily="18" charset="0"/>
              </a:rPr>
              <a:t>Det </a:t>
            </a:r>
            <a:r>
              <a:rPr lang="en-US" sz="2000" dirty="0">
                <a:solidFill>
                  <a:srgbClr val="000000"/>
                </a:solidFill>
                <a:effectLst/>
                <a:latin typeface="Calibri" panose="020F0502020204030204" pitchFamily="34" charset="0"/>
                <a:ea typeface="Times New Roman" panose="02020603050405020304" pitchFamily="18" charset="0"/>
              </a:rPr>
              <a:t>mäter den totala miljöpåverkan från en individ, ett samhälle, en organisation eller ett land i form av de naturresurser och ekosystem som krävs för att stödja deras livsstil eller aktiviteter.</a:t>
            </a:r>
            <a:endParaRPr lang="en-US" sz="2000" dirty="0">
              <a:solidFill>
                <a:srgbClr val="000000"/>
              </a:solidFill>
              <a:latin typeface="Calibri" panose="020F0502020204030204" pitchFamily="34" charset="0"/>
              <a:ea typeface="Times New Roman" panose="02020603050405020304" pitchFamily="18" charset="0"/>
            </a:endParaRPr>
          </a:p>
        </p:txBody>
      </p:sp>
      <p:sp>
        <p:nvSpPr>
          <p:cNvPr id="11" name="Ovale 10">
            <a:extLst>
              <a:ext uri="{FF2B5EF4-FFF2-40B4-BE49-F238E27FC236}">
                <a16:creationId xmlns:a16="http://schemas.microsoft.com/office/drawing/2014/main" id="{4DBBA49F-279B-E626-6CDF-4ACD7AF3BBE2}"/>
              </a:ext>
            </a:extLst>
          </p:cNvPr>
          <p:cNvSpPr/>
          <p:nvPr/>
        </p:nvSpPr>
        <p:spPr>
          <a:xfrm>
            <a:off x="1078619" y="2740896"/>
            <a:ext cx="765110" cy="709126"/>
          </a:xfrm>
          <a:prstGeom prst="ellipse">
            <a:avLst/>
          </a:prstGeom>
          <a:solidFill>
            <a:srgbClr val="208B01"/>
          </a:solidFill>
          <a:ln>
            <a:solidFill>
              <a:srgbClr val="208B0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t>1</a:t>
            </a:r>
          </a:p>
        </p:txBody>
      </p:sp>
      <p:sp>
        <p:nvSpPr>
          <p:cNvPr id="12" name="CasellaDiTesto 11">
            <a:extLst>
              <a:ext uri="{FF2B5EF4-FFF2-40B4-BE49-F238E27FC236}">
                <a16:creationId xmlns:a16="http://schemas.microsoft.com/office/drawing/2014/main" id="{341103BE-A2CA-3092-CE65-6EF04A5FE877}"/>
              </a:ext>
            </a:extLst>
          </p:cNvPr>
          <p:cNvSpPr txBox="1"/>
          <p:nvPr/>
        </p:nvSpPr>
        <p:spPr>
          <a:xfrm>
            <a:off x="2217771" y="2855612"/>
            <a:ext cx="3321698" cy="461665"/>
          </a:xfrm>
          <a:prstGeom prst="rect">
            <a:avLst/>
          </a:prstGeom>
          <a:noFill/>
        </p:spPr>
        <p:txBody>
          <a:bodyPr wrap="square" rtlCol="0">
            <a:spAutoFit/>
          </a:bodyPr>
          <a:lstStyle/>
          <a:p>
            <a:r>
              <a:rPr lang="it-IT" sz="2400" b="1" dirty="0"/>
              <a:t>EKOLOGISKT FOTAVTRYCK</a:t>
            </a:r>
          </a:p>
        </p:txBody>
      </p:sp>
      <p:sp>
        <p:nvSpPr>
          <p:cNvPr id="13" name="CasellaDiTesto 12">
            <a:extLst>
              <a:ext uri="{FF2B5EF4-FFF2-40B4-BE49-F238E27FC236}">
                <a16:creationId xmlns:a16="http://schemas.microsoft.com/office/drawing/2014/main" id="{8BEC6A7F-45E4-9AA6-896B-F6F0C324AD1C}"/>
              </a:ext>
            </a:extLst>
          </p:cNvPr>
          <p:cNvSpPr txBox="1"/>
          <p:nvPr/>
        </p:nvSpPr>
        <p:spPr>
          <a:xfrm>
            <a:off x="1078619" y="5409853"/>
            <a:ext cx="8798766" cy="923330"/>
          </a:xfrm>
          <a:prstGeom prst="rect">
            <a:avLst/>
          </a:prstGeom>
          <a:noFill/>
          <a:ln>
            <a:solidFill>
              <a:srgbClr val="7FB902"/>
            </a:solidFill>
          </a:ln>
        </p:spPr>
        <p:txBody>
          <a:bodyPr wrap="square">
            <a:spAutoFit/>
          </a:bodyPr>
          <a:lstStyle/>
          <a:p>
            <a:r>
              <a:rPr lang="en-US" sz="1800" u="sng" dirty="0">
                <a:solidFill>
                  <a:srgbClr val="000000"/>
                </a:solidFill>
                <a:effectLst/>
                <a:latin typeface="Calibri" panose="020F0502020204030204" pitchFamily="34" charset="0"/>
                <a:ea typeface="Times New Roman" panose="02020603050405020304" pitchFamily="18" charset="0"/>
              </a:rPr>
              <a:t>METOD</a:t>
            </a:r>
            <a:r>
              <a:rPr lang="en-US" sz="1800" dirty="0">
                <a:solidFill>
                  <a:srgbClr val="000000"/>
                </a:solidFill>
                <a:effectLst/>
                <a:latin typeface="Calibri" panose="020F0502020204030204" pitchFamily="34" charset="0"/>
                <a:ea typeface="Times New Roman" panose="02020603050405020304" pitchFamily="18" charset="0"/>
              </a:rPr>
              <a:t>: Kvantifiering av människans efterfrågan på jordens ekosystem genom att mäta </a:t>
            </a:r>
            <a:r>
              <a:rPr lang="en-US" sz="1800" u="sng" dirty="0">
                <a:solidFill>
                  <a:srgbClr val="000000"/>
                </a:solidFill>
                <a:effectLst/>
                <a:latin typeface="Calibri" panose="020F0502020204030204" pitchFamily="34" charset="0"/>
                <a:ea typeface="Times New Roman" panose="02020603050405020304" pitchFamily="18" charset="0"/>
              </a:rPr>
              <a:t>den areal biologiskt produktiv mark och vatten som </a:t>
            </a:r>
            <a:r>
              <a:rPr lang="en-US" sz="1800" dirty="0">
                <a:solidFill>
                  <a:srgbClr val="000000"/>
                </a:solidFill>
                <a:effectLst/>
                <a:latin typeface="Calibri" panose="020F0502020204030204" pitchFamily="34" charset="0"/>
                <a:ea typeface="Times New Roman" panose="02020603050405020304" pitchFamily="18" charset="0"/>
              </a:rPr>
              <a:t>behövs för att producera de resurser som en befolkning förbrukar och absorbera dess avfall, allt omvandlat till en gemensam enhet (</a:t>
            </a:r>
            <a:r>
              <a:rPr lang="en-US" sz="1800" b="1" dirty="0">
                <a:solidFill>
                  <a:srgbClr val="000000"/>
                </a:solidFill>
                <a:effectLst/>
                <a:latin typeface="Calibri" panose="020F0502020204030204" pitchFamily="34" charset="0"/>
                <a:ea typeface="Times New Roman" panose="02020603050405020304" pitchFamily="18" charset="0"/>
              </a:rPr>
              <a:t>globala hektar eller acres)</a:t>
            </a:r>
            <a:r>
              <a:rPr lang="en-US" sz="1800" dirty="0">
                <a:solidFill>
                  <a:srgbClr val="000000"/>
                </a:solidFill>
                <a:effectLst/>
                <a:latin typeface="Calibri" panose="020F0502020204030204" pitchFamily="34" charset="0"/>
                <a:ea typeface="Times New Roman" panose="02020603050405020304" pitchFamily="18" charset="0"/>
              </a:rPr>
              <a:t>. </a:t>
            </a:r>
            <a:endParaRPr lang="it-IT" sz="1800" dirty="0"/>
          </a:p>
        </p:txBody>
      </p:sp>
    </p:spTree>
    <p:extLst>
      <p:ext uri="{BB962C8B-B14F-4D97-AF65-F5344CB8AC3E}">
        <p14:creationId xmlns:p14="http://schemas.microsoft.com/office/powerpoint/2010/main" val="23841143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sz="4400" dirty="0" err="1"/>
              <a:t>Miljömässigt </a:t>
            </a:r>
            <a:r>
              <a:rPr lang="it-IT" sz="4400" dirty="0"/>
              <a:t>fotavtryck</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Vertikala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Miljökonsekvensbedömning</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73</a:t>
            </a:fld>
            <a:endParaRPr lang="en-US" dirty="0"/>
          </a:p>
        </p:txBody>
      </p:sp>
      <p:sp>
        <p:nvSpPr>
          <p:cNvPr id="4" name="CasellaDiTesto 3">
            <a:extLst>
              <a:ext uri="{FF2B5EF4-FFF2-40B4-BE49-F238E27FC236}">
                <a16:creationId xmlns:a16="http://schemas.microsoft.com/office/drawing/2014/main" id="{5E0CC33E-E2EA-20CC-91EA-E018A0250B39}"/>
              </a:ext>
            </a:extLst>
          </p:cNvPr>
          <p:cNvSpPr txBox="1"/>
          <p:nvPr/>
        </p:nvSpPr>
        <p:spPr>
          <a:xfrm>
            <a:off x="1003972" y="1596381"/>
            <a:ext cx="10879493" cy="646331"/>
          </a:xfrm>
          <a:prstGeom prst="rect">
            <a:avLst/>
          </a:prstGeom>
          <a:noFill/>
        </p:spPr>
        <p:txBody>
          <a:bodyPr wrap="square" rtlCol="0">
            <a:spAutoFit/>
          </a:bodyPr>
          <a:lstStyle/>
          <a:p>
            <a:r>
              <a:rPr lang="en-US" sz="1800" kern="100" dirty="0">
                <a:effectLst/>
                <a:latin typeface="Calibri" panose="020F0502020204030204" pitchFamily="34" charset="0"/>
                <a:ea typeface="Calibri" panose="020F0502020204030204" pitchFamily="34" charset="0"/>
              </a:rPr>
              <a:t>Det finns flera verktyg och metoder som används för att beräkna effekterna av mänsklig aktivitet på miljön och som har utvecklats som svar på den växande oron för hållbarhet och miljöförstöring.</a:t>
            </a:r>
            <a:endParaRPr lang="en-US" sz="2400" i="1" kern="100" dirty="0">
              <a:latin typeface="Minion Pro"/>
              <a:ea typeface="Calibri" panose="020F0502020204030204" pitchFamily="34" charset="0"/>
              <a:cs typeface="Calibri" panose="020F0502020204030204" pitchFamily="34" charset="0"/>
            </a:endParaRPr>
          </a:p>
        </p:txBody>
      </p:sp>
      <p:sp>
        <p:nvSpPr>
          <p:cNvPr id="10" name="CasellaDiTesto 9">
            <a:extLst>
              <a:ext uri="{FF2B5EF4-FFF2-40B4-BE49-F238E27FC236}">
                <a16:creationId xmlns:a16="http://schemas.microsoft.com/office/drawing/2014/main" id="{F294161A-EAAD-BCC7-58FD-85022A84E881}"/>
              </a:ext>
            </a:extLst>
          </p:cNvPr>
          <p:cNvSpPr txBox="1"/>
          <p:nvPr/>
        </p:nvSpPr>
        <p:spPr>
          <a:xfrm>
            <a:off x="1078619" y="3780116"/>
            <a:ext cx="8714793" cy="923330"/>
          </a:xfrm>
          <a:prstGeom prst="rect">
            <a:avLst/>
          </a:prstGeom>
          <a:noFill/>
        </p:spPr>
        <p:txBody>
          <a:bodyPr wrap="square">
            <a:spAutoFit/>
          </a:bodyPr>
          <a:lstStyle/>
          <a:p>
            <a:pPr algn="just"/>
            <a:r>
              <a:rPr lang="en-US" sz="1600" dirty="0">
                <a:solidFill>
                  <a:srgbClr val="000000"/>
                </a:solidFill>
                <a:effectLst/>
                <a:latin typeface="Calibri" panose="020F0502020204030204" pitchFamily="34" charset="0"/>
                <a:ea typeface="Times New Roman" panose="02020603050405020304" pitchFamily="18" charset="0"/>
              </a:rPr>
              <a:t>Det </a:t>
            </a:r>
            <a:r>
              <a:rPr lang="en-US" sz="1800" dirty="0">
                <a:solidFill>
                  <a:srgbClr val="000000"/>
                </a:solidFill>
                <a:effectLst/>
                <a:latin typeface="Calibri" panose="020F0502020204030204" pitchFamily="34" charset="0"/>
                <a:ea typeface="Times New Roman" panose="02020603050405020304" pitchFamily="18" charset="0"/>
              </a:rPr>
              <a:t>mäter mängden utsläpp av växthusgaser, främst koldioxid (CO2), som produceras direkt eller indirekt som ett resultat av en individs, organisations eller enhets aktiviteter.</a:t>
            </a:r>
            <a:endParaRPr lang="en-US" sz="1800" dirty="0">
              <a:solidFill>
                <a:srgbClr val="000000"/>
              </a:solidFill>
              <a:latin typeface="Calibri" panose="020F0502020204030204" pitchFamily="34" charset="0"/>
              <a:ea typeface="Times New Roman" panose="02020603050405020304" pitchFamily="18" charset="0"/>
            </a:endParaRPr>
          </a:p>
        </p:txBody>
      </p:sp>
      <p:sp>
        <p:nvSpPr>
          <p:cNvPr id="12" name="CasellaDiTesto 11">
            <a:extLst>
              <a:ext uri="{FF2B5EF4-FFF2-40B4-BE49-F238E27FC236}">
                <a16:creationId xmlns:a16="http://schemas.microsoft.com/office/drawing/2014/main" id="{341103BE-A2CA-3092-CE65-6EF04A5FE877}"/>
              </a:ext>
            </a:extLst>
          </p:cNvPr>
          <p:cNvSpPr txBox="1"/>
          <p:nvPr/>
        </p:nvSpPr>
        <p:spPr>
          <a:xfrm>
            <a:off x="2217771" y="2855612"/>
            <a:ext cx="3321698" cy="461665"/>
          </a:xfrm>
          <a:prstGeom prst="rect">
            <a:avLst/>
          </a:prstGeom>
          <a:noFill/>
        </p:spPr>
        <p:txBody>
          <a:bodyPr wrap="square" rtlCol="0">
            <a:spAutoFit/>
          </a:bodyPr>
          <a:lstStyle/>
          <a:p>
            <a:r>
              <a:rPr lang="it-IT" sz="2400" b="1" dirty="0"/>
              <a:t>KOLDIOXIDAVTRYCK</a:t>
            </a:r>
          </a:p>
        </p:txBody>
      </p:sp>
      <p:sp>
        <p:nvSpPr>
          <p:cNvPr id="2" name="CasellaDiTesto 1">
            <a:extLst>
              <a:ext uri="{FF2B5EF4-FFF2-40B4-BE49-F238E27FC236}">
                <a16:creationId xmlns:a16="http://schemas.microsoft.com/office/drawing/2014/main" id="{652ED170-EBEF-8578-948E-679ADFB50F89}"/>
              </a:ext>
            </a:extLst>
          </p:cNvPr>
          <p:cNvSpPr txBox="1"/>
          <p:nvPr/>
        </p:nvSpPr>
        <p:spPr>
          <a:xfrm>
            <a:off x="1078619" y="5259403"/>
            <a:ext cx="8798766" cy="923330"/>
          </a:xfrm>
          <a:prstGeom prst="rect">
            <a:avLst/>
          </a:prstGeom>
          <a:noFill/>
          <a:ln>
            <a:solidFill>
              <a:srgbClr val="DA9C73"/>
            </a:solidFill>
          </a:ln>
        </p:spPr>
        <p:txBody>
          <a:bodyPr wrap="square">
            <a:spAutoFit/>
          </a:bodyPr>
          <a:lstStyle/>
          <a:p>
            <a:r>
              <a:rPr lang="en-US" sz="1800" u="sng" dirty="0">
                <a:solidFill>
                  <a:srgbClr val="000000"/>
                </a:solidFill>
                <a:effectLst/>
                <a:latin typeface="Calibri" panose="020F0502020204030204" pitchFamily="34" charset="0"/>
                <a:ea typeface="Times New Roman" panose="02020603050405020304" pitchFamily="18" charset="0"/>
              </a:rPr>
              <a:t>METOD</a:t>
            </a:r>
            <a:r>
              <a:rPr lang="en-US" sz="1800" dirty="0">
                <a:solidFill>
                  <a:srgbClr val="000000"/>
                </a:solidFill>
                <a:effectLst/>
                <a:latin typeface="Calibri" panose="020F0502020204030204" pitchFamily="34" charset="0"/>
                <a:ea typeface="Times New Roman" panose="02020603050405020304" pitchFamily="18" charset="0"/>
              </a:rPr>
              <a:t>: </a:t>
            </a:r>
            <a:r>
              <a:rPr lang="en-US" dirty="0">
                <a:solidFill>
                  <a:srgbClr val="000000"/>
                </a:solidFill>
                <a:latin typeface="Calibri" panose="020F0502020204030204" pitchFamily="34" charset="0"/>
                <a:ea typeface="Times New Roman" panose="02020603050405020304" pitchFamily="18" charset="0"/>
              </a:rPr>
              <a:t>Kvantifiering av effekterna i form av den globala uppvärmningspotential som orsakas av utsläpp av </a:t>
            </a:r>
            <a:r>
              <a:rPr lang="en-US" sz="1800" dirty="0">
                <a:solidFill>
                  <a:srgbClr val="000000"/>
                </a:solidFill>
                <a:effectLst/>
                <a:latin typeface="Calibri" panose="020F0502020204030204" pitchFamily="34" charset="0"/>
                <a:ea typeface="Times New Roman" panose="02020603050405020304" pitchFamily="18" charset="0"/>
              </a:rPr>
              <a:t>växthusgaser i atmosfären, med användning av den gemensamma enheten </a:t>
            </a:r>
            <a:r>
              <a:rPr lang="en-US" sz="1800" b="1" dirty="0">
                <a:solidFill>
                  <a:srgbClr val="000000"/>
                </a:solidFill>
                <a:effectLst/>
                <a:latin typeface="Calibri" panose="020F0502020204030204" pitchFamily="34" charset="0"/>
                <a:ea typeface="Times New Roman" panose="02020603050405020304" pitchFamily="18" charset="0"/>
              </a:rPr>
              <a:t>koldioxidekvivalenter (CO2e).</a:t>
            </a:r>
            <a:endParaRPr lang="it-IT" sz="1800" b="1" dirty="0"/>
          </a:p>
        </p:txBody>
      </p:sp>
      <p:sp>
        <p:nvSpPr>
          <p:cNvPr id="3" name="Ovale 2">
            <a:extLst>
              <a:ext uri="{FF2B5EF4-FFF2-40B4-BE49-F238E27FC236}">
                <a16:creationId xmlns:a16="http://schemas.microsoft.com/office/drawing/2014/main" id="{39B2491C-E37D-203A-5C76-FFCE2E759F04}"/>
              </a:ext>
            </a:extLst>
          </p:cNvPr>
          <p:cNvSpPr/>
          <p:nvPr/>
        </p:nvSpPr>
        <p:spPr>
          <a:xfrm>
            <a:off x="1078619" y="2716564"/>
            <a:ext cx="765110" cy="709126"/>
          </a:xfrm>
          <a:prstGeom prst="ellipse">
            <a:avLst/>
          </a:prstGeom>
          <a:solidFill>
            <a:srgbClr val="DA9C73"/>
          </a:solidFill>
          <a:ln>
            <a:solidFill>
              <a:srgbClr val="DA9C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2800" b="1" dirty="0"/>
              <a:t>2</a:t>
            </a:r>
          </a:p>
        </p:txBody>
      </p:sp>
      <p:pic>
        <p:nvPicPr>
          <p:cNvPr id="8" name="Immagine 7">
            <a:extLst>
              <a:ext uri="{FF2B5EF4-FFF2-40B4-BE49-F238E27FC236}">
                <a16:creationId xmlns:a16="http://schemas.microsoft.com/office/drawing/2014/main" id="{ED5F56AC-A04E-FCC1-636C-5CF8242F24CB}"/>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913468" y="2455406"/>
            <a:ext cx="1813863" cy="2584201"/>
          </a:xfrm>
          <a:prstGeom prst="rect">
            <a:avLst/>
          </a:prstGeom>
        </p:spPr>
      </p:pic>
    </p:spTree>
    <p:extLst>
      <p:ext uri="{BB962C8B-B14F-4D97-AF65-F5344CB8AC3E}">
        <p14:creationId xmlns:p14="http://schemas.microsoft.com/office/powerpoint/2010/main" val="36760286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noAutofit/>
          </a:bodyPr>
          <a:lstStyle/>
          <a:p>
            <a:r>
              <a:rPr lang="it-IT" sz="3200" dirty="0" err="1"/>
              <a:t>De viktigaste skillnaderna mellan ekologiska </a:t>
            </a:r>
            <a:r>
              <a:rPr lang="it-IT" sz="3200" dirty="0"/>
              <a:t>fotavtryck och koldioxidfotavtryck</a:t>
            </a:r>
            <a:endParaRPr lang="en-GB" sz="3200"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Vertikala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Miljökonsekvensbedömning</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74</a:t>
            </a:fld>
            <a:endParaRPr lang="en-US" dirty="0"/>
          </a:p>
        </p:txBody>
      </p:sp>
      <p:pic>
        <p:nvPicPr>
          <p:cNvPr id="9" name="Immagine 8">
            <a:extLst>
              <a:ext uri="{FF2B5EF4-FFF2-40B4-BE49-F238E27FC236}">
                <a16:creationId xmlns:a16="http://schemas.microsoft.com/office/drawing/2014/main" id="{ECFECEE0-40EC-1FCC-553F-82973D732143}"/>
              </a:ext>
            </a:extLst>
          </p:cNvPr>
          <p:cNvPicPr>
            <a:picLocks noChangeAspect="1"/>
          </p:cNvPicPr>
          <p:nvPr/>
        </p:nvPicPr>
        <p:blipFill>
          <a:blip r:embed="rId2"/>
          <a:stretch>
            <a:fillRect/>
          </a:stretch>
        </p:blipFill>
        <p:spPr>
          <a:xfrm>
            <a:off x="1753432" y="1543666"/>
            <a:ext cx="8685135" cy="4695210"/>
          </a:xfrm>
          <a:prstGeom prst="rect">
            <a:avLst/>
          </a:prstGeom>
        </p:spPr>
      </p:pic>
      <p:sp>
        <p:nvSpPr>
          <p:cNvPr id="11" name="CasellaDiTesto 10">
            <a:extLst>
              <a:ext uri="{FF2B5EF4-FFF2-40B4-BE49-F238E27FC236}">
                <a16:creationId xmlns:a16="http://schemas.microsoft.com/office/drawing/2014/main" id="{4BF3F8CB-A144-57F5-782D-A45367E3B4AC}"/>
              </a:ext>
            </a:extLst>
          </p:cNvPr>
          <p:cNvSpPr txBox="1"/>
          <p:nvPr/>
        </p:nvSpPr>
        <p:spPr>
          <a:xfrm>
            <a:off x="8971384" y="6408108"/>
            <a:ext cx="1887116" cy="261610"/>
          </a:xfrm>
          <a:prstGeom prst="rect">
            <a:avLst/>
          </a:prstGeom>
          <a:noFill/>
        </p:spPr>
        <p:txBody>
          <a:bodyPr wrap="square">
            <a:spAutoFit/>
          </a:bodyPr>
          <a:lstStyle/>
          <a:p>
            <a:r>
              <a:rPr lang="en-GB" sz="1100" dirty="0">
                <a:solidFill>
                  <a:srgbClr val="000000"/>
                </a:solidFill>
                <a:effectLst/>
                <a:ea typeface="Times New Roman" panose="02020603050405020304" pitchFamily="18" charset="0"/>
                <a:cs typeface="Open Sans" panose="020B0606030504020204" pitchFamily="34" charset="0"/>
              </a:rPr>
              <a:t>(Källa: </a:t>
            </a:r>
            <a:r>
              <a:rPr lang="en-GB" sz="1100" u="sng" dirty="0">
                <a:solidFill>
                  <a:srgbClr val="000000"/>
                </a:solidFill>
                <a:effectLst/>
                <a:ea typeface="Times New Roman" panose="02020603050405020304" pitchFamily="18" charset="0"/>
                <a:cs typeface="Open Sans" panose="020B0606030504020204" pitchFamily="34" charset="0"/>
                <a:hlinkClick r:id="rId3"/>
              </a:rPr>
              <a:t>8BillionTrees</a:t>
            </a:r>
            <a:r>
              <a:rPr lang="en-GB" sz="1100" u="sng" dirty="0">
                <a:solidFill>
                  <a:srgbClr val="0000FF"/>
                </a:solidFill>
                <a:effectLst/>
                <a:ea typeface="Times New Roman" panose="02020603050405020304" pitchFamily="18" charset="0"/>
                <a:cs typeface="Open Sans" panose="020B0606030504020204" pitchFamily="34" charset="0"/>
              </a:rPr>
              <a:t>, 2023</a:t>
            </a:r>
            <a:r>
              <a:rPr lang="en-GB" sz="1100" dirty="0">
                <a:solidFill>
                  <a:srgbClr val="000000"/>
                </a:solidFill>
                <a:effectLst/>
                <a:ea typeface="Times New Roman" panose="02020603050405020304" pitchFamily="18" charset="0"/>
                <a:cs typeface="Open Sans" panose="020B0606030504020204" pitchFamily="34" charset="0"/>
              </a:rPr>
              <a:t>)</a:t>
            </a:r>
            <a:endParaRPr lang="it-IT" sz="1100" dirty="0"/>
          </a:p>
        </p:txBody>
      </p:sp>
    </p:spTree>
    <p:extLst>
      <p:ext uri="{BB962C8B-B14F-4D97-AF65-F5344CB8AC3E}">
        <p14:creationId xmlns:p14="http://schemas.microsoft.com/office/powerpoint/2010/main" val="5749459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Dagen för överskottering av jorden</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Horisontella</a:t>
            </a:r>
            <a:r>
              <a:rPr lang="en-US" sz="1200" dirty="0">
                <a:solidFill>
                  <a:schemeClr val="bg1">
                    <a:lumMod val="65000"/>
                  </a:schemeClr>
                </a:solidFill>
              </a:rPr>
              <a:t>/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Miljökonsekvensbedömning</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75</a:t>
            </a:fld>
            <a:endParaRPr lang="en-US" dirty="0"/>
          </a:p>
        </p:txBody>
      </p:sp>
      <p:sp>
        <p:nvSpPr>
          <p:cNvPr id="4" name="CasellaDiTesto 3">
            <a:extLst>
              <a:ext uri="{FF2B5EF4-FFF2-40B4-BE49-F238E27FC236}">
                <a16:creationId xmlns:a16="http://schemas.microsoft.com/office/drawing/2014/main" id="{C6BCC67A-2B76-1CF1-E82D-FB25A150C93F}"/>
              </a:ext>
            </a:extLst>
          </p:cNvPr>
          <p:cNvSpPr txBox="1"/>
          <p:nvPr/>
        </p:nvSpPr>
        <p:spPr>
          <a:xfrm>
            <a:off x="686902" y="1633804"/>
            <a:ext cx="10621799" cy="369332"/>
          </a:xfrm>
          <a:prstGeom prst="rect">
            <a:avLst/>
          </a:prstGeom>
          <a:noFill/>
        </p:spPr>
        <p:txBody>
          <a:bodyPr wrap="square" rtlCol="0">
            <a:spAutoFit/>
          </a:bodyPr>
          <a:lstStyle/>
          <a:p>
            <a:pPr algn="just"/>
            <a:r>
              <a:rPr lang="en-US" sz="1800" dirty="0">
                <a:solidFill>
                  <a:srgbClr val="000000"/>
                </a:solidFill>
                <a:effectLst/>
                <a:latin typeface="Calibri" panose="020F0502020204030204" pitchFamily="34" charset="0"/>
                <a:ea typeface="Times New Roman" panose="02020603050405020304" pitchFamily="18" charset="0"/>
              </a:rPr>
              <a:t>Datum då mänskligheten har förbrukat </a:t>
            </a:r>
            <a:r>
              <a:rPr lang="en-US" sz="1800" b="1" dirty="0">
                <a:solidFill>
                  <a:srgbClr val="000000"/>
                </a:solidFill>
                <a:effectLst/>
                <a:latin typeface="Calibri" panose="020F0502020204030204" pitchFamily="34" charset="0"/>
                <a:ea typeface="Times New Roman" panose="02020603050405020304" pitchFamily="18" charset="0"/>
              </a:rPr>
              <a:t>planetens ekologiska resurser och tjänster </a:t>
            </a:r>
            <a:r>
              <a:rPr lang="en-US" sz="1800" dirty="0">
                <a:solidFill>
                  <a:srgbClr val="000000"/>
                </a:solidFill>
                <a:effectLst/>
                <a:latin typeface="Calibri" panose="020F0502020204030204" pitchFamily="34" charset="0"/>
                <a:ea typeface="Times New Roman" panose="02020603050405020304" pitchFamily="18" charset="0"/>
              </a:rPr>
              <a:t>för ett visst år.</a:t>
            </a:r>
            <a:endParaRPr lang="it-IT" b="1" dirty="0"/>
          </a:p>
        </p:txBody>
      </p:sp>
      <p:pic>
        <p:nvPicPr>
          <p:cNvPr id="9" name="Immagine 8">
            <a:extLst>
              <a:ext uri="{FF2B5EF4-FFF2-40B4-BE49-F238E27FC236}">
                <a16:creationId xmlns:a16="http://schemas.microsoft.com/office/drawing/2014/main" id="{22F7BD46-7853-4FC8-81E2-1C056B007ABB}"/>
              </a:ext>
            </a:extLst>
          </p:cNvPr>
          <p:cNvPicPr>
            <a:picLocks noChangeAspect="1"/>
          </p:cNvPicPr>
          <p:nvPr/>
        </p:nvPicPr>
        <p:blipFill>
          <a:blip r:embed="rId2"/>
          <a:stretch>
            <a:fillRect/>
          </a:stretch>
        </p:blipFill>
        <p:spPr>
          <a:xfrm>
            <a:off x="5746057" y="2126548"/>
            <a:ext cx="6150476" cy="4130837"/>
          </a:xfrm>
          <a:prstGeom prst="rect">
            <a:avLst/>
          </a:prstGeom>
        </p:spPr>
      </p:pic>
      <p:sp>
        <p:nvSpPr>
          <p:cNvPr id="10" name="CasellaDiTesto 9">
            <a:extLst>
              <a:ext uri="{FF2B5EF4-FFF2-40B4-BE49-F238E27FC236}">
                <a16:creationId xmlns:a16="http://schemas.microsoft.com/office/drawing/2014/main" id="{D076B1D6-5E2D-5A65-3742-3F800C284E47}"/>
              </a:ext>
            </a:extLst>
          </p:cNvPr>
          <p:cNvSpPr txBox="1"/>
          <p:nvPr/>
        </p:nvSpPr>
        <p:spPr>
          <a:xfrm>
            <a:off x="686902" y="2591382"/>
            <a:ext cx="5059155" cy="1477328"/>
          </a:xfrm>
          <a:prstGeom prst="rect">
            <a:avLst/>
          </a:prstGeom>
          <a:noFill/>
        </p:spPr>
        <p:txBody>
          <a:bodyPr wrap="square">
            <a:spAutoFit/>
          </a:bodyPr>
          <a:lstStyle/>
          <a:p>
            <a:r>
              <a:rPr lang="en-US" dirty="0">
                <a:solidFill>
                  <a:srgbClr val="000000"/>
                </a:solidFill>
                <a:latin typeface="Calibri" panose="020F0502020204030204" pitchFamily="34" charset="0"/>
                <a:ea typeface="Times New Roman" panose="02020603050405020304" pitchFamily="18" charset="0"/>
              </a:rPr>
              <a:t>Det är </a:t>
            </a:r>
            <a:r>
              <a:rPr lang="en-US" sz="1800" dirty="0">
                <a:solidFill>
                  <a:srgbClr val="000000"/>
                </a:solidFill>
                <a:effectLst/>
                <a:latin typeface="Calibri" panose="020F0502020204030204" pitchFamily="34" charset="0"/>
                <a:ea typeface="Times New Roman" panose="02020603050405020304" pitchFamily="18" charset="0"/>
              </a:rPr>
              <a:t>den punkt på kalenderåret då vår kollektiva efterfrågan på resurser och produktionen av avfall, främst koldioxidutsläpp, överstiger </a:t>
            </a:r>
            <a:r>
              <a:rPr lang="en-US" sz="1800" u="sng" dirty="0">
                <a:solidFill>
                  <a:srgbClr val="000000"/>
                </a:solidFill>
                <a:effectLst/>
                <a:latin typeface="Calibri" panose="020F0502020204030204" pitchFamily="34" charset="0"/>
                <a:ea typeface="Times New Roman" panose="02020603050405020304" pitchFamily="18" charset="0"/>
              </a:rPr>
              <a:t>vad jorden naturligt kan återskapa och absorbera under det året.</a:t>
            </a:r>
            <a:endParaRPr lang="it-IT" u="sng" dirty="0"/>
          </a:p>
        </p:txBody>
      </p:sp>
      <p:sp>
        <p:nvSpPr>
          <p:cNvPr id="11" name="CasellaDiTesto 10">
            <a:extLst>
              <a:ext uri="{FF2B5EF4-FFF2-40B4-BE49-F238E27FC236}">
                <a16:creationId xmlns:a16="http://schemas.microsoft.com/office/drawing/2014/main" id="{26065844-C799-4117-BFCA-4DBB3E548E8A}"/>
              </a:ext>
            </a:extLst>
          </p:cNvPr>
          <p:cNvSpPr txBox="1"/>
          <p:nvPr/>
        </p:nvSpPr>
        <p:spPr>
          <a:xfrm>
            <a:off x="686902" y="4381158"/>
            <a:ext cx="4879907" cy="923330"/>
          </a:xfrm>
          <a:prstGeom prst="rect">
            <a:avLst/>
          </a:prstGeom>
          <a:noFill/>
        </p:spPr>
        <p:txBody>
          <a:bodyPr wrap="square">
            <a:spAutoFit/>
          </a:bodyPr>
          <a:lstStyle/>
          <a:p>
            <a:r>
              <a:rPr lang="en-US" sz="1800" dirty="0">
                <a:solidFill>
                  <a:srgbClr val="000000"/>
                </a:solidFill>
                <a:effectLst/>
                <a:latin typeface="Calibri" panose="020F0502020204030204" pitchFamily="34" charset="0"/>
                <a:ea typeface="Times New Roman" panose="02020603050405020304" pitchFamily="18" charset="0"/>
              </a:rPr>
              <a:t>Efter detta datum lever vi i princip på </a:t>
            </a:r>
            <a:r>
              <a:rPr lang="en-US" sz="1800" b="1" dirty="0">
                <a:solidFill>
                  <a:srgbClr val="000000"/>
                </a:solidFill>
                <a:effectLst/>
                <a:latin typeface="Calibri" panose="020F0502020204030204" pitchFamily="34" charset="0"/>
                <a:ea typeface="Times New Roman" panose="02020603050405020304" pitchFamily="18" charset="0"/>
              </a:rPr>
              <a:t>ekologisk "kredit" </a:t>
            </a:r>
            <a:r>
              <a:rPr lang="en-US" sz="1800" dirty="0">
                <a:solidFill>
                  <a:srgbClr val="000000"/>
                </a:solidFill>
                <a:effectLst/>
                <a:latin typeface="Calibri" panose="020F0502020204030204" pitchFamily="34" charset="0"/>
                <a:ea typeface="Times New Roman" panose="02020603050405020304" pitchFamily="18" charset="0"/>
              </a:rPr>
              <a:t>och utarmar naturresurserna snabbare än de kan återskapas.</a:t>
            </a:r>
            <a:endParaRPr lang="it-IT" dirty="0"/>
          </a:p>
        </p:txBody>
      </p:sp>
      <p:sp>
        <p:nvSpPr>
          <p:cNvPr id="12" name="CasellaDiTesto 11">
            <a:extLst>
              <a:ext uri="{FF2B5EF4-FFF2-40B4-BE49-F238E27FC236}">
                <a16:creationId xmlns:a16="http://schemas.microsoft.com/office/drawing/2014/main" id="{D64EDDF9-42F6-8EAE-5E69-AE2093B16867}"/>
              </a:ext>
            </a:extLst>
          </p:cNvPr>
          <p:cNvSpPr txBox="1"/>
          <p:nvPr/>
        </p:nvSpPr>
        <p:spPr>
          <a:xfrm>
            <a:off x="3126855" y="6047327"/>
            <a:ext cx="2167034" cy="261610"/>
          </a:xfrm>
          <a:prstGeom prst="rect">
            <a:avLst/>
          </a:prstGeom>
          <a:noFill/>
        </p:spPr>
        <p:txBody>
          <a:bodyPr wrap="square">
            <a:spAutoFit/>
          </a:bodyPr>
          <a:lstStyle/>
          <a:p>
            <a:r>
              <a:rPr lang="it-IT" sz="1100" dirty="0"/>
              <a:t>Källa: </a:t>
            </a:r>
            <a:r>
              <a:rPr lang="it-IT" sz="1100" dirty="0">
                <a:hlinkClick r:id="rId3"/>
              </a:rPr>
              <a:t>EconomiaCircolare, 2023</a:t>
            </a:r>
            <a:r>
              <a:rPr lang="it-IT" sz="1100" dirty="0"/>
              <a:t>)</a:t>
            </a:r>
          </a:p>
        </p:txBody>
      </p:sp>
    </p:spTree>
    <p:extLst>
      <p:ext uri="{BB962C8B-B14F-4D97-AF65-F5344CB8AC3E}">
        <p14:creationId xmlns:p14="http://schemas.microsoft.com/office/powerpoint/2010/main" val="13413510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De tre pelarna för hållbarhet: Exempel</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Horisontella</a:t>
            </a:r>
            <a:r>
              <a:rPr lang="en-US" sz="1200" dirty="0">
                <a:solidFill>
                  <a:schemeClr val="bg1">
                    <a:lumMod val="65000"/>
                  </a:schemeClr>
                </a:solidFill>
              </a:rPr>
              <a:t>/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Miljökonsekvensbedömning</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76</a:t>
            </a:fld>
            <a:endParaRPr lang="en-US" dirty="0"/>
          </a:p>
        </p:txBody>
      </p:sp>
      <p:sp>
        <p:nvSpPr>
          <p:cNvPr id="2" name="CasellaDiTesto 1">
            <a:extLst>
              <a:ext uri="{FF2B5EF4-FFF2-40B4-BE49-F238E27FC236}">
                <a16:creationId xmlns:a16="http://schemas.microsoft.com/office/drawing/2014/main" id="{D5834CCE-EFB5-9F88-4D94-9DCA53C990A2}"/>
              </a:ext>
            </a:extLst>
          </p:cNvPr>
          <p:cNvSpPr txBox="1"/>
          <p:nvPr/>
        </p:nvSpPr>
        <p:spPr>
          <a:xfrm>
            <a:off x="968050" y="1561623"/>
            <a:ext cx="10517933" cy="1983876"/>
          </a:xfrm>
          <a:prstGeom prst="rect">
            <a:avLst/>
          </a:prstGeom>
          <a:noFill/>
        </p:spPr>
        <p:txBody>
          <a:bodyPr wrap="square">
            <a:spAutoFit/>
          </a:bodyPr>
          <a:lstStyle/>
          <a:p>
            <a:pPr algn="just">
              <a:lnSpc>
                <a:spcPct val="115000"/>
              </a:lnSpc>
              <a:spcAft>
                <a:spcPts val="1125"/>
              </a:spcAft>
            </a:pP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Beräkningen av Earth Overshoot Day baseras på en mängd olika faktorer, bland annat</a:t>
            </a:r>
          </a:p>
          <a:p>
            <a:pPr algn="just">
              <a:lnSpc>
                <a:spcPct val="115000"/>
              </a:lnSpc>
              <a:spcAft>
                <a:spcPts val="1125"/>
              </a:spcAft>
            </a:pPr>
            <a:endParaRPr lang="it-IT" sz="2000" dirty="0">
              <a:solidFill>
                <a:srgbClr val="000000"/>
              </a:solidFill>
              <a:effectLst/>
              <a:latin typeface="Minion Pro"/>
              <a:ea typeface="Times New Roman" panose="02020603050405020304" pitchFamily="18" charset="0"/>
              <a:cs typeface="Open Sans" panose="020B0606030504020204" pitchFamily="34" charset="0"/>
            </a:endParaRPr>
          </a:p>
          <a:p>
            <a:pPr lvl="0">
              <a:lnSpc>
                <a:spcPct val="115000"/>
              </a:lnSpc>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Global Ecological Footprint</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som mäter mänsklighetens krav på naturen genom att bedöma faktorer som livsmedelsproduktion, energiförbrukning, avverkning av timmer och koldioxidutsläpp.</a:t>
            </a:r>
          </a:p>
          <a:p>
            <a:pPr lvl="0">
              <a:lnSpc>
                <a:spcPct val="115000"/>
              </a:lnSpc>
            </a:pPr>
            <a:endParaRPr lang="en-US" dirty="0">
              <a:solidFill>
                <a:srgbClr val="000000"/>
              </a:solidFill>
              <a:latin typeface="Calibri" panose="020F0502020204030204" pitchFamily="34" charset="0"/>
              <a:ea typeface="Times New Roman" panose="02020603050405020304" pitchFamily="18" charset="0"/>
              <a:cs typeface="Open Sans" panose="020B0606030504020204" pitchFamily="34" charset="0"/>
            </a:endParaRPr>
          </a:p>
        </p:txBody>
      </p:sp>
      <p:pic>
        <p:nvPicPr>
          <p:cNvPr id="3" name="Immagine 2">
            <a:extLst>
              <a:ext uri="{FF2B5EF4-FFF2-40B4-BE49-F238E27FC236}">
                <a16:creationId xmlns:a16="http://schemas.microsoft.com/office/drawing/2014/main" id="{A2B3CEB7-220E-9A35-438E-1F4B89434C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325" y="2002019"/>
            <a:ext cx="647708" cy="1426981"/>
          </a:xfrm>
          <a:prstGeom prst="rect">
            <a:avLst/>
          </a:prstGeom>
        </p:spPr>
      </p:pic>
      <p:pic>
        <p:nvPicPr>
          <p:cNvPr id="8" name="Immagine 7">
            <a:extLst>
              <a:ext uri="{FF2B5EF4-FFF2-40B4-BE49-F238E27FC236}">
                <a16:creationId xmlns:a16="http://schemas.microsoft.com/office/drawing/2014/main" id="{08EF48E6-4DEE-AC15-C398-036F23E39EEA}"/>
              </a:ext>
            </a:extLst>
          </p:cNvPr>
          <p:cNvPicPr>
            <a:picLocks noChangeAspect="1"/>
          </p:cNvPicPr>
          <p:nvPr/>
        </p:nvPicPr>
        <p:blipFill>
          <a:blip r:embed="rId3">
            <a:clrChange>
              <a:clrFrom>
                <a:srgbClr val="F7F7F7"/>
              </a:clrFrom>
              <a:clrTo>
                <a:srgbClr val="F7F7F7">
                  <a:alpha val="0"/>
                </a:srgbClr>
              </a:clrTo>
            </a:clrChange>
          </a:blip>
          <a:stretch>
            <a:fillRect/>
          </a:stretch>
        </p:blipFill>
        <p:spPr>
          <a:xfrm>
            <a:off x="10098057" y="3727204"/>
            <a:ext cx="1798476" cy="1493649"/>
          </a:xfrm>
          <a:prstGeom prst="rect">
            <a:avLst/>
          </a:prstGeom>
        </p:spPr>
      </p:pic>
      <p:sp>
        <p:nvSpPr>
          <p:cNvPr id="13" name="CasellaDiTesto 12">
            <a:extLst>
              <a:ext uri="{FF2B5EF4-FFF2-40B4-BE49-F238E27FC236}">
                <a16:creationId xmlns:a16="http://schemas.microsoft.com/office/drawing/2014/main" id="{EEED0D08-A279-221D-39EF-3EC3CCB3F0A1}"/>
              </a:ext>
            </a:extLst>
          </p:cNvPr>
          <p:cNvSpPr txBox="1"/>
          <p:nvPr/>
        </p:nvSpPr>
        <p:spPr>
          <a:xfrm>
            <a:off x="217325" y="4267121"/>
            <a:ext cx="10129548" cy="710707"/>
          </a:xfrm>
          <a:prstGeom prst="rect">
            <a:avLst/>
          </a:prstGeom>
          <a:noFill/>
        </p:spPr>
        <p:txBody>
          <a:bodyPr wrap="square">
            <a:spAutoFit/>
          </a:bodyPr>
          <a:lstStyle/>
          <a:p>
            <a:pPr lvl="0">
              <a:lnSpc>
                <a:spcPct val="115000"/>
              </a:lnSpc>
              <a:spcAft>
                <a:spcPts val="1125"/>
              </a:spcAft>
            </a:pPr>
            <a:r>
              <a:rPr lang="en-US"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Biokapacitet är </a:t>
            </a:r>
            <a:r>
              <a:rPr lang="en-US"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jordens förmåga att återskapa resurser och absorbera avfall, med hänsyn tagen till faktorer som skogsmark, fiske och jordbruksmark.</a:t>
            </a:r>
            <a:endParaRPr lang="it-IT" sz="2000" dirty="0">
              <a:solidFill>
                <a:srgbClr val="2987C7"/>
              </a:solidFill>
              <a:effectLst/>
              <a:latin typeface="Minion Pro"/>
              <a:ea typeface="Times New Roman" panose="02020603050405020304" pitchFamily="18" charset="0"/>
              <a:cs typeface="Open Sans" panose="020B0606030504020204" pitchFamily="34" charset="0"/>
            </a:endParaRPr>
          </a:p>
        </p:txBody>
      </p:sp>
      <p:sp>
        <p:nvSpPr>
          <p:cNvPr id="14" name="CasellaDiTesto 13">
            <a:extLst>
              <a:ext uri="{FF2B5EF4-FFF2-40B4-BE49-F238E27FC236}">
                <a16:creationId xmlns:a16="http://schemas.microsoft.com/office/drawing/2014/main" id="{8F815143-A3A3-7091-A88F-128ABC3AC9B1}"/>
              </a:ext>
            </a:extLst>
          </p:cNvPr>
          <p:cNvSpPr txBox="1"/>
          <p:nvPr/>
        </p:nvSpPr>
        <p:spPr>
          <a:xfrm>
            <a:off x="2458716" y="5510260"/>
            <a:ext cx="7181266" cy="646331"/>
          </a:xfrm>
          <a:prstGeom prst="rect">
            <a:avLst/>
          </a:prstGeom>
          <a:noFill/>
          <a:ln>
            <a:solidFill>
              <a:srgbClr val="3A6888"/>
            </a:solidFill>
          </a:ln>
        </p:spPr>
        <p:txBody>
          <a:bodyPr wrap="square">
            <a:spAutoFit/>
          </a:bodyPr>
          <a:lstStyle/>
          <a:p>
            <a:pPr algn="ctr"/>
            <a:r>
              <a:rPr lang="en-GB" sz="1800" dirty="0">
                <a:solidFill>
                  <a:srgbClr val="000000"/>
                </a:solidFill>
                <a:effectLst/>
                <a:latin typeface="Calibri" panose="020F0502020204030204" pitchFamily="34" charset="0"/>
                <a:ea typeface="Times New Roman" panose="02020603050405020304" pitchFamily="18" charset="0"/>
              </a:rPr>
              <a:t>Datumet för Earth Overshoot Day varierar från år till år.</a:t>
            </a:r>
          </a:p>
          <a:p>
            <a:pPr algn="ctr"/>
            <a:r>
              <a:rPr lang="en-GB"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För </a:t>
            </a:r>
            <a:r>
              <a:rPr lang="en-GB"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år 2023 </a:t>
            </a:r>
            <a:r>
              <a:rPr lang="en-GB"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har Earth Overshoot Day förlagts till den </a:t>
            </a:r>
            <a:r>
              <a:rPr lang="en-GB" sz="1800" b="1"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2</a:t>
            </a:r>
            <a:r>
              <a:rPr lang="en-GB" b="1" baseline="30000" dirty="0">
                <a:solidFill>
                  <a:srgbClr val="000000"/>
                </a:solidFill>
                <a:latin typeface="Calibri" panose="020F0502020204030204" pitchFamily="34" charset="0"/>
                <a:ea typeface="Times New Roman" panose="02020603050405020304" pitchFamily="18" charset="0"/>
                <a:cs typeface="Open Sans" panose="020B0606030504020204" pitchFamily="34" charset="0"/>
              </a:rPr>
              <a:t>:e</a:t>
            </a:r>
            <a:r>
              <a:rPr lang="en-GB" sz="1800" dirty="0">
                <a:solidFill>
                  <a:srgbClr val="000000"/>
                </a:solidFill>
                <a:effectLst/>
                <a:latin typeface="Calibri" panose="020F0502020204030204" pitchFamily="34" charset="0"/>
                <a:ea typeface="Times New Roman" panose="02020603050405020304" pitchFamily="18" charset="0"/>
                <a:cs typeface="Open Sans" panose="020B0606030504020204" pitchFamily="34" charset="0"/>
              </a:rPr>
              <a:t> augusti</a:t>
            </a:r>
            <a:r>
              <a:rPr lang="it-IT" dirty="0">
                <a:solidFill>
                  <a:srgbClr val="000000"/>
                </a:solidFill>
                <a:latin typeface="Minion Pro"/>
                <a:ea typeface="Times New Roman" panose="02020603050405020304" pitchFamily="18" charset="0"/>
                <a:cs typeface="Open Sans" panose="020B0606030504020204" pitchFamily="34" charset="0"/>
              </a:rPr>
              <a:t>. </a:t>
            </a:r>
            <a:endParaRPr lang="it-IT" dirty="0"/>
          </a:p>
        </p:txBody>
      </p:sp>
    </p:spTree>
    <p:extLst>
      <p:ext uri="{BB962C8B-B14F-4D97-AF65-F5344CB8AC3E}">
        <p14:creationId xmlns:p14="http://schemas.microsoft.com/office/powerpoint/2010/main" val="24384822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Vertikala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Miljökonsekvensbedömning</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77</a:t>
            </a:fld>
            <a:endParaRPr lang="en-US" dirty="0"/>
          </a:p>
        </p:txBody>
      </p:sp>
      <p:pic>
        <p:nvPicPr>
          <p:cNvPr id="4" name="Immagine 3">
            <a:extLst>
              <a:ext uri="{FF2B5EF4-FFF2-40B4-BE49-F238E27FC236}">
                <a16:creationId xmlns:a16="http://schemas.microsoft.com/office/drawing/2014/main" id="{4CDFC06C-5AEC-2400-2B33-B9D8278794E7}"/>
              </a:ext>
            </a:extLst>
          </p:cNvPr>
          <p:cNvPicPr>
            <a:picLocks noChangeAspect="1"/>
          </p:cNvPicPr>
          <p:nvPr/>
        </p:nvPicPr>
        <p:blipFill>
          <a:blip r:embed="rId2"/>
          <a:stretch>
            <a:fillRect/>
          </a:stretch>
        </p:blipFill>
        <p:spPr>
          <a:xfrm>
            <a:off x="2379598" y="563996"/>
            <a:ext cx="7432804" cy="5730007"/>
          </a:xfrm>
          <a:prstGeom prst="rect">
            <a:avLst/>
          </a:prstGeom>
        </p:spPr>
      </p:pic>
      <p:sp>
        <p:nvSpPr>
          <p:cNvPr id="8" name="CasellaDiTesto 7">
            <a:extLst>
              <a:ext uri="{FF2B5EF4-FFF2-40B4-BE49-F238E27FC236}">
                <a16:creationId xmlns:a16="http://schemas.microsoft.com/office/drawing/2014/main" id="{1D63AF60-9111-56E3-6C1B-8A185B687E7F}"/>
              </a:ext>
            </a:extLst>
          </p:cNvPr>
          <p:cNvSpPr txBox="1"/>
          <p:nvPr/>
        </p:nvSpPr>
        <p:spPr>
          <a:xfrm>
            <a:off x="8406590" y="5977266"/>
            <a:ext cx="2794810" cy="261610"/>
          </a:xfrm>
          <a:prstGeom prst="rect">
            <a:avLst/>
          </a:prstGeom>
          <a:noFill/>
        </p:spPr>
        <p:txBody>
          <a:bodyPr wrap="square">
            <a:spAutoFit/>
          </a:bodyPr>
          <a:lstStyle/>
          <a:p>
            <a:r>
              <a:rPr lang="en-GB" sz="1100" dirty="0">
                <a:solidFill>
                  <a:srgbClr val="000000"/>
                </a:solidFill>
                <a:effectLst/>
                <a:ea typeface="Times New Roman" panose="02020603050405020304" pitchFamily="18" charset="0"/>
                <a:cs typeface="Open Sans" panose="020B0606030504020204" pitchFamily="34" charset="0"/>
              </a:rPr>
              <a:t>(Källa: </a:t>
            </a:r>
            <a:r>
              <a:rPr lang="en-GB" sz="1100" u="sng" dirty="0" err="1">
                <a:solidFill>
                  <a:srgbClr val="000000"/>
                </a:solidFill>
                <a:effectLst/>
                <a:ea typeface="Times New Roman" panose="02020603050405020304" pitchFamily="18" charset="0"/>
                <a:cs typeface="Open Sans" panose="020B0606030504020204" pitchFamily="34" charset="0"/>
                <a:hlinkClick r:id="rId3"/>
              </a:rPr>
              <a:t>GlobalFootprintNetwork</a:t>
            </a:r>
            <a:r>
              <a:rPr lang="en-GB" sz="1100" u="sng" dirty="0">
                <a:solidFill>
                  <a:srgbClr val="0000FF"/>
                </a:solidFill>
                <a:effectLst/>
                <a:ea typeface="Times New Roman" panose="02020603050405020304" pitchFamily="18" charset="0"/>
                <a:cs typeface="Open Sans" panose="020B0606030504020204" pitchFamily="34" charset="0"/>
              </a:rPr>
              <a:t>, 2023</a:t>
            </a:r>
            <a:r>
              <a:rPr lang="en-GB" sz="1100" dirty="0">
                <a:solidFill>
                  <a:srgbClr val="000000"/>
                </a:solidFill>
                <a:effectLst/>
                <a:ea typeface="Times New Roman" panose="02020603050405020304" pitchFamily="18" charset="0"/>
                <a:cs typeface="Open Sans" panose="020B0606030504020204" pitchFamily="34" charset="0"/>
              </a:rPr>
              <a:t>)</a:t>
            </a:r>
            <a:endParaRPr lang="it-IT" sz="1100" dirty="0"/>
          </a:p>
        </p:txBody>
      </p:sp>
    </p:spTree>
    <p:extLst>
      <p:ext uri="{BB962C8B-B14F-4D97-AF65-F5344CB8AC3E}">
        <p14:creationId xmlns:p14="http://schemas.microsoft.com/office/powerpoint/2010/main" val="16226078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it-IT" dirty="0"/>
              <a:t>Praktisk aktivitet nr 7</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Horisontella</a:t>
            </a:r>
            <a:r>
              <a:rPr lang="en-US" sz="1200" dirty="0">
                <a:solidFill>
                  <a:schemeClr val="bg1">
                    <a:lumMod val="65000"/>
                  </a:schemeClr>
                </a:solidFill>
              </a:rPr>
              <a:t>/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Internationella och europeiska viktiga direktiv</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78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lstStyle/>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endParaRPr lang="en-US" sz="2800" i="1" kern="100" dirty="0">
              <a:solidFill>
                <a:srgbClr val="000000"/>
              </a:solidFill>
              <a:effectLst/>
              <a:latin typeface="Calibri" panose="020F0502020204030204" pitchFamily="34" charset="0"/>
              <a:ea typeface="Calibri" panose="020F0502020204030204" pitchFamily="34" charset="0"/>
            </a:endParaRPr>
          </a:p>
          <a:p>
            <a:pPr marL="0" indent="0" algn="ctr">
              <a:buNone/>
            </a:pPr>
            <a:r>
              <a:rPr lang="en-US" sz="2800" i="1" kern="100" dirty="0">
                <a:solidFill>
                  <a:srgbClr val="000000"/>
                </a:solidFill>
                <a:effectLst/>
                <a:latin typeface="Calibri" panose="020F0502020204030204" pitchFamily="34" charset="0"/>
                <a:ea typeface="Calibri" panose="020F0502020204030204" pitchFamily="34" charset="0"/>
              </a:rPr>
              <a:t>Gruppdiskussion</a:t>
            </a:r>
          </a:p>
          <a:p>
            <a:pPr marL="0" indent="0" algn="ctr">
              <a:buNone/>
            </a:pPr>
            <a:r>
              <a:rPr lang="en-US" sz="2800" i="1" dirty="0">
                <a:solidFill>
                  <a:srgbClr val="000000"/>
                </a:solidFill>
                <a:effectLst/>
                <a:latin typeface="Calibri" panose="020F0502020204030204" pitchFamily="34" charset="0"/>
                <a:ea typeface="Times New Roman" panose="02020603050405020304" pitchFamily="18" charset="0"/>
              </a:rPr>
              <a:t>Ange eventuella interna policyer eller program som din organisation har som syftar till att minska dess koldioxidavtryck</a:t>
            </a:r>
            <a:endParaRPr lang="it-IT" sz="4000" dirty="0"/>
          </a:p>
        </p:txBody>
      </p:sp>
    </p:spTree>
    <p:extLst>
      <p:ext uri="{BB962C8B-B14F-4D97-AF65-F5344CB8AC3E}">
        <p14:creationId xmlns:p14="http://schemas.microsoft.com/office/powerpoint/2010/main" val="25568639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02B0B-F578-5CD6-0AF3-8318CAF828A1}"/>
            </a:ext>
          </a:extLst>
        </p:cNvPr>
        <p:cNvGrpSpPr/>
        <p:nvPr/>
      </p:nvGrpSpPr>
      <p:grpSpPr>
        <a:xfrm>
          <a:off x="0" y="0"/>
          <a:ext cx="0" cy="0"/>
          <a:chOff x="0" y="0"/>
          <a:chExt cx="0" cy="0"/>
        </a:xfrm>
      </p:grpSpPr>
    </p:spTree>
    <p:extLst>
      <p:ext uri="{BB962C8B-B14F-4D97-AF65-F5344CB8AC3E}">
        <p14:creationId xmlns:p14="http://schemas.microsoft.com/office/powerpoint/2010/main" val="3490078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Grön ekonomi</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8</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8" y="1781175"/>
            <a:ext cx="10291355" cy="4394200"/>
          </a:xfrm>
        </p:spPr>
        <p:txBody>
          <a:bodyPr/>
          <a:lstStyle/>
          <a:p>
            <a:pPr algn="just">
              <a:lnSpc>
                <a:spcPct val="107000"/>
              </a:lnSpc>
              <a:spcAft>
                <a:spcPts val="800"/>
              </a:spcAft>
            </a:pPr>
            <a:r>
              <a:rPr lang="en-US" sz="2400" kern="100" dirty="0">
                <a:latin typeface="Calibri" panose="020F0502020204030204" pitchFamily="34" charset="0"/>
                <a:ea typeface="Calibri" panose="020F0502020204030204" pitchFamily="34" charset="0"/>
              </a:rPr>
              <a:t>Det är ett ekonomiskt system som syftar till att uppnå hållbar utveckling genom att främja verksamheter och industrier som </a:t>
            </a:r>
            <a:r>
              <a:rPr lang="en-US" sz="2400" u="sng" kern="100" dirty="0">
                <a:latin typeface="Calibri" panose="020F0502020204030204" pitchFamily="34" charset="0"/>
                <a:ea typeface="Calibri" panose="020F0502020204030204" pitchFamily="34" charset="0"/>
              </a:rPr>
              <a:t>minskar miljöriskerna och minimerar resursutarmningen.</a:t>
            </a:r>
          </a:p>
          <a:p>
            <a:pPr algn="just"/>
            <a:r>
              <a:rPr lang="en-US" sz="2400" kern="100" dirty="0">
                <a:effectLst/>
                <a:latin typeface="Calibri" panose="020F0502020204030204" pitchFamily="34" charset="0"/>
                <a:ea typeface="Calibri" panose="020F0502020204030204" pitchFamily="34" charset="0"/>
              </a:rPr>
              <a:t>Från beslutsfattare som utformar visionär lagstiftning till företag som inför hållbara metoder och individer som gör medvetna val i sitt dagliga liv - </a:t>
            </a:r>
            <a:r>
              <a:rPr lang="en-US" sz="2400" b="1" kern="100" dirty="0">
                <a:effectLst/>
                <a:latin typeface="Calibri" panose="020F0502020204030204" pitchFamily="34" charset="0"/>
                <a:ea typeface="Calibri" panose="020F0502020204030204" pitchFamily="34" charset="0"/>
              </a:rPr>
              <a:t>alla har ett intresse i övergången till en grön ekonomi.</a:t>
            </a:r>
            <a:endParaRPr lang="it-IT" sz="1600" b="1" dirty="0"/>
          </a:p>
          <a:p>
            <a:pPr algn="just">
              <a:lnSpc>
                <a:spcPct val="107000"/>
              </a:lnSpc>
              <a:spcAft>
                <a:spcPts val="800"/>
              </a:spcAft>
            </a:pPr>
            <a:endParaRPr lang="it-IT" sz="2800" u="sng" dirty="0">
              <a:solidFill>
                <a:srgbClr val="000000"/>
              </a:solidFill>
              <a:effectLst/>
              <a:latin typeface="Minion Pro"/>
              <a:ea typeface="Times New Roman" panose="02020603050405020304" pitchFamily="18" charset="0"/>
              <a:cs typeface="Open Sans" panose="020B0606030504020204" pitchFamily="34" charset="0"/>
            </a:endParaRPr>
          </a:p>
          <a:p>
            <a:pPr algn="just">
              <a:lnSpc>
                <a:spcPct val="107000"/>
              </a:lnSpc>
              <a:spcAft>
                <a:spcPts val="800"/>
              </a:spcAft>
            </a:pPr>
            <a:endParaRPr lang="it-IT" u="sng" dirty="0">
              <a:solidFill>
                <a:srgbClr val="000000"/>
              </a:solidFill>
              <a:latin typeface="Minion Pro"/>
              <a:ea typeface="Times New Roman" panose="02020603050405020304" pitchFamily="18" charset="0"/>
              <a:cs typeface="Open Sans" panose="020B0606030504020204" pitchFamily="34" charset="0"/>
            </a:endParaRPr>
          </a:p>
          <a:p>
            <a:pPr algn="just">
              <a:lnSpc>
                <a:spcPct val="107000"/>
              </a:lnSpc>
              <a:spcAft>
                <a:spcPts val="800"/>
              </a:spcAft>
            </a:pPr>
            <a:endParaRPr lang="it-IT" sz="2800" u="sng" dirty="0">
              <a:solidFill>
                <a:srgbClr val="000000"/>
              </a:solidFill>
              <a:effectLst/>
              <a:latin typeface="Minion Pro"/>
              <a:ea typeface="Times New Roman" panose="02020603050405020304" pitchFamily="18" charset="0"/>
              <a:cs typeface="Open Sans" panose="020B0606030504020204" pitchFamily="34" charset="0"/>
            </a:endParaRPr>
          </a:p>
        </p:txBody>
      </p:sp>
      <p:pic>
        <p:nvPicPr>
          <p:cNvPr id="2" name="Immagine 1">
            <a:extLst>
              <a:ext uri="{FF2B5EF4-FFF2-40B4-BE49-F238E27FC236}">
                <a16:creationId xmlns:a16="http://schemas.microsoft.com/office/drawing/2014/main" id="{93845B05-EBDB-6240-3B2B-F0B766E53230}"/>
              </a:ext>
            </a:extLst>
          </p:cNvPr>
          <p:cNvPicPr>
            <a:picLocks noChangeAspect="1"/>
          </p:cNvPicPr>
          <p:nvPr/>
        </p:nvPicPr>
        <p:blipFill rotWithShape="1">
          <a:blip r:embed="rId2">
            <a:duotone>
              <a:schemeClr val="accent6">
                <a:shade val="45000"/>
                <a:satMod val="135000"/>
              </a:schemeClr>
              <a:prstClr val="white"/>
            </a:duotone>
          </a:blip>
          <a:srcRect r="66574" b="61958"/>
          <a:stretch/>
        </p:blipFill>
        <p:spPr>
          <a:xfrm>
            <a:off x="5144373" y="4845830"/>
            <a:ext cx="1903254" cy="1108395"/>
          </a:xfrm>
          <a:prstGeom prst="rect">
            <a:avLst/>
          </a:prstGeom>
        </p:spPr>
      </p:pic>
      <p:pic>
        <p:nvPicPr>
          <p:cNvPr id="9" name="Immagine 8">
            <a:extLst>
              <a:ext uri="{FF2B5EF4-FFF2-40B4-BE49-F238E27FC236}">
                <a16:creationId xmlns:a16="http://schemas.microsoft.com/office/drawing/2014/main" id="{7893E97F-7C3B-C70D-5540-A956F1E9D423}"/>
              </a:ext>
            </a:extLst>
          </p:cNvPr>
          <p:cNvPicPr>
            <a:picLocks noChangeAspect="1"/>
          </p:cNvPicPr>
          <p:nvPr/>
        </p:nvPicPr>
        <p:blipFill>
          <a:blip r:embed="rId3" cstate="print">
            <a:clrChange>
              <a:clrFrom>
                <a:srgbClr val="E9EBF1"/>
              </a:clrFrom>
              <a:clrTo>
                <a:srgbClr val="E9EBF1">
                  <a:alpha val="0"/>
                </a:srgbClr>
              </a:clrTo>
            </a:clrChange>
            <a:extLst>
              <a:ext uri="{28A0092B-C50C-407E-A947-70E740481C1C}">
                <a14:useLocalDpi xmlns:a14="http://schemas.microsoft.com/office/drawing/2010/main" val="0"/>
              </a:ext>
            </a:extLst>
          </a:blip>
          <a:stretch>
            <a:fillRect/>
          </a:stretch>
        </p:blipFill>
        <p:spPr>
          <a:xfrm>
            <a:off x="7318889" y="4318287"/>
            <a:ext cx="2180546" cy="2038063"/>
          </a:xfrm>
          <a:prstGeom prst="rect">
            <a:avLst/>
          </a:prstGeom>
        </p:spPr>
      </p:pic>
      <p:sp>
        <p:nvSpPr>
          <p:cNvPr id="10" name="CasellaDiTesto 9">
            <a:extLst>
              <a:ext uri="{FF2B5EF4-FFF2-40B4-BE49-F238E27FC236}">
                <a16:creationId xmlns:a16="http://schemas.microsoft.com/office/drawing/2014/main" id="{CF4CAF48-0646-1DFA-FAB2-D695B456B6AD}"/>
              </a:ext>
            </a:extLst>
          </p:cNvPr>
          <p:cNvSpPr txBox="1"/>
          <p:nvPr/>
        </p:nvSpPr>
        <p:spPr>
          <a:xfrm>
            <a:off x="1362774" y="4845830"/>
            <a:ext cx="3623307" cy="923330"/>
          </a:xfrm>
          <a:prstGeom prst="rect">
            <a:avLst/>
          </a:prstGeom>
          <a:noFill/>
          <a:ln w="57150">
            <a:solidFill>
              <a:srgbClr val="4A8522"/>
            </a:solidFill>
          </a:ln>
        </p:spPr>
        <p:txBody>
          <a:bodyPr wrap="square">
            <a:spAutoFit/>
          </a:bodyPr>
          <a:lstStyle/>
          <a:p>
            <a:pPr algn="just"/>
            <a:r>
              <a:rPr lang="en-GB" sz="1800" dirty="0">
                <a:solidFill>
                  <a:srgbClr val="000000"/>
                </a:solidFill>
                <a:effectLst/>
                <a:latin typeface="Calibri" panose="020F0502020204030204" pitchFamily="34" charset="0"/>
                <a:ea typeface="Times New Roman" panose="02020603050405020304" pitchFamily="18" charset="0"/>
              </a:rPr>
              <a:t>Förutom hållbarhet bygger den på en rad </a:t>
            </a:r>
            <a:r>
              <a:rPr lang="en-GB" sz="1800" b="1" dirty="0">
                <a:solidFill>
                  <a:srgbClr val="000000"/>
                </a:solidFill>
                <a:effectLst/>
                <a:latin typeface="Calibri" panose="020F0502020204030204" pitchFamily="34" charset="0"/>
                <a:ea typeface="Times New Roman" panose="02020603050405020304" pitchFamily="18" charset="0"/>
              </a:rPr>
              <a:t>vägledande principer </a:t>
            </a:r>
            <a:r>
              <a:rPr lang="en-GB" sz="1800" dirty="0">
                <a:solidFill>
                  <a:srgbClr val="000000"/>
                </a:solidFill>
                <a:effectLst/>
                <a:latin typeface="Calibri" panose="020F0502020204030204" pitchFamily="34" charset="0"/>
                <a:ea typeface="Times New Roman" panose="02020603050405020304" pitchFamily="18" charset="0"/>
              </a:rPr>
              <a:t>som styr dess vision och genomförande.</a:t>
            </a:r>
            <a:endParaRPr lang="it-IT" dirty="0"/>
          </a:p>
        </p:txBody>
      </p:sp>
    </p:spTree>
    <p:extLst>
      <p:ext uri="{BB962C8B-B14F-4D97-AF65-F5344CB8AC3E}">
        <p14:creationId xmlns:p14="http://schemas.microsoft.com/office/powerpoint/2010/main" val="8062487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BC2CD-2DDB-9424-1171-08EE3CCBBB72}"/>
            </a:ext>
          </a:extLst>
        </p:cNvPr>
        <p:cNvGrpSpPr/>
        <p:nvPr/>
      </p:nvGrpSpPr>
      <p:grpSpPr>
        <a:xfrm>
          <a:off x="0" y="0"/>
          <a:ext cx="0" cy="0"/>
          <a:chOff x="0" y="0"/>
          <a:chExt cx="0" cy="0"/>
        </a:xfrm>
      </p:grpSpPr>
    </p:spTree>
    <p:extLst>
      <p:ext uri="{BB962C8B-B14F-4D97-AF65-F5344CB8AC3E}">
        <p14:creationId xmlns:p14="http://schemas.microsoft.com/office/powerpoint/2010/main" val="35803641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0E9BA-012D-365B-EC68-060AB3111CBC}"/>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774DDF35-6A0C-5D31-5823-2283F6B6DCB9}"/>
              </a:ext>
            </a:extLst>
          </p:cNvPr>
          <p:cNvSpPr>
            <a:spLocks noGrp="1"/>
          </p:cNvSpPr>
          <p:nvPr>
            <p:ph type="title"/>
          </p:nvPr>
        </p:nvSpPr>
        <p:spPr/>
        <p:txBody>
          <a:bodyPr/>
          <a:lstStyle/>
          <a:p>
            <a:r>
              <a:rPr lang="it-IT" dirty="0"/>
              <a:t>Innehåll</a:t>
            </a:r>
            <a:endParaRPr lang="en-GB" dirty="0"/>
          </a:p>
        </p:txBody>
      </p:sp>
      <p:sp>
        <p:nvSpPr>
          <p:cNvPr id="8" name="Segnaposto contenuto 7">
            <a:extLst>
              <a:ext uri="{FF2B5EF4-FFF2-40B4-BE49-F238E27FC236}">
                <a16:creationId xmlns:a16="http://schemas.microsoft.com/office/drawing/2014/main" id="{6A02FD4B-4730-993F-7EEB-56B7778781FD}"/>
              </a:ext>
            </a:extLst>
          </p:cNvPr>
          <p:cNvSpPr>
            <a:spLocks noGrp="1"/>
          </p:cNvSpPr>
          <p:nvPr>
            <p:ph idx="1"/>
          </p:nvPr>
        </p:nvSpPr>
        <p:spPr/>
        <p:txBody>
          <a:bodyPr/>
          <a:lstStyle/>
          <a:p>
            <a:pPr marL="342900" indent="-342900">
              <a:buFont typeface="+mj-lt"/>
              <a:buAutoNum type="arabicPeriod"/>
            </a:pPr>
            <a:r>
              <a:rPr lang="en-US" dirty="0"/>
              <a:t>Systemtänkande som tillvägagångssätt</a:t>
            </a:r>
            <a:endParaRPr lang="it-IT" dirty="0"/>
          </a:p>
          <a:p>
            <a:pPr marL="0" indent="0">
              <a:buNone/>
            </a:pPr>
            <a:endParaRPr lang="en-GB" dirty="0"/>
          </a:p>
        </p:txBody>
      </p:sp>
      <p:sp>
        <p:nvSpPr>
          <p:cNvPr id="2" name="Segnaposto piè di pagina 1">
            <a:extLst>
              <a:ext uri="{FF2B5EF4-FFF2-40B4-BE49-F238E27FC236}">
                <a16:creationId xmlns:a16="http://schemas.microsoft.com/office/drawing/2014/main" id="{6E592E16-1E83-A81C-CC52-10BDF09226EA}"/>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Horisontella</a:t>
            </a:r>
            <a:r>
              <a:rPr lang="en-US" sz="1200" dirty="0">
                <a:solidFill>
                  <a:schemeClr val="bg1">
                    <a:lumMod val="65000"/>
                  </a:schemeClr>
                </a:solidFill>
              </a:rPr>
              <a:t>/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sz="1200"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Systemtänkande</a:t>
            </a:r>
          </a:p>
        </p:txBody>
      </p:sp>
      <p:sp>
        <p:nvSpPr>
          <p:cNvPr id="3" name="Segnaposto numero diapositiva 2">
            <a:extLst>
              <a:ext uri="{FF2B5EF4-FFF2-40B4-BE49-F238E27FC236}">
                <a16:creationId xmlns:a16="http://schemas.microsoft.com/office/drawing/2014/main" id="{05B9505A-382F-873B-96DD-E6059C36F5A9}"/>
              </a:ext>
            </a:extLst>
          </p:cNvPr>
          <p:cNvSpPr>
            <a:spLocks noGrp="1"/>
          </p:cNvSpPr>
          <p:nvPr>
            <p:ph type="sldNum" sz="quarter" idx="12"/>
          </p:nvPr>
        </p:nvSpPr>
        <p:spPr/>
        <p:txBody>
          <a:bodyPr/>
          <a:lstStyle/>
          <a:p>
            <a:fld id="{D57F1E4F-1CFF-5643-939E-217C01CDF565}" type="slidenum">
              <a:rPr lang="en-US" smtClean="0"/>
              <a:t>81</a:t>
            </a:fld>
            <a:endParaRPr lang="en-US" dirty="0"/>
          </a:p>
        </p:txBody>
      </p:sp>
    </p:spTree>
    <p:extLst>
      <p:ext uri="{BB962C8B-B14F-4D97-AF65-F5344CB8AC3E}">
        <p14:creationId xmlns:p14="http://schemas.microsoft.com/office/powerpoint/2010/main" val="19746446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EE57B-EC63-4E3C-C17F-EDBA6C891A3B}"/>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D564FB01-14EB-1F30-2184-0EB0202925AC}"/>
              </a:ext>
            </a:extLst>
          </p:cNvPr>
          <p:cNvSpPr>
            <a:spLocks noGrp="1"/>
          </p:cNvSpPr>
          <p:nvPr>
            <p:ph type="title"/>
          </p:nvPr>
        </p:nvSpPr>
        <p:spPr/>
        <p:txBody>
          <a:bodyPr/>
          <a:lstStyle/>
          <a:p>
            <a:r>
              <a:rPr lang="en-US" dirty="0"/>
              <a:t>Systemtänkande</a:t>
            </a:r>
            <a:endParaRPr lang="en-GB" dirty="0"/>
          </a:p>
        </p:txBody>
      </p:sp>
      <p:sp>
        <p:nvSpPr>
          <p:cNvPr id="8" name="Segnaposto contenuto 7">
            <a:extLst>
              <a:ext uri="{FF2B5EF4-FFF2-40B4-BE49-F238E27FC236}">
                <a16:creationId xmlns:a16="http://schemas.microsoft.com/office/drawing/2014/main" id="{633761A2-2124-D29A-5377-4550DA0D0AC0}"/>
              </a:ext>
            </a:extLst>
          </p:cNvPr>
          <p:cNvSpPr>
            <a:spLocks noGrp="1"/>
          </p:cNvSpPr>
          <p:nvPr>
            <p:ph idx="1"/>
          </p:nvPr>
        </p:nvSpPr>
        <p:spPr>
          <a:xfrm>
            <a:off x="838200" y="2172334"/>
            <a:ext cx="10515600" cy="1256666"/>
          </a:xfrm>
        </p:spPr>
        <p:txBody>
          <a:bodyPr/>
          <a:lstStyle/>
          <a:p>
            <a:pPr marL="0" indent="0">
              <a:buNone/>
            </a:pPr>
            <a:r>
              <a:rPr lang="en-GB" dirty="0"/>
              <a:t>ett holistiskt synsätt som syftar till att förstå ett system genom att studera relationerna och interaktionerna mellan de element som utgör detta system. </a:t>
            </a:r>
          </a:p>
        </p:txBody>
      </p:sp>
      <p:sp>
        <p:nvSpPr>
          <p:cNvPr id="2" name="Segnaposto piè di pagina 1">
            <a:extLst>
              <a:ext uri="{FF2B5EF4-FFF2-40B4-BE49-F238E27FC236}">
                <a16:creationId xmlns:a16="http://schemas.microsoft.com/office/drawing/2014/main" id="{BFF66F92-0261-3837-7611-802C2414051B}"/>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Systemtänkande</a:t>
            </a:r>
          </a:p>
        </p:txBody>
      </p:sp>
      <p:sp>
        <p:nvSpPr>
          <p:cNvPr id="3" name="Segnaposto numero diapositiva 2">
            <a:extLst>
              <a:ext uri="{FF2B5EF4-FFF2-40B4-BE49-F238E27FC236}">
                <a16:creationId xmlns:a16="http://schemas.microsoft.com/office/drawing/2014/main" id="{81AB8D97-28E8-30E3-756B-C2B4EEAE5106}"/>
              </a:ext>
            </a:extLst>
          </p:cNvPr>
          <p:cNvSpPr>
            <a:spLocks noGrp="1"/>
          </p:cNvSpPr>
          <p:nvPr>
            <p:ph type="sldNum" sz="quarter" idx="12"/>
          </p:nvPr>
        </p:nvSpPr>
        <p:spPr/>
        <p:txBody>
          <a:bodyPr/>
          <a:lstStyle/>
          <a:p>
            <a:fld id="{D57F1E4F-1CFF-5643-939E-217C01CDF565}" type="slidenum">
              <a:rPr lang="en-US" smtClean="0"/>
              <a:t>82</a:t>
            </a:fld>
            <a:endParaRPr lang="en-US" dirty="0"/>
          </a:p>
        </p:txBody>
      </p:sp>
      <p:sp>
        <p:nvSpPr>
          <p:cNvPr id="4" name="TextBox 3">
            <a:extLst>
              <a:ext uri="{FF2B5EF4-FFF2-40B4-BE49-F238E27FC236}">
                <a16:creationId xmlns:a16="http://schemas.microsoft.com/office/drawing/2014/main" id="{C1B597ED-14FC-9487-101B-4A57F30EED1B}"/>
              </a:ext>
            </a:extLst>
          </p:cNvPr>
          <p:cNvSpPr txBox="1"/>
          <p:nvPr/>
        </p:nvSpPr>
        <p:spPr>
          <a:xfrm>
            <a:off x="1135380" y="3692345"/>
            <a:ext cx="9387840" cy="1200329"/>
          </a:xfrm>
          <a:prstGeom prst="rect">
            <a:avLst/>
          </a:prstGeom>
          <a:noFill/>
        </p:spPr>
        <p:txBody>
          <a:bodyPr wrap="square" rtlCol="0">
            <a:spAutoFit/>
          </a:bodyPr>
          <a:lstStyle/>
          <a:p>
            <a:pPr algn="just"/>
            <a:r>
              <a:rPr lang="en-US" sz="2400" dirty="0">
                <a:solidFill>
                  <a:schemeClr val="tx1">
                    <a:lumMod val="65000"/>
                    <a:lumOff val="35000"/>
                  </a:schemeClr>
                </a:solidFill>
              </a:rPr>
              <a:t>en </a:t>
            </a:r>
            <a:r>
              <a:rPr lang="en-US" sz="2400" b="1" dirty="0">
                <a:solidFill>
                  <a:srgbClr val="0070C0"/>
                </a:solidFill>
              </a:rPr>
              <a:t>problemlösningsmetod </a:t>
            </a:r>
            <a:r>
              <a:rPr lang="en-US" sz="2400" dirty="0">
                <a:solidFill>
                  <a:schemeClr val="tx1">
                    <a:lumMod val="65000"/>
                    <a:lumOff val="35000"/>
                  </a:schemeClr>
                </a:solidFill>
              </a:rPr>
              <a:t>som tar hänsyn till alla faktorer som är inblandade i ett system och bryter ner ett stort problem i dess beståndsdelar och tar reda på hur varje del påverkar helheten</a:t>
            </a:r>
            <a:endParaRPr lang="en-GB" sz="2400" dirty="0">
              <a:solidFill>
                <a:schemeClr val="tx1">
                  <a:lumMod val="65000"/>
                  <a:lumOff val="35000"/>
                </a:schemeClr>
              </a:solidFill>
            </a:endParaRPr>
          </a:p>
        </p:txBody>
      </p:sp>
    </p:spTree>
    <p:extLst>
      <p:ext uri="{BB962C8B-B14F-4D97-AF65-F5344CB8AC3E}">
        <p14:creationId xmlns:p14="http://schemas.microsoft.com/office/powerpoint/2010/main" val="27866494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7641B-2544-0FB3-4237-9BA4FC7514C2}"/>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B3D3A37E-1B52-AC0F-FB88-31FB67E24984}"/>
              </a:ext>
            </a:extLst>
          </p:cNvPr>
          <p:cNvSpPr>
            <a:spLocks noGrp="1"/>
          </p:cNvSpPr>
          <p:nvPr>
            <p:ph type="title"/>
          </p:nvPr>
        </p:nvSpPr>
        <p:spPr>
          <a:xfrm>
            <a:off x="548640" y="3023076"/>
            <a:ext cx="3093720" cy="1009651"/>
          </a:xfrm>
        </p:spPr>
        <p:txBody>
          <a:bodyPr>
            <a:normAutofit fontScale="90000"/>
          </a:bodyPr>
          <a:lstStyle/>
          <a:p>
            <a:r>
              <a:rPr lang="en-US" dirty="0"/>
              <a:t>Grunderna i systemtänkande</a:t>
            </a:r>
            <a:endParaRPr lang="en-GB" dirty="0"/>
          </a:p>
        </p:txBody>
      </p:sp>
      <p:sp>
        <p:nvSpPr>
          <p:cNvPr id="2" name="Segnaposto piè di pagina 1">
            <a:extLst>
              <a:ext uri="{FF2B5EF4-FFF2-40B4-BE49-F238E27FC236}">
                <a16:creationId xmlns:a16="http://schemas.microsoft.com/office/drawing/2014/main" id="{83DEDA0D-FF15-9056-9A9E-77E5B90F8BA3}"/>
              </a:ext>
            </a:extLst>
          </p:cNvPr>
          <p:cNvSpPr>
            <a:spLocks noGrp="1"/>
          </p:cNvSpPr>
          <p:nvPr>
            <p:ph type="ftr" sz="quarter" idx="11"/>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Systemtänkande</a:t>
            </a:r>
          </a:p>
        </p:txBody>
      </p:sp>
      <p:sp>
        <p:nvSpPr>
          <p:cNvPr id="3" name="Segnaposto numero diapositiva 2">
            <a:extLst>
              <a:ext uri="{FF2B5EF4-FFF2-40B4-BE49-F238E27FC236}">
                <a16:creationId xmlns:a16="http://schemas.microsoft.com/office/drawing/2014/main" id="{5199E3E5-DED8-179A-D82B-9C29BD268D5E}"/>
              </a:ext>
            </a:extLst>
          </p:cNvPr>
          <p:cNvSpPr>
            <a:spLocks noGrp="1"/>
          </p:cNvSpPr>
          <p:nvPr>
            <p:ph type="sldNum" sz="quarter" idx="12"/>
          </p:nvPr>
        </p:nvSpPr>
        <p:spPr/>
        <p:txBody>
          <a:bodyPr/>
          <a:lstStyle/>
          <a:p>
            <a:fld id="{D57F1E4F-1CFF-5643-939E-217C01CDF565}" type="slidenum">
              <a:rPr lang="en-US" smtClean="0"/>
              <a:t>83</a:t>
            </a:fld>
            <a:endParaRPr lang="en-US" dirty="0"/>
          </a:p>
        </p:txBody>
      </p:sp>
      <p:graphicFrame>
        <p:nvGraphicFramePr>
          <p:cNvPr id="9" name="Διάγραμμα 1250091225">
            <a:extLst>
              <a:ext uri="{FF2B5EF4-FFF2-40B4-BE49-F238E27FC236}">
                <a16:creationId xmlns:a16="http://schemas.microsoft.com/office/drawing/2014/main" id="{1C1F9030-F90B-FE95-BE7D-2918E1197CC0}"/>
              </a:ext>
            </a:extLst>
          </p:cNvPr>
          <p:cNvGraphicFramePr/>
          <p:nvPr/>
        </p:nvGraphicFramePr>
        <p:xfrm>
          <a:off x="3855720" y="822960"/>
          <a:ext cx="7787640" cy="5533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08511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2A700-1611-3DD5-6C17-057EEE572E0B}"/>
            </a:ext>
          </a:extLst>
        </p:cNvPr>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C189150B-750D-7C28-2161-3C2135C56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36" y="269962"/>
            <a:ext cx="11667313" cy="6475356"/>
          </a:xfrm>
          <a:prstGeom prst="rect">
            <a:avLst/>
          </a:prstGeom>
          <a:noFill/>
        </p:spPr>
      </p:pic>
      <p:sp>
        <p:nvSpPr>
          <p:cNvPr id="2" name="Segnaposto piè di pagina 1">
            <a:extLst>
              <a:ext uri="{FF2B5EF4-FFF2-40B4-BE49-F238E27FC236}">
                <a16:creationId xmlns:a16="http://schemas.microsoft.com/office/drawing/2014/main" id="{9507AD1E-2361-29C1-1AE8-E0930B2D79CA}"/>
              </a:ext>
            </a:extLst>
          </p:cNvPr>
          <p:cNvSpPr>
            <a:spLocks noGrp="1"/>
          </p:cNvSpPr>
          <p:nvPr>
            <p:ph type="ftr" sz="quarter" idx="11"/>
          </p:nvPr>
        </p:nvSpPr>
        <p:spPr>
          <a:xfrm>
            <a:off x="838200" y="6238876"/>
            <a:ext cx="9982200" cy="600074"/>
          </a:xfrm>
        </p:spPr>
        <p:txBody>
          <a:bodyPr anchor="ctr">
            <a:normAutofit/>
          </a:bodyPr>
          <a:lstStyle/>
          <a:p>
            <a:pPr>
              <a:spcAft>
                <a:spcPts val="600"/>
              </a:spcAft>
            </a:pPr>
            <a:r>
              <a:rPr lang="en-US" dirty="0"/>
              <a:t>Modul: </a:t>
            </a:r>
            <a:r>
              <a:rPr lang="en-US" dirty="0" err="1"/>
              <a:t>Övergripande</a:t>
            </a:r>
            <a:r>
              <a:rPr lang="en-US" dirty="0"/>
              <a:t> </a:t>
            </a:r>
            <a:r>
              <a:rPr lang="en-US" dirty="0" err="1"/>
              <a:t>färdigheter</a:t>
            </a:r>
            <a:r>
              <a:rPr lang="en-US" dirty="0"/>
              <a:t> / </a:t>
            </a:r>
            <a:r>
              <a:rPr lang="en-US" dirty="0" err="1"/>
              <a:t>Ämne</a:t>
            </a:r>
            <a:r>
              <a:rPr lang="en-US" dirty="0"/>
              <a:t>: </a:t>
            </a:r>
            <a:r>
              <a:rPr lang="en-US" dirty="0" err="1"/>
              <a:t>Gröna</a:t>
            </a:r>
            <a:r>
              <a:rPr lang="en-US" dirty="0"/>
              <a:t> </a:t>
            </a:r>
            <a:r>
              <a:rPr lang="en-US" dirty="0" err="1"/>
              <a:t>färdigheter</a:t>
            </a:r>
            <a:r>
              <a:rPr lang="en-US" dirty="0"/>
              <a:t> / </a:t>
            </a:r>
            <a:r>
              <a:rPr lang="en-US" dirty="0" err="1"/>
              <a:t>Delämne</a:t>
            </a:r>
            <a:r>
              <a:rPr lang="en-US" dirty="0"/>
              <a:t>: </a:t>
            </a:r>
            <a:r>
              <a:rPr lang="en-US" dirty="0" err="1"/>
              <a:t>Systemtänkande</a:t>
            </a:r>
            <a:endParaRPr lang="en-US" dirty="0"/>
          </a:p>
        </p:txBody>
      </p:sp>
      <p:sp>
        <p:nvSpPr>
          <p:cNvPr id="3" name="Segnaposto numero diapositiva 2" hidden="1">
            <a:extLst>
              <a:ext uri="{FF2B5EF4-FFF2-40B4-BE49-F238E27FC236}">
                <a16:creationId xmlns:a16="http://schemas.microsoft.com/office/drawing/2014/main" id="{4C30881C-F9A7-47CC-0C96-0480E213D717}"/>
              </a:ext>
            </a:extLst>
          </p:cNvPr>
          <p:cNvSpPr>
            <a:spLocks noGrp="1"/>
          </p:cNvSpPr>
          <p:nvPr>
            <p:ph type="sldNum" sz="quarter" idx="12"/>
          </p:nvPr>
        </p:nvSpPr>
        <p:spPr>
          <a:xfrm>
            <a:off x="10896600" y="6356350"/>
            <a:ext cx="457200" cy="365125"/>
          </a:xfrm>
        </p:spPr>
        <p:txBody>
          <a:bodyPr anchor="ctr">
            <a:normAutofit/>
          </a:bodyPr>
          <a:lstStyle/>
          <a:p>
            <a:pPr>
              <a:spcAft>
                <a:spcPts val="600"/>
              </a:spcAft>
            </a:pPr>
            <a:fld id="{D57F1E4F-1CFF-5643-939E-217C01CDF565}" type="slidenum">
              <a:rPr lang="en-US" smtClean="0"/>
              <a:t>84</a:t>
            </a:fld>
            <a:endParaRPr lang="en-US"/>
          </a:p>
        </p:txBody>
      </p:sp>
    </p:spTree>
    <p:extLst>
      <p:ext uri="{BB962C8B-B14F-4D97-AF65-F5344CB8AC3E}">
        <p14:creationId xmlns:p14="http://schemas.microsoft.com/office/powerpoint/2010/main" val="34081485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485D5-C575-8B94-67CE-A222CF5C4E56}"/>
            </a:ext>
          </a:extLst>
        </p:cNvPr>
        <p:cNvGrpSpPr/>
        <p:nvPr/>
      </p:nvGrpSpPr>
      <p:grpSpPr>
        <a:xfrm>
          <a:off x="0" y="0"/>
          <a:ext cx="0" cy="0"/>
          <a:chOff x="0" y="0"/>
          <a:chExt cx="0" cy="0"/>
        </a:xfrm>
      </p:grpSpPr>
      <p:sp>
        <p:nvSpPr>
          <p:cNvPr id="7" name="Titolo 6">
            <a:extLst>
              <a:ext uri="{FF2B5EF4-FFF2-40B4-BE49-F238E27FC236}">
                <a16:creationId xmlns:a16="http://schemas.microsoft.com/office/drawing/2014/main" id="{B5A521E4-BCC3-5CA5-CE11-559A8E24228F}"/>
              </a:ext>
            </a:extLst>
          </p:cNvPr>
          <p:cNvSpPr>
            <a:spLocks noGrp="1"/>
          </p:cNvSpPr>
          <p:nvPr>
            <p:ph type="title"/>
          </p:nvPr>
        </p:nvSpPr>
        <p:spPr/>
        <p:txBody>
          <a:bodyPr/>
          <a:lstStyle/>
          <a:p>
            <a:r>
              <a:rPr lang="it-IT" dirty="0"/>
              <a:t>Praktisk aktivitet #8</a:t>
            </a:r>
            <a:endParaRPr lang="en-GB" dirty="0"/>
          </a:p>
        </p:txBody>
      </p:sp>
      <p:sp>
        <p:nvSpPr>
          <p:cNvPr id="5" name="Segnaposto piè di pagina 4">
            <a:extLst>
              <a:ext uri="{FF2B5EF4-FFF2-40B4-BE49-F238E27FC236}">
                <a16:creationId xmlns:a16="http://schemas.microsoft.com/office/drawing/2014/main" id="{ECDB99B9-E1D5-CE7E-D54F-9131AAEF4CCA}"/>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Horisontella</a:t>
            </a:r>
            <a:r>
              <a:rPr lang="en-US" sz="1200" dirty="0">
                <a:solidFill>
                  <a:schemeClr val="bg1">
                    <a:lumMod val="65000"/>
                  </a:schemeClr>
                </a:solidFill>
              </a:rPr>
              <a:t>/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Systemtänkande</a:t>
            </a:r>
          </a:p>
        </p:txBody>
      </p:sp>
      <p:sp>
        <p:nvSpPr>
          <p:cNvPr id="6" name="Segnaposto numero diapositiva 5">
            <a:extLst>
              <a:ext uri="{FF2B5EF4-FFF2-40B4-BE49-F238E27FC236}">
                <a16:creationId xmlns:a16="http://schemas.microsoft.com/office/drawing/2014/main" id="{68964679-A2B8-D026-7FC8-9713CD4FD19D}"/>
              </a:ext>
            </a:extLst>
          </p:cNvPr>
          <p:cNvSpPr>
            <a:spLocks noGrp="1"/>
          </p:cNvSpPr>
          <p:nvPr>
            <p:ph type="sldNum" sz="quarter" idx="11"/>
          </p:nvPr>
        </p:nvSpPr>
        <p:spPr/>
        <p:txBody>
          <a:bodyPr/>
          <a:lstStyle/>
          <a:p>
            <a:fld id="{519954A3-9DFD-4C44-94BA-B95130A3BA1C}" type="slidenum">
              <a:rPr lang="en-US" smtClean="0"/>
              <a:t>85</a:t>
            </a:fld>
            <a:endParaRPr lang="en-US" dirty="0"/>
          </a:p>
        </p:txBody>
      </p:sp>
      <p:sp>
        <p:nvSpPr>
          <p:cNvPr id="8" name="Segnaposto immagine 7">
            <a:extLst>
              <a:ext uri="{FF2B5EF4-FFF2-40B4-BE49-F238E27FC236}">
                <a16:creationId xmlns:a16="http://schemas.microsoft.com/office/drawing/2014/main" id="{F3B5D278-6836-37C6-A2A1-90C967D9CD28}"/>
              </a:ext>
            </a:extLst>
          </p:cNvPr>
          <p:cNvSpPr>
            <a:spLocks noGrp="1"/>
          </p:cNvSpPr>
          <p:nvPr>
            <p:ph type="pic" sz="quarter" idx="12"/>
          </p:nvPr>
        </p:nvSpPr>
        <p:spPr>
          <a:xfrm>
            <a:off x="838198" y="1781175"/>
            <a:ext cx="10291355" cy="4394200"/>
          </a:xfrm>
        </p:spPr>
        <p:txBody>
          <a:bodyPr/>
          <a:lstStyle/>
          <a:p>
            <a:pPr marL="0" indent="0" algn="ctr">
              <a:buNone/>
            </a:pPr>
            <a:endParaRPr lang="en-US" i="1" dirty="0">
              <a:solidFill>
                <a:srgbClr val="000000"/>
              </a:solidFill>
              <a:latin typeface="Calibri" panose="020F0502020204030204" pitchFamily="34" charset="0"/>
              <a:ea typeface="Calibri" panose="020F0502020204030204" pitchFamily="34" charset="0"/>
            </a:endParaRPr>
          </a:p>
          <a:p>
            <a:pPr marL="0" indent="0" algn="ctr">
              <a:buNone/>
            </a:pPr>
            <a:endParaRPr lang="en-US" sz="2800" i="1" kern="100" dirty="0">
              <a:solidFill>
                <a:srgbClr val="000000"/>
              </a:solidFill>
              <a:effectLst/>
              <a:latin typeface="Calibri" panose="020F0502020204030204" pitchFamily="34" charset="0"/>
              <a:ea typeface="Calibri" panose="020F0502020204030204" pitchFamily="34" charset="0"/>
            </a:endParaRPr>
          </a:p>
          <a:p>
            <a:pPr marL="0" indent="0" algn="ctr">
              <a:buNone/>
            </a:pPr>
            <a:r>
              <a:rPr lang="en-US" sz="2800" i="1" kern="100" dirty="0">
                <a:solidFill>
                  <a:srgbClr val="000000"/>
                </a:solidFill>
                <a:effectLst/>
                <a:latin typeface="Calibri" panose="020F0502020204030204" pitchFamily="34" charset="0"/>
                <a:ea typeface="Calibri" panose="020F0502020204030204" pitchFamily="34" charset="0"/>
              </a:rPr>
              <a:t>Gruppverksamhet </a:t>
            </a:r>
          </a:p>
          <a:p>
            <a:pPr marL="0" indent="0" algn="ctr">
              <a:buNone/>
            </a:pPr>
            <a:r>
              <a:rPr lang="en-US" i="1" kern="100" dirty="0" err="1">
                <a:solidFill>
                  <a:srgbClr val="000000"/>
                </a:solidFill>
                <a:latin typeface="Calibri" panose="020F0502020204030204" pitchFamily="34" charset="0"/>
                <a:ea typeface="Calibri" panose="020F0502020204030204" pitchFamily="34" charset="0"/>
              </a:rPr>
              <a:t>Dela </a:t>
            </a:r>
            <a:r>
              <a:rPr lang="en-US" i="1" kern="100" dirty="0">
                <a:solidFill>
                  <a:srgbClr val="000000"/>
                </a:solidFill>
                <a:latin typeface="Calibri" panose="020F0502020204030204" pitchFamily="34" charset="0"/>
                <a:ea typeface="Calibri" panose="020F0502020204030204" pitchFamily="34" charset="0"/>
              </a:rPr>
              <a:t>in er i grupper om 4. Varje grupp ska försöka ge exempel på ett problem som ett jordbruksföretag kan ställas inför och identifiera möjliga lösningar:</a:t>
            </a:r>
          </a:p>
          <a:p>
            <a:pPr marL="514350" indent="-514350" algn="ctr">
              <a:buAutoNum type="alphaLcParenR"/>
            </a:pPr>
            <a:r>
              <a:rPr lang="en-US" sz="2800" i="1" kern="100" dirty="0">
                <a:solidFill>
                  <a:srgbClr val="000000"/>
                </a:solidFill>
                <a:effectLst/>
                <a:latin typeface="Calibri" panose="020F0502020204030204" pitchFamily="34" charset="0"/>
                <a:ea typeface="Calibri" panose="020F0502020204030204" pitchFamily="34" charset="0"/>
              </a:rPr>
              <a:t>Som linjär tänkare</a:t>
            </a:r>
          </a:p>
          <a:p>
            <a:pPr marL="514350" indent="-514350" algn="ctr">
              <a:buAutoNum type="alphaLcParenR"/>
            </a:pPr>
            <a:r>
              <a:rPr lang="en-US" i="1" kern="100" dirty="0">
                <a:solidFill>
                  <a:srgbClr val="000000"/>
                </a:solidFill>
                <a:latin typeface="Calibri" panose="020F0502020204030204" pitchFamily="34" charset="0"/>
                <a:ea typeface="Calibri" panose="020F0502020204030204" pitchFamily="34" charset="0"/>
              </a:rPr>
              <a:t>Som systemisk tänkare</a:t>
            </a:r>
          </a:p>
          <a:p>
            <a:pPr marL="0" indent="0" algn="ctr">
              <a:buNone/>
            </a:pPr>
            <a:r>
              <a:rPr lang="en-US" sz="2800" i="1" kern="100" dirty="0">
                <a:solidFill>
                  <a:srgbClr val="000000"/>
                </a:solidFill>
                <a:effectLst/>
                <a:latin typeface="Calibri" panose="020F0502020204030204" pitchFamily="34" charset="0"/>
                <a:ea typeface="Calibri" panose="020F0502020204030204" pitchFamily="34" charset="0"/>
              </a:rPr>
              <a:t>Presentera dina resultat för dina kollegor och diskutera resultaten.</a:t>
            </a:r>
          </a:p>
        </p:txBody>
      </p:sp>
    </p:spTree>
    <p:extLst>
      <p:ext uri="{BB962C8B-B14F-4D97-AF65-F5344CB8AC3E}">
        <p14:creationId xmlns:p14="http://schemas.microsoft.com/office/powerpoint/2010/main" val="40831852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424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2794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997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p:txBody>
          <a:bodyPr/>
          <a:lstStyle/>
          <a:p>
            <a:r>
              <a:rPr lang="en-US" sz="4400" dirty="0"/>
              <a:t>Grön ekonomi: de tre vägledande principerna</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sz="1200" dirty="0">
                <a:solidFill>
                  <a:schemeClr val="bg1">
                    <a:lumMod val="65000"/>
                  </a:schemeClr>
                </a:solidFill>
              </a:rPr>
              <a:t>Modul: </a:t>
            </a:r>
            <a:r>
              <a:rPr lang="en-US" sz="1200" dirty="0" err="1">
                <a:solidFill>
                  <a:schemeClr val="bg1">
                    <a:lumMod val="65000"/>
                  </a:schemeClr>
                </a:solidFill>
              </a:rPr>
              <a:t>Övergripande</a:t>
            </a:r>
            <a:r>
              <a:rPr lang="en-US" sz="1200" dirty="0">
                <a:solidFill>
                  <a:schemeClr val="bg1">
                    <a:lumMod val="65000"/>
                  </a:schemeClr>
                </a:solidFill>
              </a:rPr>
              <a:t> färdigheter / </a:t>
            </a:r>
            <a:r>
              <a:rPr lang="en-US" dirty="0" err="1">
                <a:solidFill>
                  <a:schemeClr val="bg1">
                    <a:lumMod val="65000"/>
                  </a:schemeClr>
                </a:solidFill>
              </a:rPr>
              <a:t>Ämne</a:t>
            </a:r>
            <a:r>
              <a:rPr lang="en-US" sz="1200" dirty="0">
                <a:solidFill>
                  <a:schemeClr val="bg1">
                    <a:lumMod val="65000"/>
                  </a:schemeClr>
                </a:solidFill>
              </a:rPr>
              <a:t>: Gröna färdigheter / </a:t>
            </a:r>
            <a:r>
              <a:rPr lang="en-US" dirty="0" err="1">
                <a:solidFill>
                  <a:schemeClr val="bg1">
                    <a:lumMod val="65000"/>
                  </a:schemeClr>
                </a:solidFill>
              </a:rPr>
              <a:t>Delämne</a:t>
            </a:r>
            <a:r>
              <a:rPr lang="en-US" sz="1200" dirty="0">
                <a:solidFill>
                  <a:schemeClr val="bg1">
                    <a:lumMod val="65000"/>
                  </a:schemeClr>
                </a:solidFill>
              </a:rPr>
              <a:t>: Hållbarhet och relaterade begrepp</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9</a:t>
            </a:fld>
            <a:endParaRPr lang="en-US" dirty="0"/>
          </a:p>
        </p:txBody>
      </p:sp>
      <p:pic>
        <p:nvPicPr>
          <p:cNvPr id="11" name="Immagine 10">
            <a:extLst>
              <a:ext uri="{FF2B5EF4-FFF2-40B4-BE49-F238E27FC236}">
                <a16:creationId xmlns:a16="http://schemas.microsoft.com/office/drawing/2014/main" id="{0A7FE0A7-D6FD-2ED1-51BE-92566B2C3ACF}"/>
              </a:ext>
            </a:extLst>
          </p:cNvPr>
          <p:cNvPicPr>
            <a:picLocks noChangeAspect="1"/>
          </p:cNvPicPr>
          <p:nvPr/>
        </p:nvPicPr>
        <p:blipFill>
          <a:blip r:embed="rId2"/>
          <a:stretch>
            <a:fillRect/>
          </a:stretch>
        </p:blipFill>
        <p:spPr>
          <a:xfrm>
            <a:off x="2688738" y="1579853"/>
            <a:ext cx="6814524" cy="4438391"/>
          </a:xfrm>
          <a:prstGeom prst="rect">
            <a:avLst/>
          </a:prstGeom>
        </p:spPr>
      </p:pic>
      <p:sp>
        <p:nvSpPr>
          <p:cNvPr id="12" name="CasellaDiTesto 11">
            <a:extLst>
              <a:ext uri="{FF2B5EF4-FFF2-40B4-BE49-F238E27FC236}">
                <a16:creationId xmlns:a16="http://schemas.microsoft.com/office/drawing/2014/main" id="{B354A559-51C1-737F-2DF4-BDF18745814D}"/>
              </a:ext>
            </a:extLst>
          </p:cNvPr>
          <p:cNvSpPr txBox="1"/>
          <p:nvPr/>
        </p:nvSpPr>
        <p:spPr>
          <a:xfrm>
            <a:off x="5449307" y="6018244"/>
            <a:ext cx="1794456" cy="261610"/>
          </a:xfrm>
          <a:prstGeom prst="rect">
            <a:avLst/>
          </a:prstGeom>
          <a:noFill/>
        </p:spPr>
        <p:txBody>
          <a:bodyPr wrap="square">
            <a:spAutoFit/>
          </a:bodyPr>
          <a:lstStyle/>
          <a:p>
            <a:pPr algn="just">
              <a:spcAft>
                <a:spcPts val="1000"/>
              </a:spcAft>
            </a:pPr>
            <a:r>
              <a:rPr lang="en-GB" sz="1100" i="1"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(Källa: </a:t>
            </a:r>
            <a:r>
              <a:rPr lang="en-GB" sz="1100" i="1" u="sng" dirty="0">
                <a:solidFill>
                  <a:srgbClr val="1F497D"/>
                </a:solidFill>
                <a:effectLst/>
                <a:latin typeface="Calibri" panose="020F0502020204030204" pitchFamily="34" charset="0"/>
                <a:ea typeface="Calibri" panose="020F0502020204030204" pitchFamily="34" charset="0"/>
                <a:cs typeface="Calibri" panose="020F0502020204030204" pitchFamily="34" charset="0"/>
                <a:hlinkClick r:id="rId3"/>
              </a:rPr>
              <a:t>Europeiska miljöbyrån, 2018</a:t>
            </a:r>
            <a:r>
              <a:rPr lang="en-GB" sz="1100" i="1" dirty="0">
                <a:solidFill>
                  <a:srgbClr val="1F497D"/>
                </a:solidFill>
                <a:effectLst/>
                <a:latin typeface="Calibri" panose="020F0502020204030204" pitchFamily="34" charset="0"/>
                <a:ea typeface="Calibri" panose="020F0502020204030204" pitchFamily="34" charset="0"/>
                <a:cs typeface="Calibri" panose="020F0502020204030204" pitchFamily="34" charset="0"/>
              </a:rPr>
              <a:t>)</a:t>
            </a:r>
            <a:endParaRPr lang="it-IT" sz="1100" i="1" dirty="0">
              <a:solidFill>
                <a:srgbClr val="1F497D"/>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68020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552050"/>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0837CB-C865-4711-8584-A0EB2AF98013}"/>
</file>

<file path=customXml/itemProps2.xml><?xml version="1.0" encoding="utf-8"?>
<ds:datastoreItem xmlns:ds="http://schemas.openxmlformats.org/officeDocument/2006/customXml" ds:itemID="{4014C251-E8E7-4FDF-8B40-3476C93DDCE3}"/>
</file>

<file path=docProps/app.xml><?xml version="1.0" encoding="utf-8"?>
<Properties xmlns="http://schemas.openxmlformats.org/officeDocument/2006/extended-properties" xmlns:vt="http://schemas.openxmlformats.org/officeDocument/2006/docPropsVTypes">
  <Template/>
  <TotalTime>1498</TotalTime>
  <Words>5034</Words>
  <Application>Microsoft Office PowerPoint</Application>
  <PresentationFormat>Widescreen</PresentationFormat>
  <Paragraphs>541</Paragraphs>
  <Slides>90</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90</vt:i4>
      </vt:variant>
    </vt:vector>
  </HeadingPairs>
  <TitlesOfParts>
    <vt:vector size="100" baseType="lpstr">
      <vt:lpstr>Arial</vt:lpstr>
      <vt:lpstr>Calibri</vt:lpstr>
      <vt:lpstr>Calibri Light</vt:lpstr>
      <vt:lpstr>Minion Pro</vt:lpstr>
      <vt:lpstr>Symbol</vt:lpstr>
      <vt:lpstr>Söhne</vt:lpstr>
      <vt:lpstr>Times New Roman</vt:lpstr>
      <vt:lpstr>Wingdings</vt:lpstr>
      <vt:lpstr>Tema1</vt:lpstr>
      <vt:lpstr>PBrush</vt:lpstr>
      <vt:lpstr>PowerPoint Presentation</vt:lpstr>
      <vt:lpstr>Kurs: Högre Utbildning Modul: Övergripande färdigheter Ämne: Gröna färdigheter</vt:lpstr>
      <vt:lpstr>Innehåll</vt:lpstr>
      <vt:lpstr>Begreppet hållbarhet</vt:lpstr>
      <vt:lpstr>Begreppet hållbarhet</vt:lpstr>
      <vt:lpstr>De tre pelarna för hållbarhet</vt:lpstr>
      <vt:lpstr>De tre pelarna för hållbarhet: exempel</vt:lpstr>
      <vt:lpstr>Grön ekonomi</vt:lpstr>
      <vt:lpstr>Grön ekonomi: de tre vägledande principerna</vt:lpstr>
      <vt:lpstr>Grön ekonomi</vt:lpstr>
      <vt:lpstr>Praktisk aktivitet nr 1</vt:lpstr>
      <vt:lpstr>Cirkulär ekonomi</vt:lpstr>
      <vt:lpstr>Cirkulär ekonomi</vt:lpstr>
      <vt:lpstr>Cirkulär ekonomi</vt:lpstr>
      <vt:lpstr>Praktisk aktivitet nr 2</vt:lpstr>
      <vt:lpstr>Bioekonomi</vt:lpstr>
      <vt:lpstr>PowerPoint Presentation</vt:lpstr>
      <vt:lpstr>Bioekonomi: vägledande principer</vt:lpstr>
      <vt:lpstr>Bioekonomi: vägledande principer</vt:lpstr>
      <vt:lpstr>Bioekonomi: vägledande principer</vt:lpstr>
      <vt:lpstr>Bioekonomi: vägledande principer</vt:lpstr>
      <vt:lpstr>Sektorer och nätverk inom bioekonomin</vt:lpstr>
      <vt:lpstr>Bioekonomi och tryggad livsmedelsförsörjning</vt:lpstr>
      <vt:lpstr>Bioekonomi och mervärde</vt:lpstr>
      <vt:lpstr>Bioekonomin och skapandet av arbetstillfällen i EU</vt:lpstr>
      <vt:lpstr>Praktisk aktivitet nr 3</vt:lpstr>
      <vt:lpstr>PowerPoint Presentation</vt:lpstr>
      <vt:lpstr>PowerPoint Presentation</vt:lpstr>
      <vt:lpstr>Innehåll</vt:lpstr>
      <vt:lpstr>FN:s Agenda 2030 och de globala målen för hållbar utveckling</vt:lpstr>
      <vt:lpstr>Jordbruk</vt:lpstr>
      <vt:lpstr>Jordbruk</vt:lpstr>
      <vt:lpstr>Målen för hållbar utveckling och bioekonomi och jordbruk</vt:lpstr>
      <vt:lpstr>Den europeiska gröna given</vt:lpstr>
      <vt:lpstr>Den europeiska gröna given: flera mål</vt:lpstr>
      <vt:lpstr>Strategi från jord till bord</vt:lpstr>
      <vt:lpstr>Resan från jord till bord</vt:lpstr>
      <vt:lpstr>Strategins fyra pelare</vt:lpstr>
      <vt:lpstr>Praktisk aktivitet nr 4</vt:lpstr>
      <vt:lpstr>PowerPoint Presentation</vt:lpstr>
      <vt:lpstr>PowerPoint Presentation</vt:lpstr>
      <vt:lpstr>Innehåll</vt:lpstr>
      <vt:lpstr>Miljöledning</vt:lpstr>
      <vt:lpstr>Miljökonsekvensbedömning</vt:lpstr>
      <vt:lpstr>PowerPoint Presentation</vt:lpstr>
      <vt:lpstr>Livscykelanalys</vt:lpstr>
      <vt:lpstr>Grön innovation och bioekonomi</vt:lpstr>
      <vt:lpstr>Kritiska punkter för grön innovation</vt:lpstr>
      <vt:lpstr>Framtida trender</vt:lpstr>
      <vt:lpstr>Praktisk aktivitet nr 5</vt:lpstr>
      <vt:lpstr>PowerPoint Presentation</vt:lpstr>
      <vt:lpstr>PowerPoint Presentation</vt:lpstr>
      <vt:lpstr>Innehåll</vt:lpstr>
      <vt:lpstr>Avfallshantering</vt:lpstr>
      <vt:lpstr>Anslutna koncept </vt:lpstr>
      <vt:lpstr>Avfallshantering från jordbruk</vt:lpstr>
      <vt:lpstr>Fördelar med hantering av jordbruksavfall</vt:lpstr>
      <vt:lpstr>Praktisk aktivitet #6</vt:lpstr>
      <vt:lpstr>Livscykeltänkande </vt:lpstr>
      <vt:lpstr>Livscykelhantering </vt:lpstr>
      <vt:lpstr>Nyckelelement för efterlevnad </vt:lpstr>
      <vt:lpstr>Nivåer av efterlevnad </vt:lpstr>
      <vt:lpstr>Nyckelprinciper för efterlevnad</vt:lpstr>
      <vt:lpstr>PowerPoint Presentation</vt:lpstr>
      <vt:lpstr>Innehåll</vt:lpstr>
      <vt:lpstr>Antropocen</vt:lpstr>
      <vt:lpstr>Sektorer som bidrar till klimatförändringarna</vt:lpstr>
      <vt:lpstr>Jordbrukets roll i ett ständigt föränderligt klimat</vt:lpstr>
      <vt:lpstr>PowerPoint Presentation</vt:lpstr>
      <vt:lpstr>Jordbrukets roll i ett ständigt föränderligt klimat</vt:lpstr>
      <vt:lpstr>Jordbrukets roll i ett ständigt föränderligt klimat</vt:lpstr>
      <vt:lpstr>Miljömässigt fotavtryck</vt:lpstr>
      <vt:lpstr>Miljömässigt fotavtryck</vt:lpstr>
      <vt:lpstr>De viktigaste skillnaderna mellan ekologiska fotavtryck och koldioxidfotavtryck</vt:lpstr>
      <vt:lpstr>Dagen för överskottering av jorden</vt:lpstr>
      <vt:lpstr>De tre pelarna för hållbarhet: Exempel</vt:lpstr>
      <vt:lpstr>PowerPoint Presentation</vt:lpstr>
      <vt:lpstr>Praktisk aktivitet nr 7</vt:lpstr>
      <vt:lpstr>PowerPoint Presentation</vt:lpstr>
      <vt:lpstr>PowerPoint Presentation</vt:lpstr>
      <vt:lpstr>Innehåll</vt:lpstr>
      <vt:lpstr>Systemtänkande</vt:lpstr>
      <vt:lpstr>Grunderna i systemtänkande</vt:lpstr>
      <vt:lpstr>PowerPoint Presentation</vt:lpstr>
      <vt:lpstr>Praktisk aktivitet #8</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keywords>, docId:F9E1678ADA1CC404A045CE15878CA0B1</cp:keywords>
  <cp:lastModifiedBy>A S</cp:lastModifiedBy>
  <cp:revision>43</cp:revision>
  <dcterms:created xsi:type="dcterms:W3CDTF">2022-08-02T09:54:50Z</dcterms:created>
  <dcterms:modified xsi:type="dcterms:W3CDTF">2024-03-16T20:53:30Z</dcterms:modified>
</cp:coreProperties>
</file>