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x="18288000" cy="10287000"/>
  <p:notesSz cx="6858000" cy="9144000"/>
  <p:embeddedFontLst>
    <p:embeddedFont>
      <p:font typeface="Canva Sans Bold" panose="020B0604020202020204" charset="0"/>
      <p:regular r:id="rId36"/>
    </p:embeddedFont>
    <p:embeddedFont>
      <p:font typeface="TT Rounds Condensed" panose="020B0604020202020204" charset="0"/>
      <p:regular r:id="rId37"/>
    </p:embeddedFont>
    <p:embeddedFont>
      <p:font typeface="TT Rounds Condensed Bold"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66" d="100"/>
          <a:sy n="66" d="100"/>
        </p:scale>
        <p:origin x="-308" y="-15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 S" userId="bff0dd6adc7f4841" providerId="LiveId" clId="{412DB59E-100E-4093-BA3A-822FFFF46EEA}"/>
    <pc:docChg chg="modSld">
      <pc:chgData name="A S" userId="bff0dd6adc7f4841" providerId="LiveId" clId="{412DB59E-100E-4093-BA3A-822FFFF46EEA}" dt="2024-05-28T11:43:09.118" v="628" actId="20577"/>
      <pc:docMkLst>
        <pc:docMk/>
      </pc:docMkLst>
      <pc:sldChg chg="modSp mod">
        <pc:chgData name="A S" userId="bff0dd6adc7f4841" providerId="LiveId" clId="{412DB59E-100E-4093-BA3A-822FFFF46EEA}" dt="2024-05-28T11:35:10.107" v="32" actId="20577"/>
        <pc:sldMkLst>
          <pc:docMk/>
          <pc:sldMk cId="0" sldId="267"/>
        </pc:sldMkLst>
        <pc:spChg chg="mod">
          <ac:chgData name="A S" userId="bff0dd6adc7f4841" providerId="LiveId" clId="{412DB59E-100E-4093-BA3A-822FFFF46EEA}" dt="2024-05-28T11:35:10.107" v="32" actId="20577"/>
          <ac:spMkLst>
            <pc:docMk/>
            <pc:sldMk cId="0" sldId="267"/>
            <ac:spMk id="22" creationId="{00000000-0000-0000-0000-000000000000}"/>
          </ac:spMkLst>
        </pc:spChg>
      </pc:sldChg>
      <pc:sldChg chg="modSp mod">
        <pc:chgData name="A S" userId="bff0dd6adc7f4841" providerId="LiveId" clId="{412DB59E-100E-4093-BA3A-822FFFF46EEA}" dt="2024-05-28T11:35:47.637" v="67" actId="20577"/>
        <pc:sldMkLst>
          <pc:docMk/>
          <pc:sldMk cId="0" sldId="268"/>
        </pc:sldMkLst>
        <pc:spChg chg="mod">
          <ac:chgData name="A S" userId="bff0dd6adc7f4841" providerId="LiveId" clId="{412DB59E-100E-4093-BA3A-822FFFF46EEA}" dt="2024-05-28T11:35:47.637" v="67" actId="20577"/>
          <ac:spMkLst>
            <pc:docMk/>
            <pc:sldMk cId="0" sldId="268"/>
            <ac:spMk id="7" creationId="{00000000-0000-0000-0000-000000000000}"/>
          </ac:spMkLst>
        </pc:spChg>
      </pc:sldChg>
      <pc:sldChg chg="modSp mod">
        <pc:chgData name="A S" userId="bff0dd6adc7f4841" providerId="LiveId" clId="{412DB59E-100E-4093-BA3A-822FFFF46EEA}" dt="2024-05-28T11:36:12.517" v="100" actId="20577"/>
        <pc:sldMkLst>
          <pc:docMk/>
          <pc:sldMk cId="0" sldId="269"/>
        </pc:sldMkLst>
        <pc:spChg chg="mod">
          <ac:chgData name="A S" userId="bff0dd6adc7f4841" providerId="LiveId" clId="{412DB59E-100E-4093-BA3A-822FFFF46EEA}" dt="2024-05-28T11:36:12.517" v="100" actId="20577"/>
          <ac:spMkLst>
            <pc:docMk/>
            <pc:sldMk cId="0" sldId="269"/>
            <ac:spMk id="6" creationId="{00000000-0000-0000-0000-000000000000}"/>
          </ac:spMkLst>
        </pc:spChg>
      </pc:sldChg>
      <pc:sldChg chg="modSp mod">
        <pc:chgData name="A S" userId="bff0dd6adc7f4841" providerId="LiveId" clId="{412DB59E-100E-4093-BA3A-822FFFF46EEA}" dt="2024-05-28T11:36:39.989" v="133" actId="20577"/>
        <pc:sldMkLst>
          <pc:docMk/>
          <pc:sldMk cId="0" sldId="270"/>
        </pc:sldMkLst>
        <pc:spChg chg="mod">
          <ac:chgData name="A S" userId="bff0dd6adc7f4841" providerId="LiveId" clId="{412DB59E-100E-4093-BA3A-822FFFF46EEA}" dt="2024-05-28T11:36:39.989" v="133" actId="20577"/>
          <ac:spMkLst>
            <pc:docMk/>
            <pc:sldMk cId="0" sldId="270"/>
            <ac:spMk id="8" creationId="{00000000-0000-0000-0000-000000000000}"/>
          </ac:spMkLst>
        </pc:spChg>
      </pc:sldChg>
      <pc:sldChg chg="modSp mod">
        <pc:chgData name="A S" userId="bff0dd6adc7f4841" providerId="LiveId" clId="{412DB59E-100E-4093-BA3A-822FFFF46EEA}" dt="2024-05-28T11:37:05.062" v="166" actId="20577"/>
        <pc:sldMkLst>
          <pc:docMk/>
          <pc:sldMk cId="0" sldId="271"/>
        </pc:sldMkLst>
        <pc:spChg chg="mod">
          <ac:chgData name="A S" userId="bff0dd6adc7f4841" providerId="LiveId" clId="{412DB59E-100E-4093-BA3A-822FFFF46EEA}" dt="2024-05-28T11:37:05.062" v="166" actId="20577"/>
          <ac:spMkLst>
            <pc:docMk/>
            <pc:sldMk cId="0" sldId="271"/>
            <ac:spMk id="8" creationId="{00000000-0000-0000-0000-000000000000}"/>
          </ac:spMkLst>
        </pc:spChg>
      </pc:sldChg>
      <pc:sldChg chg="modSp mod">
        <pc:chgData name="A S" userId="bff0dd6adc7f4841" providerId="LiveId" clId="{412DB59E-100E-4093-BA3A-822FFFF46EEA}" dt="2024-05-28T11:37:28.170" v="199" actId="20577"/>
        <pc:sldMkLst>
          <pc:docMk/>
          <pc:sldMk cId="0" sldId="272"/>
        </pc:sldMkLst>
        <pc:spChg chg="mod">
          <ac:chgData name="A S" userId="bff0dd6adc7f4841" providerId="LiveId" clId="{412DB59E-100E-4093-BA3A-822FFFF46EEA}" dt="2024-05-28T11:37:28.170" v="199" actId="20577"/>
          <ac:spMkLst>
            <pc:docMk/>
            <pc:sldMk cId="0" sldId="272"/>
            <ac:spMk id="12" creationId="{00000000-0000-0000-0000-000000000000}"/>
          </ac:spMkLst>
        </pc:spChg>
      </pc:sldChg>
      <pc:sldChg chg="modSp mod">
        <pc:chgData name="A S" userId="bff0dd6adc7f4841" providerId="LiveId" clId="{412DB59E-100E-4093-BA3A-822FFFF46EEA}" dt="2024-05-28T11:37:58.986" v="232" actId="20577"/>
        <pc:sldMkLst>
          <pc:docMk/>
          <pc:sldMk cId="0" sldId="273"/>
        </pc:sldMkLst>
        <pc:spChg chg="mod">
          <ac:chgData name="A S" userId="bff0dd6adc7f4841" providerId="LiveId" clId="{412DB59E-100E-4093-BA3A-822FFFF46EEA}" dt="2024-05-28T11:37:58.986" v="232" actId="20577"/>
          <ac:spMkLst>
            <pc:docMk/>
            <pc:sldMk cId="0" sldId="273"/>
            <ac:spMk id="14" creationId="{00000000-0000-0000-0000-000000000000}"/>
          </ac:spMkLst>
        </pc:spChg>
      </pc:sldChg>
      <pc:sldChg chg="modSp mod">
        <pc:chgData name="A S" userId="bff0dd6adc7f4841" providerId="LiveId" clId="{412DB59E-100E-4093-BA3A-822FFFF46EEA}" dt="2024-05-28T11:38:22.616" v="265" actId="20577"/>
        <pc:sldMkLst>
          <pc:docMk/>
          <pc:sldMk cId="0" sldId="274"/>
        </pc:sldMkLst>
        <pc:spChg chg="mod">
          <ac:chgData name="A S" userId="bff0dd6adc7f4841" providerId="LiveId" clId="{412DB59E-100E-4093-BA3A-822FFFF46EEA}" dt="2024-05-28T11:38:22.616" v="265" actId="20577"/>
          <ac:spMkLst>
            <pc:docMk/>
            <pc:sldMk cId="0" sldId="274"/>
            <ac:spMk id="28" creationId="{00000000-0000-0000-0000-000000000000}"/>
          </ac:spMkLst>
        </pc:spChg>
      </pc:sldChg>
      <pc:sldChg chg="modSp mod">
        <pc:chgData name="A S" userId="bff0dd6adc7f4841" providerId="LiveId" clId="{412DB59E-100E-4093-BA3A-822FFFF46EEA}" dt="2024-05-28T11:38:51.929" v="298" actId="20577"/>
        <pc:sldMkLst>
          <pc:docMk/>
          <pc:sldMk cId="0" sldId="275"/>
        </pc:sldMkLst>
        <pc:spChg chg="mod">
          <ac:chgData name="A S" userId="bff0dd6adc7f4841" providerId="LiveId" clId="{412DB59E-100E-4093-BA3A-822FFFF46EEA}" dt="2024-05-28T11:38:51.929" v="298" actId="20577"/>
          <ac:spMkLst>
            <pc:docMk/>
            <pc:sldMk cId="0" sldId="275"/>
            <ac:spMk id="11" creationId="{00000000-0000-0000-0000-000000000000}"/>
          </ac:spMkLst>
        </pc:spChg>
      </pc:sldChg>
      <pc:sldChg chg="modSp mod">
        <pc:chgData name="A S" userId="bff0dd6adc7f4841" providerId="LiveId" clId="{412DB59E-100E-4093-BA3A-822FFFF46EEA}" dt="2024-05-28T11:39:17.881" v="331" actId="20577"/>
        <pc:sldMkLst>
          <pc:docMk/>
          <pc:sldMk cId="0" sldId="276"/>
        </pc:sldMkLst>
        <pc:spChg chg="mod">
          <ac:chgData name="A S" userId="bff0dd6adc7f4841" providerId="LiveId" clId="{412DB59E-100E-4093-BA3A-822FFFF46EEA}" dt="2024-05-28T11:39:17.881" v="331" actId="20577"/>
          <ac:spMkLst>
            <pc:docMk/>
            <pc:sldMk cId="0" sldId="276"/>
            <ac:spMk id="33" creationId="{00000000-0000-0000-0000-000000000000}"/>
          </ac:spMkLst>
        </pc:spChg>
      </pc:sldChg>
      <pc:sldChg chg="modSp mod">
        <pc:chgData name="A S" userId="bff0dd6adc7f4841" providerId="LiveId" clId="{412DB59E-100E-4093-BA3A-822FFFF46EEA}" dt="2024-05-28T11:39:51.017" v="364" actId="20577"/>
        <pc:sldMkLst>
          <pc:docMk/>
          <pc:sldMk cId="0" sldId="277"/>
        </pc:sldMkLst>
        <pc:spChg chg="mod">
          <ac:chgData name="A S" userId="bff0dd6adc7f4841" providerId="LiveId" clId="{412DB59E-100E-4093-BA3A-822FFFF46EEA}" dt="2024-05-28T11:39:51.017" v="364" actId="20577"/>
          <ac:spMkLst>
            <pc:docMk/>
            <pc:sldMk cId="0" sldId="277"/>
            <ac:spMk id="24" creationId="{00000000-0000-0000-0000-000000000000}"/>
          </ac:spMkLst>
        </pc:spChg>
      </pc:sldChg>
      <pc:sldChg chg="modSp mod">
        <pc:chgData name="A S" userId="bff0dd6adc7f4841" providerId="LiveId" clId="{412DB59E-100E-4093-BA3A-822FFFF46EEA}" dt="2024-05-28T11:40:09.354" v="397" actId="20577"/>
        <pc:sldMkLst>
          <pc:docMk/>
          <pc:sldMk cId="0" sldId="278"/>
        </pc:sldMkLst>
        <pc:spChg chg="mod">
          <ac:chgData name="A S" userId="bff0dd6adc7f4841" providerId="LiveId" clId="{412DB59E-100E-4093-BA3A-822FFFF46EEA}" dt="2024-05-28T11:40:09.354" v="397" actId="20577"/>
          <ac:spMkLst>
            <pc:docMk/>
            <pc:sldMk cId="0" sldId="278"/>
            <ac:spMk id="24" creationId="{00000000-0000-0000-0000-000000000000}"/>
          </ac:spMkLst>
        </pc:spChg>
      </pc:sldChg>
      <pc:sldChg chg="modSp mod">
        <pc:chgData name="A S" userId="bff0dd6adc7f4841" providerId="LiveId" clId="{412DB59E-100E-4093-BA3A-822FFFF46EEA}" dt="2024-05-28T11:40:36.233" v="430" actId="20577"/>
        <pc:sldMkLst>
          <pc:docMk/>
          <pc:sldMk cId="0" sldId="279"/>
        </pc:sldMkLst>
        <pc:spChg chg="mod">
          <ac:chgData name="A S" userId="bff0dd6adc7f4841" providerId="LiveId" clId="{412DB59E-100E-4093-BA3A-822FFFF46EEA}" dt="2024-05-28T11:40:36.233" v="430" actId="20577"/>
          <ac:spMkLst>
            <pc:docMk/>
            <pc:sldMk cId="0" sldId="279"/>
            <ac:spMk id="26" creationId="{00000000-0000-0000-0000-000000000000}"/>
          </ac:spMkLst>
        </pc:spChg>
      </pc:sldChg>
      <pc:sldChg chg="modSp mod">
        <pc:chgData name="A S" userId="bff0dd6adc7f4841" providerId="LiveId" clId="{412DB59E-100E-4093-BA3A-822FFFF46EEA}" dt="2024-05-28T11:41:05.554" v="463" actId="20577"/>
        <pc:sldMkLst>
          <pc:docMk/>
          <pc:sldMk cId="0" sldId="280"/>
        </pc:sldMkLst>
        <pc:spChg chg="mod">
          <ac:chgData name="A S" userId="bff0dd6adc7f4841" providerId="LiveId" clId="{412DB59E-100E-4093-BA3A-822FFFF46EEA}" dt="2024-05-28T11:41:05.554" v="463" actId="20577"/>
          <ac:spMkLst>
            <pc:docMk/>
            <pc:sldMk cId="0" sldId="280"/>
            <ac:spMk id="9" creationId="{00000000-0000-0000-0000-000000000000}"/>
          </ac:spMkLst>
        </pc:spChg>
      </pc:sldChg>
      <pc:sldChg chg="modSp mod">
        <pc:chgData name="A S" userId="bff0dd6adc7f4841" providerId="LiveId" clId="{412DB59E-100E-4093-BA3A-822FFFF46EEA}" dt="2024-05-28T11:41:29.650" v="496" actId="20577"/>
        <pc:sldMkLst>
          <pc:docMk/>
          <pc:sldMk cId="0" sldId="281"/>
        </pc:sldMkLst>
        <pc:spChg chg="mod">
          <ac:chgData name="A S" userId="bff0dd6adc7f4841" providerId="LiveId" clId="{412DB59E-100E-4093-BA3A-822FFFF46EEA}" dt="2024-05-28T11:41:29.650" v="496" actId="20577"/>
          <ac:spMkLst>
            <pc:docMk/>
            <pc:sldMk cId="0" sldId="281"/>
            <ac:spMk id="11" creationId="{00000000-0000-0000-0000-000000000000}"/>
          </ac:spMkLst>
        </pc:spChg>
      </pc:sldChg>
      <pc:sldChg chg="modSp mod">
        <pc:chgData name="A S" userId="bff0dd6adc7f4841" providerId="LiveId" clId="{412DB59E-100E-4093-BA3A-822FFFF46EEA}" dt="2024-05-28T11:41:58.355" v="529" actId="20577"/>
        <pc:sldMkLst>
          <pc:docMk/>
          <pc:sldMk cId="0" sldId="282"/>
        </pc:sldMkLst>
        <pc:spChg chg="mod">
          <ac:chgData name="A S" userId="bff0dd6adc7f4841" providerId="LiveId" clId="{412DB59E-100E-4093-BA3A-822FFFF46EEA}" dt="2024-05-28T11:41:58.355" v="529" actId="20577"/>
          <ac:spMkLst>
            <pc:docMk/>
            <pc:sldMk cId="0" sldId="282"/>
            <ac:spMk id="7" creationId="{00000000-0000-0000-0000-000000000000}"/>
          </ac:spMkLst>
        </pc:spChg>
      </pc:sldChg>
      <pc:sldChg chg="modSp mod">
        <pc:chgData name="A S" userId="bff0dd6adc7f4841" providerId="LiveId" clId="{412DB59E-100E-4093-BA3A-822FFFF46EEA}" dt="2024-05-28T11:42:27.056" v="562" actId="20577"/>
        <pc:sldMkLst>
          <pc:docMk/>
          <pc:sldMk cId="0" sldId="283"/>
        </pc:sldMkLst>
        <pc:spChg chg="mod">
          <ac:chgData name="A S" userId="bff0dd6adc7f4841" providerId="LiveId" clId="{412DB59E-100E-4093-BA3A-822FFFF46EEA}" dt="2024-05-28T11:42:27.056" v="562" actId="20577"/>
          <ac:spMkLst>
            <pc:docMk/>
            <pc:sldMk cId="0" sldId="283"/>
            <ac:spMk id="10" creationId="{00000000-0000-0000-0000-000000000000}"/>
          </ac:spMkLst>
        </pc:spChg>
      </pc:sldChg>
      <pc:sldChg chg="modSp mod">
        <pc:chgData name="A S" userId="bff0dd6adc7f4841" providerId="LiveId" clId="{412DB59E-100E-4093-BA3A-822FFFF46EEA}" dt="2024-05-28T11:42:48.581" v="595" actId="20577"/>
        <pc:sldMkLst>
          <pc:docMk/>
          <pc:sldMk cId="0" sldId="284"/>
        </pc:sldMkLst>
        <pc:spChg chg="mod">
          <ac:chgData name="A S" userId="bff0dd6adc7f4841" providerId="LiveId" clId="{412DB59E-100E-4093-BA3A-822FFFF46EEA}" dt="2024-05-28T11:42:48.581" v="595" actId="20577"/>
          <ac:spMkLst>
            <pc:docMk/>
            <pc:sldMk cId="0" sldId="284"/>
            <ac:spMk id="12" creationId="{00000000-0000-0000-0000-000000000000}"/>
          </ac:spMkLst>
        </pc:spChg>
      </pc:sldChg>
      <pc:sldChg chg="modSp mod">
        <pc:chgData name="A S" userId="bff0dd6adc7f4841" providerId="LiveId" clId="{412DB59E-100E-4093-BA3A-822FFFF46EEA}" dt="2024-05-28T11:43:09.118" v="628" actId="20577"/>
        <pc:sldMkLst>
          <pc:docMk/>
          <pc:sldMk cId="0" sldId="285"/>
        </pc:sldMkLst>
        <pc:spChg chg="mod">
          <ac:chgData name="A S" userId="bff0dd6adc7f4841" providerId="LiveId" clId="{412DB59E-100E-4093-BA3A-822FFFF46EEA}" dt="2024-05-28T11:43:09.118" v="628" actId="20577"/>
          <ac:spMkLst>
            <pc:docMk/>
            <pc:sldMk cId="0" sldId="285"/>
            <ac:spMk id="11"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Klicka för att redigera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Klicka för att redigera Master text styles</a:t>
            </a:r>
          </a:p>
          <a:p>
            <a:pPr lvl="1"/>
            <a:r>
              <a:rPr lang="en-US"/>
              <a:t>Andra nivån</a:t>
            </a:r>
          </a:p>
          <a:p>
            <a:pPr lvl="2"/>
            <a:r>
              <a:rPr lang="en-US"/>
              <a:t>Tredje nivån</a:t>
            </a:r>
          </a:p>
          <a:p>
            <a:pPr lvl="3"/>
            <a:r>
              <a:rPr lang="en-US"/>
              <a:t>Fjärde nivån</a:t>
            </a:r>
          </a:p>
          <a:p>
            <a:pPr lvl="4"/>
            <a:r>
              <a:rPr lang="en-US"/>
              <a:t>Femte nivån</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5/28/2024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40.sv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svg"/><Relationship Id="rId9"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2367693" y="1892909"/>
            <a:ext cx="12752514" cy="6683794"/>
          </a:xfrm>
          <a:custGeom>
            <a:avLst/>
            <a:gdLst/>
            <a:ahLst/>
            <a:cxnLst/>
            <a:rect l="l" t="t" r="r" b="b"/>
            <a:pathLst>
              <a:path w="12752514" h="6683794">
                <a:moveTo>
                  <a:pt x="0" y="0"/>
                </a:moveTo>
                <a:lnTo>
                  <a:pt x="12752514" y="0"/>
                </a:lnTo>
                <a:lnTo>
                  <a:pt x="12752514" y="6683794"/>
                </a:lnTo>
                <a:lnTo>
                  <a:pt x="0" y="6683794"/>
                </a:lnTo>
                <a:lnTo>
                  <a:pt x="0" y="0"/>
                </a:lnTo>
                <a:close/>
              </a:path>
            </a:pathLst>
          </a:custGeom>
          <a:blipFill>
            <a:blip r:embed="rId3"/>
            <a:stretch>
              <a:fillRect/>
            </a:stretch>
          </a:blipFill>
        </p:spPr>
        <p:txBody>
          <a:bodyPr/>
          <a:lstStyle/>
          <a:p>
            <a:endParaRPr lang="sv-SE"/>
          </a:p>
        </p:txBody>
      </p:sp>
      <p:sp>
        <p:nvSpPr>
          <p:cNvPr id="4" name="TextBox 4"/>
          <p:cNvSpPr txBox="1"/>
          <p:nvPr/>
        </p:nvSpPr>
        <p:spPr>
          <a:xfrm>
            <a:off x="16436340" y="9580245"/>
            <a:ext cx="502920" cy="456248"/>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10</a:t>
            </a:r>
          </a:p>
        </p:txBody>
      </p:sp>
      <p:sp>
        <p:nvSpPr>
          <p:cNvPr id="5" name="TextBox 5"/>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t>
            </a:r>
            <a:r>
              <a:rPr lang="en-US" sz="1800" spc="16" dirty="0">
                <a:solidFill>
                  <a:srgbClr val="898989"/>
                </a:solidFill>
                <a:latin typeface="TT Rounds Condensed"/>
              </a:rPr>
              <a:t> </a:t>
            </a:r>
            <a:r>
              <a:rPr lang="en-US" sz="1800" spc="16" dirty="0" err="1">
                <a:solidFill>
                  <a:srgbClr val="898989"/>
                </a:solidFill>
                <a:latin typeface="TT Rounds Condensed"/>
              </a:rPr>
              <a:t>miljö</a:t>
            </a:r>
            <a:r>
              <a:rPr lang="en-US" sz="1800" spc="16" dirty="0">
                <a:solidFill>
                  <a:srgbClr val="898989"/>
                </a:solidFill>
                <a:latin typeface="TT Rounds Condensed"/>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3896298" y="3326384"/>
            <a:ext cx="10495403" cy="5741294"/>
          </a:xfrm>
          <a:custGeom>
            <a:avLst/>
            <a:gdLst/>
            <a:ahLst/>
            <a:cxnLst/>
            <a:rect l="l" t="t" r="r" b="b"/>
            <a:pathLst>
              <a:path w="10495403" h="5741294">
                <a:moveTo>
                  <a:pt x="0" y="0"/>
                </a:moveTo>
                <a:lnTo>
                  <a:pt x="10495404" y="0"/>
                </a:lnTo>
                <a:lnTo>
                  <a:pt x="10495404" y="5741294"/>
                </a:lnTo>
                <a:lnTo>
                  <a:pt x="0" y="5741294"/>
                </a:lnTo>
                <a:lnTo>
                  <a:pt x="0" y="0"/>
                </a:lnTo>
                <a:close/>
              </a:path>
            </a:pathLst>
          </a:custGeom>
          <a:blipFill>
            <a:blip r:embed="rId3"/>
            <a:stretch>
              <a:fillRect t="-6126"/>
            </a:stretch>
          </a:blipFill>
          <a:ln cap="rnd">
            <a:noFill/>
            <a:prstDash val="solid"/>
            <a:round/>
          </a:ln>
        </p:spPr>
        <p:txBody>
          <a:bodyPr/>
          <a:lstStyle/>
          <a:p>
            <a:endParaRPr lang="sv-SE"/>
          </a:p>
        </p:txBody>
      </p:sp>
      <p:sp>
        <p:nvSpPr>
          <p:cNvPr id="4" name="TextBox 4"/>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11</a:t>
            </a:r>
          </a:p>
          <a:p>
            <a:pPr algn="r">
              <a:lnSpc>
                <a:spcPts val="2160"/>
              </a:lnSpc>
            </a:pPr>
            <a:endParaRPr lang="en-US" sz="1800" spc="16">
              <a:solidFill>
                <a:srgbClr val="898989"/>
              </a:solidFill>
              <a:latin typeface="TT Rounds Condensed Bold"/>
            </a:endParaRPr>
          </a:p>
        </p:txBody>
      </p:sp>
      <p:sp>
        <p:nvSpPr>
          <p:cNvPr id="5" name="TextBox 5"/>
          <p:cNvSpPr txBox="1"/>
          <p:nvPr/>
        </p:nvSpPr>
        <p:spPr>
          <a:xfrm>
            <a:off x="915284" y="2616130"/>
            <a:ext cx="7440811"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2.2 Strategisk analys av den externa miljön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6" name="TextBox 6"/>
          <p:cNvSpPr txBox="1"/>
          <p:nvPr/>
        </p:nvSpPr>
        <p:spPr>
          <a:xfrm>
            <a:off x="915284" y="1725166"/>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2. Entreprenöriell miljö </a:t>
            </a:r>
          </a:p>
        </p:txBody>
      </p:sp>
      <p:sp>
        <p:nvSpPr>
          <p:cNvPr id="7" name="TextBox 7"/>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t>
            </a:r>
            <a:r>
              <a:rPr lang="en-US" sz="1800" spc="16" dirty="0">
                <a:solidFill>
                  <a:srgbClr val="898989"/>
                </a:solidFill>
                <a:latin typeface="TT Rounds Condensed"/>
              </a:rPr>
              <a:t> </a:t>
            </a:r>
            <a:r>
              <a:rPr lang="en-US" sz="1800" spc="16" dirty="0" err="1">
                <a:solidFill>
                  <a:srgbClr val="898989"/>
                </a:solidFill>
                <a:latin typeface="TT Rounds Condensed"/>
              </a:rPr>
              <a:t>miljö</a:t>
            </a:r>
            <a:r>
              <a:rPr lang="en-US" sz="1800" spc="16" dirty="0">
                <a:solidFill>
                  <a:srgbClr val="898989"/>
                </a:solidFill>
                <a:latin typeface="TT Rounds Condensed"/>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grpSp>
        <p:nvGrpSpPr>
          <p:cNvPr id="3" name="Group 3"/>
          <p:cNvGrpSpPr/>
          <p:nvPr/>
        </p:nvGrpSpPr>
        <p:grpSpPr>
          <a:xfrm>
            <a:off x="9587966" y="2040993"/>
            <a:ext cx="7213597" cy="6205014"/>
            <a:chOff x="0" y="0"/>
            <a:chExt cx="9618129" cy="8273352"/>
          </a:xfrm>
        </p:grpSpPr>
        <p:sp>
          <p:nvSpPr>
            <p:cNvPr id="4" name="Freeform 4"/>
            <p:cNvSpPr/>
            <p:nvPr/>
          </p:nvSpPr>
          <p:spPr>
            <a:xfrm>
              <a:off x="319821" y="41524"/>
              <a:ext cx="9047937" cy="8231827"/>
            </a:xfrm>
            <a:custGeom>
              <a:avLst/>
              <a:gdLst/>
              <a:ahLst/>
              <a:cxnLst/>
              <a:rect l="l" t="t" r="r" b="b"/>
              <a:pathLst>
                <a:path w="9047937" h="8231827">
                  <a:moveTo>
                    <a:pt x="0" y="0"/>
                  </a:moveTo>
                  <a:lnTo>
                    <a:pt x="9047937" y="0"/>
                  </a:lnTo>
                  <a:lnTo>
                    <a:pt x="9047937" y="8231828"/>
                  </a:lnTo>
                  <a:lnTo>
                    <a:pt x="0" y="8231828"/>
                  </a:lnTo>
                  <a:lnTo>
                    <a:pt x="0" y="0"/>
                  </a:lnTo>
                  <a:close/>
                </a:path>
              </a:pathLst>
            </a:custGeom>
            <a:blipFill>
              <a:blip r:embed="rId3"/>
              <a:stretch>
                <a:fillRect t="-2532" r="-2538" b="-2406"/>
              </a:stretch>
            </a:blipFill>
            <a:ln w="38100" cap="rnd">
              <a:solidFill>
                <a:srgbClr val="FFFFFF"/>
              </a:solidFill>
              <a:prstDash val="solid"/>
              <a:round/>
            </a:ln>
          </p:spPr>
          <p:txBody>
            <a:bodyPr/>
            <a:lstStyle/>
            <a:p>
              <a:endParaRPr lang="sv-SE"/>
            </a:p>
          </p:txBody>
        </p:sp>
        <p:grpSp>
          <p:nvGrpSpPr>
            <p:cNvPr id="5" name="Group 5"/>
            <p:cNvGrpSpPr/>
            <p:nvPr/>
          </p:nvGrpSpPr>
          <p:grpSpPr>
            <a:xfrm>
              <a:off x="228078" y="41524"/>
              <a:ext cx="3456236" cy="2781237"/>
              <a:chOff x="0" y="0"/>
              <a:chExt cx="663355" cy="533802"/>
            </a:xfrm>
          </p:grpSpPr>
          <p:sp>
            <p:nvSpPr>
              <p:cNvPr id="6" name="Freeform 6"/>
              <p:cNvSpPr/>
              <p:nvPr/>
            </p:nvSpPr>
            <p:spPr>
              <a:xfrm>
                <a:off x="0" y="0"/>
                <a:ext cx="663355" cy="533802"/>
              </a:xfrm>
              <a:custGeom>
                <a:avLst/>
                <a:gdLst/>
                <a:ahLst/>
                <a:cxnLst/>
                <a:rect l="l" t="t" r="r" b="b"/>
                <a:pathLst>
                  <a:path w="663355" h="533802">
                    <a:moveTo>
                      <a:pt x="0" y="0"/>
                    </a:moveTo>
                    <a:lnTo>
                      <a:pt x="663355" y="0"/>
                    </a:lnTo>
                    <a:lnTo>
                      <a:pt x="663355" y="533802"/>
                    </a:lnTo>
                    <a:lnTo>
                      <a:pt x="0" y="533802"/>
                    </a:lnTo>
                    <a:close/>
                  </a:path>
                </a:pathLst>
              </a:custGeom>
              <a:solidFill>
                <a:srgbClr val="FFFFFF"/>
              </a:solidFill>
            </p:spPr>
            <p:txBody>
              <a:bodyPr/>
              <a:lstStyle/>
              <a:p>
                <a:endParaRPr lang="sv-SE"/>
              </a:p>
            </p:txBody>
          </p:sp>
          <p:sp>
            <p:nvSpPr>
              <p:cNvPr id="7" name="TextBox 7"/>
              <p:cNvSpPr txBox="1"/>
              <p:nvPr/>
            </p:nvSpPr>
            <p:spPr>
              <a:xfrm>
                <a:off x="0" y="0"/>
                <a:ext cx="663355" cy="533802"/>
              </a:xfrm>
              <a:prstGeom prst="rect">
                <a:avLst/>
              </a:prstGeom>
            </p:spPr>
            <p:txBody>
              <a:bodyPr lIns="50800" tIns="50800" rIns="50800" bIns="50800" rtlCol="0" anchor="ctr"/>
              <a:lstStyle/>
              <a:p>
                <a:pPr algn="ctr">
                  <a:lnSpc>
                    <a:spcPts val="2999"/>
                  </a:lnSpc>
                </a:pPr>
                <a:endParaRPr/>
              </a:p>
            </p:txBody>
          </p:sp>
        </p:grpSp>
        <p:grpSp>
          <p:nvGrpSpPr>
            <p:cNvPr id="8" name="Group 8"/>
            <p:cNvGrpSpPr/>
            <p:nvPr/>
          </p:nvGrpSpPr>
          <p:grpSpPr>
            <a:xfrm>
              <a:off x="0" y="5175480"/>
              <a:ext cx="3413152" cy="3097872"/>
              <a:chOff x="0" y="0"/>
              <a:chExt cx="655086" cy="594574"/>
            </a:xfrm>
          </p:grpSpPr>
          <p:sp>
            <p:nvSpPr>
              <p:cNvPr id="9" name="Freeform 9"/>
              <p:cNvSpPr/>
              <p:nvPr/>
            </p:nvSpPr>
            <p:spPr>
              <a:xfrm>
                <a:off x="0" y="0"/>
                <a:ext cx="655086" cy="594574"/>
              </a:xfrm>
              <a:custGeom>
                <a:avLst/>
                <a:gdLst/>
                <a:ahLst/>
                <a:cxnLst/>
                <a:rect l="l" t="t" r="r" b="b"/>
                <a:pathLst>
                  <a:path w="655086" h="594574">
                    <a:moveTo>
                      <a:pt x="0" y="0"/>
                    </a:moveTo>
                    <a:lnTo>
                      <a:pt x="655086" y="0"/>
                    </a:lnTo>
                    <a:lnTo>
                      <a:pt x="655086" y="594574"/>
                    </a:lnTo>
                    <a:lnTo>
                      <a:pt x="0" y="594574"/>
                    </a:lnTo>
                    <a:close/>
                  </a:path>
                </a:pathLst>
              </a:custGeom>
              <a:solidFill>
                <a:srgbClr val="FFFFFF"/>
              </a:solidFill>
            </p:spPr>
            <p:txBody>
              <a:bodyPr/>
              <a:lstStyle/>
              <a:p>
                <a:endParaRPr lang="sv-SE"/>
              </a:p>
            </p:txBody>
          </p:sp>
          <p:sp>
            <p:nvSpPr>
              <p:cNvPr id="10" name="TextBox 10"/>
              <p:cNvSpPr txBox="1"/>
              <p:nvPr/>
            </p:nvSpPr>
            <p:spPr>
              <a:xfrm>
                <a:off x="0" y="0"/>
                <a:ext cx="655086" cy="594574"/>
              </a:xfrm>
              <a:prstGeom prst="rect">
                <a:avLst/>
              </a:prstGeom>
            </p:spPr>
            <p:txBody>
              <a:bodyPr lIns="50800" tIns="50800" rIns="50800" bIns="50800" rtlCol="0" anchor="ctr"/>
              <a:lstStyle/>
              <a:p>
                <a:pPr algn="ctr">
                  <a:lnSpc>
                    <a:spcPts val="2999"/>
                  </a:lnSpc>
                </a:pPr>
                <a:endParaRPr/>
              </a:p>
            </p:txBody>
          </p:sp>
        </p:grpSp>
        <p:grpSp>
          <p:nvGrpSpPr>
            <p:cNvPr id="11" name="Group 11"/>
            <p:cNvGrpSpPr/>
            <p:nvPr/>
          </p:nvGrpSpPr>
          <p:grpSpPr>
            <a:xfrm>
              <a:off x="6460514" y="0"/>
              <a:ext cx="2907244" cy="3157185"/>
              <a:chOff x="0" y="0"/>
              <a:chExt cx="557987" cy="605958"/>
            </a:xfrm>
          </p:grpSpPr>
          <p:sp>
            <p:nvSpPr>
              <p:cNvPr id="12" name="Freeform 12"/>
              <p:cNvSpPr/>
              <p:nvPr/>
            </p:nvSpPr>
            <p:spPr>
              <a:xfrm>
                <a:off x="0" y="0"/>
                <a:ext cx="557987" cy="605958"/>
              </a:xfrm>
              <a:custGeom>
                <a:avLst/>
                <a:gdLst/>
                <a:ahLst/>
                <a:cxnLst/>
                <a:rect l="l" t="t" r="r" b="b"/>
                <a:pathLst>
                  <a:path w="557987" h="605958">
                    <a:moveTo>
                      <a:pt x="0" y="0"/>
                    </a:moveTo>
                    <a:lnTo>
                      <a:pt x="557987" y="0"/>
                    </a:lnTo>
                    <a:lnTo>
                      <a:pt x="557987" y="605958"/>
                    </a:lnTo>
                    <a:lnTo>
                      <a:pt x="0" y="605958"/>
                    </a:lnTo>
                    <a:close/>
                  </a:path>
                </a:pathLst>
              </a:custGeom>
              <a:solidFill>
                <a:srgbClr val="FFFFFF"/>
              </a:solidFill>
            </p:spPr>
            <p:txBody>
              <a:bodyPr/>
              <a:lstStyle/>
              <a:p>
                <a:endParaRPr lang="sv-SE"/>
              </a:p>
            </p:txBody>
          </p:sp>
          <p:sp>
            <p:nvSpPr>
              <p:cNvPr id="13" name="TextBox 13"/>
              <p:cNvSpPr txBox="1"/>
              <p:nvPr/>
            </p:nvSpPr>
            <p:spPr>
              <a:xfrm>
                <a:off x="0" y="0"/>
                <a:ext cx="557987" cy="605958"/>
              </a:xfrm>
              <a:prstGeom prst="rect">
                <a:avLst/>
              </a:prstGeom>
            </p:spPr>
            <p:txBody>
              <a:bodyPr lIns="50800" tIns="50800" rIns="50800" bIns="50800" rtlCol="0" anchor="ctr"/>
              <a:lstStyle/>
              <a:p>
                <a:pPr algn="ctr">
                  <a:lnSpc>
                    <a:spcPts val="2999"/>
                  </a:lnSpc>
                </a:pPr>
                <a:endParaRPr/>
              </a:p>
            </p:txBody>
          </p:sp>
        </p:grpSp>
        <p:grpSp>
          <p:nvGrpSpPr>
            <p:cNvPr id="14" name="Group 14"/>
            <p:cNvGrpSpPr/>
            <p:nvPr/>
          </p:nvGrpSpPr>
          <p:grpSpPr>
            <a:xfrm>
              <a:off x="6460514" y="5175480"/>
              <a:ext cx="3157615" cy="2942162"/>
              <a:chOff x="0" y="0"/>
              <a:chExt cx="606041" cy="564689"/>
            </a:xfrm>
          </p:grpSpPr>
          <p:sp>
            <p:nvSpPr>
              <p:cNvPr id="15" name="Freeform 15"/>
              <p:cNvSpPr/>
              <p:nvPr/>
            </p:nvSpPr>
            <p:spPr>
              <a:xfrm>
                <a:off x="0" y="0"/>
                <a:ext cx="606041" cy="564689"/>
              </a:xfrm>
              <a:custGeom>
                <a:avLst/>
                <a:gdLst/>
                <a:ahLst/>
                <a:cxnLst/>
                <a:rect l="l" t="t" r="r" b="b"/>
                <a:pathLst>
                  <a:path w="606041" h="564689">
                    <a:moveTo>
                      <a:pt x="0" y="0"/>
                    </a:moveTo>
                    <a:lnTo>
                      <a:pt x="606041" y="0"/>
                    </a:lnTo>
                    <a:lnTo>
                      <a:pt x="606041" y="564689"/>
                    </a:lnTo>
                    <a:lnTo>
                      <a:pt x="0" y="564689"/>
                    </a:lnTo>
                    <a:close/>
                  </a:path>
                </a:pathLst>
              </a:custGeom>
              <a:solidFill>
                <a:srgbClr val="FFFFFF"/>
              </a:solidFill>
            </p:spPr>
            <p:txBody>
              <a:bodyPr/>
              <a:lstStyle/>
              <a:p>
                <a:endParaRPr lang="sv-SE"/>
              </a:p>
            </p:txBody>
          </p:sp>
          <p:sp>
            <p:nvSpPr>
              <p:cNvPr id="16" name="TextBox 16"/>
              <p:cNvSpPr txBox="1"/>
              <p:nvPr/>
            </p:nvSpPr>
            <p:spPr>
              <a:xfrm>
                <a:off x="0" y="0"/>
                <a:ext cx="606041" cy="564689"/>
              </a:xfrm>
              <a:prstGeom prst="rect">
                <a:avLst/>
              </a:prstGeom>
            </p:spPr>
            <p:txBody>
              <a:bodyPr lIns="50800" tIns="50800" rIns="50800" bIns="50800" rtlCol="0" anchor="ctr"/>
              <a:lstStyle/>
              <a:p>
                <a:pPr algn="ctr">
                  <a:lnSpc>
                    <a:spcPts val="2999"/>
                  </a:lnSpc>
                </a:pPr>
                <a:endParaRPr/>
              </a:p>
            </p:txBody>
          </p:sp>
        </p:grpSp>
      </p:grpSp>
      <p:sp>
        <p:nvSpPr>
          <p:cNvPr id="17" name="Freeform 17"/>
          <p:cNvSpPr/>
          <p:nvPr/>
        </p:nvSpPr>
        <p:spPr>
          <a:xfrm>
            <a:off x="10277993" y="2040993"/>
            <a:ext cx="6205014" cy="6205014"/>
          </a:xfrm>
          <a:custGeom>
            <a:avLst/>
            <a:gdLst/>
            <a:ahLst/>
            <a:cxnLst/>
            <a:rect l="l" t="t" r="r" b="b"/>
            <a:pathLst>
              <a:path w="6205014" h="6205014">
                <a:moveTo>
                  <a:pt x="0" y="0"/>
                </a:moveTo>
                <a:lnTo>
                  <a:pt x="6205014" y="0"/>
                </a:lnTo>
                <a:lnTo>
                  <a:pt x="6205014" y="6205014"/>
                </a:lnTo>
                <a:lnTo>
                  <a:pt x="0" y="620501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sv-SE"/>
          </a:p>
        </p:txBody>
      </p:sp>
      <p:sp>
        <p:nvSpPr>
          <p:cNvPr id="18" name="TextBox 18"/>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12</a:t>
            </a:r>
          </a:p>
          <a:p>
            <a:pPr algn="r">
              <a:lnSpc>
                <a:spcPts val="2160"/>
              </a:lnSpc>
            </a:pPr>
            <a:endParaRPr lang="en-US" sz="1800" spc="16">
              <a:solidFill>
                <a:srgbClr val="898989"/>
              </a:solidFill>
              <a:latin typeface="TT Rounds Condensed Bold"/>
            </a:endParaRPr>
          </a:p>
        </p:txBody>
      </p:sp>
      <p:sp>
        <p:nvSpPr>
          <p:cNvPr id="19" name="TextBox 19"/>
          <p:cNvSpPr txBox="1"/>
          <p:nvPr/>
        </p:nvSpPr>
        <p:spPr>
          <a:xfrm>
            <a:off x="915284" y="4419545"/>
            <a:ext cx="8398765" cy="2120900"/>
          </a:xfrm>
          <a:prstGeom prst="rect">
            <a:avLst/>
          </a:prstGeom>
        </p:spPr>
        <p:txBody>
          <a:bodyPr lIns="0" tIns="0" rIns="0" bIns="0" rtlCol="0" anchor="t">
            <a:spAutoFit/>
          </a:bodyPr>
          <a:lstStyle/>
          <a:p>
            <a:pPr algn="just">
              <a:lnSpc>
                <a:spcPts val="2800"/>
              </a:lnSpc>
            </a:pPr>
            <a:r>
              <a:rPr lang="en-US" sz="2000">
                <a:solidFill>
                  <a:srgbClr val="000000"/>
                </a:solidFill>
                <a:latin typeface="TT Rounds Condensed"/>
              </a:rPr>
              <a:t>Varje potentiell entreprenör förväntas dra nytta av den samlade erfarenheten i ett företagskollektiv och motiveras att vara aktiv i denna miljö.</a:t>
            </a:r>
          </a:p>
          <a:p>
            <a:pPr algn="just">
              <a:lnSpc>
                <a:spcPts val="2800"/>
              </a:lnSpc>
            </a:pPr>
            <a:endParaRPr lang="en-US" sz="2000">
              <a:solidFill>
                <a:srgbClr val="000000"/>
              </a:solidFill>
              <a:latin typeface="TT Rounds Condensed"/>
            </a:endParaRPr>
          </a:p>
          <a:p>
            <a:pPr algn="l">
              <a:lnSpc>
                <a:spcPts val="2800"/>
              </a:lnSpc>
            </a:pPr>
            <a:r>
              <a:rPr lang="en-US" sz="2000">
                <a:solidFill>
                  <a:srgbClr val="000000"/>
                </a:solidFill>
                <a:latin typeface="TT Rounds Condensed"/>
              </a:rPr>
              <a:t>Det råder därför ingen tvekan om att nivån på affärsverksamheten är ett exempel på kulturen i ett samhälle och verkligen återspeglar dess kulturella egenskaper. </a:t>
            </a:r>
          </a:p>
        </p:txBody>
      </p:sp>
      <p:sp>
        <p:nvSpPr>
          <p:cNvPr id="20" name="TextBox 20"/>
          <p:cNvSpPr txBox="1"/>
          <p:nvPr/>
        </p:nvSpPr>
        <p:spPr>
          <a:xfrm>
            <a:off x="915284" y="1725166"/>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2. Entreprenöriell miljö </a:t>
            </a:r>
          </a:p>
        </p:txBody>
      </p:sp>
      <p:sp>
        <p:nvSpPr>
          <p:cNvPr id="21" name="TextBox 21"/>
          <p:cNvSpPr txBox="1"/>
          <p:nvPr/>
        </p:nvSpPr>
        <p:spPr>
          <a:xfrm>
            <a:off x="915284" y="3462821"/>
            <a:ext cx="7368629"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2.2 Strategisk analys av den externa miljön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22" name="TextBox 22"/>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t>
            </a:r>
            <a:r>
              <a:rPr lang="en-US" sz="1800" spc="16" dirty="0">
                <a:solidFill>
                  <a:srgbClr val="898989"/>
                </a:solidFill>
                <a:latin typeface="TT Rounds Condensed"/>
              </a:rPr>
              <a:t> </a:t>
            </a:r>
            <a:r>
              <a:rPr lang="en-US" sz="1800" spc="16" dirty="0" err="1">
                <a:solidFill>
                  <a:srgbClr val="898989"/>
                </a:solidFill>
                <a:latin typeface="TT Rounds Condensed"/>
              </a:rPr>
              <a:t>miljö</a:t>
            </a:r>
            <a:r>
              <a:rPr lang="en-US" sz="1800" spc="16" dirty="0">
                <a:solidFill>
                  <a:srgbClr val="898989"/>
                </a:solidFill>
                <a:latin typeface="TT Rounds Condensed"/>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TextBox 3"/>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13</a:t>
            </a:r>
          </a:p>
          <a:p>
            <a:pPr algn="r">
              <a:lnSpc>
                <a:spcPts val="2160"/>
              </a:lnSpc>
            </a:pPr>
            <a:endParaRPr lang="en-US" sz="1800" spc="16">
              <a:solidFill>
                <a:srgbClr val="898989"/>
              </a:solidFill>
              <a:latin typeface="TT Rounds Condensed Bold"/>
            </a:endParaRPr>
          </a:p>
        </p:txBody>
      </p:sp>
      <p:sp>
        <p:nvSpPr>
          <p:cNvPr id="4" name="TextBox 4"/>
          <p:cNvSpPr txBox="1"/>
          <p:nvPr/>
        </p:nvSpPr>
        <p:spPr>
          <a:xfrm>
            <a:off x="915284" y="2540516"/>
            <a:ext cx="16230600" cy="701675"/>
          </a:xfrm>
          <a:prstGeom prst="rect">
            <a:avLst/>
          </a:prstGeom>
        </p:spPr>
        <p:txBody>
          <a:bodyPr lIns="0" tIns="0" rIns="0" bIns="0" rtlCol="0" anchor="t">
            <a:spAutoFit/>
          </a:bodyPr>
          <a:lstStyle/>
          <a:p>
            <a:pPr algn="l">
              <a:lnSpc>
                <a:spcPts val="2799"/>
              </a:lnSpc>
            </a:pPr>
            <a:r>
              <a:rPr lang="en-US" sz="1999">
                <a:solidFill>
                  <a:srgbClr val="000000"/>
                </a:solidFill>
                <a:latin typeface="TT Rounds Condensed"/>
              </a:rPr>
              <a:t>Business Model Canvas innehåller 9 intresseområden som beskriver de kritiska faktorer som den blivande entreprenören måste analysera för att dra tydliga slutsatser om möjligheterna med sin idé. </a:t>
            </a:r>
          </a:p>
        </p:txBody>
      </p:sp>
      <p:sp>
        <p:nvSpPr>
          <p:cNvPr id="5" name="Freeform 5"/>
          <p:cNvSpPr/>
          <p:nvPr/>
        </p:nvSpPr>
        <p:spPr>
          <a:xfrm>
            <a:off x="4336387" y="3612142"/>
            <a:ext cx="8815126" cy="5106951"/>
          </a:xfrm>
          <a:custGeom>
            <a:avLst/>
            <a:gdLst/>
            <a:ahLst/>
            <a:cxnLst/>
            <a:rect l="l" t="t" r="r" b="b"/>
            <a:pathLst>
              <a:path w="8815126" h="5106951">
                <a:moveTo>
                  <a:pt x="0" y="0"/>
                </a:moveTo>
                <a:lnTo>
                  <a:pt x="8815126" y="0"/>
                </a:lnTo>
                <a:lnTo>
                  <a:pt x="8815126" y="5106950"/>
                </a:lnTo>
                <a:lnTo>
                  <a:pt x="0" y="5106950"/>
                </a:lnTo>
                <a:lnTo>
                  <a:pt x="0" y="0"/>
                </a:lnTo>
                <a:close/>
              </a:path>
            </a:pathLst>
          </a:custGeom>
          <a:blipFill>
            <a:blip r:embed="rId3"/>
            <a:stretch>
              <a:fillRect r="-570"/>
            </a:stretch>
          </a:blipFill>
          <a:ln w="47625" cap="sq">
            <a:solidFill>
              <a:srgbClr val="94C020"/>
            </a:solidFill>
            <a:prstDash val="solid"/>
            <a:miter/>
          </a:ln>
        </p:spPr>
        <p:txBody>
          <a:bodyPr/>
          <a:lstStyle/>
          <a:p>
            <a:endParaRPr lang="sv-SE"/>
          </a:p>
        </p:txBody>
      </p:sp>
      <p:sp>
        <p:nvSpPr>
          <p:cNvPr id="6" name="TextBox 6"/>
          <p:cNvSpPr txBox="1"/>
          <p:nvPr/>
        </p:nvSpPr>
        <p:spPr>
          <a:xfrm>
            <a:off x="915284" y="1725166"/>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3. Canvas för affärsmodell </a:t>
            </a:r>
          </a:p>
        </p:txBody>
      </p:sp>
      <p:sp>
        <p:nvSpPr>
          <p:cNvPr id="7" name="TextBox 7"/>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z="1800"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Kanvas</a:t>
            </a:r>
            <a:r>
              <a:rPr lang="en-US" sz="1800" spc="16" dirty="0">
                <a:solidFill>
                  <a:srgbClr val="898989"/>
                </a:solidFill>
                <a:latin typeface="TT Rounds Condensed"/>
              </a:rPr>
              <a:t> för </a:t>
            </a:r>
            <a:r>
              <a:rPr lang="en-US" sz="1800" spc="16" dirty="0" err="1">
                <a:solidFill>
                  <a:srgbClr val="898989"/>
                </a:solidFill>
                <a:latin typeface="TT Rounds Condensed"/>
              </a:rPr>
              <a:t>affärsmodell</a:t>
            </a:r>
            <a:r>
              <a:rPr lang="en-US" sz="1800" spc="16" dirty="0">
                <a:solidFill>
                  <a:srgbClr val="898989"/>
                </a:solidFill>
                <a:latin typeface="TT Rounds Condensed"/>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TextBox 3"/>
          <p:cNvSpPr txBox="1"/>
          <p:nvPr/>
        </p:nvSpPr>
        <p:spPr>
          <a:xfrm>
            <a:off x="16717953" y="9541669"/>
            <a:ext cx="221307"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14</a:t>
            </a:r>
          </a:p>
          <a:p>
            <a:pPr algn="r">
              <a:lnSpc>
                <a:spcPts val="2160"/>
              </a:lnSpc>
            </a:pPr>
            <a:endParaRPr lang="en-US" sz="1800" spc="16">
              <a:solidFill>
                <a:srgbClr val="898989"/>
              </a:solidFill>
              <a:latin typeface="TT Rounds Condensed Bold"/>
            </a:endParaRPr>
          </a:p>
        </p:txBody>
      </p:sp>
      <p:sp>
        <p:nvSpPr>
          <p:cNvPr id="4" name="TextBox 4"/>
          <p:cNvSpPr txBox="1"/>
          <p:nvPr/>
        </p:nvSpPr>
        <p:spPr>
          <a:xfrm>
            <a:off x="915284" y="1725166"/>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3. Canvas för affärsmodell </a:t>
            </a:r>
          </a:p>
        </p:txBody>
      </p:sp>
      <p:sp>
        <p:nvSpPr>
          <p:cNvPr id="5" name="Freeform 5"/>
          <p:cNvSpPr/>
          <p:nvPr/>
        </p:nvSpPr>
        <p:spPr>
          <a:xfrm>
            <a:off x="3734585" y="2797065"/>
            <a:ext cx="10818831" cy="5431923"/>
          </a:xfrm>
          <a:custGeom>
            <a:avLst/>
            <a:gdLst/>
            <a:ahLst/>
            <a:cxnLst/>
            <a:rect l="l" t="t" r="r" b="b"/>
            <a:pathLst>
              <a:path w="10818831" h="5431923">
                <a:moveTo>
                  <a:pt x="0" y="0"/>
                </a:moveTo>
                <a:lnTo>
                  <a:pt x="10818830" y="0"/>
                </a:lnTo>
                <a:lnTo>
                  <a:pt x="10818830" y="5431924"/>
                </a:lnTo>
                <a:lnTo>
                  <a:pt x="0" y="5431924"/>
                </a:lnTo>
                <a:lnTo>
                  <a:pt x="0" y="0"/>
                </a:lnTo>
                <a:close/>
              </a:path>
            </a:pathLst>
          </a:custGeom>
          <a:blipFill>
            <a:blip r:embed="rId3"/>
            <a:stretch>
              <a:fillRect/>
            </a:stretch>
          </a:blipFill>
        </p:spPr>
        <p:txBody>
          <a:bodyPr/>
          <a:lstStyle/>
          <a:p>
            <a:endParaRPr lang="sv-SE"/>
          </a:p>
        </p:txBody>
      </p:sp>
      <p:sp>
        <p:nvSpPr>
          <p:cNvPr id="6" name="TextBox 6"/>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Kanvas</a:t>
            </a:r>
            <a:r>
              <a:rPr lang="en-US" sz="1800" spc="16" dirty="0">
                <a:solidFill>
                  <a:srgbClr val="898989"/>
                </a:solidFill>
                <a:latin typeface="TT Rounds Condensed"/>
              </a:rPr>
              <a:t> för </a:t>
            </a:r>
            <a:r>
              <a:rPr lang="en-US" sz="1800" spc="16" dirty="0" err="1">
                <a:solidFill>
                  <a:srgbClr val="898989"/>
                </a:solidFill>
                <a:latin typeface="TT Rounds Condensed"/>
              </a:rPr>
              <a:t>affärsmodell</a:t>
            </a:r>
            <a:r>
              <a:rPr lang="en-US" sz="1800" spc="16" dirty="0">
                <a:solidFill>
                  <a:srgbClr val="898989"/>
                </a:solidFill>
                <a:latin typeface="TT Rounds Condensed"/>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TextBox 3"/>
          <p:cNvSpPr txBox="1"/>
          <p:nvPr/>
        </p:nvSpPr>
        <p:spPr>
          <a:xfrm>
            <a:off x="16716762" y="9541669"/>
            <a:ext cx="222498"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15</a:t>
            </a:r>
          </a:p>
          <a:p>
            <a:pPr algn="r">
              <a:lnSpc>
                <a:spcPts val="2160"/>
              </a:lnSpc>
            </a:pPr>
            <a:endParaRPr lang="en-US" sz="1800" spc="16">
              <a:solidFill>
                <a:srgbClr val="898989"/>
              </a:solidFill>
              <a:latin typeface="TT Rounds Condensed Bold"/>
            </a:endParaRPr>
          </a:p>
        </p:txBody>
      </p:sp>
      <p:sp>
        <p:nvSpPr>
          <p:cNvPr id="4" name="TextBox 4"/>
          <p:cNvSpPr txBox="1"/>
          <p:nvPr/>
        </p:nvSpPr>
        <p:spPr>
          <a:xfrm>
            <a:off x="915284" y="1725166"/>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3. Canvas för affärsmodell </a:t>
            </a:r>
          </a:p>
        </p:txBody>
      </p:sp>
      <p:sp>
        <p:nvSpPr>
          <p:cNvPr id="5" name="Freeform 5"/>
          <p:cNvSpPr/>
          <p:nvPr/>
        </p:nvSpPr>
        <p:spPr>
          <a:xfrm>
            <a:off x="1818816" y="4456000"/>
            <a:ext cx="7200828" cy="2799654"/>
          </a:xfrm>
          <a:custGeom>
            <a:avLst/>
            <a:gdLst/>
            <a:ahLst/>
            <a:cxnLst/>
            <a:rect l="l" t="t" r="r" b="b"/>
            <a:pathLst>
              <a:path w="7200828" h="2799654">
                <a:moveTo>
                  <a:pt x="0" y="0"/>
                </a:moveTo>
                <a:lnTo>
                  <a:pt x="7200827" y="0"/>
                </a:lnTo>
                <a:lnTo>
                  <a:pt x="7200827" y="2799654"/>
                </a:lnTo>
                <a:lnTo>
                  <a:pt x="0" y="2799654"/>
                </a:lnTo>
                <a:lnTo>
                  <a:pt x="0" y="0"/>
                </a:lnTo>
                <a:close/>
              </a:path>
            </a:pathLst>
          </a:custGeom>
          <a:blipFill>
            <a:blip r:embed="rId3"/>
            <a:stretch>
              <a:fillRect t="-2580" r="-100316"/>
            </a:stretch>
          </a:blipFill>
        </p:spPr>
        <p:txBody>
          <a:bodyPr/>
          <a:lstStyle/>
          <a:p>
            <a:endParaRPr lang="sv-SE"/>
          </a:p>
        </p:txBody>
      </p:sp>
      <p:sp>
        <p:nvSpPr>
          <p:cNvPr id="6" name="Freeform 6"/>
          <p:cNvSpPr/>
          <p:nvPr/>
        </p:nvSpPr>
        <p:spPr>
          <a:xfrm>
            <a:off x="9019643" y="4456000"/>
            <a:ext cx="7336125" cy="2847755"/>
          </a:xfrm>
          <a:custGeom>
            <a:avLst/>
            <a:gdLst/>
            <a:ahLst/>
            <a:cxnLst/>
            <a:rect l="l" t="t" r="r" b="b"/>
            <a:pathLst>
              <a:path w="7336125" h="2847755">
                <a:moveTo>
                  <a:pt x="0" y="0"/>
                </a:moveTo>
                <a:lnTo>
                  <a:pt x="7336125" y="0"/>
                </a:lnTo>
                <a:lnTo>
                  <a:pt x="7336125" y="2847755"/>
                </a:lnTo>
                <a:lnTo>
                  <a:pt x="0" y="2847755"/>
                </a:lnTo>
                <a:lnTo>
                  <a:pt x="0" y="0"/>
                </a:lnTo>
                <a:close/>
              </a:path>
            </a:pathLst>
          </a:custGeom>
          <a:blipFill>
            <a:blip r:embed="rId3"/>
            <a:stretch>
              <a:fillRect l="-100000" t="-2580"/>
            </a:stretch>
          </a:blipFill>
        </p:spPr>
        <p:txBody>
          <a:bodyPr/>
          <a:lstStyle/>
          <a:p>
            <a:endParaRPr lang="sv-SE"/>
          </a:p>
        </p:txBody>
      </p:sp>
      <p:sp>
        <p:nvSpPr>
          <p:cNvPr id="7" name="TextBox 7"/>
          <p:cNvSpPr txBox="1"/>
          <p:nvPr/>
        </p:nvSpPr>
        <p:spPr>
          <a:xfrm>
            <a:off x="915284" y="2680695"/>
            <a:ext cx="15910560" cy="711200"/>
          </a:xfrm>
          <a:prstGeom prst="rect">
            <a:avLst/>
          </a:prstGeom>
        </p:spPr>
        <p:txBody>
          <a:bodyPr lIns="0" tIns="0" rIns="0" bIns="0" rtlCol="0" anchor="t">
            <a:spAutoFit/>
          </a:bodyPr>
          <a:lstStyle/>
          <a:p>
            <a:pPr algn="l">
              <a:lnSpc>
                <a:spcPts val="2800"/>
              </a:lnSpc>
            </a:pPr>
            <a:r>
              <a:rPr lang="en-US" sz="2000">
                <a:solidFill>
                  <a:srgbClr val="000000"/>
                </a:solidFill>
                <a:latin typeface="TT Rounds Condensed"/>
              </a:rPr>
              <a:t>Den sista punkten i Canvas-analysen är undersökningen och analysen av de kostnadselement som skapar det genererade värdet i vår verksamhet. Vilka är de största kostnaderna vi har och vilka kritiska resurser eller aktiviteter kostar mer? </a:t>
            </a:r>
          </a:p>
        </p:txBody>
      </p:sp>
      <p:sp>
        <p:nvSpPr>
          <p:cNvPr id="8" name="TextBox 8"/>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Kanvas</a:t>
            </a:r>
            <a:r>
              <a:rPr lang="en-US" sz="1800" spc="16" dirty="0">
                <a:solidFill>
                  <a:srgbClr val="898989"/>
                </a:solidFill>
                <a:latin typeface="TT Rounds Condensed"/>
              </a:rPr>
              <a:t> för </a:t>
            </a:r>
            <a:r>
              <a:rPr lang="en-US" sz="1800" spc="16" dirty="0" err="1">
                <a:solidFill>
                  <a:srgbClr val="898989"/>
                </a:solidFill>
                <a:latin typeface="TT Rounds Condensed"/>
              </a:rPr>
              <a:t>affärsmodell</a:t>
            </a:r>
            <a:r>
              <a:rPr lang="en-US" sz="1800" spc="16" dirty="0">
                <a:solidFill>
                  <a:srgbClr val="898989"/>
                </a:solidFill>
                <a:latin typeface="TT Rounds Condensed"/>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7055757" y="2968694"/>
            <a:ext cx="8672527" cy="5328030"/>
          </a:xfrm>
          <a:custGeom>
            <a:avLst/>
            <a:gdLst/>
            <a:ahLst/>
            <a:cxnLst/>
            <a:rect l="l" t="t" r="r" b="b"/>
            <a:pathLst>
              <a:path w="8672527" h="5328030">
                <a:moveTo>
                  <a:pt x="0" y="0"/>
                </a:moveTo>
                <a:lnTo>
                  <a:pt x="8672528" y="0"/>
                </a:lnTo>
                <a:lnTo>
                  <a:pt x="8672528" y="5328030"/>
                </a:lnTo>
                <a:lnTo>
                  <a:pt x="0" y="5328030"/>
                </a:lnTo>
                <a:lnTo>
                  <a:pt x="0" y="0"/>
                </a:lnTo>
                <a:close/>
              </a:path>
            </a:pathLst>
          </a:custGeom>
          <a:blipFill>
            <a:blip r:embed="rId3"/>
            <a:stretch>
              <a:fillRect/>
            </a:stretch>
          </a:blipFill>
        </p:spPr>
        <p:txBody>
          <a:bodyPr/>
          <a:lstStyle/>
          <a:p>
            <a:endParaRPr lang="sv-SE"/>
          </a:p>
        </p:txBody>
      </p:sp>
      <p:sp>
        <p:nvSpPr>
          <p:cNvPr id="4" name="TextBox 4"/>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16</a:t>
            </a:r>
          </a:p>
          <a:p>
            <a:pPr algn="r">
              <a:lnSpc>
                <a:spcPts val="2160"/>
              </a:lnSpc>
            </a:pPr>
            <a:endParaRPr lang="en-US" sz="1800" spc="16">
              <a:solidFill>
                <a:srgbClr val="898989"/>
              </a:solidFill>
              <a:latin typeface="TT Rounds Condensed Bold"/>
            </a:endParaRPr>
          </a:p>
        </p:txBody>
      </p:sp>
      <p:sp>
        <p:nvSpPr>
          <p:cNvPr id="5" name="Freeform 5"/>
          <p:cNvSpPr/>
          <p:nvPr/>
        </p:nvSpPr>
        <p:spPr>
          <a:xfrm>
            <a:off x="1712915" y="2767692"/>
            <a:ext cx="4476929" cy="5058677"/>
          </a:xfrm>
          <a:custGeom>
            <a:avLst/>
            <a:gdLst/>
            <a:ahLst/>
            <a:cxnLst/>
            <a:rect l="l" t="t" r="r" b="b"/>
            <a:pathLst>
              <a:path w="4476929" h="5058677">
                <a:moveTo>
                  <a:pt x="0" y="0"/>
                </a:moveTo>
                <a:lnTo>
                  <a:pt x="4476930" y="0"/>
                </a:lnTo>
                <a:lnTo>
                  <a:pt x="4476930" y="5058677"/>
                </a:lnTo>
                <a:lnTo>
                  <a:pt x="0" y="50586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sv-SE"/>
          </a:p>
        </p:txBody>
      </p:sp>
      <p:sp>
        <p:nvSpPr>
          <p:cNvPr id="6" name="TextBox 6"/>
          <p:cNvSpPr txBox="1"/>
          <p:nvPr/>
        </p:nvSpPr>
        <p:spPr>
          <a:xfrm rot="475810">
            <a:off x="2323230" y="4609220"/>
            <a:ext cx="3263264" cy="2473325"/>
          </a:xfrm>
          <a:prstGeom prst="rect">
            <a:avLst/>
          </a:prstGeom>
        </p:spPr>
        <p:txBody>
          <a:bodyPr lIns="0" tIns="0" rIns="0" bIns="0" rtlCol="0" anchor="t">
            <a:spAutoFit/>
          </a:bodyPr>
          <a:lstStyle/>
          <a:p>
            <a:pPr algn="l">
              <a:lnSpc>
                <a:spcPts val="2800"/>
              </a:lnSpc>
            </a:pPr>
            <a:r>
              <a:rPr lang="en-US" sz="2000">
                <a:solidFill>
                  <a:srgbClr val="000000"/>
                </a:solidFill>
                <a:latin typeface="TT Rounds Condensed"/>
              </a:rPr>
              <a:t>Den affärsmodell som redovisas i följande figur representerar definitionen av ett företag, som har realiserats från analysen av ett framgångsrikt företag som drivs av Cacoda Poe. </a:t>
            </a:r>
          </a:p>
        </p:txBody>
      </p:sp>
      <p:sp>
        <p:nvSpPr>
          <p:cNvPr id="7" name="TextBox 7"/>
          <p:cNvSpPr txBox="1"/>
          <p:nvPr/>
        </p:nvSpPr>
        <p:spPr>
          <a:xfrm>
            <a:off x="915284" y="1725166"/>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3. Canvas för affärsmodell </a:t>
            </a:r>
          </a:p>
        </p:txBody>
      </p:sp>
      <p:sp>
        <p:nvSpPr>
          <p:cNvPr id="8" name="TextBox 8"/>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Kanvas</a:t>
            </a:r>
            <a:r>
              <a:rPr lang="en-US" sz="1800" spc="16" dirty="0">
                <a:solidFill>
                  <a:srgbClr val="898989"/>
                </a:solidFill>
                <a:latin typeface="TT Rounds Condensed"/>
              </a:rPr>
              <a:t> för </a:t>
            </a:r>
            <a:r>
              <a:rPr lang="en-US" sz="1800" spc="16" dirty="0" err="1">
                <a:solidFill>
                  <a:srgbClr val="898989"/>
                </a:solidFill>
                <a:latin typeface="TT Rounds Condensed"/>
              </a:rPr>
              <a:t>affärsmodell</a:t>
            </a:r>
            <a:r>
              <a:rPr lang="en-US" sz="1800" spc="16" dirty="0">
                <a:solidFill>
                  <a:srgbClr val="898989"/>
                </a:solidFill>
                <a:latin typeface="TT Rounds Condensed"/>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12349608" y="210901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4" name="Freeform 4"/>
          <p:cNvSpPr/>
          <p:nvPr/>
        </p:nvSpPr>
        <p:spPr>
          <a:xfrm rot="420533">
            <a:off x="10945069" y="5796575"/>
            <a:ext cx="3534343" cy="3129500"/>
          </a:xfrm>
          <a:custGeom>
            <a:avLst/>
            <a:gdLst/>
            <a:ahLst/>
            <a:cxnLst/>
            <a:rect l="l" t="t" r="r" b="b"/>
            <a:pathLst>
              <a:path w="3534343" h="3129500">
                <a:moveTo>
                  <a:pt x="0" y="0"/>
                </a:moveTo>
                <a:lnTo>
                  <a:pt x="3534343" y="0"/>
                </a:lnTo>
                <a:lnTo>
                  <a:pt x="3534343" y="3129500"/>
                </a:lnTo>
                <a:lnTo>
                  <a:pt x="0" y="31295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v-SE"/>
          </a:p>
        </p:txBody>
      </p:sp>
      <p:sp>
        <p:nvSpPr>
          <p:cNvPr id="5" name="TextBox 5"/>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17</a:t>
            </a:r>
          </a:p>
          <a:p>
            <a:pPr algn="r">
              <a:lnSpc>
                <a:spcPts val="2160"/>
              </a:lnSpc>
            </a:pPr>
            <a:endParaRPr lang="en-US" sz="1800" spc="16">
              <a:solidFill>
                <a:srgbClr val="898989"/>
              </a:solidFill>
              <a:latin typeface="TT Rounds Condensed Bold"/>
            </a:endParaRPr>
          </a:p>
        </p:txBody>
      </p:sp>
      <p:sp>
        <p:nvSpPr>
          <p:cNvPr id="6" name="TextBox 6"/>
          <p:cNvSpPr txBox="1"/>
          <p:nvPr/>
        </p:nvSpPr>
        <p:spPr>
          <a:xfrm>
            <a:off x="971992" y="1770683"/>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4.  Affärsplan</a:t>
            </a:r>
          </a:p>
        </p:txBody>
      </p:sp>
      <p:sp>
        <p:nvSpPr>
          <p:cNvPr id="7" name="TextBox 7"/>
          <p:cNvSpPr txBox="1"/>
          <p:nvPr/>
        </p:nvSpPr>
        <p:spPr>
          <a:xfrm>
            <a:off x="1028700" y="2850881"/>
            <a:ext cx="2144762"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4.1 Definition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8" name="TextBox 8"/>
          <p:cNvSpPr txBox="1"/>
          <p:nvPr/>
        </p:nvSpPr>
        <p:spPr>
          <a:xfrm>
            <a:off x="1028700" y="3528244"/>
            <a:ext cx="11683540" cy="638175"/>
          </a:xfrm>
          <a:prstGeom prst="rect">
            <a:avLst/>
          </a:prstGeom>
        </p:spPr>
        <p:txBody>
          <a:bodyPr lIns="0" tIns="0" rIns="0" bIns="0" rtlCol="0" anchor="t">
            <a:spAutoFit/>
          </a:bodyPr>
          <a:lstStyle/>
          <a:p>
            <a:pPr algn="just">
              <a:lnSpc>
                <a:spcPts val="2399"/>
              </a:lnSpc>
              <a:spcBef>
                <a:spcPct val="0"/>
              </a:spcBef>
            </a:pPr>
            <a:r>
              <a:rPr lang="en-US" sz="1999" spc="17">
                <a:solidFill>
                  <a:srgbClr val="000000"/>
                </a:solidFill>
                <a:latin typeface="TT Rounds Condensed"/>
              </a:rPr>
              <a:t>Beskriver var vi befinner oss, vart vi vill och hur vi ska ta oss dit i slutändan. </a:t>
            </a:r>
          </a:p>
          <a:p>
            <a:pPr algn="just">
              <a:lnSpc>
                <a:spcPts val="2639"/>
              </a:lnSpc>
              <a:spcBef>
                <a:spcPct val="0"/>
              </a:spcBef>
            </a:pPr>
            <a:endParaRPr lang="en-US" sz="1999" spc="17">
              <a:solidFill>
                <a:srgbClr val="000000"/>
              </a:solidFill>
              <a:latin typeface="TT Rounds Condensed"/>
            </a:endParaRPr>
          </a:p>
        </p:txBody>
      </p:sp>
      <p:sp>
        <p:nvSpPr>
          <p:cNvPr id="9" name="TextBox 9"/>
          <p:cNvSpPr txBox="1"/>
          <p:nvPr/>
        </p:nvSpPr>
        <p:spPr>
          <a:xfrm>
            <a:off x="1715044" y="4065318"/>
            <a:ext cx="10828832" cy="1485900"/>
          </a:xfrm>
          <a:prstGeom prst="rect">
            <a:avLst/>
          </a:prstGeom>
        </p:spPr>
        <p:txBody>
          <a:bodyPr lIns="0" tIns="0" rIns="0" bIns="0" rtlCol="0" anchor="t">
            <a:spAutoFit/>
          </a:bodyPr>
          <a:lstStyle/>
          <a:p>
            <a:pPr algn="just">
              <a:lnSpc>
                <a:spcPts val="2399"/>
              </a:lnSpc>
            </a:pPr>
            <a:r>
              <a:rPr lang="en-US" sz="1999" spc="17">
                <a:solidFill>
                  <a:srgbClr val="000000"/>
                </a:solidFill>
                <a:latin typeface="TT Rounds Condensed"/>
              </a:rPr>
              <a:t>a) Lönsamhetsstudie av en ny verksamhet </a:t>
            </a:r>
          </a:p>
          <a:p>
            <a:pPr algn="just">
              <a:lnSpc>
                <a:spcPts val="2399"/>
              </a:lnSpc>
            </a:pPr>
            <a:r>
              <a:rPr lang="en-US" sz="1999" spc="17">
                <a:solidFill>
                  <a:srgbClr val="000000"/>
                </a:solidFill>
                <a:latin typeface="TT Rounds Condensed"/>
              </a:rPr>
              <a:t>b) Studie för att skapa ett nytt företag inom en ny bransch </a:t>
            </a:r>
          </a:p>
          <a:p>
            <a:pPr algn="just">
              <a:lnSpc>
                <a:spcPts val="2399"/>
              </a:lnSpc>
            </a:pPr>
            <a:r>
              <a:rPr lang="en-US" sz="1999" spc="17">
                <a:solidFill>
                  <a:srgbClr val="000000"/>
                </a:solidFill>
                <a:latin typeface="TT Rounds Condensed"/>
              </a:rPr>
              <a:t>c) Att hitta finansiellt stöd för de nya projekten </a:t>
            </a:r>
          </a:p>
          <a:p>
            <a:pPr algn="just">
              <a:lnSpc>
                <a:spcPts val="2399"/>
              </a:lnSpc>
            </a:pPr>
            <a:r>
              <a:rPr lang="en-US" sz="1999" spc="17">
                <a:solidFill>
                  <a:srgbClr val="000000"/>
                </a:solidFill>
                <a:latin typeface="TT Rounds Condensed"/>
              </a:rPr>
              <a:t>d) Studier av ett företags affärsfunktioner i syfte att besvara frågor</a:t>
            </a:r>
          </a:p>
          <a:p>
            <a:pPr algn="just">
              <a:lnSpc>
                <a:spcPts val="2399"/>
              </a:lnSpc>
              <a:spcBef>
                <a:spcPct val="0"/>
              </a:spcBef>
            </a:pPr>
            <a:endParaRPr lang="en-US" sz="1999" spc="17">
              <a:solidFill>
                <a:srgbClr val="000000"/>
              </a:solidFill>
              <a:latin typeface="TT Rounds Condensed"/>
            </a:endParaRPr>
          </a:p>
        </p:txBody>
      </p:sp>
      <p:sp>
        <p:nvSpPr>
          <p:cNvPr id="10" name="TextBox 10"/>
          <p:cNvSpPr txBox="1"/>
          <p:nvPr/>
        </p:nvSpPr>
        <p:spPr>
          <a:xfrm>
            <a:off x="1028700" y="5717224"/>
            <a:ext cx="3636466"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4.2 Sammanfattning</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11" name="TextBox 11"/>
          <p:cNvSpPr txBox="1"/>
          <p:nvPr/>
        </p:nvSpPr>
        <p:spPr>
          <a:xfrm>
            <a:off x="1715044" y="6293486"/>
            <a:ext cx="7061895" cy="2457450"/>
          </a:xfrm>
          <a:prstGeom prst="rect">
            <a:avLst/>
          </a:prstGeom>
        </p:spPr>
        <p:txBody>
          <a:bodyPr lIns="0" tIns="0" rIns="0" bIns="0" rtlCol="0" anchor="t">
            <a:spAutoFit/>
          </a:bodyPr>
          <a:lstStyle/>
          <a:p>
            <a:pPr marL="431801" lvl="1" indent="-215900" algn="l">
              <a:lnSpc>
                <a:spcPts val="2400"/>
              </a:lnSpc>
              <a:buFont typeface="Arial"/>
              <a:buChar char="•"/>
            </a:pPr>
            <a:r>
              <a:rPr lang="en-US" sz="2000" spc="18">
                <a:solidFill>
                  <a:srgbClr val="000000"/>
                </a:solidFill>
                <a:latin typeface="TT Rounds Condensed"/>
              </a:rPr>
              <a:t>en kort historik över den sektor inom vilken organisationen är verksam  </a:t>
            </a:r>
          </a:p>
          <a:p>
            <a:pPr marL="431801" lvl="1" indent="-215900" algn="l">
              <a:lnSpc>
                <a:spcPts val="2400"/>
              </a:lnSpc>
              <a:buFont typeface="Arial"/>
              <a:buChar char="•"/>
            </a:pPr>
            <a:r>
              <a:rPr lang="en-US" sz="2000" spc="18">
                <a:solidFill>
                  <a:srgbClr val="000000"/>
                </a:solidFill>
                <a:latin typeface="TT Rounds Condensed"/>
              </a:rPr>
              <a:t>verksamhetens vision och uppdragsbeskrivning </a:t>
            </a:r>
          </a:p>
          <a:p>
            <a:pPr marL="431801" lvl="1" indent="-215900" algn="l">
              <a:lnSpc>
                <a:spcPts val="2400"/>
              </a:lnSpc>
              <a:buFont typeface="Arial"/>
              <a:buChar char="•"/>
            </a:pPr>
            <a:r>
              <a:rPr lang="en-US" sz="2000" spc="18">
                <a:solidFill>
                  <a:srgbClr val="000000"/>
                </a:solidFill>
                <a:latin typeface="TT Rounds Condensed"/>
              </a:rPr>
              <a:t>de viktigaste målen </a:t>
            </a:r>
          </a:p>
          <a:p>
            <a:pPr marL="431801" lvl="1" indent="-215900" algn="l">
              <a:lnSpc>
                <a:spcPts val="2400"/>
              </a:lnSpc>
              <a:buFont typeface="Arial"/>
              <a:buChar char="•"/>
            </a:pPr>
            <a:r>
              <a:rPr lang="en-US" sz="2000" spc="18">
                <a:solidFill>
                  <a:srgbClr val="000000"/>
                </a:solidFill>
                <a:latin typeface="TT Rounds Condensed"/>
              </a:rPr>
              <a:t>organisationens nuvarande tillstånd </a:t>
            </a:r>
          </a:p>
          <a:p>
            <a:pPr marL="431801" lvl="1" indent="-215900" algn="l">
              <a:lnSpc>
                <a:spcPts val="2400"/>
              </a:lnSpc>
              <a:buFont typeface="Arial"/>
              <a:buChar char="•"/>
            </a:pPr>
            <a:r>
              <a:rPr lang="en-US" sz="2000" spc="18">
                <a:solidFill>
                  <a:srgbClr val="000000"/>
                </a:solidFill>
                <a:latin typeface="TT Rounds Condensed"/>
              </a:rPr>
              <a:t>de produkter/tjänster som företaget erbjuder </a:t>
            </a:r>
          </a:p>
          <a:p>
            <a:pPr marL="431801" lvl="1" indent="-215900" algn="l">
              <a:lnSpc>
                <a:spcPts val="2400"/>
              </a:lnSpc>
              <a:buFont typeface="Arial"/>
              <a:buChar char="•"/>
            </a:pPr>
            <a:r>
              <a:rPr lang="en-US" sz="2000" spc="18">
                <a:solidFill>
                  <a:srgbClr val="000000"/>
                </a:solidFill>
                <a:latin typeface="TT Rounds Condensed"/>
              </a:rPr>
              <a:t>graden av acceptans hos konsumenterna/kunderna </a:t>
            </a:r>
          </a:p>
          <a:p>
            <a:pPr marL="431801" lvl="1" indent="-215900" algn="l">
              <a:lnSpc>
                <a:spcPts val="2400"/>
              </a:lnSpc>
              <a:buFont typeface="Arial"/>
              <a:buChar char="•"/>
            </a:pPr>
            <a:r>
              <a:rPr lang="en-US" sz="2000" spc="18">
                <a:solidFill>
                  <a:srgbClr val="000000"/>
                </a:solidFill>
                <a:latin typeface="TT Rounds Condensed"/>
              </a:rPr>
              <a:t>strategin för att uppnå konkurrensfördelar  </a:t>
            </a:r>
          </a:p>
          <a:p>
            <a:pPr marL="431801" lvl="1" indent="-215900" algn="l">
              <a:lnSpc>
                <a:spcPts val="2400"/>
              </a:lnSpc>
              <a:buFont typeface="Arial"/>
              <a:buChar char="•"/>
            </a:pPr>
            <a:r>
              <a:rPr lang="en-US" sz="2000" spc="18">
                <a:solidFill>
                  <a:srgbClr val="000000"/>
                </a:solidFill>
                <a:latin typeface="TT Rounds Condensed"/>
              </a:rPr>
              <a:t>några användbara finansiella uppgifter </a:t>
            </a:r>
          </a:p>
        </p:txBody>
      </p:sp>
      <p:sp>
        <p:nvSpPr>
          <p:cNvPr id="12" name="TextBox 12"/>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Affärsplan</a:t>
            </a:r>
            <a:endParaRPr lang="en-US" sz="1800" spc="16" dirty="0">
              <a:solidFill>
                <a:srgbClr val="898989"/>
              </a:solidFill>
              <a:latin typeface="TT Rounds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2459918" y="3514337"/>
            <a:ext cx="1245238" cy="1132886"/>
          </a:xfrm>
          <a:custGeom>
            <a:avLst/>
            <a:gdLst/>
            <a:ahLst/>
            <a:cxnLst/>
            <a:rect l="l" t="t" r="r" b="b"/>
            <a:pathLst>
              <a:path w="1245238" h="1132886">
                <a:moveTo>
                  <a:pt x="0" y="0"/>
                </a:moveTo>
                <a:lnTo>
                  <a:pt x="1245238" y="0"/>
                </a:lnTo>
                <a:lnTo>
                  <a:pt x="1245238" y="1132886"/>
                </a:lnTo>
                <a:lnTo>
                  <a:pt x="0" y="11328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4" name="Freeform 4"/>
          <p:cNvSpPr/>
          <p:nvPr/>
        </p:nvSpPr>
        <p:spPr>
          <a:xfrm>
            <a:off x="2459918" y="4798099"/>
            <a:ext cx="1296232" cy="1296232"/>
          </a:xfrm>
          <a:custGeom>
            <a:avLst/>
            <a:gdLst/>
            <a:ahLst/>
            <a:cxnLst/>
            <a:rect l="l" t="t" r="r" b="b"/>
            <a:pathLst>
              <a:path w="1296232" h="1296232">
                <a:moveTo>
                  <a:pt x="0" y="0"/>
                </a:moveTo>
                <a:lnTo>
                  <a:pt x="1296231" y="0"/>
                </a:lnTo>
                <a:lnTo>
                  <a:pt x="1296231" y="1296232"/>
                </a:lnTo>
                <a:lnTo>
                  <a:pt x="0" y="12962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v-SE"/>
          </a:p>
        </p:txBody>
      </p:sp>
      <p:sp>
        <p:nvSpPr>
          <p:cNvPr id="5" name="Freeform 5"/>
          <p:cNvSpPr/>
          <p:nvPr/>
        </p:nvSpPr>
        <p:spPr>
          <a:xfrm>
            <a:off x="2608992" y="6302601"/>
            <a:ext cx="1281630" cy="1281630"/>
          </a:xfrm>
          <a:custGeom>
            <a:avLst/>
            <a:gdLst/>
            <a:ahLst/>
            <a:cxnLst/>
            <a:rect l="l" t="t" r="r" b="b"/>
            <a:pathLst>
              <a:path w="1281630" h="1281630">
                <a:moveTo>
                  <a:pt x="0" y="0"/>
                </a:moveTo>
                <a:lnTo>
                  <a:pt x="1281630" y="0"/>
                </a:lnTo>
                <a:lnTo>
                  <a:pt x="1281630" y="1281630"/>
                </a:lnTo>
                <a:lnTo>
                  <a:pt x="0" y="12816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sv-SE"/>
          </a:p>
        </p:txBody>
      </p:sp>
      <p:sp>
        <p:nvSpPr>
          <p:cNvPr id="6" name="Freeform 6"/>
          <p:cNvSpPr/>
          <p:nvPr/>
        </p:nvSpPr>
        <p:spPr>
          <a:xfrm>
            <a:off x="2345698" y="7793781"/>
            <a:ext cx="1544924" cy="1235939"/>
          </a:xfrm>
          <a:custGeom>
            <a:avLst/>
            <a:gdLst/>
            <a:ahLst/>
            <a:cxnLst/>
            <a:rect l="l" t="t" r="r" b="b"/>
            <a:pathLst>
              <a:path w="1544924" h="1235939">
                <a:moveTo>
                  <a:pt x="0" y="0"/>
                </a:moveTo>
                <a:lnTo>
                  <a:pt x="1544924" y="0"/>
                </a:lnTo>
                <a:lnTo>
                  <a:pt x="1544924" y="1235940"/>
                </a:lnTo>
                <a:lnTo>
                  <a:pt x="0" y="12359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sv-SE"/>
          </a:p>
        </p:txBody>
      </p:sp>
      <p:sp>
        <p:nvSpPr>
          <p:cNvPr id="7" name="TextBox 7"/>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18</a:t>
            </a:r>
          </a:p>
          <a:p>
            <a:pPr algn="r">
              <a:lnSpc>
                <a:spcPts val="2160"/>
              </a:lnSpc>
            </a:pPr>
            <a:endParaRPr lang="en-US" sz="1800" spc="16">
              <a:solidFill>
                <a:srgbClr val="898989"/>
              </a:solidFill>
              <a:latin typeface="TT Rounds Condensed Bold"/>
            </a:endParaRPr>
          </a:p>
        </p:txBody>
      </p:sp>
      <p:sp>
        <p:nvSpPr>
          <p:cNvPr id="8" name="TextBox 8"/>
          <p:cNvSpPr txBox="1"/>
          <p:nvPr/>
        </p:nvSpPr>
        <p:spPr>
          <a:xfrm>
            <a:off x="971992" y="1770683"/>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4.  Affärsplan</a:t>
            </a:r>
          </a:p>
        </p:txBody>
      </p:sp>
      <p:sp>
        <p:nvSpPr>
          <p:cNvPr id="9" name="TextBox 9"/>
          <p:cNvSpPr txBox="1"/>
          <p:nvPr/>
        </p:nvSpPr>
        <p:spPr>
          <a:xfrm>
            <a:off x="971992" y="2716621"/>
            <a:ext cx="4988123"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4.3 Beskrivning av bolaget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10" name="TextBox 10"/>
          <p:cNvSpPr txBox="1"/>
          <p:nvPr/>
        </p:nvSpPr>
        <p:spPr>
          <a:xfrm>
            <a:off x="4205172" y="3785505"/>
            <a:ext cx="11737130" cy="533400"/>
          </a:xfrm>
          <a:prstGeom prst="rect">
            <a:avLst/>
          </a:prstGeom>
        </p:spPr>
        <p:txBody>
          <a:bodyPr lIns="0" tIns="0" rIns="0" bIns="0" rtlCol="0" anchor="t">
            <a:spAutoFit/>
          </a:bodyPr>
          <a:lstStyle/>
          <a:p>
            <a:pPr algn="just">
              <a:lnSpc>
                <a:spcPts val="2160"/>
              </a:lnSpc>
              <a:spcBef>
                <a:spcPct val="0"/>
              </a:spcBef>
            </a:pPr>
            <a:r>
              <a:rPr lang="en-US" sz="1800" spc="16">
                <a:solidFill>
                  <a:srgbClr val="000000"/>
                </a:solidFill>
                <a:latin typeface="TT Rounds Condensed Bold"/>
              </a:rPr>
              <a:t>Företaget:</a:t>
            </a:r>
            <a:r>
              <a:rPr lang="en-US" sz="1800" spc="16">
                <a:solidFill>
                  <a:srgbClr val="000000"/>
                </a:solidFill>
                <a:latin typeface="TT Rounds Condensed"/>
              </a:rPr>
              <a:t> Detta avsnitt ger läsaren en överblick över verksamheten. Beskriv de personliga situationer och omständigheter som har lett dig som entreprenör till detta steg.</a:t>
            </a:r>
          </a:p>
        </p:txBody>
      </p:sp>
      <p:sp>
        <p:nvSpPr>
          <p:cNvPr id="11" name="TextBox 11"/>
          <p:cNvSpPr txBox="1"/>
          <p:nvPr/>
        </p:nvSpPr>
        <p:spPr>
          <a:xfrm>
            <a:off x="4205172" y="5105152"/>
            <a:ext cx="11737130" cy="533400"/>
          </a:xfrm>
          <a:prstGeom prst="rect">
            <a:avLst/>
          </a:prstGeom>
        </p:spPr>
        <p:txBody>
          <a:bodyPr lIns="0" tIns="0" rIns="0" bIns="0" rtlCol="0" anchor="t">
            <a:spAutoFit/>
          </a:bodyPr>
          <a:lstStyle/>
          <a:p>
            <a:pPr algn="just">
              <a:lnSpc>
                <a:spcPts val="2160"/>
              </a:lnSpc>
              <a:spcBef>
                <a:spcPct val="0"/>
              </a:spcBef>
            </a:pPr>
            <a:r>
              <a:rPr lang="en-US" sz="1800" spc="16">
                <a:solidFill>
                  <a:srgbClr val="000000"/>
                </a:solidFill>
                <a:latin typeface="TT Rounds Condensed Bold"/>
              </a:rPr>
              <a:t>Produkter/tjänster: </a:t>
            </a:r>
            <a:r>
              <a:rPr lang="en-US" sz="1800" spc="16">
                <a:solidFill>
                  <a:srgbClr val="000000"/>
                </a:solidFill>
                <a:latin typeface="TT Rounds Condensed"/>
              </a:rPr>
              <a:t>Presentera din produkt eller dina tjänster för läsaren. Jämför dina produkter med de som finns på marknaden och visa upp de mest imponerande delarna av dina produkter.</a:t>
            </a:r>
          </a:p>
        </p:txBody>
      </p:sp>
      <p:sp>
        <p:nvSpPr>
          <p:cNvPr id="12" name="TextBox 12"/>
          <p:cNvSpPr txBox="1"/>
          <p:nvPr/>
        </p:nvSpPr>
        <p:spPr>
          <a:xfrm>
            <a:off x="4205172" y="6360402"/>
            <a:ext cx="11737130" cy="800100"/>
          </a:xfrm>
          <a:prstGeom prst="rect">
            <a:avLst/>
          </a:prstGeom>
        </p:spPr>
        <p:txBody>
          <a:bodyPr lIns="0" tIns="0" rIns="0" bIns="0" rtlCol="0" anchor="t">
            <a:spAutoFit/>
          </a:bodyPr>
          <a:lstStyle/>
          <a:p>
            <a:pPr algn="just">
              <a:lnSpc>
                <a:spcPts val="2160"/>
              </a:lnSpc>
              <a:spcBef>
                <a:spcPct val="0"/>
              </a:spcBef>
            </a:pPr>
            <a:r>
              <a:rPr lang="en-US" sz="1800" spc="16">
                <a:solidFill>
                  <a:srgbClr val="000000"/>
                </a:solidFill>
                <a:latin typeface="TT Rounds Condensed Bold"/>
              </a:rPr>
              <a:t>Verksamhetsplan: </a:t>
            </a:r>
            <a:r>
              <a:rPr lang="en-US" sz="1800" spc="16">
                <a:solidFill>
                  <a:srgbClr val="000000"/>
                </a:solidFill>
                <a:latin typeface="TT Rounds Condensed"/>
              </a:rPr>
              <a:t>förklarar hur verksamheten i slutändan kommer att fungera. Det inkluderar platsen för verksamheten, beskrivning av dess verksamhet, nödvändig utrustning, leverantörer och nödvändig personal. Det är också viktigt att presentera företagets ledningsstruktur. </a:t>
            </a:r>
          </a:p>
        </p:txBody>
      </p:sp>
      <p:sp>
        <p:nvSpPr>
          <p:cNvPr id="13" name="TextBox 13"/>
          <p:cNvSpPr txBox="1"/>
          <p:nvPr/>
        </p:nvSpPr>
        <p:spPr>
          <a:xfrm>
            <a:off x="4205172" y="7910926"/>
            <a:ext cx="11737130" cy="800100"/>
          </a:xfrm>
          <a:prstGeom prst="rect">
            <a:avLst/>
          </a:prstGeom>
        </p:spPr>
        <p:txBody>
          <a:bodyPr lIns="0" tIns="0" rIns="0" bIns="0" rtlCol="0" anchor="t">
            <a:spAutoFit/>
          </a:bodyPr>
          <a:lstStyle/>
          <a:p>
            <a:pPr algn="just">
              <a:lnSpc>
                <a:spcPts val="2160"/>
              </a:lnSpc>
              <a:spcBef>
                <a:spcPct val="0"/>
              </a:spcBef>
            </a:pPr>
            <a:r>
              <a:rPr lang="en-US" sz="1800" spc="16">
                <a:solidFill>
                  <a:srgbClr val="000000"/>
                </a:solidFill>
                <a:latin typeface="TT Rounds Condensed Bold"/>
              </a:rPr>
              <a:t> Ledning, organisation, ägarskap: </a:t>
            </a:r>
            <a:r>
              <a:rPr lang="en-US" sz="1800" spc="16">
                <a:solidFill>
                  <a:srgbClr val="000000"/>
                </a:solidFill>
                <a:latin typeface="TT Rounds Condensed"/>
              </a:rPr>
              <a:t>I detta avsnitt presenteras ledningsgruppen. Hur är företaget organiserat och vilken är dess ägarstruktur? Ledningsstrukturen bör ha tydliga befogenhetsnivåer. Övertyga dina läsare om ledningsgruppens kapacitet. </a:t>
            </a:r>
          </a:p>
        </p:txBody>
      </p:sp>
      <p:sp>
        <p:nvSpPr>
          <p:cNvPr id="14" name="TextBox 14"/>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Affärsplan</a:t>
            </a:r>
            <a:endParaRPr lang="en-US" sz="1800" spc="16" dirty="0">
              <a:solidFill>
                <a:srgbClr val="898989"/>
              </a:solidFill>
              <a:latin typeface="TT Rounds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TextBox 3"/>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19</a:t>
            </a:r>
          </a:p>
          <a:p>
            <a:pPr algn="r">
              <a:lnSpc>
                <a:spcPts val="2160"/>
              </a:lnSpc>
            </a:pPr>
            <a:endParaRPr lang="en-US" sz="1800" spc="16">
              <a:solidFill>
                <a:srgbClr val="898989"/>
              </a:solidFill>
              <a:latin typeface="TT Rounds Condensed Bold"/>
            </a:endParaRPr>
          </a:p>
        </p:txBody>
      </p:sp>
      <p:sp>
        <p:nvSpPr>
          <p:cNvPr id="4" name="TextBox 4"/>
          <p:cNvSpPr txBox="1"/>
          <p:nvPr/>
        </p:nvSpPr>
        <p:spPr>
          <a:xfrm>
            <a:off x="971992" y="1770683"/>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4.  Affärsplan</a:t>
            </a:r>
          </a:p>
        </p:txBody>
      </p:sp>
      <p:sp>
        <p:nvSpPr>
          <p:cNvPr id="5" name="TextBox 5"/>
          <p:cNvSpPr txBox="1"/>
          <p:nvPr/>
        </p:nvSpPr>
        <p:spPr>
          <a:xfrm>
            <a:off x="1028700" y="2850881"/>
            <a:ext cx="2422773"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4.4 Marknaden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6" name="TextBox 6"/>
          <p:cNvSpPr txBox="1"/>
          <p:nvPr/>
        </p:nvSpPr>
        <p:spPr>
          <a:xfrm>
            <a:off x="1028700" y="3638256"/>
            <a:ext cx="15110460" cy="1190625"/>
          </a:xfrm>
          <a:prstGeom prst="rect">
            <a:avLst/>
          </a:prstGeom>
        </p:spPr>
        <p:txBody>
          <a:bodyPr lIns="0" tIns="0" rIns="0" bIns="0" rtlCol="0" anchor="t">
            <a:spAutoFit/>
          </a:bodyPr>
          <a:lstStyle/>
          <a:p>
            <a:pPr marL="431799" lvl="1" indent="-215899" algn="just">
              <a:lnSpc>
                <a:spcPts val="2399"/>
              </a:lnSpc>
              <a:buFont typeface="Arial"/>
              <a:buChar char="•"/>
            </a:pPr>
            <a:r>
              <a:rPr lang="en-US" sz="1999" spc="17">
                <a:solidFill>
                  <a:srgbClr val="000000"/>
                </a:solidFill>
                <a:latin typeface="TT Rounds Condensed Bold"/>
              </a:rPr>
              <a:t>Bransch, konkurrens och marknad: </a:t>
            </a:r>
            <a:r>
              <a:rPr lang="en-US" sz="1999" spc="17">
                <a:solidFill>
                  <a:srgbClr val="000000"/>
                </a:solidFill>
                <a:latin typeface="TT Rounds Condensed"/>
              </a:rPr>
              <a:t>Beskriv den bransch du är verksam inom och hur den ser ut idag, samt vilka trender du ser.</a:t>
            </a:r>
          </a:p>
          <a:p>
            <a:pPr marL="431799" lvl="1" indent="-215899" algn="just">
              <a:lnSpc>
                <a:spcPts val="2399"/>
              </a:lnSpc>
              <a:buFont typeface="Arial"/>
              <a:buChar char="•"/>
            </a:pPr>
            <a:r>
              <a:rPr lang="en-US" sz="1999" spc="17">
                <a:solidFill>
                  <a:srgbClr val="000000"/>
                </a:solidFill>
                <a:latin typeface="TT Rounds Condensed Bold"/>
              </a:rPr>
              <a:t>Primära konkurrenter: </a:t>
            </a:r>
            <a:r>
              <a:rPr lang="en-US" sz="1999" spc="17">
                <a:solidFill>
                  <a:srgbClr val="000000"/>
                </a:solidFill>
                <a:latin typeface="TT Rounds Condensed"/>
              </a:rPr>
              <a:t>ange de företag som du konkurrerar med.</a:t>
            </a:r>
          </a:p>
          <a:p>
            <a:pPr marL="431799" lvl="1" indent="-215899" algn="just">
              <a:lnSpc>
                <a:spcPts val="2399"/>
              </a:lnSpc>
              <a:buFont typeface="Arial"/>
              <a:buChar char="•"/>
            </a:pPr>
            <a:r>
              <a:rPr lang="en-US" sz="1999" spc="17">
                <a:solidFill>
                  <a:srgbClr val="000000"/>
                </a:solidFill>
                <a:latin typeface="TT Rounds Condensed Bold"/>
              </a:rPr>
              <a:t>Marknad: </a:t>
            </a:r>
            <a:r>
              <a:rPr lang="en-US" sz="1999" spc="17">
                <a:solidFill>
                  <a:srgbClr val="000000"/>
                </a:solidFill>
                <a:latin typeface="TT Rounds Condensed"/>
              </a:rPr>
              <a:t>Presentera din marknadsstorlek.</a:t>
            </a:r>
          </a:p>
          <a:p>
            <a:pPr algn="just">
              <a:lnSpc>
                <a:spcPts val="2399"/>
              </a:lnSpc>
            </a:pPr>
            <a:endParaRPr lang="en-US" sz="1999" spc="17">
              <a:solidFill>
                <a:srgbClr val="000000"/>
              </a:solidFill>
              <a:latin typeface="TT Rounds Condensed"/>
            </a:endParaRPr>
          </a:p>
        </p:txBody>
      </p:sp>
      <p:grpSp>
        <p:nvGrpSpPr>
          <p:cNvPr id="7" name="Group 7"/>
          <p:cNvGrpSpPr/>
          <p:nvPr/>
        </p:nvGrpSpPr>
        <p:grpSpPr>
          <a:xfrm>
            <a:off x="958193" y="5873179"/>
            <a:ext cx="2358759" cy="590550"/>
            <a:chOff x="0" y="0"/>
            <a:chExt cx="3145012" cy="787400"/>
          </a:xfrm>
        </p:grpSpPr>
        <p:grpSp>
          <p:nvGrpSpPr>
            <p:cNvPr id="8" name="Group 8"/>
            <p:cNvGrpSpPr/>
            <p:nvPr/>
          </p:nvGrpSpPr>
          <p:grpSpPr>
            <a:xfrm>
              <a:off x="0" y="0"/>
              <a:ext cx="2550972" cy="787400"/>
              <a:chOff x="0" y="0"/>
              <a:chExt cx="503896" cy="155536"/>
            </a:xfrm>
          </p:grpSpPr>
          <p:sp>
            <p:nvSpPr>
              <p:cNvPr id="9" name="Freeform 9"/>
              <p:cNvSpPr/>
              <p:nvPr/>
            </p:nvSpPr>
            <p:spPr>
              <a:xfrm>
                <a:off x="0" y="0"/>
                <a:ext cx="503896" cy="155536"/>
              </a:xfrm>
              <a:custGeom>
                <a:avLst/>
                <a:gdLst/>
                <a:ahLst/>
                <a:cxnLst/>
                <a:rect l="l" t="t" r="r" b="b"/>
                <a:pathLst>
                  <a:path w="503896" h="155536">
                    <a:moveTo>
                      <a:pt x="77768" y="0"/>
                    </a:moveTo>
                    <a:lnTo>
                      <a:pt x="426128" y="0"/>
                    </a:lnTo>
                    <a:cubicBezTo>
                      <a:pt x="446753" y="0"/>
                      <a:pt x="466534" y="8193"/>
                      <a:pt x="481118" y="22778"/>
                    </a:cubicBezTo>
                    <a:cubicBezTo>
                      <a:pt x="495702" y="37362"/>
                      <a:pt x="503896" y="57143"/>
                      <a:pt x="503896" y="77768"/>
                    </a:cubicBezTo>
                    <a:lnTo>
                      <a:pt x="503896" y="77768"/>
                    </a:lnTo>
                    <a:cubicBezTo>
                      <a:pt x="503896" y="98393"/>
                      <a:pt x="495702" y="118174"/>
                      <a:pt x="481118" y="132758"/>
                    </a:cubicBezTo>
                    <a:cubicBezTo>
                      <a:pt x="466534" y="147342"/>
                      <a:pt x="446753" y="155536"/>
                      <a:pt x="426128" y="155536"/>
                    </a:cubicBezTo>
                    <a:lnTo>
                      <a:pt x="77768" y="155536"/>
                    </a:lnTo>
                    <a:cubicBezTo>
                      <a:pt x="57143" y="155536"/>
                      <a:pt x="37362" y="147342"/>
                      <a:pt x="22778" y="132758"/>
                    </a:cubicBezTo>
                    <a:cubicBezTo>
                      <a:pt x="8193" y="118174"/>
                      <a:pt x="0" y="98393"/>
                      <a:pt x="0" y="77768"/>
                    </a:cubicBezTo>
                    <a:lnTo>
                      <a:pt x="0" y="77768"/>
                    </a:lnTo>
                    <a:cubicBezTo>
                      <a:pt x="0" y="57143"/>
                      <a:pt x="8193" y="37362"/>
                      <a:pt x="22778" y="22778"/>
                    </a:cubicBezTo>
                    <a:cubicBezTo>
                      <a:pt x="37362" y="8193"/>
                      <a:pt x="57143" y="0"/>
                      <a:pt x="77768" y="0"/>
                    </a:cubicBezTo>
                    <a:close/>
                  </a:path>
                </a:pathLst>
              </a:custGeom>
              <a:solidFill>
                <a:srgbClr val="94C020"/>
              </a:solidFill>
            </p:spPr>
            <p:txBody>
              <a:bodyPr/>
              <a:lstStyle/>
              <a:p>
                <a:endParaRPr lang="sv-SE"/>
              </a:p>
            </p:txBody>
          </p:sp>
          <p:sp>
            <p:nvSpPr>
              <p:cNvPr id="10" name="TextBox 10"/>
              <p:cNvSpPr txBox="1"/>
              <p:nvPr/>
            </p:nvSpPr>
            <p:spPr>
              <a:xfrm>
                <a:off x="0" y="0"/>
                <a:ext cx="503896" cy="155536"/>
              </a:xfrm>
              <a:prstGeom prst="rect">
                <a:avLst/>
              </a:prstGeom>
            </p:spPr>
            <p:txBody>
              <a:bodyPr lIns="50800" tIns="50800" rIns="50800" bIns="50800" rtlCol="0" anchor="ctr"/>
              <a:lstStyle/>
              <a:p>
                <a:pPr algn="ctr">
                  <a:lnSpc>
                    <a:spcPts val="2160"/>
                  </a:lnSpc>
                </a:pPr>
                <a:endParaRPr/>
              </a:p>
            </p:txBody>
          </p:sp>
        </p:grpSp>
        <p:sp>
          <p:nvSpPr>
            <p:cNvPr id="11" name="TextBox 11"/>
            <p:cNvSpPr txBox="1"/>
            <p:nvPr/>
          </p:nvSpPr>
          <p:spPr>
            <a:xfrm>
              <a:off x="169776" y="187325"/>
              <a:ext cx="2975236" cy="403225"/>
            </a:xfrm>
            <a:prstGeom prst="rect">
              <a:avLst/>
            </a:prstGeom>
          </p:spPr>
          <p:txBody>
            <a:bodyPr lIns="0" tIns="0" rIns="0" bIns="0" rtlCol="0" anchor="t">
              <a:spAutoFit/>
            </a:bodyPr>
            <a:lstStyle/>
            <a:p>
              <a:pPr algn="just">
                <a:lnSpc>
                  <a:spcPts val="2399"/>
                </a:lnSpc>
              </a:pPr>
              <a:r>
                <a:rPr lang="en-US" sz="1999" spc="18">
                  <a:solidFill>
                    <a:srgbClr val="FFFFFF"/>
                  </a:solidFill>
                  <a:latin typeface="TT Rounds Condensed Bold"/>
                </a:rPr>
                <a:t>Marknadsföringsplan</a:t>
              </a:r>
            </a:p>
          </p:txBody>
        </p:sp>
      </p:grpSp>
      <p:sp>
        <p:nvSpPr>
          <p:cNvPr id="12" name="TextBox 12"/>
          <p:cNvSpPr txBox="1"/>
          <p:nvPr/>
        </p:nvSpPr>
        <p:spPr>
          <a:xfrm>
            <a:off x="3949008" y="6463729"/>
            <a:ext cx="3993207" cy="266700"/>
          </a:xfrm>
          <a:prstGeom prst="rect">
            <a:avLst/>
          </a:prstGeom>
        </p:spPr>
        <p:txBody>
          <a:bodyPr lIns="0" tIns="0" rIns="0" bIns="0" rtlCol="0" anchor="t">
            <a:spAutoFit/>
          </a:bodyPr>
          <a:lstStyle/>
          <a:p>
            <a:pPr algn="ctr">
              <a:lnSpc>
                <a:spcPts val="2160"/>
              </a:lnSpc>
              <a:spcBef>
                <a:spcPct val="0"/>
              </a:spcBef>
            </a:pPr>
            <a:r>
              <a:rPr lang="en-US" sz="1800" spc="16">
                <a:solidFill>
                  <a:srgbClr val="000000"/>
                </a:solidFill>
                <a:latin typeface="TT Rounds Condensed"/>
              </a:rPr>
              <a:t>Analysera din prissättningspolicy och jämför den </a:t>
            </a:r>
          </a:p>
        </p:txBody>
      </p:sp>
      <p:sp>
        <p:nvSpPr>
          <p:cNvPr id="13" name="Freeform 13"/>
          <p:cNvSpPr/>
          <p:nvPr/>
        </p:nvSpPr>
        <p:spPr>
          <a:xfrm>
            <a:off x="3019518" y="6002783"/>
            <a:ext cx="758263" cy="331342"/>
          </a:xfrm>
          <a:custGeom>
            <a:avLst/>
            <a:gdLst/>
            <a:ahLst/>
            <a:cxnLst/>
            <a:rect l="l" t="t" r="r" b="b"/>
            <a:pathLst>
              <a:path w="758263" h="331342">
                <a:moveTo>
                  <a:pt x="0" y="0"/>
                </a:moveTo>
                <a:lnTo>
                  <a:pt x="758263" y="0"/>
                </a:lnTo>
                <a:lnTo>
                  <a:pt x="758263" y="331342"/>
                </a:lnTo>
                <a:lnTo>
                  <a:pt x="0" y="3313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14" name="Freeform 14"/>
          <p:cNvSpPr/>
          <p:nvPr/>
        </p:nvSpPr>
        <p:spPr>
          <a:xfrm>
            <a:off x="3019518" y="6445696"/>
            <a:ext cx="758263" cy="331342"/>
          </a:xfrm>
          <a:custGeom>
            <a:avLst/>
            <a:gdLst/>
            <a:ahLst/>
            <a:cxnLst/>
            <a:rect l="l" t="t" r="r" b="b"/>
            <a:pathLst>
              <a:path w="758263" h="331342">
                <a:moveTo>
                  <a:pt x="0" y="0"/>
                </a:moveTo>
                <a:lnTo>
                  <a:pt x="758263" y="0"/>
                </a:lnTo>
                <a:lnTo>
                  <a:pt x="758263" y="331341"/>
                </a:lnTo>
                <a:lnTo>
                  <a:pt x="0" y="331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15" name="Freeform 15"/>
          <p:cNvSpPr/>
          <p:nvPr/>
        </p:nvSpPr>
        <p:spPr>
          <a:xfrm>
            <a:off x="3019518" y="6888608"/>
            <a:ext cx="758263" cy="331342"/>
          </a:xfrm>
          <a:custGeom>
            <a:avLst/>
            <a:gdLst/>
            <a:ahLst/>
            <a:cxnLst/>
            <a:rect l="l" t="t" r="r" b="b"/>
            <a:pathLst>
              <a:path w="758263" h="331342">
                <a:moveTo>
                  <a:pt x="0" y="0"/>
                </a:moveTo>
                <a:lnTo>
                  <a:pt x="758263" y="0"/>
                </a:lnTo>
                <a:lnTo>
                  <a:pt x="758263" y="331342"/>
                </a:lnTo>
                <a:lnTo>
                  <a:pt x="0" y="3313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16" name="Freeform 16"/>
          <p:cNvSpPr/>
          <p:nvPr/>
        </p:nvSpPr>
        <p:spPr>
          <a:xfrm>
            <a:off x="3019518" y="7331521"/>
            <a:ext cx="758263" cy="331342"/>
          </a:xfrm>
          <a:custGeom>
            <a:avLst/>
            <a:gdLst/>
            <a:ahLst/>
            <a:cxnLst/>
            <a:rect l="l" t="t" r="r" b="b"/>
            <a:pathLst>
              <a:path w="758263" h="331342">
                <a:moveTo>
                  <a:pt x="0" y="0"/>
                </a:moveTo>
                <a:lnTo>
                  <a:pt x="758263" y="0"/>
                </a:lnTo>
                <a:lnTo>
                  <a:pt x="758263" y="331341"/>
                </a:lnTo>
                <a:lnTo>
                  <a:pt x="0" y="331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17" name="TextBox 17"/>
          <p:cNvSpPr txBox="1"/>
          <p:nvPr/>
        </p:nvSpPr>
        <p:spPr>
          <a:xfrm>
            <a:off x="3952431" y="6020817"/>
            <a:ext cx="3054548" cy="266700"/>
          </a:xfrm>
          <a:prstGeom prst="rect">
            <a:avLst/>
          </a:prstGeom>
        </p:spPr>
        <p:txBody>
          <a:bodyPr lIns="0" tIns="0" rIns="0" bIns="0" rtlCol="0" anchor="t">
            <a:spAutoFit/>
          </a:bodyPr>
          <a:lstStyle/>
          <a:p>
            <a:pPr algn="ctr">
              <a:lnSpc>
                <a:spcPts val="2160"/>
              </a:lnSpc>
              <a:spcBef>
                <a:spcPct val="0"/>
              </a:spcBef>
            </a:pPr>
            <a:r>
              <a:rPr lang="en-US" sz="1800" spc="16">
                <a:solidFill>
                  <a:srgbClr val="000000"/>
                </a:solidFill>
                <a:latin typeface="TT Rounds Condensed"/>
              </a:rPr>
              <a:t>Nämn komparativa fördelar</a:t>
            </a:r>
          </a:p>
        </p:txBody>
      </p:sp>
      <p:sp>
        <p:nvSpPr>
          <p:cNvPr id="18" name="TextBox 18"/>
          <p:cNvSpPr txBox="1"/>
          <p:nvPr/>
        </p:nvSpPr>
        <p:spPr>
          <a:xfrm>
            <a:off x="3949008" y="6920929"/>
            <a:ext cx="5796558" cy="266700"/>
          </a:xfrm>
          <a:prstGeom prst="rect">
            <a:avLst/>
          </a:prstGeom>
        </p:spPr>
        <p:txBody>
          <a:bodyPr lIns="0" tIns="0" rIns="0" bIns="0" rtlCol="0" anchor="t">
            <a:spAutoFit/>
          </a:bodyPr>
          <a:lstStyle/>
          <a:p>
            <a:pPr algn="ctr">
              <a:lnSpc>
                <a:spcPts val="2160"/>
              </a:lnSpc>
              <a:spcBef>
                <a:spcPct val="0"/>
              </a:spcBef>
            </a:pPr>
            <a:r>
              <a:rPr lang="en-US" sz="1800" spc="16">
                <a:solidFill>
                  <a:srgbClr val="000000"/>
                </a:solidFill>
                <a:latin typeface="TT Rounds Condensed"/>
              </a:rPr>
              <a:t>Förklara på vilket sätt dina produkter kommer att nå konsumenterna</a:t>
            </a:r>
          </a:p>
        </p:txBody>
      </p:sp>
      <p:sp>
        <p:nvSpPr>
          <p:cNvPr id="19" name="TextBox 19"/>
          <p:cNvSpPr txBox="1"/>
          <p:nvPr/>
        </p:nvSpPr>
        <p:spPr>
          <a:xfrm>
            <a:off x="3952431" y="7368604"/>
            <a:ext cx="5530900" cy="266700"/>
          </a:xfrm>
          <a:prstGeom prst="rect">
            <a:avLst/>
          </a:prstGeom>
        </p:spPr>
        <p:txBody>
          <a:bodyPr lIns="0" tIns="0" rIns="0" bIns="0" rtlCol="0" anchor="t">
            <a:spAutoFit/>
          </a:bodyPr>
          <a:lstStyle/>
          <a:p>
            <a:pPr algn="ctr">
              <a:lnSpc>
                <a:spcPts val="2160"/>
              </a:lnSpc>
              <a:spcBef>
                <a:spcPct val="0"/>
              </a:spcBef>
            </a:pPr>
            <a:r>
              <a:rPr lang="en-US" sz="1800" spc="16">
                <a:solidFill>
                  <a:srgbClr val="000000"/>
                </a:solidFill>
                <a:latin typeface="TT Rounds Condensed"/>
              </a:rPr>
              <a:t>Hur planerar du att marknadsföra dina produkter till konsumenterna?</a:t>
            </a:r>
          </a:p>
        </p:txBody>
      </p:sp>
      <p:grpSp>
        <p:nvGrpSpPr>
          <p:cNvPr id="20" name="Group 20"/>
          <p:cNvGrpSpPr/>
          <p:nvPr/>
        </p:nvGrpSpPr>
        <p:grpSpPr>
          <a:xfrm>
            <a:off x="971992" y="8215312"/>
            <a:ext cx="3245723" cy="590550"/>
            <a:chOff x="0" y="0"/>
            <a:chExt cx="4327631" cy="787400"/>
          </a:xfrm>
        </p:grpSpPr>
        <p:grpSp>
          <p:nvGrpSpPr>
            <p:cNvPr id="21" name="Group 21"/>
            <p:cNvGrpSpPr/>
            <p:nvPr/>
          </p:nvGrpSpPr>
          <p:grpSpPr>
            <a:xfrm>
              <a:off x="0" y="0"/>
              <a:ext cx="3510213" cy="787400"/>
              <a:chOff x="0" y="0"/>
              <a:chExt cx="693375" cy="155536"/>
            </a:xfrm>
          </p:grpSpPr>
          <p:sp>
            <p:nvSpPr>
              <p:cNvPr id="22" name="Freeform 22"/>
              <p:cNvSpPr/>
              <p:nvPr/>
            </p:nvSpPr>
            <p:spPr>
              <a:xfrm>
                <a:off x="0" y="0"/>
                <a:ext cx="693375" cy="155536"/>
              </a:xfrm>
              <a:custGeom>
                <a:avLst/>
                <a:gdLst/>
                <a:ahLst/>
                <a:cxnLst/>
                <a:rect l="l" t="t" r="r" b="b"/>
                <a:pathLst>
                  <a:path w="693375" h="155536">
                    <a:moveTo>
                      <a:pt x="77768" y="0"/>
                    </a:moveTo>
                    <a:lnTo>
                      <a:pt x="615607" y="0"/>
                    </a:lnTo>
                    <a:cubicBezTo>
                      <a:pt x="636233" y="0"/>
                      <a:pt x="656013" y="8193"/>
                      <a:pt x="670598" y="22778"/>
                    </a:cubicBezTo>
                    <a:cubicBezTo>
                      <a:pt x="685182" y="37362"/>
                      <a:pt x="693375" y="57143"/>
                      <a:pt x="693375" y="77768"/>
                    </a:cubicBezTo>
                    <a:lnTo>
                      <a:pt x="693375" y="77768"/>
                    </a:lnTo>
                    <a:cubicBezTo>
                      <a:pt x="693375" y="98393"/>
                      <a:pt x="685182" y="118174"/>
                      <a:pt x="670598" y="132758"/>
                    </a:cubicBezTo>
                    <a:cubicBezTo>
                      <a:pt x="656013" y="147342"/>
                      <a:pt x="636233" y="155536"/>
                      <a:pt x="615607" y="155536"/>
                    </a:cubicBezTo>
                    <a:lnTo>
                      <a:pt x="77768" y="155536"/>
                    </a:lnTo>
                    <a:cubicBezTo>
                      <a:pt x="57143" y="155536"/>
                      <a:pt x="37362" y="147342"/>
                      <a:pt x="22778" y="132758"/>
                    </a:cubicBezTo>
                    <a:cubicBezTo>
                      <a:pt x="8193" y="118174"/>
                      <a:pt x="0" y="98393"/>
                      <a:pt x="0" y="77768"/>
                    </a:cubicBezTo>
                    <a:lnTo>
                      <a:pt x="0" y="77768"/>
                    </a:lnTo>
                    <a:cubicBezTo>
                      <a:pt x="0" y="57143"/>
                      <a:pt x="8193" y="37362"/>
                      <a:pt x="22778" y="22778"/>
                    </a:cubicBezTo>
                    <a:cubicBezTo>
                      <a:pt x="37362" y="8193"/>
                      <a:pt x="57143" y="0"/>
                      <a:pt x="77768" y="0"/>
                    </a:cubicBezTo>
                    <a:close/>
                  </a:path>
                </a:pathLst>
              </a:custGeom>
              <a:solidFill>
                <a:srgbClr val="94C020"/>
              </a:solidFill>
            </p:spPr>
            <p:txBody>
              <a:bodyPr/>
              <a:lstStyle/>
              <a:p>
                <a:endParaRPr lang="sv-SE"/>
              </a:p>
            </p:txBody>
          </p:sp>
          <p:sp>
            <p:nvSpPr>
              <p:cNvPr id="23" name="TextBox 23"/>
              <p:cNvSpPr txBox="1"/>
              <p:nvPr/>
            </p:nvSpPr>
            <p:spPr>
              <a:xfrm>
                <a:off x="0" y="0"/>
                <a:ext cx="693375" cy="155536"/>
              </a:xfrm>
              <a:prstGeom prst="rect">
                <a:avLst/>
              </a:prstGeom>
            </p:spPr>
            <p:txBody>
              <a:bodyPr lIns="50800" tIns="50800" rIns="50800" bIns="50800" rtlCol="0" anchor="ctr"/>
              <a:lstStyle/>
              <a:p>
                <a:pPr algn="ctr">
                  <a:lnSpc>
                    <a:spcPts val="2160"/>
                  </a:lnSpc>
                </a:pPr>
                <a:endParaRPr/>
              </a:p>
            </p:txBody>
          </p:sp>
        </p:grpSp>
        <p:sp>
          <p:nvSpPr>
            <p:cNvPr id="24" name="TextBox 24"/>
            <p:cNvSpPr txBox="1"/>
            <p:nvPr/>
          </p:nvSpPr>
          <p:spPr>
            <a:xfrm>
              <a:off x="233617" y="187325"/>
              <a:ext cx="4094013" cy="403225"/>
            </a:xfrm>
            <a:prstGeom prst="rect">
              <a:avLst/>
            </a:prstGeom>
          </p:spPr>
          <p:txBody>
            <a:bodyPr lIns="0" tIns="0" rIns="0" bIns="0" rtlCol="0" anchor="t">
              <a:spAutoFit/>
            </a:bodyPr>
            <a:lstStyle/>
            <a:p>
              <a:pPr algn="just">
                <a:lnSpc>
                  <a:spcPts val="2399"/>
                </a:lnSpc>
              </a:pPr>
              <a:r>
                <a:rPr lang="en-US" sz="1999" spc="18">
                  <a:solidFill>
                    <a:srgbClr val="FFFFFF"/>
                  </a:solidFill>
                  <a:latin typeface="TT Rounds Condensed Bold"/>
                </a:rPr>
                <a:t> Mål och strategier</a:t>
              </a:r>
            </a:p>
          </p:txBody>
        </p:sp>
      </p:grpSp>
      <p:sp>
        <p:nvSpPr>
          <p:cNvPr id="25" name="TextBox 25"/>
          <p:cNvSpPr txBox="1"/>
          <p:nvPr/>
        </p:nvSpPr>
        <p:spPr>
          <a:xfrm>
            <a:off x="958193" y="5143500"/>
            <a:ext cx="6305996"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4.5 Strategin och dess genomförande</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26" name="TextBox 26"/>
          <p:cNvSpPr txBox="1"/>
          <p:nvPr/>
        </p:nvSpPr>
        <p:spPr>
          <a:xfrm>
            <a:off x="4490323" y="8377238"/>
            <a:ext cx="10828013" cy="266700"/>
          </a:xfrm>
          <a:prstGeom prst="rect">
            <a:avLst/>
          </a:prstGeom>
        </p:spPr>
        <p:txBody>
          <a:bodyPr lIns="0" tIns="0" rIns="0" bIns="0" rtlCol="0" anchor="t">
            <a:spAutoFit/>
          </a:bodyPr>
          <a:lstStyle/>
          <a:p>
            <a:pPr algn="ctr">
              <a:lnSpc>
                <a:spcPts val="2160"/>
              </a:lnSpc>
              <a:spcBef>
                <a:spcPct val="0"/>
              </a:spcBef>
            </a:pPr>
            <a:r>
              <a:rPr lang="en-US" sz="1800" spc="16">
                <a:solidFill>
                  <a:srgbClr val="000000"/>
                </a:solidFill>
                <a:latin typeface="TT Rounds Condensed"/>
              </a:rPr>
              <a:t>Beskriv dina allmänna mål, försäljningsvolym, beräknad vinst, inträde på nya marknader, ökad marknadsandel. </a:t>
            </a:r>
          </a:p>
        </p:txBody>
      </p:sp>
      <p:sp>
        <p:nvSpPr>
          <p:cNvPr id="27" name="Freeform 27"/>
          <p:cNvSpPr/>
          <p:nvPr/>
        </p:nvSpPr>
        <p:spPr>
          <a:xfrm>
            <a:off x="3732060" y="8344917"/>
            <a:ext cx="758263" cy="331342"/>
          </a:xfrm>
          <a:custGeom>
            <a:avLst/>
            <a:gdLst/>
            <a:ahLst/>
            <a:cxnLst/>
            <a:rect l="l" t="t" r="r" b="b"/>
            <a:pathLst>
              <a:path w="758263" h="331342">
                <a:moveTo>
                  <a:pt x="0" y="0"/>
                </a:moveTo>
                <a:lnTo>
                  <a:pt x="758263" y="0"/>
                </a:lnTo>
                <a:lnTo>
                  <a:pt x="758263" y="331341"/>
                </a:lnTo>
                <a:lnTo>
                  <a:pt x="0" y="331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28" name="TextBox 28"/>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Affärsplan</a:t>
            </a:r>
            <a:endParaRPr lang="en-US" sz="1800" spc="16" dirty="0">
              <a:solidFill>
                <a:srgbClr val="898989"/>
              </a:solidFill>
              <a:latin typeface="TT Rounds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TextBox 3"/>
          <p:cNvSpPr txBox="1"/>
          <p:nvPr/>
        </p:nvSpPr>
        <p:spPr>
          <a:xfrm>
            <a:off x="1028700" y="3139887"/>
            <a:ext cx="15910560" cy="3347070"/>
          </a:xfrm>
          <a:prstGeom prst="rect">
            <a:avLst/>
          </a:prstGeom>
        </p:spPr>
        <p:txBody>
          <a:bodyPr lIns="0" tIns="0" rIns="0" bIns="0" rtlCol="0" anchor="t">
            <a:spAutoFit/>
          </a:bodyPr>
          <a:lstStyle/>
          <a:p>
            <a:pPr algn="ctr">
              <a:lnSpc>
                <a:spcPts val="8748"/>
              </a:lnSpc>
            </a:pPr>
            <a:r>
              <a:rPr lang="en-US" sz="8100" spc="75" dirty="0" err="1">
                <a:solidFill>
                  <a:srgbClr val="94C020"/>
                </a:solidFill>
                <a:latin typeface="TT Rounds Condensed Bold"/>
              </a:rPr>
              <a:t>Kurs</a:t>
            </a:r>
            <a:r>
              <a:rPr lang="en-US" sz="8100" spc="75" dirty="0">
                <a:solidFill>
                  <a:srgbClr val="94C020"/>
                </a:solidFill>
                <a:latin typeface="TT Rounds Condensed Bold"/>
              </a:rPr>
              <a:t>: </a:t>
            </a:r>
            <a:r>
              <a:rPr lang="en-GB" sz="8800" b="1" dirty="0" err="1">
                <a:solidFill>
                  <a:srgbClr val="94C020"/>
                </a:solidFill>
                <a:latin typeface="+mn-lt"/>
              </a:rPr>
              <a:t>Högre</a:t>
            </a:r>
            <a:r>
              <a:rPr lang="en-GB" sz="8800" b="1" dirty="0">
                <a:solidFill>
                  <a:srgbClr val="94C020"/>
                </a:solidFill>
                <a:latin typeface="+mn-lt"/>
              </a:rPr>
              <a:t> </a:t>
            </a:r>
            <a:r>
              <a:rPr lang="en-GB" sz="8800" b="1" dirty="0" err="1">
                <a:solidFill>
                  <a:srgbClr val="94C020"/>
                </a:solidFill>
                <a:latin typeface="+mn-lt"/>
              </a:rPr>
              <a:t>Utbildning</a:t>
            </a:r>
            <a:endParaRPr lang="en-US" sz="8100" spc="75" dirty="0">
              <a:solidFill>
                <a:srgbClr val="94C020"/>
              </a:solidFill>
              <a:latin typeface="TT Rounds Condensed Bold"/>
            </a:endParaRPr>
          </a:p>
          <a:p>
            <a:pPr algn="ctr">
              <a:lnSpc>
                <a:spcPts val="8748"/>
              </a:lnSpc>
            </a:pPr>
            <a:r>
              <a:rPr lang="en-US" sz="8100" spc="75" dirty="0">
                <a:solidFill>
                  <a:srgbClr val="94C020"/>
                </a:solidFill>
                <a:latin typeface="TT Rounds Condensed Bold"/>
              </a:rPr>
              <a:t>Modul: </a:t>
            </a:r>
            <a:r>
              <a:rPr lang="en-US" sz="8100" spc="75" dirty="0" err="1">
                <a:solidFill>
                  <a:srgbClr val="94C020"/>
                </a:solidFill>
                <a:latin typeface="TT Rounds Condensed Bold"/>
              </a:rPr>
              <a:t>Horisontella</a:t>
            </a:r>
            <a:r>
              <a:rPr lang="en-US" sz="8100" spc="75" dirty="0">
                <a:solidFill>
                  <a:srgbClr val="94C020"/>
                </a:solidFill>
                <a:latin typeface="TT Rounds Condensed Bold"/>
              </a:rPr>
              <a:t> </a:t>
            </a:r>
            <a:r>
              <a:rPr lang="en-US" sz="8100" spc="75" dirty="0" err="1">
                <a:solidFill>
                  <a:srgbClr val="94C020"/>
                </a:solidFill>
                <a:latin typeface="TT Rounds Condensed Bold"/>
              </a:rPr>
              <a:t>färdigheter</a:t>
            </a:r>
            <a:endParaRPr lang="en-US" sz="8100" spc="75" dirty="0">
              <a:solidFill>
                <a:srgbClr val="94C020"/>
              </a:solidFill>
              <a:latin typeface="TT Rounds Condensed Bold"/>
            </a:endParaRPr>
          </a:p>
          <a:p>
            <a:pPr algn="ctr">
              <a:lnSpc>
                <a:spcPts val="8748"/>
              </a:lnSpc>
            </a:pPr>
            <a:r>
              <a:rPr lang="en-US" sz="8100" spc="75" dirty="0" err="1">
                <a:solidFill>
                  <a:srgbClr val="94C020"/>
                </a:solidFill>
                <a:latin typeface="TT Rounds Condensed Bold"/>
              </a:rPr>
              <a:t>Ämne</a:t>
            </a:r>
            <a:r>
              <a:rPr lang="en-US" sz="8100" spc="75" dirty="0">
                <a:solidFill>
                  <a:srgbClr val="94C020"/>
                </a:solidFill>
                <a:latin typeface="TT Rounds Condensed Bold"/>
              </a:rPr>
              <a:t>: </a:t>
            </a:r>
            <a:r>
              <a:rPr lang="en-US" sz="8100" spc="75" dirty="0" err="1">
                <a:solidFill>
                  <a:srgbClr val="94C020"/>
                </a:solidFill>
                <a:latin typeface="TT Rounds Condensed Bold"/>
              </a:rPr>
              <a:t>Entreprenöriella</a:t>
            </a:r>
            <a:r>
              <a:rPr lang="en-US" sz="8100" spc="75" dirty="0">
                <a:solidFill>
                  <a:srgbClr val="94C020"/>
                </a:solidFill>
                <a:latin typeface="TT Rounds Condensed Bold"/>
              </a:rPr>
              <a:t> </a:t>
            </a:r>
            <a:r>
              <a:rPr lang="en-US" sz="8100" spc="75" dirty="0" err="1">
                <a:solidFill>
                  <a:srgbClr val="94C020"/>
                </a:solidFill>
                <a:latin typeface="TT Rounds Condensed Bold"/>
              </a:rPr>
              <a:t>färdigheter</a:t>
            </a:r>
            <a:endParaRPr lang="en-US" sz="8100" spc="75" dirty="0">
              <a:solidFill>
                <a:srgbClr val="94C020"/>
              </a:solidFill>
              <a:latin typeface="TT Rounds Condensed Bold"/>
            </a:endParaRPr>
          </a:p>
        </p:txBody>
      </p:sp>
      <p:sp>
        <p:nvSpPr>
          <p:cNvPr id="4" name="TextBox 4"/>
          <p:cNvSpPr txBox="1"/>
          <p:nvPr/>
        </p:nvSpPr>
        <p:spPr>
          <a:xfrm>
            <a:off x="2377440" y="7442592"/>
            <a:ext cx="13533120" cy="493014"/>
          </a:xfrm>
          <a:prstGeom prst="rect">
            <a:avLst/>
          </a:prstGeom>
        </p:spPr>
        <p:txBody>
          <a:bodyPr lIns="0" tIns="0" rIns="0" bIns="0" rtlCol="0" anchor="t">
            <a:spAutoFit/>
          </a:bodyPr>
          <a:lstStyle/>
          <a:p>
            <a:pPr algn="ctr">
              <a:lnSpc>
                <a:spcPts val="3888"/>
              </a:lnSpc>
            </a:pPr>
            <a:r>
              <a:rPr lang="en-US" sz="3600" spc="33">
                <a:solidFill>
                  <a:srgbClr val="595959"/>
                </a:solidFill>
                <a:latin typeface="TT Rounds Condensed"/>
              </a:rPr>
              <a:t>Författare: ReadLab</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rot="938993">
            <a:off x="2698444" y="5059485"/>
            <a:ext cx="3686162" cy="3644693"/>
          </a:xfrm>
          <a:custGeom>
            <a:avLst/>
            <a:gdLst/>
            <a:ahLst/>
            <a:cxnLst/>
            <a:rect l="l" t="t" r="r" b="b"/>
            <a:pathLst>
              <a:path w="3686162" h="3644693">
                <a:moveTo>
                  <a:pt x="0" y="0"/>
                </a:moveTo>
                <a:lnTo>
                  <a:pt x="3686162" y="0"/>
                </a:lnTo>
                <a:lnTo>
                  <a:pt x="3686162" y="3644692"/>
                </a:lnTo>
                <a:lnTo>
                  <a:pt x="0" y="36446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4" name="Freeform 4"/>
          <p:cNvSpPr/>
          <p:nvPr/>
        </p:nvSpPr>
        <p:spPr>
          <a:xfrm>
            <a:off x="11240275" y="4934435"/>
            <a:ext cx="3437154" cy="3894792"/>
          </a:xfrm>
          <a:custGeom>
            <a:avLst/>
            <a:gdLst/>
            <a:ahLst/>
            <a:cxnLst/>
            <a:rect l="l" t="t" r="r" b="b"/>
            <a:pathLst>
              <a:path w="3437154" h="3894792">
                <a:moveTo>
                  <a:pt x="0" y="0"/>
                </a:moveTo>
                <a:lnTo>
                  <a:pt x="3437154" y="0"/>
                </a:lnTo>
                <a:lnTo>
                  <a:pt x="3437154" y="3894792"/>
                </a:lnTo>
                <a:lnTo>
                  <a:pt x="0" y="38947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v-SE"/>
          </a:p>
        </p:txBody>
      </p:sp>
      <p:sp>
        <p:nvSpPr>
          <p:cNvPr id="5" name="TextBox 5"/>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20</a:t>
            </a:r>
          </a:p>
          <a:p>
            <a:pPr algn="r">
              <a:lnSpc>
                <a:spcPts val="2160"/>
              </a:lnSpc>
            </a:pPr>
            <a:endParaRPr lang="en-US" sz="1800" spc="16">
              <a:solidFill>
                <a:srgbClr val="898989"/>
              </a:solidFill>
              <a:latin typeface="TT Rounds Condensed Bold"/>
            </a:endParaRPr>
          </a:p>
        </p:txBody>
      </p:sp>
      <p:sp>
        <p:nvSpPr>
          <p:cNvPr id="6" name="TextBox 6"/>
          <p:cNvSpPr txBox="1"/>
          <p:nvPr/>
        </p:nvSpPr>
        <p:spPr>
          <a:xfrm>
            <a:off x="971992" y="1770683"/>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4.  Affärsplan</a:t>
            </a:r>
          </a:p>
        </p:txBody>
      </p:sp>
      <p:sp>
        <p:nvSpPr>
          <p:cNvPr id="7" name="TextBox 7"/>
          <p:cNvSpPr txBox="1"/>
          <p:nvPr/>
        </p:nvSpPr>
        <p:spPr>
          <a:xfrm>
            <a:off x="1511672" y="2984895"/>
            <a:ext cx="3424535"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4.6 Finansiell analys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8" name="TextBox 8"/>
          <p:cNvSpPr txBox="1"/>
          <p:nvPr/>
        </p:nvSpPr>
        <p:spPr>
          <a:xfrm>
            <a:off x="1511672" y="3575445"/>
            <a:ext cx="6303908" cy="1190625"/>
          </a:xfrm>
          <a:prstGeom prst="rect">
            <a:avLst/>
          </a:prstGeom>
        </p:spPr>
        <p:txBody>
          <a:bodyPr lIns="0" tIns="0" rIns="0" bIns="0" rtlCol="0" anchor="t">
            <a:spAutoFit/>
          </a:bodyPr>
          <a:lstStyle/>
          <a:p>
            <a:pPr algn="just">
              <a:lnSpc>
                <a:spcPts val="2399"/>
              </a:lnSpc>
            </a:pPr>
            <a:r>
              <a:rPr lang="en-US" sz="1999" spc="18">
                <a:solidFill>
                  <a:srgbClr val="000000"/>
                </a:solidFill>
                <a:latin typeface="TT Rounds Condensed"/>
              </a:rPr>
              <a:t>Den omfattar en presentation av företagets finansiella situation och dess finansiella utsikter, i kombination med kostnadsbudgeten och värderingen av investeringsplanen samt valet av finansieringskällor.</a:t>
            </a:r>
          </a:p>
        </p:txBody>
      </p:sp>
      <p:sp>
        <p:nvSpPr>
          <p:cNvPr id="9" name="TextBox 9"/>
          <p:cNvSpPr txBox="1"/>
          <p:nvPr/>
        </p:nvSpPr>
        <p:spPr>
          <a:xfrm>
            <a:off x="9778544" y="2984895"/>
            <a:ext cx="5016401"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4.7 Affärsplanens struktur</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10" name="TextBox 10"/>
          <p:cNvSpPr txBox="1"/>
          <p:nvPr/>
        </p:nvSpPr>
        <p:spPr>
          <a:xfrm>
            <a:off x="9778544" y="3591858"/>
            <a:ext cx="6360616" cy="1190625"/>
          </a:xfrm>
          <a:prstGeom prst="rect">
            <a:avLst/>
          </a:prstGeom>
        </p:spPr>
        <p:txBody>
          <a:bodyPr lIns="0" tIns="0" rIns="0" bIns="0" rtlCol="0" anchor="t">
            <a:spAutoFit/>
          </a:bodyPr>
          <a:lstStyle/>
          <a:p>
            <a:pPr algn="just">
              <a:lnSpc>
                <a:spcPts val="2399"/>
              </a:lnSpc>
            </a:pPr>
            <a:r>
              <a:rPr lang="en-US" sz="1999" spc="18">
                <a:solidFill>
                  <a:srgbClr val="000000"/>
                </a:solidFill>
                <a:latin typeface="TT Rounds Condensed"/>
              </a:rPr>
              <a:t>Formatet för en affärsplan är inte standardiserat, varken när det gäller dess struktur eller dess innehåll. Strukturen i en affärsplan innehåller nödvändigtvis alla ovannämnda avsnitt. </a:t>
            </a:r>
          </a:p>
        </p:txBody>
      </p:sp>
      <p:sp>
        <p:nvSpPr>
          <p:cNvPr id="11" name="TextBox 11"/>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Affärsplan</a:t>
            </a:r>
            <a:endParaRPr lang="en-US" sz="1800" spc="16" dirty="0">
              <a:solidFill>
                <a:srgbClr val="898989"/>
              </a:solidFill>
              <a:latin typeface="TT Rounds Condense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TextBox 3"/>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21</a:t>
            </a:r>
          </a:p>
          <a:p>
            <a:pPr algn="r">
              <a:lnSpc>
                <a:spcPts val="2160"/>
              </a:lnSpc>
            </a:pPr>
            <a:endParaRPr lang="en-US" sz="1800" spc="16">
              <a:solidFill>
                <a:srgbClr val="898989"/>
              </a:solidFill>
              <a:latin typeface="TT Rounds Condensed Bold"/>
            </a:endParaRPr>
          </a:p>
        </p:txBody>
      </p:sp>
      <p:sp>
        <p:nvSpPr>
          <p:cNvPr id="4" name="TextBox 4"/>
          <p:cNvSpPr txBox="1"/>
          <p:nvPr/>
        </p:nvSpPr>
        <p:spPr>
          <a:xfrm>
            <a:off x="971992" y="1770683"/>
            <a:ext cx="6194351"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5. Finansiering</a:t>
            </a:r>
          </a:p>
        </p:txBody>
      </p:sp>
      <p:sp>
        <p:nvSpPr>
          <p:cNvPr id="5" name="TextBox 5"/>
          <p:cNvSpPr txBox="1"/>
          <p:nvPr/>
        </p:nvSpPr>
        <p:spPr>
          <a:xfrm>
            <a:off x="1028700" y="2850881"/>
            <a:ext cx="3063925"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Finansieringskällor</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6" name="TextBox 6"/>
          <p:cNvSpPr txBox="1"/>
          <p:nvPr/>
        </p:nvSpPr>
        <p:spPr>
          <a:xfrm>
            <a:off x="7019497" y="3903839"/>
            <a:ext cx="2791705" cy="44767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Lånefonder </a:t>
            </a:r>
          </a:p>
        </p:txBody>
      </p:sp>
      <p:grpSp>
        <p:nvGrpSpPr>
          <p:cNvPr id="7" name="Group 7"/>
          <p:cNvGrpSpPr/>
          <p:nvPr/>
        </p:nvGrpSpPr>
        <p:grpSpPr>
          <a:xfrm>
            <a:off x="971992" y="3734937"/>
            <a:ext cx="4529938" cy="3856398"/>
            <a:chOff x="0" y="0"/>
            <a:chExt cx="6039917" cy="5141864"/>
          </a:xfrm>
        </p:grpSpPr>
        <p:grpSp>
          <p:nvGrpSpPr>
            <p:cNvPr id="8" name="Group 8"/>
            <p:cNvGrpSpPr/>
            <p:nvPr/>
          </p:nvGrpSpPr>
          <p:grpSpPr>
            <a:xfrm>
              <a:off x="0" y="0"/>
              <a:ext cx="6039917" cy="5141864"/>
              <a:chOff x="0" y="0"/>
              <a:chExt cx="1162522" cy="989671"/>
            </a:xfrm>
          </p:grpSpPr>
          <p:sp>
            <p:nvSpPr>
              <p:cNvPr id="9" name="Freeform 9"/>
              <p:cNvSpPr/>
              <p:nvPr/>
            </p:nvSpPr>
            <p:spPr>
              <a:xfrm>
                <a:off x="0" y="0"/>
                <a:ext cx="1162522" cy="989671"/>
              </a:xfrm>
              <a:custGeom>
                <a:avLst/>
                <a:gdLst/>
                <a:ahLst/>
                <a:cxnLst/>
                <a:rect l="l" t="t" r="r" b="b"/>
                <a:pathLst>
                  <a:path w="1162522" h="989671">
                    <a:moveTo>
                      <a:pt x="86303" y="0"/>
                    </a:moveTo>
                    <a:lnTo>
                      <a:pt x="1076219" y="0"/>
                    </a:lnTo>
                    <a:cubicBezTo>
                      <a:pt x="1099108" y="0"/>
                      <a:pt x="1121060" y="9093"/>
                      <a:pt x="1137245" y="25277"/>
                    </a:cubicBezTo>
                    <a:cubicBezTo>
                      <a:pt x="1153429" y="41462"/>
                      <a:pt x="1162522" y="63414"/>
                      <a:pt x="1162522" y="86303"/>
                    </a:cubicBezTo>
                    <a:lnTo>
                      <a:pt x="1162522" y="903368"/>
                    </a:lnTo>
                    <a:cubicBezTo>
                      <a:pt x="1162522" y="926257"/>
                      <a:pt x="1153429" y="948209"/>
                      <a:pt x="1137245" y="964394"/>
                    </a:cubicBezTo>
                    <a:cubicBezTo>
                      <a:pt x="1121060" y="980578"/>
                      <a:pt x="1099108" y="989671"/>
                      <a:pt x="1076219" y="989671"/>
                    </a:cubicBezTo>
                    <a:lnTo>
                      <a:pt x="86303" y="989671"/>
                    </a:lnTo>
                    <a:cubicBezTo>
                      <a:pt x="63414" y="989671"/>
                      <a:pt x="41462" y="980578"/>
                      <a:pt x="25277" y="964394"/>
                    </a:cubicBezTo>
                    <a:cubicBezTo>
                      <a:pt x="9093" y="948209"/>
                      <a:pt x="0" y="926257"/>
                      <a:pt x="0" y="903368"/>
                    </a:cubicBezTo>
                    <a:lnTo>
                      <a:pt x="0" y="86303"/>
                    </a:lnTo>
                    <a:cubicBezTo>
                      <a:pt x="0" y="63414"/>
                      <a:pt x="9093" y="41462"/>
                      <a:pt x="25277" y="25277"/>
                    </a:cubicBezTo>
                    <a:cubicBezTo>
                      <a:pt x="41462" y="9093"/>
                      <a:pt x="63414" y="0"/>
                      <a:pt x="86303" y="0"/>
                    </a:cubicBezTo>
                    <a:close/>
                  </a:path>
                </a:pathLst>
              </a:custGeom>
              <a:solidFill>
                <a:srgbClr val="94C020"/>
              </a:solidFill>
            </p:spPr>
            <p:txBody>
              <a:bodyPr/>
              <a:lstStyle/>
              <a:p>
                <a:endParaRPr lang="sv-SE"/>
              </a:p>
            </p:txBody>
          </p:sp>
          <p:sp>
            <p:nvSpPr>
              <p:cNvPr id="10" name="TextBox 10"/>
              <p:cNvSpPr txBox="1"/>
              <p:nvPr/>
            </p:nvSpPr>
            <p:spPr>
              <a:xfrm>
                <a:off x="0" y="-9525"/>
                <a:ext cx="1162522" cy="999196"/>
              </a:xfrm>
              <a:prstGeom prst="rect">
                <a:avLst/>
              </a:prstGeom>
            </p:spPr>
            <p:txBody>
              <a:bodyPr lIns="52654" tIns="52654" rIns="52654" bIns="52654" rtlCol="0" anchor="ctr"/>
              <a:lstStyle/>
              <a:p>
                <a:pPr algn="ctr">
                  <a:lnSpc>
                    <a:spcPts val="3600"/>
                  </a:lnSpc>
                </a:pPr>
                <a:endParaRPr/>
              </a:p>
            </p:txBody>
          </p:sp>
        </p:grpSp>
        <p:grpSp>
          <p:nvGrpSpPr>
            <p:cNvPr id="11" name="Group 11"/>
            <p:cNvGrpSpPr/>
            <p:nvPr/>
          </p:nvGrpSpPr>
          <p:grpSpPr>
            <a:xfrm>
              <a:off x="305126" y="1482586"/>
              <a:ext cx="5455139" cy="3263602"/>
              <a:chOff x="0" y="0"/>
              <a:chExt cx="1049968" cy="628156"/>
            </a:xfrm>
          </p:grpSpPr>
          <p:sp>
            <p:nvSpPr>
              <p:cNvPr id="12" name="Freeform 12"/>
              <p:cNvSpPr/>
              <p:nvPr/>
            </p:nvSpPr>
            <p:spPr>
              <a:xfrm>
                <a:off x="0" y="0"/>
                <a:ext cx="1049968" cy="628156"/>
              </a:xfrm>
              <a:custGeom>
                <a:avLst/>
                <a:gdLst/>
                <a:ahLst/>
                <a:cxnLst/>
                <a:rect l="l" t="t" r="r" b="b"/>
                <a:pathLst>
                  <a:path w="1049968" h="628156">
                    <a:moveTo>
                      <a:pt x="95554" y="0"/>
                    </a:moveTo>
                    <a:lnTo>
                      <a:pt x="954414" y="0"/>
                    </a:lnTo>
                    <a:cubicBezTo>
                      <a:pt x="979756" y="0"/>
                      <a:pt x="1004061" y="10067"/>
                      <a:pt x="1021981" y="27987"/>
                    </a:cubicBezTo>
                    <a:cubicBezTo>
                      <a:pt x="1039901" y="45907"/>
                      <a:pt x="1049968" y="70211"/>
                      <a:pt x="1049968" y="95554"/>
                    </a:cubicBezTo>
                    <a:lnTo>
                      <a:pt x="1049968" y="532602"/>
                    </a:lnTo>
                    <a:cubicBezTo>
                      <a:pt x="1049968" y="557944"/>
                      <a:pt x="1039901" y="582249"/>
                      <a:pt x="1021981" y="600169"/>
                    </a:cubicBezTo>
                    <a:cubicBezTo>
                      <a:pt x="1004061" y="618089"/>
                      <a:pt x="979756" y="628156"/>
                      <a:pt x="954414" y="628156"/>
                    </a:cubicBezTo>
                    <a:lnTo>
                      <a:pt x="95554" y="628156"/>
                    </a:lnTo>
                    <a:cubicBezTo>
                      <a:pt x="70211" y="628156"/>
                      <a:pt x="45907" y="618089"/>
                      <a:pt x="27987" y="600169"/>
                    </a:cubicBezTo>
                    <a:cubicBezTo>
                      <a:pt x="10067" y="582249"/>
                      <a:pt x="0" y="557944"/>
                      <a:pt x="0" y="532602"/>
                    </a:cubicBezTo>
                    <a:lnTo>
                      <a:pt x="0" y="95554"/>
                    </a:lnTo>
                    <a:cubicBezTo>
                      <a:pt x="0" y="70211"/>
                      <a:pt x="10067" y="45907"/>
                      <a:pt x="27987" y="27987"/>
                    </a:cubicBezTo>
                    <a:cubicBezTo>
                      <a:pt x="45907" y="10067"/>
                      <a:pt x="70211" y="0"/>
                      <a:pt x="95554" y="0"/>
                    </a:cubicBezTo>
                    <a:close/>
                  </a:path>
                </a:pathLst>
              </a:custGeom>
              <a:solidFill>
                <a:srgbClr val="FFFFFF"/>
              </a:solidFill>
            </p:spPr>
            <p:txBody>
              <a:bodyPr/>
              <a:lstStyle/>
              <a:p>
                <a:endParaRPr lang="sv-SE"/>
              </a:p>
            </p:txBody>
          </p:sp>
          <p:sp>
            <p:nvSpPr>
              <p:cNvPr id="13" name="TextBox 13"/>
              <p:cNvSpPr txBox="1"/>
              <p:nvPr/>
            </p:nvSpPr>
            <p:spPr>
              <a:xfrm>
                <a:off x="0" y="-9525"/>
                <a:ext cx="1049968" cy="637681"/>
              </a:xfrm>
              <a:prstGeom prst="rect">
                <a:avLst/>
              </a:prstGeom>
            </p:spPr>
            <p:txBody>
              <a:bodyPr lIns="52654" tIns="52654" rIns="52654" bIns="52654" rtlCol="0" anchor="ctr"/>
              <a:lstStyle/>
              <a:p>
                <a:pPr algn="ctr">
                  <a:lnSpc>
                    <a:spcPts val="3600"/>
                  </a:lnSpc>
                </a:pPr>
                <a:endParaRPr/>
              </a:p>
            </p:txBody>
          </p:sp>
        </p:grpSp>
        <p:sp>
          <p:nvSpPr>
            <p:cNvPr id="14" name="TextBox 14"/>
            <p:cNvSpPr txBox="1"/>
            <p:nvPr/>
          </p:nvSpPr>
          <p:spPr>
            <a:xfrm>
              <a:off x="2276474" y="487868"/>
              <a:ext cx="1486969" cy="612585"/>
            </a:xfrm>
            <a:prstGeom prst="rect">
              <a:avLst/>
            </a:prstGeom>
          </p:spPr>
          <p:txBody>
            <a:bodyPr lIns="0" tIns="0" rIns="0" bIns="0" rtlCol="0" anchor="t">
              <a:spAutoFit/>
            </a:bodyPr>
            <a:lstStyle/>
            <a:p>
              <a:pPr algn="l">
                <a:lnSpc>
                  <a:spcPts val="3694"/>
                </a:lnSpc>
                <a:spcBef>
                  <a:spcPct val="0"/>
                </a:spcBef>
              </a:pPr>
              <a:r>
                <a:rPr lang="en-US" sz="3078" spc="28">
                  <a:solidFill>
                    <a:srgbClr val="FFFFFF"/>
                  </a:solidFill>
                  <a:latin typeface="TT Rounds Condensed Bold"/>
                </a:rPr>
                <a:t>Eget kapital</a:t>
              </a:r>
            </a:p>
          </p:txBody>
        </p:sp>
        <p:sp>
          <p:nvSpPr>
            <p:cNvPr id="15" name="TextBox 15"/>
            <p:cNvSpPr txBox="1"/>
            <p:nvPr/>
          </p:nvSpPr>
          <p:spPr>
            <a:xfrm>
              <a:off x="605981" y="2038114"/>
              <a:ext cx="4827956" cy="2111463"/>
            </a:xfrm>
            <a:prstGeom prst="rect">
              <a:avLst/>
            </a:prstGeom>
          </p:spPr>
          <p:txBody>
            <a:bodyPr lIns="0" tIns="0" rIns="0" bIns="0" rtlCol="0" anchor="t">
              <a:spAutoFit/>
            </a:bodyPr>
            <a:lstStyle/>
            <a:p>
              <a:pPr algn="just">
                <a:lnSpc>
                  <a:spcPts val="2093"/>
                </a:lnSpc>
                <a:spcBef>
                  <a:spcPct val="0"/>
                </a:spcBef>
              </a:pPr>
              <a:r>
                <a:rPr lang="en-US" sz="1744" spc="16">
                  <a:solidFill>
                    <a:srgbClr val="000000"/>
                  </a:solidFill>
                  <a:latin typeface="TT Rounds Condensed"/>
                </a:rPr>
                <a:t>Interna finansieringskällor omfattar entreprenörens egna medel eller vad han kan få från sin omgivning. Deakins &amp; Freel (2007) beskriver dem vanligtvis som "3F" (vänner, familj och grundare). </a:t>
              </a:r>
            </a:p>
          </p:txBody>
        </p:sp>
      </p:grpSp>
      <p:grpSp>
        <p:nvGrpSpPr>
          <p:cNvPr id="16" name="Group 16"/>
          <p:cNvGrpSpPr/>
          <p:nvPr/>
        </p:nvGrpSpPr>
        <p:grpSpPr>
          <a:xfrm>
            <a:off x="5781997" y="3734937"/>
            <a:ext cx="5912547" cy="3856398"/>
            <a:chOff x="0" y="0"/>
            <a:chExt cx="1308068" cy="853174"/>
          </a:xfrm>
        </p:grpSpPr>
        <p:sp>
          <p:nvSpPr>
            <p:cNvPr id="17" name="Freeform 17"/>
            <p:cNvSpPr/>
            <p:nvPr/>
          </p:nvSpPr>
          <p:spPr>
            <a:xfrm>
              <a:off x="0" y="0"/>
              <a:ext cx="1308068" cy="853174"/>
            </a:xfrm>
            <a:custGeom>
              <a:avLst/>
              <a:gdLst/>
              <a:ahLst/>
              <a:cxnLst/>
              <a:rect l="l" t="t" r="r" b="b"/>
              <a:pathLst>
                <a:path w="1308068" h="853174">
                  <a:moveTo>
                    <a:pt x="66780" y="0"/>
                  </a:moveTo>
                  <a:lnTo>
                    <a:pt x="1241288" y="0"/>
                  </a:lnTo>
                  <a:cubicBezTo>
                    <a:pt x="1278170" y="0"/>
                    <a:pt x="1308068" y="29898"/>
                    <a:pt x="1308068" y="66780"/>
                  </a:cubicBezTo>
                  <a:lnTo>
                    <a:pt x="1308068" y="786394"/>
                  </a:lnTo>
                  <a:cubicBezTo>
                    <a:pt x="1308068" y="823276"/>
                    <a:pt x="1278170" y="853174"/>
                    <a:pt x="1241288" y="853174"/>
                  </a:cubicBezTo>
                  <a:lnTo>
                    <a:pt x="66780" y="853174"/>
                  </a:lnTo>
                  <a:cubicBezTo>
                    <a:pt x="29898" y="853174"/>
                    <a:pt x="0" y="823276"/>
                    <a:pt x="0" y="786394"/>
                  </a:cubicBezTo>
                  <a:lnTo>
                    <a:pt x="0" y="66780"/>
                  </a:lnTo>
                  <a:cubicBezTo>
                    <a:pt x="0" y="29898"/>
                    <a:pt x="29898" y="0"/>
                    <a:pt x="66780" y="0"/>
                  </a:cubicBezTo>
                  <a:close/>
                </a:path>
              </a:pathLst>
            </a:custGeom>
            <a:solidFill>
              <a:srgbClr val="94C020"/>
            </a:solidFill>
          </p:spPr>
          <p:txBody>
            <a:bodyPr/>
            <a:lstStyle/>
            <a:p>
              <a:endParaRPr lang="sv-SE"/>
            </a:p>
          </p:txBody>
        </p:sp>
        <p:sp>
          <p:nvSpPr>
            <p:cNvPr id="18" name="TextBox 18"/>
            <p:cNvSpPr txBox="1"/>
            <p:nvPr/>
          </p:nvSpPr>
          <p:spPr>
            <a:xfrm>
              <a:off x="0" y="0"/>
              <a:ext cx="1308068" cy="853174"/>
            </a:xfrm>
            <a:prstGeom prst="rect">
              <a:avLst/>
            </a:prstGeom>
          </p:spPr>
          <p:txBody>
            <a:bodyPr lIns="61078" tIns="61078" rIns="61078" bIns="61078" rtlCol="0" anchor="ctr"/>
            <a:lstStyle/>
            <a:p>
              <a:pPr algn="ctr">
                <a:lnSpc>
                  <a:spcPts val="2999"/>
                </a:lnSpc>
              </a:pPr>
              <a:endParaRPr/>
            </a:p>
          </p:txBody>
        </p:sp>
      </p:grpSp>
      <p:grpSp>
        <p:nvGrpSpPr>
          <p:cNvPr id="19" name="Group 19"/>
          <p:cNvGrpSpPr/>
          <p:nvPr/>
        </p:nvGrpSpPr>
        <p:grpSpPr>
          <a:xfrm>
            <a:off x="6080689" y="4846877"/>
            <a:ext cx="5340100" cy="2416888"/>
            <a:chOff x="0" y="0"/>
            <a:chExt cx="1181422" cy="534703"/>
          </a:xfrm>
        </p:grpSpPr>
        <p:sp>
          <p:nvSpPr>
            <p:cNvPr id="20" name="Freeform 20"/>
            <p:cNvSpPr/>
            <p:nvPr/>
          </p:nvSpPr>
          <p:spPr>
            <a:xfrm>
              <a:off x="0" y="0"/>
              <a:ext cx="1181422" cy="534703"/>
            </a:xfrm>
            <a:custGeom>
              <a:avLst/>
              <a:gdLst/>
              <a:ahLst/>
              <a:cxnLst/>
              <a:rect l="l" t="t" r="r" b="b"/>
              <a:pathLst>
                <a:path w="1181422" h="534703">
                  <a:moveTo>
                    <a:pt x="73938" y="0"/>
                  </a:moveTo>
                  <a:lnTo>
                    <a:pt x="1107484" y="0"/>
                  </a:lnTo>
                  <a:cubicBezTo>
                    <a:pt x="1127093" y="0"/>
                    <a:pt x="1145900" y="7790"/>
                    <a:pt x="1159766" y="21656"/>
                  </a:cubicBezTo>
                  <a:cubicBezTo>
                    <a:pt x="1173632" y="35522"/>
                    <a:pt x="1181422" y="54329"/>
                    <a:pt x="1181422" y="73938"/>
                  </a:cubicBezTo>
                  <a:lnTo>
                    <a:pt x="1181422" y="460764"/>
                  </a:lnTo>
                  <a:cubicBezTo>
                    <a:pt x="1181422" y="480374"/>
                    <a:pt x="1173632" y="499180"/>
                    <a:pt x="1159766" y="513047"/>
                  </a:cubicBezTo>
                  <a:cubicBezTo>
                    <a:pt x="1145900" y="526913"/>
                    <a:pt x="1127093" y="534703"/>
                    <a:pt x="1107484" y="534703"/>
                  </a:cubicBezTo>
                  <a:lnTo>
                    <a:pt x="73938" y="534703"/>
                  </a:lnTo>
                  <a:cubicBezTo>
                    <a:pt x="54329" y="534703"/>
                    <a:pt x="35522" y="526913"/>
                    <a:pt x="21656" y="513047"/>
                  </a:cubicBezTo>
                  <a:cubicBezTo>
                    <a:pt x="7790" y="499180"/>
                    <a:pt x="0" y="480374"/>
                    <a:pt x="0" y="460764"/>
                  </a:cubicBezTo>
                  <a:lnTo>
                    <a:pt x="0" y="73938"/>
                  </a:lnTo>
                  <a:cubicBezTo>
                    <a:pt x="0" y="54329"/>
                    <a:pt x="7790" y="35522"/>
                    <a:pt x="21656" y="21656"/>
                  </a:cubicBezTo>
                  <a:cubicBezTo>
                    <a:pt x="35522" y="7790"/>
                    <a:pt x="54329" y="0"/>
                    <a:pt x="73938" y="0"/>
                  </a:cubicBezTo>
                  <a:close/>
                </a:path>
              </a:pathLst>
            </a:custGeom>
            <a:solidFill>
              <a:srgbClr val="FFFFFF"/>
            </a:solidFill>
          </p:spPr>
          <p:txBody>
            <a:bodyPr/>
            <a:lstStyle/>
            <a:p>
              <a:endParaRPr lang="sv-SE"/>
            </a:p>
          </p:txBody>
        </p:sp>
        <p:sp>
          <p:nvSpPr>
            <p:cNvPr id="21" name="TextBox 21"/>
            <p:cNvSpPr txBox="1"/>
            <p:nvPr/>
          </p:nvSpPr>
          <p:spPr>
            <a:xfrm>
              <a:off x="0" y="0"/>
              <a:ext cx="1181422" cy="534703"/>
            </a:xfrm>
            <a:prstGeom prst="rect">
              <a:avLst/>
            </a:prstGeom>
          </p:spPr>
          <p:txBody>
            <a:bodyPr lIns="61078" tIns="61078" rIns="61078" bIns="61078" rtlCol="0" anchor="ctr"/>
            <a:lstStyle/>
            <a:p>
              <a:pPr algn="ctr">
                <a:lnSpc>
                  <a:spcPts val="2999"/>
                </a:lnSpc>
              </a:pPr>
              <a:endParaRPr/>
            </a:p>
          </p:txBody>
        </p:sp>
      </p:grpSp>
      <p:sp>
        <p:nvSpPr>
          <p:cNvPr id="22" name="TextBox 22"/>
          <p:cNvSpPr txBox="1"/>
          <p:nvPr/>
        </p:nvSpPr>
        <p:spPr>
          <a:xfrm>
            <a:off x="6279197" y="5258493"/>
            <a:ext cx="4908288" cy="1593122"/>
          </a:xfrm>
          <a:prstGeom prst="rect">
            <a:avLst/>
          </a:prstGeom>
        </p:spPr>
        <p:txBody>
          <a:bodyPr lIns="0" tIns="0" rIns="0" bIns="0" rtlCol="0" anchor="t">
            <a:spAutoFit/>
          </a:bodyPr>
          <a:lstStyle/>
          <a:p>
            <a:pPr algn="just">
              <a:lnSpc>
                <a:spcPts val="2100"/>
              </a:lnSpc>
              <a:spcBef>
                <a:spcPct val="0"/>
              </a:spcBef>
            </a:pPr>
            <a:r>
              <a:rPr lang="en-US" sz="1750" spc="16">
                <a:solidFill>
                  <a:srgbClr val="000000"/>
                </a:solidFill>
                <a:latin typeface="TT Rounds Condensed"/>
              </a:rPr>
              <a:t>Externa finansieringskällor kan vara kortfristiga banklån, riskkapitalbolag, officiella eller inofficiella investerare, finansiell leasing eller till och med subventioner och bidrag. Banklån är den mest utbredda och viktigaste formen av extern finansiering för företag.  </a:t>
            </a:r>
          </a:p>
        </p:txBody>
      </p:sp>
      <p:sp>
        <p:nvSpPr>
          <p:cNvPr id="23" name="TextBox 23"/>
          <p:cNvSpPr txBox="1"/>
          <p:nvPr/>
        </p:nvSpPr>
        <p:spPr>
          <a:xfrm>
            <a:off x="7749138" y="4016548"/>
            <a:ext cx="2122972" cy="447675"/>
          </a:xfrm>
          <a:prstGeom prst="rect">
            <a:avLst/>
          </a:prstGeom>
        </p:spPr>
        <p:txBody>
          <a:bodyPr lIns="0" tIns="0" rIns="0" bIns="0" rtlCol="0" anchor="t">
            <a:spAutoFit/>
          </a:bodyPr>
          <a:lstStyle/>
          <a:p>
            <a:pPr algn="l">
              <a:lnSpc>
                <a:spcPts val="3599"/>
              </a:lnSpc>
              <a:spcBef>
                <a:spcPct val="0"/>
              </a:spcBef>
            </a:pPr>
            <a:r>
              <a:rPr lang="en-US" sz="2999" spc="28">
                <a:solidFill>
                  <a:srgbClr val="FFFFFF"/>
                </a:solidFill>
                <a:latin typeface="TT Rounds Condensed Bold"/>
              </a:rPr>
              <a:t>Lånefonder</a:t>
            </a:r>
          </a:p>
        </p:txBody>
      </p:sp>
      <p:sp>
        <p:nvSpPr>
          <p:cNvPr id="24" name="TextBox 24"/>
          <p:cNvSpPr txBox="1"/>
          <p:nvPr/>
        </p:nvSpPr>
        <p:spPr>
          <a:xfrm>
            <a:off x="13336287" y="4239030"/>
            <a:ext cx="2893592" cy="473539"/>
          </a:xfrm>
          <a:prstGeom prst="rect">
            <a:avLst/>
          </a:prstGeom>
        </p:spPr>
        <p:txBody>
          <a:bodyPr lIns="0" tIns="0" rIns="0" bIns="0" rtlCol="0" anchor="t">
            <a:spAutoFit/>
          </a:bodyPr>
          <a:lstStyle/>
          <a:p>
            <a:pPr algn="l">
              <a:lnSpc>
                <a:spcPts val="3731"/>
              </a:lnSpc>
              <a:spcBef>
                <a:spcPct val="0"/>
              </a:spcBef>
            </a:pPr>
            <a:r>
              <a:rPr lang="en-US" sz="3109" u="sng" spc="29">
                <a:solidFill>
                  <a:srgbClr val="94C020"/>
                </a:solidFill>
                <a:latin typeface="TT Rounds Condensed"/>
              </a:rPr>
              <a:t>Lånefonder </a:t>
            </a:r>
          </a:p>
        </p:txBody>
      </p:sp>
      <p:grpSp>
        <p:nvGrpSpPr>
          <p:cNvPr id="25" name="Group 25"/>
          <p:cNvGrpSpPr/>
          <p:nvPr/>
        </p:nvGrpSpPr>
        <p:grpSpPr>
          <a:xfrm>
            <a:off x="11974610" y="3734937"/>
            <a:ext cx="5067961" cy="3856398"/>
            <a:chOff x="0" y="0"/>
            <a:chExt cx="1121215" cy="853174"/>
          </a:xfrm>
        </p:grpSpPr>
        <p:sp>
          <p:nvSpPr>
            <p:cNvPr id="26" name="Freeform 26"/>
            <p:cNvSpPr/>
            <p:nvPr/>
          </p:nvSpPr>
          <p:spPr>
            <a:xfrm>
              <a:off x="0" y="0"/>
              <a:ext cx="1121215" cy="853174"/>
            </a:xfrm>
            <a:custGeom>
              <a:avLst/>
              <a:gdLst/>
              <a:ahLst/>
              <a:cxnLst/>
              <a:rect l="l" t="t" r="r" b="b"/>
              <a:pathLst>
                <a:path w="1121215" h="853174">
                  <a:moveTo>
                    <a:pt x="77909" y="0"/>
                  </a:moveTo>
                  <a:lnTo>
                    <a:pt x="1043307" y="0"/>
                  </a:lnTo>
                  <a:cubicBezTo>
                    <a:pt x="1063969" y="0"/>
                    <a:pt x="1083786" y="8208"/>
                    <a:pt x="1098396" y="22819"/>
                  </a:cubicBezTo>
                  <a:cubicBezTo>
                    <a:pt x="1113007" y="37430"/>
                    <a:pt x="1121215" y="57246"/>
                    <a:pt x="1121215" y="77909"/>
                  </a:cubicBezTo>
                  <a:lnTo>
                    <a:pt x="1121215" y="775265"/>
                  </a:lnTo>
                  <a:cubicBezTo>
                    <a:pt x="1121215" y="795928"/>
                    <a:pt x="1113007" y="815744"/>
                    <a:pt x="1098396" y="830355"/>
                  </a:cubicBezTo>
                  <a:cubicBezTo>
                    <a:pt x="1083786" y="844966"/>
                    <a:pt x="1063969" y="853174"/>
                    <a:pt x="1043307" y="853174"/>
                  </a:cubicBezTo>
                  <a:lnTo>
                    <a:pt x="77909" y="853174"/>
                  </a:lnTo>
                  <a:cubicBezTo>
                    <a:pt x="57246" y="853174"/>
                    <a:pt x="37430" y="844966"/>
                    <a:pt x="22819" y="830355"/>
                  </a:cubicBezTo>
                  <a:cubicBezTo>
                    <a:pt x="8208" y="815744"/>
                    <a:pt x="0" y="795928"/>
                    <a:pt x="0" y="775265"/>
                  </a:cubicBezTo>
                  <a:lnTo>
                    <a:pt x="0" y="77909"/>
                  </a:lnTo>
                  <a:cubicBezTo>
                    <a:pt x="0" y="57246"/>
                    <a:pt x="8208" y="37430"/>
                    <a:pt x="22819" y="22819"/>
                  </a:cubicBezTo>
                  <a:cubicBezTo>
                    <a:pt x="37430" y="8208"/>
                    <a:pt x="57246" y="0"/>
                    <a:pt x="77909" y="0"/>
                  </a:cubicBezTo>
                  <a:close/>
                </a:path>
              </a:pathLst>
            </a:custGeom>
            <a:solidFill>
              <a:srgbClr val="94C020"/>
            </a:solidFill>
          </p:spPr>
          <p:txBody>
            <a:bodyPr/>
            <a:lstStyle/>
            <a:p>
              <a:endParaRPr lang="sv-SE"/>
            </a:p>
          </p:txBody>
        </p:sp>
        <p:sp>
          <p:nvSpPr>
            <p:cNvPr id="27" name="TextBox 27"/>
            <p:cNvSpPr txBox="1"/>
            <p:nvPr/>
          </p:nvSpPr>
          <p:spPr>
            <a:xfrm>
              <a:off x="0" y="0"/>
              <a:ext cx="1121215" cy="853174"/>
            </a:xfrm>
            <a:prstGeom prst="rect">
              <a:avLst/>
            </a:prstGeom>
          </p:spPr>
          <p:txBody>
            <a:bodyPr lIns="61078" tIns="61078" rIns="61078" bIns="61078" rtlCol="0" anchor="ctr"/>
            <a:lstStyle/>
            <a:p>
              <a:pPr algn="ctr">
                <a:lnSpc>
                  <a:spcPts val="2999"/>
                </a:lnSpc>
              </a:pPr>
              <a:endParaRPr/>
            </a:p>
          </p:txBody>
        </p:sp>
      </p:grpSp>
      <p:grpSp>
        <p:nvGrpSpPr>
          <p:cNvPr id="28" name="Group 28"/>
          <p:cNvGrpSpPr/>
          <p:nvPr/>
        </p:nvGrpSpPr>
        <p:grpSpPr>
          <a:xfrm>
            <a:off x="12230635" y="4846877"/>
            <a:ext cx="4577286" cy="2416888"/>
            <a:chOff x="0" y="0"/>
            <a:chExt cx="1012660" cy="534703"/>
          </a:xfrm>
        </p:grpSpPr>
        <p:sp>
          <p:nvSpPr>
            <p:cNvPr id="29" name="Freeform 29"/>
            <p:cNvSpPr/>
            <p:nvPr/>
          </p:nvSpPr>
          <p:spPr>
            <a:xfrm>
              <a:off x="0" y="0"/>
              <a:ext cx="1012660" cy="534703"/>
            </a:xfrm>
            <a:custGeom>
              <a:avLst/>
              <a:gdLst/>
              <a:ahLst/>
              <a:cxnLst/>
              <a:rect l="l" t="t" r="r" b="b"/>
              <a:pathLst>
                <a:path w="1012660" h="534703">
                  <a:moveTo>
                    <a:pt x="86260" y="0"/>
                  </a:moveTo>
                  <a:lnTo>
                    <a:pt x="926400" y="0"/>
                  </a:lnTo>
                  <a:cubicBezTo>
                    <a:pt x="949278" y="0"/>
                    <a:pt x="971218" y="9088"/>
                    <a:pt x="987395" y="25265"/>
                  </a:cubicBezTo>
                  <a:cubicBezTo>
                    <a:pt x="1003572" y="41442"/>
                    <a:pt x="1012660" y="63383"/>
                    <a:pt x="1012660" y="86260"/>
                  </a:cubicBezTo>
                  <a:lnTo>
                    <a:pt x="1012660" y="448442"/>
                  </a:lnTo>
                  <a:cubicBezTo>
                    <a:pt x="1012660" y="471320"/>
                    <a:pt x="1003572" y="493261"/>
                    <a:pt x="987395" y="509438"/>
                  </a:cubicBezTo>
                  <a:cubicBezTo>
                    <a:pt x="971218" y="525615"/>
                    <a:pt x="949278" y="534703"/>
                    <a:pt x="926400" y="534703"/>
                  </a:cubicBezTo>
                  <a:lnTo>
                    <a:pt x="86260" y="534703"/>
                  </a:lnTo>
                  <a:cubicBezTo>
                    <a:pt x="63383" y="534703"/>
                    <a:pt x="41442" y="525615"/>
                    <a:pt x="25265" y="509438"/>
                  </a:cubicBezTo>
                  <a:cubicBezTo>
                    <a:pt x="9088" y="493261"/>
                    <a:pt x="0" y="471320"/>
                    <a:pt x="0" y="448442"/>
                  </a:cubicBezTo>
                  <a:lnTo>
                    <a:pt x="0" y="86260"/>
                  </a:lnTo>
                  <a:cubicBezTo>
                    <a:pt x="0" y="63383"/>
                    <a:pt x="9088" y="41442"/>
                    <a:pt x="25265" y="25265"/>
                  </a:cubicBezTo>
                  <a:cubicBezTo>
                    <a:pt x="41442" y="9088"/>
                    <a:pt x="63383" y="0"/>
                    <a:pt x="86260" y="0"/>
                  </a:cubicBezTo>
                  <a:close/>
                </a:path>
              </a:pathLst>
            </a:custGeom>
            <a:solidFill>
              <a:srgbClr val="FFFFFF"/>
            </a:solidFill>
          </p:spPr>
          <p:txBody>
            <a:bodyPr/>
            <a:lstStyle/>
            <a:p>
              <a:endParaRPr lang="sv-SE"/>
            </a:p>
          </p:txBody>
        </p:sp>
        <p:sp>
          <p:nvSpPr>
            <p:cNvPr id="30" name="TextBox 30"/>
            <p:cNvSpPr txBox="1"/>
            <p:nvPr/>
          </p:nvSpPr>
          <p:spPr>
            <a:xfrm>
              <a:off x="0" y="0"/>
              <a:ext cx="1012660" cy="534703"/>
            </a:xfrm>
            <a:prstGeom prst="rect">
              <a:avLst/>
            </a:prstGeom>
          </p:spPr>
          <p:txBody>
            <a:bodyPr lIns="61078" tIns="61078" rIns="61078" bIns="61078" rtlCol="0" anchor="ctr"/>
            <a:lstStyle/>
            <a:p>
              <a:pPr algn="ctr">
                <a:lnSpc>
                  <a:spcPts val="2999"/>
                </a:lnSpc>
              </a:pPr>
              <a:endParaRPr/>
            </a:p>
          </p:txBody>
        </p:sp>
      </p:grpSp>
      <p:sp>
        <p:nvSpPr>
          <p:cNvPr id="31" name="TextBox 31"/>
          <p:cNvSpPr txBox="1"/>
          <p:nvPr/>
        </p:nvSpPr>
        <p:spPr>
          <a:xfrm>
            <a:off x="12476740" y="5258493"/>
            <a:ext cx="3984129" cy="1593122"/>
          </a:xfrm>
          <a:prstGeom prst="rect">
            <a:avLst/>
          </a:prstGeom>
        </p:spPr>
        <p:txBody>
          <a:bodyPr lIns="0" tIns="0" rIns="0" bIns="0" rtlCol="0" anchor="t">
            <a:spAutoFit/>
          </a:bodyPr>
          <a:lstStyle/>
          <a:p>
            <a:pPr algn="just">
              <a:lnSpc>
                <a:spcPts val="2100"/>
              </a:lnSpc>
              <a:spcBef>
                <a:spcPct val="0"/>
              </a:spcBef>
            </a:pPr>
            <a:r>
              <a:rPr lang="en-US" sz="1750" spc="16">
                <a:solidFill>
                  <a:srgbClr val="000000"/>
                </a:solidFill>
                <a:latin typeface="TT Rounds Condensed"/>
              </a:rPr>
              <a:t>Subventioner är en alternativ form av extern finansiering. Dessa subventioner motsvarar vanligtvis en procentandel av investeringens totala kapital och är det mest attraktiva och viktigaste incitamentet för den potentiella investeraren.</a:t>
            </a:r>
          </a:p>
        </p:txBody>
      </p:sp>
      <p:sp>
        <p:nvSpPr>
          <p:cNvPr id="32" name="TextBox 32"/>
          <p:cNvSpPr txBox="1"/>
          <p:nvPr/>
        </p:nvSpPr>
        <p:spPr>
          <a:xfrm>
            <a:off x="13763186" y="4016548"/>
            <a:ext cx="1680021" cy="447675"/>
          </a:xfrm>
          <a:prstGeom prst="rect">
            <a:avLst/>
          </a:prstGeom>
        </p:spPr>
        <p:txBody>
          <a:bodyPr lIns="0" tIns="0" rIns="0" bIns="0" rtlCol="0" anchor="t">
            <a:spAutoFit/>
          </a:bodyPr>
          <a:lstStyle/>
          <a:p>
            <a:pPr algn="l">
              <a:lnSpc>
                <a:spcPts val="3599"/>
              </a:lnSpc>
              <a:spcBef>
                <a:spcPct val="0"/>
              </a:spcBef>
            </a:pPr>
            <a:r>
              <a:rPr lang="en-US" sz="2999" spc="28">
                <a:solidFill>
                  <a:srgbClr val="FFFFFF"/>
                </a:solidFill>
                <a:latin typeface="TT Rounds Condensed Bold"/>
              </a:rPr>
              <a:t>Subventioner</a:t>
            </a:r>
          </a:p>
        </p:txBody>
      </p:sp>
      <p:sp>
        <p:nvSpPr>
          <p:cNvPr id="33" name="TextBox 33"/>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Finansiering</a:t>
            </a:r>
            <a:endParaRPr lang="en-US" sz="1800" spc="16" dirty="0">
              <a:solidFill>
                <a:srgbClr val="898989"/>
              </a:solidFill>
              <a:latin typeface="TT Rounds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TextBox 3"/>
          <p:cNvSpPr txBox="1"/>
          <p:nvPr/>
        </p:nvSpPr>
        <p:spPr>
          <a:xfrm>
            <a:off x="1028700" y="2850881"/>
            <a:ext cx="3063925"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Finansieringskällor</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4" name="TextBox 4"/>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22</a:t>
            </a:r>
          </a:p>
          <a:p>
            <a:pPr algn="r">
              <a:lnSpc>
                <a:spcPts val="2160"/>
              </a:lnSpc>
            </a:pPr>
            <a:endParaRPr lang="en-US" sz="1800" spc="16">
              <a:solidFill>
                <a:srgbClr val="898989"/>
              </a:solidFill>
              <a:latin typeface="TT Rounds Condensed Bold"/>
            </a:endParaRPr>
          </a:p>
        </p:txBody>
      </p:sp>
      <p:sp>
        <p:nvSpPr>
          <p:cNvPr id="5" name="TextBox 5"/>
          <p:cNvSpPr txBox="1"/>
          <p:nvPr/>
        </p:nvSpPr>
        <p:spPr>
          <a:xfrm>
            <a:off x="971992" y="1770683"/>
            <a:ext cx="6194351"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5. Finansiering</a:t>
            </a:r>
          </a:p>
        </p:txBody>
      </p:sp>
      <p:grpSp>
        <p:nvGrpSpPr>
          <p:cNvPr id="6" name="Group 6"/>
          <p:cNvGrpSpPr/>
          <p:nvPr/>
        </p:nvGrpSpPr>
        <p:grpSpPr>
          <a:xfrm>
            <a:off x="1822580" y="3689591"/>
            <a:ext cx="14642840" cy="3840195"/>
            <a:chOff x="0" y="0"/>
            <a:chExt cx="19523787" cy="5120260"/>
          </a:xfrm>
        </p:grpSpPr>
        <p:sp>
          <p:nvSpPr>
            <p:cNvPr id="7" name="TextBox 7"/>
            <p:cNvSpPr txBox="1"/>
            <p:nvPr/>
          </p:nvSpPr>
          <p:spPr>
            <a:xfrm>
              <a:off x="10593857" y="408112"/>
              <a:ext cx="3670089" cy="588532"/>
            </a:xfrm>
            <a:prstGeom prst="rect">
              <a:avLst/>
            </a:prstGeom>
          </p:spPr>
          <p:txBody>
            <a:bodyPr lIns="0" tIns="0" rIns="0" bIns="0" rtlCol="0" anchor="t">
              <a:spAutoFit/>
            </a:bodyPr>
            <a:lstStyle/>
            <a:p>
              <a:pPr algn="l">
                <a:lnSpc>
                  <a:spcPts val="3549"/>
                </a:lnSpc>
                <a:spcBef>
                  <a:spcPct val="0"/>
                </a:spcBef>
              </a:pPr>
              <a:r>
                <a:rPr lang="en-US" sz="2957" u="sng" spc="27">
                  <a:solidFill>
                    <a:srgbClr val="94C020"/>
                  </a:solidFill>
                  <a:latin typeface="TT Rounds Condensed"/>
                </a:rPr>
                <a:t>Lånefonder </a:t>
              </a:r>
            </a:p>
          </p:txBody>
        </p:sp>
        <p:grpSp>
          <p:nvGrpSpPr>
            <p:cNvPr id="8" name="Group 8"/>
            <p:cNvGrpSpPr/>
            <p:nvPr/>
          </p:nvGrpSpPr>
          <p:grpSpPr>
            <a:xfrm>
              <a:off x="0" y="0"/>
              <a:ext cx="8833185" cy="5120260"/>
              <a:chOff x="0" y="0"/>
              <a:chExt cx="1707324" cy="989671"/>
            </a:xfrm>
          </p:grpSpPr>
          <p:sp>
            <p:nvSpPr>
              <p:cNvPr id="9" name="Freeform 9"/>
              <p:cNvSpPr/>
              <p:nvPr/>
            </p:nvSpPr>
            <p:spPr>
              <a:xfrm>
                <a:off x="0" y="0"/>
                <a:ext cx="1707324" cy="989671"/>
              </a:xfrm>
              <a:custGeom>
                <a:avLst/>
                <a:gdLst/>
                <a:ahLst/>
                <a:cxnLst/>
                <a:rect l="l" t="t" r="r" b="b"/>
                <a:pathLst>
                  <a:path w="1707324" h="989671">
                    <a:moveTo>
                      <a:pt x="58764" y="0"/>
                    </a:moveTo>
                    <a:lnTo>
                      <a:pt x="1648561" y="0"/>
                    </a:lnTo>
                    <a:cubicBezTo>
                      <a:pt x="1664146" y="0"/>
                      <a:pt x="1679093" y="6191"/>
                      <a:pt x="1690113" y="17211"/>
                    </a:cubicBezTo>
                    <a:cubicBezTo>
                      <a:pt x="1701133" y="28232"/>
                      <a:pt x="1707324" y="43179"/>
                      <a:pt x="1707324" y="58764"/>
                    </a:cubicBezTo>
                    <a:lnTo>
                      <a:pt x="1707324" y="930907"/>
                    </a:lnTo>
                    <a:cubicBezTo>
                      <a:pt x="1707324" y="946492"/>
                      <a:pt x="1701133" y="961439"/>
                      <a:pt x="1690113" y="972460"/>
                    </a:cubicBezTo>
                    <a:cubicBezTo>
                      <a:pt x="1679093" y="983480"/>
                      <a:pt x="1664146" y="989671"/>
                      <a:pt x="1648561" y="989671"/>
                    </a:cubicBezTo>
                    <a:lnTo>
                      <a:pt x="58764" y="989671"/>
                    </a:lnTo>
                    <a:cubicBezTo>
                      <a:pt x="43179" y="989671"/>
                      <a:pt x="28232" y="983480"/>
                      <a:pt x="17211" y="972460"/>
                    </a:cubicBezTo>
                    <a:cubicBezTo>
                      <a:pt x="6191" y="961439"/>
                      <a:pt x="0" y="946492"/>
                      <a:pt x="0" y="930907"/>
                    </a:cubicBezTo>
                    <a:lnTo>
                      <a:pt x="0" y="58764"/>
                    </a:lnTo>
                    <a:cubicBezTo>
                      <a:pt x="0" y="43179"/>
                      <a:pt x="6191" y="28232"/>
                      <a:pt x="17211" y="17211"/>
                    </a:cubicBezTo>
                    <a:cubicBezTo>
                      <a:pt x="28232" y="6191"/>
                      <a:pt x="43179" y="0"/>
                      <a:pt x="58764" y="0"/>
                    </a:cubicBezTo>
                    <a:close/>
                  </a:path>
                </a:pathLst>
              </a:custGeom>
              <a:solidFill>
                <a:srgbClr val="94C020"/>
              </a:solidFill>
            </p:spPr>
            <p:txBody>
              <a:bodyPr/>
              <a:lstStyle/>
              <a:p>
                <a:endParaRPr lang="sv-SE"/>
              </a:p>
            </p:txBody>
          </p:sp>
          <p:sp>
            <p:nvSpPr>
              <p:cNvPr id="10" name="TextBox 10"/>
              <p:cNvSpPr txBox="1"/>
              <p:nvPr/>
            </p:nvSpPr>
            <p:spPr>
              <a:xfrm>
                <a:off x="0" y="-9525"/>
                <a:ext cx="1707324" cy="999196"/>
              </a:xfrm>
              <a:prstGeom prst="rect">
                <a:avLst/>
              </a:prstGeom>
            </p:spPr>
            <p:txBody>
              <a:bodyPr lIns="52654" tIns="52654" rIns="52654" bIns="52654" rtlCol="0" anchor="ctr"/>
              <a:lstStyle/>
              <a:p>
                <a:pPr algn="ctr">
                  <a:lnSpc>
                    <a:spcPts val="3600"/>
                  </a:lnSpc>
                </a:pPr>
                <a:endParaRPr/>
              </a:p>
            </p:txBody>
          </p:sp>
        </p:grpSp>
        <p:grpSp>
          <p:nvGrpSpPr>
            <p:cNvPr id="11" name="Group 11"/>
            <p:cNvGrpSpPr/>
            <p:nvPr/>
          </p:nvGrpSpPr>
          <p:grpSpPr>
            <a:xfrm>
              <a:off x="446237" y="1858755"/>
              <a:ext cx="7977964" cy="2690728"/>
              <a:chOff x="0" y="0"/>
              <a:chExt cx="1542023" cy="520078"/>
            </a:xfrm>
          </p:grpSpPr>
          <p:sp>
            <p:nvSpPr>
              <p:cNvPr id="12" name="Freeform 12"/>
              <p:cNvSpPr/>
              <p:nvPr/>
            </p:nvSpPr>
            <p:spPr>
              <a:xfrm>
                <a:off x="0" y="0"/>
                <a:ext cx="1542023" cy="520078"/>
              </a:xfrm>
              <a:custGeom>
                <a:avLst/>
                <a:gdLst/>
                <a:ahLst/>
                <a:cxnLst/>
                <a:rect l="l" t="t" r="r" b="b"/>
                <a:pathLst>
                  <a:path w="1542023" h="520078">
                    <a:moveTo>
                      <a:pt x="65063" y="0"/>
                    </a:moveTo>
                    <a:lnTo>
                      <a:pt x="1476960" y="0"/>
                    </a:lnTo>
                    <a:cubicBezTo>
                      <a:pt x="1512893" y="0"/>
                      <a:pt x="1542023" y="29130"/>
                      <a:pt x="1542023" y="65063"/>
                    </a:cubicBezTo>
                    <a:lnTo>
                      <a:pt x="1542023" y="455015"/>
                    </a:lnTo>
                    <a:cubicBezTo>
                      <a:pt x="1542023" y="490948"/>
                      <a:pt x="1512893" y="520078"/>
                      <a:pt x="1476960" y="520078"/>
                    </a:cubicBezTo>
                    <a:lnTo>
                      <a:pt x="65063" y="520078"/>
                    </a:lnTo>
                    <a:cubicBezTo>
                      <a:pt x="29130" y="520078"/>
                      <a:pt x="0" y="490948"/>
                      <a:pt x="0" y="455015"/>
                    </a:cubicBezTo>
                    <a:lnTo>
                      <a:pt x="0" y="65063"/>
                    </a:lnTo>
                    <a:cubicBezTo>
                      <a:pt x="0" y="29130"/>
                      <a:pt x="29130" y="0"/>
                      <a:pt x="65063" y="0"/>
                    </a:cubicBezTo>
                    <a:close/>
                  </a:path>
                </a:pathLst>
              </a:custGeom>
              <a:solidFill>
                <a:srgbClr val="FFFFFF"/>
              </a:solidFill>
            </p:spPr>
            <p:txBody>
              <a:bodyPr/>
              <a:lstStyle/>
              <a:p>
                <a:endParaRPr lang="sv-SE"/>
              </a:p>
            </p:txBody>
          </p:sp>
          <p:sp>
            <p:nvSpPr>
              <p:cNvPr id="13" name="TextBox 13"/>
              <p:cNvSpPr txBox="1"/>
              <p:nvPr/>
            </p:nvSpPr>
            <p:spPr>
              <a:xfrm>
                <a:off x="0" y="-9525"/>
                <a:ext cx="1542023" cy="529603"/>
              </a:xfrm>
              <a:prstGeom prst="rect">
                <a:avLst/>
              </a:prstGeom>
            </p:spPr>
            <p:txBody>
              <a:bodyPr lIns="52654" tIns="52654" rIns="52654" bIns="52654" rtlCol="0" anchor="ctr"/>
              <a:lstStyle/>
              <a:p>
                <a:pPr algn="ctr">
                  <a:lnSpc>
                    <a:spcPts val="3600"/>
                  </a:lnSpc>
                </a:pPr>
                <a:endParaRPr/>
              </a:p>
            </p:txBody>
          </p:sp>
        </p:grpSp>
        <p:grpSp>
          <p:nvGrpSpPr>
            <p:cNvPr id="14" name="Group 14"/>
            <p:cNvGrpSpPr/>
            <p:nvPr/>
          </p:nvGrpSpPr>
          <p:grpSpPr>
            <a:xfrm>
              <a:off x="9205038" y="0"/>
              <a:ext cx="10318748" cy="5120260"/>
              <a:chOff x="0" y="0"/>
              <a:chExt cx="1719383" cy="853174"/>
            </a:xfrm>
          </p:grpSpPr>
          <p:sp>
            <p:nvSpPr>
              <p:cNvPr id="15" name="Freeform 15"/>
              <p:cNvSpPr/>
              <p:nvPr/>
            </p:nvSpPr>
            <p:spPr>
              <a:xfrm>
                <a:off x="0" y="0"/>
                <a:ext cx="1719383" cy="853174"/>
              </a:xfrm>
              <a:custGeom>
                <a:avLst/>
                <a:gdLst/>
                <a:ahLst/>
                <a:cxnLst/>
                <a:rect l="l" t="t" r="r" b="b"/>
                <a:pathLst>
                  <a:path w="1719383" h="853174">
                    <a:moveTo>
                      <a:pt x="50304" y="0"/>
                    </a:moveTo>
                    <a:lnTo>
                      <a:pt x="1669079" y="0"/>
                    </a:lnTo>
                    <a:cubicBezTo>
                      <a:pt x="1696861" y="0"/>
                      <a:pt x="1719383" y="22522"/>
                      <a:pt x="1719383" y="50304"/>
                    </a:cubicBezTo>
                    <a:lnTo>
                      <a:pt x="1719383" y="802870"/>
                    </a:lnTo>
                    <a:cubicBezTo>
                      <a:pt x="1719383" y="830652"/>
                      <a:pt x="1696861" y="853174"/>
                      <a:pt x="1669079" y="853174"/>
                    </a:cubicBezTo>
                    <a:lnTo>
                      <a:pt x="50304" y="853174"/>
                    </a:lnTo>
                    <a:cubicBezTo>
                      <a:pt x="22522" y="853174"/>
                      <a:pt x="0" y="830652"/>
                      <a:pt x="0" y="802870"/>
                    </a:cubicBezTo>
                    <a:lnTo>
                      <a:pt x="0" y="50304"/>
                    </a:lnTo>
                    <a:cubicBezTo>
                      <a:pt x="0" y="22522"/>
                      <a:pt x="22522" y="0"/>
                      <a:pt x="50304" y="0"/>
                    </a:cubicBezTo>
                    <a:close/>
                  </a:path>
                </a:pathLst>
              </a:custGeom>
              <a:solidFill>
                <a:srgbClr val="94C020"/>
              </a:solidFill>
            </p:spPr>
            <p:txBody>
              <a:bodyPr/>
              <a:lstStyle/>
              <a:p>
                <a:endParaRPr lang="sv-SE"/>
              </a:p>
            </p:txBody>
          </p:sp>
          <p:sp>
            <p:nvSpPr>
              <p:cNvPr id="16" name="TextBox 16"/>
              <p:cNvSpPr txBox="1"/>
              <p:nvPr/>
            </p:nvSpPr>
            <p:spPr>
              <a:xfrm>
                <a:off x="0" y="0"/>
                <a:ext cx="1719383" cy="853174"/>
              </a:xfrm>
              <a:prstGeom prst="rect">
                <a:avLst/>
              </a:prstGeom>
            </p:spPr>
            <p:txBody>
              <a:bodyPr lIns="61078" tIns="61078" rIns="61078" bIns="61078" rtlCol="0" anchor="ctr"/>
              <a:lstStyle/>
              <a:p>
                <a:pPr algn="ctr">
                  <a:lnSpc>
                    <a:spcPts val="2999"/>
                  </a:lnSpc>
                </a:pPr>
                <a:endParaRPr/>
              </a:p>
            </p:txBody>
          </p:sp>
        </p:grpSp>
        <p:grpSp>
          <p:nvGrpSpPr>
            <p:cNvPr id="17" name="Group 17"/>
            <p:cNvGrpSpPr/>
            <p:nvPr/>
          </p:nvGrpSpPr>
          <p:grpSpPr>
            <a:xfrm>
              <a:off x="9726324" y="1858755"/>
              <a:ext cx="9319697" cy="2690728"/>
              <a:chOff x="0" y="0"/>
              <a:chExt cx="1552914" cy="448348"/>
            </a:xfrm>
          </p:grpSpPr>
          <p:sp>
            <p:nvSpPr>
              <p:cNvPr id="18" name="Freeform 18"/>
              <p:cNvSpPr/>
              <p:nvPr/>
            </p:nvSpPr>
            <p:spPr>
              <a:xfrm>
                <a:off x="0" y="0"/>
                <a:ext cx="1552914" cy="448348"/>
              </a:xfrm>
              <a:custGeom>
                <a:avLst/>
                <a:gdLst/>
                <a:ahLst/>
                <a:cxnLst/>
                <a:rect l="l" t="t" r="r" b="b"/>
                <a:pathLst>
                  <a:path w="1552914" h="448348">
                    <a:moveTo>
                      <a:pt x="55696" y="0"/>
                    </a:moveTo>
                    <a:lnTo>
                      <a:pt x="1497218" y="0"/>
                    </a:lnTo>
                    <a:cubicBezTo>
                      <a:pt x="1511989" y="0"/>
                      <a:pt x="1526156" y="5868"/>
                      <a:pt x="1536601" y="16313"/>
                    </a:cubicBezTo>
                    <a:cubicBezTo>
                      <a:pt x="1547046" y="26758"/>
                      <a:pt x="1552914" y="40925"/>
                      <a:pt x="1552914" y="55696"/>
                    </a:cubicBezTo>
                    <a:lnTo>
                      <a:pt x="1552914" y="392652"/>
                    </a:lnTo>
                    <a:cubicBezTo>
                      <a:pt x="1552914" y="407424"/>
                      <a:pt x="1547046" y="421590"/>
                      <a:pt x="1536601" y="432035"/>
                    </a:cubicBezTo>
                    <a:cubicBezTo>
                      <a:pt x="1526156" y="442480"/>
                      <a:pt x="1511989" y="448348"/>
                      <a:pt x="1497218" y="448348"/>
                    </a:cubicBezTo>
                    <a:lnTo>
                      <a:pt x="55696" y="448348"/>
                    </a:lnTo>
                    <a:cubicBezTo>
                      <a:pt x="40925" y="448348"/>
                      <a:pt x="26758" y="442480"/>
                      <a:pt x="16313" y="432035"/>
                    </a:cubicBezTo>
                    <a:cubicBezTo>
                      <a:pt x="5868" y="421590"/>
                      <a:pt x="0" y="407424"/>
                      <a:pt x="0" y="392652"/>
                    </a:cubicBezTo>
                    <a:lnTo>
                      <a:pt x="0" y="55696"/>
                    </a:lnTo>
                    <a:cubicBezTo>
                      <a:pt x="0" y="40925"/>
                      <a:pt x="5868" y="26758"/>
                      <a:pt x="16313" y="16313"/>
                    </a:cubicBezTo>
                    <a:cubicBezTo>
                      <a:pt x="26758" y="5868"/>
                      <a:pt x="40925" y="0"/>
                      <a:pt x="55696" y="0"/>
                    </a:cubicBezTo>
                    <a:close/>
                  </a:path>
                </a:pathLst>
              </a:custGeom>
              <a:solidFill>
                <a:srgbClr val="FFFFFF"/>
              </a:solidFill>
            </p:spPr>
            <p:txBody>
              <a:bodyPr/>
              <a:lstStyle/>
              <a:p>
                <a:endParaRPr lang="sv-SE"/>
              </a:p>
            </p:txBody>
          </p:sp>
          <p:sp>
            <p:nvSpPr>
              <p:cNvPr id="19" name="TextBox 19"/>
              <p:cNvSpPr txBox="1"/>
              <p:nvPr/>
            </p:nvSpPr>
            <p:spPr>
              <a:xfrm>
                <a:off x="0" y="0"/>
                <a:ext cx="1552914" cy="448348"/>
              </a:xfrm>
              <a:prstGeom prst="rect">
                <a:avLst/>
              </a:prstGeom>
            </p:spPr>
            <p:txBody>
              <a:bodyPr lIns="61078" tIns="61078" rIns="61078" bIns="61078" rtlCol="0" anchor="ctr"/>
              <a:lstStyle/>
              <a:p>
                <a:pPr algn="ctr">
                  <a:lnSpc>
                    <a:spcPts val="2999"/>
                  </a:lnSpc>
                </a:pPr>
                <a:endParaRPr/>
              </a:p>
            </p:txBody>
          </p:sp>
        </p:grpSp>
        <p:sp>
          <p:nvSpPr>
            <p:cNvPr id="20" name="TextBox 20"/>
            <p:cNvSpPr txBox="1"/>
            <p:nvPr/>
          </p:nvSpPr>
          <p:spPr>
            <a:xfrm>
              <a:off x="2274488" y="830854"/>
              <a:ext cx="3934040" cy="610011"/>
            </a:xfrm>
            <a:prstGeom prst="rect">
              <a:avLst/>
            </a:prstGeom>
          </p:spPr>
          <p:txBody>
            <a:bodyPr lIns="0" tIns="0" rIns="0" bIns="0" rtlCol="0" anchor="t">
              <a:spAutoFit/>
            </a:bodyPr>
            <a:lstStyle/>
            <a:p>
              <a:pPr algn="l">
                <a:lnSpc>
                  <a:spcPts val="3679"/>
                </a:lnSpc>
                <a:spcBef>
                  <a:spcPct val="0"/>
                </a:spcBef>
              </a:pPr>
              <a:r>
                <a:rPr lang="en-US" sz="3065" spc="28">
                  <a:solidFill>
                    <a:srgbClr val="FFFFFF"/>
                  </a:solidFill>
                  <a:latin typeface="TT Rounds Condensed Bold"/>
                </a:rPr>
                <a:t> Riskkapitalbolag </a:t>
              </a:r>
            </a:p>
          </p:txBody>
        </p:sp>
        <p:sp>
          <p:nvSpPr>
            <p:cNvPr id="21" name="TextBox 21"/>
            <p:cNvSpPr txBox="1"/>
            <p:nvPr/>
          </p:nvSpPr>
          <p:spPr>
            <a:xfrm>
              <a:off x="1009626" y="2503255"/>
              <a:ext cx="6851188" cy="1401728"/>
            </a:xfrm>
            <a:prstGeom prst="rect">
              <a:avLst/>
            </a:prstGeom>
          </p:spPr>
          <p:txBody>
            <a:bodyPr lIns="0" tIns="0" rIns="0" bIns="0" rtlCol="0" anchor="t">
              <a:spAutoFit/>
            </a:bodyPr>
            <a:lstStyle/>
            <a:p>
              <a:pPr algn="just">
                <a:lnSpc>
                  <a:spcPts val="2084"/>
                </a:lnSpc>
                <a:spcBef>
                  <a:spcPct val="0"/>
                </a:spcBef>
              </a:pPr>
              <a:r>
                <a:rPr lang="en-US" sz="1737" spc="16">
                  <a:solidFill>
                    <a:srgbClr val="000000"/>
                  </a:solidFill>
                  <a:latin typeface="TT Rounds Condensed"/>
                </a:rPr>
                <a:t>Interna finansieringskällor omfattar entreprenörens egna medel eller vad han kan få från sin omgivning. Deakins &amp; Freel (2007) beskriver dem vanligtvis som "3F" (vänner, familj och grundare). </a:t>
              </a:r>
            </a:p>
          </p:txBody>
        </p:sp>
        <p:sp>
          <p:nvSpPr>
            <p:cNvPr id="22" name="TextBox 22"/>
            <p:cNvSpPr txBox="1"/>
            <p:nvPr/>
          </p:nvSpPr>
          <p:spPr>
            <a:xfrm>
              <a:off x="10424796" y="2328039"/>
              <a:ext cx="7879232" cy="1752160"/>
            </a:xfrm>
            <a:prstGeom prst="rect">
              <a:avLst/>
            </a:prstGeom>
          </p:spPr>
          <p:txBody>
            <a:bodyPr lIns="0" tIns="0" rIns="0" bIns="0" rtlCol="0" anchor="t">
              <a:spAutoFit/>
            </a:bodyPr>
            <a:lstStyle/>
            <a:p>
              <a:pPr algn="just">
                <a:lnSpc>
                  <a:spcPts val="2092"/>
                </a:lnSpc>
                <a:spcBef>
                  <a:spcPct val="0"/>
                </a:spcBef>
              </a:pPr>
              <a:r>
                <a:rPr lang="en-US" sz="1743" spc="16">
                  <a:solidFill>
                    <a:srgbClr val="000000"/>
                  </a:solidFill>
                  <a:latin typeface="TT Rounds Condensed"/>
                </a:rPr>
                <a:t>Externa finansieringskällor kan vara kortfristiga banklån, riskkapitalbolag, officiella eller inofficiella investerare, finansiell leasing eller till och med subventioner och bidrag. Banklån är den mest utbredda och viktigaste formen av extern finansiering för företag.  </a:t>
              </a:r>
            </a:p>
          </p:txBody>
        </p:sp>
        <p:sp>
          <p:nvSpPr>
            <p:cNvPr id="23" name="TextBox 23"/>
            <p:cNvSpPr txBox="1"/>
            <p:nvPr/>
          </p:nvSpPr>
          <p:spPr>
            <a:xfrm>
              <a:off x="10809033" y="830854"/>
              <a:ext cx="7136409" cy="613576"/>
            </a:xfrm>
            <a:prstGeom prst="rect">
              <a:avLst/>
            </a:prstGeom>
          </p:spPr>
          <p:txBody>
            <a:bodyPr lIns="0" tIns="0" rIns="0" bIns="0" rtlCol="0" anchor="t">
              <a:spAutoFit/>
            </a:bodyPr>
            <a:lstStyle/>
            <a:p>
              <a:pPr algn="ctr">
                <a:lnSpc>
                  <a:spcPts val="3667"/>
                </a:lnSpc>
                <a:spcBef>
                  <a:spcPct val="0"/>
                </a:spcBef>
              </a:pPr>
              <a:r>
                <a:rPr lang="en-US" sz="3056" spc="28">
                  <a:solidFill>
                    <a:srgbClr val="FFFFFF"/>
                  </a:solidFill>
                  <a:latin typeface="TT Rounds Condensed Bold"/>
                </a:rPr>
                <a:t>Uppstart och finansiella begränsningar </a:t>
              </a:r>
            </a:p>
          </p:txBody>
        </p:sp>
      </p:grpSp>
      <p:sp>
        <p:nvSpPr>
          <p:cNvPr id="24" name="TextBox 24"/>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Finansiering</a:t>
            </a:r>
            <a:endParaRPr lang="en-US" sz="1800" spc="16" dirty="0">
              <a:solidFill>
                <a:srgbClr val="898989"/>
              </a:solidFill>
              <a:latin typeface="TT Rounds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grpSp>
        <p:nvGrpSpPr>
          <p:cNvPr id="3" name="Group 3"/>
          <p:cNvGrpSpPr/>
          <p:nvPr/>
        </p:nvGrpSpPr>
        <p:grpSpPr>
          <a:xfrm>
            <a:off x="1769001" y="5274904"/>
            <a:ext cx="2323859" cy="718392"/>
            <a:chOff x="0" y="0"/>
            <a:chExt cx="543826" cy="168117"/>
          </a:xfrm>
        </p:grpSpPr>
        <p:sp>
          <p:nvSpPr>
            <p:cNvPr id="4" name="Freeform 4"/>
            <p:cNvSpPr/>
            <p:nvPr/>
          </p:nvSpPr>
          <p:spPr>
            <a:xfrm>
              <a:off x="0" y="0"/>
              <a:ext cx="543826" cy="168117"/>
            </a:xfrm>
            <a:custGeom>
              <a:avLst/>
              <a:gdLst/>
              <a:ahLst/>
              <a:cxnLst/>
              <a:rect l="l" t="t" r="r" b="b"/>
              <a:pathLst>
                <a:path w="543826" h="168117">
                  <a:moveTo>
                    <a:pt x="84059" y="0"/>
                  </a:moveTo>
                  <a:lnTo>
                    <a:pt x="459767" y="0"/>
                  </a:lnTo>
                  <a:cubicBezTo>
                    <a:pt x="506192" y="0"/>
                    <a:pt x="543826" y="37634"/>
                    <a:pt x="543826" y="84059"/>
                  </a:cubicBezTo>
                  <a:lnTo>
                    <a:pt x="543826" y="84059"/>
                  </a:lnTo>
                  <a:cubicBezTo>
                    <a:pt x="543826" y="106352"/>
                    <a:pt x="534970" y="127733"/>
                    <a:pt x="519206" y="143497"/>
                  </a:cubicBezTo>
                  <a:cubicBezTo>
                    <a:pt x="503442" y="159261"/>
                    <a:pt x="482061" y="168117"/>
                    <a:pt x="459767" y="168117"/>
                  </a:cubicBezTo>
                  <a:lnTo>
                    <a:pt x="84059" y="168117"/>
                  </a:lnTo>
                  <a:cubicBezTo>
                    <a:pt x="37634" y="168117"/>
                    <a:pt x="0" y="130483"/>
                    <a:pt x="0" y="84059"/>
                  </a:cubicBezTo>
                  <a:lnTo>
                    <a:pt x="0" y="84059"/>
                  </a:lnTo>
                  <a:cubicBezTo>
                    <a:pt x="0" y="37634"/>
                    <a:pt x="37634" y="0"/>
                    <a:pt x="84059" y="0"/>
                  </a:cubicBezTo>
                  <a:close/>
                </a:path>
              </a:pathLst>
            </a:custGeom>
            <a:solidFill>
              <a:srgbClr val="94C020"/>
            </a:solidFill>
          </p:spPr>
          <p:txBody>
            <a:bodyPr/>
            <a:lstStyle/>
            <a:p>
              <a:endParaRPr lang="sv-SE"/>
            </a:p>
          </p:txBody>
        </p:sp>
        <p:sp>
          <p:nvSpPr>
            <p:cNvPr id="5" name="TextBox 5"/>
            <p:cNvSpPr txBox="1"/>
            <p:nvPr/>
          </p:nvSpPr>
          <p:spPr>
            <a:xfrm>
              <a:off x="0" y="0"/>
              <a:ext cx="543826" cy="168117"/>
            </a:xfrm>
            <a:prstGeom prst="rect">
              <a:avLst/>
            </a:prstGeom>
          </p:spPr>
          <p:txBody>
            <a:bodyPr lIns="50800" tIns="50800" rIns="50800" bIns="50800" rtlCol="0" anchor="ctr"/>
            <a:lstStyle/>
            <a:p>
              <a:pPr algn="ctr">
                <a:lnSpc>
                  <a:spcPts val="2999"/>
                </a:lnSpc>
              </a:pPr>
              <a:endParaRPr/>
            </a:p>
          </p:txBody>
        </p:sp>
      </p:grpSp>
      <p:sp>
        <p:nvSpPr>
          <p:cNvPr id="6" name="Freeform 6"/>
          <p:cNvSpPr/>
          <p:nvPr/>
        </p:nvSpPr>
        <p:spPr>
          <a:xfrm>
            <a:off x="4790532" y="4046897"/>
            <a:ext cx="853381" cy="372906"/>
          </a:xfrm>
          <a:custGeom>
            <a:avLst/>
            <a:gdLst/>
            <a:ahLst/>
            <a:cxnLst/>
            <a:rect l="l" t="t" r="r" b="b"/>
            <a:pathLst>
              <a:path w="853381" h="372906">
                <a:moveTo>
                  <a:pt x="0" y="0"/>
                </a:moveTo>
                <a:lnTo>
                  <a:pt x="853382" y="0"/>
                </a:lnTo>
                <a:lnTo>
                  <a:pt x="853382" y="372906"/>
                </a:lnTo>
                <a:lnTo>
                  <a:pt x="0" y="372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7" name="Freeform 7"/>
          <p:cNvSpPr/>
          <p:nvPr/>
        </p:nvSpPr>
        <p:spPr>
          <a:xfrm>
            <a:off x="10707902" y="4046897"/>
            <a:ext cx="853381" cy="372906"/>
          </a:xfrm>
          <a:custGeom>
            <a:avLst/>
            <a:gdLst/>
            <a:ahLst/>
            <a:cxnLst/>
            <a:rect l="l" t="t" r="r" b="b"/>
            <a:pathLst>
              <a:path w="853381" h="372906">
                <a:moveTo>
                  <a:pt x="0" y="0"/>
                </a:moveTo>
                <a:lnTo>
                  <a:pt x="853381" y="0"/>
                </a:lnTo>
                <a:lnTo>
                  <a:pt x="853381" y="372906"/>
                </a:lnTo>
                <a:lnTo>
                  <a:pt x="0" y="372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8" name="Freeform 8"/>
          <p:cNvSpPr/>
          <p:nvPr/>
        </p:nvSpPr>
        <p:spPr>
          <a:xfrm>
            <a:off x="10707902" y="4567674"/>
            <a:ext cx="853381" cy="372906"/>
          </a:xfrm>
          <a:custGeom>
            <a:avLst/>
            <a:gdLst/>
            <a:ahLst/>
            <a:cxnLst/>
            <a:rect l="l" t="t" r="r" b="b"/>
            <a:pathLst>
              <a:path w="853381" h="372906">
                <a:moveTo>
                  <a:pt x="0" y="0"/>
                </a:moveTo>
                <a:lnTo>
                  <a:pt x="853381" y="0"/>
                </a:lnTo>
                <a:lnTo>
                  <a:pt x="853381" y="372906"/>
                </a:lnTo>
                <a:lnTo>
                  <a:pt x="0" y="372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9" name="Freeform 9"/>
          <p:cNvSpPr/>
          <p:nvPr/>
        </p:nvSpPr>
        <p:spPr>
          <a:xfrm>
            <a:off x="10707902" y="5088451"/>
            <a:ext cx="853381" cy="372906"/>
          </a:xfrm>
          <a:custGeom>
            <a:avLst/>
            <a:gdLst/>
            <a:ahLst/>
            <a:cxnLst/>
            <a:rect l="l" t="t" r="r" b="b"/>
            <a:pathLst>
              <a:path w="853381" h="372906">
                <a:moveTo>
                  <a:pt x="0" y="0"/>
                </a:moveTo>
                <a:lnTo>
                  <a:pt x="853381" y="0"/>
                </a:lnTo>
                <a:lnTo>
                  <a:pt x="853381" y="372906"/>
                </a:lnTo>
                <a:lnTo>
                  <a:pt x="0" y="372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10" name="Freeform 10"/>
          <p:cNvSpPr/>
          <p:nvPr/>
        </p:nvSpPr>
        <p:spPr>
          <a:xfrm>
            <a:off x="4816933" y="6711843"/>
            <a:ext cx="853381" cy="372906"/>
          </a:xfrm>
          <a:custGeom>
            <a:avLst/>
            <a:gdLst/>
            <a:ahLst/>
            <a:cxnLst/>
            <a:rect l="l" t="t" r="r" b="b"/>
            <a:pathLst>
              <a:path w="853381" h="372906">
                <a:moveTo>
                  <a:pt x="0" y="0"/>
                </a:moveTo>
                <a:lnTo>
                  <a:pt x="853381" y="0"/>
                </a:lnTo>
                <a:lnTo>
                  <a:pt x="853381" y="372906"/>
                </a:lnTo>
                <a:lnTo>
                  <a:pt x="0" y="372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11" name="Freeform 11"/>
          <p:cNvSpPr/>
          <p:nvPr/>
        </p:nvSpPr>
        <p:spPr>
          <a:xfrm>
            <a:off x="4816933" y="7320586"/>
            <a:ext cx="853381" cy="372906"/>
          </a:xfrm>
          <a:custGeom>
            <a:avLst/>
            <a:gdLst/>
            <a:ahLst/>
            <a:cxnLst/>
            <a:rect l="l" t="t" r="r" b="b"/>
            <a:pathLst>
              <a:path w="853381" h="372906">
                <a:moveTo>
                  <a:pt x="0" y="0"/>
                </a:moveTo>
                <a:lnTo>
                  <a:pt x="853381" y="0"/>
                </a:lnTo>
                <a:lnTo>
                  <a:pt x="853381" y="372906"/>
                </a:lnTo>
                <a:lnTo>
                  <a:pt x="0" y="372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12" name="AutoShape 12"/>
          <p:cNvSpPr/>
          <p:nvPr/>
        </p:nvSpPr>
        <p:spPr>
          <a:xfrm>
            <a:off x="4790532" y="4233350"/>
            <a:ext cx="26400" cy="3273689"/>
          </a:xfrm>
          <a:prstGeom prst="line">
            <a:avLst/>
          </a:prstGeom>
          <a:ln w="38100" cap="flat">
            <a:solidFill>
              <a:srgbClr val="000000"/>
            </a:solidFill>
            <a:prstDash val="solid"/>
            <a:headEnd type="none" w="sm" len="sm"/>
            <a:tailEnd type="none" w="sm" len="sm"/>
          </a:ln>
        </p:spPr>
        <p:txBody>
          <a:bodyPr/>
          <a:lstStyle/>
          <a:p>
            <a:endParaRPr lang="sv-SE"/>
          </a:p>
        </p:txBody>
      </p:sp>
      <p:sp>
        <p:nvSpPr>
          <p:cNvPr id="13" name="TextBox 13"/>
          <p:cNvSpPr txBox="1"/>
          <p:nvPr/>
        </p:nvSpPr>
        <p:spPr>
          <a:xfrm>
            <a:off x="1028700" y="2850881"/>
            <a:ext cx="3063925" cy="819150"/>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Finansieringskällor</a:t>
            </a:r>
          </a:p>
          <a:p>
            <a:pPr algn="l">
              <a:lnSpc>
                <a:spcPts val="2999"/>
              </a:lnSpc>
              <a:spcBef>
                <a:spcPct val="0"/>
              </a:spcBef>
            </a:pPr>
            <a:endParaRPr lang="en-US" sz="2999" u="sng" spc="28">
              <a:solidFill>
                <a:srgbClr val="94C020"/>
              </a:solidFill>
              <a:latin typeface="TT Rounds Condensed"/>
            </a:endParaRPr>
          </a:p>
        </p:txBody>
      </p:sp>
      <p:sp>
        <p:nvSpPr>
          <p:cNvPr id="14" name="TextBox 14"/>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23</a:t>
            </a:r>
          </a:p>
          <a:p>
            <a:pPr algn="r">
              <a:lnSpc>
                <a:spcPts val="2160"/>
              </a:lnSpc>
            </a:pPr>
            <a:endParaRPr lang="en-US" sz="1800" spc="16">
              <a:solidFill>
                <a:srgbClr val="898989"/>
              </a:solidFill>
              <a:latin typeface="TT Rounds Condensed Bold"/>
            </a:endParaRPr>
          </a:p>
        </p:txBody>
      </p:sp>
      <p:sp>
        <p:nvSpPr>
          <p:cNvPr id="15" name="TextBox 15"/>
          <p:cNvSpPr txBox="1"/>
          <p:nvPr/>
        </p:nvSpPr>
        <p:spPr>
          <a:xfrm>
            <a:off x="971992" y="1770683"/>
            <a:ext cx="6194351"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5. Finansiering</a:t>
            </a:r>
          </a:p>
        </p:txBody>
      </p:sp>
      <p:sp>
        <p:nvSpPr>
          <p:cNvPr id="16" name="TextBox 16"/>
          <p:cNvSpPr txBox="1"/>
          <p:nvPr/>
        </p:nvSpPr>
        <p:spPr>
          <a:xfrm>
            <a:off x="1947134" y="5573891"/>
            <a:ext cx="1967594" cy="272819"/>
          </a:xfrm>
          <a:prstGeom prst="rect">
            <a:avLst/>
          </a:prstGeom>
        </p:spPr>
        <p:txBody>
          <a:bodyPr lIns="0" tIns="0" rIns="0" bIns="0" rtlCol="0" anchor="t">
            <a:spAutoFit/>
          </a:bodyPr>
          <a:lstStyle/>
          <a:p>
            <a:pPr algn="l">
              <a:lnSpc>
                <a:spcPts val="1716"/>
              </a:lnSpc>
            </a:pPr>
            <a:r>
              <a:rPr lang="en-US" sz="2813" spc="26">
                <a:solidFill>
                  <a:srgbClr val="FFFFFF"/>
                </a:solidFill>
                <a:latin typeface="TT Rounds Condensed Bold"/>
              </a:rPr>
              <a:t>EU-finansiering   </a:t>
            </a:r>
          </a:p>
        </p:txBody>
      </p:sp>
      <p:sp>
        <p:nvSpPr>
          <p:cNvPr id="17" name="TextBox 17"/>
          <p:cNvSpPr txBox="1"/>
          <p:nvPr/>
        </p:nvSpPr>
        <p:spPr>
          <a:xfrm>
            <a:off x="5887155" y="4044608"/>
            <a:ext cx="4574191" cy="375195"/>
          </a:xfrm>
          <a:prstGeom prst="rect">
            <a:avLst/>
          </a:prstGeom>
        </p:spPr>
        <p:txBody>
          <a:bodyPr lIns="0" tIns="0" rIns="0" bIns="0" rtlCol="0" anchor="t">
            <a:spAutoFit/>
          </a:bodyPr>
          <a:lstStyle/>
          <a:p>
            <a:pPr algn="ctr">
              <a:lnSpc>
                <a:spcPts val="2971"/>
              </a:lnSpc>
              <a:spcBef>
                <a:spcPct val="0"/>
              </a:spcBef>
            </a:pPr>
            <a:r>
              <a:rPr lang="en-US" sz="2475" spc="23">
                <a:solidFill>
                  <a:srgbClr val="000000"/>
                </a:solidFill>
                <a:latin typeface="TT Rounds Condensed Bold"/>
              </a:rPr>
              <a:t>Finansieringsmöjligheter för jordbrukare </a:t>
            </a:r>
          </a:p>
        </p:txBody>
      </p:sp>
      <p:sp>
        <p:nvSpPr>
          <p:cNvPr id="18" name="TextBox 18"/>
          <p:cNvSpPr txBox="1"/>
          <p:nvPr/>
        </p:nvSpPr>
        <p:spPr>
          <a:xfrm>
            <a:off x="11786400" y="4051163"/>
            <a:ext cx="4016759" cy="352560"/>
          </a:xfrm>
          <a:prstGeom prst="rect">
            <a:avLst/>
          </a:prstGeom>
        </p:spPr>
        <p:txBody>
          <a:bodyPr lIns="0" tIns="0" rIns="0" bIns="0" rtlCol="0" anchor="t">
            <a:spAutoFit/>
          </a:bodyPr>
          <a:lstStyle/>
          <a:p>
            <a:pPr algn="ctr">
              <a:lnSpc>
                <a:spcPts val="2701"/>
              </a:lnSpc>
              <a:spcBef>
                <a:spcPct val="0"/>
              </a:spcBef>
            </a:pPr>
            <a:r>
              <a:rPr lang="en-US" sz="2250" spc="21">
                <a:solidFill>
                  <a:srgbClr val="000000"/>
                </a:solidFill>
                <a:latin typeface="TT Rounds Condensed"/>
              </a:rPr>
              <a:t>Den gemensamma jordbrukspolitiken (CAP)</a:t>
            </a:r>
          </a:p>
        </p:txBody>
      </p:sp>
      <p:sp>
        <p:nvSpPr>
          <p:cNvPr id="19" name="TextBox 19"/>
          <p:cNvSpPr txBox="1"/>
          <p:nvPr/>
        </p:nvSpPr>
        <p:spPr>
          <a:xfrm>
            <a:off x="11786400" y="4588020"/>
            <a:ext cx="2975259" cy="352560"/>
          </a:xfrm>
          <a:prstGeom prst="rect">
            <a:avLst/>
          </a:prstGeom>
        </p:spPr>
        <p:txBody>
          <a:bodyPr lIns="0" tIns="0" rIns="0" bIns="0" rtlCol="0" anchor="t">
            <a:spAutoFit/>
          </a:bodyPr>
          <a:lstStyle/>
          <a:p>
            <a:pPr algn="ctr">
              <a:lnSpc>
                <a:spcPts val="2701"/>
              </a:lnSpc>
              <a:spcBef>
                <a:spcPct val="0"/>
              </a:spcBef>
            </a:pPr>
            <a:r>
              <a:rPr lang="en-US" sz="2250" spc="21">
                <a:solidFill>
                  <a:srgbClr val="000000"/>
                </a:solidFill>
                <a:latin typeface="TT Rounds Condensed"/>
              </a:rPr>
              <a:t>Forskning och innovation </a:t>
            </a:r>
          </a:p>
        </p:txBody>
      </p:sp>
      <p:sp>
        <p:nvSpPr>
          <p:cNvPr id="20" name="TextBox 20"/>
          <p:cNvSpPr txBox="1"/>
          <p:nvPr/>
        </p:nvSpPr>
        <p:spPr>
          <a:xfrm>
            <a:off x="11786400" y="5124012"/>
            <a:ext cx="3154816" cy="352560"/>
          </a:xfrm>
          <a:prstGeom prst="rect">
            <a:avLst/>
          </a:prstGeom>
        </p:spPr>
        <p:txBody>
          <a:bodyPr lIns="0" tIns="0" rIns="0" bIns="0" rtlCol="0" anchor="t">
            <a:spAutoFit/>
          </a:bodyPr>
          <a:lstStyle/>
          <a:p>
            <a:pPr algn="ctr">
              <a:lnSpc>
                <a:spcPts val="2701"/>
              </a:lnSpc>
              <a:spcBef>
                <a:spcPct val="0"/>
              </a:spcBef>
            </a:pPr>
            <a:r>
              <a:rPr lang="en-US" sz="2250" spc="21">
                <a:solidFill>
                  <a:srgbClr val="000000"/>
                </a:solidFill>
                <a:latin typeface="TT Rounds Condensed"/>
              </a:rPr>
              <a:t>Sysselsättning på landsbygden </a:t>
            </a:r>
          </a:p>
        </p:txBody>
      </p:sp>
      <p:sp>
        <p:nvSpPr>
          <p:cNvPr id="21" name="TextBox 21"/>
          <p:cNvSpPr txBox="1"/>
          <p:nvPr/>
        </p:nvSpPr>
        <p:spPr>
          <a:xfrm>
            <a:off x="5865967" y="6711843"/>
            <a:ext cx="7232544" cy="375195"/>
          </a:xfrm>
          <a:prstGeom prst="rect">
            <a:avLst/>
          </a:prstGeom>
        </p:spPr>
        <p:txBody>
          <a:bodyPr lIns="0" tIns="0" rIns="0" bIns="0" rtlCol="0" anchor="t">
            <a:spAutoFit/>
          </a:bodyPr>
          <a:lstStyle/>
          <a:p>
            <a:pPr algn="ctr">
              <a:lnSpc>
                <a:spcPts val="2971"/>
              </a:lnSpc>
              <a:spcBef>
                <a:spcPct val="0"/>
              </a:spcBef>
            </a:pPr>
            <a:r>
              <a:rPr lang="en-US" sz="2475" spc="23">
                <a:solidFill>
                  <a:srgbClr val="000000"/>
                </a:solidFill>
                <a:latin typeface="TT Rounds Condensed Bold"/>
              </a:rPr>
              <a:t>Det europeiska utbytesprogrammet för entreprenörer </a:t>
            </a:r>
          </a:p>
        </p:txBody>
      </p:sp>
      <p:sp>
        <p:nvSpPr>
          <p:cNvPr id="22" name="TextBox 22"/>
          <p:cNvSpPr txBox="1"/>
          <p:nvPr/>
        </p:nvSpPr>
        <p:spPr>
          <a:xfrm>
            <a:off x="5901225" y="7320586"/>
            <a:ext cx="4589935" cy="375195"/>
          </a:xfrm>
          <a:prstGeom prst="rect">
            <a:avLst/>
          </a:prstGeom>
        </p:spPr>
        <p:txBody>
          <a:bodyPr lIns="0" tIns="0" rIns="0" bIns="0" rtlCol="0" anchor="t">
            <a:spAutoFit/>
          </a:bodyPr>
          <a:lstStyle/>
          <a:p>
            <a:pPr algn="ctr">
              <a:lnSpc>
                <a:spcPts val="2971"/>
              </a:lnSpc>
              <a:spcBef>
                <a:spcPct val="0"/>
              </a:spcBef>
            </a:pPr>
            <a:r>
              <a:rPr lang="en-US" sz="2475" spc="23">
                <a:solidFill>
                  <a:srgbClr val="000000"/>
                </a:solidFill>
                <a:latin typeface="TT Rounds Condensed Bold"/>
              </a:rPr>
              <a:t>Europeiska innovationsrådet (EIC) </a:t>
            </a:r>
          </a:p>
        </p:txBody>
      </p:sp>
      <p:sp>
        <p:nvSpPr>
          <p:cNvPr id="23" name="AutoShape 23"/>
          <p:cNvSpPr/>
          <p:nvPr/>
        </p:nvSpPr>
        <p:spPr>
          <a:xfrm flipV="1">
            <a:off x="4092860" y="5625143"/>
            <a:ext cx="724072" cy="8957"/>
          </a:xfrm>
          <a:prstGeom prst="line">
            <a:avLst/>
          </a:prstGeom>
          <a:ln w="38100" cap="flat">
            <a:solidFill>
              <a:srgbClr val="000000"/>
            </a:solidFill>
            <a:prstDash val="solid"/>
            <a:headEnd type="none" w="sm" len="sm"/>
            <a:tailEnd type="none" w="sm" len="sm"/>
          </a:ln>
        </p:spPr>
        <p:txBody>
          <a:bodyPr/>
          <a:lstStyle/>
          <a:p>
            <a:endParaRPr lang="sv-SE"/>
          </a:p>
        </p:txBody>
      </p:sp>
      <p:sp>
        <p:nvSpPr>
          <p:cNvPr id="24" name="TextBox 24"/>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Finansiering</a:t>
            </a:r>
            <a:endParaRPr lang="en-US" sz="1800" spc="16" dirty="0">
              <a:solidFill>
                <a:srgbClr val="898989"/>
              </a:solidFill>
              <a:latin typeface="TT Rounds Condense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3345785" y="4270106"/>
            <a:ext cx="2492445" cy="2057400"/>
          </a:xfrm>
          <a:custGeom>
            <a:avLst/>
            <a:gdLst/>
            <a:ahLst/>
            <a:cxnLst/>
            <a:rect l="l" t="t" r="r" b="b"/>
            <a:pathLst>
              <a:path w="2492445" h="2057400">
                <a:moveTo>
                  <a:pt x="0" y="0"/>
                </a:moveTo>
                <a:lnTo>
                  <a:pt x="2492445" y="0"/>
                </a:lnTo>
                <a:lnTo>
                  <a:pt x="2492445"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4" name="Freeform 4"/>
          <p:cNvSpPr/>
          <p:nvPr/>
        </p:nvSpPr>
        <p:spPr>
          <a:xfrm>
            <a:off x="6523674" y="4192453"/>
            <a:ext cx="1890236" cy="2057400"/>
          </a:xfrm>
          <a:custGeom>
            <a:avLst/>
            <a:gdLst/>
            <a:ahLst/>
            <a:cxnLst/>
            <a:rect l="l" t="t" r="r" b="b"/>
            <a:pathLst>
              <a:path w="1890236" h="2057400">
                <a:moveTo>
                  <a:pt x="0" y="0"/>
                </a:moveTo>
                <a:lnTo>
                  <a:pt x="1890236" y="0"/>
                </a:lnTo>
                <a:lnTo>
                  <a:pt x="1890236"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v-SE"/>
          </a:p>
        </p:txBody>
      </p:sp>
      <p:sp>
        <p:nvSpPr>
          <p:cNvPr id="5" name="Freeform 5"/>
          <p:cNvSpPr/>
          <p:nvPr/>
        </p:nvSpPr>
        <p:spPr>
          <a:xfrm>
            <a:off x="9099355" y="4270106"/>
            <a:ext cx="1922154" cy="1979747"/>
          </a:xfrm>
          <a:custGeom>
            <a:avLst/>
            <a:gdLst/>
            <a:ahLst/>
            <a:cxnLst/>
            <a:rect l="l" t="t" r="r" b="b"/>
            <a:pathLst>
              <a:path w="1922154" h="1979747">
                <a:moveTo>
                  <a:pt x="0" y="0"/>
                </a:moveTo>
                <a:lnTo>
                  <a:pt x="1922154" y="0"/>
                </a:lnTo>
                <a:lnTo>
                  <a:pt x="1922154" y="1979747"/>
                </a:lnTo>
                <a:lnTo>
                  <a:pt x="0" y="19797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sv-SE"/>
          </a:p>
        </p:txBody>
      </p:sp>
      <p:sp>
        <p:nvSpPr>
          <p:cNvPr id="6" name="Freeform 6"/>
          <p:cNvSpPr/>
          <p:nvPr/>
        </p:nvSpPr>
        <p:spPr>
          <a:xfrm>
            <a:off x="11745710" y="4270106"/>
            <a:ext cx="2126512" cy="2057400"/>
          </a:xfrm>
          <a:custGeom>
            <a:avLst/>
            <a:gdLst/>
            <a:ahLst/>
            <a:cxnLst/>
            <a:rect l="l" t="t" r="r" b="b"/>
            <a:pathLst>
              <a:path w="2126512" h="2057400">
                <a:moveTo>
                  <a:pt x="0" y="0"/>
                </a:moveTo>
                <a:lnTo>
                  <a:pt x="2126512" y="0"/>
                </a:lnTo>
                <a:lnTo>
                  <a:pt x="2126512"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sv-SE"/>
          </a:p>
        </p:txBody>
      </p:sp>
      <p:grpSp>
        <p:nvGrpSpPr>
          <p:cNvPr id="7" name="Group 7"/>
          <p:cNvGrpSpPr/>
          <p:nvPr/>
        </p:nvGrpSpPr>
        <p:grpSpPr>
          <a:xfrm>
            <a:off x="2592660" y="4408197"/>
            <a:ext cx="2459482" cy="478209"/>
            <a:chOff x="0" y="0"/>
            <a:chExt cx="647765" cy="125948"/>
          </a:xfrm>
        </p:grpSpPr>
        <p:sp>
          <p:nvSpPr>
            <p:cNvPr id="8" name="Freeform 8"/>
            <p:cNvSpPr/>
            <p:nvPr/>
          </p:nvSpPr>
          <p:spPr>
            <a:xfrm>
              <a:off x="0" y="0"/>
              <a:ext cx="647765" cy="125948"/>
            </a:xfrm>
            <a:custGeom>
              <a:avLst/>
              <a:gdLst/>
              <a:ahLst/>
              <a:cxnLst/>
              <a:rect l="l" t="t" r="r" b="b"/>
              <a:pathLst>
                <a:path w="647765" h="125948">
                  <a:moveTo>
                    <a:pt x="62974" y="0"/>
                  </a:moveTo>
                  <a:lnTo>
                    <a:pt x="584791" y="0"/>
                  </a:lnTo>
                  <a:cubicBezTo>
                    <a:pt x="619570" y="0"/>
                    <a:pt x="647765" y="28194"/>
                    <a:pt x="647765" y="62974"/>
                  </a:cubicBezTo>
                  <a:lnTo>
                    <a:pt x="647765" y="62974"/>
                  </a:lnTo>
                  <a:cubicBezTo>
                    <a:pt x="647765" y="79676"/>
                    <a:pt x="641130" y="95693"/>
                    <a:pt x="629320" y="107503"/>
                  </a:cubicBezTo>
                  <a:cubicBezTo>
                    <a:pt x="617510" y="119313"/>
                    <a:pt x="601493" y="125948"/>
                    <a:pt x="584791" y="125948"/>
                  </a:cubicBezTo>
                  <a:lnTo>
                    <a:pt x="62974" y="125948"/>
                  </a:lnTo>
                  <a:cubicBezTo>
                    <a:pt x="46272" y="125948"/>
                    <a:pt x="30255" y="119313"/>
                    <a:pt x="18445" y="107503"/>
                  </a:cubicBezTo>
                  <a:cubicBezTo>
                    <a:pt x="6635" y="95693"/>
                    <a:pt x="0" y="79676"/>
                    <a:pt x="0" y="62974"/>
                  </a:cubicBezTo>
                  <a:lnTo>
                    <a:pt x="0" y="62974"/>
                  </a:lnTo>
                  <a:cubicBezTo>
                    <a:pt x="0" y="46272"/>
                    <a:pt x="6635" y="30255"/>
                    <a:pt x="18445" y="18445"/>
                  </a:cubicBezTo>
                  <a:cubicBezTo>
                    <a:pt x="30255" y="6635"/>
                    <a:pt x="46272" y="0"/>
                    <a:pt x="62974" y="0"/>
                  </a:cubicBezTo>
                  <a:close/>
                </a:path>
              </a:pathLst>
            </a:custGeom>
            <a:solidFill>
              <a:srgbClr val="93C01F"/>
            </a:solidFill>
          </p:spPr>
          <p:txBody>
            <a:bodyPr/>
            <a:lstStyle/>
            <a:p>
              <a:endParaRPr lang="sv-SE"/>
            </a:p>
          </p:txBody>
        </p:sp>
        <p:sp>
          <p:nvSpPr>
            <p:cNvPr id="9" name="TextBox 9"/>
            <p:cNvSpPr txBox="1"/>
            <p:nvPr/>
          </p:nvSpPr>
          <p:spPr>
            <a:xfrm>
              <a:off x="0" y="-9525"/>
              <a:ext cx="647765" cy="135473"/>
            </a:xfrm>
            <a:prstGeom prst="rect">
              <a:avLst/>
            </a:prstGeom>
          </p:spPr>
          <p:txBody>
            <a:bodyPr lIns="50800" tIns="50800" rIns="50800" bIns="50800" rtlCol="0" anchor="ctr"/>
            <a:lstStyle/>
            <a:p>
              <a:pPr algn="ctr">
                <a:lnSpc>
                  <a:spcPts val="2399"/>
                </a:lnSpc>
              </a:pPr>
              <a:r>
                <a:rPr lang="en-US" sz="1999" spc="18">
                  <a:solidFill>
                    <a:srgbClr val="FFFFFF"/>
                  </a:solidFill>
                  <a:latin typeface="TT Rounds Condensed Bold"/>
                </a:rPr>
                <a:t>Tillverkning</a:t>
              </a:r>
            </a:p>
          </p:txBody>
        </p:sp>
      </p:grpSp>
      <p:grpSp>
        <p:nvGrpSpPr>
          <p:cNvPr id="10" name="Group 10"/>
          <p:cNvGrpSpPr/>
          <p:nvPr/>
        </p:nvGrpSpPr>
        <p:grpSpPr>
          <a:xfrm>
            <a:off x="6239051" y="4408197"/>
            <a:ext cx="2459482" cy="478209"/>
            <a:chOff x="0" y="0"/>
            <a:chExt cx="647765" cy="125948"/>
          </a:xfrm>
        </p:grpSpPr>
        <p:sp>
          <p:nvSpPr>
            <p:cNvPr id="11" name="Freeform 11"/>
            <p:cNvSpPr/>
            <p:nvPr/>
          </p:nvSpPr>
          <p:spPr>
            <a:xfrm>
              <a:off x="0" y="0"/>
              <a:ext cx="647765" cy="125948"/>
            </a:xfrm>
            <a:custGeom>
              <a:avLst/>
              <a:gdLst/>
              <a:ahLst/>
              <a:cxnLst/>
              <a:rect l="l" t="t" r="r" b="b"/>
              <a:pathLst>
                <a:path w="647765" h="125948">
                  <a:moveTo>
                    <a:pt x="62974" y="0"/>
                  </a:moveTo>
                  <a:lnTo>
                    <a:pt x="584791" y="0"/>
                  </a:lnTo>
                  <a:cubicBezTo>
                    <a:pt x="619570" y="0"/>
                    <a:pt x="647765" y="28194"/>
                    <a:pt x="647765" y="62974"/>
                  </a:cubicBezTo>
                  <a:lnTo>
                    <a:pt x="647765" y="62974"/>
                  </a:lnTo>
                  <a:cubicBezTo>
                    <a:pt x="647765" y="79676"/>
                    <a:pt x="641130" y="95693"/>
                    <a:pt x="629320" y="107503"/>
                  </a:cubicBezTo>
                  <a:cubicBezTo>
                    <a:pt x="617510" y="119313"/>
                    <a:pt x="601493" y="125948"/>
                    <a:pt x="584791" y="125948"/>
                  </a:cubicBezTo>
                  <a:lnTo>
                    <a:pt x="62974" y="125948"/>
                  </a:lnTo>
                  <a:cubicBezTo>
                    <a:pt x="46272" y="125948"/>
                    <a:pt x="30255" y="119313"/>
                    <a:pt x="18445" y="107503"/>
                  </a:cubicBezTo>
                  <a:cubicBezTo>
                    <a:pt x="6635" y="95693"/>
                    <a:pt x="0" y="79676"/>
                    <a:pt x="0" y="62974"/>
                  </a:cubicBezTo>
                  <a:lnTo>
                    <a:pt x="0" y="62974"/>
                  </a:lnTo>
                  <a:cubicBezTo>
                    <a:pt x="0" y="46272"/>
                    <a:pt x="6635" y="30255"/>
                    <a:pt x="18445" y="18445"/>
                  </a:cubicBezTo>
                  <a:cubicBezTo>
                    <a:pt x="30255" y="6635"/>
                    <a:pt x="46272" y="0"/>
                    <a:pt x="62974" y="0"/>
                  </a:cubicBezTo>
                  <a:close/>
                </a:path>
              </a:pathLst>
            </a:custGeom>
            <a:solidFill>
              <a:srgbClr val="93C01F"/>
            </a:solidFill>
          </p:spPr>
          <p:txBody>
            <a:bodyPr/>
            <a:lstStyle/>
            <a:p>
              <a:endParaRPr lang="sv-SE"/>
            </a:p>
          </p:txBody>
        </p:sp>
        <p:sp>
          <p:nvSpPr>
            <p:cNvPr id="12" name="TextBox 12"/>
            <p:cNvSpPr txBox="1"/>
            <p:nvPr/>
          </p:nvSpPr>
          <p:spPr>
            <a:xfrm>
              <a:off x="0" y="-9525"/>
              <a:ext cx="647765" cy="135473"/>
            </a:xfrm>
            <a:prstGeom prst="rect">
              <a:avLst/>
            </a:prstGeom>
          </p:spPr>
          <p:txBody>
            <a:bodyPr lIns="50800" tIns="50800" rIns="50800" bIns="50800" rtlCol="0" anchor="ctr"/>
            <a:lstStyle/>
            <a:p>
              <a:pPr algn="ctr">
                <a:lnSpc>
                  <a:spcPts val="2399"/>
                </a:lnSpc>
              </a:pPr>
              <a:r>
                <a:rPr lang="en-US" sz="1999" spc="18">
                  <a:solidFill>
                    <a:srgbClr val="FFFFFF"/>
                  </a:solidFill>
                  <a:latin typeface="TT Rounds Condensed Bold"/>
                </a:rPr>
                <a:t>Partihandel</a:t>
              </a:r>
            </a:p>
          </p:txBody>
        </p:sp>
      </p:grpSp>
      <p:grpSp>
        <p:nvGrpSpPr>
          <p:cNvPr id="13" name="Group 13"/>
          <p:cNvGrpSpPr/>
          <p:nvPr/>
        </p:nvGrpSpPr>
        <p:grpSpPr>
          <a:xfrm>
            <a:off x="9516011" y="4408197"/>
            <a:ext cx="1850843" cy="478209"/>
            <a:chOff x="0" y="0"/>
            <a:chExt cx="487465" cy="125948"/>
          </a:xfrm>
        </p:grpSpPr>
        <p:sp>
          <p:nvSpPr>
            <p:cNvPr id="14" name="Freeform 14"/>
            <p:cNvSpPr/>
            <p:nvPr/>
          </p:nvSpPr>
          <p:spPr>
            <a:xfrm>
              <a:off x="0" y="0"/>
              <a:ext cx="487465" cy="125948"/>
            </a:xfrm>
            <a:custGeom>
              <a:avLst/>
              <a:gdLst/>
              <a:ahLst/>
              <a:cxnLst/>
              <a:rect l="l" t="t" r="r" b="b"/>
              <a:pathLst>
                <a:path w="487465" h="125948">
                  <a:moveTo>
                    <a:pt x="62974" y="0"/>
                  </a:moveTo>
                  <a:lnTo>
                    <a:pt x="424491" y="0"/>
                  </a:lnTo>
                  <a:cubicBezTo>
                    <a:pt x="441193" y="0"/>
                    <a:pt x="457210" y="6635"/>
                    <a:pt x="469020" y="18445"/>
                  </a:cubicBezTo>
                  <a:cubicBezTo>
                    <a:pt x="480830" y="30255"/>
                    <a:pt x="487465" y="46272"/>
                    <a:pt x="487465" y="62974"/>
                  </a:cubicBezTo>
                  <a:lnTo>
                    <a:pt x="487465" y="62974"/>
                  </a:lnTo>
                  <a:cubicBezTo>
                    <a:pt x="487465" y="97754"/>
                    <a:pt x="459270" y="125948"/>
                    <a:pt x="424491" y="125948"/>
                  </a:cubicBezTo>
                  <a:lnTo>
                    <a:pt x="62974" y="125948"/>
                  </a:lnTo>
                  <a:cubicBezTo>
                    <a:pt x="46272" y="125948"/>
                    <a:pt x="30255" y="119313"/>
                    <a:pt x="18445" y="107503"/>
                  </a:cubicBezTo>
                  <a:cubicBezTo>
                    <a:pt x="6635" y="95693"/>
                    <a:pt x="0" y="79676"/>
                    <a:pt x="0" y="62974"/>
                  </a:cubicBezTo>
                  <a:lnTo>
                    <a:pt x="0" y="62974"/>
                  </a:lnTo>
                  <a:cubicBezTo>
                    <a:pt x="0" y="46272"/>
                    <a:pt x="6635" y="30255"/>
                    <a:pt x="18445" y="18445"/>
                  </a:cubicBezTo>
                  <a:cubicBezTo>
                    <a:pt x="30255" y="6635"/>
                    <a:pt x="46272" y="0"/>
                    <a:pt x="62974" y="0"/>
                  </a:cubicBezTo>
                  <a:close/>
                </a:path>
              </a:pathLst>
            </a:custGeom>
            <a:solidFill>
              <a:srgbClr val="93C01F"/>
            </a:solidFill>
          </p:spPr>
          <p:txBody>
            <a:bodyPr/>
            <a:lstStyle/>
            <a:p>
              <a:endParaRPr lang="sv-SE"/>
            </a:p>
          </p:txBody>
        </p:sp>
        <p:sp>
          <p:nvSpPr>
            <p:cNvPr id="15" name="TextBox 15"/>
            <p:cNvSpPr txBox="1"/>
            <p:nvPr/>
          </p:nvSpPr>
          <p:spPr>
            <a:xfrm>
              <a:off x="0" y="-9525"/>
              <a:ext cx="487465" cy="135473"/>
            </a:xfrm>
            <a:prstGeom prst="rect">
              <a:avLst/>
            </a:prstGeom>
          </p:spPr>
          <p:txBody>
            <a:bodyPr lIns="50800" tIns="50800" rIns="50800" bIns="50800" rtlCol="0" anchor="ctr"/>
            <a:lstStyle/>
            <a:p>
              <a:pPr algn="ctr">
                <a:lnSpc>
                  <a:spcPts val="2399"/>
                </a:lnSpc>
              </a:pPr>
              <a:r>
                <a:rPr lang="en-US" sz="1999" spc="18">
                  <a:solidFill>
                    <a:srgbClr val="FFFFFF"/>
                  </a:solidFill>
                  <a:latin typeface="TT Rounds Condensed Bold"/>
                </a:rPr>
                <a:t>Reatil</a:t>
              </a:r>
            </a:p>
          </p:txBody>
        </p:sp>
      </p:grpSp>
      <p:grpSp>
        <p:nvGrpSpPr>
          <p:cNvPr id="16" name="Group 16"/>
          <p:cNvGrpSpPr/>
          <p:nvPr/>
        </p:nvGrpSpPr>
        <p:grpSpPr>
          <a:xfrm>
            <a:off x="11871678" y="4408197"/>
            <a:ext cx="2291438" cy="478209"/>
            <a:chOff x="0" y="0"/>
            <a:chExt cx="603506" cy="125948"/>
          </a:xfrm>
        </p:grpSpPr>
        <p:sp>
          <p:nvSpPr>
            <p:cNvPr id="17" name="Freeform 17"/>
            <p:cNvSpPr/>
            <p:nvPr/>
          </p:nvSpPr>
          <p:spPr>
            <a:xfrm>
              <a:off x="0" y="0"/>
              <a:ext cx="603506" cy="125948"/>
            </a:xfrm>
            <a:custGeom>
              <a:avLst/>
              <a:gdLst/>
              <a:ahLst/>
              <a:cxnLst/>
              <a:rect l="l" t="t" r="r" b="b"/>
              <a:pathLst>
                <a:path w="603506" h="125948">
                  <a:moveTo>
                    <a:pt x="62974" y="0"/>
                  </a:moveTo>
                  <a:lnTo>
                    <a:pt x="540532" y="0"/>
                  </a:lnTo>
                  <a:cubicBezTo>
                    <a:pt x="575312" y="0"/>
                    <a:pt x="603506" y="28194"/>
                    <a:pt x="603506" y="62974"/>
                  </a:cubicBezTo>
                  <a:lnTo>
                    <a:pt x="603506" y="62974"/>
                  </a:lnTo>
                  <a:cubicBezTo>
                    <a:pt x="603506" y="79676"/>
                    <a:pt x="596872" y="95693"/>
                    <a:pt x="585062" y="107503"/>
                  </a:cubicBezTo>
                  <a:cubicBezTo>
                    <a:pt x="573252" y="119313"/>
                    <a:pt x="557234" y="125948"/>
                    <a:pt x="540532" y="125948"/>
                  </a:cubicBezTo>
                  <a:lnTo>
                    <a:pt x="62974" y="125948"/>
                  </a:lnTo>
                  <a:cubicBezTo>
                    <a:pt x="46272" y="125948"/>
                    <a:pt x="30255" y="119313"/>
                    <a:pt x="18445" y="107503"/>
                  </a:cubicBezTo>
                  <a:cubicBezTo>
                    <a:pt x="6635" y="95693"/>
                    <a:pt x="0" y="79676"/>
                    <a:pt x="0" y="62974"/>
                  </a:cubicBezTo>
                  <a:lnTo>
                    <a:pt x="0" y="62974"/>
                  </a:lnTo>
                  <a:cubicBezTo>
                    <a:pt x="0" y="46272"/>
                    <a:pt x="6635" y="30255"/>
                    <a:pt x="18445" y="18445"/>
                  </a:cubicBezTo>
                  <a:cubicBezTo>
                    <a:pt x="30255" y="6635"/>
                    <a:pt x="46272" y="0"/>
                    <a:pt x="62974" y="0"/>
                  </a:cubicBezTo>
                  <a:close/>
                </a:path>
              </a:pathLst>
            </a:custGeom>
            <a:solidFill>
              <a:srgbClr val="93C01F"/>
            </a:solidFill>
          </p:spPr>
          <p:txBody>
            <a:bodyPr/>
            <a:lstStyle/>
            <a:p>
              <a:endParaRPr lang="sv-SE"/>
            </a:p>
          </p:txBody>
        </p:sp>
        <p:sp>
          <p:nvSpPr>
            <p:cNvPr id="18" name="TextBox 18"/>
            <p:cNvSpPr txBox="1"/>
            <p:nvPr/>
          </p:nvSpPr>
          <p:spPr>
            <a:xfrm>
              <a:off x="0" y="-9525"/>
              <a:ext cx="603506" cy="135473"/>
            </a:xfrm>
            <a:prstGeom prst="rect">
              <a:avLst/>
            </a:prstGeom>
          </p:spPr>
          <p:txBody>
            <a:bodyPr lIns="50800" tIns="50800" rIns="50800" bIns="50800" rtlCol="0" anchor="ctr"/>
            <a:lstStyle/>
            <a:p>
              <a:pPr algn="ctr">
                <a:lnSpc>
                  <a:spcPts val="2399"/>
                </a:lnSpc>
              </a:pPr>
              <a:r>
                <a:rPr lang="en-US" sz="1999" spc="18">
                  <a:solidFill>
                    <a:srgbClr val="FFFFFF"/>
                  </a:solidFill>
                  <a:latin typeface="TT Rounds Condensed Bold"/>
                </a:rPr>
                <a:t>Tillhandahållande av tjänster</a:t>
              </a:r>
            </a:p>
          </p:txBody>
        </p:sp>
      </p:grpSp>
      <p:sp>
        <p:nvSpPr>
          <p:cNvPr id="19" name="Freeform 19"/>
          <p:cNvSpPr/>
          <p:nvPr/>
        </p:nvSpPr>
        <p:spPr>
          <a:xfrm>
            <a:off x="1203243" y="7410531"/>
            <a:ext cx="1677952" cy="1703505"/>
          </a:xfrm>
          <a:custGeom>
            <a:avLst/>
            <a:gdLst/>
            <a:ahLst/>
            <a:cxnLst/>
            <a:rect l="l" t="t" r="r" b="b"/>
            <a:pathLst>
              <a:path w="1677952" h="1703505">
                <a:moveTo>
                  <a:pt x="0" y="0"/>
                </a:moveTo>
                <a:lnTo>
                  <a:pt x="1677953" y="0"/>
                </a:lnTo>
                <a:lnTo>
                  <a:pt x="1677953" y="1703505"/>
                </a:lnTo>
                <a:lnTo>
                  <a:pt x="0" y="17035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sv-SE"/>
          </a:p>
        </p:txBody>
      </p:sp>
      <p:sp>
        <p:nvSpPr>
          <p:cNvPr id="20" name="TextBox 20"/>
          <p:cNvSpPr txBox="1"/>
          <p:nvPr/>
        </p:nvSpPr>
        <p:spPr>
          <a:xfrm>
            <a:off x="1028700" y="2850881"/>
            <a:ext cx="3127921" cy="819150"/>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6.1 Fysisk planering </a:t>
            </a:r>
          </a:p>
          <a:p>
            <a:pPr algn="l">
              <a:lnSpc>
                <a:spcPts val="2999"/>
              </a:lnSpc>
              <a:spcBef>
                <a:spcPct val="0"/>
              </a:spcBef>
            </a:pPr>
            <a:endParaRPr lang="en-US" sz="2999" u="sng" spc="28">
              <a:solidFill>
                <a:srgbClr val="94C020"/>
              </a:solidFill>
              <a:latin typeface="TT Rounds Condensed"/>
            </a:endParaRPr>
          </a:p>
        </p:txBody>
      </p:sp>
      <p:sp>
        <p:nvSpPr>
          <p:cNvPr id="21" name="TextBox 21"/>
          <p:cNvSpPr txBox="1"/>
          <p:nvPr/>
        </p:nvSpPr>
        <p:spPr>
          <a:xfrm>
            <a:off x="16690419" y="9541669"/>
            <a:ext cx="248841"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24</a:t>
            </a:r>
          </a:p>
          <a:p>
            <a:pPr algn="r">
              <a:lnSpc>
                <a:spcPts val="2160"/>
              </a:lnSpc>
            </a:pPr>
            <a:endParaRPr lang="en-US" sz="1800" spc="16">
              <a:solidFill>
                <a:srgbClr val="898989"/>
              </a:solidFill>
              <a:latin typeface="TT Rounds Condensed Bold"/>
            </a:endParaRPr>
          </a:p>
        </p:txBody>
      </p:sp>
      <p:sp>
        <p:nvSpPr>
          <p:cNvPr id="22" name="TextBox 22"/>
          <p:cNvSpPr txBox="1"/>
          <p:nvPr/>
        </p:nvSpPr>
        <p:spPr>
          <a:xfrm>
            <a:off x="971992" y="1770683"/>
            <a:ext cx="11836974"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6. Fysisk planering - kluster - industriområden</a:t>
            </a:r>
          </a:p>
        </p:txBody>
      </p:sp>
      <p:sp>
        <p:nvSpPr>
          <p:cNvPr id="23" name="TextBox 23"/>
          <p:cNvSpPr txBox="1"/>
          <p:nvPr/>
        </p:nvSpPr>
        <p:spPr>
          <a:xfrm>
            <a:off x="1028700" y="6617504"/>
            <a:ext cx="2027039" cy="819150"/>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6.2 Kluster  </a:t>
            </a:r>
          </a:p>
          <a:p>
            <a:pPr algn="l">
              <a:lnSpc>
                <a:spcPts val="2999"/>
              </a:lnSpc>
              <a:spcBef>
                <a:spcPct val="0"/>
              </a:spcBef>
            </a:pPr>
            <a:endParaRPr lang="en-US" sz="2999" u="sng" spc="28">
              <a:solidFill>
                <a:srgbClr val="94C020"/>
              </a:solidFill>
              <a:latin typeface="TT Rounds Condensed"/>
            </a:endParaRPr>
          </a:p>
        </p:txBody>
      </p:sp>
      <p:sp>
        <p:nvSpPr>
          <p:cNvPr id="24" name="TextBox 24"/>
          <p:cNvSpPr txBox="1"/>
          <p:nvPr/>
        </p:nvSpPr>
        <p:spPr>
          <a:xfrm>
            <a:off x="1028700" y="3498581"/>
            <a:ext cx="4809530" cy="323850"/>
          </a:xfrm>
          <a:prstGeom prst="rect">
            <a:avLst/>
          </a:prstGeom>
        </p:spPr>
        <p:txBody>
          <a:bodyPr lIns="0" tIns="0" rIns="0" bIns="0" rtlCol="0" anchor="t">
            <a:spAutoFit/>
          </a:bodyPr>
          <a:lstStyle/>
          <a:p>
            <a:pPr algn="ctr">
              <a:lnSpc>
                <a:spcPts val="2400"/>
              </a:lnSpc>
              <a:spcBef>
                <a:spcPct val="0"/>
              </a:spcBef>
            </a:pPr>
            <a:r>
              <a:rPr lang="en-US" sz="2000" spc="18">
                <a:solidFill>
                  <a:srgbClr val="000000"/>
                </a:solidFill>
                <a:latin typeface="TT Rounds Condensed"/>
              </a:rPr>
              <a:t>faktorer som påverkar valet av plats är: </a:t>
            </a:r>
          </a:p>
        </p:txBody>
      </p:sp>
      <p:sp>
        <p:nvSpPr>
          <p:cNvPr id="25" name="TextBox 25"/>
          <p:cNvSpPr txBox="1"/>
          <p:nvPr/>
        </p:nvSpPr>
        <p:spPr>
          <a:xfrm>
            <a:off x="3055739" y="7938433"/>
            <a:ext cx="6731650" cy="628650"/>
          </a:xfrm>
          <a:prstGeom prst="rect">
            <a:avLst/>
          </a:prstGeom>
        </p:spPr>
        <p:txBody>
          <a:bodyPr lIns="0" tIns="0" rIns="0" bIns="0" rtlCol="0" anchor="t">
            <a:spAutoFit/>
          </a:bodyPr>
          <a:lstStyle/>
          <a:p>
            <a:pPr algn="ctr">
              <a:lnSpc>
                <a:spcPts val="2400"/>
              </a:lnSpc>
              <a:spcBef>
                <a:spcPct val="0"/>
              </a:spcBef>
            </a:pPr>
            <a:r>
              <a:rPr lang="en-US" sz="2000" spc="18">
                <a:solidFill>
                  <a:srgbClr val="000000"/>
                </a:solidFill>
                <a:latin typeface="TT Rounds Condensed"/>
              </a:rPr>
              <a:t>Kluster är enligt Porter geografiska koncentrationer av sammanlänkade företag och organisationer inom ett specifikt område.</a:t>
            </a:r>
          </a:p>
        </p:txBody>
      </p:sp>
      <p:sp>
        <p:nvSpPr>
          <p:cNvPr id="26" name="TextBox 26"/>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Fysisk</a:t>
            </a:r>
            <a:r>
              <a:rPr lang="en-US" sz="1800" spc="16" dirty="0">
                <a:solidFill>
                  <a:srgbClr val="898989"/>
                </a:solidFill>
                <a:latin typeface="TT Rounds Condensed"/>
              </a:rPr>
              <a:t> </a:t>
            </a:r>
            <a:r>
              <a:rPr lang="en-US" sz="1800" spc="16" dirty="0" err="1">
                <a:solidFill>
                  <a:srgbClr val="898989"/>
                </a:solidFill>
                <a:latin typeface="TT Rounds Condensed"/>
              </a:rPr>
              <a:t>planering</a:t>
            </a:r>
            <a:r>
              <a:rPr lang="en-US" sz="1800" spc="16" dirty="0">
                <a:solidFill>
                  <a:srgbClr val="898989"/>
                </a:solidFill>
                <a:latin typeface="TT Rounds Condensed"/>
              </a:rPr>
              <a:t> - </a:t>
            </a:r>
            <a:r>
              <a:rPr lang="en-US" sz="1800" spc="16" dirty="0" err="1">
                <a:solidFill>
                  <a:srgbClr val="898989"/>
                </a:solidFill>
                <a:latin typeface="TT Rounds Condensed"/>
              </a:rPr>
              <a:t>kluster</a:t>
            </a:r>
            <a:r>
              <a:rPr lang="en-US" sz="1800" spc="16" dirty="0">
                <a:solidFill>
                  <a:srgbClr val="898989"/>
                </a:solidFill>
                <a:latin typeface="TT Rounds Condensed"/>
              </a:rPr>
              <a:t> - </a:t>
            </a:r>
            <a:r>
              <a:rPr lang="en-US" sz="1800" spc="16" dirty="0" err="1">
                <a:solidFill>
                  <a:srgbClr val="898989"/>
                </a:solidFill>
                <a:latin typeface="TT Rounds Condensed"/>
              </a:rPr>
              <a:t>industriområden</a:t>
            </a:r>
            <a:endParaRPr lang="en-US" sz="1800" spc="16" dirty="0">
              <a:solidFill>
                <a:srgbClr val="898989"/>
              </a:solidFill>
              <a:latin typeface="TT Rounds Condense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grpSp>
        <p:nvGrpSpPr>
          <p:cNvPr id="3" name="Group 3"/>
          <p:cNvGrpSpPr/>
          <p:nvPr/>
        </p:nvGrpSpPr>
        <p:grpSpPr>
          <a:xfrm>
            <a:off x="9943110" y="3663677"/>
            <a:ext cx="6493230" cy="3458160"/>
            <a:chOff x="0" y="0"/>
            <a:chExt cx="1490133" cy="793614"/>
          </a:xfrm>
        </p:grpSpPr>
        <p:sp>
          <p:nvSpPr>
            <p:cNvPr id="4" name="Freeform 4"/>
            <p:cNvSpPr/>
            <p:nvPr/>
          </p:nvSpPr>
          <p:spPr>
            <a:xfrm>
              <a:off x="0" y="0"/>
              <a:ext cx="1490133" cy="793614"/>
            </a:xfrm>
            <a:custGeom>
              <a:avLst/>
              <a:gdLst/>
              <a:ahLst/>
              <a:cxnLst/>
              <a:rect l="l" t="t" r="r" b="b"/>
              <a:pathLst>
                <a:path w="1490133" h="793614">
                  <a:moveTo>
                    <a:pt x="27423" y="0"/>
                  </a:moveTo>
                  <a:lnTo>
                    <a:pt x="1462710" y="0"/>
                  </a:lnTo>
                  <a:cubicBezTo>
                    <a:pt x="1469983" y="0"/>
                    <a:pt x="1476958" y="2889"/>
                    <a:pt x="1482101" y="8032"/>
                  </a:cubicBezTo>
                  <a:cubicBezTo>
                    <a:pt x="1487244" y="13175"/>
                    <a:pt x="1490133" y="20150"/>
                    <a:pt x="1490133" y="27423"/>
                  </a:cubicBezTo>
                  <a:lnTo>
                    <a:pt x="1490133" y="766191"/>
                  </a:lnTo>
                  <a:cubicBezTo>
                    <a:pt x="1490133" y="781336"/>
                    <a:pt x="1477856" y="793614"/>
                    <a:pt x="1462710" y="793614"/>
                  </a:cubicBezTo>
                  <a:lnTo>
                    <a:pt x="27423" y="793614"/>
                  </a:lnTo>
                  <a:cubicBezTo>
                    <a:pt x="20150" y="793614"/>
                    <a:pt x="13175" y="790725"/>
                    <a:pt x="8032" y="785582"/>
                  </a:cubicBezTo>
                  <a:cubicBezTo>
                    <a:pt x="2889" y="780439"/>
                    <a:pt x="0" y="773464"/>
                    <a:pt x="0" y="766191"/>
                  </a:cubicBezTo>
                  <a:lnTo>
                    <a:pt x="0" y="27423"/>
                  </a:lnTo>
                  <a:cubicBezTo>
                    <a:pt x="0" y="20150"/>
                    <a:pt x="2889" y="13175"/>
                    <a:pt x="8032" y="8032"/>
                  </a:cubicBezTo>
                  <a:cubicBezTo>
                    <a:pt x="13175" y="2889"/>
                    <a:pt x="20150" y="0"/>
                    <a:pt x="27423" y="0"/>
                  </a:cubicBezTo>
                  <a:close/>
                </a:path>
              </a:pathLst>
            </a:custGeom>
            <a:blipFill>
              <a:blip r:embed="rId3"/>
              <a:stretch>
                <a:fillRect t="-3926" b="-13426"/>
              </a:stretch>
            </a:blipFill>
          </p:spPr>
          <p:txBody>
            <a:bodyPr/>
            <a:lstStyle/>
            <a:p>
              <a:endParaRPr lang="sv-SE"/>
            </a:p>
          </p:txBody>
        </p:sp>
      </p:grpSp>
      <p:sp>
        <p:nvSpPr>
          <p:cNvPr id="5" name="TextBox 5"/>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25</a:t>
            </a:r>
          </a:p>
          <a:p>
            <a:pPr algn="r">
              <a:lnSpc>
                <a:spcPts val="2160"/>
              </a:lnSpc>
            </a:pPr>
            <a:endParaRPr lang="en-US" sz="1800" spc="16">
              <a:solidFill>
                <a:srgbClr val="898989"/>
              </a:solidFill>
              <a:latin typeface="TT Rounds Condensed Bold"/>
            </a:endParaRPr>
          </a:p>
        </p:txBody>
      </p:sp>
      <p:sp>
        <p:nvSpPr>
          <p:cNvPr id="6" name="TextBox 6"/>
          <p:cNvSpPr txBox="1"/>
          <p:nvPr/>
        </p:nvSpPr>
        <p:spPr>
          <a:xfrm>
            <a:off x="971992" y="1770683"/>
            <a:ext cx="11836974"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6. Fysisk planering - kluster - industriområden</a:t>
            </a:r>
          </a:p>
        </p:txBody>
      </p:sp>
      <p:sp>
        <p:nvSpPr>
          <p:cNvPr id="7" name="TextBox 7"/>
          <p:cNvSpPr txBox="1"/>
          <p:nvPr/>
        </p:nvSpPr>
        <p:spPr>
          <a:xfrm>
            <a:off x="1028700" y="3663677"/>
            <a:ext cx="7014716" cy="819150"/>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6.3 Industriområde &amp; Område - Företagsparker   </a:t>
            </a:r>
          </a:p>
          <a:p>
            <a:pPr algn="l">
              <a:lnSpc>
                <a:spcPts val="2999"/>
              </a:lnSpc>
              <a:spcBef>
                <a:spcPct val="0"/>
              </a:spcBef>
            </a:pPr>
            <a:endParaRPr lang="en-US" sz="2999" u="sng" spc="28">
              <a:solidFill>
                <a:srgbClr val="94C020"/>
              </a:solidFill>
              <a:latin typeface="TT Rounds Condensed"/>
            </a:endParaRPr>
          </a:p>
        </p:txBody>
      </p:sp>
      <p:sp>
        <p:nvSpPr>
          <p:cNvPr id="8" name="TextBox 8"/>
          <p:cNvSpPr txBox="1"/>
          <p:nvPr/>
        </p:nvSpPr>
        <p:spPr>
          <a:xfrm>
            <a:off x="1348740" y="4664386"/>
            <a:ext cx="7929645" cy="2457450"/>
          </a:xfrm>
          <a:prstGeom prst="rect">
            <a:avLst/>
          </a:prstGeom>
        </p:spPr>
        <p:txBody>
          <a:bodyPr lIns="0" tIns="0" rIns="0" bIns="0" rtlCol="0" anchor="t">
            <a:spAutoFit/>
          </a:bodyPr>
          <a:lstStyle/>
          <a:p>
            <a:pPr marL="431801" lvl="1" indent="-215900" algn="l">
              <a:lnSpc>
                <a:spcPts val="2400"/>
              </a:lnSpc>
              <a:buFont typeface="Arial"/>
              <a:buChar char="•"/>
            </a:pPr>
            <a:r>
              <a:rPr lang="en-US" sz="2000" spc="18">
                <a:solidFill>
                  <a:srgbClr val="000000"/>
                </a:solidFill>
                <a:latin typeface="TT Rounds Condensed"/>
              </a:rPr>
              <a:t>Avyttring av området i dess naturliga tillstånd utan organisation av grundläggande infrastrukturnät.</a:t>
            </a:r>
          </a:p>
          <a:p>
            <a:pPr algn="l">
              <a:lnSpc>
                <a:spcPts val="2400"/>
              </a:lnSpc>
            </a:pPr>
            <a:endParaRPr lang="en-US" sz="2000" spc="18">
              <a:solidFill>
                <a:srgbClr val="000000"/>
              </a:solidFill>
              <a:latin typeface="TT Rounds Condensed"/>
            </a:endParaRPr>
          </a:p>
          <a:p>
            <a:pPr marL="431801" lvl="1" indent="-215900" algn="l">
              <a:lnSpc>
                <a:spcPts val="2400"/>
              </a:lnSpc>
              <a:buFont typeface="Arial"/>
              <a:buChar char="•"/>
            </a:pPr>
            <a:r>
              <a:rPr lang="en-US" sz="2000" spc="18">
                <a:solidFill>
                  <a:srgbClr val="000000"/>
                </a:solidFill>
                <a:latin typeface="TT Rounds Condensed"/>
              </a:rPr>
              <a:t>kostnaderna för infrastrukturrelaterade projekt hanteras av bolagen själva.</a:t>
            </a:r>
          </a:p>
          <a:p>
            <a:pPr algn="l">
              <a:lnSpc>
                <a:spcPts val="2400"/>
              </a:lnSpc>
            </a:pPr>
            <a:endParaRPr lang="en-US" sz="2000" spc="18">
              <a:solidFill>
                <a:srgbClr val="000000"/>
              </a:solidFill>
              <a:latin typeface="TT Rounds Condensed"/>
            </a:endParaRPr>
          </a:p>
          <a:p>
            <a:pPr marL="431801" lvl="1" indent="-215900" algn="l">
              <a:lnSpc>
                <a:spcPts val="2400"/>
              </a:lnSpc>
              <a:buFont typeface="Arial"/>
              <a:buChar char="•"/>
            </a:pPr>
            <a:r>
              <a:rPr lang="en-US" sz="2000" spc="18">
                <a:solidFill>
                  <a:srgbClr val="000000"/>
                </a:solidFill>
                <a:latin typeface="TT Rounds Condensed"/>
              </a:rPr>
              <a:t>Att de företag som etablerar sig i området gör åtaganden när det gäller byggnadsförhållanden och åtgärder för att motverka föroreningar. </a:t>
            </a:r>
          </a:p>
        </p:txBody>
      </p:sp>
      <p:sp>
        <p:nvSpPr>
          <p:cNvPr id="9" name="TextBox 9"/>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Fysisk</a:t>
            </a:r>
            <a:r>
              <a:rPr lang="en-US" sz="1800" spc="16" dirty="0">
                <a:solidFill>
                  <a:srgbClr val="898989"/>
                </a:solidFill>
                <a:latin typeface="TT Rounds Condensed"/>
              </a:rPr>
              <a:t> </a:t>
            </a:r>
            <a:r>
              <a:rPr lang="en-US" sz="1800" spc="16" dirty="0" err="1">
                <a:solidFill>
                  <a:srgbClr val="898989"/>
                </a:solidFill>
                <a:latin typeface="TT Rounds Condensed"/>
              </a:rPr>
              <a:t>planering</a:t>
            </a:r>
            <a:r>
              <a:rPr lang="en-US" sz="1800" spc="16" dirty="0">
                <a:solidFill>
                  <a:srgbClr val="898989"/>
                </a:solidFill>
                <a:latin typeface="TT Rounds Condensed"/>
              </a:rPr>
              <a:t> - </a:t>
            </a:r>
            <a:r>
              <a:rPr lang="en-US" sz="1800" spc="16" dirty="0" err="1">
                <a:solidFill>
                  <a:srgbClr val="898989"/>
                </a:solidFill>
                <a:latin typeface="TT Rounds Condensed"/>
              </a:rPr>
              <a:t>kluster</a:t>
            </a:r>
            <a:r>
              <a:rPr lang="en-US" sz="1800" spc="16" dirty="0">
                <a:solidFill>
                  <a:srgbClr val="898989"/>
                </a:solidFill>
                <a:latin typeface="TT Rounds Condensed"/>
              </a:rPr>
              <a:t> - </a:t>
            </a:r>
            <a:r>
              <a:rPr lang="en-US" sz="1800" spc="16" dirty="0" err="1">
                <a:solidFill>
                  <a:srgbClr val="898989"/>
                </a:solidFill>
                <a:latin typeface="TT Rounds Condensed"/>
              </a:rPr>
              <a:t>industriområden</a:t>
            </a:r>
            <a:endParaRPr lang="en-US" sz="1800" spc="16" dirty="0">
              <a:solidFill>
                <a:srgbClr val="898989"/>
              </a:solidFill>
              <a:latin typeface="TT Rounds Condense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grpSp>
        <p:nvGrpSpPr>
          <p:cNvPr id="3" name="Group 3"/>
          <p:cNvGrpSpPr/>
          <p:nvPr/>
        </p:nvGrpSpPr>
        <p:grpSpPr>
          <a:xfrm>
            <a:off x="1348740" y="3122135"/>
            <a:ext cx="7588962" cy="4675357"/>
            <a:chOff x="0" y="0"/>
            <a:chExt cx="2059927" cy="1269066"/>
          </a:xfrm>
        </p:grpSpPr>
        <p:sp>
          <p:nvSpPr>
            <p:cNvPr id="4" name="Freeform 4"/>
            <p:cNvSpPr/>
            <p:nvPr/>
          </p:nvSpPr>
          <p:spPr>
            <a:xfrm>
              <a:off x="0" y="0"/>
              <a:ext cx="2059927" cy="1269066"/>
            </a:xfrm>
            <a:custGeom>
              <a:avLst/>
              <a:gdLst/>
              <a:ahLst/>
              <a:cxnLst/>
              <a:rect l="l" t="t" r="r" b="b"/>
              <a:pathLst>
                <a:path w="2059927" h="1269066">
                  <a:moveTo>
                    <a:pt x="52028" y="0"/>
                  </a:moveTo>
                  <a:lnTo>
                    <a:pt x="2007899" y="0"/>
                  </a:lnTo>
                  <a:cubicBezTo>
                    <a:pt x="2036633" y="0"/>
                    <a:pt x="2059927" y="23294"/>
                    <a:pt x="2059927" y="52028"/>
                  </a:cubicBezTo>
                  <a:lnTo>
                    <a:pt x="2059927" y="1217038"/>
                  </a:lnTo>
                  <a:cubicBezTo>
                    <a:pt x="2059927" y="1230837"/>
                    <a:pt x="2054445" y="1244070"/>
                    <a:pt x="2044688" y="1253827"/>
                  </a:cubicBezTo>
                  <a:cubicBezTo>
                    <a:pt x="2034931" y="1263584"/>
                    <a:pt x="2021698" y="1269066"/>
                    <a:pt x="2007899" y="1269066"/>
                  </a:cubicBezTo>
                  <a:lnTo>
                    <a:pt x="52028" y="1269066"/>
                  </a:lnTo>
                  <a:cubicBezTo>
                    <a:pt x="23294" y="1269066"/>
                    <a:pt x="0" y="1245772"/>
                    <a:pt x="0" y="1217038"/>
                  </a:cubicBezTo>
                  <a:lnTo>
                    <a:pt x="0" y="52028"/>
                  </a:lnTo>
                  <a:cubicBezTo>
                    <a:pt x="0" y="23294"/>
                    <a:pt x="23294" y="0"/>
                    <a:pt x="52028" y="0"/>
                  </a:cubicBezTo>
                  <a:close/>
                </a:path>
              </a:pathLst>
            </a:custGeom>
            <a:solidFill>
              <a:srgbClr val="FFFFFF"/>
            </a:solidFill>
            <a:ln w="38100" cap="rnd">
              <a:solidFill>
                <a:srgbClr val="94C020"/>
              </a:solidFill>
              <a:prstDash val="solid"/>
              <a:round/>
            </a:ln>
          </p:spPr>
          <p:txBody>
            <a:bodyPr/>
            <a:lstStyle/>
            <a:p>
              <a:endParaRPr lang="sv-SE"/>
            </a:p>
          </p:txBody>
        </p:sp>
        <p:sp>
          <p:nvSpPr>
            <p:cNvPr id="5" name="TextBox 5"/>
            <p:cNvSpPr txBox="1"/>
            <p:nvPr/>
          </p:nvSpPr>
          <p:spPr>
            <a:xfrm>
              <a:off x="0" y="0"/>
              <a:ext cx="2059927" cy="1269066"/>
            </a:xfrm>
            <a:prstGeom prst="rect">
              <a:avLst/>
            </a:prstGeom>
          </p:spPr>
          <p:txBody>
            <a:bodyPr lIns="50800" tIns="50800" rIns="50800" bIns="50800" rtlCol="0" anchor="ctr"/>
            <a:lstStyle/>
            <a:p>
              <a:pPr algn="ctr">
                <a:lnSpc>
                  <a:spcPts val="2999"/>
                </a:lnSpc>
              </a:pPr>
              <a:endParaRPr/>
            </a:p>
          </p:txBody>
        </p:sp>
      </p:grpSp>
      <p:grpSp>
        <p:nvGrpSpPr>
          <p:cNvPr id="6" name="Group 6"/>
          <p:cNvGrpSpPr/>
          <p:nvPr/>
        </p:nvGrpSpPr>
        <p:grpSpPr>
          <a:xfrm>
            <a:off x="9050848" y="3142657"/>
            <a:ext cx="7385492" cy="4583157"/>
            <a:chOff x="0" y="0"/>
            <a:chExt cx="1309780" cy="812800"/>
          </a:xfrm>
        </p:grpSpPr>
        <p:sp>
          <p:nvSpPr>
            <p:cNvPr id="7" name="Freeform 7"/>
            <p:cNvSpPr/>
            <p:nvPr/>
          </p:nvSpPr>
          <p:spPr>
            <a:xfrm>
              <a:off x="0" y="0"/>
              <a:ext cx="1309780" cy="812800"/>
            </a:xfrm>
            <a:custGeom>
              <a:avLst/>
              <a:gdLst/>
              <a:ahLst/>
              <a:cxnLst/>
              <a:rect l="l" t="t" r="r" b="b"/>
              <a:pathLst>
                <a:path w="1309780" h="812800">
                  <a:moveTo>
                    <a:pt x="24110" y="0"/>
                  </a:moveTo>
                  <a:lnTo>
                    <a:pt x="1285670" y="0"/>
                  </a:lnTo>
                  <a:cubicBezTo>
                    <a:pt x="1298986" y="0"/>
                    <a:pt x="1309780" y="10794"/>
                    <a:pt x="1309780" y="24110"/>
                  </a:cubicBezTo>
                  <a:lnTo>
                    <a:pt x="1309780" y="788690"/>
                  </a:lnTo>
                  <a:cubicBezTo>
                    <a:pt x="1309780" y="795084"/>
                    <a:pt x="1307240" y="801217"/>
                    <a:pt x="1302718" y="805738"/>
                  </a:cubicBezTo>
                  <a:cubicBezTo>
                    <a:pt x="1298197" y="810260"/>
                    <a:pt x="1292065" y="812800"/>
                    <a:pt x="1285670" y="812800"/>
                  </a:cubicBezTo>
                  <a:lnTo>
                    <a:pt x="24110" y="812800"/>
                  </a:lnTo>
                  <a:cubicBezTo>
                    <a:pt x="17716" y="812800"/>
                    <a:pt x="11583" y="810260"/>
                    <a:pt x="7062" y="805738"/>
                  </a:cubicBezTo>
                  <a:cubicBezTo>
                    <a:pt x="2540" y="801217"/>
                    <a:pt x="0" y="795084"/>
                    <a:pt x="0" y="788690"/>
                  </a:cubicBezTo>
                  <a:lnTo>
                    <a:pt x="0" y="24110"/>
                  </a:lnTo>
                  <a:cubicBezTo>
                    <a:pt x="0" y="17716"/>
                    <a:pt x="2540" y="11583"/>
                    <a:pt x="7062" y="7062"/>
                  </a:cubicBezTo>
                  <a:cubicBezTo>
                    <a:pt x="11583" y="2540"/>
                    <a:pt x="17716" y="0"/>
                    <a:pt x="24110" y="0"/>
                  </a:cubicBezTo>
                  <a:close/>
                </a:path>
              </a:pathLst>
            </a:custGeom>
            <a:blipFill>
              <a:blip r:embed="rId3"/>
              <a:stretch>
                <a:fillRect t="-2844" b="-2844"/>
              </a:stretch>
            </a:blipFill>
            <a:ln w="38100" cap="rnd">
              <a:solidFill>
                <a:srgbClr val="93C01F"/>
              </a:solidFill>
              <a:prstDash val="solid"/>
              <a:round/>
            </a:ln>
          </p:spPr>
          <p:txBody>
            <a:bodyPr/>
            <a:lstStyle/>
            <a:p>
              <a:endParaRPr lang="sv-SE"/>
            </a:p>
          </p:txBody>
        </p:sp>
      </p:grpSp>
      <p:sp>
        <p:nvSpPr>
          <p:cNvPr id="8" name="TextBox 8"/>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26</a:t>
            </a:r>
          </a:p>
          <a:p>
            <a:pPr algn="r">
              <a:lnSpc>
                <a:spcPts val="2160"/>
              </a:lnSpc>
            </a:pPr>
            <a:endParaRPr lang="en-US" sz="1800" spc="16">
              <a:solidFill>
                <a:srgbClr val="898989"/>
              </a:solidFill>
              <a:latin typeface="TT Rounds Condensed Bold"/>
            </a:endParaRPr>
          </a:p>
        </p:txBody>
      </p:sp>
      <p:sp>
        <p:nvSpPr>
          <p:cNvPr id="9" name="TextBox 9"/>
          <p:cNvSpPr txBox="1"/>
          <p:nvPr/>
        </p:nvSpPr>
        <p:spPr>
          <a:xfrm>
            <a:off x="971992" y="1770683"/>
            <a:ext cx="11836974"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7. Entreprenörskap inom jordbruket </a:t>
            </a:r>
          </a:p>
        </p:txBody>
      </p:sp>
      <p:sp>
        <p:nvSpPr>
          <p:cNvPr id="10" name="TextBox 10"/>
          <p:cNvSpPr txBox="1"/>
          <p:nvPr/>
        </p:nvSpPr>
        <p:spPr>
          <a:xfrm>
            <a:off x="1807161" y="3823684"/>
            <a:ext cx="6717122" cy="3262734"/>
          </a:xfrm>
          <a:prstGeom prst="rect">
            <a:avLst/>
          </a:prstGeom>
        </p:spPr>
        <p:txBody>
          <a:bodyPr lIns="0" tIns="0" rIns="0" bIns="0" rtlCol="0" anchor="t">
            <a:spAutoFit/>
          </a:bodyPr>
          <a:lstStyle/>
          <a:p>
            <a:pPr algn="just">
              <a:lnSpc>
                <a:spcPts val="2328"/>
              </a:lnSpc>
              <a:spcBef>
                <a:spcPct val="0"/>
              </a:spcBef>
            </a:pPr>
            <a:r>
              <a:rPr lang="en-US" sz="1940" spc="17">
                <a:solidFill>
                  <a:srgbClr val="000000"/>
                </a:solidFill>
                <a:latin typeface="TT Rounds Condensed"/>
              </a:rPr>
              <a:t>Jordbruket är en av de största industrierna i världen, inklusive fisket. </a:t>
            </a:r>
          </a:p>
          <a:p>
            <a:pPr algn="just">
              <a:lnSpc>
                <a:spcPts val="2328"/>
              </a:lnSpc>
              <a:spcBef>
                <a:spcPct val="0"/>
              </a:spcBef>
            </a:pPr>
            <a:endParaRPr lang="en-US" sz="1940" spc="17">
              <a:solidFill>
                <a:srgbClr val="000000"/>
              </a:solidFill>
              <a:latin typeface="TT Rounds Condensed"/>
            </a:endParaRPr>
          </a:p>
          <a:p>
            <a:pPr algn="just">
              <a:lnSpc>
                <a:spcPts val="2328"/>
              </a:lnSpc>
              <a:spcBef>
                <a:spcPct val="0"/>
              </a:spcBef>
            </a:pPr>
            <a:r>
              <a:rPr lang="en-US" sz="1940" spc="17">
                <a:solidFill>
                  <a:srgbClr val="000000"/>
                </a:solidFill>
                <a:latin typeface="TT Rounds Condensed"/>
              </a:rPr>
              <a:t>Den bidrar med 3% av den globala BNP:n och sysselsätter mer än en miljard människor, mer än 26% av alla arbetstagare i världen, enligt International Labor Organization. Detta visar hennes enorma inflytande på världen. </a:t>
            </a:r>
          </a:p>
          <a:p>
            <a:pPr algn="just">
              <a:lnSpc>
                <a:spcPts val="2328"/>
              </a:lnSpc>
              <a:spcBef>
                <a:spcPct val="0"/>
              </a:spcBef>
            </a:pPr>
            <a:endParaRPr lang="en-US" sz="1940" spc="17">
              <a:solidFill>
                <a:srgbClr val="000000"/>
              </a:solidFill>
              <a:latin typeface="TT Rounds Condensed"/>
            </a:endParaRPr>
          </a:p>
          <a:p>
            <a:pPr algn="just">
              <a:lnSpc>
                <a:spcPts val="2328"/>
              </a:lnSpc>
              <a:spcBef>
                <a:spcPct val="0"/>
              </a:spcBef>
            </a:pPr>
            <a:r>
              <a:rPr lang="en-US" sz="1940" spc="18">
                <a:solidFill>
                  <a:srgbClr val="000000"/>
                </a:solidFill>
                <a:latin typeface="TT Rounds Condensed"/>
              </a:rPr>
              <a:t>Enligt Internationella fonden för landsbygdsutveckling tjänar dock cirka 500 miljoner småjordbruk världen över inte tillräckligt med pengar för att familjen ska kunna leva över fattigdomsgränsen. </a:t>
            </a:r>
          </a:p>
        </p:txBody>
      </p:sp>
      <p:sp>
        <p:nvSpPr>
          <p:cNvPr id="11" name="TextBox 11"/>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Entreprenörskap</a:t>
            </a:r>
            <a:r>
              <a:rPr lang="en-US" sz="1800" spc="16" dirty="0">
                <a:solidFill>
                  <a:srgbClr val="898989"/>
                </a:solidFill>
                <a:latin typeface="TT Rounds Condensed"/>
              </a:rPr>
              <a:t> </a:t>
            </a:r>
            <a:r>
              <a:rPr lang="en-US" sz="1800" spc="16" dirty="0" err="1">
                <a:solidFill>
                  <a:srgbClr val="898989"/>
                </a:solidFill>
                <a:latin typeface="TT Rounds Condensed"/>
              </a:rPr>
              <a:t>inom</a:t>
            </a:r>
            <a:r>
              <a:rPr lang="en-US" sz="1800" spc="16" dirty="0">
                <a:solidFill>
                  <a:srgbClr val="898989"/>
                </a:solidFill>
                <a:latin typeface="TT Rounds Condensed"/>
              </a:rPr>
              <a:t> </a:t>
            </a:r>
            <a:r>
              <a:rPr lang="en-US" sz="1800" spc="16" dirty="0" err="1">
                <a:solidFill>
                  <a:srgbClr val="898989"/>
                </a:solidFill>
                <a:latin typeface="TT Rounds Condensed"/>
              </a:rPr>
              <a:t>jordbruket</a:t>
            </a:r>
            <a:r>
              <a:rPr lang="en-US" sz="1800" spc="16" dirty="0">
                <a:solidFill>
                  <a:srgbClr val="898989"/>
                </a:solidFill>
                <a:latin typeface="TT Rounds Condensed"/>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11421615" y="2725288"/>
            <a:ext cx="5126951" cy="4836424"/>
          </a:xfrm>
          <a:custGeom>
            <a:avLst/>
            <a:gdLst/>
            <a:ahLst/>
            <a:cxnLst/>
            <a:rect l="l" t="t" r="r" b="b"/>
            <a:pathLst>
              <a:path w="5126951" h="4836424">
                <a:moveTo>
                  <a:pt x="0" y="0"/>
                </a:moveTo>
                <a:lnTo>
                  <a:pt x="5126951" y="0"/>
                </a:lnTo>
                <a:lnTo>
                  <a:pt x="5126951" y="4836424"/>
                </a:lnTo>
                <a:lnTo>
                  <a:pt x="0" y="4836424"/>
                </a:lnTo>
                <a:lnTo>
                  <a:pt x="0" y="0"/>
                </a:lnTo>
                <a:close/>
              </a:path>
            </a:pathLst>
          </a:custGeom>
          <a:blipFill>
            <a:blip r:embed="rId3"/>
            <a:stretch>
              <a:fillRect/>
            </a:stretch>
          </a:blipFill>
        </p:spPr>
        <p:txBody>
          <a:bodyPr/>
          <a:lstStyle/>
          <a:p>
            <a:endParaRPr lang="sv-SE"/>
          </a:p>
        </p:txBody>
      </p:sp>
      <p:sp>
        <p:nvSpPr>
          <p:cNvPr id="4" name="TextBox 4"/>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27</a:t>
            </a:r>
          </a:p>
          <a:p>
            <a:pPr algn="r">
              <a:lnSpc>
                <a:spcPts val="2160"/>
              </a:lnSpc>
            </a:pPr>
            <a:endParaRPr lang="en-US" sz="1800" spc="16">
              <a:solidFill>
                <a:srgbClr val="898989"/>
              </a:solidFill>
              <a:latin typeface="TT Rounds Condensed Bold"/>
            </a:endParaRPr>
          </a:p>
        </p:txBody>
      </p:sp>
      <p:sp>
        <p:nvSpPr>
          <p:cNvPr id="5" name="TextBox 5"/>
          <p:cNvSpPr txBox="1"/>
          <p:nvPr/>
        </p:nvSpPr>
        <p:spPr>
          <a:xfrm>
            <a:off x="971992" y="1770683"/>
            <a:ext cx="11836974"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8. Internationellt entreprenörskap</a:t>
            </a:r>
          </a:p>
        </p:txBody>
      </p:sp>
      <p:sp>
        <p:nvSpPr>
          <p:cNvPr id="6" name="TextBox 6"/>
          <p:cNvSpPr txBox="1"/>
          <p:nvPr/>
        </p:nvSpPr>
        <p:spPr>
          <a:xfrm>
            <a:off x="1487974" y="3362325"/>
            <a:ext cx="9207864" cy="3552825"/>
          </a:xfrm>
          <a:prstGeom prst="rect">
            <a:avLst/>
          </a:prstGeom>
        </p:spPr>
        <p:txBody>
          <a:bodyPr lIns="0" tIns="0" rIns="0" bIns="0" rtlCol="0" anchor="t">
            <a:spAutoFit/>
          </a:bodyPr>
          <a:lstStyle/>
          <a:p>
            <a:pPr algn="just">
              <a:lnSpc>
                <a:spcPts val="2328"/>
              </a:lnSpc>
            </a:pPr>
            <a:r>
              <a:rPr lang="en-US" sz="1940" spc="17">
                <a:solidFill>
                  <a:srgbClr val="000000"/>
                </a:solidFill>
                <a:latin typeface="TT Rounds Condensed"/>
              </a:rPr>
              <a:t>De strategiska val genom vilka ett företag kan verka internationellt kan vara import eller export.</a:t>
            </a:r>
          </a:p>
          <a:p>
            <a:pPr algn="just">
              <a:lnSpc>
                <a:spcPts val="2328"/>
              </a:lnSpc>
            </a:pPr>
            <a:endParaRPr lang="en-US" sz="1940" spc="17">
              <a:solidFill>
                <a:srgbClr val="000000"/>
              </a:solidFill>
              <a:latin typeface="TT Rounds Condensed"/>
            </a:endParaRPr>
          </a:p>
          <a:p>
            <a:pPr algn="just">
              <a:lnSpc>
                <a:spcPts val="2328"/>
              </a:lnSpc>
            </a:pPr>
            <a:r>
              <a:rPr lang="en-US" sz="1940" spc="17">
                <a:solidFill>
                  <a:srgbClr val="000000"/>
                </a:solidFill>
                <a:latin typeface="TT Rounds Condensed"/>
              </a:rPr>
              <a:t>Fördelar med export: </a:t>
            </a:r>
          </a:p>
          <a:p>
            <a:pPr marL="418974" lvl="1" indent="-209487" algn="just">
              <a:lnSpc>
                <a:spcPts val="2328"/>
              </a:lnSpc>
              <a:buFont typeface="Arial"/>
              <a:buChar char="•"/>
            </a:pPr>
            <a:r>
              <a:rPr lang="en-US" sz="1940" spc="17">
                <a:solidFill>
                  <a:srgbClr val="000000"/>
                </a:solidFill>
                <a:latin typeface="TT Rounds Condensed"/>
              </a:rPr>
              <a:t>Förbättrad konkurrenskraft</a:t>
            </a:r>
          </a:p>
          <a:p>
            <a:pPr marL="418974" lvl="1" indent="-209487" algn="just">
              <a:lnSpc>
                <a:spcPts val="2328"/>
              </a:lnSpc>
              <a:buFont typeface="Arial"/>
              <a:buChar char="•"/>
            </a:pPr>
            <a:r>
              <a:rPr lang="en-US" sz="1940" spc="17">
                <a:solidFill>
                  <a:srgbClr val="000000"/>
                </a:solidFill>
                <a:latin typeface="TT Rounds Condensed"/>
              </a:rPr>
              <a:t>öka försäljning och vinst</a:t>
            </a:r>
          </a:p>
          <a:p>
            <a:pPr marL="418974" lvl="1" indent="-209487" algn="just">
              <a:lnSpc>
                <a:spcPts val="2328"/>
              </a:lnSpc>
              <a:buFont typeface="Arial"/>
              <a:buChar char="•"/>
            </a:pPr>
            <a:r>
              <a:rPr lang="en-US" sz="1940" spc="17">
                <a:solidFill>
                  <a:srgbClr val="000000"/>
                </a:solidFill>
                <a:latin typeface="TT Rounds Condensed"/>
              </a:rPr>
              <a:t>vinna globala marknadsandelar</a:t>
            </a:r>
          </a:p>
          <a:p>
            <a:pPr marL="418974" lvl="1" indent="-209487" algn="just">
              <a:lnSpc>
                <a:spcPts val="2328"/>
              </a:lnSpc>
              <a:buFont typeface="Arial"/>
              <a:buChar char="•"/>
            </a:pPr>
            <a:r>
              <a:rPr lang="en-US" sz="1940" spc="17">
                <a:solidFill>
                  <a:srgbClr val="000000"/>
                </a:solidFill>
                <a:latin typeface="TT Rounds Condensed"/>
              </a:rPr>
              <a:t>minska beroendet av befintliga marknader</a:t>
            </a:r>
          </a:p>
          <a:p>
            <a:pPr marL="418974" lvl="1" indent="-209487" algn="just">
              <a:lnSpc>
                <a:spcPts val="2328"/>
              </a:lnSpc>
              <a:buFont typeface="Arial"/>
              <a:buChar char="•"/>
            </a:pPr>
            <a:r>
              <a:rPr lang="en-US" sz="1940" spc="17">
                <a:solidFill>
                  <a:srgbClr val="000000"/>
                </a:solidFill>
                <a:latin typeface="TT Rounds Condensed"/>
              </a:rPr>
              <a:t>etc...</a:t>
            </a:r>
          </a:p>
          <a:p>
            <a:pPr algn="just">
              <a:lnSpc>
                <a:spcPts val="2328"/>
              </a:lnSpc>
            </a:pPr>
            <a:endParaRPr lang="en-US" sz="1940" spc="17">
              <a:solidFill>
                <a:srgbClr val="000000"/>
              </a:solidFill>
              <a:latin typeface="TT Rounds Condensed"/>
            </a:endParaRPr>
          </a:p>
          <a:p>
            <a:pPr algn="just">
              <a:lnSpc>
                <a:spcPts val="2328"/>
              </a:lnSpc>
            </a:pPr>
            <a:r>
              <a:rPr lang="en-US" sz="1940" spc="18">
                <a:solidFill>
                  <a:srgbClr val="000000"/>
                </a:solidFill>
                <a:latin typeface="TT Rounds Condensed"/>
              </a:rPr>
              <a:t>De största hindren för internationella transaktioner är förändringar i ekonomin i det land där verksamheten bedrivs.</a:t>
            </a:r>
          </a:p>
        </p:txBody>
      </p:sp>
      <p:sp>
        <p:nvSpPr>
          <p:cNvPr id="7" name="TextBox 7"/>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Internationellt</a:t>
            </a:r>
            <a:r>
              <a:rPr lang="en-US" sz="1800" spc="16" dirty="0">
                <a:solidFill>
                  <a:srgbClr val="898989"/>
                </a:solidFill>
                <a:latin typeface="TT Rounds Condensed"/>
              </a:rPr>
              <a:t> </a:t>
            </a:r>
            <a:r>
              <a:rPr lang="en-US" sz="1800" spc="16" dirty="0" err="1">
                <a:solidFill>
                  <a:srgbClr val="898989"/>
                </a:solidFill>
                <a:latin typeface="TT Rounds Condensed"/>
              </a:rPr>
              <a:t>entreprenörskap</a:t>
            </a:r>
            <a:endParaRPr lang="en-US" sz="1800" spc="16" dirty="0">
              <a:solidFill>
                <a:srgbClr val="898989"/>
              </a:solidFill>
              <a:latin typeface="TT Rounds Condense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TextBox 3"/>
          <p:cNvSpPr txBox="1"/>
          <p:nvPr/>
        </p:nvSpPr>
        <p:spPr>
          <a:xfrm>
            <a:off x="971992" y="1770683"/>
            <a:ext cx="11836974"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9. e - Entreprenörskap</a:t>
            </a:r>
          </a:p>
        </p:txBody>
      </p:sp>
      <p:sp>
        <p:nvSpPr>
          <p:cNvPr id="4" name="Freeform 4"/>
          <p:cNvSpPr/>
          <p:nvPr/>
        </p:nvSpPr>
        <p:spPr>
          <a:xfrm>
            <a:off x="12435098" y="2700523"/>
            <a:ext cx="4122196" cy="4657849"/>
          </a:xfrm>
          <a:custGeom>
            <a:avLst/>
            <a:gdLst/>
            <a:ahLst/>
            <a:cxnLst/>
            <a:rect l="l" t="t" r="r" b="b"/>
            <a:pathLst>
              <a:path w="4122196" h="4657849">
                <a:moveTo>
                  <a:pt x="0" y="0"/>
                </a:moveTo>
                <a:lnTo>
                  <a:pt x="4122196" y="0"/>
                </a:lnTo>
                <a:lnTo>
                  <a:pt x="4122196" y="4657849"/>
                </a:lnTo>
                <a:lnTo>
                  <a:pt x="0" y="4657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5" name="TextBox 5"/>
          <p:cNvSpPr txBox="1"/>
          <p:nvPr/>
        </p:nvSpPr>
        <p:spPr>
          <a:xfrm rot="543282">
            <a:off x="13083441" y="4479447"/>
            <a:ext cx="3558562" cy="863775"/>
          </a:xfrm>
          <a:prstGeom prst="rect">
            <a:avLst/>
          </a:prstGeom>
        </p:spPr>
        <p:txBody>
          <a:bodyPr lIns="0" tIns="0" rIns="0" bIns="0" rtlCol="0" anchor="t">
            <a:spAutoFit/>
          </a:bodyPr>
          <a:lstStyle/>
          <a:p>
            <a:pPr algn="l">
              <a:lnSpc>
                <a:spcPts val="3796"/>
              </a:lnSpc>
              <a:spcBef>
                <a:spcPct val="0"/>
              </a:spcBef>
            </a:pPr>
            <a:r>
              <a:rPr lang="en-US" sz="3163" u="sng" spc="29">
                <a:solidFill>
                  <a:srgbClr val="94C020"/>
                </a:solidFill>
                <a:latin typeface="TT Rounds Condensed"/>
              </a:rPr>
              <a:t>E - handel</a:t>
            </a:r>
          </a:p>
          <a:p>
            <a:pPr algn="l">
              <a:lnSpc>
                <a:spcPts val="3163"/>
              </a:lnSpc>
              <a:spcBef>
                <a:spcPct val="0"/>
              </a:spcBef>
            </a:pPr>
            <a:endParaRPr lang="en-US" sz="3163" u="sng" spc="29">
              <a:solidFill>
                <a:srgbClr val="94C020"/>
              </a:solidFill>
              <a:latin typeface="TT Rounds Condensed"/>
            </a:endParaRPr>
          </a:p>
        </p:txBody>
      </p:sp>
      <p:sp>
        <p:nvSpPr>
          <p:cNvPr id="6" name="TextBox 6"/>
          <p:cNvSpPr txBox="1"/>
          <p:nvPr/>
        </p:nvSpPr>
        <p:spPr>
          <a:xfrm rot="543282">
            <a:off x="12894233" y="5135175"/>
            <a:ext cx="2973478" cy="1627112"/>
          </a:xfrm>
          <a:prstGeom prst="rect">
            <a:avLst/>
          </a:prstGeom>
        </p:spPr>
        <p:txBody>
          <a:bodyPr lIns="0" tIns="0" rIns="0" bIns="0" rtlCol="0" anchor="t">
            <a:spAutoFit/>
          </a:bodyPr>
          <a:lstStyle/>
          <a:p>
            <a:pPr algn="l">
              <a:lnSpc>
                <a:spcPts val="2151"/>
              </a:lnSpc>
              <a:spcBef>
                <a:spcPct val="0"/>
              </a:spcBef>
            </a:pPr>
            <a:r>
              <a:rPr lang="en-US" sz="1792" spc="16">
                <a:solidFill>
                  <a:srgbClr val="000000"/>
                </a:solidFill>
                <a:latin typeface="TT Rounds Condensed"/>
              </a:rPr>
              <a:t>E-handel definieras som handel med varor och tjänster som sker på distans med hjälp av elektroniska medel, dvs. baserat på elektronisk överföring av data.</a:t>
            </a:r>
          </a:p>
        </p:txBody>
      </p:sp>
      <p:sp>
        <p:nvSpPr>
          <p:cNvPr id="7" name="Freeform 7"/>
          <p:cNvSpPr/>
          <p:nvPr/>
        </p:nvSpPr>
        <p:spPr>
          <a:xfrm flipH="1">
            <a:off x="7199575" y="4806117"/>
            <a:ext cx="3685567" cy="2552255"/>
          </a:xfrm>
          <a:custGeom>
            <a:avLst/>
            <a:gdLst/>
            <a:ahLst/>
            <a:cxnLst/>
            <a:rect l="l" t="t" r="r" b="b"/>
            <a:pathLst>
              <a:path w="3685567" h="2552255">
                <a:moveTo>
                  <a:pt x="3685567" y="0"/>
                </a:moveTo>
                <a:lnTo>
                  <a:pt x="0" y="0"/>
                </a:lnTo>
                <a:lnTo>
                  <a:pt x="0" y="2552255"/>
                </a:lnTo>
                <a:lnTo>
                  <a:pt x="3685567" y="2552255"/>
                </a:lnTo>
                <a:lnTo>
                  <a:pt x="368556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v-SE"/>
          </a:p>
        </p:txBody>
      </p:sp>
      <p:sp>
        <p:nvSpPr>
          <p:cNvPr id="8" name="TextBox 8"/>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28</a:t>
            </a:r>
          </a:p>
          <a:p>
            <a:pPr algn="r">
              <a:lnSpc>
                <a:spcPts val="2160"/>
              </a:lnSpc>
            </a:pPr>
            <a:endParaRPr lang="en-US" sz="1800" spc="16">
              <a:solidFill>
                <a:srgbClr val="898989"/>
              </a:solidFill>
              <a:latin typeface="TT Rounds Condensed Bold"/>
            </a:endParaRPr>
          </a:p>
        </p:txBody>
      </p:sp>
      <p:sp>
        <p:nvSpPr>
          <p:cNvPr id="9" name="TextBox 9"/>
          <p:cNvSpPr txBox="1"/>
          <p:nvPr/>
        </p:nvSpPr>
        <p:spPr>
          <a:xfrm>
            <a:off x="1028700" y="3627658"/>
            <a:ext cx="9856442" cy="3371850"/>
          </a:xfrm>
          <a:prstGeom prst="rect">
            <a:avLst/>
          </a:prstGeom>
        </p:spPr>
        <p:txBody>
          <a:bodyPr lIns="0" tIns="0" rIns="0" bIns="0" rtlCol="0" anchor="t">
            <a:spAutoFit/>
          </a:bodyPr>
          <a:lstStyle/>
          <a:p>
            <a:pPr algn="l">
              <a:lnSpc>
                <a:spcPts val="2400"/>
              </a:lnSpc>
            </a:pPr>
            <a:r>
              <a:rPr lang="en-US" sz="2000" spc="18">
                <a:solidFill>
                  <a:srgbClr val="000000"/>
                </a:solidFill>
                <a:latin typeface="TT Rounds Condensed"/>
              </a:rPr>
              <a:t>Elektroniskt entreprenörskap är en uppsättning affärsstrategier som syftar till att stödja och omvandla specifika områden av affärsverksamhet med hjälp av ny teknik. </a:t>
            </a:r>
          </a:p>
          <a:p>
            <a:pPr algn="l">
              <a:lnSpc>
                <a:spcPts val="2400"/>
              </a:lnSpc>
            </a:pPr>
            <a:endParaRPr lang="en-US" sz="2000" spc="18">
              <a:solidFill>
                <a:srgbClr val="000000"/>
              </a:solidFill>
              <a:latin typeface="TT Rounds Condensed"/>
            </a:endParaRPr>
          </a:p>
          <a:p>
            <a:pPr algn="l">
              <a:lnSpc>
                <a:spcPts val="2400"/>
              </a:lnSpc>
            </a:pPr>
            <a:r>
              <a:rPr lang="en-US" sz="2000" spc="18">
                <a:solidFill>
                  <a:srgbClr val="000000"/>
                </a:solidFill>
                <a:latin typeface="TT Rounds Condensed"/>
              </a:rPr>
              <a:t>De viktigaste användningsområdena idag är </a:t>
            </a:r>
          </a:p>
          <a:p>
            <a:pPr algn="l">
              <a:lnSpc>
                <a:spcPts val="2400"/>
              </a:lnSpc>
            </a:pPr>
            <a:endParaRPr lang="en-US" sz="2000" spc="18">
              <a:solidFill>
                <a:srgbClr val="000000"/>
              </a:solidFill>
              <a:latin typeface="TT Rounds Condensed"/>
            </a:endParaRPr>
          </a:p>
          <a:p>
            <a:pPr marL="431801" lvl="1" indent="-215900" algn="l">
              <a:lnSpc>
                <a:spcPts val="2400"/>
              </a:lnSpc>
              <a:buFont typeface="Arial"/>
              <a:buChar char="•"/>
            </a:pPr>
            <a:r>
              <a:rPr lang="en-US" sz="2000" spc="18">
                <a:solidFill>
                  <a:srgbClr val="000000"/>
                </a:solidFill>
                <a:latin typeface="TT Rounds Condensed"/>
              </a:rPr>
              <a:t>Automatisering, förenkling och omdefiniering av affärsprocesser</a:t>
            </a:r>
          </a:p>
          <a:p>
            <a:pPr marL="431801" lvl="1" indent="-215900" algn="l">
              <a:lnSpc>
                <a:spcPts val="2400"/>
              </a:lnSpc>
              <a:buFont typeface="Arial"/>
              <a:buChar char="•"/>
            </a:pPr>
            <a:r>
              <a:rPr lang="en-US" sz="2000" spc="18">
                <a:solidFill>
                  <a:srgbClr val="000000"/>
                </a:solidFill>
                <a:latin typeface="TT Rounds Condensed"/>
              </a:rPr>
              <a:t>skapande av personliga relationer</a:t>
            </a:r>
          </a:p>
          <a:p>
            <a:pPr marL="431801" lvl="1" indent="-215900" algn="l">
              <a:lnSpc>
                <a:spcPts val="2400"/>
              </a:lnSpc>
              <a:buFont typeface="Arial"/>
              <a:buChar char="•"/>
            </a:pPr>
            <a:r>
              <a:rPr lang="en-US" sz="2000" spc="18">
                <a:solidFill>
                  <a:srgbClr val="000000"/>
                </a:solidFill>
                <a:latin typeface="TT Rounds Condensed"/>
              </a:rPr>
              <a:t>förbättra kvaliteten och skapa tjänster/produkter</a:t>
            </a:r>
          </a:p>
          <a:p>
            <a:pPr marL="431801" lvl="1" indent="-215900" algn="l">
              <a:lnSpc>
                <a:spcPts val="2400"/>
              </a:lnSpc>
              <a:buFont typeface="Arial"/>
              <a:buChar char="•"/>
            </a:pPr>
            <a:r>
              <a:rPr lang="en-US" sz="2000" spc="18">
                <a:solidFill>
                  <a:srgbClr val="000000"/>
                </a:solidFill>
                <a:latin typeface="TT Rounds Condensed"/>
              </a:rPr>
              <a:t>minska kostnaderna </a:t>
            </a:r>
          </a:p>
          <a:p>
            <a:pPr marL="431801" lvl="1" indent="-215900" algn="l">
              <a:lnSpc>
                <a:spcPts val="2400"/>
              </a:lnSpc>
              <a:buFont typeface="Arial"/>
              <a:buChar char="•"/>
            </a:pPr>
            <a:r>
              <a:rPr lang="en-US" sz="2000" spc="18">
                <a:solidFill>
                  <a:srgbClr val="000000"/>
                </a:solidFill>
                <a:latin typeface="TT Rounds Condensed"/>
              </a:rPr>
              <a:t>öka vinstmarginalen </a:t>
            </a:r>
          </a:p>
          <a:p>
            <a:pPr algn="l">
              <a:lnSpc>
                <a:spcPts val="2400"/>
              </a:lnSpc>
              <a:spcBef>
                <a:spcPct val="0"/>
              </a:spcBef>
            </a:pPr>
            <a:endParaRPr lang="en-US" sz="2000" spc="18">
              <a:solidFill>
                <a:srgbClr val="000000"/>
              </a:solidFill>
              <a:latin typeface="TT Rounds Condensed"/>
            </a:endParaRPr>
          </a:p>
        </p:txBody>
      </p:sp>
      <p:sp>
        <p:nvSpPr>
          <p:cNvPr id="10" name="TextBox 10"/>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e - </a:t>
            </a:r>
            <a:r>
              <a:rPr lang="en-US" sz="1800" spc="16" dirty="0" err="1">
                <a:solidFill>
                  <a:srgbClr val="898989"/>
                </a:solidFill>
                <a:latin typeface="TT Rounds Condensed"/>
              </a:rPr>
              <a:t>Entreprenörskap</a:t>
            </a:r>
            <a:endParaRPr lang="en-US" sz="1800" spc="16" dirty="0">
              <a:solidFill>
                <a:srgbClr val="898989"/>
              </a:solidFill>
              <a:latin typeface="TT Rounds Condense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2171869" y="3753035"/>
            <a:ext cx="5246732" cy="4473379"/>
          </a:xfrm>
          <a:custGeom>
            <a:avLst/>
            <a:gdLst/>
            <a:ahLst/>
            <a:cxnLst/>
            <a:rect l="l" t="t" r="r" b="b"/>
            <a:pathLst>
              <a:path w="5246732" h="4473379">
                <a:moveTo>
                  <a:pt x="0" y="0"/>
                </a:moveTo>
                <a:lnTo>
                  <a:pt x="5246732" y="0"/>
                </a:lnTo>
                <a:lnTo>
                  <a:pt x="5246732" y="4473379"/>
                </a:lnTo>
                <a:lnTo>
                  <a:pt x="0" y="4473379"/>
                </a:lnTo>
                <a:lnTo>
                  <a:pt x="0" y="0"/>
                </a:lnTo>
                <a:close/>
              </a:path>
            </a:pathLst>
          </a:custGeom>
          <a:blipFill>
            <a:blip r:embed="rId3"/>
            <a:stretch>
              <a:fillRect l="-20036" t="-4087" r="-17802" b="-3746"/>
            </a:stretch>
          </a:blipFill>
        </p:spPr>
        <p:txBody>
          <a:bodyPr/>
          <a:lstStyle/>
          <a:p>
            <a:endParaRPr lang="sv-SE"/>
          </a:p>
        </p:txBody>
      </p:sp>
      <p:sp>
        <p:nvSpPr>
          <p:cNvPr id="4" name="TextBox 4"/>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29</a:t>
            </a:r>
          </a:p>
          <a:p>
            <a:pPr algn="r">
              <a:lnSpc>
                <a:spcPts val="2160"/>
              </a:lnSpc>
            </a:pPr>
            <a:endParaRPr lang="en-US" sz="1800" spc="16">
              <a:solidFill>
                <a:srgbClr val="898989"/>
              </a:solidFill>
              <a:latin typeface="TT Rounds Condensed Bold"/>
            </a:endParaRPr>
          </a:p>
        </p:txBody>
      </p:sp>
      <p:sp>
        <p:nvSpPr>
          <p:cNvPr id="5" name="TextBox 5"/>
          <p:cNvSpPr txBox="1"/>
          <p:nvPr/>
        </p:nvSpPr>
        <p:spPr>
          <a:xfrm>
            <a:off x="971992" y="1770683"/>
            <a:ext cx="12656908"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10. Hållbart - grönt - cykliskt entreprenörskap</a:t>
            </a:r>
          </a:p>
        </p:txBody>
      </p:sp>
      <p:sp>
        <p:nvSpPr>
          <p:cNvPr id="6" name="TextBox 6"/>
          <p:cNvSpPr txBox="1"/>
          <p:nvPr/>
        </p:nvSpPr>
        <p:spPr>
          <a:xfrm>
            <a:off x="1904331" y="3039206"/>
            <a:ext cx="5641878" cy="858057"/>
          </a:xfrm>
          <a:prstGeom prst="rect">
            <a:avLst/>
          </a:prstGeom>
        </p:spPr>
        <p:txBody>
          <a:bodyPr lIns="0" tIns="0" rIns="0" bIns="0" rtlCol="0" anchor="t">
            <a:spAutoFit/>
          </a:bodyPr>
          <a:lstStyle/>
          <a:p>
            <a:pPr algn="l">
              <a:lnSpc>
                <a:spcPts val="3729"/>
              </a:lnSpc>
              <a:spcBef>
                <a:spcPct val="0"/>
              </a:spcBef>
            </a:pPr>
            <a:r>
              <a:rPr lang="en-US" sz="3107" u="sng" spc="29">
                <a:solidFill>
                  <a:srgbClr val="94C020"/>
                </a:solidFill>
                <a:latin typeface="TT Rounds Condensed"/>
              </a:rPr>
              <a:t>10.1 Hållbart entreprenörskap</a:t>
            </a:r>
          </a:p>
          <a:p>
            <a:pPr algn="l">
              <a:lnSpc>
                <a:spcPts val="3107"/>
              </a:lnSpc>
              <a:spcBef>
                <a:spcPct val="0"/>
              </a:spcBef>
            </a:pPr>
            <a:endParaRPr lang="en-US" sz="3107" u="sng" spc="29">
              <a:solidFill>
                <a:srgbClr val="94C020"/>
              </a:solidFill>
              <a:latin typeface="TT Rounds Condensed"/>
            </a:endParaRPr>
          </a:p>
        </p:txBody>
      </p:sp>
      <p:sp>
        <p:nvSpPr>
          <p:cNvPr id="7" name="TextBox 7"/>
          <p:cNvSpPr txBox="1"/>
          <p:nvPr/>
        </p:nvSpPr>
        <p:spPr>
          <a:xfrm>
            <a:off x="10790532" y="3039206"/>
            <a:ext cx="4793037" cy="858057"/>
          </a:xfrm>
          <a:prstGeom prst="rect">
            <a:avLst/>
          </a:prstGeom>
        </p:spPr>
        <p:txBody>
          <a:bodyPr lIns="0" tIns="0" rIns="0" bIns="0" rtlCol="0" anchor="t">
            <a:spAutoFit/>
          </a:bodyPr>
          <a:lstStyle/>
          <a:p>
            <a:pPr algn="l">
              <a:lnSpc>
                <a:spcPts val="3729"/>
              </a:lnSpc>
              <a:spcBef>
                <a:spcPct val="0"/>
              </a:spcBef>
            </a:pPr>
            <a:r>
              <a:rPr lang="en-US" sz="3107" u="sng" spc="29">
                <a:solidFill>
                  <a:srgbClr val="94C020"/>
                </a:solidFill>
                <a:latin typeface="TT Rounds Condensed"/>
              </a:rPr>
              <a:t>10.2 Grönt entreprenörskap </a:t>
            </a:r>
          </a:p>
          <a:p>
            <a:pPr algn="l">
              <a:lnSpc>
                <a:spcPts val="3107"/>
              </a:lnSpc>
              <a:spcBef>
                <a:spcPct val="0"/>
              </a:spcBef>
            </a:pPr>
            <a:endParaRPr lang="en-US" sz="3107" u="sng" spc="29">
              <a:solidFill>
                <a:srgbClr val="94C020"/>
              </a:solidFill>
              <a:latin typeface="TT Rounds Condensed"/>
            </a:endParaRPr>
          </a:p>
        </p:txBody>
      </p:sp>
      <p:grpSp>
        <p:nvGrpSpPr>
          <p:cNvPr id="8" name="Group 8"/>
          <p:cNvGrpSpPr/>
          <p:nvPr/>
        </p:nvGrpSpPr>
        <p:grpSpPr>
          <a:xfrm>
            <a:off x="10790532" y="3897263"/>
            <a:ext cx="4793037" cy="3879625"/>
            <a:chOff x="0" y="0"/>
            <a:chExt cx="1255958" cy="1016609"/>
          </a:xfrm>
        </p:grpSpPr>
        <p:sp>
          <p:nvSpPr>
            <p:cNvPr id="9" name="Freeform 9"/>
            <p:cNvSpPr/>
            <p:nvPr/>
          </p:nvSpPr>
          <p:spPr>
            <a:xfrm>
              <a:off x="0" y="0"/>
              <a:ext cx="1255958" cy="1016609"/>
            </a:xfrm>
            <a:custGeom>
              <a:avLst/>
              <a:gdLst/>
              <a:ahLst/>
              <a:cxnLst/>
              <a:rect l="l" t="t" r="r" b="b"/>
              <a:pathLst>
                <a:path w="1255958" h="1016609">
                  <a:moveTo>
                    <a:pt x="82377" y="0"/>
                  </a:moveTo>
                  <a:lnTo>
                    <a:pt x="1173581" y="0"/>
                  </a:lnTo>
                  <a:cubicBezTo>
                    <a:pt x="1195429" y="0"/>
                    <a:pt x="1216382" y="8679"/>
                    <a:pt x="1231830" y="24128"/>
                  </a:cubicBezTo>
                  <a:cubicBezTo>
                    <a:pt x="1247279" y="39577"/>
                    <a:pt x="1255958" y="60530"/>
                    <a:pt x="1255958" y="82377"/>
                  </a:cubicBezTo>
                  <a:lnTo>
                    <a:pt x="1255958" y="934232"/>
                  </a:lnTo>
                  <a:cubicBezTo>
                    <a:pt x="1255958" y="979728"/>
                    <a:pt x="1219076" y="1016609"/>
                    <a:pt x="1173581" y="1016609"/>
                  </a:cubicBezTo>
                  <a:lnTo>
                    <a:pt x="82377" y="1016609"/>
                  </a:lnTo>
                  <a:cubicBezTo>
                    <a:pt x="36882" y="1016609"/>
                    <a:pt x="0" y="979728"/>
                    <a:pt x="0" y="934232"/>
                  </a:cubicBezTo>
                  <a:lnTo>
                    <a:pt x="0" y="82377"/>
                  </a:lnTo>
                  <a:cubicBezTo>
                    <a:pt x="0" y="36882"/>
                    <a:pt x="36882" y="0"/>
                    <a:pt x="82377" y="0"/>
                  </a:cubicBezTo>
                  <a:close/>
                </a:path>
              </a:pathLst>
            </a:custGeom>
            <a:solidFill>
              <a:srgbClr val="FFFFFF"/>
            </a:solidFill>
            <a:ln w="38100" cap="rnd">
              <a:solidFill>
                <a:srgbClr val="94C020"/>
              </a:solidFill>
              <a:prstDash val="solid"/>
              <a:round/>
            </a:ln>
          </p:spPr>
          <p:txBody>
            <a:bodyPr/>
            <a:lstStyle/>
            <a:p>
              <a:endParaRPr lang="sv-SE"/>
            </a:p>
          </p:txBody>
        </p:sp>
        <p:sp>
          <p:nvSpPr>
            <p:cNvPr id="10" name="TextBox 10"/>
            <p:cNvSpPr txBox="1"/>
            <p:nvPr/>
          </p:nvSpPr>
          <p:spPr>
            <a:xfrm>
              <a:off x="0" y="0"/>
              <a:ext cx="1255958" cy="1016609"/>
            </a:xfrm>
            <a:prstGeom prst="rect">
              <a:avLst/>
            </a:prstGeom>
          </p:spPr>
          <p:txBody>
            <a:bodyPr lIns="50800" tIns="50800" rIns="50800" bIns="50800" rtlCol="0" anchor="ctr"/>
            <a:lstStyle/>
            <a:p>
              <a:pPr algn="ctr">
                <a:lnSpc>
                  <a:spcPts val="2999"/>
                </a:lnSpc>
              </a:pPr>
              <a:endParaRPr/>
            </a:p>
          </p:txBody>
        </p:sp>
      </p:grpSp>
      <p:sp>
        <p:nvSpPr>
          <p:cNvPr id="11" name="TextBox 11"/>
          <p:cNvSpPr txBox="1"/>
          <p:nvPr/>
        </p:nvSpPr>
        <p:spPr>
          <a:xfrm>
            <a:off x="11175141" y="4416277"/>
            <a:ext cx="4023820" cy="2841597"/>
          </a:xfrm>
          <a:prstGeom prst="rect">
            <a:avLst/>
          </a:prstGeom>
        </p:spPr>
        <p:txBody>
          <a:bodyPr lIns="0" tIns="0" rIns="0" bIns="0" rtlCol="0" anchor="t">
            <a:spAutoFit/>
          </a:bodyPr>
          <a:lstStyle/>
          <a:p>
            <a:pPr algn="l">
              <a:lnSpc>
                <a:spcPts val="2486"/>
              </a:lnSpc>
              <a:spcBef>
                <a:spcPct val="0"/>
              </a:spcBef>
            </a:pPr>
            <a:r>
              <a:rPr lang="en-US" sz="2071" spc="19">
                <a:solidFill>
                  <a:srgbClr val="000000"/>
                </a:solidFill>
                <a:latin typeface="TT Rounds Condensed Bold"/>
              </a:rPr>
              <a:t>"Grönt entreprenörskap" </a:t>
            </a:r>
            <a:r>
              <a:rPr lang="en-US" sz="2071" spc="19">
                <a:solidFill>
                  <a:srgbClr val="000000"/>
                </a:solidFill>
                <a:latin typeface="TT Rounds Condensed"/>
              </a:rPr>
              <a:t>är namnet på den form av ekonomisk verksamhet som sätter </a:t>
            </a:r>
            <a:r>
              <a:rPr lang="en-US" sz="2071" spc="19">
                <a:solidFill>
                  <a:srgbClr val="000000"/>
                </a:solidFill>
                <a:latin typeface="TT Rounds Condensed Bold"/>
              </a:rPr>
              <a:t>skyddet av miljön och </a:t>
            </a:r>
            <a:r>
              <a:rPr lang="en-US" sz="2071" spc="19">
                <a:solidFill>
                  <a:srgbClr val="000000"/>
                </a:solidFill>
                <a:latin typeface="TT Rounds Condensed"/>
              </a:rPr>
              <a:t>naturen i allmänhet i centrum för sin strategi. Det </a:t>
            </a:r>
            <a:r>
              <a:rPr lang="en-US" sz="2071" spc="19">
                <a:solidFill>
                  <a:srgbClr val="000000"/>
                </a:solidFill>
                <a:latin typeface="TT Rounds Condensed Bold"/>
              </a:rPr>
              <a:t>"gröna företaget" </a:t>
            </a:r>
            <a:r>
              <a:rPr lang="en-US" sz="2071" spc="19">
                <a:solidFill>
                  <a:srgbClr val="000000"/>
                </a:solidFill>
                <a:latin typeface="TT Rounds Condensed"/>
              </a:rPr>
              <a:t>upprätthåller en positiv inställning till miljöskydd i alla sina aktiviteter. </a:t>
            </a:r>
          </a:p>
        </p:txBody>
      </p:sp>
      <p:sp>
        <p:nvSpPr>
          <p:cNvPr id="12" name="TextBox 12"/>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Hållbart</a:t>
            </a:r>
            <a:r>
              <a:rPr lang="en-US" sz="1800" spc="16" dirty="0">
                <a:solidFill>
                  <a:srgbClr val="898989"/>
                </a:solidFill>
                <a:latin typeface="TT Rounds Condensed"/>
              </a:rPr>
              <a:t> - </a:t>
            </a:r>
            <a:r>
              <a:rPr lang="en-US" sz="1800" spc="16" dirty="0" err="1">
                <a:solidFill>
                  <a:srgbClr val="898989"/>
                </a:solidFill>
                <a:latin typeface="TT Rounds Condensed"/>
              </a:rPr>
              <a:t>grönt</a:t>
            </a:r>
            <a:r>
              <a:rPr lang="en-US" sz="1800" spc="16" dirty="0">
                <a:solidFill>
                  <a:srgbClr val="898989"/>
                </a:solidFill>
                <a:latin typeface="TT Rounds Condensed"/>
              </a:rPr>
              <a:t> - </a:t>
            </a:r>
            <a:r>
              <a:rPr lang="en-US" sz="1800" spc="16" dirty="0" err="1">
                <a:solidFill>
                  <a:srgbClr val="898989"/>
                </a:solidFill>
                <a:latin typeface="TT Rounds Condensed"/>
              </a:rPr>
              <a:t>cykliskt</a:t>
            </a:r>
            <a:r>
              <a:rPr lang="en-US" sz="1800" spc="16" dirty="0">
                <a:solidFill>
                  <a:srgbClr val="898989"/>
                </a:solidFill>
                <a:latin typeface="TT Rounds Condensed"/>
              </a:rPr>
              <a:t> </a:t>
            </a:r>
            <a:r>
              <a:rPr lang="en-US" sz="1800" spc="16" dirty="0" err="1">
                <a:solidFill>
                  <a:srgbClr val="898989"/>
                </a:solidFill>
                <a:latin typeface="TT Rounds Condensed"/>
              </a:rPr>
              <a:t>entreprenörskap</a:t>
            </a:r>
            <a:endParaRPr lang="en-US" sz="1800" spc="16" dirty="0">
              <a:solidFill>
                <a:srgbClr val="898989"/>
              </a:solidFill>
              <a:latin typeface="TT Rounds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grpSp>
        <p:nvGrpSpPr>
          <p:cNvPr id="3" name="Group 3"/>
          <p:cNvGrpSpPr/>
          <p:nvPr/>
        </p:nvGrpSpPr>
        <p:grpSpPr>
          <a:xfrm>
            <a:off x="888285" y="3556119"/>
            <a:ext cx="16511430" cy="4128872"/>
            <a:chOff x="0" y="0"/>
            <a:chExt cx="22015240" cy="5505163"/>
          </a:xfrm>
        </p:grpSpPr>
        <p:grpSp>
          <p:nvGrpSpPr>
            <p:cNvPr id="4" name="Group 4"/>
            <p:cNvGrpSpPr/>
            <p:nvPr/>
          </p:nvGrpSpPr>
          <p:grpSpPr>
            <a:xfrm>
              <a:off x="113142" y="0"/>
              <a:ext cx="10537112" cy="979456"/>
              <a:chOff x="0" y="0"/>
              <a:chExt cx="2081405" cy="193473"/>
            </a:xfrm>
          </p:grpSpPr>
          <p:sp>
            <p:nvSpPr>
              <p:cNvPr id="5" name="Freeform 5"/>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sv-SE"/>
              </a:p>
            </p:txBody>
          </p:sp>
          <p:sp>
            <p:nvSpPr>
              <p:cNvPr id="6" name="TextBox 6"/>
              <p:cNvSpPr txBox="1"/>
              <p:nvPr/>
            </p:nvSpPr>
            <p:spPr>
              <a:xfrm>
                <a:off x="0" y="0"/>
                <a:ext cx="2081405" cy="193473"/>
              </a:xfrm>
              <a:prstGeom prst="rect">
                <a:avLst/>
              </a:prstGeom>
            </p:spPr>
            <p:txBody>
              <a:bodyPr lIns="50800" tIns="50800" rIns="50800" bIns="50800" rtlCol="0" anchor="ctr"/>
              <a:lstStyle/>
              <a:p>
                <a:pPr algn="ctr">
                  <a:lnSpc>
                    <a:spcPts val="2999"/>
                  </a:lnSpc>
                </a:pPr>
                <a:endParaRPr/>
              </a:p>
            </p:txBody>
          </p:sp>
        </p:grpSp>
        <p:grpSp>
          <p:nvGrpSpPr>
            <p:cNvPr id="7" name="Group 7"/>
            <p:cNvGrpSpPr/>
            <p:nvPr/>
          </p:nvGrpSpPr>
          <p:grpSpPr>
            <a:xfrm rot="-5400000">
              <a:off x="279393" y="-279393"/>
              <a:ext cx="979456" cy="1538242"/>
              <a:chOff x="0" y="0"/>
              <a:chExt cx="597485" cy="938354"/>
            </a:xfrm>
          </p:grpSpPr>
          <p:sp>
            <p:nvSpPr>
              <p:cNvPr id="8" name="Freeform 8"/>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sv-SE"/>
              </a:p>
            </p:txBody>
          </p:sp>
          <p:sp>
            <p:nvSpPr>
              <p:cNvPr id="9" name="TextBox 9"/>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sp>
          <p:nvSpPr>
            <p:cNvPr id="10" name="TextBox 10"/>
            <p:cNvSpPr txBox="1"/>
            <p:nvPr/>
          </p:nvSpPr>
          <p:spPr>
            <a:xfrm>
              <a:off x="1456689" y="267478"/>
              <a:ext cx="9337955" cy="425450"/>
            </a:xfrm>
            <a:prstGeom prst="rect">
              <a:avLst/>
            </a:prstGeom>
          </p:spPr>
          <p:txBody>
            <a:bodyPr lIns="0" tIns="0" rIns="0" bIns="0" rtlCol="0" anchor="t">
              <a:spAutoFit/>
            </a:bodyPr>
            <a:lstStyle/>
            <a:p>
              <a:pPr algn="ctr">
                <a:lnSpc>
                  <a:spcPts val="2400"/>
                </a:lnSpc>
                <a:spcBef>
                  <a:spcPct val="0"/>
                </a:spcBef>
              </a:pPr>
              <a:r>
                <a:rPr lang="en-US" sz="2000" spc="18">
                  <a:solidFill>
                    <a:srgbClr val="000000"/>
                  </a:solidFill>
                  <a:latin typeface="TT Rounds Condensed"/>
                </a:rPr>
                <a:t>Entreprenörskap, Entreprenör, Entreprenöriell möjlighet</a:t>
              </a:r>
            </a:p>
          </p:txBody>
        </p:sp>
        <p:grpSp>
          <p:nvGrpSpPr>
            <p:cNvPr id="11" name="Group 11"/>
            <p:cNvGrpSpPr/>
            <p:nvPr/>
          </p:nvGrpSpPr>
          <p:grpSpPr>
            <a:xfrm>
              <a:off x="113142" y="1131427"/>
              <a:ext cx="10537112" cy="979456"/>
              <a:chOff x="0" y="0"/>
              <a:chExt cx="2081405" cy="193473"/>
            </a:xfrm>
          </p:grpSpPr>
          <p:sp>
            <p:nvSpPr>
              <p:cNvPr id="12" name="Freeform 12"/>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sv-SE"/>
              </a:p>
            </p:txBody>
          </p:sp>
          <p:sp>
            <p:nvSpPr>
              <p:cNvPr id="13" name="TextBox 13"/>
              <p:cNvSpPr txBox="1"/>
              <p:nvPr/>
            </p:nvSpPr>
            <p:spPr>
              <a:xfrm>
                <a:off x="0" y="-19050"/>
                <a:ext cx="2081405" cy="212523"/>
              </a:xfrm>
              <a:prstGeom prst="rect">
                <a:avLst/>
              </a:prstGeom>
            </p:spPr>
            <p:txBody>
              <a:bodyPr lIns="50800" tIns="50800" rIns="50800" bIns="50800" rtlCol="0" anchor="ctr"/>
              <a:lstStyle/>
              <a:p>
                <a:pPr algn="l">
                  <a:lnSpc>
                    <a:spcPts val="2400"/>
                  </a:lnSpc>
                </a:pPr>
                <a:r>
                  <a:rPr lang="en-US" sz="2000" spc="18">
                    <a:solidFill>
                      <a:srgbClr val="000000"/>
                    </a:solidFill>
                    <a:latin typeface="TT Rounds Condensed"/>
                  </a:rPr>
                  <a:t>                         Entreprenöriell miljö</a:t>
                </a:r>
              </a:p>
            </p:txBody>
          </p:sp>
        </p:grpSp>
        <p:grpSp>
          <p:nvGrpSpPr>
            <p:cNvPr id="14" name="Group 14"/>
            <p:cNvGrpSpPr/>
            <p:nvPr/>
          </p:nvGrpSpPr>
          <p:grpSpPr>
            <a:xfrm rot="-5400000">
              <a:off x="279393" y="852034"/>
              <a:ext cx="979456" cy="1538242"/>
              <a:chOff x="0" y="0"/>
              <a:chExt cx="597485" cy="938354"/>
            </a:xfrm>
          </p:grpSpPr>
          <p:sp>
            <p:nvSpPr>
              <p:cNvPr id="15" name="Freeform 15"/>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sv-SE"/>
              </a:p>
            </p:txBody>
          </p:sp>
          <p:sp>
            <p:nvSpPr>
              <p:cNvPr id="16" name="TextBox 16"/>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grpSp>
          <p:nvGrpSpPr>
            <p:cNvPr id="17" name="Group 17"/>
            <p:cNvGrpSpPr/>
            <p:nvPr/>
          </p:nvGrpSpPr>
          <p:grpSpPr>
            <a:xfrm>
              <a:off x="113142" y="2262853"/>
              <a:ext cx="10537112" cy="979456"/>
              <a:chOff x="0" y="0"/>
              <a:chExt cx="2081405" cy="193473"/>
            </a:xfrm>
          </p:grpSpPr>
          <p:sp>
            <p:nvSpPr>
              <p:cNvPr id="18" name="Freeform 18"/>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sv-SE"/>
              </a:p>
            </p:txBody>
          </p:sp>
          <p:sp>
            <p:nvSpPr>
              <p:cNvPr id="19" name="TextBox 19"/>
              <p:cNvSpPr txBox="1"/>
              <p:nvPr/>
            </p:nvSpPr>
            <p:spPr>
              <a:xfrm>
                <a:off x="0" y="-19050"/>
                <a:ext cx="2081405" cy="212523"/>
              </a:xfrm>
              <a:prstGeom prst="rect">
                <a:avLst/>
              </a:prstGeom>
            </p:spPr>
            <p:txBody>
              <a:bodyPr lIns="50800" tIns="50800" rIns="50800" bIns="50800" rtlCol="0" anchor="ctr"/>
              <a:lstStyle/>
              <a:p>
                <a:pPr algn="l">
                  <a:lnSpc>
                    <a:spcPts val="2400"/>
                  </a:lnSpc>
                </a:pPr>
                <a:r>
                  <a:rPr lang="en-US" sz="2000" spc="18">
                    <a:solidFill>
                      <a:srgbClr val="000000"/>
                    </a:solidFill>
                    <a:latin typeface="TT Rounds Condensed"/>
                  </a:rPr>
                  <a:t>                         Canvas för affärsmodell</a:t>
                </a:r>
              </a:p>
            </p:txBody>
          </p:sp>
        </p:grpSp>
        <p:grpSp>
          <p:nvGrpSpPr>
            <p:cNvPr id="20" name="Group 20"/>
            <p:cNvGrpSpPr/>
            <p:nvPr/>
          </p:nvGrpSpPr>
          <p:grpSpPr>
            <a:xfrm rot="-5400000">
              <a:off x="279393" y="1983461"/>
              <a:ext cx="979456" cy="1538242"/>
              <a:chOff x="0" y="0"/>
              <a:chExt cx="597485" cy="938354"/>
            </a:xfrm>
          </p:grpSpPr>
          <p:sp>
            <p:nvSpPr>
              <p:cNvPr id="21" name="Freeform 21"/>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sv-SE"/>
              </a:p>
            </p:txBody>
          </p:sp>
          <p:sp>
            <p:nvSpPr>
              <p:cNvPr id="22" name="TextBox 22"/>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grpSp>
          <p:nvGrpSpPr>
            <p:cNvPr id="23" name="Group 23"/>
            <p:cNvGrpSpPr/>
            <p:nvPr/>
          </p:nvGrpSpPr>
          <p:grpSpPr>
            <a:xfrm>
              <a:off x="113142" y="3394280"/>
              <a:ext cx="10537112" cy="979456"/>
              <a:chOff x="0" y="0"/>
              <a:chExt cx="2081405" cy="193473"/>
            </a:xfrm>
          </p:grpSpPr>
          <p:sp>
            <p:nvSpPr>
              <p:cNvPr id="24" name="Freeform 24"/>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sv-SE"/>
              </a:p>
            </p:txBody>
          </p:sp>
          <p:sp>
            <p:nvSpPr>
              <p:cNvPr id="25" name="TextBox 25"/>
              <p:cNvSpPr txBox="1"/>
              <p:nvPr/>
            </p:nvSpPr>
            <p:spPr>
              <a:xfrm>
                <a:off x="0" y="-19050"/>
                <a:ext cx="2081405" cy="212523"/>
              </a:xfrm>
              <a:prstGeom prst="rect">
                <a:avLst/>
              </a:prstGeom>
            </p:spPr>
            <p:txBody>
              <a:bodyPr lIns="50800" tIns="50800" rIns="50800" bIns="50800" rtlCol="0" anchor="ctr"/>
              <a:lstStyle/>
              <a:p>
                <a:pPr algn="l">
                  <a:lnSpc>
                    <a:spcPts val="2400"/>
                  </a:lnSpc>
                </a:pPr>
                <a:r>
                  <a:rPr lang="en-US" sz="2000" spc="18">
                    <a:solidFill>
                      <a:srgbClr val="000000"/>
                    </a:solidFill>
                    <a:latin typeface="TT Rounds Condensed"/>
                  </a:rPr>
                  <a:t>                         Affärsplan</a:t>
                </a:r>
              </a:p>
            </p:txBody>
          </p:sp>
        </p:grpSp>
        <p:grpSp>
          <p:nvGrpSpPr>
            <p:cNvPr id="26" name="Group 26"/>
            <p:cNvGrpSpPr/>
            <p:nvPr/>
          </p:nvGrpSpPr>
          <p:grpSpPr>
            <a:xfrm rot="-5400000">
              <a:off x="279393" y="3114887"/>
              <a:ext cx="979456" cy="1538242"/>
              <a:chOff x="0" y="0"/>
              <a:chExt cx="597485" cy="938354"/>
            </a:xfrm>
          </p:grpSpPr>
          <p:sp>
            <p:nvSpPr>
              <p:cNvPr id="27" name="Freeform 27"/>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sv-SE"/>
              </a:p>
            </p:txBody>
          </p:sp>
          <p:sp>
            <p:nvSpPr>
              <p:cNvPr id="28" name="TextBox 28"/>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grpSp>
          <p:nvGrpSpPr>
            <p:cNvPr id="29" name="Group 29"/>
            <p:cNvGrpSpPr/>
            <p:nvPr/>
          </p:nvGrpSpPr>
          <p:grpSpPr>
            <a:xfrm>
              <a:off x="113142" y="4525707"/>
              <a:ext cx="10537112" cy="979456"/>
              <a:chOff x="0" y="0"/>
              <a:chExt cx="2081405" cy="193473"/>
            </a:xfrm>
          </p:grpSpPr>
          <p:sp>
            <p:nvSpPr>
              <p:cNvPr id="30" name="Freeform 30"/>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sv-SE"/>
              </a:p>
            </p:txBody>
          </p:sp>
          <p:sp>
            <p:nvSpPr>
              <p:cNvPr id="31" name="TextBox 31"/>
              <p:cNvSpPr txBox="1"/>
              <p:nvPr/>
            </p:nvSpPr>
            <p:spPr>
              <a:xfrm>
                <a:off x="0" y="-19050"/>
                <a:ext cx="2081405" cy="212523"/>
              </a:xfrm>
              <a:prstGeom prst="rect">
                <a:avLst/>
              </a:prstGeom>
            </p:spPr>
            <p:txBody>
              <a:bodyPr lIns="50800" tIns="50800" rIns="50800" bIns="50800" rtlCol="0" anchor="ctr"/>
              <a:lstStyle/>
              <a:p>
                <a:pPr algn="l">
                  <a:lnSpc>
                    <a:spcPts val="2400"/>
                  </a:lnSpc>
                </a:pPr>
                <a:r>
                  <a:rPr lang="en-US" sz="2000" spc="18">
                    <a:solidFill>
                      <a:srgbClr val="000000"/>
                    </a:solidFill>
                    <a:latin typeface="TT Rounds Condensed"/>
                  </a:rPr>
                  <a:t>                         Finansiering</a:t>
                </a:r>
              </a:p>
            </p:txBody>
          </p:sp>
        </p:grpSp>
        <p:grpSp>
          <p:nvGrpSpPr>
            <p:cNvPr id="32" name="Group 32"/>
            <p:cNvGrpSpPr/>
            <p:nvPr/>
          </p:nvGrpSpPr>
          <p:grpSpPr>
            <a:xfrm rot="-5400000">
              <a:off x="279393" y="4246314"/>
              <a:ext cx="979456" cy="1538242"/>
              <a:chOff x="0" y="0"/>
              <a:chExt cx="597485" cy="938354"/>
            </a:xfrm>
          </p:grpSpPr>
          <p:sp>
            <p:nvSpPr>
              <p:cNvPr id="33" name="Freeform 33"/>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sv-SE"/>
              </a:p>
            </p:txBody>
          </p:sp>
          <p:sp>
            <p:nvSpPr>
              <p:cNvPr id="34" name="TextBox 34"/>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grpSp>
          <p:nvGrpSpPr>
            <p:cNvPr id="35" name="Group 35"/>
            <p:cNvGrpSpPr/>
            <p:nvPr/>
          </p:nvGrpSpPr>
          <p:grpSpPr>
            <a:xfrm>
              <a:off x="11478128" y="0"/>
              <a:ext cx="10537112" cy="979456"/>
              <a:chOff x="0" y="0"/>
              <a:chExt cx="2081405" cy="193473"/>
            </a:xfrm>
          </p:grpSpPr>
          <p:sp>
            <p:nvSpPr>
              <p:cNvPr id="36" name="Freeform 36"/>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sv-SE"/>
              </a:p>
            </p:txBody>
          </p:sp>
          <p:sp>
            <p:nvSpPr>
              <p:cNvPr id="37" name="TextBox 37"/>
              <p:cNvSpPr txBox="1"/>
              <p:nvPr/>
            </p:nvSpPr>
            <p:spPr>
              <a:xfrm>
                <a:off x="0" y="0"/>
                <a:ext cx="2081405" cy="193473"/>
              </a:xfrm>
              <a:prstGeom prst="rect">
                <a:avLst/>
              </a:prstGeom>
            </p:spPr>
            <p:txBody>
              <a:bodyPr lIns="50800" tIns="50800" rIns="50800" bIns="50800" rtlCol="0" anchor="ctr"/>
              <a:lstStyle/>
              <a:p>
                <a:pPr algn="ctr">
                  <a:lnSpc>
                    <a:spcPts val="2999"/>
                  </a:lnSpc>
                </a:pPr>
                <a:endParaRPr/>
              </a:p>
            </p:txBody>
          </p:sp>
        </p:grpSp>
        <p:grpSp>
          <p:nvGrpSpPr>
            <p:cNvPr id="38" name="Group 38"/>
            <p:cNvGrpSpPr/>
            <p:nvPr/>
          </p:nvGrpSpPr>
          <p:grpSpPr>
            <a:xfrm rot="-5400000">
              <a:off x="11644379" y="-279393"/>
              <a:ext cx="979456" cy="1538242"/>
              <a:chOff x="0" y="0"/>
              <a:chExt cx="597485" cy="938354"/>
            </a:xfrm>
          </p:grpSpPr>
          <p:sp>
            <p:nvSpPr>
              <p:cNvPr id="39" name="Freeform 39"/>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sv-SE"/>
              </a:p>
            </p:txBody>
          </p:sp>
          <p:sp>
            <p:nvSpPr>
              <p:cNvPr id="40" name="TextBox 40"/>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sp>
          <p:nvSpPr>
            <p:cNvPr id="41" name="TextBox 41"/>
            <p:cNvSpPr txBox="1"/>
            <p:nvPr/>
          </p:nvSpPr>
          <p:spPr>
            <a:xfrm>
              <a:off x="12677284" y="267478"/>
              <a:ext cx="9337955" cy="425450"/>
            </a:xfrm>
            <a:prstGeom prst="rect">
              <a:avLst/>
            </a:prstGeom>
          </p:spPr>
          <p:txBody>
            <a:bodyPr lIns="0" tIns="0" rIns="0" bIns="0" rtlCol="0" anchor="t">
              <a:spAutoFit/>
            </a:bodyPr>
            <a:lstStyle/>
            <a:p>
              <a:pPr algn="l">
                <a:lnSpc>
                  <a:spcPts val="2400"/>
                </a:lnSpc>
                <a:spcBef>
                  <a:spcPct val="0"/>
                </a:spcBef>
              </a:pPr>
              <a:r>
                <a:rPr lang="en-US" sz="2000" spc="18">
                  <a:solidFill>
                    <a:srgbClr val="000000"/>
                  </a:solidFill>
                  <a:latin typeface="TT Rounds Condensed"/>
                </a:rPr>
                <a:t>       Fysisk planering - Kluster - Industriområden</a:t>
              </a:r>
            </a:p>
          </p:txBody>
        </p:sp>
        <p:grpSp>
          <p:nvGrpSpPr>
            <p:cNvPr id="42" name="Group 42"/>
            <p:cNvGrpSpPr/>
            <p:nvPr/>
          </p:nvGrpSpPr>
          <p:grpSpPr>
            <a:xfrm>
              <a:off x="11478128" y="1131427"/>
              <a:ext cx="10537112" cy="979456"/>
              <a:chOff x="0" y="0"/>
              <a:chExt cx="2081405" cy="193473"/>
            </a:xfrm>
          </p:grpSpPr>
          <p:sp>
            <p:nvSpPr>
              <p:cNvPr id="43" name="Freeform 43"/>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sv-SE"/>
              </a:p>
            </p:txBody>
          </p:sp>
          <p:sp>
            <p:nvSpPr>
              <p:cNvPr id="44" name="TextBox 44"/>
              <p:cNvSpPr txBox="1"/>
              <p:nvPr/>
            </p:nvSpPr>
            <p:spPr>
              <a:xfrm>
                <a:off x="0" y="0"/>
                <a:ext cx="2081405" cy="193473"/>
              </a:xfrm>
              <a:prstGeom prst="rect">
                <a:avLst/>
              </a:prstGeom>
            </p:spPr>
            <p:txBody>
              <a:bodyPr lIns="50800" tIns="50800" rIns="50800" bIns="50800" rtlCol="0" anchor="ctr"/>
              <a:lstStyle/>
              <a:p>
                <a:pPr algn="ctr">
                  <a:lnSpc>
                    <a:spcPts val="2999"/>
                  </a:lnSpc>
                </a:pPr>
                <a:endParaRPr/>
              </a:p>
            </p:txBody>
          </p:sp>
        </p:grpSp>
        <p:grpSp>
          <p:nvGrpSpPr>
            <p:cNvPr id="45" name="Group 45"/>
            <p:cNvGrpSpPr/>
            <p:nvPr/>
          </p:nvGrpSpPr>
          <p:grpSpPr>
            <a:xfrm rot="-5400000">
              <a:off x="11644379" y="852034"/>
              <a:ext cx="979456" cy="1538242"/>
              <a:chOff x="0" y="0"/>
              <a:chExt cx="597485" cy="938354"/>
            </a:xfrm>
          </p:grpSpPr>
          <p:sp>
            <p:nvSpPr>
              <p:cNvPr id="46" name="Freeform 46"/>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sv-SE"/>
              </a:p>
            </p:txBody>
          </p:sp>
          <p:sp>
            <p:nvSpPr>
              <p:cNvPr id="47" name="TextBox 47"/>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grpSp>
          <p:nvGrpSpPr>
            <p:cNvPr id="48" name="Group 48"/>
            <p:cNvGrpSpPr/>
            <p:nvPr/>
          </p:nvGrpSpPr>
          <p:grpSpPr>
            <a:xfrm>
              <a:off x="11478128" y="2262853"/>
              <a:ext cx="10537112" cy="979456"/>
              <a:chOff x="0" y="0"/>
              <a:chExt cx="2081405" cy="193473"/>
            </a:xfrm>
          </p:grpSpPr>
          <p:sp>
            <p:nvSpPr>
              <p:cNvPr id="49" name="Freeform 49"/>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sv-SE"/>
              </a:p>
            </p:txBody>
          </p:sp>
          <p:sp>
            <p:nvSpPr>
              <p:cNvPr id="50" name="TextBox 50"/>
              <p:cNvSpPr txBox="1"/>
              <p:nvPr/>
            </p:nvSpPr>
            <p:spPr>
              <a:xfrm>
                <a:off x="0" y="0"/>
                <a:ext cx="2081405" cy="193473"/>
              </a:xfrm>
              <a:prstGeom prst="rect">
                <a:avLst/>
              </a:prstGeom>
            </p:spPr>
            <p:txBody>
              <a:bodyPr lIns="50800" tIns="50800" rIns="50800" bIns="50800" rtlCol="0" anchor="ctr"/>
              <a:lstStyle/>
              <a:p>
                <a:pPr algn="ctr">
                  <a:lnSpc>
                    <a:spcPts val="2999"/>
                  </a:lnSpc>
                </a:pPr>
                <a:endParaRPr/>
              </a:p>
            </p:txBody>
          </p:sp>
        </p:grpSp>
        <p:grpSp>
          <p:nvGrpSpPr>
            <p:cNvPr id="51" name="Group 51"/>
            <p:cNvGrpSpPr/>
            <p:nvPr/>
          </p:nvGrpSpPr>
          <p:grpSpPr>
            <a:xfrm rot="-5400000">
              <a:off x="11644379" y="1983461"/>
              <a:ext cx="979456" cy="1538242"/>
              <a:chOff x="0" y="0"/>
              <a:chExt cx="597485" cy="938354"/>
            </a:xfrm>
          </p:grpSpPr>
          <p:sp>
            <p:nvSpPr>
              <p:cNvPr id="52" name="Freeform 52"/>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sv-SE"/>
              </a:p>
            </p:txBody>
          </p:sp>
          <p:sp>
            <p:nvSpPr>
              <p:cNvPr id="53" name="TextBox 53"/>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grpSp>
          <p:nvGrpSpPr>
            <p:cNvPr id="54" name="Group 54"/>
            <p:cNvGrpSpPr/>
            <p:nvPr/>
          </p:nvGrpSpPr>
          <p:grpSpPr>
            <a:xfrm>
              <a:off x="11478128" y="3394280"/>
              <a:ext cx="10537112" cy="979456"/>
              <a:chOff x="0" y="0"/>
              <a:chExt cx="2081405" cy="193473"/>
            </a:xfrm>
          </p:grpSpPr>
          <p:sp>
            <p:nvSpPr>
              <p:cNvPr id="55" name="Freeform 55"/>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sv-SE"/>
              </a:p>
            </p:txBody>
          </p:sp>
          <p:sp>
            <p:nvSpPr>
              <p:cNvPr id="56" name="TextBox 56"/>
              <p:cNvSpPr txBox="1"/>
              <p:nvPr/>
            </p:nvSpPr>
            <p:spPr>
              <a:xfrm>
                <a:off x="0" y="0"/>
                <a:ext cx="2081405" cy="193473"/>
              </a:xfrm>
              <a:prstGeom prst="rect">
                <a:avLst/>
              </a:prstGeom>
            </p:spPr>
            <p:txBody>
              <a:bodyPr lIns="50800" tIns="50800" rIns="50800" bIns="50800" rtlCol="0" anchor="ctr"/>
              <a:lstStyle/>
              <a:p>
                <a:pPr algn="ctr">
                  <a:lnSpc>
                    <a:spcPts val="2999"/>
                  </a:lnSpc>
                </a:pPr>
                <a:endParaRPr/>
              </a:p>
            </p:txBody>
          </p:sp>
        </p:grpSp>
        <p:grpSp>
          <p:nvGrpSpPr>
            <p:cNvPr id="57" name="Group 57"/>
            <p:cNvGrpSpPr/>
            <p:nvPr/>
          </p:nvGrpSpPr>
          <p:grpSpPr>
            <a:xfrm rot="-5400000">
              <a:off x="11644379" y="3114887"/>
              <a:ext cx="979456" cy="1538242"/>
              <a:chOff x="0" y="0"/>
              <a:chExt cx="597485" cy="938354"/>
            </a:xfrm>
          </p:grpSpPr>
          <p:sp>
            <p:nvSpPr>
              <p:cNvPr id="58" name="Freeform 58"/>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sv-SE"/>
              </a:p>
            </p:txBody>
          </p:sp>
          <p:sp>
            <p:nvSpPr>
              <p:cNvPr id="59" name="TextBox 59"/>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grpSp>
          <p:nvGrpSpPr>
            <p:cNvPr id="60" name="Group 60"/>
            <p:cNvGrpSpPr/>
            <p:nvPr/>
          </p:nvGrpSpPr>
          <p:grpSpPr>
            <a:xfrm>
              <a:off x="11478128" y="4525707"/>
              <a:ext cx="10537112" cy="979456"/>
              <a:chOff x="0" y="0"/>
              <a:chExt cx="2081405" cy="193473"/>
            </a:xfrm>
          </p:grpSpPr>
          <p:sp>
            <p:nvSpPr>
              <p:cNvPr id="61" name="Freeform 61"/>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sv-SE"/>
              </a:p>
            </p:txBody>
          </p:sp>
          <p:sp>
            <p:nvSpPr>
              <p:cNvPr id="62" name="TextBox 62"/>
              <p:cNvSpPr txBox="1"/>
              <p:nvPr/>
            </p:nvSpPr>
            <p:spPr>
              <a:xfrm>
                <a:off x="0" y="0"/>
                <a:ext cx="2081405" cy="193473"/>
              </a:xfrm>
              <a:prstGeom prst="rect">
                <a:avLst/>
              </a:prstGeom>
            </p:spPr>
            <p:txBody>
              <a:bodyPr lIns="50800" tIns="50800" rIns="50800" bIns="50800" rtlCol="0" anchor="ctr"/>
              <a:lstStyle/>
              <a:p>
                <a:pPr algn="ctr">
                  <a:lnSpc>
                    <a:spcPts val="2999"/>
                  </a:lnSpc>
                </a:pPr>
                <a:endParaRPr/>
              </a:p>
            </p:txBody>
          </p:sp>
        </p:grpSp>
        <p:grpSp>
          <p:nvGrpSpPr>
            <p:cNvPr id="63" name="Group 63"/>
            <p:cNvGrpSpPr/>
            <p:nvPr/>
          </p:nvGrpSpPr>
          <p:grpSpPr>
            <a:xfrm rot="-5400000">
              <a:off x="11644379" y="4246314"/>
              <a:ext cx="979456" cy="1538242"/>
              <a:chOff x="0" y="0"/>
              <a:chExt cx="597485" cy="938354"/>
            </a:xfrm>
          </p:grpSpPr>
          <p:sp>
            <p:nvSpPr>
              <p:cNvPr id="64" name="Freeform 64"/>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sv-SE"/>
              </a:p>
            </p:txBody>
          </p:sp>
          <p:sp>
            <p:nvSpPr>
              <p:cNvPr id="65" name="TextBox 65"/>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sp>
          <p:nvSpPr>
            <p:cNvPr id="66" name="TextBox 66"/>
            <p:cNvSpPr txBox="1"/>
            <p:nvPr/>
          </p:nvSpPr>
          <p:spPr>
            <a:xfrm>
              <a:off x="12677284" y="1398905"/>
              <a:ext cx="9337955" cy="425450"/>
            </a:xfrm>
            <a:prstGeom prst="rect">
              <a:avLst/>
            </a:prstGeom>
          </p:spPr>
          <p:txBody>
            <a:bodyPr lIns="0" tIns="0" rIns="0" bIns="0" rtlCol="0" anchor="t">
              <a:spAutoFit/>
            </a:bodyPr>
            <a:lstStyle/>
            <a:p>
              <a:pPr algn="l">
                <a:lnSpc>
                  <a:spcPts val="2400"/>
                </a:lnSpc>
                <a:spcBef>
                  <a:spcPct val="0"/>
                </a:spcBef>
              </a:pPr>
              <a:r>
                <a:rPr lang="en-US" sz="2000" spc="18">
                  <a:solidFill>
                    <a:srgbClr val="000000"/>
                  </a:solidFill>
                  <a:latin typeface="TT Rounds Condensed"/>
                </a:rPr>
                <a:t>       Entreprenörskap inom jordbruket</a:t>
              </a:r>
            </a:p>
          </p:txBody>
        </p:sp>
        <p:sp>
          <p:nvSpPr>
            <p:cNvPr id="67" name="TextBox 67"/>
            <p:cNvSpPr txBox="1"/>
            <p:nvPr/>
          </p:nvSpPr>
          <p:spPr>
            <a:xfrm>
              <a:off x="12677284" y="2530332"/>
              <a:ext cx="9337955" cy="425450"/>
            </a:xfrm>
            <a:prstGeom prst="rect">
              <a:avLst/>
            </a:prstGeom>
          </p:spPr>
          <p:txBody>
            <a:bodyPr lIns="0" tIns="0" rIns="0" bIns="0" rtlCol="0" anchor="t">
              <a:spAutoFit/>
            </a:bodyPr>
            <a:lstStyle/>
            <a:p>
              <a:pPr algn="l">
                <a:lnSpc>
                  <a:spcPts val="2400"/>
                </a:lnSpc>
                <a:spcBef>
                  <a:spcPct val="0"/>
                </a:spcBef>
              </a:pPr>
              <a:r>
                <a:rPr lang="en-US" sz="2000" spc="18">
                  <a:solidFill>
                    <a:srgbClr val="000000"/>
                  </a:solidFill>
                  <a:latin typeface="TT Rounds Condensed"/>
                </a:rPr>
                <a:t>       Internationellt entreprenörskap</a:t>
              </a:r>
            </a:p>
          </p:txBody>
        </p:sp>
        <p:sp>
          <p:nvSpPr>
            <p:cNvPr id="68" name="TextBox 68"/>
            <p:cNvSpPr txBox="1"/>
            <p:nvPr/>
          </p:nvSpPr>
          <p:spPr>
            <a:xfrm>
              <a:off x="12677284" y="3661758"/>
              <a:ext cx="9337955" cy="425450"/>
            </a:xfrm>
            <a:prstGeom prst="rect">
              <a:avLst/>
            </a:prstGeom>
          </p:spPr>
          <p:txBody>
            <a:bodyPr lIns="0" tIns="0" rIns="0" bIns="0" rtlCol="0" anchor="t">
              <a:spAutoFit/>
            </a:bodyPr>
            <a:lstStyle/>
            <a:p>
              <a:pPr algn="l">
                <a:lnSpc>
                  <a:spcPts val="2400"/>
                </a:lnSpc>
                <a:spcBef>
                  <a:spcPct val="0"/>
                </a:spcBef>
              </a:pPr>
              <a:r>
                <a:rPr lang="en-US" sz="2000" spc="18">
                  <a:solidFill>
                    <a:srgbClr val="000000"/>
                  </a:solidFill>
                  <a:latin typeface="TT Rounds Condensed"/>
                </a:rPr>
                <a:t>       e - Entreprenörskap</a:t>
              </a:r>
            </a:p>
          </p:txBody>
        </p:sp>
        <p:sp>
          <p:nvSpPr>
            <p:cNvPr id="69" name="TextBox 69"/>
            <p:cNvSpPr txBox="1"/>
            <p:nvPr/>
          </p:nvSpPr>
          <p:spPr>
            <a:xfrm>
              <a:off x="12677284" y="4793185"/>
              <a:ext cx="9337955" cy="425450"/>
            </a:xfrm>
            <a:prstGeom prst="rect">
              <a:avLst/>
            </a:prstGeom>
          </p:spPr>
          <p:txBody>
            <a:bodyPr lIns="0" tIns="0" rIns="0" bIns="0" rtlCol="0" anchor="t">
              <a:spAutoFit/>
            </a:bodyPr>
            <a:lstStyle/>
            <a:p>
              <a:pPr algn="l">
                <a:lnSpc>
                  <a:spcPts val="2400"/>
                </a:lnSpc>
                <a:spcBef>
                  <a:spcPct val="0"/>
                </a:spcBef>
              </a:pPr>
              <a:r>
                <a:rPr lang="en-US" sz="2000" spc="18">
                  <a:solidFill>
                    <a:srgbClr val="000000"/>
                  </a:solidFill>
                  <a:latin typeface="TT Rounds Condensed"/>
                </a:rPr>
                <a:t>       Hållbart - grönt - cykliskt entreprenörskap</a:t>
              </a:r>
            </a:p>
          </p:txBody>
        </p:sp>
        <p:sp>
          <p:nvSpPr>
            <p:cNvPr id="70" name="TextBox 70"/>
            <p:cNvSpPr txBox="1"/>
            <p:nvPr/>
          </p:nvSpPr>
          <p:spPr>
            <a:xfrm>
              <a:off x="622665" y="1837"/>
              <a:ext cx="356989"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1</a:t>
              </a:r>
            </a:p>
          </p:txBody>
        </p:sp>
        <p:sp>
          <p:nvSpPr>
            <p:cNvPr id="71" name="TextBox 71"/>
            <p:cNvSpPr txBox="1"/>
            <p:nvPr/>
          </p:nvSpPr>
          <p:spPr>
            <a:xfrm>
              <a:off x="612446" y="1133263"/>
              <a:ext cx="377428"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2</a:t>
              </a:r>
            </a:p>
          </p:txBody>
        </p:sp>
        <p:sp>
          <p:nvSpPr>
            <p:cNvPr id="72" name="TextBox 72"/>
            <p:cNvSpPr txBox="1"/>
            <p:nvPr/>
          </p:nvSpPr>
          <p:spPr>
            <a:xfrm>
              <a:off x="601036" y="2264690"/>
              <a:ext cx="400248"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3</a:t>
              </a:r>
            </a:p>
          </p:txBody>
        </p:sp>
        <p:sp>
          <p:nvSpPr>
            <p:cNvPr id="73" name="TextBox 73"/>
            <p:cNvSpPr txBox="1"/>
            <p:nvPr/>
          </p:nvSpPr>
          <p:spPr>
            <a:xfrm>
              <a:off x="590419" y="3396117"/>
              <a:ext cx="421481"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4</a:t>
              </a:r>
            </a:p>
          </p:txBody>
        </p:sp>
        <p:sp>
          <p:nvSpPr>
            <p:cNvPr id="74" name="TextBox 74"/>
            <p:cNvSpPr txBox="1"/>
            <p:nvPr/>
          </p:nvSpPr>
          <p:spPr>
            <a:xfrm>
              <a:off x="597365" y="4527544"/>
              <a:ext cx="407591"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5</a:t>
              </a:r>
            </a:p>
          </p:txBody>
        </p:sp>
        <p:sp>
          <p:nvSpPr>
            <p:cNvPr id="75" name="TextBox 75"/>
            <p:cNvSpPr txBox="1"/>
            <p:nvPr/>
          </p:nvSpPr>
          <p:spPr>
            <a:xfrm>
              <a:off x="11985292" y="1837"/>
              <a:ext cx="439341"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6</a:t>
              </a:r>
            </a:p>
          </p:txBody>
        </p:sp>
        <p:sp>
          <p:nvSpPr>
            <p:cNvPr id="76" name="TextBox 76"/>
            <p:cNvSpPr txBox="1"/>
            <p:nvPr/>
          </p:nvSpPr>
          <p:spPr>
            <a:xfrm>
              <a:off x="12033413" y="1133263"/>
              <a:ext cx="343098"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7</a:t>
              </a:r>
            </a:p>
          </p:txBody>
        </p:sp>
        <p:sp>
          <p:nvSpPr>
            <p:cNvPr id="77" name="TextBox 77"/>
            <p:cNvSpPr txBox="1"/>
            <p:nvPr/>
          </p:nvSpPr>
          <p:spPr>
            <a:xfrm>
              <a:off x="11997595" y="2264690"/>
              <a:ext cx="414734"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8</a:t>
              </a:r>
            </a:p>
          </p:txBody>
        </p:sp>
        <p:sp>
          <p:nvSpPr>
            <p:cNvPr id="78" name="TextBox 78"/>
            <p:cNvSpPr txBox="1"/>
            <p:nvPr/>
          </p:nvSpPr>
          <p:spPr>
            <a:xfrm>
              <a:off x="11986284" y="3396117"/>
              <a:ext cx="437356"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9</a:t>
              </a:r>
            </a:p>
          </p:txBody>
        </p:sp>
        <p:sp>
          <p:nvSpPr>
            <p:cNvPr id="79" name="TextBox 79"/>
            <p:cNvSpPr txBox="1"/>
            <p:nvPr/>
          </p:nvSpPr>
          <p:spPr>
            <a:xfrm>
              <a:off x="11790228" y="4527544"/>
              <a:ext cx="829469"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10</a:t>
              </a:r>
            </a:p>
          </p:txBody>
        </p:sp>
      </p:grpSp>
      <p:sp>
        <p:nvSpPr>
          <p:cNvPr id="80" name="TextBox 80"/>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p>
        </p:txBody>
      </p:sp>
      <p:sp>
        <p:nvSpPr>
          <p:cNvPr id="81" name="TextBox 81"/>
          <p:cNvSpPr txBox="1"/>
          <p:nvPr/>
        </p:nvSpPr>
        <p:spPr>
          <a:xfrm>
            <a:off x="16436340" y="9580245"/>
            <a:ext cx="502920" cy="456248"/>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3</a:t>
            </a:r>
          </a:p>
        </p:txBody>
      </p:sp>
      <p:sp>
        <p:nvSpPr>
          <p:cNvPr id="82" name="TextBox 82"/>
          <p:cNvSpPr txBox="1"/>
          <p:nvPr/>
        </p:nvSpPr>
        <p:spPr>
          <a:xfrm>
            <a:off x="747870" y="1815085"/>
            <a:ext cx="3017150" cy="982982"/>
          </a:xfrm>
          <a:prstGeom prst="rect">
            <a:avLst/>
          </a:prstGeom>
        </p:spPr>
        <p:txBody>
          <a:bodyPr lIns="0" tIns="0" rIns="0" bIns="0" rtlCol="0" anchor="t">
            <a:spAutoFit/>
          </a:bodyPr>
          <a:lstStyle/>
          <a:p>
            <a:pPr algn="ctr">
              <a:lnSpc>
                <a:spcPts val="7560"/>
              </a:lnSpc>
            </a:pPr>
            <a:r>
              <a:rPr lang="en-US" sz="7000" spc="65">
                <a:solidFill>
                  <a:srgbClr val="94C020"/>
                </a:solidFill>
                <a:latin typeface="TT Rounds Condensed Bold"/>
              </a:rPr>
              <a:t>Innehåll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8682327" y="4917394"/>
            <a:ext cx="5989636" cy="3555232"/>
          </a:xfrm>
          <a:custGeom>
            <a:avLst/>
            <a:gdLst/>
            <a:ahLst/>
            <a:cxnLst/>
            <a:rect l="l" t="t" r="r" b="b"/>
            <a:pathLst>
              <a:path w="5989636" h="3555232">
                <a:moveTo>
                  <a:pt x="0" y="0"/>
                </a:moveTo>
                <a:lnTo>
                  <a:pt x="5989636" y="0"/>
                </a:lnTo>
                <a:lnTo>
                  <a:pt x="5989636" y="3555232"/>
                </a:lnTo>
                <a:lnTo>
                  <a:pt x="0" y="3555232"/>
                </a:lnTo>
                <a:lnTo>
                  <a:pt x="0" y="0"/>
                </a:lnTo>
                <a:close/>
              </a:path>
            </a:pathLst>
          </a:custGeom>
          <a:blipFill>
            <a:blip r:embed="rId3"/>
            <a:stretch>
              <a:fillRect t="-63963"/>
            </a:stretch>
          </a:blipFill>
        </p:spPr>
        <p:txBody>
          <a:bodyPr/>
          <a:lstStyle/>
          <a:p>
            <a:endParaRPr lang="sv-SE"/>
          </a:p>
        </p:txBody>
      </p:sp>
      <p:sp>
        <p:nvSpPr>
          <p:cNvPr id="4" name="Freeform 4"/>
          <p:cNvSpPr/>
          <p:nvPr/>
        </p:nvSpPr>
        <p:spPr>
          <a:xfrm>
            <a:off x="2310569" y="5875592"/>
            <a:ext cx="5645562" cy="1177689"/>
          </a:xfrm>
          <a:custGeom>
            <a:avLst/>
            <a:gdLst/>
            <a:ahLst/>
            <a:cxnLst/>
            <a:rect l="l" t="t" r="r" b="b"/>
            <a:pathLst>
              <a:path w="5645562" h="1177689">
                <a:moveTo>
                  <a:pt x="0" y="0"/>
                </a:moveTo>
                <a:lnTo>
                  <a:pt x="5645562" y="0"/>
                </a:lnTo>
                <a:lnTo>
                  <a:pt x="5645562" y="1177689"/>
                </a:lnTo>
                <a:lnTo>
                  <a:pt x="0" y="1177689"/>
                </a:lnTo>
                <a:lnTo>
                  <a:pt x="0" y="0"/>
                </a:lnTo>
                <a:close/>
              </a:path>
            </a:pathLst>
          </a:custGeom>
          <a:blipFill>
            <a:blip r:embed="rId3"/>
            <a:stretch>
              <a:fillRect b="-366542"/>
            </a:stretch>
          </a:blipFill>
        </p:spPr>
        <p:txBody>
          <a:bodyPr/>
          <a:lstStyle/>
          <a:p>
            <a:endParaRPr lang="sv-SE"/>
          </a:p>
        </p:txBody>
      </p:sp>
      <p:sp>
        <p:nvSpPr>
          <p:cNvPr id="5" name="Freeform 5"/>
          <p:cNvSpPr/>
          <p:nvPr/>
        </p:nvSpPr>
        <p:spPr>
          <a:xfrm>
            <a:off x="3767721" y="5329381"/>
            <a:ext cx="2731258" cy="2731258"/>
          </a:xfrm>
          <a:custGeom>
            <a:avLst/>
            <a:gdLst/>
            <a:ahLst/>
            <a:cxnLst/>
            <a:rect l="l" t="t" r="r" b="b"/>
            <a:pathLst>
              <a:path w="2731258" h="2731258">
                <a:moveTo>
                  <a:pt x="0" y="0"/>
                </a:moveTo>
                <a:lnTo>
                  <a:pt x="2731258" y="0"/>
                </a:lnTo>
                <a:lnTo>
                  <a:pt x="2731258" y="2731258"/>
                </a:lnTo>
                <a:lnTo>
                  <a:pt x="0" y="2731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sv-SE"/>
          </a:p>
        </p:txBody>
      </p:sp>
      <p:sp>
        <p:nvSpPr>
          <p:cNvPr id="6" name="Freeform 6"/>
          <p:cNvSpPr/>
          <p:nvPr/>
        </p:nvSpPr>
        <p:spPr>
          <a:xfrm>
            <a:off x="13628900" y="5261777"/>
            <a:ext cx="1492536" cy="1552704"/>
          </a:xfrm>
          <a:custGeom>
            <a:avLst/>
            <a:gdLst/>
            <a:ahLst/>
            <a:cxnLst/>
            <a:rect l="l" t="t" r="r" b="b"/>
            <a:pathLst>
              <a:path w="1492536" h="1552704">
                <a:moveTo>
                  <a:pt x="0" y="0"/>
                </a:moveTo>
                <a:lnTo>
                  <a:pt x="1492536" y="0"/>
                </a:lnTo>
                <a:lnTo>
                  <a:pt x="1492536" y="1552704"/>
                </a:lnTo>
                <a:lnTo>
                  <a:pt x="0" y="1552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sv-SE"/>
          </a:p>
        </p:txBody>
      </p:sp>
      <p:sp>
        <p:nvSpPr>
          <p:cNvPr id="7" name="TextBox 7"/>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30</a:t>
            </a:r>
          </a:p>
          <a:p>
            <a:pPr algn="r">
              <a:lnSpc>
                <a:spcPts val="2160"/>
              </a:lnSpc>
            </a:pPr>
            <a:endParaRPr lang="en-US" sz="1800" spc="16">
              <a:solidFill>
                <a:srgbClr val="898989"/>
              </a:solidFill>
              <a:latin typeface="TT Rounds Condensed Bold"/>
            </a:endParaRPr>
          </a:p>
        </p:txBody>
      </p:sp>
      <p:sp>
        <p:nvSpPr>
          <p:cNvPr id="8" name="TextBox 8"/>
          <p:cNvSpPr txBox="1"/>
          <p:nvPr/>
        </p:nvSpPr>
        <p:spPr>
          <a:xfrm>
            <a:off x="971992" y="1770683"/>
            <a:ext cx="12656908"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10. Hållbart - grönt - cykliskt entreprenörskap</a:t>
            </a:r>
          </a:p>
        </p:txBody>
      </p:sp>
      <p:sp>
        <p:nvSpPr>
          <p:cNvPr id="9" name="TextBox 9"/>
          <p:cNvSpPr txBox="1"/>
          <p:nvPr/>
        </p:nvSpPr>
        <p:spPr>
          <a:xfrm>
            <a:off x="971992" y="2895851"/>
            <a:ext cx="13887066" cy="819150"/>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10.3 Cirkulär ekonomi och entreprenörskap </a:t>
            </a:r>
          </a:p>
          <a:p>
            <a:pPr algn="l">
              <a:lnSpc>
                <a:spcPts val="2999"/>
              </a:lnSpc>
              <a:spcBef>
                <a:spcPct val="0"/>
              </a:spcBef>
            </a:pPr>
            <a:endParaRPr lang="en-US" sz="2999" u="sng" spc="28">
              <a:solidFill>
                <a:srgbClr val="94C020"/>
              </a:solidFill>
              <a:latin typeface="TT Rounds Condensed"/>
            </a:endParaRPr>
          </a:p>
        </p:txBody>
      </p:sp>
      <p:sp>
        <p:nvSpPr>
          <p:cNvPr id="10" name="TextBox 10"/>
          <p:cNvSpPr txBox="1"/>
          <p:nvPr/>
        </p:nvSpPr>
        <p:spPr>
          <a:xfrm>
            <a:off x="995059" y="3564562"/>
            <a:ext cx="16297882" cy="933450"/>
          </a:xfrm>
          <a:prstGeom prst="rect">
            <a:avLst/>
          </a:prstGeom>
        </p:spPr>
        <p:txBody>
          <a:bodyPr lIns="0" tIns="0" rIns="0" bIns="0" rtlCol="0" anchor="t">
            <a:spAutoFit/>
          </a:bodyPr>
          <a:lstStyle/>
          <a:p>
            <a:pPr algn="l">
              <a:lnSpc>
                <a:spcPts val="2400"/>
              </a:lnSpc>
              <a:spcBef>
                <a:spcPct val="0"/>
              </a:spcBef>
            </a:pPr>
            <a:r>
              <a:rPr lang="en-US" sz="2000" spc="18">
                <a:solidFill>
                  <a:srgbClr val="000000"/>
                </a:solidFill>
                <a:latin typeface="TT Rounds Condensed"/>
              </a:rPr>
              <a:t>Cirkulär utveckling är en modell för ekonomisk, social och miljömässig produktion och konsumtion som syftar till att bygga ett hållbart samhälle baserat på en cirkulär modell. Den syftar till att utveckla återvinningsbara och hållbara resurser för att skydda samhället från avfall. Målet är att göra det möjligt för ekonomier och samhällen i allmänhet att bli mer självständiga och hållbara. </a:t>
            </a:r>
          </a:p>
        </p:txBody>
      </p:sp>
      <p:sp>
        <p:nvSpPr>
          <p:cNvPr id="11" name="TextBox 11"/>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Hållbart</a:t>
            </a:r>
            <a:r>
              <a:rPr lang="en-US" sz="1800" spc="16" dirty="0">
                <a:solidFill>
                  <a:srgbClr val="898989"/>
                </a:solidFill>
                <a:latin typeface="TT Rounds Condensed"/>
              </a:rPr>
              <a:t> - </a:t>
            </a:r>
            <a:r>
              <a:rPr lang="en-US" sz="1800" spc="16" dirty="0" err="1">
                <a:solidFill>
                  <a:srgbClr val="898989"/>
                </a:solidFill>
                <a:latin typeface="TT Rounds Condensed"/>
              </a:rPr>
              <a:t>grönt</a:t>
            </a:r>
            <a:r>
              <a:rPr lang="en-US" sz="1800" spc="16" dirty="0">
                <a:solidFill>
                  <a:srgbClr val="898989"/>
                </a:solidFill>
                <a:latin typeface="TT Rounds Condensed"/>
              </a:rPr>
              <a:t> - </a:t>
            </a:r>
            <a:r>
              <a:rPr lang="en-US" sz="1800" spc="16" dirty="0" err="1">
                <a:solidFill>
                  <a:srgbClr val="898989"/>
                </a:solidFill>
                <a:latin typeface="TT Rounds Condensed"/>
              </a:rPr>
              <a:t>cykliskt</a:t>
            </a:r>
            <a:r>
              <a:rPr lang="en-US" sz="1800" spc="16" dirty="0">
                <a:solidFill>
                  <a:srgbClr val="898989"/>
                </a:solidFill>
                <a:latin typeface="TT Rounds Condensed"/>
              </a:rPr>
              <a:t> </a:t>
            </a:r>
            <a:r>
              <a:rPr lang="en-US" sz="1800" spc="16" dirty="0" err="1">
                <a:solidFill>
                  <a:srgbClr val="898989"/>
                </a:solidFill>
                <a:latin typeface="TT Rounds Condensed"/>
              </a:rPr>
              <a:t>entreprenörskap</a:t>
            </a:r>
            <a:endParaRPr lang="en-US" sz="1800" spc="16" dirty="0">
              <a:solidFill>
                <a:srgbClr val="898989"/>
              </a:solidFill>
              <a:latin typeface="TT Rounds Condense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12034647" y="3807273"/>
            <a:ext cx="4401693" cy="4412725"/>
          </a:xfrm>
          <a:custGeom>
            <a:avLst/>
            <a:gdLst/>
            <a:ahLst/>
            <a:cxnLst/>
            <a:rect l="l" t="t" r="r" b="b"/>
            <a:pathLst>
              <a:path w="4401693" h="4412725">
                <a:moveTo>
                  <a:pt x="0" y="0"/>
                </a:moveTo>
                <a:lnTo>
                  <a:pt x="4401693" y="0"/>
                </a:lnTo>
                <a:lnTo>
                  <a:pt x="4401693" y="4412725"/>
                </a:lnTo>
                <a:lnTo>
                  <a:pt x="0" y="44127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4" name="TextBox 4"/>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Entreprenörskap</a:t>
            </a:r>
            <a:r>
              <a:rPr lang="en-US" sz="1800" spc="16" dirty="0">
                <a:solidFill>
                  <a:srgbClr val="898989"/>
                </a:solidFill>
                <a:latin typeface="TT Rounds Condensed"/>
              </a:rPr>
              <a:t>, </a:t>
            </a:r>
            <a:r>
              <a:rPr lang="en-US" sz="1800" spc="16" dirty="0" err="1">
                <a:solidFill>
                  <a:srgbClr val="898989"/>
                </a:solidFill>
                <a:latin typeface="TT Rounds Condensed"/>
              </a:rPr>
              <a:t>entreprenör</a:t>
            </a:r>
            <a:r>
              <a:rPr lang="en-US" sz="1800" spc="16" dirty="0">
                <a:solidFill>
                  <a:srgbClr val="898989"/>
                </a:solidFill>
                <a:latin typeface="TT Rounds Condensed"/>
              </a:rPr>
              <a:t>, </a:t>
            </a:r>
            <a:r>
              <a:rPr lang="en-US" sz="1800" spc="16" dirty="0" err="1">
                <a:solidFill>
                  <a:srgbClr val="898989"/>
                </a:solidFill>
                <a:latin typeface="TT Rounds Condensed"/>
              </a:rPr>
              <a:t>entreprenöriell</a:t>
            </a:r>
            <a:r>
              <a:rPr lang="en-US" sz="1800" spc="16" dirty="0">
                <a:solidFill>
                  <a:srgbClr val="898989"/>
                </a:solidFill>
                <a:latin typeface="TT Rounds Condensed"/>
              </a:rPr>
              <a:t> </a:t>
            </a:r>
            <a:r>
              <a:rPr lang="en-US" sz="1800" spc="16" dirty="0" err="1">
                <a:solidFill>
                  <a:srgbClr val="898989"/>
                </a:solidFill>
                <a:latin typeface="TT Rounds Condensed"/>
              </a:rPr>
              <a:t>möjlighet</a:t>
            </a:r>
            <a:endParaRPr lang="en-US" sz="1800" spc="16" dirty="0">
              <a:solidFill>
                <a:srgbClr val="898989"/>
              </a:solidFill>
              <a:latin typeface="TT Rounds Condensed"/>
            </a:endParaRPr>
          </a:p>
        </p:txBody>
      </p:sp>
      <p:sp>
        <p:nvSpPr>
          <p:cNvPr id="5" name="TextBox 5"/>
          <p:cNvSpPr txBox="1"/>
          <p:nvPr/>
        </p:nvSpPr>
        <p:spPr>
          <a:xfrm>
            <a:off x="16436340" y="9580245"/>
            <a:ext cx="502920" cy="456248"/>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4</a:t>
            </a:r>
          </a:p>
        </p:txBody>
      </p:sp>
      <p:sp>
        <p:nvSpPr>
          <p:cNvPr id="6" name="TextBox 6"/>
          <p:cNvSpPr txBox="1"/>
          <p:nvPr/>
        </p:nvSpPr>
        <p:spPr>
          <a:xfrm>
            <a:off x="343784" y="1816471"/>
            <a:ext cx="16344016" cy="630555"/>
          </a:xfrm>
          <a:prstGeom prst="rect">
            <a:avLst/>
          </a:prstGeom>
        </p:spPr>
        <p:txBody>
          <a:bodyPr lIns="0" tIns="0" rIns="0" bIns="0" rtlCol="0" anchor="t">
            <a:spAutoFit/>
          </a:bodyPr>
          <a:lstStyle/>
          <a:p>
            <a:pPr marL="971553" lvl="1" indent="-485777" algn="l">
              <a:lnSpc>
                <a:spcPts val="4860"/>
              </a:lnSpc>
              <a:buAutoNum type="arabicPeriod"/>
            </a:pPr>
            <a:r>
              <a:rPr lang="en-US" sz="4500" spc="42">
                <a:solidFill>
                  <a:srgbClr val="94C020"/>
                </a:solidFill>
                <a:latin typeface="TT Rounds Condensed Bold"/>
              </a:rPr>
              <a:t>Entreprenörskap, Entreprenör, Entreprenöriell möjlighet</a:t>
            </a:r>
          </a:p>
        </p:txBody>
      </p:sp>
      <p:sp>
        <p:nvSpPr>
          <p:cNvPr id="7" name="TextBox 7"/>
          <p:cNvSpPr txBox="1"/>
          <p:nvPr/>
        </p:nvSpPr>
        <p:spPr>
          <a:xfrm>
            <a:off x="1028700" y="2850881"/>
            <a:ext cx="3358455" cy="1190625"/>
          </a:xfrm>
          <a:prstGeom prst="rect">
            <a:avLst/>
          </a:prstGeom>
        </p:spPr>
        <p:txBody>
          <a:bodyPr lIns="0" tIns="0" rIns="0" bIns="0" rtlCol="0" anchor="t">
            <a:spAutoFit/>
          </a:bodyPr>
          <a:lstStyle/>
          <a:p>
            <a:pPr algn="l">
              <a:lnSpc>
                <a:spcPts val="3599"/>
              </a:lnSpc>
              <a:spcBef>
                <a:spcPct val="0"/>
              </a:spcBef>
            </a:pPr>
            <a:r>
              <a:rPr lang="en-US" sz="2999" spc="28">
                <a:solidFill>
                  <a:srgbClr val="94C020"/>
                </a:solidFill>
                <a:latin typeface="TT Rounds Condensed"/>
              </a:rPr>
              <a:t>1.1 </a:t>
            </a:r>
            <a:r>
              <a:rPr lang="en-US" sz="2999" u="sng" spc="28">
                <a:solidFill>
                  <a:srgbClr val="94C020"/>
                </a:solidFill>
                <a:latin typeface="TT Rounds Condensed"/>
              </a:rPr>
              <a:t>Entreprenörskap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8" name="TextBox 8"/>
          <p:cNvSpPr txBox="1"/>
          <p:nvPr/>
        </p:nvSpPr>
        <p:spPr>
          <a:xfrm>
            <a:off x="1028700" y="4031981"/>
            <a:ext cx="10233588" cy="4371975"/>
          </a:xfrm>
          <a:prstGeom prst="rect">
            <a:avLst/>
          </a:prstGeom>
        </p:spPr>
        <p:txBody>
          <a:bodyPr lIns="0" tIns="0" rIns="0" bIns="0" rtlCol="0" anchor="t">
            <a:spAutoFit/>
          </a:bodyPr>
          <a:lstStyle/>
          <a:p>
            <a:pPr algn="just">
              <a:lnSpc>
                <a:spcPts val="2639"/>
              </a:lnSpc>
              <a:spcBef>
                <a:spcPct val="0"/>
              </a:spcBef>
            </a:pPr>
            <a:r>
              <a:rPr lang="en-US" sz="2199" spc="19">
                <a:solidFill>
                  <a:srgbClr val="000000"/>
                </a:solidFill>
                <a:latin typeface="TT Rounds Condensed"/>
              </a:rPr>
              <a:t>Entreprenörskap är ett mångfacetterat begrepp, och vi kan definiera entreprenörskap som att starta ett företag. Av denna anledning definieras entreprenörskap i den internationella litteraturen också som start up. </a:t>
            </a:r>
          </a:p>
          <a:p>
            <a:pPr algn="just">
              <a:lnSpc>
                <a:spcPts val="2639"/>
              </a:lnSpc>
              <a:spcBef>
                <a:spcPct val="0"/>
              </a:spcBef>
            </a:pPr>
            <a:r>
              <a:rPr lang="en-US" sz="2199" spc="19">
                <a:solidFill>
                  <a:srgbClr val="000000"/>
                </a:solidFill>
                <a:latin typeface="TT Rounds Condensed"/>
              </a:rPr>
              <a:t> </a:t>
            </a:r>
          </a:p>
          <a:p>
            <a:pPr algn="just">
              <a:lnSpc>
                <a:spcPts val="2639"/>
              </a:lnSpc>
              <a:spcBef>
                <a:spcPct val="0"/>
              </a:spcBef>
            </a:pPr>
            <a:r>
              <a:rPr lang="en-US" sz="2199" spc="19">
                <a:solidFill>
                  <a:srgbClr val="000000"/>
                </a:solidFill>
                <a:latin typeface="TT Rounds Condensed"/>
              </a:rPr>
              <a:t>Kreativitet, innovation och resursoptimering</a:t>
            </a:r>
          </a:p>
          <a:p>
            <a:pPr algn="just">
              <a:lnSpc>
                <a:spcPts val="2639"/>
              </a:lnSpc>
              <a:spcBef>
                <a:spcPct val="0"/>
              </a:spcBef>
            </a:pPr>
            <a:endParaRPr lang="en-US" sz="2199" spc="19">
              <a:solidFill>
                <a:srgbClr val="000000"/>
              </a:solidFill>
              <a:latin typeface="TT Rounds Condensed"/>
            </a:endParaRPr>
          </a:p>
          <a:p>
            <a:pPr algn="just">
              <a:lnSpc>
                <a:spcPts val="2639"/>
              </a:lnSpc>
              <a:spcBef>
                <a:spcPct val="0"/>
              </a:spcBef>
            </a:pPr>
            <a:r>
              <a:rPr lang="en-US" sz="2199" spc="19">
                <a:solidFill>
                  <a:srgbClr val="000000"/>
                </a:solidFill>
                <a:latin typeface="TT Rounds Condensed"/>
              </a:rPr>
              <a:t>Entreprenörskap omfattar:</a:t>
            </a:r>
          </a:p>
          <a:p>
            <a:pPr marL="474978" lvl="1" indent="-237489" algn="just">
              <a:lnSpc>
                <a:spcPts val="2639"/>
              </a:lnSpc>
              <a:buFont typeface="Arial"/>
              <a:buChar char="•"/>
            </a:pPr>
            <a:r>
              <a:rPr lang="en-US" sz="2199" spc="19">
                <a:solidFill>
                  <a:srgbClr val="000000"/>
                </a:solidFill>
                <a:latin typeface="TT Rounds Condensed"/>
              </a:rPr>
              <a:t>upptäckt av möjligheter</a:t>
            </a:r>
          </a:p>
          <a:p>
            <a:pPr marL="474978" lvl="1" indent="-237489" algn="just">
              <a:lnSpc>
                <a:spcPts val="2639"/>
              </a:lnSpc>
              <a:buFont typeface="Arial"/>
              <a:buChar char="•"/>
            </a:pPr>
            <a:r>
              <a:rPr lang="en-US" sz="2199" spc="19">
                <a:solidFill>
                  <a:srgbClr val="000000"/>
                </a:solidFill>
                <a:latin typeface="TT Rounds Condensed"/>
              </a:rPr>
              <a:t>innovation</a:t>
            </a:r>
          </a:p>
          <a:p>
            <a:pPr marL="474978" lvl="1" indent="-237489" algn="just">
              <a:lnSpc>
                <a:spcPts val="2639"/>
              </a:lnSpc>
              <a:buFont typeface="Arial"/>
              <a:buChar char="•"/>
            </a:pPr>
            <a:r>
              <a:rPr lang="en-US" sz="2199" spc="19">
                <a:solidFill>
                  <a:srgbClr val="000000"/>
                </a:solidFill>
                <a:latin typeface="TT Rounds Condensed"/>
              </a:rPr>
              <a:t>riskminskning</a:t>
            </a:r>
          </a:p>
          <a:p>
            <a:pPr marL="474978" lvl="1" indent="-237489" algn="just">
              <a:lnSpc>
                <a:spcPts val="2639"/>
              </a:lnSpc>
              <a:buFont typeface="Arial"/>
              <a:buChar char="•"/>
            </a:pPr>
            <a:r>
              <a:rPr lang="en-US" sz="2199" spc="19">
                <a:solidFill>
                  <a:srgbClr val="000000"/>
                </a:solidFill>
                <a:latin typeface="TT Rounds Condensed"/>
              </a:rPr>
              <a:t>personliga egenskaper</a:t>
            </a:r>
          </a:p>
          <a:p>
            <a:pPr marL="474978" lvl="1" indent="-237489" algn="just">
              <a:lnSpc>
                <a:spcPts val="2639"/>
              </a:lnSpc>
              <a:spcBef>
                <a:spcPct val="0"/>
              </a:spcBef>
              <a:buFont typeface="Arial"/>
              <a:buChar char="•"/>
            </a:pPr>
            <a:r>
              <a:rPr lang="en-US" sz="2199" spc="19">
                <a:solidFill>
                  <a:srgbClr val="000000"/>
                </a:solidFill>
                <a:latin typeface="TT Rounds Condensed"/>
              </a:rPr>
              <a:t>miljöfaktorer</a:t>
            </a:r>
          </a:p>
          <a:p>
            <a:pPr algn="just">
              <a:lnSpc>
                <a:spcPts val="2879"/>
              </a:lnSpc>
              <a:spcBef>
                <a:spcPct val="0"/>
              </a:spcBef>
            </a:pPr>
            <a:endParaRPr lang="en-US" sz="2199" spc="19">
              <a:solidFill>
                <a:srgbClr val="000000"/>
              </a:solidFill>
              <a:latin typeface="TT Rounds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TextBox 3"/>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5</a:t>
            </a:r>
          </a:p>
          <a:p>
            <a:pPr algn="r">
              <a:lnSpc>
                <a:spcPts val="2160"/>
              </a:lnSpc>
            </a:pPr>
            <a:endParaRPr lang="en-US" sz="1800" spc="16">
              <a:solidFill>
                <a:srgbClr val="898989"/>
              </a:solidFill>
              <a:latin typeface="TT Rounds Condensed Bold"/>
            </a:endParaRPr>
          </a:p>
        </p:txBody>
      </p:sp>
      <p:sp>
        <p:nvSpPr>
          <p:cNvPr id="4" name="TextBox 4"/>
          <p:cNvSpPr txBox="1"/>
          <p:nvPr/>
        </p:nvSpPr>
        <p:spPr>
          <a:xfrm>
            <a:off x="343784" y="1816471"/>
            <a:ext cx="16344016" cy="630555"/>
          </a:xfrm>
          <a:prstGeom prst="rect">
            <a:avLst/>
          </a:prstGeom>
        </p:spPr>
        <p:txBody>
          <a:bodyPr lIns="0" tIns="0" rIns="0" bIns="0" rtlCol="0" anchor="t">
            <a:spAutoFit/>
          </a:bodyPr>
          <a:lstStyle/>
          <a:p>
            <a:pPr marL="971553" lvl="1" indent="-485777" algn="l">
              <a:lnSpc>
                <a:spcPts val="4860"/>
              </a:lnSpc>
              <a:buAutoNum type="arabicPeriod"/>
            </a:pPr>
            <a:r>
              <a:rPr lang="en-US" sz="4500" spc="42">
                <a:solidFill>
                  <a:srgbClr val="94C020"/>
                </a:solidFill>
                <a:latin typeface="TT Rounds Condensed Bold"/>
              </a:rPr>
              <a:t>Entreprenörskap, Entreprenör, Entreprenöriell möjlighet</a:t>
            </a:r>
          </a:p>
        </p:txBody>
      </p:sp>
      <p:sp>
        <p:nvSpPr>
          <p:cNvPr id="5" name="TextBox 5"/>
          <p:cNvSpPr txBox="1"/>
          <p:nvPr/>
        </p:nvSpPr>
        <p:spPr>
          <a:xfrm>
            <a:off x="1028700" y="2850881"/>
            <a:ext cx="6077099" cy="1236344"/>
          </a:xfrm>
          <a:prstGeom prst="rect">
            <a:avLst/>
          </a:prstGeom>
        </p:spPr>
        <p:txBody>
          <a:bodyPr lIns="0" tIns="0" rIns="0" bIns="0" rtlCol="0" anchor="t">
            <a:spAutoFit/>
          </a:bodyPr>
          <a:lstStyle/>
          <a:p>
            <a:pPr algn="l">
              <a:lnSpc>
                <a:spcPts val="3599"/>
              </a:lnSpc>
            </a:pPr>
            <a:r>
              <a:rPr lang="en-US" sz="2999" u="sng" spc="26">
                <a:solidFill>
                  <a:srgbClr val="94C020"/>
                </a:solidFill>
                <a:latin typeface="TT Rounds Condensed"/>
              </a:rPr>
              <a:t>1.2 Mätning av entreprenörskap </a:t>
            </a:r>
          </a:p>
          <a:p>
            <a:pPr algn="l">
              <a:lnSpc>
                <a:spcPts val="3599"/>
              </a:lnSpc>
            </a:pPr>
            <a:endParaRPr lang="en-US" sz="2999" u="sng" spc="26">
              <a:solidFill>
                <a:srgbClr val="94C020"/>
              </a:solidFill>
              <a:latin typeface="TT Rounds Condensed"/>
            </a:endParaRPr>
          </a:p>
          <a:p>
            <a:pPr algn="l">
              <a:lnSpc>
                <a:spcPts val="1829"/>
              </a:lnSpc>
            </a:pPr>
            <a:r>
              <a:rPr lang="en-US" sz="2999" spc="28">
                <a:solidFill>
                  <a:srgbClr val="94C020"/>
                </a:solidFill>
                <a:latin typeface="TT Rounds Condensed"/>
              </a:rPr>
              <a:t>Metodik   </a:t>
            </a:r>
          </a:p>
        </p:txBody>
      </p:sp>
      <p:grpSp>
        <p:nvGrpSpPr>
          <p:cNvPr id="6" name="Group 6"/>
          <p:cNvGrpSpPr/>
          <p:nvPr/>
        </p:nvGrpSpPr>
        <p:grpSpPr>
          <a:xfrm>
            <a:off x="2807417" y="4487275"/>
            <a:ext cx="3971334" cy="397133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94C020"/>
              </a:solidFill>
              <a:prstDash val="solid"/>
              <a:miter/>
            </a:ln>
          </p:spPr>
          <p:txBody>
            <a:bodyPr/>
            <a:lstStyle/>
            <a:p>
              <a:endParaRPr lang="sv-SE"/>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2160"/>
                </a:lnSpc>
              </a:pPr>
              <a:endParaRPr/>
            </a:p>
          </p:txBody>
        </p:sp>
      </p:grpSp>
      <p:grpSp>
        <p:nvGrpSpPr>
          <p:cNvPr id="9" name="Group 9"/>
          <p:cNvGrpSpPr/>
          <p:nvPr/>
        </p:nvGrpSpPr>
        <p:grpSpPr>
          <a:xfrm>
            <a:off x="7076505" y="4487275"/>
            <a:ext cx="3971334" cy="39713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94C020"/>
              </a:solidFill>
              <a:prstDash val="solid"/>
              <a:miter/>
            </a:ln>
          </p:spPr>
          <p:txBody>
            <a:bodyPr/>
            <a:lstStyle/>
            <a:p>
              <a:endParaRPr lang="sv-SE"/>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2160"/>
                </a:lnSpc>
              </a:pPr>
              <a:endParaRPr/>
            </a:p>
          </p:txBody>
        </p:sp>
      </p:grpSp>
      <p:grpSp>
        <p:nvGrpSpPr>
          <p:cNvPr id="12" name="Group 12"/>
          <p:cNvGrpSpPr/>
          <p:nvPr/>
        </p:nvGrpSpPr>
        <p:grpSpPr>
          <a:xfrm>
            <a:off x="11271602" y="4487275"/>
            <a:ext cx="3971334" cy="397133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94C020"/>
              </a:solidFill>
              <a:prstDash val="solid"/>
              <a:miter/>
            </a:ln>
          </p:spPr>
          <p:txBody>
            <a:bodyPr/>
            <a:lstStyle/>
            <a:p>
              <a:endParaRPr lang="sv-SE"/>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2160"/>
                </a:lnSpc>
              </a:pPr>
              <a:endParaRPr/>
            </a:p>
          </p:txBody>
        </p:sp>
      </p:grpSp>
      <p:sp>
        <p:nvSpPr>
          <p:cNvPr id="15" name="Freeform 15"/>
          <p:cNvSpPr/>
          <p:nvPr/>
        </p:nvSpPr>
        <p:spPr>
          <a:xfrm>
            <a:off x="3766617" y="5520208"/>
            <a:ext cx="2311046" cy="1343296"/>
          </a:xfrm>
          <a:custGeom>
            <a:avLst/>
            <a:gdLst/>
            <a:ahLst/>
            <a:cxnLst/>
            <a:rect l="l" t="t" r="r" b="b"/>
            <a:pathLst>
              <a:path w="2311046" h="1343296">
                <a:moveTo>
                  <a:pt x="0" y="0"/>
                </a:moveTo>
                <a:lnTo>
                  <a:pt x="2311047" y="0"/>
                </a:lnTo>
                <a:lnTo>
                  <a:pt x="2311047" y="1343296"/>
                </a:lnTo>
                <a:lnTo>
                  <a:pt x="0" y="13432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16" name="Freeform 16"/>
          <p:cNvSpPr/>
          <p:nvPr/>
        </p:nvSpPr>
        <p:spPr>
          <a:xfrm>
            <a:off x="8217476" y="5414157"/>
            <a:ext cx="1620710" cy="1535623"/>
          </a:xfrm>
          <a:custGeom>
            <a:avLst/>
            <a:gdLst/>
            <a:ahLst/>
            <a:cxnLst/>
            <a:rect l="l" t="t" r="r" b="b"/>
            <a:pathLst>
              <a:path w="1620710" h="1535623">
                <a:moveTo>
                  <a:pt x="0" y="0"/>
                </a:moveTo>
                <a:lnTo>
                  <a:pt x="1620710" y="0"/>
                </a:lnTo>
                <a:lnTo>
                  <a:pt x="1620710" y="1535623"/>
                </a:lnTo>
                <a:lnTo>
                  <a:pt x="0" y="15356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v-SE"/>
          </a:p>
        </p:txBody>
      </p:sp>
      <p:sp>
        <p:nvSpPr>
          <p:cNvPr id="17" name="Freeform 17"/>
          <p:cNvSpPr/>
          <p:nvPr/>
        </p:nvSpPr>
        <p:spPr>
          <a:xfrm>
            <a:off x="12577364" y="5078590"/>
            <a:ext cx="1160768" cy="1634885"/>
          </a:xfrm>
          <a:custGeom>
            <a:avLst/>
            <a:gdLst/>
            <a:ahLst/>
            <a:cxnLst/>
            <a:rect l="l" t="t" r="r" b="b"/>
            <a:pathLst>
              <a:path w="1160768" h="1634885">
                <a:moveTo>
                  <a:pt x="0" y="0"/>
                </a:moveTo>
                <a:lnTo>
                  <a:pt x="1160768" y="0"/>
                </a:lnTo>
                <a:lnTo>
                  <a:pt x="1160768" y="1634885"/>
                </a:lnTo>
                <a:lnTo>
                  <a:pt x="0" y="16348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sv-SE"/>
          </a:p>
        </p:txBody>
      </p:sp>
      <p:sp>
        <p:nvSpPr>
          <p:cNvPr id="18" name="TextBox 18"/>
          <p:cNvSpPr txBox="1"/>
          <p:nvPr/>
        </p:nvSpPr>
        <p:spPr>
          <a:xfrm>
            <a:off x="3627867" y="7104000"/>
            <a:ext cx="2330434" cy="352425"/>
          </a:xfrm>
          <a:prstGeom prst="rect">
            <a:avLst/>
          </a:prstGeom>
        </p:spPr>
        <p:txBody>
          <a:bodyPr lIns="0" tIns="0" rIns="0" bIns="0" rtlCol="0" anchor="t">
            <a:spAutoFit/>
          </a:bodyPr>
          <a:lstStyle/>
          <a:p>
            <a:pPr algn="ctr">
              <a:lnSpc>
                <a:spcPts val="2760"/>
              </a:lnSpc>
              <a:spcBef>
                <a:spcPct val="0"/>
              </a:spcBef>
            </a:pPr>
            <a:r>
              <a:rPr lang="en-US" sz="2300" spc="21">
                <a:solidFill>
                  <a:srgbClr val="000000"/>
                </a:solidFill>
                <a:latin typeface="TT Rounds Condensed Bold"/>
              </a:rPr>
              <a:t>Sysselsättningsgrad</a:t>
            </a:r>
          </a:p>
        </p:txBody>
      </p:sp>
      <p:sp>
        <p:nvSpPr>
          <p:cNvPr id="19" name="TextBox 19"/>
          <p:cNvSpPr txBox="1"/>
          <p:nvPr/>
        </p:nvSpPr>
        <p:spPr>
          <a:xfrm>
            <a:off x="7809693" y="6970207"/>
            <a:ext cx="2504957" cy="707610"/>
          </a:xfrm>
          <a:prstGeom prst="rect">
            <a:avLst/>
          </a:prstGeom>
        </p:spPr>
        <p:txBody>
          <a:bodyPr lIns="0" tIns="0" rIns="0" bIns="0" rtlCol="0" anchor="t">
            <a:spAutoFit/>
          </a:bodyPr>
          <a:lstStyle/>
          <a:p>
            <a:pPr algn="ctr">
              <a:lnSpc>
                <a:spcPts val="2809"/>
              </a:lnSpc>
              <a:spcBef>
                <a:spcPct val="0"/>
              </a:spcBef>
            </a:pPr>
            <a:r>
              <a:rPr lang="en-US" sz="2341" spc="21">
                <a:solidFill>
                  <a:srgbClr val="000000"/>
                </a:solidFill>
                <a:latin typeface="TT Rounds Condensed Bold"/>
              </a:rPr>
              <a:t>ägande av företag </a:t>
            </a:r>
          </a:p>
          <a:p>
            <a:pPr algn="ctr">
              <a:lnSpc>
                <a:spcPts val="2809"/>
              </a:lnSpc>
              <a:spcBef>
                <a:spcPct val="0"/>
              </a:spcBef>
            </a:pPr>
            <a:r>
              <a:rPr lang="en-US" sz="2341" spc="21">
                <a:solidFill>
                  <a:srgbClr val="000000"/>
                </a:solidFill>
                <a:latin typeface="TT Rounds Condensed Bold"/>
              </a:rPr>
              <a:t>hastighet</a:t>
            </a:r>
          </a:p>
        </p:txBody>
      </p:sp>
      <p:sp>
        <p:nvSpPr>
          <p:cNvPr id="20" name="TextBox 20"/>
          <p:cNvSpPr txBox="1"/>
          <p:nvPr/>
        </p:nvSpPr>
        <p:spPr>
          <a:xfrm>
            <a:off x="11615243" y="6970207"/>
            <a:ext cx="3284052" cy="695325"/>
          </a:xfrm>
          <a:prstGeom prst="rect">
            <a:avLst/>
          </a:prstGeom>
        </p:spPr>
        <p:txBody>
          <a:bodyPr lIns="0" tIns="0" rIns="0" bIns="0" rtlCol="0" anchor="t">
            <a:spAutoFit/>
          </a:bodyPr>
          <a:lstStyle/>
          <a:p>
            <a:pPr algn="ctr">
              <a:lnSpc>
                <a:spcPts val="2760"/>
              </a:lnSpc>
              <a:spcBef>
                <a:spcPct val="0"/>
              </a:spcBef>
            </a:pPr>
            <a:r>
              <a:rPr lang="en-US" sz="2300" spc="21">
                <a:solidFill>
                  <a:srgbClr val="000000"/>
                </a:solidFill>
                <a:latin typeface="TT Rounds Condensed Bold"/>
              </a:rPr>
              <a:t>etableringsfrekvensen för nya företag </a:t>
            </a:r>
          </a:p>
        </p:txBody>
      </p:sp>
      <p:sp>
        <p:nvSpPr>
          <p:cNvPr id="21" name="TextBox 21"/>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Entreprenörskap</a:t>
            </a:r>
            <a:r>
              <a:rPr lang="en-US" sz="1800" spc="16" dirty="0">
                <a:solidFill>
                  <a:srgbClr val="898989"/>
                </a:solidFill>
                <a:latin typeface="TT Rounds Condensed"/>
              </a:rPr>
              <a:t>, </a:t>
            </a:r>
            <a:r>
              <a:rPr lang="en-US" sz="1800" spc="16" dirty="0" err="1">
                <a:solidFill>
                  <a:srgbClr val="898989"/>
                </a:solidFill>
                <a:latin typeface="TT Rounds Condensed"/>
              </a:rPr>
              <a:t>entreprenör</a:t>
            </a:r>
            <a:r>
              <a:rPr lang="en-US" sz="1800" spc="16" dirty="0">
                <a:solidFill>
                  <a:srgbClr val="898989"/>
                </a:solidFill>
                <a:latin typeface="TT Rounds Condensed"/>
              </a:rPr>
              <a:t>, </a:t>
            </a:r>
            <a:r>
              <a:rPr lang="en-US" sz="1800" spc="16" dirty="0" err="1">
                <a:solidFill>
                  <a:srgbClr val="898989"/>
                </a:solidFill>
                <a:latin typeface="TT Rounds Condensed"/>
              </a:rPr>
              <a:t>entreprenöriell</a:t>
            </a:r>
            <a:r>
              <a:rPr lang="en-US" sz="1800" spc="16" dirty="0">
                <a:solidFill>
                  <a:srgbClr val="898989"/>
                </a:solidFill>
                <a:latin typeface="TT Rounds Condensed"/>
              </a:rPr>
              <a:t> </a:t>
            </a:r>
            <a:r>
              <a:rPr lang="en-US" sz="1800" spc="16" dirty="0" err="1">
                <a:solidFill>
                  <a:srgbClr val="898989"/>
                </a:solidFill>
                <a:latin typeface="TT Rounds Condensed"/>
              </a:rPr>
              <a:t>möjlighet</a:t>
            </a:r>
            <a:endParaRPr lang="en-US" sz="1800" spc="16" dirty="0">
              <a:solidFill>
                <a:srgbClr val="898989"/>
              </a:solidFill>
              <a:latin typeface="TT Rounds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TextBox 3"/>
          <p:cNvSpPr txBox="1"/>
          <p:nvPr/>
        </p:nvSpPr>
        <p:spPr>
          <a:xfrm>
            <a:off x="1028700" y="4226242"/>
            <a:ext cx="15910560" cy="4895850"/>
          </a:xfrm>
          <a:prstGeom prst="rect">
            <a:avLst/>
          </a:prstGeom>
        </p:spPr>
        <p:txBody>
          <a:bodyPr lIns="0" tIns="0" rIns="0" bIns="0" rtlCol="0" anchor="t">
            <a:spAutoFit/>
          </a:bodyPr>
          <a:lstStyle/>
          <a:p>
            <a:pPr algn="l">
              <a:lnSpc>
                <a:spcPts val="2400"/>
              </a:lnSpc>
              <a:spcBef>
                <a:spcPct val="0"/>
              </a:spcBef>
            </a:pPr>
            <a:r>
              <a:rPr lang="en-US" sz="2000" spc="18">
                <a:solidFill>
                  <a:srgbClr val="000000"/>
                </a:solidFill>
                <a:latin typeface="TT Rounds Condensed"/>
              </a:rPr>
              <a:t>Det är ett </a:t>
            </a:r>
            <a:r>
              <a:rPr lang="en-US" sz="2000" spc="18">
                <a:solidFill>
                  <a:srgbClr val="000000"/>
                </a:solidFill>
                <a:latin typeface="TT Rounds Condensed Bold"/>
              </a:rPr>
              <a:t>forskningsprogram </a:t>
            </a:r>
            <a:r>
              <a:rPr lang="en-US" sz="2000" spc="18">
                <a:solidFill>
                  <a:srgbClr val="000000"/>
                </a:solidFill>
                <a:latin typeface="TT Rounds Condensed"/>
              </a:rPr>
              <a:t>som producerar årliga rapporter om nationers entreprenörsaktivitet.  Definierar 3 typer av affärsverksamhet:</a:t>
            </a:r>
          </a:p>
          <a:p>
            <a:pPr algn="l">
              <a:lnSpc>
                <a:spcPts val="2400"/>
              </a:lnSpc>
              <a:spcBef>
                <a:spcPct val="0"/>
              </a:spcBef>
            </a:pPr>
            <a:endParaRPr lang="en-US" sz="2000" spc="18">
              <a:solidFill>
                <a:srgbClr val="000000"/>
              </a:solidFill>
              <a:latin typeface="TT Rounds Condensed"/>
            </a:endParaRPr>
          </a:p>
          <a:p>
            <a:pPr algn="l">
              <a:lnSpc>
                <a:spcPts val="2400"/>
              </a:lnSpc>
              <a:spcBef>
                <a:spcPct val="0"/>
              </a:spcBef>
            </a:pPr>
            <a:endParaRPr lang="en-US" sz="2000" spc="18">
              <a:solidFill>
                <a:srgbClr val="000000"/>
              </a:solidFill>
              <a:latin typeface="TT Rounds Condensed"/>
            </a:endParaRPr>
          </a:p>
          <a:p>
            <a:pPr algn="l">
              <a:lnSpc>
                <a:spcPts val="2400"/>
              </a:lnSpc>
              <a:spcBef>
                <a:spcPct val="0"/>
              </a:spcBef>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r>
              <a:rPr lang="en-US" sz="2000" spc="18">
                <a:solidFill>
                  <a:srgbClr val="000000"/>
                </a:solidFill>
                <a:latin typeface="TT Rounds Condensed"/>
              </a:rPr>
              <a:t>Ekonomisk tillväxt kan vara ett resultat av </a:t>
            </a:r>
            <a:r>
              <a:rPr lang="en-US" sz="2000" spc="18">
                <a:solidFill>
                  <a:srgbClr val="000000"/>
                </a:solidFill>
                <a:latin typeface="TT Rounds Condensed Bold"/>
              </a:rPr>
              <a:t>Aktiviteter relaterade till de etablerade företagen och </a:t>
            </a:r>
          </a:p>
          <a:p>
            <a:pPr algn="l">
              <a:lnSpc>
                <a:spcPts val="2400"/>
              </a:lnSpc>
            </a:pPr>
            <a:endParaRPr lang="en-US" sz="2000" spc="18">
              <a:solidFill>
                <a:srgbClr val="000000"/>
              </a:solidFill>
              <a:latin typeface="TT Rounds Condensed Bold"/>
            </a:endParaRPr>
          </a:p>
          <a:p>
            <a:pPr algn="l">
              <a:lnSpc>
                <a:spcPts val="2400"/>
              </a:lnSpc>
            </a:pPr>
            <a:endParaRPr lang="en-US" sz="2000" spc="18">
              <a:solidFill>
                <a:srgbClr val="000000"/>
              </a:solidFill>
              <a:latin typeface="TT Rounds Condensed Bold"/>
            </a:endParaRPr>
          </a:p>
          <a:p>
            <a:pPr algn="l">
              <a:lnSpc>
                <a:spcPts val="2400"/>
              </a:lnSpc>
              <a:spcBef>
                <a:spcPct val="0"/>
              </a:spcBef>
            </a:pPr>
            <a:endParaRPr lang="en-US" sz="2000" spc="18">
              <a:solidFill>
                <a:srgbClr val="000000"/>
              </a:solidFill>
              <a:latin typeface="TT Rounds Condensed Bold"/>
            </a:endParaRPr>
          </a:p>
        </p:txBody>
      </p:sp>
      <p:sp>
        <p:nvSpPr>
          <p:cNvPr id="4" name="Freeform 4"/>
          <p:cNvSpPr/>
          <p:nvPr/>
        </p:nvSpPr>
        <p:spPr>
          <a:xfrm>
            <a:off x="5143965" y="4883182"/>
            <a:ext cx="1634772" cy="1651285"/>
          </a:xfrm>
          <a:custGeom>
            <a:avLst/>
            <a:gdLst/>
            <a:ahLst/>
            <a:cxnLst/>
            <a:rect l="l" t="t" r="r" b="b"/>
            <a:pathLst>
              <a:path w="1634772" h="1651285">
                <a:moveTo>
                  <a:pt x="0" y="0"/>
                </a:moveTo>
                <a:lnTo>
                  <a:pt x="1634772" y="0"/>
                </a:lnTo>
                <a:lnTo>
                  <a:pt x="1634772" y="1651285"/>
                </a:lnTo>
                <a:lnTo>
                  <a:pt x="0" y="16512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5" name="Freeform 5"/>
          <p:cNvSpPr/>
          <p:nvPr/>
        </p:nvSpPr>
        <p:spPr>
          <a:xfrm>
            <a:off x="10951658" y="4883182"/>
            <a:ext cx="1786219" cy="1679046"/>
          </a:xfrm>
          <a:custGeom>
            <a:avLst/>
            <a:gdLst/>
            <a:ahLst/>
            <a:cxnLst/>
            <a:rect l="l" t="t" r="r" b="b"/>
            <a:pathLst>
              <a:path w="1786219" h="1679046">
                <a:moveTo>
                  <a:pt x="0" y="0"/>
                </a:moveTo>
                <a:lnTo>
                  <a:pt x="1786219" y="0"/>
                </a:lnTo>
                <a:lnTo>
                  <a:pt x="1786219" y="1679046"/>
                </a:lnTo>
                <a:lnTo>
                  <a:pt x="0" y="16790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v-SE"/>
          </a:p>
        </p:txBody>
      </p:sp>
      <p:sp>
        <p:nvSpPr>
          <p:cNvPr id="6" name="Freeform 6"/>
          <p:cNvSpPr/>
          <p:nvPr/>
        </p:nvSpPr>
        <p:spPr>
          <a:xfrm>
            <a:off x="8036495" y="4883182"/>
            <a:ext cx="1572849" cy="1651285"/>
          </a:xfrm>
          <a:custGeom>
            <a:avLst/>
            <a:gdLst/>
            <a:ahLst/>
            <a:cxnLst/>
            <a:rect l="l" t="t" r="r" b="b"/>
            <a:pathLst>
              <a:path w="1572849" h="1651285">
                <a:moveTo>
                  <a:pt x="0" y="0"/>
                </a:moveTo>
                <a:lnTo>
                  <a:pt x="1572849" y="0"/>
                </a:lnTo>
                <a:lnTo>
                  <a:pt x="1572849" y="1651285"/>
                </a:lnTo>
                <a:lnTo>
                  <a:pt x="0" y="16512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sv-SE"/>
          </a:p>
        </p:txBody>
      </p:sp>
      <p:sp>
        <p:nvSpPr>
          <p:cNvPr id="7" name="Freeform 7"/>
          <p:cNvSpPr/>
          <p:nvPr/>
        </p:nvSpPr>
        <p:spPr>
          <a:xfrm>
            <a:off x="5198730" y="7820710"/>
            <a:ext cx="910181" cy="397726"/>
          </a:xfrm>
          <a:custGeom>
            <a:avLst/>
            <a:gdLst/>
            <a:ahLst/>
            <a:cxnLst/>
            <a:rect l="l" t="t" r="r" b="b"/>
            <a:pathLst>
              <a:path w="910181" h="397726">
                <a:moveTo>
                  <a:pt x="0" y="0"/>
                </a:moveTo>
                <a:lnTo>
                  <a:pt x="910181" y="0"/>
                </a:lnTo>
                <a:lnTo>
                  <a:pt x="910181" y="397726"/>
                </a:lnTo>
                <a:lnTo>
                  <a:pt x="0" y="3977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sv-SE"/>
          </a:p>
        </p:txBody>
      </p:sp>
      <p:sp>
        <p:nvSpPr>
          <p:cNvPr id="8" name="TextBox 8"/>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6</a:t>
            </a:r>
          </a:p>
          <a:p>
            <a:pPr algn="r">
              <a:lnSpc>
                <a:spcPts val="2160"/>
              </a:lnSpc>
            </a:pPr>
            <a:endParaRPr lang="en-US" sz="1800" spc="16">
              <a:solidFill>
                <a:srgbClr val="898989"/>
              </a:solidFill>
              <a:latin typeface="TT Rounds Condensed Bold"/>
            </a:endParaRPr>
          </a:p>
        </p:txBody>
      </p:sp>
      <p:sp>
        <p:nvSpPr>
          <p:cNvPr id="9" name="TextBox 9"/>
          <p:cNvSpPr txBox="1"/>
          <p:nvPr/>
        </p:nvSpPr>
        <p:spPr>
          <a:xfrm>
            <a:off x="343784" y="1816471"/>
            <a:ext cx="16344016" cy="630555"/>
          </a:xfrm>
          <a:prstGeom prst="rect">
            <a:avLst/>
          </a:prstGeom>
        </p:spPr>
        <p:txBody>
          <a:bodyPr lIns="0" tIns="0" rIns="0" bIns="0" rtlCol="0" anchor="t">
            <a:spAutoFit/>
          </a:bodyPr>
          <a:lstStyle/>
          <a:p>
            <a:pPr marL="971553" lvl="1" indent="-485777" algn="l">
              <a:lnSpc>
                <a:spcPts val="4860"/>
              </a:lnSpc>
              <a:buAutoNum type="arabicPeriod"/>
            </a:pPr>
            <a:r>
              <a:rPr lang="en-US" sz="4500" spc="42">
                <a:solidFill>
                  <a:srgbClr val="94C020"/>
                </a:solidFill>
                <a:latin typeface="TT Rounds Condensed Bold"/>
              </a:rPr>
              <a:t>Entreprenörskap, Entreprenör, Entreprenöriell möjlighet</a:t>
            </a:r>
          </a:p>
        </p:txBody>
      </p:sp>
      <p:sp>
        <p:nvSpPr>
          <p:cNvPr id="10" name="TextBox 10"/>
          <p:cNvSpPr txBox="1"/>
          <p:nvPr/>
        </p:nvSpPr>
        <p:spPr>
          <a:xfrm>
            <a:off x="1028700" y="2841347"/>
            <a:ext cx="6469856" cy="1236344"/>
          </a:xfrm>
          <a:prstGeom prst="rect">
            <a:avLst/>
          </a:prstGeom>
        </p:spPr>
        <p:txBody>
          <a:bodyPr lIns="0" tIns="0" rIns="0" bIns="0" rtlCol="0" anchor="t">
            <a:spAutoFit/>
          </a:bodyPr>
          <a:lstStyle/>
          <a:p>
            <a:pPr algn="l">
              <a:lnSpc>
                <a:spcPts val="3599"/>
              </a:lnSpc>
            </a:pPr>
            <a:r>
              <a:rPr lang="en-US" sz="2999" u="sng" spc="26">
                <a:solidFill>
                  <a:srgbClr val="94C020"/>
                </a:solidFill>
                <a:latin typeface="TT Rounds Condensed"/>
              </a:rPr>
              <a:t>1.2 Mätning av entreprenörskap </a:t>
            </a:r>
          </a:p>
          <a:p>
            <a:pPr algn="l">
              <a:lnSpc>
                <a:spcPts val="3599"/>
              </a:lnSpc>
            </a:pPr>
            <a:endParaRPr lang="en-US" sz="2999" u="sng" spc="26">
              <a:solidFill>
                <a:srgbClr val="94C020"/>
              </a:solidFill>
              <a:latin typeface="TT Rounds Condensed"/>
            </a:endParaRPr>
          </a:p>
          <a:p>
            <a:pPr algn="l">
              <a:lnSpc>
                <a:spcPts val="1829"/>
              </a:lnSpc>
            </a:pPr>
            <a:r>
              <a:rPr lang="en-US" sz="2999" spc="28">
                <a:solidFill>
                  <a:srgbClr val="94C020"/>
                </a:solidFill>
                <a:latin typeface="TT Rounds Condensed"/>
              </a:rPr>
              <a:t>Global Entrepreneurship Monitor (GEM)  </a:t>
            </a:r>
          </a:p>
        </p:txBody>
      </p:sp>
      <p:sp>
        <p:nvSpPr>
          <p:cNvPr id="11" name="TextBox 11"/>
          <p:cNvSpPr txBox="1"/>
          <p:nvPr/>
        </p:nvSpPr>
        <p:spPr>
          <a:xfrm>
            <a:off x="4884236" y="6876656"/>
            <a:ext cx="2154230" cy="258254"/>
          </a:xfrm>
          <a:prstGeom prst="rect">
            <a:avLst/>
          </a:prstGeom>
        </p:spPr>
        <p:txBody>
          <a:bodyPr lIns="0" tIns="0" rIns="0" bIns="0" rtlCol="0" anchor="t">
            <a:spAutoFit/>
          </a:bodyPr>
          <a:lstStyle/>
          <a:p>
            <a:pPr algn="ctr">
              <a:lnSpc>
                <a:spcPts val="2091"/>
              </a:lnSpc>
              <a:spcBef>
                <a:spcPct val="0"/>
              </a:spcBef>
            </a:pPr>
            <a:r>
              <a:rPr lang="en-US" sz="1742" spc="16">
                <a:solidFill>
                  <a:srgbClr val="000000"/>
                </a:solidFill>
                <a:latin typeface="TT Rounds Condensed Bold"/>
              </a:rPr>
              <a:t>Nystartade företagare</a:t>
            </a:r>
          </a:p>
        </p:txBody>
      </p:sp>
      <p:sp>
        <p:nvSpPr>
          <p:cNvPr id="12" name="TextBox 12"/>
          <p:cNvSpPr txBox="1"/>
          <p:nvPr/>
        </p:nvSpPr>
        <p:spPr>
          <a:xfrm>
            <a:off x="7924291" y="6876656"/>
            <a:ext cx="1797257" cy="258254"/>
          </a:xfrm>
          <a:prstGeom prst="rect">
            <a:avLst/>
          </a:prstGeom>
        </p:spPr>
        <p:txBody>
          <a:bodyPr lIns="0" tIns="0" rIns="0" bIns="0" rtlCol="0" anchor="t">
            <a:spAutoFit/>
          </a:bodyPr>
          <a:lstStyle/>
          <a:p>
            <a:pPr algn="ctr">
              <a:lnSpc>
                <a:spcPts val="2091"/>
              </a:lnSpc>
              <a:spcBef>
                <a:spcPct val="0"/>
              </a:spcBef>
            </a:pPr>
            <a:r>
              <a:rPr lang="en-US" sz="1742" spc="16">
                <a:solidFill>
                  <a:srgbClr val="000000"/>
                </a:solidFill>
                <a:latin typeface="TT Rounds Condensed Bold"/>
              </a:rPr>
              <a:t>Nya entreprenörer</a:t>
            </a:r>
          </a:p>
        </p:txBody>
      </p:sp>
      <p:sp>
        <p:nvSpPr>
          <p:cNvPr id="13" name="TextBox 13"/>
          <p:cNvSpPr txBox="1"/>
          <p:nvPr/>
        </p:nvSpPr>
        <p:spPr>
          <a:xfrm>
            <a:off x="10605812" y="6876656"/>
            <a:ext cx="2477912" cy="258254"/>
          </a:xfrm>
          <a:prstGeom prst="rect">
            <a:avLst/>
          </a:prstGeom>
        </p:spPr>
        <p:txBody>
          <a:bodyPr lIns="0" tIns="0" rIns="0" bIns="0" rtlCol="0" anchor="t">
            <a:spAutoFit/>
          </a:bodyPr>
          <a:lstStyle/>
          <a:p>
            <a:pPr algn="ctr">
              <a:lnSpc>
                <a:spcPts val="2091"/>
              </a:lnSpc>
              <a:spcBef>
                <a:spcPct val="0"/>
              </a:spcBef>
            </a:pPr>
            <a:r>
              <a:rPr lang="en-US" sz="1742" spc="16">
                <a:solidFill>
                  <a:srgbClr val="000000"/>
                </a:solidFill>
                <a:latin typeface="TT Rounds Condensed Bold"/>
              </a:rPr>
              <a:t>Etablerade entreprenörer</a:t>
            </a:r>
          </a:p>
        </p:txBody>
      </p:sp>
      <p:sp>
        <p:nvSpPr>
          <p:cNvPr id="14" name="Freeform 14"/>
          <p:cNvSpPr/>
          <p:nvPr/>
        </p:nvSpPr>
        <p:spPr>
          <a:xfrm>
            <a:off x="5198730" y="8317430"/>
            <a:ext cx="910181" cy="397726"/>
          </a:xfrm>
          <a:custGeom>
            <a:avLst/>
            <a:gdLst/>
            <a:ahLst/>
            <a:cxnLst/>
            <a:rect l="l" t="t" r="r" b="b"/>
            <a:pathLst>
              <a:path w="910181" h="397726">
                <a:moveTo>
                  <a:pt x="0" y="0"/>
                </a:moveTo>
                <a:lnTo>
                  <a:pt x="910181" y="0"/>
                </a:lnTo>
                <a:lnTo>
                  <a:pt x="910181" y="397726"/>
                </a:lnTo>
                <a:lnTo>
                  <a:pt x="0" y="3977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sv-SE"/>
          </a:p>
        </p:txBody>
      </p:sp>
      <p:sp>
        <p:nvSpPr>
          <p:cNvPr id="15" name="TextBox 15"/>
          <p:cNvSpPr txBox="1"/>
          <p:nvPr/>
        </p:nvSpPr>
        <p:spPr>
          <a:xfrm>
            <a:off x="6377134" y="8344843"/>
            <a:ext cx="9301311" cy="323850"/>
          </a:xfrm>
          <a:prstGeom prst="rect">
            <a:avLst/>
          </a:prstGeom>
        </p:spPr>
        <p:txBody>
          <a:bodyPr lIns="0" tIns="0" rIns="0" bIns="0" rtlCol="0" anchor="t">
            <a:spAutoFit/>
          </a:bodyPr>
          <a:lstStyle/>
          <a:p>
            <a:pPr algn="ctr">
              <a:lnSpc>
                <a:spcPts val="2400"/>
              </a:lnSpc>
              <a:spcBef>
                <a:spcPct val="0"/>
              </a:spcBef>
            </a:pPr>
            <a:r>
              <a:rPr lang="en-US" sz="2000" spc="18">
                <a:solidFill>
                  <a:srgbClr val="000000"/>
                </a:solidFill>
                <a:latin typeface="TT Rounds Condensed Bold"/>
              </a:rPr>
              <a:t>Aktiviteter relaterade till affärsprocesser för att skapa nya företag (start-ups). </a:t>
            </a:r>
          </a:p>
        </p:txBody>
      </p:sp>
      <p:sp>
        <p:nvSpPr>
          <p:cNvPr id="16" name="TextBox 16"/>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Entreprenörskap</a:t>
            </a:r>
            <a:r>
              <a:rPr lang="en-US" sz="1800" spc="16" dirty="0">
                <a:solidFill>
                  <a:srgbClr val="898989"/>
                </a:solidFill>
                <a:latin typeface="TT Rounds Condensed"/>
              </a:rPr>
              <a:t>, </a:t>
            </a:r>
            <a:r>
              <a:rPr lang="en-US" sz="1800" spc="16" dirty="0" err="1">
                <a:solidFill>
                  <a:srgbClr val="898989"/>
                </a:solidFill>
                <a:latin typeface="TT Rounds Condensed"/>
              </a:rPr>
              <a:t>entreprenör</a:t>
            </a:r>
            <a:r>
              <a:rPr lang="en-US" sz="1800" spc="16" dirty="0">
                <a:solidFill>
                  <a:srgbClr val="898989"/>
                </a:solidFill>
                <a:latin typeface="TT Rounds Condensed"/>
              </a:rPr>
              <a:t>, </a:t>
            </a:r>
            <a:r>
              <a:rPr lang="en-US" sz="1800" spc="16" dirty="0" err="1">
                <a:solidFill>
                  <a:srgbClr val="898989"/>
                </a:solidFill>
                <a:latin typeface="TT Rounds Condensed"/>
              </a:rPr>
              <a:t>entreprenöriell</a:t>
            </a:r>
            <a:r>
              <a:rPr lang="en-US" sz="1800" spc="16" dirty="0">
                <a:solidFill>
                  <a:srgbClr val="898989"/>
                </a:solidFill>
                <a:latin typeface="TT Rounds Condensed"/>
              </a:rPr>
              <a:t> </a:t>
            </a:r>
            <a:r>
              <a:rPr lang="en-US" sz="1800" spc="16" dirty="0" err="1">
                <a:solidFill>
                  <a:srgbClr val="898989"/>
                </a:solidFill>
                <a:latin typeface="TT Rounds Condensed"/>
              </a:rPr>
              <a:t>möjlighet</a:t>
            </a:r>
            <a:endParaRPr lang="en-US" sz="1800" spc="16" dirty="0">
              <a:solidFill>
                <a:srgbClr val="898989"/>
              </a:solidFill>
              <a:latin typeface="TT Rounds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1028700" y="6736593"/>
            <a:ext cx="2993552" cy="1710067"/>
          </a:xfrm>
          <a:custGeom>
            <a:avLst/>
            <a:gdLst/>
            <a:ahLst/>
            <a:cxnLst/>
            <a:rect l="l" t="t" r="r" b="b"/>
            <a:pathLst>
              <a:path w="2993552" h="1710067">
                <a:moveTo>
                  <a:pt x="0" y="0"/>
                </a:moveTo>
                <a:lnTo>
                  <a:pt x="2993552" y="0"/>
                </a:lnTo>
                <a:lnTo>
                  <a:pt x="2993552" y="1710066"/>
                </a:lnTo>
                <a:lnTo>
                  <a:pt x="0" y="1710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4" name="Freeform 4"/>
          <p:cNvSpPr/>
          <p:nvPr/>
        </p:nvSpPr>
        <p:spPr>
          <a:xfrm>
            <a:off x="4736951" y="6736593"/>
            <a:ext cx="2565100" cy="1710067"/>
          </a:xfrm>
          <a:custGeom>
            <a:avLst/>
            <a:gdLst/>
            <a:ahLst/>
            <a:cxnLst/>
            <a:rect l="l" t="t" r="r" b="b"/>
            <a:pathLst>
              <a:path w="2565100" h="1710067">
                <a:moveTo>
                  <a:pt x="0" y="0"/>
                </a:moveTo>
                <a:lnTo>
                  <a:pt x="2565100" y="0"/>
                </a:lnTo>
                <a:lnTo>
                  <a:pt x="2565100" y="1710066"/>
                </a:lnTo>
                <a:lnTo>
                  <a:pt x="0" y="1710066"/>
                </a:lnTo>
                <a:lnTo>
                  <a:pt x="0" y="0"/>
                </a:lnTo>
                <a:close/>
              </a:path>
            </a:pathLst>
          </a:custGeom>
          <a:blipFill>
            <a:blip r:embed="rId5"/>
            <a:stretch>
              <a:fillRect/>
            </a:stretch>
          </a:blipFill>
        </p:spPr>
        <p:txBody>
          <a:bodyPr/>
          <a:lstStyle/>
          <a:p>
            <a:endParaRPr lang="sv-SE"/>
          </a:p>
        </p:txBody>
      </p:sp>
      <p:sp>
        <p:nvSpPr>
          <p:cNvPr id="5" name="Freeform 5"/>
          <p:cNvSpPr/>
          <p:nvPr/>
        </p:nvSpPr>
        <p:spPr>
          <a:xfrm>
            <a:off x="8016426" y="6637635"/>
            <a:ext cx="2718479" cy="1809024"/>
          </a:xfrm>
          <a:custGeom>
            <a:avLst/>
            <a:gdLst/>
            <a:ahLst/>
            <a:cxnLst/>
            <a:rect l="l" t="t" r="r" b="b"/>
            <a:pathLst>
              <a:path w="2718479" h="1809024">
                <a:moveTo>
                  <a:pt x="0" y="0"/>
                </a:moveTo>
                <a:lnTo>
                  <a:pt x="2718479" y="0"/>
                </a:lnTo>
                <a:lnTo>
                  <a:pt x="2718479" y="1809024"/>
                </a:lnTo>
                <a:lnTo>
                  <a:pt x="0" y="1809024"/>
                </a:lnTo>
                <a:lnTo>
                  <a:pt x="0" y="0"/>
                </a:lnTo>
                <a:close/>
              </a:path>
            </a:pathLst>
          </a:custGeom>
          <a:blipFill>
            <a:blip r:embed="rId6"/>
            <a:stretch>
              <a:fillRect/>
            </a:stretch>
          </a:blipFill>
        </p:spPr>
        <p:txBody>
          <a:bodyPr/>
          <a:lstStyle/>
          <a:p>
            <a:endParaRPr lang="sv-SE"/>
          </a:p>
        </p:txBody>
      </p:sp>
      <p:sp>
        <p:nvSpPr>
          <p:cNvPr id="6" name="Freeform 6"/>
          <p:cNvSpPr/>
          <p:nvPr/>
        </p:nvSpPr>
        <p:spPr>
          <a:xfrm>
            <a:off x="11449280" y="6637635"/>
            <a:ext cx="2859016" cy="1809024"/>
          </a:xfrm>
          <a:custGeom>
            <a:avLst/>
            <a:gdLst/>
            <a:ahLst/>
            <a:cxnLst/>
            <a:rect l="l" t="t" r="r" b="b"/>
            <a:pathLst>
              <a:path w="2859016" h="1809024">
                <a:moveTo>
                  <a:pt x="0" y="0"/>
                </a:moveTo>
                <a:lnTo>
                  <a:pt x="2859016" y="0"/>
                </a:lnTo>
                <a:lnTo>
                  <a:pt x="2859016" y="1809024"/>
                </a:lnTo>
                <a:lnTo>
                  <a:pt x="0" y="1809024"/>
                </a:lnTo>
                <a:lnTo>
                  <a:pt x="0" y="0"/>
                </a:lnTo>
                <a:close/>
              </a:path>
            </a:pathLst>
          </a:custGeom>
          <a:blipFill>
            <a:blip r:embed="rId7"/>
            <a:stretch>
              <a:fillRect t="-20718" b="-5715"/>
            </a:stretch>
          </a:blipFill>
        </p:spPr>
        <p:txBody>
          <a:bodyPr/>
          <a:lstStyle/>
          <a:p>
            <a:endParaRPr lang="sv-SE"/>
          </a:p>
        </p:txBody>
      </p:sp>
      <p:sp>
        <p:nvSpPr>
          <p:cNvPr id="7" name="Freeform 7"/>
          <p:cNvSpPr/>
          <p:nvPr/>
        </p:nvSpPr>
        <p:spPr>
          <a:xfrm>
            <a:off x="15022671" y="6420689"/>
            <a:ext cx="1712774" cy="2242918"/>
          </a:xfrm>
          <a:custGeom>
            <a:avLst/>
            <a:gdLst/>
            <a:ahLst/>
            <a:cxnLst/>
            <a:rect l="l" t="t" r="r" b="b"/>
            <a:pathLst>
              <a:path w="1712774" h="2242918">
                <a:moveTo>
                  <a:pt x="0" y="0"/>
                </a:moveTo>
                <a:lnTo>
                  <a:pt x="1712774" y="0"/>
                </a:lnTo>
                <a:lnTo>
                  <a:pt x="1712774" y="2242917"/>
                </a:lnTo>
                <a:lnTo>
                  <a:pt x="0" y="22429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sv-SE"/>
          </a:p>
        </p:txBody>
      </p:sp>
      <p:sp>
        <p:nvSpPr>
          <p:cNvPr id="8" name="TextBox 8"/>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7</a:t>
            </a:r>
          </a:p>
          <a:p>
            <a:pPr algn="r">
              <a:lnSpc>
                <a:spcPts val="2160"/>
              </a:lnSpc>
            </a:pPr>
            <a:endParaRPr lang="en-US" sz="1800" spc="16">
              <a:solidFill>
                <a:srgbClr val="898989"/>
              </a:solidFill>
              <a:latin typeface="TT Rounds Condensed Bold"/>
            </a:endParaRPr>
          </a:p>
        </p:txBody>
      </p:sp>
      <p:sp>
        <p:nvSpPr>
          <p:cNvPr id="9" name="TextBox 9"/>
          <p:cNvSpPr txBox="1"/>
          <p:nvPr/>
        </p:nvSpPr>
        <p:spPr>
          <a:xfrm>
            <a:off x="343784" y="1816471"/>
            <a:ext cx="16344016" cy="630555"/>
          </a:xfrm>
          <a:prstGeom prst="rect">
            <a:avLst/>
          </a:prstGeom>
        </p:spPr>
        <p:txBody>
          <a:bodyPr lIns="0" tIns="0" rIns="0" bIns="0" rtlCol="0" anchor="t">
            <a:spAutoFit/>
          </a:bodyPr>
          <a:lstStyle/>
          <a:p>
            <a:pPr marL="971553" lvl="1" indent="-485777" algn="l">
              <a:lnSpc>
                <a:spcPts val="4860"/>
              </a:lnSpc>
              <a:buAutoNum type="arabicPeriod"/>
            </a:pPr>
            <a:r>
              <a:rPr lang="en-US" sz="4500" spc="42">
                <a:solidFill>
                  <a:srgbClr val="94C020"/>
                </a:solidFill>
                <a:latin typeface="TT Rounds Condensed Bold"/>
              </a:rPr>
              <a:t>Entreprenörskap, Entreprenör, Entreprenöriell möjlighet</a:t>
            </a:r>
          </a:p>
        </p:txBody>
      </p:sp>
      <p:sp>
        <p:nvSpPr>
          <p:cNvPr id="10" name="TextBox 10"/>
          <p:cNvSpPr txBox="1"/>
          <p:nvPr/>
        </p:nvSpPr>
        <p:spPr>
          <a:xfrm>
            <a:off x="1028700" y="2850881"/>
            <a:ext cx="3396555"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1.3 Entreprenören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11" name="TextBox 11"/>
          <p:cNvSpPr txBox="1"/>
          <p:nvPr/>
        </p:nvSpPr>
        <p:spPr>
          <a:xfrm>
            <a:off x="1028700" y="3785012"/>
            <a:ext cx="12721401" cy="1847850"/>
          </a:xfrm>
          <a:prstGeom prst="rect">
            <a:avLst/>
          </a:prstGeom>
        </p:spPr>
        <p:txBody>
          <a:bodyPr lIns="0" tIns="0" rIns="0" bIns="0" rtlCol="0" anchor="t">
            <a:spAutoFit/>
          </a:bodyPr>
          <a:lstStyle/>
          <a:p>
            <a:pPr marL="431801" lvl="1" indent="-215900" algn="just">
              <a:lnSpc>
                <a:spcPts val="2400"/>
              </a:lnSpc>
              <a:buFont typeface="Arial"/>
              <a:buChar char="•"/>
            </a:pPr>
            <a:r>
              <a:rPr lang="en-US" sz="2000" spc="18">
                <a:solidFill>
                  <a:srgbClr val="000000"/>
                </a:solidFill>
                <a:latin typeface="TT Rounds Condensed"/>
              </a:rPr>
              <a:t>Fattar beslut och tar risker </a:t>
            </a:r>
          </a:p>
          <a:p>
            <a:pPr marL="431801" lvl="1" indent="-215900" algn="just">
              <a:lnSpc>
                <a:spcPts val="2400"/>
              </a:lnSpc>
              <a:buFont typeface="Arial"/>
              <a:buChar char="•"/>
            </a:pPr>
            <a:r>
              <a:rPr lang="en-US" sz="2000" spc="18">
                <a:solidFill>
                  <a:srgbClr val="000000"/>
                </a:solidFill>
                <a:latin typeface="TT Rounds Condensed"/>
              </a:rPr>
              <a:t>Organiserar produktionsfaktorerna på det mest effektiva sättet för att uppnå största möjliga resultat </a:t>
            </a:r>
          </a:p>
          <a:p>
            <a:pPr marL="431801" lvl="1" indent="-215900" algn="just">
              <a:lnSpc>
                <a:spcPts val="2400"/>
              </a:lnSpc>
              <a:buFont typeface="Arial"/>
              <a:buChar char="•"/>
            </a:pPr>
            <a:r>
              <a:rPr lang="en-US" sz="2000" spc="18">
                <a:solidFill>
                  <a:srgbClr val="000000"/>
                </a:solidFill>
                <a:latin typeface="TT Rounds Condensed"/>
              </a:rPr>
              <a:t>Använder innovationer och följer innovativa affärsinitiativ för att få fram idéer </a:t>
            </a:r>
          </a:p>
          <a:p>
            <a:pPr marL="431801" lvl="1" indent="-215900" algn="just">
              <a:lnSpc>
                <a:spcPts val="2400"/>
              </a:lnSpc>
              <a:buFont typeface="Arial"/>
              <a:buChar char="•"/>
            </a:pPr>
            <a:r>
              <a:rPr lang="en-US" sz="2000" spc="18">
                <a:solidFill>
                  <a:srgbClr val="000000"/>
                </a:solidFill>
                <a:latin typeface="TT Rounds Condensed"/>
              </a:rPr>
              <a:t>Han letar efter vinstmöjligheter och använder sig av smarta strategier.</a:t>
            </a:r>
          </a:p>
          <a:p>
            <a:pPr algn="just">
              <a:lnSpc>
                <a:spcPts val="2400"/>
              </a:lnSpc>
              <a:spcBef>
                <a:spcPct val="0"/>
              </a:spcBef>
            </a:pPr>
            <a:endParaRPr lang="en-US" sz="2000" spc="18">
              <a:solidFill>
                <a:srgbClr val="000000"/>
              </a:solidFill>
              <a:latin typeface="TT Rounds Condensed"/>
            </a:endParaRPr>
          </a:p>
          <a:p>
            <a:pPr algn="just">
              <a:lnSpc>
                <a:spcPts val="2400"/>
              </a:lnSpc>
              <a:spcBef>
                <a:spcPct val="0"/>
              </a:spcBef>
            </a:pPr>
            <a:endParaRPr lang="en-US" sz="2000" spc="18">
              <a:solidFill>
                <a:srgbClr val="000000"/>
              </a:solidFill>
              <a:latin typeface="TT Rounds Condensed"/>
            </a:endParaRPr>
          </a:p>
        </p:txBody>
      </p:sp>
      <p:sp>
        <p:nvSpPr>
          <p:cNvPr id="12" name="TextBox 12"/>
          <p:cNvSpPr txBox="1"/>
          <p:nvPr/>
        </p:nvSpPr>
        <p:spPr>
          <a:xfrm>
            <a:off x="1028700" y="5860761"/>
            <a:ext cx="5801618" cy="291463"/>
          </a:xfrm>
          <a:prstGeom prst="rect">
            <a:avLst/>
          </a:prstGeom>
        </p:spPr>
        <p:txBody>
          <a:bodyPr lIns="0" tIns="0" rIns="0" bIns="0" rtlCol="0" anchor="t">
            <a:spAutoFit/>
          </a:bodyPr>
          <a:lstStyle/>
          <a:p>
            <a:pPr algn="l">
              <a:lnSpc>
                <a:spcPts val="1829"/>
              </a:lnSpc>
            </a:pPr>
            <a:r>
              <a:rPr lang="en-US" sz="2999" spc="28">
                <a:solidFill>
                  <a:srgbClr val="94C020"/>
                </a:solidFill>
                <a:latin typeface="TT Rounds Condensed"/>
              </a:rPr>
              <a:t>Egenskaper som kännetecknar en entreprenör    </a:t>
            </a:r>
          </a:p>
        </p:txBody>
      </p:sp>
      <p:sp>
        <p:nvSpPr>
          <p:cNvPr id="13" name="TextBox 13"/>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z="1800"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Entreprenörskap</a:t>
            </a:r>
            <a:r>
              <a:rPr lang="en-US" sz="1800" spc="16" dirty="0">
                <a:solidFill>
                  <a:srgbClr val="898989"/>
                </a:solidFill>
                <a:latin typeface="TT Rounds Condensed"/>
              </a:rPr>
              <a:t>, </a:t>
            </a:r>
            <a:r>
              <a:rPr lang="en-US" sz="1800" spc="16" dirty="0" err="1">
                <a:solidFill>
                  <a:srgbClr val="898989"/>
                </a:solidFill>
                <a:latin typeface="TT Rounds Condensed"/>
              </a:rPr>
              <a:t>entreprenör</a:t>
            </a:r>
            <a:r>
              <a:rPr lang="en-US" sz="1800" spc="16" dirty="0">
                <a:solidFill>
                  <a:srgbClr val="898989"/>
                </a:solidFill>
                <a:latin typeface="TT Rounds Condensed"/>
              </a:rPr>
              <a:t>, </a:t>
            </a:r>
            <a:r>
              <a:rPr lang="en-US" sz="1800" spc="16" dirty="0" err="1">
                <a:solidFill>
                  <a:srgbClr val="898989"/>
                </a:solidFill>
                <a:latin typeface="TT Rounds Condensed"/>
              </a:rPr>
              <a:t>entreprenöriell</a:t>
            </a:r>
            <a:r>
              <a:rPr lang="en-US" sz="1800" spc="16" dirty="0">
                <a:solidFill>
                  <a:srgbClr val="898989"/>
                </a:solidFill>
                <a:latin typeface="TT Rounds Condensed"/>
              </a:rPr>
              <a:t> </a:t>
            </a:r>
            <a:r>
              <a:rPr lang="en-US" sz="1800" spc="16" dirty="0" err="1">
                <a:solidFill>
                  <a:srgbClr val="898989"/>
                </a:solidFill>
                <a:latin typeface="TT Rounds Condensed"/>
              </a:rPr>
              <a:t>möjlighet</a:t>
            </a:r>
            <a:endParaRPr lang="en-US" sz="1800" spc="16" dirty="0">
              <a:solidFill>
                <a:srgbClr val="898989"/>
              </a:solidFill>
              <a:latin typeface="TT Rounds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sp>
        <p:nvSpPr>
          <p:cNvPr id="3" name="Freeform 3"/>
          <p:cNvSpPr/>
          <p:nvPr/>
        </p:nvSpPr>
        <p:spPr>
          <a:xfrm>
            <a:off x="14935834" y="5385036"/>
            <a:ext cx="2406652" cy="2877910"/>
          </a:xfrm>
          <a:custGeom>
            <a:avLst/>
            <a:gdLst/>
            <a:ahLst/>
            <a:cxnLst/>
            <a:rect l="l" t="t" r="r" b="b"/>
            <a:pathLst>
              <a:path w="2406652" h="2877910">
                <a:moveTo>
                  <a:pt x="0" y="0"/>
                </a:moveTo>
                <a:lnTo>
                  <a:pt x="2406652" y="0"/>
                </a:lnTo>
                <a:lnTo>
                  <a:pt x="2406652" y="2877910"/>
                </a:lnTo>
                <a:lnTo>
                  <a:pt x="0" y="2877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a:p>
        </p:txBody>
      </p:sp>
      <p:sp>
        <p:nvSpPr>
          <p:cNvPr id="4" name="Freeform 4"/>
          <p:cNvSpPr/>
          <p:nvPr/>
        </p:nvSpPr>
        <p:spPr>
          <a:xfrm rot="716171">
            <a:off x="12838110" y="3178131"/>
            <a:ext cx="2574532" cy="2519824"/>
          </a:xfrm>
          <a:custGeom>
            <a:avLst/>
            <a:gdLst/>
            <a:ahLst/>
            <a:cxnLst/>
            <a:rect l="l" t="t" r="r" b="b"/>
            <a:pathLst>
              <a:path w="2574532" h="2519824">
                <a:moveTo>
                  <a:pt x="0" y="0"/>
                </a:moveTo>
                <a:lnTo>
                  <a:pt x="2574532" y="0"/>
                </a:lnTo>
                <a:lnTo>
                  <a:pt x="2574532" y="2519824"/>
                </a:lnTo>
                <a:lnTo>
                  <a:pt x="0" y="25198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v-SE"/>
          </a:p>
        </p:txBody>
      </p:sp>
      <p:sp>
        <p:nvSpPr>
          <p:cNvPr id="5" name="TextBox 5"/>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8</a:t>
            </a:r>
          </a:p>
          <a:p>
            <a:pPr algn="r">
              <a:lnSpc>
                <a:spcPts val="2160"/>
              </a:lnSpc>
            </a:pPr>
            <a:endParaRPr lang="en-US" sz="1800" spc="16">
              <a:solidFill>
                <a:srgbClr val="898989"/>
              </a:solidFill>
              <a:latin typeface="TT Rounds Condensed Bold"/>
            </a:endParaRPr>
          </a:p>
        </p:txBody>
      </p:sp>
      <p:sp>
        <p:nvSpPr>
          <p:cNvPr id="6" name="TextBox 6"/>
          <p:cNvSpPr txBox="1"/>
          <p:nvPr/>
        </p:nvSpPr>
        <p:spPr>
          <a:xfrm>
            <a:off x="343784" y="1816471"/>
            <a:ext cx="16344016" cy="630555"/>
          </a:xfrm>
          <a:prstGeom prst="rect">
            <a:avLst/>
          </a:prstGeom>
        </p:spPr>
        <p:txBody>
          <a:bodyPr lIns="0" tIns="0" rIns="0" bIns="0" rtlCol="0" anchor="t">
            <a:spAutoFit/>
          </a:bodyPr>
          <a:lstStyle/>
          <a:p>
            <a:pPr marL="971553" lvl="1" indent="-485777" algn="l">
              <a:lnSpc>
                <a:spcPts val="4860"/>
              </a:lnSpc>
              <a:buAutoNum type="arabicPeriod"/>
            </a:pPr>
            <a:r>
              <a:rPr lang="en-US" sz="4500" spc="42">
                <a:solidFill>
                  <a:srgbClr val="94C020"/>
                </a:solidFill>
                <a:latin typeface="TT Rounds Condensed Bold"/>
              </a:rPr>
              <a:t>Entreprenörskap, Entreprenör, Entreprenöriell möjlighet</a:t>
            </a:r>
          </a:p>
        </p:txBody>
      </p:sp>
      <p:sp>
        <p:nvSpPr>
          <p:cNvPr id="7" name="TextBox 7"/>
          <p:cNvSpPr txBox="1"/>
          <p:nvPr/>
        </p:nvSpPr>
        <p:spPr>
          <a:xfrm>
            <a:off x="1028700" y="2939137"/>
            <a:ext cx="5109716"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1.4 Entreprenöriella möjligheter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8" name="TextBox 8"/>
          <p:cNvSpPr txBox="1"/>
          <p:nvPr/>
        </p:nvSpPr>
        <p:spPr>
          <a:xfrm>
            <a:off x="1028700" y="3491587"/>
            <a:ext cx="11683540" cy="638175"/>
          </a:xfrm>
          <a:prstGeom prst="rect">
            <a:avLst/>
          </a:prstGeom>
        </p:spPr>
        <p:txBody>
          <a:bodyPr lIns="0" tIns="0" rIns="0" bIns="0" rtlCol="0" anchor="t">
            <a:spAutoFit/>
          </a:bodyPr>
          <a:lstStyle/>
          <a:p>
            <a:pPr algn="just">
              <a:lnSpc>
                <a:spcPts val="2399"/>
              </a:lnSpc>
              <a:spcBef>
                <a:spcPct val="0"/>
              </a:spcBef>
            </a:pPr>
            <a:r>
              <a:rPr lang="en-US" sz="1999" spc="17">
                <a:solidFill>
                  <a:srgbClr val="000000"/>
                </a:solidFill>
                <a:latin typeface="TT Rounds Condensed"/>
              </a:rPr>
              <a:t>En affärsmöjlighet är entreprenörens förmåga att tillgodose ett nytt behov som dyker upp på marknaden.</a:t>
            </a:r>
          </a:p>
          <a:p>
            <a:pPr algn="just">
              <a:lnSpc>
                <a:spcPts val="2639"/>
              </a:lnSpc>
              <a:spcBef>
                <a:spcPct val="0"/>
              </a:spcBef>
            </a:pPr>
            <a:endParaRPr lang="en-US" sz="1999" spc="17">
              <a:solidFill>
                <a:srgbClr val="000000"/>
              </a:solidFill>
              <a:latin typeface="TT Rounds Condensed"/>
            </a:endParaRPr>
          </a:p>
        </p:txBody>
      </p:sp>
      <p:sp>
        <p:nvSpPr>
          <p:cNvPr id="9" name="TextBox 9"/>
          <p:cNvSpPr txBox="1"/>
          <p:nvPr/>
        </p:nvSpPr>
        <p:spPr>
          <a:xfrm>
            <a:off x="1028700" y="4608010"/>
            <a:ext cx="6858595" cy="291463"/>
          </a:xfrm>
          <a:prstGeom prst="rect">
            <a:avLst/>
          </a:prstGeom>
        </p:spPr>
        <p:txBody>
          <a:bodyPr lIns="0" tIns="0" rIns="0" bIns="0" rtlCol="0" anchor="t">
            <a:spAutoFit/>
          </a:bodyPr>
          <a:lstStyle/>
          <a:p>
            <a:pPr algn="l">
              <a:lnSpc>
                <a:spcPts val="1829"/>
              </a:lnSpc>
            </a:pPr>
            <a:r>
              <a:rPr lang="en-US" sz="2999" spc="28">
                <a:solidFill>
                  <a:srgbClr val="94C020"/>
                </a:solidFill>
                <a:latin typeface="TT Rounds Condensed"/>
              </a:rPr>
              <a:t>Hur identifieras en affärsmöjlighet?     </a:t>
            </a:r>
          </a:p>
        </p:txBody>
      </p:sp>
      <p:sp>
        <p:nvSpPr>
          <p:cNvPr id="10" name="TextBox 10"/>
          <p:cNvSpPr txBox="1"/>
          <p:nvPr/>
        </p:nvSpPr>
        <p:spPr>
          <a:xfrm>
            <a:off x="1028700" y="5035360"/>
            <a:ext cx="10828832" cy="304800"/>
          </a:xfrm>
          <a:prstGeom prst="rect">
            <a:avLst/>
          </a:prstGeom>
        </p:spPr>
        <p:txBody>
          <a:bodyPr lIns="0" tIns="0" rIns="0" bIns="0" rtlCol="0" anchor="t">
            <a:spAutoFit/>
          </a:bodyPr>
          <a:lstStyle/>
          <a:p>
            <a:pPr algn="just">
              <a:lnSpc>
                <a:spcPts val="2399"/>
              </a:lnSpc>
              <a:spcBef>
                <a:spcPct val="0"/>
              </a:spcBef>
            </a:pPr>
            <a:r>
              <a:rPr lang="en-US" sz="1999" spc="18">
                <a:solidFill>
                  <a:srgbClr val="000000"/>
                </a:solidFill>
                <a:latin typeface="TT Rounds Condensed"/>
              </a:rPr>
              <a:t>En kombination av att förstå ett konsumentbehov och samtidigt identifiera outnyttjade resurser. </a:t>
            </a:r>
          </a:p>
        </p:txBody>
      </p:sp>
      <p:sp>
        <p:nvSpPr>
          <p:cNvPr id="11" name="TextBox 11"/>
          <p:cNvSpPr txBox="1"/>
          <p:nvPr/>
        </p:nvSpPr>
        <p:spPr>
          <a:xfrm>
            <a:off x="1028700" y="5963732"/>
            <a:ext cx="12721401" cy="304800"/>
          </a:xfrm>
          <a:prstGeom prst="rect">
            <a:avLst/>
          </a:prstGeom>
        </p:spPr>
        <p:txBody>
          <a:bodyPr lIns="0" tIns="0" rIns="0" bIns="0" rtlCol="0" anchor="t">
            <a:spAutoFit/>
          </a:bodyPr>
          <a:lstStyle/>
          <a:p>
            <a:pPr algn="just">
              <a:lnSpc>
                <a:spcPts val="2399"/>
              </a:lnSpc>
              <a:spcBef>
                <a:spcPct val="0"/>
              </a:spcBef>
            </a:pPr>
            <a:r>
              <a:rPr lang="en-US" sz="1999" spc="18">
                <a:solidFill>
                  <a:srgbClr val="000000"/>
                </a:solidFill>
                <a:latin typeface="TT Rounds Condensed Bold"/>
              </a:rPr>
              <a:t>Faktorer som kan påverka:</a:t>
            </a:r>
          </a:p>
        </p:txBody>
      </p:sp>
      <p:sp>
        <p:nvSpPr>
          <p:cNvPr id="12" name="TextBox 12"/>
          <p:cNvSpPr txBox="1"/>
          <p:nvPr/>
        </p:nvSpPr>
        <p:spPr>
          <a:xfrm>
            <a:off x="1028700" y="6392357"/>
            <a:ext cx="12721401" cy="1586865"/>
          </a:xfrm>
          <a:prstGeom prst="rect">
            <a:avLst/>
          </a:prstGeom>
        </p:spPr>
        <p:txBody>
          <a:bodyPr lIns="0" tIns="0" rIns="0" bIns="0" rtlCol="0" anchor="t">
            <a:spAutoFit/>
          </a:bodyPr>
          <a:lstStyle/>
          <a:p>
            <a:pPr marL="431801" lvl="1" indent="-215900" algn="l">
              <a:lnSpc>
                <a:spcPts val="3180"/>
              </a:lnSpc>
              <a:buFont typeface="Arial"/>
              <a:buChar char="•"/>
            </a:pPr>
            <a:r>
              <a:rPr lang="en-US" sz="2000" spc="18">
                <a:solidFill>
                  <a:srgbClr val="000000"/>
                </a:solidFill>
                <a:latin typeface="TT Rounds Condensed"/>
              </a:rPr>
              <a:t>Företagarens grad av vaksamhet och reaktion på den nya informationen.</a:t>
            </a:r>
          </a:p>
          <a:p>
            <a:pPr marL="431801" lvl="1" indent="-215900" algn="l">
              <a:lnSpc>
                <a:spcPts val="3180"/>
              </a:lnSpc>
              <a:buFont typeface="Arial"/>
              <a:buChar char="•"/>
            </a:pPr>
            <a:r>
              <a:rPr lang="en-US" sz="2000" spc="18">
                <a:solidFill>
                  <a:srgbClr val="000000"/>
                </a:solidFill>
                <a:latin typeface="TT Rounds Condensed"/>
              </a:rPr>
              <a:t>den kunskap och information som vissa företagare besitter och det faktum att andra inte gör det på samma gång.</a:t>
            </a:r>
          </a:p>
          <a:p>
            <a:pPr marL="431801" lvl="1" indent="-215900" algn="l">
              <a:lnSpc>
                <a:spcPts val="3180"/>
              </a:lnSpc>
              <a:buFont typeface="Arial"/>
              <a:buChar char="•"/>
            </a:pPr>
            <a:r>
              <a:rPr lang="en-US" sz="2000" spc="18">
                <a:solidFill>
                  <a:srgbClr val="000000"/>
                </a:solidFill>
                <a:latin typeface="TT Rounds Condensed"/>
              </a:rPr>
              <a:t>oavsiktliga upptäckter samt upptäckter som härrör från medveten forskning och affärsnätverk.</a:t>
            </a:r>
          </a:p>
          <a:p>
            <a:pPr marL="431801" lvl="1" indent="-215900" algn="l">
              <a:lnSpc>
                <a:spcPts val="3180"/>
              </a:lnSpc>
              <a:buFont typeface="Arial"/>
              <a:buChar char="•"/>
            </a:pPr>
            <a:r>
              <a:rPr lang="en-US" sz="2000" spc="18">
                <a:solidFill>
                  <a:srgbClr val="000000"/>
                </a:solidFill>
                <a:latin typeface="TT Rounds Condensed"/>
              </a:rPr>
              <a:t>personliga egenskaper, såsom risktagande, optimism, känsla av intern kontroll och kreativitet. </a:t>
            </a:r>
          </a:p>
        </p:txBody>
      </p:sp>
      <p:sp>
        <p:nvSpPr>
          <p:cNvPr id="13" name="TextBox 13"/>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Horisontella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Entreprenörskap</a:t>
            </a:r>
            <a:r>
              <a:rPr lang="en-US" sz="1800" spc="16" dirty="0">
                <a:solidFill>
                  <a:srgbClr val="898989"/>
                </a:solidFill>
                <a:latin typeface="TT Rounds Condensed"/>
              </a:rPr>
              <a:t>, </a:t>
            </a:r>
            <a:r>
              <a:rPr lang="en-US" sz="1800" spc="16" dirty="0" err="1">
                <a:solidFill>
                  <a:srgbClr val="898989"/>
                </a:solidFill>
                <a:latin typeface="TT Rounds Condensed"/>
              </a:rPr>
              <a:t>entreprenör</a:t>
            </a:r>
            <a:r>
              <a:rPr lang="en-US" sz="1800" spc="16" dirty="0">
                <a:solidFill>
                  <a:srgbClr val="898989"/>
                </a:solidFill>
                <a:latin typeface="TT Rounds Condensed"/>
              </a:rPr>
              <a:t>, </a:t>
            </a:r>
            <a:r>
              <a:rPr lang="en-US" sz="1800" spc="16" dirty="0" err="1">
                <a:solidFill>
                  <a:srgbClr val="898989"/>
                </a:solidFill>
                <a:latin typeface="TT Rounds Condensed"/>
              </a:rPr>
              <a:t>entreprenöriell</a:t>
            </a:r>
            <a:r>
              <a:rPr lang="en-US" sz="1800" spc="16" dirty="0">
                <a:solidFill>
                  <a:srgbClr val="898989"/>
                </a:solidFill>
                <a:latin typeface="TT Rounds Condensed"/>
              </a:rPr>
              <a:t> </a:t>
            </a:r>
            <a:r>
              <a:rPr lang="en-US" sz="1800" spc="16" dirty="0" err="1">
                <a:solidFill>
                  <a:srgbClr val="898989"/>
                </a:solidFill>
                <a:latin typeface="TT Rounds Condensed"/>
              </a:rPr>
              <a:t>möjlighet</a:t>
            </a:r>
            <a:endParaRPr lang="en-US" sz="1800" spc="16" dirty="0">
              <a:solidFill>
                <a:srgbClr val="898989"/>
              </a:solidFill>
              <a:latin typeface="TT Rounds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sv-SE"/>
          </a:p>
        </p:txBody>
      </p:sp>
      <p:graphicFrame>
        <p:nvGraphicFramePr>
          <p:cNvPr id="3" name="Table 3"/>
          <p:cNvGraphicFramePr>
            <a:graphicFrameLocks noGrp="1"/>
          </p:cNvGraphicFramePr>
          <p:nvPr/>
        </p:nvGraphicFramePr>
        <p:xfrm>
          <a:off x="925712" y="3439706"/>
          <a:ext cx="8321162" cy="5638599"/>
        </p:xfrm>
        <a:graphic>
          <a:graphicData uri="http://schemas.openxmlformats.org/drawingml/2006/table">
            <a:tbl>
              <a:tblPr/>
              <a:tblGrid>
                <a:gridCol w="1690882">
                  <a:extLst>
                    <a:ext uri="{9D8B030D-6E8A-4147-A177-3AD203B41FA5}">
                      <a16:colId xmlns:a16="http://schemas.microsoft.com/office/drawing/2014/main" val="20000"/>
                    </a:ext>
                  </a:extLst>
                </a:gridCol>
                <a:gridCol w="1690882">
                  <a:extLst>
                    <a:ext uri="{9D8B030D-6E8A-4147-A177-3AD203B41FA5}">
                      <a16:colId xmlns:a16="http://schemas.microsoft.com/office/drawing/2014/main" val="20001"/>
                    </a:ext>
                  </a:extLst>
                </a:gridCol>
                <a:gridCol w="4939398">
                  <a:extLst>
                    <a:ext uri="{9D8B030D-6E8A-4147-A177-3AD203B41FA5}">
                      <a16:colId xmlns:a16="http://schemas.microsoft.com/office/drawing/2014/main" val="20002"/>
                    </a:ext>
                  </a:extLst>
                </a:gridCol>
              </a:tblGrid>
              <a:tr h="904296">
                <a:tc gridSpan="2">
                  <a:txBody>
                    <a:bodyPr/>
                    <a:lstStyle/>
                    <a:p>
                      <a:pPr algn="l">
                        <a:lnSpc>
                          <a:spcPts val="2585"/>
                        </a:lnSpc>
                        <a:defRPr/>
                      </a:pPr>
                      <a:r>
                        <a:rPr lang="en-US" sz="1846">
                          <a:solidFill>
                            <a:srgbClr val="000000"/>
                          </a:solidFill>
                          <a:latin typeface="TT Rounds Condensed Bold"/>
                        </a:rPr>
                        <a:t>Materiella resurser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solidFill>
                      <a:srgbClr val="94C020"/>
                    </a:solidFill>
                  </a:tcPr>
                </a:tc>
                <a:tc hMerge="1">
                  <a:txBody>
                    <a:bodyPr/>
                    <a:lstStyle/>
                    <a:p>
                      <a:pPr algn="l">
                        <a:lnSpc>
                          <a:spcPts val="2585"/>
                        </a:lnSpc>
                        <a:defRPr/>
                      </a:pPr>
                      <a:r>
                        <a:rPr lang="en-US" sz="1846">
                          <a:solidFill>
                            <a:srgbClr val="000000"/>
                          </a:solidFill>
                          <a:latin typeface="TT Rounds Condensed Bold"/>
                        </a:rPr>
                        <a:t>Materiella resurser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solidFill>
                      <a:srgbClr val="94C020"/>
                    </a:solidFill>
                  </a:tcPr>
                </a:tc>
                <a:tc>
                  <a:txBody>
                    <a:bodyPr/>
                    <a:lstStyle/>
                    <a:p>
                      <a:pPr algn="l">
                        <a:lnSpc>
                          <a:spcPts val="2585"/>
                        </a:lnSpc>
                        <a:defRPr/>
                      </a:pPr>
                      <a:r>
                        <a:rPr lang="en-US" sz="1846">
                          <a:solidFill>
                            <a:srgbClr val="000000"/>
                          </a:solidFill>
                          <a:latin typeface="TT Rounds Condensed Bold"/>
                        </a:rPr>
                        <a:t>Exempel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solidFill>
                      <a:srgbClr val="94C020"/>
                    </a:solidFill>
                  </a:tcPr>
                </a:tc>
                <a:extLst>
                  <a:ext uri="{0D108BD9-81ED-4DB2-BD59-A6C34878D82A}">
                    <a16:rowId xmlns:a16="http://schemas.microsoft.com/office/drawing/2014/main" val="10000"/>
                  </a:ext>
                </a:extLst>
              </a:tr>
              <a:tr h="1149017">
                <a:tc gridSpan="2">
                  <a:txBody>
                    <a:bodyPr/>
                    <a:lstStyle/>
                    <a:p>
                      <a:pPr algn="l">
                        <a:lnSpc>
                          <a:spcPts val="2585"/>
                        </a:lnSpc>
                        <a:defRPr/>
                      </a:pPr>
                      <a:r>
                        <a:rPr lang="en-US" sz="1846">
                          <a:solidFill>
                            <a:srgbClr val="000000"/>
                          </a:solidFill>
                          <a:latin typeface="TT Rounds Condensed Bold"/>
                        </a:rPr>
                        <a:t>Finansiella resurser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Finansiella resurser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Företagets lånekapacitet Företagets eget kapital.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52984">
                <a:tc gridSpan="2">
                  <a:txBody>
                    <a:bodyPr/>
                    <a:lstStyle/>
                    <a:p>
                      <a:pPr algn="l">
                        <a:lnSpc>
                          <a:spcPts val="2585"/>
                        </a:lnSpc>
                        <a:defRPr/>
                      </a:pPr>
                      <a:r>
                        <a:rPr lang="en-US" sz="1846">
                          <a:solidFill>
                            <a:srgbClr val="000000"/>
                          </a:solidFill>
                          <a:latin typeface="TT Rounds Condensed Bold"/>
                        </a:rPr>
                        <a:t>Naturresurser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Naturresurser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Placering, utrustningens fullständighet och tillgång till råmaterial.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83285">
                <a:tc gridSpan="2">
                  <a:txBody>
                    <a:bodyPr/>
                    <a:lstStyle/>
                    <a:p>
                      <a:pPr algn="l">
                        <a:lnSpc>
                          <a:spcPts val="2585"/>
                        </a:lnSpc>
                        <a:defRPr/>
                      </a:pPr>
                      <a:r>
                        <a:rPr lang="en-US" sz="1846">
                          <a:solidFill>
                            <a:srgbClr val="000000"/>
                          </a:solidFill>
                          <a:latin typeface="TT Rounds Condensed Bold"/>
                        </a:rPr>
                        <a:t>Human Resources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Human Resources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Utbildning, erfarenhet, intelligens, insikt, anpassningsförmåga, lojala medarbetare.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49017">
                <a:tc gridSpan="2">
                  <a:txBody>
                    <a:bodyPr/>
                    <a:lstStyle/>
                    <a:p>
                      <a:pPr algn="l">
                        <a:lnSpc>
                          <a:spcPts val="2585"/>
                        </a:lnSpc>
                        <a:defRPr/>
                      </a:pPr>
                      <a:r>
                        <a:rPr lang="en-US" sz="1846">
                          <a:solidFill>
                            <a:srgbClr val="000000"/>
                          </a:solidFill>
                          <a:latin typeface="TT Rounds Condensed Bold"/>
                        </a:rPr>
                        <a:t>Organisatoriska resurser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Organisatoriska resurser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Företagsstruktur, kontroll, samordning och planeringssystem.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TextBox 4"/>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9</a:t>
            </a:r>
          </a:p>
          <a:p>
            <a:pPr algn="r">
              <a:lnSpc>
                <a:spcPts val="2160"/>
              </a:lnSpc>
            </a:pPr>
            <a:endParaRPr lang="en-US" sz="1800" spc="16">
              <a:solidFill>
                <a:srgbClr val="898989"/>
              </a:solidFill>
              <a:latin typeface="TT Rounds Condensed Bold"/>
            </a:endParaRPr>
          </a:p>
        </p:txBody>
      </p:sp>
      <p:graphicFrame>
        <p:nvGraphicFramePr>
          <p:cNvPr id="5" name="Table 5"/>
          <p:cNvGraphicFramePr>
            <a:graphicFrameLocks noGrp="1"/>
          </p:cNvGraphicFramePr>
          <p:nvPr/>
        </p:nvGraphicFramePr>
        <p:xfrm>
          <a:off x="9251428" y="3439706"/>
          <a:ext cx="8321162" cy="5641808"/>
        </p:xfrm>
        <a:graphic>
          <a:graphicData uri="http://schemas.openxmlformats.org/drawingml/2006/table">
            <a:tbl>
              <a:tblPr/>
              <a:tblGrid>
                <a:gridCol w="1690882">
                  <a:extLst>
                    <a:ext uri="{9D8B030D-6E8A-4147-A177-3AD203B41FA5}">
                      <a16:colId xmlns:a16="http://schemas.microsoft.com/office/drawing/2014/main" val="20000"/>
                    </a:ext>
                  </a:extLst>
                </a:gridCol>
                <a:gridCol w="1690882">
                  <a:extLst>
                    <a:ext uri="{9D8B030D-6E8A-4147-A177-3AD203B41FA5}">
                      <a16:colId xmlns:a16="http://schemas.microsoft.com/office/drawing/2014/main" val="20001"/>
                    </a:ext>
                  </a:extLst>
                </a:gridCol>
                <a:gridCol w="4939398">
                  <a:extLst>
                    <a:ext uri="{9D8B030D-6E8A-4147-A177-3AD203B41FA5}">
                      <a16:colId xmlns:a16="http://schemas.microsoft.com/office/drawing/2014/main" val="20002"/>
                    </a:ext>
                  </a:extLst>
                </a:gridCol>
              </a:tblGrid>
              <a:tr h="910744">
                <a:tc gridSpan="2">
                  <a:txBody>
                    <a:bodyPr/>
                    <a:lstStyle/>
                    <a:p>
                      <a:pPr algn="l">
                        <a:lnSpc>
                          <a:spcPts val="2585"/>
                        </a:lnSpc>
                        <a:defRPr/>
                      </a:pPr>
                      <a:r>
                        <a:rPr lang="en-US" sz="1846">
                          <a:solidFill>
                            <a:srgbClr val="000000"/>
                          </a:solidFill>
                          <a:latin typeface="TT Rounds Condensed Bold"/>
                        </a:rPr>
                        <a:t>Immateriella tillgångar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solidFill>
                      <a:srgbClr val="94C020"/>
                    </a:solidFill>
                  </a:tcPr>
                </a:tc>
                <a:tc hMerge="1">
                  <a:txBody>
                    <a:bodyPr/>
                    <a:lstStyle/>
                    <a:p>
                      <a:pPr algn="l">
                        <a:lnSpc>
                          <a:spcPts val="2585"/>
                        </a:lnSpc>
                        <a:defRPr/>
                      </a:pPr>
                      <a:r>
                        <a:rPr lang="en-US" sz="1846">
                          <a:solidFill>
                            <a:srgbClr val="000000"/>
                          </a:solidFill>
                          <a:latin typeface="TT Rounds Condensed Bold"/>
                        </a:rPr>
                        <a:t>Immateriella tillgångar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solidFill>
                      <a:srgbClr val="94C020"/>
                    </a:solidFill>
                  </a:tcPr>
                </a:tc>
                <a:tc>
                  <a:txBody>
                    <a:bodyPr/>
                    <a:lstStyle/>
                    <a:p>
                      <a:pPr algn="l">
                        <a:lnSpc>
                          <a:spcPts val="2585"/>
                        </a:lnSpc>
                        <a:defRPr/>
                      </a:pPr>
                      <a:r>
                        <a:rPr lang="en-US" sz="1846">
                          <a:solidFill>
                            <a:srgbClr val="000000"/>
                          </a:solidFill>
                          <a:latin typeface="TT Rounds Condensed Bold"/>
                        </a:rPr>
                        <a:t>Exempel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solidFill>
                      <a:srgbClr val="94C020"/>
                    </a:solidFill>
                  </a:tcPr>
                </a:tc>
                <a:extLst>
                  <a:ext uri="{0D108BD9-81ED-4DB2-BD59-A6C34878D82A}">
                    <a16:rowId xmlns:a16="http://schemas.microsoft.com/office/drawing/2014/main" val="10000"/>
                  </a:ext>
                </a:extLst>
              </a:tr>
              <a:tr h="1145789">
                <a:tc gridSpan="2">
                  <a:txBody>
                    <a:bodyPr/>
                    <a:lstStyle/>
                    <a:p>
                      <a:pPr algn="l">
                        <a:lnSpc>
                          <a:spcPts val="2585"/>
                        </a:lnSpc>
                        <a:defRPr/>
                      </a:pPr>
                      <a:r>
                        <a:rPr lang="en-US" sz="1846">
                          <a:solidFill>
                            <a:srgbClr val="000000"/>
                          </a:solidFill>
                          <a:latin typeface="TT Rounds Condensed Bold"/>
                        </a:rPr>
                        <a:t>Teknologiska resurser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Teknologiska resurser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Teknologisk kapacitet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52980">
                <a:tc gridSpan="2">
                  <a:txBody>
                    <a:bodyPr/>
                    <a:lstStyle/>
                    <a:p>
                      <a:pPr algn="l">
                        <a:lnSpc>
                          <a:spcPts val="2585"/>
                        </a:lnSpc>
                        <a:defRPr/>
                      </a:pPr>
                      <a:r>
                        <a:rPr lang="en-US" sz="1846">
                          <a:solidFill>
                            <a:srgbClr val="000000"/>
                          </a:solidFill>
                          <a:latin typeface="TT Rounds Condensed Bold"/>
                        </a:rPr>
                        <a:t>Resurser för innovation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Resurser för innovation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Medarbetare med betydande kompetens, Forskningsanläggningar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83281">
                <a:tc gridSpan="2">
                  <a:txBody>
                    <a:bodyPr/>
                    <a:lstStyle/>
                    <a:p>
                      <a:pPr algn="l">
                        <a:lnSpc>
                          <a:spcPts val="2585"/>
                        </a:lnSpc>
                        <a:defRPr/>
                      </a:pPr>
                      <a:r>
                        <a:rPr lang="en-US" sz="1846">
                          <a:solidFill>
                            <a:srgbClr val="000000"/>
                          </a:solidFill>
                          <a:latin typeface="TT Rounds Condensed Bold"/>
                        </a:rPr>
                        <a:t>Rykte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Rykte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Anseende bland kunder, Anseende bland leverantörer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49014">
                <a:tc gridSpan="2">
                  <a:txBody>
                    <a:bodyPr/>
                    <a:lstStyle/>
                    <a:p>
                      <a:pPr algn="l">
                        <a:lnSpc>
                          <a:spcPts val="2585"/>
                        </a:lnSpc>
                        <a:defRPr/>
                      </a:pPr>
                      <a:r>
                        <a:rPr lang="en-US" sz="1846">
                          <a:solidFill>
                            <a:srgbClr val="000000"/>
                          </a:solidFill>
                          <a:latin typeface="TT Rounds Condensed Bold"/>
                        </a:rPr>
                        <a:t>Tabell 2.1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Tabell 2.1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Exempel på materiella och immateriella resurser (Papadakis, 2002)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TextBox 6"/>
          <p:cNvSpPr txBox="1"/>
          <p:nvPr/>
        </p:nvSpPr>
        <p:spPr>
          <a:xfrm>
            <a:off x="915284" y="1725166"/>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2. Entreprenöriell miljö </a:t>
            </a:r>
          </a:p>
        </p:txBody>
      </p:sp>
      <p:sp>
        <p:nvSpPr>
          <p:cNvPr id="7" name="TextBox 7"/>
          <p:cNvSpPr txBox="1"/>
          <p:nvPr/>
        </p:nvSpPr>
        <p:spPr>
          <a:xfrm>
            <a:off x="915284" y="2707435"/>
            <a:ext cx="5381476"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2.1 Analys av den interna miljön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8" name="TextBox 8"/>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dirty="0">
                <a:solidFill>
                  <a:srgbClr val="898989"/>
                </a:solidFill>
                <a:latin typeface="TT Rounds Condensed"/>
              </a:rPr>
              <a:t>Modul: </a:t>
            </a:r>
            <a:r>
              <a:rPr lang="en-US" sz="1800" spc="16" dirty="0" err="1">
                <a:solidFill>
                  <a:srgbClr val="898989"/>
                </a:solidFill>
                <a:latin typeface="TT Rounds Condensed"/>
              </a:rPr>
              <a:t>Övergripande</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a:t>
            </a:r>
            <a:r>
              <a:rPr lang="en-US" sz="1800" spc="16" dirty="0">
                <a:solidFill>
                  <a:srgbClr val="898989"/>
                </a:solidFill>
                <a:latin typeface="TT Rounds Condensed"/>
              </a:rPr>
              <a:t> </a:t>
            </a:r>
            <a:r>
              <a:rPr lang="en-US" sz="1800" spc="16" dirty="0" err="1">
                <a:solidFill>
                  <a:srgbClr val="898989"/>
                </a:solidFill>
                <a:latin typeface="TT Rounds Condensed"/>
              </a:rPr>
              <a:t>färdigheter</a:t>
            </a:r>
            <a:r>
              <a:rPr lang="en-US" sz="1800" spc="16" dirty="0">
                <a:solidFill>
                  <a:srgbClr val="898989"/>
                </a:solidFill>
                <a:latin typeface="TT Rounds Condensed"/>
              </a:rPr>
              <a:t>/ </a:t>
            </a:r>
            <a:r>
              <a:rPr lang="en-US" spc="16" dirty="0" err="1">
                <a:solidFill>
                  <a:srgbClr val="898989"/>
                </a:solidFill>
                <a:latin typeface="TT Rounds Condensed"/>
              </a:rPr>
              <a:t>Delämne</a:t>
            </a:r>
            <a:r>
              <a:rPr lang="en-US" sz="1800" spc="16" dirty="0">
                <a:solidFill>
                  <a:srgbClr val="898989"/>
                </a:solidFill>
                <a:latin typeface="TT Rounds Condensed"/>
              </a:rPr>
              <a:t>: </a:t>
            </a:r>
            <a:r>
              <a:rPr lang="en-US" sz="1800" spc="16" dirty="0" err="1">
                <a:solidFill>
                  <a:srgbClr val="898989"/>
                </a:solidFill>
                <a:latin typeface="TT Rounds Condensed"/>
              </a:rPr>
              <a:t>Entreprenöriell</a:t>
            </a:r>
            <a:r>
              <a:rPr lang="en-US" sz="1800" spc="16" dirty="0">
                <a:solidFill>
                  <a:srgbClr val="898989"/>
                </a:solidFill>
                <a:latin typeface="TT Rounds Condensed"/>
              </a:rPr>
              <a:t> </a:t>
            </a:r>
            <a:r>
              <a:rPr lang="en-US" sz="1800" spc="16" dirty="0" err="1">
                <a:solidFill>
                  <a:srgbClr val="898989"/>
                </a:solidFill>
                <a:latin typeface="TT Rounds Condensed"/>
              </a:rPr>
              <a:t>miljö</a:t>
            </a:r>
            <a:r>
              <a:rPr lang="en-US" sz="1800" spc="16" dirty="0">
                <a:solidFill>
                  <a:srgbClr val="898989"/>
                </a:solidFill>
                <a:latin typeface="TT Rounds Condensed"/>
              </a:rPr>
              <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16832a6-b41c-4d56-a928-8d06ba208699">
      <Terms xmlns="http://schemas.microsoft.com/office/infopath/2007/PartnerControls"/>
    </lcf76f155ced4ddcb4097134ff3c332f>
    <TaxCatchAll xmlns="c944d2af-eeed-4acc-b052-3107ab9b10d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Έγγραφο" ma:contentTypeID="0x010100DFC3249CD11C3F43A5CB6F830C4A51BA" ma:contentTypeVersion="18" ma:contentTypeDescription="Δημιουργία νέου εγγράφου" ma:contentTypeScope="" ma:versionID="e908f635b849c88b29ba39af03b06c64">
  <xsd:schema xmlns:xsd="http://www.w3.org/2001/XMLSchema" xmlns:xs="http://www.w3.org/2001/XMLSchema" xmlns:p="http://schemas.microsoft.com/office/2006/metadata/properties" xmlns:ns2="316832a6-b41c-4d56-a928-8d06ba208699" xmlns:ns3="c944d2af-eeed-4acc-b052-3107ab9b10d9" targetNamespace="http://schemas.microsoft.com/office/2006/metadata/properties" ma:root="true" ma:fieldsID="2e84af92f9dd4e64fe72b18154ce4b0f" ns2:_="" ns3:_="">
    <xsd:import namespace="316832a6-b41c-4d56-a928-8d06ba208699"/>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6832a6-b41c-4d56-a928-8d06ba2086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Κοινή χρήση με λεπτομέρειες"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0D24FB-D129-4E02-AF92-C82AF97B2A3B}">
  <ds:schemaRefs>
    <ds:schemaRef ds:uri="http://schemas.microsoft.com/office/2006/metadata/properties"/>
    <ds:schemaRef ds:uri="http://schemas.microsoft.com/office/infopath/2007/PartnerControls"/>
    <ds:schemaRef ds:uri="316832a6-b41c-4d56-a928-8d06ba208699"/>
    <ds:schemaRef ds:uri="c944d2af-eeed-4acc-b052-3107ab9b10d9"/>
  </ds:schemaRefs>
</ds:datastoreItem>
</file>

<file path=customXml/itemProps2.xml><?xml version="1.0" encoding="utf-8"?>
<ds:datastoreItem xmlns:ds="http://schemas.openxmlformats.org/officeDocument/2006/customXml" ds:itemID="{F0DD2B01-84E4-45FE-8C40-ECCE9D4ED6C3}">
  <ds:schemaRefs>
    <ds:schemaRef ds:uri="http://schemas.microsoft.com/sharepoint/v3/contenttype/forms"/>
  </ds:schemaRefs>
</ds:datastoreItem>
</file>

<file path=customXml/itemProps3.xml><?xml version="1.0" encoding="utf-8"?>
<ds:datastoreItem xmlns:ds="http://schemas.openxmlformats.org/officeDocument/2006/customXml" ds:itemID="{20F64E16-68F5-445B-821B-00F8406F38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6832a6-b41c-4d56-a928-8d06ba208699"/>
    <ds:schemaRef ds:uri="c944d2af-eeed-4acc-b052-3107ab9b10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TotalTime>
  <Words>2206</Words>
  <Application>Microsoft Office PowerPoint</Application>
  <PresentationFormat>Custom</PresentationFormat>
  <Paragraphs>294</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TT Rounds Condensed</vt:lpstr>
      <vt:lpstr>Canva Sans Bold</vt:lpstr>
      <vt:lpstr>TT Rounds Condensed 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Relief PPT template for educational material (1).pptx</dc:title>
  <cp:keywords>, docId:7D0B904C613510BF8F8CCD8ABE9277B6</cp:keywords>
  <cp:lastModifiedBy>A S</cp:lastModifiedBy>
  <cp:revision>2</cp:revision>
  <dcterms:created xsi:type="dcterms:W3CDTF">2006-08-16T00:00:00Z</dcterms:created>
  <dcterms:modified xsi:type="dcterms:W3CDTF">2024-05-28T11:43:25Z</dcterms:modified>
  <dc:identifier>DAGE0C9VNEg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0x010100DFC3249CD11C3F43A5CB6F830C4A51BA</vt:lpwstr>
  </property>
</Properties>
</file>