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3"/>
  </p:sldMasterIdLst>
  <p:notesMasterIdLst>
    <p:notesMasterId r:id="rId66"/>
  </p:notesMasterIdLst>
  <p:sldIdLst>
    <p:sldId id="265" r:id="rId4"/>
    <p:sldId id="256" r:id="rId5"/>
    <p:sldId id="260" r:id="rId6"/>
    <p:sldId id="269" r:id="rId7"/>
    <p:sldId id="267" r:id="rId8"/>
    <p:sldId id="268" r:id="rId9"/>
    <p:sldId id="279" r:id="rId10"/>
    <p:sldId id="263" r:id="rId11"/>
    <p:sldId id="280" r:id="rId12"/>
    <p:sldId id="277" r:id="rId13"/>
    <p:sldId id="278" r:id="rId14"/>
    <p:sldId id="281" r:id="rId15"/>
    <p:sldId id="320" r:id="rId16"/>
    <p:sldId id="298" r:id="rId17"/>
    <p:sldId id="321" r:id="rId18"/>
    <p:sldId id="322" r:id="rId19"/>
    <p:sldId id="326" r:id="rId20"/>
    <p:sldId id="327" r:id="rId21"/>
    <p:sldId id="328" r:id="rId22"/>
    <p:sldId id="329" r:id="rId23"/>
    <p:sldId id="331" r:id="rId24"/>
    <p:sldId id="330" r:id="rId25"/>
    <p:sldId id="332" r:id="rId26"/>
    <p:sldId id="323" r:id="rId27"/>
    <p:sldId id="324" r:id="rId28"/>
    <p:sldId id="325" r:id="rId29"/>
    <p:sldId id="333" r:id="rId30"/>
    <p:sldId id="337" r:id="rId31"/>
    <p:sldId id="334" r:id="rId32"/>
    <p:sldId id="338" r:id="rId33"/>
    <p:sldId id="339" r:id="rId34"/>
    <p:sldId id="340" r:id="rId35"/>
    <p:sldId id="341" r:id="rId36"/>
    <p:sldId id="342" r:id="rId37"/>
    <p:sldId id="343" r:id="rId38"/>
    <p:sldId id="344" r:id="rId39"/>
    <p:sldId id="345" r:id="rId40"/>
    <p:sldId id="335" r:id="rId41"/>
    <p:sldId id="336" r:id="rId42"/>
    <p:sldId id="346" r:id="rId43"/>
    <p:sldId id="347" r:id="rId44"/>
    <p:sldId id="350" r:id="rId45"/>
    <p:sldId id="351" r:id="rId46"/>
    <p:sldId id="352" r:id="rId47"/>
    <p:sldId id="353" r:id="rId48"/>
    <p:sldId id="354" r:id="rId49"/>
    <p:sldId id="355" r:id="rId50"/>
    <p:sldId id="356" r:id="rId51"/>
    <p:sldId id="348" r:id="rId52"/>
    <p:sldId id="349" r:id="rId53"/>
    <p:sldId id="266" r:id="rId54"/>
    <p:sldId id="357" r:id="rId55"/>
    <p:sldId id="358" r:id="rId56"/>
    <p:sldId id="359" r:id="rId57"/>
    <p:sldId id="360" r:id="rId58"/>
    <p:sldId id="364" r:id="rId59"/>
    <p:sldId id="363" r:id="rId60"/>
    <p:sldId id="365" r:id="rId61"/>
    <p:sldId id="273" r:id="rId62"/>
    <p:sldId id="274" r:id="rId63"/>
    <p:sldId id="275" r:id="rId64"/>
    <p:sldId id="276" r:id="rId6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1"/>
    <p:restoredTop sz="96405"/>
  </p:normalViewPr>
  <p:slideViewPr>
    <p:cSldViewPr snapToGrid="0">
      <p:cViewPr varScale="1">
        <p:scale>
          <a:sx n="63" d="100"/>
          <a:sy n="63" d="100"/>
        </p:scale>
        <p:origin x="8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S" userId="bff0dd6adc7f4841" providerId="LiveId" clId="{01C335F0-99C4-4FDD-85EF-673D36AE7B8D}"/>
    <pc:docChg chg="custSel modSld">
      <pc:chgData name="A S" userId="bff0dd6adc7f4841" providerId="LiveId" clId="{01C335F0-99C4-4FDD-85EF-673D36AE7B8D}" dt="2024-03-07T13:40:00.182" v="1313" actId="20577"/>
      <pc:docMkLst>
        <pc:docMk/>
      </pc:docMkLst>
      <pc:sldChg chg="modSp mod">
        <pc:chgData name="A S" userId="bff0dd6adc7f4841" providerId="LiveId" clId="{01C335F0-99C4-4FDD-85EF-673D36AE7B8D}" dt="2024-03-07T13:23:18.912" v="32" actId="20577"/>
        <pc:sldMkLst>
          <pc:docMk/>
          <pc:sldMk cId="3121624879" sldId="278"/>
        </pc:sldMkLst>
        <pc:spChg chg="mod">
          <ac:chgData name="A S" userId="bff0dd6adc7f4841" providerId="LiveId" clId="{01C335F0-99C4-4FDD-85EF-673D36AE7B8D}" dt="2024-03-07T13:23:18.912" v="32" actId="20577"/>
          <ac:spMkLst>
            <pc:docMk/>
            <pc:sldMk cId="3121624879" sldId="278"/>
            <ac:spMk id="7" creationId="{69BFDBC2-4807-C748-8E3E-C1F11AFEA31E}"/>
          </ac:spMkLst>
        </pc:spChg>
      </pc:sldChg>
      <pc:sldChg chg="modSp mod">
        <pc:chgData name="A S" userId="bff0dd6adc7f4841" providerId="LiveId" clId="{01C335F0-99C4-4FDD-85EF-673D36AE7B8D}" dt="2024-03-07T13:23:37.993" v="65" actId="20577"/>
        <pc:sldMkLst>
          <pc:docMk/>
          <pc:sldMk cId="7300702" sldId="281"/>
        </pc:sldMkLst>
        <pc:spChg chg="mod">
          <ac:chgData name="A S" userId="bff0dd6adc7f4841" providerId="LiveId" clId="{01C335F0-99C4-4FDD-85EF-673D36AE7B8D}" dt="2024-03-07T13:23:37.993" v="65" actId="20577"/>
          <ac:spMkLst>
            <pc:docMk/>
            <pc:sldMk cId="7300702" sldId="281"/>
            <ac:spMk id="7" creationId="{A425B156-73A7-B1B5-6914-59B952040CD7}"/>
          </ac:spMkLst>
        </pc:spChg>
      </pc:sldChg>
      <pc:sldChg chg="modSp mod">
        <pc:chgData name="A S" userId="bff0dd6adc7f4841" providerId="LiveId" clId="{01C335F0-99C4-4FDD-85EF-673D36AE7B8D}" dt="2024-03-07T13:24:08.047" v="98" actId="20577"/>
        <pc:sldMkLst>
          <pc:docMk/>
          <pc:sldMk cId="783230374" sldId="321"/>
        </pc:sldMkLst>
        <pc:spChg chg="mod">
          <ac:chgData name="A S" userId="bff0dd6adc7f4841" providerId="LiveId" clId="{01C335F0-99C4-4FDD-85EF-673D36AE7B8D}" dt="2024-03-07T13:24:08.047" v="98" actId="20577"/>
          <ac:spMkLst>
            <pc:docMk/>
            <pc:sldMk cId="783230374" sldId="321"/>
            <ac:spMk id="4" creationId="{83479139-8E1F-7E17-0B78-E74B37DE9411}"/>
          </ac:spMkLst>
        </pc:spChg>
      </pc:sldChg>
      <pc:sldChg chg="modSp mod">
        <pc:chgData name="A S" userId="bff0dd6adc7f4841" providerId="LiveId" clId="{01C335F0-99C4-4FDD-85EF-673D36AE7B8D}" dt="2024-03-07T13:24:29.727" v="131" actId="20577"/>
        <pc:sldMkLst>
          <pc:docMk/>
          <pc:sldMk cId="1559941414" sldId="322"/>
        </pc:sldMkLst>
        <pc:spChg chg="mod">
          <ac:chgData name="A S" userId="bff0dd6adc7f4841" providerId="LiveId" clId="{01C335F0-99C4-4FDD-85EF-673D36AE7B8D}" dt="2024-03-07T13:24:29.727" v="131" actId="20577"/>
          <ac:spMkLst>
            <pc:docMk/>
            <pc:sldMk cId="1559941414" sldId="322"/>
            <ac:spMk id="10" creationId="{11196E82-FA84-1CE8-58E2-1B2C40C599C4}"/>
          </ac:spMkLst>
        </pc:spChg>
      </pc:sldChg>
      <pc:sldChg chg="modSp mod">
        <pc:chgData name="A S" userId="bff0dd6adc7f4841" providerId="LiveId" clId="{01C335F0-99C4-4FDD-85EF-673D36AE7B8D}" dt="2024-03-07T13:27:39.185" v="398" actId="20577"/>
        <pc:sldMkLst>
          <pc:docMk/>
          <pc:sldMk cId="2229269469" sldId="323"/>
        </pc:sldMkLst>
        <pc:spChg chg="mod">
          <ac:chgData name="A S" userId="bff0dd6adc7f4841" providerId="LiveId" clId="{01C335F0-99C4-4FDD-85EF-673D36AE7B8D}" dt="2024-03-07T13:27:39.185" v="398" actId="20577"/>
          <ac:spMkLst>
            <pc:docMk/>
            <pc:sldMk cId="2229269469" sldId="323"/>
            <ac:spMk id="7" creationId="{A425B156-73A7-B1B5-6914-59B952040CD7}"/>
          </ac:spMkLst>
        </pc:spChg>
      </pc:sldChg>
      <pc:sldChg chg="modSp mod">
        <pc:chgData name="A S" userId="bff0dd6adc7f4841" providerId="LiveId" clId="{01C335F0-99C4-4FDD-85EF-673D36AE7B8D}" dt="2024-03-07T13:24:54.980" v="166" actId="20577"/>
        <pc:sldMkLst>
          <pc:docMk/>
          <pc:sldMk cId="3338127282" sldId="326"/>
        </pc:sldMkLst>
        <pc:spChg chg="mod">
          <ac:chgData name="A S" userId="bff0dd6adc7f4841" providerId="LiveId" clId="{01C335F0-99C4-4FDD-85EF-673D36AE7B8D}" dt="2024-03-07T13:24:54.980" v="166" actId="20577"/>
          <ac:spMkLst>
            <pc:docMk/>
            <pc:sldMk cId="3338127282" sldId="326"/>
            <ac:spMk id="10" creationId="{11196E82-FA84-1CE8-58E2-1B2C40C599C4}"/>
          </ac:spMkLst>
        </pc:spChg>
      </pc:sldChg>
      <pc:sldChg chg="modSp mod">
        <pc:chgData name="A S" userId="bff0dd6adc7f4841" providerId="LiveId" clId="{01C335F0-99C4-4FDD-85EF-673D36AE7B8D}" dt="2024-03-07T13:25:19.626" v="199" actId="20577"/>
        <pc:sldMkLst>
          <pc:docMk/>
          <pc:sldMk cId="3040140551" sldId="327"/>
        </pc:sldMkLst>
        <pc:spChg chg="mod">
          <ac:chgData name="A S" userId="bff0dd6adc7f4841" providerId="LiveId" clId="{01C335F0-99C4-4FDD-85EF-673D36AE7B8D}" dt="2024-03-07T13:25:19.626" v="199" actId="20577"/>
          <ac:spMkLst>
            <pc:docMk/>
            <pc:sldMk cId="3040140551" sldId="327"/>
            <ac:spMk id="10" creationId="{11196E82-FA84-1CE8-58E2-1B2C40C599C4}"/>
          </ac:spMkLst>
        </pc:spChg>
      </pc:sldChg>
      <pc:sldChg chg="modSp mod">
        <pc:chgData name="A S" userId="bff0dd6adc7f4841" providerId="LiveId" clId="{01C335F0-99C4-4FDD-85EF-673D36AE7B8D}" dt="2024-03-07T13:25:41.572" v="232" actId="20577"/>
        <pc:sldMkLst>
          <pc:docMk/>
          <pc:sldMk cId="1369228181" sldId="328"/>
        </pc:sldMkLst>
        <pc:spChg chg="mod">
          <ac:chgData name="A S" userId="bff0dd6adc7f4841" providerId="LiveId" clId="{01C335F0-99C4-4FDD-85EF-673D36AE7B8D}" dt="2024-03-07T13:25:41.572" v="232" actId="20577"/>
          <ac:spMkLst>
            <pc:docMk/>
            <pc:sldMk cId="1369228181" sldId="328"/>
            <ac:spMk id="10" creationId="{11196E82-FA84-1CE8-58E2-1B2C40C599C4}"/>
          </ac:spMkLst>
        </pc:spChg>
      </pc:sldChg>
      <pc:sldChg chg="modSp mod">
        <pc:chgData name="A S" userId="bff0dd6adc7f4841" providerId="LiveId" clId="{01C335F0-99C4-4FDD-85EF-673D36AE7B8D}" dt="2024-03-07T13:26:03.814" v="265" actId="20577"/>
        <pc:sldMkLst>
          <pc:docMk/>
          <pc:sldMk cId="4199747892" sldId="329"/>
        </pc:sldMkLst>
        <pc:spChg chg="mod">
          <ac:chgData name="A S" userId="bff0dd6adc7f4841" providerId="LiveId" clId="{01C335F0-99C4-4FDD-85EF-673D36AE7B8D}" dt="2024-03-07T13:26:03.814" v="265" actId="20577"/>
          <ac:spMkLst>
            <pc:docMk/>
            <pc:sldMk cId="4199747892" sldId="329"/>
            <ac:spMk id="10" creationId="{11196E82-FA84-1CE8-58E2-1B2C40C599C4}"/>
          </ac:spMkLst>
        </pc:spChg>
      </pc:sldChg>
      <pc:sldChg chg="modSp mod">
        <pc:chgData name="A S" userId="bff0dd6adc7f4841" providerId="LiveId" clId="{01C335F0-99C4-4FDD-85EF-673D36AE7B8D}" dt="2024-03-07T13:26:49.374" v="331" actId="20577"/>
        <pc:sldMkLst>
          <pc:docMk/>
          <pc:sldMk cId="62229319" sldId="330"/>
        </pc:sldMkLst>
        <pc:spChg chg="mod">
          <ac:chgData name="A S" userId="bff0dd6adc7f4841" providerId="LiveId" clId="{01C335F0-99C4-4FDD-85EF-673D36AE7B8D}" dt="2024-03-07T13:26:49.374" v="331" actId="20577"/>
          <ac:spMkLst>
            <pc:docMk/>
            <pc:sldMk cId="62229319" sldId="330"/>
            <ac:spMk id="10" creationId="{11196E82-FA84-1CE8-58E2-1B2C40C599C4}"/>
          </ac:spMkLst>
        </pc:spChg>
      </pc:sldChg>
      <pc:sldChg chg="modSp mod">
        <pc:chgData name="A S" userId="bff0dd6adc7f4841" providerId="LiveId" clId="{01C335F0-99C4-4FDD-85EF-673D36AE7B8D}" dt="2024-03-07T13:26:28.343" v="298" actId="20577"/>
        <pc:sldMkLst>
          <pc:docMk/>
          <pc:sldMk cId="4033915550" sldId="331"/>
        </pc:sldMkLst>
        <pc:spChg chg="mod">
          <ac:chgData name="A S" userId="bff0dd6adc7f4841" providerId="LiveId" clId="{01C335F0-99C4-4FDD-85EF-673D36AE7B8D}" dt="2024-03-07T13:26:28.343" v="298" actId="20577"/>
          <ac:spMkLst>
            <pc:docMk/>
            <pc:sldMk cId="4033915550" sldId="331"/>
            <ac:spMk id="10" creationId="{11196E82-FA84-1CE8-58E2-1B2C40C599C4}"/>
          </ac:spMkLst>
        </pc:spChg>
      </pc:sldChg>
      <pc:sldChg chg="modSp mod">
        <pc:chgData name="A S" userId="bff0dd6adc7f4841" providerId="LiveId" clId="{01C335F0-99C4-4FDD-85EF-673D36AE7B8D}" dt="2024-03-07T13:27:16.285" v="364" actId="20577"/>
        <pc:sldMkLst>
          <pc:docMk/>
          <pc:sldMk cId="4114836680" sldId="332"/>
        </pc:sldMkLst>
        <pc:spChg chg="mod">
          <ac:chgData name="A S" userId="bff0dd6adc7f4841" providerId="LiveId" clId="{01C335F0-99C4-4FDD-85EF-673D36AE7B8D}" dt="2024-03-07T13:27:16.285" v="364" actId="20577"/>
          <ac:spMkLst>
            <pc:docMk/>
            <pc:sldMk cId="4114836680" sldId="332"/>
            <ac:spMk id="10" creationId="{11196E82-FA84-1CE8-58E2-1B2C40C599C4}"/>
          </ac:spMkLst>
        </pc:spChg>
      </pc:sldChg>
      <pc:sldChg chg="modSp mod">
        <pc:chgData name="A S" userId="bff0dd6adc7f4841" providerId="LiveId" clId="{01C335F0-99C4-4FDD-85EF-673D36AE7B8D}" dt="2024-03-07T13:28:04.713" v="431" actId="20577"/>
        <pc:sldMkLst>
          <pc:docMk/>
          <pc:sldMk cId="4052673816" sldId="333"/>
        </pc:sldMkLst>
        <pc:spChg chg="mod">
          <ac:chgData name="A S" userId="bff0dd6adc7f4841" providerId="LiveId" clId="{01C335F0-99C4-4FDD-85EF-673D36AE7B8D}" dt="2024-03-07T13:28:04.713" v="431" actId="20577"/>
          <ac:spMkLst>
            <pc:docMk/>
            <pc:sldMk cId="4052673816" sldId="333"/>
            <ac:spMk id="2" creationId="{A9385CFA-DDC6-7F39-65E5-5A816E81A973}"/>
          </ac:spMkLst>
        </pc:spChg>
      </pc:sldChg>
      <pc:sldChg chg="modSp mod">
        <pc:chgData name="A S" userId="bff0dd6adc7f4841" providerId="LiveId" clId="{01C335F0-99C4-4FDD-85EF-673D36AE7B8D}" dt="2024-03-07T13:29:31.663" v="497" actId="20577"/>
        <pc:sldMkLst>
          <pc:docMk/>
          <pc:sldMk cId="3216099118" sldId="334"/>
        </pc:sldMkLst>
        <pc:spChg chg="mod">
          <ac:chgData name="A S" userId="bff0dd6adc7f4841" providerId="LiveId" clId="{01C335F0-99C4-4FDD-85EF-673D36AE7B8D}" dt="2024-03-07T13:29:31.663" v="497" actId="20577"/>
          <ac:spMkLst>
            <pc:docMk/>
            <pc:sldMk cId="3216099118" sldId="334"/>
            <ac:spMk id="6" creationId="{3BF3FB40-861F-D91F-678E-1BD84571A149}"/>
          </ac:spMkLst>
        </pc:spChg>
      </pc:sldChg>
      <pc:sldChg chg="modSp mod">
        <pc:chgData name="A S" userId="bff0dd6adc7f4841" providerId="LiveId" clId="{01C335F0-99C4-4FDD-85EF-673D36AE7B8D}" dt="2024-03-07T13:28:25.938" v="464" actId="20577"/>
        <pc:sldMkLst>
          <pc:docMk/>
          <pc:sldMk cId="3485540127" sldId="337"/>
        </pc:sldMkLst>
        <pc:spChg chg="mod">
          <ac:chgData name="A S" userId="bff0dd6adc7f4841" providerId="LiveId" clId="{01C335F0-99C4-4FDD-85EF-673D36AE7B8D}" dt="2024-03-07T13:28:25.938" v="464" actId="20577"/>
          <ac:spMkLst>
            <pc:docMk/>
            <pc:sldMk cId="3485540127" sldId="337"/>
            <ac:spMk id="6" creationId="{3BF3FB40-861F-D91F-678E-1BD84571A149}"/>
          </ac:spMkLst>
        </pc:spChg>
      </pc:sldChg>
      <pc:sldChg chg="modSp mod">
        <pc:chgData name="A S" userId="bff0dd6adc7f4841" providerId="LiveId" clId="{01C335F0-99C4-4FDD-85EF-673D36AE7B8D}" dt="2024-03-07T13:29:53.236" v="530" actId="20577"/>
        <pc:sldMkLst>
          <pc:docMk/>
          <pc:sldMk cId="1834813675" sldId="338"/>
        </pc:sldMkLst>
        <pc:spChg chg="mod">
          <ac:chgData name="A S" userId="bff0dd6adc7f4841" providerId="LiveId" clId="{01C335F0-99C4-4FDD-85EF-673D36AE7B8D}" dt="2024-03-07T13:29:53.236" v="530" actId="20577"/>
          <ac:spMkLst>
            <pc:docMk/>
            <pc:sldMk cId="1834813675" sldId="338"/>
            <ac:spMk id="6" creationId="{3BF3FB40-861F-D91F-678E-1BD84571A149}"/>
          </ac:spMkLst>
        </pc:spChg>
      </pc:sldChg>
      <pc:sldChg chg="modSp mod">
        <pc:chgData name="A S" userId="bff0dd6adc7f4841" providerId="LiveId" clId="{01C335F0-99C4-4FDD-85EF-673D36AE7B8D}" dt="2024-03-07T13:30:15.465" v="563" actId="20577"/>
        <pc:sldMkLst>
          <pc:docMk/>
          <pc:sldMk cId="4262946431" sldId="339"/>
        </pc:sldMkLst>
        <pc:spChg chg="mod">
          <ac:chgData name="A S" userId="bff0dd6adc7f4841" providerId="LiveId" clId="{01C335F0-99C4-4FDD-85EF-673D36AE7B8D}" dt="2024-03-07T13:30:15.465" v="563" actId="20577"/>
          <ac:spMkLst>
            <pc:docMk/>
            <pc:sldMk cId="4262946431" sldId="339"/>
            <ac:spMk id="6" creationId="{3BF3FB40-861F-D91F-678E-1BD84571A149}"/>
          </ac:spMkLst>
        </pc:spChg>
      </pc:sldChg>
      <pc:sldChg chg="modSp mod">
        <pc:chgData name="A S" userId="bff0dd6adc7f4841" providerId="LiveId" clId="{01C335F0-99C4-4FDD-85EF-673D36AE7B8D}" dt="2024-03-07T13:30:43.271" v="598" actId="20577"/>
        <pc:sldMkLst>
          <pc:docMk/>
          <pc:sldMk cId="821668261" sldId="340"/>
        </pc:sldMkLst>
        <pc:spChg chg="mod">
          <ac:chgData name="A S" userId="bff0dd6adc7f4841" providerId="LiveId" clId="{01C335F0-99C4-4FDD-85EF-673D36AE7B8D}" dt="2024-03-07T13:30:43.271" v="598" actId="20577"/>
          <ac:spMkLst>
            <pc:docMk/>
            <pc:sldMk cId="821668261" sldId="340"/>
            <ac:spMk id="6" creationId="{3BF3FB40-861F-D91F-678E-1BD84571A149}"/>
          </ac:spMkLst>
        </pc:spChg>
      </pc:sldChg>
      <pc:sldChg chg="modSp mod">
        <pc:chgData name="A S" userId="bff0dd6adc7f4841" providerId="LiveId" clId="{01C335F0-99C4-4FDD-85EF-673D36AE7B8D}" dt="2024-03-07T13:31:17.785" v="632" actId="20577"/>
        <pc:sldMkLst>
          <pc:docMk/>
          <pc:sldMk cId="4284256921" sldId="341"/>
        </pc:sldMkLst>
        <pc:spChg chg="mod">
          <ac:chgData name="A S" userId="bff0dd6adc7f4841" providerId="LiveId" clId="{01C335F0-99C4-4FDD-85EF-673D36AE7B8D}" dt="2024-03-07T13:31:17.785" v="632" actId="20577"/>
          <ac:spMkLst>
            <pc:docMk/>
            <pc:sldMk cId="4284256921" sldId="341"/>
            <ac:spMk id="6" creationId="{3BF3FB40-861F-D91F-678E-1BD84571A149}"/>
          </ac:spMkLst>
        </pc:spChg>
      </pc:sldChg>
      <pc:sldChg chg="modSp mod">
        <pc:chgData name="A S" userId="bff0dd6adc7f4841" providerId="LiveId" clId="{01C335F0-99C4-4FDD-85EF-673D36AE7B8D}" dt="2024-03-07T13:31:47.800" v="666" actId="20577"/>
        <pc:sldMkLst>
          <pc:docMk/>
          <pc:sldMk cId="2925676322" sldId="342"/>
        </pc:sldMkLst>
        <pc:spChg chg="mod">
          <ac:chgData name="A S" userId="bff0dd6adc7f4841" providerId="LiveId" clId="{01C335F0-99C4-4FDD-85EF-673D36AE7B8D}" dt="2024-03-07T13:31:47.800" v="666" actId="20577"/>
          <ac:spMkLst>
            <pc:docMk/>
            <pc:sldMk cId="2925676322" sldId="342"/>
            <ac:spMk id="6" creationId="{3BF3FB40-861F-D91F-678E-1BD84571A149}"/>
          </ac:spMkLst>
        </pc:spChg>
      </pc:sldChg>
      <pc:sldChg chg="modSp mod">
        <pc:chgData name="A S" userId="bff0dd6adc7f4841" providerId="LiveId" clId="{01C335F0-99C4-4FDD-85EF-673D36AE7B8D}" dt="2024-03-07T13:32:17.855" v="699" actId="20577"/>
        <pc:sldMkLst>
          <pc:docMk/>
          <pc:sldMk cId="1220438873" sldId="343"/>
        </pc:sldMkLst>
        <pc:spChg chg="mod">
          <ac:chgData name="A S" userId="bff0dd6adc7f4841" providerId="LiveId" clId="{01C335F0-99C4-4FDD-85EF-673D36AE7B8D}" dt="2024-03-07T13:32:17.855" v="699" actId="20577"/>
          <ac:spMkLst>
            <pc:docMk/>
            <pc:sldMk cId="1220438873" sldId="343"/>
            <ac:spMk id="6" creationId="{3BF3FB40-861F-D91F-678E-1BD84571A149}"/>
          </ac:spMkLst>
        </pc:spChg>
      </pc:sldChg>
      <pc:sldChg chg="modSp mod">
        <pc:chgData name="A S" userId="bff0dd6adc7f4841" providerId="LiveId" clId="{01C335F0-99C4-4FDD-85EF-673D36AE7B8D}" dt="2024-03-07T13:32:39.498" v="732" actId="20577"/>
        <pc:sldMkLst>
          <pc:docMk/>
          <pc:sldMk cId="2088406080" sldId="344"/>
        </pc:sldMkLst>
        <pc:spChg chg="mod">
          <ac:chgData name="A S" userId="bff0dd6adc7f4841" providerId="LiveId" clId="{01C335F0-99C4-4FDD-85EF-673D36AE7B8D}" dt="2024-03-07T13:32:39.498" v="732" actId="20577"/>
          <ac:spMkLst>
            <pc:docMk/>
            <pc:sldMk cId="2088406080" sldId="344"/>
            <ac:spMk id="6" creationId="{3BF3FB40-861F-D91F-678E-1BD84571A149}"/>
          </ac:spMkLst>
        </pc:spChg>
      </pc:sldChg>
      <pc:sldChg chg="modSp mod">
        <pc:chgData name="A S" userId="bff0dd6adc7f4841" providerId="LiveId" clId="{01C335F0-99C4-4FDD-85EF-673D36AE7B8D}" dt="2024-03-07T13:33:33.244" v="769" actId="20577"/>
        <pc:sldMkLst>
          <pc:docMk/>
          <pc:sldMk cId="973443127" sldId="345"/>
        </pc:sldMkLst>
        <pc:spChg chg="mod">
          <ac:chgData name="A S" userId="bff0dd6adc7f4841" providerId="LiveId" clId="{01C335F0-99C4-4FDD-85EF-673D36AE7B8D}" dt="2024-03-07T13:33:33.244" v="769" actId="20577"/>
          <ac:spMkLst>
            <pc:docMk/>
            <pc:sldMk cId="973443127" sldId="345"/>
            <ac:spMk id="6" creationId="{3BF3FB40-861F-D91F-678E-1BD84571A149}"/>
          </ac:spMkLst>
        </pc:spChg>
      </pc:sldChg>
      <pc:sldChg chg="modSp mod">
        <pc:chgData name="A S" userId="bff0dd6adc7f4841" providerId="LiveId" clId="{01C335F0-99C4-4FDD-85EF-673D36AE7B8D}" dt="2024-03-07T13:34:04.816" v="802" actId="20577"/>
        <pc:sldMkLst>
          <pc:docMk/>
          <pc:sldMk cId="353573239" sldId="346"/>
        </pc:sldMkLst>
        <pc:spChg chg="mod">
          <ac:chgData name="A S" userId="bff0dd6adc7f4841" providerId="LiveId" clId="{01C335F0-99C4-4FDD-85EF-673D36AE7B8D}" dt="2024-03-07T13:34:04.816" v="802" actId="20577"/>
          <ac:spMkLst>
            <pc:docMk/>
            <pc:sldMk cId="353573239" sldId="346"/>
            <ac:spMk id="2" creationId="{A9385CFA-DDC6-7F39-65E5-5A816E81A973}"/>
          </ac:spMkLst>
        </pc:spChg>
      </pc:sldChg>
      <pc:sldChg chg="modSp mod">
        <pc:chgData name="A S" userId="bff0dd6adc7f4841" providerId="LiveId" clId="{01C335F0-99C4-4FDD-85EF-673D36AE7B8D}" dt="2024-03-07T13:34:29.430" v="835" actId="20577"/>
        <pc:sldMkLst>
          <pc:docMk/>
          <pc:sldMk cId="636128226" sldId="347"/>
        </pc:sldMkLst>
        <pc:spChg chg="mod">
          <ac:chgData name="A S" userId="bff0dd6adc7f4841" providerId="LiveId" clId="{01C335F0-99C4-4FDD-85EF-673D36AE7B8D}" dt="2024-03-07T13:34:29.430" v="835" actId="20577"/>
          <ac:spMkLst>
            <pc:docMk/>
            <pc:sldMk cId="636128226" sldId="347"/>
            <ac:spMk id="6" creationId="{3BF3FB40-861F-D91F-678E-1BD84571A149}"/>
          </ac:spMkLst>
        </pc:spChg>
      </pc:sldChg>
      <pc:sldChg chg="modSp mod">
        <pc:chgData name="A S" userId="bff0dd6adc7f4841" providerId="LiveId" clId="{01C335F0-99C4-4FDD-85EF-673D36AE7B8D}" dt="2024-03-07T13:34:50.254" v="868" actId="20577"/>
        <pc:sldMkLst>
          <pc:docMk/>
          <pc:sldMk cId="2756213831" sldId="350"/>
        </pc:sldMkLst>
        <pc:spChg chg="mod">
          <ac:chgData name="A S" userId="bff0dd6adc7f4841" providerId="LiveId" clId="{01C335F0-99C4-4FDD-85EF-673D36AE7B8D}" dt="2024-03-07T13:34:50.254" v="868" actId="20577"/>
          <ac:spMkLst>
            <pc:docMk/>
            <pc:sldMk cId="2756213831" sldId="350"/>
            <ac:spMk id="6" creationId="{3BF3FB40-861F-D91F-678E-1BD84571A149}"/>
          </ac:spMkLst>
        </pc:spChg>
      </pc:sldChg>
      <pc:sldChg chg="modSp mod">
        <pc:chgData name="A S" userId="bff0dd6adc7f4841" providerId="LiveId" clId="{01C335F0-99C4-4FDD-85EF-673D36AE7B8D}" dt="2024-03-07T13:35:15.417" v="901" actId="20577"/>
        <pc:sldMkLst>
          <pc:docMk/>
          <pc:sldMk cId="87900581" sldId="351"/>
        </pc:sldMkLst>
        <pc:spChg chg="mod">
          <ac:chgData name="A S" userId="bff0dd6adc7f4841" providerId="LiveId" clId="{01C335F0-99C4-4FDD-85EF-673D36AE7B8D}" dt="2024-03-07T13:35:15.417" v="901" actId="20577"/>
          <ac:spMkLst>
            <pc:docMk/>
            <pc:sldMk cId="87900581" sldId="351"/>
            <ac:spMk id="6" creationId="{3BF3FB40-861F-D91F-678E-1BD84571A149}"/>
          </ac:spMkLst>
        </pc:spChg>
      </pc:sldChg>
      <pc:sldChg chg="modSp mod">
        <pc:chgData name="A S" userId="bff0dd6adc7f4841" providerId="LiveId" clId="{01C335F0-99C4-4FDD-85EF-673D36AE7B8D}" dt="2024-03-07T13:35:40.796" v="934" actId="20577"/>
        <pc:sldMkLst>
          <pc:docMk/>
          <pc:sldMk cId="3777226092" sldId="352"/>
        </pc:sldMkLst>
        <pc:spChg chg="mod">
          <ac:chgData name="A S" userId="bff0dd6adc7f4841" providerId="LiveId" clId="{01C335F0-99C4-4FDD-85EF-673D36AE7B8D}" dt="2024-03-07T13:35:40.796" v="934" actId="20577"/>
          <ac:spMkLst>
            <pc:docMk/>
            <pc:sldMk cId="3777226092" sldId="352"/>
            <ac:spMk id="6" creationId="{3BF3FB40-861F-D91F-678E-1BD84571A149}"/>
          </ac:spMkLst>
        </pc:spChg>
      </pc:sldChg>
      <pc:sldChg chg="modSp mod">
        <pc:chgData name="A S" userId="bff0dd6adc7f4841" providerId="LiveId" clId="{01C335F0-99C4-4FDD-85EF-673D36AE7B8D}" dt="2024-03-07T13:36:03.568" v="967" actId="20577"/>
        <pc:sldMkLst>
          <pc:docMk/>
          <pc:sldMk cId="3539386147" sldId="353"/>
        </pc:sldMkLst>
        <pc:spChg chg="mod">
          <ac:chgData name="A S" userId="bff0dd6adc7f4841" providerId="LiveId" clId="{01C335F0-99C4-4FDD-85EF-673D36AE7B8D}" dt="2024-03-07T13:36:03.568" v="967" actId="20577"/>
          <ac:spMkLst>
            <pc:docMk/>
            <pc:sldMk cId="3539386147" sldId="353"/>
            <ac:spMk id="6" creationId="{3BF3FB40-861F-D91F-678E-1BD84571A149}"/>
          </ac:spMkLst>
        </pc:spChg>
      </pc:sldChg>
      <pc:sldChg chg="modSp mod">
        <pc:chgData name="A S" userId="bff0dd6adc7f4841" providerId="LiveId" clId="{01C335F0-99C4-4FDD-85EF-673D36AE7B8D}" dt="2024-03-07T13:36:23.118" v="1000" actId="20577"/>
        <pc:sldMkLst>
          <pc:docMk/>
          <pc:sldMk cId="2929942748" sldId="354"/>
        </pc:sldMkLst>
        <pc:spChg chg="mod">
          <ac:chgData name="A S" userId="bff0dd6adc7f4841" providerId="LiveId" clId="{01C335F0-99C4-4FDD-85EF-673D36AE7B8D}" dt="2024-03-07T13:36:23.118" v="1000" actId="20577"/>
          <ac:spMkLst>
            <pc:docMk/>
            <pc:sldMk cId="2929942748" sldId="354"/>
            <ac:spMk id="6" creationId="{3BF3FB40-861F-D91F-678E-1BD84571A149}"/>
          </ac:spMkLst>
        </pc:spChg>
      </pc:sldChg>
      <pc:sldChg chg="modSp mod">
        <pc:chgData name="A S" userId="bff0dd6adc7f4841" providerId="LiveId" clId="{01C335F0-99C4-4FDD-85EF-673D36AE7B8D}" dt="2024-03-07T13:36:50.229" v="1033" actId="20577"/>
        <pc:sldMkLst>
          <pc:docMk/>
          <pc:sldMk cId="3903021964" sldId="355"/>
        </pc:sldMkLst>
        <pc:spChg chg="mod">
          <ac:chgData name="A S" userId="bff0dd6adc7f4841" providerId="LiveId" clId="{01C335F0-99C4-4FDD-85EF-673D36AE7B8D}" dt="2024-03-07T13:36:50.229" v="1033" actId="20577"/>
          <ac:spMkLst>
            <pc:docMk/>
            <pc:sldMk cId="3903021964" sldId="355"/>
            <ac:spMk id="6" creationId="{3BF3FB40-861F-D91F-678E-1BD84571A149}"/>
          </ac:spMkLst>
        </pc:spChg>
      </pc:sldChg>
      <pc:sldChg chg="modSp mod">
        <pc:chgData name="A S" userId="bff0dd6adc7f4841" providerId="LiveId" clId="{01C335F0-99C4-4FDD-85EF-673D36AE7B8D}" dt="2024-03-07T13:37:14.966" v="1066" actId="20577"/>
        <pc:sldMkLst>
          <pc:docMk/>
          <pc:sldMk cId="1477131290" sldId="356"/>
        </pc:sldMkLst>
        <pc:spChg chg="mod">
          <ac:chgData name="A S" userId="bff0dd6adc7f4841" providerId="LiveId" clId="{01C335F0-99C4-4FDD-85EF-673D36AE7B8D}" dt="2024-03-07T13:37:14.966" v="1066" actId="20577"/>
          <ac:spMkLst>
            <pc:docMk/>
            <pc:sldMk cId="1477131290" sldId="356"/>
            <ac:spMk id="6" creationId="{3BF3FB40-861F-D91F-678E-1BD84571A149}"/>
          </ac:spMkLst>
        </pc:spChg>
      </pc:sldChg>
      <pc:sldChg chg="modSp mod">
        <pc:chgData name="A S" userId="bff0dd6adc7f4841" providerId="LiveId" clId="{01C335F0-99C4-4FDD-85EF-673D36AE7B8D}" dt="2024-03-07T13:37:39.761" v="1099" actId="20577"/>
        <pc:sldMkLst>
          <pc:docMk/>
          <pc:sldMk cId="1499447236" sldId="357"/>
        </pc:sldMkLst>
        <pc:spChg chg="mod">
          <ac:chgData name="A S" userId="bff0dd6adc7f4841" providerId="LiveId" clId="{01C335F0-99C4-4FDD-85EF-673D36AE7B8D}" dt="2024-03-07T13:37:39.761" v="1099" actId="20577"/>
          <ac:spMkLst>
            <pc:docMk/>
            <pc:sldMk cId="1499447236" sldId="357"/>
            <ac:spMk id="2" creationId="{A9385CFA-DDC6-7F39-65E5-5A816E81A973}"/>
          </ac:spMkLst>
        </pc:spChg>
      </pc:sldChg>
      <pc:sldChg chg="modSp mod">
        <pc:chgData name="A S" userId="bff0dd6adc7f4841" providerId="LiveId" clId="{01C335F0-99C4-4FDD-85EF-673D36AE7B8D}" dt="2024-03-07T13:38:04.710" v="1132" actId="20577"/>
        <pc:sldMkLst>
          <pc:docMk/>
          <pc:sldMk cId="1688800864" sldId="358"/>
        </pc:sldMkLst>
        <pc:spChg chg="mod">
          <ac:chgData name="A S" userId="bff0dd6adc7f4841" providerId="LiveId" clId="{01C335F0-99C4-4FDD-85EF-673D36AE7B8D}" dt="2024-03-07T13:38:04.710" v="1132" actId="20577"/>
          <ac:spMkLst>
            <pc:docMk/>
            <pc:sldMk cId="1688800864" sldId="358"/>
            <ac:spMk id="6" creationId="{3BF3FB40-861F-D91F-678E-1BD84571A149}"/>
          </ac:spMkLst>
        </pc:spChg>
      </pc:sldChg>
      <pc:sldChg chg="modSp mod">
        <pc:chgData name="A S" userId="bff0dd6adc7f4841" providerId="LiveId" clId="{01C335F0-99C4-4FDD-85EF-673D36AE7B8D}" dt="2024-03-07T13:38:28.481" v="1165" actId="20577"/>
        <pc:sldMkLst>
          <pc:docMk/>
          <pc:sldMk cId="3428427466" sldId="359"/>
        </pc:sldMkLst>
        <pc:spChg chg="mod">
          <ac:chgData name="A S" userId="bff0dd6adc7f4841" providerId="LiveId" clId="{01C335F0-99C4-4FDD-85EF-673D36AE7B8D}" dt="2024-03-07T13:38:28.481" v="1165" actId="20577"/>
          <ac:spMkLst>
            <pc:docMk/>
            <pc:sldMk cId="3428427466" sldId="359"/>
            <ac:spMk id="6" creationId="{3BF3FB40-861F-D91F-678E-1BD84571A149}"/>
          </ac:spMkLst>
        </pc:spChg>
      </pc:sldChg>
      <pc:sldChg chg="modSp mod">
        <pc:chgData name="A S" userId="bff0dd6adc7f4841" providerId="LiveId" clId="{01C335F0-99C4-4FDD-85EF-673D36AE7B8D}" dt="2024-03-07T13:38:47.811" v="1198" actId="20577"/>
        <pc:sldMkLst>
          <pc:docMk/>
          <pc:sldMk cId="1857632296" sldId="360"/>
        </pc:sldMkLst>
        <pc:spChg chg="mod">
          <ac:chgData name="A S" userId="bff0dd6adc7f4841" providerId="LiveId" clId="{01C335F0-99C4-4FDD-85EF-673D36AE7B8D}" dt="2024-03-07T13:38:47.811" v="1198" actId="20577"/>
          <ac:spMkLst>
            <pc:docMk/>
            <pc:sldMk cId="1857632296" sldId="360"/>
            <ac:spMk id="6" creationId="{3BF3FB40-861F-D91F-678E-1BD84571A149}"/>
          </ac:spMkLst>
        </pc:spChg>
      </pc:sldChg>
      <pc:sldChg chg="modSp mod">
        <pc:chgData name="A S" userId="bff0dd6adc7f4841" providerId="LiveId" clId="{01C335F0-99C4-4FDD-85EF-673D36AE7B8D}" dt="2024-03-07T13:39:29.752" v="1264" actId="20577"/>
        <pc:sldMkLst>
          <pc:docMk/>
          <pc:sldMk cId="3187353556" sldId="363"/>
        </pc:sldMkLst>
        <pc:spChg chg="mod">
          <ac:chgData name="A S" userId="bff0dd6adc7f4841" providerId="LiveId" clId="{01C335F0-99C4-4FDD-85EF-673D36AE7B8D}" dt="2024-03-07T13:39:29.752" v="1264" actId="20577"/>
          <ac:spMkLst>
            <pc:docMk/>
            <pc:sldMk cId="3187353556" sldId="363"/>
            <ac:spMk id="6" creationId="{3BF3FB40-861F-D91F-678E-1BD84571A149}"/>
          </ac:spMkLst>
        </pc:spChg>
      </pc:sldChg>
      <pc:sldChg chg="modSp mod">
        <pc:chgData name="A S" userId="bff0dd6adc7f4841" providerId="LiveId" clId="{01C335F0-99C4-4FDD-85EF-673D36AE7B8D}" dt="2024-03-07T13:39:10.343" v="1231" actId="20577"/>
        <pc:sldMkLst>
          <pc:docMk/>
          <pc:sldMk cId="1119077519" sldId="364"/>
        </pc:sldMkLst>
        <pc:spChg chg="mod">
          <ac:chgData name="A S" userId="bff0dd6adc7f4841" providerId="LiveId" clId="{01C335F0-99C4-4FDD-85EF-673D36AE7B8D}" dt="2024-03-07T13:39:10.343" v="1231" actId="20577"/>
          <ac:spMkLst>
            <pc:docMk/>
            <pc:sldMk cId="1119077519" sldId="364"/>
            <ac:spMk id="6" creationId="{3BF3FB40-861F-D91F-678E-1BD84571A149}"/>
          </ac:spMkLst>
        </pc:spChg>
      </pc:sldChg>
      <pc:sldChg chg="modSp mod">
        <pc:chgData name="A S" userId="bff0dd6adc7f4841" providerId="LiveId" clId="{01C335F0-99C4-4FDD-85EF-673D36AE7B8D}" dt="2024-03-07T13:40:00.182" v="1313" actId="20577"/>
        <pc:sldMkLst>
          <pc:docMk/>
          <pc:sldMk cId="3954966438" sldId="365"/>
        </pc:sldMkLst>
        <pc:spChg chg="mod">
          <ac:chgData name="A S" userId="bff0dd6adc7f4841" providerId="LiveId" clId="{01C335F0-99C4-4FDD-85EF-673D36AE7B8D}" dt="2024-03-07T13:39:42.819" v="1280" actId="20577"/>
          <ac:spMkLst>
            <pc:docMk/>
            <pc:sldMk cId="3954966438" sldId="365"/>
            <ac:spMk id="2" creationId="{3340C4DC-3EA6-2AEC-59C2-B534919090F0}"/>
          </ac:spMkLst>
        </pc:spChg>
        <pc:spChg chg="mod">
          <ac:chgData name="A S" userId="bff0dd6adc7f4841" providerId="LiveId" clId="{01C335F0-99C4-4FDD-85EF-673D36AE7B8D}" dt="2024-03-07T13:40:00.182" v="1313" actId="20577"/>
          <ac:spMkLst>
            <pc:docMk/>
            <pc:sldMk cId="3954966438" sldId="365"/>
            <ac:spMk id="6" creationId="{3BF3FB40-861F-D91F-678E-1BD84571A1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07/03/2024</a:t>
            </a:fld>
            <a:endParaRPr lang="en-GB"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dirty="0"/>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dirty="0"/>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dirty="0"/>
              <a:t>Module: XXXXXXX / Learning Unit: YYYYYYY / Sub Unit: ZZZZZZZZ</a:t>
            </a:r>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dirty="0"/>
              <a:t>Module: XXXXXXX / Learning Unit: YYYYYYY / Sub Unit: ZZZZZZZZ</a:t>
            </a:r>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dirty="0"/>
              <a:t>Module: XXXXXXX / Learning Unit: YYYYYYY / Sub Unit: ZZZZZZZZ</a:t>
            </a:r>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Klicka för att ändra titeln på schemat</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a:t>
            </a:r>
            <a:r>
              <a:rPr lang="en-US" dirty="0"/>
              <a:t>: XXXXXXX / </a:t>
            </a:r>
            <a:r>
              <a:rPr lang="en-US" b="1" dirty="0"/>
              <a:t>Lärandeenhet</a:t>
            </a:r>
            <a:r>
              <a:rPr lang="en-US" dirty="0"/>
              <a:t>: YYYYYYY / </a:t>
            </a:r>
            <a:r>
              <a:rPr lang="en-US" b="1" dirty="0"/>
              <a:t>Underenhet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hat.openai.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docs.google.com/document/d/1SRUoewg6us0uS43WKQXzbawAMScDWUID/edit?usp=sharing&amp;ouid=109073457666436238228&amp;rtpof=true&amp;sd=tru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hyperlink" Target="https://docs.google.com/document/d/1aCAodPdSyHkvVG0OoMoPbtVP_aPOoo20/edit?usp=sharing&amp;ouid=109073457666436238228&amp;rtpof=true&amp;sd=tru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3518-5DC9-C5CC-8780-B225279F89C8}"/>
              </a:ext>
            </a:extLst>
          </p:cNvPr>
          <p:cNvSpPr>
            <a:spLocks noGrp="1"/>
          </p:cNvSpPr>
          <p:nvPr>
            <p:ph type="title"/>
          </p:nvPr>
        </p:nvSpPr>
        <p:spPr>
          <a:xfrm>
            <a:off x="838200" y="812800"/>
            <a:ext cx="10515600" cy="877888"/>
          </a:xfrm>
        </p:spPr>
        <p:txBody>
          <a:bodyPr anchor="ctr">
            <a:normAutofit/>
          </a:bodyPr>
          <a:lstStyle/>
          <a:p>
            <a:r>
              <a:rPr lang="en-GB" dirty="0"/>
              <a:t>Artificiell intelligens och digital forskning</a:t>
            </a:r>
          </a:p>
        </p:txBody>
      </p:sp>
      <p:sp>
        <p:nvSpPr>
          <p:cNvPr id="3" name="Content Placeholder 2">
            <a:extLst>
              <a:ext uri="{FF2B5EF4-FFF2-40B4-BE49-F238E27FC236}">
                <a16:creationId xmlns:a16="http://schemas.microsoft.com/office/drawing/2014/main" id="{00B5F3EA-8A6E-1019-3EFD-089AAEB8C263}"/>
              </a:ext>
            </a:extLst>
          </p:cNvPr>
          <p:cNvSpPr>
            <a:spLocks noGrp="1"/>
          </p:cNvSpPr>
          <p:nvPr>
            <p:ph sz="half" idx="1"/>
          </p:nvPr>
        </p:nvSpPr>
        <p:spPr>
          <a:xfrm>
            <a:off x="838200" y="1825625"/>
            <a:ext cx="5181600" cy="4351338"/>
          </a:xfrm>
        </p:spPr>
        <p:txBody>
          <a:bodyPr>
            <a:normAutofit/>
          </a:bodyPr>
          <a:lstStyle/>
          <a:p>
            <a:r>
              <a:rPr lang="en-GB" dirty="0"/>
              <a:t>Digital forskning kan stödjas av verktyg för </a:t>
            </a:r>
            <a:r>
              <a:rPr lang="en-GB" b="1" dirty="0"/>
              <a:t>artificiell intelligens </a:t>
            </a:r>
            <a:r>
              <a:rPr lang="en-GB" dirty="0"/>
              <a:t>(AI).</a:t>
            </a:r>
          </a:p>
          <a:p>
            <a:r>
              <a:rPr lang="en-GB" dirty="0"/>
              <a:t>AI-verktyg anses vara nästa generation av sökmotorer.</a:t>
            </a:r>
          </a:p>
          <a:p>
            <a:r>
              <a:rPr lang="en-GB" dirty="0"/>
              <a:t>AI ger kunskap istället för information. </a:t>
            </a:r>
          </a:p>
          <a:p>
            <a:r>
              <a:rPr lang="en-GB" dirty="0"/>
              <a:t>Ett populärt AI-verktyg är </a:t>
            </a:r>
            <a:r>
              <a:rPr lang="en-GB" dirty="0">
                <a:hlinkClick r:id="rId2"/>
              </a:rPr>
              <a:t>ChatGPT</a:t>
            </a:r>
            <a:r>
              <a:rPr lang="en-GB" dirty="0"/>
              <a:t>.</a:t>
            </a:r>
          </a:p>
          <a:p>
            <a:endParaRPr lang="en-GB" dirty="0"/>
          </a:p>
        </p:txBody>
      </p:sp>
      <p:pic>
        <p:nvPicPr>
          <p:cNvPr id="7" name="Content Placeholder 6" descr="A screenshot of a computer&#10;&#10;Description automatically generated">
            <a:extLst>
              <a:ext uri="{FF2B5EF4-FFF2-40B4-BE49-F238E27FC236}">
                <a16:creationId xmlns:a16="http://schemas.microsoft.com/office/drawing/2014/main" id="{FBE65D94-1992-2941-AA45-3D8DED76B21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88566" y="1680835"/>
            <a:ext cx="5923156" cy="4161013"/>
          </a:xfrm>
          <a:prstGeom prst="rect">
            <a:avLst/>
          </a:prstGeom>
          <a:noFill/>
          <a:ln>
            <a:solidFill>
              <a:schemeClr val="accent1"/>
            </a:solidFill>
          </a:ln>
        </p:spPr>
      </p:pic>
      <p:sp>
        <p:nvSpPr>
          <p:cNvPr id="6" name="Slide Number Placeholder 5">
            <a:extLst>
              <a:ext uri="{FF2B5EF4-FFF2-40B4-BE49-F238E27FC236}">
                <a16:creationId xmlns:a16="http://schemas.microsoft.com/office/drawing/2014/main" id="{288E0599-C7A2-0DCF-CADF-7A8C6DD042D3}"/>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6FF9F0C5-380F-41C2-899A-BAC0F0927E16}" type="slidenum">
              <a:rPr lang="en-US" smtClean="0"/>
              <a:t>10</a:t>
            </a:fld>
            <a:endParaRPr lang="en-US" dirty="0"/>
          </a:p>
        </p:txBody>
      </p:sp>
      <p:sp>
        <p:nvSpPr>
          <p:cNvPr id="9" name="Segnaposto piè di pagina 1">
            <a:extLst>
              <a:ext uri="{FF2B5EF4-FFF2-40B4-BE49-F238E27FC236}">
                <a16:creationId xmlns:a16="http://schemas.microsoft.com/office/drawing/2014/main" id="{A284887B-08AA-0AF1-8FE4-E13566043B68}"/>
              </a:ext>
            </a:extLst>
          </p:cNvPr>
          <p:cNvSpPr>
            <a:spLocks noGrp="1"/>
          </p:cNvSpPr>
          <p:nvPr>
            <p:ph type="ftr" sz="quarter" idx="11"/>
          </p:nvPr>
        </p:nvSpPr>
        <p:spPr>
          <a:xfrm>
            <a:off x="838200" y="6199460"/>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forskning</a:t>
            </a:r>
          </a:p>
        </p:txBody>
      </p:sp>
    </p:spTree>
    <p:extLst>
      <p:ext uri="{BB962C8B-B14F-4D97-AF65-F5344CB8AC3E}">
        <p14:creationId xmlns:p14="http://schemas.microsoft.com/office/powerpoint/2010/main" val="197068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37FA-A3F5-435F-672C-63B96173420B}"/>
              </a:ext>
            </a:extLst>
          </p:cNvPr>
          <p:cNvSpPr>
            <a:spLocks noGrp="1"/>
          </p:cNvSpPr>
          <p:nvPr>
            <p:ph type="title"/>
          </p:nvPr>
        </p:nvSpPr>
        <p:spPr/>
        <p:txBody>
          <a:bodyPr/>
          <a:lstStyle/>
          <a:p>
            <a:r>
              <a:rPr lang="en-GB" dirty="0"/>
              <a:t>Hot i cyberrymden</a:t>
            </a:r>
          </a:p>
        </p:txBody>
      </p:sp>
      <p:sp>
        <p:nvSpPr>
          <p:cNvPr id="3" name="Content Placeholder 2">
            <a:extLst>
              <a:ext uri="{FF2B5EF4-FFF2-40B4-BE49-F238E27FC236}">
                <a16:creationId xmlns:a16="http://schemas.microsoft.com/office/drawing/2014/main" id="{E3092BE9-1D54-2914-0A97-9D4A3C7BF7B5}"/>
              </a:ext>
            </a:extLst>
          </p:cNvPr>
          <p:cNvSpPr>
            <a:spLocks noGrp="1"/>
          </p:cNvSpPr>
          <p:nvPr>
            <p:ph sz="half" idx="1"/>
          </p:nvPr>
        </p:nvSpPr>
        <p:spPr/>
        <p:txBody>
          <a:bodyPr>
            <a:normAutofit/>
          </a:bodyPr>
          <a:lstStyle/>
          <a:p>
            <a:r>
              <a:rPr lang="en-US" sz="2400" dirty="0">
                <a:effectLst/>
                <a:ea typeface="Times New Roman" panose="02020603050405020304" pitchFamily="18" charset="0"/>
              </a:rPr>
              <a:t>För lantbrukare som ger sig in i den digitala världen är det absolut nödvändigt att identifiera och förstå de många </a:t>
            </a:r>
            <a:r>
              <a:rPr lang="en-US" sz="2400" b="1" dirty="0">
                <a:effectLst/>
                <a:ea typeface="Times New Roman" panose="02020603050405020304" pitchFamily="18" charset="0"/>
              </a:rPr>
              <a:t>cyberhot </a:t>
            </a:r>
            <a:r>
              <a:rPr lang="en-US" sz="2400" dirty="0">
                <a:effectLst/>
                <a:ea typeface="Times New Roman" panose="02020603050405020304" pitchFamily="18" charset="0"/>
              </a:rPr>
              <a:t>som kan äventyra deras verksamhet.</a:t>
            </a:r>
          </a:p>
          <a:p>
            <a:r>
              <a:rPr lang="en-US" sz="2400" dirty="0">
                <a:effectLst/>
                <a:ea typeface="Times New Roman" panose="02020603050405020304" pitchFamily="18" charset="0"/>
              </a:rPr>
              <a:t>Cyberhot är inte bara begränsade till att hacka datorer, de kan också innebära risker:</a:t>
            </a:r>
          </a:p>
          <a:p>
            <a:pPr lvl="1"/>
            <a:r>
              <a:rPr lang="en-GB" dirty="0"/>
              <a:t>Smart utrustning (t.ex. smarta traktorer)</a:t>
            </a:r>
          </a:p>
          <a:p>
            <a:pPr lvl="1"/>
            <a:r>
              <a:rPr lang="en-GB" dirty="0"/>
              <a:t>Digitala plattformar (t.ex. spårningssystem)</a:t>
            </a:r>
          </a:p>
          <a:p>
            <a:pPr lvl="1"/>
            <a:r>
              <a:rPr lang="en-GB" dirty="0"/>
              <a:t>Digitala lagringssystem</a:t>
            </a:r>
          </a:p>
        </p:txBody>
      </p:sp>
      <p:sp>
        <p:nvSpPr>
          <p:cNvPr id="6" name="Slide Number Placeholder 5">
            <a:extLst>
              <a:ext uri="{FF2B5EF4-FFF2-40B4-BE49-F238E27FC236}">
                <a16:creationId xmlns:a16="http://schemas.microsoft.com/office/drawing/2014/main" id="{80A3FF67-2753-03CC-E09D-CB760E3F0FA7}"/>
              </a:ext>
            </a:extLst>
          </p:cNvPr>
          <p:cNvSpPr>
            <a:spLocks noGrp="1"/>
          </p:cNvSpPr>
          <p:nvPr>
            <p:ph type="sldNum" sz="quarter" idx="12"/>
          </p:nvPr>
        </p:nvSpPr>
        <p:spPr/>
        <p:txBody>
          <a:bodyPr/>
          <a:lstStyle/>
          <a:p>
            <a:fld id="{6FF9F0C5-380F-41C2-899A-BAC0F0927E16}" type="slidenum">
              <a:rPr lang="en-US" smtClean="0"/>
              <a:t>11</a:t>
            </a:fld>
            <a:endParaRPr lang="en-US" dirty="0"/>
          </a:p>
        </p:txBody>
      </p:sp>
      <p:sp>
        <p:nvSpPr>
          <p:cNvPr id="7" name="Segnaposto piè di pagina 1">
            <a:extLst>
              <a:ext uri="{FF2B5EF4-FFF2-40B4-BE49-F238E27FC236}">
                <a16:creationId xmlns:a16="http://schemas.microsoft.com/office/drawing/2014/main" id="{69BFDBC2-4807-C748-8E3E-C1F11AFEA31E}"/>
              </a:ext>
            </a:extLst>
          </p:cNvPr>
          <p:cNvSpPr>
            <a:spLocks noGrp="1"/>
          </p:cNvSpPr>
          <p:nvPr>
            <p:ph type="ftr" sz="quarter" idx="11"/>
          </p:nvPr>
        </p:nvSpPr>
        <p:spPr>
          <a:xfrm>
            <a:off x="838200" y="6199460"/>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forskning</a:t>
            </a:r>
          </a:p>
        </p:txBody>
      </p:sp>
      <p:pic>
        <p:nvPicPr>
          <p:cNvPr id="8" name="Picture 7">
            <a:extLst>
              <a:ext uri="{FF2B5EF4-FFF2-40B4-BE49-F238E27FC236}">
                <a16:creationId xmlns:a16="http://schemas.microsoft.com/office/drawing/2014/main" id="{17948B59-1F14-EFD1-3953-3344C8C91E6A}"/>
              </a:ext>
            </a:extLst>
          </p:cNvPr>
          <p:cNvPicPr>
            <a:picLocks noChangeAspect="1"/>
          </p:cNvPicPr>
          <p:nvPr/>
        </p:nvPicPr>
        <p:blipFill rotWithShape="1">
          <a:blip r:embed="rId2">
            <a:extLst>
              <a:ext uri="{28A0092B-C50C-407E-A947-70E740481C1C}">
                <a14:useLocalDpi xmlns:a14="http://schemas.microsoft.com/office/drawing/2010/main" val="0"/>
              </a:ext>
            </a:extLst>
          </a:blip>
          <a:srcRect l="1772" t="3125" r="7495" b="4029"/>
          <a:stretch/>
        </p:blipFill>
        <p:spPr bwMode="auto">
          <a:xfrm>
            <a:off x="65049" y="1825625"/>
            <a:ext cx="779780" cy="791845"/>
          </a:xfrm>
          <a:prstGeom prst="rect">
            <a:avLst/>
          </a:prstGeom>
          <a:noFill/>
          <a:ln>
            <a:noFill/>
          </a:ln>
          <a:extLst>
            <a:ext uri="{53640926-AAD7-44D8-BBD7-CCE9431645EC}">
              <a14:shadowObscured xmlns:a14="http://schemas.microsoft.com/office/drawing/2010/main"/>
            </a:ext>
          </a:extLst>
        </p:spPr>
      </p:pic>
      <p:pic>
        <p:nvPicPr>
          <p:cNvPr id="9" name="Content Placeholder 8">
            <a:extLst>
              <a:ext uri="{FF2B5EF4-FFF2-40B4-BE49-F238E27FC236}">
                <a16:creationId xmlns:a16="http://schemas.microsoft.com/office/drawing/2014/main" id="{50F42D1D-44B7-D405-2E8C-C3FBDA939EF4}"/>
              </a:ext>
            </a:extLst>
          </p:cNvPr>
          <p:cNvPicPr>
            <a:picLocks noGrp="1" noChangeAspect="1"/>
          </p:cNvPicPr>
          <p:nvPr>
            <p:ph sz="half" idx="2"/>
          </p:nvPr>
        </p:nvPicPr>
        <p:blipFill>
          <a:blip r:embed="rId3"/>
          <a:stretch>
            <a:fillRect/>
          </a:stretch>
        </p:blipFill>
        <p:spPr>
          <a:xfrm>
            <a:off x="6019800" y="1713185"/>
            <a:ext cx="5943600" cy="3962399"/>
          </a:xfrm>
          <a:prstGeom prst="rect">
            <a:avLst/>
          </a:prstGeom>
          <a:ln>
            <a:solidFill>
              <a:srgbClr val="4F81BD"/>
            </a:solidFill>
          </a:ln>
        </p:spPr>
      </p:pic>
    </p:spTree>
    <p:extLst>
      <p:ext uri="{BB962C8B-B14F-4D97-AF65-F5344CB8AC3E}">
        <p14:creationId xmlns:p14="http://schemas.microsoft.com/office/powerpoint/2010/main" val="312162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en-GB" dirty="0"/>
              <a:t>Praktisk aktivitet nr 1</a:t>
            </a:r>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8439615" cy="4351338"/>
          </a:xfrm>
        </p:spPr>
        <p:txBody>
          <a:bodyPr/>
          <a:lstStyle/>
          <a:p>
            <a:endParaRPr lang="en-GB" dirty="0"/>
          </a:p>
          <a:p>
            <a:endParaRPr lang="en-GB" dirty="0"/>
          </a:p>
          <a:p>
            <a:r>
              <a:rPr lang="en-GB" dirty="0"/>
              <a:t>Gruppaktivitet för digital forskning</a:t>
            </a:r>
          </a:p>
          <a:p>
            <a:pPr marL="0" indent="0">
              <a:buNone/>
            </a:pPr>
            <a:r>
              <a:rPr lang="en-GB" dirty="0">
                <a:hlinkClick r:id="rId2"/>
              </a:rPr>
              <a:t>https://docs.google.com/document/d/1SRUoewg6us0uS43WKQXzbawAMScDWUID/edit?usp=sharing&amp;ouid=109073457666436238228&amp;rtpof=true&amp;sd=true </a:t>
            </a:r>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p:txBody>
          <a:bodyPr/>
          <a:lstStyle/>
          <a:p>
            <a:fld id="{6FF9F0C5-380F-41C2-899A-BAC0F0927E16}" type="slidenum">
              <a:rPr lang="en-US" smtClean="0"/>
              <a:t>12</a:t>
            </a:fld>
            <a:endParaRPr lang="en-US" dirty="0"/>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838200" y="6199460"/>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forskning</a:t>
            </a:r>
          </a:p>
        </p:txBody>
      </p:sp>
    </p:spTree>
    <p:extLst>
      <p:ext uri="{BB962C8B-B14F-4D97-AF65-F5344CB8AC3E}">
        <p14:creationId xmlns:p14="http://schemas.microsoft.com/office/powerpoint/2010/main" val="730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96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3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Innehåll</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lnSpcReduction="10000"/>
          </a:bodyPr>
          <a:lstStyle/>
          <a:p>
            <a:endParaRPr lang="en-GB" dirty="0"/>
          </a:p>
          <a:p>
            <a:r>
              <a:rPr lang="en-GB" dirty="0"/>
              <a:t>Vad är digital samverkan och kommunikation?</a:t>
            </a:r>
          </a:p>
          <a:p>
            <a:pPr marL="0" indent="0">
              <a:buNone/>
            </a:pPr>
            <a:endParaRPr lang="en-GB" dirty="0"/>
          </a:p>
          <a:p>
            <a:r>
              <a:rPr lang="en-GB" dirty="0"/>
              <a:t>Digitala plattformar</a:t>
            </a:r>
          </a:p>
          <a:p>
            <a:pPr marR="0">
              <a:spcAft>
                <a:spcPts val="0"/>
              </a:spcAft>
            </a:pPr>
            <a:endParaRPr lang="en-US" dirty="0"/>
          </a:p>
          <a:p>
            <a:pPr marR="0">
              <a:spcAft>
                <a:spcPts val="0"/>
              </a:spcAft>
            </a:pPr>
            <a:r>
              <a:rPr lang="en-US" dirty="0"/>
              <a:t>Verktyg för samarbete</a:t>
            </a:r>
          </a:p>
          <a:p>
            <a:pPr marR="0">
              <a:spcAft>
                <a:spcPts val="0"/>
              </a:spcAft>
            </a:pPr>
            <a:endParaRPr lang="en-US" dirty="0"/>
          </a:p>
          <a:p>
            <a:pPr marR="0">
              <a:spcAft>
                <a:spcPts val="0"/>
              </a:spcAft>
            </a:pPr>
            <a:r>
              <a:rPr lang="en-US" dirty="0"/>
              <a:t>Verktyg för sociala medier</a:t>
            </a:r>
          </a:p>
          <a:p>
            <a:pPr marR="0">
              <a:spcAft>
                <a:spcPts val="0"/>
              </a:spcAft>
            </a:pPr>
            <a:endParaRPr lang="en-US" dirty="0"/>
          </a:p>
          <a:p>
            <a:pPr marR="0">
              <a:spcAft>
                <a:spcPts val="0"/>
              </a:spcAft>
            </a:pPr>
            <a:r>
              <a:rPr lang="en-US" dirty="0"/>
              <a:t>Ledningsverktyg</a:t>
            </a:r>
          </a:p>
          <a:p>
            <a:pPr marL="0" marR="0" indent="0">
              <a:spcAft>
                <a:spcPts val="0"/>
              </a:spcAft>
              <a:buNone/>
            </a:pPr>
            <a:endParaRPr lang="en-GB" dirty="0"/>
          </a:p>
          <a:p>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15</a:t>
            </a:fld>
            <a:endParaRPr lang="en-US" dirty="0"/>
          </a:p>
        </p:txBody>
      </p:sp>
      <p:sp>
        <p:nvSpPr>
          <p:cNvPr id="4" name="Segnaposto piè di pagina 1">
            <a:extLst>
              <a:ext uri="{FF2B5EF4-FFF2-40B4-BE49-F238E27FC236}">
                <a16:creationId xmlns:a16="http://schemas.microsoft.com/office/drawing/2014/main" id="{83479139-8E1F-7E17-0B78-E74B37DE9411}"/>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spTree>
    <p:extLst>
      <p:ext uri="{BB962C8B-B14F-4D97-AF65-F5344CB8AC3E}">
        <p14:creationId xmlns:p14="http://schemas.microsoft.com/office/powerpoint/2010/main" val="78323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fontScale="90000"/>
          </a:bodyPr>
          <a:lstStyle/>
          <a:p>
            <a:r>
              <a:rPr lang="en-GB" sz="4400" dirty="0"/>
              <a:t>Vad är digital kommunikation och samarbete?</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r>
              <a:rPr lang="en-GB" sz="1800" b="1" dirty="0"/>
              <a:t>Digital kommunikation och </a:t>
            </a:r>
            <a:r>
              <a:rPr lang="en-GB" sz="1800" dirty="0"/>
              <a:t>samarbetsverktyg kan överbrygga klyftan mellan jordbrukare, leverantörer och kunder, vilket möjliggör samarbete och beslutsfattande i realtid.</a:t>
            </a:r>
          </a:p>
          <a:p>
            <a:endParaRPr lang="en-GB" sz="1800" dirty="0"/>
          </a:p>
          <a:p>
            <a:r>
              <a:rPr lang="en-GB" sz="1800" dirty="0"/>
              <a:t>Effektiv digital kommunikation kan leda till bättre resursallokering, från arbetskraft till maskiner, baserat på delad information.</a:t>
            </a:r>
          </a:p>
          <a:p>
            <a:endParaRPr lang="en-GB" sz="1800" dirty="0"/>
          </a:p>
          <a:p>
            <a:r>
              <a:rPr lang="en-GB" sz="1800" dirty="0"/>
              <a:t>Digitala samarbetsverktyg gör det möjligt för jordbrukare att dela kunskap, bästa praxis och innovativa odlingstekniker med en bredare grupp</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16</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59507" y="1792156"/>
            <a:ext cx="722189" cy="722189"/>
          </a:xfrm>
          <a:prstGeom prst="rect">
            <a:avLst/>
          </a:prstGeom>
        </p:spPr>
      </p:pic>
      <p:pic>
        <p:nvPicPr>
          <p:cNvPr id="4" name="Picture 3" descr="Art of communication statistics">
            <a:extLst>
              <a:ext uri="{FF2B5EF4-FFF2-40B4-BE49-F238E27FC236}">
                <a16:creationId xmlns:a16="http://schemas.microsoft.com/office/drawing/2014/main" id="{EDB561CF-BE6C-6237-3929-CD1E8211B6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6902" y="1792156"/>
            <a:ext cx="5789930" cy="3620770"/>
          </a:xfrm>
          <a:prstGeom prst="rect">
            <a:avLst/>
          </a:prstGeom>
          <a:noFill/>
          <a:ln>
            <a:noFill/>
          </a:ln>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marL="0" marR="0" algn="ctr">
              <a:spcBef>
                <a:spcPts val="0"/>
              </a:spcBef>
              <a:spcAft>
                <a:spcPts val="0"/>
              </a:spcAft>
            </a:pPr>
            <a:r>
              <a:rPr lang="en-GB" sz="1400" dirty="0">
                <a:effectLst/>
                <a:latin typeface="Calibri" panose="020F0502020204030204" pitchFamily="34" charset="0"/>
                <a:ea typeface="Times New Roman" panose="02020603050405020304" pitchFamily="18" charset="0"/>
              </a:rPr>
              <a:t>Vikten av kommunikation (källa: project.co)</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994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Digitala plattformar</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en-GB" sz="1800" b="1" dirty="0"/>
              <a:t>Digitala kommunikations- och </a:t>
            </a:r>
            <a:r>
              <a:rPr lang="en-GB" sz="1800" dirty="0"/>
              <a:t>samarbetsverktyg </a:t>
            </a:r>
            <a:r>
              <a:rPr lang="en-US" sz="1800" dirty="0">
                <a:solidFill>
                  <a:srgbClr val="000000"/>
                </a:solidFill>
                <a:effectLst/>
                <a:latin typeface="Calibri" panose="020F0502020204030204" pitchFamily="34" charset="0"/>
                <a:ea typeface="Calibri" panose="020F0502020204030204" pitchFamily="34" charset="0"/>
              </a:rPr>
              <a:t>kan </a:t>
            </a:r>
            <a:r>
              <a:rPr lang="en-US" sz="1800" u="sng" dirty="0">
                <a:solidFill>
                  <a:srgbClr val="000000"/>
                </a:solidFill>
                <a:effectLst/>
                <a:latin typeface="Calibri" panose="020F0502020204030204" pitchFamily="34" charset="0"/>
                <a:ea typeface="Calibri" panose="020F0502020204030204" pitchFamily="34" charset="0"/>
              </a:rPr>
              <a:t>kategoriseras </a:t>
            </a:r>
            <a:r>
              <a:rPr lang="en-US" sz="1800" dirty="0">
                <a:solidFill>
                  <a:srgbClr val="000000"/>
                </a:solidFill>
                <a:effectLst/>
                <a:latin typeface="Calibri" panose="020F0502020204030204" pitchFamily="34" charset="0"/>
                <a:ea typeface="Calibri" panose="020F0502020204030204" pitchFamily="34" charset="0"/>
              </a:rPr>
              <a:t>utifrån deras primära funktioner och de kommunikationssätt som de underlättar:</a:t>
            </a:r>
          </a:p>
          <a:p>
            <a:endParaRPr lang="en-GB" sz="1800" dirty="0">
              <a:effectLst/>
              <a:latin typeface="Times New Roman" panose="02020603050405020304" pitchFamily="18" charset="0"/>
              <a:ea typeface="Times New Roman" panose="02020603050405020304" pitchFamily="18" charset="0"/>
            </a:endParaRPr>
          </a:p>
          <a:p>
            <a:pPr marL="742950" lvl="1" indent="-285750">
              <a:buFont typeface="Arial" panose="020B0604020202020204" pitchFamily="34" charset="0"/>
              <a:buChar char="•"/>
            </a:pPr>
            <a:r>
              <a:rPr lang="en-GB" sz="1600" dirty="0"/>
              <a:t>Appar för snabbmeddelanden och chatt</a:t>
            </a:r>
          </a:p>
          <a:p>
            <a:pPr marL="742950" lvl="1" indent="-285750">
              <a:buFont typeface="Arial" panose="020B0604020202020204" pitchFamily="34" charset="0"/>
              <a:buChar char="•"/>
            </a:pPr>
            <a:r>
              <a:rPr lang="en-GB" sz="1600" dirty="0"/>
              <a:t>Plattformar för e-post</a:t>
            </a:r>
          </a:p>
          <a:p>
            <a:pPr marL="742950" lvl="1" indent="-285750">
              <a:buFont typeface="Arial" panose="020B0604020202020204" pitchFamily="34" charset="0"/>
              <a:buChar char="•"/>
            </a:pPr>
            <a:r>
              <a:rPr lang="en-GB" sz="1600" dirty="0"/>
              <a:t>Verktyg för videokonferenser</a:t>
            </a:r>
          </a:p>
          <a:p>
            <a:pPr marL="742950" lvl="1" indent="-285750">
              <a:buFont typeface="Arial" panose="020B0604020202020204" pitchFamily="34" charset="0"/>
              <a:buChar char="•"/>
            </a:pPr>
            <a:r>
              <a:rPr lang="en-GB" sz="1600" dirty="0"/>
              <a:t>Plattformar för samarbete och teamkommunikation</a:t>
            </a:r>
          </a:p>
          <a:p>
            <a:pPr marL="742950" lvl="1" indent="-285750">
              <a:buFont typeface="Arial" panose="020B0604020202020204" pitchFamily="34" charset="0"/>
              <a:buChar char="•"/>
            </a:pPr>
            <a:r>
              <a:rPr lang="en-GB" sz="1600" dirty="0"/>
              <a:t>Plattformar för sociala medier</a:t>
            </a:r>
          </a:p>
          <a:p>
            <a:pPr marL="742950" lvl="1" indent="-285750">
              <a:buFont typeface="Arial" panose="020B0604020202020204" pitchFamily="34" charset="0"/>
              <a:buChar char="•"/>
            </a:pPr>
            <a:r>
              <a:rPr lang="en-GB" sz="1600" dirty="0"/>
              <a:t>Forum och diskussionsforum</a:t>
            </a:r>
          </a:p>
          <a:p>
            <a:pPr marL="742950" lvl="1" indent="-285750">
              <a:buFont typeface="Arial" panose="020B0604020202020204" pitchFamily="34" charset="0"/>
              <a:buChar char="•"/>
            </a:pPr>
            <a:r>
              <a:rPr lang="en-GB" sz="1600" dirty="0"/>
              <a:t>Verktyg för Voice-over-IP (VoIP)</a:t>
            </a:r>
          </a:p>
          <a:p>
            <a:pPr marL="742950" lvl="1" indent="-285750">
              <a:buFont typeface="Arial" panose="020B0604020202020204" pitchFamily="34" charset="0"/>
              <a:buChar char="•"/>
            </a:pPr>
            <a:r>
              <a:rPr lang="en-GB" sz="1600" dirty="0"/>
              <a:t>Projektledning och uppgiftssamarbete.</a:t>
            </a:r>
          </a:p>
          <a:p>
            <a:pPr marL="742950" lvl="1" indent="-285750">
              <a:buFont typeface="Arial" panose="020B0604020202020204" pitchFamily="34" charset="0"/>
              <a:buChar char="•"/>
            </a:pPr>
            <a:r>
              <a:rPr lang="en-GB" sz="1600" dirty="0"/>
              <a:t>Fildelning och molnlagring</a:t>
            </a:r>
          </a:p>
          <a:p>
            <a:pPr marL="742950" lvl="1" indent="-285750">
              <a:buFont typeface="Arial" panose="020B0604020202020204" pitchFamily="34" charset="0"/>
              <a:buChar char="•"/>
            </a:pPr>
            <a:r>
              <a:rPr lang="en-GB" sz="1600" dirty="0"/>
              <a:t>Verktyg för feedback och undersökningar</a:t>
            </a:r>
          </a:p>
          <a:p>
            <a:endParaRPr lang="en-GB" sz="1800"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17</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59507" y="1792156"/>
            <a:ext cx="722189" cy="722189"/>
          </a:xfrm>
          <a:prstGeom prst="rect">
            <a:avLst/>
          </a:prstGeom>
        </p:spPr>
      </p:pic>
      <p:pic>
        <p:nvPicPr>
          <p:cNvPr id="11" name="Picture 10">
            <a:extLst>
              <a:ext uri="{FF2B5EF4-FFF2-40B4-BE49-F238E27FC236}">
                <a16:creationId xmlns:a16="http://schemas.microsoft.com/office/drawing/2014/main" id="{BD48C21C-8D00-CE54-8FE5-955B9A63FE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640" y="2137535"/>
            <a:ext cx="5358311" cy="3249760"/>
          </a:xfrm>
          <a:prstGeom prst="rect">
            <a:avLst/>
          </a:prstGeom>
          <a:noFill/>
          <a:ln>
            <a:solidFill>
              <a:schemeClr val="accent1"/>
            </a:solidFill>
          </a:ln>
        </p:spPr>
      </p:pic>
      <p:sp>
        <p:nvSpPr>
          <p:cNvPr id="14" name="TextBox 13">
            <a:extLst>
              <a:ext uri="{FF2B5EF4-FFF2-40B4-BE49-F238E27FC236}">
                <a16:creationId xmlns:a16="http://schemas.microsoft.com/office/drawing/2014/main" id="{50943649-77A4-9CCD-4745-13A34364218C}"/>
              </a:ext>
            </a:extLst>
          </p:cNvPr>
          <p:cNvSpPr txBox="1"/>
          <p:nvPr/>
        </p:nvSpPr>
        <p:spPr>
          <a:xfrm>
            <a:off x="5940183" y="5502666"/>
            <a:ext cx="6097464" cy="307777"/>
          </a:xfrm>
          <a:prstGeom prst="rect">
            <a:avLst/>
          </a:prstGeom>
          <a:noFill/>
        </p:spPr>
        <p:txBody>
          <a:bodyPr wrap="square">
            <a:spAutoFit/>
          </a:bodyPr>
          <a:lstStyle/>
          <a:p>
            <a:pPr marL="0" marR="0" algn="ctr">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Kategorier av kommunikationsverktyg (källa: getguru.com)</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812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Digitala plattformar: kommunikation</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en-GB" sz="1800" b="1" dirty="0"/>
              <a:t>Digitala kommunikationsverktyg möjliggör direktkommunikation. </a:t>
            </a:r>
            <a:r>
              <a:rPr lang="en-GB" sz="1800" dirty="0"/>
              <a:t>De </a:t>
            </a:r>
            <a:r>
              <a:rPr lang="en-GB" sz="1800" dirty="0">
                <a:solidFill>
                  <a:srgbClr val="000000"/>
                </a:solidFill>
                <a:latin typeface="Calibri" panose="020F0502020204030204" pitchFamily="34" charset="0"/>
                <a:ea typeface="Calibri" panose="020F0502020204030204" pitchFamily="34" charset="0"/>
              </a:rPr>
              <a:t>sträcker sig från meddelandeappar till specialiserad jordbruksprogramvara och ger jordbrukare möjlighet att kommunicera direkt med olika intressenter.</a:t>
            </a:r>
          </a:p>
          <a:p>
            <a:r>
              <a:rPr lang="en-GB" sz="1800" dirty="0">
                <a:solidFill>
                  <a:srgbClr val="000000"/>
                </a:solidFill>
                <a:latin typeface="Calibri" panose="020F0502020204030204" pitchFamily="34" charset="0"/>
                <a:ea typeface="Calibri" panose="020F0502020204030204" pitchFamily="34" charset="0"/>
              </a:rPr>
              <a:t>Genom att behärska dessa plattformar kan lantbrukarna effektivisera sin verksamhet, få uppdateringar i realtid och se till att de håller kontakten med sina team, leverantörer och kunder. </a:t>
            </a:r>
          </a:p>
          <a:p>
            <a:r>
              <a:rPr lang="en-GB" sz="1800" dirty="0"/>
              <a:t>En icke uttömmande lista över de viktigaste kommunikationsverktygen inkluderar:</a:t>
            </a:r>
          </a:p>
          <a:p>
            <a:pPr marL="800100" lvl="1" indent="-342900">
              <a:buAutoNum type="arabicPeriod"/>
            </a:pPr>
            <a:r>
              <a:rPr lang="en-GB" sz="1600" dirty="0"/>
              <a:t>Zoom tillgängligt på Zoom.us, ett verktyg för videokonferenser </a:t>
            </a:r>
          </a:p>
          <a:p>
            <a:pPr marL="800100" lvl="1" indent="-342900">
              <a:buAutoNum type="arabicPeriod"/>
            </a:pPr>
            <a:r>
              <a:rPr lang="en-GB" sz="1600" dirty="0"/>
              <a:t>Trello, som finns på Trello.com, är ett visuellt samarbetsverktyg som hjälper till att organisera uppgifter och projekt. </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18</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pic>
        <p:nvPicPr>
          <p:cNvPr id="6" name="Picture 5">
            <a:extLst>
              <a:ext uri="{FF2B5EF4-FFF2-40B4-BE49-F238E27FC236}">
                <a16:creationId xmlns:a16="http://schemas.microsoft.com/office/drawing/2014/main" id="{F84C2CC0-07E3-E26D-35BF-E007FAC29E61}"/>
              </a:ext>
            </a:extLst>
          </p:cNvPr>
          <p:cNvPicPr>
            <a:picLocks noChangeAspect="1"/>
          </p:cNvPicPr>
          <p:nvPr/>
        </p:nvPicPr>
        <p:blipFill>
          <a:blip r:embed="rId2"/>
          <a:stretch>
            <a:fillRect/>
          </a:stretch>
        </p:blipFill>
        <p:spPr>
          <a:xfrm>
            <a:off x="6325357" y="2008059"/>
            <a:ext cx="5606951" cy="3270494"/>
          </a:xfrm>
          <a:prstGeom prst="rect">
            <a:avLst/>
          </a:prstGeom>
        </p:spPr>
      </p:pic>
      <p:sp>
        <p:nvSpPr>
          <p:cNvPr id="9" name="TextBox 8">
            <a:extLst>
              <a:ext uri="{FF2B5EF4-FFF2-40B4-BE49-F238E27FC236}">
                <a16:creationId xmlns:a16="http://schemas.microsoft.com/office/drawing/2014/main" id="{877A7F7B-1F6F-A8D3-8A3B-7612A2D681EC}"/>
              </a:ext>
            </a:extLst>
          </p:cNvPr>
          <p:cNvSpPr txBox="1"/>
          <p:nvPr/>
        </p:nvSpPr>
        <p:spPr>
          <a:xfrm>
            <a:off x="6225542" y="5394035"/>
            <a:ext cx="6097464" cy="276999"/>
          </a:xfrm>
          <a:prstGeom prst="rect">
            <a:avLst/>
          </a:prstGeom>
          <a:noFill/>
        </p:spPr>
        <p:txBody>
          <a:bodyPr wrap="square">
            <a:spAutoFit/>
          </a:bodyPr>
          <a:lstStyle/>
          <a:p>
            <a:pPr marL="0" marR="0" algn="ctr">
              <a:spcBef>
                <a:spcPts val="0"/>
              </a:spcBef>
              <a:spcAft>
                <a:spcPts val="0"/>
              </a:spcAft>
            </a:pPr>
            <a:r>
              <a:rPr lang="en-GB" sz="1200" dirty="0">
                <a:effectLst/>
                <a:latin typeface="Calibri" panose="020F0502020204030204" pitchFamily="34" charset="0"/>
                <a:ea typeface="Times New Roman" panose="02020603050405020304" pitchFamily="18" charset="0"/>
              </a:rPr>
              <a:t>Videokonferenser online (källa: zoho.com)</a:t>
            </a:r>
            <a:endParaRPr lang="en-GB" dirty="0">
              <a:effectLst/>
              <a:latin typeface="Times New Roman" panose="02020603050405020304" pitchFamily="18" charset="0"/>
              <a:ea typeface="Times New Roman" panose="02020603050405020304" pitchFamily="18" charset="0"/>
            </a:endParaRPr>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3"/>
          <a:stretch>
            <a:fillRect/>
          </a:stretch>
        </p:blipFill>
        <p:spPr>
          <a:xfrm>
            <a:off x="365200" y="1709102"/>
            <a:ext cx="735160" cy="735160"/>
          </a:xfrm>
          <a:prstGeom prst="rect">
            <a:avLst/>
          </a:prstGeom>
        </p:spPr>
      </p:pic>
    </p:spTree>
    <p:extLst>
      <p:ext uri="{BB962C8B-B14F-4D97-AF65-F5344CB8AC3E}">
        <p14:creationId xmlns:p14="http://schemas.microsoft.com/office/powerpoint/2010/main" val="3040140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Digitala plattformar: samarbete</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en-GB" sz="1800" b="1" dirty="0"/>
              <a:t>Digitala samarbetsverktyg </a:t>
            </a:r>
            <a:r>
              <a:rPr lang="en-GB" sz="1800" dirty="0">
                <a:solidFill>
                  <a:srgbClr val="000000"/>
                </a:solidFill>
                <a:latin typeface="Calibri" panose="020F0502020204030204" pitchFamily="34" charset="0"/>
                <a:ea typeface="Calibri" panose="020F0502020204030204" pitchFamily="34" charset="0"/>
              </a:rPr>
              <a:t>innehåller ledningsfunktioner. De möjliggör teamledning, utveckling av gemensamma projekt och kunskapsutbyte. </a:t>
            </a:r>
          </a:p>
          <a:p>
            <a:r>
              <a:rPr lang="en-GB" sz="1800" dirty="0">
                <a:solidFill>
                  <a:srgbClr val="000000"/>
                </a:solidFill>
                <a:latin typeface="Calibri" panose="020F0502020204030204" pitchFamily="34" charset="0"/>
                <a:ea typeface="Calibri" panose="020F0502020204030204" pitchFamily="34" charset="0"/>
              </a:rPr>
              <a:t>Deras kärnfunktioner omfattar följande:</a:t>
            </a:r>
          </a:p>
          <a:p>
            <a:endParaRPr lang="en-GB" sz="1800" dirty="0">
              <a:solidFill>
                <a:srgbClr val="000000"/>
              </a:solidFill>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Integrerad chatt</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Uppgiftshantering</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Fildelning och samarbete</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Kalender och schemaläggning</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Meddelanden och varningar</a:t>
            </a:r>
          </a:p>
          <a:p>
            <a:pPr marL="742950" lvl="1"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Integration med andra verktyg som CRM-system, molnlagring eller till och med utvecklingsmiljöer</a:t>
            </a:r>
          </a:p>
          <a:p>
            <a:endParaRPr lang="en-GB" sz="1800" dirty="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19</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2"/>
          <a:stretch>
            <a:fillRect/>
          </a:stretch>
        </p:blipFill>
        <p:spPr>
          <a:xfrm>
            <a:off x="365200" y="1709102"/>
            <a:ext cx="735160" cy="735160"/>
          </a:xfrm>
          <a:prstGeom prst="rect">
            <a:avLst/>
          </a:prstGeom>
        </p:spPr>
      </p:pic>
      <p:pic>
        <p:nvPicPr>
          <p:cNvPr id="4" name="Picture 3">
            <a:extLst>
              <a:ext uri="{FF2B5EF4-FFF2-40B4-BE49-F238E27FC236}">
                <a16:creationId xmlns:a16="http://schemas.microsoft.com/office/drawing/2014/main" id="{D01F234E-4C9E-AF3A-F0A7-691E06C60C90}"/>
              </a:ext>
            </a:extLst>
          </p:cNvPr>
          <p:cNvPicPr>
            <a:picLocks noChangeAspect="1"/>
          </p:cNvPicPr>
          <p:nvPr/>
        </p:nvPicPr>
        <p:blipFill>
          <a:blip r:embed="rId3"/>
          <a:stretch>
            <a:fillRect/>
          </a:stretch>
        </p:blipFill>
        <p:spPr>
          <a:xfrm>
            <a:off x="6297516" y="1794842"/>
            <a:ext cx="5680075" cy="4063365"/>
          </a:xfrm>
          <a:prstGeom prst="rect">
            <a:avLst/>
          </a:prstGeom>
          <a:ln>
            <a:solidFill>
              <a:schemeClr val="accent1"/>
            </a:solidFill>
          </a:ln>
        </p:spPr>
      </p:pic>
      <p:sp>
        <p:nvSpPr>
          <p:cNvPr id="11" name="TextBox 10">
            <a:extLst>
              <a:ext uri="{FF2B5EF4-FFF2-40B4-BE49-F238E27FC236}">
                <a16:creationId xmlns:a16="http://schemas.microsoft.com/office/drawing/2014/main" id="{D345500C-337F-39A8-9CBC-8437274BD0EE}"/>
              </a:ext>
            </a:extLst>
          </p:cNvPr>
          <p:cNvSpPr txBox="1"/>
          <p:nvPr/>
        </p:nvSpPr>
        <p:spPr>
          <a:xfrm>
            <a:off x="6157546" y="5835916"/>
            <a:ext cx="6097464" cy="307777"/>
          </a:xfrm>
          <a:prstGeom prst="rect">
            <a:avLst/>
          </a:prstGeom>
          <a:noFill/>
        </p:spPr>
        <p:txBody>
          <a:bodyPr wrap="square">
            <a:spAutoFit/>
          </a:bodyPr>
          <a:lstStyle/>
          <a:p>
            <a:pPr marL="0" marR="0" algn="ctr">
              <a:spcBef>
                <a:spcPts val="0"/>
              </a:spcBef>
              <a:spcAft>
                <a:spcPts val="0"/>
              </a:spcAft>
            </a:pPr>
            <a:r>
              <a:rPr lang="en-GB" sz="1400" dirty="0">
                <a:effectLst/>
                <a:latin typeface="Calibri" panose="020F0502020204030204" pitchFamily="34" charset="0"/>
                <a:ea typeface="Times New Roman" panose="02020603050405020304" pitchFamily="18" charset="0"/>
              </a:rPr>
              <a:t>Basecamp plattform för teamsamarbete (källa: pcmag.com)</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922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123260"/>
            <a:ext cx="9144000" cy="2387600"/>
          </a:xfrm>
        </p:spPr>
        <p:txBody>
          <a:bodyPr>
            <a:normAutofit fontScale="90000"/>
          </a:bodyPr>
          <a:lstStyle/>
          <a:p>
            <a:r>
              <a:rPr lang="en-GB" b="1" dirty="0">
                <a:solidFill>
                  <a:srgbClr val="94C020"/>
                </a:solidFill>
                <a:latin typeface="+mn-lt"/>
              </a:rPr>
              <a:t>Kurs: YRKESUTBILDNING</a:t>
            </a:r>
            <a:br>
              <a:rPr lang="en-GB" b="1" dirty="0">
                <a:solidFill>
                  <a:srgbClr val="94C020"/>
                </a:solidFill>
                <a:latin typeface="+mn-lt"/>
              </a:rPr>
            </a:br>
            <a:r>
              <a:rPr lang="en-GB" b="1" dirty="0">
                <a:solidFill>
                  <a:srgbClr val="94C020"/>
                </a:solidFill>
                <a:latin typeface="+mn-lt"/>
              </a:rPr>
              <a:t>Modul: Horisontella färdigheter</a:t>
            </a:r>
            <a:br>
              <a:rPr lang="en-GB" b="1" dirty="0">
                <a:solidFill>
                  <a:srgbClr val="94C020"/>
                </a:solidFill>
                <a:latin typeface="+mn-lt"/>
              </a:rPr>
            </a:br>
            <a:r>
              <a:rPr lang="en-GB" dirty="0" err="1"/>
              <a:t>Ämne</a:t>
            </a:r>
            <a:r>
              <a:rPr lang="en-GB" b="1" dirty="0">
                <a:solidFill>
                  <a:srgbClr val="94C020"/>
                </a:solidFill>
                <a:latin typeface="+mn-lt"/>
              </a:rPr>
              <a:t>: Digitala färdigheter</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Författare</a:t>
            </a:r>
            <a:r>
              <a:rPr lang="it-IT" dirty="0">
                <a:solidFill>
                  <a:schemeClr val="tx1">
                    <a:lumMod val="65000"/>
                    <a:lumOff val="35000"/>
                  </a:schemeClr>
                </a:solidFill>
              </a:rPr>
              <a:t>: </a:t>
            </a:r>
            <a:r>
              <a:rPr lang="it-IT" dirty="0"/>
              <a:t>ReadLab</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Digitala plattformar: verktyg för sociala medier</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en-GB" sz="1800" b="1" dirty="0"/>
              <a:t>Sociala medier </a:t>
            </a:r>
            <a:r>
              <a:rPr lang="en-GB" sz="1800" dirty="0">
                <a:solidFill>
                  <a:srgbClr val="000000"/>
                </a:solidFill>
                <a:latin typeface="Calibri" panose="020F0502020204030204" pitchFamily="34" charset="0"/>
                <a:ea typeface="Calibri" panose="020F0502020204030204" pitchFamily="34" charset="0"/>
              </a:rPr>
              <a:t>är kraftfulla plattformar som kan förändra hur jordbrukare får </a:t>
            </a:r>
            <a:r>
              <a:rPr lang="en-GB" sz="1800" u="sng" dirty="0">
                <a:solidFill>
                  <a:srgbClr val="000000"/>
                </a:solidFill>
                <a:latin typeface="Calibri" panose="020F0502020204030204" pitchFamily="34" charset="0"/>
                <a:ea typeface="Calibri" panose="020F0502020204030204" pitchFamily="34" charset="0"/>
              </a:rPr>
              <a:t>kontakt</a:t>
            </a:r>
            <a:r>
              <a:rPr lang="en-GB" sz="1800" dirty="0">
                <a:solidFill>
                  <a:srgbClr val="000000"/>
                </a:solidFill>
                <a:latin typeface="Calibri" panose="020F0502020204030204" pitchFamily="34" charset="0"/>
                <a:ea typeface="Calibri" panose="020F0502020204030204" pitchFamily="34" charset="0"/>
              </a:rPr>
              <a:t>, </a:t>
            </a:r>
            <a:r>
              <a:rPr lang="en-GB" sz="1800" u="sng" dirty="0">
                <a:solidFill>
                  <a:srgbClr val="000000"/>
                </a:solidFill>
                <a:latin typeface="Calibri" panose="020F0502020204030204" pitchFamily="34" charset="0"/>
                <a:ea typeface="Calibri" panose="020F0502020204030204" pitchFamily="34" charset="0"/>
              </a:rPr>
              <a:t>delar kunskap </a:t>
            </a:r>
            <a:r>
              <a:rPr lang="en-GB" sz="1800" dirty="0">
                <a:solidFill>
                  <a:srgbClr val="000000"/>
                </a:solidFill>
                <a:latin typeface="Calibri" panose="020F0502020204030204" pitchFamily="34" charset="0"/>
                <a:ea typeface="Calibri" panose="020F0502020204030204" pitchFamily="34" charset="0"/>
              </a:rPr>
              <a:t>och </a:t>
            </a:r>
            <a:r>
              <a:rPr lang="en-GB" sz="1800" u="sng" dirty="0">
                <a:solidFill>
                  <a:srgbClr val="000000"/>
                </a:solidFill>
                <a:latin typeface="Calibri" panose="020F0502020204030204" pitchFamily="34" charset="0"/>
                <a:ea typeface="Calibri" panose="020F0502020204030204" pitchFamily="34" charset="0"/>
              </a:rPr>
              <a:t>samarbetar </a:t>
            </a:r>
            <a:r>
              <a:rPr lang="en-GB" sz="1800" dirty="0">
                <a:solidFill>
                  <a:srgbClr val="000000"/>
                </a:solidFill>
                <a:latin typeface="Calibri" panose="020F0502020204030204" pitchFamily="34" charset="0"/>
                <a:ea typeface="Calibri" panose="020F0502020204030204" pitchFamily="34" charset="0"/>
              </a:rPr>
              <a:t>kring innovativa jordbruksmetoder.</a:t>
            </a:r>
          </a:p>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Med hjälp av sociala medier kan jordbrukare:</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skapa särskilda grupper eller sidor där de kan publicera uppdateringar, </a:t>
            </a:r>
            <a:r>
              <a:rPr lang="en-GB" sz="1800" u="sng" dirty="0">
                <a:solidFill>
                  <a:srgbClr val="000000"/>
                </a:solidFill>
                <a:latin typeface="Calibri" panose="020F0502020204030204" pitchFamily="34" charset="0"/>
                <a:ea typeface="Calibri" panose="020F0502020204030204" pitchFamily="34" charset="0"/>
              </a:rPr>
              <a:t>dela med sig av </a:t>
            </a:r>
            <a:r>
              <a:rPr lang="en-GB" sz="1800" dirty="0">
                <a:solidFill>
                  <a:srgbClr val="000000"/>
                </a:solidFill>
                <a:latin typeface="Calibri" panose="020F0502020204030204" pitchFamily="34" charset="0"/>
                <a:ea typeface="Calibri" panose="020F0502020204030204" pitchFamily="34" charset="0"/>
              </a:rPr>
              <a:t>insikter och </a:t>
            </a:r>
            <a:r>
              <a:rPr lang="en-GB" sz="1800" u="sng" dirty="0">
                <a:solidFill>
                  <a:srgbClr val="000000"/>
                </a:solidFill>
                <a:latin typeface="Calibri" panose="020F0502020204030204" pitchFamily="34" charset="0"/>
                <a:ea typeface="Calibri" panose="020F0502020204030204" pitchFamily="34" charset="0"/>
              </a:rPr>
              <a:t>diskutera </a:t>
            </a:r>
            <a:r>
              <a:rPr lang="en-GB" sz="1800" dirty="0">
                <a:solidFill>
                  <a:srgbClr val="000000"/>
                </a:solidFill>
                <a:latin typeface="Calibri" panose="020F0502020204030204" pitchFamily="34" charset="0"/>
                <a:ea typeface="Calibri" panose="020F0502020204030204" pitchFamily="34" charset="0"/>
              </a:rPr>
              <a:t>utmaningar. </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kan hålla sig uppdaterad om de senaste trenderna och forskningsresultaten genom att </a:t>
            </a:r>
            <a:r>
              <a:rPr lang="en-GB" sz="1800" u="sng" dirty="0">
                <a:solidFill>
                  <a:srgbClr val="000000"/>
                </a:solidFill>
                <a:latin typeface="Calibri" panose="020F0502020204030204" pitchFamily="34" charset="0"/>
                <a:ea typeface="Calibri" panose="020F0502020204030204" pitchFamily="34" charset="0"/>
              </a:rPr>
              <a:t>följa </a:t>
            </a:r>
            <a:r>
              <a:rPr lang="en-GB" sz="1800" dirty="0">
                <a:solidFill>
                  <a:srgbClr val="000000"/>
                </a:solidFill>
                <a:latin typeface="Calibri" panose="020F0502020204030204" pitchFamily="34" charset="0"/>
                <a:ea typeface="Calibri" panose="020F0502020204030204" pitchFamily="34" charset="0"/>
              </a:rPr>
              <a:t>jordbruksexperter, organisationer och andra jordbrukare. </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delta i direktsända webbseminarier, frågestunder och onlineworkshops för att </a:t>
            </a:r>
            <a:r>
              <a:rPr lang="en-GB" sz="1800" u="sng" dirty="0">
                <a:solidFill>
                  <a:srgbClr val="000000"/>
                </a:solidFill>
                <a:latin typeface="Calibri" panose="020F0502020204030204" pitchFamily="34" charset="0"/>
                <a:ea typeface="Calibri" panose="020F0502020204030204" pitchFamily="34" charset="0"/>
              </a:rPr>
              <a:t>förbättra sina färdigheter </a:t>
            </a:r>
            <a:r>
              <a:rPr lang="en-GB" sz="1800" dirty="0">
                <a:solidFill>
                  <a:srgbClr val="000000"/>
                </a:solidFill>
                <a:latin typeface="Calibri" panose="020F0502020204030204" pitchFamily="34" charset="0"/>
                <a:ea typeface="Calibri" panose="020F0502020204030204" pitchFamily="34" charset="0"/>
              </a:rPr>
              <a:t>och kunskaper.</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20</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pic>
        <p:nvPicPr>
          <p:cNvPr id="6" name="Picture 5">
            <a:extLst>
              <a:ext uri="{FF2B5EF4-FFF2-40B4-BE49-F238E27FC236}">
                <a16:creationId xmlns:a16="http://schemas.microsoft.com/office/drawing/2014/main" id="{60A81C01-D74F-0FF0-A99D-6537F0A8AD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9732" y="2076125"/>
            <a:ext cx="5815330" cy="3104515"/>
          </a:xfrm>
          <a:prstGeom prst="rect">
            <a:avLst/>
          </a:prstGeom>
          <a:noFill/>
          <a:ln>
            <a:solidFill>
              <a:schemeClr val="accent1"/>
            </a:solidFill>
          </a:ln>
        </p:spPr>
      </p:pic>
      <p:sp>
        <p:nvSpPr>
          <p:cNvPr id="9" name="TextBox 8">
            <a:extLst>
              <a:ext uri="{FF2B5EF4-FFF2-40B4-BE49-F238E27FC236}">
                <a16:creationId xmlns:a16="http://schemas.microsoft.com/office/drawing/2014/main" id="{578B5418-64E3-5097-B14E-4DA55EF85D66}"/>
              </a:ext>
            </a:extLst>
          </p:cNvPr>
          <p:cNvSpPr txBox="1"/>
          <p:nvPr/>
        </p:nvSpPr>
        <p:spPr>
          <a:xfrm>
            <a:off x="7548196" y="5343244"/>
            <a:ext cx="3805604" cy="307777"/>
          </a:xfrm>
          <a:prstGeom prst="rect">
            <a:avLst/>
          </a:prstGeom>
          <a:noFill/>
        </p:spPr>
        <p:txBody>
          <a:bodyPr wrap="square">
            <a:spAutoFit/>
          </a:bodyPr>
          <a:lstStyle/>
          <a:p>
            <a:r>
              <a:rPr lang="en-US" sz="1400" dirty="0">
                <a:solidFill>
                  <a:srgbClr val="000000"/>
                </a:solidFill>
                <a:effectLst/>
                <a:latin typeface="Calibri" panose="020F0502020204030204" pitchFamily="34" charset="0"/>
                <a:ea typeface="Calibri" panose="020F0502020204030204" pitchFamily="34" charset="0"/>
              </a:rPr>
              <a:t>Viktiga sociala verktyg (källa: webhopers.com)</a:t>
            </a:r>
            <a:endParaRPr lang="en-GB" sz="1400" dirty="0"/>
          </a:p>
        </p:txBody>
      </p:sp>
      <p:pic>
        <p:nvPicPr>
          <p:cNvPr id="15" name="Picture 14" descr="A logo of a network&#10;&#10;Description automatically generated with medium confidence">
            <a:extLst>
              <a:ext uri="{FF2B5EF4-FFF2-40B4-BE49-F238E27FC236}">
                <a16:creationId xmlns:a16="http://schemas.microsoft.com/office/drawing/2014/main" id="{F289A3DE-0A7D-25EC-21B2-9A6B3F09ED46}"/>
              </a:ext>
            </a:extLst>
          </p:cNvPr>
          <p:cNvPicPr>
            <a:picLocks noChangeAspect="1"/>
          </p:cNvPicPr>
          <p:nvPr/>
        </p:nvPicPr>
        <p:blipFill>
          <a:blip r:embed="rId3"/>
          <a:stretch>
            <a:fillRect/>
          </a:stretch>
        </p:blipFill>
        <p:spPr>
          <a:xfrm>
            <a:off x="393682" y="1845090"/>
            <a:ext cx="714918" cy="714918"/>
          </a:xfrm>
          <a:prstGeom prst="rect">
            <a:avLst/>
          </a:prstGeom>
        </p:spPr>
      </p:pic>
    </p:spTree>
    <p:extLst>
      <p:ext uri="{BB962C8B-B14F-4D97-AF65-F5344CB8AC3E}">
        <p14:creationId xmlns:p14="http://schemas.microsoft.com/office/powerpoint/2010/main" val="4199747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Digitala plattformar: förvaltningsverktyg</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942243" y="1709102"/>
            <a:ext cx="5731119" cy="4529774"/>
          </a:xfrm>
        </p:spPr>
        <p:txBody>
          <a:bodyPr>
            <a:noAutofit/>
          </a:bodyPr>
          <a:lstStyle/>
          <a:p>
            <a:r>
              <a:rPr lang="en-GB" sz="1800" b="1" dirty="0"/>
              <a:t>Managementverktyg </a:t>
            </a:r>
            <a:r>
              <a:rPr lang="en-GB" sz="1800" dirty="0">
                <a:solidFill>
                  <a:srgbClr val="000000"/>
                </a:solidFill>
                <a:latin typeface="Calibri" panose="020F0502020204030204" pitchFamily="34" charset="0"/>
                <a:ea typeface="Calibri" panose="020F0502020204030204" pitchFamily="34" charset="0"/>
              </a:rPr>
              <a:t>är kraftfull specialiserad programvara som är utformad för att hjälpa jordbrukare och jordbruksarbetare att </a:t>
            </a:r>
            <a:r>
              <a:rPr lang="en-GB" sz="1800" u="sng" dirty="0">
                <a:solidFill>
                  <a:srgbClr val="000000"/>
                </a:solidFill>
                <a:latin typeface="Calibri" panose="020F0502020204030204" pitchFamily="34" charset="0"/>
                <a:ea typeface="Calibri" panose="020F0502020204030204" pitchFamily="34" charset="0"/>
              </a:rPr>
              <a:t>hantera </a:t>
            </a:r>
            <a:r>
              <a:rPr lang="en-GB" sz="1800" dirty="0">
                <a:solidFill>
                  <a:srgbClr val="000000"/>
                </a:solidFill>
                <a:latin typeface="Calibri" panose="020F0502020204030204" pitchFamily="34" charset="0"/>
                <a:ea typeface="Calibri" panose="020F0502020204030204" pitchFamily="34" charset="0"/>
              </a:rPr>
              <a:t>och </a:t>
            </a:r>
            <a:r>
              <a:rPr lang="en-GB" sz="1800" u="sng" dirty="0">
                <a:solidFill>
                  <a:srgbClr val="000000"/>
                </a:solidFill>
                <a:latin typeface="Calibri" panose="020F0502020204030204" pitchFamily="34" charset="0"/>
                <a:ea typeface="Calibri" panose="020F0502020204030204" pitchFamily="34" charset="0"/>
              </a:rPr>
              <a:t>optimera </a:t>
            </a:r>
            <a:r>
              <a:rPr lang="en-GB" sz="1800" dirty="0">
                <a:solidFill>
                  <a:srgbClr val="000000"/>
                </a:solidFill>
                <a:latin typeface="Calibri" panose="020F0502020204030204" pitchFamily="34" charset="0"/>
                <a:ea typeface="Calibri" panose="020F0502020204030204" pitchFamily="34" charset="0"/>
              </a:rPr>
              <a:t>sin jordbruksverksamhet. </a:t>
            </a:r>
          </a:p>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Programvara för gårdshantering möjliggör:</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skötsel av grödor, vilket gör det möjligt för jordbrukare att planera, övervaka och </a:t>
            </a:r>
            <a:r>
              <a:rPr lang="en-GB" sz="1600" dirty="0" err="1">
                <a:solidFill>
                  <a:srgbClr val="000000"/>
                </a:solidFill>
                <a:latin typeface="Calibri" panose="020F0502020204030204" pitchFamily="34" charset="0"/>
                <a:ea typeface="Calibri" panose="020F0502020204030204" pitchFamily="34" charset="0"/>
              </a:rPr>
              <a:t>analysera växtföljder, </a:t>
            </a:r>
            <a:r>
              <a:rPr lang="en-GB" sz="1600" dirty="0">
                <a:solidFill>
                  <a:srgbClr val="000000"/>
                </a:solidFill>
                <a:latin typeface="Calibri" panose="020F0502020204030204" pitchFamily="34" charset="0"/>
                <a:ea typeface="Calibri" panose="020F0502020204030204" pitchFamily="34" charset="0"/>
              </a:rPr>
              <a:t>planteringsscheman och avkastningsprognoser,</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följa grödornas hälsa och tillväxt,</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boskapsskötsel för spårning av boskapens hälsa, avel och tillväxt, inklusive övervakning av vaccinationsscheman, avelscykler och foderhantering,</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Inventering för att hålla reda på förnödenheter, frön, gödningsmedel, utrustning och andra viktiga artiklar, </a:t>
            </a:r>
          </a:p>
          <a:p>
            <a:pPr marL="742950" lvl="1" indent="-285750">
              <a:buFont typeface="Arial" panose="020B0604020202020204" pitchFamily="34" charset="0"/>
              <a:buChar char="•"/>
            </a:pPr>
            <a:r>
              <a:rPr lang="en-GB" sz="1600" dirty="0">
                <a:solidFill>
                  <a:srgbClr val="000000"/>
                </a:solidFill>
                <a:latin typeface="Calibri" panose="020F0502020204030204" pitchFamily="34" charset="0"/>
                <a:ea typeface="Calibri" panose="020F0502020204030204" pitchFamily="34" charset="0"/>
              </a:rPr>
              <a:t>Dataanalys och rapportering ger insikter i jordbruksverksamheten genom datavisualisering.</a:t>
            </a:r>
          </a:p>
          <a:p>
            <a:r>
              <a:rPr lang="en-GB" sz="1800" dirty="0">
                <a:solidFill>
                  <a:srgbClr val="000000"/>
                </a:solidFill>
                <a:latin typeface="Calibri" panose="020F0502020204030204" pitchFamily="34" charset="0"/>
                <a:ea typeface="Calibri" panose="020F0502020204030204" pitchFamily="34" charset="0"/>
              </a:rPr>
              <a:t> </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21</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pic>
        <p:nvPicPr>
          <p:cNvPr id="6" name="Picture 5" descr="A logo of a computer&#10;&#10;Description automatically generated">
            <a:extLst>
              <a:ext uri="{FF2B5EF4-FFF2-40B4-BE49-F238E27FC236}">
                <a16:creationId xmlns:a16="http://schemas.microsoft.com/office/drawing/2014/main" id="{52BBA451-E4D1-F948-4A7C-CAF912143F18}"/>
              </a:ext>
            </a:extLst>
          </p:cNvPr>
          <p:cNvPicPr>
            <a:picLocks noChangeAspect="1"/>
          </p:cNvPicPr>
          <p:nvPr/>
        </p:nvPicPr>
        <p:blipFill>
          <a:blip r:embed="rId2"/>
          <a:stretch>
            <a:fillRect/>
          </a:stretch>
        </p:blipFill>
        <p:spPr>
          <a:xfrm>
            <a:off x="150114" y="1820891"/>
            <a:ext cx="688086" cy="688086"/>
          </a:xfrm>
          <a:prstGeom prst="rect">
            <a:avLst/>
          </a:prstGeom>
        </p:spPr>
      </p:pic>
      <p:sp>
        <p:nvSpPr>
          <p:cNvPr id="7" name="TextBox 6">
            <a:extLst>
              <a:ext uri="{FF2B5EF4-FFF2-40B4-BE49-F238E27FC236}">
                <a16:creationId xmlns:a16="http://schemas.microsoft.com/office/drawing/2014/main" id="{114D773E-0C23-072B-8EFA-350294E835C6}"/>
              </a:ext>
            </a:extLst>
          </p:cNvPr>
          <p:cNvSpPr txBox="1"/>
          <p:nvPr/>
        </p:nvSpPr>
        <p:spPr>
          <a:xfrm>
            <a:off x="6523892" y="5832852"/>
            <a:ext cx="5549615" cy="276999"/>
          </a:xfrm>
          <a:prstGeom prst="rect">
            <a:avLst/>
          </a:prstGeom>
          <a:noFill/>
        </p:spPr>
        <p:txBody>
          <a:bodyPr wrap="square">
            <a:spAutoFit/>
          </a:bodyPr>
          <a:lstStyle/>
          <a:p>
            <a:pPr marL="457200" marR="0" indent="0" algn="ctr">
              <a:spcBef>
                <a:spcPts val="0"/>
              </a:spcBef>
              <a:spcAft>
                <a:spcPts val="0"/>
              </a:spcAft>
            </a:pPr>
            <a:r>
              <a:rPr lang="en-GB" sz="1200" dirty="0">
                <a:effectLst/>
                <a:latin typeface="Calibri" panose="020F0502020204030204" pitchFamily="34" charset="0"/>
                <a:ea typeface="Times New Roman" panose="02020603050405020304" pitchFamily="18" charset="0"/>
              </a:rPr>
              <a:t>Fälthantering med programvaran </a:t>
            </a:r>
            <a:r>
              <a:rPr lang="en-GB" sz="1200" dirty="0" err="1">
                <a:effectLst/>
                <a:latin typeface="Calibri" panose="020F0502020204030204" pitchFamily="34" charset="0"/>
                <a:ea typeface="Times New Roman" panose="02020603050405020304" pitchFamily="18" charset="0"/>
              </a:rPr>
              <a:t>Farmlogs </a:t>
            </a:r>
            <a:r>
              <a:rPr lang="en-GB" sz="1200" dirty="0">
                <a:effectLst/>
                <a:latin typeface="Calibri" panose="020F0502020204030204" pitchFamily="34" charset="0"/>
                <a:ea typeface="Times New Roman" panose="02020603050405020304" pitchFamily="18" charset="0"/>
              </a:rPr>
              <a:t>(källa: chassmiddleton.com)</a:t>
            </a:r>
            <a:endParaRPr lang="en-GB"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B673D62D-F3FD-09C3-0127-755E26A8E0CC}"/>
              </a:ext>
            </a:extLst>
          </p:cNvPr>
          <p:cNvPicPr>
            <a:picLocks noChangeAspect="1"/>
          </p:cNvPicPr>
          <p:nvPr/>
        </p:nvPicPr>
        <p:blipFill>
          <a:blip r:embed="rId3"/>
          <a:stretch>
            <a:fillRect/>
          </a:stretch>
        </p:blipFill>
        <p:spPr>
          <a:xfrm>
            <a:off x="6762906" y="2235086"/>
            <a:ext cx="5310600" cy="3401704"/>
          </a:xfrm>
          <a:prstGeom prst="rect">
            <a:avLst/>
          </a:prstGeom>
        </p:spPr>
      </p:pic>
    </p:spTree>
    <p:extLst>
      <p:ext uri="{BB962C8B-B14F-4D97-AF65-F5344CB8AC3E}">
        <p14:creationId xmlns:p14="http://schemas.microsoft.com/office/powerpoint/2010/main" val="403391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Digitala plattformar: förvaltningsverktyg - fördelar</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62353" y="1645736"/>
            <a:ext cx="6083034" cy="4529774"/>
          </a:xfrm>
        </p:spPr>
        <p:txBody>
          <a:bodyPr>
            <a:noAutofit/>
          </a:bodyPr>
          <a:lstStyle/>
          <a:p>
            <a:r>
              <a:rPr lang="en-GB" sz="1800" dirty="0">
                <a:solidFill>
                  <a:srgbClr val="000000"/>
                </a:solidFill>
                <a:latin typeface="Calibri" panose="020F0502020204030204" pitchFamily="34" charset="0"/>
                <a:ea typeface="Calibri" panose="020F0502020204030204" pitchFamily="34" charset="0"/>
              </a:rPr>
              <a:t>Det finns många fördelar med att använda programvara för gårdshantering. Det:</a:t>
            </a:r>
          </a:p>
          <a:p>
            <a:endParaRPr lang="en-GB" sz="1800" dirty="0">
              <a:solidFill>
                <a:srgbClr val="00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automatiserar många manuella uppgifter och minskar den tid och ansträngning som krävs för att sköta gården</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ger värdefulla insikter från insamlade data, vilket gör det möjligt för jordbrukare att fatta välgrundade beslut. </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bidrar till att optimera skördarna och djurens hälsa, vilket leder till minskade kostnader och minskat svinn</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bidrar till hållbara jordbruksmetoder genom att optimera användningen av vatten, gödningsmedel och bekämpningsmedel.</a:t>
            </a:r>
          </a:p>
          <a:p>
            <a:endParaRPr lang="en-GB" sz="1800" dirty="0">
              <a:solidFill>
                <a:srgbClr val="000000"/>
              </a:solidFill>
              <a:latin typeface="Calibri" panose="020F0502020204030204" pitchFamily="34" charset="0"/>
              <a:ea typeface="Calibri" panose="020F0502020204030204" pitchFamily="34" charset="0"/>
            </a:endParaRPr>
          </a:p>
          <a:p>
            <a:pPr algn="ctr"/>
            <a:r>
              <a:rPr lang="en-GB" sz="1800" i="1" dirty="0">
                <a:solidFill>
                  <a:srgbClr val="000000"/>
                </a:solidFill>
                <a:latin typeface="Calibri" panose="020F0502020204030204" pitchFamily="34" charset="0"/>
                <a:ea typeface="Calibri" panose="020F0502020204030204" pitchFamily="34" charset="0"/>
              </a:rPr>
              <a:t>Lantbrukare bör ta hänsyn till faktorer som </a:t>
            </a:r>
            <a:r>
              <a:rPr lang="en-GB" sz="1800" i="1" u="sng" dirty="0">
                <a:solidFill>
                  <a:srgbClr val="000000"/>
                </a:solidFill>
                <a:latin typeface="Calibri" panose="020F0502020204030204" pitchFamily="34" charset="0"/>
                <a:ea typeface="Calibri" panose="020F0502020204030204" pitchFamily="34" charset="0"/>
              </a:rPr>
              <a:t>användarvänlighet</a:t>
            </a:r>
            <a:r>
              <a:rPr lang="en-GB" sz="1800" i="1" dirty="0">
                <a:solidFill>
                  <a:srgbClr val="000000"/>
                </a:solidFill>
                <a:latin typeface="Calibri" panose="020F0502020204030204" pitchFamily="34" charset="0"/>
                <a:ea typeface="Calibri" panose="020F0502020204030204" pitchFamily="34" charset="0"/>
              </a:rPr>
              <a:t>,</a:t>
            </a:r>
            <a:r>
              <a:rPr lang="en-GB" sz="1800" i="1" u="sng" dirty="0">
                <a:solidFill>
                  <a:srgbClr val="000000"/>
                </a:solidFill>
                <a:latin typeface="Calibri" panose="020F0502020204030204" pitchFamily="34" charset="0"/>
                <a:ea typeface="Calibri" panose="020F0502020204030204" pitchFamily="34" charset="0"/>
              </a:rPr>
              <a:t> skalbarhet</a:t>
            </a:r>
            <a:r>
              <a:rPr lang="en-GB" sz="1800" i="1" dirty="0">
                <a:solidFill>
                  <a:srgbClr val="000000"/>
                </a:solidFill>
                <a:latin typeface="Calibri" panose="020F0502020204030204" pitchFamily="34" charset="0"/>
                <a:ea typeface="Calibri" panose="020F0502020204030204" pitchFamily="34" charset="0"/>
              </a:rPr>
              <a:t>, integrationsmöjligheter och </a:t>
            </a:r>
            <a:r>
              <a:rPr lang="en-GB" sz="1800" i="1" u="sng" dirty="0">
                <a:solidFill>
                  <a:srgbClr val="000000"/>
                </a:solidFill>
                <a:latin typeface="Calibri" panose="020F0502020204030204" pitchFamily="34" charset="0"/>
                <a:ea typeface="Calibri" panose="020F0502020204030204" pitchFamily="34" charset="0"/>
              </a:rPr>
              <a:t>kostnad </a:t>
            </a:r>
            <a:r>
              <a:rPr lang="en-GB" sz="1800" i="1" dirty="0">
                <a:solidFill>
                  <a:srgbClr val="000000"/>
                </a:solidFill>
                <a:latin typeface="Calibri" panose="020F0502020204030204" pitchFamily="34" charset="0"/>
                <a:ea typeface="Calibri" panose="020F0502020204030204" pitchFamily="34" charset="0"/>
              </a:rPr>
              <a:t>innan de väljer en lösning. </a:t>
            </a:r>
          </a:p>
          <a:p>
            <a:endParaRPr lang="en-GB" sz="1800" dirty="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22</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pic>
        <p:nvPicPr>
          <p:cNvPr id="20" name="Picture 19">
            <a:extLst>
              <a:ext uri="{FF2B5EF4-FFF2-40B4-BE49-F238E27FC236}">
                <a16:creationId xmlns:a16="http://schemas.microsoft.com/office/drawing/2014/main" id="{A2DA08B6-10F6-800B-35AD-80E202B2392F}"/>
              </a:ext>
            </a:extLst>
          </p:cNvPr>
          <p:cNvPicPr>
            <a:picLocks noChangeAspect="1"/>
          </p:cNvPicPr>
          <p:nvPr/>
        </p:nvPicPr>
        <p:blipFill>
          <a:blip r:embed="rId2"/>
          <a:stretch>
            <a:fillRect/>
          </a:stretch>
        </p:blipFill>
        <p:spPr>
          <a:xfrm>
            <a:off x="8335247" y="1645736"/>
            <a:ext cx="2789953" cy="4393786"/>
          </a:xfrm>
          <a:prstGeom prst="rect">
            <a:avLst/>
          </a:prstGeom>
        </p:spPr>
      </p:pic>
      <p:sp>
        <p:nvSpPr>
          <p:cNvPr id="21" name="TextBox 20">
            <a:extLst>
              <a:ext uri="{FF2B5EF4-FFF2-40B4-BE49-F238E27FC236}">
                <a16:creationId xmlns:a16="http://schemas.microsoft.com/office/drawing/2014/main" id="{B0B33AA4-CD89-76BF-4A63-896D291BECDF}"/>
              </a:ext>
            </a:extLst>
          </p:cNvPr>
          <p:cNvSpPr txBox="1"/>
          <p:nvPr/>
        </p:nvSpPr>
        <p:spPr>
          <a:xfrm>
            <a:off x="6629401" y="6079351"/>
            <a:ext cx="5407268" cy="276999"/>
          </a:xfrm>
          <a:prstGeom prst="rect">
            <a:avLst/>
          </a:prstGeom>
          <a:noFill/>
        </p:spPr>
        <p:txBody>
          <a:bodyPr wrap="square">
            <a:spAutoFit/>
          </a:bodyPr>
          <a:lstStyle/>
          <a:p>
            <a:pPr marL="457200" marR="0" indent="0" algn="ctr">
              <a:spcBef>
                <a:spcPts val="0"/>
              </a:spcBef>
              <a:spcAft>
                <a:spcPts val="0"/>
              </a:spcAft>
            </a:pPr>
            <a:r>
              <a:rPr lang="en-GB" sz="1200" dirty="0">
                <a:latin typeface="Calibri" panose="020F0502020204030204" pitchFamily="34" charset="0"/>
                <a:ea typeface="Times New Roman" panose="02020603050405020304" pitchFamily="18" charset="0"/>
              </a:rPr>
              <a:t>Fördelar med managementprogramvara </a:t>
            </a:r>
            <a:r>
              <a:rPr lang="en-GB" sz="1200" dirty="0">
                <a:effectLst/>
                <a:latin typeface="Calibri" panose="020F0502020204030204" pitchFamily="34" charset="0"/>
                <a:ea typeface="Times New Roman" panose="02020603050405020304" pitchFamily="18" charset="0"/>
              </a:rPr>
              <a:t>(källa: predictiveanalyticstoday.com)</a:t>
            </a:r>
            <a:endParaRPr lang="en-GB"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229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199" y="263523"/>
            <a:ext cx="11198469" cy="1238249"/>
          </a:xfrm>
        </p:spPr>
        <p:txBody>
          <a:bodyPr anchor="b">
            <a:normAutofit/>
          </a:bodyPr>
          <a:lstStyle/>
          <a:p>
            <a:r>
              <a:rPr lang="en-GB" sz="4400" dirty="0"/>
              <a:t>Revolutionerande jordbruk! exempel från verkligheten</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60585" y="1645736"/>
            <a:ext cx="5584802" cy="4529774"/>
          </a:xfrm>
        </p:spPr>
        <p:txBody>
          <a:bodyPr>
            <a:noAutofit/>
          </a:bodyPr>
          <a:lstStyle/>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En veteodlare övergick från traditionella metoder till att använda programvara för jordbrukshantering med sensorer som placerats ut på åkrarna. Sensorerna skickar realtidsdata om markens fuktighetsnivåer. Programvaran </a:t>
            </a:r>
            <a:r>
              <a:rPr lang="en-GB" sz="1800" dirty="0" err="1">
                <a:solidFill>
                  <a:srgbClr val="000000"/>
                </a:solidFill>
                <a:latin typeface="Calibri" panose="020F0502020204030204" pitchFamily="34" charset="0"/>
                <a:ea typeface="Calibri" panose="020F0502020204030204" pitchFamily="34" charset="0"/>
              </a:rPr>
              <a:t>analyserar </a:t>
            </a:r>
            <a:r>
              <a:rPr lang="en-GB" sz="1800" dirty="0">
                <a:solidFill>
                  <a:srgbClr val="000000"/>
                </a:solidFill>
                <a:latin typeface="Calibri" panose="020F0502020204030204" pitchFamily="34" charset="0"/>
                <a:ea typeface="Calibri" panose="020F0502020204030204" pitchFamily="34" charset="0"/>
              </a:rPr>
              <a:t>dessa data och ger exakta bevattningsrekommendationer som säkerställer </a:t>
            </a:r>
            <a:r>
              <a:rPr lang="en-GB" sz="1800" u="sng" dirty="0">
                <a:solidFill>
                  <a:srgbClr val="000000"/>
                </a:solidFill>
                <a:latin typeface="Calibri" panose="020F0502020204030204" pitchFamily="34" charset="0"/>
                <a:ea typeface="Calibri" panose="020F0502020204030204" pitchFamily="34" charset="0"/>
              </a:rPr>
              <a:t>optimal vattenanvändning</a:t>
            </a:r>
            <a:r>
              <a:rPr lang="en-GB" sz="1800" dirty="0">
                <a:solidFill>
                  <a:srgbClr val="000000"/>
                </a:solidFill>
                <a:latin typeface="Calibri" panose="020F0502020204030204" pitchFamily="34" charset="0"/>
                <a:ea typeface="Calibri" panose="020F0502020204030204" pitchFamily="34" charset="0"/>
              </a:rPr>
              <a:t>, vilket inte bara sparar vatten utan också förbättrar skörden.</a:t>
            </a:r>
          </a:p>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På en mjölkgård har integrationen av programvara för gårdshantering med smarta halsband som korna bär varit omvälvande. Dessa halsband registrerar kornas hälsa, aktivitet och till och med deras idisslingsmönster. Om en ko visar tecken på sjukdom eller problem varnar programvaran omedelbart lantbrukaren, </a:t>
            </a:r>
            <a:r>
              <a:rPr lang="en-GB" sz="1800" u="sng" dirty="0">
                <a:solidFill>
                  <a:srgbClr val="000000"/>
                </a:solidFill>
                <a:latin typeface="Calibri" panose="020F0502020204030204" pitchFamily="34" charset="0"/>
                <a:ea typeface="Calibri" panose="020F0502020204030204" pitchFamily="34" charset="0"/>
              </a:rPr>
              <a:t>så att åtgärder kan vidtas i tid </a:t>
            </a:r>
            <a:r>
              <a:rPr lang="en-GB" sz="1800" dirty="0">
                <a:solidFill>
                  <a:srgbClr val="000000"/>
                </a:solidFill>
                <a:latin typeface="Calibri" panose="020F0502020204030204" pitchFamily="34" charset="0"/>
                <a:ea typeface="Calibri" panose="020F0502020204030204" pitchFamily="34" charset="0"/>
              </a:rPr>
              <a:t>och potentiella hälsoproblem i hela besättningen förebyggas.</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23</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kommunikation och samarbete</a:t>
            </a:r>
          </a:p>
        </p:txBody>
      </p:sp>
      <p:sp>
        <p:nvSpPr>
          <p:cNvPr id="21" name="TextBox 20">
            <a:extLst>
              <a:ext uri="{FF2B5EF4-FFF2-40B4-BE49-F238E27FC236}">
                <a16:creationId xmlns:a16="http://schemas.microsoft.com/office/drawing/2014/main" id="{B0B33AA4-CD89-76BF-4A63-896D291BECDF}"/>
              </a:ext>
            </a:extLst>
          </p:cNvPr>
          <p:cNvSpPr txBox="1"/>
          <p:nvPr/>
        </p:nvSpPr>
        <p:spPr>
          <a:xfrm>
            <a:off x="6629401" y="6079351"/>
            <a:ext cx="5407268" cy="276999"/>
          </a:xfrm>
          <a:prstGeom prst="rect">
            <a:avLst/>
          </a:prstGeom>
          <a:noFill/>
        </p:spPr>
        <p:txBody>
          <a:bodyPr wrap="square">
            <a:spAutoFit/>
          </a:bodyPr>
          <a:lstStyle/>
          <a:p>
            <a:pPr marL="457200" marR="0" indent="0" algn="ctr">
              <a:spcBef>
                <a:spcPts val="0"/>
              </a:spcBef>
              <a:spcAft>
                <a:spcPts val="0"/>
              </a:spcAft>
            </a:pPr>
            <a:r>
              <a:rPr lang="en-GB" sz="1200" dirty="0">
                <a:latin typeface="Calibri" panose="020F0502020204030204" pitchFamily="34" charset="0"/>
                <a:ea typeface="Times New Roman" panose="02020603050405020304" pitchFamily="18" charset="0"/>
              </a:rPr>
              <a:t>Fjärrstyrning av jordbruksföretag </a:t>
            </a:r>
            <a:r>
              <a:rPr lang="en-GB" sz="1200" dirty="0">
                <a:effectLst/>
                <a:latin typeface="Calibri" panose="020F0502020204030204" pitchFamily="34" charset="0"/>
                <a:ea typeface="Times New Roman" panose="02020603050405020304" pitchFamily="18" charset="0"/>
              </a:rPr>
              <a:t>(källa: capterra.co.il)</a:t>
            </a:r>
            <a:endParaRPr lang="en-GB"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B005AF3-A37B-98FF-1CB5-40272BAAB23A}"/>
              </a:ext>
            </a:extLst>
          </p:cNvPr>
          <p:cNvPicPr>
            <a:picLocks noChangeAspect="1"/>
          </p:cNvPicPr>
          <p:nvPr/>
        </p:nvPicPr>
        <p:blipFill>
          <a:blip r:embed="rId2"/>
          <a:stretch>
            <a:fillRect/>
          </a:stretch>
        </p:blipFill>
        <p:spPr>
          <a:xfrm>
            <a:off x="328247" y="2688783"/>
            <a:ext cx="600075" cy="600075"/>
          </a:xfrm>
          <a:prstGeom prst="rect">
            <a:avLst/>
          </a:prstGeom>
        </p:spPr>
      </p:pic>
      <p:pic>
        <p:nvPicPr>
          <p:cNvPr id="8" name="Picture 7">
            <a:extLst>
              <a:ext uri="{FF2B5EF4-FFF2-40B4-BE49-F238E27FC236}">
                <a16:creationId xmlns:a16="http://schemas.microsoft.com/office/drawing/2014/main" id="{9DFBB005-0671-D272-AE5A-116B4BED95FD}"/>
              </a:ext>
            </a:extLst>
          </p:cNvPr>
          <p:cNvPicPr>
            <a:picLocks noChangeAspect="1"/>
          </p:cNvPicPr>
          <p:nvPr/>
        </p:nvPicPr>
        <p:blipFill>
          <a:blip r:embed="rId3"/>
          <a:stretch>
            <a:fillRect/>
          </a:stretch>
        </p:blipFill>
        <p:spPr>
          <a:xfrm>
            <a:off x="420384" y="4772270"/>
            <a:ext cx="600074" cy="600074"/>
          </a:xfrm>
          <a:prstGeom prst="rect">
            <a:avLst/>
          </a:prstGeom>
        </p:spPr>
      </p:pic>
      <p:pic>
        <p:nvPicPr>
          <p:cNvPr id="11" name="Picture 10" descr="A screen shot of a cell phone&#10;&#10;Description automatically generated">
            <a:extLst>
              <a:ext uri="{FF2B5EF4-FFF2-40B4-BE49-F238E27FC236}">
                <a16:creationId xmlns:a16="http://schemas.microsoft.com/office/drawing/2014/main" id="{80E5D8FA-B562-25C3-83C7-7F329A79AFEF}"/>
              </a:ext>
            </a:extLst>
          </p:cNvPr>
          <p:cNvPicPr>
            <a:picLocks noChangeAspect="1"/>
          </p:cNvPicPr>
          <p:nvPr/>
        </p:nvPicPr>
        <p:blipFill>
          <a:blip r:embed="rId4"/>
          <a:stretch>
            <a:fillRect/>
          </a:stretch>
        </p:blipFill>
        <p:spPr>
          <a:xfrm>
            <a:off x="8191156" y="1501772"/>
            <a:ext cx="2470083" cy="4394688"/>
          </a:xfrm>
          <a:prstGeom prst="rect">
            <a:avLst/>
          </a:prstGeom>
        </p:spPr>
      </p:pic>
    </p:spTree>
    <p:extLst>
      <p:ext uri="{BB962C8B-B14F-4D97-AF65-F5344CB8AC3E}">
        <p14:creationId xmlns:p14="http://schemas.microsoft.com/office/powerpoint/2010/main" val="4114836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en-GB" dirty="0"/>
              <a:t>Praktisk aktivitet nr 2</a:t>
            </a:r>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8439615" cy="4351338"/>
          </a:xfrm>
        </p:spPr>
        <p:txBody>
          <a:bodyPr/>
          <a:lstStyle/>
          <a:p>
            <a:endParaRPr lang="en-GB" dirty="0"/>
          </a:p>
          <a:p>
            <a:endParaRPr lang="en-GB" dirty="0"/>
          </a:p>
          <a:p>
            <a:r>
              <a:rPr lang="en-GB" dirty="0"/>
              <a:t>Gruppaktivitet för programvara för hantering och samarbete</a:t>
            </a:r>
          </a:p>
          <a:p>
            <a:r>
              <a:rPr lang="en-GB" dirty="0">
                <a:hlinkClick r:id="rId2"/>
              </a:rPr>
              <a:t>https://docs.google.com/document/d/1aCAodPdSyHkvVG0OoMoPbtVP_aPOoo20/edit?usp=sharing&amp;ouid=109073457666436238228&amp;rtpof=true&amp;sd=true</a:t>
            </a:r>
            <a:endParaRPr lang="en-GB" dirty="0"/>
          </a:p>
          <a:p>
            <a:endParaRPr lang="en-GB" dirty="0"/>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p:txBody>
          <a:bodyPr/>
          <a:lstStyle/>
          <a:p>
            <a:fld id="{6FF9F0C5-380F-41C2-899A-BAC0F0927E16}" type="slidenum">
              <a:rPr lang="en-US" smtClean="0"/>
              <a:t>24</a:t>
            </a:fld>
            <a:endParaRPr lang="en-US" dirty="0"/>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838200" y="6199460"/>
            <a:ext cx="9982200" cy="600074"/>
          </a:xfrm>
        </p:spPr>
        <p:txBody>
          <a:bodyPr/>
          <a:lstStyle/>
          <a:p>
            <a:r>
              <a:rPr lang="en-US" dirty="0"/>
              <a:t>Modul: Horisontell färdighet / </a:t>
            </a:r>
            <a:r>
              <a:rPr lang="en-US" dirty="0" err="1"/>
              <a:t>Ämne</a:t>
            </a:r>
            <a:r>
              <a:rPr lang="en-US" dirty="0"/>
              <a:t>: Digitala färdigheter / </a:t>
            </a:r>
            <a:r>
              <a:rPr lang="en-US" dirty="0" err="1"/>
              <a:t>Delämnbe</a:t>
            </a:r>
            <a:r>
              <a:rPr lang="en-US" dirty="0"/>
              <a:t>: Digital forskning</a:t>
            </a:r>
          </a:p>
        </p:txBody>
      </p:sp>
    </p:spTree>
    <p:extLst>
      <p:ext uri="{BB962C8B-B14F-4D97-AF65-F5344CB8AC3E}">
        <p14:creationId xmlns:p14="http://schemas.microsoft.com/office/powerpoint/2010/main" val="222926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2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493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Innehåll</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a:bodyPr>
          <a:lstStyle/>
          <a:p>
            <a:endParaRPr lang="en-GB" dirty="0"/>
          </a:p>
          <a:p>
            <a:r>
              <a:rPr lang="en-GB" dirty="0"/>
              <a:t>Vad är e-handel?</a:t>
            </a:r>
          </a:p>
          <a:p>
            <a:pPr marL="0" indent="0">
              <a:buNone/>
            </a:pPr>
            <a:endParaRPr lang="en-GB" dirty="0"/>
          </a:p>
          <a:p>
            <a:r>
              <a:rPr lang="en-GB" dirty="0"/>
              <a:t>Kategorier för e-handel</a:t>
            </a:r>
          </a:p>
          <a:p>
            <a:pPr marR="0">
              <a:spcAft>
                <a:spcPts val="0"/>
              </a:spcAft>
            </a:pPr>
            <a:endParaRPr lang="en-US" dirty="0"/>
          </a:p>
          <a:p>
            <a:pPr marR="0">
              <a:spcAft>
                <a:spcPts val="0"/>
              </a:spcAft>
            </a:pPr>
            <a:r>
              <a:rPr lang="en-US" dirty="0"/>
              <a:t>Plattformar för e-handel</a:t>
            </a:r>
          </a:p>
          <a:p>
            <a:pPr marR="0">
              <a:spcAft>
                <a:spcPts val="0"/>
              </a:spcAft>
            </a:pPr>
            <a:endParaRPr lang="en-US" dirty="0"/>
          </a:p>
          <a:p>
            <a:pPr marR="0">
              <a:spcAft>
                <a:spcPts val="0"/>
              </a:spcAft>
            </a:pPr>
            <a:r>
              <a:rPr lang="en-US" dirty="0"/>
              <a:t>E-handel </a:t>
            </a:r>
            <a:r>
              <a:rPr lang="en-US"/>
              <a:t>inom jordbruk</a:t>
            </a:r>
            <a:endParaRPr lang="en-US" dirty="0"/>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27</a:t>
            </a:fld>
            <a:endParaRPr lang="en-US" dirty="0"/>
          </a:p>
        </p:txBody>
      </p:sp>
    </p:spTree>
    <p:extLst>
      <p:ext uri="{BB962C8B-B14F-4D97-AF65-F5344CB8AC3E}">
        <p14:creationId xmlns:p14="http://schemas.microsoft.com/office/powerpoint/2010/main" val="405267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Vad är e-handel?</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r>
              <a:rPr lang="en-GB" sz="2000" dirty="0">
                <a:effectLst/>
                <a:latin typeface="Calibri" panose="020F0502020204030204" pitchFamily="34" charset="0"/>
                <a:ea typeface="Times New Roman" panose="02020603050405020304" pitchFamily="18" charset="0"/>
              </a:rPr>
              <a:t>"</a:t>
            </a:r>
            <a:r>
              <a:rPr lang="en-GB" sz="2000" b="1" dirty="0">
                <a:effectLst/>
                <a:latin typeface="Calibri" panose="020F0502020204030204" pitchFamily="34" charset="0"/>
                <a:ea typeface="Times New Roman" panose="02020603050405020304" pitchFamily="18" charset="0"/>
              </a:rPr>
              <a:t>E-handel </a:t>
            </a:r>
            <a:r>
              <a:rPr lang="en-GB" sz="2000" dirty="0">
                <a:effectLst/>
                <a:latin typeface="Calibri" panose="020F0502020204030204" pitchFamily="34" charset="0"/>
                <a:ea typeface="Times New Roman" panose="02020603050405020304" pitchFamily="18" charset="0"/>
              </a:rPr>
              <a:t>(elektronisk handel) avser köp och försäljning av varor och tjänster över internet". </a:t>
            </a:r>
            <a:endParaRPr lang="en-US" sz="2000" b="1" dirty="0">
              <a:latin typeface="Calibri" panose="020F0502020204030204" pitchFamily="34" charset="0"/>
              <a:ea typeface="Times New Roman" panose="02020603050405020304" pitchFamily="18" charset="0"/>
            </a:endParaRPr>
          </a:p>
          <a:p>
            <a:r>
              <a:rPr lang="en-GB" sz="2000" b="1" dirty="0">
                <a:effectLst/>
                <a:latin typeface="Calibri" panose="020F0502020204030204" pitchFamily="34" charset="0"/>
                <a:ea typeface="Times New Roman" panose="02020603050405020304" pitchFamily="18" charset="0"/>
              </a:rPr>
              <a:t>Ε-handeln </a:t>
            </a:r>
            <a:r>
              <a:rPr lang="en-GB" sz="2000" dirty="0">
                <a:effectLst/>
                <a:latin typeface="Calibri" panose="020F0502020204030204" pitchFamily="34" charset="0"/>
                <a:ea typeface="Times New Roman" panose="02020603050405020304" pitchFamily="18" charset="0"/>
              </a:rPr>
              <a:t>inom jordbrukssektorn är en återspegling av den ökande digitaliseringen i världen. </a:t>
            </a:r>
            <a:endParaRPr lang="el-GR" sz="2000" dirty="0">
              <a:effectLst/>
              <a:latin typeface="Calibri" panose="020F0502020204030204" pitchFamily="34" charset="0"/>
              <a:ea typeface="Times New Roman" panose="02020603050405020304" pitchFamily="18" charset="0"/>
            </a:endParaRPr>
          </a:p>
          <a:p>
            <a:r>
              <a:rPr lang="en-GB" sz="2000" dirty="0">
                <a:effectLst/>
                <a:latin typeface="Calibri" panose="020F0502020204030204" pitchFamily="34" charset="0"/>
                <a:ea typeface="Times New Roman" panose="02020603050405020304" pitchFamily="18" charset="0"/>
              </a:rPr>
              <a:t>Det ger jordbrukarna en möjlighet att utvidga sin marknad utanför de lokala gränserna och nå ut till en global publik. </a:t>
            </a:r>
            <a:endParaRPr lang="el-GR" sz="2000" dirty="0">
              <a:effectLst/>
              <a:latin typeface="Calibri" panose="020F0502020204030204" pitchFamily="34" charset="0"/>
              <a:ea typeface="Times New Roman" panose="02020603050405020304" pitchFamily="18" charset="0"/>
            </a:endParaRPr>
          </a:p>
          <a:p>
            <a:r>
              <a:rPr lang="en-GB" sz="2000" dirty="0">
                <a:effectLst/>
                <a:latin typeface="Calibri" panose="020F0502020204030204" pitchFamily="34" charset="0"/>
                <a:ea typeface="Times New Roman" panose="02020603050405020304" pitchFamily="18" charset="0"/>
              </a:rPr>
              <a:t>Genom e-handel kan jordbrukare sälja direkt till konsumenter, utan mellanhänder, vilket ofta leder till högre vinstmarginaler och säkerställer att konsumenterna får färskare produkter. </a:t>
            </a:r>
            <a:endParaRPr lang="el-GR" sz="20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28</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De största fördelarna med e-handel (källa: </a:t>
            </a:r>
            <a:r>
              <a:rPr lang="en-GB" sz="1400" dirty="0" err="1">
                <a:effectLst/>
                <a:latin typeface="Calibri" panose="020F0502020204030204" pitchFamily="34" charset="0"/>
                <a:ea typeface="Times New Roman" panose="02020603050405020304" pitchFamily="18" charset="0"/>
              </a:rPr>
              <a:t>tatvasoft.com</a:t>
            </a:r>
            <a:r>
              <a:rPr lang="el-GR" sz="1400" dirty="0">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4" name="Picture 3">
            <a:extLst>
              <a:ext uri="{FF2B5EF4-FFF2-40B4-BE49-F238E27FC236}">
                <a16:creationId xmlns:a16="http://schemas.microsoft.com/office/drawing/2014/main" id="{BCAAA592-06C6-8E06-C640-DDA8F60558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1313" y="2025519"/>
            <a:ext cx="6015519" cy="3320663"/>
          </a:xfrm>
          <a:prstGeom prst="rect">
            <a:avLst/>
          </a:prstGeom>
          <a:noFill/>
          <a:ln>
            <a:solidFill>
              <a:schemeClr val="accent1"/>
            </a:solidFill>
          </a:ln>
        </p:spPr>
      </p:pic>
    </p:spTree>
    <p:extLst>
      <p:ext uri="{BB962C8B-B14F-4D97-AF65-F5344CB8AC3E}">
        <p14:creationId xmlns:p14="http://schemas.microsoft.com/office/powerpoint/2010/main" val="3485540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E-handel </a:t>
            </a:r>
            <a:r>
              <a:rPr lang="en-US" sz="4400" dirty="0"/>
              <a:t>och jordbruk</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pPr algn="just"/>
            <a:r>
              <a:rPr lang="en-GB" dirty="0">
                <a:effectLst/>
                <a:ea typeface="Times New Roman" panose="02020603050405020304" pitchFamily="18" charset="0"/>
              </a:rPr>
              <a:t>E-handel kan revolutionera hur jordbrukare säljer sina produkter och göra det möjligt för dem: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för att nå en bredare publik,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få bättre priser och kan öka försäljningen och intäkterna avsevärt</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minska beroendet av mellanhänder.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Med framväxten av internet och digitala plattformar kan även småskaliga jordbrukare nu få tillgång till globala marknader, förutsatt att de har rätt verktyg och kunskap.</a:t>
            </a:r>
          </a:p>
          <a:p>
            <a:pPr algn="just"/>
            <a:endParaRPr lang="en-GR" dirty="0">
              <a:effectLst/>
              <a:ea typeface="Times New Roman" panose="02020603050405020304" pitchFamily="18" charset="0"/>
            </a:endParaRPr>
          </a:p>
          <a:p>
            <a:pPr algn="just"/>
            <a:r>
              <a:rPr lang="en-GB" dirty="0">
                <a:effectLst/>
                <a:ea typeface="Times New Roman" panose="02020603050405020304" pitchFamily="18" charset="0"/>
              </a:rPr>
              <a:t>Den direkt-till-konsument-modell som möjliggörs av e-handeln gör det möjligt för jordbrukarna att få en större del av detaljhandelspriset.</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29</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795230" y="581004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Förutsägelse av marknadspotential för jordbrukare (källa: McKinsey &amp; Company)</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7" name="Picture 6">
            <a:extLst>
              <a:ext uri="{FF2B5EF4-FFF2-40B4-BE49-F238E27FC236}">
                <a16:creationId xmlns:a16="http://schemas.microsoft.com/office/drawing/2014/main" id="{F8562337-5FED-24D1-0629-4FAA034AE83C}"/>
              </a:ext>
            </a:extLst>
          </p:cNvPr>
          <p:cNvPicPr>
            <a:picLocks noChangeAspect="1"/>
          </p:cNvPicPr>
          <p:nvPr/>
        </p:nvPicPr>
        <p:blipFill>
          <a:blip r:embed="rId2"/>
          <a:stretch>
            <a:fillRect/>
          </a:stretch>
        </p:blipFill>
        <p:spPr>
          <a:xfrm>
            <a:off x="6096000" y="1792156"/>
            <a:ext cx="5495925" cy="3990975"/>
          </a:xfrm>
          <a:prstGeom prst="rect">
            <a:avLst/>
          </a:prstGeom>
          <a:ln>
            <a:solidFill>
              <a:schemeClr val="accent1"/>
            </a:solidFill>
          </a:ln>
        </p:spPr>
      </p:pic>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3"/>
          <a:stretch>
            <a:fillRect/>
          </a:stretch>
        </p:blipFill>
        <p:spPr>
          <a:xfrm>
            <a:off x="232495" y="1792156"/>
            <a:ext cx="735160" cy="735160"/>
          </a:xfrm>
          <a:prstGeom prst="rect">
            <a:avLst/>
          </a:prstGeom>
        </p:spPr>
      </p:pic>
    </p:spTree>
    <p:extLst>
      <p:ext uri="{BB962C8B-B14F-4D97-AF65-F5344CB8AC3E}">
        <p14:creationId xmlns:p14="http://schemas.microsoft.com/office/powerpoint/2010/main" val="321609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Innehåll</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endParaRPr lang="en-GB" dirty="0"/>
          </a:p>
          <a:p>
            <a:r>
              <a:rPr lang="en-GB" dirty="0"/>
              <a:t>Vad är digital forskning?</a:t>
            </a:r>
          </a:p>
          <a:p>
            <a:pPr marL="0" indent="0">
              <a:buNone/>
            </a:pPr>
            <a:endParaRPr lang="en-GB" dirty="0"/>
          </a:p>
          <a:p>
            <a:r>
              <a:rPr lang="en-GB" dirty="0"/>
              <a:t>Verktyg för digital forskning</a:t>
            </a:r>
          </a:p>
          <a:p>
            <a:endParaRPr lang="en-GB" dirty="0"/>
          </a:p>
          <a:p>
            <a:r>
              <a:rPr lang="en-US" dirty="0"/>
              <a:t>Artificiell intelligens och digital forskning</a:t>
            </a:r>
            <a:endParaRPr lang="en-GB" dirty="0"/>
          </a:p>
          <a:p>
            <a:pPr marR="0">
              <a:spcAft>
                <a:spcPts val="0"/>
              </a:spcAft>
            </a:pPr>
            <a:endParaRPr lang="en-US" dirty="0"/>
          </a:p>
          <a:p>
            <a:pPr marR="0">
              <a:spcAft>
                <a:spcPts val="0"/>
              </a:spcAft>
            </a:pPr>
            <a:r>
              <a:rPr lang="en-US" dirty="0"/>
              <a:t>Hot i cyberrymden</a:t>
            </a:r>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 färdighet / </a:t>
            </a:r>
            <a:r>
              <a:rPr lang="en-US" dirty="0" err="1"/>
              <a:t>Ämne</a:t>
            </a:r>
            <a:r>
              <a:rPr lang="en-US" dirty="0"/>
              <a:t>: Digitala färdigheter / </a:t>
            </a:r>
            <a:r>
              <a:rPr lang="en-US" dirty="0" err="1"/>
              <a:t>Delämne</a:t>
            </a:r>
            <a:r>
              <a:rPr lang="en-US" dirty="0"/>
              <a:t>: Digital forskning</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E-handel </a:t>
            </a:r>
            <a:r>
              <a:rPr lang="en-US" sz="4400" dirty="0"/>
              <a:t>och jordbruk: en ny modell</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pPr algn="just"/>
            <a:r>
              <a:rPr lang="en-GB" sz="1800" dirty="0">
                <a:effectLst/>
                <a:ea typeface="Times New Roman" panose="02020603050405020304" pitchFamily="18" charset="0"/>
              </a:rPr>
              <a:t>Genom att </a:t>
            </a:r>
            <a:r>
              <a:rPr lang="en-GB" sz="1800" u="sng" dirty="0">
                <a:effectLst/>
                <a:ea typeface="Times New Roman" panose="02020603050405020304" pitchFamily="18" charset="0"/>
              </a:rPr>
              <a:t>eliminera mellanhänder </a:t>
            </a:r>
            <a:r>
              <a:rPr lang="en-GB" sz="1800" dirty="0">
                <a:effectLst/>
                <a:ea typeface="Times New Roman" panose="02020603050405020304" pitchFamily="18" charset="0"/>
              </a:rPr>
              <a:t>kan jordbrukarna öka sina vinstmarginaler och </a:t>
            </a:r>
            <a:r>
              <a:rPr lang="en-GB" sz="1800" dirty="0">
                <a:ea typeface="Times New Roman" panose="02020603050405020304" pitchFamily="18" charset="0"/>
              </a:rPr>
              <a:t>anta en </a:t>
            </a:r>
            <a:r>
              <a:rPr lang="en-GB" sz="1800" b="1" dirty="0">
                <a:ea typeface="Times New Roman" panose="02020603050405020304" pitchFamily="18" charset="0"/>
              </a:rPr>
              <a:t>ny affärsmodell</a:t>
            </a:r>
            <a:r>
              <a:rPr lang="en-GB" sz="1800" dirty="0">
                <a:ea typeface="Times New Roman" panose="02020603050405020304" pitchFamily="18" charset="0"/>
              </a:rPr>
              <a:t>.</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E-handeln ger också jordbrukarna möjlighet att bygga upp och marknadsföra sitt unika varumärke och differentiera sina produkter baserat på attribut som kvalitet, ekologiska metoder eller hållbarhet.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Enligt färska studier kommer B2B-marknaden för e-handel med jordbruksprodukter att öka dramatiskt under de kommande 7 åren.</a:t>
            </a:r>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30</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723769"/>
            <a:ext cx="6097464" cy="276999"/>
          </a:xfrm>
          <a:prstGeom prst="rect">
            <a:avLst/>
          </a:prstGeom>
          <a:noFill/>
        </p:spPr>
        <p:txBody>
          <a:bodyPr wrap="square">
            <a:spAutoFit/>
          </a:bodyPr>
          <a:lstStyle/>
          <a:p>
            <a:pPr algn="ctr"/>
            <a:r>
              <a:rPr lang="en-GB" sz="1200" dirty="0">
                <a:effectLst/>
                <a:ea typeface="Times New Roman" panose="02020603050405020304" pitchFamily="18" charset="0"/>
              </a:rPr>
              <a:t>Prognos för e-handelsmarknaden för jordbruksprodukter (källa: </a:t>
            </a:r>
            <a:r>
              <a:rPr lang="en-GB" sz="1200" dirty="0" err="1">
                <a:effectLst/>
                <a:ea typeface="Times New Roman" panose="02020603050405020304" pitchFamily="18" charset="0"/>
              </a:rPr>
              <a:t>researchandmarkets.com</a:t>
            </a:r>
            <a:r>
              <a:rPr lang="en-GB" sz="1200" dirty="0">
                <a:effectLst/>
                <a:ea typeface="Times New Roman" panose="02020603050405020304" pitchFamily="18" charset="0"/>
              </a:rPr>
              <a:t>)</a:t>
            </a:r>
            <a:endParaRPr lang="en-GR" sz="1200" dirty="0">
              <a:effectLst/>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32495" y="1792156"/>
            <a:ext cx="735160" cy="735160"/>
          </a:xfrm>
          <a:prstGeom prst="rect">
            <a:avLst/>
          </a:prstGeom>
        </p:spPr>
      </p:pic>
      <p:pic>
        <p:nvPicPr>
          <p:cNvPr id="4" name="Picture 3" descr="Global B2B E-commerce in Agriculture Market">
            <a:extLst>
              <a:ext uri="{FF2B5EF4-FFF2-40B4-BE49-F238E27FC236}">
                <a16:creationId xmlns:a16="http://schemas.microsoft.com/office/drawing/2014/main" id="{0D7AA839-F728-70FC-76F0-0D6A4E6FD7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9904"/>
            <a:ext cx="5343742" cy="3562754"/>
          </a:xfrm>
          <a:prstGeom prst="rect">
            <a:avLst/>
          </a:prstGeom>
          <a:noFill/>
          <a:ln>
            <a:noFill/>
          </a:ln>
        </p:spPr>
      </p:pic>
    </p:spTree>
    <p:extLst>
      <p:ext uri="{BB962C8B-B14F-4D97-AF65-F5344CB8AC3E}">
        <p14:creationId xmlns:p14="http://schemas.microsoft.com/office/powerpoint/2010/main" val="183481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4400" dirty="0"/>
              <a:t>Kategorier för </a:t>
            </a:r>
            <a:r>
              <a:rPr lang="en-GB" sz="4400" dirty="0"/>
              <a:t>e-handel</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424515" cy="4560452"/>
          </a:xfrm>
        </p:spPr>
        <p:txBody>
          <a:bodyPr>
            <a:noAutofit/>
          </a:bodyPr>
          <a:lstStyle/>
          <a:p>
            <a:pPr algn="just"/>
            <a:r>
              <a:rPr lang="en-US" dirty="0">
                <a:effectLst/>
                <a:ea typeface="Times New Roman" panose="02020603050405020304" pitchFamily="18" charset="0"/>
              </a:rPr>
              <a:t>Det finns flera kategorier av affärsmodeller för e-handel: </a:t>
            </a:r>
            <a:endParaRPr lang="en-GR" sz="18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Business-to-Business (B2B):</a:t>
            </a:r>
            <a:r>
              <a:rPr lang="en-GB" sz="1100" dirty="0">
                <a:effectLst/>
                <a:ea typeface="Times New Roman" panose="02020603050405020304" pitchFamily="18" charset="0"/>
              </a:rPr>
              <a:t> Business-to-Business, allmänt känt som B2B, innebär transaktioner som äger rum mellan två olika företag.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Företag-till-konsument (B2C):</a:t>
            </a:r>
            <a:r>
              <a:rPr lang="en-GB" sz="1100" dirty="0">
                <a:effectLst/>
                <a:ea typeface="Times New Roman" panose="02020603050405020304" pitchFamily="18" charset="0"/>
              </a:rPr>
              <a:t> Business-to-Consumer, eller B2C, där företag vänder sig direkt till slutkonsumenten.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Konsument-till-konsument (C2C):</a:t>
            </a:r>
            <a:r>
              <a:rPr lang="en-GB" sz="1100" dirty="0">
                <a:effectLst/>
                <a:ea typeface="Times New Roman" panose="02020603050405020304" pitchFamily="18" charset="0"/>
              </a:rPr>
              <a:t> Consumer-to-Consumer-modellen, förkortad C2C, underlättar transaktioner mellan konsumenterna själva.</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Konsument-till-företag (C2B): </a:t>
            </a:r>
            <a:r>
              <a:rPr lang="en-GB" sz="1100" dirty="0">
                <a:effectLst/>
                <a:ea typeface="Times New Roman" panose="02020603050405020304" pitchFamily="18" charset="0"/>
              </a:rPr>
              <a:t>konsumenter erbjuder sina produkter eller tjänster direkt till företag.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Business-to-Administration (B2A):</a:t>
            </a:r>
            <a:r>
              <a:rPr lang="en-GB" sz="1100" dirty="0">
                <a:effectLst/>
                <a:ea typeface="Times New Roman" panose="02020603050405020304" pitchFamily="18" charset="0"/>
              </a:rPr>
              <a:t> Business-to-Administration, eller B2A, omfattar transaktioner som sker mellan företag och offentliga förvaltningar eller myndigheter.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Konsument-till-administration (C2A):</a:t>
            </a:r>
            <a:r>
              <a:rPr lang="en-GB" sz="1100" dirty="0">
                <a:effectLst/>
                <a:ea typeface="Times New Roman" panose="02020603050405020304" pitchFamily="18" charset="0"/>
              </a:rPr>
              <a:t> Consumer-to-Administration, förkortat C2A, innebär transaktioner mellan enskilda konsumenter och offentliga förvaltningar eller myndigheter. </a:t>
            </a:r>
            <a:r>
              <a:rPr lang="en-GB" sz="1100" b="1" dirty="0">
                <a:effectLst/>
                <a:ea typeface="Times New Roman" panose="02020603050405020304" pitchFamily="18" charset="0"/>
              </a:rPr>
              <a:t>Mobil</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Handel (m-handel):</a:t>
            </a:r>
            <a:r>
              <a:rPr lang="en-GB" sz="1100" dirty="0">
                <a:effectLst/>
                <a:ea typeface="Times New Roman" panose="02020603050405020304" pitchFamily="18" charset="0"/>
              </a:rPr>
              <a:t> Mobil handel, vanligen kallad m-handel, innebär e-handelstransaktioner som genomförs via mobila enheter.</a:t>
            </a:r>
            <a:endParaRPr lang="en-GR" sz="11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31</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575779" y="5848958"/>
            <a:ext cx="5181053"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Olika typer av e-handel (källa: </a:t>
            </a:r>
            <a:r>
              <a:rPr lang="en-GB" sz="1200" dirty="0" err="1">
                <a:effectLst/>
                <a:latin typeface="Calibri" panose="020F0502020204030204" pitchFamily="34" charset="0"/>
                <a:ea typeface="Times New Roman" panose="02020603050405020304" pitchFamily="18" charset="0"/>
              </a:rPr>
              <a:t>investopedia.com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a:extLst>
              <a:ext uri="{FF2B5EF4-FFF2-40B4-BE49-F238E27FC236}">
                <a16:creationId xmlns:a16="http://schemas.microsoft.com/office/drawing/2014/main" id="{14C32D04-1AF7-857F-9F05-2E87268EE8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104" y="2207178"/>
            <a:ext cx="6006962" cy="3526583"/>
          </a:xfrm>
          <a:prstGeom prst="rect">
            <a:avLst/>
          </a:prstGeom>
          <a:noFill/>
          <a:ln>
            <a:solidFill>
              <a:schemeClr val="accent1"/>
            </a:solidFill>
          </a:ln>
        </p:spPr>
      </p:pic>
    </p:spTree>
    <p:extLst>
      <p:ext uri="{BB962C8B-B14F-4D97-AF65-F5344CB8AC3E}">
        <p14:creationId xmlns:p14="http://schemas.microsoft.com/office/powerpoint/2010/main" val="4262946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US" sz="4400" dirty="0"/>
              <a:t>Plattformar för </a:t>
            </a:r>
            <a:r>
              <a:rPr lang="en-GB" sz="4400" dirty="0"/>
              <a:t>e-handel</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766187" cy="5092846"/>
          </a:xfrm>
        </p:spPr>
        <p:txBody>
          <a:bodyPr>
            <a:noAutofit/>
          </a:bodyPr>
          <a:lstStyle/>
          <a:p>
            <a:pPr algn="just"/>
            <a:r>
              <a:rPr lang="en-US" dirty="0">
                <a:effectLst/>
                <a:ea typeface="Times New Roman" panose="02020603050405020304" pitchFamily="18" charset="0"/>
              </a:rPr>
              <a:t>Det finns flera e-handelsplattformar för jordbrukare:</a:t>
            </a:r>
          </a:p>
          <a:p>
            <a:pPr marL="171450" lvl="0" indent="-171450" algn="just">
              <a:buFont typeface="Arial" panose="020B0604020202020204" pitchFamily="34" charset="0"/>
              <a:buChar char="•"/>
            </a:pPr>
            <a:r>
              <a:rPr lang="en-GB" sz="1200" b="1" dirty="0">
                <a:effectLst/>
                <a:ea typeface="Times New Roman" panose="02020603050405020304" pitchFamily="18" charset="0"/>
              </a:rPr>
              <a:t>Shopify</a:t>
            </a:r>
            <a:r>
              <a:rPr lang="en-GB" sz="1200" dirty="0">
                <a:effectLst/>
                <a:ea typeface="Times New Roman" panose="02020603050405020304" pitchFamily="18" charset="0"/>
              </a:rPr>
              <a:t>: En mångsidig plattform som gör det enkelt för jordbrukare att sätta upp sin onlinebutik. Den erbjuder olika mallar, betalningsgateways och är särskilt användarvänlig</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WooCommerce</a:t>
            </a:r>
            <a:r>
              <a:rPr lang="en-GB" sz="1200" dirty="0">
                <a:effectLst/>
                <a:ea typeface="Times New Roman" panose="02020603050405020304" pitchFamily="18" charset="0"/>
              </a:rPr>
              <a:t>: Ett e-handelsplugin med öppen källkod för WordPress. Det är idealiskt för lantbrukare som redan har en WordPress-webbplats och vill lägga till en e-handelsfunktion. Det är mycket anpassningsbart och kan skräddarsys efter de specifika behoven för jordbruksförsäljning.</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Etsy</a:t>
            </a:r>
            <a:r>
              <a:rPr lang="en-GB" sz="1200" dirty="0">
                <a:effectLst/>
                <a:ea typeface="Times New Roman" panose="02020603050405020304" pitchFamily="18" charset="0"/>
              </a:rPr>
              <a:t>: Etsy är traditionellt för hantverk och handgjorda föremål, men kan vara en plattform för ekologiska, handgjorda eller specialiserade jordbruksprodukter. Den har en stor användarbas som letar efter unika föremål.</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Amazon och eBay</a:t>
            </a:r>
            <a:r>
              <a:rPr lang="en-GB" sz="1200" dirty="0">
                <a:effectLst/>
                <a:ea typeface="Times New Roman" panose="02020603050405020304" pitchFamily="18" charset="0"/>
              </a:rPr>
              <a:t>: Dessa globala marknadsplatser har sektioner för gourmetmat och ekologiska livsmedel. Jordbrukare kan lista sina produkter här, men konkurrensen är hög och det kan finnas fler avgifter.</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err="1">
                <a:effectLst/>
                <a:ea typeface="Times New Roman" panose="02020603050405020304" pitchFamily="18" charset="0"/>
              </a:rPr>
              <a:t>Farmigo</a:t>
            </a:r>
            <a:r>
              <a:rPr lang="en-GB" sz="1200" dirty="0">
                <a:effectLst/>
                <a:ea typeface="Times New Roman" panose="02020603050405020304" pitchFamily="18" charset="0"/>
              </a:rPr>
              <a:t>: </a:t>
            </a:r>
            <a:r>
              <a:rPr lang="en-GB" sz="1200" dirty="0" err="1">
                <a:effectLst/>
                <a:ea typeface="Times New Roman" panose="02020603050405020304" pitchFamily="18" charset="0"/>
              </a:rPr>
              <a:t>Farmigo är </a:t>
            </a:r>
            <a:r>
              <a:rPr lang="en-GB" sz="1200" dirty="0">
                <a:effectLst/>
                <a:ea typeface="Times New Roman" panose="02020603050405020304" pitchFamily="18" charset="0"/>
              </a:rPr>
              <a:t>särskilt utformat för jordbrukare och gör det möjligt för producenter att sälja direkt till konsumenter. Den fokuserar på färskvaror och hjälper till att hantera CSA-program (community-supported agriculture).</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err="1">
                <a:effectLst/>
                <a:ea typeface="Times New Roman" panose="02020603050405020304" pitchFamily="18" charset="0"/>
              </a:rPr>
              <a:t>Lokal skörd</a:t>
            </a:r>
            <a:r>
              <a:rPr lang="en-GB" sz="1200" dirty="0">
                <a:effectLst/>
                <a:ea typeface="Times New Roman" panose="02020603050405020304" pitchFamily="18" charset="0"/>
              </a:rPr>
              <a:t>: Denna plattform kopplar samman jordbrukare med lokala konsumenter. Den är idealisk för småskaliga jordbrukare som vill sälja inom sitt samhälle eller sin region.</a:t>
            </a:r>
            <a:endParaRPr lang="en-GR" sz="12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32</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172747" y="5717545"/>
            <a:ext cx="5181053" cy="261610"/>
          </a:xfrm>
          <a:prstGeom prst="rect">
            <a:avLst/>
          </a:prstGeom>
          <a:noFill/>
        </p:spPr>
        <p:txBody>
          <a:bodyPr wrap="square">
            <a:spAutoFit/>
          </a:bodyPr>
          <a:lstStyle/>
          <a:p>
            <a:pPr algn="ctr"/>
            <a:r>
              <a:rPr lang="en-GB" sz="1100" dirty="0">
                <a:effectLst/>
                <a:latin typeface="Calibri" panose="020F0502020204030204" pitchFamily="34" charset="0"/>
                <a:ea typeface="Times New Roman" panose="02020603050405020304" pitchFamily="18" charset="0"/>
              </a:rPr>
              <a:t>Lagerhantering i e-handelsplattformen Shopify (källa: </a:t>
            </a:r>
            <a:r>
              <a:rPr lang="en-GB" sz="1100" dirty="0" err="1">
                <a:effectLst/>
                <a:latin typeface="Calibri" panose="020F0502020204030204" pitchFamily="34" charset="0"/>
                <a:ea typeface="Times New Roman" panose="02020603050405020304" pitchFamily="18" charset="0"/>
              </a:rPr>
              <a:t>pageflows.com</a:t>
            </a:r>
            <a:r>
              <a:rPr lang="en-GB" sz="1100" dirty="0">
                <a:effectLst/>
                <a:latin typeface="Calibri" panose="020F0502020204030204" pitchFamily="34" charset="0"/>
                <a:ea typeface="Times New Roman" panose="02020603050405020304" pitchFamily="18" charset="0"/>
              </a:rPr>
              <a:t>)</a:t>
            </a:r>
            <a:endParaRPr lang="en-GR" sz="11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4" name="Picture 3">
            <a:extLst>
              <a:ext uri="{FF2B5EF4-FFF2-40B4-BE49-F238E27FC236}">
                <a16:creationId xmlns:a16="http://schemas.microsoft.com/office/drawing/2014/main" id="{A9EAEEE6-5C6C-98A9-0EC6-2412EA0112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89" y="2207780"/>
            <a:ext cx="5949877" cy="2812377"/>
          </a:xfrm>
          <a:prstGeom prst="rect">
            <a:avLst/>
          </a:prstGeom>
          <a:noFill/>
          <a:ln>
            <a:solidFill>
              <a:schemeClr val="accent1"/>
            </a:solidFill>
          </a:ln>
        </p:spPr>
      </p:pic>
    </p:spTree>
    <p:extLst>
      <p:ext uri="{BB962C8B-B14F-4D97-AF65-F5344CB8AC3E}">
        <p14:creationId xmlns:p14="http://schemas.microsoft.com/office/powerpoint/2010/main" val="821668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E-handel </a:t>
            </a:r>
            <a:r>
              <a:rPr lang="en-US" sz="4400" dirty="0"/>
              <a:t>inom jordbruket (1/2)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766187" cy="5092846"/>
          </a:xfrm>
        </p:spPr>
        <p:txBody>
          <a:bodyPr>
            <a:noAutofit/>
          </a:bodyPr>
          <a:lstStyle/>
          <a:p>
            <a:pPr algn="just"/>
            <a:r>
              <a:rPr lang="en-GB" sz="1800" dirty="0">
                <a:effectLst/>
                <a:latin typeface="Calibri" panose="020F0502020204030204" pitchFamily="34" charset="0"/>
                <a:ea typeface="Times New Roman" panose="02020603050405020304" pitchFamily="18" charset="0"/>
              </a:rPr>
              <a:t>Att välja en lämplig affärsmodell för ett jordbruksföretag är oerhört viktigt. Det finns flera alternativ som kan övervägas, t.ex:</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Direkt-till-konsument </a:t>
            </a:r>
            <a:r>
              <a:rPr lang="en-GB" sz="1400" dirty="0">
                <a:effectLst/>
                <a:ea typeface="Times New Roman" panose="02020603050405020304" pitchFamily="18" charset="0"/>
              </a:rPr>
              <a:t>(D2C) gör det möjligt för jordbrukare att sälja sina produkter direkt till slutanvändare, vilket eliminerar behovet av traditionella mellanhänder som grossister eller detaljhandlare. Detta tillvägagångssätt underlättas ofta genom onlineplattformar eller särskilda webbplatser där jordbrukare kan visa upp sina produkter.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Online-marknadsplatser för jordbruksprodukter</a:t>
            </a:r>
            <a:r>
              <a:rPr lang="en-GB" sz="1400" dirty="0">
                <a:effectLst/>
                <a:ea typeface="Times New Roman" panose="02020603050405020304" pitchFamily="18" charset="0"/>
              </a:rPr>
              <a:t>.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Prenumerationsjordbruk</a:t>
            </a:r>
            <a:r>
              <a:rPr lang="en-GB" sz="1400" dirty="0">
                <a:effectLst/>
                <a:ea typeface="Times New Roman" panose="02020603050405020304" pitchFamily="18" charset="0"/>
              </a:rPr>
              <a:t>, där konsumenterna prenumererar på att få regelbundna leveranser av färskvaror eller andra jordbruksprodukter. Genom att erbjuda anpassningsbara lådor, flexibla leveransscheman och främja tanken på att stödja lokala jordbrukare kan CSA säkerställa en konsekvent inkomstström för jordbrukarna samtidigt som konsumenterna garanteras färska produkter.</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E-handelsplattformar </a:t>
            </a:r>
            <a:r>
              <a:rPr lang="en-GB" sz="1400" dirty="0">
                <a:effectLst/>
                <a:ea typeface="Times New Roman" panose="02020603050405020304" pitchFamily="18" charset="0"/>
              </a:rPr>
              <a:t>för insatsvaror till jordbruket är dedikerade online-platser för försäljning av insatsvaror till jordbruket, inklusive utsäde, gödningsmedel och utrustning. </a:t>
            </a:r>
            <a:endParaRPr lang="en-GR" sz="14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33</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84607" y="5717545"/>
            <a:ext cx="6172200" cy="276999"/>
          </a:xfrm>
          <a:prstGeom prst="rect">
            <a:avLst/>
          </a:prstGeom>
          <a:noFill/>
        </p:spPr>
        <p:txBody>
          <a:bodyPr wrap="square">
            <a:spAutoFit/>
          </a:bodyPr>
          <a:lstStyle/>
          <a:p>
            <a:pPr marL="457200" indent="-228600" algn="ctr"/>
            <a:r>
              <a:rPr lang="en-GB" sz="1200" dirty="0">
                <a:effectLst/>
                <a:latin typeface="Calibri" panose="020F0502020204030204" pitchFamily="34" charset="0"/>
                <a:ea typeface="Times New Roman" panose="02020603050405020304" pitchFamily="18" charset="0"/>
              </a:rPr>
              <a:t>Strategier för affärsmodeller för e-handel i jordbruksföretag (källa: </a:t>
            </a:r>
            <a:r>
              <a:rPr lang="en-GB" sz="1200" dirty="0" err="1">
                <a:effectLst/>
                <a:latin typeface="Calibri" panose="020F0502020204030204" pitchFamily="34" charset="0"/>
                <a:ea typeface="Times New Roman" panose="02020603050405020304" pitchFamily="18" charset="0"/>
              </a:rPr>
              <a:t>thinkshiftinc.com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1596515" y="6166695"/>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descr="E Commerce Table">
            <a:extLst>
              <a:ext uri="{FF2B5EF4-FFF2-40B4-BE49-F238E27FC236}">
                <a16:creationId xmlns:a16="http://schemas.microsoft.com/office/drawing/2014/main" id="{123B1CDD-9A3E-DED3-5F7F-7E70CEC5B4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747" y="1639252"/>
            <a:ext cx="5540111" cy="3906142"/>
          </a:xfrm>
          <a:prstGeom prst="rect">
            <a:avLst/>
          </a:prstGeom>
          <a:noFill/>
          <a:ln>
            <a:solidFill>
              <a:schemeClr val="accent1"/>
            </a:solidFill>
          </a:ln>
        </p:spPr>
      </p:pic>
    </p:spTree>
    <p:extLst>
      <p:ext uri="{BB962C8B-B14F-4D97-AF65-F5344CB8AC3E}">
        <p14:creationId xmlns:p14="http://schemas.microsoft.com/office/powerpoint/2010/main" val="4284256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E-handel </a:t>
            </a:r>
            <a:r>
              <a:rPr lang="en-US" sz="4400" dirty="0"/>
              <a:t>inom jordbruket (2/2)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4989667" cy="5092846"/>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E-Auctions for Agricultural Produce </a:t>
            </a:r>
            <a:r>
              <a:rPr lang="en-GB" dirty="0">
                <a:effectLst/>
                <a:ea typeface="Times New Roman" panose="02020603050405020304" pitchFamily="18" charset="0"/>
              </a:rPr>
              <a:t>är online-auktionsplattformar där jordbrukare kan lägga ut sina produkter för köpare att bjuda på. För att denna modell ska bli framgångsrik krävs en transparent budgivningsprocess, stränga kvalitetsstandarder och säkra betalningsalternativ. Det är en modell som kan ge jordbrukare möjlighet att säkra bästa möjliga priser för sina produkter.</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Plattformar för agroturism </a:t>
            </a:r>
            <a:r>
              <a:rPr lang="en-GB" dirty="0">
                <a:effectLst/>
                <a:ea typeface="Times New Roman" panose="02020603050405020304" pitchFamily="18" charset="0"/>
              </a:rPr>
              <a:t>främjar vistelser på bondgårdar, workshops om jordbruk och matupplevelser från bondgård till bord - dessa plattformar erbjuder stadsbor en bit av livet på landsbygden.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Butiker för mervärdesprodukter </a:t>
            </a:r>
            <a:r>
              <a:rPr lang="en-GB" dirty="0">
                <a:effectLst/>
                <a:ea typeface="Times New Roman" panose="02020603050405020304" pitchFamily="18" charset="0"/>
              </a:rPr>
              <a:t>fokuserar på att sälja produkter som erbjuder mer än bara de grundläggande jordbruksprodukterna. Detta inkluderar produkter som sylt, pickles och ekologiska skönhetsprodukter.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Farming-as-a-Service </a:t>
            </a:r>
            <a:r>
              <a:rPr lang="en-GB" dirty="0">
                <a:effectLst/>
                <a:ea typeface="Times New Roman" panose="02020603050405020304" pitchFamily="18" charset="0"/>
              </a:rPr>
              <a:t>(</a:t>
            </a:r>
            <a:r>
              <a:rPr lang="en-GB" dirty="0" err="1">
                <a:effectLst/>
                <a:ea typeface="Times New Roman" panose="02020603050405020304" pitchFamily="18" charset="0"/>
              </a:rPr>
              <a:t>FaaS</a:t>
            </a:r>
            <a:r>
              <a:rPr lang="en-GB" dirty="0">
                <a:effectLst/>
                <a:ea typeface="Times New Roman" panose="02020603050405020304" pitchFamily="18" charset="0"/>
              </a:rPr>
              <a:t>) är en modell där konsumenter kan "hyra" en bit jordbruksmark och bestämma vilka grödor som ska odlas på den. Den faktiska odlingen sköts av lantbrukaren.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34</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84607" y="5717545"/>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Strategier för affärsmodeller för e-handel i jordbruksföretag (källa: Agriculture Journal</a:t>
            </a:r>
            <a:r>
              <a:rPr lang="en-GR" sz="1100" dirty="0">
                <a:effectLst/>
              </a:rPr>
              <a:t>) </a:t>
            </a:r>
            <a:endParaRPr lang="en-GR" sz="1100" dirty="0">
              <a:effectLst/>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1691640" y="6277993"/>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4" name="Picture 3">
            <a:extLst>
              <a:ext uri="{FF2B5EF4-FFF2-40B4-BE49-F238E27FC236}">
                <a16:creationId xmlns:a16="http://schemas.microsoft.com/office/drawing/2014/main" id="{7DB6FFA0-9BB2-CA49-A1A0-B0887B009B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5088" y="2039842"/>
            <a:ext cx="5871237" cy="3364519"/>
          </a:xfrm>
          <a:prstGeom prst="rect">
            <a:avLst/>
          </a:prstGeom>
          <a:noFill/>
          <a:ln>
            <a:solidFill>
              <a:schemeClr val="accent1"/>
            </a:solidFill>
          </a:ln>
        </p:spPr>
      </p:pic>
    </p:spTree>
    <p:extLst>
      <p:ext uri="{BB962C8B-B14F-4D97-AF65-F5344CB8AC3E}">
        <p14:creationId xmlns:p14="http://schemas.microsoft.com/office/powerpoint/2010/main" val="292567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E-handel </a:t>
            </a:r>
            <a:r>
              <a:rPr lang="en-US" sz="4400" dirty="0"/>
              <a:t>inom jordbruket: tips för att lyckas (1/2)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5065867" cy="5092846"/>
          </a:xfrm>
        </p:spPr>
        <p:txBody>
          <a:bodyPr>
            <a:noAutofit/>
          </a:bodyPr>
          <a:lstStyle/>
          <a:p>
            <a:pPr algn="just"/>
            <a:r>
              <a:rPr lang="en-GB" sz="1800" dirty="0">
                <a:effectLst/>
                <a:latin typeface="Calibri" panose="020F0502020204030204" pitchFamily="34" charset="0"/>
                <a:ea typeface="Times New Roman" panose="02020603050405020304" pitchFamily="18" charset="0"/>
              </a:rPr>
              <a:t>E-handel handlar inte bara om att köpa och sälja - det handlar om att skapa en hel digital upplevelse för dina kunder. För dem som arbetar inom jordbrukssektorn öppnar detta upp en värld av möjligheter:</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Lokalt är lojalt</a:t>
            </a:r>
            <a:r>
              <a:rPr lang="en-GB" dirty="0">
                <a:effectLst/>
                <a:ea typeface="Times New Roman" panose="02020603050405020304" pitchFamily="18" charset="0"/>
              </a:rPr>
              <a:t>: Många konsumenter söker aktivt efter lokala produkter för att de är färska och för att stödja den lokala ekonomin. Att lyfta fram det lokala ursprunget för dina produkter kan vara ett unikt försäljningsargument.</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Berättelser säljer</a:t>
            </a:r>
            <a:r>
              <a:rPr lang="en-GB" dirty="0">
                <a:effectLst/>
                <a:ea typeface="Times New Roman" panose="02020603050405020304" pitchFamily="18" charset="0"/>
              </a:rPr>
              <a:t>: Genom att dela med dig av dina produkters resa, från frö till bord, kan du skapa en kontakt med konsumenterna. Oavsett om det handlar om din gårds historia, de utmaningar du har övervunnit eller de hållbara metoder du använder, kan din berättelse göra dig unik.</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Digitala rundturer på gården</a:t>
            </a:r>
            <a:r>
              <a:rPr lang="en-GB" dirty="0">
                <a:effectLst/>
                <a:ea typeface="Times New Roman" panose="02020603050405020304" pitchFamily="18" charset="0"/>
              </a:rPr>
              <a:t>: Virtuella rundturer på gården kan vara ett bra sätt att engagera kunderna. Med hjälp av videor eller livestreaming kan du ge en inblick bakom kulisserna i din verksamhet, presentera ditt team och visa upp den omsorg som läggs ner på att producera varje produkt.</a:t>
            </a:r>
            <a:endParaRPr lang="en-GR" dirty="0">
              <a:effectLst/>
              <a:ea typeface="Times New Roman" panose="02020603050405020304" pitchFamily="18" charset="0"/>
            </a:endParaRPr>
          </a:p>
          <a:p>
            <a:pPr marL="342900" lvl="0" indent="-342900" algn="just">
              <a:buFont typeface="Symbol" pitchFamily="2" charset="2"/>
              <a:buChar char=""/>
            </a:pPr>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35</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10" name="Picture 9" descr="A person looking at a computer with icons around it&#10;&#10;Description automatically generated">
            <a:extLst>
              <a:ext uri="{FF2B5EF4-FFF2-40B4-BE49-F238E27FC236}">
                <a16:creationId xmlns:a16="http://schemas.microsoft.com/office/drawing/2014/main" id="{9E77A927-08EB-FDB0-5701-1BA2EB858904}"/>
              </a:ext>
            </a:extLst>
          </p:cNvPr>
          <p:cNvPicPr>
            <a:picLocks noChangeAspect="1"/>
          </p:cNvPicPr>
          <p:nvPr/>
        </p:nvPicPr>
        <p:blipFill>
          <a:blip r:embed="rId3"/>
          <a:stretch>
            <a:fillRect/>
          </a:stretch>
        </p:blipFill>
        <p:spPr>
          <a:xfrm>
            <a:off x="6297516" y="2033638"/>
            <a:ext cx="5710890" cy="3070371"/>
          </a:xfrm>
          <a:prstGeom prst="rect">
            <a:avLst/>
          </a:prstGeom>
        </p:spPr>
      </p:pic>
      <p:sp>
        <p:nvSpPr>
          <p:cNvPr id="11" name="TextBox 10">
            <a:extLst>
              <a:ext uri="{FF2B5EF4-FFF2-40B4-BE49-F238E27FC236}">
                <a16:creationId xmlns:a16="http://schemas.microsoft.com/office/drawing/2014/main" id="{10130442-2E78-EE58-D6EE-B4DBAA20B642}"/>
              </a:ext>
            </a:extLst>
          </p:cNvPr>
          <p:cNvSpPr txBox="1"/>
          <p:nvPr/>
        </p:nvSpPr>
        <p:spPr>
          <a:xfrm>
            <a:off x="5977066" y="5337764"/>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(källa: </a:t>
            </a:r>
            <a:r>
              <a:rPr lang="en-US" sz="1100" dirty="0" err="1">
                <a:effectLst/>
                <a:ea typeface="Times New Roman" panose="02020603050405020304" pitchFamily="18" charset="0"/>
              </a:rPr>
              <a:t>Nivida </a:t>
            </a:r>
            <a:r>
              <a:rPr lang="en-US" sz="1100" dirty="0">
                <a:effectLst/>
                <a:ea typeface="Times New Roman" panose="02020603050405020304" pitchFamily="18" charset="0"/>
              </a:rPr>
              <a:t>Software)</a:t>
            </a:r>
            <a:endParaRPr lang="en-GR" sz="1100" dirty="0">
              <a:effectLst/>
              <a:ea typeface="Times New Roman" panose="02020603050405020304" pitchFamily="18" charset="0"/>
            </a:endParaRPr>
          </a:p>
        </p:txBody>
      </p:sp>
    </p:spTree>
    <p:extLst>
      <p:ext uri="{BB962C8B-B14F-4D97-AF65-F5344CB8AC3E}">
        <p14:creationId xmlns:p14="http://schemas.microsoft.com/office/powerpoint/2010/main" val="122043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E-handel </a:t>
            </a:r>
            <a:r>
              <a:rPr lang="en-US" sz="4400" dirty="0"/>
              <a:t>inom jordbruket: tips för att lyckas (2/2)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4989667" cy="5092846"/>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Feedback är guld värt</a:t>
            </a:r>
            <a:r>
              <a:rPr lang="en-GB" dirty="0">
                <a:effectLst/>
                <a:ea typeface="Times New Roman" panose="02020603050405020304" pitchFamily="18" charset="0"/>
              </a:rPr>
              <a:t>: Uppmuntra recensioner och feedback på dina produkter. Det skapar inte bara förtroende hos potentiella köpare, utan ger också värdefulla insikter om förbättringsområden.</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Säsongsbetonade erbjudanden</a:t>
            </a:r>
            <a:r>
              <a:rPr lang="en-GB" dirty="0">
                <a:effectLst/>
                <a:ea typeface="Times New Roman" panose="02020603050405020304" pitchFamily="18" charset="0"/>
              </a:rPr>
              <a:t>: Att erbjuda säsongsrabatter eller marknadsföra produkter som är i säsong kan locka fler kunder. Det uppmuntrar också konsumenterna att prova olika produkter under året.</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Hållbarhet är viktigt</a:t>
            </a:r>
            <a:r>
              <a:rPr lang="en-GB" dirty="0">
                <a:effectLst/>
                <a:ea typeface="Times New Roman" panose="02020603050405020304" pitchFamily="18" charset="0"/>
              </a:rPr>
              <a:t>: Med en växande medvetenhet om miljöfrågor kan miljömedvetna konsumenter tilltalas av att du visar upp dina hållbara jordbruksmetoder. Oavsett om det handlar om vattenbesparing, ekologiskt jordbruk eller användning av förnybara energikällor kan dessa metoder lyftas fram i din e-handelsstrategi.</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Optimering av mobila enheter</a:t>
            </a:r>
            <a:r>
              <a:rPr lang="en-GB" dirty="0">
                <a:effectLst/>
                <a:ea typeface="Times New Roman" panose="02020603050405020304" pitchFamily="18" charset="0"/>
              </a:rPr>
              <a:t>: En stor del av online-shoppingen sker via mobila enheter. Genom att se till att din e-handelsplattform är mobilvänlig kan du förbättra användarupplevelsen och öka försäljningen.</a:t>
            </a:r>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36</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7" name="Picture 6" descr="A field with icons and symbols&#10;&#10;Description automatically generated with medium confidence">
            <a:extLst>
              <a:ext uri="{FF2B5EF4-FFF2-40B4-BE49-F238E27FC236}">
                <a16:creationId xmlns:a16="http://schemas.microsoft.com/office/drawing/2014/main" id="{C94E0E7D-D222-0B10-875B-D5E72CC1AD3B}"/>
              </a:ext>
            </a:extLst>
          </p:cNvPr>
          <p:cNvPicPr>
            <a:picLocks noChangeAspect="1"/>
          </p:cNvPicPr>
          <p:nvPr/>
        </p:nvPicPr>
        <p:blipFill>
          <a:blip r:embed="rId3"/>
          <a:stretch>
            <a:fillRect/>
          </a:stretch>
        </p:blipFill>
        <p:spPr>
          <a:xfrm>
            <a:off x="6139148" y="1787218"/>
            <a:ext cx="5767177" cy="3839292"/>
          </a:xfrm>
          <a:prstGeom prst="rect">
            <a:avLst/>
          </a:prstGeom>
        </p:spPr>
      </p:pic>
      <p:sp>
        <p:nvSpPr>
          <p:cNvPr id="10" name="TextBox 9">
            <a:extLst>
              <a:ext uri="{FF2B5EF4-FFF2-40B4-BE49-F238E27FC236}">
                <a16:creationId xmlns:a16="http://schemas.microsoft.com/office/drawing/2014/main" id="{F502C6F8-0084-6329-21BC-7682F7866D1A}"/>
              </a:ext>
            </a:extLst>
          </p:cNvPr>
          <p:cNvSpPr txBox="1"/>
          <p:nvPr/>
        </p:nvSpPr>
        <p:spPr>
          <a:xfrm>
            <a:off x="5936636" y="5781151"/>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(källa: </a:t>
            </a:r>
            <a:r>
              <a:rPr lang="en-US" sz="1100" dirty="0" err="1">
                <a:effectLst/>
                <a:ea typeface="Times New Roman" panose="02020603050405020304" pitchFamily="18" charset="0"/>
              </a:rPr>
              <a:t>digitaljournal.com</a:t>
            </a:r>
            <a:r>
              <a:rPr lang="en-US" sz="1100" dirty="0">
                <a:effectLst/>
                <a:ea typeface="Times New Roman" panose="02020603050405020304" pitchFamily="18" charset="0"/>
              </a:rPr>
              <a:t>)</a:t>
            </a:r>
            <a:endParaRPr lang="en-GR" sz="1100" dirty="0">
              <a:effectLst/>
              <a:ea typeface="Times New Roman" panose="02020603050405020304" pitchFamily="18" charset="0"/>
            </a:endParaRPr>
          </a:p>
        </p:txBody>
      </p:sp>
    </p:spTree>
    <p:extLst>
      <p:ext uri="{BB962C8B-B14F-4D97-AF65-F5344CB8AC3E}">
        <p14:creationId xmlns:p14="http://schemas.microsoft.com/office/powerpoint/2010/main" val="208840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390380"/>
            <a:ext cx="10918632" cy="1238249"/>
          </a:xfrm>
        </p:spPr>
        <p:txBody>
          <a:bodyPr anchor="b">
            <a:normAutofit/>
          </a:bodyPr>
          <a:lstStyle/>
          <a:p>
            <a:r>
              <a:rPr lang="en-US" sz="4400" dirty="0"/>
              <a:t>Aktivitet#3</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10596512" cy="3356326"/>
          </a:xfrm>
        </p:spPr>
        <p:txBody>
          <a:bodyPr>
            <a:noAutofit/>
          </a:bodyPr>
          <a:lstStyle/>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37</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E-handel</a:t>
            </a:r>
          </a:p>
        </p:txBody>
      </p:sp>
      <p:sp>
        <p:nvSpPr>
          <p:cNvPr id="4" name="TextBox 3">
            <a:extLst>
              <a:ext uri="{FF2B5EF4-FFF2-40B4-BE49-F238E27FC236}">
                <a16:creationId xmlns:a16="http://schemas.microsoft.com/office/drawing/2014/main" id="{D9F2B11A-DB36-DC9B-691A-C84EA9AB8F13}"/>
              </a:ext>
            </a:extLst>
          </p:cNvPr>
          <p:cNvSpPr txBox="1"/>
          <p:nvPr/>
        </p:nvSpPr>
        <p:spPr>
          <a:xfrm>
            <a:off x="1067006" y="2090050"/>
            <a:ext cx="10099980" cy="3693319"/>
          </a:xfrm>
          <a:prstGeom prst="rect">
            <a:avLst/>
          </a:prstGeom>
          <a:noFill/>
        </p:spPr>
        <p:txBody>
          <a:bodyPr wrap="square" rtlCol="0">
            <a:spAutoFit/>
          </a:bodyPr>
          <a:lstStyle/>
          <a:p>
            <a:pPr marL="457200" algn="just"/>
            <a:endParaRPr lang="en-GB" sz="1800" dirty="0">
              <a:solidFill>
                <a:srgbClr val="374151"/>
              </a:solidFill>
              <a:effectLst/>
              <a:latin typeface="Segoe UI" panose="020B0502040204020203" pitchFamily="34" charset="0"/>
              <a:ea typeface="Times New Roman" panose="02020603050405020304" pitchFamily="18" charset="0"/>
            </a:endParaRPr>
          </a:p>
          <a:p>
            <a:pPr marL="457200" algn="ctr"/>
            <a:r>
              <a:rPr lang="en-GB" b="1" dirty="0">
                <a:solidFill>
                  <a:srgbClr val="374151"/>
                </a:solidFill>
                <a:latin typeface="Segoe UI" panose="020B0502040204020203" pitchFamily="34" charset="0"/>
                <a:ea typeface="Times New Roman" panose="02020603050405020304" pitchFamily="18" charset="0"/>
              </a:rPr>
              <a:t>Fallstudie</a:t>
            </a:r>
          </a:p>
          <a:p>
            <a:pPr marL="457200" algn="just"/>
            <a:r>
              <a:rPr lang="en-GB" sz="1800" dirty="0">
                <a:solidFill>
                  <a:srgbClr val="374151"/>
                </a:solidFill>
                <a:effectLst/>
                <a:latin typeface="Segoe UI" panose="020B0502040204020203" pitchFamily="34" charset="0"/>
                <a:ea typeface="Times New Roman" panose="02020603050405020304" pitchFamily="18" charset="0"/>
              </a:rPr>
              <a:t>Green Acres Farm", ett familjeföretag som specialiserar sig på ekologiska produkter, övergår från traditionella försäljningsmetoder till en affärsmodell för e-handel. Tidigare sålde Green Acres främst färska, ekologiska frukter och grönsaker på lokala bondemarknader och genom CSA-program (Community Supported Agriculture). </a:t>
            </a:r>
            <a:endParaRPr lang="en-GR" sz="1800" dirty="0">
              <a:effectLst/>
              <a:latin typeface="Times New Roman" panose="02020603050405020304" pitchFamily="18" charset="0"/>
              <a:ea typeface="Times New Roman" panose="02020603050405020304" pitchFamily="18" charset="0"/>
            </a:endParaRPr>
          </a:p>
          <a:p>
            <a:pPr marL="457200" algn="just"/>
            <a:r>
              <a:rPr lang="en-GB" sz="1800" dirty="0">
                <a:solidFill>
                  <a:srgbClr val="374151"/>
                </a:solidFill>
                <a:effectLst/>
                <a:latin typeface="Segoe UI" panose="020B0502040204020203" pitchFamily="34" charset="0"/>
                <a:ea typeface="Times New Roman" panose="02020603050405020304" pitchFamily="18" charset="0"/>
              </a:rPr>
              <a:t>Verksamheten övergick strategiskt till en e-handelsplattform som var särskilt utformad för att sälja utbudet av ekologiska produkter, inklusive tomater, bladgrönsaker, rotfrukter och säsongsbetonade frukter.</a:t>
            </a:r>
            <a:endParaRPr lang="en-GR" sz="1800" dirty="0">
              <a:effectLst/>
              <a:latin typeface="Times New Roman" panose="02020603050405020304" pitchFamily="18" charset="0"/>
              <a:ea typeface="Times New Roman" panose="02020603050405020304" pitchFamily="18" charset="0"/>
            </a:endParaRPr>
          </a:p>
          <a:p>
            <a:pPr marL="457200"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457200" algn="ctr"/>
            <a:r>
              <a:rPr lang="en-GB" sz="1800" i="1" dirty="0">
                <a:solidFill>
                  <a:srgbClr val="374151"/>
                </a:solidFill>
                <a:effectLst/>
                <a:latin typeface="Segoe UI" panose="020B0502040204020203" pitchFamily="34" charset="0"/>
                <a:ea typeface="Times New Roman" panose="02020603050405020304" pitchFamily="18" charset="0"/>
              </a:rPr>
              <a:t>Vilken typ av e-handelsmodell kommer att bidra mer till tillväxten och hållbarheten för Green Acres Farm, och vilka nyckelfaktorer bör beaktas av andra jordbruksföretag som vill anta en liknande modell?</a:t>
            </a:r>
            <a:endParaRPr lang="en-GR"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3443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48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3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6172200" cy="1238249"/>
          </a:xfrm>
        </p:spPr>
        <p:txBody>
          <a:bodyPr anchor="b">
            <a:normAutofit/>
          </a:bodyPr>
          <a:lstStyle/>
          <a:p>
            <a:r>
              <a:rPr lang="en-GB" sz="4400" dirty="0"/>
              <a:t>Vad är digital forskning?</a:t>
            </a:r>
          </a:p>
        </p:txBody>
      </p:sp>
      <p:pic>
        <p:nvPicPr>
          <p:cNvPr id="7" name="Picture 6" descr="A hand touching a globe&#10;&#10;Description automatically generated">
            <a:extLst>
              <a:ext uri="{FF2B5EF4-FFF2-40B4-BE49-F238E27FC236}">
                <a16:creationId xmlns:a16="http://schemas.microsoft.com/office/drawing/2014/main" id="{4E69A606-9675-A0E7-C0C4-6DF688B9FF83}"/>
              </a:ext>
            </a:extLst>
          </p:cNvPr>
          <p:cNvPicPr>
            <a:picLocks noChangeAspect="1"/>
          </p:cNvPicPr>
          <p:nvPr/>
        </p:nvPicPr>
        <p:blipFill>
          <a:blip r:embed="rId2"/>
          <a:stretch>
            <a:fillRect/>
          </a:stretch>
        </p:blipFill>
        <p:spPr>
          <a:xfrm>
            <a:off x="5584632" y="1709102"/>
            <a:ext cx="6172200" cy="3703320"/>
          </a:xfrm>
          <a:prstGeom prst="rect">
            <a:avLst/>
          </a:prstGeom>
          <a:noFill/>
        </p:spPr>
      </p:pic>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r>
              <a:rPr lang="en-GB" sz="1800" b="1" dirty="0"/>
              <a:t>Digital forskning </a:t>
            </a:r>
            <a:r>
              <a:rPr lang="en-GB" sz="1800" dirty="0"/>
              <a:t>innebär att man använder digitala verktyg och digital teknik för att bedriva och underlätta forskning. </a:t>
            </a:r>
          </a:p>
          <a:p>
            <a:endParaRPr lang="en-GB" sz="1800" dirty="0"/>
          </a:p>
          <a:p>
            <a:r>
              <a:rPr lang="en-GB" sz="1800" dirty="0"/>
              <a:t>Detta inkluderar insamling och </a:t>
            </a:r>
            <a:r>
              <a:rPr lang="en-GB" sz="1800" dirty="0" err="1"/>
              <a:t>analys av </a:t>
            </a:r>
            <a:r>
              <a:rPr lang="en-GB" sz="1800" dirty="0"/>
              <a:t>data genom onlineundersökningar och big data-analys, tillgång till information via digitala bibliotek och databaser, samarbete med hjälp av molnbaserade plattformar och spridning av resultat genom digitala publikationer som e-tidskrifter och bloggar.</a:t>
            </a:r>
          </a:p>
          <a:p>
            <a:endParaRPr lang="en-GB" sz="1800" dirty="0"/>
          </a:p>
          <a:p>
            <a:r>
              <a:rPr lang="en-GB" sz="1800" dirty="0"/>
              <a:t>Digital forskning förbättrar </a:t>
            </a:r>
            <a:r>
              <a:rPr lang="en-GB" sz="1800" u="sng" dirty="0"/>
              <a:t>forskningens effektivitet</a:t>
            </a:r>
            <a:r>
              <a:rPr lang="en-GB" sz="1800" dirty="0"/>
              <a:t>, </a:t>
            </a:r>
            <a:r>
              <a:rPr lang="en-GB" sz="1800" u="sng" dirty="0"/>
              <a:t>omfattning </a:t>
            </a:r>
            <a:r>
              <a:rPr lang="en-GB" sz="1800" dirty="0"/>
              <a:t>och </a:t>
            </a:r>
            <a:r>
              <a:rPr lang="en-GB" sz="1800" u="sng" dirty="0"/>
              <a:t>tillgänglighet, </a:t>
            </a:r>
            <a:r>
              <a:rPr lang="en-GB" sz="1800" dirty="0"/>
              <a:t>vilket möjliggör mer omfattande analyser och bredare spridning av resultaten. </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forskning</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3"/>
          <a:stretch>
            <a:fillRect/>
          </a:stretch>
        </p:blipFill>
        <p:spPr>
          <a:xfrm>
            <a:off x="359507" y="1792156"/>
            <a:ext cx="722189" cy="722189"/>
          </a:xfrm>
          <a:prstGeom prst="rect">
            <a:avLst/>
          </a:prstGeom>
        </p:spPr>
      </p:pic>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Innehåll</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lnSpcReduction="10000"/>
          </a:bodyPr>
          <a:lstStyle/>
          <a:p>
            <a:endParaRPr lang="en-GB" dirty="0"/>
          </a:p>
          <a:p>
            <a:r>
              <a:rPr lang="en-GB" dirty="0"/>
              <a:t>Vad är digital marknadsföring?</a:t>
            </a:r>
          </a:p>
          <a:p>
            <a:pPr marL="0" indent="0">
              <a:buNone/>
            </a:pPr>
            <a:endParaRPr lang="en-GB" dirty="0"/>
          </a:p>
          <a:p>
            <a:r>
              <a:rPr lang="en-GB" dirty="0"/>
              <a:t>Digital marknadsföring för jordbrukare</a:t>
            </a:r>
          </a:p>
          <a:p>
            <a:pPr marR="0">
              <a:spcAft>
                <a:spcPts val="0"/>
              </a:spcAft>
            </a:pPr>
            <a:endParaRPr lang="en-US" dirty="0"/>
          </a:p>
          <a:p>
            <a:pPr marR="0">
              <a:spcAft>
                <a:spcPts val="0"/>
              </a:spcAft>
            </a:pPr>
            <a:r>
              <a:rPr lang="en-US" dirty="0"/>
              <a:t>Förståelse för kunderna</a:t>
            </a:r>
          </a:p>
          <a:p>
            <a:pPr marR="0">
              <a:spcAft>
                <a:spcPts val="0"/>
              </a:spcAft>
            </a:pPr>
            <a:endParaRPr lang="en-US" dirty="0"/>
          </a:p>
          <a:p>
            <a:pPr marR="0">
              <a:spcAft>
                <a:spcPts val="0"/>
              </a:spcAft>
            </a:pPr>
            <a:r>
              <a:rPr lang="en-US" dirty="0"/>
              <a:t>Utformning av en strategi</a:t>
            </a:r>
          </a:p>
          <a:p>
            <a:pPr marR="0">
              <a:spcAft>
                <a:spcPts val="0"/>
              </a:spcAft>
            </a:pPr>
            <a:endParaRPr lang="en-US" dirty="0"/>
          </a:p>
          <a:p>
            <a:pPr marR="0">
              <a:spcAft>
                <a:spcPts val="0"/>
              </a:spcAft>
            </a:pPr>
            <a:r>
              <a:rPr lang="en-US" dirty="0"/>
              <a:t>Metoder och verktyg för marknadsföring</a:t>
            </a:r>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40</a:t>
            </a:fld>
            <a:endParaRPr lang="en-US" dirty="0"/>
          </a:p>
        </p:txBody>
      </p:sp>
    </p:spTree>
    <p:extLst>
      <p:ext uri="{BB962C8B-B14F-4D97-AF65-F5344CB8AC3E}">
        <p14:creationId xmlns:p14="http://schemas.microsoft.com/office/powerpoint/2010/main" val="353573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Vad är digital marknadsföring?</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r>
              <a:rPr lang="en-GB" sz="1800" b="1" dirty="0">
                <a:effectLst/>
                <a:latin typeface="Calibri" panose="020F0502020204030204" pitchFamily="34" charset="0"/>
                <a:ea typeface="Times New Roman" panose="02020603050405020304" pitchFamily="18" charset="0"/>
              </a:rPr>
              <a:t>Digital marknadsföring är </a:t>
            </a:r>
            <a:r>
              <a:rPr lang="en-GB" sz="1800" dirty="0">
                <a:effectLst/>
                <a:latin typeface="Calibri" panose="020F0502020204030204" pitchFamily="34" charset="0"/>
                <a:ea typeface="Times New Roman" panose="02020603050405020304" pitchFamily="18" charset="0"/>
              </a:rPr>
              <a:t>användningen av onlineplattformar, elektroniska enheter och digitala kanaler för att marknadsföra och annonsera produkter, tjänster och varumärken. </a:t>
            </a:r>
          </a:p>
          <a:p>
            <a:r>
              <a:rPr lang="en-GB" sz="1800" dirty="0">
                <a:effectLst/>
                <a:latin typeface="Calibri" panose="020F0502020204030204" pitchFamily="34" charset="0"/>
                <a:ea typeface="Times New Roman" panose="02020603050405020304" pitchFamily="18" charset="0"/>
              </a:rPr>
              <a:t>Det omfattar en rad olika aktiviteter som utnyttjar internet och elektroniska enheter för att nå och engagera en bredare publik i realtid. </a:t>
            </a:r>
          </a:p>
          <a:p>
            <a:endParaRPr lang="en-GB" sz="1800" dirty="0">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De grundläggande typerna av digital marknadsföring omfattar sökmotoroptimering (SEO), pay-per-click-annonsering (PPC), innehållsmarknadsföring, e-postmarknadsföring, affiliate-marknadsföring, online-PR och marknadsföring på sociala medier.</a:t>
            </a: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41</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Modern marknadsföringskapacitet (källa: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pic>
        <p:nvPicPr>
          <p:cNvPr id="7" name="Picture 6">
            <a:extLst>
              <a:ext uri="{FF2B5EF4-FFF2-40B4-BE49-F238E27FC236}">
                <a16:creationId xmlns:a16="http://schemas.microsoft.com/office/drawing/2014/main" id="{622C53C9-BC3F-E996-65EE-4ECE6DCC3845}"/>
              </a:ext>
            </a:extLst>
          </p:cNvPr>
          <p:cNvPicPr>
            <a:picLocks noChangeAspect="1"/>
          </p:cNvPicPr>
          <p:nvPr/>
        </p:nvPicPr>
        <p:blipFill>
          <a:blip r:embed="rId3"/>
          <a:stretch>
            <a:fillRect/>
          </a:stretch>
        </p:blipFill>
        <p:spPr>
          <a:xfrm>
            <a:off x="6272530" y="1730335"/>
            <a:ext cx="5081270" cy="3590925"/>
          </a:xfrm>
          <a:prstGeom prst="rect">
            <a:avLst/>
          </a:prstGeom>
          <a:ln>
            <a:solidFill>
              <a:schemeClr val="accent1"/>
            </a:solidFill>
          </a:ln>
        </p:spPr>
      </p:pic>
    </p:spTree>
    <p:extLst>
      <p:ext uri="{BB962C8B-B14F-4D97-AF65-F5344CB8AC3E}">
        <p14:creationId xmlns:p14="http://schemas.microsoft.com/office/powerpoint/2010/main" val="636128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marknadsföring för jordbrukare</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80" y="1655144"/>
            <a:ext cx="4328504"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För lantbrukare erbjuder digital marknadsföring en uppsjö av möjligheter:</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Genom att optimera sina webbplatser för sökmotorer kan lantbrukare locka till sig organisk trafik och potentiella kunder som letar efter jordbruksprodukter eller tjänster.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Innehållsmarknadsföring, t.ex. bloggar eller videor, kan hjälpa lantbrukare att informera sin publik om jordbruksmetoder, fördelarna med ekologiska produkter eller någon annan nisch som de är specialiserade på.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E-postmarknadsföring kan användas för att uppdatera kunderna om nya produkter, specialerbjudanden eller odlingsevenemang.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Sociala medieplattformar ger jordbrukarna möjlighet att engagera sig i samhället, dela med sig av sina erfarenheter och få feedback. </a:t>
            </a:r>
            <a:endParaRPr lang="en-GR"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42</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97573" y="5961877"/>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Hur kan digital marknadsföring förändra ett företag (källa: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pic>
        <p:nvPicPr>
          <p:cNvPr id="4" name="Picture 3">
            <a:extLst>
              <a:ext uri="{FF2B5EF4-FFF2-40B4-BE49-F238E27FC236}">
                <a16:creationId xmlns:a16="http://schemas.microsoft.com/office/drawing/2014/main" id="{43AA2099-4214-F90F-5363-C8FE09858DFC}"/>
              </a:ext>
            </a:extLst>
          </p:cNvPr>
          <p:cNvPicPr>
            <a:picLocks noChangeAspect="1"/>
          </p:cNvPicPr>
          <p:nvPr/>
        </p:nvPicPr>
        <p:blipFill>
          <a:blip r:embed="rId3"/>
          <a:stretch>
            <a:fillRect/>
          </a:stretch>
        </p:blipFill>
        <p:spPr>
          <a:xfrm>
            <a:off x="6603021" y="1655144"/>
            <a:ext cx="4550021" cy="4164187"/>
          </a:xfrm>
          <a:prstGeom prst="rect">
            <a:avLst/>
          </a:prstGeom>
          <a:ln>
            <a:solidFill>
              <a:schemeClr val="accent1"/>
            </a:solidFill>
          </a:ln>
        </p:spPr>
      </p:pic>
    </p:spTree>
    <p:extLst>
      <p:ext uri="{BB962C8B-B14F-4D97-AF65-F5344CB8AC3E}">
        <p14:creationId xmlns:p14="http://schemas.microsoft.com/office/powerpoint/2010/main" val="2756213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marknadsföring: att förstå kunderna</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570937"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Att förstå kunderna är avgörande för att skapa relevant innehåll, men också för att leverera det på ett effektivt sätt:</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För att verkligen förstå detta </a:t>
            </a:r>
            <a:r>
              <a:rPr lang="en-GB" sz="1400" dirty="0" err="1">
                <a:effectLst/>
                <a:ea typeface="Times New Roman" panose="02020603050405020304" pitchFamily="18" charset="0"/>
              </a:rPr>
              <a:t>beteende </a:t>
            </a:r>
            <a:r>
              <a:rPr lang="en-GB" sz="1400" dirty="0">
                <a:effectLst/>
                <a:ea typeface="Times New Roman" panose="02020603050405020304" pitchFamily="18" charset="0"/>
              </a:rPr>
              <a:t>behöver företagen en blandning av detaljerade data och avancerade verktyg. Dessa verktyg hjälper till att </a:t>
            </a:r>
            <a:r>
              <a:rPr lang="en-GB" sz="1400" dirty="0" err="1">
                <a:effectLst/>
                <a:ea typeface="Times New Roman" panose="02020603050405020304" pitchFamily="18" charset="0"/>
              </a:rPr>
              <a:t>analysera </a:t>
            </a:r>
            <a:r>
              <a:rPr lang="en-GB" sz="1400" dirty="0">
                <a:effectLst/>
                <a:ea typeface="Times New Roman" panose="02020603050405020304" pitchFamily="18" charset="0"/>
              </a:rPr>
              <a:t>kundsegment, identifiera möjligheter och förutsäga framtida åtgärder.</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Företag bör på djupet förstå hur deras värdefulla kunder fattar beslut. </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När kunderna får en negativ upplevelse slutar de ofta att engagera sig i företaget. För att säkerställa en positiv kundresa måste varje interaktionspunkt optimeras. </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Medan marknadsföring, försäljning och support är självklara aktörer i kundresan, finns det andra viktiga roller som orderhantering och fullgörande.</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Att utforma en digital marknadsföringskampanj (för jordbruk) är viktigt och ett uppföljande steg för att förstå dina kunder.</a:t>
            </a:r>
            <a:endParaRPr lang="en-GR" sz="14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720577"/>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Typer av digital marknadsföring: ett tillvägagångssätt av .</a:t>
            </a:r>
            <a:r>
              <a:rPr lang="en-GB" sz="1200" dirty="0" err="1">
                <a:effectLst/>
                <a:latin typeface="Calibri" panose="020F0502020204030204" pitchFamily="34" charset="0"/>
                <a:ea typeface="Times New Roman" panose="02020603050405020304" pitchFamily="18" charset="0"/>
              </a:rPr>
              <a:t>radiancevisiongroup </a:t>
            </a:r>
            <a:r>
              <a:rPr lang="en-GB" sz="1200" dirty="0">
                <a:effectLst/>
                <a:latin typeface="Calibri" panose="020F0502020204030204" pitchFamily="34" charset="0"/>
                <a:ea typeface="Times New Roman" panose="02020603050405020304" pitchFamily="18" charset="0"/>
              </a:rPr>
              <a:t>(</a:t>
            </a:r>
            <a:r>
              <a:rPr lang="en-GB" sz="1200" dirty="0" err="1">
                <a:effectLst/>
                <a:latin typeface="Calibri" panose="020F0502020204030204" pitchFamily="34" charset="0"/>
                <a:ea typeface="Times New Roman" panose="02020603050405020304" pitchFamily="18" charset="0"/>
              </a:rPr>
              <a:t>källa:radiancevisiongroup.com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pic>
        <p:nvPicPr>
          <p:cNvPr id="7" name="Picture 6">
            <a:extLst>
              <a:ext uri="{FF2B5EF4-FFF2-40B4-BE49-F238E27FC236}">
                <a16:creationId xmlns:a16="http://schemas.microsoft.com/office/drawing/2014/main" id="{DC7D76DB-8ABF-ADCA-F6DE-AB689463B0D4}"/>
              </a:ext>
            </a:extLst>
          </p:cNvPr>
          <p:cNvPicPr>
            <a:picLocks noChangeAspect="1"/>
          </p:cNvPicPr>
          <p:nvPr/>
        </p:nvPicPr>
        <p:blipFill>
          <a:blip r:embed="rId3"/>
          <a:stretch>
            <a:fillRect/>
          </a:stretch>
        </p:blipFill>
        <p:spPr>
          <a:xfrm>
            <a:off x="5829300" y="2009003"/>
            <a:ext cx="5861050" cy="3352800"/>
          </a:xfrm>
          <a:prstGeom prst="rect">
            <a:avLst/>
          </a:prstGeom>
          <a:ln>
            <a:solidFill>
              <a:schemeClr val="accent1"/>
            </a:solidFill>
          </a:ln>
        </p:spPr>
      </p:pic>
    </p:spTree>
    <p:extLst>
      <p:ext uri="{BB962C8B-B14F-4D97-AF65-F5344CB8AC3E}">
        <p14:creationId xmlns:p14="http://schemas.microsoft.com/office/powerpoint/2010/main" val="87900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marknadsföring: att utforma en strategi</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645537"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Det finns ett stort antal metoder, ramverk och riktlinjer för att utforma en digital marknadsföringsstrategi. De flesta av dem är överens om de grundläggande steg som behövs:</a:t>
            </a:r>
            <a:endParaRPr lang="en-GR"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400" b="1" dirty="0">
                <a:effectLst/>
                <a:ea typeface="Times New Roman" panose="02020603050405020304" pitchFamily="18" charset="0"/>
              </a:rPr>
              <a:t>Förstå din målgrupp</a:t>
            </a:r>
            <a:r>
              <a:rPr lang="en-GB" sz="1400" dirty="0">
                <a:effectLst/>
                <a:ea typeface="Times New Roman" panose="02020603050405020304" pitchFamily="18" charset="0"/>
              </a:rPr>
              <a:t>: Identifiera vilka jordbrukare eller jordbruksföretag du riktar dig till. </a:t>
            </a:r>
          </a:p>
          <a:p>
            <a:pPr marL="342900" lvl="0" indent="-342900">
              <a:buFont typeface="+mj-lt"/>
              <a:buAutoNum type="arabicPeriod"/>
            </a:pPr>
            <a:r>
              <a:rPr lang="en-GB" sz="1400" b="1" dirty="0">
                <a:effectLst/>
                <a:ea typeface="Times New Roman" panose="02020603050405020304" pitchFamily="18" charset="0"/>
              </a:rPr>
              <a:t>Sätt upp tydliga mål</a:t>
            </a:r>
            <a:r>
              <a:rPr lang="en-GB" sz="1400" dirty="0">
                <a:effectLst/>
                <a:ea typeface="Times New Roman" panose="02020603050405020304" pitchFamily="18" charset="0"/>
              </a:rPr>
              <a:t>: Bestäm vad du vill uppnå. </a:t>
            </a:r>
          </a:p>
          <a:p>
            <a:pPr marL="342900" lvl="0" indent="-342900">
              <a:buFont typeface="+mj-lt"/>
              <a:buAutoNum type="arabicPeriod"/>
            </a:pPr>
            <a:r>
              <a:rPr lang="en-GB" sz="1400" b="1" dirty="0">
                <a:effectLst/>
                <a:ea typeface="Times New Roman" panose="02020603050405020304" pitchFamily="18" charset="0"/>
              </a:rPr>
              <a:t>Forskning och datainsamling</a:t>
            </a:r>
            <a:r>
              <a:rPr lang="en-GB" sz="1400" dirty="0">
                <a:effectLst/>
                <a:ea typeface="Times New Roman" panose="02020603050405020304" pitchFamily="18" charset="0"/>
              </a:rPr>
              <a:t>: Samla in data om aktuella marknadstrender inom jordbruk, konkurrentanalys och potentiella tillväxtområden. </a:t>
            </a:r>
          </a:p>
          <a:p>
            <a:pPr marL="342900" lvl="0" indent="-342900">
              <a:buFont typeface="+mj-lt"/>
              <a:buAutoNum type="arabicPeriod"/>
            </a:pPr>
            <a:r>
              <a:rPr lang="en-GB" sz="1400" b="1" dirty="0">
                <a:effectLst/>
                <a:ea typeface="Times New Roman" panose="02020603050405020304" pitchFamily="18" charset="0"/>
              </a:rPr>
              <a:t>Välj rätt digitala plattformar</a:t>
            </a:r>
            <a:r>
              <a:rPr lang="en-GB" sz="1400" dirty="0">
                <a:effectLst/>
                <a:ea typeface="Times New Roman" panose="02020603050405020304" pitchFamily="18" charset="0"/>
              </a:rPr>
              <a:t>: Beroende på din målgrupp bör du välja plattformar som de använder ofta. </a:t>
            </a:r>
          </a:p>
          <a:p>
            <a:pPr marL="342900" indent="-342900">
              <a:buFont typeface="+mj-lt"/>
              <a:buAutoNum type="arabicPeriod"/>
            </a:pPr>
            <a:r>
              <a:rPr lang="en-GB" sz="1400" b="1" dirty="0">
                <a:effectLst/>
                <a:ea typeface="Times New Roman" panose="02020603050405020304" pitchFamily="18" charset="0"/>
              </a:rPr>
              <a:t>Skapande av innehåll</a:t>
            </a:r>
            <a:r>
              <a:rPr lang="en-GB" sz="1400" dirty="0">
                <a:effectLst/>
                <a:ea typeface="Times New Roman" panose="02020603050405020304" pitchFamily="18" charset="0"/>
              </a:rPr>
              <a:t>: Utveckla innehåll som väcker genklang hos jordbrukarna.</a:t>
            </a:r>
          </a:p>
          <a:p>
            <a:pPr marL="342900" indent="-342900">
              <a:buFont typeface="+mj-lt"/>
              <a:buAutoNum type="arabicPeriod"/>
            </a:pPr>
            <a:r>
              <a:rPr lang="en-GB" sz="1400" b="1" dirty="0"/>
              <a:t>Engagera och interagera</a:t>
            </a:r>
            <a:r>
              <a:rPr lang="en-GB" sz="1400" dirty="0"/>
              <a:t>: Svara på frågor, engagera dig i jordbruksforum och delta i diskussioner. Att bygga förtroende är avgörande i lantbrukssamhället.</a:t>
            </a:r>
            <a:endParaRPr lang="en-GR" sz="1400" dirty="0"/>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1616" y="5808505"/>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Ett ramverk för digital marknadsföring (källa: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pic>
        <p:nvPicPr>
          <p:cNvPr id="4" name="Picture 3">
            <a:extLst>
              <a:ext uri="{FF2B5EF4-FFF2-40B4-BE49-F238E27FC236}">
                <a16:creationId xmlns:a16="http://schemas.microsoft.com/office/drawing/2014/main" id="{2CF2B6FF-509B-401B-9C76-71555306E5DC}"/>
              </a:ext>
            </a:extLst>
          </p:cNvPr>
          <p:cNvPicPr>
            <a:picLocks noChangeAspect="1"/>
          </p:cNvPicPr>
          <p:nvPr/>
        </p:nvPicPr>
        <p:blipFill>
          <a:blip r:embed="rId3"/>
          <a:stretch>
            <a:fillRect/>
          </a:stretch>
        </p:blipFill>
        <p:spPr>
          <a:xfrm>
            <a:off x="5932495" y="1488325"/>
            <a:ext cx="5725599" cy="4232252"/>
          </a:xfrm>
          <a:prstGeom prst="rect">
            <a:avLst/>
          </a:prstGeom>
          <a:ln>
            <a:solidFill>
              <a:schemeClr val="accent1"/>
            </a:solidFill>
          </a:ln>
        </p:spPr>
      </p:pic>
    </p:spTree>
    <p:extLst>
      <p:ext uri="{BB962C8B-B14F-4D97-AF65-F5344CB8AC3E}">
        <p14:creationId xmlns:p14="http://schemas.microsoft.com/office/powerpoint/2010/main" val="3777226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marknadsföring: marknadsföringsmetoder</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645537" cy="4590019"/>
          </a:xfrm>
        </p:spPr>
        <p:txBody>
          <a:bodyPr>
            <a:noAutofit/>
          </a:bodyPr>
          <a:lstStyle/>
          <a:p>
            <a:pPr marL="285750" indent="-285750" algn="just">
              <a:buFont typeface="Arial" panose="020B0604020202020204" pitchFamily="34" charset="0"/>
              <a:buChar char="•"/>
            </a:pPr>
            <a:r>
              <a:rPr lang="en-GB" dirty="0">
                <a:effectLst/>
                <a:ea typeface="Times New Roman" panose="02020603050405020304" pitchFamily="18" charset="0"/>
              </a:rPr>
              <a:t>För att kunna erbjuda en sömlös kundupplevelse i alla kanaler är det viktigt att ha marknadsföringsteknik som kan automatisera, anpassa och samordna aktiviteter. </a:t>
            </a:r>
            <a:endParaRPr lang="en-GR" dirty="0">
              <a:effectLst/>
              <a:ea typeface="Times New Roman" panose="02020603050405020304" pitchFamily="18" charset="0"/>
            </a:endParaRPr>
          </a:p>
          <a:p>
            <a:pPr algn="just"/>
            <a:endParaRPr lang="en-GR" dirty="0">
              <a:effectLst/>
              <a:ea typeface="Times New Roman" panose="02020603050405020304" pitchFamily="18" charset="0"/>
            </a:endParaRPr>
          </a:p>
          <a:p>
            <a:pPr marL="285750" indent="-285750" algn="just">
              <a:buFont typeface="Arial" panose="020B0604020202020204" pitchFamily="34" charset="0"/>
              <a:buChar char="•"/>
            </a:pPr>
            <a:r>
              <a:rPr lang="en-GB" dirty="0">
                <a:effectLst/>
                <a:ea typeface="Times New Roman" panose="02020603050405020304" pitchFamily="18" charset="0"/>
              </a:rPr>
              <a:t>En viktig aspekt av effektiv marknadsföring är att ha ett system som är anpassningsbart. Det ska vara kompatibelt med stora plattformar som Adobe eller Oracle, men också tillräckligt flexibelt för att kunna integreras med nischade lösningar som erbjuder innovativa funktioner. </a:t>
            </a:r>
            <a:endParaRPr lang="en-GR" dirty="0">
              <a:effectLst/>
              <a:ea typeface="Times New Roman" panose="02020603050405020304" pitchFamily="18" charset="0"/>
            </a:endParaRPr>
          </a:p>
          <a:p>
            <a:pPr marL="285750" indent="-285750" algn="just">
              <a:buFont typeface="Arial" panose="020B0604020202020204" pitchFamily="34" charset="0"/>
              <a:buChar char="•"/>
            </a:pPr>
            <a:endParaRPr lang="en-GR" dirty="0">
              <a:effectLst/>
              <a:ea typeface="Times New Roman" panose="02020603050405020304" pitchFamily="18" charset="0"/>
            </a:endParaRPr>
          </a:p>
          <a:p>
            <a:pPr marL="285750" indent="-285750" algn="just">
              <a:buFont typeface="Arial" panose="020B0604020202020204" pitchFamily="34" charset="0"/>
              <a:buChar char="•"/>
            </a:pPr>
            <a:r>
              <a:rPr lang="en-GB" dirty="0">
                <a:effectLst/>
                <a:ea typeface="Times New Roman" panose="02020603050405020304" pitchFamily="18" charset="0"/>
              </a:rPr>
              <a:t>Den mest avancerade marknadsföringstekniken kanske inte alltid är den bästa lösningen för varje organisation. Faktorer som hur väl en lösning integreras med befintliga system eller uppfyller specifika behov kan vara mer avgörande.</a:t>
            </a:r>
            <a:endParaRPr lang="en-GR"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1616" y="5808505"/>
            <a:ext cx="6097464" cy="492443"/>
          </a:xfrm>
          <a:prstGeom prst="rect">
            <a:avLst/>
          </a:prstGeom>
          <a:noFill/>
        </p:spPr>
        <p:txBody>
          <a:bodyPr wrap="square">
            <a:spAutoFit/>
          </a:bodyPr>
          <a:lstStyle/>
          <a:p>
            <a:pPr algn="ctr"/>
            <a:r>
              <a:rPr lang="en-GB" sz="1400" dirty="0">
                <a:effectLst/>
                <a:ea typeface="Times New Roman" panose="02020603050405020304" pitchFamily="18" charset="0"/>
              </a:rPr>
              <a:t>Ett exempel på en digital B2B-marknadsmetod (källa: </a:t>
            </a:r>
            <a:r>
              <a:rPr lang="en-GB" sz="1400" dirty="0" err="1">
                <a:effectLst/>
                <a:ea typeface="Times New Roman" panose="02020603050405020304" pitchFamily="18" charset="0"/>
              </a:rPr>
              <a:t>firstpagesage.com</a:t>
            </a:r>
            <a:r>
              <a:rPr lang="en-GB" sz="1400" dirty="0">
                <a:effectLst/>
                <a:ea typeface="Times New Roman" panose="02020603050405020304" pitchFamily="18" charset="0"/>
              </a:rPr>
              <a:t>)</a:t>
            </a:r>
            <a:endParaRPr lang="en-GR" sz="1400" dirty="0">
              <a:effectLs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pic>
        <p:nvPicPr>
          <p:cNvPr id="7" name="Picture 6">
            <a:extLst>
              <a:ext uri="{FF2B5EF4-FFF2-40B4-BE49-F238E27FC236}">
                <a16:creationId xmlns:a16="http://schemas.microsoft.com/office/drawing/2014/main" id="{B5D14E8A-BFB5-AB40-C551-1E2B8A9ECA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9416" y="1858306"/>
            <a:ext cx="5481864" cy="3873513"/>
          </a:xfrm>
          <a:prstGeom prst="rect">
            <a:avLst/>
          </a:prstGeom>
          <a:noFill/>
          <a:ln>
            <a:solidFill>
              <a:schemeClr val="accent1"/>
            </a:solidFill>
          </a:ln>
        </p:spPr>
      </p:pic>
    </p:spTree>
    <p:extLst>
      <p:ext uri="{BB962C8B-B14F-4D97-AF65-F5344CB8AC3E}">
        <p14:creationId xmlns:p14="http://schemas.microsoft.com/office/powerpoint/2010/main" val="353938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marknadsföring: marknadsföringsmetoder</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831016"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För lantbrukare är </a:t>
            </a:r>
            <a:r>
              <a:rPr lang="en-GB" sz="1800" dirty="0">
                <a:solidFill>
                  <a:srgbClr val="C00000"/>
                </a:solidFill>
                <a:effectLst/>
                <a:latin typeface="Calibri" panose="020F0502020204030204" pitchFamily="34" charset="0"/>
                <a:ea typeface="Times New Roman" panose="02020603050405020304" pitchFamily="18" charset="0"/>
              </a:rPr>
              <a:t>innehållsmarknadsföring </a:t>
            </a:r>
            <a:r>
              <a:rPr lang="en-GB" sz="1800" dirty="0">
                <a:effectLst/>
                <a:latin typeface="Calibri" panose="020F0502020204030204" pitchFamily="34" charset="0"/>
                <a:ea typeface="Times New Roman" panose="02020603050405020304" pitchFamily="18" charset="0"/>
              </a:rPr>
              <a:t>och </a:t>
            </a:r>
            <a:r>
              <a:rPr lang="en-GB" sz="1800" dirty="0">
                <a:solidFill>
                  <a:srgbClr val="C00000"/>
                </a:solidFill>
                <a:effectLst/>
                <a:latin typeface="Calibri" panose="020F0502020204030204" pitchFamily="34" charset="0"/>
                <a:ea typeface="Times New Roman" panose="02020603050405020304" pitchFamily="18" charset="0"/>
              </a:rPr>
              <a:t>sökmotoroptimering (</a:t>
            </a:r>
            <a:r>
              <a:rPr lang="en-GB" sz="1800" dirty="0">
                <a:effectLst/>
                <a:latin typeface="Calibri" panose="020F0502020204030204" pitchFamily="34" charset="0"/>
                <a:ea typeface="Times New Roman" panose="02020603050405020304" pitchFamily="18" charset="0"/>
              </a:rPr>
              <a:t>SEO) två av de mest lämpliga metoderna för digital marknadsföring, med tanke på verksamhetens art och den målgrupp de vänder sig till.</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Marknadsföring av innehåll</a:t>
            </a:r>
            <a:r>
              <a:rPr lang="en-GB" sz="1400" dirty="0">
                <a:effectLst/>
                <a:ea typeface="Times New Roman" panose="02020603050405020304" pitchFamily="18" charset="0"/>
              </a:rPr>
              <a:t>: Content Marketing innebär att skapa och dela värdefullt, relevant och konsekvent innehåll för att attrahera och engagera en målgrupp. </a:t>
            </a:r>
            <a:r>
              <a:rPr lang="en-GB" sz="1400" u="sng" dirty="0">
                <a:effectLst/>
                <a:ea typeface="Times New Roman" panose="02020603050405020304" pitchFamily="18" charset="0"/>
              </a:rPr>
              <a:t>Det primära målet </a:t>
            </a:r>
            <a:r>
              <a:rPr lang="en-GB" sz="1400" dirty="0">
                <a:effectLst/>
                <a:ea typeface="Times New Roman" panose="02020603050405020304" pitchFamily="18" charset="0"/>
              </a:rPr>
              <a:t>är att etablera auktoritet, bygga förtroende och i slutändan driva lönsamma kundåtgärder. För jordbrukare kan innehållsmarknadsföring vara ett kraftfullt verktyg för att utbilda konsumenterna om jordbrukets svårigheter, fördelarna med deras produkter och de hållbarhetsmetoder som de följer</a:t>
            </a:r>
          </a:p>
          <a:p>
            <a:pPr lvl="0" algn="just"/>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Sökmotoroptimering </a:t>
            </a:r>
            <a:r>
              <a:rPr lang="en-GB" sz="1400" dirty="0">
                <a:effectLst/>
                <a:ea typeface="Times New Roman" panose="02020603050405020304" pitchFamily="18" charset="0"/>
              </a:rPr>
              <a:t>(SEO): SEO innebär att man optimerar en webbplats eller ett onlineinnehåll så att det rankas högre i sökmotorresultaten och därmed ökar synligheten och den organiska trafiken. För jordbrukare är det avgörande att ha en stark närvaro på nätet, främst om de säljer sina produkter direkt till konsumenter eller erbjuder agriturismupplevelser. </a:t>
            </a:r>
            <a:endParaRPr lang="en-GR" sz="1400"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46</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90303" y="5526443"/>
            <a:ext cx="6097464" cy="492443"/>
          </a:xfrm>
          <a:prstGeom prst="rect">
            <a:avLst/>
          </a:prstGeom>
          <a:noFill/>
        </p:spPr>
        <p:txBody>
          <a:bodyPr wrap="square">
            <a:spAutoFit/>
          </a:bodyPr>
          <a:lstStyle/>
          <a:p>
            <a:pPr algn="ctr"/>
            <a:r>
              <a:rPr lang="en-GB" sz="1400" dirty="0">
                <a:effectLst/>
                <a:latin typeface="+mj-lt"/>
                <a:ea typeface="Times New Roman" panose="02020603050405020304" pitchFamily="18" charset="0"/>
              </a:rPr>
              <a:t>SEO-översikt (källa: </a:t>
            </a:r>
            <a:r>
              <a:rPr lang="en-GB" sz="1400" dirty="0" err="1">
                <a:effectLst/>
                <a:latin typeface="+mj-lt"/>
                <a:ea typeface="Times New Roman" panose="02020603050405020304" pitchFamily="18" charset="0"/>
              </a:rPr>
              <a:t>firstpagesage.com</a:t>
            </a:r>
            <a:r>
              <a:rPr lang="en-GB" sz="1400" dirty="0">
                <a:effectLst/>
                <a:latin typeface="+mj-lt"/>
                <a:ea typeface="Times New Roman" panose="02020603050405020304" pitchFamily="18" charset="0"/>
              </a:rPr>
              <a:t>)</a:t>
            </a:r>
            <a:endParaRPr lang="en-GR" sz="1400" dirty="0">
              <a:effectLst/>
              <a:latin typeface="+mj-l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pic>
        <p:nvPicPr>
          <p:cNvPr id="4" name="Picture 3">
            <a:extLst>
              <a:ext uri="{FF2B5EF4-FFF2-40B4-BE49-F238E27FC236}">
                <a16:creationId xmlns:a16="http://schemas.microsoft.com/office/drawing/2014/main" id="{240C7846-ADD5-B838-0D17-4D63D2124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7095" y="1893058"/>
            <a:ext cx="5980672" cy="3242099"/>
          </a:xfrm>
          <a:prstGeom prst="rect">
            <a:avLst/>
          </a:prstGeom>
          <a:noFill/>
          <a:ln>
            <a:solidFill>
              <a:schemeClr val="accent1"/>
            </a:solidFill>
          </a:ln>
        </p:spPr>
      </p:pic>
    </p:spTree>
    <p:extLst>
      <p:ext uri="{BB962C8B-B14F-4D97-AF65-F5344CB8AC3E}">
        <p14:creationId xmlns:p14="http://schemas.microsoft.com/office/powerpoint/2010/main" val="292994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marknadsföring: verktyg</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8" y="1655144"/>
            <a:ext cx="5178075"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Olika verktyg kan hjälpa till att skapa, distribuera och analysera innehåll. </a:t>
            </a:r>
            <a:endParaRPr lang="en-GR" sz="1800" dirty="0">
              <a:effectLst/>
              <a:latin typeface="Times New Roman" panose="02020603050405020304" pitchFamily="18" charset="0"/>
              <a:ea typeface="Times New Roman" panose="02020603050405020304" pitchFamily="18" charset="0"/>
            </a:endParaRPr>
          </a:p>
          <a:p>
            <a:r>
              <a:rPr lang="en-GB" sz="1400" b="1" dirty="0">
                <a:effectLst/>
                <a:ea typeface="Times New Roman" panose="02020603050405020304" pitchFamily="18" charset="0"/>
              </a:rPr>
              <a:t>SEO-verktyg:</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SEMrush (https://www.semrush.com/): Ett omfattande SEO-verktyg som erbjuder sökordsforskning, webbplatsrevisioner och konkurrentanalys, vilket hjälper varumärken att optimera sin närvaro på nätet.</a:t>
            </a:r>
            <a:endParaRPr lang="en-GR" sz="1400" dirty="0">
              <a:effectLst/>
              <a:ea typeface="Times New Roman" panose="02020603050405020304" pitchFamily="18" charset="0"/>
            </a:endParaRPr>
          </a:p>
          <a:p>
            <a:r>
              <a:rPr lang="en-GB" sz="1400" b="1" dirty="0">
                <a:effectLst/>
                <a:ea typeface="Times New Roman" panose="02020603050405020304" pitchFamily="18" charset="0"/>
              </a:rPr>
              <a:t>Verktyg för hantering av sociala medier:</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Hootsuite (https://hootsuite.com/): En plattform som gör det möjligt för användare att schemalägga, publicera och </a:t>
            </a:r>
            <a:r>
              <a:rPr lang="en-GB" sz="1400" dirty="0" err="1">
                <a:effectLst/>
                <a:ea typeface="Times New Roman" panose="02020603050405020304" pitchFamily="18" charset="0"/>
              </a:rPr>
              <a:t>analysera </a:t>
            </a:r>
            <a:r>
              <a:rPr lang="en-GB" sz="1400" dirty="0">
                <a:effectLst/>
                <a:ea typeface="Times New Roman" panose="02020603050405020304" pitchFamily="18" charset="0"/>
              </a:rPr>
              <a:t>innehåll i flera sociala mediekanaler från en enda instrumentpanel.</a:t>
            </a:r>
            <a:endParaRPr lang="en-GR" sz="1400"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Buffer (https://buffer.com/): Ett användarvänligt verktyg för schemaläggning, publicering och </a:t>
            </a:r>
            <a:r>
              <a:rPr lang="en-GB" sz="1400" dirty="0" err="1">
                <a:effectLst/>
                <a:ea typeface="Times New Roman" panose="02020603050405020304" pitchFamily="18" charset="0"/>
              </a:rPr>
              <a:t>analys av </a:t>
            </a:r>
            <a:r>
              <a:rPr lang="en-GB" sz="1400" dirty="0">
                <a:effectLst/>
                <a:ea typeface="Times New Roman" panose="02020603050405020304" pitchFamily="18" charset="0"/>
              </a:rPr>
              <a:t>inlägg på sociala medier, med fokus på enkelhet och användarvänlighet.</a:t>
            </a:r>
            <a:endParaRPr lang="en-GR" sz="1400" dirty="0">
              <a:effectLst/>
              <a:ea typeface="Times New Roman" panose="02020603050405020304" pitchFamily="18" charset="0"/>
            </a:endParaRPr>
          </a:p>
          <a:p>
            <a:r>
              <a:rPr lang="en-GB" sz="1400" b="1" dirty="0">
                <a:effectLst/>
                <a:ea typeface="Times New Roman" panose="02020603050405020304" pitchFamily="18" charset="0"/>
              </a:rPr>
              <a:t>Verktyg för analys:</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Google Analytics (https://analytics.google.com/): Ett kostnadsfritt verktyg från Google som ger insikter om webbplatstrafik, </a:t>
            </a:r>
            <a:r>
              <a:rPr lang="en-GB" sz="1400" dirty="0" err="1">
                <a:effectLst/>
                <a:ea typeface="Times New Roman" panose="02020603050405020304" pitchFamily="18" charset="0"/>
              </a:rPr>
              <a:t>användarbeteende </a:t>
            </a:r>
            <a:r>
              <a:rPr lang="en-GB" sz="1400" dirty="0">
                <a:effectLst/>
                <a:ea typeface="Times New Roman" panose="02020603050405020304" pitchFamily="18" charset="0"/>
              </a:rPr>
              <a:t>och konverteringsdata, vilket hjälper varumärken att förstå sin publik och optimera sina onlinestrategier.</a:t>
            </a:r>
            <a:endParaRPr lang="en-GR" sz="1400" dirty="0">
              <a:effectLst/>
              <a:ea typeface="Times New Roman" panose="02020603050405020304" pitchFamily="18" charset="0"/>
            </a:endParaRPr>
          </a:p>
          <a:p>
            <a:pPr algn="just"/>
            <a:endParaRPr lang="en-GR" sz="1400"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47</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094536" y="5946250"/>
            <a:ext cx="6097464" cy="461665"/>
          </a:xfrm>
          <a:prstGeom prst="rect">
            <a:avLst/>
          </a:prstGeom>
          <a:noFill/>
        </p:spPr>
        <p:txBody>
          <a:bodyPr wrap="square">
            <a:spAutoFit/>
          </a:bodyPr>
          <a:lstStyle/>
          <a:p>
            <a:pPr algn="ctr"/>
            <a:r>
              <a:rPr lang="en-GB" sz="1200" dirty="0">
                <a:effectLst/>
                <a:ea typeface="Times New Roman" panose="02020603050405020304" pitchFamily="18" charset="0"/>
              </a:rPr>
              <a:t>Ett Google Analytics-exempel (källa: </a:t>
            </a:r>
            <a:r>
              <a:rPr lang="en-GB" sz="1200" dirty="0" err="1">
                <a:effectLst/>
                <a:ea typeface="Times New Roman" panose="02020603050405020304" pitchFamily="18" charset="0"/>
              </a:rPr>
              <a:t>agencyanalytics.com</a:t>
            </a:r>
            <a:r>
              <a:rPr lang="en-GB" sz="1200" dirty="0">
                <a:effectLst/>
                <a:ea typeface="Times New Roman" panose="02020603050405020304" pitchFamily="18" charset="0"/>
              </a:rPr>
              <a:t>)</a:t>
            </a:r>
            <a:endParaRPr lang="en-GR" sz="1200" dirty="0">
              <a:effectLs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pic>
        <p:nvPicPr>
          <p:cNvPr id="7" name="Picture 6" descr="A screenshot of sample Google Analytics data  from the digital marketing report template">
            <a:extLst>
              <a:ext uri="{FF2B5EF4-FFF2-40B4-BE49-F238E27FC236}">
                <a16:creationId xmlns:a16="http://schemas.microsoft.com/office/drawing/2014/main" id="{60460BC3-0541-C1C5-67C4-8D11EF37AA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2783" y="1288722"/>
            <a:ext cx="5067023" cy="4489671"/>
          </a:xfrm>
          <a:prstGeom prst="rect">
            <a:avLst/>
          </a:prstGeom>
          <a:noFill/>
          <a:ln>
            <a:solidFill>
              <a:schemeClr val="accent1"/>
            </a:solidFill>
          </a:ln>
        </p:spPr>
      </p:pic>
    </p:spTree>
    <p:extLst>
      <p:ext uri="{BB962C8B-B14F-4D97-AF65-F5344CB8AC3E}">
        <p14:creationId xmlns:p14="http://schemas.microsoft.com/office/powerpoint/2010/main" val="3903021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24887"/>
            <a:ext cx="10918632" cy="1238249"/>
          </a:xfrm>
        </p:spPr>
        <p:txBody>
          <a:bodyPr anchor="b">
            <a:normAutofit/>
          </a:bodyPr>
          <a:lstStyle/>
          <a:p>
            <a:r>
              <a:rPr lang="en-GB" sz="4400" dirty="0"/>
              <a:t>Aktivitet nr 4</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48</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marknadsföring</a:t>
            </a:r>
          </a:p>
        </p:txBody>
      </p:sp>
      <p:sp>
        <p:nvSpPr>
          <p:cNvPr id="9" name="Text Placeholder 8">
            <a:extLst>
              <a:ext uri="{FF2B5EF4-FFF2-40B4-BE49-F238E27FC236}">
                <a16:creationId xmlns:a16="http://schemas.microsoft.com/office/drawing/2014/main" id="{CB9E53F9-3351-4E07-AEDF-B86560389062}"/>
              </a:ext>
            </a:extLst>
          </p:cNvPr>
          <p:cNvSpPr>
            <a:spLocks noGrp="1"/>
          </p:cNvSpPr>
          <p:nvPr>
            <p:ph type="body" sz="half" idx="2"/>
          </p:nvPr>
        </p:nvSpPr>
        <p:spPr>
          <a:xfrm>
            <a:off x="839788" y="2057400"/>
            <a:ext cx="9226296" cy="2952590"/>
          </a:xfrm>
        </p:spPr>
        <p:txBody>
          <a:bodyPr>
            <a:normAutofit fontScale="92500" lnSpcReduction="20000"/>
          </a:bodyPr>
          <a:lstStyle/>
          <a:p>
            <a:pPr algn="just"/>
            <a:endParaRPr lang="en-GB" sz="1800" dirty="0">
              <a:solidFill>
                <a:srgbClr val="374151"/>
              </a:solidFill>
              <a:effectLst/>
              <a:ea typeface="Times New Roman" panose="02020603050405020304" pitchFamily="18" charset="0"/>
            </a:endParaRPr>
          </a:p>
          <a:p>
            <a:pPr algn="ctr"/>
            <a:r>
              <a:rPr lang="en-GB" sz="1800" b="1" dirty="0">
                <a:solidFill>
                  <a:srgbClr val="374151"/>
                </a:solidFill>
                <a:effectLst/>
                <a:ea typeface="Times New Roman" panose="02020603050405020304" pitchFamily="18" charset="0"/>
              </a:rPr>
              <a:t>Fallstudie</a:t>
            </a:r>
          </a:p>
          <a:p>
            <a:pPr algn="just"/>
            <a:r>
              <a:rPr lang="en-GB" sz="1800" dirty="0">
                <a:solidFill>
                  <a:srgbClr val="374151"/>
                </a:solidFill>
                <a:effectLst/>
                <a:ea typeface="Times New Roman" panose="02020603050405020304" pitchFamily="18" charset="0"/>
              </a:rPr>
              <a:t>Green Valley Orchards, en familjeägd fruktodling, är känd för sina högkvalitativa äpplen, persikor och körsbär. Traditionellt har Green Valley förlitat sig på mun-till-mun-metoden och lokala marknader för sin försäljning. Men med den förändrade marknadsdynamiken och den ökande konkurrensen insåg de behovet av att anta digitala marknadsföringsstrategier för att nå en bredare publik och öka försäljningen.</a:t>
            </a:r>
            <a:endParaRPr lang="en-GR" sz="1800" dirty="0">
              <a:effectLst/>
              <a:ea typeface="Times New Roman" panose="02020603050405020304" pitchFamily="18" charset="0"/>
            </a:endParaRPr>
          </a:p>
          <a:p>
            <a:pPr algn="just"/>
            <a:r>
              <a:rPr lang="en-GB" sz="1800" dirty="0">
                <a:solidFill>
                  <a:srgbClr val="374151"/>
                </a:solidFill>
                <a:effectLst/>
                <a:ea typeface="Times New Roman" panose="02020603050405020304" pitchFamily="18" charset="0"/>
              </a:rPr>
              <a:t> </a:t>
            </a:r>
            <a:endParaRPr lang="en-GR" sz="1800" dirty="0">
              <a:effectLst/>
              <a:ea typeface="Times New Roman" panose="02020603050405020304" pitchFamily="18" charset="0"/>
            </a:endParaRPr>
          </a:p>
          <a:p>
            <a:pPr algn="ctr"/>
            <a:r>
              <a:rPr lang="en-GB" sz="1800" i="1" dirty="0">
                <a:solidFill>
                  <a:srgbClr val="374151"/>
                </a:solidFill>
                <a:effectLst/>
                <a:ea typeface="Times New Roman" panose="02020603050405020304" pitchFamily="18" charset="0"/>
              </a:rPr>
              <a:t>Hur använde Green Valley Orchards digital marknadsföring för att förbättra sin varumärkessynlighet och sitt kundengagemang? </a:t>
            </a:r>
          </a:p>
          <a:p>
            <a:pPr algn="ctr"/>
            <a:r>
              <a:rPr lang="en-GB" sz="1800" i="1" dirty="0">
                <a:solidFill>
                  <a:srgbClr val="374151"/>
                </a:solidFill>
                <a:ea typeface="Times New Roman" panose="02020603050405020304" pitchFamily="18" charset="0"/>
              </a:rPr>
              <a:t>Diskutera </a:t>
            </a:r>
            <a:r>
              <a:rPr lang="en-GB" sz="1800" i="1" dirty="0">
                <a:solidFill>
                  <a:srgbClr val="374151"/>
                </a:solidFill>
                <a:effectLst/>
                <a:ea typeface="Times New Roman" panose="02020603050405020304" pitchFamily="18" charset="0"/>
              </a:rPr>
              <a:t>effektiviteten i de olika strategier som ska användas. Vilka är de viktigaste lärdomarna som kan dras för andra jordbrukare som vill påbörja en liknande digital marknadsföringsresa?</a:t>
            </a:r>
            <a:endParaRPr lang="en-GR" sz="1800" i="1" dirty="0">
              <a:effectLst/>
              <a:ea typeface="Times New Roman" panose="02020603050405020304" pitchFamily="18" charset="0"/>
            </a:endParaRPr>
          </a:p>
          <a:p>
            <a:endParaRPr lang="en-GR" dirty="0"/>
          </a:p>
        </p:txBody>
      </p:sp>
    </p:spTree>
    <p:extLst>
      <p:ext uri="{BB962C8B-B14F-4D97-AF65-F5344CB8AC3E}">
        <p14:creationId xmlns:p14="http://schemas.microsoft.com/office/powerpoint/2010/main" val="1477131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2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812800"/>
            <a:ext cx="10515600" cy="877888"/>
          </a:xfrm>
        </p:spPr>
        <p:txBody>
          <a:bodyPr anchor="ctr">
            <a:normAutofit/>
          </a:bodyPr>
          <a:lstStyle/>
          <a:p>
            <a:r>
              <a:rPr lang="en-GB" dirty="0"/>
              <a:t>Verktyg för digital forskning</a:t>
            </a:r>
          </a:p>
        </p:txBody>
      </p:sp>
      <p:pic>
        <p:nvPicPr>
          <p:cNvPr id="8" name="Picture 7" descr="A screenshot of a computer&#10;&#10;Description automatically generated">
            <a:extLst>
              <a:ext uri="{FF2B5EF4-FFF2-40B4-BE49-F238E27FC236}">
                <a16:creationId xmlns:a16="http://schemas.microsoft.com/office/drawing/2014/main" id="{4A223A74-AD13-BE3C-8F25-AC9D943AE988}"/>
              </a:ext>
            </a:extLst>
          </p:cNvPr>
          <p:cNvPicPr>
            <a:picLocks noChangeAspect="1"/>
          </p:cNvPicPr>
          <p:nvPr/>
        </p:nvPicPr>
        <p:blipFill>
          <a:blip r:embed="rId2"/>
          <a:stretch>
            <a:fillRect/>
          </a:stretch>
        </p:blipFill>
        <p:spPr>
          <a:xfrm>
            <a:off x="838200" y="2433860"/>
            <a:ext cx="5181600" cy="3134867"/>
          </a:xfrm>
          <a:prstGeom prst="rect">
            <a:avLst/>
          </a:prstGeom>
          <a:noFill/>
        </p:spPr>
      </p:pic>
      <p:sp>
        <p:nvSpPr>
          <p:cNvPr id="3" name="Segnaposto contenuto 2">
            <a:extLst>
              <a:ext uri="{FF2B5EF4-FFF2-40B4-BE49-F238E27FC236}">
                <a16:creationId xmlns:a16="http://schemas.microsoft.com/office/drawing/2014/main" id="{78EEE677-F961-227B-5672-4798FA00061F}"/>
              </a:ext>
            </a:extLst>
          </p:cNvPr>
          <p:cNvSpPr>
            <a:spLocks noGrp="1"/>
          </p:cNvSpPr>
          <p:nvPr>
            <p:ph sz="half" idx="2"/>
          </p:nvPr>
        </p:nvSpPr>
        <p:spPr>
          <a:xfrm>
            <a:off x="6172200" y="1825625"/>
            <a:ext cx="5181600" cy="4351338"/>
          </a:xfrm>
        </p:spPr>
        <p:txBody>
          <a:bodyPr>
            <a:normAutofit/>
          </a:bodyPr>
          <a:lstStyle/>
          <a:p>
            <a:r>
              <a:rPr lang="en-GB" sz="1800" dirty="0">
                <a:effectLst/>
              </a:rPr>
              <a:t>Digital forskning har ett stort utbud av verktyg och metoder som hjälper till att samla in, </a:t>
            </a:r>
            <a:r>
              <a:rPr lang="en-GB" sz="1800" dirty="0" err="1">
                <a:effectLst/>
              </a:rPr>
              <a:t>analysera </a:t>
            </a:r>
            <a:r>
              <a:rPr lang="en-GB" sz="1800" dirty="0">
                <a:effectLst/>
              </a:rPr>
              <a:t>och presentera data. </a:t>
            </a:r>
          </a:p>
          <a:p>
            <a:endParaRPr lang="en-GB" sz="1800" dirty="0"/>
          </a:p>
          <a:p>
            <a:r>
              <a:rPr lang="en-GB" sz="1800" dirty="0">
                <a:effectLst/>
              </a:rPr>
              <a:t>De vanligaste verktygen och metoderna som används vid digital research är </a:t>
            </a:r>
            <a:r>
              <a:rPr lang="en-GB" sz="1800" b="1" dirty="0">
                <a:effectLst/>
              </a:rPr>
              <a:t>sökmotorer</a:t>
            </a:r>
            <a:r>
              <a:rPr lang="en-GB" sz="1800" dirty="0">
                <a:effectLst/>
              </a:rPr>
              <a:t>.</a:t>
            </a:r>
          </a:p>
          <a:p>
            <a:endParaRPr lang="en-GB" sz="1800" dirty="0"/>
          </a:p>
          <a:p>
            <a:r>
              <a:rPr lang="en-GB" sz="1800" dirty="0">
                <a:effectLst/>
              </a:rPr>
              <a:t>De fungerar som inkörsportar till den enorma mängd information som finns tillgänglig på Internet. </a:t>
            </a:r>
          </a:p>
          <a:p>
            <a:endParaRPr lang="en-GB" sz="1800" dirty="0"/>
          </a:p>
          <a:p>
            <a:r>
              <a:rPr lang="en-GB" sz="1800" dirty="0">
                <a:effectLst/>
              </a:rPr>
              <a:t>Sökningen baseras på kombinationen av rätt nyckelord som så långt som möjligt behandlar det ämne som ska sökas</a:t>
            </a:r>
            <a:endParaRPr lang="en-GB" sz="1800"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a:t>
            </a:fld>
            <a:endParaRPr lang="en-US"/>
          </a:p>
        </p:txBody>
      </p:sp>
      <p:sp>
        <p:nvSpPr>
          <p:cNvPr id="10" name="Segnaposto piè di pagina 1">
            <a:extLst>
              <a:ext uri="{FF2B5EF4-FFF2-40B4-BE49-F238E27FC236}">
                <a16:creationId xmlns:a16="http://schemas.microsoft.com/office/drawing/2014/main" id="{7087CAD8-8A35-7FEE-B85D-BBF36663D56A}"/>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forskning</a:t>
            </a:r>
          </a:p>
        </p:txBody>
      </p:sp>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90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Innehåll</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a:bodyPr>
          <a:lstStyle/>
          <a:p>
            <a:endParaRPr lang="en-GB" dirty="0"/>
          </a:p>
          <a:p>
            <a:r>
              <a:rPr lang="en-GB" dirty="0"/>
              <a:t>Vad är E-Learning?</a:t>
            </a:r>
          </a:p>
          <a:p>
            <a:pPr marL="0" indent="0">
              <a:buNone/>
            </a:pPr>
            <a:endParaRPr lang="en-GB" dirty="0"/>
          </a:p>
          <a:p>
            <a:r>
              <a:rPr lang="en-GB" dirty="0"/>
              <a:t>Varför är E-Learning viktigt?</a:t>
            </a:r>
          </a:p>
          <a:p>
            <a:pPr marR="0">
              <a:spcAft>
                <a:spcPts val="0"/>
              </a:spcAft>
            </a:pPr>
            <a:endParaRPr lang="en-US" dirty="0"/>
          </a:p>
          <a:p>
            <a:pPr marR="0">
              <a:spcAft>
                <a:spcPts val="0"/>
              </a:spcAft>
            </a:pPr>
            <a:r>
              <a:rPr lang="en-US" dirty="0"/>
              <a:t>Typer av e-lärande</a:t>
            </a:r>
          </a:p>
          <a:p>
            <a:pPr marR="0">
              <a:spcAft>
                <a:spcPts val="0"/>
              </a:spcAft>
            </a:pPr>
            <a:endParaRPr lang="en-US" dirty="0"/>
          </a:p>
          <a:p>
            <a:pPr marR="0">
              <a:spcAft>
                <a:spcPts val="0"/>
              </a:spcAft>
            </a:pPr>
            <a:r>
              <a:rPr lang="en-US" dirty="0"/>
              <a:t>Plattformar för e-lärande</a:t>
            </a:r>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 Horisontell färdighet / </a:t>
            </a:r>
            <a:r>
              <a:rPr lang="en-US" dirty="0" err="1"/>
              <a:t>Ämne</a:t>
            </a:r>
            <a:r>
              <a:rPr lang="en-US" dirty="0"/>
              <a:t>: Digitala färdigheter / </a:t>
            </a:r>
            <a:r>
              <a:rPr lang="en-US" dirty="0" err="1"/>
              <a:t>Delämne</a:t>
            </a:r>
            <a:r>
              <a:rPr lang="en-US" dirty="0"/>
              <a:t>: E-lärande</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52</a:t>
            </a:fld>
            <a:endParaRPr lang="en-US" dirty="0"/>
          </a:p>
        </p:txBody>
      </p:sp>
    </p:spTree>
    <p:extLst>
      <p:ext uri="{BB962C8B-B14F-4D97-AF65-F5344CB8AC3E}">
        <p14:creationId xmlns:p14="http://schemas.microsoft.com/office/powerpoint/2010/main" val="1499447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Vad är E-Learning?</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pPr algn="just"/>
            <a:r>
              <a:rPr lang="en-GB" sz="1800" b="1" dirty="0">
                <a:effectLst/>
                <a:ea typeface="Times New Roman" panose="02020603050405020304" pitchFamily="18" charset="0"/>
              </a:rPr>
              <a:t>E-learning</a:t>
            </a:r>
            <a:r>
              <a:rPr lang="en-GB" sz="1800" dirty="0">
                <a:effectLst/>
                <a:ea typeface="Times New Roman" panose="02020603050405020304" pitchFamily="18" charset="0"/>
              </a:rPr>
              <a:t>, förkortning för "elektroniskt lärande", avser användningen av digitala verktyg och tekniker för att få tillgång till utbildningsinnehåll utanför en traditionell klassrumsmiljö.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Det omfattar ett brett spektrum av modaliteter, från onlinekurser, webbseminarier och virtuella klassrum till interaktiva simuleringar och multimediapresentationer.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E-learning kan vara självstyrd, där deltagarna får tillgång till innehållet när det passar dem, eller lärarledd, där sessionerna är schemalagda och genomförs i realtid.</a:t>
            </a:r>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Olika typer av online-lärande (källa: </a:t>
            </a:r>
            <a:r>
              <a:rPr lang="en-GB" sz="1400" dirty="0" err="1">
                <a:effectLst/>
                <a:latin typeface="Calibri" panose="020F0502020204030204" pitchFamily="34" charset="0"/>
                <a:ea typeface="Times New Roman" panose="02020603050405020304" pitchFamily="18" charset="0"/>
              </a:rPr>
              <a:t>collegevidya.com</a:t>
            </a:r>
            <a:r>
              <a:rPr lang="en-GB" sz="1400" dirty="0">
                <a:effectLst/>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E-lärande</a:t>
            </a:r>
          </a:p>
        </p:txBody>
      </p:sp>
      <p:pic>
        <p:nvPicPr>
          <p:cNvPr id="4" name="Picture 3">
            <a:extLst>
              <a:ext uri="{FF2B5EF4-FFF2-40B4-BE49-F238E27FC236}">
                <a16:creationId xmlns:a16="http://schemas.microsoft.com/office/drawing/2014/main" id="{0EA0168A-9005-EE29-1633-04FB0A2D288B}"/>
              </a:ext>
            </a:extLst>
          </p:cNvPr>
          <p:cNvPicPr>
            <a:picLocks noChangeAspect="1"/>
          </p:cNvPicPr>
          <p:nvPr/>
        </p:nvPicPr>
        <p:blipFill>
          <a:blip r:embed="rId3"/>
          <a:stretch>
            <a:fillRect/>
          </a:stretch>
        </p:blipFill>
        <p:spPr>
          <a:xfrm>
            <a:off x="5687123" y="1903368"/>
            <a:ext cx="6355733" cy="3051264"/>
          </a:xfrm>
          <a:prstGeom prst="rect">
            <a:avLst/>
          </a:prstGeom>
          <a:ln>
            <a:solidFill>
              <a:schemeClr val="accent1"/>
            </a:solidFill>
          </a:ln>
        </p:spPr>
      </p:pic>
    </p:spTree>
    <p:extLst>
      <p:ext uri="{BB962C8B-B14F-4D97-AF65-F5344CB8AC3E}">
        <p14:creationId xmlns:p14="http://schemas.microsoft.com/office/powerpoint/2010/main" val="1688800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Varför är E-Learning viktigt? (1/2)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pPr algn="just"/>
            <a:r>
              <a:rPr lang="en-GB" sz="1800" b="1" dirty="0">
                <a:effectLst/>
                <a:ea typeface="Times New Roman" panose="02020603050405020304" pitchFamily="18" charset="0"/>
              </a:rPr>
              <a:t>E-learning </a:t>
            </a:r>
            <a:r>
              <a:rPr lang="en-GB" sz="1800" dirty="0">
                <a:effectLst/>
                <a:ea typeface="Times New Roman" panose="02020603050405020304" pitchFamily="18" charset="0"/>
              </a:rPr>
              <a:t>var alltid viktigt.</a:t>
            </a:r>
          </a:p>
          <a:p>
            <a:pPr algn="just"/>
            <a:endParaRPr lang="en-GR" sz="1800" dirty="0">
              <a:effectLst/>
              <a:ea typeface="Times New Roman" panose="02020603050405020304" pitchFamily="18" charset="0"/>
            </a:endParaRPr>
          </a:p>
          <a:p>
            <a:pPr algn="just"/>
            <a:r>
              <a:rPr lang="en-GB" dirty="0">
                <a:effectLst/>
                <a:ea typeface="Times New Roman" panose="02020603050405020304" pitchFamily="18" charset="0"/>
              </a:rPr>
              <a:t>På grund av covid-19-pandemin använder fler människor onlineplattformar för att lära sig. Det innebär att det finns en stor efterfrågan på dessa plattformar.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År 2025 kommer människor att spendera cirka 325 miljarder dollar på onlineutbildning. Denna marknad växer med cirka 7% varje år. Under det senaste året har också många fler människor börjat använda onlineplattformar för att lära sig eftersom de är enkla att använda var som helst.</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I framtiden kommer onlineutbildningen att fortsätta växa. Fler människor vill lära sig hemifrån eller var de vill. Dessutom kommer ny teknik att göra onlineutbildningen ännu bättre och mer personlig för varje användare.</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Förutsägelse av intäkter för leverantörer av E-Learning i Europa (källa: </a:t>
            </a:r>
            <a:r>
              <a:rPr lang="en-GB" sz="1200" dirty="0" err="1">
                <a:effectLst/>
                <a:latin typeface="Calibri" panose="020F0502020204030204" pitchFamily="34" charset="0"/>
                <a:ea typeface="Times New Roman" panose="02020603050405020304" pitchFamily="18" charset="0"/>
              </a:rPr>
              <a:t>Statistica </a:t>
            </a:r>
            <a:r>
              <a:rPr lang="en-GB" sz="1200" dirty="0">
                <a:effectLst/>
                <a:latin typeface="Calibri" panose="020F0502020204030204" pitchFamily="34" charset="0"/>
                <a:ea typeface="Times New Roman" panose="02020603050405020304" pitchFamily="18" charset="0"/>
              </a:rPr>
              <a:t>Management Insights)</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E-lärande</a:t>
            </a:r>
          </a:p>
        </p:txBody>
      </p:sp>
      <p:pic>
        <p:nvPicPr>
          <p:cNvPr id="7" name="Picture 6">
            <a:extLst>
              <a:ext uri="{FF2B5EF4-FFF2-40B4-BE49-F238E27FC236}">
                <a16:creationId xmlns:a16="http://schemas.microsoft.com/office/drawing/2014/main" id="{08BBAEEF-EAC1-64D7-61E7-B47357DF397D}"/>
              </a:ext>
            </a:extLst>
          </p:cNvPr>
          <p:cNvPicPr>
            <a:picLocks noChangeAspect="1"/>
          </p:cNvPicPr>
          <p:nvPr/>
        </p:nvPicPr>
        <p:blipFill>
          <a:blip r:embed="rId3"/>
          <a:stretch>
            <a:fillRect/>
          </a:stretch>
        </p:blipFill>
        <p:spPr>
          <a:xfrm>
            <a:off x="6096000" y="1843608"/>
            <a:ext cx="5204804" cy="3364373"/>
          </a:xfrm>
          <a:prstGeom prst="rect">
            <a:avLst/>
          </a:prstGeom>
          <a:ln>
            <a:solidFill>
              <a:schemeClr val="accent1"/>
            </a:solidFill>
          </a:ln>
        </p:spPr>
      </p:pic>
    </p:spTree>
    <p:extLst>
      <p:ext uri="{BB962C8B-B14F-4D97-AF65-F5344CB8AC3E}">
        <p14:creationId xmlns:p14="http://schemas.microsoft.com/office/powerpoint/2010/main" val="3428427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Varför är E-Learning viktigt? (2/2)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655144"/>
            <a:ext cx="4328504" cy="4597703"/>
          </a:xfrm>
        </p:spPr>
        <p:txBody>
          <a:bodyPr>
            <a:noAutofit/>
          </a:bodyPr>
          <a:lstStyle/>
          <a:p>
            <a:pPr algn="just"/>
            <a:r>
              <a:rPr lang="en-GB" dirty="0">
                <a:effectLst/>
                <a:ea typeface="Times New Roman" panose="02020603050405020304" pitchFamily="18" charset="0"/>
              </a:rPr>
              <a:t>Den främsta fördelen med e-learning är dess flexibilitet, vilket gör att eleverna kan få tillgång till innehållet var som helst och när som helst, förutsatt att de har en internetanslutning.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Plattformar för e-lärande innehåller ofta olika multimediaelement, t.ex. videor, animationer, frågesporter och interaktiva moduler, för att förbättra inlärningsupplevelsen. De kan också erbjuda funktioner som diskussionsforum, peer-to-peer-interaktioner och spårning av framsteg för att stödja och engagera deltagarna under hela deras utbildningsresa.</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Jordbrukssektorns dynamiska natur, med dess ständiga utveckling av ny forskning, teknik och teknologier, gör E-learning till ett ovärderligt verktyg för jordbrukare att hålla sig uppdaterade med de senaste framstegen och bästa praxis.</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Fördelar och nackdelar med e-learning (källa: </a:t>
            </a:r>
            <a:r>
              <a:rPr lang="en-GB" sz="1400" dirty="0" err="1">
                <a:effectLst/>
                <a:latin typeface="Calibri" panose="020F0502020204030204" pitchFamily="34" charset="0"/>
                <a:ea typeface="Times New Roman" panose="02020603050405020304" pitchFamily="18" charset="0"/>
              </a:rPr>
              <a:t>velynlearning.com</a:t>
            </a:r>
            <a:r>
              <a:rPr lang="en-GB" sz="1400" dirty="0">
                <a:effectLst/>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E-lärande</a:t>
            </a:r>
          </a:p>
        </p:txBody>
      </p:sp>
      <p:pic>
        <p:nvPicPr>
          <p:cNvPr id="4" name="Picture 3">
            <a:extLst>
              <a:ext uri="{FF2B5EF4-FFF2-40B4-BE49-F238E27FC236}">
                <a16:creationId xmlns:a16="http://schemas.microsoft.com/office/drawing/2014/main" id="{A3EA86C7-DAE9-7452-9074-98D2C20B12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220" y="1824080"/>
            <a:ext cx="5270807" cy="3579231"/>
          </a:xfrm>
          <a:prstGeom prst="rect">
            <a:avLst/>
          </a:prstGeom>
          <a:noFill/>
          <a:ln>
            <a:solidFill>
              <a:schemeClr val="accent1"/>
            </a:solidFill>
          </a:ln>
        </p:spPr>
      </p:pic>
    </p:spTree>
    <p:extLst>
      <p:ext uri="{BB962C8B-B14F-4D97-AF65-F5344CB8AC3E}">
        <p14:creationId xmlns:p14="http://schemas.microsoft.com/office/powerpoint/2010/main" val="1857632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Typer av e-lärande </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758647"/>
            <a:ext cx="4402006" cy="4597703"/>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Synkron E-learning </a:t>
            </a:r>
            <a:r>
              <a:rPr lang="en-GB" dirty="0">
                <a:effectLst/>
                <a:ea typeface="Times New Roman" panose="02020603050405020304" pitchFamily="18" charset="0"/>
              </a:rPr>
              <a:t>är en inlärningsmetod i realtid där deltagarna interagerar samtidigt med instruktören och varandra, vanligtvis genom live-webbseminarier eller virtuella klassrum.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Asynkron E-learning gör det </a:t>
            </a:r>
            <a:r>
              <a:rPr lang="en-GB" dirty="0">
                <a:effectLst/>
                <a:ea typeface="Times New Roman" panose="02020603050405020304" pitchFamily="18" charset="0"/>
              </a:rPr>
              <a:t>möjligt för eleverna att ta del av innehållet i sin egen takt utan realtidsinteraktion.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Mobilt lärande </a:t>
            </a:r>
            <a:r>
              <a:rPr lang="en-GB" dirty="0">
                <a:effectLst/>
                <a:ea typeface="Times New Roman" panose="02020603050405020304" pitchFamily="18" charset="0"/>
              </a:rPr>
              <a:t>eller m-learning är utformat för handhållna enheter som smartphones och surfplattor. Det ger fördelen att man kan lära sig på språng, vilket gör det mycket lättillgängligt.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Blended Learning </a:t>
            </a:r>
            <a:r>
              <a:rPr lang="en-GB" dirty="0">
                <a:effectLst/>
                <a:ea typeface="Times New Roman" panose="02020603050405020304" pitchFamily="18" charset="0"/>
              </a:rPr>
              <a:t>kombinerar konventionell närundervisning med digitala inslag.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Microlearning </a:t>
            </a:r>
            <a:r>
              <a:rPr lang="en-GB" dirty="0">
                <a:effectLst/>
                <a:ea typeface="Times New Roman" panose="02020603050405020304" pitchFamily="18" charset="0"/>
              </a:rPr>
              <a:t>innebär korta, fokuserade segment av lärande, som ofta bara varar några minuter.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56</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82571" y="1758647"/>
            <a:ext cx="722189" cy="722189"/>
          </a:xfrm>
          <a:prstGeom prst="rect">
            <a:avLst/>
          </a:prstGeom>
        </p:spPr>
      </p:pic>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E-lärande</a:t>
            </a:r>
          </a:p>
        </p:txBody>
      </p:sp>
      <p:pic>
        <p:nvPicPr>
          <p:cNvPr id="7" name="Picture 6">
            <a:extLst>
              <a:ext uri="{FF2B5EF4-FFF2-40B4-BE49-F238E27FC236}">
                <a16:creationId xmlns:a16="http://schemas.microsoft.com/office/drawing/2014/main" id="{CD271515-2DFC-E6F5-4BA7-C9D3CD1F0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7366" y="1944418"/>
            <a:ext cx="6286119" cy="3474282"/>
          </a:xfrm>
          <a:prstGeom prst="rect">
            <a:avLst/>
          </a:prstGeom>
          <a:noFill/>
          <a:ln>
            <a:noFill/>
          </a:ln>
        </p:spPr>
      </p:pic>
      <p:sp>
        <p:nvSpPr>
          <p:cNvPr id="9" name="TextBox 8">
            <a:extLst>
              <a:ext uri="{FF2B5EF4-FFF2-40B4-BE49-F238E27FC236}">
                <a16:creationId xmlns:a16="http://schemas.microsoft.com/office/drawing/2014/main" id="{65665C02-9D7B-9D3A-1DA1-2B7F3C7DEA3D}"/>
              </a:ext>
            </a:extLst>
          </p:cNvPr>
          <p:cNvSpPr txBox="1"/>
          <p:nvPr/>
        </p:nvSpPr>
        <p:spPr>
          <a:xfrm>
            <a:off x="5559902" y="5488453"/>
            <a:ext cx="609755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En kategorisering av e-learningtyper (källa: E3S Web of Conference)</a:t>
            </a:r>
            <a:endParaRPr lang="en-G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9077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Plattformar för e-lärande</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14723" y="1658423"/>
            <a:ext cx="4964525" cy="4597703"/>
          </a:xfrm>
        </p:spPr>
        <p:txBody>
          <a:bodyPr>
            <a:noAutofit/>
          </a:bodyPr>
          <a:lstStyle/>
          <a:p>
            <a:pPr algn="just"/>
            <a:r>
              <a:rPr lang="en-GB" sz="1400" b="1" dirty="0">
                <a:effectLst/>
                <a:ea typeface="Times New Roman" panose="02020603050405020304" pitchFamily="18" charset="0"/>
              </a:rPr>
              <a:t>Plattformar för e-lärande </a:t>
            </a:r>
            <a:r>
              <a:rPr lang="en-GB" sz="1400" dirty="0">
                <a:effectLst/>
                <a:ea typeface="Times New Roman" panose="02020603050405020304" pitchFamily="18" charset="0"/>
              </a:rPr>
              <a:t>tillhandahåller den infrastruktur och de verktyg som krävs för att leverera en omfattande, interaktiv och personlig inlärningsupplevelse.</a:t>
            </a:r>
            <a:endParaRPr lang="en-GR" sz="1400" dirty="0">
              <a:effectLst/>
              <a:ea typeface="Times New Roman" panose="02020603050405020304" pitchFamily="18" charset="0"/>
            </a:endParaRPr>
          </a:p>
          <a:p>
            <a:pPr algn="just"/>
            <a:r>
              <a:rPr lang="en-GB" sz="1400" dirty="0">
                <a:effectLst/>
                <a:ea typeface="Times New Roman" panose="02020603050405020304" pitchFamily="18" charset="0"/>
              </a:rPr>
              <a:t>Plattformar levereras ofta med verktyg som möjliggör interaktion i realtid, t.ex. chattrum, diskussionsforum och videokonferensfunktioner.  </a:t>
            </a:r>
            <a:endParaRPr lang="en-GR" sz="1400" dirty="0">
              <a:effectLst/>
              <a:ea typeface="Times New Roman" panose="02020603050405020304" pitchFamily="18" charset="0"/>
            </a:endParaRPr>
          </a:p>
          <a:p>
            <a:pPr algn="just"/>
            <a:r>
              <a:rPr lang="en-GB" sz="1400" dirty="0">
                <a:effectLst/>
                <a:ea typeface="Times New Roman" panose="02020603050405020304" pitchFamily="18" charset="0"/>
              </a:rPr>
              <a:t>De mest populära plattformarna är:</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Moodle:</a:t>
            </a:r>
            <a:r>
              <a:rPr lang="en-GB" sz="1400" dirty="0">
                <a:effectLst/>
                <a:ea typeface="Times New Roman" panose="02020603050405020304" pitchFamily="18" charset="0"/>
              </a:rPr>
              <a:t> Moodle är ett mycket använt lärplattformssystem med öppen källkod. Det är känt för sin flexibilitet och sina anpassningsalternativ, vilket gör det möjligt för lärare att skapa skräddarsydda inlärningsmiljöer.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Blackboard Learn</a:t>
            </a:r>
            <a:r>
              <a:rPr lang="en-GB" sz="1400" dirty="0">
                <a:effectLst/>
                <a:ea typeface="Times New Roman" panose="02020603050405020304" pitchFamily="18" charset="0"/>
              </a:rPr>
              <a:t>: Blackboard Learn underlättar effektiv kommunikation mellan lärare och studenter. Det är lätt att navigera och erbjuder många plug-ins, inklusive en plagiatdetektor.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MOOC </a:t>
            </a:r>
            <a:r>
              <a:rPr lang="en-GB" sz="1400" dirty="0">
                <a:effectLst/>
                <a:ea typeface="Times New Roman" panose="02020603050405020304" pitchFamily="18" charset="0"/>
              </a:rPr>
              <a:t>(Massiva öppna onlinekurser): MOOC:s är onlinekurser som är tillgängliga för ett stort antal deltagare, ofta gratis eller till en låg kostnad. Plattformar som </a:t>
            </a:r>
            <a:r>
              <a:rPr lang="en-GB" sz="1400" dirty="0">
                <a:solidFill>
                  <a:srgbClr val="C00000"/>
                </a:solidFill>
                <a:effectLst/>
                <a:ea typeface="Times New Roman" panose="02020603050405020304" pitchFamily="18" charset="0"/>
              </a:rPr>
              <a:t>Coursera</a:t>
            </a:r>
            <a:r>
              <a:rPr lang="en-GB" sz="1400" dirty="0">
                <a:effectLst/>
                <a:ea typeface="Times New Roman" panose="02020603050405020304" pitchFamily="18" charset="0"/>
              </a:rPr>
              <a:t>, </a:t>
            </a:r>
            <a:r>
              <a:rPr lang="en-GB" sz="1400" dirty="0">
                <a:solidFill>
                  <a:srgbClr val="C00000"/>
                </a:solidFill>
                <a:effectLst/>
                <a:ea typeface="Times New Roman" panose="02020603050405020304" pitchFamily="18" charset="0"/>
              </a:rPr>
              <a:t>edX </a:t>
            </a:r>
            <a:r>
              <a:rPr lang="en-GB" sz="1400" dirty="0">
                <a:effectLst/>
                <a:ea typeface="Times New Roman" panose="02020603050405020304" pitchFamily="18" charset="0"/>
              </a:rPr>
              <a:t>och </a:t>
            </a:r>
            <a:r>
              <a:rPr lang="en-GB" sz="1400" dirty="0">
                <a:solidFill>
                  <a:srgbClr val="C00000"/>
                </a:solidFill>
                <a:effectLst/>
                <a:ea typeface="Times New Roman" panose="02020603050405020304" pitchFamily="18" charset="0"/>
              </a:rPr>
              <a:t>Udacity </a:t>
            </a:r>
            <a:r>
              <a:rPr lang="en-GB" sz="1400" dirty="0">
                <a:effectLst/>
                <a:ea typeface="Times New Roman" panose="02020603050405020304" pitchFamily="18" charset="0"/>
              </a:rPr>
              <a:t>erbjuder MOOC-kurser från de bästa universiteten och institutionerna världen över. </a:t>
            </a:r>
            <a:endParaRPr lang="en-GR" sz="1400" dirty="0">
              <a:effectLst/>
              <a:ea typeface="Times New Roman" panose="02020603050405020304" pitchFamily="18" charset="0"/>
            </a:endParaRPr>
          </a:p>
          <a:p>
            <a:pPr algn="just"/>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57</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492443"/>
          </a:xfrm>
          <a:prstGeom prst="rect">
            <a:avLst/>
          </a:prstGeom>
          <a:noFill/>
        </p:spPr>
        <p:txBody>
          <a:bodyPr wrap="square">
            <a:spAutoFit/>
          </a:bodyPr>
          <a:lstStyle/>
          <a:p>
            <a:pPr algn="ctr"/>
            <a:r>
              <a:rPr lang="en-GB" sz="1200" dirty="0">
                <a:effectLst/>
                <a:ea typeface="Times New Roman" panose="02020603050405020304" pitchFamily="18" charset="0"/>
              </a:rPr>
              <a:t>Exempel på en kurs på e-lärandeplattformen Moodle (källa: </a:t>
            </a:r>
            <a:r>
              <a:rPr lang="en-GB" sz="1200" dirty="0" err="1">
                <a:effectLst/>
                <a:ea typeface="Times New Roman" panose="02020603050405020304" pitchFamily="18" charset="0"/>
              </a:rPr>
              <a:t>moodle.org</a:t>
            </a:r>
            <a:r>
              <a:rPr lang="en-GB" sz="1200" dirty="0">
                <a:effectLst/>
                <a:ea typeface="Times New Roman" panose="02020603050405020304" pitchFamily="18" charset="0"/>
              </a:rPr>
              <a:t>)</a:t>
            </a:r>
            <a:endParaRPr lang="en-GR" sz="1200" dirty="0">
              <a:effectLst/>
              <a:ea typeface="Times New Roman" panose="02020603050405020304" pitchFamily="18" charset="0"/>
            </a:endParaRPr>
          </a:p>
          <a:p>
            <a:pPr algn="ctr"/>
            <a:r>
              <a:rPr lang="en-GB" sz="1400" dirty="0">
                <a:effectLst/>
                <a:latin typeface="Calibri" panose="020F0502020204030204" pitchFamily="34" charset="0"/>
                <a:ea typeface="Times New Roman" panose="02020603050405020304" pitchFamily="18" charset="0"/>
              </a:rPr>
              <a:t> </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E-lärande</a:t>
            </a:r>
          </a:p>
        </p:txBody>
      </p:sp>
      <p:pic>
        <p:nvPicPr>
          <p:cNvPr id="9" name="Picture 8">
            <a:extLst>
              <a:ext uri="{FF2B5EF4-FFF2-40B4-BE49-F238E27FC236}">
                <a16:creationId xmlns:a16="http://schemas.microsoft.com/office/drawing/2014/main" id="{7AFDA933-5EB3-F1C3-78B0-06B4A309B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1897" y="1791636"/>
            <a:ext cx="5712270" cy="3541154"/>
          </a:xfrm>
          <a:prstGeom prst="rect">
            <a:avLst/>
          </a:prstGeom>
          <a:noFill/>
          <a:ln>
            <a:solidFill>
              <a:schemeClr val="accent1"/>
            </a:solidFill>
          </a:ln>
        </p:spPr>
      </p:pic>
    </p:spTree>
    <p:extLst>
      <p:ext uri="{BB962C8B-B14F-4D97-AF65-F5344CB8AC3E}">
        <p14:creationId xmlns:p14="http://schemas.microsoft.com/office/powerpoint/2010/main" val="3187353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89615"/>
            <a:ext cx="10918632" cy="1238249"/>
          </a:xfrm>
        </p:spPr>
        <p:txBody>
          <a:bodyPr anchor="b">
            <a:normAutofit/>
          </a:bodyPr>
          <a:lstStyle/>
          <a:p>
            <a:r>
              <a:rPr lang="en-GB" sz="4400" dirty="0" err="1"/>
              <a:t>Praktisk</a:t>
            </a:r>
            <a:r>
              <a:rPr lang="en-GB" sz="4400" dirty="0"/>
              <a:t> </a:t>
            </a:r>
            <a:r>
              <a:rPr lang="en-GB" sz="4400" dirty="0" err="1"/>
              <a:t>aktivitet</a:t>
            </a:r>
            <a:r>
              <a:rPr lang="en-GB" sz="4400" dirty="0"/>
              <a:t> nr 5</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7866" y="1947138"/>
            <a:ext cx="8852006" cy="4291738"/>
          </a:xfrm>
        </p:spPr>
        <p:txBody>
          <a:bodyPr>
            <a:noAutofit/>
          </a:bodyPr>
          <a:lstStyle/>
          <a:p>
            <a:pPr algn="ctr"/>
            <a:r>
              <a:rPr lang="en-GB" b="1" dirty="0">
                <a:ea typeface="Times New Roman" panose="02020603050405020304" pitchFamily="18" charset="0"/>
              </a:rPr>
              <a:t>Fallstudie</a:t>
            </a:r>
            <a:endParaRPr lang="en-GB" dirty="0">
              <a:effectLst/>
              <a:ea typeface="Times New Roman" panose="02020603050405020304" pitchFamily="18" charset="0"/>
            </a:endParaRPr>
          </a:p>
          <a:p>
            <a:pPr algn="just"/>
            <a:r>
              <a:rPr lang="en-GB" b="0" i="0" dirty="0">
                <a:solidFill>
                  <a:srgbClr val="374151"/>
                </a:solidFill>
                <a:effectLst/>
              </a:rPr>
              <a:t>Green Valley Farms, en medelstor gård, har traditionellt fokuserat på konventionella jordbruksmetoder. Men med den ökande efterfrågan på ekologiska produkter och behovet av hållbara jordbruksmetoder överväger gårdens ledning att övergå till ekologiskt jordbruk. Denna övergång innebär betydande förändringar i valet av grödor, jordbearbetning, skadedjursbekämpning och den övergripande driften av gården. På gården odlas för närvarande en mängd olika grödor, bland annat majs, sojabönor och vete, och man har även en liten mjölkproduktion.</a:t>
            </a:r>
          </a:p>
          <a:p>
            <a:pPr algn="just"/>
            <a:r>
              <a:rPr lang="en-GB" b="0" i="0" dirty="0">
                <a:solidFill>
                  <a:srgbClr val="374151"/>
                </a:solidFill>
                <a:effectLst/>
              </a:rPr>
              <a:t>Ledningsgruppen på Green Valley Farms är angelägen om att göra denna övergång framgångsrik men står inför flera utmaningar, inklusive behovet av nya kunskaper och färdigheter bland sina anställda, förstå certifieringsprocessen för ekologiskt jordbruk och ompröva sin marknadsföringsstrategi för att rikta in sig på marknaden för ekologiska produkter.</a:t>
            </a:r>
          </a:p>
          <a:p>
            <a:pPr algn="just"/>
            <a:endParaRPr lang="en-GB" dirty="0">
              <a:solidFill>
                <a:srgbClr val="374151"/>
              </a:solidFill>
              <a:latin typeface="Söhne"/>
            </a:endParaRPr>
          </a:p>
          <a:p>
            <a:pPr algn="ctr"/>
            <a:r>
              <a:rPr lang="en-GB" b="0" i="1" dirty="0">
                <a:solidFill>
                  <a:srgbClr val="374151"/>
                </a:solidFill>
                <a:effectLst/>
              </a:rPr>
              <a:t>Vilka viktiga ämnen bör ingå i e-learningprogrammet för att säkerställa en heltäckande utbildning för personalen i ekologiska jordbruksmetoder? Hur kan Green Valley Farms säkerställa att e-learningprogrammet är engagerande och effektivt för deras personal? Diskutera metoder för att öka interaktiviteten, bedöma inlärningsresultaten och uppmuntra till aktivt deltagande.</a:t>
            </a:r>
          </a:p>
          <a:p>
            <a:pPr algn="just"/>
            <a:endParaRPr lang="en-GB" dirty="0">
              <a:solidFill>
                <a:srgbClr val="374151"/>
              </a:solidFill>
            </a:endParaRPr>
          </a:p>
          <a:p>
            <a:pPr algn="just"/>
            <a:endParaRPr lang="en-GB" b="0" i="0" dirty="0">
              <a:solidFill>
                <a:srgbClr val="374151"/>
              </a:solidFill>
              <a:effectLst/>
            </a:endParaRPr>
          </a:p>
          <a:p>
            <a:pPr algn="just"/>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58</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E-lärande</a:t>
            </a:r>
          </a:p>
        </p:txBody>
      </p:sp>
    </p:spTree>
    <p:extLst>
      <p:ext uri="{BB962C8B-B14F-4D97-AF65-F5344CB8AC3E}">
        <p14:creationId xmlns:p14="http://schemas.microsoft.com/office/powerpoint/2010/main" val="3954966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en-GB" dirty="0"/>
              <a:t>Använda sökmotorer</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1690688"/>
            <a:ext cx="5181600" cy="5030787"/>
          </a:xfrm>
        </p:spPr>
        <p:txBody>
          <a:bodyPr>
            <a:normAutofit fontScale="92500" lnSpcReduction="10000"/>
          </a:bodyPr>
          <a:lstStyle/>
          <a:p>
            <a:r>
              <a:rPr lang="en-GB" sz="2400" dirty="0"/>
              <a:t>Sökningen baseras på </a:t>
            </a:r>
            <a:r>
              <a:rPr lang="en-GB" sz="2400" b="1" dirty="0"/>
              <a:t>kombinationen av rätt nyckelord </a:t>
            </a:r>
            <a:r>
              <a:rPr lang="en-GB" sz="2400" dirty="0"/>
              <a:t>som så långt som möjligt behandlar det ämne som ska sökas. </a:t>
            </a:r>
          </a:p>
          <a:p>
            <a:pPr marL="0" indent="0">
              <a:buNone/>
            </a:pPr>
            <a:endParaRPr lang="en-GB" sz="2400" dirty="0"/>
          </a:p>
          <a:p>
            <a:r>
              <a:rPr lang="en-GB" sz="2400" dirty="0"/>
              <a:t>Om man till exempel vill söka efter information om "Farm to Fork best practices" måste man använda nyckelorden: </a:t>
            </a:r>
          </a:p>
          <a:p>
            <a:pPr marL="457200" lvl="1" indent="0">
              <a:buNone/>
            </a:pPr>
            <a:r>
              <a:rPr lang="en-GB" sz="2000" dirty="0"/>
              <a:t>1. Från gård till gaffel </a:t>
            </a:r>
          </a:p>
          <a:p>
            <a:pPr marL="457200" lvl="1" indent="0">
              <a:buNone/>
            </a:pPr>
            <a:r>
              <a:rPr lang="en-GB" sz="2000" dirty="0"/>
              <a:t>2. Bästa praxis</a:t>
            </a:r>
          </a:p>
          <a:p>
            <a:pPr marL="0" indent="0">
              <a:buNone/>
            </a:pPr>
            <a:r>
              <a:rPr lang="en-GB" sz="2400" dirty="0"/>
              <a:t>vilket är totalt fyra (4) huvudord</a:t>
            </a:r>
            <a:r>
              <a:rPr lang="en-US" sz="1800" dirty="0">
                <a:solidFill>
                  <a:srgbClr val="000000"/>
                </a:solidFill>
                <a:effectLst/>
                <a:ea typeface="Times New Roman" panose="02020603050405020304" pitchFamily="18" charset="0"/>
                <a:cs typeface="Calibri" panose="020F0502020204030204" pitchFamily="34" charset="0"/>
              </a:rPr>
              <a:t>. </a:t>
            </a:r>
          </a:p>
          <a:p>
            <a:endParaRPr lang="en-US" sz="2400" b="1" dirty="0"/>
          </a:p>
          <a:p>
            <a:r>
              <a:rPr lang="en-US" sz="2400" dirty="0"/>
              <a:t>Teoretiskt sett ger det bättre resultat att använda många nyckelord som beskriver det ämne som ska sökas. Det finns dock ingen övre gräns.</a:t>
            </a:r>
            <a:endParaRPr lang="en-GB" sz="2400" dirty="0"/>
          </a:p>
          <a:p>
            <a:endParaRPr lang="en-GB" sz="2400" dirty="0"/>
          </a:p>
        </p:txBody>
      </p:sp>
      <p:pic>
        <p:nvPicPr>
          <p:cNvPr id="7" name="Picture 6">
            <a:extLst>
              <a:ext uri="{FF2B5EF4-FFF2-40B4-BE49-F238E27FC236}">
                <a16:creationId xmlns:a16="http://schemas.microsoft.com/office/drawing/2014/main" id="{9B30239C-9FDC-9B76-5F76-173328820D80}"/>
              </a:ext>
            </a:extLst>
          </p:cNvPr>
          <p:cNvPicPr>
            <a:picLocks noChangeAspect="1"/>
          </p:cNvPicPr>
          <p:nvPr/>
        </p:nvPicPr>
        <p:blipFill>
          <a:blip r:embed="rId2"/>
          <a:stretch>
            <a:fillRect/>
          </a:stretch>
        </p:blipFill>
        <p:spPr>
          <a:xfrm>
            <a:off x="6527816" y="2808817"/>
            <a:ext cx="5181600" cy="1878331"/>
          </a:xfrm>
          <a:prstGeom prst="rect">
            <a:avLst/>
          </a:prstGeom>
          <a:noFill/>
        </p:spPr>
      </p:pic>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6</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forskning</a:t>
            </a:r>
          </a:p>
        </p:txBody>
      </p:sp>
    </p:spTree>
    <p:extLst>
      <p:ext uri="{BB962C8B-B14F-4D97-AF65-F5344CB8AC3E}">
        <p14:creationId xmlns:p14="http://schemas.microsoft.com/office/powerpoint/2010/main" val="3144644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en-GB" dirty="0"/>
              <a:t>Använda sökmotorer</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1690688"/>
            <a:ext cx="5181600" cy="4665661"/>
          </a:xfrm>
        </p:spPr>
        <p:txBody>
          <a:bodyPr>
            <a:normAutofit lnSpcReduction="10000"/>
          </a:bodyPr>
          <a:lstStyle/>
          <a:p>
            <a:r>
              <a:rPr lang="en-GB" sz="2400" dirty="0"/>
              <a:t>Sökmotorer söker igenom miljarder webbsidor och ger tiotusentals resultat som är relevanta för de nyckelord som användaren har angett.</a:t>
            </a:r>
          </a:p>
          <a:p>
            <a:endParaRPr lang="en-GB" sz="2400" dirty="0"/>
          </a:p>
          <a:p>
            <a:r>
              <a:rPr lang="en-US" sz="2400" dirty="0">
                <a:solidFill>
                  <a:srgbClr val="000000"/>
                </a:solidFill>
                <a:ea typeface="Times New Roman" panose="02020603050405020304" pitchFamily="18" charset="0"/>
                <a:cs typeface="Calibri" panose="020F0502020204030204" pitchFamily="34" charset="0"/>
              </a:rPr>
              <a:t>Resultaten av en sökning organiseras efter relevansen för de nyckelord som användaren angav. </a:t>
            </a:r>
          </a:p>
          <a:p>
            <a:endParaRPr lang="en-GB" sz="2400" dirty="0"/>
          </a:p>
          <a:p>
            <a:r>
              <a:rPr lang="en-GB" sz="2400" dirty="0"/>
              <a:t> Det räcker oftast med att granska de 10 första resultaten av en sökning; resultaten längre ner i listan blir alltmer allmänna. </a:t>
            </a:r>
          </a:p>
          <a:p>
            <a:endParaRPr lang="en-GB" sz="2400"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7</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dirty="0"/>
              <a:t>Modul: </a:t>
            </a:r>
            <a:r>
              <a:rPr lang="en-US" dirty="0" err="1"/>
              <a:t>Horisontell</a:t>
            </a:r>
            <a:r>
              <a:rPr lang="en-US" dirty="0"/>
              <a:t> </a:t>
            </a:r>
            <a:r>
              <a:rPr lang="en-US" dirty="0" err="1"/>
              <a:t>färdighet</a:t>
            </a:r>
            <a:r>
              <a:rPr lang="en-US" dirty="0"/>
              <a:t> / </a:t>
            </a:r>
            <a:r>
              <a:rPr lang="en-US" dirty="0" err="1"/>
              <a:t>Ämne</a:t>
            </a:r>
            <a:r>
              <a:rPr lang="en-US" dirty="0"/>
              <a:t>: </a:t>
            </a:r>
            <a:r>
              <a:rPr lang="en-US" dirty="0" err="1"/>
              <a:t>Digitala</a:t>
            </a:r>
            <a:r>
              <a:rPr lang="en-US" dirty="0"/>
              <a:t> </a:t>
            </a:r>
            <a:r>
              <a:rPr lang="en-US" dirty="0" err="1"/>
              <a:t>färdigheter</a:t>
            </a:r>
            <a:r>
              <a:rPr lang="en-US" dirty="0"/>
              <a:t> / </a:t>
            </a:r>
            <a:r>
              <a:rPr lang="en-US" dirty="0" err="1"/>
              <a:t>Delämne</a:t>
            </a:r>
            <a:r>
              <a:rPr lang="en-US" dirty="0"/>
              <a:t>: Digital </a:t>
            </a:r>
            <a:r>
              <a:rPr lang="en-US" dirty="0" err="1"/>
              <a:t>forskning</a:t>
            </a:r>
            <a:endParaRPr lang="en-US" dirty="0"/>
          </a:p>
        </p:txBody>
      </p:sp>
      <p:pic>
        <p:nvPicPr>
          <p:cNvPr id="4" name="Picture 3">
            <a:extLst>
              <a:ext uri="{FF2B5EF4-FFF2-40B4-BE49-F238E27FC236}">
                <a16:creationId xmlns:a16="http://schemas.microsoft.com/office/drawing/2014/main" id="{F4F6F05F-EFCF-3E02-3F29-AF9301A3C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7825" y="1172736"/>
            <a:ext cx="4835990" cy="4950168"/>
          </a:xfrm>
          <a:prstGeom prst="rect">
            <a:avLst/>
          </a:prstGeom>
          <a:ln>
            <a:solidFill>
              <a:schemeClr val="accent1"/>
            </a:solidFill>
          </a:ln>
        </p:spPr>
      </p:pic>
    </p:spTree>
    <p:extLst>
      <p:ext uri="{BB962C8B-B14F-4D97-AF65-F5344CB8AC3E}">
        <p14:creationId xmlns:p14="http://schemas.microsoft.com/office/powerpoint/2010/main" val="373462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GB" dirty="0"/>
              <a:t>Tips för sökmotorer</a:t>
            </a:r>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p:txBody>
          <a:bodyPr/>
          <a:lstStyle/>
          <a:p>
            <a:pPr marL="342900" marR="0" lvl="0" indent="-342900" algn="just" rtl="0">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Lägg till nyckelordet "pdf" för att få fram pdf-dokument i toppresultaten,</a:t>
            </a:r>
          </a:p>
          <a:p>
            <a:pPr marL="342900" marR="0" lvl="0" indent="-342900" algn="just" rtl="0">
              <a:spcBef>
                <a:spcPts val="0"/>
              </a:spcBef>
              <a:spcAft>
                <a:spcPts val="0"/>
              </a:spcAft>
              <a:buFont typeface="Symbol" panose="05050102010706020507" pitchFamily="18" charset="2"/>
              <a:buChar char=""/>
            </a:pPr>
            <a:endParaRPr lang="en-GB"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Lägg till nyckelordet "book" för att få fram onlineböcker i toppresultaten,</a:t>
            </a:r>
          </a:p>
          <a:p>
            <a:pPr marL="342900" marR="0" lvl="0" indent="-342900" algn="just">
              <a:spcBef>
                <a:spcPts val="0"/>
              </a:spcBef>
              <a:spcAft>
                <a:spcPts val="0"/>
              </a:spcAft>
              <a:buFont typeface="Symbol" panose="05050102010706020507" pitchFamily="18" charset="2"/>
              <a:buChar char=""/>
            </a:pPr>
            <a:endParaRPr lang="en-GB"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Lägg till nyckelordet "ppt" för att få fram presentationer i toppresultaten,</a:t>
            </a:r>
          </a:p>
          <a:p>
            <a:pPr marL="342900" marR="0" lvl="0" indent="-342900" algn="just">
              <a:spcBef>
                <a:spcPts val="0"/>
              </a:spcBef>
              <a:spcAft>
                <a:spcPts val="0"/>
              </a:spcAft>
              <a:buFont typeface="Symbol" panose="05050102010706020507" pitchFamily="18" charset="2"/>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Använd flera sökmotorer eller den sökmotor som passar dig bäst,</a:t>
            </a:r>
          </a:p>
          <a:p>
            <a:pPr marL="342900" marR="0" lvl="0" indent="-342900" algn="just">
              <a:spcBef>
                <a:spcPts val="0"/>
              </a:spcBef>
              <a:spcAft>
                <a:spcPts val="0"/>
              </a:spcAft>
              <a:buFont typeface="Symbol" panose="05050102010706020507" pitchFamily="18" charset="2"/>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Du kan också söka efter bilder, nyheter, videor, kartor och all slags information.</a:t>
            </a:r>
            <a:endParaRPr lang="en-GB" sz="2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10" name="Content Placeholder 9">
            <a:extLst>
              <a:ext uri="{FF2B5EF4-FFF2-40B4-BE49-F238E27FC236}">
                <a16:creationId xmlns:a16="http://schemas.microsoft.com/office/drawing/2014/main" id="{1E780E25-5672-793D-CB91-6ED06CC544B2}"/>
              </a:ext>
            </a:extLst>
          </p:cNvPr>
          <p:cNvPicPr>
            <a:picLocks noGrp="1" noChangeAspect="1"/>
          </p:cNvPicPr>
          <p:nvPr>
            <p:ph sz="half" idx="2"/>
          </p:nvPr>
        </p:nvPicPr>
        <p:blipFill>
          <a:blip r:embed="rId2"/>
          <a:stretch>
            <a:fillRect/>
          </a:stretch>
        </p:blipFill>
        <p:spPr>
          <a:xfrm>
            <a:off x="6172202" y="1904964"/>
            <a:ext cx="5989870" cy="3291504"/>
          </a:xfrm>
        </p:spPr>
      </p:pic>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8</a:t>
            </a:fld>
            <a:endParaRPr lang="en-US" dirty="0"/>
          </a:p>
        </p:txBody>
      </p:sp>
      <p:sp>
        <p:nvSpPr>
          <p:cNvPr id="5" name="Segnaposto piè di pagina 1">
            <a:extLst>
              <a:ext uri="{FF2B5EF4-FFF2-40B4-BE49-F238E27FC236}">
                <a16:creationId xmlns:a16="http://schemas.microsoft.com/office/drawing/2014/main" id="{F125DD22-78AB-26F7-50F1-40D77BCDFC15}"/>
              </a:ext>
            </a:extLst>
          </p:cNvPr>
          <p:cNvSpPr>
            <a:spLocks noGrp="1"/>
          </p:cNvSpPr>
          <p:nvPr>
            <p:ph type="ftr" sz="quarter" idx="11"/>
          </p:nvPr>
        </p:nvSpPr>
        <p:spPr>
          <a:xfrm>
            <a:off x="838200" y="6199460"/>
            <a:ext cx="9982200" cy="600074"/>
          </a:xfrm>
        </p:spPr>
        <p:txBody>
          <a:bodyPr/>
          <a:lstStyle/>
          <a:p>
            <a:r>
              <a:rPr lang="en-US" dirty="0"/>
              <a:t>Modul: Horisontell färdighet / </a:t>
            </a:r>
            <a:r>
              <a:rPr lang="en-US" dirty="0" err="1"/>
              <a:t>Ämne</a:t>
            </a:r>
            <a:r>
              <a:rPr lang="en-US" dirty="0"/>
              <a:t>: Digitala färdigheter / </a:t>
            </a:r>
            <a:r>
              <a:rPr lang="en-US" dirty="0" err="1"/>
              <a:t>Delämne</a:t>
            </a:r>
            <a:r>
              <a:rPr lang="en-US" dirty="0"/>
              <a:t>: Digital forskning</a:t>
            </a:r>
          </a:p>
        </p:txBody>
      </p:sp>
    </p:spTree>
    <p:extLst>
      <p:ext uri="{BB962C8B-B14F-4D97-AF65-F5344CB8AC3E}">
        <p14:creationId xmlns:p14="http://schemas.microsoft.com/office/powerpoint/2010/main" val="145548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en-GB" dirty="0"/>
              <a:t>Analys av resultat</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412595" y="1761738"/>
            <a:ext cx="4728117" cy="4959737"/>
          </a:xfrm>
        </p:spPr>
        <p:txBody>
          <a:bodyPr>
            <a:normAutofit lnSpcReduction="10000"/>
          </a:bodyPr>
          <a:lstStyle/>
          <a:p>
            <a:r>
              <a:rPr lang="en-GB" sz="2200" dirty="0"/>
              <a:t>Det </a:t>
            </a:r>
            <a:r>
              <a:rPr lang="en-GB" sz="2200" b="1" dirty="0"/>
              <a:t>första steget </a:t>
            </a:r>
            <a:r>
              <a:rPr lang="en-GB" sz="2200" dirty="0"/>
              <a:t>i digital forskning är att samla in information via sökmotorer.</a:t>
            </a:r>
          </a:p>
          <a:p>
            <a:r>
              <a:rPr lang="en-GB" sz="2200" dirty="0"/>
              <a:t>Det </a:t>
            </a:r>
            <a:r>
              <a:rPr lang="en-GB" sz="2200" b="1" dirty="0"/>
              <a:t>andra steget </a:t>
            </a:r>
            <a:r>
              <a:rPr lang="en-GB" sz="2200" dirty="0"/>
              <a:t>handlar om att välja vilken av den information du samlat in som är relevant och kan användas till din fördel. </a:t>
            </a:r>
          </a:p>
          <a:p>
            <a:r>
              <a:rPr lang="en-GB" sz="2200" dirty="0"/>
              <a:t>Detta kräver en grundlig genomgång av det insamlade materialet. </a:t>
            </a:r>
          </a:p>
          <a:p>
            <a:r>
              <a:rPr lang="en-GB" sz="2200" dirty="0"/>
              <a:t>Erfarna forskare använder detta steg för att extrahera nya nyckelord för att dyka djupare in i ett ämne genom att initiera nya sökningar eller förfina gamla (genom att lägga till nya nyckelord eller ändra tidigare använda).</a:t>
            </a:r>
          </a:p>
          <a:p>
            <a:pPr marL="0" indent="0">
              <a:buNone/>
            </a:pPr>
            <a:endParaRPr lang="en-GB" sz="2400" dirty="0">
              <a:latin typeface="+mj-lt"/>
            </a:endParaRPr>
          </a:p>
          <a:p>
            <a:endParaRPr lang="en-GB" sz="2400"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9</a:t>
            </a:fld>
            <a:endParaRPr lang="en-US" dirty="0"/>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dirty="0"/>
              <a:t>Modul: Horisontell </a:t>
            </a:r>
            <a:r>
              <a:rPr lang="en-US" dirty="0" err="1"/>
              <a:t>färdighet</a:t>
            </a:r>
            <a:r>
              <a:rPr lang="en-US" dirty="0"/>
              <a:t> / </a:t>
            </a:r>
            <a:r>
              <a:rPr lang="en-US" dirty="0" err="1"/>
              <a:t>Ämne</a:t>
            </a:r>
            <a:r>
              <a:rPr lang="en-US" dirty="0"/>
              <a:t>: Digitala färdigheter / </a:t>
            </a:r>
            <a:r>
              <a:rPr lang="en-US" dirty="0" err="1"/>
              <a:t>Delämne</a:t>
            </a:r>
            <a:r>
              <a:rPr lang="en-US" dirty="0"/>
              <a:t>: Digital forskning</a:t>
            </a:r>
          </a:p>
        </p:txBody>
      </p:sp>
      <p:pic>
        <p:nvPicPr>
          <p:cNvPr id="7" name="Picture 6">
            <a:extLst>
              <a:ext uri="{FF2B5EF4-FFF2-40B4-BE49-F238E27FC236}">
                <a16:creationId xmlns:a16="http://schemas.microsoft.com/office/drawing/2014/main" id="{33385F06-4CC7-5B0D-7BE5-E307831A9075}"/>
              </a:ext>
            </a:extLst>
          </p:cNvPr>
          <p:cNvPicPr>
            <a:picLocks noChangeAspect="1"/>
          </p:cNvPicPr>
          <p:nvPr/>
        </p:nvPicPr>
        <p:blipFill>
          <a:blip r:embed="rId2"/>
          <a:stretch>
            <a:fillRect/>
          </a:stretch>
        </p:blipFill>
        <p:spPr>
          <a:xfrm>
            <a:off x="5610676" y="1396613"/>
            <a:ext cx="6391774" cy="4959737"/>
          </a:xfrm>
          <a:prstGeom prst="rect">
            <a:avLst/>
          </a:prstGeom>
        </p:spPr>
      </p:pic>
    </p:spTree>
    <p:extLst>
      <p:ext uri="{BB962C8B-B14F-4D97-AF65-F5344CB8AC3E}">
        <p14:creationId xmlns:p14="http://schemas.microsoft.com/office/powerpoint/2010/main" val="1948260607"/>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34F8FF-E55C-4AE5-8883-F732364F67B2}">
  <ds:schemaRefs>
    <ds:schemaRef ds:uri="http://schemas.microsoft.com/sharepoint/v3/contenttype/forms"/>
  </ds:schemaRefs>
</ds:datastoreItem>
</file>

<file path=customXml/itemProps2.xml><?xml version="1.0" encoding="utf-8"?>
<ds:datastoreItem xmlns:ds="http://schemas.openxmlformats.org/officeDocument/2006/customXml" ds:itemID="{9B4B60E1-EF41-400A-956F-7CF1CE388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9b88ca-66eb-4a97-99d4-e4839274e101"/>
    <ds:schemaRef ds:uri="c944d2af-eeed-4acc-b052-3107ab9b1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1007</TotalTime>
  <Words>5618</Words>
  <Application>Microsoft Office PowerPoint</Application>
  <PresentationFormat>Widescreen</PresentationFormat>
  <Paragraphs>501</Paragraphs>
  <Slides>62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Calibri Light</vt:lpstr>
      <vt:lpstr>Segoe UI</vt:lpstr>
      <vt:lpstr>Symbol</vt:lpstr>
      <vt:lpstr>Söhne</vt:lpstr>
      <vt:lpstr>Times New Roman</vt:lpstr>
      <vt:lpstr>Wingdings</vt:lpstr>
      <vt:lpstr>Tema1</vt:lpstr>
      <vt:lpstr>PowerPoint Presentation</vt:lpstr>
      <vt:lpstr>Kurs: YRKESUTBILDNING Modul: Horisontella färdigheter Ämne: Digitala färdigheter</vt:lpstr>
      <vt:lpstr>Innehåll</vt:lpstr>
      <vt:lpstr>Vad är digital forskning?</vt:lpstr>
      <vt:lpstr>Verktyg för digital forskning</vt:lpstr>
      <vt:lpstr>Använda sökmotorer</vt:lpstr>
      <vt:lpstr>Använda sökmotorer</vt:lpstr>
      <vt:lpstr>Tips för sökmotorer</vt:lpstr>
      <vt:lpstr>Analys av resultat</vt:lpstr>
      <vt:lpstr>Artificiell intelligens och digital forskning</vt:lpstr>
      <vt:lpstr>Hot i cyberrymden</vt:lpstr>
      <vt:lpstr>Praktisk aktivitet nr 1</vt:lpstr>
      <vt:lpstr>PowerPoint Presentation</vt:lpstr>
      <vt:lpstr>PowerPoint Presentation</vt:lpstr>
      <vt:lpstr>Innehåll</vt:lpstr>
      <vt:lpstr>Vad är digital kommunikation och samarbete?</vt:lpstr>
      <vt:lpstr>Digitala plattformar</vt:lpstr>
      <vt:lpstr>Digitala plattformar: kommunikation</vt:lpstr>
      <vt:lpstr>Digitala plattformar: samarbete</vt:lpstr>
      <vt:lpstr>Digitala plattformar: verktyg för sociala medier</vt:lpstr>
      <vt:lpstr>Digitala plattformar: förvaltningsverktyg</vt:lpstr>
      <vt:lpstr>Digitala plattformar: förvaltningsverktyg - fördelar</vt:lpstr>
      <vt:lpstr>Revolutionerande jordbruk! exempel från verkligheten</vt:lpstr>
      <vt:lpstr>Praktisk aktivitet nr 2</vt:lpstr>
      <vt:lpstr>PowerPoint Presentation</vt:lpstr>
      <vt:lpstr>PowerPoint Presentation</vt:lpstr>
      <vt:lpstr>Innehåll</vt:lpstr>
      <vt:lpstr>Vad är e-handel?</vt:lpstr>
      <vt:lpstr>E-handel och jordbruk</vt:lpstr>
      <vt:lpstr>E-handel och jordbruk: en ny modell</vt:lpstr>
      <vt:lpstr>Kategorier för e-handel</vt:lpstr>
      <vt:lpstr>Plattformar för e-handel</vt:lpstr>
      <vt:lpstr>E-handel inom jordbruket (1/2)</vt:lpstr>
      <vt:lpstr>E-handel inom jordbruket (2/2)</vt:lpstr>
      <vt:lpstr>E-handel inom jordbruket: tips för att lyckas (1/2)</vt:lpstr>
      <vt:lpstr>E-handel inom jordbruket: tips för att lyckas (2/2)</vt:lpstr>
      <vt:lpstr>Aktivitet#3</vt:lpstr>
      <vt:lpstr>PowerPoint Presentation</vt:lpstr>
      <vt:lpstr>PowerPoint Presentation</vt:lpstr>
      <vt:lpstr>Innehåll</vt:lpstr>
      <vt:lpstr>Vad är digital marknadsföring?</vt:lpstr>
      <vt:lpstr>Digital marknadsföring för jordbrukare</vt:lpstr>
      <vt:lpstr>Digital marknadsföring: att förstå kunderna</vt:lpstr>
      <vt:lpstr>Digital marknadsföring: att utforma en strategi</vt:lpstr>
      <vt:lpstr>Digital marknadsföring: marknadsföringsmetoder</vt:lpstr>
      <vt:lpstr>Digital marknadsföring: marknadsföringsmetoder</vt:lpstr>
      <vt:lpstr>Digital marknadsföring: verktyg</vt:lpstr>
      <vt:lpstr>Aktivitet nr 4</vt:lpstr>
      <vt:lpstr>PowerPoint Presentation</vt:lpstr>
      <vt:lpstr>PowerPoint Presentation</vt:lpstr>
      <vt:lpstr>PowerPoint Presentation</vt:lpstr>
      <vt:lpstr>Innehåll</vt:lpstr>
      <vt:lpstr>Vad är E-Learning?</vt:lpstr>
      <vt:lpstr>Varför är E-Learning viktigt? (1/2)</vt:lpstr>
      <vt:lpstr>Varför är E-Learning viktigt? (2/2)</vt:lpstr>
      <vt:lpstr>Typer av e-lärande </vt:lpstr>
      <vt:lpstr>Plattformar för e-lärande</vt:lpstr>
      <vt:lpstr>Praktisk aktivitet nr 5</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docId:6E064DD4D4A85DD208C17124D8BBDE53</cp:keywords>
  <cp:lastModifiedBy>A S</cp:lastModifiedBy>
  <cp:revision>97</cp:revision>
  <dcterms:created xsi:type="dcterms:W3CDTF">2022-08-02T09:54:50Z</dcterms:created>
  <dcterms:modified xsi:type="dcterms:W3CDTF">2024-03-07T13:40:06Z</dcterms:modified>
</cp:coreProperties>
</file>