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4"/>
  </p:notesMasterIdLst>
  <p:sldIdLst>
    <p:sldId id="265" r:id="rId2"/>
    <p:sldId id="256" r:id="rId3"/>
    <p:sldId id="260" r:id="rId4"/>
    <p:sldId id="277" r:id="rId5"/>
    <p:sldId id="278" r:id="rId6"/>
    <p:sldId id="279" r:id="rId7"/>
    <p:sldId id="280" r:id="rId8"/>
    <p:sldId id="281" r:id="rId9"/>
    <p:sldId id="283" r:id="rId10"/>
    <p:sldId id="282" r:id="rId11"/>
    <p:sldId id="285" r:id="rId12"/>
    <p:sldId id="286" r:id="rId13"/>
    <p:sldId id="289" r:id="rId14"/>
    <p:sldId id="290" r:id="rId15"/>
    <p:sldId id="293" r:id="rId16"/>
    <p:sldId id="294" r:id="rId17"/>
    <p:sldId id="291" r:id="rId18"/>
    <p:sldId id="292" r:id="rId19"/>
    <p:sldId id="295" r:id="rId20"/>
    <p:sldId id="296" r:id="rId21"/>
    <p:sldId id="268" r:id="rId22"/>
    <p:sldId id="26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B1"/>
    <a:srgbClr val="CCECFF"/>
    <a:srgbClr val="CCFFFF"/>
    <a:srgbClr val="FFCC66"/>
    <a:srgbClr val="D68E05"/>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01" d="100"/>
          <a:sy n="101" d="100"/>
        </p:scale>
        <p:origin x="1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76E413-2BD9-CCBB-6E2E-DF75B47CBC34}"/>
              </a:ext>
            </a:extLst>
          </p:cNvPr>
          <p:cNvSpPr>
            <a:spLocks noGrp="1"/>
          </p:cNvSpPr>
          <p:nvPr>
            <p:ph type="title"/>
          </p:nvPr>
        </p:nvSpPr>
        <p:spPr/>
        <p:txBody>
          <a:bodyPr/>
          <a:lstStyle/>
          <a:p>
            <a:r>
              <a:rPr lang="en-GB" dirty="0"/>
              <a:t>Domestic Solar PV System</a:t>
            </a:r>
          </a:p>
        </p:txBody>
      </p:sp>
      <p:sp>
        <p:nvSpPr>
          <p:cNvPr id="3" name="Segnaposto contenuto 2">
            <a:extLst>
              <a:ext uri="{FF2B5EF4-FFF2-40B4-BE49-F238E27FC236}">
                <a16:creationId xmlns:a16="http://schemas.microsoft.com/office/drawing/2014/main" id="{B0104B6E-AB10-B7C9-A5BD-C3B9F8DCAE71}"/>
              </a:ext>
            </a:extLst>
          </p:cNvPr>
          <p:cNvSpPr>
            <a:spLocks noGrp="1"/>
          </p:cNvSpPr>
          <p:nvPr>
            <p:ph sz="half" idx="1"/>
          </p:nvPr>
        </p:nvSpPr>
        <p:spPr>
          <a:xfrm>
            <a:off x="0" y="1590675"/>
            <a:ext cx="5262862" cy="4586287"/>
          </a:xfrm>
        </p:spPr>
        <p:txBody>
          <a:bodyPr anchor="ctr">
            <a:normAutofit fontScale="92500" lnSpcReduction="10000"/>
          </a:bodyPr>
          <a:lstStyle/>
          <a:p>
            <a:pPr marL="0" indent="0">
              <a:buNone/>
            </a:pPr>
            <a:r>
              <a:rPr lang="en-US" dirty="0"/>
              <a:t>The solar panel </a:t>
            </a:r>
            <a:r>
              <a:rPr lang="en-US" dirty="0">
                <a:ln>
                  <a:solidFill>
                    <a:srgbClr val="92D050"/>
                  </a:solidFill>
                </a:ln>
              </a:rPr>
              <a:t>(1)</a:t>
            </a:r>
            <a:r>
              <a:rPr lang="en-US" dirty="0"/>
              <a:t> is mounted on the roof. </a:t>
            </a:r>
          </a:p>
          <a:p>
            <a:pPr marL="0" indent="0">
              <a:buNone/>
            </a:pPr>
            <a:r>
              <a:rPr lang="en-US" dirty="0"/>
              <a:t>An inverter </a:t>
            </a:r>
            <a:r>
              <a:rPr lang="en-US" dirty="0">
                <a:ln>
                  <a:solidFill>
                    <a:srgbClr val="92D050"/>
                  </a:solidFill>
                </a:ln>
              </a:rPr>
              <a:t>(2)</a:t>
            </a:r>
            <a:r>
              <a:rPr lang="en-US" dirty="0"/>
              <a:t> converts the electricity produced by the system from DC (Direct Current) energy into AC (Alternating Current). </a:t>
            </a:r>
          </a:p>
          <a:p>
            <a:pPr marL="0" indent="0">
              <a:buNone/>
            </a:pPr>
            <a:r>
              <a:rPr lang="en-US" dirty="0"/>
              <a:t>An electric panel </a:t>
            </a:r>
            <a:r>
              <a:rPr lang="en-US" dirty="0">
                <a:ln>
                  <a:solidFill>
                    <a:srgbClr val="92D050"/>
                  </a:solidFill>
                </a:ln>
              </a:rPr>
              <a:t>(3)</a:t>
            </a:r>
            <a:r>
              <a:rPr lang="en-US" dirty="0"/>
              <a:t> is connected to the AC system of the home. </a:t>
            </a:r>
          </a:p>
          <a:p>
            <a:pPr marL="0" indent="0">
              <a:buNone/>
            </a:pPr>
            <a:r>
              <a:rPr lang="en-US" dirty="0"/>
              <a:t>A power meter </a:t>
            </a:r>
            <a:r>
              <a:rPr lang="en-US" dirty="0">
                <a:ln>
                  <a:solidFill>
                    <a:srgbClr val="92D050"/>
                  </a:solidFill>
                </a:ln>
              </a:rPr>
              <a:t>(4)</a:t>
            </a:r>
            <a:r>
              <a:rPr lang="en-US" dirty="0"/>
              <a:t> accounts for how much energy is exchanged and balanced between the system users </a:t>
            </a:r>
            <a:r>
              <a:rPr lang="en-US" dirty="0">
                <a:ln>
                  <a:solidFill>
                    <a:srgbClr val="92D050"/>
                  </a:solidFill>
                </a:ln>
              </a:rPr>
              <a:t>(5)</a:t>
            </a:r>
            <a:r>
              <a:rPr lang="en-US" dirty="0"/>
              <a:t> either in DC or AC and the grid </a:t>
            </a:r>
            <a:r>
              <a:rPr lang="en-US" dirty="0">
                <a:ln>
                  <a:solidFill>
                    <a:srgbClr val="92D050"/>
                  </a:solidFill>
                </a:ln>
              </a:rPr>
              <a:t>(6)</a:t>
            </a:r>
            <a:r>
              <a:rPr lang="en-US" dirty="0"/>
              <a:t>. </a:t>
            </a:r>
            <a:endParaRPr lang="en-GB" dirty="0"/>
          </a:p>
        </p:txBody>
      </p:sp>
      <p:sp>
        <p:nvSpPr>
          <p:cNvPr id="6" name="Segnaposto numero diapositiva 5">
            <a:extLst>
              <a:ext uri="{FF2B5EF4-FFF2-40B4-BE49-F238E27FC236}">
                <a16:creationId xmlns:a16="http://schemas.microsoft.com/office/drawing/2014/main" id="{2F4F0FF3-1F30-5B1D-F461-638F4EBC4140}"/>
              </a:ext>
            </a:extLst>
          </p:cNvPr>
          <p:cNvSpPr>
            <a:spLocks noGrp="1"/>
          </p:cNvSpPr>
          <p:nvPr>
            <p:ph type="sldNum" sz="quarter" idx="12"/>
          </p:nvPr>
        </p:nvSpPr>
        <p:spPr/>
        <p:txBody>
          <a:bodyPr/>
          <a:lstStyle/>
          <a:p>
            <a:fld id="{6FF9F0C5-380F-41C2-899A-BAC0F0927E16}" type="slidenum">
              <a:rPr lang="en-US" smtClean="0"/>
              <a:t>10</a:t>
            </a:fld>
            <a:endParaRPr lang="en-US" dirty="0"/>
          </a:p>
        </p:txBody>
      </p:sp>
      <p:sp>
        <p:nvSpPr>
          <p:cNvPr id="7" name="Segnaposto piè di pagina 3">
            <a:extLst>
              <a:ext uri="{FF2B5EF4-FFF2-40B4-BE49-F238E27FC236}">
                <a16:creationId xmlns:a16="http://schemas.microsoft.com/office/drawing/2014/main" id="{CC903B94-3321-A903-B534-6AA0E371A8C6}"/>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pic>
        <p:nvPicPr>
          <p:cNvPr id="11" name="Segnaposto contenuto 10">
            <a:extLst>
              <a:ext uri="{FF2B5EF4-FFF2-40B4-BE49-F238E27FC236}">
                <a16:creationId xmlns:a16="http://schemas.microsoft.com/office/drawing/2014/main" id="{B47050C7-DD09-3F35-E377-5C0B12CFBE01}"/>
              </a:ext>
            </a:extLst>
          </p:cNvPr>
          <p:cNvPicPr>
            <a:picLocks noGrp="1" noChangeAspect="1"/>
          </p:cNvPicPr>
          <p:nvPr>
            <p:ph sz="half" idx="2"/>
          </p:nvPr>
        </p:nvPicPr>
        <p:blipFill>
          <a:blip r:embed="rId2"/>
          <a:stretch>
            <a:fillRect/>
          </a:stretch>
        </p:blipFill>
        <p:spPr>
          <a:xfrm>
            <a:off x="5262862" y="2679295"/>
            <a:ext cx="6852938" cy="3559582"/>
          </a:xfrm>
          <a:prstGeom prst="rect">
            <a:avLst/>
          </a:prstGeom>
        </p:spPr>
      </p:pic>
    </p:spTree>
    <p:extLst>
      <p:ext uri="{BB962C8B-B14F-4D97-AF65-F5344CB8AC3E}">
        <p14:creationId xmlns:p14="http://schemas.microsoft.com/office/powerpoint/2010/main" val="217750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86A26-A7EE-DA4D-E460-9A4DF59578F1}"/>
              </a:ext>
            </a:extLst>
          </p:cNvPr>
          <p:cNvSpPr>
            <a:spLocks noGrp="1"/>
          </p:cNvSpPr>
          <p:nvPr>
            <p:ph type="title"/>
          </p:nvPr>
        </p:nvSpPr>
        <p:spPr/>
        <p:txBody>
          <a:bodyPr/>
          <a:lstStyle/>
          <a:p>
            <a:r>
              <a:rPr lang="en-GB" dirty="0"/>
              <a:t>The concept of Agri-Photovoltaics (APV)</a:t>
            </a:r>
          </a:p>
        </p:txBody>
      </p:sp>
      <p:sp>
        <p:nvSpPr>
          <p:cNvPr id="3" name="Segnaposto contenuto 2">
            <a:extLst>
              <a:ext uri="{FF2B5EF4-FFF2-40B4-BE49-F238E27FC236}">
                <a16:creationId xmlns:a16="http://schemas.microsoft.com/office/drawing/2014/main" id="{C5F61165-ABC3-D891-5ABA-1474E022E844}"/>
              </a:ext>
            </a:extLst>
          </p:cNvPr>
          <p:cNvSpPr>
            <a:spLocks noGrp="1"/>
          </p:cNvSpPr>
          <p:nvPr>
            <p:ph sz="half" idx="1"/>
          </p:nvPr>
        </p:nvSpPr>
        <p:spPr>
          <a:xfrm>
            <a:off x="38100" y="1571625"/>
            <a:ext cx="4943475" cy="4616451"/>
          </a:xfrm>
        </p:spPr>
        <p:txBody>
          <a:bodyPr>
            <a:normAutofit fontScale="92500"/>
          </a:bodyPr>
          <a:lstStyle/>
          <a:p>
            <a:pPr marL="0" indent="0">
              <a:buNone/>
            </a:pPr>
            <a:r>
              <a:rPr lang="en-US" dirty="0"/>
              <a:t>Under the regulated shadow of the APV system </a:t>
            </a:r>
            <a:r>
              <a:rPr lang="en-US" dirty="0">
                <a:ln>
                  <a:solidFill>
                    <a:srgbClr val="92D050"/>
                  </a:solidFill>
                </a:ln>
              </a:rPr>
              <a:t>(1) </a:t>
            </a:r>
            <a:r>
              <a:rPr lang="en-US" dirty="0"/>
              <a:t>crops </a:t>
            </a:r>
            <a:r>
              <a:rPr lang="en-US" dirty="0">
                <a:ln>
                  <a:solidFill>
                    <a:srgbClr val="92D050"/>
                  </a:solidFill>
                </a:ln>
              </a:rPr>
              <a:t>(2)</a:t>
            </a:r>
            <a:r>
              <a:rPr lang="en-US" dirty="0"/>
              <a:t> grow with less water needs, animals </a:t>
            </a:r>
            <a:r>
              <a:rPr lang="en-US" dirty="0">
                <a:ln>
                  <a:solidFill>
                    <a:srgbClr val="92D050"/>
                  </a:solidFill>
                </a:ln>
              </a:rPr>
              <a:t>(3)</a:t>
            </a:r>
            <a:r>
              <a:rPr lang="en-US" dirty="0"/>
              <a:t> may find shadow, and tractors </a:t>
            </a:r>
            <a:r>
              <a:rPr lang="en-US" dirty="0">
                <a:ln>
                  <a:solidFill>
                    <a:srgbClr val="92D050"/>
                  </a:solidFill>
                </a:ln>
              </a:rPr>
              <a:t>(4)</a:t>
            </a:r>
            <a:r>
              <a:rPr lang="en-US" dirty="0"/>
              <a:t> can operate without interfering with the PV structures and panels </a:t>
            </a:r>
            <a:r>
              <a:rPr lang="en-US" dirty="0">
                <a:ln>
                  <a:solidFill>
                    <a:srgbClr val="92D050"/>
                  </a:solidFill>
                </a:ln>
              </a:rPr>
              <a:t>(5)</a:t>
            </a:r>
            <a:r>
              <a:rPr lang="en-US" dirty="0"/>
              <a:t>.</a:t>
            </a:r>
          </a:p>
          <a:p>
            <a:pPr marL="0" indent="0">
              <a:buNone/>
            </a:pPr>
            <a:r>
              <a:rPr lang="en-US" dirty="0"/>
              <a:t>Electricity can be either self-consumed </a:t>
            </a:r>
            <a:r>
              <a:rPr lang="en-US" dirty="0">
                <a:ln>
                  <a:solidFill>
                    <a:srgbClr val="92D050"/>
                  </a:solidFill>
                </a:ln>
              </a:rPr>
              <a:t>(6)</a:t>
            </a:r>
            <a:r>
              <a:rPr lang="en-US" dirty="0"/>
              <a:t>, sold following Power Purchase Agreements with local residentials and industrial estates </a:t>
            </a:r>
            <a:r>
              <a:rPr lang="en-US" dirty="0">
                <a:ln>
                  <a:solidFill>
                    <a:srgbClr val="92D050"/>
                  </a:solidFill>
                </a:ln>
              </a:rPr>
              <a:t>(7)</a:t>
            </a:r>
            <a:r>
              <a:rPr lang="en-US" dirty="0"/>
              <a:t>, or it can be fed into the power grid </a:t>
            </a:r>
            <a:r>
              <a:rPr lang="en-US" dirty="0">
                <a:ln>
                  <a:solidFill>
                    <a:srgbClr val="92D050"/>
                  </a:solidFill>
                </a:ln>
              </a:rPr>
              <a:t>(8)</a:t>
            </a:r>
            <a:r>
              <a:rPr lang="en-US" dirty="0"/>
              <a:t>.</a:t>
            </a:r>
            <a:endParaRPr lang="en-GB" dirty="0"/>
          </a:p>
        </p:txBody>
      </p:sp>
      <p:sp>
        <p:nvSpPr>
          <p:cNvPr id="6" name="Segnaposto numero diapositiva 5">
            <a:extLst>
              <a:ext uri="{FF2B5EF4-FFF2-40B4-BE49-F238E27FC236}">
                <a16:creationId xmlns:a16="http://schemas.microsoft.com/office/drawing/2014/main" id="{8FE7B62C-EDF2-D7CE-A0A5-40EC4CED5834}"/>
              </a:ext>
            </a:extLst>
          </p:cNvPr>
          <p:cNvSpPr>
            <a:spLocks noGrp="1"/>
          </p:cNvSpPr>
          <p:nvPr>
            <p:ph type="sldNum" sz="quarter" idx="12"/>
          </p:nvPr>
        </p:nvSpPr>
        <p:spPr/>
        <p:txBody>
          <a:bodyPr/>
          <a:lstStyle/>
          <a:p>
            <a:fld id="{6FF9F0C5-380F-41C2-899A-BAC0F0927E16}" type="slidenum">
              <a:rPr lang="en-US" smtClean="0"/>
              <a:t>11</a:t>
            </a:fld>
            <a:endParaRPr lang="en-US" dirty="0"/>
          </a:p>
        </p:txBody>
      </p:sp>
      <p:pic>
        <p:nvPicPr>
          <p:cNvPr id="10" name="Segnaposto contenuto 9">
            <a:extLst>
              <a:ext uri="{FF2B5EF4-FFF2-40B4-BE49-F238E27FC236}">
                <a16:creationId xmlns:a16="http://schemas.microsoft.com/office/drawing/2014/main" id="{2E63A54E-ABBD-7CA5-89CB-8883D367E068}"/>
              </a:ext>
            </a:extLst>
          </p:cNvPr>
          <p:cNvPicPr>
            <a:picLocks noGrp="1" noChangeAspect="1"/>
          </p:cNvPicPr>
          <p:nvPr>
            <p:ph sz="half" idx="2"/>
          </p:nvPr>
        </p:nvPicPr>
        <p:blipFill>
          <a:blip r:embed="rId2"/>
          <a:stretch>
            <a:fillRect/>
          </a:stretch>
        </p:blipFill>
        <p:spPr>
          <a:xfrm>
            <a:off x="5081089" y="1665816"/>
            <a:ext cx="7006136" cy="4379384"/>
          </a:xfrm>
          <a:prstGeom prst="rect">
            <a:avLst/>
          </a:prstGeom>
        </p:spPr>
      </p:pic>
      <p:sp>
        <p:nvSpPr>
          <p:cNvPr id="11" name="Segnaposto piè di pagina 3">
            <a:extLst>
              <a:ext uri="{FF2B5EF4-FFF2-40B4-BE49-F238E27FC236}">
                <a16:creationId xmlns:a16="http://schemas.microsoft.com/office/drawing/2014/main" id="{EE3BE682-AF90-28EC-DCF5-44A56480E86D}"/>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Tree>
    <p:extLst>
      <p:ext uri="{BB962C8B-B14F-4D97-AF65-F5344CB8AC3E}">
        <p14:creationId xmlns:p14="http://schemas.microsoft.com/office/powerpoint/2010/main" val="324544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8E650-2246-E064-3DD1-4B586FAB0CEE}"/>
              </a:ext>
            </a:extLst>
          </p:cNvPr>
          <p:cNvSpPr>
            <a:spLocks noGrp="1"/>
          </p:cNvSpPr>
          <p:nvPr>
            <p:ph type="title"/>
          </p:nvPr>
        </p:nvSpPr>
        <p:spPr/>
        <p:txBody>
          <a:bodyPr/>
          <a:lstStyle/>
          <a:p>
            <a:r>
              <a:rPr lang="en-GB" dirty="0"/>
              <a:t>Agri-Photovoltaics: a Win-Win solution</a:t>
            </a:r>
          </a:p>
        </p:txBody>
      </p:sp>
      <p:pic>
        <p:nvPicPr>
          <p:cNvPr id="10" name="Segnaposto contenuto 9">
            <a:extLst>
              <a:ext uri="{FF2B5EF4-FFF2-40B4-BE49-F238E27FC236}">
                <a16:creationId xmlns:a16="http://schemas.microsoft.com/office/drawing/2014/main" id="{2FF4F41A-FD28-3A7F-4479-DF37AC065D3C}"/>
              </a:ext>
            </a:extLst>
          </p:cNvPr>
          <p:cNvPicPr>
            <a:picLocks noGrp="1" noChangeAspect="1"/>
          </p:cNvPicPr>
          <p:nvPr>
            <p:ph sz="half" idx="1"/>
          </p:nvPr>
        </p:nvPicPr>
        <p:blipFill>
          <a:blip r:embed="rId2"/>
          <a:stretch>
            <a:fillRect/>
          </a:stretch>
        </p:blipFill>
        <p:spPr>
          <a:xfrm>
            <a:off x="892844" y="2562513"/>
            <a:ext cx="5072312" cy="2877561"/>
          </a:xfrm>
          <a:prstGeom prst="rect">
            <a:avLst/>
          </a:prstGeom>
        </p:spPr>
      </p:pic>
      <p:sp>
        <p:nvSpPr>
          <p:cNvPr id="4" name="Segnaposto contenuto 3">
            <a:extLst>
              <a:ext uri="{FF2B5EF4-FFF2-40B4-BE49-F238E27FC236}">
                <a16:creationId xmlns:a16="http://schemas.microsoft.com/office/drawing/2014/main" id="{F1112725-ECD7-DF93-A7B9-8218B9A47089}"/>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Category I (DIN SPEC 91434): </a:t>
            </a:r>
          </a:p>
          <a:p>
            <a:r>
              <a:rPr lang="en-US" dirty="0"/>
              <a:t>Overhead PV with vertical clearance &gt; 2.1 m</a:t>
            </a:r>
          </a:p>
          <a:p>
            <a:r>
              <a:rPr lang="en-US" dirty="0"/>
              <a:t>Farming </a:t>
            </a:r>
            <a:r>
              <a:rPr lang="en-US" b="1" dirty="0"/>
              <a:t>under</a:t>
            </a:r>
            <a:r>
              <a:rPr lang="en-US" dirty="0"/>
              <a:t> the APV system</a:t>
            </a:r>
          </a:p>
          <a:p>
            <a:pPr marL="0" indent="0">
              <a:buNone/>
            </a:pPr>
            <a:endParaRPr lang="en-US" dirty="0"/>
          </a:p>
          <a:p>
            <a:pPr marL="0" indent="0">
              <a:buNone/>
            </a:pPr>
            <a:r>
              <a:rPr lang="en-US" dirty="0"/>
              <a:t>A</a:t>
            </a:r>
            <a:r>
              <a:rPr lang="en-US" baseline="-25000" dirty="0"/>
              <a:t>L</a:t>
            </a:r>
            <a:r>
              <a:rPr lang="en-US" dirty="0"/>
              <a:t> Cultivatable agricultural areas</a:t>
            </a:r>
          </a:p>
          <a:p>
            <a:pPr marL="0" indent="0">
              <a:buNone/>
            </a:pPr>
            <a:r>
              <a:rPr lang="en-US" dirty="0"/>
              <a:t>A</a:t>
            </a:r>
            <a:r>
              <a:rPr lang="en-US" baseline="-25000" dirty="0"/>
              <a:t>N</a:t>
            </a:r>
            <a:r>
              <a:rPr lang="en-US" dirty="0"/>
              <a:t> Uncultivatable agricultural areas</a:t>
            </a:r>
          </a:p>
          <a:p>
            <a:pPr marL="0" indent="0">
              <a:buNone/>
            </a:pPr>
            <a:r>
              <a:rPr lang="en-US" dirty="0"/>
              <a:t>h</a:t>
            </a:r>
            <a:r>
              <a:rPr lang="en-US" baseline="-25000" dirty="0"/>
              <a:t>1</a:t>
            </a:r>
            <a:r>
              <a:rPr lang="en-US" dirty="0"/>
              <a:t> Clearance height below 2.1 m</a:t>
            </a:r>
          </a:p>
          <a:p>
            <a:pPr marL="0" indent="0">
              <a:buNone/>
            </a:pPr>
            <a:r>
              <a:rPr lang="en-US" dirty="0"/>
              <a:t>h</a:t>
            </a:r>
            <a:r>
              <a:rPr lang="en-US" baseline="-25000" dirty="0"/>
              <a:t>2</a:t>
            </a:r>
            <a:r>
              <a:rPr lang="en-US" dirty="0"/>
              <a:t> Clearance height above 2.1 m</a:t>
            </a:r>
          </a:p>
          <a:p>
            <a:pPr marL="0" indent="0">
              <a:buNone/>
            </a:pPr>
            <a:r>
              <a:rPr lang="en-US" dirty="0"/>
              <a:t>1 Examples of PV modules</a:t>
            </a:r>
          </a:p>
          <a:p>
            <a:pPr marL="0" indent="0">
              <a:buNone/>
            </a:pPr>
            <a:r>
              <a:rPr lang="en-US" dirty="0"/>
              <a:t>2 Mounting structure</a:t>
            </a:r>
          </a:p>
          <a:p>
            <a:pPr marL="0" indent="0">
              <a:buNone/>
            </a:pPr>
            <a:r>
              <a:rPr lang="en-US" dirty="0"/>
              <a:t>3 Examples of crops</a:t>
            </a:r>
            <a:endParaRPr lang="en-GB" dirty="0"/>
          </a:p>
        </p:txBody>
      </p:sp>
      <p:sp>
        <p:nvSpPr>
          <p:cNvPr id="6" name="Segnaposto numero diapositiva 5">
            <a:extLst>
              <a:ext uri="{FF2B5EF4-FFF2-40B4-BE49-F238E27FC236}">
                <a16:creationId xmlns:a16="http://schemas.microsoft.com/office/drawing/2014/main" id="{BA2A7251-5772-3402-A5F8-476630E5F258}"/>
              </a:ext>
            </a:extLst>
          </p:cNvPr>
          <p:cNvSpPr>
            <a:spLocks noGrp="1"/>
          </p:cNvSpPr>
          <p:nvPr>
            <p:ph type="sldNum" sz="quarter" idx="12"/>
          </p:nvPr>
        </p:nvSpPr>
        <p:spPr/>
        <p:txBody>
          <a:bodyPr/>
          <a:lstStyle/>
          <a:p>
            <a:fld id="{6FF9F0C5-380F-41C2-899A-BAC0F0927E16}" type="slidenum">
              <a:rPr lang="en-US" smtClean="0"/>
              <a:t>12</a:t>
            </a:fld>
            <a:endParaRPr lang="en-US" dirty="0"/>
          </a:p>
        </p:txBody>
      </p:sp>
      <p:sp>
        <p:nvSpPr>
          <p:cNvPr id="7" name="Segnaposto piè di pagina 3">
            <a:extLst>
              <a:ext uri="{FF2B5EF4-FFF2-40B4-BE49-F238E27FC236}">
                <a16:creationId xmlns:a16="http://schemas.microsoft.com/office/drawing/2014/main" id="{5B43B2FD-8B72-28CE-B9DB-2B4C015F4F89}"/>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
        <p:nvSpPr>
          <p:cNvPr id="9" name="CasellaDiTesto 8">
            <a:extLst>
              <a:ext uri="{FF2B5EF4-FFF2-40B4-BE49-F238E27FC236}">
                <a16:creationId xmlns:a16="http://schemas.microsoft.com/office/drawing/2014/main" id="{5375AC7F-8FF7-690F-3621-0DC7C7EBBB9F}"/>
              </a:ext>
            </a:extLst>
          </p:cNvPr>
          <p:cNvSpPr txBox="1"/>
          <p:nvPr/>
        </p:nvSpPr>
        <p:spPr>
          <a:xfrm rot="16200000">
            <a:off x="10453463" y="4800375"/>
            <a:ext cx="3169296" cy="307777"/>
          </a:xfrm>
          <a:prstGeom prst="rect">
            <a:avLst/>
          </a:prstGeom>
          <a:noFill/>
        </p:spPr>
        <p:txBody>
          <a:bodyPr wrap="square">
            <a:spAutoFit/>
          </a:bodyPr>
          <a:lstStyle/>
          <a:p>
            <a:r>
              <a:rPr lang="en-GB" sz="1400" i="1" dirty="0"/>
              <a:t>Credits: Fraunhofer ISE</a:t>
            </a:r>
          </a:p>
        </p:txBody>
      </p:sp>
    </p:spTree>
    <p:extLst>
      <p:ext uri="{BB962C8B-B14F-4D97-AF65-F5344CB8AC3E}">
        <p14:creationId xmlns:p14="http://schemas.microsoft.com/office/powerpoint/2010/main" val="293115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7B58-E905-5609-D6A1-AD76C0A3C8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1D212C8-B69A-1780-71C4-2880BC2AE10C}"/>
              </a:ext>
            </a:extLst>
          </p:cNvPr>
          <p:cNvSpPr>
            <a:spLocks noGrp="1"/>
          </p:cNvSpPr>
          <p:nvPr>
            <p:ph type="title"/>
          </p:nvPr>
        </p:nvSpPr>
        <p:spPr/>
        <p:txBody>
          <a:bodyPr/>
          <a:lstStyle/>
          <a:p>
            <a:r>
              <a:rPr lang="en-GB" dirty="0"/>
              <a:t>Agri-Photovoltaics: a Win-Win solution</a:t>
            </a:r>
          </a:p>
        </p:txBody>
      </p:sp>
      <p:pic>
        <p:nvPicPr>
          <p:cNvPr id="5" name="Segnaposto contenuto 4">
            <a:extLst>
              <a:ext uri="{FF2B5EF4-FFF2-40B4-BE49-F238E27FC236}">
                <a16:creationId xmlns:a16="http://schemas.microsoft.com/office/drawing/2014/main" id="{BCD33992-70E0-8366-E694-2FE44CB58AF4}"/>
              </a:ext>
            </a:extLst>
          </p:cNvPr>
          <p:cNvPicPr>
            <a:picLocks noGrp="1" noChangeAspect="1"/>
          </p:cNvPicPr>
          <p:nvPr>
            <p:ph sz="half" idx="1"/>
          </p:nvPr>
        </p:nvPicPr>
        <p:blipFill>
          <a:blip r:embed="rId2"/>
          <a:stretch>
            <a:fillRect/>
          </a:stretch>
        </p:blipFill>
        <p:spPr>
          <a:xfrm>
            <a:off x="1033064" y="2690540"/>
            <a:ext cx="4791871" cy="2621507"/>
          </a:xfrm>
          <a:prstGeom prst="rect">
            <a:avLst/>
          </a:prstGeom>
        </p:spPr>
      </p:pic>
      <p:sp>
        <p:nvSpPr>
          <p:cNvPr id="4" name="Segnaposto contenuto 3">
            <a:extLst>
              <a:ext uri="{FF2B5EF4-FFF2-40B4-BE49-F238E27FC236}">
                <a16:creationId xmlns:a16="http://schemas.microsoft.com/office/drawing/2014/main" id="{B490882B-BE34-741D-D36A-4AB1ADA0EC3B}"/>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Category II (DIN SPEC 91434) Variant 1: </a:t>
            </a:r>
          </a:p>
          <a:p>
            <a:r>
              <a:rPr lang="en-US" dirty="0"/>
              <a:t>Interspace PV with vertical clearance &lt; 2.1 m</a:t>
            </a:r>
          </a:p>
          <a:p>
            <a:r>
              <a:rPr lang="en-US" dirty="0"/>
              <a:t>Farming </a:t>
            </a:r>
            <a:r>
              <a:rPr lang="en-US" b="1" dirty="0"/>
              <a:t>between</a:t>
            </a:r>
            <a:r>
              <a:rPr lang="en-US" dirty="0"/>
              <a:t> the rows of APV systems</a:t>
            </a:r>
          </a:p>
          <a:p>
            <a:endParaRPr lang="en-US" dirty="0"/>
          </a:p>
          <a:p>
            <a:pPr marL="0" indent="0">
              <a:buNone/>
            </a:pPr>
            <a:r>
              <a:rPr lang="en-US" dirty="0"/>
              <a:t>A</a:t>
            </a:r>
            <a:r>
              <a:rPr lang="en-US" baseline="-25000" dirty="0"/>
              <a:t>L</a:t>
            </a:r>
            <a:r>
              <a:rPr lang="en-US" dirty="0"/>
              <a:t> Cultivatable agricultural areas</a:t>
            </a:r>
          </a:p>
          <a:p>
            <a:pPr marL="0" indent="0">
              <a:buNone/>
            </a:pPr>
            <a:r>
              <a:rPr lang="en-US" dirty="0"/>
              <a:t>A</a:t>
            </a:r>
            <a:r>
              <a:rPr lang="en-US" baseline="-25000" dirty="0"/>
              <a:t>N</a:t>
            </a:r>
            <a:r>
              <a:rPr lang="en-US" dirty="0"/>
              <a:t> Uncultivatable agricultural areas</a:t>
            </a:r>
          </a:p>
          <a:p>
            <a:pPr marL="0" indent="0">
              <a:buNone/>
            </a:pPr>
            <a:r>
              <a:rPr lang="en-US" dirty="0"/>
              <a:t>h</a:t>
            </a:r>
            <a:r>
              <a:rPr lang="en-US" baseline="-25000" dirty="0"/>
              <a:t>1</a:t>
            </a:r>
            <a:r>
              <a:rPr lang="en-US" dirty="0"/>
              <a:t> Clearance height below 2.1 m</a:t>
            </a:r>
          </a:p>
          <a:p>
            <a:pPr marL="0" indent="0">
              <a:buNone/>
            </a:pPr>
            <a:r>
              <a:rPr lang="en-US" dirty="0"/>
              <a:t>h</a:t>
            </a:r>
            <a:r>
              <a:rPr lang="en-US" baseline="-25000" dirty="0"/>
              <a:t>2</a:t>
            </a:r>
            <a:r>
              <a:rPr lang="en-US" dirty="0"/>
              <a:t> Clearance height above 2.1 m</a:t>
            </a:r>
          </a:p>
          <a:p>
            <a:pPr marL="0" indent="0">
              <a:buNone/>
            </a:pPr>
            <a:r>
              <a:rPr lang="en-US" dirty="0"/>
              <a:t>1 Examples of PV modules</a:t>
            </a:r>
          </a:p>
          <a:p>
            <a:pPr marL="0" indent="0">
              <a:buNone/>
            </a:pPr>
            <a:r>
              <a:rPr lang="en-US" dirty="0"/>
              <a:t>2 Mounting structure</a:t>
            </a:r>
          </a:p>
          <a:p>
            <a:pPr marL="0" indent="0">
              <a:buNone/>
            </a:pPr>
            <a:r>
              <a:rPr lang="en-US" dirty="0"/>
              <a:t>3 Examples of crops</a:t>
            </a:r>
            <a:endParaRPr lang="en-GB" dirty="0"/>
          </a:p>
        </p:txBody>
      </p:sp>
      <p:sp>
        <p:nvSpPr>
          <p:cNvPr id="6" name="Segnaposto numero diapositiva 5">
            <a:extLst>
              <a:ext uri="{FF2B5EF4-FFF2-40B4-BE49-F238E27FC236}">
                <a16:creationId xmlns:a16="http://schemas.microsoft.com/office/drawing/2014/main" id="{8CB40BAE-59AE-F732-255E-66B82F88B96D}"/>
              </a:ext>
            </a:extLst>
          </p:cNvPr>
          <p:cNvSpPr>
            <a:spLocks noGrp="1"/>
          </p:cNvSpPr>
          <p:nvPr>
            <p:ph type="sldNum" sz="quarter" idx="12"/>
          </p:nvPr>
        </p:nvSpPr>
        <p:spPr/>
        <p:txBody>
          <a:bodyPr/>
          <a:lstStyle/>
          <a:p>
            <a:fld id="{6FF9F0C5-380F-41C2-899A-BAC0F0927E16}" type="slidenum">
              <a:rPr lang="en-US" smtClean="0"/>
              <a:t>13</a:t>
            </a:fld>
            <a:endParaRPr lang="en-US" dirty="0"/>
          </a:p>
        </p:txBody>
      </p:sp>
      <p:sp>
        <p:nvSpPr>
          <p:cNvPr id="7" name="Segnaposto piè di pagina 3">
            <a:extLst>
              <a:ext uri="{FF2B5EF4-FFF2-40B4-BE49-F238E27FC236}">
                <a16:creationId xmlns:a16="http://schemas.microsoft.com/office/drawing/2014/main" id="{4C382F25-83D4-93FA-DE75-3A98DFD97514}"/>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
        <p:nvSpPr>
          <p:cNvPr id="9" name="CasellaDiTesto 8">
            <a:extLst>
              <a:ext uri="{FF2B5EF4-FFF2-40B4-BE49-F238E27FC236}">
                <a16:creationId xmlns:a16="http://schemas.microsoft.com/office/drawing/2014/main" id="{A5EBA017-A76C-F0F0-4D31-E2BDC4250D01}"/>
              </a:ext>
            </a:extLst>
          </p:cNvPr>
          <p:cNvSpPr txBox="1"/>
          <p:nvPr/>
        </p:nvSpPr>
        <p:spPr>
          <a:xfrm rot="16200000">
            <a:off x="10453463" y="4800375"/>
            <a:ext cx="3169296" cy="307777"/>
          </a:xfrm>
          <a:prstGeom prst="rect">
            <a:avLst/>
          </a:prstGeom>
          <a:noFill/>
        </p:spPr>
        <p:txBody>
          <a:bodyPr wrap="square">
            <a:spAutoFit/>
          </a:bodyPr>
          <a:lstStyle/>
          <a:p>
            <a:r>
              <a:rPr lang="en-GB" sz="1400" i="1" dirty="0"/>
              <a:t>Credits: Fraunhofer ISE</a:t>
            </a:r>
          </a:p>
        </p:txBody>
      </p:sp>
    </p:spTree>
    <p:extLst>
      <p:ext uri="{BB962C8B-B14F-4D97-AF65-F5344CB8AC3E}">
        <p14:creationId xmlns:p14="http://schemas.microsoft.com/office/powerpoint/2010/main" val="274484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FB73-3007-54A8-6FF3-FAFEAE242E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4749B4-47F8-A89A-B67F-1155C0FA7870}"/>
              </a:ext>
            </a:extLst>
          </p:cNvPr>
          <p:cNvSpPr>
            <a:spLocks noGrp="1"/>
          </p:cNvSpPr>
          <p:nvPr>
            <p:ph type="title"/>
          </p:nvPr>
        </p:nvSpPr>
        <p:spPr/>
        <p:txBody>
          <a:bodyPr/>
          <a:lstStyle/>
          <a:p>
            <a:r>
              <a:rPr lang="en-GB" dirty="0"/>
              <a:t>Agri-Photovoltaics: a Win-Win solution</a:t>
            </a:r>
          </a:p>
        </p:txBody>
      </p:sp>
      <p:pic>
        <p:nvPicPr>
          <p:cNvPr id="5" name="Segnaposto contenuto 4">
            <a:extLst>
              <a:ext uri="{FF2B5EF4-FFF2-40B4-BE49-F238E27FC236}">
                <a16:creationId xmlns:a16="http://schemas.microsoft.com/office/drawing/2014/main" id="{7FA7943A-2239-4EAB-23C4-C330415755C4}"/>
              </a:ext>
            </a:extLst>
          </p:cNvPr>
          <p:cNvPicPr>
            <a:picLocks noGrp="1" noChangeAspect="1"/>
          </p:cNvPicPr>
          <p:nvPr>
            <p:ph sz="half" idx="1"/>
          </p:nvPr>
        </p:nvPicPr>
        <p:blipFill>
          <a:blip r:embed="rId2"/>
          <a:stretch>
            <a:fillRect/>
          </a:stretch>
        </p:blipFill>
        <p:spPr>
          <a:xfrm>
            <a:off x="920278" y="2730168"/>
            <a:ext cx="5017443" cy="2542252"/>
          </a:xfrm>
          <a:prstGeom prst="rect">
            <a:avLst/>
          </a:prstGeom>
        </p:spPr>
      </p:pic>
      <p:sp>
        <p:nvSpPr>
          <p:cNvPr id="4" name="Segnaposto contenuto 3">
            <a:extLst>
              <a:ext uri="{FF2B5EF4-FFF2-40B4-BE49-F238E27FC236}">
                <a16:creationId xmlns:a16="http://schemas.microsoft.com/office/drawing/2014/main" id="{D4A05F10-E23D-E90C-B2D2-3351A461E011}"/>
              </a:ext>
            </a:extLst>
          </p:cNvPr>
          <p:cNvSpPr>
            <a:spLocks noGrp="1"/>
          </p:cNvSpPr>
          <p:nvPr>
            <p:ph sz="half" idx="2"/>
          </p:nvPr>
        </p:nvSpPr>
        <p:spPr>
          <a:xfrm>
            <a:off x="6172202" y="1825625"/>
            <a:ext cx="6019798" cy="4351338"/>
          </a:xfrm>
        </p:spPr>
        <p:txBody>
          <a:bodyPr>
            <a:normAutofit fontScale="85000" lnSpcReduction="20000"/>
          </a:bodyPr>
          <a:lstStyle/>
          <a:p>
            <a:pPr marL="0" indent="0">
              <a:buNone/>
            </a:pPr>
            <a:r>
              <a:rPr lang="en-US" b="1" dirty="0"/>
              <a:t>Category II (DIN SPEC 91434) Variant 2: </a:t>
            </a:r>
          </a:p>
          <a:p>
            <a:r>
              <a:rPr lang="en-US" dirty="0"/>
              <a:t>Interspace PV with vertical clearance &lt; 2.1 m</a:t>
            </a:r>
          </a:p>
          <a:p>
            <a:r>
              <a:rPr lang="en-US" dirty="0"/>
              <a:t>Farming </a:t>
            </a:r>
            <a:r>
              <a:rPr lang="en-US" b="1" dirty="0"/>
              <a:t>between</a:t>
            </a:r>
            <a:r>
              <a:rPr lang="en-US" dirty="0"/>
              <a:t> the rows of APV systems</a:t>
            </a:r>
          </a:p>
          <a:p>
            <a:endParaRPr lang="en-US" dirty="0"/>
          </a:p>
          <a:p>
            <a:pPr marL="0" indent="0">
              <a:buNone/>
            </a:pPr>
            <a:r>
              <a:rPr lang="en-US" dirty="0"/>
              <a:t>A</a:t>
            </a:r>
            <a:r>
              <a:rPr lang="en-US" baseline="-25000" dirty="0"/>
              <a:t>L</a:t>
            </a:r>
            <a:r>
              <a:rPr lang="en-US" dirty="0"/>
              <a:t> Cultivatable agricultural areas</a:t>
            </a:r>
          </a:p>
          <a:p>
            <a:pPr marL="0" indent="0">
              <a:buNone/>
            </a:pPr>
            <a:r>
              <a:rPr lang="en-US" dirty="0"/>
              <a:t>A</a:t>
            </a:r>
            <a:r>
              <a:rPr lang="en-US" baseline="-25000" dirty="0"/>
              <a:t>N</a:t>
            </a:r>
            <a:r>
              <a:rPr lang="en-US" dirty="0"/>
              <a:t> Uncultivatable agricultural areas</a:t>
            </a:r>
          </a:p>
          <a:p>
            <a:pPr marL="0" indent="0">
              <a:buNone/>
            </a:pPr>
            <a:r>
              <a:rPr lang="en-US" dirty="0"/>
              <a:t>h</a:t>
            </a:r>
            <a:r>
              <a:rPr lang="en-US" baseline="-25000" dirty="0"/>
              <a:t>1</a:t>
            </a:r>
            <a:r>
              <a:rPr lang="en-US" dirty="0"/>
              <a:t> Clearance height below 2.1 m</a:t>
            </a:r>
          </a:p>
          <a:p>
            <a:pPr marL="0" indent="0">
              <a:buNone/>
            </a:pPr>
            <a:r>
              <a:rPr lang="en-US" dirty="0"/>
              <a:t>h</a:t>
            </a:r>
            <a:r>
              <a:rPr lang="en-US" baseline="-25000" dirty="0"/>
              <a:t>2</a:t>
            </a:r>
            <a:r>
              <a:rPr lang="en-US" dirty="0"/>
              <a:t> Clearance height above 2.1 m</a:t>
            </a:r>
          </a:p>
          <a:p>
            <a:pPr marL="0" indent="0">
              <a:buNone/>
            </a:pPr>
            <a:r>
              <a:rPr lang="en-US" dirty="0"/>
              <a:t>1 Examples of PV modules</a:t>
            </a:r>
          </a:p>
          <a:p>
            <a:pPr marL="0" indent="0">
              <a:buNone/>
            </a:pPr>
            <a:r>
              <a:rPr lang="en-US" dirty="0"/>
              <a:t>2 Mounting structure</a:t>
            </a:r>
          </a:p>
          <a:p>
            <a:pPr marL="0" indent="0">
              <a:buNone/>
            </a:pPr>
            <a:r>
              <a:rPr lang="en-US" dirty="0"/>
              <a:t>3 Examples of crops</a:t>
            </a:r>
            <a:endParaRPr lang="en-GB" dirty="0"/>
          </a:p>
        </p:txBody>
      </p:sp>
      <p:sp>
        <p:nvSpPr>
          <p:cNvPr id="6" name="Segnaposto numero diapositiva 5">
            <a:extLst>
              <a:ext uri="{FF2B5EF4-FFF2-40B4-BE49-F238E27FC236}">
                <a16:creationId xmlns:a16="http://schemas.microsoft.com/office/drawing/2014/main" id="{A31D4A88-3740-8C31-FE04-F495406C74E8}"/>
              </a:ext>
            </a:extLst>
          </p:cNvPr>
          <p:cNvSpPr>
            <a:spLocks noGrp="1"/>
          </p:cNvSpPr>
          <p:nvPr>
            <p:ph type="sldNum" sz="quarter" idx="12"/>
          </p:nvPr>
        </p:nvSpPr>
        <p:spPr/>
        <p:txBody>
          <a:bodyPr/>
          <a:lstStyle/>
          <a:p>
            <a:fld id="{6FF9F0C5-380F-41C2-899A-BAC0F0927E16}" type="slidenum">
              <a:rPr lang="en-US" smtClean="0"/>
              <a:t>14</a:t>
            </a:fld>
            <a:endParaRPr lang="en-US" dirty="0"/>
          </a:p>
        </p:txBody>
      </p:sp>
      <p:sp>
        <p:nvSpPr>
          <p:cNvPr id="7" name="Segnaposto piè di pagina 3">
            <a:extLst>
              <a:ext uri="{FF2B5EF4-FFF2-40B4-BE49-F238E27FC236}">
                <a16:creationId xmlns:a16="http://schemas.microsoft.com/office/drawing/2014/main" id="{6E46741D-4AF1-CBC1-0964-D3D333D04A04}"/>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
        <p:nvSpPr>
          <p:cNvPr id="9" name="CasellaDiTesto 8">
            <a:extLst>
              <a:ext uri="{FF2B5EF4-FFF2-40B4-BE49-F238E27FC236}">
                <a16:creationId xmlns:a16="http://schemas.microsoft.com/office/drawing/2014/main" id="{D83A0AFE-13F3-7F1A-483C-30360CE9EB59}"/>
              </a:ext>
            </a:extLst>
          </p:cNvPr>
          <p:cNvSpPr txBox="1"/>
          <p:nvPr/>
        </p:nvSpPr>
        <p:spPr>
          <a:xfrm rot="16200000">
            <a:off x="10453463" y="4800375"/>
            <a:ext cx="3169296" cy="307777"/>
          </a:xfrm>
          <a:prstGeom prst="rect">
            <a:avLst/>
          </a:prstGeom>
          <a:noFill/>
        </p:spPr>
        <p:txBody>
          <a:bodyPr wrap="square">
            <a:spAutoFit/>
          </a:bodyPr>
          <a:lstStyle/>
          <a:p>
            <a:r>
              <a:rPr lang="en-GB" sz="1400" i="1" dirty="0"/>
              <a:t>Credits: Fraunhofer ISE</a:t>
            </a:r>
          </a:p>
        </p:txBody>
      </p:sp>
    </p:spTree>
    <p:extLst>
      <p:ext uri="{BB962C8B-B14F-4D97-AF65-F5344CB8AC3E}">
        <p14:creationId xmlns:p14="http://schemas.microsoft.com/office/powerpoint/2010/main" val="89284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rba, Raccolto, raccolto/taglio, aria aperta&#10;&#10;Descrizione generata automaticamente">
            <a:extLst>
              <a:ext uri="{FF2B5EF4-FFF2-40B4-BE49-F238E27FC236}">
                <a16:creationId xmlns:a16="http://schemas.microsoft.com/office/drawing/2014/main" id="{EE07526B-6FFB-BAF4-8BE2-01BC85DA6B03}"/>
              </a:ext>
            </a:extLst>
          </p:cNvPr>
          <p:cNvPicPr>
            <a:picLocks noChangeAspect="1"/>
          </p:cNvPicPr>
          <p:nvPr/>
        </p:nvPicPr>
        <p:blipFill rotWithShape="1">
          <a:blip r:embed="rId2"/>
          <a:srcRect b="15667"/>
          <a:stretch/>
        </p:blipFill>
        <p:spPr>
          <a:xfrm>
            <a:off x="0" y="0"/>
            <a:ext cx="12192000" cy="6858000"/>
          </a:xfrm>
          <a:prstGeom prst="rect">
            <a:avLst/>
          </a:prstGeom>
        </p:spPr>
      </p:pic>
      <p:sp>
        <p:nvSpPr>
          <p:cNvPr id="7" name="Titolo 6">
            <a:extLst>
              <a:ext uri="{FF2B5EF4-FFF2-40B4-BE49-F238E27FC236}">
                <a16:creationId xmlns:a16="http://schemas.microsoft.com/office/drawing/2014/main" id="{8014F5FA-46F7-60F7-5CC5-BF4CCBD9F684}"/>
              </a:ext>
            </a:extLst>
          </p:cNvPr>
          <p:cNvSpPr>
            <a:spLocks noGrp="1"/>
          </p:cNvSpPr>
          <p:nvPr>
            <p:ph type="title"/>
          </p:nvPr>
        </p:nvSpPr>
        <p:spPr/>
        <p:txBody>
          <a:bodyPr/>
          <a:lstStyle/>
          <a:p>
            <a:pPr algn="ctr"/>
            <a:r>
              <a:rPr lang="en-GB" b="1" dirty="0">
                <a:solidFill>
                  <a:schemeClr val="accent4">
                    <a:lumMod val="20000"/>
                    <a:lumOff val="80000"/>
                  </a:schemeClr>
                </a:solidFill>
                <a:effectLst>
                  <a:outerShdw blurRad="38100" dist="38100" dir="2700000" algn="tl">
                    <a:srgbClr val="000000">
                      <a:alpha val="43137"/>
                    </a:srgbClr>
                  </a:outerShdw>
                </a:effectLst>
              </a:rPr>
              <a:t>Biomass</a:t>
            </a:r>
          </a:p>
        </p:txBody>
      </p:sp>
      <p:sp>
        <p:nvSpPr>
          <p:cNvPr id="11" name="Segnaposto contenuto 10">
            <a:extLst>
              <a:ext uri="{FF2B5EF4-FFF2-40B4-BE49-F238E27FC236}">
                <a16:creationId xmlns:a16="http://schemas.microsoft.com/office/drawing/2014/main" id="{09295C76-41C2-AFF5-42B9-9D7B7AB90F21}"/>
              </a:ext>
            </a:extLst>
          </p:cNvPr>
          <p:cNvSpPr>
            <a:spLocks noGrp="1"/>
          </p:cNvSpPr>
          <p:nvPr>
            <p:ph idx="1"/>
          </p:nvPr>
        </p:nvSpPr>
        <p:spPr>
          <a:solidFill>
            <a:srgbClr val="FFCC66">
              <a:alpha val="50196"/>
            </a:srgbClr>
          </a:solidFill>
        </p:spPr>
        <p:txBody>
          <a:bodyPr>
            <a:normAutofit/>
          </a:bodyPr>
          <a:lstStyle/>
          <a:p>
            <a:r>
              <a:rPr lang="en-GB" sz="3200" dirty="0">
                <a:solidFill>
                  <a:schemeClr val="accent2">
                    <a:lumMod val="50000"/>
                  </a:schemeClr>
                </a:solidFill>
                <a:effectLst>
                  <a:outerShdw blurRad="38100" dist="38100" dir="2700000" algn="tl">
                    <a:srgbClr val="000000">
                      <a:alpha val="43137"/>
                    </a:srgbClr>
                  </a:outerShdw>
                </a:effectLst>
              </a:rPr>
              <a:t>Biomass to energy used by humanity form the discover of fire use for cooking, heating and later metallurgy</a:t>
            </a:r>
          </a:p>
          <a:p>
            <a:r>
              <a:rPr lang="en-GB" sz="3200" dirty="0">
                <a:solidFill>
                  <a:schemeClr val="accent2">
                    <a:lumMod val="50000"/>
                  </a:schemeClr>
                </a:solidFill>
                <a:effectLst>
                  <a:outerShdw blurRad="38100" dist="38100" dir="2700000" algn="tl">
                    <a:srgbClr val="000000">
                      <a:alpha val="43137"/>
                    </a:srgbClr>
                  </a:outerShdw>
                </a:effectLst>
              </a:rPr>
              <a:t>The term biomass includes all the organic materials coming from vegetables and animals (marine or soil origin) with the exclusion of the fossils, able to be used for energy production purposes</a:t>
            </a:r>
          </a:p>
          <a:p>
            <a:r>
              <a:rPr lang="en-GB" sz="3200" i="1" u="sng" dirty="0">
                <a:solidFill>
                  <a:schemeClr val="accent2">
                    <a:lumMod val="50000"/>
                  </a:schemeClr>
                </a:solidFill>
                <a:effectLst>
                  <a:outerShdw blurRad="38100" dist="38100" dir="2700000" algn="tl">
                    <a:srgbClr val="000000">
                      <a:alpha val="43137"/>
                    </a:srgbClr>
                  </a:outerShdw>
                </a:effectLst>
              </a:rPr>
              <a:t>Biomass is solar energy fixed in organic material through photosynthesis</a:t>
            </a:r>
          </a:p>
          <a:p>
            <a:endParaRPr lang="en-GB" sz="3200" dirty="0">
              <a:solidFill>
                <a:schemeClr val="accent2">
                  <a:lumMod val="50000"/>
                </a:schemeClr>
              </a:solidFill>
              <a:effectLst>
                <a:outerShdw blurRad="38100" dist="38100" dir="2700000" algn="tl">
                  <a:srgbClr val="000000">
                    <a:alpha val="43137"/>
                  </a:srgbClr>
                </a:outerShdw>
              </a:effectLst>
            </a:endParaRPr>
          </a:p>
        </p:txBody>
      </p:sp>
      <p:sp>
        <p:nvSpPr>
          <p:cNvPr id="10" name="Segnaposto piè di pagina 3">
            <a:extLst>
              <a:ext uri="{FF2B5EF4-FFF2-40B4-BE49-F238E27FC236}">
                <a16:creationId xmlns:a16="http://schemas.microsoft.com/office/drawing/2014/main" id="{0E38F392-A0F9-168C-467A-7D4C3DF53EAA}"/>
              </a:ext>
            </a:extLst>
          </p:cNvPr>
          <p:cNvSpPr>
            <a:spLocks noGrp="1"/>
          </p:cNvSpPr>
          <p:nvPr>
            <p:ph type="ftr" sz="quarter" idx="11"/>
          </p:nvPr>
        </p:nvSpPr>
        <p:spPr/>
        <p:txBody>
          <a:bodyPr/>
          <a:lstStyle/>
          <a:p>
            <a:r>
              <a:rPr lang="en-US" dirty="0">
                <a:solidFill>
                  <a:schemeClr val="accent4">
                    <a:lumMod val="20000"/>
                    <a:lumOff val="80000"/>
                  </a:schemeClr>
                </a:solidFill>
                <a:effectLst>
                  <a:outerShdw blurRad="38100" dist="38100" dir="2700000" algn="tl">
                    <a:srgbClr val="000000">
                      <a:alpha val="43137"/>
                    </a:srgbClr>
                  </a:outerShdw>
                </a:effectLst>
              </a:rPr>
              <a:t>Module: Agricultural sustainability, management of natural resources and climate action Learning Unit: Renewable energy solutions for agriculture</a:t>
            </a:r>
          </a:p>
          <a:p>
            <a:r>
              <a:rPr lang="en-US" dirty="0">
                <a:solidFill>
                  <a:schemeClr val="accent4">
                    <a:lumMod val="20000"/>
                    <a:lumOff val="80000"/>
                  </a:schemeClr>
                </a:solidFill>
                <a:effectLst>
                  <a:outerShdw blurRad="38100" dist="38100" dir="2700000" algn="tl">
                    <a:srgbClr val="000000">
                      <a:alpha val="43137"/>
                    </a:srgbClr>
                  </a:outerShdw>
                </a:effectLst>
              </a:rPr>
              <a:t>Sub Unit: </a:t>
            </a:r>
            <a:r>
              <a:rPr lang="en-US" b="1" dirty="0">
                <a:solidFill>
                  <a:schemeClr val="accent4">
                    <a:lumMod val="20000"/>
                    <a:lumOff val="80000"/>
                  </a:schemeClr>
                </a:solidFill>
                <a:effectLst>
                  <a:outerShdw blurRad="38100" dist="38100" dir="2700000" algn="tl">
                    <a:srgbClr val="000000">
                      <a:alpha val="43137"/>
                    </a:srgbClr>
                  </a:outerShdw>
                </a:effectLst>
              </a:rPr>
              <a:t> Biomass to Energy </a:t>
            </a:r>
          </a:p>
        </p:txBody>
      </p:sp>
      <p:sp>
        <p:nvSpPr>
          <p:cNvPr id="6" name="Segnaposto numero diapositiva 5">
            <a:extLst>
              <a:ext uri="{FF2B5EF4-FFF2-40B4-BE49-F238E27FC236}">
                <a16:creationId xmlns:a16="http://schemas.microsoft.com/office/drawing/2014/main" id="{C650D731-8BDF-26B0-F5F1-2E492A23FA7E}"/>
              </a:ext>
            </a:extLst>
          </p:cNvPr>
          <p:cNvSpPr>
            <a:spLocks noGrp="1"/>
          </p:cNvSpPr>
          <p:nvPr>
            <p:ph type="sldNum" sz="quarter" idx="12"/>
          </p:nvPr>
        </p:nvSpPr>
        <p:spPr/>
        <p:txBody>
          <a:bodyPr/>
          <a:lstStyle/>
          <a:p>
            <a:fld id="{6FF9F0C5-380F-41C2-899A-BAC0F0927E16}" type="slidenum">
              <a:rPr lang="en-US" smtClean="0"/>
              <a:t>15</a:t>
            </a:fld>
            <a:endParaRPr lang="en-US" dirty="0"/>
          </a:p>
        </p:txBody>
      </p:sp>
      <p:sp>
        <p:nvSpPr>
          <p:cNvPr id="13" name="CasellaDiTesto 12">
            <a:extLst>
              <a:ext uri="{FF2B5EF4-FFF2-40B4-BE49-F238E27FC236}">
                <a16:creationId xmlns:a16="http://schemas.microsoft.com/office/drawing/2014/main" id="{285E2B77-5130-1459-6CFE-2DC843A067E2}"/>
              </a:ext>
            </a:extLst>
          </p:cNvPr>
          <p:cNvSpPr txBox="1"/>
          <p:nvPr/>
        </p:nvSpPr>
        <p:spPr>
          <a:xfrm rot="16200000">
            <a:off x="10361711" y="4980083"/>
            <a:ext cx="3429001" cy="307777"/>
          </a:xfrm>
          <a:prstGeom prst="rect">
            <a:avLst/>
          </a:prstGeom>
          <a:noFill/>
        </p:spPr>
        <p:txBody>
          <a:bodyPr wrap="square">
            <a:spAutoFit/>
          </a:bodyPr>
          <a:lstStyle/>
          <a:p>
            <a:r>
              <a:rPr lang="en-GB" sz="1400" dirty="0">
                <a:solidFill>
                  <a:schemeClr val="accent4">
                    <a:lumMod val="20000"/>
                    <a:lumOff val="80000"/>
                  </a:schemeClr>
                </a:solidFill>
                <a:effectLst>
                  <a:outerShdw blurRad="38100" dist="38100" dir="2700000" algn="tl">
                    <a:srgbClr val="000000">
                      <a:alpha val="43137"/>
                    </a:srgbClr>
                  </a:outerShdw>
                </a:effectLst>
              </a:rPr>
              <a:t>Picture Credits: </a:t>
            </a:r>
            <a:r>
              <a:rPr lang="en-GB" sz="1400" dirty="0" err="1">
                <a:solidFill>
                  <a:schemeClr val="accent4">
                    <a:lumMod val="20000"/>
                    <a:lumOff val="80000"/>
                  </a:schemeClr>
                </a:solidFill>
                <a:effectLst>
                  <a:outerShdw blurRad="38100" dist="38100" dir="2700000" algn="tl">
                    <a:srgbClr val="000000">
                      <a:alpha val="43137"/>
                    </a:srgbClr>
                  </a:outerShdw>
                </a:effectLst>
              </a:rPr>
              <a:t>prostooleh</a:t>
            </a:r>
            <a:r>
              <a:rPr lang="en-GB" sz="1400" dirty="0">
                <a:solidFill>
                  <a:schemeClr val="accent4">
                    <a:lumMod val="20000"/>
                    <a:lumOff val="80000"/>
                  </a:schemeClr>
                </a:solidFill>
                <a:effectLst>
                  <a:outerShdw blurRad="38100" dist="38100" dir="2700000" algn="tl">
                    <a:srgbClr val="000000">
                      <a:alpha val="43137"/>
                    </a:srgbClr>
                  </a:outerShdw>
                </a:effectLst>
              </a:rPr>
              <a:t> on </a:t>
            </a:r>
            <a:r>
              <a:rPr lang="en-GB" sz="1400" dirty="0" err="1">
                <a:solidFill>
                  <a:schemeClr val="accent4">
                    <a:lumMod val="20000"/>
                    <a:lumOff val="80000"/>
                  </a:schemeClr>
                </a:solidFill>
                <a:effectLst>
                  <a:outerShdw blurRad="38100" dist="38100" dir="2700000" algn="tl">
                    <a:srgbClr val="000000">
                      <a:alpha val="43137"/>
                    </a:srgbClr>
                  </a:outerShdw>
                </a:effectLst>
              </a:rPr>
              <a:t>Freepik</a:t>
            </a:r>
            <a:endParaRPr lang="en-GB" sz="1400"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87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3CC22-2394-86F5-08F9-EF51FDBE3E5E}"/>
              </a:ext>
            </a:extLst>
          </p:cNvPr>
          <p:cNvSpPr>
            <a:spLocks noGrp="1"/>
          </p:cNvSpPr>
          <p:nvPr>
            <p:ph type="title"/>
          </p:nvPr>
        </p:nvSpPr>
        <p:spPr/>
        <p:txBody>
          <a:bodyPr/>
          <a:lstStyle/>
          <a:p>
            <a:r>
              <a:rPr lang="en-GB" dirty="0"/>
              <a:t>Multiple sources of biomass</a:t>
            </a:r>
          </a:p>
        </p:txBody>
      </p:sp>
      <p:pic>
        <p:nvPicPr>
          <p:cNvPr id="6" name="Segnaposto contenuto 5">
            <a:extLst>
              <a:ext uri="{FF2B5EF4-FFF2-40B4-BE49-F238E27FC236}">
                <a16:creationId xmlns:a16="http://schemas.microsoft.com/office/drawing/2014/main" id="{68957D9C-9222-2102-BF46-E49BA8624372}"/>
              </a:ext>
            </a:extLst>
          </p:cNvPr>
          <p:cNvPicPr>
            <a:picLocks noGrp="1" noChangeAspect="1"/>
          </p:cNvPicPr>
          <p:nvPr>
            <p:ph idx="1"/>
          </p:nvPr>
        </p:nvPicPr>
        <p:blipFill>
          <a:blip r:embed="rId2"/>
          <a:stretch>
            <a:fillRect/>
          </a:stretch>
        </p:blipFill>
        <p:spPr>
          <a:xfrm>
            <a:off x="838200" y="1986249"/>
            <a:ext cx="10515600" cy="4030090"/>
          </a:xfrm>
          <a:prstGeom prst="rect">
            <a:avLst/>
          </a:prstGeom>
        </p:spPr>
      </p:pic>
      <p:sp>
        <p:nvSpPr>
          <p:cNvPr id="5" name="Segnaposto numero diapositiva 4">
            <a:extLst>
              <a:ext uri="{FF2B5EF4-FFF2-40B4-BE49-F238E27FC236}">
                <a16:creationId xmlns:a16="http://schemas.microsoft.com/office/drawing/2014/main" id="{75D20C6B-3C0A-79B9-6159-E6B93A2B5FC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Immagine 6">
            <a:extLst>
              <a:ext uri="{FF2B5EF4-FFF2-40B4-BE49-F238E27FC236}">
                <a16:creationId xmlns:a16="http://schemas.microsoft.com/office/drawing/2014/main" id="{2E5C095D-2CD2-E4C9-544B-1193109AE805}"/>
              </a:ext>
            </a:extLst>
          </p:cNvPr>
          <p:cNvPicPr>
            <a:picLocks noChangeAspect="1"/>
          </p:cNvPicPr>
          <p:nvPr/>
        </p:nvPicPr>
        <p:blipFill>
          <a:blip r:embed="rId3"/>
          <a:stretch>
            <a:fillRect/>
          </a:stretch>
        </p:blipFill>
        <p:spPr>
          <a:xfrm>
            <a:off x="9426699" y="3612284"/>
            <a:ext cx="929774" cy="778019"/>
          </a:xfrm>
          <a:prstGeom prst="rect">
            <a:avLst/>
          </a:prstGeom>
        </p:spPr>
      </p:pic>
      <p:sp>
        <p:nvSpPr>
          <p:cNvPr id="9" name="CasellaDiTesto 8">
            <a:extLst>
              <a:ext uri="{FF2B5EF4-FFF2-40B4-BE49-F238E27FC236}">
                <a16:creationId xmlns:a16="http://schemas.microsoft.com/office/drawing/2014/main" id="{516CC852-EE98-D209-C694-7447967F530C}"/>
              </a:ext>
            </a:extLst>
          </p:cNvPr>
          <p:cNvSpPr txBox="1"/>
          <p:nvPr/>
        </p:nvSpPr>
        <p:spPr>
          <a:xfrm rot="16200000">
            <a:off x="10806212" y="4853087"/>
            <a:ext cx="2463800" cy="307777"/>
          </a:xfrm>
          <a:prstGeom prst="rect">
            <a:avLst/>
          </a:prstGeom>
          <a:noFill/>
        </p:spPr>
        <p:txBody>
          <a:bodyPr wrap="square">
            <a:spAutoFit/>
          </a:bodyPr>
          <a:lstStyle/>
          <a:p>
            <a:r>
              <a:rPr lang="en-GB" sz="1400" dirty="0"/>
              <a:t>Source: IEA ETP 2017</a:t>
            </a:r>
          </a:p>
        </p:txBody>
      </p:sp>
      <p:sp>
        <p:nvSpPr>
          <p:cNvPr id="10" name="Segnaposto piè di pagina 3">
            <a:extLst>
              <a:ext uri="{FF2B5EF4-FFF2-40B4-BE49-F238E27FC236}">
                <a16:creationId xmlns:a16="http://schemas.microsoft.com/office/drawing/2014/main" id="{4664C394-746A-AB98-99F6-76CCCD1167E8}"/>
              </a:ext>
            </a:extLst>
          </p:cNvPr>
          <p:cNvSpPr>
            <a:spLocks noGrp="1"/>
          </p:cNvSpPr>
          <p:nvPr>
            <p:ph type="ftr" sz="quarter" idx="11"/>
          </p:nvPr>
        </p:nvSpPr>
        <p:spPr>
          <a:xfrm>
            <a:off x="838200" y="6238876"/>
            <a:ext cx="9982200" cy="600074"/>
          </a:xfrm>
        </p:spPr>
        <p:txBody>
          <a:bodyPr/>
          <a:lstStyle/>
          <a:p>
            <a:r>
              <a:rPr lang="en-US" dirty="0">
                <a:solidFill>
                  <a:schemeClr val="tx1"/>
                </a:solidFill>
              </a:rPr>
              <a:t>Module: Agricultural sustainability, management of natural resources and climate action Learning Unit: Renewable energy solutions for agriculture</a:t>
            </a:r>
          </a:p>
          <a:p>
            <a:r>
              <a:rPr lang="en-US" dirty="0">
                <a:solidFill>
                  <a:schemeClr val="tx1"/>
                </a:solidFill>
              </a:rPr>
              <a:t>Sub Unit: </a:t>
            </a:r>
            <a:r>
              <a:rPr lang="en-US" b="1" dirty="0">
                <a:solidFill>
                  <a:schemeClr val="tx1"/>
                </a:solidFill>
              </a:rPr>
              <a:t> Biomass to Energy </a:t>
            </a:r>
          </a:p>
        </p:txBody>
      </p:sp>
    </p:spTree>
    <p:extLst>
      <p:ext uri="{BB962C8B-B14F-4D97-AF65-F5344CB8AC3E}">
        <p14:creationId xmlns:p14="http://schemas.microsoft.com/office/powerpoint/2010/main" val="397776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F28A4-9052-98F1-DD75-030FC8999091}"/>
              </a:ext>
            </a:extLst>
          </p:cNvPr>
          <p:cNvSpPr>
            <a:spLocks noGrp="1"/>
          </p:cNvSpPr>
          <p:nvPr>
            <p:ph type="title"/>
          </p:nvPr>
        </p:nvSpPr>
        <p:spPr/>
        <p:txBody>
          <a:bodyPr/>
          <a:lstStyle/>
          <a:p>
            <a:r>
              <a:rPr lang="en-GB" dirty="0"/>
              <a:t>Biomass: CO</a:t>
            </a:r>
            <a:r>
              <a:rPr lang="en-GB" baseline="-25000" dirty="0"/>
              <a:t>2</a:t>
            </a:r>
            <a:r>
              <a:rPr lang="en-GB" dirty="0"/>
              <a:t> “neutral”</a:t>
            </a:r>
          </a:p>
        </p:txBody>
      </p:sp>
      <p:pic>
        <p:nvPicPr>
          <p:cNvPr id="7" name="Segnaposto contenuto 6">
            <a:extLst>
              <a:ext uri="{FF2B5EF4-FFF2-40B4-BE49-F238E27FC236}">
                <a16:creationId xmlns:a16="http://schemas.microsoft.com/office/drawing/2014/main" id="{4CC78A9D-999D-5CDB-CF44-20B5FD1DA13A}"/>
              </a:ext>
            </a:extLst>
          </p:cNvPr>
          <p:cNvPicPr>
            <a:picLocks noGrp="1" noChangeAspect="1"/>
          </p:cNvPicPr>
          <p:nvPr>
            <p:ph sz="half" idx="1"/>
          </p:nvPr>
        </p:nvPicPr>
        <p:blipFill>
          <a:blip r:embed="rId2"/>
          <a:stretch>
            <a:fillRect/>
          </a:stretch>
        </p:blipFill>
        <p:spPr>
          <a:xfrm>
            <a:off x="110804" y="2770187"/>
            <a:ext cx="5908997" cy="3406776"/>
          </a:xfrm>
          <a:prstGeom prst="rect">
            <a:avLst/>
          </a:prstGeom>
        </p:spPr>
      </p:pic>
      <p:sp>
        <p:nvSpPr>
          <p:cNvPr id="4" name="Segnaposto contenuto 3">
            <a:extLst>
              <a:ext uri="{FF2B5EF4-FFF2-40B4-BE49-F238E27FC236}">
                <a16:creationId xmlns:a16="http://schemas.microsoft.com/office/drawing/2014/main" id="{196B00CC-4790-8FB4-97C4-8D74B858FF01}"/>
              </a:ext>
            </a:extLst>
          </p:cNvPr>
          <p:cNvSpPr>
            <a:spLocks noGrp="1"/>
          </p:cNvSpPr>
          <p:nvPr>
            <p:ph sz="half" idx="2"/>
          </p:nvPr>
        </p:nvSpPr>
        <p:spPr/>
        <p:txBody>
          <a:bodyPr>
            <a:normAutofit fontScale="77500" lnSpcReduction="20000"/>
          </a:bodyPr>
          <a:lstStyle/>
          <a:p>
            <a:pPr marL="0" indent="0">
              <a:buNone/>
            </a:pPr>
            <a:r>
              <a:rPr lang="en-GB" dirty="0"/>
              <a:t>As biomass (forests, crops etc.) grow, CO</a:t>
            </a:r>
            <a:r>
              <a:rPr lang="en-GB" baseline="-25000" dirty="0"/>
              <a:t>2</a:t>
            </a:r>
            <a:r>
              <a:rPr lang="en-GB" dirty="0"/>
              <a:t> is removed from the atmosphere via photosynthesis, converted into organic carbon and stored into the biomass. </a:t>
            </a:r>
          </a:p>
          <a:p>
            <a:pPr marL="0" indent="0">
              <a:buNone/>
            </a:pPr>
            <a:r>
              <a:rPr lang="en-GB" dirty="0"/>
              <a:t>Trees and crops release the stored carbon when they die, decay or are combusted. </a:t>
            </a:r>
          </a:p>
          <a:p>
            <a:pPr marL="0" indent="0">
              <a:buNone/>
            </a:pPr>
            <a:r>
              <a:rPr lang="en-GB" dirty="0"/>
              <a:t>As the biomass releases carbon as CO</a:t>
            </a:r>
            <a:r>
              <a:rPr lang="en-GB" baseline="-25000" dirty="0"/>
              <a:t>2</a:t>
            </a:r>
            <a:r>
              <a:rPr lang="en-GB" dirty="0"/>
              <a:t>, the carbon cycle is completed. The carbon in biomass will return to the atmosphere regardless of whether it is burned for energy, allowed to biodegrade or lost in a forest fire.</a:t>
            </a:r>
          </a:p>
          <a:p>
            <a:pPr marL="0" indent="0">
              <a:buNone/>
            </a:pPr>
            <a:r>
              <a:rPr lang="en-GB" dirty="0"/>
              <a:t>Overall, the flow of forest CO</a:t>
            </a:r>
            <a:r>
              <a:rPr lang="en-GB" baseline="-25000" dirty="0"/>
              <a:t>2</a:t>
            </a:r>
            <a:r>
              <a:rPr lang="en-GB" dirty="0"/>
              <a:t> is carbon positive when forests are sustainably managed, and the forest system remains a net sink of CO</a:t>
            </a:r>
            <a:r>
              <a:rPr lang="en-GB" baseline="-25000" dirty="0"/>
              <a:t>2</a:t>
            </a:r>
            <a:r>
              <a:rPr lang="en-GB" dirty="0"/>
              <a:t> from the atmosphere.</a:t>
            </a:r>
          </a:p>
          <a:p>
            <a:pPr marL="0" indent="0">
              <a:buNone/>
            </a:pPr>
            <a:endParaRPr lang="en-GB" dirty="0"/>
          </a:p>
        </p:txBody>
      </p:sp>
      <p:sp>
        <p:nvSpPr>
          <p:cNvPr id="6" name="Segnaposto numero diapositiva 5">
            <a:extLst>
              <a:ext uri="{FF2B5EF4-FFF2-40B4-BE49-F238E27FC236}">
                <a16:creationId xmlns:a16="http://schemas.microsoft.com/office/drawing/2014/main" id="{DDFC8178-730A-50CF-1AAE-501E001CEAC8}"/>
              </a:ext>
            </a:extLst>
          </p:cNvPr>
          <p:cNvSpPr>
            <a:spLocks noGrp="1"/>
          </p:cNvSpPr>
          <p:nvPr>
            <p:ph type="sldNum" sz="quarter" idx="12"/>
          </p:nvPr>
        </p:nvSpPr>
        <p:spPr/>
        <p:txBody>
          <a:bodyPr/>
          <a:lstStyle/>
          <a:p>
            <a:fld id="{6FF9F0C5-380F-41C2-899A-BAC0F0927E16}" type="slidenum">
              <a:rPr lang="en-US" smtClean="0"/>
              <a:t>17</a:t>
            </a:fld>
            <a:endParaRPr lang="en-US" dirty="0"/>
          </a:p>
        </p:txBody>
      </p:sp>
      <p:sp>
        <p:nvSpPr>
          <p:cNvPr id="8" name="Segnaposto piè di pagina 3">
            <a:extLst>
              <a:ext uri="{FF2B5EF4-FFF2-40B4-BE49-F238E27FC236}">
                <a16:creationId xmlns:a16="http://schemas.microsoft.com/office/drawing/2014/main" id="{F3474226-7D3E-9FC7-61F8-5F05DE7A9216}"/>
              </a:ext>
            </a:extLst>
          </p:cNvPr>
          <p:cNvSpPr>
            <a:spLocks noGrp="1"/>
          </p:cNvSpPr>
          <p:nvPr>
            <p:ph type="ftr" sz="quarter" idx="11"/>
          </p:nvPr>
        </p:nvSpPr>
        <p:spPr>
          <a:xfrm>
            <a:off x="838200" y="6238876"/>
            <a:ext cx="9982200" cy="600074"/>
          </a:xfrm>
        </p:spPr>
        <p:txBody>
          <a:bodyPr/>
          <a:lstStyle/>
          <a:p>
            <a:r>
              <a:rPr lang="en-US" dirty="0">
                <a:solidFill>
                  <a:schemeClr val="tx1"/>
                </a:solidFill>
              </a:rPr>
              <a:t>Module: Agricultural sustainability, management of natural resources and climate action Learning Unit: Renewable energy solutions for agriculture</a:t>
            </a:r>
          </a:p>
          <a:p>
            <a:r>
              <a:rPr lang="en-US" dirty="0">
                <a:solidFill>
                  <a:schemeClr val="tx1"/>
                </a:solidFill>
              </a:rPr>
              <a:t>Sub Unit: </a:t>
            </a:r>
            <a:r>
              <a:rPr lang="en-US" b="1" dirty="0">
                <a:solidFill>
                  <a:schemeClr val="tx1"/>
                </a:solidFill>
              </a:rPr>
              <a:t> Biomass to Energy </a:t>
            </a:r>
          </a:p>
        </p:txBody>
      </p:sp>
    </p:spTree>
    <p:extLst>
      <p:ext uri="{BB962C8B-B14F-4D97-AF65-F5344CB8AC3E}">
        <p14:creationId xmlns:p14="http://schemas.microsoft.com/office/powerpoint/2010/main" val="26843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5FF2E134-BD24-1677-210F-9721804E0035}"/>
              </a:ext>
            </a:extLst>
          </p:cNvPr>
          <p:cNvSpPr>
            <a:spLocks noGrp="1"/>
          </p:cNvSpPr>
          <p:nvPr>
            <p:ph type="title"/>
          </p:nvPr>
        </p:nvSpPr>
        <p:spPr/>
        <p:txBody>
          <a:bodyPr/>
          <a:lstStyle/>
          <a:p>
            <a:r>
              <a:rPr lang="en-GB" dirty="0"/>
              <a:t>Overview of bioenergy pathways</a:t>
            </a:r>
          </a:p>
        </p:txBody>
      </p:sp>
      <p:pic>
        <p:nvPicPr>
          <p:cNvPr id="10" name="Segnaposto contenuto 9">
            <a:extLst>
              <a:ext uri="{FF2B5EF4-FFF2-40B4-BE49-F238E27FC236}">
                <a16:creationId xmlns:a16="http://schemas.microsoft.com/office/drawing/2014/main" id="{4DF09BE2-E955-B290-7F16-13D842BD3E5D}"/>
              </a:ext>
            </a:extLst>
          </p:cNvPr>
          <p:cNvPicPr>
            <a:picLocks noGrp="1" noChangeAspect="1"/>
          </p:cNvPicPr>
          <p:nvPr>
            <p:ph idx="1"/>
          </p:nvPr>
        </p:nvPicPr>
        <p:blipFill>
          <a:blip r:embed="rId2"/>
          <a:stretch>
            <a:fillRect/>
          </a:stretch>
        </p:blipFill>
        <p:spPr>
          <a:xfrm>
            <a:off x="1371599" y="1487523"/>
            <a:ext cx="9448802" cy="4849742"/>
          </a:xfrm>
          <a:prstGeom prst="rect">
            <a:avLst/>
          </a:prstGeom>
        </p:spPr>
      </p:pic>
      <p:sp>
        <p:nvSpPr>
          <p:cNvPr id="6" name="Segnaposto numero diapositiva 5">
            <a:extLst>
              <a:ext uri="{FF2B5EF4-FFF2-40B4-BE49-F238E27FC236}">
                <a16:creationId xmlns:a16="http://schemas.microsoft.com/office/drawing/2014/main" id="{3D773352-300B-9EFA-A9E7-052FCEBA3B34}"/>
              </a:ext>
            </a:extLst>
          </p:cNvPr>
          <p:cNvSpPr>
            <a:spLocks noGrp="1"/>
          </p:cNvSpPr>
          <p:nvPr>
            <p:ph type="sldNum" sz="quarter" idx="12"/>
          </p:nvPr>
        </p:nvSpPr>
        <p:spPr/>
        <p:txBody>
          <a:bodyPr/>
          <a:lstStyle/>
          <a:p>
            <a:fld id="{6FF9F0C5-380F-41C2-899A-BAC0F0927E16}" type="slidenum">
              <a:rPr lang="en-US" smtClean="0"/>
              <a:t>18</a:t>
            </a:fld>
            <a:endParaRPr lang="en-US" dirty="0"/>
          </a:p>
        </p:txBody>
      </p:sp>
      <p:pic>
        <p:nvPicPr>
          <p:cNvPr id="11" name="Immagine 10">
            <a:extLst>
              <a:ext uri="{FF2B5EF4-FFF2-40B4-BE49-F238E27FC236}">
                <a16:creationId xmlns:a16="http://schemas.microsoft.com/office/drawing/2014/main" id="{4EFC444D-884A-61BE-07D6-DF0893EE1B2E}"/>
              </a:ext>
            </a:extLst>
          </p:cNvPr>
          <p:cNvPicPr>
            <a:picLocks noChangeAspect="1"/>
          </p:cNvPicPr>
          <p:nvPr/>
        </p:nvPicPr>
        <p:blipFill>
          <a:blip r:embed="rId3"/>
          <a:stretch>
            <a:fillRect/>
          </a:stretch>
        </p:blipFill>
        <p:spPr>
          <a:xfrm>
            <a:off x="175126" y="5849866"/>
            <a:ext cx="929774" cy="778019"/>
          </a:xfrm>
          <a:prstGeom prst="rect">
            <a:avLst/>
          </a:prstGeom>
        </p:spPr>
      </p:pic>
      <p:sp>
        <p:nvSpPr>
          <p:cNvPr id="12" name="CasellaDiTesto 11">
            <a:extLst>
              <a:ext uri="{FF2B5EF4-FFF2-40B4-BE49-F238E27FC236}">
                <a16:creationId xmlns:a16="http://schemas.microsoft.com/office/drawing/2014/main" id="{39FC67DD-E4AE-7357-E7AF-4145BD0D0F85}"/>
              </a:ext>
            </a:extLst>
          </p:cNvPr>
          <p:cNvSpPr txBox="1"/>
          <p:nvPr/>
        </p:nvSpPr>
        <p:spPr>
          <a:xfrm rot="16200000">
            <a:off x="10220424" y="4267299"/>
            <a:ext cx="3635376" cy="307777"/>
          </a:xfrm>
          <a:prstGeom prst="rect">
            <a:avLst/>
          </a:prstGeom>
          <a:noFill/>
        </p:spPr>
        <p:txBody>
          <a:bodyPr wrap="square">
            <a:spAutoFit/>
          </a:bodyPr>
          <a:lstStyle/>
          <a:p>
            <a:r>
              <a:rPr lang="en-GB" sz="1400" dirty="0"/>
              <a:t>Source: IEA Bioenergy Roadmap, 2017</a:t>
            </a:r>
          </a:p>
        </p:txBody>
      </p:sp>
      <p:sp>
        <p:nvSpPr>
          <p:cNvPr id="13" name="Segnaposto piè di pagina 3">
            <a:extLst>
              <a:ext uri="{FF2B5EF4-FFF2-40B4-BE49-F238E27FC236}">
                <a16:creationId xmlns:a16="http://schemas.microsoft.com/office/drawing/2014/main" id="{3B3EE96E-14BD-9507-42C4-BE69BB0CBEF1}"/>
              </a:ext>
            </a:extLst>
          </p:cNvPr>
          <p:cNvSpPr>
            <a:spLocks noGrp="1"/>
          </p:cNvSpPr>
          <p:nvPr>
            <p:ph type="ftr" sz="quarter" idx="11"/>
          </p:nvPr>
        </p:nvSpPr>
        <p:spPr>
          <a:xfrm>
            <a:off x="838200" y="6238876"/>
            <a:ext cx="9982200" cy="600074"/>
          </a:xfrm>
        </p:spPr>
        <p:txBody>
          <a:bodyPr/>
          <a:lstStyle/>
          <a:p>
            <a:r>
              <a:rPr lang="en-US" dirty="0">
                <a:solidFill>
                  <a:schemeClr val="tx1"/>
                </a:solidFill>
              </a:rPr>
              <a:t>Module: Agricultural sustainability, management of natural resources and climate action Learning Unit: Renewable energy solutions for agriculture</a:t>
            </a:r>
          </a:p>
          <a:p>
            <a:r>
              <a:rPr lang="en-US" dirty="0">
                <a:solidFill>
                  <a:schemeClr val="tx1"/>
                </a:solidFill>
              </a:rPr>
              <a:t>Sub Unit: </a:t>
            </a:r>
            <a:r>
              <a:rPr lang="en-US" b="1" dirty="0">
                <a:solidFill>
                  <a:schemeClr val="tx1"/>
                </a:solidFill>
              </a:rPr>
              <a:t> Biomass to Energy </a:t>
            </a:r>
          </a:p>
        </p:txBody>
      </p:sp>
    </p:spTree>
    <p:extLst>
      <p:ext uri="{BB962C8B-B14F-4D97-AF65-F5344CB8AC3E}">
        <p14:creationId xmlns:p14="http://schemas.microsoft.com/office/powerpoint/2010/main" val="392617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Immagine che contiene cielo, aria aperta, dispositivo, mulino a vento&#10;&#10;Descrizione generata automaticamente">
            <a:extLst>
              <a:ext uri="{FF2B5EF4-FFF2-40B4-BE49-F238E27FC236}">
                <a16:creationId xmlns:a16="http://schemas.microsoft.com/office/drawing/2014/main" id="{CC5E6CA6-B8CD-6D30-29C2-AFD549B87088}"/>
              </a:ext>
            </a:extLst>
          </p:cNvPr>
          <p:cNvPicPr>
            <a:picLocks noChangeAspect="1"/>
          </p:cNvPicPr>
          <p:nvPr/>
        </p:nvPicPr>
        <p:blipFill rotWithShape="1">
          <a:blip r:embed="rId2"/>
          <a:srcRect t="7802" b="8036"/>
          <a:stretch/>
        </p:blipFill>
        <p:spPr>
          <a:xfrm>
            <a:off x="0" y="0"/>
            <a:ext cx="12192000" cy="6838950"/>
          </a:xfrm>
          <a:prstGeom prst="rect">
            <a:avLst/>
          </a:prstGeom>
        </p:spPr>
      </p:pic>
      <p:sp>
        <p:nvSpPr>
          <p:cNvPr id="2" name="Titolo 1">
            <a:extLst>
              <a:ext uri="{FF2B5EF4-FFF2-40B4-BE49-F238E27FC236}">
                <a16:creationId xmlns:a16="http://schemas.microsoft.com/office/drawing/2014/main" id="{FA2CBFD6-DCBB-9F1D-958A-FDFF628FB4A8}"/>
              </a:ext>
            </a:extLst>
          </p:cNvPr>
          <p:cNvSpPr>
            <a:spLocks noGrp="1"/>
          </p:cNvSpPr>
          <p:nvPr>
            <p:ph type="title"/>
          </p:nvPr>
        </p:nvSpPr>
        <p:spPr/>
        <p:txBody>
          <a:bodyPr>
            <a:normAutofit fontScale="90000"/>
          </a:bodyPr>
          <a:lstStyle/>
          <a:p>
            <a:pPr algn="r"/>
            <a:r>
              <a:rPr lang="en-GB" dirty="0">
                <a:solidFill>
                  <a:schemeClr val="accent1">
                    <a:lumMod val="20000"/>
                    <a:lumOff val="80000"/>
                  </a:schemeClr>
                </a:solidFill>
                <a:effectLst>
                  <a:outerShdw blurRad="38100" dist="38100" dir="2700000" algn="tl">
                    <a:srgbClr val="000000">
                      <a:alpha val="43137"/>
                    </a:srgbClr>
                  </a:outerShdw>
                </a:effectLst>
              </a:rPr>
              <a:t>Small wind generation</a:t>
            </a:r>
            <a:br>
              <a:rPr lang="en-GB" dirty="0">
                <a:solidFill>
                  <a:schemeClr val="accent1">
                    <a:lumMod val="20000"/>
                    <a:lumOff val="80000"/>
                  </a:schemeClr>
                </a:solidFill>
                <a:effectLst>
                  <a:outerShdw blurRad="38100" dist="38100" dir="2700000" algn="tl">
                    <a:srgbClr val="000000">
                      <a:alpha val="43137"/>
                    </a:srgbClr>
                  </a:outerShdw>
                </a:effectLst>
              </a:rPr>
            </a:br>
            <a:r>
              <a:rPr lang="en-GB" dirty="0">
                <a:solidFill>
                  <a:schemeClr val="accent1">
                    <a:lumMod val="20000"/>
                    <a:lumOff val="80000"/>
                  </a:schemeClr>
                </a:solidFill>
                <a:effectLst>
                  <a:outerShdw blurRad="38100" dist="38100" dir="2700000" algn="tl">
                    <a:srgbClr val="000000">
                      <a:alpha val="43137"/>
                    </a:srgbClr>
                  </a:outerShdw>
                </a:effectLst>
              </a:rPr>
              <a:t>for rural areas</a:t>
            </a:r>
          </a:p>
        </p:txBody>
      </p:sp>
      <p:sp>
        <p:nvSpPr>
          <p:cNvPr id="9" name="Segnaposto contenuto 8">
            <a:extLst>
              <a:ext uri="{FF2B5EF4-FFF2-40B4-BE49-F238E27FC236}">
                <a16:creationId xmlns:a16="http://schemas.microsoft.com/office/drawing/2014/main" id="{E673BCE0-51C3-AAD4-E243-2E6656096BEE}"/>
              </a:ext>
            </a:extLst>
          </p:cNvPr>
          <p:cNvSpPr>
            <a:spLocks noGrp="1"/>
          </p:cNvSpPr>
          <p:nvPr>
            <p:ph idx="1"/>
          </p:nvPr>
        </p:nvSpPr>
        <p:spPr>
          <a:xfrm>
            <a:off x="5994400" y="1825625"/>
            <a:ext cx="6197600" cy="4351338"/>
          </a:xfrm>
          <a:solidFill>
            <a:srgbClr val="346EB1">
              <a:alpha val="40000"/>
            </a:srgbClr>
          </a:solidFill>
        </p:spPr>
        <p:txBody>
          <a:bodyPr>
            <a:normAutofit fontScale="92500" lnSpcReduction="10000"/>
          </a:bodyPr>
          <a:lstStyle/>
          <a:p>
            <a:pPr marL="0" indent="0">
              <a:buNone/>
            </a:pPr>
            <a:r>
              <a:rPr lang="en-US" dirty="0">
                <a:solidFill>
                  <a:srgbClr val="CCECFF"/>
                </a:solidFill>
                <a:effectLst>
                  <a:outerShdw blurRad="38100" dist="38100" dir="2700000" algn="tl">
                    <a:srgbClr val="000000">
                      <a:alpha val="43137"/>
                    </a:srgbClr>
                  </a:outerShdw>
                </a:effectLst>
              </a:rPr>
              <a:t>Small Wind Turbines (SWTs) offer decentralized power solutions, providing energy independence and resilience, especially in areas with limited access to centralized electricity grids. While large wind farms cater to utility-scale electricity generation, SWTs continue to serve localized needs and specific applications, contributing to sustainable energy access and rural development worldwide. Some examples of applications are:</a:t>
            </a:r>
          </a:p>
          <a:p>
            <a:r>
              <a:rPr lang="en-US" dirty="0">
                <a:solidFill>
                  <a:srgbClr val="CCECFF"/>
                </a:solidFill>
                <a:effectLst>
                  <a:outerShdw blurRad="38100" dist="38100" dir="2700000" algn="tl">
                    <a:srgbClr val="000000">
                      <a:alpha val="43137"/>
                    </a:srgbClr>
                  </a:outerShdw>
                </a:effectLst>
              </a:rPr>
              <a:t>Households and Rural Areas.</a:t>
            </a:r>
          </a:p>
          <a:p>
            <a:r>
              <a:rPr lang="en-US" dirty="0">
                <a:solidFill>
                  <a:srgbClr val="CCECFF"/>
                </a:solidFill>
                <a:effectLst>
                  <a:outerShdw blurRad="38100" dist="38100" dir="2700000" algn="tl">
                    <a:srgbClr val="000000">
                      <a:alpha val="43137"/>
                    </a:srgbClr>
                  </a:outerShdw>
                </a:effectLst>
              </a:rPr>
              <a:t>Hybrid Energy Systems.</a:t>
            </a:r>
          </a:p>
          <a:p>
            <a:r>
              <a:rPr lang="en-US" dirty="0">
                <a:solidFill>
                  <a:srgbClr val="CCECFF"/>
                </a:solidFill>
                <a:effectLst>
                  <a:outerShdw blurRad="38100" dist="38100" dir="2700000" algn="tl">
                    <a:srgbClr val="000000">
                      <a:alpha val="43137"/>
                    </a:srgbClr>
                  </a:outerShdw>
                </a:effectLst>
              </a:rPr>
              <a:t>Direct Energy Services.</a:t>
            </a:r>
          </a:p>
          <a:p>
            <a:r>
              <a:rPr lang="en-US" dirty="0">
                <a:solidFill>
                  <a:srgbClr val="CCECFF"/>
                </a:solidFill>
                <a:effectLst>
                  <a:outerShdw blurRad="38100" dist="38100" dir="2700000" algn="tl">
                    <a:srgbClr val="000000">
                      <a:alpha val="43137"/>
                    </a:srgbClr>
                  </a:outerShdw>
                </a:effectLst>
              </a:rPr>
              <a:t>Rural Development.</a:t>
            </a:r>
            <a:endParaRPr lang="en-GB" dirty="0">
              <a:solidFill>
                <a:srgbClr val="CCECFF"/>
              </a:solidFill>
              <a:effectLst>
                <a:outerShdw blurRad="38100" dist="38100" dir="2700000" algn="tl">
                  <a:srgbClr val="000000">
                    <a:alpha val="43137"/>
                  </a:srgbClr>
                </a:outerShdw>
              </a:effectLst>
            </a:endParaRPr>
          </a:p>
        </p:txBody>
      </p:sp>
      <p:sp>
        <p:nvSpPr>
          <p:cNvPr id="8" name="Segnaposto piè di pagina 3">
            <a:extLst>
              <a:ext uri="{FF2B5EF4-FFF2-40B4-BE49-F238E27FC236}">
                <a16:creationId xmlns:a16="http://schemas.microsoft.com/office/drawing/2014/main" id="{C51769E0-BF69-BA56-9295-8487891A1B1E}"/>
              </a:ext>
            </a:extLst>
          </p:cNvPr>
          <p:cNvSpPr>
            <a:spLocks noGrp="1"/>
          </p:cNvSpPr>
          <p:nvPr>
            <p:ph type="ftr" sz="quarter" idx="11"/>
          </p:nvPr>
        </p:nvSpPr>
        <p:spPr/>
        <p:txBody>
          <a:bodyPr/>
          <a:lstStyle/>
          <a:p>
            <a:r>
              <a:rPr lang="en-US" dirty="0">
                <a:solidFill>
                  <a:schemeClr val="bg1"/>
                </a:solidFill>
              </a:rPr>
              <a:t>Module: Agricultural sustainability, management of natural resources and climate action Learning Unit: Renewable energy solutions for agriculture</a:t>
            </a:r>
          </a:p>
          <a:p>
            <a:r>
              <a:rPr lang="en-US" dirty="0">
                <a:solidFill>
                  <a:schemeClr val="bg1"/>
                </a:solidFill>
              </a:rPr>
              <a:t>Sub Unit: </a:t>
            </a:r>
            <a:r>
              <a:rPr lang="en-US" b="1" dirty="0">
                <a:solidFill>
                  <a:schemeClr val="bg1"/>
                </a:solidFill>
              </a:rPr>
              <a:t> Other RES based solutions for agriculture</a:t>
            </a:r>
          </a:p>
        </p:txBody>
      </p:sp>
      <p:sp>
        <p:nvSpPr>
          <p:cNvPr id="5" name="Segnaposto numero diapositiva 4">
            <a:extLst>
              <a:ext uri="{FF2B5EF4-FFF2-40B4-BE49-F238E27FC236}">
                <a16:creationId xmlns:a16="http://schemas.microsoft.com/office/drawing/2014/main" id="{ABFC0ADB-DB03-EDE2-25B8-DF782EE1501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20" name="CasellaDiTesto 19">
            <a:extLst>
              <a:ext uri="{FF2B5EF4-FFF2-40B4-BE49-F238E27FC236}">
                <a16:creationId xmlns:a16="http://schemas.microsoft.com/office/drawing/2014/main" id="{816245F8-52B7-67D6-EB49-C9961E44156F}"/>
              </a:ext>
            </a:extLst>
          </p:cNvPr>
          <p:cNvSpPr txBox="1"/>
          <p:nvPr/>
        </p:nvSpPr>
        <p:spPr>
          <a:xfrm rot="16200000">
            <a:off x="10525522" y="5172472"/>
            <a:ext cx="3025180" cy="307777"/>
          </a:xfrm>
          <a:prstGeom prst="rect">
            <a:avLst/>
          </a:prstGeom>
          <a:noFill/>
        </p:spPr>
        <p:txBody>
          <a:bodyPr wrap="square">
            <a:spAutoFit/>
          </a:bodyPr>
          <a:lstStyle/>
          <a:p>
            <a:r>
              <a:rPr lang="en-GB" sz="1400" dirty="0">
                <a:solidFill>
                  <a:schemeClr val="bg1">
                    <a:lumMod val="85000"/>
                  </a:schemeClr>
                </a:solidFill>
              </a:rPr>
              <a:t>Picture Credits: jannoon028 on </a:t>
            </a:r>
            <a:r>
              <a:rPr lang="en-GB" sz="1400" dirty="0" err="1">
                <a:solidFill>
                  <a:schemeClr val="bg1">
                    <a:lumMod val="85000"/>
                  </a:schemeClr>
                </a:solidFill>
              </a:rPr>
              <a:t>Freepik</a:t>
            </a:r>
            <a:endParaRPr lang="en-GB" sz="1400" dirty="0">
              <a:solidFill>
                <a:schemeClr val="bg1">
                  <a:lumMod val="85000"/>
                </a:schemeClr>
              </a:solidFill>
            </a:endParaRPr>
          </a:p>
        </p:txBody>
      </p:sp>
    </p:spTree>
    <p:extLst>
      <p:ext uri="{BB962C8B-B14F-4D97-AF65-F5344CB8AC3E}">
        <p14:creationId xmlns:p14="http://schemas.microsoft.com/office/powerpoint/2010/main" val="118594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304800" y="2123260"/>
            <a:ext cx="11582400" cy="2387600"/>
          </a:xfrm>
        </p:spPr>
        <p:txBody>
          <a:bodyPr anchor="ctr">
            <a:normAutofit fontScale="90000"/>
          </a:bodyPr>
          <a:lstStyle/>
          <a:p>
            <a:r>
              <a:rPr lang="en-GB" b="1" dirty="0">
                <a:solidFill>
                  <a:srgbClr val="94C020"/>
                </a:solidFill>
                <a:latin typeface="+mn-lt"/>
              </a:rPr>
              <a:t>Course: VET-A1</a:t>
            </a:r>
            <a:br>
              <a:rPr lang="en-GB" b="1" dirty="0">
                <a:solidFill>
                  <a:srgbClr val="94C020"/>
                </a:solidFill>
                <a:latin typeface="+mn-lt"/>
              </a:rPr>
            </a:br>
            <a:r>
              <a:rPr lang="en-GB" b="1" dirty="0">
                <a:solidFill>
                  <a:srgbClr val="94C020"/>
                </a:solidFill>
                <a:latin typeface="+mn-lt"/>
              </a:rPr>
              <a:t>Module: </a:t>
            </a:r>
            <a:r>
              <a:rPr lang="en-US" b="1" dirty="0">
                <a:solidFill>
                  <a:srgbClr val="94C020"/>
                </a:solidFill>
                <a:latin typeface="+mn-lt"/>
              </a:rPr>
              <a:t>Agricultural sustainability, management of natural resources and climate action</a:t>
            </a:r>
            <a:br>
              <a:rPr lang="en-GB" b="1" dirty="0">
                <a:solidFill>
                  <a:srgbClr val="94C020"/>
                </a:solidFill>
                <a:latin typeface="+mn-lt"/>
              </a:rPr>
            </a:br>
            <a:r>
              <a:rPr lang="en-GB" b="1" dirty="0">
                <a:solidFill>
                  <a:srgbClr val="94C020"/>
                </a:solidFill>
                <a:latin typeface="+mn-lt"/>
              </a:rPr>
              <a:t>Learning Unit:</a:t>
            </a:r>
            <a:r>
              <a:rPr lang="en-US" b="1" dirty="0">
                <a:solidFill>
                  <a:srgbClr val="94C020"/>
                </a:solidFill>
                <a:latin typeface="+mn-lt"/>
              </a:rPr>
              <a:t>Renewable energy solutions for agriculture</a:t>
            </a: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715000"/>
            <a:ext cx="9144000" cy="840260"/>
          </a:xfrm>
        </p:spPr>
        <p:txBody>
          <a:bodyPr/>
          <a:lstStyle/>
          <a:p>
            <a:pPr marL="0" indent="0">
              <a:buNone/>
            </a:pPr>
            <a:r>
              <a:rPr lang="en-GB" dirty="0">
                <a:solidFill>
                  <a:schemeClr val="tx1">
                    <a:lumMod val="65000"/>
                    <a:lumOff val="35000"/>
                  </a:schemeClr>
                </a:solidFill>
              </a:rPr>
              <a:t>Author</a:t>
            </a:r>
            <a:r>
              <a:rPr lang="it-IT" dirty="0">
                <a:solidFill>
                  <a:schemeClr val="tx1">
                    <a:lumMod val="65000"/>
                    <a:lumOff val="35000"/>
                  </a:schemeClr>
                </a:solidFill>
              </a:rPr>
              <a:t>: </a:t>
            </a:r>
            <a:r>
              <a:rPr lang="it-IT" dirty="0"/>
              <a:t>UNIFI</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841D0A0-10F3-739B-EE3D-76C28F6BAC39}"/>
              </a:ext>
            </a:extLst>
          </p:cNvPr>
          <p:cNvSpPr>
            <a:spLocks noGrp="1"/>
          </p:cNvSpPr>
          <p:nvPr>
            <p:ph type="title"/>
          </p:nvPr>
        </p:nvSpPr>
        <p:spPr/>
        <p:txBody>
          <a:bodyPr/>
          <a:lstStyle/>
          <a:p>
            <a:r>
              <a:rPr lang="en-GB" dirty="0"/>
              <a:t>Micro and </a:t>
            </a:r>
            <a:r>
              <a:rPr lang="en-GB" dirty="0" err="1"/>
              <a:t>pico</a:t>
            </a:r>
            <a:r>
              <a:rPr lang="en-GB" dirty="0"/>
              <a:t> hydro power</a:t>
            </a:r>
          </a:p>
        </p:txBody>
      </p:sp>
      <p:pic>
        <p:nvPicPr>
          <p:cNvPr id="12" name="Segnaposto contenuto 11" descr="Immagine che contiene schizzo, disegno, mappa, Line art&#10;&#10;Descrizione generata automaticamente">
            <a:extLst>
              <a:ext uri="{FF2B5EF4-FFF2-40B4-BE49-F238E27FC236}">
                <a16:creationId xmlns:a16="http://schemas.microsoft.com/office/drawing/2014/main" id="{8171087E-A19A-B4B3-599F-D7FE0584B7C8}"/>
              </a:ext>
            </a:extLst>
          </p:cNvPr>
          <p:cNvPicPr>
            <a:picLocks noGrp="1" noChangeAspect="1"/>
          </p:cNvPicPr>
          <p:nvPr>
            <p:ph sz="half" idx="1"/>
          </p:nvPr>
        </p:nvPicPr>
        <p:blipFill>
          <a:blip r:embed="rId2"/>
          <a:stretch>
            <a:fillRect/>
          </a:stretch>
        </p:blipFill>
        <p:spPr>
          <a:xfrm>
            <a:off x="368300" y="1850930"/>
            <a:ext cx="5181600" cy="4300728"/>
          </a:xfrm>
        </p:spPr>
      </p:pic>
      <p:sp>
        <p:nvSpPr>
          <p:cNvPr id="10" name="Segnaposto contenuto 9">
            <a:extLst>
              <a:ext uri="{FF2B5EF4-FFF2-40B4-BE49-F238E27FC236}">
                <a16:creationId xmlns:a16="http://schemas.microsoft.com/office/drawing/2014/main" id="{1F114039-E6EF-EA96-8071-B51C91F0AC58}"/>
              </a:ext>
            </a:extLst>
          </p:cNvPr>
          <p:cNvSpPr>
            <a:spLocks noGrp="1"/>
          </p:cNvSpPr>
          <p:nvPr>
            <p:ph sz="half" idx="2"/>
          </p:nvPr>
        </p:nvSpPr>
        <p:spPr>
          <a:xfrm>
            <a:off x="5384800" y="1825625"/>
            <a:ext cx="6807200" cy="4351338"/>
          </a:xfrm>
        </p:spPr>
        <p:txBody>
          <a:bodyPr>
            <a:normAutofit fontScale="92500"/>
          </a:bodyPr>
          <a:lstStyle/>
          <a:p>
            <a:r>
              <a:rPr lang="en-US" dirty="0"/>
              <a:t>Micro and </a:t>
            </a:r>
            <a:r>
              <a:rPr lang="en-US" dirty="0" err="1"/>
              <a:t>pico</a:t>
            </a:r>
            <a:r>
              <a:rPr lang="en-US" dirty="0"/>
              <a:t> hydro power are a feasible option for generating off-grid electricity in remote areas with accessible flowing water. </a:t>
            </a:r>
          </a:p>
          <a:p>
            <a:r>
              <a:rPr lang="en-US" dirty="0"/>
              <a:t>These systems provide reliable power, reducing reliance on distant grids. Economically, they offer a cost-effective alternative for local electricity generation in challenging, remote regions where grid extension is impractical. </a:t>
            </a:r>
          </a:p>
          <a:p>
            <a:r>
              <a:rPr lang="en-US" dirty="0"/>
              <a:t>Additionally, strategic reservoir or small dam designs can serve dual purposes as energy storage and irrigation reservoirs.</a:t>
            </a:r>
            <a:endParaRPr lang="en-GB" dirty="0"/>
          </a:p>
        </p:txBody>
      </p:sp>
      <p:sp>
        <p:nvSpPr>
          <p:cNvPr id="6" name="Segnaposto piè di pagina 3">
            <a:extLst>
              <a:ext uri="{FF2B5EF4-FFF2-40B4-BE49-F238E27FC236}">
                <a16:creationId xmlns:a16="http://schemas.microsoft.com/office/drawing/2014/main" id="{F8B07021-ABF7-8E5A-F2FF-7D8118C1FFFA}"/>
              </a:ext>
            </a:extLst>
          </p:cNvPr>
          <p:cNvSpPr>
            <a:spLocks noGrp="1"/>
          </p:cNvSpPr>
          <p:nvPr>
            <p:ph type="ftr" sz="quarter" idx="11"/>
          </p:nvPr>
        </p:nvSpPr>
        <p:spPr/>
        <p:txBody>
          <a:bodyPr/>
          <a:lstStyle/>
          <a:p>
            <a:r>
              <a:rPr lang="en-US" dirty="0">
                <a:solidFill>
                  <a:schemeClr val="tx1"/>
                </a:solidFill>
              </a:rPr>
              <a:t>Module: Agricultural sustainability, management of natural resources and climate action Learning Unit: Renewable energy solutions for agriculture</a:t>
            </a:r>
          </a:p>
          <a:p>
            <a:r>
              <a:rPr lang="en-US" dirty="0">
                <a:solidFill>
                  <a:schemeClr val="tx1"/>
                </a:solidFill>
              </a:rPr>
              <a:t>Sub Unit: </a:t>
            </a:r>
            <a:r>
              <a:rPr lang="en-US" b="1" dirty="0">
                <a:solidFill>
                  <a:schemeClr val="tx1"/>
                </a:solidFill>
              </a:rPr>
              <a:t> Other RES based solutions for agriculture</a:t>
            </a:r>
          </a:p>
        </p:txBody>
      </p:sp>
      <p:sp>
        <p:nvSpPr>
          <p:cNvPr id="5" name="Segnaposto numero diapositiva 4">
            <a:extLst>
              <a:ext uri="{FF2B5EF4-FFF2-40B4-BE49-F238E27FC236}">
                <a16:creationId xmlns:a16="http://schemas.microsoft.com/office/drawing/2014/main" id="{BAC64AB2-EFC9-9C94-1E41-35026EE8981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3" name="CasellaDiTesto 12">
            <a:extLst>
              <a:ext uri="{FF2B5EF4-FFF2-40B4-BE49-F238E27FC236}">
                <a16:creationId xmlns:a16="http://schemas.microsoft.com/office/drawing/2014/main" id="{A6BBF8AB-6580-A2E4-EB1C-4B4DAF298F51}"/>
              </a:ext>
            </a:extLst>
          </p:cNvPr>
          <p:cNvSpPr txBox="1"/>
          <p:nvPr/>
        </p:nvSpPr>
        <p:spPr>
          <a:xfrm rot="16200000">
            <a:off x="11028277" y="5618077"/>
            <a:ext cx="2172069" cy="307777"/>
          </a:xfrm>
          <a:prstGeom prst="rect">
            <a:avLst/>
          </a:prstGeom>
          <a:noFill/>
        </p:spPr>
        <p:txBody>
          <a:bodyPr wrap="none" rtlCol="0">
            <a:spAutoFit/>
          </a:bodyPr>
          <a:lstStyle/>
          <a:p>
            <a:r>
              <a:rPr lang="en-GB" sz="1400" dirty="0"/>
              <a:t>Picture Credits: </a:t>
            </a:r>
            <a:r>
              <a:rPr lang="en-GB" sz="1400" dirty="0" err="1"/>
              <a:t>Intechopen</a:t>
            </a:r>
            <a:endParaRPr lang="en-GB" sz="1400" dirty="0"/>
          </a:p>
        </p:txBody>
      </p:sp>
    </p:spTree>
    <p:extLst>
      <p:ext uri="{BB962C8B-B14F-4D97-AF65-F5344CB8AC3E}">
        <p14:creationId xmlns:p14="http://schemas.microsoft.com/office/powerpoint/2010/main" val="162002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Conclusions</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en-US" dirty="0"/>
              <a:t>Agriculture and renewable energy have been closely linked since ancient times. </a:t>
            </a:r>
          </a:p>
          <a:p>
            <a:r>
              <a:rPr lang="en-US" dirty="0"/>
              <a:t>Before the industrial era, most energy was produced by burning biomass. </a:t>
            </a:r>
          </a:p>
          <a:p>
            <a:r>
              <a:rPr lang="en-US" dirty="0"/>
              <a:t>Despite the advent of the fossil fuel era, biomass remains an important source of energy in developing countries.</a:t>
            </a:r>
          </a:p>
          <a:p>
            <a:r>
              <a:rPr lang="en-US" dirty="0"/>
              <a:t>The agricultural sector has new opportunities to contribute to reducing carbon dioxide emissions throughout the production chain due to the environmental challenges posed by carbon dioxide emissions following </a:t>
            </a:r>
            <a:r>
              <a:rPr lang="en-US" dirty="0" err="1"/>
              <a:t>industrialisation</a:t>
            </a:r>
            <a:r>
              <a:rPr lang="en-US" dirty="0"/>
              <a:t>.</a:t>
            </a:r>
          </a:p>
          <a:p>
            <a:r>
              <a:rPr lang="en-US" dirty="0"/>
              <a:t>This can be achieved not only through the traditional use of biomass but also through advanced renewable energy technologies such as solar photovoltaic and wind power, as well as the digital revolution, which supports better and more efficient farming practices.</a:t>
            </a:r>
            <a:endParaRPr lang="en-GB"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1EB1FF6-C5CA-9F58-F225-83146C3FFE74}"/>
              </a:ext>
            </a:extLst>
          </p:cNvPr>
          <p:cNvSpPr>
            <a:spLocks noGrp="1"/>
          </p:cNvSpPr>
          <p:nvPr>
            <p:ph type="title"/>
          </p:nvPr>
        </p:nvSpPr>
        <p:spPr/>
        <p:txBody>
          <a:bodyPr/>
          <a:lstStyle/>
          <a:p>
            <a:r>
              <a:rPr lang="en-GB" dirty="0"/>
              <a:t>Summary</a:t>
            </a:r>
          </a:p>
        </p:txBody>
      </p:sp>
      <p:sp>
        <p:nvSpPr>
          <p:cNvPr id="5" name="Segnaposto contenuto 4">
            <a:extLst>
              <a:ext uri="{FF2B5EF4-FFF2-40B4-BE49-F238E27FC236}">
                <a16:creationId xmlns:a16="http://schemas.microsoft.com/office/drawing/2014/main" id="{CBCA397B-1A77-F5AE-5632-5E60152DE354}"/>
              </a:ext>
            </a:extLst>
          </p:cNvPr>
          <p:cNvSpPr>
            <a:spLocks noGrp="1"/>
          </p:cNvSpPr>
          <p:nvPr>
            <p:ph idx="1"/>
          </p:nvPr>
        </p:nvSpPr>
        <p:spPr/>
        <p:txBody>
          <a:bodyPr/>
          <a:lstStyle/>
          <a:p>
            <a:r>
              <a:rPr lang="en-US" dirty="0"/>
              <a:t>Introduction</a:t>
            </a:r>
          </a:p>
          <a:p>
            <a:r>
              <a:rPr lang="en-US" dirty="0"/>
              <a:t>Solar Energy for farmers</a:t>
            </a:r>
          </a:p>
          <a:p>
            <a:r>
              <a:rPr lang="en-US" dirty="0"/>
              <a:t>Biomass to Energy</a:t>
            </a:r>
          </a:p>
          <a:p>
            <a:r>
              <a:rPr lang="en-US" dirty="0"/>
              <a:t>Other RES based solutions for agriculture</a:t>
            </a:r>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F948D5FA-F915-B94F-3CD6-F3D42CAA640E}"/>
              </a:ext>
            </a:extLst>
          </p:cNvPr>
          <p:cNvSpPr>
            <a:spLocks noGrp="1"/>
          </p:cNvSpPr>
          <p:nvPr>
            <p:ph type="title"/>
          </p:nvPr>
        </p:nvSpPr>
        <p:spPr/>
        <p:txBody>
          <a:bodyPr>
            <a:normAutofit fontScale="90000"/>
          </a:bodyPr>
          <a:lstStyle/>
          <a:p>
            <a:r>
              <a:rPr lang="en-GB" dirty="0"/>
              <a:t>Introduction</a:t>
            </a:r>
            <a:br>
              <a:rPr lang="en-GB" dirty="0"/>
            </a:br>
            <a:r>
              <a:rPr lang="en-US" dirty="0"/>
              <a:t>Changes in GDP and energy demand 2000-2014</a:t>
            </a:r>
            <a:endParaRPr lang="en-GB" dirty="0"/>
          </a:p>
        </p:txBody>
      </p:sp>
      <p:pic>
        <p:nvPicPr>
          <p:cNvPr id="12" name="Segnaposto contenuto 11">
            <a:extLst>
              <a:ext uri="{FF2B5EF4-FFF2-40B4-BE49-F238E27FC236}">
                <a16:creationId xmlns:a16="http://schemas.microsoft.com/office/drawing/2014/main" id="{B938C827-C7CD-7130-0AA4-184EBD4EFDFC}"/>
              </a:ext>
            </a:extLst>
          </p:cNvPr>
          <p:cNvPicPr>
            <a:picLocks noGrp="1" noChangeAspect="1"/>
          </p:cNvPicPr>
          <p:nvPr>
            <p:ph sz="half" idx="1"/>
          </p:nvPr>
        </p:nvPicPr>
        <p:blipFill>
          <a:blip r:embed="rId2"/>
          <a:stretch>
            <a:fillRect/>
          </a:stretch>
        </p:blipFill>
        <p:spPr>
          <a:xfrm>
            <a:off x="261770" y="2068513"/>
            <a:ext cx="7229810" cy="3865562"/>
          </a:xfrm>
          <a:prstGeom prst="rect">
            <a:avLst/>
          </a:prstGeom>
        </p:spPr>
      </p:pic>
      <p:sp>
        <p:nvSpPr>
          <p:cNvPr id="11" name="Segnaposto contenuto 10">
            <a:extLst>
              <a:ext uri="{FF2B5EF4-FFF2-40B4-BE49-F238E27FC236}">
                <a16:creationId xmlns:a16="http://schemas.microsoft.com/office/drawing/2014/main" id="{9E4812F3-14A3-E4F7-D311-B6FFA02395EB}"/>
              </a:ext>
            </a:extLst>
          </p:cNvPr>
          <p:cNvSpPr>
            <a:spLocks noGrp="1"/>
          </p:cNvSpPr>
          <p:nvPr>
            <p:ph sz="half" idx="2"/>
          </p:nvPr>
        </p:nvSpPr>
        <p:spPr>
          <a:xfrm>
            <a:off x="7581899" y="1825625"/>
            <a:ext cx="4048125" cy="4351338"/>
          </a:xfrm>
        </p:spPr>
        <p:txBody>
          <a:bodyPr anchor="ctr">
            <a:normAutofit lnSpcReduction="10000"/>
          </a:bodyPr>
          <a:lstStyle/>
          <a:p>
            <a:pPr marL="0" indent="0">
              <a:buNone/>
            </a:pPr>
            <a:r>
              <a:rPr lang="en-US" dirty="0"/>
              <a:t>For the world as a whole, GDP growth is pushing energy consumption higher. </a:t>
            </a:r>
          </a:p>
          <a:p>
            <a:pPr marL="0" indent="0">
              <a:buNone/>
            </a:pPr>
            <a:r>
              <a:rPr lang="en-US" dirty="0"/>
              <a:t>Overall, for every one percentage point rise in non-OECD economic growth over the period 2000-2014, energy demand increased by around 0.7%.</a:t>
            </a:r>
            <a:endParaRPr lang="en-GB" dirty="0"/>
          </a:p>
        </p:txBody>
      </p:sp>
      <p:sp>
        <p:nvSpPr>
          <p:cNvPr id="4" name="Segnaposto piè di pagina 3">
            <a:extLst>
              <a:ext uri="{FF2B5EF4-FFF2-40B4-BE49-F238E27FC236}">
                <a16:creationId xmlns:a16="http://schemas.microsoft.com/office/drawing/2014/main" id="{B24E6346-1AB1-1D93-945C-24A8FAC3EE10}"/>
              </a:ext>
            </a:extLst>
          </p:cNvPr>
          <p:cNvSpPr>
            <a:spLocks noGrp="1"/>
          </p:cNvSpPr>
          <p:nvPr>
            <p:ph type="ftr" sz="quarter" idx="11"/>
          </p:nvPr>
        </p:nvSpPr>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Introduction</a:t>
            </a:r>
          </a:p>
        </p:txBody>
      </p:sp>
      <p:sp>
        <p:nvSpPr>
          <p:cNvPr id="5" name="Segnaposto numero diapositiva 4">
            <a:extLst>
              <a:ext uri="{FF2B5EF4-FFF2-40B4-BE49-F238E27FC236}">
                <a16:creationId xmlns:a16="http://schemas.microsoft.com/office/drawing/2014/main" id="{0733F5C2-D1A1-1B2F-D60B-15834F1E87F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327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F91AF-0E62-BAC4-8FEC-9B4178425CC9}"/>
              </a:ext>
            </a:extLst>
          </p:cNvPr>
          <p:cNvSpPr>
            <a:spLocks noGrp="1"/>
          </p:cNvSpPr>
          <p:nvPr>
            <p:ph type="title"/>
          </p:nvPr>
        </p:nvSpPr>
        <p:spPr/>
        <p:txBody>
          <a:bodyPr/>
          <a:lstStyle/>
          <a:p>
            <a:r>
              <a:rPr lang="en-GB" dirty="0"/>
              <a:t>World Consumption</a:t>
            </a:r>
          </a:p>
        </p:txBody>
      </p:sp>
      <p:pic>
        <p:nvPicPr>
          <p:cNvPr id="7" name="Segnaposto contenuto 6">
            <a:extLst>
              <a:ext uri="{FF2B5EF4-FFF2-40B4-BE49-F238E27FC236}">
                <a16:creationId xmlns:a16="http://schemas.microsoft.com/office/drawing/2014/main" id="{4ADB95BF-A1EA-67E5-12C4-78FE3C7E0FF1}"/>
              </a:ext>
            </a:extLst>
          </p:cNvPr>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838199" y="1676402"/>
            <a:ext cx="3983111" cy="4809692"/>
          </a:xfrm>
          <a:prstGeom prst="rect">
            <a:avLst/>
          </a:prstGeom>
        </p:spPr>
      </p:pic>
      <p:sp>
        <p:nvSpPr>
          <p:cNvPr id="4" name="Segnaposto contenuto 3">
            <a:extLst>
              <a:ext uri="{FF2B5EF4-FFF2-40B4-BE49-F238E27FC236}">
                <a16:creationId xmlns:a16="http://schemas.microsoft.com/office/drawing/2014/main" id="{1D93303A-3E2F-20BE-2BF7-175196459D55}"/>
              </a:ext>
            </a:extLst>
          </p:cNvPr>
          <p:cNvSpPr>
            <a:spLocks noGrp="1"/>
          </p:cNvSpPr>
          <p:nvPr>
            <p:ph sz="half" idx="2"/>
          </p:nvPr>
        </p:nvSpPr>
        <p:spPr/>
        <p:txBody>
          <a:bodyPr anchor="ctr">
            <a:normAutofit fontScale="85000" lnSpcReduction="20000"/>
          </a:bodyPr>
          <a:lstStyle/>
          <a:p>
            <a:r>
              <a:rPr lang="en-US" dirty="0"/>
              <a:t>In 2022, the world needed an amount of energy equivalent to that contained in 14430 million barrels of oil. Renewables’ (excluding hydroelectricity) share of primary energy consumption reached 7.5%, while Fossil fuel consumption as a percentage of primary energy remained steady at 82%. </a:t>
            </a:r>
          </a:p>
          <a:p>
            <a:r>
              <a:rPr lang="en-US" dirty="0"/>
              <a:t>Greenhouse gas (GHG) emissions resulting from the provision of energy services from fossils (coal, oil, and gas) have contributed significantly to the historic increase in atmospheric GHG concentrations.</a:t>
            </a:r>
          </a:p>
        </p:txBody>
      </p:sp>
      <p:sp>
        <p:nvSpPr>
          <p:cNvPr id="6" name="Segnaposto numero diapositiva 5">
            <a:extLst>
              <a:ext uri="{FF2B5EF4-FFF2-40B4-BE49-F238E27FC236}">
                <a16:creationId xmlns:a16="http://schemas.microsoft.com/office/drawing/2014/main" id="{A402844C-8913-6268-59D7-BF32F40B549C}"/>
              </a:ext>
            </a:extLst>
          </p:cNvPr>
          <p:cNvSpPr>
            <a:spLocks noGrp="1"/>
          </p:cNvSpPr>
          <p:nvPr>
            <p:ph type="sldNum" sz="quarter" idx="12"/>
          </p:nvPr>
        </p:nvSpPr>
        <p:spPr/>
        <p:txBody>
          <a:bodyPr/>
          <a:lstStyle/>
          <a:p>
            <a:fld id="{6FF9F0C5-380F-41C2-899A-BAC0F0927E16}" type="slidenum">
              <a:rPr lang="en-US" smtClean="0"/>
              <a:t>5</a:t>
            </a:fld>
            <a:endParaRPr lang="en-US" dirty="0"/>
          </a:p>
        </p:txBody>
      </p:sp>
      <p:sp>
        <p:nvSpPr>
          <p:cNvPr id="8" name="Segnaposto piè di pagina 3">
            <a:extLst>
              <a:ext uri="{FF2B5EF4-FFF2-40B4-BE49-F238E27FC236}">
                <a16:creationId xmlns:a16="http://schemas.microsoft.com/office/drawing/2014/main" id="{F4C39E32-E82E-40C2-21B8-1BE1AAB035ED}"/>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Introduction</a:t>
            </a:r>
          </a:p>
        </p:txBody>
      </p:sp>
    </p:spTree>
    <p:extLst>
      <p:ext uri="{BB962C8B-B14F-4D97-AF65-F5344CB8AC3E}">
        <p14:creationId xmlns:p14="http://schemas.microsoft.com/office/powerpoint/2010/main" val="150803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A2244-D286-E735-7FA3-D0DCD846409F}"/>
              </a:ext>
            </a:extLst>
          </p:cNvPr>
          <p:cNvSpPr>
            <a:spLocks noGrp="1"/>
          </p:cNvSpPr>
          <p:nvPr>
            <p:ph type="title"/>
          </p:nvPr>
        </p:nvSpPr>
        <p:spPr/>
        <p:txBody>
          <a:bodyPr/>
          <a:lstStyle/>
          <a:p>
            <a:r>
              <a:rPr lang="en-GB" dirty="0"/>
              <a:t>Lowering GHG emissions</a:t>
            </a:r>
          </a:p>
        </p:txBody>
      </p:sp>
      <p:sp>
        <p:nvSpPr>
          <p:cNvPr id="3" name="Segnaposto contenuto 2">
            <a:extLst>
              <a:ext uri="{FF2B5EF4-FFF2-40B4-BE49-F238E27FC236}">
                <a16:creationId xmlns:a16="http://schemas.microsoft.com/office/drawing/2014/main" id="{4A739AE2-922E-795D-8452-C3F0F61D75BC}"/>
              </a:ext>
            </a:extLst>
          </p:cNvPr>
          <p:cNvSpPr>
            <a:spLocks noGrp="1"/>
          </p:cNvSpPr>
          <p:nvPr>
            <p:ph sz="half" idx="1"/>
          </p:nvPr>
        </p:nvSpPr>
        <p:spPr/>
        <p:txBody>
          <a:bodyPr anchor="ctr">
            <a:normAutofit fontScale="92500" lnSpcReduction="10000"/>
          </a:bodyPr>
          <a:lstStyle/>
          <a:p>
            <a:pPr marL="0" indent="0">
              <a:buNone/>
            </a:pPr>
            <a:r>
              <a:rPr lang="en-GB" dirty="0"/>
              <a:t>There are multiple options for lowering GHG emissions from the energy system while still satisfying the global demand for energy services. </a:t>
            </a:r>
            <a:r>
              <a:rPr lang="en-GB" b="1" dirty="0"/>
              <a:t>Renewable Energies </a:t>
            </a:r>
            <a:r>
              <a:rPr lang="en-GB" dirty="0"/>
              <a:t>are one of these.</a:t>
            </a:r>
          </a:p>
          <a:p>
            <a:pPr marL="0" indent="0">
              <a:buNone/>
            </a:pPr>
            <a:r>
              <a:rPr lang="en-GB" dirty="0"/>
              <a:t>Renewable energy includes all forms of energy produced from renewable sources in a sustainable manner, including bioenergy, geothermal energy, hydropower, ocean energy, solar energy and wind energy. (IRENA).</a:t>
            </a:r>
          </a:p>
        </p:txBody>
      </p:sp>
      <p:pic>
        <p:nvPicPr>
          <p:cNvPr id="7" name="Segnaposto contenuto 6">
            <a:extLst>
              <a:ext uri="{FF2B5EF4-FFF2-40B4-BE49-F238E27FC236}">
                <a16:creationId xmlns:a16="http://schemas.microsoft.com/office/drawing/2014/main" id="{E440FEAD-B187-B0F5-4509-AEAF57924C1E}"/>
              </a:ext>
            </a:extLst>
          </p:cNvPr>
          <p:cNvPicPr>
            <a:picLocks noGrp="1" noChangeAspect="1"/>
          </p:cNvPicPr>
          <p:nvPr>
            <p:ph sz="half" idx="2"/>
          </p:nvPr>
        </p:nvPicPr>
        <p:blipFill>
          <a:blip r:embed="rId2"/>
          <a:stretch>
            <a:fillRect/>
          </a:stretch>
        </p:blipFill>
        <p:spPr>
          <a:xfrm>
            <a:off x="6593115" y="1866752"/>
            <a:ext cx="5181600" cy="4269083"/>
          </a:xfrm>
          <a:prstGeom prst="rect">
            <a:avLst/>
          </a:prstGeom>
        </p:spPr>
      </p:pic>
      <p:sp>
        <p:nvSpPr>
          <p:cNvPr id="6" name="Segnaposto numero diapositiva 5">
            <a:extLst>
              <a:ext uri="{FF2B5EF4-FFF2-40B4-BE49-F238E27FC236}">
                <a16:creationId xmlns:a16="http://schemas.microsoft.com/office/drawing/2014/main" id="{1C356E3F-C2D0-3948-2999-B9CFCE393374}"/>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8" name="Segnaposto piè di pagina 3">
            <a:extLst>
              <a:ext uri="{FF2B5EF4-FFF2-40B4-BE49-F238E27FC236}">
                <a16:creationId xmlns:a16="http://schemas.microsoft.com/office/drawing/2014/main" id="{29679F6C-F051-9396-7C01-1C9D742BCD61}"/>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Introduction</a:t>
            </a:r>
          </a:p>
        </p:txBody>
      </p:sp>
    </p:spTree>
    <p:extLst>
      <p:ext uri="{BB962C8B-B14F-4D97-AF65-F5344CB8AC3E}">
        <p14:creationId xmlns:p14="http://schemas.microsoft.com/office/powerpoint/2010/main" val="223119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Oggetto astronomico, Evento celeste, astronomia, Spazio esterno&#10;&#10;Descrizione generata automaticamente">
            <a:extLst>
              <a:ext uri="{FF2B5EF4-FFF2-40B4-BE49-F238E27FC236}">
                <a16:creationId xmlns:a16="http://schemas.microsoft.com/office/drawing/2014/main" id="{F308418C-0781-13EF-4EA6-C106A4D83D02}"/>
              </a:ext>
            </a:extLst>
          </p:cNvPr>
          <p:cNvPicPr>
            <a:picLocks noChangeAspect="1"/>
          </p:cNvPicPr>
          <p:nvPr/>
        </p:nvPicPr>
        <p:blipFill rotWithShape="1">
          <a:blip r:embed="rId2"/>
          <a:srcRect t="10637" b="10637"/>
          <a:stretch/>
        </p:blipFill>
        <p:spPr>
          <a:xfrm>
            <a:off x="-1" y="0"/>
            <a:ext cx="12192002" cy="6858000"/>
          </a:xfrm>
          <a:prstGeom prst="rect">
            <a:avLst/>
          </a:prstGeom>
        </p:spPr>
      </p:pic>
      <p:sp>
        <p:nvSpPr>
          <p:cNvPr id="6" name="Segnaposto numero diapositiva 5">
            <a:extLst>
              <a:ext uri="{FF2B5EF4-FFF2-40B4-BE49-F238E27FC236}">
                <a16:creationId xmlns:a16="http://schemas.microsoft.com/office/drawing/2014/main" id="{57859768-4995-09D0-94CC-969D99A8D634}"/>
              </a:ext>
            </a:extLst>
          </p:cNvPr>
          <p:cNvSpPr>
            <a:spLocks noGrp="1"/>
          </p:cNvSpPr>
          <p:nvPr>
            <p:ph type="sldNum" sz="quarter" idx="12"/>
          </p:nvPr>
        </p:nvSpPr>
        <p:spPr/>
        <p:txBody>
          <a:bodyPr/>
          <a:lstStyle/>
          <a:p>
            <a:fld id="{6FF9F0C5-380F-41C2-899A-BAC0F0927E16}" type="slidenum">
              <a:rPr lang="en-US" smtClean="0">
                <a:solidFill>
                  <a:schemeClr val="bg1"/>
                </a:solidFill>
              </a:rPr>
              <a:t>7</a:t>
            </a:fld>
            <a:endParaRPr lang="en-US" dirty="0">
              <a:solidFill>
                <a:schemeClr val="bg1"/>
              </a:solidFill>
            </a:endParaRPr>
          </a:p>
        </p:txBody>
      </p:sp>
      <p:sp>
        <p:nvSpPr>
          <p:cNvPr id="2" name="Titolo 1">
            <a:extLst>
              <a:ext uri="{FF2B5EF4-FFF2-40B4-BE49-F238E27FC236}">
                <a16:creationId xmlns:a16="http://schemas.microsoft.com/office/drawing/2014/main" id="{555B0AF6-9741-CBBE-86D4-29A6E861FE1A}"/>
              </a:ext>
            </a:extLst>
          </p:cNvPr>
          <p:cNvSpPr>
            <a:spLocks noGrp="1"/>
          </p:cNvSpPr>
          <p:nvPr>
            <p:ph type="title" idx="4294967295"/>
          </p:nvPr>
        </p:nvSpPr>
        <p:spPr>
          <a:xfrm>
            <a:off x="0" y="136525"/>
            <a:ext cx="10515600" cy="877888"/>
          </a:xfrm>
        </p:spPr>
        <p:txBody>
          <a:bodyPr/>
          <a:lstStyle/>
          <a:p>
            <a:r>
              <a:rPr lang="en-GB" dirty="0">
                <a:solidFill>
                  <a:schemeClr val="bg1"/>
                </a:solidFill>
              </a:rPr>
              <a:t>Solar Energy</a:t>
            </a:r>
          </a:p>
        </p:txBody>
      </p:sp>
      <p:sp>
        <p:nvSpPr>
          <p:cNvPr id="10" name="Segnaposto contenuto 9">
            <a:extLst>
              <a:ext uri="{FF2B5EF4-FFF2-40B4-BE49-F238E27FC236}">
                <a16:creationId xmlns:a16="http://schemas.microsoft.com/office/drawing/2014/main" id="{431F4789-22A6-0BF6-BD01-356BE905A99F}"/>
              </a:ext>
            </a:extLst>
          </p:cNvPr>
          <p:cNvSpPr>
            <a:spLocks noGrp="1"/>
          </p:cNvSpPr>
          <p:nvPr>
            <p:ph sz="half" idx="4294967295"/>
          </p:nvPr>
        </p:nvSpPr>
        <p:spPr>
          <a:xfrm>
            <a:off x="203200" y="1450975"/>
            <a:ext cx="4419600" cy="4351338"/>
          </a:xfrm>
        </p:spPr>
        <p:txBody>
          <a:bodyPr anchor="ctr">
            <a:normAutofit fontScale="70000" lnSpcReduction="20000"/>
          </a:bodyPr>
          <a:lstStyle/>
          <a:p>
            <a:pPr marL="0" indent="0">
              <a:buNone/>
            </a:pPr>
            <a:r>
              <a:rPr lang="en-GB" sz="2800" dirty="0">
                <a:solidFill>
                  <a:schemeClr val="bg1"/>
                </a:solidFill>
              </a:rPr>
              <a:t>Sun emits about 175~178 Billions MW</a:t>
            </a:r>
          </a:p>
          <a:p>
            <a:pPr marL="0" indent="0">
              <a:buNone/>
            </a:pPr>
            <a:r>
              <a:rPr lang="en-GB" sz="2800" dirty="0">
                <a:solidFill>
                  <a:schemeClr val="bg1"/>
                </a:solidFill>
              </a:rPr>
              <a:t>Irradiance, an instantaneous quantity often identified as the intensity of sunlight, is the measure of the power density of sunlight. It is usually measured in W/m</a:t>
            </a:r>
            <a:r>
              <a:rPr lang="en-GB" sz="2800" baseline="30000" dirty="0">
                <a:solidFill>
                  <a:schemeClr val="bg1"/>
                </a:solidFill>
              </a:rPr>
              <a:t>2</a:t>
            </a:r>
            <a:r>
              <a:rPr lang="en-GB" sz="2800" dirty="0">
                <a:solidFill>
                  <a:schemeClr val="bg1"/>
                </a:solidFill>
              </a:rPr>
              <a:t>.</a:t>
            </a:r>
          </a:p>
          <a:p>
            <a:pPr marL="0" indent="0">
              <a:buNone/>
            </a:pPr>
            <a:r>
              <a:rPr lang="en-GB" sz="2800" dirty="0">
                <a:solidFill>
                  <a:schemeClr val="bg1"/>
                </a:solidFill>
              </a:rPr>
              <a:t>The irradiance received from the sun at the top of the atmosphere (AKA solar constant for the earth) is approximately equal to 1367 W/m</a:t>
            </a:r>
            <a:r>
              <a:rPr lang="en-GB" sz="2800" baseline="30000" dirty="0">
                <a:solidFill>
                  <a:schemeClr val="bg1"/>
                </a:solidFill>
              </a:rPr>
              <a:t>2</a:t>
            </a:r>
            <a:r>
              <a:rPr lang="en-GB" sz="2800" dirty="0">
                <a:solidFill>
                  <a:schemeClr val="bg1"/>
                </a:solidFill>
              </a:rPr>
              <a:t>.  </a:t>
            </a:r>
          </a:p>
          <a:p>
            <a:pPr marL="0" indent="0">
              <a:buNone/>
            </a:pPr>
            <a:r>
              <a:rPr lang="en-GB" sz="2800" dirty="0">
                <a:solidFill>
                  <a:schemeClr val="bg1"/>
                </a:solidFill>
              </a:rPr>
              <a:t>After passing through the atmosphere the irradiance is reduced to approximately 1000 W/m</a:t>
            </a:r>
            <a:r>
              <a:rPr lang="en-GB" sz="2800" baseline="30000" dirty="0">
                <a:solidFill>
                  <a:schemeClr val="bg1"/>
                </a:solidFill>
              </a:rPr>
              <a:t>2 </a:t>
            </a:r>
            <a:r>
              <a:rPr lang="en-GB" sz="2800" dirty="0">
                <a:solidFill>
                  <a:schemeClr val="bg1"/>
                </a:solidFill>
              </a:rPr>
              <a:t>(on average).</a:t>
            </a:r>
          </a:p>
          <a:p>
            <a:pPr marL="0" indent="0">
              <a:buNone/>
            </a:pPr>
            <a:r>
              <a:rPr lang="en-GB" sz="2800" b="1" dirty="0">
                <a:solidFill>
                  <a:schemeClr val="bg1"/>
                </a:solidFill>
              </a:rPr>
              <a:t>Solar energy has a share of more than 99.9 % of all the energy converted on earth.</a:t>
            </a:r>
          </a:p>
        </p:txBody>
      </p:sp>
      <p:sp>
        <p:nvSpPr>
          <p:cNvPr id="11" name="Segnaposto contenuto 10">
            <a:extLst>
              <a:ext uri="{FF2B5EF4-FFF2-40B4-BE49-F238E27FC236}">
                <a16:creationId xmlns:a16="http://schemas.microsoft.com/office/drawing/2014/main" id="{BB9B8F32-8756-618A-0ADB-9A8EC24D4F34}"/>
              </a:ext>
            </a:extLst>
          </p:cNvPr>
          <p:cNvSpPr>
            <a:spLocks noGrp="1"/>
          </p:cNvSpPr>
          <p:nvPr>
            <p:ph sz="half" idx="4294967295"/>
          </p:nvPr>
        </p:nvSpPr>
        <p:spPr>
          <a:xfrm>
            <a:off x="7772400" y="136525"/>
            <a:ext cx="4419600" cy="6040438"/>
          </a:xfrm>
        </p:spPr>
        <p:txBody>
          <a:bodyPr anchor="ctr">
            <a:normAutofit fontScale="70000" lnSpcReduction="20000"/>
          </a:bodyPr>
          <a:lstStyle/>
          <a:p>
            <a:pPr marL="0" indent="0">
              <a:spcBef>
                <a:spcPts val="1200"/>
              </a:spcBef>
              <a:buNone/>
            </a:pPr>
            <a:r>
              <a:rPr lang="en-GB" b="1" dirty="0">
                <a:solidFill>
                  <a:schemeClr val="bg1"/>
                </a:solidFill>
                <a:effectLst>
                  <a:outerShdw blurRad="38100" dist="38100" dir="2700000" algn="tl">
                    <a:srgbClr val="000000">
                      <a:alpha val="43137"/>
                    </a:srgbClr>
                  </a:outerShdw>
                </a:effectLst>
              </a:rPr>
              <a:t>Solar Heat</a:t>
            </a:r>
          </a:p>
          <a:p>
            <a:pPr>
              <a:spcBef>
                <a:spcPts val="1200"/>
              </a:spcBef>
            </a:pPr>
            <a:r>
              <a:rPr lang="en-GB" dirty="0">
                <a:solidFill>
                  <a:schemeClr val="bg1"/>
                </a:solidFill>
              </a:rPr>
              <a:t>Converting the sun’s radiant energy to heat comes from the past and has today evolved into a well-developed technology. </a:t>
            </a:r>
          </a:p>
          <a:p>
            <a:pPr>
              <a:spcBef>
                <a:spcPts val="1200"/>
              </a:spcBef>
            </a:pPr>
            <a:r>
              <a:rPr lang="en-GB" dirty="0">
                <a:solidFill>
                  <a:schemeClr val="bg1"/>
                </a:solidFill>
              </a:rPr>
              <a:t>The basic principle of solar thermal collection is that when solar radiation strikes a surface, a part of it is absorbed, thereby increasing the temperature of the surface. </a:t>
            </a:r>
          </a:p>
          <a:p>
            <a:pPr marL="0" indent="0">
              <a:buNone/>
            </a:pPr>
            <a:r>
              <a:rPr lang="en-GB" b="1" dirty="0">
                <a:solidFill>
                  <a:schemeClr val="bg1"/>
                </a:solidFill>
                <a:effectLst>
                  <a:outerShdw blurRad="38100" dist="38100" dir="2700000" algn="tl">
                    <a:srgbClr val="000000">
                      <a:alpha val="43137"/>
                    </a:srgbClr>
                  </a:outerShdw>
                </a:effectLst>
              </a:rPr>
              <a:t>Photovoltaic (PV) conversion</a:t>
            </a:r>
          </a:p>
          <a:p>
            <a:r>
              <a:rPr lang="en-GB" dirty="0">
                <a:solidFill>
                  <a:schemeClr val="bg1"/>
                </a:solidFill>
              </a:rPr>
              <a:t>Direct conversion of sunlight into electricity with no intervening heat engine.</a:t>
            </a:r>
          </a:p>
          <a:p>
            <a:r>
              <a:rPr lang="en-GB" dirty="0">
                <a:solidFill>
                  <a:schemeClr val="bg1"/>
                </a:solidFill>
              </a:rPr>
              <a:t>Conversion of solar radiation into electrical energy by means of solar cells developed since early 1960’s as a part of satellite and space-travel technology.</a:t>
            </a:r>
          </a:p>
          <a:p>
            <a:r>
              <a:rPr lang="en-GB" dirty="0">
                <a:solidFill>
                  <a:schemeClr val="bg1"/>
                </a:solidFill>
              </a:rPr>
              <a:t>PV devices: stand-alone systems to give outputs from microwatts to megawatts.</a:t>
            </a:r>
          </a:p>
          <a:p>
            <a:endParaRPr lang="en-GB" dirty="0">
              <a:solidFill>
                <a:schemeClr val="bg1"/>
              </a:solidFill>
            </a:endParaRPr>
          </a:p>
        </p:txBody>
      </p:sp>
      <p:sp>
        <p:nvSpPr>
          <p:cNvPr id="14" name="Segnaposto piè di pagina 3">
            <a:extLst>
              <a:ext uri="{FF2B5EF4-FFF2-40B4-BE49-F238E27FC236}">
                <a16:creationId xmlns:a16="http://schemas.microsoft.com/office/drawing/2014/main" id="{50C6743C-44BF-D495-9B79-066B8E1672F8}"/>
              </a:ext>
            </a:extLst>
          </p:cNvPr>
          <p:cNvSpPr>
            <a:spLocks noGrp="1"/>
          </p:cNvSpPr>
          <p:nvPr>
            <p:ph type="ftr" sz="quarter" idx="11"/>
          </p:nvPr>
        </p:nvSpPr>
        <p:spPr>
          <a:xfrm>
            <a:off x="838200" y="6238876"/>
            <a:ext cx="9982200" cy="600074"/>
          </a:xfrm>
        </p:spPr>
        <p:txBody>
          <a:bodyPr/>
          <a:lstStyle/>
          <a:p>
            <a:r>
              <a:rPr lang="en-US" dirty="0">
                <a:solidFill>
                  <a:schemeClr val="bg1"/>
                </a:solidFill>
              </a:rPr>
              <a:t>Module: Agricultural sustainability, management of natural resources and climate action Learning Unit: Renewable energy solutions for agriculture</a:t>
            </a:r>
          </a:p>
          <a:p>
            <a:r>
              <a:rPr lang="en-US" dirty="0">
                <a:solidFill>
                  <a:schemeClr val="bg1"/>
                </a:solidFill>
              </a:rPr>
              <a:t>Sub Unit: </a:t>
            </a:r>
            <a:r>
              <a:rPr lang="en-US" b="1" dirty="0">
                <a:solidFill>
                  <a:schemeClr val="bg1"/>
                </a:solidFill>
              </a:rPr>
              <a:t>Solar Energy for farmers</a:t>
            </a:r>
          </a:p>
        </p:txBody>
      </p:sp>
      <p:sp>
        <p:nvSpPr>
          <p:cNvPr id="16" name="CasellaDiTesto 15">
            <a:extLst>
              <a:ext uri="{FF2B5EF4-FFF2-40B4-BE49-F238E27FC236}">
                <a16:creationId xmlns:a16="http://schemas.microsoft.com/office/drawing/2014/main" id="{0C981FB7-1B31-A465-58DD-1F9DECAEB7D5}"/>
              </a:ext>
            </a:extLst>
          </p:cNvPr>
          <p:cNvSpPr txBox="1"/>
          <p:nvPr/>
        </p:nvSpPr>
        <p:spPr>
          <a:xfrm rot="16200000">
            <a:off x="11031764" y="5793421"/>
            <a:ext cx="1914071" cy="276999"/>
          </a:xfrm>
          <a:prstGeom prst="rect">
            <a:avLst/>
          </a:prstGeom>
          <a:noFill/>
        </p:spPr>
        <p:txBody>
          <a:bodyPr wrap="square">
            <a:spAutoFit/>
          </a:bodyPr>
          <a:lstStyle/>
          <a:p>
            <a:r>
              <a:rPr lang="en-GB" sz="1200" dirty="0">
                <a:solidFill>
                  <a:schemeClr val="bg1"/>
                </a:solidFill>
              </a:rPr>
              <a:t>Image by </a:t>
            </a:r>
            <a:r>
              <a:rPr lang="en-GB" sz="1200" dirty="0" err="1">
                <a:solidFill>
                  <a:schemeClr val="bg1"/>
                </a:solidFill>
              </a:rPr>
              <a:t>freepik</a:t>
            </a:r>
            <a:endParaRPr lang="en-GB" sz="1200" dirty="0">
              <a:solidFill>
                <a:schemeClr val="bg1"/>
              </a:solidFill>
            </a:endParaRPr>
          </a:p>
        </p:txBody>
      </p:sp>
    </p:spTree>
    <p:extLst>
      <p:ext uri="{BB962C8B-B14F-4D97-AF65-F5344CB8AC3E}">
        <p14:creationId xmlns:p14="http://schemas.microsoft.com/office/powerpoint/2010/main" val="287608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C31BAAF-8362-89A5-DB77-6369921A06C1}"/>
              </a:ext>
            </a:extLst>
          </p:cNvPr>
          <p:cNvSpPr>
            <a:spLocks noGrp="1"/>
          </p:cNvSpPr>
          <p:nvPr>
            <p:ph type="title"/>
          </p:nvPr>
        </p:nvSpPr>
        <p:spPr/>
        <p:txBody>
          <a:bodyPr/>
          <a:lstStyle/>
          <a:p>
            <a:r>
              <a:rPr lang="en-GB" dirty="0"/>
              <a:t>Solar Thermal Energy</a:t>
            </a:r>
          </a:p>
        </p:txBody>
      </p:sp>
      <p:sp>
        <p:nvSpPr>
          <p:cNvPr id="7" name="Segnaposto contenuto 6">
            <a:extLst>
              <a:ext uri="{FF2B5EF4-FFF2-40B4-BE49-F238E27FC236}">
                <a16:creationId xmlns:a16="http://schemas.microsoft.com/office/drawing/2014/main" id="{7DCFB9C0-3B20-1442-C075-B6A6AADC5E93}"/>
              </a:ext>
            </a:extLst>
          </p:cNvPr>
          <p:cNvSpPr>
            <a:spLocks noGrp="1"/>
          </p:cNvSpPr>
          <p:nvPr>
            <p:ph sz="half" idx="1"/>
          </p:nvPr>
        </p:nvSpPr>
        <p:spPr>
          <a:xfrm>
            <a:off x="838200" y="1825625"/>
            <a:ext cx="4238625" cy="4351338"/>
          </a:xfrm>
        </p:spPr>
        <p:txBody>
          <a:bodyPr anchor="ctr"/>
          <a:lstStyle/>
          <a:p>
            <a:r>
              <a:rPr lang="en-US" sz="1800" kern="100" dirty="0">
                <a:effectLst/>
                <a:latin typeface="Calibri" panose="020F0502020204030204" pitchFamily="34" charset="0"/>
                <a:ea typeface="DengXian" panose="02010600030101010101" pitchFamily="2" charset="-122"/>
              </a:rPr>
              <a:t>Harnessing the sun's radiant energy and converting it into heat has evolved from the past into a sophisticated technology today.</a:t>
            </a:r>
          </a:p>
          <a:p>
            <a:r>
              <a:rPr lang="en-US" sz="1800" kern="100" dirty="0">
                <a:effectLst/>
                <a:latin typeface="Calibri" panose="020F0502020204030204" pitchFamily="34" charset="0"/>
                <a:ea typeface="DengXian" panose="02010600030101010101" pitchFamily="2" charset="-122"/>
              </a:rPr>
              <a:t>In solar thermal collection, when solar radiation hits a surface, it absorbs a portion, raising the surface temperature.</a:t>
            </a:r>
          </a:p>
          <a:p>
            <a:r>
              <a:rPr lang="en-US" sz="1800" kern="100" dirty="0">
                <a:effectLst/>
                <a:latin typeface="Calibri" panose="020F0502020204030204" pitchFamily="34" charset="0"/>
                <a:ea typeface="DengXian" panose="02010600030101010101" pitchFamily="2" charset="-122"/>
              </a:rPr>
              <a:t>The effectiveness of a solar collector depends on absorption efficiency and minimizing thermal and reradiation losses to the surroundings, as well as efficiently extracting energy for practical use.</a:t>
            </a:r>
            <a:endParaRPr lang="it-IT" sz="1800" kern="100" dirty="0">
              <a:effectLst/>
              <a:latin typeface="Calibri" panose="020F0502020204030204" pitchFamily="34" charset="0"/>
              <a:ea typeface="DengXian" panose="02010600030101010101" pitchFamily="2" charset="-122"/>
            </a:endParaRPr>
          </a:p>
        </p:txBody>
      </p:sp>
      <p:sp>
        <p:nvSpPr>
          <p:cNvPr id="4" name="Segnaposto piè di pagina 3">
            <a:extLst>
              <a:ext uri="{FF2B5EF4-FFF2-40B4-BE49-F238E27FC236}">
                <a16:creationId xmlns:a16="http://schemas.microsoft.com/office/drawing/2014/main" id="{6A7F16F4-D9AF-1C30-7761-6935B1CE99FE}"/>
              </a:ext>
            </a:extLst>
          </p:cNvPr>
          <p:cNvSpPr>
            <a:spLocks noGrp="1"/>
          </p:cNvSpPr>
          <p:nvPr>
            <p:ph type="ftr" sz="quarter" idx="11"/>
          </p:nvPr>
        </p:nvSpPr>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
        <p:nvSpPr>
          <p:cNvPr id="3" name="Segnaposto numero diapositiva 2">
            <a:extLst>
              <a:ext uri="{FF2B5EF4-FFF2-40B4-BE49-F238E27FC236}">
                <a16:creationId xmlns:a16="http://schemas.microsoft.com/office/drawing/2014/main" id="{E44E9239-237E-5DBB-718B-AF365FAD248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Picture 2" descr="Credits: https://www.zenenergy.com.au/">
            <a:extLst>
              <a:ext uri="{FF2B5EF4-FFF2-40B4-BE49-F238E27FC236}">
                <a16:creationId xmlns:a16="http://schemas.microsoft.com/office/drawing/2014/main" id="{1FF3E3F4-B185-D1CE-E500-B593438A99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7" r="19084"/>
          <a:stretch/>
        </p:blipFill>
        <p:spPr bwMode="auto">
          <a:xfrm>
            <a:off x="5324475" y="2099425"/>
            <a:ext cx="6877050" cy="38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3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egnaposto contenuto 18">
            <a:extLst>
              <a:ext uri="{FF2B5EF4-FFF2-40B4-BE49-F238E27FC236}">
                <a16:creationId xmlns:a16="http://schemas.microsoft.com/office/drawing/2014/main" id="{C510B414-ED68-1098-9853-978835C493D8}"/>
              </a:ext>
            </a:extLst>
          </p:cNvPr>
          <p:cNvPicPr>
            <a:picLocks noGrp="1" noChangeAspect="1"/>
          </p:cNvPicPr>
          <p:nvPr>
            <p:ph sz="half" idx="1"/>
          </p:nvPr>
        </p:nvPicPr>
        <p:blipFill>
          <a:blip r:embed="rId2"/>
          <a:stretch>
            <a:fillRect/>
          </a:stretch>
        </p:blipFill>
        <p:spPr>
          <a:xfrm>
            <a:off x="22479" y="1905001"/>
            <a:ext cx="6298692" cy="4192586"/>
          </a:xfrm>
          <a:prstGeom prst="rect">
            <a:avLst/>
          </a:prstGeom>
        </p:spPr>
      </p:pic>
      <p:sp>
        <p:nvSpPr>
          <p:cNvPr id="2" name="Titolo 1">
            <a:extLst>
              <a:ext uri="{FF2B5EF4-FFF2-40B4-BE49-F238E27FC236}">
                <a16:creationId xmlns:a16="http://schemas.microsoft.com/office/drawing/2014/main" id="{B6331DD3-19B5-791C-CE06-0B4D5B9405BD}"/>
              </a:ext>
            </a:extLst>
          </p:cNvPr>
          <p:cNvSpPr>
            <a:spLocks noGrp="1"/>
          </p:cNvSpPr>
          <p:nvPr>
            <p:ph type="title"/>
          </p:nvPr>
        </p:nvSpPr>
        <p:spPr/>
        <p:txBody>
          <a:bodyPr/>
          <a:lstStyle/>
          <a:p>
            <a:r>
              <a:rPr lang="en-GB" dirty="0"/>
              <a:t>Domestic Solar Heat System</a:t>
            </a:r>
          </a:p>
        </p:txBody>
      </p:sp>
      <p:sp>
        <p:nvSpPr>
          <p:cNvPr id="4" name="Segnaposto contenuto 3">
            <a:extLst>
              <a:ext uri="{FF2B5EF4-FFF2-40B4-BE49-F238E27FC236}">
                <a16:creationId xmlns:a16="http://schemas.microsoft.com/office/drawing/2014/main" id="{73BCC559-E1CA-6A5A-4500-4CFE41A4DCA7}"/>
              </a:ext>
            </a:extLst>
          </p:cNvPr>
          <p:cNvSpPr>
            <a:spLocks noGrp="1"/>
          </p:cNvSpPr>
          <p:nvPr>
            <p:ph sz="half" idx="2"/>
          </p:nvPr>
        </p:nvSpPr>
        <p:spPr/>
        <p:txBody>
          <a:bodyPr>
            <a:normAutofit fontScale="92500" lnSpcReduction="10000"/>
          </a:bodyPr>
          <a:lstStyle/>
          <a:p>
            <a:pPr marL="0" indent="0">
              <a:buNone/>
            </a:pPr>
            <a:r>
              <a:rPr lang="en-GB" dirty="0"/>
              <a:t>A traditional solar thermal system operates following three main actions:</a:t>
            </a:r>
          </a:p>
          <a:p>
            <a:r>
              <a:rPr lang="en-GB" dirty="0"/>
              <a:t>“Harvesting” of the solar radiation with the panels </a:t>
            </a:r>
            <a:r>
              <a:rPr lang="en-GB" dirty="0">
                <a:ln>
                  <a:solidFill>
                    <a:srgbClr val="92D050"/>
                  </a:solidFill>
                </a:ln>
              </a:rPr>
              <a:t>(1)</a:t>
            </a:r>
          </a:p>
          <a:p>
            <a:r>
              <a:rPr lang="en-GB" dirty="0"/>
              <a:t>Transfer of heat to a storage system/boiler </a:t>
            </a:r>
            <a:r>
              <a:rPr lang="en-GB" dirty="0">
                <a:ln>
                  <a:solidFill>
                    <a:srgbClr val="92D050"/>
                  </a:solidFill>
                </a:ln>
              </a:rPr>
              <a:t>(2)</a:t>
            </a:r>
            <a:r>
              <a:rPr lang="en-GB" dirty="0"/>
              <a:t> with natural or forced circulation,</a:t>
            </a:r>
          </a:p>
          <a:p>
            <a:r>
              <a:rPr lang="en-GB" dirty="0"/>
              <a:t>The control system </a:t>
            </a:r>
            <a:r>
              <a:rPr lang="en-GB" dirty="0">
                <a:ln>
                  <a:solidFill>
                    <a:srgbClr val="92D050"/>
                  </a:solidFill>
                </a:ln>
              </a:rPr>
              <a:t>(3)</a:t>
            </a:r>
            <a:r>
              <a:rPr lang="en-GB" dirty="0"/>
              <a:t> manages the distribution of the heat to the utilisation </a:t>
            </a:r>
            <a:r>
              <a:rPr lang="en-GB" dirty="0">
                <a:ln>
                  <a:solidFill>
                    <a:srgbClr val="92D050"/>
                  </a:solidFill>
                </a:ln>
              </a:rPr>
              <a:t>(4)</a:t>
            </a:r>
            <a:r>
              <a:rPr lang="en-GB" dirty="0"/>
              <a:t>, such as heating or domestic hot water.</a:t>
            </a:r>
          </a:p>
          <a:p>
            <a:endParaRPr lang="en-GB" dirty="0"/>
          </a:p>
        </p:txBody>
      </p:sp>
      <p:sp>
        <p:nvSpPr>
          <p:cNvPr id="6" name="Segnaposto numero diapositiva 5">
            <a:extLst>
              <a:ext uri="{FF2B5EF4-FFF2-40B4-BE49-F238E27FC236}">
                <a16:creationId xmlns:a16="http://schemas.microsoft.com/office/drawing/2014/main" id="{FBE52C02-EFF2-008F-E86A-3F7A0EEBFB5A}"/>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7" name="Segnaposto piè di pagina 3">
            <a:extLst>
              <a:ext uri="{FF2B5EF4-FFF2-40B4-BE49-F238E27FC236}">
                <a16:creationId xmlns:a16="http://schemas.microsoft.com/office/drawing/2014/main" id="{76774AEE-D692-4D69-8D1F-8B3E6273B76C}"/>
              </a:ext>
            </a:extLst>
          </p:cNvPr>
          <p:cNvSpPr>
            <a:spLocks noGrp="1"/>
          </p:cNvSpPr>
          <p:nvPr>
            <p:ph type="ftr" sz="quarter" idx="11"/>
          </p:nvPr>
        </p:nvSpPr>
        <p:spPr>
          <a:xfrm>
            <a:off x="838200" y="6238876"/>
            <a:ext cx="9982200" cy="600074"/>
          </a:xfrm>
        </p:spPr>
        <p:txBody>
          <a:bodyPr/>
          <a:lstStyle/>
          <a:p>
            <a:r>
              <a:rPr lang="en-US" dirty="0"/>
              <a:t>Module: Agricultural sustainability, management of natural resources and climate action Learning Unit: Renewable energy solutions for agriculture</a:t>
            </a:r>
          </a:p>
          <a:p>
            <a:r>
              <a:rPr lang="en-US" dirty="0"/>
              <a:t>Sub Unit: </a:t>
            </a:r>
            <a:r>
              <a:rPr lang="en-US" b="1" dirty="0"/>
              <a:t>Solar Energy for farmers</a:t>
            </a:r>
          </a:p>
        </p:txBody>
      </p:sp>
      <p:sp>
        <p:nvSpPr>
          <p:cNvPr id="21" name="CasellaDiTesto 20">
            <a:extLst>
              <a:ext uri="{FF2B5EF4-FFF2-40B4-BE49-F238E27FC236}">
                <a16:creationId xmlns:a16="http://schemas.microsoft.com/office/drawing/2014/main" id="{93CBB986-18F4-F7B0-5976-1F05538629B8}"/>
              </a:ext>
            </a:extLst>
          </p:cNvPr>
          <p:cNvSpPr txBox="1"/>
          <p:nvPr/>
        </p:nvSpPr>
        <p:spPr>
          <a:xfrm rot="16200000">
            <a:off x="10557027" y="4926419"/>
            <a:ext cx="2947988" cy="276999"/>
          </a:xfrm>
          <a:prstGeom prst="rect">
            <a:avLst/>
          </a:prstGeom>
          <a:noFill/>
        </p:spPr>
        <p:txBody>
          <a:bodyPr wrap="square">
            <a:spAutoFit/>
          </a:bodyPr>
          <a:lstStyle/>
          <a:p>
            <a:r>
              <a:rPr lang="en-GB" sz="1200" dirty="0"/>
              <a:t>Picture Credits: buildersontario.com</a:t>
            </a:r>
          </a:p>
        </p:txBody>
      </p:sp>
    </p:spTree>
    <p:extLst>
      <p:ext uri="{BB962C8B-B14F-4D97-AF65-F5344CB8AC3E}">
        <p14:creationId xmlns:p14="http://schemas.microsoft.com/office/powerpoint/2010/main" val="116935075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40D78-BD6C-4FE0-B6F4-44E4DD2FC883}"/>
</file>

<file path=customXml/itemProps2.xml><?xml version="1.0" encoding="utf-8"?>
<ds:datastoreItem xmlns:ds="http://schemas.openxmlformats.org/officeDocument/2006/customXml" ds:itemID="{2B12CFE1-2528-4CF5-9231-B200DE9B9F11}"/>
</file>

<file path=docProps/app.xml><?xml version="1.0" encoding="utf-8"?>
<Properties xmlns="http://schemas.openxmlformats.org/officeDocument/2006/extended-properties" xmlns:vt="http://schemas.openxmlformats.org/officeDocument/2006/docPropsVTypes">
  <Template/>
  <TotalTime>695</TotalTime>
  <Words>1965</Words>
  <Application>Microsoft Office PowerPoint</Application>
  <PresentationFormat>Widescreen</PresentationFormat>
  <Paragraphs>172</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Wingdings</vt:lpstr>
      <vt:lpstr>Tema1</vt:lpstr>
      <vt:lpstr>Presentazione standard di PowerPoint</vt:lpstr>
      <vt:lpstr>Course: VET-A1 Module: Agricultural sustainability, management of natural resources and climate action Learning Unit:Renewable energy solutions for agriculture</vt:lpstr>
      <vt:lpstr>Summary</vt:lpstr>
      <vt:lpstr>Introduction Changes in GDP and energy demand 2000-2014</vt:lpstr>
      <vt:lpstr>World Consumption</vt:lpstr>
      <vt:lpstr>Lowering GHG emissions</vt:lpstr>
      <vt:lpstr>Solar Energy</vt:lpstr>
      <vt:lpstr>Solar Thermal Energy</vt:lpstr>
      <vt:lpstr>Domestic Solar Heat System</vt:lpstr>
      <vt:lpstr>Domestic Solar PV System</vt:lpstr>
      <vt:lpstr>The concept of Agri-Photovoltaics (APV)</vt:lpstr>
      <vt:lpstr>Agri-Photovoltaics: a Win-Win solution</vt:lpstr>
      <vt:lpstr>Agri-Photovoltaics: a Win-Win solution</vt:lpstr>
      <vt:lpstr>Agri-Photovoltaics: a Win-Win solution</vt:lpstr>
      <vt:lpstr>Biomass</vt:lpstr>
      <vt:lpstr>Multiple sources of biomass</vt:lpstr>
      <vt:lpstr>Biomass: CO2 “neutral”</vt:lpstr>
      <vt:lpstr>Overview of bioenergy pathways</vt:lpstr>
      <vt:lpstr>Small wind generation for rural areas</vt:lpstr>
      <vt:lpstr>Micro and pico hydro power</vt:lpstr>
      <vt:lpstr>Conclusions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Leonardo Nibbi</cp:lastModifiedBy>
  <cp:revision>46</cp:revision>
  <dcterms:created xsi:type="dcterms:W3CDTF">2022-08-02T09:54:50Z</dcterms:created>
  <dcterms:modified xsi:type="dcterms:W3CDTF">2024-02-28T06:41:49Z</dcterms:modified>
</cp:coreProperties>
</file>