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3"/>
  </p:notesMasterIdLst>
  <p:sldIdLst>
    <p:sldId id="265" r:id="rId2"/>
    <p:sldId id="256" r:id="rId3"/>
    <p:sldId id="260" r:id="rId4"/>
    <p:sldId id="277" r:id="rId5"/>
    <p:sldId id="269" r:id="rId6"/>
    <p:sldId id="267" r:id="rId7"/>
    <p:sldId id="278" r:id="rId8"/>
    <p:sldId id="268" r:id="rId9"/>
    <p:sldId id="263" r:id="rId10"/>
    <p:sldId id="261" r:id="rId11"/>
    <p:sldId id="271" r:id="rId12"/>
    <p:sldId id="270" r:id="rId13"/>
    <p:sldId id="272" r:id="rId14"/>
    <p:sldId id="279" r:id="rId15"/>
    <p:sldId id="281" r:id="rId16"/>
    <p:sldId id="290" r:id="rId17"/>
    <p:sldId id="291" r:id="rId18"/>
    <p:sldId id="297" r:id="rId19"/>
    <p:sldId id="292" r:id="rId20"/>
    <p:sldId id="293" r:id="rId21"/>
    <p:sldId id="282" r:id="rId22"/>
    <p:sldId id="294" r:id="rId23"/>
    <p:sldId id="295" r:id="rId24"/>
    <p:sldId id="296" r:id="rId25"/>
    <p:sldId id="283" r:id="rId26"/>
    <p:sldId id="298" r:id="rId27"/>
    <p:sldId id="284" r:id="rId28"/>
    <p:sldId id="286" r:id="rId29"/>
    <p:sldId id="287" r:id="rId30"/>
    <p:sldId id="280" r:id="rId31"/>
    <p:sldId id="26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18/04/2024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710458" y="1157680"/>
            <a:ext cx="10056812" cy="939567"/>
          </a:xfrm>
        </p:spPr>
        <p:txBody>
          <a:bodyPr>
            <a:normAutofit/>
          </a:bodyPr>
          <a:lstStyle/>
          <a:p>
            <a:pPr algn="just"/>
            <a:r>
              <a:rPr lang="en-US" sz="2800" dirty="0"/>
              <a:t>Climate models and predictive tools: Introduction to climate models and their role in understanding climate change</a:t>
            </a:r>
            <a:endParaRPr lang="it-IT" sz="28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tângulo 8">
            <a:extLst>
              <a:ext uri="{FF2B5EF4-FFF2-40B4-BE49-F238E27FC236}">
                <a16:creationId xmlns:a16="http://schemas.microsoft.com/office/drawing/2014/main" id="{6FE94015-14CE-4960-972D-BDD70EACF1D2}"/>
              </a:ext>
            </a:extLst>
          </p:cNvPr>
          <p:cNvSpPr/>
          <p:nvPr/>
        </p:nvSpPr>
        <p:spPr>
          <a:xfrm>
            <a:off x="710458" y="2220877"/>
            <a:ext cx="1663626" cy="379710"/>
          </a:xfrm>
          <a:prstGeom prst="rect">
            <a:avLst/>
          </a:prstGeom>
        </p:spPr>
        <p:txBody>
          <a:bodyPr wrap="square">
            <a:spAutoFit/>
          </a:bodyPr>
          <a:lstStyle/>
          <a:p>
            <a:r>
              <a:rPr lang="pt-PT" b="1" dirty="0" err="1">
                <a:solidFill>
                  <a:schemeClr val="accent6"/>
                </a:solidFill>
              </a:rPr>
              <a:t>Climate</a:t>
            </a:r>
            <a:r>
              <a:rPr lang="pt-PT" b="1" dirty="0">
                <a:solidFill>
                  <a:schemeClr val="accent6"/>
                </a:solidFill>
              </a:rPr>
              <a:t> </a:t>
            </a:r>
            <a:r>
              <a:rPr lang="pt-PT" b="1" dirty="0" err="1">
                <a:solidFill>
                  <a:schemeClr val="accent6"/>
                </a:solidFill>
              </a:rPr>
              <a:t>models</a:t>
            </a:r>
            <a:endParaRPr lang="pt-PT" b="1" dirty="0">
              <a:solidFill>
                <a:schemeClr val="accent6"/>
              </a:solidFill>
            </a:endParaRPr>
          </a:p>
        </p:txBody>
      </p:sp>
      <p:sp>
        <p:nvSpPr>
          <p:cNvPr id="11" name="Retângulo 10">
            <a:extLst>
              <a:ext uri="{FF2B5EF4-FFF2-40B4-BE49-F238E27FC236}">
                <a16:creationId xmlns:a16="http://schemas.microsoft.com/office/drawing/2014/main" id="{445BFFC1-4ABE-4741-9BD4-3B7AA4175B0C}"/>
              </a:ext>
            </a:extLst>
          </p:cNvPr>
          <p:cNvSpPr/>
          <p:nvPr/>
        </p:nvSpPr>
        <p:spPr>
          <a:xfrm>
            <a:off x="645951" y="2724217"/>
            <a:ext cx="10570129" cy="313932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dirty="0">
                <a:solidFill>
                  <a:schemeClr val="accent6"/>
                </a:solidFill>
              </a:rPr>
              <a:t>Climate models </a:t>
            </a:r>
            <a:r>
              <a:rPr lang="en-US" dirty="0"/>
              <a:t>are systems of differential equations based on the basic laws of physics, fluid motion, and chemistry. </a:t>
            </a:r>
          </a:p>
          <a:p>
            <a:pPr marL="285750" indent="-285750" algn="just">
              <a:buClr>
                <a:schemeClr val="accent6"/>
              </a:buClr>
              <a:buFont typeface="Arial" panose="020B0604020202020204" pitchFamily="34" charset="0"/>
              <a:buChar char="•"/>
            </a:pPr>
            <a:r>
              <a:rPr lang="en-US" dirty="0">
                <a:solidFill>
                  <a:schemeClr val="accent6"/>
                </a:solidFill>
              </a:rPr>
              <a:t>Climate models </a:t>
            </a:r>
            <a:r>
              <a:rPr lang="en-US" dirty="0"/>
              <a:t>are mathematical representations of the climate system, expressed as computer codes and run-on powerful computers.</a:t>
            </a:r>
          </a:p>
          <a:p>
            <a:pPr marL="285750" indent="-285750" algn="just">
              <a:buClr>
                <a:schemeClr val="accent6"/>
              </a:buClr>
              <a:buFont typeface="Arial" panose="020B0604020202020204" pitchFamily="34" charset="0"/>
              <a:buChar char="•"/>
            </a:pPr>
            <a:r>
              <a:rPr lang="en-US" dirty="0"/>
              <a:t>One </a:t>
            </a:r>
            <a:r>
              <a:rPr lang="en-US" dirty="0">
                <a:solidFill>
                  <a:schemeClr val="accent6"/>
                </a:solidFill>
              </a:rPr>
              <a:t>source of confidence </a:t>
            </a:r>
            <a:r>
              <a:rPr lang="en-US" dirty="0"/>
              <a:t>in models comes from the fact that model fundamentals are based on established physical laws, such as the conservation of mass, energy, and momentum, along with a wealth of observations.</a:t>
            </a:r>
          </a:p>
          <a:p>
            <a:pPr marL="285750" indent="-285750" algn="just">
              <a:buClr>
                <a:schemeClr val="accent6"/>
              </a:buClr>
              <a:buFont typeface="Arial" panose="020B0604020202020204" pitchFamily="34" charset="0"/>
              <a:buChar char="•"/>
            </a:pPr>
            <a:r>
              <a:rPr lang="en-US" dirty="0"/>
              <a:t>A second </a:t>
            </a:r>
            <a:r>
              <a:rPr lang="en-US" dirty="0">
                <a:solidFill>
                  <a:schemeClr val="accent6"/>
                </a:solidFill>
              </a:rPr>
              <a:t>source of confidence </a:t>
            </a:r>
            <a:r>
              <a:rPr lang="en-US" dirty="0"/>
              <a:t>comes from the ability of models to simulate important aspects of the current climate.</a:t>
            </a:r>
          </a:p>
          <a:p>
            <a:pPr marL="285750" indent="-285750" algn="just">
              <a:buClr>
                <a:schemeClr val="accent6"/>
              </a:buClr>
              <a:buFont typeface="Arial" panose="020B0604020202020204" pitchFamily="34" charset="0"/>
              <a:buChar char="•"/>
            </a:pPr>
            <a:r>
              <a:rPr lang="en-US" dirty="0">
                <a:solidFill>
                  <a:schemeClr val="accent6"/>
                </a:solidFill>
              </a:rPr>
              <a:t>Models are routinely and extensively assessed </a:t>
            </a:r>
            <a:r>
              <a:rPr lang="en-US" dirty="0"/>
              <a:t>by comparing their simulations with observations of the atmosphere, ocean, cryosphere, and land surface.</a:t>
            </a:r>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10" name="Imagem 9">
            <a:extLst>
              <a:ext uri="{FF2B5EF4-FFF2-40B4-BE49-F238E27FC236}">
                <a16:creationId xmlns:a16="http://schemas.microsoft.com/office/drawing/2014/main" id="{D150BC7D-CD41-434B-A549-53EDAE96616E}"/>
              </a:ext>
            </a:extLst>
          </p:cNvPr>
          <p:cNvPicPr>
            <a:picLocks noChangeAspect="1"/>
          </p:cNvPicPr>
          <p:nvPr/>
        </p:nvPicPr>
        <p:blipFill>
          <a:blip r:embed="rId2"/>
          <a:stretch>
            <a:fillRect/>
          </a:stretch>
        </p:blipFill>
        <p:spPr>
          <a:xfrm>
            <a:off x="1490937" y="1777216"/>
            <a:ext cx="5440276" cy="3585916"/>
          </a:xfrm>
          <a:prstGeom prst="rect">
            <a:avLst/>
          </a:prstGeom>
        </p:spPr>
      </p:pic>
      <p:sp>
        <p:nvSpPr>
          <p:cNvPr id="11" name="Retângulo 10">
            <a:extLst>
              <a:ext uri="{FF2B5EF4-FFF2-40B4-BE49-F238E27FC236}">
                <a16:creationId xmlns:a16="http://schemas.microsoft.com/office/drawing/2014/main" id="{D9E8A881-C7D9-40C8-8F51-F141A034E0C0}"/>
              </a:ext>
            </a:extLst>
          </p:cNvPr>
          <p:cNvSpPr/>
          <p:nvPr/>
        </p:nvSpPr>
        <p:spPr>
          <a:xfrm>
            <a:off x="1490937" y="5505998"/>
            <a:ext cx="3974678" cy="369332"/>
          </a:xfrm>
          <a:prstGeom prst="rect">
            <a:avLst/>
          </a:prstGeom>
        </p:spPr>
        <p:txBody>
          <a:bodyPr wrap="none">
            <a:spAutoFit/>
          </a:bodyPr>
          <a:lstStyle/>
          <a:p>
            <a:r>
              <a:rPr lang="en-US" dirty="0"/>
              <a:t>Schematic for global atmospheric Model</a:t>
            </a:r>
            <a:endParaRPr lang="pt-PT" dirty="0"/>
          </a:p>
        </p:txBody>
      </p:sp>
      <p:sp>
        <p:nvSpPr>
          <p:cNvPr id="12" name="Retângulo 11">
            <a:extLst>
              <a:ext uri="{FF2B5EF4-FFF2-40B4-BE49-F238E27FC236}">
                <a16:creationId xmlns:a16="http://schemas.microsoft.com/office/drawing/2014/main" id="{4B0B6D75-C23D-44CE-A3DA-1532B4924081}"/>
              </a:ext>
            </a:extLst>
          </p:cNvPr>
          <p:cNvSpPr/>
          <p:nvPr/>
        </p:nvSpPr>
        <p:spPr>
          <a:xfrm>
            <a:off x="6931213" y="1413670"/>
            <a:ext cx="3898478" cy="460921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Usually, models consist on overlapping a 3d grid over the designated area that can include the entire planet, apply the equations and observe and evaluate the results. </a:t>
            </a:r>
          </a:p>
          <a:p>
            <a:pPr marL="285750" indent="-285750" algn="just">
              <a:lnSpc>
                <a:spcPct val="150000"/>
              </a:lnSpc>
              <a:buClr>
                <a:schemeClr val="accent6"/>
              </a:buClr>
              <a:buFont typeface="Arial" panose="020B0604020202020204" pitchFamily="34" charset="0"/>
              <a:buChar char="•"/>
            </a:pPr>
            <a:r>
              <a:rPr lang="en-US" sz="1600" dirty="0"/>
              <a:t>Atmospheric models are based on data obtained for at least 30 years on winds, temperature, radiation, relative humidity, and surface hydrology and calculate the equations using this information within each grid and evaluate interactions with neighboring points to produce a concept for the past climate and propose future climate.</a:t>
            </a:r>
            <a:endParaRPr lang="pt-PT" sz="1600" dirty="0"/>
          </a:p>
        </p:txBody>
      </p:sp>
      <p:sp>
        <p:nvSpPr>
          <p:cNvPr id="14" name="Retângulo 13">
            <a:extLst>
              <a:ext uri="{FF2B5EF4-FFF2-40B4-BE49-F238E27FC236}">
                <a16:creationId xmlns:a16="http://schemas.microsoft.com/office/drawing/2014/main" id="{716BF5D4-F99F-4318-9B3A-88C73D86C2F1}"/>
              </a:ext>
            </a:extLst>
          </p:cNvPr>
          <p:cNvSpPr/>
          <p:nvPr/>
        </p:nvSpPr>
        <p:spPr>
          <a:xfrm>
            <a:off x="1171721" y="1044338"/>
            <a:ext cx="1660904" cy="369332"/>
          </a:xfrm>
          <a:prstGeom prst="rect">
            <a:avLst/>
          </a:prstGeom>
        </p:spPr>
        <p:txBody>
          <a:bodyPr wrap="none">
            <a:spAutoFit/>
          </a:bodyPr>
          <a:lstStyle/>
          <a:p>
            <a:pPr lvl="0"/>
            <a:r>
              <a:rPr lang="pt-PT" b="1" dirty="0" err="1">
                <a:solidFill>
                  <a:srgbClr val="70AD47"/>
                </a:solidFill>
              </a:rPr>
              <a:t>Climate</a:t>
            </a:r>
            <a:r>
              <a:rPr lang="pt-PT" b="1" dirty="0">
                <a:solidFill>
                  <a:srgbClr val="70AD47"/>
                </a:solidFill>
              </a:rPr>
              <a:t> </a:t>
            </a:r>
            <a:r>
              <a:rPr lang="pt-PT" b="1" dirty="0" err="1">
                <a:solidFill>
                  <a:srgbClr val="70AD47"/>
                </a:solidFill>
              </a:rPr>
              <a:t>models</a:t>
            </a:r>
            <a:endParaRPr lang="pt-PT" b="1" dirty="0">
              <a:solidFill>
                <a:srgbClr val="70AD47"/>
              </a:solidFill>
            </a:endParaRPr>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2" name="Retângulo 1">
            <a:extLst>
              <a:ext uri="{FF2B5EF4-FFF2-40B4-BE49-F238E27FC236}">
                <a16:creationId xmlns:a16="http://schemas.microsoft.com/office/drawing/2014/main" id="{7E82EF6D-1F3B-4CB4-8624-58D969C2497B}"/>
              </a:ext>
            </a:extLst>
          </p:cNvPr>
          <p:cNvSpPr/>
          <p:nvPr/>
        </p:nvSpPr>
        <p:spPr>
          <a:xfrm>
            <a:off x="1148593" y="971597"/>
            <a:ext cx="1662122" cy="369332"/>
          </a:xfrm>
          <a:prstGeom prst="rect">
            <a:avLst/>
          </a:prstGeom>
        </p:spPr>
        <p:txBody>
          <a:bodyPr wrap="none">
            <a:spAutoFit/>
          </a:bodyPr>
          <a:lstStyle/>
          <a:p>
            <a:r>
              <a:rPr lang="pt-PT" b="1" dirty="0" err="1">
                <a:solidFill>
                  <a:schemeClr val="accent6"/>
                </a:solidFill>
              </a:rPr>
              <a:t>Predictive</a:t>
            </a:r>
            <a:r>
              <a:rPr lang="pt-PT" b="1" dirty="0">
                <a:solidFill>
                  <a:schemeClr val="accent6"/>
                </a:solidFill>
              </a:rPr>
              <a:t> </a:t>
            </a:r>
            <a:r>
              <a:rPr lang="pt-PT" b="1" dirty="0" err="1">
                <a:solidFill>
                  <a:schemeClr val="accent6"/>
                </a:solidFill>
              </a:rPr>
              <a:t>tools</a:t>
            </a:r>
            <a:endParaRPr lang="pt-PT" b="1" dirty="0">
              <a:solidFill>
                <a:schemeClr val="accent6"/>
              </a:solidFill>
            </a:endParaRPr>
          </a:p>
        </p:txBody>
      </p:sp>
      <p:sp>
        <p:nvSpPr>
          <p:cNvPr id="4" name="Retângulo 3">
            <a:extLst>
              <a:ext uri="{FF2B5EF4-FFF2-40B4-BE49-F238E27FC236}">
                <a16:creationId xmlns:a16="http://schemas.microsoft.com/office/drawing/2014/main" id="{4001187A-A648-49BB-891D-D25CED01B2D4}"/>
              </a:ext>
            </a:extLst>
          </p:cNvPr>
          <p:cNvSpPr/>
          <p:nvPr/>
        </p:nvSpPr>
        <p:spPr>
          <a:xfrm>
            <a:off x="598414" y="1478211"/>
            <a:ext cx="6196669" cy="4486100"/>
          </a:xfrm>
          <a:prstGeom prst="rect">
            <a:avLst/>
          </a:prstGeom>
        </p:spPr>
        <p:txBody>
          <a:bodyPr wrap="square">
            <a:spAutoFit/>
          </a:bodyPr>
          <a:lstStyle/>
          <a:p>
            <a:pPr>
              <a:lnSpc>
                <a:spcPct val="150000"/>
              </a:lnSpc>
              <a:buClr>
                <a:schemeClr val="accent6"/>
              </a:buClr>
            </a:pPr>
            <a:r>
              <a:rPr lang="en-US" sz="1600" dirty="0"/>
              <a:t>Example of predictive tools: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risk dashboard:</a:t>
            </a:r>
            <a:r>
              <a:rPr lang="en-US" sz="1600" dirty="0"/>
              <a:t> The Climate risk dashboard (BETA) allows you to explore future impacts from climate change as the world warms.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Action Tracker: </a:t>
            </a:r>
            <a:r>
              <a:rPr lang="en-US" sz="1600" dirty="0"/>
              <a:t>The Climate Action Tracker is an independent scientific analysis that tracks government climate action and measures it against the globally agreed Paris Agreement aim of "holding warming well below 2°C, and pursuing efforts to limit warming to 1.5°C."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impact explorer: </a:t>
            </a:r>
            <a:r>
              <a:rPr lang="en-US" sz="1600" dirty="0"/>
              <a:t>This tool shows how the severity of climate change impacts will increase over time in regions, countries and provinces at different levels of warming, starting with 1.5°C, the limit in the Paris Agreement. It also allows access to the underlying data. </a:t>
            </a:r>
          </a:p>
        </p:txBody>
      </p:sp>
      <p:pic>
        <p:nvPicPr>
          <p:cNvPr id="7" name="Imagem 6">
            <a:extLst>
              <a:ext uri="{FF2B5EF4-FFF2-40B4-BE49-F238E27FC236}">
                <a16:creationId xmlns:a16="http://schemas.microsoft.com/office/drawing/2014/main" id="{E284EB2B-B6A3-4ADE-8004-E335B4F9996D}"/>
              </a:ext>
            </a:extLst>
          </p:cNvPr>
          <p:cNvPicPr>
            <a:picLocks noChangeAspect="1"/>
          </p:cNvPicPr>
          <p:nvPr/>
        </p:nvPicPr>
        <p:blipFill>
          <a:blip r:embed="rId2"/>
          <a:stretch>
            <a:fillRect/>
          </a:stretch>
        </p:blipFill>
        <p:spPr>
          <a:xfrm>
            <a:off x="7171204" y="1566753"/>
            <a:ext cx="2663908" cy="1512762"/>
          </a:xfrm>
          <a:prstGeom prst="rect">
            <a:avLst/>
          </a:prstGeom>
        </p:spPr>
      </p:pic>
      <p:pic>
        <p:nvPicPr>
          <p:cNvPr id="8" name="Imagem 7">
            <a:extLst>
              <a:ext uri="{FF2B5EF4-FFF2-40B4-BE49-F238E27FC236}">
                <a16:creationId xmlns:a16="http://schemas.microsoft.com/office/drawing/2014/main" id="{882E3D59-5692-43F7-9092-151C75C40BC7}"/>
              </a:ext>
            </a:extLst>
          </p:cNvPr>
          <p:cNvPicPr>
            <a:picLocks noChangeAspect="1"/>
          </p:cNvPicPr>
          <p:nvPr/>
        </p:nvPicPr>
        <p:blipFill>
          <a:blip r:embed="rId3"/>
          <a:stretch>
            <a:fillRect/>
          </a:stretch>
        </p:blipFill>
        <p:spPr>
          <a:xfrm>
            <a:off x="8680342" y="3160553"/>
            <a:ext cx="2673458" cy="1394073"/>
          </a:xfrm>
          <a:prstGeom prst="rect">
            <a:avLst/>
          </a:prstGeom>
        </p:spPr>
      </p:pic>
      <p:pic>
        <p:nvPicPr>
          <p:cNvPr id="9" name="Imagem 8">
            <a:extLst>
              <a:ext uri="{FF2B5EF4-FFF2-40B4-BE49-F238E27FC236}">
                <a16:creationId xmlns:a16="http://schemas.microsoft.com/office/drawing/2014/main" id="{F03C5714-DFB6-4558-9D53-E2321476BABB}"/>
              </a:ext>
            </a:extLst>
          </p:cNvPr>
          <p:cNvPicPr>
            <a:picLocks noChangeAspect="1"/>
          </p:cNvPicPr>
          <p:nvPr/>
        </p:nvPicPr>
        <p:blipFill>
          <a:blip r:embed="rId4"/>
          <a:stretch>
            <a:fillRect/>
          </a:stretch>
        </p:blipFill>
        <p:spPr>
          <a:xfrm>
            <a:off x="7224392" y="4635664"/>
            <a:ext cx="2610720" cy="1421968"/>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13</a:t>
            </a:fld>
            <a:endParaRPr lang="it-IT" dirty="0"/>
          </a:p>
        </p:txBody>
      </p:sp>
      <p:sp>
        <p:nvSpPr>
          <p:cNvPr id="2" name="Retângulo 1">
            <a:extLst>
              <a:ext uri="{FF2B5EF4-FFF2-40B4-BE49-F238E27FC236}">
                <a16:creationId xmlns:a16="http://schemas.microsoft.com/office/drawing/2014/main" id="{A5B5E93E-F32B-4F3C-9B36-152EF247AB5D}"/>
              </a:ext>
            </a:extLst>
          </p:cNvPr>
          <p:cNvSpPr/>
          <p:nvPr/>
        </p:nvSpPr>
        <p:spPr>
          <a:xfrm>
            <a:off x="838200" y="1063197"/>
            <a:ext cx="2932598" cy="369332"/>
          </a:xfrm>
          <a:prstGeom prst="rect">
            <a:avLst/>
          </a:prstGeom>
        </p:spPr>
        <p:txBody>
          <a:bodyPr wrap="none">
            <a:spAutoFit/>
          </a:bodyPr>
          <a:lstStyle/>
          <a:p>
            <a:r>
              <a:rPr lang="pt-PT" dirty="0" err="1">
                <a:solidFill>
                  <a:schemeClr val="accent6"/>
                </a:solidFill>
              </a:rPr>
              <a:t>Climate</a:t>
            </a:r>
            <a:r>
              <a:rPr lang="pt-PT" dirty="0">
                <a:solidFill>
                  <a:schemeClr val="accent6"/>
                </a:solidFill>
              </a:rPr>
              <a:t> </a:t>
            </a:r>
            <a:r>
              <a:rPr lang="pt-PT" dirty="0" err="1">
                <a:solidFill>
                  <a:schemeClr val="accent6"/>
                </a:solidFill>
              </a:rPr>
              <a:t>models</a:t>
            </a:r>
            <a:r>
              <a:rPr lang="pt-PT" dirty="0">
                <a:solidFill>
                  <a:schemeClr val="accent6"/>
                </a:solidFill>
              </a:rPr>
              <a:t> in </a:t>
            </a:r>
            <a:r>
              <a:rPr lang="pt-PT" dirty="0" err="1">
                <a:solidFill>
                  <a:schemeClr val="accent6"/>
                </a:solidFill>
              </a:rPr>
              <a:t>agriculture</a:t>
            </a:r>
            <a:endParaRPr lang="pt-PT" dirty="0">
              <a:solidFill>
                <a:schemeClr val="accent6"/>
              </a:solidFill>
            </a:endParaRPr>
          </a:p>
        </p:txBody>
      </p:sp>
      <p:sp>
        <p:nvSpPr>
          <p:cNvPr id="5" name="Retângulo 4">
            <a:extLst>
              <a:ext uri="{FF2B5EF4-FFF2-40B4-BE49-F238E27FC236}">
                <a16:creationId xmlns:a16="http://schemas.microsoft.com/office/drawing/2014/main" id="{642D8552-27F5-40A2-8A64-E43DAF4D3A04}"/>
              </a:ext>
            </a:extLst>
          </p:cNvPr>
          <p:cNvSpPr/>
          <p:nvPr/>
        </p:nvSpPr>
        <p:spPr>
          <a:xfrm>
            <a:off x="947956" y="1499117"/>
            <a:ext cx="4211274" cy="4739759"/>
          </a:xfrm>
          <a:prstGeom prst="rect">
            <a:avLst/>
          </a:prstGeom>
        </p:spPr>
        <p:txBody>
          <a:bodyPr wrap="square">
            <a:spAutoFit/>
          </a:bodyPr>
          <a:lstStyle/>
          <a:p>
            <a:pPr marL="285750" indent="-285750" algn="just">
              <a:spcBef>
                <a:spcPts val="1200"/>
              </a:spcBef>
              <a:buClr>
                <a:schemeClr val="accent6"/>
              </a:buClr>
              <a:buFont typeface="Arial" panose="020B0604020202020204" pitchFamily="34" charset="0"/>
              <a:buChar char="•"/>
            </a:pPr>
            <a:r>
              <a:rPr lang="en-US" sz="1600" dirty="0"/>
              <a:t>Agriculture is sensitive to weather variation, with special emphasis on temperature and rainfall. </a:t>
            </a:r>
          </a:p>
          <a:p>
            <a:pPr marL="285750" indent="-285750" algn="just">
              <a:spcBef>
                <a:spcPts val="1200"/>
              </a:spcBef>
              <a:buClr>
                <a:schemeClr val="accent6"/>
              </a:buClr>
              <a:buFont typeface="Arial" panose="020B0604020202020204" pitchFamily="34" charset="0"/>
              <a:buChar char="•"/>
            </a:pPr>
            <a:r>
              <a:rPr lang="en-US" sz="1600" dirty="0"/>
              <a:t>The variations observed in recent weather propose a higher frequency of the occurrence of extreme events with potential damaging effects in agriculture. </a:t>
            </a:r>
          </a:p>
          <a:p>
            <a:pPr marL="285750" indent="-285750" algn="just">
              <a:spcBef>
                <a:spcPts val="1200"/>
              </a:spcBef>
              <a:buClr>
                <a:schemeClr val="accent6"/>
              </a:buClr>
              <a:buFont typeface="Arial" panose="020B0604020202020204" pitchFamily="34" charset="0"/>
              <a:buChar char="•"/>
            </a:pPr>
            <a:r>
              <a:rPr lang="en-US" sz="1600" dirty="0"/>
              <a:t>Models based on crop-climate statistics, or agroecological zone indicators derived from climate and soil information combined with simple soil water budget estimates.</a:t>
            </a:r>
          </a:p>
          <a:p>
            <a:pPr marL="285750" indent="-285750" algn="just">
              <a:spcBef>
                <a:spcPts val="1200"/>
              </a:spcBef>
              <a:buClr>
                <a:schemeClr val="accent6"/>
              </a:buClr>
              <a:buFont typeface="Arial" panose="020B0604020202020204" pitchFamily="34" charset="0"/>
              <a:buChar char="•"/>
            </a:pPr>
            <a:r>
              <a:rPr lang="en-US" sz="1600" dirty="0"/>
              <a:t>These approaches are useful to assess large scale trends in crop-climate relationships but cannot capture non-linear responses and tipping-points and the representation of farming management practices is limited in these approaches </a:t>
            </a:r>
            <a:endParaRPr lang="pt-PT" sz="1600" dirty="0"/>
          </a:p>
        </p:txBody>
      </p:sp>
      <p:pic>
        <p:nvPicPr>
          <p:cNvPr id="6" name="Imagem 5">
            <a:extLst>
              <a:ext uri="{FF2B5EF4-FFF2-40B4-BE49-F238E27FC236}">
                <a16:creationId xmlns:a16="http://schemas.microsoft.com/office/drawing/2014/main" id="{E4703C64-F476-4297-A770-B5B80867514E}"/>
              </a:ext>
            </a:extLst>
          </p:cNvPr>
          <p:cNvPicPr>
            <a:picLocks noChangeAspect="1"/>
          </p:cNvPicPr>
          <p:nvPr/>
        </p:nvPicPr>
        <p:blipFill>
          <a:blip r:embed="rId2"/>
          <a:stretch>
            <a:fillRect/>
          </a:stretch>
        </p:blipFill>
        <p:spPr>
          <a:xfrm>
            <a:off x="5594362" y="1561335"/>
            <a:ext cx="5649682" cy="2750606"/>
          </a:xfrm>
          <a:prstGeom prst="rect">
            <a:avLst/>
          </a:prstGeom>
        </p:spPr>
      </p:pic>
      <p:sp>
        <p:nvSpPr>
          <p:cNvPr id="10" name="CaixaDeTexto 9">
            <a:extLst>
              <a:ext uri="{FF2B5EF4-FFF2-40B4-BE49-F238E27FC236}">
                <a16:creationId xmlns:a16="http://schemas.microsoft.com/office/drawing/2014/main" id="{4B17525E-0382-4610-979D-F88650BC2E0A}"/>
              </a:ext>
            </a:extLst>
          </p:cNvPr>
          <p:cNvSpPr txBox="1"/>
          <p:nvPr/>
        </p:nvSpPr>
        <p:spPr>
          <a:xfrm>
            <a:off x="6778304" y="4655890"/>
            <a:ext cx="3682767" cy="338554"/>
          </a:xfrm>
          <a:prstGeom prst="rect">
            <a:avLst/>
          </a:prstGeom>
          <a:noFill/>
        </p:spPr>
        <p:txBody>
          <a:bodyPr wrap="square" rtlCol="0">
            <a:spAutoFit/>
          </a:bodyPr>
          <a:lstStyle/>
          <a:p>
            <a:r>
              <a:rPr lang="pt-PT" sz="1600" dirty="0" err="1"/>
              <a:t>Crop</a:t>
            </a:r>
            <a:r>
              <a:rPr lang="pt-PT" sz="1600" dirty="0"/>
              <a:t> </a:t>
            </a:r>
            <a:r>
              <a:rPr lang="pt-PT" sz="1600" dirty="0" err="1"/>
              <a:t>simulation</a:t>
            </a:r>
            <a:r>
              <a:rPr lang="pt-PT" sz="1600" dirty="0"/>
              <a:t> </a:t>
            </a:r>
            <a:r>
              <a:rPr lang="pt-PT" sz="1600" dirty="0" err="1"/>
              <a:t>Model</a:t>
            </a:r>
            <a:r>
              <a:rPr lang="pt-PT" sz="1600" dirty="0"/>
              <a:t>, na </a:t>
            </a:r>
            <a:r>
              <a:rPr lang="pt-PT" sz="1600" dirty="0" err="1"/>
              <a:t>overview</a:t>
            </a:r>
            <a:endParaRPr lang="pt-PT" sz="1600" dirty="0"/>
          </a:p>
        </p:txBody>
      </p:sp>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745921" y="2585339"/>
            <a:ext cx="10515600" cy="1009651"/>
          </a:xfrm>
        </p:spPr>
        <p:txBody>
          <a:bodyPr>
            <a:noAutofit/>
          </a:bodyPr>
          <a:lstStyle/>
          <a:p>
            <a:pPr algn="ctr"/>
            <a:r>
              <a:rPr lang="en-GB" b="1" dirty="0"/>
              <a:t>Subunit 2: Climate models and predictive tools: Introduction to climate models and their role in understanding climate change</a:t>
            </a:r>
            <a:endParaRPr lang="pt-PT" sz="36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Tree>
    <p:extLst>
      <p:ext uri="{BB962C8B-B14F-4D97-AF65-F5344CB8AC3E}">
        <p14:creationId xmlns:p14="http://schemas.microsoft.com/office/powerpoint/2010/main" val="331989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How climate change is and will affect agriculture</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15</a:t>
            </a:fld>
            <a:endParaRPr lang="it-IT" dirty="0"/>
          </a:p>
        </p:txBody>
      </p:sp>
      <p:sp>
        <p:nvSpPr>
          <p:cNvPr id="5" name="Retângulo 4">
            <a:extLst>
              <a:ext uri="{FF2B5EF4-FFF2-40B4-BE49-F238E27FC236}">
                <a16:creationId xmlns:a16="http://schemas.microsoft.com/office/drawing/2014/main" id="{883AF594-C034-4B04-A1B3-9D796954D925}"/>
              </a:ext>
            </a:extLst>
          </p:cNvPr>
          <p:cNvSpPr/>
          <p:nvPr/>
        </p:nvSpPr>
        <p:spPr>
          <a:xfrm>
            <a:off x="838200" y="1690688"/>
            <a:ext cx="10515600" cy="923330"/>
          </a:xfrm>
          <a:prstGeom prst="rect">
            <a:avLst/>
          </a:prstGeom>
        </p:spPr>
        <p:txBody>
          <a:bodyPr wrap="square">
            <a:spAutoFit/>
          </a:bodyPr>
          <a:lstStyle/>
          <a:p>
            <a:pPr algn="just"/>
            <a:r>
              <a:rPr lang="en-US" dirty="0"/>
              <a:t>Most agriculture practices are intrinsically connected with weather and climate conditions. The effects of climate change on agriculture will depend on the rate and severity of the change, as well as the degree to which farmers and ranchers can adapt.</a:t>
            </a:r>
            <a:endParaRPr lang="pt-PT" dirty="0"/>
          </a:p>
        </p:txBody>
      </p:sp>
      <p:sp>
        <p:nvSpPr>
          <p:cNvPr id="6" name="Retângulo 5">
            <a:extLst>
              <a:ext uri="{FF2B5EF4-FFF2-40B4-BE49-F238E27FC236}">
                <a16:creationId xmlns:a16="http://schemas.microsoft.com/office/drawing/2014/main" id="{705293C6-E8E8-4D19-85C5-776A2CFAC787}"/>
              </a:ext>
            </a:extLst>
          </p:cNvPr>
          <p:cNvSpPr/>
          <p:nvPr/>
        </p:nvSpPr>
        <p:spPr>
          <a:xfrm>
            <a:off x="838200" y="2614018"/>
            <a:ext cx="10386270" cy="3139321"/>
          </a:xfrm>
          <a:prstGeom prst="rect">
            <a:avLst/>
          </a:prstGeom>
        </p:spPr>
        <p:txBody>
          <a:bodyPr wrap="square">
            <a:spAutoFit/>
          </a:bodyPr>
          <a:lstStyle/>
          <a:p>
            <a:r>
              <a:rPr lang="en-US" dirty="0"/>
              <a:t>As </a:t>
            </a:r>
            <a:r>
              <a:rPr lang="en-US" dirty="0">
                <a:solidFill>
                  <a:schemeClr val="accent6"/>
                </a:solidFill>
              </a:rPr>
              <a:t>climate changes</a:t>
            </a:r>
            <a:r>
              <a:rPr lang="en-US" dirty="0"/>
              <a:t>, it impacts </a:t>
            </a:r>
            <a:r>
              <a:rPr lang="en-US" dirty="0">
                <a:solidFill>
                  <a:schemeClr val="accent6"/>
                </a:solidFill>
              </a:rPr>
              <a:t>agriculture</a:t>
            </a:r>
            <a:r>
              <a:rPr lang="en-US" dirty="0"/>
              <a:t> due to alterations of variables such as:</a:t>
            </a:r>
          </a:p>
          <a:p>
            <a:pPr marL="285750" indent="-285750">
              <a:buClr>
                <a:schemeClr val="accent6"/>
              </a:buClr>
              <a:buFont typeface="Arial" panose="020B0604020202020204" pitchFamily="34" charset="0"/>
              <a:buChar char="•"/>
            </a:pPr>
            <a:r>
              <a:rPr lang="en-US" dirty="0"/>
              <a:t>carbon dioxide concentrations, </a:t>
            </a:r>
          </a:p>
          <a:p>
            <a:pPr marL="285750" indent="-285750">
              <a:buClr>
                <a:schemeClr val="accent6"/>
              </a:buClr>
              <a:buFont typeface="Arial" panose="020B0604020202020204" pitchFamily="34" charset="0"/>
              <a:buChar char="•"/>
            </a:pPr>
            <a:r>
              <a:rPr lang="en-US" dirty="0"/>
              <a:t>average temperature, </a:t>
            </a:r>
          </a:p>
          <a:p>
            <a:pPr marL="285750" indent="-285750">
              <a:buClr>
                <a:schemeClr val="accent6"/>
              </a:buClr>
              <a:buFont typeface="Arial" panose="020B0604020202020204" pitchFamily="34" charset="0"/>
              <a:buChar char="•"/>
            </a:pPr>
            <a:r>
              <a:rPr lang="en-US" dirty="0"/>
              <a:t>precipitation frost timing, </a:t>
            </a:r>
          </a:p>
          <a:p>
            <a:pPr marL="285750" indent="-285750">
              <a:buClr>
                <a:schemeClr val="accent6"/>
              </a:buClr>
              <a:buFont typeface="Arial" panose="020B0604020202020204" pitchFamily="34" charset="0"/>
              <a:buChar char="•"/>
            </a:pPr>
            <a:r>
              <a:rPr lang="en-US" dirty="0"/>
              <a:t>frequency/timing of extreme weather events. </a:t>
            </a:r>
          </a:p>
          <a:p>
            <a:endParaRPr lang="en-US" dirty="0"/>
          </a:p>
          <a:p>
            <a:r>
              <a:rPr lang="en-US" dirty="0"/>
              <a:t>These parameters </a:t>
            </a:r>
            <a:r>
              <a:rPr lang="en-US" dirty="0">
                <a:solidFill>
                  <a:schemeClr val="accent6"/>
                </a:solidFill>
              </a:rPr>
              <a:t>affect crops specifically</a:t>
            </a:r>
            <a:r>
              <a:rPr lang="en-US" dirty="0"/>
              <a:t>, for instance: </a:t>
            </a:r>
          </a:p>
          <a:p>
            <a:pPr marL="285750" indent="-285750">
              <a:buClr>
                <a:schemeClr val="accent6"/>
              </a:buClr>
              <a:buFont typeface="Arial" panose="020B0604020202020204" pitchFamily="34" charset="0"/>
              <a:buChar char="•"/>
            </a:pPr>
            <a:r>
              <a:rPr lang="en-US" dirty="0"/>
              <a:t>CO</a:t>
            </a:r>
            <a:r>
              <a:rPr lang="en-US" sz="1100" dirty="0"/>
              <a:t>2</a:t>
            </a:r>
            <a:r>
              <a:rPr lang="en-US" dirty="0"/>
              <a:t> levels affect plant photosynthesis and respiration,</a:t>
            </a:r>
          </a:p>
          <a:p>
            <a:pPr marL="285750" indent="-285750">
              <a:buClr>
                <a:schemeClr val="accent6"/>
              </a:buClr>
              <a:buFont typeface="Arial" panose="020B0604020202020204" pitchFamily="34" charset="0"/>
              <a:buChar char="•"/>
            </a:pPr>
            <a:r>
              <a:rPr lang="en-US" dirty="0"/>
              <a:t>average and extreme temperatures influence crop development, </a:t>
            </a:r>
          </a:p>
          <a:p>
            <a:pPr marL="285750" indent="-285750">
              <a:buClr>
                <a:schemeClr val="accent6"/>
              </a:buClr>
              <a:buFont typeface="Arial" panose="020B0604020202020204" pitchFamily="34" charset="0"/>
              <a:buChar char="•"/>
            </a:pPr>
            <a:r>
              <a:rPr lang="en-US" dirty="0"/>
              <a:t>combined factors like higher temperatures and uneven rainfall increase water stress for crops, </a:t>
            </a:r>
          </a:p>
          <a:p>
            <a:pPr marL="285750" indent="-285750">
              <a:buClr>
                <a:schemeClr val="accent6"/>
              </a:buClr>
              <a:buFont typeface="Arial" panose="020B0604020202020204" pitchFamily="34" charset="0"/>
              <a:buChar char="•"/>
            </a:pPr>
            <a:r>
              <a:rPr lang="en-US" dirty="0"/>
              <a:t>indirect effects such as pests and diseases might promote additional crop damage.</a:t>
            </a:r>
            <a:endParaRPr lang="pt-PT" dirty="0"/>
          </a:p>
        </p:txBody>
      </p:sp>
    </p:spTree>
    <p:extLst>
      <p:ext uri="{BB962C8B-B14F-4D97-AF65-F5344CB8AC3E}">
        <p14:creationId xmlns:p14="http://schemas.microsoft.com/office/powerpoint/2010/main" val="5403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Changes in Agricultural Productivity </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16</a:t>
            </a:fld>
            <a:endParaRPr lang="it-IT" dirty="0"/>
          </a:p>
        </p:txBody>
      </p:sp>
      <p:pic>
        <p:nvPicPr>
          <p:cNvPr id="5" name="Imagem 4">
            <a:extLst>
              <a:ext uri="{FF2B5EF4-FFF2-40B4-BE49-F238E27FC236}">
                <a16:creationId xmlns:a16="http://schemas.microsoft.com/office/drawing/2014/main" id="{80396E41-4044-44EE-B1CF-4D090B91781B}"/>
              </a:ext>
            </a:extLst>
          </p:cNvPr>
          <p:cNvPicPr>
            <a:picLocks noChangeAspect="1"/>
          </p:cNvPicPr>
          <p:nvPr/>
        </p:nvPicPr>
        <p:blipFill>
          <a:blip r:embed="rId2"/>
          <a:stretch>
            <a:fillRect/>
          </a:stretch>
        </p:blipFill>
        <p:spPr>
          <a:xfrm>
            <a:off x="5761815" y="1817525"/>
            <a:ext cx="5718544" cy="4011516"/>
          </a:xfrm>
          <a:prstGeom prst="rect">
            <a:avLst/>
          </a:prstGeom>
        </p:spPr>
      </p:pic>
      <p:sp>
        <p:nvSpPr>
          <p:cNvPr id="6" name="Retângulo 5">
            <a:extLst>
              <a:ext uri="{FF2B5EF4-FFF2-40B4-BE49-F238E27FC236}">
                <a16:creationId xmlns:a16="http://schemas.microsoft.com/office/drawing/2014/main" id="{6764D59A-DB9C-4490-9B8D-7FD36EC9818D}"/>
              </a:ext>
            </a:extLst>
          </p:cNvPr>
          <p:cNvSpPr/>
          <p:nvPr/>
        </p:nvSpPr>
        <p:spPr>
          <a:xfrm>
            <a:off x="838200" y="2233113"/>
            <a:ext cx="4438475" cy="2031325"/>
          </a:xfrm>
          <a:prstGeom prst="rect">
            <a:avLst/>
          </a:prstGeom>
        </p:spPr>
        <p:txBody>
          <a:bodyPr wrap="square">
            <a:spAutoFit/>
          </a:bodyPr>
          <a:lstStyle/>
          <a:p>
            <a:pPr algn="just"/>
            <a:r>
              <a:rPr lang="en-US" dirty="0"/>
              <a:t>As </a:t>
            </a:r>
            <a:r>
              <a:rPr lang="en-US" dirty="0">
                <a:solidFill>
                  <a:schemeClr val="accent6"/>
                </a:solidFill>
              </a:rPr>
              <a:t>climate changes</a:t>
            </a:r>
            <a:r>
              <a:rPr lang="en-US" dirty="0"/>
              <a:t>, conditions for optimal agriculture will vary, affecting productivity differently depending on the region and the crop. </a:t>
            </a:r>
          </a:p>
          <a:p>
            <a:pPr algn="just"/>
            <a:r>
              <a:rPr lang="en-GB" dirty="0">
                <a:solidFill>
                  <a:schemeClr val="accent6"/>
                </a:solidFill>
              </a:rPr>
              <a:t>Farmers</a:t>
            </a:r>
            <a:r>
              <a:rPr lang="en-GB" dirty="0"/>
              <a:t> will have to </a:t>
            </a:r>
            <a:r>
              <a:rPr lang="en-GB" dirty="0">
                <a:solidFill>
                  <a:schemeClr val="accent6"/>
                </a:solidFill>
              </a:rPr>
              <a:t>adjust</a:t>
            </a:r>
            <a:r>
              <a:rPr lang="en-GB" dirty="0"/>
              <a:t> their practices to enhance their productivity according to their specificities.</a:t>
            </a:r>
            <a:endParaRPr lang="pt-PT" dirty="0"/>
          </a:p>
        </p:txBody>
      </p:sp>
    </p:spTree>
    <p:extLst>
      <p:ext uri="{BB962C8B-B14F-4D97-AF65-F5344CB8AC3E}">
        <p14:creationId xmlns:p14="http://schemas.microsoft.com/office/powerpoint/2010/main" val="30179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Impacts to Agricultural Workers and Livestock</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6" name="Retângulo 5">
            <a:extLst>
              <a:ext uri="{FF2B5EF4-FFF2-40B4-BE49-F238E27FC236}">
                <a16:creationId xmlns:a16="http://schemas.microsoft.com/office/drawing/2014/main" id="{FDB352BC-A755-4B1D-905F-DD3F6FE7A4DE}"/>
              </a:ext>
            </a:extLst>
          </p:cNvPr>
          <p:cNvSpPr/>
          <p:nvPr/>
        </p:nvSpPr>
        <p:spPr>
          <a:xfrm>
            <a:off x="623581" y="1476462"/>
            <a:ext cx="10730219" cy="4154984"/>
          </a:xfrm>
          <a:prstGeom prst="rect">
            <a:avLst/>
          </a:prstGeom>
        </p:spPr>
        <p:txBody>
          <a:bodyPr wrap="square">
            <a:spAutoFit/>
          </a:bodyPr>
          <a:lstStyle/>
          <a:p>
            <a:pPr algn="just">
              <a:spcBef>
                <a:spcPts val="600"/>
              </a:spcBef>
            </a:pPr>
            <a:r>
              <a:rPr lang="en-US" dirty="0"/>
              <a:t>Heat and humidity can affect the health and productivity of animals raised for meat, milk, and eggs. Furthermore, livestock will be exposed to direct stress from heat and indirect from reduced quality of their food supply.</a:t>
            </a:r>
          </a:p>
          <a:p>
            <a:pPr algn="just">
              <a:spcBef>
                <a:spcPts val="600"/>
              </a:spcBef>
            </a:pPr>
            <a:r>
              <a:rPr lang="en-US" dirty="0"/>
              <a:t>Agricultural workers also face climate-related health risks such as exposures to heat and other extreme weather, more pesticide exposure due to expanded pest’s presence, disease-carrying pests like mosquitos and ticks, and degraded air quality.</a:t>
            </a:r>
          </a:p>
          <a:p>
            <a:pPr algn="just">
              <a:spcBef>
                <a:spcPts val="600"/>
              </a:spcBef>
            </a:pPr>
            <a:r>
              <a:rPr lang="en-US" dirty="0"/>
              <a:t>Climate change threatens to reverse the progress made so far in the fight against hunger and malnutrition, as highlighted by the IPCC AR5. Specifically, climate change increases and intensifies risks to food security for the most vulnerable countries and populations. Four out of the eight key risks induced by climate change identified by IPCC AR5 have direct consequences for food security: </a:t>
            </a:r>
          </a:p>
          <a:p>
            <a:pPr marL="285750" indent="-285750" algn="just">
              <a:spcBef>
                <a:spcPts val="600"/>
              </a:spcBef>
              <a:buClr>
                <a:schemeClr val="accent6"/>
              </a:buClr>
              <a:buFont typeface="Arial" panose="020B0604020202020204" pitchFamily="34" charset="0"/>
              <a:buChar char="•"/>
            </a:pPr>
            <a:r>
              <a:rPr lang="en-US" dirty="0"/>
              <a:t>Loss of rural livelihoods and income,</a:t>
            </a:r>
          </a:p>
          <a:p>
            <a:pPr marL="285750" indent="-285750" algn="just">
              <a:spcBef>
                <a:spcPts val="600"/>
              </a:spcBef>
              <a:buClr>
                <a:schemeClr val="accent6"/>
              </a:buClr>
              <a:buFont typeface="Arial" panose="020B0604020202020204" pitchFamily="34" charset="0"/>
              <a:buChar char="•"/>
            </a:pPr>
            <a:r>
              <a:rPr lang="en-US" dirty="0"/>
              <a:t>Loss of marine and coastal ecosystems, and livelihoods, </a:t>
            </a:r>
          </a:p>
          <a:p>
            <a:pPr marL="285750" indent="-285750" algn="just">
              <a:spcBef>
                <a:spcPts val="600"/>
              </a:spcBef>
              <a:buClr>
                <a:schemeClr val="accent6"/>
              </a:buClr>
              <a:buFont typeface="Arial" panose="020B0604020202020204" pitchFamily="34" charset="0"/>
              <a:buChar char="•"/>
            </a:pPr>
            <a:r>
              <a:rPr lang="en-US" dirty="0"/>
              <a:t>Loss of terrestrial and inland water ecosystems, and livelihoods, </a:t>
            </a:r>
          </a:p>
          <a:p>
            <a:pPr marL="285750" indent="-285750" algn="just">
              <a:spcBef>
                <a:spcPts val="600"/>
              </a:spcBef>
              <a:buClr>
                <a:schemeClr val="accent6"/>
              </a:buClr>
              <a:buFont typeface="Arial" panose="020B0604020202020204" pitchFamily="34" charset="0"/>
              <a:buChar char="•"/>
            </a:pPr>
            <a:r>
              <a:rPr lang="en-US" dirty="0"/>
              <a:t>Food insecurity and breakdown of food systems.</a:t>
            </a:r>
          </a:p>
        </p:txBody>
      </p:sp>
    </p:spTree>
    <p:extLst>
      <p:ext uri="{BB962C8B-B14F-4D97-AF65-F5344CB8AC3E}">
        <p14:creationId xmlns:p14="http://schemas.microsoft.com/office/powerpoint/2010/main" val="108173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Impacts to Agricultural Workers and Livestock</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18</a:t>
            </a:fld>
            <a:endParaRPr lang="it-IT" dirty="0"/>
          </a:p>
        </p:txBody>
      </p:sp>
      <p:pic>
        <p:nvPicPr>
          <p:cNvPr id="5" name="Imagem 4">
            <a:extLst>
              <a:ext uri="{FF2B5EF4-FFF2-40B4-BE49-F238E27FC236}">
                <a16:creationId xmlns:a16="http://schemas.microsoft.com/office/drawing/2014/main" id="{CDD6E6A0-A2B6-4641-B6AC-512B073192FF}"/>
              </a:ext>
            </a:extLst>
          </p:cNvPr>
          <p:cNvPicPr>
            <a:picLocks noChangeAspect="1"/>
          </p:cNvPicPr>
          <p:nvPr/>
        </p:nvPicPr>
        <p:blipFill>
          <a:blip r:embed="rId2"/>
          <a:stretch>
            <a:fillRect/>
          </a:stretch>
        </p:blipFill>
        <p:spPr>
          <a:xfrm>
            <a:off x="2224496" y="2019080"/>
            <a:ext cx="6216227" cy="3517653"/>
          </a:xfrm>
          <a:prstGeom prst="rect">
            <a:avLst/>
          </a:prstGeom>
        </p:spPr>
      </p:pic>
    </p:spTree>
    <p:extLst>
      <p:ext uri="{BB962C8B-B14F-4D97-AF65-F5344CB8AC3E}">
        <p14:creationId xmlns:p14="http://schemas.microsoft.com/office/powerpoint/2010/main" val="4199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73E1A4B7-0EC0-4A91-92BB-C6F4CD15B3B5}"/>
              </a:ext>
            </a:extLst>
          </p:cNvPr>
          <p:cNvPicPr>
            <a:picLocks noChangeAspect="1"/>
          </p:cNvPicPr>
          <p:nvPr/>
        </p:nvPicPr>
        <p:blipFill>
          <a:blip r:embed="rId2"/>
          <a:stretch>
            <a:fillRect/>
          </a:stretch>
        </p:blipFill>
        <p:spPr>
          <a:xfrm>
            <a:off x="9062774" y="4270970"/>
            <a:ext cx="2176190" cy="1913377"/>
          </a:xfrm>
          <a:prstGeom prst="rect">
            <a:avLst/>
          </a:prstGeom>
        </p:spPr>
      </p:pic>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What can be done</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200329"/>
          </a:xfrm>
          <a:prstGeom prst="rect">
            <a:avLst/>
          </a:prstGeom>
        </p:spPr>
        <p:txBody>
          <a:bodyPr wrap="square">
            <a:spAutoFit/>
          </a:bodyPr>
          <a:lstStyle/>
          <a:p>
            <a:pPr algn="just"/>
            <a:r>
              <a:rPr lang="en-US" dirty="0"/>
              <a:t>It is crucial to engage students, key players, and policy makers in climate change discussions. Therefore, it is important to have time allocated to the discussion of the impacts of climate change on agriculture while at the same time considering what adjustments may be doable for farmers and ranchers. With that respect, a few suggestions may be:</a:t>
            </a:r>
          </a:p>
        </p:txBody>
      </p:sp>
      <p:pic>
        <p:nvPicPr>
          <p:cNvPr id="6" name="Imagem 5">
            <a:extLst>
              <a:ext uri="{FF2B5EF4-FFF2-40B4-BE49-F238E27FC236}">
                <a16:creationId xmlns:a16="http://schemas.microsoft.com/office/drawing/2014/main" id="{0396DD67-B69C-4825-B67A-404BE99C802A}"/>
              </a:ext>
            </a:extLst>
          </p:cNvPr>
          <p:cNvPicPr>
            <a:picLocks noChangeAspect="1"/>
          </p:cNvPicPr>
          <p:nvPr/>
        </p:nvPicPr>
        <p:blipFill>
          <a:blip r:embed="rId3"/>
          <a:stretch>
            <a:fillRect/>
          </a:stretch>
        </p:blipFill>
        <p:spPr>
          <a:xfrm>
            <a:off x="7002145" y="3274825"/>
            <a:ext cx="2303910" cy="1290498"/>
          </a:xfrm>
          <a:prstGeom prst="rect">
            <a:avLst/>
          </a:prstGeom>
        </p:spPr>
      </p:pic>
      <p:sp>
        <p:nvSpPr>
          <p:cNvPr id="11" name="Retângulo 10">
            <a:extLst>
              <a:ext uri="{FF2B5EF4-FFF2-40B4-BE49-F238E27FC236}">
                <a16:creationId xmlns:a16="http://schemas.microsoft.com/office/drawing/2014/main" id="{10FFC852-1B54-45EF-A7C6-C5652B991D0D}"/>
              </a:ext>
            </a:extLst>
          </p:cNvPr>
          <p:cNvSpPr/>
          <p:nvPr/>
        </p:nvSpPr>
        <p:spPr>
          <a:xfrm>
            <a:off x="838200" y="2925291"/>
            <a:ext cx="10515600" cy="369332"/>
          </a:xfrm>
          <a:prstGeom prst="rect">
            <a:avLst/>
          </a:prstGeom>
        </p:spPr>
        <p:txBody>
          <a:bodyPr wrap="square">
            <a:spAutoFit/>
          </a:bodyPr>
          <a:lstStyle/>
          <a:p>
            <a:pPr marL="285750" indent="-285750">
              <a:buClr>
                <a:schemeClr val="accent6"/>
              </a:buClr>
              <a:buFont typeface="Arial" panose="020B0604020202020204" pitchFamily="34" charset="0"/>
              <a:buChar char="•"/>
            </a:pPr>
            <a:r>
              <a:rPr lang="en-US" dirty="0"/>
              <a:t>Planting a pollinator-attracting garden with native species, which will help bees and butterflies thrive;</a:t>
            </a:r>
            <a:endParaRPr lang="pt-PT" dirty="0"/>
          </a:p>
        </p:txBody>
      </p:sp>
      <p:sp>
        <p:nvSpPr>
          <p:cNvPr id="12" name="Retângulo 11">
            <a:extLst>
              <a:ext uri="{FF2B5EF4-FFF2-40B4-BE49-F238E27FC236}">
                <a16:creationId xmlns:a16="http://schemas.microsoft.com/office/drawing/2014/main" id="{E4F56074-24FB-4C01-83F2-150C411D4261}"/>
              </a:ext>
            </a:extLst>
          </p:cNvPr>
          <p:cNvSpPr/>
          <p:nvPr/>
        </p:nvSpPr>
        <p:spPr>
          <a:xfrm>
            <a:off x="838200" y="3546806"/>
            <a:ext cx="6096000" cy="923330"/>
          </a:xfrm>
          <a:prstGeom prst="rect">
            <a:avLst/>
          </a:prstGeom>
        </p:spPr>
        <p:txBody>
          <a:bodyPr>
            <a:spAutoFit/>
          </a:bodyPr>
          <a:lstStyle/>
          <a:p>
            <a:pPr marL="285750" indent="-285750" algn="just">
              <a:buClr>
                <a:schemeClr val="accent6"/>
              </a:buClr>
              <a:buFont typeface="Arial" panose="020B0604020202020204" pitchFamily="34" charset="0"/>
              <a:buChar char="•"/>
            </a:pPr>
            <a:r>
              <a:rPr lang="en-US" dirty="0"/>
              <a:t>Incorporate research into the production, namely concerning by improving pollination and reducing pesticide use;</a:t>
            </a:r>
            <a:endParaRPr lang="pt-PT" dirty="0"/>
          </a:p>
        </p:txBody>
      </p:sp>
      <p:sp>
        <p:nvSpPr>
          <p:cNvPr id="13" name="Retângulo 12">
            <a:extLst>
              <a:ext uri="{FF2B5EF4-FFF2-40B4-BE49-F238E27FC236}">
                <a16:creationId xmlns:a16="http://schemas.microsoft.com/office/drawing/2014/main" id="{BCD0910B-CD84-42AA-92D0-074E46202D44}"/>
              </a:ext>
            </a:extLst>
          </p:cNvPr>
          <p:cNvSpPr/>
          <p:nvPr/>
        </p:nvSpPr>
        <p:spPr>
          <a:xfrm>
            <a:off x="838200" y="4764757"/>
            <a:ext cx="6096000" cy="646331"/>
          </a:xfrm>
          <a:prstGeom prst="rect">
            <a:avLst/>
          </a:prstGeom>
        </p:spPr>
        <p:txBody>
          <a:bodyPr>
            <a:spAutoFit/>
          </a:bodyPr>
          <a:lstStyle/>
          <a:p>
            <a:pPr marL="285750" indent="-285750">
              <a:buClr>
                <a:schemeClr val="accent6"/>
              </a:buClr>
              <a:buFont typeface="Arial" panose="020B0604020202020204" pitchFamily="34" charset="0"/>
              <a:buChar char="•"/>
            </a:pPr>
            <a:r>
              <a:rPr lang="en-US" dirty="0"/>
              <a:t>Incorporate climate-smart farming methods to adjust crop management;</a:t>
            </a:r>
            <a:endParaRPr lang="pt-PT" dirty="0"/>
          </a:p>
        </p:txBody>
      </p:sp>
    </p:spTree>
    <p:extLst>
      <p:ext uri="{BB962C8B-B14F-4D97-AF65-F5344CB8AC3E}">
        <p14:creationId xmlns:p14="http://schemas.microsoft.com/office/powerpoint/2010/main" val="27307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266010"/>
            <a:ext cx="10061196" cy="2927430"/>
          </a:xfrm>
        </p:spPr>
        <p:txBody>
          <a:bodyPr>
            <a:noAutofit/>
          </a:bodyPr>
          <a:lstStyle/>
          <a:p>
            <a:r>
              <a:rPr lang="en-GB" sz="4400" b="1" dirty="0">
                <a:solidFill>
                  <a:srgbClr val="94C020"/>
                </a:solidFill>
                <a:latin typeface="+mn-lt"/>
              </a:rPr>
              <a:t>Course</a:t>
            </a:r>
            <a:r>
              <a:rPr lang="en-GB" sz="4400" b="1">
                <a:solidFill>
                  <a:srgbClr val="94C020"/>
                </a:solidFill>
                <a:latin typeface="+mn-lt"/>
              </a:rPr>
              <a:t>: VET</a:t>
            </a:r>
            <a:br>
              <a:rPr lang="en-GB" sz="4400" b="1" dirty="0">
                <a:solidFill>
                  <a:srgbClr val="94C020"/>
                </a:solidFill>
                <a:latin typeface="+mn-lt"/>
              </a:rPr>
            </a:br>
            <a:r>
              <a:rPr lang="en-GB" sz="4400" b="1" dirty="0">
                <a:solidFill>
                  <a:srgbClr val="94C020"/>
                </a:solidFill>
                <a:latin typeface="+mn-lt"/>
              </a:rPr>
              <a:t>Module: </a:t>
            </a:r>
            <a:r>
              <a:rPr lang="en-US" sz="4400" dirty="0"/>
              <a:t>Agricultural sustainability, management of natural resources and climate action</a:t>
            </a:r>
            <a:br>
              <a:rPr lang="en-GB" sz="4400" dirty="0"/>
            </a:br>
            <a:r>
              <a:rPr lang="en-GB" sz="4400" b="1" dirty="0">
                <a:solidFill>
                  <a:srgbClr val="94C020"/>
                </a:solidFill>
                <a:latin typeface="+mn-lt"/>
              </a:rPr>
              <a:t>Learning Unit: </a:t>
            </a:r>
            <a:r>
              <a:rPr lang="en-GB" sz="4400" dirty="0"/>
              <a:t>Climate change</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a:solidFill>
                  <a:schemeClr val="tx1">
                    <a:lumMod val="65000"/>
                    <a:lumOff val="35000"/>
                  </a:schemeClr>
                </a:solidFill>
              </a:rPr>
              <a:t>Author</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What can be done</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2: </a:t>
            </a:r>
            <a:r>
              <a:rPr lang="en-GB" dirty="0"/>
              <a:t>Climate models and predictive tools: Introduction to climate models and their role in understanding climate change</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572866"/>
          </a:xfrm>
          <a:prstGeom prst="rect">
            <a:avLst/>
          </a:prstGeom>
        </p:spPr>
        <p:txBody>
          <a:bodyPr wrap="square">
            <a:spAutoFit/>
          </a:bodyPr>
          <a:lstStyle/>
          <a:p>
            <a:pPr algn="just"/>
            <a:r>
              <a:rPr lang="en-US" dirty="0"/>
              <a:t>It is crucial to engage students, key players, and policy makers in climate change discussions. Therefore, it is important to have time allocated to the discussion of the impacts of climate change on agriculture while at the same time considering what adjustments may be doable for farmers and ranchers. With that respect, a few suggestions may be:</a:t>
            </a:r>
          </a:p>
          <a:p>
            <a:pPr marL="285750" indent="-285750" algn="just">
              <a:lnSpc>
                <a:spcPct val="150000"/>
              </a:lnSpc>
              <a:buClr>
                <a:schemeClr val="accent6"/>
              </a:buClr>
              <a:buFont typeface="Arial" panose="020B0604020202020204" pitchFamily="34" charset="0"/>
              <a:buChar char="•"/>
            </a:pPr>
            <a:r>
              <a:rPr lang="en-US" dirty="0"/>
              <a:t>Recover methane or reduce emissions from livestock producers; </a:t>
            </a:r>
          </a:p>
        </p:txBody>
      </p:sp>
      <p:pic>
        <p:nvPicPr>
          <p:cNvPr id="7" name="Imagem 6">
            <a:extLst>
              <a:ext uri="{FF2B5EF4-FFF2-40B4-BE49-F238E27FC236}">
                <a16:creationId xmlns:a16="http://schemas.microsoft.com/office/drawing/2014/main" id="{92777442-CBD3-4248-BCF3-0E37AA18C675}"/>
              </a:ext>
            </a:extLst>
          </p:cNvPr>
          <p:cNvPicPr>
            <a:picLocks noChangeAspect="1"/>
          </p:cNvPicPr>
          <p:nvPr/>
        </p:nvPicPr>
        <p:blipFill>
          <a:blip r:embed="rId2"/>
          <a:stretch>
            <a:fillRect/>
          </a:stretch>
        </p:blipFill>
        <p:spPr>
          <a:xfrm>
            <a:off x="7681654" y="3188938"/>
            <a:ext cx="3214946" cy="2403863"/>
          </a:xfrm>
          <a:prstGeom prst="rect">
            <a:avLst/>
          </a:prstGeom>
        </p:spPr>
      </p:pic>
      <p:sp>
        <p:nvSpPr>
          <p:cNvPr id="8" name="Retângulo 7">
            <a:extLst>
              <a:ext uri="{FF2B5EF4-FFF2-40B4-BE49-F238E27FC236}">
                <a16:creationId xmlns:a16="http://schemas.microsoft.com/office/drawing/2014/main" id="{0AF5CDA6-6A76-4284-B34A-FB597486237B}"/>
              </a:ext>
            </a:extLst>
          </p:cNvPr>
          <p:cNvSpPr/>
          <p:nvPr/>
        </p:nvSpPr>
        <p:spPr>
          <a:xfrm>
            <a:off x="838200" y="3633373"/>
            <a:ext cx="6096000" cy="923330"/>
          </a:xfrm>
          <a:prstGeom prst="rect">
            <a:avLst/>
          </a:prstGeom>
        </p:spPr>
        <p:txBody>
          <a:bodyPr>
            <a:spAutoFit/>
          </a:bodyPr>
          <a:lstStyle/>
          <a:p>
            <a:pPr marL="285750" indent="-285750">
              <a:buClr>
                <a:schemeClr val="accent6"/>
              </a:buClr>
              <a:buFont typeface="Arial" panose="020B0604020202020204" pitchFamily="34" charset="0"/>
              <a:buChar char="•"/>
            </a:pPr>
            <a:r>
              <a:rPr lang="en-US" dirty="0"/>
              <a:t>Improve application of fertilizers to avoid runoff;</a:t>
            </a:r>
          </a:p>
          <a:p>
            <a:pPr>
              <a:buClr>
                <a:schemeClr val="accent6"/>
              </a:buClr>
            </a:pPr>
            <a:r>
              <a:rPr lang="en-US" dirty="0"/>
              <a:t> </a:t>
            </a:r>
          </a:p>
          <a:p>
            <a:pPr marL="285750" indent="-285750">
              <a:buClr>
                <a:schemeClr val="accent6"/>
              </a:buClr>
              <a:buFont typeface="Arial" panose="020B0604020202020204" pitchFamily="34" charset="0"/>
              <a:buChar char="•"/>
            </a:pPr>
            <a:r>
              <a:rPr lang="en-US" dirty="0"/>
              <a:t>Improve of crop resistance.</a:t>
            </a:r>
          </a:p>
        </p:txBody>
      </p:sp>
    </p:spTree>
    <p:extLst>
      <p:ext uri="{BB962C8B-B14F-4D97-AF65-F5344CB8AC3E}">
        <p14:creationId xmlns:p14="http://schemas.microsoft.com/office/powerpoint/2010/main" val="343627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947256" y="2419349"/>
            <a:ext cx="10515600" cy="1009651"/>
          </a:xfrm>
        </p:spPr>
        <p:txBody>
          <a:bodyPr>
            <a:normAutofit fontScale="90000"/>
          </a:bodyPr>
          <a:lstStyle/>
          <a:p>
            <a:r>
              <a:rPr lang="pt-PT" dirty="0" err="1"/>
              <a:t>Subunit</a:t>
            </a:r>
            <a:r>
              <a:rPr lang="pt-PT" dirty="0"/>
              <a:t> 3: </a:t>
            </a:r>
            <a:r>
              <a:rPr lang="pt-PT" dirty="0" err="1"/>
              <a:t>Mitigation</a:t>
            </a:r>
            <a:r>
              <a:rPr lang="pt-PT" dirty="0"/>
              <a:t>, </a:t>
            </a:r>
            <a:r>
              <a:rPr lang="pt-PT" dirty="0" err="1"/>
              <a:t>adaptation</a:t>
            </a:r>
            <a:r>
              <a:rPr lang="pt-PT" dirty="0"/>
              <a:t> </a:t>
            </a:r>
            <a:r>
              <a:rPr lang="pt-PT" dirty="0" err="1"/>
              <a:t>and</a:t>
            </a:r>
            <a:r>
              <a:rPr lang="pt-PT" dirty="0"/>
              <a:t> </a:t>
            </a:r>
            <a:r>
              <a:rPr lang="pt-PT" dirty="0" err="1"/>
              <a:t>carbon</a:t>
            </a:r>
            <a:r>
              <a:rPr lang="pt-PT" dirty="0"/>
              <a:t> </a:t>
            </a:r>
            <a:r>
              <a:rPr lang="pt-PT" dirty="0" err="1"/>
              <a:t>dioxide</a:t>
            </a:r>
            <a:r>
              <a:rPr lang="pt-PT" dirty="0"/>
              <a:t> </a:t>
            </a:r>
            <a:r>
              <a:rPr lang="pt-PT" dirty="0" err="1"/>
              <a:t>removal</a:t>
            </a:r>
            <a:r>
              <a:rPr lang="pt-PT" dirty="0"/>
              <a:t> </a:t>
            </a:r>
            <a:r>
              <a:rPr lang="pt-PT" dirty="0" err="1"/>
              <a:t>strategies</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21</a:t>
            </a:fld>
            <a:endParaRPr lang="it-IT" dirty="0"/>
          </a:p>
        </p:txBody>
      </p:sp>
    </p:spTree>
    <p:extLst>
      <p:ext uri="{BB962C8B-B14F-4D97-AF65-F5344CB8AC3E}">
        <p14:creationId xmlns:p14="http://schemas.microsoft.com/office/powerpoint/2010/main" val="374734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22</a:t>
            </a:fld>
            <a:endParaRPr lang="it-IT" dirty="0"/>
          </a:p>
        </p:txBody>
      </p:sp>
      <p:pic>
        <p:nvPicPr>
          <p:cNvPr id="7" name="Imagem 6">
            <a:extLst>
              <a:ext uri="{FF2B5EF4-FFF2-40B4-BE49-F238E27FC236}">
                <a16:creationId xmlns:a16="http://schemas.microsoft.com/office/drawing/2014/main" id="{64238ACC-F3A5-4344-81E7-0418AA78473D}"/>
              </a:ext>
            </a:extLst>
          </p:cNvPr>
          <p:cNvPicPr>
            <a:picLocks noChangeAspect="1"/>
          </p:cNvPicPr>
          <p:nvPr/>
        </p:nvPicPr>
        <p:blipFill>
          <a:blip r:embed="rId2"/>
          <a:stretch>
            <a:fillRect/>
          </a:stretch>
        </p:blipFill>
        <p:spPr>
          <a:xfrm>
            <a:off x="774277" y="1233652"/>
            <a:ext cx="1902117" cy="749873"/>
          </a:xfrm>
          <a:prstGeom prst="rect">
            <a:avLst/>
          </a:prstGeom>
        </p:spPr>
      </p:pic>
      <p:sp>
        <p:nvSpPr>
          <p:cNvPr id="8" name="Retângulo 7">
            <a:extLst>
              <a:ext uri="{FF2B5EF4-FFF2-40B4-BE49-F238E27FC236}">
                <a16:creationId xmlns:a16="http://schemas.microsoft.com/office/drawing/2014/main" id="{35E6114B-8D9B-4E07-A185-46BD54C7F47A}"/>
              </a:ext>
            </a:extLst>
          </p:cNvPr>
          <p:cNvSpPr/>
          <p:nvPr/>
        </p:nvSpPr>
        <p:spPr>
          <a:xfrm>
            <a:off x="774277" y="1931029"/>
            <a:ext cx="10492138" cy="2957861"/>
          </a:xfrm>
          <a:prstGeom prst="rect">
            <a:avLst/>
          </a:prstGeom>
        </p:spPr>
        <p:txBody>
          <a:bodyPr wrap="square">
            <a:spAutoFit/>
          </a:bodyPr>
          <a:lstStyle/>
          <a:p>
            <a:pPr algn="just">
              <a:lnSpc>
                <a:spcPct val="150000"/>
              </a:lnSpc>
            </a:pPr>
            <a:r>
              <a:rPr lang="en-US" dirty="0">
                <a:solidFill>
                  <a:schemeClr val="accent6"/>
                </a:solidFill>
              </a:rPr>
              <a:t>Mitigating climate change </a:t>
            </a:r>
            <a:r>
              <a:rPr lang="en-US" dirty="0"/>
              <a:t>means reducing the flow of heat-trapping greenhouse gases into the atmosphere: </a:t>
            </a:r>
          </a:p>
          <a:p>
            <a:pPr marL="285750" indent="-285750" algn="just">
              <a:lnSpc>
                <a:spcPct val="150000"/>
              </a:lnSpc>
              <a:buClr>
                <a:schemeClr val="accent6"/>
              </a:buClr>
              <a:buFont typeface="Arial" panose="020B0604020202020204" pitchFamily="34" charset="0"/>
              <a:buChar char="•"/>
            </a:pPr>
            <a:r>
              <a:rPr lang="en-US" dirty="0"/>
              <a:t>reducing the use of the sources of these gases (for example, the burning of fossil fuels for electricity, heat, or transport), or/and </a:t>
            </a:r>
          </a:p>
          <a:p>
            <a:pPr marL="285750" indent="-285750" algn="just">
              <a:lnSpc>
                <a:spcPct val="150000"/>
              </a:lnSpc>
              <a:buClr>
                <a:schemeClr val="accent6"/>
              </a:buClr>
              <a:buFont typeface="Arial" panose="020B0604020202020204" pitchFamily="34" charset="0"/>
              <a:buChar char="•"/>
            </a:pPr>
            <a:r>
              <a:rPr lang="en-US" dirty="0"/>
              <a:t>enhancing the “sinks” that accumulate and store these gases (such as the oceans, forests, and soil). </a:t>
            </a:r>
          </a:p>
          <a:p>
            <a:pPr algn="just">
              <a:lnSpc>
                <a:spcPct val="150000"/>
              </a:lnSpc>
            </a:pPr>
            <a:r>
              <a:rPr lang="en-US" dirty="0"/>
              <a:t>The goal of mitigation is to avoid significant human interference with Earth’s climate, “stabilize greenhouse gas levels in a timeframe sufficient to allow ecosystems to adapt naturally to climate change, ensure that food production is not threatened, and to enable economic development to proceed in a sustainable manner”.</a:t>
            </a:r>
            <a:endParaRPr lang="pt-PT" dirty="0"/>
          </a:p>
        </p:txBody>
      </p:sp>
    </p:spTree>
    <p:extLst>
      <p:ext uri="{BB962C8B-B14F-4D97-AF65-F5344CB8AC3E}">
        <p14:creationId xmlns:p14="http://schemas.microsoft.com/office/powerpoint/2010/main" val="404978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485862" y="1102278"/>
            <a:ext cx="1871445" cy="500020"/>
          </a:xfrm>
        </p:spPr>
        <p:txBody>
          <a:bodyPr>
            <a:normAutofit/>
          </a:bodyPr>
          <a:lstStyle/>
          <a:p>
            <a:r>
              <a:rPr lang="pt-PT" sz="2800" dirty="0" err="1"/>
              <a:t>Mitigation</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23</a:t>
            </a:fld>
            <a:endParaRPr lang="it-IT" dirty="0"/>
          </a:p>
        </p:txBody>
      </p:sp>
      <p:sp>
        <p:nvSpPr>
          <p:cNvPr id="5" name="Retângulo 4">
            <a:extLst>
              <a:ext uri="{FF2B5EF4-FFF2-40B4-BE49-F238E27FC236}">
                <a16:creationId xmlns:a16="http://schemas.microsoft.com/office/drawing/2014/main" id="{04DCA4C3-CFAF-4A86-B0C4-700BC3EF45E1}"/>
              </a:ext>
            </a:extLst>
          </p:cNvPr>
          <p:cNvSpPr/>
          <p:nvPr/>
        </p:nvSpPr>
        <p:spPr>
          <a:xfrm>
            <a:off x="485862" y="1602298"/>
            <a:ext cx="10965110" cy="4801314"/>
          </a:xfrm>
          <a:prstGeom prst="rect">
            <a:avLst/>
          </a:prstGeom>
        </p:spPr>
        <p:txBody>
          <a:bodyPr wrap="square">
            <a:spAutoFit/>
          </a:bodyPr>
          <a:lstStyle/>
          <a:p>
            <a:pPr algn="just"/>
            <a:r>
              <a:rPr lang="en-US" dirty="0"/>
              <a:t>The measures adopted by the EU in different sectors to mitigate the Greenhouse effect, with the Green Deal, 2020, aiming at turning the European Union (EU) climate neutral in 2050 (https://commission.europa.eu/strategy-and-policy/priorities-2019-2024/european-green-deal_en ), encompass all responsible sectors:</a:t>
            </a:r>
          </a:p>
          <a:p>
            <a:pPr algn="just"/>
            <a:endParaRPr lang="en-US" dirty="0"/>
          </a:p>
          <a:p>
            <a:pPr marL="285750" indent="-285750" algn="just">
              <a:buClr>
                <a:schemeClr val="accent6"/>
              </a:buClr>
              <a:buFont typeface="Arial" panose="020B0604020202020204" pitchFamily="34" charset="0"/>
              <a:buChar char="•"/>
            </a:pPr>
            <a:r>
              <a:rPr lang="en-US" dirty="0">
                <a:solidFill>
                  <a:schemeClr val="accent6"/>
                </a:solidFill>
              </a:rPr>
              <a:t>Power stations and industry:</a:t>
            </a:r>
            <a:r>
              <a:rPr lang="en-US" dirty="0"/>
              <a:t> a first important step to cut emissions was the implementation of the first Emissions Trading System (ETS) also called “carbon market”.</a:t>
            </a:r>
          </a:p>
          <a:p>
            <a:pPr marL="285750" indent="-285750" algn="just">
              <a:buClr>
                <a:schemeClr val="accent6"/>
              </a:buClr>
              <a:buFont typeface="Arial" panose="020B0604020202020204" pitchFamily="34" charset="0"/>
              <a:buChar char="•"/>
            </a:pPr>
            <a:r>
              <a:rPr lang="en-GB" dirty="0"/>
              <a:t>Industry emissions cut in 62% by 2030.</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Transport</a:t>
            </a:r>
            <a:r>
              <a:rPr lang="pt-PT" dirty="0">
                <a:solidFill>
                  <a:schemeClr val="accent6"/>
                </a:solidFill>
              </a:rPr>
              <a:t>: </a:t>
            </a:r>
            <a:r>
              <a:rPr lang="en-GB" dirty="0"/>
              <a:t>proposal to reach zero CO</a:t>
            </a:r>
            <a:r>
              <a:rPr lang="en-GB" baseline="-25000" dirty="0"/>
              <a:t>2</a:t>
            </a:r>
            <a:r>
              <a:rPr lang="en-GB" dirty="0"/>
              <a:t> emissions from new cars and vans in the EU by 2035, and adopted the revised proposal to phase out free allowances for aviation by 2026 and promote the use of sustainable aviation fuels.</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Deforestation and land use</a:t>
            </a:r>
            <a:r>
              <a:rPr lang="pt-PT" dirty="0">
                <a:solidFill>
                  <a:schemeClr val="accent6"/>
                </a:solidFill>
              </a:rPr>
              <a:t>:</a:t>
            </a:r>
            <a:r>
              <a:rPr lang="pt-PT" dirty="0"/>
              <a:t> </a:t>
            </a:r>
            <a:r>
              <a:rPr lang="en-GB" dirty="0"/>
              <a:t>take advantage of the CO</a:t>
            </a:r>
            <a:r>
              <a:rPr lang="en-GB" baseline="-25000" dirty="0"/>
              <a:t>2</a:t>
            </a:r>
            <a:r>
              <a:rPr lang="en-GB" dirty="0"/>
              <a:t> absorption power of forests to fight climate change. The new rules will increase EU carbon sinks in 15% by 2030.</a:t>
            </a:r>
            <a:r>
              <a:rPr lang="pt-PT" dirty="0"/>
              <a:t> </a:t>
            </a:r>
            <a:r>
              <a:rPr lang="en-GB" dirty="0"/>
              <a:t>Agriculture has a positive and important role to play in climate change mitigation: the crops, hedgerows, and trees found on farmland sequester carbon from the atmosphere through photosynthesis, while properly managed soils provide carbon storage.</a:t>
            </a:r>
            <a:endParaRPr lang="pt-PT" dirty="0"/>
          </a:p>
          <a:p>
            <a:pPr algn="just"/>
            <a:r>
              <a:rPr lang="en-GB" dirty="0"/>
              <a:t> </a:t>
            </a:r>
            <a:endParaRPr lang="en-US" dirty="0"/>
          </a:p>
        </p:txBody>
      </p:sp>
    </p:spTree>
    <p:extLst>
      <p:ext uri="{BB962C8B-B14F-4D97-AF65-F5344CB8AC3E}">
        <p14:creationId xmlns:p14="http://schemas.microsoft.com/office/powerpoint/2010/main" val="93255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24</a:t>
            </a:fld>
            <a:endParaRPr lang="it-IT" dirty="0"/>
          </a:p>
        </p:txBody>
      </p:sp>
      <p:pic>
        <p:nvPicPr>
          <p:cNvPr id="7" name="Imagem 6">
            <a:extLst>
              <a:ext uri="{FF2B5EF4-FFF2-40B4-BE49-F238E27FC236}">
                <a16:creationId xmlns:a16="http://schemas.microsoft.com/office/drawing/2014/main" id="{650299B2-D621-45EC-A9B6-91F9BDCF446D}"/>
              </a:ext>
            </a:extLst>
          </p:cNvPr>
          <p:cNvPicPr>
            <a:picLocks noChangeAspect="1"/>
          </p:cNvPicPr>
          <p:nvPr/>
        </p:nvPicPr>
        <p:blipFill>
          <a:blip r:embed="rId2"/>
          <a:stretch>
            <a:fillRect/>
          </a:stretch>
        </p:blipFill>
        <p:spPr>
          <a:xfrm>
            <a:off x="472273" y="856147"/>
            <a:ext cx="1902117" cy="749873"/>
          </a:xfrm>
          <a:prstGeom prst="rect">
            <a:avLst/>
          </a:prstGeom>
        </p:spPr>
      </p:pic>
      <p:sp>
        <p:nvSpPr>
          <p:cNvPr id="8" name="Retângulo 7">
            <a:extLst>
              <a:ext uri="{FF2B5EF4-FFF2-40B4-BE49-F238E27FC236}">
                <a16:creationId xmlns:a16="http://schemas.microsoft.com/office/drawing/2014/main" id="{B7B3C3EE-5BE0-4D90-9632-71215DA7C365}"/>
              </a:ext>
            </a:extLst>
          </p:cNvPr>
          <p:cNvSpPr/>
          <p:nvPr/>
        </p:nvSpPr>
        <p:spPr>
          <a:xfrm>
            <a:off x="472273" y="2399251"/>
            <a:ext cx="10881527" cy="4001095"/>
          </a:xfrm>
          <a:prstGeom prst="rect">
            <a:avLst/>
          </a:prstGeom>
        </p:spPr>
        <p:txBody>
          <a:bodyPr wrap="square">
            <a:spAutoFit/>
          </a:bodyPr>
          <a:lstStyle/>
          <a:p>
            <a:pPr marL="285750" indent="-285750" algn="just">
              <a:spcBef>
                <a:spcPts val="600"/>
              </a:spcBef>
              <a:buClr>
                <a:schemeClr val="accent6"/>
              </a:buClr>
              <a:buFont typeface="Arial" panose="020B0604020202020204" pitchFamily="34" charset="0"/>
              <a:buChar char="•"/>
            </a:pPr>
            <a:r>
              <a:rPr lang="en-US" dirty="0">
                <a:solidFill>
                  <a:schemeClr val="accent6"/>
                </a:solidFill>
              </a:rPr>
              <a:t>Import from countries with lower climate ambitions: </a:t>
            </a:r>
            <a:r>
              <a:rPr lang="en-US" dirty="0"/>
              <a:t>impose a carbon price on imports from carbon-intensive industries outside the EU with the objective of fighting relocation of industries to countries with less ambitious climate targets.</a:t>
            </a:r>
          </a:p>
          <a:p>
            <a:pPr marL="285750" indent="-285750" algn="just">
              <a:spcBef>
                <a:spcPts val="600"/>
              </a:spcBef>
              <a:buClr>
                <a:schemeClr val="accent6"/>
              </a:buClr>
              <a:buFont typeface="Arial" panose="020B0604020202020204" pitchFamily="34" charset="0"/>
              <a:buChar char="•"/>
            </a:pPr>
            <a:r>
              <a:rPr lang="en-US" dirty="0">
                <a:solidFill>
                  <a:schemeClr val="accent6"/>
                </a:solidFill>
              </a:rPr>
              <a:t>Boosting renewable energies and energy efficiency: </a:t>
            </a:r>
            <a:r>
              <a:rPr lang="en-US" dirty="0"/>
              <a:t>The share of renewables in the EU’s final energy consumption should increase to 42.5% by 2030, whilst individual countries should aim for 45%. </a:t>
            </a:r>
          </a:p>
          <a:p>
            <a:pPr marL="285750" indent="-285750" algn="just">
              <a:spcBef>
                <a:spcPts val="600"/>
              </a:spcBef>
              <a:buClr>
                <a:schemeClr val="accent6"/>
              </a:buClr>
              <a:buFont typeface="Arial" panose="020B0604020202020204" pitchFamily="34" charset="0"/>
              <a:buChar char="•"/>
            </a:pPr>
            <a:r>
              <a:rPr lang="en-US" dirty="0"/>
              <a:t>In addition, the EU expects a 40% reduction in final energy consumption and 42.5% in primary energy consumption by 2030.</a:t>
            </a:r>
          </a:p>
          <a:p>
            <a:pPr marL="285750" indent="-285750" algn="just">
              <a:spcBef>
                <a:spcPts val="600"/>
              </a:spcBef>
              <a:buClr>
                <a:schemeClr val="accent6"/>
              </a:buClr>
              <a:buFont typeface="Arial" panose="020B0604020202020204" pitchFamily="34" charset="0"/>
              <a:buChar char="•"/>
            </a:pPr>
            <a:r>
              <a:rPr lang="en-US" dirty="0"/>
              <a:t>It is expected the creation of a sustainable and circular economy based on renewable energy share and energy efficiency by 2050.</a:t>
            </a:r>
          </a:p>
          <a:p>
            <a:pPr marL="285750" indent="-285750" algn="just">
              <a:spcBef>
                <a:spcPts val="600"/>
              </a:spcBef>
              <a:buClr>
                <a:schemeClr val="accent6"/>
              </a:buClr>
              <a:buFont typeface="Arial" panose="020B0604020202020204" pitchFamily="34" charset="0"/>
              <a:buChar char="•"/>
            </a:pPr>
            <a:r>
              <a:rPr lang="en-US" dirty="0"/>
              <a:t>The transition to a carbon-neutral EU by 2050 under the Green Deal means reconsidering the entire life cycle of products as well as promoting sustainable consumption and the circular economy. This should lead to a reduction in the consumption of resources, less waste and fewer greenhouse gas emissions.</a:t>
            </a:r>
          </a:p>
          <a:p>
            <a:pPr algn="just"/>
            <a:endParaRPr lang="en-US" dirty="0"/>
          </a:p>
        </p:txBody>
      </p:sp>
    </p:spTree>
    <p:extLst>
      <p:ext uri="{BB962C8B-B14F-4D97-AF65-F5344CB8AC3E}">
        <p14:creationId xmlns:p14="http://schemas.microsoft.com/office/powerpoint/2010/main" val="250788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Adaptation – adapting to life in a changing climate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25</a:t>
            </a:fld>
            <a:endParaRPr lang="it-IT" dirty="0"/>
          </a:p>
        </p:txBody>
      </p:sp>
      <p:sp>
        <p:nvSpPr>
          <p:cNvPr id="7" name="Retângulo 6">
            <a:extLst>
              <a:ext uri="{FF2B5EF4-FFF2-40B4-BE49-F238E27FC236}">
                <a16:creationId xmlns:a16="http://schemas.microsoft.com/office/drawing/2014/main" id="{A3A2FDA4-3192-443D-8D94-A0CE162E7ACA}"/>
              </a:ext>
            </a:extLst>
          </p:cNvPr>
          <p:cNvSpPr/>
          <p:nvPr/>
        </p:nvSpPr>
        <p:spPr>
          <a:xfrm>
            <a:off x="838200" y="1716889"/>
            <a:ext cx="4815980" cy="3139321"/>
          </a:xfrm>
          <a:prstGeom prst="rect">
            <a:avLst/>
          </a:prstGeom>
        </p:spPr>
        <p:txBody>
          <a:bodyPr wrap="square">
            <a:spAutoFit/>
          </a:bodyPr>
          <a:lstStyle/>
          <a:p>
            <a:r>
              <a:rPr lang="en-GB" dirty="0">
                <a:latin typeface="Minion Pro"/>
                <a:ea typeface="Times New Roman" panose="02020603050405020304" pitchFamily="18" charset="0"/>
                <a:cs typeface="Open Sans"/>
              </a:rPr>
              <a:t>There are many solutions available for the sector to increase its adaptive capacity as regards adverse climate events and make agriculture more climate-resilient (European Commission, 2017). While no definitive typology of adaptation options exists, several classifications are possible based on the scale at which they are managed or implemented, the type of product they can be applied to, the nature of the option, the climate risk addressed, and the time scale necessary for its implementation, among others.</a:t>
            </a:r>
          </a:p>
        </p:txBody>
      </p:sp>
      <p:pic>
        <p:nvPicPr>
          <p:cNvPr id="8" name="Imagem 7">
            <a:extLst>
              <a:ext uri="{FF2B5EF4-FFF2-40B4-BE49-F238E27FC236}">
                <a16:creationId xmlns:a16="http://schemas.microsoft.com/office/drawing/2014/main" id="{1DE835DE-C915-48FF-9F5E-BF61E8BE58A0}"/>
              </a:ext>
            </a:extLst>
          </p:cNvPr>
          <p:cNvPicPr>
            <a:picLocks noChangeAspect="1"/>
          </p:cNvPicPr>
          <p:nvPr/>
        </p:nvPicPr>
        <p:blipFill>
          <a:blip r:embed="rId2"/>
          <a:stretch>
            <a:fillRect/>
          </a:stretch>
        </p:blipFill>
        <p:spPr>
          <a:xfrm>
            <a:off x="5744156" y="1951467"/>
            <a:ext cx="4966346" cy="2494384"/>
          </a:xfrm>
          <a:prstGeom prst="rect">
            <a:avLst/>
          </a:prstGeom>
        </p:spPr>
      </p:pic>
      <p:sp>
        <p:nvSpPr>
          <p:cNvPr id="9" name="Retângulo 8">
            <a:extLst>
              <a:ext uri="{FF2B5EF4-FFF2-40B4-BE49-F238E27FC236}">
                <a16:creationId xmlns:a16="http://schemas.microsoft.com/office/drawing/2014/main" id="{426EEC48-D339-4294-969C-12A8659492AB}"/>
              </a:ext>
            </a:extLst>
          </p:cNvPr>
          <p:cNvSpPr/>
          <p:nvPr/>
        </p:nvSpPr>
        <p:spPr>
          <a:xfrm>
            <a:off x="838200" y="4905187"/>
            <a:ext cx="9872302" cy="646331"/>
          </a:xfrm>
          <a:prstGeom prst="rect">
            <a:avLst/>
          </a:prstGeom>
        </p:spPr>
        <p:txBody>
          <a:bodyPr wrap="square">
            <a:spAutoFit/>
          </a:bodyPr>
          <a:lstStyle/>
          <a:p>
            <a:pPr algn="just"/>
            <a:r>
              <a:rPr lang="en-US" dirty="0"/>
              <a:t>To describe the timing of the implementation of “top-down” adaptation options, the disaster risk management cycle is a useful parallel.</a:t>
            </a:r>
          </a:p>
        </p:txBody>
      </p:sp>
    </p:spTree>
    <p:extLst>
      <p:ext uri="{BB962C8B-B14F-4D97-AF65-F5344CB8AC3E}">
        <p14:creationId xmlns:p14="http://schemas.microsoft.com/office/powerpoint/2010/main" val="422990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Adaptation – adapting to life in a changing climate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3: </a:t>
            </a:r>
            <a:r>
              <a:rPr lang="en-GB" dirty="0"/>
              <a:t>Mitigation, adaptation and carbon dioxide removal strategies</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26</a:t>
            </a:fld>
            <a:endParaRPr lang="it-IT" dirty="0"/>
          </a:p>
        </p:txBody>
      </p:sp>
      <p:pic>
        <p:nvPicPr>
          <p:cNvPr id="5" name="Imagem 4">
            <a:extLst>
              <a:ext uri="{FF2B5EF4-FFF2-40B4-BE49-F238E27FC236}">
                <a16:creationId xmlns:a16="http://schemas.microsoft.com/office/drawing/2014/main" id="{BDD81B6F-1F08-4751-9276-29E78AE6FC09}"/>
              </a:ext>
            </a:extLst>
          </p:cNvPr>
          <p:cNvPicPr>
            <a:picLocks noChangeAspect="1"/>
          </p:cNvPicPr>
          <p:nvPr/>
        </p:nvPicPr>
        <p:blipFill>
          <a:blip r:embed="rId2"/>
          <a:stretch>
            <a:fillRect/>
          </a:stretch>
        </p:blipFill>
        <p:spPr>
          <a:xfrm>
            <a:off x="6862457" y="1641074"/>
            <a:ext cx="4262743" cy="4305008"/>
          </a:xfrm>
          <a:prstGeom prst="rect">
            <a:avLst/>
          </a:prstGeom>
        </p:spPr>
      </p:pic>
      <p:sp>
        <p:nvSpPr>
          <p:cNvPr id="6" name="Retângulo 5">
            <a:extLst>
              <a:ext uri="{FF2B5EF4-FFF2-40B4-BE49-F238E27FC236}">
                <a16:creationId xmlns:a16="http://schemas.microsoft.com/office/drawing/2014/main" id="{02D42758-40D7-4FB7-AD16-8A58761D96D1}"/>
              </a:ext>
            </a:extLst>
          </p:cNvPr>
          <p:cNvSpPr/>
          <p:nvPr/>
        </p:nvSpPr>
        <p:spPr>
          <a:xfrm>
            <a:off x="838200" y="2487342"/>
            <a:ext cx="5609439" cy="2585323"/>
          </a:xfrm>
          <a:prstGeom prst="rect">
            <a:avLst/>
          </a:prstGeom>
        </p:spPr>
        <p:txBody>
          <a:bodyPr wrap="square">
            <a:spAutoFit/>
          </a:bodyPr>
          <a:lstStyle/>
          <a:p>
            <a:pPr algn="just"/>
            <a:r>
              <a:rPr lang="en-US" dirty="0"/>
              <a:t>The 6-phase adaptation management cycle -the emphasis of information needs changes over time from mainly climate risk data (blue) towards socio-economic information on solutions (orange). Different project hubs are in different phases, but cannot easily be positioned in the cycle because often more than one stage is addressed simultaneously and during the planning process earlier phases are revisited. Colors added by the authors to the cycle as it is commonly used in Europe</a:t>
            </a:r>
            <a:endParaRPr lang="pt-PT" dirty="0"/>
          </a:p>
        </p:txBody>
      </p:sp>
    </p:spTree>
    <p:extLst>
      <p:ext uri="{BB962C8B-B14F-4D97-AF65-F5344CB8AC3E}">
        <p14:creationId xmlns:p14="http://schemas.microsoft.com/office/powerpoint/2010/main" val="281638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550877" y="962889"/>
            <a:ext cx="10515600" cy="726674"/>
          </a:xfrm>
        </p:spPr>
        <p:txBody>
          <a:bodyPr>
            <a:normAutofit/>
          </a:bodyPr>
          <a:lstStyle/>
          <a:p>
            <a:r>
              <a:rPr lang="pt-PT" sz="2800" dirty="0" err="1"/>
              <a:t>Carbon</a:t>
            </a:r>
            <a:r>
              <a:rPr lang="pt-PT" sz="2800" dirty="0"/>
              <a:t> </a:t>
            </a:r>
            <a:r>
              <a:rPr lang="pt-PT" sz="2800" dirty="0" err="1"/>
              <a:t>dioxide</a:t>
            </a:r>
            <a:r>
              <a:rPr lang="pt-PT" sz="2800" dirty="0"/>
              <a:t> </a:t>
            </a:r>
            <a:r>
              <a:rPr lang="pt-PT" sz="2800" dirty="0" err="1"/>
              <a:t>removal</a:t>
            </a:r>
            <a:r>
              <a:rPr lang="pt-PT" sz="2800" dirty="0"/>
              <a:t> (CDR)</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27</a:t>
            </a:fld>
            <a:endParaRPr lang="it-IT" dirty="0"/>
          </a:p>
        </p:txBody>
      </p:sp>
      <p:sp>
        <p:nvSpPr>
          <p:cNvPr id="7" name="Retângulo 6">
            <a:extLst>
              <a:ext uri="{FF2B5EF4-FFF2-40B4-BE49-F238E27FC236}">
                <a16:creationId xmlns:a16="http://schemas.microsoft.com/office/drawing/2014/main" id="{5A9DF6DC-DD97-4E1E-8E53-1D5E3230ED0B}"/>
              </a:ext>
            </a:extLst>
          </p:cNvPr>
          <p:cNvSpPr/>
          <p:nvPr/>
        </p:nvSpPr>
        <p:spPr>
          <a:xfrm>
            <a:off x="550877" y="1583580"/>
            <a:ext cx="11081857" cy="4801314"/>
          </a:xfrm>
          <a:prstGeom prst="rect">
            <a:avLst/>
          </a:prstGeom>
        </p:spPr>
        <p:txBody>
          <a:bodyPr wrap="square">
            <a:spAutoFit/>
          </a:bodyPr>
          <a:lstStyle/>
          <a:p>
            <a:pPr algn="just">
              <a:spcBef>
                <a:spcPts val="600"/>
              </a:spcBef>
            </a:pPr>
            <a:r>
              <a:rPr lang="en-US" sz="1600" dirty="0"/>
              <a:t>Enhanced greenhouse gases and average temperature are affecting climate, biota and societies and reducing emissions will not be sufficient to maintain the temperature increase under 1.5 ⁰ C. Therefore, it is imperative to investigate strategies that, if safe to the environment, should be implemented urgently. CDR or simply carbon removal, is a process in which carbon dioxide gas (CO2) is removed from the atmosphere by deliberate human activities and durably stored in geological, terrestrial, or ocean reservoirs, or in products.</a:t>
            </a:r>
          </a:p>
          <a:p>
            <a:pPr algn="just">
              <a:spcBef>
                <a:spcPts val="600"/>
              </a:spcBef>
            </a:pPr>
            <a:r>
              <a:rPr lang="en-US" sz="1600" dirty="0"/>
              <a:t>CDR methods include:</a:t>
            </a:r>
          </a:p>
          <a:p>
            <a:pPr marL="285750" indent="-285750" algn="just">
              <a:spcBef>
                <a:spcPts val="600"/>
              </a:spcBef>
              <a:buClr>
                <a:schemeClr val="accent6"/>
              </a:buClr>
              <a:buFont typeface="Arial" panose="020B0604020202020204" pitchFamily="34" charset="0"/>
              <a:buChar char="•"/>
            </a:pPr>
            <a:r>
              <a:rPr lang="en-US" sz="1600" dirty="0"/>
              <a:t>Afforestation/ reforestation;</a:t>
            </a:r>
          </a:p>
          <a:p>
            <a:pPr marL="285750" indent="-285750" algn="just">
              <a:spcBef>
                <a:spcPts val="600"/>
              </a:spcBef>
              <a:buClr>
                <a:schemeClr val="accent6"/>
              </a:buClr>
              <a:buFont typeface="Arial" panose="020B0604020202020204" pitchFamily="34" charset="0"/>
              <a:buChar char="•"/>
            </a:pPr>
            <a:r>
              <a:rPr lang="en-US" sz="1600" dirty="0"/>
              <a:t>Soil carbon sequestration in croplands and grasslands;</a:t>
            </a:r>
          </a:p>
          <a:p>
            <a:pPr marL="285750" indent="-285750" algn="just">
              <a:spcBef>
                <a:spcPts val="600"/>
              </a:spcBef>
              <a:buClr>
                <a:schemeClr val="accent6"/>
              </a:buClr>
              <a:buFont typeface="Arial" panose="020B0604020202020204" pitchFamily="34" charset="0"/>
              <a:buChar char="•"/>
            </a:pPr>
            <a:r>
              <a:rPr lang="en-US" sz="1600" dirty="0"/>
              <a:t>Peatland and coastal wetland restoration;</a:t>
            </a:r>
          </a:p>
          <a:p>
            <a:pPr marL="285750" indent="-285750" algn="just">
              <a:spcBef>
                <a:spcPts val="600"/>
              </a:spcBef>
              <a:buClr>
                <a:schemeClr val="accent6"/>
              </a:buClr>
              <a:buFont typeface="Arial" panose="020B0604020202020204" pitchFamily="34" charset="0"/>
              <a:buChar char="•"/>
            </a:pPr>
            <a:r>
              <a:rPr lang="en-US" sz="1600" dirty="0"/>
              <a:t>Agroforestry, improved forest management;</a:t>
            </a:r>
          </a:p>
          <a:p>
            <a:pPr marL="285750" indent="-285750" algn="just">
              <a:spcBef>
                <a:spcPts val="600"/>
              </a:spcBef>
              <a:buClr>
                <a:schemeClr val="accent6"/>
              </a:buClr>
              <a:buFont typeface="Arial" panose="020B0604020202020204" pitchFamily="34" charset="0"/>
              <a:buChar char="•"/>
            </a:pPr>
            <a:r>
              <a:rPr lang="en-US" sz="1600" dirty="0"/>
              <a:t>Biochar carbon removal (BCR);</a:t>
            </a:r>
          </a:p>
          <a:p>
            <a:pPr marL="285750" indent="-285750" algn="just">
              <a:spcBef>
                <a:spcPts val="600"/>
              </a:spcBef>
              <a:buClr>
                <a:schemeClr val="accent6"/>
              </a:buClr>
              <a:buFont typeface="Arial" panose="020B0604020202020204" pitchFamily="34" charset="0"/>
              <a:buChar char="•"/>
            </a:pPr>
            <a:r>
              <a:rPr lang="en-US" sz="1600" dirty="0"/>
              <a:t>Direct air carbon capture and storage (DACCS), bioenergy with carbon capture and storage (BECCS);</a:t>
            </a:r>
          </a:p>
          <a:p>
            <a:pPr marL="285750" indent="-285750" algn="just">
              <a:spcBef>
                <a:spcPts val="600"/>
              </a:spcBef>
              <a:buClr>
                <a:schemeClr val="accent6"/>
              </a:buClr>
              <a:buFont typeface="Arial" panose="020B0604020202020204" pitchFamily="34" charset="0"/>
              <a:buChar char="•"/>
            </a:pPr>
            <a:r>
              <a:rPr lang="en-US" sz="1600" dirty="0"/>
              <a:t>Enhanced weathering (alkalinity enhancement);</a:t>
            </a:r>
          </a:p>
          <a:p>
            <a:pPr marL="285750" indent="-285750" algn="just">
              <a:spcBef>
                <a:spcPts val="600"/>
              </a:spcBef>
              <a:buClr>
                <a:schemeClr val="accent6"/>
              </a:buClr>
              <a:buFont typeface="Arial" panose="020B0604020202020204" pitchFamily="34" charset="0"/>
              <a:buChar char="•"/>
            </a:pPr>
            <a:r>
              <a:rPr lang="en-US" sz="1600" dirty="0"/>
              <a:t>'Blue carbon management' in coastal wetlands (restoration of vegetated coastal ecosystems; an ocean-based biological CDR method which encompasses mangroves, salt marshes and seagrass beds);</a:t>
            </a:r>
          </a:p>
          <a:p>
            <a:pPr marL="285750" indent="-285750" algn="just">
              <a:spcBef>
                <a:spcPts val="600"/>
              </a:spcBef>
              <a:buClr>
                <a:schemeClr val="accent6"/>
              </a:buClr>
              <a:buFont typeface="Arial" panose="020B0604020202020204" pitchFamily="34" charset="0"/>
              <a:buChar char="•"/>
            </a:pPr>
            <a:r>
              <a:rPr lang="en-US" sz="1600" dirty="0"/>
              <a:t>Ocean fertilization, ocean alkalinity enhancement that amplifies the Oceanic carbon cycle.</a:t>
            </a:r>
          </a:p>
        </p:txBody>
      </p:sp>
    </p:spTree>
    <p:extLst>
      <p:ext uri="{BB962C8B-B14F-4D97-AF65-F5344CB8AC3E}">
        <p14:creationId xmlns:p14="http://schemas.microsoft.com/office/powerpoint/2010/main" val="170756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2115555"/>
            <a:ext cx="10515600" cy="1009651"/>
          </a:xfrm>
        </p:spPr>
        <p:txBody>
          <a:bodyPr>
            <a:normAutofit fontScale="90000"/>
          </a:bodyPr>
          <a:lstStyle/>
          <a:p>
            <a:r>
              <a:rPr lang="en-US" dirty="0"/>
              <a:t>Subunit 4: Climate policies and international agreements. </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4: </a:t>
            </a:r>
            <a:r>
              <a:rPr lang="en-US" dirty="0"/>
              <a:t>Climate policies and international agreements. </a:t>
            </a:r>
            <a:endParaRPr lang="pt-PT" dirty="0"/>
          </a:p>
          <a:p>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28</a:t>
            </a:fld>
            <a:endParaRPr lang="it-IT" dirty="0"/>
          </a:p>
        </p:txBody>
      </p:sp>
    </p:spTree>
    <p:extLst>
      <p:ext uri="{BB962C8B-B14F-4D97-AF65-F5344CB8AC3E}">
        <p14:creationId xmlns:p14="http://schemas.microsoft.com/office/powerpoint/2010/main" val="15603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624980" y="950278"/>
            <a:ext cx="10515600" cy="574953"/>
          </a:xfrm>
        </p:spPr>
        <p:txBody>
          <a:bodyPr>
            <a:normAutofit/>
          </a:bodyPr>
          <a:lstStyle/>
          <a:p>
            <a:r>
              <a:rPr lang="en-US" sz="2800" dirty="0"/>
              <a:t>Climate policies and international agreements</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pPr/>
              <a:t>29</a:t>
            </a:fld>
            <a:endParaRPr lang="it-IT" dirty="0"/>
          </a:p>
        </p:txBody>
      </p:sp>
      <p:sp>
        <p:nvSpPr>
          <p:cNvPr id="7" name="Retângulo 6">
            <a:extLst>
              <a:ext uri="{FF2B5EF4-FFF2-40B4-BE49-F238E27FC236}">
                <a16:creationId xmlns:a16="http://schemas.microsoft.com/office/drawing/2014/main" id="{E671E897-5618-4EF7-8404-1CA2E0B1E547}"/>
              </a:ext>
            </a:extLst>
          </p:cNvPr>
          <p:cNvSpPr/>
          <p:nvPr/>
        </p:nvSpPr>
        <p:spPr>
          <a:xfrm>
            <a:off x="624980" y="1503030"/>
            <a:ext cx="10604384" cy="830997"/>
          </a:xfrm>
          <a:prstGeom prst="rect">
            <a:avLst/>
          </a:prstGeom>
        </p:spPr>
        <p:txBody>
          <a:bodyPr wrap="square">
            <a:spAutoFit/>
          </a:bodyPr>
          <a:lstStyle/>
          <a:p>
            <a:pPr algn="just"/>
            <a:r>
              <a:rPr lang="en-US" sz="1600" dirty="0"/>
              <a:t>The European Green Deal, approved in 2020 a set of policy initiatives by the European Commission (EC) whose overall objective is to make the European Union (EU) climate neutral by 2050, but also to limit the adverse effects of climate change, move towards a clean and circular economy, reverse biodiversity loss and reduce pollution. </a:t>
            </a:r>
            <a:endParaRPr lang="pt-PT" sz="1600" dirty="0"/>
          </a:p>
        </p:txBody>
      </p:sp>
      <p:sp>
        <p:nvSpPr>
          <p:cNvPr id="9" name="Retângulo 8">
            <a:extLst>
              <a:ext uri="{FF2B5EF4-FFF2-40B4-BE49-F238E27FC236}">
                <a16:creationId xmlns:a16="http://schemas.microsoft.com/office/drawing/2014/main" id="{C8DA70CD-F66E-4DB1-9370-E5E9C2F0390E}"/>
              </a:ext>
            </a:extLst>
          </p:cNvPr>
          <p:cNvSpPr/>
          <p:nvPr/>
        </p:nvSpPr>
        <p:spPr>
          <a:xfrm>
            <a:off x="624980" y="2732975"/>
            <a:ext cx="8158293" cy="523220"/>
          </a:xfrm>
          <a:prstGeom prst="rect">
            <a:avLst/>
          </a:prstGeom>
        </p:spPr>
        <p:txBody>
          <a:bodyPr wrap="square">
            <a:spAutoFit/>
          </a:bodyPr>
          <a:lstStyle/>
          <a:p>
            <a:r>
              <a:rPr lang="en-US" sz="2800" dirty="0">
                <a:solidFill>
                  <a:srgbClr val="94C020"/>
                </a:solidFill>
                <a:latin typeface="Calibri Light" panose="020F0302020204030204"/>
                <a:ea typeface="+mj-ea"/>
                <a:cs typeface="+mj-cs"/>
              </a:rPr>
              <a:t>Overview of global and regional climate policies</a:t>
            </a:r>
            <a:endParaRPr lang="pt-PT" dirty="0"/>
          </a:p>
        </p:txBody>
      </p:sp>
      <p:sp>
        <p:nvSpPr>
          <p:cNvPr id="10" name="Retângulo 9">
            <a:extLst>
              <a:ext uri="{FF2B5EF4-FFF2-40B4-BE49-F238E27FC236}">
                <a16:creationId xmlns:a16="http://schemas.microsoft.com/office/drawing/2014/main" id="{1556F230-7F29-4CAD-A5B1-96ACA15FB3B9}"/>
              </a:ext>
            </a:extLst>
          </p:cNvPr>
          <p:cNvSpPr/>
          <p:nvPr/>
        </p:nvSpPr>
        <p:spPr>
          <a:xfrm>
            <a:off x="624980" y="3429000"/>
            <a:ext cx="10374386" cy="2585323"/>
          </a:xfrm>
          <a:prstGeom prst="rect">
            <a:avLst/>
          </a:prstGeom>
        </p:spPr>
        <p:txBody>
          <a:bodyPr wrap="square">
            <a:spAutoFit/>
          </a:bodyPr>
          <a:lstStyle/>
          <a:p>
            <a:r>
              <a:rPr lang="en-US" sz="1600" dirty="0"/>
              <a:t>Countries have debated how to combat climate change since the early 1990s.</a:t>
            </a:r>
          </a:p>
          <a:p>
            <a:pPr algn="just"/>
            <a:r>
              <a:rPr lang="en-GB" sz="1600" dirty="0"/>
              <a:t>These negotiations have produced several important accords, including the Kyoto Protocol (1997) and the Paris Agreement (2015).</a:t>
            </a:r>
            <a:endParaRPr lang="pt-PT" sz="1600" dirty="0"/>
          </a:p>
          <a:p>
            <a:pPr algn="just"/>
            <a:r>
              <a:rPr lang="en-GB" sz="1600" dirty="0"/>
              <a:t>The Agreement includes commitments from all 195 countries to reduce their emissions and work together to adapt to the impacts of climate change and calls on countries to strengthen their commitments over time, expressing their views during the annual UN climate conferences known as the Conference of the Parties (COPs).</a:t>
            </a:r>
            <a:endParaRPr lang="pt-PT" sz="1600" dirty="0"/>
          </a:p>
          <a:p>
            <a:pPr algn="just"/>
            <a:r>
              <a:rPr lang="en-GB" sz="1600" dirty="0"/>
              <a:t>Major sources of international climate change law include the </a:t>
            </a:r>
            <a:r>
              <a:rPr lang="en-GB" sz="1600" dirty="0">
                <a:solidFill>
                  <a:schemeClr val="accent6"/>
                </a:solidFill>
              </a:rPr>
              <a:t>Paris Agreement</a:t>
            </a:r>
            <a:r>
              <a:rPr lang="en-GB" sz="1600" dirty="0"/>
              <a:t>, the </a:t>
            </a:r>
            <a:r>
              <a:rPr lang="en-GB" sz="1600" dirty="0">
                <a:solidFill>
                  <a:schemeClr val="accent6"/>
                </a:solidFill>
              </a:rPr>
              <a:t>Kyoto Protocol</a:t>
            </a:r>
            <a:r>
              <a:rPr lang="en-GB" sz="1600" dirty="0"/>
              <a:t>, the </a:t>
            </a:r>
            <a:r>
              <a:rPr lang="en-GB" sz="1600" dirty="0">
                <a:solidFill>
                  <a:schemeClr val="accent6"/>
                </a:solidFill>
              </a:rPr>
              <a:t>United Nations Framework Convention on Climate Change </a:t>
            </a:r>
            <a:r>
              <a:rPr lang="en-GB" sz="1600" dirty="0"/>
              <a:t>(UNFCCC), the first global treaty to explicitly address climate change, and the decisions made by the UNFCCC in implementing these treaties.</a:t>
            </a:r>
            <a:endParaRPr lang="pt-PT" sz="1600" dirty="0"/>
          </a:p>
          <a:p>
            <a:pPr algn="just"/>
            <a:endParaRPr lang="pt-PT" dirty="0"/>
          </a:p>
        </p:txBody>
      </p:sp>
    </p:spTree>
    <p:extLst>
      <p:ext uri="{BB962C8B-B14F-4D97-AF65-F5344CB8AC3E}">
        <p14:creationId xmlns:p14="http://schemas.microsoft.com/office/powerpoint/2010/main" val="164639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89901"/>
            <a:ext cx="10515600" cy="700787"/>
          </a:xfrm>
        </p:spPr>
        <p:txBody>
          <a:bodyPr>
            <a:normAutofit/>
          </a:bodyPr>
          <a:lstStyle/>
          <a:p>
            <a:r>
              <a:rPr lang="en-GB" sz="4000" dirty="0"/>
              <a:t>Introduction</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411061" y="1690689"/>
            <a:ext cx="11182524" cy="4548187"/>
          </a:xfrm>
        </p:spPr>
        <p:txBody>
          <a:bodyPr>
            <a:normAutofit fontScale="25000" lnSpcReduction="20000"/>
          </a:bodyPr>
          <a:lstStyle/>
          <a:p>
            <a:pPr marL="0" indent="0" algn="just">
              <a:lnSpc>
                <a:spcPct val="120000"/>
              </a:lnSpc>
              <a:buNone/>
            </a:pPr>
            <a:r>
              <a:rPr lang="en-US" sz="5600" dirty="0"/>
              <a:t>In this learning unity (LU), students will learn about climate changes and their effects on the different components of agriculture such as weather, available water, erosion, organic matter, salinization, soil biodiversity loss, landslides, desertification and flooding, etc. The way to control some of these transformations, through a change in the type of culture carried out or other cultural techniques, among other alternatives, will be fully discussed in this LU.</a:t>
            </a:r>
          </a:p>
          <a:p>
            <a:pPr marL="0" indent="0">
              <a:buNone/>
            </a:pPr>
            <a:r>
              <a:rPr lang="en-US" sz="5600" dirty="0"/>
              <a:t>After the completion of this LU, the learner will:</a:t>
            </a:r>
          </a:p>
          <a:p>
            <a:pPr marL="0" indent="0">
              <a:buNone/>
            </a:pPr>
            <a:r>
              <a:rPr lang="en-US" sz="5600" dirty="0">
                <a:solidFill>
                  <a:schemeClr val="accent6"/>
                </a:solidFill>
              </a:rPr>
              <a:t>Knowledge</a:t>
            </a:r>
          </a:p>
          <a:p>
            <a:pPr>
              <a:buClr>
                <a:schemeClr val="accent6"/>
              </a:buClr>
            </a:pPr>
            <a:r>
              <a:rPr lang="en-US" sz="5600" dirty="0"/>
              <a:t>Identify and discuss the fundamental concepts of climate system, including the drivers of climate changes;</a:t>
            </a:r>
          </a:p>
          <a:p>
            <a:pPr>
              <a:buClr>
                <a:schemeClr val="accent6"/>
              </a:buClr>
            </a:pPr>
            <a:r>
              <a:rPr lang="en-US" sz="5600" dirty="0"/>
              <a:t>Identify and assess the specific impacts of climate change in agriculture;</a:t>
            </a:r>
          </a:p>
          <a:p>
            <a:pPr>
              <a:buClr>
                <a:schemeClr val="accent6"/>
              </a:buClr>
            </a:pPr>
            <a:r>
              <a:rPr lang="en-US" sz="5600" dirty="0"/>
              <a:t>Describe the role of climate models;</a:t>
            </a:r>
          </a:p>
          <a:p>
            <a:pPr>
              <a:buClr>
                <a:schemeClr val="accent6"/>
              </a:buClr>
            </a:pPr>
            <a:r>
              <a:rPr lang="en-US" sz="5600" dirty="0"/>
              <a:t>Identify the effect of these climate changes on agriculture.</a:t>
            </a:r>
          </a:p>
          <a:p>
            <a:pPr marL="0" indent="0">
              <a:buNone/>
            </a:pPr>
            <a:r>
              <a:rPr lang="en-US" sz="5600" dirty="0">
                <a:solidFill>
                  <a:schemeClr val="accent6"/>
                </a:solidFill>
              </a:rPr>
              <a:t>Skills</a:t>
            </a:r>
            <a:r>
              <a:rPr lang="en-US" sz="5600" dirty="0"/>
              <a:t> </a:t>
            </a:r>
          </a:p>
          <a:p>
            <a:pPr>
              <a:buClr>
                <a:schemeClr val="accent6"/>
              </a:buClr>
            </a:pPr>
            <a:r>
              <a:rPr lang="en-US" sz="5600" dirty="0"/>
              <a:t>Analyze and debate mitigation strategies in agriculture to reduce greenhouse gas emissions;</a:t>
            </a:r>
          </a:p>
          <a:p>
            <a:pPr>
              <a:buClr>
                <a:schemeClr val="accent6"/>
              </a:buClr>
            </a:pPr>
            <a:r>
              <a:rPr lang="en-US" sz="5600" dirty="0"/>
              <a:t>Develop and propose adaptation strategies in agriculture.</a:t>
            </a:r>
          </a:p>
          <a:p>
            <a:pPr marL="0" indent="0">
              <a:buNone/>
            </a:pPr>
            <a:r>
              <a:rPr lang="en-US" sz="5600" dirty="0">
                <a:solidFill>
                  <a:schemeClr val="accent6"/>
                </a:solidFill>
              </a:rPr>
              <a:t>Competences</a:t>
            </a:r>
          </a:p>
          <a:p>
            <a:pPr>
              <a:buClr>
                <a:schemeClr val="accent6"/>
              </a:buClr>
            </a:pPr>
            <a:r>
              <a:rPr lang="en-US" sz="5600" dirty="0"/>
              <a:t>Assess and analyze specific effects of climate change on agriculture;</a:t>
            </a:r>
          </a:p>
          <a:p>
            <a:pPr>
              <a:buClr>
                <a:schemeClr val="accent6"/>
              </a:buClr>
            </a:pPr>
            <a:r>
              <a:rPr lang="en-US" sz="5600" dirty="0"/>
              <a:t>Formulate plans of action to adapt agricultural practices to potential climate change impacts;</a:t>
            </a:r>
          </a:p>
          <a:p>
            <a:pPr>
              <a:buClr>
                <a:schemeClr val="accent6"/>
              </a:buClr>
            </a:pPr>
            <a:r>
              <a:rPr lang="en-US" sz="5600" dirty="0"/>
              <a:t>Identify climate-change induced impacts and changes within agricultural systems.</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F0ECF-3E85-40C9-84B3-28F1C87FE263}"/>
              </a:ext>
            </a:extLst>
          </p:cNvPr>
          <p:cNvSpPr>
            <a:spLocks noGrp="1"/>
          </p:cNvSpPr>
          <p:nvPr>
            <p:ph type="title"/>
          </p:nvPr>
        </p:nvSpPr>
        <p:spPr/>
        <p:txBody>
          <a:bodyPr/>
          <a:lstStyle/>
          <a:p>
            <a:pPr algn="just"/>
            <a:r>
              <a:rPr lang="pt-PT" dirty="0" err="1"/>
              <a:t>Conclusion</a:t>
            </a:r>
            <a:endParaRPr lang="pt-PT" dirty="0"/>
          </a:p>
        </p:txBody>
      </p:sp>
      <p:sp>
        <p:nvSpPr>
          <p:cNvPr id="3" name="Marcador de Posição do Rodapé 2">
            <a:extLst>
              <a:ext uri="{FF2B5EF4-FFF2-40B4-BE49-F238E27FC236}">
                <a16:creationId xmlns:a16="http://schemas.microsoft.com/office/drawing/2014/main" id="{126FE11C-F696-43D6-A331-B8AEB923E775}"/>
              </a:ext>
            </a:extLst>
          </p:cNvPr>
          <p:cNvSpPr>
            <a:spLocks noGrp="1"/>
          </p:cNvSpPr>
          <p:nvPr>
            <p:ph type="ftr" sz="quarter" idx="10"/>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p:txBody>
      </p:sp>
      <p:sp>
        <p:nvSpPr>
          <p:cNvPr id="4" name="Marcador de Posição do Número do Diapositivo 3">
            <a:extLst>
              <a:ext uri="{FF2B5EF4-FFF2-40B4-BE49-F238E27FC236}">
                <a16:creationId xmlns:a16="http://schemas.microsoft.com/office/drawing/2014/main" id="{212DE015-6305-47F8-ADC2-3514AA2359B6}"/>
              </a:ext>
            </a:extLst>
          </p:cNvPr>
          <p:cNvSpPr>
            <a:spLocks noGrp="1"/>
          </p:cNvSpPr>
          <p:nvPr>
            <p:ph type="sldNum" sz="quarter" idx="11"/>
          </p:nvPr>
        </p:nvSpPr>
        <p:spPr/>
        <p:txBody>
          <a:bodyPr/>
          <a:lstStyle/>
          <a:p>
            <a:fld id="{D57F1E4F-1CFF-5643-939E-217C01CDF565}" type="slidenum">
              <a:rPr lang="it-IT" smtClean="0"/>
              <a:pPr/>
              <a:t>30</a:t>
            </a:fld>
            <a:endParaRPr lang="it-IT" dirty="0"/>
          </a:p>
        </p:txBody>
      </p:sp>
      <p:sp>
        <p:nvSpPr>
          <p:cNvPr id="7" name="Retângulo 6">
            <a:extLst>
              <a:ext uri="{FF2B5EF4-FFF2-40B4-BE49-F238E27FC236}">
                <a16:creationId xmlns:a16="http://schemas.microsoft.com/office/drawing/2014/main" id="{9F2E31B2-CFF2-4333-89B6-5F3204BEE94F}"/>
              </a:ext>
            </a:extLst>
          </p:cNvPr>
          <p:cNvSpPr/>
          <p:nvPr/>
        </p:nvSpPr>
        <p:spPr>
          <a:xfrm>
            <a:off x="838200" y="1761361"/>
            <a:ext cx="10394659" cy="4524315"/>
          </a:xfrm>
          <a:prstGeom prst="rect">
            <a:avLst/>
          </a:prstGeom>
        </p:spPr>
        <p:txBody>
          <a:bodyPr wrap="square">
            <a:spAutoFit/>
          </a:bodyPr>
          <a:lstStyle/>
          <a:p>
            <a:pPr algn="just"/>
            <a:r>
              <a:rPr lang="en-US" dirty="0"/>
              <a:t>The Climate system is a complex and non-linear system, a set of complex interactions between the atmosphere, oceans and land surfaces, resulting from their characteristic internal dynamics and external influences. Taking this fact into account, many of the actions that humanity has taken have caused major changes in this fragile balance. This means that once this unbalanced system causes serious consequences on the planet, and consequently problems at the level of life on Earth.</a:t>
            </a:r>
          </a:p>
          <a:p>
            <a:pPr algn="just"/>
            <a:r>
              <a:rPr lang="en-US" dirty="0"/>
              <a:t>Although it is almost impossible to reverse the process, there are ways to reduce the consequences of these changes. To achieve this, it is necessary to adapt all of humanity at all levels.</a:t>
            </a:r>
          </a:p>
          <a:p>
            <a:pPr algn="just"/>
            <a:r>
              <a:rPr lang="en-US" dirty="0"/>
              <a:t>One of the sectors that suffers greatly from the effects of climate change is Agriculture. This sector, despite contributing a lot to the state we are in, can also contribute a lot to a regression (or at least to not worsening) the situation.</a:t>
            </a:r>
          </a:p>
          <a:p>
            <a:pPr algn="just"/>
            <a:r>
              <a:rPr lang="en-US" dirty="0"/>
              <a:t>This can be achieved through changes in the agricultural practices used as well as what they produce.</a:t>
            </a:r>
          </a:p>
          <a:p>
            <a:pPr algn="just"/>
            <a:r>
              <a:rPr lang="en-US" dirty="0"/>
              <a:t>There have been many agreements signed by various countries in order to reduce pollution and its consequences. However, sufficient awareness has not yet been achieved by governments, businesspeople, or the population in general.</a:t>
            </a:r>
          </a:p>
          <a:p>
            <a:pPr algn="just"/>
            <a:r>
              <a:rPr lang="en-US" dirty="0"/>
              <a:t>However, with training like these, we are led to believe that future generations can improve the current situation.</a:t>
            </a:r>
          </a:p>
        </p:txBody>
      </p:sp>
    </p:spTree>
    <p:extLst>
      <p:ext uri="{BB962C8B-B14F-4D97-AF65-F5344CB8AC3E}">
        <p14:creationId xmlns:p14="http://schemas.microsoft.com/office/powerpoint/2010/main" val="10732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1905830"/>
            <a:ext cx="10515600" cy="1009651"/>
          </a:xfrm>
        </p:spPr>
        <p:txBody>
          <a:bodyPr>
            <a:normAutofit fontScale="90000"/>
          </a:bodyPr>
          <a:lstStyle/>
          <a:p>
            <a:pPr algn="ctr"/>
            <a:r>
              <a:rPr lang="en-US" dirty="0"/>
              <a:t>Subunit 1: Climate Systems and climate change: Introduction to the Earth´s system and basic mechanisms of climate change</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089929"/>
            <a:ext cx="10582013" cy="365125"/>
          </a:xfrm>
        </p:spPr>
        <p:txBody>
          <a:bodyPr>
            <a:noAutofit/>
          </a:bodyPr>
          <a:lstStyle/>
          <a:p>
            <a:pPr marL="0" indent="0">
              <a:buNone/>
            </a:pPr>
            <a:r>
              <a:rPr lang="en-US" sz="2800" dirty="0">
                <a:solidFill>
                  <a:schemeClr val="accent6"/>
                </a:solidFill>
              </a:rPr>
              <a:t>Introduction to the Earth System</a:t>
            </a:r>
            <a:endParaRPr lang="en-GB" sz="2800" dirty="0">
              <a:solidFill>
                <a:schemeClr val="accent6"/>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Imagem 5">
            <a:extLst>
              <a:ext uri="{FF2B5EF4-FFF2-40B4-BE49-F238E27FC236}">
                <a16:creationId xmlns:a16="http://schemas.microsoft.com/office/drawing/2014/main" id="{5C8C4F94-C762-4253-9E55-6B5974B4E9F6}"/>
              </a:ext>
            </a:extLst>
          </p:cNvPr>
          <p:cNvPicPr>
            <a:picLocks noChangeAspect="1"/>
          </p:cNvPicPr>
          <p:nvPr/>
        </p:nvPicPr>
        <p:blipFill>
          <a:blip r:embed="rId2"/>
          <a:stretch>
            <a:fillRect/>
          </a:stretch>
        </p:blipFill>
        <p:spPr>
          <a:xfrm>
            <a:off x="838201" y="1637078"/>
            <a:ext cx="5893032" cy="4419774"/>
          </a:xfrm>
          <a:prstGeom prst="rect">
            <a:avLst/>
          </a:prstGeom>
        </p:spPr>
      </p:pic>
      <p:sp>
        <p:nvSpPr>
          <p:cNvPr id="7" name="Retângulo 6">
            <a:extLst>
              <a:ext uri="{FF2B5EF4-FFF2-40B4-BE49-F238E27FC236}">
                <a16:creationId xmlns:a16="http://schemas.microsoft.com/office/drawing/2014/main" id="{CC018500-8001-4E2A-B431-E9F2C953E039}"/>
              </a:ext>
            </a:extLst>
          </p:cNvPr>
          <p:cNvSpPr/>
          <p:nvPr/>
        </p:nvSpPr>
        <p:spPr>
          <a:xfrm>
            <a:off x="6968455" y="1646692"/>
            <a:ext cx="3851945" cy="2585323"/>
          </a:xfrm>
          <a:prstGeom prst="rect">
            <a:avLst/>
          </a:prstGeom>
        </p:spPr>
        <p:txBody>
          <a:bodyPr wrap="square">
            <a:spAutoFit/>
          </a:bodyPr>
          <a:lstStyle/>
          <a:p>
            <a:pPr algn="just"/>
            <a:r>
              <a:rPr lang="en-US" dirty="0"/>
              <a:t>The </a:t>
            </a:r>
            <a:r>
              <a:rPr lang="en-US" dirty="0">
                <a:solidFill>
                  <a:schemeClr val="accent6"/>
                </a:solidFill>
              </a:rPr>
              <a:t>climate system </a:t>
            </a:r>
            <a:r>
              <a:rPr lang="en-US" dirty="0"/>
              <a:t>is a complex and non-linear system, a set of complex interactions between the atmosphere, oceans and land surfaces, resulting from their characteristic internal dynamics and external influences. The system is composed of five subsystems, or spheres, on Earth, each one interacting with the other subsystems.</a:t>
            </a:r>
            <a:endParaRPr lang="pt-PT"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69230" y="2578102"/>
            <a:ext cx="4483614" cy="1759006"/>
          </a:xfrm>
        </p:spPr>
        <p:txBody>
          <a:bodyPr>
            <a:normAutofit/>
          </a:bodyPr>
          <a:lstStyle/>
          <a:p>
            <a:pPr marL="0" indent="0" algn="just">
              <a:buNone/>
            </a:pPr>
            <a:r>
              <a:rPr lang="en-US" sz="1800" dirty="0"/>
              <a:t>The </a:t>
            </a:r>
            <a:r>
              <a:rPr lang="en-US" sz="1800" dirty="0">
                <a:solidFill>
                  <a:schemeClr val="accent6"/>
                </a:solidFill>
              </a:rPr>
              <a:t>climate system </a:t>
            </a:r>
            <a:r>
              <a:rPr lang="en-US" sz="1800" dirty="0"/>
              <a:t>is an interactive system forced or influenced by various external forcing mechanisms, the most important of which is the Sun. Also, the direct effect of human activities on the climate system is considered an external force.</a:t>
            </a: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Retângulo 5">
            <a:extLst>
              <a:ext uri="{FF2B5EF4-FFF2-40B4-BE49-F238E27FC236}">
                <a16:creationId xmlns:a16="http://schemas.microsoft.com/office/drawing/2014/main" id="{36D8EE83-2780-4F4C-B811-E1E34E118C67}"/>
              </a:ext>
            </a:extLst>
          </p:cNvPr>
          <p:cNvSpPr/>
          <p:nvPr/>
        </p:nvSpPr>
        <p:spPr>
          <a:xfrm>
            <a:off x="726671" y="1121919"/>
            <a:ext cx="4932248" cy="523220"/>
          </a:xfrm>
          <a:prstGeom prst="rect">
            <a:avLst/>
          </a:prstGeom>
        </p:spPr>
        <p:txBody>
          <a:bodyPr wrap="none">
            <a:spAutoFit/>
          </a:bodyPr>
          <a:lstStyle/>
          <a:p>
            <a:r>
              <a:rPr lang="en-US" sz="2800" dirty="0">
                <a:solidFill>
                  <a:schemeClr val="accent6"/>
                </a:solidFill>
              </a:rPr>
              <a:t>Introduction to the Earth System</a:t>
            </a:r>
          </a:p>
        </p:txBody>
      </p:sp>
      <p:pic>
        <p:nvPicPr>
          <p:cNvPr id="7" name="Imagem 6">
            <a:extLst>
              <a:ext uri="{FF2B5EF4-FFF2-40B4-BE49-F238E27FC236}">
                <a16:creationId xmlns:a16="http://schemas.microsoft.com/office/drawing/2014/main" id="{4D559C1E-1BAE-4FF0-A79E-F377F23A8A70}"/>
              </a:ext>
            </a:extLst>
          </p:cNvPr>
          <p:cNvPicPr>
            <a:picLocks noChangeAspect="1"/>
          </p:cNvPicPr>
          <p:nvPr/>
        </p:nvPicPr>
        <p:blipFill>
          <a:blip r:embed="rId2"/>
          <a:stretch>
            <a:fillRect/>
          </a:stretch>
        </p:blipFill>
        <p:spPr>
          <a:xfrm>
            <a:off x="5591541" y="1645138"/>
            <a:ext cx="5533579" cy="3660775"/>
          </a:xfrm>
          <a:prstGeom prst="rect">
            <a:avLst/>
          </a:prstGeom>
        </p:spPr>
      </p:pic>
    </p:spTree>
    <p:extLst>
      <p:ext uri="{BB962C8B-B14F-4D97-AF65-F5344CB8AC3E}">
        <p14:creationId xmlns:p14="http://schemas.microsoft.com/office/powerpoint/2010/main" val="166624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896093"/>
          </a:xfrm>
        </p:spPr>
        <p:txBody>
          <a:bodyPr>
            <a:normAutofit/>
          </a:bodyPr>
          <a:lstStyle/>
          <a:p>
            <a:r>
              <a:rPr lang="en-US" sz="3600" dirty="0"/>
              <a:t>Basic mechanisms of climate change</a:t>
            </a:r>
            <a:endParaRPr lang="en-GB" sz="36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tângulo 5">
            <a:extLst>
              <a:ext uri="{FF2B5EF4-FFF2-40B4-BE49-F238E27FC236}">
                <a16:creationId xmlns:a16="http://schemas.microsoft.com/office/drawing/2014/main" id="{2AE6127E-9AD5-424D-B6D7-2A7F7E59944B}"/>
              </a:ext>
            </a:extLst>
          </p:cNvPr>
          <p:cNvSpPr/>
          <p:nvPr/>
        </p:nvSpPr>
        <p:spPr>
          <a:xfrm>
            <a:off x="838200" y="1511440"/>
            <a:ext cx="3767356" cy="3416320"/>
          </a:xfrm>
          <a:prstGeom prst="rect">
            <a:avLst/>
          </a:prstGeom>
        </p:spPr>
        <p:txBody>
          <a:bodyPr wrap="square">
            <a:spAutoFit/>
          </a:bodyPr>
          <a:lstStyle/>
          <a:p>
            <a:pPr algn="just"/>
            <a:r>
              <a:rPr lang="en-US" dirty="0">
                <a:solidFill>
                  <a:schemeClr val="accent6"/>
                </a:solidFill>
              </a:rPr>
              <a:t>Climate change </a:t>
            </a:r>
            <a:r>
              <a:rPr lang="en-US" dirty="0"/>
              <a:t>is present throughout Earth’s history. As the planet changes through continental drift and the oceans change their size, sea currents are modified, and areas turn from warm into cold to warm again. These events happen within a millennial time span. Presently climate change occurs much faster and is one of the most complex issues involving several dimensions, from science to economics, society, and politics</a:t>
            </a:r>
            <a:endParaRPr lang="pt-PT" dirty="0"/>
          </a:p>
        </p:txBody>
      </p:sp>
      <p:pic>
        <p:nvPicPr>
          <p:cNvPr id="7" name="Imagem 6">
            <a:extLst>
              <a:ext uri="{FF2B5EF4-FFF2-40B4-BE49-F238E27FC236}">
                <a16:creationId xmlns:a16="http://schemas.microsoft.com/office/drawing/2014/main" id="{2208DBEE-BC7C-430F-8570-DA3AFDB54A4E}"/>
              </a:ext>
            </a:extLst>
          </p:cNvPr>
          <p:cNvPicPr>
            <a:picLocks noChangeAspect="1"/>
          </p:cNvPicPr>
          <p:nvPr/>
        </p:nvPicPr>
        <p:blipFill>
          <a:blip r:embed="rId2"/>
          <a:stretch>
            <a:fillRect/>
          </a:stretch>
        </p:blipFill>
        <p:spPr>
          <a:xfrm>
            <a:off x="5553512" y="1511439"/>
            <a:ext cx="3330429" cy="4345147"/>
          </a:xfrm>
          <a:prstGeom prst="rect">
            <a:avLst/>
          </a:prstGeom>
        </p:spPr>
      </p:pic>
      <p:sp>
        <p:nvSpPr>
          <p:cNvPr id="8" name="Retângulo 7">
            <a:extLst>
              <a:ext uri="{FF2B5EF4-FFF2-40B4-BE49-F238E27FC236}">
                <a16:creationId xmlns:a16="http://schemas.microsoft.com/office/drawing/2014/main" id="{8A839024-175A-46FA-B8A3-69171CA268BA}"/>
              </a:ext>
            </a:extLst>
          </p:cNvPr>
          <p:cNvSpPr/>
          <p:nvPr/>
        </p:nvSpPr>
        <p:spPr>
          <a:xfrm>
            <a:off x="9062906" y="1577130"/>
            <a:ext cx="1473665" cy="4320331"/>
          </a:xfrm>
          <a:prstGeom prst="rect">
            <a:avLst/>
          </a:prstGeom>
        </p:spPr>
        <p:txBody>
          <a:bodyPr wrap="square">
            <a:spAutoFit/>
          </a:bodyPr>
          <a:lstStyle/>
          <a:p>
            <a:pPr algn="just"/>
            <a:r>
              <a:rPr lang="en-US" sz="1000" dirty="0"/>
              <a:t>Top: The change in annual temperature projected for the late 21st century using simulations from 27 global climate models. The change is calculated as the 2081-2100 mean minus the 1986-2005 mean. Bottom: The velocity of climate change required to maintain the current annual temperature should the late-21st-century climate change occur. The velocity is calculated for each location by identifying the closest location in the future climate that has the same annual temperature as the starting location has in the present climate. Credit: Noah </a:t>
            </a:r>
            <a:r>
              <a:rPr lang="en-US" sz="1000" dirty="0" err="1"/>
              <a:t>Diffenbaugh</a:t>
            </a:r>
            <a:endParaRPr lang="pt-PT" sz="1000" dirty="0"/>
          </a:p>
        </p:txBody>
      </p:sp>
    </p:spTree>
    <p:extLst>
      <p:ext uri="{BB962C8B-B14F-4D97-AF65-F5344CB8AC3E}">
        <p14:creationId xmlns:p14="http://schemas.microsoft.com/office/powerpoint/2010/main" val="124775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a:bodyPr>
          <a:lstStyle/>
          <a:p>
            <a:r>
              <a:rPr lang="en-GB" sz="3600" dirty="0"/>
              <a:t>The Greenhouse Effect</a:t>
            </a:r>
          </a:p>
        </p:txBody>
      </p:sp>
      <p:pic>
        <p:nvPicPr>
          <p:cNvPr id="6" name="Marcador de Posição de Conteúdo 5">
            <a:extLst>
              <a:ext uri="{FF2B5EF4-FFF2-40B4-BE49-F238E27FC236}">
                <a16:creationId xmlns:a16="http://schemas.microsoft.com/office/drawing/2014/main" id="{52C9CE96-086C-4B34-8C43-605EC4ECA85F}"/>
              </a:ext>
            </a:extLst>
          </p:cNvPr>
          <p:cNvPicPr>
            <a:picLocks noGrp="1" noChangeAspect="1"/>
          </p:cNvPicPr>
          <p:nvPr>
            <p:ph idx="1"/>
          </p:nvPr>
        </p:nvPicPr>
        <p:blipFill>
          <a:blip r:embed="rId2"/>
          <a:stretch>
            <a:fillRect/>
          </a:stretch>
        </p:blipFill>
        <p:spPr>
          <a:xfrm>
            <a:off x="6350835" y="1982337"/>
            <a:ext cx="4389500" cy="3383573"/>
          </a:xfrm>
          <a:prstGeom prst="rect">
            <a:avLst/>
          </a:prstGeom>
        </p:spPr>
      </p:pic>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Retângulo 6">
            <a:extLst>
              <a:ext uri="{FF2B5EF4-FFF2-40B4-BE49-F238E27FC236}">
                <a16:creationId xmlns:a16="http://schemas.microsoft.com/office/drawing/2014/main" id="{8B61473E-7213-42F4-9077-B89F8A5A1960}"/>
              </a:ext>
            </a:extLst>
          </p:cNvPr>
          <p:cNvSpPr/>
          <p:nvPr/>
        </p:nvSpPr>
        <p:spPr>
          <a:xfrm>
            <a:off x="631971" y="1690687"/>
            <a:ext cx="4946708" cy="4278094"/>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The Earth’s dry atmosphere is composed mainly of nitrogen (N</a:t>
            </a:r>
            <a:r>
              <a:rPr lang="en-US" sz="900" dirty="0"/>
              <a:t>2</a:t>
            </a:r>
            <a:r>
              <a:rPr lang="en-US" sz="1600" dirty="0"/>
              <a:t>, 78.1% volume mixing ratio), oxygen (O</a:t>
            </a:r>
            <a:r>
              <a:rPr lang="en-US" sz="1050" dirty="0"/>
              <a:t>2</a:t>
            </a:r>
            <a:r>
              <a:rPr lang="en-US" sz="1600" dirty="0"/>
              <a:t>, 20.9% volume mixing ratio), and argon (</a:t>
            </a:r>
            <a:r>
              <a:rPr lang="en-US" sz="1600" dirty="0" err="1"/>
              <a:t>Ar</a:t>
            </a:r>
            <a:r>
              <a:rPr lang="en-US" sz="1600" dirty="0"/>
              <a:t>, 0.93% volume mixing ratio.</a:t>
            </a:r>
          </a:p>
          <a:p>
            <a:pPr marL="285750" indent="-285750" algn="just">
              <a:buClr>
                <a:schemeClr val="accent6"/>
              </a:buClr>
              <a:buFont typeface="Arial" panose="020B0604020202020204" pitchFamily="34" charset="0"/>
              <a:buChar char="•"/>
            </a:pPr>
            <a:r>
              <a:rPr lang="en-US" sz="1600" dirty="0"/>
              <a:t>Other gases, such as carbon dioxide (CO</a:t>
            </a:r>
            <a:r>
              <a:rPr lang="en-US" sz="1050" dirty="0"/>
              <a:t>2</a:t>
            </a:r>
            <a:r>
              <a:rPr lang="en-US" sz="1600" dirty="0"/>
              <a:t>), methane (CH</a:t>
            </a:r>
            <a:r>
              <a:rPr lang="en-US" sz="1050" dirty="0"/>
              <a:t>4</a:t>
            </a:r>
            <a:r>
              <a:rPr lang="en-US" sz="1600" dirty="0"/>
              <a:t>), nitrous oxide (N</a:t>
            </a:r>
            <a:r>
              <a:rPr lang="en-US" sz="1100" dirty="0"/>
              <a:t>2</a:t>
            </a:r>
            <a:r>
              <a:rPr lang="en-US" sz="1600" dirty="0"/>
              <a:t>O), and the halocarbons such as the chlorofluorocarbons, absorb and emit infrared radiation. These so-called greenhouse gases, with a total volume mixing ratio in the dry air of less than 0.1% by volume, play an essential role in the Earth’s energy budget. </a:t>
            </a:r>
          </a:p>
          <a:p>
            <a:pPr marL="285750" indent="-285750" algn="just">
              <a:buClr>
                <a:schemeClr val="accent6"/>
              </a:buClr>
              <a:buFont typeface="Arial" panose="020B0604020202020204" pitchFamily="34" charset="0"/>
              <a:buChar char="•"/>
            </a:pPr>
            <a:r>
              <a:rPr lang="en-US" sz="1600" dirty="0"/>
              <a:t>The atmosphere also contains water vapor (H</a:t>
            </a:r>
            <a:r>
              <a:rPr lang="en-US" sz="1000" dirty="0"/>
              <a:t>2</a:t>
            </a:r>
            <a:r>
              <a:rPr lang="en-US" sz="1600" dirty="0"/>
              <a:t>O), which is also a natural greenhouse gas. Its volume is typically in the order of 1%. </a:t>
            </a:r>
          </a:p>
          <a:p>
            <a:pPr marL="285750" indent="-285750" algn="just">
              <a:buClr>
                <a:schemeClr val="accent6"/>
              </a:buClr>
              <a:buFont typeface="Arial" panose="020B0604020202020204" pitchFamily="34" charset="0"/>
              <a:buChar char="•"/>
            </a:pPr>
            <a:r>
              <a:rPr lang="en-US" sz="1600" dirty="0"/>
              <a:t>These greenhouse gases absorb the infrared radiation emitted by the Earth and tend to raise the temperature near the Earth’s surface.</a:t>
            </a:r>
            <a:endParaRPr lang="pt-PT" sz="1600" dirty="0"/>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3600" dirty="0"/>
              <a:t>Human Influence on Greenhouse Gases</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b="1" dirty="0"/>
              <a:t>Module</a:t>
            </a:r>
            <a:r>
              <a:rPr lang="en-US" dirty="0"/>
              <a:t>: Agricultural sustainability, management of natural resources and climate action / </a:t>
            </a:r>
            <a:r>
              <a:rPr lang="en-US" b="1" dirty="0"/>
              <a:t>Learning Unit: </a:t>
            </a:r>
            <a:r>
              <a:rPr lang="en-GB" dirty="0"/>
              <a:t>Climate change</a:t>
            </a:r>
            <a:endParaRPr lang="en-US" dirty="0"/>
          </a:p>
          <a:p>
            <a:r>
              <a:rPr lang="en-US" dirty="0"/>
              <a:t>/ </a:t>
            </a:r>
            <a:r>
              <a:rPr lang="en-GB" b="1" dirty="0"/>
              <a:t>Subunit 1: </a:t>
            </a:r>
            <a:r>
              <a:rPr lang="en-GB" dirty="0"/>
              <a:t>Climate Systems and climate change: Introduction to the Earth´s system and basic mechanisms of climate change</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Retângulo 3">
            <a:extLst>
              <a:ext uri="{FF2B5EF4-FFF2-40B4-BE49-F238E27FC236}">
                <a16:creationId xmlns:a16="http://schemas.microsoft.com/office/drawing/2014/main" id="{7850432B-53EB-4F0C-A6E4-7EE13F030F86}"/>
              </a:ext>
            </a:extLst>
          </p:cNvPr>
          <p:cNvSpPr/>
          <p:nvPr/>
        </p:nvSpPr>
        <p:spPr>
          <a:xfrm>
            <a:off x="763397" y="1484851"/>
            <a:ext cx="10590403" cy="4855432"/>
          </a:xfrm>
          <a:prstGeom prst="rect">
            <a:avLst/>
          </a:prstGeom>
        </p:spPr>
        <p:txBody>
          <a:bodyPr wrap="square">
            <a:spAutoFit/>
          </a:bodyPr>
          <a:lstStyle/>
          <a:p>
            <a:pPr marL="285750" indent="-285750" algn="just">
              <a:lnSpc>
                <a:spcPct val="150000"/>
              </a:lnSpc>
              <a:buClr>
                <a:schemeClr val="accent6"/>
              </a:buClr>
              <a:buFont typeface="Arial" panose="020B0604020202020204" pitchFamily="34" charset="0"/>
              <a:buChar char="•"/>
            </a:pPr>
            <a:r>
              <a:rPr lang="en-US" sz="1600" dirty="0">
                <a:solidFill>
                  <a:schemeClr val="accent6"/>
                </a:solidFill>
              </a:rPr>
              <a:t>Human activities have led directly to increases in greenhouse gas concentrations </a:t>
            </a:r>
            <a:r>
              <a:rPr lang="en-US" sz="1600" dirty="0"/>
              <a:t>and therefore an enhanced greenhouse effect, causing warming on the Earth’s surface. In the period 2011-2020, the global </a:t>
            </a:r>
            <a:r>
              <a:rPr lang="en-US" sz="1600" dirty="0">
                <a:solidFill>
                  <a:schemeClr val="accent6"/>
                </a:solidFill>
              </a:rPr>
              <a:t>temperature was 1.1°C higher</a:t>
            </a:r>
            <a:r>
              <a:rPr lang="en-US" sz="1600" dirty="0"/>
              <a:t> than the reference period (1850-1900). </a:t>
            </a:r>
          </a:p>
          <a:p>
            <a:pPr marL="285750" indent="-285750" algn="just">
              <a:lnSpc>
                <a:spcPct val="150000"/>
              </a:lnSpc>
              <a:buClr>
                <a:schemeClr val="accent6"/>
              </a:buClr>
              <a:buFont typeface="Arial" panose="020B0604020202020204" pitchFamily="34" charset="0"/>
              <a:buChar char="•"/>
            </a:pPr>
            <a:r>
              <a:rPr lang="en-US" sz="1600" dirty="0"/>
              <a:t>The current trend in gas emissions makes it very likely that warming </a:t>
            </a:r>
            <a:r>
              <a:rPr lang="en-US" sz="1600" dirty="0">
                <a:solidFill>
                  <a:schemeClr val="accent6"/>
                </a:solidFill>
              </a:rPr>
              <a:t>will exceed 1.5°C this century </a:t>
            </a:r>
            <a:r>
              <a:rPr lang="en-US" sz="1600" dirty="0"/>
              <a:t>and makes it more difficult to limit warming below 2°C. In the worst-case scenario, an average temperature increases of 4.4°C is assumed at the end of the century. </a:t>
            </a:r>
          </a:p>
          <a:p>
            <a:pPr marL="285750" indent="-285750" algn="just">
              <a:lnSpc>
                <a:spcPct val="150000"/>
              </a:lnSpc>
              <a:buClr>
                <a:schemeClr val="accent6"/>
              </a:buClr>
              <a:buFont typeface="Arial" panose="020B0604020202020204" pitchFamily="34" charset="0"/>
              <a:buChar char="•"/>
            </a:pPr>
            <a:r>
              <a:rPr lang="en-US" sz="1600" dirty="0"/>
              <a:t>The 2007 (IPCC) Fourth Assessment’s Report (AR4) emphasized the clear link between human-caused greenhouse gases and observed climate changes. </a:t>
            </a:r>
          </a:p>
          <a:p>
            <a:pPr marL="285750" indent="-285750" algn="just">
              <a:lnSpc>
                <a:spcPct val="150000"/>
              </a:lnSpc>
              <a:buClr>
                <a:schemeClr val="accent6"/>
              </a:buClr>
              <a:buFont typeface="Arial" panose="020B0604020202020204" pitchFamily="34" charset="0"/>
              <a:buChar char="•"/>
            </a:pPr>
            <a:r>
              <a:rPr lang="en-US" sz="1600" dirty="0"/>
              <a:t>The 2014 IPCC Assessment (AR5) strengthens this link even further, observing that "</a:t>
            </a:r>
            <a:r>
              <a:rPr lang="en-US" sz="1600" b="1" dirty="0">
                <a:solidFill>
                  <a:schemeClr val="accent6"/>
                </a:solidFill>
              </a:rPr>
              <a:t>Human influence has been detected in warming of the atmosphere and the ocean, in changes in the global water cycle, in reductions in snow and ice, in global mean sea level rise, and in changes in some climate extremes. This evidence for human influence has grown since AR4. It is extremely likely (95-100% certainty) that human influence has been the dominant cause of the observed warming since the mid-20th century</a:t>
            </a:r>
            <a:r>
              <a:rPr lang="en-US" sz="1600" dirty="0"/>
              <a:t>” (IPCC 2013, Summary for Policymakers)</a:t>
            </a:r>
            <a:endParaRPr lang="pt-PT" sz="1600" dirty="0"/>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F8546B-6B59-40FD-80CA-1B2C643CFBCF}"/>
</file>

<file path=customXml/itemProps2.xml><?xml version="1.0" encoding="utf-8"?>
<ds:datastoreItem xmlns:ds="http://schemas.openxmlformats.org/officeDocument/2006/customXml" ds:itemID="{CC6773BE-CC59-494F-BF3F-763AD0C5F106}"/>
</file>

<file path=docProps/app.xml><?xml version="1.0" encoding="utf-8"?>
<Properties xmlns="http://schemas.openxmlformats.org/officeDocument/2006/extended-properties" xmlns:vt="http://schemas.openxmlformats.org/officeDocument/2006/docPropsVTypes">
  <Template/>
  <TotalTime>532</TotalTime>
  <Words>4398</Words>
  <Application>Microsoft Office PowerPoint</Application>
  <PresentationFormat>Ecrã Panorâmico</PresentationFormat>
  <Paragraphs>228</Paragraphs>
  <Slides>31</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31</vt:i4>
      </vt:variant>
    </vt:vector>
  </HeadingPairs>
  <TitlesOfParts>
    <vt:vector size="39" baseType="lpstr">
      <vt:lpstr>Arial</vt:lpstr>
      <vt:lpstr>Calibri</vt:lpstr>
      <vt:lpstr>Calibri Light</vt:lpstr>
      <vt:lpstr>Minion Pro</vt:lpstr>
      <vt:lpstr>Open Sans</vt:lpstr>
      <vt:lpstr>Times New Roman</vt:lpstr>
      <vt:lpstr>Wingdings</vt:lpstr>
      <vt:lpstr>Tema1</vt:lpstr>
      <vt:lpstr>Apresentação do PowerPoint</vt:lpstr>
      <vt:lpstr>Course: VET Module: Agricultural sustainability, management of natural resources and climate action Learning Unit: Climate change</vt:lpstr>
      <vt:lpstr>Introduction</vt:lpstr>
      <vt:lpstr>Subunit 1: Climate Systems and climate change: Introduction to the Earth´s system and basic mechanisms of climate change</vt:lpstr>
      <vt:lpstr>Apresentação do PowerPoint</vt:lpstr>
      <vt:lpstr>Apresentação do PowerPoint</vt:lpstr>
      <vt:lpstr>Basic mechanisms of climate change</vt:lpstr>
      <vt:lpstr>The Greenhouse Effect</vt:lpstr>
      <vt:lpstr>Human Influence on Greenhouse Gases</vt:lpstr>
      <vt:lpstr>Climate models and predictive tools: Introduction to climate models and their role in understanding climate change</vt:lpstr>
      <vt:lpstr>Apresentação do PowerPoint</vt:lpstr>
      <vt:lpstr>Apresentação do PowerPoint</vt:lpstr>
      <vt:lpstr>Apresentação do PowerPoint</vt:lpstr>
      <vt:lpstr>Subunit 2: Climate models and predictive tools: Introduction to climate models and their role in understanding climate change</vt:lpstr>
      <vt:lpstr>How climate change is and will affect agriculture</vt:lpstr>
      <vt:lpstr>Changes in Agricultural Productivity </vt:lpstr>
      <vt:lpstr>Impacts to Agricultural Workers and Livestock</vt:lpstr>
      <vt:lpstr>Impacts to Agricultural Workers and Livestock</vt:lpstr>
      <vt:lpstr>What can be done</vt:lpstr>
      <vt:lpstr>What can be done</vt:lpstr>
      <vt:lpstr>Subunit 3: Mitigation, adaptation and carbon dioxide removal strategies</vt:lpstr>
      <vt:lpstr>Apresentação do PowerPoint</vt:lpstr>
      <vt:lpstr>Mitigation</vt:lpstr>
      <vt:lpstr>Apresentação do PowerPoint</vt:lpstr>
      <vt:lpstr>Adaptation – adapting to life in a changing climate </vt:lpstr>
      <vt:lpstr>Adaptation – adapting to life in a changing climate </vt:lpstr>
      <vt:lpstr>Carbon dioxide removal (CDR)</vt:lpstr>
      <vt:lpstr>Subunit 4: Climate policies and international agreements. </vt:lpstr>
      <vt:lpstr>Climate policies and international agreements</vt:lpstr>
      <vt:lpstr>Conclusion</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56</cp:revision>
  <dcterms:created xsi:type="dcterms:W3CDTF">2022-08-02T09:54:50Z</dcterms:created>
  <dcterms:modified xsi:type="dcterms:W3CDTF">2024-04-18T12:11:37Z</dcterms:modified>
</cp:coreProperties>
</file>