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4"/>
  </p:notesMasterIdLst>
  <p:sldIdLst>
    <p:sldId id="265" r:id="rId2"/>
    <p:sldId id="256" r:id="rId3"/>
    <p:sldId id="260" r:id="rId4"/>
    <p:sldId id="277" r:id="rId5"/>
    <p:sldId id="278" r:id="rId6"/>
    <p:sldId id="279" r:id="rId7"/>
    <p:sldId id="280" r:id="rId8"/>
    <p:sldId id="269" r:id="rId9"/>
    <p:sldId id="267" r:id="rId10"/>
    <p:sldId id="268" r:id="rId11"/>
    <p:sldId id="261" r:id="rId12"/>
    <p:sldId id="271" r:id="rId13"/>
    <p:sldId id="270" r:id="rId14"/>
    <p:sldId id="272" r:id="rId15"/>
    <p:sldId id="282" r:id="rId16"/>
    <p:sldId id="283" r:id="rId17"/>
    <p:sldId id="284" r:id="rId18"/>
    <p:sldId id="285" r:id="rId19"/>
    <p:sldId id="286" r:id="rId20"/>
    <p:sldId id="287" r:id="rId21"/>
    <p:sldId id="288" r:id="rId22"/>
    <p:sldId id="266"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114" d="100"/>
          <a:sy n="114"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04/03/2024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2800" b="1" dirty="0">
                <a:solidFill>
                  <a:srgbClr val="70AD47"/>
                </a:solidFill>
              </a:rPr>
              <a:t>Catchments (continuation)</a:t>
            </a: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a:xfrm>
            <a:off x="838200" y="1825625"/>
            <a:ext cx="3113015" cy="355513"/>
          </a:xfrm>
        </p:spPr>
        <p:txBody>
          <a:bodyPr>
            <a:normAutofit fontScale="92500" lnSpcReduction="20000"/>
          </a:bodyPr>
          <a:lstStyle/>
          <a:p>
            <a:pPr marL="0" lvl="0" indent="0">
              <a:buNone/>
            </a:pPr>
            <a:r>
              <a:rPr lang="en-GB" dirty="0">
                <a:solidFill>
                  <a:srgbClr val="70AD47"/>
                </a:solidFill>
              </a:rPr>
              <a:t>Other sources of water:</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7" name="Retângulo 6">
            <a:extLst>
              <a:ext uri="{FF2B5EF4-FFF2-40B4-BE49-F238E27FC236}">
                <a16:creationId xmlns:a16="http://schemas.microsoft.com/office/drawing/2014/main" id="{4B1F9948-A804-4CAD-BB40-CBE1B1EF8154}"/>
              </a:ext>
            </a:extLst>
          </p:cNvPr>
          <p:cNvSpPr/>
          <p:nvPr/>
        </p:nvSpPr>
        <p:spPr>
          <a:xfrm>
            <a:off x="838200" y="2181138"/>
            <a:ext cx="6096000" cy="1754326"/>
          </a:xfrm>
          <a:prstGeom prst="rect">
            <a:avLst/>
          </a:prstGeom>
        </p:spPr>
        <p:txBody>
          <a:bodyPr>
            <a:spAutoFit/>
          </a:bodyPr>
          <a:lstStyle/>
          <a:p>
            <a:pPr algn="just"/>
            <a:r>
              <a:rPr lang="en-US" dirty="0">
                <a:solidFill>
                  <a:schemeClr val="accent6"/>
                </a:solidFill>
              </a:rPr>
              <a:t>Water reuse </a:t>
            </a:r>
            <a:r>
              <a:rPr lang="en-US" dirty="0"/>
              <a:t>refers to the process whereby wastewater is reclaimed from a variety of sources and treated to a standard appropriate for a second purpose. Any type of wastewater (domestic, municipal, or industrial) can be considered for reuse and, depending on its quality, can be deployed for several different secondary purposes.</a:t>
            </a:r>
          </a:p>
        </p:txBody>
      </p:sp>
      <p:sp>
        <p:nvSpPr>
          <p:cNvPr id="8" name="Retângulo 7">
            <a:extLst>
              <a:ext uri="{FF2B5EF4-FFF2-40B4-BE49-F238E27FC236}">
                <a16:creationId xmlns:a16="http://schemas.microsoft.com/office/drawing/2014/main" id="{35EB6FD7-BD19-47BD-BB08-9F9B02AAF244}"/>
              </a:ext>
            </a:extLst>
          </p:cNvPr>
          <p:cNvSpPr/>
          <p:nvPr/>
        </p:nvSpPr>
        <p:spPr>
          <a:xfrm>
            <a:off x="732638" y="4229797"/>
            <a:ext cx="6096000" cy="1200329"/>
          </a:xfrm>
          <a:prstGeom prst="rect">
            <a:avLst/>
          </a:prstGeom>
        </p:spPr>
        <p:txBody>
          <a:bodyPr>
            <a:spAutoFit/>
          </a:bodyPr>
          <a:lstStyle/>
          <a:p>
            <a:pPr algn="just"/>
            <a:r>
              <a:rPr lang="en-US" dirty="0">
                <a:solidFill>
                  <a:schemeClr val="accent6"/>
                </a:solidFill>
              </a:rPr>
              <a:t>Water recycling </a:t>
            </a:r>
            <a:r>
              <a:rPr lang="en-US" dirty="0"/>
              <a:t>is reusing treated wastewater for beneficial purposes such as agricultural and landscape irrigation, industrial processes, toilet flushing, and replenishing a ground water basin.</a:t>
            </a:r>
          </a:p>
        </p:txBody>
      </p:sp>
      <p:pic>
        <p:nvPicPr>
          <p:cNvPr id="9" name="Imagem 8">
            <a:extLst>
              <a:ext uri="{FF2B5EF4-FFF2-40B4-BE49-F238E27FC236}">
                <a16:creationId xmlns:a16="http://schemas.microsoft.com/office/drawing/2014/main" id="{BBDD6FBD-8721-44C9-95D5-7B79D33E3B90}"/>
              </a:ext>
            </a:extLst>
          </p:cNvPr>
          <p:cNvPicPr>
            <a:picLocks noChangeAspect="1"/>
          </p:cNvPicPr>
          <p:nvPr/>
        </p:nvPicPr>
        <p:blipFill>
          <a:blip r:embed="rId2"/>
          <a:stretch>
            <a:fillRect/>
          </a:stretch>
        </p:blipFill>
        <p:spPr>
          <a:xfrm>
            <a:off x="7184654" y="2181138"/>
            <a:ext cx="4169146" cy="2866543"/>
          </a:xfrm>
          <a:prstGeom prst="rect">
            <a:avLst/>
          </a:prstGeom>
        </p:spPr>
      </p:pic>
    </p:spTree>
    <p:extLst>
      <p:ext uri="{BB962C8B-B14F-4D97-AF65-F5344CB8AC3E}">
        <p14:creationId xmlns:p14="http://schemas.microsoft.com/office/powerpoint/2010/main" val="314464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6" name="Retângulo 5">
            <a:extLst>
              <a:ext uri="{FF2B5EF4-FFF2-40B4-BE49-F238E27FC236}">
                <a16:creationId xmlns:a16="http://schemas.microsoft.com/office/drawing/2014/main" id="{84884A6C-E303-474F-8526-0A5030B1CD80}"/>
              </a:ext>
            </a:extLst>
          </p:cNvPr>
          <p:cNvSpPr/>
          <p:nvPr/>
        </p:nvSpPr>
        <p:spPr>
          <a:xfrm>
            <a:off x="787166" y="1587499"/>
            <a:ext cx="10617668" cy="1015663"/>
          </a:xfrm>
          <a:prstGeom prst="rect">
            <a:avLst/>
          </a:prstGeom>
        </p:spPr>
        <p:txBody>
          <a:bodyPr wrap="square">
            <a:spAutoFit/>
          </a:bodyPr>
          <a:lstStyle/>
          <a:p>
            <a:pPr lvl="0" algn="just"/>
            <a:r>
              <a:rPr lang="en-US" sz="2400" b="1" dirty="0">
                <a:solidFill>
                  <a:srgbClr val="70AD47"/>
                </a:solidFill>
              </a:rPr>
              <a:t>Reservoirs: </a:t>
            </a:r>
            <a:r>
              <a:rPr lang="en-US" dirty="0">
                <a:solidFill>
                  <a:prstClr val="black"/>
                </a:solidFill>
              </a:rPr>
              <a:t>Reservoirs are the tanks which are used to store water for various purposes. The larger the reservoir size, the greater the reliability and the higher the cost.</a:t>
            </a:r>
          </a:p>
          <a:p>
            <a:pPr lvl="0" algn="just"/>
            <a:endParaRPr lang="en-US" dirty="0">
              <a:solidFill>
                <a:prstClr val="black"/>
              </a:solidFill>
            </a:endParaRPr>
          </a:p>
        </p:txBody>
      </p:sp>
      <p:sp>
        <p:nvSpPr>
          <p:cNvPr id="8" name="Retângulo 7">
            <a:extLst>
              <a:ext uri="{FF2B5EF4-FFF2-40B4-BE49-F238E27FC236}">
                <a16:creationId xmlns:a16="http://schemas.microsoft.com/office/drawing/2014/main" id="{EAED4C1A-5CE4-42A5-A710-ADA70FEC0247}"/>
              </a:ext>
            </a:extLst>
          </p:cNvPr>
          <p:cNvSpPr/>
          <p:nvPr/>
        </p:nvSpPr>
        <p:spPr>
          <a:xfrm>
            <a:off x="925700" y="905087"/>
            <a:ext cx="4016292" cy="523220"/>
          </a:xfrm>
          <a:prstGeom prst="rect">
            <a:avLst/>
          </a:prstGeom>
        </p:spPr>
        <p:txBody>
          <a:bodyPr wrap="none">
            <a:spAutoFit/>
          </a:bodyPr>
          <a:lstStyle/>
          <a:p>
            <a:r>
              <a:rPr lang="en-US" sz="2800" dirty="0">
                <a:solidFill>
                  <a:srgbClr val="70AD47"/>
                </a:solidFill>
                <a:latin typeface="Calibri Light" panose="020F0302020204030204"/>
                <a:ea typeface="+mj-ea"/>
                <a:cs typeface="+mj-cs"/>
              </a:rPr>
              <a:t>Catchments (continuation)</a:t>
            </a:r>
            <a:endParaRPr lang="pt-PT" sz="2800" dirty="0"/>
          </a:p>
        </p:txBody>
      </p:sp>
      <p:pic>
        <p:nvPicPr>
          <p:cNvPr id="10" name="Imagem 9">
            <a:extLst>
              <a:ext uri="{FF2B5EF4-FFF2-40B4-BE49-F238E27FC236}">
                <a16:creationId xmlns:a16="http://schemas.microsoft.com/office/drawing/2014/main" id="{FE7355FB-D5B5-4D4D-ABE9-ADBDB74097C9}"/>
              </a:ext>
            </a:extLst>
          </p:cNvPr>
          <p:cNvPicPr>
            <a:picLocks noChangeAspect="1"/>
          </p:cNvPicPr>
          <p:nvPr/>
        </p:nvPicPr>
        <p:blipFill>
          <a:blip r:embed="rId2"/>
          <a:stretch>
            <a:fillRect/>
          </a:stretch>
        </p:blipFill>
        <p:spPr>
          <a:xfrm>
            <a:off x="7769550" y="2121268"/>
            <a:ext cx="2632800" cy="1762087"/>
          </a:xfrm>
          <a:prstGeom prst="rect">
            <a:avLst/>
          </a:prstGeom>
        </p:spPr>
      </p:pic>
      <p:sp>
        <p:nvSpPr>
          <p:cNvPr id="11" name="Retângulo 10">
            <a:extLst>
              <a:ext uri="{FF2B5EF4-FFF2-40B4-BE49-F238E27FC236}">
                <a16:creationId xmlns:a16="http://schemas.microsoft.com/office/drawing/2014/main" id="{43005460-8DE0-4277-9C97-1BC10D4E4726}"/>
              </a:ext>
            </a:extLst>
          </p:cNvPr>
          <p:cNvSpPr/>
          <p:nvPr/>
        </p:nvSpPr>
        <p:spPr>
          <a:xfrm>
            <a:off x="925701" y="4199910"/>
            <a:ext cx="6003606" cy="1477328"/>
          </a:xfrm>
          <a:prstGeom prst="rect">
            <a:avLst/>
          </a:prstGeom>
        </p:spPr>
        <p:txBody>
          <a:bodyPr wrap="square">
            <a:spAutoFit/>
          </a:bodyPr>
          <a:lstStyle/>
          <a:p>
            <a:pPr algn="just"/>
            <a:r>
              <a:rPr lang="en-US" dirty="0">
                <a:solidFill>
                  <a:schemeClr val="accent6"/>
                </a:solidFill>
              </a:rPr>
              <a:t>Dams: </a:t>
            </a:r>
            <a:r>
              <a:rPr lang="en-US" dirty="0"/>
              <a:t>enlarged body of water created using a dam or lock. It is a structure built across a river or lake outlet to hold back water and raise its level. Unlike lakes, which form by natural processes, these reservoirs are created by humans to provide water and hydroelectricity.</a:t>
            </a:r>
          </a:p>
        </p:txBody>
      </p:sp>
      <p:sp>
        <p:nvSpPr>
          <p:cNvPr id="12" name="Retângulo 11">
            <a:extLst>
              <a:ext uri="{FF2B5EF4-FFF2-40B4-BE49-F238E27FC236}">
                <a16:creationId xmlns:a16="http://schemas.microsoft.com/office/drawing/2014/main" id="{1356333B-7DDB-45D8-B409-D8A4D48773B8}"/>
              </a:ext>
            </a:extLst>
          </p:cNvPr>
          <p:cNvSpPr/>
          <p:nvPr/>
        </p:nvSpPr>
        <p:spPr>
          <a:xfrm>
            <a:off x="838199" y="2478968"/>
            <a:ext cx="6787393" cy="646331"/>
          </a:xfrm>
          <a:prstGeom prst="rect">
            <a:avLst/>
          </a:prstGeom>
        </p:spPr>
        <p:txBody>
          <a:bodyPr wrap="square">
            <a:spAutoFit/>
          </a:bodyPr>
          <a:lstStyle/>
          <a:p>
            <a:r>
              <a:rPr lang="en-US" dirty="0">
                <a:solidFill>
                  <a:schemeClr val="accent6"/>
                </a:solidFill>
              </a:rPr>
              <a:t>Lakes: </a:t>
            </a:r>
            <a:r>
              <a:rPr lang="en-US" dirty="0"/>
              <a:t>are large bodies of standing water, either formed naturally or man-made for amenity purposes.</a:t>
            </a:r>
          </a:p>
        </p:txBody>
      </p:sp>
      <p:pic>
        <p:nvPicPr>
          <p:cNvPr id="14" name="Imagem 13">
            <a:extLst>
              <a:ext uri="{FF2B5EF4-FFF2-40B4-BE49-F238E27FC236}">
                <a16:creationId xmlns:a16="http://schemas.microsoft.com/office/drawing/2014/main" id="{F2375EAB-7C7F-4C36-B982-36FF43055FB7}"/>
              </a:ext>
            </a:extLst>
          </p:cNvPr>
          <p:cNvPicPr>
            <a:picLocks noChangeAspect="1"/>
          </p:cNvPicPr>
          <p:nvPr/>
        </p:nvPicPr>
        <p:blipFill>
          <a:blip r:embed="rId3"/>
          <a:stretch>
            <a:fillRect/>
          </a:stretch>
        </p:blipFill>
        <p:spPr>
          <a:xfrm>
            <a:off x="7751838" y="4199910"/>
            <a:ext cx="2650512" cy="1987884"/>
          </a:xfrm>
          <a:prstGeom prst="rect">
            <a:avLst/>
          </a:prstGeom>
        </p:spPr>
      </p:pic>
    </p:spTree>
    <p:extLst>
      <p:ext uri="{BB962C8B-B14F-4D97-AF65-F5344CB8AC3E}">
        <p14:creationId xmlns:p14="http://schemas.microsoft.com/office/powerpoint/2010/main" val="181223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a:xfrm>
            <a:off x="1569630" y="1086542"/>
            <a:ext cx="4671779" cy="600074"/>
          </a:xfrm>
        </p:spPr>
        <p:txBody>
          <a:bodyPr>
            <a:normAutofit/>
          </a:bodyPr>
          <a:lstStyle/>
          <a:p>
            <a:r>
              <a:rPr lang="en-GB" dirty="0"/>
              <a:t>Catchments (continuation)</a:t>
            </a:r>
          </a:p>
        </p:txBody>
      </p:sp>
      <p:pic>
        <p:nvPicPr>
          <p:cNvPr id="2" name="Imagem 1">
            <a:extLst>
              <a:ext uri="{FF2B5EF4-FFF2-40B4-BE49-F238E27FC236}">
                <a16:creationId xmlns:a16="http://schemas.microsoft.com/office/drawing/2014/main" id="{51E1A799-8083-442F-8F81-7805599357F7}"/>
              </a:ext>
            </a:extLst>
          </p:cNvPr>
          <p:cNvPicPr>
            <a:picLocks noChangeAspect="1"/>
          </p:cNvPicPr>
          <p:nvPr/>
        </p:nvPicPr>
        <p:blipFill>
          <a:blip r:embed="rId2"/>
          <a:stretch>
            <a:fillRect/>
          </a:stretch>
        </p:blipFill>
        <p:spPr>
          <a:xfrm>
            <a:off x="8330742" y="2343111"/>
            <a:ext cx="2390388" cy="1583632"/>
          </a:xfrm>
          <a:prstGeom prst="rect">
            <a:avLst/>
          </a:prstGeom>
        </p:spPr>
      </p:pic>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4" name="Retângulo 3">
            <a:extLst>
              <a:ext uri="{FF2B5EF4-FFF2-40B4-BE49-F238E27FC236}">
                <a16:creationId xmlns:a16="http://schemas.microsoft.com/office/drawing/2014/main" id="{A6E8A258-1ABF-4E8E-BD33-B8750664059D}"/>
              </a:ext>
            </a:extLst>
          </p:cNvPr>
          <p:cNvSpPr/>
          <p:nvPr/>
        </p:nvSpPr>
        <p:spPr>
          <a:xfrm>
            <a:off x="1470870" y="2237170"/>
            <a:ext cx="6096000" cy="1754326"/>
          </a:xfrm>
          <a:prstGeom prst="rect">
            <a:avLst/>
          </a:prstGeom>
        </p:spPr>
        <p:txBody>
          <a:bodyPr>
            <a:spAutoFit/>
          </a:bodyPr>
          <a:lstStyle/>
          <a:p>
            <a:pPr algn="just"/>
            <a:r>
              <a:rPr lang="en-US" dirty="0">
                <a:solidFill>
                  <a:schemeClr val="accent6"/>
                </a:solidFill>
              </a:rPr>
              <a:t>Artificial:</a:t>
            </a:r>
            <a:r>
              <a:rPr lang="en-US" dirty="0"/>
              <a:t> An artificial reservoir is manmade reservoir where water is stored. Most reservoirs are formed by constructing dams across rivers. A reservoir can also be formed from a natural lake whose outlet has been dammed to control the water level. The dam controls the amount of water that flows out of the reservoir.</a:t>
            </a:r>
          </a:p>
        </p:txBody>
      </p:sp>
    </p:spTree>
    <p:extLst>
      <p:ext uri="{BB962C8B-B14F-4D97-AF65-F5344CB8AC3E}">
        <p14:creationId xmlns:p14="http://schemas.microsoft.com/office/powerpoint/2010/main" val="12696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pic>
        <p:nvPicPr>
          <p:cNvPr id="2" name="Imagem 1">
            <a:extLst>
              <a:ext uri="{FF2B5EF4-FFF2-40B4-BE49-F238E27FC236}">
                <a16:creationId xmlns:a16="http://schemas.microsoft.com/office/drawing/2014/main" id="{37F3E7E6-86CD-44BA-8716-AD3E27928B04}"/>
              </a:ext>
            </a:extLst>
          </p:cNvPr>
          <p:cNvPicPr>
            <a:picLocks noChangeAspect="1"/>
          </p:cNvPicPr>
          <p:nvPr/>
        </p:nvPicPr>
        <p:blipFill>
          <a:blip r:embed="rId2"/>
          <a:stretch>
            <a:fillRect/>
          </a:stretch>
        </p:blipFill>
        <p:spPr>
          <a:xfrm>
            <a:off x="457200" y="954703"/>
            <a:ext cx="11008949" cy="4948594"/>
          </a:xfrm>
          <a:prstGeom prst="rect">
            <a:avLst/>
          </a:prstGeom>
        </p:spPr>
      </p:pic>
      <p:sp>
        <p:nvSpPr>
          <p:cNvPr id="3" name="CaixaDeTexto 2">
            <a:extLst>
              <a:ext uri="{FF2B5EF4-FFF2-40B4-BE49-F238E27FC236}">
                <a16:creationId xmlns:a16="http://schemas.microsoft.com/office/drawing/2014/main" id="{65AC7BD7-8943-490C-865C-C9755650D0CF}"/>
              </a:ext>
            </a:extLst>
          </p:cNvPr>
          <p:cNvSpPr txBox="1"/>
          <p:nvPr/>
        </p:nvSpPr>
        <p:spPr>
          <a:xfrm>
            <a:off x="8095378" y="5900322"/>
            <a:ext cx="1744910" cy="338554"/>
          </a:xfrm>
          <a:prstGeom prst="rect">
            <a:avLst/>
          </a:prstGeom>
          <a:noFill/>
        </p:spPr>
        <p:txBody>
          <a:bodyPr wrap="square" rtlCol="0">
            <a:spAutoFit/>
          </a:bodyPr>
          <a:lstStyle/>
          <a:p>
            <a:r>
              <a:rPr lang="pt-PT" sz="1600" dirty="0" err="1"/>
              <a:t>Archimedes</a:t>
            </a:r>
            <a:r>
              <a:rPr lang="pt-PT" sz="1600" dirty="0"/>
              <a:t> </a:t>
            </a:r>
            <a:r>
              <a:rPr lang="pt-PT" sz="1600" dirty="0" err="1"/>
              <a:t>screw</a:t>
            </a:r>
            <a:endParaRPr lang="pt-PT" sz="1600" dirty="0"/>
          </a:p>
        </p:txBody>
      </p:sp>
    </p:spTree>
    <p:extLst>
      <p:ext uri="{BB962C8B-B14F-4D97-AF65-F5344CB8AC3E}">
        <p14:creationId xmlns:p14="http://schemas.microsoft.com/office/powerpoint/2010/main" val="30683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964035" y="1368934"/>
            <a:ext cx="5025705" cy="1097429"/>
          </a:xfrm>
        </p:spPr>
        <p:txBody>
          <a:bodyPr>
            <a:normAutofit/>
          </a:bodyPr>
          <a:lstStyle/>
          <a:p>
            <a:r>
              <a:rPr lang="en-GB" sz="4000" dirty="0"/>
              <a:t>Subunit 3: Water uses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3: </a:t>
            </a:r>
            <a:r>
              <a:rPr lang="en-GB" dirty="0"/>
              <a:t>Water uses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14</a:t>
            </a:fld>
            <a:endParaRPr lang="it-IT" dirty="0"/>
          </a:p>
        </p:txBody>
      </p:sp>
      <p:sp>
        <p:nvSpPr>
          <p:cNvPr id="2" name="Retângulo 1">
            <a:extLst>
              <a:ext uri="{FF2B5EF4-FFF2-40B4-BE49-F238E27FC236}">
                <a16:creationId xmlns:a16="http://schemas.microsoft.com/office/drawing/2014/main" id="{1B63B139-906D-4D04-9853-243B7A025594}"/>
              </a:ext>
            </a:extLst>
          </p:cNvPr>
          <p:cNvSpPr/>
          <p:nvPr/>
        </p:nvSpPr>
        <p:spPr>
          <a:xfrm>
            <a:off x="964034" y="2466363"/>
            <a:ext cx="9856365" cy="923330"/>
          </a:xfrm>
          <a:prstGeom prst="rect">
            <a:avLst/>
          </a:prstGeom>
        </p:spPr>
        <p:txBody>
          <a:bodyPr wrap="square">
            <a:spAutoFit/>
          </a:bodyPr>
          <a:lstStyle/>
          <a:p>
            <a:pPr algn="just"/>
            <a:r>
              <a:rPr lang="en-US" dirty="0"/>
              <a:t>Water can be used for direct and indirect purposes. Direct purposes include bathing, drinking, and cooking, while examples of indirect purposes are the use of water in processing wood to make paper and in producing steel for automobiles.</a:t>
            </a:r>
          </a:p>
        </p:txBody>
      </p:sp>
      <p:pic>
        <p:nvPicPr>
          <p:cNvPr id="5" name="Imagem 4">
            <a:extLst>
              <a:ext uri="{FF2B5EF4-FFF2-40B4-BE49-F238E27FC236}">
                <a16:creationId xmlns:a16="http://schemas.microsoft.com/office/drawing/2014/main" id="{3861995F-5750-4D8A-A066-5BEA09708BB9}"/>
              </a:ext>
            </a:extLst>
          </p:cNvPr>
          <p:cNvPicPr>
            <a:picLocks noChangeAspect="1"/>
          </p:cNvPicPr>
          <p:nvPr/>
        </p:nvPicPr>
        <p:blipFill>
          <a:blip r:embed="rId2"/>
          <a:stretch>
            <a:fillRect/>
          </a:stretch>
        </p:blipFill>
        <p:spPr>
          <a:xfrm>
            <a:off x="5600339" y="3389693"/>
            <a:ext cx="2182557" cy="2182557"/>
          </a:xfrm>
          <a:prstGeom prst="rect">
            <a:avLst/>
          </a:prstGeom>
        </p:spPr>
      </p:pic>
      <p:sp>
        <p:nvSpPr>
          <p:cNvPr id="6" name="Retângulo 5">
            <a:extLst>
              <a:ext uri="{FF2B5EF4-FFF2-40B4-BE49-F238E27FC236}">
                <a16:creationId xmlns:a16="http://schemas.microsoft.com/office/drawing/2014/main" id="{48C7182E-17D7-4AFD-B697-F77D52F236B2}"/>
              </a:ext>
            </a:extLst>
          </p:cNvPr>
          <p:cNvSpPr/>
          <p:nvPr/>
        </p:nvSpPr>
        <p:spPr>
          <a:xfrm>
            <a:off x="5314776" y="5677423"/>
            <a:ext cx="3240246" cy="369332"/>
          </a:xfrm>
          <a:prstGeom prst="rect">
            <a:avLst/>
          </a:prstGeom>
        </p:spPr>
        <p:txBody>
          <a:bodyPr wrap="none">
            <a:spAutoFit/>
          </a:bodyPr>
          <a:lstStyle/>
          <a:p>
            <a:r>
              <a:rPr lang="pt-PT" dirty="0" err="1"/>
              <a:t>Estimated</a:t>
            </a:r>
            <a:r>
              <a:rPr lang="pt-PT" dirty="0"/>
              <a:t> global </a:t>
            </a:r>
            <a:r>
              <a:rPr lang="pt-PT" dirty="0" err="1"/>
              <a:t>freshwater</a:t>
            </a:r>
            <a:r>
              <a:rPr lang="pt-PT" dirty="0"/>
              <a:t> use </a:t>
            </a:r>
          </a:p>
        </p:txBody>
      </p:sp>
    </p:spTree>
    <p:extLst>
      <p:ext uri="{BB962C8B-B14F-4D97-AF65-F5344CB8AC3E}">
        <p14:creationId xmlns:p14="http://schemas.microsoft.com/office/powerpoint/2010/main" val="321143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lstStyle/>
          <a:p>
            <a:r>
              <a:rPr lang="en-GB" dirty="0"/>
              <a:t>Water uses</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3: </a:t>
            </a:r>
            <a:r>
              <a:rPr lang="en-GB" dirty="0"/>
              <a:t>Water uses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15</a:t>
            </a:fld>
            <a:endParaRPr lang="it-IT" dirty="0"/>
          </a:p>
        </p:txBody>
      </p:sp>
      <p:pic>
        <p:nvPicPr>
          <p:cNvPr id="2" name="Marcador de Posição do Gráfico 1">
            <a:extLst>
              <a:ext uri="{FF2B5EF4-FFF2-40B4-BE49-F238E27FC236}">
                <a16:creationId xmlns:a16="http://schemas.microsoft.com/office/drawing/2014/main" id="{FAD9851D-2F54-46B5-BB28-72E939237826}"/>
              </a:ext>
            </a:extLst>
          </p:cNvPr>
          <p:cNvPicPr>
            <a:picLocks noGrp="1" noChangeAspect="1"/>
          </p:cNvPicPr>
          <p:nvPr>
            <p:ph type="chart" sz="quarter" idx="14"/>
          </p:nvPr>
        </p:nvPicPr>
        <p:blipFill>
          <a:blip r:embed="rId2"/>
          <a:stretch>
            <a:fillRect/>
          </a:stretch>
        </p:blipFill>
        <p:spPr>
          <a:xfrm>
            <a:off x="984658" y="1776568"/>
            <a:ext cx="9689284" cy="4238318"/>
          </a:xfrm>
          <a:prstGeom prst="rect">
            <a:avLst/>
          </a:prstGeom>
        </p:spPr>
      </p:pic>
    </p:spTree>
    <p:extLst>
      <p:ext uri="{BB962C8B-B14F-4D97-AF65-F5344CB8AC3E}">
        <p14:creationId xmlns:p14="http://schemas.microsoft.com/office/powerpoint/2010/main" val="171862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o Gráfico 1">
            <a:extLst>
              <a:ext uri="{FF2B5EF4-FFF2-40B4-BE49-F238E27FC236}">
                <a16:creationId xmlns:a16="http://schemas.microsoft.com/office/drawing/2014/main" id="{22B003F7-DE50-4EC1-A433-890D189684AD}"/>
              </a:ext>
            </a:extLst>
          </p:cNvPr>
          <p:cNvPicPr>
            <a:picLocks noGrp="1" noChangeAspect="1"/>
          </p:cNvPicPr>
          <p:nvPr>
            <p:ph type="chart" sz="quarter" idx="14"/>
          </p:nvPr>
        </p:nvPicPr>
        <p:blipFill>
          <a:blip r:embed="rId2"/>
          <a:stretch>
            <a:fillRect/>
          </a:stretch>
        </p:blipFill>
        <p:spPr>
          <a:xfrm>
            <a:off x="701683" y="886445"/>
            <a:ext cx="11423205" cy="4866996"/>
          </a:xfrm>
          <a:prstGeom prst="rect">
            <a:avLst/>
          </a:prstGeom>
        </p:spPr>
      </p:pic>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3: </a:t>
            </a:r>
            <a:r>
              <a:rPr lang="en-GB" dirty="0"/>
              <a:t>Water uses</a:t>
            </a:r>
            <a:endParaRPr lang="en-US"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16</a:t>
            </a:fld>
            <a:endParaRPr lang="it-IT" dirty="0"/>
          </a:p>
        </p:txBody>
      </p:sp>
      <p:sp>
        <p:nvSpPr>
          <p:cNvPr id="5" name="CaixaDeTexto 4">
            <a:extLst>
              <a:ext uri="{FF2B5EF4-FFF2-40B4-BE49-F238E27FC236}">
                <a16:creationId xmlns:a16="http://schemas.microsoft.com/office/drawing/2014/main" id="{8CE30275-A680-434C-BD03-F916FF5C6B1D}"/>
              </a:ext>
            </a:extLst>
          </p:cNvPr>
          <p:cNvSpPr txBox="1"/>
          <p:nvPr/>
        </p:nvSpPr>
        <p:spPr>
          <a:xfrm>
            <a:off x="1965559" y="2265027"/>
            <a:ext cx="1538242" cy="369332"/>
          </a:xfrm>
          <a:prstGeom prst="rect">
            <a:avLst/>
          </a:prstGeom>
          <a:solidFill>
            <a:schemeClr val="bg1"/>
          </a:solidFill>
        </p:spPr>
        <p:txBody>
          <a:bodyPr wrap="none" rtlCol="0">
            <a:spAutoFit/>
          </a:bodyPr>
          <a:lstStyle/>
          <a:p>
            <a:r>
              <a:rPr lang="pt-PT" dirty="0">
                <a:solidFill>
                  <a:schemeClr val="accent6"/>
                </a:solidFill>
              </a:rPr>
              <a:t>Industrial uses</a:t>
            </a:r>
          </a:p>
        </p:txBody>
      </p:sp>
      <p:sp>
        <p:nvSpPr>
          <p:cNvPr id="6" name="CaixaDeTexto 5">
            <a:extLst>
              <a:ext uri="{FF2B5EF4-FFF2-40B4-BE49-F238E27FC236}">
                <a16:creationId xmlns:a16="http://schemas.microsoft.com/office/drawing/2014/main" id="{209F8231-C75A-4CFF-A230-D5511F5E948B}"/>
              </a:ext>
            </a:extLst>
          </p:cNvPr>
          <p:cNvSpPr txBox="1"/>
          <p:nvPr/>
        </p:nvSpPr>
        <p:spPr>
          <a:xfrm>
            <a:off x="8102590" y="2206304"/>
            <a:ext cx="2123851" cy="369332"/>
          </a:xfrm>
          <a:prstGeom prst="rect">
            <a:avLst/>
          </a:prstGeom>
          <a:solidFill>
            <a:schemeClr val="bg1"/>
          </a:solidFill>
        </p:spPr>
        <p:txBody>
          <a:bodyPr wrap="none" rtlCol="0">
            <a:spAutoFit/>
          </a:bodyPr>
          <a:lstStyle/>
          <a:p>
            <a:r>
              <a:rPr lang="pt-PT" dirty="0" err="1">
                <a:solidFill>
                  <a:schemeClr val="accent6"/>
                </a:solidFill>
              </a:rPr>
              <a:t>Energy</a:t>
            </a:r>
            <a:r>
              <a:rPr lang="pt-PT" dirty="0">
                <a:solidFill>
                  <a:schemeClr val="accent6"/>
                </a:solidFill>
              </a:rPr>
              <a:t> </a:t>
            </a:r>
            <a:r>
              <a:rPr lang="pt-PT" dirty="0" err="1">
                <a:solidFill>
                  <a:schemeClr val="accent6"/>
                </a:solidFill>
              </a:rPr>
              <a:t>production</a:t>
            </a:r>
            <a:r>
              <a:rPr lang="pt-PT" dirty="0">
                <a:solidFill>
                  <a:schemeClr val="accent6"/>
                </a:solidFill>
              </a:rPr>
              <a:t>    </a:t>
            </a:r>
          </a:p>
        </p:txBody>
      </p:sp>
    </p:spTree>
    <p:extLst>
      <p:ext uri="{BB962C8B-B14F-4D97-AF65-F5344CB8AC3E}">
        <p14:creationId xmlns:p14="http://schemas.microsoft.com/office/powerpoint/2010/main" val="307767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a:xfrm>
            <a:off x="972424" y="1033375"/>
            <a:ext cx="10515600" cy="1009651"/>
          </a:xfrm>
        </p:spPr>
        <p:txBody>
          <a:bodyPr/>
          <a:lstStyle/>
          <a:p>
            <a:r>
              <a:rPr lang="en-GB" dirty="0"/>
              <a:t>Subunit 4: Water Management</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17</a:t>
            </a:fld>
            <a:endParaRPr lang="it-IT" dirty="0"/>
          </a:p>
        </p:txBody>
      </p:sp>
      <p:sp>
        <p:nvSpPr>
          <p:cNvPr id="2" name="Retângulo 1">
            <a:extLst>
              <a:ext uri="{FF2B5EF4-FFF2-40B4-BE49-F238E27FC236}">
                <a16:creationId xmlns:a16="http://schemas.microsoft.com/office/drawing/2014/main" id="{BDE6CD1E-2F4A-4454-A423-DC828C8E1AF6}"/>
              </a:ext>
            </a:extLst>
          </p:cNvPr>
          <p:cNvSpPr/>
          <p:nvPr/>
        </p:nvSpPr>
        <p:spPr>
          <a:xfrm>
            <a:off x="972424" y="2043026"/>
            <a:ext cx="10247152" cy="3416320"/>
          </a:xfrm>
          <a:prstGeom prst="rect">
            <a:avLst/>
          </a:prstGeom>
        </p:spPr>
        <p:txBody>
          <a:bodyPr wrap="square">
            <a:spAutoFit/>
          </a:bodyPr>
          <a:lstStyle/>
          <a:p>
            <a:pPr algn="just"/>
            <a:r>
              <a:rPr lang="en-US" dirty="0">
                <a:solidFill>
                  <a:schemeClr val="accent6"/>
                </a:solidFill>
              </a:rPr>
              <a:t>Quality and Quantity:</a:t>
            </a:r>
            <a:r>
              <a:rPr lang="en-US" dirty="0"/>
              <a:t> Quality parameters are related to the set of physical, chemical, biological and microbiological parameters that allow evaluating the suitability of water for a given purpose. Water can be of good quality for a certain purpose and poor quality for another, depending on its characteristics and the requirements for its specific use.</a:t>
            </a:r>
          </a:p>
          <a:p>
            <a:pPr algn="just"/>
            <a:endParaRPr lang="en-US" dirty="0"/>
          </a:p>
          <a:p>
            <a:pPr algn="just"/>
            <a:r>
              <a:rPr lang="en-US" dirty="0">
                <a:solidFill>
                  <a:schemeClr val="accent6"/>
                </a:solidFill>
              </a:rPr>
              <a:t>Demands vs available equilibrium: </a:t>
            </a:r>
            <a:r>
              <a:rPr lang="en-US" dirty="0"/>
              <a:t>It is important for drought indices to have a term for water demand (evaporation or evapotranspiration (ET)) as well as water supply (precipitation). Water supply is easy to measure - it is just precipitation, maybe with some component that looks at soil moisture. Water demand is harder to calculate and is frequently based on temperature. Warmer temperatures generally result in more ET and greater water demand, increasing the risk of drought.</a:t>
            </a:r>
          </a:p>
          <a:p>
            <a:pPr algn="just"/>
            <a:endParaRPr lang="en-US" dirty="0"/>
          </a:p>
          <a:p>
            <a:pPr algn="just"/>
            <a:endParaRPr lang="en-US" dirty="0"/>
          </a:p>
        </p:txBody>
      </p:sp>
    </p:spTree>
    <p:extLst>
      <p:ext uri="{BB962C8B-B14F-4D97-AF65-F5344CB8AC3E}">
        <p14:creationId xmlns:p14="http://schemas.microsoft.com/office/powerpoint/2010/main" val="184453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68C1C45-34BA-34E6-DC19-054C9F29A90F}"/>
              </a:ext>
            </a:extLst>
          </p:cNvPr>
          <p:cNvSpPr>
            <a:spLocks noGrp="1"/>
          </p:cNvSpPr>
          <p:nvPr>
            <p:ph type="title"/>
          </p:nvPr>
        </p:nvSpPr>
        <p:spPr/>
        <p:txBody>
          <a:bodyPr>
            <a:normAutofit/>
          </a:bodyPr>
          <a:lstStyle/>
          <a:p>
            <a:r>
              <a:rPr lang="en-GB" sz="4000" dirty="0"/>
              <a:t>Water Management </a:t>
            </a:r>
            <a:r>
              <a:rPr lang="en-GB" sz="3600" dirty="0"/>
              <a:t>(continuation)</a:t>
            </a:r>
          </a:p>
        </p:txBody>
      </p:sp>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pPr/>
              <a:t>18</a:t>
            </a:fld>
            <a:endParaRPr lang="it-IT" dirty="0"/>
          </a:p>
        </p:txBody>
      </p:sp>
      <p:sp>
        <p:nvSpPr>
          <p:cNvPr id="5" name="Retângulo 4">
            <a:extLst>
              <a:ext uri="{FF2B5EF4-FFF2-40B4-BE49-F238E27FC236}">
                <a16:creationId xmlns:a16="http://schemas.microsoft.com/office/drawing/2014/main" id="{BE7B3775-65D5-4BA7-9B5E-11996C4EAD1E}"/>
              </a:ext>
            </a:extLst>
          </p:cNvPr>
          <p:cNvSpPr/>
          <p:nvPr/>
        </p:nvSpPr>
        <p:spPr>
          <a:xfrm>
            <a:off x="774583" y="2002115"/>
            <a:ext cx="6096000" cy="2585323"/>
          </a:xfrm>
          <a:prstGeom prst="rect">
            <a:avLst/>
          </a:prstGeom>
        </p:spPr>
        <p:txBody>
          <a:bodyPr>
            <a:spAutoFit/>
          </a:bodyPr>
          <a:lstStyle/>
          <a:p>
            <a:pPr algn="just"/>
            <a:r>
              <a:rPr lang="en-US" dirty="0">
                <a:solidFill>
                  <a:schemeClr val="accent6"/>
                </a:solidFill>
              </a:rPr>
              <a:t>Control and monitorization: </a:t>
            </a:r>
            <a:r>
              <a:rPr lang="en-US" dirty="0"/>
              <a:t>Monitoring proposes an overall methodological approach to monitoring for the implementation of the WFD. Because of the diversity of catchment pressures, water-body types, biological communities and </a:t>
            </a:r>
            <a:r>
              <a:rPr lang="en-US" dirty="0" err="1"/>
              <a:t>hydromorphological</a:t>
            </a:r>
            <a:r>
              <a:rPr lang="en-US" dirty="0"/>
              <a:t> and </a:t>
            </a:r>
            <a:r>
              <a:rPr lang="en-US" dirty="0" err="1"/>
              <a:t>physico</a:t>
            </a:r>
            <a:r>
              <a:rPr lang="en-US" dirty="0"/>
              <a:t>-chemical characteristics within the European Union, the appropriate implementation of </a:t>
            </a:r>
            <a:r>
              <a:rPr lang="en-US" dirty="0" err="1"/>
              <a:t>programmes</a:t>
            </a:r>
            <a:r>
              <a:rPr lang="en-US" dirty="0"/>
              <a:t> of measures in accordance with the requirements of the directive will vary between Member States and river basins. </a:t>
            </a:r>
          </a:p>
        </p:txBody>
      </p:sp>
      <p:pic>
        <p:nvPicPr>
          <p:cNvPr id="6" name="Imagem 5">
            <a:extLst>
              <a:ext uri="{FF2B5EF4-FFF2-40B4-BE49-F238E27FC236}">
                <a16:creationId xmlns:a16="http://schemas.microsoft.com/office/drawing/2014/main" id="{0D9274F3-6671-48DF-A9DE-8FFB0A141CD4}"/>
              </a:ext>
            </a:extLst>
          </p:cNvPr>
          <p:cNvPicPr>
            <a:picLocks noChangeAspect="1"/>
          </p:cNvPicPr>
          <p:nvPr/>
        </p:nvPicPr>
        <p:blipFill>
          <a:blip r:embed="rId2"/>
          <a:stretch>
            <a:fillRect/>
          </a:stretch>
        </p:blipFill>
        <p:spPr>
          <a:xfrm>
            <a:off x="6893793" y="1690688"/>
            <a:ext cx="3926607" cy="4286458"/>
          </a:xfrm>
          <a:prstGeom prst="rect">
            <a:avLst/>
          </a:prstGeom>
        </p:spPr>
      </p:pic>
    </p:spTree>
    <p:extLst>
      <p:ext uri="{BB962C8B-B14F-4D97-AF65-F5344CB8AC3E}">
        <p14:creationId xmlns:p14="http://schemas.microsoft.com/office/powerpoint/2010/main" val="25536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5BF6-8BA9-45B9-A8AD-BA507394325A}"/>
              </a:ext>
            </a:extLst>
          </p:cNvPr>
          <p:cNvSpPr>
            <a:spLocks noGrp="1"/>
          </p:cNvSpPr>
          <p:nvPr>
            <p:ph type="title"/>
          </p:nvPr>
        </p:nvSpPr>
        <p:spPr/>
        <p:txBody>
          <a:bodyPr/>
          <a:lstStyle/>
          <a:p>
            <a:r>
              <a:rPr lang="en-GB" sz="4000" dirty="0"/>
              <a:t>Water Management </a:t>
            </a:r>
            <a:r>
              <a:rPr lang="en-GB" sz="3600" dirty="0"/>
              <a:t>(continuation)</a:t>
            </a:r>
            <a:endParaRPr lang="pt-PT" dirty="0"/>
          </a:p>
        </p:txBody>
      </p:sp>
      <p:sp>
        <p:nvSpPr>
          <p:cNvPr id="3" name="Marcador de Posição do Rodapé 2">
            <a:extLst>
              <a:ext uri="{FF2B5EF4-FFF2-40B4-BE49-F238E27FC236}">
                <a16:creationId xmlns:a16="http://schemas.microsoft.com/office/drawing/2014/main" id="{B6633981-1FE9-44B6-BFE5-EDE8BA6B7A8C}"/>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endParaRPr lang="pt-PT" dirty="0"/>
          </a:p>
          <a:p>
            <a:endParaRPr lang="en-US" dirty="0"/>
          </a:p>
        </p:txBody>
      </p:sp>
      <p:sp>
        <p:nvSpPr>
          <p:cNvPr id="4" name="Marcador de Posição do Número do Diapositivo 3">
            <a:extLst>
              <a:ext uri="{FF2B5EF4-FFF2-40B4-BE49-F238E27FC236}">
                <a16:creationId xmlns:a16="http://schemas.microsoft.com/office/drawing/2014/main" id="{6DBCF79D-8FFA-4366-B38F-DEEE11DED934}"/>
              </a:ext>
            </a:extLst>
          </p:cNvPr>
          <p:cNvSpPr>
            <a:spLocks noGrp="1"/>
          </p:cNvSpPr>
          <p:nvPr>
            <p:ph type="sldNum" sz="quarter" idx="11"/>
          </p:nvPr>
        </p:nvSpPr>
        <p:spPr/>
        <p:txBody>
          <a:bodyPr/>
          <a:lstStyle/>
          <a:p>
            <a:fld id="{D57F1E4F-1CFF-5643-939E-217C01CDF565}" type="slidenum">
              <a:rPr lang="it-IT" smtClean="0"/>
              <a:pPr/>
              <a:t>19</a:t>
            </a:fld>
            <a:endParaRPr lang="it-IT" dirty="0"/>
          </a:p>
        </p:txBody>
      </p:sp>
      <p:sp>
        <p:nvSpPr>
          <p:cNvPr id="7" name="Retângulo 6">
            <a:extLst>
              <a:ext uri="{FF2B5EF4-FFF2-40B4-BE49-F238E27FC236}">
                <a16:creationId xmlns:a16="http://schemas.microsoft.com/office/drawing/2014/main" id="{AB85DD64-BC7F-46C5-A8C5-5F3BFA74928D}"/>
              </a:ext>
            </a:extLst>
          </p:cNvPr>
          <p:cNvSpPr/>
          <p:nvPr/>
        </p:nvSpPr>
        <p:spPr>
          <a:xfrm>
            <a:off x="959142" y="1622862"/>
            <a:ext cx="5542326" cy="4539704"/>
          </a:xfrm>
          <a:prstGeom prst="rect">
            <a:avLst/>
          </a:prstGeom>
        </p:spPr>
        <p:txBody>
          <a:bodyPr wrap="square">
            <a:spAutoFit/>
          </a:bodyPr>
          <a:lstStyle/>
          <a:p>
            <a:pPr algn="just"/>
            <a:r>
              <a:rPr lang="en-US" sz="1700" dirty="0">
                <a:solidFill>
                  <a:schemeClr val="accent6"/>
                </a:solidFill>
              </a:rPr>
              <a:t>Monitorization networks: </a:t>
            </a:r>
            <a:r>
              <a:rPr lang="en-US" sz="1700" dirty="0"/>
              <a:t>Water monitoring can be defined as repeated (with a defined frequency) analysis of water quality in permanent points, data processing and prognosis of trends to support actions focused on interception and remediation of adverse anthropogenic impact on the aquatic environment. There are several companies that monitor water quality, according to the parameters required by each country and for each use.</a:t>
            </a:r>
          </a:p>
          <a:p>
            <a:pPr algn="just"/>
            <a:endParaRPr lang="en-US" sz="1700" dirty="0"/>
          </a:p>
          <a:p>
            <a:pPr algn="just"/>
            <a:r>
              <a:rPr lang="en-US" sz="1700" dirty="0">
                <a:solidFill>
                  <a:schemeClr val="accent6"/>
                </a:solidFill>
              </a:rPr>
              <a:t>Control plans and reports: </a:t>
            </a:r>
            <a:r>
              <a:rPr lang="en-US" sz="1700" dirty="0"/>
              <a:t>Reports and plans for water quality control are very dependent on the purpose for which the water is intended. Many parameters are evaluated in the water, most common are: pH, nitrogen, conductivity, total dissolved solids, among others. A report on water for human consumption has much more rigorous parameters than whether this water is intended for energy production or irrigation. </a:t>
            </a:r>
          </a:p>
        </p:txBody>
      </p:sp>
      <p:pic>
        <p:nvPicPr>
          <p:cNvPr id="8" name="Imagem 7">
            <a:extLst>
              <a:ext uri="{FF2B5EF4-FFF2-40B4-BE49-F238E27FC236}">
                <a16:creationId xmlns:a16="http://schemas.microsoft.com/office/drawing/2014/main" id="{C9E8F062-54C9-4E11-90F6-462F35CC1D64}"/>
              </a:ext>
            </a:extLst>
          </p:cNvPr>
          <p:cNvPicPr>
            <a:picLocks noChangeAspect="1"/>
          </p:cNvPicPr>
          <p:nvPr/>
        </p:nvPicPr>
        <p:blipFill>
          <a:blip r:embed="rId2"/>
          <a:stretch>
            <a:fillRect/>
          </a:stretch>
        </p:blipFill>
        <p:spPr>
          <a:xfrm>
            <a:off x="7274660" y="1563140"/>
            <a:ext cx="3036071" cy="2261812"/>
          </a:xfrm>
          <a:prstGeom prst="rect">
            <a:avLst/>
          </a:prstGeom>
        </p:spPr>
      </p:pic>
      <p:pic>
        <p:nvPicPr>
          <p:cNvPr id="9" name="Imagem 8">
            <a:extLst>
              <a:ext uri="{FF2B5EF4-FFF2-40B4-BE49-F238E27FC236}">
                <a16:creationId xmlns:a16="http://schemas.microsoft.com/office/drawing/2014/main" id="{F91AD47E-EA93-40F0-B34A-A212287F3675}"/>
              </a:ext>
            </a:extLst>
          </p:cNvPr>
          <p:cNvPicPr>
            <a:picLocks noChangeAspect="1"/>
          </p:cNvPicPr>
          <p:nvPr/>
        </p:nvPicPr>
        <p:blipFill>
          <a:blip r:embed="rId3"/>
          <a:stretch>
            <a:fillRect/>
          </a:stretch>
        </p:blipFill>
        <p:spPr>
          <a:xfrm>
            <a:off x="7386663" y="3969452"/>
            <a:ext cx="2804403" cy="1579001"/>
          </a:xfrm>
          <a:prstGeom prst="rect">
            <a:avLst/>
          </a:prstGeom>
        </p:spPr>
      </p:pic>
      <p:sp>
        <p:nvSpPr>
          <p:cNvPr id="10" name="Retângulo 9">
            <a:extLst>
              <a:ext uri="{FF2B5EF4-FFF2-40B4-BE49-F238E27FC236}">
                <a16:creationId xmlns:a16="http://schemas.microsoft.com/office/drawing/2014/main" id="{C7513F48-E548-43DC-9C1B-89A102DA1B97}"/>
              </a:ext>
            </a:extLst>
          </p:cNvPr>
          <p:cNvSpPr/>
          <p:nvPr/>
        </p:nvSpPr>
        <p:spPr>
          <a:xfrm>
            <a:off x="6715734" y="5653743"/>
            <a:ext cx="4146259" cy="523220"/>
          </a:xfrm>
          <a:prstGeom prst="rect">
            <a:avLst/>
          </a:prstGeom>
        </p:spPr>
        <p:txBody>
          <a:bodyPr wrap="square">
            <a:spAutoFit/>
          </a:bodyPr>
          <a:lstStyle/>
          <a:p>
            <a:pPr algn="ctr"/>
            <a:r>
              <a:rPr lang="en-US" sz="1400" dirty="0"/>
              <a:t>Example of a control plan included in a report </a:t>
            </a:r>
          </a:p>
          <a:p>
            <a:pPr algn="ctr"/>
            <a:r>
              <a:rPr lang="en-US" sz="1400" dirty="0"/>
              <a:t>for a water quality monitorization</a:t>
            </a:r>
            <a:endParaRPr lang="pt-PT" sz="1400" dirty="0"/>
          </a:p>
        </p:txBody>
      </p:sp>
    </p:spTree>
    <p:extLst>
      <p:ext uri="{BB962C8B-B14F-4D97-AF65-F5344CB8AC3E}">
        <p14:creationId xmlns:p14="http://schemas.microsoft.com/office/powerpoint/2010/main" val="31262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752571"/>
            <a:ext cx="10061196" cy="2927430"/>
          </a:xfrm>
        </p:spPr>
        <p:txBody>
          <a:bodyPr>
            <a:noAutofit/>
          </a:bodyPr>
          <a:lstStyle/>
          <a:p>
            <a:r>
              <a:rPr lang="en-GB" sz="4400" b="1" dirty="0">
                <a:solidFill>
                  <a:srgbClr val="94C020"/>
                </a:solidFill>
                <a:latin typeface="+mn-lt"/>
              </a:rPr>
              <a:t>Course: VET</a:t>
            </a:r>
            <a:br>
              <a:rPr lang="en-GB" sz="4400" b="1" dirty="0">
                <a:solidFill>
                  <a:srgbClr val="94C020"/>
                </a:solidFill>
                <a:latin typeface="+mn-lt"/>
              </a:rPr>
            </a:br>
            <a:r>
              <a:rPr lang="en-GB" sz="4400" b="1" dirty="0">
                <a:solidFill>
                  <a:srgbClr val="94C020"/>
                </a:solidFill>
                <a:latin typeface="+mn-lt"/>
              </a:rPr>
              <a:t>Module: </a:t>
            </a:r>
            <a:r>
              <a:rPr lang="en-GB" sz="4400" dirty="0"/>
              <a:t>Agricultural sustainability, management of natural resources and climate action</a:t>
            </a:r>
            <a:br>
              <a:rPr lang="en-GB" sz="4400" dirty="0"/>
            </a:br>
            <a:r>
              <a:rPr lang="en-GB" sz="4400" b="1" dirty="0">
                <a:solidFill>
                  <a:srgbClr val="94C020"/>
                </a:solidFill>
                <a:latin typeface="+mn-lt"/>
              </a:rPr>
              <a:t>Learning Unit: </a:t>
            </a:r>
            <a:r>
              <a:rPr lang="en-GB" sz="4400" dirty="0"/>
              <a:t>Water, Energy, and Food (WEF) Nexus security, Drip Irrigation, and Desalination</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Author</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35BF6-8BA9-45B9-A8AD-BA507394325A}"/>
              </a:ext>
            </a:extLst>
          </p:cNvPr>
          <p:cNvSpPr>
            <a:spLocks noGrp="1"/>
          </p:cNvSpPr>
          <p:nvPr>
            <p:ph type="title"/>
          </p:nvPr>
        </p:nvSpPr>
        <p:spPr/>
        <p:txBody>
          <a:bodyPr/>
          <a:lstStyle/>
          <a:p>
            <a:r>
              <a:rPr lang="en-GB" sz="4000" dirty="0"/>
              <a:t>Water Management </a:t>
            </a:r>
            <a:r>
              <a:rPr lang="en-GB" sz="3600" dirty="0"/>
              <a:t>(continuation)</a:t>
            </a:r>
            <a:endParaRPr lang="pt-PT" dirty="0"/>
          </a:p>
        </p:txBody>
      </p:sp>
      <p:sp>
        <p:nvSpPr>
          <p:cNvPr id="3" name="Marcador de Posição do Rodapé 2">
            <a:extLst>
              <a:ext uri="{FF2B5EF4-FFF2-40B4-BE49-F238E27FC236}">
                <a16:creationId xmlns:a16="http://schemas.microsoft.com/office/drawing/2014/main" id="{B6633981-1FE9-44B6-BFE5-EDE8BA6B7A8C}"/>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4: </a:t>
            </a:r>
            <a:r>
              <a:rPr lang="en-US" dirty="0"/>
              <a:t>Water Management</a:t>
            </a:r>
          </a:p>
        </p:txBody>
      </p:sp>
      <p:sp>
        <p:nvSpPr>
          <p:cNvPr id="4" name="Marcador de Posição do Número do Diapositivo 3">
            <a:extLst>
              <a:ext uri="{FF2B5EF4-FFF2-40B4-BE49-F238E27FC236}">
                <a16:creationId xmlns:a16="http://schemas.microsoft.com/office/drawing/2014/main" id="{6DBCF79D-8FFA-4366-B38F-DEEE11DED934}"/>
              </a:ext>
            </a:extLst>
          </p:cNvPr>
          <p:cNvSpPr>
            <a:spLocks noGrp="1"/>
          </p:cNvSpPr>
          <p:nvPr>
            <p:ph type="sldNum" sz="quarter" idx="11"/>
          </p:nvPr>
        </p:nvSpPr>
        <p:spPr/>
        <p:txBody>
          <a:bodyPr/>
          <a:lstStyle/>
          <a:p>
            <a:fld id="{D57F1E4F-1CFF-5643-939E-217C01CDF565}" type="slidenum">
              <a:rPr lang="it-IT" smtClean="0"/>
              <a:pPr/>
              <a:t>20</a:t>
            </a:fld>
            <a:endParaRPr lang="it-IT" dirty="0"/>
          </a:p>
        </p:txBody>
      </p:sp>
      <p:sp>
        <p:nvSpPr>
          <p:cNvPr id="8" name="Retângulo 7">
            <a:extLst>
              <a:ext uri="{FF2B5EF4-FFF2-40B4-BE49-F238E27FC236}">
                <a16:creationId xmlns:a16="http://schemas.microsoft.com/office/drawing/2014/main" id="{7DB2D23E-9AD8-45C5-B5DA-D0B1E2D01EFE}"/>
              </a:ext>
            </a:extLst>
          </p:cNvPr>
          <p:cNvSpPr/>
          <p:nvPr/>
        </p:nvSpPr>
        <p:spPr>
          <a:xfrm>
            <a:off x="900419" y="2164288"/>
            <a:ext cx="3914862" cy="1477328"/>
          </a:xfrm>
          <a:prstGeom prst="rect">
            <a:avLst/>
          </a:prstGeom>
        </p:spPr>
        <p:txBody>
          <a:bodyPr wrap="square">
            <a:spAutoFit/>
          </a:bodyPr>
          <a:lstStyle/>
          <a:p>
            <a:pPr lvl="0" algn="just"/>
            <a:r>
              <a:rPr lang="en-US" b="1" dirty="0">
                <a:solidFill>
                  <a:srgbClr val="70AD47"/>
                </a:solidFill>
              </a:rPr>
              <a:t>Costs and values: </a:t>
            </a:r>
            <a:r>
              <a:rPr lang="en-US" dirty="0">
                <a:solidFill>
                  <a:prstClr val="black"/>
                </a:solidFill>
              </a:rPr>
              <a:t>If we could assess the value of water, what would we base it on?</a:t>
            </a:r>
          </a:p>
          <a:p>
            <a:pPr lvl="0" algn="just"/>
            <a:r>
              <a:rPr lang="en-US" dirty="0">
                <a:solidFill>
                  <a:prstClr val="black"/>
                </a:solidFill>
              </a:rPr>
              <a:t>Could a country from third world apply the price for their true value of water?</a:t>
            </a:r>
          </a:p>
        </p:txBody>
      </p:sp>
      <p:pic>
        <p:nvPicPr>
          <p:cNvPr id="9" name="Imagem 8">
            <a:extLst>
              <a:ext uri="{FF2B5EF4-FFF2-40B4-BE49-F238E27FC236}">
                <a16:creationId xmlns:a16="http://schemas.microsoft.com/office/drawing/2014/main" id="{1281FDA1-7A32-4953-9EA9-B4301E30FDE2}"/>
              </a:ext>
            </a:extLst>
          </p:cNvPr>
          <p:cNvPicPr>
            <a:picLocks noChangeAspect="1"/>
          </p:cNvPicPr>
          <p:nvPr/>
        </p:nvPicPr>
        <p:blipFill>
          <a:blip r:embed="rId2"/>
          <a:stretch>
            <a:fillRect/>
          </a:stretch>
        </p:blipFill>
        <p:spPr>
          <a:xfrm>
            <a:off x="5658879" y="1690688"/>
            <a:ext cx="5773412" cy="4011516"/>
          </a:xfrm>
          <a:prstGeom prst="rect">
            <a:avLst/>
          </a:prstGeom>
        </p:spPr>
      </p:pic>
    </p:spTree>
    <p:extLst>
      <p:ext uri="{BB962C8B-B14F-4D97-AF65-F5344CB8AC3E}">
        <p14:creationId xmlns:p14="http://schemas.microsoft.com/office/powerpoint/2010/main" val="42912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1B170-EC63-4793-B252-F82FEBCBCDC0}"/>
              </a:ext>
            </a:extLst>
          </p:cNvPr>
          <p:cNvSpPr>
            <a:spLocks noGrp="1"/>
          </p:cNvSpPr>
          <p:nvPr>
            <p:ph type="title"/>
          </p:nvPr>
        </p:nvSpPr>
        <p:spPr/>
        <p:txBody>
          <a:bodyPr/>
          <a:lstStyle/>
          <a:p>
            <a:r>
              <a:rPr lang="pt-PT" dirty="0" err="1"/>
              <a:t>Conclusion</a:t>
            </a:r>
            <a:endParaRPr lang="pt-PT" dirty="0"/>
          </a:p>
        </p:txBody>
      </p:sp>
      <p:sp>
        <p:nvSpPr>
          <p:cNvPr id="3" name="Marcador de Posição do Rodapé 2">
            <a:extLst>
              <a:ext uri="{FF2B5EF4-FFF2-40B4-BE49-F238E27FC236}">
                <a16:creationId xmlns:a16="http://schemas.microsoft.com/office/drawing/2014/main" id="{39609EB9-9D42-4BFF-A465-38E84253FC22}"/>
              </a:ext>
            </a:extLst>
          </p:cNvPr>
          <p:cNvSpPr>
            <a:spLocks noGrp="1"/>
          </p:cNvSpPr>
          <p:nvPr>
            <p:ph type="ftr" sz="quarter" idx="10"/>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a:t>
            </a:r>
            <a:endParaRPr lang="en-US" b="1" dirty="0"/>
          </a:p>
        </p:txBody>
      </p:sp>
      <p:sp>
        <p:nvSpPr>
          <p:cNvPr id="4" name="Marcador de Posição do Número do Diapositivo 3">
            <a:extLst>
              <a:ext uri="{FF2B5EF4-FFF2-40B4-BE49-F238E27FC236}">
                <a16:creationId xmlns:a16="http://schemas.microsoft.com/office/drawing/2014/main" id="{48D3FAFD-673B-4B2D-B0CC-734176DFD923}"/>
              </a:ext>
            </a:extLst>
          </p:cNvPr>
          <p:cNvSpPr>
            <a:spLocks noGrp="1"/>
          </p:cNvSpPr>
          <p:nvPr>
            <p:ph type="sldNum" sz="quarter" idx="11"/>
          </p:nvPr>
        </p:nvSpPr>
        <p:spPr/>
        <p:txBody>
          <a:bodyPr/>
          <a:lstStyle/>
          <a:p>
            <a:fld id="{D57F1E4F-1CFF-5643-939E-217C01CDF565}" type="slidenum">
              <a:rPr lang="it-IT" smtClean="0"/>
              <a:pPr/>
              <a:t>21</a:t>
            </a:fld>
            <a:endParaRPr lang="it-IT" dirty="0"/>
          </a:p>
        </p:txBody>
      </p:sp>
      <p:graphicFrame>
        <p:nvGraphicFramePr>
          <p:cNvPr id="11" name="Tabela 10">
            <a:extLst>
              <a:ext uri="{FF2B5EF4-FFF2-40B4-BE49-F238E27FC236}">
                <a16:creationId xmlns:a16="http://schemas.microsoft.com/office/drawing/2014/main" id="{16939B15-662F-455D-8CA6-1D03419A422C}"/>
              </a:ext>
            </a:extLst>
          </p:cNvPr>
          <p:cNvGraphicFramePr>
            <a:graphicFrameLocks noGrp="1"/>
          </p:cNvGraphicFramePr>
          <p:nvPr>
            <p:extLst>
              <p:ext uri="{D42A27DB-BD31-4B8C-83A1-F6EECF244321}">
                <p14:modId xmlns:p14="http://schemas.microsoft.com/office/powerpoint/2010/main" val="3490297174"/>
              </p:ext>
            </p:extLst>
          </p:nvPr>
        </p:nvGraphicFramePr>
        <p:xfrm>
          <a:off x="604007" y="1786398"/>
          <a:ext cx="10749793" cy="4353941"/>
        </p:xfrm>
        <a:graphic>
          <a:graphicData uri="http://schemas.openxmlformats.org/drawingml/2006/table">
            <a:tbl>
              <a:tblPr/>
              <a:tblGrid>
                <a:gridCol w="10749793">
                  <a:extLst>
                    <a:ext uri="{9D8B030D-6E8A-4147-A177-3AD203B41FA5}">
                      <a16:colId xmlns:a16="http://schemas.microsoft.com/office/drawing/2014/main" val="205656777"/>
                    </a:ext>
                  </a:extLst>
                </a:gridCol>
              </a:tblGrid>
              <a:tr h="4211730">
                <a:tc>
                  <a:txBody>
                    <a:bodyPr/>
                    <a:lstStyle/>
                    <a:p>
                      <a:pPr algn="just">
                        <a:lnSpc>
                          <a:spcPct val="115000"/>
                        </a:lnSpc>
                        <a:spcBef>
                          <a:spcPts val="600"/>
                        </a:spcBef>
                        <a:spcAft>
                          <a:spcPts val="0"/>
                        </a:spcAft>
                      </a:pPr>
                      <a:r>
                        <a:rPr lang="en-GB" sz="1600" dirty="0">
                          <a:solidFill>
                            <a:schemeClr val="accent6"/>
                          </a:solidFill>
                          <a:effectLst/>
                          <a:latin typeface="Calibri" panose="020F0502020204030204" pitchFamily="34" charset="0"/>
                          <a:ea typeface="Times New Roman" panose="02020603050405020304" pitchFamily="18" charset="0"/>
                        </a:rPr>
                        <a:t>The Water, Energy, and Food (WEF) Nexus </a:t>
                      </a:r>
                      <a:r>
                        <a:rPr lang="en-GB" sz="1600" dirty="0">
                          <a:solidFill>
                            <a:srgbClr val="000000"/>
                          </a:solidFill>
                          <a:effectLst/>
                          <a:latin typeface="Calibri" panose="020F0502020204030204" pitchFamily="34" charset="0"/>
                          <a:ea typeface="Times New Roman" panose="02020603050405020304" pitchFamily="18" charset="0"/>
                        </a:rPr>
                        <a:t>is an approach that aims to ensure access to water, energy, and food for all by strengthening synergies and reducing trade-offs among these sectors. The WEF Nexus is a critical concept in the context of sustainable development, as it recognizes the interdependence of these three resources and the need for integrated management.</a:t>
                      </a:r>
                      <a:endParaRPr lang="pt-PT" sz="1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pPr>
                      <a:r>
                        <a:rPr lang="en-GB" sz="1600" dirty="0">
                          <a:solidFill>
                            <a:srgbClr val="000000"/>
                          </a:solidFill>
                          <a:effectLst/>
                          <a:latin typeface="Calibri" panose="020F0502020204030204" pitchFamily="34" charset="0"/>
                          <a:ea typeface="Times New Roman" panose="02020603050405020304" pitchFamily="18" charset="0"/>
                        </a:rPr>
                        <a:t>Although over the last 20 years, 6 billion people gained access to improved drinking water, still there is a high childhood mortality rates linked to clean water scarcity, and in total, there is about 829,000 deaths due to unsafe water. </a:t>
                      </a:r>
                      <a:endParaRPr lang="pt-PT" sz="1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pPr>
                      <a:r>
                        <a:rPr lang="en-GB" sz="1600" dirty="0">
                          <a:solidFill>
                            <a:srgbClr val="000000"/>
                          </a:solidFill>
                          <a:effectLst/>
                          <a:latin typeface="Calibri" panose="020F0502020204030204" pitchFamily="34" charset="0"/>
                          <a:ea typeface="Times New Roman" panose="02020603050405020304" pitchFamily="18" charset="0"/>
                        </a:rPr>
                        <a:t>Considering all this, it is important to not only value and preserve all the accessible fresh water we still have, by using techniques and management, whether agricultural or industrial, that allow a reduction in water use.</a:t>
                      </a:r>
                      <a:endParaRPr lang="pt-PT" sz="1600" dirty="0">
                        <a:solidFill>
                          <a:srgbClr val="000000"/>
                        </a:solidFill>
                        <a:effectLst/>
                        <a:latin typeface="Times New Roman" panose="02020603050405020304" pitchFamily="18" charset="0"/>
                        <a:ea typeface="Times New Roman" panose="02020603050405020304" pitchFamily="18" charset="0"/>
                      </a:endParaRPr>
                    </a:p>
                    <a:p>
                      <a:pPr algn="just">
                        <a:lnSpc>
                          <a:spcPct val="115000"/>
                        </a:lnSpc>
                        <a:spcBef>
                          <a:spcPts val="600"/>
                        </a:spcBef>
                        <a:spcAft>
                          <a:spcPts val="0"/>
                        </a:spcAft>
                      </a:pPr>
                      <a:r>
                        <a:rPr lang="en-GB" sz="1600" dirty="0">
                          <a:solidFill>
                            <a:srgbClr val="000000"/>
                          </a:solidFill>
                          <a:effectLst/>
                          <a:latin typeface="Calibri" panose="020F0502020204030204" pitchFamily="34" charset="0"/>
                          <a:ea typeface="Times New Roman" panose="02020603050405020304" pitchFamily="18" charset="0"/>
                        </a:rPr>
                        <a:t>At the same time </a:t>
                      </a:r>
                      <a:r>
                        <a:rPr lang="en-GB" sz="1600" dirty="0">
                          <a:solidFill>
                            <a:srgbClr val="000000"/>
                          </a:solidFill>
                          <a:effectLst/>
                          <a:latin typeface="Times New Roman" panose="02020603050405020304" pitchFamily="18" charset="0"/>
                          <a:ea typeface="Times New Roman" panose="02020603050405020304" pitchFamily="18" charset="0"/>
                        </a:rPr>
                        <a:t>t</a:t>
                      </a:r>
                      <a:r>
                        <a:rPr lang="en-GB" sz="1600" dirty="0">
                          <a:solidFill>
                            <a:srgbClr val="000000"/>
                          </a:solidFill>
                          <a:effectLst/>
                          <a:latin typeface="Calibri" panose="020F0502020204030204" pitchFamily="34" charset="0"/>
                          <a:ea typeface="Times New Roman" panose="02020603050405020304" pitchFamily="18" charset="0"/>
                        </a:rPr>
                        <a:t>he reuse of wastewater and desalination of ocean water are two important methods for ensuring a sustainable supply of freshwater. </a:t>
                      </a:r>
                      <a:r>
                        <a:rPr lang="en-GB" sz="1600" dirty="0">
                          <a:solidFill>
                            <a:srgbClr val="000000"/>
                          </a:solidFill>
                          <a:effectLst/>
                          <a:latin typeface="Times New Roman" panose="02020603050405020304" pitchFamily="18" charset="0"/>
                          <a:ea typeface="Times New Roman" panose="02020603050405020304" pitchFamily="18" charset="0"/>
                        </a:rPr>
                        <a:t> </a:t>
                      </a:r>
                      <a:r>
                        <a:rPr lang="en-GB" sz="1600" dirty="0">
                          <a:solidFill>
                            <a:srgbClr val="000000"/>
                          </a:solidFill>
                          <a:effectLst/>
                          <a:latin typeface="Calibri" panose="020F0502020204030204" pitchFamily="34" charset="0"/>
                          <a:ea typeface="Times New Roman" panose="02020603050405020304" pitchFamily="18" charset="0"/>
                        </a:rPr>
                        <a:t>By adopting these sustainable practices, we can ensure that freshwater resources are used efficiently and equitably, while minimizing negative environmental impacts. </a:t>
                      </a:r>
                    </a:p>
                    <a:p>
                      <a:pPr algn="just">
                        <a:lnSpc>
                          <a:spcPct val="115000"/>
                        </a:lnSpc>
                        <a:spcBef>
                          <a:spcPts val="600"/>
                        </a:spcBef>
                        <a:spcAft>
                          <a:spcPts val="0"/>
                        </a:spcAft>
                      </a:pPr>
                      <a:r>
                        <a:rPr lang="en-GB" sz="1600" kern="1200" dirty="0">
                          <a:solidFill>
                            <a:schemeClr val="tx1"/>
                          </a:solidFill>
                          <a:effectLst/>
                          <a:latin typeface="+mn-lt"/>
                          <a:ea typeface="+mn-ea"/>
                          <a:cs typeface="+mn-cs"/>
                        </a:rPr>
                        <a:t>In this LU, information was provided on various ways in which water can be found on planet Earth, but also information that can help to make a more rational and ecological use of water.</a:t>
                      </a:r>
                      <a:endParaRPr lang="en-GB" sz="1600" dirty="0">
                        <a:solidFill>
                          <a:srgbClr val="000000"/>
                        </a:solidFill>
                        <a:effectLst/>
                        <a:latin typeface="Calibri" panose="020F0502020204030204" pitchFamily="34" charset="0"/>
                        <a:ea typeface="Times New Roman" panose="02020603050405020304" pitchFamily="18" charset="0"/>
                      </a:endParaRPr>
                    </a:p>
                    <a:p>
                      <a:pPr algn="l">
                        <a:lnSpc>
                          <a:spcPct val="115000"/>
                        </a:lnSpc>
                        <a:spcAft>
                          <a:spcPts val="0"/>
                        </a:spcAft>
                      </a:pPr>
                      <a:endParaRPr lang="en-GB" sz="1200" dirty="0">
                        <a:solidFill>
                          <a:srgbClr val="000000"/>
                        </a:solidFill>
                        <a:effectLst/>
                        <a:latin typeface="Calibri" panose="020F0502020204030204" pitchFamily="34" charset="0"/>
                        <a:ea typeface="Times New Roman" panose="02020603050405020304" pitchFamily="18" charset="0"/>
                      </a:endParaRPr>
                    </a:p>
                    <a:p>
                      <a:pPr algn="l">
                        <a:lnSpc>
                          <a:spcPct val="115000"/>
                        </a:lnSpc>
                        <a:spcAft>
                          <a:spcPts val="0"/>
                        </a:spcAft>
                      </a:pPr>
                      <a:endParaRPr lang="pt-PT" sz="1200" dirty="0">
                        <a:solidFill>
                          <a:srgbClr val="000000"/>
                        </a:solidFill>
                        <a:effectLst/>
                        <a:latin typeface="Times New Roman" panose="02020603050405020304" pitchFamily="18" charset="0"/>
                        <a:ea typeface="Times New Roman" panose="02020603050405020304" pitchFamily="18" charset="0"/>
                      </a:endParaRPr>
                    </a:p>
                  </a:txBody>
                  <a:tcPr marL="89535" marR="89535" marT="0" marB="0">
                    <a:lnL>
                      <a:noFill/>
                    </a:lnL>
                    <a:lnR>
                      <a:noFill/>
                    </a:lnR>
                    <a:lnT>
                      <a:noFill/>
                    </a:lnT>
                    <a:lnB>
                      <a:noFill/>
                    </a:lnB>
                  </a:tcPr>
                </a:tc>
                <a:extLst>
                  <a:ext uri="{0D108BD9-81ED-4DB2-BD59-A6C34878D82A}">
                    <a16:rowId xmlns:a16="http://schemas.microsoft.com/office/drawing/2014/main" val="3039344943"/>
                  </a:ext>
                </a:extLst>
              </a:tr>
            </a:tbl>
          </a:graphicData>
        </a:graphic>
      </p:graphicFrame>
    </p:spTree>
    <p:extLst>
      <p:ext uri="{BB962C8B-B14F-4D97-AF65-F5344CB8AC3E}">
        <p14:creationId xmlns:p14="http://schemas.microsoft.com/office/powerpoint/2010/main" val="170406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Introduction</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normAutofit fontScale="70000" lnSpcReduction="20000"/>
          </a:bodyPr>
          <a:lstStyle/>
          <a:p>
            <a:pPr marL="0" indent="0" algn="just">
              <a:lnSpc>
                <a:spcPct val="115000"/>
              </a:lnSpc>
              <a:spcAft>
                <a:spcPts val="0"/>
              </a:spcAft>
              <a:buNone/>
            </a:pPr>
            <a:r>
              <a:rPr lang="en-US" dirty="0">
                <a:solidFill>
                  <a:srgbClr val="000000"/>
                </a:solidFill>
                <a:latin typeface="Calibri" panose="020F0502020204030204" pitchFamily="34" charset="0"/>
                <a:ea typeface="Calibri" panose="020F0502020204030204" pitchFamily="34" charset="0"/>
                <a:cs typeface="Open Sans"/>
              </a:rPr>
              <a:t>This LU aims to develop good management of existing water, as well as identify how to use all possible sources of water available for agriculture. At the same time, how to use remnant water used in agriculture for possible uses, will be also achieved.</a:t>
            </a:r>
            <a:r>
              <a:rPr lang="en-GB" dirty="0">
                <a:solidFill>
                  <a:srgbClr val="000000"/>
                </a:solidFill>
                <a:latin typeface="Calibri" panose="020F0502020204030204" pitchFamily="34" charset="0"/>
                <a:ea typeface="Calibri" panose="020F0502020204030204" pitchFamily="34" charset="0"/>
                <a:cs typeface="Open Sans"/>
              </a:rPr>
              <a:t>After the completion of the LU students should be able to have the following learning outcomes:</a:t>
            </a:r>
            <a:endParaRPr lang="pt-PT" dirty="0">
              <a:solidFill>
                <a:srgbClr val="000000"/>
              </a:solidFill>
              <a:latin typeface="Minion Pro"/>
              <a:ea typeface="Times New Roman" panose="02020603050405020304" pitchFamily="18" charset="0"/>
              <a:cs typeface="Open Sans"/>
            </a:endParaRPr>
          </a:p>
          <a:p>
            <a:pPr marL="0" indent="0" algn="just">
              <a:lnSpc>
                <a:spcPct val="115000"/>
              </a:lnSpc>
              <a:spcAft>
                <a:spcPts val="0"/>
              </a:spcAft>
              <a:buNone/>
            </a:pPr>
            <a:r>
              <a:rPr lang="en-GB" b="1" dirty="0">
                <a:solidFill>
                  <a:schemeClr val="accent6"/>
                </a:solidFill>
                <a:latin typeface="Calibri" panose="020F0502020204030204" pitchFamily="34" charset="0"/>
                <a:ea typeface="Calibri" panose="020F0502020204030204" pitchFamily="34" charset="0"/>
                <a:cs typeface="Open Sans"/>
              </a:rPr>
              <a:t>Knowledge</a:t>
            </a:r>
            <a:endParaRPr lang="pt-PT" dirty="0">
              <a:solidFill>
                <a:schemeClr val="accent6"/>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en-GB" dirty="0">
                <a:solidFill>
                  <a:srgbClr val="000000"/>
                </a:solidFill>
                <a:latin typeface="Calibri" panose="020F0502020204030204" pitchFamily="34" charset="0"/>
                <a:ea typeface="Calibri" panose="020F0502020204030204" pitchFamily="34" charset="0"/>
                <a:cs typeface="Open Sans"/>
              </a:rPr>
              <a:t>Identify different sources of water,</a:t>
            </a:r>
            <a:endParaRPr lang="pt-PT" dirty="0">
              <a:solidFill>
                <a:srgbClr val="000000"/>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en-GB" dirty="0">
                <a:solidFill>
                  <a:srgbClr val="000000"/>
                </a:solidFill>
                <a:latin typeface="Calibri" panose="020F0502020204030204" pitchFamily="34" charset="0"/>
                <a:ea typeface="Calibri" panose="020F0502020204030204" pitchFamily="34" charset="0"/>
                <a:cs typeface="Open Sans"/>
              </a:rPr>
              <a:t>Identify uses of water.</a:t>
            </a:r>
            <a:endParaRPr lang="pt-PT" dirty="0">
              <a:solidFill>
                <a:srgbClr val="000000"/>
              </a:solidFill>
              <a:latin typeface="Minion Pro"/>
              <a:ea typeface="Times New Roman" panose="02020603050405020304" pitchFamily="18" charset="0"/>
              <a:cs typeface="Open Sans"/>
            </a:endParaRPr>
          </a:p>
          <a:p>
            <a:pPr marL="0" indent="0" algn="just">
              <a:lnSpc>
                <a:spcPct val="115000"/>
              </a:lnSpc>
              <a:spcAft>
                <a:spcPts val="0"/>
              </a:spcAft>
              <a:buNone/>
            </a:pPr>
            <a:r>
              <a:rPr lang="en-GB" b="1" dirty="0">
                <a:solidFill>
                  <a:schemeClr val="accent6"/>
                </a:solidFill>
                <a:latin typeface="Calibri" panose="020F0502020204030204" pitchFamily="34" charset="0"/>
                <a:ea typeface="Calibri" panose="020F0502020204030204" pitchFamily="34" charset="0"/>
                <a:cs typeface="Open Sans"/>
              </a:rPr>
              <a:t>Skills</a:t>
            </a:r>
            <a:r>
              <a:rPr lang="en-GB" b="1" dirty="0">
                <a:solidFill>
                  <a:srgbClr val="000000"/>
                </a:solidFill>
                <a:latin typeface="Calibri" panose="020F0502020204030204" pitchFamily="34" charset="0"/>
                <a:ea typeface="Calibri" panose="020F0502020204030204" pitchFamily="34" charset="0"/>
                <a:cs typeface="Open Sans"/>
              </a:rPr>
              <a:t> </a:t>
            </a:r>
            <a:endParaRPr lang="pt-PT" dirty="0">
              <a:solidFill>
                <a:srgbClr val="000000"/>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en-GB" dirty="0">
                <a:solidFill>
                  <a:srgbClr val="000000"/>
                </a:solidFill>
                <a:latin typeface="Calibri" panose="020F0502020204030204" pitchFamily="34" charset="0"/>
                <a:ea typeface="Calibri" panose="020F0502020204030204" pitchFamily="34" charset="0"/>
                <a:cs typeface="Open Sans"/>
              </a:rPr>
              <a:t>Ability to reuse water from different origins,</a:t>
            </a:r>
            <a:endParaRPr lang="pt-PT" dirty="0">
              <a:solidFill>
                <a:srgbClr val="000000"/>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en-GB" dirty="0">
                <a:solidFill>
                  <a:srgbClr val="000000"/>
                </a:solidFill>
                <a:latin typeface="Calibri" panose="020F0502020204030204" pitchFamily="34" charset="0"/>
                <a:ea typeface="Calibri" panose="020F0502020204030204" pitchFamily="34" charset="0"/>
                <a:cs typeface="Open Sans"/>
              </a:rPr>
              <a:t>Water control and monitorization.</a:t>
            </a:r>
            <a:endParaRPr lang="pt-PT" dirty="0">
              <a:solidFill>
                <a:srgbClr val="000000"/>
              </a:solidFill>
              <a:latin typeface="Minion Pro"/>
              <a:ea typeface="Times New Roman" panose="02020603050405020304" pitchFamily="18" charset="0"/>
              <a:cs typeface="Open Sans"/>
            </a:endParaRPr>
          </a:p>
          <a:p>
            <a:pPr marL="0" indent="0" algn="just">
              <a:lnSpc>
                <a:spcPct val="115000"/>
              </a:lnSpc>
              <a:spcAft>
                <a:spcPts val="0"/>
              </a:spcAft>
              <a:buNone/>
            </a:pPr>
            <a:r>
              <a:rPr lang="en-GB" b="1" dirty="0">
                <a:solidFill>
                  <a:schemeClr val="accent6"/>
                </a:solidFill>
                <a:latin typeface="Calibri" panose="020F0502020204030204" pitchFamily="34" charset="0"/>
                <a:ea typeface="Calibri" panose="020F0502020204030204" pitchFamily="34" charset="0"/>
                <a:cs typeface="Open Sans"/>
              </a:rPr>
              <a:t>Competences</a:t>
            </a:r>
            <a:endParaRPr lang="pt-PT" dirty="0">
              <a:solidFill>
                <a:schemeClr val="accent6"/>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en-GB" dirty="0">
                <a:solidFill>
                  <a:srgbClr val="000000"/>
                </a:solidFill>
                <a:latin typeface="Calibri" panose="020F0502020204030204" pitchFamily="34" charset="0"/>
                <a:ea typeface="Calibri" panose="020F0502020204030204" pitchFamily="34" charset="0"/>
                <a:cs typeface="Open Sans"/>
              </a:rPr>
              <a:t>Better sensibility to water uses and waste,    </a:t>
            </a:r>
            <a:endParaRPr lang="pt-PT" dirty="0">
              <a:solidFill>
                <a:srgbClr val="000000"/>
              </a:solidFill>
              <a:latin typeface="Minion Pro"/>
              <a:ea typeface="Times New Roman" panose="02020603050405020304" pitchFamily="18" charset="0"/>
              <a:cs typeface="Open Sans"/>
            </a:endParaRPr>
          </a:p>
          <a:p>
            <a:pPr algn="just">
              <a:lnSpc>
                <a:spcPct val="115000"/>
              </a:lnSpc>
              <a:spcAft>
                <a:spcPts val="0"/>
              </a:spcAft>
              <a:buClr>
                <a:schemeClr val="accent6"/>
              </a:buClr>
            </a:pPr>
            <a:r>
              <a:rPr lang="en-GB" dirty="0">
                <a:solidFill>
                  <a:srgbClr val="000000"/>
                </a:solidFill>
                <a:latin typeface="Calibri" panose="020F0502020204030204" pitchFamily="34" charset="0"/>
                <a:ea typeface="Calibri" panose="020F0502020204030204" pitchFamily="34" charset="0"/>
                <a:cs typeface="Open Sans"/>
              </a:rPr>
              <a:t>Better understanding of the notion of the value of water and its quality.         </a:t>
            </a:r>
            <a:endParaRPr lang="pt-PT" dirty="0">
              <a:solidFill>
                <a:srgbClr val="000000"/>
              </a:solidFill>
              <a:latin typeface="Minion Pro"/>
              <a:ea typeface="Times New Roman" panose="02020603050405020304" pitchFamily="18" charset="0"/>
              <a:cs typeface="Open Sans"/>
            </a:endParaRPr>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890762"/>
            <a:ext cx="10515600" cy="1009651"/>
          </a:xfrm>
        </p:spPr>
        <p:txBody>
          <a:bodyPr/>
          <a:lstStyle/>
          <a:p>
            <a:r>
              <a:rPr lang="en-US" dirty="0"/>
              <a:t>Subunit 1: Water basic concepts</a:t>
            </a:r>
            <a:endParaRPr lang="pt-PT"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724243"/>
            <a:ext cx="9840985" cy="1094457"/>
          </a:xfrm>
        </p:spPr>
        <p:txBody>
          <a:bodyPr>
            <a:normAutofit fontScale="62500" lnSpcReduction="20000"/>
          </a:bodyPr>
          <a:lstStyle/>
          <a:p>
            <a:pPr marL="0" indent="0" algn="just">
              <a:lnSpc>
                <a:spcPct val="170000"/>
              </a:lnSpc>
              <a:spcBef>
                <a:spcPts val="600"/>
              </a:spcBef>
              <a:buNone/>
            </a:pPr>
            <a:r>
              <a:rPr lang="en-US" b="1" dirty="0">
                <a:solidFill>
                  <a:schemeClr val="accent6"/>
                </a:solidFill>
              </a:rPr>
              <a:t>The water cycle: </a:t>
            </a:r>
            <a:r>
              <a:rPr lang="en-US" dirty="0"/>
              <a:t>is how water moves from the land into the atmosphere, and then back to the land and ocean. It consists of three parts: evaporation, condensation, and precipitation. The water cycle is driven by the sun. The water cycle shows the continuous movement of water within the Earth and atmosphere. </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1: </a:t>
            </a:r>
            <a:r>
              <a:rPr lang="en-GB" dirty="0"/>
              <a:t>Water basic concepts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Imagem 5">
            <a:extLst>
              <a:ext uri="{FF2B5EF4-FFF2-40B4-BE49-F238E27FC236}">
                <a16:creationId xmlns:a16="http://schemas.microsoft.com/office/drawing/2014/main" id="{FC93EF99-041F-4623-9352-D19918BF7B1B}"/>
              </a:ext>
            </a:extLst>
          </p:cNvPr>
          <p:cNvPicPr>
            <a:picLocks noChangeAspect="1"/>
          </p:cNvPicPr>
          <p:nvPr/>
        </p:nvPicPr>
        <p:blipFill>
          <a:blip r:embed="rId2"/>
          <a:stretch>
            <a:fillRect/>
          </a:stretch>
        </p:blipFill>
        <p:spPr>
          <a:xfrm>
            <a:off x="3027928" y="3153214"/>
            <a:ext cx="6136143" cy="2935563"/>
          </a:xfrm>
          <a:prstGeom prst="rect">
            <a:avLst/>
          </a:prstGeom>
        </p:spPr>
      </p:pic>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974652"/>
            <a:ext cx="10515600" cy="1009651"/>
          </a:xfrm>
        </p:spPr>
        <p:txBody>
          <a:bodyPr/>
          <a:lstStyle/>
          <a:p>
            <a:r>
              <a:rPr lang="en-US" dirty="0"/>
              <a:t>Subunit 2: Supply water systems</a:t>
            </a:r>
            <a:endParaRPr lang="pt-PT"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984303"/>
            <a:ext cx="10444993" cy="1327413"/>
          </a:xfrm>
        </p:spPr>
        <p:txBody>
          <a:bodyPr>
            <a:normAutofit lnSpcReduction="10000"/>
          </a:bodyPr>
          <a:lstStyle/>
          <a:p>
            <a:pPr marL="0" indent="0" algn="just">
              <a:buNone/>
            </a:pPr>
            <a:r>
              <a:rPr lang="en-US" b="1" dirty="0">
                <a:solidFill>
                  <a:schemeClr val="accent6"/>
                </a:solidFill>
              </a:rPr>
              <a:t>Catchments: </a:t>
            </a:r>
            <a:r>
              <a:rPr lang="en-US" dirty="0"/>
              <a:t>The method of collecting and storing rainwater for later use. The raw water after collected must be stored, in a place which is suitable to obtain water with quality and quantity, so that after treatment, legal provisions are complied with, depending on the purpose for which it is intended. </a:t>
            </a:r>
          </a:p>
          <a:p>
            <a:pPr algn="just"/>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Retângulo 5">
            <a:extLst>
              <a:ext uri="{FF2B5EF4-FFF2-40B4-BE49-F238E27FC236}">
                <a16:creationId xmlns:a16="http://schemas.microsoft.com/office/drawing/2014/main" id="{CD277E76-21CF-4567-B771-A2B679C072E6}"/>
              </a:ext>
            </a:extLst>
          </p:cNvPr>
          <p:cNvSpPr/>
          <p:nvPr/>
        </p:nvSpPr>
        <p:spPr>
          <a:xfrm>
            <a:off x="1034642" y="4028413"/>
            <a:ext cx="6096000" cy="1200329"/>
          </a:xfrm>
          <a:prstGeom prst="rect">
            <a:avLst/>
          </a:prstGeom>
        </p:spPr>
        <p:txBody>
          <a:bodyPr>
            <a:spAutoFit/>
          </a:bodyPr>
          <a:lstStyle/>
          <a:p>
            <a:pPr algn="just"/>
            <a:r>
              <a:rPr lang="en-US" dirty="0">
                <a:solidFill>
                  <a:schemeClr val="accent6"/>
                </a:solidFill>
              </a:rPr>
              <a:t>Rain catchment: </a:t>
            </a:r>
            <a:r>
              <a:rPr lang="en-US" dirty="0"/>
              <a:t>Rainwater harvesting is collecting the run-off from a structure or other impervious surface in order to store it for later use. Traditionally, this involves harvesting the rain from a roof. </a:t>
            </a:r>
          </a:p>
        </p:txBody>
      </p:sp>
      <p:pic>
        <p:nvPicPr>
          <p:cNvPr id="7" name="Imagem 6">
            <a:extLst>
              <a:ext uri="{FF2B5EF4-FFF2-40B4-BE49-F238E27FC236}">
                <a16:creationId xmlns:a16="http://schemas.microsoft.com/office/drawing/2014/main" id="{56024F42-B70B-4BB9-8973-CE5464FF9127}"/>
              </a:ext>
            </a:extLst>
          </p:cNvPr>
          <p:cNvPicPr>
            <a:picLocks noChangeAspect="1"/>
          </p:cNvPicPr>
          <p:nvPr/>
        </p:nvPicPr>
        <p:blipFill>
          <a:blip r:embed="rId2"/>
          <a:stretch>
            <a:fillRect/>
          </a:stretch>
        </p:blipFill>
        <p:spPr>
          <a:xfrm>
            <a:off x="7732240" y="3186627"/>
            <a:ext cx="3253245" cy="2883903"/>
          </a:xfrm>
          <a:prstGeom prst="rect">
            <a:avLst/>
          </a:prstGeom>
        </p:spPr>
      </p:pic>
    </p:spTree>
    <p:extLst>
      <p:ext uri="{BB962C8B-B14F-4D97-AF65-F5344CB8AC3E}">
        <p14:creationId xmlns:p14="http://schemas.microsoft.com/office/powerpoint/2010/main" val="378191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p:txBody>
          <a:bodyPr>
            <a:normAutofit/>
          </a:bodyPr>
          <a:lstStyle/>
          <a:p>
            <a:r>
              <a:rPr lang="en-US" sz="2800" b="1" dirty="0">
                <a:solidFill>
                  <a:schemeClr val="accent6"/>
                </a:solidFill>
              </a:rPr>
              <a:t>Catchments</a:t>
            </a:r>
            <a:endParaRPr lang="pt-PT" sz="2800" dirty="0"/>
          </a:p>
        </p:txBody>
      </p:sp>
      <p:sp>
        <p:nvSpPr>
          <p:cNvPr id="3" name="Marcador de Posição de Conteúdo 2">
            <a:extLst>
              <a:ext uri="{FF2B5EF4-FFF2-40B4-BE49-F238E27FC236}">
                <a16:creationId xmlns:a16="http://schemas.microsoft.com/office/drawing/2014/main" id="{88E3E7C0-0B7E-4CF2-80C3-6A345946A617}"/>
              </a:ext>
            </a:extLst>
          </p:cNvPr>
          <p:cNvSpPr>
            <a:spLocks noGrp="1"/>
          </p:cNvSpPr>
          <p:nvPr>
            <p:ph idx="1"/>
          </p:nvPr>
        </p:nvSpPr>
        <p:spPr>
          <a:xfrm>
            <a:off x="838200" y="1825625"/>
            <a:ext cx="4690145" cy="3971168"/>
          </a:xfrm>
        </p:spPr>
        <p:txBody>
          <a:bodyPr>
            <a:normAutofit/>
          </a:bodyPr>
          <a:lstStyle/>
          <a:p>
            <a:pPr marL="0" indent="0" algn="just">
              <a:buNone/>
            </a:pPr>
            <a:r>
              <a:rPr lang="en-US" dirty="0">
                <a:solidFill>
                  <a:schemeClr val="accent6"/>
                </a:solidFill>
              </a:rPr>
              <a:t>River catchments: </a:t>
            </a:r>
            <a:r>
              <a:rPr lang="en-US" dirty="0"/>
              <a:t>The term “river catchment” is used to refer to any lower-lying region in which water collects from the higher areas above it. Catchments are generally centered around a body of water, such as a stream, river or lake, into which they drain the water they collect from above. </a:t>
            </a:r>
          </a:p>
          <a:p>
            <a:pPr algn="just"/>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9" name="Imagem 8">
            <a:extLst>
              <a:ext uri="{FF2B5EF4-FFF2-40B4-BE49-F238E27FC236}">
                <a16:creationId xmlns:a16="http://schemas.microsoft.com/office/drawing/2014/main" id="{644D58EE-D751-4DA4-84D2-CB30549BB711}"/>
              </a:ext>
            </a:extLst>
          </p:cNvPr>
          <p:cNvPicPr>
            <a:picLocks noChangeAspect="1"/>
          </p:cNvPicPr>
          <p:nvPr/>
        </p:nvPicPr>
        <p:blipFill>
          <a:blip r:embed="rId2"/>
          <a:stretch>
            <a:fillRect/>
          </a:stretch>
        </p:blipFill>
        <p:spPr>
          <a:xfrm>
            <a:off x="5962650" y="1690688"/>
            <a:ext cx="4857750" cy="3657600"/>
          </a:xfrm>
          <a:prstGeom prst="rect">
            <a:avLst/>
          </a:prstGeom>
        </p:spPr>
      </p:pic>
    </p:spTree>
    <p:extLst>
      <p:ext uri="{BB962C8B-B14F-4D97-AF65-F5344CB8AC3E}">
        <p14:creationId xmlns:p14="http://schemas.microsoft.com/office/powerpoint/2010/main" val="17003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p:txBody>
          <a:bodyPr/>
          <a:lstStyle/>
          <a:p>
            <a:r>
              <a:rPr lang="en-US" sz="2800" b="1" dirty="0">
                <a:solidFill>
                  <a:srgbClr val="70AD47"/>
                </a:solidFill>
              </a:rPr>
              <a:t>Catchments (continuation)</a:t>
            </a:r>
            <a:endParaRPr lang="pt-PT" dirty="0"/>
          </a:p>
        </p:txBody>
      </p:sp>
      <p:pic>
        <p:nvPicPr>
          <p:cNvPr id="6" name="Marcador de Posição de Conteúdo 5">
            <a:extLst>
              <a:ext uri="{FF2B5EF4-FFF2-40B4-BE49-F238E27FC236}">
                <a16:creationId xmlns:a16="http://schemas.microsoft.com/office/drawing/2014/main" id="{E81B352B-88FF-475B-BB5F-D844390BD34B}"/>
              </a:ext>
            </a:extLst>
          </p:cNvPr>
          <p:cNvPicPr>
            <a:picLocks noGrp="1" noChangeAspect="1"/>
          </p:cNvPicPr>
          <p:nvPr>
            <p:ph idx="1"/>
          </p:nvPr>
        </p:nvPicPr>
        <p:blipFill>
          <a:blip r:embed="rId2"/>
          <a:stretch>
            <a:fillRect/>
          </a:stretch>
        </p:blipFill>
        <p:spPr>
          <a:xfrm>
            <a:off x="5632254" y="2581690"/>
            <a:ext cx="5188146" cy="2883658"/>
          </a:xfrm>
          <a:prstGeom prst="rect">
            <a:avLst/>
          </a:prstGeom>
        </p:spPr>
      </p:pic>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Retângulo 6">
            <a:extLst>
              <a:ext uri="{FF2B5EF4-FFF2-40B4-BE49-F238E27FC236}">
                <a16:creationId xmlns:a16="http://schemas.microsoft.com/office/drawing/2014/main" id="{BE2F4835-2458-4324-B5D7-D7C7CE0B5D90}"/>
              </a:ext>
            </a:extLst>
          </p:cNvPr>
          <p:cNvSpPr/>
          <p:nvPr/>
        </p:nvSpPr>
        <p:spPr>
          <a:xfrm>
            <a:off x="838200" y="2581690"/>
            <a:ext cx="4027415" cy="1477328"/>
          </a:xfrm>
          <a:prstGeom prst="rect">
            <a:avLst/>
          </a:prstGeom>
        </p:spPr>
        <p:txBody>
          <a:bodyPr wrap="square">
            <a:spAutoFit/>
          </a:bodyPr>
          <a:lstStyle/>
          <a:p>
            <a:pPr algn="just"/>
            <a:r>
              <a:rPr lang="en-US" dirty="0">
                <a:solidFill>
                  <a:schemeClr val="accent6"/>
                </a:solidFill>
              </a:rPr>
              <a:t>Spring</a:t>
            </a:r>
            <a:r>
              <a:rPr lang="en-US" dirty="0"/>
              <a:t>: is a place where water moving underground finds an opening to the land surface and emerges, sometimes as just a trickle, maybe only after a rain, and sometimes in a continuous.</a:t>
            </a:r>
          </a:p>
        </p:txBody>
      </p:sp>
    </p:spTree>
    <p:extLst>
      <p:ext uri="{BB962C8B-B14F-4D97-AF65-F5344CB8AC3E}">
        <p14:creationId xmlns:p14="http://schemas.microsoft.com/office/powerpoint/2010/main" val="118046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838200" y="831407"/>
            <a:ext cx="10515600" cy="1009651"/>
          </a:xfrm>
        </p:spPr>
        <p:txBody>
          <a:bodyPr/>
          <a:lstStyle/>
          <a:p>
            <a:r>
              <a:rPr lang="en-US" sz="2800" b="1" dirty="0">
                <a:solidFill>
                  <a:srgbClr val="70AD47"/>
                </a:solidFill>
              </a:rPr>
              <a:t>Catchments (continuation)</a:t>
            </a:r>
            <a:endParaRPr lang="en-GB" dirty="0"/>
          </a:p>
        </p:txBody>
      </p:sp>
      <p:pic>
        <p:nvPicPr>
          <p:cNvPr id="9" name="Marcador de Posição de Conteúdo 8">
            <a:extLst>
              <a:ext uri="{FF2B5EF4-FFF2-40B4-BE49-F238E27FC236}">
                <a16:creationId xmlns:a16="http://schemas.microsoft.com/office/drawing/2014/main" id="{F6C0D342-FB90-415B-BDE5-1B0FEFE4613A}"/>
              </a:ext>
            </a:extLst>
          </p:cNvPr>
          <p:cNvPicPr>
            <a:picLocks noGrp="1" noChangeAspect="1"/>
          </p:cNvPicPr>
          <p:nvPr>
            <p:ph idx="1"/>
          </p:nvPr>
        </p:nvPicPr>
        <p:blipFill>
          <a:blip r:embed="rId2"/>
          <a:stretch>
            <a:fillRect/>
          </a:stretch>
        </p:blipFill>
        <p:spPr>
          <a:xfrm>
            <a:off x="5808677" y="1943387"/>
            <a:ext cx="5011723" cy="4042790"/>
          </a:xfrm>
          <a:prstGeom prst="rect">
            <a:avLst/>
          </a:prstGeom>
        </p:spPr>
      </p:pic>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Retângulo 9">
            <a:extLst>
              <a:ext uri="{FF2B5EF4-FFF2-40B4-BE49-F238E27FC236}">
                <a16:creationId xmlns:a16="http://schemas.microsoft.com/office/drawing/2014/main" id="{8F0556E4-A29D-4018-BC52-3A1D3A307B24}"/>
              </a:ext>
            </a:extLst>
          </p:cNvPr>
          <p:cNvSpPr/>
          <p:nvPr/>
        </p:nvSpPr>
        <p:spPr>
          <a:xfrm>
            <a:off x="766195" y="2060675"/>
            <a:ext cx="4862818" cy="2585323"/>
          </a:xfrm>
          <a:prstGeom prst="rect">
            <a:avLst/>
          </a:prstGeom>
        </p:spPr>
        <p:txBody>
          <a:bodyPr wrap="square">
            <a:spAutoFit/>
          </a:bodyPr>
          <a:lstStyle/>
          <a:p>
            <a:r>
              <a:rPr lang="en-US" dirty="0">
                <a:solidFill>
                  <a:schemeClr val="accent6"/>
                </a:solidFill>
              </a:rPr>
              <a:t>Wells and boreholes</a:t>
            </a:r>
          </a:p>
          <a:p>
            <a:pPr algn="just"/>
            <a:r>
              <a:rPr lang="en-US" dirty="0">
                <a:solidFill>
                  <a:srgbClr val="92D050"/>
                </a:solidFill>
              </a:rPr>
              <a:t>Borehole: </a:t>
            </a:r>
            <a:r>
              <a:rPr lang="en-US" dirty="0"/>
              <a:t>element drilled into the ground where the depth is greater than the largest surface dimension and whose objective is to reach underground water reserves.</a:t>
            </a:r>
          </a:p>
          <a:p>
            <a:pPr algn="just"/>
            <a:r>
              <a:rPr lang="en-US" dirty="0">
                <a:solidFill>
                  <a:srgbClr val="92D050"/>
                </a:solidFill>
              </a:rPr>
              <a:t>Well: </a:t>
            </a:r>
            <a:r>
              <a:rPr lang="en-US" dirty="0"/>
              <a:t>similar to tower capture. The difference lies in the fact that the well does not require a walkway and that water is admitted not through window-type openings, but through pipes.</a:t>
            </a:r>
          </a:p>
        </p:txBody>
      </p:sp>
    </p:spTree>
    <p:extLst>
      <p:ext uri="{BB962C8B-B14F-4D97-AF65-F5344CB8AC3E}">
        <p14:creationId xmlns:p14="http://schemas.microsoft.com/office/powerpoint/2010/main" val="94512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US" sz="2800" b="1" dirty="0">
                <a:solidFill>
                  <a:srgbClr val="70AD47"/>
                </a:solidFill>
              </a:rPr>
              <a:t>Catchments (continuation)</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825625"/>
            <a:ext cx="10515600" cy="3816700"/>
          </a:xfrm>
        </p:spPr>
        <p:txBody>
          <a:bodyPr/>
          <a:lstStyle/>
          <a:p>
            <a:pPr marL="0" indent="0">
              <a:buNone/>
            </a:pPr>
            <a:r>
              <a:rPr lang="en-GB" dirty="0">
                <a:solidFill>
                  <a:schemeClr val="accent6"/>
                </a:solidFill>
              </a:rPr>
              <a:t>Other sources of water:</a:t>
            </a:r>
          </a:p>
          <a:p>
            <a:pPr marL="0" lvl="0" indent="0">
              <a:lnSpc>
                <a:spcPct val="100000"/>
              </a:lnSpc>
              <a:spcBef>
                <a:spcPts val="0"/>
              </a:spcBef>
              <a:buNone/>
            </a:pPr>
            <a:r>
              <a:rPr lang="pt-PT" sz="2000" b="1" dirty="0" err="1">
                <a:solidFill>
                  <a:srgbClr val="70AD47"/>
                </a:solidFill>
              </a:rPr>
              <a:t>Desalination</a:t>
            </a:r>
            <a:r>
              <a:rPr lang="pt-PT" sz="1800" dirty="0">
                <a:solidFill>
                  <a:prstClr val="black"/>
                </a:solidFill>
              </a:rPr>
              <a:t>: </a:t>
            </a:r>
            <a:r>
              <a:rPr lang="en-GB" sz="1800" dirty="0">
                <a:solidFill>
                  <a:prstClr val="black"/>
                </a:solidFill>
              </a:rPr>
              <a:t>is the process of removing dissolved salts from seawater and other waters by various methods.</a:t>
            </a:r>
          </a:p>
          <a:p>
            <a:pPr marL="0" lvl="0" indent="0">
              <a:lnSpc>
                <a:spcPct val="100000"/>
              </a:lnSpc>
              <a:spcBef>
                <a:spcPts val="0"/>
              </a:spcBef>
              <a:buNone/>
            </a:pPr>
            <a:r>
              <a:rPr lang="en-GB" sz="1800" dirty="0">
                <a:solidFill>
                  <a:prstClr val="black"/>
                </a:solidFill>
              </a:rPr>
              <a:t>The most common desalination processes are distillation and reverse osmosis.</a:t>
            </a:r>
            <a:endParaRPr lang="pt-PT" sz="1800" dirty="0">
              <a:solidFill>
                <a:prstClr val="black"/>
              </a:solidFill>
            </a:endParaRPr>
          </a:p>
          <a:p>
            <a:pPr marL="0" indent="0">
              <a:buNone/>
            </a:pPr>
            <a:endParaRPr lang="en-GB" dirty="0">
              <a:solidFill>
                <a:schemeClr val="accent6"/>
              </a:solidFill>
            </a:endParaRP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b="1" dirty="0"/>
              <a:t>Module</a:t>
            </a:r>
            <a:r>
              <a:rPr lang="en-US" dirty="0"/>
              <a:t>: </a:t>
            </a:r>
            <a:r>
              <a:rPr lang="en-GB" dirty="0"/>
              <a:t>Agricultural sustainability, management of natural resources and climate action</a:t>
            </a:r>
            <a:r>
              <a:rPr lang="en-US" dirty="0"/>
              <a:t> / </a:t>
            </a:r>
            <a:r>
              <a:rPr lang="en-US" b="1" dirty="0"/>
              <a:t>Learning Unit</a:t>
            </a:r>
            <a:r>
              <a:rPr lang="en-US" dirty="0"/>
              <a:t>: </a:t>
            </a:r>
            <a:r>
              <a:rPr lang="en-GB" dirty="0"/>
              <a:t>Water, Energy, and Food (WEF) Nexus security, Drip Irrigation, and Desalination /</a:t>
            </a:r>
            <a:r>
              <a:rPr lang="en-US" dirty="0"/>
              <a:t> </a:t>
            </a:r>
            <a:r>
              <a:rPr lang="en-GB" b="1" dirty="0"/>
              <a:t>Subunit 2: </a:t>
            </a:r>
            <a:r>
              <a:rPr lang="en-GB" dirty="0"/>
              <a:t>Supply water systems</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Imagem 6">
            <a:extLst>
              <a:ext uri="{FF2B5EF4-FFF2-40B4-BE49-F238E27FC236}">
                <a16:creationId xmlns:a16="http://schemas.microsoft.com/office/drawing/2014/main" id="{E739C9B7-B606-420A-9303-8BF6E23D993B}"/>
              </a:ext>
            </a:extLst>
          </p:cNvPr>
          <p:cNvPicPr>
            <a:picLocks noChangeAspect="1"/>
          </p:cNvPicPr>
          <p:nvPr/>
        </p:nvPicPr>
        <p:blipFill>
          <a:blip r:embed="rId2"/>
          <a:stretch>
            <a:fillRect/>
          </a:stretch>
        </p:blipFill>
        <p:spPr>
          <a:xfrm>
            <a:off x="3072122" y="2850115"/>
            <a:ext cx="6047756" cy="2792210"/>
          </a:xfrm>
          <a:prstGeom prst="rect">
            <a:avLst/>
          </a:prstGeom>
        </p:spPr>
      </p:pic>
      <p:sp>
        <p:nvSpPr>
          <p:cNvPr id="8" name="Retângulo 7">
            <a:extLst>
              <a:ext uri="{FF2B5EF4-FFF2-40B4-BE49-F238E27FC236}">
                <a16:creationId xmlns:a16="http://schemas.microsoft.com/office/drawing/2014/main" id="{F025C1D9-C22C-4CCE-8AAF-31785ED08D84}"/>
              </a:ext>
            </a:extLst>
          </p:cNvPr>
          <p:cNvSpPr/>
          <p:nvPr/>
        </p:nvSpPr>
        <p:spPr>
          <a:xfrm>
            <a:off x="1830551" y="5755934"/>
            <a:ext cx="8722799" cy="369332"/>
          </a:xfrm>
          <a:prstGeom prst="rect">
            <a:avLst/>
          </a:prstGeom>
        </p:spPr>
        <p:txBody>
          <a:bodyPr wrap="square">
            <a:spAutoFit/>
          </a:bodyPr>
          <a:lstStyle/>
          <a:p>
            <a:r>
              <a:rPr lang="en-US" dirty="0"/>
              <a:t>Desalination using reverse osmosis technology to separate water molecules from seawater.</a:t>
            </a:r>
          </a:p>
        </p:txBody>
      </p:sp>
    </p:spTree>
    <p:extLst>
      <p:ext uri="{BB962C8B-B14F-4D97-AF65-F5344CB8AC3E}">
        <p14:creationId xmlns:p14="http://schemas.microsoft.com/office/powerpoint/2010/main" val="1666243206"/>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82CCF5-7C61-4045-B483-C2817DFA1C60}"/>
</file>

<file path=customXml/itemProps2.xml><?xml version="1.0" encoding="utf-8"?>
<ds:datastoreItem xmlns:ds="http://schemas.openxmlformats.org/officeDocument/2006/customXml" ds:itemID="{4D0DC5C6-5038-43BB-8799-FDB500051F0A}"/>
</file>

<file path=docProps/app.xml><?xml version="1.0" encoding="utf-8"?>
<Properties xmlns="http://schemas.openxmlformats.org/officeDocument/2006/extended-properties" xmlns:vt="http://schemas.openxmlformats.org/officeDocument/2006/docPropsVTypes">
  <Template/>
  <TotalTime>433</TotalTime>
  <Words>2292</Words>
  <Application>Microsoft Office PowerPoint</Application>
  <PresentationFormat>Ecrã Panorâmico</PresentationFormat>
  <Paragraphs>107</Paragraphs>
  <Slides>22</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22</vt:i4>
      </vt:variant>
    </vt:vector>
  </HeadingPairs>
  <TitlesOfParts>
    <vt:vector size="30" baseType="lpstr">
      <vt:lpstr>Arial</vt:lpstr>
      <vt:lpstr>Calibri</vt:lpstr>
      <vt:lpstr>Calibri Light</vt:lpstr>
      <vt:lpstr>Minion Pro</vt:lpstr>
      <vt:lpstr>Open Sans</vt:lpstr>
      <vt:lpstr>Times New Roman</vt:lpstr>
      <vt:lpstr>Wingdings</vt:lpstr>
      <vt:lpstr>Tema1</vt:lpstr>
      <vt:lpstr>Apresentação do PowerPoint</vt:lpstr>
      <vt:lpstr>Course: VET Module: Agricultural sustainability, management of natural resources and climate action Learning Unit: Water, Energy, and Food (WEF) Nexus security, Drip Irrigation, and Desalination</vt:lpstr>
      <vt:lpstr>Introduction</vt:lpstr>
      <vt:lpstr>Subunit 1: Water basic concepts</vt:lpstr>
      <vt:lpstr>Subunit 2: Supply water systems</vt:lpstr>
      <vt:lpstr>Catchments</vt:lpstr>
      <vt:lpstr>Catchments (continuation)</vt:lpstr>
      <vt:lpstr>Catchments (continuation)</vt:lpstr>
      <vt:lpstr>Catchments (continuation)</vt:lpstr>
      <vt:lpstr>Catchments (continuation)</vt:lpstr>
      <vt:lpstr>Apresentação do PowerPoint</vt:lpstr>
      <vt:lpstr>Catchments (continuation)</vt:lpstr>
      <vt:lpstr>Apresentação do PowerPoint</vt:lpstr>
      <vt:lpstr>Subunit 3: Water uses</vt:lpstr>
      <vt:lpstr>Water uses</vt:lpstr>
      <vt:lpstr>Apresentação do PowerPoint</vt:lpstr>
      <vt:lpstr>Subunit 4: Water Management</vt:lpstr>
      <vt:lpstr>Water Management (continuation)</vt:lpstr>
      <vt:lpstr>Water Management (continuation)</vt:lpstr>
      <vt:lpstr>Water Management (continuation)</vt:lpstr>
      <vt:lpstr>Conclusion</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44</cp:revision>
  <dcterms:created xsi:type="dcterms:W3CDTF">2022-08-02T09:54:50Z</dcterms:created>
  <dcterms:modified xsi:type="dcterms:W3CDTF">2024-03-04T16:50:32Z</dcterms:modified>
</cp:coreProperties>
</file>