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3.xml" ContentType="application/vnd.openxmlformats-officedocument.drawingml.diagramData+xml"/>
  <Override PartName="/ppt/slideMasters/slideMaster1.xml" ContentType="application/vnd.openxmlformats-officedocument.presentationml.slideMaster+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style1.xml" ContentType="application/vnd.ms-office.chart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olors1.xml" ContentType="application/vnd.ms-office.chartcolorstyle+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notesMasterIdLst>
    <p:notesMasterId r:id="rId32"/>
  </p:notesMasterIdLst>
  <p:sldIdLst>
    <p:sldId id="265" r:id="rId2"/>
    <p:sldId id="256" r:id="rId3"/>
    <p:sldId id="260" r:id="rId4"/>
    <p:sldId id="269" r:id="rId5"/>
    <p:sldId id="267" r:id="rId6"/>
    <p:sldId id="268" r:id="rId7"/>
    <p:sldId id="261" r:id="rId8"/>
    <p:sldId id="271" r:id="rId9"/>
    <p:sldId id="275" r:id="rId10"/>
    <p:sldId id="285" r:id="rId11"/>
    <p:sldId id="276" r:id="rId12"/>
    <p:sldId id="295" r:id="rId13"/>
    <p:sldId id="304" r:id="rId14"/>
    <p:sldId id="278" r:id="rId15"/>
    <p:sldId id="279" r:id="rId16"/>
    <p:sldId id="284" r:id="rId17"/>
    <p:sldId id="281" r:id="rId18"/>
    <p:sldId id="282" r:id="rId19"/>
    <p:sldId id="296" r:id="rId20"/>
    <p:sldId id="283" r:id="rId21"/>
    <p:sldId id="302" r:id="rId22"/>
    <p:sldId id="300" r:id="rId23"/>
    <p:sldId id="288" r:id="rId24"/>
    <p:sldId id="289" r:id="rId25"/>
    <p:sldId id="303" r:id="rId26"/>
    <p:sldId id="305" r:id="rId27"/>
    <p:sldId id="290" r:id="rId28"/>
    <p:sldId id="307" r:id="rId29"/>
    <p:sldId id="306" r:id="rId30"/>
    <p:sldId id="266" r:id="rId31"/>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BCB42"/>
    <a:srgbClr val="93C01F"/>
    <a:srgbClr val="FFFFFF"/>
    <a:srgbClr val="B4E143"/>
    <a:srgbClr val="027822"/>
    <a:srgbClr val="94C02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55"/>
    <p:restoredTop sz="96405"/>
  </p:normalViewPr>
  <p:slideViewPr>
    <p:cSldViewPr snapToGrid="0">
      <p:cViewPr varScale="1">
        <p:scale>
          <a:sx n="106" d="100"/>
          <a:sy n="106" d="100"/>
        </p:scale>
        <p:origin x="76"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Foglio1!$B$1</c:f>
              <c:strCache>
                <c:ptCount val="1"/>
                <c:pt idx="0">
                  <c:v>Vendite</c:v>
                </c:pt>
              </c:strCache>
            </c:strRef>
          </c:tx>
          <c:dPt>
            <c:idx val="0"/>
            <c:bubble3D val="0"/>
            <c:spPr>
              <a:solidFill>
                <a:schemeClr val="accent6">
                  <a:lumMod val="75000"/>
                </a:schemeClr>
              </a:solidFill>
              <a:ln w="19050">
                <a:solidFill>
                  <a:schemeClr val="lt1"/>
                </a:solidFill>
              </a:ln>
              <a:effectLst/>
            </c:spPr>
            <c:extLst>
              <c:ext xmlns:c16="http://schemas.microsoft.com/office/drawing/2014/chart" uri="{C3380CC4-5D6E-409C-BE32-E72D297353CC}">
                <c16:uniqueId val="{00000002-013E-4C59-B2B6-4009A7521CE7}"/>
              </c:ext>
            </c:extLst>
          </c:dPt>
          <c:dPt>
            <c:idx val="1"/>
            <c:bubble3D val="0"/>
            <c:spPr>
              <a:solidFill>
                <a:schemeClr val="accent6">
                  <a:lumMod val="60000"/>
                  <a:lumOff val="40000"/>
                </a:schemeClr>
              </a:solidFill>
              <a:ln w="19050">
                <a:solidFill>
                  <a:schemeClr val="lt1"/>
                </a:solidFill>
              </a:ln>
              <a:effectLst/>
            </c:spPr>
            <c:extLst>
              <c:ext xmlns:c16="http://schemas.microsoft.com/office/drawing/2014/chart" uri="{C3380CC4-5D6E-409C-BE32-E72D297353CC}">
                <c16:uniqueId val="{00000004-013E-4C59-B2B6-4009A7521CE7}"/>
              </c:ext>
            </c:extLst>
          </c:dPt>
          <c:dPt>
            <c:idx val="2"/>
            <c:bubble3D val="0"/>
            <c:spPr>
              <a:solidFill>
                <a:schemeClr val="accent6">
                  <a:lumMod val="40000"/>
                  <a:lumOff val="60000"/>
                </a:schemeClr>
              </a:solidFill>
              <a:ln w="19050">
                <a:solidFill>
                  <a:schemeClr val="lt1"/>
                </a:solidFill>
              </a:ln>
              <a:effectLst/>
            </c:spPr>
            <c:extLst>
              <c:ext xmlns:c16="http://schemas.microsoft.com/office/drawing/2014/chart" uri="{C3380CC4-5D6E-409C-BE32-E72D297353CC}">
                <c16:uniqueId val="{00000003-013E-4C59-B2B6-4009A7521CE7}"/>
              </c:ext>
            </c:extLst>
          </c:dPt>
          <c:dLbls>
            <c:delete val="1"/>
          </c:dLbls>
          <c:cat>
            <c:numRef>
              <c:f>Foglio1!$A$2:$A$4</c:f>
              <c:numCache>
                <c:formatCode>General</c:formatCode>
                <c:ptCount val="3"/>
              </c:numCache>
            </c:numRef>
          </c:cat>
          <c:val>
            <c:numRef>
              <c:f>Foglio1!$B$2:$B$4</c:f>
              <c:numCache>
                <c:formatCode>General</c:formatCode>
                <c:ptCount val="3"/>
                <c:pt idx="0">
                  <c:v>62</c:v>
                </c:pt>
                <c:pt idx="1">
                  <c:v>35</c:v>
                </c:pt>
                <c:pt idx="2">
                  <c:v>3</c:v>
                </c:pt>
              </c:numCache>
            </c:numRef>
          </c:val>
          <c:extLst>
            <c:ext xmlns:c16="http://schemas.microsoft.com/office/drawing/2014/chart" uri="{C3380CC4-5D6E-409C-BE32-E72D297353CC}">
              <c16:uniqueId val="{00000000-013E-4C59-B2B6-4009A7521CE7}"/>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it-IT"/>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a:solidFill>
                <a:schemeClr val="accent6">
                  <a:lumMod val="75000"/>
                </a:schemeClr>
              </a:solidFill>
            </a:rPr>
            <a:t>Animal feed</a:t>
          </a: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err="1"/>
            <a:t>Residues</a:t>
          </a:r>
          <a:r>
            <a:rPr lang="it-IT" sz="1800" b="1" dirty="0"/>
            <a:t>|</a:t>
          </a:r>
          <a:r>
            <a:rPr lang="it-IT" sz="2300" dirty="0"/>
            <a:t> </a:t>
          </a:r>
          <a:r>
            <a:rPr lang="en-US" sz="1600" i="1" dirty="0"/>
            <a:t>Maize, sugarcane, grain, </a:t>
          </a:r>
          <a:r>
            <a:rPr lang="en-US" sz="1600" i="1" dirty="0" err="1"/>
            <a:t>sorghum,soybean</a:t>
          </a:r>
          <a:r>
            <a:rPr lang="en-US" sz="1600" i="1" dirty="0"/>
            <a:t>, wheat, and vegetables</a:t>
          </a:r>
          <a:r>
            <a:rPr lang="it-IT" sz="1600" dirty="0"/>
            <a:t>   </a:t>
          </a:r>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PROS |</a:t>
          </a:r>
          <a:r>
            <a:rPr lang="it-IT" sz="1600" i="1" dirty="0" err="1"/>
            <a:t>Nutrient</a:t>
          </a:r>
          <a:r>
            <a:rPr lang="it-IT" sz="1600" i="1" dirty="0"/>
            <a:t> source for </a:t>
          </a:r>
          <a:r>
            <a:rPr lang="it-IT" sz="1600" i="1" dirty="0" err="1"/>
            <a:t>animals</a:t>
          </a:r>
          <a:r>
            <a:rPr lang="it-IT" sz="1600" i="1" dirty="0"/>
            <a:t>, Waste </a:t>
          </a:r>
          <a:r>
            <a:rPr lang="it-IT" sz="1600" i="1" dirty="0" err="1"/>
            <a:t>reduction</a:t>
          </a:r>
          <a:r>
            <a:rPr lang="it-IT" sz="1600" i="1" dirty="0"/>
            <a:t> </a:t>
          </a:r>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CONS |</a:t>
          </a:r>
          <a:r>
            <a:rPr lang="en-US" sz="1600" i="1" dirty="0"/>
            <a:t>Toxicity in feeds due to the toxins produced by the crop itself or applied to the crop (e.g., insecticides or herbicides) and produced by molds and fungi</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28953"/>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36304"/>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35129"/>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58075"/>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err="1">
              <a:solidFill>
                <a:schemeClr val="accent6">
                  <a:lumMod val="75000"/>
                </a:schemeClr>
              </a:solidFill>
            </a:rPr>
            <a:t>Composting</a:t>
          </a:r>
          <a:endParaRPr lang="it-IT" sz="2400" b="1" dirty="0">
            <a:solidFill>
              <a:schemeClr val="accent6">
                <a:lumMod val="75000"/>
              </a:schemeClr>
            </a:solidFill>
          </a:endParaRP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err="1"/>
            <a:t>Residues</a:t>
          </a:r>
          <a:r>
            <a:rPr lang="it-IT" sz="1800" b="1" dirty="0"/>
            <a:t>|</a:t>
          </a:r>
          <a:r>
            <a:rPr lang="it-IT" sz="2300" dirty="0"/>
            <a:t> </a:t>
          </a:r>
          <a:r>
            <a:rPr lang="en-US" sz="1600" i="1" dirty="0"/>
            <a:t>Leaves, grass clippings, plant debris, food scraps</a:t>
          </a:r>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PROS |</a:t>
          </a:r>
          <a:r>
            <a:rPr lang="it-IT" sz="1600" i="1" dirty="0" err="1"/>
            <a:t>Organic</a:t>
          </a:r>
          <a:r>
            <a:rPr lang="it-IT" sz="1600" i="1" dirty="0"/>
            <a:t> </a:t>
          </a:r>
          <a:r>
            <a:rPr lang="it-IT" sz="1600" i="1" dirty="0" err="1"/>
            <a:t>fertilizer</a:t>
          </a:r>
          <a:r>
            <a:rPr lang="it-IT" sz="1600" i="1" dirty="0"/>
            <a:t>, s</a:t>
          </a:r>
          <a:r>
            <a:rPr lang="en-US" sz="1600" i="1" dirty="0" err="1"/>
            <a:t>olves</a:t>
          </a:r>
          <a:r>
            <a:rPr lang="en-US" sz="1600" i="1" dirty="0"/>
            <a:t> environ-mental problems, k</a:t>
          </a:r>
          <a:r>
            <a:rPr lang="it-IT" sz="1600" i="1" dirty="0" err="1"/>
            <a:t>ills</a:t>
          </a:r>
          <a:r>
            <a:rPr lang="it-IT" sz="1600" i="1" dirty="0"/>
            <a:t> </a:t>
          </a:r>
          <a:r>
            <a:rPr lang="it-IT" sz="1600" i="1" dirty="0" err="1"/>
            <a:t>pathogens</a:t>
          </a:r>
          <a:r>
            <a:rPr lang="it-IT" sz="1600" i="1" dirty="0"/>
            <a:t>, r</a:t>
          </a:r>
          <a:r>
            <a:rPr lang="en-US" sz="1600" i="1" dirty="0"/>
            <a:t>educe germination of weeds and </a:t>
          </a:r>
          <a:r>
            <a:rPr lang="en-US" sz="1600" i="1" dirty="0" err="1"/>
            <a:t>odour</a:t>
          </a:r>
          <a:r>
            <a:rPr lang="en-US" sz="1600" i="1" dirty="0"/>
            <a:t>, reduces landfill waste</a:t>
          </a:r>
          <a:endParaRPr lang="it-IT" sz="1600" i="1" dirty="0"/>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CONS |</a:t>
          </a:r>
          <a:r>
            <a:rPr lang="en-US" sz="1600" i="1" dirty="0"/>
            <a:t>Cost for site preparation and equipment can be high, l</a:t>
          </a:r>
          <a:r>
            <a:rPr lang="it-IT" sz="1600" i="1" dirty="0" err="1"/>
            <a:t>engthy</a:t>
          </a:r>
          <a:r>
            <a:rPr lang="it-IT" sz="1600" i="1" dirty="0"/>
            <a:t> treatment </a:t>
          </a:r>
          <a:r>
            <a:rPr lang="it-IT" sz="1600" i="1" dirty="0" err="1"/>
            <a:t>period</a:t>
          </a:r>
          <a:r>
            <a:rPr lang="it-IT" sz="1600" i="1" dirty="0"/>
            <a:t>, </a:t>
          </a:r>
          <a:r>
            <a:rPr lang="en-US" sz="1600" i="1" dirty="0"/>
            <a:t>issues such as </a:t>
          </a:r>
          <a:r>
            <a:rPr lang="en-US" sz="1600" i="1" dirty="0" err="1"/>
            <a:t>odours</a:t>
          </a:r>
          <a:r>
            <a:rPr lang="en-US" sz="1600" i="1" dirty="0"/>
            <a:t> and dust</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86888"/>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36304"/>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58176"/>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45600"/>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err="1">
              <a:solidFill>
                <a:schemeClr val="accent6">
                  <a:lumMod val="75000"/>
                </a:schemeClr>
              </a:solidFill>
            </a:rPr>
            <a:t>Mushroom</a:t>
          </a:r>
          <a:endParaRPr lang="it-IT" sz="2400" b="1" dirty="0">
            <a:solidFill>
              <a:schemeClr val="accent6">
                <a:lumMod val="75000"/>
              </a:schemeClr>
            </a:solidFill>
          </a:endParaRPr>
        </a:p>
        <a:p>
          <a:r>
            <a:rPr lang="it-IT" sz="2400" b="1" dirty="0" err="1">
              <a:solidFill>
                <a:schemeClr val="accent6">
                  <a:lumMod val="75000"/>
                </a:schemeClr>
              </a:solidFill>
            </a:rPr>
            <a:t>cultivation</a:t>
          </a:r>
          <a:endParaRPr lang="it-IT" sz="2400" b="1" dirty="0">
            <a:solidFill>
              <a:schemeClr val="accent6">
                <a:lumMod val="75000"/>
              </a:schemeClr>
            </a:solidFill>
          </a:endParaRPr>
        </a:p>
        <a:p>
          <a:endParaRPr lang="it-IT" sz="2400" dirty="0">
            <a:solidFill>
              <a:schemeClr val="accent6">
                <a:lumMod val="75000"/>
              </a:schemeClr>
            </a:solidFill>
          </a:endParaRP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err="1"/>
            <a:t>Residues</a:t>
          </a:r>
          <a:r>
            <a:rPr lang="it-IT" sz="1800" b="1" dirty="0"/>
            <a:t>|</a:t>
          </a:r>
          <a:r>
            <a:rPr lang="it-IT" sz="2300" dirty="0"/>
            <a:t> </a:t>
          </a:r>
          <a:r>
            <a:rPr lang="it-IT" sz="1600" i="1" dirty="0" err="1"/>
            <a:t>Wheat</a:t>
          </a:r>
          <a:r>
            <a:rPr lang="it-IT" sz="1600" i="1" dirty="0"/>
            <a:t> </a:t>
          </a:r>
          <a:r>
            <a:rPr lang="it-IT" sz="1600" i="1" dirty="0" err="1"/>
            <a:t>straw</a:t>
          </a:r>
          <a:r>
            <a:rPr lang="it-IT" sz="1600" i="1" dirty="0"/>
            <a:t>, </a:t>
          </a:r>
          <a:r>
            <a:rPr lang="it-IT" sz="1600" i="1" dirty="0" err="1"/>
            <a:t>paddy</a:t>
          </a:r>
          <a:r>
            <a:rPr lang="it-IT" sz="1600" i="1" dirty="0"/>
            <a:t> </a:t>
          </a:r>
          <a:r>
            <a:rPr lang="it-IT" sz="1600" i="1" dirty="0" err="1"/>
            <a:t>straw</a:t>
          </a:r>
          <a:r>
            <a:rPr lang="it-IT" sz="1600" i="1" dirty="0"/>
            <a:t>, </a:t>
          </a:r>
          <a:r>
            <a:rPr lang="it-IT" sz="1600" i="1" dirty="0" err="1"/>
            <a:t>rice</a:t>
          </a:r>
          <a:r>
            <a:rPr lang="it-IT" sz="1600" i="1" dirty="0"/>
            <a:t> </a:t>
          </a:r>
          <a:r>
            <a:rPr lang="it-IT" sz="1600" i="1" dirty="0" err="1"/>
            <a:t>straw</a:t>
          </a:r>
          <a:r>
            <a:rPr lang="it-IT" sz="1600" i="1" dirty="0"/>
            <a:t>, </a:t>
          </a:r>
          <a:r>
            <a:rPr lang="it-IT" sz="1600" i="1" dirty="0" err="1"/>
            <a:t>rice</a:t>
          </a:r>
          <a:r>
            <a:rPr lang="it-IT" sz="1600" i="1" dirty="0"/>
            <a:t> </a:t>
          </a:r>
          <a:r>
            <a:rPr lang="it-IT" sz="1600" i="1" dirty="0" err="1"/>
            <a:t>bran</a:t>
          </a:r>
          <a:r>
            <a:rPr lang="it-IT" sz="1600" i="1" dirty="0"/>
            <a:t>, </a:t>
          </a:r>
          <a:r>
            <a:rPr lang="it-IT" sz="1600" i="1" dirty="0" err="1"/>
            <a:t>molasses</a:t>
          </a:r>
          <a:r>
            <a:rPr lang="it-IT" sz="1600" i="1" dirty="0"/>
            <a:t>, coffee </a:t>
          </a:r>
          <a:r>
            <a:rPr lang="it-IT" sz="1600" i="1" dirty="0" err="1"/>
            <a:t>straw</a:t>
          </a:r>
          <a:r>
            <a:rPr lang="it-IT" sz="1600" i="1" dirty="0"/>
            <a:t>, </a:t>
          </a:r>
          <a:r>
            <a:rPr lang="en-US" sz="1600" i="1" dirty="0"/>
            <a:t>tea leaves, cotton straw, saw dust </a:t>
          </a:r>
          <a:endParaRPr lang="it-IT" sz="1600" i="1" dirty="0"/>
        </a:p>
        <a:p>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PROS |</a:t>
          </a:r>
          <a:r>
            <a:rPr lang="en-US" sz="1600" i="1" dirty="0"/>
            <a:t>Cost effective farming, practices to fight the malnutrition and environ-mental pollution caused by these wastes  </a:t>
          </a:r>
          <a:endParaRPr lang="it-IT" sz="1600" i="1" dirty="0"/>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CONS |</a:t>
          </a:r>
          <a:r>
            <a:rPr lang="en-US" sz="1600" i="1" dirty="0"/>
            <a:t>Lack of available market and promotion in local level</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68233"/>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59577"/>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55289"/>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43679"/>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en-US" sz="2400" b="1" kern="1200" dirty="0">
              <a:solidFill>
                <a:srgbClr val="70AD47">
                  <a:lumMod val="75000"/>
                </a:srgbClr>
              </a:solidFill>
              <a:latin typeface="Calibri" panose="020F0502020204030204"/>
              <a:ea typeface="+mn-ea"/>
              <a:cs typeface="+mn-cs"/>
            </a:rPr>
            <a:t>Surface mulching</a:t>
          </a:r>
          <a:endParaRPr lang="it-IT" sz="2400" b="1" kern="1200" dirty="0">
            <a:solidFill>
              <a:srgbClr val="70AD47">
                <a:lumMod val="75000"/>
              </a:srgbClr>
            </a:solidFill>
            <a:latin typeface="Calibri" panose="020F0502020204030204"/>
            <a:ea typeface="+mn-ea"/>
            <a:cs typeface="+mn-cs"/>
          </a:endParaRP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err="1"/>
            <a:t>Residues</a:t>
          </a:r>
          <a:r>
            <a:rPr lang="it-IT" sz="1800" b="1" dirty="0"/>
            <a:t>|</a:t>
          </a:r>
          <a:r>
            <a:rPr lang="it-IT" sz="2300" dirty="0"/>
            <a:t> </a:t>
          </a:r>
          <a:r>
            <a:rPr lang="en-US" sz="1600" i="1" dirty="0"/>
            <a:t>Bark chips, grass clippings, wheat or paddy straw, plant leaves, compost, rice hulls and sawdust </a:t>
          </a:r>
          <a:endParaRPr lang="it-IT" sz="1600" i="1" dirty="0"/>
        </a:p>
        <a:p>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PROS |</a:t>
          </a:r>
          <a:r>
            <a:rPr lang="it-IT" sz="1600" i="1" dirty="0" err="1"/>
            <a:t>Prevents</a:t>
          </a:r>
          <a:r>
            <a:rPr lang="it-IT" sz="1600" i="1" dirty="0"/>
            <a:t> </a:t>
          </a:r>
          <a:r>
            <a:rPr lang="it-IT" sz="1600" i="1" dirty="0" err="1"/>
            <a:t>erosion</a:t>
          </a:r>
          <a:r>
            <a:rPr lang="it-IT" sz="1600" i="1" dirty="0"/>
            <a:t>, moderate </a:t>
          </a:r>
          <a:r>
            <a:rPr lang="it-IT" sz="1600" i="1" dirty="0" err="1"/>
            <a:t>soil</a:t>
          </a:r>
          <a:r>
            <a:rPr lang="it-IT" sz="1600" i="1" dirty="0"/>
            <a:t> temp. </a:t>
          </a:r>
          <a:r>
            <a:rPr lang="it-IT" sz="1600" i="1" dirty="0" err="1"/>
            <a:t>provide</a:t>
          </a:r>
          <a:r>
            <a:rPr lang="it-IT" sz="1600" i="1" dirty="0"/>
            <a:t> </a:t>
          </a:r>
          <a:r>
            <a:rPr lang="it-IT" sz="1600" i="1" dirty="0" err="1"/>
            <a:t>nutrients</a:t>
          </a:r>
          <a:r>
            <a:rPr lang="it-IT" sz="1600" i="1" dirty="0"/>
            <a:t>, </a:t>
          </a:r>
          <a:r>
            <a:rPr lang="it-IT" sz="1600" i="1" dirty="0" err="1"/>
            <a:t>kills</a:t>
          </a:r>
          <a:r>
            <a:rPr lang="it-IT" sz="1600" i="1" dirty="0"/>
            <a:t> </a:t>
          </a:r>
          <a:r>
            <a:rPr lang="it-IT" sz="1600" i="1" dirty="0" err="1"/>
            <a:t>pathogen</a:t>
          </a:r>
          <a:r>
            <a:rPr lang="it-IT" sz="1600" i="1" dirty="0"/>
            <a:t> and </a:t>
          </a:r>
          <a:r>
            <a:rPr lang="it-IT" sz="1600" i="1" dirty="0" err="1"/>
            <a:t>pests</a:t>
          </a:r>
          <a:r>
            <a:rPr lang="it-IT" sz="1600" i="1" dirty="0"/>
            <a:t>, </a:t>
          </a:r>
          <a:r>
            <a:rPr lang="it-IT" sz="1600" i="1" dirty="0" err="1"/>
            <a:t>increase</a:t>
          </a:r>
          <a:r>
            <a:rPr lang="it-IT" sz="1600" i="1" dirty="0"/>
            <a:t> water </a:t>
          </a:r>
          <a:r>
            <a:rPr lang="it-IT" sz="1600" i="1" dirty="0" err="1"/>
            <a:t>retention</a:t>
          </a:r>
          <a:r>
            <a:rPr lang="it-IT" sz="1600" i="1" dirty="0"/>
            <a:t>, ….</a:t>
          </a:r>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CONS |</a:t>
          </a:r>
          <a:r>
            <a:rPr lang="en-US" sz="1600" i="1" dirty="0"/>
            <a:t>	Keep the soil too moist on poorly drained soils (low oxygen), breeding spots for some pests, mulches (hay and straw) contain seeds which may become weeds </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68228"/>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68456"/>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62303"/>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77836"/>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a:solidFill>
                <a:schemeClr val="accent6">
                  <a:lumMod val="75000"/>
                </a:schemeClr>
              </a:solidFill>
            </a:rPr>
            <a:t>Biofuel</a:t>
          </a: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err="1"/>
            <a:t>Residues</a:t>
          </a:r>
          <a:r>
            <a:rPr lang="it-IT" sz="1800" b="1" dirty="0"/>
            <a:t>|</a:t>
          </a:r>
          <a:r>
            <a:rPr lang="it-IT" sz="2300" dirty="0"/>
            <a:t> </a:t>
          </a:r>
          <a:r>
            <a:rPr lang="it-IT" sz="1600" i="1" dirty="0"/>
            <a:t>Rice (</a:t>
          </a:r>
          <a:r>
            <a:rPr lang="it-IT" sz="1600" i="1" dirty="0" err="1"/>
            <a:t>bioethanol</a:t>
          </a:r>
          <a:r>
            <a:rPr lang="it-IT" sz="1600" i="1" dirty="0"/>
            <a:t>), </a:t>
          </a:r>
          <a:r>
            <a:rPr lang="it-IT" sz="1600" i="1" dirty="0" err="1"/>
            <a:t>wheat</a:t>
          </a:r>
          <a:r>
            <a:rPr lang="it-IT" sz="1600" i="1" dirty="0"/>
            <a:t> (</a:t>
          </a:r>
          <a:r>
            <a:rPr lang="it-IT" sz="1600" i="1" dirty="0" err="1"/>
            <a:t>bioethanol</a:t>
          </a:r>
          <a:r>
            <a:rPr lang="it-IT" sz="1600" i="1" dirty="0"/>
            <a:t>) </a:t>
          </a:r>
          <a:r>
            <a:rPr lang="en-US" sz="1600" i="1" dirty="0"/>
            <a:t>and corn straw (bioethanol) as well as sugarcane bagasse (biofuel) </a:t>
          </a:r>
          <a:endParaRPr lang="it-IT" sz="1600" i="1" dirty="0"/>
        </a:p>
        <a:p>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PROS | </a:t>
          </a:r>
          <a:r>
            <a:rPr lang="en-US" sz="1600" i="1" dirty="0"/>
            <a:t>Renewable, reduced dependence on fossil fuels, waste reduction </a:t>
          </a:r>
          <a:endParaRPr lang="it-IT" sz="1600" i="1" dirty="0"/>
        </a:p>
        <a:p>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CONS |</a:t>
          </a:r>
          <a:r>
            <a:rPr lang="en-US" sz="1600" i="1" dirty="0"/>
            <a:t>	Cost for setting up biomass energy plant is expensive </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128953"/>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65562"/>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48968"/>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58075"/>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3DBB7E2-34E8-4AE4-8C4E-BDE50C62DBD4}" type="doc">
      <dgm:prSet loTypeId="urn:microsoft.com/office/officeart/2008/layout/LinedList" loCatId="list" qsTypeId="urn:microsoft.com/office/officeart/2005/8/quickstyle/simple1" qsCatId="simple" csTypeId="urn:microsoft.com/office/officeart/2005/8/colors/accent2_1" csCatId="accent2" phldr="1"/>
      <dgm:spPr/>
      <dgm:t>
        <a:bodyPr/>
        <a:lstStyle/>
        <a:p>
          <a:endParaRPr lang="it-IT"/>
        </a:p>
      </dgm:t>
    </dgm:pt>
    <dgm:pt modelId="{493C11BC-E5FF-4FD2-917C-BD8029E23B8F}">
      <dgm:prSet phldrT="[Testo]" custT="1"/>
      <dgm:spPr/>
      <dgm:t>
        <a:bodyPr/>
        <a:lstStyle/>
        <a:p>
          <a:r>
            <a:rPr lang="it-IT" sz="2400" b="1" dirty="0">
              <a:solidFill>
                <a:schemeClr val="accent6">
                  <a:lumMod val="75000"/>
                </a:schemeClr>
              </a:solidFill>
            </a:rPr>
            <a:t>Paper &amp; pulp </a:t>
          </a:r>
          <a:r>
            <a:rPr lang="it-IT" sz="2400" b="1" dirty="0" err="1">
              <a:solidFill>
                <a:schemeClr val="accent6">
                  <a:lumMod val="75000"/>
                </a:schemeClr>
              </a:solidFill>
            </a:rPr>
            <a:t>industry</a:t>
          </a:r>
          <a:endParaRPr lang="it-IT" sz="2400" b="1" dirty="0">
            <a:solidFill>
              <a:schemeClr val="accent6">
                <a:lumMod val="75000"/>
              </a:schemeClr>
            </a:solidFill>
          </a:endParaRPr>
        </a:p>
      </dgm:t>
    </dgm:pt>
    <dgm:pt modelId="{1194A988-1C1D-447E-8314-E2695DD83C8D}" type="parTrans" cxnId="{2BC49797-7AC7-4FA9-BA9D-B33AE91CFD4B}">
      <dgm:prSet/>
      <dgm:spPr/>
      <dgm:t>
        <a:bodyPr/>
        <a:lstStyle/>
        <a:p>
          <a:endParaRPr lang="it-IT"/>
        </a:p>
      </dgm:t>
    </dgm:pt>
    <dgm:pt modelId="{17FF806E-D713-4734-A968-89B59C2A4CD9}" type="sibTrans" cxnId="{2BC49797-7AC7-4FA9-BA9D-B33AE91CFD4B}">
      <dgm:prSet/>
      <dgm:spPr/>
      <dgm:t>
        <a:bodyPr/>
        <a:lstStyle/>
        <a:p>
          <a:endParaRPr lang="it-IT"/>
        </a:p>
      </dgm:t>
    </dgm:pt>
    <dgm:pt modelId="{CE65581B-629A-4958-8EF1-D6222FF9DA02}">
      <dgm:prSet phldrT="[Testo]" custT="1"/>
      <dgm:spPr/>
      <dgm:t>
        <a:bodyPr/>
        <a:lstStyle/>
        <a:p>
          <a:r>
            <a:rPr lang="it-IT" sz="1800" b="1" dirty="0" err="1"/>
            <a:t>Residues</a:t>
          </a:r>
          <a:r>
            <a:rPr lang="it-IT" sz="1800" b="1" dirty="0"/>
            <a:t>|</a:t>
          </a:r>
          <a:r>
            <a:rPr lang="it-IT" sz="2300" dirty="0"/>
            <a:t> </a:t>
          </a:r>
          <a:r>
            <a:rPr lang="en-US" sz="1600" i="1" dirty="0"/>
            <a:t>Wheat straw, cotton rags, cotton linters, softwood</a:t>
          </a:r>
          <a:endParaRPr lang="it-IT" sz="1600" dirty="0"/>
        </a:p>
      </dgm:t>
    </dgm:pt>
    <dgm:pt modelId="{92EE91FA-F094-49F4-8AE6-8EC24E00A1B7}" type="parTrans" cxnId="{3CEA2775-82CF-42F3-94D0-267385509433}">
      <dgm:prSet/>
      <dgm:spPr/>
      <dgm:t>
        <a:bodyPr/>
        <a:lstStyle/>
        <a:p>
          <a:endParaRPr lang="it-IT"/>
        </a:p>
      </dgm:t>
    </dgm:pt>
    <dgm:pt modelId="{7C4527B2-53EC-4EC6-BFDD-46A884E36761}" type="sibTrans" cxnId="{3CEA2775-82CF-42F3-94D0-267385509433}">
      <dgm:prSet/>
      <dgm:spPr/>
      <dgm:t>
        <a:bodyPr/>
        <a:lstStyle/>
        <a:p>
          <a:endParaRPr lang="it-IT"/>
        </a:p>
      </dgm:t>
    </dgm:pt>
    <dgm:pt modelId="{B48E7943-9933-453B-9BB1-CF3F46A6B124}">
      <dgm:prSet phldrT="[Testo]" custT="1"/>
      <dgm:spPr/>
      <dgm:t>
        <a:bodyPr/>
        <a:lstStyle/>
        <a:p>
          <a:r>
            <a:rPr lang="it-IT" sz="1800" b="1" dirty="0"/>
            <a:t>PROS | </a:t>
          </a:r>
          <a:r>
            <a:rPr lang="en-US" sz="1600" i="1" dirty="0"/>
            <a:t>Less environmental impact than raw material processing, prevention of deforestation, constant waste residue availability</a:t>
          </a:r>
          <a:endParaRPr lang="it-IT" sz="1600" dirty="0"/>
        </a:p>
      </dgm:t>
    </dgm:pt>
    <dgm:pt modelId="{771183FA-3479-4E8C-A9DC-261C2A2E8817}" type="parTrans" cxnId="{339F4443-09FF-4E6E-94D0-F214E2C82FAA}">
      <dgm:prSet/>
      <dgm:spPr/>
      <dgm:t>
        <a:bodyPr/>
        <a:lstStyle/>
        <a:p>
          <a:endParaRPr lang="it-IT"/>
        </a:p>
      </dgm:t>
    </dgm:pt>
    <dgm:pt modelId="{96A3A41C-86E6-4121-BC29-D63E9C52F1FC}" type="sibTrans" cxnId="{339F4443-09FF-4E6E-94D0-F214E2C82FAA}">
      <dgm:prSet/>
      <dgm:spPr/>
      <dgm:t>
        <a:bodyPr/>
        <a:lstStyle/>
        <a:p>
          <a:endParaRPr lang="it-IT"/>
        </a:p>
      </dgm:t>
    </dgm:pt>
    <dgm:pt modelId="{8757191D-B6F3-48C5-961B-1AA1AB76EBF7}">
      <dgm:prSet phldrT="[Testo]" custT="1"/>
      <dgm:spPr/>
      <dgm:t>
        <a:bodyPr/>
        <a:lstStyle/>
        <a:p>
          <a:r>
            <a:rPr lang="it-IT" sz="1800" b="1" dirty="0"/>
            <a:t>CONS | </a:t>
          </a:r>
          <a:r>
            <a:rPr lang="en-US" sz="1600" i="1" dirty="0"/>
            <a:t>Lack of available market and proper promotion in local level</a:t>
          </a:r>
          <a:endParaRPr lang="it-IT" sz="1600" dirty="0"/>
        </a:p>
      </dgm:t>
    </dgm:pt>
    <dgm:pt modelId="{0A3CD331-338B-4467-8918-7E42E8184948}" type="parTrans" cxnId="{75338CED-F2E1-40F0-8F69-56E473A24E00}">
      <dgm:prSet/>
      <dgm:spPr/>
      <dgm:t>
        <a:bodyPr/>
        <a:lstStyle/>
        <a:p>
          <a:endParaRPr lang="it-IT"/>
        </a:p>
      </dgm:t>
    </dgm:pt>
    <dgm:pt modelId="{FF85B90C-B85C-4D24-8FCE-5F8FE6E0C7C9}" type="sibTrans" cxnId="{75338CED-F2E1-40F0-8F69-56E473A24E00}">
      <dgm:prSet/>
      <dgm:spPr/>
      <dgm:t>
        <a:bodyPr/>
        <a:lstStyle/>
        <a:p>
          <a:endParaRPr lang="it-IT"/>
        </a:p>
      </dgm:t>
    </dgm:pt>
    <dgm:pt modelId="{BDDE690D-D8F0-4A44-958B-7B0EBCC94E1B}" type="pres">
      <dgm:prSet presAssocID="{63DBB7E2-34E8-4AE4-8C4E-BDE50C62DBD4}" presName="vert0" presStyleCnt="0">
        <dgm:presLayoutVars>
          <dgm:dir/>
          <dgm:animOne val="branch"/>
          <dgm:animLvl val="lvl"/>
        </dgm:presLayoutVars>
      </dgm:prSet>
      <dgm:spPr/>
    </dgm:pt>
    <dgm:pt modelId="{034B397F-75FB-4D0C-950B-E0F95AA7E09C}" type="pres">
      <dgm:prSet presAssocID="{493C11BC-E5FF-4FD2-917C-BD8029E23B8F}" presName="thickLine" presStyleLbl="alignNode1" presStyleIdx="0" presStyleCnt="1"/>
      <dgm:spPr/>
    </dgm:pt>
    <dgm:pt modelId="{836F4E1C-111E-4A00-895D-C38F08B765BB}" type="pres">
      <dgm:prSet presAssocID="{493C11BC-E5FF-4FD2-917C-BD8029E23B8F}" presName="horz1" presStyleCnt="0"/>
      <dgm:spPr/>
    </dgm:pt>
    <dgm:pt modelId="{81F23F52-AD9B-420A-A77C-30034AA551A2}" type="pres">
      <dgm:prSet presAssocID="{493C11BC-E5FF-4FD2-917C-BD8029E23B8F}" presName="tx1" presStyleLbl="revTx" presStyleIdx="0" presStyleCnt="4" custScaleX="204358"/>
      <dgm:spPr/>
    </dgm:pt>
    <dgm:pt modelId="{574543C5-A72A-4BF3-BCEF-159F617C37AF}" type="pres">
      <dgm:prSet presAssocID="{493C11BC-E5FF-4FD2-917C-BD8029E23B8F}" presName="vert1" presStyleCnt="0"/>
      <dgm:spPr/>
    </dgm:pt>
    <dgm:pt modelId="{DBF9B561-9A51-4291-8238-098945EF67CA}" type="pres">
      <dgm:prSet presAssocID="{CE65581B-629A-4958-8EF1-D6222FF9DA02}" presName="vertSpace2a" presStyleCnt="0"/>
      <dgm:spPr/>
    </dgm:pt>
    <dgm:pt modelId="{69D6DB8E-0047-421B-AF29-1259D04A2D95}" type="pres">
      <dgm:prSet presAssocID="{CE65581B-629A-4958-8EF1-D6222FF9DA02}" presName="horz2" presStyleCnt="0"/>
      <dgm:spPr/>
    </dgm:pt>
    <dgm:pt modelId="{ED8CC572-AA2A-4136-BE66-00DFE440049E}" type="pres">
      <dgm:prSet presAssocID="{CE65581B-629A-4958-8EF1-D6222FF9DA02}" presName="horzSpace2" presStyleCnt="0"/>
      <dgm:spPr/>
    </dgm:pt>
    <dgm:pt modelId="{B654FF5D-C092-4663-9855-90CD88143CB0}" type="pres">
      <dgm:prSet presAssocID="{CE65581B-629A-4958-8EF1-D6222FF9DA02}" presName="tx2" presStyleLbl="revTx" presStyleIdx="1" presStyleCnt="4" custScaleY="47412"/>
      <dgm:spPr/>
    </dgm:pt>
    <dgm:pt modelId="{D2BFB1B8-A8EC-4CC2-A654-A3B170EAEA67}" type="pres">
      <dgm:prSet presAssocID="{CE65581B-629A-4958-8EF1-D6222FF9DA02}" presName="vert2" presStyleCnt="0"/>
      <dgm:spPr/>
    </dgm:pt>
    <dgm:pt modelId="{994B87BF-1B3C-43EE-BF6D-6D3F2A939DE9}" type="pres">
      <dgm:prSet presAssocID="{CE65581B-629A-4958-8EF1-D6222FF9DA02}" presName="thinLine2b" presStyleLbl="callout" presStyleIdx="0" presStyleCnt="3"/>
      <dgm:spPr/>
    </dgm:pt>
    <dgm:pt modelId="{A1351243-D2D0-4E0F-91C7-305E484CDE42}" type="pres">
      <dgm:prSet presAssocID="{CE65581B-629A-4958-8EF1-D6222FF9DA02}" presName="vertSpace2b" presStyleCnt="0"/>
      <dgm:spPr/>
    </dgm:pt>
    <dgm:pt modelId="{49F7FD30-2914-404D-AF12-B560E59BAEAA}" type="pres">
      <dgm:prSet presAssocID="{B48E7943-9933-453B-9BB1-CF3F46A6B124}" presName="horz2" presStyleCnt="0"/>
      <dgm:spPr/>
    </dgm:pt>
    <dgm:pt modelId="{82B7D38F-AF95-4737-B2EF-AB1D6E62D40E}" type="pres">
      <dgm:prSet presAssocID="{B48E7943-9933-453B-9BB1-CF3F46A6B124}" presName="horzSpace2" presStyleCnt="0"/>
      <dgm:spPr/>
    </dgm:pt>
    <dgm:pt modelId="{D41DC23E-201B-4C1D-BA2C-CFD46D08F929}" type="pres">
      <dgm:prSet presAssocID="{B48E7943-9933-453B-9BB1-CF3F46A6B124}" presName="tx2" presStyleLbl="revTx" presStyleIdx="2" presStyleCnt="4" custScaleY="66095"/>
      <dgm:spPr/>
    </dgm:pt>
    <dgm:pt modelId="{D158D989-8341-4D4E-A5DB-FE4CBEBBDD1F}" type="pres">
      <dgm:prSet presAssocID="{B48E7943-9933-453B-9BB1-CF3F46A6B124}" presName="vert2" presStyleCnt="0"/>
      <dgm:spPr/>
    </dgm:pt>
    <dgm:pt modelId="{3872B365-3A8D-4B9C-8320-7964309FD0F0}" type="pres">
      <dgm:prSet presAssocID="{B48E7943-9933-453B-9BB1-CF3F46A6B124}" presName="thinLine2b" presStyleLbl="callout" presStyleIdx="1" presStyleCnt="3"/>
      <dgm:spPr/>
    </dgm:pt>
    <dgm:pt modelId="{1280C9DA-54DC-46B4-B15C-1C01D1D22591}" type="pres">
      <dgm:prSet presAssocID="{B48E7943-9933-453B-9BB1-CF3F46A6B124}" presName="vertSpace2b" presStyleCnt="0"/>
      <dgm:spPr/>
    </dgm:pt>
    <dgm:pt modelId="{9DBFFD78-5878-4830-95F8-FE963E798CC3}" type="pres">
      <dgm:prSet presAssocID="{8757191D-B6F3-48C5-961B-1AA1AB76EBF7}" presName="horz2" presStyleCnt="0"/>
      <dgm:spPr/>
    </dgm:pt>
    <dgm:pt modelId="{9239C30A-AB1D-4E31-98AE-8300814E1ED4}" type="pres">
      <dgm:prSet presAssocID="{8757191D-B6F3-48C5-961B-1AA1AB76EBF7}" presName="horzSpace2" presStyleCnt="0"/>
      <dgm:spPr/>
    </dgm:pt>
    <dgm:pt modelId="{1178BAFB-EDB9-4CFA-935A-E91F31529E87}" type="pres">
      <dgm:prSet presAssocID="{8757191D-B6F3-48C5-961B-1AA1AB76EBF7}" presName="tx2" presStyleLbl="revTx" presStyleIdx="3" presStyleCnt="4" custScaleY="58075"/>
      <dgm:spPr/>
    </dgm:pt>
    <dgm:pt modelId="{26B8ECD5-E62C-48C7-ADA3-3F52D65CF290}" type="pres">
      <dgm:prSet presAssocID="{8757191D-B6F3-48C5-961B-1AA1AB76EBF7}" presName="vert2" presStyleCnt="0"/>
      <dgm:spPr/>
    </dgm:pt>
    <dgm:pt modelId="{1CCEEA09-545C-4BD2-8CB9-A19483F3E35A}" type="pres">
      <dgm:prSet presAssocID="{8757191D-B6F3-48C5-961B-1AA1AB76EBF7}" presName="thinLine2b" presStyleLbl="callout" presStyleIdx="2" presStyleCnt="3"/>
      <dgm:spPr/>
    </dgm:pt>
    <dgm:pt modelId="{87FD5722-D592-4E18-8A82-7209E30CC8EE}" type="pres">
      <dgm:prSet presAssocID="{8757191D-B6F3-48C5-961B-1AA1AB76EBF7}" presName="vertSpace2b" presStyleCnt="0"/>
      <dgm:spPr/>
    </dgm:pt>
  </dgm:ptLst>
  <dgm:cxnLst>
    <dgm:cxn modelId="{9BD01F03-AF79-48AF-AB7A-088E6D9BB21C}" type="presOf" srcId="{63DBB7E2-34E8-4AE4-8C4E-BDE50C62DBD4}" destId="{BDDE690D-D8F0-4A44-958B-7B0EBCC94E1B}" srcOrd="0" destOrd="0" presId="urn:microsoft.com/office/officeart/2008/layout/LinedList"/>
    <dgm:cxn modelId="{CA6C1E3B-1B69-44CF-AD9F-22860EE483F6}" type="presOf" srcId="{493C11BC-E5FF-4FD2-917C-BD8029E23B8F}" destId="{81F23F52-AD9B-420A-A77C-30034AA551A2}" srcOrd="0" destOrd="0" presId="urn:microsoft.com/office/officeart/2008/layout/LinedList"/>
    <dgm:cxn modelId="{339F4443-09FF-4E6E-94D0-F214E2C82FAA}" srcId="{493C11BC-E5FF-4FD2-917C-BD8029E23B8F}" destId="{B48E7943-9933-453B-9BB1-CF3F46A6B124}" srcOrd="1" destOrd="0" parTransId="{771183FA-3479-4E8C-A9DC-261C2A2E8817}" sibTransId="{96A3A41C-86E6-4121-BC29-D63E9C52F1FC}"/>
    <dgm:cxn modelId="{3CEA2775-82CF-42F3-94D0-267385509433}" srcId="{493C11BC-E5FF-4FD2-917C-BD8029E23B8F}" destId="{CE65581B-629A-4958-8EF1-D6222FF9DA02}" srcOrd="0" destOrd="0" parTransId="{92EE91FA-F094-49F4-8AE6-8EC24E00A1B7}" sibTransId="{7C4527B2-53EC-4EC6-BFDD-46A884E36761}"/>
    <dgm:cxn modelId="{89402191-D80E-4061-8F47-59BE14A4C3A3}" type="presOf" srcId="{CE65581B-629A-4958-8EF1-D6222FF9DA02}" destId="{B654FF5D-C092-4663-9855-90CD88143CB0}" srcOrd="0" destOrd="0" presId="urn:microsoft.com/office/officeart/2008/layout/LinedList"/>
    <dgm:cxn modelId="{2BC49797-7AC7-4FA9-BA9D-B33AE91CFD4B}" srcId="{63DBB7E2-34E8-4AE4-8C4E-BDE50C62DBD4}" destId="{493C11BC-E5FF-4FD2-917C-BD8029E23B8F}" srcOrd="0" destOrd="0" parTransId="{1194A988-1C1D-447E-8314-E2695DD83C8D}" sibTransId="{17FF806E-D713-4734-A968-89B59C2A4CD9}"/>
    <dgm:cxn modelId="{449C27AD-D1DB-453A-AC90-C91DD7D24DBB}" type="presOf" srcId="{8757191D-B6F3-48C5-961B-1AA1AB76EBF7}" destId="{1178BAFB-EDB9-4CFA-935A-E91F31529E87}" srcOrd="0" destOrd="0" presId="urn:microsoft.com/office/officeart/2008/layout/LinedList"/>
    <dgm:cxn modelId="{5D2F1FBE-D5B1-437A-B2DD-037C81EC1C52}" type="presOf" srcId="{B48E7943-9933-453B-9BB1-CF3F46A6B124}" destId="{D41DC23E-201B-4C1D-BA2C-CFD46D08F929}" srcOrd="0" destOrd="0" presId="urn:microsoft.com/office/officeart/2008/layout/LinedList"/>
    <dgm:cxn modelId="{75338CED-F2E1-40F0-8F69-56E473A24E00}" srcId="{493C11BC-E5FF-4FD2-917C-BD8029E23B8F}" destId="{8757191D-B6F3-48C5-961B-1AA1AB76EBF7}" srcOrd="2" destOrd="0" parTransId="{0A3CD331-338B-4467-8918-7E42E8184948}" sibTransId="{FF85B90C-B85C-4D24-8FCE-5F8FE6E0C7C9}"/>
    <dgm:cxn modelId="{0E8682CC-53E0-4EFC-8B20-193755BC5524}" type="presParOf" srcId="{BDDE690D-D8F0-4A44-958B-7B0EBCC94E1B}" destId="{034B397F-75FB-4D0C-950B-E0F95AA7E09C}" srcOrd="0" destOrd="0" presId="urn:microsoft.com/office/officeart/2008/layout/LinedList"/>
    <dgm:cxn modelId="{3B21E582-0C5E-4F8B-BE0C-2C6D2BE16A99}" type="presParOf" srcId="{BDDE690D-D8F0-4A44-958B-7B0EBCC94E1B}" destId="{836F4E1C-111E-4A00-895D-C38F08B765BB}" srcOrd="1" destOrd="0" presId="urn:microsoft.com/office/officeart/2008/layout/LinedList"/>
    <dgm:cxn modelId="{FD710682-E4E7-4670-BAB2-9A363D10C75C}" type="presParOf" srcId="{836F4E1C-111E-4A00-895D-C38F08B765BB}" destId="{81F23F52-AD9B-420A-A77C-30034AA551A2}" srcOrd="0" destOrd="0" presId="urn:microsoft.com/office/officeart/2008/layout/LinedList"/>
    <dgm:cxn modelId="{73D67C4C-FED1-4EC1-84DC-27DE0BBE9A19}" type="presParOf" srcId="{836F4E1C-111E-4A00-895D-C38F08B765BB}" destId="{574543C5-A72A-4BF3-BCEF-159F617C37AF}" srcOrd="1" destOrd="0" presId="urn:microsoft.com/office/officeart/2008/layout/LinedList"/>
    <dgm:cxn modelId="{B2F251CC-062B-41F4-8CD4-F27ACBC56390}" type="presParOf" srcId="{574543C5-A72A-4BF3-BCEF-159F617C37AF}" destId="{DBF9B561-9A51-4291-8238-098945EF67CA}" srcOrd="0" destOrd="0" presId="urn:microsoft.com/office/officeart/2008/layout/LinedList"/>
    <dgm:cxn modelId="{468E7DE5-6DBC-4D09-B4A7-A212425908A4}" type="presParOf" srcId="{574543C5-A72A-4BF3-BCEF-159F617C37AF}" destId="{69D6DB8E-0047-421B-AF29-1259D04A2D95}" srcOrd="1" destOrd="0" presId="urn:microsoft.com/office/officeart/2008/layout/LinedList"/>
    <dgm:cxn modelId="{097AD8D8-236A-4692-A1C9-1CCC5404253D}" type="presParOf" srcId="{69D6DB8E-0047-421B-AF29-1259D04A2D95}" destId="{ED8CC572-AA2A-4136-BE66-00DFE440049E}" srcOrd="0" destOrd="0" presId="urn:microsoft.com/office/officeart/2008/layout/LinedList"/>
    <dgm:cxn modelId="{84E324AF-248A-420A-937C-A1C122A6EC3D}" type="presParOf" srcId="{69D6DB8E-0047-421B-AF29-1259D04A2D95}" destId="{B654FF5D-C092-4663-9855-90CD88143CB0}" srcOrd="1" destOrd="0" presId="urn:microsoft.com/office/officeart/2008/layout/LinedList"/>
    <dgm:cxn modelId="{D61FF58F-053B-4F9B-B8DC-C726FBFC9E7B}" type="presParOf" srcId="{69D6DB8E-0047-421B-AF29-1259D04A2D95}" destId="{D2BFB1B8-A8EC-4CC2-A654-A3B170EAEA67}" srcOrd="2" destOrd="0" presId="urn:microsoft.com/office/officeart/2008/layout/LinedList"/>
    <dgm:cxn modelId="{178FF07C-630F-4ADA-BFB3-7129534D4710}" type="presParOf" srcId="{574543C5-A72A-4BF3-BCEF-159F617C37AF}" destId="{994B87BF-1B3C-43EE-BF6D-6D3F2A939DE9}" srcOrd="2" destOrd="0" presId="urn:microsoft.com/office/officeart/2008/layout/LinedList"/>
    <dgm:cxn modelId="{853D0EFC-F388-4608-A63D-CFFC1E351A28}" type="presParOf" srcId="{574543C5-A72A-4BF3-BCEF-159F617C37AF}" destId="{A1351243-D2D0-4E0F-91C7-305E484CDE42}" srcOrd="3" destOrd="0" presId="urn:microsoft.com/office/officeart/2008/layout/LinedList"/>
    <dgm:cxn modelId="{99954A45-8531-4A88-82E2-D60C0B9315A7}" type="presParOf" srcId="{574543C5-A72A-4BF3-BCEF-159F617C37AF}" destId="{49F7FD30-2914-404D-AF12-B560E59BAEAA}" srcOrd="4" destOrd="0" presId="urn:microsoft.com/office/officeart/2008/layout/LinedList"/>
    <dgm:cxn modelId="{3C8B732B-1E88-4479-B404-9A7BA6297C77}" type="presParOf" srcId="{49F7FD30-2914-404D-AF12-B560E59BAEAA}" destId="{82B7D38F-AF95-4737-B2EF-AB1D6E62D40E}" srcOrd="0" destOrd="0" presId="urn:microsoft.com/office/officeart/2008/layout/LinedList"/>
    <dgm:cxn modelId="{F7CAEEC5-5174-49BB-8BCC-2B146C8D4C21}" type="presParOf" srcId="{49F7FD30-2914-404D-AF12-B560E59BAEAA}" destId="{D41DC23E-201B-4C1D-BA2C-CFD46D08F929}" srcOrd="1" destOrd="0" presId="urn:microsoft.com/office/officeart/2008/layout/LinedList"/>
    <dgm:cxn modelId="{0EFB3483-269F-42FF-A02D-1DB86A718036}" type="presParOf" srcId="{49F7FD30-2914-404D-AF12-B560E59BAEAA}" destId="{D158D989-8341-4D4E-A5DB-FE4CBEBBDD1F}" srcOrd="2" destOrd="0" presId="urn:microsoft.com/office/officeart/2008/layout/LinedList"/>
    <dgm:cxn modelId="{3AC624DC-7FA2-42A7-A8A2-522A84C4B94E}" type="presParOf" srcId="{574543C5-A72A-4BF3-BCEF-159F617C37AF}" destId="{3872B365-3A8D-4B9C-8320-7964309FD0F0}" srcOrd="5" destOrd="0" presId="urn:microsoft.com/office/officeart/2008/layout/LinedList"/>
    <dgm:cxn modelId="{76CBB496-43AD-4439-A20F-E954DD4F04F7}" type="presParOf" srcId="{574543C5-A72A-4BF3-BCEF-159F617C37AF}" destId="{1280C9DA-54DC-46B4-B15C-1C01D1D22591}" srcOrd="6" destOrd="0" presId="urn:microsoft.com/office/officeart/2008/layout/LinedList"/>
    <dgm:cxn modelId="{72046E45-71CA-4266-A340-8CE58039226A}" type="presParOf" srcId="{574543C5-A72A-4BF3-BCEF-159F617C37AF}" destId="{9DBFFD78-5878-4830-95F8-FE963E798CC3}" srcOrd="7" destOrd="0" presId="urn:microsoft.com/office/officeart/2008/layout/LinedList"/>
    <dgm:cxn modelId="{9F784761-93E0-4F4A-B4BB-E9944A046528}" type="presParOf" srcId="{9DBFFD78-5878-4830-95F8-FE963E798CC3}" destId="{9239C30A-AB1D-4E31-98AE-8300814E1ED4}" srcOrd="0" destOrd="0" presId="urn:microsoft.com/office/officeart/2008/layout/LinedList"/>
    <dgm:cxn modelId="{CB094DF3-CC44-4924-A1BF-7639BB5764AA}" type="presParOf" srcId="{9DBFFD78-5878-4830-95F8-FE963E798CC3}" destId="{1178BAFB-EDB9-4CFA-935A-E91F31529E87}" srcOrd="1" destOrd="0" presId="urn:microsoft.com/office/officeart/2008/layout/LinedList"/>
    <dgm:cxn modelId="{2764F3D8-298E-4E9F-8373-F48BC9E4EF95}" type="presParOf" srcId="{9DBFFD78-5878-4830-95F8-FE963E798CC3}" destId="{26B8ECD5-E62C-48C7-ADA3-3F52D65CF290}" srcOrd="2" destOrd="0" presId="urn:microsoft.com/office/officeart/2008/layout/LinedList"/>
    <dgm:cxn modelId="{96D17908-A05C-4A82-AB69-CE808D4647E1}" type="presParOf" srcId="{574543C5-A72A-4BF3-BCEF-159F617C37AF}" destId="{1CCEEA09-545C-4BD2-8CB9-A19483F3E35A}" srcOrd="8" destOrd="0" presId="urn:microsoft.com/office/officeart/2008/layout/LinedList"/>
    <dgm:cxn modelId="{0D69B163-9E07-4706-AA61-5E1123707680}" type="presParOf" srcId="{574543C5-A72A-4BF3-BCEF-159F617C37AF}" destId="{87FD5722-D592-4E18-8A82-7209E30CC8EE}" srcOrd="9"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374"/>
          <a:ext cx="4896512"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374"/>
          <a:ext cx="1192545" cy="28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a:solidFill>
                <a:schemeClr val="accent6">
                  <a:lumMod val="75000"/>
                </a:schemeClr>
              </a:solidFill>
            </a:rPr>
            <a:t>Animal feed</a:t>
          </a:r>
        </a:p>
      </dsp:txBody>
      <dsp:txXfrm>
        <a:off x="0" y="1374"/>
        <a:ext cx="1192545" cy="2813238"/>
      </dsp:txXfrm>
    </dsp:sp>
    <dsp:sp modelId="{B654FF5D-C092-4663-9855-90CD88143CB0}">
      <dsp:nvSpPr>
        <dsp:cNvPr id="0" name=""/>
        <dsp:cNvSpPr/>
      </dsp:nvSpPr>
      <dsp:spPr>
        <a:xfrm>
          <a:off x="1261904" y="95332"/>
          <a:ext cx="3629802" cy="6822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err="1"/>
            <a:t>Residues</a:t>
          </a:r>
          <a:r>
            <a:rPr lang="it-IT" sz="1800" b="1" kern="1200" dirty="0"/>
            <a:t>|</a:t>
          </a:r>
          <a:r>
            <a:rPr lang="it-IT" sz="2300" kern="1200" dirty="0"/>
            <a:t> </a:t>
          </a:r>
          <a:r>
            <a:rPr lang="en-US" sz="1600" i="1" kern="1200" dirty="0"/>
            <a:t>Maize, sugarcane, grain, </a:t>
          </a:r>
          <a:r>
            <a:rPr lang="en-US" sz="1600" i="1" kern="1200" dirty="0" err="1"/>
            <a:t>sorghum,soybean</a:t>
          </a:r>
          <a:r>
            <a:rPr lang="en-US" sz="1600" i="1" kern="1200" dirty="0"/>
            <a:t>, wheat, and vegetables</a:t>
          </a:r>
          <a:r>
            <a:rPr lang="it-IT" sz="1600" kern="1200" dirty="0"/>
            <a:t>   </a:t>
          </a:r>
        </a:p>
      </dsp:txBody>
      <dsp:txXfrm>
        <a:off x="1261904" y="95332"/>
        <a:ext cx="3629802" cy="682208"/>
      </dsp:txXfrm>
    </dsp:sp>
    <dsp:sp modelId="{994B87BF-1B3C-43EE-BF6D-6D3F2A939DE9}">
      <dsp:nvSpPr>
        <dsp:cNvPr id="0" name=""/>
        <dsp:cNvSpPr/>
      </dsp:nvSpPr>
      <dsp:spPr>
        <a:xfrm>
          <a:off x="1192545" y="777541"/>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261904" y="871498"/>
          <a:ext cx="3629802" cy="6601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PROS |</a:t>
          </a:r>
          <a:r>
            <a:rPr lang="it-IT" sz="1600" i="1" kern="1200" dirty="0" err="1"/>
            <a:t>Nutrient</a:t>
          </a:r>
          <a:r>
            <a:rPr lang="it-IT" sz="1600" i="1" kern="1200" dirty="0"/>
            <a:t> source for </a:t>
          </a:r>
          <a:r>
            <a:rPr lang="it-IT" sz="1600" i="1" kern="1200" dirty="0" err="1"/>
            <a:t>animals</a:t>
          </a:r>
          <a:r>
            <a:rPr lang="it-IT" sz="1600" i="1" kern="1200" dirty="0"/>
            <a:t>, Waste </a:t>
          </a:r>
          <a:r>
            <a:rPr lang="it-IT" sz="1600" i="1" kern="1200" dirty="0" err="1"/>
            <a:t>reduction</a:t>
          </a:r>
          <a:r>
            <a:rPr lang="it-IT" sz="1600" i="1" kern="1200" dirty="0"/>
            <a:t> </a:t>
          </a:r>
        </a:p>
        <a:p>
          <a:pPr marL="0" lvl="0" indent="0" algn="l" defTabSz="800100">
            <a:lnSpc>
              <a:spcPct val="90000"/>
            </a:lnSpc>
            <a:spcBef>
              <a:spcPct val="0"/>
            </a:spcBef>
            <a:spcAft>
              <a:spcPct val="35000"/>
            </a:spcAft>
            <a:buNone/>
          </a:pPr>
          <a:endParaRPr lang="it-IT" sz="1600" kern="1200" dirty="0"/>
        </a:p>
      </dsp:txBody>
      <dsp:txXfrm>
        <a:off x="1261904" y="871498"/>
        <a:ext cx="3629802" cy="660128"/>
      </dsp:txXfrm>
    </dsp:sp>
    <dsp:sp modelId="{3872B365-3A8D-4B9C-8320-7964309FD0F0}">
      <dsp:nvSpPr>
        <dsp:cNvPr id="0" name=""/>
        <dsp:cNvSpPr/>
      </dsp:nvSpPr>
      <dsp:spPr>
        <a:xfrm>
          <a:off x="1192545" y="1531627"/>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261904" y="1625585"/>
          <a:ext cx="3629802" cy="10913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CONS |</a:t>
          </a:r>
          <a:r>
            <a:rPr lang="en-US" sz="1600" i="1" kern="1200" dirty="0"/>
            <a:t>Toxicity in feeds due to the toxins produced by the crop itself or applied to the crop (e.g., insecticides or herbicides) and produced by molds and fungi</a:t>
          </a:r>
          <a:endParaRPr lang="it-IT" sz="1600" kern="1200" dirty="0"/>
        </a:p>
      </dsp:txBody>
      <dsp:txXfrm>
        <a:off x="1261904" y="1625585"/>
        <a:ext cx="3629802" cy="1091319"/>
      </dsp:txXfrm>
    </dsp:sp>
    <dsp:sp modelId="{1CCEEA09-545C-4BD2-8CB9-A19483F3E35A}">
      <dsp:nvSpPr>
        <dsp:cNvPr id="0" name=""/>
        <dsp:cNvSpPr/>
      </dsp:nvSpPr>
      <dsp:spPr>
        <a:xfrm>
          <a:off x="1192545" y="2716904"/>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374"/>
          <a:ext cx="5458346"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374"/>
          <a:ext cx="1737356" cy="28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err="1">
              <a:solidFill>
                <a:schemeClr val="accent6">
                  <a:lumMod val="75000"/>
                </a:schemeClr>
              </a:solidFill>
            </a:rPr>
            <a:t>Composting</a:t>
          </a:r>
          <a:endParaRPr lang="it-IT" sz="2400" b="1" kern="1200" dirty="0">
            <a:solidFill>
              <a:schemeClr val="accent6">
                <a:lumMod val="75000"/>
              </a:schemeClr>
            </a:solidFill>
          </a:endParaRPr>
        </a:p>
      </dsp:txBody>
      <dsp:txXfrm>
        <a:off x="0" y="1374"/>
        <a:ext cx="1737356" cy="2813238"/>
      </dsp:txXfrm>
    </dsp:sp>
    <dsp:sp modelId="{B654FF5D-C092-4663-9855-90CD88143CB0}">
      <dsp:nvSpPr>
        <dsp:cNvPr id="0" name=""/>
        <dsp:cNvSpPr/>
      </dsp:nvSpPr>
      <dsp:spPr>
        <a:xfrm>
          <a:off x="1807078" y="89151"/>
          <a:ext cx="3648776" cy="637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err="1"/>
            <a:t>Residues</a:t>
          </a:r>
          <a:r>
            <a:rPr lang="it-IT" sz="1800" b="1" kern="1200" dirty="0"/>
            <a:t>|</a:t>
          </a:r>
          <a:r>
            <a:rPr lang="it-IT" sz="2300" kern="1200" dirty="0"/>
            <a:t> </a:t>
          </a:r>
          <a:r>
            <a:rPr lang="en-US" sz="1600" i="1" kern="1200" dirty="0"/>
            <a:t>Leaves, grass clippings, plant debris, food scraps</a:t>
          </a:r>
          <a:endParaRPr lang="it-IT" sz="1600" kern="1200" dirty="0"/>
        </a:p>
      </dsp:txBody>
      <dsp:txXfrm>
        <a:off x="1807078" y="89151"/>
        <a:ext cx="3648776" cy="637326"/>
      </dsp:txXfrm>
    </dsp:sp>
    <dsp:sp modelId="{994B87BF-1B3C-43EE-BF6D-6D3F2A939DE9}">
      <dsp:nvSpPr>
        <dsp:cNvPr id="0" name=""/>
        <dsp:cNvSpPr/>
      </dsp:nvSpPr>
      <dsp:spPr>
        <a:xfrm>
          <a:off x="1737356" y="726477"/>
          <a:ext cx="371849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807078" y="814253"/>
          <a:ext cx="3648776" cy="1021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PROS |</a:t>
          </a:r>
          <a:r>
            <a:rPr lang="it-IT" sz="1600" i="1" kern="1200" dirty="0" err="1"/>
            <a:t>Organic</a:t>
          </a:r>
          <a:r>
            <a:rPr lang="it-IT" sz="1600" i="1" kern="1200" dirty="0"/>
            <a:t> </a:t>
          </a:r>
          <a:r>
            <a:rPr lang="it-IT" sz="1600" i="1" kern="1200" dirty="0" err="1"/>
            <a:t>fertilizer</a:t>
          </a:r>
          <a:r>
            <a:rPr lang="it-IT" sz="1600" i="1" kern="1200" dirty="0"/>
            <a:t>, s</a:t>
          </a:r>
          <a:r>
            <a:rPr lang="en-US" sz="1600" i="1" kern="1200" dirty="0" err="1"/>
            <a:t>olves</a:t>
          </a:r>
          <a:r>
            <a:rPr lang="en-US" sz="1600" i="1" kern="1200" dirty="0"/>
            <a:t> environ-mental problems, k</a:t>
          </a:r>
          <a:r>
            <a:rPr lang="it-IT" sz="1600" i="1" kern="1200" dirty="0" err="1"/>
            <a:t>ills</a:t>
          </a:r>
          <a:r>
            <a:rPr lang="it-IT" sz="1600" i="1" kern="1200" dirty="0"/>
            <a:t> </a:t>
          </a:r>
          <a:r>
            <a:rPr lang="it-IT" sz="1600" i="1" kern="1200" dirty="0" err="1"/>
            <a:t>pathogens</a:t>
          </a:r>
          <a:r>
            <a:rPr lang="it-IT" sz="1600" i="1" kern="1200" dirty="0"/>
            <a:t>, r</a:t>
          </a:r>
          <a:r>
            <a:rPr lang="en-US" sz="1600" i="1" kern="1200" dirty="0"/>
            <a:t>educe germination of weeds and </a:t>
          </a:r>
          <a:r>
            <a:rPr lang="en-US" sz="1600" i="1" kern="1200" dirty="0" err="1"/>
            <a:t>odour</a:t>
          </a:r>
          <a:r>
            <a:rPr lang="en-US" sz="1600" i="1" kern="1200" dirty="0"/>
            <a:t>, reduces landfill waste</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807078" y="814253"/>
        <a:ext cx="3648776" cy="1021295"/>
      </dsp:txXfrm>
    </dsp:sp>
    <dsp:sp modelId="{3872B365-3A8D-4B9C-8320-7964309FD0F0}">
      <dsp:nvSpPr>
        <dsp:cNvPr id="0" name=""/>
        <dsp:cNvSpPr/>
      </dsp:nvSpPr>
      <dsp:spPr>
        <a:xfrm>
          <a:off x="1737356" y="1835549"/>
          <a:ext cx="371849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807078" y="1923325"/>
          <a:ext cx="3648776" cy="800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CONS |</a:t>
          </a:r>
          <a:r>
            <a:rPr lang="en-US" sz="1600" i="1" kern="1200" dirty="0"/>
            <a:t>Cost for site preparation and equipment can be high, l</a:t>
          </a:r>
          <a:r>
            <a:rPr lang="it-IT" sz="1600" i="1" kern="1200" dirty="0" err="1"/>
            <a:t>engthy</a:t>
          </a:r>
          <a:r>
            <a:rPr lang="it-IT" sz="1600" i="1" kern="1200" dirty="0"/>
            <a:t> treatment </a:t>
          </a:r>
          <a:r>
            <a:rPr lang="it-IT" sz="1600" i="1" kern="1200" dirty="0" err="1"/>
            <a:t>period</a:t>
          </a:r>
          <a:r>
            <a:rPr lang="it-IT" sz="1600" i="1" kern="1200" dirty="0"/>
            <a:t>, </a:t>
          </a:r>
          <a:r>
            <a:rPr lang="en-US" sz="1600" i="1" kern="1200" dirty="0"/>
            <a:t>issues such as </a:t>
          </a:r>
          <a:r>
            <a:rPr lang="en-US" sz="1600" i="1" kern="1200" dirty="0" err="1"/>
            <a:t>odours</a:t>
          </a:r>
          <a:r>
            <a:rPr lang="en-US" sz="1600" i="1" kern="1200" dirty="0"/>
            <a:t> and dust</a:t>
          </a:r>
          <a:endParaRPr lang="it-IT" sz="1600" kern="1200" dirty="0"/>
        </a:p>
      </dsp:txBody>
      <dsp:txXfrm>
        <a:off x="1807078" y="1923325"/>
        <a:ext cx="3648776" cy="800520"/>
      </dsp:txXfrm>
    </dsp:sp>
    <dsp:sp modelId="{1CCEEA09-545C-4BD2-8CB9-A19483F3E35A}">
      <dsp:nvSpPr>
        <dsp:cNvPr id="0" name=""/>
        <dsp:cNvSpPr/>
      </dsp:nvSpPr>
      <dsp:spPr>
        <a:xfrm>
          <a:off x="1737356" y="2723845"/>
          <a:ext cx="3718498"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423"/>
          <a:ext cx="5368878"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423"/>
          <a:ext cx="1589459" cy="29132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err="1">
              <a:solidFill>
                <a:schemeClr val="accent6">
                  <a:lumMod val="75000"/>
                </a:schemeClr>
              </a:solidFill>
            </a:rPr>
            <a:t>Mushroom</a:t>
          </a:r>
          <a:endParaRPr lang="it-IT" sz="2400" b="1" kern="1200" dirty="0">
            <a:solidFill>
              <a:schemeClr val="accent6">
                <a:lumMod val="75000"/>
              </a:schemeClr>
            </a:solidFill>
          </a:endParaRPr>
        </a:p>
        <a:p>
          <a:pPr marL="0" lvl="0" indent="0" algn="l" defTabSz="1066800">
            <a:lnSpc>
              <a:spcPct val="90000"/>
            </a:lnSpc>
            <a:spcBef>
              <a:spcPct val="0"/>
            </a:spcBef>
            <a:spcAft>
              <a:spcPct val="35000"/>
            </a:spcAft>
            <a:buNone/>
          </a:pPr>
          <a:r>
            <a:rPr lang="it-IT" sz="2400" b="1" kern="1200" dirty="0" err="1">
              <a:solidFill>
                <a:schemeClr val="accent6">
                  <a:lumMod val="75000"/>
                </a:schemeClr>
              </a:solidFill>
            </a:rPr>
            <a:t>cultivation</a:t>
          </a:r>
          <a:endParaRPr lang="it-IT" sz="2400" b="1" kern="1200" dirty="0">
            <a:solidFill>
              <a:schemeClr val="accent6">
                <a:lumMod val="75000"/>
              </a:schemeClr>
            </a:solidFill>
          </a:endParaRPr>
        </a:p>
        <a:p>
          <a:pPr marL="0" lvl="0" indent="0" algn="l" defTabSz="1066800">
            <a:lnSpc>
              <a:spcPct val="90000"/>
            </a:lnSpc>
            <a:spcBef>
              <a:spcPct val="0"/>
            </a:spcBef>
            <a:spcAft>
              <a:spcPct val="35000"/>
            </a:spcAft>
            <a:buNone/>
          </a:pPr>
          <a:endParaRPr lang="it-IT" sz="2400" kern="1200" dirty="0">
            <a:solidFill>
              <a:schemeClr val="accent6">
                <a:lumMod val="75000"/>
              </a:schemeClr>
            </a:solidFill>
          </a:endParaRPr>
        </a:p>
      </dsp:txBody>
      <dsp:txXfrm>
        <a:off x="0" y="1423"/>
        <a:ext cx="1589459" cy="2913222"/>
      </dsp:txXfrm>
    </dsp:sp>
    <dsp:sp modelId="{B654FF5D-C092-4663-9855-90CD88143CB0}">
      <dsp:nvSpPr>
        <dsp:cNvPr id="0" name=""/>
        <dsp:cNvSpPr/>
      </dsp:nvSpPr>
      <dsp:spPr>
        <a:xfrm>
          <a:off x="1660319" y="82931"/>
          <a:ext cx="3708327" cy="971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err="1"/>
            <a:t>Residues</a:t>
          </a:r>
          <a:r>
            <a:rPr lang="it-IT" sz="1800" b="1" kern="1200" dirty="0"/>
            <a:t>|</a:t>
          </a:r>
          <a:r>
            <a:rPr lang="it-IT" sz="2300" kern="1200" dirty="0"/>
            <a:t> </a:t>
          </a:r>
          <a:r>
            <a:rPr lang="it-IT" sz="1600" i="1" kern="1200" dirty="0" err="1"/>
            <a:t>Wheat</a:t>
          </a:r>
          <a:r>
            <a:rPr lang="it-IT" sz="1600" i="1" kern="1200" dirty="0"/>
            <a:t> </a:t>
          </a:r>
          <a:r>
            <a:rPr lang="it-IT" sz="1600" i="1" kern="1200" dirty="0" err="1"/>
            <a:t>straw</a:t>
          </a:r>
          <a:r>
            <a:rPr lang="it-IT" sz="1600" i="1" kern="1200" dirty="0"/>
            <a:t>, </a:t>
          </a:r>
          <a:r>
            <a:rPr lang="it-IT" sz="1600" i="1" kern="1200" dirty="0" err="1"/>
            <a:t>paddy</a:t>
          </a:r>
          <a:r>
            <a:rPr lang="it-IT" sz="1600" i="1" kern="1200" dirty="0"/>
            <a:t> </a:t>
          </a:r>
          <a:r>
            <a:rPr lang="it-IT" sz="1600" i="1" kern="1200" dirty="0" err="1"/>
            <a:t>straw</a:t>
          </a:r>
          <a:r>
            <a:rPr lang="it-IT" sz="1600" i="1" kern="1200" dirty="0"/>
            <a:t>, </a:t>
          </a:r>
          <a:r>
            <a:rPr lang="it-IT" sz="1600" i="1" kern="1200" dirty="0" err="1"/>
            <a:t>rice</a:t>
          </a:r>
          <a:r>
            <a:rPr lang="it-IT" sz="1600" i="1" kern="1200" dirty="0"/>
            <a:t> </a:t>
          </a:r>
          <a:r>
            <a:rPr lang="it-IT" sz="1600" i="1" kern="1200" dirty="0" err="1"/>
            <a:t>straw</a:t>
          </a:r>
          <a:r>
            <a:rPr lang="it-IT" sz="1600" i="1" kern="1200" dirty="0"/>
            <a:t>, </a:t>
          </a:r>
          <a:r>
            <a:rPr lang="it-IT" sz="1600" i="1" kern="1200" dirty="0" err="1"/>
            <a:t>rice</a:t>
          </a:r>
          <a:r>
            <a:rPr lang="it-IT" sz="1600" i="1" kern="1200" dirty="0"/>
            <a:t> </a:t>
          </a:r>
          <a:r>
            <a:rPr lang="it-IT" sz="1600" i="1" kern="1200" dirty="0" err="1"/>
            <a:t>bran</a:t>
          </a:r>
          <a:r>
            <a:rPr lang="it-IT" sz="1600" i="1" kern="1200" dirty="0"/>
            <a:t>, </a:t>
          </a:r>
          <a:r>
            <a:rPr lang="it-IT" sz="1600" i="1" kern="1200" dirty="0" err="1"/>
            <a:t>molasses</a:t>
          </a:r>
          <a:r>
            <a:rPr lang="it-IT" sz="1600" i="1" kern="1200" dirty="0"/>
            <a:t>, coffee </a:t>
          </a:r>
          <a:r>
            <a:rPr lang="it-IT" sz="1600" i="1" kern="1200" dirty="0" err="1"/>
            <a:t>straw</a:t>
          </a:r>
          <a:r>
            <a:rPr lang="it-IT" sz="1600" i="1" kern="1200" dirty="0"/>
            <a:t>, </a:t>
          </a:r>
          <a:r>
            <a:rPr lang="en-US" sz="1600" i="1" kern="1200" dirty="0"/>
            <a:t>tea leaves, cotton straw, saw dust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660319" y="82931"/>
        <a:ext cx="3708327" cy="971196"/>
      </dsp:txXfrm>
    </dsp:sp>
    <dsp:sp modelId="{994B87BF-1B3C-43EE-BF6D-6D3F2A939DE9}">
      <dsp:nvSpPr>
        <dsp:cNvPr id="0" name=""/>
        <dsp:cNvSpPr/>
      </dsp:nvSpPr>
      <dsp:spPr>
        <a:xfrm>
          <a:off x="1589459" y="1054127"/>
          <a:ext cx="37791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660319" y="1135635"/>
          <a:ext cx="3708327" cy="901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PROS |</a:t>
          </a:r>
          <a:r>
            <a:rPr lang="en-US" sz="1600" i="1" kern="1200" dirty="0"/>
            <a:t>Cost effective farming, practices to fight the malnutrition and environ-mental pollution caused by these wastes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660319" y="1135635"/>
        <a:ext cx="3708327" cy="901295"/>
      </dsp:txXfrm>
    </dsp:sp>
    <dsp:sp modelId="{3872B365-3A8D-4B9C-8320-7964309FD0F0}">
      <dsp:nvSpPr>
        <dsp:cNvPr id="0" name=""/>
        <dsp:cNvSpPr/>
      </dsp:nvSpPr>
      <dsp:spPr>
        <a:xfrm>
          <a:off x="1589459" y="2036930"/>
          <a:ext cx="37791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660319" y="2118437"/>
          <a:ext cx="3708327" cy="712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CONS |</a:t>
          </a:r>
          <a:r>
            <a:rPr lang="en-US" sz="1600" i="1" kern="1200" dirty="0"/>
            <a:t>Lack of available market and promotion in local level</a:t>
          </a:r>
          <a:endParaRPr lang="it-IT" sz="1600" kern="1200" dirty="0"/>
        </a:p>
      </dsp:txBody>
      <dsp:txXfrm>
        <a:off x="1660319" y="2118437"/>
        <a:ext cx="3708327" cy="712034"/>
      </dsp:txXfrm>
    </dsp:sp>
    <dsp:sp modelId="{1CCEEA09-545C-4BD2-8CB9-A19483F3E35A}">
      <dsp:nvSpPr>
        <dsp:cNvPr id="0" name=""/>
        <dsp:cNvSpPr/>
      </dsp:nvSpPr>
      <dsp:spPr>
        <a:xfrm>
          <a:off x="1589459" y="2830472"/>
          <a:ext cx="37791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477"/>
          <a:ext cx="5312770"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477"/>
          <a:ext cx="1572802" cy="3022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70AD47">
                  <a:lumMod val="75000"/>
                </a:srgbClr>
              </a:solidFill>
              <a:latin typeface="Calibri" panose="020F0502020204030204"/>
              <a:ea typeface="+mn-ea"/>
              <a:cs typeface="+mn-cs"/>
            </a:rPr>
            <a:t>Surface mulching</a:t>
          </a:r>
          <a:endParaRPr lang="it-IT" sz="2400" b="1" kern="1200" dirty="0">
            <a:solidFill>
              <a:srgbClr val="70AD47">
                <a:lumMod val="75000"/>
              </a:srgbClr>
            </a:solidFill>
            <a:latin typeface="Calibri" panose="020F0502020204030204"/>
            <a:ea typeface="+mn-ea"/>
            <a:cs typeface="+mn-cs"/>
          </a:endParaRPr>
        </a:p>
      </dsp:txBody>
      <dsp:txXfrm>
        <a:off x="0" y="1477"/>
        <a:ext cx="1572802" cy="3022299"/>
      </dsp:txXfrm>
    </dsp:sp>
    <dsp:sp modelId="{B654FF5D-C092-4663-9855-90CD88143CB0}">
      <dsp:nvSpPr>
        <dsp:cNvPr id="0" name=""/>
        <dsp:cNvSpPr/>
      </dsp:nvSpPr>
      <dsp:spPr>
        <a:xfrm>
          <a:off x="1642921" y="67516"/>
          <a:ext cx="3669572" cy="904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err="1"/>
            <a:t>Residues</a:t>
          </a:r>
          <a:r>
            <a:rPr lang="it-IT" sz="1800" b="1" kern="1200" dirty="0"/>
            <a:t>|</a:t>
          </a:r>
          <a:r>
            <a:rPr lang="it-IT" sz="2300" kern="1200" dirty="0"/>
            <a:t> </a:t>
          </a:r>
          <a:r>
            <a:rPr lang="en-US" sz="1600" i="1" kern="1200" dirty="0"/>
            <a:t>Bark chips, grass clippings, wheat or paddy straw, plant leaves, compost, rice hulls and sawdust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642921" y="67516"/>
        <a:ext cx="3669572" cy="904153"/>
      </dsp:txXfrm>
    </dsp:sp>
    <dsp:sp modelId="{994B87BF-1B3C-43EE-BF6D-6D3F2A939DE9}">
      <dsp:nvSpPr>
        <dsp:cNvPr id="0" name=""/>
        <dsp:cNvSpPr/>
      </dsp:nvSpPr>
      <dsp:spPr>
        <a:xfrm>
          <a:off x="1572802" y="971669"/>
          <a:ext cx="37396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642921" y="1037708"/>
          <a:ext cx="3669572" cy="822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PROS |</a:t>
          </a:r>
          <a:r>
            <a:rPr lang="it-IT" sz="1600" i="1" kern="1200" dirty="0" err="1"/>
            <a:t>Prevents</a:t>
          </a:r>
          <a:r>
            <a:rPr lang="it-IT" sz="1600" i="1" kern="1200" dirty="0"/>
            <a:t> </a:t>
          </a:r>
          <a:r>
            <a:rPr lang="it-IT" sz="1600" i="1" kern="1200" dirty="0" err="1"/>
            <a:t>erosion</a:t>
          </a:r>
          <a:r>
            <a:rPr lang="it-IT" sz="1600" i="1" kern="1200" dirty="0"/>
            <a:t>, moderate </a:t>
          </a:r>
          <a:r>
            <a:rPr lang="it-IT" sz="1600" i="1" kern="1200" dirty="0" err="1"/>
            <a:t>soil</a:t>
          </a:r>
          <a:r>
            <a:rPr lang="it-IT" sz="1600" i="1" kern="1200" dirty="0"/>
            <a:t> temp. </a:t>
          </a:r>
          <a:r>
            <a:rPr lang="it-IT" sz="1600" i="1" kern="1200" dirty="0" err="1"/>
            <a:t>provide</a:t>
          </a:r>
          <a:r>
            <a:rPr lang="it-IT" sz="1600" i="1" kern="1200" dirty="0"/>
            <a:t> </a:t>
          </a:r>
          <a:r>
            <a:rPr lang="it-IT" sz="1600" i="1" kern="1200" dirty="0" err="1"/>
            <a:t>nutrients</a:t>
          </a:r>
          <a:r>
            <a:rPr lang="it-IT" sz="1600" i="1" kern="1200" dirty="0"/>
            <a:t>, </a:t>
          </a:r>
          <a:r>
            <a:rPr lang="it-IT" sz="1600" i="1" kern="1200" dirty="0" err="1"/>
            <a:t>kills</a:t>
          </a:r>
          <a:r>
            <a:rPr lang="it-IT" sz="1600" i="1" kern="1200" dirty="0"/>
            <a:t> </a:t>
          </a:r>
          <a:r>
            <a:rPr lang="it-IT" sz="1600" i="1" kern="1200" dirty="0" err="1"/>
            <a:t>pathogen</a:t>
          </a:r>
          <a:r>
            <a:rPr lang="it-IT" sz="1600" i="1" kern="1200" dirty="0"/>
            <a:t> and </a:t>
          </a:r>
          <a:r>
            <a:rPr lang="it-IT" sz="1600" i="1" kern="1200" dirty="0" err="1"/>
            <a:t>pests</a:t>
          </a:r>
          <a:r>
            <a:rPr lang="it-IT" sz="1600" i="1" kern="1200" dirty="0"/>
            <a:t>, </a:t>
          </a:r>
          <a:r>
            <a:rPr lang="it-IT" sz="1600" i="1" kern="1200" dirty="0" err="1"/>
            <a:t>increase</a:t>
          </a:r>
          <a:r>
            <a:rPr lang="it-IT" sz="1600" i="1" kern="1200" dirty="0"/>
            <a:t> water </a:t>
          </a:r>
          <a:r>
            <a:rPr lang="it-IT" sz="1600" i="1" kern="1200" dirty="0" err="1"/>
            <a:t>retention</a:t>
          </a:r>
          <a:r>
            <a:rPr lang="it-IT" sz="1600" i="1" kern="1200" dirty="0"/>
            <a:t>, ….</a:t>
          </a:r>
        </a:p>
        <a:p>
          <a:pPr marL="0" lvl="0" indent="0" algn="l" defTabSz="800100">
            <a:lnSpc>
              <a:spcPct val="90000"/>
            </a:lnSpc>
            <a:spcBef>
              <a:spcPct val="0"/>
            </a:spcBef>
            <a:spcAft>
              <a:spcPct val="35000"/>
            </a:spcAft>
            <a:buNone/>
          </a:pPr>
          <a:endParaRPr lang="it-IT" sz="1600" kern="1200" dirty="0"/>
        </a:p>
      </dsp:txBody>
      <dsp:txXfrm>
        <a:off x="1642921" y="1037708"/>
        <a:ext cx="3669572" cy="822885"/>
      </dsp:txXfrm>
    </dsp:sp>
    <dsp:sp modelId="{3872B365-3A8D-4B9C-8320-7964309FD0F0}">
      <dsp:nvSpPr>
        <dsp:cNvPr id="0" name=""/>
        <dsp:cNvSpPr/>
      </dsp:nvSpPr>
      <dsp:spPr>
        <a:xfrm>
          <a:off x="1572802" y="1860594"/>
          <a:ext cx="37396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642921" y="1926633"/>
          <a:ext cx="3669572" cy="10280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CONS |</a:t>
          </a:r>
          <a:r>
            <a:rPr lang="en-US" sz="1600" i="1" kern="1200" dirty="0"/>
            <a:t>	Keep the soil too moist on poorly drained soils (low oxygen), breeding spots for some pests, mulches (hay and straw) contain seeds which may become weeds </a:t>
          </a:r>
          <a:endParaRPr lang="it-IT" sz="1600" kern="1200" dirty="0"/>
        </a:p>
      </dsp:txBody>
      <dsp:txXfrm>
        <a:off x="1642921" y="1926633"/>
        <a:ext cx="3669572" cy="1028042"/>
      </dsp:txXfrm>
    </dsp:sp>
    <dsp:sp modelId="{1CCEEA09-545C-4BD2-8CB9-A19483F3E35A}">
      <dsp:nvSpPr>
        <dsp:cNvPr id="0" name=""/>
        <dsp:cNvSpPr/>
      </dsp:nvSpPr>
      <dsp:spPr>
        <a:xfrm>
          <a:off x="1572802" y="2954676"/>
          <a:ext cx="373969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284"/>
          <a:ext cx="4896512"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284"/>
          <a:ext cx="1192545" cy="26270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a:solidFill>
                <a:schemeClr val="accent6">
                  <a:lumMod val="75000"/>
                </a:schemeClr>
              </a:solidFill>
            </a:rPr>
            <a:t>Biofuel</a:t>
          </a:r>
        </a:p>
      </dsp:txBody>
      <dsp:txXfrm>
        <a:off x="0" y="1284"/>
        <a:ext cx="1192545" cy="2627097"/>
      </dsp:txXfrm>
    </dsp:sp>
    <dsp:sp modelId="{B654FF5D-C092-4663-9855-90CD88143CB0}">
      <dsp:nvSpPr>
        <dsp:cNvPr id="0" name=""/>
        <dsp:cNvSpPr/>
      </dsp:nvSpPr>
      <dsp:spPr>
        <a:xfrm>
          <a:off x="1261904" y="69398"/>
          <a:ext cx="3629802" cy="8931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err="1"/>
            <a:t>Residues</a:t>
          </a:r>
          <a:r>
            <a:rPr lang="it-IT" sz="1800" b="1" kern="1200" dirty="0"/>
            <a:t>|</a:t>
          </a:r>
          <a:r>
            <a:rPr lang="it-IT" sz="2300" kern="1200" dirty="0"/>
            <a:t> </a:t>
          </a:r>
          <a:r>
            <a:rPr lang="it-IT" sz="1600" i="1" kern="1200" dirty="0"/>
            <a:t>Rice (</a:t>
          </a:r>
          <a:r>
            <a:rPr lang="it-IT" sz="1600" i="1" kern="1200" dirty="0" err="1"/>
            <a:t>bioethanol</a:t>
          </a:r>
          <a:r>
            <a:rPr lang="it-IT" sz="1600" i="1" kern="1200" dirty="0"/>
            <a:t>), </a:t>
          </a:r>
          <a:r>
            <a:rPr lang="it-IT" sz="1600" i="1" kern="1200" dirty="0" err="1"/>
            <a:t>wheat</a:t>
          </a:r>
          <a:r>
            <a:rPr lang="it-IT" sz="1600" i="1" kern="1200" dirty="0"/>
            <a:t> (</a:t>
          </a:r>
          <a:r>
            <a:rPr lang="it-IT" sz="1600" i="1" kern="1200" dirty="0" err="1"/>
            <a:t>bioethanol</a:t>
          </a:r>
          <a:r>
            <a:rPr lang="it-IT" sz="1600" i="1" kern="1200" dirty="0"/>
            <a:t>) </a:t>
          </a:r>
          <a:r>
            <a:rPr lang="en-US" sz="1600" i="1" kern="1200" dirty="0"/>
            <a:t>and corn straw (bioethanol) as well as sugarcane bagasse (biofuel)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261904" y="69398"/>
        <a:ext cx="3629802" cy="893147"/>
      </dsp:txXfrm>
    </dsp:sp>
    <dsp:sp modelId="{994B87BF-1B3C-43EE-BF6D-6D3F2A939DE9}">
      <dsp:nvSpPr>
        <dsp:cNvPr id="0" name=""/>
        <dsp:cNvSpPr/>
      </dsp:nvSpPr>
      <dsp:spPr>
        <a:xfrm>
          <a:off x="1192545" y="962545"/>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261904" y="1030660"/>
          <a:ext cx="3629802" cy="6670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PROS | </a:t>
          </a:r>
          <a:r>
            <a:rPr lang="en-US" sz="1600" i="1" kern="1200" dirty="0"/>
            <a:t>Renewable, reduced dependence on fossil fuels, waste reduction </a:t>
          </a:r>
          <a:endParaRPr lang="it-IT" sz="1600" i="1" kern="1200" dirty="0"/>
        </a:p>
        <a:p>
          <a:pPr marL="0" lvl="0" indent="0" algn="l" defTabSz="800100">
            <a:lnSpc>
              <a:spcPct val="90000"/>
            </a:lnSpc>
            <a:spcBef>
              <a:spcPct val="0"/>
            </a:spcBef>
            <a:spcAft>
              <a:spcPct val="35000"/>
            </a:spcAft>
            <a:buNone/>
          </a:pPr>
          <a:endParaRPr lang="it-IT" sz="1600" kern="1200" dirty="0"/>
        </a:p>
      </dsp:txBody>
      <dsp:txXfrm>
        <a:off x="1261904" y="1030660"/>
        <a:ext cx="3629802" cy="667088"/>
      </dsp:txXfrm>
    </dsp:sp>
    <dsp:sp modelId="{3872B365-3A8D-4B9C-8320-7964309FD0F0}">
      <dsp:nvSpPr>
        <dsp:cNvPr id="0" name=""/>
        <dsp:cNvSpPr/>
      </dsp:nvSpPr>
      <dsp:spPr>
        <a:xfrm>
          <a:off x="1192545" y="1697748"/>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261904" y="1765863"/>
          <a:ext cx="3629802" cy="7911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CONS |</a:t>
          </a:r>
          <a:r>
            <a:rPr lang="en-US" sz="1600" i="1" kern="1200" dirty="0"/>
            <a:t>	Cost for setting up biomass energy plant is expensive </a:t>
          </a:r>
          <a:endParaRPr lang="it-IT" sz="1600" kern="1200" dirty="0"/>
        </a:p>
      </dsp:txBody>
      <dsp:txXfrm>
        <a:off x="1261904" y="1765863"/>
        <a:ext cx="3629802" cy="791152"/>
      </dsp:txXfrm>
    </dsp:sp>
    <dsp:sp modelId="{1CCEEA09-545C-4BD2-8CB9-A19483F3E35A}">
      <dsp:nvSpPr>
        <dsp:cNvPr id="0" name=""/>
        <dsp:cNvSpPr/>
      </dsp:nvSpPr>
      <dsp:spPr>
        <a:xfrm>
          <a:off x="1192545" y="2557015"/>
          <a:ext cx="3699161"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4B397F-75FB-4D0C-950B-E0F95AA7E09C}">
      <dsp:nvSpPr>
        <dsp:cNvPr id="0" name=""/>
        <dsp:cNvSpPr/>
      </dsp:nvSpPr>
      <dsp:spPr>
        <a:xfrm>
          <a:off x="0" y="1374"/>
          <a:ext cx="5458346" cy="0"/>
        </a:xfrm>
        <a:prstGeom prst="lin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F23F52-AD9B-420A-A77C-30034AA551A2}">
      <dsp:nvSpPr>
        <dsp:cNvPr id="0" name=""/>
        <dsp:cNvSpPr/>
      </dsp:nvSpPr>
      <dsp:spPr>
        <a:xfrm>
          <a:off x="0" y="1374"/>
          <a:ext cx="1845296" cy="28132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it-IT" sz="2400" b="1" kern="1200" dirty="0">
              <a:solidFill>
                <a:schemeClr val="accent6">
                  <a:lumMod val="75000"/>
                </a:schemeClr>
              </a:solidFill>
            </a:rPr>
            <a:t>Paper &amp; pulp </a:t>
          </a:r>
          <a:r>
            <a:rPr lang="it-IT" sz="2400" b="1" kern="1200" dirty="0" err="1">
              <a:solidFill>
                <a:schemeClr val="accent6">
                  <a:lumMod val="75000"/>
                </a:schemeClr>
              </a:solidFill>
            </a:rPr>
            <a:t>industry</a:t>
          </a:r>
          <a:endParaRPr lang="it-IT" sz="2400" b="1" kern="1200" dirty="0">
            <a:solidFill>
              <a:schemeClr val="accent6">
                <a:lumMod val="75000"/>
              </a:schemeClr>
            </a:solidFill>
          </a:endParaRPr>
        </a:p>
      </dsp:txBody>
      <dsp:txXfrm>
        <a:off x="0" y="1374"/>
        <a:ext cx="1845296" cy="2813238"/>
      </dsp:txXfrm>
    </dsp:sp>
    <dsp:sp modelId="{B654FF5D-C092-4663-9855-90CD88143CB0}">
      <dsp:nvSpPr>
        <dsp:cNvPr id="0" name=""/>
        <dsp:cNvSpPr/>
      </dsp:nvSpPr>
      <dsp:spPr>
        <a:xfrm>
          <a:off x="1913019" y="74727"/>
          <a:ext cx="3544166" cy="6955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err="1"/>
            <a:t>Residues</a:t>
          </a:r>
          <a:r>
            <a:rPr lang="it-IT" sz="1800" b="1" kern="1200" dirty="0"/>
            <a:t>|</a:t>
          </a:r>
          <a:r>
            <a:rPr lang="it-IT" sz="2300" kern="1200" dirty="0"/>
            <a:t> </a:t>
          </a:r>
          <a:r>
            <a:rPr lang="en-US" sz="1600" i="1" kern="1200" dirty="0"/>
            <a:t>Wheat straw, cotton rags, cotton linters, softwood</a:t>
          </a:r>
          <a:endParaRPr lang="it-IT" sz="1600" kern="1200" dirty="0"/>
        </a:p>
      </dsp:txBody>
      <dsp:txXfrm>
        <a:off x="1913019" y="74727"/>
        <a:ext cx="3544166" cy="695562"/>
      </dsp:txXfrm>
    </dsp:sp>
    <dsp:sp modelId="{994B87BF-1B3C-43EE-BF6D-6D3F2A939DE9}">
      <dsp:nvSpPr>
        <dsp:cNvPr id="0" name=""/>
        <dsp:cNvSpPr/>
      </dsp:nvSpPr>
      <dsp:spPr>
        <a:xfrm>
          <a:off x="1845296" y="770290"/>
          <a:ext cx="36118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1DC23E-201B-4C1D-BA2C-CFD46D08F929}">
      <dsp:nvSpPr>
        <dsp:cNvPr id="0" name=""/>
        <dsp:cNvSpPr/>
      </dsp:nvSpPr>
      <dsp:spPr>
        <a:xfrm>
          <a:off x="1913019" y="843643"/>
          <a:ext cx="3544166" cy="9696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PROS | </a:t>
          </a:r>
          <a:r>
            <a:rPr lang="en-US" sz="1600" i="1" kern="1200" dirty="0"/>
            <a:t>Less environmental impact than raw material processing, prevention of deforestation, constant waste residue availability</a:t>
          </a:r>
          <a:endParaRPr lang="it-IT" sz="1600" kern="1200" dirty="0"/>
        </a:p>
      </dsp:txBody>
      <dsp:txXfrm>
        <a:off x="1913019" y="843643"/>
        <a:ext cx="3544166" cy="969653"/>
      </dsp:txXfrm>
    </dsp:sp>
    <dsp:sp modelId="{3872B365-3A8D-4B9C-8320-7964309FD0F0}">
      <dsp:nvSpPr>
        <dsp:cNvPr id="0" name=""/>
        <dsp:cNvSpPr/>
      </dsp:nvSpPr>
      <dsp:spPr>
        <a:xfrm>
          <a:off x="1845296" y="1813296"/>
          <a:ext cx="36118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78BAFB-EDB9-4CFA-935A-E91F31529E87}">
      <dsp:nvSpPr>
        <dsp:cNvPr id="0" name=""/>
        <dsp:cNvSpPr/>
      </dsp:nvSpPr>
      <dsp:spPr>
        <a:xfrm>
          <a:off x="1913019" y="1886649"/>
          <a:ext cx="3544166" cy="851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it-IT" sz="1800" b="1" kern="1200" dirty="0"/>
            <a:t>CONS | </a:t>
          </a:r>
          <a:r>
            <a:rPr lang="en-US" sz="1600" i="1" kern="1200" dirty="0"/>
            <a:t>Lack of available market and proper promotion in local level</a:t>
          </a:r>
          <a:endParaRPr lang="it-IT" sz="1600" kern="1200" dirty="0"/>
        </a:p>
      </dsp:txBody>
      <dsp:txXfrm>
        <a:off x="1913019" y="1886649"/>
        <a:ext cx="3544166" cy="851994"/>
      </dsp:txXfrm>
    </dsp:sp>
    <dsp:sp modelId="{1CCEEA09-545C-4BD2-8CB9-A19483F3E35A}">
      <dsp:nvSpPr>
        <dsp:cNvPr id="0" name=""/>
        <dsp:cNvSpPr/>
      </dsp:nvSpPr>
      <dsp:spPr>
        <a:xfrm>
          <a:off x="1845296" y="2738644"/>
          <a:ext cx="3611889"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18/03/2024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‹N›</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‹N›</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1.xml"/><Relationship Id="rId1" Type="http://schemas.openxmlformats.org/officeDocument/2006/relationships/video" Target="https://www.youtube.com/embed/ishA6kry8nc?feature=oembe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9.png"/><Relationship Id="rId1" Type="http://schemas.openxmlformats.org/officeDocument/2006/relationships/slideLayout" Target="../slideLayouts/slideLayout11.xml"/><Relationship Id="rId4" Type="http://schemas.openxmlformats.org/officeDocument/2006/relationships/image" Target="../media/image37.sv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0.png"/><Relationship Id="rId1" Type="http://schemas.openxmlformats.org/officeDocument/2006/relationships/slideLayout" Target="../slideLayouts/slideLayout11.xml"/><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1.png"/><Relationship Id="rId1" Type="http://schemas.openxmlformats.org/officeDocument/2006/relationships/slideLayout" Target="../slideLayouts/slideLayout11.xml"/><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slideLayout" Target="../slideLayouts/slideLayout11.xml"/><Relationship Id="rId1" Type="http://schemas.openxmlformats.org/officeDocument/2006/relationships/video" Target="https://www.youtube.com/embed/MszZJKb54OM?feature=oembed" TargetMode="External"/><Relationship Id="rId6" Type="http://schemas.openxmlformats.org/officeDocument/2006/relationships/image" Target="../media/image54.png"/><Relationship Id="rId5" Type="http://schemas.openxmlformats.org/officeDocument/2006/relationships/chart" Target="../charts/chart1.xm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11.xml"/><Relationship Id="rId5" Type="http://schemas.openxmlformats.org/officeDocument/2006/relationships/image" Target="../media/image37.sv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9.png"/><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11.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65.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64.pn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4.xml"/><Relationship Id="rId13" Type="http://schemas.openxmlformats.org/officeDocument/2006/relationships/image" Target="../media/image67.png"/><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66.png"/><Relationship Id="rId2" Type="http://schemas.openxmlformats.org/officeDocument/2006/relationships/diagramData" Target="../diagrams/data3.xml"/><Relationship Id="rId1" Type="http://schemas.openxmlformats.org/officeDocument/2006/relationships/slideLayout" Target="../slideLayouts/slideLayout11.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69.pn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68.png"/><Relationship Id="rId2" Type="http://schemas.openxmlformats.org/officeDocument/2006/relationships/diagramData" Target="../diagrams/data5.xml"/><Relationship Id="rId1" Type="http://schemas.openxmlformats.org/officeDocument/2006/relationships/slideLayout" Target="../slideLayouts/slideLayout11.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0.png"/><Relationship Id="rId1" Type="http://schemas.openxmlformats.org/officeDocument/2006/relationships/slideLayout" Target="../slideLayouts/slideLayout11.xml"/><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71.png"/><Relationship Id="rId1" Type="http://schemas.openxmlformats.org/officeDocument/2006/relationships/slideLayout" Target="../slideLayouts/slideLayout11.xml"/><Relationship Id="rId4" Type="http://schemas.openxmlformats.org/officeDocument/2006/relationships/image" Target="../media/image37.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8.jpeg"/><Relationship Id="rId7" Type="http://schemas.openxmlformats.org/officeDocument/2006/relationships/hyperlink" Target="https://rusticaproject.eu/project-summary/" TargetMode="External"/><Relationship Id="rId2" Type="http://schemas.openxmlformats.org/officeDocument/2006/relationships/slideLayout" Target="../slideLayouts/slideLayout3.xml"/><Relationship Id="rId1" Type="http://schemas.openxmlformats.org/officeDocument/2006/relationships/video" Target="https://www.youtube.com/embed/0XO4SgMaruQ?feature=oembed" TargetMode="External"/><Relationship Id="rId6" Type="http://schemas.openxmlformats.org/officeDocument/2006/relationships/image" Target="../media/image19.png"/><Relationship Id="rId5" Type="http://schemas.openxmlformats.org/officeDocument/2006/relationships/hyperlink" Target="https://www.agriwastevalue.eu/en" TargetMode="External"/><Relationship Id="rId4" Type="http://schemas.openxmlformats.org/officeDocument/2006/relationships/hyperlink" Target="https://www.projectnomad.e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https://www.youtube.com/embed/3K1zWAYDvMA?feature=oembed" TargetMode="External"/><Relationship Id="rId1" Type="http://schemas.openxmlformats.org/officeDocument/2006/relationships/video" Target="https://www.youtube.com/embed/7qVcEvKEfGc?feature=oembed" TargetMode="Externa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1.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6D2E8B-C80E-EBD3-30FC-596CF27C69AA}"/>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36424B4-3C1B-49C0-1D21-DEB5380E98D3}"/>
              </a:ext>
            </a:extLst>
          </p:cNvPr>
          <p:cNvSpPr>
            <a:spLocks noGrp="1"/>
          </p:cNvSpPr>
          <p:nvPr>
            <p:ph type="sldNum" sz="quarter" idx="12"/>
          </p:nvPr>
        </p:nvSpPr>
        <p:spPr/>
        <p:txBody>
          <a:bodyPr/>
          <a:lstStyle/>
          <a:p>
            <a:fld id="{519954A3-9DFD-4C44-94BA-B95130A3BA1C}" type="slidenum">
              <a:rPr lang="en-US" smtClean="0"/>
              <a:t>10</a:t>
            </a:fld>
            <a:endParaRPr lang="en-US" dirty="0"/>
          </a:p>
        </p:txBody>
      </p:sp>
      <p:sp>
        <p:nvSpPr>
          <p:cNvPr id="2" name="Segnaposto piè di pagina 1">
            <a:extLst>
              <a:ext uri="{FF2B5EF4-FFF2-40B4-BE49-F238E27FC236}">
                <a16:creationId xmlns:a16="http://schemas.microsoft.com/office/drawing/2014/main" id="{F61EDA00-4040-449E-9696-B7A1F149DC82}"/>
              </a:ext>
            </a:extLst>
          </p:cNvPr>
          <p:cNvSpPr>
            <a:spLocks noGrp="1"/>
          </p:cNvSpPr>
          <p:nvPr>
            <p:ph type="ftr" sz="quarter" idx="11"/>
          </p:nvPr>
        </p:nvSpPr>
        <p:spPr>
          <a:xfrm>
            <a:off x="138363" y="6238876"/>
            <a:ext cx="11917279" cy="600074"/>
          </a:xfrm>
        </p:spPr>
        <p:txBody>
          <a:bodyPr/>
          <a:lstStyle/>
          <a:p>
            <a:r>
              <a:rPr lang="en-US" dirty="0"/>
              <a:t>Module: A / Learning Unit: 4 / Sub Unit: 2</a:t>
            </a:r>
          </a:p>
        </p:txBody>
      </p:sp>
      <p:sp>
        <p:nvSpPr>
          <p:cNvPr id="3" name="CasellaDiTesto 2">
            <a:extLst>
              <a:ext uri="{FF2B5EF4-FFF2-40B4-BE49-F238E27FC236}">
                <a16:creationId xmlns:a16="http://schemas.microsoft.com/office/drawing/2014/main" id="{8690A4A3-B7B5-E4EB-F298-BF7B0A6C900E}"/>
              </a:ext>
            </a:extLst>
          </p:cNvPr>
          <p:cNvSpPr txBox="1"/>
          <p:nvPr/>
        </p:nvSpPr>
        <p:spPr>
          <a:xfrm>
            <a:off x="287003" y="1530310"/>
            <a:ext cx="11617994" cy="923330"/>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biochar works synergistically with organic matter. Incorporating biochar alongside compost or other organic materials enhances nutrient retention and improves soil microbial activity. Biochar can be used not only as soil amendment but also for contaminants filtration and erosion reduction.</a:t>
            </a:r>
            <a:endParaRPr lang="it-IT" dirty="0"/>
          </a:p>
        </p:txBody>
      </p:sp>
      <p:sp>
        <p:nvSpPr>
          <p:cNvPr id="4" name="CasellaDiTesto 3">
            <a:extLst>
              <a:ext uri="{FF2B5EF4-FFF2-40B4-BE49-F238E27FC236}">
                <a16:creationId xmlns:a16="http://schemas.microsoft.com/office/drawing/2014/main" id="{D0802990-1D47-BAB3-B4FD-C9F870C66FC1}"/>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where and how to put biochar</a:t>
            </a:r>
            <a:endParaRPr lang="it-IT" sz="2400" dirty="0"/>
          </a:p>
        </p:txBody>
      </p:sp>
      <p:pic>
        <p:nvPicPr>
          <p:cNvPr id="8" name="Immagine 7">
            <a:extLst>
              <a:ext uri="{FF2B5EF4-FFF2-40B4-BE49-F238E27FC236}">
                <a16:creationId xmlns:a16="http://schemas.microsoft.com/office/drawing/2014/main" id="{E1166A11-0BDC-213C-FE97-056F82CFA92C}"/>
              </a:ext>
            </a:extLst>
          </p:cNvPr>
          <p:cNvPicPr>
            <a:picLocks noChangeAspect="1"/>
          </p:cNvPicPr>
          <p:nvPr/>
        </p:nvPicPr>
        <p:blipFill>
          <a:blip r:embed="rId2"/>
          <a:stretch>
            <a:fillRect/>
          </a:stretch>
        </p:blipFill>
        <p:spPr>
          <a:xfrm>
            <a:off x="540001" y="3021695"/>
            <a:ext cx="1078728" cy="1211002"/>
          </a:xfrm>
          <a:prstGeom prst="rect">
            <a:avLst/>
          </a:prstGeom>
        </p:spPr>
      </p:pic>
      <p:pic>
        <p:nvPicPr>
          <p:cNvPr id="13" name="Immagine 12">
            <a:extLst>
              <a:ext uri="{FF2B5EF4-FFF2-40B4-BE49-F238E27FC236}">
                <a16:creationId xmlns:a16="http://schemas.microsoft.com/office/drawing/2014/main" id="{BB438B70-91BA-DCB1-A65E-75F4B1546C17}"/>
              </a:ext>
            </a:extLst>
          </p:cNvPr>
          <p:cNvPicPr>
            <a:picLocks noChangeAspect="1"/>
          </p:cNvPicPr>
          <p:nvPr/>
        </p:nvPicPr>
        <p:blipFill rotWithShape="1">
          <a:blip r:embed="rId3"/>
          <a:srcRect t="217" b="-1"/>
          <a:stretch/>
        </p:blipFill>
        <p:spPr>
          <a:xfrm>
            <a:off x="540001" y="4812927"/>
            <a:ext cx="1031760" cy="1029526"/>
          </a:xfrm>
          <a:prstGeom prst="rect">
            <a:avLst/>
          </a:prstGeom>
        </p:spPr>
      </p:pic>
      <p:sp>
        <p:nvSpPr>
          <p:cNvPr id="16" name="CasellaDiTesto 15">
            <a:extLst>
              <a:ext uri="{FF2B5EF4-FFF2-40B4-BE49-F238E27FC236}">
                <a16:creationId xmlns:a16="http://schemas.microsoft.com/office/drawing/2014/main" id="{4F58B988-5422-CCD4-69D2-A267422C24DB}"/>
              </a:ext>
            </a:extLst>
          </p:cNvPr>
          <p:cNvSpPr txBox="1"/>
          <p:nvPr/>
        </p:nvSpPr>
        <p:spPr>
          <a:xfrm>
            <a:off x="1850893" y="3176939"/>
            <a:ext cx="4145023" cy="923330"/>
          </a:xfrm>
          <a:prstGeom prst="rect">
            <a:avLst/>
          </a:prstGeom>
          <a:noFill/>
        </p:spPr>
        <p:txBody>
          <a:bodyPr wrap="square">
            <a:spAutoFit/>
          </a:bodyPr>
          <a:lstStyle/>
          <a:p>
            <a:r>
              <a:rPr lang="en-US" i="1" dirty="0">
                <a:latin typeface="Calibri" panose="020F0502020204030204" pitchFamily="34" charset="0"/>
                <a:ea typeface="Calibri" panose="020F0502020204030204" pitchFamily="34" charset="0"/>
              </a:rPr>
              <a:t>As soil amendment put biochar into the plant’s root zone incorporating the biochar into 4 to 6 inches of soil depth </a:t>
            </a:r>
            <a:endParaRPr lang="it-IT" i="1" dirty="0"/>
          </a:p>
        </p:txBody>
      </p:sp>
      <p:sp>
        <p:nvSpPr>
          <p:cNvPr id="17" name="CasellaDiTesto 16">
            <a:extLst>
              <a:ext uri="{FF2B5EF4-FFF2-40B4-BE49-F238E27FC236}">
                <a16:creationId xmlns:a16="http://schemas.microsoft.com/office/drawing/2014/main" id="{27059E51-8EC8-FFDA-901D-B50F5D3BE423}"/>
              </a:ext>
            </a:extLst>
          </p:cNvPr>
          <p:cNvSpPr txBox="1"/>
          <p:nvPr/>
        </p:nvSpPr>
        <p:spPr>
          <a:xfrm>
            <a:off x="1850893" y="4629120"/>
            <a:ext cx="4245107" cy="1477328"/>
          </a:xfrm>
          <a:prstGeom prst="rect">
            <a:avLst/>
          </a:prstGeom>
          <a:noFill/>
        </p:spPr>
        <p:txBody>
          <a:bodyPr wrap="square">
            <a:spAutoFit/>
          </a:bodyPr>
          <a:lstStyle/>
          <a:p>
            <a:r>
              <a:rPr lang="en-US" i="1" dirty="0">
                <a:latin typeface="Calibri" panose="020F0502020204030204" pitchFamily="34" charset="0"/>
                <a:ea typeface="Calibri" panose="020F0502020204030204" pitchFamily="34" charset="0"/>
              </a:rPr>
              <a:t>With erosion reduction or contaminants filtration action place biochar where necessary (landscapes socks and filtration systems) e.g. where water is running off land, roots, roads or contaminated sites</a:t>
            </a:r>
            <a:endParaRPr lang="it-IT" i="1" dirty="0"/>
          </a:p>
        </p:txBody>
      </p:sp>
      <p:pic>
        <p:nvPicPr>
          <p:cNvPr id="19" name="Immagine 18">
            <a:extLst>
              <a:ext uri="{FF2B5EF4-FFF2-40B4-BE49-F238E27FC236}">
                <a16:creationId xmlns:a16="http://schemas.microsoft.com/office/drawing/2014/main" id="{D281BA1B-C4CC-AED4-72AF-7F5927DA85A0}"/>
              </a:ext>
            </a:extLst>
          </p:cNvPr>
          <p:cNvPicPr>
            <a:picLocks noChangeAspect="1"/>
          </p:cNvPicPr>
          <p:nvPr/>
        </p:nvPicPr>
        <p:blipFill>
          <a:blip r:embed="rId4"/>
          <a:stretch>
            <a:fillRect/>
          </a:stretch>
        </p:blipFill>
        <p:spPr>
          <a:xfrm>
            <a:off x="6820044" y="2725157"/>
            <a:ext cx="5084953" cy="3389969"/>
          </a:xfrm>
          <a:prstGeom prst="rect">
            <a:avLst/>
          </a:prstGeom>
        </p:spPr>
      </p:pic>
    </p:spTree>
    <p:extLst>
      <p:ext uri="{BB962C8B-B14F-4D97-AF65-F5344CB8AC3E}">
        <p14:creationId xmlns:p14="http://schemas.microsoft.com/office/powerpoint/2010/main" val="19784977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B15C4-BDA3-0359-92CE-66775BE13F54}"/>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EAE4EDA4-A475-C525-77A4-BCBDF1E7EA4A}"/>
              </a:ext>
            </a:extLst>
          </p:cNvPr>
          <p:cNvSpPr>
            <a:spLocks noGrp="1"/>
          </p:cNvSpPr>
          <p:nvPr>
            <p:ph type="sldNum" sz="quarter" idx="12"/>
          </p:nvPr>
        </p:nvSpPr>
        <p:spPr/>
        <p:txBody>
          <a:bodyPr/>
          <a:lstStyle/>
          <a:p>
            <a:fld id="{519954A3-9DFD-4C44-94BA-B95130A3BA1C}" type="slidenum">
              <a:rPr lang="en-US" smtClean="0"/>
              <a:t>11</a:t>
            </a:fld>
            <a:endParaRPr lang="en-US" dirty="0"/>
          </a:p>
        </p:txBody>
      </p:sp>
      <p:sp>
        <p:nvSpPr>
          <p:cNvPr id="2" name="Segnaposto piè di pagina 1">
            <a:extLst>
              <a:ext uri="{FF2B5EF4-FFF2-40B4-BE49-F238E27FC236}">
                <a16:creationId xmlns:a16="http://schemas.microsoft.com/office/drawing/2014/main" id="{8E418895-BB6F-A613-6DF3-A233BDF710B7}"/>
              </a:ext>
            </a:extLst>
          </p:cNvPr>
          <p:cNvSpPr>
            <a:spLocks noGrp="1"/>
          </p:cNvSpPr>
          <p:nvPr>
            <p:ph type="ftr" sz="quarter" idx="11"/>
          </p:nvPr>
        </p:nvSpPr>
        <p:spPr>
          <a:xfrm>
            <a:off x="138363" y="6238876"/>
            <a:ext cx="11917279" cy="600074"/>
          </a:xfrm>
        </p:spPr>
        <p:txBody>
          <a:bodyPr/>
          <a:lstStyle/>
          <a:p>
            <a:r>
              <a:rPr lang="en-US" dirty="0"/>
              <a:t>Module: A / Learning Unit: 4 / Sub Unit: 3</a:t>
            </a:r>
          </a:p>
        </p:txBody>
      </p:sp>
      <p:sp>
        <p:nvSpPr>
          <p:cNvPr id="3" name="CasellaDiTesto 2">
            <a:extLst>
              <a:ext uri="{FF2B5EF4-FFF2-40B4-BE49-F238E27FC236}">
                <a16:creationId xmlns:a16="http://schemas.microsoft.com/office/drawing/2014/main" id="{D710F281-0705-C48C-D358-F4AE55135224}"/>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Organic residues management and logistic considerations</a:t>
            </a:r>
            <a:endParaRPr lang="it-IT" sz="2800" dirty="0"/>
          </a:p>
        </p:txBody>
      </p:sp>
      <p:sp>
        <p:nvSpPr>
          <p:cNvPr id="4" name="CasellaDiTesto 3">
            <a:extLst>
              <a:ext uri="{FF2B5EF4-FFF2-40B4-BE49-F238E27FC236}">
                <a16:creationId xmlns:a16="http://schemas.microsoft.com/office/drawing/2014/main" id="{58931CD3-DDCE-9F66-BD94-D55B232D45A0}"/>
              </a:ext>
            </a:extLst>
          </p:cNvPr>
          <p:cNvSpPr txBox="1"/>
          <p:nvPr/>
        </p:nvSpPr>
        <p:spPr>
          <a:xfrm>
            <a:off x="287003" y="1600280"/>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Effective residues management and logistics are essential components of modern agriculture and environmental stewardship. </a:t>
            </a:r>
            <a:r>
              <a:rPr lang="en-US" dirty="0">
                <a:latin typeface="Calibri" panose="020F0502020204030204" pitchFamily="34" charset="0"/>
                <a:ea typeface="Calibri" panose="020F0502020204030204" pitchFamily="34" charset="0"/>
              </a:rPr>
              <a:t>P</a:t>
            </a:r>
            <a:r>
              <a:rPr lang="en-US" sz="1800" dirty="0">
                <a:effectLst/>
                <a:latin typeface="Calibri" panose="020F0502020204030204" pitchFamily="34" charset="0"/>
                <a:ea typeface="Calibri" panose="020F0502020204030204" pitchFamily="34" charset="0"/>
              </a:rPr>
              <a:t>lanning, collection, and disposal are critical for both environmental sustainability and resource efficiency. </a:t>
            </a:r>
            <a:endParaRPr lang="it-IT" dirty="0"/>
          </a:p>
        </p:txBody>
      </p:sp>
      <p:pic>
        <p:nvPicPr>
          <p:cNvPr id="5" name="Immagine 4">
            <a:extLst>
              <a:ext uri="{FF2B5EF4-FFF2-40B4-BE49-F238E27FC236}">
                <a16:creationId xmlns:a16="http://schemas.microsoft.com/office/drawing/2014/main" id="{EF473B93-7CB2-2A5F-1E14-810D2B8BD6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247" y="2739842"/>
            <a:ext cx="4755809" cy="3415899"/>
          </a:xfrm>
          <a:prstGeom prst="rect">
            <a:avLst/>
          </a:prstGeom>
        </p:spPr>
      </p:pic>
      <p:sp>
        <p:nvSpPr>
          <p:cNvPr id="8" name="CasellaDiTesto 7">
            <a:extLst>
              <a:ext uri="{FF2B5EF4-FFF2-40B4-BE49-F238E27FC236}">
                <a16:creationId xmlns:a16="http://schemas.microsoft.com/office/drawing/2014/main" id="{B30DD5E5-3EA1-F5F1-4A57-8A89C21DEA1D}"/>
              </a:ext>
            </a:extLst>
          </p:cNvPr>
          <p:cNvSpPr txBox="1"/>
          <p:nvPr/>
        </p:nvSpPr>
        <p:spPr>
          <a:xfrm rot="16200000">
            <a:off x="-1220886" y="4331066"/>
            <a:ext cx="3280022" cy="369332"/>
          </a:xfrm>
          <a:prstGeom prst="rect">
            <a:avLst/>
          </a:prstGeom>
          <a:noFill/>
        </p:spPr>
        <p:txBody>
          <a:bodyPr wrap="square">
            <a:spAutoFit/>
          </a:bodyPr>
          <a:lstStyle/>
          <a:p>
            <a:pPr algn="ctr"/>
            <a:r>
              <a:rPr lang="en-US" b="1" dirty="0"/>
              <a:t>waste management hierarchy </a:t>
            </a:r>
            <a:endParaRPr lang="it-IT" b="1" dirty="0"/>
          </a:p>
        </p:txBody>
      </p:sp>
      <p:sp>
        <p:nvSpPr>
          <p:cNvPr id="9" name="CasellaDiTesto 8">
            <a:extLst>
              <a:ext uri="{FF2B5EF4-FFF2-40B4-BE49-F238E27FC236}">
                <a16:creationId xmlns:a16="http://schemas.microsoft.com/office/drawing/2014/main" id="{357718C9-A937-0F17-6232-F869D50BCE19}"/>
              </a:ext>
            </a:extLst>
          </p:cNvPr>
          <p:cNvSpPr txBox="1"/>
          <p:nvPr/>
        </p:nvSpPr>
        <p:spPr>
          <a:xfrm>
            <a:off x="6453360" y="2967264"/>
            <a:ext cx="5451637" cy="830997"/>
          </a:xfrm>
          <a:prstGeom prst="rect">
            <a:avLst/>
          </a:prstGeom>
          <a:noFill/>
        </p:spPr>
        <p:txBody>
          <a:bodyPr wrap="square">
            <a:spAutoFit/>
          </a:bodyPr>
          <a:lstStyle/>
          <a:p>
            <a:r>
              <a:rPr lang="en-US" sz="1600" dirty="0"/>
              <a:t>First step towards a more sustainable resolution of the waste is to adopt a sustainable production and consumption approach along the global food supply chain.</a:t>
            </a:r>
            <a:endParaRPr lang="it-IT" sz="1600" dirty="0"/>
          </a:p>
        </p:txBody>
      </p:sp>
      <p:pic>
        <p:nvPicPr>
          <p:cNvPr id="11" name="Elemento grafico 10" descr="Dorso della mano con indice che punta verso destra con riempimento a tinta unita">
            <a:extLst>
              <a:ext uri="{FF2B5EF4-FFF2-40B4-BE49-F238E27FC236}">
                <a16:creationId xmlns:a16="http://schemas.microsoft.com/office/drawing/2014/main" id="{949A8480-76F1-5EED-532B-419C047DE6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4494" y="2812231"/>
            <a:ext cx="779953" cy="779953"/>
          </a:xfrm>
          <a:prstGeom prst="rect">
            <a:avLst/>
          </a:prstGeom>
        </p:spPr>
      </p:pic>
      <p:pic>
        <p:nvPicPr>
          <p:cNvPr id="13" name="Elemento grafico 12" descr="Dorso della mano con indice che punta verso destra con riempimento a tinta unita">
            <a:extLst>
              <a:ext uri="{FF2B5EF4-FFF2-40B4-BE49-F238E27FC236}">
                <a16:creationId xmlns:a16="http://schemas.microsoft.com/office/drawing/2014/main" id="{8BE4C26E-708C-2B8D-98C2-B9D34B798D7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4493" y="5081014"/>
            <a:ext cx="779953" cy="779953"/>
          </a:xfrm>
          <a:prstGeom prst="rect">
            <a:avLst/>
          </a:prstGeom>
        </p:spPr>
      </p:pic>
      <p:sp>
        <p:nvSpPr>
          <p:cNvPr id="15" name="CasellaDiTesto 14">
            <a:extLst>
              <a:ext uri="{FF2B5EF4-FFF2-40B4-BE49-F238E27FC236}">
                <a16:creationId xmlns:a16="http://schemas.microsoft.com/office/drawing/2014/main" id="{CFBFA9E7-8994-CB15-DC58-80DC024B92E7}"/>
              </a:ext>
            </a:extLst>
          </p:cNvPr>
          <p:cNvSpPr txBox="1"/>
          <p:nvPr/>
        </p:nvSpPr>
        <p:spPr>
          <a:xfrm>
            <a:off x="6414446" y="5217787"/>
            <a:ext cx="5490551" cy="584775"/>
          </a:xfrm>
          <a:prstGeom prst="rect">
            <a:avLst/>
          </a:prstGeom>
          <a:noFill/>
        </p:spPr>
        <p:txBody>
          <a:bodyPr wrap="square">
            <a:spAutoFit/>
          </a:bodyPr>
          <a:lstStyle/>
          <a:p>
            <a:r>
              <a:rPr lang="en-GB" sz="1600" dirty="0"/>
              <a:t>Incineration of waste, even if with energy recover, should be considered as last option before the waste disposal.</a:t>
            </a:r>
            <a:endParaRPr lang="it-IT" sz="1600" dirty="0"/>
          </a:p>
        </p:txBody>
      </p:sp>
      <p:pic>
        <p:nvPicPr>
          <p:cNvPr id="16" name="Elemento grafico 15" descr="Dorso della mano con indice che punta verso destra con riempimento a tinta unita">
            <a:extLst>
              <a:ext uri="{FF2B5EF4-FFF2-40B4-BE49-F238E27FC236}">
                <a16:creationId xmlns:a16="http://schemas.microsoft.com/office/drawing/2014/main" id="{07DCC0F2-D539-717B-1BB8-73364735FC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34492" y="4045024"/>
            <a:ext cx="779953" cy="779953"/>
          </a:xfrm>
          <a:prstGeom prst="rect">
            <a:avLst/>
          </a:prstGeom>
        </p:spPr>
      </p:pic>
      <p:sp>
        <p:nvSpPr>
          <p:cNvPr id="17" name="CasellaDiTesto 16">
            <a:extLst>
              <a:ext uri="{FF2B5EF4-FFF2-40B4-BE49-F238E27FC236}">
                <a16:creationId xmlns:a16="http://schemas.microsoft.com/office/drawing/2014/main" id="{9A943437-FACD-F41D-6EAB-BA92EF2EFEF8}"/>
              </a:ext>
            </a:extLst>
          </p:cNvPr>
          <p:cNvSpPr txBox="1"/>
          <p:nvPr/>
        </p:nvSpPr>
        <p:spPr>
          <a:xfrm>
            <a:off x="6414445" y="4180493"/>
            <a:ext cx="5543096" cy="584775"/>
          </a:xfrm>
          <a:prstGeom prst="rect">
            <a:avLst/>
          </a:prstGeom>
          <a:noFill/>
        </p:spPr>
        <p:txBody>
          <a:bodyPr wrap="square">
            <a:spAutoFit/>
          </a:bodyPr>
          <a:lstStyle/>
          <a:p>
            <a:r>
              <a:rPr lang="en-US" sz="1600" dirty="0"/>
              <a:t>We can do a lot to improve the way how we can reuse materials before they can be considered as waste.</a:t>
            </a:r>
            <a:endParaRPr lang="it-IT" sz="1600" dirty="0"/>
          </a:p>
        </p:txBody>
      </p:sp>
      <p:sp>
        <p:nvSpPr>
          <p:cNvPr id="18" name="Rettangolo 17">
            <a:extLst>
              <a:ext uri="{FF2B5EF4-FFF2-40B4-BE49-F238E27FC236}">
                <a16:creationId xmlns:a16="http://schemas.microsoft.com/office/drawing/2014/main" id="{16DB9D1D-7037-DD34-A704-44E9E4E73DA4}"/>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3</a:t>
            </a:r>
            <a:endPar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256720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C6996-B03C-3CC9-0B86-F1B0AD422AA7}"/>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AB0C1CB8-39FE-0C02-C4DA-BEECC4CC0B9C}"/>
              </a:ext>
            </a:extLst>
          </p:cNvPr>
          <p:cNvSpPr>
            <a:spLocks noGrp="1"/>
          </p:cNvSpPr>
          <p:nvPr>
            <p:ph type="sldNum" sz="quarter" idx="12"/>
          </p:nvPr>
        </p:nvSpPr>
        <p:spPr/>
        <p:txBody>
          <a:bodyPr/>
          <a:lstStyle/>
          <a:p>
            <a:fld id="{519954A3-9DFD-4C44-94BA-B95130A3BA1C}" type="slidenum">
              <a:rPr lang="en-US" smtClean="0"/>
              <a:t>12</a:t>
            </a:fld>
            <a:endParaRPr lang="en-US" dirty="0"/>
          </a:p>
        </p:txBody>
      </p:sp>
      <p:sp>
        <p:nvSpPr>
          <p:cNvPr id="2" name="Segnaposto piè di pagina 1">
            <a:extLst>
              <a:ext uri="{FF2B5EF4-FFF2-40B4-BE49-F238E27FC236}">
                <a16:creationId xmlns:a16="http://schemas.microsoft.com/office/drawing/2014/main" id="{7B39F4E9-70A5-73A4-B7CA-DD6D44CF642B}"/>
              </a:ext>
            </a:extLst>
          </p:cNvPr>
          <p:cNvSpPr>
            <a:spLocks noGrp="1"/>
          </p:cNvSpPr>
          <p:nvPr>
            <p:ph type="ftr" sz="quarter" idx="11"/>
          </p:nvPr>
        </p:nvSpPr>
        <p:spPr>
          <a:xfrm>
            <a:off x="138363" y="6238876"/>
            <a:ext cx="11917279" cy="600074"/>
          </a:xfrm>
        </p:spPr>
        <p:txBody>
          <a:bodyPr/>
          <a:lstStyle/>
          <a:p>
            <a:r>
              <a:rPr lang="en-US" dirty="0"/>
              <a:t>Module: A / Learning Unit: 4 / Sub Unit: 3</a:t>
            </a:r>
          </a:p>
        </p:txBody>
      </p:sp>
      <p:sp>
        <p:nvSpPr>
          <p:cNvPr id="5" name="CasellaDiTesto 4">
            <a:extLst>
              <a:ext uri="{FF2B5EF4-FFF2-40B4-BE49-F238E27FC236}">
                <a16:creationId xmlns:a16="http://schemas.microsoft.com/office/drawing/2014/main" id="{9BEDC970-3AC6-4489-8053-9F09F57A7D9E}"/>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The EU Waste Framework Directive </a:t>
            </a:r>
            <a:endParaRPr lang="it-IT" sz="2400" dirty="0"/>
          </a:p>
        </p:txBody>
      </p:sp>
      <p:pic>
        <p:nvPicPr>
          <p:cNvPr id="9" name="Immagine 8">
            <a:extLst>
              <a:ext uri="{FF2B5EF4-FFF2-40B4-BE49-F238E27FC236}">
                <a16:creationId xmlns:a16="http://schemas.microsoft.com/office/drawing/2014/main" id="{F0A2E19D-8FC2-B1AA-4A28-47FEB953602D}"/>
              </a:ext>
            </a:extLst>
          </p:cNvPr>
          <p:cNvPicPr>
            <a:picLocks noChangeAspect="1"/>
          </p:cNvPicPr>
          <p:nvPr/>
        </p:nvPicPr>
        <p:blipFill rotWithShape="1">
          <a:blip r:embed="rId2">
            <a:alphaModFix amt="70000"/>
          </a:blip>
          <a:srcRect t="10329" b="3061"/>
          <a:stretch/>
        </p:blipFill>
        <p:spPr>
          <a:xfrm>
            <a:off x="8578284" y="570288"/>
            <a:ext cx="2212546" cy="1056382"/>
          </a:xfrm>
          <a:prstGeom prst="rect">
            <a:avLst/>
          </a:prstGeom>
        </p:spPr>
      </p:pic>
      <p:sp>
        <p:nvSpPr>
          <p:cNvPr id="10" name="CasellaDiTesto 9">
            <a:extLst>
              <a:ext uri="{FF2B5EF4-FFF2-40B4-BE49-F238E27FC236}">
                <a16:creationId xmlns:a16="http://schemas.microsoft.com/office/drawing/2014/main" id="{BED55C8E-BD01-7C83-E0C7-CABAA65FBF89}"/>
              </a:ext>
            </a:extLst>
          </p:cNvPr>
          <p:cNvSpPr txBox="1"/>
          <p:nvPr/>
        </p:nvSpPr>
        <p:spPr>
          <a:xfrm>
            <a:off x="287003" y="1584272"/>
            <a:ext cx="11617994" cy="646331"/>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rPr>
              <a:t>The Waste Framework Directive sets the basic concepts and definitions related to waste management, including definitions of waste, recycling and recovery</a:t>
            </a:r>
            <a:endParaRPr lang="it-IT" dirty="0"/>
          </a:p>
        </p:txBody>
      </p:sp>
      <p:pic>
        <p:nvPicPr>
          <p:cNvPr id="12" name="Immagine 11">
            <a:extLst>
              <a:ext uri="{FF2B5EF4-FFF2-40B4-BE49-F238E27FC236}">
                <a16:creationId xmlns:a16="http://schemas.microsoft.com/office/drawing/2014/main" id="{AA87B1B7-487F-27A3-A1B8-BBDDC01B2617}"/>
              </a:ext>
            </a:extLst>
          </p:cNvPr>
          <p:cNvPicPr>
            <a:picLocks noChangeAspect="1"/>
          </p:cNvPicPr>
          <p:nvPr/>
        </p:nvPicPr>
        <p:blipFill>
          <a:blip r:embed="rId3"/>
          <a:stretch>
            <a:fillRect/>
          </a:stretch>
        </p:blipFill>
        <p:spPr>
          <a:xfrm>
            <a:off x="286867" y="4279810"/>
            <a:ext cx="1130415" cy="1130415"/>
          </a:xfrm>
          <a:prstGeom prst="rect">
            <a:avLst/>
          </a:prstGeom>
        </p:spPr>
      </p:pic>
      <p:pic>
        <p:nvPicPr>
          <p:cNvPr id="14" name="Immagine 13">
            <a:extLst>
              <a:ext uri="{FF2B5EF4-FFF2-40B4-BE49-F238E27FC236}">
                <a16:creationId xmlns:a16="http://schemas.microsoft.com/office/drawing/2014/main" id="{6000655E-7ACC-0B12-7782-DD0DEDF10147}"/>
              </a:ext>
            </a:extLst>
          </p:cNvPr>
          <p:cNvPicPr>
            <a:picLocks noChangeAspect="1"/>
          </p:cNvPicPr>
          <p:nvPr/>
        </p:nvPicPr>
        <p:blipFill>
          <a:blip r:embed="rId4"/>
          <a:stretch>
            <a:fillRect/>
          </a:stretch>
        </p:blipFill>
        <p:spPr>
          <a:xfrm>
            <a:off x="391373" y="2463070"/>
            <a:ext cx="1025909" cy="1038733"/>
          </a:xfrm>
          <a:prstGeom prst="rect">
            <a:avLst/>
          </a:prstGeom>
        </p:spPr>
      </p:pic>
      <p:pic>
        <p:nvPicPr>
          <p:cNvPr id="16" name="Immagine 15">
            <a:extLst>
              <a:ext uri="{FF2B5EF4-FFF2-40B4-BE49-F238E27FC236}">
                <a16:creationId xmlns:a16="http://schemas.microsoft.com/office/drawing/2014/main" id="{2BAD3055-49FD-D169-9FA6-705FA943327B}"/>
              </a:ext>
            </a:extLst>
          </p:cNvPr>
          <p:cNvPicPr>
            <a:picLocks noChangeAspect="1"/>
          </p:cNvPicPr>
          <p:nvPr/>
        </p:nvPicPr>
        <p:blipFill>
          <a:blip r:embed="rId5"/>
          <a:stretch>
            <a:fillRect/>
          </a:stretch>
        </p:blipFill>
        <p:spPr>
          <a:xfrm>
            <a:off x="10722464" y="3237924"/>
            <a:ext cx="1025909" cy="971138"/>
          </a:xfrm>
          <a:prstGeom prst="rect">
            <a:avLst/>
          </a:prstGeom>
        </p:spPr>
      </p:pic>
      <p:pic>
        <p:nvPicPr>
          <p:cNvPr id="18" name="Immagine 17">
            <a:extLst>
              <a:ext uri="{FF2B5EF4-FFF2-40B4-BE49-F238E27FC236}">
                <a16:creationId xmlns:a16="http://schemas.microsoft.com/office/drawing/2014/main" id="{AB6073C6-153D-3FD9-35CA-0191BDCA3EA6}"/>
              </a:ext>
            </a:extLst>
          </p:cNvPr>
          <p:cNvPicPr>
            <a:picLocks noChangeAspect="1"/>
          </p:cNvPicPr>
          <p:nvPr/>
        </p:nvPicPr>
        <p:blipFill>
          <a:blip r:embed="rId6"/>
          <a:stretch>
            <a:fillRect/>
          </a:stretch>
        </p:blipFill>
        <p:spPr>
          <a:xfrm>
            <a:off x="10690564" y="5135180"/>
            <a:ext cx="1089708" cy="1130416"/>
          </a:xfrm>
          <a:prstGeom prst="rect">
            <a:avLst/>
          </a:prstGeom>
        </p:spPr>
      </p:pic>
      <p:sp>
        <p:nvSpPr>
          <p:cNvPr id="20" name="CasellaDiTesto 19">
            <a:extLst>
              <a:ext uri="{FF2B5EF4-FFF2-40B4-BE49-F238E27FC236}">
                <a16:creationId xmlns:a16="http://schemas.microsoft.com/office/drawing/2014/main" id="{4C10B25A-C2CB-6AA4-248A-E7CA06091B24}"/>
              </a:ext>
            </a:extLst>
          </p:cNvPr>
          <p:cNvSpPr txBox="1"/>
          <p:nvPr/>
        </p:nvSpPr>
        <p:spPr>
          <a:xfrm>
            <a:off x="1546746" y="2566937"/>
            <a:ext cx="8438866" cy="584775"/>
          </a:xfrm>
          <a:prstGeom prst="rect">
            <a:avLst/>
          </a:prstGeom>
          <a:noFill/>
        </p:spPr>
        <p:txBody>
          <a:bodyPr wrap="square">
            <a:spAutoFit/>
          </a:bodyPr>
          <a:lstStyle/>
          <a:p>
            <a:r>
              <a:rPr lang="en-US" sz="1600" dirty="0"/>
              <a:t>by 2025, the preparing for re-use and the recycling of municipal waste shall be increased to a minimum of 55 %, 60% and 65% by weight by 2025, 2030 and 2035 respectively</a:t>
            </a:r>
            <a:endParaRPr lang="it-IT" sz="1600" dirty="0"/>
          </a:p>
        </p:txBody>
      </p:sp>
      <p:sp>
        <p:nvSpPr>
          <p:cNvPr id="21" name="CasellaDiTesto 20">
            <a:extLst>
              <a:ext uri="{FF2B5EF4-FFF2-40B4-BE49-F238E27FC236}">
                <a16:creationId xmlns:a16="http://schemas.microsoft.com/office/drawing/2014/main" id="{8EA28D17-7CA6-DCB7-85B5-8E27B2F1C6A9}"/>
              </a:ext>
            </a:extLst>
          </p:cNvPr>
          <p:cNvSpPr txBox="1"/>
          <p:nvPr/>
        </p:nvSpPr>
        <p:spPr>
          <a:xfrm>
            <a:off x="1546746" y="4459867"/>
            <a:ext cx="9175718" cy="830997"/>
          </a:xfrm>
          <a:prstGeom prst="rect">
            <a:avLst/>
          </a:prstGeom>
          <a:noFill/>
        </p:spPr>
        <p:txBody>
          <a:bodyPr wrap="square">
            <a:spAutoFit/>
          </a:bodyPr>
          <a:lstStyle/>
          <a:p>
            <a:r>
              <a:rPr lang="en-US" sz="1600" dirty="0"/>
              <a:t>by-products is a substance or object, resulting from a production process, the primary aim of which is not the production of that item. By-products can come from a wide range of sectors with different environmental impacts</a:t>
            </a:r>
            <a:endParaRPr lang="it-IT" sz="1600" dirty="0"/>
          </a:p>
        </p:txBody>
      </p:sp>
      <p:sp>
        <p:nvSpPr>
          <p:cNvPr id="22" name="CasellaDiTesto 21">
            <a:extLst>
              <a:ext uri="{FF2B5EF4-FFF2-40B4-BE49-F238E27FC236}">
                <a16:creationId xmlns:a16="http://schemas.microsoft.com/office/drawing/2014/main" id="{F0CD17FC-4D87-2191-BDBC-256D233EC3B8}"/>
              </a:ext>
            </a:extLst>
          </p:cNvPr>
          <p:cNvSpPr txBox="1"/>
          <p:nvPr/>
        </p:nvSpPr>
        <p:spPr>
          <a:xfrm>
            <a:off x="1546746" y="3513402"/>
            <a:ext cx="9014345" cy="584775"/>
          </a:xfrm>
          <a:prstGeom prst="rect">
            <a:avLst/>
          </a:prstGeom>
          <a:noFill/>
        </p:spPr>
        <p:txBody>
          <a:bodyPr wrap="square">
            <a:spAutoFit/>
          </a:bodyPr>
          <a:lstStyle/>
          <a:p>
            <a:pPr algn="r"/>
            <a:r>
              <a:rPr lang="en-US" sz="1600" dirty="0"/>
              <a:t>the Waste Framework Directive provides additional labelling, record keeping, monitoring and control obligations from the "cradle to the grave"</a:t>
            </a:r>
            <a:endParaRPr lang="it-IT" sz="1600" dirty="0"/>
          </a:p>
        </p:txBody>
      </p:sp>
      <p:sp>
        <p:nvSpPr>
          <p:cNvPr id="24" name="CasellaDiTesto 23">
            <a:extLst>
              <a:ext uri="{FF2B5EF4-FFF2-40B4-BE49-F238E27FC236}">
                <a16:creationId xmlns:a16="http://schemas.microsoft.com/office/drawing/2014/main" id="{FEE00A4C-ADD0-7C48-49F5-FA89B54F6F00}"/>
              </a:ext>
            </a:extLst>
          </p:cNvPr>
          <p:cNvSpPr txBox="1"/>
          <p:nvPr/>
        </p:nvSpPr>
        <p:spPr>
          <a:xfrm>
            <a:off x="1510353" y="5472482"/>
            <a:ext cx="8975676" cy="584775"/>
          </a:xfrm>
          <a:prstGeom prst="rect">
            <a:avLst/>
          </a:prstGeom>
          <a:noFill/>
        </p:spPr>
        <p:txBody>
          <a:bodyPr wrap="square">
            <a:spAutoFit/>
          </a:bodyPr>
          <a:lstStyle/>
          <a:p>
            <a:pPr algn="r"/>
            <a:r>
              <a:rPr lang="en-US" sz="1600" dirty="0"/>
              <a:t>End-of-waste criteria specify when certain waste ceases to be waste and becomes a product, or a secondary raw material</a:t>
            </a:r>
            <a:endParaRPr lang="it-IT" sz="1600" dirty="0"/>
          </a:p>
        </p:txBody>
      </p:sp>
      <p:sp>
        <p:nvSpPr>
          <p:cNvPr id="26" name="CasellaDiTesto 25">
            <a:extLst>
              <a:ext uri="{FF2B5EF4-FFF2-40B4-BE49-F238E27FC236}">
                <a16:creationId xmlns:a16="http://schemas.microsoft.com/office/drawing/2014/main" id="{F5BA8FE5-45D2-C36B-C94F-71DCA9B67BE5}"/>
              </a:ext>
            </a:extLst>
          </p:cNvPr>
          <p:cNvSpPr txBox="1"/>
          <p:nvPr/>
        </p:nvSpPr>
        <p:spPr>
          <a:xfrm>
            <a:off x="286867" y="6347269"/>
            <a:ext cx="6096000" cy="338554"/>
          </a:xfrm>
          <a:prstGeom prst="rect">
            <a:avLst/>
          </a:prstGeom>
          <a:noFill/>
        </p:spPr>
        <p:txBody>
          <a:bodyPr wrap="square">
            <a:spAutoFit/>
          </a:bodyPr>
          <a:lstStyle/>
          <a:p>
            <a:r>
              <a:rPr lang="it-IT" sz="1600" b="1" dirty="0">
                <a:solidFill>
                  <a:srgbClr val="027822"/>
                </a:solidFill>
              </a:rPr>
              <a:t>Directive 2008/98/EC</a:t>
            </a:r>
          </a:p>
        </p:txBody>
      </p:sp>
    </p:spTree>
    <p:extLst>
      <p:ext uri="{BB962C8B-B14F-4D97-AF65-F5344CB8AC3E}">
        <p14:creationId xmlns:p14="http://schemas.microsoft.com/office/powerpoint/2010/main" val="3045037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a:extLst>
              <a:ext uri="{FF2B5EF4-FFF2-40B4-BE49-F238E27FC236}">
                <a16:creationId xmlns:a16="http://schemas.microsoft.com/office/drawing/2014/main" id="{EFF80AC8-A9C8-0849-3E1B-441E89B4A78A}"/>
              </a:ext>
            </a:extLst>
          </p:cNvPr>
          <p:cNvSpPr>
            <a:spLocks noGrp="1"/>
          </p:cNvSpPr>
          <p:nvPr>
            <p:ph type="ftr" sz="quarter" idx="11"/>
          </p:nvPr>
        </p:nvSpPr>
        <p:spPr/>
        <p:txBody>
          <a:bodyPr/>
          <a:lstStyle/>
          <a:p>
            <a:r>
              <a:rPr lang="en-US" dirty="0"/>
              <a:t>Module: A / Learning Unit: 4 / Sub Unit: 3</a:t>
            </a:r>
          </a:p>
        </p:txBody>
      </p:sp>
      <p:sp>
        <p:nvSpPr>
          <p:cNvPr id="6" name="Segnaposto numero diapositiva 5">
            <a:extLst>
              <a:ext uri="{FF2B5EF4-FFF2-40B4-BE49-F238E27FC236}">
                <a16:creationId xmlns:a16="http://schemas.microsoft.com/office/drawing/2014/main" id="{8DDB5EE5-A03C-7758-A697-469245EA6B92}"/>
              </a:ext>
            </a:extLst>
          </p:cNvPr>
          <p:cNvSpPr>
            <a:spLocks noGrp="1"/>
          </p:cNvSpPr>
          <p:nvPr>
            <p:ph type="sldNum" sz="quarter" idx="12"/>
          </p:nvPr>
        </p:nvSpPr>
        <p:spPr/>
        <p:txBody>
          <a:bodyPr/>
          <a:lstStyle/>
          <a:p>
            <a:fld id="{D57F1E4F-1CFF-5643-939E-217C01CDF565}" type="slidenum">
              <a:rPr lang="en-US" smtClean="0"/>
              <a:pPr/>
              <a:t>13</a:t>
            </a:fld>
            <a:endParaRPr lang="en-US" dirty="0"/>
          </a:p>
        </p:txBody>
      </p:sp>
      <p:pic>
        <p:nvPicPr>
          <p:cNvPr id="7" name="Elementi multimediali online 3" title="Food Waste: The Hidden Cost of the Food We Throw Out I ClimateScience #9">
            <a:hlinkClick r:id="" action="ppaction://media"/>
            <a:extLst>
              <a:ext uri="{FF2B5EF4-FFF2-40B4-BE49-F238E27FC236}">
                <a16:creationId xmlns:a16="http://schemas.microsoft.com/office/drawing/2014/main" id="{C68F1034-4699-D0BB-BDF9-E2FAAC80F2D3}"/>
              </a:ext>
            </a:extLst>
          </p:cNvPr>
          <p:cNvPicPr>
            <a:picLocks noRot="1" noChangeAspect="1"/>
          </p:cNvPicPr>
          <p:nvPr>
            <a:videoFile r:link="rId1"/>
          </p:nvPr>
        </p:nvPicPr>
        <p:blipFill>
          <a:blip r:embed="rId3"/>
          <a:stretch>
            <a:fillRect/>
          </a:stretch>
        </p:blipFill>
        <p:spPr>
          <a:xfrm>
            <a:off x="2937677" y="2201839"/>
            <a:ext cx="6316646" cy="3302758"/>
          </a:xfrm>
          <a:prstGeom prst="rect">
            <a:avLst/>
          </a:prstGeom>
        </p:spPr>
      </p:pic>
      <p:sp>
        <p:nvSpPr>
          <p:cNvPr id="9" name="CasellaDiTesto 8">
            <a:extLst>
              <a:ext uri="{FF2B5EF4-FFF2-40B4-BE49-F238E27FC236}">
                <a16:creationId xmlns:a16="http://schemas.microsoft.com/office/drawing/2014/main" id="{407848CA-6A9E-BFE4-6FF9-BE3B8F3C6ED6}"/>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The hidden cost of the food we throw out and that can be reused as organic matter</a:t>
            </a:r>
          </a:p>
        </p:txBody>
      </p:sp>
    </p:spTree>
    <p:extLst>
      <p:ext uri="{BB962C8B-B14F-4D97-AF65-F5344CB8AC3E}">
        <p14:creationId xmlns:p14="http://schemas.microsoft.com/office/powerpoint/2010/main" val="88351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C2818-72A0-30E2-CDFF-31F18A1BDF32}"/>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CB2A7DA4-4B35-A0F4-9A4F-F0C205EEAF37}"/>
              </a:ext>
            </a:extLst>
          </p:cNvPr>
          <p:cNvSpPr>
            <a:spLocks noGrp="1"/>
          </p:cNvSpPr>
          <p:nvPr>
            <p:ph type="sldNum" sz="quarter" idx="12"/>
          </p:nvPr>
        </p:nvSpPr>
        <p:spPr/>
        <p:txBody>
          <a:bodyPr/>
          <a:lstStyle/>
          <a:p>
            <a:fld id="{519954A3-9DFD-4C44-94BA-B95130A3BA1C}" type="slidenum">
              <a:rPr lang="en-US" smtClean="0"/>
              <a:t>14</a:t>
            </a:fld>
            <a:endParaRPr lang="en-US" dirty="0"/>
          </a:p>
        </p:txBody>
      </p:sp>
      <p:sp>
        <p:nvSpPr>
          <p:cNvPr id="2" name="Segnaposto piè di pagina 1">
            <a:extLst>
              <a:ext uri="{FF2B5EF4-FFF2-40B4-BE49-F238E27FC236}">
                <a16:creationId xmlns:a16="http://schemas.microsoft.com/office/drawing/2014/main" id="{910A3BF1-05D8-EDA6-D37D-6FE141A3D133}"/>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sp>
        <p:nvSpPr>
          <p:cNvPr id="3" name="CasellaDiTesto 2">
            <a:extLst>
              <a:ext uri="{FF2B5EF4-FFF2-40B4-BE49-F238E27FC236}">
                <a16:creationId xmlns:a16="http://schemas.microsoft.com/office/drawing/2014/main" id="{02AA3E42-95DF-705F-52AC-3A1D336BC52E}"/>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Processes and treatments for successful reuse</a:t>
            </a:r>
            <a:endParaRPr lang="it-IT" sz="2800" dirty="0"/>
          </a:p>
        </p:txBody>
      </p:sp>
      <p:sp>
        <p:nvSpPr>
          <p:cNvPr id="4" name="CasellaDiTesto 3">
            <a:extLst>
              <a:ext uri="{FF2B5EF4-FFF2-40B4-BE49-F238E27FC236}">
                <a16:creationId xmlns:a16="http://schemas.microsoft.com/office/drawing/2014/main" id="{CEF21912-15DA-2D5C-9064-5B82E141A47A}"/>
              </a:ext>
            </a:extLst>
          </p:cNvPr>
          <p:cNvSpPr txBox="1"/>
          <p:nvPr/>
        </p:nvSpPr>
        <p:spPr>
          <a:xfrm>
            <a:off x="287003" y="1580981"/>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The processes and treatments designed for the successful reuse of various materials in agriculture represent a dynamic and innovative realm at the intersection of environmental sustainability, resource efficiency, and agricultural productivity</a:t>
            </a:r>
            <a:endParaRPr lang="it-IT" dirty="0"/>
          </a:p>
        </p:txBody>
      </p:sp>
      <p:sp>
        <p:nvSpPr>
          <p:cNvPr id="5" name="CasellaDiTesto 4">
            <a:extLst>
              <a:ext uri="{FF2B5EF4-FFF2-40B4-BE49-F238E27FC236}">
                <a16:creationId xmlns:a16="http://schemas.microsoft.com/office/drawing/2014/main" id="{F67202A2-7B59-0007-2383-7402DC412E19}"/>
              </a:ext>
            </a:extLst>
          </p:cNvPr>
          <p:cNvSpPr txBox="1"/>
          <p:nvPr/>
        </p:nvSpPr>
        <p:spPr>
          <a:xfrm>
            <a:off x="138362" y="2529473"/>
            <a:ext cx="11917279" cy="1057918"/>
          </a:xfrm>
          <a:prstGeom prst="rect">
            <a:avLst/>
          </a:prstGeom>
          <a:noFill/>
        </p:spPr>
        <p:txBody>
          <a:bodyPr wrap="square">
            <a:spAutoFit/>
          </a:bodyPr>
          <a:lstStyle/>
          <a:p>
            <a:pPr algn="ctr">
              <a:lnSpc>
                <a:spcPct val="115000"/>
              </a:lnSpc>
              <a:spcAft>
                <a:spcPts val="1125"/>
              </a:spcAft>
            </a:pPr>
            <a:r>
              <a:rPr lang="en-GB" sz="2400" b="1" u="sng" dirty="0">
                <a:solidFill>
                  <a:srgbClr val="94C020"/>
                </a:solidFill>
              </a:rPr>
              <a:t>NUTRIENT RECOVERY </a:t>
            </a:r>
          </a:p>
          <a:p>
            <a:pPr algn="ctr">
              <a:lnSpc>
                <a:spcPct val="115000"/>
              </a:lnSpc>
              <a:spcAft>
                <a:spcPts val="1125"/>
              </a:spcAft>
            </a:pPr>
            <a:r>
              <a:rPr lang="en-GB" sz="2400" dirty="0">
                <a:solidFill>
                  <a:srgbClr val="94C020"/>
                </a:solidFill>
              </a:rPr>
              <a:t>From the main 3 losses streams</a:t>
            </a:r>
          </a:p>
        </p:txBody>
      </p:sp>
      <p:sp>
        <p:nvSpPr>
          <p:cNvPr id="7" name="CasellaDiTesto 6">
            <a:extLst>
              <a:ext uri="{FF2B5EF4-FFF2-40B4-BE49-F238E27FC236}">
                <a16:creationId xmlns:a16="http://schemas.microsoft.com/office/drawing/2014/main" id="{BC0D2051-8784-37C7-2D26-8BAC5F50AB2E}"/>
              </a:ext>
            </a:extLst>
          </p:cNvPr>
          <p:cNvSpPr txBox="1"/>
          <p:nvPr/>
        </p:nvSpPr>
        <p:spPr>
          <a:xfrm>
            <a:off x="1982702" y="5459715"/>
            <a:ext cx="2110136" cy="369332"/>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Livestock manure</a:t>
            </a:r>
            <a:endParaRPr lang="it-IT" b="1" i="1" dirty="0"/>
          </a:p>
        </p:txBody>
      </p:sp>
      <p:sp>
        <p:nvSpPr>
          <p:cNvPr id="9" name="CasellaDiTesto 8">
            <a:extLst>
              <a:ext uri="{FF2B5EF4-FFF2-40B4-BE49-F238E27FC236}">
                <a16:creationId xmlns:a16="http://schemas.microsoft.com/office/drawing/2014/main" id="{C37619D4-5BC6-A1A6-A2AB-BDD2C12E821C}"/>
              </a:ext>
            </a:extLst>
          </p:cNvPr>
          <p:cNvSpPr txBox="1"/>
          <p:nvPr/>
        </p:nvSpPr>
        <p:spPr>
          <a:xfrm>
            <a:off x="5308065" y="5459715"/>
            <a:ext cx="1779439" cy="369332"/>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Sewage sludge</a:t>
            </a:r>
            <a:endParaRPr lang="it-IT" b="1" i="1" dirty="0"/>
          </a:p>
        </p:txBody>
      </p:sp>
      <p:sp>
        <p:nvSpPr>
          <p:cNvPr id="11" name="CasellaDiTesto 10">
            <a:extLst>
              <a:ext uri="{FF2B5EF4-FFF2-40B4-BE49-F238E27FC236}">
                <a16:creationId xmlns:a16="http://schemas.microsoft.com/office/drawing/2014/main" id="{9BC52754-1ED1-40EC-9EE9-40265EC0EBBD}"/>
              </a:ext>
            </a:extLst>
          </p:cNvPr>
          <p:cNvSpPr txBox="1"/>
          <p:nvPr/>
        </p:nvSpPr>
        <p:spPr>
          <a:xfrm>
            <a:off x="8182693" y="5453970"/>
            <a:ext cx="1941485" cy="369332"/>
          </a:xfrm>
          <a:prstGeom prst="rect">
            <a:avLst/>
          </a:prstGeom>
          <a:noFill/>
        </p:spPr>
        <p:txBody>
          <a:bodyPr wrap="square">
            <a:spAutoFit/>
          </a:bodyPr>
          <a:lstStyle/>
          <a:p>
            <a:pPr algn="ctr"/>
            <a:r>
              <a:rPr lang="en-GB" b="1" i="1" dirty="0">
                <a:latin typeface="Calibri" panose="020F0502020204030204" pitchFamily="34" charset="0"/>
                <a:ea typeface="Calibri" panose="020F0502020204030204" pitchFamily="34" charset="0"/>
              </a:rPr>
              <a:t>Food chain waste</a:t>
            </a:r>
            <a:endParaRPr lang="it-IT" b="1" i="1" dirty="0"/>
          </a:p>
        </p:txBody>
      </p:sp>
      <p:pic>
        <p:nvPicPr>
          <p:cNvPr id="16" name="Immagine 15">
            <a:extLst>
              <a:ext uri="{FF2B5EF4-FFF2-40B4-BE49-F238E27FC236}">
                <a16:creationId xmlns:a16="http://schemas.microsoft.com/office/drawing/2014/main" id="{75EF0E16-7926-F187-0929-9E03C27D007D}"/>
              </a:ext>
            </a:extLst>
          </p:cNvPr>
          <p:cNvPicPr>
            <a:picLocks noChangeAspect="1"/>
          </p:cNvPicPr>
          <p:nvPr/>
        </p:nvPicPr>
        <p:blipFill>
          <a:blip r:embed="rId2"/>
          <a:stretch>
            <a:fillRect/>
          </a:stretch>
        </p:blipFill>
        <p:spPr>
          <a:xfrm>
            <a:off x="8566920" y="4080059"/>
            <a:ext cx="1332348" cy="1497274"/>
          </a:xfrm>
          <a:prstGeom prst="rect">
            <a:avLst/>
          </a:prstGeom>
        </p:spPr>
      </p:pic>
      <p:pic>
        <p:nvPicPr>
          <p:cNvPr id="18" name="Immagine 17">
            <a:extLst>
              <a:ext uri="{FF2B5EF4-FFF2-40B4-BE49-F238E27FC236}">
                <a16:creationId xmlns:a16="http://schemas.microsoft.com/office/drawing/2014/main" id="{35B65F01-507D-4AB5-E031-B3D351D192C2}"/>
              </a:ext>
            </a:extLst>
          </p:cNvPr>
          <p:cNvPicPr>
            <a:picLocks noChangeAspect="1"/>
          </p:cNvPicPr>
          <p:nvPr/>
        </p:nvPicPr>
        <p:blipFill>
          <a:blip r:embed="rId3"/>
          <a:stretch>
            <a:fillRect/>
          </a:stretch>
        </p:blipFill>
        <p:spPr>
          <a:xfrm>
            <a:off x="5366038" y="4080059"/>
            <a:ext cx="1462391" cy="1374648"/>
          </a:xfrm>
          <a:prstGeom prst="rect">
            <a:avLst/>
          </a:prstGeom>
        </p:spPr>
      </p:pic>
      <p:pic>
        <p:nvPicPr>
          <p:cNvPr id="20" name="Immagine 19">
            <a:extLst>
              <a:ext uri="{FF2B5EF4-FFF2-40B4-BE49-F238E27FC236}">
                <a16:creationId xmlns:a16="http://schemas.microsoft.com/office/drawing/2014/main" id="{30264123-7BAF-3904-1911-8A614A413B4E}"/>
              </a:ext>
            </a:extLst>
          </p:cNvPr>
          <p:cNvPicPr>
            <a:picLocks noChangeAspect="1"/>
          </p:cNvPicPr>
          <p:nvPr/>
        </p:nvPicPr>
        <p:blipFill>
          <a:blip r:embed="rId4"/>
          <a:stretch>
            <a:fillRect/>
          </a:stretch>
        </p:blipFill>
        <p:spPr>
          <a:xfrm>
            <a:off x="2272614" y="3997219"/>
            <a:ext cx="1739160" cy="1580114"/>
          </a:xfrm>
          <a:prstGeom prst="rect">
            <a:avLst/>
          </a:prstGeom>
        </p:spPr>
      </p:pic>
      <p:sp>
        <p:nvSpPr>
          <p:cNvPr id="21" name="Rettangolo 20">
            <a:extLst>
              <a:ext uri="{FF2B5EF4-FFF2-40B4-BE49-F238E27FC236}">
                <a16:creationId xmlns:a16="http://schemas.microsoft.com/office/drawing/2014/main" id="{E963BCA9-F6B8-6836-07A6-FE09A9718FEA}"/>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4</a:t>
            </a:r>
            <a:endPar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40146814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479DD-B6BC-F0C9-BEFE-08CE309FCF1B}"/>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644BF5A5-7956-CE10-0CB1-CF9DDF4687EE}"/>
              </a:ext>
            </a:extLst>
          </p:cNvPr>
          <p:cNvSpPr>
            <a:spLocks noGrp="1"/>
          </p:cNvSpPr>
          <p:nvPr>
            <p:ph type="sldNum" sz="quarter" idx="12"/>
          </p:nvPr>
        </p:nvSpPr>
        <p:spPr/>
        <p:txBody>
          <a:bodyPr/>
          <a:lstStyle/>
          <a:p>
            <a:fld id="{519954A3-9DFD-4C44-94BA-B95130A3BA1C}" type="slidenum">
              <a:rPr lang="en-US" smtClean="0"/>
              <a:t>15</a:t>
            </a:fld>
            <a:endParaRPr lang="en-US" dirty="0"/>
          </a:p>
        </p:txBody>
      </p:sp>
      <p:sp>
        <p:nvSpPr>
          <p:cNvPr id="2" name="Segnaposto piè di pagina 1">
            <a:extLst>
              <a:ext uri="{FF2B5EF4-FFF2-40B4-BE49-F238E27FC236}">
                <a16:creationId xmlns:a16="http://schemas.microsoft.com/office/drawing/2014/main" id="{3392A69B-B1C3-756C-BE3F-3F07AE0D43D2}"/>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pic>
        <p:nvPicPr>
          <p:cNvPr id="4" name="Immagine 3">
            <a:extLst>
              <a:ext uri="{FF2B5EF4-FFF2-40B4-BE49-F238E27FC236}">
                <a16:creationId xmlns:a16="http://schemas.microsoft.com/office/drawing/2014/main" id="{D62EA4EA-35EF-B5DD-5899-A008F27AB8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8620" y="2387049"/>
            <a:ext cx="6087021" cy="2083901"/>
          </a:xfrm>
          <a:prstGeom prst="rect">
            <a:avLst/>
          </a:prstGeom>
        </p:spPr>
      </p:pic>
      <p:sp>
        <p:nvSpPr>
          <p:cNvPr id="3" name="CasellaDiTesto 2">
            <a:extLst>
              <a:ext uri="{FF2B5EF4-FFF2-40B4-BE49-F238E27FC236}">
                <a16:creationId xmlns:a16="http://schemas.microsoft.com/office/drawing/2014/main" id="{C4A095F4-1262-6BB6-BEE7-B288597C99DF}"/>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Food chain waste</a:t>
            </a:r>
            <a:endParaRPr lang="it-IT" sz="2400" dirty="0"/>
          </a:p>
        </p:txBody>
      </p:sp>
      <p:sp>
        <p:nvSpPr>
          <p:cNvPr id="5" name="CasellaDiTesto 4">
            <a:extLst>
              <a:ext uri="{FF2B5EF4-FFF2-40B4-BE49-F238E27FC236}">
                <a16:creationId xmlns:a16="http://schemas.microsoft.com/office/drawing/2014/main" id="{A010C30C-26FD-C015-81EE-6F1C0408C1AB}"/>
              </a:ext>
            </a:extLst>
          </p:cNvPr>
          <p:cNvSpPr txBox="1"/>
          <p:nvPr/>
        </p:nvSpPr>
        <p:spPr>
          <a:xfrm>
            <a:off x="337567" y="5656103"/>
            <a:ext cx="4183429" cy="261610"/>
          </a:xfrm>
          <a:prstGeom prst="rect">
            <a:avLst/>
          </a:prstGeom>
          <a:noFill/>
        </p:spPr>
        <p:txBody>
          <a:bodyPr wrap="square">
            <a:spAutoFit/>
          </a:bodyPr>
          <a:lstStyle/>
          <a:p>
            <a:r>
              <a:rPr lang="en-US" sz="1100" i="1" dirty="0"/>
              <a:t>Food waste generation by sector, EU, 2012 (EEA Report n.04/2020)</a:t>
            </a:r>
            <a:endParaRPr lang="it-IT" sz="1100" i="1" dirty="0"/>
          </a:p>
        </p:txBody>
      </p:sp>
      <p:pic>
        <p:nvPicPr>
          <p:cNvPr id="8" name="Immagine 7">
            <a:extLst>
              <a:ext uri="{FF2B5EF4-FFF2-40B4-BE49-F238E27FC236}">
                <a16:creationId xmlns:a16="http://schemas.microsoft.com/office/drawing/2014/main" id="{78A244C7-84A1-543B-0B4C-C3D2BA812C0A}"/>
              </a:ext>
            </a:extLst>
          </p:cNvPr>
          <p:cNvPicPr>
            <a:picLocks noChangeAspect="1"/>
          </p:cNvPicPr>
          <p:nvPr/>
        </p:nvPicPr>
        <p:blipFill>
          <a:blip r:embed="rId3"/>
          <a:stretch>
            <a:fillRect/>
          </a:stretch>
        </p:blipFill>
        <p:spPr>
          <a:xfrm>
            <a:off x="337567" y="2906868"/>
            <a:ext cx="4457346" cy="2662612"/>
          </a:xfrm>
          <a:prstGeom prst="rect">
            <a:avLst/>
          </a:prstGeom>
        </p:spPr>
      </p:pic>
      <p:sp>
        <p:nvSpPr>
          <p:cNvPr id="11" name="CasellaDiTesto 10">
            <a:extLst>
              <a:ext uri="{FF2B5EF4-FFF2-40B4-BE49-F238E27FC236}">
                <a16:creationId xmlns:a16="http://schemas.microsoft.com/office/drawing/2014/main" id="{B5CEA372-0307-71BA-2D0A-798B7652425D}"/>
              </a:ext>
            </a:extLst>
          </p:cNvPr>
          <p:cNvSpPr txBox="1"/>
          <p:nvPr/>
        </p:nvSpPr>
        <p:spPr>
          <a:xfrm>
            <a:off x="287003" y="1584272"/>
            <a:ext cx="11617994" cy="646331"/>
          </a:xfrm>
          <a:prstGeom prst="rect">
            <a:avLst/>
          </a:prstGeom>
          <a:noFill/>
        </p:spPr>
        <p:txBody>
          <a:bodyPr wrap="square">
            <a:spAutoFit/>
          </a:bodyPr>
          <a:lstStyle/>
          <a:p>
            <a:pPr algn="ctr"/>
            <a:r>
              <a:rPr lang="it-IT" dirty="0"/>
              <a:t>In 2017, the EU-28 </a:t>
            </a:r>
            <a:r>
              <a:rPr lang="it-IT" dirty="0" err="1"/>
              <a:t>generated</a:t>
            </a:r>
            <a:r>
              <a:rPr lang="it-IT" dirty="0"/>
              <a:t> 249 </a:t>
            </a:r>
            <a:r>
              <a:rPr lang="it-IT" dirty="0" err="1"/>
              <a:t>million</a:t>
            </a:r>
            <a:r>
              <a:rPr lang="it-IT" dirty="0"/>
              <a:t> </a:t>
            </a:r>
            <a:r>
              <a:rPr lang="it-IT" dirty="0" err="1"/>
              <a:t>tonnes</a:t>
            </a:r>
            <a:r>
              <a:rPr lang="it-IT" dirty="0"/>
              <a:t> of </a:t>
            </a:r>
            <a:r>
              <a:rPr lang="it-IT" dirty="0" err="1"/>
              <a:t>municipal</a:t>
            </a:r>
            <a:r>
              <a:rPr lang="it-IT" dirty="0"/>
              <a:t> </a:t>
            </a:r>
            <a:r>
              <a:rPr lang="it-IT" dirty="0" err="1"/>
              <a:t>solid</a:t>
            </a:r>
            <a:r>
              <a:rPr lang="it-IT" dirty="0"/>
              <a:t> </a:t>
            </a:r>
            <a:r>
              <a:rPr lang="it-IT" dirty="0" err="1"/>
              <a:t>waste</a:t>
            </a:r>
            <a:r>
              <a:rPr lang="it-IT" dirty="0"/>
              <a:t> (Eurostat, 2019), of </a:t>
            </a:r>
            <a:r>
              <a:rPr lang="it-IT" dirty="0" err="1"/>
              <a:t>which</a:t>
            </a:r>
            <a:r>
              <a:rPr lang="it-IT" dirty="0"/>
              <a:t> </a:t>
            </a:r>
            <a:r>
              <a:rPr lang="it-IT" dirty="0" err="1"/>
              <a:t>about</a:t>
            </a:r>
            <a:r>
              <a:rPr lang="it-IT" dirty="0"/>
              <a:t> 34 % (86 Mt, </a:t>
            </a:r>
            <a:r>
              <a:rPr lang="it-IT" dirty="0" err="1"/>
              <a:t>around</a:t>
            </a:r>
            <a:r>
              <a:rPr lang="it-IT" dirty="0"/>
              <a:t> </a:t>
            </a:r>
            <a:r>
              <a:rPr lang="en-US" dirty="0"/>
              <a:t>around 175 kg/capita/</a:t>
            </a:r>
            <a:r>
              <a:rPr lang="en-US" dirty="0" err="1"/>
              <a:t>yr</a:t>
            </a:r>
            <a:r>
              <a:rPr lang="it-IT" dirty="0"/>
              <a:t>) </a:t>
            </a:r>
            <a:r>
              <a:rPr lang="it-IT" dirty="0" err="1"/>
              <a:t>was</a:t>
            </a:r>
            <a:r>
              <a:rPr lang="it-IT" dirty="0"/>
              <a:t> </a:t>
            </a:r>
            <a:r>
              <a:rPr lang="it-IT" dirty="0" err="1"/>
              <a:t>bio-waste</a:t>
            </a:r>
            <a:r>
              <a:rPr lang="it-IT" dirty="0"/>
              <a:t>. </a:t>
            </a:r>
          </a:p>
        </p:txBody>
      </p:sp>
      <p:sp>
        <p:nvSpPr>
          <p:cNvPr id="13" name="CasellaDiTesto 12">
            <a:extLst>
              <a:ext uri="{FF2B5EF4-FFF2-40B4-BE49-F238E27FC236}">
                <a16:creationId xmlns:a16="http://schemas.microsoft.com/office/drawing/2014/main" id="{2225F632-0466-5719-F327-7BB03008478D}"/>
              </a:ext>
            </a:extLst>
          </p:cNvPr>
          <p:cNvSpPr txBox="1"/>
          <p:nvPr/>
        </p:nvSpPr>
        <p:spPr>
          <a:xfrm>
            <a:off x="6023212" y="4625395"/>
            <a:ext cx="6000466" cy="1323439"/>
          </a:xfrm>
          <a:prstGeom prst="rect">
            <a:avLst/>
          </a:prstGeom>
          <a:noFill/>
        </p:spPr>
        <p:txBody>
          <a:bodyPr wrap="square">
            <a:spAutoFit/>
          </a:bodyPr>
          <a:lstStyle/>
          <a:p>
            <a:r>
              <a:rPr lang="it-IT" sz="1600" dirty="0" err="1"/>
              <a:t>Nutrients</a:t>
            </a:r>
            <a:r>
              <a:rPr lang="it-IT" sz="1600" dirty="0"/>
              <a:t> can be </a:t>
            </a:r>
            <a:r>
              <a:rPr lang="it-IT" sz="1600" dirty="0" err="1"/>
              <a:t>recovered</a:t>
            </a:r>
            <a:r>
              <a:rPr lang="it-IT" sz="1600" dirty="0"/>
              <a:t> from </a:t>
            </a:r>
            <a:r>
              <a:rPr lang="it-IT" sz="1600" dirty="0" err="1"/>
              <a:t>biodegradable</a:t>
            </a:r>
            <a:r>
              <a:rPr lang="it-IT" sz="1600" dirty="0"/>
              <a:t> </a:t>
            </a:r>
            <a:r>
              <a:rPr lang="it-IT" sz="1600" dirty="0" err="1"/>
              <a:t>waste</a:t>
            </a:r>
            <a:r>
              <a:rPr lang="it-IT" sz="1600" dirty="0"/>
              <a:t> </a:t>
            </a:r>
            <a:r>
              <a:rPr lang="it-IT" sz="1600" dirty="0" err="1"/>
              <a:t>through</a:t>
            </a:r>
            <a:r>
              <a:rPr lang="it-IT" sz="1600" dirty="0"/>
              <a:t> </a:t>
            </a:r>
            <a:r>
              <a:rPr lang="it-IT" sz="1600" dirty="0" err="1"/>
              <a:t>composting</a:t>
            </a:r>
            <a:r>
              <a:rPr lang="it-IT" sz="1600" dirty="0"/>
              <a:t>, </a:t>
            </a:r>
            <a:r>
              <a:rPr lang="it-IT" sz="1600" dirty="0" err="1"/>
              <a:t>anaerobic</a:t>
            </a:r>
            <a:r>
              <a:rPr lang="it-IT" sz="1600" dirty="0"/>
              <a:t> </a:t>
            </a:r>
            <a:r>
              <a:rPr lang="it-IT" sz="1600" dirty="0" err="1"/>
              <a:t>digestion</a:t>
            </a:r>
            <a:r>
              <a:rPr lang="it-IT" sz="1600" dirty="0"/>
              <a:t> and </a:t>
            </a:r>
            <a:r>
              <a:rPr lang="it-IT" sz="1600" dirty="0" err="1"/>
              <a:t>incineration</a:t>
            </a:r>
            <a:r>
              <a:rPr lang="it-IT" sz="1600" dirty="0"/>
              <a:t>.  </a:t>
            </a:r>
            <a:r>
              <a:rPr lang="it-IT" sz="1600" dirty="0" err="1"/>
              <a:t>According</a:t>
            </a:r>
            <a:r>
              <a:rPr lang="it-IT" sz="1600" dirty="0"/>
              <a:t> to the </a:t>
            </a:r>
            <a:r>
              <a:rPr lang="it-IT" sz="1600" dirty="0" err="1"/>
              <a:t>European</a:t>
            </a:r>
            <a:r>
              <a:rPr lang="it-IT" sz="1600" dirty="0"/>
              <a:t> Commission, </a:t>
            </a:r>
            <a:r>
              <a:rPr lang="it-IT" sz="1600" dirty="0" err="1"/>
              <a:t>maximizing</a:t>
            </a:r>
            <a:r>
              <a:rPr lang="it-IT" sz="1600" dirty="0"/>
              <a:t> recovery and </a:t>
            </a:r>
            <a:r>
              <a:rPr lang="it-IT" sz="1600" dirty="0" err="1"/>
              <a:t>recycling</a:t>
            </a:r>
            <a:r>
              <a:rPr lang="it-IT" sz="1600" dirty="0"/>
              <a:t> </a:t>
            </a:r>
            <a:r>
              <a:rPr lang="it-IT" sz="1600" dirty="0" err="1"/>
              <a:t>could</a:t>
            </a:r>
            <a:r>
              <a:rPr lang="it-IT" sz="1600" dirty="0"/>
              <a:t> </a:t>
            </a:r>
            <a:r>
              <a:rPr lang="it-IT" sz="1600" dirty="0" err="1"/>
              <a:t>potentially</a:t>
            </a:r>
            <a:r>
              <a:rPr lang="it-IT" sz="1600" dirty="0"/>
              <a:t> </a:t>
            </a:r>
            <a:r>
              <a:rPr lang="it-IT" sz="1600" dirty="0" err="1"/>
              <a:t>substitute</a:t>
            </a:r>
            <a:r>
              <a:rPr lang="it-IT" sz="1600" dirty="0"/>
              <a:t> 10% of </a:t>
            </a:r>
            <a:r>
              <a:rPr lang="it-IT" sz="1600" dirty="0" err="1"/>
              <a:t>phosphate</a:t>
            </a:r>
            <a:r>
              <a:rPr lang="it-IT" sz="1600" dirty="0"/>
              <a:t> </a:t>
            </a:r>
            <a:r>
              <a:rPr lang="it-IT" sz="1600" dirty="0" err="1"/>
              <a:t>fertilisers</a:t>
            </a:r>
            <a:r>
              <a:rPr lang="it-IT" sz="1600" dirty="0"/>
              <a:t> with compost and reduce </a:t>
            </a:r>
            <a:r>
              <a:rPr lang="it-IT" sz="1600" dirty="0" err="1"/>
              <a:t>soil</a:t>
            </a:r>
            <a:r>
              <a:rPr lang="it-IT" sz="1600" dirty="0"/>
              <a:t> </a:t>
            </a:r>
            <a:r>
              <a:rPr lang="it-IT" sz="1600" dirty="0" err="1"/>
              <a:t>degradation</a:t>
            </a:r>
            <a:r>
              <a:rPr lang="it-IT" sz="1600" dirty="0"/>
              <a:t> by 3-7% due to the </a:t>
            </a:r>
            <a:r>
              <a:rPr lang="it-IT" sz="1600" dirty="0" err="1"/>
              <a:t>addition</a:t>
            </a:r>
            <a:r>
              <a:rPr lang="it-IT" sz="1600" dirty="0"/>
              <a:t> of </a:t>
            </a:r>
            <a:r>
              <a:rPr lang="it-IT" sz="1600" dirty="0" err="1"/>
              <a:t>organic</a:t>
            </a:r>
            <a:r>
              <a:rPr lang="it-IT" sz="1600" dirty="0"/>
              <a:t> </a:t>
            </a:r>
            <a:r>
              <a:rPr lang="it-IT" sz="1600" dirty="0" err="1"/>
              <a:t>matter</a:t>
            </a:r>
            <a:r>
              <a:rPr lang="it-IT" sz="1600" dirty="0"/>
              <a:t>.</a:t>
            </a:r>
          </a:p>
        </p:txBody>
      </p:sp>
    </p:spTree>
    <p:extLst>
      <p:ext uri="{BB962C8B-B14F-4D97-AF65-F5344CB8AC3E}">
        <p14:creationId xmlns:p14="http://schemas.microsoft.com/office/powerpoint/2010/main" val="1298905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95D89-35FE-F866-5E54-9D086ED19B30}"/>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F0C3F21-9317-B387-5B3E-1CAA3322DF29}"/>
              </a:ext>
            </a:extLst>
          </p:cNvPr>
          <p:cNvSpPr>
            <a:spLocks noGrp="1"/>
          </p:cNvSpPr>
          <p:nvPr>
            <p:ph type="sldNum" sz="quarter" idx="12"/>
          </p:nvPr>
        </p:nvSpPr>
        <p:spPr/>
        <p:txBody>
          <a:bodyPr/>
          <a:lstStyle/>
          <a:p>
            <a:fld id="{519954A3-9DFD-4C44-94BA-B95130A3BA1C}" type="slidenum">
              <a:rPr lang="en-US" smtClean="0"/>
              <a:t>16</a:t>
            </a:fld>
            <a:endParaRPr lang="en-US" dirty="0"/>
          </a:p>
        </p:txBody>
      </p:sp>
      <p:sp>
        <p:nvSpPr>
          <p:cNvPr id="2" name="Segnaposto piè di pagina 1">
            <a:extLst>
              <a:ext uri="{FF2B5EF4-FFF2-40B4-BE49-F238E27FC236}">
                <a16:creationId xmlns:a16="http://schemas.microsoft.com/office/drawing/2014/main" id="{1DCEA26A-9842-D6E7-DA97-37CACF76FB69}"/>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pic>
        <p:nvPicPr>
          <p:cNvPr id="3" name="Immagine 2" descr="Immagine che contiene testo, schermata, diagramma, Carattere&#10;&#10;Descrizione generata automaticamente">
            <a:extLst>
              <a:ext uri="{FF2B5EF4-FFF2-40B4-BE49-F238E27FC236}">
                <a16:creationId xmlns:a16="http://schemas.microsoft.com/office/drawing/2014/main" id="{2805578D-B948-36B6-3C28-D90287D19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363" y="2729553"/>
            <a:ext cx="5957637" cy="3239130"/>
          </a:xfrm>
          <a:prstGeom prst="rect">
            <a:avLst/>
          </a:prstGeom>
        </p:spPr>
      </p:pic>
      <p:sp>
        <p:nvSpPr>
          <p:cNvPr id="4" name="CasellaDiTesto 3">
            <a:extLst>
              <a:ext uri="{FF2B5EF4-FFF2-40B4-BE49-F238E27FC236}">
                <a16:creationId xmlns:a16="http://schemas.microsoft.com/office/drawing/2014/main" id="{2E65CD26-771B-A3B4-AC44-A3305DA8F89E}"/>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Livestock manure </a:t>
            </a:r>
            <a:endParaRPr lang="it-IT" sz="2400" dirty="0"/>
          </a:p>
        </p:txBody>
      </p:sp>
      <p:sp>
        <p:nvSpPr>
          <p:cNvPr id="5" name="CasellaDiTesto 4">
            <a:extLst>
              <a:ext uri="{FF2B5EF4-FFF2-40B4-BE49-F238E27FC236}">
                <a16:creationId xmlns:a16="http://schemas.microsoft.com/office/drawing/2014/main" id="{160EDDB6-815D-C71F-5CE0-CB9E145A35BF}"/>
              </a:ext>
            </a:extLst>
          </p:cNvPr>
          <p:cNvSpPr txBox="1"/>
          <p:nvPr/>
        </p:nvSpPr>
        <p:spPr>
          <a:xfrm>
            <a:off x="287003" y="1519426"/>
            <a:ext cx="11617994" cy="923330"/>
          </a:xfrm>
          <a:prstGeom prst="rect">
            <a:avLst/>
          </a:prstGeom>
          <a:noFill/>
        </p:spPr>
        <p:txBody>
          <a:bodyPr wrap="square">
            <a:spAutoFit/>
          </a:bodyPr>
          <a:lstStyle/>
          <a:p>
            <a:pPr algn="ctr"/>
            <a:r>
              <a:rPr lang="en-US" i="1" dirty="0"/>
              <a:t>Any excrement and/or urine of farmed animals other than farmed fish, with or without litter</a:t>
            </a:r>
            <a:r>
              <a:rPr lang="en-US" dirty="0"/>
              <a:t>.  The regulation establishes limitations on its handling, transport and traceability.  Manure use on land is regulated by the Nitrates Directive (91/676/EEC), that establishes a threshold of 170 kg N/ha only in Nitrate Vulnerable Zones.</a:t>
            </a:r>
            <a:endParaRPr lang="it-IT" dirty="0"/>
          </a:p>
        </p:txBody>
      </p:sp>
      <p:sp>
        <p:nvSpPr>
          <p:cNvPr id="8" name="CasellaDiTesto 7">
            <a:extLst>
              <a:ext uri="{FF2B5EF4-FFF2-40B4-BE49-F238E27FC236}">
                <a16:creationId xmlns:a16="http://schemas.microsoft.com/office/drawing/2014/main" id="{DDEBD9E8-833A-A6F6-34E0-771587A9CC42}"/>
              </a:ext>
            </a:extLst>
          </p:cNvPr>
          <p:cNvSpPr txBox="1"/>
          <p:nvPr/>
        </p:nvSpPr>
        <p:spPr>
          <a:xfrm>
            <a:off x="7119582" y="4915436"/>
            <a:ext cx="4934056" cy="1323439"/>
          </a:xfrm>
          <a:prstGeom prst="rect">
            <a:avLst/>
          </a:prstGeom>
          <a:noFill/>
        </p:spPr>
        <p:txBody>
          <a:bodyPr wrap="square">
            <a:spAutoFit/>
          </a:bodyPr>
          <a:lstStyle/>
          <a:p>
            <a:r>
              <a:rPr lang="it-IT" sz="1600" i="1" dirty="0"/>
              <a:t>Direct </a:t>
            </a:r>
            <a:r>
              <a:rPr lang="it-IT" sz="1600" i="1" dirty="0" err="1"/>
              <a:t>manure</a:t>
            </a:r>
            <a:r>
              <a:rPr lang="it-IT" sz="1600" i="1" dirty="0"/>
              <a:t> </a:t>
            </a:r>
            <a:r>
              <a:rPr lang="it-IT" sz="1600" i="1" dirty="0" err="1"/>
              <a:t>application</a:t>
            </a:r>
            <a:r>
              <a:rPr lang="it-IT" sz="1600" i="1" dirty="0"/>
              <a:t> on </a:t>
            </a:r>
            <a:r>
              <a:rPr lang="it-IT" sz="1600" i="1" dirty="0" err="1"/>
              <a:t>agricultural</a:t>
            </a:r>
            <a:r>
              <a:rPr lang="it-IT" sz="1600" i="1" dirty="0"/>
              <a:t> fields </a:t>
            </a:r>
            <a:r>
              <a:rPr lang="it-IT" sz="1600" i="1" dirty="0" err="1"/>
              <a:t>is</a:t>
            </a:r>
            <a:r>
              <a:rPr lang="it-IT" sz="1600" i="1" dirty="0"/>
              <a:t> </a:t>
            </a:r>
            <a:r>
              <a:rPr lang="it-IT" sz="1600" i="1" dirty="0" err="1"/>
              <a:t>often</a:t>
            </a:r>
            <a:r>
              <a:rPr lang="it-IT" sz="1600" i="1" dirty="0"/>
              <a:t> </a:t>
            </a:r>
            <a:r>
              <a:rPr lang="it-IT" sz="1600" i="1" dirty="0" err="1"/>
              <a:t>driven</a:t>
            </a:r>
            <a:r>
              <a:rPr lang="it-IT" sz="1600" i="1" dirty="0"/>
              <a:t> by the motive to </a:t>
            </a:r>
            <a:r>
              <a:rPr lang="it-IT" sz="1600" b="1" i="1" dirty="0"/>
              <a:t>dispose </a:t>
            </a:r>
            <a:r>
              <a:rPr lang="it-IT" sz="1600" b="1" i="1" dirty="0" err="1"/>
              <a:t>conveniently</a:t>
            </a:r>
            <a:r>
              <a:rPr lang="it-IT" sz="1600" b="1" i="1" dirty="0"/>
              <a:t> of </a:t>
            </a:r>
            <a:r>
              <a:rPr lang="it-IT" sz="1600" b="1" i="1" dirty="0" err="1"/>
              <a:t>material</a:t>
            </a:r>
            <a:r>
              <a:rPr lang="it-IT" sz="1600" b="1" i="1" dirty="0"/>
              <a:t> </a:t>
            </a:r>
            <a:r>
              <a:rPr lang="it-IT" sz="1600" b="1" i="1" dirty="0" err="1"/>
              <a:t>considered</a:t>
            </a:r>
            <a:r>
              <a:rPr lang="it-IT" sz="1600" b="1" i="1" dirty="0"/>
              <a:t> a </a:t>
            </a:r>
            <a:r>
              <a:rPr lang="it-IT" sz="1600" b="1" i="1" dirty="0" err="1"/>
              <a:t>nuisance</a:t>
            </a:r>
            <a:r>
              <a:rPr lang="it-IT" sz="1600" i="1" dirty="0"/>
              <a:t> </a:t>
            </a:r>
            <a:r>
              <a:rPr lang="it-IT" sz="1600" i="1" dirty="0" err="1"/>
              <a:t>rather</a:t>
            </a:r>
            <a:r>
              <a:rPr lang="it-IT" sz="1600" i="1" dirty="0"/>
              <a:t> </a:t>
            </a:r>
            <a:r>
              <a:rPr lang="it-IT" sz="1600" i="1" dirty="0" err="1"/>
              <a:t>than</a:t>
            </a:r>
            <a:r>
              <a:rPr lang="it-IT" sz="1600" i="1" dirty="0"/>
              <a:t> </a:t>
            </a:r>
            <a:r>
              <a:rPr lang="it-IT" sz="1600" i="1" dirty="0" err="1"/>
              <a:t>valued</a:t>
            </a:r>
            <a:r>
              <a:rPr lang="it-IT" sz="1600" i="1" dirty="0"/>
              <a:t> </a:t>
            </a:r>
            <a:r>
              <a:rPr lang="it-IT" sz="1600" i="1" dirty="0" err="1"/>
              <a:t>as</a:t>
            </a:r>
            <a:r>
              <a:rPr lang="it-IT" sz="1600" i="1" dirty="0"/>
              <a:t> a </a:t>
            </a:r>
            <a:r>
              <a:rPr lang="it-IT" sz="1600" i="1" dirty="0" err="1"/>
              <a:t>nutrient</a:t>
            </a:r>
            <a:r>
              <a:rPr lang="it-IT" sz="1600" i="1" dirty="0"/>
              <a:t>. The </a:t>
            </a:r>
            <a:r>
              <a:rPr lang="it-IT" sz="1600" i="1" dirty="0" err="1"/>
              <a:t>dosage</a:t>
            </a:r>
            <a:r>
              <a:rPr lang="it-IT" sz="1600" i="1" dirty="0"/>
              <a:t> </a:t>
            </a:r>
            <a:r>
              <a:rPr lang="it-IT" sz="1600" i="1" dirty="0" err="1"/>
              <a:t>may</a:t>
            </a:r>
            <a:r>
              <a:rPr lang="it-IT" sz="1600" i="1" dirty="0"/>
              <a:t> </a:t>
            </a:r>
            <a:r>
              <a:rPr lang="it-IT" sz="1600" i="1" dirty="0" err="1"/>
              <a:t>not</a:t>
            </a:r>
            <a:r>
              <a:rPr lang="it-IT" sz="1600" i="1" dirty="0"/>
              <a:t> </a:t>
            </a:r>
            <a:r>
              <a:rPr lang="it-IT" sz="1600" i="1" dirty="0" err="1"/>
              <a:t>always</a:t>
            </a:r>
            <a:r>
              <a:rPr lang="it-IT" sz="1600" i="1" dirty="0"/>
              <a:t> be </a:t>
            </a:r>
            <a:r>
              <a:rPr lang="it-IT" sz="1600" i="1" dirty="0" err="1"/>
              <a:t>based</a:t>
            </a:r>
            <a:r>
              <a:rPr lang="it-IT" sz="1600" i="1" dirty="0"/>
              <a:t> on </a:t>
            </a:r>
            <a:r>
              <a:rPr lang="it-IT" sz="1600" i="1" dirty="0" err="1"/>
              <a:t>calculations</a:t>
            </a:r>
            <a:r>
              <a:rPr lang="it-IT" sz="1600" i="1" dirty="0"/>
              <a:t> of </a:t>
            </a:r>
            <a:r>
              <a:rPr lang="it-IT" sz="1600" i="1" dirty="0" err="1"/>
              <a:t>crop</a:t>
            </a:r>
            <a:r>
              <a:rPr lang="it-IT" sz="1600" i="1" dirty="0"/>
              <a:t> </a:t>
            </a:r>
            <a:r>
              <a:rPr lang="it-IT" sz="1600" i="1" dirty="0" err="1"/>
              <a:t>nutrient</a:t>
            </a:r>
            <a:r>
              <a:rPr lang="it-IT" sz="1600" i="1" dirty="0"/>
              <a:t> demand…</a:t>
            </a:r>
          </a:p>
        </p:txBody>
      </p:sp>
      <p:pic>
        <p:nvPicPr>
          <p:cNvPr id="9" name="Elemento grafico 8" descr="Dorso della mano con indice che punta verso destra con riempimento a tinta unita">
            <a:extLst>
              <a:ext uri="{FF2B5EF4-FFF2-40B4-BE49-F238E27FC236}">
                <a16:creationId xmlns:a16="http://schemas.microsoft.com/office/drawing/2014/main" id="{201A8E55-D7FC-336E-1A61-C5D8C8F32E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80488" y="4918536"/>
            <a:ext cx="779953" cy="779953"/>
          </a:xfrm>
          <a:prstGeom prst="rect">
            <a:avLst/>
          </a:prstGeom>
        </p:spPr>
      </p:pic>
      <p:sp>
        <p:nvSpPr>
          <p:cNvPr id="11" name="CasellaDiTesto 10">
            <a:extLst>
              <a:ext uri="{FF2B5EF4-FFF2-40B4-BE49-F238E27FC236}">
                <a16:creationId xmlns:a16="http://schemas.microsoft.com/office/drawing/2014/main" id="{954C1B40-7A50-97D4-57CF-53B23F345248}"/>
              </a:ext>
            </a:extLst>
          </p:cNvPr>
          <p:cNvSpPr txBox="1"/>
          <p:nvPr/>
        </p:nvSpPr>
        <p:spPr>
          <a:xfrm>
            <a:off x="6280488" y="2743195"/>
            <a:ext cx="5624509" cy="1569660"/>
          </a:xfrm>
          <a:prstGeom prst="rect">
            <a:avLst/>
          </a:prstGeom>
          <a:noFill/>
        </p:spPr>
        <p:txBody>
          <a:bodyPr wrap="square">
            <a:spAutoFit/>
          </a:bodyPr>
          <a:lstStyle/>
          <a:p>
            <a:r>
              <a:rPr lang="it-IT" sz="1600" dirty="0"/>
              <a:t>In general, </a:t>
            </a:r>
            <a:r>
              <a:rPr lang="it-IT" sz="1600" dirty="0" err="1"/>
              <a:t>nutrient</a:t>
            </a:r>
            <a:r>
              <a:rPr lang="it-IT" sz="1600" dirty="0"/>
              <a:t> recovery from </a:t>
            </a:r>
            <a:r>
              <a:rPr lang="it-IT" sz="1600" dirty="0" err="1"/>
              <a:t>manure</a:t>
            </a:r>
            <a:r>
              <a:rPr lang="it-IT" sz="1600" dirty="0"/>
              <a:t> </a:t>
            </a:r>
            <a:r>
              <a:rPr lang="it-IT" sz="1600" dirty="0" err="1"/>
              <a:t>implies</a:t>
            </a:r>
            <a:r>
              <a:rPr lang="it-IT" sz="1600" dirty="0"/>
              <a:t> </a:t>
            </a:r>
            <a:r>
              <a:rPr lang="it-IT" sz="1600" dirty="0" err="1"/>
              <a:t>dewatering</a:t>
            </a:r>
            <a:r>
              <a:rPr lang="it-IT" sz="1600" dirty="0"/>
              <a:t>, </a:t>
            </a:r>
            <a:r>
              <a:rPr lang="it-IT" sz="1600" dirty="0" err="1"/>
              <a:t>concentrating</a:t>
            </a:r>
            <a:r>
              <a:rPr lang="it-IT" sz="1600" dirty="0"/>
              <a:t> and </a:t>
            </a:r>
            <a:r>
              <a:rPr lang="it-IT" sz="1600" dirty="0" err="1"/>
              <a:t>converting</a:t>
            </a:r>
            <a:r>
              <a:rPr lang="it-IT" sz="1600" dirty="0"/>
              <a:t> </a:t>
            </a:r>
            <a:r>
              <a:rPr lang="it-IT" sz="1600" dirty="0" err="1"/>
              <a:t>manure</a:t>
            </a:r>
            <a:r>
              <a:rPr lang="it-IT" sz="1600" dirty="0"/>
              <a:t> </a:t>
            </a:r>
            <a:r>
              <a:rPr lang="it-IT" sz="1600" dirty="0" err="1"/>
              <a:t>into</a:t>
            </a:r>
            <a:r>
              <a:rPr lang="it-IT" sz="1600" dirty="0"/>
              <a:t> a </a:t>
            </a:r>
            <a:r>
              <a:rPr lang="it-IT" sz="1600" dirty="0" err="1"/>
              <a:t>stable</a:t>
            </a:r>
            <a:r>
              <a:rPr lang="it-IT" sz="1600" dirty="0"/>
              <a:t> product </a:t>
            </a:r>
            <a:r>
              <a:rPr lang="it-IT" sz="1600" dirty="0" err="1"/>
              <a:t>that</a:t>
            </a:r>
            <a:r>
              <a:rPr lang="it-IT" sz="1600" dirty="0"/>
              <a:t> can be </a:t>
            </a:r>
            <a:r>
              <a:rPr lang="it-IT" sz="1600" dirty="0" err="1"/>
              <a:t>easily</a:t>
            </a:r>
            <a:r>
              <a:rPr lang="it-IT" sz="1600" dirty="0"/>
              <a:t> </a:t>
            </a:r>
            <a:r>
              <a:rPr lang="it-IT" sz="1600" dirty="0" err="1"/>
              <a:t>stored</a:t>
            </a:r>
            <a:r>
              <a:rPr lang="it-IT" sz="1600" dirty="0"/>
              <a:t>, </a:t>
            </a:r>
            <a:r>
              <a:rPr lang="it-IT" sz="1600" dirty="0" err="1"/>
              <a:t>transported</a:t>
            </a:r>
            <a:r>
              <a:rPr lang="it-IT" sz="1600" dirty="0"/>
              <a:t> and </a:t>
            </a:r>
            <a:r>
              <a:rPr lang="it-IT" sz="1600" dirty="0" err="1"/>
              <a:t>applied</a:t>
            </a:r>
            <a:r>
              <a:rPr lang="it-IT" sz="1600" dirty="0"/>
              <a:t>. </a:t>
            </a:r>
          </a:p>
          <a:p>
            <a:endParaRPr lang="it-IT" sz="1600" dirty="0"/>
          </a:p>
          <a:p>
            <a:r>
              <a:rPr lang="it-IT" sz="1600" dirty="0" err="1"/>
              <a:t>Manure</a:t>
            </a:r>
            <a:r>
              <a:rPr lang="it-IT" sz="1600" dirty="0"/>
              <a:t> recovery </a:t>
            </a:r>
            <a:r>
              <a:rPr lang="en-US" sz="1600" dirty="0"/>
              <a:t>processes use two types of substrates: raw manure or digested manure </a:t>
            </a:r>
            <a:endParaRPr lang="it-IT" sz="1600" dirty="0"/>
          </a:p>
        </p:txBody>
      </p:sp>
    </p:spTree>
    <p:extLst>
      <p:ext uri="{BB962C8B-B14F-4D97-AF65-F5344CB8AC3E}">
        <p14:creationId xmlns:p14="http://schemas.microsoft.com/office/powerpoint/2010/main" val="13247450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9FFC5-395E-3206-A594-0F86071D5535}"/>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D6284D2C-0682-BEAC-9FE1-FBFA063B09D2}"/>
              </a:ext>
            </a:extLst>
          </p:cNvPr>
          <p:cNvSpPr>
            <a:spLocks noGrp="1"/>
          </p:cNvSpPr>
          <p:nvPr>
            <p:ph type="sldNum" sz="quarter" idx="12"/>
          </p:nvPr>
        </p:nvSpPr>
        <p:spPr/>
        <p:txBody>
          <a:bodyPr/>
          <a:lstStyle/>
          <a:p>
            <a:fld id="{519954A3-9DFD-4C44-94BA-B95130A3BA1C}" type="slidenum">
              <a:rPr lang="en-US" smtClean="0"/>
              <a:t>17</a:t>
            </a:fld>
            <a:endParaRPr lang="en-US" dirty="0"/>
          </a:p>
        </p:txBody>
      </p:sp>
      <p:sp>
        <p:nvSpPr>
          <p:cNvPr id="2" name="Segnaposto piè di pagina 1">
            <a:extLst>
              <a:ext uri="{FF2B5EF4-FFF2-40B4-BE49-F238E27FC236}">
                <a16:creationId xmlns:a16="http://schemas.microsoft.com/office/drawing/2014/main" id="{E1DDBEB7-4153-644B-0AA0-BC98050EAED5}"/>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pic>
        <p:nvPicPr>
          <p:cNvPr id="3" name="Immagine 2" descr="Immagine che contiene testo, schermata, diagramma, Carattere&#10;&#10;Descrizione generata automaticamente">
            <a:extLst>
              <a:ext uri="{FF2B5EF4-FFF2-40B4-BE49-F238E27FC236}">
                <a16:creationId xmlns:a16="http://schemas.microsoft.com/office/drawing/2014/main" id="{BB834F3D-6AE3-0572-C91B-254544686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324297"/>
            <a:ext cx="5873087" cy="3855842"/>
          </a:xfrm>
          <a:prstGeom prst="rect">
            <a:avLst/>
          </a:prstGeom>
        </p:spPr>
      </p:pic>
      <p:sp>
        <p:nvSpPr>
          <p:cNvPr id="4" name="CasellaDiTesto 3">
            <a:extLst>
              <a:ext uri="{FF2B5EF4-FFF2-40B4-BE49-F238E27FC236}">
                <a16:creationId xmlns:a16="http://schemas.microsoft.com/office/drawing/2014/main" id="{5D46CD80-55C7-28E6-03E4-5466BBBF94A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Sewage sludge</a:t>
            </a:r>
            <a:endParaRPr lang="it-IT" sz="2400" dirty="0"/>
          </a:p>
        </p:txBody>
      </p:sp>
      <p:sp>
        <p:nvSpPr>
          <p:cNvPr id="5" name="CasellaDiTesto 4">
            <a:extLst>
              <a:ext uri="{FF2B5EF4-FFF2-40B4-BE49-F238E27FC236}">
                <a16:creationId xmlns:a16="http://schemas.microsoft.com/office/drawing/2014/main" id="{017B6461-DC8F-E9A4-A874-53A2D1C74D3A}"/>
              </a:ext>
            </a:extLst>
          </p:cNvPr>
          <p:cNvSpPr txBox="1"/>
          <p:nvPr/>
        </p:nvSpPr>
        <p:spPr>
          <a:xfrm>
            <a:off x="287003" y="1496425"/>
            <a:ext cx="11617994" cy="923330"/>
          </a:xfrm>
          <a:prstGeom prst="rect">
            <a:avLst/>
          </a:prstGeom>
          <a:noFill/>
        </p:spPr>
        <p:txBody>
          <a:bodyPr wrap="square">
            <a:spAutoFit/>
          </a:bodyPr>
          <a:lstStyle/>
          <a:p>
            <a:pPr algn="ctr"/>
            <a:r>
              <a:rPr lang="en-US" i="1" dirty="0"/>
              <a:t>Sewage sludge is an organic substrate relatively rich in nutrients and trace elements.  </a:t>
            </a:r>
            <a:r>
              <a:rPr lang="en-US" dirty="0"/>
              <a:t>Sludge composition varies regionally and seasonally and there is little monitoring of the concentration and amounts of nutrients in sewage reaching Sewage Treatment Systems.</a:t>
            </a:r>
            <a:endParaRPr lang="it-IT" dirty="0"/>
          </a:p>
        </p:txBody>
      </p:sp>
      <p:sp>
        <p:nvSpPr>
          <p:cNvPr id="8" name="CasellaDiTesto 7">
            <a:extLst>
              <a:ext uri="{FF2B5EF4-FFF2-40B4-BE49-F238E27FC236}">
                <a16:creationId xmlns:a16="http://schemas.microsoft.com/office/drawing/2014/main" id="{5488EF85-4E6B-78E5-70BE-15D13A2497EB}"/>
              </a:ext>
            </a:extLst>
          </p:cNvPr>
          <p:cNvSpPr txBox="1"/>
          <p:nvPr/>
        </p:nvSpPr>
        <p:spPr>
          <a:xfrm>
            <a:off x="287003" y="2785962"/>
            <a:ext cx="5713463" cy="1569660"/>
          </a:xfrm>
          <a:prstGeom prst="rect">
            <a:avLst/>
          </a:prstGeom>
          <a:noFill/>
        </p:spPr>
        <p:txBody>
          <a:bodyPr wrap="square">
            <a:spAutoFit/>
          </a:bodyPr>
          <a:lstStyle/>
          <a:p>
            <a:r>
              <a:rPr lang="it-IT" sz="1600" dirty="0" err="1"/>
              <a:t>Anaerobic</a:t>
            </a:r>
            <a:r>
              <a:rPr lang="it-IT" sz="1600" dirty="0"/>
              <a:t> </a:t>
            </a:r>
            <a:r>
              <a:rPr lang="it-IT" sz="1600" dirty="0" err="1"/>
              <a:t>digestion</a:t>
            </a:r>
            <a:r>
              <a:rPr lang="it-IT" sz="1600" dirty="0"/>
              <a:t> </a:t>
            </a:r>
            <a:r>
              <a:rPr lang="it-IT" sz="1600" dirty="0" err="1"/>
              <a:t>is</a:t>
            </a:r>
            <a:r>
              <a:rPr lang="it-IT" sz="1600" dirty="0"/>
              <a:t> the </a:t>
            </a:r>
            <a:r>
              <a:rPr lang="it-IT" sz="1600" dirty="0" err="1"/>
              <a:t>most</a:t>
            </a:r>
            <a:r>
              <a:rPr lang="it-IT" sz="1600" dirty="0"/>
              <a:t> common treatment for </a:t>
            </a:r>
            <a:r>
              <a:rPr lang="it-IT" sz="1600" dirty="0" err="1"/>
              <a:t>sludge</a:t>
            </a:r>
            <a:r>
              <a:rPr lang="it-IT" sz="1600" dirty="0"/>
              <a:t> </a:t>
            </a:r>
            <a:r>
              <a:rPr lang="it-IT" sz="1600" dirty="0" err="1"/>
              <a:t>that</a:t>
            </a:r>
            <a:r>
              <a:rPr lang="it-IT" sz="1600" dirty="0"/>
              <a:t> </a:t>
            </a:r>
            <a:r>
              <a:rPr lang="it-IT" sz="1600" dirty="0" err="1"/>
              <a:t>is</a:t>
            </a:r>
            <a:r>
              <a:rPr lang="it-IT" sz="1600" dirty="0"/>
              <a:t> </a:t>
            </a:r>
            <a:r>
              <a:rPr lang="it-IT" sz="1600" dirty="0" err="1"/>
              <a:t>later</a:t>
            </a:r>
            <a:r>
              <a:rPr lang="it-IT" sz="1600" dirty="0"/>
              <a:t> </a:t>
            </a:r>
            <a:r>
              <a:rPr lang="it-IT" sz="1600" dirty="0" err="1"/>
              <a:t>applied</a:t>
            </a:r>
            <a:r>
              <a:rPr lang="it-IT" sz="1600" dirty="0"/>
              <a:t> to </a:t>
            </a:r>
            <a:r>
              <a:rPr lang="it-IT" sz="1600" dirty="0" err="1"/>
              <a:t>land</a:t>
            </a:r>
            <a:r>
              <a:rPr lang="it-IT" sz="1600" dirty="0"/>
              <a:t>.  </a:t>
            </a:r>
            <a:r>
              <a:rPr lang="it-IT" sz="1600" dirty="0" err="1"/>
              <a:t>Anaerobic</a:t>
            </a:r>
            <a:r>
              <a:rPr lang="it-IT" sz="1600" dirty="0"/>
              <a:t> </a:t>
            </a:r>
            <a:r>
              <a:rPr lang="it-IT" sz="1600" dirty="0" err="1"/>
              <a:t>digestion</a:t>
            </a:r>
            <a:r>
              <a:rPr lang="it-IT" sz="1600" dirty="0"/>
              <a:t> </a:t>
            </a:r>
            <a:r>
              <a:rPr lang="it-IT" sz="1600" dirty="0" err="1"/>
              <a:t>stabilises</a:t>
            </a:r>
            <a:r>
              <a:rPr lang="it-IT" sz="1600" dirty="0"/>
              <a:t> the </a:t>
            </a:r>
            <a:r>
              <a:rPr lang="it-IT" sz="1600" dirty="0" err="1"/>
              <a:t>organic</a:t>
            </a:r>
            <a:r>
              <a:rPr lang="it-IT" sz="1600" dirty="0"/>
              <a:t> </a:t>
            </a:r>
            <a:r>
              <a:rPr lang="it-IT" sz="1600" dirty="0" err="1"/>
              <a:t>compounds</a:t>
            </a:r>
            <a:r>
              <a:rPr lang="it-IT" sz="1600" dirty="0"/>
              <a:t> in </a:t>
            </a:r>
            <a:r>
              <a:rPr lang="it-IT" sz="1600" dirty="0" err="1"/>
              <a:t>sludge</a:t>
            </a:r>
            <a:r>
              <a:rPr lang="it-IT" sz="1600" dirty="0"/>
              <a:t> and </a:t>
            </a:r>
            <a:r>
              <a:rPr lang="it-IT" sz="1600" dirty="0" err="1"/>
              <a:t>reduces</a:t>
            </a:r>
            <a:r>
              <a:rPr lang="it-IT" sz="1600" dirty="0"/>
              <a:t> the </a:t>
            </a:r>
            <a:r>
              <a:rPr lang="it-IT" sz="1600" dirty="0" err="1"/>
              <a:t>odour</a:t>
            </a:r>
            <a:r>
              <a:rPr lang="it-IT" sz="1600" dirty="0"/>
              <a:t>.</a:t>
            </a:r>
          </a:p>
          <a:p>
            <a:r>
              <a:rPr lang="en-US" sz="1600" dirty="0"/>
              <a:t>           </a:t>
            </a:r>
          </a:p>
          <a:p>
            <a:r>
              <a:rPr lang="en-US" sz="1600" dirty="0"/>
              <a:t>               The biogas generated by the process can be used  </a:t>
            </a:r>
          </a:p>
          <a:p>
            <a:r>
              <a:rPr lang="en-US" sz="1600" dirty="0"/>
              <a:t>               internally in the plant or used to produce electricity.</a:t>
            </a:r>
            <a:endParaRPr lang="it-IT" sz="1600" dirty="0"/>
          </a:p>
        </p:txBody>
      </p:sp>
      <p:pic>
        <p:nvPicPr>
          <p:cNvPr id="11" name="Elemento grafico 10" descr="Dorso della mano con indice che punta verso destra con riempimento a tinta unita">
            <a:extLst>
              <a:ext uri="{FF2B5EF4-FFF2-40B4-BE49-F238E27FC236}">
                <a16:creationId xmlns:a16="http://schemas.microsoft.com/office/drawing/2014/main" id="{7E66F76C-3FFF-0979-8836-A974B58FBB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913" y="3634406"/>
            <a:ext cx="779953" cy="779953"/>
          </a:xfrm>
          <a:prstGeom prst="rect">
            <a:avLst/>
          </a:prstGeom>
        </p:spPr>
      </p:pic>
      <p:sp>
        <p:nvSpPr>
          <p:cNvPr id="13" name="CasellaDiTesto 12">
            <a:extLst>
              <a:ext uri="{FF2B5EF4-FFF2-40B4-BE49-F238E27FC236}">
                <a16:creationId xmlns:a16="http://schemas.microsoft.com/office/drawing/2014/main" id="{A36EC184-D2A4-703E-67CA-79832D3A6AAA}"/>
              </a:ext>
            </a:extLst>
          </p:cNvPr>
          <p:cNvSpPr txBox="1"/>
          <p:nvPr/>
        </p:nvSpPr>
        <p:spPr>
          <a:xfrm>
            <a:off x="287003" y="4683718"/>
            <a:ext cx="5713463" cy="1323439"/>
          </a:xfrm>
          <a:prstGeom prst="rect">
            <a:avLst/>
          </a:prstGeom>
          <a:noFill/>
        </p:spPr>
        <p:txBody>
          <a:bodyPr wrap="square">
            <a:spAutoFit/>
          </a:bodyPr>
          <a:lstStyle/>
          <a:p>
            <a:r>
              <a:rPr lang="it-IT" sz="1600" dirty="0" err="1"/>
              <a:t>Sludge</a:t>
            </a:r>
            <a:r>
              <a:rPr lang="it-IT" sz="1600" dirty="0"/>
              <a:t> </a:t>
            </a:r>
            <a:r>
              <a:rPr lang="it-IT" sz="1600" dirty="0" err="1"/>
              <a:t>is</a:t>
            </a:r>
            <a:r>
              <a:rPr lang="it-IT" sz="1600" dirty="0"/>
              <a:t> </a:t>
            </a:r>
            <a:r>
              <a:rPr lang="it-IT" sz="1600" dirty="0" err="1"/>
              <a:t>used</a:t>
            </a:r>
            <a:r>
              <a:rPr lang="it-IT" sz="1600" dirty="0"/>
              <a:t> in </a:t>
            </a:r>
            <a:r>
              <a:rPr lang="it-IT" sz="1600" dirty="0" err="1"/>
              <a:t>agriculture</a:t>
            </a:r>
            <a:r>
              <a:rPr lang="it-IT" sz="1600" dirty="0"/>
              <a:t> </a:t>
            </a:r>
            <a:r>
              <a:rPr lang="it-IT" sz="1600" dirty="0" err="1"/>
              <a:t>as</a:t>
            </a:r>
            <a:r>
              <a:rPr lang="it-IT" sz="1600" dirty="0"/>
              <a:t> a source of </a:t>
            </a:r>
            <a:r>
              <a:rPr lang="it-IT" sz="1600" dirty="0" err="1"/>
              <a:t>nutrients</a:t>
            </a:r>
            <a:r>
              <a:rPr lang="it-IT" sz="1600" dirty="0"/>
              <a:t> (N and P) for </a:t>
            </a:r>
            <a:r>
              <a:rPr lang="it-IT" sz="1600" dirty="0" err="1"/>
              <a:t>plants</a:t>
            </a:r>
            <a:r>
              <a:rPr lang="it-IT" sz="1600" dirty="0"/>
              <a:t> and </a:t>
            </a:r>
            <a:r>
              <a:rPr lang="it-IT" sz="1600" dirty="0" err="1"/>
              <a:t>also</a:t>
            </a:r>
            <a:r>
              <a:rPr lang="it-IT" sz="1600" dirty="0"/>
              <a:t> a way to </a:t>
            </a:r>
            <a:r>
              <a:rPr lang="it-IT" sz="1600" dirty="0" err="1"/>
              <a:t>replace</a:t>
            </a:r>
            <a:r>
              <a:rPr lang="it-IT" sz="1600" dirty="0"/>
              <a:t> </a:t>
            </a:r>
            <a:r>
              <a:rPr lang="it-IT" sz="1600" dirty="0" err="1"/>
              <a:t>organic</a:t>
            </a:r>
            <a:r>
              <a:rPr lang="it-IT" sz="1600" dirty="0"/>
              <a:t> </a:t>
            </a:r>
            <a:r>
              <a:rPr lang="it-IT" sz="1600" dirty="0" err="1"/>
              <a:t>matter</a:t>
            </a:r>
            <a:r>
              <a:rPr lang="it-IT" sz="1600" dirty="0"/>
              <a:t> back </a:t>
            </a:r>
            <a:r>
              <a:rPr lang="it-IT" sz="1600" dirty="0" err="1"/>
              <a:t>into</a:t>
            </a:r>
            <a:r>
              <a:rPr lang="it-IT" sz="1600" dirty="0"/>
              <a:t> the </a:t>
            </a:r>
            <a:r>
              <a:rPr lang="it-IT" sz="1600" dirty="0" err="1"/>
              <a:t>soil</a:t>
            </a:r>
            <a:r>
              <a:rPr lang="it-IT" sz="1600" dirty="0"/>
              <a:t>. </a:t>
            </a:r>
          </a:p>
          <a:p>
            <a:endParaRPr lang="it-IT" sz="1600" dirty="0"/>
          </a:p>
          <a:p>
            <a:r>
              <a:rPr lang="it-IT" sz="1600" dirty="0"/>
              <a:t>                </a:t>
            </a:r>
            <a:r>
              <a:rPr lang="en-US" sz="1600" dirty="0"/>
              <a:t>Sludge application to agricultural land is framed by the</a:t>
            </a:r>
          </a:p>
          <a:p>
            <a:r>
              <a:rPr lang="en-US" sz="1600" dirty="0"/>
              <a:t>               directive on the use of sludge in agriculture (86/278/EEC).</a:t>
            </a:r>
            <a:endParaRPr lang="it-IT" sz="1600" dirty="0"/>
          </a:p>
        </p:txBody>
      </p:sp>
      <p:pic>
        <p:nvPicPr>
          <p:cNvPr id="14" name="Elemento grafico 13" descr="Dorso della mano con indice che punta verso destra con riempimento a tinta unita">
            <a:extLst>
              <a:ext uri="{FF2B5EF4-FFF2-40B4-BE49-F238E27FC236}">
                <a16:creationId xmlns:a16="http://schemas.microsoft.com/office/drawing/2014/main" id="{7FD0AF5B-6E3A-B4B0-3D58-15165E6CC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913" y="5286976"/>
            <a:ext cx="779953" cy="779953"/>
          </a:xfrm>
          <a:prstGeom prst="rect">
            <a:avLst/>
          </a:prstGeom>
        </p:spPr>
      </p:pic>
    </p:spTree>
    <p:extLst>
      <p:ext uri="{BB962C8B-B14F-4D97-AF65-F5344CB8AC3E}">
        <p14:creationId xmlns:p14="http://schemas.microsoft.com/office/powerpoint/2010/main" val="22460295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B61BC-BC17-3DFF-F384-2E4D471CCC04}"/>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ADD52854-AE50-92AD-2072-253034627EFC}"/>
              </a:ext>
            </a:extLst>
          </p:cNvPr>
          <p:cNvSpPr>
            <a:spLocks noGrp="1"/>
          </p:cNvSpPr>
          <p:nvPr>
            <p:ph type="sldNum" sz="quarter" idx="12"/>
          </p:nvPr>
        </p:nvSpPr>
        <p:spPr/>
        <p:txBody>
          <a:bodyPr/>
          <a:lstStyle/>
          <a:p>
            <a:fld id="{519954A3-9DFD-4C44-94BA-B95130A3BA1C}" type="slidenum">
              <a:rPr lang="en-US" smtClean="0"/>
              <a:t>18</a:t>
            </a:fld>
            <a:endParaRPr lang="en-US" dirty="0"/>
          </a:p>
        </p:txBody>
      </p:sp>
      <p:sp>
        <p:nvSpPr>
          <p:cNvPr id="2" name="Segnaposto piè di pagina 1">
            <a:extLst>
              <a:ext uri="{FF2B5EF4-FFF2-40B4-BE49-F238E27FC236}">
                <a16:creationId xmlns:a16="http://schemas.microsoft.com/office/drawing/2014/main" id="{C42CE950-F7C5-1422-E80F-222A7476220B}"/>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sp>
        <p:nvSpPr>
          <p:cNvPr id="3" name="CasellaDiTesto 2">
            <a:extLst>
              <a:ext uri="{FF2B5EF4-FFF2-40B4-BE49-F238E27FC236}">
                <a16:creationId xmlns:a16="http://schemas.microsoft.com/office/drawing/2014/main" id="{76879307-6C14-736D-9F78-D53E5A396E53}"/>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Composting</a:t>
            </a:r>
            <a:endParaRPr lang="it-IT" sz="2400" dirty="0"/>
          </a:p>
        </p:txBody>
      </p:sp>
      <p:pic>
        <p:nvPicPr>
          <p:cNvPr id="4" name="Immagine 3">
            <a:extLst>
              <a:ext uri="{FF2B5EF4-FFF2-40B4-BE49-F238E27FC236}">
                <a16:creationId xmlns:a16="http://schemas.microsoft.com/office/drawing/2014/main" id="{5881EB85-F3C8-ABB6-4EED-9AFDF124EC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1535" y="2875941"/>
            <a:ext cx="4426712" cy="3087537"/>
          </a:xfrm>
          <a:prstGeom prst="rect">
            <a:avLst/>
          </a:prstGeom>
        </p:spPr>
      </p:pic>
      <p:sp>
        <p:nvSpPr>
          <p:cNvPr id="5" name="CasellaDiTesto 4">
            <a:extLst>
              <a:ext uri="{FF2B5EF4-FFF2-40B4-BE49-F238E27FC236}">
                <a16:creationId xmlns:a16="http://schemas.microsoft.com/office/drawing/2014/main" id="{F69E8875-EC1C-3FE2-97EC-9133E49AD765}"/>
              </a:ext>
            </a:extLst>
          </p:cNvPr>
          <p:cNvSpPr txBox="1"/>
          <p:nvPr/>
        </p:nvSpPr>
        <p:spPr>
          <a:xfrm>
            <a:off x="287003" y="1496425"/>
            <a:ext cx="11617994" cy="923330"/>
          </a:xfrm>
          <a:prstGeom prst="rect">
            <a:avLst/>
          </a:prstGeom>
          <a:noFill/>
        </p:spPr>
        <p:txBody>
          <a:bodyPr wrap="square">
            <a:spAutoFit/>
          </a:bodyPr>
          <a:lstStyle/>
          <a:p>
            <a:pPr algn="ctr"/>
            <a:r>
              <a:rPr lang="en-US" dirty="0"/>
              <a:t>A natural biological process where microorganisms break down organic materials into a nutrient-rich soil conditioner. Organic waste, including kitchen scraps, yard waste, and crop residues, is mixed in proper proportions (carbon to nitrogen ratio), aerated, and regularly turned to promote decomposition.</a:t>
            </a:r>
            <a:endParaRPr lang="it-IT" dirty="0"/>
          </a:p>
        </p:txBody>
      </p:sp>
      <p:sp>
        <p:nvSpPr>
          <p:cNvPr id="8" name="CasellaDiTesto 7">
            <a:extLst>
              <a:ext uri="{FF2B5EF4-FFF2-40B4-BE49-F238E27FC236}">
                <a16:creationId xmlns:a16="http://schemas.microsoft.com/office/drawing/2014/main" id="{DE31D7B0-5EFA-B8CF-7847-F242B62C2418}"/>
              </a:ext>
            </a:extLst>
          </p:cNvPr>
          <p:cNvSpPr txBox="1"/>
          <p:nvPr/>
        </p:nvSpPr>
        <p:spPr>
          <a:xfrm>
            <a:off x="6114067" y="3010682"/>
            <a:ext cx="5646398" cy="2611228"/>
          </a:xfrm>
          <a:prstGeom prst="rect">
            <a:avLst/>
          </a:prstGeom>
          <a:noFill/>
        </p:spPr>
        <p:txBody>
          <a:bodyPr wrap="square">
            <a:spAutoFit/>
          </a:bodyPr>
          <a:lstStyle/>
          <a:p>
            <a:pPr algn="just">
              <a:lnSpc>
                <a:spcPct val="115000"/>
              </a:lnSpc>
              <a:spcBef>
                <a:spcPts val="600"/>
              </a:spcBef>
              <a:spcAft>
                <a:spcPts val="600"/>
              </a:spcAft>
            </a:pPr>
            <a:r>
              <a:rPr lang="en-GB" dirty="0"/>
              <a:t>The process can be enhanced introducing forced aeration (Aerated Static Pile (ASP) Composting) to increase oxygen supply and accelerate decomposition. </a:t>
            </a:r>
            <a:endParaRPr lang="it-IT" dirty="0"/>
          </a:p>
          <a:p>
            <a:pPr algn="just">
              <a:lnSpc>
                <a:spcPct val="115000"/>
              </a:lnSpc>
              <a:spcBef>
                <a:spcPts val="600"/>
              </a:spcBef>
              <a:spcAft>
                <a:spcPts val="600"/>
              </a:spcAft>
            </a:pPr>
            <a:endParaRPr lang="en-GB" dirty="0"/>
          </a:p>
          <a:p>
            <a:pPr algn="just">
              <a:lnSpc>
                <a:spcPct val="115000"/>
              </a:lnSpc>
              <a:spcBef>
                <a:spcPts val="600"/>
              </a:spcBef>
              <a:spcAft>
                <a:spcPts val="600"/>
              </a:spcAft>
            </a:pPr>
            <a:r>
              <a:rPr lang="en-GB" dirty="0"/>
              <a:t>Organic waste is placed in a pile with aeration pipes, and a blower forces air through the pile. This method speeds up the composting process.</a:t>
            </a:r>
            <a:endParaRPr lang="it-IT" dirty="0"/>
          </a:p>
        </p:txBody>
      </p:sp>
      <p:pic>
        <p:nvPicPr>
          <p:cNvPr id="9" name="Elemento grafico 8" descr="Dorso della mano con indice che punta verso destra con riempimento a tinta unita">
            <a:extLst>
              <a:ext uri="{FF2B5EF4-FFF2-40B4-BE49-F238E27FC236}">
                <a16:creationId xmlns:a16="http://schemas.microsoft.com/office/drawing/2014/main" id="{659DC8AF-1350-EE32-0CB1-1C4F46E7CF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7981" y="2921536"/>
            <a:ext cx="779953" cy="779953"/>
          </a:xfrm>
          <a:prstGeom prst="rect">
            <a:avLst/>
          </a:prstGeom>
        </p:spPr>
      </p:pic>
    </p:spTree>
    <p:extLst>
      <p:ext uri="{BB962C8B-B14F-4D97-AF65-F5344CB8AC3E}">
        <p14:creationId xmlns:p14="http://schemas.microsoft.com/office/powerpoint/2010/main" val="20563963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B3A2B1-4E28-F890-EEC1-22752A65ACB2}"/>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B4A7FDAB-5492-E1BB-1EB4-1310F41394A4}"/>
              </a:ext>
            </a:extLst>
          </p:cNvPr>
          <p:cNvSpPr>
            <a:spLocks noGrp="1"/>
          </p:cNvSpPr>
          <p:nvPr>
            <p:ph type="sldNum" sz="quarter" idx="12"/>
          </p:nvPr>
        </p:nvSpPr>
        <p:spPr/>
        <p:txBody>
          <a:bodyPr/>
          <a:lstStyle/>
          <a:p>
            <a:fld id="{519954A3-9DFD-4C44-94BA-B95130A3BA1C}" type="slidenum">
              <a:rPr lang="en-US" smtClean="0"/>
              <a:t>19</a:t>
            </a:fld>
            <a:endParaRPr lang="en-US" dirty="0"/>
          </a:p>
        </p:txBody>
      </p:sp>
      <p:sp>
        <p:nvSpPr>
          <p:cNvPr id="2" name="Segnaposto piè di pagina 1">
            <a:extLst>
              <a:ext uri="{FF2B5EF4-FFF2-40B4-BE49-F238E27FC236}">
                <a16:creationId xmlns:a16="http://schemas.microsoft.com/office/drawing/2014/main" id="{D31DDCFE-B059-B12F-B248-BB84801A849B}"/>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sp>
        <p:nvSpPr>
          <p:cNvPr id="3" name="CasellaDiTesto 2">
            <a:extLst>
              <a:ext uri="{FF2B5EF4-FFF2-40B4-BE49-F238E27FC236}">
                <a16:creationId xmlns:a16="http://schemas.microsoft.com/office/drawing/2014/main" id="{19C9AAC2-9148-71BF-A05A-73A1C1DD5E5E}"/>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Composting</a:t>
            </a:r>
            <a:endParaRPr lang="it-IT" sz="2400" dirty="0"/>
          </a:p>
        </p:txBody>
      </p:sp>
      <p:pic>
        <p:nvPicPr>
          <p:cNvPr id="5" name="Elementi multimediali online 4" title="Degraded land begins to bloom thanks to European composting project">
            <a:hlinkClick r:id="" action="ppaction://media"/>
            <a:extLst>
              <a:ext uri="{FF2B5EF4-FFF2-40B4-BE49-F238E27FC236}">
                <a16:creationId xmlns:a16="http://schemas.microsoft.com/office/drawing/2014/main" id="{4BF376A8-DED0-9FEC-9555-7BA223825076}"/>
              </a:ext>
            </a:extLst>
          </p:cNvPr>
          <p:cNvPicPr>
            <a:picLocks noRot="1" noChangeAspect="1"/>
          </p:cNvPicPr>
          <p:nvPr>
            <a:videoFile r:link="rId1"/>
          </p:nvPr>
        </p:nvPicPr>
        <p:blipFill>
          <a:blip r:embed="rId3"/>
          <a:stretch>
            <a:fillRect/>
          </a:stretch>
        </p:blipFill>
        <p:spPr>
          <a:xfrm>
            <a:off x="8439983" y="4256423"/>
            <a:ext cx="3379062" cy="1909170"/>
          </a:xfrm>
          <a:prstGeom prst="rect">
            <a:avLst/>
          </a:prstGeom>
        </p:spPr>
      </p:pic>
      <p:sp>
        <p:nvSpPr>
          <p:cNvPr id="7" name="CasellaDiTesto 6">
            <a:extLst>
              <a:ext uri="{FF2B5EF4-FFF2-40B4-BE49-F238E27FC236}">
                <a16:creationId xmlns:a16="http://schemas.microsoft.com/office/drawing/2014/main" id="{1E148988-6C09-3132-CB9B-5E363B0A9813}"/>
              </a:ext>
            </a:extLst>
          </p:cNvPr>
          <p:cNvSpPr txBox="1"/>
          <p:nvPr/>
        </p:nvSpPr>
        <p:spPr>
          <a:xfrm>
            <a:off x="8439983" y="3708009"/>
            <a:ext cx="3465014" cy="523220"/>
          </a:xfrm>
          <a:prstGeom prst="rect">
            <a:avLst/>
          </a:prstGeom>
          <a:noFill/>
        </p:spPr>
        <p:txBody>
          <a:bodyPr wrap="square">
            <a:spAutoFit/>
          </a:bodyPr>
          <a:lstStyle/>
          <a:p>
            <a:pPr algn="ctr"/>
            <a:r>
              <a:rPr lang="en-GB" sz="1400" b="1" dirty="0">
                <a:latin typeface="Calibri" panose="020F0502020204030204" pitchFamily="34" charset="0"/>
                <a:ea typeface="Calibri" panose="020F0502020204030204" pitchFamily="34" charset="0"/>
              </a:rPr>
              <a:t>Degraded land begins to bloom thanks to European composting projects</a:t>
            </a:r>
            <a:endParaRPr lang="it-IT" sz="1400" b="1" dirty="0">
              <a:latin typeface="Calibri" panose="020F0502020204030204" pitchFamily="34" charset="0"/>
              <a:ea typeface="Calibri" panose="020F0502020204030204" pitchFamily="34" charset="0"/>
            </a:endParaRPr>
          </a:p>
        </p:txBody>
      </p:sp>
      <p:sp>
        <p:nvSpPr>
          <p:cNvPr id="4" name="CasellaDiTesto 3">
            <a:extLst>
              <a:ext uri="{FF2B5EF4-FFF2-40B4-BE49-F238E27FC236}">
                <a16:creationId xmlns:a16="http://schemas.microsoft.com/office/drawing/2014/main" id="{E055B4ED-2352-261F-AA17-B91D06CA6033}"/>
              </a:ext>
            </a:extLst>
          </p:cNvPr>
          <p:cNvSpPr txBox="1"/>
          <p:nvPr/>
        </p:nvSpPr>
        <p:spPr>
          <a:xfrm>
            <a:off x="287003" y="1468629"/>
            <a:ext cx="11617994" cy="369332"/>
          </a:xfrm>
          <a:prstGeom prst="rect">
            <a:avLst/>
          </a:prstGeom>
          <a:noFill/>
        </p:spPr>
        <p:txBody>
          <a:bodyPr wrap="square">
            <a:spAutoFit/>
          </a:bodyPr>
          <a:lstStyle/>
          <a:p>
            <a:pPr algn="ctr"/>
            <a:r>
              <a:rPr lang="en-US" dirty="0"/>
              <a:t>It is possible to recycle agricultural residues in organic farming by on-farm compost production</a:t>
            </a:r>
            <a:endParaRPr lang="it-IT" dirty="0"/>
          </a:p>
        </p:txBody>
      </p:sp>
      <p:pic>
        <p:nvPicPr>
          <p:cNvPr id="8" name="Immagine 7" descr="Immagine che contiene aria aperta, cielo, terreno, pianta">
            <a:extLst>
              <a:ext uri="{FF2B5EF4-FFF2-40B4-BE49-F238E27FC236}">
                <a16:creationId xmlns:a16="http://schemas.microsoft.com/office/drawing/2014/main" id="{8ED4FD46-A5BA-3370-054B-45C5C32724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048" b="26268"/>
          <a:stretch/>
        </p:blipFill>
        <p:spPr bwMode="auto">
          <a:xfrm>
            <a:off x="8439983" y="2005379"/>
            <a:ext cx="3412768" cy="1493075"/>
          </a:xfrm>
          <a:prstGeom prst="rect">
            <a:avLst/>
          </a:prstGeom>
          <a:ln>
            <a:noFill/>
          </a:ln>
          <a:extLst>
            <a:ext uri="{53640926-AAD7-44D8-BBD7-CCE9431645EC}">
              <a14:shadowObscured xmlns:a14="http://schemas.microsoft.com/office/drawing/2010/main"/>
            </a:ext>
          </a:extLst>
        </p:spPr>
      </p:pic>
      <p:sp>
        <p:nvSpPr>
          <p:cNvPr id="9" name="CasellaDiTesto 8">
            <a:extLst>
              <a:ext uri="{FF2B5EF4-FFF2-40B4-BE49-F238E27FC236}">
                <a16:creationId xmlns:a16="http://schemas.microsoft.com/office/drawing/2014/main" id="{8446DEA1-B584-0127-46CA-3DE878349C5A}"/>
              </a:ext>
            </a:extLst>
          </p:cNvPr>
          <p:cNvSpPr txBox="1"/>
          <p:nvPr/>
        </p:nvSpPr>
        <p:spPr>
          <a:xfrm>
            <a:off x="287003" y="2040519"/>
            <a:ext cx="2965081" cy="358816"/>
          </a:xfrm>
          <a:prstGeom prst="rect">
            <a:avLst/>
          </a:prstGeom>
          <a:noFill/>
        </p:spPr>
        <p:txBody>
          <a:bodyPr wrap="square">
            <a:spAutoFit/>
          </a:bodyPr>
          <a:lstStyle/>
          <a:p>
            <a:pPr algn="ctr">
              <a:lnSpc>
                <a:spcPct val="115000"/>
              </a:lnSpc>
              <a:spcBef>
                <a:spcPts val="600"/>
              </a:spcBef>
              <a:spcAft>
                <a:spcPts val="600"/>
              </a:spcAft>
            </a:pPr>
            <a:r>
              <a:rPr lang="en-GB" sz="1600" dirty="0"/>
              <a:t>Correct starting mixture!</a:t>
            </a:r>
            <a:endParaRPr lang="it-IT" sz="1600" dirty="0"/>
          </a:p>
        </p:txBody>
      </p:sp>
      <p:graphicFrame>
        <p:nvGraphicFramePr>
          <p:cNvPr id="12" name="Grafico 11">
            <a:extLst>
              <a:ext uri="{FF2B5EF4-FFF2-40B4-BE49-F238E27FC236}">
                <a16:creationId xmlns:a16="http://schemas.microsoft.com/office/drawing/2014/main" id="{D560370F-C04C-73E0-7B9A-F921B865D162}"/>
              </a:ext>
            </a:extLst>
          </p:cNvPr>
          <p:cNvGraphicFramePr/>
          <p:nvPr>
            <p:extLst>
              <p:ext uri="{D42A27DB-BD31-4B8C-83A1-F6EECF244321}">
                <p14:modId xmlns:p14="http://schemas.microsoft.com/office/powerpoint/2010/main" val="3185486617"/>
              </p:ext>
            </p:extLst>
          </p:nvPr>
        </p:nvGraphicFramePr>
        <p:xfrm>
          <a:off x="644041" y="2356807"/>
          <a:ext cx="2251004" cy="2144386"/>
        </p:xfrm>
        <a:graphic>
          <a:graphicData uri="http://schemas.openxmlformats.org/drawingml/2006/chart">
            <c:chart xmlns:c="http://schemas.openxmlformats.org/drawingml/2006/chart" xmlns:r="http://schemas.openxmlformats.org/officeDocument/2006/relationships" r:id="rId5"/>
          </a:graphicData>
        </a:graphic>
      </p:graphicFrame>
      <p:pic>
        <p:nvPicPr>
          <p:cNvPr id="20" name="Immagine 19">
            <a:extLst>
              <a:ext uri="{FF2B5EF4-FFF2-40B4-BE49-F238E27FC236}">
                <a16:creationId xmlns:a16="http://schemas.microsoft.com/office/drawing/2014/main" id="{3BE5DB55-FB98-F3B3-90B5-61A9CF01E0E4}"/>
              </a:ext>
            </a:extLst>
          </p:cNvPr>
          <p:cNvPicPr>
            <a:picLocks noChangeAspect="1"/>
          </p:cNvPicPr>
          <p:nvPr/>
        </p:nvPicPr>
        <p:blipFill>
          <a:blip r:embed="rId6"/>
          <a:stretch>
            <a:fillRect/>
          </a:stretch>
        </p:blipFill>
        <p:spPr>
          <a:xfrm>
            <a:off x="380430" y="4434226"/>
            <a:ext cx="2778225" cy="818440"/>
          </a:xfrm>
          <a:prstGeom prst="rect">
            <a:avLst/>
          </a:prstGeom>
        </p:spPr>
      </p:pic>
      <p:pic>
        <p:nvPicPr>
          <p:cNvPr id="10" name="Immagine 9">
            <a:extLst>
              <a:ext uri="{FF2B5EF4-FFF2-40B4-BE49-F238E27FC236}">
                <a16:creationId xmlns:a16="http://schemas.microsoft.com/office/drawing/2014/main" id="{9DDEFC31-6608-C8AD-82B4-A3EFF5ED84E0}"/>
              </a:ext>
            </a:extLst>
          </p:cNvPr>
          <p:cNvPicPr>
            <a:picLocks noChangeAspect="1"/>
          </p:cNvPicPr>
          <p:nvPr/>
        </p:nvPicPr>
        <p:blipFill>
          <a:blip r:embed="rId7"/>
          <a:stretch>
            <a:fillRect/>
          </a:stretch>
        </p:blipFill>
        <p:spPr>
          <a:xfrm>
            <a:off x="287003" y="5591272"/>
            <a:ext cx="950869" cy="880020"/>
          </a:xfrm>
          <a:prstGeom prst="rect">
            <a:avLst/>
          </a:prstGeom>
        </p:spPr>
      </p:pic>
      <p:sp>
        <p:nvSpPr>
          <p:cNvPr id="11" name="CasellaDiTesto 10">
            <a:extLst>
              <a:ext uri="{FF2B5EF4-FFF2-40B4-BE49-F238E27FC236}">
                <a16:creationId xmlns:a16="http://schemas.microsoft.com/office/drawing/2014/main" id="{7DFA91A9-2A6C-DFF1-0DC4-2B884A89238F}"/>
              </a:ext>
            </a:extLst>
          </p:cNvPr>
          <p:cNvSpPr txBox="1"/>
          <p:nvPr/>
        </p:nvSpPr>
        <p:spPr>
          <a:xfrm>
            <a:off x="1333288" y="5591272"/>
            <a:ext cx="6685602" cy="929357"/>
          </a:xfrm>
          <a:prstGeom prst="rect">
            <a:avLst/>
          </a:prstGeom>
          <a:noFill/>
        </p:spPr>
        <p:txBody>
          <a:bodyPr wrap="square">
            <a:spAutoFit/>
          </a:bodyPr>
          <a:lstStyle/>
          <a:p>
            <a:pPr algn="just">
              <a:lnSpc>
                <a:spcPct val="115000"/>
              </a:lnSpc>
              <a:spcBef>
                <a:spcPts val="600"/>
              </a:spcBef>
              <a:spcAft>
                <a:spcPts val="600"/>
              </a:spcAft>
            </a:pPr>
            <a:r>
              <a:rPr lang="it-IT" sz="1200" i="1" dirty="0"/>
              <a:t>25% of </a:t>
            </a:r>
            <a:r>
              <a:rPr lang="it-IT" sz="1200" i="1" dirty="0" err="1"/>
              <a:t>all</a:t>
            </a:r>
            <a:r>
              <a:rPr lang="it-IT" sz="1200" i="1" dirty="0"/>
              <a:t> compost </a:t>
            </a:r>
            <a:r>
              <a:rPr lang="it-IT" sz="1200" i="1" dirty="0" err="1"/>
              <a:t>produced</a:t>
            </a:r>
            <a:r>
              <a:rPr lang="it-IT" sz="1200" i="1" dirty="0"/>
              <a:t> in the EU 27, CH, NO and UK </a:t>
            </a:r>
            <a:r>
              <a:rPr lang="it-IT" sz="1200" i="1" dirty="0" err="1"/>
              <a:t>is</a:t>
            </a:r>
            <a:r>
              <a:rPr lang="it-IT" sz="1200" i="1" dirty="0"/>
              <a:t> certified to the </a:t>
            </a:r>
            <a:r>
              <a:rPr lang="it-IT" sz="1200" i="1" dirty="0" err="1"/>
              <a:t>ECN’s</a:t>
            </a:r>
            <a:r>
              <a:rPr lang="it-IT" sz="1200" i="1" dirty="0"/>
              <a:t> </a:t>
            </a:r>
            <a:r>
              <a:rPr lang="it-IT" sz="1200" i="1" dirty="0" err="1"/>
              <a:t>quality</a:t>
            </a:r>
            <a:r>
              <a:rPr lang="it-IT" sz="1200" i="1" dirty="0"/>
              <a:t> insurance </a:t>
            </a:r>
            <a:r>
              <a:rPr lang="it-IT" sz="1200" i="1" dirty="0" err="1"/>
              <a:t>scheme</a:t>
            </a:r>
            <a:r>
              <a:rPr lang="it-IT" sz="1200" i="1" dirty="0"/>
              <a:t>. </a:t>
            </a:r>
            <a:r>
              <a:rPr lang="en-US" sz="1200" i="1" dirty="0"/>
              <a:t>European Compost Network (ECN) is a European non-profit membership </a:t>
            </a:r>
            <a:r>
              <a:rPr lang="en-US" sz="1200" i="1" dirty="0" err="1"/>
              <a:t>organisation</a:t>
            </a:r>
            <a:r>
              <a:rPr lang="en-US" sz="1200" i="1" dirty="0"/>
              <a:t> promoting sustainable recycling practices in composting, anaerobic digestion, and other biological treatment processes of organic resources. </a:t>
            </a:r>
            <a:endParaRPr lang="it-IT" sz="1200" i="1" dirty="0"/>
          </a:p>
        </p:txBody>
      </p:sp>
      <p:pic>
        <p:nvPicPr>
          <p:cNvPr id="14" name="Immagine 13">
            <a:extLst>
              <a:ext uri="{FF2B5EF4-FFF2-40B4-BE49-F238E27FC236}">
                <a16:creationId xmlns:a16="http://schemas.microsoft.com/office/drawing/2014/main" id="{8F1E3E72-4FD2-D814-8660-354B3B070042}"/>
              </a:ext>
            </a:extLst>
          </p:cNvPr>
          <p:cNvPicPr>
            <a:picLocks noChangeAspect="1"/>
          </p:cNvPicPr>
          <p:nvPr/>
        </p:nvPicPr>
        <p:blipFill rotWithShape="1">
          <a:blip r:embed="rId8"/>
          <a:srcRect l="31059" t="20816" r="31916" b="6179"/>
          <a:stretch/>
        </p:blipFill>
        <p:spPr>
          <a:xfrm>
            <a:off x="3390005" y="2729245"/>
            <a:ext cx="1226221" cy="1360044"/>
          </a:xfrm>
          <a:prstGeom prst="rect">
            <a:avLst/>
          </a:prstGeom>
        </p:spPr>
      </p:pic>
      <p:sp>
        <p:nvSpPr>
          <p:cNvPr id="15" name="CasellaDiTesto 14">
            <a:extLst>
              <a:ext uri="{FF2B5EF4-FFF2-40B4-BE49-F238E27FC236}">
                <a16:creationId xmlns:a16="http://schemas.microsoft.com/office/drawing/2014/main" id="{295505EF-751C-53EA-BC63-0A20E127048B}"/>
              </a:ext>
            </a:extLst>
          </p:cNvPr>
          <p:cNvSpPr txBox="1"/>
          <p:nvPr/>
        </p:nvSpPr>
        <p:spPr>
          <a:xfrm>
            <a:off x="4717442" y="2364635"/>
            <a:ext cx="3412768" cy="2213748"/>
          </a:xfrm>
          <a:prstGeom prst="rect">
            <a:avLst/>
          </a:prstGeom>
          <a:noFill/>
        </p:spPr>
        <p:txBody>
          <a:bodyPr wrap="square">
            <a:spAutoFit/>
          </a:bodyPr>
          <a:lstStyle/>
          <a:p>
            <a:pPr>
              <a:lnSpc>
                <a:spcPct val="115000"/>
              </a:lnSpc>
              <a:spcBef>
                <a:spcPts val="600"/>
              </a:spcBef>
              <a:spcAft>
                <a:spcPts val="600"/>
              </a:spcAft>
            </a:pPr>
            <a:r>
              <a:rPr lang="en-US" sz="1400" dirty="0"/>
              <a:t>Temperature of the pile should be continuously controlled to evaluate the ending phase of the process (when the inside temperature approaches the external one).</a:t>
            </a:r>
          </a:p>
          <a:p>
            <a:pPr>
              <a:lnSpc>
                <a:spcPct val="115000"/>
              </a:lnSpc>
              <a:spcBef>
                <a:spcPts val="600"/>
              </a:spcBef>
              <a:spcAft>
                <a:spcPts val="600"/>
              </a:spcAft>
            </a:pPr>
            <a:r>
              <a:rPr lang="en-US" sz="1400" dirty="0"/>
              <a:t>The composting pile moisture should be checked weekly and kept between 40 and 70%.</a:t>
            </a:r>
            <a:endParaRPr lang="it-IT" sz="1400" dirty="0"/>
          </a:p>
        </p:txBody>
      </p:sp>
    </p:spTree>
    <p:extLst>
      <p:ext uri="{BB962C8B-B14F-4D97-AF65-F5344CB8AC3E}">
        <p14:creationId xmlns:p14="http://schemas.microsoft.com/office/powerpoint/2010/main" val="30808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306805" y="926433"/>
            <a:ext cx="11550315" cy="4457700"/>
          </a:xfrm>
        </p:spPr>
        <p:txBody>
          <a:bodyPr>
            <a:noAutofit/>
          </a:bodyPr>
          <a:lstStyle/>
          <a:p>
            <a:r>
              <a:rPr lang="en-GB" sz="4000" b="1" dirty="0">
                <a:solidFill>
                  <a:srgbClr val="94C020"/>
                </a:solidFill>
                <a:latin typeface="+mn-lt"/>
              </a:rPr>
              <a:t>Course</a:t>
            </a:r>
            <a:r>
              <a:rPr lang="en-GB" sz="4000" dirty="0"/>
              <a:t>: </a:t>
            </a:r>
            <a:r>
              <a:rPr lang="en-GB" sz="4000" b="0" dirty="0"/>
              <a:t>VET</a:t>
            </a:r>
            <a:br>
              <a:rPr lang="en-GB" sz="4000" b="0" dirty="0"/>
            </a:br>
            <a:br>
              <a:rPr lang="en-GB" sz="4000" b="1" dirty="0">
                <a:solidFill>
                  <a:srgbClr val="94C020"/>
                </a:solidFill>
                <a:latin typeface="+mn-lt"/>
              </a:rPr>
            </a:br>
            <a:r>
              <a:rPr lang="en-GB" sz="4000" b="1" dirty="0">
                <a:solidFill>
                  <a:srgbClr val="94C020"/>
                </a:solidFill>
                <a:latin typeface="+mn-lt"/>
              </a:rPr>
              <a:t>Module</a:t>
            </a:r>
            <a:br>
              <a:rPr lang="en-GB" sz="4000" dirty="0"/>
            </a:br>
            <a:r>
              <a:rPr lang="en-US" sz="4000" b="0" dirty="0">
                <a:solidFill>
                  <a:srgbClr val="94C020"/>
                </a:solidFill>
                <a:latin typeface="+mn-lt"/>
              </a:rPr>
              <a:t>Agricultural sustainability, management of natural resources and climate action</a:t>
            </a:r>
            <a:br>
              <a:rPr lang="en-US" sz="4000" b="0" dirty="0">
                <a:solidFill>
                  <a:srgbClr val="94C020"/>
                </a:solidFill>
                <a:latin typeface="+mn-lt"/>
              </a:rPr>
            </a:br>
            <a:br>
              <a:rPr lang="en-GB" sz="4000" b="1" dirty="0">
                <a:solidFill>
                  <a:srgbClr val="94C020"/>
                </a:solidFill>
                <a:latin typeface="+mn-lt"/>
              </a:rPr>
            </a:br>
            <a:r>
              <a:rPr lang="en-GB" sz="4000" b="1" dirty="0">
                <a:solidFill>
                  <a:srgbClr val="94C020"/>
                </a:solidFill>
                <a:latin typeface="+mn-lt"/>
              </a:rPr>
              <a:t>Learning Unit</a:t>
            </a:r>
            <a:br>
              <a:rPr lang="en-GB" sz="4000" dirty="0"/>
            </a:br>
            <a:r>
              <a:rPr lang="en-US" sz="4000" b="0" dirty="0">
                <a:solidFill>
                  <a:srgbClr val="94C020"/>
                </a:solidFill>
                <a:latin typeface="+mn-lt"/>
              </a:rPr>
              <a:t>Agricultural reuse of organic residuals</a:t>
            </a:r>
            <a:endParaRPr lang="en-GB" sz="4000" b="0" dirty="0">
              <a:solidFill>
                <a:srgbClr val="94C020"/>
              </a:solidFill>
              <a:latin typeface="+mn-lt"/>
            </a:endParaRP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306805" y="5955632"/>
            <a:ext cx="11550315" cy="599628"/>
          </a:xfrm>
        </p:spPr>
        <p:txBody>
          <a:bodyPr/>
          <a:lstStyle/>
          <a:p>
            <a:pPr marL="0" indent="0">
              <a:buNone/>
            </a:pPr>
            <a:r>
              <a:rPr lang="en-GB" dirty="0">
                <a:solidFill>
                  <a:schemeClr val="tx1">
                    <a:lumMod val="65000"/>
                    <a:lumOff val="35000"/>
                  </a:schemeClr>
                </a:solidFill>
              </a:rPr>
              <a:t>Author</a:t>
            </a:r>
            <a:r>
              <a:rPr lang="it-IT" dirty="0">
                <a:solidFill>
                  <a:schemeClr val="tx1">
                    <a:lumMod val="65000"/>
                    <a:lumOff val="35000"/>
                  </a:schemeClr>
                </a:solidFill>
              </a:rPr>
              <a:t>: </a:t>
            </a:r>
            <a:r>
              <a:rPr lang="it-IT" dirty="0"/>
              <a:t>UNIFI</a:t>
            </a:r>
            <a:endParaRPr lang="it-IT" dirty="0">
              <a:solidFill>
                <a:schemeClr val="tx1">
                  <a:lumMod val="65000"/>
                  <a:lumOff val="35000"/>
                </a:schemeClr>
              </a:solidFill>
            </a:endParaRP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20</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Anaerobic digestion</a:t>
            </a:r>
            <a:endParaRPr lang="it-IT" sz="2400" dirty="0"/>
          </a:p>
        </p:txBody>
      </p:sp>
      <p:sp>
        <p:nvSpPr>
          <p:cNvPr id="3" name="CasellaDiTesto 2">
            <a:extLst>
              <a:ext uri="{FF2B5EF4-FFF2-40B4-BE49-F238E27FC236}">
                <a16:creationId xmlns:a16="http://schemas.microsoft.com/office/drawing/2014/main" id="{6BE1DAD6-EA4D-BC29-ED55-A6DA20A6E826}"/>
              </a:ext>
            </a:extLst>
          </p:cNvPr>
          <p:cNvSpPr txBox="1"/>
          <p:nvPr/>
        </p:nvSpPr>
        <p:spPr>
          <a:xfrm>
            <a:off x="287003" y="1496425"/>
            <a:ext cx="11617994" cy="923330"/>
          </a:xfrm>
          <a:prstGeom prst="rect">
            <a:avLst/>
          </a:prstGeom>
          <a:noFill/>
        </p:spPr>
        <p:txBody>
          <a:bodyPr wrap="square">
            <a:spAutoFit/>
          </a:bodyPr>
          <a:lstStyle/>
          <a:p>
            <a:pPr algn="ctr"/>
            <a:r>
              <a:rPr lang="en-US" dirty="0"/>
              <a:t>Process where microorganisms break down organic matter in the </a:t>
            </a:r>
            <a:r>
              <a:rPr lang="en-US" b="1" dirty="0"/>
              <a:t>absence of oxygen</a:t>
            </a:r>
            <a:r>
              <a:rPr lang="en-US" dirty="0"/>
              <a:t>, producing biogas (methane and carbon dioxide) and a nutrient-rich slurry. Manure, food waste, and wastewater solids are placed in a sealed, oxygen-free environment. The biogas generated can be used for energy, and the digested material (digestate) is a valuable fertilizer.</a:t>
            </a:r>
            <a:endParaRPr lang="it-IT" dirty="0"/>
          </a:p>
        </p:txBody>
      </p:sp>
      <p:pic>
        <p:nvPicPr>
          <p:cNvPr id="7" name="Immagine 6">
            <a:extLst>
              <a:ext uri="{FF2B5EF4-FFF2-40B4-BE49-F238E27FC236}">
                <a16:creationId xmlns:a16="http://schemas.microsoft.com/office/drawing/2014/main" id="{F7EF139A-0FC1-9FC9-56F1-5DD14E7E009A}"/>
              </a:ext>
            </a:extLst>
          </p:cNvPr>
          <p:cNvPicPr>
            <a:picLocks noChangeAspect="1"/>
          </p:cNvPicPr>
          <p:nvPr/>
        </p:nvPicPr>
        <p:blipFill>
          <a:blip r:embed="rId2"/>
          <a:stretch>
            <a:fillRect/>
          </a:stretch>
        </p:blipFill>
        <p:spPr>
          <a:xfrm>
            <a:off x="8165990" y="2591844"/>
            <a:ext cx="3607374" cy="3529557"/>
          </a:xfrm>
          <a:prstGeom prst="rect">
            <a:avLst/>
          </a:prstGeom>
        </p:spPr>
      </p:pic>
      <p:sp>
        <p:nvSpPr>
          <p:cNvPr id="8" name="CasellaDiTesto 7">
            <a:extLst>
              <a:ext uri="{FF2B5EF4-FFF2-40B4-BE49-F238E27FC236}">
                <a16:creationId xmlns:a16="http://schemas.microsoft.com/office/drawing/2014/main" id="{E20712E2-BDC9-54BB-0BA1-22CDCD662AEA}"/>
              </a:ext>
            </a:extLst>
          </p:cNvPr>
          <p:cNvSpPr txBox="1"/>
          <p:nvPr/>
        </p:nvSpPr>
        <p:spPr>
          <a:xfrm>
            <a:off x="8876042" y="6094740"/>
            <a:ext cx="2187269" cy="261610"/>
          </a:xfrm>
          <a:prstGeom prst="rect">
            <a:avLst/>
          </a:prstGeom>
          <a:noFill/>
        </p:spPr>
        <p:txBody>
          <a:bodyPr wrap="square">
            <a:spAutoFit/>
          </a:bodyPr>
          <a:lstStyle/>
          <a:p>
            <a:r>
              <a:rPr lang="en-US" sz="1100" i="1" dirty="0"/>
              <a:t>The four stages of the AD process</a:t>
            </a:r>
            <a:endParaRPr lang="it-IT" sz="1100" i="1" dirty="0"/>
          </a:p>
        </p:txBody>
      </p:sp>
      <p:pic>
        <p:nvPicPr>
          <p:cNvPr id="10" name="Immagine 9">
            <a:extLst>
              <a:ext uri="{FF2B5EF4-FFF2-40B4-BE49-F238E27FC236}">
                <a16:creationId xmlns:a16="http://schemas.microsoft.com/office/drawing/2014/main" id="{B5801762-E101-015B-149C-FFD52E1010EF}"/>
              </a:ext>
            </a:extLst>
          </p:cNvPr>
          <p:cNvPicPr>
            <a:picLocks noChangeAspect="1"/>
          </p:cNvPicPr>
          <p:nvPr/>
        </p:nvPicPr>
        <p:blipFill>
          <a:blip r:embed="rId3"/>
          <a:stretch>
            <a:fillRect/>
          </a:stretch>
        </p:blipFill>
        <p:spPr>
          <a:xfrm>
            <a:off x="517789" y="4430974"/>
            <a:ext cx="3818933" cy="1811146"/>
          </a:xfrm>
          <a:prstGeom prst="rect">
            <a:avLst/>
          </a:prstGeom>
        </p:spPr>
      </p:pic>
      <p:sp>
        <p:nvSpPr>
          <p:cNvPr id="12" name="CasellaDiTesto 11">
            <a:extLst>
              <a:ext uri="{FF2B5EF4-FFF2-40B4-BE49-F238E27FC236}">
                <a16:creationId xmlns:a16="http://schemas.microsoft.com/office/drawing/2014/main" id="{CABE1E94-E18E-BB60-0F69-6B2238FA41C2}"/>
              </a:ext>
            </a:extLst>
          </p:cNvPr>
          <p:cNvSpPr txBox="1"/>
          <p:nvPr/>
        </p:nvSpPr>
        <p:spPr>
          <a:xfrm>
            <a:off x="418635" y="2851987"/>
            <a:ext cx="7706331" cy="1077218"/>
          </a:xfrm>
          <a:prstGeom prst="rect">
            <a:avLst/>
          </a:prstGeom>
          <a:noFill/>
        </p:spPr>
        <p:txBody>
          <a:bodyPr wrap="square">
            <a:spAutoFit/>
          </a:bodyPr>
          <a:lstStyle/>
          <a:p>
            <a:r>
              <a:rPr lang="it-IT" sz="1600" dirty="0"/>
              <a:t>The </a:t>
            </a:r>
            <a:r>
              <a:rPr lang="it-IT" sz="1600" dirty="0" err="1"/>
              <a:t>biomass</a:t>
            </a:r>
            <a:r>
              <a:rPr lang="it-IT" sz="1600" dirty="0"/>
              <a:t> </a:t>
            </a:r>
            <a:r>
              <a:rPr lang="it-IT" sz="1600" dirty="0" err="1"/>
              <a:t>added</a:t>
            </a:r>
            <a:r>
              <a:rPr lang="it-IT" sz="1600" dirty="0"/>
              <a:t> to the </a:t>
            </a:r>
            <a:r>
              <a:rPr lang="it-IT" sz="1600" dirty="0" err="1"/>
              <a:t>digester</a:t>
            </a:r>
            <a:r>
              <a:rPr lang="it-IT" sz="1600" dirty="0"/>
              <a:t> </a:t>
            </a:r>
            <a:r>
              <a:rPr lang="it-IT" sz="1600" dirty="0" err="1"/>
              <a:t>is</a:t>
            </a:r>
            <a:r>
              <a:rPr lang="it-IT" sz="1600" dirty="0"/>
              <a:t> </a:t>
            </a:r>
            <a:r>
              <a:rPr lang="it-IT" sz="1600" dirty="0" err="1"/>
              <a:t>broken</a:t>
            </a:r>
            <a:r>
              <a:rPr lang="it-IT" sz="1600" dirty="0"/>
              <a:t> down </a:t>
            </a:r>
            <a:r>
              <a:rPr lang="it-IT" sz="1600" dirty="0" err="1"/>
              <a:t>into</a:t>
            </a:r>
            <a:r>
              <a:rPr lang="it-IT" sz="1600" dirty="0"/>
              <a:t> </a:t>
            </a:r>
            <a:r>
              <a:rPr lang="it-IT" sz="1600" dirty="0" err="1"/>
              <a:t>sugars</a:t>
            </a:r>
            <a:r>
              <a:rPr lang="it-IT" sz="1600" dirty="0"/>
              <a:t>, amino acids and </a:t>
            </a:r>
            <a:r>
              <a:rPr lang="it-IT" sz="1600" dirty="0" err="1"/>
              <a:t>fatty</a:t>
            </a:r>
            <a:r>
              <a:rPr lang="it-IT" sz="1600" dirty="0"/>
              <a:t> acids (</a:t>
            </a:r>
            <a:r>
              <a:rPr lang="it-IT" sz="1600" dirty="0" err="1"/>
              <a:t>hydrolysis</a:t>
            </a:r>
            <a:r>
              <a:rPr lang="it-IT" sz="1600" dirty="0"/>
              <a:t>), </a:t>
            </a:r>
            <a:r>
              <a:rPr lang="it-IT" sz="1600" dirty="0" err="1"/>
              <a:t>fermented</a:t>
            </a:r>
            <a:r>
              <a:rPr lang="it-IT" sz="1600" dirty="0"/>
              <a:t> to produce volatile </a:t>
            </a:r>
            <a:r>
              <a:rPr lang="it-IT" sz="1600" dirty="0" err="1"/>
              <a:t>fatty</a:t>
            </a:r>
            <a:r>
              <a:rPr lang="it-IT" sz="1600" dirty="0"/>
              <a:t> acids and </a:t>
            </a:r>
            <a:r>
              <a:rPr lang="it-IT" sz="1600" dirty="0" err="1"/>
              <a:t>alcohols</a:t>
            </a:r>
            <a:r>
              <a:rPr lang="it-IT" sz="1600" dirty="0"/>
              <a:t> (</a:t>
            </a:r>
            <a:r>
              <a:rPr lang="it-IT" sz="1600" dirty="0" err="1"/>
              <a:t>acidogenesis</a:t>
            </a:r>
            <a:r>
              <a:rPr lang="it-IT" sz="1600" dirty="0"/>
              <a:t>) </a:t>
            </a:r>
            <a:r>
              <a:rPr lang="it-IT" sz="1600" dirty="0" err="1"/>
              <a:t>followed</a:t>
            </a:r>
            <a:r>
              <a:rPr lang="it-IT" sz="1600" dirty="0"/>
              <a:t> by the </a:t>
            </a:r>
            <a:r>
              <a:rPr lang="it-IT" sz="1600" dirty="0" err="1"/>
              <a:t>conversion</a:t>
            </a:r>
            <a:r>
              <a:rPr lang="it-IT" sz="1600" dirty="0"/>
              <a:t> </a:t>
            </a:r>
            <a:r>
              <a:rPr lang="it-IT" sz="1600" dirty="0" err="1"/>
              <a:t>into</a:t>
            </a:r>
            <a:r>
              <a:rPr lang="it-IT" sz="1600" dirty="0"/>
              <a:t> </a:t>
            </a:r>
            <a:r>
              <a:rPr lang="it-IT" sz="1600" dirty="0" err="1"/>
              <a:t>hydrogen</a:t>
            </a:r>
            <a:r>
              <a:rPr lang="it-IT" sz="1600" dirty="0"/>
              <a:t>, carbon </a:t>
            </a:r>
            <a:r>
              <a:rPr lang="it-IT" sz="1600" dirty="0" err="1"/>
              <a:t>dioxide</a:t>
            </a:r>
            <a:r>
              <a:rPr lang="it-IT" sz="1600" dirty="0"/>
              <a:t> and </a:t>
            </a:r>
            <a:r>
              <a:rPr lang="it-IT" sz="1600" dirty="0" err="1"/>
              <a:t>ammonia</a:t>
            </a:r>
            <a:r>
              <a:rPr lang="it-IT" sz="1600" dirty="0"/>
              <a:t> and, </a:t>
            </a:r>
            <a:r>
              <a:rPr lang="it-IT" sz="1600" dirty="0" err="1"/>
              <a:t>finally</a:t>
            </a:r>
            <a:r>
              <a:rPr lang="it-IT" sz="1600" dirty="0"/>
              <a:t> </a:t>
            </a:r>
            <a:r>
              <a:rPr lang="it-IT" sz="1600" dirty="0" err="1"/>
              <a:t>methanogens</a:t>
            </a:r>
            <a:r>
              <a:rPr lang="it-IT" sz="1600" dirty="0"/>
              <a:t> produce biogas from </a:t>
            </a:r>
            <a:r>
              <a:rPr lang="it-IT" sz="1600" dirty="0" err="1"/>
              <a:t>acetic</a:t>
            </a:r>
            <a:r>
              <a:rPr lang="it-IT" sz="1600" dirty="0"/>
              <a:t> acid and </a:t>
            </a:r>
            <a:r>
              <a:rPr lang="it-IT" sz="1600" dirty="0" err="1"/>
              <a:t>hydrogen</a:t>
            </a:r>
            <a:r>
              <a:rPr lang="it-IT" sz="1600" dirty="0"/>
              <a:t>.</a:t>
            </a:r>
          </a:p>
        </p:txBody>
      </p:sp>
      <p:sp>
        <p:nvSpPr>
          <p:cNvPr id="14" name="CasellaDiTesto 13">
            <a:extLst>
              <a:ext uri="{FF2B5EF4-FFF2-40B4-BE49-F238E27FC236}">
                <a16:creationId xmlns:a16="http://schemas.microsoft.com/office/drawing/2014/main" id="{7C3F2008-8476-A367-0D2F-7AEF57B8AA6B}"/>
              </a:ext>
            </a:extLst>
          </p:cNvPr>
          <p:cNvSpPr txBox="1"/>
          <p:nvPr/>
        </p:nvSpPr>
        <p:spPr>
          <a:xfrm>
            <a:off x="4716148" y="4866418"/>
            <a:ext cx="3607374" cy="830997"/>
          </a:xfrm>
          <a:prstGeom prst="rect">
            <a:avLst/>
          </a:prstGeom>
          <a:noFill/>
        </p:spPr>
        <p:txBody>
          <a:bodyPr wrap="square">
            <a:spAutoFit/>
          </a:bodyPr>
          <a:lstStyle/>
          <a:p>
            <a:r>
              <a:rPr lang="it-IT" sz="1600" dirty="0"/>
              <a:t>AD of food </a:t>
            </a:r>
            <a:r>
              <a:rPr lang="it-IT" sz="1600" dirty="0" err="1"/>
              <a:t>waste</a:t>
            </a:r>
            <a:r>
              <a:rPr lang="it-IT" sz="1600" dirty="0"/>
              <a:t> takes place </a:t>
            </a:r>
            <a:r>
              <a:rPr lang="it-IT" sz="1600" dirty="0" err="1"/>
              <a:t>at</a:t>
            </a:r>
            <a:r>
              <a:rPr lang="it-IT" sz="1600" dirty="0"/>
              <a:t> </a:t>
            </a:r>
            <a:r>
              <a:rPr lang="it-IT" sz="1600" dirty="0" err="1"/>
              <a:t>two</a:t>
            </a:r>
            <a:r>
              <a:rPr lang="it-IT" sz="1600" dirty="0"/>
              <a:t> optimum temperature ranges, 35-40°C (</a:t>
            </a:r>
            <a:r>
              <a:rPr lang="it-IT" sz="1600" dirty="0" err="1"/>
              <a:t>mesophilic</a:t>
            </a:r>
            <a:r>
              <a:rPr lang="it-IT" sz="1600" dirty="0"/>
              <a:t>) and 55-60°C (</a:t>
            </a:r>
            <a:r>
              <a:rPr lang="it-IT" sz="1600" dirty="0" err="1"/>
              <a:t>thermophilic</a:t>
            </a:r>
            <a:endParaRPr lang="it-IT" sz="1600" dirty="0"/>
          </a:p>
        </p:txBody>
      </p:sp>
      <p:pic>
        <p:nvPicPr>
          <p:cNvPr id="15" name="Elemento grafico 14" descr="Dorso della mano con indice che punta verso destra con riempimento a tinta unita">
            <a:extLst>
              <a:ext uri="{FF2B5EF4-FFF2-40B4-BE49-F238E27FC236}">
                <a16:creationId xmlns:a16="http://schemas.microsoft.com/office/drawing/2014/main" id="{427DCC55-B5C3-7D8B-AB80-2127DD333F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5739882" y="4080689"/>
            <a:ext cx="779953" cy="779953"/>
          </a:xfrm>
          <a:prstGeom prst="rect">
            <a:avLst/>
          </a:prstGeom>
        </p:spPr>
      </p:pic>
    </p:spTree>
    <p:extLst>
      <p:ext uri="{BB962C8B-B14F-4D97-AF65-F5344CB8AC3E}">
        <p14:creationId xmlns:p14="http://schemas.microsoft.com/office/powerpoint/2010/main" val="27573263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21</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Anaerobic digestion</a:t>
            </a:r>
            <a:endParaRPr lang="it-IT" sz="2400" dirty="0"/>
          </a:p>
        </p:txBody>
      </p:sp>
      <p:sp>
        <p:nvSpPr>
          <p:cNvPr id="3" name="CasellaDiTesto 2">
            <a:extLst>
              <a:ext uri="{FF2B5EF4-FFF2-40B4-BE49-F238E27FC236}">
                <a16:creationId xmlns:a16="http://schemas.microsoft.com/office/drawing/2014/main" id="{6BE1DAD6-EA4D-BC29-ED55-A6DA20A6E826}"/>
              </a:ext>
            </a:extLst>
          </p:cNvPr>
          <p:cNvSpPr txBox="1"/>
          <p:nvPr/>
        </p:nvSpPr>
        <p:spPr>
          <a:xfrm>
            <a:off x="287003" y="1401952"/>
            <a:ext cx="11617994" cy="923330"/>
          </a:xfrm>
          <a:prstGeom prst="rect">
            <a:avLst/>
          </a:prstGeom>
          <a:noFill/>
        </p:spPr>
        <p:txBody>
          <a:bodyPr wrap="square">
            <a:spAutoFit/>
          </a:bodyPr>
          <a:lstStyle/>
          <a:p>
            <a:pPr algn="ctr"/>
            <a:r>
              <a:rPr lang="en-US" dirty="0"/>
              <a:t>Digestate may be used whole or separated into solid and liquid parts. The solid fractions may be processed into compost and/or dried into dried solids for land application. The liquid fractions maybe concentrated into liquid </a:t>
            </a:r>
            <a:r>
              <a:rPr lang="en-US" dirty="0" err="1"/>
              <a:t>fertiliser</a:t>
            </a:r>
            <a:r>
              <a:rPr lang="en-US" dirty="0"/>
              <a:t> or partially treated and sent to a wastewater treatment facility or fully treated and discharged</a:t>
            </a:r>
            <a:endParaRPr lang="it-IT" dirty="0"/>
          </a:p>
        </p:txBody>
      </p:sp>
      <p:pic>
        <p:nvPicPr>
          <p:cNvPr id="7" name="Immagine 6">
            <a:extLst>
              <a:ext uri="{FF2B5EF4-FFF2-40B4-BE49-F238E27FC236}">
                <a16:creationId xmlns:a16="http://schemas.microsoft.com/office/drawing/2014/main" id="{3BBA9898-F1BD-531B-09D8-60707684289C}"/>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66000"/>
                    </a14:imgEffect>
                  </a14:imgLayer>
                </a14:imgProps>
              </a:ext>
            </a:extLst>
          </a:blip>
          <a:srcRect l="1730" t="3827" r="1616" b="2075"/>
          <a:stretch/>
        </p:blipFill>
        <p:spPr>
          <a:xfrm>
            <a:off x="454925" y="2635340"/>
            <a:ext cx="7297003" cy="3282373"/>
          </a:xfrm>
          <a:prstGeom prst="rect">
            <a:avLst/>
          </a:prstGeom>
        </p:spPr>
      </p:pic>
      <p:sp>
        <p:nvSpPr>
          <p:cNvPr id="13" name="CasellaDiTesto 12">
            <a:extLst>
              <a:ext uri="{FF2B5EF4-FFF2-40B4-BE49-F238E27FC236}">
                <a16:creationId xmlns:a16="http://schemas.microsoft.com/office/drawing/2014/main" id="{8C884177-5F58-46FE-69CF-123AF3810FDD}"/>
              </a:ext>
            </a:extLst>
          </p:cNvPr>
          <p:cNvSpPr txBox="1"/>
          <p:nvPr/>
        </p:nvSpPr>
        <p:spPr>
          <a:xfrm>
            <a:off x="136358" y="6123513"/>
            <a:ext cx="4183429" cy="261610"/>
          </a:xfrm>
          <a:prstGeom prst="rect">
            <a:avLst/>
          </a:prstGeom>
          <a:noFill/>
        </p:spPr>
        <p:txBody>
          <a:bodyPr wrap="square">
            <a:spAutoFit/>
          </a:bodyPr>
          <a:lstStyle/>
          <a:p>
            <a:r>
              <a:rPr lang="en-US" sz="1100" i="1" dirty="0"/>
              <a:t>Data source: 2018 World Biogas Association.</a:t>
            </a:r>
            <a:endParaRPr lang="it-IT" sz="1100" i="1" dirty="0"/>
          </a:p>
        </p:txBody>
      </p:sp>
      <p:pic>
        <p:nvPicPr>
          <p:cNvPr id="19" name="Immagine 18">
            <a:extLst>
              <a:ext uri="{FF2B5EF4-FFF2-40B4-BE49-F238E27FC236}">
                <a16:creationId xmlns:a16="http://schemas.microsoft.com/office/drawing/2014/main" id="{D1239B94-8477-F264-85CD-1A46DFD565F2}"/>
              </a:ext>
            </a:extLst>
          </p:cNvPr>
          <p:cNvPicPr>
            <a:picLocks noChangeAspect="1"/>
          </p:cNvPicPr>
          <p:nvPr/>
        </p:nvPicPr>
        <p:blipFill rotWithShape="1">
          <a:blip r:embed="rId4"/>
          <a:srcRect b="46302"/>
          <a:stretch/>
        </p:blipFill>
        <p:spPr>
          <a:xfrm>
            <a:off x="7345249" y="2517865"/>
            <a:ext cx="2531514" cy="2803343"/>
          </a:xfrm>
          <a:prstGeom prst="rect">
            <a:avLst/>
          </a:prstGeom>
        </p:spPr>
      </p:pic>
      <p:pic>
        <p:nvPicPr>
          <p:cNvPr id="20" name="Immagine 19">
            <a:extLst>
              <a:ext uri="{FF2B5EF4-FFF2-40B4-BE49-F238E27FC236}">
                <a16:creationId xmlns:a16="http://schemas.microsoft.com/office/drawing/2014/main" id="{7DA79720-974F-8109-029C-83EB0434071D}"/>
              </a:ext>
            </a:extLst>
          </p:cNvPr>
          <p:cNvPicPr>
            <a:picLocks noChangeAspect="1"/>
          </p:cNvPicPr>
          <p:nvPr/>
        </p:nvPicPr>
        <p:blipFill rotWithShape="1">
          <a:blip r:embed="rId4"/>
          <a:srcRect l="3979" t="53958" r="7785"/>
          <a:stretch/>
        </p:blipFill>
        <p:spPr>
          <a:xfrm>
            <a:off x="9779758" y="3587623"/>
            <a:ext cx="2233683" cy="2403682"/>
          </a:xfrm>
          <a:prstGeom prst="rect">
            <a:avLst/>
          </a:prstGeom>
        </p:spPr>
      </p:pic>
    </p:spTree>
    <p:extLst>
      <p:ext uri="{BB962C8B-B14F-4D97-AF65-F5344CB8AC3E}">
        <p14:creationId xmlns:p14="http://schemas.microsoft.com/office/powerpoint/2010/main" val="1235807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13EA8-36BF-2F38-79A4-C9ED91D95D3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9DEC5389-ED88-7D15-3A24-58A7DFAD51C8}"/>
              </a:ext>
            </a:extLst>
          </p:cNvPr>
          <p:cNvSpPr>
            <a:spLocks noGrp="1"/>
          </p:cNvSpPr>
          <p:nvPr>
            <p:ph type="sldNum" sz="quarter" idx="12"/>
          </p:nvPr>
        </p:nvSpPr>
        <p:spPr/>
        <p:txBody>
          <a:bodyPr/>
          <a:lstStyle/>
          <a:p>
            <a:fld id="{519954A3-9DFD-4C44-94BA-B95130A3BA1C}" type="slidenum">
              <a:rPr lang="en-US" smtClean="0"/>
              <a:t>22</a:t>
            </a:fld>
            <a:endParaRPr lang="en-US" dirty="0"/>
          </a:p>
        </p:txBody>
      </p:sp>
      <p:sp>
        <p:nvSpPr>
          <p:cNvPr id="2" name="Segnaposto piè di pagina 1">
            <a:extLst>
              <a:ext uri="{FF2B5EF4-FFF2-40B4-BE49-F238E27FC236}">
                <a16:creationId xmlns:a16="http://schemas.microsoft.com/office/drawing/2014/main" id="{05879F3F-57B1-C39D-8331-3C1A49A6F9A6}"/>
              </a:ext>
            </a:extLst>
          </p:cNvPr>
          <p:cNvSpPr>
            <a:spLocks noGrp="1"/>
          </p:cNvSpPr>
          <p:nvPr>
            <p:ph type="ftr" sz="quarter" idx="11"/>
          </p:nvPr>
        </p:nvSpPr>
        <p:spPr>
          <a:xfrm>
            <a:off x="138363" y="6238876"/>
            <a:ext cx="11917279" cy="600074"/>
          </a:xfrm>
        </p:spPr>
        <p:txBody>
          <a:bodyPr/>
          <a:lstStyle/>
          <a:p>
            <a:r>
              <a:rPr lang="en-US" dirty="0"/>
              <a:t>Module: A / Learning Unit: 4 / Sub Unit: 4</a:t>
            </a:r>
          </a:p>
        </p:txBody>
      </p:sp>
      <p:sp>
        <p:nvSpPr>
          <p:cNvPr id="4" name="CasellaDiTesto 3">
            <a:extLst>
              <a:ext uri="{FF2B5EF4-FFF2-40B4-BE49-F238E27FC236}">
                <a16:creationId xmlns:a16="http://schemas.microsoft.com/office/drawing/2014/main" id="{4372B7EB-A6B0-F731-F59B-4E01B85CDBE8}"/>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Carbon recycling &amp; soil improvement</a:t>
            </a:r>
            <a:endParaRPr lang="it-IT" sz="2400" dirty="0"/>
          </a:p>
        </p:txBody>
      </p:sp>
      <p:sp>
        <p:nvSpPr>
          <p:cNvPr id="3" name="CasellaDiTesto 2">
            <a:extLst>
              <a:ext uri="{FF2B5EF4-FFF2-40B4-BE49-F238E27FC236}">
                <a16:creationId xmlns:a16="http://schemas.microsoft.com/office/drawing/2014/main" id="{9364F079-F84E-E4D2-8610-72D78CCF7F58}"/>
              </a:ext>
            </a:extLst>
          </p:cNvPr>
          <p:cNvSpPr txBox="1"/>
          <p:nvPr/>
        </p:nvSpPr>
        <p:spPr>
          <a:xfrm>
            <a:off x="287003" y="1496425"/>
            <a:ext cx="11617994" cy="646331"/>
          </a:xfrm>
          <a:prstGeom prst="rect">
            <a:avLst/>
          </a:prstGeom>
          <a:noFill/>
        </p:spPr>
        <p:txBody>
          <a:bodyPr wrap="square">
            <a:spAutoFit/>
          </a:bodyPr>
          <a:lstStyle/>
          <a:p>
            <a:pPr algn="ctr"/>
            <a:r>
              <a:rPr lang="en-US" dirty="0"/>
              <a:t>All European soils suffer from erosion. 2% of arable land and 16% of </a:t>
            </a:r>
            <a:r>
              <a:rPr lang="en-US" dirty="0" err="1"/>
              <a:t>modaretely</a:t>
            </a:r>
            <a:r>
              <a:rPr lang="en-US" dirty="0"/>
              <a:t> eroded agricultural land could benefit from compost application at 10 ton/ha</a:t>
            </a:r>
            <a:endParaRPr lang="it-IT" dirty="0"/>
          </a:p>
        </p:txBody>
      </p:sp>
      <p:sp>
        <p:nvSpPr>
          <p:cNvPr id="7" name="CasellaDiTesto 6">
            <a:extLst>
              <a:ext uri="{FF2B5EF4-FFF2-40B4-BE49-F238E27FC236}">
                <a16:creationId xmlns:a16="http://schemas.microsoft.com/office/drawing/2014/main" id="{7C630CCB-C13F-DB0F-666A-66F5F2F5CBE4}"/>
              </a:ext>
            </a:extLst>
          </p:cNvPr>
          <p:cNvSpPr txBox="1"/>
          <p:nvPr/>
        </p:nvSpPr>
        <p:spPr>
          <a:xfrm>
            <a:off x="136358" y="6123513"/>
            <a:ext cx="4183429" cy="261610"/>
          </a:xfrm>
          <a:prstGeom prst="rect">
            <a:avLst/>
          </a:prstGeom>
          <a:noFill/>
        </p:spPr>
        <p:txBody>
          <a:bodyPr wrap="square">
            <a:spAutoFit/>
          </a:bodyPr>
          <a:lstStyle/>
          <a:p>
            <a:r>
              <a:rPr lang="en-US" sz="1100" i="1" dirty="0"/>
              <a:t>Data source: ECN rapport 2022.</a:t>
            </a:r>
            <a:endParaRPr lang="it-IT" sz="1100" i="1" dirty="0"/>
          </a:p>
        </p:txBody>
      </p:sp>
      <p:sp>
        <p:nvSpPr>
          <p:cNvPr id="5" name="CasellaDiTesto 4">
            <a:extLst>
              <a:ext uri="{FF2B5EF4-FFF2-40B4-BE49-F238E27FC236}">
                <a16:creationId xmlns:a16="http://schemas.microsoft.com/office/drawing/2014/main" id="{72CA1F2F-67F7-8746-8EEC-9A191101D73D}"/>
              </a:ext>
            </a:extLst>
          </p:cNvPr>
          <p:cNvSpPr txBox="1"/>
          <p:nvPr/>
        </p:nvSpPr>
        <p:spPr>
          <a:xfrm>
            <a:off x="4570286" y="2675368"/>
            <a:ext cx="2778981" cy="925125"/>
          </a:xfrm>
          <a:prstGeom prst="rect">
            <a:avLst/>
          </a:prstGeom>
          <a:noFill/>
        </p:spPr>
        <p:txBody>
          <a:bodyPr wrap="square">
            <a:spAutoFit/>
          </a:bodyPr>
          <a:lstStyle/>
          <a:p>
            <a:pPr algn="just">
              <a:lnSpc>
                <a:spcPct val="115000"/>
              </a:lnSpc>
              <a:spcBef>
                <a:spcPts val="600"/>
              </a:spcBef>
              <a:spcAft>
                <a:spcPts val="600"/>
              </a:spcAft>
            </a:pPr>
            <a:r>
              <a:rPr lang="it-IT" sz="1600" dirty="0" err="1"/>
              <a:t>Most</a:t>
            </a:r>
            <a:r>
              <a:rPr lang="it-IT" sz="1600" dirty="0"/>
              <a:t> </a:t>
            </a:r>
            <a:r>
              <a:rPr lang="it-IT" sz="1600" dirty="0" err="1"/>
              <a:t>European</a:t>
            </a:r>
            <a:r>
              <a:rPr lang="it-IT" sz="1600" dirty="0"/>
              <a:t> countries </a:t>
            </a:r>
            <a:r>
              <a:rPr lang="it-IT" sz="1600" dirty="0" err="1"/>
              <a:t>don’t</a:t>
            </a:r>
            <a:r>
              <a:rPr lang="it-IT" sz="1600" dirty="0"/>
              <a:t> </a:t>
            </a:r>
            <a:r>
              <a:rPr lang="it-IT" sz="1600" dirty="0" err="1"/>
              <a:t>manufacture</a:t>
            </a:r>
            <a:r>
              <a:rPr lang="it-IT" sz="1600" dirty="0"/>
              <a:t> </a:t>
            </a:r>
            <a:r>
              <a:rPr lang="it-IT" sz="1600" dirty="0" err="1"/>
              <a:t>enough</a:t>
            </a:r>
            <a:r>
              <a:rPr lang="it-IT" sz="1600" dirty="0"/>
              <a:t> compost to </a:t>
            </a:r>
            <a:r>
              <a:rPr lang="it-IT" sz="1600" dirty="0" err="1"/>
              <a:t>apply</a:t>
            </a:r>
            <a:r>
              <a:rPr lang="it-IT" sz="1600" dirty="0"/>
              <a:t> to </a:t>
            </a:r>
            <a:r>
              <a:rPr lang="it-IT" sz="1600" dirty="0" err="1"/>
              <a:t>their</a:t>
            </a:r>
            <a:r>
              <a:rPr lang="it-IT" sz="1600" dirty="0"/>
              <a:t> </a:t>
            </a:r>
            <a:r>
              <a:rPr lang="it-IT" sz="1600" dirty="0" err="1"/>
              <a:t>eroded</a:t>
            </a:r>
            <a:r>
              <a:rPr lang="it-IT" sz="1600" dirty="0"/>
              <a:t> </a:t>
            </a:r>
            <a:r>
              <a:rPr lang="it-IT" sz="1600" dirty="0" err="1"/>
              <a:t>soils</a:t>
            </a:r>
            <a:endParaRPr lang="it-IT" sz="1600" dirty="0"/>
          </a:p>
        </p:txBody>
      </p:sp>
      <p:pic>
        <p:nvPicPr>
          <p:cNvPr id="10" name="Elemento grafico 9" descr="Dorso della mano con indice che punta verso destra con riempimento a tinta unita">
            <a:extLst>
              <a:ext uri="{FF2B5EF4-FFF2-40B4-BE49-F238E27FC236}">
                <a16:creationId xmlns:a16="http://schemas.microsoft.com/office/drawing/2014/main" id="{A4676B60-8B0F-5355-0634-CBE67C2BE3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68824" y="2619041"/>
            <a:ext cx="620965" cy="620965"/>
          </a:xfrm>
          <a:prstGeom prst="rect">
            <a:avLst/>
          </a:prstGeom>
        </p:spPr>
      </p:pic>
      <p:pic>
        <p:nvPicPr>
          <p:cNvPr id="12" name="Immagine 11">
            <a:extLst>
              <a:ext uri="{FF2B5EF4-FFF2-40B4-BE49-F238E27FC236}">
                <a16:creationId xmlns:a16="http://schemas.microsoft.com/office/drawing/2014/main" id="{803020A9-774D-C773-57E8-A072053D043E}"/>
              </a:ext>
            </a:extLst>
          </p:cNvPr>
          <p:cNvPicPr>
            <a:picLocks noChangeAspect="1"/>
          </p:cNvPicPr>
          <p:nvPr/>
        </p:nvPicPr>
        <p:blipFill rotWithShape="1">
          <a:blip r:embed="rId4"/>
          <a:srcRect l="3451" t="1810" r="16792"/>
          <a:stretch/>
        </p:blipFill>
        <p:spPr>
          <a:xfrm>
            <a:off x="508884" y="2703100"/>
            <a:ext cx="3279913" cy="3442158"/>
          </a:xfrm>
          <a:prstGeom prst="rect">
            <a:avLst/>
          </a:prstGeom>
        </p:spPr>
      </p:pic>
      <p:sp>
        <p:nvSpPr>
          <p:cNvPr id="13" name="Rettangolo 12">
            <a:extLst>
              <a:ext uri="{FF2B5EF4-FFF2-40B4-BE49-F238E27FC236}">
                <a16:creationId xmlns:a16="http://schemas.microsoft.com/office/drawing/2014/main" id="{69696CB0-2B37-7D79-87FF-2934E3164FC2}"/>
              </a:ext>
            </a:extLst>
          </p:cNvPr>
          <p:cNvSpPr/>
          <p:nvPr/>
        </p:nvSpPr>
        <p:spPr>
          <a:xfrm>
            <a:off x="185624" y="2156740"/>
            <a:ext cx="202758" cy="202758"/>
          </a:xfrm>
          <a:prstGeom prst="rect">
            <a:avLst/>
          </a:prstGeom>
          <a:solidFill>
            <a:srgbClr val="7BCB4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a:extLst>
              <a:ext uri="{FF2B5EF4-FFF2-40B4-BE49-F238E27FC236}">
                <a16:creationId xmlns:a16="http://schemas.microsoft.com/office/drawing/2014/main" id="{5869B2B9-07E5-D3D4-4F0D-D535D0894B11}"/>
              </a:ext>
            </a:extLst>
          </p:cNvPr>
          <p:cNvSpPr txBox="1"/>
          <p:nvPr/>
        </p:nvSpPr>
        <p:spPr>
          <a:xfrm>
            <a:off x="388381" y="2105525"/>
            <a:ext cx="3480443" cy="716991"/>
          </a:xfrm>
          <a:prstGeom prst="rect">
            <a:avLst/>
          </a:prstGeom>
          <a:noFill/>
        </p:spPr>
        <p:txBody>
          <a:bodyPr wrap="square">
            <a:spAutoFit/>
          </a:bodyPr>
          <a:lstStyle/>
          <a:p>
            <a:pPr algn="just">
              <a:lnSpc>
                <a:spcPct val="115000"/>
              </a:lnSpc>
              <a:spcBef>
                <a:spcPts val="600"/>
              </a:spcBef>
              <a:spcAft>
                <a:spcPts val="600"/>
              </a:spcAft>
            </a:pPr>
            <a:r>
              <a:rPr lang="it-IT" sz="1200" i="1" dirty="0" err="1"/>
              <a:t>Countreis</a:t>
            </a:r>
            <a:r>
              <a:rPr lang="it-IT" sz="1200" i="1" dirty="0"/>
              <a:t> </a:t>
            </a:r>
            <a:r>
              <a:rPr lang="it-IT" sz="1200" i="1" dirty="0" err="1"/>
              <a:t>that</a:t>
            </a:r>
            <a:r>
              <a:rPr lang="it-IT" sz="1200" i="1" dirty="0"/>
              <a:t> </a:t>
            </a:r>
            <a:r>
              <a:rPr lang="it-IT" sz="1200" i="1" dirty="0" err="1"/>
              <a:t>currently</a:t>
            </a:r>
            <a:r>
              <a:rPr lang="it-IT" sz="1200" i="1" dirty="0"/>
              <a:t> (2022) produce more </a:t>
            </a:r>
            <a:r>
              <a:rPr lang="it-IT" sz="1200" i="1" dirty="0" err="1"/>
              <a:t>than</a:t>
            </a:r>
            <a:r>
              <a:rPr lang="it-IT" sz="1200" i="1" dirty="0"/>
              <a:t> </a:t>
            </a:r>
            <a:r>
              <a:rPr lang="it-IT" sz="1200" i="1" dirty="0" err="1"/>
              <a:t>enough</a:t>
            </a:r>
            <a:r>
              <a:rPr lang="it-IT" sz="1200" i="1" dirty="0"/>
              <a:t> compost to </a:t>
            </a:r>
            <a:r>
              <a:rPr lang="it-IT" sz="1200" i="1" dirty="0" err="1"/>
              <a:t>apply</a:t>
            </a:r>
            <a:r>
              <a:rPr lang="it-IT" sz="1200" i="1" dirty="0"/>
              <a:t> to </a:t>
            </a:r>
            <a:r>
              <a:rPr lang="it-IT" sz="1200" i="1" dirty="0" err="1"/>
              <a:t>all</a:t>
            </a:r>
            <a:r>
              <a:rPr lang="it-IT" sz="1200" i="1" dirty="0"/>
              <a:t> of </a:t>
            </a:r>
            <a:r>
              <a:rPr lang="it-IT" sz="1200" i="1" dirty="0" err="1"/>
              <a:t>their</a:t>
            </a:r>
            <a:r>
              <a:rPr lang="it-IT" sz="1200" i="1" dirty="0"/>
              <a:t> </a:t>
            </a:r>
            <a:r>
              <a:rPr lang="it-IT" sz="1200" i="1" dirty="0" err="1"/>
              <a:t>eroded</a:t>
            </a:r>
            <a:r>
              <a:rPr lang="it-IT" sz="1200" i="1" dirty="0"/>
              <a:t> agri-cultural </a:t>
            </a:r>
            <a:r>
              <a:rPr lang="it-IT" sz="1200" i="1" dirty="0" err="1"/>
              <a:t>soils</a:t>
            </a:r>
            <a:r>
              <a:rPr lang="it-IT" sz="1200" i="1" dirty="0"/>
              <a:t> (10 ton/ha per </a:t>
            </a:r>
            <a:r>
              <a:rPr lang="it-IT" sz="1200" i="1" dirty="0" err="1"/>
              <a:t>annum</a:t>
            </a:r>
            <a:r>
              <a:rPr lang="it-IT" sz="1200" i="1" dirty="0"/>
              <a:t>)</a:t>
            </a:r>
          </a:p>
        </p:txBody>
      </p:sp>
      <p:pic>
        <p:nvPicPr>
          <p:cNvPr id="16" name="Immagine 15">
            <a:extLst>
              <a:ext uri="{FF2B5EF4-FFF2-40B4-BE49-F238E27FC236}">
                <a16:creationId xmlns:a16="http://schemas.microsoft.com/office/drawing/2014/main" id="{72DF37B3-62A0-5C35-3454-30618FAB9B3A}"/>
              </a:ext>
            </a:extLst>
          </p:cNvPr>
          <p:cNvPicPr>
            <a:picLocks noChangeAspect="1"/>
          </p:cNvPicPr>
          <p:nvPr/>
        </p:nvPicPr>
        <p:blipFill rotWithShape="1">
          <a:blip r:embed="rId5"/>
          <a:srcRect t="2447" b="1358"/>
          <a:stretch/>
        </p:blipFill>
        <p:spPr>
          <a:xfrm>
            <a:off x="7800230" y="2678130"/>
            <a:ext cx="4035286" cy="3442158"/>
          </a:xfrm>
          <a:prstGeom prst="rect">
            <a:avLst/>
          </a:prstGeom>
        </p:spPr>
      </p:pic>
      <p:sp>
        <p:nvSpPr>
          <p:cNvPr id="17" name="CasellaDiTesto 16">
            <a:extLst>
              <a:ext uri="{FF2B5EF4-FFF2-40B4-BE49-F238E27FC236}">
                <a16:creationId xmlns:a16="http://schemas.microsoft.com/office/drawing/2014/main" id="{6D15E52B-A147-B551-FD84-AF49EAC313A2}"/>
              </a:ext>
            </a:extLst>
          </p:cNvPr>
          <p:cNvSpPr txBox="1"/>
          <p:nvPr/>
        </p:nvSpPr>
        <p:spPr>
          <a:xfrm>
            <a:off x="4244672" y="4670110"/>
            <a:ext cx="2939331" cy="1208279"/>
          </a:xfrm>
          <a:prstGeom prst="rect">
            <a:avLst/>
          </a:prstGeom>
          <a:noFill/>
        </p:spPr>
        <p:txBody>
          <a:bodyPr wrap="square">
            <a:spAutoFit/>
          </a:bodyPr>
          <a:lstStyle/>
          <a:p>
            <a:pPr algn="just">
              <a:lnSpc>
                <a:spcPct val="115000"/>
              </a:lnSpc>
              <a:spcBef>
                <a:spcPts val="600"/>
              </a:spcBef>
              <a:spcAft>
                <a:spcPts val="600"/>
              </a:spcAft>
            </a:pPr>
            <a:r>
              <a:rPr lang="it-IT" sz="1600" dirty="0"/>
              <a:t>The </a:t>
            </a:r>
            <a:r>
              <a:rPr lang="it-IT" sz="1600" dirty="0" err="1"/>
              <a:t>fraction</a:t>
            </a:r>
            <a:r>
              <a:rPr lang="it-IT" sz="1600" dirty="0"/>
              <a:t> of </a:t>
            </a:r>
            <a:r>
              <a:rPr lang="it-IT" sz="1600" dirty="0" err="1"/>
              <a:t>arable</a:t>
            </a:r>
            <a:r>
              <a:rPr lang="it-IT" sz="1600" dirty="0"/>
              <a:t> </a:t>
            </a:r>
            <a:r>
              <a:rPr lang="it-IT" sz="1600" dirty="0" err="1"/>
              <a:t>land</a:t>
            </a:r>
            <a:r>
              <a:rPr lang="it-IT" sz="1600" dirty="0"/>
              <a:t> </a:t>
            </a:r>
            <a:r>
              <a:rPr lang="it-IT" sz="1600" dirty="0" err="1"/>
              <a:t>could</a:t>
            </a:r>
            <a:r>
              <a:rPr lang="it-IT" sz="1600" dirty="0"/>
              <a:t> benefit from compost </a:t>
            </a:r>
            <a:r>
              <a:rPr lang="it-IT" sz="1600" dirty="0" err="1"/>
              <a:t>produced</a:t>
            </a:r>
            <a:r>
              <a:rPr lang="it-IT" sz="1600" dirty="0"/>
              <a:t> </a:t>
            </a:r>
            <a:r>
              <a:rPr lang="it-IT" sz="1600" dirty="0" err="1"/>
              <a:t>at</a:t>
            </a:r>
            <a:r>
              <a:rPr lang="it-IT" sz="1600" dirty="0"/>
              <a:t> </a:t>
            </a:r>
            <a:r>
              <a:rPr lang="it-IT" sz="1600" dirty="0" err="1"/>
              <a:t>currently</a:t>
            </a:r>
            <a:r>
              <a:rPr lang="it-IT" sz="1600" dirty="0"/>
              <a:t> </a:t>
            </a:r>
            <a:r>
              <a:rPr lang="it-IT" sz="1600" dirty="0" err="1"/>
              <a:t>estimated</a:t>
            </a:r>
            <a:r>
              <a:rPr lang="it-IT" sz="1600" dirty="0"/>
              <a:t> </a:t>
            </a:r>
            <a:r>
              <a:rPr lang="it-IT" sz="1600" dirty="0" err="1"/>
              <a:t>amount</a:t>
            </a:r>
            <a:r>
              <a:rPr lang="it-IT" sz="1600" dirty="0"/>
              <a:t> </a:t>
            </a:r>
            <a:r>
              <a:rPr lang="it-IT" sz="1600" dirty="0" err="1"/>
              <a:t>is</a:t>
            </a:r>
            <a:r>
              <a:rPr lang="it-IT" sz="1600" dirty="0"/>
              <a:t> </a:t>
            </a:r>
            <a:r>
              <a:rPr lang="it-IT" sz="1600" dirty="0" err="1"/>
              <a:t>very</a:t>
            </a:r>
            <a:r>
              <a:rPr lang="it-IT" sz="1600" dirty="0"/>
              <a:t> low</a:t>
            </a:r>
          </a:p>
        </p:txBody>
      </p:sp>
      <p:pic>
        <p:nvPicPr>
          <p:cNvPr id="18" name="Elemento grafico 17" descr="Dorso della mano con indice che punta verso destra con riempimento a tinta unita">
            <a:extLst>
              <a:ext uri="{FF2B5EF4-FFF2-40B4-BE49-F238E27FC236}">
                <a16:creationId xmlns:a16="http://schemas.microsoft.com/office/drawing/2014/main" id="{C1557416-ABAE-977C-8B35-FD4F6AF8FED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236389" y="4609202"/>
            <a:ext cx="620965" cy="620965"/>
          </a:xfrm>
          <a:prstGeom prst="rect">
            <a:avLst/>
          </a:prstGeom>
        </p:spPr>
      </p:pic>
    </p:spTree>
    <p:extLst>
      <p:ext uri="{BB962C8B-B14F-4D97-AF65-F5344CB8AC3E}">
        <p14:creationId xmlns:p14="http://schemas.microsoft.com/office/powerpoint/2010/main" val="1822689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5AAAC-F216-B120-D3E8-A590920106D0}"/>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47DC2A27-9CA4-4E2C-59BF-4A5D4182006C}"/>
              </a:ext>
            </a:extLst>
          </p:cNvPr>
          <p:cNvSpPr>
            <a:spLocks noGrp="1"/>
          </p:cNvSpPr>
          <p:nvPr>
            <p:ph type="sldNum" sz="quarter" idx="12"/>
          </p:nvPr>
        </p:nvSpPr>
        <p:spPr/>
        <p:txBody>
          <a:bodyPr/>
          <a:lstStyle/>
          <a:p>
            <a:fld id="{519954A3-9DFD-4C44-94BA-B95130A3BA1C}" type="slidenum">
              <a:rPr lang="en-US" smtClean="0"/>
              <a:t>23</a:t>
            </a:fld>
            <a:endParaRPr lang="en-US" dirty="0"/>
          </a:p>
        </p:txBody>
      </p:sp>
      <p:sp>
        <p:nvSpPr>
          <p:cNvPr id="2" name="Segnaposto piè di pagina 1">
            <a:extLst>
              <a:ext uri="{FF2B5EF4-FFF2-40B4-BE49-F238E27FC236}">
                <a16:creationId xmlns:a16="http://schemas.microsoft.com/office/drawing/2014/main" id="{B3F92055-AE9B-7E95-839E-0EA7180B112E}"/>
              </a:ext>
            </a:extLst>
          </p:cNvPr>
          <p:cNvSpPr>
            <a:spLocks noGrp="1"/>
          </p:cNvSpPr>
          <p:nvPr>
            <p:ph type="ftr" sz="quarter" idx="11"/>
          </p:nvPr>
        </p:nvSpPr>
        <p:spPr>
          <a:xfrm>
            <a:off x="138363" y="6238876"/>
            <a:ext cx="11917279" cy="600074"/>
          </a:xfrm>
        </p:spPr>
        <p:txBody>
          <a:bodyPr/>
          <a:lstStyle/>
          <a:p>
            <a:r>
              <a:rPr lang="en-US" dirty="0"/>
              <a:t>Module: A / Learning Unit: 4 / Sub Unit: 5</a:t>
            </a:r>
          </a:p>
        </p:txBody>
      </p:sp>
      <p:sp>
        <p:nvSpPr>
          <p:cNvPr id="3" name="CasellaDiTesto 2">
            <a:extLst>
              <a:ext uri="{FF2B5EF4-FFF2-40B4-BE49-F238E27FC236}">
                <a16:creationId xmlns:a16="http://schemas.microsoft.com/office/drawing/2014/main" id="{97F3987A-6DD4-F837-1A87-A86795496F3E}"/>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Cost/benefit - from waste to opportunity</a:t>
            </a:r>
            <a:endParaRPr lang="it-IT" sz="2800" dirty="0"/>
          </a:p>
        </p:txBody>
      </p:sp>
      <p:sp>
        <p:nvSpPr>
          <p:cNvPr id="4" name="CasellaDiTesto 3">
            <a:extLst>
              <a:ext uri="{FF2B5EF4-FFF2-40B4-BE49-F238E27FC236}">
                <a16:creationId xmlns:a16="http://schemas.microsoft.com/office/drawing/2014/main" id="{8EEECFDF-F1C0-421C-57BD-9F33B7E04ABD}"/>
              </a:ext>
            </a:extLst>
          </p:cNvPr>
          <p:cNvSpPr txBox="1"/>
          <p:nvPr/>
        </p:nvSpPr>
        <p:spPr>
          <a:xfrm>
            <a:off x="287003" y="1580981"/>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The cost and benefits associated with the reuse of organic waste can vary depending on factors such as the type of waste, the chosen reuse method, local regulations, and the specific goals of the reuse program</a:t>
            </a:r>
            <a:endParaRPr lang="it-IT" dirty="0"/>
          </a:p>
        </p:txBody>
      </p:sp>
      <p:sp>
        <p:nvSpPr>
          <p:cNvPr id="5" name="Rettangolo 4">
            <a:extLst>
              <a:ext uri="{FF2B5EF4-FFF2-40B4-BE49-F238E27FC236}">
                <a16:creationId xmlns:a16="http://schemas.microsoft.com/office/drawing/2014/main" id="{4EC30746-590D-EABB-ECEB-CCEDA405FCCB}"/>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5</a:t>
            </a:r>
            <a:endPar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endParaRPr>
          </a:p>
        </p:txBody>
      </p:sp>
      <p:sp>
        <p:nvSpPr>
          <p:cNvPr id="9" name="CasellaDiTesto 8">
            <a:extLst>
              <a:ext uri="{FF2B5EF4-FFF2-40B4-BE49-F238E27FC236}">
                <a16:creationId xmlns:a16="http://schemas.microsoft.com/office/drawing/2014/main" id="{022EFB78-1CF2-1B7A-DB13-D3635152771C}"/>
              </a:ext>
            </a:extLst>
          </p:cNvPr>
          <p:cNvSpPr txBox="1"/>
          <p:nvPr/>
        </p:nvSpPr>
        <p:spPr>
          <a:xfrm>
            <a:off x="287003" y="2333897"/>
            <a:ext cx="5028412" cy="4339650"/>
          </a:xfrm>
          <a:prstGeom prst="rect">
            <a:avLst/>
          </a:prstGeom>
          <a:noFill/>
        </p:spPr>
        <p:txBody>
          <a:bodyPr wrap="square">
            <a:spAutoFit/>
          </a:bodyPr>
          <a:lstStyle/>
          <a:p>
            <a:pPr algn="ctr"/>
            <a:r>
              <a:rPr lang="en-US" sz="1800" b="1" dirty="0">
                <a:solidFill>
                  <a:srgbClr val="93C01F"/>
                </a:solidFill>
                <a:effectLst/>
                <a:latin typeface="Calibri" panose="020F0502020204030204" pitchFamily="34" charset="0"/>
                <a:ea typeface="Calibri" panose="020F0502020204030204" pitchFamily="34" charset="0"/>
              </a:rPr>
              <a:t>COSTS</a:t>
            </a:r>
            <a:endParaRPr lang="en-US" b="1" dirty="0">
              <a:solidFill>
                <a:srgbClr val="93C01F"/>
              </a:solidFill>
              <a:latin typeface="Calibri" panose="020F0502020204030204" pitchFamily="34" charset="0"/>
              <a:ea typeface="Calibri" panose="020F0502020204030204" pitchFamily="34" charset="0"/>
            </a:endParaRPr>
          </a:p>
          <a:p>
            <a:pPr algn="ctr"/>
            <a:endParaRPr lang="en-GB" sz="800"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Infrastructure Investment</a:t>
            </a:r>
          </a:p>
          <a:p>
            <a:pPr algn="ctr"/>
            <a:r>
              <a:rPr lang="en-US" sz="1600" i="1" dirty="0">
                <a:effectLst/>
                <a:latin typeface="Calibri" panose="020F0502020204030204" pitchFamily="34" charset="0"/>
                <a:ea typeface="Calibri" panose="020F0502020204030204" pitchFamily="34" charset="0"/>
              </a:rPr>
              <a:t>establishing facilities initial investment in infrastructure, equipment, and technology</a:t>
            </a:r>
            <a:endParaRPr lang="en-GB" sz="1600" i="1" dirty="0">
              <a:effectLst/>
              <a:latin typeface="Calibri" panose="020F0502020204030204" pitchFamily="34" charset="0"/>
              <a:ea typeface="Calibri" panose="020F0502020204030204" pitchFamily="34" charset="0"/>
            </a:endParaRPr>
          </a:p>
          <a:p>
            <a:pPr algn="ctr"/>
            <a:endParaRPr lang="en-GB" sz="1600" b="1" i="1"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Transportation Costs</a:t>
            </a:r>
          </a:p>
          <a:p>
            <a:pPr algn="ctr"/>
            <a:r>
              <a:rPr lang="en-US" sz="1600" i="1" dirty="0">
                <a:latin typeface="Calibri" panose="020F0502020204030204" pitchFamily="34" charset="0"/>
                <a:ea typeface="Calibri" panose="020F0502020204030204" pitchFamily="34" charset="0"/>
              </a:rPr>
              <a:t>costs associated with vehicles, fuel, and </a:t>
            </a:r>
            <a:r>
              <a:rPr lang="en-US" sz="1600" i="1" dirty="0" err="1">
                <a:latin typeface="Calibri" panose="020F0502020204030204" pitchFamily="34" charset="0"/>
                <a:ea typeface="Calibri" panose="020F0502020204030204" pitchFamily="34" charset="0"/>
              </a:rPr>
              <a:t>labour</a:t>
            </a:r>
            <a:endParaRPr lang="en-US" sz="1600" i="1" dirty="0">
              <a:latin typeface="Calibri" panose="020F0502020204030204" pitchFamily="34" charset="0"/>
              <a:ea typeface="Calibri" panose="020F0502020204030204" pitchFamily="34" charset="0"/>
            </a:endParaRPr>
          </a:p>
          <a:p>
            <a:pPr algn="ctr"/>
            <a:endParaRPr lang="en-GB" sz="1600" i="1"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Operational Costs </a:t>
            </a:r>
          </a:p>
          <a:p>
            <a:pPr algn="ctr"/>
            <a:r>
              <a:rPr lang="en-GB" sz="1600" i="1" dirty="0">
                <a:latin typeface="Calibri" panose="020F0502020204030204" pitchFamily="34" charset="0"/>
                <a:ea typeface="Calibri" panose="020F0502020204030204" pitchFamily="34" charset="0"/>
              </a:rPr>
              <a:t>labour, energy, maintenance, and monitoring</a:t>
            </a:r>
          </a:p>
          <a:p>
            <a:pPr algn="ctr"/>
            <a:endParaRPr lang="en-GB" sz="1600" b="1" i="1" dirty="0">
              <a:effectLst/>
              <a:latin typeface="Calibri" panose="020F0502020204030204" pitchFamily="34" charset="0"/>
              <a:ea typeface="Calibri" panose="020F0502020204030204" pitchFamily="34" charset="0"/>
            </a:endParaRPr>
          </a:p>
          <a:p>
            <a:pPr algn="ctr"/>
            <a:r>
              <a:rPr lang="en-GB" sz="1600" b="1" dirty="0">
                <a:effectLst/>
                <a:latin typeface="Calibri" panose="020F0502020204030204" pitchFamily="34" charset="0"/>
                <a:ea typeface="Calibri" panose="020F0502020204030204" pitchFamily="34" charset="0"/>
              </a:rPr>
              <a:t>Regulatory Compliance</a:t>
            </a:r>
          </a:p>
          <a:p>
            <a:pPr algn="ctr"/>
            <a:r>
              <a:rPr lang="en-US" sz="1600" i="1" dirty="0"/>
              <a:t>Meeting environmental regulations and standards may require additional investments in monitoring</a:t>
            </a:r>
          </a:p>
          <a:p>
            <a:pPr algn="ctr"/>
            <a:endParaRPr lang="it-IT" sz="1600" i="1" dirty="0"/>
          </a:p>
          <a:p>
            <a:pPr algn="ctr"/>
            <a:r>
              <a:rPr lang="en-GB" sz="1600" b="1" dirty="0">
                <a:latin typeface="Calibri" panose="020F0502020204030204" pitchFamily="34" charset="0"/>
                <a:ea typeface="Calibri" panose="020F0502020204030204" pitchFamily="34" charset="0"/>
              </a:rPr>
              <a:t>Market Challenges</a:t>
            </a:r>
            <a:endParaRPr lang="it-IT" sz="1600" b="1" dirty="0">
              <a:latin typeface="Calibri" panose="020F0502020204030204" pitchFamily="34" charset="0"/>
              <a:ea typeface="Calibri" panose="020F0502020204030204" pitchFamily="34" charset="0"/>
            </a:endParaRPr>
          </a:p>
        </p:txBody>
      </p:sp>
      <p:sp>
        <p:nvSpPr>
          <p:cNvPr id="10" name="CasellaDiTesto 9">
            <a:extLst>
              <a:ext uri="{FF2B5EF4-FFF2-40B4-BE49-F238E27FC236}">
                <a16:creationId xmlns:a16="http://schemas.microsoft.com/office/drawing/2014/main" id="{D339AA67-29D5-6252-0E35-C60589CDDBA4}"/>
              </a:ext>
            </a:extLst>
          </p:cNvPr>
          <p:cNvSpPr txBox="1"/>
          <p:nvPr/>
        </p:nvSpPr>
        <p:spPr>
          <a:xfrm>
            <a:off x="6876585" y="2432060"/>
            <a:ext cx="5028412" cy="3939540"/>
          </a:xfrm>
          <a:prstGeom prst="rect">
            <a:avLst/>
          </a:prstGeom>
          <a:noFill/>
        </p:spPr>
        <p:txBody>
          <a:bodyPr wrap="square">
            <a:spAutoFit/>
          </a:bodyPr>
          <a:lstStyle/>
          <a:p>
            <a:pPr algn="ctr"/>
            <a:r>
              <a:rPr lang="en-US" sz="1800" b="1" dirty="0">
                <a:solidFill>
                  <a:srgbClr val="93C01F"/>
                </a:solidFill>
                <a:effectLst/>
                <a:latin typeface="Calibri" panose="020F0502020204030204" pitchFamily="34" charset="0"/>
                <a:ea typeface="Calibri" panose="020F0502020204030204" pitchFamily="34" charset="0"/>
              </a:rPr>
              <a:t>BENEFITS</a:t>
            </a:r>
          </a:p>
          <a:p>
            <a:endParaRPr lang="en-GB" sz="800" dirty="0">
              <a:latin typeface="Calibri" panose="020F0502020204030204" pitchFamily="34" charset="0"/>
              <a:ea typeface="Calibri" panose="020F0502020204030204" pitchFamily="34" charset="0"/>
            </a:endParaRPr>
          </a:p>
          <a:p>
            <a:pPr algn="ctr"/>
            <a:r>
              <a:rPr lang="en-US" sz="1600" b="1" dirty="0">
                <a:latin typeface="Calibri" panose="020F0502020204030204" pitchFamily="34" charset="0"/>
                <a:ea typeface="Calibri" panose="020F0502020204030204" pitchFamily="34" charset="0"/>
              </a:rPr>
              <a:t>Reduced Waste Disposal Costs</a:t>
            </a:r>
          </a:p>
          <a:p>
            <a:pPr algn="ctr"/>
            <a:r>
              <a:rPr lang="en-US" sz="1600" i="1" dirty="0">
                <a:effectLst/>
                <a:latin typeface="Calibri" panose="020F0502020204030204" pitchFamily="34" charset="0"/>
                <a:ea typeface="Calibri" panose="020F0502020204030204" pitchFamily="34" charset="0"/>
              </a:rPr>
              <a:t>reduction of landfill disposal fees</a:t>
            </a:r>
          </a:p>
          <a:p>
            <a:pPr algn="ctr"/>
            <a:endParaRPr lang="en-GB" sz="1600" b="1" i="1" dirty="0">
              <a:latin typeface="Calibri" panose="020F0502020204030204" pitchFamily="34" charset="0"/>
              <a:ea typeface="Calibri" panose="020F0502020204030204" pitchFamily="34" charset="0"/>
            </a:endParaRPr>
          </a:p>
          <a:p>
            <a:pPr algn="ctr"/>
            <a:r>
              <a:rPr lang="en-US" sz="1600" b="1" dirty="0">
                <a:latin typeface="Calibri" panose="020F0502020204030204" pitchFamily="34" charset="0"/>
                <a:ea typeface="Calibri" panose="020F0502020204030204" pitchFamily="34" charset="0"/>
              </a:rPr>
              <a:t>Soil Improvement and Fertility</a:t>
            </a:r>
          </a:p>
          <a:p>
            <a:pPr algn="ctr"/>
            <a:r>
              <a:rPr lang="en-US" sz="1600" i="1" dirty="0">
                <a:latin typeface="Calibri" panose="020F0502020204030204" pitchFamily="34" charset="0"/>
                <a:ea typeface="Calibri" panose="020F0502020204030204" pitchFamily="34" charset="0"/>
              </a:rPr>
              <a:t>costs associated with vehicles, fuel, and </a:t>
            </a:r>
            <a:r>
              <a:rPr lang="en-US" sz="1600" i="1" dirty="0" err="1">
                <a:latin typeface="Calibri" panose="020F0502020204030204" pitchFamily="34" charset="0"/>
                <a:ea typeface="Calibri" panose="020F0502020204030204" pitchFamily="34" charset="0"/>
              </a:rPr>
              <a:t>labour</a:t>
            </a:r>
            <a:endParaRPr lang="en-US" sz="1600" i="1" dirty="0">
              <a:latin typeface="Calibri" panose="020F0502020204030204" pitchFamily="34" charset="0"/>
              <a:ea typeface="Calibri" panose="020F0502020204030204" pitchFamily="34" charset="0"/>
            </a:endParaRPr>
          </a:p>
          <a:p>
            <a:pPr algn="ctr"/>
            <a:endParaRPr lang="en-GB" sz="1600" i="1"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Energy Generation</a:t>
            </a:r>
          </a:p>
          <a:p>
            <a:pPr algn="ctr"/>
            <a:r>
              <a:rPr lang="en-GB" sz="1600" i="1" dirty="0">
                <a:latin typeface="Calibri" panose="020F0502020204030204" pitchFamily="34" charset="0"/>
                <a:ea typeface="Calibri" panose="020F0502020204030204" pitchFamily="34" charset="0"/>
              </a:rPr>
              <a:t>Biogas for energy generation is an example</a:t>
            </a:r>
          </a:p>
          <a:p>
            <a:pPr algn="ctr"/>
            <a:endParaRPr lang="en-GB" sz="1600" i="1" dirty="0">
              <a:latin typeface="Calibri" panose="020F0502020204030204" pitchFamily="34" charset="0"/>
              <a:ea typeface="Calibri" panose="020F0502020204030204" pitchFamily="34" charset="0"/>
            </a:endParaRPr>
          </a:p>
          <a:p>
            <a:pPr algn="ctr"/>
            <a:r>
              <a:rPr lang="en-GB" sz="1600" b="1" dirty="0">
                <a:effectLst/>
                <a:latin typeface="Calibri" panose="020F0502020204030204" pitchFamily="34" charset="0"/>
                <a:ea typeface="Calibri" panose="020F0502020204030204" pitchFamily="34" charset="0"/>
              </a:rPr>
              <a:t>Economic Opportunities</a:t>
            </a:r>
          </a:p>
          <a:p>
            <a:pPr algn="ctr"/>
            <a:r>
              <a:rPr lang="en-GB" sz="1600" i="1" dirty="0">
                <a:latin typeface="Calibri" panose="020F0502020204030204" pitchFamily="34" charset="0"/>
                <a:ea typeface="Calibri" panose="020F0502020204030204" pitchFamily="34" charset="0"/>
              </a:rPr>
              <a:t>Such as job creation in recycling facilities, the production of compost or bioenergy</a:t>
            </a:r>
          </a:p>
          <a:p>
            <a:pPr algn="ctr"/>
            <a:endParaRPr lang="it-IT" sz="1600" i="1" dirty="0">
              <a:latin typeface="Calibri" panose="020F0502020204030204" pitchFamily="34" charset="0"/>
              <a:ea typeface="Calibri" panose="020F0502020204030204" pitchFamily="34" charset="0"/>
            </a:endParaRPr>
          </a:p>
          <a:p>
            <a:pPr algn="ctr"/>
            <a:r>
              <a:rPr lang="en-GB" sz="1600" b="1" dirty="0">
                <a:latin typeface="Calibri" panose="020F0502020204030204" pitchFamily="34" charset="0"/>
                <a:ea typeface="Calibri" panose="020F0502020204030204" pitchFamily="34" charset="0"/>
              </a:rPr>
              <a:t>Greenhouse Gas Reduction</a:t>
            </a:r>
            <a:endParaRPr lang="it-IT" sz="1600" b="1" dirty="0">
              <a:latin typeface="Calibri" panose="020F0502020204030204" pitchFamily="34" charset="0"/>
              <a:ea typeface="Calibri" panose="020F0502020204030204" pitchFamily="34" charset="0"/>
            </a:endParaRPr>
          </a:p>
        </p:txBody>
      </p:sp>
      <p:pic>
        <p:nvPicPr>
          <p:cNvPr id="12" name="Immagine 11">
            <a:extLst>
              <a:ext uri="{FF2B5EF4-FFF2-40B4-BE49-F238E27FC236}">
                <a16:creationId xmlns:a16="http://schemas.microsoft.com/office/drawing/2014/main" id="{E333A8C5-2B72-B7C6-F66E-887CC1F01444}"/>
              </a:ext>
            </a:extLst>
          </p:cNvPr>
          <p:cNvPicPr>
            <a:picLocks noChangeAspect="1"/>
          </p:cNvPicPr>
          <p:nvPr/>
        </p:nvPicPr>
        <p:blipFill>
          <a:blip r:embed="rId2"/>
          <a:stretch>
            <a:fillRect/>
          </a:stretch>
        </p:blipFill>
        <p:spPr>
          <a:xfrm>
            <a:off x="5443197" y="2110853"/>
            <a:ext cx="1522988" cy="4182173"/>
          </a:xfrm>
          <a:prstGeom prst="rect">
            <a:avLst/>
          </a:prstGeom>
        </p:spPr>
      </p:pic>
    </p:spTree>
    <p:extLst>
      <p:ext uri="{BB962C8B-B14F-4D97-AF65-F5344CB8AC3E}">
        <p14:creationId xmlns:p14="http://schemas.microsoft.com/office/powerpoint/2010/main" val="23135702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AB355-BF2B-2B89-545A-DDD8D9339FA9}"/>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2DCC47B-CDD5-D78C-731E-29D151D3F1A9}"/>
              </a:ext>
            </a:extLst>
          </p:cNvPr>
          <p:cNvSpPr>
            <a:spLocks noGrp="1"/>
          </p:cNvSpPr>
          <p:nvPr>
            <p:ph type="sldNum" sz="quarter" idx="12"/>
          </p:nvPr>
        </p:nvSpPr>
        <p:spPr/>
        <p:txBody>
          <a:bodyPr/>
          <a:lstStyle/>
          <a:p>
            <a:fld id="{519954A3-9DFD-4C44-94BA-B95130A3BA1C}" type="slidenum">
              <a:rPr lang="en-US" smtClean="0"/>
              <a:t>24</a:t>
            </a:fld>
            <a:endParaRPr lang="en-US" dirty="0"/>
          </a:p>
        </p:txBody>
      </p:sp>
      <p:sp>
        <p:nvSpPr>
          <p:cNvPr id="2" name="Segnaposto piè di pagina 1">
            <a:extLst>
              <a:ext uri="{FF2B5EF4-FFF2-40B4-BE49-F238E27FC236}">
                <a16:creationId xmlns:a16="http://schemas.microsoft.com/office/drawing/2014/main" id="{8ADB5565-4354-3C2E-4711-D7A882FBC080}"/>
              </a:ext>
            </a:extLst>
          </p:cNvPr>
          <p:cNvSpPr>
            <a:spLocks noGrp="1"/>
          </p:cNvSpPr>
          <p:nvPr>
            <p:ph type="ftr" sz="quarter" idx="11"/>
          </p:nvPr>
        </p:nvSpPr>
        <p:spPr>
          <a:xfrm>
            <a:off x="138363" y="6238876"/>
            <a:ext cx="11917279" cy="600074"/>
          </a:xfrm>
        </p:spPr>
        <p:txBody>
          <a:bodyPr/>
          <a:lstStyle/>
          <a:p>
            <a:r>
              <a:rPr lang="en-US" dirty="0"/>
              <a:t>Module: A / Learning Unit: 4 / Sub Unit: 5</a:t>
            </a:r>
          </a:p>
        </p:txBody>
      </p:sp>
      <p:sp>
        <p:nvSpPr>
          <p:cNvPr id="3" name="CasellaDiTesto 2">
            <a:extLst>
              <a:ext uri="{FF2B5EF4-FFF2-40B4-BE49-F238E27FC236}">
                <a16:creationId xmlns:a16="http://schemas.microsoft.com/office/drawing/2014/main" id="{F574B0CE-4517-DB8E-9466-87E7BB3A57E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Advantage &amp; disadvantages</a:t>
            </a:r>
            <a:endParaRPr lang="it-IT" sz="2400" dirty="0"/>
          </a:p>
        </p:txBody>
      </p:sp>
      <p:sp>
        <p:nvSpPr>
          <p:cNvPr id="4" name="CasellaDiTesto 3">
            <a:extLst>
              <a:ext uri="{FF2B5EF4-FFF2-40B4-BE49-F238E27FC236}">
                <a16:creationId xmlns:a16="http://schemas.microsoft.com/office/drawing/2014/main" id="{0244CAAF-6FC0-32EE-BB62-F0CC9079C492}"/>
              </a:ext>
            </a:extLst>
          </p:cNvPr>
          <p:cNvSpPr txBox="1"/>
          <p:nvPr/>
        </p:nvSpPr>
        <p:spPr>
          <a:xfrm>
            <a:off x="287003" y="1580981"/>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overview on advantages and disadvantages related to the different management strategies of organic waste</a:t>
            </a:r>
            <a:endParaRPr lang="it-IT" dirty="0"/>
          </a:p>
        </p:txBody>
      </p:sp>
      <p:graphicFrame>
        <p:nvGraphicFramePr>
          <p:cNvPr id="7" name="Diagramma 6">
            <a:extLst>
              <a:ext uri="{FF2B5EF4-FFF2-40B4-BE49-F238E27FC236}">
                <a16:creationId xmlns:a16="http://schemas.microsoft.com/office/drawing/2014/main" id="{8013C40F-6F4E-FE98-BFFE-170F189032DC}"/>
              </a:ext>
            </a:extLst>
          </p:cNvPr>
          <p:cNvGraphicFramePr/>
          <p:nvPr>
            <p:extLst>
              <p:ext uri="{D42A27DB-BD31-4B8C-83A1-F6EECF244321}">
                <p14:modId xmlns:p14="http://schemas.microsoft.com/office/powerpoint/2010/main" val="4253871680"/>
              </p:ext>
            </p:extLst>
          </p:nvPr>
        </p:nvGraphicFramePr>
        <p:xfrm>
          <a:off x="567141" y="2697708"/>
          <a:ext cx="4896512" cy="2815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ma 7">
            <a:extLst>
              <a:ext uri="{FF2B5EF4-FFF2-40B4-BE49-F238E27FC236}">
                <a16:creationId xmlns:a16="http://schemas.microsoft.com/office/drawing/2014/main" id="{8292E20B-9DE0-D2C5-F03B-D89432A01C03}"/>
              </a:ext>
            </a:extLst>
          </p:cNvPr>
          <p:cNvGraphicFramePr/>
          <p:nvPr>
            <p:extLst>
              <p:ext uri="{D42A27DB-BD31-4B8C-83A1-F6EECF244321}">
                <p14:modId xmlns:p14="http://schemas.microsoft.com/office/powerpoint/2010/main" val="3276926523"/>
              </p:ext>
            </p:extLst>
          </p:nvPr>
        </p:nvGraphicFramePr>
        <p:xfrm>
          <a:off x="6255982" y="2697708"/>
          <a:ext cx="5458346" cy="28159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Immagine 10">
            <a:extLst>
              <a:ext uri="{FF2B5EF4-FFF2-40B4-BE49-F238E27FC236}">
                <a16:creationId xmlns:a16="http://schemas.microsoft.com/office/drawing/2014/main" id="{6C31C3B4-D308-D097-192E-0CB512975F67}"/>
              </a:ext>
            </a:extLst>
          </p:cNvPr>
          <p:cNvPicPr>
            <a:picLocks noChangeAspect="1"/>
          </p:cNvPicPr>
          <p:nvPr/>
        </p:nvPicPr>
        <p:blipFill>
          <a:blip r:embed="rId12"/>
          <a:stretch>
            <a:fillRect/>
          </a:stretch>
        </p:blipFill>
        <p:spPr>
          <a:xfrm>
            <a:off x="477672" y="3702398"/>
            <a:ext cx="1146412" cy="1146412"/>
          </a:xfrm>
          <a:prstGeom prst="rect">
            <a:avLst/>
          </a:prstGeom>
        </p:spPr>
      </p:pic>
      <p:pic>
        <p:nvPicPr>
          <p:cNvPr id="12" name="Immagine 11">
            <a:extLst>
              <a:ext uri="{FF2B5EF4-FFF2-40B4-BE49-F238E27FC236}">
                <a16:creationId xmlns:a16="http://schemas.microsoft.com/office/drawing/2014/main" id="{994B9B90-CC57-58DE-C730-AD876B95263A}"/>
              </a:ext>
            </a:extLst>
          </p:cNvPr>
          <p:cNvPicPr>
            <a:picLocks noChangeAspect="1"/>
          </p:cNvPicPr>
          <p:nvPr/>
        </p:nvPicPr>
        <p:blipFill>
          <a:blip r:embed="rId13"/>
          <a:stretch>
            <a:fillRect/>
          </a:stretch>
        </p:blipFill>
        <p:spPr>
          <a:xfrm>
            <a:off x="6469845" y="3624713"/>
            <a:ext cx="1201128" cy="1301781"/>
          </a:xfrm>
          <a:prstGeom prst="rect">
            <a:avLst/>
          </a:prstGeom>
        </p:spPr>
      </p:pic>
    </p:spTree>
    <p:extLst>
      <p:ext uri="{BB962C8B-B14F-4D97-AF65-F5344CB8AC3E}">
        <p14:creationId xmlns:p14="http://schemas.microsoft.com/office/powerpoint/2010/main" val="2663670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AB355-BF2B-2B89-545A-DDD8D9339FA9}"/>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2DCC47B-CDD5-D78C-731E-29D151D3F1A9}"/>
              </a:ext>
            </a:extLst>
          </p:cNvPr>
          <p:cNvSpPr>
            <a:spLocks noGrp="1"/>
          </p:cNvSpPr>
          <p:nvPr>
            <p:ph type="sldNum" sz="quarter" idx="12"/>
          </p:nvPr>
        </p:nvSpPr>
        <p:spPr/>
        <p:txBody>
          <a:bodyPr/>
          <a:lstStyle/>
          <a:p>
            <a:fld id="{519954A3-9DFD-4C44-94BA-B95130A3BA1C}" type="slidenum">
              <a:rPr lang="en-US" smtClean="0"/>
              <a:t>25</a:t>
            </a:fld>
            <a:endParaRPr lang="en-US" dirty="0"/>
          </a:p>
        </p:txBody>
      </p:sp>
      <p:sp>
        <p:nvSpPr>
          <p:cNvPr id="2" name="Segnaposto piè di pagina 1">
            <a:extLst>
              <a:ext uri="{FF2B5EF4-FFF2-40B4-BE49-F238E27FC236}">
                <a16:creationId xmlns:a16="http://schemas.microsoft.com/office/drawing/2014/main" id="{8ADB5565-4354-3C2E-4711-D7A882FBC080}"/>
              </a:ext>
            </a:extLst>
          </p:cNvPr>
          <p:cNvSpPr>
            <a:spLocks noGrp="1"/>
          </p:cNvSpPr>
          <p:nvPr>
            <p:ph type="ftr" sz="quarter" idx="11"/>
          </p:nvPr>
        </p:nvSpPr>
        <p:spPr>
          <a:xfrm>
            <a:off x="138363" y="6238876"/>
            <a:ext cx="11917279" cy="600074"/>
          </a:xfrm>
        </p:spPr>
        <p:txBody>
          <a:bodyPr/>
          <a:lstStyle/>
          <a:p>
            <a:r>
              <a:rPr lang="en-US" dirty="0"/>
              <a:t>Module: A / Learning Unit: 4 / Sub Unit: 5</a:t>
            </a:r>
          </a:p>
        </p:txBody>
      </p:sp>
      <p:sp>
        <p:nvSpPr>
          <p:cNvPr id="3" name="CasellaDiTesto 2">
            <a:extLst>
              <a:ext uri="{FF2B5EF4-FFF2-40B4-BE49-F238E27FC236}">
                <a16:creationId xmlns:a16="http://schemas.microsoft.com/office/drawing/2014/main" id="{F574B0CE-4517-DB8E-9466-87E7BB3A57E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Advantage &amp; disadvantages</a:t>
            </a:r>
            <a:endParaRPr lang="it-IT" sz="2400" dirty="0"/>
          </a:p>
        </p:txBody>
      </p:sp>
      <p:sp>
        <p:nvSpPr>
          <p:cNvPr id="4" name="CasellaDiTesto 3">
            <a:extLst>
              <a:ext uri="{FF2B5EF4-FFF2-40B4-BE49-F238E27FC236}">
                <a16:creationId xmlns:a16="http://schemas.microsoft.com/office/drawing/2014/main" id="{0244CAAF-6FC0-32EE-BB62-F0CC9079C492}"/>
              </a:ext>
            </a:extLst>
          </p:cNvPr>
          <p:cNvSpPr txBox="1"/>
          <p:nvPr/>
        </p:nvSpPr>
        <p:spPr>
          <a:xfrm>
            <a:off x="287003" y="1580981"/>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overview on advantages and disadvantages related to the main management strategies of organic waste</a:t>
            </a:r>
            <a:endParaRPr lang="it-IT" dirty="0"/>
          </a:p>
        </p:txBody>
      </p:sp>
      <p:graphicFrame>
        <p:nvGraphicFramePr>
          <p:cNvPr id="5" name="Diagramma 4">
            <a:extLst>
              <a:ext uri="{FF2B5EF4-FFF2-40B4-BE49-F238E27FC236}">
                <a16:creationId xmlns:a16="http://schemas.microsoft.com/office/drawing/2014/main" id="{6EB752C2-105A-D3BC-1249-92F01DBF8FDA}"/>
              </a:ext>
            </a:extLst>
          </p:cNvPr>
          <p:cNvGraphicFramePr/>
          <p:nvPr>
            <p:extLst>
              <p:ext uri="{D42A27DB-BD31-4B8C-83A1-F6EECF244321}">
                <p14:modId xmlns:p14="http://schemas.microsoft.com/office/powerpoint/2010/main" val="1257999090"/>
              </p:ext>
            </p:extLst>
          </p:nvPr>
        </p:nvGraphicFramePr>
        <p:xfrm>
          <a:off x="567141" y="2697708"/>
          <a:ext cx="5368878" cy="29160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a:extLst>
              <a:ext uri="{FF2B5EF4-FFF2-40B4-BE49-F238E27FC236}">
                <a16:creationId xmlns:a16="http://schemas.microsoft.com/office/drawing/2014/main" id="{D5D58495-83B6-2259-446C-7AEBA18D6278}"/>
              </a:ext>
            </a:extLst>
          </p:cNvPr>
          <p:cNvGraphicFramePr/>
          <p:nvPr>
            <p:extLst>
              <p:ext uri="{D42A27DB-BD31-4B8C-83A1-F6EECF244321}">
                <p14:modId xmlns:p14="http://schemas.microsoft.com/office/powerpoint/2010/main" val="2505362961"/>
              </p:ext>
            </p:extLst>
          </p:nvPr>
        </p:nvGraphicFramePr>
        <p:xfrm>
          <a:off x="6451600" y="2697707"/>
          <a:ext cx="5312770" cy="30252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2" name="Immagine 11">
            <a:extLst>
              <a:ext uri="{FF2B5EF4-FFF2-40B4-BE49-F238E27FC236}">
                <a16:creationId xmlns:a16="http://schemas.microsoft.com/office/drawing/2014/main" id="{0A8F4EF1-6FCE-808D-6328-9CCE5BD6EF05}"/>
              </a:ext>
            </a:extLst>
          </p:cNvPr>
          <p:cNvPicPr>
            <a:picLocks noChangeAspect="1"/>
          </p:cNvPicPr>
          <p:nvPr/>
        </p:nvPicPr>
        <p:blipFill>
          <a:blip r:embed="rId12"/>
          <a:stretch>
            <a:fillRect/>
          </a:stretch>
        </p:blipFill>
        <p:spPr>
          <a:xfrm>
            <a:off x="744562" y="3773358"/>
            <a:ext cx="1087315" cy="1401952"/>
          </a:xfrm>
          <a:prstGeom prst="rect">
            <a:avLst/>
          </a:prstGeom>
        </p:spPr>
      </p:pic>
      <p:pic>
        <p:nvPicPr>
          <p:cNvPr id="13" name="Immagine 12">
            <a:extLst>
              <a:ext uri="{FF2B5EF4-FFF2-40B4-BE49-F238E27FC236}">
                <a16:creationId xmlns:a16="http://schemas.microsoft.com/office/drawing/2014/main" id="{6266734B-295E-EC9B-5404-B1029FD7B25E}"/>
              </a:ext>
            </a:extLst>
          </p:cNvPr>
          <p:cNvPicPr>
            <a:picLocks noChangeAspect="1"/>
          </p:cNvPicPr>
          <p:nvPr/>
        </p:nvPicPr>
        <p:blipFill>
          <a:blip r:embed="rId13"/>
          <a:stretch>
            <a:fillRect/>
          </a:stretch>
        </p:blipFill>
        <p:spPr>
          <a:xfrm>
            <a:off x="6346116" y="3519893"/>
            <a:ext cx="1510445" cy="1510445"/>
          </a:xfrm>
          <a:prstGeom prst="rect">
            <a:avLst/>
          </a:prstGeom>
        </p:spPr>
      </p:pic>
    </p:spTree>
    <p:extLst>
      <p:ext uri="{BB962C8B-B14F-4D97-AF65-F5344CB8AC3E}">
        <p14:creationId xmlns:p14="http://schemas.microsoft.com/office/powerpoint/2010/main" val="3011619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AB355-BF2B-2B89-545A-DDD8D9339FA9}"/>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32DCC47B-CDD5-D78C-731E-29D151D3F1A9}"/>
              </a:ext>
            </a:extLst>
          </p:cNvPr>
          <p:cNvSpPr>
            <a:spLocks noGrp="1"/>
          </p:cNvSpPr>
          <p:nvPr>
            <p:ph type="sldNum" sz="quarter" idx="12"/>
          </p:nvPr>
        </p:nvSpPr>
        <p:spPr/>
        <p:txBody>
          <a:bodyPr/>
          <a:lstStyle/>
          <a:p>
            <a:fld id="{519954A3-9DFD-4C44-94BA-B95130A3BA1C}" type="slidenum">
              <a:rPr lang="en-US" smtClean="0"/>
              <a:t>26</a:t>
            </a:fld>
            <a:endParaRPr lang="en-US" dirty="0"/>
          </a:p>
        </p:txBody>
      </p:sp>
      <p:sp>
        <p:nvSpPr>
          <p:cNvPr id="2" name="Segnaposto piè di pagina 1">
            <a:extLst>
              <a:ext uri="{FF2B5EF4-FFF2-40B4-BE49-F238E27FC236}">
                <a16:creationId xmlns:a16="http://schemas.microsoft.com/office/drawing/2014/main" id="{8ADB5565-4354-3C2E-4711-D7A882FBC080}"/>
              </a:ext>
            </a:extLst>
          </p:cNvPr>
          <p:cNvSpPr>
            <a:spLocks noGrp="1"/>
          </p:cNvSpPr>
          <p:nvPr>
            <p:ph type="ftr" sz="quarter" idx="11"/>
          </p:nvPr>
        </p:nvSpPr>
        <p:spPr>
          <a:xfrm>
            <a:off x="138363" y="6238876"/>
            <a:ext cx="11917279" cy="600074"/>
          </a:xfrm>
        </p:spPr>
        <p:txBody>
          <a:bodyPr/>
          <a:lstStyle/>
          <a:p>
            <a:r>
              <a:rPr lang="en-US" dirty="0"/>
              <a:t>Module: A / Learning Unit: 4 / Sub Unit: 5</a:t>
            </a:r>
          </a:p>
        </p:txBody>
      </p:sp>
      <p:sp>
        <p:nvSpPr>
          <p:cNvPr id="3" name="CasellaDiTesto 2">
            <a:extLst>
              <a:ext uri="{FF2B5EF4-FFF2-40B4-BE49-F238E27FC236}">
                <a16:creationId xmlns:a16="http://schemas.microsoft.com/office/drawing/2014/main" id="{F574B0CE-4517-DB8E-9466-87E7BB3A57E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Advantage &amp; disadvantages</a:t>
            </a:r>
            <a:endParaRPr lang="it-IT" sz="2400" dirty="0"/>
          </a:p>
        </p:txBody>
      </p:sp>
      <p:sp>
        <p:nvSpPr>
          <p:cNvPr id="4" name="CasellaDiTesto 3">
            <a:extLst>
              <a:ext uri="{FF2B5EF4-FFF2-40B4-BE49-F238E27FC236}">
                <a16:creationId xmlns:a16="http://schemas.microsoft.com/office/drawing/2014/main" id="{0244CAAF-6FC0-32EE-BB62-F0CC9079C492}"/>
              </a:ext>
            </a:extLst>
          </p:cNvPr>
          <p:cNvSpPr txBox="1"/>
          <p:nvPr/>
        </p:nvSpPr>
        <p:spPr>
          <a:xfrm>
            <a:off x="287003" y="1580981"/>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overview on advantages and disadvantages related to the main management strategies of organic waste</a:t>
            </a:r>
            <a:endParaRPr lang="it-IT" dirty="0"/>
          </a:p>
        </p:txBody>
      </p:sp>
      <p:graphicFrame>
        <p:nvGraphicFramePr>
          <p:cNvPr id="5" name="Diagramma 4">
            <a:extLst>
              <a:ext uri="{FF2B5EF4-FFF2-40B4-BE49-F238E27FC236}">
                <a16:creationId xmlns:a16="http://schemas.microsoft.com/office/drawing/2014/main" id="{6EB752C2-105A-D3BC-1249-92F01DBF8FDA}"/>
              </a:ext>
            </a:extLst>
          </p:cNvPr>
          <p:cNvGraphicFramePr/>
          <p:nvPr>
            <p:extLst>
              <p:ext uri="{D42A27DB-BD31-4B8C-83A1-F6EECF244321}">
                <p14:modId xmlns:p14="http://schemas.microsoft.com/office/powerpoint/2010/main" val="3137486181"/>
              </p:ext>
            </p:extLst>
          </p:nvPr>
        </p:nvGraphicFramePr>
        <p:xfrm>
          <a:off x="567141" y="2697708"/>
          <a:ext cx="4896512" cy="2629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ma 6">
            <a:extLst>
              <a:ext uri="{FF2B5EF4-FFF2-40B4-BE49-F238E27FC236}">
                <a16:creationId xmlns:a16="http://schemas.microsoft.com/office/drawing/2014/main" id="{D5D58495-83B6-2259-446C-7AEBA18D6278}"/>
              </a:ext>
            </a:extLst>
          </p:cNvPr>
          <p:cNvGraphicFramePr/>
          <p:nvPr>
            <p:extLst>
              <p:ext uri="{D42A27DB-BD31-4B8C-83A1-F6EECF244321}">
                <p14:modId xmlns:p14="http://schemas.microsoft.com/office/powerpoint/2010/main" val="51648797"/>
              </p:ext>
            </p:extLst>
          </p:nvPr>
        </p:nvGraphicFramePr>
        <p:xfrm>
          <a:off x="6255982" y="2697708"/>
          <a:ext cx="5458346" cy="28159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Immagine 12">
            <a:extLst>
              <a:ext uri="{FF2B5EF4-FFF2-40B4-BE49-F238E27FC236}">
                <a16:creationId xmlns:a16="http://schemas.microsoft.com/office/drawing/2014/main" id="{A4B55E00-7328-2C19-A7A1-14778E92858A}"/>
              </a:ext>
            </a:extLst>
          </p:cNvPr>
          <p:cNvPicPr>
            <a:picLocks noChangeAspect="1"/>
          </p:cNvPicPr>
          <p:nvPr/>
        </p:nvPicPr>
        <p:blipFill>
          <a:blip r:embed="rId12"/>
          <a:stretch>
            <a:fillRect/>
          </a:stretch>
        </p:blipFill>
        <p:spPr>
          <a:xfrm>
            <a:off x="287003" y="3588263"/>
            <a:ext cx="1525349" cy="1525349"/>
          </a:xfrm>
          <a:prstGeom prst="rect">
            <a:avLst/>
          </a:prstGeom>
        </p:spPr>
      </p:pic>
      <p:pic>
        <p:nvPicPr>
          <p:cNvPr id="15" name="Immagine 14">
            <a:extLst>
              <a:ext uri="{FF2B5EF4-FFF2-40B4-BE49-F238E27FC236}">
                <a16:creationId xmlns:a16="http://schemas.microsoft.com/office/drawing/2014/main" id="{9F4A8350-3132-603F-5B76-9DBC718DCDB3}"/>
              </a:ext>
            </a:extLst>
          </p:cNvPr>
          <p:cNvPicPr>
            <a:picLocks noChangeAspect="1"/>
          </p:cNvPicPr>
          <p:nvPr/>
        </p:nvPicPr>
        <p:blipFill>
          <a:blip r:embed="rId13"/>
          <a:stretch>
            <a:fillRect/>
          </a:stretch>
        </p:blipFill>
        <p:spPr>
          <a:xfrm>
            <a:off x="6349340" y="3717947"/>
            <a:ext cx="1434433" cy="1395665"/>
          </a:xfrm>
          <a:prstGeom prst="rect">
            <a:avLst/>
          </a:prstGeom>
        </p:spPr>
      </p:pic>
    </p:spTree>
    <p:extLst>
      <p:ext uri="{BB962C8B-B14F-4D97-AF65-F5344CB8AC3E}">
        <p14:creationId xmlns:p14="http://schemas.microsoft.com/office/powerpoint/2010/main" val="11756556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CDCDB2-B131-B091-7F2D-28A06D6439E3}"/>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DBD65731-201D-888B-E624-234D5F04052F}"/>
              </a:ext>
            </a:extLst>
          </p:cNvPr>
          <p:cNvSpPr>
            <a:spLocks noGrp="1"/>
          </p:cNvSpPr>
          <p:nvPr>
            <p:ph type="sldNum" sz="quarter" idx="12"/>
          </p:nvPr>
        </p:nvSpPr>
        <p:spPr/>
        <p:txBody>
          <a:bodyPr/>
          <a:lstStyle/>
          <a:p>
            <a:fld id="{519954A3-9DFD-4C44-94BA-B95130A3BA1C}" type="slidenum">
              <a:rPr lang="en-US" smtClean="0"/>
              <a:t>27</a:t>
            </a:fld>
            <a:endParaRPr lang="en-US" dirty="0"/>
          </a:p>
        </p:txBody>
      </p:sp>
      <p:sp>
        <p:nvSpPr>
          <p:cNvPr id="2" name="Segnaposto piè di pagina 1">
            <a:extLst>
              <a:ext uri="{FF2B5EF4-FFF2-40B4-BE49-F238E27FC236}">
                <a16:creationId xmlns:a16="http://schemas.microsoft.com/office/drawing/2014/main" id="{25161B0D-D682-BD53-7138-C0BBE1FCF7A4}"/>
              </a:ext>
            </a:extLst>
          </p:cNvPr>
          <p:cNvSpPr>
            <a:spLocks noGrp="1"/>
          </p:cNvSpPr>
          <p:nvPr>
            <p:ph type="ftr" sz="quarter" idx="11"/>
          </p:nvPr>
        </p:nvSpPr>
        <p:spPr>
          <a:xfrm>
            <a:off x="138363" y="6238876"/>
            <a:ext cx="11917279" cy="600074"/>
          </a:xfrm>
        </p:spPr>
        <p:txBody>
          <a:bodyPr/>
          <a:lstStyle/>
          <a:p>
            <a:r>
              <a:rPr lang="en-US" dirty="0"/>
              <a:t>Module: A / Learning Unit: 4 / Sub Unit: 6</a:t>
            </a:r>
          </a:p>
        </p:txBody>
      </p:sp>
      <p:sp>
        <p:nvSpPr>
          <p:cNvPr id="4" name="CasellaDiTesto 3">
            <a:extLst>
              <a:ext uri="{FF2B5EF4-FFF2-40B4-BE49-F238E27FC236}">
                <a16:creationId xmlns:a16="http://schemas.microsoft.com/office/drawing/2014/main" id="{E402798A-8390-58BE-1541-4B5306E476B3}"/>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European legislation on organic residuals reuse in agriculture</a:t>
            </a:r>
            <a:endParaRPr lang="it-IT" sz="2800" dirty="0"/>
          </a:p>
        </p:txBody>
      </p:sp>
      <p:sp>
        <p:nvSpPr>
          <p:cNvPr id="5" name="Rettangolo 4">
            <a:extLst>
              <a:ext uri="{FF2B5EF4-FFF2-40B4-BE49-F238E27FC236}">
                <a16:creationId xmlns:a16="http://schemas.microsoft.com/office/drawing/2014/main" id="{222A6D9C-F20E-A571-90EA-B3054B2AC00E}"/>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6</a:t>
            </a:r>
          </a:p>
        </p:txBody>
      </p:sp>
      <p:pic>
        <p:nvPicPr>
          <p:cNvPr id="7" name="Immagine 6" descr="Immagine che contiene testo, logo, Carattere, Elementi grafici&#10;&#10;Descrizione generata automaticamente">
            <a:extLst>
              <a:ext uri="{FF2B5EF4-FFF2-40B4-BE49-F238E27FC236}">
                <a16:creationId xmlns:a16="http://schemas.microsoft.com/office/drawing/2014/main" id="{B976000B-3112-33AB-3D16-54CD36EA4E0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8031" y="5475071"/>
            <a:ext cx="2433320" cy="922655"/>
          </a:xfrm>
          <a:prstGeom prst="rect">
            <a:avLst/>
          </a:prstGeom>
        </p:spPr>
      </p:pic>
      <p:sp>
        <p:nvSpPr>
          <p:cNvPr id="8" name="CasellaDiTesto 7">
            <a:extLst>
              <a:ext uri="{FF2B5EF4-FFF2-40B4-BE49-F238E27FC236}">
                <a16:creationId xmlns:a16="http://schemas.microsoft.com/office/drawing/2014/main" id="{609D7663-ADD1-67A2-9BDD-18F5C98E308D}"/>
              </a:ext>
            </a:extLst>
          </p:cNvPr>
          <p:cNvSpPr txBox="1"/>
          <p:nvPr/>
        </p:nvSpPr>
        <p:spPr>
          <a:xfrm>
            <a:off x="287003" y="1580981"/>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The European legislation on organic residuals reuse in agriculture is aimed at promoting sustainable agricultural practices and environmental protection. EU has a framework for waste management and recycling that includes organic residuals</a:t>
            </a:r>
            <a:endParaRPr lang="it-IT" dirty="0"/>
          </a:p>
        </p:txBody>
      </p:sp>
      <p:pic>
        <p:nvPicPr>
          <p:cNvPr id="3" name="Elemento grafico 2" descr="Dorso della mano con indice che punta verso destra con riempimento a tinta unita">
            <a:extLst>
              <a:ext uri="{FF2B5EF4-FFF2-40B4-BE49-F238E27FC236}">
                <a16:creationId xmlns:a16="http://schemas.microsoft.com/office/drawing/2014/main" id="{0658F786-E3CF-9B4B-0898-F5CBACAB99E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836" y="2846603"/>
            <a:ext cx="620965" cy="620965"/>
          </a:xfrm>
          <a:prstGeom prst="rect">
            <a:avLst/>
          </a:prstGeom>
        </p:spPr>
      </p:pic>
      <p:sp>
        <p:nvSpPr>
          <p:cNvPr id="9" name="CasellaDiTesto 8">
            <a:extLst>
              <a:ext uri="{FF2B5EF4-FFF2-40B4-BE49-F238E27FC236}">
                <a16:creationId xmlns:a16="http://schemas.microsoft.com/office/drawing/2014/main" id="{FF65B3BD-6953-CC60-0DC7-1CF0C2A8AE99}"/>
              </a:ext>
            </a:extLst>
          </p:cNvPr>
          <p:cNvSpPr txBox="1"/>
          <p:nvPr/>
        </p:nvSpPr>
        <p:spPr>
          <a:xfrm>
            <a:off x="1172819" y="2718115"/>
            <a:ext cx="10674624" cy="677365"/>
          </a:xfrm>
          <a:prstGeom prst="rect">
            <a:avLst/>
          </a:prstGeom>
          <a:noFill/>
        </p:spPr>
        <p:txBody>
          <a:bodyPr wrap="square">
            <a:spAutoFit/>
          </a:bodyPr>
          <a:lstStyle/>
          <a:p>
            <a:pPr algn="just">
              <a:lnSpc>
                <a:spcPct val="115000"/>
              </a:lnSpc>
              <a:spcBef>
                <a:spcPts val="600"/>
              </a:spcBef>
              <a:spcAft>
                <a:spcPts val="600"/>
              </a:spcAft>
            </a:pPr>
            <a:r>
              <a:rPr lang="en-GB" b="1" dirty="0">
                <a:latin typeface="Calibri" panose="020F0502020204030204" pitchFamily="34" charset="0"/>
                <a:ea typeface="Calibri" panose="020F0502020204030204" pitchFamily="34" charset="0"/>
              </a:rPr>
              <a:t>Waste Framework Directive |</a:t>
            </a:r>
            <a:r>
              <a:rPr lang="en-GB" sz="1600" b="1" dirty="0">
                <a:latin typeface="Calibri" panose="020F0502020204030204" pitchFamily="34" charset="0"/>
                <a:ea typeface="Calibri" panose="020F0502020204030204" pitchFamily="34" charset="0"/>
              </a:rPr>
              <a:t> </a:t>
            </a:r>
            <a:r>
              <a:rPr lang="en-GB" sz="1600" dirty="0">
                <a:latin typeface="Calibri" panose="020F0502020204030204" pitchFamily="34" charset="0"/>
                <a:ea typeface="Calibri" panose="020F0502020204030204" pitchFamily="34" charset="0"/>
              </a:rPr>
              <a:t>(Directive 2008/98/EC) establishes principles and definitions related to waste, recycling, and recovery. It encourages the reuse of organic residuals where feasible</a:t>
            </a:r>
            <a:endParaRPr lang="it-IT" sz="1600" dirty="0">
              <a:latin typeface="Calibri" panose="020F0502020204030204" pitchFamily="34" charset="0"/>
              <a:ea typeface="Calibri" panose="020F0502020204030204" pitchFamily="34" charset="0"/>
            </a:endParaRPr>
          </a:p>
        </p:txBody>
      </p:sp>
      <p:pic>
        <p:nvPicPr>
          <p:cNvPr id="10" name="Elemento grafico 9" descr="Dorso della mano con indice che punta verso destra con riempimento a tinta unita">
            <a:extLst>
              <a:ext uri="{FF2B5EF4-FFF2-40B4-BE49-F238E27FC236}">
                <a16:creationId xmlns:a16="http://schemas.microsoft.com/office/drawing/2014/main" id="{58299D0E-94F1-0661-EAE8-37C995BDFE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836" y="3793661"/>
            <a:ext cx="620965" cy="620965"/>
          </a:xfrm>
          <a:prstGeom prst="rect">
            <a:avLst/>
          </a:prstGeom>
        </p:spPr>
      </p:pic>
      <p:sp>
        <p:nvSpPr>
          <p:cNvPr id="11" name="CasellaDiTesto 10">
            <a:extLst>
              <a:ext uri="{FF2B5EF4-FFF2-40B4-BE49-F238E27FC236}">
                <a16:creationId xmlns:a16="http://schemas.microsoft.com/office/drawing/2014/main" id="{22828631-3120-9D1F-D6EA-0CE4D6D23B80}"/>
              </a:ext>
            </a:extLst>
          </p:cNvPr>
          <p:cNvSpPr txBox="1"/>
          <p:nvPr/>
        </p:nvSpPr>
        <p:spPr>
          <a:xfrm>
            <a:off x="1172819" y="3665173"/>
            <a:ext cx="10674624" cy="677365"/>
          </a:xfrm>
          <a:prstGeom prst="rect">
            <a:avLst/>
          </a:prstGeom>
          <a:noFill/>
        </p:spPr>
        <p:txBody>
          <a:bodyPr wrap="square">
            <a:spAutoFit/>
          </a:bodyPr>
          <a:lstStyle/>
          <a:p>
            <a:pPr algn="just">
              <a:lnSpc>
                <a:spcPct val="115000"/>
              </a:lnSpc>
              <a:spcBef>
                <a:spcPts val="600"/>
              </a:spcBef>
              <a:spcAft>
                <a:spcPts val="600"/>
              </a:spcAft>
            </a:pPr>
            <a:r>
              <a:rPr lang="en-US" b="1" dirty="0">
                <a:latin typeface="Calibri" panose="020F0502020204030204" pitchFamily="34" charset="0"/>
                <a:ea typeface="Calibri" panose="020F0502020204030204" pitchFamily="34" charset="0"/>
              </a:rPr>
              <a:t>Circular Economy Action Plan</a:t>
            </a:r>
            <a:r>
              <a:rPr lang="en-US" sz="1600" b="1" dirty="0">
                <a:latin typeface="Calibri" panose="020F0502020204030204" pitchFamily="34" charset="0"/>
                <a:ea typeface="Calibri" panose="020F0502020204030204" pitchFamily="34" charset="0"/>
              </a:rPr>
              <a:t> | </a:t>
            </a:r>
            <a:r>
              <a:rPr lang="en-US" sz="1600" dirty="0">
                <a:latin typeface="Calibri" panose="020F0502020204030204" pitchFamily="34" charset="0"/>
                <a:ea typeface="Calibri" panose="020F0502020204030204" pitchFamily="34" charset="0"/>
              </a:rPr>
              <a:t>the European Green Deal and the Circular Economy Action Plan emphasize the importance of sustainable use and management of organic residuals in agriculture to reduce waste and promote resource efficiency</a:t>
            </a:r>
            <a:endParaRPr lang="it-IT" sz="1600" dirty="0">
              <a:latin typeface="Calibri" panose="020F0502020204030204" pitchFamily="34" charset="0"/>
              <a:ea typeface="Calibri" panose="020F0502020204030204" pitchFamily="34" charset="0"/>
            </a:endParaRPr>
          </a:p>
        </p:txBody>
      </p:sp>
      <p:pic>
        <p:nvPicPr>
          <p:cNvPr id="12" name="Elemento grafico 11" descr="Dorso della mano con indice che punta verso destra con riempimento a tinta unita">
            <a:extLst>
              <a:ext uri="{FF2B5EF4-FFF2-40B4-BE49-F238E27FC236}">
                <a16:creationId xmlns:a16="http://schemas.microsoft.com/office/drawing/2014/main" id="{DD1608E3-02F3-99F8-C913-98CBBAAF15D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836" y="4661456"/>
            <a:ext cx="620965" cy="620965"/>
          </a:xfrm>
          <a:prstGeom prst="rect">
            <a:avLst/>
          </a:prstGeom>
        </p:spPr>
      </p:pic>
      <p:sp>
        <p:nvSpPr>
          <p:cNvPr id="13" name="CasellaDiTesto 12">
            <a:extLst>
              <a:ext uri="{FF2B5EF4-FFF2-40B4-BE49-F238E27FC236}">
                <a16:creationId xmlns:a16="http://schemas.microsoft.com/office/drawing/2014/main" id="{6A02072E-A970-A3D8-C9D8-34ED70FEAE90}"/>
              </a:ext>
            </a:extLst>
          </p:cNvPr>
          <p:cNvSpPr txBox="1"/>
          <p:nvPr/>
        </p:nvSpPr>
        <p:spPr>
          <a:xfrm>
            <a:off x="1172819" y="4560365"/>
            <a:ext cx="10674624" cy="677365"/>
          </a:xfrm>
          <a:prstGeom prst="rect">
            <a:avLst/>
          </a:prstGeom>
          <a:noFill/>
        </p:spPr>
        <p:txBody>
          <a:bodyPr wrap="square">
            <a:spAutoFit/>
          </a:bodyPr>
          <a:lstStyle/>
          <a:p>
            <a:pPr algn="just">
              <a:lnSpc>
                <a:spcPct val="115000"/>
              </a:lnSpc>
              <a:spcBef>
                <a:spcPts val="600"/>
              </a:spcBef>
              <a:spcAft>
                <a:spcPts val="600"/>
              </a:spcAft>
            </a:pPr>
            <a:r>
              <a:rPr lang="en-US" b="1" dirty="0">
                <a:latin typeface="Calibri" panose="020F0502020204030204" pitchFamily="34" charset="0"/>
                <a:ea typeface="Calibri" panose="020F0502020204030204" pitchFamily="34" charset="0"/>
              </a:rPr>
              <a:t>Specific regulations and guidelines </a:t>
            </a:r>
            <a:r>
              <a:rPr lang="en-US" sz="1600" dirty="0">
                <a:latin typeface="Calibri" panose="020F0502020204030204" pitchFamily="34" charset="0"/>
                <a:ea typeface="Calibri" panose="020F0502020204030204" pitchFamily="34" charset="0"/>
              </a:rPr>
              <a:t>may vary from one country to another within the EU. Local regulations can provide more detailed and region-specific guidance on the use of organic residuals in agriculture</a:t>
            </a:r>
            <a:endParaRPr lang="it-IT" sz="1600"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94631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039DD-4A91-A922-A039-0F3901E186EC}"/>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5B52A983-1239-658F-30BE-D9F25024A3ED}"/>
              </a:ext>
            </a:extLst>
          </p:cNvPr>
          <p:cNvSpPr>
            <a:spLocks noGrp="1"/>
          </p:cNvSpPr>
          <p:nvPr>
            <p:ph type="sldNum" sz="quarter" idx="12"/>
          </p:nvPr>
        </p:nvSpPr>
        <p:spPr/>
        <p:txBody>
          <a:bodyPr/>
          <a:lstStyle/>
          <a:p>
            <a:fld id="{519954A3-9DFD-4C44-94BA-B95130A3BA1C}" type="slidenum">
              <a:rPr lang="en-US" smtClean="0"/>
              <a:t>28</a:t>
            </a:fld>
            <a:endParaRPr lang="en-US" dirty="0"/>
          </a:p>
        </p:txBody>
      </p:sp>
      <p:sp>
        <p:nvSpPr>
          <p:cNvPr id="2" name="Segnaposto piè di pagina 1">
            <a:extLst>
              <a:ext uri="{FF2B5EF4-FFF2-40B4-BE49-F238E27FC236}">
                <a16:creationId xmlns:a16="http://schemas.microsoft.com/office/drawing/2014/main" id="{0C8F72B3-207E-F58E-4136-7720FB82EA61}"/>
              </a:ext>
            </a:extLst>
          </p:cNvPr>
          <p:cNvSpPr>
            <a:spLocks noGrp="1"/>
          </p:cNvSpPr>
          <p:nvPr>
            <p:ph type="ftr" sz="quarter" idx="11"/>
          </p:nvPr>
        </p:nvSpPr>
        <p:spPr>
          <a:xfrm>
            <a:off x="138363" y="6238876"/>
            <a:ext cx="11917279" cy="600074"/>
          </a:xfrm>
        </p:spPr>
        <p:txBody>
          <a:bodyPr/>
          <a:lstStyle/>
          <a:p>
            <a:r>
              <a:rPr lang="en-US" dirty="0"/>
              <a:t>Module: A / Learning Unit: 4 / Sub Unit: 6</a:t>
            </a:r>
          </a:p>
        </p:txBody>
      </p:sp>
      <p:sp>
        <p:nvSpPr>
          <p:cNvPr id="5" name="CasellaDiTesto 4">
            <a:extLst>
              <a:ext uri="{FF2B5EF4-FFF2-40B4-BE49-F238E27FC236}">
                <a16:creationId xmlns:a16="http://schemas.microsoft.com/office/drawing/2014/main" id="{36837D91-2646-2897-FF07-8B415A3FAD25}"/>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EU regulation on </a:t>
            </a:r>
            <a:r>
              <a:rPr lang="en-US" sz="2400" b="1" dirty="0" err="1">
                <a:solidFill>
                  <a:srgbClr val="94C020"/>
                </a:solidFill>
              </a:rPr>
              <a:t>fertilising</a:t>
            </a:r>
            <a:r>
              <a:rPr lang="en-US" sz="2400" b="1" dirty="0">
                <a:solidFill>
                  <a:srgbClr val="94C020"/>
                </a:solidFill>
              </a:rPr>
              <a:t> products </a:t>
            </a:r>
            <a:r>
              <a:rPr lang="it-IT" sz="2400" b="1" dirty="0">
                <a:solidFill>
                  <a:srgbClr val="94C020"/>
                </a:solidFill>
              </a:rPr>
              <a:t>(Reg. UE 2019/1009)</a:t>
            </a:r>
            <a:r>
              <a:rPr lang="en-US" sz="2400" b="1" dirty="0">
                <a:solidFill>
                  <a:srgbClr val="94C020"/>
                </a:solidFill>
              </a:rPr>
              <a:t> </a:t>
            </a:r>
            <a:endParaRPr lang="it-IT" sz="2400" dirty="0"/>
          </a:p>
        </p:txBody>
      </p:sp>
      <p:sp>
        <p:nvSpPr>
          <p:cNvPr id="11" name="CasellaDiTesto 10">
            <a:extLst>
              <a:ext uri="{FF2B5EF4-FFF2-40B4-BE49-F238E27FC236}">
                <a16:creationId xmlns:a16="http://schemas.microsoft.com/office/drawing/2014/main" id="{68A2AC7F-5C60-1EAC-BB69-3A463F487DA2}"/>
              </a:ext>
            </a:extLst>
          </p:cNvPr>
          <p:cNvSpPr txBox="1"/>
          <p:nvPr/>
        </p:nvSpPr>
        <p:spPr>
          <a:xfrm>
            <a:off x="321733" y="2442948"/>
            <a:ext cx="11525710" cy="3393493"/>
          </a:xfrm>
          <a:prstGeom prst="rect">
            <a:avLst/>
          </a:prstGeom>
          <a:noFill/>
        </p:spPr>
        <p:txBody>
          <a:bodyPr wrap="square">
            <a:spAutoFit/>
          </a:bodyPr>
          <a:lstStyle/>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Easier for producers of organic </a:t>
            </a:r>
            <a:r>
              <a:rPr lang="en-US" sz="1600" dirty="0" err="1">
                <a:latin typeface="Calibri" panose="020F0502020204030204" pitchFamily="34" charset="0"/>
                <a:ea typeface="Calibri" panose="020F0502020204030204" pitchFamily="34" charset="0"/>
              </a:rPr>
              <a:t>fertilisers</a:t>
            </a:r>
            <a:r>
              <a:rPr lang="en-US" sz="1600" dirty="0">
                <a:latin typeface="Calibri" panose="020F0502020204030204" pitchFamily="34" charset="0"/>
                <a:ea typeface="Calibri" panose="020F0502020204030204" pitchFamily="34" charset="0"/>
              </a:rPr>
              <a:t> and from recovery chains to sell products with </a:t>
            </a:r>
            <a:r>
              <a:rPr lang="en-US" sz="1600" dirty="0" err="1">
                <a:latin typeface="Calibri" panose="020F0502020204030204" pitchFamily="34" charset="0"/>
                <a:ea typeface="Calibri" panose="020F0502020204030204" pitchFamily="34" charset="0"/>
              </a:rPr>
              <a:t>harmonised</a:t>
            </a:r>
            <a:r>
              <a:rPr lang="en-US" sz="1600" dirty="0">
                <a:latin typeface="Calibri" panose="020F0502020204030204" pitchFamily="34" charset="0"/>
                <a:ea typeface="Calibri" panose="020F0502020204030204" pitchFamily="34" charset="0"/>
              </a:rPr>
              <a:t> quality standards for all types of materials that can be marketed throughout the European Union</a:t>
            </a:r>
          </a:p>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More choice for farmers, reduced risks for the environment and consumer health.</a:t>
            </a:r>
          </a:p>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The case of organo-mineral </a:t>
            </a:r>
            <a:r>
              <a:rPr lang="en-US" sz="1600" dirty="0" err="1">
                <a:latin typeface="Calibri" panose="020F0502020204030204" pitchFamily="34" charset="0"/>
                <a:ea typeface="Calibri" panose="020F0502020204030204" pitchFamily="34" charset="0"/>
              </a:rPr>
              <a:t>fertilisers</a:t>
            </a:r>
            <a:r>
              <a:rPr lang="en-US" sz="1600" dirty="0">
                <a:latin typeface="Calibri" panose="020F0502020204030204" pitchFamily="34" charset="0"/>
                <a:ea typeface="Calibri" panose="020F0502020204030204" pitchFamily="34" charset="0"/>
              </a:rPr>
              <a:t> with 'low cadmium content' &lt;20 mg/kg allows for improved soil protection and reduced health and environmental risks compared to mineral </a:t>
            </a:r>
            <a:r>
              <a:rPr lang="en-US" sz="1600" dirty="0" err="1">
                <a:latin typeface="Calibri" panose="020F0502020204030204" pitchFamily="34" charset="0"/>
                <a:ea typeface="Calibri" panose="020F0502020204030204" pitchFamily="34" charset="0"/>
              </a:rPr>
              <a:t>fertilisers</a:t>
            </a:r>
            <a:r>
              <a:rPr lang="en-US" sz="1600" dirty="0">
                <a:latin typeface="Calibri" panose="020F0502020204030204" pitchFamily="34" charset="0"/>
                <a:ea typeface="Calibri" panose="020F0502020204030204" pitchFamily="34" charset="0"/>
              </a:rPr>
              <a:t> with high cadmium content.</a:t>
            </a:r>
          </a:p>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Promotion of the use of organic and biological </a:t>
            </a:r>
            <a:r>
              <a:rPr lang="en-US" sz="1600" dirty="0" err="1">
                <a:latin typeface="Calibri" panose="020F0502020204030204" pitchFamily="34" charset="0"/>
                <a:ea typeface="Calibri" panose="020F0502020204030204" pitchFamily="34" charset="0"/>
              </a:rPr>
              <a:t>fertilisers</a:t>
            </a:r>
            <a:r>
              <a:rPr lang="en-US" sz="1600" dirty="0">
                <a:latin typeface="Calibri" panose="020F0502020204030204" pitchFamily="34" charset="0"/>
                <a:ea typeface="Calibri" panose="020F0502020204030204" pitchFamily="34" charset="0"/>
              </a:rPr>
              <a:t> derived from the recovery of waste materials.</a:t>
            </a:r>
          </a:p>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Establishment of EU-wide quality, safety and environmental criteria for 'EU' </a:t>
            </a:r>
            <a:r>
              <a:rPr lang="en-US" sz="1600" dirty="0" err="1">
                <a:latin typeface="Calibri" panose="020F0502020204030204" pitchFamily="34" charset="0"/>
                <a:ea typeface="Calibri" panose="020F0502020204030204" pitchFamily="34" charset="0"/>
              </a:rPr>
              <a:t>fertilisers</a:t>
            </a:r>
            <a:endParaRPr lang="en-US" sz="1600" dirty="0">
              <a:latin typeface="Calibri" panose="020F0502020204030204" pitchFamily="34" charset="0"/>
              <a:ea typeface="Calibri" panose="020F0502020204030204" pitchFamily="34" charset="0"/>
            </a:endParaRPr>
          </a:p>
          <a:p>
            <a:pPr marL="342900" indent="-342900" algn="just">
              <a:lnSpc>
                <a:spcPct val="115000"/>
              </a:lnSpc>
              <a:spcBef>
                <a:spcPts val="600"/>
              </a:spcBef>
              <a:spcAft>
                <a:spcPts val="600"/>
              </a:spcAft>
              <a:buAutoNum type="arabicPeriod"/>
            </a:pPr>
            <a:r>
              <a:rPr lang="en-US" sz="1600" dirty="0">
                <a:latin typeface="Calibri" panose="020F0502020204030204" pitchFamily="34" charset="0"/>
                <a:ea typeface="Calibri" panose="020F0502020204030204" pitchFamily="34" charset="0"/>
              </a:rPr>
              <a:t>Full </a:t>
            </a:r>
            <a:r>
              <a:rPr lang="en-US" sz="1600" dirty="0" err="1">
                <a:latin typeface="Calibri" panose="020F0502020204030204" pitchFamily="34" charset="0"/>
                <a:ea typeface="Calibri" panose="020F0502020204030204" pitchFamily="34" charset="0"/>
              </a:rPr>
              <a:t>harmonisation</a:t>
            </a:r>
            <a:r>
              <a:rPr lang="en-US" sz="1600" dirty="0">
                <a:latin typeface="Calibri" panose="020F0502020204030204" pitchFamily="34" charset="0"/>
                <a:ea typeface="Calibri" panose="020F0502020204030204" pitchFamily="34" charset="0"/>
              </a:rPr>
              <a:t> of the internal market will eliminate all costs related to mutual recognition and/or divergence of national standards, as well as ensuring a uniform level of protection of human health and the environment</a:t>
            </a:r>
            <a:endParaRPr lang="it-IT" sz="1600" dirty="0">
              <a:latin typeface="Calibri" panose="020F0502020204030204" pitchFamily="34" charset="0"/>
              <a:ea typeface="Calibri" panose="020F0502020204030204" pitchFamily="34" charset="0"/>
            </a:endParaRPr>
          </a:p>
        </p:txBody>
      </p:sp>
      <p:sp>
        <p:nvSpPr>
          <p:cNvPr id="7" name="CasellaDiTesto 6">
            <a:extLst>
              <a:ext uri="{FF2B5EF4-FFF2-40B4-BE49-F238E27FC236}">
                <a16:creationId xmlns:a16="http://schemas.microsoft.com/office/drawing/2014/main" id="{38DCB26E-C95A-59D7-C21D-05331D17327B}"/>
              </a:ext>
            </a:extLst>
          </p:cNvPr>
          <p:cNvSpPr txBox="1"/>
          <p:nvPr/>
        </p:nvSpPr>
        <p:spPr>
          <a:xfrm>
            <a:off x="287003" y="1580981"/>
            <a:ext cx="11617994" cy="646331"/>
          </a:xfrm>
          <a:prstGeom prst="rect">
            <a:avLst/>
          </a:prstGeom>
          <a:noFill/>
        </p:spPr>
        <p:txBody>
          <a:bodyPr wrap="square">
            <a:spAutoFit/>
          </a:bodyPr>
          <a:lstStyle/>
          <a:p>
            <a:pPr algn="ctr"/>
            <a:r>
              <a:rPr lang="en-GB" dirty="0">
                <a:latin typeface="Calibri" panose="020F0502020204030204" pitchFamily="34" charset="0"/>
                <a:ea typeface="Calibri" panose="020F0502020204030204" pitchFamily="34" charset="0"/>
              </a:rPr>
              <a:t>A</a:t>
            </a:r>
            <a:r>
              <a:rPr lang="en-GB" dirty="0">
                <a:effectLst/>
                <a:latin typeface="Calibri" panose="020F0502020204030204" pitchFamily="34" charset="0"/>
                <a:ea typeface="Calibri" panose="020F0502020204030204" pitchFamily="34" charset="0"/>
              </a:rPr>
              <a:t>pplied since 16 July 2022, the new rules are boosting the role of the Single Market, help reduce the environmental impact of fertilisers, limit their risk on human health as well as reduce Europe’s dependency on imported fertilisers</a:t>
            </a:r>
            <a:endParaRPr lang="it-IT" dirty="0"/>
          </a:p>
        </p:txBody>
      </p:sp>
    </p:spTree>
    <p:extLst>
      <p:ext uri="{BB962C8B-B14F-4D97-AF65-F5344CB8AC3E}">
        <p14:creationId xmlns:p14="http://schemas.microsoft.com/office/powerpoint/2010/main" val="73367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6039DD-4A91-A922-A039-0F3901E186EC}"/>
            </a:ext>
          </a:extLst>
        </p:cNvPr>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5B52A983-1239-658F-30BE-D9F25024A3ED}"/>
              </a:ext>
            </a:extLst>
          </p:cNvPr>
          <p:cNvSpPr>
            <a:spLocks noGrp="1"/>
          </p:cNvSpPr>
          <p:nvPr>
            <p:ph type="sldNum" sz="quarter" idx="12"/>
          </p:nvPr>
        </p:nvSpPr>
        <p:spPr/>
        <p:txBody>
          <a:bodyPr/>
          <a:lstStyle/>
          <a:p>
            <a:fld id="{519954A3-9DFD-4C44-94BA-B95130A3BA1C}" type="slidenum">
              <a:rPr lang="en-US" smtClean="0"/>
              <a:t>29</a:t>
            </a:fld>
            <a:endParaRPr lang="en-US" dirty="0"/>
          </a:p>
        </p:txBody>
      </p:sp>
      <p:sp>
        <p:nvSpPr>
          <p:cNvPr id="2" name="Segnaposto piè di pagina 1">
            <a:extLst>
              <a:ext uri="{FF2B5EF4-FFF2-40B4-BE49-F238E27FC236}">
                <a16:creationId xmlns:a16="http://schemas.microsoft.com/office/drawing/2014/main" id="{0C8F72B3-207E-F58E-4136-7720FB82EA61}"/>
              </a:ext>
            </a:extLst>
          </p:cNvPr>
          <p:cNvSpPr>
            <a:spLocks noGrp="1"/>
          </p:cNvSpPr>
          <p:nvPr>
            <p:ph type="ftr" sz="quarter" idx="11"/>
          </p:nvPr>
        </p:nvSpPr>
        <p:spPr>
          <a:xfrm>
            <a:off x="138363" y="6238876"/>
            <a:ext cx="11917279" cy="600074"/>
          </a:xfrm>
        </p:spPr>
        <p:txBody>
          <a:bodyPr/>
          <a:lstStyle/>
          <a:p>
            <a:r>
              <a:rPr lang="en-US" dirty="0"/>
              <a:t>Module: A / Learning Unit: 4 / Sub Unit: 6</a:t>
            </a:r>
          </a:p>
        </p:txBody>
      </p:sp>
      <p:pic>
        <p:nvPicPr>
          <p:cNvPr id="3" name="Immagine 2" descr="Immagine che contiene testo, diagramma, Carattere, schermata&#10;&#10;Descrizione generata automaticamente">
            <a:extLst>
              <a:ext uri="{FF2B5EF4-FFF2-40B4-BE49-F238E27FC236}">
                <a16:creationId xmlns:a16="http://schemas.microsoft.com/office/drawing/2014/main" id="{FD6EE37B-8121-5B3D-AC72-E273DCEFB10D}"/>
              </a:ext>
            </a:extLst>
          </p:cNvPr>
          <p:cNvPicPr>
            <a:picLocks noChangeAspect="1"/>
          </p:cNvPicPr>
          <p:nvPr/>
        </p:nvPicPr>
        <p:blipFill>
          <a:blip r:embed="rId2" cstate="print">
            <a:extLst>
              <a:ext uri="{28A0092B-C50C-407E-A947-70E740481C1C}">
                <a14:useLocalDpi xmlns:a14="http://schemas.microsoft.com/office/drawing/2010/main" val="0"/>
              </a:ext>
            </a:extLst>
          </a:blip>
          <a:srcRect t="3462" b="3462"/>
          <a:stretch>
            <a:fillRect/>
          </a:stretch>
        </p:blipFill>
        <p:spPr bwMode="auto">
          <a:xfrm>
            <a:off x="784380" y="2548494"/>
            <a:ext cx="6551510" cy="3458716"/>
          </a:xfrm>
          <a:prstGeom prst="rect">
            <a:avLst/>
          </a:prstGeom>
          <a:ln>
            <a:noFill/>
          </a:ln>
          <a:extLst>
            <a:ext uri="{53640926-AAD7-44D8-BBD7-CCE9431645EC}">
              <a14:shadowObscured xmlns:a14="http://schemas.microsoft.com/office/drawing/2010/main"/>
            </a:ext>
          </a:extLst>
        </p:spPr>
      </p:pic>
      <p:sp>
        <p:nvSpPr>
          <p:cNvPr id="4" name="CasellaDiTesto 3">
            <a:extLst>
              <a:ext uri="{FF2B5EF4-FFF2-40B4-BE49-F238E27FC236}">
                <a16:creationId xmlns:a16="http://schemas.microsoft.com/office/drawing/2014/main" id="{B6AD0912-AA4C-B762-43CB-8EF9EF0E44CC}"/>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EU’s science-policymaking interactions</a:t>
            </a:r>
            <a:endParaRPr lang="it-IT" sz="2400" dirty="0"/>
          </a:p>
        </p:txBody>
      </p:sp>
      <p:sp>
        <p:nvSpPr>
          <p:cNvPr id="5" name="CasellaDiTesto 4">
            <a:extLst>
              <a:ext uri="{FF2B5EF4-FFF2-40B4-BE49-F238E27FC236}">
                <a16:creationId xmlns:a16="http://schemas.microsoft.com/office/drawing/2014/main" id="{3F45C721-E573-57B1-0938-0464BA51769B}"/>
              </a:ext>
            </a:extLst>
          </p:cNvPr>
          <p:cNvSpPr txBox="1"/>
          <p:nvPr/>
        </p:nvSpPr>
        <p:spPr>
          <a:xfrm>
            <a:off x="287003" y="1580981"/>
            <a:ext cx="11617994" cy="646331"/>
          </a:xfrm>
          <a:prstGeom prst="rect">
            <a:avLst/>
          </a:prstGeom>
          <a:noFill/>
        </p:spPr>
        <p:txBody>
          <a:bodyPr wrap="square">
            <a:spAutoFit/>
          </a:bodyPr>
          <a:lstStyle/>
          <a:p>
            <a:pPr algn="ctr"/>
            <a:r>
              <a:rPr lang="en-US" dirty="0">
                <a:latin typeface="Calibri" panose="020F0502020204030204" pitchFamily="34" charset="0"/>
                <a:ea typeface="Calibri" panose="020F0502020204030204" pitchFamily="34" charset="0"/>
              </a:rPr>
              <a:t>The European Commission’s Science Advice Mechanism (SAM) was created in 2016 to replace the Chief Scientiﬁc Advisor who was until then the sole scientiﬁc advisor, reporting directly to the President of the European Commission.</a:t>
            </a:r>
            <a:endParaRPr lang="it-IT" dirty="0"/>
          </a:p>
        </p:txBody>
      </p:sp>
      <p:sp>
        <p:nvSpPr>
          <p:cNvPr id="9" name="CasellaDiTesto 8">
            <a:extLst>
              <a:ext uri="{FF2B5EF4-FFF2-40B4-BE49-F238E27FC236}">
                <a16:creationId xmlns:a16="http://schemas.microsoft.com/office/drawing/2014/main" id="{E65B8277-19BF-90C5-9877-CED361618465}"/>
              </a:ext>
            </a:extLst>
          </p:cNvPr>
          <p:cNvSpPr txBox="1"/>
          <p:nvPr/>
        </p:nvSpPr>
        <p:spPr>
          <a:xfrm>
            <a:off x="8131866" y="4792551"/>
            <a:ext cx="3773132" cy="830997"/>
          </a:xfrm>
          <a:prstGeom prst="rect">
            <a:avLst/>
          </a:prstGeom>
          <a:noFill/>
        </p:spPr>
        <p:txBody>
          <a:bodyPr wrap="square">
            <a:spAutoFit/>
          </a:bodyPr>
          <a:lstStyle/>
          <a:p>
            <a:r>
              <a:rPr lang="en-US" sz="1600" i="1" dirty="0">
                <a:latin typeface="Calibri" panose="020F0502020204030204" pitchFamily="34" charset="0"/>
                <a:ea typeface="Calibri" panose="020F0502020204030204" pitchFamily="34" charset="0"/>
              </a:rPr>
              <a:t>SAM is based on an expert Group of Chief Scientiﬁc Advisors nominated by the European Council</a:t>
            </a:r>
            <a:endParaRPr lang="it-IT" sz="1600" i="1" dirty="0"/>
          </a:p>
        </p:txBody>
      </p:sp>
      <p:pic>
        <p:nvPicPr>
          <p:cNvPr id="10" name="Elemento grafico 9" descr="Dorso della mano con indice che punta verso destra con riempimento a tinta unita">
            <a:extLst>
              <a:ext uri="{FF2B5EF4-FFF2-40B4-BE49-F238E27FC236}">
                <a16:creationId xmlns:a16="http://schemas.microsoft.com/office/drawing/2014/main" id="{8385550B-7459-20FA-DEAD-8BE03322CE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35890" y="4792551"/>
            <a:ext cx="620965" cy="620965"/>
          </a:xfrm>
          <a:prstGeom prst="rect">
            <a:avLst/>
          </a:prstGeom>
        </p:spPr>
      </p:pic>
    </p:spTree>
    <p:extLst>
      <p:ext uri="{BB962C8B-B14F-4D97-AF65-F5344CB8AC3E}">
        <p14:creationId xmlns:p14="http://schemas.microsoft.com/office/powerpoint/2010/main" val="3180745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a:xfrm>
            <a:off x="138363" y="6238876"/>
            <a:ext cx="11917279" cy="600074"/>
          </a:xfrm>
        </p:spPr>
        <p:txBody>
          <a:bodyPr/>
          <a:lstStyle/>
          <a:p>
            <a:r>
              <a:rPr lang="en-US" dirty="0"/>
              <a:t>Module: A / Learning Unit: 4 / Sub Unit: 0</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
        <p:nvSpPr>
          <p:cNvPr id="5" name="CasellaDiTesto 4">
            <a:extLst>
              <a:ext uri="{FF2B5EF4-FFF2-40B4-BE49-F238E27FC236}">
                <a16:creationId xmlns:a16="http://schemas.microsoft.com/office/drawing/2014/main" id="{4DE9F551-02CD-E049-7125-CFA4865F3F3A}"/>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Introduction</a:t>
            </a:r>
            <a:endParaRPr lang="it-IT" sz="2800" dirty="0"/>
          </a:p>
        </p:txBody>
      </p:sp>
      <p:sp>
        <p:nvSpPr>
          <p:cNvPr id="9" name="CasellaDiTesto 8">
            <a:extLst>
              <a:ext uri="{FF2B5EF4-FFF2-40B4-BE49-F238E27FC236}">
                <a16:creationId xmlns:a16="http://schemas.microsoft.com/office/drawing/2014/main" id="{BD672F2B-5373-143A-FF22-2F8F3D7D9D5A}"/>
              </a:ext>
            </a:extLst>
          </p:cNvPr>
          <p:cNvSpPr txBox="1"/>
          <p:nvPr/>
        </p:nvSpPr>
        <p:spPr>
          <a:xfrm>
            <a:off x="287003" y="1637165"/>
            <a:ext cx="11617994" cy="923330"/>
          </a:xfrm>
          <a:prstGeom prst="rect">
            <a:avLst/>
          </a:prstGeom>
          <a:noFill/>
        </p:spPr>
        <p:txBody>
          <a:bodyPr wrap="square">
            <a:spAutoFit/>
          </a:bodyPr>
          <a:lstStyle/>
          <a:p>
            <a:pPr algn="ctr"/>
            <a:r>
              <a:rPr lang="en-GB" sz="1800" dirty="0">
                <a:effectLst/>
                <a:latin typeface="Calibri" panose="020F0502020204030204" pitchFamily="34" charset="0"/>
                <a:ea typeface="Calibri" panose="020F0502020204030204" pitchFamily="34" charset="0"/>
              </a:rPr>
              <a:t>The agricultural reuse of organic residuals represents a pioneering frontier in sustainable farming and environmental stewardship. It refers to the practice of recycling organic waste materials back into the agricultural system to enhance soil fertility, improve soil structure, and promote sustainable agricultural practices. </a:t>
            </a:r>
            <a:endParaRPr lang="it-IT" dirty="0"/>
          </a:p>
        </p:txBody>
      </p:sp>
      <p:sp>
        <p:nvSpPr>
          <p:cNvPr id="11" name="CasellaDiTesto 10">
            <a:extLst>
              <a:ext uri="{FF2B5EF4-FFF2-40B4-BE49-F238E27FC236}">
                <a16:creationId xmlns:a16="http://schemas.microsoft.com/office/drawing/2014/main" id="{23E4B4D2-F861-EC89-2F54-1D4314EAC63D}"/>
              </a:ext>
            </a:extLst>
          </p:cNvPr>
          <p:cNvSpPr txBox="1"/>
          <p:nvPr/>
        </p:nvSpPr>
        <p:spPr>
          <a:xfrm>
            <a:off x="138362" y="2897962"/>
            <a:ext cx="11917279" cy="492122"/>
          </a:xfrm>
          <a:prstGeom prst="rect">
            <a:avLst/>
          </a:prstGeom>
          <a:noFill/>
        </p:spPr>
        <p:txBody>
          <a:bodyPr wrap="square">
            <a:spAutoFit/>
          </a:bodyPr>
          <a:lstStyle/>
          <a:p>
            <a:pPr algn="ctr">
              <a:lnSpc>
                <a:spcPct val="115000"/>
              </a:lnSpc>
              <a:spcAft>
                <a:spcPts val="1125"/>
              </a:spcAft>
            </a:pPr>
            <a:r>
              <a:rPr lang="en-GB" sz="2400" b="1" u="sng" dirty="0">
                <a:solidFill>
                  <a:srgbClr val="94C020"/>
                </a:solidFill>
              </a:rPr>
              <a:t>PROMOTION OF SUSTAINABLE AGRICULTURE AND…</a:t>
            </a:r>
            <a:endParaRPr lang="it-IT" sz="2400" b="1" u="sng" dirty="0">
              <a:solidFill>
                <a:srgbClr val="94C020"/>
              </a:solidFill>
            </a:endParaRPr>
          </a:p>
        </p:txBody>
      </p:sp>
      <p:pic>
        <p:nvPicPr>
          <p:cNvPr id="13" name="Immagine 12">
            <a:extLst>
              <a:ext uri="{FF2B5EF4-FFF2-40B4-BE49-F238E27FC236}">
                <a16:creationId xmlns:a16="http://schemas.microsoft.com/office/drawing/2014/main" id="{C56D7E5F-F228-3DC4-9106-A84F5267D7C2}"/>
              </a:ext>
            </a:extLst>
          </p:cNvPr>
          <p:cNvPicPr>
            <a:picLocks noChangeAspect="1"/>
          </p:cNvPicPr>
          <p:nvPr/>
        </p:nvPicPr>
        <p:blipFill rotWithShape="1">
          <a:blip r:embed="rId2"/>
          <a:srcRect b="35253"/>
          <a:stretch/>
        </p:blipFill>
        <p:spPr>
          <a:xfrm>
            <a:off x="2492899" y="3684412"/>
            <a:ext cx="2303690" cy="1609752"/>
          </a:xfrm>
          <a:prstGeom prst="rect">
            <a:avLst/>
          </a:prstGeom>
        </p:spPr>
      </p:pic>
      <p:sp>
        <p:nvSpPr>
          <p:cNvPr id="15" name="CasellaDiTesto 14">
            <a:extLst>
              <a:ext uri="{FF2B5EF4-FFF2-40B4-BE49-F238E27FC236}">
                <a16:creationId xmlns:a16="http://schemas.microsoft.com/office/drawing/2014/main" id="{3A501A57-5C3C-69B7-40EB-B949E16756B2}"/>
              </a:ext>
            </a:extLst>
          </p:cNvPr>
          <p:cNvSpPr txBox="1"/>
          <p:nvPr/>
        </p:nvSpPr>
        <p:spPr>
          <a:xfrm>
            <a:off x="2813742" y="5288418"/>
            <a:ext cx="1662006"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Soil health </a:t>
            </a:r>
          </a:p>
          <a:p>
            <a:pPr algn="ctr"/>
            <a:r>
              <a:rPr lang="en-GB" sz="1800" b="1" i="1" dirty="0">
                <a:effectLst/>
                <a:latin typeface="Calibri" panose="020F0502020204030204" pitchFamily="34" charset="0"/>
                <a:ea typeface="Calibri" panose="020F0502020204030204" pitchFamily="34" charset="0"/>
              </a:rPr>
              <a:t>and fertility</a:t>
            </a:r>
            <a:endParaRPr lang="it-IT" b="1" i="1" dirty="0"/>
          </a:p>
        </p:txBody>
      </p:sp>
      <p:pic>
        <p:nvPicPr>
          <p:cNvPr id="16" name="Immagine 15">
            <a:extLst>
              <a:ext uri="{FF2B5EF4-FFF2-40B4-BE49-F238E27FC236}">
                <a16:creationId xmlns:a16="http://schemas.microsoft.com/office/drawing/2014/main" id="{E1BAE4CA-BFA6-E248-A9D6-780B87CB0D38}"/>
              </a:ext>
            </a:extLst>
          </p:cNvPr>
          <p:cNvPicPr>
            <a:picLocks noChangeAspect="1"/>
          </p:cNvPicPr>
          <p:nvPr/>
        </p:nvPicPr>
        <p:blipFill rotWithShape="1">
          <a:blip r:embed="rId3"/>
          <a:srcRect t="3477" b="3798"/>
          <a:stretch/>
        </p:blipFill>
        <p:spPr>
          <a:xfrm>
            <a:off x="5341487" y="3855552"/>
            <a:ext cx="1673230" cy="1462934"/>
          </a:xfrm>
          <a:prstGeom prst="rect">
            <a:avLst/>
          </a:prstGeom>
        </p:spPr>
      </p:pic>
      <p:sp>
        <p:nvSpPr>
          <p:cNvPr id="17" name="CasellaDiTesto 16">
            <a:extLst>
              <a:ext uri="{FF2B5EF4-FFF2-40B4-BE49-F238E27FC236}">
                <a16:creationId xmlns:a16="http://schemas.microsoft.com/office/drawing/2014/main" id="{17BAC2BA-728B-F971-3C4A-B0BEE670D4AE}"/>
              </a:ext>
            </a:extLst>
          </p:cNvPr>
          <p:cNvSpPr txBox="1"/>
          <p:nvPr/>
        </p:nvSpPr>
        <p:spPr>
          <a:xfrm>
            <a:off x="5235277" y="5288418"/>
            <a:ext cx="1779439"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Waste reduction and recycling</a:t>
            </a:r>
            <a:endParaRPr lang="it-IT" b="1" i="1" dirty="0"/>
          </a:p>
        </p:txBody>
      </p:sp>
      <p:pic>
        <p:nvPicPr>
          <p:cNvPr id="18" name="Immagine 17">
            <a:extLst>
              <a:ext uri="{FF2B5EF4-FFF2-40B4-BE49-F238E27FC236}">
                <a16:creationId xmlns:a16="http://schemas.microsoft.com/office/drawing/2014/main" id="{EF8DEFE5-0061-4824-6799-FEB886514CD9}"/>
              </a:ext>
            </a:extLst>
          </p:cNvPr>
          <p:cNvPicPr>
            <a:picLocks noChangeAspect="1"/>
          </p:cNvPicPr>
          <p:nvPr/>
        </p:nvPicPr>
        <p:blipFill rotWithShape="1">
          <a:blip r:embed="rId4"/>
          <a:srcRect t="-3584" b="-1605"/>
          <a:stretch/>
        </p:blipFill>
        <p:spPr>
          <a:xfrm>
            <a:off x="7950968" y="3791114"/>
            <a:ext cx="1427290" cy="1525930"/>
          </a:xfrm>
          <a:prstGeom prst="rect">
            <a:avLst/>
          </a:prstGeom>
        </p:spPr>
      </p:pic>
      <p:sp>
        <p:nvSpPr>
          <p:cNvPr id="19" name="CasellaDiTesto 18">
            <a:extLst>
              <a:ext uri="{FF2B5EF4-FFF2-40B4-BE49-F238E27FC236}">
                <a16:creationId xmlns:a16="http://schemas.microsoft.com/office/drawing/2014/main" id="{53A206AE-3809-D2F6-BAAA-4A0D294055CD}"/>
              </a:ext>
            </a:extLst>
          </p:cNvPr>
          <p:cNvSpPr txBox="1"/>
          <p:nvPr/>
        </p:nvSpPr>
        <p:spPr>
          <a:xfrm>
            <a:off x="7914919" y="5282673"/>
            <a:ext cx="1427290"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Regulatory compliance</a:t>
            </a:r>
            <a:endParaRPr lang="it-IT" b="1" i="1" dirty="0"/>
          </a:p>
        </p:txBody>
      </p:sp>
      <p:pic>
        <p:nvPicPr>
          <p:cNvPr id="20" name="Immagine 19">
            <a:extLst>
              <a:ext uri="{FF2B5EF4-FFF2-40B4-BE49-F238E27FC236}">
                <a16:creationId xmlns:a16="http://schemas.microsoft.com/office/drawing/2014/main" id="{FA8F3A83-1377-B4DC-F845-65151E440C07}"/>
              </a:ext>
            </a:extLst>
          </p:cNvPr>
          <p:cNvPicPr>
            <a:picLocks noChangeAspect="1"/>
          </p:cNvPicPr>
          <p:nvPr/>
        </p:nvPicPr>
        <p:blipFill>
          <a:blip r:embed="rId5"/>
          <a:srcRect t="1474" b="1474"/>
          <a:stretch/>
        </p:blipFill>
        <p:spPr>
          <a:xfrm>
            <a:off x="310080" y="3975868"/>
            <a:ext cx="2123897" cy="1375149"/>
          </a:xfrm>
          <a:prstGeom prst="rect">
            <a:avLst/>
          </a:prstGeom>
        </p:spPr>
      </p:pic>
      <p:sp>
        <p:nvSpPr>
          <p:cNvPr id="21" name="CasellaDiTesto 20">
            <a:extLst>
              <a:ext uri="{FF2B5EF4-FFF2-40B4-BE49-F238E27FC236}">
                <a16:creationId xmlns:a16="http://schemas.microsoft.com/office/drawing/2014/main" id="{27712166-AC79-D7BD-A94D-58CCAAF4DC3B}"/>
              </a:ext>
            </a:extLst>
          </p:cNvPr>
          <p:cNvSpPr txBox="1"/>
          <p:nvPr/>
        </p:nvSpPr>
        <p:spPr>
          <a:xfrm>
            <a:off x="310081" y="5317044"/>
            <a:ext cx="2123896"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Resource </a:t>
            </a:r>
          </a:p>
          <a:p>
            <a:pPr algn="ctr"/>
            <a:r>
              <a:rPr lang="en-GB" sz="1800" b="1" i="1" dirty="0">
                <a:effectLst/>
                <a:latin typeface="Calibri" panose="020F0502020204030204" pitchFamily="34" charset="0"/>
                <a:ea typeface="Calibri" panose="020F0502020204030204" pitchFamily="34" charset="0"/>
              </a:rPr>
              <a:t>efficiency</a:t>
            </a:r>
            <a:endParaRPr lang="it-IT" b="1" i="1" dirty="0"/>
          </a:p>
        </p:txBody>
      </p:sp>
      <p:pic>
        <p:nvPicPr>
          <p:cNvPr id="22" name="Immagine 21">
            <a:extLst>
              <a:ext uri="{FF2B5EF4-FFF2-40B4-BE49-F238E27FC236}">
                <a16:creationId xmlns:a16="http://schemas.microsoft.com/office/drawing/2014/main" id="{E30607CB-16D7-325A-D80E-BBC4D841B481}"/>
              </a:ext>
            </a:extLst>
          </p:cNvPr>
          <p:cNvPicPr>
            <a:picLocks noChangeAspect="1"/>
          </p:cNvPicPr>
          <p:nvPr/>
        </p:nvPicPr>
        <p:blipFill rotWithShape="1">
          <a:blip r:embed="rId6"/>
          <a:srcRect l="-160" t="-2629" r="160" b="-9939"/>
          <a:stretch/>
        </p:blipFill>
        <p:spPr>
          <a:xfrm>
            <a:off x="10182559" y="3791114"/>
            <a:ext cx="1492282" cy="1659554"/>
          </a:xfrm>
          <a:prstGeom prst="rect">
            <a:avLst/>
          </a:prstGeom>
        </p:spPr>
      </p:pic>
      <p:sp>
        <p:nvSpPr>
          <p:cNvPr id="23" name="CasellaDiTesto 22">
            <a:extLst>
              <a:ext uri="{FF2B5EF4-FFF2-40B4-BE49-F238E27FC236}">
                <a16:creationId xmlns:a16="http://schemas.microsoft.com/office/drawing/2014/main" id="{E547E908-8209-D390-1ABB-727F6ED7A1C6}"/>
              </a:ext>
            </a:extLst>
          </p:cNvPr>
          <p:cNvSpPr txBox="1"/>
          <p:nvPr/>
        </p:nvSpPr>
        <p:spPr>
          <a:xfrm>
            <a:off x="10239574" y="5276928"/>
            <a:ext cx="1463341"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Cost </a:t>
            </a:r>
          </a:p>
          <a:p>
            <a:pPr algn="ctr"/>
            <a:r>
              <a:rPr lang="en-GB" sz="1800" b="1" i="1" dirty="0">
                <a:effectLst/>
                <a:latin typeface="Calibri" panose="020F0502020204030204" pitchFamily="34" charset="0"/>
                <a:ea typeface="Calibri" panose="020F0502020204030204" pitchFamily="34" charset="0"/>
              </a:rPr>
              <a:t>savings</a:t>
            </a:r>
            <a:endParaRPr lang="it-IT" b="1" i="1"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BD725194-E381-6338-86D3-D8F3A585E542}"/>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1</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
        <p:nvSpPr>
          <p:cNvPr id="6" name="Segnaposto piè di pagina 1">
            <a:extLst>
              <a:ext uri="{FF2B5EF4-FFF2-40B4-BE49-F238E27FC236}">
                <a16:creationId xmlns:a16="http://schemas.microsoft.com/office/drawing/2014/main" id="{4E074C6F-A052-BF0B-3364-042D34FC287C}"/>
              </a:ext>
            </a:extLst>
          </p:cNvPr>
          <p:cNvSpPr>
            <a:spLocks noGrp="1"/>
          </p:cNvSpPr>
          <p:nvPr>
            <p:ph type="ftr" sz="quarter" idx="11"/>
          </p:nvPr>
        </p:nvSpPr>
        <p:spPr>
          <a:xfrm>
            <a:off x="138363" y="6238876"/>
            <a:ext cx="11917279" cy="600074"/>
          </a:xfrm>
        </p:spPr>
        <p:txBody>
          <a:bodyPr/>
          <a:lstStyle/>
          <a:p>
            <a:r>
              <a:rPr lang="en-US" dirty="0"/>
              <a:t>Module: A / Learning Unit: 4 / Sub Unit: </a:t>
            </a:r>
            <a:r>
              <a:rPr lang="en-US" b="1" dirty="0"/>
              <a:t>1</a:t>
            </a:r>
          </a:p>
        </p:txBody>
      </p:sp>
      <p:sp>
        <p:nvSpPr>
          <p:cNvPr id="7" name="CasellaDiTesto 6">
            <a:extLst>
              <a:ext uri="{FF2B5EF4-FFF2-40B4-BE49-F238E27FC236}">
                <a16:creationId xmlns:a16="http://schemas.microsoft.com/office/drawing/2014/main" id="{2482A832-4093-3B3A-2B56-6604A091EBEE}"/>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Typologies and characterization of agricultural residues</a:t>
            </a:r>
            <a:endParaRPr lang="it-IT" sz="2800" dirty="0"/>
          </a:p>
        </p:txBody>
      </p:sp>
      <p:pic>
        <p:nvPicPr>
          <p:cNvPr id="16" name="Immagine 15">
            <a:extLst>
              <a:ext uri="{FF2B5EF4-FFF2-40B4-BE49-F238E27FC236}">
                <a16:creationId xmlns:a16="http://schemas.microsoft.com/office/drawing/2014/main" id="{17BE236A-E1BC-5E84-D2BA-85D9213257F2}"/>
              </a:ext>
            </a:extLst>
          </p:cNvPr>
          <p:cNvPicPr>
            <a:picLocks noChangeAspect="1"/>
          </p:cNvPicPr>
          <p:nvPr/>
        </p:nvPicPr>
        <p:blipFill>
          <a:blip r:embed="rId2"/>
          <a:srcRect/>
          <a:stretch/>
        </p:blipFill>
        <p:spPr>
          <a:xfrm>
            <a:off x="6047873" y="1803214"/>
            <a:ext cx="5649826" cy="4256789"/>
          </a:xfrm>
          <a:prstGeom prst="rect">
            <a:avLst/>
          </a:prstGeom>
        </p:spPr>
      </p:pic>
      <p:sp>
        <p:nvSpPr>
          <p:cNvPr id="17" name="CasellaDiTesto 16">
            <a:extLst>
              <a:ext uri="{FF2B5EF4-FFF2-40B4-BE49-F238E27FC236}">
                <a16:creationId xmlns:a16="http://schemas.microsoft.com/office/drawing/2014/main" id="{27997791-1C2F-F80F-919C-43AFB854BDF9}"/>
              </a:ext>
            </a:extLst>
          </p:cNvPr>
          <p:cNvSpPr txBox="1"/>
          <p:nvPr/>
        </p:nvSpPr>
        <p:spPr>
          <a:xfrm>
            <a:off x="287003" y="2076319"/>
            <a:ext cx="5649826" cy="3139321"/>
          </a:xfrm>
          <a:prstGeom prst="rect">
            <a:avLst/>
          </a:prstGeom>
          <a:noFill/>
        </p:spPr>
        <p:txBody>
          <a:bodyPr wrap="square">
            <a:spAutoFit/>
          </a:bodyPr>
          <a:lstStyle/>
          <a:p>
            <a:r>
              <a:rPr lang="en-US" sz="1800" dirty="0">
                <a:effectLst/>
                <a:latin typeface="Calibri" panose="020F0502020204030204" pitchFamily="34" charset="0"/>
                <a:ea typeface="Calibri" panose="020F0502020204030204" pitchFamily="34" charset="0"/>
              </a:rPr>
              <a:t>Organic residues </a:t>
            </a:r>
            <a:r>
              <a:rPr lang="en-US" dirty="0">
                <a:latin typeface="Calibri" panose="020F0502020204030204" pitchFamily="34" charset="0"/>
                <a:ea typeface="Calibri" panose="020F0502020204030204" pitchFamily="34" charset="0"/>
              </a:rPr>
              <a:t>that can be used </a:t>
            </a:r>
            <a:r>
              <a:rPr lang="en-US" sz="1800" dirty="0">
                <a:effectLst/>
                <a:latin typeface="Calibri" panose="020F0502020204030204" pitchFamily="34" charset="0"/>
                <a:ea typeface="Calibri" panose="020F0502020204030204" pitchFamily="34" charset="0"/>
              </a:rPr>
              <a:t>agriculture are categorized based on their origin and composition</a:t>
            </a:r>
          </a:p>
          <a:p>
            <a:endParaRPr lang="en-US" sz="1800" dirty="0">
              <a:effectLst/>
              <a:latin typeface="Calibri" panose="020F0502020204030204" pitchFamily="34" charset="0"/>
              <a:ea typeface="Calibri" panose="020F0502020204030204" pitchFamily="34" charset="0"/>
            </a:endParaRPr>
          </a:p>
          <a:p>
            <a:endParaRPr lang="en-GB" dirty="0">
              <a:latin typeface="Calibri" panose="020F0502020204030204" pitchFamily="34" charset="0"/>
              <a:ea typeface="Calibri" panose="020F0502020204030204" pitchFamily="34" charset="0"/>
            </a:endParaRPr>
          </a:p>
          <a:p>
            <a:pPr marL="342900" indent="-342900">
              <a:buFont typeface="+mj-lt"/>
              <a:buAutoNum type="alphaUcPeriod"/>
            </a:pPr>
            <a:r>
              <a:rPr lang="en-GB" b="1" i="1" dirty="0">
                <a:latin typeface="Calibri" panose="020F0502020204030204" pitchFamily="34" charset="0"/>
                <a:ea typeface="Calibri" panose="020F0502020204030204" pitchFamily="34" charset="0"/>
              </a:rPr>
              <a:t>Crop residues</a:t>
            </a:r>
          </a:p>
          <a:p>
            <a:pPr marL="342900" indent="-342900">
              <a:buFont typeface="+mj-lt"/>
              <a:buAutoNum type="alphaUcPeriod"/>
            </a:pPr>
            <a:endParaRPr lang="en-GB" sz="1800" b="1" i="1" dirty="0">
              <a:effectLst/>
              <a:latin typeface="Calibri" panose="020F0502020204030204" pitchFamily="34" charset="0"/>
              <a:ea typeface="Calibri" panose="020F0502020204030204" pitchFamily="34" charset="0"/>
            </a:endParaRPr>
          </a:p>
          <a:p>
            <a:pPr marL="342900" indent="-342900">
              <a:buFont typeface="+mj-lt"/>
              <a:buAutoNum type="alphaUcPeriod"/>
            </a:pPr>
            <a:r>
              <a:rPr lang="en-GB" b="1" i="1" dirty="0">
                <a:latin typeface="Calibri" panose="020F0502020204030204" pitchFamily="34" charset="0"/>
                <a:ea typeface="Calibri" panose="020F0502020204030204" pitchFamily="34" charset="0"/>
              </a:rPr>
              <a:t>Livestock waste</a:t>
            </a:r>
          </a:p>
          <a:p>
            <a:pPr marL="342900" indent="-342900">
              <a:buFont typeface="+mj-lt"/>
              <a:buAutoNum type="alphaUcPeriod"/>
            </a:pPr>
            <a:endParaRPr lang="en-GB" sz="1800" b="1" i="1" dirty="0">
              <a:effectLst/>
              <a:latin typeface="Calibri" panose="020F0502020204030204" pitchFamily="34" charset="0"/>
              <a:ea typeface="Calibri" panose="020F0502020204030204" pitchFamily="34" charset="0"/>
            </a:endParaRPr>
          </a:p>
          <a:p>
            <a:pPr marL="342900" indent="-342900">
              <a:buFont typeface="+mj-lt"/>
              <a:buAutoNum type="alphaUcPeriod"/>
            </a:pPr>
            <a:r>
              <a:rPr lang="en-GB" b="1" i="1" dirty="0">
                <a:latin typeface="Calibri" panose="020F0502020204030204" pitchFamily="34" charset="0"/>
                <a:ea typeface="Calibri" panose="020F0502020204030204" pitchFamily="34" charset="0"/>
              </a:rPr>
              <a:t>Agro-industrial waste</a:t>
            </a:r>
          </a:p>
          <a:p>
            <a:pPr marL="342900" indent="-342900">
              <a:buFont typeface="+mj-lt"/>
              <a:buAutoNum type="alphaUcPeriod"/>
            </a:pPr>
            <a:endParaRPr lang="en-GB" sz="1800" b="1" i="1" dirty="0">
              <a:effectLst/>
              <a:latin typeface="Calibri" panose="020F0502020204030204" pitchFamily="34" charset="0"/>
              <a:ea typeface="Calibri" panose="020F0502020204030204" pitchFamily="34" charset="0"/>
            </a:endParaRPr>
          </a:p>
          <a:p>
            <a:pPr marL="342900" indent="-342900">
              <a:buFont typeface="+mj-lt"/>
              <a:buAutoNum type="alphaUcPeriod"/>
            </a:pPr>
            <a:r>
              <a:rPr lang="en-GB" b="1" i="1" dirty="0" err="1">
                <a:latin typeface="Calibri" panose="020F0502020204030204" pitchFamily="34" charset="0"/>
                <a:ea typeface="Calibri" panose="020F0502020204030204" pitchFamily="34" charset="0"/>
              </a:rPr>
              <a:t>Acquaculture</a:t>
            </a:r>
            <a:r>
              <a:rPr lang="en-GB" b="1" i="1" dirty="0">
                <a:latin typeface="Calibri" panose="020F0502020204030204" pitchFamily="34" charset="0"/>
                <a:ea typeface="Calibri" panose="020F0502020204030204" pitchFamily="34" charset="0"/>
              </a:rPr>
              <a:t> waste</a:t>
            </a:r>
            <a:r>
              <a:rPr lang="en-GB" sz="1800" b="1" i="1" dirty="0">
                <a:effectLst/>
                <a:latin typeface="Calibri" panose="020F0502020204030204" pitchFamily="34" charset="0"/>
                <a:ea typeface="Calibri" panose="020F0502020204030204" pitchFamily="34" charset="0"/>
              </a:rPr>
              <a:t> </a:t>
            </a:r>
            <a:endParaRPr lang="it-IT" b="1" i="1" dirty="0"/>
          </a:p>
        </p:txBody>
      </p:sp>
    </p:spTree>
    <p:extLst>
      <p:ext uri="{BB962C8B-B14F-4D97-AF65-F5344CB8AC3E}">
        <p14:creationId xmlns:p14="http://schemas.microsoft.com/office/powerpoint/2010/main" val="945121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ccia a destra 6">
            <a:extLst>
              <a:ext uri="{FF2B5EF4-FFF2-40B4-BE49-F238E27FC236}">
                <a16:creationId xmlns:a16="http://schemas.microsoft.com/office/drawing/2014/main" id="{E81875EB-1F7D-7BB9-E559-8761549DFAE6}"/>
              </a:ext>
            </a:extLst>
          </p:cNvPr>
          <p:cNvSpPr/>
          <p:nvPr/>
        </p:nvSpPr>
        <p:spPr>
          <a:xfrm rot="16200000">
            <a:off x="3730518" y="3398989"/>
            <a:ext cx="369333" cy="351129"/>
          </a:xfrm>
          <a:prstGeom prst="rightArrow">
            <a:avLst/>
          </a:prstGeom>
          <a:solidFill>
            <a:srgbClr val="93C01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fld id="{D57F1E4F-1CFF-5643-939E-217C01CDF565}" type="slidenum">
              <a:rPr lang="en-US" smtClean="0"/>
              <a:pPr/>
              <a:t>5</a:t>
            </a:fld>
            <a:endParaRPr lang="en-US" dirty="0"/>
          </a:p>
        </p:txBody>
      </p:sp>
      <p:sp>
        <p:nvSpPr>
          <p:cNvPr id="6" name="Segnaposto piè di pagina 1">
            <a:extLst>
              <a:ext uri="{FF2B5EF4-FFF2-40B4-BE49-F238E27FC236}">
                <a16:creationId xmlns:a16="http://schemas.microsoft.com/office/drawing/2014/main" id="{B51D3746-F351-15E3-46D2-57EDB51FB8BC}"/>
              </a:ext>
            </a:extLst>
          </p:cNvPr>
          <p:cNvSpPr txBox="1">
            <a:spLocks/>
          </p:cNvSpPr>
          <p:nvPr/>
        </p:nvSpPr>
        <p:spPr>
          <a:xfrm>
            <a:off x="138363" y="6238876"/>
            <a:ext cx="11917279" cy="600074"/>
          </a:xfrm>
          <a:prstGeom prst="rect">
            <a:avLst/>
          </a:prstGeom>
        </p:spPr>
        <p:txBody>
          <a:bodyPr vert="horz" lIns="91440" tIns="45720" rIns="91440" bIns="45720" rtlCol="0" anchor="ctr"/>
          <a:lstStyle>
            <a:defPPr>
              <a:defRPr lang="it-IT"/>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Module: A / Learning Unit: 4 / Sub Unit: 1</a:t>
            </a:r>
          </a:p>
        </p:txBody>
      </p:sp>
      <p:pic>
        <p:nvPicPr>
          <p:cNvPr id="8" name="Immagine 7">
            <a:extLst>
              <a:ext uri="{FF2B5EF4-FFF2-40B4-BE49-F238E27FC236}">
                <a16:creationId xmlns:a16="http://schemas.microsoft.com/office/drawing/2014/main" id="{D9DAF8AF-190F-B141-D915-3FC352D5A1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5921" y="1395664"/>
            <a:ext cx="856705" cy="856705"/>
          </a:xfrm>
          <a:prstGeom prst="rect">
            <a:avLst/>
          </a:prstGeom>
        </p:spPr>
      </p:pic>
      <p:pic>
        <p:nvPicPr>
          <p:cNvPr id="9" name="Immagine 8">
            <a:extLst>
              <a:ext uri="{FF2B5EF4-FFF2-40B4-BE49-F238E27FC236}">
                <a16:creationId xmlns:a16="http://schemas.microsoft.com/office/drawing/2014/main" id="{3F130DE4-B8E5-CB6A-B209-AA1805EA29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269" r="7870" b="5955"/>
          <a:stretch/>
        </p:blipFill>
        <p:spPr bwMode="auto">
          <a:xfrm>
            <a:off x="3458492" y="4428621"/>
            <a:ext cx="1099651" cy="1019468"/>
          </a:xfrm>
          <a:prstGeom prst="rect">
            <a:avLst/>
          </a:prstGeom>
          <a:ln>
            <a:noFill/>
          </a:ln>
          <a:extLst>
            <a:ext uri="{53640926-AAD7-44D8-BBD7-CCE9431645EC}">
              <a14:shadowObscured xmlns:a14="http://schemas.microsoft.com/office/drawing/2010/main"/>
            </a:ext>
          </a:extLst>
        </p:spPr>
      </p:pic>
      <p:pic>
        <p:nvPicPr>
          <p:cNvPr id="10" name="Immagine 9">
            <a:extLst>
              <a:ext uri="{FF2B5EF4-FFF2-40B4-BE49-F238E27FC236}">
                <a16:creationId xmlns:a16="http://schemas.microsoft.com/office/drawing/2014/main" id="{0864BC21-F732-C169-6712-E82BCDA2F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952" y="4423073"/>
            <a:ext cx="1000832" cy="998958"/>
          </a:xfrm>
          <a:prstGeom prst="rect">
            <a:avLst/>
          </a:prstGeom>
        </p:spPr>
      </p:pic>
      <p:pic>
        <p:nvPicPr>
          <p:cNvPr id="11" name="Immagine 10">
            <a:extLst>
              <a:ext uri="{FF2B5EF4-FFF2-40B4-BE49-F238E27FC236}">
                <a16:creationId xmlns:a16="http://schemas.microsoft.com/office/drawing/2014/main" id="{BD069CF4-E2BE-15C7-22F5-1CBA2E004B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33185" y="5071785"/>
            <a:ext cx="883561" cy="829849"/>
          </a:xfrm>
          <a:prstGeom prst="rect">
            <a:avLst/>
          </a:prstGeom>
        </p:spPr>
      </p:pic>
      <p:pic>
        <p:nvPicPr>
          <p:cNvPr id="12" name="Immagine 11">
            <a:extLst>
              <a:ext uri="{FF2B5EF4-FFF2-40B4-BE49-F238E27FC236}">
                <a16:creationId xmlns:a16="http://schemas.microsoft.com/office/drawing/2014/main" id="{FF3655ED-AE50-1983-03CB-7E84C99259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68401" y="2011960"/>
            <a:ext cx="1044697" cy="841487"/>
          </a:xfrm>
          <a:prstGeom prst="rect">
            <a:avLst/>
          </a:prstGeom>
        </p:spPr>
      </p:pic>
      <p:pic>
        <p:nvPicPr>
          <p:cNvPr id="13" name="Immagine 12">
            <a:extLst>
              <a:ext uri="{FF2B5EF4-FFF2-40B4-BE49-F238E27FC236}">
                <a16:creationId xmlns:a16="http://schemas.microsoft.com/office/drawing/2014/main" id="{93720A3C-2525-AA5E-AC9E-056EED3DC57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20592" b="8000"/>
          <a:stretch/>
        </p:blipFill>
        <p:spPr bwMode="auto">
          <a:xfrm>
            <a:off x="935448" y="1987897"/>
            <a:ext cx="1056334" cy="823582"/>
          </a:xfrm>
          <a:prstGeom prst="rect">
            <a:avLst/>
          </a:prstGeom>
          <a:ln>
            <a:noFill/>
          </a:ln>
          <a:extLst>
            <a:ext uri="{53640926-AAD7-44D8-BBD7-CCE9431645EC}">
              <a14:shadowObscured xmlns:a14="http://schemas.microsoft.com/office/drawing/2010/main"/>
            </a:ext>
          </a:extLst>
        </p:spPr>
      </p:pic>
      <p:pic>
        <p:nvPicPr>
          <p:cNvPr id="14" name="Immagine 13">
            <a:extLst>
              <a:ext uri="{FF2B5EF4-FFF2-40B4-BE49-F238E27FC236}">
                <a16:creationId xmlns:a16="http://schemas.microsoft.com/office/drawing/2014/main" id="{9EFD390F-B1D2-1440-80BE-571EE2510ED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681"/>
          <a:stretch/>
        </p:blipFill>
        <p:spPr bwMode="auto">
          <a:xfrm>
            <a:off x="4122523" y="3255306"/>
            <a:ext cx="1002622" cy="795831"/>
          </a:xfrm>
          <a:prstGeom prst="rect">
            <a:avLst/>
          </a:prstGeom>
          <a:ln>
            <a:noFill/>
          </a:ln>
          <a:extLst>
            <a:ext uri="{53640926-AAD7-44D8-BBD7-CCE9431645EC}">
              <a14:shadowObscured xmlns:a14="http://schemas.microsoft.com/office/drawing/2010/main"/>
            </a:ext>
          </a:extLst>
        </p:spPr>
      </p:pic>
      <p:pic>
        <p:nvPicPr>
          <p:cNvPr id="15" name="Immagine 14">
            <a:extLst>
              <a:ext uri="{FF2B5EF4-FFF2-40B4-BE49-F238E27FC236}">
                <a16:creationId xmlns:a16="http://schemas.microsoft.com/office/drawing/2014/main" id="{DC59B83E-5F7B-84B8-B1BF-C07BA8F986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243" y="3255306"/>
            <a:ext cx="1000832" cy="877295"/>
          </a:xfrm>
          <a:prstGeom prst="rect">
            <a:avLst/>
          </a:prstGeom>
        </p:spPr>
      </p:pic>
      <p:sp>
        <p:nvSpPr>
          <p:cNvPr id="17" name="CasellaDiTesto 16">
            <a:extLst>
              <a:ext uri="{FF2B5EF4-FFF2-40B4-BE49-F238E27FC236}">
                <a16:creationId xmlns:a16="http://schemas.microsoft.com/office/drawing/2014/main" id="{40761ECB-4088-501A-5937-2E571E76B58C}"/>
              </a:ext>
            </a:extLst>
          </p:cNvPr>
          <p:cNvSpPr txBox="1"/>
          <p:nvPr/>
        </p:nvSpPr>
        <p:spPr>
          <a:xfrm>
            <a:off x="5679268" y="1025900"/>
            <a:ext cx="6309446" cy="5324535"/>
          </a:xfrm>
          <a:prstGeom prst="rect">
            <a:avLst/>
          </a:prstGeom>
          <a:noFill/>
        </p:spPr>
        <p:txBody>
          <a:bodyPr wrap="square">
            <a:spAutoFit/>
          </a:bodyPr>
          <a:lstStyle/>
          <a:p>
            <a:pPr marL="342900" indent="-342900">
              <a:buAutoNum type="arabicPeriod"/>
            </a:pPr>
            <a:r>
              <a:rPr lang="en-US" sz="1600" b="1" dirty="0">
                <a:latin typeface="Calibri" panose="020F0502020204030204" pitchFamily="34" charset="0"/>
                <a:ea typeface="Calibri" panose="020F0502020204030204" pitchFamily="34" charset="0"/>
              </a:rPr>
              <a:t>Crops residue</a:t>
            </a:r>
            <a:r>
              <a:rPr lang="en-US" sz="1600" dirty="0">
                <a:latin typeface="Calibri" panose="020F0502020204030204" pitchFamily="34" charset="0"/>
                <a:ea typeface="Calibri" panose="020F0502020204030204" pitchFamily="34" charset="0"/>
              </a:rPr>
              <a:t>: </a:t>
            </a:r>
            <a:r>
              <a:rPr lang="en-US" sz="1600" i="1" dirty="0">
                <a:latin typeface="Calibri" panose="020F0502020204030204" pitchFamily="34" charset="0"/>
                <a:ea typeface="Calibri" panose="020F0502020204030204" pitchFamily="34" charset="0"/>
              </a:rPr>
              <a:t>stems, leaves, and other plant parts left on the field after harvesting. Variable composition</a:t>
            </a:r>
          </a:p>
          <a:p>
            <a:pPr marL="342900" indent="-342900">
              <a:buAutoNum type="arabicPeriod"/>
            </a:pPr>
            <a:endParaRPr lang="en-US" sz="1600" dirty="0">
              <a:effectLst/>
              <a:latin typeface="Calibri" panose="020F0502020204030204" pitchFamily="34" charset="0"/>
              <a:ea typeface="Calibri" panose="020F0502020204030204" pitchFamily="34" charset="0"/>
            </a:endParaRPr>
          </a:p>
          <a:p>
            <a:pPr marL="342900" indent="-342900">
              <a:buAutoNum type="arabicPeriod"/>
            </a:pPr>
            <a:r>
              <a:rPr lang="en-GB" sz="1600" b="1" dirty="0">
                <a:effectLst/>
                <a:latin typeface="Calibri" panose="020F0502020204030204" pitchFamily="34" charset="0"/>
                <a:ea typeface="Calibri" panose="020F0502020204030204" pitchFamily="34" charset="0"/>
              </a:rPr>
              <a:t>Silage Residues</a:t>
            </a:r>
            <a:r>
              <a:rPr lang="en-GB" sz="1600" dirty="0">
                <a:effectLst/>
                <a:latin typeface="Calibri" panose="020F0502020204030204" pitchFamily="34" charset="0"/>
                <a:ea typeface="Calibri" panose="020F0502020204030204" pitchFamily="34" charset="0"/>
              </a:rPr>
              <a:t>: </a:t>
            </a:r>
            <a:r>
              <a:rPr lang="en-GB" sz="1600" i="1" dirty="0">
                <a:effectLst/>
                <a:latin typeface="Calibri" panose="020F0502020204030204" pitchFamily="34" charset="0"/>
                <a:ea typeface="Calibri" panose="020F0502020204030204" pitchFamily="34" charset="0"/>
              </a:rPr>
              <a:t>residues from the ensiling process used to preserve forage crops.</a:t>
            </a:r>
            <a:endParaRPr lang="en-US" sz="1600" i="1" dirty="0">
              <a:effectLst/>
              <a:latin typeface="Calibri" panose="020F0502020204030204" pitchFamily="34" charset="0"/>
              <a:ea typeface="Calibri" panose="020F0502020204030204" pitchFamily="34" charset="0"/>
            </a:endParaRPr>
          </a:p>
          <a:p>
            <a:pPr marL="342900" indent="-342900">
              <a:buAutoNum type="arabicPeriod"/>
            </a:pPr>
            <a:endParaRPr lang="en-US" sz="1600" dirty="0">
              <a:effectLst/>
              <a:latin typeface="Calibri" panose="020F0502020204030204" pitchFamily="34" charset="0"/>
              <a:ea typeface="Calibri" panose="020F0502020204030204" pitchFamily="34" charset="0"/>
            </a:endParaRPr>
          </a:p>
          <a:p>
            <a:pPr marL="342900" indent="-342900">
              <a:buAutoNum type="arabicPeriod"/>
            </a:pPr>
            <a:r>
              <a:rPr lang="en-US" sz="1600" b="1" dirty="0">
                <a:latin typeface="Calibri" panose="020F0502020204030204" pitchFamily="34" charset="0"/>
                <a:ea typeface="Calibri" panose="020F0502020204030204" pitchFamily="34" charset="0"/>
              </a:rPr>
              <a:t>Poultry Litter: </a:t>
            </a:r>
            <a:r>
              <a:rPr lang="en-US" sz="1600" i="1" dirty="0">
                <a:latin typeface="Calibri" panose="020F0502020204030204" pitchFamily="34" charset="0"/>
                <a:ea typeface="Calibri" panose="020F0502020204030204" pitchFamily="34" charset="0"/>
              </a:rPr>
              <a:t>Mixture of chicken droppings and bedding material.</a:t>
            </a:r>
            <a:endParaRPr lang="en-GB" sz="1600" i="1" dirty="0">
              <a:latin typeface="Calibri" panose="020F0502020204030204" pitchFamily="34" charset="0"/>
              <a:ea typeface="Calibri" panose="020F0502020204030204" pitchFamily="34" charset="0"/>
            </a:endParaRPr>
          </a:p>
          <a:p>
            <a:pPr marL="342900" indent="-342900">
              <a:buAutoNum type="arabicPeriod"/>
            </a:pPr>
            <a:endParaRPr lang="en-GB" sz="1600" dirty="0">
              <a:latin typeface="Calibri" panose="020F0502020204030204" pitchFamily="34" charset="0"/>
              <a:ea typeface="Calibri" panose="020F0502020204030204" pitchFamily="34" charset="0"/>
            </a:endParaRPr>
          </a:p>
          <a:p>
            <a:pPr marL="342900" indent="-342900">
              <a:buAutoNum type="arabicPeriod"/>
            </a:pPr>
            <a:r>
              <a:rPr lang="en-US" sz="1600" b="1" dirty="0">
                <a:latin typeface="Calibri" panose="020F0502020204030204" pitchFamily="34" charset="0"/>
                <a:ea typeface="Calibri" panose="020F0502020204030204" pitchFamily="34" charset="0"/>
              </a:rPr>
              <a:t>Manure: </a:t>
            </a:r>
            <a:r>
              <a:rPr lang="en-US" sz="1600" i="1" dirty="0">
                <a:latin typeface="Calibri" panose="020F0502020204030204" pitchFamily="34" charset="0"/>
                <a:ea typeface="Calibri" panose="020F0502020204030204" pitchFamily="34" charset="0"/>
              </a:rPr>
              <a:t>animal waste, often mixed with bedding material, generated on farms</a:t>
            </a:r>
          </a:p>
          <a:p>
            <a:pPr marL="342900" indent="-342900">
              <a:buAutoNum type="arabicPeriod"/>
            </a:pPr>
            <a:endParaRPr lang="en-US" sz="1600" i="1" dirty="0">
              <a:latin typeface="Calibri" panose="020F0502020204030204" pitchFamily="34" charset="0"/>
              <a:ea typeface="Calibri" panose="020F0502020204030204" pitchFamily="34" charset="0"/>
            </a:endParaRPr>
          </a:p>
          <a:p>
            <a:pPr marL="342900" indent="-342900">
              <a:buAutoNum type="arabicPeriod"/>
            </a:pPr>
            <a:r>
              <a:rPr lang="en-GB" sz="1600" b="1" dirty="0">
                <a:effectLst/>
                <a:latin typeface="Calibri" panose="020F0502020204030204" pitchFamily="34" charset="0"/>
                <a:ea typeface="Calibri" panose="020F0502020204030204" pitchFamily="34" charset="0"/>
                <a:cs typeface="EB Garamond" panose="00000500000000000000" pitchFamily="2" charset="0"/>
              </a:rPr>
              <a:t>Wastewater Sludge:</a:t>
            </a:r>
            <a:r>
              <a:rPr lang="en-GB" sz="1600" dirty="0">
                <a:effectLst/>
                <a:latin typeface="Calibri" panose="020F0502020204030204" pitchFamily="34" charset="0"/>
                <a:ea typeface="Calibri" panose="020F0502020204030204" pitchFamily="34" charset="0"/>
                <a:cs typeface="EB Garamond" panose="00000500000000000000" pitchFamily="2" charset="0"/>
              </a:rPr>
              <a:t> </a:t>
            </a:r>
            <a:r>
              <a:rPr lang="en-GB" sz="1600" i="1" dirty="0">
                <a:effectLst/>
                <a:latin typeface="Calibri" panose="020F0502020204030204" pitchFamily="34" charset="0"/>
                <a:ea typeface="Calibri" panose="020F0502020204030204" pitchFamily="34" charset="0"/>
                <a:cs typeface="EB Garamond" panose="00000500000000000000" pitchFamily="2" charset="0"/>
              </a:rPr>
              <a:t>from treatment of agricultural or food processing wastewater. Careful handling due to potential contaminants</a:t>
            </a:r>
          </a:p>
          <a:p>
            <a:pPr marL="342900" indent="-342900">
              <a:buAutoNum type="arabicPeriod"/>
            </a:pPr>
            <a:endParaRPr lang="it-IT" sz="1600" dirty="0">
              <a:latin typeface="EB Garamond" panose="00000500000000000000" pitchFamily="2" charset="0"/>
              <a:ea typeface="EB Garamond" panose="00000500000000000000" pitchFamily="2" charset="0"/>
              <a:cs typeface="EB Garamond" panose="00000500000000000000" pitchFamily="2" charset="0"/>
            </a:endParaRPr>
          </a:p>
          <a:p>
            <a:pPr marL="342900" indent="-342900">
              <a:buAutoNum type="arabicPeriod"/>
            </a:pPr>
            <a:r>
              <a:rPr lang="en-US" sz="1600" b="1" dirty="0">
                <a:effectLst/>
                <a:latin typeface="Calibri" panose="020F0502020204030204" pitchFamily="34" charset="0"/>
                <a:ea typeface="Calibri" panose="020F0502020204030204" pitchFamily="34" charset="0"/>
              </a:rPr>
              <a:t>Food Processing Residues</a:t>
            </a:r>
            <a:r>
              <a:rPr lang="en-US" sz="1600" dirty="0">
                <a:effectLst/>
                <a:latin typeface="Calibri" panose="020F0502020204030204" pitchFamily="34" charset="0"/>
                <a:ea typeface="Calibri" panose="020F0502020204030204" pitchFamily="34" charset="0"/>
              </a:rPr>
              <a:t>: </a:t>
            </a:r>
            <a:r>
              <a:rPr lang="en-US" sz="1600" i="1" dirty="0">
                <a:effectLst/>
                <a:latin typeface="Calibri" panose="020F0502020204030204" pitchFamily="34" charset="0"/>
                <a:ea typeface="Calibri" panose="020F0502020204030204" pitchFamily="34" charset="0"/>
              </a:rPr>
              <a:t>byproducts generated during food processing</a:t>
            </a:r>
          </a:p>
          <a:p>
            <a:pPr marL="342900" indent="-342900">
              <a:buAutoNum type="arabicPeriod"/>
            </a:pPr>
            <a:endParaRPr lang="en-GB" sz="1600" dirty="0">
              <a:effectLst/>
              <a:latin typeface="Calibri" panose="020F0502020204030204" pitchFamily="34" charset="0"/>
              <a:ea typeface="Calibri" panose="020F0502020204030204" pitchFamily="34" charset="0"/>
            </a:endParaRPr>
          </a:p>
          <a:p>
            <a:pPr marL="342900" indent="-342900">
              <a:buAutoNum type="arabicPeriod"/>
            </a:pPr>
            <a:r>
              <a:rPr lang="en-US" sz="1600" b="1" dirty="0">
                <a:effectLst/>
                <a:latin typeface="Calibri" panose="020F0502020204030204" pitchFamily="34" charset="0"/>
                <a:ea typeface="Calibri" panose="020F0502020204030204" pitchFamily="34" charset="0"/>
              </a:rPr>
              <a:t>Aquaculture Residues: </a:t>
            </a:r>
            <a:r>
              <a:rPr lang="en-US" sz="1600" i="1" dirty="0">
                <a:effectLst/>
                <a:latin typeface="Calibri" panose="020F0502020204030204" pitchFamily="34" charset="0"/>
                <a:ea typeface="Calibri" panose="020F0502020204030204" pitchFamily="34" charset="0"/>
              </a:rPr>
              <a:t>Waste generated from aquaculture activities</a:t>
            </a:r>
            <a:r>
              <a:rPr lang="en-US" sz="1600" dirty="0">
                <a:effectLst/>
                <a:latin typeface="Calibri" panose="020F0502020204030204" pitchFamily="34" charset="0"/>
                <a:ea typeface="Calibri" panose="020F0502020204030204" pitchFamily="34" charset="0"/>
              </a:rPr>
              <a:t>.</a:t>
            </a:r>
            <a:r>
              <a:rPr lang="en-GB" sz="1600" dirty="0">
                <a:effectLst/>
                <a:latin typeface="Calibri" panose="020F0502020204030204" pitchFamily="34" charset="0"/>
                <a:ea typeface="Calibri" panose="020F0502020204030204" pitchFamily="34" charset="0"/>
              </a:rPr>
              <a:t> </a:t>
            </a:r>
          </a:p>
          <a:p>
            <a:pPr marL="342900" indent="-342900">
              <a:buAutoNum type="arabicPeriod"/>
            </a:pPr>
            <a:endParaRPr lang="en-GB" sz="1600" dirty="0">
              <a:effectLst/>
              <a:latin typeface="Calibri" panose="020F0502020204030204" pitchFamily="34" charset="0"/>
              <a:ea typeface="Calibri" panose="020F0502020204030204" pitchFamily="34" charset="0"/>
            </a:endParaRPr>
          </a:p>
          <a:p>
            <a:pPr marL="342900" indent="-342900">
              <a:buAutoNum type="arabicPeriod"/>
            </a:pPr>
            <a:r>
              <a:rPr lang="en-GB" sz="1600" b="1" dirty="0">
                <a:latin typeface="Calibri" panose="020F0502020204030204" pitchFamily="34" charset="0"/>
                <a:ea typeface="Calibri" panose="020F0502020204030204" pitchFamily="34" charset="0"/>
              </a:rPr>
              <a:t>Wood Residues: </a:t>
            </a:r>
            <a:r>
              <a:rPr lang="en-GB" sz="1600" i="1" dirty="0">
                <a:latin typeface="Calibri" panose="020F0502020204030204" pitchFamily="34" charset="0"/>
                <a:ea typeface="Calibri" panose="020F0502020204030204" pitchFamily="34" charset="0"/>
              </a:rPr>
              <a:t>residues from wood processing industries or tree pruning</a:t>
            </a:r>
            <a:endParaRPr lang="it-IT" sz="1600" i="1" dirty="0">
              <a:latin typeface="Calibri" panose="020F0502020204030204" pitchFamily="34" charset="0"/>
              <a:ea typeface="Calibri" panose="020F0502020204030204" pitchFamily="34" charset="0"/>
            </a:endParaRPr>
          </a:p>
        </p:txBody>
      </p:sp>
      <p:sp>
        <p:nvSpPr>
          <p:cNvPr id="2" name="CasellaDiTesto 1">
            <a:extLst>
              <a:ext uri="{FF2B5EF4-FFF2-40B4-BE49-F238E27FC236}">
                <a16:creationId xmlns:a16="http://schemas.microsoft.com/office/drawing/2014/main" id="{49AA1EDF-76E8-F73C-B9B1-A348AA9807E3}"/>
              </a:ext>
            </a:extLst>
          </p:cNvPr>
          <p:cNvSpPr txBox="1"/>
          <p:nvPr/>
        </p:nvSpPr>
        <p:spPr>
          <a:xfrm>
            <a:off x="3540569" y="3479230"/>
            <a:ext cx="554122" cy="369332"/>
          </a:xfrm>
          <a:prstGeom prst="rect">
            <a:avLst/>
          </a:prstGeom>
          <a:noFill/>
        </p:spPr>
        <p:txBody>
          <a:bodyPr wrap="square" rtlCol="0">
            <a:spAutoFit/>
          </a:bodyPr>
          <a:lstStyle/>
          <a:p>
            <a:r>
              <a:rPr lang="it-IT" dirty="0"/>
              <a:t>N/P</a:t>
            </a:r>
          </a:p>
        </p:txBody>
      </p:sp>
      <p:sp>
        <p:nvSpPr>
          <p:cNvPr id="16" name="Freccia a destra 15">
            <a:extLst>
              <a:ext uri="{FF2B5EF4-FFF2-40B4-BE49-F238E27FC236}">
                <a16:creationId xmlns:a16="http://schemas.microsoft.com/office/drawing/2014/main" id="{5A117B72-6465-8EDD-EC54-DBFD3E02AE76}"/>
              </a:ext>
            </a:extLst>
          </p:cNvPr>
          <p:cNvSpPr/>
          <p:nvPr/>
        </p:nvSpPr>
        <p:spPr>
          <a:xfrm rot="16200000">
            <a:off x="3730518" y="4562321"/>
            <a:ext cx="369333" cy="351129"/>
          </a:xfrm>
          <a:prstGeom prst="rightArrow">
            <a:avLst/>
          </a:prstGeom>
          <a:solidFill>
            <a:srgbClr val="93C01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CasellaDiTesto 2">
            <a:extLst>
              <a:ext uri="{FF2B5EF4-FFF2-40B4-BE49-F238E27FC236}">
                <a16:creationId xmlns:a16="http://schemas.microsoft.com/office/drawing/2014/main" id="{F988D32D-94FA-14FD-73EE-40D236CA229F}"/>
              </a:ext>
            </a:extLst>
          </p:cNvPr>
          <p:cNvSpPr txBox="1"/>
          <p:nvPr/>
        </p:nvSpPr>
        <p:spPr>
          <a:xfrm>
            <a:off x="3133813" y="4638946"/>
            <a:ext cx="1000832" cy="369332"/>
          </a:xfrm>
          <a:prstGeom prst="rect">
            <a:avLst/>
          </a:prstGeom>
          <a:noFill/>
        </p:spPr>
        <p:txBody>
          <a:bodyPr wrap="square" rtlCol="0">
            <a:spAutoFit/>
          </a:bodyPr>
          <a:lstStyle/>
          <a:p>
            <a:r>
              <a:rPr lang="it-IT" dirty="0"/>
              <a:t>C/N/P/K</a:t>
            </a:r>
          </a:p>
        </p:txBody>
      </p:sp>
      <p:sp>
        <p:nvSpPr>
          <p:cNvPr id="18" name="Freccia a destra 17">
            <a:extLst>
              <a:ext uri="{FF2B5EF4-FFF2-40B4-BE49-F238E27FC236}">
                <a16:creationId xmlns:a16="http://schemas.microsoft.com/office/drawing/2014/main" id="{8E35F8CB-C6B3-5BF5-75D5-FE17DFFB1E63}"/>
              </a:ext>
            </a:extLst>
          </p:cNvPr>
          <p:cNvSpPr/>
          <p:nvPr/>
        </p:nvSpPr>
        <p:spPr>
          <a:xfrm rot="16200000">
            <a:off x="1788784" y="3295309"/>
            <a:ext cx="369333" cy="351129"/>
          </a:xfrm>
          <a:prstGeom prst="rightArrow">
            <a:avLst/>
          </a:prstGeom>
          <a:solidFill>
            <a:srgbClr val="93C01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9" name="CasellaDiTesto 18">
            <a:extLst>
              <a:ext uri="{FF2B5EF4-FFF2-40B4-BE49-F238E27FC236}">
                <a16:creationId xmlns:a16="http://schemas.microsoft.com/office/drawing/2014/main" id="{97EB214A-B1BF-8CF1-ED32-507987FAC81A}"/>
              </a:ext>
            </a:extLst>
          </p:cNvPr>
          <p:cNvSpPr txBox="1"/>
          <p:nvPr/>
        </p:nvSpPr>
        <p:spPr>
          <a:xfrm>
            <a:off x="1382954" y="3370115"/>
            <a:ext cx="1000832" cy="369332"/>
          </a:xfrm>
          <a:prstGeom prst="rect">
            <a:avLst/>
          </a:prstGeom>
          <a:noFill/>
        </p:spPr>
        <p:txBody>
          <a:bodyPr wrap="square" rtlCol="0">
            <a:spAutoFit/>
          </a:bodyPr>
          <a:lstStyle/>
          <a:p>
            <a:r>
              <a:rPr lang="it-IT" dirty="0"/>
              <a:t>C/N/P</a:t>
            </a:r>
          </a:p>
        </p:txBody>
      </p:sp>
      <p:sp>
        <p:nvSpPr>
          <p:cNvPr id="20" name="Freccia a destra 19">
            <a:extLst>
              <a:ext uri="{FF2B5EF4-FFF2-40B4-BE49-F238E27FC236}">
                <a16:creationId xmlns:a16="http://schemas.microsoft.com/office/drawing/2014/main" id="{99A36E2E-5CD4-83A0-57FF-AB3EEF08AA01}"/>
              </a:ext>
            </a:extLst>
          </p:cNvPr>
          <p:cNvSpPr/>
          <p:nvPr/>
        </p:nvSpPr>
        <p:spPr>
          <a:xfrm rot="16200000">
            <a:off x="2101620" y="2531835"/>
            <a:ext cx="369333" cy="351129"/>
          </a:xfrm>
          <a:prstGeom prst="rightArrow">
            <a:avLst/>
          </a:prstGeom>
          <a:solidFill>
            <a:srgbClr val="93C01F">
              <a:alpha val="6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CasellaDiTesto 20">
            <a:extLst>
              <a:ext uri="{FF2B5EF4-FFF2-40B4-BE49-F238E27FC236}">
                <a16:creationId xmlns:a16="http://schemas.microsoft.com/office/drawing/2014/main" id="{86100A20-3E3E-1888-D0BE-FFF0F28878A9}"/>
              </a:ext>
            </a:extLst>
          </p:cNvPr>
          <p:cNvSpPr txBox="1"/>
          <p:nvPr/>
        </p:nvSpPr>
        <p:spPr>
          <a:xfrm>
            <a:off x="1891791" y="2612076"/>
            <a:ext cx="554122" cy="369332"/>
          </a:xfrm>
          <a:prstGeom prst="rect">
            <a:avLst/>
          </a:prstGeom>
          <a:noFill/>
        </p:spPr>
        <p:txBody>
          <a:bodyPr wrap="square" rtlCol="0">
            <a:spAutoFit/>
          </a:bodyPr>
          <a:lstStyle/>
          <a:p>
            <a:r>
              <a:rPr lang="it-IT" dirty="0"/>
              <a:t>N/C</a:t>
            </a:r>
          </a:p>
        </p:txBody>
      </p:sp>
      <p:sp>
        <p:nvSpPr>
          <p:cNvPr id="22" name="CasellaDiTesto 21">
            <a:extLst>
              <a:ext uri="{FF2B5EF4-FFF2-40B4-BE49-F238E27FC236}">
                <a16:creationId xmlns:a16="http://schemas.microsoft.com/office/drawing/2014/main" id="{212AE9C3-E7A0-F130-05EB-F54E10998A6E}"/>
              </a:ext>
            </a:extLst>
          </p:cNvPr>
          <p:cNvSpPr txBox="1"/>
          <p:nvPr/>
        </p:nvSpPr>
        <p:spPr>
          <a:xfrm>
            <a:off x="2497212" y="1047738"/>
            <a:ext cx="554122" cy="369332"/>
          </a:xfrm>
          <a:prstGeom prst="rect">
            <a:avLst/>
          </a:prstGeom>
          <a:noFill/>
        </p:spPr>
        <p:txBody>
          <a:bodyPr wrap="square" rtlCol="0">
            <a:spAutoFit/>
          </a:bodyPr>
          <a:lstStyle/>
          <a:p>
            <a:pPr algn="ctr"/>
            <a:r>
              <a:rPr lang="it-IT" b="1" dirty="0"/>
              <a:t>1</a:t>
            </a:r>
          </a:p>
        </p:txBody>
      </p:sp>
      <p:sp>
        <p:nvSpPr>
          <p:cNvPr id="23" name="CasellaDiTesto 22">
            <a:extLst>
              <a:ext uri="{FF2B5EF4-FFF2-40B4-BE49-F238E27FC236}">
                <a16:creationId xmlns:a16="http://schemas.microsoft.com/office/drawing/2014/main" id="{22F2363A-0817-D91A-C09F-BA65C7959AE9}"/>
              </a:ext>
            </a:extLst>
          </p:cNvPr>
          <p:cNvSpPr txBox="1"/>
          <p:nvPr/>
        </p:nvSpPr>
        <p:spPr>
          <a:xfrm>
            <a:off x="4244494" y="2011960"/>
            <a:ext cx="554122" cy="369332"/>
          </a:xfrm>
          <a:prstGeom prst="rect">
            <a:avLst/>
          </a:prstGeom>
          <a:noFill/>
        </p:spPr>
        <p:txBody>
          <a:bodyPr wrap="square" rtlCol="0">
            <a:spAutoFit/>
          </a:bodyPr>
          <a:lstStyle/>
          <a:p>
            <a:pPr algn="ctr"/>
            <a:r>
              <a:rPr lang="it-IT" b="1" dirty="0"/>
              <a:t>2</a:t>
            </a:r>
          </a:p>
        </p:txBody>
      </p:sp>
      <p:sp>
        <p:nvSpPr>
          <p:cNvPr id="24" name="CasellaDiTesto 23">
            <a:extLst>
              <a:ext uri="{FF2B5EF4-FFF2-40B4-BE49-F238E27FC236}">
                <a16:creationId xmlns:a16="http://schemas.microsoft.com/office/drawing/2014/main" id="{43D8265A-E5A7-57BF-9AFB-A239BB0BB829}"/>
              </a:ext>
            </a:extLst>
          </p:cNvPr>
          <p:cNvSpPr txBox="1"/>
          <p:nvPr/>
        </p:nvSpPr>
        <p:spPr>
          <a:xfrm>
            <a:off x="4875916" y="3503501"/>
            <a:ext cx="554122" cy="369332"/>
          </a:xfrm>
          <a:prstGeom prst="rect">
            <a:avLst/>
          </a:prstGeom>
          <a:noFill/>
        </p:spPr>
        <p:txBody>
          <a:bodyPr wrap="square" rtlCol="0">
            <a:spAutoFit/>
          </a:bodyPr>
          <a:lstStyle/>
          <a:p>
            <a:pPr algn="ctr"/>
            <a:r>
              <a:rPr lang="it-IT" b="1" dirty="0"/>
              <a:t>3</a:t>
            </a:r>
          </a:p>
        </p:txBody>
      </p:sp>
      <p:sp>
        <p:nvSpPr>
          <p:cNvPr id="25" name="CasellaDiTesto 24">
            <a:extLst>
              <a:ext uri="{FF2B5EF4-FFF2-40B4-BE49-F238E27FC236}">
                <a16:creationId xmlns:a16="http://schemas.microsoft.com/office/drawing/2014/main" id="{C1008C48-CFAB-ED1C-2460-FA1C16EF53CC}"/>
              </a:ext>
            </a:extLst>
          </p:cNvPr>
          <p:cNvSpPr txBox="1"/>
          <p:nvPr/>
        </p:nvSpPr>
        <p:spPr>
          <a:xfrm>
            <a:off x="4253251" y="4912403"/>
            <a:ext cx="554122" cy="369332"/>
          </a:xfrm>
          <a:prstGeom prst="rect">
            <a:avLst/>
          </a:prstGeom>
          <a:noFill/>
        </p:spPr>
        <p:txBody>
          <a:bodyPr wrap="square" rtlCol="0">
            <a:spAutoFit/>
          </a:bodyPr>
          <a:lstStyle/>
          <a:p>
            <a:pPr algn="ctr"/>
            <a:r>
              <a:rPr lang="it-IT" b="1" dirty="0"/>
              <a:t>4</a:t>
            </a:r>
          </a:p>
        </p:txBody>
      </p:sp>
      <p:sp>
        <p:nvSpPr>
          <p:cNvPr id="26" name="CasellaDiTesto 25">
            <a:extLst>
              <a:ext uri="{FF2B5EF4-FFF2-40B4-BE49-F238E27FC236}">
                <a16:creationId xmlns:a16="http://schemas.microsoft.com/office/drawing/2014/main" id="{5064A604-5892-5CE9-1D68-3FF3AE816F89}"/>
              </a:ext>
            </a:extLst>
          </p:cNvPr>
          <p:cNvSpPr txBox="1"/>
          <p:nvPr/>
        </p:nvSpPr>
        <p:spPr>
          <a:xfrm>
            <a:off x="2494235" y="5981103"/>
            <a:ext cx="554122" cy="369332"/>
          </a:xfrm>
          <a:prstGeom prst="rect">
            <a:avLst/>
          </a:prstGeom>
          <a:noFill/>
        </p:spPr>
        <p:txBody>
          <a:bodyPr wrap="square" rtlCol="0">
            <a:spAutoFit/>
          </a:bodyPr>
          <a:lstStyle/>
          <a:p>
            <a:pPr algn="ctr"/>
            <a:r>
              <a:rPr lang="it-IT" b="1" dirty="0"/>
              <a:t>5</a:t>
            </a:r>
          </a:p>
        </p:txBody>
      </p:sp>
      <p:sp>
        <p:nvSpPr>
          <p:cNvPr id="27" name="CasellaDiTesto 26">
            <a:extLst>
              <a:ext uri="{FF2B5EF4-FFF2-40B4-BE49-F238E27FC236}">
                <a16:creationId xmlns:a16="http://schemas.microsoft.com/office/drawing/2014/main" id="{176B4D9E-F408-2DEE-ABD9-250D8B0D89EC}"/>
              </a:ext>
            </a:extLst>
          </p:cNvPr>
          <p:cNvSpPr txBox="1"/>
          <p:nvPr/>
        </p:nvSpPr>
        <p:spPr>
          <a:xfrm>
            <a:off x="412599" y="4912403"/>
            <a:ext cx="554122" cy="369332"/>
          </a:xfrm>
          <a:prstGeom prst="rect">
            <a:avLst/>
          </a:prstGeom>
          <a:noFill/>
        </p:spPr>
        <p:txBody>
          <a:bodyPr wrap="square" rtlCol="0">
            <a:spAutoFit/>
          </a:bodyPr>
          <a:lstStyle/>
          <a:p>
            <a:pPr algn="ctr"/>
            <a:r>
              <a:rPr lang="it-IT" b="1" dirty="0"/>
              <a:t>6</a:t>
            </a:r>
          </a:p>
        </p:txBody>
      </p:sp>
      <p:sp>
        <p:nvSpPr>
          <p:cNvPr id="28" name="CasellaDiTesto 27">
            <a:extLst>
              <a:ext uri="{FF2B5EF4-FFF2-40B4-BE49-F238E27FC236}">
                <a16:creationId xmlns:a16="http://schemas.microsoft.com/office/drawing/2014/main" id="{77ABAF1C-23D1-86A0-D71C-78B6519DAEA7}"/>
              </a:ext>
            </a:extLst>
          </p:cNvPr>
          <p:cNvSpPr txBox="1"/>
          <p:nvPr/>
        </p:nvSpPr>
        <p:spPr>
          <a:xfrm>
            <a:off x="-11833" y="3503501"/>
            <a:ext cx="554122" cy="369332"/>
          </a:xfrm>
          <a:prstGeom prst="rect">
            <a:avLst/>
          </a:prstGeom>
          <a:noFill/>
        </p:spPr>
        <p:txBody>
          <a:bodyPr wrap="square" rtlCol="0">
            <a:spAutoFit/>
          </a:bodyPr>
          <a:lstStyle/>
          <a:p>
            <a:pPr algn="ctr"/>
            <a:r>
              <a:rPr lang="it-IT" b="1" dirty="0"/>
              <a:t>7</a:t>
            </a:r>
          </a:p>
        </p:txBody>
      </p:sp>
      <p:sp>
        <p:nvSpPr>
          <p:cNvPr id="29" name="CasellaDiTesto 28">
            <a:extLst>
              <a:ext uri="{FF2B5EF4-FFF2-40B4-BE49-F238E27FC236}">
                <a16:creationId xmlns:a16="http://schemas.microsoft.com/office/drawing/2014/main" id="{6366DA2E-7567-ABD9-F044-B2DF3D078189}"/>
              </a:ext>
            </a:extLst>
          </p:cNvPr>
          <p:cNvSpPr txBox="1"/>
          <p:nvPr/>
        </p:nvSpPr>
        <p:spPr>
          <a:xfrm>
            <a:off x="510538" y="2011960"/>
            <a:ext cx="554122" cy="369332"/>
          </a:xfrm>
          <a:prstGeom prst="rect">
            <a:avLst/>
          </a:prstGeom>
          <a:noFill/>
        </p:spPr>
        <p:txBody>
          <a:bodyPr wrap="square" rtlCol="0">
            <a:spAutoFit/>
          </a:bodyPr>
          <a:lstStyle/>
          <a:p>
            <a:pPr algn="ctr"/>
            <a:r>
              <a:rPr lang="it-IT" b="1" dirty="0"/>
              <a:t>8</a:t>
            </a:r>
          </a:p>
        </p:txBody>
      </p:sp>
    </p:spTree>
    <p:extLst>
      <p:ext uri="{BB962C8B-B14F-4D97-AF65-F5344CB8AC3E}">
        <p14:creationId xmlns:p14="http://schemas.microsoft.com/office/powerpoint/2010/main" val="1666243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p:txBody>
          <a:bodyPr/>
          <a:lstStyle/>
          <a:p>
            <a:fld id="{D57F1E4F-1CFF-5643-939E-217C01CDF565}" type="slidenum">
              <a:rPr lang="en-US" smtClean="0"/>
              <a:pPr/>
              <a:t>6</a:t>
            </a:fld>
            <a:endParaRPr lang="en-US" dirty="0"/>
          </a:p>
        </p:txBody>
      </p:sp>
      <p:sp>
        <p:nvSpPr>
          <p:cNvPr id="6" name="Segnaposto piè di pagina 1">
            <a:extLst>
              <a:ext uri="{FF2B5EF4-FFF2-40B4-BE49-F238E27FC236}">
                <a16:creationId xmlns:a16="http://schemas.microsoft.com/office/drawing/2014/main" id="{F4239F3B-766E-F655-6BD2-80C013871C8C}"/>
              </a:ext>
            </a:extLst>
          </p:cNvPr>
          <p:cNvSpPr>
            <a:spLocks noGrp="1"/>
          </p:cNvSpPr>
          <p:nvPr>
            <p:ph type="ftr" sz="quarter" idx="11"/>
          </p:nvPr>
        </p:nvSpPr>
        <p:spPr>
          <a:xfrm>
            <a:off x="138363" y="6238876"/>
            <a:ext cx="11917279" cy="600074"/>
          </a:xfrm>
        </p:spPr>
        <p:txBody>
          <a:bodyPr/>
          <a:lstStyle/>
          <a:p>
            <a:r>
              <a:rPr lang="en-US" dirty="0"/>
              <a:t>Module: A / Learning Unit: 4 / Sub Unit: 1</a:t>
            </a:r>
          </a:p>
        </p:txBody>
      </p:sp>
      <p:sp>
        <p:nvSpPr>
          <p:cNvPr id="2" name="CasellaDiTesto 1">
            <a:extLst>
              <a:ext uri="{FF2B5EF4-FFF2-40B4-BE49-F238E27FC236}">
                <a16:creationId xmlns:a16="http://schemas.microsoft.com/office/drawing/2014/main" id="{C9482589-E205-B766-46BD-7F18CB43A5B9}"/>
              </a:ext>
            </a:extLst>
          </p:cNvPr>
          <p:cNvSpPr txBox="1"/>
          <p:nvPr/>
        </p:nvSpPr>
        <p:spPr>
          <a:xfrm>
            <a:off x="287003" y="1530310"/>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At present, there are many ongoing research and EU-funded projects investigating solutions and technologies aimed at recovering not only useful nutrients in agriculture, but also elements and molecules for use in other sectors.</a:t>
            </a:r>
            <a:endParaRPr lang="it-IT" dirty="0"/>
          </a:p>
        </p:txBody>
      </p:sp>
      <p:pic>
        <p:nvPicPr>
          <p:cNvPr id="3" name="Elementi multimediali online 2" title="Sustainable Farming - Organic Fertiliser From Biogas Plant Residue">
            <a:hlinkClick r:id="" action="ppaction://media"/>
            <a:extLst>
              <a:ext uri="{FF2B5EF4-FFF2-40B4-BE49-F238E27FC236}">
                <a16:creationId xmlns:a16="http://schemas.microsoft.com/office/drawing/2014/main" id="{32DDFD31-B732-20F3-F14C-A5FC2CF30835}"/>
              </a:ext>
            </a:extLst>
          </p:cNvPr>
          <p:cNvPicPr>
            <a:picLocks noRot="1" noChangeAspect="1"/>
          </p:cNvPicPr>
          <p:nvPr>
            <a:videoFile r:link="rId1"/>
          </p:nvPr>
        </p:nvPicPr>
        <p:blipFill>
          <a:blip r:embed="rId3"/>
          <a:stretch>
            <a:fillRect/>
          </a:stretch>
        </p:blipFill>
        <p:spPr>
          <a:xfrm>
            <a:off x="8611263" y="4283396"/>
            <a:ext cx="3124862" cy="1765547"/>
          </a:xfrm>
          <a:prstGeom prst="rect">
            <a:avLst/>
          </a:prstGeom>
          <a:ln>
            <a:solidFill>
              <a:schemeClr val="tx1">
                <a:lumMod val="50000"/>
                <a:lumOff val="50000"/>
              </a:schemeClr>
            </a:solidFill>
          </a:ln>
        </p:spPr>
      </p:pic>
      <p:sp>
        <p:nvSpPr>
          <p:cNvPr id="7" name="CasellaDiTesto 6">
            <a:extLst>
              <a:ext uri="{FF2B5EF4-FFF2-40B4-BE49-F238E27FC236}">
                <a16:creationId xmlns:a16="http://schemas.microsoft.com/office/drawing/2014/main" id="{E360B656-D6A4-48CD-2AD8-13167181DEAA}"/>
              </a:ext>
            </a:extLst>
          </p:cNvPr>
          <p:cNvSpPr txBox="1"/>
          <p:nvPr/>
        </p:nvSpPr>
        <p:spPr>
          <a:xfrm>
            <a:off x="8611262" y="2523713"/>
            <a:ext cx="3124862" cy="1754326"/>
          </a:xfrm>
          <a:prstGeom prst="rect">
            <a:avLst/>
          </a:prstGeom>
          <a:noFill/>
        </p:spPr>
        <p:txBody>
          <a:bodyPr wrap="square">
            <a:spAutoFit/>
          </a:bodyPr>
          <a:lstStyle/>
          <a:p>
            <a:pPr algn="ctr"/>
            <a:r>
              <a:rPr lang="en-GB" sz="1600" b="1" dirty="0">
                <a:effectLst/>
                <a:latin typeface="Calibri" panose="020F0502020204030204" pitchFamily="34" charset="0"/>
                <a:ea typeface="Calibri" panose="020F0502020204030204" pitchFamily="34" charset="0"/>
              </a:rPr>
              <a:t>European NOMAD project</a:t>
            </a:r>
          </a:p>
          <a:p>
            <a:pPr algn="ctr"/>
            <a:r>
              <a:rPr lang="it-IT" sz="1400" b="1" dirty="0">
                <a:hlinkClick r:id="rId4">
                  <a:extLst>
                    <a:ext uri="{A12FA001-AC4F-418D-AE19-62706E023703}">
                      <ahyp:hlinkClr xmlns:ahyp="http://schemas.microsoft.com/office/drawing/2018/hyperlinkcolor" val="tx"/>
                    </a:ext>
                  </a:extLst>
                </a:hlinkClick>
              </a:rPr>
              <a:t>projectnomad.eu</a:t>
            </a:r>
            <a:endParaRPr lang="it-IT" sz="1400" b="1" dirty="0"/>
          </a:p>
          <a:p>
            <a:pPr algn="ctr"/>
            <a:endParaRPr lang="en-GB" dirty="0">
              <a:latin typeface="Calibri" panose="020F0502020204030204" pitchFamily="34" charset="0"/>
              <a:ea typeface="Calibri" panose="020F0502020204030204" pitchFamily="34" charset="0"/>
            </a:endParaRPr>
          </a:p>
          <a:p>
            <a:pPr algn="ctr"/>
            <a:r>
              <a:rPr lang="en-GB" sz="1400" dirty="0">
                <a:effectLst/>
                <a:latin typeface="Calibri" panose="020F0502020204030204" pitchFamily="34" charset="0"/>
                <a:ea typeface="Calibri" panose="020F0502020204030204" pitchFamily="34" charset="0"/>
              </a:rPr>
              <a:t>There are experience and ongoing research on the use as a fertiliser of organic residues from bioenergy production processes.</a:t>
            </a:r>
            <a:r>
              <a:rPr lang="en-GB" sz="1600" dirty="0">
                <a:effectLst/>
                <a:latin typeface="Calibri" panose="020F0502020204030204" pitchFamily="34" charset="0"/>
                <a:ea typeface="Calibri" panose="020F0502020204030204" pitchFamily="34" charset="0"/>
              </a:rPr>
              <a:t> </a:t>
            </a:r>
          </a:p>
        </p:txBody>
      </p:sp>
      <p:sp>
        <p:nvSpPr>
          <p:cNvPr id="10" name="CasellaDiTesto 9">
            <a:extLst>
              <a:ext uri="{FF2B5EF4-FFF2-40B4-BE49-F238E27FC236}">
                <a16:creationId xmlns:a16="http://schemas.microsoft.com/office/drawing/2014/main" id="{CA4A0008-E310-C16A-A076-CD953513665D}"/>
              </a:ext>
            </a:extLst>
          </p:cNvPr>
          <p:cNvSpPr txBox="1"/>
          <p:nvPr/>
        </p:nvSpPr>
        <p:spPr>
          <a:xfrm>
            <a:off x="4435500" y="2528869"/>
            <a:ext cx="3320995" cy="1723549"/>
          </a:xfrm>
          <a:prstGeom prst="rect">
            <a:avLst/>
          </a:prstGeom>
          <a:noFill/>
        </p:spPr>
        <p:txBody>
          <a:bodyPr wrap="square">
            <a:spAutoFit/>
          </a:bodyPr>
          <a:lstStyle/>
          <a:p>
            <a:pPr algn="ctr"/>
            <a:r>
              <a:rPr lang="en-GB" sz="1600" b="1" dirty="0" err="1">
                <a:effectLst/>
                <a:latin typeface="Calibri" panose="020F0502020204030204" pitchFamily="34" charset="0"/>
                <a:ea typeface="Calibri" panose="020F0502020204030204" pitchFamily="34" charset="0"/>
              </a:rPr>
              <a:t>Einterreg</a:t>
            </a:r>
            <a:r>
              <a:rPr lang="en-GB" sz="1600" b="1" dirty="0">
                <a:effectLst/>
                <a:latin typeface="Calibri" panose="020F0502020204030204" pitchFamily="34" charset="0"/>
                <a:ea typeface="Calibri" panose="020F0502020204030204" pitchFamily="34" charset="0"/>
              </a:rPr>
              <a:t> North-West Europe </a:t>
            </a:r>
            <a:r>
              <a:rPr lang="en-GB" sz="1600" b="1" dirty="0" err="1">
                <a:effectLst/>
                <a:latin typeface="Calibri" panose="020F0502020204030204" pitchFamily="34" charset="0"/>
                <a:ea typeface="Calibri" panose="020F0502020204030204" pitchFamily="34" charset="0"/>
              </a:rPr>
              <a:t>AgriWasteValue</a:t>
            </a:r>
            <a:endParaRPr lang="it-IT" sz="1600" b="1" dirty="0"/>
          </a:p>
          <a:p>
            <a:pPr algn="ctr"/>
            <a:endParaRPr lang="en-GB" sz="1800" dirty="0">
              <a:effectLst/>
              <a:latin typeface="Calibri" panose="020F0502020204030204" pitchFamily="34" charset="0"/>
              <a:ea typeface="Calibri" panose="020F0502020204030204" pitchFamily="34" charset="0"/>
            </a:endParaRPr>
          </a:p>
          <a:p>
            <a:pPr algn="ctr"/>
            <a:r>
              <a:rPr lang="en-US" sz="1400" dirty="0">
                <a:latin typeface="Calibri" panose="020F0502020204030204" pitchFamily="34" charset="0"/>
                <a:ea typeface="Calibri" panose="020F0502020204030204" pitchFamily="34" charset="0"/>
              </a:rPr>
              <a:t>To transform agricultural residues into bioactive compounds for industrial sectors as cosmetic and nutraceutical. Secondly into energy, chemical and agricultural fields</a:t>
            </a:r>
            <a:endParaRPr lang="en-GB" sz="1400" dirty="0">
              <a:effectLst/>
              <a:latin typeface="Calibri" panose="020F0502020204030204" pitchFamily="34" charset="0"/>
              <a:ea typeface="Calibri" panose="020F0502020204030204" pitchFamily="34" charset="0"/>
            </a:endParaRPr>
          </a:p>
        </p:txBody>
      </p:sp>
      <p:sp>
        <p:nvSpPr>
          <p:cNvPr id="12" name="CasellaDiTesto 11">
            <a:extLst>
              <a:ext uri="{FF2B5EF4-FFF2-40B4-BE49-F238E27FC236}">
                <a16:creationId xmlns:a16="http://schemas.microsoft.com/office/drawing/2014/main" id="{C7BC1DB1-D2FF-AF2A-B6B5-5B963DBC28D4}"/>
              </a:ext>
            </a:extLst>
          </p:cNvPr>
          <p:cNvSpPr txBox="1"/>
          <p:nvPr/>
        </p:nvSpPr>
        <p:spPr>
          <a:xfrm>
            <a:off x="380335" y="2528868"/>
            <a:ext cx="3275939" cy="1723549"/>
          </a:xfrm>
          <a:prstGeom prst="rect">
            <a:avLst/>
          </a:prstGeom>
          <a:noFill/>
        </p:spPr>
        <p:txBody>
          <a:bodyPr wrap="square">
            <a:spAutoFit/>
          </a:bodyPr>
          <a:lstStyle/>
          <a:p>
            <a:pPr algn="ctr"/>
            <a:r>
              <a:rPr lang="en-GB" sz="1600" b="1" dirty="0">
                <a:effectLst/>
                <a:latin typeface="Calibri" panose="020F0502020204030204" pitchFamily="34" charset="0"/>
                <a:ea typeface="Calibri" panose="020F0502020204030204" pitchFamily="34" charset="0"/>
              </a:rPr>
              <a:t>EU Horizon 2020 </a:t>
            </a:r>
          </a:p>
          <a:p>
            <a:pPr algn="ctr"/>
            <a:r>
              <a:rPr lang="en-GB" sz="1600" b="1" dirty="0">
                <a:effectLst/>
                <a:latin typeface="Calibri" panose="020F0502020204030204" pitchFamily="34" charset="0"/>
                <a:ea typeface="Calibri" panose="020F0502020204030204" pitchFamily="34" charset="0"/>
              </a:rPr>
              <a:t>Rustica project</a:t>
            </a:r>
            <a:endParaRPr lang="it-IT" sz="1600" b="1" dirty="0"/>
          </a:p>
          <a:p>
            <a:pPr algn="ctr"/>
            <a:endParaRPr lang="en-GB" sz="1800" dirty="0">
              <a:effectLst/>
              <a:latin typeface="Calibri" panose="020F0502020204030204" pitchFamily="34" charset="0"/>
              <a:ea typeface="Calibri" panose="020F0502020204030204" pitchFamily="34" charset="0"/>
            </a:endParaRPr>
          </a:p>
          <a:p>
            <a:pPr algn="ctr"/>
            <a:r>
              <a:rPr lang="en-US" sz="1400" dirty="0">
                <a:latin typeface="Calibri" panose="020F0502020204030204" pitchFamily="34" charset="0"/>
                <a:ea typeface="Calibri" panose="020F0502020204030204" pitchFamily="34" charset="0"/>
              </a:rPr>
              <a:t>Technical solution to convert organic residues from fruit and vegetable into novel bio-based HQ </a:t>
            </a:r>
            <a:r>
              <a:rPr lang="en-US" sz="1400" dirty="0" err="1">
                <a:latin typeface="Calibri" panose="020F0502020204030204" pitchFamily="34" charset="0"/>
                <a:ea typeface="Calibri" panose="020F0502020204030204" pitchFamily="34" charset="0"/>
              </a:rPr>
              <a:t>fertiliser</a:t>
            </a:r>
            <a:r>
              <a:rPr lang="en-US" sz="1400" dirty="0">
                <a:latin typeface="Calibri" panose="020F0502020204030204" pitchFamily="34" charset="0"/>
                <a:ea typeface="Calibri" panose="020F0502020204030204" pitchFamily="34" charset="0"/>
              </a:rPr>
              <a:t> products that address the needs of modern agriculture</a:t>
            </a:r>
            <a:endParaRPr lang="en-GB" sz="1400" dirty="0">
              <a:effectLst/>
              <a:latin typeface="Calibri" panose="020F0502020204030204" pitchFamily="34" charset="0"/>
              <a:ea typeface="Calibri" panose="020F0502020204030204" pitchFamily="34" charset="0"/>
            </a:endParaRPr>
          </a:p>
        </p:txBody>
      </p:sp>
      <p:pic>
        <p:nvPicPr>
          <p:cNvPr id="14" name="Immagine 13">
            <a:hlinkClick r:id="rId5"/>
            <a:extLst>
              <a:ext uri="{FF2B5EF4-FFF2-40B4-BE49-F238E27FC236}">
                <a16:creationId xmlns:a16="http://schemas.microsoft.com/office/drawing/2014/main" id="{A80EE36B-3DAE-7A60-90D4-B317C85F258E}"/>
              </a:ext>
            </a:extLst>
          </p:cNvPr>
          <p:cNvPicPr>
            <a:picLocks noChangeAspect="1"/>
          </p:cNvPicPr>
          <p:nvPr/>
        </p:nvPicPr>
        <p:blipFill>
          <a:blip r:embed="rId6"/>
          <a:stretch>
            <a:fillRect/>
          </a:stretch>
        </p:blipFill>
        <p:spPr>
          <a:xfrm>
            <a:off x="4533566" y="4252418"/>
            <a:ext cx="3124865" cy="1796525"/>
          </a:xfrm>
          <a:prstGeom prst="rect">
            <a:avLst/>
          </a:prstGeom>
          <a:ln>
            <a:solidFill>
              <a:schemeClr val="tx1">
                <a:lumMod val="50000"/>
                <a:lumOff val="50000"/>
              </a:schemeClr>
            </a:solidFill>
          </a:ln>
        </p:spPr>
      </p:pic>
      <p:pic>
        <p:nvPicPr>
          <p:cNvPr id="15" name="Immagine 14">
            <a:hlinkClick r:id="rId7"/>
            <a:extLst>
              <a:ext uri="{FF2B5EF4-FFF2-40B4-BE49-F238E27FC236}">
                <a16:creationId xmlns:a16="http://schemas.microsoft.com/office/drawing/2014/main" id="{0A6590E8-FE4B-5D03-0168-8263E954CBC0}"/>
              </a:ext>
            </a:extLst>
          </p:cNvPr>
          <p:cNvPicPr>
            <a:picLocks noChangeAspect="1"/>
          </p:cNvPicPr>
          <p:nvPr/>
        </p:nvPicPr>
        <p:blipFill>
          <a:blip r:embed="rId8"/>
          <a:srcRect/>
          <a:stretch/>
        </p:blipFill>
        <p:spPr>
          <a:xfrm>
            <a:off x="455874" y="4300231"/>
            <a:ext cx="3124862" cy="1725997"/>
          </a:xfrm>
          <a:prstGeom prst="rect">
            <a:avLst/>
          </a:prstGeom>
          <a:ln>
            <a:solidFill>
              <a:schemeClr val="tx1">
                <a:lumMod val="50000"/>
                <a:lumOff val="50000"/>
              </a:schemeClr>
            </a:solidFill>
          </a:ln>
        </p:spPr>
      </p:pic>
      <p:sp>
        <p:nvSpPr>
          <p:cNvPr id="16" name="CasellaDiTesto 15">
            <a:extLst>
              <a:ext uri="{FF2B5EF4-FFF2-40B4-BE49-F238E27FC236}">
                <a16:creationId xmlns:a16="http://schemas.microsoft.com/office/drawing/2014/main" id="{CA6D05D4-4F82-AABB-90AC-FD5EC83DCA74}"/>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research and innovation</a:t>
            </a:r>
            <a:endParaRPr lang="it-IT" sz="2400" dirty="0"/>
          </a:p>
        </p:txBody>
      </p:sp>
    </p:spTree>
    <p:extLst>
      <p:ext uri="{BB962C8B-B14F-4D97-AF65-F5344CB8AC3E}">
        <p14:creationId xmlns:p14="http://schemas.microsoft.com/office/powerpoint/2010/main" val="314464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9F76FBC3-FE23-CBBC-3519-61F196307CE9}"/>
              </a:ext>
            </a:extLst>
          </p:cNvPr>
          <p:cNvSpPr>
            <a:spLocks noGrp="1"/>
          </p:cNvSpPr>
          <p:nvPr>
            <p:ph type="sldNum" sz="quarter" idx="12"/>
          </p:nvPr>
        </p:nvSpPr>
        <p:spPr/>
        <p:txBody>
          <a:bodyPr/>
          <a:lstStyle/>
          <a:p>
            <a:fld id="{519954A3-9DFD-4C44-94BA-B95130A3BA1C}" type="slidenum">
              <a:rPr lang="en-US" smtClean="0"/>
              <a:t>7</a:t>
            </a:fld>
            <a:endParaRPr lang="en-US" dirty="0"/>
          </a:p>
        </p:txBody>
      </p:sp>
      <p:sp>
        <p:nvSpPr>
          <p:cNvPr id="6" name="Segnaposto piè di pagina 1">
            <a:extLst>
              <a:ext uri="{FF2B5EF4-FFF2-40B4-BE49-F238E27FC236}">
                <a16:creationId xmlns:a16="http://schemas.microsoft.com/office/drawing/2014/main" id="{0DF4BB02-A9C0-BE39-0922-F180C50F18AA}"/>
              </a:ext>
            </a:extLst>
          </p:cNvPr>
          <p:cNvSpPr>
            <a:spLocks noGrp="1"/>
          </p:cNvSpPr>
          <p:nvPr>
            <p:ph type="ftr" sz="quarter" idx="11"/>
          </p:nvPr>
        </p:nvSpPr>
        <p:spPr>
          <a:xfrm>
            <a:off x="138363" y="6238876"/>
            <a:ext cx="11917279" cy="600074"/>
          </a:xfrm>
        </p:spPr>
        <p:txBody>
          <a:bodyPr/>
          <a:lstStyle/>
          <a:p>
            <a:r>
              <a:rPr lang="en-US" dirty="0"/>
              <a:t>Module: A / Learning Unit: 4 / Sub Unit: 2</a:t>
            </a:r>
          </a:p>
        </p:txBody>
      </p:sp>
      <p:sp>
        <p:nvSpPr>
          <p:cNvPr id="9" name="CasellaDiTesto 8">
            <a:extLst>
              <a:ext uri="{FF2B5EF4-FFF2-40B4-BE49-F238E27FC236}">
                <a16:creationId xmlns:a16="http://schemas.microsoft.com/office/drawing/2014/main" id="{599B88A1-3DD9-F519-5B60-D6C1AAA701A6}"/>
              </a:ext>
            </a:extLst>
          </p:cNvPr>
          <p:cNvSpPr txBox="1"/>
          <p:nvPr/>
        </p:nvSpPr>
        <p:spPr>
          <a:xfrm>
            <a:off x="138363" y="940287"/>
            <a:ext cx="11917279" cy="523220"/>
          </a:xfrm>
          <a:prstGeom prst="rect">
            <a:avLst/>
          </a:prstGeom>
          <a:noFill/>
        </p:spPr>
        <p:txBody>
          <a:bodyPr wrap="square">
            <a:spAutoFit/>
          </a:bodyPr>
          <a:lstStyle/>
          <a:p>
            <a:pPr algn="ctr"/>
            <a:r>
              <a:rPr lang="en-US" sz="2800" b="1" dirty="0">
                <a:solidFill>
                  <a:srgbClr val="94C020"/>
                </a:solidFill>
              </a:rPr>
              <a:t>Biochar as a solution for sustainable agriculture</a:t>
            </a:r>
            <a:endParaRPr lang="it-IT" sz="2800" dirty="0"/>
          </a:p>
        </p:txBody>
      </p:sp>
      <p:sp>
        <p:nvSpPr>
          <p:cNvPr id="2" name="CasellaDiTesto 1">
            <a:extLst>
              <a:ext uri="{FF2B5EF4-FFF2-40B4-BE49-F238E27FC236}">
                <a16:creationId xmlns:a16="http://schemas.microsoft.com/office/drawing/2014/main" id="{852F2774-F6AB-9D5B-15C2-196E93ABC2F0}"/>
              </a:ext>
            </a:extLst>
          </p:cNvPr>
          <p:cNvSpPr txBox="1"/>
          <p:nvPr/>
        </p:nvSpPr>
        <p:spPr>
          <a:xfrm>
            <a:off x="287003" y="1637165"/>
            <a:ext cx="11617994" cy="923330"/>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Biochar is a type of charcoal produced through the pyrolysis process (organic materials are heated in a low-oxygen environment). The result is the degradation of the materials into a carbon-rich substance. Biochar production is often carried out using various biomass sources, including wood chips, crop residues and other waste organic materials. </a:t>
            </a:r>
            <a:endParaRPr lang="it-IT" dirty="0"/>
          </a:p>
        </p:txBody>
      </p:sp>
      <p:sp>
        <p:nvSpPr>
          <p:cNvPr id="4" name="CasellaDiTesto 3">
            <a:extLst>
              <a:ext uri="{FF2B5EF4-FFF2-40B4-BE49-F238E27FC236}">
                <a16:creationId xmlns:a16="http://schemas.microsoft.com/office/drawing/2014/main" id="{BEFA0781-E9B2-67DE-AF0C-EE93C1776EF1}"/>
              </a:ext>
            </a:extLst>
          </p:cNvPr>
          <p:cNvSpPr txBox="1"/>
          <p:nvPr/>
        </p:nvSpPr>
        <p:spPr>
          <a:xfrm>
            <a:off x="2813742" y="5288418"/>
            <a:ext cx="1662006" cy="646331"/>
          </a:xfrm>
          <a:prstGeom prst="rect">
            <a:avLst/>
          </a:prstGeom>
          <a:noFill/>
        </p:spPr>
        <p:txBody>
          <a:bodyPr wrap="square">
            <a:spAutoFit/>
          </a:bodyPr>
          <a:lstStyle/>
          <a:p>
            <a:pPr algn="ctr"/>
            <a:r>
              <a:rPr lang="en-GB" sz="1800" b="1" i="1" dirty="0" err="1">
                <a:effectLst/>
                <a:latin typeface="Calibri" panose="020F0502020204030204" pitchFamily="34" charset="0"/>
                <a:ea typeface="Calibri" panose="020F0502020204030204" pitchFamily="34" charset="0"/>
              </a:rPr>
              <a:t>Trasportation</a:t>
            </a:r>
            <a:r>
              <a:rPr lang="en-GB" sz="1800" b="1" i="1" dirty="0">
                <a:effectLst/>
                <a:latin typeface="Calibri" panose="020F0502020204030204" pitchFamily="34" charset="0"/>
                <a:ea typeface="Calibri" panose="020F0502020204030204" pitchFamily="34" charset="0"/>
              </a:rPr>
              <a:t> &amp; </a:t>
            </a:r>
            <a:r>
              <a:rPr lang="en-GB" sz="1800" b="1" i="1" dirty="0" err="1">
                <a:effectLst/>
                <a:latin typeface="Calibri" panose="020F0502020204030204" pitchFamily="34" charset="0"/>
                <a:ea typeface="Calibri" panose="020F0502020204030204" pitchFamily="34" charset="0"/>
              </a:rPr>
              <a:t>distribuition</a:t>
            </a:r>
            <a:endParaRPr lang="it-IT" b="1" i="1" dirty="0"/>
          </a:p>
        </p:txBody>
      </p:sp>
      <p:pic>
        <p:nvPicPr>
          <p:cNvPr id="7" name="Immagine 6">
            <a:extLst>
              <a:ext uri="{FF2B5EF4-FFF2-40B4-BE49-F238E27FC236}">
                <a16:creationId xmlns:a16="http://schemas.microsoft.com/office/drawing/2014/main" id="{94F3E3B9-BA5C-B320-DA83-6095951653BB}"/>
              </a:ext>
            </a:extLst>
          </p:cNvPr>
          <p:cNvPicPr>
            <a:picLocks noChangeAspect="1"/>
          </p:cNvPicPr>
          <p:nvPr/>
        </p:nvPicPr>
        <p:blipFill rotWithShape="1">
          <a:blip r:embed="rId2"/>
          <a:srcRect t="4136" r="164" b="7849"/>
          <a:stretch/>
        </p:blipFill>
        <p:spPr>
          <a:xfrm>
            <a:off x="5396302" y="3947822"/>
            <a:ext cx="1598063" cy="1369221"/>
          </a:xfrm>
          <a:prstGeom prst="rect">
            <a:avLst/>
          </a:prstGeom>
        </p:spPr>
      </p:pic>
      <p:sp>
        <p:nvSpPr>
          <p:cNvPr id="8" name="CasellaDiTesto 7">
            <a:extLst>
              <a:ext uri="{FF2B5EF4-FFF2-40B4-BE49-F238E27FC236}">
                <a16:creationId xmlns:a16="http://schemas.microsoft.com/office/drawing/2014/main" id="{2EDA0E23-D144-037C-5C9C-FE8EC7B3941A}"/>
              </a:ext>
            </a:extLst>
          </p:cNvPr>
          <p:cNvSpPr txBox="1"/>
          <p:nvPr/>
        </p:nvSpPr>
        <p:spPr>
          <a:xfrm>
            <a:off x="5235277" y="5288418"/>
            <a:ext cx="1779439"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Feedstock selection</a:t>
            </a:r>
            <a:endParaRPr lang="it-IT" b="1" i="1" dirty="0"/>
          </a:p>
        </p:txBody>
      </p:sp>
      <p:pic>
        <p:nvPicPr>
          <p:cNvPr id="10" name="Immagine 9">
            <a:extLst>
              <a:ext uri="{FF2B5EF4-FFF2-40B4-BE49-F238E27FC236}">
                <a16:creationId xmlns:a16="http://schemas.microsoft.com/office/drawing/2014/main" id="{773B60B2-FBFB-3F6C-A607-A76A02646124}"/>
              </a:ext>
            </a:extLst>
          </p:cNvPr>
          <p:cNvPicPr>
            <a:picLocks noChangeAspect="1"/>
          </p:cNvPicPr>
          <p:nvPr/>
        </p:nvPicPr>
        <p:blipFill rotWithShape="1">
          <a:blip r:embed="rId3"/>
          <a:srcRect t="-2230" b="-16"/>
          <a:stretch/>
        </p:blipFill>
        <p:spPr>
          <a:xfrm>
            <a:off x="8141152" y="3947822"/>
            <a:ext cx="1142955" cy="1369221"/>
          </a:xfrm>
          <a:prstGeom prst="rect">
            <a:avLst/>
          </a:prstGeom>
        </p:spPr>
      </p:pic>
      <p:sp>
        <p:nvSpPr>
          <p:cNvPr id="11" name="CasellaDiTesto 10">
            <a:extLst>
              <a:ext uri="{FF2B5EF4-FFF2-40B4-BE49-F238E27FC236}">
                <a16:creationId xmlns:a16="http://schemas.microsoft.com/office/drawing/2014/main" id="{2FFF6BA3-D345-80A3-2664-4C3F66A530F2}"/>
              </a:ext>
            </a:extLst>
          </p:cNvPr>
          <p:cNvSpPr txBox="1"/>
          <p:nvPr/>
        </p:nvSpPr>
        <p:spPr>
          <a:xfrm>
            <a:off x="7725679" y="5282673"/>
            <a:ext cx="1745916"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Lack of standardization</a:t>
            </a:r>
            <a:endParaRPr lang="it-IT" b="1" i="1" dirty="0"/>
          </a:p>
        </p:txBody>
      </p:sp>
      <p:pic>
        <p:nvPicPr>
          <p:cNvPr id="12" name="Immagine 11">
            <a:extLst>
              <a:ext uri="{FF2B5EF4-FFF2-40B4-BE49-F238E27FC236}">
                <a16:creationId xmlns:a16="http://schemas.microsoft.com/office/drawing/2014/main" id="{78C36B65-F3EF-58C1-0FE3-AD12D9D07C72}"/>
              </a:ext>
            </a:extLst>
          </p:cNvPr>
          <p:cNvPicPr>
            <a:picLocks noChangeAspect="1"/>
          </p:cNvPicPr>
          <p:nvPr/>
        </p:nvPicPr>
        <p:blipFill rotWithShape="1">
          <a:blip r:embed="rId4"/>
          <a:srcRect t="-1121" b="-1033"/>
          <a:stretch/>
        </p:blipFill>
        <p:spPr>
          <a:xfrm>
            <a:off x="741861" y="3947823"/>
            <a:ext cx="1312350" cy="1340595"/>
          </a:xfrm>
          <a:prstGeom prst="rect">
            <a:avLst/>
          </a:prstGeom>
        </p:spPr>
      </p:pic>
      <p:sp>
        <p:nvSpPr>
          <p:cNvPr id="13" name="CasellaDiTesto 12">
            <a:extLst>
              <a:ext uri="{FF2B5EF4-FFF2-40B4-BE49-F238E27FC236}">
                <a16:creationId xmlns:a16="http://schemas.microsoft.com/office/drawing/2014/main" id="{DB8945DB-CAB9-9828-9E31-0762872479E2}"/>
              </a:ext>
            </a:extLst>
          </p:cNvPr>
          <p:cNvSpPr txBox="1"/>
          <p:nvPr/>
        </p:nvSpPr>
        <p:spPr>
          <a:xfrm>
            <a:off x="310081" y="5317044"/>
            <a:ext cx="2123896" cy="646331"/>
          </a:xfrm>
          <a:prstGeom prst="rect">
            <a:avLst/>
          </a:prstGeom>
          <a:noFill/>
        </p:spPr>
        <p:txBody>
          <a:bodyPr wrap="square">
            <a:spAutoFit/>
          </a:bodyPr>
          <a:lstStyle/>
          <a:p>
            <a:pPr algn="ctr"/>
            <a:r>
              <a:rPr lang="en-GB" sz="1800" b="1" i="1" dirty="0">
                <a:effectLst/>
                <a:latin typeface="Calibri" panose="020F0502020204030204" pitchFamily="34" charset="0"/>
                <a:ea typeface="Calibri" panose="020F0502020204030204" pitchFamily="34" charset="0"/>
              </a:rPr>
              <a:t>Energy </a:t>
            </a:r>
          </a:p>
          <a:p>
            <a:pPr algn="ctr"/>
            <a:r>
              <a:rPr lang="en-GB" b="1" i="1" dirty="0">
                <a:latin typeface="Calibri" panose="020F0502020204030204" pitchFamily="34" charset="0"/>
                <a:ea typeface="Calibri" panose="020F0502020204030204" pitchFamily="34" charset="0"/>
              </a:rPr>
              <a:t>consumption</a:t>
            </a:r>
            <a:endParaRPr lang="it-IT" b="1" i="1" dirty="0"/>
          </a:p>
        </p:txBody>
      </p:sp>
      <p:pic>
        <p:nvPicPr>
          <p:cNvPr id="14" name="Immagine 13">
            <a:extLst>
              <a:ext uri="{FF2B5EF4-FFF2-40B4-BE49-F238E27FC236}">
                <a16:creationId xmlns:a16="http://schemas.microsoft.com/office/drawing/2014/main" id="{A6D394A2-0743-25CB-A0BC-F8B8B2B6AD2D}"/>
              </a:ext>
            </a:extLst>
          </p:cNvPr>
          <p:cNvPicPr>
            <a:picLocks noChangeAspect="1"/>
          </p:cNvPicPr>
          <p:nvPr/>
        </p:nvPicPr>
        <p:blipFill>
          <a:blip r:embed="rId5"/>
          <a:srcRect l="3852" r="3852"/>
          <a:stretch/>
        </p:blipFill>
        <p:spPr>
          <a:xfrm>
            <a:off x="10296699" y="3947822"/>
            <a:ext cx="1268064" cy="1369221"/>
          </a:xfrm>
          <a:prstGeom prst="rect">
            <a:avLst/>
          </a:prstGeom>
        </p:spPr>
      </p:pic>
      <p:sp>
        <p:nvSpPr>
          <p:cNvPr id="15" name="CasellaDiTesto 14">
            <a:extLst>
              <a:ext uri="{FF2B5EF4-FFF2-40B4-BE49-F238E27FC236}">
                <a16:creationId xmlns:a16="http://schemas.microsoft.com/office/drawing/2014/main" id="{50543953-37EE-1F73-7598-76F5BAF08B88}"/>
              </a:ext>
            </a:extLst>
          </p:cNvPr>
          <p:cNvSpPr txBox="1"/>
          <p:nvPr/>
        </p:nvSpPr>
        <p:spPr>
          <a:xfrm>
            <a:off x="10168098" y="5276928"/>
            <a:ext cx="1525265" cy="646331"/>
          </a:xfrm>
          <a:prstGeom prst="rect">
            <a:avLst/>
          </a:prstGeom>
          <a:noFill/>
        </p:spPr>
        <p:txBody>
          <a:bodyPr wrap="square">
            <a:spAutoFit/>
          </a:bodyPr>
          <a:lstStyle/>
          <a:p>
            <a:pPr algn="ctr"/>
            <a:r>
              <a:rPr lang="en-US" sz="1800" b="1" i="1" dirty="0">
                <a:effectLst/>
                <a:latin typeface="Calibri" panose="020F0502020204030204" pitchFamily="34" charset="0"/>
                <a:ea typeface="Calibri" panose="020F0502020204030204" pitchFamily="34" charset="0"/>
              </a:rPr>
              <a:t>Social/Ethical Concerns</a:t>
            </a:r>
            <a:endParaRPr lang="it-IT" b="1" i="1" dirty="0"/>
          </a:p>
        </p:txBody>
      </p:sp>
      <p:sp>
        <p:nvSpPr>
          <p:cNvPr id="16" name="CasellaDiTesto 15">
            <a:extLst>
              <a:ext uri="{FF2B5EF4-FFF2-40B4-BE49-F238E27FC236}">
                <a16:creationId xmlns:a16="http://schemas.microsoft.com/office/drawing/2014/main" id="{6A8141B7-EC6B-0966-6511-80EB18CCDC81}"/>
              </a:ext>
            </a:extLst>
          </p:cNvPr>
          <p:cNvSpPr txBox="1"/>
          <p:nvPr/>
        </p:nvSpPr>
        <p:spPr>
          <a:xfrm>
            <a:off x="138362" y="2897962"/>
            <a:ext cx="11917279" cy="492122"/>
          </a:xfrm>
          <a:prstGeom prst="rect">
            <a:avLst/>
          </a:prstGeom>
          <a:noFill/>
        </p:spPr>
        <p:txBody>
          <a:bodyPr wrap="square">
            <a:spAutoFit/>
          </a:bodyPr>
          <a:lstStyle/>
          <a:p>
            <a:pPr algn="ctr">
              <a:lnSpc>
                <a:spcPct val="115000"/>
              </a:lnSpc>
              <a:spcAft>
                <a:spcPts val="1125"/>
              </a:spcAft>
            </a:pPr>
            <a:r>
              <a:rPr lang="en-GB" sz="2400" b="1" u="sng" dirty="0">
                <a:solidFill>
                  <a:srgbClr val="94C020"/>
                </a:solidFill>
              </a:rPr>
              <a:t>KEY CHALLENGES</a:t>
            </a:r>
            <a:endParaRPr lang="it-IT" sz="2400" b="1" u="sng" dirty="0">
              <a:solidFill>
                <a:srgbClr val="94C020"/>
              </a:solidFill>
            </a:endParaRPr>
          </a:p>
        </p:txBody>
      </p:sp>
      <p:pic>
        <p:nvPicPr>
          <p:cNvPr id="18" name="Immagine 17">
            <a:extLst>
              <a:ext uri="{FF2B5EF4-FFF2-40B4-BE49-F238E27FC236}">
                <a16:creationId xmlns:a16="http://schemas.microsoft.com/office/drawing/2014/main" id="{0A6149AC-DBB4-46AA-1FB1-5BD45BB1F538}"/>
              </a:ext>
            </a:extLst>
          </p:cNvPr>
          <p:cNvPicPr>
            <a:picLocks noChangeAspect="1"/>
          </p:cNvPicPr>
          <p:nvPr/>
        </p:nvPicPr>
        <p:blipFill>
          <a:blip r:embed="rId6"/>
          <a:stretch>
            <a:fillRect/>
          </a:stretch>
        </p:blipFill>
        <p:spPr>
          <a:xfrm>
            <a:off x="3016862" y="3947823"/>
            <a:ext cx="1361973" cy="1314661"/>
          </a:xfrm>
          <a:prstGeom prst="rect">
            <a:avLst/>
          </a:prstGeom>
        </p:spPr>
      </p:pic>
      <p:sp>
        <p:nvSpPr>
          <p:cNvPr id="3" name="Rettangolo 2">
            <a:extLst>
              <a:ext uri="{FF2B5EF4-FFF2-40B4-BE49-F238E27FC236}">
                <a16:creationId xmlns:a16="http://schemas.microsoft.com/office/drawing/2014/main" id="{F6DE97F5-F2E9-664C-B660-32CD343B1D22}"/>
              </a:ext>
            </a:extLst>
          </p:cNvPr>
          <p:cNvSpPr/>
          <p:nvPr/>
        </p:nvSpPr>
        <p:spPr>
          <a:xfrm>
            <a:off x="5668967" y="0"/>
            <a:ext cx="535724" cy="923330"/>
          </a:xfrm>
          <a:prstGeom prst="rect">
            <a:avLst/>
          </a:prstGeom>
          <a:noFill/>
          <a:ln w="38100" cap="flat" cmpd="sng" algn="ctr">
            <a:solidFill>
              <a:schemeClr val="accent6">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none" lIns="91440" tIns="45720" rIns="91440" bIns="45720">
            <a:spAutoFit/>
          </a:bodyPr>
          <a:lstStyle/>
          <a:p>
            <a:pPr algn="ctr"/>
            <a:r>
              <a:rPr lang="it-IT" sz="5400" b="1"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rPr>
              <a:t>2</a:t>
            </a:r>
            <a:endParaRPr lang="it-IT" sz="5400" b="1" cap="none" spc="0" dirty="0">
              <a:ln w="12700">
                <a:solidFill>
                  <a:schemeClr val="accent6">
                    <a:lumMod val="50000"/>
                  </a:schemeClr>
                </a:solidFill>
                <a:prstDash val="solid"/>
              </a:ln>
              <a:solidFill>
                <a:srgbClr val="93C01F"/>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1812231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66DC5296-180B-5A50-707A-A36124B5A48D}"/>
              </a:ext>
            </a:extLst>
          </p:cNvPr>
          <p:cNvSpPr>
            <a:spLocks noGrp="1"/>
          </p:cNvSpPr>
          <p:nvPr>
            <p:ph type="sldNum" sz="quarter" idx="12"/>
          </p:nvPr>
        </p:nvSpPr>
        <p:spPr/>
        <p:txBody>
          <a:bodyPr/>
          <a:lstStyle/>
          <a:p>
            <a:fld id="{519954A3-9DFD-4C44-94BA-B95130A3BA1C}" type="slidenum">
              <a:rPr lang="en-US" smtClean="0"/>
              <a:t>8</a:t>
            </a:fld>
            <a:endParaRPr lang="en-US" dirty="0"/>
          </a:p>
        </p:txBody>
      </p:sp>
      <p:sp>
        <p:nvSpPr>
          <p:cNvPr id="2" name="Segnaposto piè di pagina 1">
            <a:extLst>
              <a:ext uri="{FF2B5EF4-FFF2-40B4-BE49-F238E27FC236}">
                <a16:creationId xmlns:a16="http://schemas.microsoft.com/office/drawing/2014/main" id="{DBCEDDB0-9150-4ABD-009C-8483A4CCB4DC}"/>
              </a:ext>
            </a:extLst>
          </p:cNvPr>
          <p:cNvSpPr>
            <a:spLocks noGrp="1"/>
          </p:cNvSpPr>
          <p:nvPr>
            <p:ph type="ftr" sz="quarter" idx="11"/>
          </p:nvPr>
        </p:nvSpPr>
        <p:spPr>
          <a:xfrm>
            <a:off x="138363" y="6238876"/>
            <a:ext cx="11917279" cy="600074"/>
          </a:xfrm>
        </p:spPr>
        <p:txBody>
          <a:bodyPr/>
          <a:lstStyle/>
          <a:p>
            <a:r>
              <a:rPr lang="en-US" dirty="0"/>
              <a:t>Module: A / Learning Unit: 4 / Sub Unit: 2</a:t>
            </a:r>
          </a:p>
        </p:txBody>
      </p:sp>
      <p:pic>
        <p:nvPicPr>
          <p:cNvPr id="4" name="Immagine 3">
            <a:extLst>
              <a:ext uri="{FF2B5EF4-FFF2-40B4-BE49-F238E27FC236}">
                <a16:creationId xmlns:a16="http://schemas.microsoft.com/office/drawing/2014/main" id="{CAB10653-81CC-72DA-D403-BF554BB715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002" y="1975899"/>
            <a:ext cx="6197882" cy="3458818"/>
          </a:xfrm>
          <a:prstGeom prst="rect">
            <a:avLst/>
          </a:prstGeom>
        </p:spPr>
      </p:pic>
      <p:sp>
        <p:nvSpPr>
          <p:cNvPr id="9" name="CasellaDiTesto 8">
            <a:extLst>
              <a:ext uri="{FF2B5EF4-FFF2-40B4-BE49-F238E27FC236}">
                <a16:creationId xmlns:a16="http://schemas.microsoft.com/office/drawing/2014/main" id="{1C462671-A64B-E643-FEDE-88E88EF6C1F7}"/>
              </a:ext>
            </a:extLst>
          </p:cNvPr>
          <p:cNvSpPr txBox="1"/>
          <p:nvPr/>
        </p:nvSpPr>
        <p:spPr>
          <a:xfrm>
            <a:off x="287003" y="1123797"/>
            <a:ext cx="11617994" cy="646331"/>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Biochar can be produced from various organic waste materials, providing a way to recycle and repurpose agricultural residues, forestry waste, and other biomass</a:t>
            </a:r>
            <a:endParaRPr lang="it-IT" dirty="0"/>
          </a:p>
        </p:txBody>
      </p:sp>
      <p:pic>
        <p:nvPicPr>
          <p:cNvPr id="10" name="Elementi multimediali online 9" title="What is Biochar?">
            <a:hlinkClick r:id="" action="ppaction://media"/>
            <a:extLst>
              <a:ext uri="{FF2B5EF4-FFF2-40B4-BE49-F238E27FC236}">
                <a16:creationId xmlns:a16="http://schemas.microsoft.com/office/drawing/2014/main" id="{194EFB53-69C3-4B26-33BB-F6543995A792}"/>
              </a:ext>
            </a:extLst>
          </p:cNvPr>
          <p:cNvPicPr>
            <a:picLocks noRot="1" noChangeAspect="1"/>
          </p:cNvPicPr>
          <p:nvPr>
            <a:videoFile r:link="rId1"/>
          </p:nvPr>
        </p:nvPicPr>
        <p:blipFill>
          <a:blip r:embed="rId5"/>
          <a:stretch>
            <a:fillRect/>
          </a:stretch>
        </p:blipFill>
        <p:spPr>
          <a:xfrm>
            <a:off x="7943353" y="2128651"/>
            <a:ext cx="3729162" cy="1785241"/>
          </a:xfrm>
          <a:prstGeom prst="rect">
            <a:avLst/>
          </a:prstGeom>
        </p:spPr>
      </p:pic>
      <p:sp>
        <p:nvSpPr>
          <p:cNvPr id="11" name="CasellaDiTesto 10">
            <a:extLst>
              <a:ext uri="{FF2B5EF4-FFF2-40B4-BE49-F238E27FC236}">
                <a16:creationId xmlns:a16="http://schemas.microsoft.com/office/drawing/2014/main" id="{DAF45019-ED4E-15AC-F221-49BDA8929861}"/>
              </a:ext>
            </a:extLst>
          </p:cNvPr>
          <p:cNvSpPr txBox="1"/>
          <p:nvPr/>
        </p:nvSpPr>
        <p:spPr>
          <a:xfrm>
            <a:off x="287002" y="5649520"/>
            <a:ext cx="6197882" cy="461665"/>
          </a:xfrm>
          <a:prstGeom prst="rect">
            <a:avLst/>
          </a:prstGeom>
          <a:noFill/>
        </p:spPr>
        <p:txBody>
          <a:bodyPr wrap="square">
            <a:spAutoFit/>
          </a:bodyPr>
          <a:lstStyle/>
          <a:p>
            <a:pPr algn="ctr"/>
            <a:r>
              <a:rPr lang="en-GB" sz="1200" i="1" dirty="0">
                <a:effectLst/>
                <a:ea typeface="EB Garamond" panose="00000500000000000000" pitchFamily="2" charset="0"/>
                <a:cs typeface="EB Garamond" panose="00000500000000000000" pitchFamily="2" charset="0"/>
              </a:rPr>
              <a:t>Benefits of biochar application in agriculture </a:t>
            </a:r>
            <a:endParaRPr lang="en-GB" sz="1200" i="1" dirty="0">
              <a:ea typeface="EB Garamond" panose="00000500000000000000" pitchFamily="2" charset="0"/>
              <a:cs typeface="EB Garamond" panose="00000500000000000000" pitchFamily="2" charset="0"/>
            </a:endParaRPr>
          </a:p>
          <a:p>
            <a:pPr algn="ctr"/>
            <a:r>
              <a:rPr lang="en-GB" sz="1200" i="1" dirty="0">
                <a:effectLst/>
                <a:ea typeface="EB Garamond" panose="00000500000000000000" pitchFamily="2" charset="0"/>
                <a:cs typeface="EB Garamond" panose="00000500000000000000" pitchFamily="2" charset="0"/>
              </a:rPr>
              <a:t>(Source: European Biochar Industry Consortium)</a:t>
            </a:r>
            <a:endParaRPr lang="it-IT" sz="1200" i="1" dirty="0"/>
          </a:p>
        </p:txBody>
      </p:sp>
      <p:pic>
        <p:nvPicPr>
          <p:cNvPr id="13" name="Elementi multimediali online 12" title="Biomass pyrolysis process">
            <a:hlinkClick r:id="" action="ppaction://media"/>
            <a:extLst>
              <a:ext uri="{FF2B5EF4-FFF2-40B4-BE49-F238E27FC236}">
                <a16:creationId xmlns:a16="http://schemas.microsoft.com/office/drawing/2014/main" id="{F9097B04-0531-8F72-C38F-80A219ACF39B}"/>
              </a:ext>
            </a:extLst>
          </p:cNvPr>
          <p:cNvPicPr>
            <a:picLocks noRot="1" noChangeAspect="1"/>
          </p:cNvPicPr>
          <p:nvPr>
            <a:videoFile r:link="rId2"/>
          </p:nvPr>
        </p:nvPicPr>
        <p:blipFill>
          <a:blip r:embed="rId6"/>
          <a:stretch>
            <a:fillRect/>
          </a:stretch>
        </p:blipFill>
        <p:spPr>
          <a:xfrm>
            <a:off x="7943353" y="4274006"/>
            <a:ext cx="3729162" cy="1785241"/>
          </a:xfrm>
          <a:prstGeom prst="rect">
            <a:avLst/>
          </a:prstGeom>
        </p:spPr>
      </p:pic>
      <p:sp>
        <p:nvSpPr>
          <p:cNvPr id="15" name="CasellaDiTesto 14">
            <a:extLst>
              <a:ext uri="{FF2B5EF4-FFF2-40B4-BE49-F238E27FC236}">
                <a16:creationId xmlns:a16="http://schemas.microsoft.com/office/drawing/2014/main" id="{82D7BEA7-8B9B-E9EC-93B1-830A6E41F912}"/>
              </a:ext>
            </a:extLst>
          </p:cNvPr>
          <p:cNvSpPr txBox="1"/>
          <p:nvPr/>
        </p:nvSpPr>
        <p:spPr>
          <a:xfrm>
            <a:off x="7943353" y="1768168"/>
            <a:ext cx="3729162" cy="360483"/>
          </a:xfrm>
          <a:prstGeom prst="rect">
            <a:avLst/>
          </a:prstGeom>
          <a:noFill/>
        </p:spPr>
        <p:txBody>
          <a:bodyPr wrap="square">
            <a:spAutoFit/>
          </a:bodyPr>
          <a:lstStyle/>
          <a:p>
            <a:pPr lvl="0" algn="ctr">
              <a:lnSpc>
                <a:spcPct val="115000"/>
              </a:lnSpc>
              <a:spcBef>
                <a:spcPts val="600"/>
              </a:spcBef>
              <a:spcAft>
                <a:spcPts val="600"/>
              </a:spcAft>
            </a:pPr>
            <a:r>
              <a:rPr lang="en-GB" sz="1600" i="1" dirty="0">
                <a:latin typeface="Calibri" panose="020F0502020204030204" pitchFamily="34" charset="0"/>
                <a:ea typeface="Calibri" panose="020F0502020204030204" pitchFamily="34" charset="0"/>
                <a:cs typeface="EB Garamond" panose="00000500000000000000" pitchFamily="2" charset="0"/>
              </a:rPr>
              <a:t>what is biochar?</a:t>
            </a:r>
            <a:endParaRPr lang="it-IT" sz="1600" i="1" dirty="0">
              <a:effectLst/>
              <a:latin typeface="EB Garamond" panose="00000500000000000000" pitchFamily="2" charset="0"/>
              <a:ea typeface="EB Garamond" panose="00000500000000000000" pitchFamily="2" charset="0"/>
              <a:cs typeface="EB Garamond" panose="00000500000000000000" pitchFamily="2" charset="0"/>
            </a:endParaRPr>
          </a:p>
        </p:txBody>
      </p:sp>
      <p:sp>
        <p:nvSpPr>
          <p:cNvPr id="16" name="CasellaDiTesto 15">
            <a:extLst>
              <a:ext uri="{FF2B5EF4-FFF2-40B4-BE49-F238E27FC236}">
                <a16:creationId xmlns:a16="http://schemas.microsoft.com/office/drawing/2014/main" id="{1327CFBD-1A7B-BE95-3513-FD0F4824C48F}"/>
              </a:ext>
            </a:extLst>
          </p:cNvPr>
          <p:cNvSpPr txBox="1"/>
          <p:nvPr/>
        </p:nvSpPr>
        <p:spPr>
          <a:xfrm>
            <a:off x="7943353" y="3913279"/>
            <a:ext cx="3729162" cy="360483"/>
          </a:xfrm>
          <a:prstGeom prst="rect">
            <a:avLst/>
          </a:prstGeom>
          <a:noFill/>
        </p:spPr>
        <p:txBody>
          <a:bodyPr wrap="square">
            <a:spAutoFit/>
          </a:bodyPr>
          <a:lstStyle/>
          <a:p>
            <a:pPr lvl="0" algn="ctr">
              <a:lnSpc>
                <a:spcPct val="115000"/>
              </a:lnSpc>
              <a:spcBef>
                <a:spcPts val="600"/>
              </a:spcBef>
              <a:spcAft>
                <a:spcPts val="600"/>
              </a:spcAft>
            </a:pPr>
            <a:r>
              <a:rPr lang="en-GB" sz="1600" i="1" dirty="0">
                <a:latin typeface="Calibri" panose="020F0502020204030204" pitchFamily="34" charset="0"/>
                <a:ea typeface="Calibri" panose="020F0502020204030204" pitchFamily="34" charset="0"/>
                <a:cs typeface="EB Garamond" panose="00000500000000000000" pitchFamily="2" charset="0"/>
              </a:rPr>
              <a:t>t</a:t>
            </a:r>
            <a:r>
              <a:rPr lang="en-GB" sz="1600" i="1" dirty="0">
                <a:effectLst/>
                <a:latin typeface="Calibri" panose="020F0502020204030204" pitchFamily="34" charset="0"/>
                <a:ea typeface="Calibri" panose="020F0502020204030204" pitchFamily="34" charset="0"/>
                <a:cs typeface="EB Garamond" panose="00000500000000000000" pitchFamily="2" charset="0"/>
              </a:rPr>
              <a:t>he biomass pyrolysis process </a:t>
            </a:r>
            <a:endParaRPr lang="it-IT" sz="1600" i="1" dirty="0">
              <a:effectLst/>
              <a:latin typeface="EB Garamond" panose="00000500000000000000" pitchFamily="2" charset="0"/>
              <a:ea typeface="EB Garamond" panose="00000500000000000000" pitchFamily="2" charset="0"/>
              <a:cs typeface="EB Garamond" panose="00000500000000000000" pitchFamily="2" charset="0"/>
            </a:endParaRPr>
          </a:p>
        </p:txBody>
      </p:sp>
    </p:spTree>
    <p:extLst>
      <p:ext uri="{BB962C8B-B14F-4D97-AF65-F5344CB8AC3E}">
        <p14:creationId xmlns:p14="http://schemas.microsoft.com/office/powerpoint/2010/main" val="1269659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0"/>
                </p:tgtEl>
              </p:cMediaNode>
            </p:video>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0"/>
                                        </p:tgtEl>
                                      </p:cBhvr>
                                    </p:cmd>
                                  </p:childTnLst>
                                </p:cTn>
                              </p:par>
                            </p:childTnLst>
                          </p:cTn>
                        </p:par>
                      </p:childTnLst>
                    </p:cTn>
                  </p:par>
                </p:childTnLst>
              </p:cTn>
              <p:nextCondLst>
                <p:cond evt="onClick" delay="0">
                  <p:tgtEl>
                    <p:spTgt spid="10"/>
                  </p:tgtEl>
                </p:cond>
              </p:nextCondLst>
            </p:seq>
            <p:video>
              <p:cMediaNode vol="80000">
                <p:cTn id="17" fill="hold" display="0">
                  <p:stCondLst>
                    <p:cond delay="indefinite"/>
                  </p:stCondLst>
                </p:cTn>
                <p:tgtEl>
                  <p:spTgt spid="13"/>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5B743-D770-6D3F-20C4-4CCDB458B3E9}"/>
            </a:ext>
          </a:extLst>
        </p:cNvPr>
        <p:cNvGrpSpPr/>
        <p:nvPr/>
      </p:nvGrpSpPr>
      <p:grpSpPr>
        <a:xfrm>
          <a:off x="0" y="0"/>
          <a:ext cx="0" cy="0"/>
          <a:chOff x="0" y="0"/>
          <a:chExt cx="0" cy="0"/>
        </a:xfrm>
      </p:grpSpPr>
      <p:pic>
        <p:nvPicPr>
          <p:cNvPr id="14" name="Immagine 13">
            <a:extLst>
              <a:ext uri="{FF2B5EF4-FFF2-40B4-BE49-F238E27FC236}">
                <a16:creationId xmlns:a16="http://schemas.microsoft.com/office/drawing/2014/main" id="{C446C07F-12EE-D3D7-B19D-2BBF93F67F19}"/>
              </a:ext>
            </a:extLst>
          </p:cNvPr>
          <p:cNvPicPr>
            <a:picLocks noChangeAspect="1"/>
          </p:cNvPicPr>
          <p:nvPr/>
        </p:nvPicPr>
        <p:blipFill>
          <a:blip r:embed="rId2">
            <a:alphaModFix amt="70000"/>
          </a:blip>
          <a:stretch>
            <a:fillRect/>
          </a:stretch>
        </p:blipFill>
        <p:spPr>
          <a:xfrm>
            <a:off x="368826" y="4441515"/>
            <a:ext cx="1788211" cy="2105743"/>
          </a:xfrm>
          <a:prstGeom prst="rect">
            <a:avLst/>
          </a:prstGeom>
        </p:spPr>
      </p:pic>
      <p:pic>
        <p:nvPicPr>
          <p:cNvPr id="11" name="Immagine 10">
            <a:extLst>
              <a:ext uri="{FF2B5EF4-FFF2-40B4-BE49-F238E27FC236}">
                <a16:creationId xmlns:a16="http://schemas.microsoft.com/office/drawing/2014/main" id="{017A1D22-AE7A-55F7-3B62-5DAF5DB9B4D9}"/>
              </a:ext>
            </a:extLst>
          </p:cNvPr>
          <p:cNvPicPr>
            <a:picLocks noChangeAspect="1"/>
          </p:cNvPicPr>
          <p:nvPr/>
        </p:nvPicPr>
        <p:blipFill>
          <a:blip r:embed="rId3">
            <a:alphaModFix amt="85000"/>
          </a:blip>
          <a:stretch>
            <a:fillRect/>
          </a:stretch>
        </p:blipFill>
        <p:spPr>
          <a:xfrm>
            <a:off x="9784595" y="2749591"/>
            <a:ext cx="2224009" cy="2326351"/>
          </a:xfrm>
          <a:prstGeom prst="rect">
            <a:avLst/>
          </a:prstGeom>
        </p:spPr>
      </p:pic>
      <p:pic>
        <p:nvPicPr>
          <p:cNvPr id="7" name="Immagine 6">
            <a:extLst>
              <a:ext uri="{FF2B5EF4-FFF2-40B4-BE49-F238E27FC236}">
                <a16:creationId xmlns:a16="http://schemas.microsoft.com/office/drawing/2014/main" id="{799DB6FB-97B0-2E2A-4838-896BD81D66DE}"/>
              </a:ext>
            </a:extLst>
          </p:cNvPr>
          <p:cNvPicPr>
            <a:picLocks noChangeAspect="1"/>
          </p:cNvPicPr>
          <p:nvPr/>
        </p:nvPicPr>
        <p:blipFill>
          <a:blip r:embed="rId4">
            <a:alphaModFix amt="70000"/>
          </a:blip>
          <a:stretch>
            <a:fillRect/>
          </a:stretch>
        </p:blipFill>
        <p:spPr>
          <a:xfrm>
            <a:off x="254068" y="1995578"/>
            <a:ext cx="1833150" cy="1770179"/>
          </a:xfrm>
          <a:prstGeom prst="rect">
            <a:avLst/>
          </a:prstGeom>
        </p:spPr>
      </p:pic>
      <p:sp>
        <p:nvSpPr>
          <p:cNvPr id="6" name="Segnaposto numero diapositiva 5">
            <a:extLst>
              <a:ext uri="{FF2B5EF4-FFF2-40B4-BE49-F238E27FC236}">
                <a16:creationId xmlns:a16="http://schemas.microsoft.com/office/drawing/2014/main" id="{EB88C803-F0C4-2308-A578-C99F258E5158}"/>
              </a:ext>
            </a:extLst>
          </p:cNvPr>
          <p:cNvSpPr>
            <a:spLocks noGrp="1"/>
          </p:cNvSpPr>
          <p:nvPr>
            <p:ph type="sldNum" sz="quarter" idx="12"/>
          </p:nvPr>
        </p:nvSpPr>
        <p:spPr/>
        <p:txBody>
          <a:bodyPr/>
          <a:lstStyle/>
          <a:p>
            <a:fld id="{519954A3-9DFD-4C44-94BA-B95130A3BA1C}" type="slidenum">
              <a:rPr lang="en-US" smtClean="0"/>
              <a:t>9</a:t>
            </a:fld>
            <a:endParaRPr lang="en-US" dirty="0"/>
          </a:p>
        </p:txBody>
      </p:sp>
      <p:sp>
        <p:nvSpPr>
          <p:cNvPr id="2" name="Segnaposto piè di pagina 1">
            <a:extLst>
              <a:ext uri="{FF2B5EF4-FFF2-40B4-BE49-F238E27FC236}">
                <a16:creationId xmlns:a16="http://schemas.microsoft.com/office/drawing/2014/main" id="{020244D5-D127-3D7B-6DFC-D5D0299A69E9}"/>
              </a:ext>
            </a:extLst>
          </p:cNvPr>
          <p:cNvSpPr>
            <a:spLocks noGrp="1"/>
          </p:cNvSpPr>
          <p:nvPr>
            <p:ph type="ftr" sz="quarter" idx="11"/>
          </p:nvPr>
        </p:nvSpPr>
        <p:spPr>
          <a:xfrm>
            <a:off x="138363" y="6238876"/>
            <a:ext cx="11917279" cy="600074"/>
          </a:xfrm>
        </p:spPr>
        <p:txBody>
          <a:bodyPr/>
          <a:lstStyle/>
          <a:p>
            <a:r>
              <a:rPr lang="en-US" dirty="0"/>
              <a:t>Module: A / Learning Unit: 4 / Sub Unit: 2</a:t>
            </a:r>
          </a:p>
        </p:txBody>
      </p:sp>
      <p:sp>
        <p:nvSpPr>
          <p:cNvPr id="3" name="CasellaDiTesto 2">
            <a:extLst>
              <a:ext uri="{FF2B5EF4-FFF2-40B4-BE49-F238E27FC236}">
                <a16:creationId xmlns:a16="http://schemas.microsoft.com/office/drawing/2014/main" id="{F6EC4840-A2BF-D8C0-CF1A-723DFEA22945}"/>
              </a:ext>
            </a:extLst>
          </p:cNvPr>
          <p:cNvSpPr txBox="1"/>
          <p:nvPr/>
        </p:nvSpPr>
        <p:spPr>
          <a:xfrm>
            <a:off x="287003" y="1530310"/>
            <a:ext cx="11617994" cy="369332"/>
          </a:xfrm>
          <a:prstGeom prst="rect">
            <a:avLst/>
          </a:prstGeom>
          <a:noFill/>
        </p:spPr>
        <p:txBody>
          <a:bodyPr wrap="square">
            <a:spAutoFit/>
          </a:bodyPr>
          <a:lstStyle/>
          <a:p>
            <a:pPr algn="ctr"/>
            <a:r>
              <a:rPr lang="en-US" sz="1800" dirty="0">
                <a:effectLst/>
                <a:latin typeface="Calibri" panose="020F0502020204030204" pitchFamily="34" charset="0"/>
                <a:ea typeface="Calibri" panose="020F0502020204030204" pitchFamily="34" charset="0"/>
              </a:rPr>
              <a:t>safe handling and storage of biochar is essential to minimize potential risks and maximize its benefits</a:t>
            </a:r>
            <a:endParaRPr lang="it-IT" dirty="0"/>
          </a:p>
        </p:txBody>
      </p:sp>
      <p:sp>
        <p:nvSpPr>
          <p:cNvPr id="4" name="CasellaDiTesto 3">
            <a:extLst>
              <a:ext uri="{FF2B5EF4-FFF2-40B4-BE49-F238E27FC236}">
                <a16:creationId xmlns:a16="http://schemas.microsoft.com/office/drawing/2014/main" id="{314C40AF-A3D4-4F01-DECB-45BAB27329CD}"/>
              </a:ext>
            </a:extLst>
          </p:cNvPr>
          <p:cNvSpPr txBox="1"/>
          <p:nvPr/>
        </p:nvSpPr>
        <p:spPr>
          <a:xfrm>
            <a:off x="138363" y="940287"/>
            <a:ext cx="11917279" cy="461665"/>
          </a:xfrm>
          <a:prstGeom prst="rect">
            <a:avLst/>
          </a:prstGeom>
          <a:noFill/>
        </p:spPr>
        <p:txBody>
          <a:bodyPr wrap="square">
            <a:spAutoFit/>
          </a:bodyPr>
          <a:lstStyle/>
          <a:p>
            <a:pPr algn="ctr"/>
            <a:r>
              <a:rPr lang="en-US" sz="2400" b="1" dirty="0">
                <a:solidFill>
                  <a:srgbClr val="94C020"/>
                </a:solidFill>
              </a:rPr>
              <a:t>management practices</a:t>
            </a:r>
            <a:endParaRPr lang="it-IT" sz="2400" dirty="0"/>
          </a:p>
        </p:txBody>
      </p:sp>
      <p:sp>
        <p:nvSpPr>
          <p:cNvPr id="9" name="CasellaDiTesto 8">
            <a:extLst>
              <a:ext uri="{FF2B5EF4-FFF2-40B4-BE49-F238E27FC236}">
                <a16:creationId xmlns:a16="http://schemas.microsoft.com/office/drawing/2014/main" id="{0F1699E9-6A66-A446-0DF5-38EB9D86DD22}"/>
              </a:ext>
            </a:extLst>
          </p:cNvPr>
          <p:cNvSpPr txBox="1"/>
          <p:nvPr/>
        </p:nvSpPr>
        <p:spPr>
          <a:xfrm>
            <a:off x="1896386" y="2551837"/>
            <a:ext cx="10008611" cy="1200329"/>
          </a:xfrm>
          <a:prstGeom prst="rect">
            <a:avLst/>
          </a:prstGeom>
          <a:noFill/>
        </p:spPr>
        <p:txBody>
          <a:bodyPr wrap="square">
            <a:spAutoFit/>
          </a:bodyPr>
          <a:lstStyle/>
          <a:p>
            <a:r>
              <a:rPr lang="en-GB" dirty="0">
                <a:latin typeface="Calibri" panose="020F0502020204030204" pitchFamily="34" charset="0"/>
                <a:ea typeface="Calibri" panose="020F0502020204030204" pitchFamily="34" charset="0"/>
              </a:rPr>
              <a:t>Biochar can generate dust, which may be harmful when inhaled. To minimize dust, moisten the biochar before handling or use wetting </a:t>
            </a:r>
            <a:r>
              <a:rPr lang="en-GB" dirty="0" err="1">
                <a:latin typeface="Calibri" panose="020F0502020204030204" pitchFamily="34" charset="0"/>
                <a:ea typeface="Calibri" panose="020F0502020204030204" pitchFamily="34" charset="0"/>
              </a:rPr>
              <a:t>agens</a:t>
            </a:r>
            <a:r>
              <a:rPr lang="en-GB" dirty="0">
                <a:latin typeface="Calibri" panose="020F0502020204030204" pitchFamily="34" charset="0"/>
                <a:ea typeface="Calibri" panose="020F0502020204030204" pitchFamily="34" charset="0"/>
              </a:rPr>
              <a:t>. This is also the best way to prevent your biochar from being lost to wind</a:t>
            </a:r>
            <a:endParaRPr lang="it-IT" dirty="0">
              <a:latin typeface="Calibri" panose="020F0502020204030204" pitchFamily="34" charset="0"/>
              <a:ea typeface="Calibri" panose="020F0502020204030204" pitchFamily="34" charset="0"/>
            </a:endParaRPr>
          </a:p>
          <a:p>
            <a:endParaRPr lang="it-IT" dirty="0"/>
          </a:p>
        </p:txBody>
      </p:sp>
      <p:sp>
        <p:nvSpPr>
          <p:cNvPr id="12" name="CasellaDiTesto 11">
            <a:extLst>
              <a:ext uri="{FF2B5EF4-FFF2-40B4-BE49-F238E27FC236}">
                <a16:creationId xmlns:a16="http://schemas.microsoft.com/office/drawing/2014/main" id="{2A86C9BF-D61C-CA41-F87A-84C024772F08}"/>
              </a:ext>
            </a:extLst>
          </p:cNvPr>
          <p:cNvSpPr txBox="1"/>
          <p:nvPr/>
        </p:nvSpPr>
        <p:spPr>
          <a:xfrm>
            <a:off x="1443163" y="3936626"/>
            <a:ext cx="8881606" cy="646331"/>
          </a:xfrm>
          <a:prstGeom prst="rect">
            <a:avLst/>
          </a:prstGeom>
          <a:noFill/>
        </p:spPr>
        <p:txBody>
          <a:bodyPr wrap="square">
            <a:spAutoFit/>
          </a:bodyPr>
          <a:lstStyle/>
          <a:p>
            <a:pPr algn="r"/>
            <a:r>
              <a:rPr lang="en-US" dirty="0">
                <a:latin typeface="Calibri" panose="020F0502020204030204" pitchFamily="34" charset="0"/>
                <a:ea typeface="Calibri" panose="020F0502020204030204" pitchFamily="34" charset="0"/>
              </a:rPr>
              <a:t>Biochar is highly flammable, especially in fine particulate form. Keep fire extinguishers readily available and ensure that your storage area complies with fire safety regulations</a:t>
            </a:r>
            <a:endParaRPr lang="it-IT" dirty="0"/>
          </a:p>
        </p:txBody>
      </p:sp>
      <p:sp>
        <p:nvSpPr>
          <p:cNvPr id="15" name="CasellaDiTesto 14">
            <a:extLst>
              <a:ext uri="{FF2B5EF4-FFF2-40B4-BE49-F238E27FC236}">
                <a16:creationId xmlns:a16="http://schemas.microsoft.com/office/drawing/2014/main" id="{0369D3AC-0D9F-EE0D-CA74-9E4409774DE9}"/>
              </a:ext>
            </a:extLst>
          </p:cNvPr>
          <p:cNvSpPr txBox="1"/>
          <p:nvPr/>
        </p:nvSpPr>
        <p:spPr>
          <a:xfrm>
            <a:off x="2227690" y="5422725"/>
            <a:ext cx="9677307" cy="646331"/>
          </a:xfrm>
          <a:prstGeom prst="rect">
            <a:avLst/>
          </a:prstGeom>
          <a:noFill/>
        </p:spPr>
        <p:txBody>
          <a:bodyPr wrap="square">
            <a:spAutoFit/>
          </a:bodyPr>
          <a:lstStyle/>
          <a:p>
            <a:r>
              <a:rPr lang="en-US" dirty="0">
                <a:latin typeface="Calibri" panose="020F0502020204030204" pitchFamily="34" charset="0"/>
                <a:ea typeface="Calibri" panose="020F0502020204030204" pitchFamily="34" charset="0"/>
              </a:rPr>
              <a:t>Store biochar in a dry and well-ventilated area to prevent moisture absorption and the growth of moth or bacteria. Use sealed containers or bags to protect it from environmental contaminants.</a:t>
            </a:r>
            <a:endParaRPr lang="it-IT" dirty="0"/>
          </a:p>
        </p:txBody>
      </p:sp>
    </p:spTree>
    <p:extLst>
      <p:ext uri="{BB962C8B-B14F-4D97-AF65-F5344CB8AC3E}">
        <p14:creationId xmlns:p14="http://schemas.microsoft.com/office/powerpoint/2010/main" val="3560123923"/>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916C394-EA91-415F-AAF7-C954D9628C0C}"/>
</file>

<file path=customXml/itemProps2.xml><?xml version="1.0" encoding="utf-8"?>
<ds:datastoreItem xmlns:ds="http://schemas.openxmlformats.org/officeDocument/2006/customXml" ds:itemID="{62596F80-930B-4D2C-BA24-D3F58270C456}"/>
</file>

<file path=docProps/app.xml><?xml version="1.0" encoding="utf-8"?>
<Properties xmlns="http://schemas.openxmlformats.org/officeDocument/2006/extended-properties" xmlns:vt="http://schemas.openxmlformats.org/officeDocument/2006/docPropsVTypes">
  <Template/>
  <TotalTime>1853</TotalTime>
  <Words>3339</Words>
  <Application>Microsoft Office PowerPoint</Application>
  <PresentationFormat>Widescreen</PresentationFormat>
  <Paragraphs>293</Paragraphs>
  <Slides>30</Slides>
  <Notes>0</Notes>
  <HiddenSlides>0</HiddenSlides>
  <MMClips>5</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30</vt:i4>
      </vt:variant>
    </vt:vector>
  </HeadingPairs>
  <TitlesOfParts>
    <vt:vector size="36" baseType="lpstr">
      <vt:lpstr>Arial</vt:lpstr>
      <vt:lpstr>Calibri</vt:lpstr>
      <vt:lpstr>Calibri Light</vt:lpstr>
      <vt:lpstr>EB Garamond</vt:lpstr>
      <vt:lpstr>Wingdings</vt:lpstr>
      <vt:lpstr>Tema1</vt:lpstr>
      <vt:lpstr>Presentazione standard di PowerPoint</vt:lpstr>
      <vt:lpstr>Course: VET  Module Agricultural sustainability, management of natural resources and climate action  Learning Unit Agricultural reuse of organic residuals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Paolo Armanasco</cp:lastModifiedBy>
  <cp:revision>59</cp:revision>
  <dcterms:created xsi:type="dcterms:W3CDTF">2022-08-02T09:54:50Z</dcterms:created>
  <dcterms:modified xsi:type="dcterms:W3CDTF">2024-03-18T10:56:00Z</dcterms:modified>
</cp:coreProperties>
</file>