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23"/>
  </p:notesMasterIdLst>
  <p:sldIdLst>
    <p:sldId id="265" r:id="rId2"/>
    <p:sldId id="256" r:id="rId3"/>
    <p:sldId id="260" r:id="rId4"/>
    <p:sldId id="284" r:id="rId5"/>
    <p:sldId id="277" r:id="rId6"/>
    <p:sldId id="269" r:id="rId7"/>
    <p:sldId id="267" r:id="rId8"/>
    <p:sldId id="285" r:id="rId9"/>
    <p:sldId id="263" r:id="rId10"/>
    <p:sldId id="261" r:id="rId11"/>
    <p:sldId id="271" r:id="rId12"/>
    <p:sldId id="286" r:id="rId13"/>
    <p:sldId id="270" r:id="rId14"/>
    <p:sldId id="272" r:id="rId15"/>
    <p:sldId id="278" r:id="rId16"/>
    <p:sldId id="287" r:id="rId17"/>
    <p:sldId id="279" r:id="rId18"/>
    <p:sldId id="280" r:id="rId19"/>
    <p:sldId id="281" r:id="rId20"/>
    <p:sldId id="288" r:id="rId21"/>
    <p:sldId id="266"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02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5"/>
    <p:restoredTop sz="96405"/>
  </p:normalViewPr>
  <p:slideViewPr>
    <p:cSldViewPr snapToGrid="0">
      <p:cViewPr varScale="1">
        <p:scale>
          <a:sx n="114" d="100"/>
          <a:sy n="114" d="100"/>
        </p:scale>
        <p:origin x="2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27/02/2024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‹nº›</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‹nº›</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‹nº›</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‹nº›</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civilpanda.com/remote-sensing-system/"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8200" y="1018293"/>
            <a:ext cx="10515600" cy="877888"/>
          </a:xfrm>
        </p:spPr>
        <p:txBody>
          <a:bodyPr>
            <a:normAutofit fontScale="90000"/>
          </a:bodyPr>
          <a:lstStyle/>
          <a:p>
            <a:r>
              <a:rPr lang="en-US" dirty="0"/>
              <a:t>The most commonly used satellites in remoting sensing are:</a:t>
            </a:r>
            <a:endParaRPr lang="it-IT" sz="4400" dirty="0">
              <a:solidFill>
                <a:srgbClr val="94C020"/>
              </a:solidFill>
            </a:endParaRPr>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a:t>Module: </a:t>
            </a:r>
            <a:r>
              <a:rPr lang="en-GB" dirty="0"/>
              <a:t>Digital technologies and artificial intelligence</a:t>
            </a:r>
            <a:r>
              <a:rPr lang="en-US" dirty="0"/>
              <a:t> / Learning Unit: </a:t>
            </a:r>
            <a:r>
              <a:rPr lang="en-GB" dirty="0"/>
              <a:t>Remote Sensing and Farming</a:t>
            </a:r>
            <a:r>
              <a:rPr lang="en-US" dirty="0"/>
              <a:t> / </a:t>
            </a:r>
            <a:r>
              <a:rPr lang="en-GB" dirty="0"/>
              <a:t>Subunit 2: Remote sensing data acquisition: Understanding the process of acquiring remote sensing data, including satellite and aerial images</a:t>
            </a:r>
            <a:endParaRPr lang="en-US" dirty="0"/>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10</a:t>
            </a:fld>
            <a:endParaRPr lang="en-US" dirty="0"/>
          </a:p>
        </p:txBody>
      </p:sp>
      <p:pic>
        <p:nvPicPr>
          <p:cNvPr id="6" name="Imagem 5">
            <a:extLst>
              <a:ext uri="{FF2B5EF4-FFF2-40B4-BE49-F238E27FC236}">
                <a16:creationId xmlns:a16="http://schemas.microsoft.com/office/drawing/2014/main" id="{2F372058-8F99-4F99-90F8-C94CD4524404}"/>
              </a:ext>
            </a:extLst>
          </p:cNvPr>
          <p:cNvPicPr>
            <a:picLocks noChangeAspect="1"/>
          </p:cNvPicPr>
          <p:nvPr/>
        </p:nvPicPr>
        <p:blipFill>
          <a:blip r:embed="rId2"/>
          <a:stretch>
            <a:fillRect/>
          </a:stretch>
        </p:blipFill>
        <p:spPr>
          <a:xfrm>
            <a:off x="3128396" y="1967642"/>
            <a:ext cx="3196904" cy="1790627"/>
          </a:xfrm>
          <a:prstGeom prst="rect">
            <a:avLst/>
          </a:prstGeom>
        </p:spPr>
      </p:pic>
      <p:sp>
        <p:nvSpPr>
          <p:cNvPr id="8" name="CaixaDeTexto 7">
            <a:extLst>
              <a:ext uri="{FF2B5EF4-FFF2-40B4-BE49-F238E27FC236}">
                <a16:creationId xmlns:a16="http://schemas.microsoft.com/office/drawing/2014/main" id="{65597A02-196C-4307-BA3A-02059F8AA1E1}"/>
              </a:ext>
            </a:extLst>
          </p:cNvPr>
          <p:cNvSpPr txBox="1"/>
          <p:nvPr/>
        </p:nvSpPr>
        <p:spPr>
          <a:xfrm>
            <a:off x="4270890" y="3698196"/>
            <a:ext cx="911916" cy="369332"/>
          </a:xfrm>
          <a:prstGeom prst="rect">
            <a:avLst/>
          </a:prstGeom>
          <a:noFill/>
        </p:spPr>
        <p:txBody>
          <a:bodyPr wrap="none" rtlCol="0">
            <a:spAutoFit/>
          </a:bodyPr>
          <a:lstStyle/>
          <a:p>
            <a:r>
              <a:rPr lang="en-US" dirty="0"/>
              <a:t>Landsat</a:t>
            </a:r>
            <a:endParaRPr lang="pt-PT" dirty="0"/>
          </a:p>
        </p:txBody>
      </p:sp>
      <p:pic>
        <p:nvPicPr>
          <p:cNvPr id="9" name="Imagem 8" descr="Airbus anuncia o lançamento comercial do satélite Spot 7 - MundoGEO">
            <a:extLst>
              <a:ext uri="{FF2B5EF4-FFF2-40B4-BE49-F238E27FC236}">
                <a16:creationId xmlns:a16="http://schemas.microsoft.com/office/drawing/2014/main" id="{248C2705-EA07-42C7-AE24-3F211C79CD8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54332" y="4003298"/>
            <a:ext cx="2881524" cy="1697522"/>
          </a:xfrm>
          <a:prstGeom prst="rect">
            <a:avLst/>
          </a:prstGeom>
          <a:noFill/>
          <a:ln>
            <a:noFill/>
          </a:ln>
        </p:spPr>
      </p:pic>
      <p:sp>
        <p:nvSpPr>
          <p:cNvPr id="10" name="CaixaDeTexto 9">
            <a:extLst>
              <a:ext uri="{FF2B5EF4-FFF2-40B4-BE49-F238E27FC236}">
                <a16:creationId xmlns:a16="http://schemas.microsoft.com/office/drawing/2014/main" id="{3D228A38-48CF-4EB4-B4AD-1D6D810B4623}"/>
              </a:ext>
            </a:extLst>
          </p:cNvPr>
          <p:cNvSpPr txBox="1"/>
          <p:nvPr/>
        </p:nvSpPr>
        <p:spPr>
          <a:xfrm>
            <a:off x="7661413" y="5675868"/>
            <a:ext cx="667362" cy="369332"/>
          </a:xfrm>
          <a:prstGeom prst="rect">
            <a:avLst/>
          </a:prstGeom>
          <a:noFill/>
        </p:spPr>
        <p:txBody>
          <a:bodyPr wrap="none" rtlCol="0">
            <a:spAutoFit/>
          </a:bodyPr>
          <a:lstStyle/>
          <a:p>
            <a:r>
              <a:rPr lang="en-US" dirty="0"/>
              <a:t>SPOT</a:t>
            </a:r>
            <a:endParaRPr lang="pt-PT" dirty="0"/>
          </a:p>
        </p:txBody>
      </p:sp>
      <p:pic>
        <p:nvPicPr>
          <p:cNvPr id="11" name="Imagem 10">
            <a:extLst>
              <a:ext uri="{FF2B5EF4-FFF2-40B4-BE49-F238E27FC236}">
                <a16:creationId xmlns:a16="http://schemas.microsoft.com/office/drawing/2014/main" id="{3FDB17A6-BCBF-47D9-AC8C-8368D0AA8E63}"/>
              </a:ext>
            </a:extLst>
          </p:cNvPr>
          <p:cNvPicPr>
            <a:picLocks noChangeAspect="1"/>
          </p:cNvPicPr>
          <p:nvPr/>
        </p:nvPicPr>
        <p:blipFill>
          <a:blip r:embed="rId4"/>
          <a:stretch>
            <a:fillRect/>
          </a:stretch>
        </p:blipFill>
        <p:spPr>
          <a:xfrm>
            <a:off x="7397870" y="1621054"/>
            <a:ext cx="4208447" cy="1828218"/>
          </a:xfrm>
          <a:prstGeom prst="rect">
            <a:avLst/>
          </a:prstGeom>
        </p:spPr>
      </p:pic>
      <p:sp>
        <p:nvSpPr>
          <p:cNvPr id="14" name="CaixaDeTexto 13">
            <a:extLst>
              <a:ext uri="{FF2B5EF4-FFF2-40B4-BE49-F238E27FC236}">
                <a16:creationId xmlns:a16="http://schemas.microsoft.com/office/drawing/2014/main" id="{388F95A5-A10E-4611-8514-02B8D631BFA8}"/>
              </a:ext>
            </a:extLst>
          </p:cNvPr>
          <p:cNvSpPr txBox="1"/>
          <p:nvPr/>
        </p:nvSpPr>
        <p:spPr>
          <a:xfrm>
            <a:off x="9435855" y="3441023"/>
            <a:ext cx="470193" cy="369332"/>
          </a:xfrm>
          <a:prstGeom prst="rect">
            <a:avLst/>
          </a:prstGeom>
          <a:noFill/>
        </p:spPr>
        <p:txBody>
          <a:bodyPr wrap="none" rtlCol="0">
            <a:spAutoFit/>
          </a:bodyPr>
          <a:lstStyle/>
          <a:p>
            <a:r>
              <a:rPr lang="en-US" dirty="0"/>
              <a:t>IRS</a:t>
            </a:r>
            <a:endParaRPr lang="pt-PT" dirty="0"/>
          </a:p>
        </p:txBody>
      </p:sp>
      <p:pic>
        <p:nvPicPr>
          <p:cNvPr id="15" name="Imagem 14">
            <a:extLst>
              <a:ext uri="{FF2B5EF4-FFF2-40B4-BE49-F238E27FC236}">
                <a16:creationId xmlns:a16="http://schemas.microsoft.com/office/drawing/2014/main" id="{36785FE5-F53D-48B7-8572-731F414403E2}"/>
              </a:ext>
            </a:extLst>
          </p:cNvPr>
          <p:cNvPicPr>
            <a:picLocks noChangeAspect="1"/>
          </p:cNvPicPr>
          <p:nvPr/>
        </p:nvPicPr>
        <p:blipFill>
          <a:blip r:embed="rId5"/>
          <a:stretch>
            <a:fillRect/>
          </a:stretch>
        </p:blipFill>
        <p:spPr>
          <a:xfrm>
            <a:off x="838200" y="3171410"/>
            <a:ext cx="1785161" cy="1976588"/>
          </a:xfrm>
          <a:prstGeom prst="rect">
            <a:avLst/>
          </a:prstGeom>
        </p:spPr>
      </p:pic>
      <p:sp>
        <p:nvSpPr>
          <p:cNvPr id="16" name="CaixaDeTexto 15">
            <a:extLst>
              <a:ext uri="{FF2B5EF4-FFF2-40B4-BE49-F238E27FC236}">
                <a16:creationId xmlns:a16="http://schemas.microsoft.com/office/drawing/2014/main" id="{BD16F941-3B54-43BF-A058-0AE772CCBA35}"/>
              </a:ext>
            </a:extLst>
          </p:cNvPr>
          <p:cNvSpPr txBox="1"/>
          <p:nvPr/>
        </p:nvSpPr>
        <p:spPr>
          <a:xfrm flipH="1">
            <a:off x="1136287" y="5139439"/>
            <a:ext cx="868681" cy="369332"/>
          </a:xfrm>
          <a:prstGeom prst="rect">
            <a:avLst/>
          </a:prstGeom>
          <a:noFill/>
        </p:spPr>
        <p:txBody>
          <a:bodyPr wrap="square" rtlCol="0">
            <a:spAutoFit/>
          </a:bodyPr>
          <a:lstStyle/>
          <a:p>
            <a:r>
              <a:rPr lang="en-US" dirty="0"/>
              <a:t>Envisat</a:t>
            </a:r>
            <a:endParaRPr lang="pt-PT" dirty="0"/>
          </a:p>
        </p:txBody>
      </p:sp>
    </p:spTree>
    <p:extLst>
      <p:ext uri="{BB962C8B-B14F-4D97-AF65-F5344CB8AC3E}">
        <p14:creationId xmlns:p14="http://schemas.microsoft.com/office/powerpoint/2010/main" val="181223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2076BC40-B181-C45B-69D5-05A5C3ACE9C5}"/>
              </a:ext>
            </a:extLst>
          </p:cNvPr>
          <p:cNvSpPr>
            <a:spLocks noGrp="1"/>
          </p:cNvSpPr>
          <p:nvPr>
            <p:ph type="ftr" sz="quarter" idx="11"/>
          </p:nvPr>
        </p:nvSpPr>
        <p:spPr/>
        <p:txBody>
          <a:bodyPr/>
          <a:lstStyle/>
          <a:p>
            <a:r>
              <a:rPr lang="en-US" dirty="0"/>
              <a:t>Module: </a:t>
            </a:r>
            <a:r>
              <a:rPr lang="en-GB" dirty="0"/>
              <a:t>Digital technologies and artificial intelligence</a:t>
            </a:r>
            <a:r>
              <a:rPr lang="en-US" dirty="0"/>
              <a:t> / Learning Unit: </a:t>
            </a:r>
            <a:r>
              <a:rPr lang="en-GB" dirty="0"/>
              <a:t>Remote Sensing and Farming</a:t>
            </a:r>
            <a:r>
              <a:rPr lang="en-US" dirty="0"/>
              <a:t> / </a:t>
            </a:r>
            <a:r>
              <a:rPr lang="en-GB" dirty="0"/>
              <a:t>Subunit 2: Remote sensing data acquisition: Understanding the process of acquiring remote sensing data, including satellite and aerial images</a:t>
            </a:r>
            <a:endParaRPr lang="en-US" dirty="0"/>
          </a:p>
        </p:txBody>
      </p:sp>
      <p:sp>
        <p:nvSpPr>
          <p:cNvPr id="6" name="Segnaposto numero diapositiva 5">
            <a:extLst>
              <a:ext uri="{FF2B5EF4-FFF2-40B4-BE49-F238E27FC236}">
                <a16:creationId xmlns:a16="http://schemas.microsoft.com/office/drawing/2014/main" id="{66DC5296-180B-5A50-707A-A36124B5A48D}"/>
              </a:ext>
            </a:extLst>
          </p:cNvPr>
          <p:cNvSpPr>
            <a:spLocks noGrp="1"/>
          </p:cNvSpPr>
          <p:nvPr>
            <p:ph type="sldNum" sz="quarter" idx="12"/>
          </p:nvPr>
        </p:nvSpPr>
        <p:spPr/>
        <p:txBody>
          <a:bodyPr/>
          <a:lstStyle/>
          <a:p>
            <a:fld id="{519954A3-9DFD-4C44-94BA-B95130A3BA1C}" type="slidenum">
              <a:rPr lang="en-US" smtClean="0"/>
              <a:t>11</a:t>
            </a:fld>
            <a:endParaRPr lang="en-US" dirty="0"/>
          </a:p>
        </p:txBody>
      </p:sp>
      <p:sp>
        <p:nvSpPr>
          <p:cNvPr id="2" name="CaixaDeTexto 1">
            <a:extLst>
              <a:ext uri="{FF2B5EF4-FFF2-40B4-BE49-F238E27FC236}">
                <a16:creationId xmlns:a16="http://schemas.microsoft.com/office/drawing/2014/main" id="{E82C5814-905F-4EC6-9DD8-3BDB23D535F8}"/>
              </a:ext>
            </a:extLst>
          </p:cNvPr>
          <p:cNvSpPr txBox="1"/>
          <p:nvPr/>
        </p:nvSpPr>
        <p:spPr>
          <a:xfrm>
            <a:off x="936261" y="2440665"/>
            <a:ext cx="10188939" cy="3475247"/>
          </a:xfrm>
          <a:prstGeom prst="rect">
            <a:avLst/>
          </a:prstGeom>
          <a:noFill/>
        </p:spPr>
        <p:txBody>
          <a:bodyPr wrap="square" rtlCol="0">
            <a:spAutoFit/>
          </a:bodyPr>
          <a:lstStyle/>
          <a:p>
            <a:pPr algn="just">
              <a:lnSpc>
                <a:spcPct val="150000"/>
              </a:lnSpc>
            </a:pPr>
            <a:r>
              <a:rPr lang="en-GB" sz="2000" b="1" dirty="0">
                <a:solidFill>
                  <a:srgbClr val="00B050"/>
                </a:solidFill>
              </a:rPr>
              <a:t>Pixel</a:t>
            </a:r>
            <a:r>
              <a:rPr lang="en-GB" dirty="0">
                <a:solidFill>
                  <a:srgbClr val="00B050"/>
                </a:solidFill>
              </a:rPr>
              <a:t>: </a:t>
            </a:r>
            <a:r>
              <a:rPr lang="en-GB" sz="1400" dirty="0"/>
              <a:t>A pixel is part of a sensor that collects photons so they can be converted into photoelectrons.</a:t>
            </a:r>
            <a:endParaRPr lang="pt-PT" sz="1400" dirty="0"/>
          </a:p>
          <a:p>
            <a:pPr algn="just">
              <a:lnSpc>
                <a:spcPct val="150000"/>
              </a:lnSpc>
            </a:pPr>
            <a:r>
              <a:rPr lang="en-GB" sz="2000" b="1" dirty="0">
                <a:solidFill>
                  <a:srgbClr val="00B050"/>
                </a:solidFill>
              </a:rPr>
              <a:t>ND</a:t>
            </a:r>
            <a:r>
              <a:rPr lang="en-GB" dirty="0">
                <a:solidFill>
                  <a:srgbClr val="00B050"/>
                </a:solidFill>
              </a:rPr>
              <a:t>: </a:t>
            </a:r>
            <a:r>
              <a:rPr lang="en-GB" sz="1400" dirty="0"/>
              <a:t>ND stands for “Neutral Density” which means it blocks the light in a neutral way without changing the colour of the light.</a:t>
            </a:r>
            <a:endParaRPr lang="pt-PT" sz="1400" dirty="0"/>
          </a:p>
          <a:p>
            <a:pPr algn="just">
              <a:lnSpc>
                <a:spcPct val="150000"/>
              </a:lnSpc>
            </a:pPr>
            <a:r>
              <a:rPr lang="en-US" sz="2000" b="1" dirty="0">
                <a:solidFill>
                  <a:srgbClr val="00B050"/>
                </a:solidFill>
              </a:rPr>
              <a:t>Spectral</a:t>
            </a:r>
            <a:r>
              <a:rPr lang="en-US" dirty="0">
                <a:solidFill>
                  <a:srgbClr val="00B050"/>
                </a:solidFill>
              </a:rPr>
              <a:t>: </a:t>
            </a:r>
            <a:r>
              <a:rPr lang="en-US" sz="1400" dirty="0"/>
              <a:t>Spectral resolution describes the ability of a sensor to define fine wavelength intervals.</a:t>
            </a:r>
            <a:endParaRPr lang="pt-PT" sz="1400" dirty="0"/>
          </a:p>
          <a:p>
            <a:pPr algn="just">
              <a:lnSpc>
                <a:spcPct val="150000"/>
              </a:lnSpc>
            </a:pPr>
            <a:r>
              <a:rPr lang="en-US" sz="2000" b="1" dirty="0">
                <a:solidFill>
                  <a:srgbClr val="00B050"/>
                </a:solidFill>
              </a:rPr>
              <a:t>Spatial</a:t>
            </a:r>
            <a:r>
              <a:rPr lang="en-US" dirty="0">
                <a:solidFill>
                  <a:srgbClr val="00B050"/>
                </a:solidFill>
              </a:rPr>
              <a:t>: </a:t>
            </a:r>
            <a:r>
              <a:rPr lang="en-US" sz="1400" dirty="0"/>
              <a:t>Spatial resolution is the projection of a detector element or a slit onto the ground. In other words, scanner’s spatial resolution is the ground segment sensed at any instant. It is also called ground resolution element (GRE).</a:t>
            </a:r>
            <a:endParaRPr lang="pt-PT" sz="1400" dirty="0"/>
          </a:p>
          <a:p>
            <a:pPr algn="just">
              <a:lnSpc>
                <a:spcPct val="150000"/>
              </a:lnSpc>
            </a:pPr>
            <a:r>
              <a:rPr lang="en-US" sz="2000" b="1" dirty="0">
                <a:solidFill>
                  <a:srgbClr val="00B050"/>
                </a:solidFill>
              </a:rPr>
              <a:t>Temporal</a:t>
            </a:r>
            <a:r>
              <a:rPr lang="en-US" dirty="0">
                <a:solidFill>
                  <a:srgbClr val="00B050"/>
                </a:solidFill>
              </a:rPr>
              <a:t>: </a:t>
            </a:r>
            <a:r>
              <a:rPr lang="en-US" sz="1400" dirty="0"/>
              <a:t>Temporal resolution is defined as the amount of time needed to revisit and acquire data for the exact same location.</a:t>
            </a:r>
            <a:endParaRPr lang="pt-PT" sz="1400" dirty="0"/>
          </a:p>
          <a:p>
            <a:pPr algn="just">
              <a:lnSpc>
                <a:spcPct val="150000"/>
              </a:lnSpc>
            </a:pPr>
            <a:r>
              <a:rPr lang="en-US" sz="2000" b="1" dirty="0">
                <a:solidFill>
                  <a:srgbClr val="00B050"/>
                </a:solidFill>
              </a:rPr>
              <a:t>Radiometric</a:t>
            </a:r>
            <a:r>
              <a:rPr lang="en-US" dirty="0">
                <a:solidFill>
                  <a:srgbClr val="00B050"/>
                </a:solidFill>
              </a:rPr>
              <a:t>: </a:t>
            </a:r>
            <a:r>
              <a:rPr lang="en-US" sz="1400" dirty="0"/>
              <a:t>Radiometric resolution relates to how much information is perceived by a satellite’s sensor. The higher the radiometric resolution, the more shades of grey the user sees.</a:t>
            </a:r>
            <a:endParaRPr lang="pt-PT" sz="1400" dirty="0"/>
          </a:p>
        </p:txBody>
      </p:sp>
      <p:sp>
        <p:nvSpPr>
          <p:cNvPr id="10" name="CaixaDeTexto 9">
            <a:extLst>
              <a:ext uri="{FF2B5EF4-FFF2-40B4-BE49-F238E27FC236}">
                <a16:creationId xmlns:a16="http://schemas.microsoft.com/office/drawing/2014/main" id="{9663565D-F341-4069-81D8-66513A4245CA}"/>
              </a:ext>
            </a:extLst>
          </p:cNvPr>
          <p:cNvSpPr txBox="1"/>
          <p:nvPr/>
        </p:nvSpPr>
        <p:spPr>
          <a:xfrm>
            <a:off x="253350" y="911736"/>
            <a:ext cx="11151899" cy="1323439"/>
          </a:xfrm>
          <a:prstGeom prst="rect">
            <a:avLst/>
          </a:prstGeom>
          <a:noFill/>
        </p:spPr>
        <p:txBody>
          <a:bodyPr wrap="none" rtlCol="0">
            <a:spAutoFit/>
          </a:bodyPr>
          <a:lstStyle/>
          <a:p>
            <a:pPr algn="ctr"/>
            <a:r>
              <a:rPr lang="en-US" sz="4000" dirty="0">
                <a:solidFill>
                  <a:srgbClr val="92D050"/>
                </a:solidFill>
              </a:rPr>
              <a:t>Set of characteristics and components that </a:t>
            </a:r>
          </a:p>
          <a:p>
            <a:pPr algn="ctr"/>
            <a:r>
              <a:rPr lang="en-US" sz="4000" dirty="0">
                <a:solidFill>
                  <a:srgbClr val="92D050"/>
                </a:solidFill>
              </a:rPr>
              <a:t>must be considered when collecting data through RS</a:t>
            </a:r>
            <a:endParaRPr lang="pt-PT" dirty="0"/>
          </a:p>
        </p:txBody>
      </p:sp>
    </p:spTree>
    <p:extLst>
      <p:ext uri="{BB962C8B-B14F-4D97-AF65-F5344CB8AC3E}">
        <p14:creationId xmlns:p14="http://schemas.microsoft.com/office/powerpoint/2010/main" val="1269659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Texto 3">
            <a:extLst>
              <a:ext uri="{FF2B5EF4-FFF2-40B4-BE49-F238E27FC236}">
                <a16:creationId xmlns:a16="http://schemas.microsoft.com/office/drawing/2014/main" id="{865D15E0-519B-48A3-A073-3169AA628E18}"/>
              </a:ext>
            </a:extLst>
          </p:cNvPr>
          <p:cNvSpPr>
            <a:spLocks noGrp="1"/>
          </p:cNvSpPr>
          <p:nvPr>
            <p:ph type="body" sz="half" idx="2"/>
          </p:nvPr>
        </p:nvSpPr>
        <p:spPr>
          <a:xfrm>
            <a:off x="500987" y="1998677"/>
            <a:ext cx="11190025" cy="3865228"/>
          </a:xfrm>
        </p:spPr>
        <p:txBody>
          <a:bodyPr>
            <a:normAutofit/>
          </a:bodyPr>
          <a:lstStyle/>
          <a:p>
            <a:pPr algn="ctr"/>
            <a:r>
              <a:rPr lang="en-US" sz="3600" b="1" dirty="0">
                <a:solidFill>
                  <a:schemeClr val="accent6"/>
                </a:solidFill>
              </a:rPr>
              <a:t>Sub Unit 3: </a:t>
            </a:r>
            <a:br>
              <a:rPr lang="en-US" sz="800" b="1" dirty="0">
                <a:solidFill>
                  <a:schemeClr val="accent6"/>
                </a:solidFill>
              </a:rPr>
            </a:br>
            <a:endParaRPr lang="en-US" sz="800" b="1" dirty="0">
              <a:solidFill>
                <a:schemeClr val="accent6"/>
              </a:solidFill>
            </a:endParaRPr>
          </a:p>
          <a:p>
            <a:pPr algn="ctr"/>
            <a:br>
              <a:rPr lang="en-US" dirty="0"/>
            </a:br>
            <a:r>
              <a:rPr lang="en-GB" sz="4000" dirty="0">
                <a:solidFill>
                  <a:srgbClr val="94C020"/>
                </a:solidFill>
              </a:rPr>
              <a:t>Introduction to data analysis and processing:</a:t>
            </a:r>
          </a:p>
          <a:p>
            <a:pPr algn="ctr"/>
            <a:r>
              <a:rPr lang="en-GB" sz="4000" dirty="0">
                <a:solidFill>
                  <a:srgbClr val="94C020"/>
                </a:solidFill>
              </a:rPr>
              <a:t> Introduction to image processing software and methods of spatial data analysis to extract meaningful information from remote sensing images</a:t>
            </a:r>
            <a:endParaRPr lang="pt-PT" dirty="0">
              <a:solidFill>
                <a:srgbClr val="94C020"/>
              </a:solidFill>
            </a:endParaRPr>
          </a:p>
        </p:txBody>
      </p:sp>
      <p:sp>
        <p:nvSpPr>
          <p:cNvPr id="5" name="Marcador de Posição do Rodapé 4">
            <a:extLst>
              <a:ext uri="{FF2B5EF4-FFF2-40B4-BE49-F238E27FC236}">
                <a16:creationId xmlns:a16="http://schemas.microsoft.com/office/drawing/2014/main" id="{69578C45-620E-43EB-BC77-23A617AB7C46}"/>
              </a:ext>
            </a:extLst>
          </p:cNvPr>
          <p:cNvSpPr>
            <a:spLocks noGrp="1"/>
          </p:cNvSpPr>
          <p:nvPr>
            <p:ph type="ftr" sz="quarter" idx="11"/>
          </p:nvPr>
        </p:nvSpPr>
        <p:spPr/>
        <p:txBody>
          <a:bodyPr/>
          <a:lstStyle/>
          <a:p>
            <a:r>
              <a:rPr lang="en-US" dirty="0"/>
              <a:t>Module: </a:t>
            </a:r>
            <a:r>
              <a:rPr lang="en-GB" dirty="0"/>
              <a:t>Digital technologies and artificial intelligence</a:t>
            </a:r>
            <a:r>
              <a:rPr lang="en-US" dirty="0"/>
              <a:t> / Learning Unit: </a:t>
            </a:r>
            <a:r>
              <a:rPr lang="en-GB" dirty="0"/>
              <a:t>Remote Sensing and Farming</a:t>
            </a:r>
            <a:r>
              <a:rPr lang="en-US" dirty="0"/>
              <a:t> / </a:t>
            </a:r>
            <a:r>
              <a:rPr lang="en-GB" dirty="0"/>
              <a:t>Subunit 3: Introduction to data analysis and processing: Introduction to image processing software and methods of spatial data analysis to extract meaningful information from remote sensing images</a:t>
            </a:r>
            <a:endParaRPr lang="en-US" dirty="0"/>
          </a:p>
        </p:txBody>
      </p:sp>
      <p:sp>
        <p:nvSpPr>
          <p:cNvPr id="6" name="Marcador de Posição do Número do Diapositivo 5">
            <a:extLst>
              <a:ext uri="{FF2B5EF4-FFF2-40B4-BE49-F238E27FC236}">
                <a16:creationId xmlns:a16="http://schemas.microsoft.com/office/drawing/2014/main" id="{4B13DF9B-8AB2-4EFD-B34C-147D53206A17}"/>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884624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1066931"/>
            <a:ext cx="10515600" cy="1009651"/>
          </a:xfrm>
        </p:spPr>
        <p:txBody>
          <a:bodyPr>
            <a:normAutofit fontScale="90000"/>
          </a:bodyPr>
          <a:lstStyle/>
          <a:p>
            <a:pPr algn="ctr"/>
            <a:r>
              <a:rPr lang="en-GB" dirty="0"/>
              <a:t>Important properties to consider while searching the RS data </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a:t>
            </a:r>
            <a:r>
              <a:rPr lang="en-GB" dirty="0"/>
              <a:t>Digital technologies and artificial intelligence</a:t>
            </a:r>
            <a:r>
              <a:rPr lang="en-US" dirty="0"/>
              <a:t> / Learning Unit: </a:t>
            </a:r>
            <a:r>
              <a:rPr lang="en-GB" dirty="0"/>
              <a:t>Remote Sensing and Farming</a:t>
            </a:r>
            <a:r>
              <a:rPr lang="en-US" dirty="0"/>
              <a:t> / </a:t>
            </a:r>
            <a:r>
              <a:rPr lang="en-GB" dirty="0"/>
              <a:t>Subunit 3: Introduction to data analysis and processing: Introduction to image processing software and methods of spatial data analysis to extract meaningful information from remote sensing images</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13</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2441195"/>
            <a:ext cx="11074168" cy="3734179"/>
          </a:xfrm>
        </p:spPr>
        <p:txBody>
          <a:bodyPr/>
          <a:lstStyle/>
          <a:p>
            <a:pPr>
              <a:buClr>
                <a:schemeClr val="accent6">
                  <a:lumMod val="75000"/>
                </a:schemeClr>
              </a:buClr>
            </a:pPr>
            <a:r>
              <a:rPr lang="en-GB" dirty="0"/>
              <a:t>Spatial resolution or pixel size</a:t>
            </a:r>
            <a:endParaRPr lang="pt-PT" dirty="0"/>
          </a:p>
          <a:p>
            <a:pPr>
              <a:buClr>
                <a:schemeClr val="accent6">
                  <a:lumMod val="75000"/>
                </a:schemeClr>
              </a:buClr>
            </a:pPr>
            <a:r>
              <a:rPr lang="en-GB" dirty="0"/>
              <a:t>Date or time of the year/season</a:t>
            </a:r>
            <a:endParaRPr lang="pt-PT" dirty="0"/>
          </a:p>
          <a:p>
            <a:pPr>
              <a:buClr>
                <a:schemeClr val="accent6">
                  <a:lumMod val="75000"/>
                </a:schemeClr>
              </a:buClr>
            </a:pPr>
            <a:r>
              <a:rPr lang="en-GB" dirty="0"/>
              <a:t>Cloud-cover</a:t>
            </a:r>
            <a:endParaRPr lang="pt-PT" dirty="0"/>
          </a:p>
          <a:p>
            <a:pPr>
              <a:buClr>
                <a:schemeClr val="accent6">
                  <a:lumMod val="75000"/>
                </a:schemeClr>
              </a:buClr>
            </a:pPr>
            <a:r>
              <a:rPr lang="en-GB" dirty="0"/>
              <a:t>Wavelengths to measure different physical properties</a:t>
            </a:r>
            <a:endParaRPr lang="pt-PT" dirty="0"/>
          </a:p>
          <a:p>
            <a:pPr>
              <a:buClr>
                <a:schemeClr val="accent6">
                  <a:lumMod val="75000"/>
                </a:schemeClr>
              </a:buClr>
            </a:pPr>
            <a:r>
              <a:rPr lang="en-GB" dirty="0"/>
              <a:t>Availability of historical data</a:t>
            </a:r>
            <a:endParaRPr lang="pt-PT" dirty="0"/>
          </a:p>
          <a:p>
            <a:pPr>
              <a:buClr>
                <a:schemeClr val="accent6">
                  <a:lumMod val="75000"/>
                </a:schemeClr>
              </a:buClr>
            </a:pPr>
            <a:r>
              <a:rPr lang="en-GB" dirty="0"/>
              <a:t>Noise or artefacts in data</a:t>
            </a:r>
            <a:endParaRPr lang="pt-PT" dirty="0"/>
          </a:p>
          <a:p>
            <a:endParaRPr lang="en-GB" dirty="0"/>
          </a:p>
        </p:txBody>
      </p:sp>
    </p:spTree>
    <p:extLst>
      <p:ext uri="{BB962C8B-B14F-4D97-AF65-F5344CB8AC3E}">
        <p14:creationId xmlns:p14="http://schemas.microsoft.com/office/powerpoint/2010/main" val="30683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966263"/>
            <a:ext cx="10515600" cy="1009651"/>
          </a:xfrm>
        </p:spPr>
        <p:txBody>
          <a:bodyPr>
            <a:normAutofit fontScale="90000"/>
          </a:bodyPr>
          <a:lstStyle/>
          <a:p>
            <a:pPr algn="ctr"/>
            <a:r>
              <a:rPr lang="en-US" dirty="0"/>
              <a:t>General technical pipeline of processing and analysis for RS big data </a:t>
            </a:r>
            <a:endParaRPr lang="en-GB"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a:t>
            </a:r>
            <a:r>
              <a:rPr lang="en-GB" dirty="0"/>
              <a:t>Digital technologies and artificial intelligence</a:t>
            </a:r>
            <a:r>
              <a:rPr lang="en-US" dirty="0"/>
              <a:t> / Learning Unit: </a:t>
            </a:r>
            <a:r>
              <a:rPr lang="en-GB" dirty="0"/>
              <a:t>Remote Sensing and Farming</a:t>
            </a:r>
            <a:r>
              <a:rPr lang="en-US" dirty="0"/>
              <a:t> / </a:t>
            </a:r>
            <a:r>
              <a:rPr lang="en-GB" dirty="0"/>
              <a:t>Subunit 3: Introduction to data analysis and processing: Introduction to image processing software and methods of spatial data analysis to extract meaningful information from remote sensing images</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14</a:t>
            </a:fld>
            <a:endParaRPr lang="it-IT" dirty="0"/>
          </a:p>
        </p:txBody>
      </p:sp>
      <p:pic>
        <p:nvPicPr>
          <p:cNvPr id="2" name="Marcador de Posição do Gráfico 1">
            <a:extLst>
              <a:ext uri="{FF2B5EF4-FFF2-40B4-BE49-F238E27FC236}">
                <a16:creationId xmlns:a16="http://schemas.microsoft.com/office/drawing/2014/main" id="{B8A015D4-BF81-41DA-B89E-B14E67094652}"/>
              </a:ext>
            </a:extLst>
          </p:cNvPr>
          <p:cNvPicPr>
            <a:picLocks noGrp="1" noChangeAspect="1"/>
          </p:cNvPicPr>
          <p:nvPr>
            <p:ph type="chart" sz="quarter" idx="14"/>
          </p:nvPr>
        </p:nvPicPr>
        <p:blipFill>
          <a:blip r:embed="rId2"/>
          <a:stretch>
            <a:fillRect/>
          </a:stretch>
        </p:blipFill>
        <p:spPr>
          <a:xfrm>
            <a:off x="2216019" y="2666378"/>
            <a:ext cx="7759961" cy="3040395"/>
          </a:xfrm>
          <a:prstGeom prst="rect">
            <a:avLst/>
          </a:prstGeom>
        </p:spPr>
      </p:pic>
    </p:spTree>
    <p:extLst>
      <p:ext uri="{BB962C8B-B14F-4D97-AF65-F5344CB8AC3E}">
        <p14:creationId xmlns:p14="http://schemas.microsoft.com/office/powerpoint/2010/main" val="3211433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9A703-8524-4513-A19D-4C09F304398D}"/>
              </a:ext>
            </a:extLst>
          </p:cNvPr>
          <p:cNvSpPr>
            <a:spLocks noGrp="1"/>
          </p:cNvSpPr>
          <p:nvPr>
            <p:ph type="title"/>
          </p:nvPr>
        </p:nvSpPr>
        <p:spPr/>
        <p:txBody>
          <a:bodyPr>
            <a:normAutofit/>
          </a:bodyPr>
          <a:lstStyle/>
          <a:p>
            <a:r>
              <a:rPr lang="en-GB" dirty="0"/>
              <a:t>Aspects to consider when processing RS data</a:t>
            </a:r>
            <a:endParaRPr lang="pt-PT" dirty="0"/>
          </a:p>
        </p:txBody>
      </p:sp>
      <p:sp>
        <p:nvSpPr>
          <p:cNvPr id="3" name="Marcador de Posição do Rodapé 2">
            <a:extLst>
              <a:ext uri="{FF2B5EF4-FFF2-40B4-BE49-F238E27FC236}">
                <a16:creationId xmlns:a16="http://schemas.microsoft.com/office/drawing/2014/main" id="{0AE7C14A-46FF-4823-92F5-3A34FD86AB26}"/>
              </a:ext>
            </a:extLst>
          </p:cNvPr>
          <p:cNvSpPr>
            <a:spLocks noGrp="1"/>
          </p:cNvSpPr>
          <p:nvPr>
            <p:ph type="ftr" sz="quarter" idx="10"/>
          </p:nvPr>
        </p:nvSpPr>
        <p:spPr/>
        <p:txBody>
          <a:bodyPr/>
          <a:lstStyle/>
          <a:p>
            <a:r>
              <a:rPr lang="en-US" dirty="0"/>
              <a:t>Module: </a:t>
            </a:r>
            <a:r>
              <a:rPr lang="en-GB" dirty="0"/>
              <a:t>Digital technologies and artificial intelligence</a:t>
            </a:r>
            <a:r>
              <a:rPr lang="en-US" dirty="0"/>
              <a:t> / Learning Unit: </a:t>
            </a:r>
            <a:r>
              <a:rPr lang="en-GB" dirty="0"/>
              <a:t>Remote Sensing and Farming</a:t>
            </a:r>
            <a:r>
              <a:rPr lang="en-US" dirty="0"/>
              <a:t> / </a:t>
            </a:r>
            <a:r>
              <a:rPr lang="en-GB" dirty="0"/>
              <a:t>Subunit 3: Introduction to data analysis and processing: Introduction to image processing software and methods of spatial data analysis to extract meaningful information from remote sensing images</a:t>
            </a:r>
            <a:endParaRPr lang="en-US" dirty="0"/>
          </a:p>
        </p:txBody>
      </p:sp>
      <p:sp>
        <p:nvSpPr>
          <p:cNvPr id="4" name="Marcador de Posição do Número do Diapositivo 3">
            <a:extLst>
              <a:ext uri="{FF2B5EF4-FFF2-40B4-BE49-F238E27FC236}">
                <a16:creationId xmlns:a16="http://schemas.microsoft.com/office/drawing/2014/main" id="{D427CAFF-EE8B-4E02-B156-815A110E3987}"/>
              </a:ext>
            </a:extLst>
          </p:cNvPr>
          <p:cNvSpPr>
            <a:spLocks noGrp="1"/>
          </p:cNvSpPr>
          <p:nvPr>
            <p:ph type="sldNum" sz="quarter" idx="11"/>
          </p:nvPr>
        </p:nvSpPr>
        <p:spPr/>
        <p:txBody>
          <a:bodyPr/>
          <a:lstStyle/>
          <a:p>
            <a:fld id="{D57F1E4F-1CFF-5643-939E-217C01CDF565}" type="slidenum">
              <a:rPr lang="it-IT" smtClean="0"/>
              <a:pPr/>
              <a:t>15</a:t>
            </a:fld>
            <a:endParaRPr lang="it-IT" dirty="0"/>
          </a:p>
        </p:txBody>
      </p:sp>
      <p:sp>
        <p:nvSpPr>
          <p:cNvPr id="12" name="CaixaDeTexto 11">
            <a:extLst>
              <a:ext uri="{FF2B5EF4-FFF2-40B4-BE49-F238E27FC236}">
                <a16:creationId xmlns:a16="http://schemas.microsoft.com/office/drawing/2014/main" id="{E6A23781-46B8-4F8D-B4B1-457C72770E08}"/>
              </a:ext>
            </a:extLst>
          </p:cNvPr>
          <p:cNvSpPr txBox="1"/>
          <p:nvPr/>
        </p:nvSpPr>
        <p:spPr>
          <a:xfrm>
            <a:off x="527703" y="1690688"/>
            <a:ext cx="10999862" cy="4478149"/>
          </a:xfrm>
          <a:prstGeom prst="rect">
            <a:avLst/>
          </a:prstGeom>
          <a:noFill/>
        </p:spPr>
        <p:txBody>
          <a:bodyPr wrap="square" rtlCol="0">
            <a:spAutoFit/>
          </a:bodyPr>
          <a:lstStyle/>
          <a:p>
            <a:pPr algn="just">
              <a:lnSpc>
                <a:spcPct val="150000"/>
              </a:lnSpc>
            </a:pPr>
            <a:r>
              <a:rPr lang="en-GB" b="1" dirty="0">
                <a:solidFill>
                  <a:schemeClr val="accent6"/>
                </a:solidFill>
              </a:rPr>
              <a:t>Geometric (spatial) - </a:t>
            </a:r>
            <a:r>
              <a:rPr lang="en-US" sz="1400" dirty="0"/>
              <a:t>is an approach focused on precisely mapping every pixel in geographic space through techniques such as geometric rectification, orthorectification, terrain correction, and 3D reconstruction, with the initial crucial step being image registration—a process involving multimodal, multitemporal, and multiangle alignment, achieved through feature extraction, feature matching, and image warping</a:t>
            </a:r>
            <a:r>
              <a:rPr lang="en-US" dirty="0"/>
              <a:t>.</a:t>
            </a:r>
            <a:endParaRPr lang="pt-PT" dirty="0"/>
          </a:p>
          <a:p>
            <a:pPr algn="just">
              <a:lnSpc>
                <a:spcPct val="150000"/>
              </a:lnSpc>
            </a:pPr>
            <a:r>
              <a:rPr lang="en-GB" b="1" dirty="0">
                <a:solidFill>
                  <a:schemeClr val="accent6"/>
                </a:solidFill>
              </a:rPr>
              <a:t>Radiometric (spectral) - </a:t>
            </a:r>
            <a:r>
              <a:rPr lang="en-GB" sz="1400" dirty="0"/>
              <a:t>processing maps or corrects pixel values from one measured space to another, with or without reference data, including physical parameter inversion, absolute and relative radiometric correction, and radiometric normalization.</a:t>
            </a:r>
            <a:endParaRPr lang="pt-PT" sz="1400" dirty="0"/>
          </a:p>
          <a:p>
            <a:pPr>
              <a:lnSpc>
                <a:spcPct val="150000"/>
              </a:lnSpc>
            </a:pPr>
            <a:r>
              <a:rPr lang="en-GB" b="1" dirty="0">
                <a:solidFill>
                  <a:schemeClr val="accent6"/>
                </a:solidFill>
              </a:rPr>
              <a:t>Cloud masking - </a:t>
            </a:r>
            <a:r>
              <a:rPr lang="en-GB" sz="1400" dirty="0"/>
              <a:t>In the pipeline of RS applications, cloud-covered regions are taken as invalid and cloud masking is an important step to delineate and extract cloud-free (valid) regions from RS images for the following analysis.</a:t>
            </a:r>
            <a:endParaRPr lang="pt-PT" sz="1400" dirty="0"/>
          </a:p>
          <a:p>
            <a:pPr algn="just">
              <a:lnSpc>
                <a:spcPct val="150000"/>
              </a:lnSpc>
            </a:pPr>
            <a:r>
              <a:rPr lang="en-GB" b="1" dirty="0">
                <a:solidFill>
                  <a:schemeClr val="accent6"/>
                </a:solidFill>
              </a:rPr>
              <a:t>Data fusion – </a:t>
            </a:r>
            <a:r>
              <a:rPr lang="en-GB" sz="1400" dirty="0"/>
              <a:t>is the combination of multiple images (captured through various sensors under different parameter settings) to generate a single image which combines all the meaningful information from the individual images. Therefore, data fusion methods provide the composite (fused) image with complementary information.</a:t>
            </a:r>
            <a:endParaRPr lang="pt-PT" sz="1400" dirty="0"/>
          </a:p>
          <a:p>
            <a:pPr>
              <a:lnSpc>
                <a:spcPct val="150000"/>
              </a:lnSpc>
            </a:pPr>
            <a:endParaRPr lang="pt-PT" dirty="0"/>
          </a:p>
          <a:p>
            <a:endParaRPr lang="pt-PT" dirty="0"/>
          </a:p>
        </p:txBody>
      </p:sp>
    </p:spTree>
    <p:extLst>
      <p:ext uri="{BB962C8B-B14F-4D97-AF65-F5344CB8AC3E}">
        <p14:creationId xmlns:p14="http://schemas.microsoft.com/office/powerpoint/2010/main" val="890336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Rodapé 2">
            <a:extLst>
              <a:ext uri="{FF2B5EF4-FFF2-40B4-BE49-F238E27FC236}">
                <a16:creationId xmlns:a16="http://schemas.microsoft.com/office/drawing/2014/main" id="{64905A28-7A23-44D2-A0D6-A7A14A42EE5D}"/>
              </a:ext>
            </a:extLst>
          </p:cNvPr>
          <p:cNvSpPr>
            <a:spLocks noGrp="1"/>
          </p:cNvSpPr>
          <p:nvPr>
            <p:ph type="ftr" sz="quarter" idx="10"/>
          </p:nvPr>
        </p:nvSpPr>
        <p:spPr/>
        <p:txBody>
          <a:bodyPr/>
          <a:lstStyle/>
          <a:p>
            <a:r>
              <a:rPr lang="en-US" dirty="0"/>
              <a:t>Module: </a:t>
            </a:r>
            <a:r>
              <a:rPr lang="en-GB" dirty="0"/>
              <a:t>Digital technologies and artificial intelligence</a:t>
            </a:r>
            <a:r>
              <a:rPr lang="en-US" dirty="0"/>
              <a:t> / Learning Unit: </a:t>
            </a:r>
            <a:r>
              <a:rPr lang="en-GB" dirty="0"/>
              <a:t>Remote Sensing and Farming</a:t>
            </a:r>
            <a:r>
              <a:rPr lang="en-US" dirty="0"/>
              <a:t> / </a:t>
            </a:r>
            <a:r>
              <a:rPr lang="en-GB" dirty="0"/>
              <a:t>Subunit 4: Applications of remote sensing in agriculture: explore case examples that demonstrate the potential applications of remote sensing in agriculture, specifically in the assessment of various indicators important to agricultural practices</a:t>
            </a:r>
            <a:endParaRPr lang="en-US" dirty="0"/>
          </a:p>
        </p:txBody>
      </p:sp>
      <p:sp>
        <p:nvSpPr>
          <p:cNvPr id="4" name="Marcador de Posição do Número do Diapositivo 3">
            <a:extLst>
              <a:ext uri="{FF2B5EF4-FFF2-40B4-BE49-F238E27FC236}">
                <a16:creationId xmlns:a16="http://schemas.microsoft.com/office/drawing/2014/main" id="{6A5D664E-C43C-43E1-BE3C-E20A127D7496}"/>
              </a:ext>
            </a:extLst>
          </p:cNvPr>
          <p:cNvSpPr>
            <a:spLocks noGrp="1"/>
          </p:cNvSpPr>
          <p:nvPr>
            <p:ph type="sldNum" sz="quarter" idx="11"/>
          </p:nvPr>
        </p:nvSpPr>
        <p:spPr/>
        <p:txBody>
          <a:bodyPr/>
          <a:lstStyle/>
          <a:p>
            <a:fld id="{D57F1E4F-1CFF-5643-939E-217C01CDF565}" type="slidenum">
              <a:rPr lang="it-IT" smtClean="0"/>
              <a:pPr/>
              <a:t>16</a:t>
            </a:fld>
            <a:endParaRPr lang="it-IT" dirty="0"/>
          </a:p>
        </p:txBody>
      </p:sp>
      <p:sp>
        <p:nvSpPr>
          <p:cNvPr id="9" name="Retângulo 8">
            <a:extLst>
              <a:ext uri="{FF2B5EF4-FFF2-40B4-BE49-F238E27FC236}">
                <a16:creationId xmlns:a16="http://schemas.microsoft.com/office/drawing/2014/main" id="{047866C4-7410-45CD-842C-88AC54ABAC98}"/>
              </a:ext>
            </a:extLst>
          </p:cNvPr>
          <p:cNvSpPr/>
          <p:nvPr/>
        </p:nvSpPr>
        <p:spPr>
          <a:xfrm>
            <a:off x="521515" y="1409350"/>
            <a:ext cx="11148969" cy="4185761"/>
          </a:xfrm>
          <a:prstGeom prst="rect">
            <a:avLst/>
          </a:prstGeom>
        </p:spPr>
        <p:txBody>
          <a:bodyPr wrap="square">
            <a:spAutoFit/>
          </a:bodyPr>
          <a:lstStyle/>
          <a:p>
            <a:pPr algn="ctr"/>
            <a:r>
              <a:rPr lang="en-US" sz="3600" b="1" dirty="0">
                <a:solidFill>
                  <a:schemeClr val="accent6"/>
                </a:solidFill>
              </a:rPr>
              <a:t>Sub Unit 4: </a:t>
            </a:r>
            <a:br>
              <a:rPr lang="en-US" sz="200" b="1" dirty="0">
                <a:solidFill>
                  <a:schemeClr val="accent6"/>
                </a:solidFill>
              </a:rPr>
            </a:br>
            <a:endParaRPr lang="en-US" sz="200" b="1" dirty="0">
              <a:solidFill>
                <a:schemeClr val="accent6"/>
              </a:solidFill>
            </a:endParaRPr>
          </a:p>
          <a:p>
            <a:pPr algn="ctr"/>
            <a:br>
              <a:rPr lang="en-US" dirty="0"/>
            </a:br>
            <a:r>
              <a:rPr lang="en-GB" sz="4000" dirty="0">
                <a:solidFill>
                  <a:srgbClr val="94C020"/>
                </a:solidFill>
              </a:rPr>
              <a:t>Applications of remote sensing in agriculture:</a:t>
            </a:r>
          </a:p>
          <a:p>
            <a:pPr algn="ctr"/>
            <a:endParaRPr lang="en-GB" sz="1000" dirty="0">
              <a:solidFill>
                <a:srgbClr val="94C020"/>
              </a:solidFill>
            </a:endParaRPr>
          </a:p>
          <a:p>
            <a:pPr algn="ctr"/>
            <a:r>
              <a:rPr lang="en-GB" sz="4000" dirty="0">
                <a:solidFill>
                  <a:srgbClr val="94C020"/>
                </a:solidFill>
              </a:rPr>
              <a:t> explore case examples that demonstrate the potential applications of remote sensing in agriculture, specifically in the assessment of various indicators important to agricultural practices</a:t>
            </a:r>
            <a:endParaRPr lang="pt-PT" sz="4000" dirty="0">
              <a:solidFill>
                <a:srgbClr val="94C020"/>
              </a:solidFill>
            </a:endParaRPr>
          </a:p>
        </p:txBody>
      </p:sp>
    </p:spTree>
    <p:extLst>
      <p:ext uri="{BB962C8B-B14F-4D97-AF65-F5344CB8AC3E}">
        <p14:creationId xmlns:p14="http://schemas.microsoft.com/office/powerpoint/2010/main" val="2006347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07A940-1E24-42EC-B7C4-15A6C95C1EDA}"/>
              </a:ext>
            </a:extLst>
          </p:cNvPr>
          <p:cNvSpPr>
            <a:spLocks noGrp="1"/>
          </p:cNvSpPr>
          <p:nvPr>
            <p:ph type="title"/>
          </p:nvPr>
        </p:nvSpPr>
        <p:spPr>
          <a:xfrm>
            <a:off x="609600" y="1016597"/>
            <a:ext cx="10515600" cy="1009651"/>
          </a:xfrm>
        </p:spPr>
        <p:txBody>
          <a:bodyPr>
            <a:normAutofit fontScale="90000"/>
          </a:bodyPr>
          <a:lstStyle/>
          <a:p>
            <a:pPr algn="ctr"/>
            <a:r>
              <a:rPr lang="en-US" dirty="0"/>
              <a:t>Information provided by RS in </a:t>
            </a:r>
            <a:br>
              <a:rPr lang="en-US" dirty="0"/>
            </a:br>
            <a:r>
              <a:rPr lang="en-US" dirty="0"/>
              <a:t>Agricultural Practices</a:t>
            </a:r>
            <a:endParaRPr lang="pt-PT" dirty="0"/>
          </a:p>
        </p:txBody>
      </p:sp>
      <p:sp>
        <p:nvSpPr>
          <p:cNvPr id="3" name="Marcador de Posição do Rodapé 2">
            <a:extLst>
              <a:ext uri="{FF2B5EF4-FFF2-40B4-BE49-F238E27FC236}">
                <a16:creationId xmlns:a16="http://schemas.microsoft.com/office/drawing/2014/main" id="{191D1F12-17A3-4BFA-83DD-C144E3BFAE0B}"/>
              </a:ext>
            </a:extLst>
          </p:cNvPr>
          <p:cNvSpPr>
            <a:spLocks noGrp="1"/>
          </p:cNvSpPr>
          <p:nvPr>
            <p:ph type="ftr" sz="quarter" idx="10"/>
          </p:nvPr>
        </p:nvSpPr>
        <p:spPr/>
        <p:txBody>
          <a:bodyPr/>
          <a:lstStyle/>
          <a:p>
            <a:r>
              <a:rPr lang="en-US" dirty="0"/>
              <a:t>Module: </a:t>
            </a:r>
            <a:r>
              <a:rPr lang="en-GB" dirty="0"/>
              <a:t>Digital technologies and artificial intelligence</a:t>
            </a:r>
            <a:r>
              <a:rPr lang="en-US" dirty="0"/>
              <a:t> / Learning Unit: </a:t>
            </a:r>
            <a:r>
              <a:rPr lang="en-GB" dirty="0"/>
              <a:t>Remote Sensing and Farming</a:t>
            </a:r>
            <a:r>
              <a:rPr lang="en-US" dirty="0"/>
              <a:t> / </a:t>
            </a:r>
            <a:r>
              <a:rPr lang="en-GB" dirty="0"/>
              <a:t>Subunit 4: Applications of remote sensing in agriculture: explore case examples that demonstrate the potential applications of remote sensing in agriculture, specifically in the assessment of various indicators important to agricultural practices</a:t>
            </a:r>
            <a:endParaRPr lang="en-US" dirty="0"/>
          </a:p>
        </p:txBody>
      </p:sp>
      <p:sp>
        <p:nvSpPr>
          <p:cNvPr id="4" name="Marcador de Posição do Número do Diapositivo 3">
            <a:extLst>
              <a:ext uri="{FF2B5EF4-FFF2-40B4-BE49-F238E27FC236}">
                <a16:creationId xmlns:a16="http://schemas.microsoft.com/office/drawing/2014/main" id="{9E014A54-D9F3-42C4-BE15-3E5D1AC16AF7}"/>
              </a:ext>
            </a:extLst>
          </p:cNvPr>
          <p:cNvSpPr>
            <a:spLocks noGrp="1"/>
          </p:cNvSpPr>
          <p:nvPr>
            <p:ph type="sldNum" sz="quarter" idx="11"/>
          </p:nvPr>
        </p:nvSpPr>
        <p:spPr/>
        <p:txBody>
          <a:bodyPr/>
          <a:lstStyle/>
          <a:p>
            <a:fld id="{D57F1E4F-1CFF-5643-939E-217C01CDF565}" type="slidenum">
              <a:rPr lang="it-IT" smtClean="0"/>
              <a:pPr/>
              <a:t>17</a:t>
            </a:fld>
            <a:endParaRPr lang="it-IT" dirty="0"/>
          </a:p>
        </p:txBody>
      </p:sp>
      <p:sp>
        <p:nvSpPr>
          <p:cNvPr id="8" name="CaixaDeTexto 7">
            <a:extLst>
              <a:ext uri="{FF2B5EF4-FFF2-40B4-BE49-F238E27FC236}">
                <a16:creationId xmlns:a16="http://schemas.microsoft.com/office/drawing/2014/main" id="{5E7149D0-4F96-416B-885B-ABCB79A81D01}"/>
              </a:ext>
            </a:extLst>
          </p:cNvPr>
          <p:cNvSpPr txBox="1"/>
          <p:nvPr/>
        </p:nvSpPr>
        <p:spPr>
          <a:xfrm>
            <a:off x="1546934" y="2800428"/>
            <a:ext cx="4549066" cy="2957861"/>
          </a:xfrm>
          <a:prstGeom prst="rect">
            <a:avLst/>
          </a:prstGeom>
          <a:noFill/>
        </p:spPr>
        <p:txBody>
          <a:bodyPr wrap="none" rtlCol="0">
            <a:spAutoFit/>
          </a:bodyPr>
          <a:lstStyle/>
          <a:p>
            <a:pPr marL="342900" indent="-342900">
              <a:lnSpc>
                <a:spcPct val="150000"/>
              </a:lnSpc>
              <a:buClr>
                <a:schemeClr val="accent6"/>
              </a:buClr>
              <a:buFont typeface="Arial" panose="020B0604020202020204" pitchFamily="34" charset="0"/>
              <a:buChar char="•"/>
            </a:pPr>
            <a:r>
              <a:rPr lang="en-GB" dirty="0"/>
              <a:t>Observing and monitoring crops</a:t>
            </a:r>
          </a:p>
          <a:p>
            <a:pPr marL="342900" indent="-342900">
              <a:lnSpc>
                <a:spcPct val="150000"/>
              </a:lnSpc>
              <a:buClr>
                <a:schemeClr val="accent6"/>
              </a:buClr>
              <a:buFont typeface="Arial" panose="020B0604020202020204" pitchFamily="34" charset="0"/>
              <a:buChar char="•"/>
            </a:pPr>
            <a:r>
              <a:rPr lang="en-GB" dirty="0"/>
              <a:t>Observing soil conditions</a:t>
            </a:r>
          </a:p>
          <a:p>
            <a:pPr marL="342900" indent="-342900">
              <a:lnSpc>
                <a:spcPct val="150000"/>
              </a:lnSpc>
              <a:buClr>
                <a:schemeClr val="accent6"/>
              </a:buClr>
              <a:buFont typeface="Arial" panose="020B0604020202020204" pitchFamily="34" charset="0"/>
              <a:buChar char="•"/>
            </a:pPr>
            <a:r>
              <a:rPr lang="en-GB" dirty="0"/>
              <a:t>Monitoring water conditions</a:t>
            </a:r>
            <a:endParaRPr lang="pt-PT" dirty="0"/>
          </a:p>
          <a:p>
            <a:pPr marL="342900" indent="-342900">
              <a:lnSpc>
                <a:spcPct val="150000"/>
              </a:lnSpc>
              <a:buClr>
                <a:schemeClr val="accent6"/>
              </a:buClr>
              <a:buFont typeface="Arial" panose="020B0604020202020204" pitchFamily="34" charset="0"/>
              <a:buChar char="•"/>
            </a:pPr>
            <a:r>
              <a:rPr lang="en-GB" dirty="0"/>
              <a:t>Predicting weather conditions</a:t>
            </a:r>
            <a:endParaRPr lang="pt-PT" dirty="0"/>
          </a:p>
          <a:p>
            <a:pPr marL="342900" indent="-342900">
              <a:lnSpc>
                <a:spcPct val="150000"/>
              </a:lnSpc>
              <a:buClr>
                <a:schemeClr val="accent6"/>
              </a:buClr>
              <a:buFont typeface="Arial" panose="020B0604020202020204" pitchFamily="34" charset="0"/>
              <a:buChar char="•"/>
            </a:pPr>
            <a:r>
              <a:rPr lang="en-GB" dirty="0"/>
              <a:t>Observing air quality</a:t>
            </a:r>
            <a:endParaRPr lang="pt-PT" dirty="0"/>
          </a:p>
          <a:p>
            <a:pPr marL="342900" indent="-342900">
              <a:lnSpc>
                <a:spcPct val="150000"/>
              </a:lnSpc>
              <a:buClr>
                <a:schemeClr val="accent6"/>
              </a:buClr>
              <a:buFont typeface="Arial" panose="020B0604020202020204" pitchFamily="34" charset="0"/>
              <a:buChar char="•"/>
            </a:pPr>
            <a:r>
              <a:rPr lang="en-GB" dirty="0"/>
              <a:t>Precision farming</a:t>
            </a:r>
            <a:endParaRPr lang="pt-PT" dirty="0"/>
          </a:p>
          <a:p>
            <a:pPr marL="342900" indent="-342900">
              <a:lnSpc>
                <a:spcPct val="150000"/>
              </a:lnSpc>
              <a:buClr>
                <a:schemeClr val="accent6"/>
              </a:buClr>
              <a:buFont typeface="Arial" panose="020B0604020202020204" pitchFamily="34" charset="0"/>
              <a:buChar char="•"/>
            </a:pPr>
            <a:r>
              <a:rPr lang="en-GB" dirty="0"/>
              <a:t>Monitoring and predicting climate changes</a:t>
            </a:r>
            <a:endParaRPr lang="pt-PT" dirty="0"/>
          </a:p>
        </p:txBody>
      </p:sp>
    </p:spTree>
    <p:extLst>
      <p:ext uri="{BB962C8B-B14F-4D97-AF65-F5344CB8AC3E}">
        <p14:creationId xmlns:p14="http://schemas.microsoft.com/office/powerpoint/2010/main" val="2222164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Rodapé 2">
            <a:extLst>
              <a:ext uri="{FF2B5EF4-FFF2-40B4-BE49-F238E27FC236}">
                <a16:creationId xmlns:a16="http://schemas.microsoft.com/office/drawing/2014/main" id="{9F69C3E4-3289-485B-9813-868A6F29E7BF}"/>
              </a:ext>
            </a:extLst>
          </p:cNvPr>
          <p:cNvSpPr>
            <a:spLocks noGrp="1"/>
          </p:cNvSpPr>
          <p:nvPr>
            <p:ph type="ftr" sz="quarter" idx="10"/>
          </p:nvPr>
        </p:nvSpPr>
        <p:spPr/>
        <p:txBody>
          <a:bodyPr/>
          <a:lstStyle/>
          <a:p>
            <a:r>
              <a:rPr lang="en-US" dirty="0"/>
              <a:t>Module: </a:t>
            </a:r>
            <a:r>
              <a:rPr lang="en-GB" dirty="0"/>
              <a:t>Digital technologies and artificial intelligence</a:t>
            </a:r>
            <a:r>
              <a:rPr lang="en-US" dirty="0"/>
              <a:t> / Learning Unit: </a:t>
            </a:r>
            <a:r>
              <a:rPr lang="en-GB" dirty="0"/>
              <a:t>Remote Sensing and Farming</a:t>
            </a:r>
            <a:r>
              <a:rPr lang="en-US" dirty="0"/>
              <a:t> / </a:t>
            </a:r>
            <a:r>
              <a:rPr lang="en-GB" dirty="0"/>
              <a:t>Subunit 5: Challenges and limitations of remote sensing applied to agriculture</a:t>
            </a:r>
            <a:endParaRPr lang="en-US" dirty="0"/>
          </a:p>
        </p:txBody>
      </p:sp>
      <p:sp>
        <p:nvSpPr>
          <p:cNvPr id="4" name="Marcador de Posição do Número do Diapositivo 3">
            <a:extLst>
              <a:ext uri="{FF2B5EF4-FFF2-40B4-BE49-F238E27FC236}">
                <a16:creationId xmlns:a16="http://schemas.microsoft.com/office/drawing/2014/main" id="{088A436F-DED1-4C12-A58E-A3984D4332B8}"/>
              </a:ext>
            </a:extLst>
          </p:cNvPr>
          <p:cNvSpPr>
            <a:spLocks noGrp="1"/>
          </p:cNvSpPr>
          <p:nvPr>
            <p:ph type="sldNum" sz="quarter" idx="11"/>
          </p:nvPr>
        </p:nvSpPr>
        <p:spPr/>
        <p:txBody>
          <a:bodyPr/>
          <a:lstStyle/>
          <a:p>
            <a:fld id="{D57F1E4F-1CFF-5643-939E-217C01CDF565}" type="slidenum">
              <a:rPr lang="it-IT" smtClean="0"/>
              <a:pPr/>
              <a:t>18</a:t>
            </a:fld>
            <a:endParaRPr lang="it-IT" dirty="0"/>
          </a:p>
        </p:txBody>
      </p:sp>
      <p:sp>
        <p:nvSpPr>
          <p:cNvPr id="7" name="Retângulo 6">
            <a:extLst>
              <a:ext uri="{FF2B5EF4-FFF2-40B4-BE49-F238E27FC236}">
                <a16:creationId xmlns:a16="http://schemas.microsoft.com/office/drawing/2014/main" id="{FE6370DA-D8BA-41A6-975D-468ED7ED4B43}"/>
              </a:ext>
            </a:extLst>
          </p:cNvPr>
          <p:cNvSpPr/>
          <p:nvPr/>
        </p:nvSpPr>
        <p:spPr>
          <a:xfrm>
            <a:off x="998290" y="1981972"/>
            <a:ext cx="10444293" cy="2169825"/>
          </a:xfrm>
          <a:prstGeom prst="rect">
            <a:avLst/>
          </a:prstGeom>
        </p:spPr>
        <p:txBody>
          <a:bodyPr wrap="square">
            <a:spAutoFit/>
          </a:bodyPr>
          <a:lstStyle/>
          <a:p>
            <a:pPr algn="ctr"/>
            <a:r>
              <a:rPr lang="en-US" sz="3600" b="1" dirty="0">
                <a:solidFill>
                  <a:schemeClr val="accent6"/>
                </a:solidFill>
              </a:rPr>
              <a:t>Sub Unit 5: </a:t>
            </a:r>
            <a:br>
              <a:rPr lang="en-US" sz="100" b="1" dirty="0">
                <a:solidFill>
                  <a:schemeClr val="accent6"/>
                </a:solidFill>
              </a:rPr>
            </a:br>
            <a:endParaRPr lang="en-US" sz="100" b="1" dirty="0">
              <a:solidFill>
                <a:schemeClr val="accent6"/>
              </a:solidFill>
            </a:endParaRPr>
          </a:p>
          <a:p>
            <a:pPr algn="ctr"/>
            <a:br>
              <a:rPr lang="en-US" dirty="0"/>
            </a:br>
            <a:r>
              <a:rPr lang="en-GB" sz="4000" dirty="0">
                <a:solidFill>
                  <a:srgbClr val="94C020"/>
                </a:solidFill>
              </a:rPr>
              <a:t>Challenges and limitations of remote sensing applied to agriculture</a:t>
            </a:r>
            <a:endParaRPr lang="pt-PT" sz="4000" dirty="0">
              <a:solidFill>
                <a:srgbClr val="94C020"/>
              </a:solidFill>
            </a:endParaRPr>
          </a:p>
        </p:txBody>
      </p:sp>
    </p:spTree>
    <p:extLst>
      <p:ext uri="{BB962C8B-B14F-4D97-AF65-F5344CB8AC3E}">
        <p14:creationId xmlns:p14="http://schemas.microsoft.com/office/powerpoint/2010/main" val="1416362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DA17A3-C947-456D-8F2B-3A984F9C3F46}"/>
              </a:ext>
            </a:extLst>
          </p:cNvPr>
          <p:cNvSpPr>
            <a:spLocks noGrp="1"/>
          </p:cNvSpPr>
          <p:nvPr>
            <p:ph type="title"/>
          </p:nvPr>
        </p:nvSpPr>
        <p:spPr>
          <a:xfrm>
            <a:off x="737532" y="951834"/>
            <a:ext cx="10515600" cy="1009651"/>
          </a:xfrm>
        </p:spPr>
        <p:txBody>
          <a:bodyPr>
            <a:normAutofit fontScale="90000"/>
          </a:bodyPr>
          <a:lstStyle/>
          <a:p>
            <a:pPr algn="ctr"/>
            <a:r>
              <a:rPr lang="en-GB" dirty="0"/>
              <a:t>Challenges and limitations of remote sensing applied to agriculture</a:t>
            </a:r>
            <a:endParaRPr lang="pt-PT" dirty="0"/>
          </a:p>
        </p:txBody>
      </p:sp>
      <p:sp>
        <p:nvSpPr>
          <p:cNvPr id="3" name="Marcador de Posição do Rodapé 2">
            <a:extLst>
              <a:ext uri="{FF2B5EF4-FFF2-40B4-BE49-F238E27FC236}">
                <a16:creationId xmlns:a16="http://schemas.microsoft.com/office/drawing/2014/main" id="{A861FF25-1FD7-4766-8574-35C1C1810568}"/>
              </a:ext>
            </a:extLst>
          </p:cNvPr>
          <p:cNvSpPr>
            <a:spLocks noGrp="1"/>
          </p:cNvSpPr>
          <p:nvPr>
            <p:ph type="ftr" sz="quarter" idx="10"/>
          </p:nvPr>
        </p:nvSpPr>
        <p:spPr/>
        <p:txBody>
          <a:bodyPr/>
          <a:lstStyle/>
          <a:p>
            <a:r>
              <a:rPr lang="en-US" dirty="0"/>
              <a:t>Module: </a:t>
            </a:r>
            <a:r>
              <a:rPr lang="en-GB" dirty="0"/>
              <a:t>Digital technologies and artificial intelligence</a:t>
            </a:r>
            <a:r>
              <a:rPr lang="en-US" dirty="0"/>
              <a:t> / Learning Unit: </a:t>
            </a:r>
            <a:r>
              <a:rPr lang="en-GB" dirty="0"/>
              <a:t>Remote Sensing and Farming</a:t>
            </a:r>
            <a:r>
              <a:rPr lang="en-US" dirty="0"/>
              <a:t> / </a:t>
            </a:r>
            <a:r>
              <a:rPr lang="en-GB" dirty="0"/>
              <a:t>Subunit 5: Challenges and limitations of remote sensing applied to agriculture</a:t>
            </a:r>
            <a:endParaRPr lang="en-US" dirty="0"/>
          </a:p>
        </p:txBody>
      </p:sp>
      <p:sp>
        <p:nvSpPr>
          <p:cNvPr id="4" name="Marcador de Posição do Número do Diapositivo 3">
            <a:extLst>
              <a:ext uri="{FF2B5EF4-FFF2-40B4-BE49-F238E27FC236}">
                <a16:creationId xmlns:a16="http://schemas.microsoft.com/office/drawing/2014/main" id="{B7FB868D-4F1B-4E26-A2D1-8C9BD88B9982}"/>
              </a:ext>
            </a:extLst>
          </p:cNvPr>
          <p:cNvSpPr>
            <a:spLocks noGrp="1"/>
          </p:cNvSpPr>
          <p:nvPr>
            <p:ph type="sldNum" sz="quarter" idx="11"/>
          </p:nvPr>
        </p:nvSpPr>
        <p:spPr/>
        <p:txBody>
          <a:bodyPr/>
          <a:lstStyle/>
          <a:p>
            <a:fld id="{D57F1E4F-1CFF-5643-939E-217C01CDF565}" type="slidenum">
              <a:rPr lang="it-IT" smtClean="0"/>
              <a:pPr/>
              <a:t>19</a:t>
            </a:fld>
            <a:endParaRPr lang="it-IT" dirty="0"/>
          </a:p>
        </p:txBody>
      </p:sp>
      <p:sp>
        <p:nvSpPr>
          <p:cNvPr id="7" name="Retângulo 6">
            <a:extLst>
              <a:ext uri="{FF2B5EF4-FFF2-40B4-BE49-F238E27FC236}">
                <a16:creationId xmlns:a16="http://schemas.microsoft.com/office/drawing/2014/main" id="{48D4C0D7-AB48-47EE-826F-1887B00970E4}"/>
              </a:ext>
            </a:extLst>
          </p:cNvPr>
          <p:cNvSpPr/>
          <p:nvPr/>
        </p:nvSpPr>
        <p:spPr>
          <a:xfrm>
            <a:off x="1076586" y="2721592"/>
            <a:ext cx="10277214" cy="3006721"/>
          </a:xfrm>
          <a:prstGeom prst="rect">
            <a:avLst/>
          </a:prstGeom>
        </p:spPr>
        <p:txBody>
          <a:bodyPr wrap="square">
            <a:spAutoFit/>
          </a:bodyPr>
          <a:lstStyle/>
          <a:p>
            <a:pPr marL="285750" indent="-285750" algn="just">
              <a:lnSpc>
                <a:spcPct val="115000"/>
              </a:lnSpc>
              <a:spcAft>
                <a:spcPts val="1000"/>
              </a:spcAft>
              <a:buClr>
                <a:schemeClr val="accent6"/>
              </a:buClr>
              <a:buFont typeface="Arial" panose="020B0604020202020204" pitchFamily="34" charset="0"/>
              <a:buChar char="•"/>
            </a:pPr>
            <a:r>
              <a:rPr lang="en-GB" b="1" dirty="0">
                <a:solidFill>
                  <a:schemeClr val="accent6"/>
                </a:solidFill>
              </a:rPr>
              <a:t>Limited access to data</a:t>
            </a:r>
            <a:r>
              <a:rPr lang="en-GB" b="1" dirty="0">
                <a:solidFill>
                  <a:schemeClr val="accent6"/>
                </a:solidFill>
                <a:latin typeface="Calibri" panose="020F0502020204030204" pitchFamily="34" charset="0"/>
                <a:ea typeface="Times New Roman" panose="02020603050405020304" pitchFamily="18" charset="0"/>
                <a:cs typeface="Open Sans"/>
              </a:rPr>
              <a:t>: </a:t>
            </a:r>
            <a:r>
              <a:rPr lang="en-GB" dirty="0">
                <a:solidFill>
                  <a:srgbClr val="000000"/>
                </a:solidFill>
                <a:latin typeface="Calibri" panose="020F0502020204030204" pitchFamily="34" charset="0"/>
                <a:ea typeface="Times New Roman" panose="02020603050405020304" pitchFamily="18" charset="0"/>
                <a:cs typeface="Open Sans"/>
              </a:rPr>
              <a:t>Limited access to high-quality data. Some RS data is only available for a fee, and it can be difficult for farmers to access and use this data. </a:t>
            </a:r>
            <a:endParaRPr lang="pt-PT" dirty="0">
              <a:solidFill>
                <a:srgbClr val="000000"/>
              </a:solidFill>
              <a:latin typeface="Minion Pro"/>
              <a:ea typeface="Times New Roman" panose="02020603050405020304" pitchFamily="18" charset="0"/>
              <a:cs typeface="Open Sans"/>
            </a:endParaRPr>
          </a:p>
          <a:p>
            <a:pPr marL="285750" indent="-285750" algn="just">
              <a:lnSpc>
                <a:spcPct val="115000"/>
              </a:lnSpc>
              <a:spcAft>
                <a:spcPts val="1000"/>
              </a:spcAft>
              <a:buClr>
                <a:schemeClr val="accent6"/>
              </a:buClr>
              <a:buFont typeface="Arial" panose="020B0604020202020204" pitchFamily="34" charset="0"/>
              <a:buChar char="•"/>
            </a:pPr>
            <a:r>
              <a:rPr lang="en-GB" b="1" dirty="0">
                <a:solidFill>
                  <a:schemeClr val="accent6"/>
                </a:solidFill>
                <a:latin typeface="Calibri" panose="020F0502020204030204" pitchFamily="34" charset="0"/>
                <a:ea typeface="Times New Roman" panose="02020603050405020304" pitchFamily="18" charset="0"/>
                <a:cs typeface="Open Sans"/>
              </a:rPr>
              <a:t>Interpretation of data: </a:t>
            </a:r>
            <a:r>
              <a:rPr lang="en-GB" dirty="0">
                <a:solidFill>
                  <a:srgbClr val="000000"/>
                </a:solidFill>
                <a:latin typeface="Calibri" panose="020F0502020204030204" pitchFamily="34" charset="0"/>
                <a:ea typeface="Times New Roman" panose="02020603050405020304" pitchFamily="18" charset="0"/>
                <a:cs typeface="Open Sans"/>
              </a:rPr>
              <a:t>The interpretation of RS data. The data can be complex, and farmers may not have the expertise to interpret it accurately. </a:t>
            </a:r>
            <a:endParaRPr lang="pt-PT" dirty="0">
              <a:solidFill>
                <a:srgbClr val="000000"/>
              </a:solidFill>
              <a:latin typeface="Minion Pro"/>
              <a:ea typeface="Times New Roman" panose="02020603050405020304" pitchFamily="18" charset="0"/>
              <a:cs typeface="Open Sans"/>
            </a:endParaRPr>
          </a:p>
          <a:p>
            <a:pPr marL="285750" indent="-285750" algn="just">
              <a:lnSpc>
                <a:spcPct val="115000"/>
              </a:lnSpc>
              <a:spcAft>
                <a:spcPts val="1000"/>
              </a:spcAft>
              <a:buClr>
                <a:schemeClr val="accent6"/>
              </a:buClr>
              <a:buFont typeface="Arial" panose="020B0604020202020204" pitchFamily="34" charset="0"/>
              <a:buChar char="•"/>
            </a:pPr>
            <a:r>
              <a:rPr lang="en-GB" b="1" dirty="0">
                <a:solidFill>
                  <a:schemeClr val="accent6"/>
                </a:solidFill>
                <a:latin typeface="Calibri" panose="020F0502020204030204" pitchFamily="34" charset="0"/>
                <a:ea typeface="Times New Roman" panose="02020603050405020304" pitchFamily="18" charset="0"/>
                <a:cs typeface="Open Sans"/>
              </a:rPr>
              <a:t>Cloud cover</a:t>
            </a:r>
            <a:r>
              <a:rPr lang="en-GB" dirty="0">
                <a:solidFill>
                  <a:srgbClr val="000000"/>
                </a:solidFill>
                <a:latin typeface="Calibri" panose="020F0502020204030204" pitchFamily="34" charset="0"/>
                <a:ea typeface="Times New Roman" panose="02020603050405020304" pitchFamily="18" charset="0"/>
                <a:cs typeface="Open Sans"/>
              </a:rPr>
              <a:t>: Cloud cover can be a major obstacle to obtaining clear RS data. Clouds can block the view of the Earth’s surface, making it difficult to obtain accurate data. </a:t>
            </a:r>
            <a:endParaRPr lang="pt-PT" dirty="0">
              <a:solidFill>
                <a:srgbClr val="000000"/>
              </a:solidFill>
              <a:latin typeface="Minion Pro"/>
              <a:ea typeface="Times New Roman" panose="02020603050405020304" pitchFamily="18" charset="0"/>
              <a:cs typeface="Open Sans"/>
            </a:endParaRPr>
          </a:p>
          <a:p>
            <a:pPr marL="285750" indent="-285750" algn="just">
              <a:lnSpc>
                <a:spcPct val="115000"/>
              </a:lnSpc>
              <a:spcAft>
                <a:spcPts val="1000"/>
              </a:spcAft>
              <a:buClr>
                <a:schemeClr val="accent6"/>
              </a:buClr>
              <a:buFont typeface="Arial" panose="020B0604020202020204" pitchFamily="34" charset="0"/>
              <a:buChar char="•"/>
            </a:pPr>
            <a:r>
              <a:rPr lang="en-GB" b="1" dirty="0">
                <a:solidFill>
                  <a:schemeClr val="accent6"/>
                </a:solidFill>
                <a:latin typeface="Calibri" panose="020F0502020204030204" pitchFamily="34" charset="0"/>
                <a:ea typeface="Times New Roman" panose="02020603050405020304" pitchFamily="18" charset="0"/>
                <a:cs typeface="Open Sans"/>
              </a:rPr>
              <a:t>Technical limitations</a:t>
            </a:r>
            <a:r>
              <a:rPr lang="en-GB" dirty="0">
                <a:solidFill>
                  <a:srgbClr val="000000"/>
                </a:solidFill>
                <a:latin typeface="Calibri" panose="020F0502020204030204" pitchFamily="34" charset="0"/>
                <a:ea typeface="Times New Roman" panose="02020603050405020304" pitchFamily="18" charset="0"/>
                <a:cs typeface="Open Sans"/>
              </a:rPr>
              <a:t>: Some RS technologies have technical limitations. For example, some sensors are not sensitive enough to detect certain types of vegetation or soil properties.</a:t>
            </a:r>
            <a:endParaRPr lang="pt-PT" dirty="0">
              <a:solidFill>
                <a:srgbClr val="000000"/>
              </a:solidFill>
              <a:latin typeface="Minion Pro"/>
              <a:ea typeface="Times New Roman" panose="02020603050405020304" pitchFamily="18" charset="0"/>
              <a:cs typeface="Open Sans"/>
            </a:endParaRPr>
          </a:p>
        </p:txBody>
      </p:sp>
    </p:spTree>
    <p:extLst>
      <p:ext uri="{BB962C8B-B14F-4D97-AF65-F5344CB8AC3E}">
        <p14:creationId xmlns:p14="http://schemas.microsoft.com/office/powerpoint/2010/main" val="1809698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4000" y="2123260"/>
            <a:ext cx="9144000" cy="2387600"/>
          </a:xfrm>
        </p:spPr>
        <p:txBody>
          <a:bodyPr>
            <a:noAutofit/>
          </a:bodyPr>
          <a:lstStyle/>
          <a:p>
            <a:r>
              <a:rPr lang="en-GB" sz="4800" b="1" dirty="0">
                <a:solidFill>
                  <a:srgbClr val="94C020"/>
                </a:solidFill>
                <a:latin typeface="+mn-lt"/>
              </a:rPr>
              <a:t>Course: VET</a:t>
            </a:r>
            <a:br>
              <a:rPr lang="en-GB" sz="4800" b="1" dirty="0">
                <a:solidFill>
                  <a:srgbClr val="94C020"/>
                </a:solidFill>
                <a:latin typeface="+mn-lt"/>
              </a:rPr>
            </a:br>
            <a:r>
              <a:rPr lang="en-GB" sz="4800" b="1" dirty="0">
                <a:solidFill>
                  <a:srgbClr val="94C020"/>
                </a:solidFill>
                <a:latin typeface="+mn-lt"/>
              </a:rPr>
              <a:t>Module: </a:t>
            </a:r>
            <a:r>
              <a:rPr lang="en-GB" sz="4800" dirty="0"/>
              <a:t>Digital technologies and artificial intelligence</a:t>
            </a:r>
            <a:br>
              <a:rPr lang="en-GB" sz="4800" b="1" dirty="0">
                <a:solidFill>
                  <a:srgbClr val="94C020"/>
                </a:solidFill>
                <a:latin typeface="+mn-lt"/>
              </a:rPr>
            </a:br>
            <a:r>
              <a:rPr lang="en-GB" sz="4800" b="1" dirty="0">
                <a:solidFill>
                  <a:srgbClr val="94C020"/>
                </a:solidFill>
                <a:latin typeface="+mn-lt"/>
              </a:rPr>
              <a:t>Learning Unit: </a:t>
            </a:r>
            <a:r>
              <a:rPr lang="en-GB" sz="4800" dirty="0"/>
              <a:t>Remote Sensing and Farming</a:t>
            </a:r>
            <a:endParaRPr lang="en-GB" sz="4800"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endParaRPr lang="en-GB" dirty="0">
              <a:solidFill>
                <a:schemeClr val="tx1">
                  <a:lumMod val="65000"/>
                  <a:lumOff val="35000"/>
                </a:schemeClr>
              </a:solidFill>
            </a:endParaRPr>
          </a:p>
          <a:p>
            <a:pPr marL="0" indent="0">
              <a:buNone/>
            </a:pPr>
            <a:r>
              <a:rPr lang="en-GB" dirty="0">
                <a:solidFill>
                  <a:schemeClr val="tx1">
                    <a:lumMod val="65000"/>
                    <a:lumOff val="35000"/>
                  </a:schemeClr>
                </a:solidFill>
              </a:rPr>
              <a:t>Authors</a:t>
            </a:r>
            <a:r>
              <a:rPr lang="it-IT" dirty="0">
                <a:solidFill>
                  <a:schemeClr val="tx1">
                    <a:lumMod val="65000"/>
                    <a:lumOff val="35000"/>
                  </a:schemeClr>
                </a:solidFill>
              </a:rPr>
              <a:t>: </a:t>
            </a:r>
            <a:r>
              <a:rPr lang="en-GB" dirty="0"/>
              <a:t>UAZORES</a:t>
            </a:r>
            <a:endParaRPr lang="it-IT" dirty="0">
              <a:solidFill>
                <a:schemeClr val="tx1">
                  <a:lumMod val="65000"/>
                  <a:lumOff val="35000"/>
                </a:schemeClr>
              </a:solidFill>
            </a:endParaRP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99FFF6-47DF-4C50-B484-F2C437424DFD}"/>
              </a:ext>
            </a:extLst>
          </p:cNvPr>
          <p:cNvSpPr>
            <a:spLocks noGrp="1"/>
          </p:cNvSpPr>
          <p:nvPr>
            <p:ph type="title"/>
          </p:nvPr>
        </p:nvSpPr>
        <p:spPr>
          <a:xfrm>
            <a:off x="838200" y="820460"/>
            <a:ext cx="10515600" cy="1009651"/>
          </a:xfrm>
        </p:spPr>
        <p:txBody>
          <a:bodyPr/>
          <a:lstStyle/>
          <a:p>
            <a:r>
              <a:rPr lang="pt-PT" dirty="0" err="1"/>
              <a:t>Conclusion</a:t>
            </a:r>
            <a:endParaRPr lang="pt-PT" dirty="0"/>
          </a:p>
        </p:txBody>
      </p:sp>
      <p:sp>
        <p:nvSpPr>
          <p:cNvPr id="3" name="Marcador de Posição do Rodapé 2">
            <a:extLst>
              <a:ext uri="{FF2B5EF4-FFF2-40B4-BE49-F238E27FC236}">
                <a16:creationId xmlns:a16="http://schemas.microsoft.com/office/drawing/2014/main" id="{B354C21E-35EF-4FCA-B654-AA6F41B054B4}"/>
              </a:ext>
            </a:extLst>
          </p:cNvPr>
          <p:cNvSpPr>
            <a:spLocks noGrp="1"/>
          </p:cNvSpPr>
          <p:nvPr>
            <p:ph type="ftr" sz="quarter" idx="10"/>
          </p:nvPr>
        </p:nvSpPr>
        <p:spPr/>
        <p:txBody>
          <a:bodyPr/>
          <a:lstStyle/>
          <a:p>
            <a:r>
              <a:rPr lang="en-US" dirty="0"/>
              <a:t>Module: </a:t>
            </a:r>
            <a:r>
              <a:rPr lang="en-GB" dirty="0"/>
              <a:t>Digital technologies and artificial intelligence</a:t>
            </a:r>
            <a:r>
              <a:rPr lang="en-US" dirty="0"/>
              <a:t> / Learning Unit: </a:t>
            </a:r>
            <a:r>
              <a:rPr lang="en-GB"/>
              <a:t>Remote Sensing and Farming</a:t>
            </a:r>
            <a:endParaRPr lang="en-US" b="1" dirty="0"/>
          </a:p>
        </p:txBody>
      </p:sp>
      <p:sp>
        <p:nvSpPr>
          <p:cNvPr id="4" name="Marcador de Posição do Número do Diapositivo 3">
            <a:extLst>
              <a:ext uri="{FF2B5EF4-FFF2-40B4-BE49-F238E27FC236}">
                <a16:creationId xmlns:a16="http://schemas.microsoft.com/office/drawing/2014/main" id="{F1818B8D-8924-4339-94DF-0166FF48B58C}"/>
              </a:ext>
            </a:extLst>
          </p:cNvPr>
          <p:cNvSpPr>
            <a:spLocks noGrp="1"/>
          </p:cNvSpPr>
          <p:nvPr>
            <p:ph type="sldNum" sz="quarter" idx="11"/>
          </p:nvPr>
        </p:nvSpPr>
        <p:spPr/>
        <p:txBody>
          <a:bodyPr/>
          <a:lstStyle/>
          <a:p>
            <a:fld id="{D57F1E4F-1CFF-5643-939E-217C01CDF565}" type="slidenum">
              <a:rPr lang="it-IT" smtClean="0"/>
              <a:pPr/>
              <a:t>20</a:t>
            </a:fld>
            <a:endParaRPr lang="it-IT" dirty="0"/>
          </a:p>
        </p:txBody>
      </p:sp>
      <p:sp>
        <p:nvSpPr>
          <p:cNvPr id="7" name="Retângulo 6">
            <a:extLst>
              <a:ext uri="{FF2B5EF4-FFF2-40B4-BE49-F238E27FC236}">
                <a16:creationId xmlns:a16="http://schemas.microsoft.com/office/drawing/2014/main" id="{BCD92912-719D-4041-9E53-C76BE82702A7}"/>
              </a:ext>
            </a:extLst>
          </p:cNvPr>
          <p:cNvSpPr/>
          <p:nvPr/>
        </p:nvSpPr>
        <p:spPr>
          <a:xfrm>
            <a:off x="528506" y="1904301"/>
            <a:ext cx="11063681" cy="4170372"/>
          </a:xfrm>
          <a:prstGeom prst="rect">
            <a:avLst/>
          </a:prstGeom>
        </p:spPr>
        <p:txBody>
          <a:bodyPr wrap="square">
            <a:spAutoFit/>
          </a:bodyPr>
          <a:lstStyle/>
          <a:p>
            <a:pPr marL="285750" indent="285750" algn="just">
              <a:spcAft>
                <a:spcPts val="600"/>
              </a:spcAft>
              <a:buClr>
                <a:schemeClr val="accent6"/>
              </a:buClr>
              <a:buFont typeface="Arial" panose="020B0604020202020204" pitchFamily="34" charset="0"/>
              <a:buChar char="•"/>
            </a:pPr>
            <a:r>
              <a:rPr lang="en-US" sz="1700" dirty="0"/>
              <a:t>Remote sensing is a technology increasingly used in numerous fields. From topography, cartography, control of natural phenomena, and even monitoring of natural disasters. However, one of the uses that has been growing is in Agriculture. From choosing the use of the crop to be produced, based on climate and soil characteristics including controlling the crop itself from the phytosanitary aspect and its development to determining the ideal time for harvesting.  However, this technique requires a large amount of equipment and know-how that is not available to everyone. In order for us to use it, we have to have access to information provided by satellites and which then has to be worked on so that it can be used by farmers.</a:t>
            </a:r>
          </a:p>
          <a:p>
            <a:pPr marL="285750" indent="285750" algn="just">
              <a:spcAft>
                <a:spcPts val="600"/>
              </a:spcAft>
              <a:buClr>
                <a:schemeClr val="accent6"/>
              </a:buClr>
              <a:buFont typeface="Arial" panose="020B0604020202020204" pitchFamily="34" charset="0"/>
              <a:buChar char="•"/>
            </a:pPr>
            <a:r>
              <a:rPr lang="en-US" sz="1700" dirty="0"/>
              <a:t>On the other hand, the data obtained by RS allows it to be used by various professionals for different purposes. These data, once processed, can not only be used by farmers but also by meteorologists thus being able to prevent and warn of various natural disasters. In addition to being able to make a more detailed assessment of climate change. </a:t>
            </a:r>
          </a:p>
          <a:p>
            <a:pPr marL="285750" indent="285750" algn="just">
              <a:spcAft>
                <a:spcPts val="600"/>
              </a:spcAft>
              <a:buClr>
                <a:schemeClr val="accent6"/>
              </a:buClr>
              <a:buFont typeface="Arial" panose="020B0604020202020204" pitchFamily="34" charset="0"/>
              <a:buChar char="•"/>
            </a:pPr>
            <a:r>
              <a:rPr lang="en-US" sz="1700" dirty="0"/>
              <a:t>Despite being a technique that has been used for many decades, it continues to evolve and improve, allowing for easier and better use. While in the beginning they used photographic cameras mounted on hot air balloons and even pigeons, now they use satellites and computer programs that allow visualization and analysis of the terrain. However, this improvement continues to occur both in terms of image quality and in terms of their processing to facilitate their use.</a:t>
            </a:r>
          </a:p>
        </p:txBody>
      </p:sp>
    </p:spTree>
    <p:extLst>
      <p:ext uri="{BB962C8B-B14F-4D97-AF65-F5344CB8AC3E}">
        <p14:creationId xmlns:p14="http://schemas.microsoft.com/office/powerpoint/2010/main" val="2148987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GB" dirty="0"/>
              <a:t>Introduction</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normAutofit fontScale="47500" lnSpcReduction="20000"/>
          </a:bodyPr>
          <a:lstStyle/>
          <a:p>
            <a:pPr marL="0" indent="0" algn="just">
              <a:lnSpc>
                <a:spcPct val="170000"/>
              </a:lnSpc>
              <a:buNone/>
            </a:pPr>
            <a:r>
              <a:rPr lang="en-GB" sz="2900" dirty="0"/>
              <a:t>This LU aims at providing the students with the fundamental knowledge of remote sensing principles and their practical applications in agriculture and forestry, enabling them to utilize remote sensing techniques in monitorization and optimization practices.</a:t>
            </a:r>
            <a:endParaRPr lang="pt-PT" sz="2900" dirty="0"/>
          </a:p>
          <a:p>
            <a:pPr marL="0" indent="0">
              <a:buNone/>
            </a:pPr>
            <a:r>
              <a:rPr lang="en-GB" dirty="0"/>
              <a:t> </a:t>
            </a:r>
            <a:endParaRPr lang="pt-PT" dirty="0"/>
          </a:p>
          <a:p>
            <a:pPr marL="0" indent="0" algn="just">
              <a:lnSpc>
                <a:spcPct val="120000"/>
              </a:lnSpc>
              <a:buNone/>
            </a:pPr>
            <a:r>
              <a:rPr lang="en-GB" sz="2500" dirty="0"/>
              <a:t>After the completion of the LU you should be able to have the following learning outcomes:</a:t>
            </a:r>
            <a:endParaRPr lang="pt-PT" sz="2500" dirty="0"/>
          </a:p>
          <a:p>
            <a:pPr marL="0" indent="0" algn="just">
              <a:lnSpc>
                <a:spcPct val="120000"/>
              </a:lnSpc>
              <a:buNone/>
            </a:pPr>
            <a:r>
              <a:rPr lang="en-GB" sz="2900" b="1" dirty="0">
                <a:solidFill>
                  <a:schemeClr val="accent6"/>
                </a:solidFill>
              </a:rPr>
              <a:t>Knowledge</a:t>
            </a:r>
            <a:endParaRPr lang="pt-PT" sz="2900" dirty="0">
              <a:solidFill>
                <a:schemeClr val="accent6"/>
              </a:solidFill>
            </a:endParaRPr>
          </a:p>
          <a:p>
            <a:pPr algn="just">
              <a:lnSpc>
                <a:spcPct val="120000"/>
              </a:lnSpc>
              <a:buClr>
                <a:schemeClr val="accent6"/>
              </a:buClr>
            </a:pPr>
            <a:r>
              <a:rPr lang="en-GB" sz="2900" dirty="0"/>
              <a:t>Outline the principles of remote sensing and their applications in agriculture</a:t>
            </a:r>
            <a:endParaRPr lang="pt-PT" sz="2900" dirty="0"/>
          </a:p>
          <a:p>
            <a:pPr algn="just">
              <a:lnSpc>
                <a:spcPct val="120000"/>
              </a:lnSpc>
              <a:buClr>
                <a:schemeClr val="accent6"/>
              </a:buClr>
            </a:pPr>
            <a:r>
              <a:rPr lang="en-GB" sz="2900" dirty="0"/>
              <a:t>Recognize and discuss acquired and processed data images</a:t>
            </a:r>
            <a:endParaRPr lang="pt-PT" sz="2900" dirty="0"/>
          </a:p>
          <a:p>
            <a:pPr algn="just">
              <a:lnSpc>
                <a:spcPct val="120000"/>
              </a:lnSpc>
              <a:buClr>
                <a:schemeClr val="accent6"/>
              </a:buClr>
            </a:pPr>
            <a:r>
              <a:rPr lang="en-GB" sz="2900" dirty="0"/>
              <a:t>Identify challenges and limitations associated with using remote sensing techniques in agricultural contexts.</a:t>
            </a:r>
            <a:endParaRPr lang="pt-PT" sz="2900" dirty="0"/>
          </a:p>
          <a:p>
            <a:pPr marL="0" indent="0" algn="just">
              <a:lnSpc>
                <a:spcPct val="120000"/>
              </a:lnSpc>
              <a:buNone/>
            </a:pPr>
            <a:r>
              <a:rPr lang="en-GB" sz="2900" b="1" dirty="0">
                <a:solidFill>
                  <a:schemeClr val="accent6"/>
                </a:solidFill>
              </a:rPr>
              <a:t>Skills and Competences</a:t>
            </a:r>
            <a:endParaRPr lang="pt-PT" sz="2900" dirty="0">
              <a:solidFill>
                <a:schemeClr val="accent6"/>
              </a:solidFill>
            </a:endParaRPr>
          </a:p>
          <a:p>
            <a:pPr marL="0" indent="0" algn="just">
              <a:lnSpc>
                <a:spcPct val="120000"/>
              </a:lnSpc>
              <a:buNone/>
            </a:pPr>
            <a:r>
              <a:rPr lang="en-GB" sz="2900" dirty="0"/>
              <a:t>Apply image processing software and techniques in remote sensing data.</a:t>
            </a:r>
            <a:endParaRPr lang="pt-PT" sz="2900" dirty="0"/>
          </a:p>
          <a:p>
            <a:pPr algn="just">
              <a:lnSpc>
                <a:spcPct val="120000"/>
              </a:lnSpc>
            </a:pPr>
            <a:r>
              <a:rPr lang="en-GB" sz="2900" dirty="0"/>
              <a:t>Analyse and interpret processed spatial data to assess indicators relevant to agricultural practices.</a:t>
            </a:r>
            <a:endParaRPr lang="pt-PT" sz="2900" dirty="0"/>
          </a:p>
          <a:p>
            <a:pPr algn="just">
              <a:lnSpc>
                <a:spcPct val="120000"/>
              </a:lnSpc>
            </a:pPr>
            <a:r>
              <a:rPr lang="en-GB" sz="2900" dirty="0"/>
              <a:t>Collect and utilize relevant data from various sources, including satellite imagery, aerial photographs, and other relevant data sets, for monitoring and analysis purposes.</a:t>
            </a:r>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a:xfrm>
            <a:off x="838200" y="6238876"/>
            <a:ext cx="10319158" cy="619124"/>
          </a:xfrm>
        </p:spPr>
        <p:txBody>
          <a:bodyPr/>
          <a:lstStyle/>
          <a:p>
            <a:r>
              <a:rPr lang="en-US" dirty="0"/>
              <a:t>Module: </a:t>
            </a:r>
            <a:r>
              <a:rPr lang="en-GB" dirty="0"/>
              <a:t>Digital technologies and artificial intelligence</a:t>
            </a:r>
            <a:r>
              <a:rPr lang="en-US" dirty="0"/>
              <a:t> / Learning Unit: </a:t>
            </a:r>
            <a:r>
              <a:rPr lang="en-GB" dirty="0"/>
              <a:t>Remote Sensing and Farming</a:t>
            </a:r>
            <a:r>
              <a:rPr lang="en-US" dirty="0"/>
              <a:t> </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388ADD-60B2-430E-9DD4-030022904F9F}"/>
              </a:ext>
            </a:extLst>
          </p:cNvPr>
          <p:cNvSpPr>
            <a:spLocks noGrp="1"/>
          </p:cNvSpPr>
          <p:nvPr>
            <p:ph type="title"/>
          </p:nvPr>
        </p:nvSpPr>
        <p:spPr>
          <a:xfrm>
            <a:off x="838200" y="2719562"/>
            <a:ext cx="10515600" cy="1009651"/>
          </a:xfrm>
        </p:spPr>
        <p:txBody>
          <a:bodyPr>
            <a:normAutofit fontScale="90000"/>
          </a:bodyPr>
          <a:lstStyle/>
          <a:p>
            <a:pPr algn="ctr"/>
            <a:br>
              <a:rPr lang="en-US" sz="4000" b="1" dirty="0">
                <a:solidFill>
                  <a:schemeClr val="accent6"/>
                </a:solidFill>
              </a:rPr>
            </a:br>
            <a:r>
              <a:rPr lang="en-US" sz="4000" b="1" dirty="0">
                <a:solidFill>
                  <a:schemeClr val="accent6"/>
                </a:solidFill>
              </a:rPr>
              <a:t>Sub Unit 1: </a:t>
            </a:r>
            <a:br>
              <a:rPr lang="en-US" sz="4000" b="1" dirty="0">
                <a:solidFill>
                  <a:schemeClr val="accent6"/>
                </a:solidFill>
              </a:rPr>
            </a:br>
            <a:br>
              <a:rPr lang="en-US" dirty="0"/>
            </a:br>
            <a:r>
              <a:rPr lang="en-GB" dirty="0"/>
              <a:t>Introduction to remote sensing: an overview of remote sensing principles and their applications in agriculture, covering the fundamentals concepts and techniques used for data analysis and interpretation in the field of remote sensing</a:t>
            </a:r>
            <a:endParaRPr lang="pt-PT" dirty="0"/>
          </a:p>
        </p:txBody>
      </p:sp>
      <p:sp>
        <p:nvSpPr>
          <p:cNvPr id="4" name="Marcador de Posição do Rodapé 3">
            <a:extLst>
              <a:ext uri="{FF2B5EF4-FFF2-40B4-BE49-F238E27FC236}">
                <a16:creationId xmlns:a16="http://schemas.microsoft.com/office/drawing/2014/main" id="{07680232-55D9-4C0E-B6D1-2C4278C45175}"/>
              </a:ext>
            </a:extLst>
          </p:cNvPr>
          <p:cNvSpPr>
            <a:spLocks noGrp="1"/>
          </p:cNvSpPr>
          <p:nvPr>
            <p:ph type="ftr" sz="quarter" idx="11"/>
          </p:nvPr>
        </p:nvSpPr>
        <p:spPr/>
        <p:txBody>
          <a:bodyPr/>
          <a:lstStyle/>
          <a:p>
            <a:r>
              <a:rPr lang="en-US" dirty="0"/>
              <a:t>Module: </a:t>
            </a:r>
            <a:r>
              <a:rPr lang="en-GB" dirty="0"/>
              <a:t>Digital technologies and artificial intelligence</a:t>
            </a:r>
            <a:r>
              <a:rPr lang="en-US" dirty="0"/>
              <a:t> / Learning Unit: </a:t>
            </a:r>
            <a:r>
              <a:rPr lang="en-GB" dirty="0"/>
              <a:t>Remote Sensing and Farming</a:t>
            </a:r>
            <a:r>
              <a:rPr lang="en-US" dirty="0"/>
              <a:t> / Sub Unit 1: </a:t>
            </a:r>
            <a:r>
              <a:rPr lang="en-GB" dirty="0"/>
              <a:t>Introduction to remote sensing: an overview of remote sensing principles and their applications in agriculture, covering the fundamentals concepts and techniques used for data analysis and interpretation in the field of remote sensing</a:t>
            </a:r>
            <a:endParaRPr lang="en-US" dirty="0"/>
          </a:p>
        </p:txBody>
      </p:sp>
      <p:sp>
        <p:nvSpPr>
          <p:cNvPr id="5" name="Marcador de Posição do Número do Diapositivo 4">
            <a:extLst>
              <a:ext uri="{FF2B5EF4-FFF2-40B4-BE49-F238E27FC236}">
                <a16:creationId xmlns:a16="http://schemas.microsoft.com/office/drawing/2014/main" id="{72D95EC3-69CF-4484-8075-FDE4E22CD149}"/>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63232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9A112-68D8-4CC3-9E3D-20B4633E5F58}"/>
              </a:ext>
            </a:extLst>
          </p:cNvPr>
          <p:cNvSpPr>
            <a:spLocks noGrp="1"/>
          </p:cNvSpPr>
          <p:nvPr>
            <p:ph type="title"/>
          </p:nvPr>
        </p:nvSpPr>
        <p:spPr/>
        <p:txBody>
          <a:bodyPr/>
          <a:lstStyle/>
          <a:p>
            <a:r>
              <a:rPr lang="pt-PT" dirty="0" err="1"/>
              <a:t>Definition</a:t>
            </a:r>
            <a:r>
              <a:rPr lang="pt-PT" dirty="0"/>
              <a:t>:</a:t>
            </a:r>
          </a:p>
        </p:txBody>
      </p:sp>
      <p:sp>
        <p:nvSpPr>
          <p:cNvPr id="3" name="Marcador de Posição de Conteúdo 2">
            <a:extLst>
              <a:ext uri="{FF2B5EF4-FFF2-40B4-BE49-F238E27FC236}">
                <a16:creationId xmlns:a16="http://schemas.microsoft.com/office/drawing/2014/main" id="{30FA0EE8-0EDA-4BCE-BC19-A0BDD8CC8B1A}"/>
              </a:ext>
            </a:extLst>
          </p:cNvPr>
          <p:cNvSpPr>
            <a:spLocks noGrp="1"/>
          </p:cNvSpPr>
          <p:nvPr>
            <p:ph idx="1"/>
          </p:nvPr>
        </p:nvSpPr>
        <p:spPr/>
        <p:txBody>
          <a:bodyPr/>
          <a:lstStyle/>
          <a:p>
            <a:pPr marL="0" indent="0" algn="just">
              <a:lnSpc>
                <a:spcPct val="150000"/>
              </a:lnSpc>
              <a:buNone/>
            </a:pPr>
            <a:r>
              <a:rPr lang="en-GB" dirty="0"/>
              <a:t>"Remote sensing (RS) is the science (and to some extent, art) of acquiring information about the Earth's surface without actually being in contact with it. This is done by sensing and recording reflected or emitted energy and processing, analysing, and applying that information."</a:t>
            </a:r>
            <a:endParaRPr lang="pt-PT" dirty="0"/>
          </a:p>
        </p:txBody>
      </p:sp>
      <p:sp>
        <p:nvSpPr>
          <p:cNvPr id="4" name="Marcador de Posição do Rodapé 3">
            <a:extLst>
              <a:ext uri="{FF2B5EF4-FFF2-40B4-BE49-F238E27FC236}">
                <a16:creationId xmlns:a16="http://schemas.microsoft.com/office/drawing/2014/main" id="{A02B218B-0368-4081-B00D-9BB1A5785657}"/>
              </a:ext>
            </a:extLst>
          </p:cNvPr>
          <p:cNvSpPr>
            <a:spLocks noGrp="1"/>
          </p:cNvSpPr>
          <p:nvPr>
            <p:ph type="ftr" sz="quarter" idx="11"/>
          </p:nvPr>
        </p:nvSpPr>
        <p:spPr/>
        <p:txBody>
          <a:bodyPr/>
          <a:lstStyle/>
          <a:p>
            <a:r>
              <a:rPr lang="en-US" dirty="0"/>
              <a:t>Module: </a:t>
            </a:r>
            <a:r>
              <a:rPr lang="en-GB" dirty="0"/>
              <a:t>Digital technologies and artificial intelligence</a:t>
            </a:r>
            <a:r>
              <a:rPr lang="en-US" dirty="0"/>
              <a:t> / Learning Unit: </a:t>
            </a:r>
            <a:r>
              <a:rPr lang="en-GB" dirty="0"/>
              <a:t>Remote Sensing and Farming</a:t>
            </a:r>
            <a:r>
              <a:rPr lang="en-US" dirty="0"/>
              <a:t> / Sub Unit 1: </a:t>
            </a:r>
            <a:r>
              <a:rPr lang="en-GB" dirty="0"/>
              <a:t>Introduction to remote sensing: an overview of remote sensing principles and their applications in agriculture, covering the fundamentals concepts and techniques used for data analysis and interpretation in the field of remote sensing</a:t>
            </a:r>
            <a:endParaRPr lang="en-US" dirty="0"/>
          </a:p>
        </p:txBody>
      </p:sp>
      <p:sp>
        <p:nvSpPr>
          <p:cNvPr id="5" name="Marcador de Posição do Número do Diapositivo 4">
            <a:extLst>
              <a:ext uri="{FF2B5EF4-FFF2-40B4-BE49-F238E27FC236}">
                <a16:creationId xmlns:a16="http://schemas.microsoft.com/office/drawing/2014/main" id="{C4DAB643-958D-4E21-BF21-E744459E72D0}"/>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19488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p:txBody>
          <a:bodyPr>
            <a:normAutofit/>
          </a:bodyPr>
          <a:lstStyle/>
          <a:p>
            <a:r>
              <a:rPr lang="en-GB" dirty="0"/>
              <a:t>PRINCIPLES OF REMOTE SENSING</a:t>
            </a:r>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dirty="0"/>
              <a:t>Module: </a:t>
            </a:r>
            <a:r>
              <a:rPr lang="en-GB" dirty="0"/>
              <a:t>Digital technologies and artificial intelligence</a:t>
            </a:r>
            <a:r>
              <a:rPr lang="en-US" dirty="0"/>
              <a:t> / Learning Unit: </a:t>
            </a:r>
            <a:r>
              <a:rPr lang="en-GB" dirty="0"/>
              <a:t>Remote Sensing and Farming</a:t>
            </a:r>
            <a:r>
              <a:rPr lang="en-US" dirty="0"/>
              <a:t> / Sub Unit 1: </a:t>
            </a:r>
            <a:r>
              <a:rPr lang="en-GB" dirty="0"/>
              <a:t>Introduction to remote sensing: an overview of remote sensing principles and their applications in agriculture, covering the fundamentals concepts and techniques used for data analysis and interpretation in the field of remote sensing</a:t>
            </a:r>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6" name="Marcador de Posição de Conteúdo 5">
            <a:extLst>
              <a:ext uri="{FF2B5EF4-FFF2-40B4-BE49-F238E27FC236}">
                <a16:creationId xmlns:a16="http://schemas.microsoft.com/office/drawing/2014/main" id="{18796ED2-697C-468D-8E87-1F91DF065E3B}"/>
              </a:ext>
            </a:extLst>
          </p:cNvPr>
          <p:cNvPicPr>
            <a:picLocks noGrp="1"/>
          </p:cNvPicPr>
          <p:nvPr>
            <p:ph idx="1"/>
          </p:nvPr>
        </p:nvPicPr>
        <p:blipFill>
          <a:blip r:embed="rId2"/>
          <a:stretch>
            <a:fillRect/>
          </a:stretch>
        </p:blipFill>
        <p:spPr>
          <a:xfrm>
            <a:off x="3771575" y="1931184"/>
            <a:ext cx="4648849" cy="2657846"/>
          </a:xfrm>
          <a:prstGeom prst="rect">
            <a:avLst/>
          </a:prstGeom>
        </p:spPr>
      </p:pic>
      <p:sp>
        <p:nvSpPr>
          <p:cNvPr id="7" name="CaixaDeTexto 6">
            <a:extLst>
              <a:ext uri="{FF2B5EF4-FFF2-40B4-BE49-F238E27FC236}">
                <a16:creationId xmlns:a16="http://schemas.microsoft.com/office/drawing/2014/main" id="{1AF84F7F-4AAD-46A4-B9AE-58D20EB6975D}"/>
              </a:ext>
            </a:extLst>
          </p:cNvPr>
          <p:cNvSpPr txBox="1"/>
          <p:nvPr/>
        </p:nvSpPr>
        <p:spPr>
          <a:xfrm>
            <a:off x="666573" y="4584692"/>
            <a:ext cx="4811281" cy="1354217"/>
          </a:xfrm>
          <a:prstGeom prst="rect">
            <a:avLst/>
          </a:prstGeom>
          <a:noFill/>
        </p:spPr>
        <p:txBody>
          <a:bodyPr wrap="square" rtlCol="0">
            <a:spAutoFit/>
          </a:bodyPr>
          <a:lstStyle/>
          <a:p>
            <a:r>
              <a:rPr lang="en-US" dirty="0"/>
              <a:t>RS system:</a:t>
            </a:r>
          </a:p>
          <a:p>
            <a:r>
              <a:rPr lang="en-US" dirty="0"/>
              <a:t>A - Source of Illumination;</a:t>
            </a:r>
          </a:p>
          <a:p>
            <a:r>
              <a:rPr lang="en-US" dirty="0"/>
              <a:t>B - Radiation and the Atmosphere; </a:t>
            </a:r>
          </a:p>
          <a:p>
            <a:endParaRPr lang="en-US" dirty="0"/>
          </a:p>
          <a:p>
            <a:r>
              <a:rPr lang="en-US" sz="1000" dirty="0"/>
              <a:t>Adapted from: </a:t>
            </a:r>
            <a:r>
              <a:rPr lang="en-US" sz="1000" u="sng" dirty="0">
                <a:hlinkClick r:id="rId3"/>
              </a:rPr>
              <a:t>https://civilpanda.com/remote-sensing-system/</a:t>
            </a:r>
            <a:endParaRPr lang="pt-PT" sz="1000" dirty="0"/>
          </a:p>
        </p:txBody>
      </p:sp>
      <p:sp>
        <p:nvSpPr>
          <p:cNvPr id="8" name="CaixaDeTexto 7">
            <a:extLst>
              <a:ext uri="{FF2B5EF4-FFF2-40B4-BE49-F238E27FC236}">
                <a16:creationId xmlns:a16="http://schemas.microsoft.com/office/drawing/2014/main" id="{1FA664ED-B9E6-4E4A-84C1-46327487F22C}"/>
              </a:ext>
            </a:extLst>
          </p:cNvPr>
          <p:cNvSpPr txBox="1"/>
          <p:nvPr/>
        </p:nvSpPr>
        <p:spPr>
          <a:xfrm>
            <a:off x="5896598" y="4584692"/>
            <a:ext cx="4597028" cy="1200329"/>
          </a:xfrm>
          <a:prstGeom prst="rect">
            <a:avLst/>
          </a:prstGeom>
          <a:noFill/>
        </p:spPr>
        <p:txBody>
          <a:bodyPr wrap="none" rtlCol="0">
            <a:spAutoFit/>
          </a:bodyPr>
          <a:lstStyle/>
          <a:p>
            <a:r>
              <a:rPr lang="en-US" dirty="0"/>
              <a:t>C - Target; </a:t>
            </a:r>
          </a:p>
          <a:p>
            <a:r>
              <a:rPr lang="en-US" dirty="0"/>
              <a:t>D – Sensor; </a:t>
            </a:r>
          </a:p>
          <a:p>
            <a:r>
              <a:rPr lang="en-US" dirty="0"/>
              <a:t>E - Transmission, Reception, and Processing; </a:t>
            </a:r>
          </a:p>
          <a:p>
            <a:r>
              <a:rPr lang="en-US" dirty="0"/>
              <a:t>F - Interpretation and Analysis; G – Application.</a:t>
            </a:r>
            <a:endParaRPr lang="pt-PT" dirty="0"/>
          </a:p>
        </p:txBody>
      </p:sp>
    </p:spTree>
    <p:extLst>
      <p:ext uri="{BB962C8B-B14F-4D97-AF65-F5344CB8AC3E}">
        <p14:creationId xmlns:p14="http://schemas.microsoft.com/office/powerpoint/2010/main" val="945121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a:xfrm>
            <a:off x="769677" y="832080"/>
            <a:ext cx="10515600" cy="1009651"/>
          </a:xfrm>
        </p:spPr>
        <p:txBody>
          <a:bodyPr>
            <a:normAutofit fontScale="90000"/>
          </a:bodyPr>
          <a:lstStyle/>
          <a:p>
            <a:r>
              <a:rPr lang="pt-PT" dirty="0" err="1"/>
              <a:t>Types</a:t>
            </a:r>
            <a:r>
              <a:rPr lang="pt-PT" dirty="0"/>
              <a:t> </a:t>
            </a:r>
            <a:r>
              <a:rPr lang="pt-PT" dirty="0" err="1"/>
              <a:t>of</a:t>
            </a:r>
            <a:r>
              <a:rPr lang="pt-PT" dirty="0"/>
              <a:t> sensor </a:t>
            </a:r>
            <a:r>
              <a:rPr lang="pt-PT" dirty="0" err="1"/>
              <a:t>according</a:t>
            </a:r>
            <a:r>
              <a:rPr lang="pt-PT" dirty="0"/>
              <a:t> to </a:t>
            </a:r>
            <a:r>
              <a:rPr lang="pt-PT" dirty="0" err="1"/>
              <a:t>the</a:t>
            </a:r>
            <a:r>
              <a:rPr lang="pt-PT" dirty="0"/>
              <a:t> </a:t>
            </a:r>
            <a:r>
              <a:rPr lang="pt-PT" dirty="0" err="1"/>
              <a:t>energy</a:t>
            </a:r>
            <a:r>
              <a:rPr lang="pt-PT" dirty="0"/>
              <a:t> </a:t>
            </a:r>
            <a:r>
              <a:rPr lang="pt-PT" dirty="0" err="1"/>
              <a:t>source</a:t>
            </a:r>
            <a:endParaRPr lang="en-GB"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a:xfrm>
            <a:off x="838200" y="6257926"/>
            <a:ext cx="9982200" cy="600074"/>
          </a:xfrm>
        </p:spPr>
        <p:txBody>
          <a:bodyPr/>
          <a:lstStyle/>
          <a:p>
            <a:r>
              <a:rPr lang="en-US" dirty="0"/>
              <a:t>Module: </a:t>
            </a:r>
            <a:r>
              <a:rPr lang="en-GB" dirty="0"/>
              <a:t>Digital technologies and artificial intelligence</a:t>
            </a:r>
            <a:r>
              <a:rPr lang="en-US" dirty="0"/>
              <a:t> / Learning Unit: </a:t>
            </a:r>
            <a:r>
              <a:rPr lang="en-GB" dirty="0"/>
              <a:t>Remote Sensing and Farming</a:t>
            </a:r>
            <a:r>
              <a:rPr lang="en-US" dirty="0"/>
              <a:t> / Sub Unit 1: </a:t>
            </a:r>
            <a:r>
              <a:rPr lang="en-GB" dirty="0"/>
              <a:t>Introduction to remote sensing: an overview of remote sensing principles and their applications in agriculture, covering the fundamentals concepts and techniques used for data analysis and interpretation in the field of remote sensing</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6" name="Marcador de Posição de Conteúdo 5">
            <a:extLst>
              <a:ext uri="{FF2B5EF4-FFF2-40B4-BE49-F238E27FC236}">
                <a16:creationId xmlns:a16="http://schemas.microsoft.com/office/drawing/2014/main" id="{EC13B5D7-A92A-4FC5-8C10-948DC47B1CF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7038" y="1841731"/>
            <a:ext cx="3431797" cy="2250787"/>
          </a:xfrm>
          <a:prstGeom prst="rect">
            <a:avLst/>
          </a:prstGeom>
          <a:noFill/>
        </p:spPr>
      </p:pic>
      <p:sp>
        <p:nvSpPr>
          <p:cNvPr id="7" name="CaixaDeTexto 6">
            <a:extLst>
              <a:ext uri="{FF2B5EF4-FFF2-40B4-BE49-F238E27FC236}">
                <a16:creationId xmlns:a16="http://schemas.microsoft.com/office/drawing/2014/main" id="{4D1B4D74-BEE4-4493-8451-5C70316FDF6E}"/>
              </a:ext>
            </a:extLst>
          </p:cNvPr>
          <p:cNvSpPr txBox="1"/>
          <p:nvPr/>
        </p:nvSpPr>
        <p:spPr>
          <a:xfrm>
            <a:off x="3088133" y="3935784"/>
            <a:ext cx="1530419" cy="615553"/>
          </a:xfrm>
          <a:prstGeom prst="rect">
            <a:avLst/>
          </a:prstGeom>
          <a:noFill/>
        </p:spPr>
        <p:txBody>
          <a:bodyPr wrap="none" rtlCol="0">
            <a:spAutoFit/>
          </a:bodyPr>
          <a:lstStyle/>
          <a:p>
            <a:r>
              <a:rPr lang="en-GB" dirty="0"/>
              <a:t>Passive sensor</a:t>
            </a:r>
          </a:p>
          <a:p>
            <a:r>
              <a:rPr lang="en-GB" sz="1600" dirty="0"/>
              <a:t>(</a:t>
            </a:r>
            <a:r>
              <a:rPr lang="en-GB" sz="1400" dirty="0"/>
              <a:t>Source: ARSET</a:t>
            </a:r>
            <a:r>
              <a:rPr lang="en-GB" sz="1600" dirty="0"/>
              <a:t>).</a:t>
            </a:r>
            <a:endParaRPr lang="pt-PT" dirty="0"/>
          </a:p>
        </p:txBody>
      </p:sp>
      <p:pic>
        <p:nvPicPr>
          <p:cNvPr id="8" name="Imagem 7">
            <a:extLst>
              <a:ext uri="{FF2B5EF4-FFF2-40B4-BE49-F238E27FC236}">
                <a16:creationId xmlns:a16="http://schemas.microsoft.com/office/drawing/2014/main" id="{4B954353-59C9-4823-960F-40B3FF61A67C}"/>
              </a:ext>
            </a:extLst>
          </p:cNvPr>
          <p:cNvPicPr>
            <a:picLocks noChangeAspect="1"/>
          </p:cNvPicPr>
          <p:nvPr/>
        </p:nvPicPr>
        <p:blipFill>
          <a:blip r:embed="rId3"/>
          <a:stretch>
            <a:fillRect/>
          </a:stretch>
        </p:blipFill>
        <p:spPr>
          <a:xfrm>
            <a:off x="6096000" y="1841731"/>
            <a:ext cx="3561890" cy="2046858"/>
          </a:xfrm>
          <a:prstGeom prst="rect">
            <a:avLst/>
          </a:prstGeom>
        </p:spPr>
      </p:pic>
      <p:sp>
        <p:nvSpPr>
          <p:cNvPr id="9" name="CaixaDeTexto 8">
            <a:extLst>
              <a:ext uri="{FF2B5EF4-FFF2-40B4-BE49-F238E27FC236}">
                <a16:creationId xmlns:a16="http://schemas.microsoft.com/office/drawing/2014/main" id="{71E2C914-7764-44A9-995B-5808F15373DE}"/>
              </a:ext>
            </a:extLst>
          </p:cNvPr>
          <p:cNvSpPr txBox="1"/>
          <p:nvPr/>
        </p:nvSpPr>
        <p:spPr>
          <a:xfrm>
            <a:off x="7573450" y="3800130"/>
            <a:ext cx="1434367" cy="584775"/>
          </a:xfrm>
          <a:prstGeom prst="rect">
            <a:avLst/>
          </a:prstGeom>
          <a:noFill/>
        </p:spPr>
        <p:txBody>
          <a:bodyPr wrap="none" rtlCol="0">
            <a:spAutoFit/>
          </a:bodyPr>
          <a:lstStyle/>
          <a:p>
            <a:r>
              <a:rPr lang="en-GB" dirty="0"/>
              <a:t>Active sensor</a:t>
            </a:r>
          </a:p>
          <a:p>
            <a:r>
              <a:rPr lang="en-GB" sz="1400" dirty="0"/>
              <a:t>Source: ARSET</a:t>
            </a:r>
            <a:endParaRPr lang="pt-PT" sz="1400" dirty="0"/>
          </a:p>
        </p:txBody>
      </p:sp>
      <p:sp>
        <p:nvSpPr>
          <p:cNvPr id="11" name="CaixaDeTexto 10">
            <a:extLst>
              <a:ext uri="{FF2B5EF4-FFF2-40B4-BE49-F238E27FC236}">
                <a16:creationId xmlns:a16="http://schemas.microsoft.com/office/drawing/2014/main" id="{CB0F6744-5972-4999-8FC6-1E6A9730EFAD}"/>
              </a:ext>
            </a:extLst>
          </p:cNvPr>
          <p:cNvSpPr txBox="1"/>
          <p:nvPr/>
        </p:nvSpPr>
        <p:spPr>
          <a:xfrm>
            <a:off x="769677" y="4796365"/>
            <a:ext cx="10370903" cy="1077218"/>
          </a:xfrm>
          <a:prstGeom prst="rect">
            <a:avLst/>
          </a:prstGeom>
          <a:noFill/>
        </p:spPr>
        <p:txBody>
          <a:bodyPr wrap="square" rtlCol="0">
            <a:spAutoFit/>
          </a:bodyPr>
          <a:lstStyle/>
          <a:p>
            <a:pPr algn="just"/>
            <a:r>
              <a:rPr lang="en-GB" sz="1600" dirty="0">
                <a:solidFill>
                  <a:srgbClr val="0070C0"/>
                </a:solidFill>
              </a:rPr>
              <a:t>Active sensors </a:t>
            </a:r>
            <a:r>
              <a:rPr lang="en-GB" sz="1600" dirty="0"/>
              <a:t>provide their own energy source for illumination: </a:t>
            </a:r>
            <a:r>
              <a:rPr lang="en-GB" sz="1600" dirty="0">
                <a:solidFill>
                  <a:srgbClr val="0070C0"/>
                </a:solidFill>
              </a:rPr>
              <a:t>Ex. </a:t>
            </a:r>
            <a:r>
              <a:rPr lang="en-GB" sz="1600" dirty="0"/>
              <a:t>Laser Altimeter, LiDAR, RADAR, </a:t>
            </a:r>
            <a:r>
              <a:rPr lang="en-GB" sz="1600" dirty="0" err="1"/>
              <a:t>Scatterometer</a:t>
            </a:r>
            <a:r>
              <a:rPr lang="en-GB" sz="1600" dirty="0"/>
              <a:t>, Sounder</a:t>
            </a:r>
          </a:p>
          <a:p>
            <a:endParaRPr lang="en-GB" sz="1600" dirty="0"/>
          </a:p>
          <a:p>
            <a:pPr algn="just"/>
            <a:r>
              <a:rPr lang="en-GB" sz="1600" dirty="0">
                <a:solidFill>
                  <a:srgbClr val="0070C0"/>
                </a:solidFill>
              </a:rPr>
              <a:t>Passive remote </a:t>
            </a:r>
            <a:r>
              <a:rPr lang="en-GB" sz="1600" dirty="0"/>
              <a:t>sensors measure radiant energy reflected or emitted by the Earth atmosphere system or changes in gravity from the Earth. </a:t>
            </a:r>
            <a:r>
              <a:rPr lang="en-GB" sz="1600" dirty="0">
                <a:solidFill>
                  <a:srgbClr val="0070C0"/>
                </a:solidFill>
              </a:rPr>
              <a:t>Ex</a:t>
            </a:r>
            <a:r>
              <a:rPr lang="en-GB" sz="1600" dirty="0"/>
              <a:t>: L</a:t>
            </a:r>
            <a:r>
              <a:rPr lang="pt-PT" sz="1600" dirty="0" err="1"/>
              <a:t>andsat</a:t>
            </a:r>
            <a:r>
              <a:rPr lang="pt-PT" sz="1600" dirty="0"/>
              <a:t> OLI/TIRS, Terra MODIS, GPM.</a:t>
            </a:r>
          </a:p>
        </p:txBody>
      </p:sp>
    </p:spTree>
    <p:extLst>
      <p:ext uri="{BB962C8B-B14F-4D97-AF65-F5344CB8AC3E}">
        <p14:creationId xmlns:p14="http://schemas.microsoft.com/office/powerpoint/2010/main" val="1666243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Rodapé 3">
            <a:extLst>
              <a:ext uri="{FF2B5EF4-FFF2-40B4-BE49-F238E27FC236}">
                <a16:creationId xmlns:a16="http://schemas.microsoft.com/office/drawing/2014/main" id="{ACCBE110-1CBB-4133-A829-6248CBB76591}"/>
              </a:ext>
            </a:extLst>
          </p:cNvPr>
          <p:cNvSpPr>
            <a:spLocks noGrp="1"/>
          </p:cNvSpPr>
          <p:nvPr>
            <p:ph type="ftr" sz="quarter" idx="11"/>
          </p:nvPr>
        </p:nvSpPr>
        <p:spPr/>
        <p:txBody>
          <a:bodyPr/>
          <a:lstStyle/>
          <a:p>
            <a:r>
              <a:rPr lang="en-US" dirty="0"/>
              <a:t>Module: </a:t>
            </a:r>
            <a:r>
              <a:rPr lang="en-GB" dirty="0"/>
              <a:t>Digital technologies and artificial intelligence</a:t>
            </a:r>
            <a:r>
              <a:rPr lang="en-US" dirty="0"/>
              <a:t> / Learning Unit: </a:t>
            </a:r>
            <a:r>
              <a:rPr lang="en-GB" dirty="0"/>
              <a:t>Remote Sensing and Farming</a:t>
            </a:r>
            <a:r>
              <a:rPr lang="en-US" dirty="0"/>
              <a:t> / </a:t>
            </a:r>
            <a:r>
              <a:rPr lang="en-GB" dirty="0"/>
              <a:t>Subunit 2: Remote sensing data acquisition: Understanding the process of acquiring remote sensing data, including satellite and aerial images</a:t>
            </a:r>
            <a:endParaRPr lang="en-US" dirty="0"/>
          </a:p>
        </p:txBody>
      </p:sp>
      <p:sp>
        <p:nvSpPr>
          <p:cNvPr id="5" name="Marcador de Posição do Número do Diapositivo 4">
            <a:extLst>
              <a:ext uri="{FF2B5EF4-FFF2-40B4-BE49-F238E27FC236}">
                <a16:creationId xmlns:a16="http://schemas.microsoft.com/office/drawing/2014/main" id="{D155B057-9E2D-431B-A5B7-AC9001ACBAED}"/>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8" name="CaixaDeTexto 7">
            <a:extLst>
              <a:ext uri="{FF2B5EF4-FFF2-40B4-BE49-F238E27FC236}">
                <a16:creationId xmlns:a16="http://schemas.microsoft.com/office/drawing/2014/main" id="{464C3B7C-BDEF-4CD2-8854-781856A26D25}"/>
              </a:ext>
            </a:extLst>
          </p:cNvPr>
          <p:cNvSpPr txBox="1"/>
          <p:nvPr/>
        </p:nvSpPr>
        <p:spPr>
          <a:xfrm>
            <a:off x="4706224" y="1661020"/>
            <a:ext cx="184731" cy="369332"/>
          </a:xfrm>
          <a:prstGeom prst="rect">
            <a:avLst/>
          </a:prstGeom>
          <a:noFill/>
        </p:spPr>
        <p:txBody>
          <a:bodyPr wrap="none" rtlCol="0">
            <a:spAutoFit/>
          </a:bodyPr>
          <a:lstStyle/>
          <a:p>
            <a:endParaRPr lang="pt-PT" dirty="0"/>
          </a:p>
        </p:txBody>
      </p:sp>
      <p:sp>
        <p:nvSpPr>
          <p:cNvPr id="9" name="Retângulo 8">
            <a:extLst>
              <a:ext uri="{FF2B5EF4-FFF2-40B4-BE49-F238E27FC236}">
                <a16:creationId xmlns:a16="http://schemas.microsoft.com/office/drawing/2014/main" id="{F5001350-9C8F-4903-843C-826EF2312DF9}"/>
              </a:ext>
            </a:extLst>
          </p:cNvPr>
          <p:cNvSpPr/>
          <p:nvPr/>
        </p:nvSpPr>
        <p:spPr>
          <a:xfrm>
            <a:off x="643156" y="1577130"/>
            <a:ext cx="10905687" cy="3877985"/>
          </a:xfrm>
          <a:prstGeom prst="rect">
            <a:avLst/>
          </a:prstGeom>
        </p:spPr>
        <p:txBody>
          <a:bodyPr wrap="square">
            <a:spAutoFit/>
          </a:bodyPr>
          <a:lstStyle/>
          <a:p>
            <a:pPr algn="ctr"/>
            <a:r>
              <a:rPr lang="en-US" sz="3600" b="1" dirty="0">
                <a:solidFill>
                  <a:schemeClr val="accent6"/>
                </a:solidFill>
              </a:rPr>
              <a:t>Sub Unit 2: </a:t>
            </a:r>
            <a:br>
              <a:rPr lang="en-US" sz="1600" b="1" dirty="0">
                <a:solidFill>
                  <a:schemeClr val="accent6"/>
                </a:solidFill>
              </a:rPr>
            </a:br>
            <a:endParaRPr lang="en-US" sz="1600" b="1" dirty="0">
              <a:solidFill>
                <a:schemeClr val="accent6"/>
              </a:solidFill>
            </a:endParaRPr>
          </a:p>
          <a:p>
            <a:pPr algn="ctr"/>
            <a:br>
              <a:rPr lang="en-US" dirty="0"/>
            </a:br>
            <a:r>
              <a:rPr lang="en-GB" sz="4400" dirty="0">
                <a:solidFill>
                  <a:srgbClr val="94C020"/>
                </a:solidFill>
              </a:rPr>
              <a:t>Remote sensing data acquisition: Understanding the process of acquiring remote sensing data, including satellite and aerial images</a:t>
            </a:r>
            <a:endParaRPr lang="pt-PT" sz="4400" dirty="0">
              <a:solidFill>
                <a:srgbClr val="94C020"/>
              </a:solidFill>
            </a:endParaRPr>
          </a:p>
        </p:txBody>
      </p:sp>
    </p:spTree>
    <p:extLst>
      <p:ext uri="{BB962C8B-B14F-4D97-AF65-F5344CB8AC3E}">
        <p14:creationId xmlns:p14="http://schemas.microsoft.com/office/powerpoint/2010/main" val="4283225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1861657" y="1149337"/>
            <a:ext cx="8867862" cy="838854"/>
          </a:xfrm>
        </p:spPr>
        <p:txBody>
          <a:bodyPr/>
          <a:lstStyle/>
          <a:p>
            <a:r>
              <a:rPr lang="en-US" dirty="0"/>
              <a:t>Flow of simple remote sensing system</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dirty="0"/>
              <a:t>Module: </a:t>
            </a:r>
            <a:r>
              <a:rPr lang="en-GB" dirty="0"/>
              <a:t>Digital technologies and artificial intelligence</a:t>
            </a:r>
            <a:r>
              <a:rPr lang="en-US" dirty="0"/>
              <a:t> / Learning Unit: </a:t>
            </a:r>
            <a:r>
              <a:rPr lang="en-GB" dirty="0"/>
              <a:t>Remote Sensing and Farming</a:t>
            </a:r>
            <a:r>
              <a:rPr lang="en-US" dirty="0"/>
              <a:t> / </a:t>
            </a:r>
            <a:r>
              <a:rPr lang="en-GB" dirty="0"/>
              <a:t>Subunit 2: Remote sensing data acquisition: Understanding the process of acquiring remote sensing data, including satellite and aerial images</a:t>
            </a:r>
            <a:endParaRPr lang="en-US"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9</a:t>
            </a:fld>
            <a:endParaRPr lang="en-US" dirty="0"/>
          </a:p>
        </p:txBody>
      </p:sp>
      <p:pic>
        <p:nvPicPr>
          <p:cNvPr id="10" name="Marcador de Posição de Conteúdo 9">
            <a:extLst>
              <a:ext uri="{FF2B5EF4-FFF2-40B4-BE49-F238E27FC236}">
                <a16:creationId xmlns:a16="http://schemas.microsoft.com/office/drawing/2014/main" id="{35BF11ED-99FF-4F62-8AA9-74D14683E8B9}"/>
              </a:ext>
            </a:extLst>
          </p:cNvPr>
          <p:cNvPicPr>
            <a:picLocks noGrp="1"/>
          </p:cNvPicPr>
          <p:nvPr>
            <p:ph sz="half" idx="1"/>
          </p:nvPr>
        </p:nvPicPr>
        <p:blipFill>
          <a:blip r:embed="rId2"/>
          <a:stretch>
            <a:fillRect/>
          </a:stretch>
        </p:blipFill>
        <p:spPr>
          <a:xfrm>
            <a:off x="2366744" y="2134487"/>
            <a:ext cx="7700045" cy="3309968"/>
          </a:xfrm>
          <a:prstGeom prst="rect">
            <a:avLst/>
          </a:prstGeom>
        </p:spPr>
      </p:pic>
    </p:spTree>
    <p:extLst>
      <p:ext uri="{BB962C8B-B14F-4D97-AF65-F5344CB8AC3E}">
        <p14:creationId xmlns:p14="http://schemas.microsoft.com/office/powerpoint/2010/main" val="1455482242"/>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E3284F-11BC-440C-9B17-59B0B33A96F0}"/>
</file>

<file path=customXml/itemProps2.xml><?xml version="1.0" encoding="utf-8"?>
<ds:datastoreItem xmlns:ds="http://schemas.openxmlformats.org/officeDocument/2006/customXml" ds:itemID="{0E0F3E8A-AA46-4D4A-BE11-E790A442D37A}"/>
</file>

<file path=docProps/app.xml><?xml version="1.0" encoding="utf-8"?>
<Properties xmlns="http://schemas.openxmlformats.org/officeDocument/2006/extended-properties" xmlns:vt="http://schemas.openxmlformats.org/officeDocument/2006/docPropsVTypes">
  <Template/>
  <TotalTime>1058</TotalTime>
  <Words>2165</Words>
  <Application>Microsoft Office PowerPoint</Application>
  <PresentationFormat>Ecrã Panorâmico</PresentationFormat>
  <Paragraphs>127</Paragraphs>
  <Slides>21</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21</vt:i4>
      </vt:variant>
    </vt:vector>
  </HeadingPairs>
  <TitlesOfParts>
    <vt:vector size="29" baseType="lpstr">
      <vt:lpstr>Arial</vt:lpstr>
      <vt:lpstr>Calibri</vt:lpstr>
      <vt:lpstr>Calibri Light</vt:lpstr>
      <vt:lpstr>Minion Pro</vt:lpstr>
      <vt:lpstr>Open Sans</vt:lpstr>
      <vt:lpstr>Times New Roman</vt:lpstr>
      <vt:lpstr>Wingdings</vt:lpstr>
      <vt:lpstr>Tema1</vt:lpstr>
      <vt:lpstr>Apresentação do PowerPoint</vt:lpstr>
      <vt:lpstr>Course: VET Module: Digital technologies and artificial intelligence Learning Unit: Remote Sensing and Farming</vt:lpstr>
      <vt:lpstr>Introduction</vt:lpstr>
      <vt:lpstr> Sub Unit 1:   Introduction to remote sensing: an overview of remote sensing principles and their applications in agriculture, covering the fundamentals concepts and techniques used for data analysis and interpretation in the field of remote sensing</vt:lpstr>
      <vt:lpstr>Definition:</vt:lpstr>
      <vt:lpstr>PRINCIPLES OF REMOTE SENSING</vt:lpstr>
      <vt:lpstr>Types of sensor according to the energy source</vt:lpstr>
      <vt:lpstr>Apresentação do PowerPoint</vt:lpstr>
      <vt:lpstr>Flow of simple remote sensing system</vt:lpstr>
      <vt:lpstr>The most commonly used satellites in remoting sensing are:</vt:lpstr>
      <vt:lpstr>Apresentação do PowerPoint</vt:lpstr>
      <vt:lpstr>Apresentação do PowerPoint</vt:lpstr>
      <vt:lpstr>Important properties to consider while searching the RS data </vt:lpstr>
      <vt:lpstr>General technical pipeline of processing and analysis for RS big data </vt:lpstr>
      <vt:lpstr>Aspects to consider when processing RS data</vt:lpstr>
      <vt:lpstr>Apresentação do PowerPoint</vt:lpstr>
      <vt:lpstr>Information provided by RS in  Agricultural Practices</vt:lpstr>
      <vt:lpstr>Apresentação do PowerPoint</vt:lpstr>
      <vt:lpstr>Challenges and limitations of remote sensing applied to agriculture</vt:lpstr>
      <vt:lpstr>Conclusion</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Joaquim Fernando Moreira da Silva</cp:lastModifiedBy>
  <cp:revision>59</cp:revision>
  <dcterms:created xsi:type="dcterms:W3CDTF">2022-08-02T09:54:50Z</dcterms:created>
  <dcterms:modified xsi:type="dcterms:W3CDTF">2024-02-27T12:41:08Z</dcterms:modified>
</cp:coreProperties>
</file>