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ebp" ContentType="image/webp"/>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26" r:id="rId1"/>
  </p:sldMasterIdLst>
  <p:notesMasterIdLst>
    <p:notesMasterId r:id="rId37"/>
  </p:notesMasterIdLst>
  <p:sldIdLst>
    <p:sldId id="265" r:id="rId2"/>
    <p:sldId id="256" r:id="rId3"/>
    <p:sldId id="260" r:id="rId4"/>
    <p:sldId id="269" r:id="rId5"/>
    <p:sldId id="267" r:id="rId6"/>
    <p:sldId id="268" r:id="rId7"/>
    <p:sldId id="263" r:id="rId8"/>
    <p:sldId id="277" r:id="rId9"/>
    <p:sldId id="278" r:id="rId10"/>
    <p:sldId id="279" r:id="rId11"/>
    <p:sldId id="280" r:id="rId12"/>
    <p:sldId id="270" r:id="rId13"/>
    <p:sldId id="272" r:id="rId14"/>
    <p:sldId id="281" r:id="rId15"/>
    <p:sldId id="282" r:id="rId16"/>
    <p:sldId id="283" r:id="rId17"/>
    <p:sldId id="284" r:id="rId18"/>
    <p:sldId id="285" r:id="rId19"/>
    <p:sldId id="286" r:id="rId20"/>
    <p:sldId id="287" r:id="rId21"/>
    <p:sldId id="288" r:id="rId22"/>
    <p:sldId id="290" r:id="rId23"/>
    <p:sldId id="289" r:id="rId24"/>
    <p:sldId id="291" r:id="rId25"/>
    <p:sldId id="292" r:id="rId26"/>
    <p:sldId id="293" r:id="rId27"/>
    <p:sldId id="294" r:id="rId28"/>
    <p:sldId id="295" r:id="rId29"/>
    <p:sldId id="296" r:id="rId30"/>
    <p:sldId id="297" r:id="rId31"/>
    <p:sldId id="298" r:id="rId32"/>
    <p:sldId id="299" r:id="rId33"/>
    <p:sldId id="300" r:id="rId34"/>
    <p:sldId id="302" r:id="rId35"/>
    <p:sldId id="266" r:id="rId36"/>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5959"/>
    <a:srgbClr val="94C02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155"/>
    <p:restoredTop sz="96405"/>
  </p:normalViewPr>
  <p:slideViewPr>
    <p:cSldViewPr snapToGrid="0">
      <p:cViewPr varScale="1">
        <p:scale>
          <a:sx n="114" d="100"/>
          <a:sy n="114" d="100"/>
        </p:scale>
        <p:origin x="29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ustomXml" Target="../customXml/item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customXml" Target="../customXml/item2.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43493F3-C05E-46E2-A56F-A8C4190027D8}" type="datetimeFigureOut">
              <a:rPr lang="en-GB" smtClean="0"/>
              <a:t>22/12/2023</a:t>
            </a:fld>
            <a:endParaRPr lang="en-GB"/>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235AB5-D1E5-48C5-AA88-978DACDF2927}" type="slidenum">
              <a:rPr lang="en-GB" smtClean="0"/>
              <a:t>‹#›</a:t>
            </a:fld>
            <a:endParaRPr lang="en-GB"/>
          </a:p>
        </p:txBody>
      </p:sp>
    </p:spTree>
    <p:extLst>
      <p:ext uri="{BB962C8B-B14F-4D97-AF65-F5344CB8AC3E}">
        <p14:creationId xmlns:p14="http://schemas.microsoft.com/office/powerpoint/2010/main" val="13125647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ELIEF">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24816037"/>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97E5047-B9FC-806C-E046-08150E6C39C6}"/>
              </a:ext>
            </a:extLst>
          </p:cNvPr>
          <p:cNvSpPr>
            <a:spLocks noGrp="1"/>
          </p:cNvSpPr>
          <p:nvPr>
            <p:ph type="title"/>
          </p:nvPr>
        </p:nvSpPr>
        <p:spPr>
          <a:xfrm>
            <a:off x="839788" y="819150"/>
            <a:ext cx="3932237" cy="1238249"/>
          </a:xfrm>
        </p:spPr>
        <p:txBody>
          <a:bodyPr vert="horz" lIns="91440" tIns="45720" rIns="91440" bIns="45720" rtlCol="0" anchor="b">
            <a:normAutofit/>
          </a:bodyPr>
          <a:lstStyle>
            <a:lvl1pPr>
              <a:defRPr lang="it-IT" sz="3200" dirty="0">
                <a:solidFill>
                  <a:srgbClr val="94C020"/>
                </a:solidFill>
              </a:defRPr>
            </a:lvl1pPr>
          </a:lstStyle>
          <a:p>
            <a:pPr lvl="0"/>
            <a:r>
              <a:rPr lang="it-IT" dirty="0"/>
              <a:t>Fare clic per modificare lo stile del titolo dello schema</a:t>
            </a:r>
          </a:p>
        </p:txBody>
      </p:sp>
      <p:sp>
        <p:nvSpPr>
          <p:cNvPr id="3" name="Segnaposto contenuto 2">
            <a:extLst>
              <a:ext uri="{FF2B5EF4-FFF2-40B4-BE49-F238E27FC236}">
                <a16:creationId xmlns:a16="http://schemas.microsoft.com/office/drawing/2014/main" id="{69D829CE-2F13-CCFA-C4EA-39B37C4CCD67}"/>
              </a:ext>
            </a:extLst>
          </p:cNvPr>
          <p:cNvSpPr>
            <a:spLocks noGrp="1"/>
          </p:cNvSpPr>
          <p:nvPr>
            <p:ph idx="1"/>
          </p:nvPr>
        </p:nvSpPr>
        <p:spPr>
          <a:xfrm>
            <a:off x="5183188" y="987425"/>
            <a:ext cx="6172200" cy="5146675"/>
          </a:xfrm>
        </p:spPr>
        <p:txBody>
          <a:bodyPr/>
          <a:lstStyle>
            <a:lvl1pPr>
              <a:defRPr sz="3200">
                <a:solidFill>
                  <a:srgbClr val="595959"/>
                </a:solidFill>
              </a:defRPr>
            </a:lvl1pPr>
            <a:lvl2pPr>
              <a:defRPr sz="2800">
                <a:solidFill>
                  <a:srgbClr val="595959"/>
                </a:solidFill>
              </a:defRPr>
            </a:lvl2pPr>
            <a:lvl3pPr>
              <a:defRPr sz="2400">
                <a:solidFill>
                  <a:srgbClr val="595959"/>
                </a:solidFill>
              </a:defRPr>
            </a:lvl3pPr>
            <a:lvl4pPr>
              <a:defRPr sz="2000">
                <a:solidFill>
                  <a:srgbClr val="595959"/>
                </a:solidFill>
              </a:defRPr>
            </a:lvl4pPr>
            <a:lvl5pPr>
              <a:defRPr sz="2000">
                <a:solidFill>
                  <a:srgbClr val="595959"/>
                </a:solidFill>
              </a:defRPr>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A8D09D07-9D99-C739-5DA1-9D5EE7A28DC7}"/>
              </a:ext>
            </a:extLst>
          </p:cNvPr>
          <p:cNvSpPr>
            <a:spLocks noGrp="1"/>
          </p:cNvSpPr>
          <p:nvPr>
            <p:ph type="body" sz="half" idx="2"/>
          </p:nvPr>
        </p:nvSpPr>
        <p:spPr>
          <a:xfrm>
            <a:off x="839788" y="2057400"/>
            <a:ext cx="3932237" cy="40767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6" name="Segnaposto piè di pagina 5">
            <a:extLst>
              <a:ext uri="{FF2B5EF4-FFF2-40B4-BE49-F238E27FC236}">
                <a16:creationId xmlns:a16="http://schemas.microsoft.com/office/drawing/2014/main" id="{2A30F46C-A008-D06D-7FAB-8FC8AA6FF861}"/>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7" name="Segnaposto numero diapositiva 6">
            <a:extLst>
              <a:ext uri="{FF2B5EF4-FFF2-40B4-BE49-F238E27FC236}">
                <a16:creationId xmlns:a16="http://schemas.microsoft.com/office/drawing/2014/main" id="{AFF5CE2C-C1E5-E004-FCC7-4516D98B99A7}"/>
              </a:ext>
            </a:extLst>
          </p:cNvPr>
          <p:cNvSpPr>
            <a:spLocks noGrp="1"/>
          </p:cNvSpPr>
          <p:nvPr>
            <p:ph type="sldNum" sz="quarter" idx="12"/>
          </p:nvPr>
        </p:nvSpPr>
        <p:spPr/>
        <p:txBody>
          <a:bodyPr/>
          <a:lstStyle/>
          <a:p>
            <a:fld id="{519954A3-9DFD-4C44-94BA-B95130A3BA1C}" type="slidenum">
              <a:rPr lang="en-US" smtClean="0"/>
              <a:t>‹#›</a:t>
            </a:fld>
            <a:endParaRPr lang="en-US" dirty="0"/>
          </a:p>
        </p:txBody>
      </p:sp>
    </p:spTree>
    <p:extLst>
      <p:ext uri="{BB962C8B-B14F-4D97-AF65-F5344CB8AC3E}">
        <p14:creationId xmlns:p14="http://schemas.microsoft.com/office/powerpoint/2010/main" val="42900166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8D88CE4-2DD0-D971-75D5-7AA85A53D890}"/>
              </a:ext>
            </a:extLst>
          </p:cNvPr>
          <p:cNvSpPr>
            <a:spLocks noGrp="1"/>
          </p:cNvSpPr>
          <p:nvPr>
            <p:ph type="title"/>
          </p:nvPr>
        </p:nvSpPr>
        <p:spPr>
          <a:xfrm>
            <a:off x="839788" y="685800"/>
            <a:ext cx="3932237" cy="1371600"/>
          </a:xfrm>
        </p:spPr>
        <p:txBody>
          <a:bodyPr vert="horz" lIns="91440" tIns="45720" rIns="91440" bIns="45720" rtlCol="0" anchor="b">
            <a:normAutofit/>
          </a:bodyPr>
          <a:lstStyle>
            <a:lvl1pPr>
              <a:defRPr lang="it-IT" sz="3200">
                <a:solidFill>
                  <a:srgbClr val="94C020"/>
                </a:solidFill>
              </a:defRPr>
            </a:lvl1pPr>
          </a:lstStyle>
          <a:p>
            <a:pPr lvl="0"/>
            <a:r>
              <a:rPr lang="it-IT" dirty="0"/>
              <a:t>Fare clic per modificare lo stile del titolo dello schema</a:t>
            </a:r>
          </a:p>
        </p:txBody>
      </p:sp>
      <p:sp>
        <p:nvSpPr>
          <p:cNvPr id="3" name="Segnaposto immagine 2">
            <a:extLst>
              <a:ext uri="{FF2B5EF4-FFF2-40B4-BE49-F238E27FC236}">
                <a16:creationId xmlns:a16="http://schemas.microsoft.com/office/drawing/2014/main" id="{EC16FDAB-2765-B11F-66CA-4C7C7118A07A}"/>
              </a:ext>
            </a:extLst>
          </p:cNvPr>
          <p:cNvSpPr>
            <a:spLocks noGrp="1"/>
          </p:cNvSpPr>
          <p:nvPr>
            <p:ph type="pic" idx="1"/>
          </p:nvPr>
        </p:nvSpPr>
        <p:spPr>
          <a:xfrm>
            <a:off x="5183188" y="987425"/>
            <a:ext cx="6172200" cy="51847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dirty="0"/>
              <a:t>Fare clic sull'icona per inserire un'immagine</a:t>
            </a:r>
          </a:p>
        </p:txBody>
      </p:sp>
      <p:sp>
        <p:nvSpPr>
          <p:cNvPr id="4" name="Segnaposto testo 3">
            <a:extLst>
              <a:ext uri="{FF2B5EF4-FFF2-40B4-BE49-F238E27FC236}">
                <a16:creationId xmlns:a16="http://schemas.microsoft.com/office/drawing/2014/main" id="{CC352850-094F-81CA-80F8-0C82F67F4DD2}"/>
              </a:ext>
            </a:extLst>
          </p:cNvPr>
          <p:cNvSpPr>
            <a:spLocks noGrp="1"/>
          </p:cNvSpPr>
          <p:nvPr>
            <p:ph type="body" sz="half" idx="2"/>
          </p:nvPr>
        </p:nvSpPr>
        <p:spPr>
          <a:xfrm>
            <a:off x="839788" y="2057400"/>
            <a:ext cx="3932237" cy="41148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6" name="Segnaposto piè di pagina 5">
            <a:extLst>
              <a:ext uri="{FF2B5EF4-FFF2-40B4-BE49-F238E27FC236}">
                <a16:creationId xmlns:a16="http://schemas.microsoft.com/office/drawing/2014/main" id="{77A1A944-CE4C-8232-CB28-650E41FF34A0}"/>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7" name="Segnaposto numero diapositiva 6">
            <a:extLst>
              <a:ext uri="{FF2B5EF4-FFF2-40B4-BE49-F238E27FC236}">
                <a16:creationId xmlns:a16="http://schemas.microsoft.com/office/drawing/2014/main" id="{49D91120-8A58-7980-C352-B2B148A1473C}"/>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111078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0C32BE5-9166-6808-F773-4EC2C3C02541}"/>
              </a:ext>
            </a:extLst>
          </p:cNvPr>
          <p:cNvSpPr>
            <a:spLocks noGrp="1"/>
          </p:cNvSpPr>
          <p:nvPr>
            <p:ph type="title"/>
          </p:nvPr>
        </p:nvSpPr>
        <p:spPr>
          <a:xfrm>
            <a:off x="838200" y="681037"/>
            <a:ext cx="10515600" cy="1009651"/>
          </a:xfrm>
        </p:spPr>
        <p:txBody>
          <a:bodyPr vert="horz" lIns="91440" tIns="45720" rIns="91440" bIns="45720" rtlCol="0" anchor="ctr">
            <a:normAutofit/>
          </a:bodyPr>
          <a:lstStyle>
            <a:lvl1pPr>
              <a:defRPr lang="it-IT">
                <a:solidFill>
                  <a:srgbClr val="94C020"/>
                </a:solidFill>
              </a:defRPr>
            </a:lvl1pPr>
          </a:lstStyle>
          <a:p>
            <a:pPr lvl="0"/>
            <a:r>
              <a:rPr lang="it-IT" dirty="0"/>
              <a:t>Fare clic per modificare lo stile del titolo dello schema</a:t>
            </a:r>
          </a:p>
        </p:txBody>
      </p:sp>
      <p:sp>
        <p:nvSpPr>
          <p:cNvPr id="3" name="Segnaposto testo verticale 2">
            <a:extLst>
              <a:ext uri="{FF2B5EF4-FFF2-40B4-BE49-F238E27FC236}">
                <a16:creationId xmlns:a16="http://schemas.microsoft.com/office/drawing/2014/main" id="{9D4FEFF9-34BF-64D5-5C91-1E8379CA88A3}"/>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piè di pagina 4">
            <a:extLst>
              <a:ext uri="{FF2B5EF4-FFF2-40B4-BE49-F238E27FC236}">
                <a16:creationId xmlns:a16="http://schemas.microsoft.com/office/drawing/2014/main" id="{F44BE625-B214-E0A6-80E8-2E6C7D8C623E}"/>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6" name="Segnaposto numero diapositiva 5">
            <a:extLst>
              <a:ext uri="{FF2B5EF4-FFF2-40B4-BE49-F238E27FC236}">
                <a16:creationId xmlns:a16="http://schemas.microsoft.com/office/drawing/2014/main" id="{2B8090AA-9C94-D987-2A4D-CB828C03C6FD}"/>
              </a:ext>
            </a:extLst>
          </p:cNvPr>
          <p:cNvSpPr>
            <a:spLocks noGrp="1"/>
          </p:cNvSpPr>
          <p:nvPr>
            <p:ph type="sldNum" sz="quarter" idx="12"/>
          </p:nvPr>
        </p:nvSpPr>
        <p:spPr/>
        <p:txBody>
          <a:bodyPr/>
          <a:lstStyle/>
          <a:p>
            <a:fld id="{89333C77-0158-454C-844F-B7AB9BD7DAD4}" type="slidenum">
              <a:rPr lang="en-US" smtClean="0"/>
              <a:t>‹#›</a:t>
            </a:fld>
            <a:endParaRPr lang="en-US" dirty="0"/>
          </a:p>
        </p:txBody>
      </p:sp>
    </p:spTree>
    <p:extLst>
      <p:ext uri="{BB962C8B-B14F-4D97-AF65-F5344CB8AC3E}">
        <p14:creationId xmlns:p14="http://schemas.microsoft.com/office/powerpoint/2010/main" val="40833512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414E45D8-327C-0B05-3A11-6BE2EBE73C23}"/>
              </a:ext>
            </a:extLst>
          </p:cNvPr>
          <p:cNvSpPr>
            <a:spLocks noGrp="1"/>
          </p:cNvSpPr>
          <p:nvPr>
            <p:ph type="title" orient="vert"/>
          </p:nvPr>
        </p:nvSpPr>
        <p:spPr>
          <a:xfrm>
            <a:off x="8724900" y="507999"/>
            <a:ext cx="2628900" cy="5668963"/>
          </a:xfrm>
        </p:spPr>
        <p:txBody>
          <a:bodyPr vert="vert" lIns="91440" tIns="45720" rIns="91440" bIns="45720" rtlCol="0" anchor="ctr">
            <a:normAutofit/>
          </a:bodyPr>
          <a:lstStyle>
            <a:lvl1pPr>
              <a:defRPr lang="it-IT">
                <a:solidFill>
                  <a:srgbClr val="94C020"/>
                </a:solidFill>
              </a:defRPr>
            </a:lvl1pPr>
          </a:lstStyle>
          <a:p>
            <a:pPr lvl="0"/>
            <a:r>
              <a:rPr lang="it-IT"/>
              <a:t>Fare clic per modificare lo stile del titolo dello schema</a:t>
            </a:r>
          </a:p>
        </p:txBody>
      </p:sp>
      <p:sp>
        <p:nvSpPr>
          <p:cNvPr id="3" name="Segnaposto testo verticale 2">
            <a:extLst>
              <a:ext uri="{FF2B5EF4-FFF2-40B4-BE49-F238E27FC236}">
                <a16:creationId xmlns:a16="http://schemas.microsoft.com/office/drawing/2014/main" id="{71453041-526F-8937-932B-EF172A95255C}"/>
              </a:ext>
            </a:extLst>
          </p:cNvPr>
          <p:cNvSpPr>
            <a:spLocks noGrp="1"/>
          </p:cNvSpPr>
          <p:nvPr>
            <p:ph type="body" orient="vert" idx="1"/>
          </p:nvPr>
        </p:nvSpPr>
        <p:spPr>
          <a:xfrm>
            <a:off x="838200" y="507999"/>
            <a:ext cx="7734300" cy="5668964"/>
          </a:xfrm>
        </p:spPr>
        <p:txBody>
          <a:bodyPr vert="eaVert"/>
          <a:lstStyle>
            <a:lvl1pPr>
              <a:defRPr>
                <a:solidFill>
                  <a:srgbClr val="595959"/>
                </a:solidFill>
              </a:defRPr>
            </a:lvl1pPr>
            <a:lvl2pPr>
              <a:defRPr>
                <a:solidFill>
                  <a:srgbClr val="595959"/>
                </a:solidFill>
              </a:defRPr>
            </a:lvl2pPr>
            <a:lvl3pPr>
              <a:defRPr>
                <a:solidFill>
                  <a:srgbClr val="595959"/>
                </a:solidFill>
              </a:defRPr>
            </a:lvl3pPr>
            <a:lvl4pPr>
              <a:defRPr>
                <a:solidFill>
                  <a:srgbClr val="595959"/>
                </a:solidFill>
              </a:defRPr>
            </a:lvl4pPr>
            <a:lvl5pPr>
              <a:defRPr>
                <a:solidFill>
                  <a:srgbClr val="595959"/>
                </a:solidFill>
              </a:defRPr>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piè di pagina 4">
            <a:extLst>
              <a:ext uri="{FF2B5EF4-FFF2-40B4-BE49-F238E27FC236}">
                <a16:creationId xmlns:a16="http://schemas.microsoft.com/office/drawing/2014/main" id="{0E8EE9AA-BA08-26B8-EAE7-70FE45C46D20}"/>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6" name="Segnaposto numero diapositiva 5">
            <a:extLst>
              <a:ext uri="{FF2B5EF4-FFF2-40B4-BE49-F238E27FC236}">
                <a16:creationId xmlns:a16="http://schemas.microsoft.com/office/drawing/2014/main" id="{00AA2AD7-E2BC-7B18-1F33-E909574043CD}"/>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54931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mag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1E4EB15-FF82-3FC8-4D4D-F9AA912AE064}"/>
              </a:ext>
            </a:extLst>
          </p:cNvPr>
          <p:cNvSpPr>
            <a:spLocks noGrp="1"/>
          </p:cNvSpPr>
          <p:nvPr>
            <p:ph type="title"/>
          </p:nvPr>
        </p:nvSpPr>
        <p:spPr/>
        <p:txBody>
          <a:bodyPr/>
          <a:lstStyle/>
          <a:p>
            <a:r>
              <a:rPr lang="it-IT"/>
              <a:t>Fare clic per modificare lo stile del titolo dello schema</a:t>
            </a:r>
            <a:endParaRPr lang="en-GB"/>
          </a:p>
        </p:txBody>
      </p:sp>
      <p:sp>
        <p:nvSpPr>
          <p:cNvPr id="3" name="Segnaposto piè di pagina 2">
            <a:extLst>
              <a:ext uri="{FF2B5EF4-FFF2-40B4-BE49-F238E27FC236}">
                <a16:creationId xmlns:a16="http://schemas.microsoft.com/office/drawing/2014/main" id="{B4C1BCE5-53FD-4C92-A430-FA1ED3DEDD9E}"/>
              </a:ext>
            </a:extLst>
          </p:cNvPr>
          <p:cNvSpPr>
            <a:spLocks noGrp="1"/>
          </p:cNvSpPr>
          <p:nvPr>
            <p:ph type="ftr" sz="quarter" idx="10"/>
          </p:nvPr>
        </p:nvSpPr>
        <p:spPr/>
        <p:txBody>
          <a:bodyPr/>
          <a:lstStyle/>
          <a:p>
            <a:r>
              <a:rPr lang="en-US" b="1"/>
              <a:t>Module</a:t>
            </a:r>
            <a:r>
              <a:rPr lang="en-US"/>
              <a:t>: XXXXXXX / </a:t>
            </a:r>
            <a:r>
              <a:rPr lang="en-US" b="1"/>
              <a:t>Learning Unit</a:t>
            </a:r>
            <a:r>
              <a:rPr lang="en-US"/>
              <a:t>: YYYYYYY / </a:t>
            </a:r>
            <a:r>
              <a:rPr lang="en-US" b="1"/>
              <a:t>Sub Unit</a:t>
            </a:r>
            <a:r>
              <a:rPr lang="en-US"/>
              <a:t>: ZZZZZZZZ</a:t>
            </a:r>
            <a:endParaRPr lang="en-US" b="1" dirty="0"/>
          </a:p>
        </p:txBody>
      </p:sp>
      <p:sp>
        <p:nvSpPr>
          <p:cNvPr id="4" name="Segnaposto numero diapositiva 3">
            <a:extLst>
              <a:ext uri="{FF2B5EF4-FFF2-40B4-BE49-F238E27FC236}">
                <a16:creationId xmlns:a16="http://schemas.microsoft.com/office/drawing/2014/main" id="{13FAB5AC-728A-36B0-51DE-DEC911BFBD8D}"/>
              </a:ext>
            </a:extLst>
          </p:cNvPr>
          <p:cNvSpPr>
            <a:spLocks noGrp="1"/>
          </p:cNvSpPr>
          <p:nvPr>
            <p:ph type="sldNum" sz="quarter" idx="11"/>
          </p:nvPr>
        </p:nvSpPr>
        <p:spPr/>
        <p:txBody>
          <a:bodyPr/>
          <a:lstStyle/>
          <a:p>
            <a:fld id="{D57F1E4F-1CFF-5643-939E-217C01CDF565}" type="slidenum">
              <a:rPr lang="it-IT" smtClean="0"/>
              <a:pPr/>
              <a:t>‹#›</a:t>
            </a:fld>
            <a:endParaRPr lang="it-IT" dirty="0"/>
          </a:p>
        </p:txBody>
      </p:sp>
      <p:sp>
        <p:nvSpPr>
          <p:cNvPr id="6" name="Segnaposto immagine 5">
            <a:extLst>
              <a:ext uri="{FF2B5EF4-FFF2-40B4-BE49-F238E27FC236}">
                <a16:creationId xmlns:a16="http://schemas.microsoft.com/office/drawing/2014/main" id="{9527BB6F-A164-5D4F-9B76-8A5088A9DF87}"/>
              </a:ext>
            </a:extLst>
          </p:cNvPr>
          <p:cNvSpPr>
            <a:spLocks noGrp="1"/>
          </p:cNvSpPr>
          <p:nvPr>
            <p:ph type="pic" sz="quarter" idx="12"/>
          </p:nvPr>
        </p:nvSpPr>
        <p:spPr>
          <a:xfrm>
            <a:off x="838199" y="1781175"/>
            <a:ext cx="6591300" cy="4394200"/>
          </a:xfrm>
        </p:spPr>
        <p:txBody>
          <a:bodyPr/>
          <a:lstStyle/>
          <a:p>
            <a:endParaRPr lang="en-GB"/>
          </a:p>
        </p:txBody>
      </p:sp>
      <p:sp>
        <p:nvSpPr>
          <p:cNvPr id="8" name="Segnaposto testo 7">
            <a:extLst>
              <a:ext uri="{FF2B5EF4-FFF2-40B4-BE49-F238E27FC236}">
                <a16:creationId xmlns:a16="http://schemas.microsoft.com/office/drawing/2014/main" id="{58DBCC6F-DEF5-CAB3-E0DA-7FFAA2C9DD83}"/>
              </a:ext>
            </a:extLst>
          </p:cNvPr>
          <p:cNvSpPr>
            <a:spLocks noGrp="1"/>
          </p:cNvSpPr>
          <p:nvPr>
            <p:ph type="body" sz="quarter" idx="13"/>
          </p:nvPr>
        </p:nvSpPr>
        <p:spPr>
          <a:xfrm>
            <a:off x="7591425" y="1776414"/>
            <a:ext cx="3762375" cy="4394200"/>
          </a:xfrm>
        </p:spPr>
        <p:txBody>
          <a:bodyPr>
            <a:normAutofit/>
          </a:bodyPr>
          <a:lstStyle>
            <a:lvl1pPr marL="0" indent="0">
              <a:buFontTx/>
              <a:buNone/>
              <a:defRPr sz="2400"/>
            </a:lvl1pPr>
            <a:lvl2pPr marL="457200" indent="0">
              <a:buFontTx/>
              <a:buNone/>
              <a:defRPr sz="2000"/>
            </a:lvl2pPr>
            <a:lvl3pPr marL="914400" indent="0">
              <a:buFontTx/>
              <a:buNone/>
              <a:defRPr sz="1800"/>
            </a:lvl3pPr>
            <a:lvl4pPr marL="1371600" indent="0">
              <a:buFontTx/>
              <a:buNone/>
              <a:defRPr sz="1600"/>
            </a:lvl4pPr>
            <a:lvl5pPr marL="1828800" indent="0">
              <a:buFontTx/>
              <a:buNone/>
              <a:defRPr sz="1600"/>
            </a:lvl5pPr>
          </a:lstStyle>
          <a:p>
            <a:pPr lvl="0"/>
            <a:r>
              <a:rPr lang="it-IT" dirty="0"/>
              <a:t>Fare clic per modificare gli stili del testo dello schema</a:t>
            </a:r>
          </a:p>
        </p:txBody>
      </p:sp>
    </p:spTree>
    <p:extLst>
      <p:ext uri="{BB962C8B-B14F-4D97-AF65-F5344CB8AC3E}">
        <p14:creationId xmlns:p14="http://schemas.microsoft.com/office/powerpoint/2010/main" val="41449161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Graph">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1E4EB15-FF82-3FC8-4D4D-F9AA912AE064}"/>
              </a:ext>
            </a:extLst>
          </p:cNvPr>
          <p:cNvSpPr>
            <a:spLocks noGrp="1"/>
          </p:cNvSpPr>
          <p:nvPr>
            <p:ph type="title"/>
          </p:nvPr>
        </p:nvSpPr>
        <p:spPr/>
        <p:txBody>
          <a:bodyPr/>
          <a:lstStyle/>
          <a:p>
            <a:r>
              <a:rPr lang="it-IT"/>
              <a:t>Fare clic per modificare lo stile del titolo dello schema</a:t>
            </a:r>
            <a:endParaRPr lang="en-GB"/>
          </a:p>
        </p:txBody>
      </p:sp>
      <p:sp>
        <p:nvSpPr>
          <p:cNvPr id="3" name="Segnaposto piè di pagina 2">
            <a:extLst>
              <a:ext uri="{FF2B5EF4-FFF2-40B4-BE49-F238E27FC236}">
                <a16:creationId xmlns:a16="http://schemas.microsoft.com/office/drawing/2014/main" id="{B4C1BCE5-53FD-4C92-A430-FA1ED3DEDD9E}"/>
              </a:ext>
            </a:extLst>
          </p:cNvPr>
          <p:cNvSpPr>
            <a:spLocks noGrp="1"/>
          </p:cNvSpPr>
          <p:nvPr>
            <p:ph type="ftr" sz="quarter" idx="10"/>
          </p:nvPr>
        </p:nvSpPr>
        <p:spPr/>
        <p:txBody>
          <a:bodyPr/>
          <a:lstStyle/>
          <a:p>
            <a:r>
              <a:rPr lang="en-US" b="1"/>
              <a:t>Module</a:t>
            </a:r>
            <a:r>
              <a:rPr lang="en-US"/>
              <a:t>: XXXXXXX / </a:t>
            </a:r>
            <a:r>
              <a:rPr lang="en-US" b="1"/>
              <a:t>Learning Unit</a:t>
            </a:r>
            <a:r>
              <a:rPr lang="en-US"/>
              <a:t>: YYYYYYY / </a:t>
            </a:r>
            <a:r>
              <a:rPr lang="en-US" b="1"/>
              <a:t>Sub Unit</a:t>
            </a:r>
            <a:r>
              <a:rPr lang="en-US"/>
              <a:t>: ZZZZZZZZ</a:t>
            </a:r>
            <a:endParaRPr lang="en-US" b="1" dirty="0"/>
          </a:p>
        </p:txBody>
      </p:sp>
      <p:sp>
        <p:nvSpPr>
          <p:cNvPr id="4" name="Segnaposto numero diapositiva 3">
            <a:extLst>
              <a:ext uri="{FF2B5EF4-FFF2-40B4-BE49-F238E27FC236}">
                <a16:creationId xmlns:a16="http://schemas.microsoft.com/office/drawing/2014/main" id="{13FAB5AC-728A-36B0-51DE-DEC911BFBD8D}"/>
              </a:ext>
            </a:extLst>
          </p:cNvPr>
          <p:cNvSpPr>
            <a:spLocks noGrp="1"/>
          </p:cNvSpPr>
          <p:nvPr>
            <p:ph type="sldNum" sz="quarter" idx="11"/>
          </p:nvPr>
        </p:nvSpPr>
        <p:spPr/>
        <p:txBody>
          <a:bodyPr/>
          <a:lstStyle/>
          <a:p>
            <a:fld id="{D57F1E4F-1CFF-5643-939E-217C01CDF565}" type="slidenum">
              <a:rPr lang="it-IT" smtClean="0"/>
              <a:pPr/>
              <a:t>‹#›</a:t>
            </a:fld>
            <a:endParaRPr lang="it-IT" dirty="0"/>
          </a:p>
        </p:txBody>
      </p:sp>
      <p:sp>
        <p:nvSpPr>
          <p:cNvPr id="8" name="Segnaposto testo 7">
            <a:extLst>
              <a:ext uri="{FF2B5EF4-FFF2-40B4-BE49-F238E27FC236}">
                <a16:creationId xmlns:a16="http://schemas.microsoft.com/office/drawing/2014/main" id="{58DBCC6F-DEF5-CAB3-E0DA-7FFAA2C9DD83}"/>
              </a:ext>
            </a:extLst>
          </p:cNvPr>
          <p:cNvSpPr>
            <a:spLocks noGrp="1"/>
          </p:cNvSpPr>
          <p:nvPr>
            <p:ph type="body" sz="quarter" idx="13"/>
          </p:nvPr>
        </p:nvSpPr>
        <p:spPr>
          <a:xfrm>
            <a:off x="7591425" y="1776414"/>
            <a:ext cx="3762375" cy="4394200"/>
          </a:xfrm>
        </p:spPr>
        <p:txBody>
          <a:bodyPr>
            <a:normAutofit/>
          </a:bodyPr>
          <a:lstStyle>
            <a:lvl1pPr marL="0" indent="0">
              <a:buFontTx/>
              <a:buNone/>
              <a:defRPr sz="2400"/>
            </a:lvl1pPr>
            <a:lvl2pPr marL="457200" indent="0">
              <a:buFontTx/>
              <a:buNone/>
              <a:defRPr sz="2000"/>
            </a:lvl2pPr>
            <a:lvl3pPr marL="914400" indent="0">
              <a:buFontTx/>
              <a:buNone/>
              <a:defRPr sz="1800"/>
            </a:lvl3pPr>
            <a:lvl4pPr marL="1371600" indent="0">
              <a:buFontTx/>
              <a:buNone/>
              <a:defRPr sz="1600"/>
            </a:lvl4pPr>
            <a:lvl5pPr marL="1828800" indent="0">
              <a:buFontTx/>
              <a:buNone/>
              <a:defRPr sz="1600"/>
            </a:lvl5pPr>
          </a:lstStyle>
          <a:p>
            <a:pPr lvl="0"/>
            <a:r>
              <a:rPr lang="it-IT" dirty="0"/>
              <a:t>Fare clic per modificare gli stili del testo dello schema</a:t>
            </a:r>
          </a:p>
        </p:txBody>
      </p:sp>
      <p:sp>
        <p:nvSpPr>
          <p:cNvPr id="7" name="Segnaposto grafico 6">
            <a:extLst>
              <a:ext uri="{FF2B5EF4-FFF2-40B4-BE49-F238E27FC236}">
                <a16:creationId xmlns:a16="http://schemas.microsoft.com/office/drawing/2014/main" id="{B151F72B-F6FA-E04A-C2A3-703DEDE9DBCB}"/>
              </a:ext>
            </a:extLst>
          </p:cNvPr>
          <p:cNvSpPr>
            <a:spLocks noGrp="1"/>
          </p:cNvSpPr>
          <p:nvPr>
            <p:ph type="chart" sz="quarter" idx="14"/>
          </p:nvPr>
        </p:nvSpPr>
        <p:spPr>
          <a:xfrm>
            <a:off x="838200" y="1775014"/>
            <a:ext cx="6591600" cy="4395600"/>
          </a:xfrm>
        </p:spPr>
        <p:txBody>
          <a:bodyPr/>
          <a:lstStyle/>
          <a:p>
            <a:endParaRPr lang="en-GB"/>
          </a:p>
        </p:txBody>
      </p:sp>
    </p:spTree>
    <p:extLst>
      <p:ext uri="{BB962C8B-B14F-4D97-AF65-F5344CB8AC3E}">
        <p14:creationId xmlns:p14="http://schemas.microsoft.com/office/powerpoint/2010/main" val="19925695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isclaim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195262"/>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D6122A5-00A8-32E3-C7FF-3FEEECD528D1}"/>
              </a:ext>
            </a:extLst>
          </p:cNvPr>
          <p:cNvSpPr>
            <a:spLocks noGrp="1"/>
          </p:cNvSpPr>
          <p:nvPr>
            <p:ph type="ctrTitle"/>
          </p:nvPr>
        </p:nvSpPr>
        <p:spPr>
          <a:xfrm>
            <a:off x="1524000" y="1122363"/>
            <a:ext cx="9144000" cy="2387600"/>
          </a:xfrm>
        </p:spPr>
        <p:txBody>
          <a:bodyPr vert="horz" lIns="91440" tIns="45720" rIns="91440" bIns="45720" rtlCol="0" anchor="b">
            <a:normAutofit fontScale="90000"/>
          </a:bodyPr>
          <a:lstStyle>
            <a:lvl1pPr algn="ctr">
              <a:defRPr lang="it-IT" sz="6000" b="1">
                <a:solidFill>
                  <a:srgbClr val="94C020"/>
                </a:solidFill>
                <a:latin typeface="+mn-lt"/>
              </a:defRPr>
            </a:lvl1pPr>
          </a:lstStyle>
          <a:p>
            <a:pPr lvl="0" algn="ctr"/>
            <a:r>
              <a:rPr lang="it-IT"/>
              <a:t>Fare clic per modificare lo stile del titolo dello schema</a:t>
            </a:r>
          </a:p>
        </p:txBody>
      </p:sp>
      <p:sp>
        <p:nvSpPr>
          <p:cNvPr id="3" name="Sottotitolo 2">
            <a:extLst>
              <a:ext uri="{FF2B5EF4-FFF2-40B4-BE49-F238E27FC236}">
                <a16:creationId xmlns:a16="http://schemas.microsoft.com/office/drawing/2014/main" id="{E890540D-6233-8DC0-25E1-261205F22FED}"/>
              </a:ext>
            </a:extLst>
          </p:cNvPr>
          <p:cNvSpPr>
            <a:spLocks noGrp="1"/>
          </p:cNvSpPr>
          <p:nvPr>
            <p:ph type="subTitle" idx="1"/>
          </p:nvPr>
        </p:nvSpPr>
        <p:spPr>
          <a:xfrm>
            <a:off x="1524000" y="3602038"/>
            <a:ext cx="9144000" cy="1655762"/>
          </a:xfrm>
        </p:spPr>
        <p:txBody>
          <a:bodyPr vert="horz" lIns="91440" tIns="45720" rIns="91440" bIns="45720" rtlCol="0">
            <a:normAutofit/>
          </a:bodyPr>
          <a:lstStyle>
            <a:lvl1pPr marL="342900" indent="-342900" algn="ctr">
              <a:buFont typeface="Wingdings" panose="05000000000000000000" pitchFamily="2" charset="2"/>
              <a:buChar char="§"/>
              <a:defRPr lang="it-IT" sz="2400" dirty="0">
                <a:solidFill>
                  <a:schemeClr val="tx1">
                    <a:lumMod val="65000"/>
                    <a:lumOff val="35000"/>
                  </a:schemeClr>
                </a:solidFill>
              </a:defRPr>
            </a:lvl1pPr>
          </a:lstStyle>
          <a:p>
            <a:pPr marL="0" lvl="0" indent="0" algn="ctr">
              <a:buNone/>
            </a:pPr>
            <a:r>
              <a:rPr lang="it-IT" dirty="0"/>
              <a:t>Fare clic per modificare lo stile del sottotitolo dello schema</a:t>
            </a:r>
          </a:p>
        </p:txBody>
      </p:sp>
      <p:sp>
        <p:nvSpPr>
          <p:cNvPr id="5" name="Segnaposto piè di pagina 4">
            <a:extLst>
              <a:ext uri="{FF2B5EF4-FFF2-40B4-BE49-F238E27FC236}">
                <a16:creationId xmlns:a16="http://schemas.microsoft.com/office/drawing/2014/main" id="{6E5B8C5C-196C-69F0-D169-A3279DD36528}"/>
              </a:ext>
            </a:extLst>
          </p:cNvPr>
          <p:cNvSpPr>
            <a:spLocks noGrp="1"/>
          </p:cNvSpPr>
          <p:nvPr>
            <p:ph type="ftr" sz="quarter" idx="11"/>
          </p:nvPr>
        </p:nvSpPr>
        <p:spPr/>
        <p:txBody>
          <a:bodyPr/>
          <a:lstStyle/>
          <a:p>
            <a:r>
              <a:rPr lang="en-US" dirty="0"/>
              <a:t>Module: XXXXXXX / Learning Unit: YYYYYYY / Sub Unit: ZZZZZZZZ</a:t>
            </a:r>
          </a:p>
        </p:txBody>
      </p:sp>
      <p:sp>
        <p:nvSpPr>
          <p:cNvPr id="6" name="Segnaposto numero diapositiva 5">
            <a:extLst>
              <a:ext uri="{FF2B5EF4-FFF2-40B4-BE49-F238E27FC236}">
                <a16:creationId xmlns:a16="http://schemas.microsoft.com/office/drawing/2014/main" id="{64D21475-6FBC-1FDA-6DD5-B4D3DC7C5709}"/>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51260317"/>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E41240B-7FA6-5C54-80D1-598C9A033CEA}"/>
              </a:ext>
            </a:extLst>
          </p:cNvPr>
          <p:cNvSpPr>
            <a:spLocks noGrp="1"/>
          </p:cNvSpPr>
          <p:nvPr>
            <p:ph type="title"/>
          </p:nvPr>
        </p:nvSpPr>
        <p:spPr>
          <a:xfrm>
            <a:off x="838200" y="681037"/>
            <a:ext cx="10515600" cy="1009651"/>
          </a:xfrm>
        </p:spPr>
        <p:txBody>
          <a:bodyPr vert="horz" lIns="91440" tIns="45720" rIns="91440" bIns="45720" rtlCol="0" anchor="ctr">
            <a:normAutofit/>
          </a:bodyPr>
          <a:lstStyle>
            <a:lvl1pPr>
              <a:defRPr lang="it-IT">
                <a:solidFill>
                  <a:srgbClr val="94C020"/>
                </a:solidFill>
              </a:defRPr>
            </a:lvl1pPr>
          </a:lstStyle>
          <a:p>
            <a:pPr lvl="0"/>
            <a:r>
              <a:rPr lang="it-IT" dirty="0"/>
              <a:t>Fare clic per modificare lo stile del titolo dello schema</a:t>
            </a:r>
          </a:p>
        </p:txBody>
      </p:sp>
      <p:sp>
        <p:nvSpPr>
          <p:cNvPr id="3" name="Segnaposto contenuto 2">
            <a:extLst>
              <a:ext uri="{FF2B5EF4-FFF2-40B4-BE49-F238E27FC236}">
                <a16:creationId xmlns:a16="http://schemas.microsoft.com/office/drawing/2014/main" id="{2A5918A4-C2B6-2A24-1305-FA064CC1C3E6}"/>
              </a:ext>
            </a:extLst>
          </p:cNvPr>
          <p:cNvSpPr>
            <a:spLocks noGrp="1"/>
          </p:cNvSpPr>
          <p:nvPr>
            <p:ph idx="1"/>
          </p:nvPr>
        </p:nvSpPr>
        <p:spPr/>
        <p:txBody>
          <a:bodyPr vert="horz" lIns="91440" tIns="45720" rIns="91440" bIns="45720" rtlCol="0">
            <a:normAutofit/>
          </a:bodyPr>
          <a:lstStyle>
            <a:lvl1pPr>
              <a:defRPr lang="it-IT" sz="2400">
                <a:solidFill>
                  <a:schemeClr val="tx1">
                    <a:lumMod val="65000"/>
                    <a:lumOff val="35000"/>
                  </a:schemeClr>
                </a:solidFill>
              </a:defRPr>
            </a:lvl1pPr>
            <a:lvl2pPr>
              <a:defRPr lang="it-IT">
                <a:solidFill>
                  <a:srgbClr val="595959"/>
                </a:solidFill>
              </a:defRPr>
            </a:lvl2pPr>
            <a:lvl3pPr>
              <a:defRPr lang="it-IT">
                <a:solidFill>
                  <a:srgbClr val="595959"/>
                </a:solidFill>
              </a:defRPr>
            </a:lvl3pPr>
            <a:lvl4pPr>
              <a:defRPr lang="it-IT">
                <a:solidFill>
                  <a:srgbClr val="595959"/>
                </a:solidFill>
              </a:defRPr>
            </a:lvl4pPr>
            <a:lvl5pPr>
              <a:defRPr lang="it-IT">
                <a:solidFill>
                  <a:srgbClr val="595959"/>
                </a:solidFill>
              </a:defRPr>
            </a:lvl5p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5" name="Segnaposto piè di pagina 4">
            <a:extLst>
              <a:ext uri="{FF2B5EF4-FFF2-40B4-BE49-F238E27FC236}">
                <a16:creationId xmlns:a16="http://schemas.microsoft.com/office/drawing/2014/main" id="{8C4AA35A-5D50-BE62-F2C4-1FD36DF8EBA4}"/>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6" name="Segnaposto numero diapositiva 5">
            <a:extLst>
              <a:ext uri="{FF2B5EF4-FFF2-40B4-BE49-F238E27FC236}">
                <a16:creationId xmlns:a16="http://schemas.microsoft.com/office/drawing/2014/main" id="{B4334004-55B7-4583-BA2C-673BF369F923}"/>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658792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57ACC99-8D30-1388-8E8C-18AD6AFE5D89}"/>
              </a:ext>
            </a:extLst>
          </p:cNvPr>
          <p:cNvSpPr>
            <a:spLocks noGrp="1"/>
          </p:cNvSpPr>
          <p:nvPr>
            <p:ph type="title"/>
          </p:nvPr>
        </p:nvSpPr>
        <p:spPr>
          <a:xfrm>
            <a:off x="831850" y="1709738"/>
            <a:ext cx="10515600" cy="2852737"/>
          </a:xfrm>
        </p:spPr>
        <p:txBody>
          <a:bodyPr vert="horz" lIns="91440" tIns="45720" rIns="91440" bIns="45720" rtlCol="0" anchor="b">
            <a:normAutofit fontScale="90000"/>
          </a:bodyPr>
          <a:lstStyle>
            <a:lvl1pPr>
              <a:defRPr lang="it-IT" sz="6000" b="1">
                <a:solidFill>
                  <a:srgbClr val="94C020"/>
                </a:solidFill>
                <a:latin typeface="+mn-lt"/>
              </a:defRPr>
            </a:lvl1pPr>
          </a:lstStyle>
          <a:p>
            <a:pPr lvl="0"/>
            <a:r>
              <a:rPr lang="it-IT"/>
              <a:t>Fare clic per modificare lo stile del titolo dello schema</a:t>
            </a:r>
          </a:p>
        </p:txBody>
      </p:sp>
      <p:sp>
        <p:nvSpPr>
          <p:cNvPr id="3" name="Segnaposto testo 2">
            <a:extLst>
              <a:ext uri="{FF2B5EF4-FFF2-40B4-BE49-F238E27FC236}">
                <a16:creationId xmlns:a16="http://schemas.microsoft.com/office/drawing/2014/main" id="{2C6C9BC8-9C49-5860-3C9B-4DFF298194A0}"/>
              </a:ext>
            </a:extLst>
          </p:cNvPr>
          <p:cNvSpPr>
            <a:spLocks noGrp="1"/>
          </p:cNvSpPr>
          <p:nvPr>
            <p:ph type="body" idx="1"/>
          </p:nvPr>
        </p:nvSpPr>
        <p:spPr>
          <a:xfrm>
            <a:off x="831850" y="4589463"/>
            <a:ext cx="10515600" cy="1500187"/>
          </a:xfrm>
        </p:spPr>
        <p:txBody>
          <a:bodyPr vert="horz" lIns="91440" tIns="45720" rIns="91440" bIns="45720" rtlCol="0">
            <a:normAutofit/>
          </a:bodyPr>
          <a:lstStyle>
            <a:lvl1pPr>
              <a:defRPr lang="it-IT" sz="2400">
                <a:solidFill>
                  <a:schemeClr val="tx1">
                    <a:lumMod val="65000"/>
                    <a:lumOff val="35000"/>
                  </a:schemeClr>
                </a:solidFill>
              </a:defRPr>
            </a:lvl1pPr>
          </a:lstStyle>
          <a:p>
            <a:pPr marL="0" lvl="0" indent="0">
              <a:buNone/>
            </a:pPr>
            <a:r>
              <a:rPr lang="it-IT"/>
              <a:t>Fare clic per modificare gli stili del testo dello schema</a:t>
            </a:r>
          </a:p>
        </p:txBody>
      </p:sp>
      <p:sp>
        <p:nvSpPr>
          <p:cNvPr id="5" name="Segnaposto piè di pagina 4">
            <a:extLst>
              <a:ext uri="{FF2B5EF4-FFF2-40B4-BE49-F238E27FC236}">
                <a16:creationId xmlns:a16="http://schemas.microsoft.com/office/drawing/2014/main" id="{DCF716CD-E1B3-0F8F-98D0-8284F4D034A4}"/>
              </a:ext>
            </a:extLst>
          </p:cNvPr>
          <p:cNvSpPr>
            <a:spLocks noGrp="1"/>
          </p:cNvSpPr>
          <p:nvPr>
            <p:ph type="ftr" sz="quarter" idx="11"/>
          </p:nvPr>
        </p:nvSpPr>
        <p:spPr/>
        <p:txBody>
          <a:bodyPr/>
          <a:lstStyle/>
          <a:p>
            <a:r>
              <a:rPr lang="en-US" dirty="0"/>
              <a:t>Module: XXXXXXX / Learning Unit: YYYYYYY / Sub Unit: ZZZZZZZZ</a:t>
            </a:r>
          </a:p>
        </p:txBody>
      </p:sp>
      <p:sp>
        <p:nvSpPr>
          <p:cNvPr id="6" name="Segnaposto numero diapositiva 5">
            <a:extLst>
              <a:ext uri="{FF2B5EF4-FFF2-40B4-BE49-F238E27FC236}">
                <a16:creationId xmlns:a16="http://schemas.microsoft.com/office/drawing/2014/main" id="{BEC30DA6-2F52-4F9B-C436-D5274F719E96}"/>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737287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912C782-47B5-CA99-685D-3350368C8019}"/>
              </a:ext>
            </a:extLst>
          </p:cNvPr>
          <p:cNvSpPr>
            <a:spLocks noGrp="1"/>
          </p:cNvSpPr>
          <p:nvPr>
            <p:ph type="title"/>
          </p:nvPr>
        </p:nvSpPr>
        <p:spPr>
          <a:xfrm>
            <a:off x="838200" y="812800"/>
            <a:ext cx="10515600" cy="877888"/>
          </a:xfrm>
        </p:spPr>
        <p:txBody>
          <a:bodyPr vert="horz" lIns="91440" tIns="45720" rIns="91440" bIns="45720" rtlCol="0" anchor="ctr">
            <a:normAutofit/>
          </a:bodyPr>
          <a:lstStyle>
            <a:lvl1pPr>
              <a:defRPr lang="it-IT">
                <a:solidFill>
                  <a:srgbClr val="94C020"/>
                </a:solidFill>
              </a:defRPr>
            </a:lvl1pPr>
          </a:lstStyle>
          <a:p>
            <a:pPr lvl="0"/>
            <a:r>
              <a:rPr lang="it-IT" dirty="0"/>
              <a:t>Fare clic per modificare lo stile del titolo dello schema</a:t>
            </a:r>
          </a:p>
        </p:txBody>
      </p:sp>
      <p:sp>
        <p:nvSpPr>
          <p:cNvPr id="3" name="Segnaposto contenuto 2">
            <a:extLst>
              <a:ext uri="{FF2B5EF4-FFF2-40B4-BE49-F238E27FC236}">
                <a16:creationId xmlns:a16="http://schemas.microsoft.com/office/drawing/2014/main" id="{CE6752D3-9B63-4471-7D15-C34B66B2FA5D}"/>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786888FA-CF6F-2A1E-15BD-01FD2BDE8AC0}"/>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a:extLst>
              <a:ext uri="{FF2B5EF4-FFF2-40B4-BE49-F238E27FC236}">
                <a16:creationId xmlns:a16="http://schemas.microsoft.com/office/drawing/2014/main" id="{BB509580-4E42-15C7-DA53-2D597A3B6395}"/>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7" name="Segnaposto numero diapositiva 6">
            <a:extLst>
              <a:ext uri="{FF2B5EF4-FFF2-40B4-BE49-F238E27FC236}">
                <a16:creationId xmlns:a16="http://schemas.microsoft.com/office/drawing/2014/main" id="{13DC541D-C5DE-9BE6-8939-4A8110E75EC2}"/>
              </a:ext>
            </a:extLst>
          </p:cNvPr>
          <p:cNvSpPr>
            <a:spLocks noGrp="1"/>
          </p:cNvSpPr>
          <p:nvPr>
            <p:ph type="sldNum" sz="quarter" idx="12"/>
          </p:nvPr>
        </p:nvSpPr>
        <p:spPr/>
        <p:txBody>
          <a:bodyPr/>
          <a:lstStyle/>
          <a:p>
            <a:fld id="{6FF9F0C5-380F-41C2-899A-BAC0F0927E16}" type="slidenum">
              <a:rPr lang="en-US" smtClean="0"/>
              <a:t>‹#›</a:t>
            </a:fld>
            <a:endParaRPr lang="en-US" dirty="0"/>
          </a:p>
        </p:txBody>
      </p:sp>
    </p:spTree>
    <p:extLst>
      <p:ext uri="{BB962C8B-B14F-4D97-AF65-F5344CB8AC3E}">
        <p14:creationId xmlns:p14="http://schemas.microsoft.com/office/powerpoint/2010/main" val="33127037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4EC8361-8B55-E21D-0729-DAF0A91BB43C}"/>
              </a:ext>
            </a:extLst>
          </p:cNvPr>
          <p:cNvSpPr>
            <a:spLocks noGrp="1"/>
          </p:cNvSpPr>
          <p:nvPr>
            <p:ph type="title"/>
          </p:nvPr>
        </p:nvSpPr>
        <p:spPr>
          <a:xfrm>
            <a:off x="839788" y="774700"/>
            <a:ext cx="10515600" cy="915988"/>
          </a:xfrm>
        </p:spPr>
        <p:txBody>
          <a:bodyPr vert="horz" lIns="91440" tIns="45720" rIns="91440" bIns="45720" rtlCol="0" anchor="ctr">
            <a:normAutofit/>
          </a:bodyPr>
          <a:lstStyle>
            <a:lvl1pPr>
              <a:defRPr lang="it-IT">
                <a:solidFill>
                  <a:srgbClr val="94C020"/>
                </a:solidFill>
              </a:defRPr>
            </a:lvl1pPr>
          </a:lstStyle>
          <a:p>
            <a:pPr lvl="0"/>
            <a:r>
              <a:rPr lang="it-IT" dirty="0"/>
              <a:t>Fare clic per modificare lo stile del titolo dello schema</a:t>
            </a:r>
          </a:p>
        </p:txBody>
      </p:sp>
      <p:sp>
        <p:nvSpPr>
          <p:cNvPr id="3" name="Segnaposto testo 2">
            <a:extLst>
              <a:ext uri="{FF2B5EF4-FFF2-40B4-BE49-F238E27FC236}">
                <a16:creationId xmlns:a16="http://schemas.microsoft.com/office/drawing/2014/main" id="{BB9546E0-5ED9-4B3D-A15A-DE549550D5D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32AD68EE-1126-EF80-2914-23F60E25D73D}"/>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CCE7060D-F6F1-5622-EF5F-BD1CFA9AD02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409707CB-CBCD-8077-C620-FB87731AFD93}"/>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8" name="Segnaposto piè di pagina 7">
            <a:extLst>
              <a:ext uri="{FF2B5EF4-FFF2-40B4-BE49-F238E27FC236}">
                <a16:creationId xmlns:a16="http://schemas.microsoft.com/office/drawing/2014/main" id="{F3627770-A5EE-3EF1-6806-78663F3AD7F5}"/>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9" name="Segnaposto numero diapositiva 8">
            <a:extLst>
              <a:ext uri="{FF2B5EF4-FFF2-40B4-BE49-F238E27FC236}">
                <a16:creationId xmlns:a16="http://schemas.microsoft.com/office/drawing/2014/main" id="{3E41E068-8309-AA34-EFD3-6632EF156C8B}"/>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730211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Due Colon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912C782-47B5-CA99-685D-3350368C8019}"/>
              </a:ext>
            </a:extLst>
          </p:cNvPr>
          <p:cNvSpPr>
            <a:spLocks noGrp="1"/>
          </p:cNvSpPr>
          <p:nvPr>
            <p:ph type="title"/>
          </p:nvPr>
        </p:nvSpPr>
        <p:spPr>
          <a:xfrm>
            <a:off x="838200" y="812800"/>
            <a:ext cx="10515600" cy="877888"/>
          </a:xfrm>
        </p:spPr>
        <p:txBody>
          <a:bodyPr vert="horz" lIns="91440" tIns="45720" rIns="91440" bIns="45720" rtlCol="0" anchor="ctr">
            <a:normAutofit/>
          </a:bodyPr>
          <a:lstStyle>
            <a:lvl1pPr>
              <a:defRPr lang="it-IT">
                <a:solidFill>
                  <a:srgbClr val="94C020"/>
                </a:solidFill>
              </a:defRPr>
            </a:lvl1pPr>
          </a:lstStyle>
          <a:p>
            <a:pPr lvl="0"/>
            <a:r>
              <a:rPr lang="it-IT" dirty="0"/>
              <a:t>Fare clic per modificare lo stile del titolo dello schema</a:t>
            </a:r>
          </a:p>
        </p:txBody>
      </p:sp>
      <p:sp>
        <p:nvSpPr>
          <p:cNvPr id="3" name="Segnaposto contenuto 2">
            <a:extLst>
              <a:ext uri="{FF2B5EF4-FFF2-40B4-BE49-F238E27FC236}">
                <a16:creationId xmlns:a16="http://schemas.microsoft.com/office/drawing/2014/main" id="{CE6752D3-9B63-4471-7D15-C34B66B2FA5D}"/>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786888FA-CF6F-2A1E-15BD-01FD2BDE8AC0}"/>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a:extLst>
              <a:ext uri="{FF2B5EF4-FFF2-40B4-BE49-F238E27FC236}">
                <a16:creationId xmlns:a16="http://schemas.microsoft.com/office/drawing/2014/main" id="{BB509580-4E42-15C7-DA53-2D597A3B6395}"/>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7" name="Segnaposto numero diapositiva 6">
            <a:extLst>
              <a:ext uri="{FF2B5EF4-FFF2-40B4-BE49-F238E27FC236}">
                <a16:creationId xmlns:a16="http://schemas.microsoft.com/office/drawing/2014/main" id="{13DC541D-C5DE-9BE6-8939-4A8110E75EC2}"/>
              </a:ext>
            </a:extLst>
          </p:cNvPr>
          <p:cNvSpPr>
            <a:spLocks noGrp="1"/>
          </p:cNvSpPr>
          <p:nvPr>
            <p:ph type="sldNum" sz="quarter" idx="12"/>
          </p:nvPr>
        </p:nvSpPr>
        <p:spPr/>
        <p:txBody>
          <a:bodyPr/>
          <a:lstStyle/>
          <a:p>
            <a:fld id="{6FF9F0C5-380F-41C2-899A-BAC0F0927E16}" type="slidenum">
              <a:rPr lang="en-US" smtClean="0"/>
              <a:t>‹#›</a:t>
            </a:fld>
            <a:endParaRPr lang="en-US" dirty="0"/>
          </a:p>
        </p:txBody>
      </p:sp>
    </p:spTree>
    <p:extLst>
      <p:ext uri="{BB962C8B-B14F-4D97-AF65-F5344CB8AC3E}">
        <p14:creationId xmlns:p14="http://schemas.microsoft.com/office/powerpoint/2010/main" val="39071365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6EC3B82-4F60-2330-94FF-CB6C87AB0041}"/>
              </a:ext>
            </a:extLst>
          </p:cNvPr>
          <p:cNvSpPr>
            <a:spLocks noGrp="1"/>
          </p:cNvSpPr>
          <p:nvPr>
            <p:ph type="title"/>
          </p:nvPr>
        </p:nvSpPr>
        <p:spPr>
          <a:xfrm>
            <a:off x="838200" y="762000"/>
            <a:ext cx="10515600" cy="928688"/>
          </a:xfrm>
        </p:spPr>
        <p:txBody>
          <a:bodyPr vert="horz" lIns="91440" tIns="45720" rIns="91440" bIns="45720" rtlCol="0" anchor="ctr">
            <a:normAutofit/>
          </a:bodyPr>
          <a:lstStyle>
            <a:lvl1pPr>
              <a:defRPr lang="it-IT">
                <a:solidFill>
                  <a:srgbClr val="94C020"/>
                </a:solidFill>
              </a:defRPr>
            </a:lvl1pPr>
          </a:lstStyle>
          <a:p>
            <a:pPr lvl="0"/>
            <a:r>
              <a:rPr lang="it-IT" dirty="0"/>
              <a:t>Fare clic per modificare lo stile del titolo dello schema</a:t>
            </a:r>
          </a:p>
        </p:txBody>
      </p:sp>
      <p:sp>
        <p:nvSpPr>
          <p:cNvPr id="4" name="Segnaposto piè di pagina 3">
            <a:extLst>
              <a:ext uri="{FF2B5EF4-FFF2-40B4-BE49-F238E27FC236}">
                <a16:creationId xmlns:a16="http://schemas.microsoft.com/office/drawing/2014/main" id="{A5138269-A114-F761-DB69-AFCB2ECF2DD9}"/>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5" name="Segnaposto numero diapositiva 4">
            <a:extLst>
              <a:ext uri="{FF2B5EF4-FFF2-40B4-BE49-F238E27FC236}">
                <a16:creationId xmlns:a16="http://schemas.microsoft.com/office/drawing/2014/main" id="{328E2090-5182-7AF9-04D0-3A3D4484C83E}"/>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370662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3" name="Segnaposto piè di pagina 2">
            <a:extLst>
              <a:ext uri="{FF2B5EF4-FFF2-40B4-BE49-F238E27FC236}">
                <a16:creationId xmlns:a16="http://schemas.microsoft.com/office/drawing/2014/main" id="{2462F54B-3E37-78C4-DCD2-6D783F30CFEB}"/>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4" name="Segnaposto numero diapositiva 3">
            <a:extLst>
              <a:ext uri="{FF2B5EF4-FFF2-40B4-BE49-F238E27FC236}">
                <a16:creationId xmlns:a16="http://schemas.microsoft.com/office/drawing/2014/main" id="{94CD7671-C97C-4DC8-A63F-734A9511400B}"/>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293042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8">
            <a:lum/>
          </a:blip>
          <a:srcRect/>
          <a:stretch>
            <a:fillRect/>
          </a:stretch>
        </a:blipFill>
        <a:effectLst/>
      </p:bgPr>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F9D81764-EEF3-B3B9-7883-7C10BB1A0B93}"/>
              </a:ext>
            </a:extLst>
          </p:cNvPr>
          <p:cNvSpPr>
            <a:spLocks noGrp="1"/>
          </p:cNvSpPr>
          <p:nvPr>
            <p:ph type="title"/>
          </p:nvPr>
        </p:nvSpPr>
        <p:spPr>
          <a:xfrm>
            <a:off x="838200" y="681037"/>
            <a:ext cx="10515600" cy="1009651"/>
          </a:xfrm>
          <a:prstGeom prst="rect">
            <a:avLst/>
          </a:prstGeom>
        </p:spPr>
        <p:txBody>
          <a:bodyPr vert="horz" lIns="91440" tIns="45720" rIns="91440" bIns="45720" rtlCol="0" anchor="ctr">
            <a:normAutofit/>
          </a:bodyPr>
          <a:lstStyle/>
          <a:p>
            <a:pPr lvl="0"/>
            <a:r>
              <a:rPr lang="it-IT"/>
              <a:t>Fare clic per modificare lo stile del titolo dello schema</a:t>
            </a:r>
          </a:p>
        </p:txBody>
      </p:sp>
      <p:sp>
        <p:nvSpPr>
          <p:cNvPr id="3" name="Segnaposto testo 2">
            <a:extLst>
              <a:ext uri="{FF2B5EF4-FFF2-40B4-BE49-F238E27FC236}">
                <a16:creationId xmlns:a16="http://schemas.microsoft.com/office/drawing/2014/main" id="{98E509D0-A688-42E6-5F9D-4B1C5CB06B6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piè di pagina 4">
            <a:extLst>
              <a:ext uri="{FF2B5EF4-FFF2-40B4-BE49-F238E27FC236}">
                <a16:creationId xmlns:a16="http://schemas.microsoft.com/office/drawing/2014/main" id="{D4468883-481E-6A84-AC66-340CA3412CA9}"/>
              </a:ext>
            </a:extLst>
          </p:cNvPr>
          <p:cNvSpPr>
            <a:spLocks noGrp="1"/>
          </p:cNvSpPr>
          <p:nvPr>
            <p:ph type="ftr" sz="quarter" idx="3"/>
          </p:nvPr>
        </p:nvSpPr>
        <p:spPr>
          <a:xfrm>
            <a:off x="838200" y="6238876"/>
            <a:ext cx="9982200" cy="600074"/>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b="1" dirty="0"/>
              <a:t>Module</a:t>
            </a:r>
            <a:r>
              <a:rPr lang="en-US" dirty="0"/>
              <a:t>: XXXXXXX / </a:t>
            </a:r>
            <a:r>
              <a:rPr lang="en-US" b="1" dirty="0"/>
              <a:t>Learning Unit</a:t>
            </a:r>
            <a:r>
              <a:rPr lang="en-US" dirty="0"/>
              <a:t>: YYYYYYY / </a:t>
            </a:r>
            <a:r>
              <a:rPr lang="en-US" b="1" dirty="0"/>
              <a:t>Sub Unit</a:t>
            </a:r>
            <a:r>
              <a:rPr lang="en-US" dirty="0"/>
              <a:t>: ZZZZZZZZ</a:t>
            </a:r>
            <a:endParaRPr lang="en-US" b="1" dirty="0"/>
          </a:p>
        </p:txBody>
      </p:sp>
      <p:sp>
        <p:nvSpPr>
          <p:cNvPr id="6" name="Segnaposto numero diapositiva 5">
            <a:extLst>
              <a:ext uri="{FF2B5EF4-FFF2-40B4-BE49-F238E27FC236}">
                <a16:creationId xmlns:a16="http://schemas.microsoft.com/office/drawing/2014/main" id="{7624506B-32CC-1AB4-8563-22F24F253EEF}"/>
              </a:ext>
            </a:extLst>
          </p:cNvPr>
          <p:cNvSpPr>
            <a:spLocks noGrp="1"/>
          </p:cNvSpPr>
          <p:nvPr>
            <p:ph type="sldNum" sz="quarter" idx="4"/>
          </p:nvPr>
        </p:nvSpPr>
        <p:spPr>
          <a:xfrm>
            <a:off x="10896600" y="6356350"/>
            <a:ext cx="457200" cy="365125"/>
          </a:xfrm>
          <a:prstGeom prst="rect">
            <a:avLst/>
          </a:prstGeom>
        </p:spPr>
        <p:txBody>
          <a:bodyPr vert="horz" lIns="91440" tIns="45720" rIns="91440" bIns="45720" rtlCol="0" anchor="ctr"/>
          <a:lstStyle>
            <a:lvl1pPr algn="r">
              <a:defRPr lang="en-US" sz="1200" b="1" smtClean="0">
                <a:solidFill>
                  <a:schemeClr val="tx1">
                    <a:tint val="75000"/>
                  </a:schemeClr>
                </a:solidFill>
              </a:defRPr>
            </a:lvl1pPr>
          </a:lstStyle>
          <a:p>
            <a:fld id="{D57F1E4F-1CFF-5643-939E-217C01CDF565}" type="slidenum">
              <a:rPr lang="it-IT" smtClean="0"/>
              <a:pPr/>
              <a:t>‹#›</a:t>
            </a:fld>
            <a:endParaRPr lang="it-IT" dirty="0"/>
          </a:p>
        </p:txBody>
      </p:sp>
    </p:spTree>
    <p:extLst>
      <p:ext uri="{BB962C8B-B14F-4D97-AF65-F5344CB8AC3E}">
        <p14:creationId xmlns:p14="http://schemas.microsoft.com/office/powerpoint/2010/main" val="1897871685"/>
      </p:ext>
    </p:extLst>
  </p:cSld>
  <p:clrMap bg1="lt1" tx1="dk1" bg2="lt2" tx2="dk2" accent1="accent1" accent2="accent2" accent3="accent3" accent4="accent4" accent5="accent5" accent6="accent6" hlink="hlink" folHlink="folHlink"/>
  <p:sldLayoutIdLst>
    <p:sldLayoutId id="2147483738" r:id="rId1"/>
    <p:sldLayoutId id="2147483727" r:id="rId2"/>
    <p:sldLayoutId id="2147483728" r:id="rId3"/>
    <p:sldLayoutId id="2147483729" r:id="rId4"/>
    <p:sldLayoutId id="2147483730" r:id="rId5"/>
    <p:sldLayoutId id="2147483731" r:id="rId6"/>
    <p:sldLayoutId id="2147483740" r:id="rId7"/>
    <p:sldLayoutId id="2147483732" r:id="rId8"/>
    <p:sldLayoutId id="2147483733" r:id="rId9"/>
    <p:sldLayoutId id="2147483734" r:id="rId10"/>
    <p:sldLayoutId id="2147483735" r:id="rId11"/>
    <p:sldLayoutId id="2147483736" r:id="rId12"/>
    <p:sldLayoutId id="2147483737" r:id="rId13"/>
    <p:sldLayoutId id="2147483741" r:id="rId14"/>
    <p:sldLayoutId id="2147483742" r:id="rId15"/>
    <p:sldLayoutId id="2147483739" r:id="rId16"/>
  </p:sldLayoutIdLst>
  <p:hf hdr="0" dt="0"/>
  <p:txStyles>
    <p:titleStyle>
      <a:lvl1pPr algn="l" defTabSz="914400" rtl="0" eaLnBrk="1" latinLnBrk="0" hangingPunct="1">
        <a:lnSpc>
          <a:spcPct val="90000"/>
        </a:lnSpc>
        <a:spcBef>
          <a:spcPct val="0"/>
        </a:spcBef>
        <a:buNone/>
        <a:defRPr lang="it-IT" sz="4400" kern="1200">
          <a:solidFill>
            <a:srgbClr val="94C02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hyperlink" Target="https://robs4crops.eu/" TargetMode="External"/><Relationship Id="rId2" Type="http://schemas.openxmlformats.org/officeDocument/2006/relationships/image" Target="../media/image16.jpg"/><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slideLayout" Target="../slideLayouts/slideLayout15.xml"/><Relationship Id="rId1" Type="http://schemas.openxmlformats.org/officeDocument/2006/relationships/video" Target="https://www.youtube.com/embed/Tl1YkbdcEgU?feature=oembed"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slideLayout" Target="../slideLayouts/slideLayout15.xml"/><Relationship Id="rId1" Type="http://schemas.openxmlformats.org/officeDocument/2006/relationships/video" Target="https://www.youtube.com/embed/kEa2z9POw6M?feature=oembed"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slideLayout" Target="../slideLayouts/slideLayout15.xml"/><Relationship Id="rId1" Type="http://schemas.openxmlformats.org/officeDocument/2006/relationships/video" Target="https://www.youtube.com/embed/AHVr3wderFg?feature=oembed"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4.webp"/><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510693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B15B79C-88FB-B604-33F6-E0B1E73E54CE}"/>
              </a:ext>
            </a:extLst>
          </p:cNvPr>
          <p:cNvSpPr>
            <a:spLocks noGrp="1"/>
          </p:cNvSpPr>
          <p:nvPr>
            <p:ph type="title"/>
          </p:nvPr>
        </p:nvSpPr>
        <p:spPr>
          <a:xfrm>
            <a:off x="838200" y="681037"/>
            <a:ext cx="10515600" cy="602479"/>
          </a:xfrm>
        </p:spPr>
        <p:txBody>
          <a:bodyPr>
            <a:normAutofit/>
          </a:bodyPr>
          <a:lstStyle/>
          <a:p>
            <a:pPr algn="ctr"/>
            <a:r>
              <a:rPr lang="en-GB" sz="3600" dirty="0"/>
              <a:t>Monitoring Systems</a:t>
            </a:r>
          </a:p>
        </p:txBody>
      </p:sp>
      <p:sp>
        <p:nvSpPr>
          <p:cNvPr id="3" name="Segnaposto contenuto 2">
            <a:extLst>
              <a:ext uri="{FF2B5EF4-FFF2-40B4-BE49-F238E27FC236}">
                <a16:creationId xmlns:a16="http://schemas.microsoft.com/office/drawing/2014/main" id="{78EEE677-F961-227B-5672-4798FA00061F}"/>
              </a:ext>
            </a:extLst>
          </p:cNvPr>
          <p:cNvSpPr>
            <a:spLocks noGrp="1"/>
          </p:cNvSpPr>
          <p:nvPr>
            <p:ph idx="1"/>
          </p:nvPr>
        </p:nvSpPr>
        <p:spPr>
          <a:xfrm>
            <a:off x="973122" y="1825625"/>
            <a:ext cx="9923477" cy="4351338"/>
          </a:xfrm>
        </p:spPr>
        <p:txBody>
          <a:bodyPr>
            <a:normAutofit/>
          </a:bodyPr>
          <a:lstStyle/>
          <a:p>
            <a:pPr marL="0" indent="0" algn="ctr">
              <a:buNone/>
            </a:pPr>
            <a:r>
              <a:rPr lang="en-GB" sz="1800" b="1" dirty="0"/>
              <a:t>Areas of AI Application in Agriculture area</a:t>
            </a:r>
          </a:p>
          <a:p>
            <a:pPr algn="just"/>
            <a:r>
              <a:rPr lang="en-US" sz="1800" b="1" dirty="0"/>
              <a:t>Crop, soil, and livestock monitoring</a:t>
            </a:r>
            <a:r>
              <a:rPr lang="en-US" sz="1800" dirty="0"/>
              <a:t>: AI systems can support farmers in monitoring the condition of their crops, soil, and livestock and provide timely recommendations on particular actions and decisions</a:t>
            </a:r>
          </a:p>
          <a:p>
            <a:pPr algn="just"/>
            <a:r>
              <a:rPr lang="en-US" sz="1800" b="1" dirty="0"/>
              <a:t>Detection of pests and diseases</a:t>
            </a:r>
            <a:r>
              <a:rPr lang="en-US" sz="1800" dirty="0"/>
              <a:t>: AI systems can examine digital images taken by drones, agricultural robots, or farmers using a simple smart phone camera to detect pests and give concrete advice to agricultural workers on how to prevent their spread, treat affected plants or mitigate the damage caused</a:t>
            </a:r>
          </a:p>
          <a:p>
            <a:pPr algn="just"/>
            <a:r>
              <a:rPr lang="en-US" sz="1800" b="1" dirty="0"/>
              <a:t>Weather and temperature forecasting: </a:t>
            </a:r>
            <a:r>
              <a:rPr lang="en-US" sz="1800" dirty="0"/>
              <a:t>AI algorithms are able to assist with local weather and temperature forecasting using historical data and measurements made by local weather stations and field sensors.</a:t>
            </a:r>
            <a:endParaRPr lang="en-GB" sz="1800" b="1" dirty="0"/>
          </a:p>
        </p:txBody>
      </p:sp>
      <p:sp>
        <p:nvSpPr>
          <p:cNvPr id="4" name="Segnaposto piè di pagina 3">
            <a:extLst>
              <a:ext uri="{FF2B5EF4-FFF2-40B4-BE49-F238E27FC236}">
                <a16:creationId xmlns:a16="http://schemas.microsoft.com/office/drawing/2014/main" id="{2D6730F3-DF3E-43D1-9B3A-409ECEDC4A7E}"/>
              </a:ext>
            </a:extLst>
          </p:cNvPr>
          <p:cNvSpPr>
            <a:spLocks noGrp="1"/>
          </p:cNvSpPr>
          <p:nvPr>
            <p:ph type="ftr" sz="quarter" idx="11"/>
          </p:nvPr>
        </p:nvSpPr>
        <p:spPr/>
        <p:txBody>
          <a:bodyPr/>
          <a:lstStyle/>
          <a:p>
            <a:r>
              <a:rPr lang="en-US" dirty="0"/>
              <a:t>Module: Digital Technologies and artificial Intelligence / Learning Unit: Smart Farming Solutions / Subunit: 2nd</a:t>
            </a:r>
          </a:p>
        </p:txBody>
      </p:sp>
      <p:sp>
        <p:nvSpPr>
          <p:cNvPr id="5" name="Segnaposto numero diapositiva 4">
            <a:extLst>
              <a:ext uri="{FF2B5EF4-FFF2-40B4-BE49-F238E27FC236}">
                <a16:creationId xmlns:a16="http://schemas.microsoft.com/office/drawing/2014/main" id="{4A1ABC1B-5CE1-2165-AAE3-9AB3AB92BF9A}"/>
              </a:ext>
            </a:extLst>
          </p:cNvPr>
          <p:cNvSpPr>
            <a:spLocks noGrp="1"/>
          </p:cNvSpPr>
          <p:nvPr>
            <p:ph type="sldNum" sz="quarter" idx="12"/>
          </p:nvPr>
        </p:nvSpPr>
        <p:spPr/>
        <p:txBody>
          <a:bodyPr/>
          <a:lstStyle/>
          <a:p>
            <a:fld id="{D57F1E4F-1CFF-5643-939E-217C01CDF565}" type="slidenum">
              <a:rPr lang="en-US" smtClean="0"/>
              <a:pPr/>
              <a:t>10</a:t>
            </a:fld>
            <a:endParaRPr lang="en-US" dirty="0"/>
          </a:p>
        </p:txBody>
      </p:sp>
    </p:spTree>
    <p:extLst>
      <p:ext uri="{BB962C8B-B14F-4D97-AF65-F5344CB8AC3E}">
        <p14:creationId xmlns:p14="http://schemas.microsoft.com/office/powerpoint/2010/main" val="20634301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00FE630-8C38-5726-52A6-C489BE5904E6}"/>
              </a:ext>
            </a:extLst>
          </p:cNvPr>
          <p:cNvSpPr>
            <a:spLocks noGrp="1"/>
          </p:cNvSpPr>
          <p:nvPr>
            <p:ph type="title"/>
          </p:nvPr>
        </p:nvSpPr>
        <p:spPr>
          <a:xfrm>
            <a:off x="838200" y="681038"/>
            <a:ext cx="10515600" cy="677980"/>
          </a:xfrm>
        </p:spPr>
        <p:txBody>
          <a:bodyPr>
            <a:normAutofit/>
          </a:bodyPr>
          <a:lstStyle/>
          <a:p>
            <a:pPr algn="ctr"/>
            <a:r>
              <a:rPr lang="en-GB" sz="3600" dirty="0"/>
              <a:t>Monitoring Systems</a:t>
            </a:r>
          </a:p>
        </p:txBody>
      </p:sp>
      <p:sp>
        <p:nvSpPr>
          <p:cNvPr id="3" name="Segnaposto contenuto 2">
            <a:extLst>
              <a:ext uri="{FF2B5EF4-FFF2-40B4-BE49-F238E27FC236}">
                <a16:creationId xmlns:a16="http://schemas.microsoft.com/office/drawing/2014/main" id="{20A8FA3D-CEF3-9237-8344-478F700AF827}"/>
              </a:ext>
            </a:extLst>
          </p:cNvPr>
          <p:cNvSpPr>
            <a:spLocks noGrp="1"/>
          </p:cNvSpPr>
          <p:nvPr>
            <p:ph idx="1"/>
          </p:nvPr>
        </p:nvSpPr>
        <p:spPr>
          <a:xfrm>
            <a:off x="1317072" y="1825625"/>
            <a:ext cx="9395669" cy="4351338"/>
          </a:xfrm>
        </p:spPr>
        <p:txBody>
          <a:bodyPr>
            <a:normAutofit lnSpcReduction="10000"/>
          </a:bodyPr>
          <a:lstStyle/>
          <a:p>
            <a:pPr algn="just"/>
            <a:r>
              <a:rPr lang="en-GB" sz="1800" b="1" dirty="0"/>
              <a:t>Predictive analytics: </a:t>
            </a:r>
            <a:r>
              <a:rPr lang="en-US" sz="1800" dirty="0"/>
              <a:t>By analyzing various field data and/or examining plant images, AI can generate accurate predictions about yields, and potentially, the quality of product. </a:t>
            </a:r>
          </a:p>
          <a:p>
            <a:pPr algn="just"/>
            <a:r>
              <a:rPr lang="en-US" sz="1800" b="1" dirty="0"/>
              <a:t>Autonomous agricultural robots and farm equipment: </a:t>
            </a:r>
            <a:r>
              <a:rPr lang="en-US" sz="1800" dirty="0"/>
              <a:t>AI systems can be deployed on robotic platforms to direct and control their work performing assistive tasks, such as targeted irrigation, application of fertilizers and pesticides, collection of fruits and transporting equipment around a farm among others.</a:t>
            </a:r>
          </a:p>
          <a:p>
            <a:pPr algn="just"/>
            <a:endParaRPr lang="en-US" sz="1800" dirty="0"/>
          </a:p>
          <a:p>
            <a:pPr algn="just"/>
            <a:r>
              <a:rPr lang="en-US" sz="1800" dirty="0"/>
              <a:t>AI technologies rely on </a:t>
            </a:r>
            <a:r>
              <a:rPr lang="en-US" sz="1800" b="1" dirty="0"/>
              <a:t>automated systems</a:t>
            </a:r>
            <a:r>
              <a:rPr lang="en-US" sz="1800" dirty="0"/>
              <a:t>, </a:t>
            </a:r>
            <a:r>
              <a:rPr lang="en-US" sz="1800" b="1" dirty="0"/>
              <a:t>use of robots </a:t>
            </a:r>
            <a:r>
              <a:rPr lang="en-US" sz="1800" dirty="0"/>
              <a:t>and </a:t>
            </a:r>
            <a:r>
              <a:rPr lang="en-US" sz="1800" b="1" dirty="0"/>
              <a:t>drones </a:t>
            </a:r>
            <a:r>
              <a:rPr lang="en-US" sz="1800" dirty="0"/>
              <a:t>and increased implementation of data generation through sensors and aerial images for crops and land use through deep learning technology.</a:t>
            </a:r>
          </a:p>
          <a:p>
            <a:pPr algn="just"/>
            <a:r>
              <a:rPr lang="en-US" sz="1800" dirty="0"/>
              <a:t>It is important that farmers are equipped with up-to-date training to ensure technologies are used and continue to improve.</a:t>
            </a:r>
          </a:p>
          <a:p>
            <a:pPr algn="just"/>
            <a:r>
              <a:rPr lang="en-US" sz="1800" dirty="0"/>
              <a:t>Smart farming is a </a:t>
            </a:r>
            <a:r>
              <a:rPr lang="en-US" sz="1800" b="1" dirty="0"/>
              <a:t>modern farming managemental concept </a:t>
            </a:r>
            <a:r>
              <a:rPr lang="en-US" sz="1800" dirty="0"/>
              <a:t>with IoT technology to increase the productivity in agriculture. With the use of smart farming, farmers can effectively use fertilizers and other resources to increase the quality and quantity of their crops</a:t>
            </a:r>
            <a:endParaRPr lang="en-GB" sz="1800" dirty="0"/>
          </a:p>
        </p:txBody>
      </p:sp>
      <p:sp>
        <p:nvSpPr>
          <p:cNvPr id="4" name="Segnaposto piè di pagina 3">
            <a:extLst>
              <a:ext uri="{FF2B5EF4-FFF2-40B4-BE49-F238E27FC236}">
                <a16:creationId xmlns:a16="http://schemas.microsoft.com/office/drawing/2014/main" id="{D87BE30D-4BBB-B618-5093-189B014C156C}"/>
              </a:ext>
            </a:extLst>
          </p:cNvPr>
          <p:cNvSpPr>
            <a:spLocks noGrp="1"/>
          </p:cNvSpPr>
          <p:nvPr>
            <p:ph type="ftr" sz="quarter" idx="11"/>
          </p:nvPr>
        </p:nvSpPr>
        <p:spPr/>
        <p:txBody>
          <a:bodyPr/>
          <a:lstStyle/>
          <a:p>
            <a:r>
              <a:rPr lang="en-US" dirty="0"/>
              <a:t>Module: Digital Technologies and artificial Intelligence / Learning Unit: Smart Farming Solutions / Subunit: 2nd</a:t>
            </a:r>
          </a:p>
        </p:txBody>
      </p:sp>
      <p:sp>
        <p:nvSpPr>
          <p:cNvPr id="5" name="Segnaposto numero diapositiva 4">
            <a:extLst>
              <a:ext uri="{FF2B5EF4-FFF2-40B4-BE49-F238E27FC236}">
                <a16:creationId xmlns:a16="http://schemas.microsoft.com/office/drawing/2014/main" id="{4EBED3CF-60DC-AD4B-37DB-DFEB542860CD}"/>
              </a:ext>
            </a:extLst>
          </p:cNvPr>
          <p:cNvSpPr>
            <a:spLocks noGrp="1"/>
          </p:cNvSpPr>
          <p:nvPr>
            <p:ph type="sldNum" sz="quarter" idx="12"/>
          </p:nvPr>
        </p:nvSpPr>
        <p:spPr/>
        <p:txBody>
          <a:bodyPr/>
          <a:lstStyle/>
          <a:p>
            <a:fld id="{D57F1E4F-1CFF-5643-939E-217C01CDF565}" type="slidenum">
              <a:rPr lang="en-US" smtClean="0"/>
              <a:pPr/>
              <a:t>11</a:t>
            </a:fld>
            <a:endParaRPr lang="en-US" dirty="0"/>
          </a:p>
        </p:txBody>
      </p:sp>
    </p:spTree>
    <p:extLst>
      <p:ext uri="{BB962C8B-B14F-4D97-AF65-F5344CB8AC3E}">
        <p14:creationId xmlns:p14="http://schemas.microsoft.com/office/powerpoint/2010/main" val="30407628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C9DEE4A5-C774-750D-E632-C999EB25BF99}"/>
              </a:ext>
            </a:extLst>
          </p:cNvPr>
          <p:cNvSpPr>
            <a:spLocks noGrp="1"/>
          </p:cNvSpPr>
          <p:nvPr>
            <p:ph type="title"/>
          </p:nvPr>
        </p:nvSpPr>
        <p:spPr>
          <a:xfrm>
            <a:off x="838200" y="681038"/>
            <a:ext cx="10515600" cy="600074"/>
          </a:xfrm>
        </p:spPr>
        <p:txBody>
          <a:bodyPr>
            <a:normAutofit/>
          </a:bodyPr>
          <a:lstStyle/>
          <a:p>
            <a:pPr algn="ctr"/>
            <a:r>
              <a:rPr lang="en-GB" sz="3600" dirty="0"/>
              <a:t>Monitoring Systems</a:t>
            </a:r>
          </a:p>
        </p:txBody>
      </p:sp>
      <p:sp>
        <p:nvSpPr>
          <p:cNvPr id="5" name="Segnaposto piè di pagina 4">
            <a:extLst>
              <a:ext uri="{FF2B5EF4-FFF2-40B4-BE49-F238E27FC236}">
                <a16:creationId xmlns:a16="http://schemas.microsoft.com/office/drawing/2014/main" id="{3A73C0FA-5528-4E23-A54F-C1A9294981FC}"/>
              </a:ext>
            </a:extLst>
          </p:cNvPr>
          <p:cNvSpPr>
            <a:spLocks noGrp="1"/>
          </p:cNvSpPr>
          <p:nvPr>
            <p:ph type="ftr" sz="quarter" idx="10"/>
          </p:nvPr>
        </p:nvSpPr>
        <p:spPr/>
        <p:txBody>
          <a:bodyPr/>
          <a:lstStyle/>
          <a:p>
            <a:r>
              <a:rPr lang="en-US" dirty="0"/>
              <a:t>Module: Digital Technologies and artificial Intelligence / Learning Unit: Smart Farming Solutions / Subunit: 2nd</a:t>
            </a:r>
          </a:p>
        </p:txBody>
      </p:sp>
      <p:sp>
        <p:nvSpPr>
          <p:cNvPr id="6" name="Segnaposto numero diapositiva 5">
            <a:extLst>
              <a:ext uri="{FF2B5EF4-FFF2-40B4-BE49-F238E27FC236}">
                <a16:creationId xmlns:a16="http://schemas.microsoft.com/office/drawing/2014/main" id="{EB0F0444-E746-EA6B-6E2D-6451C64128D5}"/>
              </a:ext>
            </a:extLst>
          </p:cNvPr>
          <p:cNvSpPr>
            <a:spLocks noGrp="1"/>
          </p:cNvSpPr>
          <p:nvPr>
            <p:ph type="sldNum" sz="quarter" idx="11"/>
          </p:nvPr>
        </p:nvSpPr>
        <p:spPr/>
        <p:txBody>
          <a:bodyPr/>
          <a:lstStyle/>
          <a:p>
            <a:fld id="{519954A3-9DFD-4C44-94BA-B95130A3BA1C}" type="slidenum">
              <a:rPr lang="en-US" smtClean="0"/>
              <a:t>12</a:t>
            </a:fld>
            <a:endParaRPr lang="en-US" dirty="0"/>
          </a:p>
        </p:txBody>
      </p:sp>
      <p:sp>
        <p:nvSpPr>
          <p:cNvPr id="9" name="Segnaposto testo 8">
            <a:extLst>
              <a:ext uri="{FF2B5EF4-FFF2-40B4-BE49-F238E27FC236}">
                <a16:creationId xmlns:a16="http://schemas.microsoft.com/office/drawing/2014/main" id="{55A10239-2BE9-A30D-6012-7376D4C6BC1C}"/>
              </a:ext>
            </a:extLst>
          </p:cNvPr>
          <p:cNvSpPr>
            <a:spLocks noGrp="1"/>
          </p:cNvSpPr>
          <p:nvPr>
            <p:ph type="body" sz="quarter" idx="13"/>
          </p:nvPr>
        </p:nvSpPr>
        <p:spPr>
          <a:xfrm>
            <a:off x="998291" y="1392572"/>
            <a:ext cx="5243118" cy="4778042"/>
          </a:xfrm>
        </p:spPr>
        <p:txBody>
          <a:bodyPr>
            <a:normAutofit lnSpcReduction="10000"/>
          </a:bodyPr>
          <a:lstStyle/>
          <a:p>
            <a:pPr algn="ctr"/>
            <a:r>
              <a:rPr lang="en-GB" sz="1800" b="1" dirty="0"/>
              <a:t>Robotics in Agriculture</a:t>
            </a:r>
          </a:p>
          <a:p>
            <a:pPr algn="just"/>
            <a:r>
              <a:rPr lang="en-US" sz="1800" dirty="0"/>
              <a:t>The idea of robotic agriculture, i.e., the use of self-propelled machinery in agricultural environments, is not so new. Many engineers had built self-propelled agricultural tractors in the past, an effort that was not successful as they were not able to meet the actual needs of the field. </a:t>
            </a:r>
          </a:p>
          <a:p>
            <a:pPr algn="just"/>
            <a:r>
              <a:rPr lang="en-US" sz="1800" dirty="0"/>
              <a:t>Most of them operated with an industrial-type design, where conditions are known and vehicles move along predetermined routes, which cannot be applied to agricultural applications. </a:t>
            </a:r>
          </a:p>
          <a:p>
            <a:pPr algn="just"/>
            <a:r>
              <a:rPr lang="en-US" sz="1800" dirty="0"/>
              <a:t>In recent years, the effort has focused on creating smaller vehicles, where with the right intelligence they can operate in a variable or semi-structured environment, such as that of agriculture. By intelligence we mean that these machines will be able to exhibit rational </a:t>
            </a:r>
            <a:r>
              <a:rPr lang="en-US" sz="1800" dirty="0" err="1"/>
              <a:t>behaviour</a:t>
            </a:r>
            <a:r>
              <a:rPr lang="en-US" sz="1800" dirty="0"/>
              <a:t> when they have to operate under identifiable conditions.</a:t>
            </a:r>
            <a:endParaRPr lang="en-GB" sz="1800" dirty="0"/>
          </a:p>
        </p:txBody>
      </p:sp>
      <p:pic>
        <p:nvPicPr>
          <p:cNvPr id="3" name="Picture 2" descr="A person standing in a field with a robot&#10;&#10;Description automatically generated">
            <a:extLst>
              <a:ext uri="{FF2B5EF4-FFF2-40B4-BE49-F238E27FC236}">
                <a16:creationId xmlns:a16="http://schemas.microsoft.com/office/drawing/2014/main" id="{643985BC-A35C-D528-C1FF-5CD081A27110}"/>
              </a:ext>
            </a:extLst>
          </p:cNvPr>
          <p:cNvPicPr>
            <a:picLocks noChangeAspect="1"/>
          </p:cNvPicPr>
          <p:nvPr/>
        </p:nvPicPr>
        <p:blipFill>
          <a:blip r:embed="rId2"/>
          <a:stretch>
            <a:fillRect/>
          </a:stretch>
        </p:blipFill>
        <p:spPr>
          <a:xfrm>
            <a:off x="6611672" y="2139192"/>
            <a:ext cx="5335542" cy="2427941"/>
          </a:xfrm>
          <a:prstGeom prst="rect">
            <a:avLst/>
          </a:prstGeom>
        </p:spPr>
      </p:pic>
    </p:spTree>
    <p:extLst>
      <p:ext uri="{BB962C8B-B14F-4D97-AF65-F5344CB8AC3E}">
        <p14:creationId xmlns:p14="http://schemas.microsoft.com/office/powerpoint/2010/main" val="3068357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368C1C45-34BA-34E6-DC19-054C9F29A90F}"/>
              </a:ext>
            </a:extLst>
          </p:cNvPr>
          <p:cNvSpPr>
            <a:spLocks noGrp="1"/>
          </p:cNvSpPr>
          <p:nvPr>
            <p:ph type="title"/>
          </p:nvPr>
        </p:nvSpPr>
        <p:spPr>
          <a:xfrm>
            <a:off x="838200" y="681037"/>
            <a:ext cx="10515600" cy="694757"/>
          </a:xfrm>
        </p:spPr>
        <p:txBody>
          <a:bodyPr>
            <a:normAutofit/>
          </a:bodyPr>
          <a:lstStyle/>
          <a:p>
            <a:pPr algn="ctr"/>
            <a:r>
              <a:rPr lang="en-GB" sz="3600" dirty="0"/>
              <a:t>Monitoring Systems</a:t>
            </a:r>
          </a:p>
        </p:txBody>
      </p:sp>
      <p:sp>
        <p:nvSpPr>
          <p:cNvPr id="3" name="Segnaposto piè di pagina 2">
            <a:extLst>
              <a:ext uri="{FF2B5EF4-FFF2-40B4-BE49-F238E27FC236}">
                <a16:creationId xmlns:a16="http://schemas.microsoft.com/office/drawing/2014/main" id="{F243F8A5-EDB8-4D5B-AA79-8DE358833FAB}"/>
              </a:ext>
            </a:extLst>
          </p:cNvPr>
          <p:cNvSpPr>
            <a:spLocks noGrp="1"/>
          </p:cNvSpPr>
          <p:nvPr>
            <p:ph type="ftr" sz="quarter" idx="10"/>
          </p:nvPr>
        </p:nvSpPr>
        <p:spPr/>
        <p:txBody>
          <a:bodyPr/>
          <a:lstStyle/>
          <a:p>
            <a:r>
              <a:rPr lang="en-US" dirty="0"/>
              <a:t>Module: Digital Technologies and artificial Intelligence / Learning Unit: Smart Farming Solutions / Subunit: 2nd</a:t>
            </a:r>
          </a:p>
        </p:txBody>
      </p:sp>
      <p:sp>
        <p:nvSpPr>
          <p:cNvPr id="4" name="Segnaposto numero diapositiva 3">
            <a:extLst>
              <a:ext uri="{FF2B5EF4-FFF2-40B4-BE49-F238E27FC236}">
                <a16:creationId xmlns:a16="http://schemas.microsoft.com/office/drawing/2014/main" id="{BCDF8C3F-6725-02DC-5B3A-D8DA4D38CBAC}"/>
              </a:ext>
            </a:extLst>
          </p:cNvPr>
          <p:cNvSpPr>
            <a:spLocks noGrp="1"/>
          </p:cNvSpPr>
          <p:nvPr>
            <p:ph type="sldNum" sz="quarter" idx="11"/>
          </p:nvPr>
        </p:nvSpPr>
        <p:spPr/>
        <p:txBody>
          <a:bodyPr/>
          <a:lstStyle/>
          <a:p>
            <a:fld id="{D57F1E4F-1CFF-5643-939E-217C01CDF565}" type="slidenum">
              <a:rPr lang="it-IT" smtClean="0"/>
              <a:pPr/>
              <a:t>13</a:t>
            </a:fld>
            <a:endParaRPr lang="it-IT" dirty="0"/>
          </a:p>
        </p:txBody>
      </p:sp>
      <p:sp>
        <p:nvSpPr>
          <p:cNvPr id="8" name="Segnaposto testo 7">
            <a:extLst>
              <a:ext uri="{FF2B5EF4-FFF2-40B4-BE49-F238E27FC236}">
                <a16:creationId xmlns:a16="http://schemas.microsoft.com/office/drawing/2014/main" id="{074F9C98-3E6D-3F4C-7BE3-A80EB4586B39}"/>
              </a:ext>
            </a:extLst>
          </p:cNvPr>
          <p:cNvSpPr>
            <a:spLocks noGrp="1"/>
          </p:cNvSpPr>
          <p:nvPr>
            <p:ph type="body" sz="quarter" idx="13"/>
          </p:nvPr>
        </p:nvSpPr>
        <p:spPr>
          <a:xfrm>
            <a:off x="838202" y="1776414"/>
            <a:ext cx="7215230" cy="4394200"/>
          </a:xfrm>
        </p:spPr>
        <p:txBody>
          <a:bodyPr>
            <a:normAutofit/>
          </a:bodyPr>
          <a:lstStyle/>
          <a:p>
            <a:pPr algn="ctr"/>
            <a:r>
              <a:rPr lang="en-US" sz="1800" b="1" dirty="0"/>
              <a:t>Applications of robotics in Agriculture</a:t>
            </a:r>
          </a:p>
          <a:p>
            <a:r>
              <a:rPr lang="en-US" sz="1800" b="1" dirty="0"/>
              <a:t>Seed installation</a:t>
            </a:r>
          </a:p>
          <a:p>
            <a:pPr marL="285750" indent="-285750">
              <a:buFont typeface="Arial" panose="020B0604020202020204" pitchFamily="34" charset="0"/>
              <a:buChar char="•"/>
            </a:pPr>
            <a:r>
              <a:rPr lang="en-US" sz="1800" dirty="0"/>
              <a:t>Ploughing is one of the most important tasks in establishing a crop. It is essentially the preparation of the soil for growing the seed. Ploughing also allows us to incorporate the residue of the previous crop, as well as any weeds that may have grown. Ploughing a large area would be difficult and highly energy intensive using a small self-propelled vehicle, however another approach to soil tillage could be taken.</a:t>
            </a:r>
          </a:p>
          <a:p>
            <a:r>
              <a:rPr lang="en-US" sz="1800" b="1" dirty="0"/>
              <a:t>Seed care</a:t>
            </a:r>
          </a:p>
          <a:p>
            <a:pPr marL="285750" indent="-285750">
              <a:buFont typeface="Arial" panose="020B0604020202020204" pitchFamily="34" charset="0"/>
              <a:buChar char="•"/>
            </a:pPr>
            <a:r>
              <a:rPr lang="en-US" sz="1800" dirty="0"/>
              <a:t>One of the main actions of good management is the ability to collect valid and correct information from the crop development pathway, the phytomedicine. This process can be done by using an automated system which, using appropriate sensors (multispectral, hyperspectral, fluorescent cameras), can process information on the health and condition of the crop. </a:t>
            </a:r>
            <a:endParaRPr lang="en-GB" sz="1800" dirty="0"/>
          </a:p>
        </p:txBody>
      </p:sp>
      <p:pic>
        <p:nvPicPr>
          <p:cNvPr id="2" name="Picture 1" descr="A machine on a dirt field&#10;&#10;Description automatically generated">
            <a:extLst>
              <a:ext uri="{FF2B5EF4-FFF2-40B4-BE49-F238E27FC236}">
                <a16:creationId xmlns:a16="http://schemas.microsoft.com/office/drawing/2014/main" id="{080AE6F5-CC94-9085-EFC3-FCAB149FA3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88408" y="1209488"/>
            <a:ext cx="2832206" cy="2187791"/>
          </a:xfrm>
          <a:prstGeom prst="rect">
            <a:avLst/>
          </a:prstGeom>
        </p:spPr>
      </p:pic>
      <p:pic>
        <p:nvPicPr>
          <p:cNvPr id="5" name="Picture 4" descr="A toy tractor in the dirt&#10;&#10;Description automatically generated">
            <a:extLst>
              <a:ext uri="{FF2B5EF4-FFF2-40B4-BE49-F238E27FC236}">
                <a16:creationId xmlns:a16="http://schemas.microsoft.com/office/drawing/2014/main" id="{22FC514B-CEA2-5B9D-5175-00FF634E71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29684" y="4042529"/>
            <a:ext cx="3005845" cy="2023007"/>
          </a:xfrm>
          <a:prstGeom prst="rect">
            <a:avLst/>
          </a:prstGeom>
        </p:spPr>
      </p:pic>
    </p:spTree>
    <p:extLst>
      <p:ext uri="{BB962C8B-B14F-4D97-AF65-F5344CB8AC3E}">
        <p14:creationId xmlns:p14="http://schemas.microsoft.com/office/powerpoint/2010/main" val="32114337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368C1C45-34BA-34E6-DC19-054C9F29A90F}"/>
              </a:ext>
            </a:extLst>
          </p:cNvPr>
          <p:cNvSpPr>
            <a:spLocks noGrp="1"/>
          </p:cNvSpPr>
          <p:nvPr>
            <p:ph type="title"/>
          </p:nvPr>
        </p:nvSpPr>
        <p:spPr>
          <a:xfrm>
            <a:off x="838200" y="681037"/>
            <a:ext cx="10515600" cy="694757"/>
          </a:xfrm>
        </p:spPr>
        <p:txBody>
          <a:bodyPr>
            <a:normAutofit/>
          </a:bodyPr>
          <a:lstStyle/>
          <a:p>
            <a:pPr algn="ctr"/>
            <a:r>
              <a:rPr lang="en-GB" sz="3600" dirty="0"/>
              <a:t>Monitoring Systems</a:t>
            </a:r>
          </a:p>
        </p:txBody>
      </p:sp>
      <p:sp>
        <p:nvSpPr>
          <p:cNvPr id="3" name="Segnaposto piè di pagina 2">
            <a:extLst>
              <a:ext uri="{FF2B5EF4-FFF2-40B4-BE49-F238E27FC236}">
                <a16:creationId xmlns:a16="http://schemas.microsoft.com/office/drawing/2014/main" id="{F243F8A5-EDB8-4D5B-AA79-8DE358833FAB}"/>
              </a:ext>
            </a:extLst>
          </p:cNvPr>
          <p:cNvSpPr>
            <a:spLocks noGrp="1"/>
          </p:cNvSpPr>
          <p:nvPr>
            <p:ph type="ftr" sz="quarter" idx="10"/>
          </p:nvPr>
        </p:nvSpPr>
        <p:spPr/>
        <p:txBody>
          <a:bodyPr/>
          <a:lstStyle/>
          <a:p>
            <a:r>
              <a:rPr lang="en-US" dirty="0"/>
              <a:t>Module: Digital Technologies and artificial Intelligence / Learning Unit: Smart Farming Solutions / Subunit: 2nd</a:t>
            </a:r>
          </a:p>
        </p:txBody>
      </p:sp>
      <p:sp>
        <p:nvSpPr>
          <p:cNvPr id="4" name="Segnaposto numero diapositiva 3">
            <a:extLst>
              <a:ext uri="{FF2B5EF4-FFF2-40B4-BE49-F238E27FC236}">
                <a16:creationId xmlns:a16="http://schemas.microsoft.com/office/drawing/2014/main" id="{BCDF8C3F-6725-02DC-5B3A-D8DA4D38CBAC}"/>
              </a:ext>
            </a:extLst>
          </p:cNvPr>
          <p:cNvSpPr>
            <a:spLocks noGrp="1"/>
          </p:cNvSpPr>
          <p:nvPr>
            <p:ph type="sldNum" sz="quarter" idx="11"/>
          </p:nvPr>
        </p:nvSpPr>
        <p:spPr/>
        <p:txBody>
          <a:bodyPr/>
          <a:lstStyle/>
          <a:p>
            <a:fld id="{D57F1E4F-1CFF-5643-939E-217C01CDF565}" type="slidenum">
              <a:rPr lang="it-IT" smtClean="0"/>
              <a:pPr/>
              <a:t>14</a:t>
            </a:fld>
            <a:endParaRPr lang="it-IT" dirty="0"/>
          </a:p>
        </p:txBody>
      </p:sp>
      <p:sp>
        <p:nvSpPr>
          <p:cNvPr id="8" name="Segnaposto testo 7">
            <a:extLst>
              <a:ext uri="{FF2B5EF4-FFF2-40B4-BE49-F238E27FC236}">
                <a16:creationId xmlns:a16="http://schemas.microsoft.com/office/drawing/2014/main" id="{074F9C98-3E6D-3F4C-7BE3-A80EB4586B39}"/>
              </a:ext>
            </a:extLst>
          </p:cNvPr>
          <p:cNvSpPr>
            <a:spLocks noGrp="1"/>
          </p:cNvSpPr>
          <p:nvPr>
            <p:ph type="body" sz="quarter" idx="13"/>
          </p:nvPr>
        </p:nvSpPr>
        <p:spPr>
          <a:xfrm>
            <a:off x="838200" y="1782763"/>
            <a:ext cx="7097785" cy="4394200"/>
          </a:xfrm>
        </p:spPr>
        <p:txBody>
          <a:bodyPr>
            <a:normAutofit/>
          </a:bodyPr>
          <a:lstStyle/>
          <a:p>
            <a:r>
              <a:rPr lang="en-US" sz="1800" b="1" dirty="0">
                <a:solidFill>
                  <a:srgbClr val="000000"/>
                </a:solidFill>
                <a:effectLst/>
                <a:ea typeface="Times New Roman" panose="02020603050405020304" pitchFamily="18" charset="0"/>
                <a:cs typeface="Calibri" panose="020F0502020204030204" pitchFamily="34" charset="0"/>
              </a:rPr>
              <a:t>Weed mapping</a:t>
            </a:r>
          </a:p>
          <a:p>
            <a:pPr marL="285750" indent="-285750" algn="just">
              <a:buFont typeface="Arial" panose="020B0604020202020204" pitchFamily="34" charset="0"/>
              <a:buChar char="•"/>
            </a:pPr>
            <a:r>
              <a:rPr lang="en-US" sz="1800" dirty="0">
                <a:solidFill>
                  <a:srgbClr val="000000"/>
                </a:solidFill>
                <a:effectLst/>
                <a:ea typeface="Times New Roman" panose="02020603050405020304" pitchFamily="18" charset="0"/>
                <a:cs typeface="Calibri" panose="020F0502020204030204" pitchFamily="34" charset="0"/>
              </a:rPr>
              <a:t> Is a process of recording the location of weeds and better the biomass density of different weeds growing within the crop area. Weed mapping can be done either by identifying and recording increased leaf area outside the seed rows, or by weed shape recognition according to a recognition template created for human face recognition, so that weeds are identified according to the outer contour of their foliage (active shape recognition). In addition, weed mapping can be done by </a:t>
            </a:r>
            <a:r>
              <a:rPr lang="en-US" sz="1800" dirty="0" err="1">
                <a:solidFill>
                  <a:srgbClr val="000000"/>
                </a:solidFill>
                <a:effectLst/>
                <a:ea typeface="Times New Roman" panose="02020603050405020304" pitchFamily="18" charset="0"/>
                <a:cs typeface="Calibri" panose="020F0502020204030204" pitchFamily="34" charset="0"/>
              </a:rPr>
              <a:t>colour</a:t>
            </a:r>
            <a:r>
              <a:rPr lang="en-US" sz="1800" dirty="0">
                <a:solidFill>
                  <a:srgbClr val="000000"/>
                </a:solidFill>
                <a:effectLst/>
                <a:ea typeface="Times New Roman" panose="02020603050405020304" pitchFamily="18" charset="0"/>
                <a:cs typeface="Calibri" panose="020F0502020204030204" pitchFamily="34" charset="0"/>
              </a:rPr>
              <a:t> recognition.</a:t>
            </a:r>
            <a:r>
              <a:rPr lang="en-US" sz="1800" dirty="0">
                <a:solidFill>
                  <a:srgbClr val="000000"/>
                </a:solidFill>
                <a:effectLst/>
                <a:latin typeface="Minion Pro"/>
                <a:ea typeface="Times New Roman" panose="02020603050405020304" pitchFamily="18" charset="0"/>
                <a:cs typeface="Calibri" panose="020F0502020204030204" pitchFamily="34" charset="0"/>
              </a:rPr>
              <a:t> </a:t>
            </a:r>
            <a:r>
              <a:rPr lang="en-US" sz="1800" dirty="0">
                <a:solidFill>
                  <a:srgbClr val="000000"/>
                </a:solidFill>
                <a:latin typeface="Minion Pro"/>
                <a:ea typeface="Times New Roman" panose="02020603050405020304" pitchFamily="18" charset="0"/>
                <a:cs typeface="Calibri" panose="020F0502020204030204" pitchFamily="34" charset="0"/>
              </a:rPr>
              <a:t>T</a:t>
            </a:r>
            <a:r>
              <a:rPr lang="en-US" sz="1800" dirty="0">
                <a:solidFill>
                  <a:srgbClr val="000000"/>
                </a:solidFill>
                <a:effectLst/>
                <a:latin typeface="Minion Pro"/>
                <a:ea typeface="Times New Roman" panose="02020603050405020304" pitchFamily="18" charset="0"/>
                <a:cs typeface="Calibri" panose="020F0502020204030204" pitchFamily="34" charset="0"/>
              </a:rPr>
              <a:t>he end result is a weed map which can be used for proper weed control only in the places where there is a sufficient population and not over the whole cultivated area, with significant benefits from the reduction of herbicides.</a:t>
            </a:r>
            <a:endParaRPr lang="en-GB" sz="1800" dirty="0"/>
          </a:p>
        </p:txBody>
      </p:sp>
      <p:pic>
        <p:nvPicPr>
          <p:cNvPr id="2" name="Picture 1" descr="A yellow and silver lawn mower&#10;&#10;Description automatically generated">
            <a:extLst>
              <a:ext uri="{FF2B5EF4-FFF2-40B4-BE49-F238E27FC236}">
                <a16:creationId xmlns:a16="http://schemas.microsoft.com/office/drawing/2014/main" id="{85AB85D2-4EFB-1690-569E-8377CB57535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83230" y="1802832"/>
            <a:ext cx="3086049" cy="2614176"/>
          </a:xfrm>
          <a:prstGeom prst="rect">
            <a:avLst/>
          </a:prstGeom>
        </p:spPr>
      </p:pic>
    </p:spTree>
    <p:extLst>
      <p:ext uri="{BB962C8B-B14F-4D97-AF65-F5344CB8AC3E}">
        <p14:creationId xmlns:p14="http://schemas.microsoft.com/office/powerpoint/2010/main" val="19569801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368C1C45-34BA-34E6-DC19-054C9F29A90F}"/>
              </a:ext>
            </a:extLst>
          </p:cNvPr>
          <p:cNvSpPr>
            <a:spLocks noGrp="1"/>
          </p:cNvSpPr>
          <p:nvPr>
            <p:ph type="title"/>
          </p:nvPr>
        </p:nvSpPr>
        <p:spPr>
          <a:xfrm>
            <a:off x="838200" y="681037"/>
            <a:ext cx="10515600" cy="694757"/>
          </a:xfrm>
        </p:spPr>
        <p:txBody>
          <a:bodyPr>
            <a:normAutofit/>
          </a:bodyPr>
          <a:lstStyle/>
          <a:p>
            <a:pPr algn="ctr"/>
            <a:r>
              <a:rPr lang="en-GB" sz="3600" dirty="0"/>
              <a:t>Monitoring Systems</a:t>
            </a:r>
          </a:p>
        </p:txBody>
      </p:sp>
      <p:sp>
        <p:nvSpPr>
          <p:cNvPr id="3" name="Segnaposto piè di pagina 2">
            <a:extLst>
              <a:ext uri="{FF2B5EF4-FFF2-40B4-BE49-F238E27FC236}">
                <a16:creationId xmlns:a16="http://schemas.microsoft.com/office/drawing/2014/main" id="{F243F8A5-EDB8-4D5B-AA79-8DE358833FAB}"/>
              </a:ext>
            </a:extLst>
          </p:cNvPr>
          <p:cNvSpPr>
            <a:spLocks noGrp="1"/>
          </p:cNvSpPr>
          <p:nvPr>
            <p:ph type="ftr" sz="quarter" idx="10"/>
          </p:nvPr>
        </p:nvSpPr>
        <p:spPr/>
        <p:txBody>
          <a:bodyPr/>
          <a:lstStyle/>
          <a:p>
            <a:r>
              <a:rPr lang="en-US" dirty="0"/>
              <a:t>Module: Digital Technologies and artificial Intelligence / Learning Unit: Smart Farming Solutions / Subunit: 2nd</a:t>
            </a:r>
          </a:p>
        </p:txBody>
      </p:sp>
      <p:sp>
        <p:nvSpPr>
          <p:cNvPr id="4" name="Segnaposto numero diapositiva 3">
            <a:extLst>
              <a:ext uri="{FF2B5EF4-FFF2-40B4-BE49-F238E27FC236}">
                <a16:creationId xmlns:a16="http://schemas.microsoft.com/office/drawing/2014/main" id="{BCDF8C3F-6725-02DC-5B3A-D8DA4D38CBAC}"/>
              </a:ext>
            </a:extLst>
          </p:cNvPr>
          <p:cNvSpPr>
            <a:spLocks noGrp="1"/>
          </p:cNvSpPr>
          <p:nvPr>
            <p:ph type="sldNum" sz="quarter" idx="11"/>
          </p:nvPr>
        </p:nvSpPr>
        <p:spPr/>
        <p:txBody>
          <a:bodyPr/>
          <a:lstStyle/>
          <a:p>
            <a:fld id="{D57F1E4F-1CFF-5643-939E-217C01CDF565}" type="slidenum">
              <a:rPr lang="it-IT" smtClean="0"/>
              <a:pPr/>
              <a:t>15</a:t>
            </a:fld>
            <a:endParaRPr lang="it-IT" dirty="0"/>
          </a:p>
        </p:txBody>
      </p:sp>
      <p:sp>
        <p:nvSpPr>
          <p:cNvPr id="8" name="Segnaposto testo 7">
            <a:extLst>
              <a:ext uri="{FF2B5EF4-FFF2-40B4-BE49-F238E27FC236}">
                <a16:creationId xmlns:a16="http://schemas.microsoft.com/office/drawing/2014/main" id="{074F9C98-3E6D-3F4C-7BE3-A80EB4586B39}"/>
              </a:ext>
            </a:extLst>
          </p:cNvPr>
          <p:cNvSpPr>
            <a:spLocks noGrp="1"/>
          </p:cNvSpPr>
          <p:nvPr>
            <p:ph type="body" sz="quarter" idx="13"/>
          </p:nvPr>
        </p:nvSpPr>
        <p:spPr>
          <a:xfrm>
            <a:off x="838201" y="1776414"/>
            <a:ext cx="10587605" cy="1652586"/>
          </a:xfrm>
        </p:spPr>
        <p:txBody>
          <a:bodyPr>
            <a:normAutofit/>
          </a:bodyPr>
          <a:lstStyle/>
          <a:p>
            <a:r>
              <a:rPr lang="en-GB" sz="1800" b="1" dirty="0"/>
              <a:t>Selective harvesting</a:t>
            </a:r>
          </a:p>
          <a:p>
            <a:pPr marL="285750" indent="-285750" algn="just">
              <a:buFont typeface="Arial" panose="020B0604020202020204" pitchFamily="34" charset="0"/>
              <a:buChar char="•"/>
            </a:pPr>
            <a:r>
              <a:rPr lang="en-GB" sz="1800" dirty="0">
                <a:solidFill>
                  <a:srgbClr val="000000"/>
                </a:solidFill>
                <a:effectLst/>
                <a:latin typeface="Minion Pro"/>
                <a:ea typeface="Times New Roman" panose="02020603050405020304" pitchFamily="18" charset="0"/>
                <a:cs typeface="Calibri" panose="020F0502020204030204" pitchFamily="34" charset="0"/>
              </a:rPr>
              <a:t>By using sensors that sense the quality of the crop we can, for example, in a cereal crop, have the harvester sense the quality of the grain to be harvested and select which area is ready for harvesting and let the rest ripen. But the largest application of such robotic vehicles has been in selective harvesting of vegetables in greenhouses.</a:t>
            </a:r>
            <a:endParaRPr lang="en-GB" sz="1800" b="1" dirty="0"/>
          </a:p>
        </p:txBody>
      </p:sp>
      <p:pic>
        <p:nvPicPr>
          <p:cNvPr id="2" name="Picture 1" descr="A plant in a greenhouse&#10;&#10;Description automatically generated">
            <a:extLst>
              <a:ext uri="{FF2B5EF4-FFF2-40B4-BE49-F238E27FC236}">
                <a16:creationId xmlns:a16="http://schemas.microsoft.com/office/drawing/2014/main" id="{098AF51F-C9EF-C55C-B0FF-69881FAE84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63336" y="3496112"/>
            <a:ext cx="6970429" cy="2493627"/>
          </a:xfrm>
          <a:prstGeom prst="rect">
            <a:avLst/>
          </a:prstGeom>
        </p:spPr>
      </p:pic>
    </p:spTree>
    <p:extLst>
      <p:ext uri="{BB962C8B-B14F-4D97-AF65-F5344CB8AC3E}">
        <p14:creationId xmlns:p14="http://schemas.microsoft.com/office/powerpoint/2010/main" val="6212502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368C1C45-34BA-34E6-DC19-054C9F29A90F}"/>
              </a:ext>
            </a:extLst>
          </p:cNvPr>
          <p:cNvSpPr>
            <a:spLocks noGrp="1"/>
          </p:cNvSpPr>
          <p:nvPr>
            <p:ph type="title"/>
          </p:nvPr>
        </p:nvSpPr>
        <p:spPr>
          <a:xfrm>
            <a:off x="838200" y="681037"/>
            <a:ext cx="10515600" cy="694757"/>
          </a:xfrm>
        </p:spPr>
        <p:txBody>
          <a:bodyPr>
            <a:normAutofit/>
          </a:bodyPr>
          <a:lstStyle/>
          <a:p>
            <a:pPr algn="ctr"/>
            <a:r>
              <a:rPr lang="en-GB" sz="3600" dirty="0"/>
              <a:t>Monitoring Systems</a:t>
            </a:r>
          </a:p>
        </p:txBody>
      </p:sp>
      <p:sp>
        <p:nvSpPr>
          <p:cNvPr id="3" name="Segnaposto piè di pagina 2">
            <a:extLst>
              <a:ext uri="{FF2B5EF4-FFF2-40B4-BE49-F238E27FC236}">
                <a16:creationId xmlns:a16="http://schemas.microsoft.com/office/drawing/2014/main" id="{F243F8A5-EDB8-4D5B-AA79-8DE358833FAB}"/>
              </a:ext>
            </a:extLst>
          </p:cNvPr>
          <p:cNvSpPr>
            <a:spLocks noGrp="1"/>
          </p:cNvSpPr>
          <p:nvPr>
            <p:ph type="ftr" sz="quarter" idx="10"/>
          </p:nvPr>
        </p:nvSpPr>
        <p:spPr/>
        <p:txBody>
          <a:bodyPr/>
          <a:lstStyle/>
          <a:p>
            <a:r>
              <a:rPr lang="en-US" dirty="0"/>
              <a:t>Module: Digital Technologies and artificial Intelligence / Learning Unit: Smart Farming Solutions / Subunit: 2nd</a:t>
            </a:r>
          </a:p>
        </p:txBody>
      </p:sp>
      <p:sp>
        <p:nvSpPr>
          <p:cNvPr id="4" name="Segnaposto numero diapositiva 3">
            <a:extLst>
              <a:ext uri="{FF2B5EF4-FFF2-40B4-BE49-F238E27FC236}">
                <a16:creationId xmlns:a16="http://schemas.microsoft.com/office/drawing/2014/main" id="{BCDF8C3F-6725-02DC-5B3A-D8DA4D38CBAC}"/>
              </a:ext>
            </a:extLst>
          </p:cNvPr>
          <p:cNvSpPr>
            <a:spLocks noGrp="1"/>
          </p:cNvSpPr>
          <p:nvPr>
            <p:ph type="sldNum" sz="quarter" idx="11"/>
          </p:nvPr>
        </p:nvSpPr>
        <p:spPr/>
        <p:txBody>
          <a:bodyPr/>
          <a:lstStyle/>
          <a:p>
            <a:fld id="{D57F1E4F-1CFF-5643-939E-217C01CDF565}" type="slidenum">
              <a:rPr lang="it-IT" smtClean="0"/>
              <a:pPr/>
              <a:t>16</a:t>
            </a:fld>
            <a:endParaRPr lang="it-IT" dirty="0"/>
          </a:p>
        </p:txBody>
      </p:sp>
      <p:sp>
        <p:nvSpPr>
          <p:cNvPr id="8" name="Segnaposto testo 7">
            <a:extLst>
              <a:ext uri="{FF2B5EF4-FFF2-40B4-BE49-F238E27FC236}">
                <a16:creationId xmlns:a16="http://schemas.microsoft.com/office/drawing/2014/main" id="{074F9C98-3E6D-3F4C-7BE3-A80EB4586B39}"/>
              </a:ext>
            </a:extLst>
          </p:cNvPr>
          <p:cNvSpPr>
            <a:spLocks noGrp="1"/>
          </p:cNvSpPr>
          <p:nvPr>
            <p:ph type="body" sz="quarter" idx="13"/>
          </p:nvPr>
        </p:nvSpPr>
        <p:spPr>
          <a:xfrm>
            <a:off x="838201" y="1776415"/>
            <a:ext cx="10515600" cy="1931520"/>
          </a:xfrm>
        </p:spPr>
        <p:txBody>
          <a:bodyPr>
            <a:normAutofit lnSpcReduction="10000"/>
          </a:bodyPr>
          <a:lstStyle/>
          <a:p>
            <a:r>
              <a:rPr lang="en-GB" sz="1800" b="1" dirty="0"/>
              <a:t>Autonomous agricultural tractor (HAKO)</a:t>
            </a:r>
          </a:p>
          <a:p>
            <a:pPr marL="285750" indent="-285750" algn="just">
              <a:buFont typeface="Arial" panose="020B0604020202020204" pitchFamily="34" charset="0"/>
              <a:buChar char="•"/>
            </a:pPr>
            <a:r>
              <a:rPr lang="en-US" sz="1800" dirty="0"/>
              <a:t>This system is based on crop management techniques of precision agriculture. Based on these techniques, the field is divided into sections of similar soil or plant properties in order to deal with spatial variability by varying inputs per section. The aim of modern systems, of which this is one, is to extend the farming techniques to a higher spatial resolution at the plant level and to treat them as separate units. These systems, intensive in terms of automation and information, aim to identify the needs of each individual plant and to adapt inputs to the needs of each of them.</a:t>
            </a:r>
          </a:p>
          <a:p>
            <a:pPr marL="285750" indent="-285750" algn="just">
              <a:buFont typeface="Arial" panose="020B0604020202020204" pitchFamily="34" charset="0"/>
              <a:buChar char="•"/>
            </a:pPr>
            <a:endParaRPr lang="en-GB" sz="1800" dirty="0"/>
          </a:p>
        </p:txBody>
      </p:sp>
      <p:pic>
        <p:nvPicPr>
          <p:cNvPr id="2" name="Picture 1" descr="A red tractor in a field&#10;&#10;Description automatically generated">
            <a:extLst>
              <a:ext uri="{FF2B5EF4-FFF2-40B4-BE49-F238E27FC236}">
                <a16:creationId xmlns:a16="http://schemas.microsoft.com/office/drawing/2014/main" id="{F552BF53-747B-46F1-4F34-BD7EF0FB77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88110" y="3707935"/>
            <a:ext cx="3447316" cy="2627188"/>
          </a:xfrm>
          <a:prstGeom prst="rect">
            <a:avLst/>
          </a:prstGeom>
        </p:spPr>
      </p:pic>
    </p:spTree>
    <p:extLst>
      <p:ext uri="{BB962C8B-B14F-4D97-AF65-F5344CB8AC3E}">
        <p14:creationId xmlns:p14="http://schemas.microsoft.com/office/powerpoint/2010/main" val="26983104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368C1C45-34BA-34E6-DC19-054C9F29A90F}"/>
              </a:ext>
            </a:extLst>
          </p:cNvPr>
          <p:cNvSpPr>
            <a:spLocks noGrp="1"/>
          </p:cNvSpPr>
          <p:nvPr>
            <p:ph type="title"/>
          </p:nvPr>
        </p:nvSpPr>
        <p:spPr>
          <a:xfrm>
            <a:off x="838200" y="681037"/>
            <a:ext cx="10515600" cy="694757"/>
          </a:xfrm>
        </p:spPr>
        <p:txBody>
          <a:bodyPr>
            <a:normAutofit/>
          </a:bodyPr>
          <a:lstStyle/>
          <a:p>
            <a:pPr algn="ctr"/>
            <a:r>
              <a:rPr lang="en-GB" sz="3600" dirty="0"/>
              <a:t>Monitoring Systems</a:t>
            </a:r>
          </a:p>
        </p:txBody>
      </p:sp>
      <p:sp>
        <p:nvSpPr>
          <p:cNvPr id="3" name="Segnaposto piè di pagina 2">
            <a:extLst>
              <a:ext uri="{FF2B5EF4-FFF2-40B4-BE49-F238E27FC236}">
                <a16:creationId xmlns:a16="http://schemas.microsoft.com/office/drawing/2014/main" id="{F243F8A5-EDB8-4D5B-AA79-8DE358833FAB}"/>
              </a:ext>
            </a:extLst>
          </p:cNvPr>
          <p:cNvSpPr>
            <a:spLocks noGrp="1"/>
          </p:cNvSpPr>
          <p:nvPr>
            <p:ph type="ftr" sz="quarter" idx="10"/>
          </p:nvPr>
        </p:nvSpPr>
        <p:spPr/>
        <p:txBody>
          <a:bodyPr/>
          <a:lstStyle/>
          <a:p>
            <a:r>
              <a:rPr lang="en-US" dirty="0"/>
              <a:t>Module: Digital Technologies and artificial Intelligence / Learning Unit: Smart Farming Solutions / Subunit: 2nd</a:t>
            </a:r>
          </a:p>
        </p:txBody>
      </p:sp>
      <p:sp>
        <p:nvSpPr>
          <p:cNvPr id="4" name="Segnaposto numero diapositiva 3">
            <a:extLst>
              <a:ext uri="{FF2B5EF4-FFF2-40B4-BE49-F238E27FC236}">
                <a16:creationId xmlns:a16="http://schemas.microsoft.com/office/drawing/2014/main" id="{BCDF8C3F-6725-02DC-5B3A-D8DA4D38CBAC}"/>
              </a:ext>
            </a:extLst>
          </p:cNvPr>
          <p:cNvSpPr>
            <a:spLocks noGrp="1"/>
          </p:cNvSpPr>
          <p:nvPr>
            <p:ph type="sldNum" sz="quarter" idx="11"/>
          </p:nvPr>
        </p:nvSpPr>
        <p:spPr/>
        <p:txBody>
          <a:bodyPr/>
          <a:lstStyle/>
          <a:p>
            <a:fld id="{D57F1E4F-1CFF-5643-939E-217C01CDF565}" type="slidenum">
              <a:rPr lang="it-IT" smtClean="0"/>
              <a:pPr/>
              <a:t>17</a:t>
            </a:fld>
            <a:endParaRPr lang="it-IT" dirty="0"/>
          </a:p>
        </p:txBody>
      </p:sp>
      <p:pic>
        <p:nvPicPr>
          <p:cNvPr id="2" name="Picture 1" descr="A red tractor with yellow text&#10;&#10;Description automatically generated">
            <a:extLst>
              <a:ext uri="{FF2B5EF4-FFF2-40B4-BE49-F238E27FC236}">
                <a16:creationId xmlns:a16="http://schemas.microsoft.com/office/drawing/2014/main" id="{D8808E94-D4F1-9409-5B30-0548EE08E8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773" y="1835508"/>
            <a:ext cx="5572667" cy="4061127"/>
          </a:xfrm>
          <a:prstGeom prst="rect">
            <a:avLst/>
          </a:prstGeom>
        </p:spPr>
      </p:pic>
    </p:spTree>
    <p:extLst>
      <p:ext uri="{BB962C8B-B14F-4D97-AF65-F5344CB8AC3E}">
        <p14:creationId xmlns:p14="http://schemas.microsoft.com/office/powerpoint/2010/main" val="4724094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368C1C45-34BA-34E6-DC19-054C9F29A90F}"/>
              </a:ext>
            </a:extLst>
          </p:cNvPr>
          <p:cNvSpPr>
            <a:spLocks noGrp="1"/>
          </p:cNvSpPr>
          <p:nvPr>
            <p:ph type="title"/>
          </p:nvPr>
        </p:nvSpPr>
        <p:spPr>
          <a:xfrm>
            <a:off x="838200" y="681037"/>
            <a:ext cx="10515600" cy="694757"/>
          </a:xfrm>
        </p:spPr>
        <p:txBody>
          <a:bodyPr>
            <a:normAutofit/>
          </a:bodyPr>
          <a:lstStyle/>
          <a:p>
            <a:pPr algn="ctr"/>
            <a:r>
              <a:rPr lang="en-GB" sz="3600" dirty="0"/>
              <a:t>Monitoring Systems</a:t>
            </a:r>
          </a:p>
        </p:txBody>
      </p:sp>
      <p:sp>
        <p:nvSpPr>
          <p:cNvPr id="3" name="Segnaposto piè di pagina 2">
            <a:extLst>
              <a:ext uri="{FF2B5EF4-FFF2-40B4-BE49-F238E27FC236}">
                <a16:creationId xmlns:a16="http://schemas.microsoft.com/office/drawing/2014/main" id="{F243F8A5-EDB8-4D5B-AA79-8DE358833FAB}"/>
              </a:ext>
            </a:extLst>
          </p:cNvPr>
          <p:cNvSpPr>
            <a:spLocks noGrp="1"/>
          </p:cNvSpPr>
          <p:nvPr>
            <p:ph type="ftr" sz="quarter" idx="10"/>
          </p:nvPr>
        </p:nvSpPr>
        <p:spPr/>
        <p:txBody>
          <a:bodyPr/>
          <a:lstStyle/>
          <a:p>
            <a:r>
              <a:rPr lang="en-US" dirty="0"/>
              <a:t>Module: Digital Technologies and artificial Intelligence / Learning Unit: Smart Farming Solutions / Subunit: 2nd</a:t>
            </a:r>
          </a:p>
        </p:txBody>
      </p:sp>
      <p:sp>
        <p:nvSpPr>
          <p:cNvPr id="4" name="Segnaposto numero diapositiva 3">
            <a:extLst>
              <a:ext uri="{FF2B5EF4-FFF2-40B4-BE49-F238E27FC236}">
                <a16:creationId xmlns:a16="http://schemas.microsoft.com/office/drawing/2014/main" id="{BCDF8C3F-6725-02DC-5B3A-D8DA4D38CBAC}"/>
              </a:ext>
            </a:extLst>
          </p:cNvPr>
          <p:cNvSpPr>
            <a:spLocks noGrp="1"/>
          </p:cNvSpPr>
          <p:nvPr>
            <p:ph type="sldNum" sz="quarter" idx="11"/>
          </p:nvPr>
        </p:nvSpPr>
        <p:spPr/>
        <p:txBody>
          <a:bodyPr/>
          <a:lstStyle/>
          <a:p>
            <a:fld id="{D57F1E4F-1CFF-5643-939E-217C01CDF565}" type="slidenum">
              <a:rPr lang="it-IT" smtClean="0"/>
              <a:pPr/>
              <a:t>18</a:t>
            </a:fld>
            <a:endParaRPr lang="it-IT" dirty="0"/>
          </a:p>
        </p:txBody>
      </p:sp>
      <p:pic>
        <p:nvPicPr>
          <p:cNvPr id="2" name="Picture 1" descr="Several machines in a field&#10;&#10;Description automatically generated with medium confidence">
            <a:extLst>
              <a:ext uri="{FF2B5EF4-FFF2-40B4-BE49-F238E27FC236}">
                <a16:creationId xmlns:a16="http://schemas.microsoft.com/office/drawing/2014/main" id="{B406704E-FF81-520E-731A-51E1C79FAE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8612" y="1794067"/>
            <a:ext cx="7079353" cy="3809779"/>
          </a:xfrm>
          <a:prstGeom prst="rect">
            <a:avLst/>
          </a:prstGeom>
        </p:spPr>
      </p:pic>
    </p:spTree>
    <p:extLst>
      <p:ext uri="{BB962C8B-B14F-4D97-AF65-F5344CB8AC3E}">
        <p14:creationId xmlns:p14="http://schemas.microsoft.com/office/powerpoint/2010/main" val="33778452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368C1C45-34BA-34E6-DC19-054C9F29A90F}"/>
              </a:ext>
            </a:extLst>
          </p:cNvPr>
          <p:cNvSpPr>
            <a:spLocks noGrp="1"/>
          </p:cNvSpPr>
          <p:nvPr>
            <p:ph type="title"/>
          </p:nvPr>
        </p:nvSpPr>
        <p:spPr>
          <a:xfrm>
            <a:off x="838200" y="681037"/>
            <a:ext cx="10515600" cy="694757"/>
          </a:xfrm>
        </p:spPr>
        <p:txBody>
          <a:bodyPr>
            <a:normAutofit/>
          </a:bodyPr>
          <a:lstStyle/>
          <a:p>
            <a:pPr algn="ctr"/>
            <a:r>
              <a:rPr lang="en-GB" sz="3600" dirty="0"/>
              <a:t>Monitoring Systems</a:t>
            </a:r>
          </a:p>
        </p:txBody>
      </p:sp>
      <p:sp>
        <p:nvSpPr>
          <p:cNvPr id="3" name="Segnaposto piè di pagina 2">
            <a:extLst>
              <a:ext uri="{FF2B5EF4-FFF2-40B4-BE49-F238E27FC236}">
                <a16:creationId xmlns:a16="http://schemas.microsoft.com/office/drawing/2014/main" id="{F243F8A5-EDB8-4D5B-AA79-8DE358833FAB}"/>
              </a:ext>
            </a:extLst>
          </p:cNvPr>
          <p:cNvSpPr>
            <a:spLocks noGrp="1"/>
          </p:cNvSpPr>
          <p:nvPr>
            <p:ph type="ftr" sz="quarter" idx="10"/>
          </p:nvPr>
        </p:nvSpPr>
        <p:spPr/>
        <p:txBody>
          <a:bodyPr/>
          <a:lstStyle/>
          <a:p>
            <a:r>
              <a:rPr lang="en-US" dirty="0"/>
              <a:t>Module: Digital Technologies and artificial Intelligence / Learning Unit: Smart Farming Solutions / Subunit: 2nd</a:t>
            </a:r>
          </a:p>
        </p:txBody>
      </p:sp>
      <p:sp>
        <p:nvSpPr>
          <p:cNvPr id="4" name="Segnaposto numero diapositiva 3">
            <a:extLst>
              <a:ext uri="{FF2B5EF4-FFF2-40B4-BE49-F238E27FC236}">
                <a16:creationId xmlns:a16="http://schemas.microsoft.com/office/drawing/2014/main" id="{BCDF8C3F-6725-02DC-5B3A-D8DA4D38CBAC}"/>
              </a:ext>
            </a:extLst>
          </p:cNvPr>
          <p:cNvSpPr>
            <a:spLocks noGrp="1"/>
          </p:cNvSpPr>
          <p:nvPr>
            <p:ph type="sldNum" sz="quarter" idx="11"/>
          </p:nvPr>
        </p:nvSpPr>
        <p:spPr/>
        <p:txBody>
          <a:bodyPr/>
          <a:lstStyle/>
          <a:p>
            <a:fld id="{D57F1E4F-1CFF-5643-939E-217C01CDF565}" type="slidenum">
              <a:rPr lang="it-IT" smtClean="0"/>
              <a:pPr/>
              <a:t>19</a:t>
            </a:fld>
            <a:endParaRPr lang="it-IT" dirty="0"/>
          </a:p>
        </p:txBody>
      </p:sp>
      <p:sp>
        <p:nvSpPr>
          <p:cNvPr id="8" name="Segnaposto testo 7">
            <a:extLst>
              <a:ext uri="{FF2B5EF4-FFF2-40B4-BE49-F238E27FC236}">
                <a16:creationId xmlns:a16="http://schemas.microsoft.com/office/drawing/2014/main" id="{074F9C98-3E6D-3F4C-7BE3-A80EB4586B39}"/>
              </a:ext>
            </a:extLst>
          </p:cNvPr>
          <p:cNvSpPr>
            <a:spLocks noGrp="1"/>
          </p:cNvSpPr>
          <p:nvPr>
            <p:ph type="body" sz="quarter" idx="13"/>
          </p:nvPr>
        </p:nvSpPr>
        <p:spPr>
          <a:xfrm>
            <a:off x="838201" y="1776414"/>
            <a:ext cx="10515600" cy="4394200"/>
          </a:xfrm>
        </p:spPr>
        <p:txBody>
          <a:bodyPr>
            <a:normAutofit/>
          </a:bodyPr>
          <a:lstStyle/>
          <a:p>
            <a:pPr algn="just"/>
            <a:r>
              <a:rPr lang="en-US" sz="1800" dirty="0"/>
              <a:t>The main attachments used by the autonomous tractor for the respective field operations (Figure. 8) that the system can perform are precision seeding machines (between-row and on-row - grid seeding) with simultaneous recording of the seed grid, mechanical weed control machines between-row and on-row and spraying and grass cutting machines.</a:t>
            </a:r>
          </a:p>
          <a:p>
            <a:pPr algn="just"/>
            <a:endParaRPr lang="en-US" sz="1800" dirty="0"/>
          </a:p>
          <a:p>
            <a:pPr algn="just"/>
            <a:r>
              <a:rPr lang="en-US" sz="1800" dirty="0"/>
              <a:t>Precision Agriculture is a new method of farm management whereby inputs (pesticides, fertilizers, seed, irrigation water) and cultural practices are applied according to the needs of the soil and crops as they vary in space and time (</a:t>
            </a:r>
            <a:r>
              <a:rPr lang="en-US" sz="1800" dirty="0" err="1"/>
              <a:t>Minasny</a:t>
            </a:r>
            <a:r>
              <a:rPr lang="en-US" sz="1800" dirty="0"/>
              <a:t>, 2005). The main objectives of precision agriculture are:</a:t>
            </a:r>
          </a:p>
          <a:p>
            <a:r>
              <a:rPr lang="en-US" sz="1800" dirty="0"/>
              <a:t>•increasing crop yields,</a:t>
            </a:r>
          </a:p>
          <a:p>
            <a:r>
              <a:rPr lang="en-US" sz="1800" dirty="0"/>
              <a:t>•improving the quality of the products produced,</a:t>
            </a:r>
          </a:p>
          <a:p>
            <a:r>
              <a:rPr lang="en-US" sz="1800" dirty="0"/>
              <a:t>•the more efficient use of agrochemicals,</a:t>
            </a:r>
          </a:p>
          <a:p>
            <a:r>
              <a:rPr lang="en-US" sz="1800" dirty="0"/>
              <a:t>•the saving of energy,</a:t>
            </a:r>
          </a:p>
          <a:p>
            <a:r>
              <a:rPr lang="en-US" sz="1800" dirty="0"/>
              <a:t>•protecting soil and water from pollution</a:t>
            </a:r>
          </a:p>
          <a:p>
            <a:endParaRPr lang="en-GB" sz="1800" dirty="0"/>
          </a:p>
        </p:txBody>
      </p:sp>
    </p:spTree>
    <p:extLst>
      <p:ext uri="{BB962C8B-B14F-4D97-AF65-F5344CB8AC3E}">
        <p14:creationId xmlns:p14="http://schemas.microsoft.com/office/powerpoint/2010/main" val="2066718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6E59C6D-D429-7C7B-0228-FB62CC45C25D}"/>
              </a:ext>
            </a:extLst>
          </p:cNvPr>
          <p:cNvSpPr>
            <a:spLocks noGrp="1"/>
          </p:cNvSpPr>
          <p:nvPr>
            <p:ph type="ctrTitle"/>
          </p:nvPr>
        </p:nvSpPr>
        <p:spPr>
          <a:xfrm>
            <a:off x="1524000" y="1958502"/>
            <a:ext cx="9144000" cy="2387600"/>
          </a:xfrm>
        </p:spPr>
        <p:txBody>
          <a:bodyPr>
            <a:noAutofit/>
          </a:bodyPr>
          <a:lstStyle/>
          <a:p>
            <a:r>
              <a:rPr lang="en-GB" sz="4000" b="1" dirty="0">
                <a:solidFill>
                  <a:srgbClr val="94C020"/>
                </a:solidFill>
                <a:latin typeface="+mn-lt"/>
              </a:rPr>
              <a:t>Course: (</a:t>
            </a:r>
            <a:r>
              <a:rPr lang="en-GB" sz="4000" dirty="0"/>
              <a:t>VET-B3</a:t>
            </a:r>
            <a:r>
              <a:rPr lang="en-GB" sz="4000" b="1" dirty="0">
                <a:solidFill>
                  <a:srgbClr val="94C020"/>
                </a:solidFill>
                <a:latin typeface="+mn-lt"/>
              </a:rPr>
              <a:t>)</a:t>
            </a:r>
            <a:br>
              <a:rPr lang="en-GB" sz="4000" b="1" dirty="0">
                <a:solidFill>
                  <a:srgbClr val="94C020"/>
                </a:solidFill>
                <a:latin typeface="+mn-lt"/>
              </a:rPr>
            </a:br>
            <a:r>
              <a:rPr lang="en-GB" sz="4000" b="1" dirty="0">
                <a:solidFill>
                  <a:srgbClr val="94C020"/>
                </a:solidFill>
                <a:latin typeface="+mn-lt"/>
              </a:rPr>
              <a:t>Module: (Digital Technologies and artificial intelligence)</a:t>
            </a:r>
            <a:br>
              <a:rPr lang="en-GB" sz="4000" b="1" dirty="0">
                <a:solidFill>
                  <a:srgbClr val="94C020"/>
                </a:solidFill>
                <a:latin typeface="+mn-lt"/>
              </a:rPr>
            </a:br>
            <a:r>
              <a:rPr lang="en-GB" sz="4000" b="1" dirty="0">
                <a:solidFill>
                  <a:srgbClr val="94C020"/>
                </a:solidFill>
                <a:latin typeface="+mn-lt"/>
              </a:rPr>
              <a:t>Learning Unit: (Smart Farming Solutions)</a:t>
            </a:r>
          </a:p>
        </p:txBody>
      </p:sp>
      <p:sp>
        <p:nvSpPr>
          <p:cNvPr id="3" name="Sottotitolo 2">
            <a:extLst>
              <a:ext uri="{FF2B5EF4-FFF2-40B4-BE49-F238E27FC236}">
                <a16:creationId xmlns:a16="http://schemas.microsoft.com/office/drawing/2014/main" id="{153480B5-24EA-F078-8AFA-9CEF6872103E}"/>
              </a:ext>
            </a:extLst>
          </p:cNvPr>
          <p:cNvSpPr>
            <a:spLocks noGrp="1"/>
          </p:cNvSpPr>
          <p:nvPr>
            <p:ph type="subTitle" idx="1"/>
          </p:nvPr>
        </p:nvSpPr>
        <p:spPr>
          <a:xfrm>
            <a:off x="1524000" y="4899498"/>
            <a:ext cx="9144000" cy="1655762"/>
          </a:xfrm>
        </p:spPr>
        <p:txBody>
          <a:bodyPr/>
          <a:lstStyle/>
          <a:p>
            <a:pPr marL="0" indent="0">
              <a:buNone/>
            </a:pPr>
            <a:r>
              <a:rPr lang="en-GB" dirty="0">
                <a:solidFill>
                  <a:schemeClr val="tx1">
                    <a:lumMod val="65000"/>
                    <a:lumOff val="35000"/>
                  </a:schemeClr>
                </a:solidFill>
              </a:rPr>
              <a:t>Authors</a:t>
            </a:r>
            <a:r>
              <a:rPr lang="it-IT" dirty="0">
                <a:solidFill>
                  <a:schemeClr val="tx1">
                    <a:lumMod val="65000"/>
                    <a:lumOff val="35000"/>
                  </a:schemeClr>
                </a:solidFill>
              </a:rPr>
              <a:t>: (</a:t>
            </a:r>
            <a:r>
              <a:rPr lang="it-IT" dirty="0"/>
              <a:t>CERTH</a:t>
            </a:r>
            <a:r>
              <a:rPr lang="it-IT" dirty="0">
                <a:solidFill>
                  <a:schemeClr val="tx1">
                    <a:lumMod val="65000"/>
                    <a:lumOff val="35000"/>
                  </a:schemeClr>
                </a:solidFill>
              </a:rPr>
              <a:t>)</a:t>
            </a:r>
          </a:p>
        </p:txBody>
      </p:sp>
    </p:spTree>
    <p:extLst>
      <p:ext uri="{BB962C8B-B14F-4D97-AF65-F5344CB8AC3E}">
        <p14:creationId xmlns:p14="http://schemas.microsoft.com/office/powerpoint/2010/main" val="2365202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368C1C45-34BA-34E6-DC19-054C9F29A90F}"/>
              </a:ext>
            </a:extLst>
          </p:cNvPr>
          <p:cNvSpPr>
            <a:spLocks noGrp="1"/>
          </p:cNvSpPr>
          <p:nvPr>
            <p:ph type="title"/>
          </p:nvPr>
        </p:nvSpPr>
        <p:spPr>
          <a:xfrm>
            <a:off x="838200" y="681037"/>
            <a:ext cx="10515600" cy="694757"/>
          </a:xfrm>
        </p:spPr>
        <p:txBody>
          <a:bodyPr>
            <a:normAutofit/>
          </a:bodyPr>
          <a:lstStyle/>
          <a:p>
            <a:pPr algn="ctr"/>
            <a:r>
              <a:rPr lang="en-GB" sz="3600" dirty="0"/>
              <a:t>Modern Farming Methods</a:t>
            </a:r>
          </a:p>
        </p:txBody>
      </p:sp>
      <p:sp>
        <p:nvSpPr>
          <p:cNvPr id="3" name="Segnaposto piè di pagina 2">
            <a:extLst>
              <a:ext uri="{FF2B5EF4-FFF2-40B4-BE49-F238E27FC236}">
                <a16:creationId xmlns:a16="http://schemas.microsoft.com/office/drawing/2014/main" id="{F243F8A5-EDB8-4D5B-AA79-8DE358833FAB}"/>
              </a:ext>
            </a:extLst>
          </p:cNvPr>
          <p:cNvSpPr>
            <a:spLocks noGrp="1"/>
          </p:cNvSpPr>
          <p:nvPr>
            <p:ph type="ftr" sz="quarter" idx="10"/>
          </p:nvPr>
        </p:nvSpPr>
        <p:spPr/>
        <p:txBody>
          <a:bodyPr/>
          <a:lstStyle/>
          <a:p>
            <a:r>
              <a:rPr lang="en-US" dirty="0"/>
              <a:t>Module: Digital Technologies and artificial Intelligence / Learning Unit: Smart Farming Solutions / Subunit: 2nd</a:t>
            </a:r>
          </a:p>
        </p:txBody>
      </p:sp>
      <p:sp>
        <p:nvSpPr>
          <p:cNvPr id="4" name="Segnaposto numero diapositiva 3">
            <a:extLst>
              <a:ext uri="{FF2B5EF4-FFF2-40B4-BE49-F238E27FC236}">
                <a16:creationId xmlns:a16="http://schemas.microsoft.com/office/drawing/2014/main" id="{BCDF8C3F-6725-02DC-5B3A-D8DA4D38CBAC}"/>
              </a:ext>
            </a:extLst>
          </p:cNvPr>
          <p:cNvSpPr>
            <a:spLocks noGrp="1"/>
          </p:cNvSpPr>
          <p:nvPr>
            <p:ph type="sldNum" sz="quarter" idx="11"/>
          </p:nvPr>
        </p:nvSpPr>
        <p:spPr/>
        <p:txBody>
          <a:bodyPr/>
          <a:lstStyle/>
          <a:p>
            <a:fld id="{D57F1E4F-1CFF-5643-939E-217C01CDF565}" type="slidenum">
              <a:rPr lang="it-IT" smtClean="0"/>
              <a:pPr/>
              <a:t>20</a:t>
            </a:fld>
            <a:endParaRPr lang="it-IT" dirty="0"/>
          </a:p>
        </p:txBody>
      </p:sp>
      <p:sp>
        <p:nvSpPr>
          <p:cNvPr id="8" name="Segnaposto testo 7">
            <a:extLst>
              <a:ext uri="{FF2B5EF4-FFF2-40B4-BE49-F238E27FC236}">
                <a16:creationId xmlns:a16="http://schemas.microsoft.com/office/drawing/2014/main" id="{074F9C98-3E6D-3F4C-7BE3-A80EB4586B39}"/>
              </a:ext>
            </a:extLst>
          </p:cNvPr>
          <p:cNvSpPr>
            <a:spLocks noGrp="1"/>
          </p:cNvSpPr>
          <p:nvPr>
            <p:ph type="body" sz="quarter" idx="13"/>
          </p:nvPr>
        </p:nvSpPr>
        <p:spPr>
          <a:xfrm>
            <a:off x="838201" y="1776414"/>
            <a:ext cx="10515600" cy="4394200"/>
          </a:xfrm>
        </p:spPr>
        <p:txBody>
          <a:bodyPr>
            <a:normAutofit/>
          </a:bodyPr>
          <a:lstStyle/>
          <a:p>
            <a:pPr algn="just"/>
            <a:r>
              <a:rPr lang="en-US" sz="1800" dirty="0"/>
              <a:t>The technologies used by Precision Agriculture are related to all stages of production from sowing to harvesting and are as follows.</a:t>
            </a:r>
          </a:p>
          <a:p>
            <a:pPr algn="just"/>
            <a:endParaRPr lang="en-US" sz="1800" dirty="0"/>
          </a:p>
          <a:p>
            <a:pPr algn="just"/>
            <a:r>
              <a:rPr lang="en-US" sz="1800" dirty="0"/>
              <a:t>•</a:t>
            </a:r>
            <a:r>
              <a:rPr lang="en-US" sz="1800" b="1" dirty="0"/>
              <a:t>GPS and GIS</a:t>
            </a:r>
            <a:r>
              <a:rPr lang="en-US" sz="1800" dirty="0"/>
              <a:t>. They are systems that allow accurate mapping of fields and interpretation of field variability.</a:t>
            </a:r>
          </a:p>
          <a:p>
            <a:pPr algn="just"/>
            <a:r>
              <a:rPr lang="en-US" sz="1800" dirty="0"/>
              <a:t>•</a:t>
            </a:r>
            <a:r>
              <a:rPr lang="en-US" sz="1800" b="1" dirty="0"/>
              <a:t>Production mapping</a:t>
            </a:r>
            <a:r>
              <a:rPr lang="en-US" sz="1800" dirty="0"/>
              <a:t>. Production mapping involves recording and collecting production data from specific locations in the field.</a:t>
            </a:r>
          </a:p>
          <a:p>
            <a:pPr algn="just"/>
            <a:r>
              <a:rPr lang="en-US" sz="1800" dirty="0"/>
              <a:t>•</a:t>
            </a:r>
            <a:r>
              <a:rPr lang="en-US" sz="1800" b="1" dirty="0"/>
              <a:t>Soil property mapping which records the fertility of fields</a:t>
            </a:r>
            <a:r>
              <a:rPr lang="en-US" sz="1800" dirty="0"/>
              <a:t>.</a:t>
            </a:r>
          </a:p>
          <a:p>
            <a:pPr algn="just"/>
            <a:r>
              <a:rPr lang="en-US" sz="1800" dirty="0"/>
              <a:t>•</a:t>
            </a:r>
            <a:r>
              <a:rPr lang="en-US" sz="1800" b="1" dirty="0"/>
              <a:t>Soil electrical conductivity mapping</a:t>
            </a:r>
            <a:r>
              <a:rPr lang="en-US" sz="1800" dirty="0"/>
              <a:t>. Today, one of the simplest and most cost-effective soil parameter measurements used in precision agriculture is that of apparent electrical conductivity (</a:t>
            </a:r>
            <a:r>
              <a:rPr lang="en-US" sz="1800" dirty="0" err="1"/>
              <a:t>ECa</a:t>
            </a:r>
            <a:r>
              <a:rPr lang="en-US" sz="1800" dirty="0"/>
              <a:t>). The apparent electrical conductivity of soil integrates a broader set of factors that affect the production of a crop. Electrical conductivity mapping can be easily done by attaching a conductivity measuring device to an accessory vehicle and adapting a geographic positioning system (GPS) receiver.</a:t>
            </a:r>
          </a:p>
        </p:txBody>
      </p:sp>
    </p:spTree>
    <p:extLst>
      <p:ext uri="{BB962C8B-B14F-4D97-AF65-F5344CB8AC3E}">
        <p14:creationId xmlns:p14="http://schemas.microsoft.com/office/powerpoint/2010/main" val="7583898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368C1C45-34BA-34E6-DC19-054C9F29A90F}"/>
              </a:ext>
            </a:extLst>
          </p:cNvPr>
          <p:cNvSpPr>
            <a:spLocks noGrp="1"/>
          </p:cNvSpPr>
          <p:nvPr>
            <p:ph type="title"/>
          </p:nvPr>
        </p:nvSpPr>
        <p:spPr>
          <a:xfrm>
            <a:off x="838200" y="681037"/>
            <a:ext cx="10515600" cy="694757"/>
          </a:xfrm>
        </p:spPr>
        <p:txBody>
          <a:bodyPr>
            <a:normAutofit/>
          </a:bodyPr>
          <a:lstStyle/>
          <a:p>
            <a:pPr algn="ctr"/>
            <a:r>
              <a:rPr lang="en-GB" sz="3600" dirty="0"/>
              <a:t>Monitoring Systems</a:t>
            </a:r>
          </a:p>
        </p:txBody>
      </p:sp>
      <p:sp>
        <p:nvSpPr>
          <p:cNvPr id="3" name="Segnaposto piè di pagina 2">
            <a:extLst>
              <a:ext uri="{FF2B5EF4-FFF2-40B4-BE49-F238E27FC236}">
                <a16:creationId xmlns:a16="http://schemas.microsoft.com/office/drawing/2014/main" id="{F243F8A5-EDB8-4D5B-AA79-8DE358833FAB}"/>
              </a:ext>
            </a:extLst>
          </p:cNvPr>
          <p:cNvSpPr>
            <a:spLocks noGrp="1"/>
          </p:cNvSpPr>
          <p:nvPr>
            <p:ph type="ftr" sz="quarter" idx="10"/>
          </p:nvPr>
        </p:nvSpPr>
        <p:spPr/>
        <p:txBody>
          <a:bodyPr/>
          <a:lstStyle/>
          <a:p>
            <a:r>
              <a:rPr lang="en-US" dirty="0"/>
              <a:t>Module: Digital Technologies and artificial Intelligence / Learning Unit: Smart Farming Solutions / Subunit: 2nd</a:t>
            </a:r>
          </a:p>
        </p:txBody>
      </p:sp>
      <p:sp>
        <p:nvSpPr>
          <p:cNvPr id="4" name="Segnaposto numero diapositiva 3">
            <a:extLst>
              <a:ext uri="{FF2B5EF4-FFF2-40B4-BE49-F238E27FC236}">
                <a16:creationId xmlns:a16="http://schemas.microsoft.com/office/drawing/2014/main" id="{BCDF8C3F-6725-02DC-5B3A-D8DA4D38CBAC}"/>
              </a:ext>
            </a:extLst>
          </p:cNvPr>
          <p:cNvSpPr>
            <a:spLocks noGrp="1"/>
          </p:cNvSpPr>
          <p:nvPr>
            <p:ph type="sldNum" sz="quarter" idx="11"/>
          </p:nvPr>
        </p:nvSpPr>
        <p:spPr/>
        <p:txBody>
          <a:bodyPr/>
          <a:lstStyle/>
          <a:p>
            <a:fld id="{D57F1E4F-1CFF-5643-939E-217C01CDF565}" type="slidenum">
              <a:rPr lang="it-IT" smtClean="0"/>
              <a:pPr/>
              <a:t>21</a:t>
            </a:fld>
            <a:endParaRPr lang="it-IT" dirty="0"/>
          </a:p>
        </p:txBody>
      </p:sp>
      <p:sp>
        <p:nvSpPr>
          <p:cNvPr id="8" name="Segnaposto testo 7">
            <a:extLst>
              <a:ext uri="{FF2B5EF4-FFF2-40B4-BE49-F238E27FC236}">
                <a16:creationId xmlns:a16="http://schemas.microsoft.com/office/drawing/2014/main" id="{074F9C98-3E6D-3F4C-7BE3-A80EB4586B39}"/>
              </a:ext>
            </a:extLst>
          </p:cNvPr>
          <p:cNvSpPr>
            <a:spLocks noGrp="1"/>
          </p:cNvSpPr>
          <p:nvPr>
            <p:ph type="body" sz="quarter" idx="13"/>
          </p:nvPr>
        </p:nvSpPr>
        <p:spPr>
          <a:xfrm>
            <a:off x="838200" y="1668972"/>
            <a:ext cx="10515600" cy="4394200"/>
          </a:xfrm>
        </p:spPr>
        <p:txBody>
          <a:bodyPr>
            <a:normAutofit/>
          </a:bodyPr>
          <a:lstStyle/>
          <a:p>
            <a:pPr algn="just"/>
            <a:r>
              <a:rPr lang="en-US" sz="1800" dirty="0"/>
              <a:t>•</a:t>
            </a:r>
            <a:r>
              <a:rPr lang="en-US" sz="1800" b="1" dirty="0"/>
              <a:t>Remote sensing: </a:t>
            </a:r>
          </a:p>
          <a:p>
            <a:pPr algn="just"/>
            <a:r>
              <a:rPr lang="en-US" sz="1800" dirty="0"/>
              <a:t>Collects information about an object without contact. The two most common methods of remote sensing are aerial photography and satellite imagery. Electromagnetic radiation is the basic element of remote sensing. When electromagnetic radiation comes into contact with an object, it can be reflected, absorbed or transmitted. Depending on the object to which the electromagnetic radiation strikes, different wavelengths of radiation react differently. By measuring the reflected radiation from plants, we can collect information about the water content of plant tissues, the nutritional status of plants and other plant characteristics. </a:t>
            </a:r>
          </a:p>
          <a:p>
            <a:pPr algn="just"/>
            <a:r>
              <a:rPr lang="en-US" sz="1800" dirty="0"/>
              <a:t>•</a:t>
            </a:r>
            <a:r>
              <a:rPr lang="en-US" sz="1800" b="1" dirty="0"/>
              <a:t>Variable Rate Application technology. </a:t>
            </a:r>
          </a:p>
          <a:p>
            <a:pPr algn="just"/>
            <a:r>
              <a:rPr lang="en-US" sz="1800" dirty="0"/>
              <a:t>With this technology, inputs are applied to the field at different rates in different areas of the field depending on the needs of each area. There are two methods of variable rate technology: map-based and sensor-based. Map-based requires a prescription map and a GPS that determines the position in the field. As the machine applying the inputs moves across the field, it changes the dose based on the application map (the coordinates of the management zones). The sensor-based method requires neither a map nor a GPS. Sensors are mounted on the applicator and measure characteristics of the soil or crop as it moves across the field.</a:t>
            </a:r>
            <a:endParaRPr lang="en-GB" sz="1800" dirty="0"/>
          </a:p>
        </p:txBody>
      </p:sp>
    </p:spTree>
    <p:extLst>
      <p:ext uri="{BB962C8B-B14F-4D97-AF65-F5344CB8AC3E}">
        <p14:creationId xmlns:p14="http://schemas.microsoft.com/office/powerpoint/2010/main" val="11829111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368C1C45-34BA-34E6-DC19-054C9F29A90F}"/>
              </a:ext>
            </a:extLst>
          </p:cNvPr>
          <p:cNvSpPr>
            <a:spLocks noGrp="1"/>
          </p:cNvSpPr>
          <p:nvPr>
            <p:ph type="title"/>
          </p:nvPr>
        </p:nvSpPr>
        <p:spPr>
          <a:xfrm>
            <a:off x="838200" y="681037"/>
            <a:ext cx="10515600" cy="694757"/>
          </a:xfrm>
        </p:spPr>
        <p:txBody>
          <a:bodyPr>
            <a:normAutofit/>
          </a:bodyPr>
          <a:lstStyle/>
          <a:p>
            <a:pPr algn="ctr"/>
            <a:r>
              <a:rPr lang="en-GB" sz="3600" dirty="0"/>
              <a:t>Monitoring Systems</a:t>
            </a:r>
          </a:p>
        </p:txBody>
      </p:sp>
      <p:sp>
        <p:nvSpPr>
          <p:cNvPr id="3" name="Segnaposto piè di pagina 2">
            <a:extLst>
              <a:ext uri="{FF2B5EF4-FFF2-40B4-BE49-F238E27FC236}">
                <a16:creationId xmlns:a16="http://schemas.microsoft.com/office/drawing/2014/main" id="{F243F8A5-EDB8-4D5B-AA79-8DE358833FAB}"/>
              </a:ext>
            </a:extLst>
          </p:cNvPr>
          <p:cNvSpPr>
            <a:spLocks noGrp="1"/>
          </p:cNvSpPr>
          <p:nvPr>
            <p:ph type="ftr" sz="quarter" idx="10"/>
          </p:nvPr>
        </p:nvSpPr>
        <p:spPr/>
        <p:txBody>
          <a:bodyPr/>
          <a:lstStyle/>
          <a:p>
            <a:r>
              <a:rPr lang="en-US" dirty="0"/>
              <a:t>Module: Digital Technologies and artificial Intelligence / Learning Unit: Smart Farming Solutions / Subunit: 2nd</a:t>
            </a:r>
          </a:p>
        </p:txBody>
      </p:sp>
      <p:sp>
        <p:nvSpPr>
          <p:cNvPr id="4" name="Segnaposto numero diapositiva 3">
            <a:extLst>
              <a:ext uri="{FF2B5EF4-FFF2-40B4-BE49-F238E27FC236}">
                <a16:creationId xmlns:a16="http://schemas.microsoft.com/office/drawing/2014/main" id="{BCDF8C3F-6725-02DC-5B3A-D8DA4D38CBAC}"/>
              </a:ext>
            </a:extLst>
          </p:cNvPr>
          <p:cNvSpPr>
            <a:spLocks noGrp="1"/>
          </p:cNvSpPr>
          <p:nvPr>
            <p:ph type="sldNum" sz="quarter" idx="11"/>
          </p:nvPr>
        </p:nvSpPr>
        <p:spPr/>
        <p:txBody>
          <a:bodyPr/>
          <a:lstStyle/>
          <a:p>
            <a:fld id="{D57F1E4F-1CFF-5643-939E-217C01CDF565}" type="slidenum">
              <a:rPr lang="it-IT" smtClean="0"/>
              <a:pPr/>
              <a:t>22</a:t>
            </a:fld>
            <a:endParaRPr lang="it-IT" dirty="0"/>
          </a:p>
        </p:txBody>
      </p:sp>
      <p:sp>
        <p:nvSpPr>
          <p:cNvPr id="8" name="Segnaposto testo 7">
            <a:extLst>
              <a:ext uri="{FF2B5EF4-FFF2-40B4-BE49-F238E27FC236}">
                <a16:creationId xmlns:a16="http://schemas.microsoft.com/office/drawing/2014/main" id="{074F9C98-3E6D-3F4C-7BE3-A80EB4586B39}"/>
              </a:ext>
            </a:extLst>
          </p:cNvPr>
          <p:cNvSpPr>
            <a:spLocks noGrp="1"/>
          </p:cNvSpPr>
          <p:nvPr>
            <p:ph type="body" sz="quarter" idx="13"/>
          </p:nvPr>
        </p:nvSpPr>
        <p:spPr>
          <a:xfrm>
            <a:off x="838201" y="1776414"/>
            <a:ext cx="10515600" cy="4394200"/>
          </a:xfrm>
        </p:spPr>
        <p:txBody>
          <a:bodyPr>
            <a:normAutofit fontScale="92500" lnSpcReduction="10000"/>
          </a:bodyPr>
          <a:lstStyle/>
          <a:p>
            <a:pPr algn="just"/>
            <a:r>
              <a:rPr lang="en-US" sz="1800" b="1" dirty="0"/>
              <a:t>1️. North America</a:t>
            </a:r>
            <a:r>
              <a:rPr lang="en-US" sz="1800" dirty="0"/>
              <a:t>: Crop monitoring solutions are widely adopted in this region, particularly in the United States and Canada. Farmers are increasingly utilizing advanced technologies such as satellite imagery, drones, and data analytics to optimize crop health and yield.</a:t>
            </a:r>
          </a:p>
          <a:p>
            <a:pPr algn="just"/>
            <a:r>
              <a:rPr lang="en-US" sz="1800" b="1" dirty="0"/>
              <a:t>2. Europe: </a:t>
            </a:r>
            <a:r>
              <a:rPr lang="en-US" sz="1800" dirty="0"/>
              <a:t>European farmers are also embracing crop monitoring technologies, driven by strong innovative ecosystems and supportive policies. Countries like the Netherlands, Germany, Switzerland and the United Kingdom are leading the way in crop monitoring adoption.</a:t>
            </a:r>
          </a:p>
          <a:p>
            <a:pPr algn="just"/>
            <a:r>
              <a:rPr lang="en-US" sz="1800" b="1" dirty="0"/>
              <a:t>3. Asia-Pacific: </a:t>
            </a:r>
            <a:r>
              <a:rPr lang="en-US" sz="1800" dirty="0"/>
              <a:t>In this region, crop monitoring adoption varies significantly between countries. Countries like Australia, New Zealand, and Japan have high adoption rates, while other countries, especially those in Southeast Asia, face challenges such as limited access to technology and infrastructure.</a:t>
            </a:r>
          </a:p>
          <a:p>
            <a:pPr algn="just"/>
            <a:r>
              <a:rPr lang="en-US" sz="1800" b="1" dirty="0"/>
              <a:t>4️. Latin America: </a:t>
            </a:r>
            <a:r>
              <a:rPr lang="en-US" sz="1800" dirty="0"/>
              <a:t>Crop monitoring adoption in Latin America is growing, with Brazil and Argentina as frontrunners. Factors such as increasing demand for food, a growing middle class, and supportive government policies are driving the adoption of innovative crop monitoring technologies.</a:t>
            </a:r>
          </a:p>
          <a:p>
            <a:pPr algn="just"/>
            <a:r>
              <a:rPr lang="en-US" sz="1800" b="1" dirty="0"/>
              <a:t>5️. Africa:</a:t>
            </a:r>
            <a:r>
              <a:rPr lang="en-US" sz="1800" dirty="0"/>
              <a:t> Crop monitoring adoption in Africa is generally lower than in other regions, mainly due to infrastructure limitations, access to technology, and financial constraints. However, there is a growing interest in crop monitoring solutions, particularly mobile-based technologies that can empower smallholder farmers. As crop monitoring solutions continue to advance, there is an opportunity for more regions and countries to benefit from innovative solutions that can help optimize food production, reduce waste, and promote sustainability.</a:t>
            </a:r>
          </a:p>
        </p:txBody>
      </p:sp>
    </p:spTree>
    <p:extLst>
      <p:ext uri="{BB962C8B-B14F-4D97-AF65-F5344CB8AC3E}">
        <p14:creationId xmlns:p14="http://schemas.microsoft.com/office/powerpoint/2010/main" val="4680950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368C1C45-34BA-34E6-DC19-054C9F29A90F}"/>
              </a:ext>
            </a:extLst>
          </p:cNvPr>
          <p:cNvSpPr>
            <a:spLocks noGrp="1"/>
          </p:cNvSpPr>
          <p:nvPr>
            <p:ph type="title"/>
          </p:nvPr>
        </p:nvSpPr>
        <p:spPr>
          <a:xfrm>
            <a:off x="838200" y="681037"/>
            <a:ext cx="10515600" cy="694757"/>
          </a:xfrm>
        </p:spPr>
        <p:txBody>
          <a:bodyPr>
            <a:normAutofit/>
          </a:bodyPr>
          <a:lstStyle/>
          <a:p>
            <a:pPr algn="ctr"/>
            <a:r>
              <a:rPr lang="en-GB" sz="3600" dirty="0"/>
              <a:t>Monitoring Systems</a:t>
            </a:r>
          </a:p>
        </p:txBody>
      </p:sp>
      <p:sp>
        <p:nvSpPr>
          <p:cNvPr id="3" name="Segnaposto piè di pagina 2">
            <a:extLst>
              <a:ext uri="{FF2B5EF4-FFF2-40B4-BE49-F238E27FC236}">
                <a16:creationId xmlns:a16="http://schemas.microsoft.com/office/drawing/2014/main" id="{F243F8A5-EDB8-4D5B-AA79-8DE358833FAB}"/>
              </a:ext>
            </a:extLst>
          </p:cNvPr>
          <p:cNvSpPr>
            <a:spLocks noGrp="1"/>
          </p:cNvSpPr>
          <p:nvPr>
            <p:ph type="ftr" sz="quarter" idx="10"/>
          </p:nvPr>
        </p:nvSpPr>
        <p:spPr/>
        <p:txBody>
          <a:bodyPr/>
          <a:lstStyle/>
          <a:p>
            <a:r>
              <a:rPr lang="en-US" dirty="0"/>
              <a:t>Module: Digital Technologies and artificial Intelligence / Learning Unit: Smart Farming Solutions / Subunit: 2nd</a:t>
            </a:r>
          </a:p>
        </p:txBody>
      </p:sp>
      <p:sp>
        <p:nvSpPr>
          <p:cNvPr id="4" name="Segnaposto numero diapositiva 3">
            <a:extLst>
              <a:ext uri="{FF2B5EF4-FFF2-40B4-BE49-F238E27FC236}">
                <a16:creationId xmlns:a16="http://schemas.microsoft.com/office/drawing/2014/main" id="{BCDF8C3F-6725-02DC-5B3A-D8DA4D38CBAC}"/>
              </a:ext>
            </a:extLst>
          </p:cNvPr>
          <p:cNvSpPr>
            <a:spLocks noGrp="1"/>
          </p:cNvSpPr>
          <p:nvPr>
            <p:ph type="sldNum" sz="quarter" idx="11"/>
          </p:nvPr>
        </p:nvSpPr>
        <p:spPr/>
        <p:txBody>
          <a:bodyPr/>
          <a:lstStyle/>
          <a:p>
            <a:fld id="{D57F1E4F-1CFF-5643-939E-217C01CDF565}" type="slidenum">
              <a:rPr lang="it-IT" smtClean="0"/>
              <a:pPr/>
              <a:t>23</a:t>
            </a:fld>
            <a:endParaRPr lang="it-IT" dirty="0"/>
          </a:p>
        </p:txBody>
      </p:sp>
      <p:pic>
        <p:nvPicPr>
          <p:cNvPr id="2" name="Picture 1">
            <a:extLst>
              <a:ext uri="{FF2B5EF4-FFF2-40B4-BE49-F238E27FC236}">
                <a16:creationId xmlns:a16="http://schemas.microsoft.com/office/drawing/2014/main" id="{2BA24A12-FD06-DA9C-92A5-C741B3D5E22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49815" y="1785599"/>
            <a:ext cx="7965971" cy="3286801"/>
          </a:xfrm>
          <a:prstGeom prst="rect">
            <a:avLst/>
          </a:prstGeom>
          <a:noFill/>
          <a:ln>
            <a:noFill/>
          </a:ln>
        </p:spPr>
      </p:pic>
    </p:spTree>
    <p:extLst>
      <p:ext uri="{BB962C8B-B14F-4D97-AF65-F5344CB8AC3E}">
        <p14:creationId xmlns:p14="http://schemas.microsoft.com/office/powerpoint/2010/main" val="1928414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368C1C45-34BA-34E6-DC19-054C9F29A90F}"/>
              </a:ext>
            </a:extLst>
          </p:cNvPr>
          <p:cNvSpPr>
            <a:spLocks noGrp="1"/>
          </p:cNvSpPr>
          <p:nvPr>
            <p:ph type="title"/>
          </p:nvPr>
        </p:nvSpPr>
        <p:spPr>
          <a:xfrm>
            <a:off x="838200" y="681037"/>
            <a:ext cx="10515600" cy="694757"/>
          </a:xfrm>
        </p:spPr>
        <p:txBody>
          <a:bodyPr>
            <a:normAutofit/>
          </a:bodyPr>
          <a:lstStyle/>
          <a:p>
            <a:pPr algn="ctr"/>
            <a:r>
              <a:rPr lang="en-GB" sz="3600" dirty="0"/>
              <a:t>Case studies in Greece</a:t>
            </a:r>
          </a:p>
        </p:txBody>
      </p:sp>
      <p:sp>
        <p:nvSpPr>
          <p:cNvPr id="3" name="Segnaposto piè di pagina 2">
            <a:extLst>
              <a:ext uri="{FF2B5EF4-FFF2-40B4-BE49-F238E27FC236}">
                <a16:creationId xmlns:a16="http://schemas.microsoft.com/office/drawing/2014/main" id="{F243F8A5-EDB8-4D5B-AA79-8DE358833FAB}"/>
              </a:ext>
            </a:extLst>
          </p:cNvPr>
          <p:cNvSpPr>
            <a:spLocks noGrp="1"/>
          </p:cNvSpPr>
          <p:nvPr>
            <p:ph type="ftr" sz="quarter" idx="10"/>
          </p:nvPr>
        </p:nvSpPr>
        <p:spPr/>
        <p:txBody>
          <a:bodyPr/>
          <a:lstStyle/>
          <a:p>
            <a:r>
              <a:rPr lang="en-US" dirty="0"/>
              <a:t>Module: Digital Technologies and artificial Intelligence / Learning Unit: Smart Farming Solutions / Subunit: 3rd</a:t>
            </a:r>
          </a:p>
        </p:txBody>
      </p:sp>
      <p:sp>
        <p:nvSpPr>
          <p:cNvPr id="4" name="Segnaposto numero diapositiva 3">
            <a:extLst>
              <a:ext uri="{FF2B5EF4-FFF2-40B4-BE49-F238E27FC236}">
                <a16:creationId xmlns:a16="http://schemas.microsoft.com/office/drawing/2014/main" id="{BCDF8C3F-6725-02DC-5B3A-D8DA4D38CBAC}"/>
              </a:ext>
            </a:extLst>
          </p:cNvPr>
          <p:cNvSpPr>
            <a:spLocks noGrp="1"/>
          </p:cNvSpPr>
          <p:nvPr>
            <p:ph type="sldNum" sz="quarter" idx="11"/>
          </p:nvPr>
        </p:nvSpPr>
        <p:spPr/>
        <p:txBody>
          <a:bodyPr/>
          <a:lstStyle/>
          <a:p>
            <a:fld id="{D57F1E4F-1CFF-5643-939E-217C01CDF565}" type="slidenum">
              <a:rPr lang="it-IT" smtClean="0"/>
              <a:pPr/>
              <a:t>24</a:t>
            </a:fld>
            <a:endParaRPr lang="it-IT" dirty="0"/>
          </a:p>
        </p:txBody>
      </p:sp>
      <p:sp>
        <p:nvSpPr>
          <p:cNvPr id="8" name="Segnaposto testo 7">
            <a:extLst>
              <a:ext uri="{FF2B5EF4-FFF2-40B4-BE49-F238E27FC236}">
                <a16:creationId xmlns:a16="http://schemas.microsoft.com/office/drawing/2014/main" id="{074F9C98-3E6D-3F4C-7BE3-A80EB4586B39}"/>
              </a:ext>
            </a:extLst>
          </p:cNvPr>
          <p:cNvSpPr>
            <a:spLocks noGrp="1"/>
          </p:cNvSpPr>
          <p:nvPr>
            <p:ph type="body" sz="quarter" idx="13"/>
          </p:nvPr>
        </p:nvSpPr>
        <p:spPr>
          <a:xfrm>
            <a:off x="838201" y="1776414"/>
            <a:ext cx="6787392" cy="4394200"/>
          </a:xfrm>
        </p:spPr>
        <p:txBody>
          <a:bodyPr>
            <a:normAutofit/>
          </a:bodyPr>
          <a:lstStyle/>
          <a:p>
            <a:pPr algn="ctr"/>
            <a:r>
              <a:rPr lang="en-US" sz="1800" b="1" dirty="0"/>
              <a:t>Table grapes Spraying: (Technology: </a:t>
            </a:r>
            <a:r>
              <a:rPr lang="en-US" sz="1800" b="1" dirty="0" err="1"/>
              <a:t>Ceol</a:t>
            </a:r>
            <a:r>
              <a:rPr lang="en-US" sz="1800" b="1" dirty="0"/>
              <a:t> robot, retrofitted tractor, ASM model sprayer)</a:t>
            </a:r>
          </a:p>
          <a:p>
            <a:pPr marL="285750" indent="-285750" algn="just">
              <a:buFont typeface="Arial" panose="020B0604020202020204" pitchFamily="34" charset="0"/>
              <a:buChar char="•"/>
            </a:pPr>
            <a:r>
              <a:rPr lang="en-US" sz="1800" dirty="0"/>
              <a:t>In the framework of the EU H2020 project Robs4Crops there is a pilot region of Greece, which focus on spraying table grape vineyards. Because table grapes are an important product, the quality needed is a difficult task for the producers. As a result, table grapes need up to 30 applications of pesticide and foliar fertilizer each growing season.</a:t>
            </a:r>
          </a:p>
          <a:p>
            <a:endParaRPr lang="en-GB" sz="1800" dirty="0"/>
          </a:p>
        </p:txBody>
      </p:sp>
      <p:pic>
        <p:nvPicPr>
          <p:cNvPr id="2" name="Picture 1" descr="A tractor in a field&#10;&#10;Description automatically generated">
            <a:extLst>
              <a:ext uri="{FF2B5EF4-FFF2-40B4-BE49-F238E27FC236}">
                <a16:creationId xmlns:a16="http://schemas.microsoft.com/office/drawing/2014/main" id="{07EEA9A3-7975-97AC-B9DA-7D2280E081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73836" y="2063639"/>
            <a:ext cx="4019339" cy="2583861"/>
          </a:xfrm>
          <a:prstGeom prst="rect">
            <a:avLst/>
          </a:prstGeom>
        </p:spPr>
      </p:pic>
    </p:spTree>
    <p:extLst>
      <p:ext uri="{BB962C8B-B14F-4D97-AF65-F5344CB8AC3E}">
        <p14:creationId xmlns:p14="http://schemas.microsoft.com/office/powerpoint/2010/main" val="38733033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368C1C45-34BA-34E6-DC19-054C9F29A90F}"/>
              </a:ext>
            </a:extLst>
          </p:cNvPr>
          <p:cNvSpPr>
            <a:spLocks noGrp="1"/>
          </p:cNvSpPr>
          <p:nvPr>
            <p:ph type="title"/>
          </p:nvPr>
        </p:nvSpPr>
        <p:spPr>
          <a:xfrm>
            <a:off x="838200" y="681037"/>
            <a:ext cx="10515600" cy="694757"/>
          </a:xfrm>
        </p:spPr>
        <p:txBody>
          <a:bodyPr>
            <a:normAutofit/>
          </a:bodyPr>
          <a:lstStyle/>
          <a:p>
            <a:pPr algn="ctr"/>
            <a:r>
              <a:rPr lang="en-GB" sz="3600" dirty="0"/>
              <a:t>Case studies in Greece</a:t>
            </a:r>
          </a:p>
        </p:txBody>
      </p:sp>
      <p:sp>
        <p:nvSpPr>
          <p:cNvPr id="3" name="Segnaposto piè di pagina 2">
            <a:extLst>
              <a:ext uri="{FF2B5EF4-FFF2-40B4-BE49-F238E27FC236}">
                <a16:creationId xmlns:a16="http://schemas.microsoft.com/office/drawing/2014/main" id="{F243F8A5-EDB8-4D5B-AA79-8DE358833FAB}"/>
              </a:ext>
            </a:extLst>
          </p:cNvPr>
          <p:cNvSpPr>
            <a:spLocks noGrp="1"/>
          </p:cNvSpPr>
          <p:nvPr>
            <p:ph type="ftr" sz="quarter" idx="10"/>
          </p:nvPr>
        </p:nvSpPr>
        <p:spPr/>
        <p:txBody>
          <a:bodyPr/>
          <a:lstStyle/>
          <a:p>
            <a:r>
              <a:rPr lang="en-US" dirty="0"/>
              <a:t>Module: Digital Technologies and artificial Intelligence / Learning Unit: Smart Farming Solutions / Subunit: 3rd</a:t>
            </a:r>
          </a:p>
        </p:txBody>
      </p:sp>
      <p:sp>
        <p:nvSpPr>
          <p:cNvPr id="4" name="Segnaposto numero diapositiva 3">
            <a:extLst>
              <a:ext uri="{FF2B5EF4-FFF2-40B4-BE49-F238E27FC236}">
                <a16:creationId xmlns:a16="http://schemas.microsoft.com/office/drawing/2014/main" id="{BCDF8C3F-6725-02DC-5B3A-D8DA4D38CBAC}"/>
              </a:ext>
            </a:extLst>
          </p:cNvPr>
          <p:cNvSpPr>
            <a:spLocks noGrp="1"/>
          </p:cNvSpPr>
          <p:nvPr>
            <p:ph type="sldNum" sz="quarter" idx="11"/>
          </p:nvPr>
        </p:nvSpPr>
        <p:spPr/>
        <p:txBody>
          <a:bodyPr/>
          <a:lstStyle/>
          <a:p>
            <a:fld id="{D57F1E4F-1CFF-5643-939E-217C01CDF565}" type="slidenum">
              <a:rPr lang="it-IT" smtClean="0"/>
              <a:pPr/>
              <a:t>25</a:t>
            </a:fld>
            <a:endParaRPr lang="it-IT" dirty="0"/>
          </a:p>
        </p:txBody>
      </p:sp>
      <p:pic>
        <p:nvPicPr>
          <p:cNvPr id="2" name="Picture 1" descr="A large machine with a red and white propeller&#10;&#10;Description automatically generated">
            <a:extLst>
              <a:ext uri="{FF2B5EF4-FFF2-40B4-BE49-F238E27FC236}">
                <a16:creationId xmlns:a16="http://schemas.microsoft.com/office/drawing/2014/main" id="{BA6B780F-C690-662C-C47D-C06F8E2A93C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09908" y="2036275"/>
            <a:ext cx="6578383" cy="3223621"/>
          </a:xfrm>
          <a:prstGeom prst="rect">
            <a:avLst/>
          </a:prstGeom>
        </p:spPr>
      </p:pic>
      <p:sp>
        <p:nvSpPr>
          <p:cNvPr id="6" name="TextBox 5">
            <a:extLst>
              <a:ext uri="{FF2B5EF4-FFF2-40B4-BE49-F238E27FC236}">
                <a16:creationId xmlns:a16="http://schemas.microsoft.com/office/drawing/2014/main" id="{1A0C72F4-98BE-C23E-28BC-26B1029B0929}"/>
              </a:ext>
            </a:extLst>
          </p:cNvPr>
          <p:cNvSpPr txBox="1"/>
          <p:nvPr/>
        </p:nvSpPr>
        <p:spPr>
          <a:xfrm>
            <a:off x="413158" y="1939924"/>
            <a:ext cx="4527957" cy="3139321"/>
          </a:xfrm>
          <a:prstGeom prst="rect">
            <a:avLst/>
          </a:prstGeom>
          <a:noFill/>
        </p:spPr>
        <p:txBody>
          <a:bodyPr wrap="square">
            <a:spAutoFit/>
          </a:bodyPr>
          <a:lstStyle/>
          <a:p>
            <a:pPr marL="285750" indent="-285750" algn="just">
              <a:buFont typeface="Arial" panose="020B0604020202020204" pitchFamily="34" charset="0"/>
              <a:buChar char="•"/>
            </a:pPr>
            <a:r>
              <a:rPr lang="en-US" sz="1800" dirty="0"/>
              <a:t>Robs4Crops addresses those challenges by deploying the </a:t>
            </a:r>
            <a:r>
              <a:rPr lang="en-US" sz="1800" dirty="0" err="1"/>
              <a:t>Ceol</a:t>
            </a:r>
            <a:r>
              <a:rPr lang="en-US" sz="1800" dirty="0"/>
              <a:t> robot and a retrofitted tractor (autonomous) as carrying platforms of the lift-mounted ASM model sprayer from </a:t>
            </a:r>
            <a:r>
              <a:rPr lang="en-US" sz="1800" dirty="0" err="1"/>
              <a:t>Teyme</a:t>
            </a:r>
            <a:r>
              <a:rPr lang="en-US" sz="1800" dirty="0"/>
              <a:t> (600L tank Capacity). Combining both platforms on the same sprayer and pilot will help our experts draw useful conclusions regarding reversibility and dynamic behavior of both systems in the hilly terrain of the Greek pilot areas. (</a:t>
            </a:r>
            <a:r>
              <a:rPr lang="en-US" sz="1800" dirty="0">
                <a:hlinkClick r:id="rId3"/>
              </a:rPr>
              <a:t>https://robs4crops.eu/</a:t>
            </a:r>
            <a:r>
              <a:rPr lang="en-US" sz="1800" dirty="0"/>
              <a:t>  )</a:t>
            </a:r>
          </a:p>
        </p:txBody>
      </p:sp>
    </p:spTree>
    <p:extLst>
      <p:ext uri="{BB962C8B-B14F-4D97-AF65-F5344CB8AC3E}">
        <p14:creationId xmlns:p14="http://schemas.microsoft.com/office/powerpoint/2010/main" val="16595411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368C1C45-34BA-34E6-DC19-054C9F29A90F}"/>
              </a:ext>
            </a:extLst>
          </p:cNvPr>
          <p:cNvSpPr>
            <a:spLocks noGrp="1"/>
          </p:cNvSpPr>
          <p:nvPr>
            <p:ph type="title"/>
          </p:nvPr>
        </p:nvSpPr>
        <p:spPr>
          <a:xfrm>
            <a:off x="838200" y="681037"/>
            <a:ext cx="10515600" cy="694757"/>
          </a:xfrm>
        </p:spPr>
        <p:txBody>
          <a:bodyPr>
            <a:normAutofit/>
          </a:bodyPr>
          <a:lstStyle/>
          <a:p>
            <a:pPr algn="ctr"/>
            <a:r>
              <a:rPr lang="en-GB" sz="3600" dirty="0"/>
              <a:t>Case studies in Greece</a:t>
            </a:r>
          </a:p>
        </p:txBody>
      </p:sp>
      <p:sp>
        <p:nvSpPr>
          <p:cNvPr id="3" name="Segnaposto piè di pagina 2">
            <a:extLst>
              <a:ext uri="{FF2B5EF4-FFF2-40B4-BE49-F238E27FC236}">
                <a16:creationId xmlns:a16="http://schemas.microsoft.com/office/drawing/2014/main" id="{F243F8A5-EDB8-4D5B-AA79-8DE358833FAB}"/>
              </a:ext>
            </a:extLst>
          </p:cNvPr>
          <p:cNvSpPr>
            <a:spLocks noGrp="1"/>
          </p:cNvSpPr>
          <p:nvPr>
            <p:ph type="ftr" sz="quarter" idx="10"/>
          </p:nvPr>
        </p:nvSpPr>
        <p:spPr/>
        <p:txBody>
          <a:bodyPr/>
          <a:lstStyle/>
          <a:p>
            <a:r>
              <a:rPr lang="en-US" dirty="0"/>
              <a:t>Module: Digital Technologies and artificial Intelligence / Learning Unit: Smart Farming Solutions / Subunit: 3rd</a:t>
            </a:r>
          </a:p>
        </p:txBody>
      </p:sp>
      <p:sp>
        <p:nvSpPr>
          <p:cNvPr id="4" name="Segnaposto numero diapositiva 3">
            <a:extLst>
              <a:ext uri="{FF2B5EF4-FFF2-40B4-BE49-F238E27FC236}">
                <a16:creationId xmlns:a16="http://schemas.microsoft.com/office/drawing/2014/main" id="{BCDF8C3F-6725-02DC-5B3A-D8DA4D38CBAC}"/>
              </a:ext>
            </a:extLst>
          </p:cNvPr>
          <p:cNvSpPr>
            <a:spLocks noGrp="1"/>
          </p:cNvSpPr>
          <p:nvPr>
            <p:ph type="sldNum" sz="quarter" idx="11"/>
          </p:nvPr>
        </p:nvSpPr>
        <p:spPr/>
        <p:txBody>
          <a:bodyPr/>
          <a:lstStyle/>
          <a:p>
            <a:fld id="{D57F1E4F-1CFF-5643-939E-217C01CDF565}" type="slidenum">
              <a:rPr lang="it-IT" smtClean="0"/>
              <a:pPr/>
              <a:t>26</a:t>
            </a:fld>
            <a:endParaRPr lang="it-IT" dirty="0"/>
          </a:p>
        </p:txBody>
      </p:sp>
      <p:sp>
        <p:nvSpPr>
          <p:cNvPr id="8" name="Segnaposto testo 7">
            <a:extLst>
              <a:ext uri="{FF2B5EF4-FFF2-40B4-BE49-F238E27FC236}">
                <a16:creationId xmlns:a16="http://schemas.microsoft.com/office/drawing/2014/main" id="{074F9C98-3E6D-3F4C-7BE3-A80EB4586B39}"/>
              </a:ext>
            </a:extLst>
          </p:cNvPr>
          <p:cNvSpPr>
            <a:spLocks noGrp="1"/>
          </p:cNvSpPr>
          <p:nvPr>
            <p:ph type="body" sz="quarter" idx="13"/>
          </p:nvPr>
        </p:nvSpPr>
        <p:spPr>
          <a:xfrm>
            <a:off x="838200" y="1782763"/>
            <a:ext cx="10515600" cy="3569413"/>
          </a:xfrm>
        </p:spPr>
        <p:txBody>
          <a:bodyPr>
            <a:normAutofit fontScale="92500"/>
          </a:bodyPr>
          <a:lstStyle/>
          <a:p>
            <a:pPr marL="285750" indent="-285750">
              <a:buFont typeface="Arial" panose="020B0604020202020204" pitchFamily="34" charset="0"/>
              <a:buChar char="•"/>
            </a:pPr>
            <a:r>
              <a:rPr lang="en-GB" sz="1800" b="1" dirty="0"/>
              <a:t>Larissa Case study:</a:t>
            </a:r>
          </a:p>
          <a:p>
            <a:pPr algn="just"/>
            <a:r>
              <a:rPr lang="en-US" sz="1800" dirty="0"/>
              <a:t>The plain of Larissa is one of the main cotton producing areas in Greece and in collaboration with the Farmers’ Cooperative of Thessaly (</a:t>
            </a:r>
            <a:r>
              <a:rPr lang="en-US" sz="1800" dirty="0" err="1"/>
              <a:t>THESgi</a:t>
            </a:r>
            <a:r>
              <a:rPr lang="en-US" sz="1800" dirty="0"/>
              <a:t>), cotton farming is supported by the smart farming services of </a:t>
            </a:r>
            <a:r>
              <a:rPr lang="en-US" sz="1800" dirty="0" err="1"/>
              <a:t>gaiasense</a:t>
            </a:r>
            <a:r>
              <a:rPr lang="en-US" sz="1800" dirty="0"/>
              <a:t>. In collaboration with the Farmers’ Cooperative of Thessaly </a:t>
            </a:r>
            <a:r>
              <a:rPr lang="en-US" sz="1800" dirty="0" err="1"/>
              <a:t>THESgi</a:t>
            </a:r>
            <a:r>
              <a:rPr lang="en-US" sz="1800" dirty="0"/>
              <a:t>, the services developed for cotton farming adapt to the particular soil and climatic conditions of the Larissa plain in order to provide solutions to problems faced by the </a:t>
            </a:r>
            <a:r>
              <a:rPr lang="en-US" sz="1800" dirty="0" err="1"/>
              <a:t>producers.More</a:t>
            </a:r>
            <a:r>
              <a:rPr lang="en-US" sz="1800" dirty="0"/>
              <a:t> specifically, the application focuses on optimization of combating the main pests and diseases of cotton in the area, such as the green worm and the pink bollworm, as well as the </a:t>
            </a:r>
            <a:r>
              <a:rPr lang="en-US" sz="1800" dirty="0" err="1"/>
              <a:t>alternaria</a:t>
            </a:r>
            <a:r>
              <a:rPr lang="en-US" sz="1800" dirty="0"/>
              <a:t>. At the same time, the smart irrigation service will contribute to the rationalization of the use of water for irrigation.</a:t>
            </a:r>
          </a:p>
          <a:p>
            <a:pPr marL="285750" indent="-285750">
              <a:buFont typeface="Arial" panose="020B0604020202020204" pitchFamily="34" charset="0"/>
              <a:buChar char="•"/>
            </a:pPr>
            <a:r>
              <a:rPr lang="en-US" sz="1800" b="1" dirty="0" err="1"/>
              <a:t>Augmenta</a:t>
            </a:r>
            <a:r>
              <a:rPr lang="en-US" sz="1800" b="1" dirty="0"/>
              <a:t> field analyzer</a:t>
            </a:r>
            <a:r>
              <a:rPr lang="en-US" sz="1800" dirty="0"/>
              <a:t>:</a:t>
            </a:r>
          </a:p>
          <a:p>
            <a:pPr algn="just"/>
            <a:r>
              <a:rPr lang="en-US" sz="1800" dirty="0" err="1"/>
              <a:t>Augmenta</a:t>
            </a:r>
            <a:r>
              <a:rPr lang="en-US" sz="1800" dirty="0"/>
              <a:t> Filed Analyzer auto calibrated through a variety of parameters recorded from </a:t>
            </a:r>
            <a:r>
              <a:rPr lang="en-US" sz="1800" dirty="0" err="1"/>
              <a:t>Augmenta’s</a:t>
            </a:r>
            <a:r>
              <a:rPr lang="en-US" sz="1800" dirty="0"/>
              <a:t> unique setup, so as to consistently produce a vegetation index (AUG Index) map of a field under variable conditions. This map is then used for the realization of a Variable Rate Application of Nitrogen fertilizer (N VRA). </a:t>
            </a:r>
            <a:r>
              <a:rPr lang="en-US" sz="1800" dirty="0" err="1"/>
              <a:t>Augmenta</a:t>
            </a:r>
            <a:r>
              <a:rPr lang="en-US" sz="1800" dirty="0"/>
              <a:t> N-VRA applies a recommended dose/rate of fertilizer in an intelligent way so as to minimize waste and maximize efficiency.</a:t>
            </a:r>
          </a:p>
          <a:p>
            <a:pPr algn="just"/>
            <a:endParaRPr lang="en-GB" sz="1800" dirty="0"/>
          </a:p>
          <a:p>
            <a:endParaRPr lang="en-GB" sz="1800" b="1" dirty="0"/>
          </a:p>
        </p:txBody>
      </p:sp>
    </p:spTree>
    <p:extLst>
      <p:ext uri="{BB962C8B-B14F-4D97-AF65-F5344CB8AC3E}">
        <p14:creationId xmlns:p14="http://schemas.microsoft.com/office/powerpoint/2010/main" val="29708303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368C1C45-34BA-34E6-DC19-054C9F29A90F}"/>
              </a:ext>
            </a:extLst>
          </p:cNvPr>
          <p:cNvSpPr>
            <a:spLocks noGrp="1"/>
          </p:cNvSpPr>
          <p:nvPr>
            <p:ph type="title"/>
          </p:nvPr>
        </p:nvSpPr>
        <p:spPr>
          <a:xfrm>
            <a:off x="838200" y="681037"/>
            <a:ext cx="10515600" cy="694757"/>
          </a:xfrm>
        </p:spPr>
        <p:txBody>
          <a:bodyPr>
            <a:normAutofit/>
          </a:bodyPr>
          <a:lstStyle/>
          <a:p>
            <a:pPr algn="ctr"/>
            <a:r>
              <a:rPr lang="en-GB" sz="3600" dirty="0"/>
              <a:t>Monitoring Systems</a:t>
            </a:r>
          </a:p>
        </p:txBody>
      </p:sp>
      <p:sp>
        <p:nvSpPr>
          <p:cNvPr id="3" name="Segnaposto piè di pagina 2">
            <a:extLst>
              <a:ext uri="{FF2B5EF4-FFF2-40B4-BE49-F238E27FC236}">
                <a16:creationId xmlns:a16="http://schemas.microsoft.com/office/drawing/2014/main" id="{F243F8A5-EDB8-4D5B-AA79-8DE358833FAB}"/>
              </a:ext>
            </a:extLst>
          </p:cNvPr>
          <p:cNvSpPr>
            <a:spLocks noGrp="1"/>
          </p:cNvSpPr>
          <p:nvPr>
            <p:ph type="ftr" sz="quarter" idx="10"/>
          </p:nvPr>
        </p:nvSpPr>
        <p:spPr/>
        <p:txBody>
          <a:bodyPr/>
          <a:lstStyle/>
          <a:p>
            <a:r>
              <a:rPr lang="en-US" dirty="0"/>
              <a:t>Module: Digital Technologies and artificial Intelligence / Learning Unit: Smart Farming Solutions / Subunit: 3rd</a:t>
            </a:r>
          </a:p>
        </p:txBody>
      </p:sp>
      <p:sp>
        <p:nvSpPr>
          <p:cNvPr id="4" name="Segnaposto numero diapositiva 3">
            <a:extLst>
              <a:ext uri="{FF2B5EF4-FFF2-40B4-BE49-F238E27FC236}">
                <a16:creationId xmlns:a16="http://schemas.microsoft.com/office/drawing/2014/main" id="{BCDF8C3F-6725-02DC-5B3A-D8DA4D38CBAC}"/>
              </a:ext>
            </a:extLst>
          </p:cNvPr>
          <p:cNvSpPr>
            <a:spLocks noGrp="1"/>
          </p:cNvSpPr>
          <p:nvPr>
            <p:ph type="sldNum" sz="quarter" idx="11"/>
          </p:nvPr>
        </p:nvSpPr>
        <p:spPr/>
        <p:txBody>
          <a:bodyPr/>
          <a:lstStyle/>
          <a:p>
            <a:fld id="{D57F1E4F-1CFF-5643-939E-217C01CDF565}" type="slidenum">
              <a:rPr lang="it-IT" smtClean="0"/>
              <a:pPr/>
              <a:t>27</a:t>
            </a:fld>
            <a:endParaRPr lang="it-IT" dirty="0"/>
          </a:p>
        </p:txBody>
      </p:sp>
      <p:pic>
        <p:nvPicPr>
          <p:cNvPr id="2" name="Picture 1" descr="A diagram of a tractor&#10;&#10;Description automatically generated">
            <a:extLst>
              <a:ext uri="{FF2B5EF4-FFF2-40B4-BE49-F238E27FC236}">
                <a16:creationId xmlns:a16="http://schemas.microsoft.com/office/drawing/2014/main" id="{D5824C49-7581-C257-774D-5CC5E929BE1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1661" y="1375794"/>
            <a:ext cx="9012097" cy="4622334"/>
          </a:xfrm>
          <a:prstGeom prst="rect">
            <a:avLst/>
          </a:prstGeom>
        </p:spPr>
      </p:pic>
    </p:spTree>
    <p:extLst>
      <p:ext uri="{BB962C8B-B14F-4D97-AF65-F5344CB8AC3E}">
        <p14:creationId xmlns:p14="http://schemas.microsoft.com/office/powerpoint/2010/main" val="17015066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368C1C45-34BA-34E6-DC19-054C9F29A90F}"/>
              </a:ext>
            </a:extLst>
          </p:cNvPr>
          <p:cNvSpPr>
            <a:spLocks noGrp="1"/>
          </p:cNvSpPr>
          <p:nvPr>
            <p:ph type="title"/>
          </p:nvPr>
        </p:nvSpPr>
        <p:spPr>
          <a:xfrm>
            <a:off x="838200" y="681037"/>
            <a:ext cx="10515600" cy="694757"/>
          </a:xfrm>
        </p:spPr>
        <p:txBody>
          <a:bodyPr>
            <a:normAutofit/>
          </a:bodyPr>
          <a:lstStyle/>
          <a:p>
            <a:pPr algn="ctr"/>
            <a:r>
              <a:rPr lang="en-GB" sz="3600" dirty="0"/>
              <a:t>Monitoring Systems</a:t>
            </a:r>
          </a:p>
        </p:txBody>
      </p:sp>
      <p:sp>
        <p:nvSpPr>
          <p:cNvPr id="3" name="Segnaposto piè di pagina 2">
            <a:extLst>
              <a:ext uri="{FF2B5EF4-FFF2-40B4-BE49-F238E27FC236}">
                <a16:creationId xmlns:a16="http://schemas.microsoft.com/office/drawing/2014/main" id="{F243F8A5-EDB8-4D5B-AA79-8DE358833FAB}"/>
              </a:ext>
            </a:extLst>
          </p:cNvPr>
          <p:cNvSpPr>
            <a:spLocks noGrp="1"/>
          </p:cNvSpPr>
          <p:nvPr>
            <p:ph type="ftr" sz="quarter" idx="10"/>
          </p:nvPr>
        </p:nvSpPr>
        <p:spPr/>
        <p:txBody>
          <a:bodyPr/>
          <a:lstStyle/>
          <a:p>
            <a:r>
              <a:rPr lang="en-US" dirty="0"/>
              <a:t>Module: Digital Technologies and artificial Intelligence / Learning Unit: Smart Farming Solutions / Subunit: 3rd</a:t>
            </a:r>
          </a:p>
        </p:txBody>
      </p:sp>
      <p:sp>
        <p:nvSpPr>
          <p:cNvPr id="4" name="Segnaposto numero diapositiva 3">
            <a:extLst>
              <a:ext uri="{FF2B5EF4-FFF2-40B4-BE49-F238E27FC236}">
                <a16:creationId xmlns:a16="http://schemas.microsoft.com/office/drawing/2014/main" id="{BCDF8C3F-6725-02DC-5B3A-D8DA4D38CBAC}"/>
              </a:ext>
            </a:extLst>
          </p:cNvPr>
          <p:cNvSpPr>
            <a:spLocks noGrp="1"/>
          </p:cNvSpPr>
          <p:nvPr>
            <p:ph type="sldNum" sz="quarter" idx="11"/>
          </p:nvPr>
        </p:nvSpPr>
        <p:spPr/>
        <p:txBody>
          <a:bodyPr/>
          <a:lstStyle/>
          <a:p>
            <a:fld id="{D57F1E4F-1CFF-5643-939E-217C01CDF565}" type="slidenum">
              <a:rPr lang="it-IT" smtClean="0"/>
              <a:pPr/>
              <a:t>28</a:t>
            </a:fld>
            <a:endParaRPr lang="it-IT" dirty="0"/>
          </a:p>
        </p:txBody>
      </p:sp>
      <p:sp>
        <p:nvSpPr>
          <p:cNvPr id="8" name="Segnaposto testo 7">
            <a:extLst>
              <a:ext uri="{FF2B5EF4-FFF2-40B4-BE49-F238E27FC236}">
                <a16:creationId xmlns:a16="http://schemas.microsoft.com/office/drawing/2014/main" id="{074F9C98-3E6D-3F4C-7BE3-A80EB4586B39}"/>
              </a:ext>
            </a:extLst>
          </p:cNvPr>
          <p:cNvSpPr>
            <a:spLocks noGrp="1"/>
          </p:cNvSpPr>
          <p:nvPr>
            <p:ph type="body" sz="quarter" idx="13"/>
          </p:nvPr>
        </p:nvSpPr>
        <p:spPr>
          <a:xfrm>
            <a:off x="896923" y="1548324"/>
            <a:ext cx="10515600" cy="4400549"/>
          </a:xfrm>
        </p:spPr>
        <p:txBody>
          <a:bodyPr>
            <a:normAutofit fontScale="92500" lnSpcReduction="10000"/>
          </a:bodyPr>
          <a:lstStyle/>
          <a:p>
            <a:pPr marL="285750" indent="-285750">
              <a:buFont typeface="Arial" panose="020B0604020202020204" pitchFamily="34" charset="0"/>
              <a:buChar char="•"/>
            </a:pPr>
            <a:r>
              <a:rPr lang="en-GB" sz="1800" b="1" dirty="0"/>
              <a:t>Case study of </a:t>
            </a:r>
            <a:r>
              <a:rPr lang="en-GB" sz="1800" b="1" dirty="0" err="1"/>
              <a:t>FarmB</a:t>
            </a:r>
            <a:endParaRPr lang="en-GB" sz="1800" b="1" dirty="0"/>
          </a:p>
          <a:p>
            <a:r>
              <a:rPr lang="en-GB" sz="1800" dirty="0" err="1">
                <a:solidFill>
                  <a:srgbClr val="000000"/>
                </a:solidFill>
                <a:effectLst/>
                <a:latin typeface="Minion Pro"/>
                <a:ea typeface="Times New Roman" panose="02020603050405020304" pitchFamily="18" charset="0"/>
                <a:cs typeface="Calibri" panose="020F0502020204030204" pitchFamily="34" charset="0"/>
              </a:rPr>
              <a:t>FarmB.view</a:t>
            </a:r>
            <a:r>
              <a:rPr lang="en-GB" sz="1800" dirty="0">
                <a:solidFill>
                  <a:srgbClr val="000000"/>
                </a:solidFill>
                <a:effectLst/>
                <a:latin typeface="Minion Pro"/>
                <a:ea typeface="Times New Roman" panose="02020603050405020304" pitchFamily="18" charset="0"/>
                <a:cs typeface="Calibri" panose="020F0502020204030204" pitchFamily="34" charset="0"/>
              </a:rPr>
              <a:t> is an information portal that provides you with your agricultural data in an aggregated and visualized form.</a:t>
            </a:r>
          </a:p>
          <a:p>
            <a:r>
              <a:rPr lang="en-US" sz="1800" dirty="0"/>
              <a:t>Fast, accurate and easy-to-read reporting for the entire system can provide important information regardless of production, crop mix and number of producers.</a:t>
            </a:r>
          </a:p>
          <a:p>
            <a:r>
              <a:rPr lang="en-US" sz="1800" dirty="0"/>
              <a:t>•Monitoring of production at a single point of information.</a:t>
            </a:r>
          </a:p>
          <a:p>
            <a:r>
              <a:rPr lang="en-US" sz="1800" dirty="0"/>
              <a:t>• Get fast, detailed and targeted reports for the entire system.</a:t>
            </a:r>
          </a:p>
          <a:p>
            <a:r>
              <a:rPr lang="en-US" sz="1800" dirty="0"/>
              <a:t>•Export important data.</a:t>
            </a:r>
          </a:p>
          <a:p>
            <a:r>
              <a:rPr lang="en-US" sz="1800" dirty="0"/>
              <a:t>•Navigate farms at a glance.</a:t>
            </a:r>
          </a:p>
          <a:p>
            <a:r>
              <a:rPr lang="en-US" sz="1800" dirty="0"/>
              <a:t>• Manage production systems, regardless of size, crop mix and operating structure.</a:t>
            </a:r>
          </a:p>
          <a:p>
            <a:r>
              <a:rPr lang="en-US" sz="1800" dirty="0"/>
              <a:t>•Overseeing teams and clients from the office.</a:t>
            </a:r>
          </a:p>
          <a:p>
            <a:r>
              <a:rPr lang="en-US" sz="1800" dirty="0"/>
              <a:t>•Applying data analysis to better make informed decisions.</a:t>
            </a:r>
          </a:p>
          <a:p>
            <a:r>
              <a:rPr lang="en-US" sz="1800" dirty="0"/>
              <a:t>•Obtaining personalized, analytical and visualized information.</a:t>
            </a:r>
          </a:p>
          <a:p>
            <a:r>
              <a:rPr lang="en-US" sz="1800" dirty="0"/>
              <a:t>•Leveraging data interoperability in conjunction with analytics tools.</a:t>
            </a:r>
          </a:p>
          <a:p>
            <a:endParaRPr lang="en-GB" sz="1800" b="1" dirty="0"/>
          </a:p>
          <a:p>
            <a:pPr marL="285750" indent="-285750">
              <a:buFont typeface="Arial" panose="020B0604020202020204" pitchFamily="34" charset="0"/>
              <a:buChar char="•"/>
            </a:pPr>
            <a:endParaRPr lang="en-GB" sz="1800" dirty="0"/>
          </a:p>
        </p:txBody>
      </p:sp>
    </p:spTree>
    <p:extLst>
      <p:ext uri="{BB962C8B-B14F-4D97-AF65-F5344CB8AC3E}">
        <p14:creationId xmlns:p14="http://schemas.microsoft.com/office/powerpoint/2010/main" val="37503653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368C1C45-34BA-34E6-DC19-054C9F29A90F}"/>
              </a:ext>
            </a:extLst>
          </p:cNvPr>
          <p:cNvSpPr>
            <a:spLocks noGrp="1"/>
          </p:cNvSpPr>
          <p:nvPr>
            <p:ph type="title"/>
          </p:nvPr>
        </p:nvSpPr>
        <p:spPr>
          <a:xfrm>
            <a:off x="838200" y="681037"/>
            <a:ext cx="10515600" cy="694757"/>
          </a:xfrm>
        </p:spPr>
        <p:txBody>
          <a:bodyPr>
            <a:normAutofit/>
          </a:bodyPr>
          <a:lstStyle/>
          <a:p>
            <a:pPr algn="ctr"/>
            <a:r>
              <a:rPr lang="en-GB" sz="3600" dirty="0"/>
              <a:t>Monitoring Systems</a:t>
            </a:r>
          </a:p>
        </p:txBody>
      </p:sp>
      <p:sp>
        <p:nvSpPr>
          <p:cNvPr id="3" name="Segnaposto piè di pagina 2">
            <a:extLst>
              <a:ext uri="{FF2B5EF4-FFF2-40B4-BE49-F238E27FC236}">
                <a16:creationId xmlns:a16="http://schemas.microsoft.com/office/drawing/2014/main" id="{F243F8A5-EDB8-4D5B-AA79-8DE358833FAB}"/>
              </a:ext>
            </a:extLst>
          </p:cNvPr>
          <p:cNvSpPr>
            <a:spLocks noGrp="1"/>
          </p:cNvSpPr>
          <p:nvPr>
            <p:ph type="ftr" sz="quarter" idx="10"/>
          </p:nvPr>
        </p:nvSpPr>
        <p:spPr/>
        <p:txBody>
          <a:bodyPr/>
          <a:lstStyle/>
          <a:p>
            <a:r>
              <a:rPr lang="en-US" dirty="0"/>
              <a:t>Module: Digital Technologies and artificial Intelligence / Learning Unit: Smart Farming Solutions / Subunit: 3rd</a:t>
            </a:r>
          </a:p>
        </p:txBody>
      </p:sp>
      <p:sp>
        <p:nvSpPr>
          <p:cNvPr id="4" name="Segnaposto numero diapositiva 3">
            <a:extLst>
              <a:ext uri="{FF2B5EF4-FFF2-40B4-BE49-F238E27FC236}">
                <a16:creationId xmlns:a16="http://schemas.microsoft.com/office/drawing/2014/main" id="{BCDF8C3F-6725-02DC-5B3A-D8DA4D38CBAC}"/>
              </a:ext>
            </a:extLst>
          </p:cNvPr>
          <p:cNvSpPr>
            <a:spLocks noGrp="1"/>
          </p:cNvSpPr>
          <p:nvPr>
            <p:ph type="sldNum" sz="quarter" idx="11"/>
          </p:nvPr>
        </p:nvSpPr>
        <p:spPr/>
        <p:txBody>
          <a:bodyPr/>
          <a:lstStyle/>
          <a:p>
            <a:fld id="{D57F1E4F-1CFF-5643-939E-217C01CDF565}" type="slidenum">
              <a:rPr lang="it-IT" smtClean="0"/>
              <a:pPr/>
              <a:t>29</a:t>
            </a:fld>
            <a:endParaRPr lang="it-IT" dirty="0"/>
          </a:p>
        </p:txBody>
      </p:sp>
      <p:sp>
        <p:nvSpPr>
          <p:cNvPr id="8" name="Segnaposto testo 7">
            <a:extLst>
              <a:ext uri="{FF2B5EF4-FFF2-40B4-BE49-F238E27FC236}">
                <a16:creationId xmlns:a16="http://schemas.microsoft.com/office/drawing/2014/main" id="{074F9C98-3E6D-3F4C-7BE3-A80EB4586B39}"/>
              </a:ext>
            </a:extLst>
          </p:cNvPr>
          <p:cNvSpPr>
            <a:spLocks noGrp="1"/>
          </p:cNvSpPr>
          <p:nvPr>
            <p:ph type="body" sz="quarter" idx="13"/>
          </p:nvPr>
        </p:nvSpPr>
        <p:spPr>
          <a:xfrm>
            <a:off x="838201" y="1776414"/>
            <a:ext cx="10515600" cy="4394200"/>
          </a:xfrm>
        </p:spPr>
        <p:txBody>
          <a:bodyPr>
            <a:normAutofit/>
          </a:bodyPr>
          <a:lstStyle/>
          <a:p>
            <a:pPr algn="just"/>
            <a:r>
              <a:rPr lang="en-US" sz="1800" dirty="0"/>
              <a:t>1)</a:t>
            </a:r>
            <a:r>
              <a:rPr lang="en-US" sz="1800" b="1" dirty="0" err="1"/>
              <a:t>FarmB.eye</a:t>
            </a:r>
            <a:r>
              <a:rPr lang="en-US" sz="1800" b="1" dirty="0"/>
              <a:t> </a:t>
            </a:r>
            <a:r>
              <a:rPr lang="en-US" sz="1800" dirty="0"/>
              <a:t>is the focus point for all visual information collected by unmanned aerial vehicles (drones) using a wide range of sensors, </a:t>
            </a:r>
          </a:p>
          <a:p>
            <a:pPr algn="just"/>
            <a:r>
              <a:rPr lang="en-US" sz="1800" dirty="0"/>
              <a:t>2)</a:t>
            </a:r>
            <a:r>
              <a:rPr lang="en-US" sz="1800" b="1" dirty="0" err="1"/>
              <a:t>FarmB.sat</a:t>
            </a:r>
            <a:r>
              <a:rPr lang="en-US" sz="1800" b="1" dirty="0"/>
              <a:t> </a:t>
            </a:r>
            <a:r>
              <a:rPr lang="en-US" sz="1800" dirty="0"/>
              <a:t>is your "eye" from space, offering plot-level data from satellites,</a:t>
            </a:r>
          </a:p>
          <a:p>
            <a:pPr algn="just"/>
            <a:r>
              <a:rPr lang="en-US" sz="1800" dirty="0"/>
              <a:t>3)</a:t>
            </a:r>
            <a:r>
              <a:rPr lang="en-US" sz="1800" b="1" dirty="0" err="1"/>
              <a:t>FarmB.clima</a:t>
            </a:r>
            <a:r>
              <a:rPr lang="en-US" sz="1800" b="1" dirty="0"/>
              <a:t> </a:t>
            </a:r>
            <a:r>
              <a:rPr lang="en-US" sz="1800" dirty="0"/>
              <a:t>integrates available climatic data ranging from freely available meteorological data to sensor networks installed on your farm. </a:t>
            </a:r>
            <a:r>
              <a:rPr lang="en-US" sz="1800" dirty="0" err="1"/>
              <a:t>farmB.clima</a:t>
            </a:r>
            <a:r>
              <a:rPr lang="en-US" sz="1800" dirty="0"/>
              <a:t> utilizes the data to suggest sensor settings tailored to your needs.</a:t>
            </a:r>
          </a:p>
          <a:p>
            <a:pPr algn="just"/>
            <a:r>
              <a:rPr lang="en-US" sz="1800" dirty="0"/>
              <a:t>4)</a:t>
            </a:r>
            <a:r>
              <a:rPr lang="en-US" sz="1800" b="1" dirty="0" err="1"/>
              <a:t>FarmB.fleet</a:t>
            </a:r>
            <a:r>
              <a:rPr lang="en-US" sz="1800" b="1" dirty="0"/>
              <a:t> </a:t>
            </a:r>
            <a:r>
              <a:rPr lang="en-US" sz="1800" dirty="0"/>
              <a:t>extends the usability of the system to the field of agricultural machinery, data streams from machinery, crops, soil and other sources are merged into actionable information for agricultural advisors.</a:t>
            </a:r>
          </a:p>
          <a:p>
            <a:pPr algn="just"/>
            <a:r>
              <a:rPr lang="en-US" sz="1800" dirty="0"/>
              <a:t>5) </a:t>
            </a:r>
            <a:r>
              <a:rPr lang="en-US" sz="1800" b="1" dirty="0" err="1"/>
              <a:t>FarmB.insta</a:t>
            </a:r>
            <a:r>
              <a:rPr lang="en-US" sz="1800" b="1" dirty="0"/>
              <a:t> </a:t>
            </a:r>
            <a:r>
              <a:rPr lang="en-US" sz="1800" dirty="0"/>
              <a:t>allows real-time exchange of information between groups in the field and remote.</a:t>
            </a:r>
          </a:p>
          <a:p>
            <a:pPr algn="just"/>
            <a:r>
              <a:rPr lang="en-US" sz="1800" dirty="0"/>
              <a:t>6) </a:t>
            </a:r>
            <a:r>
              <a:rPr lang="en-US" sz="1800" b="1" dirty="0" err="1"/>
              <a:t>FarmB.prox</a:t>
            </a:r>
            <a:r>
              <a:rPr lang="en-US" sz="1800" b="1" dirty="0"/>
              <a:t> </a:t>
            </a:r>
            <a:r>
              <a:rPr lang="en-US" sz="1800" dirty="0"/>
              <a:t>allows the management of critical soil and crop data. It offers a complete set of services and applications for collecting processing and visualizing information.</a:t>
            </a:r>
          </a:p>
          <a:p>
            <a:pPr algn="just"/>
            <a:r>
              <a:rPr lang="en-US" sz="1800" dirty="0"/>
              <a:t>7) </a:t>
            </a:r>
            <a:r>
              <a:rPr lang="en-US" sz="1800" b="1" dirty="0"/>
              <a:t>FarmB.log </a:t>
            </a:r>
            <a:r>
              <a:rPr lang="en-US" sz="1800" dirty="0"/>
              <a:t>is your farm work log, with extremely detailed information at plot level. Whether it's financial data, operational parameters or environmental performance, farmB.log provides all the necessary information and generates official reports for each key performance indicator.</a:t>
            </a:r>
          </a:p>
        </p:txBody>
      </p:sp>
    </p:spTree>
    <p:extLst>
      <p:ext uri="{BB962C8B-B14F-4D97-AF65-F5344CB8AC3E}">
        <p14:creationId xmlns:p14="http://schemas.microsoft.com/office/powerpoint/2010/main" val="35771891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AB80AC97-469E-C97E-B6A4-099FE39B2972}"/>
              </a:ext>
            </a:extLst>
          </p:cNvPr>
          <p:cNvSpPr>
            <a:spLocks noGrp="1"/>
          </p:cNvSpPr>
          <p:nvPr>
            <p:ph type="title"/>
          </p:nvPr>
        </p:nvSpPr>
        <p:spPr>
          <a:xfrm>
            <a:off x="838200" y="681037"/>
            <a:ext cx="10515600" cy="694757"/>
          </a:xfrm>
        </p:spPr>
        <p:txBody>
          <a:bodyPr>
            <a:normAutofit/>
          </a:bodyPr>
          <a:lstStyle/>
          <a:p>
            <a:pPr algn="ctr"/>
            <a:r>
              <a:rPr lang="en-GB" sz="3600" dirty="0"/>
              <a:t>Introduction to Smart Farming</a:t>
            </a:r>
          </a:p>
        </p:txBody>
      </p:sp>
      <p:sp>
        <p:nvSpPr>
          <p:cNvPr id="8" name="Segnaposto contenuto 7">
            <a:extLst>
              <a:ext uri="{FF2B5EF4-FFF2-40B4-BE49-F238E27FC236}">
                <a16:creationId xmlns:a16="http://schemas.microsoft.com/office/drawing/2014/main" id="{BE48C2AD-647B-3FD1-B2FA-FB3EAEA11B14}"/>
              </a:ext>
            </a:extLst>
          </p:cNvPr>
          <p:cNvSpPr>
            <a:spLocks noGrp="1"/>
          </p:cNvSpPr>
          <p:nvPr>
            <p:ph idx="1"/>
          </p:nvPr>
        </p:nvSpPr>
        <p:spPr/>
        <p:txBody>
          <a:bodyPr/>
          <a:lstStyle/>
          <a:p>
            <a:pPr algn="just"/>
            <a:r>
              <a:rPr lang="en-GB" sz="1800" dirty="0">
                <a:solidFill>
                  <a:schemeClr val="tx1"/>
                </a:solidFill>
                <a:effectLst/>
                <a:ea typeface="Times New Roman" panose="02020603050405020304" pitchFamily="18" charset="0"/>
                <a:cs typeface="Calibri" panose="020F0502020204030204" pitchFamily="34" charset="0"/>
              </a:rPr>
              <a:t>Smart farming, an integral component of the broader paradigm of precision agriculture, stands at the forefront of transformative innovations in the agricultural sector</a:t>
            </a:r>
          </a:p>
          <a:p>
            <a:pPr algn="just"/>
            <a:r>
              <a:rPr lang="en-GB" sz="1800" dirty="0">
                <a:solidFill>
                  <a:schemeClr val="tx1"/>
                </a:solidFill>
                <a:effectLst/>
                <a:ea typeface="Times New Roman" panose="02020603050405020304" pitchFamily="18" charset="0"/>
                <a:cs typeface="Calibri" panose="020F0502020204030204" pitchFamily="34" charset="0"/>
              </a:rPr>
              <a:t>The term "smart farming" includes the Internet of Things (IoT), artificial intelligence (AI), robotics, and data analytics, all converging to revolutionize traditional farming methodologies.</a:t>
            </a:r>
          </a:p>
          <a:p>
            <a:pPr algn="just"/>
            <a:r>
              <a:rPr lang="en-US" sz="1800" dirty="0">
                <a:solidFill>
                  <a:schemeClr val="tx1"/>
                </a:solidFill>
              </a:rPr>
              <a:t>Smart farming is the application of information and data technologies for optimizing complex farming systems, and the focus of smart farming is not on precise measurement or determining differences within the field or between individual animals</a:t>
            </a:r>
          </a:p>
          <a:p>
            <a:pPr algn="just"/>
            <a:r>
              <a:rPr lang="en-US" sz="1800" dirty="0">
                <a:solidFill>
                  <a:schemeClr val="tx1"/>
                </a:solidFill>
              </a:rPr>
              <a:t>The focus is rather on access to data and the application of these data and how the collected information can be used in a smart way. </a:t>
            </a:r>
          </a:p>
          <a:p>
            <a:pPr algn="just"/>
            <a:r>
              <a:rPr lang="en-US" sz="1800" dirty="0">
                <a:solidFill>
                  <a:schemeClr val="tx1"/>
                </a:solidFill>
              </a:rPr>
              <a:t>These applications are divided into categories based on their purpose, including monitoring, tracking and traceability, and greenhouse production. In the agriculture sector, factors affecting the farming and production process can be monitored and collected, such as soil moisture, air humidity, temperature, pH level, </a:t>
            </a:r>
            <a:r>
              <a:rPr lang="en-US" sz="1800" dirty="0" err="1">
                <a:solidFill>
                  <a:schemeClr val="tx1"/>
                </a:solidFill>
              </a:rPr>
              <a:t>etc</a:t>
            </a:r>
            <a:r>
              <a:rPr lang="en-US" sz="1800" dirty="0">
                <a:solidFill>
                  <a:schemeClr val="tx1"/>
                </a:solidFill>
              </a:rPr>
              <a:t> (Quy et al., 2022).</a:t>
            </a:r>
            <a:endParaRPr lang="en-GB" sz="1800" dirty="0">
              <a:solidFill>
                <a:schemeClr val="tx1"/>
              </a:solidFill>
            </a:endParaRPr>
          </a:p>
        </p:txBody>
      </p:sp>
      <p:sp>
        <p:nvSpPr>
          <p:cNvPr id="2" name="Segnaposto piè di pagina 1">
            <a:extLst>
              <a:ext uri="{FF2B5EF4-FFF2-40B4-BE49-F238E27FC236}">
                <a16:creationId xmlns:a16="http://schemas.microsoft.com/office/drawing/2014/main" id="{A9385CFA-DDC6-7F39-65E5-5A816E81A973}"/>
              </a:ext>
            </a:extLst>
          </p:cNvPr>
          <p:cNvSpPr>
            <a:spLocks noGrp="1"/>
          </p:cNvSpPr>
          <p:nvPr>
            <p:ph type="ftr" sz="quarter" idx="11"/>
          </p:nvPr>
        </p:nvSpPr>
        <p:spPr/>
        <p:txBody>
          <a:bodyPr/>
          <a:lstStyle/>
          <a:p>
            <a:r>
              <a:rPr lang="en-US" dirty="0"/>
              <a:t>Module: Digital Technologies and artificial Intelligence / Learning Unit: Smart Farming Solutions / Subunit: 1st</a:t>
            </a:r>
          </a:p>
        </p:txBody>
      </p:sp>
      <p:sp>
        <p:nvSpPr>
          <p:cNvPr id="3" name="Segnaposto numero diapositiva 2">
            <a:extLst>
              <a:ext uri="{FF2B5EF4-FFF2-40B4-BE49-F238E27FC236}">
                <a16:creationId xmlns:a16="http://schemas.microsoft.com/office/drawing/2014/main" id="{24941B8C-DB3D-F1B7-0E3D-918F48F62AB6}"/>
              </a:ext>
            </a:extLst>
          </p:cNvPr>
          <p:cNvSpPr>
            <a:spLocks noGrp="1"/>
          </p:cNvSpPr>
          <p:nvPr>
            <p:ph type="sldNum" sz="quarter" idx="12"/>
          </p:nvPr>
        </p:nvSpPr>
        <p:spPr/>
        <p:txBody>
          <a:bodyPr/>
          <a:lstStyle/>
          <a:p>
            <a:fld id="{D57F1E4F-1CFF-5643-939E-217C01CDF565}" type="slidenum">
              <a:rPr lang="en-US" smtClean="0"/>
              <a:pPr/>
              <a:t>3</a:t>
            </a:fld>
            <a:endParaRPr lang="en-US" dirty="0"/>
          </a:p>
        </p:txBody>
      </p:sp>
    </p:spTree>
    <p:extLst>
      <p:ext uri="{BB962C8B-B14F-4D97-AF65-F5344CB8AC3E}">
        <p14:creationId xmlns:p14="http://schemas.microsoft.com/office/powerpoint/2010/main" val="5114513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368C1C45-34BA-34E6-DC19-054C9F29A90F}"/>
              </a:ext>
            </a:extLst>
          </p:cNvPr>
          <p:cNvSpPr>
            <a:spLocks noGrp="1"/>
          </p:cNvSpPr>
          <p:nvPr>
            <p:ph type="title"/>
          </p:nvPr>
        </p:nvSpPr>
        <p:spPr>
          <a:xfrm>
            <a:off x="838200" y="681037"/>
            <a:ext cx="10515600" cy="694757"/>
          </a:xfrm>
        </p:spPr>
        <p:txBody>
          <a:bodyPr>
            <a:normAutofit/>
          </a:bodyPr>
          <a:lstStyle/>
          <a:p>
            <a:pPr algn="ctr"/>
            <a:r>
              <a:rPr lang="en-GB" sz="3600" dirty="0"/>
              <a:t>Monitoring Systems</a:t>
            </a:r>
          </a:p>
        </p:txBody>
      </p:sp>
      <p:sp>
        <p:nvSpPr>
          <p:cNvPr id="3" name="Segnaposto piè di pagina 2">
            <a:extLst>
              <a:ext uri="{FF2B5EF4-FFF2-40B4-BE49-F238E27FC236}">
                <a16:creationId xmlns:a16="http://schemas.microsoft.com/office/drawing/2014/main" id="{F243F8A5-EDB8-4D5B-AA79-8DE358833FAB}"/>
              </a:ext>
            </a:extLst>
          </p:cNvPr>
          <p:cNvSpPr>
            <a:spLocks noGrp="1"/>
          </p:cNvSpPr>
          <p:nvPr>
            <p:ph type="ftr" sz="quarter" idx="10"/>
          </p:nvPr>
        </p:nvSpPr>
        <p:spPr/>
        <p:txBody>
          <a:bodyPr/>
          <a:lstStyle/>
          <a:p>
            <a:r>
              <a:rPr lang="en-US" dirty="0"/>
              <a:t>Module: Digital Technologies and artificial Intelligence / Learning Unit: Smart Farming Solutions / Subunit: 3rd</a:t>
            </a:r>
          </a:p>
        </p:txBody>
      </p:sp>
      <p:sp>
        <p:nvSpPr>
          <p:cNvPr id="4" name="Segnaposto numero diapositiva 3">
            <a:extLst>
              <a:ext uri="{FF2B5EF4-FFF2-40B4-BE49-F238E27FC236}">
                <a16:creationId xmlns:a16="http://schemas.microsoft.com/office/drawing/2014/main" id="{BCDF8C3F-6725-02DC-5B3A-D8DA4D38CBAC}"/>
              </a:ext>
            </a:extLst>
          </p:cNvPr>
          <p:cNvSpPr>
            <a:spLocks noGrp="1"/>
          </p:cNvSpPr>
          <p:nvPr>
            <p:ph type="sldNum" sz="quarter" idx="11"/>
          </p:nvPr>
        </p:nvSpPr>
        <p:spPr/>
        <p:txBody>
          <a:bodyPr/>
          <a:lstStyle/>
          <a:p>
            <a:fld id="{D57F1E4F-1CFF-5643-939E-217C01CDF565}" type="slidenum">
              <a:rPr lang="it-IT" smtClean="0"/>
              <a:pPr/>
              <a:t>30</a:t>
            </a:fld>
            <a:endParaRPr lang="it-IT" dirty="0"/>
          </a:p>
        </p:txBody>
      </p:sp>
      <p:pic>
        <p:nvPicPr>
          <p:cNvPr id="6" name="Picture 5" descr="A farm machinery in a field&#10;&#10;Description automatically generated">
            <a:extLst>
              <a:ext uri="{FF2B5EF4-FFF2-40B4-BE49-F238E27FC236}">
                <a16:creationId xmlns:a16="http://schemas.microsoft.com/office/drawing/2014/main" id="{2A0F1BF4-2C72-5DE1-C838-3E966E2D1C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46053" y="1506831"/>
            <a:ext cx="7407106" cy="4591965"/>
          </a:xfrm>
          <a:prstGeom prst="rect">
            <a:avLst/>
          </a:prstGeom>
        </p:spPr>
      </p:pic>
    </p:spTree>
    <p:extLst>
      <p:ext uri="{BB962C8B-B14F-4D97-AF65-F5344CB8AC3E}">
        <p14:creationId xmlns:p14="http://schemas.microsoft.com/office/powerpoint/2010/main" val="40754633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368C1C45-34BA-34E6-DC19-054C9F29A90F}"/>
              </a:ext>
            </a:extLst>
          </p:cNvPr>
          <p:cNvSpPr>
            <a:spLocks noGrp="1"/>
          </p:cNvSpPr>
          <p:nvPr>
            <p:ph type="title"/>
          </p:nvPr>
        </p:nvSpPr>
        <p:spPr>
          <a:xfrm>
            <a:off x="838200" y="681037"/>
            <a:ext cx="10515600" cy="694757"/>
          </a:xfrm>
        </p:spPr>
        <p:txBody>
          <a:bodyPr>
            <a:normAutofit/>
          </a:bodyPr>
          <a:lstStyle/>
          <a:p>
            <a:pPr algn="ctr"/>
            <a:r>
              <a:rPr lang="en-US" sz="3600" dirty="0"/>
              <a:t>Additional Information</a:t>
            </a:r>
            <a:endParaRPr lang="en-GB" sz="3600" dirty="0"/>
          </a:p>
        </p:txBody>
      </p:sp>
      <p:sp>
        <p:nvSpPr>
          <p:cNvPr id="3" name="Segnaposto piè di pagina 2">
            <a:extLst>
              <a:ext uri="{FF2B5EF4-FFF2-40B4-BE49-F238E27FC236}">
                <a16:creationId xmlns:a16="http://schemas.microsoft.com/office/drawing/2014/main" id="{F243F8A5-EDB8-4D5B-AA79-8DE358833FAB}"/>
              </a:ext>
            </a:extLst>
          </p:cNvPr>
          <p:cNvSpPr>
            <a:spLocks noGrp="1"/>
          </p:cNvSpPr>
          <p:nvPr>
            <p:ph type="ftr" sz="quarter" idx="10"/>
          </p:nvPr>
        </p:nvSpPr>
        <p:spPr/>
        <p:txBody>
          <a:bodyPr/>
          <a:lstStyle/>
          <a:p>
            <a:r>
              <a:rPr lang="en-US" dirty="0"/>
              <a:t>Module: Digital Technologies and artificial Intelligence / Learning Unit: Smart Farming Solutions / Subunit: 3rd</a:t>
            </a:r>
          </a:p>
        </p:txBody>
      </p:sp>
      <p:sp>
        <p:nvSpPr>
          <p:cNvPr id="4" name="Segnaposto numero diapositiva 3">
            <a:extLst>
              <a:ext uri="{FF2B5EF4-FFF2-40B4-BE49-F238E27FC236}">
                <a16:creationId xmlns:a16="http://schemas.microsoft.com/office/drawing/2014/main" id="{BCDF8C3F-6725-02DC-5B3A-D8DA4D38CBAC}"/>
              </a:ext>
            </a:extLst>
          </p:cNvPr>
          <p:cNvSpPr>
            <a:spLocks noGrp="1"/>
          </p:cNvSpPr>
          <p:nvPr>
            <p:ph type="sldNum" sz="quarter" idx="11"/>
          </p:nvPr>
        </p:nvSpPr>
        <p:spPr/>
        <p:txBody>
          <a:bodyPr/>
          <a:lstStyle/>
          <a:p>
            <a:fld id="{D57F1E4F-1CFF-5643-939E-217C01CDF565}" type="slidenum">
              <a:rPr lang="it-IT" smtClean="0"/>
              <a:pPr/>
              <a:t>31</a:t>
            </a:fld>
            <a:endParaRPr lang="it-IT" dirty="0"/>
          </a:p>
        </p:txBody>
      </p:sp>
      <p:pic>
        <p:nvPicPr>
          <p:cNvPr id="2" name="Online Media 1" title="Applications of Remote Sensing in Precision Farming">
            <a:hlinkClick r:id="" action="ppaction://media"/>
            <a:extLst>
              <a:ext uri="{FF2B5EF4-FFF2-40B4-BE49-F238E27FC236}">
                <a16:creationId xmlns:a16="http://schemas.microsoft.com/office/drawing/2014/main" id="{2BCC472B-10A8-DA61-D109-965ADE82A854}"/>
              </a:ext>
            </a:extLst>
          </p:cNvPr>
          <p:cNvPicPr>
            <a:picLocks noRot="1" noChangeAspect="1"/>
          </p:cNvPicPr>
          <p:nvPr>
            <a:videoFile r:link="rId1"/>
          </p:nvPr>
        </p:nvPicPr>
        <p:blipFill>
          <a:blip r:embed="rId3"/>
          <a:stretch>
            <a:fillRect/>
          </a:stretch>
        </p:blipFill>
        <p:spPr>
          <a:xfrm>
            <a:off x="2586707" y="1447800"/>
            <a:ext cx="7018585" cy="3962400"/>
          </a:xfrm>
          <a:prstGeom prst="rect">
            <a:avLst/>
          </a:prstGeom>
        </p:spPr>
      </p:pic>
      <p:sp>
        <p:nvSpPr>
          <p:cNvPr id="5" name="Rectangle 4">
            <a:extLst>
              <a:ext uri="{FF2B5EF4-FFF2-40B4-BE49-F238E27FC236}">
                <a16:creationId xmlns:a16="http://schemas.microsoft.com/office/drawing/2014/main" id="{513239C9-02A9-C370-3E9C-B38167422211}"/>
              </a:ext>
            </a:extLst>
          </p:cNvPr>
          <p:cNvSpPr/>
          <p:nvPr/>
        </p:nvSpPr>
        <p:spPr>
          <a:xfrm>
            <a:off x="2586707" y="5595457"/>
            <a:ext cx="7018585" cy="64341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GB" sz="1600" i="1" dirty="0">
                <a:solidFill>
                  <a:srgbClr val="000000"/>
                </a:solidFill>
                <a:effectLst/>
                <a:latin typeface="Minion Pro"/>
                <a:ea typeface="Times New Roman" panose="02020603050405020304" pitchFamily="18" charset="0"/>
                <a:cs typeface="Calibri" panose="020F0502020204030204" pitchFamily="34" charset="0"/>
              </a:rPr>
              <a:t>Geospatial World: Application of Remote Sensing in Precision Farming.</a:t>
            </a:r>
            <a:r>
              <a:rPr lang="en-GB" sz="1600" i="1" dirty="0">
                <a:solidFill>
                  <a:srgbClr val="000000"/>
                </a:solidFill>
                <a:effectLst/>
                <a:latin typeface="Minion Pro"/>
                <a:ea typeface="Times New Roman" panose="02020603050405020304" pitchFamily="18" charset="0"/>
                <a:cs typeface="Open Sans" panose="020B0606030504020204" pitchFamily="34" charset="0"/>
              </a:rPr>
              <a:t> </a:t>
            </a:r>
            <a:r>
              <a:rPr lang="en-GB" sz="1600" i="1" dirty="0">
                <a:solidFill>
                  <a:srgbClr val="000000"/>
                </a:solidFill>
                <a:effectLst/>
                <a:latin typeface="Minion Pro"/>
                <a:ea typeface="Times New Roman" panose="02020603050405020304" pitchFamily="18" charset="0"/>
                <a:cs typeface="Calibri" panose="020F0502020204030204" pitchFamily="34" charset="0"/>
              </a:rPr>
              <a:t>Technological advancements in precision agriculture have made it possible for farmers to improve their productivity effortlessly.</a:t>
            </a:r>
            <a:endParaRPr lang="el-GR" sz="1600" i="1" dirty="0">
              <a:solidFill>
                <a:sysClr val="windowText" lastClr="000000"/>
              </a:solidFill>
            </a:endParaRPr>
          </a:p>
        </p:txBody>
      </p:sp>
    </p:spTree>
    <p:extLst>
      <p:ext uri="{BB962C8B-B14F-4D97-AF65-F5344CB8AC3E}">
        <p14:creationId xmlns:p14="http://schemas.microsoft.com/office/powerpoint/2010/main" val="1818826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368C1C45-34BA-34E6-DC19-054C9F29A90F}"/>
              </a:ext>
            </a:extLst>
          </p:cNvPr>
          <p:cNvSpPr>
            <a:spLocks noGrp="1"/>
          </p:cNvSpPr>
          <p:nvPr>
            <p:ph type="title"/>
          </p:nvPr>
        </p:nvSpPr>
        <p:spPr>
          <a:xfrm>
            <a:off x="838200" y="681037"/>
            <a:ext cx="10515600" cy="694757"/>
          </a:xfrm>
        </p:spPr>
        <p:txBody>
          <a:bodyPr>
            <a:normAutofit/>
          </a:bodyPr>
          <a:lstStyle/>
          <a:p>
            <a:pPr algn="ctr"/>
            <a:r>
              <a:rPr lang="en-GB" sz="3600" dirty="0"/>
              <a:t>Additional Information</a:t>
            </a:r>
          </a:p>
        </p:txBody>
      </p:sp>
      <p:sp>
        <p:nvSpPr>
          <p:cNvPr id="3" name="Segnaposto piè di pagina 2">
            <a:extLst>
              <a:ext uri="{FF2B5EF4-FFF2-40B4-BE49-F238E27FC236}">
                <a16:creationId xmlns:a16="http://schemas.microsoft.com/office/drawing/2014/main" id="{F243F8A5-EDB8-4D5B-AA79-8DE358833FAB}"/>
              </a:ext>
            </a:extLst>
          </p:cNvPr>
          <p:cNvSpPr>
            <a:spLocks noGrp="1"/>
          </p:cNvSpPr>
          <p:nvPr>
            <p:ph type="ftr" sz="quarter" idx="10"/>
          </p:nvPr>
        </p:nvSpPr>
        <p:spPr/>
        <p:txBody>
          <a:bodyPr/>
          <a:lstStyle/>
          <a:p>
            <a:r>
              <a:rPr lang="en-US" dirty="0"/>
              <a:t>Module: Digital Technologies and artificial Intelligence / Learning Unit: Smart Farming Solutions / Subunit: 3rd</a:t>
            </a:r>
          </a:p>
        </p:txBody>
      </p:sp>
      <p:sp>
        <p:nvSpPr>
          <p:cNvPr id="4" name="Segnaposto numero diapositiva 3">
            <a:extLst>
              <a:ext uri="{FF2B5EF4-FFF2-40B4-BE49-F238E27FC236}">
                <a16:creationId xmlns:a16="http://schemas.microsoft.com/office/drawing/2014/main" id="{BCDF8C3F-6725-02DC-5B3A-D8DA4D38CBAC}"/>
              </a:ext>
            </a:extLst>
          </p:cNvPr>
          <p:cNvSpPr>
            <a:spLocks noGrp="1"/>
          </p:cNvSpPr>
          <p:nvPr>
            <p:ph type="sldNum" sz="quarter" idx="11"/>
          </p:nvPr>
        </p:nvSpPr>
        <p:spPr/>
        <p:txBody>
          <a:bodyPr/>
          <a:lstStyle/>
          <a:p>
            <a:fld id="{D57F1E4F-1CFF-5643-939E-217C01CDF565}" type="slidenum">
              <a:rPr lang="it-IT" smtClean="0"/>
              <a:pPr/>
              <a:t>32</a:t>
            </a:fld>
            <a:endParaRPr lang="it-IT" dirty="0"/>
          </a:p>
        </p:txBody>
      </p:sp>
      <p:pic>
        <p:nvPicPr>
          <p:cNvPr id="2" name="Online Media 1" title="Augmenta System | What it actually sees (extended version)">
            <a:hlinkClick r:id="" action="ppaction://media"/>
            <a:extLst>
              <a:ext uri="{FF2B5EF4-FFF2-40B4-BE49-F238E27FC236}">
                <a16:creationId xmlns:a16="http://schemas.microsoft.com/office/drawing/2014/main" id="{D730AFE3-B74B-7C2D-72A4-8E714CB9D831}"/>
              </a:ext>
            </a:extLst>
          </p:cNvPr>
          <p:cNvPicPr>
            <a:picLocks noRot="1" noChangeAspect="1"/>
          </p:cNvPicPr>
          <p:nvPr>
            <a:videoFile r:link="rId1"/>
          </p:nvPr>
        </p:nvPicPr>
        <p:blipFill>
          <a:blip r:embed="rId3"/>
          <a:stretch>
            <a:fillRect/>
          </a:stretch>
        </p:blipFill>
        <p:spPr>
          <a:xfrm>
            <a:off x="2441197" y="1440075"/>
            <a:ext cx="7045950" cy="3977849"/>
          </a:xfrm>
          <a:prstGeom prst="rect">
            <a:avLst/>
          </a:prstGeom>
        </p:spPr>
      </p:pic>
      <p:sp>
        <p:nvSpPr>
          <p:cNvPr id="5" name="Rectangle 4">
            <a:extLst>
              <a:ext uri="{FF2B5EF4-FFF2-40B4-BE49-F238E27FC236}">
                <a16:creationId xmlns:a16="http://schemas.microsoft.com/office/drawing/2014/main" id="{C1441A8F-E217-6EFE-806C-11382A082936}"/>
              </a:ext>
            </a:extLst>
          </p:cNvPr>
          <p:cNvSpPr/>
          <p:nvPr/>
        </p:nvSpPr>
        <p:spPr>
          <a:xfrm>
            <a:off x="2441197" y="5620624"/>
            <a:ext cx="7045950" cy="73572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GB" sz="1400" i="1" dirty="0">
                <a:solidFill>
                  <a:srgbClr val="000000"/>
                </a:solidFill>
                <a:effectLst/>
                <a:latin typeface="Minion Pro"/>
                <a:ea typeface="Times New Roman" panose="02020603050405020304" pitchFamily="18" charset="0"/>
                <a:cs typeface="Calibri" panose="020F0502020204030204" pitchFamily="34" charset="0"/>
              </a:rPr>
              <a:t>The </a:t>
            </a:r>
            <a:r>
              <a:rPr lang="en-GB" sz="1400" i="1" dirty="0" err="1">
                <a:solidFill>
                  <a:srgbClr val="000000"/>
                </a:solidFill>
                <a:effectLst/>
                <a:latin typeface="Minion Pro"/>
                <a:ea typeface="Times New Roman" panose="02020603050405020304" pitchFamily="18" charset="0"/>
                <a:cs typeface="Calibri" panose="020F0502020204030204" pitchFamily="34" charset="0"/>
              </a:rPr>
              <a:t>Augmenta</a:t>
            </a:r>
            <a:r>
              <a:rPr lang="en-GB" sz="1400" i="1" dirty="0">
                <a:solidFill>
                  <a:srgbClr val="000000"/>
                </a:solidFill>
                <a:effectLst/>
                <a:latin typeface="Minion Pro"/>
                <a:ea typeface="Times New Roman" panose="02020603050405020304" pitchFamily="18" charset="0"/>
                <a:cs typeface="Calibri" panose="020F0502020204030204" pitchFamily="34" charset="0"/>
              </a:rPr>
              <a:t> System uses state-of-the-art machine vision technology to </a:t>
            </a:r>
            <a:r>
              <a:rPr lang="en-GB" sz="1400" i="1" dirty="0" err="1">
                <a:solidFill>
                  <a:srgbClr val="000000"/>
                </a:solidFill>
                <a:effectLst/>
                <a:latin typeface="Minion Pro"/>
                <a:ea typeface="Times New Roman" panose="02020603050405020304" pitchFamily="18" charset="0"/>
                <a:cs typeface="Calibri" panose="020F0502020204030204" pitchFamily="34" charset="0"/>
              </a:rPr>
              <a:t>analyze</a:t>
            </a:r>
            <a:r>
              <a:rPr lang="en-GB" sz="1400" i="1" dirty="0">
                <a:solidFill>
                  <a:srgbClr val="000000"/>
                </a:solidFill>
                <a:effectLst/>
                <a:latin typeface="Minion Pro"/>
                <a:ea typeface="Times New Roman" panose="02020603050405020304" pitchFamily="18" charset="0"/>
                <a:cs typeface="Calibri" panose="020F0502020204030204" pitchFamily="34" charset="0"/>
              </a:rPr>
              <a:t> fields in real time to determine crop health and control Variable Rate operations such as nitrogen fertilizer, harvest-aid defoliant and plant growth regulator (PGR) applications</a:t>
            </a:r>
            <a:endParaRPr lang="el-GR" sz="1400" dirty="0">
              <a:solidFill>
                <a:sysClr val="windowText" lastClr="000000"/>
              </a:solidFill>
            </a:endParaRPr>
          </a:p>
        </p:txBody>
      </p:sp>
    </p:spTree>
    <p:extLst>
      <p:ext uri="{BB962C8B-B14F-4D97-AF65-F5344CB8AC3E}">
        <p14:creationId xmlns:p14="http://schemas.microsoft.com/office/powerpoint/2010/main" val="1179473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368C1C45-34BA-34E6-DC19-054C9F29A90F}"/>
              </a:ext>
            </a:extLst>
          </p:cNvPr>
          <p:cNvSpPr>
            <a:spLocks noGrp="1"/>
          </p:cNvSpPr>
          <p:nvPr>
            <p:ph type="title"/>
          </p:nvPr>
        </p:nvSpPr>
        <p:spPr>
          <a:xfrm>
            <a:off x="838200" y="681037"/>
            <a:ext cx="10515600" cy="694757"/>
          </a:xfrm>
        </p:spPr>
        <p:txBody>
          <a:bodyPr>
            <a:normAutofit/>
          </a:bodyPr>
          <a:lstStyle/>
          <a:p>
            <a:pPr algn="ctr"/>
            <a:r>
              <a:rPr lang="en-GB" sz="3600" dirty="0"/>
              <a:t>Additional Information</a:t>
            </a:r>
          </a:p>
        </p:txBody>
      </p:sp>
      <p:sp>
        <p:nvSpPr>
          <p:cNvPr id="3" name="Segnaposto piè di pagina 2">
            <a:extLst>
              <a:ext uri="{FF2B5EF4-FFF2-40B4-BE49-F238E27FC236}">
                <a16:creationId xmlns:a16="http://schemas.microsoft.com/office/drawing/2014/main" id="{F243F8A5-EDB8-4D5B-AA79-8DE358833FAB}"/>
              </a:ext>
            </a:extLst>
          </p:cNvPr>
          <p:cNvSpPr>
            <a:spLocks noGrp="1"/>
          </p:cNvSpPr>
          <p:nvPr>
            <p:ph type="ftr" sz="quarter" idx="10"/>
          </p:nvPr>
        </p:nvSpPr>
        <p:spPr/>
        <p:txBody>
          <a:bodyPr/>
          <a:lstStyle/>
          <a:p>
            <a:r>
              <a:rPr lang="en-US" dirty="0"/>
              <a:t>Module: Digital Technologies and artificial Intelligence / Learning Unit: Smart Farming Solutions / Subunit: 3rd</a:t>
            </a:r>
          </a:p>
        </p:txBody>
      </p:sp>
      <p:sp>
        <p:nvSpPr>
          <p:cNvPr id="4" name="Segnaposto numero diapositiva 3">
            <a:extLst>
              <a:ext uri="{FF2B5EF4-FFF2-40B4-BE49-F238E27FC236}">
                <a16:creationId xmlns:a16="http://schemas.microsoft.com/office/drawing/2014/main" id="{BCDF8C3F-6725-02DC-5B3A-D8DA4D38CBAC}"/>
              </a:ext>
            </a:extLst>
          </p:cNvPr>
          <p:cNvSpPr>
            <a:spLocks noGrp="1"/>
          </p:cNvSpPr>
          <p:nvPr>
            <p:ph type="sldNum" sz="quarter" idx="11"/>
          </p:nvPr>
        </p:nvSpPr>
        <p:spPr/>
        <p:txBody>
          <a:bodyPr/>
          <a:lstStyle/>
          <a:p>
            <a:fld id="{D57F1E4F-1CFF-5643-939E-217C01CDF565}" type="slidenum">
              <a:rPr lang="it-IT" smtClean="0"/>
              <a:pPr/>
              <a:t>33</a:t>
            </a:fld>
            <a:endParaRPr lang="it-IT" dirty="0"/>
          </a:p>
        </p:txBody>
      </p:sp>
      <p:pic>
        <p:nvPicPr>
          <p:cNvPr id="6" name="Online Media 5" title="John Deere | AutoTrac Turnautomation">
            <a:hlinkClick r:id="" action="ppaction://media"/>
            <a:extLst>
              <a:ext uri="{FF2B5EF4-FFF2-40B4-BE49-F238E27FC236}">
                <a16:creationId xmlns:a16="http://schemas.microsoft.com/office/drawing/2014/main" id="{7B35D48D-CBFA-236E-CA66-A8B71EF970DC}"/>
              </a:ext>
            </a:extLst>
          </p:cNvPr>
          <p:cNvPicPr>
            <a:picLocks noRot="1" noChangeAspect="1"/>
          </p:cNvPicPr>
          <p:nvPr>
            <a:videoFile r:link="rId1"/>
          </p:nvPr>
        </p:nvPicPr>
        <p:blipFill>
          <a:blip r:embed="rId3"/>
          <a:stretch>
            <a:fillRect/>
          </a:stretch>
        </p:blipFill>
        <p:spPr>
          <a:xfrm>
            <a:off x="2606179" y="1375794"/>
            <a:ext cx="6642147" cy="3749879"/>
          </a:xfrm>
          <a:prstGeom prst="rect">
            <a:avLst/>
          </a:prstGeom>
        </p:spPr>
      </p:pic>
      <p:sp>
        <p:nvSpPr>
          <p:cNvPr id="9" name="Rectangle 8">
            <a:extLst>
              <a:ext uri="{FF2B5EF4-FFF2-40B4-BE49-F238E27FC236}">
                <a16:creationId xmlns:a16="http://schemas.microsoft.com/office/drawing/2014/main" id="{D388036C-B000-45D2-E964-5B476BBDE585}"/>
              </a:ext>
            </a:extLst>
          </p:cNvPr>
          <p:cNvSpPr/>
          <p:nvPr/>
        </p:nvSpPr>
        <p:spPr>
          <a:xfrm>
            <a:off x="2606179" y="5318620"/>
            <a:ext cx="6642147" cy="78017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GB" sz="1600" i="1" dirty="0">
                <a:solidFill>
                  <a:srgbClr val="000000"/>
                </a:solidFill>
                <a:effectLst/>
                <a:latin typeface="Minion Pro"/>
                <a:ea typeface="Times New Roman" panose="02020603050405020304" pitchFamily="18" charset="0"/>
                <a:cs typeface="Calibri" panose="020F0502020204030204" pitchFamily="34" charset="0"/>
              </a:rPr>
              <a:t>John Deere, </a:t>
            </a:r>
            <a:r>
              <a:rPr lang="en-GB" sz="1600" i="1" dirty="0" err="1">
                <a:solidFill>
                  <a:srgbClr val="000000"/>
                </a:solidFill>
                <a:effectLst/>
                <a:latin typeface="Minion Pro"/>
                <a:ea typeface="Times New Roman" panose="02020603050405020304" pitchFamily="18" charset="0"/>
                <a:cs typeface="Calibri" panose="020F0502020204030204" pitchFamily="34" charset="0"/>
              </a:rPr>
              <a:t>AutoTrac</a:t>
            </a:r>
            <a:r>
              <a:rPr lang="en-GB" sz="1600" i="1" dirty="0">
                <a:solidFill>
                  <a:srgbClr val="000000"/>
                </a:solidFill>
                <a:effectLst/>
                <a:latin typeface="Minion Pro"/>
                <a:ea typeface="Times New Roman" panose="02020603050405020304" pitchFamily="18" charset="0"/>
                <a:cs typeface="Calibri" panose="020F0502020204030204" pitchFamily="34" charset="0"/>
              </a:rPr>
              <a:t> Automation. </a:t>
            </a:r>
            <a:r>
              <a:rPr lang="en-GB" sz="1600" i="1" dirty="0" err="1">
                <a:solidFill>
                  <a:srgbClr val="000000"/>
                </a:solidFill>
                <a:effectLst/>
                <a:latin typeface="Minion Pro"/>
                <a:ea typeface="Times New Roman" panose="02020603050405020304" pitchFamily="18" charset="0"/>
                <a:cs typeface="Calibri" panose="020F0502020204030204" pitchFamily="34" charset="0"/>
              </a:rPr>
              <a:t>AutoTrac</a:t>
            </a:r>
            <a:r>
              <a:rPr lang="en-GB" sz="1600" i="1" dirty="0">
                <a:solidFill>
                  <a:srgbClr val="000000"/>
                </a:solidFill>
                <a:effectLst/>
                <a:latin typeface="Minion Pro"/>
                <a:ea typeface="Times New Roman" panose="02020603050405020304" pitchFamily="18" charset="0"/>
                <a:cs typeface="Calibri" panose="020F0502020204030204" pitchFamily="34" charset="0"/>
              </a:rPr>
              <a:t> Turn Automation on 6R to 9R Series John Deere Tractors automatically controls the entire headland turn and manages all tractor and implement functions with ease and precision</a:t>
            </a:r>
            <a:endParaRPr lang="el-GR" sz="1600" dirty="0">
              <a:solidFill>
                <a:sysClr val="windowText" lastClr="000000"/>
              </a:solidFill>
            </a:endParaRPr>
          </a:p>
        </p:txBody>
      </p:sp>
    </p:spTree>
    <p:extLst>
      <p:ext uri="{BB962C8B-B14F-4D97-AF65-F5344CB8AC3E}">
        <p14:creationId xmlns:p14="http://schemas.microsoft.com/office/powerpoint/2010/main" val="830215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368C1C45-34BA-34E6-DC19-054C9F29A90F}"/>
              </a:ext>
            </a:extLst>
          </p:cNvPr>
          <p:cNvSpPr>
            <a:spLocks noGrp="1"/>
          </p:cNvSpPr>
          <p:nvPr>
            <p:ph type="title"/>
          </p:nvPr>
        </p:nvSpPr>
        <p:spPr>
          <a:xfrm>
            <a:off x="838200" y="681037"/>
            <a:ext cx="10515600" cy="694757"/>
          </a:xfrm>
        </p:spPr>
        <p:txBody>
          <a:bodyPr>
            <a:normAutofit/>
          </a:bodyPr>
          <a:lstStyle/>
          <a:p>
            <a:pPr algn="ctr"/>
            <a:r>
              <a:rPr lang="en-GB" sz="3600" dirty="0"/>
              <a:t>Conclusion</a:t>
            </a:r>
          </a:p>
        </p:txBody>
      </p:sp>
      <p:sp>
        <p:nvSpPr>
          <p:cNvPr id="3" name="Segnaposto piè di pagina 2">
            <a:extLst>
              <a:ext uri="{FF2B5EF4-FFF2-40B4-BE49-F238E27FC236}">
                <a16:creationId xmlns:a16="http://schemas.microsoft.com/office/drawing/2014/main" id="{F243F8A5-EDB8-4D5B-AA79-8DE358833FAB}"/>
              </a:ext>
            </a:extLst>
          </p:cNvPr>
          <p:cNvSpPr>
            <a:spLocks noGrp="1"/>
          </p:cNvSpPr>
          <p:nvPr>
            <p:ph type="ftr" sz="quarter" idx="10"/>
          </p:nvPr>
        </p:nvSpPr>
        <p:spPr/>
        <p:txBody>
          <a:bodyPr/>
          <a:lstStyle/>
          <a:p>
            <a:r>
              <a:rPr lang="en-US" dirty="0"/>
              <a:t>Module: Digital Technologies and artificial Intelligence / Learning Unit: Smart Farming Solutions / Subunit: 3rd</a:t>
            </a:r>
          </a:p>
        </p:txBody>
      </p:sp>
      <p:sp>
        <p:nvSpPr>
          <p:cNvPr id="4" name="Segnaposto numero diapositiva 3">
            <a:extLst>
              <a:ext uri="{FF2B5EF4-FFF2-40B4-BE49-F238E27FC236}">
                <a16:creationId xmlns:a16="http://schemas.microsoft.com/office/drawing/2014/main" id="{BCDF8C3F-6725-02DC-5B3A-D8DA4D38CBAC}"/>
              </a:ext>
            </a:extLst>
          </p:cNvPr>
          <p:cNvSpPr>
            <a:spLocks noGrp="1"/>
          </p:cNvSpPr>
          <p:nvPr>
            <p:ph type="sldNum" sz="quarter" idx="11"/>
          </p:nvPr>
        </p:nvSpPr>
        <p:spPr/>
        <p:txBody>
          <a:bodyPr/>
          <a:lstStyle/>
          <a:p>
            <a:fld id="{D57F1E4F-1CFF-5643-939E-217C01CDF565}" type="slidenum">
              <a:rPr lang="it-IT" smtClean="0"/>
              <a:pPr/>
              <a:t>34</a:t>
            </a:fld>
            <a:endParaRPr lang="it-IT" dirty="0"/>
          </a:p>
        </p:txBody>
      </p:sp>
      <p:sp>
        <p:nvSpPr>
          <p:cNvPr id="8" name="Segnaposto testo 7">
            <a:extLst>
              <a:ext uri="{FF2B5EF4-FFF2-40B4-BE49-F238E27FC236}">
                <a16:creationId xmlns:a16="http://schemas.microsoft.com/office/drawing/2014/main" id="{074F9C98-3E6D-3F4C-7BE3-A80EB4586B39}"/>
              </a:ext>
            </a:extLst>
          </p:cNvPr>
          <p:cNvSpPr>
            <a:spLocks noGrp="1"/>
          </p:cNvSpPr>
          <p:nvPr>
            <p:ph type="body" sz="quarter" idx="13"/>
          </p:nvPr>
        </p:nvSpPr>
        <p:spPr>
          <a:xfrm>
            <a:off x="838201" y="1776414"/>
            <a:ext cx="10515600" cy="4394200"/>
          </a:xfrm>
        </p:spPr>
        <p:txBody>
          <a:bodyPr>
            <a:normAutofit/>
          </a:bodyPr>
          <a:lstStyle/>
          <a:p>
            <a:pPr marL="285750" indent="-285750" algn="just">
              <a:buFont typeface="Arial" panose="020B0604020202020204" pitchFamily="34" charset="0"/>
              <a:buChar char="•"/>
            </a:pPr>
            <a:r>
              <a:rPr lang="en-GB" sz="1800" dirty="0">
                <a:solidFill>
                  <a:srgbClr val="000000"/>
                </a:solidFill>
                <a:effectLst/>
                <a:latin typeface="Minion Pro"/>
                <a:ea typeface="Times New Roman" panose="02020603050405020304" pitchFamily="18" charset="0"/>
                <a:cs typeface="Calibri" panose="020F0502020204030204" pitchFamily="34" charset="0"/>
              </a:rPr>
              <a:t>The advent of smart farming, characterized by the integration of technologies like GPS, presents an opportunity for sustainable agricultural practices. Despite its introduction in the 1990s, global adoption has been limited, prompting inquiries into the reasons behind this delay. Insights from farmers globally emphasize prerequisites for technology acceptance—scientific robustness, transparent communication of equipment limitations, positive evaluations, and the opportunity for trial periods. </a:t>
            </a:r>
          </a:p>
          <a:p>
            <a:pPr marL="285750" indent="-285750" algn="just">
              <a:buFont typeface="Arial" panose="020B0604020202020204" pitchFamily="34" charset="0"/>
              <a:buChar char="•"/>
            </a:pPr>
            <a:r>
              <a:rPr lang="en-GB" sz="1800" dirty="0">
                <a:solidFill>
                  <a:srgbClr val="000000"/>
                </a:solidFill>
                <a:effectLst/>
                <a:latin typeface="Minion Pro"/>
                <a:ea typeface="Times New Roman" panose="02020603050405020304" pitchFamily="18" charset="0"/>
                <a:cs typeface="Calibri" panose="020F0502020204030204" pitchFamily="34" charset="0"/>
              </a:rPr>
              <a:t>Crucial factors for fostering adoption include ease of use, low initial costs, and reliable technology performance. In regions where significant research has been conducted, there is an opportunity for the state to play a pivotal role through targeted programs.</a:t>
            </a:r>
          </a:p>
          <a:p>
            <a:pPr marL="285750" indent="-285750" algn="just">
              <a:buFont typeface="Arial" panose="020B0604020202020204" pitchFamily="34" charset="0"/>
              <a:buChar char="•"/>
            </a:pPr>
            <a:r>
              <a:rPr lang="en-US" sz="1800" dirty="0"/>
              <a:t>Supporting young farmers, promoting equipment access, and showcasing successful applications of technology in demonstration settings can catalyze the integration of smart farming practices and contribute to the overall development of the agricultural sector. It's imperative for political systems to move beyond rhetoric and actively engage in initiatives that facilitate the transformative potential of the primary sector for national development.</a:t>
            </a:r>
            <a:endParaRPr lang="en-GB" sz="1800" dirty="0"/>
          </a:p>
        </p:txBody>
      </p:sp>
    </p:spTree>
    <p:extLst>
      <p:ext uri="{BB962C8B-B14F-4D97-AF65-F5344CB8AC3E}">
        <p14:creationId xmlns:p14="http://schemas.microsoft.com/office/powerpoint/2010/main" val="17838235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005680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340C4DC-3EA6-2AEC-59C2-B534919090F0}"/>
              </a:ext>
            </a:extLst>
          </p:cNvPr>
          <p:cNvSpPr>
            <a:spLocks noGrp="1"/>
          </p:cNvSpPr>
          <p:nvPr>
            <p:ph type="title"/>
          </p:nvPr>
        </p:nvSpPr>
        <p:spPr>
          <a:xfrm>
            <a:off x="838200" y="681038"/>
            <a:ext cx="10515600" cy="703146"/>
          </a:xfrm>
        </p:spPr>
        <p:txBody>
          <a:bodyPr>
            <a:normAutofit/>
          </a:bodyPr>
          <a:lstStyle/>
          <a:p>
            <a:pPr algn="ctr"/>
            <a:r>
              <a:rPr lang="en-GB" sz="3600" dirty="0"/>
              <a:t>Introduction to Smart Farming</a:t>
            </a:r>
          </a:p>
        </p:txBody>
      </p:sp>
      <p:sp>
        <p:nvSpPr>
          <p:cNvPr id="3" name="Segnaposto contenuto 2">
            <a:extLst>
              <a:ext uri="{FF2B5EF4-FFF2-40B4-BE49-F238E27FC236}">
                <a16:creationId xmlns:a16="http://schemas.microsoft.com/office/drawing/2014/main" id="{25FEA9EB-1405-CD8E-9DF4-5FE8A5D1AE46}"/>
              </a:ext>
            </a:extLst>
          </p:cNvPr>
          <p:cNvSpPr>
            <a:spLocks noGrp="1"/>
          </p:cNvSpPr>
          <p:nvPr>
            <p:ph idx="1"/>
          </p:nvPr>
        </p:nvSpPr>
        <p:spPr>
          <a:xfrm>
            <a:off x="838200" y="1825625"/>
            <a:ext cx="10515600" cy="3258103"/>
          </a:xfrm>
        </p:spPr>
        <p:txBody>
          <a:bodyPr/>
          <a:lstStyle/>
          <a:p>
            <a:pPr marL="0" indent="0">
              <a:buNone/>
            </a:pPr>
            <a:r>
              <a:rPr lang="en-GB" sz="1800" dirty="0">
                <a:solidFill>
                  <a:srgbClr val="000000"/>
                </a:solidFill>
                <a:effectLst/>
                <a:latin typeface="Minion Pro"/>
                <a:ea typeface="Times New Roman" panose="02020603050405020304" pitchFamily="18" charset="0"/>
                <a:cs typeface="Calibri" panose="020F0502020204030204" pitchFamily="34" charset="0"/>
              </a:rPr>
              <a:t>Some of the issues </a:t>
            </a:r>
            <a:r>
              <a:rPr lang="en-GB" sz="1800" b="1" dirty="0">
                <a:solidFill>
                  <a:srgbClr val="000000"/>
                </a:solidFill>
                <a:effectLst/>
                <a:latin typeface="Minion Pro"/>
                <a:ea typeface="Times New Roman" panose="02020603050405020304" pitchFamily="18" charset="0"/>
                <a:cs typeface="Calibri" panose="020F0502020204030204" pitchFamily="34" charset="0"/>
              </a:rPr>
              <a:t>facing agricultural production </a:t>
            </a:r>
            <a:r>
              <a:rPr lang="en-GB" sz="1800" dirty="0">
                <a:solidFill>
                  <a:srgbClr val="000000"/>
                </a:solidFill>
                <a:effectLst/>
                <a:latin typeface="Minion Pro"/>
                <a:ea typeface="Times New Roman" panose="02020603050405020304" pitchFamily="18" charset="0"/>
                <a:cs typeface="Calibri" panose="020F0502020204030204" pitchFamily="34" charset="0"/>
              </a:rPr>
              <a:t>today include:</a:t>
            </a:r>
          </a:p>
          <a:p>
            <a:pPr marL="342900" indent="-342900">
              <a:buFont typeface="+mj-lt"/>
              <a:buAutoNum type="arabicPeriod"/>
            </a:pPr>
            <a:r>
              <a:rPr lang="en-GB" sz="1800" dirty="0">
                <a:solidFill>
                  <a:srgbClr val="000000"/>
                </a:solidFill>
                <a:latin typeface="Minion Pro"/>
                <a:ea typeface="Times New Roman" panose="02020603050405020304" pitchFamily="18" charset="0"/>
                <a:cs typeface="Calibri" panose="020F0502020204030204" pitchFamily="34" charset="0"/>
              </a:rPr>
              <a:t>M</a:t>
            </a:r>
            <a:r>
              <a:rPr lang="en-GB" sz="1800" dirty="0">
                <a:solidFill>
                  <a:srgbClr val="000000"/>
                </a:solidFill>
                <a:effectLst/>
                <a:latin typeface="Minion Pro"/>
                <a:ea typeface="Times New Roman" panose="02020603050405020304" pitchFamily="18" charset="0"/>
                <a:cs typeface="Calibri" panose="020F0502020204030204" pitchFamily="34" charset="0"/>
              </a:rPr>
              <a:t>anaging and utilizing resources in the production while ensuring a sustainable natural environment;</a:t>
            </a:r>
          </a:p>
          <a:p>
            <a:pPr marL="342900" indent="-342900">
              <a:buFont typeface="+mj-lt"/>
              <a:buAutoNum type="arabicPeriod"/>
            </a:pPr>
            <a:r>
              <a:rPr lang="en-GB" sz="1800" dirty="0">
                <a:solidFill>
                  <a:srgbClr val="000000"/>
                </a:solidFill>
                <a:latin typeface="Minion Pro"/>
                <a:ea typeface="Times New Roman" panose="02020603050405020304" pitchFamily="18" charset="0"/>
                <a:cs typeface="Calibri" panose="020F0502020204030204" pitchFamily="34" charset="0"/>
              </a:rPr>
              <a:t>L</a:t>
            </a:r>
            <a:r>
              <a:rPr lang="en-GB" sz="1800" dirty="0">
                <a:solidFill>
                  <a:srgbClr val="000000"/>
                </a:solidFill>
                <a:effectLst/>
                <a:latin typeface="Minion Pro"/>
                <a:ea typeface="Times New Roman" panose="02020603050405020304" pitchFamily="18" charset="0"/>
                <a:cs typeface="Calibri" panose="020F0502020204030204" pitchFamily="34" charset="0"/>
              </a:rPr>
              <a:t>aborious operations under conditions not conducive to human productivity;</a:t>
            </a:r>
          </a:p>
          <a:p>
            <a:pPr marL="342900" indent="-342900">
              <a:buFont typeface="+mj-lt"/>
              <a:buAutoNum type="arabicPeriod"/>
            </a:pPr>
            <a:r>
              <a:rPr lang="en-GB" sz="1800" dirty="0">
                <a:solidFill>
                  <a:srgbClr val="000000"/>
                </a:solidFill>
                <a:latin typeface="Minion Pro"/>
                <a:ea typeface="Times New Roman" panose="02020603050405020304" pitchFamily="18" charset="0"/>
                <a:cs typeface="Calibri" panose="020F0502020204030204" pitchFamily="34" charset="0"/>
              </a:rPr>
              <a:t>A</a:t>
            </a:r>
            <a:r>
              <a:rPr lang="en-GB" sz="1800" dirty="0">
                <a:solidFill>
                  <a:srgbClr val="000000"/>
                </a:solidFill>
                <a:effectLst/>
                <a:latin typeface="Minion Pro"/>
                <a:ea typeface="Times New Roman" panose="02020603050405020304" pitchFamily="18" charset="0"/>
                <a:cs typeface="Calibri" panose="020F0502020204030204" pitchFamily="34" charset="0"/>
              </a:rPr>
              <a:t>dvancement of technologies in other industries that threaten to attract labour force away from agriculture; </a:t>
            </a:r>
          </a:p>
          <a:p>
            <a:pPr marL="342900" indent="-342900">
              <a:buFont typeface="+mj-lt"/>
              <a:buAutoNum type="arabicPeriod"/>
            </a:pPr>
            <a:r>
              <a:rPr lang="en-GB" sz="1800" dirty="0">
                <a:solidFill>
                  <a:srgbClr val="000000"/>
                </a:solidFill>
                <a:effectLst/>
                <a:latin typeface="Minion Pro"/>
                <a:ea typeface="Times New Roman" panose="02020603050405020304" pitchFamily="18" charset="0"/>
                <a:cs typeface="Calibri" panose="020F0502020204030204" pitchFamily="34" charset="0"/>
              </a:rPr>
              <a:t>An increased demand for higher product quality; </a:t>
            </a:r>
          </a:p>
          <a:p>
            <a:pPr marL="342900" indent="-342900">
              <a:buFont typeface="+mj-lt"/>
              <a:buAutoNum type="arabicPeriod"/>
            </a:pPr>
            <a:r>
              <a:rPr lang="en-GB" sz="1800" dirty="0">
                <a:solidFill>
                  <a:srgbClr val="000000"/>
                </a:solidFill>
                <a:effectLst/>
                <a:latin typeface="Minion Pro"/>
                <a:ea typeface="Times New Roman" panose="02020603050405020304" pitchFamily="18" charset="0"/>
                <a:cs typeface="Calibri" panose="020F0502020204030204" pitchFamily="34" charset="0"/>
              </a:rPr>
              <a:t>The necessity to modernize agriculture using technology;</a:t>
            </a:r>
          </a:p>
          <a:p>
            <a:pPr marL="342900" indent="-342900">
              <a:buFont typeface="+mj-lt"/>
              <a:buAutoNum type="arabicPeriod"/>
            </a:pPr>
            <a:r>
              <a:rPr lang="en-GB" sz="1800" dirty="0">
                <a:solidFill>
                  <a:srgbClr val="000000"/>
                </a:solidFill>
                <a:latin typeface="Minion Pro"/>
                <a:ea typeface="Times New Roman" panose="02020603050405020304" pitchFamily="18" charset="0"/>
                <a:cs typeface="Calibri" panose="020F0502020204030204" pitchFamily="34" charset="0"/>
              </a:rPr>
              <a:t>T</a:t>
            </a:r>
            <a:r>
              <a:rPr lang="en-GB" sz="1800" dirty="0">
                <a:solidFill>
                  <a:srgbClr val="000000"/>
                </a:solidFill>
                <a:effectLst/>
                <a:latin typeface="Minion Pro"/>
                <a:ea typeface="Times New Roman" panose="02020603050405020304" pitchFamily="18" charset="0"/>
                <a:cs typeface="Calibri" panose="020F0502020204030204" pitchFamily="34" charset="0"/>
              </a:rPr>
              <a:t>he trend towards organic farming and (7) to employ human intelligence and machine power in a sustainable and economical manner</a:t>
            </a:r>
            <a:endParaRPr lang="en-GB" dirty="0"/>
          </a:p>
        </p:txBody>
      </p:sp>
      <p:sp>
        <p:nvSpPr>
          <p:cNvPr id="4" name="Segnaposto piè di pagina 3">
            <a:extLst>
              <a:ext uri="{FF2B5EF4-FFF2-40B4-BE49-F238E27FC236}">
                <a16:creationId xmlns:a16="http://schemas.microsoft.com/office/drawing/2014/main" id="{15AF23E6-2A9D-7113-1C19-1D77DBE597BA}"/>
              </a:ext>
            </a:extLst>
          </p:cNvPr>
          <p:cNvSpPr>
            <a:spLocks noGrp="1"/>
          </p:cNvSpPr>
          <p:nvPr>
            <p:ph type="ftr" sz="quarter" idx="11"/>
          </p:nvPr>
        </p:nvSpPr>
        <p:spPr/>
        <p:txBody>
          <a:bodyPr/>
          <a:lstStyle/>
          <a:p>
            <a:r>
              <a:rPr lang="en-US" dirty="0"/>
              <a:t>Module: Digital Technologies and artificial Intelligence / Learning Unit: Smart Farming Solutions / Subunit: 1st</a:t>
            </a:r>
          </a:p>
        </p:txBody>
      </p:sp>
      <p:sp>
        <p:nvSpPr>
          <p:cNvPr id="5" name="Segnaposto numero diapositiva 4">
            <a:extLst>
              <a:ext uri="{FF2B5EF4-FFF2-40B4-BE49-F238E27FC236}">
                <a16:creationId xmlns:a16="http://schemas.microsoft.com/office/drawing/2014/main" id="{34CBB504-2CEC-0D6A-E09F-814F65879838}"/>
              </a:ext>
            </a:extLst>
          </p:cNvPr>
          <p:cNvSpPr>
            <a:spLocks noGrp="1"/>
          </p:cNvSpPr>
          <p:nvPr>
            <p:ph type="sldNum" sz="quarter" idx="12"/>
          </p:nvPr>
        </p:nvSpPr>
        <p:spPr/>
        <p:txBody>
          <a:bodyPr/>
          <a:lstStyle/>
          <a:p>
            <a:fld id="{D57F1E4F-1CFF-5643-939E-217C01CDF565}" type="slidenum">
              <a:rPr lang="en-US" smtClean="0"/>
              <a:pPr/>
              <a:t>4</a:t>
            </a:fld>
            <a:endParaRPr lang="en-US" dirty="0"/>
          </a:p>
        </p:txBody>
      </p:sp>
    </p:spTree>
    <p:extLst>
      <p:ext uri="{BB962C8B-B14F-4D97-AF65-F5344CB8AC3E}">
        <p14:creationId xmlns:p14="http://schemas.microsoft.com/office/powerpoint/2010/main" val="9451210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B15B79C-88FB-B604-33F6-E0B1E73E54CE}"/>
              </a:ext>
            </a:extLst>
          </p:cNvPr>
          <p:cNvSpPr>
            <a:spLocks noGrp="1"/>
          </p:cNvSpPr>
          <p:nvPr>
            <p:ph type="title"/>
          </p:nvPr>
        </p:nvSpPr>
        <p:spPr>
          <a:xfrm>
            <a:off x="838200" y="681037"/>
            <a:ext cx="10515600" cy="686369"/>
          </a:xfrm>
        </p:spPr>
        <p:txBody>
          <a:bodyPr>
            <a:normAutofit/>
          </a:bodyPr>
          <a:lstStyle/>
          <a:p>
            <a:pPr algn="ctr"/>
            <a:r>
              <a:rPr lang="en-GB" sz="3600" dirty="0"/>
              <a:t>Introduction to Smart Farming</a:t>
            </a:r>
          </a:p>
        </p:txBody>
      </p:sp>
      <p:sp>
        <p:nvSpPr>
          <p:cNvPr id="3" name="Segnaposto contenuto 2">
            <a:extLst>
              <a:ext uri="{FF2B5EF4-FFF2-40B4-BE49-F238E27FC236}">
                <a16:creationId xmlns:a16="http://schemas.microsoft.com/office/drawing/2014/main" id="{78EEE677-F961-227B-5672-4798FA00061F}"/>
              </a:ext>
            </a:extLst>
          </p:cNvPr>
          <p:cNvSpPr>
            <a:spLocks noGrp="1"/>
          </p:cNvSpPr>
          <p:nvPr>
            <p:ph idx="1"/>
          </p:nvPr>
        </p:nvSpPr>
        <p:spPr>
          <a:xfrm>
            <a:off x="838200" y="1490065"/>
            <a:ext cx="10515600" cy="4351338"/>
          </a:xfrm>
        </p:spPr>
        <p:txBody>
          <a:bodyPr>
            <a:noAutofit/>
          </a:bodyPr>
          <a:lstStyle/>
          <a:p>
            <a:pPr algn="just"/>
            <a:r>
              <a:rPr lang="en-GB" sz="1800" dirty="0">
                <a:solidFill>
                  <a:schemeClr val="tx1"/>
                </a:solidFill>
                <a:effectLst/>
                <a:latin typeface="Minion Pro"/>
                <a:ea typeface="Times New Roman" panose="02020603050405020304" pitchFamily="18" charset="0"/>
                <a:cs typeface="Calibri" panose="020F0502020204030204" pitchFamily="34" charset="0"/>
              </a:rPr>
              <a:t>The application of automation technology plays a role in all these issues: It can contribute to sustainability by providing field information through sensing, and to offer optimization tools.</a:t>
            </a:r>
          </a:p>
          <a:p>
            <a:pPr algn="just"/>
            <a:r>
              <a:rPr lang="en-GB" sz="1800" dirty="0">
                <a:solidFill>
                  <a:schemeClr val="tx1"/>
                </a:solidFill>
                <a:effectLst/>
                <a:latin typeface="Minion Pro"/>
                <a:ea typeface="Times New Roman" panose="02020603050405020304" pitchFamily="18" charset="0"/>
                <a:cs typeface="Calibri" panose="020F0502020204030204" pitchFamily="34" charset="0"/>
              </a:rPr>
              <a:t>Robots are being developed to replace manual </a:t>
            </a:r>
            <a:r>
              <a:rPr lang="en-GB" sz="1800" dirty="0" err="1">
                <a:solidFill>
                  <a:schemeClr val="tx1"/>
                </a:solidFill>
                <a:effectLst/>
                <a:latin typeface="Minion Pro"/>
                <a:ea typeface="Times New Roman" panose="02020603050405020304" pitchFamily="18" charset="0"/>
                <a:cs typeface="Calibri" panose="020F0502020204030204" pitchFamily="34" charset="0"/>
              </a:rPr>
              <a:t>labor</a:t>
            </a:r>
            <a:r>
              <a:rPr lang="en-GB" sz="1800" dirty="0">
                <a:solidFill>
                  <a:schemeClr val="tx1"/>
                </a:solidFill>
                <a:effectLst/>
                <a:latin typeface="Minion Pro"/>
                <a:ea typeface="Times New Roman" panose="02020603050405020304" pitchFamily="18" charset="0"/>
                <a:cs typeface="Calibri" panose="020F0502020204030204" pitchFamily="34" charset="0"/>
              </a:rPr>
              <a:t> in the harvesting of fruits and vegetables. Weeding robots can replace chemical herbicide application in organic farming. </a:t>
            </a:r>
          </a:p>
          <a:p>
            <a:pPr algn="just"/>
            <a:r>
              <a:rPr lang="en-GB" sz="1800" dirty="0">
                <a:solidFill>
                  <a:schemeClr val="tx1"/>
                </a:solidFill>
                <a:effectLst/>
                <a:latin typeface="Minion Pro"/>
                <a:ea typeface="Times New Roman" panose="02020603050405020304" pitchFamily="18" charset="0"/>
                <a:cs typeface="Calibri" panose="020F0502020204030204" pitchFamily="34" charset="0"/>
              </a:rPr>
              <a:t>Automation technology inherently addresses the issue of a dwindling </a:t>
            </a:r>
            <a:r>
              <a:rPr lang="en-GB" sz="1800" dirty="0" err="1">
                <a:solidFill>
                  <a:schemeClr val="tx1"/>
                </a:solidFill>
                <a:effectLst/>
                <a:latin typeface="Minion Pro"/>
                <a:ea typeface="Times New Roman" panose="02020603050405020304" pitchFamily="18" charset="0"/>
                <a:cs typeface="Calibri" panose="020F0502020204030204" pitchFamily="34" charset="0"/>
              </a:rPr>
              <a:t>labor</a:t>
            </a:r>
            <a:r>
              <a:rPr lang="en-GB" sz="1800" dirty="0">
                <a:solidFill>
                  <a:schemeClr val="tx1"/>
                </a:solidFill>
                <a:effectLst/>
                <a:latin typeface="Minion Pro"/>
                <a:ea typeface="Times New Roman" panose="02020603050405020304" pitchFamily="18" charset="0"/>
                <a:cs typeface="Calibri" panose="020F0502020204030204" pitchFamily="34" charset="0"/>
              </a:rPr>
              <a:t> force. </a:t>
            </a:r>
          </a:p>
          <a:p>
            <a:pPr algn="just"/>
            <a:r>
              <a:rPr lang="en-US" sz="1800" dirty="0">
                <a:solidFill>
                  <a:schemeClr val="tx1"/>
                </a:solidFill>
              </a:rPr>
              <a:t>The </a:t>
            </a:r>
            <a:r>
              <a:rPr lang="en-US" sz="1800" b="1" dirty="0">
                <a:solidFill>
                  <a:schemeClr val="tx1"/>
                </a:solidFill>
              </a:rPr>
              <a:t>capabilities of intelligence-enabled machines </a:t>
            </a:r>
            <a:r>
              <a:rPr lang="en-US" sz="1800" dirty="0">
                <a:solidFill>
                  <a:schemeClr val="tx1"/>
                </a:solidFill>
              </a:rPr>
              <a:t>include:</a:t>
            </a:r>
          </a:p>
          <a:p>
            <a:pPr marL="0" indent="0" algn="just">
              <a:buNone/>
            </a:pPr>
            <a:r>
              <a:rPr lang="en-US" sz="1800" dirty="0">
                <a:solidFill>
                  <a:schemeClr val="tx1"/>
                </a:solidFill>
              </a:rPr>
              <a:t>1. Sensing and perception– obtaining the awareness of surroundings, i.e., gathering, processing, and interpretation of information about situations, </a:t>
            </a:r>
          </a:p>
          <a:p>
            <a:pPr marL="0" indent="0" algn="just">
              <a:buNone/>
            </a:pPr>
            <a:r>
              <a:rPr lang="en-US" sz="1800" dirty="0">
                <a:solidFill>
                  <a:schemeClr val="tx1"/>
                </a:solidFill>
              </a:rPr>
              <a:t>2. Reasoning and learning – conducting logical deduction, mathematical analysis, heuristic inference, and experiential adaptation used to derive conclusions, make decisions, and issue instructions,</a:t>
            </a:r>
          </a:p>
          <a:p>
            <a:pPr marL="0" indent="0" algn="just">
              <a:buNone/>
            </a:pPr>
            <a:r>
              <a:rPr lang="en-US" sz="1800" dirty="0">
                <a:solidFill>
                  <a:schemeClr val="tx1"/>
                </a:solidFill>
              </a:rPr>
              <a:t>3. Communication – coordinating and delivering information among various entities </a:t>
            </a:r>
          </a:p>
          <a:p>
            <a:pPr marL="0" indent="0" algn="just">
              <a:buNone/>
            </a:pPr>
            <a:r>
              <a:rPr lang="en-US" sz="1800" dirty="0">
                <a:solidFill>
                  <a:schemeClr val="tx1"/>
                </a:solidFill>
              </a:rPr>
              <a:t>4. Task planning and execution – effecting device operations for control activation and physical work. Commonly seen additional components are external sensing, transporting, and traveling devices (Kondō &amp; Ting, 1998).</a:t>
            </a:r>
          </a:p>
          <a:p>
            <a:pPr algn="just"/>
            <a:endParaRPr lang="en-GB" sz="1800" dirty="0"/>
          </a:p>
        </p:txBody>
      </p:sp>
      <p:sp>
        <p:nvSpPr>
          <p:cNvPr id="4" name="Segnaposto piè di pagina 3">
            <a:extLst>
              <a:ext uri="{FF2B5EF4-FFF2-40B4-BE49-F238E27FC236}">
                <a16:creationId xmlns:a16="http://schemas.microsoft.com/office/drawing/2014/main" id="{2D6730F3-DF3E-43D1-9B3A-409ECEDC4A7E}"/>
              </a:ext>
            </a:extLst>
          </p:cNvPr>
          <p:cNvSpPr>
            <a:spLocks noGrp="1"/>
          </p:cNvSpPr>
          <p:nvPr>
            <p:ph type="ftr" sz="quarter" idx="11"/>
          </p:nvPr>
        </p:nvSpPr>
        <p:spPr/>
        <p:txBody>
          <a:bodyPr/>
          <a:lstStyle/>
          <a:p>
            <a:r>
              <a:rPr lang="en-US" dirty="0"/>
              <a:t>Module: Digital Technologies and artificial Intelligence / Learning Unit: Smart Farming Solutions / Subunit: 1st</a:t>
            </a:r>
          </a:p>
        </p:txBody>
      </p:sp>
      <p:sp>
        <p:nvSpPr>
          <p:cNvPr id="5" name="Segnaposto numero diapositiva 4">
            <a:extLst>
              <a:ext uri="{FF2B5EF4-FFF2-40B4-BE49-F238E27FC236}">
                <a16:creationId xmlns:a16="http://schemas.microsoft.com/office/drawing/2014/main" id="{4A1ABC1B-5CE1-2165-AAE3-9AB3AB92BF9A}"/>
              </a:ext>
            </a:extLst>
          </p:cNvPr>
          <p:cNvSpPr>
            <a:spLocks noGrp="1"/>
          </p:cNvSpPr>
          <p:nvPr>
            <p:ph type="sldNum" sz="quarter" idx="12"/>
          </p:nvPr>
        </p:nvSpPr>
        <p:spPr/>
        <p:txBody>
          <a:bodyPr/>
          <a:lstStyle/>
          <a:p>
            <a:fld id="{D57F1E4F-1CFF-5643-939E-217C01CDF565}" type="slidenum">
              <a:rPr lang="en-US" smtClean="0"/>
              <a:pPr/>
              <a:t>5</a:t>
            </a:fld>
            <a:endParaRPr lang="en-US" dirty="0"/>
          </a:p>
        </p:txBody>
      </p:sp>
    </p:spTree>
    <p:extLst>
      <p:ext uri="{BB962C8B-B14F-4D97-AF65-F5344CB8AC3E}">
        <p14:creationId xmlns:p14="http://schemas.microsoft.com/office/powerpoint/2010/main" val="16662432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00FE630-8C38-5726-52A6-C489BE5904E6}"/>
              </a:ext>
            </a:extLst>
          </p:cNvPr>
          <p:cNvSpPr>
            <a:spLocks noGrp="1"/>
          </p:cNvSpPr>
          <p:nvPr>
            <p:ph type="title"/>
          </p:nvPr>
        </p:nvSpPr>
        <p:spPr>
          <a:xfrm>
            <a:off x="838200" y="681037"/>
            <a:ext cx="10515600" cy="669591"/>
          </a:xfrm>
        </p:spPr>
        <p:txBody>
          <a:bodyPr>
            <a:normAutofit/>
          </a:bodyPr>
          <a:lstStyle/>
          <a:p>
            <a:pPr algn="ctr"/>
            <a:r>
              <a:rPr lang="en-GB" sz="3600" dirty="0"/>
              <a:t>Introduction to Smart Farming </a:t>
            </a:r>
          </a:p>
        </p:txBody>
      </p:sp>
      <p:sp>
        <p:nvSpPr>
          <p:cNvPr id="3" name="Segnaposto contenuto 2">
            <a:extLst>
              <a:ext uri="{FF2B5EF4-FFF2-40B4-BE49-F238E27FC236}">
                <a16:creationId xmlns:a16="http://schemas.microsoft.com/office/drawing/2014/main" id="{20A8FA3D-CEF3-9237-8344-478F700AF827}"/>
              </a:ext>
            </a:extLst>
          </p:cNvPr>
          <p:cNvSpPr>
            <a:spLocks noGrp="1"/>
          </p:cNvSpPr>
          <p:nvPr>
            <p:ph idx="1"/>
          </p:nvPr>
        </p:nvSpPr>
        <p:spPr>
          <a:xfrm>
            <a:off x="838200" y="1677798"/>
            <a:ext cx="10515600" cy="4499165"/>
          </a:xfrm>
        </p:spPr>
        <p:txBody>
          <a:bodyPr>
            <a:normAutofit fontScale="92500"/>
          </a:bodyPr>
          <a:lstStyle/>
          <a:p>
            <a:pPr marL="0" indent="0" algn="just">
              <a:buNone/>
            </a:pPr>
            <a:r>
              <a:rPr lang="en-GB" sz="1900" b="1" dirty="0">
                <a:solidFill>
                  <a:schemeClr val="tx1"/>
                </a:solidFill>
                <a:effectLst/>
                <a:ea typeface="Times New Roman" panose="02020603050405020304" pitchFamily="18" charset="0"/>
                <a:cs typeface="Calibri" panose="020F0502020204030204" pitchFamily="34" charset="0"/>
              </a:rPr>
              <a:t>IoT technology and automation</a:t>
            </a:r>
            <a:r>
              <a:rPr lang="en-GB" sz="1900" dirty="0">
                <a:solidFill>
                  <a:schemeClr val="tx1"/>
                </a:solidFill>
                <a:effectLst/>
                <a:ea typeface="Times New Roman" panose="02020603050405020304" pitchFamily="18" charset="0"/>
                <a:cs typeface="Calibri" panose="020F0502020204030204" pitchFamily="34" charset="0"/>
              </a:rPr>
              <a:t> is efficient due to the given reasons. AI’s ability to perform intelligent tasks opens opportunities to improve current agricultural practices by: </a:t>
            </a:r>
          </a:p>
          <a:p>
            <a:pPr marL="400050" indent="-400050" algn="just">
              <a:buAutoNum type="romanLcParenBoth"/>
            </a:pPr>
            <a:r>
              <a:rPr lang="en-GB" sz="1900" dirty="0">
                <a:solidFill>
                  <a:schemeClr val="tx1"/>
                </a:solidFill>
                <a:effectLst/>
                <a:ea typeface="Times New Roman" panose="02020603050405020304" pitchFamily="18" charset="0"/>
                <a:cs typeface="Calibri" panose="020F0502020204030204" pitchFamily="34" charset="0"/>
              </a:rPr>
              <a:t>providing support services previously deemed too resource-intensive, expensive, or unavailable (e.g., due to lack of skills and expertise among local professionals);  </a:t>
            </a:r>
          </a:p>
          <a:p>
            <a:pPr marL="400050" indent="-400050" algn="just">
              <a:buAutoNum type="romanLcParenBoth"/>
            </a:pPr>
            <a:r>
              <a:rPr lang="en-GB" sz="1900" dirty="0">
                <a:solidFill>
                  <a:schemeClr val="tx1"/>
                </a:solidFill>
                <a:effectLst/>
                <a:ea typeface="Times New Roman" panose="02020603050405020304" pitchFamily="18" charset="0"/>
                <a:cs typeface="Calibri" panose="020F0502020204030204" pitchFamily="34" charset="0"/>
              </a:rPr>
              <a:t>driving down current operational costs by saving time and labour performed by agriculture workers. Using an AI model, we are aiming to automate the following garden processes</a:t>
            </a:r>
          </a:p>
          <a:p>
            <a:pPr marL="400050" indent="-400050" algn="just">
              <a:buAutoNum type="romanLcParenBoth"/>
            </a:pPr>
            <a:endParaRPr lang="en-GB" sz="1900" dirty="0">
              <a:solidFill>
                <a:schemeClr val="tx1"/>
              </a:solidFill>
              <a:effectLst/>
              <a:ea typeface="Times New Roman" panose="02020603050405020304" pitchFamily="18" charset="0"/>
              <a:cs typeface="Calibri" panose="020F0502020204030204" pitchFamily="34" charset="0"/>
            </a:endParaRPr>
          </a:p>
          <a:p>
            <a:pPr marL="0" indent="0" algn="just">
              <a:buNone/>
            </a:pPr>
            <a:r>
              <a:rPr lang="en-US" sz="1900" dirty="0">
                <a:solidFill>
                  <a:schemeClr val="tx1"/>
                </a:solidFill>
              </a:rPr>
              <a:t>● Minimizing human </a:t>
            </a:r>
            <a:r>
              <a:rPr lang="en-US" sz="1900" dirty="0" err="1">
                <a:solidFill>
                  <a:schemeClr val="tx1"/>
                </a:solidFill>
              </a:rPr>
              <a:t>labour</a:t>
            </a:r>
            <a:r>
              <a:rPr lang="en-US" sz="1900" dirty="0">
                <a:solidFill>
                  <a:schemeClr val="tx1"/>
                </a:solidFill>
              </a:rPr>
              <a:t> – Automation can help the minimization of human resource and human error.</a:t>
            </a:r>
          </a:p>
          <a:p>
            <a:pPr marL="0" indent="0" algn="just">
              <a:buNone/>
            </a:pPr>
            <a:r>
              <a:rPr lang="en-US" sz="1900" dirty="0">
                <a:solidFill>
                  <a:schemeClr val="tx1"/>
                </a:solidFill>
              </a:rPr>
              <a:t>● Quick Access – Crop and soil health can be remotely monitored through any device and at any region.</a:t>
            </a:r>
          </a:p>
          <a:p>
            <a:pPr marL="0" indent="0" algn="just">
              <a:buNone/>
            </a:pPr>
            <a:r>
              <a:rPr lang="en-US" sz="1900" dirty="0">
                <a:solidFill>
                  <a:schemeClr val="tx1"/>
                </a:solidFill>
              </a:rPr>
              <a:t>● Time Efficient – Automatic report generation and remote monitoring can save time and effort from farmers.</a:t>
            </a:r>
          </a:p>
          <a:p>
            <a:pPr marL="0" indent="0" algn="just">
              <a:buNone/>
            </a:pPr>
            <a:r>
              <a:rPr lang="en-US" sz="1900" dirty="0">
                <a:solidFill>
                  <a:schemeClr val="tx1"/>
                </a:solidFill>
              </a:rPr>
              <a:t>● Efficient Communication – Using Android and iOS app platform a community of farmers, students and enthusiasts can share their work and new methodologies for agricultural growth.</a:t>
            </a:r>
          </a:p>
          <a:p>
            <a:pPr marL="0" indent="0" algn="just">
              <a:buNone/>
            </a:pPr>
            <a:r>
              <a:rPr lang="en-US" sz="1900" dirty="0">
                <a:solidFill>
                  <a:schemeClr val="tx1"/>
                </a:solidFill>
              </a:rPr>
              <a:t>● Analytics – Wide range of analysis can be done including avg. rainfall, soil health gradient.</a:t>
            </a:r>
          </a:p>
          <a:p>
            <a:pPr marL="0" indent="0">
              <a:buNone/>
            </a:pPr>
            <a:endParaRPr lang="en-GB" dirty="0"/>
          </a:p>
        </p:txBody>
      </p:sp>
      <p:sp>
        <p:nvSpPr>
          <p:cNvPr id="4" name="Segnaposto piè di pagina 3">
            <a:extLst>
              <a:ext uri="{FF2B5EF4-FFF2-40B4-BE49-F238E27FC236}">
                <a16:creationId xmlns:a16="http://schemas.microsoft.com/office/drawing/2014/main" id="{D87BE30D-4BBB-B618-5093-189B014C156C}"/>
              </a:ext>
            </a:extLst>
          </p:cNvPr>
          <p:cNvSpPr>
            <a:spLocks noGrp="1"/>
          </p:cNvSpPr>
          <p:nvPr>
            <p:ph type="ftr" sz="quarter" idx="11"/>
          </p:nvPr>
        </p:nvSpPr>
        <p:spPr/>
        <p:txBody>
          <a:bodyPr/>
          <a:lstStyle/>
          <a:p>
            <a:r>
              <a:rPr lang="en-US" dirty="0"/>
              <a:t>Module: Digital Technologies and artificial Intelligence / Learning Unit: Smart Farming Solutions / Subunit: 1st</a:t>
            </a:r>
          </a:p>
        </p:txBody>
      </p:sp>
      <p:sp>
        <p:nvSpPr>
          <p:cNvPr id="5" name="Segnaposto numero diapositiva 4">
            <a:extLst>
              <a:ext uri="{FF2B5EF4-FFF2-40B4-BE49-F238E27FC236}">
                <a16:creationId xmlns:a16="http://schemas.microsoft.com/office/drawing/2014/main" id="{4EBED3CF-60DC-AD4B-37DB-DFEB542860CD}"/>
              </a:ext>
            </a:extLst>
          </p:cNvPr>
          <p:cNvSpPr>
            <a:spLocks noGrp="1"/>
          </p:cNvSpPr>
          <p:nvPr>
            <p:ph type="sldNum" sz="quarter" idx="12"/>
          </p:nvPr>
        </p:nvSpPr>
        <p:spPr/>
        <p:txBody>
          <a:bodyPr/>
          <a:lstStyle/>
          <a:p>
            <a:fld id="{D57F1E4F-1CFF-5643-939E-217C01CDF565}" type="slidenum">
              <a:rPr lang="en-US" smtClean="0"/>
              <a:pPr/>
              <a:t>6</a:t>
            </a:fld>
            <a:endParaRPr lang="en-US" dirty="0"/>
          </a:p>
        </p:txBody>
      </p:sp>
    </p:spTree>
    <p:extLst>
      <p:ext uri="{BB962C8B-B14F-4D97-AF65-F5344CB8AC3E}">
        <p14:creationId xmlns:p14="http://schemas.microsoft.com/office/powerpoint/2010/main" val="31446442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1D7BC42-C105-99F9-8EB2-0EA9E6029B13}"/>
              </a:ext>
            </a:extLst>
          </p:cNvPr>
          <p:cNvSpPr>
            <a:spLocks noGrp="1"/>
          </p:cNvSpPr>
          <p:nvPr>
            <p:ph type="title"/>
          </p:nvPr>
        </p:nvSpPr>
        <p:spPr>
          <a:xfrm>
            <a:off x="838200" y="812800"/>
            <a:ext cx="10515600" cy="600074"/>
          </a:xfrm>
        </p:spPr>
        <p:txBody>
          <a:bodyPr>
            <a:normAutofit/>
          </a:bodyPr>
          <a:lstStyle/>
          <a:p>
            <a:pPr algn="ctr"/>
            <a:r>
              <a:rPr lang="en-GB" sz="3600" dirty="0"/>
              <a:t>Introduction to Smart Farming</a:t>
            </a:r>
          </a:p>
        </p:txBody>
      </p:sp>
      <p:sp>
        <p:nvSpPr>
          <p:cNvPr id="7" name="Segnaposto contenuto 6">
            <a:extLst>
              <a:ext uri="{FF2B5EF4-FFF2-40B4-BE49-F238E27FC236}">
                <a16:creationId xmlns:a16="http://schemas.microsoft.com/office/drawing/2014/main" id="{2AD5FCDA-41B9-B649-E885-3073B2531161}"/>
              </a:ext>
            </a:extLst>
          </p:cNvPr>
          <p:cNvSpPr>
            <a:spLocks noGrp="1"/>
          </p:cNvSpPr>
          <p:nvPr>
            <p:ph sz="half" idx="2"/>
          </p:nvPr>
        </p:nvSpPr>
        <p:spPr>
          <a:xfrm>
            <a:off x="1023457" y="1825625"/>
            <a:ext cx="10330343" cy="4351338"/>
          </a:xfrm>
        </p:spPr>
        <p:txBody>
          <a:bodyPr>
            <a:normAutofit/>
          </a:bodyPr>
          <a:lstStyle/>
          <a:p>
            <a:pPr algn="just"/>
            <a:r>
              <a:rPr lang="en-US" sz="1800" dirty="0"/>
              <a:t>Increasingly today AI is considered one of the most potent solutions to the many challenges the agricultural sector faces in low- and high-income countries.</a:t>
            </a:r>
          </a:p>
          <a:p>
            <a:pPr algn="just"/>
            <a:r>
              <a:rPr lang="en-US" sz="1800" dirty="0"/>
              <a:t> Following the healthcare, automotive, manufacturing and finance sectors, AI has entered the agriculture domain and is providing cutting edge technology with applications throughout the food system including production, distribution, consumption and harvest yield uncertainty. </a:t>
            </a:r>
          </a:p>
          <a:p>
            <a:pPr algn="just"/>
            <a:r>
              <a:rPr lang="en-US" sz="1800" dirty="0"/>
              <a:t>AI-enabled technologies can help farmers improve crop yields, address the challenges of soil health and herbicide resistance and use resources more sustainably to reduce the agricultural sector’s greenhouse gas emissions. (FAO, 2021)</a:t>
            </a:r>
            <a:endParaRPr lang="en-GB" sz="1800" dirty="0"/>
          </a:p>
        </p:txBody>
      </p:sp>
      <p:sp>
        <p:nvSpPr>
          <p:cNvPr id="8" name="Segnaposto piè di pagina 7">
            <a:extLst>
              <a:ext uri="{FF2B5EF4-FFF2-40B4-BE49-F238E27FC236}">
                <a16:creationId xmlns:a16="http://schemas.microsoft.com/office/drawing/2014/main" id="{5D935DDE-FAB4-BF57-D77D-82C033DDF619}"/>
              </a:ext>
            </a:extLst>
          </p:cNvPr>
          <p:cNvSpPr>
            <a:spLocks noGrp="1"/>
          </p:cNvSpPr>
          <p:nvPr>
            <p:ph type="ftr" sz="quarter" idx="11"/>
          </p:nvPr>
        </p:nvSpPr>
        <p:spPr/>
        <p:txBody>
          <a:bodyPr/>
          <a:lstStyle/>
          <a:p>
            <a:r>
              <a:rPr lang="en-US" dirty="0"/>
              <a:t>Module: Digital Technologies and artificial Intelligence / Learning Unit: Smart Farming Solutions / Subunit: 1st</a:t>
            </a:r>
          </a:p>
        </p:txBody>
      </p:sp>
      <p:sp>
        <p:nvSpPr>
          <p:cNvPr id="9" name="Segnaposto numero diapositiva 8">
            <a:extLst>
              <a:ext uri="{FF2B5EF4-FFF2-40B4-BE49-F238E27FC236}">
                <a16:creationId xmlns:a16="http://schemas.microsoft.com/office/drawing/2014/main" id="{7FB3A417-C906-3AAA-24EA-C886B2B6A417}"/>
              </a:ext>
            </a:extLst>
          </p:cNvPr>
          <p:cNvSpPr>
            <a:spLocks noGrp="1"/>
          </p:cNvSpPr>
          <p:nvPr>
            <p:ph type="sldNum" sz="quarter" idx="12"/>
          </p:nvPr>
        </p:nvSpPr>
        <p:spPr/>
        <p:txBody>
          <a:bodyPr/>
          <a:lstStyle/>
          <a:p>
            <a:fld id="{6FF9F0C5-380F-41C2-899A-BAC0F0927E16}" type="slidenum">
              <a:rPr lang="en-US" smtClean="0"/>
              <a:t>7</a:t>
            </a:fld>
            <a:endParaRPr lang="en-US" dirty="0"/>
          </a:p>
        </p:txBody>
      </p:sp>
    </p:spTree>
    <p:extLst>
      <p:ext uri="{BB962C8B-B14F-4D97-AF65-F5344CB8AC3E}">
        <p14:creationId xmlns:p14="http://schemas.microsoft.com/office/powerpoint/2010/main" val="14554822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AB80AC97-469E-C97E-B6A4-099FE39B2972}"/>
              </a:ext>
            </a:extLst>
          </p:cNvPr>
          <p:cNvSpPr>
            <a:spLocks noGrp="1"/>
          </p:cNvSpPr>
          <p:nvPr>
            <p:ph type="title"/>
          </p:nvPr>
        </p:nvSpPr>
        <p:spPr>
          <a:xfrm>
            <a:off x="838200" y="681037"/>
            <a:ext cx="10515600" cy="636035"/>
          </a:xfrm>
        </p:spPr>
        <p:txBody>
          <a:bodyPr>
            <a:normAutofit/>
          </a:bodyPr>
          <a:lstStyle/>
          <a:p>
            <a:pPr algn="ctr"/>
            <a:r>
              <a:rPr lang="en-GB" sz="3600" dirty="0"/>
              <a:t>Introduction to smart farming</a:t>
            </a:r>
          </a:p>
        </p:txBody>
      </p:sp>
      <p:sp>
        <p:nvSpPr>
          <p:cNvPr id="8" name="Segnaposto contenuto 7">
            <a:extLst>
              <a:ext uri="{FF2B5EF4-FFF2-40B4-BE49-F238E27FC236}">
                <a16:creationId xmlns:a16="http://schemas.microsoft.com/office/drawing/2014/main" id="{BE48C2AD-647B-3FD1-B2FA-FB3EAEA11B14}"/>
              </a:ext>
            </a:extLst>
          </p:cNvPr>
          <p:cNvSpPr>
            <a:spLocks noGrp="1"/>
          </p:cNvSpPr>
          <p:nvPr>
            <p:ph idx="1"/>
          </p:nvPr>
        </p:nvSpPr>
        <p:spPr>
          <a:xfrm>
            <a:off x="838200" y="1825625"/>
            <a:ext cx="5168317" cy="4351338"/>
          </a:xfrm>
        </p:spPr>
        <p:txBody>
          <a:bodyPr>
            <a:normAutofit/>
          </a:bodyPr>
          <a:lstStyle/>
          <a:p>
            <a:pPr marL="0" indent="0" algn="ctr">
              <a:buNone/>
            </a:pPr>
            <a:r>
              <a:rPr lang="en-US" sz="1800" b="1" dirty="0"/>
              <a:t>Internet of Things (IoT)</a:t>
            </a:r>
          </a:p>
          <a:p>
            <a:pPr algn="just"/>
            <a:r>
              <a:rPr lang="en-US" sz="1800" dirty="0"/>
              <a:t>The internet of Things (IoT) is the present and future of every field impacting everyone’s life by making everything intelligent. It is a network of different devices which make a self-configuring network.</a:t>
            </a:r>
            <a:endParaRPr lang="el-GR" sz="1800" dirty="0"/>
          </a:p>
          <a:p>
            <a:pPr algn="just"/>
            <a:r>
              <a:rPr lang="en-US" sz="1800" dirty="0"/>
              <a:t>The aim is to propose a technology which can generate messages on different platforms to notify farmers</a:t>
            </a:r>
            <a:endParaRPr lang="en-GB" sz="1800" dirty="0"/>
          </a:p>
        </p:txBody>
      </p:sp>
      <p:sp>
        <p:nvSpPr>
          <p:cNvPr id="2" name="Segnaposto piè di pagina 1">
            <a:extLst>
              <a:ext uri="{FF2B5EF4-FFF2-40B4-BE49-F238E27FC236}">
                <a16:creationId xmlns:a16="http://schemas.microsoft.com/office/drawing/2014/main" id="{A9385CFA-DDC6-7F39-65E5-5A816E81A973}"/>
              </a:ext>
            </a:extLst>
          </p:cNvPr>
          <p:cNvSpPr>
            <a:spLocks noGrp="1"/>
          </p:cNvSpPr>
          <p:nvPr>
            <p:ph type="ftr" sz="quarter" idx="11"/>
          </p:nvPr>
        </p:nvSpPr>
        <p:spPr/>
        <p:txBody>
          <a:bodyPr/>
          <a:lstStyle/>
          <a:p>
            <a:r>
              <a:rPr lang="en-US" dirty="0"/>
              <a:t>Module: Digital Technologies and artificial Intelligence / Learning Unit: Smart Farming Solutions / Subunit: 1st</a:t>
            </a:r>
          </a:p>
        </p:txBody>
      </p:sp>
      <p:sp>
        <p:nvSpPr>
          <p:cNvPr id="3" name="Segnaposto numero diapositiva 2">
            <a:extLst>
              <a:ext uri="{FF2B5EF4-FFF2-40B4-BE49-F238E27FC236}">
                <a16:creationId xmlns:a16="http://schemas.microsoft.com/office/drawing/2014/main" id="{24941B8C-DB3D-F1B7-0E3D-918F48F62AB6}"/>
              </a:ext>
            </a:extLst>
          </p:cNvPr>
          <p:cNvSpPr>
            <a:spLocks noGrp="1"/>
          </p:cNvSpPr>
          <p:nvPr>
            <p:ph type="sldNum" sz="quarter" idx="12"/>
          </p:nvPr>
        </p:nvSpPr>
        <p:spPr/>
        <p:txBody>
          <a:bodyPr/>
          <a:lstStyle/>
          <a:p>
            <a:fld id="{D57F1E4F-1CFF-5643-939E-217C01CDF565}" type="slidenum">
              <a:rPr lang="en-US" smtClean="0"/>
              <a:pPr/>
              <a:t>8</a:t>
            </a:fld>
            <a:endParaRPr lang="en-US" dirty="0"/>
          </a:p>
        </p:txBody>
      </p:sp>
      <p:pic>
        <p:nvPicPr>
          <p:cNvPr id="5" name="Picture 4" descr="A diagram of a cloud with text&#10;&#10;Description automatically generated">
            <a:extLst>
              <a:ext uri="{FF2B5EF4-FFF2-40B4-BE49-F238E27FC236}">
                <a16:creationId xmlns:a16="http://schemas.microsoft.com/office/drawing/2014/main" id="{955A88FB-E1C1-B8AD-B3EA-043B2AA5C1A8}"/>
              </a:ext>
            </a:extLst>
          </p:cNvPr>
          <p:cNvPicPr>
            <a:picLocks noChangeAspect="1"/>
          </p:cNvPicPr>
          <p:nvPr/>
        </p:nvPicPr>
        <p:blipFill>
          <a:blip r:embed="rId2"/>
          <a:stretch>
            <a:fillRect/>
          </a:stretch>
        </p:blipFill>
        <p:spPr>
          <a:xfrm>
            <a:off x="6514548" y="1825625"/>
            <a:ext cx="5303710" cy="3324225"/>
          </a:xfrm>
          <a:prstGeom prst="rect">
            <a:avLst/>
          </a:prstGeom>
        </p:spPr>
      </p:pic>
    </p:spTree>
    <p:extLst>
      <p:ext uri="{BB962C8B-B14F-4D97-AF65-F5344CB8AC3E}">
        <p14:creationId xmlns:p14="http://schemas.microsoft.com/office/powerpoint/2010/main" val="19062974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340C4DC-3EA6-2AEC-59C2-B534919090F0}"/>
              </a:ext>
            </a:extLst>
          </p:cNvPr>
          <p:cNvSpPr>
            <a:spLocks noGrp="1"/>
          </p:cNvSpPr>
          <p:nvPr>
            <p:ph type="title"/>
          </p:nvPr>
        </p:nvSpPr>
        <p:spPr>
          <a:xfrm>
            <a:off x="838200" y="681038"/>
            <a:ext cx="10515600" cy="644424"/>
          </a:xfrm>
        </p:spPr>
        <p:txBody>
          <a:bodyPr>
            <a:normAutofit/>
          </a:bodyPr>
          <a:lstStyle/>
          <a:p>
            <a:pPr algn="ctr"/>
            <a:r>
              <a:rPr lang="en-GB" sz="3600" dirty="0"/>
              <a:t>Introduction to smart farming</a:t>
            </a:r>
          </a:p>
        </p:txBody>
      </p:sp>
      <p:sp>
        <p:nvSpPr>
          <p:cNvPr id="3" name="Segnaposto contenuto 2">
            <a:extLst>
              <a:ext uri="{FF2B5EF4-FFF2-40B4-BE49-F238E27FC236}">
                <a16:creationId xmlns:a16="http://schemas.microsoft.com/office/drawing/2014/main" id="{25FEA9EB-1405-CD8E-9DF4-5FE8A5D1AE46}"/>
              </a:ext>
            </a:extLst>
          </p:cNvPr>
          <p:cNvSpPr>
            <a:spLocks noGrp="1"/>
          </p:cNvSpPr>
          <p:nvPr>
            <p:ph idx="1"/>
          </p:nvPr>
        </p:nvSpPr>
        <p:spPr>
          <a:xfrm>
            <a:off x="838200" y="1627464"/>
            <a:ext cx="5646490" cy="4398497"/>
          </a:xfrm>
        </p:spPr>
        <p:txBody>
          <a:bodyPr>
            <a:normAutofit/>
          </a:bodyPr>
          <a:lstStyle/>
          <a:p>
            <a:pPr marL="0" indent="0" algn="ctr">
              <a:buNone/>
            </a:pPr>
            <a:r>
              <a:rPr lang="en-GB" sz="1800" b="1" dirty="0"/>
              <a:t>Digital Agriculture</a:t>
            </a:r>
          </a:p>
          <a:p>
            <a:pPr algn="just"/>
            <a:r>
              <a:rPr lang="en-US" sz="1800" dirty="0"/>
              <a:t>A rapidly evolving field that uses technology to enhance agricultural practices, aiming to increase the efficiency, productivity, and sustainability of food production systems. </a:t>
            </a:r>
          </a:p>
          <a:p>
            <a:pPr algn="just"/>
            <a:endParaRPr lang="en-US" sz="1800" dirty="0"/>
          </a:p>
          <a:p>
            <a:pPr algn="just"/>
            <a:r>
              <a:rPr lang="en-US" sz="1800" dirty="0"/>
              <a:t>Digital Agriculture involves incorporating digital technology and data-driven methodologies into farming practices. This can involve everything from GPS guidance for machinery and satellite imagery for field analysis, to robotics for </a:t>
            </a:r>
            <a:r>
              <a:rPr lang="en-US" sz="1800" dirty="0" err="1"/>
              <a:t>labour-intensive</a:t>
            </a:r>
            <a:r>
              <a:rPr lang="en-US" sz="1800" dirty="0"/>
              <a:t> tasks and predictive analytics for assessing crop health and yield potential.</a:t>
            </a:r>
            <a:endParaRPr lang="en-GB" sz="1800" dirty="0"/>
          </a:p>
        </p:txBody>
      </p:sp>
      <p:sp>
        <p:nvSpPr>
          <p:cNvPr id="4" name="Segnaposto piè di pagina 3">
            <a:extLst>
              <a:ext uri="{FF2B5EF4-FFF2-40B4-BE49-F238E27FC236}">
                <a16:creationId xmlns:a16="http://schemas.microsoft.com/office/drawing/2014/main" id="{15AF23E6-2A9D-7113-1C19-1D77DBE597BA}"/>
              </a:ext>
            </a:extLst>
          </p:cNvPr>
          <p:cNvSpPr>
            <a:spLocks noGrp="1"/>
          </p:cNvSpPr>
          <p:nvPr>
            <p:ph type="ftr" sz="quarter" idx="11"/>
          </p:nvPr>
        </p:nvSpPr>
        <p:spPr/>
        <p:txBody>
          <a:bodyPr/>
          <a:lstStyle/>
          <a:p>
            <a:r>
              <a:rPr lang="en-US" dirty="0"/>
              <a:t>Module: Digital Technologies and artificial Intelligence / Learning Unit: Smart Farming Solutions / Subunit: 1st</a:t>
            </a:r>
          </a:p>
        </p:txBody>
      </p:sp>
      <p:sp>
        <p:nvSpPr>
          <p:cNvPr id="5" name="Segnaposto numero diapositiva 4">
            <a:extLst>
              <a:ext uri="{FF2B5EF4-FFF2-40B4-BE49-F238E27FC236}">
                <a16:creationId xmlns:a16="http://schemas.microsoft.com/office/drawing/2014/main" id="{34CBB504-2CEC-0D6A-E09F-814F65879838}"/>
              </a:ext>
            </a:extLst>
          </p:cNvPr>
          <p:cNvSpPr>
            <a:spLocks noGrp="1"/>
          </p:cNvSpPr>
          <p:nvPr>
            <p:ph type="sldNum" sz="quarter" idx="12"/>
          </p:nvPr>
        </p:nvSpPr>
        <p:spPr/>
        <p:txBody>
          <a:bodyPr/>
          <a:lstStyle/>
          <a:p>
            <a:fld id="{D57F1E4F-1CFF-5643-939E-217C01CDF565}" type="slidenum">
              <a:rPr lang="en-US" smtClean="0"/>
              <a:pPr/>
              <a:t>9</a:t>
            </a:fld>
            <a:endParaRPr lang="en-US" dirty="0"/>
          </a:p>
        </p:txBody>
      </p:sp>
      <p:pic>
        <p:nvPicPr>
          <p:cNvPr id="7" name="Picture 6" descr="A hand holding a phone with icons on it&#10;&#10;Description automatically generated">
            <a:extLst>
              <a:ext uri="{FF2B5EF4-FFF2-40B4-BE49-F238E27FC236}">
                <a16:creationId xmlns:a16="http://schemas.microsoft.com/office/drawing/2014/main" id="{4CB29CF5-619D-83E5-C411-9BCD6177129B}"/>
              </a:ext>
            </a:extLst>
          </p:cNvPr>
          <p:cNvPicPr>
            <a:picLocks noChangeAspect="1"/>
          </p:cNvPicPr>
          <p:nvPr/>
        </p:nvPicPr>
        <p:blipFill>
          <a:blip r:embed="rId2"/>
          <a:stretch>
            <a:fillRect/>
          </a:stretch>
        </p:blipFill>
        <p:spPr>
          <a:xfrm>
            <a:off x="6775577" y="2122416"/>
            <a:ext cx="5215905" cy="2839876"/>
          </a:xfrm>
          <a:prstGeom prst="rect">
            <a:avLst/>
          </a:prstGeom>
        </p:spPr>
      </p:pic>
    </p:spTree>
    <p:extLst>
      <p:ext uri="{BB962C8B-B14F-4D97-AF65-F5344CB8AC3E}">
        <p14:creationId xmlns:p14="http://schemas.microsoft.com/office/powerpoint/2010/main" val="3686357768"/>
      </p:ext>
    </p:extLst>
  </p:cSld>
  <p:clrMapOvr>
    <a:masterClrMapping/>
  </p:clrMapOvr>
</p:sld>
</file>

<file path=ppt/theme/theme1.xml><?xml version="1.0" encoding="utf-8"?>
<a:theme xmlns:a="http://schemas.openxmlformats.org/drawingml/2006/main" name="Tema1">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a1" id="{B39D7B13-89CB-6947-98A3-110CF513C419}" vid="{8C3FCB74-990D-A34C-BE58-DA2F45AA1496}"/>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Έγγραφο" ma:contentTypeID="0x010100B1C52252B014674CB5B8BBCA345FDDE6" ma:contentTypeVersion="18" ma:contentTypeDescription="Δημιουργία νέου εγγράφου" ma:contentTypeScope="" ma:versionID="deb82e69e0d6b069935fd613c8aeb344">
  <xsd:schema xmlns:xsd="http://www.w3.org/2001/XMLSchema" xmlns:xs="http://www.w3.org/2001/XMLSchema" xmlns:p="http://schemas.microsoft.com/office/2006/metadata/properties" xmlns:ns2="c09b88ca-66eb-4a97-99d4-e4839274e101" xmlns:ns3="c944d2af-eeed-4acc-b052-3107ab9b10d9" targetNamespace="http://schemas.microsoft.com/office/2006/metadata/properties" ma:root="true" ma:fieldsID="27d91c22e0c66458f88cbf27cff06a08" ns2:_="" ns3:_="">
    <xsd:import namespace="c09b88ca-66eb-4a97-99d4-e4839274e101"/>
    <xsd:import namespace="c944d2af-eeed-4acc-b052-3107ab9b10d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3:SharedWithUsers" minOccurs="0"/>
                <xsd:element ref="ns3:SharedWithDetails" minOccurs="0"/>
                <xsd:element ref="ns2:MediaServiceLocation"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09b88ca-66eb-4a97-99d4-e4839274e10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Ετικέτες εικόνας" ma:readOnly="false" ma:fieldId="{5cf76f15-5ced-4ddc-b409-7134ff3c332f}" ma:taxonomyMulti="true" ma:sspId="7a24ce2f-4116-4ad3-bf66-ef18cb5ca18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944d2af-eeed-4acc-b052-3107ab9b10d9" elementFormDefault="qualified">
    <xsd:import namespace="http://schemas.microsoft.com/office/2006/documentManagement/types"/>
    <xsd:import namespace="http://schemas.microsoft.com/office/infopath/2007/PartnerControls"/>
    <xsd:element name="SharedWithUsers" ma:index="13" nillable="true" ma:displayName="Κοινή χρήση με"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Κοινή χρήση με λεπτομέρειες" ma:internalName="SharedWithDetails" ma:readOnly="true">
      <xsd:simpleType>
        <xsd:restriction base="dms:Note">
          <xsd:maxLength value="255"/>
        </xsd:restriction>
      </xsd:simpleType>
    </xsd:element>
    <xsd:element name="TaxCatchAll" ma:index="23" nillable="true" ma:displayName="Taxonomy Catch All Column" ma:hidden="true" ma:list="{72b4d781-8933-4bb7-bea4-6819269a0d88}" ma:internalName="TaxCatchAll" ma:showField="CatchAllData" ma:web="c944d2af-eeed-4acc-b052-3107ab9b10d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Τύπος περιεχομένου"/>
        <xsd:element ref="dc:title" minOccurs="0" maxOccurs="1" ma:index="4" ma:displayName="Τίτλος"/>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F9C9944-3B6E-4DBF-8DB7-41D2B2947D04}"/>
</file>

<file path=customXml/itemProps2.xml><?xml version="1.0" encoding="utf-8"?>
<ds:datastoreItem xmlns:ds="http://schemas.openxmlformats.org/officeDocument/2006/customXml" ds:itemID="{4A71084B-4FD6-4C7D-ADF8-F20BC65F71D9}"/>
</file>

<file path=docProps/app.xml><?xml version="1.0" encoding="utf-8"?>
<Properties xmlns="http://schemas.openxmlformats.org/officeDocument/2006/extended-properties" xmlns:vt="http://schemas.openxmlformats.org/officeDocument/2006/docPropsVTypes">
  <Template/>
  <TotalTime>388</TotalTime>
  <Words>4321</Words>
  <Application>Microsoft Office PowerPoint</Application>
  <PresentationFormat>Widescreen</PresentationFormat>
  <Paragraphs>217</Paragraphs>
  <Slides>35</Slides>
  <Notes>0</Notes>
  <HiddenSlides>0</HiddenSlides>
  <MMClips>3</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35</vt:i4>
      </vt:variant>
    </vt:vector>
  </HeadingPairs>
  <TitlesOfParts>
    <vt:vector size="41" baseType="lpstr">
      <vt:lpstr>Arial</vt:lpstr>
      <vt:lpstr>Calibri</vt:lpstr>
      <vt:lpstr>Calibri Light</vt:lpstr>
      <vt:lpstr>Minion Pro</vt:lpstr>
      <vt:lpstr>Wingdings</vt:lpstr>
      <vt:lpstr>Tema1</vt:lpstr>
      <vt:lpstr>PowerPoint Presentation</vt:lpstr>
      <vt:lpstr>Course: (VET-B3) Module: (Digital Technologies and artificial intelligence) Learning Unit: (Smart Farming Solutions)</vt:lpstr>
      <vt:lpstr>Introduction to Smart Farming</vt:lpstr>
      <vt:lpstr>Introduction to Smart Farming</vt:lpstr>
      <vt:lpstr>Introduction to Smart Farming</vt:lpstr>
      <vt:lpstr>Introduction to Smart Farming </vt:lpstr>
      <vt:lpstr>Introduction to Smart Farming</vt:lpstr>
      <vt:lpstr>Introduction to smart farming</vt:lpstr>
      <vt:lpstr>Introduction to smart farming</vt:lpstr>
      <vt:lpstr>Monitoring Systems</vt:lpstr>
      <vt:lpstr>Monitoring Systems</vt:lpstr>
      <vt:lpstr>Monitoring Systems</vt:lpstr>
      <vt:lpstr>Monitoring Systems</vt:lpstr>
      <vt:lpstr>Monitoring Systems</vt:lpstr>
      <vt:lpstr>Monitoring Systems</vt:lpstr>
      <vt:lpstr>Monitoring Systems</vt:lpstr>
      <vt:lpstr>Monitoring Systems</vt:lpstr>
      <vt:lpstr>Monitoring Systems</vt:lpstr>
      <vt:lpstr>Monitoring Systems</vt:lpstr>
      <vt:lpstr>Modern Farming Methods</vt:lpstr>
      <vt:lpstr>Monitoring Systems</vt:lpstr>
      <vt:lpstr>Monitoring Systems</vt:lpstr>
      <vt:lpstr>Monitoring Systems</vt:lpstr>
      <vt:lpstr>Case studies in Greece</vt:lpstr>
      <vt:lpstr>Case studies in Greece</vt:lpstr>
      <vt:lpstr>Case studies in Greece</vt:lpstr>
      <vt:lpstr>Monitoring Systems</vt:lpstr>
      <vt:lpstr>Monitoring Systems</vt:lpstr>
      <vt:lpstr>Monitoring Systems</vt:lpstr>
      <vt:lpstr>Monitoring Systems</vt:lpstr>
      <vt:lpstr>Additional Information</vt:lpstr>
      <vt:lpstr>Additional Information</vt:lpstr>
      <vt:lpstr>Additional Information</vt:lpstr>
      <vt:lpstr>Conclusion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Microsoft Office User</dc:creator>
  <cp:lastModifiedBy>Dimitris Michas</cp:lastModifiedBy>
  <cp:revision>63</cp:revision>
  <dcterms:created xsi:type="dcterms:W3CDTF">2022-08-02T09:54:50Z</dcterms:created>
  <dcterms:modified xsi:type="dcterms:W3CDTF">2023-12-22T16:44:36Z</dcterms:modified>
</cp:coreProperties>
</file>