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26"/>
  </p:notesMasterIdLst>
  <p:sldIdLst>
    <p:sldId id="265" r:id="rId2"/>
    <p:sldId id="256" r:id="rId3"/>
    <p:sldId id="273" r:id="rId4"/>
    <p:sldId id="274" r:id="rId5"/>
    <p:sldId id="275" r:id="rId6"/>
    <p:sldId id="285" r:id="rId7"/>
    <p:sldId id="284" r:id="rId8"/>
    <p:sldId id="286" r:id="rId9"/>
    <p:sldId id="287" r:id="rId10"/>
    <p:sldId id="288" r:id="rId11"/>
    <p:sldId id="267" r:id="rId12"/>
    <p:sldId id="268" r:id="rId13"/>
    <p:sldId id="263" r:id="rId14"/>
    <p:sldId id="261" r:id="rId15"/>
    <p:sldId id="271" r:id="rId16"/>
    <p:sldId id="270" r:id="rId17"/>
    <p:sldId id="272" r:id="rId18"/>
    <p:sldId id="289" r:id="rId19"/>
    <p:sldId id="290" r:id="rId20"/>
    <p:sldId id="291" r:id="rId21"/>
    <p:sldId id="292" r:id="rId22"/>
    <p:sldId id="293" r:id="rId23"/>
    <p:sldId id="294" r:id="rId24"/>
    <p:sldId id="266"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55"/>
    <p:restoredTop sz="96405"/>
  </p:normalViewPr>
  <p:slideViewPr>
    <p:cSldViewPr snapToGrid="0">
      <p:cViewPr varScale="1">
        <p:scale>
          <a:sx n="114" d="100"/>
          <a:sy n="114" d="100"/>
        </p:scale>
        <p:origin x="29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22/12/2023</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0.xml"/><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4.xml"/><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5.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3.xml"/><Relationship Id="rId1" Type="http://schemas.openxmlformats.org/officeDocument/2006/relationships/video" Target="https://www.youtube.com/embed/kEa2z9POw6M?feature=oembe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5.xml"/><Relationship Id="rId1" Type="http://schemas.openxmlformats.org/officeDocument/2006/relationships/video" Target="https://www.youtube.com/embed/AHVr3wderFg?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5.xml"/><Relationship Id="rId1" Type="http://schemas.openxmlformats.org/officeDocument/2006/relationships/video" Target="https://www.youtube.com/embed/97JZMrnRnYM?feature=oembe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dirty="0"/>
              <a:t>Computing Systems: Arduino &amp; Raspberry Pi</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10</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955646" y="1562194"/>
            <a:ext cx="4555922" cy="4395600"/>
          </a:xfrm>
        </p:spPr>
        <p:txBody>
          <a:bodyPr>
            <a:normAutofit/>
          </a:bodyPr>
          <a:lstStyle/>
          <a:p>
            <a:pPr algn="just"/>
            <a:r>
              <a:rPr lang="en-US" sz="1800" dirty="0"/>
              <a:t>The </a:t>
            </a:r>
            <a:r>
              <a:rPr lang="en-US" sz="1800" b="1" dirty="0"/>
              <a:t>Arduino</a:t>
            </a:r>
            <a:r>
              <a:rPr lang="en-US" sz="1800" dirty="0"/>
              <a:t> has digital inputs/outputs and analog inputs. The latter are particularly useful as they can be used to digitize useful data (angle, distance, temperature, brightness, etc.)</a:t>
            </a:r>
          </a:p>
          <a:p>
            <a:pPr algn="just"/>
            <a:endParaRPr lang="en-US" sz="1800" dirty="0"/>
          </a:p>
          <a:p>
            <a:pPr algn="just"/>
            <a:r>
              <a:rPr lang="en-US" sz="1800" b="1" dirty="0"/>
              <a:t>Raspberry</a:t>
            </a:r>
            <a:r>
              <a:rPr lang="en-US" sz="1800" dirty="0"/>
              <a:t> is much more powerful than the Arduino, has ports GPIO, USB, Ethernet (in newer versions also Wi-Fi, Bluetooth) and is an ideal environment for developing applications in an environment Linux application, and now supports popular educational environments such as MIT Scratch or python and is becoming increasingly popular.</a:t>
            </a:r>
            <a:endParaRPr lang="en-GB" sz="1800" dirty="0"/>
          </a:p>
        </p:txBody>
      </p:sp>
      <p:pic>
        <p:nvPicPr>
          <p:cNvPr id="2" name="Picture 1">
            <a:extLst>
              <a:ext uri="{FF2B5EF4-FFF2-40B4-BE49-F238E27FC236}">
                <a16:creationId xmlns:a16="http://schemas.microsoft.com/office/drawing/2014/main" id="{2370098D-89E8-5C9A-FD31-AF1C51F123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1776" y="1657350"/>
            <a:ext cx="2905387" cy="1933229"/>
          </a:xfrm>
          <a:prstGeom prst="rect">
            <a:avLst/>
          </a:prstGeom>
          <a:noFill/>
          <a:ln>
            <a:noFill/>
          </a:ln>
        </p:spPr>
      </p:pic>
      <p:pic>
        <p:nvPicPr>
          <p:cNvPr id="5" name="Picture 4">
            <a:extLst>
              <a:ext uri="{FF2B5EF4-FFF2-40B4-BE49-F238E27FC236}">
                <a16:creationId xmlns:a16="http://schemas.microsoft.com/office/drawing/2014/main" id="{7734D505-FAA3-8B39-F2C4-7A7FF8AEE5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6981" y="1657349"/>
            <a:ext cx="2905387" cy="1979479"/>
          </a:xfrm>
          <a:prstGeom prst="rect">
            <a:avLst/>
          </a:prstGeom>
          <a:noFill/>
          <a:ln>
            <a:noFill/>
          </a:ln>
        </p:spPr>
      </p:pic>
      <p:sp>
        <p:nvSpPr>
          <p:cNvPr id="10" name="Rectangle 9">
            <a:extLst>
              <a:ext uri="{FF2B5EF4-FFF2-40B4-BE49-F238E27FC236}">
                <a16:creationId xmlns:a16="http://schemas.microsoft.com/office/drawing/2014/main" id="{816E0CA3-858B-066C-ECE0-CFB664CD5FCE}"/>
              </a:ext>
            </a:extLst>
          </p:cNvPr>
          <p:cNvSpPr/>
          <p:nvPr/>
        </p:nvSpPr>
        <p:spPr>
          <a:xfrm>
            <a:off x="6023295" y="3959604"/>
            <a:ext cx="5897461" cy="8640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Raspberry Pi                                  Arduino Uno</a:t>
            </a:r>
            <a:endParaRPr lang="el-GR" dirty="0">
              <a:ln>
                <a:solidFill>
                  <a:schemeClr val="tx1"/>
                </a:solidFill>
              </a:ln>
              <a:solidFill>
                <a:schemeClr val="bg1"/>
              </a:solidFill>
            </a:endParaRPr>
          </a:p>
        </p:txBody>
      </p:sp>
      <p:sp>
        <p:nvSpPr>
          <p:cNvPr id="8" name="Segnaposto piè di pagina 1">
            <a:extLst>
              <a:ext uri="{FF2B5EF4-FFF2-40B4-BE49-F238E27FC236}">
                <a16:creationId xmlns:a16="http://schemas.microsoft.com/office/drawing/2014/main" id="{BF33D0F2-6EB3-E681-4EA6-6930E2D255A4}"/>
              </a:ext>
            </a:extLst>
          </p:cNvPr>
          <p:cNvSpPr>
            <a:spLocks noGrp="1"/>
          </p:cNvSpPr>
          <p:nvPr>
            <p:ph type="ftr" sz="quarter" idx="10"/>
          </p:nvPr>
        </p:nvSpPr>
        <p:spPr>
          <a:xfrm>
            <a:off x="838200" y="6238875"/>
            <a:ext cx="9982200" cy="600075"/>
          </a:xfrm>
        </p:spPr>
        <p:txBody>
          <a:bodyPr/>
          <a:lstStyle/>
          <a:p>
            <a:r>
              <a:rPr lang="en-US" dirty="0"/>
              <a:t>Module: Digital Technologies and Artificial intelligence  / Learning Unit: Automation Technologies / Subunit: 2nd</a:t>
            </a:r>
          </a:p>
        </p:txBody>
      </p:sp>
    </p:spTree>
    <p:extLst>
      <p:ext uri="{BB962C8B-B14F-4D97-AF65-F5344CB8AC3E}">
        <p14:creationId xmlns:p14="http://schemas.microsoft.com/office/powerpoint/2010/main" val="3818420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681037"/>
            <a:ext cx="10515600" cy="600075"/>
          </a:xfrm>
        </p:spPr>
        <p:txBody>
          <a:bodyPr>
            <a:normAutofit/>
          </a:bodyPr>
          <a:lstStyle/>
          <a:p>
            <a:pPr algn="ctr"/>
            <a:r>
              <a:rPr lang="en-GB" sz="3600" dirty="0"/>
              <a:t>Applications in Agriculture</a:t>
            </a:r>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1825625"/>
            <a:ext cx="5478710" cy="4351338"/>
          </a:xfrm>
        </p:spPr>
        <p:txBody>
          <a:bodyPr/>
          <a:lstStyle/>
          <a:p>
            <a:pPr marL="0" indent="0">
              <a:buNone/>
            </a:pPr>
            <a:r>
              <a:rPr lang="en-US" sz="1800" dirty="0"/>
              <a:t>1)</a:t>
            </a:r>
            <a:r>
              <a:rPr lang="en-US" sz="1800" b="1" dirty="0"/>
              <a:t>Automation in field crop production</a:t>
            </a:r>
          </a:p>
          <a:p>
            <a:pPr algn="just"/>
            <a:r>
              <a:rPr lang="en-US" sz="1800" b="1" dirty="0"/>
              <a:t>Automated Guidance</a:t>
            </a:r>
            <a:r>
              <a:rPr lang="en-US" sz="1800" dirty="0"/>
              <a:t>:</a:t>
            </a:r>
            <a:r>
              <a:rPr lang="en-GB" sz="1800" dirty="0">
                <a:solidFill>
                  <a:srgbClr val="000000"/>
                </a:solidFill>
                <a:effectLst/>
                <a:ea typeface="Times New Roman" panose="02020603050405020304" pitchFamily="18" charset="0"/>
                <a:cs typeface="Calibri" panose="020F0502020204030204" pitchFamily="34" charset="0"/>
              </a:rPr>
              <a:t>In most cases, operators use automatic guidance to follow parallel paths through the field. </a:t>
            </a:r>
          </a:p>
          <a:p>
            <a:pPr marL="0" indent="0" algn="just">
              <a:buNone/>
            </a:pPr>
            <a:r>
              <a:rPr lang="en-GB" sz="1800" dirty="0">
                <a:solidFill>
                  <a:srgbClr val="000000"/>
                </a:solidFill>
                <a:effectLst/>
                <a:ea typeface="Times New Roman" panose="02020603050405020304" pitchFamily="18" charset="0"/>
                <a:cs typeface="Calibri" panose="020F0502020204030204" pitchFamily="34" charset="0"/>
              </a:rPr>
              <a:t>At the beginning of field operations, an A–B line is input into the control console, and the GPS coordinates are stored. As the operator continues to cover the field, the automatic guidance system can be engaged, and the equipment will attempt to follow parallel paths to cover the field based on steering sensor feedback and GPS data.</a:t>
            </a:r>
            <a:endParaRPr lang="en-US" sz="1800" dirty="0"/>
          </a:p>
          <a:p>
            <a:endParaRPr lang="en-US" dirty="0"/>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6" name="Picture 5" descr="Diagram of a tractor with text&#10;&#10;Description automatically generated">
            <a:extLst>
              <a:ext uri="{FF2B5EF4-FFF2-40B4-BE49-F238E27FC236}">
                <a16:creationId xmlns:a16="http://schemas.microsoft.com/office/drawing/2014/main" id="{EFD2CF33-85A5-7C90-E820-836942D181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3956" y="2030390"/>
            <a:ext cx="5013477" cy="2797219"/>
          </a:xfrm>
          <a:prstGeom prst="rect">
            <a:avLst/>
          </a:prstGeom>
        </p:spPr>
      </p:pic>
      <p:sp>
        <p:nvSpPr>
          <p:cNvPr id="8" name="Segnaposto piè di pagina 1">
            <a:extLst>
              <a:ext uri="{FF2B5EF4-FFF2-40B4-BE49-F238E27FC236}">
                <a16:creationId xmlns:a16="http://schemas.microsoft.com/office/drawing/2014/main" id="{8157E55A-33B6-558F-75A8-11E72ABFA4B8}"/>
              </a:ext>
            </a:extLst>
          </p:cNvPr>
          <p:cNvSpPr>
            <a:spLocks noGrp="1"/>
          </p:cNvSpPr>
          <p:nvPr>
            <p:ph type="ftr" sz="quarter" idx="11"/>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1666243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a:xfrm>
            <a:off x="838200" y="681037"/>
            <a:ext cx="10515600" cy="585701"/>
          </a:xfrm>
        </p:spPr>
        <p:txBody>
          <a:bodyPr>
            <a:normAutofit/>
          </a:bodyPr>
          <a:lstStyle/>
          <a:p>
            <a:pPr algn="ctr"/>
            <a:r>
              <a:rPr lang="en-GB" sz="3600" dirty="0"/>
              <a:t>Applications in Agriculture</a:t>
            </a: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idx="1"/>
          </p:nvPr>
        </p:nvSpPr>
        <p:spPr>
          <a:xfrm>
            <a:off x="838201" y="1895911"/>
            <a:ext cx="5579378" cy="4281051"/>
          </a:xfrm>
        </p:spPr>
        <p:txBody>
          <a:bodyPr/>
          <a:lstStyle/>
          <a:p>
            <a:r>
              <a:rPr lang="en-GB" sz="1800" b="1" dirty="0"/>
              <a:t>Variable rate technology </a:t>
            </a:r>
            <a:r>
              <a:rPr lang="en-GB" sz="1800" dirty="0"/>
              <a:t>(VRT): </a:t>
            </a:r>
          </a:p>
          <a:p>
            <a:pPr marL="0" indent="0" algn="just">
              <a:buNone/>
            </a:pPr>
            <a:r>
              <a:rPr lang="en-GB" sz="1800" dirty="0">
                <a:solidFill>
                  <a:srgbClr val="000000"/>
                </a:solidFill>
                <a:effectLst/>
                <a:ea typeface="Times New Roman" panose="02020603050405020304" pitchFamily="18" charset="0"/>
                <a:cs typeface="Calibri" panose="020F0502020204030204" pitchFamily="34" charset="0"/>
              </a:rPr>
              <a:t>Is the application of varying amounts of crop inputs per unit area of a field based on soil and plant needs. </a:t>
            </a:r>
          </a:p>
          <a:p>
            <a:pPr marL="0" indent="0" algn="just">
              <a:buNone/>
            </a:pPr>
            <a:r>
              <a:rPr lang="en-GB" sz="1800" dirty="0">
                <a:solidFill>
                  <a:srgbClr val="000000"/>
                </a:solidFill>
                <a:effectLst/>
                <a:ea typeface="Times New Roman" panose="02020603050405020304" pitchFamily="18" charset="0"/>
                <a:cs typeface="Calibri" panose="020F0502020204030204" pitchFamily="34" charset="0"/>
              </a:rPr>
              <a:t>It is a popular precision agriculture technology that improves application efficiency while decreasing costs. VRT can be map-based or sensor-based depending on the type of crop and field operation.</a:t>
            </a:r>
            <a:endParaRPr lang="en-GB" sz="1800" dirty="0"/>
          </a:p>
          <a:p>
            <a:endParaRPr lang="en-GB" dirty="0"/>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6" name="Picture 5" descr="A close-up of a map&#10;&#10;Description automatically generated">
            <a:extLst>
              <a:ext uri="{FF2B5EF4-FFF2-40B4-BE49-F238E27FC236}">
                <a16:creationId xmlns:a16="http://schemas.microsoft.com/office/drawing/2014/main" id="{0BE3BB1A-54DE-C6D9-7CF7-4E2D3F86C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215" y="1977704"/>
            <a:ext cx="5122219" cy="2902591"/>
          </a:xfrm>
          <a:prstGeom prst="rect">
            <a:avLst/>
          </a:prstGeom>
        </p:spPr>
      </p:pic>
      <p:sp>
        <p:nvSpPr>
          <p:cNvPr id="7" name="Segnaposto piè di pagina 1">
            <a:extLst>
              <a:ext uri="{FF2B5EF4-FFF2-40B4-BE49-F238E27FC236}">
                <a16:creationId xmlns:a16="http://schemas.microsoft.com/office/drawing/2014/main" id="{94218135-7902-786E-3678-20264DA61885}"/>
              </a:ext>
            </a:extLst>
          </p:cNvPr>
          <p:cNvSpPr>
            <a:spLocks noGrp="1"/>
          </p:cNvSpPr>
          <p:nvPr>
            <p:ph type="ftr" sz="quarter" idx="11"/>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3144644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a:xfrm>
            <a:off x="838200" y="812800"/>
            <a:ext cx="10515600" cy="529439"/>
          </a:xfrm>
        </p:spPr>
        <p:txBody>
          <a:bodyPr>
            <a:noAutofit/>
          </a:bodyPr>
          <a:lstStyle/>
          <a:p>
            <a:pPr algn="ctr"/>
            <a:r>
              <a:rPr lang="en-GB" sz="3600" dirty="0"/>
              <a:t>Applications in Agriculture</a:t>
            </a:r>
          </a:p>
        </p:txBody>
      </p:sp>
      <p:sp>
        <p:nvSpPr>
          <p:cNvPr id="3" name="Segnaposto contenuto 2">
            <a:extLst>
              <a:ext uri="{FF2B5EF4-FFF2-40B4-BE49-F238E27FC236}">
                <a16:creationId xmlns:a16="http://schemas.microsoft.com/office/drawing/2014/main" id="{BBAB9142-6411-6685-EC1E-F0EE8EA56354}"/>
              </a:ext>
            </a:extLst>
          </p:cNvPr>
          <p:cNvSpPr>
            <a:spLocks noGrp="1"/>
          </p:cNvSpPr>
          <p:nvPr>
            <p:ph sz="half" idx="1"/>
          </p:nvPr>
        </p:nvSpPr>
        <p:spPr/>
        <p:txBody>
          <a:bodyPr>
            <a:normAutofit/>
          </a:bodyPr>
          <a:lstStyle/>
          <a:p>
            <a:pPr algn="just"/>
            <a:r>
              <a:rPr lang="en-GB" sz="1800" b="1" dirty="0"/>
              <a:t>Harvest Automation</a:t>
            </a:r>
            <a:r>
              <a:rPr lang="en-GB" sz="1800" dirty="0"/>
              <a:t>: </a:t>
            </a:r>
          </a:p>
          <a:p>
            <a:pPr marL="0" indent="0" algn="just">
              <a:buNone/>
            </a:pPr>
            <a:r>
              <a:rPr lang="en-GB" sz="1800" dirty="0">
                <a:solidFill>
                  <a:srgbClr val="000000"/>
                </a:solidFill>
                <a:effectLst/>
                <a:ea typeface="Times New Roman" panose="02020603050405020304" pitchFamily="18" charset="0"/>
                <a:cs typeface="Calibri" panose="020F0502020204030204" pitchFamily="34" charset="0"/>
              </a:rPr>
              <a:t>Over the past two decades, yield monitors have been one of the most noteworthy developments in harvest technology. Manufacturers continue to improve these systems to provide yield and moisture measurements to the operator during harvesting operations as well as computer software for postprocessing. Many producers use automatic steering systems on harvesters to improve field efficiency. </a:t>
            </a:r>
            <a:endParaRPr lang="en-GB" sz="1800" dirty="0"/>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13</a:t>
            </a:fld>
            <a:endParaRPr lang="en-US" dirty="0"/>
          </a:p>
        </p:txBody>
      </p:sp>
      <p:pic>
        <p:nvPicPr>
          <p:cNvPr id="4" name="Picture 3">
            <a:extLst>
              <a:ext uri="{FF2B5EF4-FFF2-40B4-BE49-F238E27FC236}">
                <a16:creationId xmlns:a16="http://schemas.microsoft.com/office/drawing/2014/main" id="{E3CD3CE9-7FB5-4A65-DC62-1F9A367E2F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56195" y="1559853"/>
            <a:ext cx="3897605" cy="1669907"/>
          </a:xfrm>
          <a:prstGeom prst="rect">
            <a:avLst/>
          </a:prstGeom>
          <a:noFill/>
          <a:ln>
            <a:noFill/>
          </a:ln>
        </p:spPr>
      </p:pic>
      <p:pic>
        <p:nvPicPr>
          <p:cNvPr id="5" name="Picture 4" descr="Diagram of a machine with a camera and a camera&#10;&#10;Description automatically generated with medium confidence">
            <a:extLst>
              <a:ext uri="{FF2B5EF4-FFF2-40B4-BE49-F238E27FC236}">
                <a16:creationId xmlns:a16="http://schemas.microsoft.com/office/drawing/2014/main" id="{2E43B08C-97D1-A69E-3543-C30E09703A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8382" y="3418294"/>
            <a:ext cx="2147523" cy="2626906"/>
          </a:xfrm>
          <a:prstGeom prst="rect">
            <a:avLst/>
          </a:prstGeom>
        </p:spPr>
      </p:pic>
      <p:sp>
        <p:nvSpPr>
          <p:cNvPr id="6" name="Segnaposto piè di pagina 1">
            <a:extLst>
              <a:ext uri="{FF2B5EF4-FFF2-40B4-BE49-F238E27FC236}">
                <a16:creationId xmlns:a16="http://schemas.microsoft.com/office/drawing/2014/main" id="{D5C813D1-5617-5615-B671-E72A97C9DB34}"/>
              </a:ext>
            </a:extLst>
          </p:cNvPr>
          <p:cNvSpPr>
            <a:spLocks noGrp="1"/>
          </p:cNvSpPr>
          <p:nvPr>
            <p:ph type="ftr" sz="quarter" idx="11"/>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1455482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B1A075-D65B-516B-8746-72C3925B8A47}"/>
              </a:ext>
            </a:extLst>
          </p:cNvPr>
          <p:cNvSpPr>
            <a:spLocks noGrp="1"/>
          </p:cNvSpPr>
          <p:nvPr>
            <p:ph type="title"/>
          </p:nvPr>
        </p:nvSpPr>
        <p:spPr>
          <a:xfrm>
            <a:off x="1452693" y="704415"/>
            <a:ext cx="9286613" cy="600073"/>
          </a:xfrm>
        </p:spPr>
        <p:txBody>
          <a:bodyPr>
            <a:noAutofit/>
          </a:bodyPr>
          <a:lstStyle/>
          <a:p>
            <a:pPr algn="ctr"/>
            <a:r>
              <a:rPr lang="en-GB" sz="3600" dirty="0"/>
              <a:t>Applications in Agriculture</a:t>
            </a:r>
            <a:endParaRPr lang="it-IT" sz="3600" dirty="0">
              <a:solidFill>
                <a:srgbClr val="94C020"/>
              </a:solidFill>
            </a:endParaRPr>
          </a:p>
        </p:txBody>
      </p:sp>
      <p:sp>
        <p:nvSpPr>
          <p:cNvPr id="3" name="Segnaposto contenuto 2">
            <a:extLst>
              <a:ext uri="{FF2B5EF4-FFF2-40B4-BE49-F238E27FC236}">
                <a16:creationId xmlns:a16="http://schemas.microsoft.com/office/drawing/2014/main" id="{93284982-84BF-655A-89C6-DB61C39A9D05}"/>
              </a:ext>
            </a:extLst>
          </p:cNvPr>
          <p:cNvSpPr>
            <a:spLocks noGrp="1"/>
          </p:cNvSpPr>
          <p:nvPr>
            <p:ph idx="1"/>
          </p:nvPr>
        </p:nvSpPr>
        <p:spPr>
          <a:xfrm>
            <a:off x="921580" y="1403532"/>
            <a:ext cx="5174419" cy="1960453"/>
          </a:xfrm>
        </p:spPr>
        <p:txBody>
          <a:bodyPr>
            <a:normAutofit/>
          </a:bodyPr>
          <a:lstStyle/>
          <a:p>
            <a:r>
              <a:rPr lang="it-IT" sz="1800" b="1" dirty="0">
                <a:solidFill>
                  <a:schemeClr val="tx1">
                    <a:lumMod val="65000"/>
                    <a:lumOff val="35000"/>
                  </a:schemeClr>
                </a:solidFill>
              </a:rPr>
              <a:t>Automation in Animal House production</a:t>
            </a:r>
          </a:p>
          <a:p>
            <a:pPr marL="0" indent="0" algn="just">
              <a:buNone/>
            </a:pPr>
            <a:r>
              <a:rPr lang="en-US" sz="1800" dirty="0">
                <a:solidFill>
                  <a:schemeClr val="tx1">
                    <a:lumMod val="65000"/>
                    <a:lumOff val="35000"/>
                  </a:schemeClr>
                </a:solidFill>
              </a:rPr>
              <a:t>Automated feeding stations gain popularity for dairy calves, allowing continuous feeding monitoring. Manure management systems, whether dry or liquid, leverage mechanized removal machinery to maintain interior air quality in various animal facilities.</a:t>
            </a:r>
            <a:endParaRPr lang="it-IT" sz="1800" dirty="0">
              <a:solidFill>
                <a:schemeClr val="tx1">
                  <a:lumMod val="65000"/>
                  <a:lumOff val="35000"/>
                </a:schemeClr>
              </a:solidFill>
            </a:endParaRPr>
          </a:p>
        </p:txBody>
      </p:sp>
      <p:sp>
        <p:nvSpPr>
          <p:cNvPr id="5" name="Segnaposto numero diapositiva 4">
            <a:extLst>
              <a:ext uri="{FF2B5EF4-FFF2-40B4-BE49-F238E27FC236}">
                <a16:creationId xmlns:a16="http://schemas.microsoft.com/office/drawing/2014/main" id="{9F76FBC3-FE23-CBBC-3519-61F196307CE9}"/>
              </a:ext>
            </a:extLst>
          </p:cNvPr>
          <p:cNvSpPr>
            <a:spLocks noGrp="1"/>
          </p:cNvSpPr>
          <p:nvPr>
            <p:ph type="sldNum" sz="quarter" idx="12"/>
          </p:nvPr>
        </p:nvSpPr>
        <p:spPr/>
        <p:txBody>
          <a:bodyPr/>
          <a:lstStyle/>
          <a:p>
            <a:fld id="{519954A3-9DFD-4C44-94BA-B95130A3BA1C}" type="slidenum">
              <a:rPr lang="en-US" smtClean="0"/>
              <a:t>14</a:t>
            </a:fld>
            <a:endParaRPr lang="en-US" dirty="0"/>
          </a:p>
        </p:txBody>
      </p:sp>
      <p:pic>
        <p:nvPicPr>
          <p:cNvPr id="6" name="Picture 5">
            <a:extLst>
              <a:ext uri="{FF2B5EF4-FFF2-40B4-BE49-F238E27FC236}">
                <a16:creationId xmlns:a16="http://schemas.microsoft.com/office/drawing/2014/main" id="{550BE7E3-B3A5-51BE-DE07-E0BB00322E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9836" y="1403532"/>
            <a:ext cx="2533858" cy="2025468"/>
          </a:xfrm>
          <a:prstGeom prst="rect">
            <a:avLst/>
          </a:prstGeom>
          <a:noFill/>
          <a:ln>
            <a:noFill/>
          </a:ln>
        </p:spPr>
      </p:pic>
      <p:pic>
        <p:nvPicPr>
          <p:cNvPr id="8" name="Picture 7">
            <a:extLst>
              <a:ext uri="{FF2B5EF4-FFF2-40B4-BE49-F238E27FC236}">
                <a16:creationId xmlns:a16="http://schemas.microsoft.com/office/drawing/2014/main" id="{4BE79010-3D9C-2B8D-FE3F-BC7AA2B59C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8269" y="3443502"/>
            <a:ext cx="2951511" cy="2342314"/>
          </a:xfrm>
          <a:prstGeom prst="rect">
            <a:avLst/>
          </a:prstGeom>
          <a:noFill/>
          <a:ln>
            <a:noFill/>
          </a:ln>
        </p:spPr>
      </p:pic>
      <p:pic>
        <p:nvPicPr>
          <p:cNvPr id="9" name="Picture 8">
            <a:extLst>
              <a:ext uri="{FF2B5EF4-FFF2-40B4-BE49-F238E27FC236}">
                <a16:creationId xmlns:a16="http://schemas.microsoft.com/office/drawing/2014/main" id="{0DC35515-8C1E-C01C-2E00-493653FDB75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2108" y="3597217"/>
            <a:ext cx="2809313" cy="2245716"/>
          </a:xfrm>
          <a:prstGeom prst="rect">
            <a:avLst/>
          </a:prstGeom>
          <a:noFill/>
          <a:ln>
            <a:noFill/>
          </a:ln>
        </p:spPr>
      </p:pic>
      <p:sp>
        <p:nvSpPr>
          <p:cNvPr id="7" name="Segnaposto piè di pagina 1">
            <a:extLst>
              <a:ext uri="{FF2B5EF4-FFF2-40B4-BE49-F238E27FC236}">
                <a16:creationId xmlns:a16="http://schemas.microsoft.com/office/drawing/2014/main" id="{312866BC-5FD7-8822-4E9D-D4B9DD2D7BDC}"/>
              </a:ext>
            </a:extLst>
          </p:cNvPr>
          <p:cNvSpPr>
            <a:spLocks noGrp="1"/>
          </p:cNvSpPr>
          <p:nvPr>
            <p:ph type="ftr" sz="quarter" idx="11"/>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1812231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D4885BE4-A431-0AEA-DC94-87403531DDD3}"/>
              </a:ext>
            </a:extLst>
          </p:cNvPr>
          <p:cNvSpPr>
            <a:spLocks noGrp="1"/>
          </p:cNvSpPr>
          <p:nvPr>
            <p:ph type="title"/>
          </p:nvPr>
        </p:nvSpPr>
        <p:spPr>
          <a:xfrm>
            <a:off x="1468073" y="752912"/>
            <a:ext cx="9102055" cy="600074"/>
          </a:xfrm>
        </p:spPr>
        <p:txBody>
          <a:bodyPr>
            <a:normAutofit/>
          </a:bodyPr>
          <a:lstStyle/>
          <a:p>
            <a:pPr algn="ctr"/>
            <a:r>
              <a:rPr lang="en-GB" sz="3600" dirty="0"/>
              <a:t>Applications in Agriculture</a:t>
            </a:r>
          </a:p>
        </p:txBody>
      </p:sp>
      <p:sp>
        <p:nvSpPr>
          <p:cNvPr id="8" name="Segnaposto immagine 7">
            <a:extLst>
              <a:ext uri="{FF2B5EF4-FFF2-40B4-BE49-F238E27FC236}">
                <a16:creationId xmlns:a16="http://schemas.microsoft.com/office/drawing/2014/main" id="{1A030131-404D-5D88-CA40-068E864D6237}"/>
              </a:ext>
            </a:extLst>
          </p:cNvPr>
          <p:cNvSpPr>
            <a:spLocks noGrp="1"/>
          </p:cNvSpPr>
          <p:nvPr>
            <p:ph type="pic" idx="1"/>
          </p:nvPr>
        </p:nvSpPr>
        <p:spPr>
          <a:xfrm>
            <a:off x="725436" y="1455927"/>
            <a:ext cx="6052869" cy="2679845"/>
          </a:xfrm>
        </p:spPr>
        <p:txBody>
          <a:bodyPr>
            <a:normAutofit lnSpcReduction="10000"/>
          </a:bodyPr>
          <a:lstStyle/>
          <a:p>
            <a:pPr marL="457200" indent="-457200">
              <a:buFont typeface="Arial" panose="020B0604020202020204" pitchFamily="34" charset="0"/>
              <a:buChar char="•"/>
            </a:pPr>
            <a:r>
              <a:rPr lang="en-GB" sz="1800" b="1" dirty="0"/>
              <a:t>Manure management systems</a:t>
            </a:r>
            <a:r>
              <a:rPr lang="en-GB" sz="1800" dirty="0"/>
              <a:t>:</a:t>
            </a:r>
          </a:p>
          <a:p>
            <a:pPr algn="just"/>
            <a:r>
              <a:rPr lang="en-GB" sz="1800" dirty="0">
                <a:solidFill>
                  <a:srgbClr val="000000"/>
                </a:solidFill>
                <a:effectLst/>
                <a:ea typeface="Times New Roman" panose="02020603050405020304" pitchFamily="18" charset="0"/>
                <a:cs typeface="Calibri" panose="020F0502020204030204" pitchFamily="34" charset="0"/>
              </a:rPr>
              <a:t>Manure management is critical for interior air quality control.</a:t>
            </a:r>
          </a:p>
          <a:p>
            <a:pPr algn="just"/>
            <a:r>
              <a:rPr lang="en-GB" sz="1800" dirty="0">
                <a:solidFill>
                  <a:srgbClr val="000000"/>
                </a:solidFill>
                <a:effectLst/>
                <a:ea typeface="Times New Roman" panose="02020603050405020304" pitchFamily="18" charset="0"/>
                <a:cs typeface="Calibri" panose="020F0502020204030204" pitchFamily="34" charset="0"/>
              </a:rPr>
              <a:t>Manure systems can be characterized as dry or semisolid systems such as litter and bedding used in broilers, turkeys, and dairy barns, and liquid or slurry systems found in swine and dairy operations. </a:t>
            </a:r>
          </a:p>
          <a:p>
            <a:pPr algn="just"/>
            <a:r>
              <a:rPr lang="en-GB" sz="1800" dirty="0">
                <a:solidFill>
                  <a:srgbClr val="000000"/>
                </a:solidFill>
                <a:effectLst/>
                <a:ea typeface="Times New Roman" panose="02020603050405020304" pitchFamily="18" charset="0"/>
                <a:cs typeface="Calibri" panose="020F0502020204030204" pitchFamily="34" charset="0"/>
              </a:rPr>
              <a:t>Mechanized removal of manure ranges from manually operated skid-steer loaders, mechanized litter removal machinery in broiler and turkey operations </a:t>
            </a:r>
            <a:endParaRPr lang="en-GB" sz="1800" dirty="0"/>
          </a:p>
        </p:txBody>
      </p:sp>
      <p:sp>
        <p:nvSpPr>
          <p:cNvPr id="6" name="Segnaposto numero diapositiva 5">
            <a:extLst>
              <a:ext uri="{FF2B5EF4-FFF2-40B4-BE49-F238E27FC236}">
                <a16:creationId xmlns:a16="http://schemas.microsoft.com/office/drawing/2014/main" id="{66DC5296-180B-5A50-707A-A36124B5A48D}"/>
              </a:ext>
            </a:extLst>
          </p:cNvPr>
          <p:cNvSpPr>
            <a:spLocks noGrp="1"/>
          </p:cNvSpPr>
          <p:nvPr>
            <p:ph type="sldNum" sz="quarter" idx="12"/>
          </p:nvPr>
        </p:nvSpPr>
        <p:spPr/>
        <p:txBody>
          <a:bodyPr/>
          <a:lstStyle/>
          <a:p>
            <a:fld id="{519954A3-9DFD-4C44-94BA-B95130A3BA1C}" type="slidenum">
              <a:rPr lang="en-US" smtClean="0"/>
              <a:t>15</a:t>
            </a:fld>
            <a:endParaRPr lang="en-US" dirty="0"/>
          </a:p>
        </p:txBody>
      </p:sp>
      <p:pic>
        <p:nvPicPr>
          <p:cNvPr id="2" name="Picture 1">
            <a:extLst>
              <a:ext uri="{FF2B5EF4-FFF2-40B4-BE49-F238E27FC236}">
                <a16:creationId xmlns:a16="http://schemas.microsoft.com/office/drawing/2014/main" id="{A1278FDF-AB6C-2BF2-7335-472F7D4B95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5350" y="4001984"/>
            <a:ext cx="5762917" cy="2103104"/>
          </a:xfrm>
          <a:prstGeom prst="rect">
            <a:avLst/>
          </a:prstGeom>
          <a:noFill/>
          <a:ln>
            <a:noFill/>
          </a:ln>
        </p:spPr>
      </p:pic>
      <p:pic>
        <p:nvPicPr>
          <p:cNvPr id="3" name="Picture 2">
            <a:extLst>
              <a:ext uri="{FF2B5EF4-FFF2-40B4-BE49-F238E27FC236}">
                <a16:creationId xmlns:a16="http://schemas.microsoft.com/office/drawing/2014/main" id="{44E44126-A14B-AE57-0575-F9758A8B50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6756" y="1680713"/>
            <a:ext cx="2563859" cy="1926553"/>
          </a:xfrm>
          <a:prstGeom prst="rect">
            <a:avLst/>
          </a:prstGeom>
          <a:noFill/>
          <a:ln>
            <a:noFill/>
          </a:ln>
        </p:spPr>
      </p:pic>
      <p:sp>
        <p:nvSpPr>
          <p:cNvPr id="4" name="Segnaposto piè di pagina 1">
            <a:extLst>
              <a:ext uri="{FF2B5EF4-FFF2-40B4-BE49-F238E27FC236}">
                <a16:creationId xmlns:a16="http://schemas.microsoft.com/office/drawing/2014/main" id="{5677B37C-1DCC-8B48-CCB9-91E5D0C5B531}"/>
              </a:ext>
            </a:extLst>
          </p:cNvPr>
          <p:cNvSpPr>
            <a:spLocks noGrp="1"/>
          </p:cNvSpPr>
          <p:nvPr>
            <p:ph type="ftr" sz="quarter" idx="11"/>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1269659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838200" y="681037"/>
            <a:ext cx="10515600" cy="600075"/>
          </a:xfrm>
        </p:spPr>
        <p:txBody>
          <a:bodyPr>
            <a:normAutofit/>
          </a:bodyPr>
          <a:lstStyle/>
          <a:p>
            <a:pPr algn="ctr"/>
            <a:r>
              <a:rPr lang="en-GB" sz="3600" dirty="0"/>
              <a:t>Applications in Agriculture</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16</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9" y="1781175"/>
            <a:ext cx="4639812" cy="1859647"/>
          </a:xfrm>
        </p:spPr>
        <p:txBody>
          <a:bodyPr>
            <a:normAutofit/>
          </a:bodyPr>
          <a:lstStyle/>
          <a:p>
            <a:r>
              <a:rPr lang="en-GB" sz="1800" b="1" dirty="0"/>
              <a:t>Automation in Pesticide application systems</a:t>
            </a:r>
          </a:p>
          <a:p>
            <a:pPr marL="0" indent="0" algn="just">
              <a:buNone/>
            </a:pPr>
            <a:r>
              <a:rPr lang="en-GB" sz="1800" dirty="0">
                <a:solidFill>
                  <a:srgbClr val="000000"/>
                </a:solidFill>
                <a:effectLst/>
                <a:ea typeface="Times New Roman" panose="02020603050405020304" pitchFamily="18" charset="0"/>
                <a:cs typeface="Calibri" panose="020F0502020204030204" pitchFamily="34" charset="0"/>
              </a:rPr>
              <a:t>Automated systems, such as fertilizer dispensers, adjust doses based on NDVI measurements, offering farmers a hands-free calibration advantage and significant fertilizer savings.</a:t>
            </a:r>
            <a:endParaRPr lang="en-GB" sz="1800" dirty="0"/>
          </a:p>
        </p:txBody>
      </p:sp>
      <p:pic>
        <p:nvPicPr>
          <p:cNvPr id="3" name="Picture 2">
            <a:extLst>
              <a:ext uri="{FF2B5EF4-FFF2-40B4-BE49-F238E27FC236}">
                <a16:creationId xmlns:a16="http://schemas.microsoft.com/office/drawing/2014/main" id="{A3BC7756-F549-A7C3-B154-6096CE5620D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83273" y="1781175"/>
            <a:ext cx="3120005" cy="1924693"/>
          </a:xfrm>
          <a:prstGeom prst="rect">
            <a:avLst/>
          </a:prstGeom>
          <a:noFill/>
          <a:ln>
            <a:noFill/>
          </a:ln>
        </p:spPr>
      </p:pic>
      <p:pic>
        <p:nvPicPr>
          <p:cNvPr id="4" name="Picture 3">
            <a:extLst>
              <a:ext uri="{FF2B5EF4-FFF2-40B4-BE49-F238E27FC236}">
                <a16:creationId xmlns:a16="http://schemas.microsoft.com/office/drawing/2014/main" id="{9D7E913B-BE6C-3918-8F5B-D8EEB50056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2259" y="1844480"/>
            <a:ext cx="2278951" cy="1861388"/>
          </a:xfrm>
          <a:prstGeom prst="rect">
            <a:avLst/>
          </a:prstGeom>
          <a:noFill/>
          <a:ln>
            <a:noFill/>
          </a:ln>
        </p:spPr>
      </p:pic>
      <p:pic>
        <p:nvPicPr>
          <p:cNvPr id="10" name="Picture 9">
            <a:extLst>
              <a:ext uri="{FF2B5EF4-FFF2-40B4-BE49-F238E27FC236}">
                <a16:creationId xmlns:a16="http://schemas.microsoft.com/office/drawing/2014/main" id="{8D5E453E-1C36-6953-E7FD-82CCD20211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3450" y="3813359"/>
            <a:ext cx="3040380" cy="2252980"/>
          </a:xfrm>
          <a:prstGeom prst="rect">
            <a:avLst/>
          </a:prstGeom>
          <a:noFill/>
          <a:ln>
            <a:noFill/>
          </a:ln>
        </p:spPr>
      </p:pic>
      <p:sp>
        <p:nvSpPr>
          <p:cNvPr id="11" name="Segnaposto piè di pagina 1">
            <a:extLst>
              <a:ext uri="{FF2B5EF4-FFF2-40B4-BE49-F238E27FC236}">
                <a16:creationId xmlns:a16="http://schemas.microsoft.com/office/drawing/2014/main" id="{EE2F2B3A-B120-2544-CEA1-0AF5024B2D85}"/>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a:t>Module: Digital Technologies and Artificial intelligence  / Learning Unit: Automation Technologies / Subunit: 3rd</a:t>
            </a:r>
          </a:p>
        </p:txBody>
      </p:sp>
    </p:spTree>
    <p:extLst>
      <p:ext uri="{BB962C8B-B14F-4D97-AF65-F5344CB8AC3E}">
        <p14:creationId xmlns:p14="http://schemas.microsoft.com/office/powerpoint/2010/main" val="306835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Applications in Agriculture</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17</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5014"/>
            <a:ext cx="5352875" cy="2595650"/>
          </a:xfrm>
        </p:spPr>
        <p:txBody>
          <a:bodyPr>
            <a:normAutofit lnSpcReduction="10000"/>
          </a:bodyPr>
          <a:lstStyle/>
          <a:p>
            <a:r>
              <a:rPr lang="en-GB" sz="1800" b="1" dirty="0"/>
              <a:t>Application in irrigation systems and soil management</a:t>
            </a:r>
          </a:p>
          <a:p>
            <a:pPr marL="0" indent="0" algn="just">
              <a:buNone/>
            </a:pPr>
            <a:r>
              <a:rPr lang="en-GB" sz="1800" dirty="0">
                <a:solidFill>
                  <a:srgbClr val="000000"/>
                </a:solidFill>
                <a:effectLst/>
                <a:ea typeface="Times New Roman" panose="02020603050405020304" pitchFamily="18" charset="0"/>
                <a:cs typeface="Calibri" panose="020F0502020204030204" pitchFamily="34" charset="0"/>
              </a:rPr>
              <a:t>Dive into irrigation systems, including drip and sprinkler irrigation, that contribute to water efficiency. Automation adjusts water levels based on soil data, creating application maps.</a:t>
            </a:r>
          </a:p>
          <a:p>
            <a:pPr marL="0" indent="0" algn="just">
              <a:buNone/>
            </a:pPr>
            <a:r>
              <a:rPr lang="en-GB" sz="1800" dirty="0">
                <a:solidFill>
                  <a:srgbClr val="000000"/>
                </a:solidFill>
                <a:effectLst/>
                <a:ea typeface="Times New Roman" panose="02020603050405020304" pitchFamily="18" charset="0"/>
                <a:cs typeface="Calibri" panose="020F0502020204030204" pitchFamily="34" charset="0"/>
              </a:rPr>
              <a:t>Control of nozzles, achieved through opening and closing at different frequencies, enhances precision in water application, reducing consumption and energy usage</a:t>
            </a:r>
            <a:endParaRPr lang="en-GB" sz="1800" dirty="0"/>
          </a:p>
        </p:txBody>
      </p:sp>
      <p:pic>
        <p:nvPicPr>
          <p:cNvPr id="2" name="Picture 1">
            <a:extLst>
              <a:ext uri="{FF2B5EF4-FFF2-40B4-BE49-F238E27FC236}">
                <a16:creationId xmlns:a16="http://schemas.microsoft.com/office/drawing/2014/main" id="{2FE1DADF-2E7B-D234-3156-CDD186F254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33875" y="1726639"/>
            <a:ext cx="5095875" cy="2692400"/>
          </a:xfrm>
          <a:prstGeom prst="rect">
            <a:avLst/>
          </a:prstGeom>
          <a:noFill/>
          <a:ln>
            <a:noFill/>
          </a:ln>
        </p:spPr>
      </p:pic>
      <p:sp>
        <p:nvSpPr>
          <p:cNvPr id="8" name="Segnaposto piè di pagina 1">
            <a:extLst>
              <a:ext uri="{FF2B5EF4-FFF2-40B4-BE49-F238E27FC236}">
                <a16:creationId xmlns:a16="http://schemas.microsoft.com/office/drawing/2014/main" id="{D778DCE9-5411-6FAF-7162-CD15200C0AB5}"/>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a:t>Module: Digital Technologies and Artificial intelligence  / Learning Unit: Automation Technologies / Subunit: 3rd</a:t>
            </a:r>
          </a:p>
        </p:txBody>
      </p:sp>
    </p:spTree>
    <p:extLst>
      <p:ext uri="{BB962C8B-B14F-4D97-AF65-F5344CB8AC3E}">
        <p14:creationId xmlns:p14="http://schemas.microsoft.com/office/powerpoint/2010/main" val="3211433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526978"/>
          </a:xfrm>
        </p:spPr>
        <p:txBody>
          <a:bodyPr>
            <a:normAutofit fontScale="90000"/>
          </a:bodyPr>
          <a:lstStyle/>
          <a:p>
            <a:pPr algn="ctr"/>
            <a:r>
              <a:rPr lang="en-GB" sz="3600" dirty="0"/>
              <a:t>Applications in Agriculture</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18</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5014"/>
            <a:ext cx="5587767" cy="4395600"/>
          </a:xfrm>
        </p:spPr>
        <p:txBody>
          <a:bodyPr>
            <a:normAutofit/>
          </a:bodyPr>
          <a:lstStyle/>
          <a:p>
            <a:r>
              <a:rPr lang="en-GB" sz="1800" b="1" dirty="0"/>
              <a:t>Applications in post-harvest automations</a:t>
            </a:r>
          </a:p>
          <a:p>
            <a:pPr marL="0" indent="0" algn="just">
              <a:buNone/>
            </a:pPr>
            <a:r>
              <a:rPr lang="en-GB" sz="1800" dirty="0">
                <a:solidFill>
                  <a:srgbClr val="000000"/>
                </a:solidFill>
                <a:effectLst/>
                <a:ea typeface="Times New Roman" panose="02020603050405020304" pitchFamily="18" charset="0"/>
                <a:cs typeface="Calibri" panose="020F0502020204030204" pitchFamily="34" charset="0"/>
              </a:rPr>
              <a:t>From current situations of automation in agriculture, post-harvesting operations are the most automated and computerized with near-infrared (NIR) and machine vision technologies among many agricultural operations </a:t>
            </a:r>
            <a:r>
              <a:rPr lang="en-GB" sz="1800" dirty="0">
                <a:solidFill>
                  <a:srgbClr val="000000"/>
                </a:solidFill>
                <a:effectLst/>
                <a:latin typeface="Minion Pro"/>
                <a:ea typeface="Times New Roman" panose="02020603050405020304" pitchFamily="18" charset="0"/>
                <a:cs typeface="Calibri" panose="020F0502020204030204" pitchFamily="34" charset="0"/>
              </a:rPr>
              <a:t>because these operations offer suitable environments to introduce sensing systems, equipment, and PCs under structures.</a:t>
            </a:r>
            <a:r>
              <a:rPr lang="en-GB" sz="1800" dirty="0">
                <a:solidFill>
                  <a:srgbClr val="000000"/>
                </a:solidFill>
                <a:effectLst/>
                <a:ea typeface="Times New Roman" panose="02020603050405020304" pitchFamily="18" charset="0"/>
                <a:cs typeface="Calibri" panose="020F0502020204030204" pitchFamily="34" charset="0"/>
              </a:rPr>
              <a:t> </a:t>
            </a:r>
            <a:endParaRPr lang="en-GB" sz="1800" dirty="0"/>
          </a:p>
        </p:txBody>
      </p:sp>
      <p:pic>
        <p:nvPicPr>
          <p:cNvPr id="2" name="Picture 1" descr="A diagram of a process&#10;&#10;Description automatically generated">
            <a:extLst>
              <a:ext uri="{FF2B5EF4-FFF2-40B4-BE49-F238E27FC236}">
                <a16:creationId xmlns:a16="http://schemas.microsoft.com/office/drawing/2014/main" id="{E1AD9B3F-9786-36D9-3A55-AD2B455ECF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9252" y="1698226"/>
            <a:ext cx="1790024" cy="3461547"/>
          </a:xfrm>
          <a:prstGeom prst="rect">
            <a:avLst/>
          </a:prstGeom>
        </p:spPr>
      </p:pic>
      <p:pic>
        <p:nvPicPr>
          <p:cNvPr id="5" name="Picture 4" descr="A diagram of a cleanser&#10;&#10;Description automatically generated">
            <a:extLst>
              <a:ext uri="{FF2B5EF4-FFF2-40B4-BE49-F238E27FC236}">
                <a16:creationId xmlns:a16="http://schemas.microsoft.com/office/drawing/2014/main" id="{E7E1E590-9C91-3AEB-8024-2D009735A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1561" y="2388233"/>
            <a:ext cx="2577950" cy="2276157"/>
          </a:xfrm>
          <a:prstGeom prst="rect">
            <a:avLst/>
          </a:prstGeom>
        </p:spPr>
      </p:pic>
      <p:sp>
        <p:nvSpPr>
          <p:cNvPr id="10" name="Segnaposto piè di pagina 1">
            <a:extLst>
              <a:ext uri="{FF2B5EF4-FFF2-40B4-BE49-F238E27FC236}">
                <a16:creationId xmlns:a16="http://schemas.microsoft.com/office/drawing/2014/main" id="{85B53A2F-C70A-F2AC-EBB9-856D1B99877E}"/>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a:t>Module: Digital Technologies and Artificial intelligence  / Learning Unit: Automation Technologies / Subunit: 3rd</a:t>
            </a:r>
          </a:p>
        </p:txBody>
      </p:sp>
    </p:spTree>
    <p:extLst>
      <p:ext uri="{BB962C8B-B14F-4D97-AF65-F5344CB8AC3E}">
        <p14:creationId xmlns:p14="http://schemas.microsoft.com/office/powerpoint/2010/main" val="1619635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600075"/>
          </a:xfrm>
        </p:spPr>
        <p:txBody>
          <a:bodyPr>
            <a:normAutofit/>
          </a:bodyPr>
          <a:lstStyle/>
          <a:p>
            <a:pPr algn="ctr"/>
            <a:r>
              <a:rPr lang="en-GB" sz="3600" dirty="0"/>
              <a:t>Applications in Agriculture</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19</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5014"/>
            <a:ext cx="4992149" cy="4395600"/>
          </a:xfrm>
        </p:spPr>
        <p:txBody>
          <a:bodyPr/>
          <a:lstStyle/>
          <a:p>
            <a:pPr algn="just"/>
            <a:r>
              <a:rPr lang="en-GB" sz="1800" b="1" dirty="0"/>
              <a:t>Sorting System</a:t>
            </a:r>
          </a:p>
          <a:p>
            <a:pPr marL="0" indent="0" algn="just">
              <a:buNone/>
            </a:pPr>
            <a:r>
              <a:rPr lang="en-GB" sz="1800" dirty="0">
                <a:solidFill>
                  <a:srgbClr val="000000"/>
                </a:solidFill>
                <a:effectLst/>
                <a:ea typeface="Times New Roman" panose="02020603050405020304" pitchFamily="18" charset="0"/>
                <a:cs typeface="Calibri" panose="020F0502020204030204" pitchFamily="34" charset="0"/>
              </a:rPr>
              <a:t>A grading robot system, which automatically provides fruit from containers and inspects all sides of the fruit, was developed (Kondo, 2003). </a:t>
            </a:r>
          </a:p>
          <a:p>
            <a:pPr marL="0" indent="0" algn="just">
              <a:buNone/>
            </a:pPr>
            <a:r>
              <a:rPr lang="en-GB" sz="1800" dirty="0">
                <a:solidFill>
                  <a:srgbClr val="000000"/>
                </a:solidFill>
                <a:effectLst/>
                <a:ea typeface="Times New Roman" panose="02020603050405020304" pitchFamily="18" charset="0"/>
                <a:cs typeface="Calibri" panose="020F0502020204030204" pitchFamily="34" charset="0"/>
              </a:rPr>
              <a:t>It has two Cartesian coordinate robots called the providing robot and the grading robot. The grading robot consists of a 3-DOF manipulator, 12 suction pads as end effectors, 12 colour TV cameras, and 28 lighting devices with polarizing filters, whereas the providing robot has similar manipulator and end effectors but has no machine vision. Twelve fruits are sucked up by a manipulator at a time and 12 bottom images of fruits are acquired during the time the manipulator is moving to carriers on a conveyor line</a:t>
            </a:r>
            <a:endParaRPr lang="en-GB" sz="1800" dirty="0"/>
          </a:p>
          <a:p>
            <a:pPr marL="0" indent="0" algn="just">
              <a:buNone/>
            </a:pPr>
            <a:endParaRPr lang="en-GB" sz="1800" dirty="0"/>
          </a:p>
          <a:p>
            <a:pPr marL="0" indent="0" algn="just">
              <a:buNone/>
            </a:pPr>
            <a:endParaRPr lang="en-GB" dirty="0"/>
          </a:p>
        </p:txBody>
      </p:sp>
      <p:pic>
        <p:nvPicPr>
          <p:cNvPr id="2" name="Picture 1" descr="Diagram of a light source&#10;&#10;Description automatically generated">
            <a:extLst>
              <a:ext uri="{FF2B5EF4-FFF2-40B4-BE49-F238E27FC236}">
                <a16:creationId xmlns:a16="http://schemas.microsoft.com/office/drawing/2014/main" id="{AE4520CB-769D-D448-5141-6EA8F5121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0" y="1498177"/>
            <a:ext cx="2076976" cy="2503413"/>
          </a:xfrm>
          <a:prstGeom prst="rect">
            <a:avLst/>
          </a:prstGeom>
        </p:spPr>
      </p:pic>
      <p:pic>
        <p:nvPicPr>
          <p:cNvPr id="5" name="Picture 4" descr="A diagram of a flute&#10;&#10;Description automatically generated">
            <a:extLst>
              <a:ext uri="{FF2B5EF4-FFF2-40B4-BE49-F238E27FC236}">
                <a16:creationId xmlns:a16="http://schemas.microsoft.com/office/drawing/2014/main" id="{B3F7DABB-90A2-E9D6-378D-F25054E03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939122" y="2946855"/>
            <a:ext cx="1800225" cy="4046220"/>
          </a:xfrm>
          <a:prstGeom prst="rect">
            <a:avLst/>
          </a:prstGeom>
        </p:spPr>
      </p:pic>
      <p:pic>
        <p:nvPicPr>
          <p:cNvPr id="6" name="Picture 5" descr="Diagram of a robot's process&#10;&#10;Description automatically generated">
            <a:extLst>
              <a:ext uri="{FF2B5EF4-FFF2-40B4-BE49-F238E27FC236}">
                <a16:creationId xmlns:a16="http://schemas.microsoft.com/office/drawing/2014/main" id="{594D8473-A98D-59C0-6724-9E47CA246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51442"/>
            <a:ext cx="2686685" cy="2518410"/>
          </a:xfrm>
          <a:prstGeom prst="rect">
            <a:avLst/>
          </a:prstGeom>
        </p:spPr>
      </p:pic>
      <p:sp>
        <p:nvSpPr>
          <p:cNvPr id="12" name="Segnaposto piè di pagina 1">
            <a:extLst>
              <a:ext uri="{FF2B5EF4-FFF2-40B4-BE49-F238E27FC236}">
                <a16:creationId xmlns:a16="http://schemas.microsoft.com/office/drawing/2014/main" id="{A0B2C5B9-877D-6398-9890-7DF9074AF31A}"/>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a:t>Module: Digital Technologies and Artificial intelligence  / Learning Unit: Automation Technologies / Subunit: 3rd</a:t>
            </a:r>
          </a:p>
        </p:txBody>
      </p:sp>
    </p:spTree>
    <p:extLst>
      <p:ext uri="{BB962C8B-B14F-4D97-AF65-F5344CB8AC3E}">
        <p14:creationId xmlns:p14="http://schemas.microsoft.com/office/powerpoint/2010/main" val="1642070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1005280" y="1551963"/>
            <a:ext cx="10181439" cy="2900174"/>
          </a:xfrm>
        </p:spPr>
        <p:txBody>
          <a:bodyPr>
            <a:noAutofit/>
          </a:bodyPr>
          <a:lstStyle/>
          <a:p>
            <a:r>
              <a:rPr lang="en-GB" sz="4000" b="1" dirty="0">
                <a:solidFill>
                  <a:srgbClr val="94C020"/>
                </a:solidFill>
                <a:latin typeface="+mn-lt"/>
              </a:rPr>
              <a:t>Course: (VET-B4)</a:t>
            </a:r>
            <a:br>
              <a:rPr lang="en-GB" sz="4000" b="1" dirty="0">
                <a:solidFill>
                  <a:srgbClr val="94C020"/>
                </a:solidFill>
                <a:latin typeface="+mn-lt"/>
              </a:rPr>
            </a:br>
            <a:r>
              <a:rPr lang="en-GB" sz="4000" b="1" dirty="0">
                <a:solidFill>
                  <a:srgbClr val="94C020"/>
                </a:solidFill>
                <a:latin typeface="+mn-lt"/>
              </a:rPr>
              <a:t>Module: (Digital Technologies and Artificial intelligence )</a:t>
            </a:r>
            <a:br>
              <a:rPr lang="en-GB" sz="4000" b="1" dirty="0">
                <a:solidFill>
                  <a:srgbClr val="94C020"/>
                </a:solidFill>
                <a:latin typeface="+mn-lt"/>
              </a:rPr>
            </a:br>
            <a:r>
              <a:rPr lang="en-GB" sz="4000" b="1" dirty="0">
                <a:solidFill>
                  <a:srgbClr val="94C020"/>
                </a:solidFill>
                <a:latin typeface="+mn-lt"/>
              </a:rPr>
              <a:t>Learning Unit: (Automation Technologies)</a:t>
            </a: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4899498"/>
            <a:ext cx="9144000" cy="1655762"/>
          </a:xfrm>
        </p:spPr>
        <p:txBody>
          <a:bodyPr/>
          <a:lstStyle/>
          <a:p>
            <a:pPr marL="0" indent="0">
              <a:buNone/>
            </a:pPr>
            <a:r>
              <a:rPr lang="en-GB" dirty="0">
                <a:solidFill>
                  <a:schemeClr val="tx1">
                    <a:lumMod val="65000"/>
                    <a:lumOff val="35000"/>
                  </a:schemeClr>
                </a:solidFill>
              </a:rPr>
              <a:t>Authors</a:t>
            </a:r>
            <a:r>
              <a:rPr lang="it-IT" dirty="0">
                <a:solidFill>
                  <a:schemeClr val="tx1">
                    <a:lumMod val="65000"/>
                    <a:lumOff val="35000"/>
                  </a:schemeClr>
                </a:solidFill>
              </a:rPr>
              <a:t>: (</a:t>
            </a:r>
            <a:r>
              <a:rPr lang="it-IT" dirty="0"/>
              <a:t>CERTH</a:t>
            </a:r>
            <a:r>
              <a:rPr lang="it-IT" dirty="0">
                <a:solidFill>
                  <a:schemeClr val="tx1">
                    <a:lumMod val="65000"/>
                    <a:lumOff val="35000"/>
                  </a:schemeClr>
                </a:solidFill>
              </a:rPr>
              <a:t>)</a:t>
            </a: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560534"/>
          </a:xfrm>
        </p:spPr>
        <p:txBody>
          <a:bodyPr>
            <a:normAutofit fontScale="90000"/>
          </a:bodyPr>
          <a:lstStyle/>
          <a:p>
            <a:pPr algn="ctr"/>
            <a:r>
              <a:rPr lang="en-GB" sz="3600" dirty="0"/>
              <a:t>Applications in Agriculture</a:t>
            </a:r>
          </a:p>
        </p:txBody>
      </p:sp>
      <p:sp>
        <p:nvSpPr>
          <p:cNvPr id="2" name="Content Placeholder 1">
            <a:extLst>
              <a:ext uri="{FF2B5EF4-FFF2-40B4-BE49-F238E27FC236}">
                <a16:creationId xmlns:a16="http://schemas.microsoft.com/office/drawing/2014/main" id="{A4C17BD6-7D6F-4A21-1649-0477415F3D43}"/>
              </a:ext>
            </a:extLst>
          </p:cNvPr>
          <p:cNvSpPr>
            <a:spLocks noGrp="1"/>
          </p:cNvSpPr>
          <p:nvPr>
            <p:ph idx="1"/>
          </p:nvPr>
        </p:nvSpPr>
        <p:spPr>
          <a:xfrm>
            <a:off x="838199" y="5092117"/>
            <a:ext cx="10738607" cy="1084845"/>
          </a:xfrm>
        </p:spPr>
        <p:txBody>
          <a:bodyPr>
            <a:normAutofit/>
          </a:bodyPr>
          <a:lstStyle/>
          <a:p>
            <a:pPr marL="0" indent="0" algn="just">
              <a:buNone/>
            </a:pPr>
            <a:r>
              <a:rPr lang="en-GB" sz="1800" b="1" dirty="0" err="1">
                <a:solidFill>
                  <a:srgbClr val="000000"/>
                </a:solidFill>
                <a:effectLst/>
                <a:ea typeface="Times New Roman" panose="02020603050405020304" pitchFamily="18" charset="0"/>
                <a:cs typeface="Calibri" panose="020F0502020204030204" pitchFamily="34" charset="0"/>
              </a:rPr>
              <a:t>Augmenta</a:t>
            </a:r>
            <a:r>
              <a:rPr lang="en-GB" sz="1800" b="1" dirty="0">
                <a:solidFill>
                  <a:srgbClr val="000000"/>
                </a:solidFill>
                <a:effectLst/>
                <a:ea typeface="Times New Roman" panose="02020603050405020304" pitchFamily="18" charset="0"/>
                <a:cs typeface="Calibri" panose="020F0502020204030204" pitchFamily="34" charset="0"/>
              </a:rPr>
              <a:t> System for machine vision</a:t>
            </a:r>
            <a:r>
              <a:rPr lang="en-GB" sz="1800" dirty="0">
                <a:solidFill>
                  <a:srgbClr val="000000"/>
                </a:solidFill>
                <a:effectLst/>
                <a:ea typeface="Times New Roman" panose="02020603050405020304" pitchFamily="18" charset="0"/>
                <a:cs typeface="Calibri" panose="020F0502020204030204" pitchFamily="34" charset="0"/>
              </a:rPr>
              <a:t>. The </a:t>
            </a:r>
            <a:r>
              <a:rPr lang="en-GB" sz="1800" dirty="0" err="1">
                <a:solidFill>
                  <a:srgbClr val="000000"/>
                </a:solidFill>
                <a:effectLst/>
                <a:ea typeface="Times New Roman" panose="02020603050405020304" pitchFamily="18" charset="0"/>
                <a:cs typeface="Calibri" panose="020F0502020204030204" pitchFamily="34" charset="0"/>
              </a:rPr>
              <a:t>Augmenta</a:t>
            </a:r>
            <a:r>
              <a:rPr lang="en-GB" sz="1800" dirty="0">
                <a:solidFill>
                  <a:srgbClr val="000000"/>
                </a:solidFill>
                <a:effectLst/>
                <a:ea typeface="Times New Roman" panose="02020603050405020304" pitchFamily="18" charset="0"/>
                <a:cs typeface="Calibri" panose="020F0502020204030204" pitchFamily="34" charset="0"/>
              </a:rPr>
              <a:t> System uses state-of-the-art machine vision technology to </a:t>
            </a:r>
            <a:r>
              <a:rPr lang="en-GB" sz="1800" dirty="0" err="1">
                <a:solidFill>
                  <a:srgbClr val="000000"/>
                </a:solidFill>
                <a:effectLst/>
                <a:ea typeface="Times New Roman" panose="02020603050405020304" pitchFamily="18" charset="0"/>
                <a:cs typeface="Calibri" panose="020F0502020204030204" pitchFamily="34" charset="0"/>
              </a:rPr>
              <a:t>analyze</a:t>
            </a:r>
            <a:r>
              <a:rPr lang="en-GB" sz="1800" dirty="0">
                <a:solidFill>
                  <a:srgbClr val="000000"/>
                </a:solidFill>
                <a:effectLst/>
                <a:ea typeface="Times New Roman" panose="02020603050405020304" pitchFamily="18" charset="0"/>
                <a:cs typeface="Calibri" panose="020F0502020204030204" pitchFamily="34" charset="0"/>
              </a:rPr>
              <a:t> fields in real time to determine crop health and control Variable Rate operations such as nitrogen fertilizer, harvest-aid defoliant and plant growth regulator (PGR) applications. Watch this extended version to understand how it works</a:t>
            </a:r>
            <a:endParaRPr lang="el-GR"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2"/>
          </p:nvPr>
        </p:nvSpPr>
        <p:spPr/>
        <p:txBody>
          <a:bodyPr/>
          <a:lstStyle/>
          <a:p>
            <a:fld id="{D57F1E4F-1CFF-5643-939E-217C01CDF565}" type="slidenum">
              <a:rPr lang="it-IT" smtClean="0"/>
              <a:pPr/>
              <a:t>20</a:t>
            </a:fld>
            <a:endParaRPr lang="it-IT" dirty="0"/>
          </a:p>
        </p:txBody>
      </p:sp>
      <p:pic>
        <p:nvPicPr>
          <p:cNvPr id="5" name="Online Media 4" title="Augmenta System | What it actually sees (extended version)">
            <a:hlinkClick r:id="" action="ppaction://media"/>
            <a:extLst>
              <a:ext uri="{FF2B5EF4-FFF2-40B4-BE49-F238E27FC236}">
                <a16:creationId xmlns:a16="http://schemas.microsoft.com/office/drawing/2014/main" id="{1C100A3E-1D1D-C39B-7076-0BF0DB3188D1}"/>
              </a:ext>
            </a:extLst>
          </p:cNvPr>
          <p:cNvPicPr>
            <a:picLocks noRot="1" noChangeAspect="1"/>
          </p:cNvPicPr>
          <p:nvPr>
            <a:videoFile r:link="rId1"/>
          </p:nvPr>
        </p:nvPicPr>
        <p:blipFill>
          <a:blip r:embed="rId3"/>
          <a:stretch>
            <a:fillRect/>
          </a:stretch>
        </p:blipFill>
        <p:spPr>
          <a:xfrm>
            <a:off x="2785144" y="1459300"/>
            <a:ext cx="6325128" cy="3570903"/>
          </a:xfrm>
          <a:prstGeom prst="rect">
            <a:avLst/>
          </a:prstGeom>
        </p:spPr>
      </p:pic>
      <p:sp>
        <p:nvSpPr>
          <p:cNvPr id="6" name="Segnaposto piè di pagina 1">
            <a:extLst>
              <a:ext uri="{FF2B5EF4-FFF2-40B4-BE49-F238E27FC236}">
                <a16:creationId xmlns:a16="http://schemas.microsoft.com/office/drawing/2014/main" id="{D692CFAF-D9AC-ADC2-8369-66B1AA384B46}"/>
              </a:ext>
            </a:extLst>
          </p:cNvPr>
          <p:cNvSpPr>
            <a:spLocks noGrp="1"/>
          </p:cNvSpPr>
          <p:nvPr>
            <p:ph type="ftr" sz="quarter" idx="11"/>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332893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600075"/>
          </a:xfrm>
        </p:spPr>
        <p:txBody>
          <a:bodyPr>
            <a:normAutofit/>
          </a:bodyPr>
          <a:lstStyle/>
          <a:p>
            <a:pPr algn="ctr"/>
            <a:r>
              <a:rPr lang="en-GB" sz="3600" dirty="0"/>
              <a:t>Applications in Agriculture</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21</a:t>
            </a:fld>
            <a:endParaRPr lang="it-IT" dirty="0"/>
          </a:p>
        </p:txBody>
      </p:sp>
      <p:sp>
        <p:nvSpPr>
          <p:cNvPr id="8" name="Segnaposto testo 7">
            <a:extLst>
              <a:ext uri="{FF2B5EF4-FFF2-40B4-BE49-F238E27FC236}">
                <a16:creationId xmlns:a16="http://schemas.microsoft.com/office/drawing/2014/main" id="{074F9C98-3E6D-3F4C-7BE3-A80EB4586B39}"/>
              </a:ext>
            </a:extLst>
          </p:cNvPr>
          <p:cNvSpPr>
            <a:spLocks noGrp="1"/>
          </p:cNvSpPr>
          <p:nvPr>
            <p:ph type="body" sz="quarter" idx="13"/>
          </p:nvPr>
        </p:nvSpPr>
        <p:spPr>
          <a:xfrm>
            <a:off x="1040235" y="5058561"/>
            <a:ext cx="10313565" cy="1112052"/>
          </a:xfrm>
        </p:spPr>
        <p:txBody>
          <a:bodyPr/>
          <a:lstStyle/>
          <a:p>
            <a:r>
              <a:rPr lang="en-GB" sz="1800" b="1" dirty="0">
                <a:effectLst/>
                <a:latin typeface="Calibri" panose="020F0502020204030204" pitchFamily="34" charset="0"/>
                <a:ea typeface="Calibri" panose="020F0502020204030204" pitchFamily="34" charset="0"/>
                <a:cs typeface="Calibri" panose="020F0502020204030204" pitchFamily="34" charset="0"/>
              </a:rPr>
              <a:t>John Deere, </a:t>
            </a:r>
            <a:r>
              <a:rPr lang="en-GB" sz="1800" b="1" dirty="0" err="1">
                <a:effectLst/>
                <a:latin typeface="Calibri" panose="020F0502020204030204" pitchFamily="34" charset="0"/>
                <a:ea typeface="Calibri" panose="020F0502020204030204" pitchFamily="34" charset="0"/>
                <a:cs typeface="Calibri" panose="020F0502020204030204" pitchFamily="34" charset="0"/>
              </a:rPr>
              <a:t>AutoTrac</a:t>
            </a:r>
            <a:r>
              <a:rPr lang="en-GB" sz="1800" b="1" dirty="0">
                <a:effectLst/>
                <a:latin typeface="Calibri" panose="020F0502020204030204" pitchFamily="34" charset="0"/>
                <a:ea typeface="Calibri" panose="020F0502020204030204" pitchFamily="34" charset="0"/>
                <a:cs typeface="Calibri" panose="020F0502020204030204" pitchFamily="34" charset="0"/>
              </a:rPr>
              <a:t> Automation</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err="1">
                <a:effectLst/>
                <a:latin typeface="Calibri" panose="020F0502020204030204" pitchFamily="34" charset="0"/>
                <a:ea typeface="Calibri" panose="020F0502020204030204" pitchFamily="34" charset="0"/>
                <a:cs typeface="Calibri" panose="020F0502020204030204" pitchFamily="34" charset="0"/>
              </a:rPr>
              <a:t>AutoTrac</a:t>
            </a:r>
            <a:r>
              <a:rPr lang="en-GB" sz="1800" dirty="0">
                <a:effectLst/>
                <a:latin typeface="Calibri" panose="020F0502020204030204" pitchFamily="34" charset="0"/>
                <a:ea typeface="Calibri" panose="020F0502020204030204" pitchFamily="34" charset="0"/>
                <a:cs typeface="Calibri" panose="020F0502020204030204" pitchFamily="34" charset="0"/>
              </a:rPr>
              <a:t> Turn Automation on 6R to 9R Series John Deere Tractors automatically controls the entire headland turn and manages all tractor and implement functions with ease and precision. See how you can reduce headland skips and overlaps as well as costs for fertiliser, chemicals and fuel</a:t>
            </a:r>
            <a:r>
              <a:rPr lang="en-GB" sz="18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pic>
        <p:nvPicPr>
          <p:cNvPr id="2" name="Online Media 1" title="John Deere | AutoTrac Turnautomation">
            <a:hlinkClick r:id="" action="ppaction://media"/>
            <a:extLst>
              <a:ext uri="{FF2B5EF4-FFF2-40B4-BE49-F238E27FC236}">
                <a16:creationId xmlns:a16="http://schemas.microsoft.com/office/drawing/2014/main" id="{71BB76F7-A1A7-3F95-EC97-B690D67801C9}"/>
              </a:ext>
            </a:extLst>
          </p:cNvPr>
          <p:cNvPicPr>
            <a:picLocks noRot="1" noChangeAspect="1"/>
          </p:cNvPicPr>
          <p:nvPr>
            <a:videoFile r:link="rId1"/>
          </p:nvPr>
        </p:nvPicPr>
        <p:blipFill>
          <a:blip r:embed="rId3"/>
          <a:stretch>
            <a:fillRect/>
          </a:stretch>
        </p:blipFill>
        <p:spPr>
          <a:xfrm>
            <a:off x="2711914" y="1281112"/>
            <a:ext cx="6630523" cy="3743317"/>
          </a:xfrm>
          <a:prstGeom prst="rect">
            <a:avLst/>
          </a:prstGeom>
        </p:spPr>
      </p:pic>
      <p:sp>
        <p:nvSpPr>
          <p:cNvPr id="9" name="Segnaposto piè di pagina 1">
            <a:extLst>
              <a:ext uri="{FF2B5EF4-FFF2-40B4-BE49-F238E27FC236}">
                <a16:creationId xmlns:a16="http://schemas.microsoft.com/office/drawing/2014/main" id="{6DD2EB11-9107-C080-F8A5-50C1CE0C447A}"/>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a:t>Module: Digital Technologies and Artificial intelligence  / Learning Unit: Automation Technologies / Subunit: 3rd</a:t>
            </a:r>
          </a:p>
        </p:txBody>
      </p:sp>
    </p:spTree>
    <p:extLst>
      <p:ext uri="{BB962C8B-B14F-4D97-AF65-F5344CB8AC3E}">
        <p14:creationId xmlns:p14="http://schemas.microsoft.com/office/powerpoint/2010/main" val="407228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Applications in Agriculture</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22</a:t>
            </a:fld>
            <a:endParaRPr lang="it-IT" dirty="0"/>
          </a:p>
        </p:txBody>
      </p:sp>
      <p:sp>
        <p:nvSpPr>
          <p:cNvPr id="8" name="Segnaposto testo 7">
            <a:extLst>
              <a:ext uri="{FF2B5EF4-FFF2-40B4-BE49-F238E27FC236}">
                <a16:creationId xmlns:a16="http://schemas.microsoft.com/office/drawing/2014/main" id="{074F9C98-3E6D-3F4C-7BE3-A80EB4586B39}"/>
              </a:ext>
            </a:extLst>
          </p:cNvPr>
          <p:cNvSpPr>
            <a:spLocks noGrp="1"/>
          </p:cNvSpPr>
          <p:nvPr>
            <p:ph type="body" sz="quarter" idx="13"/>
          </p:nvPr>
        </p:nvSpPr>
        <p:spPr>
          <a:xfrm>
            <a:off x="838201" y="4999838"/>
            <a:ext cx="10515600" cy="1170775"/>
          </a:xfrm>
        </p:spPr>
        <p:txBody>
          <a:bodyPr>
            <a:normAutofit/>
          </a:bodyPr>
          <a:lstStyle/>
          <a:p>
            <a:r>
              <a:rPr lang="en-US" sz="1800" dirty="0"/>
              <a:t>Quantum Tech, Automated machines, they provide an increase in production and ease the job of agricultures, making it less physical and time-consuming. Here we bring you a review of the best agriculture machines we have found. Watch it and tell us what you think.</a:t>
            </a:r>
            <a:endParaRPr lang="en-GB" sz="1800" dirty="0"/>
          </a:p>
        </p:txBody>
      </p:sp>
      <p:pic>
        <p:nvPicPr>
          <p:cNvPr id="2" name="Online Media 1" title="Modern Agriculture Machines That Are At Another Level ▶10">
            <a:hlinkClick r:id="" action="ppaction://media"/>
            <a:extLst>
              <a:ext uri="{FF2B5EF4-FFF2-40B4-BE49-F238E27FC236}">
                <a16:creationId xmlns:a16="http://schemas.microsoft.com/office/drawing/2014/main" id="{394ABD3F-B582-7E0A-EF5E-59A6CA04A496}"/>
              </a:ext>
            </a:extLst>
          </p:cNvPr>
          <p:cNvPicPr>
            <a:picLocks noRot="1" noChangeAspect="1"/>
          </p:cNvPicPr>
          <p:nvPr>
            <a:videoFile r:link="rId1"/>
          </p:nvPr>
        </p:nvPicPr>
        <p:blipFill>
          <a:blip r:embed="rId3"/>
          <a:stretch>
            <a:fillRect/>
          </a:stretch>
        </p:blipFill>
        <p:spPr>
          <a:xfrm>
            <a:off x="2700462" y="1281112"/>
            <a:ext cx="6466053" cy="3650463"/>
          </a:xfrm>
          <a:prstGeom prst="rect">
            <a:avLst/>
          </a:prstGeom>
        </p:spPr>
      </p:pic>
      <p:sp>
        <p:nvSpPr>
          <p:cNvPr id="9" name="Segnaposto piè di pagina 1">
            <a:extLst>
              <a:ext uri="{FF2B5EF4-FFF2-40B4-BE49-F238E27FC236}">
                <a16:creationId xmlns:a16="http://schemas.microsoft.com/office/drawing/2014/main" id="{205D3F68-4D4F-59C5-988B-9B60A7F84599}"/>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a:t>Module: Digital Technologies and Artificial intelligence  / Learning Unit: Automation Technologies / Subunit: 3rd</a:t>
            </a:r>
          </a:p>
        </p:txBody>
      </p:sp>
    </p:spTree>
    <p:extLst>
      <p:ext uri="{BB962C8B-B14F-4D97-AF65-F5344CB8AC3E}">
        <p14:creationId xmlns:p14="http://schemas.microsoft.com/office/powerpoint/2010/main" val="54858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761869"/>
          </a:xfrm>
        </p:spPr>
        <p:txBody>
          <a:bodyPr>
            <a:normAutofit/>
          </a:bodyPr>
          <a:lstStyle/>
          <a:p>
            <a:pPr algn="ctr"/>
            <a:r>
              <a:rPr lang="en-GB" sz="3600" dirty="0"/>
              <a:t>Conclusion</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23</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98320" y="1719447"/>
            <a:ext cx="10226880" cy="4241146"/>
          </a:xfrm>
        </p:spPr>
        <p:txBody>
          <a:bodyPr/>
          <a:lstStyle/>
          <a:p>
            <a:pPr algn="just"/>
            <a:r>
              <a:rPr lang="en-GB" sz="1800" dirty="0">
                <a:solidFill>
                  <a:srgbClr val="000000"/>
                </a:solidFill>
                <a:effectLst/>
                <a:ea typeface="Times New Roman" panose="02020603050405020304" pitchFamily="18" charset="0"/>
                <a:cs typeface="Calibri" panose="020F0502020204030204" pitchFamily="34" charset="0"/>
              </a:rPr>
              <a:t>All the above technologies that we described are contributing to increasing agricultural productivity. Accurate farm management, correct application of inputs at the right time and in the right quantities can make a significant contribution to increasing yields and achieving the 70% target.</a:t>
            </a:r>
          </a:p>
          <a:p>
            <a:pPr algn="just"/>
            <a:r>
              <a:rPr lang="en-GB" sz="1800" dirty="0">
                <a:solidFill>
                  <a:srgbClr val="000000"/>
                </a:solidFill>
                <a:effectLst/>
                <a:ea typeface="Times New Roman" panose="02020603050405020304" pitchFamily="18" charset="0"/>
                <a:cs typeface="Calibri" panose="020F0502020204030204" pitchFamily="34" charset="0"/>
              </a:rPr>
              <a:t>Rational application of inputs contributes significantly to environmental protection by reducing the addition of polluting chemicals. </a:t>
            </a:r>
          </a:p>
          <a:p>
            <a:pPr algn="just"/>
            <a:r>
              <a:rPr lang="en-GB" sz="1800" dirty="0">
                <a:solidFill>
                  <a:srgbClr val="000000"/>
                </a:solidFill>
                <a:effectLst/>
                <a:ea typeface="Times New Roman" panose="02020603050405020304" pitchFamily="18" charset="0"/>
                <a:cs typeface="Calibri" panose="020F0502020204030204" pitchFamily="34" charset="0"/>
              </a:rPr>
              <a:t>They limit the deep infiltration of elements that pollute groundwater aquifers, but also limit the elements that are transported to groundwater aquifers by erosion.</a:t>
            </a:r>
          </a:p>
          <a:p>
            <a:pPr algn="just"/>
            <a:r>
              <a:rPr lang="en-GB" sz="1800" dirty="0">
                <a:solidFill>
                  <a:srgbClr val="000000"/>
                </a:solidFill>
                <a:effectLst/>
                <a:ea typeface="Times New Roman" panose="02020603050405020304" pitchFamily="18" charset="0"/>
                <a:cs typeface="Calibri" panose="020F0502020204030204" pitchFamily="34" charset="0"/>
              </a:rPr>
              <a:t> It also limits greenhouse gas emissions from adding the desired elements at the exact time. Precise application of pesticides reduces environmental pollution. In general, Precision Agriculture is a powerful weapon in environmental protection.</a:t>
            </a:r>
            <a:endParaRPr lang="en-GB" dirty="0"/>
          </a:p>
        </p:txBody>
      </p:sp>
      <p:sp>
        <p:nvSpPr>
          <p:cNvPr id="6" name="Segnaposto piè di pagina 1">
            <a:extLst>
              <a:ext uri="{FF2B5EF4-FFF2-40B4-BE49-F238E27FC236}">
                <a16:creationId xmlns:a16="http://schemas.microsoft.com/office/drawing/2014/main" id="{9905DE6A-CC2F-8794-4934-E3CCED01178A}"/>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a:t>Module: Digital Technologies and Artificial intelligence  / Learning Unit: Automation Technologies / Subunit: 3rd</a:t>
            </a:r>
          </a:p>
        </p:txBody>
      </p:sp>
    </p:spTree>
    <p:extLst>
      <p:ext uri="{BB962C8B-B14F-4D97-AF65-F5344CB8AC3E}">
        <p14:creationId xmlns:p14="http://schemas.microsoft.com/office/powerpoint/2010/main" val="563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noAutofit/>
          </a:bodyPr>
          <a:lstStyle/>
          <a:p>
            <a:r>
              <a:rPr lang="en-GB" sz="3600" dirty="0"/>
              <a:t>Introduction to Automation technologies in agriculture</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1147194" y="2139192"/>
            <a:ext cx="9673206" cy="4059995"/>
          </a:xfrm>
        </p:spPr>
        <p:txBody>
          <a:bodyPr/>
          <a:lstStyle/>
          <a:p>
            <a:r>
              <a:rPr lang="en-US" sz="1800" dirty="0">
                <a:solidFill>
                  <a:srgbClr val="000000"/>
                </a:solidFill>
                <a:effectLst/>
                <a:ea typeface="Times New Roman" panose="02020603050405020304" pitchFamily="18" charset="0"/>
                <a:cs typeface="Calibri" panose="020F0502020204030204" pitchFamily="34" charset="0"/>
              </a:rPr>
              <a:t>Agricultural automation is one of the potential significant contributors to improving productivity and reducing consumption and adverse impacts</a:t>
            </a:r>
          </a:p>
          <a:p>
            <a:endParaRPr lang="en-US" sz="1800" dirty="0">
              <a:solidFill>
                <a:srgbClr val="000000"/>
              </a:solidFill>
              <a:cs typeface="Calibri" panose="020F0502020204030204" pitchFamily="34" charset="0"/>
            </a:endParaRPr>
          </a:p>
          <a:p>
            <a:r>
              <a:rPr lang="en-US" sz="1800" dirty="0">
                <a:solidFill>
                  <a:srgbClr val="000000"/>
                </a:solidFill>
                <a:effectLst/>
                <a:ea typeface="Times New Roman" panose="02020603050405020304" pitchFamily="18" charset="0"/>
                <a:cs typeface="Calibri" panose="020F0502020204030204" pitchFamily="34" charset="0"/>
              </a:rPr>
              <a:t>Effective use of automation helps maximize agricultural production by better using inputs, reduces overall waste and can  improve the quality of the produced agricultural products</a:t>
            </a:r>
          </a:p>
          <a:p>
            <a:endParaRPr lang="en-US" sz="1800" dirty="0">
              <a:solidFill>
                <a:srgbClr val="000000"/>
              </a:solidFill>
              <a:cs typeface="Calibri" panose="020F0502020204030204" pitchFamily="34" charset="0"/>
            </a:endParaRPr>
          </a:p>
          <a:p>
            <a:r>
              <a:rPr lang="en-US" sz="1800" dirty="0">
                <a:solidFill>
                  <a:srgbClr val="000000"/>
                </a:solidFill>
                <a:ea typeface="Times New Roman" panose="02020603050405020304" pitchFamily="18" charset="0"/>
                <a:cs typeface="Calibri" panose="020F0502020204030204" pitchFamily="34" charset="0"/>
              </a:rPr>
              <a:t>T</a:t>
            </a:r>
            <a:r>
              <a:rPr lang="en-US" sz="1800" dirty="0">
                <a:solidFill>
                  <a:srgbClr val="000000"/>
                </a:solidFill>
                <a:effectLst/>
                <a:ea typeface="Times New Roman" panose="02020603050405020304" pitchFamily="18" charset="0"/>
                <a:cs typeface="Calibri" panose="020F0502020204030204" pitchFamily="34" charset="0"/>
              </a:rPr>
              <a:t>he most significant developments occurred during the 20th century with the introduction of tractors</a:t>
            </a:r>
          </a:p>
          <a:p>
            <a:endParaRPr lang="en-US" sz="1800" dirty="0">
              <a:solidFill>
                <a:srgbClr val="000000"/>
              </a:solidFill>
              <a:cs typeface="Calibri" panose="020F0502020204030204" pitchFamily="34" charset="0"/>
            </a:endParaRPr>
          </a:p>
          <a:p>
            <a:r>
              <a:rPr lang="en-US" sz="1800" dirty="0">
                <a:solidFill>
                  <a:srgbClr val="000000"/>
                </a:solidFill>
                <a:ea typeface="Times New Roman" panose="02020603050405020304" pitchFamily="18" charset="0"/>
                <a:cs typeface="Calibri" panose="020F0502020204030204" pitchFamily="34" charset="0"/>
              </a:rPr>
              <a:t>T</a:t>
            </a:r>
            <a:r>
              <a:rPr lang="en-US" sz="1800" dirty="0">
                <a:solidFill>
                  <a:srgbClr val="000000"/>
                </a:solidFill>
                <a:effectLst/>
                <a:ea typeface="Times New Roman" panose="02020603050405020304" pitchFamily="18" charset="0"/>
                <a:cs typeface="Calibri" panose="020F0502020204030204" pitchFamily="34" charset="0"/>
              </a:rPr>
              <a:t>he first farm tractor powered by an internal combustion engine was built by Hart Parr Company</a:t>
            </a:r>
            <a:endParaRPr lang="en-GB" dirty="0"/>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
        <p:nvSpPr>
          <p:cNvPr id="4" name="Segnaposto piè di pagina 1">
            <a:extLst>
              <a:ext uri="{FF2B5EF4-FFF2-40B4-BE49-F238E27FC236}">
                <a16:creationId xmlns:a16="http://schemas.microsoft.com/office/drawing/2014/main" id="{AAF93C4D-114A-EE50-0CB0-64DE5F3A41B6}"/>
              </a:ext>
            </a:extLst>
          </p:cNvPr>
          <p:cNvSpPr>
            <a:spLocks noGrp="1"/>
          </p:cNvSpPr>
          <p:nvPr>
            <p:ph type="ftr" sz="quarter" idx="11"/>
          </p:nvPr>
        </p:nvSpPr>
        <p:spPr>
          <a:xfrm>
            <a:off x="838200" y="6238876"/>
            <a:ext cx="9982200" cy="600074"/>
          </a:xfrm>
        </p:spPr>
        <p:txBody>
          <a:bodyPr/>
          <a:lstStyle/>
          <a:p>
            <a:r>
              <a:rPr lang="en-US" dirty="0"/>
              <a:t>Module: Digital Technologies and Artificial intelligence  / Learning Unit: Automation Technologies / Subunit: 1st</a:t>
            </a:r>
          </a:p>
        </p:txBody>
      </p:sp>
    </p:spTree>
    <p:extLst>
      <p:ext uri="{BB962C8B-B14F-4D97-AF65-F5344CB8AC3E}">
        <p14:creationId xmlns:p14="http://schemas.microsoft.com/office/powerpoint/2010/main" val="1391053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p:txBody>
          <a:bodyPr>
            <a:noAutofit/>
          </a:bodyPr>
          <a:lstStyle/>
          <a:p>
            <a:r>
              <a:rPr lang="en-GB" sz="3600" dirty="0"/>
              <a:t>Introduction to Automation technologies in agriculture</a:t>
            </a:r>
          </a:p>
        </p:txBody>
      </p:sp>
      <p:pic>
        <p:nvPicPr>
          <p:cNvPr id="7" name="Content Placeholder 6" descr="A tractor with large wheels&#10;&#10;Description automatically generated">
            <a:extLst>
              <a:ext uri="{FF2B5EF4-FFF2-40B4-BE49-F238E27FC236}">
                <a16:creationId xmlns:a16="http://schemas.microsoft.com/office/drawing/2014/main" id="{B7F5E6F5-7DB3-B7AE-717E-49DC7231C871}"/>
              </a:ext>
            </a:extLst>
          </p:cNvPr>
          <p:cNvPicPr>
            <a:picLocks noGrp="1" noChangeAspect="1"/>
          </p:cNvPicPr>
          <p:nvPr>
            <p:ph idx="1"/>
          </p:nvPr>
        </p:nvPicPr>
        <p:blipFill>
          <a:blip r:embed="rId2"/>
          <a:stretch>
            <a:fillRect/>
          </a:stretch>
        </p:blipFill>
        <p:spPr>
          <a:xfrm>
            <a:off x="6423170" y="1617843"/>
            <a:ext cx="5387340" cy="3625276"/>
          </a:xfrm>
        </p:spPr>
      </p:pic>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11" name="Picture 10" descr="A tractor with large wheels&#10;&#10;Description automatically generated">
            <a:extLst>
              <a:ext uri="{FF2B5EF4-FFF2-40B4-BE49-F238E27FC236}">
                <a16:creationId xmlns:a16="http://schemas.microsoft.com/office/drawing/2014/main" id="{E6008151-F8CB-FE88-AC73-7FD35AAED278}"/>
              </a:ext>
            </a:extLst>
          </p:cNvPr>
          <p:cNvPicPr>
            <a:picLocks noChangeAspect="1"/>
          </p:cNvPicPr>
          <p:nvPr/>
        </p:nvPicPr>
        <p:blipFill>
          <a:blip r:embed="rId3"/>
          <a:stretch>
            <a:fillRect/>
          </a:stretch>
        </p:blipFill>
        <p:spPr>
          <a:xfrm>
            <a:off x="620086" y="1617843"/>
            <a:ext cx="5000147" cy="3685423"/>
          </a:xfrm>
          <a:prstGeom prst="rect">
            <a:avLst/>
          </a:prstGeom>
        </p:spPr>
      </p:pic>
      <p:sp>
        <p:nvSpPr>
          <p:cNvPr id="14" name="Rectangle 13">
            <a:extLst>
              <a:ext uri="{FF2B5EF4-FFF2-40B4-BE49-F238E27FC236}">
                <a16:creationId xmlns:a16="http://schemas.microsoft.com/office/drawing/2014/main" id="{224280E7-620F-4874-2185-5534D6E4CE0B}"/>
              </a:ext>
            </a:extLst>
          </p:cNvPr>
          <p:cNvSpPr/>
          <p:nvPr/>
        </p:nvSpPr>
        <p:spPr>
          <a:xfrm>
            <a:off x="620086" y="5469622"/>
            <a:ext cx="5000147" cy="419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Henry Ford &amp; Son Corporation (1917)</a:t>
            </a:r>
            <a:endParaRPr lang="el-GR" sz="1600" dirty="0">
              <a:solidFill>
                <a:sysClr val="windowText" lastClr="000000"/>
              </a:solidFill>
            </a:endParaRPr>
          </a:p>
        </p:txBody>
      </p:sp>
      <p:sp>
        <p:nvSpPr>
          <p:cNvPr id="15" name="Rectangle 14">
            <a:extLst>
              <a:ext uri="{FF2B5EF4-FFF2-40B4-BE49-F238E27FC236}">
                <a16:creationId xmlns:a16="http://schemas.microsoft.com/office/drawing/2014/main" id="{FDC40D4E-CB7F-7005-E291-55CD06F6A0C1}"/>
              </a:ext>
            </a:extLst>
          </p:cNvPr>
          <p:cNvSpPr/>
          <p:nvPr/>
        </p:nvSpPr>
        <p:spPr>
          <a:xfrm>
            <a:off x="6810363" y="5469622"/>
            <a:ext cx="5000147" cy="419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Hart Parr Company Tractor (1900’s)</a:t>
            </a:r>
            <a:endParaRPr lang="el-GR" sz="1600" dirty="0">
              <a:solidFill>
                <a:sysClr val="windowText" lastClr="000000"/>
              </a:solidFill>
            </a:endParaRPr>
          </a:p>
        </p:txBody>
      </p:sp>
      <p:sp>
        <p:nvSpPr>
          <p:cNvPr id="8" name="Segnaposto piè di pagina 1">
            <a:extLst>
              <a:ext uri="{FF2B5EF4-FFF2-40B4-BE49-F238E27FC236}">
                <a16:creationId xmlns:a16="http://schemas.microsoft.com/office/drawing/2014/main" id="{49B0FEEE-26E1-0953-770C-A23417F3FCE6}"/>
              </a:ext>
            </a:extLst>
          </p:cNvPr>
          <p:cNvSpPr>
            <a:spLocks noGrp="1"/>
          </p:cNvSpPr>
          <p:nvPr>
            <p:ph type="ftr" sz="quarter" idx="11"/>
          </p:nvPr>
        </p:nvSpPr>
        <p:spPr>
          <a:xfrm>
            <a:off x="838200" y="6238876"/>
            <a:ext cx="9982200" cy="600074"/>
          </a:xfrm>
        </p:spPr>
        <p:txBody>
          <a:bodyPr/>
          <a:lstStyle/>
          <a:p>
            <a:r>
              <a:rPr lang="en-US" dirty="0"/>
              <a:t>Module: Digital Technologies and Artificial intelligence  / Learning Unit: Automation Technologies / Subunit: 1st</a:t>
            </a:r>
          </a:p>
        </p:txBody>
      </p:sp>
    </p:spTree>
    <p:extLst>
      <p:ext uri="{BB962C8B-B14F-4D97-AF65-F5344CB8AC3E}">
        <p14:creationId xmlns:p14="http://schemas.microsoft.com/office/powerpoint/2010/main" val="190917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normAutofit/>
          </a:bodyPr>
          <a:lstStyle/>
          <a:p>
            <a:r>
              <a:rPr lang="en-GB" sz="3600" dirty="0"/>
              <a:t>What are Automation Technologies in Agriculture?</a:t>
            </a:r>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2013357"/>
            <a:ext cx="10515600" cy="4163605"/>
          </a:xfrm>
        </p:spPr>
        <p:txBody>
          <a:bodyPr/>
          <a:lstStyle/>
          <a:p>
            <a:r>
              <a:rPr lang="en-US" sz="1800" dirty="0">
                <a:solidFill>
                  <a:srgbClr val="000000"/>
                </a:solidFill>
                <a:effectLst/>
                <a:latin typeface="Minion Pro"/>
                <a:ea typeface="Times New Roman" panose="02020603050405020304" pitchFamily="18" charset="0"/>
                <a:cs typeface="Calibri" panose="020F0502020204030204" pitchFamily="34" charset="0"/>
              </a:rPr>
              <a:t>Agriculture automation is the process of using various technological equipment to enhance and automate agricultural businesses</a:t>
            </a:r>
          </a:p>
          <a:p>
            <a:endParaRPr lang="en-US" sz="1800" dirty="0">
              <a:solidFill>
                <a:srgbClr val="000000"/>
              </a:solidFill>
              <a:latin typeface="Minion Pro"/>
              <a:cs typeface="Calibri" panose="020F0502020204030204" pitchFamily="34" charset="0"/>
            </a:endParaRPr>
          </a:p>
          <a:p>
            <a:r>
              <a:rPr lang="en-US" sz="1800" dirty="0">
                <a:solidFill>
                  <a:srgbClr val="000000"/>
                </a:solidFill>
                <a:effectLst/>
                <a:latin typeface="Minion Pro"/>
                <a:ea typeface="Times New Roman" panose="02020603050405020304" pitchFamily="18" charset="0"/>
                <a:cs typeface="Calibri" panose="020F0502020204030204" pitchFamily="34" charset="0"/>
              </a:rPr>
              <a:t>This farming technology is intended to alleviate the labor-intensive and time-consuming agricultural operations that farmers all over the world face</a:t>
            </a:r>
          </a:p>
          <a:p>
            <a:endParaRPr lang="en-US" sz="1800" dirty="0">
              <a:solidFill>
                <a:srgbClr val="000000"/>
              </a:solidFill>
              <a:latin typeface="Minion Pro"/>
              <a:cs typeface="Calibri" panose="020F0502020204030204" pitchFamily="34" charset="0"/>
            </a:endParaRPr>
          </a:p>
          <a:p>
            <a:r>
              <a:rPr lang="en-US" sz="1800" dirty="0">
                <a:solidFill>
                  <a:srgbClr val="000000"/>
                </a:solidFill>
                <a:effectLst/>
                <a:latin typeface="Minion Pro"/>
                <a:ea typeface="Times New Roman" panose="02020603050405020304" pitchFamily="18" charset="0"/>
                <a:cs typeface="Calibri" panose="020F0502020204030204" pitchFamily="34" charset="0"/>
              </a:rPr>
              <a:t>Automated </a:t>
            </a:r>
            <a:r>
              <a:rPr lang="en-US" sz="1800" b="1" dirty="0">
                <a:solidFill>
                  <a:srgbClr val="000000"/>
                </a:solidFill>
                <a:effectLst/>
                <a:latin typeface="Minion Pro"/>
                <a:ea typeface="Times New Roman" panose="02020603050405020304" pitchFamily="18" charset="0"/>
                <a:cs typeface="Calibri" panose="020F0502020204030204" pitchFamily="34" charset="0"/>
              </a:rPr>
              <a:t>tractors</a:t>
            </a:r>
            <a:r>
              <a:rPr lang="en-US" sz="1800" dirty="0">
                <a:solidFill>
                  <a:srgbClr val="000000"/>
                </a:solidFill>
                <a:effectLst/>
                <a:latin typeface="Minion Pro"/>
                <a:ea typeface="Times New Roman" panose="02020603050405020304" pitchFamily="18" charset="0"/>
                <a:cs typeface="Calibri" panose="020F0502020204030204" pitchFamily="34" charset="0"/>
              </a:rPr>
              <a:t>, </a:t>
            </a:r>
            <a:r>
              <a:rPr lang="en-US" sz="1800" b="1" dirty="0">
                <a:solidFill>
                  <a:srgbClr val="000000"/>
                </a:solidFill>
                <a:effectLst/>
                <a:latin typeface="Minion Pro"/>
                <a:ea typeface="Times New Roman" panose="02020603050405020304" pitchFamily="18" charset="0"/>
                <a:cs typeface="Calibri" panose="020F0502020204030204" pitchFamily="34" charset="0"/>
              </a:rPr>
              <a:t>GPS</a:t>
            </a:r>
            <a:r>
              <a:rPr lang="en-US" sz="1800" dirty="0">
                <a:solidFill>
                  <a:srgbClr val="000000"/>
                </a:solidFill>
                <a:effectLst/>
                <a:latin typeface="Minion Pro"/>
                <a:ea typeface="Times New Roman" panose="02020603050405020304" pitchFamily="18" charset="0"/>
                <a:cs typeface="Calibri" panose="020F0502020204030204" pitchFamily="34" charset="0"/>
              </a:rPr>
              <a:t>, </a:t>
            </a:r>
            <a:r>
              <a:rPr lang="en-US" sz="1800" b="1" dirty="0">
                <a:solidFill>
                  <a:srgbClr val="000000"/>
                </a:solidFill>
                <a:effectLst/>
                <a:latin typeface="Minion Pro"/>
                <a:ea typeface="Times New Roman" panose="02020603050405020304" pitchFamily="18" charset="0"/>
                <a:cs typeface="Calibri" panose="020F0502020204030204" pitchFamily="34" charset="0"/>
              </a:rPr>
              <a:t>drones, robotics</a:t>
            </a:r>
            <a:r>
              <a:rPr lang="en-US" sz="1800" dirty="0">
                <a:solidFill>
                  <a:srgbClr val="000000"/>
                </a:solidFill>
                <a:effectLst/>
                <a:latin typeface="Minion Pro"/>
                <a:ea typeface="Times New Roman" panose="02020603050405020304" pitchFamily="18" charset="0"/>
                <a:cs typeface="Calibri" panose="020F0502020204030204" pitchFamily="34" charset="0"/>
              </a:rPr>
              <a:t>, and software as a way to transform the current agriculture industry.</a:t>
            </a:r>
          </a:p>
          <a:p>
            <a:endParaRPr lang="en-US" sz="1800" dirty="0">
              <a:solidFill>
                <a:srgbClr val="000000"/>
              </a:solidFill>
              <a:latin typeface="Minion Pro"/>
              <a:cs typeface="Calibri" panose="020F0502020204030204" pitchFamily="34" charset="0"/>
            </a:endParaRPr>
          </a:p>
          <a:p>
            <a:endParaRPr lang="en-GB" dirty="0"/>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
        <p:nvSpPr>
          <p:cNvPr id="6" name="Segnaposto piè di pagina 1">
            <a:extLst>
              <a:ext uri="{FF2B5EF4-FFF2-40B4-BE49-F238E27FC236}">
                <a16:creationId xmlns:a16="http://schemas.microsoft.com/office/drawing/2014/main" id="{3A5EF61F-90DA-1059-EA5A-8EA1F31FD60C}"/>
              </a:ext>
            </a:extLst>
          </p:cNvPr>
          <p:cNvSpPr>
            <a:spLocks noGrp="1"/>
          </p:cNvSpPr>
          <p:nvPr>
            <p:ph type="ftr" sz="quarter" idx="11"/>
          </p:nvPr>
        </p:nvSpPr>
        <p:spPr>
          <a:xfrm>
            <a:off x="838200" y="6238876"/>
            <a:ext cx="9982200" cy="600074"/>
          </a:xfrm>
        </p:spPr>
        <p:txBody>
          <a:bodyPr/>
          <a:lstStyle/>
          <a:p>
            <a:r>
              <a:rPr lang="en-US" dirty="0"/>
              <a:t>Module: Digital Technologies and Artificial intelligence  / Learning Unit: Automation Technologies / Subunit: 1st</a:t>
            </a:r>
          </a:p>
        </p:txBody>
      </p:sp>
    </p:spTree>
    <p:extLst>
      <p:ext uri="{BB962C8B-B14F-4D97-AF65-F5344CB8AC3E}">
        <p14:creationId xmlns:p14="http://schemas.microsoft.com/office/powerpoint/2010/main" val="3776167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Agricultural Automation Systems:</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6</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1" y="1562194"/>
            <a:ext cx="9982200" cy="4395600"/>
          </a:xfrm>
        </p:spPr>
        <p:txBody>
          <a:bodyPr>
            <a:normAutofit/>
          </a:bodyPr>
          <a:lstStyle/>
          <a:p>
            <a:pPr marL="0" indent="0" algn="just">
              <a:buNone/>
            </a:pPr>
            <a:r>
              <a:rPr lang="en-US" sz="1800" dirty="0"/>
              <a:t>Many agricultural automation systems, like many automation systems in most industries, perform the following actions:</a:t>
            </a:r>
          </a:p>
          <a:p>
            <a:pPr marL="0" indent="0" algn="just">
              <a:buNone/>
            </a:pPr>
            <a:endParaRPr lang="en-US" sz="1800" dirty="0"/>
          </a:p>
          <a:p>
            <a:pPr algn="just"/>
            <a:r>
              <a:rPr lang="en-US" sz="1800" b="1" dirty="0"/>
              <a:t>Obtain</a:t>
            </a:r>
            <a:r>
              <a:rPr lang="en-US" sz="1800" dirty="0"/>
              <a:t> and </a:t>
            </a:r>
            <a:r>
              <a:rPr lang="en-US" sz="1800" b="1" dirty="0"/>
              <a:t>process</a:t>
            </a:r>
            <a:r>
              <a:rPr lang="en-US" sz="1800" dirty="0"/>
              <a:t> information.</a:t>
            </a:r>
          </a:p>
          <a:p>
            <a:pPr algn="just"/>
            <a:r>
              <a:rPr lang="en-US" sz="1800" b="1" dirty="0"/>
              <a:t>Make a decision</a:t>
            </a:r>
            <a:r>
              <a:rPr lang="en-US" sz="1800" dirty="0"/>
              <a:t>.</a:t>
            </a:r>
          </a:p>
          <a:p>
            <a:pPr algn="just"/>
            <a:r>
              <a:rPr lang="en-US" sz="1800" b="1" dirty="0"/>
              <a:t>Perform</a:t>
            </a:r>
            <a:r>
              <a:rPr lang="en-US" sz="1800" dirty="0"/>
              <a:t> some actions.</a:t>
            </a:r>
          </a:p>
          <a:p>
            <a:pPr algn="just"/>
            <a:endParaRPr lang="en-US" sz="1800" dirty="0"/>
          </a:p>
          <a:p>
            <a:pPr marL="0" indent="0" algn="just">
              <a:buNone/>
            </a:pPr>
            <a:r>
              <a:rPr lang="en-GB" sz="1800" dirty="0">
                <a:solidFill>
                  <a:srgbClr val="000000"/>
                </a:solidFill>
                <a:effectLst/>
                <a:latin typeface="Minion Pro"/>
                <a:ea typeface="Times New Roman" panose="02020603050405020304" pitchFamily="18" charset="0"/>
                <a:cs typeface="Calibri" panose="020F0502020204030204" pitchFamily="34" charset="0"/>
              </a:rPr>
              <a:t>The automation system needs information to make appropriate decisions before it takes actions. If the automation system has incorrect information, it will make faulty decisions and will take incorrect actions. The information required by many agricultural automation systems can often be one of three types. These types are setpoints, agricultural variables, and automation system variables. Setpoints are desired outputs, conditions, or relationships supplied to the automation system from the outside. </a:t>
            </a:r>
            <a:endParaRPr lang="en-GB" dirty="0"/>
          </a:p>
        </p:txBody>
      </p:sp>
      <p:sp>
        <p:nvSpPr>
          <p:cNvPr id="20" name="Segnaposto piè di pagina 1">
            <a:extLst>
              <a:ext uri="{FF2B5EF4-FFF2-40B4-BE49-F238E27FC236}">
                <a16:creationId xmlns:a16="http://schemas.microsoft.com/office/drawing/2014/main" id="{ABF8CC26-E9BB-C043-8AA3-0182284C2990}"/>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a:t>Module: Digital Technologies and Artificial intelligence  / Learning Unit: Automation Technologies / Subunit: 2nd</a:t>
            </a:r>
          </a:p>
        </p:txBody>
      </p:sp>
    </p:spTree>
    <p:extLst>
      <p:ext uri="{BB962C8B-B14F-4D97-AF65-F5344CB8AC3E}">
        <p14:creationId xmlns:p14="http://schemas.microsoft.com/office/powerpoint/2010/main" val="2269428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What’s a PID controller?</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7</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635852"/>
            <a:ext cx="10515599" cy="4321941"/>
          </a:xfrm>
        </p:spPr>
        <p:txBody>
          <a:bodyPr>
            <a:normAutofit/>
          </a:bodyPr>
          <a:lstStyle/>
          <a:p>
            <a:pPr marL="0" indent="0">
              <a:buNone/>
            </a:pPr>
            <a:r>
              <a:rPr lang="en-US" sz="1800" b="1" dirty="0">
                <a:solidFill>
                  <a:srgbClr val="000000"/>
                </a:solidFill>
                <a:effectLst/>
                <a:ea typeface="Times New Roman" panose="02020603050405020304" pitchFamily="18" charset="0"/>
                <a:cs typeface="Calibri" panose="020F0502020204030204" pitchFamily="34" charset="0"/>
              </a:rPr>
              <a:t>PID controller </a:t>
            </a:r>
            <a:r>
              <a:rPr lang="en-US" sz="1800" dirty="0">
                <a:solidFill>
                  <a:srgbClr val="000000"/>
                </a:solidFill>
                <a:effectLst/>
                <a:ea typeface="Times New Roman" panose="02020603050405020304" pitchFamily="18" charset="0"/>
                <a:cs typeface="Calibri" panose="020F0502020204030204" pitchFamily="34" charset="0"/>
              </a:rPr>
              <a:t>is a series compensator, which is integrated, in whole or in part, into the straight branch of the closed loop system loop and appropriately adjusts the signal that activates the system under control, taking into account the deviation (error) of the input (usually the desired specification for the output) from the actual output of the system. </a:t>
            </a:r>
          </a:p>
          <a:p>
            <a:pPr marL="0" indent="0">
              <a:buNone/>
            </a:pPr>
            <a:endParaRPr lang="en-US" sz="1800" dirty="0">
              <a:solidFill>
                <a:srgbClr val="000000"/>
              </a:solidFill>
              <a:ea typeface="Times New Roman" panose="02020603050405020304" pitchFamily="18" charset="0"/>
              <a:cs typeface="Calibri" panose="020F0502020204030204" pitchFamily="34" charset="0"/>
            </a:endParaRPr>
          </a:p>
          <a:p>
            <a:pPr marL="0" indent="0">
              <a:buNone/>
            </a:pPr>
            <a:r>
              <a:rPr lang="en-US" sz="1800" dirty="0">
                <a:solidFill>
                  <a:srgbClr val="000000"/>
                </a:solidFill>
                <a:effectLst/>
                <a:ea typeface="Times New Roman" panose="02020603050405020304" pitchFamily="18" charset="0"/>
                <a:cs typeface="Calibri" panose="020F0502020204030204" pitchFamily="34" charset="0"/>
              </a:rPr>
              <a:t>A </a:t>
            </a:r>
            <a:r>
              <a:rPr lang="en-US" sz="1800" b="1" dirty="0">
                <a:solidFill>
                  <a:srgbClr val="000000"/>
                </a:solidFill>
                <a:effectLst/>
                <a:ea typeface="Times New Roman" panose="02020603050405020304" pitchFamily="18" charset="0"/>
                <a:cs typeface="Calibri" panose="020F0502020204030204" pitchFamily="34" charset="0"/>
              </a:rPr>
              <a:t>PID controller </a:t>
            </a:r>
            <a:r>
              <a:rPr lang="en-US" sz="1800" dirty="0">
                <a:solidFill>
                  <a:srgbClr val="000000"/>
                </a:solidFill>
                <a:effectLst/>
                <a:ea typeface="Times New Roman" panose="02020603050405020304" pitchFamily="18" charset="0"/>
                <a:cs typeface="Calibri" panose="020F0502020204030204" pitchFamily="34" charset="0"/>
              </a:rPr>
              <a:t>includes 3 main terms:</a:t>
            </a:r>
          </a:p>
          <a:p>
            <a:r>
              <a:rPr lang="en-US" sz="1800" dirty="0">
                <a:solidFill>
                  <a:srgbClr val="000000"/>
                </a:solidFill>
                <a:effectLst/>
                <a:ea typeface="Times New Roman" panose="02020603050405020304" pitchFamily="18" charset="0"/>
                <a:cs typeface="Calibri" panose="020F0502020204030204" pitchFamily="34" charset="0"/>
              </a:rPr>
              <a:t>The Proportional term (Proportional or P term)</a:t>
            </a:r>
          </a:p>
          <a:p>
            <a:r>
              <a:rPr lang="en-US" sz="1800" dirty="0">
                <a:solidFill>
                  <a:srgbClr val="000000"/>
                </a:solidFill>
                <a:effectLst/>
                <a:ea typeface="Times New Roman" panose="02020603050405020304" pitchFamily="18" charset="0"/>
                <a:cs typeface="Calibri" panose="020F0502020204030204" pitchFamily="34" charset="0"/>
              </a:rPr>
              <a:t>The Integral or I term, </a:t>
            </a:r>
          </a:p>
          <a:p>
            <a:r>
              <a:rPr lang="en-US" sz="1800" dirty="0">
                <a:solidFill>
                  <a:srgbClr val="000000"/>
                </a:solidFill>
                <a:effectLst/>
                <a:ea typeface="Times New Roman" panose="02020603050405020304" pitchFamily="18" charset="0"/>
                <a:cs typeface="Calibri" panose="020F0502020204030204" pitchFamily="34" charset="0"/>
              </a:rPr>
              <a:t>The Differential term (Derivative or D term)</a:t>
            </a:r>
          </a:p>
          <a:p>
            <a:pPr marL="0" indent="0">
              <a:buNone/>
            </a:pPr>
            <a:endParaRPr lang="en-US" sz="1800" dirty="0">
              <a:solidFill>
                <a:srgbClr val="000000"/>
              </a:solidFill>
              <a:effectLst/>
              <a:ea typeface="Times New Roman" panose="02020603050405020304" pitchFamily="18" charset="0"/>
              <a:cs typeface="Calibri" panose="020F0502020204030204" pitchFamily="34" charset="0"/>
            </a:endParaRPr>
          </a:p>
          <a:p>
            <a:endParaRPr lang="en-GB" dirty="0"/>
          </a:p>
        </p:txBody>
      </p:sp>
      <p:sp>
        <p:nvSpPr>
          <p:cNvPr id="6" name="Segnaposto piè di pagina 1">
            <a:extLst>
              <a:ext uri="{FF2B5EF4-FFF2-40B4-BE49-F238E27FC236}">
                <a16:creationId xmlns:a16="http://schemas.microsoft.com/office/drawing/2014/main" id="{DA857C72-C724-BEDA-B2E0-0F71BCC1A3F9}"/>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a:t>Module: Digital Technologies and Artificial intelligence  / Learning Unit: Automation Technologies / Subunit: 2nd</a:t>
            </a:r>
          </a:p>
        </p:txBody>
      </p:sp>
    </p:spTree>
    <p:extLst>
      <p:ext uri="{BB962C8B-B14F-4D97-AF65-F5344CB8AC3E}">
        <p14:creationId xmlns:p14="http://schemas.microsoft.com/office/powerpoint/2010/main" val="1634561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Controllers</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8</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62194"/>
            <a:ext cx="10515599" cy="4395600"/>
          </a:xfrm>
        </p:spPr>
        <p:txBody>
          <a:bodyPr>
            <a:normAutofit/>
          </a:bodyPr>
          <a:lstStyle/>
          <a:p>
            <a:r>
              <a:rPr lang="en-GB" sz="1800" b="1" dirty="0">
                <a:solidFill>
                  <a:srgbClr val="000000"/>
                </a:solidFill>
                <a:effectLst/>
                <a:ea typeface="Times New Roman" panose="02020603050405020304" pitchFamily="18" charset="0"/>
                <a:cs typeface="Calibri" panose="020F0502020204030204" pitchFamily="34" charset="0"/>
              </a:rPr>
              <a:t>Controllers</a:t>
            </a:r>
            <a:r>
              <a:rPr lang="en-GB" sz="1800" dirty="0">
                <a:solidFill>
                  <a:srgbClr val="000000"/>
                </a:solidFill>
                <a:effectLst/>
                <a:ea typeface="Times New Roman" panose="02020603050405020304" pitchFamily="18" charset="0"/>
                <a:cs typeface="Calibri" panose="020F0502020204030204" pitchFamily="34" charset="0"/>
              </a:rPr>
              <a:t> can be classified by the number of states of the output of the controller. Generally, the more states of the output, the more complicated and costly the controller will be. They will be initially classified here into on–off, discrete-output, and continuous controller categories. On–off control is the simplest control. Consider, for example, a simple heating system.</a:t>
            </a:r>
          </a:p>
          <a:p>
            <a:endParaRPr lang="en-GB" sz="1800" dirty="0">
              <a:solidFill>
                <a:srgbClr val="000000"/>
              </a:solidFill>
              <a:effectLst/>
              <a:ea typeface="Times New Roman" panose="02020603050405020304" pitchFamily="18" charset="0"/>
              <a:cs typeface="Calibri" panose="020F0502020204030204" pitchFamily="34" charset="0"/>
            </a:endParaRPr>
          </a:p>
          <a:p>
            <a:r>
              <a:rPr lang="en-GB" sz="1800" b="1" dirty="0">
                <a:solidFill>
                  <a:srgbClr val="000000"/>
                </a:solidFill>
                <a:effectLst/>
                <a:ea typeface="Times New Roman" panose="02020603050405020304" pitchFamily="18" charset="0"/>
                <a:cs typeface="Calibri" panose="020F0502020204030204" pitchFamily="34" charset="0"/>
              </a:rPr>
              <a:t>Controllers </a:t>
            </a:r>
            <a:r>
              <a:rPr lang="en-GB" sz="1800" dirty="0">
                <a:solidFill>
                  <a:srgbClr val="000000"/>
                </a:solidFill>
                <a:effectLst/>
                <a:ea typeface="Times New Roman" panose="02020603050405020304" pitchFamily="18" charset="0"/>
                <a:cs typeface="Calibri" panose="020F0502020204030204" pitchFamily="34" charset="0"/>
              </a:rPr>
              <a:t>can be mathematically analysed to predict and understand performance and to enable improvements. The classical control theory was developed in the middle of the twentieth century to analyse automation systems.</a:t>
            </a:r>
          </a:p>
          <a:p>
            <a:endParaRPr lang="en-GB" sz="1800" dirty="0">
              <a:solidFill>
                <a:srgbClr val="000000"/>
              </a:solidFill>
              <a:ea typeface="Times New Roman" panose="02020603050405020304" pitchFamily="18" charset="0"/>
              <a:cs typeface="Calibri" panose="020F0502020204030204" pitchFamily="34" charset="0"/>
            </a:endParaRPr>
          </a:p>
          <a:p>
            <a:r>
              <a:rPr lang="en-US" sz="1800" b="1" dirty="0">
                <a:solidFill>
                  <a:srgbClr val="000000"/>
                </a:solidFill>
                <a:ea typeface="Times New Roman" panose="02020603050405020304" pitchFamily="18" charset="0"/>
                <a:cs typeface="Calibri" panose="020F0502020204030204" pitchFamily="34" charset="0"/>
              </a:rPr>
              <a:t>C</a:t>
            </a:r>
            <a:r>
              <a:rPr lang="en-US" sz="1800" b="1" dirty="0">
                <a:solidFill>
                  <a:srgbClr val="000000"/>
                </a:solidFill>
                <a:effectLst/>
                <a:ea typeface="Times New Roman" panose="02020603050405020304" pitchFamily="18" charset="0"/>
                <a:cs typeface="Calibri" panose="020F0502020204030204" pitchFamily="34" charset="0"/>
              </a:rPr>
              <a:t>ontrollers</a:t>
            </a:r>
            <a:r>
              <a:rPr lang="en-US" sz="1800" dirty="0">
                <a:solidFill>
                  <a:srgbClr val="000000"/>
                </a:solidFill>
                <a:effectLst/>
                <a:ea typeface="Times New Roman" panose="02020603050405020304" pitchFamily="18" charset="0"/>
                <a:cs typeface="Calibri" panose="020F0502020204030204" pitchFamily="34" charset="0"/>
              </a:rPr>
              <a:t> must take all the sensor signals and resolve them into coherent and reliable information. The signals received may vary widely for such characteristics as signal level, frequency content, and noise. The controller front ends must properly process the signals to obtain reliable information. But the most important task of the controller is to decide the proper action.</a:t>
            </a:r>
            <a:endParaRPr lang="en-GB" b="1" dirty="0"/>
          </a:p>
        </p:txBody>
      </p:sp>
      <p:sp>
        <p:nvSpPr>
          <p:cNvPr id="6" name="Segnaposto piè di pagina 1">
            <a:extLst>
              <a:ext uri="{FF2B5EF4-FFF2-40B4-BE49-F238E27FC236}">
                <a16:creationId xmlns:a16="http://schemas.microsoft.com/office/drawing/2014/main" id="{8872725B-1E29-688D-DABF-F10BD9E73839}"/>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a:t>Module: Digital Technologies and Artificial intelligence  / Learning Unit: Automation Technologies / Subunit: 2nd</a:t>
            </a:r>
          </a:p>
        </p:txBody>
      </p:sp>
    </p:spTree>
    <p:extLst>
      <p:ext uri="{BB962C8B-B14F-4D97-AF65-F5344CB8AC3E}">
        <p14:creationId xmlns:p14="http://schemas.microsoft.com/office/powerpoint/2010/main" val="778687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Microcomputers in Agriculture</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9</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1015068" y="1562194"/>
            <a:ext cx="10338731" cy="4395600"/>
          </a:xfrm>
        </p:spPr>
        <p:txBody>
          <a:bodyPr>
            <a:normAutofit/>
          </a:bodyPr>
          <a:lstStyle/>
          <a:p>
            <a:pPr marL="0" indent="0">
              <a:buNone/>
            </a:pPr>
            <a:r>
              <a:rPr lang="en-US" sz="1800" dirty="0"/>
              <a:t>Set of mechanisms/devices in the environment that perform a specific action or activity and interact. As we can see, from the field of agriculture, it is not possible to end the contribution of computer systems as these have become indispensable in every branch of human activity. </a:t>
            </a:r>
          </a:p>
          <a:p>
            <a:pPr marL="0" indent="0">
              <a:buNone/>
            </a:pPr>
            <a:endParaRPr lang="en-US" sz="1800" dirty="0"/>
          </a:p>
          <a:p>
            <a:pPr marL="0" indent="0">
              <a:buNone/>
            </a:pPr>
            <a:r>
              <a:rPr lang="en-GB" sz="1800" b="1" dirty="0"/>
              <a:t>System requirements:</a:t>
            </a:r>
          </a:p>
          <a:p>
            <a:pPr marL="0" indent="0">
              <a:buNone/>
            </a:pPr>
            <a:r>
              <a:rPr lang="en-US" sz="1800" dirty="0"/>
              <a:t>•In many cases, all you need is a computer that could </a:t>
            </a:r>
            <a:r>
              <a:rPr lang="en-US" sz="1800" dirty="0" err="1"/>
              <a:t>programme</a:t>
            </a:r>
            <a:r>
              <a:rPr lang="en-US" sz="1800" dirty="0"/>
              <a:t> to simply take data from the environment (e.g., changes in temperature, distance, lighting, button presses) ...</a:t>
            </a:r>
          </a:p>
          <a:p>
            <a:pPr marL="0" indent="0">
              <a:buNone/>
            </a:pPr>
            <a:r>
              <a:rPr lang="en-US" sz="1800" dirty="0"/>
              <a:t>•then, after processing, give commands for actions such as switching on a lamp (unit lighting), the movement of a mechanism (e.g., a ventilation unit or a fence mechanism), the generation of a sound (siren for emergency notification).</a:t>
            </a:r>
          </a:p>
          <a:p>
            <a:pPr marL="0" indent="0">
              <a:buNone/>
            </a:pPr>
            <a:r>
              <a:rPr lang="en-US" sz="1800" dirty="0"/>
              <a:t>•The possibility of remote notification of what is happening or to delegate actions is very welcome.</a:t>
            </a:r>
          </a:p>
          <a:p>
            <a:pPr marL="0" indent="0">
              <a:buNone/>
            </a:pPr>
            <a:r>
              <a:rPr lang="en-US" sz="1800" dirty="0"/>
              <a:t>•The small size and resistance to extreme environmental conditions (e.g., temperature, humidity, radiation) and the small energy consumption is a priority.</a:t>
            </a:r>
          </a:p>
          <a:p>
            <a:pPr marL="0" indent="0">
              <a:buNone/>
            </a:pPr>
            <a:endParaRPr lang="en-GB" sz="1800" b="1" dirty="0"/>
          </a:p>
        </p:txBody>
      </p:sp>
      <p:sp>
        <p:nvSpPr>
          <p:cNvPr id="8" name="Segnaposto piè di pagina 1">
            <a:extLst>
              <a:ext uri="{FF2B5EF4-FFF2-40B4-BE49-F238E27FC236}">
                <a16:creationId xmlns:a16="http://schemas.microsoft.com/office/drawing/2014/main" id="{BE35B203-97E8-504D-91F6-2AA4D75BBA9D}"/>
              </a:ext>
            </a:extLst>
          </p:cNvPr>
          <p:cNvSpPr txBox="1">
            <a:spLocks/>
          </p:cNvSpPr>
          <p:nvPr/>
        </p:nvSpPr>
        <p:spPr>
          <a:xfrm>
            <a:off x="838200" y="6238876"/>
            <a:ext cx="9982200" cy="600074"/>
          </a:xfrm>
          <a:prstGeom prst="rect">
            <a:avLst/>
          </a:prstGeom>
        </p:spPr>
        <p:txBody>
          <a:bodyPr vert="horz" lIns="91440" tIns="45720" rIns="91440" bIns="45720" rtlCol="0" anchor="ctr"/>
          <a:lstStyle>
            <a:defPPr>
              <a:defRPr lang="it-IT"/>
            </a:defPPr>
            <a:lvl1pPr marL="0" algn="r" defTabSz="914400" rtl="0" eaLnBrk="1" latinLnBrk="0" hangingPunct="1">
              <a:defRPr lang="en-US" sz="1200" b="1"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a:t>Module: Digital Technologies and Artificial intelligence  / Learning Unit: Automation Technologies / Subunit: 2nd</a:t>
            </a:r>
          </a:p>
        </p:txBody>
      </p:sp>
    </p:spTree>
    <p:extLst>
      <p:ext uri="{BB962C8B-B14F-4D97-AF65-F5344CB8AC3E}">
        <p14:creationId xmlns:p14="http://schemas.microsoft.com/office/powerpoint/2010/main" val="955628773"/>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858ADC-DF98-44C9-8B49-F3A9F18F0C03}"/>
</file>

<file path=customXml/itemProps2.xml><?xml version="1.0" encoding="utf-8"?>
<ds:datastoreItem xmlns:ds="http://schemas.openxmlformats.org/officeDocument/2006/customXml" ds:itemID="{B73D24FF-57E2-445F-AF4B-1E73C123BF1D}"/>
</file>

<file path=docProps/app.xml><?xml version="1.0" encoding="utf-8"?>
<Properties xmlns="http://schemas.openxmlformats.org/officeDocument/2006/extended-properties" xmlns:vt="http://schemas.openxmlformats.org/officeDocument/2006/docPropsVTypes">
  <Template/>
  <TotalTime>419</TotalTime>
  <Words>2168</Words>
  <Application>Microsoft Office PowerPoint</Application>
  <PresentationFormat>Widescreen</PresentationFormat>
  <Paragraphs>139</Paragraphs>
  <Slides>24</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Minion Pro</vt:lpstr>
      <vt:lpstr>Wingdings</vt:lpstr>
      <vt:lpstr>Tema1</vt:lpstr>
      <vt:lpstr>PowerPoint Presentation</vt:lpstr>
      <vt:lpstr>Course: (VET-B4) Module: (Digital Technologies and Artificial intelligence ) Learning Unit: (Automation Technologies)</vt:lpstr>
      <vt:lpstr>Introduction to Automation technologies in agriculture</vt:lpstr>
      <vt:lpstr>Introduction to Automation technologies in agriculture</vt:lpstr>
      <vt:lpstr>What are Automation Technologies in Agriculture?</vt:lpstr>
      <vt:lpstr>Agricultural Automation Systems:</vt:lpstr>
      <vt:lpstr>What’s a PID controller?</vt:lpstr>
      <vt:lpstr>Controllers</vt:lpstr>
      <vt:lpstr>Microcomputers in Agriculture</vt:lpstr>
      <vt:lpstr>Computing Systems: Arduino &amp; Raspberry Pi</vt:lpstr>
      <vt:lpstr>Applications in Agriculture</vt:lpstr>
      <vt:lpstr>Applications in Agriculture</vt:lpstr>
      <vt:lpstr>Applications in Agriculture</vt:lpstr>
      <vt:lpstr>Applications in Agriculture</vt:lpstr>
      <vt:lpstr>Applications in Agriculture</vt:lpstr>
      <vt:lpstr>Applications in Agriculture</vt:lpstr>
      <vt:lpstr>Applications in Agriculture</vt:lpstr>
      <vt:lpstr>Applications in Agriculture</vt:lpstr>
      <vt:lpstr>Applications in Agriculture</vt:lpstr>
      <vt:lpstr>Applications in Agriculture</vt:lpstr>
      <vt:lpstr>Applications in Agriculture</vt:lpstr>
      <vt:lpstr>Applications in Agriculture</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Dimitris Michas</cp:lastModifiedBy>
  <cp:revision>74</cp:revision>
  <dcterms:created xsi:type="dcterms:W3CDTF">2022-08-02T09:54:50Z</dcterms:created>
  <dcterms:modified xsi:type="dcterms:W3CDTF">2023-12-22T16:19:02Z</dcterms:modified>
</cp:coreProperties>
</file>