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6" r:id="rId1"/>
  </p:sldMasterIdLst>
  <p:notesMasterIdLst>
    <p:notesMasterId r:id="rId43"/>
  </p:notesMasterIdLst>
  <p:sldIdLst>
    <p:sldId id="265" r:id="rId2"/>
    <p:sldId id="256" r:id="rId3"/>
    <p:sldId id="260" r:id="rId4"/>
    <p:sldId id="269" r:id="rId5"/>
    <p:sldId id="283" r:id="rId6"/>
    <p:sldId id="273" r:id="rId7"/>
    <p:sldId id="274" r:id="rId8"/>
    <p:sldId id="281" r:id="rId9"/>
    <p:sldId id="290" r:id="rId10"/>
    <p:sldId id="284" r:id="rId11"/>
    <p:sldId id="285" r:id="rId12"/>
    <p:sldId id="304" r:id="rId13"/>
    <p:sldId id="277" r:id="rId14"/>
    <p:sldId id="357" r:id="rId15"/>
    <p:sldId id="358" r:id="rId16"/>
    <p:sldId id="359" r:id="rId17"/>
    <p:sldId id="360" r:id="rId18"/>
    <p:sldId id="361" r:id="rId19"/>
    <p:sldId id="362" r:id="rId20"/>
    <p:sldId id="363" r:id="rId21"/>
    <p:sldId id="364" r:id="rId22"/>
    <p:sldId id="365" r:id="rId23"/>
    <p:sldId id="366" r:id="rId24"/>
    <p:sldId id="367" r:id="rId25"/>
    <p:sldId id="369" r:id="rId26"/>
    <p:sldId id="370" r:id="rId27"/>
    <p:sldId id="334" r:id="rId28"/>
    <p:sldId id="335" r:id="rId29"/>
    <p:sldId id="338" r:id="rId30"/>
    <p:sldId id="339" r:id="rId31"/>
    <p:sldId id="340" r:id="rId32"/>
    <p:sldId id="341" r:id="rId33"/>
    <p:sldId id="336" r:id="rId34"/>
    <p:sldId id="343" r:id="rId35"/>
    <p:sldId id="344" r:id="rId36"/>
    <p:sldId id="337" r:id="rId37"/>
    <p:sldId id="371" r:id="rId38"/>
    <p:sldId id="345" r:id="rId39"/>
    <p:sldId id="346" r:id="rId40"/>
    <p:sldId id="347" r:id="rId41"/>
    <p:sldId id="266" r:id="rId4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94C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11"/>
    <p:restoredTop sz="96405"/>
  </p:normalViewPr>
  <p:slideViewPr>
    <p:cSldViewPr snapToGrid="0">
      <p:cViewPr varScale="1">
        <p:scale>
          <a:sx n="127" d="100"/>
          <a:sy n="127" d="100"/>
        </p:scale>
        <p:origin x="208" y="90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493F3-C05E-46E2-A56F-A8C4190027D8}" type="datetimeFigureOut">
              <a:rPr lang="en-GB" smtClean="0"/>
              <a:t>25/02/2024</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235AB5-D1E5-48C5-AA88-978DACDF2927}" type="slidenum">
              <a:rPr lang="en-GB" smtClean="0"/>
              <a:t>‹#›</a:t>
            </a:fld>
            <a:endParaRPr lang="en-GB"/>
          </a:p>
        </p:txBody>
      </p:sp>
    </p:spTree>
    <p:extLst>
      <p:ext uri="{BB962C8B-B14F-4D97-AF65-F5344CB8AC3E}">
        <p14:creationId xmlns:p14="http://schemas.microsoft.com/office/powerpoint/2010/main" val="131256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LIEF">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81603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5047-B9FC-806C-E046-08150E6C39C6}"/>
              </a:ext>
            </a:extLst>
          </p:cNvPr>
          <p:cNvSpPr>
            <a:spLocks noGrp="1"/>
          </p:cNvSpPr>
          <p:nvPr>
            <p:ph type="title"/>
          </p:nvPr>
        </p:nvSpPr>
        <p:spPr>
          <a:xfrm>
            <a:off x="839788" y="819150"/>
            <a:ext cx="3932237" cy="1238249"/>
          </a:xfrm>
        </p:spPr>
        <p:txBody>
          <a:bodyPr vert="horz" lIns="91440" tIns="45720" rIns="91440" bIns="45720" rtlCol="0" anchor="b">
            <a:normAutofit/>
          </a:bodyPr>
          <a:lstStyle>
            <a:lvl1pPr>
              <a:defRPr lang="it-IT" sz="3200" dirty="0">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69D829CE-2F13-CCFA-C4EA-39B37C4CCD67}"/>
              </a:ext>
            </a:extLst>
          </p:cNvPr>
          <p:cNvSpPr>
            <a:spLocks noGrp="1"/>
          </p:cNvSpPr>
          <p:nvPr>
            <p:ph idx="1"/>
          </p:nvPr>
        </p:nvSpPr>
        <p:spPr>
          <a:xfrm>
            <a:off x="5183188" y="987425"/>
            <a:ext cx="6172200" cy="5146675"/>
          </a:xfrm>
        </p:spPr>
        <p:txBody>
          <a:bodyPr/>
          <a:lstStyle>
            <a:lvl1pPr>
              <a:defRPr sz="3200">
                <a:solidFill>
                  <a:srgbClr val="595959"/>
                </a:solidFill>
              </a:defRPr>
            </a:lvl1pPr>
            <a:lvl2pPr>
              <a:defRPr sz="2800">
                <a:solidFill>
                  <a:srgbClr val="595959"/>
                </a:solidFill>
              </a:defRPr>
            </a:lvl2pPr>
            <a:lvl3pPr>
              <a:defRPr sz="2400">
                <a:solidFill>
                  <a:srgbClr val="595959"/>
                </a:solidFill>
              </a:defRPr>
            </a:lvl3pPr>
            <a:lvl4pPr>
              <a:defRPr sz="2000">
                <a:solidFill>
                  <a:srgbClr val="595959"/>
                </a:solidFill>
              </a:defRPr>
            </a:lvl4pPr>
            <a:lvl5pPr>
              <a:defRPr sz="2000">
                <a:solidFill>
                  <a:srgbClr val="595959"/>
                </a:solidFill>
              </a:defRPr>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A8D09D07-9D99-C739-5DA1-9D5EE7A28DC7}"/>
              </a:ext>
            </a:extLst>
          </p:cNvPr>
          <p:cNvSpPr>
            <a:spLocks noGrp="1"/>
          </p:cNvSpPr>
          <p:nvPr>
            <p:ph type="body" sz="half" idx="2"/>
          </p:nvPr>
        </p:nvSpPr>
        <p:spPr>
          <a:xfrm>
            <a:off x="839788" y="2057400"/>
            <a:ext cx="3932237" cy="40767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2A30F46C-A008-D06D-7FAB-8FC8AA6FF861}"/>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AFF5CE2C-C1E5-E004-FCC7-4516D98B99A7}"/>
              </a:ext>
            </a:extLst>
          </p:cNvPr>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4290016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D88CE4-2DD0-D971-75D5-7AA85A53D890}"/>
              </a:ext>
            </a:extLst>
          </p:cNvPr>
          <p:cNvSpPr>
            <a:spLocks noGrp="1"/>
          </p:cNvSpPr>
          <p:nvPr>
            <p:ph type="title"/>
          </p:nvPr>
        </p:nvSpPr>
        <p:spPr>
          <a:xfrm>
            <a:off x="839788" y="685800"/>
            <a:ext cx="3932237" cy="1371600"/>
          </a:xfrm>
        </p:spPr>
        <p:txBody>
          <a:bodyPr vert="horz" lIns="91440" tIns="45720" rIns="91440" bIns="45720" rtlCol="0" anchor="b">
            <a:normAutofit/>
          </a:bodyPr>
          <a:lstStyle>
            <a:lvl1pPr>
              <a:defRPr lang="it-IT" sz="3200">
                <a:solidFill>
                  <a:srgbClr val="94C020"/>
                </a:solidFill>
              </a:defRPr>
            </a:lvl1pPr>
          </a:lstStyle>
          <a:p>
            <a:pPr lvl="0"/>
            <a:r>
              <a:rPr lang="it-IT" dirty="0"/>
              <a:t>Fare clic per modificare lo stile del titolo dello schema</a:t>
            </a:r>
          </a:p>
        </p:txBody>
      </p:sp>
      <p:sp>
        <p:nvSpPr>
          <p:cNvPr id="3" name="Segnaposto immagine 2">
            <a:extLst>
              <a:ext uri="{FF2B5EF4-FFF2-40B4-BE49-F238E27FC236}">
                <a16:creationId xmlns:a16="http://schemas.microsoft.com/office/drawing/2014/main" id="{EC16FDAB-2765-B11F-66CA-4C7C7118A07A}"/>
              </a:ext>
            </a:extLst>
          </p:cNvPr>
          <p:cNvSpPr>
            <a:spLocks noGrp="1"/>
          </p:cNvSpPr>
          <p:nvPr>
            <p:ph type="pic" idx="1"/>
          </p:nvPr>
        </p:nvSpPr>
        <p:spPr>
          <a:xfrm>
            <a:off x="5183188" y="987425"/>
            <a:ext cx="6172200" cy="51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p>
        </p:txBody>
      </p:sp>
      <p:sp>
        <p:nvSpPr>
          <p:cNvPr id="4" name="Segnaposto testo 3">
            <a:extLst>
              <a:ext uri="{FF2B5EF4-FFF2-40B4-BE49-F238E27FC236}">
                <a16:creationId xmlns:a16="http://schemas.microsoft.com/office/drawing/2014/main" id="{CC352850-094F-81CA-80F8-0C82F67F4DD2}"/>
              </a:ext>
            </a:extLst>
          </p:cNvPr>
          <p:cNvSpPr>
            <a:spLocks noGrp="1"/>
          </p:cNvSpPr>
          <p:nvPr>
            <p:ph type="body" sz="half" idx="2"/>
          </p:nvPr>
        </p:nvSpPr>
        <p:spPr>
          <a:xfrm>
            <a:off x="839788" y="2057400"/>
            <a:ext cx="3932237" cy="41148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6" name="Segnaposto piè di pagina 5">
            <a:extLst>
              <a:ext uri="{FF2B5EF4-FFF2-40B4-BE49-F238E27FC236}">
                <a16:creationId xmlns:a16="http://schemas.microsoft.com/office/drawing/2014/main" id="{77A1A944-CE4C-8232-CB28-650E41FF34A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49D91120-8A58-7980-C352-B2B148A1473C}"/>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1107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0C32BE5-9166-6808-F773-4EC2C3C02541}"/>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verticale 2">
            <a:extLst>
              <a:ext uri="{FF2B5EF4-FFF2-40B4-BE49-F238E27FC236}">
                <a16:creationId xmlns:a16="http://schemas.microsoft.com/office/drawing/2014/main" id="{9D4FEFF9-34BF-64D5-5C91-1E8379CA88A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F44BE625-B214-E0A6-80E8-2E6C7D8C623E}"/>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2B8090AA-9C94-D987-2A4D-CB828C03C6FD}"/>
              </a:ext>
            </a:extLst>
          </p:cNvPr>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4083351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414E45D8-327C-0B05-3A11-6BE2EBE73C23}"/>
              </a:ext>
            </a:extLst>
          </p:cNvPr>
          <p:cNvSpPr>
            <a:spLocks noGrp="1"/>
          </p:cNvSpPr>
          <p:nvPr>
            <p:ph type="title" orient="vert"/>
          </p:nvPr>
        </p:nvSpPr>
        <p:spPr>
          <a:xfrm>
            <a:off x="8724900" y="507999"/>
            <a:ext cx="2628900" cy="5668963"/>
          </a:xfrm>
        </p:spPr>
        <p:txBody>
          <a:bodyPr vert="vert" lIns="91440" tIns="45720" rIns="91440" bIns="45720" rtlCol="0" anchor="ctr">
            <a:normAutofit/>
          </a:bodyPr>
          <a:lstStyle>
            <a:lvl1pPr>
              <a:defRPr lang="it-IT">
                <a:solidFill>
                  <a:srgbClr val="94C020"/>
                </a:solidFill>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71453041-526F-8937-932B-EF172A95255C}"/>
              </a:ext>
            </a:extLst>
          </p:cNvPr>
          <p:cNvSpPr>
            <a:spLocks noGrp="1"/>
          </p:cNvSpPr>
          <p:nvPr>
            <p:ph type="body" orient="vert" idx="1"/>
          </p:nvPr>
        </p:nvSpPr>
        <p:spPr>
          <a:xfrm>
            <a:off x="838200" y="507999"/>
            <a:ext cx="7734300" cy="5668964"/>
          </a:xfrm>
        </p:spPr>
        <p:txBody>
          <a:bodyPr vert="eaVert"/>
          <a:lstStyle>
            <a:lvl1pPr>
              <a:defRPr>
                <a:solidFill>
                  <a:srgbClr val="595959"/>
                </a:solidFill>
              </a:defRPr>
            </a:lvl1pPr>
            <a:lvl2pPr>
              <a:defRPr>
                <a:solidFill>
                  <a:srgbClr val="595959"/>
                </a:solidFill>
              </a:defRPr>
            </a:lvl2pPr>
            <a:lvl3pPr>
              <a:defRPr>
                <a:solidFill>
                  <a:srgbClr val="595959"/>
                </a:solidFill>
              </a:defRPr>
            </a:lvl3pPr>
            <a:lvl4pPr>
              <a:defRPr>
                <a:solidFill>
                  <a:srgbClr val="595959"/>
                </a:solidFill>
              </a:defRPr>
            </a:lvl4pPr>
            <a:lvl5pPr>
              <a:defRPr>
                <a:solidFill>
                  <a:srgbClr val="595959"/>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0E8EE9AA-BA08-26B8-EAE7-70FE45C46D20}"/>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00AA2AD7-E2BC-7B18-1F33-E909574043C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5493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6" name="Segnaposto immagine 5">
            <a:extLst>
              <a:ext uri="{FF2B5EF4-FFF2-40B4-BE49-F238E27FC236}">
                <a16:creationId xmlns:a16="http://schemas.microsoft.com/office/drawing/2014/main" id="{9527BB6F-A164-5D4F-9B76-8A5088A9DF87}"/>
              </a:ext>
            </a:extLst>
          </p:cNvPr>
          <p:cNvSpPr>
            <a:spLocks noGrp="1"/>
          </p:cNvSpPr>
          <p:nvPr>
            <p:ph type="pic" sz="quarter" idx="12"/>
          </p:nvPr>
        </p:nvSpPr>
        <p:spPr>
          <a:xfrm>
            <a:off x="838199" y="1781175"/>
            <a:ext cx="6591300" cy="4394200"/>
          </a:xfrm>
        </p:spPr>
        <p:txBody>
          <a:bodyPr/>
          <a:lstStyle/>
          <a:p>
            <a:endParaRPr lang="en-GB"/>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Tree>
    <p:extLst>
      <p:ext uri="{BB962C8B-B14F-4D97-AF65-F5344CB8AC3E}">
        <p14:creationId xmlns:p14="http://schemas.microsoft.com/office/powerpoint/2010/main" val="4144916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aph">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1E4EB15-FF82-3FC8-4D4D-F9AA912AE06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piè di pagina 2">
            <a:extLst>
              <a:ext uri="{FF2B5EF4-FFF2-40B4-BE49-F238E27FC236}">
                <a16:creationId xmlns:a16="http://schemas.microsoft.com/office/drawing/2014/main" id="{B4C1BCE5-53FD-4C92-A430-FA1ED3DEDD9E}"/>
              </a:ext>
            </a:extLst>
          </p:cNvPr>
          <p:cNvSpPr>
            <a:spLocks noGrp="1"/>
          </p:cNvSpPr>
          <p:nvPr>
            <p:ph type="ftr" sz="quarter" idx="10"/>
          </p:nvPr>
        </p:nvSpPr>
        <p:spPr/>
        <p:txBody>
          <a:bodyPr/>
          <a:lstStyle/>
          <a:p>
            <a:r>
              <a:rPr lang="en-US" b="1"/>
              <a:t>Module</a:t>
            </a:r>
            <a:r>
              <a:rPr lang="en-US"/>
              <a:t>: XXXXXXX / </a:t>
            </a:r>
            <a:r>
              <a:rPr lang="en-US" b="1"/>
              <a:t>Learning Unit</a:t>
            </a:r>
            <a:r>
              <a:rPr lang="en-US"/>
              <a:t>: YYYYYYY / </a:t>
            </a:r>
            <a:r>
              <a:rPr lang="en-US" b="1"/>
              <a:t>Sub Unit</a:t>
            </a:r>
            <a:r>
              <a:rPr lang="en-US"/>
              <a:t>: ZZZZZZZZ</a:t>
            </a:r>
            <a:endParaRPr lang="en-US" b="1" dirty="0"/>
          </a:p>
        </p:txBody>
      </p:sp>
      <p:sp>
        <p:nvSpPr>
          <p:cNvPr id="4" name="Segnaposto numero diapositiva 3">
            <a:extLst>
              <a:ext uri="{FF2B5EF4-FFF2-40B4-BE49-F238E27FC236}">
                <a16:creationId xmlns:a16="http://schemas.microsoft.com/office/drawing/2014/main" id="{13FAB5AC-728A-36B0-51DE-DEC911BFBD8D}"/>
              </a:ext>
            </a:extLst>
          </p:cNvPr>
          <p:cNvSpPr>
            <a:spLocks noGrp="1"/>
          </p:cNvSpPr>
          <p:nvPr>
            <p:ph type="sldNum" sz="quarter" idx="11"/>
          </p:nvPr>
        </p:nvSpPr>
        <p:spPr/>
        <p:txBody>
          <a:bodyPr/>
          <a:lstStyle/>
          <a:p>
            <a:fld id="{D57F1E4F-1CFF-5643-939E-217C01CDF565}" type="slidenum">
              <a:rPr lang="it-IT" smtClean="0"/>
              <a:pPr/>
              <a:t>‹#›</a:t>
            </a:fld>
            <a:endParaRPr lang="it-IT" dirty="0"/>
          </a:p>
        </p:txBody>
      </p:sp>
      <p:sp>
        <p:nvSpPr>
          <p:cNvPr id="8" name="Segnaposto testo 7">
            <a:extLst>
              <a:ext uri="{FF2B5EF4-FFF2-40B4-BE49-F238E27FC236}">
                <a16:creationId xmlns:a16="http://schemas.microsoft.com/office/drawing/2014/main" id="{58DBCC6F-DEF5-CAB3-E0DA-7FFAA2C9DD83}"/>
              </a:ext>
            </a:extLst>
          </p:cNvPr>
          <p:cNvSpPr>
            <a:spLocks noGrp="1"/>
          </p:cNvSpPr>
          <p:nvPr>
            <p:ph type="body" sz="quarter" idx="13"/>
          </p:nvPr>
        </p:nvSpPr>
        <p:spPr>
          <a:xfrm>
            <a:off x="7591425" y="1776414"/>
            <a:ext cx="3762375" cy="4394200"/>
          </a:xfrm>
        </p:spPr>
        <p:txBody>
          <a:bodyPr>
            <a:normAutofit/>
          </a:bodyPr>
          <a:lstStyle>
            <a:lvl1pPr marL="0" indent="0">
              <a:buFontTx/>
              <a:buNone/>
              <a:defRPr sz="2400"/>
            </a:lvl1pPr>
            <a:lvl2pPr marL="457200" indent="0">
              <a:buFontTx/>
              <a:buNone/>
              <a:defRPr sz="2000"/>
            </a:lvl2pPr>
            <a:lvl3pPr marL="914400" indent="0">
              <a:buFontTx/>
              <a:buNone/>
              <a:defRPr sz="1800"/>
            </a:lvl3pPr>
            <a:lvl4pPr marL="1371600" indent="0">
              <a:buFontTx/>
              <a:buNone/>
              <a:defRPr sz="1600"/>
            </a:lvl4pPr>
            <a:lvl5pPr marL="1828800" indent="0">
              <a:buFontTx/>
              <a:buNone/>
              <a:defRPr sz="1600"/>
            </a:lvl5pPr>
          </a:lstStyle>
          <a:p>
            <a:pPr lvl="0"/>
            <a:r>
              <a:rPr lang="it-IT" dirty="0"/>
              <a:t>Fare clic per modificare gli stili del testo dello schema</a:t>
            </a:r>
          </a:p>
        </p:txBody>
      </p:sp>
      <p:sp>
        <p:nvSpPr>
          <p:cNvPr id="7" name="Segnaposto grafico 6">
            <a:extLst>
              <a:ext uri="{FF2B5EF4-FFF2-40B4-BE49-F238E27FC236}">
                <a16:creationId xmlns:a16="http://schemas.microsoft.com/office/drawing/2014/main" id="{B151F72B-F6FA-E04A-C2A3-703DEDE9DBCB}"/>
              </a:ext>
            </a:extLst>
          </p:cNvPr>
          <p:cNvSpPr>
            <a:spLocks noGrp="1"/>
          </p:cNvSpPr>
          <p:nvPr>
            <p:ph type="chart" sz="quarter" idx="14"/>
          </p:nvPr>
        </p:nvSpPr>
        <p:spPr>
          <a:xfrm>
            <a:off x="838200" y="1775014"/>
            <a:ext cx="6591600" cy="4395600"/>
          </a:xfrm>
        </p:spPr>
        <p:txBody>
          <a:bodyPr/>
          <a:lstStyle/>
          <a:p>
            <a:endParaRPr lang="en-GB"/>
          </a:p>
        </p:txBody>
      </p:sp>
    </p:spTree>
    <p:extLst>
      <p:ext uri="{BB962C8B-B14F-4D97-AF65-F5344CB8AC3E}">
        <p14:creationId xmlns:p14="http://schemas.microsoft.com/office/powerpoint/2010/main" val="19925695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9526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D6122A5-00A8-32E3-C7FF-3FEEECD528D1}"/>
              </a:ext>
            </a:extLst>
          </p:cNvPr>
          <p:cNvSpPr>
            <a:spLocks noGrp="1"/>
          </p:cNvSpPr>
          <p:nvPr>
            <p:ph type="ctrTitle"/>
          </p:nvPr>
        </p:nvSpPr>
        <p:spPr>
          <a:xfrm>
            <a:off x="1524000" y="1122363"/>
            <a:ext cx="9144000" cy="2387600"/>
          </a:xfrm>
        </p:spPr>
        <p:txBody>
          <a:bodyPr vert="horz" lIns="91440" tIns="45720" rIns="91440" bIns="45720" rtlCol="0" anchor="b">
            <a:normAutofit fontScale="90000"/>
          </a:bodyPr>
          <a:lstStyle>
            <a:lvl1pPr algn="ctr">
              <a:defRPr lang="it-IT" sz="6000" b="1">
                <a:solidFill>
                  <a:srgbClr val="94C020"/>
                </a:solidFill>
                <a:latin typeface="+mn-lt"/>
              </a:defRPr>
            </a:lvl1pPr>
          </a:lstStyle>
          <a:p>
            <a:pPr lvl="0" algn="ctr"/>
            <a:r>
              <a:rPr lang="it-IT"/>
              <a:t>Fare clic per modificare lo stile del titolo dello schema</a:t>
            </a:r>
          </a:p>
        </p:txBody>
      </p:sp>
      <p:sp>
        <p:nvSpPr>
          <p:cNvPr id="3" name="Sottotitolo 2">
            <a:extLst>
              <a:ext uri="{FF2B5EF4-FFF2-40B4-BE49-F238E27FC236}">
                <a16:creationId xmlns:a16="http://schemas.microsoft.com/office/drawing/2014/main" id="{E890540D-6233-8DC0-25E1-261205F22FED}"/>
              </a:ext>
            </a:extLst>
          </p:cNvPr>
          <p:cNvSpPr>
            <a:spLocks noGrp="1"/>
          </p:cNvSpPr>
          <p:nvPr>
            <p:ph type="subTitle" idx="1"/>
          </p:nvPr>
        </p:nvSpPr>
        <p:spPr>
          <a:xfrm>
            <a:off x="1524000" y="3602038"/>
            <a:ext cx="9144000" cy="1655762"/>
          </a:xfrm>
        </p:spPr>
        <p:txBody>
          <a:bodyPr vert="horz" lIns="91440" tIns="45720" rIns="91440" bIns="45720" rtlCol="0">
            <a:normAutofit/>
          </a:bodyPr>
          <a:lstStyle>
            <a:lvl1pPr marL="342900" indent="-342900" algn="ctr">
              <a:buFont typeface="Wingdings" panose="05000000000000000000" pitchFamily="2" charset="2"/>
              <a:buChar char="§"/>
              <a:defRPr lang="it-IT" sz="2400" dirty="0">
                <a:solidFill>
                  <a:schemeClr val="tx1">
                    <a:lumMod val="65000"/>
                    <a:lumOff val="35000"/>
                  </a:schemeClr>
                </a:solidFill>
              </a:defRPr>
            </a:lvl1pPr>
          </a:lstStyle>
          <a:p>
            <a:pPr marL="0" lvl="0" indent="0" algn="ctr">
              <a:buNone/>
            </a:pPr>
            <a:r>
              <a:rPr lang="it-IT" dirty="0"/>
              <a:t>Fare clic per modificare lo stile del sottotitolo dello schema</a:t>
            </a:r>
          </a:p>
        </p:txBody>
      </p:sp>
      <p:sp>
        <p:nvSpPr>
          <p:cNvPr id="5" name="Segnaposto piè di pagina 4">
            <a:extLst>
              <a:ext uri="{FF2B5EF4-FFF2-40B4-BE49-F238E27FC236}">
                <a16:creationId xmlns:a16="http://schemas.microsoft.com/office/drawing/2014/main" id="{6E5B8C5C-196C-69F0-D169-A3279DD36528}"/>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64D21475-6FBC-1FDA-6DD5-B4D3DC7C57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5126031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E41240B-7FA6-5C54-80D1-598C9A033CEA}"/>
              </a:ext>
            </a:extLst>
          </p:cNvPr>
          <p:cNvSpPr>
            <a:spLocks noGrp="1"/>
          </p:cNvSpPr>
          <p:nvPr>
            <p:ph type="title"/>
          </p:nvPr>
        </p:nvSpPr>
        <p:spPr>
          <a:xfrm>
            <a:off x="838200" y="681037"/>
            <a:ext cx="10515600" cy="1009651"/>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2A5918A4-C2B6-2A24-1305-FA064CC1C3E6}"/>
              </a:ext>
            </a:extLst>
          </p:cNvPr>
          <p:cNvSpPr>
            <a:spLocks noGrp="1"/>
          </p:cNvSpPr>
          <p:nvPr>
            <p:ph idx="1"/>
          </p:nvPr>
        </p:nvSpPr>
        <p:spPr/>
        <p:txBody>
          <a:bodyPr vert="horz" lIns="91440" tIns="45720" rIns="91440" bIns="45720" rtlCol="0">
            <a:normAutofit/>
          </a:bodyPr>
          <a:lstStyle>
            <a:lvl1pPr>
              <a:defRPr lang="it-IT" sz="2400">
                <a:solidFill>
                  <a:schemeClr val="tx1">
                    <a:lumMod val="65000"/>
                    <a:lumOff val="35000"/>
                  </a:schemeClr>
                </a:solidFill>
              </a:defRPr>
            </a:lvl1pPr>
            <a:lvl2pPr>
              <a:defRPr lang="it-IT">
                <a:solidFill>
                  <a:srgbClr val="595959"/>
                </a:solidFill>
              </a:defRPr>
            </a:lvl2pPr>
            <a:lvl3pPr>
              <a:defRPr lang="it-IT">
                <a:solidFill>
                  <a:srgbClr val="595959"/>
                </a:solidFill>
              </a:defRPr>
            </a:lvl3pPr>
            <a:lvl4pPr>
              <a:defRPr lang="it-IT">
                <a:solidFill>
                  <a:srgbClr val="595959"/>
                </a:solidFill>
              </a:defRPr>
            </a:lvl4pPr>
            <a:lvl5pPr>
              <a:defRPr lang="it-IT">
                <a:solidFill>
                  <a:srgbClr val="595959"/>
                </a:solidFill>
              </a:defRPr>
            </a:lvl5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piè di pagina 4">
            <a:extLst>
              <a:ext uri="{FF2B5EF4-FFF2-40B4-BE49-F238E27FC236}">
                <a16:creationId xmlns:a16="http://schemas.microsoft.com/office/drawing/2014/main" id="{8C4AA35A-5D50-BE62-F2C4-1FD36DF8EBA4}"/>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6" name="Segnaposto numero diapositiva 5">
            <a:extLst>
              <a:ext uri="{FF2B5EF4-FFF2-40B4-BE49-F238E27FC236}">
                <a16:creationId xmlns:a16="http://schemas.microsoft.com/office/drawing/2014/main" id="{B4334004-55B7-4583-BA2C-673BF369F923}"/>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5879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57ACC99-8D30-1388-8E8C-18AD6AFE5D89}"/>
              </a:ext>
            </a:extLst>
          </p:cNvPr>
          <p:cNvSpPr>
            <a:spLocks noGrp="1"/>
          </p:cNvSpPr>
          <p:nvPr>
            <p:ph type="title"/>
          </p:nvPr>
        </p:nvSpPr>
        <p:spPr>
          <a:xfrm>
            <a:off x="831850" y="1709738"/>
            <a:ext cx="10515600" cy="2852737"/>
          </a:xfrm>
        </p:spPr>
        <p:txBody>
          <a:bodyPr vert="horz" lIns="91440" tIns="45720" rIns="91440" bIns="45720" rtlCol="0" anchor="b">
            <a:normAutofit fontScale="90000"/>
          </a:bodyPr>
          <a:lstStyle>
            <a:lvl1pPr>
              <a:defRPr lang="it-IT" sz="6000" b="1">
                <a:solidFill>
                  <a:srgbClr val="94C020"/>
                </a:solidFill>
                <a:latin typeface="+mn-lt"/>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6C9BC8-9C49-5860-3C9B-4DFF298194A0}"/>
              </a:ext>
            </a:extLst>
          </p:cNvPr>
          <p:cNvSpPr>
            <a:spLocks noGrp="1"/>
          </p:cNvSpPr>
          <p:nvPr>
            <p:ph type="body" idx="1"/>
          </p:nvPr>
        </p:nvSpPr>
        <p:spPr>
          <a:xfrm>
            <a:off x="831850" y="4589463"/>
            <a:ext cx="10515600" cy="1500187"/>
          </a:xfrm>
        </p:spPr>
        <p:txBody>
          <a:bodyPr vert="horz" lIns="91440" tIns="45720" rIns="91440" bIns="45720" rtlCol="0">
            <a:normAutofit/>
          </a:bodyPr>
          <a:lstStyle>
            <a:lvl1pPr>
              <a:defRPr lang="it-IT" sz="2400">
                <a:solidFill>
                  <a:schemeClr val="tx1">
                    <a:lumMod val="65000"/>
                    <a:lumOff val="35000"/>
                  </a:schemeClr>
                </a:solidFill>
              </a:defRPr>
            </a:lvl1pPr>
          </a:lstStyle>
          <a:p>
            <a:pPr marL="0" lvl="0" indent="0">
              <a:buNone/>
            </a:pPr>
            <a:r>
              <a:rPr lang="it-IT"/>
              <a:t>Fare clic per modificare gli stili del testo dello schema</a:t>
            </a:r>
          </a:p>
        </p:txBody>
      </p:sp>
      <p:sp>
        <p:nvSpPr>
          <p:cNvPr id="5" name="Segnaposto piè di pagina 4">
            <a:extLst>
              <a:ext uri="{FF2B5EF4-FFF2-40B4-BE49-F238E27FC236}">
                <a16:creationId xmlns:a16="http://schemas.microsoft.com/office/drawing/2014/main" id="{DCF716CD-E1B3-0F8F-98D0-8284F4D034A4}"/>
              </a:ext>
            </a:extLst>
          </p:cNvPr>
          <p:cNvSpPr>
            <a:spLocks noGrp="1"/>
          </p:cNvSpPr>
          <p:nvPr>
            <p:ph type="ftr" sz="quarter" idx="11"/>
          </p:nvPr>
        </p:nvSpPr>
        <p:spPr/>
        <p:txBody>
          <a:bodyPr/>
          <a:lstStyle/>
          <a:p>
            <a:r>
              <a:rPr lang="en-US" dirty="0"/>
              <a:t>Module: XXXXXXX / Learning Unit: YYYYYYY / Sub Unit: ZZZZZZZZ</a:t>
            </a:r>
          </a:p>
        </p:txBody>
      </p:sp>
      <p:sp>
        <p:nvSpPr>
          <p:cNvPr id="6" name="Segnaposto numero diapositiva 5">
            <a:extLst>
              <a:ext uri="{FF2B5EF4-FFF2-40B4-BE49-F238E27FC236}">
                <a16:creationId xmlns:a16="http://schemas.microsoft.com/office/drawing/2014/main" id="{BEC30DA6-2F52-4F9B-C436-D5274F719E96}"/>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73728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312703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EC8361-8B55-E21D-0729-DAF0A91BB43C}"/>
              </a:ext>
            </a:extLst>
          </p:cNvPr>
          <p:cNvSpPr>
            <a:spLocks noGrp="1"/>
          </p:cNvSpPr>
          <p:nvPr>
            <p:ph type="title"/>
          </p:nvPr>
        </p:nvSpPr>
        <p:spPr>
          <a:xfrm>
            <a:off x="839788" y="774700"/>
            <a:ext cx="10515600" cy="9159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testo 2">
            <a:extLst>
              <a:ext uri="{FF2B5EF4-FFF2-40B4-BE49-F238E27FC236}">
                <a16:creationId xmlns:a16="http://schemas.microsoft.com/office/drawing/2014/main" id="{BB9546E0-5ED9-4B3D-A15A-DE549550D5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32AD68EE-1126-EF80-2914-23F60E25D73D}"/>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CE7060D-F6F1-5622-EF5F-BD1CFA9AD0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9707CB-CBCD-8077-C620-FB87731AFD9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8" name="Segnaposto piè di pagina 7">
            <a:extLst>
              <a:ext uri="{FF2B5EF4-FFF2-40B4-BE49-F238E27FC236}">
                <a16:creationId xmlns:a16="http://schemas.microsoft.com/office/drawing/2014/main" id="{F3627770-A5EE-3EF1-6806-78663F3AD7F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9" name="Segnaposto numero diapositiva 8">
            <a:extLst>
              <a:ext uri="{FF2B5EF4-FFF2-40B4-BE49-F238E27FC236}">
                <a16:creationId xmlns:a16="http://schemas.microsoft.com/office/drawing/2014/main" id="{3E41E068-8309-AA34-EFD3-6632EF156C8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73021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ue Colon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912C782-47B5-CA99-685D-3350368C8019}"/>
              </a:ext>
            </a:extLst>
          </p:cNvPr>
          <p:cNvSpPr>
            <a:spLocks noGrp="1"/>
          </p:cNvSpPr>
          <p:nvPr>
            <p:ph type="title"/>
          </p:nvPr>
        </p:nvSpPr>
        <p:spPr>
          <a:xfrm>
            <a:off x="838200" y="812800"/>
            <a:ext cx="10515600" cy="8778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3" name="Segnaposto contenuto 2">
            <a:extLst>
              <a:ext uri="{FF2B5EF4-FFF2-40B4-BE49-F238E27FC236}">
                <a16:creationId xmlns:a16="http://schemas.microsoft.com/office/drawing/2014/main" id="{CE6752D3-9B63-4471-7D15-C34B66B2FA5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786888FA-CF6F-2A1E-15BD-01FD2BDE8AC0}"/>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a:extLst>
              <a:ext uri="{FF2B5EF4-FFF2-40B4-BE49-F238E27FC236}">
                <a16:creationId xmlns:a16="http://schemas.microsoft.com/office/drawing/2014/main" id="{BB509580-4E42-15C7-DA53-2D597A3B6395}"/>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7" name="Segnaposto numero diapositiva 6">
            <a:extLst>
              <a:ext uri="{FF2B5EF4-FFF2-40B4-BE49-F238E27FC236}">
                <a16:creationId xmlns:a16="http://schemas.microsoft.com/office/drawing/2014/main" id="{13DC541D-C5DE-9BE6-8939-4A8110E75EC2}"/>
              </a:ext>
            </a:extLst>
          </p:cNvPr>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39071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EC3B82-4F60-2330-94FF-CB6C87AB0041}"/>
              </a:ext>
            </a:extLst>
          </p:cNvPr>
          <p:cNvSpPr>
            <a:spLocks noGrp="1"/>
          </p:cNvSpPr>
          <p:nvPr>
            <p:ph type="title"/>
          </p:nvPr>
        </p:nvSpPr>
        <p:spPr>
          <a:xfrm>
            <a:off x="838200" y="762000"/>
            <a:ext cx="10515600" cy="928688"/>
          </a:xfrm>
        </p:spPr>
        <p:txBody>
          <a:bodyPr vert="horz" lIns="91440" tIns="45720" rIns="91440" bIns="45720" rtlCol="0" anchor="ctr">
            <a:normAutofit/>
          </a:bodyPr>
          <a:lstStyle>
            <a:lvl1pPr>
              <a:defRPr lang="it-IT">
                <a:solidFill>
                  <a:srgbClr val="94C020"/>
                </a:solidFill>
              </a:defRPr>
            </a:lvl1pPr>
          </a:lstStyle>
          <a:p>
            <a:pPr lvl="0"/>
            <a:r>
              <a:rPr lang="it-IT" dirty="0"/>
              <a:t>Fare clic per modificare lo stile del titolo dello schema</a:t>
            </a:r>
          </a:p>
        </p:txBody>
      </p:sp>
      <p:sp>
        <p:nvSpPr>
          <p:cNvPr id="4" name="Segnaposto piè di pagina 3">
            <a:extLst>
              <a:ext uri="{FF2B5EF4-FFF2-40B4-BE49-F238E27FC236}">
                <a16:creationId xmlns:a16="http://schemas.microsoft.com/office/drawing/2014/main" id="{A5138269-A114-F761-DB69-AFCB2ECF2DD9}"/>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5" name="Segnaposto numero diapositiva 4">
            <a:extLst>
              <a:ext uri="{FF2B5EF4-FFF2-40B4-BE49-F238E27FC236}">
                <a16:creationId xmlns:a16="http://schemas.microsoft.com/office/drawing/2014/main" id="{328E2090-5182-7AF9-04D0-3A3D4484C83E}"/>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7066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Segnaposto piè di pagina 2">
            <a:extLst>
              <a:ext uri="{FF2B5EF4-FFF2-40B4-BE49-F238E27FC236}">
                <a16:creationId xmlns:a16="http://schemas.microsoft.com/office/drawing/2014/main" id="{2462F54B-3E37-78C4-DCD2-6D783F30CFEB}"/>
              </a:ext>
            </a:extLst>
          </p:cNvPr>
          <p:cNvSpPr>
            <a:spLocks noGrp="1"/>
          </p:cNvSpPr>
          <p:nvPr>
            <p:ph type="ftr" sz="quarter" idx="11"/>
          </p:nvPr>
        </p:nvSpPr>
        <p:spPr/>
        <p:txBody>
          <a:bodyPr/>
          <a:lstStyle/>
          <a:p>
            <a:r>
              <a:rPr lang="en-US"/>
              <a:t>Module: XXXXXXX / Learning Unit: YYYYYYY / Sub Unit: ZZZZZZZZ</a:t>
            </a:r>
            <a:endParaRPr lang="en-US" dirty="0"/>
          </a:p>
        </p:txBody>
      </p:sp>
      <p:sp>
        <p:nvSpPr>
          <p:cNvPr id="4" name="Segnaposto numero diapositiva 3">
            <a:extLst>
              <a:ext uri="{FF2B5EF4-FFF2-40B4-BE49-F238E27FC236}">
                <a16:creationId xmlns:a16="http://schemas.microsoft.com/office/drawing/2014/main" id="{94CD7671-C97C-4DC8-A63F-734A9511400B}"/>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29304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9D81764-EEF3-B3B9-7883-7C10BB1A0B93}"/>
              </a:ext>
            </a:extLst>
          </p:cNvPr>
          <p:cNvSpPr>
            <a:spLocks noGrp="1"/>
          </p:cNvSpPr>
          <p:nvPr>
            <p:ph type="title"/>
          </p:nvPr>
        </p:nvSpPr>
        <p:spPr>
          <a:xfrm>
            <a:off x="838200" y="681037"/>
            <a:ext cx="10515600" cy="1009651"/>
          </a:xfrm>
          <a:prstGeom prst="rect">
            <a:avLst/>
          </a:prstGeom>
        </p:spPr>
        <p:txBody>
          <a:bodyPr vert="horz" lIns="91440" tIns="45720" rIns="91440" bIns="45720" rtlCol="0" anchor="ctr">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8E509D0-A688-42E6-5F9D-4B1C5CB06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piè di pagina 4">
            <a:extLst>
              <a:ext uri="{FF2B5EF4-FFF2-40B4-BE49-F238E27FC236}">
                <a16:creationId xmlns:a16="http://schemas.microsoft.com/office/drawing/2014/main" id="{D4468883-481E-6A84-AC66-340CA3412CA9}"/>
              </a:ext>
            </a:extLst>
          </p:cNvPr>
          <p:cNvSpPr>
            <a:spLocks noGrp="1"/>
          </p:cNvSpPr>
          <p:nvPr>
            <p:ph type="ftr" sz="quarter" idx="3"/>
          </p:nvPr>
        </p:nvSpPr>
        <p:spPr>
          <a:xfrm>
            <a:off x="838200" y="6238876"/>
            <a:ext cx="9982200" cy="60007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b="1" dirty="0"/>
              <a:t>Module</a:t>
            </a:r>
            <a:r>
              <a:rPr lang="en-US" dirty="0"/>
              <a:t>: XXXXXXX / </a:t>
            </a:r>
            <a:r>
              <a:rPr lang="en-US" b="1" dirty="0"/>
              <a:t>Learning Unit</a:t>
            </a:r>
            <a:r>
              <a:rPr lang="en-US" dirty="0"/>
              <a:t>: YYYYYYY / </a:t>
            </a:r>
            <a:r>
              <a:rPr lang="en-US" b="1" dirty="0"/>
              <a:t>Sub Unit</a:t>
            </a:r>
            <a:r>
              <a:rPr lang="en-US" dirty="0"/>
              <a:t>: ZZZZZZZZ</a:t>
            </a:r>
            <a:endParaRPr lang="en-US" b="1" dirty="0"/>
          </a:p>
        </p:txBody>
      </p:sp>
      <p:sp>
        <p:nvSpPr>
          <p:cNvPr id="6" name="Segnaposto numero diapositiva 5">
            <a:extLst>
              <a:ext uri="{FF2B5EF4-FFF2-40B4-BE49-F238E27FC236}">
                <a16:creationId xmlns:a16="http://schemas.microsoft.com/office/drawing/2014/main" id="{7624506B-32CC-1AB4-8563-22F24F253EEF}"/>
              </a:ext>
            </a:extLst>
          </p:cNvPr>
          <p:cNvSpPr>
            <a:spLocks noGrp="1"/>
          </p:cNvSpPr>
          <p:nvPr>
            <p:ph type="sldNum" sz="quarter" idx="4"/>
          </p:nvPr>
        </p:nvSpPr>
        <p:spPr>
          <a:xfrm>
            <a:off x="10896600" y="6356350"/>
            <a:ext cx="457200" cy="365125"/>
          </a:xfrm>
          <a:prstGeom prst="rect">
            <a:avLst/>
          </a:prstGeom>
        </p:spPr>
        <p:txBody>
          <a:bodyPr vert="horz" lIns="91440" tIns="45720" rIns="91440" bIns="45720" rtlCol="0" anchor="ctr"/>
          <a:lstStyle>
            <a:lvl1pPr algn="r">
              <a:defRPr lang="en-US" sz="1200" b="1" smtClean="0">
                <a:solidFill>
                  <a:schemeClr val="tx1">
                    <a:tint val="75000"/>
                  </a:schemeClr>
                </a:solidFill>
              </a:defRPr>
            </a:lvl1pPr>
          </a:lstStyle>
          <a:p>
            <a:fld id="{D57F1E4F-1CFF-5643-939E-217C01CDF565}" type="slidenum">
              <a:rPr lang="it-IT" smtClean="0"/>
              <a:pPr/>
              <a:t>‹#›</a:t>
            </a:fld>
            <a:endParaRPr lang="it-IT" dirty="0"/>
          </a:p>
        </p:txBody>
      </p:sp>
    </p:spTree>
    <p:extLst>
      <p:ext uri="{BB962C8B-B14F-4D97-AF65-F5344CB8AC3E}">
        <p14:creationId xmlns:p14="http://schemas.microsoft.com/office/powerpoint/2010/main" val="1897871685"/>
      </p:ext>
    </p:extLst>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40" r:id="rId7"/>
    <p:sldLayoutId id="2147483732" r:id="rId8"/>
    <p:sldLayoutId id="2147483733" r:id="rId9"/>
    <p:sldLayoutId id="2147483734" r:id="rId10"/>
    <p:sldLayoutId id="2147483735" r:id="rId11"/>
    <p:sldLayoutId id="2147483736" r:id="rId12"/>
    <p:sldLayoutId id="2147483737" r:id="rId13"/>
    <p:sldLayoutId id="2147483741" r:id="rId14"/>
    <p:sldLayoutId id="2147483742" r:id="rId15"/>
    <p:sldLayoutId id="2147483739" r:id="rId16"/>
  </p:sldLayoutIdLst>
  <p:hf hdr="0" dt="0"/>
  <p:txStyles>
    <p:title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ec.europa.eu/eurostat/statistics-explained/SEPDF/cache/1183.pdf" TargetMode="External"/><Relationship Id="rId2" Type="http://schemas.openxmlformats.org/officeDocument/2006/relationships/hyperlink" Target="https://www.youtube.com/watch?v=zCRKvDyyHmI"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PvAd7t33fdo" TargetMode="External"/><Relationship Id="rId2" Type="http://schemas.openxmlformats.org/officeDocument/2006/relationships/hyperlink" Target="https://www.youtube.com/watch?v=pE7a4N9GDKk"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ioHQNIrsojU" TargetMode="External"/><Relationship Id="rId2" Type="http://schemas.openxmlformats.org/officeDocument/2006/relationships/hyperlink" Target="https://single-market-economy.ec.europa.eu/sectors/biotechnology/bio-based-products_en#:~:text=Bio%2Dbased%20products%20are%20wholly,and%20paper%2C%20textiles%2C%20etc"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yp1i8_JFsao" TargetMode="External"/><Relationship Id="rId2" Type="http://schemas.openxmlformats.org/officeDocument/2006/relationships/hyperlink" Target="https://www.weforum.org/agenda/2022/10/what-is-regenerative-agriculture/#:~:text=Regenerative%20agriculture%20focuses%20on%20improving,well%20as%20reducing%20soil%20erosion"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WiOhsLFvmJU" TargetMode="External"/><Relationship Id="rId2" Type="http://schemas.openxmlformats.org/officeDocument/2006/relationships/hyperlink" Target="https://www.mdpi.com/2673-4591/9/1/10" TargetMode="Externa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1069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FEAC-3B39-3024-1FCA-4B3556E45D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E33B6E2-4369-9435-8C0D-2F1BDFFDC75E}"/>
              </a:ext>
            </a:extLst>
          </p:cNvPr>
          <p:cNvSpPr>
            <a:spLocks noGrp="1"/>
          </p:cNvSpPr>
          <p:nvPr>
            <p:ph type="title"/>
          </p:nvPr>
        </p:nvSpPr>
        <p:spPr>
          <a:xfrm>
            <a:off x="3173896" y="681037"/>
            <a:ext cx="10515600" cy="1009651"/>
          </a:xfrm>
        </p:spPr>
        <p:txBody>
          <a:bodyPr>
            <a:normAutofit/>
          </a:bodyPr>
          <a:lstStyle/>
          <a:p>
            <a:r>
              <a:rPr lang="en-GB" dirty="0"/>
              <a:t>1.3. Linear vs Circular</a:t>
            </a:r>
          </a:p>
        </p:txBody>
      </p:sp>
      <p:sp>
        <p:nvSpPr>
          <p:cNvPr id="3" name="Segnaposto contenuto 2">
            <a:extLst>
              <a:ext uri="{FF2B5EF4-FFF2-40B4-BE49-F238E27FC236}">
                <a16:creationId xmlns:a16="http://schemas.microsoft.com/office/drawing/2014/main" id="{02E361B0-B93C-93CF-E1E8-770F9D129D5D}"/>
              </a:ext>
            </a:extLst>
          </p:cNvPr>
          <p:cNvSpPr>
            <a:spLocks noGrp="1"/>
          </p:cNvSpPr>
          <p:nvPr>
            <p:ph idx="1"/>
          </p:nvPr>
        </p:nvSpPr>
        <p:spPr/>
        <p:txBody>
          <a:bodyPr/>
          <a:lstStyle/>
          <a:p>
            <a:pPr marL="0" indent="0" algn="l">
              <a:buNone/>
            </a:pPr>
            <a:r>
              <a:rPr lang="en-GB" b="0" i="0" dirty="0">
                <a:solidFill>
                  <a:srgbClr val="595959"/>
                </a:solidFill>
                <a:effectLst/>
                <a:latin typeface="Söhne"/>
              </a:rPr>
              <a:t>Over the past 150 years, industrial progress has largely followed a linear economic model.</a:t>
            </a:r>
          </a:p>
          <a:p>
            <a:pPr marL="0" indent="0" algn="l">
              <a:buNone/>
            </a:pPr>
            <a:endParaRPr lang="en-GB" b="0" i="0" dirty="0">
              <a:solidFill>
                <a:srgbClr val="595959"/>
              </a:solidFill>
              <a:effectLst/>
              <a:latin typeface="Söhne"/>
            </a:endParaRPr>
          </a:p>
          <a:p>
            <a:pPr algn="l">
              <a:buFont typeface="Arial" panose="020B0604020202020204" pitchFamily="34" charset="0"/>
              <a:buChar char="•"/>
            </a:pPr>
            <a:r>
              <a:rPr lang="en-GB" b="0" i="0" u="sng" dirty="0">
                <a:solidFill>
                  <a:srgbClr val="595959"/>
                </a:solidFill>
                <a:effectLst/>
                <a:latin typeface="Söhne"/>
              </a:rPr>
              <a:t>Known as the take-make-waste system:</a:t>
            </a:r>
          </a:p>
          <a:p>
            <a:pPr marL="742950" lvl="1" indent="-285750" algn="l">
              <a:buFont typeface="Arial" panose="020B0604020202020204" pitchFamily="34" charset="0"/>
              <a:buChar char="•"/>
            </a:pPr>
            <a:r>
              <a:rPr lang="en-GB" b="0" i="0" dirty="0">
                <a:effectLst/>
                <a:latin typeface="Söhne"/>
              </a:rPr>
              <a:t>Resources used to produce items that become waste</a:t>
            </a:r>
          </a:p>
          <a:p>
            <a:pPr marL="742950" lvl="1" indent="-285750" algn="l">
              <a:buFont typeface="Arial" panose="020B0604020202020204" pitchFamily="34" charset="0"/>
              <a:buChar char="•"/>
            </a:pPr>
            <a:r>
              <a:rPr lang="en-GB" b="0" i="0" dirty="0">
                <a:effectLst/>
                <a:latin typeface="Söhne"/>
              </a:rPr>
              <a:t>Products follow a linear path from raw materials to discarded waste</a:t>
            </a:r>
          </a:p>
          <a:p>
            <a:pPr marL="457200" lvl="1" indent="0" algn="l">
              <a:buNone/>
            </a:pPr>
            <a:endParaRPr lang="en-GB" b="0" i="0" dirty="0">
              <a:effectLst/>
              <a:latin typeface="Söhne"/>
            </a:endParaRPr>
          </a:p>
          <a:p>
            <a:pPr algn="l">
              <a:buFont typeface="Arial" panose="020B0604020202020204" pitchFamily="34" charset="0"/>
              <a:buChar char="•"/>
            </a:pPr>
            <a:r>
              <a:rPr lang="en-GB" b="0" i="0" u="sng" dirty="0">
                <a:solidFill>
                  <a:srgbClr val="595959"/>
                </a:solidFill>
                <a:effectLst/>
                <a:latin typeface="Söhne"/>
              </a:rPr>
              <a:t>Benefits of the linear model:</a:t>
            </a:r>
          </a:p>
          <a:p>
            <a:pPr marL="742950" lvl="1" indent="-285750" algn="l">
              <a:buFont typeface="Arial" panose="020B0604020202020204" pitchFamily="34" charset="0"/>
              <a:buChar char="•"/>
            </a:pPr>
            <a:r>
              <a:rPr lang="en-GB" b="0" i="0" dirty="0">
                <a:effectLst/>
                <a:latin typeface="Söhne"/>
              </a:rPr>
              <a:t>Enabled mass production and economic growth</a:t>
            </a:r>
          </a:p>
          <a:p>
            <a:pPr marL="742950" lvl="1" indent="-285750" algn="l">
              <a:buFont typeface="Arial" panose="020B0604020202020204" pitchFamily="34" charset="0"/>
              <a:buChar char="•"/>
            </a:pPr>
            <a:r>
              <a:rPr lang="en-GB" b="0" i="0" dirty="0">
                <a:effectLst/>
                <a:latin typeface="Söhne"/>
              </a:rPr>
              <a:t>Lifted people out of poverty and </a:t>
            </a:r>
            <a:r>
              <a:rPr lang="en-GB" b="0" i="0" dirty="0" err="1">
                <a:effectLst/>
                <a:latin typeface="Söhne"/>
              </a:rPr>
              <a:t>fueled</a:t>
            </a:r>
            <a:r>
              <a:rPr lang="en-GB" b="0" i="0" dirty="0">
                <a:effectLst/>
                <a:latin typeface="Söhne"/>
              </a:rPr>
              <a:t> population growth</a:t>
            </a:r>
          </a:p>
          <a:p>
            <a:endParaRPr lang="en-GB" dirty="0">
              <a:solidFill>
                <a:srgbClr val="595959"/>
              </a:solidFill>
            </a:endParaRPr>
          </a:p>
        </p:txBody>
      </p:sp>
      <p:sp>
        <p:nvSpPr>
          <p:cNvPr id="4" name="Segnaposto piè di pagina 3">
            <a:extLst>
              <a:ext uri="{FF2B5EF4-FFF2-40B4-BE49-F238E27FC236}">
                <a16:creationId xmlns:a16="http://schemas.microsoft.com/office/drawing/2014/main" id="{C5CFD60C-3B1F-441F-E41E-03E4126F8770}"/>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endParaRPr lang="en-US" dirty="0"/>
          </a:p>
        </p:txBody>
      </p:sp>
      <p:sp>
        <p:nvSpPr>
          <p:cNvPr id="5" name="Segnaposto numero diapositiva 4">
            <a:extLst>
              <a:ext uri="{FF2B5EF4-FFF2-40B4-BE49-F238E27FC236}">
                <a16:creationId xmlns:a16="http://schemas.microsoft.com/office/drawing/2014/main" id="{ECEF02FE-F2D8-905C-5150-C85FC42CBBC7}"/>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939097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EBDAF-4B18-9367-F51B-7A2D5778EE1A}"/>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91E181-8687-E7FE-BBBB-8E37E13D21CF}"/>
              </a:ext>
            </a:extLst>
          </p:cNvPr>
          <p:cNvSpPr>
            <a:spLocks noGrp="1"/>
          </p:cNvSpPr>
          <p:nvPr>
            <p:ph idx="1"/>
          </p:nvPr>
        </p:nvSpPr>
        <p:spPr>
          <a:xfrm>
            <a:off x="838200" y="2005012"/>
            <a:ext cx="10515600" cy="4351338"/>
          </a:xfrm>
        </p:spPr>
        <p:txBody>
          <a:bodyPr/>
          <a:lstStyle/>
          <a:p>
            <a:pPr algn="just">
              <a:lnSpc>
                <a:spcPct val="100000"/>
              </a:lnSpc>
            </a:pPr>
            <a:r>
              <a:rPr lang="en-GB" dirty="0">
                <a:solidFill>
                  <a:srgbClr val="595959"/>
                </a:solidFill>
              </a:rPr>
              <a:t>The circular and linear models differ in their approach to creating and sustaining value. While a linear economy operates on a "take-make-waste" sequence, where raw materials are harvested, turned into products and eventually discarded, its value creation depends on producing and marketing the maximum number of products.</a:t>
            </a:r>
          </a:p>
          <a:p>
            <a:pPr marL="0" indent="0" algn="just">
              <a:lnSpc>
                <a:spcPct val="100000"/>
              </a:lnSpc>
              <a:buNone/>
            </a:pPr>
            <a:endParaRPr lang="en-GB" dirty="0">
              <a:solidFill>
                <a:srgbClr val="595959"/>
              </a:solidFill>
            </a:endParaRPr>
          </a:p>
          <a:p>
            <a:pPr algn="just">
              <a:lnSpc>
                <a:spcPct val="100000"/>
              </a:lnSpc>
            </a:pPr>
            <a:r>
              <a:rPr lang="en-GB" dirty="0">
                <a:solidFill>
                  <a:srgbClr val="595959"/>
                </a:solidFill>
              </a:rPr>
              <a:t>The approach of Circular Economy focuses on optimising resource use, favouring sustainable inputs, extending product life to maximise value, and recycling by-products and waste into new materials or products.</a:t>
            </a:r>
          </a:p>
        </p:txBody>
      </p:sp>
      <p:sp>
        <p:nvSpPr>
          <p:cNvPr id="4" name="Segnaposto piè di pagina 3">
            <a:extLst>
              <a:ext uri="{FF2B5EF4-FFF2-40B4-BE49-F238E27FC236}">
                <a16:creationId xmlns:a16="http://schemas.microsoft.com/office/drawing/2014/main" id="{B90DE29F-C253-F34A-25DD-CCD89A19829A}"/>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endParaRPr lang="en-US" dirty="0"/>
          </a:p>
        </p:txBody>
      </p:sp>
      <p:sp>
        <p:nvSpPr>
          <p:cNvPr id="5" name="Segnaposto numero diapositiva 4">
            <a:extLst>
              <a:ext uri="{FF2B5EF4-FFF2-40B4-BE49-F238E27FC236}">
                <a16:creationId xmlns:a16="http://schemas.microsoft.com/office/drawing/2014/main" id="{4DD198DE-3799-5787-70F8-54A480D18E6B}"/>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8" name="Titolo 1">
            <a:extLst>
              <a:ext uri="{FF2B5EF4-FFF2-40B4-BE49-F238E27FC236}">
                <a16:creationId xmlns:a16="http://schemas.microsoft.com/office/drawing/2014/main" id="{8002049B-EAB3-4E50-F547-DEE26B02AD85}"/>
              </a:ext>
            </a:extLst>
          </p:cNvPr>
          <p:cNvSpPr txBox="1">
            <a:spLocks/>
          </p:cNvSpPr>
          <p:nvPr/>
        </p:nvSpPr>
        <p:spPr>
          <a:xfrm>
            <a:off x="3173896" y="681037"/>
            <a:ext cx="10515600"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r>
              <a:rPr lang="en-GB"/>
              <a:t>1.3. Linear vs Circular</a:t>
            </a:r>
            <a:endParaRPr lang="en-GB" dirty="0"/>
          </a:p>
        </p:txBody>
      </p:sp>
    </p:spTree>
    <p:extLst>
      <p:ext uri="{BB962C8B-B14F-4D97-AF65-F5344CB8AC3E}">
        <p14:creationId xmlns:p14="http://schemas.microsoft.com/office/powerpoint/2010/main" val="762039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1B5C2-221E-F6B9-AE45-974586092F28}"/>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9D90E43-A5E4-1CBB-8AEC-9A16ED50096A}"/>
              </a:ext>
            </a:extLst>
          </p:cNvPr>
          <p:cNvSpPr>
            <a:spLocks noGrp="1"/>
          </p:cNvSpPr>
          <p:nvPr>
            <p:ph idx="1"/>
          </p:nvPr>
        </p:nvSpPr>
        <p:spPr>
          <a:xfrm>
            <a:off x="838200" y="2370137"/>
            <a:ext cx="10797209" cy="4351338"/>
          </a:xfrm>
        </p:spPr>
        <p:txBody>
          <a:bodyPr/>
          <a:lstStyle/>
          <a:p>
            <a:pPr algn="just">
              <a:lnSpc>
                <a:spcPct val="150000"/>
              </a:lnSpc>
              <a:buFont typeface="Arial" panose="020B0604020202020204" pitchFamily="34" charset="0"/>
              <a:buChar char="•"/>
            </a:pPr>
            <a:r>
              <a:rPr lang="en-GB" b="0" i="0" dirty="0">
                <a:solidFill>
                  <a:srgbClr val="595959"/>
                </a:solidFill>
                <a:effectLst/>
                <a:latin typeface="Söhne"/>
              </a:rPr>
              <a:t>Environmental Impact</a:t>
            </a:r>
          </a:p>
          <a:p>
            <a:pPr algn="just">
              <a:lnSpc>
                <a:spcPct val="150000"/>
              </a:lnSpc>
              <a:buFont typeface="Arial" panose="020B0604020202020204" pitchFamily="34" charset="0"/>
              <a:buChar char="•"/>
            </a:pPr>
            <a:r>
              <a:rPr lang="en-GB" dirty="0">
                <a:solidFill>
                  <a:srgbClr val="595959"/>
                </a:solidFill>
                <a:latin typeface="Söhne"/>
              </a:rPr>
              <a:t>Reducing Raw Materials Dependence</a:t>
            </a:r>
          </a:p>
          <a:p>
            <a:pPr algn="just">
              <a:lnSpc>
                <a:spcPct val="150000"/>
              </a:lnSpc>
              <a:buFont typeface="Arial" panose="020B0604020202020204" pitchFamily="34" charset="0"/>
              <a:buChar char="•"/>
            </a:pPr>
            <a:r>
              <a:rPr lang="en-GB" b="0" i="0" dirty="0">
                <a:solidFill>
                  <a:srgbClr val="595959"/>
                </a:solidFill>
                <a:effectLst/>
                <a:latin typeface="Söhne"/>
              </a:rPr>
              <a:t>Economic and Consumer Benefits</a:t>
            </a:r>
          </a:p>
        </p:txBody>
      </p:sp>
      <p:sp>
        <p:nvSpPr>
          <p:cNvPr id="4" name="Segnaposto piè di pagina 3">
            <a:extLst>
              <a:ext uri="{FF2B5EF4-FFF2-40B4-BE49-F238E27FC236}">
                <a16:creationId xmlns:a16="http://schemas.microsoft.com/office/drawing/2014/main" id="{0CFAB6A4-40AD-FE0B-6766-CFF9CD3DA556}"/>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endParaRPr lang="en-US" dirty="0"/>
          </a:p>
        </p:txBody>
      </p:sp>
      <p:sp>
        <p:nvSpPr>
          <p:cNvPr id="5" name="Segnaposto numero diapositiva 4">
            <a:extLst>
              <a:ext uri="{FF2B5EF4-FFF2-40B4-BE49-F238E27FC236}">
                <a16:creationId xmlns:a16="http://schemas.microsoft.com/office/drawing/2014/main" id="{D05F25CB-A799-2E5C-532A-057D867CCF49}"/>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7" name="Picture 6" descr="A person holding a plant&#10;&#10;Description automatically generated">
            <a:extLst>
              <a:ext uri="{FF2B5EF4-FFF2-40B4-BE49-F238E27FC236}">
                <a16:creationId xmlns:a16="http://schemas.microsoft.com/office/drawing/2014/main" id="{F2132295-0764-286E-CD2C-18EF545140DA}"/>
              </a:ext>
            </a:extLst>
          </p:cNvPr>
          <p:cNvPicPr>
            <a:picLocks noChangeAspect="1"/>
          </p:cNvPicPr>
          <p:nvPr/>
        </p:nvPicPr>
        <p:blipFill>
          <a:blip r:embed="rId2"/>
          <a:stretch>
            <a:fillRect/>
          </a:stretch>
        </p:blipFill>
        <p:spPr>
          <a:xfrm>
            <a:off x="7049318" y="2516224"/>
            <a:ext cx="4075882" cy="2171680"/>
          </a:xfrm>
          <a:prstGeom prst="rect">
            <a:avLst/>
          </a:prstGeom>
        </p:spPr>
      </p:pic>
      <p:sp>
        <p:nvSpPr>
          <p:cNvPr id="9" name="Titolo 1">
            <a:extLst>
              <a:ext uri="{FF2B5EF4-FFF2-40B4-BE49-F238E27FC236}">
                <a16:creationId xmlns:a16="http://schemas.microsoft.com/office/drawing/2014/main" id="{92210DD3-9278-7163-C60B-D58C552DDC93}"/>
              </a:ext>
            </a:extLst>
          </p:cNvPr>
          <p:cNvSpPr txBox="1">
            <a:spLocks/>
          </p:cNvSpPr>
          <p:nvPr/>
        </p:nvSpPr>
        <p:spPr>
          <a:xfrm>
            <a:off x="1676400" y="588272"/>
            <a:ext cx="10515600" cy="10096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r>
              <a:rPr lang="en-GB"/>
              <a:t>1.4. Circular Economy’s Benefits</a:t>
            </a:r>
            <a:endParaRPr lang="en-GB" dirty="0"/>
          </a:p>
        </p:txBody>
      </p:sp>
    </p:spTree>
    <p:extLst>
      <p:ext uri="{BB962C8B-B14F-4D97-AF65-F5344CB8AC3E}">
        <p14:creationId xmlns:p14="http://schemas.microsoft.com/office/powerpoint/2010/main" val="2731445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753C58-F208-1B3C-9421-05C2263C926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92C9711-C1FB-94DF-482F-15DEE74F8E6B}"/>
              </a:ext>
            </a:extLst>
          </p:cNvPr>
          <p:cNvSpPr>
            <a:spLocks noGrp="1"/>
          </p:cNvSpPr>
          <p:nvPr>
            <p:ph type="title"/>
          </p:nvPr>
        </p:nvSpPr>
        <p:spPr>
          <a:xfrm>
            <a:off x="2837621" y="801615"/>
            <a:ext cx="6516757" cy="1009651"/>
          </a:xfrm>
        </p:spPr>
        <p:txBody>
          <a:bodyPr/>
          <a:lstStyle/>
          <a:p>
            <a:r>
              <a:rPr lang="en-GB" dirty="0"/>
              <a:t>Additional Information</a:t>
            </a:r>
          </a:p>
        </p:txBody>
      </p:sp>
      <p:sp>
        <p:nvSpPr>
          <p:cNvPr id="3" name="Segnaposto contenuto 2">
            <a:extLst>
              <a:ext uri="{FF2B5EF4-FFF2-40B4-BE49-F238E27FC236}">
                <a16:creationId xmlns:a16="http://schemas.microsoft.com/office/drawing/2014/main" id="{5E797D65-7CB8-123F-3661-107F8D812EC7}"/>
              </a:ext>
            </a:extLst>
          </p:cNvPr>
          <p:cNvSpPr>
            <a:spLocks noGrp="1"/>
          </p:cNvSpPr>
          <p:nvPr>
            <p:ph idx="1"/>
          </p:nvPr>
        </p:nvSpPr>
        <p:spPr>
          <a:xfrm>
            <a:off x="838200" y="2475123"/>
            <a:ext cx="10515600" cy="3316218"/>
          </a:xfrm>
        </p:spPr>
        <p:txBody>
          <a:bodyPr/>
          <a:lstStyle/>
          <a:p>
            <a:pPr algn="just">
              <a:lnSpc>
                <a:spcPct val="115000"/>
              </a:lnSpc>
              <a:spcBef>
                <a:spcPts val="600"/>
              </a:spcBef>
              <a:spcAft>
                <a:spcPts val="600"/>
              </a:spcAft>
            </a:pPr>
            <a:r>
              <a:rPr lang="en-GB" sz="18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the Circular Economy, please watch this video in the following link</a:t>
            </a:r>
            <a:endParaRPr lang="en-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8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https://www.youtube.com/watch?v=zCRKvDyyHmI</a:t>
            </a:r>
            <a:r>
              <a:rPr lang="en-GB" sz="18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8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the Waste Statistics please read this article in the following link</a:t>
            </a:r>
            <a:endParaRPr lang="en-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18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3"/>
              </a:rPr>
              <a:t>https://ec.europa.eu/eurostat/statistics-explained/SEPDF/cache/1183.pdf</a:t>
            </a:r>
            <a:endParaRPr lang="en-GR" sz="18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dirty="0"/>
          </a:p>
        </p:txBody>
      </p:sp>
      <p:sp>
        <p:nvSpPr>
          <p:cNvPr id="4" name="Segnaposto piè di pagina 3">
            <a:extLst>
              <a:ext uri="{FF2B5EF4-FFF2-40B4-BE49-F238E27FC236}">
                <a16:creationId xmlns:a16="http://schemas.microsoft.com/office/drawing/2014/main" id="{4607EA5F-95CE-55A4-9C8F-72A5FE12ADEB}"/>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p>
          <a:p>
            <a:endParaRPr lang="en-US" dirty="0"/>
          </a:p>
        </p:txBody>
      </p:sp>
      <p:sp>
        <p:nvSpPr>
          <p:cNvPr id="5" name="Segnaposto numero diapositiva 4">
            <a:extLst>
              <a:ext uri="{FF2B5EF4-FFF2-40B4-BE49-F238E27FC236}">
                <a16:creationId xmlns:a16="http://schemas.microsoft.com/office/drawing/2014/main" id="{C9B3352F-E7B9-0F89-6875-BA38051B096E}"/>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5356012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22638-4624-76DC-0C04-77C3219E3A2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B997D27-7CA4-EA12-0B2C-F347DC99BA8F}"/>
              </a:ext>
            </a:extLst>
          </p:cNvPr>
          <p:cNvSpPr>
            <a:spLocks noGrp="1"/>
          </p:cNvSpPr>
          <p:nvPr>
            <p:ph type="title"/>
          </p:nvPr>
        </p:nvSpPr>
        <p:spPr>
          <a:xfrm>
            <a:off x="838200" y="2634593"/>
            <a:ext cx="10515600" cy="1009651"/>
          </a:xfrm>
        </p:spPr>
        <p:txBody>
          <a:bodyPr>
            <a:normAutofit fontScale="90000"/>
          </a:bodyPr>
          <a:lstStyle/>
          <a:p>
            <a:r>
              <a:rPr lang="en-US" dirty="0"/>
              <a:t>2. Resource Reduction and Waste Management</a:t>
            </a:r>
            <a:endParaRPr lang="en-GB" dirty="0"/>
          </a:p>
        </p:txBody>
      </p:sp>
      <p:sp>
        <p:nvSpPr>
          <p:cNvPr id="4" name="Segnaposto piè di pagina 3">
            <a:extLst>
              <a:ext uri="{FF2B5EF4-FFF2-40B4-BE49-F238E27FC236}">
                <a16:creationId xmlns:a16="http://schemas.microsoft.com/office/drawing/2014/main" id="{172E6AC8-88B2-1C56-F3BA-966EF15A3264}"/>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Resource Reduction and Waste Management</a:t>
            </a:r>
          </a:p>
        </p:txBody>
      </p:sp>
      <p:sp>
        <p:nvSpPr>
          <p:cNvPr id="5" name="Segnaposto numero diapositiva 4">
            <a:extLst>
              <a:ext uri="{FF2B5EF4-FFF2-40B4-BE49-F238E27FC236}">
                <a16:creationId xmlns:a16="http://schemas.microsoft.com/office/drawing/2014/main" id="{1383AB9F-B6D1-69A9-39FC-7155CD955F7B}"/>
              </a:ext>
            </a:extLst>
          </p:cNvPr>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18429899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9699-CF7D-05B5-CD2C-2D82FFC0BF78}"/>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9B45780-059A-A51C-9BE2-91AA3CE54EA9}"/>
              </a:ext>
            </a:extLst>
          </p:cNvPr>
          <p:cNvSpPr>
            <a:spLocks noGrp="1"/>
          </p:cNvSpPr>
          <p:nvPr>
            <p:ph type="title"/>
          </p:nvPr>
        </p:nvSpPr>
        <p:spPr>
          <a:xfrm>
            <a:off x="1219200" y="713028"/>
            <a:ext cx="9906000" cy="1009651"/>
          </a:xfrm>
        </p:spPr>
        <p:txBody>
          <a:bodyPr>
            <a:normAutofit fontScale="90000"/>
          </a:bodyPr>
          <a:lstStyle/>
          <a:p>
            <a:pPr algn="ctr"/>
            <a:r>
              <a:rPr lang="en-US" dirty="0"/>
              <a:t>2.1. Resource Reduction and Waste Management</a:t>
            </a:r>
            <a:endParaRPr lang="en-GB" dirty="0"/>
          </a:p>
        </p:txBody>
      </p:sp>
      <p:sp>
        <p:nvSpPr>
          <p:cNvPr id="4" name="Segnaposto piè di pagina 3">
            <a:extLst>
              <a:ext uri="{FF2B5EF4-FFF2-40B4-BE49-F238E27FC236}">
                <a16:creationId xmlns:a16="http://schemas.microsoft.com/office/drawing/2014/main" id="{A9F15333-A00E-CDD0-6C91-EEB115A1F269}"/>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Resource Reduction and Waste Management</a:t>
            </a:r>
          </a:p>
        </p:txBody>
      </p:sp>
      <p:sp>
        <p:nvSpPr>
          <p:cNvPr id="5" name="Segnaposto numero diapositiva 4">
            <a:extLst>
              <a:ext uri="{FF2B5EF4-FFF2-40B4-BE49-F238E27FC236}">
                <a16:creationId xmlns:a16="http://schemas.microsoft.com/office/drawing/2014/main" id="{C565F6EA-7260-0E80-246C-E2DD6F7F9733}"/>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
        <p:nvSpPr>
          <p:cNvPr id="8" name="Content Placeholder 7">
            <a:extLst>
              <a:ext uri="{FF2B5EF4-FFF2-40B4-BE49-F238E27FC236}">
                <a16:creationId xmlns:a16="http://schemas.microsoft.com/office/drawing/2014/main" id="{38AADA4C-09C3-1C6E-0971-61273D21290F}"/>
              </a:ext>
            </a:extLst>
          </p:cNvPr>
          <p:cNvSpPr>
            <a:spLocks noGrp="1"/>
          </p:cNvSpPr>
          <p:nvPr>
            <p:ph idx="1"/>
          </p:nvPr>
        </p:nvSpPr>
        <p:spPr>
          <a:xfrm>
            <a:off x="609600" y="2191045"/>
            <a:ext cx="10515600" cy="3461992"/>
          </a:xfrm>
        </p:spPr>
        <p:txBody>
          <a:bodyPr>
            <a:normAutofit fontScale="85000" lnSpcReduction="10000"/>
          </a:bodyPr>
          <a:lstStyle/>
          <a:p>
            <a:pPr marL="0" indent="0" algn="l">
              <a:lnSpc>
                <a:spcPct val="150000"/>
              </a:lnSpc>
              <a:buNone/>
            </a:pPr>
            <a:r>
              <a:rPr lang="en-GB" b="0" i="0" u="sng" dirty="0">
                <a:solidFill>
                  <a:srgbClr val="595959"/>
                </a:solidFill>
                <a:effectLst/>
                <a:latin typeface="Söhne"/>
              </a:rPr>
              <a:t>Overview of Waste Management</a:t>
            </a:r>
          </a:p>
          <a:p>
            <a:pPr algn="l">
              <a:lnSpc>
                <a:spcPct val="150000"/>
              </a:lnSpc>
              <a:buFont typeface="Arial" panose="020B0604020202020204" pitchFamily="34" charset="0"/>
              <a:buChar char="•"/>
            </a:pPr>
            <a:r>
              <a:rPr lang="en-GB" b="0" i="0" dirty="0">
                <a:solidFill>
                  <a:srgbClr val="595959"/>
                </a:solidFill>
                <a:effectLst/>
                <a:latin typeface="Söhne"/>
              </a:rPr>
              <a:t>Waste management involves various processes such as collection, transportation, treatment, recycling, and disposal of waste materials.</a:t>
            </a:r>
          </a:p>
          <a:p>
            <a:pPr algn="l">
              <a:lnSpc>
                <a:spcPct val="150000"/>
              </a:lnSpc>
              <a:buFont typeface="Arial" panose="020B0604020202020204" pitchFamily="34" charset="0"/>
              <a:buChar char="•"/>
            </a:pPr>
            <a:r>
              <a:rPr lang="en-GB" b="0" i="0" dirty="0">
                <a:solidFill>
                  <a:srgbClr val="595959"/>
                </a:solidFill>
                <a:effectLst/>
                <a:latin typeface="Söhne"/>
              </a:rPr>
              <a:t>Objectives include minimizing waste, reusing materials, returning organic waste to the environment, and adapting to changes in waste composition.</a:t>
            </a:r>
          </a:p>
          <a:p>
            <a:pPr algn="l">
              <a:lnSpc>
                <a:spcPct val="150000"/>
              </a:lnSpc>
              <a:buFont typeface="Arial" panose="020B0604020202020204" pitchFamily="34" charset="0"/>
              <a:buChar char="•"/>
            </a:pPr>
            <a:r>
              <a:rPr lang="en-GB" b="0" i="0" dirty="0">
                <a:solidFill>
                  <a:srgbClr val="595959"/>
                </a:solidFill>
                <a:effectLst/>
                <a:latin typeface="Söhne"/>
              </a:rPr>
              <a:t>Practices differ between developing and industrialized nations, necessitating consideration of local factors like waste types, societal perspectives, and resource constraints.</a:t>
            </a:r>
          </a:p>
        </p:txBody>
      </p:sp>
    </p:spTree>
    <p:extLst>
      <p:ext uri="{BB962C8B-B14F-4D97-AF65-F5344CB8AC3E}">
        <p14:creationId xmlns:p14="http://schemas.microsoft.com/office/powerpoint/2010/main" val="2001335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037CB3-9C77-62D9-6D6E-86843DD9102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4515AED-2795-CCC2-2571-63317F057D24}"/>
              </a:ext>
            </a:extLst>
          </p:cNvPr>
          <p:cNvSpPr>
            <a:spLocks noGrp="1"/>
          </p:cNvSpPr>
          <p:nvPr>
            <p:ph type="title"/>
          </p:nvPr>
        </p:nvSpPr>
        <p:spPr>
          <a:xfrm>
            <a:off x="1033670" y="693511"/>
            <a:ext cx="9786730" cy="1009651"/>
          </a:xfrm>
        </p:spPr>
        <p:txBody>
          <a:bodyPr>
            <a:normAutofit fontScale="90000"/>
          </a:bodyPr>
          <a:lstStyle/>
          <a:p>
            <a:pPr algn="ctr"/>
            <a:r>
              <a:rPr lang="en-US" dirty="0"/>
              <a:t>2.1. Resource Reduction and Waste Management</a:t>
            </a:r>
            <a:endParaRPr lang="en-GB" dirty="0"/>
          </a:p>
        </p:txBody>
      </p:sp>
      <p:sp>
        <p:nvSpPr>
          <p:cNvPr id="4" name="Segnaposto piè di pagina 3">
            <a:extLst>
              <a:ext uri="{FF2B5EF4-FFF2-40B4-BE49-F238E27FC236}">
                <a16:creationId xmlns:a16="http://schemas.microsoft.com/office/drawing/2014/main" id="{8A3C08B1-99DC-DC67-330D-52D657565E0B}"/>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Resource Reduction and Waste Management</a:t>
            </a:r>
          </a:p>
        </p:txBody>
      </p:sp>
      <p:sp>
        <p:nvSpPr>
          <p:cNvPr id="5" name="Segnaposto numero diapositiva 4">
            <a:extLst>
              <a:ext uri="{FF2B5EF4-FFF2-40B4-BE49-F238E27FC236}">
                <a16:creationId xmlns:a16="http://schemas.microsoft.com/office/drawing/2014/main" id="{6BF66E59-8E0B-A7E7-68D3-302349AAC476}"/>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8" name="Content Placeholder 7">
            <a:extLst>
              <a:ext uri="{FF2B5EF4-FFF2-40B4-BE49-F238E27FC236}">
                <a16:creationId xmlns:a16="http://schemas.microsoft.com/office/drawing/2014/main" id="{68BE8CE3-5E27-18F4-76BF-6052EA9200AE}"/>
              </a:ext>
            </a:extLst>
          </p:cNvPr>
          <p:cNvSpPr>
            <a:spLocks noGrp="1"/>
          </p:cNvSpPr>
          <p:nvPr>
            <p:ph idx="1"/>
          </p:nvPr>
        </p:nvSpPr>
        <p:spPr>
          <a:xfrm>
            <a:off x="4678017" y="2104905"/>
            <a:ext cx="7288696" cy="4059584"/>
          </a:xfrm>
        </p:spPr>
        <p:txBody>
          <a:bodyPr>
            <a:normAutofit fontScale="92500" lnSpcReduction="20000"/>
          </a:bodyPr>
          <a:lstStyle/>
          <a:p>
            <a:pPr marL="0" indent="0" algn="just">
              <a:lnSpc>
                <a:spcPct val="150000"/>
              </a:lnSpc>
              <a:buNone/>
            </a:pPr>
            <a:r>
              <a:rPr lang="en-GB" b="0" i="0" u="sng" dirty="0">
                <a:solidFill>
                  <a:srgbClr val="595959"/>
                </a:solidFill>
                <a:effectLst/>
                <a:latin typeface="Söhne"/>
              </a:rPr>
              <a:t>Components of a Waste Management System</a:t>
            </a:r>
          </a:p>
          <a:p>
            <a:pPr algn="just">
              <a:lnSpc>
                <a:spcPct val="150000"/>
              </a:lnSpc>
              <a:buFont typeface="Arial" panose="020B0604020202020204" pitchFamily="34" charset="0"/>
              <a:buChar char="•"/>
            </a:pPr>
            <a:r>
              <a:rPr lang="en-GB" b="0" i="0" dirty="0">
                <a:solidFill>
                  <a:srgbClr val="595959"/>
                </a:solidFill>
                <a:effectLst/>
                <a:latin typeface="Söhne"/>
              </a:rPr>
              <a:t>A waste management system encompasses actions related to trash collection, treatment, disposal, and recycling.</a:t>
            </a:r>
          </a:p>
          <a:p>
            <a:pPr algn="just">
              <a:lnSpc>
                <a:spcPct val="150000"/>
              </a:lnSpc>
              <a:buFont typeface="Arial" panose="020B0604020202020204" pitchFamily="34" charset="0"/>
              <a:buChar char="•"/>
            </a:pPr>
            <a:r>
              <a:rPr lang="en-GB" b="0" i="0" dirty="0">
                <a:solidFill>
                  <a:srgbClr val="595959"/>
                </a:solidFill>
                <a:effectLst/>
                <a:latin typeface="Söhne"/>
              </a:rPr>
              <a:t>The system includes four main segments: waste generation, collection and transportation, treatment, and final disposal.</a:t>
            </a:r>
          </a:p>
          <a:p>
            <a:pPr algn="just">
              <a:lnSpc>
                <a:spcPct val="150000"/>
              </a:lnSpc>
              <a:buFont typeface="Arial" panose="020B0604020202020204" pitchFamily="34" charset="0"/>
              <a:buChar char="•"/>
            </a:pPr>
            <a:r>
              <a:rPr lang="en-GB" b="0" i="0" dirty="0">
                <a:solidFill>
                  <a:srgbClr val="595959"/>
                </a:solidFill>
                <a:effectLst/>
                <a:latin typeface="Söhne"/>
              </a:rPr>
              <a:t>Modern waste management prioritizes high recycling rates and cleanly segregated waste sources to minimize environmental impact and maximize resource recovery.</a:t>
            </a:r>
          </a:p>
        </p:txBody>
      </p:sp>
      <p:pic>
        <p:nvPicPr>
          <p:cNvPr id="6" name="Picture 5" descr="A large pile of garbage&#10;&#10;Description automatically generated">
            <a:extLst>
              <a:ext uri="{FF2B5EF4-FFF2-40B4-BE49-F238E27FC236}">
                <a16:creationId xmlns:a16="http://schemas.microsoft.com/office/drawing/2014/main" id="{14D363EE-8D52-E0F9-6443-7C39EE462E30}"/>
              </a:ext>
            </a:extLst>
          </p:cNvPr>
          <p:cNvPicPr>
            <a:picLocks noChangeAspect="1"/>
          </p:cNvPicPr>
          <p:nvPr/>
        </p:nvPicPr>
        <p:blipFill>
          <a:blip r:embed="rId2"/>
          <a:stretch>
            <a:fillRect/>
          </a:stretch>
        </p:blipFill>
        <p:spPr>
          <a:xfrm>
            <a:off x="382074" y="2612578"/>
            <a:ext cx="4081700" cy="2716881"/>
          </a:xfrm>
          <a:prstGeom prst="rect">
            <a:avLst/>
          </a:prstGeom>
        </p:spPr>
      </p:pic>
    </p:spTree>
    <p:extLst>
      <p:ext uri="{BB962C8B-B14F-4D97-AF65-F5344CB8AC3E}">
        <p14:creationId xmlns:p14="http://schemas.microsoft.com/office/powerpoint/2010/main" val="111521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CCC954-27F2-37ED-2070-E8D04162B2A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25F3989-E407-EA57-973C-F470030288D0}"/>
              </a:ext>
            </a:extLst>
          </p:cNvPr>
          <p:cNvSpPr>
            <a:spLocks noGrp="1"/>
          </p:cNvSpPr>
          <p:nvPr>
            <p:ph type="title"/>
          </p:nvPr>
        </p:nvSpPr>
        <p:spPr>
          <a:xfrm>
            <a:off x="1311966" y="487743"/>
            <a:ext cx="9336156" cy="1009651"/>
          </a:xfrm>
        </p:spPr>
        <p:txBody>
          <a:bodyPr>
            <a:normAutofit fontScale="90000"/>
          </a:bodyPr>
          <a:lstStyle/>
          <a:p>
            <a:pPr algn="ctr"/>
            <a:r>
              <a:rPr lang="en-US" dirty="0"/>
              <a:t>2.1. Resource Reduction and Waste Management</a:t>
            </a:r>
            <a:endParaRPr lang="en-GB" dirty="0"/>
          </a:p>
        </p:txBody>
      </p:sp>
      <p:sp>
        <p:nvSpPr>
          <p:cNvPr id="4" name="Segnaposto piè di pagina 3">
            <a:extLst>
              <a:ext uri="{FF2B5EF4-FFF2-40B4-BE49-F238E27FC236}">
                <a16:creationId xmlns:a16="http://schemas.microsoft.com/office/drawing/2014/main" id="{25C3B8CD-2A3C-E0CF-1BB7-F34BDE6C2BA7}"/>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Resource Reduction and Waste Management</a:t>
            </a:r>
          </a:p>
        </p:txBody>
      </p:sp>
      <p:sp>
        <p:nvSpPr>
          <p:cNvPr id="5" name="Segnaposto numero diapositiva 4">
            <a:extLst>
              <a:ext uri="{FF2B5EF4-FFF2-40B4-BE49-F238E27FC236}">
                <a16:creationId xmlns:a16="http://schemas.microsoft.com/office/drawing/2014/main" id="{B8E34456-F4E7-F2AE-CF1F-F96E6F7CF23F}"/>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8" name="Content Placeholder 7">
            <a:extLst>
              <a:ext uri="{FF2B5EF4-FFF2-40B4-BE49-F238E27FC236}">
                <a16:creationId xmlns:a16="http://schemas.microsoft.com/office/drawing/2014/main" id="{D7298740-3689-AC92-965F-8711575EFE6B}"/>
              </a:ext>
            </a:extLst>
          </p:cNvPr>
          <p:cNvSpPr>
            <a:spLocks noGrp="1"/>
          </p:cNvSpPr>
          <p:nvPr>
            <p:ph idx="1"/>
          </p:nvPr>
        </p:nvSpPr>
        <p:spPr>
          <a:xfrm>
            <a:off x="291547" y="1832338"/>
            <a:ext cx="11648661" cy="3461992"/>
          </a:xfrm>
        </p:spPr>
        <p:txBody>
          <a:bodyPr>
            <a:noAutofit/>
          </a:bodyPr>
          <a:lstStyle/>
          <a:p>
            <a:pPr marL="0" indent="0" algn="l">
              <a:buNone/>
            </a:pPr>
            <a:r>
              <a:rPr lang="en-GB" sz="2000" b="0" i="0" u="sng" dirty="0">
                <a:solidFill>
                  <a:srgbClr val="595959"/>
                </a:solidFill>
                <a:effectLst/>
                <a:latin typeface="Söhne"/>
              </a:rPr>
              <a:t>Strategies for Waste Management</a:t>
            </a:r>
            <a:endParaRPr lang="en-GB" sz="2000" b="0" i="0" dirty="0">
              <a:solidFill>
                <a:srgbClr val="595959"/>
              </a:solidFill>
              <a:effectLst/>
              <a:latin typeface="Söhne"/>
            </a:endParaRPr>
          </a:p>
          <a:p>
            <a:pPr marL="0" indent="0" algn="l">
              <a:buNone/>
            </a:pPr>
            <a:r>
              <a:rPr lang="en-GB" sz="2000" b="0" i="0" dirty="0">
                <a:solidFill>
                  <a:srgbClr val="595959"/>
                </a:solidFill>
                <a:effectLst/>
                <a:latin typeface="Söhne"/>
              </a:rPr>
              <a:t>Waste management strategies can be categorized into four main approaches:</a:t>
            </a:r>
          </a:p>
          <a:p>
            <a:pPr marL="742950" lvl="1" indent="-285750" algn="l">
              <a:buFont typeface="Arial" panose="020B0604020202020204" pitchFamily="34" charset="0"/>
              <a:buChar char="•"/>
            </a:pPr>
            <a:r>
              <a:rPr lang="en-GB" sz="2000" b="0" i="0" dirty="0">
                <a:effectLst/>
                <a:latin typeface="Söhne"/>
              </a:rPr>
              <a:t>Waste reduction or prevention</a:t>
            </a:r>
          </a:p>
          <a:p>
            <a:pPr marL="742950" lvl="1" indent="-285750" algn="l">
              <a:buFont typeface="Arial" panose="020B0604020202020204" pitchFamily="34" charset="0"/>
              <a:buChar char="•"/>
            </a:pPr>
            <a:r>
              <a:rPr lang="en-GB" sz="2000" b="0" i="0" dirty="0">
                <a:effectLst/>
                <a:latin typeface="Söhne"/>
              </a:rPr>
              <a:t>Waste recycling</a:t>
            </a:r>
          </a:p>
          <a:p>
            <a:pPr marL="742950" lvl="1" indent="-285750" algn="l">
              <a:buFont typeface="Arial" panose="020B0604020202020204" pitchFamily="34" charset="0"/>
              <a:buChar char="•"/>
            </a:pPr>
            <a:r>
              <a:rPr lang="en-GB" sz="2000" b="0" i="0" dirty="0">
                <a:effectLst/>
                <a:latin typeface="Söhne"/>
              </a:rPr>
              <a:t>Thermal treatment with energy capture</a:t>
            </a:r>
          </a:p>
          <a:p>
            <a:pPr marL="742950" lvl="1" indent="-285750" algn="l">
              <a:buFont typeface="Arial" panose="020B0604020202020204" pitchFamily="34" charset="0"/>
              <a:buChar char="•"/>
            </a:pPr>
            <a:r>
              <a:rPr lang="en-GB" sz="2000" b="0" i="0" dirty="0">
                <a:effectLst/>
                <a:latin typeface="Söhne"/>
              </a:rPr>
              <a:t>Landfill disposal</a:t>
            </a:r>
          </a:p>
          <a:p>
            <a:pPr algn="l">
              <a:buFont typeface="Wingdings" pitchFamily="2" charset="2"/>
              <a:buChar char="Ø"/>
            </a:pPr>
            <a:r>
              <a:rPr lang="en-GB" sz="2000" b="0" i="0" dirty="0">
                <a:solidFill>
                  <a:srgbClr val="595959"/>
                </a:solidFill>
                <a:effectLst/>
                <a:latin typeface="Söhne"/>
              </a:rPr>
              <a:t>Priority is given to waste minimization, followed by recycling to retrieve materials for alternate uses.</a:t>
            </a:r>
          </a:p>
          <a:p>
            <a:pPr algn="l">
              <a:buFont typeface="Wingdings" pitchFamily="2" charset="2"/>
              <a:buChar char="Ø"/>
            </a:pPr>
            <a:r>
              <a:rPr lang="en-GB" sz="2000" b="0" i="0" dirty="0">
                <a:solidFill>
                  <a:srgbClr val="595959"/>
                </a:solidFill>
                <a:effectLst/>
                <a:latin typeface="Söhne"/>
              </a:rPr>
              <a:t>Disposal methods are ranked based on environmental impact, with a hierarchy including reduce, reuse, recycle, compost, incinerate, and landfill.</a:t>
            </a:r>
          </a:p>
          <a:p>
            <a:pPr algn="l">
              <a:buFont typeface="Wingdings" pitchFamily="2" charset="2"/>
              <a:buChar char="Ø"/>
            </a:pPr>
            <a:r>
              <a:rPr lang="en-GB" sz="2000" b="0" i="0" dirty="0">
                <a:solidFill>
                  <a:srgbClr val="595959"/>
                </a:solidFill>
                <a:effectLst/>
                <a:latin typeface="Söhne"/>
              </a:rPr>
              <a:t>Effective waste management requires understanding the volume, nature, and origins of waste, with unavoidable waste handled by licensed contractors for off-site processing.</a:t>
            </a:r>
          </a:p>
          <a:p>
            <a:pPr algn="l">
              <a:buFont typeface="Wingdings" pitchFamily="2" charset="2"/>
              <a:buChar char="Ø"/>
            </a:pPr>
            <a:r>
              <a:rPr lang="en-GB" sz="2000" b="0" i="0" dirty="0">
                <a:solidFill>
                  <a:srgbClr val="595959"/>
                </a:solidFill>
                <a:effectLst/>
                <a:latin typeface="Söhne"/>
              </a:rPr>
              <a:t>The waste hierarchy prioritizes practices to maximize product benefits while minimizing waste generation, emphasizing sustainable utilization.</a:t>
            </a:r>
          </a:p>
          <a:p>
            <a:pPr marL="0" indent="0" algn="l">
              <a:buNone/>
            </a:pPr>
            <a:endParaRPr lang="en-GB" sz="2000" b="0" i="0" dirty="0">
              <a:solidFill>
                <a:srgbClr val="595959"/>
              </a:solidFill>
              <a:effectLst/>
              <a:latin typeface="Söhne"/>
            </a:endParaRPr>
          </a:p>
        </p:txBody>
      </p:sp>
      <p:pic>
        <p:nvPicPr>
          <p:cNvPr id="6" name="Picture 5" descr="A dump truck on a hill&#10;&#10;Description automatically generated">
            <a:extLst>
              <a:ext uri="{FF2B5EF4-FFF2-40B4-BE49-F238E27FC236}">
                <a16:creationId xmlns:a16="http://schemas.microsoft.com/office/drawing/2014/main" id="{A0FB09E4-E0CE-B55E-3355-2EECA9538336}"/>
              </a:ext>
            </a:extLst>
          </p:cNvPr>
          <p:cNvPicPr>
            <a:picLocks noChangeAspect="1"/>
          </p:cNvPicPr>
          <p:nvPr/>
        </p:nvPicPr>
        <p:blipFill>
          <a:blip r:embed="rId2"/>
          <a:stretch>
            <a:fillRect/>
          </a:stretch>
        </p:blipFill>
        <p:spPr>
          <a:xfrm>
            <a:off x="8706678" y="1563670"/>
            <a:ext cx="3045791" cy="2027354"/>
          </a:xfrm>
          <a:prstGeom prst="rect">
            <a:avLst/>
          </a:prstGeom>
        </p:spPr>
      </p:pic>
    </p:spTree>
    <p:extLst>
      <p:ext uri="{BB962C8B-B14F-4D97-AF65-F5344CB8AC3E}">
        <p14:creationId xmlns:p14="http://schemas.microsoft.com/office/powerpoint/2010/main" val="1666825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EE1A1F-9971-40BD-7EBE-225592667A8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F71B38A-4123-3B2E-D7A8-F2E04B23015D}"/>
              </a:ext>
            </a:extLst>
          </p:cNvPr>
          <p:cNvSpPr>
            <a:spLocks noGrp="1"/>
          </p:cNvSpPr>
          <p:nvPr>
            <p:ph type="title"/>
          </p:nvPr>
        </p:nvSpPr>
        <p:spPr>
          <a:xfrm>
            <a:off x="1772478" y="543438"/>
            <a:ext cx="8647043" cy="1009651"/>
          </a:xfrm>
        </p:spPr>
        <p:txBody>
          <a:bodyPr>
            <a:normAutofit fontScale="90000"/>
          </a:bodyPr>
          <a:lstStyle/>
          <a:p>
            <a:pPr algn="ctr"/>
            <a:r>
              <a:rPr lang="en-US" dirty="0"/>
              <a:t>2.1. Resource Reduction and Waste Management</a:t>
            </a:r>
            <a:endParaRPr lang="en-GB" dirty="0"/>
          </a:p>
        </p:txBody>
      </p:sp>
      <p:sp>
        <p:nvSpPr>
          <p:cNvPr id="4" name="Segnaposto piè di pagina 3">
            <a:extLst>
              <a:ext uri="{FF2B5EF4-FFF2-40B4-BE49-F238E27FC236}">
                <a16:creationId xmlns:a16="http://schemas.microsoft.com/office/drawing/2014/main" id="{36364ECA-6930-978F-0DD2-CD54B1C07824}"/>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Resource Reduction and Waste Management</a:t>
            </a:r>
          </a:p>
        </p:txBody>
      </p:sp>
      <p:sp>
        <p:nvSpPr>
          <p:cNvPr id="5" name="Segnaposto numero diapositiva 4">
            <a:extLst>
              <a:ext uri="{FF2B5EF4-FFF2-40B4-BE49-F238E27FC236}">
                <a16:creationId xmlns:a16="http://schemas.microsoft.com/office/drawing/2014/main" id="{DAAEA971-05C4-5832-66AA-C3D619D75474}"/>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3" name="Content Placeholder 2" descr="A diagram of a problem&#10;&#10;Description automatically generated with medium confidence">
            <a:extLst>
              <a:ext uri="{FF2B5EF4-FFF2-40B4-BE49-F238E27FC236}">
                <a16:creationId xmlns:a16="http://schemas.microsoft.com/office/drawing/2014/main" id="{77B21EC1-5337-07B2-B40C-4E4CA2985ADE}"/>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2150"/>
          <a:stretch/>
        </p:blipFill>
        <p:spPr bwMode="auto">
          <a:xfrm>
            <a:off x="4217865" y="2372139"/>
            <a:ext cx="4446019" cy="3238287"/>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19C4CD96-A2B2-59FB-D080-10AB87F45F18}"/>
              </a:ext>
            </a:extLst>
          </p:cNvPr>
          <p:cNvSpPr txBox="1"/>
          <p:nvPr/>
        </p:nvSpPr>
        <p:spPr>
          <a:xfrm>
            <a:off x="838200" y="1963050"/>
            <a:ext cx="2994025" cy="369332"/>
          </a:xfrm>
          <a:prstGeom prst="rect">
            <a:avLst/>
          </a:prstGeom>
          <a:noFill/>
        </p:spPr>
        <p:txBody>
          <a:bodyPr wrap="none" rtlCol="0">
            <a:spAutoFit/>
          </a:bodyPr>
          <a:lstStyle/>
          <a:p>
            <a:r>
              <a:rPr lang="en-GB" dirty="0">
                <a:solidFill>
                  <a:srgbClr val="595959"/>
                </a:solidFill>
              </a:rPr>
              <a:t>Waste management hierarchy</a:t>
            </a:r>
            <a:endParaRPr lang="en-GR" dirty="0">
              <a:solidFill>
                <a:srgbClr val="595959"/>
              </a:solidFill>
            </a:endParaRPr>
          </a:p>
        </p:txBody>
      </p:sp>
      <p:sp>
        <p:nvSpPr>
          <p:cNvPr id="7" name="TextBox 6">
            <a:extLst>
              <a:ext uri="{FF2B5EF4-FFF2-40B4-BE49-F238E27FC236}">
                <a16:creationId xmlns:a16="http://schemas.microsoft.com/office/drawing/2014/main" id="{817514A3-EF79-A48B-410F-D7C4489607F3}"/>
              </a:ext>
            </a:extLst>
          </p:cNvPr>
          <p:cNvSpPr txBox="1"/>
          <p:nvPr/>
        </p:nvSpPr>
        <p:spPr>
          <a:xfrm>
            <a:off x="8663884" y="5885499"/>
            <a:ext cx="1552028" cy="246221"/>
          </a:xfrm>
          <a:prstGeom prst="rect">
            <a:avLst/>
          </a:prstGeom>
          <a:noFill/>
        </p:spPr>
        <p:txBody>
          <a:bodyPr wrap="none" rtlCol="0">
            <a:spAutoFit/>
          </a:bodyPr>
          <a:lstStyle/>
          <a:p>
            <a:r>
              <a:rPr lang="en-GB" sz="1000" dirty="0">
                <a:solidFill>
                  <a:srgbClr val="595959"/>
                </a:solidFill>
              </a:rPr>
              <a:t>SOURCE: DEMIRBAS, 2011</a:t>
            </a:r>
            <a:endParaRPr lang="en-GR" sz="1000" dirty="0">
              <a:solidFill>
                <a:srgbClr val="595959"/>
              </a:solidFill>
            </a:endParaRPr>
          </a:p>
        </p:txBody>
      </p:sp>
    </p:spTree>
    <p:extLst>
      <p:ext uri="{BB962C8B-B14F-4D97-AF65-F5344CB8AC3E}">
        <p14:creationId xmlns:p14="http://schemas.microsoft.com/office/powerpoint/2010/main" val="39507552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A647B-9C94-5506-AB87-4316ACC2E82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5616A7E-331E-28D1-4B20-4F8AEAB92FAE}"/>
              </a:ext>
            </a:extLst>
          </p:cNvPr>
          <p:cNvSpPr>
            <a:spLocks noGrp="1"/>
          </p:cNvSpPr>
          <p:nvPr>
            <p:ph type="title"/>
          </p:nvPr>
        </p:nvSpPr>
        <p:spPr>
          <a:xfrm>
            <a:off x="609600" y="373059"/>
            <a:ext cx="10515600" cy="1009651"/>
          </a:xfrm>
        </p:spPr>
        <p:txBody>
          <a:bodyPr>
            <a:normAutofit/>
          </a:bodyPr>
          <a:lstStyle/>
          <a:p>
            <a:pPr algn="ctr"/>
            <a:r>
              <a:rPr lang="en-US" dirty="0"/>
              <a:t>Additional Information</a:t>
            </a:r>
            <a:endParaRPr lang="en-GB" dirty="0"/>
          </a:p>
        </p:txBody>
      </p:sp>
      <p:sp>
        <p:nvSpPr>
          <p:cNvPr id="4" name="Segnaposto piè di pagina 3">
            <a:extLst>
              <a:ext uri="{FF2B5EF4-FFF2-40B4-BE49-F238E27FC236}">
                <a16:creationId xmlns:a16="http://schemas.microsoft.com/office/drawing/2014/main" id="{CBCBE417-B4E9-C72F-2AE7-92D3AC6099B2}"/>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Resource Reduction and Waste Management</a:t>
            </a:r>
          </a:p>
        </p:txBody>
      </p:sp>
      <p:sp>
        <p:nvSpPr>
          <p:cNvPr id="5" name="Segnaposto numero diapositiva 4">
            <a:extLst>
              <a:ext uri="{FF2B5EF4-FFF2-40B4-BE49-F238E27FC236}">
                <a16:creationId xmlns:a16="http://schemas.microsoft.com/office/drawing/2014/main" id="{6730C406-ACC9-7B72-0B6D-655FE2BC2067}"/>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
        <p:nvSpPr>
          <p:cNvPr id="9" name="Content Placeholder 8">
            <a:extLst>
              <a:ext uri="{FF2B5EF4-FFF2-40B4-BE49-F238E27FC236}">
                <a16:creationId xmlns:a16="http://schemas.microsoft.com/office/drawing/2014/main" id="{7A6C577F-E0F0-5EAC-EAA9-463B22290DBC}"/>
              </a:ext>
            </a:extLst>
          </p:cNvPr>
          <p:cNvSpPr>
            <a:spLocks noGrp="1"/>
          </p:cNvSpPr>
          <p:nvPr>
            <p:ph idx="1"/>
          </p:nvPr>
        </p:nvSpPr>
        <p:spPr>
          <a:xfrm>
            <a:off x="838200" y="2087907"/>
            <a:ext cx="10515600" cy="3328298"/>
          </a:xfrm>
        </p:spPr>
        <p:txBody>
          <a:bodyPr>
            <a:normAutofit/>
          </a:bodyPr>
          <a:lstStyle/>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the Waste Management in Europe, please listen this podcast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https://www.youtube.com/watch?v=pE7a4N9GDKk</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a case about zero-waste packaging, please watch this video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sz="2000" i="1" u="sng" dirty="0">
                <a:solidFill>
                  <a:srgbClr val="000000"/>
                </a:solidFill>
                <a:effectLst/>
                <a:latin typeface="Minion Pro"/>
                <a:ea typeface="Times New Roman" panose="02020603050405020304" pitchFamily="18" charset="0"/>
                <a:cs typeface="Calibri" panose="020F0502020204030204" pitchFamily="34" charset="0"/>
                <a:hlinkClick r:id="rId3"/>
              </a:rPr>
              <a:t>https://www.youtube.com/watch?v=PvAd7t33fdo</a:t>
            </a:r>
            <a:r>
              <a:rPr lang="en-GB" sz="2000" i="1" dirty="0">
                <a:solidFill>
                  <a:srgbClr val="000000"/>
                </a:solidFill>
                <a:effectLst/>
                <a:latin typeface="Minion Pro"/>
                <a:ea typeface="Times New Roman" panose="02020603050405020304" pitchFamily="18" charset="0"/>
                <a:cs typeface="Calibri" panose="020F0502020204030204" pitchFamily="34" charset="0"/>
              </a:rPr>
              <a:t> </a:t>
            </a:r>
            <a:endParaRPr lang="en-GR" sz="2000" dirty="0"/>
          </a:p>
        </p:txBody>
      </p:sp>
    </p:spTree>
    <p:extLst>
      <p:ext uri="{BB962C8B-B14F-4D97-AF65-F5344CB8AC3E}">
        <p14:creationId xmlns:p14="http://schemas.microsoft.com/office/powerpoint/2010/main" val="2203804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6E59C6D-D429-7C7B-0228-FB62CC45C25D}"/>
              </a:ext>
            </a:extLst>
          </p:cNvPr>
          <p:cNvSpPr>
            <a:spLocks noGrp="1"/>
          </p:cNvSpPr>
          <p:nvPr>
            <p:ph type="ctrTitle"/>
          </p:nvPr>
        </p:nvSpPr>
        <p:spPr>
          <a:xfrm>
            <a:off x="1524000" y="2235200"/>
            <a:ext cx="9713843" cy="2387600"/>
          </a:xfrm>
        </p:spPr>
        <p:txBody>
          <a:bodyPr>
            <a:normAutofit fontScale="90000"/>
          </a:bodyPr>
          <a:lstStyle/>
          <a:p>
            <a:r>
              <a:rPr lang="en-GB" b="1" dirty="0">
                <a:solidFill>
                  <a:srgbClr val="94C020"/>
                </a:solidFill>
                <a:latin typeface="+mn-lt"/>
              </a:rPr>
              <a:t>Course: VET</a:t>
            </a:r>
            <a:br>
              <a:rPr lang="en-GB" b="1" dirty="0">
                <a:solidFill>
                  <a:srgbClr val="94C020"/>
                </a:solidFill>
                <a:latin typeface="+mn-lt"/>
              </a:rPr>
            </a:br>
            <a:r>
              <a:rPr lang="en-GB" b="1" dirty="0">
                <a:solidFill>
                  <a:srgbClr val="94C020"/>
                </a:solidFill>
                <a:latin typeface="+mn-lt"/>
              </a:rPr>
              <a:t>Module: </a:t>
            </a:r>
            <a:r>
              <a:rPr lang="en-GB" dirty="0"/>
              <a:t>Bio-economy, circular economy and bio-based products</a:t>
            </a:r>
            <a:r>
              <a:rPr lang="en-GR" dirty="0"/>
              <a:t> </a:t>
            </a:r>
            <a:br>
              <a:rPr lang="en-GB" b="1" dirty="0">
                <a:solidFill>
                  <a:srgbClr val="94C020"/>
                </a:solidFill>
                <a:latin typeface="+mn-lt"/>
              </a:rPr>
            </a:br>
            <a:r>
              <a:rPr lang="en-GB" b="1" dirty="0">
                <a:solidFill>
                  <a:srgbClr val="94C020"/>
                </a:solidFill>
                <a:latin typeface="+mn-lt"/>
              </a:rPr>
              <a:t>Learning Unit: </a:t>
            </a:r>
            <a:r>
              <a:rPr lang="en-GB" dirty="0"/>
              <a:t>Circular Economy</a:t>
            </a:r>
            <a:r>
              <a:rPr lang="en-GR" dirty="0"/>
              <a:t> </a:t>
            </a:r>
            <a:endParaRPr lang="en-GB" dirty="0"/>
          </a:p>
        </p:txBody>
      </p:sp>
      <p:sp>
        <p:nvSpPr>
          <p:cNvPr id="3" name="Sottotitolo 2">
            <a:extLst>
              <a:ext uri="{FF2B5EF4-FFF2-40B4-BE49-F238E27FC236}">
                <a16:creationId xmlns:a16="http://schemas.microsoft.com/office/drawing/2014/main" id="{153480B5-24EA-F078-8AFA-9CEF6872103E}"/>
              </a:ext>
            </a:extLst>
          </p:cNvPr>
          <p:cNvSpPr>
            <a:spLocks noGrp="1"/>
          </p:cNvSpPr>
          <p:nvPr>
            <p:ph type="subTitle" idx="1"/>
          </p:nvPr>
        </p:nvSpPr>
        <p:spPr>
          <a:xfrm>
            <a:off x="1524000" y="4899498"/>
            <a:ext cx="9144000" cy="1655762"/>
          </a:xfrm>
        </p:spPr>
        <p:txBody>
          <a:bodyPr/>
          <a:lstStyle/>
          <a:p>
            <a:pPr marL="0" indent="0">
              <a:buNone/>
            </a:pPr>
            <a:r>
              <a:rPr lang="en-GB" dirty="0">
                <a:solidFill>
                  <a:schemeClr val="tx1">
                    <a:lumMod val="65000"/>
                    <a:lumOff val="35000"/>
                  </a:schemeClr>
                </a:solidFill>
              </a:rPr>
              <a:t>Authors</a:t>
            </a:r>
            <a:r>
              <a:rPr lang="it-IT" dirty="0">
                <a:solidFill>
                  <a:schemeClr val="tx1">
                    <a:lumMod val="65000"/>
                    <a:lumOff val="35000"/>
                  </a:schemeClr>
                </a:solidFill>
              </a:rPr>
              <a:t>: </a:t>
            </a:r>
            <a:r>
              <a:rPr lang="it-IT" dirty="0"/>
              <a:t>UOP</a:t>
            </a:r>
            <a:endParaRPr lang="it-IT" dirty="0">
              <a:solidFill>
                <a:schemeClr val="tx1">
                  <a:lumMod val="65000"/>
                  <a:lumOff val="35000"/>
                </a:schemeClr>
              </a:solidFill>
            </a:endParaRPr>
          </a:p>
        </p:txBody>
      </p:sp>
    </p:spTree>
    <p:extLst>
      <p:ext uri="{BB962C8B-B14F-4D97-AF65-F5344CB8AC3E}">
        <p14:creationId xmlns:p14="http://schemas.microsoft.com/office/powerpoint/2010/main" val="2365202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57DCA-871E-9B38-D9F2-048ADD46984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5559BDA-618F-169D-B206-10AC5E6CDBAF}"/>
              </a:ext>
            </a:extLst>
          </p:cNvPr>
          <p:cNvSpPr>
            <a:spLocks noGrp="1"/>
          </p:cNvSpPr>
          <p:nvPr>
            <p:ph type="title"/>
          </p:nvPr>
        </p:nvSpPr>
        <p:spPr>
          <a:xfrm>
            <a:off x="957470" y="2728295"/>
            <a:ext cx="10515600" cy="1009651"/>
          </a:xfrm>
        </p:spPr>
        <p:txBody>
          <a:bodyPr>
            <a:normAutofit fontScale="90000"/>
          </a:bodyPr>
          <a:lstStyle/>
          <a:p>
            <a:r>
              <a:rPr lang="en-US" dirty="0"/>
              <a:t>3. Agricultural Production of Bio-based Resources</a:t>
            </a:r>
            <a:endParaRPr lang="en-GB" dirty="0"/>
          </a:p>
        </p:txBody>
      </p:sp>
      <p:sp>
        <p:nvSpPr>
          <p:cNvPr id="4" name="Segnaposto piè di pagina 3">
            <a:extLst>
              <a:ext uri="{FF2B5EF4-FFF2-40B4-BE49-F238E27FC236}">
                <a16:creationId xmlns:a16="http://schemas.microsoft.com/office/drawing/2014/main" id="{92D8927C-C34E-AEF6-0487-1B4BF44B77A2}"/>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77E261CA-28D1-BC40-8C0F-D76846A0DC73}"/>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2407519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38A5A-5526-C712-7B02-DE662D84567D}"/>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896A61-A4EF-D17E-8B1B-3FE26B3F452A}"/>
              </a:ext>
            </a:extLst>
          </p:cNvPr>
          <p:cNvSpPr>
            <a:spLocks noGrp="1"/>
          </p:cNvSpPr>
          <p:nvPr>
            <p:ph type="title"/>
          </p:nvPr>
        </p:nvSpPr>
        <p:spPr>
          <a:xfrm>
            <a:off x="2494721" y="533328"/>
            <a:ext cx="10515600" cy="1009651"/>
          </a:xfrm>
        </p:spPr>
        <p:txBody>
          <a:bodyPr>
            <a:normAutofit/>
          </a:bodyPr>
          <a:lstStyle/>
          <a:p>
            <a:r>
              <a:rPr lang="en-US" dirty="0"/>
              <a:t>3.1. Bio-based Products</a:t>
            </a:r>
            <a:endParaRPr lang="en-GB" dirty="0"/>
          </a:p>
        </p:txBody>
      </p:sp>
      <p:sp>
        <p:nvSpPr>
          <p:cNvPr id="4" name="Segnaposto piè di pagina 3">
            <a:extLst>
              <a:ext uri="{FF2B5EF4-FFF2-40B4-BE49-F238E27FC236}">
                <a16:creationId xmlns:a16="http://schemas.microsoft.com/office/drawing/2014/main" id="{2B9D04F4-791B-E081-5B23-468E14566520}"/>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8867D576-27C2-6AF8-0BA7-B435B8C7D31D}"/>
              </a:ext>
            </a:extLst>
          </p:cNvPr>
          <p:cNvSpPr>
            <a:spLocks noGrp="1"/>
          </p:cNvSpPr>
          <p:nvPr>
            <p:ph type="sldNum" sz="quarter" idx="12"/>
          </p:nvPr>
        </p:nvSpPr>
        <p:spPr/>
        <p:txBody>
          <a:bodyPr/>
          <a:lstStyle/>
          <a:p>
            <a:fld id="{D57F1E4F-1CFF-5643-939E-217C01CDF565}" type="slidenum">
              <a:rPr lang="en-US" smtClean="0"/>
              <a:pPr/>
              <a:t>21</a:t>
            </a:fld>
            <a:endParaRPr lang="en-US" dirty="0"/>
          </a:p>
        </p:txBody>
      </p:sp>
      <p:sp>
        <p:nvSpPr>
          <p:cNvPr id="9" name="Content Placeholder 8">
            <a:extLst>
              <a:ext uri="{FF2B5EF4-FFF2-40B4-BE49-F238E27FC236}">
                <a16:creationId xmlns:a16="http://schemas.microsoft.com/office/drawing/2014/main" id="{888714F7-B0D2-6077-1592-F008E742A8CD}"/>
              </a:ext>
            </a:extLst>
          </p:cNvPr>
          <p:cNvSpPr>
            <a:spLocks noGrp="1"/>
          </p:cNvSpPr>
          <p:nvPr>
            <p:ph idx="1"/>
          </p:nvPr>
        </p:nvSpPr>
        <p:spPr>
          <a:xfrm>
            <a:off x="571500" y="1663974"/>
            <a:ext cx="10515600" cy="3882267"/>
          </a:xfrm>
        </p:spPr>
        <p:txBody>
          <a:bodyPr>
            <a:noAutofit/>
          </a:bodyPr>
          <a:lstStyle/>
          <a:p>
            <a:pPr marL="457200" lvl="1" indent="0" algn="l">
              <a:lnSpc>
                <a:spcPct val="120000"/>
              </a:lnSpc>
              <a:buNone/>
            </a:pPr>
            <a:r>
              <a:rPr lang="en-GB" sz="1800" b="1" i="0" u="sng" dirty="0">
                <a:effectLst/>
                <a:latin typeface="Söhne"/>
              </a:rPr>
              <a:t>Definition</a:t>
            </a:r>
          </a:p>
          <a:p>
            <a:pPr marL="742950" lvl="1" indent="-285750" algn="l">
              <a:lnSpc>
                <a:spcPct val="120000"/>
              </a:lnSpc>
              <a:buFont typeface="Arial" panose="020B0604020202020204" pitchFamily="34" charset="0"/>
              <a:buChar char="•"/>
            </a:pPr>
            <a:r>
              <a:rPr lang="en-GB" sz="1800" b="0" i="0" dirty="0">
                <a:effectLst/>
                <a:latin typeface="Söhne"/>
              </a:rPr>
              <a:t>Bio-based products are goods made from sustainable raw materials sourced from the food or agricultural sector.</a:t>
            </a:r>
          </a:p>
          <a:p>
            <a:pPr marL="742950" lvl="1" indent="-285750" algn="l">
              <a:lnSpc>
                <a:spcPct val="120000"/>
              </a:lnSpc>
              <a:buFont typeface="Arial" panose="020B0604020202020204" pitchFamily="34" charset="0"/>
              <a:buChar char="•"/>
            </a:pPr>
            <a:r>
              <a:rPr lang="en-GB" sz="1800" b="0" i="0" dirty="0">
                <a:effectLst/>
                <a:latin typeface="Söhne"/>
              </a:rPr>
              <a:t>The EU Commission defines them as products made wholly or partly from biological sources, excluding fossil sources.</a:t>
            </a:r>
          </a:p>
          <a:p>
            <a:pPr marL="742950" lvl="1" indent="-285750" algn="l">
              <a:lnSpc>
                <a:spcPct val="120000"/>
              </a:lnSpc>
              <a:buFont typeface="Arial" panose="020B0604020202020204" pitchFamily="34" charset="0"/>
              <a:buChar char="•"/>
            </a:pPr>
            <a:r>
              <a:rPr lang="en-GB" sz="1800" b="0" i="0" dirty="0">
                <a:effectLst/>
                <a:latin typeface="Söhne"/>
              </a:rPr>
              <a:t>In the US, bio-based products are defined by the Farm Security and Rural Investment Act of 2002 as articles derived from biological or renewable agricultural materials.</a:t>
            </a:r>
          </a:p>
          <a:p>
            <a:pPr marL="0" indent="0" algn="l">
              <a:lnSpc>
                <a:spcPct val="120000"/>
              </a:lnSpc>
              <a:buNone/>
            </a:pPr>
            <a:endParaRPr lang="en-GB" sz="1800" b="1" i="0" u="sng" dirty="0">
              <a:solidFill>
                <a:srgbClr val="595959"/>
              </a:solidFill>
              <a:effectLst/>
              <a:latin typeface="Söhne"/>
            </a:endParaRPr>
          </a:p>
          <a:p>
            <a:pPr marL="0" indent="0" algn="l">
              <a:lnSpc>
                <a:spcPct val="120000"/>
              </a:lnSpc>
              <a:buNone/>
            </a:pPr>
            <a:r>
              <a:rPr lang="en-GB" sz="1800" b="1" i="0" u="sng" dirty="0">
                <a:solidFill>
                  <a:srgbClr val="595959"/>
                </a:solidFill>
                <a:effectLst/>
                <a:latin typeface="Söhne"/>
              </a:rPr>
              <a:t>Promotion and Regulation</a:t>
            </a:r>
            <a:r>
              <a:rPr lang="en-GB" sz="1800" b="0" i="0" u="sng" dirty="0">
                <a:solidFill>
                  <a:srgbClr val="595959"/>
                </a:solidFill>
                <a:effectLst/>
                <a:latin typeface="Söhne"/>
              </a:rPr>
              <a:t>:</a:t>
            </a:r>
          </a:p>
          <a:p>
            <a:pPr marL="742950" lvl="1" indent="-285750" algn="l">
              <a:lnSpc>
                <a:spcPct val="120000"/>
              </a:lnSpc>
              <a:buFont typeface="Arial" panose="020B0604020202020204" pitchFamily="34" charset="0"/>
              <a:buChar char="•"/>
            </a:pPr>
            <a:r>
              <a:rPr lang="en-GB" sz="1800" b="0" i="0" dirty="0">
                <a:effectLst/>
                <a:latin typeface="Söhne"/>
              </a:rPr>
              <a:t>The US Department of Agriculture launched the </a:t>
            </a:r>
            <a:r>
              <a:rPr lang="en-GB" sz="1800" b="0" i="0" dirty="0" err="1">
                <a:effectLst/>
                <a:latin typeface="Söhne"/>
              </a:rPr>
              <a:t>BioPreferred</a:t>
            </a:r>
            <a:r>
              <a:rPr lang="en-GB" sz="1800" b="0" i="0" dirty="0">
                <a:effectLst/>
                <a:latin typeface="Söhne"/>
              </a:rPr>
              <a:t> program in 2002 to encourage the use of bio-based products.</a:t>
            </a:r>
          </a:p>
          <a:p>
            <a:pPr marL="742950" lvl="1" indent="-285750" algn="l">
              <a:lnSpc>
                <a:spcPct val="120000"/>
              </a:lnSpc>
              <a:buFont typeface="Arial" panose="020B0604020202020204" pitchFamily="34" charset="0"/>
              <a:buChar char="•"/>
            </a:pPr>
            <a:r>
              <a:rPr lang="en-GB" sz="1800" b="0" i="0" dirty="0">
                <a:effectLst/>
                <a:latin typeface="Söhne"/>
              </a:rPr>
              <a:t>Examples include agricultural sprays, compost enhancers, and pest control products.</a:t>
            </a:r>
          </a:p>
        </p:txBody>
      </p:sp>
    </p:spTree>
    <p:extLst>
      <p:ext uri="{BB962C8B-B14F-4D97-AF65-F5344CB8AC3E}">
        <p14:creationId xmlns:p14="http://schemas.microsoft.com/office/powerpoint/2010/main" val="1719894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82FA5D-6F21-AC2D-B186-F9975EF511B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3307D45C-02A8-0C4D-212B-3C086A3FF441}"/>
              </a:ext>
            </a:extLst>
          </p:cNvPr>
          <p:cNvSpPr>
            <a:spLocks noGrp="1"/>
          </p:cNvSpPr>
          <p:nvPr>
            <p:ph type="title"/>
          </p:nvPr>
        </p:nvSpPr>
        <p:spPr>
          <a:xfrm>
            <a:off x="2667000" y="506824"/>
            <a:ext cx="10515600" cy="1009651"/>
          </a:xfrm>
        </p:spPr>
        <p:txBody>
          <a:bodyPr>
            <a:normAutofit/>
          </a:bodyPr>
          <a:lstStyle/>
          <a:p>
            <a:r>
              <a:rPr lang="en-US" dirty="0"/>
              <a:t>3.1. Bio-based Products</a:t>
            </a:r>
            <a:endParaRPr lang="en-GB" dirty="0"/>
          </a:p>
        </p:txBody>
      </p:sp>
      <p:sp>
        <p:nvSpPr>
          <p:cNvPr id="4" name="Segnaposto piè di pagina 3">
            <a:extLst>
              <a:ext uri="{FF2B5EF4-FFF2-40B4-BE49-F238E27FC236}">
                <a16:creationId xmlns:a16="http://schemas.microsoft.com/office/drawing/2014/main" id="{6E08620C-DE04-4C84-10F3-34865CBA1550}"/>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8B1518B0-AD08-F4FB-5AAB-48DFB7BA57DC}"/>
              </a:ext>
            </a:extLst>
          </p:cNvPr>
          <p:cNvSpPr>
            <a:spLocks noGrp="1"/>
          </p:cNvSpPr>
          <p:nvPr>
            <p:ph type="sldNum" sz="quarter" idx="12"/>
          </p:nvPr>
        </p:nvSpPr>
        <p:spPr/>
        <p:txBody>
          <a:bodyPr/>
          <a:lstStyle/>
          <a:p>
            <a:fld id="{D57F1E4F-1CFF-5643-939E-217C01CDF565}" type="slidenum">
              <a:rPr lang="en-US" smtClean="0"/>
              <a:pPr/>
              <a:t>22</a:t>
            </a:fld>
            <a:endParaRPr lang="en-US" dirty="0"/>
          </a:p>
        </p:txBody>
      </p:sp>
      <p:sp>
        <p:nvSpPr>
          <p:cNvPr id="9" name="Content Placeholder 8">
            <a:extLst>
              <a:ext uri="{FF2B5EF4-FFF2-40B4-BE49-F238E27FC236}">
                <a16:creationId xmlns:a16="http://schemas.microsoft.com/office/drawing/2014/main" id="{B81674ED-75BE-EAA9-AC93-ECEA3420B527}"/>
              </a:ext>
            </a:extLst>
          </p:cNvPr>
          <p:cNvSpPr>
            <a:spLocks noGrp="1"/>
          </p:cNvSpPr>
          <p:nvPr>
            <p:ph idx="1"/>
          </p:nvPr>
        </p:nvSpPr>
        <p:spPr>
          <a:xfrm>
            <a:off x="838200" y="1894505"/>
            <a:ext cx="10515600" cy="3528463"/>
          </a:xfrm>
        </p:spPr>
        <p:txBody>
          <a:bodyPr>
            <a:noAutofit/>
          </a:bodyPr>
          <a:lstStyle/>
          <a:p>
            <a:pPr marL="0" indent="0" algn="l">
              <a:lnSpc>
                <a:spcPct val="150000"/>
              </a:lnSpc>
              <a:buNone/>
            </a:pPr>
            <a:r>
              <a:rPr lang="en-GB" sz="1800" b="1" i="0" dirty="0">
                <a:solidFill>
                  <a:srgbClr val="595959"/>
                </a:solidFill>
                <a:effectLst/>
                <a:latin typeface="Söhne"/>
              </a:rPr>
              <a:t>Global Shift</a:t>
            </a:r>
            <a:r>
              <a:rPr lang="en-GB" sz="1800" b="0" i="0" dirty="0">
                <a:solidFill>
                  <a:srgbClr val="595959"/>
                </a:solidFill>
                <a:effectLst/>
                <a:latin typeface="Söhne"/>
              </a:rPr>
              <a:t>:</a:t>
            </a:r>
          </a:p>
          <a:p>
            <a:pPr marL="742950" lvl="1" indent="-285750" algn="l">
              <a:lnSpc>
                <a:spcPct val="150000"/>
              </a:lnSpc>
              <a:buFont typeface="Arial" panose="020B0604020202020204" pitchFamily="34" charset="0"/>
              <a:buChar char="•"/>
            </a:pPr>
            <a:r>
              <a:rPr lang="en-GB" sz="1800" b="0" i="0" dirty="0">
                <a:effectLst/>
                <a:latin typeface="Söhne"/>
              </a:rPr>
              <a:t>The transition to bio-based products reflects economic, policy, and trade dynamics in agriculture.</a:t>
            </a:r>
          </a:p>
          <a:p>
            <a:pPr marL="742950" lvl="1" indent="-285750" algn="l">
              <a:lnSpc>
                <a:spcPct val="150000"/>
              </a:lnSpc>
              <a:buFont typeface="Arial" panose="020B0604020202020204" pitchFamily="34" charset="0"/>
              <a:buChar char="•"/>
            </a:pPr>
            <a:r>
              <a:rPr lang="en-GB" sz="1800" b="0" i="0" dirty="0">
                <a:effectLst/>
                <a:latin typeface="Söhne"/>
              </a:rPr>
              <a:t>Advancements in conversion processes and technologies drive this shift, converting traditional agricultural inputs into chemicals, energy, and other innovative products.</a:t>
            </a:r>
          </a:p>
          <a:p>
            <a:pPr marL="0" indent="0" algn="l">
              <a:lnSpc>
                <a:spcPct val="150000"/>
              </a:lnSpc>
              <a:buNone/>
            </a:pPr>
            <a:r>
              <a:rPr lang="en-GB" sz="1800" b="1" i="0" dirty="0">
                <a:solidFill>
                  <a:srgbClr val="595959"/>
                </a:solidFill>
                <a:effectLst/>
                <a:latin typeface="Söhne"/>
              </a:rPr>
              <a:t>Information Access</a:t>
            </a:r>
            <a:r>
              <a:rPr lang="en-GB" sz="1800" b="0" i="0" dirty="0">
                <a:solidFill>
                  <a:srgbClr val="595959"/>
                </a:solidFill>
                <a:effectLst/>
                <a:latin typeface="Söhne"/>
              </a:rPr>
              <a:t>:</a:t>
            </a:r>
          </a:p>
          <a:p>
            <a:pPr marL="742950" lvl="1" indent="-285750" algn="l">
              <a:lnSpc>
                <a:spcPct val="150000"/>
              </a:lnSpc>
              <a:buFont typeface="Arial" panose="020B0604020202020204" pitchFamily="34" charset="0"/>
              <a:buChar char="•"/>
            </a:pPr>
            <a:r>
              <a:rPr lang="en-GB" sz="1800" b="0" i="0" dirty="0">
                <a:effectLst/>
                <a:latin typeface="Söhne"/>
              </a:rPr>
              <a:t>Stakeholders require access to comprehensive technical databases to navigate the diverse classes of bioproducts effectively.</a:t>
            </a:r>
          </a:p>
          <a:p>
            <a:pPr marL="742950" lvl="1" indent="-285750" algn="l">
              <a:lnSpc>
                <a:spcPct val="150000"/>
              </a:lnSpc>
              <a:buFont typeface="Arial" panose="020B0604020202020204" pitchFamily="34" charset="0"/>
              <a:buChar char="•"/>
            </a:pPr>
            <a:r>
              <a:rPr lang="en-GB" sz="1800" b="0" i="0" dirty="0">
                <a:effectLst/>
                <a:latin typeface="Söhne"/>
              </a:rPr>
              <a:t>Initiatives like NASULGC emphasize the importance of such resources in facilitating informed decision-making.</a:t>
            </a:r>
          </a:p>
        </p:txBody>
      </p:sp>
    </p:spTree>
    <p:extLst>
      <p:ext uri="{BB962C8B-B14F-4D97-AF65-F5344CB8AC3E}">
        <p14:creationId xmlns:p14="http://schemas.microsoft.com/office/powerpoint/2010/main" val="207388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6BC419-8E0D-F845-81EE-AB61C161B8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096F145-DC2C-6297-14C0-BDF55FB28E63}"/>
              </a:ext>
            </a:extLst>
          </p:cNvPr>
          <p:cNvSpPr>
            <a:spLocks noGrp="1"/>
          </p:cNvSpPr>
          <p:nvPr>
            <p:ph type="title"/>
          </p:nvPr>
        </p:nvSpPr>
        <p:spPr>
          <a:xfrm>
            <a:off x="2905539" y="453004"/>
            <a:ext cx="10515600" cy="1009651"/>
          </a:xfrm>
        </p:spPr>
        <p:txBody>
          <a:bodyPr>
            <a:normAutofit/>
          </a:bodyPr>
          <a:lstStyle/>
          <a:p>
            <a:r>
              <a:rPr lang="en-US" dirty="0"/>
              <a:t>3.1. Bio-based Products</a:t>
            </a:r>
            <a:endParaRPr lang="en-GB" dirty="0"/>
          </a:p>
        </p:txBody>
      </p:sp>
      <p:sp>
        <p:nvSpPr>
          <p:cNvPr id="4" name="Segnaposto piè di pagina 3">
            <a:extLst>
              <a:ext uri="{FF2B5EF4-FFF2-40B4-BE49-F238E27FC236}">
                <a16:creationId xmlns:a16="http://schemas.microsoft.com/office/drawing/2014/main" id="{A9982E7E-FB1E-E2B3-6941-4E15763DA73E}"/>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1C208329-A63D-D2A0-B07E-05D94AA3E0B7}"/>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3" name="Content Placeholder 2" descr="A diagram of bio based products&#10;&#10;Description automatically generated">
            <a:extLst>
              <a:ext uri="{FF2B5EF4-FFF2-40B4-BE49-F238E27FC236}">
                <a16:creationId xmlns:a16="http://schemas.microsoft.com/office/drawing/2014/main" id="{37D0666C-B160-47AE-2C3B-21E8C1DF6017}"/>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b="8190"/>
          <a:stretch/>
        </p:blipFill>
        <p:spPr bwMode="auto">
          <a:xfrm>
            <a:off x="2032038" y="2275828"/>
            <a:ext cx="7594524" cy="3785592"/>
          </a:xfrm>
          <a:prstGeom prst="rect">
            <a:avLst/>
          </a:prstGeom>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84EEB4A8-73F3-0F14-AD93-678B00710356}"/>
              </a:ext>
            </a:extLst>
          </p:cNvPr>
          <p:cNvSpPr txBox="1"/>
          <p:nvPr/>
        </p:nvSpPr>
        <p:spPr>
          <a:xfrm>
            <a:off x="371060" y="1729041"/>
            <a:ext cx="6095258" cy="369332"/>
          </a:xfrm>
          <a:prstGeom prst="rect">
            <a:avLst/>
          </a:prstGeom>
          <a:noFill/>
        </p:spPr>
        <p:txBody>
          <a:bodyPr wrap="none" rtlCol="0">
            <a:spAutoFit/>
          </a:bodyPr>
          <a:lstStyle/>
          <a:p>
            <a:r>
              <a:rPr lang="en-GB" dirty="0">
                <a:solidFill>
                  <a:srgbClr val="595959"/>
                </a:solidFill>
              </a:rPr>
              <a:t>Schematic representation of the divisions of biobased products</a:t>
            </a:r>
            <a:endParaRPr lang="en-GR" dirty="0">
              <a:solidFill>
                <a:srgbClr val="595959"/>
              </a:solidFill>
            </a:endParaRPr>
          </a:p>
        </p:txBody>
      </p:sp>
      <p:sp>
        <p:nvSpPr>
          <p:cNvPr id="7" name="TextBox 6">
            <a:extLst>
              <a:ext uri="{FF2B5EF4-FFF2-40B4-BE49-F238E27FC236}">
                <a16:creationId xmlns:a16="http://schemas.microsoft.com/office/drawing/2014/main" id="{D7A53FFE-9CC7-8DD9-EA50-07E59200AF82}"/>
              </a:ext>
            </a:extLst>
          </p:cNvPr>
          <p:cNvSpPr txBox="1"/>
          <p:nvPr/>
        </p:nvSpPr>
        <p:spPr>
          <a:xfrm>
            <a:off x="8401735" y="5992655"/>
            <a:ext cx="1611339" cy="246221"/>
          </a:xfrm>
          <a:prstGeom prst="rect">
            <a:avLst/>
          </a:prstGeom>
          <a:noFill/>
        </p:spPr>
        <p:txBody>
          <a:bodyPr wrap="none" rtlCol="0">
            <a:spAutoFit/>
          </a:bodyPr>
          <a:lstStyle/>
          <a:p>
            <a:r>
              <a:rPr lang="en-GB" sz="1000" dirty="0">
                <a:solidFill>
                  <a:srgbClr val="595959"/>
                </a:solidFill>
              </a:rPr>
              <a:t>SOURCE: PRIYA ET AL, 2023</a:t>
            </a:r>
            <a:endParaRPr lang="en-GR" sz="1000" dirty="0">
              <a:solidFill>
                <a:srgbClr val="595959"/>
              </a:solidFill>
            </a:endParaRPr>
          </a:p>
        </p:txBody>
      </p:sp>
    </p:spTree>
    <p:extLst>
      <p:ext uri="{BB962C8B-B14F-4D97-AF65-F5344CB8AC3E}">
        <p14:creationId xmlns:p14="http://schemas.microsoft.com/office/powerpoint/2010/main" val="78853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F73DE-6934-F3F4-EB5F-504A5E0A0C60}"/>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2AD6751-89E9-A472-ECAA-977C22B54B55}"/>
              </a:ext>
            </a:extLst>
          </p:cNvPr>
          <p:cNvSpPr>
            <a:spLocks noGrp="1"/>
          </p:cNvSpPr>
          <p:nvPr>
            <p:ph type="title"/>
          </p:nvPr>
        </p:nvSpPr>
        <p:spPr>
          <a:xfrm>
            <a:off x="2759765" y="408055"/>
            <a:ext cx="10515600" cy="1009651"/>
          </a:xfrm>
        </p:spPr>
        <p:txBody>
          <a:bodyPr>
            <a:normAutofit/>
          </a:bodyPr>
          <a:lstStyle/>
          <a:p>
            <a:r>
              <a:rPr lang="en-US" dirty="0"/>
              <a:t>3.1. Bio-based Products</a:t>
            </a:r>
            <a:endParaRPr lang="en-GB" dirty="0"/>
          </a:p>
        </p:txBody>
      </p:sp>
      <p:sp>
        <p:nvSpPr>
          <p:cNvPr id="4" name="Segnaposto piè di pagina 3">
            <a:extLst>
              <a:ext uri="{FF2B5EF4-FFF2-40B4-BE49-F238E27FC236}">
                <a16:creationId xmlns:a16="http://schemas.microsoft.com/office/drawing/2014/main" id="{265828BC-4F60-1FF8-8CCC-8BB51EFF03FF}"/>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BBBD7250-F8B6-3479-5B30-DF987CCAE586}"/>
              </a:ext>
            </a:extLst>
          </p:cNvPr>
          <p:cNvSpPr>
            <a:spLocks noGrp="1"/>
          </p:cNvSpPr>
          <p:nvPr>
            <p:ph type="sldNum" sz="quarter" idx="12"/>
          </p:nvPr>
        </p:nvSpPr>
        <p:spPr/>
        <p:txBody>
          <a:bodyPr/>
          <a:lstStyle/>
          <a:p>
            <a:fld id="{D57F1E4F-1CFF-5643-939E-217C01CDF565}" type="slidenum">
              <a:rPr lang="en-US" smtClean="0"/>
              <a:pPr/>
              <a:t>24</a:t>
            </a:fld>
            <a:endParaRPr lang="en-US" dirty="0"/>
          </a:p>
        </p:txBody>
      </p:sp>
      <p:sp>
        <p:nvSpPr>
          <p:cNvPr id="9" name="Content Placeholder 8">
            <a:extLst>
              <a:ext uri="{FF2B5EF4-FFF2-40B4-BE49-F238E27FC236}">
                <a16:creationId xmlns:a16="http://schemas.microsoft.com/office/drawing/2014/main" id="{7BCDB3DA-DED3-609A-4EAB-BD7CFDF9D913}"/>
              </a:ext>
            </a:extLst>
          </p:cNvPr>
          <p:cNvSpPr>
            <a:spLocks noGrp="1"/>
          </p:cNvSpPr>
          <p:nvPr>
            <p:ph idx="1"/>
          </p:nvPr>
        </p:nvSpPr>
        <p:spPr>
          <a:xfrm>
            <a:off x="457200" y="1598612"/>
            <a:ext cx="11277600" cy="4005332"/>
          </a:xfrm>
        </p:spPr>
        <p:txBody>
          <a:bodyPr>
            <a:noAutofit/>
          </a:bodyPr>
          <a:lstStyle/>
          <a:p>
            <a:pPr marL="0" indent="0" algn="just">
              <a:buNone/>
            </a:pPr>
            <a:r>
              <a:rPr lang="en-GB" sz="1800" b="1" i="0" dirty="0">
                <a:solidFill>
                  <a:srgbClr val="595959"/>
                </a:solidFill>
                <a:effectLst/>
                <a:latin typeface="Söhne"/>
              </a:rPr>
              <a:t>Biomaterials</a:t>
            </a:r>
            <a:r>
              <a:rPr lang="en-GB" sz="1800" b="0" i="0" dirty="0">
                <a:solidFill>
                  <a:srgbClr val="595959"/>
                </a:solidFill>
                <a:effectLst/>
                <a:latin typeface="Söhne"/>
              </a:rPr>
              <a:t>:</a:t>
            </a:r>
          </a:p>
          <a:p>
            <a:pPr marL="742950" lvl="1" indent="-285750" algn="just">
              <a:buFont typeface="Arial" panose="020B0604020202020204" pitchFamily="34" charset="0"/>
              <a:buChar char="•"/>
            </a:pPr>
            <a:r>
              <a:rPr lang="en-GB" sz="1800" b="0" i="0" dirty="0">
                <a:effectLst/>
                <a:latin typeface="Söhne"/>
              </a:rPr>
              <a:t>Derived from various biomass sources, including plants, marine resources, and animal residuals.</a:t>
            </a:r>
          </a:p>
          <a:p>
            <a:pPr marL="742950" lvl="1" indent="-285750" algn="just">
              <a:buFont typeface="Arial" panose="020B0604020202020204" pitchFamily="34" charset="0"/>
              <a:buChar char="•"/>
            </a:pPr>
            <a:r>
              <a:rPr lang="en-GB" sz="1800" b="0" i="0" dirty="0">
                <a:effectLst/>
                <a:latin typeface="Söhne"/>
              </a:rPr>
              <a:t>Processing of these resources yields biomaterials, requiring knowledge of feedstock composition for effective production.</a:t>
            </a:r>
          </a:p>
          <a:p>
            <a:pPr marL="742950" lvl="1" indent="-285750" algn="just">
              <a:buFont typeface="Arial" panose="020B0604020202020204" pitchFamily="34" charset="0"/>
              <a:buChar char="•"/>
            </a:pPr>
            <a:endParaRPr lang="en-GB" sz="1800" b="0" i="0" dirty="0">
              <a:effectLst/>
              <a:latin typeface="Söhne"/>
            </a:endParaRPr>
          </a:p>
          <a:p>
            <a:pPr marL="0" indent="0" algn="just">
              <a:buNone/>
            </a:pPr>
            <a:r>
              <a:rPr lang="en-GB" sz="1800" b="1" i="0" dirty="0">
                <a:solidFill>
                  <a:srgbClr val="595959"/>
                </a:solidFill>
                <a:effectLst/>
                <a:latin typeface="Söhne"/>
              </a:rPr>
              <a:t>Energy Fuels</a:t>
            </a:r>
            <a:r>
              <a:rPr lang="en-GB" sz="1800" b="0" i="0" dirty="0">
                <a:solidFill>
                  <a:srgbClr val="595959"/>
                </a:solidFill>
                <a:effectLst/>
                <a:latin typeface="Söhne"/>
              </a:rPr>
              <a:t>:</a:t>
            </a:r>
          </a:p>
          <a:p>
            <a:pPr marL="742950" lvl="1" indent="-285750" algn="just">
              <a:buFont typeface="Arial" panose="020B0604020202020204" pitchFamily="34" charset="0"/>
              <a:buChar char="•"/>
            </a:pPr>
            <a:r>
              <a:rPr lang="en-GB" sz="1800" b="0" i="0" dirty="0">
                <a:effectLst/>
                <a:latin typeface="Söhne"/>
              </a:rPr>
              <a:t>Biomass serves as a renewable energy source, including plants, agricultural waste, and forestry by-products.</a:t>
            </a:r>
          </a:p>
          <a:p>
            <a:pPr marL="742950" lvl="1" indent="-285750" algn="just">
              <a:buFont typeface="Arial" panose="020B0604020202020204" pitchFamily="34" charset="0"/>
              <a:buChar char="•"/>
            </a:pPr>
            <a:r>
              <a:rPr lang="en-GB" sz="1800" b="0" i="0" dirty="0">
                <a:effectLst/>
                <a:latin typeface="Söhne"/>
              </a:rPr>
              <a:t>Biofuels like ethanol, methanol, and biodiesel are produced from biomass using biochemical or thermochemical conversion processes.</a:t>
            </a:r>
          </a:p>
          <a:p>
            <a:pPr marL="742950" lvl="1" indent="-285750" algn="just">
              <a:buFont typeface="Arial" panose="020B0604020202020204" pitchFamily="34" charset="0"/>
              <a:buChar char="•"/>
            </a:pPr>
            <a:endParaRPr lang="en-GB" sz="1800" b="0" i="0" dirty="0">
              <a:effectLst/>
              <a:latin typeface="Söhne"/>
            </a:endParaRPr>
          </a:p>
          <a:p>
            <a:pPr marL="0" indent="0" algn="just">
              <a:buNone/>
            </a:pPr>
            <a:r>
              <a:rPr lang="en-GB" sz="1800" b="1" i="0" dirty="0">
                <a:solidFill>
                  <a:srgbClr val="595959"/>
                </a:solidFill>
                <a:effectLst/>
                <a:latin typeface="Söhne"/>
              </a:rPr>
              <a:t>Biochemicals</a:t>
            </a:r>
            <a:r>
              <a:rPr lang="en-GB" sz="1800" b="0" i="0" dirty="0">
                <a:solidFill>
                  <a:srgbClr val="595959"/>
                </a:solidFill>
                <a:effectLst/>
                <a:latin typeface="Söhne"/>
              </a:rPr>
              <a:t>:</a:t>
            </a:r>
          </a:p>
          <a:p>
            <a:pPr marL="742950" lvl="1" indent="-285750" algn="just">
              <a:buFont typeface="Arial" panose="020B0604020202020204" pitchFamily="34" charset="0"/>
              <a:buChar char="•"/>
            </a:pPr>
            <a:r>
              <a:rPr lang="en-GB" sz="1800" b="0" i="0" dirty="0">
                <a:effectLst/>
                <a:latin typeface="Söhne"/>
              </a:rPr>
              <a:t>Renewable chemicals derived from biomass offer eco-friendly alternatives to petroleum-based chemicals.</a:t>
            </a:r>
          </a:p>
          <a:p>
            <a:pPr marL="742950" lvl="1" indent="-285750" algn="just">
              <a:buFont typeface="Arial" panose="020B0604020202020204" pitchFamily="34" charset="0"/>
              <a:buChar char="•"/>
            </a:pPr>
            <a:r>
              <a:rPr lang="en-GB" sz="1800" b="0" i="0" dirty="0">
                <a:effectLst/>
                <a:latin typeface="Söhne"/>
              </a:rPr>
              <a:t>Examples include </a:t>
            </a:r>
            <a:r>
              <a:rPr lang="en-GB" sz="1800" b="0" i="0" dirty="0" err="1">
                <a:effectLst/>
                <a:latin typeface="Söhne"/>
              </a:rPr>
              <a:t>bioalcohols</a:t>
            </a:r>
            <a:r>
              <a:rPr lang="en-GB" sz="1800" b="0" i="0" dirty="0">
                <a:effectLst/>
                <a:latin typeface="Söhne"/>
              </a:rPr>
              <a:t> and bio-derived acids, utilized in pharmaceuticals, cosmetics, and food industries.</a:t>
            </a:r>
          </a:p>
          <a:p>
            <a:pPr marL="742950" lvl="1" indent="-285750" algn="just">
              <a:buFont typeface="Arial" panose="020B0604020202020204" pitchFamily="34" charset="0"/>
              <a:buChar char="•"/>
            </a:pPr>
            <a:r>
              <a:rPr lang="en-GB" sz="1800" b="0" i="0" dirty="0">
                <a:effectLst/>
                <a:latin typeface="Söhne"/>
              </a:rPr>
              <a:t>These alternatives are often more sustainable, cost-effective, and biodegradable compared to non-renewable counterparts.</a:t>
            </a:r>
          </a:p>
          <a:p>
            <a:pPr algn="just"/>
            <a:endParaRPr lang="en-GR" sz="1800" dirty="0">
              <a:solidFill>
                <a:srgbClr val="595959"/>
              </a:solidFill>
            </a:endParaRPr>
          </a:p>
        </p:txBody>
      </p:sp>
    </p:spTree>
    <p:extLst>
      <p:ext uri="{BB962C8B-B14F-4D97-AF65-F5344CB8AC3E}">
        <p14:creationId xmlns:p14="http://schemas.microsoft.com/office/powerpoint/2010/main" val="1649933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9D5BE8-F778-C42C-1F1F-8C1010B0722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FF6BE51-6C40-EC09-3941-8D2F135AEA13}"/>
              </a:ext>
            </a:extLst>
          </p:cNvPr>
          <p:cNvSpPr>
            <a:spLocks noGrp="1"/>
          </p:cNvSpPr>
          <p:nvPr>
            <p:ph type="title"/>
          </p:nvPr>
        </p:nvSpPr>
        <p:spPr>
          <a:xfrm>
            <a:off x="1401418" y="612014"/>
            <a:ext cx="9418982" cy="1009651"/>
          </a:xfrm>
        </p:spPr>
        <p:txBody>
          <a:bodyPr>
            <a:normAutofit fontScale="90000"/>
          </a:bodyPr>
          <a:lstStyle/>
          <a:p>
            <a:pPr algn="ctr"/>
            <a:r>
              <a:rPr lang="en-US" dirty="0"/>
              <a:t>3.2. The emergence of bio-products in agriculture</a:t>
            </a:r>
            <a:endParaRPr lang="en-GB" dirty="0"/>
          </a:p>
        </p:txBody>
      </p:sp>
      <p:sp>
        <p:nvSpPr>
          <p:cNvPr id="4" name="Segnaposto piè di pagina 3">
            <a:extLst>
              <a:ext uri="{FF2B5EF4-FFF2-40B4-BE49-F238E27FC236}">
                <a16:creationId xmlns:a16="http://schemas.microsoft.com/office/drawing/2014/main" id="{7BAC8A8B-61DF-53E1-C4D7-F55E0B1DC2B3}"/>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EB5EF34C-E575-0C45-9DF2-11943C49EDA4}"/>
              </a:ext>
            </a:extLst>
          </p:cNvPr>
          <p:cNvSpPr>
            <a:spLocks noGrp="1"/>
          </p:cNvSpPr>
          <p:nvPr>
            <p:ph type="sldNum" sz="quarter" idx="12"/>
          </p:nvPr>
        </p:nvSpPr>
        <p:spPr/>
        <p:txBody>
          <a:bodyPr/>
          <a:lstStyle/>
          <a:p>
            <a:fld id="{D57F1E4F-1CFF-5643-939E-217C01CDF565}" type="slidenum">
              <a:rPr lang="en-US" smtClean="0"/>
              <a:pPr/>
              <a:t>25</a:t>
            </a:fld>
            <a:endParaRPr lang="en-US" dirty="0"/>
          </a:p>
        </p:txBody>
      </p:sp>
      <p:sp>
        <p:nvSpPr>
          <p:cNvPr id="9" name="Content Placeholder 8">
            <a:extLst>
              <a:ext uri="{FF2B5EF4-FFF2-40B4-BE49-F238E27FC236}">
                <a16:creationId xmlns:a16="http://schemas.microsoft.com/office/drawing/2014/main" id="{E71110B2-B50F-7680-3BC4-0E4FC01B8CD6}"/>
              </a:ext>
            </a:extLst>
          </p:cNvPr>
          <p:cNvSpPr>
            <a:spLocks noGrp="1"/>
          </p:cNvSpPr>
          <p:nvPr>
            <p:ph idx="1"/>
          </p:nvPr>
        </p:nvSpPr>
        <p:spPr>
          <a:xfrm>
            <a:off x="530087" y="1998179"/>
            <a:ext cx="11131826" cy="4240697"/>
          </a:xfrm>
        </p:spPr>
        <p:txBody>
          <a:bodyPr>
            <a:normAutofit fontScale="92500" lnSpcReduction="10000"/>
          </a:bodyPr>
          <a:lstStyle/>
          <a:p>
            <a:pPr marL="0" indent="0" algn="just">
              <a:lnSpc>
                <a:spcPct val="150000"/>
              </a:lnSpc>
              <a:buNone/>
            </a:pPr>
            <a:r>
              <a:rPr lang="en-GB" sz="2000" b="1" i="0" u="sng" dirty="0">
                <a:solidFill>
                  <a:srgbClr val="595959"/>
                </a:solidFill>
                <a:effectLst/>
                <a:latin typeface="Söhne"/>
              </a:rPr>
              <a:t>Types of Bio-Products</a:t>
            </a:r>
            <a:r>
              <a:rPr lang="en-GB" sz="2000" b="0" i="0" u="sng" dirty="0">
                <a:solidFill>
                  <a:srgbClr val="595959"/>
                </a:solidFill>
                <a:effectLst/>
                <a:latin typeface="Söhne"/>
              </a:rPr>
              <a:t>:</a:t>
            </a:r>
          </a:p>
          <a:p>
            <a:pPr marL="742950" lvl="1" indent="-285750" algn="just">
              <a:lnSpc>
                <a:spcPct val="150000"/>
              </a:lnSpc>
              <a:buFont typeface="Arial" panose="020B0604020202020204" pitchFamily="34" charset="0"/>
              <a:buChar char="•"/>
            </a:pPr>
            <a:r>
              <a:rPr lang="en-GB" sz="2000" b="1" i="0" dirty="0">
                <a:effectLst/>
                <a:latin typeface="Söhne"/>
              </a:rPr>
              <a:t>Biopesticides</a:t>
            </a:r>
            <a:r>
              <a:rPr lang="en-GB" sz="2000" b="0" i="0" dirty="0">
                <a:effectLst/>
                <a:latin typeface="Söhne"/>
              </a:rPr>
              <a:t>: Utilize biological agents to control pests and diseases.</a:t>
            </a:r>
          </a:p>
          <a:p>
            <a:pPr marL="742950" lvl="1" indent="-285750" algn="just">
              <a:lnSpc>
                <a:spcPct val="150000"/>
              </a:lnSpc>
              <a:buFont typeface="Arial" panose="020B0604020202020204" pitchFamily="34" charset="0"/>
              <a:buChar char="•"/>
            </a:pPr>
            <a:r>
              <a:rPr lang="en-GB" sz="2000" b="1" i="0" dirty="0" err="1">
                <a:effectLst/>
                <a:latin typeface="Söhne"/>
              </a:rPr>
              <a:t>Biostimulants</a:t>
            </a:r>
            <a:r>
              <a:rPr lang="en-GB" sz="2000" b="0" i="0" dirty="0">
                <a:effectLst/>
                <a:latin typeface="Söhne"/>
              </a:rPr>
              <a:t>: Stimulate plant growth using substances like hormones or enzymes.</a:t>
            </a:r>
          </a:p>
          <a:p>
            <a:pPr marL="742950" lvl="1" indent="-285750" algn="just">
              <a:lnSpc>
                <a:spcPct val="150000"/>
              </a:lnSpc>
              <a:buFont typeface="Arial" panose="020B0604020202020204" pitchFamily="34" charset="0"/>
              <a:buChar char="•"/>
            </a:pPr>
            <a:r>
              <a:rPr lang="en-GB" sz="2000" b="1" i="0" dirty="0" err="1">
                <a:effectLst/>
                <a:latin typeface="Söhne"/>
              </a:rPr>
              <a:t>Biofertilisers</a:t>
            </a:r>
            <a:r>
              <a:rPr lang="en-GB" sz="2000" b="0" i="0" dirty="0">
                <a:effectLst/>
                <a:latin typeface="Söhne"/>
              </a:rPr>
              <a:t>: Provide nutrients from organic sources, such as compost or fishmeal, to enhance crop protection, improvement, and nutrition.</a:t>
            </a:r>
          </a:p>
          <a:p>
            <a:pPr marL="0" indent="0" algn="just">
              <a:lnSpc>
                <a:spcPct val="150000"/>
              </a:lnSpc>
              <a:buNone/>
            </a:pPr>
            <a:r>
              <a:rPr lang="en-GB" sz="2000" b="1" i="0" u="sng" dirty="0">
                <a:solidFill>
                  <a:srgbClr val="595959"/>
                </a:solidFill>
                <a:effectLst/>
                <a:latin typeface="Söhne"/>
              </a:rPr>
              <a:t>Applications</a:t>
            </a:r>
            <a:r>
              <a:rPr lang="en-GB" sz="2000" b="0" i="0" u="sng" dirty="0">
                <a:solidFill>
                  <a:srgbClr val="595959"/>
                </a:solidFill>
                <a:effectLst/>
                <a:latin typeface="Söhne"/>
              </a:rPr>
              <a:t>:</a:t>
            </a:r>
          </a:p>
          <a:p>
            <a:pPr marL="742950" lvl="1" indent="-285750" algn="just">
              <a:lnSpc>
                <a:spcPct val="150000"/>
              </a:lnSpc>
              <a:buFont typeface="Arial" panose="020B0604020202020204" pitchFamily="34" charset="0"/>
              <a:buChar char="•"/>
            </a:pPr>
            <a:r>
              <a:rPr lang="en-GB" sz="2000" b="0" i="0" dirty="0">
                <a:effectLst/>
                <a:latin typeface="Söhne"/>
              </a:rPr>
              <a:t>Widely adopted across industries from cosmetics to fuels due to their eco-friendly nature and efficacy.</a:t>
            </a:r>
          </a:p>
          <a:p>
            <a:pPr marL="742950" lvl="1" indent="-285750" algn="just">
              <a:lnSpc>
                <a:spcPct val="150000"/>
              </a:lnSpc>
              <a:buFont typeface="Arial" panose="020B0604020202020204" pitchFamily="34" charset="0"/>
              <a:buChar char="•"/>
            </a:pPr>
            <a:r>
              <a:rPr lang="en-GB" sz="2000" b="0" i="0" dirty="0">
                <a:effectLst/>
                <a:latin typeface="Söhne"/>
              </a:rPr>
              <a:t>Serve vital roles in integrated pest management, facilitating interspecies communication and promoting sustainable agricultural practices.</a:t>
            </a:r>
          </a:p>
          <a:p>
            <a:pPr algn="just">
              <a:lnSpc>
                <a:spcPct val="150000"/>
              </a:lnSpc>
            </a:pPr>
            <a:endParaRPr lang="en-GR" sz="2000" dirty="0">
              <a:solidFill>
                <a:srgbClr val="595959"/>
              </a:solidFill>
            </a:endParaRPr>
          </a:p>
        </p:txBody>
      </p:sp>
    </p:spTree>
    <p:extLst>
      <p:ext uri="{BB962C8B-B14F-4D97-AF65-F5344CB8AC3E}">
        <p14:creationId xmlns:p14="http://schemas.microsoft.com/office/powerpoint/2010/main" val="2016348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B660A-C190-0A6E-B102-49488F72AE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1857D88-7A05-72EC-D49A-7697AF922FF3}"/>
              </a:ext>
            </a:extLst>
          </p:cNvPr>
          <p:cNvSpPr>
            <a:spLocks noGrp="1"/>
          </p:cNvSpPr>
          <p:nvPr>
            <p:ph type="title"/>
          </p:nvPr>
        </p:nvSpPr>
        <p:spPr>
          <a:xfrm>
            <a:off x="2994991" y="429662"/>
            <a:ext cx="11128513" cy="1009651"/>
          </a:xfrm>
        </p:spPr>
        <p:txBody>
          <a:bodyPr>
            <a:normAutofit/>
          </a:bodyPr>
          <a:lstStyle/>
          <a:p>
            <a:r>
              <a:rPr lang="en-US" dirty="0"/>
              <a:t>Additional Information</a:t>
            </a:r>
            <a:endParaRPr lang="en-GB" dirty="0"/>
          </a:p>
        </p:txBody>
      </p:sp>
      <p:sp>
        <p:nvSpPr>
          <p:cNvPr id="4" name="Segnaposto piè di pagina 3">
            <a:extLst>
              <a:ext uri="{FF2B5EF4-FFF2-40B4-BE49-F238E27FC236}">
                <a16:creationId xmlns:a16="http://schemas.microsoft.com/office/drawing/2014/main" id="{C1928A13-E2B2-B936-0CF3-DA93170E51C5}"/>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Agricultural Production of Bio-based Resources</a:t>
            </a:r>
          </a:p>
        </p:txBody>
      </p:sp>
      <p:sp>
        <p:nvSpPr>
          <p:cNvPr id="5" name="Segnaposto numero diapositiva 4">
            <a:extLst>
              <a:ext uri="{FF2B5EF4-FFF2-40B4-BE49-F238E27FC236}">
                <a16:creationId xmlns:a16="http://schemas.microsoft.com/office/drawing/2014/main" id="{DD8161F1-54C2-222C-06EC-B4F590B49330}"/>
              </a:ext>
            </a:extLst>
          </p:cNvPr>
          <p:cNvSpPr>
            <a:spLocks noGrp="1"/>
          </p:cNvSpPr>
          <p:nvPr>
            <p:ph type="sldNum" sz="quarter" idx="12"/>
          </p:nvPr>
        </p:nvSpPr>
        <p:spPr/>
        <p:txBody>
          <a:bodyPr/>
          <a:lstStyle/>
          <a:p>
            <a:fld id="{D57F1E4F-1CFF-5643-939E-217C01CDF565}" type="slidenum">
              <a:rPr lang="en-US" smtClean="0"/>
              <a:pPr/>
              <a:t>26</a:t>
            </a:fld>
            <a:endParaRPr lang="en-US" dirty="0"/>
          </a:p>
        </p:txBody>
      </p:sp>
      <p:sp>
        <p:nvSpPr>
          <p:cNvPr id="9" name="Content Placeholder 8">
            <a:extLst>
              <a:ext uri="{FF2B5EF4-FFF2-40B4-BE49-F238E27FC236}">
                <a16:creationId xmlns:a16="http://schemas.microsoft.com/office/drawing/2014/main" id="{FE3FE6FA-CA8B-A6A0-C54C-4CEF108CE49E}"/>
              </a:ext>
            </a:extLst>
          </p:cNvPr>
          <p:cNvSpPr>
            <a:spLocks noGrp="1"/>
          </p:cNvSpPr>
          <p:nvPr>
            <p:ph idx="1"/>
          </p:nvPr>
        </p:nvSpPr>
        <p:spPr>
          <a:xfrm>
            <a:off x="609600" y="1895165"/>
            <a:ext cx="10515600" cy="4005332"/>
          </a:xfrm>
        </p:spPr>
        <p:txBody>
          <a:bodyPr>
            <a:normAutofit/>
          </a:bodyPr>
          <a:lstStyle/>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Bio-based Products, please read this article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https://single-market-economy.ec.europa.eu/sectors/biotechnology/bio-based-products_en#:~:text=Bio%2Dbased%20products%20are%20wholly,and%20paper%2C%20textiles%2C%20etc</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Bio-based Plastics from Agricultural Waste, please watch this video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https://www.youtube.com/watch?v=ioHQNIrsojU</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R" sz="2000" dirty="0"/>
          </a:p>
        </p:txBody>
      </p:sp>
    </p:spTree>
    <p:extLst>
      <p:ext uri="{BB962C8B-B14F-4D97-AF65-F5344CB8AC3E}">
        <p14:creationId xmlns:p14="http://schemas.microsoft.com/office/powerpoint/2010/main" val="4023339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033E4-817D-9F97-C246-10A492A3D10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4D6D85B-D28F-D20F-9D05-22B09AA0555D}"/>
              </a:ext>
            </a:extLst>
          </p:cNvPr>
          <p:cNvSpPr>
            <a:spLocks noGrp="1"/>
          </p:cNvSpPr>
          <p:nvPr>
            <p:ph type="title"/>
          </p:nvPr>
        </p:nvSpPr>
        <p:spPr>
          <a:xfrm>
            <a:off x="1076739" y="2635870"/>
            <a:ext cx="10515600" cy="1009651"/>
          </a:xfrm>
        </p:spPr>
        <p:txBody>
          <a:bodyPr>
            <a:normAutofit/>
          </a:bodyPr>
          <a:lstStyle/>
          <a:p>
            <a:r>
              <a:rPr lang="en-GB" dirty="0"/>
              <a:t>4. Agroecology and Regenerative Practices</a:t>
            </a:r>
          </a:p>
        </p:txBody>
      </p:sp>
      <p:sp>
        <p:nvSpPr>
          <p:cNvPr id="4" name="Segnaposto piè di pagina 3">
            <a:extLst>
              <a:ext uri="{FF2B5EF4-FFF2-40B4-BE49-F238E27FC236}">
                <a16:creationId xmlns:a16="http://schemas.microsoft.com/office/drawing/2014/main" id="{ACAD2EA2-3717-2716-5D85-931997D2F234}"/>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C04C5BC0-0025-2F3E-1EEE-AC90C468DFC2}"/>
              </a:ext>
            </a:extLst>
          </p:cNvPr>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3200977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2FE68-1827-CBD3-1F09-2EA9992EE963}"/>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8669794-458C-0091-F6CA-BC9A8087583A}"/>
              </a:ext>
            </a:extLst>
          </p:cNvPr>
          <p:cNvSpPr>
            <a:spLocks noGrp="1"/>
          </p:cNvSpPr>
          <p:nvPr>
            <p:ph type="title"/>
          </p:nvPr>
        </p:nvSpPr>
        <p:spPr>
          <a:xfrm>
            <a:off x="3700669" y="280192"/>
            <a:ext cx="6503505" cy="1009651"/>
          </a:xfrm>
        </p:spPr>
        <p:txBody>
          <a:bodyPr>
            <a:normAutofit/>
          </a:bodyPr>
          <a:lstStyle/>
          <a:p>
            <a:r>
              <a:rPr lang="en-GB" dirty="0"/>
              <a:t>4.1. Agroecology</a:t>
            </a:r>
          </a:p>
        </p:txBody>
      </p:sp>
      <p:sp>
        <p:nvSpPr>
          <p:cNvPr id="3" name="Segnaposto contenuto 2">
            <a:extLst>
              <a:ext uri="{FF2B5EF4-FFF2-40B4-BE49-F238E27FC236}">
                <a16:creationId xmlns:a16="http://schemas.microsoft.com/office/drawing/2014/main" id="{41ADA3FC-EFF1-B894-1CD0-2C81DB5C86F5}"/>
              </a:ext>
            </a:extLst>
          </p:cNvPr>
          <p:cNvSpPr>
            <a:spLocks noGrp="1"/>
          </p:cNvSpPr>
          <p:nvPr>
            <p:ph idx="1"/>
          </p:nvPr>
        </p:nvSpPr>
        <p:spPr>
          <a:xfrm>
            <a:off x="571500" y="1588690"/>
            <a:ext cx="10782300" cy="4351338"/>
          </a:xfrm>
        </p:spPr>
        <p:txBody>
          <a:bodyPr/>
          <a:lstStyle/>
          <a:p>
            <a:pPr marL="0" indent="0" algn="just">
              <a:lnSpc>
                <a:spcPct val="100000"/>
              </a:lnSpc>
              <a:buNone/>
            </a:pPr>
            <a:r>
              <a:rPr lang="en-GB" b="0" i="0" u="sng" dirty="0">
                <a:solidFill>
                  <a:srgbClr val="595959"/>
                </a:solidFill>
                <a:effectLst/>
                <a:latin typeface="Söhne"/>
              </a:rPr>
              <a:t>Origins and Evolution of Agroecology</a:t>
            </a:r>
          </a:p>
          <a:p>
            <a:pPr algn="just">
              <a:lnSpc>
                <a:spcPct val="100000"/>
              </a:lnSpc>
              <a:buFont typeface="Arial" panose="020B0604020202020204" pitchFamily="34" charset="0"/>
              <a:buChar char="•"/>
            </a:pPr>
            <a:r>
              <a:rPr lang="en-GB" b="0" i="0" dirty="0">
                <a:solidFill>
                  <a:srgbClr val="595959"/>
                </a:solidFill>
                <a:effectLst/>
                <a:latin typeface="Söhne"/>
              </a:rPr>
              <a:t>Agroecology traces its roots back to the traditional food systems of indigenous peoples, embodying deep connections with ecosystems, traditions, and cultural heritage.</a:t>
            </a:r>
          </a:p>
          <a:p>
            <a:pPr algn="just">
              <a:lnSpc>
                <a:spcPct val="100000"/>
              </a:lnSpc>
              <a:buFont typeface="Arial" panose="020B0604020202020204" pitchFamily="34" charset="0"/>
              <a:buChar char="•"/>
            </a:pPr>
            <a:r>
              <a:rPr lang="en-GB" b="0" i="0" dirty="0">
                <a:solidFill>
                  <a:srgbClr val="595959"/>
                </a:solidFill>
                <a:effectLst/>
                <a:latin typeface="Söhne"/>
              </a:rPr>
              <a:t>The term "agroecology" emerged in the early 20th century, initially focusing on aspects like pest control and soil biology, before expanding to include crop management, soil health, and agricultural meteorology by the 1950s.</a:t>
            </a:r>
          </a:p>
          <a:p>
            <a:pPr algn="just">
              <a:lnSpc>
                <a:spcPct val="100000"/>
              </a:lnSpc>
              <a:buFont typeface="Arial" panose="020B0604020202020204" pitchFamily="34" charset="0"/>
              <a:buChar char="•"/>
            </a:pPr>
            <a:r>
              <a:rPr lang="en-GB" b="0" i="0" dirty="0">
                <a:solidFill>
                  <a:srgbClr val="595959"/>
                </a:solidFill>
                <a:effectLst/>
                <a:latin typeface="Söhne"/>
              </a:rPr>
              <a:t>In the 1960s, scholars like Wolfgang Tischler contributed to the development of agroecology as an independent academic discipline, exploring the interactions among plants, animals, soils, and climate within agroecosystems.</a:t>
            </a:r>
          </a:p>
          <a:p>
            <a:pPr algn="just">
              <a:lnSpc>
                <a:spcPct val="100000"/>
              </a:lnSpc>
            </a:pPr>
            <a:endParaRPr lang="en-GB" dirty="0">
              <a:solidFill>
                <a:srgbClr val="595959"/>
              </a:solidFill>
            </a:endParaRPr>
          </a:p>
        </p:txBody>
      </p:sp>
      <p:sp>
        <p:nvSpPr>
          <p:cNvPr id="4" name="Segnaposto piè di pagina 3">
            <a:extLst>
              <a:ext uri="{FF2B5EF4-FFF2-40B4-BE49-F238E27FC236}">
                <a16:creationId xmlns:a16="http://schemas.microsoft.com/office/drawing/2014/main" id="{B3CE5EF0-977E-6696-4FC3-D1A3CEF8A001}"/>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9F7533A4-C517-E738-F4E2-62DDE8192890}"/>
              </a:ext>
            </a:extLst>
          </p:cNvPr>
          <p:cNvSpPr>
            <a:spLocks noGrp="1"/>
          </p:cNvSpPr>
          <p:nvPr>
            <p:ph type="sldNum" sz="quarter" idx="12"/>
          </p:nvPr>
        </p:nvSpPr>
        <p:spPr/>
        <p:txBody>
          <a:bodyPr/>
          <a:lstStyle/>
          <a:p>
            <a:fld id="{D57F1E4F-1CFF-5643-939E-217C01CDF565}" type="slidenum">
              <a:rPr lang="en-US" smtClean="0"/>
              <a:pPr/>
              <a:t>28</a:t>
            </a:fld>
            <a:endParaRPr lang="en-US" dirty="0"/>
          </a:p>
        </p:txBody>
      </p:sp>
    </p:spTree>
    <p:extLst>
      <p:ext uri="{BB962C8B-B14F-4D97-AF65-F5344CB8AC3E}">
        <p14:creationId xmlns:p14="http://schemas.microsoft.com/office/powerpoint/2010/main" val="25212957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B57A9-690E-93DE-5005-A56AD389A47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D76360C-291F-04CF-BD5F-27A59B7F2011}"/>
              </a:ext>
            </a:extLst>
          </p:cNvPr>
          <p:cNvSpPr>
            <a:spLocks noGrp="1"/>
          </p:cNvSpPr>
          <p:nvPr>
            <p:ph type="title"/>
          </p:nvPr>
        </p:nvSpPr>
        <p:spPr>
          <a:xfrm>
            <a:off x="3713921" y="280192"/>
            <a:ext cx="6503505" cy="1009651"/>
          </a:xfrm>
        </p:spPr>
        <p:txBody>
          <a:bodyPr>
            <a:normAutofit/>
          </a:bodyPr>
          <a:lstStyle/>
          <a:p>
            <a:r>
              <a:rPr lang="en-GB" dirty="0"/>
              <a:t>4.1. Agroecology</a:t>
            </a:r>
          </a:p>
        </p:txBody>
      </p:sp>
      <p:sp>
        <p:nvSpPr>
          <p:cNvPr id="3" name="Segnaposto contenuto 2">
            <a:extLst>
              <a:ext uri="{FF2B5EF4-FFF2-40B4-BE49-F238E27FC236}">
                <a16:creationId xmlns:a16="http://schemas.microsoft.com/office/drawing/2014/main" id="{124BE363-81FD-CBBA-9DB4-6DAEADCC257F}"/>
              </a:ext>
            </a:extLst>
          </p:cNvPr>
          <p:cNvSpPr>
            <a:spLocks noGrp="1"/>
          </p:cNvSpPr>
          <p:nvPr>
            <p:ph idx="1"/>
          </p:nvPr>
        </p:nvSpPr>
        <p:spPr>
          <a:xfrm>
            <a:off x="381000" y="1307208"/>
            <a:ext cx="10515600" cy="3435487"/>
          </a:xfrm>
        </p:spPr>
        <p:txBody>
          <a:bodyPr>
            <a:normAutofit/>
          </a:bodyPr>
          <a:lstStyle/>
          <a:p>
            <a:pPr marL="0" indent="0" algn="just">
              <a:lnSpc>
                <a:spcPct val="110000"/>
              </a:lnSpc>
              <a:buNone/>
            </a:pPr>
            <a:r>
              <a:rPr lang="en-GB" b="0" i="0" u="sng" dirty="0">
                <a:solidFill>
                  <a:srgbClr val="595959"/>
                </a:solidFill>
                <a:effectLst/>
                <a:latin typeface="Söhne"/>
              </a:rPr>
              <a:t>Growth and Expansion of Agroecology</a:t>
            </a:r>
          </a:p>
          <a:p>
            <a:pPr algn="just">
              <a:lnSpc>
                <a:spcPct val="110000"/>
              </a:lnSpc>
              <a:buFont typeface="Arial" panose="020B0604020202020204" pitchFamily="34" charset="0"/>
              <a:buChar char="•"/>
            </a:pPr>
            <a:r>
              <a:rPr lang="en-GB" b="0" i="0" dirty="0">
                <a:solidFill>
                  <a:srgbClr val="595959"/>
                </a:solidFill>
                <a:effectLst/>
                <a:latin typeface="Söhne"/>
              </a:rPr>
              <a:t>The 1990s witnessed significant growth in agroecology both as a scientific discipline and a grassroots movement, spurred by increasing environmental awareness.</a:t>
            </a:r>
          </a:p>
          <a:p>
            <a:pPr algn="just">
              <a:lnSpc>
                <a:spcPct val="110000"/>
              </a:lnSpc>
              <a:buFont typeface="Arial" panose="020B0604020202020204" pitchFamily="34" charset="0"/>
              <a:buChar char="•"/>
            </a:pPr>
            <a:r>
              <a:rPr lang="en-GB" b="0" i="0" dirty="0">
                <a:solidFill>
                  <a:srgbClr val="595959"/>
                </a:solidFill>
                <a:effectLst/>
                <a:latin typeface="Söhne"/>
              </a:rPr>
              <a:t>During this period, universities in Europe and the US began offering agroecology programs, while NGOs like Brazil's AS-PTA emerged to facilitate collaboration between agroecologists and farmers.</a:t>
            </a:r>
          </a:p>
        </p:txBody>
      </p:sp>
      <p:sp>
        <p:nvSpPr>
          <p:cNvPr id="4" name="Segnaposto piè di pagina 3">
            <a:extLst>
              <a:ext uri="{FF2B5EF4-FFF2-40B4-BE49-F238E27FC236}">
                <a16:creationId xmlns:a16="http://schemas.microsoft.com/office/drawing/2014/main" id="{3374DC24-90DF-7138-304F-A727A61519E9}"/>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8E59F938-43B1-7749-887E-688F073FEA69}"/>
              </a:ext>
            </a:extLst>
          </p:cNvPr>
          <p:cNvSpPr>
            <a:spLocks noGrp="1"/>
          </p:cNvSpPr>
          <p:nvPr>
            <p:ph type="sldNum" sz="quarter" idx="12"/>
          </p:nvPr>
        </p:nvSpPr>
        <p:spPr/>
        <p:txBody>
          <a:bodyPr/>
          <a:lstStyle/>
          <a:p>
            <a:fld id="{D57F1E4F-1CFF-5643-939E-217C01CDF565}" type="slidenum">
              <a:rPr lang="en-US" smtClean="0"/>
              <a:pPr/>
              <a:t>29</a:t>
            </a:fld>
            <a:endParaRPr lang="en-US" dirty="0"/>
          </a:p>
        </p:txBody>
      </p:sp>
      <p:sp>
        <p:nvSpPr>
          <p:cNvPr id="6" name="TextBox 5">
            <a:extLst>
              <a:ext uri="{FF2B5EF4-FFF2-40B4-BE49-F238E27FC236}">
                <a16:creationId xmlns:a16="http://schemas.microsoft.com/office/drawing/2014/main" id="{F4809B1C-A9E2-D99F-CDFF-2B8A5B07362E}"/>
              </a:ext>
            </a:extLst>
          </p:cNvPr>
          <p:cNvSpPr txBox="1"/>
          <p:nvPr/>
        </p:nvSpPr>
        <p:spPr>
          <a:xfrm>
            <a:off x="381000" y="4567456"/>
            <a:ext cx="8213035" cy="1846659"/>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595959"/>
                </a:solidFill>
                <a:latin typeface="Söhne"/>
              </a:rPr>
              <a:t>By the 2000s, agroecology evolved beyond agriculture to encompass the entire food system, integrating environmental, economic, and social dimensions and promoting sustainable practices from production to consumption.</a:t>
            </a:r>
          </a:p>
          <a:p>
            <a:endParaRPr lang="en-GR" dirty="0"/>
          </a:p>
        </p:txBody>
      </p:sp>
      <p:pic>
        <p:nvPicPr>
          <p:cNvPr id="8" name="Picture 7" descr="A tree growing in a field&#10;&#10;Description automatically generated">
            <a:extLst>
              <a:ext uri="{FF2B5EF4-FFF2-40B4-BE49-F238E27FC236}">
                <a16:creationId xmlns:a16="http://schemas.microsoft.com/office/drawing/2014/main" id="{79C32232-59D4-45E1-E6E1-4BC7EE447035}"/>
              </a:ext>
            </a:extLst>
          </p:cNvPr>
          <p:cNvPicPr>
            <a:picLocks noChangeAspect="1"/>
          </p:cNvPicPr>
          <p:nvPr/>
        </p:nvPicPr>
        <p:blipFill>
          <a:blip r:embed="rId2"/>
          <a:stretch>
            <a:fillRect/>
          </a:stretch>
        </p:blipFill>
        <p:spPr>
          <a:xfrm>
            <a:off x="8594035" y="4065638"/>
            <a:ext cx="3279860" cy="2188281"/>
          </a:xfrm>
          <a:prstGeom prst="rect">
            <a:avLst/>
          </a:prstGeom>
        </p:spPr>
      </p:pic>
    </p:spTree>
    <p:extLst>
      <p:ext uri="{BB962C8B-B14F-4D97-AF65-F5344CB8AC3E}">
        <p14:creationId xmlns:p14="http://schemas.microsoft.com/office/powerpoint/2010/main" val="2033442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a:extLst>
              <a:ext uri="{FF2B5EF4-FFF2-40B4-BE49-F238E27FC236}">
                <a16:creationId xmlns:a16="http://schemas.microsoft.com/office/drawing/2014/main" id="{AB80AC97-469E-C97E-B6A4-099FE39B2972}"/>
              </a:ext>
            </a:extLst>
          </p:cNvPr>
          <p:cNvSpPr>
            <a:spLocks noGrp="1"/>
          </p:cNvSpPr>
          <p:nvPr>
            <p:ph type="title"/>
          </p:nvPr>
        </p:nvSpPr>
        <p:spPr>
          <a:xfrm>
            <a:off x="4535556" y="469002"/>
            <a:ext cx="10515600" cy="1009651"/>
          </a:xfrm>
        </p:spPr>
        <p:txBody>
          <a:bodyPr/>
          <a:lstStyle/>
          <a:p>
            <a:r>
              <a:rPr lang="en-GB" dirty="0"/>
              <a:t>CONTENTS</a:t>
            </a:r>
          </a:p>
        </p:txBody>
      </p:sp>
      <p:sp>
        <p:nvSpPr>
          <p:cNvPr id="8" name="Segnaposto contenuto 7">
            <a:extLst>
              <a:ext uri="{FF2B5EF4-FFF2-40B4-BE49-F238E27FC236}">
                <a16:creationId xmlns:a16="http://schemas.microsoft.com/office/drawing/2014/main" id="{BE48C2AD-647B-3FD1-B2FA-FB3EAEA11B14}"/>
              </a:ext>
            </a:extLst>
          </p:cNvPr>
          <p:cNvSpPr>
            <a:spLocks noGrp="1"/>
          </p:cNvSpPr>
          <p:nvPr>
            <p:ph idx="1"/>
          </p:nvPr>
        </p:nvSpPr>
        <p:spPr>
          <a:xfrm>
            <a:off x="987829" y="2187574"/>
            <a:ext cx="10515600" cy="3315451"/>
          </a:xfrm>
        </p:spPr>
        <p:txBody>
          <a:bodyPr>
            <a:normAutofit/>
          </a:bodyPr>
          <a:lstStyle/>
          <a:p>
            <a:pPr>
              <a:lnSpc>
                <a:spcPct val="150000"/>
              </a:lnSpc>
              <a:spcBef>
                <a:spcPts val="0"/>
              </a:spcBef>
              <a:spcAft>
                <a:spcPts val="0"/>
              </a:spcAft>
              <a:buFont typeface="Wingdings" pitchFamily="2" charset="2"/>
              <a:buChar char="Ø"/>
            </a:pPr>
            <a:r>
              <a:rPr lang="en-GB" b="1" dirty="0">
                <a:solidFill>
                  <a:srgbClr val="595959"/>
                </a:solidFill>
                <a:effectLst/>
              </a:rPr>
              <a:t>1. Circular Economy – principles, dimensions, benefits and challenges</a:t>
            </a:r>
          </a:p>
          <a:p>
            <a:pPr>
              <a:lnSpc>
                <a:spcPct val="150000"/>
              </a:lnSpc>
              <a:spcBef>
                <a:spcPts val="0"/>
              </a:spcBef>
              <a:spcAft>
                <a:spcPts val="0"/>
              </a:spcAft>
              <a:buFont typeface="Wingdings" pitchFamily="2" charset="2"/>
              <a:buChar char="Ø"/>
            </a:pPr>
            <a:r>
              <a:rPr lang="en-GB" b="1" dirty="0">
                <a:solidFill>
                  <a:srgbClr val="595959"/>
                </a:solidFill>
                <a:effectLst/>
              </a:rPr>
              <a:t>2. Resource Reduction and Waste Management</a:t>
            </a:r>
            <a:endParaRPr lang="en-GB" dirty="0">
              <a:solidFill>
                <a:srgbClr val="595959"/>
              </a:solidFill>
              <a:effectLst/>
            </a:endParaRPr>
          </a:p>
          <a:p>
            <a:pPr>
              <a:lnSpc>
                <a:spcPct val="150000"/>
              </a:lnSpc>
              <a:spcBef>
                <a:spcPts val="0"/>
              </a:spcBef>
              <a:buFont typeface="Wingdings" pitchFamily="2" charset="2"/>
              <a:buChar char="Ø"/>
            </a:pPr>
            <a:r>
              <a:rPr lang="en-GB" b="1" dirty="0">
                <a:solidFill>
                  <a:srgbClr val="595959"/>
                </a:solidFill>
                <a:effectLst/>
              </a:rPr>
              <a:t>3. Agricultural Production of Bio-based Resources</a:t>
            </a:r>
          </a:p>
          <a:p>
            <a:pPr>
              <a:lnSpc>
                <a:spcPct val="150000"/>
              </a:lnSpc>
              <a:spcBef>
                <a:spcPts val="0"/>
              </a:spcBef>
              <a:buFont typeface="Wingdings" pitchFamily="2" charset="2"/>
              <a:buChar char="Ø"/>
            </a:pPr>
            <a:r>
              <a:rPr lang="en-GB" b="1" dirty="0">
                <a:solidFill>
                  <a:srgbClr val="595959"/>
                </a:solidFill>
              </a:rPr>
              <a:t>4</a:t>
            </a:r>
            <a:r>
              <a:rPr lang="en-GB" b="1" dirty="0">
                <a:solidFill>
                  <a:srgbClr val="595959"/>
                </a:solidFill>
                <a:effectLst/>
              </a:rPr>
              <a:t>. Agroecology and Regenerative Practices</a:t>
            </a:r>
          </a:p>
          <a:p>
            <a:pPr>
              <a:lnSpc>
                <a:spcPct val="150000"/>
              </a:lnSpc>
              <a:spcBef>
                <a:spcPts val="0"/>
              </a:spcBef>
              <a:buFont typeface="Wingdings" pitchFamily="2" charset="2"/>
              <a:buChar char="Ø"/>
            </a:pPr>
            <a:r>
              <a:rPr lang="en-GB" b="1" dirty="0">
                <a:solidFill>
                  <a:srgbClr val="595959"/>
                </a:solidFill>
              </a:rPr>
              <a:t>5</a:t>
            </a:r>
            <a:r>
              <a:rPr lang="en-GB" b="1" dirty="0">
                <a:solidFill>
                  <a:srgbClr val="595959"/>
                </a:solidFill>
                <a:effectLst/>
              </a:rPr>
              <a:t>. Circular Farming Technologies</a:t>
            </a:r>
            <a:endParaRPr lang="en-GB" dirty="0">
              <a:solidFill>
                <a:srgbClr val="595959"/>
              </a:solidFill>
              <a:effectLst/>
            </a:endParaRPr>
          </a:p>
        </p:txBody>
      </p:sp>
      <p:sp>
        <p:nvSpPr>
          <p:cNvPr id="2" name="Segnaposto piè di pagina 1">
            <a:extLst>
              <a:ext uri="{FF2B5EF4-FFF2-40B4-BE49-F238E27FC236}">
                <a16:creationId xmlns:a16="http://schemas.microsoft.com/office/drawing/2014/main" id="{A9385CFA-DDC6-7F39-65E5-5A816E81A973}"/>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GR" dirty="0"/>
              <a:t> </a:t>
            </a:r>
            <a:endParaRPr lang="en-US" dirty="0"/>
          </a:p>
        </p:txBody>
      </p:sp>
      <p:sp>
        <p:nvSpPr>
          <p:cNvPr id="3" name="Segnaposto numero diapositiva 2">
            <a:extLst>
              <a:ext uri="{FF2B5EF4-FFF2-40B4-BE49-F238E27FC236}">
                <a16:creationId xmlns:a16="http://schemas.microsoft.com/office/drawing/2014/main" id="{24941B8C-DB3D-F1B7-0E3D-918F48F62AB6}"/>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5114513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2020A-BF2F-F2BC-E1E0-5B78A505586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68C0172-1F1D-AC18-4889-DCEEF019CA1F}"/>
              </a:ext>
            </a:extLst>
          </p:cNvPr>
          <p:cNvSpPr>
            <a:spLocks noGrp="1"/>
          </p:cNvSpPr>
          <p:nvPr>
            <p:ph type="title"/>
          </p:nvPr>
        </p:nvSpPr>
        <p:spPr>
          <a:xfrm>
            <a:off x="3674165" y="455750"/>
            <a:ext cx="6503505" cy="1009651"/>
          </a:xfrm>
        </p:spPr>
        <p:txBody>
          <a:bodyPr>
            <a:normAutofit/>
          </a:bodyPr>
          <a:lstStyle/>
          <a:p>
            <a:r>
              <a:rPr lang="en-GB" dirty="0"/>
              <a:t>4.1. Agroecology</a:t>
            </a:r>
          </a:p>
        </p:txBody>
      </p:sp>
      <p:sp>
        <p:nvSpPr>
          <p:cNvPr id="3" name="Segnaposto contenuto 2">
            <a:extLst>
              <a:ext uri="{FF2B5EF4-FFF2-40B4-BE49-F238E27FC236}">
                <a16:creationId xmlns:a16="http://schemas.microsoft.com/office/drawing/2014/main" id="{7956B7C1-A93C-8DD0-041C-0D726105F11D}"/>
              </a:ext>
            </a:extLst>
          </p:cNvPr>
          <p:cNvSpPr>
            <a:spLocks noGrp="1"/>
          </p:cNvSpPr>
          <p:nvPr>
            <p:ph idx="1"/>
          </p:nvPr>
        </p:nvSpPr>
        <p:spPr/>
        <p:txBody>
          <a:bodyPr>
            <a:normAutofit/>
          </a:bodyPr>
          <a:lstStyle/>
          <a:p>
            <a:pPr marL="0" indent="0" algn="just">
              <a:lnSpc>
                <a:spcPct val="110000"/>
              </a:lnSpc>
              <a:buNone/>
            </a:pPr>
            <a:r>
              <a:rPr lang="en-GB" b="0" i="0" u="sng" dirty="0">
                <a:solidFill>
                  <a:srgbClr val="0D0D0D"/>
                </a:solidFill>
                <a:effectLst/>
                <a:latin typeface="Söhne"/>
              </a:rPr>
              <a:t>Diverse Perspectives and Guiding Principles</a:t>
            </a:r>
          </a:p>
          <a:p>
            <a:pPr algn="just">
              <a:lnSpc>
                <a:spcPct val="110000"/>
              </a:lnSpc>
              <a:buFont typeface="Arial" panose="020B0604020202020204" pitchFamily="34" charset="0"/>
              <a:buChar char="•"/>
            </a:pPr>
            <a:r>
              <a:rPr lang="en-GB" b="0" i="0" dirty="0">
                <a:solidFill>
                  <a:srgbClr val="0D0D0D"/>
                </a:solidFill>
                <a:effectLst/>
                <a:latin typeface="Söhne"/>
              </a:rPr>
              <a:t>Despite its growth, the definition of agroecology remains a subject of debate, with some viewing it purely as a technical field and others emphasizing its political and transformative potential.</a:t>
            </a:r>
          </a:p>
          <a:p>
            <a:pPr algn="just">
              <a:lnSpc>
                <a:spcPct val="110000"/>
              </a:lnSpc>
              <a:buFont typeface="Arial" panose="020B0604020202020204" pitchFamily="34" charset="0"/>
              <a:buChar char="•"/>
            </a:pPr>
            <a:r>
              <a:rPr lang="en-GB" b="0" i="0" dirty="0">
                <a:solidFill>
                  <a:srgbClr val="0D0D0D"/>
                </a:solidFill>
                <a:effectLst/>
                <a:latin typeface="Söhne"/>
              </a:rPr>
              <a:t>The FAO's '10 elements of agroecology' and the UN Committee on World Food Security's 13 guiding principles underscore the multifaceted nature of agroecology, advocating for a holistic approach that combines traditional knowledge with science to drive profound changes in food systems for sustainability and social equity.</a:t>
            </a:r>
          </a:p>
          <a:p>
            <a:pPr algn="just">
              <a:lnSpc>
                <a:spcPct val="110000"/>
              </a:lnSpc>
            </a:pPr>
            <a:endParaRPr lang="en-GB" dirty="0"/>
          </a:p>
        </p:txBody>
      </p:sp>
      <p:sp>
        <p:nvSpPr>
          <p:cNvPr id="4" name="Segnaposto piè di pagina 3">
            <a:extLst>
              <a:ext uri="{FF2B5EF4-FFF2-40B4-BE49-F238E27FC236}">
                <a16:creationId xmlns:a16="http://schemas.microsoft.com/office/drawing/2014/main" id="{D8D7AF82-558B-6886-0161-56E260DB672F}"/>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C66CBF22-B33F-10A9-99F8-D5FC2F47C7C3}"/>
              </a:ext>
            </a:extLst>
          </p:cNvPr>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9017346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0720-40A1-3E4A-C8B2-8A638AA3BDB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C186EF2-A9F7-BD0E-1950-B4431A841E54}"/>
              </a:ext>
            </a:extLst>
          </p:cNvPr>
          <p:cNvSpPr>
            <a:spLocks noGrp="1"/>
          </p:cNvSpPr>
          <p:nvPr>
            <p:ph type="title"/>
          </p:nvPr>
        </p:nvSpPr>
        <p:spPr>
          <a:xfrm>
            <a:off x="3295881" y="332721"/>
            <a:ext cx="6503505" cy="1009651"/>
          </a:xfrm>
        </p:spPr>
        <p:txBody>
          <a:bodyPr>
            <a:normAutofit/>
          </a:bodyPr>
          <a:lstStyle/>
          <a:p>
            <a:r>
              <a:rPr lang="en-GB" dirty="0"/>
              <a:t>4.1. Agroecology</a:t>
            </a:r>
          </a:p>
        </p:txBody>
      </p:sp>
      <p:sp>
        <p:nvSpPr>
          <p:cNvPr id="3" name="Segnaposto contenuto 2">
            <a:extLst>
              <a:ext uri="{FF2B5EF4-FFF2-40B4-BE49-F238E27FC236}">
                <a16:creationId xmlns:a16="http://schemas.microsoft.com/office/drawing/2014/main" id="{E28129C0-37F2-6678-1E01-3232956327BB}"/>
              </a:ext>
            </a:extLst>
          </p:cNvPr>
          <p:cNvSpPr>
            <a:spLocks noGrp="1"/>
          </p:cNvSpPr>
          <p:nvPr>
            <p:ph idx="1"/>
          </p:nvPr>
        </p:nvSpPr>
        <p:spPr>
          <a:xfrm>
            <a:off x="966067" y="2780972"/>
            <a:ext cx="5562600" cy="1009651"/>
          </a:xfrm>
        </p:spPr>
        <p:txBody>
          <a:bodyPr/>
          <a:lstStyle/>
          <a:p>
            <a:pPr marL="0" indent="0">
              <a:buNone/>
            </a:pPr>
            <a:r>
              <a:rPr lang="en-GB" dirty="0"/>
              <a:t>Elements and principles of agroecology</a:t>
            </a:r>
          </a:p>
        </p:txBody>
      </p:sp>
      <p:sp>
        <p:nvSpPr>
          <p:cNvPr id="4" name="Segnaposto piè di pagina 3">
            <a:extLst>
              <a:ext uri="{FF2B5EF4-FFF2-40B4-BE49-F238E27FC236}">
                <a16:creationId xmlns:a16="http://schemas.microsoft.com/office/drawing/2014/main" id="{355D7CDE-BA24-F2C0-262A-7AFF9923F6D6}"/>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62367971-C902-CCC0-63C4-3ABAED69A7A2}"/>
              </a:ext>
            </a:extLst>
          </p:cNvPr>
          <p:cNvSpPr>
            <a:spLocks noGrp="1"/>
          </p:cNvSpPr>
          <p:nvPr>
            <p:ph type="sldNum" sz="quarter" idx="12"/>
          </p:nvPr>
        </p:nvSpPr>
        <p:spPr/>
        <p:txBody>
          <a:bodyPr/>
          <a:lstStyle/>
          <a:p>
            <a:fld id="{D57F1E4F-1CFF-5643-939E-217C01CDF565}" type="slidenum">
              <a:rPr lang="en-US" smtClean="0"/>
              <a:pPr/>
              <a:t>31</a:t>
            </a:fld>
            <a:endParaRPr lang="en-US" dirty="0"/>
          </a:p>
        </p:txBody>
      </p:sp>
      <p:pic>
        <p:nvPicPr>
          <p:cNvPr id="6" name="Picture 5" descr="A poster of a diagram&#10;&#10;Description automatically generated">
            <a:extLst>
              <a:ext uri="{FF2B5EF4-FFF2-40B4-BE49-F238E27FC236}">
                <a16:creationId xmlns:a16="http://schemas.microsoft.com/office/drawing/2014/main" id="{1537264F-A15F-CC39-7D56-6D33B3C368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3375" y="798863"/>
            <a:ext cx="3357025" cy="5260274"/>
          </a:xfrm>
          <a:prstGeom prst="rect">
            <a:avLst/>
          </a:prstGeom>
        </p:spPr>
      </p:pic>
      <p:sp>
        <p:nvSpPr>
          <p:cNvPr id="7" name="TextBox 6">
            <a:extLst>
              <a:ext uri="{FF2B5EF4-FFF2-40B4-BE49-F238E27FC236}">
                <a16:creationId xmlns:a16="http://schemas.microsoft.com/office/drawing/2014/main" id="{BA62F657-E6F4-7DCA-539A-8F68D33A43ED}"/>
              </a:ext>
            </a:extLst>
          </p:cNvPr>
          <p:cNvSpPr txBox="1"/>
          <p:nvPr/>
        </p:nvSpPr>
        <p:spPr>
          <a:xfrm>
            <a:off x="8979459" y="6110129"/>
            <a:ext cx="1879041" cy="246221"/>
          </a:xfrm>
          <a:prstGeom prst="rect">
            <a:avLst/>
          </a:prstGeom>
          <a:noFill/>
        </p:spPr>
        <p:txBody>
          <a:bodyPr wrap="none" rtlCol="0">
            <a:spAutoFit/>
          </a:bodyPr>
          <a:lstStyle/>
          <a:p>
            <a:r>
              <a:rPr lang="en-GB" sz="1000" dirty="0">
                <a:solidFill>
                  <a:srgbClr val="595959"/>
                </a:solidFill>
              </a:rPr>
              <a:t>SOURCE: IDS &amp; IPES-FOOD, 2022</a:t>
            </a:r>
            <a:endParaRPr lang="en-GR" sz="1000" dirty="0">
              <a:solidFill>
                <a:srgbClr val="595959"/>
              </a:solidFill>
            </a:endParaRPr>
          </a:p>
        </p:txBody>
      </p:sp>
    </p:spTree>
    <p:extLst>
      <p:ext uri="{BB962C8B-B14F-4D97-AF65-F5344CB8AC3E}">
        <p14:creationId xmlns:p14="http://schemas.microsoft.com/office/powerpoint/2010/main" val="587828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0CE77-53EF-17FD-9285-6C54398D20C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BAA0433-7C15-D118-0CDF-9889D40A63AB}"/>
              </a:ext>
            </a:extLst>
          </p:cNvPr>
          <p:cNvSpPr>
            <a:spLocks noGrp="1"/>
          </p:cNvSpPr>
          <p:nvPr>
            <p:ph type="title"/>
          </p:nvPr>
        </p:nvSpPr>
        <p:spPr>
          <a:xfrm>
            <a:off x="3700669" y="280192"/>
            <a:ext cx="6503505" cy="1009651"/>
          </a:xfrm>
        </p:spPr>
        <p:txBody>
          <a:bodyPr>
            <a:normAutofit/>
          </a:bodyPr>
          <a:lstStyle/>
          <a:p>
            <a:r>
              <a:rPr lang="en-GB" dirty="0"/>
              <a:t>4.1. Agroecology</a:t>
            </a:r>
          </a:p>
        </p:txBody>
      </p:sp>
      <p:sp>
        <p:nvSpPr>
          <p:cNvPr id="3" name="Segnaposto contenuto 2">
            <a:extLst>
              <a:ext uri="{FF2B5EF4-FFF2-40B4-BE49-F238E27FC236}">
                <a16:creationId xmlns:a16="http://schemas.microsoft.com/office/drawing/2014/main" id="{8BF5B9E3-91C9-F5F5-E753-3878508B9FA7}"/>
              </a:ext>
            </a:extLst>
          </p:cNvPr>
          <p:cNvSpPr>
            <a:spLocks noGrp="1"/>
          </p:cNvSpPr>
          <p:nvPr>
            <p:ph idx="1"/>
          </p:nvPr>
        </p:nvSpPr>
        <p:spPr>
          <a:xfrm>
            <a:off x="838200" y="1588690"/>
            <a:ext cx="10515600" cy="4351338"/>
          </a:xfrm>
        </p:spPr>
        <p:txBody>
          <a:bodyPr>
            <a:normAutofit lnSpcReduction="10000"/>
          </a:bodyPr>
          <a:lstStyle/>
          <a:p>
            <a:pPr algn="just">
              <a:lnSpc>
                <a:spcPct val="100000"/>
              </a:lnSpc>
              <a:buFont typeface="Arial" panose="020B0604020202020204" pitchFamily="34" charset="0"/>
              <a:buChar char="•"/>
            </a:pPr>
            <a:r>
              <a:rPr lang="en-GB" b="0" i="0" dirty="0">
                <a:solidFill>
                  <a:srgbClr val="595959"/>
                </a:solidFill>
                <a:effectLst/>
                <a:latin typeface="Söhne"/>
              </a:rPr>
              <a:t>The 13 guiding principles of agroecology align with the 10 elements, reflecting its evolution from a method for changing unsustainable food production to a comprehensive approach.</a:t>
            </a:r>
          </a:p>
          <a:p>
            <a:pPr algn="just">
              <a:lnSpc>
                <a:spcPct val="100000"/>
              </a:lnSpc>
              <a:buFont typeface="Arial" panose="020B0604020202020204" pitchFamily="34" charset="0"/>
              <a:buChar char="•"/>
            </a:pPr>
            <a:endParaRPr lang="en-GB" b="0" i="0" dirty="0">
              <a:solidFill>
                <a:srgbClr val="595959"/>
              </a:solidFill>
              <a:effectLst/>
              <a:latin typeface="Söhne"/>
            </a:endParaRPr>
          </a:p>
          <a:p>
            <a:pPr algn="just">
              <a:lnSpc>
                <a:spcPct val="100000"/>
              </a:lnSpc>
              <a:buFont typeface="Arial" panose="020B0604020202020204" pitchFamily="34" charset="0"/>
              <a:buChar char="•"/>
            </a:pPr>
            <a:r>
              <a:rPr lang="en-GB" b="0" i="0" dirty="0">
                <a:solidFill>
                  <a:srgbClr val="595959"/>
                </a:solidFill>
                <a:effectLst/>
                <a:latin typeface="Söhne"/>
              </a:rPr>
              <a:t>Today, agroecology integrates scientific knowledge with practical application, backed by a social movement advocating for a complete overhaul of food systems.</a:t>
            </a:r>
          </a:p>
          <a:p>
            <a:pPr algn="just">
              <a:lnSpc>
                <a:spcPct val="100000"/>
              </a:lnSpc>
              <a:buFont typeface="Arial" panose="020B0604020202020204" pitchFamily="34" charset="0"/>
              <a:buChar char="•"/>
            </a:pPr>
            <a:endParaRPr lang="en-GB" b="0" i="0" dirty="0">
              <a:solidFill>
                <a:srgbClr val="595959"/>
              </a:solidFill>
              <a:effectLst/>
              <a:latin typeface="Söhne"/>
            </a:endParaRPr>
          </a:p>
          <a:p>
            <a:pPr algn="just">
              <a:lnSpc>
                <a:spcPct val="100000"/>
              </a:lnSpc>
              <a:buFont typeface="Arial" panose="020B0604020202020204" pitchFamily="34" charset="0"/>
              <a:buChar char="•"/>
            </a:pPr>
            <a:r>
              <a:rPr lang="en-GB" b="0" i="0" dirty="0">
                <a:solidFill>
                  <a:srgbClr val="595959"/>
                </a:solidFill>
                <a:effectLst/>
                <a:latin typeface="Söhne"/>
              </a:rPr>
              <a:t>This transformation prioritizes environmental sustainability and distributive justice, garnering formal recognition in international food governance with the support of a diverse yet unified group of experts.</a:t>
            </a:r>
          </a:p>
          <a:p>
            <a:pPr algn="just">
              <a:lnSpc>
                <a:spcPct val="100000"/>
              </a:lnSpc>
            </a:pPr>
            <a:endParaRPr lang="en-GB" dirty="0">
              <a:solidFill>
                <a:srgbClr val="595959"/>
              </a:solidFill>
            </a:endParaRPr>
          </a:p>
        </p:txBody>
      </p:sp>
      <p:sp>
        <p:nvSpPr>
          <p:cNvPr id="4" name="Segnaposto piè di pagina 3">
            <a:extLst>
              <a:ext uri="{FF2B5EF4-FFF2-40B4-BE49-F238E27FC236}">
                <a16:creationId xmlns:a16="http://schemas.microsoft.com/office/drawing/2014/main" id="{EBB3A062-7801-217A-CB4C-EBB8510644FF}"/>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992D39E5-30C3-5854-2C35-72CA2BE2DDA6}"/>
              </a:ext>
            </a:extLst>
          </p:cNvPr>
          <p:cNvSpPr>
            <a:spLocks noGrp="1"/>
          </p:cNvSpPr>
          <p:nvPr>
            <p:ph type="sldNum" sz="quarter" idx="12"/>
          </p:nvPr>
        </p:nvSpPr>
        <p:spPr/>
        <p:txBody>
          <a:bodyPr/>
          <a:lstStyle/>
          <a:p>
            <a:fld id="{D57F1E4F-1CFF-5643-939E-217C01CDF565}" type="slidenum">
              <a:rPr lang="en-US" smtClean="0"/>
              <a:pPr/>
              <a:t>32</a:t>
            </a:fld>
            <a:endParaRPr lang="en-US" dirty="0"/>
          </a:p>
        </p:txBody>
      </p:sp>
    </p:spTree>
    <p:extLst>
      <p:ext uri="{BB962C8B-B14F-4D97-AF65-F5344CB8AC3E}">
        <p14:creationId xmlns:p14="http://schemas.microsoft.com/office/powerpoint/2010/main" val="3356358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6F836C-8AA9-3480-0233-E154F6CBAFD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43BCB4C-6068-4568-0EFF-383314829039}"/>
              </a:ext>
            </a:extLst>
          </p:cNvPr>
          <p:cNvSpPr>
            <a:spLocks noGrp="1"/>
          </p:cNvSpPr>
          <p:nvPr>
            <p:ph type="title"/>
          </p:nvPr>
        </p:nvSpPr>
        <p:spPr>
          <a:xfrm>
            <a:off x="2388704" y="343278"/>
            <a:ext cx="10515600" cy="1009651"/>
          </a:xfrm>
        </p:spPr>
        <p:txBody>
          <a:bodyPr>
            <a:normAutofit/>
          </a:bodyPr>
          <a:lstStyle/>
          <a:p>
            <a:r>
              <a:rPr lang="en-GB" dirty="0"/>
              <a:t>4.2.	Regenerative agriculture</a:t>
            </a:r>
          </a:p>
        </p:txBody>
      </p:sp>
      <p:sp>
        <p:nvSpPr>
          <p:cNvPr id="3" name="Segnaposto contenuto 2">
            <a:extLst>
              <a:ext uri="{FF2B5EF4-FFF2-40B4-BE49-F238E27FC236}">
                <a16:creationId xmlns:a16="http://schemas.microsoft.com/office/drawing/2014/main" id="{F5D7233D-E7F8-026B-4DAF-DFB6E233E42B}"/>
              </a:ext>
            </a:extLst>
          </p:cNvPr>
          <p:cNvSpPr>
            <a:spLocks noGrp="1"/>
          </p:cNvSpPr>
          <p:nvPr>
            <p:ph idx="1"/>
          </p:nvPr>
        </p:nvSpPr>
        <p:spPr/>
        <p:txBody>
          <a:bodyPr>
            <a:normAutofit fontScale="92500" lnSpcReduction="10000"/>
          </a:bodyPr>
          <a:lstStyle/>
          <a:p>
            <a:pPr marL="0" indent="0" algn="just">
              <a:lnSpc>
                <a:spcPct val="150000"/>
              </a:lnSpc>
              <a:buNone/>
            </a:pPr>
            <a:r>
              <a:rPr lang="en-GB" b="0" i="0" u="sng" dirty="0">
                <a:solidFill>
                  <a:srgbClr val="595959"/>
                </a:solidFill>
                <a:effectLst/>
                <a:latin typeface="Söhne"/>
              </a:rPr>
              <a:t>Roots and Principles of Regenerative Agriculture</a:t>
            </a:r>
          </a:p>
          <a:p>
            <a:pPr algn="just">
              <a:lnSpc>
                <a:spcPct val="150000"/>
              </a:lnSpc>
              <a:buFont typeface="Arial" panose="020B0604020202020204" pitchFamily="34" charset="0"/>
              <a:buChar char="•"/>
            </a:pPr>
            <a:r>
              <a:rPr lang="en-GB" b="0" i="0" dirty="0">
                <a:solidFill>
                  <a:srgbClr val="595959"/>
                </a:solidFill>
                <a:effectLst/>
                <a:latin typeface="Söhne"/>
              </a:rPr>
              <a:t>Regenerative agriculture traces back to the organic movement of the 1960s in the USA, influenced by Rachel Carson's Silent Spring.</a:t>
            </a:r>
          </a:p>
          <a:p>
            <a:pPr algn="just">
              <a:lnSpc>
                <a:spcPct val="150000"/>
              </a:lnSpc>
              <a:buFont typeface="Arial" panose="020B0604020202020204" pitchFamily="34" charset="0"/>
              <a:buChar char="•"/>
            </a:pPr>
            <a:r>
              <a:rPr lang="en-GB" b="0" i="0" dirty="0">
                <a:solidFill>
                  <a:srgbClr val="595959"/>
                </a:solidFill>
                <a:effectLst/>
                <a:latin typeface="Söhne"/>
              </a:rPr>
              <a:t>The Rodale Institute coined the term 'regenerative organic' in the early 1980s, emphasizing the natural rejuvenation capacity of ecosystems and biodiversity.</a:t>
            </a:r>
          </a:p>
          <a:p>
            <a:pPr algn="just">
              <a:lnSpc>
                <a:spcPct val="150000"/>
              </a:lnSpc>
              <a:buFont typeface="Arial" panose="020B0604020202020204" pitchFamily="34" charset="0"/>
              <a:buChar char="•"/>
            </a:pPr>
            <a:r>
              <a:rPr lang="en-GB" b="0" i="0" dirty="0">
                <a:solidFill>
                  <a:srgbClr val="595959"/>
                </a:solidFill>
                <a:effectLst/>
                <a:latin typeface="Söhne"/>
              </a:rPr>
              <a:t>Richard Harwood outlined three core principles: linkages within farming systems, maintaining biological equilibrium, and nurturing constructive mutualism while minimizing damages.</a:t>
            </a:r>
          </a:p>
          <a:p>
            <a:pPr algn="just">
              <a:lnSpc>
                <a:spcPct val="150000"/>
              </a:lnSpc>
            </a:pPr>
            <a:endParaRPr lang="en-GB" dirty="0">
              <a:solidFill>
                <a:srgbClr val="595959"/>
              </a:solidFill>
            </a:endParaRPr>
          </a:p>
        </p:txBody>
      </p:sp>
      <p:sp>
        <p:nvSpPr>
          <p:cNvPr id="4" name="Segnaposto piè di pagina 3">
            <a:extLst>
              <a:ext uri="{FF2B5EF4-FFF2-40B4-BE49-F238E27FC236}">
                <a16:creationId xmlns:a16="http://schemas.microsoft.com/office/drawing/2014/main" id="{7A4B6C29-B689-874A-E5D8-E21C34691CC9}"/>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ADEB709B-6EC1-EC08-3A17-D2BD302DFFD5}"/>
              </a:ext>
            </a:extLst>
          </p:cNvPr>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2452929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2E0F3-0371-9EF2-FEDB-4518EAECF9A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492DFA1-0F5C-2CBD-D34F-D63542886A83}"/>
              </a:ext>
            </a:extLst>
          </p:cNvPr>
          <p:cNvSpPr>
            <a:spLocks noGrp="1"/>
          </p:cNvSpPr>
          <p:nvPr>
            <p:ph type="title"/>
          </p:nvPr>
        </p:nvSpPr>
        <p:spPr>
          <a:xfrm>
            <a:off x="2017643" y="280192"/>
            <a:ext cx="10515600" cy="1009651"/>
          </a:xfrm>
        </p:spPr>
        <p:txBody>
          <a:bodyPr>
            <a:normAutofit/>
          </a:bodyPr>
          <a:lstStyle/>
          <a:p>
            <a:r>
              <a:rPr lang="en-GB" dirty="0"/>
              <a:t>4.2.	Regenerative agriculture</a:t>
            </a:r>
          </a:p>
        </p:txBody>
      </p:sp>
      <p:sp>
        <p:nvSpPr>
          <p:cNvPr id="3" name="Segnaposto contenuto 2">
            <a:extLst>
              <a:ext uri="{FF2B5EF4-FFF2-40B4-BE49-F238E27FC236}">
                <a16:creationId xmlns:a16="http://schemas.microsoft.com/office/drawing/2014/main" id="{8ADE24A3-A377-FB57-E3CF-CF76C55D4E81}"/>
              </a:ext>
            </a:extLst>
          </p:cNvPr>
          <p:cNvSpPr>
            <a:spLocks noGrp="1"/>
          </p:cNvSpPr>
          <p:nvPr>
            <p:ph idx="1"/>
          </p:nvPr>
        </p:nvSpPr>
        <p:spPr>
          <a:xfrm>
            <a:off x="718930" y="1647427"/>
            <a:ext cx="10515600" cy="4351338"/>
          </a:xfrm>
        </p:spPr>
        <p:txBody>
          <a:bodyPr/>
          <a:lstStyle/>
          <a:p>
            <a:pPr marL="0" indent="0" algn="just">
              <a:lnSpc>
                <a:spcPct val="150000"/>
              </a:lnSpc>
              <a:buNone/>
            </a:pPr>
            <a:r>
              <a:rPr lang="en-GB" b="0" i="0" dirty="0">
                <a:solidFill>
                  <a:srgbClr val="595959"/>
                </a:solidFill>
                <a:effectLst/>
                <a:latin typeface="Söhne"/>
              </a:rPr>
              <a:t>While regenerative agriculture gains international traction, large </a:t>
            </a:r>
            <a:r>
              <a:rPr lang="en-GB" b="0" i="0" dirty="0" err="1">
                <a:solidFill>
                  <a:srgbClr val="595959"/>
                </a:solidFill>
                <a:effectLst/>
                <a:latin typeface="Söhne"/>
              </a:rPr>
              <a:t>agrifood</a:t>
            </a:r>
            <a:r>
              <a:rPr lang="en-GB" b="0" i="0" dirty="0">
                <a:solidFill>
                  <a:srgbClr val="595959"/>
                </a:solidFill>
                <a:effectLst/>
                <a:latin typeface="Söhne"/>
              </a:rPr>
              <a:t> corporations shape the discourse.</a:t>
            </a:r>
          </a:p>
          <a:p>
            <a:pPr algn="just">
              <a:lnSpc>
                <a:spcPct val="150000"/>
              </a:lnSpc>
              <a:buFont typeface="Arial" panose="020B0604020202020204" pitchFamily="34" charset="0"/>
              <a:buChar char="•"/>
            </a:pPr>
            <a:r>
              <a:rPr lang="en-GB" b="0" i="0" dirty="0">
                <a:solidFill>
                  <a:srgbClr val="595959"/>
                </a:solidFill>
                <a:effectLst/>
                <a:latin typeface="Söhne"/>
              </a:rPr>
              <a:t>They invest in regenerative approaches but often prioritize environmental concerns like soil health and carbon emissions over social justice and equity.</a:t>
            </a:r>
          </a:p>
          <a:p>
            <a:pPr algn="just">
              <a:lnSpc>
                <a:spcPct val="150000"/>
              </a:lnSpc>
              <a:buFont typeface="Arial" panose="020B0604020202020204" pitchFamily="34" charset="0"/>
              <a:buChar char="•"/>
            </a:pPr>
            <a:r>
              <a:rPr lang="en-GB" b="0" i="0" dirty="0">
                <a:solidFill>
                  <a:srgbClr val="595959"/>
                </a:solidFill>
                <a:effectLst/>
                <a:latin typeface="Söhne"/>
              </a:rPr>
              <a:t>Some corporate versions of regenerative agriculture may focus solely on offsetting emissions without addressing broader social issues, highlighting the need for a holistic approach.</a:t>
            </a:r>
          </a:p>
          <a:p>
            <a:pPr algn="just">
              <a:lnSpc>
                <a:spcPct val="150000"/>
              </a:lnSpc>
            </a:pPr>
            <a:endParaRPr lang="en-GB" dirty="0">
              <a:solidFill>
                <a:srgbClr val="595959"/>
              </a:solidFill>
            </a:endParaRPr>
          </a:p>
        </p:txBody>
      </p:sp>
      <p:sp>
        <p:nvSpPr>
          <p:cNvPr id="4" name="Segnaposto piè di pagina 3">
            <a:extLst>
              <a:ext uri="{FF2B5EF4-FFF2-40B4-BE49-F238E27FC236}">
                <a16:creationId xmlns:a16="http://schemas.microsoft.com/office/drawing/2014/main" id="{E4A4961B-59B5-786F-87A6-BDC751AC05E0}"/>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E58A80FA-F171-11B1-A91D-64B29B4D9CEA}"/>
              </a:ext>
            </a:extLst>
          </p:cNvPr>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29745032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E4C21-3C0C-0C91-69E4-FB1941D0BE86}"/>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7C36593-31A4-A052-62CB-27EC9ABE28F1}"/>
              </a:ext>
            </a:extLst>
          </p:cNvPr>
          <p:cNvSpPr>
            <a:spLocks noGrp="1"/>
          </p:cNvSpPr>
          <p:nvPr>
            <p:ph type="title"/>
          </p:nvPr>
        </p:nvSpPr>
        <p:spPr>
          <a:xfrm>
            <a:off x="2724150" y="519974"/>
            <a:ext cx="10515600" cy="1009651"/>
          </a:xfrm>
        </p:spPr>
        <p:txBody>
          <a:bodyPr>
            <a:normAutofit/>
          </a:bodyPr>
          <a:lstStyle/>
          <a:p>
            <a:r>
              <a:rPr lang="en-GB" dirty="0"/>
              <a:t>Additional Information</a:t>
            </a:r>
          </a:p>
        </p:txBody>
      </p:sp>
      <p:sp>
        <p:nvSpPr>
          <p:cNvPr id="3" name="Segnaposto contenuto 2">
            <a:extLst>
              <a:ext uri="{FF2B5EF4-FFF2-40B4-BE49-F238E27FC236}">
                <a16:creationId xmlns:a16="http://schemas.microsoft.com/office/drawing/2014/main" id="{86860E93-E441-E9D4-C828-0ECD380A0D7B}"/>
              </a:ext>
            </a:extLst>
          </p:cNvPr>
          <p:cNvSpPr>
            <a:spLocks noGrp="1"/>
          </p:cNvSpPr>
          <p:nvPr>
            <p:ph idx="1"/>
          </p:nvPr>
        </p:nvSpPr>
        <p:spPr>
          <a:xfrm>
            <a:off x="838200" y="1887538"/>
            <a:ext cx="10515600" cy="4351338"/>
          </a:xfrm>
        </p:spPr>
        <p:txBody>
          <a:bodyPr>
            <a:noAutofit/>
          </a:bodyPr>
          <a:lstStyle/>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the Regenerative Agriculture, please read this article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https://www.weforum.org/agenda/2022/10/what-is-regenerative-agriculture/#:~:text=Regenerative%20agriculture%20focuses%20on%20improving,well%20as%20reducing%20soil%20erosion</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the Regenerative Agriculture, please watch this video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r>
              <a:rPr lang="en-GB" sz="2000" i="1" u="sng" dirty="0">
                <a:solidFill>
                  <a:srgbClr val="000000"/>
                </a:solidFill>
                <a:effectLst/>
                <a:latin typeface="Minion Pro"/>
                <a:ea typeface="Times New Roman" panose="02020603050405020304" pitchFamily="18" charset="0"/>
                <a:cs typeface="Calibri" panose="020F0502020204030204" pitchFamily="34" charset="0"/>
                <a:hlinkClick r:id="rId3"/>
              </a:rPr>
              <a:t>https://www.youtube.com/watch?v=yp1i8_JFsao</a:t>
            </a:r>
            <a:r>
              <a:rPr lang="en-GB" sz="2000" i="1" dirty="0">
                <a:solidFill>
                  <a:srgbClr val="000000"/>
                </a:solidFill>
                <a:effectLst/>
                <a:latin typeface="Minion Pro"/>
                <a:ea typeface="Times New Roman" panose="02020603050405020304" pitchFamily="18" charset="0"/>
                <a:cs typeface="Calibri" panose="020F0502020204030204" pitchFamily="34" charset="0"/>
              </a:rPr>
              <a:t> </a:t>
            </a:r>
            <a:endParaRPr lang="en-GB" sz="2000" dirty="0"/>
          </a:p>
        </p:txBody>
      </p:sp>
      <p:sp>
        <p:nvSpPr>
          <p:cNvPr id="4" name="Segnaposto piè di pagina 3">
            <a:extLst>
              <a:ext uri="{FF2B5EF4-FFF2-40B4-BE49-F238E27FC236}">
                <a16:creationId xmlns:a16="http://schemas.microsoft.com/office/drawing/2014/main" id="{BC8AC702-5B82-4C98-3734-53A0F6DD74EA}"/>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Agroecology and Regenerative Practices</a:t>
            </a:r>
          </a:p>
        </p:txBody>
      </p:sp>
      <p:sp>
        <p:nvSpPr>
          <p:cNvPr id="5" name="Segnaposto numero diapositiva 4">
            <a:extLst>
              <a:ext uri="{FF2B5EF4-FFF2-40B4-BE49-F238E27FC236}">
                <a16:creationId xmlns:a16="http://schemas.microsoft.com/office/drawing/2014/main" id="{97E11539-B180-97E5-F592-8860700210BD}"/>
              </a:ext>
            </a:extLst>
          </p:cNvPr>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5255202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58739-F842-2704-F6A1-3E63378133D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E8E60239-1BD0-6664-9A33-FBCD6A329846}"/>
              </a:ext>
            </a:extLst>
          </p:cNvPr>
          <p:cNvSpPr>
            <a:spLocks noGrp="1"/>
          </p:cNvSpPr>
          <p:nvPr>
            <p:ph type="title"/>
          </p:nvPr>
        </p:nvSpPr>
        <p:spPr>
          <a:xfrm>
            <a:off x="2063966" y="2543032"/>
            <a:ext cx="10515600" cy="1009651"/>
          </a:xfrm>
        </p:spPr>
        <p:txBody>
          <a:bodyPr>
            <a:normAutofit/>
          </a:bodyPr>
          <a:lstStyle/>
          <a:p>
            <a:r>
              <a:rPr lang="en-GB" dirty="0"/>
              <a:t>5. Circular Farming Technologies</a:t>
            </a:r>
          </a:p>
        </p:txBody>
      </p:sp>
      <p:sp>
        <p:nvSpPr>
          <p:cNvPr id="4" name="Segnaposto piè di pagina 3">
            <a:extLst>
              <a:ext uri="{FF2B5EF4-FFF2-40B4-BE49-F238E27FC236}">
                <a16:creationId xmlns:a16="http://schemas.microsoft.com/office/drawing/2014/main" id="{F6BEA804-21BF-6D1E-770C-C12072F80B8F}"/>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Circular Farming Technologies</a:t>
            </a:r>
          </a:p>
        </p:txBody>
      </p:sp>
      <p:sp>
        <p:nvSpPr>
          <p:cNvPr id="5" name="Segnaposto numero diapositiva 4">
            <a:extLst>
              <a:ext uri="{FF2B5EF4-FFF2-40B4-BE49-F238E27FC236}">
                <a16:creationId xmlns:a16="http://schemas.microsoft.com/office/drawing/2014/main" id="{1E732F67-CDED-EF0C-51C7-2536BFE406EE}"/>
              </a:ext>
            </a:extLst>
          </p:cNvPr>
          <p:cNvSpPr>
            <a:spLocks noGrp="1"/>
          </p:cNvSpPr>
          <p:nvPr>
            <p:ph type="sldNum" sz="quarter" idx="12"/>
          </p:nvPr>
        </p:nvSpPr>
        <p:spPr/>
        <p:txBody>
          <a:bodyPr/>
          <a:lstStyle/>
          <a:p>
            <a:fld id="{D57F1E4F-1CFF-5643-939E-217C01CDF565}" type="slidenum">
              <a:rPr lang="en-US" smtClean="0"/>
              <a:pPr/>
              <a:t>36</a:t>
            </a:fld>
            <a:endParaRPr lang="en-US" dirty="0"/>
          </a:p>
        </p:txBody>
      </p:sp>
    </p:spTree>
    <p:extLst>
      <p:ext uri="{BB962C8B-B14F-4D97-AF65-F5344CB8AC3E}">
        <p14:creationId xmlns:p14="http://schemas.microsoft.com/office/powerpoint/2010/main" val="30213975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43AD8C-1EA9-B965-87F3-48D74B32148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E58C1A7-B429-CA78-D580-5F1C94D084E6}"/>
              </a:ext>
            </a:extLst>
          </p:cNvPr>
          <p:cNvSpPr>
            <a:spLocks noGrp="1"/>
          </p:cNvSpPr>
          <p:nvPr>
            <p:ph type="title"/>
          </p:nvPr>
        </p:nvSpPr>
        <p:spPr>
          <a:xfrm>
            <a:off x="2080592" y="381723"/>
            <a:ext cx="10515600" cy="1009651"/>
          </a:xfrm>
        </p:spPr>
        <p:txBody>
          <a:bodyPr>
            <a:normAutofit/>
          </a:bodyPr>
          <a:lstStyle/>
          <a:p>
            <a:r>
              <a:rPr lang="en-GB" dirty="0"/>
              <a:t>5.1. Circular Farming Technologies</a:t>
            </a:r>
          </a:p>
        </p:txBody>
      </p:sp>
      <p:sp>
        <p:nvSpPr>
          <p:cNvPr id="3" name="Segnaposto contenuto 2">
            <a:extLst>
              <a:ext uri="{FF2B5EF4-FFF2-40B4-BE49-F238E27FC236}">
                <a16:creationId xmlns:a16="http://schemas.microsoft.com/office/drawing/2014/main" id="{9F70095E-8986-52D8-31C2-E31548BC877B}"/>
              </a:ext>
            </a:extLst>
          </p:cNvPr>
          <p:cNvSpPr>
            <a:spLocks noGrp="1"/>
          </p:cNvSpPr>
          <p:nvPr>
            <p:ph idx="1"/>
          </p:nvPr>
        </p:nvSpPr>
        <p:spPr/>
        <p:txBody>
          <a:bodyPr>
            <a:normAutofit fontScale="92500" lnSpcReduction="10000"/>
          </a:bodyPr>
          <a:lstStyle/>
          <a:p>
            <a:pPr marL="0" indent="0" algn="just">
              <a:buNone/>
            </a:pPr>
            <a:r>
              <a:rPr lang="en-GB" b="0" i="0" u="sng" dirty="0">
                <a:solidFill>
                  <a:srgbClr val="595959"/>
                </a:solidFill>
                <a:effectLst/>
                <a:latin typeface="Söhne"/>
              </a:rPr>
              <a:t>Sustainable agricultural practices must address the needs of a growing population.</a:t>
            </a:r>
          </a:p>
          <a:p>
            <a:pPr marL="0" indent="0" algn="just">
              <a:buNone/>
            </a:pPr>
            <a:endParaRPr lang="en-GB" b="0" i="0" u="sng" dirty="0">
              <a:solidFill>
                <a:srgbClr val="595959"/>
              </a:solidFill>
              <a:effectLst/>
              <a:latin typeface="Söhne"/>
            </a:endParaRPr>
          </a:p>
          <a:p>
            <a:pPr algn="just">
              <a:buFont typeface="Arial" panose="020B0604020202020204" pitchFamily="34" charset="0"/>
              <a:buChar char="•"/>
            </a:pPr>
            <a:r>
              <a:rPr lang="en-GB" b="0" i="0" dirty="0">
                <a:solidFill>
                  <a:srgbClr val="595959"/>
                </a:solidFill>
                <a:effectLst/>
                <a:latin typeface="Söhne"/>
              </a:rPr>
              <a:t>On-farm technologies facilitate various sustainable production models: climate-smart agriculture, sustainable intensification, and agroecological production.</a:t>
            </a:r>
          </a:p>
          <a:p>
            <a:pPr algn="just">
              <a:buFont typeface="Arial" panose="020B0604020202020204" pitchFamily="34" charset="0"/>
              <a:buChar char="•"/>
            </a:pPr>
            <a:r>
              <a:rPr lang="en-GB" b="0" i="0" dirty="0">
                <a:solidFill>
                  <a:srgbClr val="595959"/>
                </a:solidFill>
                <a:effectLst/>
                <a:latin typeface="Söhne"/>
              </a:rPr>
              <a:t>Investments in agricultural technologies, both large and small-scale, can increase yields and minimize ecological impacts.</a:t>
            </a:r>
          </a:p>
          <a:p>
            <a:pPr algn="just">
              <a:buFont typeface="Arial" panose="020B0604020202020204" pitchFamily="34" charset="0"/>
              <a:buChar char="•"/>
            </a:pPr>
            <a:r>
              <a:rPr lang="en-GB" b="0" i="0" dirty="0">
                <a:solidFill>
                  <a:srgbClr val="595959"/>
                </a:solidFill>
                <a:effectLst/>
                <a:latin typeface="Söhne"/>
              </a:rPr>
              <a:t>Governments worldwide are encouraging on-farm investment to enhance productivity, sustainability, and farmer incomes.</a:t>
            </a:r>
          </a:p>
          <a:p>
            <a:pPr algn="just">
              <a:buFont typeface="Arial" panose="020B0604020202020204" pitchFamily="34" charset="0"/>
              <a:buChar char="•"/>
            </a:pPr>
            <a:r>
              <a:rPr lang="en-GB" b="0" i="0" dirty="0">
                <a:solidFill>
                  <a:srgbClr val="595959"/>
                </a:solidFill>
                <a:effectLst/>
                <a:latin typeface="Söhne"/>
              </a:rPr>
              <a:t>Recent debates highlight the shift towards food circularity to improve sustainability.</a:t>
            </a:r>
          </a:p>
          <a:p>
            <a:pPr algn="just">
              <a:buFont typeface="Arial" panose="020B0604020202020204" pitchFamily="34" charset="0"/>
              <a:buChar char="•"/>
            </a:pPr>
            <a:r>
              <a:rPr lang="en-GB" b="0" i="0" dirty="0">
                <a:solidFill>
                  <a:srgbClr val="595959"/>
                </a:solidFill>
                <a:effectLst/>
                <a:latin typeface="Söhne"/>
              </a:rPr>
              <a:t>Governments in regions like the EU, China, and Latin America are investing in technologies promoting on-farm circularity to boost production, sustainability, and meet international climate agreements.</a:t>
            </a:r>
          </a:p>
          <a:p>
            <a:pPr algn="just"/>
            <a:endParaRPr lang="en-GB" dirty="0">
              <a:solidFill>
                <a:srgbClr val="595959"/>
              </a:solidFill>
            </a:endParaRPr>
          </a:p>
        </p:txBody>
      </p:sp>
      <p:sp>
        <p:nvSpPr>
          <p:cNvPr id="4" name="Segnaposto piè di pagina 3">
            <a:extLst>
              <a:ext uri="{FF2B5EF4-FFF2-40B4-BE49-F238E27FC236}">
                <a16:creationId xmlns:a16="http://schemas.microsoft.com/office/drawing/2014/main" id="{EDA8678C-6F41-2D42-A024-9D5E7D7AD359}"/>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Circular Farming Technologies</a:t>
            </a:r>
          </a:p>
        </p:txBody>
      </p:sp>
      <p:sp>
        <p:nvSpPr>
          <p:cNvPr id="5" name="Segnaposto numero diapositiva 4">
            <a:extLst>
              <a:ext uri="{FF2B5EF4-FFF2-40B4-BE49-F238E27FC236}">
                <a16:creationId xmlns:a16="http://schemas.microsoft.com/office/drawing/2014/main" id="{F8E74614-177D-30DA-41B7-1CBFE28CFE06}"/>
              </a:ext>
            </a:extLst>
          </p:cNvPr>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26155705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99E9CA-AD7D-D7D7-8487-348AC85EAA05}"/>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289C5BC4-53B9-78B5-F49D-C652B69C8677}"/>
              </a:ext>
            </a:extLst>
          </p:cNvPr>
          <p:cNvSpPr>
            <a:spLocks noGrp="1"/>
          </p:cNvSpPr>
          <p:nvPr>
            <p:ph type="title"/>
          </p:nvPr>
        </p:nvSpPr>
        <p:spPr>
          <a:xfrm>
            <a:off x="1868556" y="452242"/>
            <a:ext cx="10515600" cy="1009651"/>
          </a:xfrm>
        </p:spPr>
        <p:txBody>
          <a:bodyPr>
            <a:normAutofit/>
          </a:bodyPr>
          <a:lstStyle/>
          <a:p>
            <a:r>
              <a:rPr lang="en-GB" dirty="0"/>
              <a:t>5.1. Circular Farming Technologies</a:t>
            </a:r>
          </a:p>
        </p:txBody>
      </p:sp>
      <p:sp>
        <p:nvSpPr>
          <p:cNvPr id="3" name="Segnaposto contenuto 2">
            <a:extLst>
              <a:ext uri="{FF2B5EF4-FFF2-40B4-BE49-F238E27FC236}">
                <a16:creationId xmlns:a16="http://schemas.microsoft.com/office/drawing/2014/main" id="{5B6D4D58-E39C-D7B8-E015-DB37A62DFF15}"/>
              </a:ext>
            </a:extLst>
          </p:cNvPr>
          <p:cNvSpPr>
            <a:spLocks noGrp="1"/>
          </p:cNvSpPr>
          <p:nvPr>
            <p:ph idx="1"/>
          </p:nvPr>
        </p:nvSpPr>
        <p:spPr>
          <a:xfrm>
            <a:off x="838200" y="1825625"/>
            <a:ext cx="6781800" cy="4351338"/>
          </a:xfrm>
        </p:spPr>
        <p:txBody>
          <a:bodyPr>
            <a:normAutofit lnSpcReduction="10000"/>
          </a:bodyPr>
          <a:lstStyle/>
          <a:p>
            <a:pPr marL="0" indent="0" algn="just">
              <a:lnSpc>
                <a:spcPct val="150000"/>
              </a:lnSpc>
              <a:buNone/>
            </a:pPr>
            <a:r>
              <a:rPr lang="en-GB" b="1" i="0" dirty="0">
                <a:solidFill>
                  <a:srgbClr val="595959"/>
                </a:solidFill>
                <a:effectLst/>
                <a:latin typeface="Söhne"/>
              </a:rPr>
              <a:t>Did you know that many farmers are often reluctant or need help to finance on-farm improvements?</a:t>
            </a:r>
          </a:p>
          <a:p>
            <a:pPr marL="0" indent="0" algn="just">
              <a:lnSpc>
                <a:spcPct val="150000"/>
              </a:lnSpc>
              <a:buNone/>
            </a:pPr>
            <a:r>
              <a:rPr lang="en-GB" b="0" i="0" dirty="0">
                <a:solidFill>
                  <a:srgbClr val="595959"/>
                </a:solidFill>
                <a:effectLst/>
                <a:latin typeface="Söhne"/>
              </a:rPr>
              <a:t>This reluctance may be due to a number of factors, including risk aversion, resource constraints, lack of credit or failure to recognise the advantages. However, certain technologies can provide multiple benefits, including climate adaptation, resilience and income enhancement.</a:t>
            </a:r>
            <a:endParaRPr lang="en-GB" dirty="0">
              <a:solidFill>
                <a:srgbClr val="595959"/>
              </a:solidFill>
            </a:endParaRPr>
          </a:p>
        </p:txBody>
      </p:sp>
      <p:sp>
        <p:nvSpPr>
          <p:cNvPr id="4" name="Segnaposto piè di pagina 3">
            <a:extLst>
              <a:ext uri="{FF2B5EF4-FFF2-40B4-BE49-F238E27FC236}">
                <a16:creationId xmlns:a16="http://schemas.microsoft.com/office/drawing/2014/main" id="{3EE016DB-D84F-EC66-1523-76CA730F951B}"/>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Circular Farming Technologies</a:t>
            </a:r>
          </a:p>
        </p:txBody>
      </p:sp>
      <p:sp>
        <p:nvSpPr>
          <p:cNvPr id="5" name="Segnaposto numero diapositiva 4">
            <a:extLst>
              <a:ext uri="{FF2B5EF4-FFF2-40B4-BE49-F238E27FC236}">
                <a16:creationId xmlns:a16="http://schemas.microsoft.com/office/drawing/2014/main" id="{9B7B7A30-3B93-DCCA-3527-C4A42B731050}"/>
              </a:ext>
            </a:extLst>
          </p:cNvPr>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7" name="Picture 6">
            <a:extLst>
              <a:ext uri="{FF2B5EF4-FFF2-40B4-BE49-F238E27FC236}">
                <a16:creationId xmlns:a16="http://schemas.microsoft.com/office/drawing/2014/main" id="{7E196095-3007-F5A9-CB25-CF2C130B01A4}"/>
              </a:ext>
            </a:extLst>
          </p:cNvPr>
          <p:cNvPicPr>
            <a:picLocks noChangeAspect="1"/>
          </p:cNvPicPr>
          <p:nvPr/>
        </p:nvPicPr>
        <p:blipFill rotWithShape="1">
          <a:blip r:embed="rId2">
            <a:extLst>
              <a:ext uri="{28A0092B-C50C-407E-A947-70E740481C1C}">
                <a14:useLocalDpi xmlns:a14="http://schemas.microsoft.com/office/drawing/2010/main" val="0"/>
              </a:ext>
            </a:extLst>
          </a:blip>
          <a:srcRect l="-1" r="4523" b="3893"/>
          <a:stretch/>
        </p:blipFill>
        <p:spPr bwMode="auto">
          <a:xfrm>
            <a:off x="8376231" y="2741379"/>
            <a:ext cx="1888808" cy="19481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315408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45830-395F-8FF7-DE67-B5CBD73B723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F6A466F9-9136-5231-2E7F-100AE06068FC}"/>
              </a:ext>
            </a:extLst>
          </p:cNvPr>
          <p:cNvSpPr>
            <a:spLocks noGrp="1"/>
          </p:cNvSpPr>
          <p:nvPr>
            <p:ph type="title"/>
          </p:nvPr>
        </p:nvSpPr>
        <p:spPr>
          <a:xfrm>
            <a:off x="1194352" y="747712"/>
            <a:ext cx="10515600" cy="1009651"/>
          </a:xfrm>
        </p:spPr>
        <p:txBody>
          <a:bodyPr>
            <a:normAutofit/>
          </a:bodyPr>
          <a:lstStyle/>
          <a:p>
            <a:r>
              <a:rPr lang="en-GB" dirty="0"/>
              <a:t>5.2.	Benefits of specific circular technologies</a:t>
            </a:r>
          </a:p>
        </p:txBody>
      </p:sp>
      <p:sp>
        <p:nvSpPr>
          <p:cNvPr id="3" name="Segnaposto contenuto 2">
            <a:extLst>
              <a:ext uri="{FF2B5EF4-FFF2-40B4-BE49-F238E27FC236}">
                <a16:creationId xmlns:a16="http://schemas.microsoft.com/office/drawing/2014/main" id="{B6D3F394-F62D-E23E-7B2D-97D7B04EA8F4}"/>
              </a:ext>
            </a:extLst>
          </p:cNvPr>
          <p:cNvSpPr>
            <a:spLocks noGrp="1"/>
          </p:cNvSpPr>
          <p:nvPr>
            <p:ph idx="1"/>
          </p:nvPr>
        </p:nvSpPr>
        <p:spPr>
          <a:xfrm>
            <a:off x="689113" y="2142641"/>
            <a:ext cx="11020839" cy="4351338"/>
          </a:xfrm>
        </p:spPr>
        <p:txBody>
          <a:bodyPr>
            <a:normAutofit fontScale="92500" lnSpcReduction="10000"/>
          </a:bodyPr>
          <a:lstStyle/>
          <a:p>
            <a:pPr marL="0" indent="0" algn="just">
              <a:buNone/>
            </a:pPr>
            <a:r>
              <a:rPr lang="en-GB" b="0" i="0" u="sng" dirty="0">
                <a:solidFill>
                  <a:srgbClr val="595959"/>
                </a:solidFill>
                <a:effectLst/>
                <a:latin typeface="Söhne"/>
              </a:rPr>
              <a:t>Technologies for Reducing GHG Emissions and Eutrophication Potential in Livestock Farming</a:t>
            </a:r>
          </a:p>
          <a:p>
            <a:pPr marL="0" indent="0" algn="just">
              <a:buNone/>
            </a:pPr>
            <a:endParaRPr lang="en-GB" b="0" i="0" u="sng" dirty="0">
              <a:solidFill>
                <a:srgbClr val="595959"/>
              </a:solidFill>
              <a:effectLst/>
              <a:latin typeface="Söhne"/>
            </a:endParaRPr>
          </a:p>
          <a:p>
            <a:pPr algn="just">
              <a:buFont typeface="Arial" panose="020B0604020202020204" pitchFamily="34" charset="0"/>
              <a:buChar char="•"/>
            </a:pPr>
            <a:r>
              <a:rPr lang="en-GB" b="0" i="0" dirty="0">
                <a:solidFill>
                  <a:srgbClr val="595959"/>
                </a:solidFill>
                <a:effectLst/>
                <a:latin typeface="Söhne"/>
              </a:rPr>
              <a:t>Implemented technologies include sand filter systems, solid waste separation, biodigesters, milking machines, and wastewater reuse.</a:t>
            </a:r>
          </a:p>
          <a:p>
            <a:pPr algn="just">
              <a:buFont typeface="Arial" panose="020B0604020202020204" pitchFamily="34" charset="0"/>
              <a:buChar char="•"/>
            </a:pPr>
            <a:r>
              <a:rPr lang="en-GB" b="0" i="0" dirty="0">
                <a:solidFill>
                  <a:srgbClr val="595959"/>
                </a:solidFill>
                <a:effectLst/>
                <a:latin typeface="Söhne"/>
              </a:rPr>
              <a:t>Significant reductions in annual CO2eq and eutrophication potential were observed with the adoption of these technologies.</a:t>
            </a:r>
          </a:p>
          <a:p>
            <a:pPr algn="just">
              <a:buFont typeface="Arial" panose="020B0604020202020204" pitchFamily="34" charset="0"/>
              <a:buChar char="•"/>
            </a:pPr>
            <a:r>
              <a:rPr lang="en-GB" b="0" i="0" dirty="0">
                <a:solidFill>
                  <a:srgbClr val="595959"/>
                </a:solidFill>
                <a:effectLst/>
                <a:latin typeface="Söhne"/>
              </a:rPr>
              <a:t>However, the construction or rehabilitation of septic tanks resulted in a significant increase in CO2eq emissions compared to scenarios with no manure management.</a:t>
            </a:r>
          </a:p>
          <a:p>
            <a:pPr algn="just">
              <a:buFont typeface="Arial" panose="020B0604020202020204" pitchFamily="34" charset="0"/>
              <a:buChar char="•"/>
            </a:pPr>
            <a:r>
              <a:rPr lang="en-GB" b="0" i="0" dirty="0">
                <a:solidFill>
                  <a:srgbClr val="595959"/>
                </a:solidFill>
                <a:effectLst/>
                <a:latin typeface="Söhne"/>
              </a:rPr>
              <a:t>Some technologies showed consistent effectiveness regardless of herd size, while others were influenced by herd size.</a:t>
            </a:r>
          </a:p>
          <a:p>
            <a:pPr algn="just">
              <a:buFont typeface="Arial" panose="020B0604020202020204" pitchFamily="34" charset="0"/>
              <a:buChar char="•"/>
            </a:pPr>
            <a:r>
              <a:rPr lang="en-GB" b="0" i="0" dirty="0">
                <a:solidFill>
                  <a:srgbClr val="595959"/>
                </a:solidFill>
                <a:effectLst/>
                <a:latin typeface="Söhne"/>
              </a:rPr>
              <a:t>Waste management pools were identified as a major contributor to GHG emissions, with significant emissions per cow despite reducing eutrophication potential.</a:t>
            </a:r>
          </a:p>
          <a:p>
            <a:pPr algn="just"/>
            <a:endParaRPr lang="en-GB" dirty="0">
              <a:solidFill>
                <a:srgbClr val="595959"/>
              </a:solidFill>
            </a:endParaRPr>
          </a:p>
        </p:txBody>
      </p:sp>
      <p:sp>
        <p:nvSpPr>
          <p:cNvPr id="4" name="Segnaposto piè di pagina 3">
            <a:extLst>
              <a:ext uri="{FF2B5EF4-FFF2-40B4-BE49-F238E27FC236}">
                <a16:creationId xmlns:a16="http://schemas.microsoft.com/office/drawing/2014/main" id="{2599DE44-C730-3A52-3D2A-C94EA794C3A2}"/>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Circular Farming Technologies</a:t>
            </a:r>
          </a:p>
        </p:txBody>
      </p:sp>
      <p:sp>
        <p:nvSpPr>
          <p:cNvPr id="5" name="Segnaposto numero diapositiva 4">
            <a:extLst>
              <a:ext uri="{FF2B5EF4-FFF2-40B4-BE49-F238E27FC236}">
                <a16:creationId xmlns:a16="http://schemas.microsoft.com/office/drawing/2014/main" id="{9CAB59EE-9B6D-5573-D7BB-AE7CFEF996CF}"/>
              </a:ext>
            </a:extLst>
          </p:cNvPr>
          <p:cNvSpPr>
            <a:spLocks noGrp="1"/>
          </p:cNvSpPr>
          <p:nvPr>
            <p:ph type="sldNum" sz="quarter" idx="12"/>
          </p:nvPr>
        </p:nvSpPr>
        <p:spPr/>
        <p:txBody>
          <a:bodyPr/>
          <a:lstStyle/>
          <a:p>
            <a:fld id="{D57F1E4F-1CFF-5643-939E-217C01CDF565}" type="slidenum">
              <a:rPr lang="en-US" smtClean="0"/>
              <a:pPr/>
              <a:t>39</a:t>
            </a:fld>
            <a:endParaRPr lang="en-US" dirty="0"/>
          </a:p>
        </p:txBody>
      </p:sp>
    </p:spTree>
    <p:extLst>
      <p:ext uri="{BB962C8B-B14F-4D97-AF65-F5344CB8AC3E}">
        <p14:creationId xmlns:p14="http://schemas.microsoft.com/office/powerpoint/2010/main" val="2222765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a:extLst>
              <a:ext uri="{FF2B5EF4-FFF2-40B4-BE49-F238E27FC236}">
                <a16:creationId xmlns:a16="http://schemas.microsoft.com/office/drawing/2014/main" id="{15AF23E6-2A9D-7113-1C19-1D77DBE597BA}"/>
              </a:ext>
            </a:extLst>
          </p:cNvPr>
          <p:cNvSpPr>
            <a:spLocks noGrp="1"/>
          </p:cNvSpPr>
          <p:nvPr>
            <p:ph type="ftr" sz="quarter" idx="11"/>
          </p:nvPr>
        </p:nvSpPr>
        <p:spPr/>
        <p:txBody>
          <a:bodyPr/>
          <a:lstStyle/>
          <a:p>
            <a:pPr>
              <a:lnSpc>
                <a:spcPct val="150000"/>
              </a:lnSpc>
              <a:spcBef>
                <a:spcPts val="0"/>
              </a:spcBef>
              <a:spcAft>
                <a:spcPts val="0"/>
              </a:spcAft>
              <a:buFont typeface="Wingdings" pitchFamily="2" charset="2"/>
              <a:buChar char="Ø"/>
            </a:pPr>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p>
          <a:p>
            <a:endParaRPr lang="en-US" dirty="0"/>
          </a:p>
        </p:txBody>
      </p:sp>
      <p:sp>
        <p:nvSpPr>
          <p:cNvPr id="5" name="Segnaposto numero diapositiva 4">
            <a:extLst>
              <a:ext uri="{FF2B5EF4-FFF2-40B4-BE49-F238E27FC236}">
                <a16:creationId xmlns:a16="http://schemas.microsoft.com/office/drawing/2014/main" id="{34CBB504-2CEC-0D6A-E09F-814F65879838}"/>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11" name="Titolo 1">
            <a:extLst>
              <a:ext uri="{FF2B5EF4-FFF2-40B4-BE49-F238E27FC236}">
                <a16:creationId xmlns:a16="http://schemas.microsoft.com/office/drawing/2014/main" id="{3E891CA7-2302-92D0-4C34-35025EE47AF8}"/>
              </a:ext>
            </a:extLst>
          </p:cNvPr>
          <p:cNvSpPr txBox="1">
            <a:spLocks/>
          </p:cNvSpPr>
          <p:nvPr/>
        </p:nvSpPr>
        <p:spPr>
          <a:xfrm>
            <a:off x="838200" y="2293108"/>
            <a:ext cx="10515600" cy="177372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algn="ctr"/>
            <a:r>
              <a:rPr lang="en-GB" b="1" dirty="0"/>
              <a:t>1. </a:t>
            </a:r>
            <a:r>
              <a:rPr lang="en-GB" b="1" dirty="0">
                <a:effectLst/>
              </a:rPr>
              <a:t>Circular Economy – principles, dimensions, benefits and challenges</a:t>
            </a:r>
          </a:p>
          <a:p>
            <a:pPr algn="ctr"/>
            <a:endParaRPr lang="en-GB" b="1" dirty="0"/>
          </a:p>
        </p:txBody>
      </p:sp>
    </p:spTree>
    <p:extLst>
      <p:ext uri="{BB962C8B-B14F-4D97-AF65-F5344CB8AC3E}">
        <p14:creationId xmlns:p14="http://schemas.microsoft.com/office/powerpoint/2010/main" val="9451210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3FD67-C1B9-D8DB-F31D-C42B0F66BE8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7D378EF-8953-1DAB-8925-8BF4AAC13887}"/>
              </a:ext>
            </a:extLst>
          </p:cNvPr>
          <p:cNvSpPr>
            <a:spLocks noGrp="1"/>
          </p:cNvSpPr>
          <p:nvPr>
            <p:ph type="title"/>
          </p:nvPr>
        </p:nvSpPr>
        <p:spPr>
          <a:xfrm>
            <a:off x="2849218" y="459322"/>
            <a:ext cx="10515600" cy="1009651"/>
          </a:xfrm>
        </p:spPr>
        <p:txBody>
          <a:bodyPr>
            <a:normAutofit/>
          </a:bodyPr>
          <a:lstStyle/>
          <a:p>
            <a:r>
              <a:rPr lang="en-GB" dirty="0"/>
              <a:t>Additional Information</a:t>
            </a:r>
          </a:p>
        </p:txBody>
      </p:sp>
      <p:sp>
        <p:nvSpPr>
          <p:cNvPr id="3" name="Segnaposto contenuto 2">
            <a:extLst>
              <a:ext uri="{FF2B5EF4-FFF2-40B4-BE49-F238E27FC236}">
                <a16:creationId xmlns:a16="http://schemas.microsoft.com/office/drawing/2014/main" id="{5884CD49-37CA-DBD0-1949-3C27397829D2}"/>
              </a:ext>
            </a:extLst>
          </p:cNvPr>
          <p:cNvSpPr>
            <a:spLocks noGrp="1"/>
          </p:cNvSpPr>
          <p:nvPr>
            <p:ph idx="1"/>
          </p:nvPr>
        </p:nvSpPr>
        <p:spPr>
          <a:xfrm>
            <a:off x="838200" y="2047340"/>
            <a:ext cx="10515600" cy="4351338"/>
          </a:xfrm>
        </p:spPr>
        <p:txBody>
          <a:bodyPr>
            <a:normAutofit/>
          </a:bodyPr>
          <a:lstStyle/>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the Smart Farming Systems, please read this article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2"/>
              </a:rPr>
              <a:t>https://www.mdpi.com/2673-4591/9/1/10</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marL="0" indent="0" algn="just">
              <a:lnSpc>
                <a:spcPct val="115000"/>
              </a:lnSpc>
              <a:spcBef>
                <a:spcPts val="600"/>
              </a:spcBef>
              <a:spcAft>
                <a:spcPts val="600"/>
              </a:spcAft>
              <a:buNone/>
            </a:pP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If you want to learn more on a farm which does not use soil, please watch this video in the following link</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Bef>
                <a:spcPts val="600"/>
              </a:spcBef>
              <a:spcAft>
                <a:spcPts val="600"/>
              </a:spcAft>
            </a:pPr>
            <a:r>
              <a:rPr lang="en-GB" sz="2000" i="1" u="sng" dirty="0">
                <a:solidFill>
                  <a:srgbClr val="808080"/>
                </a:solidFill>
                <a:effectLst/>
                <a:latin typeface="Calibri" panose="020F0502020204030204" pitchFamily="34" charset="0"/>
                <a:ea typeface="Calibri" panose="020F0502020204030204" pitchFamily="34" charset="0"/>
                <a:cs typeface="Calibri" panose="020F0502020204030204" pitchFamily="34" charset="0"/>
                <a:hlinkClick r:id="rId3"/>
              </a:rPr>
              <a:t>https://www.youtube.com/watch?v=WiOhsLFvmJU</a:t>
            </a:r>
            <a:r>
              <a:rPr lang="en-GB" sz="2000" i="1" dirty="0">
                <a:solidFill>
                  <a:srgbClr val="808080"/>
                </a:solidFill>
                <a:effectLst/>
                <a:latin typeface="Calibri" panose="020F0502020204030204" pitchFamily="34" charset="0"/>
                <a:ea typeface="Calibri" panose="020F0502020204030204" pitchFamily="34" charset="0"/>
                <a:cs typeface="Calibri" panose="020F0502020204030204" pitchFamily="34" charset="0"/>
              </a:rPr>
              <a:t> </a:t>
            </a:r>
            <a:endParaRPr lang="en-GR" sz="2000" dirty="0">
              <a:solidFill>
                <a:srgbClr val="808080"/>
              </a:solidFill>
              <a:effectLst/>
              <a:latin typeface="Calibri" panose="020F0502020204030204" pitchFamily="34" charset="0"/>
              <a:ea typeface="Calibri" panose="020F0502020204030204" pitchFamily="34" charset="0"/>
              <a:cs typeface="Arial" panose="020B0604020202020204" pitchFamily="34" charset="0"/>
            </a:endParaRPr>
          </a:p>
          <a:p>
            <a:endParaRPr lang="en-GB" sz="2000" dirty="0"/>
          </a:p>
        </p:txBody>
      </p:sp>
      <p:sp>
        <p:nvSpPr>
          <p:cNvPr id="4" name="Segnaposto piè di pagina 3">
            <a:extLst>
              <a:ext uri="{FF2B5EF4-FFF2-40B4-BE49-F238E27FC236}">
                <a16:creationId xmlns:a16="http://schemas.microsoft.com/office/drawing/2014/main" id="{AC8BC739-D89B-59ED-9E95-503946815DDA}"/>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Circular Farming Technologies</a:t>
            </a:r>
          </a:p>
        </p:txBody>
      </p:sp>
      <p:sp>
        <p:nvSpPr>
          <p:cNvPr id="5" name="Segnaposto numero diapositiva 4">
            <a:extLst>
              <a:ext uri="{FF2B5EF4-FFF2-40B4-BE49-F238E27FC236}">
                <a16:creationId xmlns:a16="http://schemas.microsoft.com/office/drawing/2014/main" id="{76E26295-D2D0-C0B6-18CD-C0E887FA8D04}"/>
              </a:ext>
            </a:extLst>
          </p:cNvPr>
          <p:cNvSpPr>
            <a:spLocks noGrp="1"/>
          </p:cNvSpPr>
          <p:nvPr>
            <p:ph type="sldNum" sz="quarter" idx="12"/>
          </p:nvPr>
        </p:nvSpPr>
        <p:spPr/>
        <p:txBody>
          <a:bodyPr/>
          <a:lstStyle/>
          <a:p>
            <a:fld id="{D57F1E4F-1CFF-5643-939E-217C01CDF565}" type="slidenum">
              <a:rPr lang="en-US" smtClean="0"/>
              <a:pPr/>
              <a:t>40</a:t>
            </a:fld>
            <a:endParaRPr lang="en-US" dirty="0"/>
          </a:p>
        </p:txBody>
      </p:sp>
    </p:spTree>
    <p:extLst>
      <p:ext uri="{BB962C8B-B14F-4D97-AF65-F5344CB8AC3E}">
        <p14:creationId xmlns:p14="http://schemas.microsoft.com/office/powerpoint/2010/main" val="8548292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0568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F0ACF4-BE4E-7568-CAFF-AA987BF5E28A}"/>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951F17-493E-0DC5-95B2-61EB2AF15A18}"/>
              </a:ext>
            </a:extLst>
          </p:cNvPr>
          <p:cNvSpPr>
            <a:spLocks noGrp="1"/>
          </p:cNvSpPr>
          <p:nvPr>
            <p:ph type="title"/>
          </p:nvPr>
        </p:nvSpPr>
        <p:spPr>
          <a:xfrm>
            <a:off x="838200" y="999089"/>
            <a:ext cx="10515600" cy="1009651"/>
          </a:xfrm>
        </p:spPr>
        <p:txBody>
          <a:bodyPr>
            <a:normAutofit fontScale="90000"/>
          </a:bodyPr>
          <a:lstStyle/>
          <a:p>
            <a:pPr algn="ctr"/>
            <a:r>
              <a:rPr lang="en-GB" sz="4900" dirty="0"/>
              <a:t>1.1. Introduction</a:t>
            </a:r>
            <a:br>
              <a:rPr lang="en-GB" dirty="0">
                <a:solidFill>
                  <a:srgbClr val="0E101A"/>
                </a:solidFill>
                <a:effectLst/>
              </a:rPr>
            </a:br>
            <a:endParaRPr lang="en-GB" dirty="0"/>
          </a:p>
        </p:txBody>
      </p:sp>
      <p:sp>
        <p:nvSpPr>
          <p:cNvPr id="3" name="Segnaposto contenuto 2">
            <a:extLst>
              <a:ext uri="{FF2B5EF4-FFF2-40B4-BE49-F238E27FC236}">
                <a16:creationId xmlns:a16="http://schemas.microsoft.com/office/drawing/2014/main" id="{CB7511D1-4C32-9E27-A050-8969852F5ACD}"/>
              </a:ext>
            </a:extLst>
          </p:cNvPr>
          <p:cNvSpPr>
            <a:spLocks noGrp="1"/>
          </p:cNvSpPr>
          <p:nvPr>
            <p:ph idx="1"/>
          </p:nvPr>
        </p:nvSpPr>
        <p:spPr>
          <a:xfrm>
            <a:off x="838200" y="1887538"/>
            <a:ext cx="10515600" cy="4351338"/>
          </a:xfrm>
        </p:spPr>
        <p:txBody>
          <a:bodyPr>
            <a:normAutofit fontScale="92500" lnSpcReduction="20000"/>
          </a:bodyPr>
          <a:lstStyle/>
          <a:p>
            <a:pPr marL="0" indent="0" algn="l">
              <a:lnSpc>
                <a:spcPct val="150000"/>
              </a:lnSpc>
              <a:buNone/>
            </a:pPr>
            <a:r>
              <a:rPr lang="en-GB" b="0" i="0" u="sng" dirty="0">
                <a:solidFill>
                  <a:srgbClr val="595959"/>
                </a:solidFill>
                <a:effectLst/>
                <a:latin typeface="Söhne"/>
              </a:rPr>
              <a:t>The United Nations 2022 report predicts significant population growth:</a:t>
            </a:r>
          </a:p>
          <a:p>
            <a:pPr marL="742950" lvl="1" indent="-285750" algn="l">
              <a:lnSpc>
                <a:spcPct val="150000"/>
              </a:lnSpc>
              <a:buFont typeface="Arial" panose="020B0604020202020204" pitchFamily="34" charset="0"/>
              <a:buChar char="•"/>
            </a:pPr>
            <a:r>
              <a:rPr lang="en-GB" b="0" i="0" dirty="0">
                <a:effectLst/>
                <a:latin typeface="Söhne"/>
              </a:rPr>
              <a:t>8.5 billion by 2030</a:t>
            </a:r>
          </a:p>
          <a:p>
            <a:pPr marL="742950" lvl="1" indent="-285750" algn="l">
              <a:lnSpc>
                <a:spcPct val="150000"/>
              </a:lnSpc>
              <a:buFont typeface="Arial" panose="020B0604020202020204" pitchFamily="34" charset="0"/>
              <a:buChar char="•"/>
            </a:pPr>
            <a:r>
              <a:rPr lang="en-GB" b="0" i="0" dirty="0">
                <a:effectLst/>
                <a:latin typeface="Söhne"/>
              </a:rPr>
              <a:t>9.7 billion by 2050</a:t>
            </a:r>
          </a:p>
          <a:p>
            <a:pPr marL="0" indent="0" algn="l">
              <a:lnSpc>
                <a:spcPct val="150000"/>
              </a:lnSpc>
              <a:buNone/>
            </a:pPr>
            <a:r>
              <a:rPr lang="en-GB" b="0" i="0" u="sng" dirty="0">
                <a:solidFill>
                  <a:srgbClr val="595959"/>
                </a:solidFill>
                <a:effectLst/>
                <a:latin typeface="Söhne"/>
              </a:rPr>
              <a:t>Annual world extraction of raw materials:</a:t>
            </a:r>
          </a:p>
          <a:p>
            <a:pPr marL="742950" lvl="1" indent="-285750" algn="l">
              <a:lnSpc>
                <a:spcPct val="150000"/>
              </a:lnSpc>
              <a:buFont typeface="Arial" panose="020B0604020202020204" pitchFamily="34" charset="0"/>
              <a:buChar char="•"/>
            </a:pPr>
            <a:r>
              <a:rPr lang="en-GB" b="0" i="0" dirty="0">
                <a:effectLst/>
                <a:latin typeface="Söhne"/>
              </a:rPr>
              <a:t>Increased from 27.1 billion tonnes in 1970 to 92.1 billion tonnes in 2017</a:t>
            </a:r>
          </a:p>
          <a:p>
            <a:pPr marL="742950" lvl="1" indent="-285750" algn="l">
              <a:lnSpc>
                <a:spcPct val="150000"/>
              </a:lnSpc>
              <a:buFont typeface="Arial" panose="020B0604020202020204" pitchFamily="34" charset="0"/>
              <a:buChar char="•"/>
            </a:pPr>
            <a:r>
              <a:rPr lang="en-GB" b="0" i="0" dirty="0">
                <a:effectLst/>
                <a:latin typeface="Söhne"/>
              </a:rPr>
              <a:t>Average annual growth rate of 2.6%</a:t>
            </a:r>
          </a:p>
          <a:p>
            <a:pPr marL="0" indent="0" algn="l">
              <a:lnSpc>
                <a:spcPct val="150000"/>
              </a:lnSpc>
              <a:buNone/>
            </a:pPr>
            <a:r>
              <a:rPr lang="en-GB" b="0" i="0" u="sng" dirty="0">
                <a:solidFill>
                  <a:srgbClr val="595959"/>
                </a:solidFill>
                <a:effectLst/>
                <a:latin typeface="Söhne"/>
              </a:rPr>
              <a:t>Per capita demand for materials expected to rise:</a:t>
            </a:r>
          </a:p>
          <a:p>
            <a:pPr marL="742950" lvl="1" indent="-285750" algn="l">
              <a:lnSpc>
                <a:spcPct val="150000"/>
              </a:lnSpc>
              <a:buFont typeface="Arial" panose="020B0604020202020204" pitchFamily="34" charset="0"/>
              <a:buChar char="•"/>
            </a:pPr>
            <a:r>
              <a:rPr lang="en-GB" b="0" i="0" dirty="0">
                <a:effectLst/>
                <a:latin typeface="Söhne"/>
              </a:rPr>
              <a:t>From 7.4 tonnes in 1970 to 12.2 tonnes in 2022</a:t>
            </a:r>
          </a:p>
          <a:p>
            <a:pPr marL="0" indent="0">
              <a:lnSpc>
                <a:spcPct val="150000"/>
              </a:lnSpc>
              <a:buNone/>
            </a:pPr>
            <a:endParaRPr lang="en-GB" dirty="0">
              <a:solidFill>
                <a:srgbClr val="595959"/>
              </a:solidFill>
            </a:endParaRPr>
          </a:p>
        </p:txBody>
      </p:sp>
      <p:sp>
        <p:nvSpPr>
          <p:cNvPr id="4" name="Segnaposto piè di pagina 3">
            <a:extLst>
              <a:ext uri="{FF2B5EF4-FFF2-40B4-BE49-F238E27FC236}">
                <a16:creationId xmlns:a16="http://schemas.microsoft.com/office/drawing/2014/main" id="{60DF80A9-01FD-E1C2-7B62-388D5170B37A}"/>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p>
          <a:p>
            <a:endParaRPr lang="en-US" dirty="0"/>
          </a:p>
        </p:txBody>
      </p:sp>
      <p:sp>
        <p:nvSpPr>
          <p:cNvPr id="5" name="Segnaposto numero diapositiva 4">
            <a:extLst>
              <a:ext uri="{FF2B5EF4-FFF2-40B4-BE49-F238E27FC236}">
                <a16:creationId xmlns:a16="http://schemas.microsoft.com/office/drawing/2014/main" id="{DC74E5E0-1FD4-5E5F-5601-29B2ACC9E623}"/>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6615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2F151-9A01-7F97-4612-96BB390E33F1}"/>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C67A4DC9-CF44-C73C-6167-40D7D41F09BA}"/>
              </a:ext>
            </a:extLst>
          </p:cNvPr>
          <p:cNvSpPr>
            <a:spLocks noGrp="1"/>
          </p:cNvSpPr>
          <p:nvPr>
            <p:ph idx="1"/>
          </p:nvPr>
        </p:nvSpPr>
        <p:spPr>
          <a:xfrm>
            <a:off x="838200" y="1524000"/>
            <a:ext cx="10515600" cy="4652963"/>
          </a:xfrm>
        </p:spPr>
        <p:txBody>
          <a:bodyPr>
            <a:normAutofit fontScale="92500" lnSpcReduction="10000"/>
          </a:bodyPr>
          <a:lstStyle/>
          <a:p>
            <a:pPr marL="0" indent="0" algn="l">
              <a:lnSpc>
                <a:spcPct val="110000"/>
              </a:lnSpc>
              <a:buNone/>
            </a:pPr>
            <a:r>
              <a:rPr lang="en-GB" b="0" i="0" u="sng" dirty="0">
                <a:solidFill>
                  <a:srgbClr val="595959"/>
                </a:solidFill>
                <a:effectLst/>
                <a:latin typeface="Söhne"/>
              </a:rPr>
              <a:t>50% of global greenhouse gas emissions attributed to:</a:t>
            </a:r>
          </a:p>
          <a:p>
            <a:pPr marL="742950" lvl="1" indent="-285750" algn="l">
              <a:lnSpc>
                <a:spcPct val="110000"/>
              </a:lnSpc>
              <a:buFont typeface="Arial" panose="020B0604020202020204" pitchFamily="34" charset="0"/>
              <a:buChar char="•"/>
            </a:pPr>
            <a:r>
              <a:rPr lang="en-GB" b="0" i="0" dirty="0">
                <a:effectLst/>
                <a:latin typeface="Söhne"/>
              </a:rPr>
              <a:t>Mining, raw materials processing, and food production</a:t>
            </a:r>
          </a:p>
          <a:p>
            <a:pPr marL="742950" lvl="1" indent="-285750" algn="l">
              <a:lnSpc>
                <a:spcPct val="110000"/>
              </a:lnSpc>
              <a:buFont typeface="Arial" panose="020B0604020202020204" pitchFamily="34" charset="0"/>
              <a:buChar char="•"/>
            </a:pPr>
            <a:r>
              <a:rPr lang="en-GB" b="0" i="0" dirty="0">
                <a:effectLst/>
                <a:latin typeface="Söhne"/>
              </a:rPr>
              <a:t>Responsible for over 90% of biodiversity loss and water scarcity</a:t>
            </a:r>
          </a:p>
          <a:p>
            <a:pPr marL="0" indent="0" algn="l">
              <a:lnSpc>
                <a:spcPct val="110000"/>
              </a:lnSpc>
              <a:buNone/>
            </a:pPr>
            <a:r>
              <a:rPr lang="en-GB" b="0" i="0" u="sng" dirty="0">
                <a:solidFill>
                  <a:srgbClr val="595959"/>
                </a:solidFill>
                <a:effectLst/>
                <a:latin typeface="Söhne"/>
              </a:rPr>
              <a:t>Greenhouse gas emissions on the rise:</a:t>
            </a:r>
          </a:p>
          <a:p>
            <a:pPr marL="742950" lvl="1" indent="-285750" algn="l">
              <a:lnSpc>
                <a:spcPct val="110000"/>
              </a:lnSpc>
              <a:buFont typeface="Arial" panose="020B0604020202020204" pitchFamily="34" charset="0"/>
              <a:buChar char="•"/>
            </a:pPr>
            <a:r>
              <a:rPr lang="en-GB" b="0" i="0" dirty="0">
                <a:effectLst/>
                <a:latin typeface="Söhne"/>
              </a:rPr>
              <a:t>Significant increase since 1990</a:t>
            </a:r>
          </a:p>
          <a:p>
            <a:pPr marL="742950" lvl="1" indent="-285750" algn="l">
              <a:lnSpc>
                <a:spcPct val="110000"/>
              </a:lnSpc>
              <a:buFont typeface="Arial" panose="020B0604020202020204" pitchFamily="34" charset="0"/>
              <a:buChar char="•"/>
            </a:pPr>
            <a:r>
              <a:rPr lang="en-GB" b="0" i="0" dirty="0">
                <a:effectLst/>
                <a:latin typeface="Söhne"/>
              </a:rPr>
              <a:t>Primary gases: carbon dioxide from fossil fuels and industry, methane</a:t>
            </a:r>
          </a:p>
          <a:p>
            <a:pPr marL="0" indent="0" algn="l">
              <a:lnSpc>
                <a:spcPct val="110000"/>
              </a:lnSpc>
              <a:buNone/>
            </a:pPr>
            <a:r>
              <a:rPr lang="en-GB" b="0" i="0" u="sng" dirty="0">
                <a:solidFill>
                  <a:srgbClr val="595959"/>
                </a:solidFill>
                <a:effectLst/>
                <a:latin typeface="Söhne"/>
              </a:rPr>
              <a:t>Despite EU commitments, greenhouse gas levels continue to rise:</a:t>
            </a:r>
          </a:p>
          <a:p>
            <a:pPr marL="742950" lvl="1" indent="-285750" algn="l">
              <a:lnSpc>
                <a:spcPct val="110000"/>
              </a:lnSpc>
              <a:buFont typeface="Arial" panose="020B0604020202020204" pitchFamily="34" charset="0"/>
              <a:buChar char="•"/>
            </a:pPr>
            <a:r>
              <a:rPr lang="en-GB" b="0" i="0" dirty="0">
                <a:effectLst/>
                <a:latin typeface="Söhne"/>
              </a:rPr>
              <a:t>Earth's greenhouse gas levels are increasing despite reduction goals</a:t>
            </a:r>
          </a:p>
          <a:p>
            <a:pPr marL="0" indent="0" algn="l">
              <a:lnSpc>
                <a:spcPct val="110000"/>
              </a:lnSpc>
              <a:buNone/>
            </a:pPr>
            <a:r>
              <a:rPr lang="en-GB" b="0" i="0" u="sng" dirty="0">
                <a:solidFill>
                  <a:srgbClr val="595959"/>
                </a:solidFill>
                <a:effectLst/>
                <a:latin typeface="Söhne"/>
              </a:rPr>
              <a:t>Need for the circular economy:</a:t>
            </a:r>
          </a:p>
          <a:p>
            <a:pPr marL="742950" lvl="1" indent="-285750" algn="l">
              <a:lnSpc>
                <a:spcPct val="110000"/>
              </a:lnSpc>
              <a:buFont typeface="Arial" panose="020B0604020202020204" pitchFamily="34" charset="0"/>
              <a:buChar char="•"/>
            </a:pPr>
            <a:r>
              <a:rPr lang="en-GB" b="0" i="0" dirty="0">
                <a:effectLst/>
                <a:latin typeface="Söhne"/>
              </a:rPr>
              <a:t>Addressing environmental pressures</a:t>
            </a:r>
          </a:p>
          <a:p>
            <a:pPr marL="742950" lvl="1" indent="-285750" algn="l">
              <a:lnSpc>
                <a:spcPct val="110000"/>
              </a:lnSpc>
              <a:buFont typeface="Arial" panose="020B0604020202020204" pitchFamily="34" charset="0"/>
              <a:buChar char="•"/>
            </a:pPr>
            <a:r>
              <a:rPr lang="en-GB" b="0" i="0" dirty="0">
                <a:effectLst/>
                <a:latin typeface="Söhne"/>
              </a:rPr>
              <a:t>Creating a more sustainable future through resource management</a:t>
            </a:r>
          </a:p>
          <a:p>
            <a:pPr>
              <a:lnSpc>
                <a:spcPct val="110000"/>
              </a:lnSpc>
            </a:pPr>
            <a:endParaRPr lang="en-GB" dirty="0">
              <a:solidFill>
                <a:srgbClr val="595959"/>
              </a:solidFill>
            </a:endParaRPr>
          </a:p>
        </p:txBody>
      </p:sp>
      <p:sp>
        <p:nvSpPr>
          <p:cNvPr id="4" name="Segnaposto piè di pagina 3">
            <a:extLst>
              <a:ext uri="{FF2B5EF4-FFF2-40B4-BE49-F238E27FC236}">
                <a16:creationId xmlns:a16="http://schemas.microsoft.com/office/drawing/2014/main" id="{D89EE03D-BA03-AF40-79E2-F47A593F0617}"/>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p>
          <a:p>
            <a:endParaRPr lang="en-US" dirty="0"/>
          </a:p>
        </p:txBody>
      </p:sp>
      <p:sp>
        <p:nvSpPr>
          <p:cNvPr id="5" name="Segnaposto numero diapositiva 4">
            <a:extLst>
              <a:ext uri="{FF2B5EF4-FFF2-40B4-BE49-F238E27FC236}">
                <a16:creationId xmlns:a16="http://schemas.microsoft.com/office/drawing/2014/main" id="{99B64507-62EC-9198-11D1-9B9DD882E91D}"/>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9" name="Titolo 1">
            <a:extLst>
              <a:ext uri="{FF2B5EF4-FFF2-40B4-BE49-F238E27FC236}">
                <a16:creationId xmlns:a16="http://schemas.microsoft.com/office/drawing/2014/main" id="{E4BB25BF-84EB-A432-FD94-86E578F0229F}"/>
              </a:ext>
            </a:extLst>
          </p:cNvPr>
          <p:cNvSpPr txBox="1">
            <a:spLocks/>
          </p:cNvSpPr>
          <p:nvPr/>
        </p:nvSpPr>
        <p:spPr>
          <a:xfrm>
            <a:off x="838200" y="681037"/>
            <a:ext cx="10515600" cy="100965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algn="ctr"/>
            <a:r>
              <a:rPr lang="en-GB" sz="4900" dirty="0"/>
              <a:t>1.1. Introduction</a:t>
            </a:r>
            <a:br>
              <a:rPr lang="en-GB" dirty="0">
                <a:solidFill>
                  <a:srgbClr val="0E101A"/>
                </a:solidFill>
              </a:rPr>
            </a:br>
            <a:endParaRPr lang="en-GB" dirty="0"/>
          </a:p>
        </p:txBody>
      </p:sp>
    </p:spTree>
    <p:extLst>
      <p:ext uri="{BB962C8B-B14F-4D97-AF65-F5344CB8AC3E}">
        <p14:creationId xmlns:p14="http://schemas.microsoft.com/office/powerpoint/2010/main" val="2505225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105C1-3888-283D-9146-C639AE533A83}"/>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636A20C-1390-EAF4-6F0B-67527ADA85CC}"/>
              </a:ext>
            </a:extLst>
          </p:cNvPr>
          <p:cNvSpPr>
            <a:spLocks noGrp="1"/>
          </p:cNvSpPr>
          <p:nvPr>
            <p:ph idx="1"/>
          </p:nvPr>
        </p:nvSpPr>
        <p:spPr>
          <a:xfrm>
            <a:off x="530087" y="1825625"/>
            <a:ext cx="6692347" cy="4351338"/>
          </a:xfrm>
        </p:spPr>
        <p:txBody>
          <a:bodyPr/>
          <a:lstStyle/>
          <a:p>
            <a:pPr marL="0" indent="0">
              <a:buNone/>
            </a:pPr>
            <a:r>
              <a:rPr lang="en-GB" dirty="0">
                <a:solidFill>
                  <a:srgbClr val="595959"/>
                </a:solidFill>
              </a:rPr>
              <a:t>Did you know that in 2020, Europe generated 2,151 million tonnes of waste from all sectors and households? </a:t>
            </a:r>
          </a:p>
          <a:p>
            <a:endParaRPr lang="en-GB" dirty="0">
              <a:solidFill>
                <a:srgbClr val="595959"/>
              </a:solidFill>
            </a:endParaRPr>
          </a:p>
          <a:p>
            <a:pPr marL="0" indent="0">
              <a:buNone/>
            </a:pPr>
            <a:r>
              <a:rPr lang="en-GB" dirty="0">
                <a:solidFill>
                  <a:srgbClr val="595959"/>
                </a:solidFill>
              </a:rPr>
              <a:t>On a per capita basis, each person produced 4,8 tonnes of waste!</a:t>
            </a:r>
          </a:p>
        </p:txBody>
      </p:sp>
      <p:sp>
        <p:nvSpPr>
          <p:cNvPr id="4" name="Segnaposto piè di pagina 3">
            <a:extLst>
              <a:ext uri="{FF2B5EF4-FFF2-40B4-BE49-F238E27FC236}">
                <a16:creationId xmlns:a16="http://schemas.microsoft.com/office/drawing/2014/main" id="{204A936D-DB9D-8C7E-2F22-43367487F3C9}"/>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p>
          <a:p>
            <a:endParaRPr lang="en-US" dirty="0"/>
          </a:p>
        </p:txBody>
      </p:sp>
      <p:sp>
        <p:nvSpPr>
          <p:cNvPr id="5" name="Segnaposto numero diapositiva 4">
            <a:extLst>
              <a:ext uri="{FF2B5EF4-FFF2-40B4-BE49-F238E27FC236}">
                <a16:creationId xmlns:a16="http://schemas.microsoft.com/office/drawing/2014/main" id="{17B3D867-C01A-2468-1DD4-7EE2527F2489}"/>
              </a:ext>
            </a:extLst>
          </p:cNvPr>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7" name="Picture 6" descr="A pie chart with text on it&#10;&#10;Description automatically generated">
            <a:extLst>
              <a:ext uri="{FF2B5EF4-FFF2-40B4-BE49-F238E27FC236}">
                <a16:creationId xmlns:a16="http://schemas.microsoft.com/office/drawing/2014/main" id="{0A82AD27-5F39-C757-B070-26A8D292F5F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37164" y="1752601"/>
            <a:ext cx="4016636" cy="4188391"/>
          </a:xfrm>
          <a:prstGeom prst="rect">
            <a:avLst/>
          </a:prstGeom>
        </p:spPr>
      </p:pic>
      <p:sp>
        <p:nvSpPr>
          <p:cNvPr id="8" name="Titolo 1">
            <a:extLst>
              <a:ext uri="{FF2B5EF4-FFF2-40B4-BE49-F238E27FC236}">
                <a16:creationId xmlns:a16="http://schemas.microsoft.com/office/drawing/2014/main" id="{DD1AC811-45A6-197F-39C2-8249CC44A536}"/>
              </a:ext>
            </a:extLst>
          </p:cNvPr>
          <p:cNvSpPr txBox="1">
            <a:spLocks/>
          </p:cNvSpPr>
          <p:nvPr/>
        </p:nvSpPr>
        <p:spPr>
          <a:xfrm>
            <a:off x="838200" y="681037"/>
            <a:ext cx="10515600" cy="1009651"/>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lang="it-IT" sz="4400" kern="1200">
                <a:solidFill>
                  <a:srgbClr val="94C020"/>
                </a:solidFill>
                <a:latin typeface="+mj-lt"/>
                <a:ea typeface="+mj-ea"/>
                <a:cs typeface="+mj-cs"/>
              </a:defRPr>
            </a:lvl1pPr>
          </a:lstStyle>
          <a:p>
            <a:pPr algn="ctr"/>
            <a:r>
              <a:rPr lang="en-GB" sz="4900" dirty="0"/>
              <a:t>1.1. Introduction</a:t>
            </a:r>
            <a:br>
              <a:rPr lang="en-GB" dirty="0">
                <a:solidFill>
                  <a:srgbClr val="0E101A"/>
                </a:solidFill>
              </a:rPr>
            </a:br>
            <a:endParaRPr lang="en-GB" dirty="0"/>
          </a:p>
        </p:txBody>
      </p:sp>
    </p:spTree>
    <p:extLst>
      <p:ext uri="{BB962C8B-B14F-4D97-AF65-F5344CB8AC3E}">
        <p14:creationId xmlns:p14="http://schemas.microsoft.com/office/powerpoint/2010/main" val="23992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C2832-8D9C-C23A-95F4-D78367CE8FFF}"/>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00C49E-861C-8DA4-B5A0-375FC1DEC96C}"/>
              </a:ext>
            </a:extLst>
          </p:cNvPr>
          <p:cNvSpPr>
            <a:spLocks noGrp="1"/>
          </p:cNvSpPr>
          <p:nvPr>
            <p:ph idx="1"/>
          </p:nvPr>
        </p:nvSpPr>
        <p:spPr>
          <a:xfrm>
            <a:off x="838200" y="1887538"/>
            <a:ext cx="10515600" cy="4351338"/>
          </a:xfrm>
        </p:spPr>
        <p:txBody>
          <a:bodyPr>
            <a:normAutofit/>
          </a:bodyPr>
          <a:lstStyle/>
          <a:p>
            <a:pPr marL="0" indent="0" algn="just">
              <a:lnSpc>
                <a:spcPct val="100000"/>
              </a:lnSpc>
              <a:spcBef>
                <a:spcPts val="0"/>
              </a:spcBef>
              <a:spcAft>
                <a:spcPts val="0"/>
              </a:spcAft>
              <a:buNone/>
            </a:pPr>
            <a:r>
              <a:rPr lang="en-GB" dirty="0">
                <a:solidFill>
                  <a:srgbClr val="595959"/>
                </a:solidFill>
                <a:effectLst/>
              </a:rPr>
              <a:t>The European Parliament (2016) defines circular economy as</a:t>
            </a:r>
            <a:r>
              <a:rPr lang="en-GB" dirty="0">
                <a:solidFill>
                  <a:srgbClr val="595959"/>
                </a:solidFill>
              </a:rPr>
              <a:t>:</a:t>
            </a:r>
          </a:p>
          <a:p>
            <a:pPr marL="0" indent="0" algn="just">
              <a:lnSpc>
                <a:spcPct val="100000"/>
              </a:lnSpc>
              <a:spcBef>
                <a:spcPts val="0"/>
              </a:spcBef>
              <a:spcAft>
                <a:spcPts val="0"/>
              </a:spcAft>
              <a:buNone/>
            </a:pPr>
            <a:endParaRPr lang="en-GB" i="1" dirty="0">
              <a:solidFill>
                <a:srgbClr val="595959"/>
              </a:solidFill>
              <a:effectLst/>
            </a:endParaRPr>
          </a:p>
          <a:p>
            <a:pPr marL="0" indent="0" algn="just">
              <a:lnSpc>
                <a:spcPct val="100000"/>
              </a:lnSpc>
              <a:spcBef>
                <a:spcPts val="0"/>
              </a:spcBef>
              <a:spcAft>
                <a:spcPts val="0"/>
              </a:spcAft>
              <a:buNone/>
            </a:pPr>
            <a:r>
              <a:rPr lang="en-GB" i="1" dirty="0">
                <a:solidFill>
                  <a:srgbClr val="595959"/>
                </a:solidFill>
                <a:effectLst/>
              </a:rPr>
              <a:t>“</a:t>
            </a:r>
            <a:r>
              <a:rPr lang="en-GB" b="1" i="1" dirty="0">
                <a:solidFill>
                  <a:srgbClr val="595959"/>
                </a:solidFill>
                <a:effectLst/>
              </a:rPr>
              <a:t>an economic model based inter alia on sharing, leasing, reuse, repair, refurbishment and recycling, in an (almost) closed loop, which aims to retain the highest utility and value of products, components and materials at all times</a:t>
            </a:r>
            <a:r>
              <a:rPr lang="en-GB" i="1" dirty="0">
                <a:solidFill>
                  <a:srgbClr val="595959"/>
                </a:solidFill>
                <a:effectLst/>
              </a:rPr>
              <a:t>”.</a:t>
            </a:r>
            <a:r>
              <a:rPr lang="en-GB" dirty="0">
                <a:solidFill>
                  <a:srgbClr val="595959"/>
                </a:solidFill>
                <a:effectLst/>
              </a:rPr>
              <a:t> </a:t>
            </a:r>
          </a:p>
          <a:p>
            <a:pPr marL="0" indent="0" algn="just">
              <a:lnSpc>
                <a:spcPct val="100000"/>
              </a:lnSpc>
              <a:spcBef>
                <a:spcPts val="0"/>
              </a:spcBef>
              <a:spcAft>
                <a:spcPts val="0"/>
              </a:spcAft>
              <a:buNone/>
            </a:pPr>
            <a:endParaRPr lang="en-GB" dirty="0">
              <a:solidFill>
                <a:srgbClr val="595959"/>
              </a:solidFill>
            </a:endParaRPr>
          </a:p>
          <a:p>
            <a:pPr marL="0" indent="0" algn="just">
              <a:lnSpc>
                <a:spcPct val="100000"/>
              </a:lnSpc>
              <a:spcBef>
                <a:spcPts val="0"/>
              </a:spcBef>
              <a:spcAft>
                <a:spcPts val="0"/>
              </a:spcAft>
              <a:buNone/>
            </a:pPr>
            <a:r>
              <a:rPr lang="en-GB" dirty="0">
                <a:solidFill>
                  <a:srgbClr val="595959"/>
                </a:solidFill>
                <a:effectLst/>
              </a:rPr>
              <a:t>This approach begins at the fundamental level of product design, which is based on durability, upgradability and recyclability. Products are encouraged to be used repeatedly and refurbished during their lifecycle. However, there is a major concern with them once they stop functioning, and this concerns recycling and resource recovery.</a:t>
            </a:r>
          </a:p>
          <a:p>
            <a:pPr algn="just">
              <a:lnSpc>
                <a:spcPct val="100000"/>
              </a:lnSpc>
            </a:pPr>
            <a:endParaRPr lang="en-GB" dirty="0">
              <a:solidFill>
                <a:srgbClr val="595959"/>
              </a:solidFill>
            </a:endParaRPr>
          </a:p>
        </p:txBody>
      </p:sp>
      <p:sp>
        <p:nvSpPr>
          <p:cNvPr id="4" name="Segnaposto piè di pagina 3">
            <a:extLst>
              <a:ext uri="{FF2B5EF4-FFF2-40B4-BE49-F238E27FC236}">
                <a16:creationId xmlns:a16="http://schemas.microsoft.com/office/drawing/2014/main" id="{588E2F1C-4C7E-0D5F-3FA3-49A56D0F3D7D}"/>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p>
          <a:p>
            <a:endParaRPr lang="en-US" dirty="0"/>
          </a:p>
        </p:txBody>
      </p:sp>
      <p:sp>
        <p:nvSpPr>
          <p:cNvPr id="5" name="Segnaposto numero diapositiva 4">
            <a:extLst>
              <a:ext uri="{FF2B5EF4-FFF2-40B4-BE49-F238E27FC236}">
                <a16:creationId xmlns:a16="http://schemas.microsoft.com/office/drawing/2014/main" id="{FC023991-5F72-9D03-CCE7-A2FCA4998DAF}"/>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
        <p:nvSpPr>
          <p:cNvPr id="6" name="Titolo 1">
            <a:extLst>
              <a:ext uri="{FF2B5EF4-FFF2-40B4-BE49-F238E27FC236}">
                <a16:creationId xmlns:a16="http://schemas.microsoft.com/office/drawing/2014/main" id="{D1E8CC2E-E4F6-B596-F550-5CDEE6C7FA83}"/>
              </a:ext>
            </a:extLst>
          </p:cNvPr>
          <p:cNvSpPr>
            <a:spLocks noGrp="1"/>
          </p:cNvSpPr>
          <p:nvPr>
            <p:ph type="title"/>
          </p:nvPr>
        </p:nvSpPr>
        <p:spPr>
          <a:xfrm>
            <a:off x="1676400" y="636587"/>
            <a:ext cx="10515600" cy="1009651"/>
          </a:xfrm>
        </p:spPr>
        <p:txBody>
          <a:bodyPr/>
          <a:lstStyle/>
          <a:p>
            <a:r>
              <a:rPr lang="en-GB" dirty="0"/>
              <a:t>1.2. Circular Economy</a:t>
            </a:r>
          </a:p>
        </p:txBody>
      </p:sp>
    </p:spTree>
    <p:extLst>
      <p:ext uri="{BB962C8B-B14F-4D97-AF65-F5344CB8AC3E}">
        <p14:creationId xmlns:p14="http://schemas.microsoft.com/office/powerpoint/2010/main" val="522758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5DB57E-F8A8-70AF-A864-146E3626E70B}"/>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CB1CFF7-4836-6FF2-B4D8-7BEE37EBC5EC}"/>
              </a:ext>
            </a:extLst>
          </p:cNvPr>
          <p:cNvSpPr>
            <a:spLocks noGrp="1"/>
          </p:cNvSpPr>
          <p:nvPr>
            <p:ph type="title"/>
          </p:nvPr>
        </p:nvSpPr>
        <p:spPr>
          <a:xfrm>
            <a:off x="3550319" y="548721"/>
            <a:ext cx="10515600" cy="1009651"/>
          </a:xfrm>
        </p:spPr>
        <p:txBody>
          <a:bodyPr>
            <a:normAutofit/>
          </a:bodyPr>
          <a:lstStyle/>
          <a:p>
            <a:r>
              <a:rPr lang="en-GB" dirty="0"/>
              <a:t>1.2. Circular Economy</a:t>
            </a:r>
          </a:p>
        </p:txBody>
      </p:sp>
      <p:sp>
        <p:nvSpPr>
          <p:cNvPr id="4" name="Segnaposto piè di pagina 3">
            <a:extLst>
              <a:ext uri="{FF2B5EF4-FFF2-40B4-BE49-F238E27FC236}">
                <a16:creationId xmlns:a16="http://schemas.microsoft.com/office/drawing/2014/main" id="{D30B242E-B97E-9CBE-1C8F-B6AA5F165472}"/>
              </a:ext>
            </a:extLst>
          </p:cNvPr>
          <p:cNvSpPr>
            <a:spLocks noGrp="1"/>
          </p:cNvSpPr>
          <p:nvPr>
            <p:ph type="ftr" sz="quarter" idx="11"/>
          </p:nvPr>
        </p:nvSpPr>
        <p:spPr/>
        <p:txBody>
          <a:bodyPr/>
          <a:lstStyle/>
          <a:p>
            <a:r>
              <a:rPr lang="en-US" dirty="0"/>
              <a:t>Module: </a:t>
            </a:r>
            <a:r>
              <a:rPr lang="en-GB" dirty="0"/>
              <a:t>Bio-economy, circular economy and bio-based products</a:t>
            </a:r>
            <a:r>
              <a:rPr lang="en-US" dirty="0"/>
              <a:t> / Learning Unit: </a:t>
            </a:r>
            <a:r>
              <a:rPr lang="en-GB" dirty="0"/>
              <a:t>Circular Economy</a:t>
            </a:r>
            <a:r>
              <a:rPr lang="en-US" dirty="0"/>
              <a:t> / Sub Unit: </a:t>
            </a:r>
            <a:r>
              <a:rPr lang="en-GB" dirty="0"/>
              <a:t>Circular Economy – principles, dimensions, benefits and challenges</a:t>
            </a:r>
            <a:endParaRPr lang="en-US" dirty="0"/>
          </a:p>
        </p:txBody>
      </p:sp>
      <p:sp>
        <p:nvSpPr>
          <p:cNvPr id="5" name="Segnaposto numero diapositiva 4">
            <a:extLst>
              <a:ext uri="{FF2B5EF4-FFF2-40B4-BE49-F238E27FC236}">
                <a16:creationId xmlns:a16="http://schemas.microsoft.com/office/drawing/2014/main" id="{C08969D1-7A81-4F93-288D-2CCB0FFE726B}"/>
              </a:ext>
            </a:extLst>
          </p:cNvPr>
          <p:cNvSpPr>
            <a:spLocks noGrp="1"/>
          </p:cNvSpPr>
          <p:nvPr>
            <p:ph type="sldNum" sz="quarter" idx="12"/>
          </p:nvPr>
        </p:nvSpPr>
        <p:spPr/>
        <p:txBody>
          <a:bodyPr/>
          <a:lstStyle/>
          <a:p>
            <a:fld id="{D57F1E4F-1CFF-5643-939E-217C01CDF565}" type="slidenum">
              <a:rPr lang="en-US" smtClean="0"/>
              <a:pPr/>
              <a:t>9</a:t>
            </a:fld>
            <a:endParaRPr lang="en-US" dirty="0"/>
          </a:p>
        </p:txBody>
      </p:sp>
      <p:sp>
        <p:nvSpPr>
          <p:cNvPr id="7" name="Content Placeholder 6">
            <a:extLst>
              <a:ext uri="{FF2B5EF4-FFF2-40B4-BE49-F238E27FC236}">
                <a16:creationId xmlns:a16="http://schemas.microsoft.com/office/drawing/2014/main" id="{38CB5B81-6CC6-C0C3-4514-D67B909A7359}"/>
              </a:ext>
            </a:extLst>
          </p:cNvPr>
          <p:cNvSpPr>
            <a:spLocks noGrp="1"/>
          </p:cNvSpPr>
          <p:nvPr>
            <p:ph idx="1"/>
          </p:nvPr>
        </p:nvSpPr>
        <p:spPr>
          <a:xfrm>
            <a:off x="838200" y="1825625"/>
            <a:ext cx="10515600" cy="718792"/>
          </a:xfrm>
        </p:spPr>
        <p:txBody>
          <a:bodyPr/>
          <a:lstStyle/>
          <a:p>
            <a:pPr marL="0" indent="0">
              <a:buNone/>
            </a:pPr>
            <a:r>
              <a:rPr lang="en-GR" dirty="0"/>
              <a:t>Circular Economy Model</a:t>
            </a:r>
          </a:p>
        </p:txBody>
      </p:sp>
      <p:pic>
        <p:nvPicPr>
          <p:cNvPr id="8" name="Picture 7" descr="A diagram of circular green circles with icons&#10;&#10;Description automatically generated">
            <a:extLst>
              <a:ext uri="{FF2B5EF4-FFF2-40B4-BE49-F238E27FC236}">
                <a16:creationId xmlns:a16="http://schemas.microsoft.com/office/drawing/2014/main" id="{90367D22-E794-901F-846E-59163D7F6EE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1311" y="2254913"/>
            <a:ext cx="7409377" cy="3549540"/>
          </a:xfrm>
          <a:prstGeom prst="rect">
            <a:avLst/>
          </a:prstGeom>
        </p:spPr>
      </p:pic>
      <p:sp>
        <p:nvSpPr>
          <p:cNvPr id="9" name="TextBox 8">
            <a:extLst>
              <a:ext uri="{FF2B5EF4-FFF2-40B4-BE49-F238E27FC236}">
                <a16:creationId xmlns:a16="http://schemas.microsoft.com/office/drawing/2014/main" id="{FB659634-E05F-3D4D-BA05-37E3A2A5C6F5}"/>
              </a:ext>
            </a:extLst>
          </p:cNvPr>
          <p:cNvSpPr txBox="1"/>
          <p:nvPr/>
        </p:nvSpPr>
        <p:spPr>
          <a:xfrm>
            <a:off x="7652995" y="5987520"/>
            <a:ext cx="2310248" cy="246221"/>
          </a:xfrm>
          <a:prstGeom prst="rect">
            <a:avLst/>
          </a:prstGeom>
          <a:noFill/>
        </p:spPr>
        <p:txBody>
          <a:bodyPr wrap="none" rtlCol="0">
            <a:spAutoFit/>
          </a:bodyPr>
          <a:lstStyle/>
          <a:p>
            <a:r>
              <a:rPr lang="en-GB" sz="1000" dirty="0"/>
              <a:t>SOURCE: WWW.EUPOLITICALREPORT.EU</a:t>
            </a:r>
            <a:endParaRPr lang="en-GR" sz="1000" dirty="0"/>
          </a:p>
        </p:txBody>
      </p:sp>
    </p:spTree>
    <p:extLst>
      <p:ext uri="{BB962C8B-B14F-4D97-AF65-F5344CB8AC3E}">
        <p14:creationId xmlns:p14="http://schemas.microsoft.com/office/powerpoint/2010/main" val="2651253385"/>
      </p:ext>
    </p:extLst>
  </p:cSld>
  <p:clrMapOvr>
    <a:masterClrMapping/>
  </p:clrMapOvr>
</p:sld>
</file>

<file path=ppt/theme/theme1.xml><?xml version="1.0" encoding="utf-8"?>
<a:theme xmlns:a="http://schemas.openxmlformats.org/drawingml/2006/main" name="Tema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a1" id="{B39D7B13-89CB-6947-98A3-110CF513C419}" vid="{8C3FCB74-990D-A34C-BE58-DA2F45AA149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B1C52252B014674CB5B8BBCA345FDDE6" ma:contentTypeVersion="18" ma:contentTypeDescription="Δημιουργία νέου εγγράφου" ma:contentTypeScope="" ma:versionID="deb82e69e0d6b069935fd613c8aeb344">
  <xsd:schema xmlns:xsd="http://www.w3.org/2001/XMLSchema" xmlns:xs="http://www.w3.org/2001/XMLSchema" xmlns:p="http://schemas.microsoft.com/office/2006/metadata/properties" xmlns:ns2="c09b88ca-66eb-4a97-99d4-e4839274e101" xmlns:ns3="c944d2af-eeed-4acc-b052-3107ab9b10d9" targetNamespace="http://schemas.microsoft.com/office/2006/metadata/properties" ma:root="true" ma:fieldsID="27d91c22e0c66458f88cbf27cff06a08" ns2:_="" ns3:_="">
    <xsd:import namespace="c09b88ca-66eb-4a97-99d4-e4839274e101"/>
    <xsd:import namespace="c944d2af-eeed-4acc-b052-3107ab9b10d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b88ca-66eb-4a97-99d4-e4839274e1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Ετικέτες εικόνας" ma:readOnly="false" ma:fieldId="{5cf76f15-5ced-4ddc-b409-7134ff3c332f}" ma:taxonomyMulti="true" ma:sspId="7a24ce2f-4116-4ad3-bf66-ef18cb5ca18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44d2af-eeed-4acc-b052-3107ab9b10d9" elementFormDefault="qualified">
    <xsd:import namespace="http://schemas.microsoft.com/office/2006/documentManagement/types"/>
    <xsd:import namespace="http://schemas.microsoft.com/office/infopath/2007/PartnerControls"/>
    <xsd:element name="SharedWithUsers" ma:index="13"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Κοινή χρήση με λεπτομέρειες" ma:internalName="SharedWithDetails" ma:readOnly="true">
      <xsd:simpleType>
        <xsd:restriction base="dms:Note">
          <xsd:maxLength value="255"/>
        </xsd:restriction>
      </xsd:simpleType>
    </xsd:element>
    <xsd:element name="TaxCatchAll" ma:index="23" nillable="true" ma:displayName="Taxonomy Catch All Column" ma:hidden="true" ma:list="{72b4d781-8933-4bb7-bea4-6819269a0d88}" ma:internalName="TaxCatchAll" ma:showField="CatchAllData" ma:web="c944d2af-eeed-4acc-b052-3107ab9b10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E893BC-C172-4754-A09A-5C6888B9D9F6}"/>
</file>

<file path=customXml/itemProps2.xml><?xml version="1.0" encoding="utf-8"?>
<ds:datastoreItem xmlns:ds="http://schemas.openxmlformats.org/officeDocument/2006/customXml" ds:itemID="{22E633AE-65D8-447E-9658-9990E10CD68A}"/>
</file>

<file path=docProps/app.xml><?xml version="1.0" encoding="utf-8"?>
<Properties xmlns="http://schemas.openxmlformats.org/officeDocument/2006/extended-properties" xmlns:vt="http://schemas.openxmlformats.org/officeDocument/2006/docPropsVTypes">
  <Template/>
  <TotalTime>1308</TotalTime>
  <Words>3519</Words>
  <Application>Microsoft Macintosh PowerPoint</Application>
  <PresentationFormat>Widescreen</PresentationFormat>
  <Paragraphs>285</Paragraphs>
  <Slides>41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41</vt:i4>
      </vt:variant>
    </vt:vector>
  </HeadingPairs>
  <TitlesOfParts>
    <vt:vector size="48" baseType="lpstr">
      <vt:lpstr>Arial</vt:lpstr>
      <vt:lpstr>Calibri</vt:lpstr>
      <vt:lpstr>Calibri Light</vt:lpstr>
      <vt:lpstr>Minion Pro</vt:lpstr>
      <vt:lpstr>Söhne</vt:lpstr>
      <vt:lpstr>Wingdings</vt:lpstr>
      <vt:lpstr>Tema1</vt:lpstr>
      <vt:lpstr>PowerPoint Presentation</vt:lpstr>
      <vt:lpstr>Course: VET Module: Bio-economy, circular economy and bio-based products  Learning Unit: Circular Economy </vt:lpstr>
      <vt:lpstr>CONTENTS</vt:lpstr>
      <vt:lpstr>PowerPoint Presentation</vt:lpstr>
      <vt:lpstr>1.1. Introduction </vt:lpstr>
      <vt:lpstr>PowerPoint Presentation</vt:lpstr>
      <vt:lpstr>PowerPoint Presentation</vt:lpstr>
      <vt:lpstr>1.2. Circular Economy</vt:lpstr>
      <vt:lpstr>1.2. Circular Economy</vt:lpstr>
      <vt:lpstr>1.3. Linear vs Circular</vt:lpstr>
      <vt:lpstr>PowerPoint Presentation</vt:lpstr>
      <vt:lpstr>PowerPoint Presentation</vt:lpstr>
      <vt:lpstr>Additional Information</vt:lpstr>
      <vt:lpstr>2. Resource Reduction and Waste Management</vt:lpstr>
      <vt:lpstr>2.1. Resource Reduction and Waste Management</vt:lpstr>
      <vt:lpstr>2.1. Resource Reduction and Waste Management</vt:lpstr>
      <vt:lpstr>2.1. Resource Reduction and Waste Management</vt:lpstr>
      <vt:lpstr>2.1. Resource Reduction and Waste Management</vt:lpstr>
      <vt:lpstr>Additional Information</vt:lpstr>
      <vt:lpstr>3. Agricultural Production of Bio-based Resources</vt:lpstr>
      <vt:lpstr>3.1. Bio-based Products</vt:lpstr>
      <vt:lpstr>3.1. Bio-based Products</vt:lpstr>
      <vt:lpstr>3.1. Bio-based Products</vt:lpstr>
      <vt:lpstr>3.1. Bio-based Products</vt:lpstr>
      <vt:lpstr>3.2. The emergence of bio-products in agriculture</vt:lpstr>
      <vt:lpstr>Additional Information</vt:lpstr>
      <vt:lpstr>4. Agroecology and Regenerative Practices</vt:lpstr>
      <vt:lpstr>4.1. Agroecology</vt:lpstr>
      <vt:lpstr>4.1. Agroecology</vt:lpstr>
      <vt:lpstr>4.1. Agroecology</vt:lpstr>
      <vt:lpstr>4.1. Agroecology</vt:lpstr>
      <vt:lpstr>4.1. Agroecology</vt:lpstr>
      <vt:lpstr>4.2. Regenerative agriculture</vt:lpstr>
      <vt:lpstr>4.2. Regenerative agriculture</vt:lpstr>
      <vt:lpstr>Additional Information</vt:lpstr>
      <vt:lpstr>5. Circular Farming Technologies</vt:lpstr>
      <vt:lpstr>5.1. Circular Farming Technologies</vt:lpstr>
      <vt:lpstr>5.1. Circular Farming Technologies</vt:lpstr>
      <vt:lpstr>5.2. Benefits of specific circular technologies</vt:lpstr>
      <vt:lpstr>Additional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Deirmentzoglou Georgios</cp:lastModifiedBy>
  <cp:revision>34</cp:revision>
  <dcterms:created xsi:type="dcterms:W3CDTF">2022-08-02T09:54:50Z</dcterms:created>
  <dcterms:modified xsi:type="dcterms:W3CDTF">2024-02-25T15:17:22Z</dcterms:modified>
</cp:coreProperties>
</file>