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3"/>
  </p:notesMasterIdLst>
  <p:sldIdLst>
    <p:sldId id="265" r:id="rId2"/>
    <p:sldId id="256" r:id="rId3"/>
    <p:sldId id="260" r:id="rId4"/>
    <p:sldId id="277" r:id="rId5"/>
    <p:sldId id="279" r:id="rId6"/>
    <p:sldId id="284" r:id="rId7"/>
    <p:sldId id="278" r:id="rId8"/>
    <p:sldId id="291" r:id="rId9"/>
    <p:sldId id="280" r:id="rId10"/>
    <p:sldId id="286" r:id="rId11"/>
    <p:sldId id="287" r:id="rId12"/>
    <p:sldId id="285" r:id="rId13"/>
    <p:sldId id="283" r:id="rId14"/>
    <p:sldId id="282" r:id="rId15"/>
    <p:sldId id="288" r:id="rId16"/>
    <p:sldId id="281" r:id="rId17"/>
    <p:sldId id="293" r:id="rId18"/>
    <p:sldId id="295" r:id="rId19"/>
    <p:sldId id="294" r:id="rId20"/>
    <p:sldId id="292" r:id="rId21"/>
    <p:sldId id="26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1E2F13"/>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01" d="100"/>
          <a:sy n="101" d="100"/>
        </p:scale>
        <p:origin x="13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28/02/2024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AD7D21A-AB51-40C3-D15B-B5F678D48A77}"/>
              </a:ext>
            </a:extLst>
          </p:cNvPr>
          <p:cNvSpPr>
            <a:spLocks noGrp="1"/>
          </p:cNvSpPr>
          <p:nvPr>
            <p:ph type="title"/>
          </p:nvPr>
        </p:nvSpPr>
        <p:spPr/>
        <p:txBody>
          <a:bodyPr/>
          <a:lstStyle/>
          <a:p>
            <a:r>
              <a:rPr lang="en-GB" dirty="0"/>
              <a:t>A bio-based value chain</a:t>
            </a:r>
          </a:p>
        </p:txBody>
      </p:sp>
      <p:pic>
        <p:nvPicPr>
          <p:cNvPr id="7" name="Segnaposto contenuto 6">
            <a:extLst>
              <a:ext uri="{FF2B5EF4-FFF2-40B4-BE49-F238E27FC236}">
                <a16:creationId xmlns:a16="http://schemas.microsoft.com/office/drawing/2014/main" id="{83447C1A-A9C9-9BF6-003C-13C3E5E35422}"/>
              </a:ext>
            </a:extLst>
          </p:cNvPr>
          <p:cNvPicPr>
            <a:picLocks noGrp="1" noChangeAspect="1"/>
          </p:cNvPicPr>
          <p:nvPr>
            <p:ph sz="half" idx="1"/>
          </p:nvPr>
        </p:nvPicPr>
        <p:blipFill>
          <a:blip r:embed="rId2"/>
          <a:stretch>
            <a:fillRect/>
          </a:stretch>
        </p:blipFill>
        <p:spPr>
          <a:xfrm>
            <a:off x="238125" y="1556707"/>
            <a:ext cx="7977573" cy="4549727"/>
          </a:xfrm>
          <a:prstGeom prst="rect">
            <a:avLst/>
          </a:prstGeom>
        </p:spPr>
      </p:pic>
      <p:sp>
        <p:nvSpPr>
          <p:cNvPr id="12" name="Segnaposto contenuto 11">
            <a:extLst>
              <a:ext uri="{FF2B5EF4-FFF2-40B4-BE49-F238E27FC236}">
                <a16:creationId xmlns:a16="http://schemas.microsoft.com/office/drawing/2014/main" id="{A40075DB-EE7E-24CA-197F-FDBAF6F464CF}"/>
              </a:ext>
            </a:extLst>
          </p:cNvPr>
          <p:cNvSpPr>
            <a:spLocks noGrp="1"/>
          </p:cNvSpPr>
          <p:nvPr>
            <p:ph sz="half" idx="2"/>
          </p:nvPr>
        </p:nvSpPr>
        <p:spPr>
          <a:xfrm>
            <a:off x="8315324" y="1556707"/>
            <a:ext cx="3371851" cy="4620256"/>
          </a:xfrm>
        </p:spPr>
        <p:txBody>
          <a:bodyPr>
            <a:normAutofit fontScale="62500" lnSpcReduction="20000"/>
          </a:bodyPr>
          <a:lstStyle/>
          <a:p>
            <a:pPr marL="0" indent="0">
              <a:lnSpc>
                <a:spcPct val="120000"/>
              </a:lnSpc>
              <a:buNone/>
            </a:pPr>
            <a:r>
              <a:rPr lang="en-US" dirty="0"/>
              <a:t>Value chains, especially those focusing on secondary resources, aim to convert organic material into valuable products, including high-value chemicals, by-products, and renewable energy. Integrated biorefineries, capable of transforming waste into various high-value products, include a pre-treatment plant to prepare feedstock for subsequent transformation and refining technologies within the supply chain, before packaging and distribution.</a:t>
            </a:r>
            <a:endParaRPr lang="en-GB" dirty="0"/>
          </a:p>
        </p:txBody>
      </p:sp>
      <p:sp>
        <p:nvSpPr>
          <p:cNvPr id="9" name="Segnaposto piè di pagina 1">
            <a:extLst>
              <a:ext uri="{FF2B5EF4-FFF2-40B4-BE49-F238E27FC236}">
                <a16:creationId xmlns:a16="http://schemas.microsoft.com/office/drawing/2014/main" id="{10D72931-D15F-5E23-9F6D-B40E26C8451E}"/>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4" name="Segnaposto numero diapositiva 3">
            <a:extLst>
              <a:ext uri="{FF2B5EF4-FFF2-40B4-BE49-F238E27FC236}">
                <a16:creationId xmlns:a16="http://schemas.microsoft.com/office/drawing/2014/main" id="{84AA1159-0D18-4BE5-6D2D-AC4EFFF3B08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1" name="CasellaDiTesto 10">
            <a:extLst>
              <a:ext uri="{FF2B5EF4-FFF2-40B4-BE49-F238E27FC236}">
                <a16:creationId xmlns:a16="http://schemas.microsoft.com/office/drawing/2014/main" id="{474F4546-11F8-DD10-F947-1B9BAA96B727}"/>
              </a:ext>
            </a:extLst>
          </p:cNvPr>
          <p:cNvSpPr txBox="1"/>
          <p:nvPr/>
        </p:nvSpPr>
        <p:spPr>
          <a:xfrm rot="16200000">
            <a:off x="9991726" y="4466837"/>
            <a:ext cx="3867150" cy="276999"/>
          </a:xfrm>
          <a:prstGeom prst="rect">
            <a:avLst/>
          </a:prstGeom>
          <a:noFill/>
        </p:spPr>
        <p:txBody>
          <a:bodyPr wrap="square">
            <a:spAutoFit/>
          </a:bodyPr>
          <a:lstStyle/>
          <a:p>
            <a:r>
              <a:rPr lang="en-GB" sz="1200" dirty="0"/>
              <a:t>Source: doi.org/10.3390/su10061695</a:t>
            </a:r>
          </a:p>
        </p:txBody>
      </p:sp>
    </p:spTree>
    <p:extLst>
      <p:ext uri="{BB962C8B-B14F-4D97-AF65-F5344CB8AC3E}">
        <p14:creationId xmlns:p14="http://schemas.microsoft.com/office/powerpoint/2010/main" val="223936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9154E-6FFF-3215-9853-C946EBD59BB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842F9FA0-D780-8775-FB02-524ADF885414}"/>
              </a:ext>
            </a:extLst>
          </p:cNvPr>
          <p:cNvSpPr>
            <a:spLocks noGrp="1"/>
          </p:cNvSpPr>
          <p:nvPr>
            <p:ph type="title"/>
          </p:nvPr>
        </p:nvSpPr>
        <p:spPr/>
        <p:txBody>
          <a:bodyPr/>
          <a:lstStyle/>
          <a:p>
            <a:r>
              <a:rPr lang="en-US" dirty="0"/>
              <a:t>Circular Bio-Based value chain and UN’s SDGs</a:t>
            </a:r>
            <a:endParaRPr lang="en-GB" dirty="0"/>
          </a:p>
        </p:txBody>
      </p:sp>
      <p:sp>
        <p:nvSpPr>
          <p:cNvPr id="6" name="Segnaposto contenuto 5">
            <a:extLst>
              <a:ext uri="{FF2B5EF4-FFF2-40B4-BE49-F238E27FC236}">
                <a16:creationId xmlns:a16="http://schemas.microsoft.com/office/drawing/2014/main" id="{0514F4E8-6859-AA0E-79FD-B2C6E2D9C623}"/>
              </a:ext>
            </a:extLst>
          </p:cNvPr>
          <p:cNvSpPr>
            <a:spLocks noGrp="1"/>
          </p:cNvSpPr>
          <p:nvPr>
            <p:ph sz="half" idx="1"/>
          </p:nvPr>
        </p:nvSpPr>
        <p:spPr>
          <a:xfrm>
            <a:off x="128199" y="1825625"/>
            <a:ext cx="2957901" cy="4351338"/>
          </a:xfrm>
        </p:spPr>
        <p:txBody>
          <a:bodyPr>
            <a:normAutofit fontScale="85000" lnSpcReduction="20000"/>
          </a:bodyPr>
          <a:lstStyle/>
          <a:p>
            <a:pPr marL="0" indent="0">
              <a:lnSpc>
                <a:spcPct val="120000"/>
              </a:lnSpc>
              <a:buNone/>
            </a:pPr>
            <a:r>
              <a:rPr lang="en-US" dirty="0"/>
              <a:t>In terms of current targets for sustainable growth, bioeconomy, in combination with circular economy, has the potential to directly contribute to 11 out of the 17 UN’s Sustainability Development Goals (SDGs)</a:t>
            </a:r>
            <a:endParaRPr lang="en-GB" dirty="0"/>
          </a:p>
        </p:txBody>
      </p:sp>
      <p:pic>
        <p:nvPicPr>
          <p:cNvPr id="10" name="Segnaposto contenuto 9">
            <a:extLst>
              <a:ext uri="{FF2B5EF4-FFF2-40B4-BE49-F238E27FC236}">
                <a16:creationId xmlns:a16="http://schemas.microsoft.com/office/drawing/2014/main" id="{2E090253-05E3-19CC-E5CF-7007CBCF73F3}"/>
              </a:ext>
            </a:extLst>
          </p:cNvPr>
          <p:cNvPicPr>
            <a:picLocks noGrp="1" noChangeAspect="1"/>
          </p:cNvPicPr>
          <p:nvPr>
            <p:ph sz="half" idx="2"/>
          </p:nvPr>
        </p:nvPicPr>
        <p:blipFill>
          <a:blip r:embed="rId2"/>
          <a:stretch>
            <a:fillRect/>
          </a:stretch>
        </p:blipFill>
        <p:spPr>
          <a:xfrm>
            <a:off x="3086100" y="1708079"/>
            <a:ext cx="8267700" cy="4569354"/>
          </a:xfrm>
          <a:prstGeom prst="rect">
            <a:avLst/>
          </a:prstGeom>
        </p:spPr>
      </p:pic>
      <p:sp>
        <p:nvSpPr>
          <p:cNvPr id="9" name="Segnaposto piè di pagina 1">
            <a:extLst>
              <a:ext uri="{FF2B5EF4-FFF2-40B4-BE49-F238E27FC236}">
                <a16:creationId xmlns:a16="http://schemas.microsoft.com/office/drawing/2014/main" id="{4777E09A-8541-4228-F342-DF00FBA611C0}"/>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4" name="Segnaposto numero diapositiva 3">
            <a:extLst>
              <a:ext uri="{FF2B5EF4-FFF2-40B4-BE49-F238E27FC236}">
                <a16:creationId xmlns:a16="http://schemas.microsoft.com/office/drawing/2014/main" id="{DDBE10C9-F414-4165-3166-7C99B7B5211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11" name="CasellaDiTesto 10">
            <a:extLst>
              <a:ext uri="{FF2B5EF4-FFF2-40B4-BE49-F238E27FC236}">
                <a16:creationId xmlns:a16="http://schemas.microsoft.com/office/drawing/2014/main" id="{36AA6571-B21E-F856-28EF-22494790494E}"/>
              </a:ext>
            </a:extLst>
          </p:cNvPr>
          <p:cNvSpPr txBox="1"/>
          <p:nvPr/>
        </p:nvSpPr>
        <p:spPr>
          <a:xfrm rot="16200000">
            <a:off x="9991726" y="4466837"/>
            <a:ext cx="3867150" cy="276999"/>
          </a:xfrm>
          <a:prstGeom prst="rect">
            <a:avLst/>
          </a:prstGeom>
          <a:noFill/>
        </p:spPr>
        <p:txBody>
          <a:bodyPr wrap="square">
            <a:spAutoFit/>
          </a:bodyPr>
          <a:lstStyle/>
          <a:p>
            <a:r>
              <a:rPr lang="en-GB" sz="1200" dirty="0"/>
              <a:t>Source: doi.org/10.3390/su10061695</a:t>
            </a:r>
          </a:p>
        </p:txBody>
      </p:sp>
    </p:spTree>
    <p:extLst>
      <p:ext uri="{BB962C8B-B14F-4D97-AF65-F5344CB8AC3E}">
        <p14:creationId xmlns:p14="http://schemas.microsoft.com/office/powerpoint/2010/main" val="6107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7065C-C7E8-3934-D7EA-405C8569DE6E}"/>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B8B4473A-2AA2-BD3D-C344-CDCCB245381A}"/>
              </a:ext>
            </a:extLst>
          </p:cNvPr>
          <p:cNvSpPr>
            <a:spLocks noGrp="1"/>
          </p:cNvSpPr>
          <p:nvPr>
            <p:ph type="title"/>
          </p:nvPr>
        </p:nvSpPr>
        <p:spPr/>
        <p:txBody>
          <a:bodyPr/>
          <a:lstStyle/>
          <a:p>
            <a:r>
              <a:rPr lang="en-GB" dirty="0"/>
              <a:t>Case Study: </a:t>
            </a:r>
            <a:r>
              <a:rPr lang="en-US" dirty="0" err="1"/>
              <a:t>Lantmännen</a:t>
            </a:r>
            <a:r>
              <a:rPr lang="en-US" dirty="0"/>
              <a:t> </a:t>
            </a:r>
            <a:r>
              <a:rPr lang="en-US" dirty="0" err="1"/>
              <a:t>Agroetanol</a:t>
            </a:r>
            <a:r>
              <a:rPr lang="en-US" dirty="0"/>
              <a:t> </a:t>
            </a:r>
            <a:endParaRPr lang="en-GB" dirty="0"/>
          </a:p>
        </p:txBody>
      </p:sp>
      <p:pic>
        <p:nvPicPr>
          <p:cNvPr id="16" name="Segnaposto contenuto 15">
            <a:extLst>
              <a:ext uri="{FF2B5EF4-FFF2-40B4-BE49-F238E27FC236}">
                <a16:creationId xmlns:a16="http://schemas.microsoft.com/office/drawing/2014/main" id="{4AF68515-C2A0-4C29-46DA-471F551F4C0B}"/>
              </a:ext>
            </a:extLst>
          </p:cNvPr>
          <p:cNvPicPr>
            <a:picLocks noGrp="1" noChangeAspect="1"/>
          </p:cNvPicPr>
          <p:nvPr>
            <p:ph sz="half" idx="1"/>
          </p:nvPr>
        </p:nvPicPr>
        <p:blipFill>
          <a:blip r:embed="rId2"/>
          <a:stretch>
            <a:fillRect/>
          </a:stretch>
        </p:blipFill>
        <p:spPr>
          <a:xfrm>
            <a:off x="0" y="2621756"/>
            <a:ext cx="6157286" cy="2759075"/>
          </a:xfrm>
        </p:spPr>
      </p:pic>
      <p:sp>
        <p:nvSpPr>
          <p:cNvPr id="8" name="Segnaposto contenuto 7">
            <a:extLst>
              <a:ext uri="{FF2B5EF4-FFF2-40B4-BE49-F238E27FC236}">
                <a16:creationId xmlns:a16="http://schemas.microsoft.com/office/drawing/2014/main" id="{DEA38AC4-70C3-CE8E-CB45-9AA7ED1914B1}"/>
              </a:ext>
            </a:extLst>
          </p:cNvPr>
          <p:cNvSpPr>
            <a:spLocks noGrp="1"/>
          </p:cNvSpPr>
          <p:nvPr>
            <p:ph sz="half" idx="2"/>
          </p:nvPr>
        </p:nvSpPr>
        <p:spPr>
          <a:xfrm>
            <a:off x="6172199" y="1825625"/>
            <a:ext cx="5934075" cy="4351338"/>
          </a:xfrm>
        </p:spPr>
        <p:txBody>
          <a:bodyPr>
            <a:normAutofit fontScale="70000" lnSpcReduction="20000"/>
          </a:bodyPr>
          <a:lstStyle/>
          <a:p>
            <a:pPr>
              <a:lnSpc>
                <a:spcPct val="120000"/>
              </a:lnSpc>
            </a:pPr>
            <a:r>
              <a:rPr lang="en-US" dirty="0" err="1"/>
              <a:t>Lantmännen</a:t>
            </a:r>
            <a:r>
              <a:rPr lang="en-US" dirty="0"/>
              <a:t> </a:t>
            </a:r>
            <a:r>
              <a:rPr lang="en-US" dirty="0" err="1"/>
              <a:t>Agroetanol</a:t>
            </a:r>
            <a:r>
              <a:rPr lang="en-US" dirty="0"/>
              <a:t> is the largest biorefinery in the Nordic region, it is a part of </a:t>
            </a:r>
            <a:r>
              <a:rPr lang="en-US" dirty="0" err="1"/>
              <a:t>Lantmännen</a:t>
            </a:r>
            <a:r>
              <a:rPr lang="en-US" dirty="0"/>
              <a:t>, an agricultural cooperative owned by 25,000 Swedish farmers.</a:t>
            </a:r>
          </a:p>
          <a:p>
            <a:pPr>
              <a:lnSpc>
                <a:spcPct val="120000"/>
              </a:lnSpc>
            </a:pPr>
            <a:r>
              <a:rPr lang="en-US" dirty="0"/>
              <a:t>The production facility in </a:t>
            </a:r>
            <a:r>
              <a:rPr lang="en-US" dirty="0" err="1"/>
              <a:t>Norrköping</a:t>
            </a:r>
            <a:r>
              <a:rPr lang="en-US" dirty="0"/>
              <a:t> started up in January 2001. In November 2008, a second production line was started. </a:t>
            </a:r>
          </a:p>
          <a:p>
            <a:pPr>
              <a:lnSpc>
                <a:spcPct val="120000"/>
              </a:lnSpc>
            </a:pPr>
            <a:r>
              <a:rPr lang="en-US" dirty="0"/>
              <a:t>The capacity today is about 230,000 m</a:t>
            </a:r>
            <a:r>
              <a:rPr lang="en-US" baseline="30000" dirty="0"/>
              <a:t>3</a:t>
            </a:r>
            <a:r>
              <a:rPr lang="en-US" dirty="0"/>
              <a:t> of ethanol and 200,000 tons of protein feed (DDGS). </a:t>
            </a:r>
          </a:p>
          <a:p>
            <a:pPr>
              <a:lnSpc>
                <a:spcPct val="120000"/>
              </a:lnSpc>
            </a:pPr>
            <a:r>
              <a:rPr lang="en-US" dirty="0"/>
              <a:t>In addition, 80,000 </a:t>
            </a:r>
            <a:r>
              <a:rPr lang="en-US" dirty="0" err="1"/>
              <a:t>tonnes</a:t>
            </a:r>
            <a:r>
              <a:rPr lang="en-US" dirty="0"/>
              <a:t> of carbon dioxide is delivered to the neighboring company AGA for carbonic acid production.</a:t>
            </a:r>
            <a:endParaRPr lang="en-GB" dirty="0"/>
          </a:p>
        </p:txBody>
      </p:sp>
      <p:sp>
        <p:nvSpPr>
          <p:cNvPr id="7" name="Segnaposto piè di pagina 1">
            <a:extLst>
              <a:ext uri="{FF2B5EF4-FFF2-40B4-BE49-F238E27FC236}">
                <a16:creationId xmlns:a16="http://schemas.microsoft.com/office/drawing/2014/main" id="{BC5EA56F-2061-4D9A-877B-157CE0C877AF}"/>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Case studies and world-case examples</a:t>
            </a:r>
          </a:p>
        </p:txBody>
      </p:sp>
      <p:sp>
        <p:nvSpPr>
          <p:cNvPr id="5" name="Segnaposto numero diapositiva 4">
            <a:extLst>
              <a:ext uri="{FF2B5EF4-FFF2-40B4-BE49-F238E27FC236}">
                <a16:creationId xmlns:a16="http://schemas.microsoft.com/office/drawing/2014/main" id="{3E885B97-5174-29A1-CC80-6B58CD2129D2}"/>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69436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E0D26-B92A-FA51-0507-A6F0B6ECD89D}"/>
            </a:ext>
          </a:extLst>
        </p:cNvPr>
        <p:cNvGrpSpPr/>
        <p:nvPr/>
      </p:nvGrpSpPr>
      <p:grpSpPr>
        <a:xfrm>
          <a:off x="0" y="0"/>
          <a:ext cx="0" cy="0"/>
          <a:chOff x="0" y="0"/>
          <a:chExt cx="0" cy="0"/>
        </a:xfrm>
      </p:grpSpPr>
      <p:pic>
        <p:nvPicPr>
          <p:cNvPr id="13" name="Immagine 12">
            <a:extLst>
              <a:ext uri="{FF2B5EF4-FFF2-40B4-BE49-F238E27FC236}">
                <a16:creationId xmlns:a16="http://schemas.microsoft.com/office/drawing/2014/main" id="{8349CB9A-F1EC-55BB-1DA9-D2004F4B3A14}"/>
              </a:ext>
            </a:extLst>
          </p:cNvPr>
          <p:cNvPicPr>
            <a:picLocks noChangeAspect="1"/>
          </p:cNvPicPr>
          <p:nvPr/>
        </p:nvPicPr>
        <p:blipFill>
          <a:blip r:embed="rId2"/>
          <a:stretch>
            <a:fillRect/>
          </a:stretch>
        </p:blipFill>
        <p:spPr>
          <a:xfrm>
            <a:off x="0" y="2413794"/>
            <a:ext cx="12192000" cy="3175000"/>
          </a:xfrm>
          <a:prstGeom prst="rect">
            <a:avLst/>
          </a:prstGeom>
        </p:spPr>
      </p:pic>
      <p:sp>
        <p:nvSpPr>
          <p:cNvPr id="11" name="Titolo 10">
            <a:extLst>
              <a:ext uri="{FF2B5EF4-FFF2-40B4-BE49-F238E27FC236}">
                <a16:creationId xmlns:a16="http://schemas.microsoft.com/office/drawing/2014/main" id="{E43B656C-CE00-83A3-736B-59D24A746D7F}"/>
              </a:ext>
            </a:extLst>
          </p:cNvPr>
          <p:cNvSpPr>
            <a:spLocks noGrp="1"/>
          </p:cNvSpPr>
          <p:nvPr>
            <p:ph type="title"/>
          </p:nvPr>
        </p:nvSpPr>
        <p:spPr/>
        <p:txBody>
          <a:bodyPr/>
          <a:lstStyle/>
          <a:p>
            <a:r>
              <a:rPr lang="en-GB" dirty="0"/>
              <a:t>The </a:t>
            </a:r>
            <a:r>
              <a:rPr lang="en-GB" dirty="0" err="1"/>
              <a:t>Lantmännen</a:t>
            </a:r>
            <a:r>
              <a:rPr lang="en-GB" dirty="0"/>
              <a:t> biorefinery</a:t>
            </a:r>
          </a:p>
        </p:txBody>
      </p:sp>
      <p:sp>
        <p:nvSpPr>
          <p:cNvPr id="12" name="Segnaposto contenuto 11">
            <a:extLst>
              <a:ext uri="{FF2B5EF4-FFF2-40B4-BE49-F238E27FC236}">
                <a16:creationId xmlns:a16="http://schemas.microsoft.com/office/drawing/2014/main" id="{A7FD6981-0307-075D-6984-5A143021C761}"/>
              </a:ext>
            </a:extLst>
          </p:cNvPr>
          <p:cNvSpPr>
            <a:spLocks noGrp="1"/>
          </p:cNvSpPr>
          <p:nvPr>
            <p:ph idx="1"/>
          </p:nvPr>
        </p:nvSpPr>
        <p:spPr>
          <a:xfrm>
            <a:off x="0" y="2413793"/>
            <a:ext cx="12192000" cy="3175000"/>
          </a:xfrm>
          <a:solidFill>
            <a:srgbClr val="F8F8F8">
              <a:alpha val="80000"/>
            </a:srgbClr>
          </a:solidFill>
        </p:spPr>
        <p:txBody>
          <a:bodyPr>
            <a:normAutofit fontScale="92500"/>
          </a:bodyPr>
          <a:lstStyle/>
          <a:p>
            <a:pPr marL="0" indent="0">
              <a:buNone/>
            </a:pPr>
            <a:r>
              <a:rPr lang="en-US" dirty="0">
                <a:solidFill>
                  <a:schemeClr val="tx1"/>
                </a:solidFill>
              </a:rPr>
              <a:t>The Ethanol biorefinery is located close to biomass-based CHP, ensuring deliveries of renewable electricity and process heat. Main feedstock are wheat and other grains, as well as starch-rich residues from the food industry. Products are Fuel ethanol and co-products in the form of protein-rich feed. </a:t>
            </a:r>
          </a:p>
          <a:p>
            <a:pPr marL="0" indent="0">
              <a:buNone/>
            </a:pPr>
            <a:r>
              <a:rPr lang="en-US" dirty="0">
                <a:solidFill>
                  <a:schemeClr val="tx1"/>
                </a:solidFill>
              </a:rPr>
              <a:t>A further co-product here is the (biobased) carbon dioxide that is captured and sold as industrial raw material to customers in the food processing and packaging industry. </a:t>
            </a:r>
          </a:p>
          <a:p>
            <a:pPr marL="0" indent="0">
              <a:buNone/>
            </a:pPr>
            <a:r>
              <a:rPr lang="en-US" dirty="0">
                <a:solidFill>
                  <a:schemeClr val="tx1"/>
                </a:solidFill>
              </a:rPr>
              <a:t>The </a:t>
            </a:r>
            <a:r>
              <a:rPr lang="en-US" dirty="0" err="1">
                <a:solidFill>
                  <a:schemeClr val="tx1"/>
                </a:solidFill>
              </a:rPr>
              <a:t>Lantmännen</a:t>
            </a:r>
            <a:r>
              <a:rPr lang="en-US" dirty="0">
                <a:solidFill>
                  <a:schemeClr val="tx1"/>
                </a:solidFill>
              </a:rPr>
              <a:t> biorefinery contributes to several SDGs: delivering a sustainable vehicle fuel (SDG 7), industrial development based on sustainable feedstocks (SDG 9), synergies between food-energy markets (SDG 12), and substantial life cycle GHG emission reductions through system improvements, co-production and CCU (SDG 13).</a:t>
            </a:r>
            <a:endParaRPr lang="en-GB" dirty="0">
              <a:solidFill>
                <a:schemeClr val="tx1"/>
              </a:solidFill>
            </a:endParaRPr>
          </a:p>
        </p:txBody>
      </p:sp>
      <p:sp>
        <p:nvSpPr>
          <p:cNvPr id="7" name="Segnaposto piè di pagina 1">
            <a:extLst>
              <a:ext uri="{FF2B5EF4-FFF2-40B4-BE49-F238E27FC236}">
                <a16:creationId xmlns:a16="http://schemas.microsoft.com/office/drawing/2014/main" id="{5DF90D7C-A5BA-9644-9D45-E1C4B2B1852E}"/>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Case studies and world-case examples</a:t>
            </a:r>
          </a:p>
        </p:txBody>
      </p:sp>
      <p:sp>
        <p:nvSpPr>
          <p:cNvPr id="5" name="Segnaposto numero diapositiva 4">
            <a:extLst>
              <a:ext uri="{FF2B5EF4-FFF2-40B4-BE49-F238E27FC236}">
                <a16:creationId xmlns:a16="http://schemas.microsoft.com/office/drawing/2014/main" id="{E1457D56-6774-AF0A-BCFE-9C3FE3935269}"/>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93613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5BA2-F4E8-4C53-3B0A-DE97E6369D2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05C1D3D-76A3-7D51-324B-E7877CEEB303}"/>
              </a:ext>
            </a:extLst>
          </p:cNvPr>
          <p:cNvSpPr>
            <a:spLocks noGrp="1"/>
          </p:cNvSpPr>
          <p:nvPr>
            <p:ph type="title"/>
          </p:nvPr>
        </p:nvSpPr>
        <p:spPr/>
        <p:txBody>
          <a:bodyPr/>
          <a:lstStyle/>
          <a:p>
            <a:r>
              <a:rPr lang="en-GB" dirty="0"/>
              <a:t>Case study: Mater-Bi</a:t>
            </a:r>
          </a:p>
        </p:txBody>
      </p:sp>
      <p:sp>
        <p:nvSpPr>
          <p:cNvPr id="4" name="Segnaposto contenuto 3">
            <a:extLst>
              <a:ext uri="{FF2B5EF4-FFF2-40B4-BE49-F238E27FC236}">
                <a16:creationId xmlns:a16="http://schemas.microsoft.com/office/drawing/2014/main" id="{43D7085F-BF7B-ED9F-B8B1-7648B9047204}"/>
              </a:ext>
            </a:extLst>
          </p:cNvPr>
          <p:cNvSpPr>
            <a:spLocks noGrp="1"/>
          </p:cNvSpPr>
          <p:nvPr>
            <p:ph sz="half" idx="1"/>
          </p:nvPr>
        </p:nvSpPr>
        <p:spPr>
          <a:xfrm>
            <a:off x="209549" y="1825624"/>
            <a:ext cx="7467599" cy="4530725"/>
          </a:xfrm>
        </p:spPr>
        <p:txBody>
          <a:bodyPr>
            <a:normAutofit/>
          </a:bodyPr>
          <a:lstStyle/>
          <a:p>
            <a:pPr marL="0" indent="0">
              <a:buNone/>
            </a:pPr>
            <a:r>
              <a:rPr lang="en-US" dirty="0"/>
              <a:t>In 1992 </a:t>
            </a:r>
            <a:r>
              <a:rPr lang="en-US" dirty="0" err="1"/>
              <a:t>Novamont</a:t>
            </a:r>
            <a:r>
              <a:rPr lang="en-US" dirty="0"/>
              <a:t> started the commercial production of Mater-Bi, a bioplastic obtained processing starches, vegetable oils and combinations thereof. </a:t>
            </a:r>
          </a:p>
          <a:p>
            <a:pPr marL="0" indent="0">
              <a:buNone/>
            </a:pPr>
            <a:r>
              <a:rPr lang="en-US" dirty="0"/>
              <a:t>Bioplastics have material characteristics and properties similar to those of traditional plastics, while being of vegetable origin, biodegradable and compostable according to European Standards.</a:t>
            </a:r>
            <a:endParaRPr lang="en-GB" dirty="0"/>
          </a:p>
        </p:txBody>
      </p:sp>
      <p:pic>
        <p:nvPicPr>
          <p:cNvPr id="9" name="Segnaposto contenuto 8">
            <a:extLst>
              <a:ext uri="{FF2B5EF4-FFF2-40B4-BE49-F238E27FC236}">
                <a16:creationId xmlns:a16="http://schemas.microsoft.com/office/drawing/2014/main" id="{224CBCEB-D5CF-8D1C-F778-AC5A9C0C6FC2}"/>
              </a:ext>
            </a:extLst>
          </p:cNvPr>
          <p:cNvPicPr>
            <a:picLocks noGrp="1" noChangeAspect="1"/>
          </p:cNvPicPr>
          <p:nvPr>
            <p:ph sz="half" idx="2"/>
          </p:nvPr>
        </p:nvPicPr>
        <p:blipFill>
          <a:blip r:embed="rId2">
            <a:clrChange>
              <a:clrFrom>
                <a:srgbClr val="EDEBEC"/>
              </a:clrFrom>
              <a:clrTo>
                <a:srgbClr val="EDEBEC">
                  <a:alpha val="0"/>
                </a:srgbClr>
              </a:clrTo>
            </a:clrChange>
          </a:blip>
          <a:stretch>
            <a:fillRect/>
          </a:stretch>
        </p:blipFill>
        <p:spPr>
          <a:xfrm>
            <a:off x="7753349" y="507118"/>
            <a:ext cx="4438651" cy="5978224"/>
          </a:xfrm>
          <a:prstGeom prst="rect">
            <a:avLst/>
          </a:prstGeom>
        </p:spPr>
      </p:pic>
      <p:sp>
        <p:nvSpPr>
          <p:cNvPr id="7" name="Segnaposto piè di pagina 1">
            <a:extLst>
              <a:ext uri="{FF2B5EF4-FFF2-40B4-BE49-F238E27FC236}">
                <a16:creationId xmlns:a16="http://schemas.microsoft.com/office/drawing/2014/main" id="{0C4E353A-D60D-D20C-FAA4-86F709AAC69B}"/>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Case studies and world-case examples</a:t>
            </a:r>
          </a:p>
        </p:txBody>
      </p:sp>
      <p:sp>
        <p:nvSpPr>
          <p:cNvPr id="5" name="Segnaposto numero diapositiva 4">
            <a:extLst>
              <a:ext uri="{FF2B5EF4-FFF2-40B4-BE49-F238E27FC236}">
                <a16:creationId xmlns:a16="http://schemas.microsoft.com/office/drawing/2014/main" id="{002DA092-61D6-A05B-B4F3-B244D549D89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0" name="Picture 4" descr="Risultati immagini per novamont">
            <a:extLst>
              <a:ext uri="{FF2B5EF4-FFF2-40B4-BE49-F238E27FC236}">
                <a16:creationId xmlns:a16="http://schemas.microsoft.com/office/drawing/2014/main" id="{D4ADF578-5C65-8974-CAF8-E8AC749C98C2}"/>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96342" y="1218765"/>
            <a:ext cx="1901158" cy="7414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33DA5BFC-09F5-8DD4-84BE-7F642CE8365B}"/>
              </a:ext>
            </a:extLst>
          </p:cNvPr>
          <p:cNvSpPr txBox="1"/>
          <p:nvPr/>
        </p:nvSpPr>
        <p:spPr>
          <a:xfrm rot="16200000">
            <a:off x="10258425" y="4858950"/>
            <a:ext cx="3448052" cy="276999"/>
          </a:xfrm>
          <a:prstGeom prst="rect">
            <a:avLst/>
          </a:prstGeom>
          <a:noFill/>
        </p:spPr>
        <p:txBody>
          <a:bodyPr wrap="square">
            <a:spAutoFit/>
          </a:bodyPr>
          <a:lstStyle/>
          <a:p>
            <a:r>
              <a:rPr lang="en-GB" sz="1200" dirty="0"/>
              <a:t>www.novamont.com/eng/mater-bi</a:t>
            </a:r>
          </a:p>
        </p:txBody>
      </p:sp>
    </p:spTree>
    <p:extLst>
      <p:ext uri="{BB962C8B-B14F-4D97-AF65-F5344CB8AC3E}">
        <p14:creationId xmlns:p14="http://schemas.microsoft.com/office/powerpoint/2010/main" val="225190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96C09B42-3655-D5E9-3581-AB4EC9405205}"/>
              </a:ext>
            </a:extLst>
          </p:cNvPr>
          <p:cNvSpPr>
            <a:spLocks noGrp="1"/>
          </p:cNvSpPr>
          <p:nvPr>
            <p:ph type="title"/>
          </p:nvPr>
        </p:nvSpPr>
        <p:spPr/>
        <p:txBody>
          <a:bodyPr/>
          <a:lstStyle/>
          <a:p>
            <a:r>
              <a:rPr lang="en-GB" dirty="0"/>
              <a:t>Case study: Mater-Bi</a:t>
            </a:r>
            <a:r>
              <a:rPr lang="en-US" dirty="0"/>
              <a:t> mulch film </a:t>
            </a:r>
            <a:endParaRPr lang="en-GB" dirty="0"/>
          </a:p>
        </p:txBody>
      </p:sp>
      <p:pic>
        <p:nvPicPr>
          <p:cNvPr id="11" name="Segnaposto contenuto 10">
            <a:extLst>
              <a:ext uri="{FF2B5EF4-FFF2-40B4-BE49-F238E27FC236}">
                <a16:creationId xmlns:a16="http://schemas.microsoft.com/office/drawing/2014/main" id="{2BB20D0B-88C0-A994-168C-7363CF6FA626}"/>
              </a:ext>
            </a:extLst>
          </p:cNvPr>
          <p:cNvPicPr>
            <a:picLocks noGrp="1" noChangeAspect="1"/>
          </p:cNvPicPr>
          <p:nvPr>
            <p:ph sz="half" idx="1"/>
          </p:nvPr>
        </p:nvPicPr>
        <p:blipFill>
          <a:blip r:embed="rId2"/>
          <a:stretch>
            <a:fillRect/>
          </a:stretch>
        </p:blipFill>
        <p:spPr>
          <a:xfrm>
            <a:off x="371475" y="1821327"/>
            <a:ext cx="5648325" cy="4266404"/>
          </a:xfrm>
          <a:prstGeom prst="rect">
            <a:avLst/>
          </a:prstGeom>
        </p:spPr>
      </p:pic>
      <p:sp>
        <p:nvSpPr>
          <p:cNvPr id="9" name="Segnaposto contenuto 8">
            <a:extLst>
              <a:ext uri="{FF2B5EF4-FFF2-40B4-BE49-F238E27FC236}">
                <a16:creationId xmlns:a16="http://schemas.microsoft.com/office/drawing/2014/main" id="{8A440222-1120-3D4A-B2E4-F4CE996283E6}"/>
              </a:ext>
            </a:extLst>
          </p:cNvPr>
          <p:cNvSpPr>
            <a:spLocks noGrp="1"/>
          </p:cNvSpPr>
          <p:nvPr>
            <p:ph sz="half" idx="2"/>
          </p:nvPr>
        </p:nvSpPr>
        <p:spPr/>
        <p:txBody>
          <a:bodyPr>
            <a:normAutofit fontScale="92500" lnSpcReduction="10000"/>
          </a:bodyPr>
          <a:lstStyle/>
          <a:p>
            <a:r>
              <a:rPr lang="en-GB" dirty="0"/>
              <a:t>Mater-Bi</a:t>
            </a:r>
            <a:r>
              <a:rPr lang="en-US" dirty="0"/>
              <a:t> mulch film is the first biodegradable and soil compostable mulch film guaranteeing excellent processing and agronomic performance in the field, combined with high environmental compatibility.</a:t>
            </a:r>
          </a:p>
          <a:p>
            <a:r>
              <a:rPr lang="en-US" dirty="0"/>
              <a:t>At the end of the crop cycle, mulching sheets do not have to be collected and disposed of, but incorporated into the soil where they biodegrade, turning into carbon dioxide, water and biomass.</a:t>
            </a:r>
            <a:endParaRPr lang="en-GB" dirty="0"/>
          </a:p>
        </p:txBody>
      </p:sp>
      <p:sp>
        <p:nvSpPr>
          <p:cNvPr id="6" name="Segnaposto piè di pagina 1">
            <a:extLst>
              <a:ext uri="{FF2B5EF4-FFF2-40B4-BE49-F238E27FC236}">
                <a16:creationId xmlns:a16="http://schemas.microsoft.com/office/drawing/2014/main" id="{10F00334-0908-8C5E-9693-A743A4661016}"/>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Case studies and world-case examples</a:t>
            </a:r>
          </a:p>
        </p:txBody>
      </p:sp>
      <p:sp>
        <p:nvSpPr>
          <p:cNvPr id="5" name="Segnaposto numero diapositiva 4">
            <a:extLst>
              <a:ext uri="{FF2B5EF4-FFF2-40B4-BE49-F238E27FC236}">
                <a16:creationId xmlns:a16="http://schemas.microsoft.com/office/drawing/2014/main" id="{4E89CFCD-621A-5B61-572D-A2CF2C51507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13" name="CasellaDiTesto 12">
            <a:extLst>
              <a:ext uri="{FF2B5EF4-FFF2-40B4-BE49-F238E27FC236}">
                <a16:creationId xmlns:a16="http://schemas.microsoft.com/office/drawing/2014/main" id="{F2E01CE4-1F56-DD8F-0749-091CA61FD46A}"/>
              </a:ext>
            </a:extLst>
          </p:cNvPr>
          <p:cNvSpPr txBox="1"/>
          <p:nvPr/>
        </p:nvSpPr>
        <p:spPr>
          <a:xfrm rot="16200000">
            <a:off x="10114821" y="4569296"/>
            <a:ext cx="3297109" cy="276999"/>
          </a:xfrm>
          <a:prstGeom prst="rect">
            <a:avLst/>
          </a:prstGeom>
          <a:noFill/>
        </p:spPr>
        <p:txBody>
          <a:bodyPr wrap="square">
            <a:spAutoFit/>
          </a:bodyPr>
          <a:lstStyle/>
          <a:p>
            <a:r>
              <a:rPr lang="en-GB" sz="1200" dirty="0"/>
              <a:t>agro.novamont.com/en/our-case-studies</a:t>
            </a:r>
          </a:p>
        </p:txBody>
      </p:sp>
    </p:spTree>
    <p:extLst>
      <p:ext uri="{BB962C8B-B14F-4D97-AF65-F5344CB8AC3E}">
        <p14:creationId xmlns:p14="http://schemas.microsoft.com/office/powerpoint/2010/main" val="183323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74826-6C2B-7903-3BB1-2A8324D3E33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5D5EC79-12B8-B6FF-38CE-C0EE4D7F2CC3}"/>
              </a:ext>
            </a:extLst>
          </p:cNvPr>
          <p:cNvSpPr>
            <a:spLocks noGrp="1"/>
          </p:cNvSpPr>
          <p:nvPr>
            <p:ph type="title"/>
          </p:nvPr>
        </p:nvSpPr>
        <p:spPr/>
        <p:txBody>
          <a:bodyPr>
            <a:normAutofit/>
          </a:bodyPr>
          <a:lstStyle/>
          <a:p>
            <a:r>
              <a:rPr lang="en-GB" dirty="0"/>
              <a:t>Biorefinery/Bioeconomy SWOT Analysis</a:t>
            </a:r>
          </a:p>
        </p:txBody>
      </p:sp>
      <p:sp>
        <p:nvSpPr>
          <p:cNvPr id="5" name="Segnaposto numero diapositiva 4">
            <a:extLst>
              <a:ext uri="{FF2B5EF4-FFF2-40B4-BE49-F238E27FC236}">
                <a16:creationId xmlns:a16="http://schemas.microsoft.com/office/drawing/2014/main" id="{F5B1523E-5930-AAC8-F615-8D3CFF6E352B}"/>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7" name="Segnaposto piè di pagina 1">
            <a:extLst>
              <a:ext uri="{FF2B5EF4-FFF2-40B4-BE49-F238E27FC236}">
                <a16:creationId xmlns:a16="http://schemas.microsoft.com/office/drawing/2014/main" id="{E531902D-EC3B-5697-56FF-F555956FC510}"/>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Challenges for future development</a:t>
            </a:r>
          </a:p>
        </p:txBody>
      </p:sp>
      <p:sp>
        <p:nvSpPr>
          <p:cNvPr id="8" name="Segnaposto contenuto 7">
            <a:extLst>
              <a:ext uri="{FF2B5EF4-FFF2-40B4-BE49-F238E27FC236}">
                <a16:creationId xmlns:a16="http://schemas.microsoft.com/office/drawing/2014/main" id="{7ECA8F14-CBDA-8EDA-B75F-9D723E36FBB2}"/>
              </a:ext>
            </a:extLst>
          </p:cNvPr>
          <p:cNvSpPr>
            <a:spLocks noGrp="1"/>
          </p:cNvSpPr>
          <p:nvPr>
            <p:ph idx="1"/>
          </p:nvPr>
        </p:nvSpPr>
        <p:spPr/>
        <p:txBody>
          <a:bodyPr/>
          <a:lstStyle/>
          <a:p>
            <a:pPr marL="0" indent="0">
              <a:buNone/>
            </a:pPr>
            <a:r>
              <a:rPr lang="en-US" b="1" dirty="0" err="1"/>
              <a:t>Strenghts</a:t>
            </a:r>
            <a:endParaRPr lang="en-US" b="1" dirty="0"/>
          </a:p>
          <a:p>
            <a:r>
              <a:rPr lang="en-US" dirty="0"/>
              <a:t>Adding value to the use of biomass</a:t>
            </a:r>
          </a:p>
          <a:p>
            <a:r>
              <a:rPr lang="en-US" dirty="0" err="1"/>
              <a:t>Maximising</a:t>
            </a:r>
            <a:r>
              <a:rPr lang="en-US" dirty="0"/>
              <a:t> biomass conversion efficiency </a:t>
            </a:r>
            <a:r>
              <a:rPr lang="en-US" dirty="0" err="1"/>
              <a:t>minimising</a:t>
            </a:r>
            <a:r>
              <a:rPr lang="en-US" dirty="0"/>
              <a:t> raw material requirements</a:t>
            </a:r>
          </a:p>
          <a:p>
            <a:r>
              <a:rPr lang="en-US" dirty="0"/>
              <a:t>Production of a spectrum of bio-based products (food, feed, materials, chemicals) and bioenergy (fuels, power and/or heat) feeding entire bioeconomy</a:t>
            </a:r>
          </a:p>
          <a:p>
            <a:r>
              <a:rPr lang="en-US" dirty="0"/>
              <a:t>Strong knowledge infrastructure available to tackle technical and non-technical issues</a:t>
            </a:r>
          </a:p>
          <a:p>
            <a:r>
              <a:rPr lang="en-US" dirty="0"/>
              <a:t>Biorefinery is not new, it builds on agriculture, food and forestry industries</a:t>
            </a:r>
          </a:p>
          <a:p>
            <a:r>
              <a:rPr lang="en-US" dirty="0"/>
              <a:t>Stronger focus on drop-in chemicals facilitating market penetration</a:t>
            </a:r>
            <a:endParaRPr lang="en-GB" dirty="0"/>
          </a:p>
        </p:txBody>
      </p:sp>
      <p:pic>
        <p:nvPicPr>
          <p:cNvPr id="11" name="Immagine 10">
            <a:extLst>
              <a:ext uri="{FF2B5EF4-FFF2-40B4-BE49-F238E27FC236}">
                <a16:creationId xmlns:a16="http://schemas.microsoft.com/office/drawing/2014/main" id="{37266845-CFB1-9068-446D-F9C8AFDE3E07}"/>
              </a:ext>
            </a:extLst>
          </p:cNvPr>
          <p:cNvPicPr>
            <a:picLocks noChangeAspect="1"/>
          </p:cNvPicPr>
          <p:nvPr/>
        </p:nvPicPr>
        <p:blipFill rotWithShape="1">
          <a:blip r:embed="rId2">
            <a:clrChange>
              <a:clrFrom>
                <a:srgbClr val="FFFFFF"/>
              </a:clrFrom>
              <a:clrTo>
                <a:srgbClr val="FFFFFF">
                  <a:alpha val="0"/>
                </a:srgbClr>
              </a:clrTo>
            </a:clrChange>
          </a:blip>
          <a:srcRect l="21744" t="10417" r="61134" b="9583"/>
          <a:stretch/>
        </p:blipFill>
        <p:spPr>
          <a:xfrm>
            <a:off x="10563225" y="940589"/>
            <a:ext cx="1552575" cy="1828801"/>
          </a:xfrm>
          <a:prstGeom prst="rect">
            <a:avLst/>
          </a:prstGeom>
        </p:spPr>
      </p:pic>
    </p:spTree>
    <p:extLst>
      <p:ext uri="{BB962C8B-B14F-4D97-AF65-F5344CB8AC3E}">
        <p14:creationId xmlns:p14="http://schemas.microsoft.com/office/powerpoint/2010/main" val="3289022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E87A3-1DB9-3D4D-DE76-D321C48CC68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2D2FCC1-FB7F-79B7-D0A3-948CA2AE61D1}"/>
              </a:ext>
            </a:extLst>
          </p:cNvPr>
          <p:cNvSpPr>
            <a:spLocks noGrp="1"/>
          </p:cNvSpPr>
          <p:nvPr>
            <p:ph type="title"/>
          </p:nvPr>
        </p:nvSpPr>
        <p:spPr/>
        <p:txBody>
          <a:bodyPr>
            <a:normAutofit/>
          </a:bodyPr>
          <a:lstStyle/>
          <a:p>
            <a:r>
              <a:rPr lang="en-GB" dirty="0"/>
              <a:t>Biorefinery/Bioeconomy SWOT Analysis</a:t>
            </a:r>
          </a:p>
        </p:txBody>
      </p:sp>
      <p:sp>
        <p:nvSpPr>
          <p:cNvPr id="5" name="Segnaposto numero diapositiva 4">
            <a:extLst>
              <a:ext uri="{FF2B5EF4-FFF2-40B4-BE49-F238E27FC236}">
                <a16:creationId xmlns:a16="http://schemas.microsoft.com/office/drawing/2014/main" id="{7B8A1DB7-80CD-20BF-CBB0-43E99D5A6953}"/>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7" name="Segnaposto piè di pagina 1">
            <a:extLst>
              <a:ext uri="{FF2B5EF4-FFF2-40B4-BE49-F238E27FC236}">
                <a16:creationId xmlns:a16="http://schemas.microsoft.com/office/drawing/2014/main" id="{860B2212-0044-9E95-8E3E-A92AD5957546}"/>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Challenges for future development</a:t>
            </a:r>
          </a:p>
        </p:txBody>
      </p:sp>
      <p:sp>
        <p:nvSpPr>
          <p:cNvPr id="8" name="Segnaposto contenuto 7">
            <a:extLst>
              <a:ext uri="{FF2B5EF4-FFF2-40B4-BE49-F238E27FC236}">
                <a16:creationId xmlns:a16="http://schemas.microsoft.com/office/drawing/2014/main" id="{9DD8897A-C5B5-F938-003E-3B60EE03488A}"/>
              </a:ext>
            </a:extLst>
          </p:cNvPr>
          <p:cNvSpPr>
            <a:spLocks noGrp="1"/>
          </p:cNvSpPr>
          <p:nvPr>
            <p:ph idx="1"/>
          </p:nvPr>
        </p:nvSpPr>
        <p:spPr/>
        <p:txBody>
          <a:bodyPr/>
          <a:lstStyle/>
          <a:p>
            <a:pPr marL="0" indent="0">
              <a:buNone/>
            </a:pPr>
            <a:r>
              <a:rPr lang="en-US" b="1" dirty="0"/>
              <a:t>Weaknesses</a:t>
            </a:r>
          </a:p>
          <a:p>
            <a:r>
              <a:rPr lang="en-US" dirty="0"/>
              <a:t>Broad undefined and unclassified area</a:t>
            </a:r>
          </a:p>
          <a:p>
            <a:r>
              <a:rPr lang="en-US" dirty="0"/>
              <a:t>Involvement of stakeholders for different market sectors (agriculture, forestry, energy, chemical) over full biomass value chain necessary</a:t>
            </a:r>
          </a:p>
          <a:p>
            <a:r>
              <a:rPr lang="en-US" dirty="0"/>
              <a:t>Most promising biorefinery processes/concepts not clear </a:t>
            </a:r>
          </a:p>
          <a:p>
            <a:r>
              <a:rPr lang="en-US" dirty="0"/>
              <a:t>Most promising biomass value chains, including current/future market volumes/prices, not clear</a:t>
            </a:r>
          </a:p>
          <a:p>
            <a:r>
              <a:rPr lang="en-US" dirty="0"/>
              <a:t>Studying and concept development instead of real market implementation</a:t>
            </a:r>
          </a:p>
          <a:p>
            <a:r>
              <a:rPr lang="en-US" dirty="0"/>
              <a:t>Variability of quality and energy density of biomass</a:t>
            </a:r>
            <a:endParaRPr lang="en-GB" dirty="0"/>
          </a:p>
        </p:txBody>
      </p:sp>
      <p:pic>
        <p:nvPicPr>
          <p:cNvPr id="3" name="Immagine 2">
            <a:extLst>
              <a:ext uri="{FF2B5EF4-FFF2-40B4-BE49-F238E27FC236}">
                <a16:creationId xmlns:a16="http://schemas.microsoft.com/office/drawing/2014/main" id="{5F8A1222-CF8C-4CFF-5BE8-6BA6387E931C}"/>
              </a:ext>
            </a:extLst>
          </p:cNvPr>
          <p:cNvPicPr>
            <a:picLocks noChangeAspect="1"/>
          </p:cNvPicPr>
          <p:nvPr/>
        </p:nvPicPr>
        <p:blipFill rotWithShape="1">
          <a:blip r:embed="rId2">
            <a:clrChange>
              <a:clrFrom>
                <a:srgbClr val="FFFFFF"/>
              </a:clrFrom>
              <a:clrTo>
                <a:srgbClr val="FFFFFF">
                  <a:alpha val="0"/>
                </a:srgbClr>
              </a:clrTo>
            </a:clrChange>
          </a:blip>
          <a:srcRect l="41597" t="10417" r="41386" b="9583"/>
          <a:stretch/>
        </p:blipFill>
        <p:spPr>
          <a:xfrm>
            <a:off x="10567987" y="940589"/>
            <a:ext cx="1543050" cy="1828801"/>
          </a:xfrm>
          <a:prstGeom prst="rect">
            <a:avLst/>
          </a:prstGeom>
        </p:spPr>
      </p:pic>
    </p:spTree>
    <p:extLst>
      <p:ext uri="{BB962C8B-B14F-4D97-AF65-F5344CB8AC3E}">
        <p14:creationId xmlns:p14="http://schemas.microsoft.com/office/powerpoint/2010/main" val="330625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3E3F-6A89-D5A9-0301-4A7C24589FC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D30714F-826C-FEBA-01B6-D43A4D5FDAAA}"/>
              </a:ext>
            </a:extLst>
          </p:cNvPr>
          <p:cNvSpPr>
            <a:spLocks noGrp="1"/>
          </p:cNvSpPr>
          <p:nvPr>
            <p:ph type="title"/>
          </p:nvPr>
        </p:nvSpPr>
        <p:spPr/>
        <p:txBody>
          <a:bodyPr>
            <a:normAutofit/>
          </a:bodyPr>
          <a:lstStyle/>
          <a:p>
            <a:r>
              <a:rPr lang="en-GB" dirty="0"/>
              <a:t>Biorefinery/Bioeconomy SWOT Analysis</a:t>
            </a:r>
          </a:p>
        </p:txBody>
      </p:sp>
      <p:sp>
        <p:nvSpPr>
          <p:cNvPr id="5" name="Segnaposto numero diapositiva 4">
            <a:extLst>
              <a:ext uri="{FF2B5EF4-FFF2-40B4-BE49-F238E27FC236}">
                <a16:creationId xmlns:a16="http://schemas.microsoft.com/office/drawing/2014/main" id="{20C1056A-8764-7016-DA3D-2D4CF56948A0}"/>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7" name="Segnaposto piè di pagina 1">
            <a:extLst>
              <a:ext uri="{FF2B5EF4-FFF2-40B4-BE49-F238E27FC236}">
                <a16:creationId xmlns:a16="http://schemas.microsoft.com/office/drawing/2014/main" id="{45A65887-CA92-17EE-1F79-8E66271D9B74}"/>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Challenges for future development</a:t>
            </a:r>
          </a:p>
        </p:txBody>
      </p:sp>
      <p:sp>
        <p:nvSpPr>
          <p:cNvPr id="8" name="Segnaposto contenuto 7">
            <a:extLst>
              <a:ext uri="{FF2B5EF4-FFF2-40B4-BE49-F238E27FC236}">
                <a16:creationId xmlns:a16="http://schemas.microsoft.com/office/drawing/2014/main" id="{6C1E7DE4-D33B-F86C-D603-C2DB6CDFFFF3}"/>
              </a:ext>
            </a:extLst>
          </p:cNvPr>
          <p:cNvSpPr>
            <a:spLocks noGrp="1"/>
          </p:cNvSpPr>
          <p:nvPr>
            <p:ph idx="1"/>
          </p:nvPr>
        </p:nvSpPr>
        <p:spPr>
          <a:xfrm>
            <a:off x="838200" y="1825625"/>
            <a:ext cx="9648825" cy="4351338"/>
          </a:xfrm>
        </p:spPr>
        <p:txBody>
          <a:bodyPr>
            <a:normAutofit fontScale="92500" lnSpcReduction="10000"/>
          </a:bodyPr>
          <a:lstStyle/>
          <a:p>
            <a:pPr marL="0" indent="0">
              <a:buNone/>
            </a:pPr>
            <a:r>
              <a:rPr lang="en-US" b="1" dirty="0"/>
              <a:t>Opportunities</a:t>
            </a:r>
          </a:p>
          <a:p>
            <a:r>
              <a:rPr lang="en-US" dirty="0"/>
              <a:t>Biorefineries can make a significant contribution to sustainable development</a:t>
            </a:r>
          </a:p>
          <a:p>
            <a:r>
              <a:rPr lang="en-US" dirty="0"/>
              <a:t>Challenging national and global policy goals, international focus on sustainable use of biomass for the production of bioenergy</a:t>
            </a:r>
          </a:p>
          <a:p>
            <a:r>
              <a:rPr lang="en-US" dirty="0"/>
              <a:t>International consensus on the fact that biomass availability is limited meaning that raw materials should be used as efficiently as possible – i.e. development of multi-purpose biorefineries in a framework of scarce raw materials and energy</a:t>
            </a:r>
          </a:p>
          <a:p>
            <a:r>
              <a:rPr lang="en-US" dirty="0"/>
              <a:t>International development of a portfolio of biorefinery concepts, including technical processes</a:t>
            </a:r>
          </a:p>
          <a:p>
            <a:r>
              <a:rPr lang="en-US" dirty="0"/>
              <a:t>Strengthening of the economic position of various market sectors (e.g. agriculture, forestry, chemical and energy)</a:t>
            </a:r>
          </a:p>
          <a:p>
            <a:r>
              <a:rPr lang="en-US" dirty="0"/>
              <a:t>Strong demand from brand owners for biobased chemicals</a:t>
            </a:r>
            <a:endParaRPr lang="en-GB" dirty="0"/>
          </a:p>
        </p:txBody>
      </p:sp>
      <p:pic>
        <p:nvPicPr>
          <p:cNvPr id="3" name="Immagine 2">
            <a:extLst>
              <a:ext uri="{FF2B5EF4-FFF2-40B4-BE49-F238E27FC236}">
                <a16:creationId xmlns:a16="http://schemas.microsoft.com/office/drawing/2014/main" id="{B612B407-114F-46DE-8618-A7615A55840F}"/>
              </a:ext>
            </a:extLst>
          </p:cNvPr>
          <p:cNvPicPr>
            <a:picLocks noChangeAspect="1"/>
          </p:cNvPicPr>
          <p:nvPr/>
        </p:nvPicPr>
        <p:blipFill rotWithShape="1">
          <a:blip r:embed="rId2">
            <a:clrChange>
              <a:clrFrom>
                <a:srgbClr val="FEFFFF"/>
              </a:clrFrom>
              <a:clrTo>
                <a:srgbClr val="FEFFFF">
                  <a:alpha val="0"/>
                </a:srgbClr>
              </a:clrTo>
            </a:clrChange>
          </a:blip>
          <a:srcRect l="60399" t="10417" r="20798" b="9583"/>
          <a:stretch/>
        </p:blipFill>
        <p:spPr>
          <a:xfrm>
            <a:off x="10487025" y="940589"/>
            <a:ext cx="1704975" cy="1828801"/>
          </a:xfrm>
          <a:prstGeom prst="rect">
            <a:avLst/>
          </a:prstGeom>
        </p:spPr>
      </p:pic>
    </p:spTree>
    <p:extLst>
      <p:ext uri="{BB962C8B-B14F-4D97-AF65-F5344CB8AC3E}">
        <p14:creationId xmlns:p14="http://schemas.microsoft.com/office/powerpoint/2010/main" val="329155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5861-4C6A-D5DE-8198-F14BCECB8F4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59F205E-BB96-9FA9-0DB4-8728940F307B}"/>
              </a:ext>
            </a:extLst>
          </p:cNvPr>
          <p:cNvSpPr>
            <a:spLocks noGrp="1"/>
          </p:cNvSpPr>
          <p:nvPr>
            <p:ph type="title"/>
          </p:nvPr>
        </p:nvSpPr>
        <p:spPr/>
        <p:txBody>
          <a:bodyPr>
            <a:normAutofit/>
          </a:bodyPr>
          <a:lstStyle/>
          <a:p>
            <a:r>
              <a:rPr lang="en-GB" dirty="0"/>
              <a:t>Biorefinery/Bioeconomy SWOT Analysis</a:t>
            </a:r>
          </a:p>
        </p:txBody>
      </p:sp>
      <p:sp>
        <p:nvSpPr>
          <p:cNvPr id="5" name="Segnaposto numero diapositiva 4">
            <a:extLst>
              <a:ext uri="{FF2B5EF4-FFF2-40B4-BE49-F238E27FC236}">
                <a16:creationId xmlns:a16="http://schemas.microsoft.com/office/drawing/2014/main" id="{320BC321-A691-696F-6C13-4B2CD834838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7" name="Segnaposto piè di pagina 1">
            <a:extLst>
              <a:ext uri="{FF2B5EF4-FFF2-40B4-BE49-F238E27FC236}">
                <a16:creationId xmlns:a16="http://schemas.microsoft.com/office/drawing/2014/main" id="{2F6EAFFE-68D3-0D7B-D707-5CC605A131E4}"/>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Challenges for future development</a:t>
            </a:r>
          </a:p>
        </p:txBody>
      </p:sp>
      <p:sp>
        <p:nvSpPr>
          <p:cNvPr id="8" name="Segnaposto contenuto 7">
            <a:extLst>
              <a:ext uri="{FF2B5EF4-FFF2-40B4-BE49-F238E27FC236}">
                <a16:creationId xmlns:a16="http://schemas.microsoft.com/office/drawing/2014/main" id="{15B00A76-5E29-CB4F-F1DF-B25FB3AC302A}"/>
              </a:ext>
            </a:extLst>
          </p:cNvPr>
          <p:cNvSpPr>
            <a:spLocks noGrp="1"/>
          </p:cNvSpPr>
          <p:nvPr>
            <p:ph idx="1"/>
          </p:nvPr>
        </p:nvSpPr>
        <p:spPr/>
        <p:txBody>
          <a:bodyPr>
            <a:normAutofit fontScale="92500" lnSpcReduction="20000"/>
          </a:bodyPr>
          <a:lstStyle/>
          <a:p>
            <a:pPr marL="0" indent="0">
              <a:buNone/>
            </a:pPr>
            <a:r>
              <a:rPr lang="en-US" b="1" dirty="0"/>
              <a:t>Threats</a:t>
            </a:r>
          </a:p>
          <a:p>
            <a:r>
              <a:rPr lang="en-US" dirty="0"/>
              <a:t>Economic change and volatility in fossil fuel prices </a:t>
            </a:r>
          </a:p>
          <a:p>
            <a:r>
              <a:rPr lang="en-US" dirty="0"/>
              <a:t>Fast implementation of other renewable energy technologies feeding the market requests</a:t>
            </a:r>
          </a:p>
          <a:p>
            <a:r>
              <a:rPr lang="en-US" dirty="0"/>
              <a:t>Bio-based products and bioenergy are assessed to a higher standard than traditional products (no level playing field)</a:t>
            </a:r>
          </a:p>
          <a:p>
            <a:r>
              <a:rPr lang="en-US" dirty="0"/>
              <a:t>Availability and contractibility of raw materials (e.g. climate change, policies, logistics)</a:t>
            </a:r>
          </a:p>
          <a:p>
            <a:r>
              <a:rPr lang="en-US" dirty="0"/>
              <a:t>(High) investment capital for pilot and demo initiatives difficult to find, and undepreciated existing industrial infrastructure</a:t>
            </a:r>
          </a:p>
          <a:p>
            <a:r>
              <a:rPr lang="en-US" dirty="0"/>
              <a:t>Changing governmental policies</a:t>
            </a:r>
          </a:p>
          <a:p>
            <a:r>
              <a:rPr lang="en-US" dirty="0"/>
              <a:t>Questioning of food/feed/fuels (indirect land use competition) and sustainability of biomass production</a:t>
            </a:r>
          </a:p>
          <a:p>
            <a:r>
              <a:rPr lang="en-US" dirty="0"/>
              <a:t>Goals of end users often focused on single product</a:t>
            </a:r>
            <a:endParaRPr lang="en-GB" dirty="0"/>
          </a:p>
        </p:txBody>
      </p:sp>
      <p:pic>
        <p:nvPicPr>
          <p:cNvPr id="9" name="Immagine 8">
            <a:extLst>
              <a:ext uri="{FF2B5EF4-FFF2-40B4-BE49-F238E27FC236}">
                <a16:creationId xmlns:a16="http://schemas.microsoft.com/office/drawing/2014/main" id="{B049F874-7738-EF08-43B3-743F6F49F117}"/>
              </a:ext>
            </a:extLst>
          </p:cNvPr>
          <p:cNvPicPr>
            <a:picLocks noChangeAspect="1"/>
          </p:cNvPicPr>
          <p:nvPr/>
        </p:nvPicPr>
        <p:blipFill rotWithShape="1">
          <a:blip r:embed="rId2"/>
          <a:srcRect l="80882" t="10417" r="2101" b="9583"/>
          <a:stretch/>
        </p:blipFill>
        <p:spPr>
          <a:xfrm>
            <a:off x="10567987" y="940589"/>
            <a:ext cx="1543050" cy="1828801"/>
          </a:xfrm>
          <a:prstGeom prst="rect">
            <a:avLst/>
          </a:prstGeom>
        </p:spPr>
      </p:pic>
    </p:spTree>
    <p:extLst>
      <p:ext uri="{BB962C8B-B14F-4D97-AF65-F5344CB8AC3E}">
        <p14:creationId xmlns:p14="http://schemas.microsoft.com/office/powerpoint/2010/main" val="344093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9144000" cy="2387600"/>
          </a:xfrm>
        </p:spPr>
        <p:txBody>
          <a:bodyPr anchor="ctr">
            <a:normAutofit fontScale="90000"/>
          </a:bodyPr>
          <a:lstStyle/>
          <a:p>
            <a:r>
              <a:rPr lang="en-GB" b="1" dirty="0">
                <a:solidFill>
                  <a:srgbClr val="94C020"/>
                </a:solidFill>
                <a:latin typeface="+mn-lt"/>
              </a:rPr>
              <a:t>Course: (VET-C2)</a:t>
            </a:r>
            <a:br>
              <a:rPr lang="en-GB" b="1" dirty="0">
                <a:solidFill>
                  <a:srgbClr val="94C020"/>
                </a:solidFill>
                <a:latin typeface="+mn-lt"/>
              </a:rPr>
            </a:br>
            <a:r>
              <a:rPr lang="en-GB" b="1" dirty="0">
                <a:solidFill>
                  <a:srgbClr val="94C020"/>
                </a:solidFill>
                <a:latin typeface="+mn-lt"/>
              </a:rPr>
              <a:t>Module: </a:t>
            </a:r>
            <a:r>
              <a:rPr lang="en-US" b="1" dirty="0">
                <a:solidFill>
                  <a:srgbClr val="94C020"/>
                </a:solidFill>
                <a:latin typeface="+mn-lt"/>
              </a:rPr>
              <a:t>Bio-economy, circular economy and bio-based products</a:t>
            </a:r>
            <a:br>
              <a:rPr lang="en-GB" b="1" dirty="0">
                <a:solidFill>
                  <a:srgbClr val="94C020"/>
                </a:solidFill>
                <a:latin typeface="+mn-lt"/>
              </a:rPr>
            </a:br>
            <a:r>
              <a:rPr lang="en-GB" b="1" dirty="0">
                <a:solidFill>
                  <a:srgbClr val="94C020"/>
                </a:solidFill>
                <a:latin typeface="+mn-lt"/>
              </a:rPr>
              <a:t>Learning Unit: The concept of biorefinery </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619750"/>
            <a:ext cx="9144000" cy="935510"/>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UNIFI &amp; MDU</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D5A2B874-CF53-D1DE-5DE5-53689B7CEDBD}"/>
              </a:ext>
            </a:extLst>
          </p:cNvPr>
          <p:cNvSpPr>
            <a:spLocks noGrp="1"/>
          </p:cNvSpPr>
          <p:nvPr>
            <p:ph type="title"/>
          </p:nvPr>
        </p:nvSpPr>
        <p:spPr/>
        <p:txBody>
          <a:bodyPr/>
          <a:lstStyle/>
          <a:p>
            <a:r>
              <a:rPr lang="en-GB" dirty="0"/>
              <a:t>Conclusions</a:t>
            </a:r>
          </a:p>
        </p:txBody>
      </p:sp>
      <p:sp>
        <p:nvSpPr>
          <p:cNvPr id="11" name="Segnaposto contenuto 10">
            <a:extLst>
              <a:ext uri="{FF2B5EF4-FFF2-40B4-BE49-F238E27FC236}">
                <a16:creationId xmlns:a16="http://schemas.microsoft.com/office/drawing/2014/main" id="{F8C390CE-F11F-190E-0867-17F014F564D9}"/>
              </a:ext>
            </a:extLst>
          </p:cNvPr>
          <p:cNvSpPr>
            <a:spLocks noGrp="1"/>
          </p:cNvSpPr>
          <p:nvPr>
            <p:ph idx="1"/>
          </p:nvPr>
        </p:nvSpPr>
        <p:spPr/>
        <p:txBody>
          <a:bodyPr>
            <a:normAutofit fontScale="85000" lnSpcReduction="10000"/>
          </a:bodyPr>
          <a:lstStyle/>
          <a:p>
            <a:r>
              <a:rPr lang="en-US" dirty="0"/>
              <a:t>Biomass is becoming a crucial source for carbon materials as the economy shifts away from coal and crude oil.</a:t>
            </a:r>
          </a:p>
          <a:p>
            <a:r>
              <a:rPr lang="en-US" dirty="0"/>
              <a:t>The bio-based economy is growing in complexity due to factors like higher crude oil prices, environmental concerns, corporate commitments, and policy changes.</a:t>
            </a:r>
          </a:p>
          <a:p>
            <a:r>
              <a:rPr lang="en-US" dirty="0"/>
              <a:t>Biorefineries are producing fuels, chemical building blocks, polymers, and solvents from biomass, with expectations of further growth.</a:t>
            </a:r>
          </a:p>
          <a:p>
            <a:r>
              <a:rPr lang="en-US" dirty="0"/>
              <a:t>Biorefineries are not yet displacing fossil refinery technologies but aim to integrate with existing infrastructure.</a:t>
            </a:r>
          </a:p>
          <a:p>
            <a:r>
              <a:rPr lang="en-US" dirty="0"/>
              <a:t>Integrated biorefinery processes that produce bio-based products and energy carriers are seen as the most efficient strategy for biomass valorization.</a:t>
            </a:r>
          </a:p>
          <a:p>
            <a:r>
              <a:rPr lang="en-US" dirty="0"/>
              <a:t>Challenges include making biomass transformations economically feasible and developing new processing technologies, catalysts, and chemical reactions.</a:t>
            </a:r>
          </a:p>
          <a:p>
            <a:r>
              <a:rPr lang="en-US" dirty="0"/>
              <a:t>Achieving carbon-neutral industrial processes through renewable energy consumption requires collaboration among stakeholders and integration with other sectors and technologies.</a:t>
            </a:r>
            <a:endParaRPr lang="en-GB" dirty="0"/>
          </a:p>
        </p:txBody>
      </p:sp>
      <p:sp>
        <p:nvSpPr>
          <p:cNvPr id="5" name="Segnaposto numero diapositiva 4">
            <a:extLst>
              <a:ext uri="{FF2B5EF4-FFF2-40B4-BE49-F238E27FC236}">
                <a16:creationId xmlns:a16="http://schemas.microsoft.com/office/drawing/2014/main" id="{CFE691D5-0190-8041-F65F-D9E02984A74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88103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Summary</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en-US" dirty="0"/>
              <a:t>The concept of biorefinery</a:t>
            </a:r>
          </a:p>
          <a:p>
            <a:r>
              <a:rPr lang="en-US" dirty="0"/>
              <a:t>Case studies and world-case examples</a:t>
            </a:r>
          </a:p>
          <a:p>
            <a:r>
              <a:rPr lang="en-US" dirty="0"/>
              <a:t>Challenges for future development</a:t>
            </a:r>
          </a:p>
          <a:p>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A263EA-4266-208C-A584-9FE856EA3B53}"/>
              </a:ext>
            </a:extLst>
          </p:cNvPr>
          <p:cNvSpPr>
            <a:spLocks noGrp="1"/>
          </p:cNvSpPr>
          <p:nvPr>
            <p:ph type="title"/>
          </p:nvPr>
        </p:nvSpPr>
        <p:spPr/>
        <p:txBody>
          <a:bodyPr/>
          <a:lstStyle/>
          <a:p>
            <a:r>
              <a:rPr lang="en-GB" dirty="0"/>
              <a:t>Biorefinery: definition</a:t>
            </a:r>
          </a:p>
        </p:txBody>
      </p:sp>
      <p:sp>
        <p:nvSpPr>
          <p:cNvPr id="8" name="Segnaposto contenuto 7">
            <a:extLst>
              <a:ext uri="{FF2B5EF4-FFF2-40B4-BE49-F238E27FC236}">
                <a16:creationId xmlns:a16="http://schemas.microsoft.com/office/drawing/2014/main" id="{089D8DCB-0CA4-57E2-68C9-5E1B71CB654C}"/>
              </a:ext>
            </a:extLst>
          </p:cNvPr>
          <p:cNvSpPr>
            <a:spLocks noGrp="1"/>
          </p:cNvSpPr>
          <p:nvPr>
            <p:ph sz="half" idx="1"/>
          </p:nvPr>
        </p:nvSpPr>
        <p:spPr>
          <a:xfrm>
            <a:off x="200026" y="1825625"/>
            <a:ext cx="4286250" cy="4351338"/>
          </a:xfrm>
        </p:spPr>
        <p:txBody>
          <a:bodyPr/>
          <a:lstStyle/>
          <a:p>
            <a:pPr marL="0" indent="0">
              <a:buNone/>
            </a:pPr>
            <a:r>
              <a:rPr lang="en-US" dirty="0"/>
              <a:t>IEA Bioenergy Task 42 Biorefinery Definition</a:t>
            </a:r>
          </a:p>
          <a:p>
            <a:pPr marL="0" indent="0">
              <a:buNone/>
            </a:pPr>
            <a:r>
              <a:rPr lang="en-US" dirty="0"/>
              <a:t>“Biorefinery is the sustainable processing of biomass into a spectrum of marketable Products (food, feed. materials, chemicals) and Energy (fuels, power, heat)”</a:t>
            </a:r>
          </a:p>
          <a:p>
            <a:pPr marL="0" indent="0">
              <a:buNone/>
            </a:pPr>
            <a:endParaRPr lang="en-GB" dirty="0"/>
          </a:p>
        </p:txBody>
      </p:sp>
      <p:pic>
        <p:nvPicPr>
          <p:cNvPr id="11" name="Segnaposto contenuto 10">
            <a:extLst>
              <a:ext uri="{FF2B5EF4-FFF2-40B4-BE49-F238E27FC236}">
                <a16:creationId xmlns:a16="http://schemas.microsoft.com/office/drawing/2014/main" id="{C294F56B-0B35-9E0F-FD0F-DC3D33615D7E}"/>
              </a:ext>
            </a:extLst>
          </p:cNvPr>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4162425" y="1566941"/>
            <a:ext cx="8029575" cy="4841443"/>
          </a:xfrm>
        </p:spPr>
      </p:pic>
      <p:sp>
        <p:nvSpPr>
          <p:cNvPr id="7" name="Segnaposto piè di pagina 1">
            <a:extLst>
              <a:ext uri="{FF2B5EF4-FFF2-40B4-BE49-F238E27FC236}">
                <a16:creationId xmlns:a16="http://schemas.microsoft.com/office/drawing/2014/main" id="{4C3EEE37-01BD-E94F-3EEF-CF8F14C756E8}"/>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5" name="Segnaposto numero diapositiva 4">
            <a:extLst>
              <a:ext uri="{FF2B5EF4-FFF2-40B4-BE49-F238E27FC236}">
                <a16:creationId xmlns:a16="http://schemas.microsoft.com/office/drawing/2014/main" id="{B59CB4D6-D918-E6D4-8FBF-0CBAA081A9E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12" name="Segnaposto contenuto 2">
            <a:extLst>
              <a:ext uri="{FF2B5EF4-FFF2-40B4-BE49-F238E27FC236}">
                <a16:creationId xmlns:a16="http://schemas.microsoft.com/office/drawing/2014/main" id="{9780F0D3-1606-D882-A904-9E48A6B96BC0}"/>
              </a:ext>
            </a:extLst>
          </p:cNvPr>
          <p:cNvSpPr txBox="1">
            <a:spLocks/>
          </p:cNvSpPr>
          <p:nvPr/>
        </p:nvSpPr>
        <p:spPr>
          <a:xfrm>
            <a:off x="4486276" y="5198834"/>
            <a:ext cx="4038600" cy="658848"/>
          </a:xfrm>
          <a:prstGeom prst="rect">
            <a:avLst/>
          </a:prstGeom>
          <a:ln>
            <a:solidFill>
              <a:srgbClr val="92D050"/>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77" i="1" dirty="0"/>
              <a:t>An example of a Bio-based products value chain which is a general illustration of an agriculture feedstock based biorefinery that is built around biochemical conversion technologies.</a:t>
            </a:r>
          </a:p>
        </p:txBody>
      </p:sp>
    </p:spTree>
    <p:extLst>
      <p:ext uri="{BB962C8B-B14F-4D97-AF65-F5344CB8AC3E}">
        <p14:creationId xmlns:p14="http://schemas.microsoft.com/office/powerpoint/2010/main" val="158289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67B0-0468-26FD-DA5D-DD79AD5D304F}"/>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898D8227-6FEC-EBBF-0AE2-301E2A47AB5D}"/>
              </a:ext>
            </a:extLst>
          </p:cNvPr>
          <p:cNvSpPr>
            <a:spLocks noGrp="1"/>
          </p:cNvSpPr>
          <p:nvPr>
            <p:ph type="title"/>
          </p:nvPr>
        </p:nvSpPr>
        <p:spPr/>
        <p:txBody>
          <a:bodyPr/>
          <a:lstStyle/>
          <a:p>
            <a:r>
              <a:rPr lang="en-GB" dirty="0"/>
              <a:t>Biorefineries: products</a:t>
            </a:r>
          </a:p>
        </p:txBody>
      </p:sp>
      <p:sp>
        <p:nvSpPr>
          <p:cNvPr id="6" name="Segnaposto contenuto 5">
            <a:extLst>
              <a:ext uri="{FF2B5EF4-FFF2-40B4-BE49-F238E27FC236}">
                <a16:creationId xmlns:a16="http://schemas.microsoft.com/office/drawing/2014/main" id="{336D1301-6C7C-D524-E033-45D4DA9C693E}"/>
              </a:ext>
            </a:extLst>
          </p:cNvPr>
          <p:cNvSpPr>
            <a:spLocks noGrp="1"/>
          </p:cNvSpPr>
          <p:nvPr>
            <p:ph sz="half" idx="1"/>
          </p:nvPr>
        </p:nvSpPr>
        <p:spPr>
          <a:xfrm>
            <a:off x="76201" y="1557338"/>
            <a:ext cx="5629308" cy="4814887"/>
          </a:xfrm>
        </p:spPr>
        <p:txBody>
          <a:bodyPr>
            <a:normAutofit fontScale="62500" lnSpcReduction="20000"/>
          </a:bodyPr>
          <a:lstStyle/>
          <a:p>
            <a:pPr marL="0" indent="0">
              <a:lnSpc>
                <a:spcPct val="120000"/>
              </a:lnSpc>
              <a:buNone/>
            </a:pPr>
            <a:r>
              <a:rPr lang="en-US" dirty="0"/>
              <a:t>Key building blocks in chemical industry include methanol, ethylene, propylene, butadiene, benzene, toluene, and xylene. While these are primarily used for polymers and plastics, they also serve as the basis for numerous fine and specialty chemicals. </a:t>
            </a:r>
          </a:p>
          <a:p>
            <a:pPr marL="0" indent="0">
              <a:lnSpc>
                <a:spcPct val="120000"/>
              </a:lnSpc>
              <a:buNone/>
            </a:pPr>
            <a:r>
              <a:rPr lang="en-US" dirty="0"/>
              <a:t>Bio-based counterparts are the products of biorefineries, and they have the potential to replace fossil-based materials, but cost considerations are crucial. </a:t>
            </a:r>
          </a:p>
          <a:p>
            <a:pPr marL="0" indent="0">
              <a:lnSpc>
                <a:spcPct val="120000"/>
              </a:lnSpc>
              <a:buNone/>
            </a:pPr>
            <a:r>
              <a:rPr lang="en-US" dirty="0"/>
              <a:t>Bio-based products must match or outperform their petrochemical equivalents at a competitive cost with a lower environmental impact. Integrated biorefinery processes, akin to oil refineries, are seen as a more efficient approach, producing bio-based products alongside secondary energy carriers. This integration, including food or feed production, aligns with the vision of a sustainable, bio-based economy.</a:t>
            </a:r>
            <a:endParaRPr lang="en-GB" dirty="0"/>
          </a:p>
        </p:txBody>
      </p:sp>
      <p:sp>
        <p:nvSpPr>
          <p:cNvPr id="7" name="Segnaposto piè di pagina 1">
            <a:extLst>
              <a:ext uri="{FF2B5EF4-FFF2-40B4-BE49-F238E27FC236}">
                <a16:creationId xmlns:a16="http://schemas.microsoft.com/office/drawing/2014/main" id="{6D892271-A1AC-6372-128E-ECBEDA5A04D6}"/>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5" name="Segnaposto numero diapositiva 4">
            <a:extLst>
              <a:ext uri="{FF2B5EF4-FFF2-40B4-BE49-F238E27FC236}">
                <a16:creationId xmlns:a16="http://schemas.microsoft.com/office/drawing/2014/main" id="{7BF03A30-7B2D-87D7-4C99-33152DAC9A9F}"/>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6" name="Segnaposto contenuto 15">
            <a:extLst>
              <a:ext uri="{FF2B5EF4-FFF2-40B4-BE49-F238E27FC236}">
                <a16:creationId xmlns:a16="http://schemas.microsoft.com/office/drawing/2014/main" id="{65794D90-B646-3682-3ABF-CDA08D9FE25B}"/>
              </a:ext>
            </a:extLst>
          </p:cNvPr>
          <p:cNvPicPr>
            <a:picLocks noGrp="1" noChangeAspect="1"/>
          </p:cNvPicPr>
          <p:nvPr>
            <p:ph sz="half" idx="2"/>
          </p:nvPr>
        </p:nvPicPr>
        <p:blipFill>
          <a:blip r:embed="rId2">
            <a:clrChange>
              <a:clrFrom>
                <a:srgbClr val="000000">
                  <a:alpha val="0"/>
                </a:srgbClr>
              </a:clrFrom>
              <a:clrTo>
                <a:srgbClr val="000000">
                  <a:alpha val="0"/>
                </a:srgbClr>
              </a:clrTo>
            </a:clrChange>
          </a:blip>
          <a:stretch>
            <a:fillRect/>
          </a:stretch>
        </p:blipFill>
        <p:spPr>
          <a:xfrm>
            <a:off x="6210300" y="1178414"/>
            <a:ext cx="5905499" cy="4989024"/>
          </a:xfrm>
          <a:prstGeom prst="rect">
            <a:avLst/>
          </a:prstGeom>
        </p:spPr>
      </p:pic>
    </p:spTree>
    <p:extLst>
      <p:ext uri="{BB962C8B-B14F-4D97-AF65-F5344CB8AC3E}">
        <p14:creationId xmlns:p14="http://schemas.microsoft.com/office/powerpoint/2010/main" val="43672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B5EEA3-6218-1F2A-A8DF-343D7796829B}"/>
              </a:ext>
            </a:extLst>
          </p:cNvPr>
          <p:cNvSpPr>
            <a:spLocks noGrp="1"/>
          </p:cNvSpPr>
          <p:nvPr>
            <p:ph type="title"/>
          </p:nvPr>
        </p:nvSpPr>
        <p:spPr/>
        <p:txBody>
          <a:bodyPr/>
          <a:lstStyle/>
          <a:p>
            <a:r>
              <a:rPr lang="en-GB" dirty="0"/>
              <a:t>Biorefineries generations</a:t>
            </a:r>
          </a:p>
        </p:txBody>
      </p:sp>
      <p:sp>
        <p:nvSpPr>
          <p:cNvPr id="3" name="Segnaposto contenuto 2">
            <a:extLst>
              <a:ext uri="{FF2B5EF4-FFF2-40B4-BE49-F238E27FC236}">
                <a16:creationId xmlns:a16="http://schemas.microsoft.com/office/drawing/2014/main" id="{F29EFB7F-26F5-B8B1-C3E6-A850E12B1C67}"/>
              </a:ext>
            </a:extLst>
          </p:cNvPr>
          <p:cNvSpPr>
            <a:spLocks noGrp="1"/>
          </p:cNvSpPr>
          <p:nvPr>
            <p:ph sz="half" idx="1"/>
          </p:nvPr>
        </p:nvSpPr>
        <p:spPr>
          <a:xfrm>
            <a:off x="762000" y="1825625"/>
            <a:ext cx="5038725" cy="4622800"/>
          </a:xfrm>
        </p:spPr>
        <p:txBody>
          <a:bodyPr>
            <a:normAutofit fontScale="92500" lnSpcReduction="10000"/>
          </a:bodyPr>
          <a:lstStyle/>
          <a:p>
            <a:r>
              <a:rPr lang="en-US" b="1" dirty="0"/>
              <a:t>First Generation</a:t>
            </a:r>
            <a:r>
              <a:rPr lang="en-US" dirty="0"/>
              <a:t>, primarily focused on the conversion of food crops, such as corn or sugarcane, into biofuels like ethanol. The feedstocks are typically edible portions of plants.</a:t>
            </a:r>
          </a:p>
          <a:p>
            <a:r>
              <a:rPr lang="en-US" b="1" dirty="0"/>
              <a:t>Second Generation</a:t>
            </a:r>
            <a:r>
              <a:rPr lang="en-US" dirty="0"/>
              <a:t>, utilize non-food biomass, such as agricultural residues (e.g., corn stover, wheat straw), forestry residues, or energy crops, to produce a broader range of bio-based products.</a:t>
            </a:r>
            <a:endParaRPr lang="en-GB" dirty="0"/>
          </a:p>
        </p:txBody>
      </p:sp>
      <p:sp>
        <p:nvSpPr>
          <p:cNvPr id="4" name="Segnaposto contenuto 3">
            <a:extLst>
              <a:ext uri="{FF2B5EF4-FFF2-40B4-BE49-F238E27FC236}">
                <a16:creationId xmlns:a16="http://schemas.microsoft.com/office/drawing/2014/main" id="{27860E00-3DE0-19FA-C204-5E86998A351F}"/>
              </a:ext>
            </a:extLst>
          </p:cNvPr>
          <p:cNvSpPr>
            <a:spLocks noGrp="1"/>
          </p:cNvSpPr>
          <p:nvPr>
            <p:ph sz="half" idx="2"/>
          </p:nvPr>
        </p:nvSpPr>
        <p:spPr>
          <a:xfrm>
            <a:off x="6172199" y="1825625"/>
            <a:ext cx="5781675" cy="4351338"/>
          </a:xfrm>
        </p:spPr>
        <p:txBody>
          <a:bodyPr>
            <a:normAutofit fontScale="92500" lnSpcReduction="10000"/>
          </a:bodyPr>
          <a:lstStyle/>
          <a:p>
            <a:r>
              <a:rPr lang="en-US" b="1" dirty="0"/>
              <a:t>Third Generation</a:t>
            </a:r>
            <a:r>
              <a:rPr lang="en-US" dirty="0"/>
              <a:t>, often associated with the use of algae as a feedstock for biofuel production. Algae can be grown in various environments, including wastewater, and can produce lipids suitable for biodiesel.</a:t>
            </a:r>
          </a:p>
          <a:p>
            <a:r>
              <a:rPr lang="en-US" b="1" dirty="0"/>
              <a:t>Fourth Generation </a:t>
            </a:r>
            <a:r>
              <a:rPr lang="en-US" dirty="0"/>
              <a:t>or </a:t>
            </a:r>
            <a:r>
              <a:rPr lang="en-US" b="1" dirty="0"/>
              <a:t>Integrated Biorefineries</a:t>
            </a:r>
            <a:r>
              <a:rPr lang="en-US" dirty="0"/>
              <a:t> combine multiple conversion processes to produce a variety of products from different feedstocks. These facilities aim for maximal resource utilization and economic viability.</a:t>
            </a:r>
            <a:endParaRPr lang="en-GB" dirty="0"/>
          </a:p>
        </p:txBody>
      </p:sp>
      <p:sp>
        <p:nvSpPr>
          <p:cNvPr id="6" name="Segnaposto numero diapositiva 5">
            <a:extLst>
              <a:ext uri="{FF2B5EF4-FFF2-40B4-BE49-F238E27FC236}">
                <a16:creationId xmlns:a16="http://schemas.microsoft.com/office/drawing/2014/main" id="{707F0254-5DD4-2CF0-C186-90065B43A066}"/>
              </a:ext>
            </a:extLst>
          </p:cNvPr>
          <p:cNvSpPr>
            <a:spLocks noGrp="1"/>
          </p:cNvSpPr>
          <p:nvPr>
            <p:ph type="sldNum" sz="quarter" idx="12"/>
          </p:nvPr>
        </p:nvSpPr>
        <p:spPr/>
        <p:txBody>
          <a:bodyPr/>
          <a:lstStyle/>
          <a:p>
            <a:fld id="{6FF9F0C5-380F-41C2-899A-BAC0F0927E16}" type="slidenum">
              <a:rPr lang="en-US" smtClean="0"/>
              <a:t>6</a:t>
            </a:fld>
            <a:endParaRPr lang="en-US" dirty="0"/>
          </a:p>
        </p:txBody>
      </p:sp>
      <p:sp>
        <p:nvSpPr>
          <p:cNvPr id="7" name="Segnaposto piè di pagina 1">
            <a:extLst>
              <a:ext uri="{FF2B5EF4-FFF2-40B4-BE49-F238E27FC236}">
                <a16:creationId xmlns:a16="http://schemas.microsoft.com/office/drawing/2014/main" id="{02E0174E-0DB0-FA9E-B262-7A268E78D9FD}"/>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Tree>
    <p:extLst>
      <p:ext uri="{BB962C8B-B14F-4D97-AF65-F5344CB8AC3E}">
        <p14:creationId xmlns:p14="http://schemas.microsoft.com/office/powerpoint/2010/main" val="250383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A4271-110D-4180-B601-83C6DAC0E98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D9929A7-E4BF-2622-7898-B8CCF2731545}"/>
              </a:ext>
            </a:extLst>
          </p:cNvPr>
          <p:cNvSpPr>
            <a:spLocks noGrp="1"/>
          </p:cNvSpPr>
          <p:nvPr>
            <p:ph type="title"/>
          </p:nvPr>
        </p:nvSpPr>
        <p:spPr/>
        <p:txBody>
          <a:bodyPr/>
          <a:lstStyle/>
          <a:p>
            <a:r>
              <a:rPr lang="en-GB" dirty="0"/>
              <a:t>Biorefineries: key drivers</a:t>
            </a:r>
          </a:p>
        </p:txBody>
      </p:sp>
      <p:sp>
        <p:nvSpPr>
          <p:cNvPr id="4" name="Segnaposto testo 3">
            <a:extLst>
              <a:ext uri="{FF2B5EF4-FFF2-40B4-BE49-F238E27FC236}">
                <a16:creationId xmlns:a16="http://schemas.microsoft.com/office/drawing/2014/main" id="{EFF7AE1E-F22D-5541-6FB9-0E79B9E07799}"/>
              </a:ext>
            </a:extLst>
          </p:cNvPr>
          <p:cNvSpPr>
            <a:spLocks noGrp="1"/>
          </p:cNvSpPr>
          <p:nvPr>
            <p:ph type="body" idx="1"/>
          </p:nvPr>
        </p:nvSpPr>
        <p:spPr/>
        <p:txBody>
          <a:bodyPr/>
          <a:lstStyle/>
          <a:p>
            <a:r>
              <a:rPr lang="en-GB" dirty="0"/>
              <a:t>Transportation sector</a:t>
            </a:r>
          </a:p>
        </p:txBody>
      </p:sp>
      <p:sp>
        <p:nvSpPr>
          <p:cNvPr id="6" name="Segnaposto contenuto 5">
            <a:extLst>
              <a:ext uri="{FF2B5EF4-FFF2-40B4-BE49-F238E27FC236}">
                <a16:creationId xmlns:a16="http://schemas.microsoft.com/office/drawing/2014/main" id="{84E925D0-11D7-65CB-6885-1A36B4610DFC}"/>
              </a:ext>
            </a:extLst>
          </p:cNvPr>
          <p:cNvSpPr>
            <a:spLocks noGrp="1"/>
          </p:cNvSpPr>
          <p:nvPr>
            <p:ph sz="half" idx="2"/>
          </p:nvPr>
        </p:nvSpPr>
        <p:spPr/>
        <p:txBody>
          <a:bodyPr>
            <a:normAutofit/>
          </a:bodyPr>
          <a:lstStyle/>
          <a:p>
            <a:pPr marL="0" indent="0">
              <a:buNone/>
            </a:pPr>
            <a:r>
              <a:rPr lang="en-US" dirty="0"/>
              <a:t>The main driver for the development and implementation of biorefinery processes today is the </a:t>
            </a:r>
            <a:r>
              <a:rPr lang="en-US" b="1" dirty="0"/>
              <a:t>transportation</a:t>
            </a:r>
            <a:r>
              <a:rPr lang="en-US" dirty="0"/>
              <a:t> sector. Significant amounts of renewable fuels are necessary in the short and midterm to meet policy regulations both in- and outside Europe.</a:t>
            </a:r>
            <a:endParaRPr lang="en-GB" dirty="0"/>
          </a:p>
        </p:txBody>
      </p:sp>
      <p:sp>
        <p:nvSpPr>
          <p:cNvPr id="8" name="Segnaposto testo 7">
            <a:extLst>
              <a:ext uri="{FF2B5EF4-FFF2-40B4-BE49-F238E27FC236}">
                <a16:creationId xmlns:a16="http://schemas.microsoft.com/office/drawing/2014/main" id="{770EF2AE-20D5-5772-9327-CB8065DD2708}"/>
              </a:ext>
            </a:extLst>
          </p:cNvPr>
          <p:cNvSpPr>
            <a:spLocks noGrp="1"/>
          </p:cNvSpPr>
          <p:nvPr>
            <p:ph type="body" sz="quarter" idx="3"/>
          </p:nvPr>
        </p:nvSpPr>
        <p:spPr/>
        <p:txBody>
          <a:bodyPr/>
          <a:lstStyle/>
          <a:p>
            <a:r>
              <a:rPr lang="en-GB" dirty="0"/>
              <a:t>Sustainability</a:t>
            </a:r>
          </a:p>
        </p:txBody>
      </p:sp>
      <p:sp>
        <p:nvSpPr>
          <p:cNvPr id="9" name="Segnaposto contenuto 8">
            <a:extLst>
              <a:ext uri="{FF2B5EF4-FFF2-40B4-BE49-F238E27FC236}">
                <a16:creationId xmlns:a16="http://schemas.microsoft.com/office/drawing/2014/main" id="{B420A88F-CB9A-2829-5FE9-C3EAED2CEA83}"/>
              </a:ext>
            </a:extLst>
          </p:cNvPr>
          <p:cNvSpPr>
            <a:spLocks noGrp="1"/>
          </p:cNvSpPr>
          <p:nvPr>
            <p:ph sz="quarter" idx="4"/>
          </p:nvPr>
        </p:nvSpPr>
        <p:spPr/>
        <p:txBody>
          <a:bodyPr>
            <a:normAutofit/>
          </a:bodyPr>
          <a:lstStyle/>
          <a:p>
            <a:pPr marL="0" indent="0">
              <a:buNone/>
            </a:pPr>
            <a:r>
              <a:rPr lang="en-US" dirty="0"/>
              <a:t>One of the main drivers for the establishment of biorefineries is the call for </a:t>
            </a:r>
            <a:r>
              <a:rPr lang="en-US" b="1" dirty="0"/>
              <a:t>sustainability</a:t>
            </a:r>
            <a:r>
              <a:rPr lang="en-US" dirty="0"/>
              <a:t>. Biorefinery development can be designed for environmental, social and economic sustainability impacting the full product value chain.</a:t>
            </a:r>
            <a:endParaRPr lang="en-GB" dirty="0"/>
          </a:p>
        </p:txBody>
      </p:sp>
      <p:sp>
        <p:nvSpPr>
          <p:cNvPr id="7" name="Segnaposto piè di pagina 1">
            <a:extLst>
              <a:ext uri="{FF2B5EF4-FFF2-40B4-BE49-F238E27FC236}">
                <a16:creationId xmlns:a16="http://schemas.microsoft.com/office/drawing/2014/main" id="{1C537E0A-38C8-F9AA-B0DE-1DC33A0FA02F}"/>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5" name="Segnaposto numero diapositiva 4">
            <a:extLst>
              <a:ext uri="{FF2B5EF4-FFF2-40B4-BE49-F238E27FC236}">
                <a16:creationId xmlns:a16="http://schemas.microsoft.com/office/drawing/2014/main" id="{619B7375-7395-6BEC-1510-2EB17D246E0D}"/>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2" name="Immagine 11">
            <a:extLst>
              <a:ext uri="{FF2B5EF4-FFF2-40B4-BE49-F238E27FC236}">
                <a16:creationId xmlns:a16="http://schemas.microsoft.com/office/drawing/2014/main" id="{B6CF1A45-AD19-A3E7-9ABC-F552638AB13C}"/>
              </a:ext>
            </a:extLst>
          </p:cNvPr>
          <p:cNvPicPr>
            <a:picLocks noChangeAspect="1"/>
          </p:cNvPicPr>
          <p:nvPr/>
        </p:nvPicPr>
        <p:blipFill rotWithShape="1">
          <a:blip r:embed="rId2">
            <a:clrChange>
              <a:clrFrom>
                <a:srgbClr val="FFFFFF"/>
              </a:clrFrom>
              <a:clrTo>
                <a:srgbClr val="FFFFFF">
                  <a:alpha val="0"/>
                </a:srgbClr>
              </a:clrTo>
            </a:clrChange>
          </a:blip>
          <a:srcRect l="10558" t="34313" r="10203" b="32640"/>
          <a:stretch/>
        </p:blipFill>
        <p:spPr>
          <a:xfrm>
            <a:off x="1085056" y="1631950"/>
            <a:ext cx="2314575" cy="545012"/>
          </a:xfrm>
          <a:prstGeom prst="rect">
            <a:avLst/>
          </a:prstGeom>
        </p:spPr>
      </p:pic>
      <p:pic>
        <p:nvPicPr>
          <p:cNvPr id="18" name="Immagine 17">
            <a:extLst>
              <a:ext uri="{FF2B5EF4-FFF2-40B4-BE49-F238E27FC236}">
                <a16:creationId xmlns:a16="http://schemas.microsoft.com/office/drawing/2014/main" id="{165D1D7D-8BE5-F367-188F-37C2644C312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94427" y="1584271"/>
            <a:ext cx="2653507" cy="640369"/>
          </a:xfrm>
          <a:prstGeom prst="rect">
            <a:avLst/>
          </a:prstGeom>
        </p:spPr>
      </p:pic>
    </p:spTree>
    <p:extLst>
      <p:ext uri="{BB962C8B-B14F-4D97-AF65-F5344CB8AC3E}">
        <p14:creationId xmlns:p14="http://schemas.microsoft.com/office/powerpoint/2010/main" val="100106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0B29304E-24A6-70D2-448F-51DB47A12479}"/>
              </a:ext>
            </a:extLst>
          </p:cNvPr>
          <p:cNvSpPr>
            <a:spLocks noGrp="1"/>
          </p:cNvSpPr>
          <p:nvPr>
            <p:ph type="title"/>
          </p:nvPr>
        </p:nvSpPr>
        <p:spPr/>
        <p:txBody>
          <a:bodyPr/>
          <a:lstStyle/>
          <a:p>
            <a:r>
              <a:rPr lang="en-GB" dirty="0"/>
              <a:t>Biomass value Pyramid</a:t>
            </a:r>
          </a:p>
        </p:txBody>
      </p:sp>
      <p:sp>
        <p:nvSpPr>
          <p:cNvPr id="8" name="Segnaposto numero diapositiva 7">
            <a:extLst>
              <a:ext uri="{FF2B5EF4-FFF2-40B4-BE49-F238E27FC236}">
                <a16:creationId xmlns:a16="http://schemas.microsoft.com/office/drawing/2014/main" id="{837D3961-32E2-87FE-0FCD-5CB9F27DC782}"/>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10" name="Segnaposto piè di pagina 1">
            <a:extLst>
              <a:ext uri="{FF2B5EF4-FFF2-40B4-BE49-F238E27FC236}">
                <a16:creationId xmlns:a16="http://schemas.microsoft.com/office/drawing/2014/main" id="{FEAC7E96-316D-CCC8-755F-001251D79B34}"/>
              </a:ext>
            </a:extLst>
          </p:cNvPr>
          <p:cNvSpPr>
            <a:spLocks noGrp="1"/>
          </p:cNvSpPr>
          <p:nvPr>
            <p:ph type="ftr" sz="quarter" idx="11"/>
          </p:nvPr>
        </p:nvSpPr>
        <p:spPr>
          <a:xfrm>
            <a:off x="838200" y="6238876"/>
            <a:ext cx="9982200" cy="600074"/>
          </a:xfrm>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11" name="Triangolo isoscele 10">
            <a:extLst>
              <a:ext uri="{FF2B5EF4-FFF2-40B4-BE49-F238E27FC236}">
                <a16:creationId xmlns:a16="http://schemas.microsoft.com/office/drawing/2014/main" id="{75EBBA5E-786A-050C-6D29-5D023DD93A70}"/>
              </a:ext>
            </a:extLst>
          </p:cNvPr>
          <p:cNvSpPr/>
          <p:nvPr/>
        </p:nvSpPr>
        <p:spPr>
          <a:xfrm>
            <a:off x="3554840" y="1907620"/>
            <a:ext cx="5082320" cy="4381310"/>
          </a:xfrm>
          <a:prstGeom prst="triangle">
            <a:avLst/>
          </a:prstGeom>
          <a:gradFill>
            <a:gsLst>
              <a:gs pos="0">
                <a:srgbClr val="92D050">
                  <a:alpha val="4000"/>
                </a:srgbClr>
              </a:gs>
              <a:gs pos="100000">
                <a:schemeClr val="accent6">
                  <a:lumMod val="75000"/>
                </a:schemeClr>
              </a:gs>
            </a:gsLst>
            <a:lin ang="5400000" scaled="1"/>
          </a:gra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a:extLst>
              <a:ext uri="{FF2B5EF4-FFF2-40B4-BE49-F238E27FC236}">
                <a16:creationId xmlns:a16="http://schemas.microsoft.com/office/drawing/2014/main" id="{6CE88A82-03E2-7F91-2A99-E514628A143A}"/>
              </a:ext>
            </a:extLst>
          </p:cNvPr>
          <p:cNvSpPr txBox="1"/>
          <p:nvPr/>
        </p:nvSpPr>
        <p:spPr>
          <a:xfrm>
            <a:off x="3048000" y="1490663"/>
            <a:ext cx="6096000" cy="461665"/>
          </a:xfrm>
          <a:prstGeom prst="rect">
            <a:avLst/>
          </a:prstGeom>
          <a:noFill/>
        </p:spPr>
        <p:txBody>
          <a:bodyPr wrap="square">
            <a:spAutoFit/>
          </a:bodyPr>
          <a:lstStyle/>
          <a:p>
            <a:pPr algn="ctr"/>
            <a:r>
              <a:rPr lang="en-GB" sz="2400" dirty="0">
                <a:solidFill>
                  <a:schemeClr val="accent6">
                    <a:lumMod val="75000"/>
                  </a:schemeClr>
                </a:solidFill>
              </a:rPr>
              <a:t>Biomass cascading</a:t>
            </a:r>
          </a:p>
        </p:txBody>
      </p:sp>
      <p:sp>
        <p:nvSpPr>
          <p:cNvPr id="14" name="Rettangolo con angoli arrotondati 13">
            <a:extLst>
              <a:ext uri="{FF2B5EF4-FFF2-40B4-BE49-F238E27FC236}">
                <a16:creationId xmlns:a16="http://schemas.microsoft.com/office/drawing/2014/main" id="{CE8062D7-483B-F50F-240E-1A5C5505EDAC}"/>
              </a:ext>
            </a:extLst>
          </p:cNvPr>
          <p:cNvSpPr/>
          <p:nvPr/>
        </p:nvSpPr>
        <p:spPr>
          <a:xfrm>
            <a:off x="3048000" y="2309812"/>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Health &amp; Lifestyle</a:t>
            </a:r>
          </a:p>
          <a:p>
            <a:pPr algn="ctr"/>
            <a:r>
              <a:rPr lang="en-GB" b="1" i="1" dirty="0">
                <a:solidFill>
                  <a:schemeClr val="accent6">
                    <a:lumMod val="50000"/>
                  </a:schemeClr>
                </a:solidFill>
              </a:rPr>
              <a:t>pharma, fine chemicals, cosmetics</a:t>
            </a:r>
          </a:p>
        </p:txBody>
      </p:sp>
      <p:sp>
        <p:nvSpPr>
          <p:cNvPr id="15" name="Rettangolo con angoli arrotondati 14">
            <a:extLst>
              <a:ext uri="{FF2B5EF4-FFF2-40B4-BE49-F238E27FC236}">
                <a16:creationId xmlns:a16="http://schemas.microsoft.com/office/drawing/2014/main" id="{C9D11407-6600-E6EB-E5C9-85E1C47A4C22}"/>
              </a:ext>
            </a:extLst>
          </p:cNvPr>
          <p:cNvSpPr/>
          <p:nvPr/>
        </p:nvSpPr>
        <p:spPr>
          <a:xfrm>
            <a:off x="3048000" y="3281115"/>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Alimentation</a:t>
            </a:r>
          </a:p>
          <a:p>
            <a:pPr algn="ctr"/>
            <a:r>
              <a:rPr lang="en-GB" b="1" i="1" dirty="0">
                <a:solidFill>
                  <a:schemeClr val="accent6">
                    <a:lumMod val="50000"/>
                  </a:schemeClr>
                </a:solidFill>
              </a:rPr>
              <a:t>food and feed final consumption</a:t>
            </a:r>
          </a:p>
        </p:txBody>
      </p:sp>
      <p:sp>
        <p:nvSpPr>
          <p:cNvPr id="16" name="Rettangolo con angoli arrotondati 15">
            <a:extLst>
              <a:ext uri="{FF2B5EF4-FFF2-40B4-BE49-F238E27FC236}">
                <a16:creationId xmlns:a16="http://schemas.microsoft.com/office/drawing/2014/main" id="{D3B2A674-09B9-2C24-7587-E70C57E06E1F}"/>
              </a:ext>
            </a:extLst>
          </p:cNvPr>
          <p:cNvSpPr/>
          <p:nvPr/>
        </p:nvSpPr>
        <p:spPr>
          <a:xfrm>
            <a:off x="3048000" y="4252418"/>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Chemistry &amp; Materials</a:t>
            </a:r>
          </a:p>
          <a:p>
            <a:pPr algn="ctr"/>
            <a:r>
              <a:rPr lang="en-GB" b="1" i="1" dirty="0">
                <a:solidFill>
                  <a:schemeClr val="accent6">
                    <a:lumMod val="50000"/>
                  </a:schemeClr>
                </a:solidFill>
              </a:rPr>
              <a:t>commodities and bulk chemicals, fertilisers</a:t>
            </a:r>
          </a:p>
        </p:txBody>
      </p:sp>
      <p:sp>
        <p:nvSpPr>
          <p:cNvPr id="17" name="Rettangolo con angoli arrotondati 16">
            <a:extLst>
              <a:ext uri="{FF2B5EF4-FFF2-40B4-BE49-F238E27FC236}">
                <a16:creationId xmlns:a16="http://schemas.microsoft.com/office/drawing/2014/main" id="{841E5A04-1863-6FAD-C4D5-584B38BC068C}"/>
              </a:ext>
            </a:extLst>
          </p:cNvPr>
          <p:cNvSpPr/>
          <p:nvPr/>
        </p:nvSpPr>
        <p:spPr>
          <a:xfrm>
            <a:off x="3048000" y="5223722"/>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Energy</a:t>
            </a:r>
          </a:p>
          <a:p>
            <a:pPr algn="ctr"/>
            <a:r>
              <a:rPr lang="en-GB" b="1" i="1" dirty="0">
                <a:solidFill>
                  <a:schemeClr val="accent6">
                    <a:lumMod val="50000"/>
                  </a:schemeClr>
                </a:solidFill>
              </a:rPr>
              <a:t>transport fuel, electricity, heat</a:t>
            </a:r>
          </a:p>
        </p:txBody>
      </p:sp>
      <p:sp>
        <p:nvSpPr>
          <p:cNvPr id="18" name="Freccia in giù 17">
            <a:extLst>
              <a:ext uri="{FF2B5EF4-FFF2-40B4-BE49-F238E27FC236}">
                <a16:creationId xmlns:a16="http://schemas.microsoft.com/office/drawing/2014/main" id="{E286C029-03B1-F1AC-FFB4-6875CA8F6A48}"/>
              </a:ext>
            </a:extLst>
          </p:cNvPr>
          <p:cNvSpPr/>
          <p:nvPr/>
        </p:nvSpPr>
        <p:spPr>
          <a:xfrm>
            <a:off x="10601325" y="1942704"/>
            <a:ext cx="219075" cy="4286548"/>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a:extLst>
              <a:ext uri="{FF2B5EF4-FFF2-40B4-BE49-F238E27FC236}">
                <a16:creationId xmlns:a16="http://schemas.microsoft.com/office/drawing/2014/main" id="{487128AB-6ED5-CAE8-C663-4CC01A4BA2EF}"/>
              </a:ext>
            </a:extLst>
          </p:cNvPr>
          <p:cNvSpPr txBox="1"/>
          <p:nvPr/>
        </p:nvSpPr>
        <p:spPr>
          <a:xfrm rot="16200000">
            <a:off x="8520118" y="3867442"/>
            <a:ext cx="3700750" cy="461665"/>
          </a:xfrm>
          <a:prstGeom prst="rect">
            <a:avLst/>
          </a:prstGeom>
          <a:noFill/>
        </p:spPr>
        <p:txBody>
          <a:bodyPr wrap="square">
            <a:spAutoFit/>
          </a:bodyPr>
          <a:lstStyle/>
          <a:p>
            <a:pPr algn="ctr"/>
            <a:r>
              <a:rPr lang="en-GB" sz="2400" dirty="0">
                <a:solidFill>
                  <a:schemeClr val="accent6">
                    <a:lumMod val="75000"/>
                  </a:schemeClr>
                </a:solidFill>
              </a:rPr>
              <a:t>Volume</a:t>
            </a:r>
          </a:p>
        </p:txBody>
      </p:sp>
      <p:sp>
        <p:nvSpPr>
          <p:cNvPr id="20" name="Freccia in giù 19">
            <a:extLst>
              <a:ext uri="{FF2B5EF4-FFF2-40B4-BE49-F238E27FC236}">
                <a16:creationId xmlns:a16="http://schemas.microsoft.com/office/drawing/2014/main" id="{05D88B60-468A-FE54-CB00-DA8A3F48376B}"/>
              </a:ext>
            </a:extLst>
          </p:cNvPr>
          <p:cNvSpPr/>
          <p:nvPr/>
        </p:nvSpPr>
        <p:spPr>
          <a:xfrm rot="10800000">
            <a:off x="1371599" y="1942704"/>
            <a:ext cx="219075" cy="4286548"/>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sellaDiTesto 20">
            <a:extLst>
              <a:ext uri="{FF2B5EF4-FFF2-40B4-BE49-F238E27FC236}">
                <a16:creationId xmlns:a16="http://schemas.microsoft.com/office/drawing/2014/main" id="{198F75AE-2927-CD12-17AE-36C81011F7E8}"/>
              </a:ext>
            </a:extLst>
          </p:cNvPr>
          <p:cNvSpPr txBox="1"/>
          <p:nvPr/>
        </p:nvSpPr>
        <p:spPr>
          <a:xfrm rot="16200000">
            <a:off x="-709608" y="3867442"/>
            <a:ext cx="3700750" cy="461665"/>
          </a:xfrm>
          <a:prstGeom prst="rect">
            <a:avLst/>
          </a:prstGeom>
          <a:noFill/>
        </p:spPr>
        <p:txBody>
          <a:bodyPr wrap="square">
            <a:spAutoFit/>
          </a:bodyPr>
          <a:lstStyle/>
          <a:p>
            <a:pPr algn="ctr"/>
            <a:r>
              <a:rPr lang="en-GB" sz="2400" dirty="0">
                <a:solidFill>
                  <a:schemeClr val="accent6">
                    <a:lumMod val="75000"/>
                  </a:schemeClr>
                </a:solidFill>
              </a:rPr>
              <a:t>Added Value</a:t>
            </a:r>
          </a:p>
        </p:txBody>
      </p:sp>
    </p:spTree>
    <p:extLst>
      <p:ext uri="{BB962C8B-B14F-4D97-AF65-F5344CB8AC3E}">
        <p14:creationId xmlns:p14="http://schemas.microsoft.com/office/powerpoint/2010/main" val="144610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04B8-A34C-AD19-C8D0-6621C1CD69E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07ECCB2-8401-7F4D-16FD-1585FF81EAC7}"/>
              </a:ext>
            </a:extLst>
          </p:cNvPr>
          <p:cNvSpPr>
            <a:spLocks noGrp="1"/>
          </p:cNvSpPr>
          <p:nvPr>
            <p:ph type="title"/>
          </p:nvPr>
        </p:nvSpPr>
        <p:spPr/>
        <p:txBody>
          <a:bodyPr/>
          <a:lstStyle/>
          <a:p>
            <a:r>
              <a:rPr lang="en-GB" dirty="0"/>
              <a:t>Bio-Based industries value chain</a:t>
            </a:r>
          </a:p>
        </p:txBody>
      </p:sp>
      <p:sp>
        <p:nvSpPr>
          <p:cNvPr id="4" name="Segnaposto piè di pagina 1">
            <a:extLst>
              <a:ext uri="{FF2B5EF4-FFF2-40B4-BE49-F238E27FC236}">
                <a16:creationId xmlns:a16="http://schemas.microsoft.com/office/drawing/2014/main" id="{74352455-183E-E0BC-F182-D22223DADC2D}"/>
              </a:ext>
            </a:extLst>
          </p:cNvPr>
          <p:cNvSpPr>
            <a:spLocks noGrp="1"/>
          </p:cNvSpPr>
          <p:nvPr>
            <p:ph type="ftr" sz="quarter" idx="11"/>
          </p:nvPr>
        </p:nvSpPr>
        <p:spPr/>
        <p:txBody>
          <a:bodyPr/>
          <a:lstStyle/>
          <a:p>
            <a:r>
              <a:rPr lang="en-US" dirty="0"/>
              <a:t>Module: Bio-economy, circular economy and bio-based products / Learning Unit: The concept of biorefinery</a:t>
            </a:r>
          </a:p>
          <a:p>
            <a:r>
              <a:rPr lang="en-US" dirty="0"/>
              <a:t>Sub Unit: </a:t>
            </a:r>
            <a:r>
              <a:rPr lang="en-US" b="1" dirty="0"/>
              <a:t>The concept of biorefinery</a:t>
            </a:r>
          </a:p>
        </p:txBody>
      </p:sp>
      <p:sp>
        <p:nvSpPr>
          <p:cNvPr id="5" name="Segnaposto numero diapositiva 4">
            <a:extLst>
              <a:ext uri="{FF2B5EF4-FFF2-40B4-BE49-F238E27FC236}">
                <a16:creationId xmlns:a16="http://schemas.microsoft.com/office/drawing/2014/main" id="{5F9DFB65-94C7-EF9E-E02F-E68D64795682}"/>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Immagine 5">
            <a:extLst>
              <a:ext uri="{FF2B5EF4-FFF2-40B4-BE49-F238E27FC236}">
                <a16:creationId xmlns:a16="http://schemas.microsoft.com/office/drawing/2014/main" id="{A4BD9875-8E8C-6749-0B1B-EBE82E562E87}"/>
              </a:ext>
            </a:extLst>
          </p:cNvPr>
          <p:cNvPicPr>
            <a:picLocks noChangeAspect="1"/>
          </p:cNvPicPr>
          <p:nvPr/>
        </p:nvPicPr>
        <p:blipFill rotWithShape="1">
          <a:blip r:embed="rId2">
            <a:clrChange>
              <a:clrFrom>
                <a:srgbClr val="FFFFFF"/>
              </a:clrFrom>
              <a:clrTo>
                <a:srgbClr val="FFFFFF">
                  <a:alpha val="0"/>
                </a:srgbClr>
              </a:clrTo>
            </a:clrChange>
          </a:blip>
          <a:srcRect l="1395" t="9028" r="1395" b="50000"/>
          <a:stretch/>
        </p:blipFill>
        <p:spPr>
          <a:xfrm>
            <a:off x="1828801" y="1552575"/>
            <a:ext cx="8534398" cy="2809876"/>
          </a:xfrm>
          <a:prstGeom prst="rect">
            <a:avLst/>
          </a:prstGeom>
        </p:spPr>
      </p:pic>
      <p:graphicFrame>
        <p:nvGraphicFramePr>
          <p:cNvPr id="8" name="Tabella 7">
            <a:extLst>
              <a:ext uri="{FF2B5EF4-FFF2-40B4-BE49-F238E27FC236}">
                <a16:creationId xmlns:a16="http://schemas.microsoft.com/office/drawing/2014/main" id="{3856F8D7-4895-33E3-BF45-5AC041AE6F61}"/>
              </a:ext>
            </a:extLst>
          </p:cNvPr>
          <p:cNvGraphicFramePr>
            <a:graphicFrameLocks noGrp="1"/>
          </p:cNvGraphicFramePr>
          <p:nvPr>
            <p:extLst>
              <p:ext uri="{D42A27DB-BD31-4B8C-83A1-F6EECF244321}">
                <p14:modId xmlns:p14="http://schemas.microsoft.com/office/powerpoint/2010/main" val="1211979455"/>
              </p:ext>
            </p:extLst>
          </p:nvPr>
        </p:nvGraphicFramePr>
        <p:xfrm>
          <a:off x="2019300" y="4291541"/>
          <a:ext cx="8343896" cy="1920240"/>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1148707811"/>
                    </a:ext>
                  </a:extLst>
                </a:gridCol>
                <a:gridCol w="1895475">
                  <a:extLst>
                    <a:ext uri="{9D8B030D-6E8A-4147-A177-3AD203B41FA5}">
                      <a16:colId xmlns:a16="http://schemas.microsoft.com/office/drawing/2014/main" val="295912322"/>
                    </a:ext>
                  </a:extLst>
                </a:gridCol>
                <a:gridCol w="1981200">
                  <a:extLst>
                    <a:ext uri="{9D8B030D-6E8A-4147-A177-3AD203B41FA5}">
                      <a16:colId xmlns:a16="http://schemas.microsoft.com/office/drawing/2014/main" val="2650425642"/>
                    </a:ext>
                  </a:extLst>
                </a:gridCol>
                <a:gridCol w="2314571">
                  <a:extLst>
                    <a:ext uri="{9D8B030D-6E8A-4147-A177-3AD203B41FA5}">
                      <a16:colId xmlns:a16="http://schemas.microsoft.com/office/drawing/2014/main" val="527298273"/>
                    </a:ext>
                  </a:extLst>
                </a:gridCol>
              </a:tblGrid>
              <a:tr h="370840">
                <a:tc>
                  <a:txBody>
                    <a:bodyPr/>
                    <a:lstStyle/>
                    <a:p>
                      <a:pPr marL="171450" indent="-171450">
                        <a:buFont typeface="Arial" panose="020B0604020202020204" pitchFamily="34" charset="0"/>
                        <a:buChar char="•"/>
                      </a:pPr>
                      <a:r>
                        <a:rPr lang="en-US" sz="1200" b="0" dirty="0">
                          <a:solidFill>
                            <a:schemeClr val="tx1"/>
                          </a:solidFill>
                        </a:rPr>
                        <a:t>Waste streams</a:t>
                      </a:r>
                    </a:p>
                    <a:p>
                      <a:pPr marL="171450" indent="-171450">
                        <a:buFont typeface="Arial" panose="020B0604020202020204" pitchFamily="34" charset="0"/>
                        <a:buChar char="•"/>
                      </a:pPr>
                      <a:r>
                        <a:rPr lang="en-US" sz="1200" b="0" dirty="0">
                          <a:solidFill>
                            <a:schemeClr val="tx1"/>
                          </a:solidFill>
                        </a:rPr>
                        <a:t>Municipal organic waste</a:t>
                      </a:r>
                    </a:p>
                    <a:p>
                      <a:pPr marL="171450" indent="-171450">
                        <a:buFont typeface="Arial" panose="020B0604020202020204" pitchFamily="34" charset="0"/>
                        <a:buChar char="•"/>
                      </a:pPr>
                      <a:r>
                        <a:rPr lang="en-US" sz="1200" b="0" dirty="0">
                          <a:solidFill>
                            <a:schemeClr val="tx1"/>
                          </a:solidFill>
                        </a:rPr>
                        <a:t>By-products &amp; side-streams</a:t>
                      </a:r>
                    </a:p>
                    <a:p>
                      <a:pPr marL="171450" indent="-171450">
                        <a:buFont typeface="Arial" panose="020B0604020202020204" pitchFamily="34" charset="0"/>
                        <a:buChar char="•"/>
                      </a:pPr>
                      <a:r>
                        <a:rPr lang="en-US" sz="1200" b="0" dirty="0">
                          <a:solidFill>
                            <a:schemeClr val="tx1"/>
                          </a:solidFill>
                        </a:rPr>
                        <a:t>Forestry side-streams</a:t>
                      </a:r>
                    </a:p>
                    <a:p>
                      <a:pPr marL="171450" indent="-171450">
                        <a:buFont typeface="Arial" panose="020B0604020202020204" pitchFamily="34" charset="0"/>
                        <a:buChar char="•"/>
                      </a:pPr>
                      <a:r>
                        <a:rPr lang="en-US" sz="1200" b="0" dirty="0">
                          <a:solidFill>
                            <a:schemeClr val="tx1"/>
                          </a:solidFill>
                        </a:rPr>
                        <a:t>Dedicated agricultural crops and residues</a:t>
                      </a:r>
                    </a:p>
                    <a:p>
                      <a:pPr marL="171450" indent="-171450">
                        <a:buFont typeface="Arial" panose="020B0604020202020204" pitchFamily="34" charset="0"/>
                        <a:buChar char="•"/>
                      </a:pPr>
                      <a:r>
                        <a:rPr lang="en-US" sz="1200" b="0" dirty="0">
                          <a:solidFill>
                            <a:schemeClr val="tx1"/>
                          </a:solidFill>
                        </a:rPr>
                        <a:t>Aquatic biomass</a:t>
                      </a:r>
                    </a:p>
                    <a:p>
                      <a:pPr marL="171450" indent="-171450">
                        <a:buFont typeface="Arial" panose="020B0604020202020204" pitchFamily="34" charset="0"/>
                        <a:buChar char="•"/>
                      </a:pPr>
                      <a:r>
                        <a:rPr lang="en-US" sz="1200" b="0" dirty="0">
                          <a:solidFill>
                            <a:schemeClr val="tx1"/>
                          </a:solidFill>
                        </a:rPr>
                        <a:t>Food processing residues</a:t>
                      </a:r>
                    </a:p>
                    <a:p>
                      <a:pPr marL="171450" indent="-171450">
                        <a:buFont typeface="Arial" panose="020B0604020202020204" pitchFamily="34" charset="0"/>
                        <a:buChar char="•"/>
                      </a:pPr>
                      <a:r>
                        <a:rPr lang="en-US" sz="1200" b="0" dirty="0">
                          <a:solidFill>
                            <a:schemeClr val="tx1"/>
                          </a:solidFill>
                        </a:rPr>
                        <a:t>Process and wastewater</a:t>
                      </a:r>
                    </a:p>
                    <a:p>
                      <a:pPr marL="171450" indent="-171450">
                        <a:buFont typeface="Arial" panose="020B0604020202020204" pitchFamily="34" charset="0"/>
                        <a:buChar char="•"/>
                      </a:pPr>
                      <a:r>
                        <a:rPr lang="en-US" sz="1200" b="0" dirty="0">
                          <a:solidFill>
                            <a:schemeClr val="tx1"/>
                          </a:solidFill>
                        </a:rPr>
                        <a:t>CO</a:t>
                      </a:r>
                      <a:r>
                        <a:rPr lang="en-US" sz="1200" b="0" baseline="-25000" dirty="0">
                          <a:solidFill>
                            <a:schemeClr val="tx1"/>
                          </a:solidFill>
                        </a:rPr>
                        <a:t>2</a:t>
                      </a:r>
                      <a:endParaRPr lang="en-GB" sz="1200" b="0" baseline="-25000" dirty="0">
                        <a:solidFill>
                          <a:schemeClr val="tx1"/>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GB" sz="1200" b="0" dirty="0">
                          <a:solidFill>
                            <a:schemeClr val="tx1"/>
                          </a:solidFill>
                        </a:rPr>
                        <a:t>(Pre-) treatment</a:t>
                      </a:r>
                    </a:p>
                    <a:p>
                      <a:pPr marL="171450" indent="-171450">
                        <a:buFont typeface="Arial" panose="020B0604020202020204" pitchFamily="34" charset="0"/>
                        <a:buChar char="•"/>
                      </a:pPr>
                      <a:r>
                        <a:rPr lang="en-GB" sz="1200" b="0" dirty="0">
                          <a:solidFill>
                            <a:schemeClr val="tx1"/>
                          </a:solidFill>
                        </a:rPr>
                        <a:t>Transformation</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US" sz="1200" b="0" dirty="0">
                          <a:solidFill>
                            <a:schemeClr val="tx1"/>
                          </a:solidFill>
                        </a:rPr>
                        <a:t>Bioplastics</a:t>
                      </a:r>
                    </a:p>
                    <a:p>
                      <a:pPr marL="171450" indent="-171450">
                        <a:buFont typeface="Arial" panose="020B0604020202020204" pitchFamily="34" charset="0"/>
                        <a:buChar char="•"/>
                      </a:pPr>
                      <a:r>
                        <a:rPr lang="en-US" sz="1200" b="0" dirty="0">
                          <a:solidFill>
                            <a:schemeClr val="tx1"/>
                          </a:solidFill>
                        </a:rPr>
                        <a:t>Building blocks</a:t>
                      </a:r>
                    </a:p>
                    <a:p>
                      <a:pPr marL="171450" indent="-171450">
                        <a:buFont typeface="Arial" panose="020B0604020202020204" pitchFamily="34" charset="0"/>
                        <a:buChar char="•"/>
                      </a:pPr>
                      <a:r>
                        <a:rPr lang="en-US" sz="1200" b="0" dirty="0">
                          <a:solidFill>
                            <a:schemeClr val="tx1"/>
                          </a:solidFill>
                        </a:rPr>
                        <a:t>Biopolymers</a:t>
                      </a:r>
                    </a:p>
                    <a:p>
                      <a:pPr marL="171450" indent="-171450">
                        <a:buFont typeface="Arial" panose="020B0604020202020204" pitchFamily="34" charset="0"/>
                        <a:buChar char="•"/>
                      </a:pPr>
                      <a:r>
                        <a:rPr lang="en-US" sz="1200" b="0" dirty="0">
                          <a:solidFill>
                            <a:schemeClr val="tx1"/>
                          </a:solidFill>
                        </a:rPr>
                        <a:t>Surfactants</a:t>
                      </a:r>
                    </a:p>
                    <a:p>
                      <a:pPr marL="171450" indent="-171450">
                        <a:buFont typeface="Arial" panose="020B0604020202020204" pitchFamily="34" charset="0"/>
                        <a:buChar char="•"/>
                      </a:pPr>
                      <a:r>
                        <a:rPr lang="en-US" sz="1200" b="0" dirty="0">
                          <a:solidFill>
                            <a:schemeClr val="tx1"/>
                          </a:solidFill>
                        </a:rPr>
                        <a:t>Active ingredients</a:t>
                      </a:r>
                    </a:p>
                    <a:p>
                      <a:pPr marL="171450" indent="-171450">
                        <a:buFont typeface="Arial" panose="020B0604020202020204" pitchFamily="34" charset="0"/>
                        <a:buChar char="•"/>
                      </a:pPr>
                      <a:r>
                        <a:rPr lang="en-US" sz="1200" b="0" dirty="0">
                          <a:solidFill>
                            <a:schemeClr val="tx1"/>
                          </a:solidFill>
                        </a:rPr>
                        <a:t>Biomaterials</a:t>
                      </a:r>
                    </a:p>
                    <a:p>
                      <a:pPr marL="171450" indent="-171450">
                        <a:buFont typeface="Arial" panose="020B0604020202020204" pitchFamily="34" charset="0"/>
                        <a:buChar char="•"/>
                      </a:pPr>
                      <a:r>
                        <a:rPr lang="en-US" sz="1200" b="0" dirty="0" err="1">
                          <a:solidFill>
                            <a:schemeClr val="tx1"/>
                          </a:solidFill>
                        </a:rPr>
                        <a:t>Biolubricants</a:t>
                      </a:r>
                      <a:endParaRPr lang="en-GB" sz="1200" b="0" dirty="0">
                        <a:solidFill>
                          <a:schemeClr val="tx1"/>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GB" sz="1200" b="0" dirty="0">
                          <a:solidFill>
                            <a:schemeClr val="tx1"/>
                          </a:solidFill>
                        </a:rPr>
                        <a:t>Biofuels</a:t>
                      </a:r>
                    </a:p>
                    <a:p>
                      <a:pPr marL="171450" indent="-171450">
                        <a:buFont typeface="Arial" panose="020B0604020202020204" pitchFamily="34" charset="0"/>
                        <a:buChar char="•"/>
                      </a:pPr>
                      <a:r>
                        <a:rPr lang="en-GB" sz="1200" b="0" dirty="0">
                          <a:solidFill>
                            <a:schemeClr val="tx1"/>
                          </a:solidFill>
                        </a:rPr>
                        <a:t>Textiles</a:t>
                      </a:r>
                    </a:p>
                    <a:p>
                      <a:pPr marL="171450" indent="-171450">
                        <a:buFont typeface="Arial" panose="020B0604020202020204" pitchFamily="34" charset="0"/>
                        <a:buChar char="•"/>
                      </a:pPr>
                      <a:r>
                        <a:rPr lang="en-GB" sz="1200" b="0" dirty="0">
                          <a:solidFill>
                            <a:schemeClr val="tx1"/>
                          </a:solidFill>
                        </a:rPr>
                        <a:t>Packaging</a:t>
                      </a:r>
                    </a:p>
                    <a:p>
                      <a:pPr marL="171450" indent="-171450">
                        <a:buFont typeface="Arial" panose="020B0604020202020204" pitchFamily="34" charset="0"/>
                        <a:buChar char="•"/>
                      </a:pPr>
                      <a:r>
                        <a:rPr lang="en-GB" sz="1200" b="0" dirty="0">
                          <a:solidFill>
                            <a:schemeClr val="tx1"/>
                          </a:solidFill>
                        </a:rPr>
                        <a:t>Solvents</a:t>
                      </a:r>
                    </a:p>
                    <a:p>
                      <a:pPr marL="171450" indent="-171450">
                        <a:buFont typeface="Arial" panose="020B0604020202020204" pitchFamily="34" charset="0"/>
                        <a:buChar char="•"/>
                      </a:pPr>
                      <a:r>
                        <a:rPr lang="en-GB" sz="1200" b="0" dirty="0">
                          <a:solidFill>
                            <a:schemeClr val="tx1"/>
                          </a:solidFill>
                        </a:rPr>
                        <a:t>Furniture</a:t>
                      </a:r>
                    </a:p>
                    <a:p>
                      <a:pPr marL="171450" indent="-171450">
                        <a:buFont typeface="Arial" panose="020B0604020202020204" pitchFamily="34" charset="0"/>
                        <a:buChar char="•"/>
                      </a:pPr>
                      <a:r>
                        <a:rPr lang="en-GB" sz="1200" b="0" dirty="0">
                          <a:solidFill>
                            <a:schemeClr val="tx1"/>
                          </a:solidFill>
                        </a:rPr>
                        <a:t>Personal care</a:t>
                      </a:r>
                    </a:p>
                    <a:p>
                      <a:pPr marL="171450" indent="-171450">
                        <a:buFont typeface="Arial" panose="020B0604020202020204" pitchFamily="34" charset="0"/>
                        <a:buChar char="•"/>
                      </a:pPr>
                      <a:r>
                        <a:rPr lang="en-GB" sz="1200" b="0" dirty="0">
                          <a:solidFill>
                            <a:schemeClr val="tx1"/>
                          </a:solidFill>
                        </a:rPr>
                        <a:t>Construction materials</a:t>
                      </a:r>
                    </a:p>
                    <a:p>
                      <a:pPr marL="171450" indent="-171450">
                        <a:buFont typeface="Arial" panose="020B0604020202020204" pitchFamily="34" charset="0"/>
                        <a:buChar char="•"/>
                      </a:pPr>
                      <a:r>
                        <a:rPr lang="en-GB" sz="1200" b="0" dirty="0">
                          <a:solidFill>
                            <a:schemeClr val="tx1"/>
                          </a:solidFill>
                        </a:rPr>
                        <a:t>Pharmaceuticals</a:t>
                      </a:r>
                    </a:p>
                    <a:p>
                      <a:pPr marL="171450" indent="-171450">
                        <a:buFont typeface="Arial" panose="020B0604020202020204" pitchFamily="34" charset="0"/>
                        <a:buChar char="•"/>
                      </a:pPr>
                      <a:r>
                        <a:rPr lang="en-GB" sz="1200" b="0" dirty="0">
                          <a:solidFill>
                            <a:schemeClr val="tx1"/>
                          </a:solidFill>
                        </a:rPr>
                        <a:t>Clothing</a:t>
                      </a:r>
                    </a:p>
                    <a:p>
                      <a:pPr marL="171450" indent="-171450">
                        <a:buFont typeface="Arial" panose="020B0604020202020204" pitchFamily="34" charset="0"/>
                        <a:buChar char="•"/>
                      </a:pPr>
                      <a:r>
                        <a:rPr lang="en-GB" sz="1200" b="0" dirty="0">
                          <a:solidFill>
                            <a:schemeClr val="tx1"/>
                          </a:solidFill>
                        </a:rPr>
                        <a:t>Car components</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132276338"/>
                  </a:ext>
                </a:extLst>
              </a:tr>
            </a:tbl>
          </a:graphicData>
        </a:graphic>
      </p:graphicFrame>
      <p:sp>
        <p:nvSpPr>
          <p:cNvPr id="10" name="CasellaDiTesto 9">
            <a:extLst>
              <a:ext uri="{FF2B5EF4-FFF2-40B4-BE49-F238E27FC236}">
                <a16:creationId xmlns:a16="http://schemas.microsoft.com/office/drawing/2014/main" id="{8278ACA0-AFB6-0846-7F40-F0B25D2874E8}"/>
              </a:ext>
            </a:extLst>
          </p:cNvPr>
          <p:cNvSpPr txBox="1"/>
          <p:nvPr/>
        </p:nvSpPr>
        <p:spPr>
          <a:xfrm rot="16200000">
            <a:off x="10800963" y="4965313"/>
            <a:ext cx="2505075" cy="276999"/>
          </a:xfrm>
          <a:prstGeom prst="rect">
            <a:avLst/>
          </a:prstGeom>
          <a:noFill/>
        </p:spPr>
        <p:txBody>
          <a:bodyPr wrap="square">
            <a:spAutoFit/>
          </a:bodyPr>
          <a:lstStyle/>
          <a:p>
            <a:r>
              <a:rPr lang="en-GB" sz="1200" dirty="0"/>
              <a:t>Picture Credits: biopilots4u.eu</a:t>
            </a:r>
          </a:p>
        </p:txBody>
      </p:sp>
    </p:spTree>
    <p:extLst>
      <p:ext uri="{BB962C8B-B14F-4D97-AF65-F5344CB8AC3E}">
        <p14:creationId xmlns:p14="http://schemas.microsoft.com/office/powerpoint/2010/main" val="417798306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1D7B19-02C8-46C4-AF3F-AAA867317DE8}"/>
</file>

<file path=customXml/itemProps2.xml><?xml version="1.0" encoding="utf-8"?>
<ds:datastoreItem xmlns:ds="http://schemas.openxmlformats.org/officeDocument/2006/customXml" ds:itemID="{2F55E19F-8C5A-4B40-9B8F-83DB4CDBB163}"/>
</file>

<file path=docProps/app.xml><?xml version="1.0" encoding="utf-8"?>
<Properties xmlns="http://schemas.openxmlformats.org/officeDocument/2006/extended-properties" xmlns:vt="http://schemas.openxmlformats.org/officeDocument/2006/docPropsVTypes">
  <Template/>
  <TotalTime>730</TotalTime>
  <Words>2000</Words>
  <Application>Microsoft Office PowerPoint</Application>
  <PresentationFormat>Widescreen</PresentationFormat>
  <Paragraphs>181</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Calibri Light</vt:lpstr>
      <vt:lpstr>Wingdings</vt:lpstr>
      <vt:lpstr>Tema1</vt:lpstr>
      <vt:lpstr>Presentazione standard di PowerPoint</vt:lpstr>
      <vt:lpstr>Course: (VET-C2) Module: Bio-economy, circular economy and bio-based products Learning Unit: The concept of biorefinery </vt:lpstr>
      <vt:lpstr>Summary</vt:lpstr>
      <vt:lpstr>Biorefinery: definition</vt:lpstr>
      <vt:lpstr>Biorefineries: products</vt:lpstr>
      <vt:lpstr>Biorefineries generations</vt:lpstr>
      <vt:lpstr>Biorefineries: key drivers</vt:lpstr>
      <vt:lpstr>Biomass value Pyramid</vt:lpstr>
      <vt:lpstr>Bio-Based industries value chain</vt:lpstr>
      <vt:lpstr>A bio-based value chain</vt:lpstr>
      <vt:lpstr>Circular Bio-Based value chain and UN’s SDGs</vt:lpstr>
      <vt:lpstr>Case Study: Lantmännen Agroetanol </vt:lpstr>
      <vt:lpstr>The Lantmännen biorefinery</vt:lpstr>
      <vt:lpstr>Case study: Mater-Bi</vt:lpstr>
      <vt:lpstr>Case study: Mater-Bi mulch film </vt:lpstr>
      <vt:lpstr>Biorefinery/Bioeconomy SWOT Analysis</vt:lpstr>
      <vt:lpstr>Biorefinery/Bioeconomy SWOT Analysis</vt:lpstr>
      <vt:lpstr>Biorefinery/Bioeconomy SWOT Analysis</vt:lpstr>
      <vt:lpstr>Biorefinery/Bioeconomy SWOT Analysis</vt:lpstr>
      <vt:lpstr>Conclusions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Leonardo Nibbi</cp:lastModifiedBy>
  <cp:revision>49</cp:revision>
  <dcterms:created xsi:type="dcterms:W3CDTF">2022-08-02T09:54:50Z</dcterms:created>
  <dcterms:modified xsi:type="dcterms:W3CDTF">2024-02-28T16:51:23Z</dcterms:modified>
</cp:coreProperties>
</file>