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media/image17.jpg" ContentType="image/jpg"/>
  <Override PartName="/ppt/media/image16.jpg" ContentType="image/jpg"/>
  <Override PartName="/ppt/media/image13.jpg" ContentType="image/jpg"/>
  <Override PartName="/ppt/media/image12.jpg" ContentType="image/jpg"/>
  <Override PartName="/ppt/media/image11.jpg" ContentType="image/jpg"/>
  <Override PartName="/ppt/theme/theme2.xml" ContentType="application/vnd.openxmlformats-officedocument.theme+xml"/>
  <Override PartName="/ppt/media/image10.jpg" ContentType="image/jpg"/>
  <Override PartName="/ppt/media/image8.jpg" ContentType="image/jpg"/>
  <Override PartName="/ppt/notesMasters/notesMaster1.xml" ContentType="application/vnd.openxmlformats-officedocument.presentationml.notesMaster+xml"/>
  <Override PartName="/ppt/media/image45.jpg" ContentType="image/jpg"/>
  <Override PartName="/ppt/media/image47.jpg" ContentType="image/jpg"/>
  <Override PartName="/ppt/media/image48.jpg" ContentType="image/jpg"/>
  <Override PartName="/ppt/media/image31.jpg" ContentType="image/jpg"/>
  <Override PartName="/ppt/media/image29.jpg" ContentType="image/jpg"/>
  <Override PartName="/ppt/media/image32.jpg" ContentType="image/jpg"/>
  <Override PartName="/ppt/media/image34.jpg" ContentType="image/jpg"/>
  <Override PartName="/ppt/media/image33.jpg" ContentType="image/jpg"/>
  <Override PartName="/ppt/theme/themeOverride1.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48"/>
  </p:notesMasterIdLst>
  <p:sldIdLst>
    <p:sldId id="265" r:id="rId2"/>
    <p:sldId id="256" r:id="rId3"/>
    <p:sldId id="347" r:id="rId4"/>
    <p:sldId id="459" r:id="rId5"/>
    <p:sldId id="460" r:id="rId6"/>
    <p:sldId id="461" r:id="rId7"/>
    <p:sldId id="462" r:id="rId8"/>
    <p:sldId id="463" r:id="rId9"/>
    <p:sldId id="464" r:id="rId10"/>
    <p:sldId id="465" r:id="rId11"/>
    <p:sldId id="258" r:id="rId12"/>
    <p:sldId id="259" r:id="rId13"/>
    <p:sldId id="278" r:id="rId14"/>
    <p:sldId id="279" r:id="rId15"/>
    <p:sldId id="280" r:id="rId16"/>
    <p:sldId id="285" r:id="rId17"/>
    <p:sldId id="286" r:id="rId18"/>
    <p:sldId id="282" r:id="rId19"/>
    <p:sldId id="283" r:id="rId20"/>
    <p:sldId id="287" r:id="rId21"/>
    <p:sldId id="290" r:id="rId22"/>
    <p:sldId id="291" r:id="rId23"/>
    <p:sldId id="292" r:id="rId24"/>
    <p:sldId id="293" r:id="rId25"/>
    <p:sldId id="294" r:id="rId26"/>
    <p:sldId id="295" r:id="rId27"/>
    <p:sldId id="296" r:id="rId28"/>
    <p:sldId id="297" r:id="rId29"/>
    <p:sldId id="308"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9" r:id="rId43"/>
    <p:sldId id="330" r:id="rId44"/>
    <p:sldId id="331" r:id="rId45"/>
    <p:sldId id="346" r:id="rId46"/>
    <p:sldId id="266"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114" d="100"/>
          <a:sy n="114"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29/02/2024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3483A96C-96F5-468C-9CF8-FF7564CE02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A22FE68-458F-4BCD-BF17-6AFAFA4814E2}" type="slidenum">
              <a:rPr lang="it-IT" altLang="it-IT"/>
              <a:pPr>
                <a:spcBef>
                  <a:spcPct val="0"/>
                </a:spcBef>
              </a:pPr>
              <a:t>4</a:t>
            </a:fld>
            <a:endParaRPr lang="it-IT" altLang="it-IT"/>
          </a:p>
        </p:txBody>
      </p:sp>
      <p:sp>
        <p:nvSpPr>
          <p:cNvPr id="38914" name="Rectangle 2">
            <a:extLst>
              <a:ext uri="{FF2B5EF4-FFF2-40B4-BE49-F238E27FC236}">
                <a16:creationId xmlns:a16="http://schemas.microsoft.com/office/drawing/2014/main" id="{A8622CD5-A011-4F08-9488-F2ACB1E6FCCD}"/>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0BAAB87B-15A3-4E50-8052-20379F3BBB64}"/>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320969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73BE955D-48A3-4508-8F64-63DAC7ADBD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67ABAB4-09D7-4423-B8FB-2C1CCD7CB690}" type="slidenum">
              <a:rPr lang="it-IT" altLang="it-IT"/>
              <a:pPr>
                <a:spcBef>
                  <a:spcPct val="0"/>
                </a:spcBef>
              </a:pPr>
              <a:t>5</a:t>
            </a:fld>
            <a:endParaRPr lang="it-IT" altLang="it-IT"/>
          </a:p>
        </p:txBody>
      </p:sp>
      <p:sp>
        <p:nvSpPr>
          <p:cNvPr id="45058" name="Rectangle 2">
            <a:extLst>
              <a:ext uri="{FF2B5EF4-FFF2-40B4-BE49-F238E27FC236}">
                <a16:creationId xmlns:a16="http://schemas.microsoft.com/office/drawing/2014/main" id="{2BB0C4E6-3714-45C5-A812-2B9EEEB0E14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B8420C77-6E33-4900-A713-6EFA47D79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409997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691394A1-DD47-49D0-A1B9-BC666D56D8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28DC5BF-685B-4823-8200-92BA5338376A}" type="slidenum">
              <a:rPr lang="it-IT" altLang="it-IT"/>
              <a:pPr>
                <a:spcBef>
                  <a:spcPct val="0"/>
                </a:spcBef>
              </a:pPr>
              <a:t>6</a:t>
            </a:fld>
            <a:endParaRPr lang="it-IT" altLang="it-IT"/>
          </a:p>
        </p:txBody>
      </p:sp>
      <p:sp>
        <p:nvSpPr>
          <p:cNvPr id="47106" name="Rectangle 2">
            <a:extLst>
              <a:ext uri="{FF2B5EF4-FFF2-40B4-BE49-F238E27FC236}">
                <a16:creationId xmlns:a16="http://schemas.microsoft.com/office/drawing/2014/main" id="{DC38B436-0CBC-4645-9A35-A5F45183D4C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97DE4BED-2D0B-48FB-9B88-111C95A511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133176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033E3E97-11C0-471B-A409-247A49A01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93E1309-EAD4-464C-906C-2736BFC8E71C}" type="slidenum">
              <a:rPr lang="it-IT" altLang="it-IT"/>
              <a:pPr>
                <a:spcBef>
                  <a:spcPct val="0"/>
                </a:spcBef>
              </a:pPr>
              <a:t>7</a:t>
            </a:fld>
            <a:endParaRPr lang="it-IT" altLang="it-IT"/>
          </a:p>
        </p:txBody>
      </p:sp>
      <p:sp>
        <p:nvSpPr>
          <p:cNvPr id="51202" name="Rectangle 2">
            <a:extLst>
              <a:ext uri="{FF2B5EF4-FFF2-40B4-BE49-F238E27FC236}">
                <a16:creationId xmlns:a16="http://schemas.microsoft.com/office/drawing/2014/main" id="{A4F96C00-8DFB-4DE4-9AAF-6CE06DCA3A3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D5F90081-F081-4C30-A60C-92F01093FBC0}"/>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Feedstock sources can be divided into animal fats, oil crops, sugar plants, starchy plants, cellulosic biomass and wet biomass</a:t>
            </a:r>
          </a:p>
        </p:txBody>
      </p:sp>
    </p:spTree>
    <p:extLst>
      <p:ext uri="{BB962C8B-B14F-4D97-AF65-F5344CB8AC3E}">
        <p14:creationId xmlns:p14="http://schemas.microsoft.com/office/powerpoint/2010/main" val="343027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98AEDCD-7621-4BCA-857D-04BE9F360A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4B1B07B-0212-4FCB-AE63-7650321C60F3}" type="slidenum">
              <a:rPr lang="it-IT" altLang="it-IT"/>
              <a:pPr>
                <a:spcBef>
                  <a:spcPct val="0"/>
                </a:spcBef>
              </a:pPr>
              <a:t>8</a:t>
            </a:fld>
            <a:endParaRPr lang="it-IT" altLang="it-IT"/>
          </a:p>
        </p:txBody>
      </p:sp>
      <p:sp>
        <p:nvSpPr>
          <p:cNvPr id="53250" name="Rectangle 2">
            <a:extLst>
              <a:ext uri="{FF2B5EF4-FFF2-40B4-BE49-F238E27FC236}">
                <a16:creationId xmlns:a16="http://schemas.microsoft.com/office/drawing/2014/main" id="{C55ACE8F-3B81-41EF-A7F3-7F9A73C08F8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21F99241-D759-490A-A772-D98D1389E893}"/>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373175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B69FD7D8-9CC8-481E-8294-385591B5D4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44358AD-3DDA-452B-863F-8F5E9FBFBB77}" type="slidenum">
              <a:rPr lang="it-IT" altLang="it-IT"/>
              <a:pPr>
                <a:spcBef>
                  <a:spcPct val="0"/>
                </a:spcBef>
              </a:pPr>
              <a:t>9</a:t>
            </a:fld>
            <a:endParaRPr lang="it-IT" altLang="it-IT"/>
          </a:p>
        </p:txBody>
      </p:sp>
      <p:sp>
        <p:nvSpPr>
          <p:cNvPr id="55298" name="Rectangle 2">
            <a:extLst>
              <a:ext uri="{FF2B5EF4-FFF2-40B4-BE49-F238E27FC236}">
                <a16:creationId xmlns:a16="http://schemas.microsoft.com/office/drawing/2014/main" id="{4DA02BB6-05CA-4353-8730-F1C5F17F6F45}"/>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942B6B5A-C7BB-45C9-9BE9-8921326F542E}"/>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413086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A86BE0B1-98FB-452E-8883-49837CA31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69734F4-93B1-4C34-9816-72BB5FB27880}" type="slidenum">
              <a:rPr lang="it-IT" altLang="it-IT"/>
              <a:pPr>
                <a:spcBef>
                  <a:spcPct val="0"/>
                </a:spcBef>
              </a:pPr>
              <a:t>10</a:t>
            </a:fld>
            <a:endParaRPr lang="it-IT" altLang="it-IT"/>
          </a:p>
        </p:txBody>
      </p:sp>
      <p:sp>
        <p:nvSpPr>
          <p:cNvPr id="57346" name="Rectangle 2">
            <a:extLst>
              <a:ext uri="{FF2B5EF4-FFF2-40B4-BE49-F238E27FC236}">
                <a16:creationId xmlns:a16="http://schemas.microsoft.com/office/drawing/2014/main" id="{B653513B-BDA2-44DD-8BC0-AE70290A3FD6}"/>
              </a:ext>
            </a:extLst>
          </p:cNvPr>
          <p:cNvSpPr>
            <a:spLocks noGrp="1" noRot="1" noChangeAspect="1" noChangeArrowheads="1" noTextEdit="1"/>
          </p:cNvSpPr>
          <p:nvPr>
            <p:ph type="sldImg"/>
          </p:nvPr>
        </p:nvSpPr>
        <p:spPr>
          <a:xfrm>
            <a:off x="122238" y="749300"/>
            <a:ext cx="6554787" cy="3687763"/>
          </a:xfrm>
          <a:ln/>
        </p:spPr>
      </p:sp>
      <p:sp>
        <p:nvSpPr>
          <p:cNvPr id="57347" name="Rectangle 3">
            <a:extLst>
              <a:ext uri="{FF2B5EF4-FFF2-40B4-BE49-F238E27FC236}">
                <a16:creationId xmlns:a16="http://schemas.microsoft.com/office/drawing/2014/main" id="{6F35C799-333B-4AC7-8977-B5411BA6C506}"/>
              </a:ext>
            </a:extLst>
          </p:cNvPr>
          <p:cNvSpPr>
            <a:spLocks noGrp="1" noChangeArrowheads="1"/>
          </p:cNvSpPr>
          <p:nvPr>
            <p:ph type="body" idx="1"/>
          </p:nvPr>
        </p:nvSpPr>
        <p:spPr>
          <a:xfrm>
            <a:off x="904875" y="4689475"/>
            <a:ext cx="498792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87" tIns="45087" rIns="91787" bIns="45087"/>
          <a:lstStyle/>
          <a:p>
            <a:pPr eaLnBrk="1" hangingPunct="1"/>
            <a:endParaRPr lang="en-US" altLang="it-IT"/>
          </a:p>
        </p:txBody>
      </p:sp>
    </p:spTree>
    <p:extLst>
      <p:ext uri="{BB962C8B-B14F-4D97-AF65-F5344CB8AC3E}">
        <p14:creationId xmlns:p14="http://schemas.microsoft.com/office/powerpoint/2010/main" val="955799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92171" y="493657"/>
            <a:ext cx="8436661" cy="553037"/>
          </a:xfrm>
          <a:prstGeom prst="rect">
            <a:avLst/>
          </a:prstGeom>
        </p:spPr>
        <p:txBody>
          <a:bodyPr wrap="square" lIns="0" tIns="0" rIns="0" bIns="0">
            <a:spAutoFit/>
          </a:bodyPr>
          <a:lstStyle>
            <a:lvl1pPr>
              <a:defRPr sz="3993" b="1" i="0">
                <a:solidFill>
                  <a:srgbClr val="008000"/>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3092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7916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3" b="1"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0992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 id="2147483743" r:id="rId17"/>
    <p:sldLayoutId id="2147483744" r:id="rId18"/>
    <p:sldLayoutId id="2147483745" r:id="rId19"/>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4.png"/><Relationship Id="rId11" Type="http://schemas.openxmlformats.org/officeDocument/2006/relationships/image" Target="../media/image29.jp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38.png"/><Relationship Id="rId12" Type="http://schemas.openxmlformats.org/officeDocument/2006/relationships/image" Target="../media/image26.png"/><Relationship Id="rId17" Type="http://schemas.openxmlformats.org/officeDocument/2006/relationships/image" Target="../media/image45.jpg"/><Relationship Id="rId2" Type="http://schemas.openxmlformats.org/officeDocument/2006/relationships/image" Target="../media/image35.png"/><Relationship Id="rId16"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image" Target="../media/image21.png"/><Relationship Id="rId9" Type="http://schemas.openxmlformats.org/officeDocument/2006/relationships/image" Target="../media/image40.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5" name="Picture 2051">
            <a:extLst>
              <a:ext uri="{FF2B5EF4-FFF2-40B4-BE49-F238E27FC236}">
                <a16:creationId xmlns:a16="http://schemas.microsoft.com/office/drawing/2014/main" id="{8C51C09E-6D29-4E4D-B1F9-F72A2CD14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013" y="322333"/>
            <a:ext cx="7900987"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7636" name="Freeform 2052">
            <a:extLst>
              <a:ext uri="{FF2B5EF4-FFF2-40B4-BE49-F238E27FC236}">
                <a16:creationId xmlns:a16="http://schemas.microsoft.com/office/drawing/2014/main" id="{E5AE0A33-EF1D-43DB-8183-91BD8E755A52}"/>
              </a:ext>
            </a:extLst>
          </p:cNvPr>
          <p:cNvSpPr>
            <a:spLocks/>
          </p:cNvSpPr>
          <p:nvPr/>
        </p:nvSpPr>
        <p:spPr bwMode="auto">
          <a:xfrm>
            <a:off x="1981822" y="4279970"/>
            <a:ext cx="7948612" cy="1828800"/>
          </a:xfrm>
          <a:custGeom>
            <a:avLst/>
            <a:gdLst>
              <a:gd name="T0" fmla="*/ 0 w 5424"/>
              <a:gd name="T1" fmla="*/ 2147483646 h 1152"/>
              <a:gd name="T2" fmla="*/ 2147483646 w 5424"/>
              <a:gd name="T3" fmla="*/ 2147483646 h 1152"/>
              <a:gd name="T4" fmla="*/ 2147483646 w 5424"/>
              <a:gd name="T5" fmla="*/ 0 h 1152"/>
              <a:gd name="T6" fmla="*/ 2147483646 w 5424"/>
              <a:gd name="T7" fmla="*/ 0 h 1152"/>
              <a:gd name="T8" fmla="*/ 2147483646 w 5424"/>
              <a:gd name="T9" fmla="*/ 2147483646 h 1152"/>
              <a:gd name="T10" fmla="*/ 2147483646 w 5424"/>
              <a:gd name="T11" fmla="*/ 2147483646 h 1152"/>
              <a:gd name="T12" fmla="*/ 2147483646 w 5424"/>
              <a:gd name="T13" fmla="*/ 2147483646 h 1152"/>
              <a:gd name="T14" fmla="*/ 0 w 5424"/>
              <a:gd name="T15" fmla="*/ 2147483646 h 1152"/>
              <a:gd name="T16" fmla="*/ 0 w 5424"/>
              <a:gd name="T17" fmla="*/ 2147483646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24"/>
              <a:gd name="T28" fmla="*/ 0 h 1152"/>
              <a:gd name="T29" fmla="*/ 5424 w 5424"/>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24" h="1152">
                <a:moveTo>
                  <a:pt x="0" y="288"/>
                </a:moveTo>
                <a:lnTo>
                  <a:pt x="1968" y="288"/>
                </a:lnTo>
                <a:lnTo>
                  <a:pt x="2064" y="0"/>
                </a:lnTo>
                <a:lnTo>
                  <a:pt x="5424" y="0"/>
                </a:lnTo>
                <a:lnTo>
                  <a:pt x="5424" y="1152"/>
                </a:lnTo>
                <a:lnTo>
                  <a:pt x="4416" y="1152"/>
                </a:lnTo>
                <a:lnTo>
                  <a:pt x="2880" y="1008"/>
                </a:lnTo>
                <a:lnTo>
                  <a:pt x="0" y="1008"/>
                </a:lnTo>
                <a:lnTo>
                  <a:pt x="0" y="288"/>
                </a:lnTo>
                <a:close/>
              </a:path>
            </a:pathLst>
          </a:custGeom>
          <a:noFill/>
          <a:ln w="28575">
            <a:solidFill>
              <a:srgbClr val="33CC33"/>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7637" name="Freeform 2053">
            <a:extLst>
              <a:ext uri="{FF2B5EF4-FFF2-40B4-BE49-F238E27FC236}">
                <a16:creationId xmlns:a16="http://schemas.microsoft.com/office/drawing/2014/main" id="{3629734C-6FFE-4171-A16F-E62F1067F890}"/>
              </a:ext>
            </a:extLst>
          </p:cNvPr>
          <p:cNvSpPr>
            <a:spLocks/>
          </p:cNvSpPr>
          <p:nvPr/>
        </p:nvSpPr>
        <p:spPr bwMode="auto">
          <a:xfrm>
            <a:off x="1998387" y="268357"/>
            <a:ext cx="7948612" cy="4546600"/>
          </a:xfrm>
          <a:custGeom>
            <a:avLst/>
            <a:gdLst>
              <a:gd name="T0" fmla="*/ 0 w 5376"/>
              <a:gd name="T1" fmla="*/ 2147483646 h 2864"/>
              <a:gd name="T2" fmla="*/ 0 w 5376"/>
              <a:gd name="T3" fmla="*/ 2147483646 h 2864"/>
              <a:gd name="T4" fmla="*/ 2147483646 w 5376"/>
              <a:gd name="T5" fmla="*/ 2147483646 h 2864"/>
              <a:gd name="T6" fmla="*/ 2147483646 w 5376"/>
              <a:gd name="T7" fmla="*/ 2147483646 h 2864"/>
              <a:gd name="T8" fmla="*/ 2147483646 w 5376"/>
              <a:gd name="T9" fmla="*/ 2147483646 h 2864"/>
              <a:gd name="T10" fmla="*/ 2147483646 w 5376"/>
              <a:gd name="T11" fmla="*/ 2147483646 h 2864"/>
              <a:gd name="T12" fmla="*/ 2147483646 w 5376"/>
              <a:gd name="T13" fmla="*/ 2147483646 h 2864"/>
              <a:gd name="T14" fmla="*/ 2147483646 w 5376"/>
              <a:gd name="T15" fmla="*/ 0 h 2864"/>
              <a:gd name="T16" fmla="*/ 2147483646 w 5376"/>
              <a:gd name="T17" fmla="*/ 0 h 2864"/>
              <a:gd name="T18" fmla="*/ 2147483646 w 5376"/>
              <a:gd name="T19" fmla="*/ 2147483646 h 2864"/>
              <a:gd name="T20" fmla="*/ 2147483646 w 5376"/>
              <a:gd name="T21" fmla="*/ 2147483646 h 2864"/>
              <a:gd name="T22" fmla="*/ 2147483646 w 5376"/>
              <a:gd name="T23" fmla="*/ 2147483646 h 2864"/>
              <a:gd name="T24" fmla="*/ 0 w 5376"/>
              <a:gd name="T25" fmla="*/ 2147483646 h 2864"/>
              <a:gd name="T26" fmla="*/ 0 w 5376"/>
              <a:gd name="T27" fmla="*/ 2147483646 h 2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76"/>
              <a:gd name="T43" fmla="*/ 0 h 2864"/>
              <a:gd name="T44" fmla="*/ 5376 w 5376"/>
              <a:gd name="T45" fmla="*/ 2864 h 2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76" h="2864">
                <a:moveTo>
                  <a:pt x="0" y="2768"/>
                </a:moveTo>
                <a:lnTo>
                  <a:pt x="0" y="1616"/>
                </a:lnTo>
                <a:lnTo>
                  <a:pt x="576" y="1616"/>
                </a:lnTo>
                <a:lnTo>
                  <a:pt x="1075" y="752"/>
                </a:lnTo>
                <a:lnTo>
                  <a:pt x="2736" y="752"/>
                </a:lnTo>
                <a:lnTo>
                  <a:pt x="2930" y="416"/>
                </a:lnTo>
                <a:lnTo>
                  <a:pt x="3792" y="416"/>
                </a:lnTo>
                <a:lnTo>
                  <a:pt x="4512" y="0"/>
                </a:lnTo>
                <a:lnTo>
                  <a:pt x="5376" y="0"/>
                </a:lnTo>
                <a:lnTo>
                  <a:pt x="5376" y="2864"/>
                </a:lnTo>
                <a:lnTo>
                  <a:pt x="2112" y="2864"/>
                </a:lnTo>
                <a:lnTo>
                  <a:pt x="2016" y="2808"/>
                </a:lnTo>
                <a:lnTo>
                  <a:pt x="0" y="2808"/>
                </a:lnTo>
                <a:lnTo>
                  <a:pt x="0" y="2720"/>
                </a:lnTo>
              </a:path>
            </a:pathLst>
          </a:custGeom>
          <a:noFill/>
          <a:ln w="28575">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7639" name="Text Box 2055">
            <a:extLst>
              <a:ext uri="{FF2B5EF4-FFF2-40B4-BE49-F238E27FC236}">
                <a16:creationId xmlns:a16="http://schemas.microsoft.com/office/drawing/2014/main" id="{E417D7DC-A92F-4C92-AE72-4D56D4682C5D}"/>
              </a:ext>
            </a:extLst>
          </p:cNvPr>
          <p:cNvSpPr txBox="1">
            <a:spLocks noChangeArrowheads="1"/>
          </p:cNvSpPr>
          <p:nvPr/>
        </p:nvSpPr>
        <p:spPr bwMode="auto">
          <a:xfrm>
            <a:off x="1884087" y="5881758"/>
            <a:ext cx="2281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fr-FR" altLang="it-IT" sz="1200" b="1">
                <a:solidFill>
                  <a:srgbClr val="006600"/>
                </a:solidFill>
                <a:latin typeface="Arial" panose="020B0604020202020204" pitchFamily="34" charset="0"/>
              </a:rPr>
              <a:t>1</a:t>
            </a:r>
            <a:r>
              <a:rPr lang="fr-FR" altLang="it-IT" sz="1200" b="1" baseline="30000">
                <a:solidFill>
                  <a:srgbClr val="006600"/>
                </a:solidFill>
                <a:latin typeface="Arial" panose="020B0604020202020204" pitchFamily="34" charset="0"/>
              </a:rPr>
              <a:t>ST</a:t>
            </a:r>
            <a:r>
              <a:rPr lang="fr-FR" altLang="it-IT" sz="1200" b="1">
                <a:solidFill>
                  <a:srgbClr val="006600"/>
                </a:solidFill>
                <a:latin typeface="Arial" panose="020B0604020202020204" pitchFamily="34" charset="0"/>
              </a:rPr>
              <a:t> GENERATION BIOFUELS</a:t>
            </a:r>
            <a:endParaRPr lang="en-GB" altLang="it-IT" sz="1200" b="1">
              <a:latin typeface="Times New Roman" panose="02020603050405020304" pitchFamily="18" charset="0"/>
            </a:endParaRPr>
          </a:p>
        </p:txBody>
      </p:sp>
      <p:sp>
        <p:nvSpPr>
          <p:cNvPr id="197640" name="Rectangle 2056">
            <a:extLst>
              <a:ext uri="{FF2B5EF4-FFF2-40B4-BE49-F238E27FC236}">
                <a16:creationId xmlns:a16="http://schemas.microsoft.com/office/drawing/2014/main" id="{69DA8390-F361-4F74-9403-DD33010A5BE0}"/>
              </a:ext>
            </a:extLst>
          </p:cNvPr>
          <p:cNvSpPr>
            <a:spLocks noChangeArrowheads="1"/>
          </p:cNvSpPr>
          <p:nvPr/>
        </p:nvSpPr>
        <p:spPr bwMode="auto">
          <a:xfrm>
            <a:off x="7815264" y="6526213"/>
            <a:ext cx="1868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it-IT" sz="1000" b="1">
                <a:solidFill>
                  <a:srgbClr val="000099"/>
                </a:solidFill>
                <a:latin typeface="Arial" panose="020B0604020202020204" pitchFamily="34" charset="0"/>
              </a:rPr>
              <a:t>Fonte: Hamelinck et al, 2005</a:t>
            </a:r>
            <a:endParaRPr lang="en-GB" altLang="it-IT" sz="1000" b="1">
              <a:solidFill>
                <a:srgbClr val="000099"/>
              </a:solidFill>
              <a:latin typeface="Arial" panose="020B0604020202020204" pitchFamily="34" charset="0"/>
            </a:endParaRPr>
          </a:p>
        </p:txBody>
      </p:sp>
      <p:sp>
        <p:nvSpPr>
          <p:cNvPr id="197641" name="Text Box 2057">
            <a:extLst>
              <a:ext uri="{FF2B5EF4-FFF2-40B4-BE49-F238E27FC236}">
                <a16:creationId xmlns:a16="http://schemas.microsoft.com/office/drawing/2014/main" id="{8ABB140C-44C4-470E-B132-4FA712951D6A}"/>
              </a:ext>
            </a:extLst>
          </p:cNvPr>
          <p:cNvSpPr txBox="1">
            <a:spLocks noChangeArrowheads="1"/>
          </p:cNvSpPr>
          <p:nvPr/>
        </p:nvSpPr>
        <p:spPr bwMode="auto">
          <a:xfrm>
            <a:off x="3509687" y="1187521"/>
            <a:ext cx="2297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fr-FR" altLang="it-IT" sz="1200" b="1">
                <a:solidFill>
                  <a:srgbClr val="CC0000"/>
                </a:solidFill>
                <a:latin typeface="Arial" panose="020B0604020202020204" pitchFamily="34" charset="0"/>
              </a:rPr>
              <a:t>2</a:t>
            </a:r>
            <a:r>
              <a:rPr lang="fr-FR" altLang="it-IT" sz="1200" b="1" baseline="30000">
                <a:solidFill>
                  <a:srgbClr val="CC0000"/>
                </a:solidFill>
                <a:latin typeface="Arial" panose="020B0604020202020204" pitchFamily="34" charset="0"/>
              </a:rPr>
              <a:t>ND</a:t>
            </a:r>
            <a:r>
              <a:rPr lang="fr-FR" altLang="it-IT" sz="1200" b="1">
                <a:solidFill>
                  <a:srgbClr val="CC0000"/>
                </a:solidFill>
                <a:latin typeface="Arial" panose="020B0604020202020204" pitchFamily="34" charset="0"/>
              </a:rPr>
              <a:t> GENERATION BIOFUELS</a:t>
            </a:r>
            <a:endParaRPr lang="en-GB" altLang="it-IT" sz="1200" b="1">
              <a:solidFill>
                <a:srgbClr val="CC0000"/>
              </a:solidFill>
              <a:latin typeface="Times New Roman" panose="02020603050405020304" pitchFamily="18" charset="0"/>
            </a:endParaRPr>
          </a:p>
        </p:txBody>
      </p:sp>
    </p:spTree>
    <p:extLst>
      <p:ext uri="{BB962C8B-B14F-4D97-AF65-F5344CB8AC3E}">
        <p14:creationId xmlns:p14="http://schemas.microsoft.com/office/powerpoint/2010/main" val="242925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wipe(left)">
                                      <p:cBhvr>
                                        <p:cTn id="7" dur="500"/>
                                        <p:tgtEl>
                                          <p:spTgt spid="19763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7640"/>
                                        </p:tgtEl>
                                        <p:attrNameLst>
                                          <p:attrName>style.visibility</p:attrName>
                                        </p:attrNameLst>
                                      </p:cBhvr>
                                      <p:to>
                                        <p:strVal val="visible"/>
                                      </p:to>
                                    </p:set>
                                    <p:animEffect transition="in" filter="wipe(left)">
                                      <p:cBhvr>
                                        <p:cTn id="11" dur="500"/>
                                        <p:tgtEl>
                                          <p:spTgt spid="1976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97636"/>
                                        </p:tgtEl>
                                        <p:attrNameLst>
                                          <p:attrName>style.visibility</p:attrName>
                                        </p:attrNameLst>
                                      </p:cBhvr>
                                      <p:to>
                                        <p:strVal val="visible"/>
                                      </p:to>
                                    </p:set>
                                    <p:animEffect transition="in" filter="wipe(left)">
                                      <p:cBhvr>
                                        <p:cTn id="16" dur="500"/>
                                        <p:tgtEl>
                                          <p:spTgt spid="197636"/>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7639"/>
                                        </p:tgtEl>
                                        <p:attrNameLst>
                                          <p:attrName>style.visibility</p:attrName>
                                        </p:attrNameLst>
                                      </p:cBhvr>
                                      <p:to>
                                        <p:strVal val="visible"/>
                                      </p:to>
                                    </p:set>
                                    <p:animEffect transition="in" filter="wipe(left)">
                                      <p:cBhvr>
                                        <p:cTn id="20" dur="500"/>
                                        <p:tgtEl>
                                          <p:spTgt spid="1976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97637"/>
                                        </p:tgtEl>
                                        <p:attrNameLst>
                                          <p:attrName>style.visibility</p:attrName>
                                        </p:attrNameLst>
                                      </p:cBhvr>
                                      <p:to>
                                        <p:strVal val="visible"/>
                                      </p:to>
                                    </p:set>
                                    <p:animEffect transition="in" filter="wipe(left)">
                                      <p:cBhvr>
                                        <p:cTn id="25" dur="500"/>
                                        <p:tgtEl>
                                          <p:spTgt spid="197637"/>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97641"/>
                                        </p:tgtEl>
                                        <p:attrNameLst>
                                          <p:attrName>style.visibility</p:attrName>
                                        </p:attrNameLst>
                                      </p:cBhvr>
                                      <p:to>
                                        <p:strVal val="visible"/>
                                      </p:to>
                                    </p:set>
                                    <p:animEffect transition="in" filter="wipe(left)">
                                      <p:cBhvr>
                                        <p:cTn id="29" dur="500"/>
                                        <p:tgtEl>
                                          <p:spTgt spid="197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autoUpdateAnimBg="0"/>
      <p:bldP spid="197640" grpId="0" autoUpdateAnimBg="0"/>
      <p:bldP spid="19764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37190" y="383517"/>
            <a:ext cx="8298754" cy="5941679"/>
            <a:chOff x="771698" y="506037"/>
            <a:chExt cx="9143998" cy="6546850"/>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1083888"/>
              <a:ext cx="9143998" cy="5368923"/>
            </a:xfrm>
            <a:prstGeom prst="rect">
              <a:avLst/>
            </a:prstGeom>
          </p:spPr>
        </p:pic>
      </p:grpSp>
      <p:sp>
        <p:nvSpPr>
          <p:cNvPr id="7" name="object 11">
            <a:extLst>
              <a:ext uri="{FF2B5EF4-FFF2-40B4-BE49-F238E27FC236}">
                <a16:creationId xmlns:a16="http://schemas.microsoft.com/office/drawing/2014/main" id="{720E5CEA-D233-414D-B536-965702F44FD3}"/>
              </a:ext>
            </a:extLst>
          </p:cNvPr>
          <p:cNvSpPr txBox="1"/>
          <p:nvPr/>
        </p:nvSpPr>
        <p:spPr>
          <a:xfrm>
            <a:off x="8956078" y="3003296"/>
            <a:ext cx="2305210" cy="681950"/>
          </a:xfrm>
          <a:prstGeom prst="rect">
            <a:avLst/>
          </a:prstGeom>
        </p:spPr>
        <p:txBody>
          <a:bodyPr vert="horz" wrap="square" lIns="0" tIns="11526" rIns="0" bIns="0" rtlCol="0">
            <a:spAutoFit/>
          </a:bodyPr>
          <a:lstStyle/>
          <a:p>
            <a:pPr>
              <a:spcBef>
                <a:spcPts val="91"/>
              </a:spcBef>
            </a:pPr>
            <a:r>
              <a:rPr sz="4356" b="1" spc="-572" dirty="0">
                <a:solidFill>
                  <a:srgbClr val="008000"/>
                </a:solidFill>
                <a:latin typeface="Arial"/>
                <a:cs typeface="Arial"/>
              </a:rPr>
              <a:t>B</a:t>
            </a:r>
            <a:r>
              <a:rPr sz="4356" b="1" spc="-222" dirty="0">
                <a:solidFill>
                  <a:srgbClr val="008000"/>
                </a:solidFill>
                <a:latin typeface="Arial"/>
                <a:cs typeface="Arial"/>
              </a:rPr>
              <a:t>I</a:t>
            </a:r>
            <a:r>
              <a:rPr sz="4356" b="1" spc="-608" dirty="0">
                <a:solidFill>
                  <a:srgbClr val="008000"/>
                </a:solidFill>
                <a:latin typeface="Arial"/>
                <a:cs typeface="Arial"/>
              </a:rPr>
              <a:t>O</a:t>
            </a:r>
            <a:r>
              <a:rPr sz="4356" b="1" spc="-481" dirty="0">
                <a:solidFill>
                  <a:srgbClr val="008000"/>
                </a:solidFill>
                <a:latin typeface="Arial"/>
                <a:cs typeface="Arial"/>
              </a:rPr>
              <a:t>F</a:t>
            </a:r>
            <a:r>
              <a:rPr sz="4356" b="1" spc="-572" dirty="0">
                <a:solidFill>
                  <a:srgbClr val="008000"/>
                </a:solidFill>
                <a:latin typeface="Arial"/>
                <a:cs typeface="Arial"/>
              </a:rPr>
              <a:t>U</a:t>
            </a:r>
            <a:r>
              <a:rPr sz="4356" b="1" spc="-526" dirty="0">
                <a:solidFill>
                  <a:srgbClr val="008000"/>
                </a:solidFill>
                <a:latin typeface="Arial"/>
                <a:cs typeface="Arial"/>
              </a:rPr>
              <a:t>E</a:t>
            </a:r>
            <a:r>
              <a:rPr sz="4356" b="1" spc="-504" dirty="0">
                <a:solidFill>
                  <a:srgbClr val="008000"/>
                </a:solidFill>
                <a:latin typeface="Arial"/>
                <a:cs typeface="Arial"/>
              </a:rPr>
              <a:t>LS</a:t>
            </a:r>
            <a:endParaRPr sz="4356"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946623" y="441592"/>
            <a:ext cx="8298754" cy="5974815"/>
          </a:xfrm>
          <a:prstGeom prst="rect">
            <a:avLst/>
          </a:prstGeom>
        </p:spPr>
      </p:pic>
      <p:sp>
        <p:nvSpPr>
          <p:cNvPr id="7" name="object 7"/>
          <p:cNvSpPr txBox="1"/>
          <p:nvPr/>
        </p:nvSpPr>
        <p:spPr>
          <a:xfrm>
            <a:off x="9372656" y="987650"/>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82210" y="399090"/>
            <a:ext cx="8707094" cy="6059819"/>
            <a:chOff x="924098" y="439737"/>
            <a:chExt cx="9593928" cy="6677023"/>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1374028" y="439737"/>
              <a:ext cx="9143998" cy="6677023"/>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95869"/>
            <a:ext cx="8298756" cy="6052905"/>
            <a:chOff x="771698" y="436188"/>
            <a:chExt cx="9144000" cy="6669405"/>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36188"/>
              <a:ext cx="9143998" cy="6669086"/>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3737"/>
            <a:ext cx="8022131" cy="7492"/>
          </a:xfrm>
          <a:custGeom>
            <a:avLst/>
            <a:gdLst/>
            <a:ahLst/>
            <a:cxnLst/>
            <a:rect l="l" t="t" r="r" b="b"/>
            <a:pathLst>
              <a:path w="8839200" h="8254">
                <a:moveTo>
                  <a:pt x="0" y="7937"/>
                </a:moveTo>
                <a:lnTo>
                  <a:pt x="8839198" y="7937"/>
                </a:lnTo>
                <a:lnTo>
                  <a:pt x="8839198" y="0"/>
                </a:lnTo>
                <a:lnTo>
                  <a:pt x="0" y="0"/>
                </a:lnTo>
                <a:lnTo>
                  <a:pt x="0" y="7937"/>
                </a:lnTo>
                <a:close/>
              </a:path>
            </a:pathLst>
          </a:custGeom>
          <a:solidFill>
            <a:srgbClr val="E0E0E0"/>
          </a:solidFill>
        </p:spPr>
        <p:txBody>
          <a:bodyPr wrap="square" lIns="0" tIns="0" rIns="0" bIns="0" rtlCol="0"/>
          <a:lstStyle/>
          <a:p>
            <a:endParaRPr sz="1634"/>
          </a:p>
        </p:txBody>
      </p:sp>
      <p:pic>
        <p:nvPicPr>
          <p:cNvPr id="114" name="object 114"/>
          <p:cNvPicPr/>
          <p:nvPr/>
        </p:nvPicPr>
        <p:blipFill>
          <a:blip r:embed="rId2" cstate="print"/>
          <a:stretch>
            <a:fillRect/>
          </a:stretch>
        </p:blipFill>
        <p:spPr>
          <a:xfrm>
            <a:off x="927465" y="1114808"/>
            <a:ext cx="4783309" cy="5278929"/>
          </a:xfrm>
          <a:prstGeom prst="rect">
            <a:avLst/>
          </a:prstGeom>
        </p:spPr>
      </p:pic>
      <p:pic>
        <p:nvPicPr>
          <p:cNvPr id="119" name="object 114">
            <a:extLst>
              <a:ext uri="{FF2B5EF4-FFF2-40B4-BE49-F238E27FC236}">
                <a16:creationId xmlns:a16="http://schemas.microsoft.com/office/drawing/2014/main" id="{BCA26C59-1938-4352-B425-78558DBCD011}"/>
              </a:ext>
            </a:extLst>
          </p:cNvPr>
          <p:cNvPicPr/>
          <p:nvPr/>
        </p:nvPicPr>
        <p:blipFill>
          <a:blip r:embed="rId3" cstate="print"/>
          <a:stretch>
            <a:fillRect/>
          </a:stretch>
        </p:blipFill>
        <p:spPr>
          <a:xfrm>
            <a:off x="6093275" y="687915"/>
            <a:ext cx="4740086" cy="59215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646043" y="2084626"/>
            <a:ext cx="11545957" cy="3743429"/>
          </a:xfrm>
          <a:prstGeom prst="rect">
            <a:avLst/>
          </a:prstGeom>
        </p:spPr>
        <p:txBody>
          <a:bodyPr vert="horz" wrap="square" lIns="0" tIns="11526" rIns="0" bIns="0" rtlCol="0">
            <a:spAutoFit/>
          </a:bodyPr>
          <a:lstStyle/>
          <a:p>
            <a:pPr marL="183848" marR="13255" indent="-172898">
              <a:spcBef>
                <a:spcPts val="91"/>
              </a:spcBef>
            </a:pPr>
            <a:r>
              <a:rPr lang="en-US" sz="2400" b="1" spc="-109" dirty="0">
                <a:latin typeface="Arial"/>
                <a:cs typeface="Arial"/>
              </a:rPr>
              <a:t>Plant-based ethanol can be obtained through the cultivation of wheat and sugar beet from which sugar is extracted.
The fermentation of the latter and subsequent distillation produces ethanol.  This can be used as an additive up to 5% directly in unleaded gasoline or transformed into ETBE (Ethyl Tertiary-Butyl Ester) by reaction with isobutylene, and blended up to 15% with unleaded gasoline.
There are also modified cars on the market that can be powered by bioethanol-gasoline blends with both pure components (FLEXFUEL CARS)
MTBE (Methyl Tertiary-Butyl Ester) is a derivative of Methanol extracted from dedicated sugar crops and is similar to ETBE.</a:t>
            </a:r>
            <a:endParaRPr sz="2400" dirty="0">
              <a:latin typeface="Arial"/>
              <a:cs typeface="Arial"/>
            </a:endParaRPr>
          </a:p>
        </p:txBody>
      </p:sp>
      <p:sp>
        <p:nvSpPr>
          <p:cNvPr id="112" name="object 112"/>
          <p:cNvSpPr txBox="1">
            <a:spLocks noGrp="1"/>
          </p:cNvSpPr>
          <p:nvPr>
            <p:ph type="title"/>
          </p:nvPr>
        </p:nvSpPr>
        <p:spPr>
          <a:xfrm>
            <a:off x="4645337" y="575930"/>
            <a:ext cx="2765676"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BIOETHANOL</a:t>
            </a:r>
            <a:endParaRPr spc="-49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190015" y="607253"/>
            <a:ext cx="5676580" cy="626102"/>
          </a:xfrm>
          <a:prstGeom prst="rect">
            <a:avLst/>
          </a:prstGeom>
        </p:spPr>
        <p:txBody>
          <a:bodyPr vert="horz" wrap="square" lIns="0" tIns="11526" rIns="0" bIns="0" rtlCol="0" anchor="ctr">
            <a:spAutoFit/>
          </a:bodyPr>
          <a:lstStyle/>
          <a:p>
            <a:pPr marL="11527">
              <a:lnSpc>
                <a:spcPct val="100000"/>
              </a:lnSpc>
              <a:spcBef>
                <a:spcPts val="91"/>
              </a:spcBef>
            </a:pPr>
            <a:r>
              <a:rPr lang="it-IT" spc="-481" dirty="0"/>
              <a:t>BIOETHANOL-PRODUCTION</a:t>
            </a:r>
            <a:endParaRPr spc="-481" dirty="0"/>
          </a:p>
        </p:txBody>
      </p:sp>
      <p:grpSp>
        <p:nvGrpSpPr>
          <p:cNvPr id="111" name="object 111"/>
          <p:cNvGrpSpPr/>
          <p:nvPr/>
        </p:nvGrpSpPr>
        <p:grpSpPr>
          <a:xfrm>
            <a:off x="1949018" y="1819958"/>
            <a:ext cx="7973786" cy="4718477"/>
            <a:chOff x="777340" y="2005324"/>
            <a:chExt cx="8785931" cy="5199062"/>
          </a:xfrm>
        </p:grpSpPr>
        <p:pic>
          <p:nvPicPr>
            <p:cNvPr id="112" name="object 112"/>
            <p:cNvPicPr/>
            <p:nvPr/>
          </p:nvPicPr>
          <p:blipFill>
            <a:blip r:embed="rId2" cstate="print"/>
            <a:stretch>
              <a:fillRect/>
            </a:stretch>
          </p:blipFill>
          <p:spPr>
            <a:xfrm>
              <a:off x="777340" y="2005324"/>
              <a:ext cx="4780340" cy="5199062"/>
            </a:xfrm>
            <a:prstGeom prst="rect">
              <a:avLst/>
            </a:prstGeom>
          </p:spPr>
        </p:pic>
        <p:pic>
          <p:nvPicPr>
            <p:cNvPr id="113" name="object 113"/>
            <p:cNvPicPr/>
            <p:nvPr/>
          </p:nvPicPr>
          <p:blipFill>
            <a:blip r:embed="rId3" cstate="print"/>
            <a:stretch>
              <a:fillRect/>
            </a:stretch>
          </p:blipFill>
          <p:spPr>
            <a:xfrm>
              <a:off x="5556971" y="2008763"/>
              <a:ext cx="4006300" cy="5040930"/>
            </a:xfrm>
            <a:prstGeom prst="rect">
              <a:avLst/>
            </a:prstGeom>
          </p:spPr>
        </p:pic>
      </p:gr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dirty="0">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84342"/>
            <a:ext cx="8298754" cy="6078549"/>
            <a:chOff x="771698" y="423488"/>
            <a:chExt cx="9143998" cy="66976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23488"/>
              <a:ext cx="9143998" cy="6697661"/>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407394"/>
            <a:ext cx="8298754" cy="6032445"/>
            <a:chOff x="771698" y="448888"/>
            <a:chExt cx="9143998" cy="66468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48888"/>
              <a:ext cx="9143998" cy="6646861"/>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379989" y="1736521"/>
            <a:ext cx="9432022" cy="3193789"/>
          </a:xfrm>
        </p:spPr>
        <p:txBody>
          <a:bodyPr>
            <a:normAutofit/>
          </a:bodyPr>
          <a:lstStyle/>
          <a:p>
            <a:r>
              <a:rPr lang="en-GB" sz="4000" b="1" dirty="0">
                <a:solidFill>
                  <a:srgbClr val="94C020"/>
                </a:solidFill>
                <a:latin typeface="+mn-lt"/>
              </a:rPr>
              <a:t>Course: (</a:t>
            </a:r>
            <a:r>
              <a:rPr lang="en-GB" sz="4000" dirty="0"/>
              <a:t>VET</a:t>
            </a:r>
            <a:r>
              <a:rPr lang="en-GB" sz="4000" b="1" dirty="0">
                <a:solidFill>
                  <a:srgbClr val="94C020"/>
                </a:solidFill>
                <a:latin typeface="+mn-lt"/>
              </a:rPr>
              <a:t>-C3)</a:t>
            </a:r>
            <a:br>
              <a:rPr lang="en-GB" sz="4000" b="1" dirty="0">
                <a:solidFill>
                  <a:srgbClr val="94C020"/>
                </a:solidFill>
                <a:latin typeface="+mn-lt"/>
              </a:rPr>
            </a:br>
            <a:r>
              <a:rPr lang="en-GB" sz="4000" b="1" dirty="0">
                <a:solidFill>
                  <a:srgbClr val="94C020"/>
                </a:solidFill>
                <a:latin typeface="+mn-lt"/>
              </a:rPr>
              <a:t>Module: </a:t>
            </a:r>
            <a:r>
              <a:rPr lang="en-GB" sz="4000" dirty="0"/>
              <a:t>Bio-economy, circular economy and bio-based products</a:t>
            </a:r>
            <a:br>
              <a:rPr lang="en-GB" sz="4000" b="1" dirty="0">
                <a:solidFill>
                  <a:srgbClr val="94C020"/>
                </a:solidFill>
                <a:latin typeface="+mn-lt"/>
              </a:rPr>
            </a:br>
            <a:r>
              <a:rPr lang="en-GB" sz="4000" b="1" dirty="0">
                <a:solidFill>
                  <a:srgbClr val="94C020"/>
                </a:solidFill>
                <a:latin typeface="+mn-lt"/>
              </a:rPr>
              <a:t>Learning Unit: </a:t>
            </a:r>
            <a:r>
              <a:rPr lang="en-GB" sz="4000" dirty="0"/>
              <a:t>Bioenergy and energy crops </a:t>
            </a:r>
            <a:br>
              <a:rPr lang="it-IT" dirty="0"/>
            </a:b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79989" y="4396158"/>
            <a:ext cx="9144000" cy="1655762"/>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(UNIFI)</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980019" y="1852727"/>
            <a:ext cx="9595216" cy="4007604"/>
          </a:xfrm>
          <a:prstGeom prst="rect">
            <a:avLst/>
          </a:prstGeom>
        </p:spPr>
        <p:txBody>
          <a:bodyPr vert="horz" wrap="square" lIns="0" tIns="11526" rIns="0" bIns="0" rtlCol="0">
            <a:spAutoFit/>
          </a:bodyPr>
          <a:lstStyle/>
          <a:p>
            <a:pPr marL="183848" marR="4611" indent="-172898" algn="just">
              <a:spcBef>
                <a:spcPts val="91"/>
              </a:spcBef>
            </a:pPr>
            <a:r>
              <a:rPr sz="2500" b="1" spc="-172" dirty="0">
                <a:latin typeface="Arial"/>
                <a:cs typeface="Arial"/>
              </a:rPr>
              <a:t>Ethanol</a:t>
            </a:r>
            <a:r>
              <a:rPr sz="2500" b="1" spc="-168" dirty="0">
                <a:latin typeface="Arial"/>
                <a:cs typeface="Arial"/>
              </a:rPr>
              <a:t> </a:t>
            </a:r>
            <a:r>
              <a:rPr sz="2500" b="1" spc="-191" dirty="0">
                <a:latin typeface="Arial"/>
                <a:cs typeface="Arial"/>
              </a:rPr>
              <a:t>can</a:t>
            </a:r>
            <a:r>
              <a:rPr sz="2500" b="1" spc="-185" dirty="0">
                <a:latin typeface="Arial"/>
                <a:cs typeface="Arial"/>
              </a:rPr>
              <a:t> </a:t>
            </a:r>
            <a:r>
              <a:rPr sz="2500" b="1" spc="-191" dirty="0">
                <a:latin typeface="Arial"/>
                <a:cs typeface="Arial"/>
              </a:rPr>
              <a:t>be</a:t>
            </a:r>
            <a:r>
              <a:rPr sz="2500" b="1" spc="-185" dirty="0">
                <a:latin typeface="Arial"/>
                <a:cs typeface="Arial"/>
              </a:rPr>
              <a:t> </a:t>
            </a:r>
            <a:r>
              <a:rPr sz="2500" b="1" spc="-191" dirty="0">
                <a:latin typeface="Arial"/>
                <a:cs typeface="Arial"/>
              </a:rPr>
              <a:t>produced</a:t>
            </a:r>
            <a:r>
              <a:rPr sz="2500" b="1" spc="-185" dirty="0">
                <a:latin typeface="Arial"/>
                <a:cs typeface="Arial"/>
              </a:rPr>
              <a:t> from</a:t>
            </a:r>
            <a:r>
              <a:rPr sz="2500" b="1" spc="-182" dirty="0">
                <a:latin typeface="Arial"/>
                <a:cs typeface="Arial"/>
              </a:rPr>
              <a:t> </a:t>
            </a:r>
            <a:r>
              <a:rPr sz="2500" b="1" spc="-191" dirty="0">
                <a:latin typeface="Arial"/>
                <a:cs typeface="Arial"/>
              </a:rPr>
              <a:t>any</a:t>
            </a:r>
            <a:r>
              <a:rPr sz="2500" b="1" spc="-185" dirty="0">
                <a:latin typeface="Arial"/>
                <a:cs typeface="Arial"/>
              </a:rPr>
              <a:t> </a:t>
            </a:r>
            <a:r>
              <a:rPr sz="2500" b="1" spc="-154" dirty="0">
                <a:latin typeface="Arial"/>
                <a:cs typeface="Arial"/>
              </a:rPr>
              <a:t>biological</a:t>
            </a:r>
            <a:r>
              <a:rPr sz="2500" b="1" spc="-150" dirty="0">
                <a:latin typeface="Arial"/>
                <a:cs typeface="Arial"/>
              </a:rPr>
              <a:t> </a:t>
            </a:r>
            <a:r>
              <a:rPr sz="2500" b="1" spc="-172" dirty="0">
                <a:latin typeface="Arial"/>
                <a:cs typeface="Arial"/>
              </a:rPr>
              <a:t>feedstock</a:t>
            </a:r>
            <a:r>
              <a:rPr sz="2500" b="1" spc="-168" dirty="0">
                <a:latin typeface="Arial"/>
                <a:cs typeface="Arial"/>
              </a:rPr>
              <a:t> </a:t>
            </a:r>
            <a:r>
              <a:rPr sz="2500" b="1" spc="-154" dirty="0">
                <a:latin typeface="Arial"/>
                <a:cs typeface="Arial"/>
              </a:rPr>
              <a:t>that</a:t>
            </a:r>
            <a:r>
              <a:rPr sz="2500" b="1" spc="-150" dirty="0">
                <a:latin typeface="Arial"/>
                <a:cs typeface="Arial"/>
              </a:rPr>
              <a:t> </a:t>
            </a:r>
            <a:r>
              <a:rPr sz="2500" b="1" spc="-172" dirty="0">
                <a:latin typeface="Arial"/>
                <a:cs typeface="Arial"/>
              </a:rPr>
              <a:t>contains</a:t>
            </a:r>
            <a:r>
              <a:rPr sz="2500" b="1" spc="-168" dirty="0">
                <a:latin typeface="Arial"/>
                <a:cs typeface="Arial"/>
              </a:rPr>
              <a:t> appreciable </a:t>
            </a:r>
            <a:r>
              <a:rPr sz="2500" b="1" spc="-163" dirty="0">
                <a:latin typeface="Arial"/>
                <a:cs typeface="Arial"/>
              </a:rPr>
              <a:t> </a:t>
            </a:r>
            <a:r>
              <a:rPr sz="2500" b="1" spc="-195" dirty="0">
                <a:latin typeface="Arial"/>
                <a:cs typeface="Arial"/>
              </a:rPr>
              <a:t>amounts </a:t>
            </a:r>
            <a:r>
              <a:rPr sz="2500" b="1" spc="-154" dirty="0">
                <a:latin typeface="Arial"/>
                <a:cs typeface="Arial"/>
              </a:rPr>
              <a:t>of </a:t>
            </a:r>
            <a:r>
              <a:rPr sz="2500" b="1" spc="-182" dirty="0">
                <a:latin typeface="Arial"/>
                <a:cs typeface="Arial"/>
              </a:rPr>
              <a:t>sugar </a:t>
            </a:r>
            <a:r>
              <a:rPr sz="2500" b="1" spc="-168" dirty="0">
                <a:latin typeface="Arial"/>
                <a:cs typeface="Arial"/>
              </a:rPr>
              <a:t>or </a:t>
            </a:r>
            <a:r>
              <a:rPr sz="2500" b="1" spc="-163" dirty="0">
                <a:latin typeface="Arial"/>
                <a:cs typeface="Arial"/>
              </a:rPr>
              <a:t>materials </a:t>
            </a:r>
            <a:r>
              <a:rPr sz="2500" b="1" spc="-154" dirty="0">
                <a:latin typeface="Arial"/>
                <a:cs typeface="Arial"/>
              </a:rPr>
              <a:t>that </a:t>
            </a:r>
            <a:r>
              <a:rPr sz="2500" b="1" spc="-191" dirty="0">
                <a:latin typeface="Arial"/>
                <a:cs typeface="Arial"/>
              </a:rPr>
              <a:t>can be </a:t>
            </a:r>
            <a:r>
              <a:rPr sz="2500" b="1" spc="-177" dirty="0">
                <a:latin typeface="Arial"/>
                <a:cs typeface="Arial"/>
              </a:rPr>
              <a:t>converted </a:t>
            </a:r>
            <a:r>
              <a:rPr sz="2500" b="1" spc="-154" dirty="0">
                <a:latin typeface="Arial"/>
                <a:cs typeface="Arial"/>
              </a:rPr>
              <a:t>into </a:t>
            </a:r>
            <a:r>
              <a:rPr sz="2500" b="1" spc="-182" dirty="0">
                <a:latin typeface="Arial"/>
                <a:cs typeface="Arial"/>
              </a:rPr>
              <a:t>sugar </a:t>
            </a:r>
            <a:r>
              <a:rPr sz="2500" b="1" spc="-191" dirty="0">
                <a:latin typeface="Arial"/>
                <a:cs typeface="Arial"/>
              </a:rPr>
              <a:t>such </a:t>
            </a:r>
            <a:r>
              <a:rPr sz="2500" b="1" spc="-185" dirty="0">
                <a:latin typeface="Arial"/>
                <a:cs typeface="Arial"/>
              </a:rPr>
              <a:t>as </a:t>
            </a:r>
            <a:r>
              <a:rPr sz="2500" b="1" spc="-168" dirty="0">
                <a:latin typeface="Arial"/>
                <a:cs typeface="Arial"/>
              </a:rPr>
              <a:t>starch or </a:t>
            </a:r>
            <a:r>
              <a:rPr sz="2500" b="1" spc="-163" dirty="0">
                <a:latin typeface="Arial"/>
                <a:cs typeface="Arial"/>
              </a:rPr>
              <a:t> </a:t>
            </a:r>
            <a:r>
              <a:rPr sz="2500" b="1" spc="-154" dirty="0">
                <a:latin typeface="Arial"/>
                <a:cs typeface="Arial"/>
              </a:rPr>
              <a:t>cellulose.</a:t>
            </a:r>
            <a:endParaRPr sz="2500" dirty="0">
              <a:latin typeface="Arial"/>
              <a:cs typeface="Arial"/>
            </a:endParaRPr>
          </a:p>
          <a:p>
            <a:pPr marL="11527" algn="just">
              <a:spcBef>
                <a:spcPts val="436"/>
              </a:spcBef>
            </a:pPr>
            <a:r>
              <a:rPr sz="2500" b="1" spc="-185" dirty="0">
                <a:solidFill>
                  <a:srgbClr val="008000"/>
                </a:solidFill>
                <a:latin typeface="Arial"/>
                <a:cs typeface="Arial"/>
              </a:rPr>
              <a:t>Sugar</a:t>
            </a:r>
            <a:r>
              <a:rPr sz="2500" b="1" spc="-86" dirty="0">
                <a:solidFill>
                  <a:srgbClr val="008000"/>
                </a:solidFill>
                <a:latin typeface="Arial"/>
                <a:cs typeface="Arial"/>
              </a:rPr>
              <a:t> </a:t>
            </a:r>
            <a:r>
              <a:rPr sz="2500" b="1" spc="-172" dirty="0">
                <a:solidFill>
                  <a:srgbClr val="008000"/>
                </a:solidFill>
                <a:latin typeface="Arial"/>
                <a:cs typeface="Arial"/>
              </a:rPr>
              <a:t>beets</a:t>
            </a:r>
            <a:r>
              <a:rPr sz="2500" b="1" spc="-91" dirty="0">
                <a:solidFill>
                  <a:srgbClr val="008000"/>
                </a:solidFill>
                <a:latin typeface="Arial"/>
                <a:cs typeface="Arial"/>
              </a:rPr>
              <a:t> </a:t>
            </a:r>
            <a:r>
              <a:rPr sz="2500" b="1" spc="-195" dirty="0">
                <a:latin typeface="Arial"/>
                <a:cs typeface="Arial"/>
              </a:rPr>
              <a:t>and</a:t>
            </a:r>
            <a:r>
              <a:rPr sz="2500" b="1" spc="-86" dirty="0">
                <a:latin typeface="Arial"/>
                <a:cs typeface="Arial"/>
              </a:rPr>
              <a:t> </a:t>
            </a:r>
            <a:r>
              <a:rPr sz="2500" b="1" spc="-182" dirty="0">
                <a:solidFill>
                  <a:srgbClr val="008000"/>
                </a:solidFill>
                <a:latin typeface="Arial"/>
                <a:cs typeface="Arial"/>
              </a:rPr>
              <a:t>sugar</a:t>
            </a:r>
            <a:r>
              <a:rPr sz="2500" b="1" spc="-86" dirty="0">
                <a:solidFill>
                  <a:srgbClr val="008000"/>
                </a:solidFill>
                <a:latin typeface="Arial"/>
                <a:cs typeface="Arial"/>
              </a:rPr>
              <a:t> </a:t>
            </a:r>
            <a:r>
              <a:rPr sz="2500" b="1" spc="-191" dirty="0">
                <a:solidFill>
                  <a:srgbClr val="008000"/>
                </a:solidFill>
                <a:latin typeface="Arial"/>
                <a:cs typeface="Arial"/>
              </a:rPr>
              <a:t>cane</a:t>
            </a:r>
            <a:r>
              <a:rPr sz="2500" b="1" spc="-91" dirty="0">
                <a:solidFill>
                  <a:srgbClr val="008000"/>
                </a:solidFill>
                <a:latin typeface="Arial"/>
                <a:cs typeface="Arial"/>
              </a:rPr>
              <a:t> </a:t>
            </a:r>
            <a:r>
              <a:rPr sz="2500" b="1" spc="-168" dirty="0">
                <a:latin typeface="Arial"/>
                <a:cs typeface="Arial"/>
              </a:rPr>
              <a:t>are</a:t>
            </a:r>
            <a:r>
              <a:rPr sz="2500" b="1" spc="-86" dirty="0">
                <a:latin typeface="Arial"/>
                <a:cs typeface="Arial"/>
              </a:rPr>
              <a:t> </a:t>
            </a:r>
            <a:r>
              <a:rPr sz="2500" b="1" spc="-182" dirty="0">
                <a:latin typeface="Arial"/>
                <a:cs typeface="Arial"/>
              </a:rPr>
              <a:t>obvious</a:t>
            </a:r>
            <a:r>
              <a:rPr sz="2500" b="1" spc="-86" dirty="0">
                <a:latin typeface="Arial"/>
                <a:cs typeface="Arial"/>
              </a:rPr>
              <a:t> </a:t>
            </a:r>
            <a:r>
              <a:rPr sz="2500" b="1" spc="-191" dirty="0">
                <a:latin typeface="Arial"/>
                <a:cs typeface="Arial"/>
              </a:rPr>
              <a:t>examples</a:t>
            </a:r>
            <a:r>
              <a:rPr sz="2500" b="1" spc="-86" dirty="0">
                <a:latin typeface="Arial"/>
                <a:cs typeface="Arial"/>
              </a:rPr>
              <a:t> </a:t>
            </a:r>
            <a:r>
              <a:rPr sz="2500" b="1" spc="-154" dirty="0">
                <a:latin typeface="Arial"/>
                <a:cs typeface="Arial"/>
              </a:rPr>
              <a:t>of</a:t>
            </a:r>
            <a:r>
              <a:rPr sz="2500" b="1" spc="-86" dirty="0">
                <a:latin typeface="Arial"/>
                <a:cs typeface="Arial"/>
              </a:rPr>
              <a:t> </a:t>
            </a:r>
            <a:r>
              <a:rPr sz="2500" b="1" spc="-172" dirty="0">
                <a:latin typeface="Arial"/>
                <a:cs typeface="Arial"/>
              </a:rPr>
              <a:t>feedstock</a:t>
            </a:r>
            <a:r>
              <a:rPr sz="2500" b="1" spc="-86" dirty="0">
                <a:latin typeface="Arial"/>
                <a:cs typeface="Arial"/>
              </a:rPr>
              <a:t> </a:t>
            </a:r>
            <a:r>
              <a:rPr sz="2500" b="1" spc="-154" dirty="0">
                <a:latin typeface="Arial"/>
                <a:cs typeface="Arial"/>
              </a:rPr>
              <a:t>that</a:t>
            </a:r>
            <a:r>
              <a:rPr sz="2500" b="1" spc="-86" dirty="0">
                <a:latin typeface="Arial"/>
                <a:cs typeface="Arial"/>
              </a:rPr>
              <a:t> </a:t>
            </a:r>
            <a:r>
              <a:rPr sz="2500" b="1" spc="-168" dirty="0">
                <a:latin typeface="Arial"/>
                <a:cs typeface="Arial"/>
              </a:rPr>
              <a:t>contain</a:t>
            </a:r>
            <a:r>
              <a:rPr sz="2500" b="1" spc="-91" dirty="0">
                <a:latin typeface="Arial"/>
                <a:cs typeface="Arial"/>
              </a:rPr>
              <a:t> </a:t>
            </a:r>
            <a:r>
              <a:rPr sz="2500" b="1" spc="-182" dirty="0">
                <a:latin typeface="Arial"/>
                <a:cs typeface="Arial"/>
              </a:rPr>
              <a:t>sugar.</a:t>
            </a:r>
            <a:endParaRPr sz="2500" dirty="0">
              <a:latin typeface="Arial"/>
              <a:cs typeface="Arial"/>
            </a:endParaRPr>
          </a:p>
          <a:p>
            <a:pPr marL="183848" marR="13255" indent="-172898" algn="just">
              <a:lnSpc>
                <a:spcPct val="100800"/>
              </a:lnSpc>
              <a:spcBef>
                <a:spcPts val="345"/>
              </a:spcBef>
            </a:pPr>
            <a:r>
              <a:rPr sz="2500" b="1" spc="-172" dirty="0">
                <a:solidFill>
                  <a:srgbClr val="008000"/>
                </a:solidFill>
                <a:latin typeface="Arial"/>
                <a:cs typeface="Arial"/>
              </a:rPr>
              <a:t>Corn</a:t>
            </a:r>
            <a:r>
              <a:rPr sz="2500" b="1" spc="-172" dirty="0">
                <a:latin typeface="Arial"/>
                <a:cs typeface="Arial"/>
              </a:rPr>
              <a:t>,</a:t>
            </a:r>
            <a:r>
              <a:rPr sz="2500" b="1" spc="-168" dirty="0">
                <a:latin typeface="Arial"/>
                <a:cs typeface="Arial"/>
              </a:rPr>
              <a:t> </a:t>
            </a:r>
            <a:r>
              <a:rPr sz="2500" b="1" spc="-185" dirty="0">
                <a:solidFill>
                  <a:srgbClr val="008000"/>
                </a:solidFill>
                <a:latin typeface="Arial"/>
                <a:cs typeface="Arial"/>
              </a:rPr>
              <a:t>wheat</a:t>
            </a:r>
            <a:r>
              <a:rPr sz="2500" b="1" spc="-182" dirty="0">
                <a:solidFill>
                  <a:srgbClr val="008000"/>
                </a:solidFill>
                <a:latin typeface="Arial"/>
                <a:cs typeface="Arial"/>
              </a:rPr>
              <a:t> </a:t>
            </a:r>
            <a:r>
              <a:rPr sz="2500" b="1" spc="-195" dirty="0">
                <a:latin typeface="Arial"/>
                <a:cs typeface="Arial"/>
              </a:rPr>
              <a:t>and</a:t>
            </a:r>
            <a:r>
              <a:rPr sz="2500" b="1" spc="-191" dirty="0">
                <a:latin typeface="Arial"/>
                <a:cs typeface="Arial"/>
              </a:rPr>
              <a:t> </a:t>
            </a:r>
            <a:r>
              <a:rPr sz="2500" b="1" spc="-168" dirty="0">
                <a:latin typeface="Arial"/>
                <a:cs typeface="Arial"/>
              </a:rPr>
              <a:t>other</a:t>
            </a:r>
            <a:r>
              <a:rPr sz="2500" b="1" spc="-163" dirty="0">
                <a:latin typeface="Arial"/>
                <a:cs typeface="Arial"/>
              </a:rPr>
              <a:t> </a:t>
            </a:r>
            <a:r>
              <a:rPr sz="2500" b="1" spc="-163" dirty="0">
                <a:solidFill>
                  <a:srgbClr val="008000"/>
                </a:solidFill>
                <a:latin typeface="Arial"/>
                <a:cs typeface="Arial"/>
              </a:rPr>
              <a:t>cereals</a:t>
            </a:r>
            <a:r>
              <a:rPr sz="2500" b="1" spc="-159" dirty="0">
                <a:solidFill>
                  <a:srgbClr val="008000"/>
                </a:solidFill>
                <a:latin typeface="Arial"/>
                <a:cs typeface="Arial"/>
              </a:rPr>
              <a:t> </a:t>
            </a:r>
            <a:r>
              <a:rPr sz="2500" b="1" spc="-168" dirty="0">
                <a:latin typeface="Arial"/>
                <a:cs typeface="Arial"/>
              </a:rPr>
              <a:t>contain</a:t>
            </a:r>
            <a:r>
              <a:rPr sz="2500" b="1" spc="-163" dirty="0">
                <a:latin typeface="Arial"/>
                <a:cs typeface="Arial"/>
              </a:rPr>
              <a:t> </a:t>
            </a:r>
            <a:r>
              <a:rPr sz="2500" b="1" spc="-168" dirty="0">
                <a:latin typeface="Arial"/>
                <a:cs typeface="Arial"/>
              </a:rPr>
              <a:t>starch</a:t>
            </a:r>
            <a:r>
              <a:rPr sz="2500" b="1" spc="-163" dirty="0">
                <a:latin typeface="Arial"/>
                <a:cs typeface="Arial"/>
              </a:rPr>
              <a:t> </a:t>
            </a:r>
            <a:r>
              <a:rPr sz="2500" b="1" spc="-136" dirty="0">
                <a:latin typeface="Arial"/>
                <a:cs typeface="Arial"/>
              </a:rPr>
              <a:t>(in </a:t>
            </a:r>
            <a:r>
              <a:rPr sz="2500" b="1" spc="-145" dirty="0">
                <a:latin typeface="Arial"/>
                <a:cs typeface="Arial"/>
              </a:rPr>
              <a:t>their </a:t>
            </a:r>
            <a:r>
              <a:rPr sz="2500" b="1" spc="-159" dirty="0">
                <a:latin typeface="Arial"/>
                <a:cs typeface="Arial"/>
              </a:rPr>
              <a:t>kernels)</a:t>
            </a:r>
            <a:r>
              <a:rPr sz="2500" b="1" spc="-154" dirty="0">
                <a:latin typeface="Arial"/>
                <a:cs typeface="Arial"/>
              </a:rPr>
              <a:t> that</a:t>
            </a:r>
            <a:r>
              <a:rPr sz="2500" b="1" spc="195" dirty="0">
                <a:latin typeface="Arial"/>
                <a:cs typeface="Arial"/>
              </a:rPr>
              <a:t> </a:t>
            </a:r>
            <a:r>
              <a:rPr sz="2500" b="1" spc="-191" dirty="0">
                <a:latin typeface="Arial"/>
                <a:cs typeface="Arial"/>
              </a:rPr>
              <a:t>can</a:t>
            </a:r>
            <a:r>
              <a:rPr sz="2500" b="1" spc="123" dirty="0">
                <a:latin typeface="Arial"/>
                <a:cs typeface="Arial"/>
              </a:rPr>
              <a:t> </a:t>
            </a:r>
            <a:r>
              <a:rPr sz="2500" b="1" spc="-145" dirty="0">
                <a:latin typeface="Arial"/>
                <a:cs typeface="Arial"/>
              </a:rPr>
              <a:t>relatively </a:t>
            </a:r>
            <a:r>
              <a:rPr sz="2500" b="1" spc="-141" dirty="0">
                <a:latin typeface="Arial"/>
                <a:cs typeface="Arial"/>
              </a:rPr>
              <a:t> </a:t>
            </a:r>
            <a:r>
              <a:rPr sz="2500" b="1" spc="-185" dirty="0">
                <a:latin typeface="Arial"/>
                <a:cs typeface="Arial"/>
              </a:rPr>
              <a:t>eas</a:t>
            </a:r>
            <a:r>
              <a:rPr sz="2500" b="1" spc="-95" dirty="0">
                <a:latin typeface="Arial"/>
                <a:cs typeface="Arial"/>
              </a:rPr>
              <a:t>il</a:t>
            </a:r>
            <a:r>
              <a:rPr sz="2500" b="1" spc="-182" dirty="0">
                <a:latin typeface="Arial"/>
                <a:cs typeface="Arial"/>
              </a:rPr>
              <a:t>y</a:t>
            </a:r>
            <a:r>
              <a:rPr sz="2500" b="1" spc="-91" dirty="0">
                <a:latin typeface="Arial"/>
                <a:cs typeface="Arial"/>
              </a:rPr>
              <a:t> </a:t>
            </a:r>
            <a:r>
              <a:rPr sz="2500" b="1" spc="-191" dirty="0">
                <a:latin typeface="Arial"/>
                <a:cs typeface="Arial"/>
              </a:rPr>
              <a:t>be</a:t>
            </a:r>
            <a:r>
              <a:rPr sz="2500" b="1" spc="-91" dirty="0">
                <a:latin typeface="Arial"/>
                <a:cs typeface="Arial"/>
              </a:rPr>
              <a:t> </a:t>
            </a:r>
            <a:r>
              <a:rPr sz="2500" b="1" spc="-191" dirty="0">
                <a:latin typeface="Arial"/>
                <a:cs typeface="Arial"/>
              </a:rPr>
              <a:t>conve</a:t>
            </a:r>
            <a:r>
              <a:rPr sz="2500" b="1" spc="-136" dirty="0">
                <a:latin typeface="Arial"/>
                <a:cs typeface="Arial"/>
              </a:rPr>
              <a:t>r</a:t>
            </a:r>
            <a:r>
              <a:rPr sz="2500" b="1" spc="-118" dirty="0">
                <a:latin typeface="Arial"/>
                <a:cs typeface="Arial"/>
              </a:rPr>
              <a:t>t</a:t>
            </a:r>
            <a:r>
              <a:rPr sz="2500" b="1" spc="-185" dirty="0">
                <a:latin typeface="Arial"/>
                <a:cs typeface="Arial"/>
              </a:rPr>
              <a:t>e</a:t>
            </a:r>
            <a:r>
              <a:rPr sz="2500" b="1" spc="-200" dirty="0">
                <a:latin typeface="Arial"/>
                <a:cs typeface="Arial"/>
              </a:rPr>
              <a:t>d</a:t>
            </a:r>
            <a:r>
              <a:rPr sz="2500" b="1" spc="-91" dirty="0">
                <a:latin typeface="Arial"/>
                <a:cs typeface="Arial"/>
              </a:rPr>
              <a:t> </a:t>
            </a:r>
            <a:r>
              <a:rPr sz="2500" b="1" spc="-141" dirty="0">
                <a:latin typeface="Arial"/>
                <a:cs typeface="Arial"/>
              </a:rPr>
              <a:t>int</a:t>
            </a:r>
            <a:r>
              <a:rPr sz="2500" b="1" spc="-200" dirty="0">
                <a:latin typeface="Arial"/>
                <a:cs typeface="Arial"/>
              </a:rPr>
              <a:t>o</a:t>
            </a:r>
            <a:r>
              <a:rPr sz="2500" b="1" spc="-91" dirty="0">
                <a:latin typeface="Arial"/>
                <a:cs typeface="Arial"/>
              </a:rPr>
              <a:t> </a:t>
            </a:r>
            <a:r>
              <a:rPr sz="2500" b="1" spc="-191" dirty="0">
                <a:latin typeface="Arial"/>
                <a:cs typeface="Arial"/>
              </a:rPr>
              <a:t>suga</a:t>
            </a:r>
            <a:r>
              <a:rPr sz="2500" b="1" spc="-213" dirty="0">
                <a:latin typeface="Arial"/>
                <a:cs typeface="Arial"/>
              </a:rPr>
              <a:t>r</a:t>
            </a:r>
            <a:r>
              <a:rPr sz="2500" b="1" spc="-91" dirty="0">
                <a:latin typeface="Arial"/>
                <a:cs typeface="Arial"/>
              </a:rPr>
              <a:t>.</a:t>
            </a:r>
            <a:endParaRPr sz="2500" dirty="0">
              <a:latin typeface="Arial"/>
              <a:cs typeface="Arial"/>
            </a:endParaRPr>
          </a:p>
          <a:p>
            <a:pPr marL="183848" marR="4611" indent="-172898" algn="just">
              <a:lnSpc>
                <a:spcPct val="100400"/>
              </a:lnSpc>
              <a:spcBef>
                <a:spcPts val="427"/>
              </a:spcBef>
            </a:pPr>
            <a:r>
              <a:rPr sz="2500" b="1" spc="-163" dirty="0">
                <a:latin typeface="Arial"/>
                <a:cs typeface="Arial"/>
              </a:rPr>
              <a:t>Similarly,</a:t>
            </a:r>
            <a:r>
              <a:rPr sz="2500" b="1" spc="-159" dirty="0">
                <a:latin typeface="Arial"/>
                <a:cs typeface="Arial"/>
              </a:rPr>
              <a:t> </a:t>
            </a:r>
            <a:r>
              <a:rPr sz="2500" b="1" spc="-163" dirty="0">
                <a:solidFill>
                  <a:srgbClr val="008000"/>
                </a:solidFill>
                <a:latin typeface="Arial"/>
                <a:cs typeface="Arial"/>
              </a:rPr>
              <a:t>trees</a:t>
            </a:r>
            <a:r>
              <a:rPr sz="2500" b="1" spc="-159" dirty="0">
                <a:solidFill>
                  <a:srgbClr val="008000"/>
                </a:solidFill>
                <a:latin typeface="Arial"/>
                <a:cs typeface="Arial"/>
              </a:rPr>
              <a:t> </a:t>
            </a:r>
            <a:r>
              <a:rPr sz="2500" b="1" spc="-195" dirty="0">
                <a:latin typeface="Arial"/>
                <a:cs typeface="Arial"/>
              </a:rPr>
              <a:t>and</a:t>
            </a:r>
            <a:r>
              <a:rPr sz="2500" b="1" spc="-191" dirty="0">
                <a:latin typeface="Arial"/>
                <a:cs typeface="Arial"/>
              </a:rPr>
              <a:t> </a:t>
            </a:r>
            <a:r>
              <a:rPr sz="2500" b="1" spc="-182" dirty="0">
                <a:solidFill>
                  <a:srgbClr val="008000"/>
                </a:solidFill>
                <a:latin typeface="Arial"/>
                <a:cs typeface="Arial"/>
              </a:rPr>
              <a:t>grasses</a:t>
            </a:r>
            <a:r>
              <a:rPr sz="2500" b="1" spc="-177" dirty="0">
                <a:solidFill>
                  <a:srgbClr val="008000"/>
                </a:solidFill>
                <a:latin typeface="Arial"/>
                <a:cs typeface="Arial"/>
              </a:rPr>
              <a:t> </a:t>
            </a:r>
            <a:r>
              <a:rPr sz="2500" b="1" spc="-168" dirty="0">
                <a:latin typeface="Arial"/>
                <a:cs typeface="Arial"/>
              </a:rPr>
              <a:t>are</a:t>
            </a:r>
            <a:r>
              <a:rPr sz="2500" b="1" spc="-163" dirty="0">
                <a:latin typeface="Arial"/>
                <a:cs typeface="Arial"/>
              </a:rPr>
              <a:t> </a:t>
            </a:r>
            <a:r>
              <a:rPr sz="2500" b="1" spc="-154" dirty="0">
                <a:latin typeface="Arial"/>
                <a:cs typeface="Arial"/>
              </a:rPr>
              <a:t>largely</a:t>
            </a:r>
            <a:r>
              <a:rPr sz="2500" b="1" spc="-150" dirty="0">
                <a:latin typeface="Arial"/>
                <a:cs typeface="Arial"/>
              </a:rPr>
              <a:t> </a:t>
            </a:r>
            <a:r>
              <a:rPr sz="2500" b="1" spc="-218" dirty="0">
                <a:latin typeface="Arial"/>
                <a:cs typeface="Arial"/>
              </a:rPr>
              <a:t>made</a:t>
            </a:r>
            <a:r>
              <a:rPr sz="2500" b="1" spc="-213" dirty="0">
                <a:latin typeface="Arial"/>
                <a:cs typeface="Arial"/>
              </a:rPr>
              <a:t> </a:t>
            </a:r>
            <a:r>
              <a:rPr sz="2500" b="1" spc="-200" dirty="0">
                <a:latin typeface="Arial"/>
                <a:cs typeface="Arial"/>
              </a:rPr>
              <a:t>up</a:t>
            </a:r>
            <a:r>
              <a:rPr sz="2500" b="1" spc="-195" dirty="0">
                <a:latin typeface="Arial"/>
                <a:cs typeface="Arial"/>
              </a:rPr>
              <a:t> </a:t>
            </a:r>
            <a:r>
              <a:rPr sz="2500" b="1" spc="-154" dirty="0">
                <a:latin typeface="Arial"/>
                <a:cs typeface="Arial"/>
              </a:rPr>
              <a:t>of</a:t>
            </a:r>
            <a:r>
              <a:rPr sz="2500" b="1" spc="195" dirty="0">
                <a:latin typeface="Arial"/>
                <a:cs typeface="Arial"/>
              </a:rPr>
              <a:t> </a:t>
            </a:r>
            <a:r>
              <a:rPr sz="2500" b="1" spc="-159" dirty="0">
                <a:latin typeface="Arial"/>
                <a:cs typeface="Arial"/>
              </a:rPr>
              <a:t>cellulose</a:t>
            </a:r>
            <a:r>
              <a:rPr sz="2500" b="1" spc="185" dirty="0">
                <a:latin typeface="Arial"/>
                <a:cs typeface="Arial"/>
              </a:rPr>
              <a:t> </a:t>
            </a:r>
            <a:r>
              <a:rPr sz="2500" b="1" spc="-195" dirty="0">
                <a:latin typeface="Arial"/>
                <a:cs typeface="Arial"/>
              </a:rPr>
              <a:t>and</a:t>
            </a:r>
            <a:r>
              <a:rPr sz="2500" b="1" spc="113" dirty="0">
                <a:latin typeface="Arial"/>
                <a:cs typeface="Arial"/>
              </a:rPr>
              <a:t> </a:t>
            </a:r>
            <a:r>
              <a:rPr sz="2500" b="1" spc="-163" dirty="0">
                <a:latin typeface="Arial"/>
                <a:cs typeface="Arial"/>
              </a:rPr>
              <a:t>hemicellulose, </a:t>
            </a:r>
            <a:r>
              <a:rPr sz="2500" b="1" spc="-159" dirty="0">
                <a:latin typeface="Arial"/>
                <a:cs typeface="Arial"/>
              </a:rPr>
              <a:t> </a:t>
            </a:r>
            <a:r>
              <a:rPr sz="2500" b="1" spc="-185" dirty="0">
                <a:latin typeface="Arial"/>
                <a:cs typeface="Arial"/>
              </a:rPr>
              <a:t>which</a:t>
            </a:r>
            <a:r>
              <a:rPr sz="2500" b="1" spc="-182" dirty="0">
                <a:latin typeface="Arial"/>
                <a:cs typeface="Arial"/>
              </a:rPr>
              <a:t> </a:t>
            </a:r>
            <a:r>
              <a:rPr sz="2500" b="1" spc="-191" dirty="0">
                <a:latin typeface="Arial"/>
                <a:cs typeface="Arial"/>
              </a:rPr>
              <a:t>can</a:t>
            </a:r>
            <a:r>
              <a:rPr sz="2500" b="1" spc="-185" dirty="0">
                <a:latin typeface="Arial"/>
                <a:cs typeface="Arial"/>
              </a:rPr>
              <a:t> </a:t>
            </a:r>
            <a:r>
              <a:rPr sz="2500" b="1" spc="-168" dirty="0">
                <a:latin typeface="Arial"/>
                <a:cs typeface="Arial"/>
              </a:rPr>
              <a:t>also </a:t>
            </a:r>
            <a:r>
              <a:rPr sz="2500" b="1" spc="-191" dirty="0">
                <a:latin typeface="Arial"/>
                <a:cs typeface="Arial"/>
              </a:rPr>
              <a:t>be</a:t>
            </a:r>
            <a:r>
              <a:rPr sz="2500" b="1" spc="-185" dirty="0">
                <a:latin typeface="Arial"/>
                <a:cs typeface="Arial"/>
              </a:rPr>
              <a:t> </a:t>
            </a:r>
            <a:r>
              <a:rPr sz="2500" b="1" spc="-177" dirty="0">
                <a:latin typeface="Arial"/>
                <a:cs typeface="Arial"/>
              </a:rPr>
              <a:t>converted </a:t>
            </a:r>
            <a:r>
              <a:rPr sz="2500" b="1" spc="-159" dirty="0">
                <a:latin typeface="Arial"/>
                <a:cs typeface="Arial"/>
              </a:rPr>
              <a:t>to </a:t>
            </a:r>
            <a:r>
              <a:rPr sz="2500" b="1" spc="-182" dirty="0">
                <a:latin typeface="Arial"/>
                <a:cs typeface="Arial"/>
              </a:rPr>
              <a:t>sugar, </a:t>
            </a:r>
            <a:r>
              <a:rPr sz="2500" b="1" spc="-185" dirty="0">
                <a:latin typeface="Arial"/>
                <a:cs typeface="Arial"/>
              </a:rPr>
              <a:t>though</a:t>
            </a:r>
            <a:r>
              <a:rPr sz="2500" b="1" spc="132" dirty="0">
                <a:latin typeface="Arial"/>
                <a:cs typeface="Arial"/>
              </a:rPr>
              <a:t> </a:t>
            </a:r>
            <a:r>
              <a:rPr sz="2500" b="1" spc="-168" dirty="0">
                <a:latin typeface="Arial"/>
                <a:cs typeface="Arial"/>
              </a:rPr>
              <a:t>with </a:t>
            </a:r>
            <a:r>
              <a:rPr sz="2500" b="1" spc="-204" dirty="0">
                <a:latin typeface="Arial"/>
                <a:cs typeface="Arial"/>
              </a:rPr>
              <a:t>more</a:t>
            </a:r>
            <a:r>
              <a:rPr sz="2500" b="1" spc="95" dirty="0">
                <a:latin typeface="Arial"/>
                <a:cs typeface="Arial"/>
              </a:rPr>
              <a:t> </a:t>
            </a:r>
            <a:r>
              <a:rPr sz="2500" b="1" spc="-141" dirty="0">
                <a:latin typeface="Arial"/>
                <a:cs typeface="Arial"/>
              </a:rPr>
              <a:t>difficulty </a:t>
            </a:r>
            <a:r>
              <a:rPr sz="2500" b="1" spc="-177" dirty="0">
                <a:latin typeface="Arial"/>
                <a:cs typeface="Arial"/>
              </a:rPr>
              <a:t>than conversion </a:t>
            </a:r>
            <a:r>
              <a:rPr sz="2500" b="1" spc="-495" dirty="0">
                <a:latin typeface="Arial"/>
                <a:cs typeface="Arial"/>
              </a:rPr>
              <a:t> </a:t>
            </a:r>
            <a:r>
              <a:rPr sz="2500" b="1" spc="-154" dirty="0">
                <a:latin typeface="Arial"/>
                <a:cs typeface="Arial"/>
              </a:rPr>
              <a:t>of</a:t>
            </a:r>
            <a:r>
              <a:rPr sz="2500" b="1" spc="-95" dirty="0">
                <a:latin typeface="Arial"/>
                <a:cs typeface="Arial"/>
              </a:rPr>
              <a:t> </a:t>
            </a:r>
            <a:r>
              <a:rPr sz="2500" b="1" spc="-159" dirty="0">
                <a:latin typeface="Arial"/>
                <a:cs typeface="Arial"/>
              </a:rPr>
              <a:t>starch.</a:t>
            </a:r>
            <a:endParaRPr sz="2500" dirty="0">
              <a:latin typeface="Arial"/>
              <a:cs typeface="Arial"/>
            </a:endParaRPr>
          </a:p>
        </p:txBody>
      </p:sp>
      <p:sp>
        <p:nvSpPr>
          <p:cNvPr id="113" name="object 113"/>
          <p:cNvSpPr txBox="1">
            <a:spLocks noGrp="1"/>
          </p:cNvSpPr>
          <p:nvPr>
            <p:ph type="title"/>
          </p:nvPr>
        </p:nvSpPr>
        <p:spPr>
          <a:xfrm>
            <a:off x="3190015" y="575930"/>
            <a:ext cx="5676580" cy="688747"/>
          </a:xfrm>
          <a:prstGeom prst="rect">
            <a:avLst/>
          </a:prstGeom>
        </p:spPr>
        <p:txBody>
          <a:bodyPr vert="horz" wrap="square" lIns="0" tIns="11526" rIns="0" bIns="0" rtlCol="0" anchor="ctr">
            <a:spAutoFit/>
          </a:bodyPr>
          <a:lstStyle/>
          <a:p>
            <a:pPr marL="11527">
              <a:lnSpc>
                <a:spcPct val="100000"/>
              </a:lnSpc>
              <a:spcBef>
                <a:spcPts val="91"/>
              </a:spcBef>
            </a:pPr>
            <a:r>
              <a:rPr lang="it-IT" spc="-481" dirty="0"/>
              <a:t>BIOETHANOL-PRODUCTION</a:t>
            </a:r>
            <a:endParaRPr spc="-48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296296" y="2082136"/>
            <a:ext cx="9590183" cy="4012734"/>
          </a:xfrm>
          <a:prstGeom prst="rect">
            <a:avLst/>
          </a:prstGeom>
        </p:spPr>
        <p:txBody>
          <a:bodyPr vert="horz" wrap="square" lIns="0" tIns="11526" rIns="0" bIns="0" rtlCol="0">
            <a:spAutoFit/>
          </a:bodyPr>
          <a:lstStyle/>
          <a:p>
            <a:pPr marL="184424" marR="13255" indent="-172898" algn="just">
              <a:spcBef>
                <a:spcPts val="91"/>
              </a:spcBef>
            </a:pPr>
            <a:r>
              <a:rPr sz="2500" b="1" spc="-150" dirty="0">
                <a:latin typeface="Arial"/>
                <a:cs typeface="Arial"/>
              </a:rPr>
              <a:t>In </a:t>
            </a:r>
            <a:r>
              <a:rPr sz="2500" b="1" spc="-182" dirty="0">
                <a:latin typeface="Arial"/>
                <a:cs typeface="Arial"/>
              </a:rPr>
              <a:t>producing </a:t>
            </a:r>
            <a:r>
              <a:rPr sz="2500" b="1" spc="-168" dirty="0">
                <a:latin typeface="Arial"/>
                <a:cs typeface="Arial"/>
              </a:rPr>
              <a:t>ethanol </a:t>
            </a:r>
            <a:r>
              <a:rPr sz="2500" b="1" spc="-185" dirty="0">
                <a:latin typeface="Arial"/>
                <a:cs typeface="Arial"/>
              </a:rPr>
              <a:t>from </a:t>
            </a:r>
            <a:r>
              <a:rPr sz="2500" b="1" spc="-182" dirty="0">
                <a:latin typeface="Arial"/>
                <a:cs typeface="Arial"/>
              </a:rPr>
              <a:t>sugar </a:t>
            </a:r>
            <a:r>
              <a:rPr sz="2500" b="1" spc="-168" dirty="0">
                <a:latin typeface="Arial"/>
                <a:cs typeface="Arial"/>
              </a:rPr>
              <a:t>crops, the </a:t>
            </a:r>
            <a:r>
              <a:rPr sz="2500" b="1" spc="-182" dirty="0">
                <a:latin typeface="Arial"/>
                <a:cs typeface="Arial"/>
              </a:rPr>
              <a:t>crops </a:t>
            </a:r>
            <a:r>
              <a:rPr sz="2500" b="1" spc="-200" dirty="0">
                <a:solidFill>
                  <a:srgbClr val="008000"/>
                </a:solidFill>
                <a:latin typeface="Arial"/>
                <a:cs typeface="Arial"/>
              </a:rPr>
              <a:t>must </a:t>
            </a:r>
            <a:r>
              <a:rPr sz="2500" b="1" spc="-127" dirty="0">
                <a:solidFill>
                  <a:srgbClr val="008000"/>
                </a:solidFill>
                <a:latin typeface="Arial"/>
                <a:cs typeface="Arial"/>
              </a:rPr>
              <a:t>first </a:t>
            </a:r>
            <a:r>
              <a:rPr sz="2500" b="1" spc="-191" dirty="0">
                <a:solidFill>
                  <a:srgbClr val="008000"/>
                </a:solidFill>
                <a:latin typeface="Arial"/>
                <a:cs typeface="Arial"/>
              </a:rPr>
              <a:t>be </a:t>
            </a:r>
            <a:r>
              <a:rPr sz="2500" b="1" spc="-185" dirty="0">
                <a:solidFill>
                  <a:srgbClr val="008000"/>
                </a:solidFill>
                <a:latin typeface="Arial"/>
                <a:cs typeface="Arial"/>
              </a:rPr>
              <a:t>processed </a:t>
            </a:r>
            <a:r>
              <a:rPr sz="2500" b="1" spc="-159" dirty="0">
                <a:solidFill>
                  <a:srgbClr val="008000"/>
                </a:solidFill>
                <a:latin typeface="Arial"/>
                <a:cs typeface="Arial"/>
              </a:rPr>
              <a:t>to </a:t>
            </a:r>
            <a:r>
              <a:rPr sz="2500" b="1" spc="-195" dirty="0">
                <a:solidFill>
                  <a:srgbClr val="008000"/>
                </a:solidFill>
                <a:latin typeface="Arial"/>
                <a:cs typeface="Arial"/>
              </a:rPr>
              <a:t>remove </a:t>
            </a:r>
            <a:r>
              <a:rPr sz="2500" b="1" spc="-191" dirty="0">
                <a:solidFill>
                  <a:srgbClr val="008000"/>
                </a:solidFill>
                <a:latin typeface="Arial"/>
                <a:cs typeface="Arial"/>
              </a:rPr>
              <a:t> </a:t>
            </a:r>
            <a:r>
              <a:rPr sz="2500" b="1" spc="-168" dirty="0">
                <a:solidFill>
                  <a:srgbClr val="008000"/>
                </a:solidFill>
                <a:latin typeface="Arial"/>
                <a:cs typeface="Arial"/>
              </a:rPr>
              <a:t>the</a:t>
            </a:r>
            <a:r>
              <a:rPr sz="2500" b="1" spc="-91" dirty="0">
                <a:solidFill>
                  <a:srgbClr val="008000"/>
                </a:solidFill>
                <a:latin typeface="Arial"/>
                <a:cs typeface="Arial"/>
              </a:rPr>
              <a:t> </a:t>
            </a:r>
            <a:r>
              <a:rPr sz="2500" b="1" spc="-182" dirty="0">
                <a:solidFill>
                  <a:srgbClr val="008000"/>
                </a:solidFill>
                <a:latin typeface="Arial"/>
                <a:cs typeface="Arial"/>
              </a:rPr>
              <a:t>sugar</a:t>
            </a:r>
            <a:r>
              <a:rPr sz="2500" b="1" spc="-91" dirty="0">
                <a:solidFill>
                  <a:srgbClr val="008000"/>
                </a:solidFill>
                <a:latin typeface="Arial"/>
                <a:cs typeface="Arial"/>
              </a:rPr>
              <a:t> </a:t>
            </a:r>
            <a:r>
              <a:rPr sz="2500" b="1" spc="-177" dirty="0">
                <a:latin typeface="Arial"/>
                <a:cs typeface="Arial"/>
              </a:rPr>
              <a:t>(such</a:t>
            </a:r>
            <a:r>
              <a:rPr sz="2500" b="1" spc="-86" dirty="0">
                <a:latin typeface="Arial"/>
                <a:cs typeface="Arial"/>
              </a:rPr>
              <a:t> </a:t>
            </a:r>
            <a:r>
              <a:rPr sz="2500" b="1" spc="-185" dirty="0">
                <a:latin typeface="Arial"/>
                <a:cs typeface="Arial"/>
              </a:rPr>
              <a:t>as</a:t>
            </a:r>
            <a:r>
              <a:rPr sz="2500" b="1" spc="-86" dirty="0">
                <a:latin typeface="Arial"/>
                <a:cs typeface="Arial"/>
              </a:rPr>
              <a:t> </a:t>
            </a:r>
            <a:r>
              <a:rPr sz="2500" b="1" spc="-182" dirty="0">
                <a:latin typeface="Arial"/>
                <a:cs typeface="Arial"/>
              </a:rPr>
              <a:t>through</a:t>
            </a:r>
            <a:r>
              <a:rPr sz="2500" b="1" spc="-91" dirty="0">
                <a:latin typeface="Arial"/>
                <a:cs typeface="Arial"/>
              </a:rPr>
              <a:t> </a:t>
            </a:r>
            <a:r>
              <a:rPr sz="2500" b="1" spc="-168" dirty="0">
                <a:latin typeface="Arial"/>
                <a:cs typeface="Arial"/>
              </a:rPr>
              <a:t>crushing,</a:t>
            </a:r>
            <a:r>
              <a:rPr sz="2500" b="1" spc="-86" dirty="0">
                <a:latin typeface="Arial"/>
                <a:cs typeface="Arial"/>
              </a:rPr>
              <a:t> </a:t>
            </a:r>
            <a:r>
              <a:rPr sz="2500" b="1" spc="-182" dirty="0">
                <a:latin typeface="Arial"/>
                <a:cs typeface="Arial"/>
              </a:rPr>
              <a:t>soaking</a:t>
            </a:r>
            <a:r>
              <a:rPr sz="2500" b="1" spc="-86" dirty="0">
                <a:latin typeface="Arial"/>
                <a:cs typeface="Arial"/>
              </a:rPr>
              <a:t> </a:t>
            </a:r>
            <a:r>
              <a:rPr sz="2500" b="1" spc="-195" dirty="0">
                <a:latin typeface="Arial"/>
                <a:cs typeface="Arial"/>
              </a:rPr>
              <a:t>and</a:t>
            </a:r>
            <a:r>
              <a:rPr sz="2500" b="1" spc="-86" dirty="0">
                <a:latin typeface="Arial"/>
                <a:cs typeface="Arial"/>
              </a:rPr>
              <a:t> </a:t>
            </a:r>
            <a:r>
              <a:rPr sz="2500" b="1" spc="-177" dirty="0">
                <a:latin typeface="Arial"/>
                <a:cs typeface="Arial"/>
              </a:rPr>
              <a:t>chemical</a:t>
            </a:r>
            <a:r>
              <a:rPr sz="2500" b="1" spc="-91" dirty="0">
                <a:latin typeface="Arial"/>
                <a:cs typeface="Arial"/>
              </a:rPr>
              <a:t> </a:t>
            </a:r>
            <a:r>
              <a:rPr sz="2500" b="1" spc="-159" dirty="0">
                <a:latin typeface="Arial"/>
                <a:cs typeface="Arial"/>
              </a:rPr>
              <a:t>treatment).</a:t>
            </a:r>
            <a:endParaRPr sz="2500" dirty="0">
              <a:latin typeface="Arial"/>
              <a:cs typeface="Arial"/>
            </a:endParaRPr>
          </a:p>
          <a:p>
            <a:pPr marL="11527" algn="just">
              <a:spcBef>
                <a:spcPts val="436"/>
              </a:spcBef>
            </a:pPr>
            <a:r>
              <a:rPr sz="2500" b="1" spc="-195" dirty="0">
                <a:latin typeface="Arial"/>
                <a:cs typeface="Arial"/>
              </a:rPr>
              <a:t>The</a:t>
            </a:r>
            <a:r>
              <a:rPr sz="2500" b="1" spc="-86" dirty="0">
                <a:latin typeface="Arial"/>
                <a:cs typeface="Arial"/>
              </a:rPr>
              <a:t> </a:t>
            </a:r>
            <a:r>
              <a:rPr sz="2500" b="1" spc="-182" dirty="0">
                <a:latin typeface="Arial"/>
                <a:cs typeface="Arial"/>
              </a:rPr>
              <a:t>sugar</a:t>
            </a:r>
            <a:r>
              <a:rPr sz="2500" b="1" spc="-86" dirty="0">
                <a:latin typeface="Arial"/>
                <a:cs typeface="Arial"/>
              </a:rPr>
              <a:t> </a:t>
            </a:r>
            <a:r>
              <a:rPr sz="2500" b="1" spc="-141" dirty="0">
                <a:latin typeface="Arial"/>
                <a:cs typeface="Arial"/>
              </a:rPr>
              <a:t>is</a:t>
            </a:r>
            <a:r>
              <a:rPr sz="2500" b="1" spc="-86" dirty="0">
                <a:latin typeface="Arial"/>
                <a:cs typeface="Arial"/>
              </a:rPr>
              <a:t> </a:t>
            </a:r>
            <a:r>
              <a:rPr sz="2500" b="1" spc="-177" dirty="0">
                <a:latin typeface="Arial"/>
                <a:cs typeface="Arial"/>
              </a:rPr>
              <a:t>then</a:t>
            </a:r>
            <a:r>
              <a:rPr sz="2500" b="1" spc="-91" dirty="0">
                <a:latin typeface="Arial"/>
                <a:cs typeface="Arial"/>
              </a:rPr>
              <a:t> </a:t>
            </a:r>
            <a:r>
              <a:rPr sz="2500" b="1" spc="-182" dirty="0">
                <a:solidFill>
                  <a:srgbClr val="008000"/>
                </a:solidFill>
                <a:latin typeface="Arial"/>
                <a:cs typeface="Arial"/>
              </a:rPr>
              <a:t>fermented</a:t>
            </a:r>
            <a:r>
              <a:rPr sz="2500" b="1" spc="-82" dirty="0">
                <a:solidFill>
                  <a:srgbClr val="008000"/>
                </a:solidFill>
                <a:latin typeface="Arial"/>
                <a:cs typeface="Arial"/>
              </a:rPr>
              <a:t> </a:t>
            </a:r>
            <a:r>
              <a:rPr sz="2500" b="1" spc="-159" dirty="0">
                <a:latin typeface="Arial"/>
                <a:cs typeface="Arial"/>
              </a:rPr>
              <a:t>to</a:t>
            </a:r>
            <a:r>
              <a:rPr sz="2500" b="1" spc="-86" dirty="0">
                <a:latin typeface="Arial"/>
                <a:cs typeface="Arial"/>
              </a:rPr>
              <a:t> </a:t>
            </a:r>
            <a:r>
              <a:rPr sz="2500" b="1" spc="-168" dirty="0">
                <a:latin typeface="Arial"/>
                <a:cs typeface="Arial"/>
              </a:rPr>
              <a:t>alcohol</a:t>
            </a:r>
            <a:r>
              <a:rPr sz="2500" b="1" spc="-86" dirty="0">
                <a:latin typeface="Arial"/>
                <a:cs typeface="Arial"/>
              </a:rPr>
              <a:t> </a:t>
            </a:r>
            <a:r>
              <a:rPr sz="2500" b="1" spc="-177" dirty="0">
                <a:latin typeface="Arial"/>
                <a:cs typeface="Arial"/>
              </a:rPr>
              <a:t>using</a:t>
            </a:r>
            <a:r>
              <a:rPr sz="2500" b="1" spc="-86" dirty="0">
                <a:latin typeface="Arial"/>
                <a:cs typeface="Arial"/>
              </a:rPr>
              <a:t> </a:t>
            </a:r>
            <a:r>
              <a:rPr sz="2500" b="1" spc="-172" dirty="0">
                <a:latin typeface="Arial"/>
                <a:cs typeface="Arial"/>
              </a:rPr>
              <a:t>yeasts</a:t>
            </a:r>
            <a:r>
              <a:rPr sz="2500" b="1" spc="-86" dirty="0">
                <a:latin typeface="Arial"/>
                <a:cs typeface="Arial"/>
              </a:rPr>
              <a:t> </a:t>
            </a:r>
            <a:r>
              <a:rPr sz="2500" b="1" spc="-195" dirty="0">
                <a:latin typeface="Arial"/>
                <a:cs typeface="Arial"/>
              </a:rPr>
              <a:t>and</a:t>
            </a:r>
            <a:r>
              <a:rPr sz="2500" b="1" spc="-82" dirty="0">
                <a:latin typeface="Arial"/>
                <a:cs typeface="Arial"/>
              </a:rPr>
              <a:t> </a:t>
            </a:r>
            <a:r>
              <a:rPr sz="2500" b="1" spc="-168" dirty="0">
                <a:latin typeface="Arial"/>
                <a:cs typeface="Arial"/>
              </a:rPr>
              <a:t>other</a:t>
            </a:r>
            <a:r>
              <a:rPr sz="2500" b="1" spc="-86" dirty="0">
                <a:latin typeface="Arial"/>
                <a:cs typeface="Arial"/>
              </a:rPr>
              <a:t> </a:t>
            </a:r>
            <a:r>
              <a:rPr sz="2500" b="1" spc="-172" dirty="0">
                <a:latin typeface="Arial"/>
                <a:cs typeface="Arial"/>
              </a:rPr>
              <a:t>microbes.</a:t>
            </a:r>
            <a:endParaRPr sz="2500" dirty="0">
              <a:latin typeface="Arial"/>
              <a:cs typeface="Arial"/>
            </a:endParaRPr>
          </a:p>
          <a:p>
            <a:pPr marL="184424" marR="4611" indent="-172898" algn="just">
              <a:lnSpc>
                <a:spcPct val="100400"/>
              </a:lnSpc>
              <a:spcBef>
                <a:spcPts val="354"/>
              </a:spcBef>
            </a:pPr>
            <a:r>
              <a:rPr sz="2500" b="1" spc="-241" dirty="0">
                <a:latin typeface="Arial"/>
                <a:cs typeface="Arial"/>
              </a:rPr>
              <a:t>A</a:t>
            </a:r>
            <a:r>
              <a:rPr sz="2500" b="1" spc="-236" dirty="0">
                <a:latin typeface="Arial"/>
                <a:cs typeface="Arial"/>
              </a:rPr>
              <a:t> </a:t>
            </a:r>
            <a:r>
              <a:rPr sz="2500" b="1" spc="-141" dirty="0">
                <a:latin typeface="Arial"/>
                <a:cs typeface="Arial"/>
              </a:rPr>
              <a:t>final </a:t>
            </a:r>
            <a:r>
              <a:rPr sz="2500" b="1" spc="-172" dirty="0">
                <a:latin typeface="Arial"/>
                <a:cs typeface="Arial"/>
              </a:rPr>
              <a:t>step</a:t>
            </a:r>
            <a:r>
              <a:rPr sz="2500" b="1" spc="-168" dirty="0">
                <a:latin typeface="Arial"/>
                <a:cs typeface="Arial"/>
              </a:rPr>
              <a:t> </a:t>
            </a:r>
            <a:r>
              <a:rPr sz="2500" b="1" spc="-141" dirty="0">
                <a:latin typeface="Arial"/>
                <a:cs typeface="Arial"/>
              </a:rPr>
              <a:t>distils </a:t>
            </a:r>
            <a:r>
              <a:rPr sz="2500" b="1" spc="-145" dirty="0">
                <a:latin typeface="Arial"/>
                <a:cs typeface="Arial"/>
              </a:rPr>
              <a:t>(purifies)</a:t>
            </a:r>
            <a:r>
              <a:rPr sz="2500" b="1" spc="-141" dirty="0">
                <a:latin typeface="Arial"/>
                <a:cs typeface="Arial"/>
              </a:rPr>
              <a:t> </a:t>
            </a:r>
            <a:r>
              <a:rPr sz="2500" b="1" spc="-168" dirty="0">
                <a:latin typeface="Arial"/>
                <a:cs typeface="Arial"/>
              </a:rPr>
              <a:t>the</a:t>
            </a:r>
            <a:r>
              <a:rPr sz="2500" b="1" spc="-163" dirty="0">
                <a:latin typeface="Arial"/>
                <a:cs typeface="Arial"/>
              </a:rPr>
              <a:t> </a:t>
            </a:r>
            <a:r>
              <a:rPr sz="2500" b="1" spc="-168" dirty="0">
                <a:latin typeface="Arial"/>
                <a:cs typeface="Arial"/>
              </a:rPr>
              <a:t>ethanol</a:t>
            </a:r>
            <a:r>
              <a:rPr sz="2500" b="1" spc="-163" dirty="0">
                <a:latin typeface="Arial"/>
                <a:cs typeface="Arial"/>
              </a:rPr>
              <a:t> </a:t>
            </a:r>
            <a:r>
              <a:rPr sz="2500" b="1" spc="-159" dirty="0">
                <a:latin typeface="Arial"/>
                <a:cs typeface="Arial"/>
              </a:rPr>
              <a:t>to</a:t>
            </a:r>
            <a:r>
              <a:rPr sz="2500" b="1" spc="-154" dirty="0">
                <a:latin typeface="Arial"/>
                <a:cs typeface="Arial"/>
              </a:rPr>
              <a:t> </a:t>
            </a:r>
            <a:r>
              <a:rPr sz="2500" b="1" spc="-168" dirty="0">
                <a:latin typeface="Arial"/>
                <a:cs typeface="Arial"/>
              </a:rPr>
              <a:t>the</a:t>
            </a:r>
            <a:r>
              <a:rPr sz="2500" b="1" spc="-163" dirty="0">
                <a:latin typeface="Arial"/>
                <a:cs typeface="Arial"/>
              </a:rPr>
              <a:t> </a:t>
            </a:r>
            <a:r>
              <a:rPr sz="2500" b="1" spc="-168" dirty="0">
                <a:latin typeface="Arial"/>
                <a:cs typeface="Arial"/>
              </a:rPr>
              <a:t>desired</a:t>
            </a:r>
            <a:r>
              <a:rPr sz="2500" b="1" spc="-163" dirty="0">
                <a:latin typeface="Arial"/>
                <a:cs typeface="Arial"/>
              </a:rPr>
              <a:t> </a:t>
            </a:r>
            <a:r>
              <a:rPr sz="2500" b="1" spc="-168" dirty="0">
                <a:latin typeface="Arial"/>
                <a:cs typeface="Arial"/>
              </a:rPr>
              <a:t>concentration</a:t>
            </a:r>
            <a:r>
              <a:rPr sz="2500" b="1" spc="-163" dirty="0">
                <a:latin typeface="Arial"/>
                <a:cs typeface="Arial"/>
              </a:rPr>
              <a:t> </a:t>
            </a:r>
            <a:r>
              <a:rPr sz="2500" b="1" spc="-195" dirty="0">
                <a:latin typeface="Arial"/>
                <a:cs typeface="Arial"/>
              </a:rPr>
              <a:t>and</a:t>
            </a:r>
            <a:r>
              <a:rPr sz="2500" b="1" spc="-191" dirty="0">
                <a:latin typeface="Arial"/>
                <a:cs typeface="Arial"/>
              </a:rPr>
              <a:t> </a:t>
            </a:r>
            <a:r>
              <a:rPr sz="2500" b="1" spc="-163" dirty="0">
                <a:latin typeface="Arial"/>
                <a:cs typeface="Arial"/>
              </a:rPr>
              <a:t>usually </a:t>
            </a:r>
            <a:r>
              <a:rPr sz="2500" b="1" spc="-159" dirty="0">
                <a:latin typeface="Arial"/>
                <a:cs typeface="Arial"/>
              </a:rPr>
              <a:t> </a:t>
            </a:r>
            <a:r>
              <a:rPr sz="2500" b="1" spc="-195" dirty="0">
                <a:latin typeface="Arial"/>
                <a:cs typeface="Arial"/>
              </a:rPr>
              <a:t>removes</a:t>
            </a:r>
            <a:r>
              <a:rPr sz="2500" b="1" spc="-191" dirty="0">
                <a:latin typeface="Arial"/>
                <a:cs typeface="Arial"/>
              </a:rPr>
              <a:t> </a:t>
            </a:r>
            <a:r>
              <a:rPr sz="2500" b="1" spc="-123" dirty="0">
                <a:latin typeface="Arial"/>
                <a:cs typeface="Arial"/>
              </a:rPr>
              <a:t>all</a:t>
            </a:r>
            <a:r>
              <a:rPr sz="2500" b="1" spc="-118" dirty="0">
                <a:latin typeface="Arial"/>
                <a:cs typeface="Arial"/>
              </a:rPr>
              <a:t> </a:t>
            </a:r>
            <a:r>
              <a:rPr sz="2500" b="1" spc="-172" dirty="0">
                <a:latin typeface="Arial"/>
                <a:cs typeface="Arial"/>
              </a:rPr>
              <a:t>water</a:t>
            </a:r>
            <a:r>
              <a:rPr sz="2500" b="1" spc="-168" dirty="0">
                <a:latin typeface="Arial"/>
                <a:cs typeface="Arial"/>
              </a:rPr>
              <a:t> </a:t>
            </a:r>
            <a:r>
              <a:rPr sz="2500" b="1" spc="-159" dirty="0">
                <a:latin typeface="Arial"/>
                <a:cs typeface="Arial"/>
              </a:rPr>
              <a:t>to</a:t>
            </a:r>
            <a:r>
              <a:rPr sz="2500" b="1" spc="-154" dirty="0">
                <a:latin typeface="Arial"/>
                <a:cs typeface="Arial"/>
              </a:rPr>
              <a:t> </a:t>
            </a:r>
            <a:r>
              <a:rPr sz="2500" b="1" spc="-185" dirty="0">
                <a:latin typeface="Arial"/>
                <a:cs typeface="Arial"/>
              </a:rPr>
              <a:t>produce</a:t>
            </a:r>
            <a:r>
              <a:rPr sz="2500" b="1" spc="-182" dirty="0">
                <a:latin typeface="Arial"/>
                <a:cs typeface="Arial"/>
              </a:rPr>
              <a:t> </a:t>
            </a:r>
            <a:r>
              <a:rPr sz="2500" b="1" spc="-185" dirty="0">
                <a:latin typeface="Arial"/>
                <a:cs typeface="Arial"/>
              </a:rPr>
              <a:t>“</a:t>
            </a:r>
            <a:r>
              <a:rPr sz="2500" b="1" spc="-185" dirty="0">
                <a:solidFill>
                  <a:srgbClr val="008000"/>
                </a:solidFill>
                <a:latin typeface="Arial"/>
                <a:cs typeface="Arial"/>
              </a:rPr>
              <a:t>anhydrous</a:t>
            </a:r>
            <a:r>
              <a:rPr sz="2500" b="1" spc="-182" dirty="0">
                <a:solidFill>
                  <a:srgbClr val="008000"/>
                </a:solidFill>
                <a:latin typeface="Arial"/>
                <a:cs typeface="Arial"/>
              </a:rPr>
              <a:t> </a:t>
            </a:r>
            <a:r>
              <a:rPr sz="2500" b="1" spc="-168" dirty="0">
                <a:solidFill>
                  <a:srgbClr val="008000"/>
                </a:solidFill>
                <a:latin typeface="Arial"/>
                <a:cs typeface="Arial"/>
              </a:rPr>
              <a:t>ethanol</a:t>
            </a:r>
            <a:r>
              <a:rPr sz="2500" b="1" spc="-168" dirty="0">
                <a:latin typeface="Arial"/>
                <a:cs typeface="Arial"/>
              </a:rPr>
              <a:t>”</a:t>
            </a:r>
            <a:r>
              <a:rPr sz="2500" b="1" spc="-163" dirty="0">
                <a:latin typeface="Arial"/>
                <a:cs typeface="Arial"/>
              </a:rPr>
              <a:t> </a:t>
            </a:r>
            <a:r>
              <a:rPr sz="2500" b="1" spc="-154" dirty="0">
                <a:latin typeface="Arial"/>
                <a:cs typeface="Arial"/>
              </a:rPr>
              <a:t>that</a:t>
            </a:r>
            <a:r>
              <a:rPr sz="2500" b="1" spc="-150" dirty="0">
                <a:latin typeface="Arial"/>
                <a:cs typeface="Arial"/>
              </a:rPr>
              <a:t> </a:t>
            </a:r>
            <a:r>
              <a:rPr sz="2500" b="1" spc="-191" dirty="0">
                <a:latin typeface="Arial"/>
                <a:cs typeface="Arial"/>
              </a:rPr>
              <a:t>can</a:t>
            </a:r>
            <a:r>
              <a:rPr sz="2500" b="1" spc="-185" dirty="0">
                <a:latin typeface="Arial"/>
                <a:cs typeface="Arial"/>
              </a:rPr>
              <a:t> </a:t>
            </a:r>
            <a:r>
              <a:rPr sz="2500" b="1" spc="-191" dirty="0">
                <a:latin typeface="Arial"/>
                <a:cs typeface="Arial"/>
              </a:rPr>
              <a:t>be</a:t>
            </a:r>
            <a:r>
              <a:rPr sz="2500" b="1" spc="-185" dirty="0">
                <a:latin typeface="Arial"/>
                <a:cs typeface="Arial"/>
              </a:rPr>
              <a:t> </a:t>
            </a:r>
            <a:r>
              <a:rPr sz="2500" b="1" spc="-182" dirty="0">
                <a:latin typeface="Arial"/>
                <a:cs typeface="Arial"/>
              </a:rPr>
              <a:t>blended</a:t>
            </a:r>
            <a:r>
              <a:rPr sz="2500" b="1" spc="-177" dirty="0">
                <a:latin typeface="Arial"/>
                <a:cs typeface="Arial"/>
              </a:rPr>
              <a:t> </a:t>
            </a:r>
            <a:r>
              <a:rPr sz="2500" b="1" spc="-168" dirty="0">
                <a:latin typeface="Arial"/>
                <a:cs typeface="Arial"/>
              </a:rPr>
              <a:t>with </a:t>
            </a:r>
            <a:r>
              <a:rPr sz="2500" b="1" spc="-163" dirty="0">
                <a:latin typeface="Arial"/>
                <a:cs typeface="Arial"/>
              </a:rPr>
              <a:t> </a:t>
            </a:r>
            <a:r>
              <a:rPr sz="2500" b="1" spc="-159" dirty="0">
                <a:latin typeface="Arial"/>
                <a:cs typeface="Arial"/>
              </a:rPr>
              <a:t>gasoline.</a:t>
            </a:r>
            <a:endParaRPr sz="2500" dirty="0">
              <a:latin typeface="Arial"/>
              <a:cs typeface="Arial"/>
            </a:endParaRPr>
          </a:p>
          <a:p>
            <a:pPr marL="184424" marR="4611" indent="-172898" algn="just">
              <a:lnSpc>
                <a:spcPct val="100400"/>
              </a:lnSpc>
              <a:spcBef>
                <a:spcPts val="427"/>
              </a:spcBef>
            </a:pPr>
            <a:r>
              <a:rPr sz="2500" b="1" spc="-150" dirty="0">
                <a:latin typeface="Arial"/>
                <a:cs typeface="Arial"/>
              </a:rPr>
              <a:t>In</a:t>
            </a:r>
            <a:r>
              <a:rPr sz="2500" b="1" dirty="0">
                <a:latin typeface="Arial"/>
                <a:cs typeface="Arial"/>
              </a:rPr>
              <a:t> </a:t>
            </a:r>
            <a:r>
              <a:rPr sz="2500" b="1" spc="-168" dirty="0">
                <a:latin typeface="Arial"/>
                <a:cs typeface="Arial"/>
              </a:rPr>
              <a:t>the</a:t>
            </a:r>
            <a:r>
              <a:rPr sz="2500" b="1" spc="5" dirty="0">
                <a:latin typeface="Arial"/>
                <a:cs typeface="Arial"/>
              </a:rPr>
              <a:t> </a:t>
            </a:r>
            <a:r>
              <a:rPr sz="2500" b="1" spc="-182" dirty="0">
                <a:latin typeface="Arial"/>
                <a:cs typeface="Arial"/>
              </a:rPr>
              <a:t>sugar</a:t>
            </a:r>
            <a:r>
              <a:rPr sz="2500" b="1" spc="5" dirty="0">
                <a:latin typeface="Arial"/>
                <a:cs typeface="Arial"/>
              </a:rPr>
              <a:t> </a:t>
            </a:r>
            <a:r>
              <a:rPr sz="2500" b="1" spc="-191" dirty="0">
                <a:latin typeface="Arial"/>
                <a:cs typeface="Arial"/>
              </a:rPr>
              <a:t>cane</a:t>
            </a:r>
            <a:r>
              <a:rPr sz="2500" b="1" spc="5" dirty="0">
                <a:latin typeface="Arial"/>
                <a:cs typeface="Arial"/>
              </a:rPr>
              <a:t> </a:t>
            </a:r>
            <a:r>
              <a:rPr sz="2500" b="1" spc="-172" dirty="0">
                <a:latin typeface="Arial"/>
                <a:cs typeface="Arial"/>
              </a:rPr>
              <a:t>process,</a:t>
            </a:r>
            <a:r>
              <a:rPr sz="2500" b="1" spc="5" dirty="0">
                <a:latin typeface="Arial"/>
                <a:cs typeface="Arial"/>
              </a:rPr>
              <a:t> </a:t>
            </a:r>
            <a:r>
              <a:rPr sz="2500" b="1" spc="-168" dirty="0">
                <a:latin typeface="Arial"/>
                <a:cs typeface="Arial"/>
              </a:rPr>
              <a:t>the</a:t>
            </a:r>
            <a:r>
              <a:rPr sz="2500" b="1" dirty="0">
                <a:latin typeface="Arial"/>
                <a:cs typeface="Arial"/>
              </a:rPr>
              <a:t> </a:t>
            </a:r>
            <a:r>
              <a:rPr sz="2500" b="1" spc="-185" dirty="0">
                <a:latin typeface="Arial"/>
                <a:cs typeface="Arial"/>
              </a:rPr>
              <a:t>crushed</a:t>
            </a:r>
            <a:r>
              <a:rPr sz="2500" b="1" spc="5" dirty="0">
                <a:latin typeface="Arial"/>
                <a:cs typeface="Arial"/>
              </a:rPr>
              <a:t> </a:t>
            </a:r>
            <a:r>
              <a:rPr sz="2500" b="1" spc="-154" dirty="0">
                <a:latin typeface="Arial"/>
                <a:cs typeface="Arial"/>
              </a:rPr>
              <a:t>stalk</a:t>
            </a:r>
            <a:r>
              <a:rPr sz="2500" b="1" spc="5" dirty="0">
                <a:latin typeface="Arial"/>
                <a:cs typeface="Arial"/>
              </a:rPr>
              <a:t> </a:t>
            </a:r>
            <a:r>
              <a:rPr sz="2500" b="1" spc="-154" dirty="0">
                <a:latin typeface="Arial"/>
                <a:cs typeface="Arial"/>
              </a:rPr>
              <a:t>of</a:t>
            </a:r>
            <a:r>
              <a:rPr sz="2500" b="1" spc="5" dirty="0">
                <a:latin typeface="Arial"/>
                <a:cs typeface="Arial"/>
              </a:rPr>
              <a:t> </a:t>
            </a:r>
            <a:r>
              <a:rPr sz="2500" b="1" spc="-168" dirty="0">
                <a:latin typeface="Arial"/>
                <a:cs typeface="Arial"/>
              </a:rPr>
              <a:t>the</a:t>
            </a:r>
            <a:r>
              <a:rPr sz="2500" b="1" spc="5" dirty="0">
                <a:latin typeface="Arial"/>
                <a:cs typeface="Arial"/>
              </a:rPr>
              <a:t> </a:t>
            </a:r>
            <a:r>
              <a:rPr sz="2500" b="1" spc="-150" dirty="0">
                <a:latin typeface="Arial"/>
                <a:cs typeface="Arial"/>
              </a:rPr>
              <a:t>plant,</a:t>
            </a:r>
            <a:r>
              <a:rPr sz="2500" b="1" spc="5" dirty="0">
                <a:latin typeface="Arial"/>
                <a:cs typeface="Arial"/>
              </a:rPr>
              <a:t> </a:t>
            </a:r>
            <a:r>
              <a:rPr sz="2500" b="1" spc="-168" dirty="0">
                <a:latin typeface="Arial"/>
                <a:cs typeface="Arial"/>
              </a:rPr>
              <a:t>the</a:t>
            </a:r>
            <a:r>
              <a:rPr sz="2500" b="1" dirty="0">
                <a:latin typeface="Arial"/>
                <a:cs typeface="Arial"/>
              </a:rPr>
              <a:t> </a:t>
            </a:r>
            <a:r>
              <a:rPr sz="2500" b="1" spc="-172" dirty="0">
                <a:latin typeface="Arial"/>
                <a:cs typeface="Arial"/>
              </a:rPr>
              <a:t>“bagasse”,</a:t>
            </a:r>
            <a:r>
              <a:rPr sz="2500" b="1" spc="5" dirty="0">
                <a:latin typeface="Arial"/>
                <a:cs typeface="Arial"/>
              </a:rPr>
              <a:t> </a:t>
            </a:r>
            <a:r>
              <a:rPr sz="2500" b="1" spc="-168" dirty="0">
                <a:latin typeface="Arial"/>
                <a:cs typeface="Arial"/>
              </a:rPr>
              <a:t>consisting </a:t>
            </a:r>
            <a:r>
              <a:rPr sz="2500" b="1" spc="-490" dirty="0">
                <a:latin typeface="Arial"/>
                <a:cs typeface="Arial"/>
              </a:rPr>
              <a:t> </a:t>
            </a:r>
            <a:r>
              <a:rPr sz="2500" b="1" spc="-154" dirty="0">
                <a:latin typeface="Arial"/>
                <a:cs typeface="Arial"/>
              </a:rPr>
              <a:t>of</a:t>
            </a:r>
            <a:r>
              <a:rPr sz="2500" b="1" spc="-150" dirty="0">
                <a:latin typeface="Arial"/>
                <a:cs typeface="Arial"/>
              </a:rPr>
              <a:t> </a:t>
            </a:r>
            <a:r>
              <a:rPr sz="2500" b="1" spc="-159" dirty="0">
                <a:latin typeface="Arial"/>
                <a:cs typeface="Arial"/>
              </a:rPr>
              <a:t>cellulose</a:t>
            </a:r>
            <a:r>
              <a:rPr sz="2500" b="1" spc="-154" dirty="0">
                <a:latin typeface="Arial"/>
                <a:cs typeface="Arial"/>
              </a:rPr>
              <a:t> </a:t>
            </a:r>
            <a:r>
              <a:rPr sz="2500" b="1" spc="-195" dirty="0">
                <a:latin typeface="Arial"/>
                <a:cs typeface="Arial"/>
              </a:rPr>
              <a:t>and</a:t>
            </a:r>
            <a:r>
              <a:rPr sz="2500" b="1" spc="-191" dirty="0">
                <a:latin typeface="Arial"/>
                <a:cs typeface="Arial"/>
              </a:rPr>
              <a:t> </a:t>
            </a:r>
            <a:r>
              <a:rPr sz="2500" b="1" spc="-145" dirty="0">
                <a:latin typeface="Arial"/>
                <a:cs typeface="Arial"/>
              </a:rPr>
              <a:t>lignin,</a:t>
            </a:r>
            <a:r>
              <a:rPr sz="2500" b="1" spc="-141" dirty="0">
                <a:latin typeface="Arial"/>
                <a:cs typeface="Arial"/>
              </a:rPr>
              <a:t> </a:t>
            </a:r>
            <a:r>
              <a:rPr sz="2500" b="1" spc="-191" dirty="0">
                <a:latin typeface="Arial"/>
                <a:cs typeface="Arial"/>
              </a:rPr>
              <a:t>can</a:t>
            </a:r>
            <a:r>
              <a:rPr sz="2500" b="1" spc="-185" dirty="0">
                <a:latin typeface="Arial"/>
                <a:cs typeface="Arial"/>
              </a:rPr>
              <a:t> </a:t>
            </a:r>
            <a:r>
              <a:rPr sz="2500" b="1" spc="-191" dirty="0">
                <a:latin typeface="Arial"/>
                <a:cs typeface="Arial"/>
              </a:rPr>
              <a:t>be</a:t>
            </a:r>
            <a:r>
              <a:rPr sz="2500" b="1" spc="-185" dirty="0">
                <a:latin typeface="Arial"/>
                <a:cs typeface="Arial"/>
              </a:rPr>
              <a:t> </a:t>
            </a:r>
            <a:r>
              <a:rPr sz="2500" b="1" spc="-191" dirty="0">
                <a:latin typeface="Arial"/>
                <a:cs typeface="Arial"/>
              </a:rPr>
              <a:t>used</a:t>
            </a:r>
            <a:r>
              <a:rPr sz="2500" b="1" spc="-185" dirty="0">
                <a:latin typeface="Arial"/>
                <a:cs typeface="Arial"/>
              </a:rPr>
              <a:t> </a:t>
            </a:r>
            <a:r>
              <a:rPr sz="2500" b="1" spc="-150" dirty="0">
                <a:latin typeface="Arial"/>
                <a:cs typeface="Arial"/>
              </a:rPr>
              <a:t>for</a:t>
            </a:r>
            <a:r>
              <a:rPr sz="2500" b="1" spc="-145" dirty="0">
                <a:latin typeface="Arial"/>
                <a:cs typeface="Arial"/>
              </a:rPr>
              <a:t> </a:t>
            </a:r>
            <a:r>
              <a:rPr sz="2500" b="1" spc="-182" dirty="0">
                <a:latin typeface="Arial"/>
                <a:cs typeface="Arial"/>
              </a:rPr>
              <a:t>process</a:t>
            </a:r>
            <a:r>
              <a:rPr sz="2500" b="1" spc="-177" dirty="0">
                <a:latin typeface="Arial"/>
                <a:cs typeface="Arial"/>
              </a:rPr>
              <a:t> </a:t>
            </a:r>
            <a:r>
              <a:rPr sz="2500" b="1" spc="-182" dirty="0">
                <a:latin typeface="Arial"/>
                <a:cs typeface="Arial"/>
              </a:rPr>
              <a:t>energy</a:t>
            </a:r>
            <a:r>
              <a:rPr sz="2500" b="1" spc="-177" dirty="0">
                <a:latin typeface="Arial"/>
                <a:cs typeface="Arial"/>
              </a:rPr>
              <a:t> </a:t>
            </a:r>
            <a:r>
              <a:rPr sz="2500" b="1" spc="-150" dirty="0">
                <a:latin typeface="Arial"/>
                <a:cs typeface="Arial"/>
              </a:rPr>
              <a:t>in</a:t>
            </a:r>
            <a:r>
              <a:rPr sz="2500" b="1" spc="-145" dirty="0">
                <a:latin typeface="Arial"/>
                <a:cs typeface="Arial"/>
              </a:rPr>
              <a:t> </a:t>
            </a:r>
            <a:r>
              <a:rPr sz="2500" b="1" spc="-168" dirty="0">
                <a:latin typeface="Arial"/>
                <a:cs typeface="Arial"/>
              </a:rPr>
              <a:t>the</a:t>
            </a:r>
            <a:r>
              <a:rPr sz="2500" b="1" spc="-163" dirty="0">
                <a:latin typeface="Arial"/>
                <a:cs typeface="Arial"/>
              </a:rPr>
              <a:t> </a:t>
            </a:r>
            <a:r>
              <a:rPr sz="2500" b="1" spc="-182" dirty="0">
                <a:latin typeface="Arial"/>
                <a:cs typeface="Arial"/>
              </a:rPr>
              <a:t>manufacture</a:t>
            </a:r>
            <a:r>
              <a:rPr sz="2500" b="1" spc="141" dirty="0">
                <a:latin typeface="Arial"/>
                <a:cs typeface="Arial"/>
              </a:rPr>
              <a:t> </a:t>
            </a:r>
            <a:r>
              <a:rPr sz="2500" b="1" spc="-154" dirty="0">
                <a:latin typeface="Arial"/>
                <a:cs typeface="Arial"/>
              </a:rPr>
              <a:t>of </a:t>
            </a:r>
            <a:r>
              <a:rPr sz="2500" b="1" spc="-150" dirty="0">
                <a:latin typeface="Arial"/>
                <a:cs typeface="Arial"/>
              </a:rPr>
              <a:t> </a:t>
            </a:r>
            <a:r>
              <a:rPr sz="2500" b="1" spc="-159" dirty="0">
                <a:latin typeface="Arial"/>
                <a:cs typeface="Arial"/>
              </a:rPr>
              <a:t>ethanol.</a:t>
            </a:r>
            <a:endParaRPr sz="2500" dirty="0">
              <a:latin typeface="Arial"/>
              <a:cs typeface="Arial"/>
            </a:endParaRPr>
          </a:p>
        </p:txBody>
      </p:sp>
      <p:grpSp>
        <p:nvGrpSpPr>
          <p:cNvPr id="107" name="object 107"/>
          <p:cNvGrpSpPr/>
          <p:nvPr/>
        </p:nvGrpSpPr>
        <p:grpSpPr>
          <a:xfrm>
            <a:off x="2494267" y="416040"/>
            <a:ext cx="7198018" cy="1449977"/>
            <a:chOff x="1378124" y="458414"/>
            <a:chExt cx="7931150" cy="1597660"/>
          </a:xfrm>
        </p:grpSpPr>
        <p:pic>
          <p:nvPicPr>
            <p:cNvPr id="108" name="object 108"/>
            <p:cNvPicPr/>
            <p:nvPr/>
          </p:nvPicPr>
          <p:blipFill>
            <a:blip r:embed="rId2" cstate="print"/>
            <a:stretch>
              <a:fillRect/>
            </a:stretch>
          </p:blipFill>
          <p:spPr>
            <a:xfrm>
              <a:off x="1382683" y="463665"/>
              <a:ext cx="7926185" cy="1591887"/>
            </a:xfrm>
            <a:prstGeom prst="rect">
              <a:avLst/>
            </a:prstGeom>
          </p:spPr>
        </p:pic>
        <p:pic>
          <p:nvPicPr>
            <p:cNvPr id="109" name="object 109"/>
            <p:cNvPicPr/>
            <p:nvPr/>
          </p:nvPicPr>
          <p:blipFill>
            <a:blip r:embed="rId3" cstate="print"/>
            <a:stretch>
              <a:fillRect/>
            </a:stretch>
          </p:blipFill>
          <p:spPr>
            <a:xfrm>
              <a:off x="1644534" y="492760"/>
              <a:ext cx="7394169" cy="1525385"/>
            </a:xfrm>
            <a:prstGeom prst="rect">
              <a:avLst/>
            </a:prstGeom>
          </p:spPr>
        </p:pic>
        <p:sp>
          <p:nvSpPr>
            <p:cNvPr id="110" name="object 110"/>
            <p:cNvSpPr/>
            <p:nvPr/>
          </p:nvSpPr>
          <p:spPr>
            <a:xfrm>
              <a:off x="1382886" y="463176"/>
              <a:ext cx="7772400" cy="1441450"/>
            </a:xfrm>
            <a:custGeom>
              <a:avLst/>
              <a:gdLst/>
              <a:ahLst/>
              <a:cxnLst/>
              <a:rect l="l" t="t" r="r" b="b"/>
              <a:pathLst>
                <a:path w="7772400" h="1441450">
                  <a:moveTo>
                    <a:pt x="7772398" y="0"/>
                  </a:moveTo>
                  <a:lnTo>
                    <a:pt x="0" y="0"/>
                  </a:lnTo>
                  <a:lnTo>
                    <a:pt x="0" y="1441450"/>
                  </a:lnTo>
                  <a:lnTo>
                    <a:pt x="7772398" y="1441450"/>
                  </a:lnTo>
                  <a:lnTo>
                    <a:pt x="7772398" y="0"/>
                  </a:lnTo>
                  <a:close/>
                </a:path>
              </a:pathLst>
            </a:custGeom>
            <a:solidFill>
              <a:srgbClr val="FFFDA9">
                <a:alpha val="50199"/>
              </a:srgbClr>
            </a:solidFill>
          </p:spPr>
          <p:txBody>
            <a:bodyPr wrap="square" lIns="0" tIns="0" rIns="0" bIns="0" rtlCol="0"/>
            <a:lstStyle/>
            <a:p>
              <a:endParaRPr sz="1634"/>
            </a:p>
          </p:txBody>
        </p:sp>
        <p:sp>
          <p:nvSpPr>
            <p:cNvPr id="111" name="object 111"/>
            <p:cNvSpPr/>
            <p:nvPr/>
          </p:nvSpPr>
          <p:spPr>
            <a:xfrm>
              <a:off x="1382886" y="463176"/>
              <a:ext cx="7772400" cy="1441450"/>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grpSp>
      <p:sp>
        <p:nvSpPr>
          <p:cNvPr id="112" name="object 112"/>
          <p:cNvSpPr txBox="1">
            <a:spLocks noGrp="1"/>
          </p:cNvSpPr>
          <p:nvPr>
            <p:ph type="title"/>
          </p:nvPr>
        </p:nvSpPr>
        <p:spPr>
          <a:xfrm>
            <a:off x="2747252" y="425803"/>
            <a:ext cx="6561780" cy="688747"/>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481" dirty="0"/>
              <a:t>S</a:t>
            </a:r>
            <a:r>
              <a:rPr spc="-427" dirty="0"/>
              <a:t>uga</a:t>
            </a:r>
            <a:r>
              <a:rPr spc="-286" dirty="0"/>
              <a:t>r</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3" name="object 113"/>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46622" y="1402588"/>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sp>
        <p:nvSpPr>
          <p:cNvPr id="22" name="object 22"/>
          <p:cNvSpPr/>
          <p:nvPr/>
        </p:nvSpPr>
        <p:spPr>
          <a:xfrm>
            <a:off x="1946622" y="3892215"/>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2" cstate="print"/>
          <a:stretch>
            <a:fillRect/>
          </a:stretch>
        </p:blipFill>
        <p:spPr>
          <a:xfrm>
            <a:off x="1946622" y="3892215"/>
            <a:ext cx="8298754" cy="8645"/>
          </a:xfrm>
          <a:prstGeom prst="rect">
            <a:avLst/>
          </a:prstGeom>
        </p:spPr>
      </p:pic>
      <p:sp>
        <p:nvSpPr>
          <p:cNvPr id="24" name="object 24"/>
          <p:cNvSpPr/>
          <p:nvPr/>
        </p:nvSpPr>
        <p:spPr>
          <a:xfrm>
            <a:off x="1946622" y="4168841"/>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3" cstate="print"/>
          <a:stretch>
            <a:fillRect/>
          </a:stretch>
        </p:blipFill>
        <p:spPr>
          <a:xfrm>
            <a:off x="1946622" y="4168841"/>
            <a:ext cx="8298754" cy="8645"/>
          </a:xfrm>
          <a:prstGeom prst="rect">
            <a:avLst/>
          </a:prstGeom>
        </p:spPr>
      </p:pic>
      <p:sp>
        <p:nvSpPr>
          <p:cNvPr id="26" name="object 26"/>
          <p:cNvSpPr/>
          <p:nvPr/>
        </p:nvSpPr>
        <p:spPr>
          <a:xfrm>
            <a:off x="1946622" y="444546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4" cstate="print"/>
          <a:stretch>
            <a:fillRect/>
          </a:stretch>
        </p:blipFill>
        <p:spPr>
          <a:xfrm>
            <a:off x="1946622" y="4445466"/>
            <a:ext cx="8298754" cy="8645"/>
          </a:xfrm>
          <a:prstGeom prst="rect">
            <a:avLst/>
          </a:prstGeom>
        </p:spPr>
      </p:pic>
      <p:sp>
        <p:nvSpPr>
          <p:cNvPr id="28" name="object 28"/>
          <p:cNvSpPr/>
          <p:nvPr/>
        </p:nvSpPr>
        <p:spPr>
          <a:xfrm>
            <a:off x="1946622" y="4722091"/>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2" cstate="print"/>
          <a:stretch>
            <a:fillRect/>
          </a:stretch>
        </p:blipFill>
        <p:spPr>
          <a:xfrm>
            <a:off x="1946622" y="4722091"/>
            <a:ext cx="8298754" cy="8645"/>
          </a:xfrm>
          <a:prstGeom prst="rect">
            <a:avLst/>
          </a:prstGeom>
        </p:spPr>
      </p:pic>
      <p:sp>
        <p:nvSpPr>
          <p:cNvPr id="30" name="object 30"/>
          <p:cNvSpPr/>
          <p:nvPr/>
        </p:nvSpPr>
        <p:spPr>
          <a:xfrm>
            <a:off x="1946622" y="499871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3" cstate="print"/>
          <a:stretch>
            <a:fillRect/>
          </a:stretch>
        </p:blipFill>
        <p:spPr>
          <a:xfrm>
            <a:off x="1946622" y="4998716"/>
            <a:ext cx="8298754" cy="8645"/>
          </a:xfrm>
          <a:prstGeom prst="rect">
            <a:avLst/>
          </a:prstGeom>
        </p:spPr>
      </p:pic>
      <p:sp>
        <p:nvSpPr>
          <p:cNvPr id="32" name="object 32"/>
          <p:cNvSpPr/>
          <p:nvPr/>
        </p:nvSpPr>
        <p:spPr>
          <a:xfrm>
            <a:off x="1946622" y="5275342"/>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5" cstate="print"/>
          <a:stretch>
            <a:fillRect/>
          </a:stretch>
        </p:blipFill>
        <p:spPr>
          <a:xfrm>
            <a:off x="1946622" y="5275342"/>
            <a:ext cx="8298754" cy="8645"/>
          </a:xfrm>
          <a:prstGeom prst="rect">
            <a:avLst/>
          </a:prstGeom>
        </p:spPr>
      </p:pic>
      <p:sp>
        <p:nvSpPr>
          <p:cNvPr id="34" name="object 34"/>
          <p:cNvSpPr/>
          <p:nvPr/>
        </p:nvSpPr>
        <p:spPr>
          <a:xfrm>
            <a:off x="1946622" y="5551967"/>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2" cstate="print"/>
          <a:stretch>
            <a:fillRect/>
          </a:stretch>
        </p:blipFill>
        <p:spPr>
          <a:xfrm>
            <a:off x="1946622" y="5551967"/>
            <a:ext cx="8298754" cy="8645"/>
          </a:xfrm>
          <a:prstGeom prst="rect">
            <a:avLst/>
          </a:prstGeom>
        </p:spPr>
      </p:pic>
      <p:sp>
        <p:nvSpPr>
          <p:cNvPr id="36" name="object 36"/>
          <p:cNvSpPr/>
          <p:nvPr/>
        </p:nvSpPr>
        <p:spPr>
          <a:xfrm>
            <a:off x="1946622" y="5828592"/>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3" cstate="print"/>
          <a:stretch>
            <a:fillRect/>
          </a:stretch>
        </p:blipFill>
        <p:spPr>
          <a:xfrm>
            <a:off x="1946622" y="5828592"/>
            <a:ext cx="8298754" cy="8645"/>
          </a:xfrm>
          <a:prstGeom prst="rect">
            <a:avLst/>
          </a:prstGeom>
        </p:spPr>
      </p:pic>
      <p:sp>
        <p:nvSpPr>
          <p:cNvPr id="38" name="object 38"/>
          <p:cNvSpPr/>
          <p:nvPr/>
        </p:nvSpPr>
        <p:spPr>
          <a:xfrm>
            <a:off x="1946622" y="610521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6" cstate="print"/>
          <a:stretch>
            <a:fillRect/>
          </a:stretch>
        </p:blipFill>
        <p:spPr>
          <a:xfrm>
            <a:off x="1946622" y="6105217"/>
            <a:ext cx="8298754" cy="8645"/>
          </a:xfrm>
          <a:prstGeom prst="rect">
            <a:avLst/>
          </a:prstGeom>
        </p:spPr>
      </p:pic>
      <p:sp>
        <p:nvSpPr>
          <p:cNvPr id="40" name="object 40"/>
          <p:cNvSpPr/>
          <p:nvPr/>
        </p:nvSpPr>
        <p:spPr>
          <a:xfrm>
            <a:off x="1946622" y="638184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2" cstate="print"/>
          <a:stretch>
            <a:fillRect/>
          </a:stretch>
        </p:blipFill>
        <p:spPr>
          <a:xfrm>
            <a:off x="1946622" y="6381842"/>
            <a:ext cx="8298754" cy="8645"/>
          </a:xfrm>
          <a:prstGeom prst="rect">
            <a:avLst/>
          </a:prstGeom>
        </p:spPr>
      </p:pic>
      <p:sp>
        <p:nvSpPr>
          <p:cNvPr id="42" name="object 42"/>
          <p:cNvSpPr/>
          <p:nvPr/>
        </p:nvSpPr>
        <p:spPr>
          <a:xfrm>
            <a:off x="1946622" y="665846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3" cstate="print"/>
          <a:stretch>
            <a:fillRect/>
          </a:stretch>
        </p:blipFill>
        <p:spPr>
          <a:xfrm>
            <a:off x="1946622" y="6658467"/>
            <a:ext cx="8298754" cy="8645"/>
          </a:xfrm>
          <a:prstGeom prst="rect">
            <a:avLst/>
          </a:prstGeom>
        </p:spPr>
      </p:pic>
      <p:sp>
        <p:nvSpPr>
          <p:cNvPr id="44" name="object 44"/>
          <p:cNvSpPr/>
          <p:nvPr/>
        </p:nvSpPr>
        <p:spPr>
          <a:xfrm>
            <a:off x="1946622" y="693509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7" cstate="print"/>
          <a:stretch>
            <a:fillRect/>
          </a:stretch>
        </p:blipFill>
        <p:spPr>
          <a:xfrm>
            <a:off x="1946622" y="6935092"/>
            <a:ext cx="8298754" cy="8645"/>
          </a:xfrm>
          <a:prstGeom prst="rect">
            <a:avLst/>
          </a:prstGeom>
        </p:spPr>
      </p:pic>
      <p:sp>
        <p:nvSpPr>
          <p:cNvPr id="48" name="object 48"/>
          <p:cNvSpPr/>
          <p:nvPr/>
        </p:nvSpPr>
        <p:spPr>
          <a:xfrm>
            <a:off x="24955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0" name="object 50"/>
          <p:cNvSpPr/>
          <p:nvPr/>
        </p:nvSpPr>
        <p:spPr>
          <a:xfrm>
            <a:off x="277217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2" name="object 52"/>
          <p:cNvSpPr/>
          <p:nvPr/>
        </p:nvSpPr>
        <p:spPr>
          <a:xfrm>
            <a:off x="304880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8" cstate="print"/>
          <a:stretch>
            <a:fillRect/>
          </a:stretch>
        </p:blipFill>
        <p:spPr>
          <a:xfrm>
            <a:off x="3048800" y="853660"/>
            <a:ext cx="8645" cy="6224067"/>
          </a:xfrm>
          <a:prstGeom prst="rect">
            <a:avLst/>
          </a:prstGeom>
        </p:spPr>
      </p:pic>
      <p:sp>
        <p:nvSpPr>
          <p:cNvPr id="54" name="object 54"/>
          <p:cNvSpPr/>
          <p:nvPr/>
        </p:nvSpPr>
        <p:spPr>
          <a:xfrm>
            <a:off x="332542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9" cstate="print"/>
          <a:stretch>
            <a:fillRect/>
          </a:stretch>
        </p:blipFill>
        <p:spPr>
          <a:xfrm>
            <a:off x="3325425" y="853660"/>
            <a:ext cx="8645" cy="6224067"/>
          </a:xfrm>
          <a:prstGeom prst="rect">
            <a:avLst/>
          </a:prstGeom>
        </p:spPr>
      </p:pic>
      <p:sp>
        <p:nvSpPr>
          <p:cNvPr id="56" name="object 56"/>
          <p:cNvSpPr/>
          <p:nvPr/>
        </p:nvSpPr>
        <p:spPr>
          <a:xfrm>
            <a:off x="36020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0" cstate="print"/>
          <a:stretch>
            <a:fillRect/>
          </a:stretch>
        </p:blipFill>
        <p:spPr>
          <a:xfrm>
            <a:off x="3602050" y="853660"/>
            <a:ext cx="8645" cy="6224067"/>
          </a:xfrm>
          <a:prstGeom prst="rect">
            <a:avLst/>
          </a:prstGeom>
        </p:spPr>
      </p:pic>
      <p:sp>
        <p:nvSpPr>
          <p:cNvPr id="58" name="object 58"/>
          <p:cNvSpPr/>
          <p:nvPr/>
        </p:nvSpPr>
        <p:spPr>
          <a:xfrm>
            <a:off x="38786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8" cstate="print"/>
          <a:stretch>
            <a:fillRect/>
          </a:stretch>
        </p:blipFill>
        <p:spPr>
          <a:xfrm>
            <a:off x="3878676" y="853660"/>
            <a:ext cx="8645" cy="6224067"/>
          </a:xfrm>
          <a:prstGeom prst="rect">
            <a:avLst/>
          </a:prstGeom>
        </p:spPr>
      </p:pic>
      <p:sp>
        <p:nvSpPr>
          <p:cNvPr id="60" name="object 60"/>
          <p:cNvSpPr/>
          <p:nvPr/>
        </p:nvSpPr>
        <p:spPr>
          <a:xfrm>
            <a:off x="415530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9" cstate="print"/>
          <a:stretch>
            <a:fillRect/>
          </a:stretch>
        </p:blipFill>
        <p:spPr>
          <a:xfrm>
            <a:off x="4155301" y="853660"/>
            <a:ext cx="8645" cy="6224067"/>
          </a:xfrm>
          <a:prstGeom prst="rect">
            <a:avLst/>
          </a:prstGeom>
        </p:spPr>
      </p:pic>
      <p:sp>
        <p:nvSpPr>
          <p:cNvPr id="62" name="object 62"/>
          <p:cNvSpPr/>
          <p:nvPr/>
        </p:nvSpPr>
        <p:spPr>
          <a:xfrm>
            <a:off x="443192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0" cstate="print"/>
          <a:stretch>
            <a:fillRect/>
          </a:stretch>
        </p:blipFill>
        <p:spPr>
          <a:xfrm>
            <a:off x="4431926" y="853660"/>
            <a:ext cx="8645" cy="6224067"/>
          </a:xfrm>
          <a:prstGeom prst="rect">
            <a:avLst/>
          </a:prstGeom>
        </p:spPr>
      </p:pic>
      <p:sp>
        <p:nvSpPr>
          <p:cNvPr id="64" name="object 64"/>
          <p:cNvSpPr/>
          <p:nvPr/>
        </p:nvSpPr>
        <p:spPr>
          <a:xfrm>
            <a:off x="470855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8" cstate="print"/>
          <a:stretch>
            <a:fillRect/>
          </a:stretch>
        </p:blipFill>
        <p:spPr>
          <a:xfrm>
            <a:off x="4708551" y="853660"/>
            <a:ext cx="8645" cy="6224067"/>
          </a:xfrm>
          <a:prstGeom prst="rect">
            <a:avLst/>
          </a:prstGeom>
        </p:spPr>
      </p:pic>
      <p:sp>
        <p:nvSpPr>
          <p:cNvPr id="66" name="object 66"/>
          <p:cNvSpPr/>
          <p:nvPr/>
        </p:nvSpPr>
        <p:spPr>
          <a:xfrm>
            <a:off x="49851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9" cstate="print"/>
          <a:stretch>
            <a:fillRect/>
          </a:stretch>
        </p:blipFill>
        <p:spPr>
          <a:xfrm>
            <a:off x="4985176" y="853660"/>
            <a:ext cx="8645" cy="6224067"/>
          </a:xfrm>
          <a:prstGeom prst="rect">
            <a:avLst/>
          </a:prstGeom>
        </p:spPr>
      </p:pic>
      <p:sp>
        <p:nvSpPr>
          <p:cNvPr id="68" name="object 68"/>
          <p:cNvSpPr/>
          <p:nvPr/>
        </p:nvSpPr>
        <p:spPr>
          <a:xfrm>
            <a:off x="5261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0" cstate="print"/>
          <a:stretch>
            <a:fillRect/>
          </a:stretch>
        </p:blipFill>
        <p:spPr>
          <a:xfrm>
            <a:off x="5261802" y="853660"/>
            <a:ext cx="8645" cy="6224067"/>
          </a:xfrm>
          <a:prstGeom prst="rect">
            <a:avLst/>
          </a:prstGeom>
        </p:spPr>
      </p:pic>
      <p:sp>
        <p:nvSpPr>
          <p:cNvPr id="70" name="object 70"/>
          <p:cNvSpPr/>
          <p:nvPr/>
        </p:nvSpPr>
        <p:spPr>
          <a:xfrm>
            <a:off x="55384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8" cstate="print"/>
          <a:stretch>
            <a:fillRect/>
          </a:stretch>
        </p:blipFill>
        <p:spPr>
          <a:xfrm>
            <a:off x="5538427" y="853660"/>
            <a:ext cx="8645" cy="6224067"/>
          </a:xfrm>
          <a:prstGeom prst="rect">
            <a:avLst/>
          </a:prstGeom>
        </p:spPr>
      </p:pic>
      <p:sp>
        <p:nvSpPr>
          <p:cNvPr id="72" name="object 72"/>
          <p:cNvSpPr/>
          <p:nvPr/>
        </p:nvSpPr>
        <p:spPr>
          <a:xfrm>
            <a:off x="581505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9" cstate="print"/>
          <a:stretch>
            <a:fillRect/>
          </a:stretch>
        </p:blipFill>
        <p:spPr>
          <a:xfrm>
            <a:off x="5815052" y="853660"/>
            <a:ext cx="8645" cy="6224067"/>
          </a:xfrm>
          <a:prstGeom prst="rect">
            <a:avLst/>
          </a:prstGeom>
        </p:spPr>
      </p:pic>
      <p:sp>
        <p:nvSpPr>
          <p:cNvPr id="74" name="object 74"/>
          <p:cNvSpPr/>
          <p:nvPr/>
        </p:nvSpPr>
        <p:spPr>
          <a:xfrm>
            <a:off x="609167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0" cstate="print"/>
          <a:stretch>
            <a:fillRect/>
          </a:stretch>
        </p:blipFill>
        <p:spPr>
          <a:xfrm>
            <a:off x="6091677" y="853660"/>
            <a:ext cx="8645" cy="6224067"/>
          </a:xfrm>
          <a:prstGeom prst="rect">
            <a:avLst/>
          </a:prstGeom>
        </p:spPr>
      </p:pic>
      <p:sp>
        <p:nvSpPr>
          <p:cNvPr id="76" name="object 76"/>
          <p:cNvSpPr/>
          <p:nvPr/>
        </p:nvSpPr>
        <p:spPr>
          <a:xfrm>
            <a:off x="63683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8" cstate="print"/>
          <a:stretch>
            <a:fillRect/>
          </a:stretch>
        </p:blipFill>
        <p:spPr>
          <a:xfrm>
            <a:off x="6368302" y="853660"/>
            <a:ext cx="8645" cy="6224067"/>
          </a:xfrm>
          <a:prstGeom prst="rect">
            <a:avLst/>
          </a:prstGeom>
        </p:spPr>
      </p:pic>
      <p:sp>
        <p:nvSpPr>
          <p:cNvPr id="78" name="object 78"/>
          <p:cNvSpPr/>
          <p:nvPr/>
        </p:nvSpPr>
        <p:spPr>
          <a:xfrm>
            <a:off x="66449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9" cstate="print"/>
          <a:stretch>
            <a:fillRect/>
          </a:stretch>
        </p:blipFill>
        <p:spPr>
          <a:xfrm>
            <a:off x="6644927" y="853660"/>
            <a:ext cx="8645" cy="6224067"/>
          </a:xfrm>
          <a:prstGeom prst="rect">
            <a:avLst/>
          </a:prstGeom>
        </p:spPr>
      </p:pic>
      <p:sp>
        <p:nvSpPr>
          <p:cNvPr id="80" name="object 80"/>
          <p:cNvSpPr/>
          <p:nvPr/>
        </p:nvSpPr>
        <p:spPr>
          <a:xfrm>
            <a:off x="69215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0" cstate="print"/>
          <a:stretch>
            <a:fillRect/>
          </a:stretch>
        </p:blipFill>
        <p:spPr>
          <a:xfrm>
            <a:off x="6921553" y="853660"/>
            <a:ext cx="8645" cy="6224067"/>
          </a:xfrm>
          <a:prstGeom prst="rect">
            <a:avLst/>
          </a:prstGeom>
        </p:spPr>
      </p:pic>
      <p:sp>
        <p:nvSpPr>
          <p:cNvPr id="82" name="object 82"/>
          <p:cNvSpPr/>
          <p:nvPr/>
        </p:nvSpPr>
        <p:spPr>
          <a:xfrm>
            <a:off x="71981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8" cstate="print"/>
          <a:stretch>
            <a:fillRect/>
          </a:stretch>
        </p:blipFill>
        <p:spPr>
          <a:xfrm>
            <a:off x="7198178" y="853660"/>
            <a:ext cx="8645" cy="6224067"/>
          </a:xfrm>
          <a:prstGeom prst="rect">
            <a:avLst/>
          </a:prstGeom>
        </p:spPr>
      </p:pic>
      <p:sp>
        <p:nvSpPr>
          <p:cNvPr id="84" name="object 84"/>
          <p:cNvSpPr/>
          <p:nvPr/>
        </p:nvSpPr>
        <p:spPr>
          <a:xfrm>
            <a:off x="7474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9" cstate="print"/>
          <a:stretch>
            <a:fillRect/>
          </a:stretch>
        </p:blipFill>
        <p:spPr>
          <a:xfrm>
            <a:off x="7474802" y="853660"/>
            <a:ext cx="8645" cy="6224067"/>
          </a:xfrm>
          <a:prstGeom prst="rect">
            <a:avLst/>
          </a:prstGeom>
        </p:spPr>
      </p:pic>
      <p:sp>
        <p:nvSpPr>
          <p:cNvPr id="86" name="object 86"/>
          <p:cNvSpPr/>
          <p:nvPr/>
        </p:nvSpPr>
        <p:spPr>
          <a:xfrm>
            <a:off x="77514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0" cstate="print"/>
          <a:stretch>
            <a:fillRect/>
          </a:stretch>
        </p:blipFill>
        <p:spPr>
          <a:xfrm>
            <a:off x="7751428" y="853660"/>
            <a:ext cx="8645" cy="6224067"/>
          </a:xfrm>
          <a:prstGeom prst="rect">
            <a:avLst/>
          </a:prstGeom>
        </p:spPr>
      </p:pic>
      <p:sp>
        <p:nvSpPr>
          <p:cNvPr id="88" name="object 88"/>
          <p:cNvSpPr/>
          <p:nvPr/>
        </p:nvSpPr>
        <p:spPr>
          <a:xfrm>
            <a:off x="80280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8" cstate="print"/>
          <a:stretch>
            <a:fillRect/>
          </a:stretch>
        </p:blipFill>
        <p:spPr>
          <a:xfrm>
            <a:off x="8028053" y="853660"/>
            <a:ext cx="8645" cy="6224067"/>
          </a:xfrm>
          <a:prstGeom prst="rect">
            <a:avLst/>
          </a:prstGeom>
        </p:spPr>
      </p:pic>
      <p:sp>
        <p:nvSpPr>
          <p:cNvPr id="90" name="object 90"/>
          <p:cNvSpPr/>
          <p:nvPr/>
        </p:nvSpPr>
        <p:spPr>
          <a:xfrm>
            <a:off x="83046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9" cstate="print"/>
          <a:stretch>
            <a:fillRect/>
          </a:stretch>
        </p:blipFill>
        <p:spPr>
          <a:xfrm>
            <a:off x="8304678" y="853660"/>
            <a:ext cx="8645" cy="6224067"/>
          </a:xfrm>
          <a:prstGeom prst="rect">
            <a:avLst/>
          </a:prstGeom>
        </p:spPr>
      </p:pic>
      <p:sp>
        <p:nvSpPr>
          <p:cNvPr id="92" name="object 92"/>
          <p:cNvSpPr/>
          <p:nvPr/>
        </p:nvSpPr>
        <p:spPr>
          <a:xfrm>
            <a:off x="858130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0" cstate="print"/>
          <a:stretch>
            <a:fillRect/>
          </a:stretch>
        </p:blipFill>
        <p:spPr>
          <a:xfrm>
            <a:off x="8581303" y="853660"/>
            <a:ext cx="8645" cy="6224067"/>
          </a:xfrm>
          <a:prstGeom prst="rect">
            <a:avLst/>
          </a:prstGeom>
        </p:spPr>
      </p:pic>
      <p:sp>
        <p:nvSpPr>
          <p:cNvPr id="94" name="object 94"/>
          <p:cNvSpPr/>
          <p:nvPr/>
        </p:nvSpPr>
        <p:spPr>
          <a:xfrm>
            <a:off x="88579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8" cstate="print"/>
          <a:stretch>
            <a:fillRect/>
          </a:stretch>
        </p:blipFill>
        <p:spPr>
          <a:xfrm>
            <a:off x="8857928" y="853660"/>
            <a:ext cx="8645" cy="6224067"/>
          </a:xfrm>
          <a:prstGeom prst="rect">
            <a:avLst/>
          </a:prstGeom>
        </p:spPr>
      </p:pic>
      <p:sp>
        <p:nvSpPr>
          <p:cNvPr id="96" name="object 96"/>
          <p:cNvSpPr/>
          <p:nvPr/>
        </p:nvSpPr>
        <p:spPr>
          <a:xfrm>
            <a:off x="9134554"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9" cstate="print"/>
          <a:stretch>
            <a:fillRect/>
          </a:stretch>
        </p:blipFill>
        <p:spPr>
          <a:xfrm>
            <a:off x="9134554" y="853660"/>
            <a:ext cx="8645" cy="6224067"/>
          </a:xfrm>
          <a:prstGeom prst="rect">
            <a:avLst/>
          </a:prstGeom>
        </p:spPr>
      </p:pic>
      <p:sp>
        <p:nvSpPr>
          <p:cNvPr id="98" name="object 98"/>
          <p:cNvSpPr/>
          <p:nvPr/>
        </p:nvSpPr>
        <p:spPr>
          <a:xfrm>
            <a:off x="941117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0" cstate="print"/>
          <a:stretch>
            <a:fillRect/>
          </a:stretch>
        </p:blipFill>
        <p:spPr>
          <a:xfrm>
            <a:off x="9411179" y="853660"/>
            <a:ext cx="8645" cy="6224067"/>
          </a:xfrm>
          <a:prstGeom prst="rect">
            <a:avLst/>
          </a:prstGeom>
        </p:spPr>
      </p:pic>
      <p:sp>
        <p:nvSpPr>
          <p:cNvPr id="100" name="object 100"/>
          <p:cNvSpPr/>
          <p:nvPr/>
        </p:nvSpPr>
        <p:spPr>
          <a:xfrm>
            <a:off x="9687804" y="853660"/>
            <a:ext cx="8645" cy="6224068"/>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sp>
        <p:nvSpPr>
          <p:cNvPr id="102" name="object 102"/>
          <p:cNvSpPr/>
          <p:nvPr/>
        </p:nvSpPr>
        <p:spPr>
          <a:xfrm>
            <a:off x="996442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6" name="object 106"/>
          <p:cNvPicPr/>
          <p:nvPr/>
        </p:nvPicPr>
        <p:blipFill>
          <a:blip r:embed="rId11" cstate="print"/>
          <a:stretch>
            <a:fillRect/>
          </a:stretch>
        </p:blipFill>
        <p:spPr>
          <a:xfrm>
            <a:off x="3022256" y="1918668"/>
            <a:ext cx="6300505" cy="4564316"/>
          </a:xfrm>
          <a:prstGeom prst="rect">
            <a:avLst/>
          </a:prstGeom>
        </p:spPr>
      </p:pic>
      <p:pic>
        <p:nvPicPr>
          <p:cNvPr id="107" name="object 107"/>
          <p:cNvPicPr/>
          <p:nvPr/>
        </p:nvPicPr>
        <p:blipFill>
          <a:blip r:embed="rId12" cstate="print"/>
          <a:stretch>
            <a:fillRect/>
          </a:stretch>
        </p:blipFill>
        <p:spPr>
          <a:xfrm>
            <a:off x="2501129" y="895153"/>
            <a:ext cx="7193512" cy="1444738"/>
          </a:xfrm>
          <a:prstGeom prst="rect">
            <a:avLst/>
          </a:prstGeom>
        </p:spPr>
      </p:pic>
      <p:pic>
        <p:nvPicPr>
          <p:cNvPr id="108" name="object 108"/>
          <p:cNvPicPr/>
          <p:nvPr/>
        </p:nvPicPr>
        <p:blipFill>
          <a:blip r:embed="rId13" cstate="print"/>
          <a:stretch>
            <a:fillRect/>
          </a:stretch>
        </p:blipFill>
        <p:spPr>
          <a:xfrm>
            <a:off x="2736340" y="795765"/>
            <a:ext cx="6710674" cy="1384383"/>
          </a:xfrm>
          <a:prstGeom prst="rect">
            <a:avLst/>
          </a:prstGeom>
        </p:spPr>
      </p:pic>
      <p:sp>
        <p:nvSpPr>
          <p:cNvPr id="110" name="object 110"/>
          <p:cNvSpPr/>
          <p:nvPr/>
        </p:nvSpPr>
        <p:spPr>
          <a:xfrm>
            <a:off x="2506626" y="416071"/>
            <a:ext cx="7053943" cy="1308207"/>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sp>
        <p:nvSpPr>
          <p:cNvPr id="111" name="object 111"/>
          <p:cNvSpPr txBox="1">
            <a:spLocks noGrp="1"/>
          </p:cNvSpPr>
          <p:nvPr>
            <p:ph type="title"/>
          </p:nvPr>
        </p:nvSpPr>
        <p:spPr>
          <a:xfrm>
            <a:off x="2747252" y="392291"/>
            <a:ext cx="6561780" cy="626102"/>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481" dirty="0"/>
              <a:t>S</a:t>
            </a:r>
            <a:r>
              <a:rPr spc="-427" dirty="0"/>
              <a:t>uga</a:t>
            </a:r>
            <a:r>
              <a:rPr spc="-286" dirty="0"/>
              <a:t>r</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2" name="object 112"/>
          <p:cNvSpPr txBox="1"/>
          <p:nvPr/>
        </p:nvSpPr>
        <p:spPr>
          <a:xfrm>
            <a:off x="5207208" y="988883"/>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sp>
        <p:nvSpPr>
          <p:cNvPr id="114" name="object 114"/>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574371" y="1888204"/>
            <a:ext cx="6716230" cy="346795"/>
          </a:xfrm>
          <a:prstGeom prst="rect">
            <a:avLst/>
          </a:prstGeom>
        </p:spPr>
        <p:txBody>
          <a:bodyPr vert="horz" wrap="square" lIns="0" tIns="11526" rIns="0" bIns="0" rtlCol="0">
            <a:spAutoFit/>
          </a:bodyPr>
          <a:lstStyle/>
          <a:p>
            <a:pPr marL="11527">
              <a:spcBef>
                <a:spcPts val="91"/>
              </a:spcBef>
            </a:pPr>
            <a:r>
              <a:rPr sz="2178" b="1" spc="-222" dirty="0">
                <a:latin typeface="Arial"/>
                <a:cs typeface="Arial"/>
              </a:rPr>
              <a:t>Sugar</a:t>
            </a:r>
            <a:r>
              <a:rPr sz="2178" b="1" spc="-109" dirty="0">
                <a:latin typeface="Arial"/>
                <a:cs typeface="Arial"/>
              </a:rPr>
              <a:t> </a:t>
            </a:r>
            <a:r>
              <a:rPr sz="2178" b="1" spc="-172" dirty="0">
                <a:latin typeface="Arial"/>
                <a:cs typeface="Arial"/>
              </a:rPr>
              <a:t>mill</a:t>
            </a:r>
            <a:r>
              <a:rPr sz="2178" b="1" spc="-109" dirty="0">
                <a:latin typeface="Arial"/>
                <a:cs typeface="Arial"/>
              </a:rPr>
              <a:t> </a:t>
            </a:r>
            <a:r>
              <a:rPr sz="2178" b="1" spc="-177" dirty="0">
                <a:latin typeface="Arial"/>
                <a:cs typeface="Arial"/>
              </a:rPr>
              <a:t>for</a:t>
            </a:r>
            <a:r>
              <a:rPr sz="2178" b="1" spc="-103" dirty="0">
                <a:latin typeface="Arial"/>
                <a:cs typeface="Arial"/>
              </a:rPr>
              <a:t> </a:t>
            </a:r>
            <a:r>
              <a:rPr sz="2178" b="1" spc="-200" dirty="0">
                <a:latin typeface="Arial"/>
                <a:cs typeface="Arial"/>
              </a:rPr>
              <a:t>bioethanol</a:t>
            </a:r>
            <a:r>
              <a:rPr sz="2178" b="1" spc="-109" dirty="0">
                <a:latin typeface="Arial"/>
                <a:cs typeface="Arial"/>
              </a:rPr>
              <a:t> </a:t>
            </a:r>
            <a:r>
              <a:rPr sz="2178" b="1" spc="-208" dirty="0">
                <a:latin typeface="Arial"/>
                <a:cs typeface="Arial"/>
              </a:rPr>
              <a:t>production</a:t>
            </a:r>
            <a:r>
              <a:rPr sz="2178" b="1" spc="-109" dirty="0">
                <a:latin typeface="Arial"/>
                <a:cs typeface="Arial"/>
              </a:rPr>
              <a:t> </a:t>
            </a:r>
            <a:r>
              <a:rPr sz="2178" b="1" spc="-222" dirty="0">
                <a:latin typeface="Arial"/>
                <a:cs typeface="Arial"/>
              </a:rPr>
              <a:t>from</a:t>
            </a:r>
            <a:r>
              <a:rPr sz="2178" b="1" spc="-103" dirty="0">
                <a:latin typeface="Arial"/>
                <a:cs typeface="Arial"/>
              </a:rPr>
              <a:t> </a:t>
            </a:r>
            <a:r>
              <a:rPr sz="2178" b="1" spc="-218" dirty="0">
                <a:latin typeface="Arial"/>
                <a:cs typeface="Arial"/>
              </a:rPr>
              <a:t>sugar</a:t>
            </a:r>
            <a:r>
              <a:rPr sz="2178" b="1" spc="-109" dirty="0">
                <a:latin typeface="Arial"/>
                <a:cs typeface="Arial"/>
              </a:rPr>
              <a:t> </a:t>
            </a:r>
            <a:r>
              <a:rPr sz="2178" b="1" spc="-227" dirty="0">
                <a:latin typeface="Arial"/>
                <a:cs typeface="Arial"/>
              </a:rPr>
              <a:t>cane</a:t>
            </a:r>
            <a:r>
              <a:rPr sz="2178" b="1" spc="-109" dirty="0">
                <a:latin typeface="Arial"/>
                <a:cs typeface="Arial"/>
              </a:rPr>
              <a:t> </a:t>
            </a:r>
            <a:r>
              <a:rPr sz="2178" b="1" spc="-177" dirty="0">
                <a:latin typeface="Arial"/>
                <a:cs typeface="Arial"/>
              </a:rPr>
              <a:t>in</a:t>
            </a:r>
            <a:r>
              <a:rPr sz="2178" b="1" spc="-103" dirty="0">
                <a:latin typeface="Arial"/>
                <a:cs typeface="Arial"/>
              </a:rPr>
              <a:t> </a:t>
            </a:r>
            <a:r>
              <a:rPr sz="2178" b="1" spc="-182" dirty="0">
                <a:latin typeface="Arial"/>
                <a:cs typeface="Arial"/>
              </a:rPr>
              <a:t>Brazil</a:t>
            </a:r>
            <a:endParaRPr sz="2178">
              <a:latin typeface="Arial"/>
              <a:cs typeface="Arial"/>
            </a:endParaRPr>
          </a:p>
        </p:txBody>
      </p:sp>
      <p:sp>
        <p:nvSpPr>
          <p:cNvPr id="112" name="object 112"/>
          <p:cNvSpPr txBox="1"/>
          <p:nvPr/>
        </p:nvSpPr>
        <p:spPr>
          <a:xfrm>
            <a:off x="2747252" y="454363"/>
            <a:ext cx="6561780" cy="626102"/>
          </a:xfrm>
          <a:prstGeom prst="rect">
            <a:avLst/>
          </a:prstGeom>
        </p:spPr>
        <p:txBody>
          <a:bodyPr vert="horz" wrap="square" lIns="0" tIns="11526" rIns="0" bIns="0" rtlCol="0">
            <a:spAutoFit/>
          </a:bodyPr>
          <a:lstStyle/>
          <a:p>
            <a:pPr marL="11527">
              <a:spcBef>
                <a:spcPts val="91"/>
              </a:spcBef>
            </a:pPr>
            <a:r>
              <a:rPr sz="3993" b="1" spc="-427" dirty="0">
                <a:solidFill>
                  <a:srgbClr val="008000"/>
                </a:solidFill>
                <a:latin typeface="Arial"/>
                <a:cs typeface="Arial"/>
              </a:rPr>
              <a:t>The</a:t>
            </a:r>
            <a:r>
              <a:rPr sz="3993" b="1" spc="-200" dirty="0">
                <a:solidFill>
                  <a:srgbClr val="008000"/>
                </a:solidFill>
                <a:latin typeface="Arial"/>
                <a:cs typeface="Arial"/>
              </a:rPr>
              <a:t> </a:t>
            </a:r>
            <a:r>
              <a:rPr sz="3993" b="1" spc="-481" dirty="0">
                <a:solidFill>
                  <a:srgbClr val="008000"/>
                </a:solidFill>
                <a:latin typeface="Arial"/>
                <a:cs typeface="Arial"/>
              </a:rPr>
              <a:t>S</a:t>
            </a:r>
            <a:r>
              <a:rPr sz="3993" b="1" spc="-427" dirty="0">
                <a:solidFill>
                  <a:srgbClr val="008000"/>
                </a:solidFill>
                <a:latin typeface="Arial"/>
                <a:cs typeface="Arial"/>
              </a:rPr>
              <a:t>uga</a:t>
            </a:r>
            <a:r>
              <a:rPr sz="3993" b="1" spc="-286" dirty="0">
                <a:solidFill>
                  <a:srgbClr val="008000"/>
                </a:solidFill>
                <a:latin typeface="Arial"/>
                <a:cs typeface="Arial"/>
              </a:rPr>
              <a:t>r</a:t>
            </a:r>
            <a:r>
              <a:rPr sz="3993" b="1" spc="-245" dirty="0">
                <a:solidFill>
                  <a:srgbClr val="008000"/>
                </a:solidFill>
                <a:latin typeface="Arial"/>
                <a:cs typeface="Arial"/>
              </a:rPr>
              <a:t>-t</a:t>
            </a:r>
            <a:r>
              <a:rPr sz="3993" b="1" spc="-439" dirty="0">
                <a:solidFill>
                  <a:srgbClr val="008000"/>
                </a:solidFill>
                <a:latin typeface="Arial"/>
                <a:cs typeface="Arial"/>
              </a:rPr>
              <a:t>o</a:t>
            </a:r>
            <a:r>
              <a:rPr sz="3993" b="1" spc="-245" dirty="0">
                <a:solidFill>
                  <a:srgbClr val="008000"/>
                </a:solidFill>
                <a:latin typeface="Arial"/>
                <a:cs typeface="Arial"/>
              </a:rPr>
              <a:t>-</a:t>
            </a:r>
            <a:r>
              <a:rPr sz="3993" b="1" spc="-481" dirty="0">
                <a:solidFill>
                  <a:srgbClr val="008000"/>
                </a:solidFill>
                <a:latin typeface="Arial"/>
                <a:cs typeface="Arial"/>
              </a:rPr>
              <a:t>E</a:t>
            </a:r>
            <a:r>
              <a:rPr sz="3993" b="1" spc="-245" dirty="0">
                <a:solidFill>
                  <a:srgbClr val="008000"/>
                </a:solidFill>
                <a:latin typeface="Arial"/>
                <a:cs typeface="Arial"/>
              </a:rPr>
              <a:t>t</a:t>
            </a:r>
            <a:r>
              <a:rPr sz="3993" b="1" spc="-422" dirty="0">
                <a:solidFill>
                  <a:srgbClr val="008000"/>
                </a:solidFill>
                <a:latin typeface="Arial"/>
                <a:cs typeface="Arial"/>
              </a:rPr>
              <a:t>ha</a:t>
            </a:r>
            <a:r>
              <a:rPr sz="3993" b="1" spc="-363" dirty="0">
                <a:solidFill>
                  <a:srgbClr val="008000"/>
                </a:solidFill>
                <a:latin typeface="Arial"/>
                <a:cs typeface="Arial"/>
              </a:rPr>
              <a:t>nol</a:t>
            </a:r>
            <a:r>
              <a:rPr sz="3993" b="1" spc="-200" dirty="0">
                <a:solidFill>
                  <a:srgbClr val="008000"/>
                </a:solidFill>
                <a:latin typeface="Arial"/>
                <a:cs typeface="Arial"/>
              </a:rPr>
              <a:t> </a:t>
            </a:r>
            <a:r>
              <a:rPr sz="3993" b="1" spc="-481" dirty="0">
                <a:solidFill>
                  <a:srgbClr val="008000"/>
                </a:solidFill>
                <a:latin typeface="Arial"/>
                <a:cs typeface="Arial"/>
              </a:rPr>
              <a:t>P</a:t>
            </a:r>
            <a:r>
              <a:rPr sz="3993" b="1" spc="-286" dirty="0">
                <a:solidFill>
                  <a:srgbClr val="008000"/>
                </a:solidFill>
                <a:latin typeface="Arial"/>
                <a:cs typeface="Arial"/>
              </a:rPr>
              <a:t>r</a:t>
            </a:r>
            <a:r>
              <a:rPr sz="3993" b="1" spc="-431" dirty="0">
                <a:solidFill>
                  <a:srgbClr val="008000"/>
                </a:solidFill>
                <a:latin typeface="Arial"/>
                <a:cs typeface="Arial"/>
              </a:rPr>
              <a:t>oduc</a:t>
            </a:r>
            <a:r>
              <a:rPr sz="3993" b="1" spc="-245" dirty="0">
                <a:solidFill>
                  <a:srgbClr val="008000"/>
                </a:solidFill>
                <a:latin typeface="Arial"/>
                <a:cs typeface="Arial"/>
              </a:rPr>
              <a:t>t</a:t>
            </a:r>
            <a:r>
              <a:rPr sz="3993" b="1" spc="-368" dirty="0">
                <a:solidFill>
                  <a:srgbClr val="008000"/>
                </a:solidFill>
                <a:latin typeface="Arial"/>
                <a:cs typeface="Arial"/>
              </a:rPr>
              <a:t>ion</a:t>
            </a:r>
            <a:endParaRPr sz="3993">
              <a:latin typeface="Arial"/>
              <a:cs typeface="Arial"/>
            </a:endParaRPr>
          </a:p>
        </p:txBody>
      </p:sp>
      <p:sp>
        <p:nvSpPr>
          <p:cNvPr id="113" name="object 113"/>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pic>
        <p:nvPicPr>
          <p:cNvPr id="114" name="object 114"/>
          <p:cNvPicPr/>
          <p:nvPr/>
        </p:nvPicPr>
        <p:blipFill>
          <a:blip r:embed="rId2" cstate="print"/>
          <a:stretch>
            <a:fillRect/>
          </a:stretch>
        </p:blipFill>
        <p:spPr>
          <a:xfrm>
            <a:off x="3479743" y="2316396"/>
            <a:ext cx="5489280" cy="409606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255106" y="1639726"/>
            <a:ext cx="11791486" cy="4387195"/>
          </a:xfrm>
          <a:prstGeom prst="rect">
            <a:avLst/>
          </a:prstGeom>
        </p:spPr>
        <p:txBody>
          <a:bodyPr vert="horz" wrap="square" lIns="0" tIns="11526" rIns="0" bIns="0" rtlCol="0">
            <a:spAutoFit/>
          </a:bodyPr>
          <a:lstStyle/>
          <a:p>
            <a:pPr marL="183848" marR="4611" indent="-172898" algn="just">
              <a:spcBef>
                <a:spcPts val="91"/>
              </a:spcBef>
            </a:pPr>
            <a:r>
              <a:rPr sz="2500" b="1" spc="-150" dirty="0">
                <a:latin typeface="Arial"/>
                <a:cs typeface="Arial"/>
              </a:rPr>
              <a:t>In</a:t>
            </a:r>
            <a:r>
              <a:rPr sz="2500" b="1" spc="-145" dirty="0">
                <a:latin typeface="Arial"/>
                <a:cs typeface="Arial"/>
              </a:rPr>
              <a:t> </a:t>
            </a:r>
            <a:r>
              <a:rPr sz="2500" b="1" spc="-218" dirty="0">
                <a:latin typeface="Arial"/>
                <a:cs typeface="Arial"/>
              </a:rPr>
              <a:t>many</a:t>
            </a:r>
            <a:r>
              <a:rPr sz="2500" b="1" spc="-213" dirty="0">
                <a:latin typeface="Arial"/>
                <a:cs typeface="Arial"/>
              </a:rPr>
              <a:t> </a:t>
            </a:r>
            <a:r>
              <a:rPr sz="2500" b="1" spc="-159" dirty="0">
                <a:latin typeface="Arial"/>
                <a:cs typeface="Arial"/>
              </a:rPr>
              <a:t>countries,</a:t>
            </a:r>
            <a:r>
              <a:rPr sz="2500" b="1" spc="-154" dirty="0">
                <a:latin typeface="Arial"/>
                <a:cs typeface="Arial"/>
              </a:rPr>
              <a:t> </a:t>
            </a:r>
            <a:r>
              <a:rPr sz="2500" b="1" spc="-200" dirty="0">
                <a:latin typeface="Arial"/>
                <a:cs typeface="Arial"/>
              </a:rPr>
              <a:t>most</a:t>
            </a:r>
            <a:r>
              <a:rPr sz="2500" b="1" spc="-195" dirty="0">
                <a:latin typeface="Arial"/>
                <a:cs typeface="Arial"/>
              </a:rPr>
              <a:t> </a:t>
            </a:r>
            <a:r>
              <a:rPr sz="2500" b="1" spc="-150" dirty="0">
                <a:latin typeface="Arial"/>
                <a:cs typeface="Arial"/>
              </a:rPr>
              <a:t>fuel</a:t>
            </a:r>
            <a:r>
              <a:rPr sz="2500" b="1" spc="-145" dirty="0">
                <a:latin typeface="Arial"/>
                <a:cs typeface="Arial"/>
              </a:rPr>
              <a:t> </a:t>
            </a:r>
            <a:r>
              <a:rPr sz="2500" b="1" spc="-168" dirty="0">
                <a:latin typeface="Arial"/>
                <a:cs typeface="Arial"/>
              </a:rPr>
              <a:t>ethanol</a:t>
            </a:r>
            <a:r>
              <a:rPr sz="2500" b="1" spc="-163" dirty="0">
                <a:latin typeface="Arial"/>
                <a:cs typeface="Arial"/>
              </a:rPr>
              <a:t> </a:t>
            </a:r>
            <a:r>
              <a:rPr sz="2500" b="1" spc="-141" dirty="0">
                <a:latin typeface="Arial"/>
                <a:cs typeface="Arial"/>
              </a:rPr>
              <a:t>is</a:t>
            </a:r>
            <a:r>
              <a:rPr sz="2500" b="1" spc="222" dirty="0">
                <a:latin typeface="Arial"/>
                <a:cs typeface="Arial"/>
              </a:rPr>
              <a:t> </a:t>
            </a:r>
            <a:r>
              <a:rPr sz="2500" b="1" spc="-191" dirty="0">
                <a:latin typeface="Arial"/>
                <a:cs typeface="Arial"/>
              </a:rPr>
              <a:t>produced</a:t>
            </a:r>
            <a:r>
              <a:rPr sz="2500" b="1" spc="123" dirty="0">
                <a:latin typeface="Arial"/>
                <a:cs typeface="Arial"/>
              </a:rPr>
              <a:t> </a:t>
            </a:r>
            <a:r>
              <a:rPr sz="2500" b="1" spc="-185" dirty="0">
                <a:latin typeface="Arial"/>
                <a:cs typeface="Arial"/>
              </a:rPr>
              <a:t>from</a:t>
            </a:r>
            <a:r>
              <a:rPr sz="2500" b="1" spc="132" dirty="0">
                <a:latin typeface="Arial"/>
                <a:cs typeface="Arial"/>
              </a:rPr>
              <a:t> </a:t>
            </a:r>
            <a:r>
              <a:rPr sz="2500" b="1" spc="-168" dirty="0">
                <a:latin typeface="Arial"/>
                <a:cs typeface="Arial"/>
              </a:rPr>
              <a:t>the</a:t>
            </a:r>
            <a:r>
              <a:rPr sz="2500" b="1" spc="168" dirty="0">
                <a:latin typeface="Arial"/>
                <a:cs typeface="Arial"/>
              </a:rPr>
              <a:t> </a:t>
            </a:r>
            <a:r>
              <a:rPr sz="2500" b="1" spc="-168" dirty="0">
                <a:latin typeface="Arial"/>
                <a:cs typeface="Arial"/>
              </a:rPr>
              <a:t>starch</a:t>
            </a:r>
            <a:r>
              <a:rPr sz="2500" b="1" spc="168" dirty="0">
                <a:latin typeface="Arial"/>
                <a:cs typeface="Arial"/>
              </a:rPr>
              <a:t> </a:t>
            </a:r>
            <a:r>
              <a:rPr sz="2500" b="1" spc="-200" dirty="0">
                <a:latin typeface="Arial"/>
                <a:cs typeface="Arial"/>
              </a:rPr>
              <a:t>component</a:t>
            </a:r>
            <a:r>
              <a:rPr sz="2500" b="1" spc="103" dirty="0">
                <a:latin typeface="Arial"/>
                <a:cs typeface="Arial"/>
              </a:rPr>
              <a:t> </a:t>
            </a:r>
            <a:r>
              <a:rPr sz="2500" b="1" spc="-154" dirty="0">
                <a:latin typeface="Arial"/>
                <a:cs typeface="Arial"/>
              </a:rPr>
              <a:t>of </a:t>
            </a:r>
            <a:r>
              <a:rPr sz="2500" b="1" spc="-150" dirty="0">
                <a:latin typeface="Arial"/>
                <a:cs typeface="Arial"/>
              </a:rPr>
              <a:t> </a:t>
            </a:r>
            <a:r>
              <a:rPr sz="2500" b="1" spc="-163" dirty="0">
                <a:latin typeface="Arial"/>
                <a:cs typeface="Arial"/>
              </a:rPr>
              <a:t>grain </a:t>
            </a:r>
            <a:r>
              <a:rPr sz="2500" b="1" spc="-182" dirty="0">
                <a:latin typeface="Arial"/>
                <a:cs typeface="Arial"/>
              </a:rPr>
              <a:t>crops </a:t>
            </a:r>
            <a:r>
              <a:rPr sz="2500" b="1" spc="-154" dirty="0">
                <a:latin typeface="Arial"/>
                <a:cs typeface="Arial"/>
              </a:rPr>
              <a:t>(primarily </a:t>
            </a:r>
            <a:r>
              <a:rPr sz="2500" b="1" spc="-182" dirty="0">
                <a:latin typeface="Arial"/>
                <a:cs typeface="Arial"/>
              </a:rPr>
              <a:t>corn </a:t>
            </a:r>
            <a:r>
              <a:rPr sz="2500" b="1" spc="-195" dirty="0">
                <a:latin typeface="Arial"/>
                <a:cs typeface="Arial"/>
              </a:rPr>
              <a:t>and </a:t>
            </a:r>
            <a:r>
              <a:rPr sz="2500" b="1" spc="-185" dirty="0">
                <a:latin typeface="Arial"/>
                <a:cs typeface="Arial"/>
              </a:rPr>
              <a:t>wheat </a:t>
            </a:r>
            <a:r>
              <a:rPr sz="2500" b="1" spc="-150" dirty="0">
                <a:latin typeface="Arial"/>
                <a:cs typeface="Arial"/>
              </a:rPr>
              <a:t>in </a:t>
            </a:r>
            <a:r>
              <a:rPr sz="2500" b="1" spc="-168" dirty="0">
                <a:latin typeface="Arial"/>
                <a:cs typeface="Arial"/>
              </a:rPr>
              <a:t>the </a:t>
            </a:r>
            <a:r>
              <a:rPr sz="2500" b="1" spc="-231" dirty="0">
                <a:latin typeface="Arial"/>
                <a:cs typeface="Arial"/>
              </a:rPr>
              <a:t>US </a:t>
            </a:r>
            <a:r>
              <a:rPr sz="2500" b="1" spc="-195" dirty="0">
                <a:latin typeface="Arial"/>
                <a:cs typeface="Arial"/>
              </a:rPr>
              <a:t>and </a:t>
            </a:r>
            <a:r>
              <a:rPr sz="2500" b="1" spc="-185" dirty="0">
                <a:latin typeface="Arial"/>
                <a:cs typeface="Arial"/>
              </a:rPr>
              <a:t>wheat </a:t>
            </a:r>
            <a:r>
              <a:rPr sz="2500" b="1" spc="-195" dirty="0">
                <a:latin typeface="Arial"/>
                <a:cs typeface="Arial"/>
              </a:rPr>
              <a:t>and </a:t>
            </a:r>
            <a:r>
              <a:rPr sz="2500" b="1" spc="-163" dirty="0">
                <a:latin typeface="Arial"/>
                <a:cs typeface="Arial"/>
              </a:rPr>
              <a:t>barley </a:t>
            </a:r>
            <a:r>
              <a:rPr sz="2500" b="1" spc="-150" dirty="0">
                <a:latin typeface="Arial"/>
                <a:cs typeface="Arial"/>
              </a:rPr>
              <a:t>in </a:t>
            </a:r>
            <a:r>
              <a:rPr sz="2500" b="1" spc="-191" dirty="0">
                <a:latin typeface="Arial"/>
                <a:cs typeface="Arial"/>
              </a:rPr>
              <a:t>Europe </a:t>
            </a:r>
            <a:r>
              <a:rPr sz="2500" b="1" spc="-185" dirty="0">
                <a:latin typeface="Arial"/>
                <a:cs typeface="Arial"/>
              </a:rPr>
              <a:t>– </a:t>
            </a:r>
            <a:r>
              <a:rPr sz="2500" b="1" spc="-182" dirty="0">
                <a:latin typeface="Arial"/>
                <a:cs typeface="Arial"/>
              </a:rPr>
              <a:t> </a:t>
            </a:r>
            <a:r>
              <a:rPr sz="2500" b="1" spc="-118" dirty="0">
                <a:latin typeface="Arial"/>
                <a:cs typeface="Arial"/>
              </a:rPr>
              <a:t>t</a:t>
            </a:r>
            <a:r>
              <a:rPr sz="2500" b="1" spc="-200" dirty="0">
                <a:latin typeface="Arial"/>
                <a:cs typeface="Arial"/>
              </a:rPr>
              <a:t>hough</a:t>
            </a:r>
            <a:r>
              <a:rPr sz="2500" b="1" spc="-91" dirty="0">
                <a:latin typeface="Arial"/>
                <a:cs typeface="Arial"/>
              </a:rPr>
              <a:t> </a:t>
            </a:r>
            <a:r>
              <a:rPr sz="2500" b="1" spc="-191" dirty="0">
                <a:latin typeface="Arial"/>
                <a:cs typeface="Arial"/>
              </a:rPr>
              <a:t>suga</a:t>
            </a:r>
            <a:r>
              <a:rPr sz="2500" b="1" spc="-132" dirty="0">
                <a:latin typeface="Arial"/>
                <a:cs typeface="Arial"/>
              </a:rPr>
              <a:t>r</a:t>
            </a:r>
            <a:r>
              <a:rPr sz="2500" b="1" spc="-91" dirty="0">
                <a:latin typeface="Arial"/>
                <a:cs typeface="Arial"/>
              </a:rPr>
              <a:t> </a:t>
            </a:r>
            <a:r>
              <a:rPr sz="2500" b="1" spc="-191" dirty="0">
                <a:latin typeface="Arial"/>
                <a:cs typeface="Arial"/>
              </a:rPr>
              <a:t>bee</a:t>
            </a:r>
            <a:r>
              <a:rPr sz="2500" b="1" spc="-118" dirty="0">
                <a:latin typeface="Arial"/>
                <a:cs typeface="Arial"/>
              </a:rPr>
              <a:t>t</a:t>
            </a:r>
            <a:r>
              <a:rPr sz="2500" b="1" spc="-185" dirty="0">
                <a:latin typeface="Arial"/>
                <a:cs typeface="Arial"/>
              </a:rPr>
              <a:t>s</a:t>
            </a:r>
            <a:r>
              <a:rPr sz="2500" b="1" spc="-91" dirty="0">
                <a:latin typeface="Arial"/>
                <a:cs typeface="Arial"/>
              </a:rPr>
              <a:t> </a:t>
            </a:r>
            <a:r>
              <a:rPr sz="2500" b="1" spc="-185" dirty="0">
                <a:latin typeface="Arial"/>
                <a:cs typeface="Arial"/>
              </a:rPr>
              <a:t>a</a:t>
            </a:r>
            <a:r>
              <a:rPr sz="2500" b="1" spc="-136" dirty="0">
                <a:latin typeface="Arial"/>
                <a:cs typeface="Arial"/>
              </a:rPr>
              <a:t>r</a:t>
            </a:r>
            <a:r>
              <a:rPr sz="2500" b="1" spc="-185" dirty="0">
                <a:latin typeface="Arial"/>
                <a:cs typeface="Arial"/>
              </a:rPr>
              <a:t>e</a:t>
            </a:r>
            <a:r>
              <a:rPr sz="2500" b="1" spc="-91" dirty="0">
                <a:latin typeface="Arial"/>
                <a:cs typeface="Arial"/>
              </a:rPr>
              <a:t> </a:t>
            </a:r>
            <a:r>
              <a:rPr sz="2500" b="1" spc="-185" dirty="0">
                <a:latin typeface="Arial"/>
                <a:cs typeface="Arial"/>
              </a:rPr>
              <a:t>a</a:t>
            </a:r>
            <a:r>
              <a:rPr sz="2500" b="1" spc="-95" dirty="0">
                <a:latin typeface="Arial"/>
                <a:cs typeface="Arial"/>
              </a:rPr>
              <a:t>l</a:t>
            </a:r>
            <a:r>
              <a:rPr sz="2500" b="1" spc="-182" dirty="0">
                <a:latin typeface="Arial"/>
                <a:cs typeface="Arial"/>
              </a:rPr>
              <a:t>s</a:t>
            </a:r>
            <a:r>
              <a:rPr sz="2500" b="1" spc="-200" dirty="0">
                <a:latin typeface="Arial"/>
                <a:cs typeface="Arial"/>
              </a:rPr>
              <a:t>o</a:t>
            </a:r>
            <a:r>
              <a:rPr sz="2500" b="1" spc="-91" dirty="0">
                <a:latin typeface="Arial"/>
                <a:cs typeface="Arial"/>
              </a:rPr>
              <a:t> </a:t>
            </a:r>
            <a:r>
              <a:rPr sz="2500" b="1" spc="-191" dirty="0">
                <a:latin typeface="Arial"/>
                <a:cs typeface="Arial"/>
              </a:rPr>
              <a:t>used</a:t>
            </a:r>
            <a:r>
              <a:rPr sz="2500" b="1" spc="-91" dirty="0">
                <a:latin typeface="Arial"/>
                <a:cs typeface="Arial"/>
              </a:rPr>
              <a:t> </a:t>
            </a:r>
            <a:r>
              <a:rPr sz="2500" b="1" spc="-95" dirty="0">
                <a:latin typeface="Arial"/>
                <a:cs typeface="Arial"/>
              </a:rPr>
              <a:t>i</a:t>
            </a:r>
            <a:r>
              <a:rPr sz="2500" b="1" spc="-200" dirty="0">
                <a:latin typeface="Arial"/>
                <a:cs typeface="Arial"/>
              </a:rPr>
              <a:t>n</a:t>
            </a:r>
            <a:r>
              <a:rPr sz="2500" b="1" spc="-91" dirty="0">
                <a:latin typeface="Arial"/>
                <a:cs typeface="Arial"/>
              </a:rPr>
              <a:t> </a:t>
            </a:r>
            <a:r>
              <a:rPr sz="2500" b="1" spc="-213" dirty="0">
                <a:latin typeface="Arial"/>
                <a:cs typeface="Arial"/>
              </a:rPr>
              <a:t>Eu</a:t>
            </a:r>
            <a:r>
              <a:rPr sz="2500" b="1" spc="-136" dirty="0">
                <a:latin typeface="Arial"/>
                <a:cs typeface="Arial"/>
              </a:rPr>
              <a:t>r</a:t>
            </a:r>
            <a:r>
              <a:rPr sz="2500" b="1" spc="-195" dirty="0">
                <a:latin typeface="Arial"/>
                <a:cs typeface="Arial"/>
              </a:rPr>
              <a:t>ope</a:t>
            </a:r>
            <a:r>
              <a:rPr sz="2500" b="1" spc="-118" dirty="0">
                <a:latin typeface="Arial"/>
                <a:cs typeface="Arial"/>
              </a:rPr>
              <a:t>)</a:t>
            </a:r>
            <a:r>
              <a:rPr sz="2500" b="1" spc="-91" dirty="0">
                <a:latin typeface="Arial"/>
                <a:cs typeface="Arial"/>
              </a:rPr>
              <a:t>.</a:t>
            </a:r>
            <a:endParaRPr sz="2500" dirty="0">
              <a:latin typeface="Arial"/>
              <a:cs typeface="Arial"/>
            </a:endParaRPr>
          </a:p>
          <a:p>
            <a:pPr marL="183848" marR="4611" indent="-172898" algn="just">
              <a:lnSpc>
                <a:spcPct val="98300"/>
              </a:lnSpc>
              <a:spcBef>
                <a:spcPts val="472"/>
              </a:spcBef>
            </a:pPr>
            <a:r>
              <a:rPr sz="2500" b="1" spc="-150" dirty="0">
                <a:latin typeface="Arial"/>
                <a:cs typeface="Arial"/>
              </a:rPr>
              <a:t>In </a:t>
            </a:r>
            <a:r>
              <a:rPr sz="2500" b="1" spc="-172" dirty="0">
                <a:latin typeface="Arial"/>
                <a:cs typeface="Arial"/>
              </a:rPr>
              <a:t>conventional </a:t>
            </a:r>
            <a:r>
              <a:rPr sz="2500" b="1" spc="-163" dirty="0">
                <a:latin typeface="Arial"/>
                <a:cs typeface="Arial"/>
              </a:rPr>
              <a:t>grain to-ethanol </a:t>
            </a:r>
            <a:r>
              <a:rPr sz="2500" b="1" spc="-172" dirty="0">
                <a:latin typeface="Arial"/>
                <a:cs typeface="Arial"/>
              </a:rPr>
              <a:t>processes, </a:t>
            </a:r>
            <a:r>
              <a:rPr sz="2500" b="1" spc="-168" dirty="0">
                <a:latin typeface="Arial"/>
                <a:cs typeface="Arial"/>
              </a:rPr>
              <a:t>only the starchy </a:t>
            </a:r>
            <a:r>
              <a:rPr sz="2500" b="1" spc="-159" dirty="0">
                <a:latin typeface="Arial"/>
                <a:cs typeface="Arial"/>
              </a:rPr>
              <a:t>part </a:t>
            </a:r>
            <a:r>
              <a:rPr sz="2500" b="1" spc="-154" dirty="0">
                <a:latin typeface="Arial"/>
                <a:cs typeface="Arial"/>
              </a:rPr>
              <a:t>of </a:t>
            </a:r>
            <a:r>
              <a:rPr sz="2500" b="1" spc="-168" dirty="0">
                <a:latin typeface="Arial"/>
                <a:cs typeface="Arial"/>
              </a:rPr>
              <a:t>the </a:t>
            </a:r>
            <a:r>
              <a:rPr sz="2500" b="1" spc="-182" dirty="0">
                <a:latin typeface="Arial"/>
                <a:cs typeface="Arial"/>
              </a:rPr>
              <a:t>crop </a:t>
            </a:r>
            <a:r>
              <a:rPr sz="2500" b="1" spc="-159" dirty="0">
                <a:latin typeface="Arial"/>
                <a:cs typeface="Arial"/>
              </a:rPr>
              <a:t>plant </a:t>
            </a:r>
            <a:r>
              <a:rPr sz="2500" b="1" spc="-141" dirty="0">
                <a:latin typeface="Arial"/>
                <a:cs typeface="Arial"/>
              </a:rPr>
              <a:t>is </a:t>
            </a:r>
            <a:r>
              <a:rPr sz="2500" b="1" spc="-136" dirty="0">
                <a:latin typeface="Arial"/>
                <a:cs typeface="Arial"/>
              </a:rPr>
              <a:t> </a:t>
            </a:r>
            <a:r>
              <a:rPr sz="2500" b="1" spc="-172" dirty="0">
                <a:latin typeface="Arial"/>
                <a:cs typeface="Arial"/>
              </a:rPr>
              <a:t>used.</a:t>
            </a:r>
            <a:r>
              <a:rPr sz="2500" b="1" spc="-64" dirty="0">
                <a:latin typeface="Arial"/>
                <a:cs typeface="Arial"/>
              </a:rPr>
              <a:t> </a:t>
            </a:r>
            <a:r>
              <a:rPr sz="2500" b="1" spc="-227" dirty="0">
                <a:latin typeface="Arial"/>
                <a:cs typeface="Arial"/>
              </a:rPr>
              <a:t>When</a:t>
            </a:r>
            <a:r>
              <a:rPr sz="2500" b="1" spc="-59" dirty="0">
                <a:latin typeface="Arial"/>
                <a:cs typeface="Arial"/>
              </a:rPr>
              <a:t> </a:t>
            </a:r>
            <a:r>
              <a:rPr sz="2500" b="1" spc="-182" dirty="0">
                <a:solidFill>
                  <a:srgbClr val="008000"/>
                </a:solidFill>
                <a:latin typeface="Arial"/>
                <a:cs typeface="Arial"/>
              </a:rPr>
              <a:t>corn</a:t>
            </a:r>
            <a:r>
              <a:rPr sz="2500" b="1" spc="-59" dirty="0">
                <a:solidFill>
                  <a:srgbClr val="008000"/>
                </a:solidFill>
                <a:latin typeface="Arial"/>
                <a:cs typeface="Arial"/>
              </a:rPr>
              <a:t> </a:t>
            </a:r>
            <a:r>
              <a:rPr sz="2500" b="1" spc="-141" dirty="0">
                <a:solidFill>
                  <a:srgbClr val="008000"/>
                </a:solidFill>
                <a:latin typeface="Arial"/>
                <a:cs typeface="Arial"/>
              </a:rPr>
              <a:t>is</a:t>
            </a:r>
            <a:r>
              <a:rPr sz="2500" b="1" spc="-59" dirty="0">
                <a:solidFill>
                  <a:srgbClr val="008000"/>
                </a:solidFill>
                <a:latin typeface="Arial"/>
                <a:cs typeface="Arial"/>
              </a:rPr>
              <a:t> </a:t>
            </a:r>
            <a:r>
              <a:rPr sz="2500" b="1" spc="-191" dirty="0">
                <a:solidFill>
                  <a:srgbClr val="008000"/>
                </a:solidFill>
                <a:latin typeface="Arial"/>
                <a:cs typeface="Arial"/>
              </a:rPr>
              <a:t>used</a:t>
            </a:r>
            <a:r>
              <a:rPr sz="2500" b="1" spc="-59" dirty="0">
                <a:solidFill>
                  <a:srgbClr val="008000"/>
                </a:solidFill>
                <a:latin typeface="Arial"/>
                <a:cs typeface="Arial"/>
              </a:rPr>
              <a:t> </a:t>
            </a:r>
            <a:r>
              <a:rPr sz="2500" b="1" spc="-185" dirty="0">
                <a:solidFill>
                  <a:srgbClr val="008000"/>
                </a:solidFill>
                <a:latin typeface="Arial"/>
                <a:cs typeface="Arial"/>
              </a:rPr>
              <a:t>as</a:t>
            </a:r>
            <a:r>
              <a:rPr sz="2500" b="1" spc="-59" dirty="0">
                <a:solidFill>
                  <a:srgbClr val="008000"/>
                </a:solidFill>
                <a:latin typeface="Arial"/>
                <a:cs typeface="Arial"/>
              </a:rPr>
              <a:t> </a:t>
            </a:r>
            <a:r>
              <a:rPr sz="2500" b="1" spc="-185" dirty="0">
                <a:solidFill>
                  <a:srgbClr val="008000"/>
                </a:solidFill>
                <a:latin typeface="Arial"/>
                <a:cs typeface="Arial"/>
              </a:rPr>
              <a:t>a</a:t>
            </a:r>
            <a:r>
              <a:rPr sz="2500" b="1" spc="-64" dirty="0">
                <a:solidFill>
                  <a:srgbClr val="008000"/>
                </a:solidFill>
                <a:latin typeface="Arial"/>
                <a:cs typeface="Arial"/>
              </a:rPr>
              <a:t> </a:t>
            </a:r>
            <a:r>
              <a:rPr sz="2500" b="1" spc="-163" dirty="0">
                <a:solidFill>
                  <a:srgbClr val="008000"/>
                </a:solidFill>
                <a:latin typeface="Arial"/>
                <a:cs typeface="Arial"/>
              </a:rPr>
              <a:t>feedstock,</a:t>
            </a:r>
            <a:r>
              <a:rPr sz="2500" b="1" spc="-59" dirty="0">
                <a:solidFill>
                  <a:srgbClr val="008000"/>
                </a:solidFill>
                <a:latin typeface="Arial"/>
                <a:cs typeface="Arial"/>
              </a:rPr>
              <a:t> </a:t>
            </a:r>
            <a:r>
              <a:rPr sz="2500" b="1" spc="-168" dirty="0">
                <a:solidFill>
                  <a:srgbClr val="008000"/>
                </a:solidFill>
                <a:latin typeface="Arial"/>
                <a:cs typeface="Arial"/>
              </a:rPr>
              <a:t>only</a:t>
            </a:r>
            <a:r>
              <a:rPr sz="2500" b="1" spc="-59" dirty="0">
                <a:solidFill>
                  <a:srgbClr val="008000"/>
                </a:solidFill>
                <a:latin typeface="Arial"/>
                <a:cs typeface="Arial"/>
              </a:rPr>
              <a:t> </a:t>
            </a:r>
            <a:r>
              <a:rPr sz="2500" b="1" spc="-168" dirty="0">
                <a:solidFill>
                  <a:srgbClr val="008000"/>
                </a:solidFill>
                <a:latin typeface="Arial"/>
                <a:cs typeface="Arial"/>
              </a:rPr>
              <a:t>the</a:t>
            </a:r>
            <a:r>
              <a:rPr sz="2500" b="1" spc="-59" dirty="0">
                <a:solidFill>
                  <a:srgbClr val="008000"/>
                </a:solidFill>
                <a:latin typeface="Arial"/>
                <a:cs typeface="Arial"/>
              </a:rPr>
              <a:t> </a:t>
            </a:r>
            <a:r>
              <a:rPr sz="2500" b="1" spc="-182" dirty="0">
                <a:solidFill>
                  <a:srgbClr val="008000"/>
                </a:solidFill>
                <a:latin typeface="Arial"/>
                <a:cs typeface="Arial"/>
              </a:rPr>
              <a:t>corn</a:t>
            </a:r>
            <a:r>
              <a:rPr sz="2500" b="1" spc="-59" dirty="0">
                <a:solidFill>
                  <a:srgbClr val="008000"/>
                </a:solidFill>
                <a:latin typeface="Arial"/>
                <a:cs typeface="Arial"/>
              </a:rPr>
              <a:t> </a:t>
            </a:r>
            <a:r>
              <a:rPr sz="2500" b="1" spc="-168" dirty="0">
                <a:solidFill>
                  <a:srgbClr val="008000"/>
                </a:solidFill>
                <a:latin typeface="Arial"/>
                <a:cs typeface="Arial"/>
              </a:rPr>
              <a:t>kernels</a:t>
            </a:r>
            <a:r>
              <a:rPr sz="2500" b="1" spc="-59" dirty="0">
                <a:solidFill>
                  <a:srgbClr val="008000"/>
                </a:solidFill>
                <a:latin typeface="Arial"/>
                <a:cs typeface="Arial"/>
              </a:rPr>
              <a:t> </a:t>
            </a:r>
            <a:r>
              <a:rPr sz="2500" b="1" spc="-168" dirty="0">
                <a:solidFill>
                  <a:srgbClr val="008000"/>
                </a:solidFill>
                <a:latin typeface="Arial"/>
                <a:cs typeface="Arial"/>
              </a:rPr>
              <a:t>are</a:t>
            </a:r>
            <a:r>
              <a:rPr sz="2500" b="1" spc="-59" dirty="0">
                <a:solidFill>
                  <a:srgbClr val="008000"/>
                </a:solidFill>
                <a:latin typeface="Arial"/>
                <a:cs typeface="Arial"/>
              </a:rPr>
              <a:t> </a:t>
            </a:r>
            <a:r>
              <a:rPr sz="2500" b="1" spc="-177" dirty="0">
                <a:solidFill>
                  <a:srgbClr val="008000"/>
                </a:solidFill>
                <a:latin typeface="Arial"/>
                <a:cs typeface="Arial"/>
              </a:rPr>
              <a:t>used</a:t>
            </a:r>
            <a:r>
              <a:rPr sz="2500" b="1" spc="-177" dirty="0">
                <a:latin typeface="Arial"/>
                <a:cs typeface="Arial"/>
              </a:rPr>
              <a:t>;</a:t>
            </a:r>
            <a:r>
              <a:rPr sz="2500" b="1" spc="-64" dirty="0">
                <a:latin typeface="Arial"/>
                <a:cs typeface="Arial"/>
              </a:rPr>
              <a:t> </a:t>
            </a:r>
            <a:r>
              <a:rPr sz="2500" b="1" spc="-150" dirty="0">
                <a:latin typeface="Arial"/>
                <a:cs typeface="Arial"/>
              </a:rPr>
              <a:t>for</a:t>
            </a:r>
            <a:r>
              <a:rPr sz="2500" b="1" spc="-59" dirty="0">
                <a:latin typeface="Arial"/>
                <a:cs typeface="Arial"/>
              </a:rPr>
              <a:t> </a:t>
            </a:r>
            <a:r>
              <a:rPr sz="2500" b="1" spc="-172" dirty="0">
                <a:solidFill>
                  <a:srgbClr val="008000"/>
                </a:solidFill>
                <a:latin typeface="Arial"/>
                <a:cs typeface="Arial"/>
              </a:rPr>
              <a:t>wheat, </a:t>
            </a:r>
            <a:r>
              <a:rPr sz="2500" b="1" spc="-495" dirty="0">
                <a:solidFill>
                  <a:srgbClr val="008000"/>
                </a:solidFill>
                <a:latin typeface="Arial"/>
                <a:cs typeface="Arial"/>
              </a:rPr>
              <a:t> </a:t>
            </a:r>
            <a:r>
              <a:rPr sz="2500" b="1" spc="-95" dirty="0">
                <a:solidFill>
                  <a:srgbClr val="008000"/>
                </a:solidFill>
                <a:latin typeface="Arial"/>
                <a:cs typeface="Arial"/>
              </a:rPr>
              <a:t>i</a:t>
            </a:r>
            <a:r>
              <a:rPr sz="2500" b="1" spc="-109" dirty="0">
                <a:solidFill>
                  <a:srgbClr val="008000"/>
                </a:solidFill>
                <a:latin typeface="Arial"/>
                <a:cs typeface="Arial"/>
              </a:rPr>
              <a:t>t</a:t>
            </a:r>
            <a:r>
              <a:rPr sz="2500" b="1" spc="-91" dirty="0">
                <a:solidFill>
                  <a:srgbClr val="008000"/>
                </a:solidFill>
                <a:latin typeface="Arial"/>
                <a:cs typeface="Arial"/>
              </a:rPr>
              <a:t> </a:t>
            </a:r>
            <a:r>
              <a:rPr sz="2500" b="1" spc="-95" dirty="0">
                <a:solidFill>
                  <a:srgbClr val="008000"/>
                </a:solidFill>
                <a:latin typeface="Arial"/>
                <a:cs typeface="Arial"/>
              </a:rPr>
              <a:t>i</a:t>
            </a:r>
            <a:r>
              <a:rPr sz="2500" b="1" spc="-182" dirty="0">
                <a:solidFill>
                  <a:srgbClr val="008000"/>
                </a:solidFill>
                <a:latin typeface="Arial"/>
                <a:cs typeface="Arial"/>
              </a:rPr>
              <a:t>s</a:t>
            </a:r>
            <a:r>
              <a:rPr sz="2500" b="1" spc="-91" dirty="0">
                <a:solidFill>
                  <a:srgbClr val="008000"/>
                </a:solidFill>
                <a:latin typeface="Arial"/>
                <a:cs typeface="Arial"/>
              </a:rPr>
              <a:t> </a:t>
            </a:r>
            <a:r>
              <a:rPr sz="2500" b="1" spc="-118" dirty="0">
                <a:solidFill>
                  <a:srgbClr val="008000"/>
                </a:solidFill>
                <a:latin typeface="Arial"/>
                <a:cs typeface="Arial"/>
              </a:rPr>
              <a:t>t</a:t>
            </a:r>
            <a:r>
              <a:rPr sz="2500" b="1" spc="-191" dirty="0">
                <a:solidFill>
                  <a:srgbClr val="008000"/>
                </a:solidFill>
                <a:latin typeface="Arial"/>
                <a:cs typeface="Arial"/>
              </a:rPr>
              <a:t>he</a:t>
            </a:r>
            <a:r>
              <a:rPr sz="2500" b="1" spc="-91" dirty="0">
                <a:solidFill>
                  <a:srgbClr val="008000"/>
                </a:solidFill>
                <a:latin typeface="Arial"/>
                <a:cs typeface="Arial"/>
              </a:rPr>
              <a:t> </a:t>
            </a:r>
            <a:r>
              <a:rPr sz="2500" b="1" spc="-254" dirty="0">
                <a:solidFill>
                  <a:srgbClr val="008000"/>
                </a:solidFill>
                <a:latin typeface="Arial"/>
                <a:cs typeface="Arial"/>
              </a:rPr>
              <a:t>w</a:t>
            </a:r>
            <a:r>
              <a:rPr sz="2500" b="1" spc="-168" dirty="0">
                <a:solidFill>
                  <a:srgbClr val="008000"/>
                </a:solidFill>
                <a:latin typeface="Arial"/>
                <a:cs typeface="Arial"/>
              </a:rPr>
              <a:t>hole</a:t>
            </a:r>
            <a:r>
              <a:rPr sz="2500" b="1" spc="-91" dirty="0">
                <a:solidFill>
                  <a:srgbClr val="008000"/>
                </a:solidFill>
                <a:latin typeface="Arial"/>
                <a:cs typeface="Arial"/>
              </a:rPr>
              <a:t> </a:t>
            </a:r>
            <a:r>
              <a:rPr sz="2500" b="1" spc="-254" dirty="0">
                <a:solidFill>
                  <a:srgbClr val="008000"/>
                </a:solidFill>
                <a:latin typeface="Arial"/>
                <a:cs typeface="Arial"/>
              </a:rPr>
              <a:t>w</a:t>
            </a:r>
            <a:r>
              <a:rPr sz="2500" b="1" spc="-191" dirty="0">
                <a:solidFill>
                  <a:srgbClr val="008000"/>
                </a:solidFill>
                <a:latin typeface="Arial"/>
                <a:cs typeface="Arial"/>
              </a:rPr>
              <a:t>hea</a:t>
            </a:r>
            <a:r>
              <a:rPr sz="2500" b="1" spc="-113" dirty="0">
                <a:solidFill>
                  <a:srgbClr val="008000"/>
                </a:solidFill>
                <a:latin typeface="Arial"/>
                <a:cs typeface="Arial"/>
              </a:rPr>
              <a:t>t</a:t>
            </a:r>
            <a:r>
              <a:rPr sz="2500" b="1" spc="-91" dirty="0">
                <a:solidFill>
                  <a:srgbClr val="008000"/>
                </a:solidFill>
                <a:latin typeface="Arial"/>
                <a:cs typeface="Arial"/>
              </a:rPr>
              <a:t> </a:t>
            </a:r>
            <a:r>
              <a:rPr sz="2500" b="1" spc="-185" dirty="0">
                <a:solidFill>
                  <a:srgbClr val="008000"/>
                </a:solidFill>
                <a:latin typeface="Arial"/>
                <a:cs typeface="Arial"/>
              </a:rPr>
              <a:t>ke</a:t>
            </a:r>
            <a:r>
              <a:rPr sz="2500" b="1" spc="-136" dirty="0">
                <a:solidFill>
                  <a:srgbClr val="008000"/>
                </a:solidFill>
                <a:latin typeface="Arial"/>
                <a:cs typeface="Arial"/>
              </a:rPr>
              <a:t>r</a:t>
            </a:r>
            <a:r>
              <a:rPr sz="2500" b="1" spc="-191" dirty="0">
                <a:solidFill>
                  <a:srgbClr val="008000"/>
                </a:solidFill>
                <a:latin typeface="Arial"/>
                <a:cs typeface="Arial"/>
              </a:rPr>
              <a:t>ne</a:t>
            </a:r>
            <a:r>
              <a:rPr sz="2500" b="1" spc="-95" dirty="0">
                <a:solidFill>
                  <a:srgbClr val="008000"/>
                </a:solidFill>
                <a:latin typeface="Arial"/>
                <a:cs typeface="Arial"/>
              </a:rPr>
              <a:t>l</a:t>
            </a:r>
            <a:r>
              <a:rPr sz="2500" b="1" spc="-91" dirty="0">
                <a:latin typeface="Arial"/>
                <a:cs typeface="Arial"/>
              </a:rPr>
              <a:t>.</a:t>
            </a:r>
            <a:endParaRPr sz="2500" dirty="0">
              <a:latin typeface="Arial"/>
              <a:cs typeface="Arial"/>
            </a:endParaRPr>
          </a:p>
          <a:p>
            <a:pPr marL="183848" marR="4611" indent="-172898" algn="just">
              <a:lnSpc>
                <a:spcPct val="100400"/>
              </a:lnSpc>
              <a:spcBef>
                <a:spcPts val="427"/>
              </a:spcBef>
            </a:pPr>
            <a:r>
              <a:rPr sz="2500" b="1" spc="-191" dirty="0">
                <a:latin typeface="Arial"/>
                <a:cs typeface="Arial"/>
              </a:rPr>
              <a:t>These </a:t>
            </a:r>
            <a:r>
              <a:rPr sz="2500" b="1" spc="-168" dirty="0">
                <a:latin typeface="Arial"/>
                <a:cs typeface="Arial"/>
              </a:rPr>
              <a:t>starchy </a:t>
            </a:r>
            <a:r>
              <a:rPr sz="2500" b="1" spc="-177" dirty="0">
                <a:latin typeface="Arial"/>
                <a:cs typeface="Arial"/>
              </a:rPr>
              <a:t>products </a:t>
            </a:r>
            <a:r>
              <a:rPr sz="2500" b="1" spc="-168" dirty="0">
                <a:latin typeface="Arial"/>
                <a:cs typeface="Arial"/>
              </a:rPr>
              <a:t>represent </a:t>
            </a:r>
            <a:r>
              <a:rPr sz="2500" b="1" spc="-185" dirty="0">
                <a:latin typeface="Arial"/>
                <a:cs typeface="Arial"/>
              </a:rPr>
              <a:t>a </a:t>
            </a:r>
            <a:r>
              <a:rPr sz="2500" b="1" spc="-136" dirty="0">
                <a:latin typeface="Arial"/>
                <a:cs typeface="Arial"/>
              </a:rPr>
              <a:t>fairly </a:t>
            </a:r>
            <a:r>
              <a:rPr sz="2500" b="1" spc="-168" dirty="0">
                <a:solidFill>
                  <a:srgbClr val="008000"/>
                </a:solidFill>
                <a:latin typeface="Arial"/>
                <a:cs typeface="Arial"/>
              </a:rPr>
              <a:t>small </a:t>
            </a:r>
            <a:r>
              <a:rPr sz="2500" b="1" spc="-177" dirty="0">
                <a:solidFill>
                  <a:srgbClr val="008000"/>
                </a:solidFill>
                <a:latin typeface="Arial"/>
                <a:cs typeface="Arial"/>
              </a:rPr>
              <a:t>percentage </a:t>
            </a:r>
            <a:r>
              <a:rPr sz="2500" b="1" spc="-154" dirty="0">
                <a:latin typeface="Arial"/>
                <a:cs typeface="Arial"/>
              </a:rPr>
              <a:t>of </a:t>
            </a:r>
            <a:r>
              <a:rPr sz="2500" b="1" spc="-168" dirty="0">
                <a:latin typeface="Arial"/>
                <a:cs typeface="Arial"/>
              </a:rPr>
              <a:t>the </a:t>
            </a:r>
            <a:r>
              <a:rPr sz="2500" b="1" spc="-141" dirty="0">
                <a:latin typeface="Arial"/>
                <a:cs typeface="Arial"/>
              </a:rPr>
              <a:t>total </a:t>
            </a:r>
            <a:r>
              <a:rPr sz="2500" b="1" spc="-159" dirty="0">
                <a:latin typeface="Arial"/>
                <a:cs typeface="Arial"/>
              </a:rPr>
              <a:t>plant </a:t>
            </a:r>
            <a:r>
              <a:rPr sz="2500" b="1" spc="-185" dirty="0">
                <a:latin typeface="Arial"/>
                <a:cs typeface="Arial"/>
              </a:rPr>
              <a:t>mass, </a:t>
            </a:r>
            <a:r>
              <a:rPr sz="2500" b="1" spc="-182" dirty="0">
                <a:latin typeface="Arial"/>
                <a:cs typeface="Arial"/>
              </a:rPr>
              <a:t> </a:t>
            </a:r>
            <a:r>
              <a:rPr sz="2500" b="1" spc="-163" dirty="0">
                <a:latin typeface="Arial"/>
                <a:cs typeface="Arial"/>
              </a:rPr>
              <a:t>leaving</a:t>
            </a:r>
            <a:r>
              <a:rPr sz="2500" b="1" spc="-159" dirty="0">
                <a:latin typeface="Arial"/>
                <a:cs typeface="Arial"/>
              </a:rPr>
              <a:t> </a:t>
            </a:r>
            <a:r>
              <a:rPr sz="2500" b="1" spc="-172" dirty="0">
                <a:latin typeface="Arial"/>
                <a:cs typeface="Arial"/>
              </a:rPr>
              <a:t>considerable</a:t>
            </a:r>
            <a:r>
              <a:rPr sz="2500" b="1" spc="-168" dirty="0">
                <a:latin typeface="Arial"/>
                <a:cs typeface="Arial"/>
              </a:rPr>
              <a:t> </a:t>
            </a:r>
            <a:r>
              <a:rPr sz="2500" b="1" spc="-163" dirty="0">
                <a:latin typeface="Arial"/>
                <a:cs typeface="Arial"/>
              </a:rPr>
              <a:t>fibrous</a:t>
            </a:r>
            <a:r>
              <a:rPr sz="2500" b="1" spc="-159" dirty="0">
                <a:latin typeface="Arial"/>
                <a:cs typeface="Arial"/>
              </a:rPr>
              <a:t> </a:t>
            </a:r>
            <a:r>
              <a:rPr sz="2500" b="1" spc="-182" dirty="0">
                <a:latin typeface="Arial"/>
                <a:cs typeface="Arial"/>
              </a:rPr>
              <a:t>remains</a:t>
            </a:r>
            <a:r>
              <a:rPr sz="2500" b="1" spc="-177" dirty="0">
                <a:latin typeface="Arial"/>
                <a:cs typeface="Arial"/>
              </a:rPr>
              <a:t> </a:t>
            </a:r>
            <a:r>
              <a:rPr sz="2500" b="1" spc="-141" dirty="0">
                <a:latin typeface="Arial"/>
                <a:cs typeface="Arial"/>
              </a:rPr>
              <a:t>(e.g.</a:t>
            </a:r>
            <a:r>
              <a:rPr sz="2500" b="1" spc="-136" dirty="0">
                <a:latin typeface="Arial"/>
                <a:cs typeface="Arial"/>
              </a:rPr>
              <a:t> </a:t>
            </a:r>
            <a:r>
              <a:rPr sz="2500" b="1" spc="-168" dirty="0">
                <a:latin typeface="Arial"/>
                <a:cs typeface="Arial"/>
              </a:rPr>
              <a:t>the</a:t>
            </a:r>
            <a:r>
              <a:rPr sz="2500" b="1" spc="-163" dirty="0">
                <a:latin typeface="Arial"/>
                <a:cs typeface="Arial"/>
              </a:rPr>
              <a:t> </a:t>
            </a:r>
            <a:r>
              <a:rPr sz="2500" b="1" spc="-191" dirty="0">
                <a:latin typeface="Arial"/>
                <a:cs typeface="Arial"/>
              </a:rPr>
              <a:t>seed</a:t>
            </a:r>
            <a:r>
              <a:rPr sz="2500" b="1" spc="-185" dirty="0">
                <a:latin typeface="Arial"/>
                <a:cs typeface="Arial"/>
              </a:rPr>
              <a:t> </a:t>
            </a:r>
            <a:r>
              <a:rPr sz="2500" b="1" spc="-191" dirty="0">
                <a:latin typeface="Arial"/>
                <a:cs typeface="Arial"/>
              </a:rPr>
              <a:t>husks</a:t>
            </a:r>
            <a:r>
              <a:rPr sz="2500" b="1" spc="-185" dirty="0">
                <a:latin typeface="Arial"/>
                <a:cs typeface="Arial"/>
              </a:rPr>
              <a:t> </a:t>
            </a:r>
            <a:r>
              <a:rPr sz="2500" b="1" spc="-195" dirty="0">
                <a:latin typeface="Arial"/>
                <a:cs typeface="Arial"/>
              </a:rPr>
              <a:t>and</a:t>
            </a:r>
            <a:r>
              <a:rPr sz="2500" b="1" spc="-191" dirty="0">
                <a:latin typeface="Arial"/>
                <a:cs typeface="Arial"/>
              </a:rPr>
              <a:t> </a:t>
            </a:r>
            <a:r>
              <a:rPr sz="2500" b="1" spc="-159" dirty="0">
                <a:latin typeface="Arial"/>
                <a:cs typeface="Arial"/>
              </a:rPr>
              <a:t>stalks</a:t>
            </a:r>
            <a:r>
              <a:rPr sz="2500" b="1" spc="-154" dirty="0">
                <a:latin typeface="Arial"/>
                <a:cs typeface="Arial"/>
              </a:rPr>
              <a:t> of</a:t>
            </a:r>
            <a:r>
              <a:rPr sz="2500" b="1" spc="195" dirty="0">
                <a:latin typeface="Arial"/>
                <a:cs typeface="Arial"/>
              </a:rPr>
              <a:t> </a:t>
            </a:r>
            <a:r>
              <a:rPr sz="2500" b="1" spc="-172" dirty="0">
                <a:latin typeface="Arial"/>
                <a:cs typeface="Arial"/>
              </a:rPr>
              <a:t>these </a:t>
            </a:r>
            <a:r>
              <a:rPr sz="2500" b="1" spc="-168" dirty="0">
                <a:latin typeface="Arial"/>
                <a:cs typeface="Arial"/>
              </a:rPr>
              <a:t> </a:t>
            </a:r>
            <a:r>
              <a:rPr sz="2500" b="1" spc="-150" dirty="0">
                <a:latin typeface="Arial"/>
                <a:cs typeface="Arial"/>
              </a:rPr>
              <a:t>plants).</a:t>
            </a:r>
            <a:endParaRPr sz="2500" dirty="0">
              <a:latin typeface="Arial"/>
              <a:cs typeface="Arial"/>
            </a:endParaRPr>
          </a:p>
          <a:p>
            <a:pPr marL="183848" marR="4611" indent="-172898" algn="just">
              <a:lnSpc>
                <a:spcPct val="100299"/>
              </a:lnSpc>
              <a:spcBef>
                <a:spcPts val="427"/>
              </a:spcBef>
            </a:pPr>
            <a:r>
              <a:rPr sz="2500" b="1" spc="-172" dirty="0">
                <a:latin typeface="Arial"/>
                <a:cs typeface="Arial"/>
              </a:rPr>
              <a:t>Current</a:t>
            </a:r>
            <a:r>
              <a:rPr sz="2500" b="1" spc="-168" dirty="0">
                <a:latin typeface="Arial"/>
                <a:cs typeface="Arial"/>
              </a:rPr>
              <a:t> </a:t>
            </a:r>
            <a:r>
              <a:rPr sz="2500" b="1" spc="-172" dirty="0">
                <a:latin typeface="Arial"/>
                <a:cs typeface="Arial"/>
              </a:rPr>
              <a:t>research</a:t>
            </a:r>
            <a:r>
              <a:rPr sz="2500" b="1" spc="-168" dirty="0">
                <a:latin typeface="Arial"/>
                <a:cs typeface="Arial"/>
              </a:rPr>
              <a:t> </a:t>
            </a:r>
            <a:r>
              <a:rPr sz="2500" b="1" spc="-200" dirty="0">
                <a:latin typeface="Arial"/>
                <a:cs typeface="Arial"/>
              </a:rPr>
              <a:t>on</a:t>
            </a:r>
            <a:r>
              <a:rPr sz="2500" b="1" spc="-195" dirty="0">
                <a:latin typeface="Arial"/>
                <a:cs typeface="Arial"/>
              </a:rPr>
              <a:t> </a:t>
            </a:r>
            <a:r>
              <a:rPr sz="2500" b="1" spc="-154" dirty="0">
                <a:latin typeface="Arial"/>
                <a:cs typeface="Arial"/>
              </a:rPr>
              <a:t>cellulosic</a:t>
            </a:r>
            <a:r>
              <a:rPr sz="2500" b="1" spc="-150" dirty="0">
                <a:latin typeface="Arial"/>
                <a:cs typeface="Arial"/>
              </a:rPr>
              <a:t> </a:t>
            </a:r>
            <a:r>
              <a:rPr sz="2500" b="1" spc="-168" dirty="0">
                <a:latin typeface="Arial"/>
                <a:cs typeface="Arial"/>
              </a:rPr>
              <a:t>ethanol</a:t>
            </a:r>
            <a:r>
              <a:rPr sz="2500" b="1" spc="-163" dirty="0">
                <a:latin typeface="Arial"/>
                <a:cs typeface="Arial"/>
              </a:rPr>
              <a:t> </a:t>
            </a:r>
            <a:r>
              <a:rPr sz="2500" b="1" spc="-172" dirty="0">
                <a:latin typeface="Arial"/>
                <a:cs typeface="Arial"/>
              </a:rPr>
              <a:t>production</a:t>
            </a:r>
            <a:r>
              <a:rPr sz="2500" b="1" spc="159" dirty="0">
                <a:latin typeface="Arial"/>
                <a:cs typeface="Arial"/>
              </a:rPr>
              <a:t> </a:t>
            </a:r>
            <a:r>
              <a:rPr sz="2500" b="1" spc="-141" dirty="0">
                <a:latin typeface="Arial"/>
                <a:cs typeface="Arial"/>
              </a:rPr>
              <a:t>is</a:t>
            </a:r>
            <a:r>
              <a:rPr sz="2500" b="1" spc="222" dirty="0">
                <a:latin typeface="Arial"/>
                <a:cs typeface="Arial"/>
              </a:rPr>
              <a:t> </a:t>
            </a:r>
            <a:r>
              <a:rPr sz="2500" b="1" spc="-182" dirty="0">
                <a:latin typeface="Arial"/>
                <a:cs typeface="Arial"/>
              </a:rPr>
              <a:t>focused</a:t>
            </a:r>
            <a:r>
              <a:rPr sz="2500" b="1" spc="141" dirty="0">
                <a:latin typeface="Arial"/>
                <a:cs typeface="Arial"/>
              </a:rPr>
              <a:t> </a:t>
            </a:r>
            <a:r>
              <a:rPr sz="2500" b="1" spc="-200" dirty="0">
                <a:latin typeface="Arial"/>
                <a:cs typeface="Arial"/>
              </a:rPr>
              <a:t>on</a:t>
            </a:r>
            <a:r>
              <a:rPr sz="2500" b="1" spc="103" dirty="0">
                <a:latin typeface="Arial"/>
                <a:cs typeface="Arial"/>
              </a:rPr>
              <a:t> </a:t>
            </a:r>
            <a:r>
              <a:rPr sz="2500" b="1" spc="-145" dirty="0">
                <a:latin typeface="Arial"/>
                <a:cs typeface="Arial"/>
              </a:rPr>
              <a:t>utilising</a:t>
            </a:r>
            <a:r>
              <a:rPr sz="2500" b="1" spc="213" dirty="0">
                <a:latin typeface="Arial"/>
                <a:cs typeface="Arial"/>
              </a:rPr>
              <a:t> </a:t>
            </a:r>
            <a:r>
              <a:rPr sz="2500" b="1" spc="-172" dirty="0">
                <a:latin typeface="Arial"/>
                <a:cs typeface="Arial"/>
              </a:rPr>
              <a:t>these </a:t>
            </a:r>
            <a:r>
              <a:rPr sz="2500" b="1" spc="-168" dirty="0">
                <a:latin typeface="Arial"/>
                <a:cs typeface="Arial"/>
              </a:rPr>
              <a:t> </a:t>
            </a:r>
            <a:r>
              <a:rPr sz="2500" b="1" spc="-185" dirty="0">
                <a:latin typeface="Arial"/>
                <a:cs typeface="Arial"/>
              </a:rPr>
              <a:t>waste</a:t>
            </a:r>
            <a:r>
              <a:rPr sz="2500" b="1" spc="-182" dirty="0">
                <a:latin typeface="Arial"/>
                <a:cs typeface="Arial"/>
              </a:rPr>
              <a:t> </a:t>
            </a:r>
            <a:r>
              <a:rPr sz="2500" b="1" spc="-154" dirty="0">
                <a:latin typeface="Arial"/>
                <a:cs typeface="Arial"/>
              </a:rPr>
              <a:t>cellulosic</a:t>
            </a:r>
            <a:r>
              <a:rPr sz="2500" b="1" spc="-150" dirty="0">
                <a:latin typeface="Arial"/>
                <a:cs typeface="Arial"/>
              </a:rPr>
              <a:t> </a:t>
            </a:r>
            <a:r>
              <a:rPr sz="2500" b="1" spc="-163" dirty="0">
                <a:latin typeface="Arial"/>
                <a:cs typeface="Arial"/>
              </a:rPr>
              <a:t>materials</a:t>
            </a:r>
            <a:r>
              <a:rPr sz="2500" b="1" spc="-159" dirty="0">
                <a:latin typeface="Arial"/>
                <a:cs typeface="Arial"/>
              </a:rPr>
              <a:t> to</a:t>
            </a:r>
            <a:r>
              <a:rPr sz="2500" b="1" spc="-154" dirty="0">
                <a:latin typeface="Arial"/>
                <a:cs typeface="Arial"/>
              </a:rPr>
              <a:t> </a:t>
            </a:r>
            <a:r>
              <a:rPr sz="2500" b="1" spc="-163" dirty="0">
                <a:latin typeface="Arial"/>
                <a:cs typeface="Arial"/>
              </a:rPr>
              <a:t>create</a:t>
            </a:r>
            <a:r>
              <a:rPr sz="2500" b="1" spc="-159" dirty="0">
                <a:latin typeface="Arial"/>
                <a:cs typeface="Arial"/>
              </a:rPr>
              <a:t> </a:t>
            </a:r>
            <a:r>
              <a:rPr sz="2500" b="1" spc="-172" dirty="0">
                <a:latin typeface="Arial"/>
                <a:cs typeface="Arial"/>
              </a:rPr>
              <a:t>fermentable</a:t>
            </a:r>
            <a:r>
              <a:rPr sz="2500" b="1" spc="-168" dirty="0">
                <a:latin typeface="Arial"/>
                <a:cs typeface="Arial"/>
              </a:rPr>
              <a:t> </a:t>
            </a:r>
            <a:r>
              <a:rPr sz="2500" b="1" spc="-182" dirty="0">
                <a:latin typeface="Arial"/>
                <a:cs typeface="Arial"/>
              </a:rPr>
              <a:t>sugars</a:t>
            </a:r>
            <a:r>
              <a:rPr sz="2500" b="1" spc="141" dirty="0">
                <a:latin typeface="Arial"/>
                <a:cs typeface="Arial"/>
              </a:rPr>
              <a:t> </a:t>
            </a:r>
            <a:r>
              <a:rPr sz="2500" b="1" spc="-185" dirty="0">
                <a:latin typeface="Arial"/>
                <a:cs typeface="Arial"/>
              </a:rPr>
              <a:t>–</a:t>
            </a:r>
            <a:r>
              <a:rPr sz="2500" b="1" spc="132" dirty="0">
                <a:latin typeface="Arial"/>
                <a:cs typeface="Arial"/>
              </a:rPr>
              <a:t> </a:t>
            </a:r>
            <a:r>
              <a:rPr sz="2500" b="1" spc="-159" dirty="0">
                <a:latin typeface="Arial"/>
                <a:cs typeface="Arial"/>
              </a:rPr>
              <a:t>ultimately</a:t>
            </a:r>
            <a:r>
              <a:rPr sz="2500" b="1" spc="185" dirty="0">
                <a:latin typeface="Arial"/>
                <a:cs typeface="Arial"/>
              </a:rPr>
              <a:t> </a:t>
            </a:r>
            <a:r>
              <a:rPr sz="2500" b="1" spc="-168" dirty="0">
                <a:latin typeface="Arial"/>
                <a:cs typeface="Arial"/>
              </a:rPr>
              <a:t>leading</a:t>
            </a:r>
            <a:r>
              <a:rPr sz="2500" b="1" spc="168" dirty="0">
                <a:latin typeface="Arial"/>
                <a:cs typeface="Arial"/>
              </a:rPr>
              <a:t> </a:t>
            </a:r>
            <a:r>
              <a:rPr sz="2500" b="1" spc="-159" dirty="0">
                <a:latin typeface="Arial"/>
                <a:cs typeface="Arial"/>
              </a:rPr>
              <a:t>to </a:t>
            </a:r>
            <a:r>
              <a:rPr sz="2500" b="1" spc="-154" dirty="0">
                <a:latin typeface="Arial"/>
                <a:cs typeface="Arial"/>
              </a:rPr>
              <a:t> </a:t>
            </a:r>
            <a:r>
              <a:rPr sz="2500" b="1" spc="-204" dirty="0">
                <a:latin typeface="Arial"/>
                <a:cs typeface="Arial"/>
              </a:rPr>
              <a:t>more </a:t>
            </a:r>
            <a:r>
              <a:rPr sz="2500" b="1" spc="-145" dirty="0">
                <a:latin typeface="Arial"/>
                <a:cs typeface="Arial"/>
              </a:rPr>
              <a:t>efficient </a:t>
            </a:r>
            <a:r>
              <a:rPr sz="2500" b="1" spc="-172" dirty="0">
                <a:latin typeface="Arial"/>
                <a:cs typeface="Arial"/>
              </a:rPr>
              <a:t>production </a:t>
            </a:r>
            <a:r>
              <a:rPr sz="2500" b="1" spc="-154" dirty="0">
                <a:latin typeface="Arial"/>
                <a:cs typeface="Arial"/>
              </a:rPr>
              <a:t>of </a:t>
            </a:r>
            <a:r>
              <a:rPr sz="2500" b="1" spc="-168" dirty="0">
                <a:latin typeface="Arial"/>
                <a:cs typeface="Arial"/>
              </a:rPr>
              <a:t>ethanol </a:t>
            </a:r>
            <a:r>
              <a:rPr sz="2500" b="1" spc="-177" dirty="0">
                <a:latin typeface="Arial"/>
                <a:cs typeface="Arial"/>
              </a:rPr>
              <a:t>than </a:t>
            </a:r>
            <a:r>
              <a:rPr sz="2500" b="1" spc="-185" dirty="0">
                <a:latin typeface="Arial"/>
                <a:cs typeface="Arial"/>
              </a:rPr>
              <a:t>from </a:t>
            </a:r>
            <a:r>
              <a:rPr sz="2500" b="1" spc="-177" dirty="0">
                <a:latin typeface="Arial"/>
                <a:cs typeface="Arial"/>
              </a:rPr>
              <a:t>using </a:t>
            </a:r>
            <a:r>
              <a:rPr sz="2500" b="1" spc="-150" dirty="0">
                <a:latin typeface="Arial"/>
                <a:cs typeface="Arial"/>
              </a:rPr>
              <a:t>just </a:t>
            </a:r>
            <a:r>
              <a:rPr sz="2500" b="1" spc="-168" dirty="0">
                <a:latin typeface="Arial"/>
                <a:cs typeface="Arial"/>
              </a:rPr>
              <a:t>the </a:t>
            </a:r>
            <a:r>
              <a:rPr sz="2500" b="1" spc="-182" dirty="0">
                <a:latin typeface="Arial"/>
                <a:cs typeface="Arial"/>
              </a:rPr>
              <a:t>sugars </a:t>
            </a:r>
            <a:r>
              <a:rPr sz="2500" b="1" spc="-195" dirty="0">
                <a:latin typeface="Arial"/>
                <a:cs typeface="Arial"/>
              </a:rPr>
              <a:t>and </a:t>
            </a:r>
            <a:r>
              <a:rPr sz="2500" b="1" spc="-172" dirty="0">
                <a:latin typeface="Arial"/>
                <a:cs typeface="Arial"/>
              </a:rPr>
              <a:t>starches </a:t>
            </a:r>
            <a:r>
              <a:rPr sz="2500" b="1" spc="-168" dirty="0">
                <a:latin typeface="Arial"/>
                <a:cs typeface="Arial"/>
              </a:rPr>
              <a:t> </a:t>
            </a:r>
            <a:r>
              <a:rPr sz="2500" b="1" spc="-150" dirty="0">
                <a:latin typeface="Arial"/>
                <a:cs typeface="Arial"/>
              </a:rPr>
              <a:t>directly</a:t>
            </a:r>
            <a:r>
              <a:rPr sz="2500" b="1" spc="-95" dirty="0">
                <a:latin typeface="Arial"/>
                <a:cs typeface="Arial"/>
              </a:rPr>
              <a:t> </a:t>
            </a:r>
            <a:r>
              <a:rPr sz="2500" b="1" spc="-150" dirty="0">
                <a:latin typeface="Arial"/>
                <a:cs typeface="Arial"/>
              </a:rPr>
              <a:t>available.</a:t>
            </a:r>
            <a:endParaRPr sz="2500" dirty="0">
              <a:latin typeface="Arial"/>
              <a:cs typeface="Arial"/>
            </a:endParaRPr>
          </a:p>
        </p:txBody>
      </p:sp>
      <p:sp>
        <p:nvSpPr>
          <p:cNvPr id="114" name="object 114"/>
          <p:cNvSpPr txBox="1">
            <a:spLocks noGrp="1"/>
          </p:cNvSpPr>
          <p:nvPr>
            <p:ph type="title"/>
          </p:nvPr>
        </p:nvSpPr>
        <p:spPr>
          <a:xfrm>
            <a:off x="3220845" y="492367"/>
            <a:ext cx="5614339" cy="688747"/>
          </a:xfrm>
          <a:prstGeom prst="rect">
            <a:avLst/>
          </a:prstGeom>
        </p:spPr>
        <p:txBody>
          <a:bodyPr vert="horz" wrap="square" lIns="0" tIns="11526" rIns="0" bIns="0" rtlCol="0" anchor="ctr">
            <a:spAutoFit/>
          </a:bodyPr>
          <a:lstStyle/>
          <a:p>
            <a:pPr marL="11527">
              <a:lnSpc>
                <a:spcPct val="100000"/>
              </a:lnSpc>
              <a:spcBef>
                <a:spcPts val="91"/>
              </a:spcBef>
            </a:pP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2487" y="2215255"/>
            <a:ext cx="7676926" cy="3089404"/>
          </a:xfrm>
          <a:prstGeom prst="rect">
            <a:avLst/>
          </a:prstGeom>
        </p:spPr>
        <p:txBody>
          <a:bodyPr vert="horz" wrap="square" lIns="0" tIns="11526" rIns="0" bIns="0" rtlCol="0">
            <a:spAutoFit/>
          </a:bodyPr>
          <a:lstStyle/>
          <a:p>
            <a:pPr marL="183848" marR="13255" indent="-172898" algn="just">
              <a:spcBef>
                <a:spcPts val="91"/>
              </a:spcBef>
            </a:pPr>
            <a:r>
              <a:rPr sz="2500" b="1" spc="-195" dirty="0">
                <a:latin typeface="Arial"/>
                <a:cs typeface="Arial"/>
              </a:rPr>
              <a:t>The</a:t>
            </a:r>
            <a:r>
              <a:rPr sz="2500" b="1" spc="-191" dirty="0">
                <a:latin typeface="Arial"/>
                <a:cs typeface="Arial"/>
              </a:rPr>
              <a:t> </a:t>
            </a:r>
            <a:r>
              <a:rPr sz="2500" b="1" spc="-159" dirty="0">
                <a:latin typeface="Arial"/>
                <a:cs typeface="Arial"/>
              </a:rPr>
              <a:t>grain-to-ethanol </a:t>
            </a:r>
            <a:r>
              <a:rPr sz="2500" b="1" spc="-172" dirty="0">
                <a:latin typeface="Arial"/>
                <a:cs typeface="Arial"/>
              </a:rPr>
              <a:t>production </a:t>
            </a:r>
            <a:r>
              <a:rPr sz="2500" b="1" spc="-182" dirty="0">
                <a:latin typeface="Arial"/>
                <a:cs typeface="Arial"/>
              </a:rPr>
              <a:t>process </a:t>
            </a:r>
            <a:r>
              <a:rPr sz="2500" b="1" spc="-154" dirty="0">
                <a:latin typeface="Arial"/>
                <a:cs typeface="Arial"/>
              </a:rPr>
              <a:t>starts </a:t>
            </a:r>
            <a:r>
              <a:rPr sz="2500" b="1" spc="-191" dirty="0">
                <a:latin typeface="Arial"/>
                <a:cs typeface="Arial"/>
              </a:rPr>
              <a:t>by</a:t>
            </a:r>
            <a:r>
              <a:rPr sz="2500" b="1" spc="-185" dirty="0">
                <a:latin typeface="Arial"/>
                <a:cs typeface="Arial"/>
              </a:rPr>
              <a:t> </a:t>
            </a:r>
            <a:r>
              <a:rPr sz="2500" b="1" spc="-163" dirty="0">
                <a:solidFill>
                  <a:srgbClr val="008000"/>
                </a:solidFill>
                <a:latin typeface="Arial"/>
                <a:cs typeface="Arial"/>
              </a:rPr>
              <a:t>separating</a:t>
            </a:r>
            <a:r>
              <a:rPr sz="2500" b="1" spc="-163" dirty="0">
                <a:latin typeface="Arial"/>
                <a:cs typeface="Arial"/>
              </a:rPr>
              <a:t>, </a:t>
            </a:r>
            <a:r>
              <a:rPr sz="2500" b="1" spc="-168" dirty="0">
                <a:solidFill>
                  <a:srgbClr val="008000"/>
                </a:solidFill>
                <a:latin typeface="Arial"/>
                <a:cs typeface="Arial"/>
              </a:rPr>
              <a:t>cleaning </a:t>
            </a:r>
            <a:r>
              <a:rPr sz="2500" b="1" spc="-195" dirty="0">
                <a:latin typeface="Arial"/>
                <a:cs typeface="Arial"/>
              </a:rPr>
              <a:t>and</a:t>
            </a:r>
            <a:r>
              <a:rPr sz="2500" b="1" spc="-191" dirty="0">
                <a:latin typeface="Arial"/>
                <a:cs typeface="Arial"/>
              </a:rPr>
              <a:t> </a:t>
            </a:r>
            <a:r>
              <a:rPr sz="2500" b="1" spc="-154" dirty="0">
                <a:solidFill>
                  <a:srgbClr val="008000"/>
                </a:solidFill>
                <a:latin typeface="Arial"/>
                <a:cs typeface="Arial"/>
              </a:rPr>
              <a:t>milling </a:t>
            </a:r>
            <a:r>
              <a:rPr sz="2500" b="1" spc="-150" dirty="0">
                <a:solidFill>
                  <a:srgbClr val="008000"/>
                </a:solidFill>
                <a:latin typeface="Arial"/>
                <a:cs typeface="Arial"/>
              </a:rPr>
              <a:t> </a:t>
            </a:r>
            <a:r>
              <a:rPr sz="2500" b="1" spc="-118" dirty="0">
                <a:latin typeface="Arial"/>
                <a:cs typeface="Arial"/>
              </a:rPr>
              <a:t>(</a:t>
            </a:r>
            <a:r>
              <a:rPr sz="2500" b="1" spc="-204" dirty="0">
                <a:latin typeface="Arial"/>
                <a:cs typeface="Arial"/>
              </a:rPr>
              <a:t>g</a:t>
            </a:r>
            <a:r>
              <a:rPr sz="2500" b="1" spc="-136" dirty="0">
                <a:latin typeface="Arial"/>
                <a:cs typeface="Arial"/>
              </a:rPr>
              <a:t>r</a:t>
            </a:r>
            <a:r>
              <a:rPr sz="2500" b="1" spc="-163" dirty="0">
                <a:latin typeface="Arial"/>
                <a:cs typeface="Arial"/>
              </a:rPr>
              <a:t>indin</a:t>
            </a:r>
            <a:r>
              <a:rPr sz="2500" b="1" spc="-200" dirty="0">
                <a:latin typeface="Arial"/>
                <a:cs typeface="Arial"/>
              </a:rPr>
              <a:t>g</a:t>
            </a:r>
            <a:r>
              <a:rPr sz="2500" b="1" spc="-91" dirty="0">
                <a:latin typeface="Arial"/>
                <a:cs typeface="Arial"/>
              </a:rPr>
              <a:t> </a:t>
            </a:r>
            <a:r>
              <a:rPr sz="2500" b="1" spc="-200" dirty="0">
                <a:latin typeface="Arial"/>
                <a:cs typeface="Arial"/>
              </a:rPr>
              <a:t>up</a:t>
            </a:r>
            <a:r>
              <a:rPr sz="2500" b="1" spc="-113" dirty="0">
                <a:latin typeface="Arial"/>
                <a:cs typeface="Arial"/>
              </a:rPr>
              <a:t>)</a:t>
            </a:r>
            <a:r>
              <a:rPr sz="2500" b="1" spc="-91" dirty="0">
                <a:latin typeface="Arial"/>
                <a:cs typeface="Arial"/>
              </a:rPr>
              <a:t> </a:t>
            </a:r>
            <a:r>
              <a:rPr sz="2500" b="1" spc="-118" dirty="0">
                <a:latin typeface="Arial"/>
                <a:cs typeface="Arial"/>
              </a:rPr>
              <a:t>t</a:t>
            </a:r>
            <a:r>
              <a:rPr sz="2500" b="1" spc="-191" dirty="0">
                <a:latin typeface="Arial"/>
                <a:cs typeface="Arial"/>
              </a:rPr>
              <a:t>he</a:t>
            </a:r>
            <a:r>
              <a:rPr sz="2500" b="1" spc="-91" dirty="0">
                <a:latin typeface="Arial"/>
                <a:cs typeface="Arial"/>
              </a:rPr>
              <a:t> </a:t>
            </a:r>
            <a:r>
              <a:rPr sz="2500" b="1" spc="-185" dirty="0">
                <a:latin typeface="Arial"/>
                <a:cs typeface="Arial"/>
              </a:rPr>
              <a:t>s</a:t>
            </a:r>
            <a:r>
              <a:rPr sz="2500" b="1" spc="-118" dirty="0">
                <a:latin typeface="Arial"/>
                <a:cs typeface="Arial"/>
              </a:rPr>
              <a:t>t</a:t>
            </a:r>
            <a:r>
              <a:rPr sz="2500" b="1" spc="-185" dirty="0">
                <a:latin typeface="Arial"/>
                <a:cs typeface="Arial"/>
              </a:rPr>
              <a:t>a</a:t>
            </a:r>
            <a:r>
              <a:rPr sz="2500" b="1" spc="-136" dirty="0">
                <a:latin typeface="Arial"/>
                <a:cs typeface="Arial"/>
              </a:rPr>
              <a:t>r</a:t>
            </a:r>
            <a:r>
              <a:rPr sz="2500" b="1" spc="-191" dirty="0">
                <a:latin typeface="Arial"/>
                <a:cs typeface="Arial"/>
              </a:rPr>
              <a:t>chy</a:t>
            </a:r>
            <a:r>
              <a:rPr sz="2500" b="1" spc="-91" dirty="0">
                <a:latin typeface="Arial"/>
                <a:cs typeface="Arial"/>
              </a:rPr>
              <a:t> </a:t>
            </a:r>
            <a:r>
              <a:rPr sz="2500" b="1" spc="-118" dirty="0">
                <a:latin typeface="Arial"/>
                <a:cs typeface="Arial"/>
              </a:rPr>
              <a:t>f</a:t>
            </a:r>
            <a:r>
              <a:rPr sz="2500" b="1" spc="-191" dirty="0">
                <a:latin typeface="Arial"/>
                <a:cs typeface="Arial"/>
              </a:rPr>
              <a:t>eeds</a:t>
            </a:r>
            <a:r>
              <a:rPr sz="2500" b="1" spc="-118" dirty="0">
                <a:latin typeface="Arial"/>
                <a:cs typeface="Arial"/>
              </a:rPr>
              <a:t>t</a:t>
            </a:r>
            <a:r>
              <a:rPr sz="2500" b="1" spc="-191" dirty="0">
                <a:latin typeface="Arial"/>
                <a:cs typeface="Arial"/>
              </a:rPr>
              <a:t>ock</a:t>
            </a:r>
            <a:r>
              <a:rPr sz="2500" b="1" spc="-91" dirty="0">
                <a:latin typeface="Arial"/>
                <a:cs typeface="Arial"/>
              </a:rPr>
              <a:t>.</a:t>
            </a:r>
            <a:endParaRPr sz="2500" dirty="0">
              <a:latin typeface="Arial"/>
              <a:cs typeface="Arial"/>
            </a:endParaRPr>
          </a:p>
          <a:p>
            <a:pPr>
              <a:spcBef>
                <a:spcPts val="45"/>
              </a:spcBef>
            </a:pPr>
            <a:endParaRPr sz="2500" dirty="0">
              <a:latin typeface="Arial"/>
              <a:cs typeface="Arial"/>
            </a:endParaRPr>
          </a:p>
          <a:p>
            <a:pPr marL="183848" marR="4611" indent="-172898" algn="just">
              <a:lnSpc>
                <a:spcPct val="100400"/>
              </a:lnSpc>
            </a:pPr>
            <a:r>
              <a:rPr sz="2500" b="1" spc="-154" dirty="0">
                <a:latin typeface="Arial"/>
                <a:cs typeface="Arial"/>
              </a:rPr>
              <a:t>Milling </a:t>
            </a:r>
            <a:r>
              <a:rPr sz="2500" b="1" spc="-191" dirty="0">
                <a:latin typeface="Arial"/>
                <a:cs typeface="Arial"/>
              </a:rPr>
              <a:t>can be </a:t>
            </a:r>
            <a:r>
              <a:rPr sz="2500" b="1" spc="-177" dirty="0">
                <a:latin typeface="Arial"/>
                <a:cs typeface="Arial"/>
              </a:rPr>
              <a:t>“</a:t>
            </a:r>
            <a:r>
              <a:rPr sz="2500" b="1" spc="-177" dirty="0">
                <a:solidFill>
                  <a:srgbClr val="008000"/>
                </a:solidFill>
                <a:latin typeface="Arial"/>
                <a:cs typeface="Arial"/>
              </a:rPr>
              <a:t>wet</a:t>
            </a:r>
            <a:r>
              <a:rPr sz="2500" b="1" spc="-177" dirty="0">
                <a:latin typeface="Arial"/>
                <a:cs typeface="Arial"/>
              </a:rPr>
              <a:t>” </a:t>
            </a:r>
            <a:r>
              <a:rPr sz="2500" b="1" spc="-168" dirty="0">
                <a:latin typeface="Arial"/>
                <a:cs typeface="Arial"/>
              </a:rPr>
              <a:t>or </a:t>
            </a:r>
            <a:r>
              <a:rPr sz="2500" b="1" spc="-159" dirty="0">
                <a:latin typeface="Arial"/>
                <a:cs typeface="Arial"/>
              </a:rPr>
              <a:t>“</a:t>
            </a:r>
            <a:r>
              <a:rPr sz="2500" b="1" spc="-159" dirty="0">
                <a:solidFill>
                  <a:srgbClr val="008000"/>
                </a:solidFill>
                <a:latin typeface="Arial"/>
                <a:cs typeface="Arial"/>
              </a:rPr>
              <a:t>dry</a:t>
            </a:r>
            <a:r>
              <a:rPr sz="2500" b="1" spc="-159" dirty="0">
                <a:latin typeface="Arial"/>
                <a:cs typeface="Arial"/>
              </a:rPr>
              <a:t>”, </a:t>
            </a:r>
            <a:r>
              <a:rPr sz="2500" b="1" spc="-185" dirty="0">
                <a:latin typeface="Arial"/>
                <a:cs typeface="Arial"/>
              </a:rPr>
              <a:t>depending </a:t>
            </a:r>
            <a:r>
              <a:rPr sz="2500" b="1" spc="-200" dirty="0">
                <a:latin typeface="Arial"/>
                <a:cs typeface="Arial"/>
              </a:rPr>
              <a:t>on </a:t>
            </a:r>
            <a:r>
              <a:rPr sz="2500" b="1" spc="-182" dirty="0">
                <a:latin typeface="Arial"/>
                <a:cs typeface="Arial"/>
              </a:rPr>
              <a:t>whether </a:t>
            </a:r>
            <a:r>
              <a:rPr sz="2500" b="1" spc="-168" dirty="0">
                <a:latin typeface="Arial"/>
                <a:cs typeface="Arial"/>
              </a:rPr>
              <a:t>the </a:t>
            </a:r>
            <a:r>
              <a:rPr sz="2500" b="1" spc="-163" dirty="0">
                <a:latin typeface="Arial"/>
                <a:cs typeface="Arial"/>
              </a:rPr>
              <a:t>grain </a:t>
            </a:r>
            <a:r>
              <a:rPr sz="2500" b="1" spc="-141" dirty="0">
                <a:latin typeface="Arial"/>
                <a:cs typeface="Arial"/>
              </a:rPr>
              <a:t>is </a:t>
            </a:r>
            <a:r>
              <a:rPr sz="2500" b="1" spc="-191" dirty="0">
                <a:latin typeface="Arial"/>
                <a:cs typeface="Arial"/>
              </a:rPr>
              <a:t>soaked </a:t>
            </a:r>
            <a:r>
              <a:rPr sz="2500" b="1" spc="-195" dirty="0">
                <a:latin typeface="Arial"/>
                <a:cs typeface="Arial"/>
              </a:rPr>
              <a:t>and </a:t>
            </a:r>
            <a:r>
              <a:rPr sz="2500" b="1" spc="-185" dirty="0">
                <a:latin typeface="Arial"/>
                <a:cs typeface="Arial"/>
              </a:rPr>
              <a:t>broken </a:t>
            </a:r>
            <a:r>
              <a:rPr sz="2500" b="1" spc="-182" dirty="0">
                <a:latin typeface="Arial"/>
                <a:cs typeface="Arial"/>
              </a:rPr>
              <a:t> </a:t>
            </a:r>
            <a:r>
              <a:rPr sz="2500" b="1" spc="-213" dirty="0">
                <a:latin typeface="Arial"/>
                <a:cs typeface="Arial"/>
              </a:rPr>
              <a:t>down</a:t>
            </a:r>
            <a:r>
              <a:rPr sz="2500" b="1" spc="-208" dirty="0">
                <a:latin typeface="Arial"/>
                <a:cs typeface="Arial"/>
              </a:rPr>
              <a:t> </a:t>
            </a:r>
            <a:r>
              <a:rPr sz="2500" b="1" spc="-154" dirty="0">
                <a:latin typeface="Arial"/>
                <a:cs typeface="Arial"/>
              </a:rPr>
              <a:t>further</a:t>
            </a:r>
            <a:r>
              <a:rPr sz="2500" b="1" spc="-150" dirty="0">
                <a:latin typeface="Arial"/>
                <a:cs typeface="Arial"/>
              </a:rPr>
              <a:t> </a:t>
            </a:r>
            <a:r>
              <a:rPr sz="2500" b="1" spc="-154" dirty="0">
                <a:latin typeface="Arial"/>
                <a:cs typeface="Arial"/>
              </a:rPr>
              <a:t>either</a:t>
            </a:r>
            <a:r>
              <a:rPr sz="2500" b="1" spc="-150" dirty="0">
                <a:latin typeface="Arial"/>
                <a:cs typeface="Arial"/>
              </a:rPr>
              <a:t> </a:t>
            </a:r>
            <a:r>
              <a:rPr sz="2500" b="1" spc="-172" dirty="0">
                <a:latin typeface="Arial"/>
                <a:cs typeface="Arial"/>
              </a:rPr>
              <a:t>before</a:t>
            </a:r>
            <a:r>
              <a:rPr sz="2500" b="1" spc="-168" dirty="0">
                <a:latin typeface="Arial"/>
                <a:cs typeface="Arial"/>
              </a:rPr>
              <a:t> the</a:t>
            </a:r>
            <a:r>
              <a:rPr sz="2500" b="1" spc="-163" dirty="0">
                <a:latin typeface="Arial"/>
                <a:cs typeface="Arial"/>
              </a:rPr>
              <a:t> </a:t>
            </a:r>
            <a:r>
              <a:rPr sz="2500" b="1" spc="-168" dirty="0">
                <a:latin typeface="Arial"/>
                <a:cs typeface="Arial"/>
              </a:rPr>
              <a:t>starch</a:t>
            </a:r>
            <a:r>
              <a:rPr sz="2500" b="1" spc="-163" dirty="0">
                <a:latin typeface="Arial"/>
                <a:cs typeface="Arial"/>
              </a:rPr>
              <a:t> </a:t>
            </a:r>
            <a:r>
              <a:rPr sz="2500" b="1" spc="-141" dirty="0">
                <a:latin typeface="Arial"/>
                <a:cs typeface="Arial"/>
              </a:rPr>
              <a:t>is</a:t>
            </a:r>
            <a:r>
              <a:rPr sz="2500" b="1" spc="-136" dirty="0">
                <a:latin typeface="Arial"/>
                <a:cs typeface="Arial"/>
              </a:rPr>
              <a:t> </a:t>
            </a:r>
            <a:r>
              <a:rPr sz="2500" b="1" spc="-177" dirty="0">
                <a:latin typeface="Arial"/>
                <a:cs typeface="Arial"/>
              </a:rPr>
              <a:t>converted</a:t>
            </a:r>
            <a:r>
              <a:rPr sz="2500" b="1" spc="-172" dirty="0">
                <a:latin typeface="Arial"/>
                <a:cs typeface="Arial"/>
              </a:rPr>
              <a:t> </a:t>
            </a:r>
            <a:r>
              <a:rPr sz="2500" b="1" spc="-159" dirty="0">
                <a:latin typeface="Arial"/>
                <a:cs typeface="Arial"/>
              </a:rPr>
              <a:t>to</a:t>
            </a:r>
            <a:r>
              <a:rPr sz="2500" b="1" spc="-154" dirty="0">
                <a:latin typeface="Arial"/>
                <a:cs typeface="Arial"/>
              </a:rPr>
              <a:t> </a:t>
            </a:r>
            <a:r>
              <a:rPr sz="2500" b="1" spc="-182" dirty="0">
                <a:latin typeface="Arial"/>
                <a:cs typeface="Arial"/>
              </a:rPr>
              <a:t>sugar</a:t>
            </a:r>
            <a:r>
              <a:rPr sz="2500" b="1" spc="-177" dirty="0">
                <a:latin typeface="Arial"/>
                <a:cs typeface="Arial"/>
              </a:rPr>
              <a:t> </a:t>
            </a:r>
            <a:r>
              <a:rPr sz="2500" b="1" spc="-154" dirty="0">
                <a:latin typeface="Arial"/>
                <a:cs typeface="Arial"/>
              </a:rPr>
              <a:t>(wet)</a:t>
            </a:r>
            <a:r>
              <a:rPr sz="2500" b="1" spc="-150" dirty="0">
                <a:latin typeface="Arial"/>
                <a:cs typeface="Arial"/>
              </a:rPr>
              <a:t> </a:t>
            </a:r>
            <a:r>
              <a:rPr sz="2500" b="1" spc="-168" dirty="0">
                <a:latin typeface="Arial"/>
                <a:cs typeface="Arial"/>
              </a:rPr>
              <a:t>or</a:t>
            </a:r>
            <a:r>
              <a:rPr sz="2500" b="1" spc="-163" dirty="0">
                <a:latin typeface="Arial"/>
                <a:cs typeface="Arial"/>
              </a:rPr>
              <a:t> </a:t>
            </a:r>
            <a:r>
              <a:rPr sz="2500" b="1" spc="-172" dirty="0">
                <a:latin typeface="Arial"/>
                <a:cs typeface="Arial"/>
              </a:rPr>
              <a:t>during</a:t>
            </a:r>
            <a:r>
              <a:rPr sz="2500" b="1" spc="-168" dirty="0">
                <a:latin typeface="Arial"/>
                <a:cs typeface="Arial"/>
              </a:rPr>
              <a:t> the </a:t>
            </a:r>
            <a:r>
              <a:rPr sz="2500" b="1" spc="-163" dirty="0">
                <a:latin typeface="Arial"/>
                <a:cs typeface="Arial"/>
              </a:rPr>
              <a:t> </a:t>
            </a:r>
            <a:r>
              <a:rPr sz="2500" b="1" spc="-177" dirty="0">
                <a:latin typeface="Arial"/>
                <a:cs typeface="Arial"/>
              </a:rPr>
              <a:t>conversion</a:t>
            </a:r>
            <a:r>
              <a:rPr sz="2500" b="1" spc="-95" dirty="0">
                <a:latin typeface="Arial"/>
                <a:cs typeface="Arial"/>
              </a:rPr>
              <a:t> </a:t>
            </a:r>
            <a:r>
              <a:rPr sz="2500" b="1" spc="-182" dirty="0">
                <a:latin typeface="Arial"/>
                <a:cs typeface="Arial"/>
              </a:rPr>
              <a:t>process</a:t>
            </a:r>
            <a:r>
              <a:rPr sz="2500" b="1" spc="-91" dirty="0">
                <a:latin typeface="Arial"/>
                <a:cs typeface="Arial"/>
              </a:rPr>
              <a:t> </a:t>
            </a:r>
            <a:r>
              <a:rPr sz="2500" b="1" spc="-141" dirty="0">
                <a:latin typeface="Arial"/>
                <a:cs typeface="Arial"/>
              </a:rPr>
              <a:t>(dry).</a:t>
            </a:r>
            <a:endParaRPr sz="2500" dirty="0">
              <a:latin typeface="Arial"/>
              <a:cs typeface="Arial"/>
            </a:endParaRPr>
          </a:p>
        </p:txBody>
      </p:sp>
      <p:sp>
        <p:nvSpPr>
          <p:cNvPr id="112" name="object 112"/>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3" name="object 113"/>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590261" y="2060964"/>
            <a:ext cx="9193491" cy="4084548"/>
          </a:xfrm>
          <a:prstGeom prst="rect">
            <a:avLst/>
          </a:prstGeom>
        </p:spPr>
        <p:txBody>
          <a:bodyPr vert="horz" wrap="square" lIns="0" tIns="11526" rIns="0" bIns="0" rtlCol="0">
            <a:spAutoFit/>
          </a:bodyPr>
          <a:lstStyle/>
          <a:p>
            <a:pPr marL="183848" marR="13255" indent="-172898" algn="just">
              <a:spcBef>
                <a:spcPts val="91"/>
              </a:spcBef>
            </a:pPr>
            <a:r>
              <a:rPr sz="2500" b="1" spc="-150" dirty="0">
                <a:latin typeface="Arial"/>
                <a:cs typeface="Arial"/>
              </a:rPr>
              <a:t>In </a:t>
            </a:r>
            <a:r>
              <a:rPr sz="2500" b="1" spc="-182" dirty="0">
                <a:latin typeface="Arial"/>
                <a:cs typeface="Arial"/>
              </a:rPr>
              <a:t>both </a:t>
            </a:r>
            <a:r>
              <a:rPr sz="2500" b="1" spc="-168" dirty="0">
                <a:latin typeface="Arial"/>
                <a:cs typeface="Arial"/>
              </a:rPr>
              <a:t>cases, the starch </a:t>
            </a:r>
            <a:r>
              <a:rPr sz="2500" b="1" spc="-141" dirty="0">
                <a:latin typeface="Arial"/>
                <a:cs typeface="Arial"/>
              </a:rPr>
              <a:t>is </a:t>
            </a:r>
            <a:r>
              <a:rPr sz="2500" b="1" spc="-177" dirty="0">
                <a:latin typeface="Arial"/>
                <a:cs typeface="Arial"/>
              </a:rPr>
              <a:t>converted </a:t>
            </a:r>
            <a:r>
              <a:rPr sz="2500" b="1" spc="-159" dirty="0">
                <a:latin typeface="Arial"/>
                <a:cs typeface="Arial"/>
              </a:rPr>
              <a:t>to </a:t>
            </a:r>
            <a:r>
              <a:rPr sz="2500" b="1" spc="-182" dirty="0">
                <a:latin typeface="Arial"/>
                <a:cs typeface="Arial"/>
              </a:rPr>
              <a:t>sugar, </a:t>
            </a:r>
            <a:r>
              <a:rPr sz="2500" b="1" spc="-150" dirty="0">
                <a:latin typeface="Arial"/>
                <a:cs typeface="Arial"/>
              </a:rPr>
              <a:t>typically </a:t>
            </a:r>
            <a:r>
              <a:rPr sz="2500" b="1" spc="-177" dirty="0">
                <a:latin typeface="Arial"/>
                <a:cs typeface="Arial"/>
              </a:rPr>
              <a:t>using </a:t>
            </a:r>
            <a:r>
              <a:rPr sz="2500" b="1" spc="-185" dirty="0">
                <a:latin typeface="Arial"/>
                <a:cs typeface="Arial"/>
              </a:rPr>
              <a:t>a </a:t>
            </a:r>
            <a:r>
              <a:rPr sz="2500" b="1" spc="-172" dirty="0">
                <a:latin typeface="Arial"/>
                <a:cs typeface="Arial"/>
              </a:rPr>
              <a:t>high-temperature </a:t>
            </a:r>
            <a:r>
              <a:rPr sz="2500" b="1" spc="-168" dirty="0">
                <a:latin typeface="Arial"/>
                <a:cs typeface="Arial"/>
              </a:rPr>
              <a:t> </a:t>
            </a:r>
            <a:r>
              <a:rPr sz="2500" b="1" spc="-200" dirty="0">
                <a:latin typeface="Arial"/>
                <a:cs typeface="Arial"/>
              </a:rPr>
              <a:t>enzyme</a:t>
            </a:r>
            <a:r>
              <a:rPr sz="2500" b="1" spc="-95" dirty="0">
                <a:latin typeface="Arial"/>
                <a:cs typeface="Arial"/>
              </a:rPr>
              <a:t> </a:t>
            </a:r>
            <a:r>
              <a:rPr sz="2500" b="1" spc="-172" dirty="0">
                <a:latin typeface="Arial"/>
                <a:cs typeface="Arial"/>
              </a:rPr>
              <a:t>process.</a:t>
            </a:r>
            <a:endParaRPr sz="2500" dirty="0">
              <a:latin typeface="Arial"/>
              <a:cs typeface="Arial"/>
            </a:endParaRPr>
          </a:p>
          <a:p>
            <a:pPr marL="183848" marR="13255" indent="-172898" algn="just">
              <a:lnSpc>
                <a:spcPts val="2106"/>
              </a:lnSpc>
              <a:spcBef>
                <a:spcPts val="563"/>
              </a:spcBef>
            </a:pPr>
            <a:r>
              <a:rPr sz="2500" b="1" spc="-208" dirty="0">
                <a:latin typeface="Arial"/>
                <a:cs typeface="Arial"/>
              </a:rPr>
              <a:t>From </a:t>
            </a:r>
            <a:r>
              <a:rPr sz="2500" b="1" spc="-150" dirty="0">
                <a:latin typeface="Arial"/>
                <a:cs typeface="Arial"/>
              </a:rPr>
              <a:t>this </a:t>
            </a:r>
            <a:r>
              <a:rPr sz="2500" b="1" spc="-163" dirty="0">
                <a:latin typeface="Arial"/>
                <a:cs typeface="Arial"/>
              </a:rPr>
              <a:t>point on, </a:t>
            </a:r>
            <a:r>
              <a:rPr sz="2500" b="1" spc="-168" dirty="0">
                <a:latin typeface="Arial"/>
                <a:cs typeface="Arial"/>
              </a:rPr>
              <a:t>the </a:t>
            </a:r>
            <a:r>
              <a:rPr sz="2500" b="1" spc="-182" dirty="0">
                <a:latin typeface="Arial"/>
                <a:cs typeface="Arial"/>
              </a:rPr>
              <a:t>process </a:t>
            </a:r>
            <a:r>
              <a:rPr sz="2500" b="1" spc="-141" dirty="0">
                <a:latin typeface="Arial"/>
                <a:cs typeface="Arial"/>
              </a:rPr>
              <a:t>is </a:t>
            </a:r>
            <a:r>
              <a:rPr sz="2500" b="1" spc="-154" dirty="0">
                <a:latin typeface="Arial"/>
                <a:cs typeface="Arial"/>
              </a:rPr>
              <a:t>similar </a:t>
            </a:r>
            <a:r>
              <a:rPr sz="2500" b="1" spc="-159" dirty="0">
                <a:latin typeface="Arial"/>
                <a:cs typeface="Arial"/>
              </a:rPr>
              <a:t>to </a:t>
            </a:r>
            <a:r>
              <a:rPr sz="2500" b="1" spc="-154" dirty="0">
                <a:latin typeface="Arial"/>
                <a:cs typeface="Arial"/>
              </a:rPr>
              <a:t>that </a:t>
            </a:r>
            <a:r>
              <a:rPr sz="2500" b="1" spc="-150" dirty="0">
                <a:latin typeface="Arial"/>
                <a:cs typeface="Arial"/>
              </a:rPr>
              <a:t>for </a:t>
            </a:r>
            <a:r>
              <a:rPr sz="2500" b="1" spc="-182" dirty="0">
                <a:latin typeface="Arial"/>
                <a:cs typeface="Arial"/>
              </a:rPr>
              <a:t>sugar </a:t>
            </a:r>
            <a:r>
              <a:rPr sz="2500" b="1" spc="-168" dirty="0">
                <a:latin typeface="Arial"/>
                <a:cs typeface="Arial"/>
              </a:rPr>
              <a:t>crops, </a:t>
            </a:r>
            <a:r>
              <a:rPr sz="2500" b="1" spc="-191" dirty="0">
                <a:latin typeface="Arial"/>
                <a:cs typeface="Arial"/>
              </a:rPr>
              <a:t>where </a:t>
            </a:r>
            <a:r>
              <a:rPr sz="2500" b="1" spc="-182" dirty="0">
                <a:latin typeface="Arial"/>
                <a:cs typeface="Arial"/>
              </a:rPr>
              <a:t>sugars </a:t>
            </a:r>
            <a:r>
              <a:rPr sz="2500" b="1" spc="-168" dirty="0">
                <a:latin typeface="Arial"/>
                <a:cs typeface="Arial"/>
              </a:rPr>
              <a:t>are </a:t>
            </a:r>
            <a:r>
              <a:rPr sz="2500" b="1" spc="-163" dirty="0">
                <a:latin typeface="Arial"/>
                <a:cs typeface="Arial"/>
              </a:rPr>
              <a:t> </a:t>
            </a:r>
            <a:r>
              <a:rPr sz="2500" b="1" spc="-182" dirty="0">
                <a:latin typeface="Arial"/>
                <a:cs typeface="Arial"/>
              </a:rPr>
              <a:t>fermented</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68" dirty="0">
                <a:latin typeface="Arial"/>
                <a:cs typeface="Arial"/>
              </a:rPr>
              <a:t>alcohol</a:t>
            </a:r>
            <a:r>
              <a:rPr sz="2500" b="1" spc="-91" dirty="0">
                <a:latin typeface="Arial"/>
                <a:cs typeface="Arial"/>
              </a:rPr>
              <a:t> </a:t>
            </a:r>
            <a:r>
              <a:rPr sz="2500" b="1" spc="-177" dirty="0">
                <a:latin typeface="Arial"/>
                <a:cs typeface="Arial"/>
              </a:rPr>
              <a:t>using</a:t>
            </a:r>
            <a:r>
              <a:rPr sz="2500" b="1" spc="-91" dirty="0">
                <a:latin typeface="Arial"/>
                <a:cs typeface="Arial"/>
              </a:rPr>
              <a:t> </a:t>
            </a:r>
            <a:r>
              <a:rPr sz="2500" b="1" spc="-172" dirty="0">
                <a:latin typeface="Arial"/>
                <a:cs typeface="Arial"/>
              </a:rPr>
              <a:t>yeasts</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68" dirty="0">
                <a:latin typeface="Arial"/>
                <a:cs typeface="Arial"/>
              </a:rPr>
              <a:t>other</a:t>
            </a:r>
            <a:r>
              <a:rPr sz="2500" b="1" spc="-91" dirty="0">
                <a:latin typeface="Arial"/>
                <a:cs typeface="Arial"/>
              </a:rPr>
              <a:t> </a:t>
            </a:r>
            <a:r>
              <a:rPr sz="2500" b="1" spc="-172" dirty="0">
                <a:latin typeface="Arial"/>
                <a:cs typeface="Arial"/>
              </a:rPr>
              <a:t>microbes.</a:t>
            </a:r>
            <a:endParaRPr sz="2500" dirty="0">
              <a:latin typeface="Arial"/>
              <a:cs typeface="Arial"/>
            </a:endParaRPr>
          </a:p>
          <a:p>
            <a:pPr marL="183848" marR="13255" indent="-172898" algn="just">
              <a:lnSpc>
                <a:spcPct val="100800"/>
              </a:lnSpc>
              <a:spcBef>
                <a:spcPts val="363"/>
              </a:spcBef>
            </a:pPr>
            <a:r>
              <a:rPr sz="2500" b="1" spc="-241" dirty="0">
                <a:solidFill>
                  <a:srgbClr val="008000"/>
                </a:solidFill>
                <a:latin typeface="Arial"/>
                <a:cs typeface="Arial"/>
              </a:rPr>
              <a:t>A</a:t>
            </a:r>
            <a:r>
              <a:rPr sz="2500" b="1" spc="-236" dirty="0">
                <a:solidFill>
                  <a:srgbClr val="008000"/>
                </a:solidFill>
                <a:latin typeface="Arial"/>
                <a:cs typeface="Arial"/>
              </a:rPr>
              <a:t> </a:t>
            </a:r>
            <a:r>
              <a:rPr sz="2500" b="1" spc="-141" dirty="0">
                <a:solidFill>
                  <a:srgbClr val="008000"/>
                </a:solidFill>
                <a:latin typeface="Arial"/>
                <a:cs typeface="Arial"/>
              </a:rPr>
              <a:t>final </a:t>
            </a:r>
            <a:r>
              <a:rPr sz="2500" b="1" spc="-172" dirty="0">
                <a:solidFill>
                  <a:srgbClr val="008000"/>
                </a:solidFill>
                <a:latin typeface="Arial"/>
                <a:cs typeface="Arial"/>
              </a:rPr>
              <a:t>step </a:t>
            </a:r>
            <a:r>
              <a:rPr sz="2500" b="1" spc="-141" dirty="0">
                <a:solidFill>
                  <a:srgbClr val="008000"/>
                </a:solidFill>
                <a:latin typeface="Arial"/>
                <a:cs typeface="Arial"/>
              </a:rPr>
              <a:t>distils </a:t>
            </a:r>
            <a:r>
              <a:rPr sz="2500" b="1" spc="-145" dirty="0">
                <a:solidFill>
                  <a:srgbClr val="008000"/>
                </a:solidFill>
                <a:latin typeface="Arial"/>
                <a:cs typeface="Arial"/>
              </a:rPr>
              <a:t>(purifies) </a:t>
            </a:r>
            <a:r>
              <a:rPr sz="2500" b="1" spc="-168" dirty="0">
                <a:solidFill>
                  <a:srgbClr val="008000"/>
                </a:solidFill>
                <a:latin typeface="Arial"/>
                <a:cs typeface="Arial"/>
              </a:rPr>
              <a:t>the ethanol </a:t>
            </a:r>
            <a:r>
              <a:rPr sz="2500" b="1" spc="-159" dirty="0">
                <a:solidFill>
                  <a:srgbClr val="008000"/>
                </a:solidFill>
                <a:latin typeface="Arial"/>
                <a:cs typeface="Arial"/>
              </a:rPr>
              <a:t>to </a:t>
            </a:r>
            <a:r>
              <a:rPr sz="2500" b="1" spc="-168" dirty="0">
                <a:solidFill>
                  <a:srgbClr val="008000"/>
                </a:solidFill>
                <a:latin typeface="Arial"/>
                <a:cs typeface="Arial"/>
              </a:rPr>
              <a:t>the desired concentration </a:t>
            </a:r>
            <a:r>
              <a:rPr sz="2500" b="1" spc="-195" dirty="0">
                <a:solidFill>
                  <a:srgbClr val="008000"/>
                </a:solidFill>
                <a:latin typeface="Arial"/>
                <a:cs typeface="Arial"/>
              </a:rPr>
              <a:t>and</a:t>
            </a:r>
            <a:r>
              <a:rPr sz="2500" b="1" spc="-191" dirty="0">
                <a:solidFill>
                  <a:srgbClr val="008000"/>
                </a:solidFill>
                <a:latin typeface="Arial"/>
                <a:cs typeface="Arial"/>
              </a:rPr>
              <a:t> </a:t>
            </a:r>
            <a:r>
              <a:rPr sz="2500" b="1" spc="-195" dirty="0">
                <a:solidFill>
                  <a:srgbClr val="008000"/>
                </a:solidFill>
                <a:latin typeface="Arial"/>
                <a:cs typeface="Arial"/>
              </a:rPr>
              <a:t>removes </a:t>
            </a:r>
            <a:r>
              <a:rPr sz="2500" b="1" spc="-191" dirty="0">
                <a:solidFill>
                  <a:srgbClr val="008000"/>
                </a:solidFill>
                <a:latin typeface="Arial"/>
                <a:cs typeface="Arial"/>
              </a:rPr>
              <a:t> </a:t>
            </a:r>
            <a:r>
              <a:rPr sz="2500" b="1" spc="-172" dirty="0">
                <a:solidFill>
                  <a:srgbClr val="008000"/>
                </a:solidFill>
                <a:latin typeface="Arial"/>
                <a:cs typeface="Arial"/>
              </a:rPr>
              <a:t>water.</a:t>
            </a:r>
            <a:endParaRPr sz="2500" dirty="0">
              <a:latin typeface="Arial"/>
              <a:cs typeface="Arial"/>
            </a:endParaRPr>
          </a:p>
          <a:p>
            <a:pPr marL="183848" marR="4611" indent="-172898" algn="just">
              <a:lnSpc>
                <a:spcPct val="100299"/>
              </a:lnSpc>
              <a:spcBef>
                <a:spcPts val="427"/>
              </a:spcBef>
            </a:pPr>
            <a:r>
              <a:rPr sz="2500" b="1" spc="-195" dirty="0">
                <a:latin typeface="Arial"/>
                <a:cs typeface="Arial"/>
              </a:rPr>
              <a:t>The </a:t>
            </a:r>
            <a:r>
              <a:rPr sz="2500" b="1" spc="-163" dirty="0">
                <a:latin typeface="Arial"/>
                <a:cs typeface="Arial"/>
              </a:rPr>
              <a:t>grain </a:t>
            </a:r>
            <a:r>
              <a:rPr sz="2500" b="1" spc="-141" dirty="0">
                <a:latin typeface="Arial"/>
                <a:cs typeface="Arial"/>
              </a:rPr>
              <a:t>to- </a:t>
            </a:r>
            <a:r>
              <a:rPr sz="2500" b="1" spc="-168" dirty="0">
                <a:latin typeface="Arial"/>
                <a:cs typeface="Arial"/>
              </a:rPr>
              <a:t>ethanol </a:t>
            </a:r>
            <a:r>
              <a:rPr sz="2500" b="1" spc="-182" dirty="0">
                <a:latin typeface="Arial"/>
                <a:cs typeface="Arial"/>
              </a:rPr>
              <a:t>process </a:t>
            </a:r>
            <a:r>
              <a:rPr sz="2500" b="1" spc="-168" dirty="0">
                <a:latin typeface="Arial"/>
                <a:cs typeface="Arial"/>
              </a:rPr>
              <a:t>also </a:t>
            </a:r>
            <a:r>
              <a:rPr sz="2500" b="1" spc="-159" dirty="0">
                <a:latin typeface="Arial"/>
                <a:cs typeface="Arial"/>
              </a:rPr>
              <a:t>yields </a:t>
            </a:r>
            <a:r>
              <a:rPr sz="2500" b="1" spc="-163" dirty="0">
                <a:latin typeface="Arial"/>
                <a:cs typeface="Arial"/>
              </a:rPr>
              <a:t>several </a:t>
            </a:r>
            <a:r>
              <a:rPr sz="2500" b="1" spc="-168" dirty="0">
                <a:latin typeface="Arial"/>
                <a:cs typeface="Arial"/>
              </a:rPr>
              <a:t>co-products, </a:t>
            </a:r>
            <a:r>
              <a:rPr sz="2500" b="1" spc="-191" dirty="0">
                <a:latin typeface="Arial"/>
                <a:cs typeface="Arial"/>
              </a:rPr>
              <a:t>such </a:t>
            </a:r>
            <a:r>
              <a:rPr sz="2500" b="1" spc="-185" dirty="0">
                <a:latin typeface="Arial"/>
                <a:cs typeface="Arial"/>
              </a:rPr>
              <a:t>as </a:t>
            </a:r>
            <a:r>
              <a:rPr sz="2500" b="1" spc="-154" dirty="0">
                <a:solidFill>
                  <a:srgbClr val="008000"/>
                </a:solidFill>
                <a:latin typeface="Arial"/>
                <a:cs typeface="Arial"/>
              </a:rPr>
              <a:t>protein-rich </a:t>
            </a:r>
            <a:r>
              <a:rPr sz="2500" b="1" spc="-150" dirty="0">
                <a:solidFill>
                  <a:srgbClr val="008000"/>
                </a:solidFill>
                <a:latin typeface="Arial"/>
                <a:cs typeface="Arial"/>
              </a:rPr>
              <a:t> </a:t>
            </a:r>
            <a:r>
              <a:rPr sz="2500" b="1" spc="-172" dirty="0">
                <a:solidFill>
                  <a:srgbClr val="008000"/>
                </a:solidFill>
                <a:latin typeface="Arial"/>
                <a:cs typeface="Arial"/>
              </a:rPr>
              <a:t>animal</a:t>
            </a:r>
            <a:r>
              <a:rPr sz="2500" b="1" spc="-168" dirty="0">
                <a:solidFill>
                  <a:srgbClr val="008000"/>
                </a:solidFill>
                <a:latin typeface="Arial"/>
                <a:cs typeface="Arial"/>
              </a:rPr>
              <a:t> </a:t>
            </a:r>
            <a:r>
              <a:rPr sz="2500" b="1" spc="-172" dirty="0">
                <a:solidFill>
                  <a:srgbClr val="008000"/>
                </a:solidFill>
                <a:latin typeface="Arial"/>
                <a:cs typeface="Arial"/>
              </a:rPr>
              <a:t>feed</a:t>
            </a:r>
            <a:r>
              <a:rPr sz="2500" b="1" spc="-168" dirty="0">
                <a:solidFill>
                  <a:srgbClr val="008000"/>
                </a:solidFill>
                <a:latin typeface="Arial"/>
                <a:cs typeface="Arial"/>
              </a:rPr>
              <a:t> </a:t>
            </a:r>
            <a:r>
              <a:rPr sz="2500" b="1" spc="-141" dirty="0">
                <a:latin typeface="Arial"/>
                <a:cs typeface="Arial"/>
              </a:rPr>
              <a:t>(e.g.</a:t>
            </a:r>
            <a:r>
              <a:rPr sz="2500" b="1" spc="-136" dirty="0">
                <a:latin typeface="Arial"/>
                <a:cs typeface="Arial"/>
              </a:rPr>
              <a:t> </a:t>
            </a:r>
            <a:r>
              <a:rPr sz="2500" b="1" spc="-141" dirty="0">
                <a:latin typeface="Arial"/>
                <a:cs typeface="Arial"/>
              </a:rPr>
              <a:t>distillers</a:t>
            </a:r>
            <a:r>
              <a:rPr sz="2500" b="1" spc="-136" dirty="0">
                <a:latin typeface="Arial"/>
                <a:cs typeface="Arial"/>
              </a:rPr>
              <a:t> </a:t>
            </a:r>
            <a:r>
              <a:rPr sz="2500" b="1" spc="-172" dirty="0">
                <a:latin typeface="Arial"/>
                <a:cs typeface="Arial"/>
              </a:rPr>
              <a:t>dry</a:t>
            </a:r>
            <a:r>
              <a:rPr sz="2500" b="1" spc="-168" dirty="0">
                <a:latin typeface="Arial"/>
                <a:cs typeface="Arial"/>
              </a:rPr>
              <a:t> </a:t>
            </a:r>
            <a:r>
              <a:rPr sz="2500" b="1" spc="-163" dirty="0">
                <a:latin typeface="Arial"/>
                <a:cs typeface="Arial"/>
              </a:rPr>
              <a:t>grain</a:t>
            </a:r>
            <a:r>
              <a:rPr sz="2500" b="1" spc="-159" dirty="0">
                <a:latin typeface="Arial"/>
                <a:cs typeface="Arial"/>
              </a:rPr>
              <a:t> </a:t>
            </a:r>
            <a:r>
              <a:rPr sz="2500" b="1" spc="-154" dirty="0">
                <a:latin typeface="Arial"/>
                <a:cs typeface="Arial"/>
              </a:rPr>
              <a:t>soluble,</a:t>
            </a:r>
            <a:r>
              <a:rPr sz="2500" b="1" spc="-150" dirty="0">
                <a:latin typeface="Arial"/>
                <a:cs typeface="Arial"/>
              </a:rPr>
              <a:t> </a:t>
            </a:r>
            <a:r>
              <a:rPr sz="2500" b="1" spc="-168" dirty="0">
                <a:latin typeface="Arial"/>
                <a:cs typeface="Arial"/>
              </a:rPr>
              <a:t>or</a:t>
            </a:r>
            <a:r>
              <a:rPr sz="2500" b="1" spc="-163" dirty="0">
                <a:latin typeface="Arial"/>
                <a:cs typeface="Arial"/>
              </a:rPr>
              <a:t> </a:t>
            </a:r>
            <a:r>
              <a:rPr sz="2500" b="1" spc="-213" dirty="0">
                <a:latin typeface="Arial"/>
                <a:cs typeface="Arial"/>
              </a:rPr>
              <a:t>DDGS)</a:t>
            </a:r>
            <a:r>
              <a:rPr sz="2500" b="1" spc="-208" dirty="0">
                <a:latin typeface="Arial"/>
                <a:cs typeface="Arial"/>
              </a:rPr>
              <a:t> </a:t>
            </a:r>
            <a:r>
              <a:rPr sz="2500" b="1" spc="-195" dirty="0">
                <a:latin typeface="Arial"/>
                <a:cs typeface="Arial"/>
              </a:rPr>
              <a:t>and</a:t>
            </a:r>
            <a:r>
              <a:rPr sz="2500" b="1" spc="118" dirty="0">
                <a:latin typeface="Arial"/>
                <a:cs typeface="Arial"/>
              </a:rPr>
              <a:t> </a:t>
            </a:r>
            <a:r>
              <a:rPr sz="2500" b="1" spc="-150" dirty="0">
                <a:latin typeface="Arial"/>
                <a:cs typeface="Arial"/>
              </a:rPr>
              <a:t>in</a:t>
            </a:r>
            <a:r>
              <a:rPr sz="2500" b="1" spc="204" dirty="0">
                <a:latin typeface="Arial"/>
                <a:cs typeface="Arial"/>
              </a:rPr>
              <a:t> </a:t>
            </a:r>
            <a:r>
              <a:rPr sz="2500" b="1" spc="-218" dirty="0">
                <a:latin typeface="Arial"/>
                <a:cs typeface="Arial"/>
              </a:rPr>
              <a:t>some</a:t>
            </a:r>
            <a:r>
              <a:rPr sz="2500" b="1" spc="73" dirty="0">
                <a:latin typeface="Arial"/>
                <a:cs typeface="Arial"/>
              </a:rPr>
              <a:t> </a:t>
            </a:r>
            <a:r>
              <a:rPr sz="2500" b="1" spc="-185" dirty="0">
                <a:latin typeface="Arial"/>
                <a:cs typeface="Arial"/>
              </a:rPr>
              <a:t>cases </a:t>
            </a:r>
            <a:r>
              <a:rPr sz="2500" b="1" spc="-182" dirty="0">
                <a:latin typeface="Arial"/>
                <a:cs typeface="Arial"/>
              </a:rPr>
              <a:t> </a:t>
            </a:r>
            <a:r>
              <a:rPr sz="2500" b="1" spc="-182" dirty="0">
                <a:solidFill>
                  <a:srgbClr val="008000"/>
                </a:solidFill>
                <a:latin typeface="Arial"/>
                <a:cs typeface="Arial"/>
              </a:rPr>
              <a:t>sweetener</a:t>
            </a:r>
            <a:r>
              <a:rPr sz="2500" b="1" spc="-182" dirty="0">
                <a:latin typeface="Arial"/>
                <a:cs typeface="Arial"/>
              </a:rPr>
              <a:t>, </a:t>
            </a:r>
            <a:r>
              <a:rPr sz="2500" b="1" spc="-177" dirty="0">
                <a:latin typeface="Arial"/>
                <a:cs typeface="Arial"/>
              </a:rPr>
              <a:t>although </a:t>
            </a:r>
            <a:r>
              <a:rPr sz="2500" b="1" spc="-150" dirty="0">
                <a:latin typeface="Arial"/>
                <a:cs typeface="Arial"/>
              </a:rPr>
              <a:t>this </a:t>
            </a:r>
            <a:r>
              <a:rPr sz="2500" b="1" spc="-163" dirty="0">
                <a:latin typeface="Arial"/>
                <a:cs typeface="Arial"/>
              </a:rPr>
              <a:t>varies </a:t>
            </a:r>
            <a:r>
              <a:rPr sz="2500" b="1" spc="-185" dirty="0">
                <a:latin typeface="Arial"/>
                <a:cs typeface="Arial"/>
              </a:rPr>
              <a:t>depending </a:t>
            </a:r>
            <a:r>
              <a:rPr sz="2500" b="1" spc="-200" dirty="0">
                <a:latin typeface="Arial"/>
                <a:cs typeface="Arial"/>
              </a:rPr>
              <a:t>on </a:t>
            </a:r>
            <a:r>
              <a:rPr sz="2500" b="1" spc="-168" dirty="0">
                <a:latin typeface="Arial"/>
                <a:cs typeface="Arial"/>
              </a:rPr>
              <a:t>the </a:t>
            </a:r>
            <a:r>
              <a:rPr sz="2500" b="1" spc="-154" dirty="0">
                <a:latin typeface="Arial"/>
                <a:cs typeface="Arial"/>
              </a:rPr>
              <a:t>specific </a:t>
            </a:r>
            <a:r>
              <a:rPr sz="2500" b="1" spc="-172" dirty="0">
                <a:latin typeface="Arial"/>
                <a:cs typeface="Arial"/>
              </a:rPr>
              <a:t>feedstock </a:t>
            </a:r>
            <a:r>
              <a:rPr sz="2500" b="1" spc="-195" dirty="0">
                <a:latin typeface="Arial"/>
                <a:cs typeface="Arial"/>
              </a:rPr>
              <a:t>and </a:t>
            </a:r>
            <a:r>
              <a:rPr sz="2500" b="1" spc="-182" dirty="0">
                <a:latin typeface="Arial"/>
                <a:cs typeface="Arial"/>
              </a:rPr>
              <a:t>process </a:t>
            </a:r>
            <a:r>
              <a:rPr sz="2500" b="1" spc="-177" dirty="0">
                <a:latin typeface="Arial"/>
                <a:cs typeface="Arial"/>
              </a:rPr>
              <a:t> </a:t>
            </a:r>
            <a:r>
              <a:rPr sz="2500" b="1" spc="-172" dirty="0">
                <a:latin typeface="Arial"/>
                <a:cs typeface="Arial"/>
              </a:rPr>
              <a:t>used.</a:t>
            </a:r>
            <a:endParaRPr sz="2500" dirty="0">
              <a:latin typeface="Arial"/>
              <a:cs typeface="Arial"/>
            </a:endParaRPr>
          </a:p>
        </p:txBody>
      </p:sp>
      <p:sp>
        <p:nvSpPr>
          <p:cNvPr id="113" name="object 113"/>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4" name="object 114"/>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392291"/>
            <a:ext cx="6469571" cy="626102"/>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1" name="object 111"/>
          <p:cNvSpPr txBox="1"/>
          <p:nvPr/>
        </p:nvSpPr>
        <p:spPr>
          <a:xfrm>
            <a:off x="5207208" y="988883"/>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pic>
        <p:nvPicPr>
          <p:cNvPr id="113" name="object 113"/>
          <p:cNvPicPr/>
          <p:nvPr/>
        </p:nvPicPr>
        <p:blipFill>
          <a:blip r:embed="rId2" cstate="print"/>
          <a:stretch>
            <a:fillRect/>
          </a:stretch>
        </p:blipFill>
        <p:spPr>
          <a:xfrm>
            <a:off x="2825639" y="1706956"/>
            <a:ext cx="6404160" cy="4791954"/>
          </a:xfrm>
          <a:prstGeom prst="rect">
            <a:avLst/>
          </a:prstGeom>
        </p:spPr>
      </p:pic>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457126"/>
            <a:ext cx="6469571" cy="626102"/>
          </a:xfrm>
          <a:prstGeom prst="rect">
            <a:avLst/>
          </a:prstGeom>
        </p:spPr>
        <p:txBody>
          <a:bodyPr vert="horz" wrap="square" lIns="0" tIns="11526" rIns="0" bIns="0" rtlCol="0" anchor="ctr">
            <a:spAutoFit/>
          </a:bodyPr>
          <a:lstStyle/>
          <a:p>
            <a:pPr marL="11527">
              <a:lnSpc>
                <a:spcPct val="100000"/>
              </a:lnSpc>
              <a:spcBef>
                <a:spcPts val="91"/>
              </a:spcBef>
            </a:pPr>
            <a:r>
              <a:rPr spc="-427" dirty="0"/>
              <a:t>The</a:t>
            </a:r>
            <a:r>
              <a:rPr spc="-200" dirty="0"/>
              <a:t> </a:t>
            </a:r>
            <a:r>
              <a:rPr spc="-558" dirty="0"/>
              <a:t>G</a:t>
            </a:r>
            <a:r>
              <a:rPr spc="-286" dirty="0"/>
              <a:t>r</a:t>
            </a:r>
            <a:r>
              <a:rPr spc="-404" dirty="0"/>
              <a:t>a</a:t>
            </a:r>
            <a:r>
              <a:rPr spc="-300" dirty="0"/>
              <a:t>in-</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1" dirty="0"/>
              <a:t>oduc</a:t>
            </a:r>
            <a:r>
              <a:rPr spc="-245" dirty="0"/>
              <a:t>t</a:t>
            </a:r>
            <a:r>
              <a:rPr spc="-368" dirty="0"/>
              <a:t>ion</a:t>
            </a:r>
          </a:p>
        </p:txBody>
      </p:sp>
      <p:sp>
        <p:nvSpPr>
          <p:cNvPr id="111" name="object 111"/>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pic>
        <p:nvPicPr>
          <p:cNvPr id="112" name="object 112"/>
          <p:cNvPicPr/>
          <p:nvPr/>
        </p:nvPicPr>
        <p:blipFill>
          <a:blip r:embed="rId2" cstate="print"/>
          <a:stretch>
            <a:fillRect/>
          </a:stretch>
        </p:blipFill>
        <p:spPr>
          <a:xfrm>
            <a:off x="3010056" y="1839506"/>
            <a:ext cx="6219744" cy="467381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112"/>
          <p:cNvSpPr txBox="1">
            <a:spLocks noGrp="1"/>
          </p:cNvSpPr>
          <p:nvPr>
            <p:ph type="title"/>
          </p:nvPr>
        </p:nvSpPr>
        <p:spPr>
          <a:xfrm>
            <a:off x="2004252" y="731871"/>
            <a:ext cx="9543570" cy="688747"/>
          </a:xfrm>
          <a:prstGeom prst="rect">
            <a:avLst/>
          </a:prstGeom>
        </p:spPr>
        <p:txBody>
          <a:bodyPr vert="horz" wrap="square" lIns="0" tIns="11526" rIns="0" bIns="0" rtlCol="0" anchor="ctr">
            <a:spAutoFit/>
          </a:bodyPr>
          <a:lstStyle/>
          <a:p>
            <a:pPr marL="11527">
              <a:lnSpc>
                <a:spcPct val="100000"/>
              </a:lnSpc>
              <a:spcBef>
                <a:spcPts val="91"/>
              </a:spcBef>
            </a:pPr>
            <a:r>
              <a:rPr spc="-522" dirty="0"/>
              <a:t>C</a:t>
            </a:r>
            <a:r>
              <a:rPr spc="-404" dirty="0"/>
              <a:t>e</a:t>
            </a:r>
            <a:r>
              <a:rPr spc="-300" dirty="0"/>
              <a:t>llulo</a:t>
            </a:r>
            <a:r>
              <a:rPr spc="-399" dirty="0"/>
              <a:t>s</a:t>
            </a:r>
            <a:r>
              <a:rPr spc="-204" dirty="0"/>
              <a:t>i</a:t>
            </a:r>
            <a:r>
              <a:rPr spc="-399" dirty="0"/>
              <a:t>c</a:t>
            </a:r>
            <a:r>
              <a:rPr spc="-200" dirty="0"/>
              <a:t> </a:t>
            </a:r>
            <a:r>
              <a:rPr spc="-522" dirty="0"/>
              <a:t>B</a:t>
            </a:r>
            <a:r>
              <a:rPr spc="-431" dirty="0"/>
              <a:t>iom</a:t>
            </a:r>
            <a:r>
              <a:rPr spc="-404" dirty="0"/>
              <a:t>ass</a:t>
            </a:r>
            <a:r>
              <a:rPr spc="-245" dirty="0"/>
              <a:t>-t</a:t>
            </a:r>
            <a:r>
              <a:rPr spc="-439" dirty="0"/>
              <a:t>o</a:t>
            </a:r>
            <a:r>
              <a:rPr spc="-245" dirty="0"/>
              <a:t>-</a:t>
            </a:r>
            <a:r>
              <a:rPr spc="-481" dirty="0"/>
              <a:t>E</a:t>
            </a:r>
            <a:r>
              <a:rPr spc="-245" dirty="0"/>
              <a:t>t</a:t>
            </a:r>
            <a:r>
              <a:rPr spc="-422" dirty="0"/>
              <a:t>ha</a:t>
            </a:r>
            <a:r>
              <a:rPr spc="-363" dirty="0"/>
              <a:t>nol</a:t>
            </a:r>
          </a:p>
        </p:txBody>
      </p:sp>
      <p:sp>
        <p:nvSpPr>
          <p:cNvPr id="106" name="object 106"/>
          <p:cNvSpPr txBox="1">
            <a:spLocks noGrp="1"/>
          </p:cNvSpPr>
          <p:nvPr>
            <p:ph idx="1"/>
          </p:nvPr>
        </p:nvSpPr>
        <p:spPr>
          <a:xfrm>
            <a:off x="1520940" y="2364136"/>
            <a:ext cx="9543570" cy="2748518"/>
          </a:xfrm>
          <a:prstGeom prst="rect">
            <a:avLst/>
          </a:prstGeom>
        </p:spPr>
        <p:txBody>
          <a:bodyPr vert="horz" wrap="square" lIns="0" tIns="542299" rIns="0" bIns="0" rtlCol="0">
            <a:spAutoFit/>
          </a:bodyPr>
          <a:lstStyle/>
          <a:p>
            <a:pPr marL="349830" marR="4611" indent="-172898">
              <a:lnSpc>
                <a:spcPct val="100000"/>
              </a:lnSpc>
              <a:spcBef>
                <a:spcPts val="91"/>
              </a:spcBef>
            </a:pPr>
            <a:r>
              <a:rPr sz="2500" spc="-191" dirty="0"/>
              <a:t>Most</a:t>
            </a:r>
            <a:r>
              <a:rPr sz="2500" spc="-41" dirty="0"/>
              <a:t> </a:t>
            </a:r>
            <a:r>
              <a:rPr sz="2500" spc="-159" dirty="0"/>
              <a:t>plant</a:t>
            </a:r>
            <a:r>
              <a:rPr sz="2500" spc="-41" dirty="0"/>
              <a:t> </a:t>
            </a:r>
            <a:r>
              <a:rPr sz="2500" spc="-172" dirty="0"/>
              <a:t>matter</a:t>
            </a:r>
            <a:r>
              <a:rPr sz="2500" spc="-41" dirty="0"/>
              <a:t> </a:t>
            </a:r>
            <a:r>
              <a:rPr sz="2500" spc="-141" dirty="0"/>
              <a:t>is</a:t>
            </a:r>
            <a:r>
              <a:rPr sz="2500" spc="-41" dirty="0"/>
              <a:t> </a:t>
            </a:r>
            <a:r>
              <a:rPr sz="2500" spc="-172" dirty="0"/>
              <a:t>not</a:t>
            </a:r>
            <a:r>
              <a:rPr sz="2500" spc="-41" dirty="0"/>
              <a:t> </a:t>
            </a:r>
            <a:r>
              <a:rPr sz="2500" spc="-182" dirty="0"/>
              <a:t>sugar</a:t>
            </a:r>
            <a:r>
              <a:rPr sz="2500" spc="-36" dirty="0"/>
              <a:t> </a:t>
            </a:r>
            <a:r>
              <a:rPr sz="2500" spc="-168" dirty="0"/>
              <a:t>or</a:t>
            </a:r>
            <a:r>
              <a:rPr sz="2500" spc="-41" dirty="0"/>
              <a:t> </a:t>
            </a:r>
            <a:r>
              <a:rPr sz="2500" spc="-159" dirty="0"/>
              <a:t>starch,</a:t>
            </a:r>
            <a:r>
              <a:rPr sz="2500" spc="-41" dirty="0"/>
              <a:t> </a:t>
            </a:r>
            <a:r>
              <a:rPr sz="2500" spc="-172" dirty="0"/>
              <a:t>but</a:t>
            </a:r>
            <a:r>
              <a:rPr sz="2500" spc="-41" dirty="0"/>
              <a:t> </a:t>
            </a:r>
            <a:r>
              <a:rPr sz="2500" spc="-154" dirty="0">
                <a:solidFill>
                  <a:srgbClr val="008000"/>
                </a:solidFill>
              </a:rPr>
              <a:t>cellulose</a:t>
            </a:r>
            <a:r>
              <a:rPr sz="2500" spc="-154" dirty="0"/>
              <a:t>,</a:t>
            </a:r>
            <a:r>
              <a:rPr sz="2500" spc="-41" dirty="0"/>
              <a:t> </a:t>
            </a:r>
            <a:r>
              <a:rPr sz="2500" spc="-168" dirty="0">
                <a:solidFill>
                  <a:srgbClr val="008000"/>
                </a:solidFill>
              </a:rPr>
              <a:t>hemicellulose</a:t>
            </a:r>
            <a:r>
              <a:rPr sz="2500" spc="-36" dirty="0">
                <a:solidFill>
                  <a:srgbClr val="008000"/>
                </a:solidFill>
              </a:rPr>
              <a:t> </a:t>
            </a:r>
            <a:r>
              <a:rPr sz="2500" spc="-195" dirty="0"/>
              <a:t>and</a:t>
            </a:r>
            <a:r>
              <a:rPr sz="2500" spc="-41" dirty="0"/>
              <a:t> </a:t>
            </a:r>
            <a:r>
              <a:rPr sz="2500" spc="-141" dirty="0">
                <a:solidFill>
                  <a:srgbClr val="008000"/>
                </a:solidFill>
              </a:rPr>
              <a:t>lignin</a:t>
            </a:r>
            <a:r>
              <a:rPr sz="2500" spc="-141" dirty="0"/>
              <a:t>.</a:t>
            </a:r>
            <a:r>
              <a:rPr sz="2500" spc="-41" dirty="0"/>
              <a:t> </a:t>
            </a:r>
            <a:r>
              <a:rPr sz="2500" spc="-195" dirty="0"/>
              <a:t>The </a:t>
            </a:r>
            <a:r>
              <a:rPr sz="2500" spc="-490" dirty="0"/>
              <a:t> </a:t>
            </a:r>
            <a:r>
              <a:rPr sz="2500" spc="-182" dirty="0"/>
              <a:t>green</a:t>
            </a:r>
            <a:r>
              <a:rPr sz="2500" spc="-91" dirty="0"/>
              <a:t> </a:t>
            </a:r>
            <a:r>
              <a:rPr sz="2500" spc="-159" dirty="0"/>
              <a:t>part</a:t>
            </a:r>
            <a:r>
              <a:rPr sz="2500" spc="-91" dirty="0"/>
              <a:t> </a:t>
            </a:r>
            <a:r>
              <a:rPr sz="2500" spc="-154" dirty="0"/>
              <a:t>of</a:t>
            </a:r>
            <a:r>
              <a:rPr sz="2500" spc="-91" dirty="0"/>
              <a:t> </a:t>
            </a:r>
            <a:r>
              <a:rPr sz="2500" spc="-185" dirty="0"/>
              <a:t>a</a:t>
            </a:r>
            <a:r>
              <a:rPr sz="2500" spc="-91" dirty="0"/>
              <a:t> </a:t>
            </a:r>
            <a:r>
              <a:rPr sz="2500" spc="-159" dirty="0"/>
              <a:t>plant</a:t>
            </a:r>
            <a:r>
              <a:rPr sz="2500" spc="-91" dirty="0"/>
              <a:t> </a:t>
            </a:r>
            <a:r>
              <a:rPr sz="2500" spc="-141" dirty="0"/>
              <a:t>is</a:t>
            </a:r>
            <a:r>
              <a:rPr sz="2500" spc="-91" dirty="0"/>
              <a:t> </a:t>
            </a:r>
            <a:r>
              <a:rPr sz="2500" spc="-204" dirty="0"/>
              <a:t>composed</a:t>
            </a:r>
            <a:r>
              <a:rPr sz="2500" spc="-91" dirty="0"/>
              <a:t> </a:t>
            </a:r>
            <a:r>
              <a:rPr sz="2500" spc="-163" dirty="0"/>
              <a:t>nearly</a:t>
            </a:r>
            <a:r>
              <a:rPr sz="2500" spc="-91" dirty="0"/>
              <a:t> </a:t>
            </a:r>
            <a:r>
              <a:rPr sz="2500" spc="-150" dirty="0"/>
              <a:t>entirely</a:t>
            </a:r>
            <a:r>
              <a:rPr sz="2500" spc="-91" dirty="0"/>
              <a:t> </a:t>
            </a:r>
            <a:r>
              <a:rPr sz="2500" spc="-154" dirty="0"/>
              <a:t>of</a:t>
            </a:r>
            <a:r>
              <a:rPr sz="2500" spc="-91" dirty="0"/>
              <a:t> </a:t>
            </a:r>
            <a:r>
              <a:rPr sz="2500" spc="-172" dirty="0"/>
              <a:t>these</a:t>
            </a:r>
            <a:r>
              <a:rPr sz="2500" spc="-91" dirty="0"/>
              <a:t> </a:t>
            </a:r>
            <a:r>
              <a:rPr sz="2500" spc="-163" dirty="0"/>
              <a:t>three</a:t>
            </a:r>
            <a:r>
              <a:rPr sz="2500" spc="-91" dirty="0"/>
              <a:t> </a:t>
            </a:r>
            <a:r>
              <a:rPr sz="2500" spc="-172" dirty="0"/>
              <a:t>substances.</a:t>
            </a:r>
          </a:p>
          <a:p>
            <a:pPr marL="349830" marR="4611" indent="-172898">
              <a:lnSpc>
                <a:spcPts val="2106"/>
              </a:lnSpc>
              <a:spcBef>
                <a:spcPts val="563"/>
              </a:spcBef>
            </a:pPr>
            <a:r>
              <a:rPr sz="2500" spc="-168" dirty="0"/>
              <a:t>Cellulose</a:t>
            </a:r>
            <a:r>
              <a:rPr sz="2500" spc="45" dirty="0"/>
              <a:t> </a:t>
            </a:r>
            <a:r>
              <a:rPr sz="2500" spc="-195" dirty="0"/>
              <a:t>and</a:t>
            </a:r>
            <a:r>
              <a:rPr sz="2500" spc="45" dirty="0"/>
              <a:t> </a:t>
            </a:r>
            <a:r>
              <a:rPr sz="2500" spc="-168" dirty="0"/>
              <a:t>hemicellulose</a:t>
            </a:r>
            <a:r>
              <a:rPr sz="2500" spc="50" dirty="0"/>
              <a:t> </a:t>
            </a:r>
            <a:r>
              <a:rPr sz="2500" spc="-191" dirty="0"/>
              <a:t>can</a:t>
            </a:r>
            <a:r>
              <a:rPr sz="2500" spc="45" dirty="0"/>
              <a:t> </a:t>
            </a:r>
            <a:r>
              <a:rPr sz="2500" spc="-191" dirty="0"/>
              <a:t>be</a:t>
            </a:r>
            <a:r>
              <a:rPr sz="2500" spc="45" dirty="0"/>
              <a:t> </a:t>
            </a:r>
            <a:r>
              <a:rPr sz="2500" spc="-177" dirty="0"/>
              <a:t>converted</a:t>
            </a:r>
            <a:r>
              <a:rPr sz="2500" spc="50" dirty="0"/>
              <a:t> </a:t>
            </a:r>
            <a:r>
              <a:rPr sz="2500" spc="-154" dirty="0"/>
              <a:t>into</a:t>
            </a:r>
            <a:r>
              <a:rPr sz="2500" spc="45" dirty="0"/>
              <a:t> </a:t>
            </a:r>
            <a:r>
              <a:rPr sz="2500" spc="-168" dirty="0"/>
              <a:t>alcohol</a:t>
            </a:r>
            <a:r>
              <a:rPr sz="2500" spc="50" dirty="0"/>
              <a:t> </a:t>
            </a:r>
            <a:r>
              <a:rPr sz="2500" spc="-191" dirty="0"/>
              <a:t>by</a:t>
            </a:r>
            <a:r>
              <a:rPr sz="2500" spc="45" dirty="0"/>
              <a:t> </a:t>
            </a:r>
            <a:r>
              <a:rPr sz="2500" spc="-127" dirty="0"/>
              <a:t>first</a:t>
            </a:r>
            <a:r>
              <a:rPr sz="2500" spc="45" dirty="0"/>
              <a:t> </a:t>
            </a:r>
            <a:r>
              <a:rPr sz="2500" spc="-172" dirty="0"/>
              <a:t>converting</a:t>
            </a:r>
            <a:r>
              <a:rPr sz="2500" spc="50" dirty="0"/>
              <a:t> </a:t>
            </a:r>
            <a:r>
              <a:rPr sz="2500" spc="-200" dirty="0"/>
              <a:t>them </a:t>
            </a:r>
            <a:r>
              <a:rPr sz="2500" spc="-490" dirty="0"/>
              <a:t> </a:t>
            </a:r>
            <a:r>
              <a:rPr sz="2500" spc="-154" dirty="0"/>
              <a:t>into</a:t>
            </a:r>
            <a:r>
              <a:rPr sz="2500" spc="-95" dirty="0"/>
              <a:t> </a:t>
            </a:r>
            <a:r>
              <a:rPr sz="2500" spc="-182" dirty="0"/>
              <a:t>sugar</a:t>
            </a:r>
            <a:r>
              <a:rPr sz="2500" spc="-91" dirty="0"/>
              <a:t> </a:t>
            </a:r>
            <a:r>
              <a:rPr sz="2500" spc="-145" dirty="0"/>
              <a:t>(lignin</a:t>
            </a:r>
            <a:r>
              <a:rPr sz="2500" spc="-91" dirty="0"/>
              <a:t> </a:t>
            </a:r>
            <a:r>
              <a:rPr sz="2500" spc="-163" dirty="0"/>
              <a:t>cannot).</a:t>
            </a:r>
          </a:p>
          <a:p>
            <a:pPr marL="349830" marR="4611" indent="-172898">
              <a:lnSpc>
                <a:spcPct val="100800"/>
              </a:lnSpc>
              <a:spcBef>
                <a:spcPts val="363"/>
              </a:spcBef>
            </a:pPr>
            <a:r>
              <a:rPr sz="2500" spc="-195" dirty="0"/>
              <a:t>The</a:t>
            </a:r>
            <a:r>
              <a:rPr sz="2500" spc="50" dirty="0"/>
              <a:t> </a:t>
            </a:r>
            <a:r>
              <a:rPr sz="2500" spc="-172" dirty="0"/>
              <a:t>process,</a:t>
            </a:r>
            <a:r>
              <a:rPr sz="2500" spc="50" dirty="0"/>
              <a:t> </a:t>
            </a:r>
            <a:r>
              <a:rPr sz="2500" spc="-191" dirty="0"/>
              <a:t>however,</a:t>
            </a:r>
            <a:r>
              <a:rPr sz="2500" spc="50" dirty="0"/>
              <a:t> </a:t>
            </a:r>
            <a:r>
              <a:rPr sz="2500" spc="-141" dirty="0"/>
              <a:t>is</a:t>
            </a:r>
            <a:r>
              <a:rPr sz="2500" spc="54" dirty="0"/>
              <a:t> </a:t>
            </a:r>
            <a:r>
              <a:rPr sz="2500" spc="-204" dirty="0"/>
              <a:t>more</a:t>
            </a:r>
            <a:r>
              <a:rPr sz="2500" spc="50" dirty="0"/>
              <a:t> </a:t>
            </a:r>
            <a:r>
              <a:rPr sz="2500" spc="-177" dirty="0"/>
              <a:t>complicated</a:t>
            </a:r>
            <a:r>
              <a:rPr sz="2500" spc="50" dirty="0"/>
              <a:t> </a:t>
            </a:r>
            <a:r>
              <a:rPr sz="2500" spc="-177" dirty="0"/>
              <a:t>than</a:t>
            </a:r>
            <a:r>
              <a:rPr sz="2500" spc="54" dirty="0"/>
              <a:t> </a:t>
            </a:r>
            <a:r>
              <a:rPr sz="2500" spc="-172" dirty="0"/>
              <a:t>converting</a:t>
            </a:r>
            <a:r>
              <a:rPr sz="2500" spc="50" dirty="0"/>
              <a:t> </a:t>
            </a:r>
            <a:r>
              <a:rPr sz="2500" spc="-168" dirty="0"/>
              <a:t>starch</a:t>
            </a:r>
            <a:r>
              <a:rPr sz="2500" spc="50" dirty="0"/>
              <a:t> </a:t>
            </a:r>
            <a:r>
              <a:rPr sz="2500" spc="-154" dirty="0"/>
              <a:t>into</a:t>
            </a:r>
            <a:r>
              <a:rPr sz="2500" spc="54" dirty="0"/>
              <a:t> </a:t>
            </a:r>
            <a:r>
              <a:rPr sz="2500" spc="-182" dirty="0"/>
              <a:t>sugars</a:t>
            </a:r>
            <a:r>
              <a:rPr sz="2500" spc="50" dirty="0"/>
              <a:t> </a:t>
            </a:r>
            <a:r>
              <a:rPr sz="2500" spc="-195" dirty="0"/>
              <a:t>and </a:t>
            </a:r>
            <a:r>
              <a:rPr sz="2500" spc="-490" dirty="0"/>
              <a:t> </a:t>
            </a:r>
            <a:r>
              <a:rPr sz="2500" spc="-177" dirty="0"/>
              <a:t>then</a:t>
            </a:r>
            <a:r>
              <a:rPr sz="2500" spc="-95" dirty="0"/>
              <a:t> </a:t>
            </a:r>
            <a:r>
              <a:rPr sz="2500" spc="-159" dirty="0"/>
              <a:t>to</a:t>
            </a:r>
            <a:r>
              <a:rPr sz="2500" spc="-91" dirty="0"/>
              <a:t> </a:t>
            </a:r>
            <a:r>
              <a:rPr sz="2500" spc="-159" dirty="0"/>
              <a:t>alcohol.</a:t>
            </a:r>
          </a:p>
        </p:txBody>
      </p:sp>
      <p:sp>
        <p:nvSpPr>
          <p:cNvPr id="113" name="object 113"/>
          <p:cNvSpPr txBox="1"/>
          <p:nvPr/>
        </p:nvSpPr>
        <p:spPr>
          <a:xfrm>
            <a:off x="4927357" y="1579326"/>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39F13-674A-4327-AB14-09EED1D8CA5B}"/>
              </a:ext>
            </a:extLst>
          </p:cNvPr>
          <p:cNvSpPr>
            <a:spLocks noGrp="1"/>
          </p:cNvSpPr>
          <p:nvPr>
            <p:ph type="ctrTitle"/>
          </p:nvPr>
        </p:nvSpPr>
        <p:spPr>
          <a:xfrm>
            <a:off x="3528391" y="1311239"/>
            <a:ext cx="4263887" cy="836337"/>
          </a:xfrm>
        </p:spPr>
        <p:txBody>
          <a:bodyPr>
            <a:normAutofit fontScale="90000"/>
          </a:bodyPr>
          <a:lstStyle/>
          <a:p>
            <a:r>
              <a:rPr lang="it-IT" dirty="0" err="1"/>
              <a:t>Introduction</a:t>
            </a:r>
            <a:r>
              <a:rPr lang="it-IT" dirty="0"/>
              <a:t> </a:t>
            </a:r>
          </a:p>
        </p:txBody>
      </p:sp>
      <p:sp>
        <p:nvSpPr>
          <p:cNvPr id="3" name="Sottotitolo 2">
            <a:extLst>
              <a:ext uri="{FF2B5EF4-FFF2-40B4-BE49-F238E27FC236}">
                <a16:creationId xmlns:a16="http://schemas.microsoft.com/office/drawing/2014/main" id="{8E2CC577-7647-4194-95D6-59B62A90178D}"/>
              </a:ext>
            </a:extLst>
          </p:cNvPr>
          <p:cNvSpPr>
            <a:spLocks noGrp="1"/>
          </p:cNvSpPr>
          <p:nvPr>
            <p:ph type="subTitle" idx="1"/>
          </p:nvPr>
        </p:nvSpPr>
        <p:spPr>
          <a:xfrm>
            <a:off x="1524000" y="2417007"/>
            <a:ext cx="9144000" cy="3555953"/>
          </a:xfrm>
        </p:spPr>
        <p:txBody>
          <a:bodyPr>
            <a:normAutofit fontScale="25000" lnSpcReduction="20000"/>
          </a:bodyPr>
          <a:lstStyle/>
          <a:p>
            <a:pPr marL="0" indent="0" algn="l">
              <a:buNone/>
            </a:pPr>
            <a:r>
              <a:rPr lang="en-GB" sz="10000" dirty="0"/>
              <a:t>In an era defined by growing environmental concerns and an urgent demand for sustainable energy solutions, bioenergy stands out as a promising answer at the intersection of renewable energy and agriculture. Bioenergy encompasses a range of energy forms derived from organic materials, predominantly biological resources like plants and biomass, aimed at producing power and heat. A fundamental element in bioenergy production revolves around the cultivation of dedicated energy crops. These crops are intentionally grown for the sole purpose of generating energy in various forms, including electricity, heat, and biofuels. The cultivation of energy crops plays a pivotal role in the bioenergy sector, providing an eco-friendly and economically viable alternative to traditional fossil fuels.</a:t>
            </a:r>
            <a:endParaRPr lang="it-IT" sz="10000" dirty="0"/>
          </a:p>
          <a:p>
            <a:endParaRPr lang="it-IT" dirty="0"/>
          </a:p>
        </p:txBody>
      </p:sp>
    </p:spTree>
    <p:extLst>
      <p:ext uri="{BB962C8B-B14F-4D97-AF65-F5344CB8AC3E}">
        <p14:creationId xmlns:p14="http://schemas.microsoft.com/office/powerpoint/2010/main" val="23637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074854" y="392580"/>
            <a:ext cx="5915169" cy="626102"/>
          </a:xfrm>
          <a:prstGeom prst="rect">
            <a:avLst/>
          </a:prstGeom>
        </p:spPr>
        <p:txBody>
          <a:bodyPr vert="horz" wrap="square" lIns="0" tIns="11526" rIns="0" bIns="0" rtlCol="0" anchor="ctr">
            <a:spAutoFit/>
          </a:bodyPr>
          <a:lstStyle/>
          <a:p>
            <a:pPr marL="11527">
              <a:lnSpc>
                <a:spcPct val="100000"/>
              </a:lnSpc>
              <a:spcBef>
                <a:spcPts val="91"/>
              </a:spcBef>
            </a:pPr>
            <a:r>
              <a:rPr spc="-522" dirty="0"/>
              <a:t>C</a:t>
            </a:r>
            <a:r>
              <a:rPr spc="-404" dirty="0"/>
              <a:t>e</a:t>
            </a:r>
            <a:r>
              <a:rPr spc="-218" dirty="0"/>
              <a:t>ll-</a:t>
            </a:r>
            <a:r>
              <a:rPr spc="-522" dirty="0"/>
              <a:t>B</a:t>
            </a:r>
            <a:r>
              <a:rPr spc="-431" dirty="0"/>
              <a:t>iom</a:t>
            </a:r>
            <a:r>
              <a:rPr spc="-404" dirty="0"/>
              <a:t>ass</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39" dirty="0"/>
              <a:t>od</a:t>
            </a:r>
          </a:p>
        </p:txBody>
      </p:sp>
      <p:pic>
        <p:nvPicPr>
          <p:cNvPr id="112" name="object 112"/>
          <p:cNvPicPr/>
          <p:nvPr/>
        </p:nvPicPr>
        <p:blipFill>
          <a:blip r:embed="rId2" cstate="print"/>
          <a:stretch>
            <a:fillRect/>
          </a:stretch>
        </p:blipFill>
        <p:spPr>
          <a:xfrm>
            <a:off x="2171537" y="1270407"/>
            <a:ext cx="7843475" cy="516366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42819" y="1949061"/>
            <a:ext cx="11897140" cy="4045050"/>
          </a:xfrm>
          <a:prstGeom prst="rect">
            <a:avLst/>
          </a:prstGeom>
        </p:spPr>
        <p:txBody>
          <a:bodyPr vert="horz" wrap="square" lIns="0" tIns="11526" rIns="0" bIns="0" rtlCol="0">
            <a:spAutoFit/>
          </a:bodyPr>
          <a:lstStyle/>
          <a:p>
            <a:pPr marL="184424" marR="13255" indent="-172898" algn="just">
              <a:spcBef>
                <a:spcPts val="91"/>
              </a:spcBef>
            </a:pPr>
            <a:r>
              <a:rPr sz="2500" b="1" spc="-182" dirty="0">
                <a:latin typeface="Arial"/>
                <a:cs typeface="Arial"/>
              </a:rPr>
              <a:t>There</a:t>
            </a:r>
            <a:r>
              <a:rPr sz="2500" b="1" spc="-177" dirty="0">
                <a:latin typeface="Arial"/>
                <a:cs typeface="Arial"/>
              </a:rPr>
              <a:t> </a:t>
            </a:r>
            <a:r>
              <a:rPr sz="2500" b="1" spc="-168" dirty="0">
                <a:latin typeface="Arial"/>
                <a:cs typeface="Arial"/>
              </a:rPr>
              <a:t>are</a:t>
            </a:r>
            <a:r>
              <a:rPr sz="2500" b="1" spc="-163" dirty="0">
                <a:latin typeface="Arial"/>
                <a:cs typeface="Arial"/>
              </a:rPr>
              <a:t> several</a:t>
            </a:r>
            <a:r>
              <a:rPr sz="2500" b="1" spc="-159" dirty="0">
                <a:latin typeface="Arial"/>
                <a:cs typeface="Arial"/>
              </a:rPr>
              <a:t> </a:t>
            </a:r>
            <a:r>
              <a:rPr sz="2500" b="1" spc="-154" dirty="0">
                <a:latin typeface="Arial"/>
                <a:cs typeface="Arial"/>
              </a:rPr>
              <a:t>potentially</a:t>
            </a:r>
            <a:r>
              <a:rPr sz="2500" b="1" spc="-150" dirty="0">
                <a:latin typeface="Arial"/>
                <a:cs typeface="Arial"/>
              </a:rPr>
              <a:t> </a:t>
            </a:r>
            <a:r>
              <a:rPr sz="2500" b="1" spc="-172" dirty="0">
                <a:latin typeface="Arial"/>
                <a:cs typeface="Arial"/>
              </a:rPr>
              <a:t>important</a:t>
            </a:r>
            <a:r>
              <a:rPr sz="2500" b="1" spc="-168" dirty="0">
                <a:latin typeface="Arial"/>
                <a:cs typeface="Arial"/>
              </a:rPr>
              <a:t> </a:t>
            </a:r>
            <a:r>
              <a:rPr sz="2500" b="1" spc="-159" dirty="0">
                <a:latin typeface="Arial"/>
                <a:cs typeface="Arial"/>
              </a:rPr>
              <a:t>benefits</a:t>
            </a:r>
            <a:r>
              <a:rPr sz="2500" b="1" spc="-154" dirty="0">
                <a:latin typeface="Arial"/>
                <a:cs typeface="Arial"/>
              </a:rPr>
              <a:t> </a:t>
            </a:r>
            <a:r>
              <a:rPr sz="2500" b="1" spc="-185" dirty="0">
                <a:latin typeface="Arial"/>
                <a:cs typeface="Arial"/>
              </a:rPr>
              <a:t>from</a:t>
            </a:r>
            <a:r>
              <a:rPr sz="2500" b="1" spc="-182" dirty="0">
                <a:latin typeface="Arial"/>
                <a:cs typeface="Arial"/>
              </a:rPr>
              <a:t> </a:t>
            </a:r>
            <a:r>
              <a:rPr sz="2500" b="1" spc="-177" dirty="0">
                <a:latin typeface="Arial"/>
                <a:cs typeface="Arial"/>
              </a:rPr>
              <a:t>developing</a:t>
            </a:r>
            <a:r>
              <a:rPr sz="2500" b="1" spc="154" dirty="0">
                <a:latin typeface="Arial"/>
                <a:cs typeface="Arial"/>
              </a:rPr>
              <a:t> </a:t>
            </a:r>
            <a:r>
              <a:rPr sz="2500" b="1" spc="-185" dirty="0">
                <a:latin typeface="Arial"/>
                <a:cs typeface="Arial"/>
              </a:rPr>
              <a:t>a</a:t>
            </a:r>
            <a:r>
              <a:rPr sz="2500" b="1" spc="-182" dirty="0">
                <a:latin typeface="Arial"/>
                <a:cs typeface="Arial"/>
              </a:rPr>
              <a:t> </a:t>
            </a:r>
            <a:r>
              <a:rPr sz="2500" b="1" spc="-159" dirty="0">
                <a:latin typeface="Arial"/>
                <a:cs typeface="Arial"/>
              </a:rPr>
              <a:t>viable</a:t>
            </a:r>
            <a:r>
              <a:rPr sz="2500" b="1" spc="-154" dirty="0">
                <a:latin typeface="Arial"/>
                <a:cs typeface="Arial"/>
              </a:rPr>
              <a:t> </a:t>
            </a:r>
            <a:r>
              <a:rPr sz="2500" b="1" spc="-195" dirty="0">
                <a:latin typeface="Arial"/>
                <a:cs typeface="Arial"/>
              </a:rPr>
              <a:t>and </a:t>
            </a:r>
            <a:r>
              <a:rPr sz="2500" b="1" spc="-191" dirty="0">
                <a:latin typeface="Arial"/>
                <a:cs typeface="Arial"/>
              </a:rPr>
              <a:t> </a:t>
            </a:r>
            <a:r>
              <a:rPr sz="2500" b="1" spc="-231" dirty="0">
                <a:latin typeface="Arial"/>
                <a:cs typeface="Arial"/>
              </a:rPr>
              <a:t>comme</a:t>
            </a:r>
            <a:r>
              <a:rPr sz="2500" b="1" spc="-136" dirty="0">
                <a:latin typeface="Arial"/>
                <a:cs typeface="Arial"/>
              </a:rPr>
              <a:t>r</a:t>
            </a:r>
            <a:r>
              <a:rPr sz="2500" b="1" spc="-185" dirty="0">
                <a:latin typeface="Arial"/>
                <a:cs typeface="Arial"/>
              </a:rPr>
              <a:t>c</a:t>
            </a:r>
            <a:r>
              <a:rPr sz="2500" b="1" spc="-95" dirty="0">
                <a:latin typeface="Arial"/>
                <a:cs typeface="Arial"/>
              </a:rPr>
              <a:t>i</a:t>
            </a:r>
            <a:r>
              <a:rPr sz="2500" b="1" spc="-182" dirty="0">
                <a:latin typeface="Arial"/>
                <a:cs typeface="Arial"/>
              </a:rPr>
              <a:t>a</a:t>
            </a:r>
            <a:r>
              <a:rPr sz="2500" b="1" spc="-91" dirty="0">
                <a:latin typeface="Arial"/>
                <a:cs typeface="Arial"/>
              </a:rPr>
              <a:t>l </a:t>
            </a:r>
            <a:r>
              <a:rPr sz="2500" b="1" spc="-185" dirty="0">
                <a:latin typeface="Arial"/>
                <a:cs typeface="Arial"/>
              </a:rPr>
              <a:t>ce</a:t>
            </a:r>
            <a:r>
              <a:rPr sz="2500" b="1" spc="-132" dirty="0">
                <a:latin typeface="Arial"/>
                <a:cs typeface="Arial"/>
              </a:rPr>
              <a:t>llu</a:t>
            </a:r>
            <a:r>
              <a:rPr sz="2500" b="1" spc="-150" dirty="0">
                <a:latin typeface="Arial"/>
                <a:cs typeface="Arial"/>
              </a:rPr>
              <a:t>lo</a:t>
            </a:r>
            <a:r>
              <a:rPr sz="2500" b="1" spc="-182" dirty="0">
                <a:latin typeface="Arial"/>
                <a:cs typeface="Arial"/>
              </a:rPr>
              <a:t>s</a:t>
            </a:r>
            <a:r>
              <a:rPr sz="2500" b="1" spc="-95" dirty="0">
                <a:latin typeface="Arial"/>
                <a:cs typeface="Arial"/>
              </a:rPr>
              <a:t>i</a:t>
            </a:r>
            <a:r>
              <a:rPr sz="2500" b="1" spc="-182" dirty="0">
                <a:latin typeface="Arial"/>
                <a:cs typeface="Arial"/>
              </a:rPr>
              <a:t>c</a:t>
            </a:r>
            <a:r>
              <a:rPr sz="2500" b="1" spc="-91" dirty="0">
                <a:latin typeface="Arial"/>
                <a:cs typeface="Arial"/>
              </a:rPr>
              <a:t> </a:t>
            </a:r>
            <a:r>
              <a:rPr sz="2500" b="1" spc="-185" dirty="0">
                <a:latin typeface="Arial"/>
                <a:cs typeface="Arial"/>
              </a:rPr>
              <a:t>e</a:t>
            </a:r>
            <a:r>
              <a:rPr sz="2500" b="1" spc="-118" dirty="0">
                <a:latin typeface="Arial"/>
                <a:cs typeface="Arial"/>
              </a:rPr>
              <a:t>t</a:t>
            </a:r>
            <a:r>
              <a:rPr sz="2500" b="1" spc="-195" dirty="0">
                <a:latin typeface="Arial"/>
                <a:cs typeface="Arial"/>
              </a:rPr>
              <a:t>hano</a:t>
            </a:r>
            <a:r>
              <a:rPr sz="2500" b="1" spc="-91" dirty="0">
                <a:latin typeface="Arial"/>
                <a:cs typeface="Arial"/>
              </a:rPr>
              <a:t>l </a:t>
            </a:r>
            <a:r>
              <a:rPr sz="2500" b="1" spc="-204" dirty="0">
                <a:latin typeface="Arial"/>
                <a:cs typeface="Arial"/>
              </a:rPr>
              <a:t>p</a:t>
            </a:r>
            <a:r>
              <a:rPr sz="2500" b="1" spc="-136" dirty="0">
                <a:latin typeface="Arial"/>
                <a:cs typeface="Arial"/>
              </a:rPr>
              <a:t>r</a:t>
            </a:r>
            <a:r>
              <a:rPr sz="2500" b="1" spc="-185" dirty="0">
                <a:latin typeface="Arial"/>
                <a:cs typeface="Arial"/>
              </a:rPr>
              <a:t>ocess</a:t>
            </a:r>
            <a:r>
              <a:rPr sz="2500" b="1" spc="-113" dirty="0">
                <a:latin typeface="Arial"/>
                <a:cs typeface="Arial"/>
              </a:rPr>
              <a:t>:</a:t>
            </a:r>
            <a:endParaRPr sz="2500" dirty="0">
              <a:latin typeface="Arial"/>
              <a:cs typeface="Arial"/>
            </a:endParaRPr>
          </a:p>
          <a:p>
            <a:pPr marL="184424" marR="4611" indent="-172898" algn="just">
              <a:lnSpc>
                <a:spcPct val="98300"/>
              </a:lnSpc>
              <a:spcBef>
                <a:spcPts val="472"/>
              </a:spcBef>
              <a:buClr>
                <a:srgbClr val="D16349"/>
              </a:buClr>
              <a:buSzPct val="95000"/>
              <a:buFont typeface="Wingdings"/>
              <a:buChar char=""/>
              <a:tabLst>
                <a:tab pos="217850" algn="l"/>
              </a:tabLst>
            </a:pPr>
            <a:r>
              <a:rPr sz="2500" b="1" spc="-195" dirty="0">
                <a:latin typeface="Arial"/>
                <a:cs typeface="Arial"/>
              </a:rPr>
              <a:t>Access</a:t>
            </a:r>
            <a:r>
              <a:rPr sz="2500" b="1" spc="-191" dirty="0">
                <a:latin typeface="Arial"/>
                <a:cs typeface="Arial"/>
              </a:rPr>
              <a:t> </a:t>
            </a:r>
            <a:r>
              <a:rPr sz="2500" b="1" spc="-159" dirty="0">
                <a:latin typeface="Arial"/>
                <a:cs typeface="Arial"/>
              </a:rPr>
              <a:t>to </a:t>
            </a:r>
            <a:r>
              <a:rPr sz="2500" b="1" spc="-185" dirty="0">
                <a:latin typeface="Arial"/>
                <a:cs typeface="Arial"/>
              </a:rPr>
              <a:t>a</a:t>
            </a:r>
            <a:r>
              <a:rPr sz="2500" b="1" spc="-182" dirty="0">
                <a:latin typeface="Arial"/>
                <a:cs typeface="Arial"/>
              </a:rPr>
              <a:t> </a:t>
            </a:r>
            <a:r>
              <a:rPr sz="2500" b="1" spc="-218" dirty="0">
                <a:latin typeface="Arial"/>
                <a:cs typeface="Arial"/>
              </a:rPr>
              <a:t>much</a:t>
            </a:r>
            <a:r>
              <a:rPr sz="2500" b="1" spc="-213" dirty="0">
                <a:latin typeface="Arial"/>
                <a:cs typeface="Arial"/>
              </a:rPr>
              <a:t> </a:t>
            </a:r>
            <a:r>
              <a:rPr sz="2500" b="1" spc="-172" dirty="0">
                <a:latin typeface="Arial"/>
                <a:cs typeface="Arial"/>
              </a:rPr>
              <a:t>wider</a:t>
            </a:r>
            <a:r>
              <a:rPr sz="2500" b="1" spc="-168" dirty="0">
                <a:latin typeface="Arial"/>
                <a:cs typeface="Arial"/>
              </a:rPr>
              <a:t> </a:t>
            </a:r>
            <a:r>
              <a:rPr sz="2500" b="1" spc="-163" dirty="0">
                <a:latin typeface="Arial"/>
                <a:cs typeface="Arial"/>
              </a:rPr>
              <a:t>array </a:t>
            </a:r>
            <a:r>
              <a:rPr sz="2500" b="1" spc="-154" dirty="0">
                <a:latin typeface="Arial"/>
                <a:cs typeface="Arial"/>
              </a:rPr>
              <a:t>of potential </a:t>
            </a:r>
            <a:r>
              <a:rPr sz="2500" b="1" spc="-172" dirty="0">
                <a:latin typeface="Arial"/>
                <a:cs typeface="Arial"/>
              </a:rPr>
              <a:t>feedstock</a:t>
            </a:r>
            <a:r>
              <a:rPr sz="2500" b="1" spc="-168" dirty="0">
                <a:latin typeface="Arial"/>
                <a:cs typeface="Arial"/>
              </a:rPr>
              <a:t> </a:t>
            </a:r>
            <a:r>
              <a:rPr sz="2500" b="1" spc="-163" dirty="0">
                <a:latin typeface="Arial"/>
                <a:cs typeface="Arial"/>
              </a:rPr>
              <a:t>(including </a:t>
            </a:r>
            <a:r>
              <a:rPr sz="2500" b="1" spc="-185" dirty="0">
                <a:latin typeface="Arial"/>
                <a:cs typeface="Arial"/>
              </a:rPr>
              <a:t>waste</a:t>
            </a:r>
            <a:r>
              <a:rPr sz="2500" b="1" spc="-182" dirty="0">
                <a:latin typeface="Arial"/>
                <a:cs typeface="Arial"/>
              </a:rPr>
              <a:t> </a:t>
            </a:r>
            <a:r>
              <a:rPr sz="2500" b="1" spc="-154" dirty="0">
                <a:latin typeface="Arial"/>
                <a:cs typeface="Arial"/>
              </a:rPr>
              <a:t>cellulosic </a:t>
            </a:r>
            <a:r>
              <a:rPr sz="2500" b="1" spc="-150" dirty="0">
                <a:latin typeface="Arial"/>
                <a:cs typeface="Arial"/>
              </a:rPr>
              <a:t> </a:t>
            </a:r>
            <a:r>
              <a:rPr sz="2500" b="1" spc="-163" dirty="0">
                <a:latin typeface="Arial"/>
                <a:cs typeface="Arial"/>
              </a:rPr>
              <a:t>materials </a:t>
            </a:r>
            <a:r>
              <a:rPr sz="2500" b="1" spc="-195" dirty="0">
                <a:latin typeface="Arial"/>
                <a:cs typeface="Arial"/>
              </a:rPr>
              <a:t>and </a:t>
            </a:r>
            <a:r>
              <a:rPr sz="2500" b="1" spc="-172" dirty="0">
                <a:latin typeface="Arial"/>
                <a:cs typeface="Arial"/>
              </a:rPr>
              <a:t>dedicated </a:t>
            </a:r>
            <a:r>
              <a:rPr sz="2500" b="1" spc="-154" dirty="0">
                <a:latin typeface="Arial"/>
                <a:cs typeface="Arial"/>
              </a:rPr>
              <a:t>cellulosic </a:t>
            </a:r>
            <a:r>
              <a:rPr sz="2500" b="1" spc="-182" dirty="0">
                <a:latin typeface="Arial"/>
                <a:cs typeface="Arial"/>
              </a:rPr>
              <a:t>crops </a:t>
            </a:r>
            <a:r>
              <a:rPr sz="2500" b="1" spc="-191" dirty="0">
                <a:latin typeface="Arial"/>
                <a:cs typeface="Arial"/>
              </a:rPr>
              <a:t>such </a:t>
            </a:r>
            <a:r>
              <a:rPr sz="2500" b="1" spc="-185" dirty="0">
                <a:latin typeface="Arial"/>
                <a:cs typeface="Arial"/>
              </a:rPr>
              <a:t>as </a:t>
            </a:r>
            <a:r>
              <a:rPr sz="2500" b="1" spc="-182" dirty="0">
                <a:latin typeface="Arial"/>
                <a:cs typeface="Arial"/>
              </a:rPr>
              <a:t>grasses </a:t>
            </a:r>
            <a:r>
              <a:rPr sz="2500" b="1" spc="-195" dirty="0">
                <a:latin typeface="Arial"/>
                <a:cs typeface="Arial"/>
              </a:rPr>
              <a:t>and </a:t>
            </a:r>
            <a:r>
              <a:rPr sz="2500" b="1" spc="-145" dirty="0">
                <a:latin typeface="Arial"/>
                <a:cs typeface="Arial"/>
              </a:rPr>
              <a:t>trees), </a:t>
            </a:r>
            <a:r>
              <a:rPr sz="2500" b="1" spc="-182" dirty="0">
                <a:latin typeface="Arial"/>
                <a:cs typeface="Arial"/>
              </a:rPr>
              <a:t>opening </a:t>
            </a:r>
            <a:r>
              <a:rPr sz="2500" b="1" spc="-168" dirty="0">
                <a:latin typeface="Arial"/>
                <a:cs typeface="Arial"/>
              </a:rPr>
              <a:t>the </a:t>
            </a:r>
            <a:r>
              <a:rPr sz="2500" b="1" spc="-163" dirty="0">
                <a:latin typeface="Arial"/>
                <a:cs typeface="Arial"/>
              </a:rPr>
              <a:t> </a:t>
            </a:r>
            <a:r>
              <a:rPr sz="2500" b="1" spc="-200" dirty="0">
                <a:latin typeface="Arial"/>
                <a:cs typeface="Arial"/>
              </a:rPr>
              <a:t>do</a:t>
            </a:r>
            <a:r>
              <a:rPr sz="2500" b="1" spc="-168" dirty="0">
                <a:latin typeface="Arial"/>
                <a:cs typeface="Arial"/>
              </a:rPr>
              <a:t>or</a:t>
            </a:r>
            <a:r>
              <a:rPr sz="2500" b="1" spc="-91" dirty="0">
                <a:latin typeface="Arial"/>
                <a:cs typeface="Arial"/>
              </a:rPr>
              <a:t> </a:t>
            </a:r>
            <a:r>
              <a:rPr sz="2500" b="1" spc="-118" dirty="0">
                <a:latin typeface="Arial"/>
                <a:cs typeface="Arial"/>
              </a:rPr>
              <a:t>t</a:t>
            </a:r>
            <a:r>
              <a:rPr sz="2500" b="1" spc="-200" dirty="0">
                <a:latin typeface="Arial"/>
                <a:cs typeface="Arial"/>
              </a:rPr>
              <a:t>o</a:t>
            </a:r>
            <a:r>
              <a:rPr sz="2500" b="1" spc="-91" dirty="0">
                <a:latin typeface="Arial"/>
                <a:cs typeface="Arial"/>
              </a:rPr>
              <a:t> </a:t>
            </a:r>
            <a:r>
              <a:rPr sz="2500" b="1" spc="-227" dirty="0">
                <a:latin typeface="Arial"/>
                <a:cs typeface="Arial"/>
              </a:rPr>
              <a:t>muc</a:t>
            </a:r>
            <a:r>
              <a:rPr sz="2500" b="1" spc="-200" dirty="0">
                <a:latin typeface="Arial"/>
                <a:cs typeface="Arial"/>
              </a:rPr>
              <a:t>h</a:t>
            </a:r>
            <a:r>
              <a:rPr sz="2500" b="1" spc="-91" dirty="0">
                <a:latin typeface="Arial"/>
                <a:cs typeface="Arial"/>
              </a:rPr>
              <a:t> </a:t>
            </a:r>
            <a:r>
              <a:rPr sz="2500" b="1" spc="-204" dirty="0">
                <a:latin typeface="Arial"/>
                <a:cs typeface="Arial"/>
              </a:rPr>
              <a:t>g</a:t>
            </a:r>
            <a:r>
              <a:rPr sz="2500" b="1" spc="-136" dirty="0">
                <a:latin typeface="Arial"/>
                <a:cs typeface="Arial"/>
              </a:rPr>
              <a:t>r</a:t>
            </a:r>
            <a:r>
              <a:rPr sz="2500" b="1" spc="-185" dirty="0">
                <a:latin typeface="Arial"/>
                <a:cs typeface="Arial"/>
              </a:rPr>
              <a:t>ea</a:t>
            </a:r>
            <a:r>
              <a:rPr sz="2500" b="1" spc="-118" dirty="0">
                <a:latin typeface="Arial"/>
                <a:cs typeface="Arial"/>
              </a:rPr>
              <a:t>t</a:t>
            </a:r>
            <a:r>
              <a:rPr sz="2500" b="1" spc="-185" dirty="0">
                <a:latin typeface="Arial"/>
                <a:cs typeface="Arial"/>
              </a:rPr>
              <a:t>e</a:t>
            </a:r>
            <a:r>
              <a:rPr sz="2500" b="1" spc="-132" dirty="0">
                <a:latin typeface="Arial"/>
                <a:cs typeface="Arial"/>
              </a:rPr>
              <a:t>r</a:t>
            </a:r>
            <a:r>
              <a:rPr sz="2500" b="1" spc="-91" dirty="0">
                <a:latin typeface="Arial"/>
                <a:cs typeface="Arial"/>
              </a:rPr>
              <a:t> </a:t>
            </a:r>
            <a:r>
              <a:rPr sz="2500" b="1" spc="-185" dirty="0">
                <a:latin typeface="Arial"/>
                <a:cs typeface="Arial"/>
              </a:rPr>
              <a:t>e</a:t>
            </a:r>
            <a:r>
              <a:rPr sz="2500" b="1" spc="-118" dirty="0">
                <a:latin typeface="Arial"/>
                <a:cs typeface="Arial"/>
              </a:rPr>
              <a:t>t</a:t>
            </a:r>
            <a:r>
              <a:rPr sz="2500" b="1" spc="-191" dirty="0">
                <a:latin typeface="Arial"/>
                <a:cs typeface="Arial"/>
              </a:rPr>
              <a:t>ha</a:t>
            </a:r>
            <a:r>
              <a:rPr sz="2500" b="1" spc="-163" dirty="0">
                <a:latin typeface="Arial"/>
                <a:cs typeface="Arial"/>
              </a:rPr>
              <a:t>nol</a:t>
            </a:r>
            <a:r>
              <a:rPr sz="2500" b="1" spc="-91" dirty="0">
                <a:latin typeface="Arial"/>
                <a:cs typeface="Arial"/>
              </a:rPr>
              <a:t> </a:t>
            </a:r>
            <a:r>
              <a:rPr sz="2500" b="1" spc="-204" dirty="0">
                <a:latin typeface="Arial"/>
                <a:cs typeface="Arial"/>
              </a:rPr>
              <a:t>p</a:t>
            </a:r>
            <a:r>
              <a:rPr sz="2500" b="1" spc="-136" dirty="0">
                <a:latin typeface="Arial"/>
                <a:cs typeface="Arial"/>
              </a:rPr>
              <a:t>r</a:t>
            </a:r>
            <a:r>
              <a:rPr sz="2500" b="1" spc="-200" dirty="0">
                <a:latin typeface="Arial"/>
                <a:cs typeface="Arial"/>
              </a:rPr>
              <a:t>odu</a:t>
            </a:r>
            <a:r>
              <a:rPr sz="2500" b="1" spc="-185" dirty="0">
                <a:latin typeface="Arial"/>
                <a:cs typeface="Arial"/>
              </a:rPr>
              <a:t>c</a:t>
            </a:r>
            <a:r>
              <a:rPr sz="2500" b="1" spc="-118" dirty="0">
                <a:latin typeface="Arial"/>
                <a:cs typeface="Arial"/>
              </a:rPr>
              <a:t>t</a:t>
            </a:r>
            <a:r>
              <a:rPr sz="2500" b="1" spc="-150" dirty="0">
                <a:latin typeface="Arial"/>
                <a:cs typeface="Arial"/>
              </a:rPr>
              <a:t>io</a:t>
            </a:r>
            <a:r>
              <a:rPr sz="2500" b="1" spc="-200" dirty="0">
                <a:latin typeface="Arial"/>
                <a:cs typeface="Arial"/>
              </a:rPr>
              <a:t>n</a:t>
            </a:r>
            <a:r>
              <a:rPr sz="2500" b="1" spc="-91" dirty="0">
                <a:latin typeface="Arial"/>
                <a:cs typeface="Arial"/>
              </a:rPr>
              <a:t> </a:t>
            </a:r>
            <a:r>
              <a:rPr sz="2500" b="1" spc="-95" dirty="0">
                <a:latin typeface="Arial"/>
                <a:cs typeface="Arial"/>
              </a:rPr>
              <a:t>l</a:t>
            </a:r>
            <a:r>
              <a:rPr sz="2500" b="1" spc="-182" dirty="0">
                <a:latin typeface="Arial"/>
                <a:cs typeface="Arial"/>
              </a:rPr>
              <a:t>e</a:t>
            </a:r>
            <a:r>
              <a:rPr sz="2500" b="1" spc="-185" dirty="0">
                <a:latin typeface="Arial"/>
                <a:cs typeface="Arial"/>
              </a:rPr>
              <a:t>ve</a:t>
            </a:r>
            <a:r>
              <a:rPr sz="2500" b="1" spc="-95" dirty="0">
                <a:latin typeface="Arial"/>
                <a:cs typeface="Arial"/>
              </a:rPr>
              <a:t>l</a:t>
            </a:r>
            <a:r>
              <a:rPr sz="2500" b="1" spc="-182" dirty="0">
                <a:latin typeface="Arial"/>
                <a:cs typeface="Arial"/>
              </a:rPr>
              <a:t>s</a:t>
            </a:r>
            <a:r>
              <a:rPr sz="2500" b="1" spc="-91" dirty="0">
                <a:latin typeface="Arial"/>
                <a:cs typeface="Arial"/>
              </a:rPr>
              <a:t>.</a:t>
            </a:r>
            <a:endParaRPr sz="2500" dirty="0">
              <a:latin typeface="Arial"/>
              <a:cs typeface="Arial"/>
            </a:endParaRPr>
          </a:p>
          <a:p>
            <a:pPr marL="217275" indent="-206324" algn="just">
              <a:spcBef>
                <a:spcPts val="436"/>
              </a:spcBef>
              <a:buClr>
                <a:srgbClr val="D16349"/>
              </a:buClr>
              <a:buSzPct val="95000"/>
              <a:buFont typeface="Wingdings"/>
              <a:buChar char=""/>
              <a:tabLst>
                <a:tab pos="217850" algn="l"/>
              </a:tabLst>
            </a:pPr>
            <a:r>
              <a:rPr sz="2500" b="1" spc="-168" dirty="0">
                <a:latin typeface="Arial"/>
                <a:cs typeface="Arial"/>
              </a:rPr>
              <a:t>Greater</a:t>
            </a:r>
            <a:r>
              <a:rPr sz="2500" b="1" spc="-86" dirty="0">
                <a:latin typeface="Arial"/>
                <a:cs typeface="Arial"/>
              </a:rPr>
              <a:t> </a:t>
            </a:r>
            <a:r>
              <a:rPr sz="2500" b="1" spc="-182" dirty="0">
                <a:latin typeface="Arial"/>
                <a:cs typeface="Arial"/>
              </a:rPr>
              <a:t>avoidance</a:t>
            </a:r>
            <a:r>
              <a:rPr sz="2500" b="1" spc="-86" dirty="0">
                <a:latin typeface="Arial"/>
                <a:cs typeface="Arial"/>
              </a:rPr>
              <a:t> </a:t>
            </a:r>
            <a:r>
              <a:rPr sz="2500" b="1" spc="-154" dirty="0">
                <a:latin typeface="Arial"/>
                <a:cs typeface="Arial"/>
              </a:rPr>
              <a:t>of</a:t>
            </a:r>
            <a:r>
              <a:rPr sz="2500" b="1" spc="-82" dirty="0">
                <a:latin typeface="Arial"/>
                <a:cs typeface="Arial"/>
              </a:rPr>
              <a:t> </a:t>
            </a:r>
            <a:r>
              <a:rPr sz="2500" b="1" spc="-154" dirty="0">
                <a:latin typeface="Arial"/>
                <a:cs typeface="Arial"/>
              </a:rPr>
              <a:t>conflicts</a:t>
            </a:r>
            <a:r>
              <a:rPr sz="2500" b="1" spc="-86" dirty="0">
                <a:latin typeface="Arial"/>
                <a:cs typeface="Arial"/>
              </a:rPr>
              <a:t> </a:t>
            </a:r>
            <a:r>
              <a:rPr sz="2500" b="1" spc="-168" dirty="0">
                <a:latin typeface="Arial"/>
                <a:cs typeface="Arial"/>
              </a:rPr>
              <a:t>with</a:t>
            </a:r>
            <a:r>
              <a:rPr sz="2500" b="1" spc="-86" dirty="0">
                <a:latin typeface="Arial"/>
                <a:cs typeface="Arial"/>
              </a:rPr>
              <a:t> </a:t>
            </a:r>
            <a:r>
              <a:rPr sz="2500" b="1" spc="-172" dirty="0">
                <a:latin typeface="Arial"/>
                <a:cs typeface="Arial"/>
              </a:rPr>
              <a:t>land</a:t>
            </a:r>
            <a:r>
              <a:rPr sz="2500" b="1" spc="-82" dirty="0">
                <a:latin typeface="Arial"/>
                <a:cs typeface="Arial"/>
              </a:rPr>
              <a:t> </a:t>
            </a:r>
            <a:r>
              <a:rPr sz="2500" b="1" spc="-191" dirty="0">
                <a:latin typeface="Arial"/>
                <a:cs typeface="Arial"/>
              </a:rPr>
              <a:t>use</a:t>
            </a:r>
            <a:r>
              <a:rPr sz="2500" b="1" spc="-86" dirty="0">
                <a:latin typeface="Arial"/>
                <a:cs typeface="Arial"/>
              </a:rPr>
              <a:t> </a:t>
            </a:r>
            <a:r>
              <a:rPr sz="2500" b="1" spc="-150" dirty="0">
                <a:latin typeface="Arial"/>
                <a:cs typeface="Arial"/>
              </a:rPr>
              <a:t>for</a:t>
            </a:r>
            <a:r>
              <a:rPr sz="2500" b="1" spc="-86" dirty="0">
                <a:latin typeface="Arial"/>
                <a:cs typeface="Arial"/>
              </a:rPr>
              <a:t> </a:t>
            </a:r>
            <a:r>
              <a:rPr sz="2500" b="1" spc="-182" dirty="0">
                <a:latin typeface="Arial"/>
                <a:cs typeface="Arial"/>
              </a:rPr>
              <a:t>food</a:t>
            </a:r>
            <a:r>
              <a:rPr sz="2500" b="1" spc="-82" dirty="0">
                <a:latin typeface="Arial"/>
                <a:cs typeface="Arial"/>
              </a:rPr>
              <a:t> </a:t>
            </a:r>
            <a:r>
              <a:rPr sz="2500" b="1" spc="-195" dirty="0">
                <a:latin typeface="Arial"/>
                <a:cs typeface="Arial"/>
              </a:rPr>
              <a:t>and</a:t>
            </a:r>
            <a:r>
              <a:rPr sz="2500" b="1" spc="-86" dirty="0">
                <a:latin typeface="Arial"/>
                <a:cs typeface="Arial"/>
              </a:rPr>
              <a:t> </a:t>
            </a:r>
            <a:r>
              <a:rPr sz="2500" b="1" spc="-172" dirty="0">
                <a:latin typeface="Arial"/>
                <a:cs typeface="Arial"/>
              </a:rPr>
              <a:t>feed</a:t>
            </a:r>
            <a:r>
              <a:rPr sz="2500" b="1" spc="-86" dirty="0">
                <a:latin typeface="Arial"/>
                <a:cs typeface="Arial"/>
              </a:rPr>
              <a:t> </a:t>
            </a:r>
            <a:r>
              <a:rPr sz="2500" b="1" spc="-168" dirty="0">
                <a:latin typeface="Arial"/>
                <a:cs typeface="Arial"/>
              </a:rPr>
              <a:t>production.</a:t>
            </a:r>
            <a:endParaRPr sz="2500" dirty="0">
              <a:latin typeface="Arial"/>
              <a:cs typeface="Arial"/>
            </a:endParaRPr>
          </a:p>
          <a:p>
            <a:pPr marL="184424" marR="13255" indent="-172898" algn="just">
              <a:lnSpc>
                <a:spcPct val="100800"/>
              </a:lnSpc>
              <a:spcBef>
                <a:spcPts val="436"/>
              </a:spcBef>
              <a:buClr>
                <a:srgbClr val="D16349"/>
              </a:buClr>
              <a:buSzPct val="95000"/>
              <a:buFont typeface="Wingdings"/>
              <a:buChar char=""/>
              <a:tabLst>
                <a:tab pos="217850" algn="l"/>
              </a:tabLst>
            </a:pPr>
            <a:r>
              <a:rPr sz="2500" b="1" spc="-241" dirty="0">
                <a:latin typeface="Arial"/>
                <a:cs typeface="Arial"/>
              </a:rPr>
              <a:t>A</a:t>
            </a:r>
            <a:r>
              <a:rPr sz="2500" b="1" spc="-236" dirty="0">
                <a:latin typeface="Arial"/>
                <a:cs typeface="Arial"/>
              </a:rPr>
              <a:t> </a:t>
            </a:r>
            <a:r>
              <a:rPr sz="2500" b="1" spc="-218" dirty="0">
                <a:latin typeface="Arial"/>
                <a:cs typeface="Arial"/>
              </a:rPr>
              <a:t>much</a:t>
            </a:r>
            <a:r>
              <a:rPr sz="2500" b="1" spc="-213" dirty="0">
                <a:latin typeface="Arial"/>
                <a:cs typeface="Arial"/>
              </a:rPr>
              <a:t> </a:t>
            </a:r>
            <a:r>
              <a:rPr sz="2500" b="1" spc="-163" dirty="0">
                <a:latin typeface="Arial"/>
                <a:cs typeface="Arial"/>
              </a:rPr>
              <a:t>greater</a:t>
            </a:r>
            <a:r>
              <a:rPr sz="2500" b="1" spc="-159" dirty="0">
                <a:latin typeface="Arial"/>
                <a:cs typeface="Arial"/>
              </a:rPr>
              <a:t> </a:t>
            </a:r>
            <a:r>
              <a:rPr sz="2500" b="1" spc="-177" dirty="0">
                <a:latin typeface="Arial"/>
                <a:cs typeface="Arial"/>
              </a:rPr>
              <a:t>displacement</a:t>
            </a:r>
            <a:r>
              <a:rPr sz="2500" b="1" spc="-172" dirty="0">
                <a:latin typeface="Arial"/>
                <a:cs typeface="Arial"/>
              </a:rPr>
              <a:t> </a:t>
            </a:r>
            <a:r>
              <a:rPr sz="2500" b="1" spc="-154" dirty="0">
                <a:latin typeface="Arial"/>
                <a:cs typeface="Arial"/>
              </a:rPr>
              <a:t>of</a:t>
            </a:r>
            <a:r>
              <a:rPr sz="2500" b="1" spc="-150" dirty="0">
                <a:latin typeface="Arial"/>
                <a:cs typeface="Arial"/>
              </a:rPr>
              <a:t> </a:t>
            </a:r>
            <a:r>
              <a:rPr sz="2500" b="1" spc="-145" dirty="0">
                <a:latin typeface="Arial"/>
                <a:cs typeface="Arial"/>
              </a:rPr>
              <a:t>fossil</a:t>
            </a:r>
            <a:r>
              <a:rPr sz="2500" b="1" spc="-141" dirty="0">
                <a:latin typeface="Arial"/>
                <a:cs typeface="Arial"/>
              </a:rPr>
              <a:t> </a:t>
            </a:r>
            <a:r>
              <a:rPr sz="2500" b="1" spc="-182" dirty="0">
                <a:latin typeface="Arial"/>
                <a:cs typeface="Arial"/>
              </a:rPr>
              <a:t>energy</a:t>
            </a:r>
            <a:r>
              <a:rPr sz="2500" b="1" spc="-177" dirty="0">
                <a:latin typeface="Arial"/>
                <a:cs typeface="Arial"/>
              </a:rPr>
              <a:t> </a:t>
            </a:r>
            <a:r>
              <a:rPr sz="2500" b="1" spc="-172" dirty="0">
                <a:latin typeface="Arial"/>
                <a:cs typeface="Arial"/>
              </a:rPr>
              <a:t>per</a:t>
            </a:r>
            <a:r>
              <a:rPr sz="2500" b="1" spc="-168" dirty="0">
                <a:latin typeface="Arial"/>
                <a:cs typeface="Arial"/>
              </a:rPr>
              <a:t> </a:t>
            </a:r>
            <a:r>
              <a:rPr sz="2500" b="1" spc="-127" dirty="0">
                <a:latin typeface="Arial"/>
                <a:cs typeface="Arial"/>
              </a:rPr>
              <a:t>litre</a:t>
            </a:r>
            <a:r>
              <a:rPr sz="2500" b="1" spc="-123" dirty="0">
                <a:latin typeface="Arial"/>
                <a:cs typeface="Arial"/>
              </a:rPr>
              <a:t> </a:t>
            </a:r>
            <a:r>
              <a:rPr sz="2500" b="1" spc="-154" dirty="0">
                <a:latin typeface="Arial"/>
                <a:cs typeface="Arial"/>
              </a:rPr>
              <a:t>of</a:t>
            </a:r>
            <a:r>
              <a:rPr sz="2500" b="1" spc="-150" dirty="0">
                <a:latin typeface="Arial"/>
                <a:cs typeface="Arial"/>
              </a:rPr>
              <a:t> </a:t>
            </a:r>
            <a:r>
              <a:rPr sz="2500" b="1" spc="-136" dirty="0">
                <a:latin typeface="Arial"/>
                <a:cs typeface="Arial"/>
              </a:rPr>
              <a:t>fuel,</a:t>
            </a:r>
            <a:r>
              <a:rPr sz="2500" b="1" spc="-132" dirty="0">
                <a:latin typeface="Arial"/>
                <a:cs typeface="Arial"/>
              </a:rPr>
              <a:t> </a:t>
            </a:r>
            <a:r>
              <a:rPr sz="2500" b="1" spc="-195" dirty="0">
                <a:latin typeface="Arial"/>
                <a:cs typeface="Arial"/>
              </a:rPr>
              <a:t>due</a:t>
            </a:r>
            <a:r>
              <a:rPr sz="2500" b="1" spc="-191" dirty="0">
                <a:latin typeface="Arial"/>
                <a:cs typeface="Arial"/>
              </a:rPr>
              <a:t> </a:t>
            </a:r>
            <a:r>
              <a:rPr sz="2500" b="1" spc="-159" dirty="0">
                <a:latin typeface="Arial"/>
                <a:cs typeface="Arial"/>
              </a:rPr>
              <a:t>to</a:t>
            </a:r>
            <a:r>
              <a:rPr sz="2500" b="1" spc="-154" dirty="0">
                <a:latin typeface="Arial"/>
                <a:cs typeface="Arial"/>
              </a:rPr>
              <a:t> </a:t>
            </a:r>
            <a:r>
              <a:rPr sz="2500" b="1" spc="-163" dirty="0">
                <a:latin typeface="Arial"/>
                <a:cs typeface="Arial"/>
              </a:rPr>
              <a:t>nearly </a:t>
            </a:r>
            <a:r>
              <a:rPr sz="2500" b="1" spc="-159" dirty="0">
                <a:latin typeface="Arial"/>
                <a:cs typeface="Arial"/>
              </a:rPr>
              <a:t> </a:t>
            </a:r>
            <a:r>
              <a:rPr sz="2500" b="1" spc="-227" dirty="0">
                <a:latin typeface="Arial"/>
                <a:cs typeface="Arial"/>
              </a:rPr>
              <a:t>com</a:t>
            </a:r>
            <a:r>
              <a:rPr sz="2500" b="1" spc="-159" dirty="0">
                <a:latin typeface="Arial"/>
                <a:cs typeface="Arial"/>
              </a:rPr>
              <a:t>ple</a:t>
            </a:r>
            <a:r>
              <a:rPr sz="2500" b="1" spc="-118" dirty="0">
                <a:latin typeface="Arial"/>
                <a:cs typeface="Arial"/>
              </a:rPr>
              <a:t>t</a:t>
            </a:r>
            <a:r>
              <a:rPr sz="2500" b="1" spc="-185" dirty="0">
                <a:latin typeface="Arial"/>
                <a:cs typeface="Arial"/>
              </a:rPr>
              <a:t>e</a:t>
            </a:r>
            <a:r>
              <a:rPr sz="2500" b="1" spc="-95" dirty="0">
                <a:latin typeface="Arial"/>
                <a:cs typeface="Arial"/>
              </a:rPr>
              <a:t>l</a:t>
            </a:r>
            <a:r>
              <a:rPr sz="2500" b="1" spc="-182" dirty="0">
                <a:latin typeface="Arial"/>
                <a:cs typeface="Arial"/>
              </a:rPr>
              <a:t>y</a:t>
            </a:r>
            <a:r>
              <a:rPr sz="2500" b="1" spc="-91" dirty="0">
                <a:latin typeface="Arial"/>
                <a:cs typeface="Arial"/>
              </a:rPr>
              <a:t> </a:t>
            </a:r>
            <a:r>
              <a:rPr sz="2500" b="1" spc="-145" dirty="0">
                <a:latin typeface="Arial"/>
                <a:cs typeface="Arial"/>
              </a:rPr>
              <a:t>bi</a:t>
            </a:r>
            <a:r>
              <a:rPr sz="2500" b="1" spc="-208" dirty="0">
                <a:latin typeface="Arial"/>
                <a:cs typeface="Arial"/>
              </a:rPr>
              <a:t>omass</a:t>
            </a:r>
            <a:r>
              <a:rPr sz="2500" b="1" spc="-118" dirty="0">
                <a:latin typeface="Arial"/>
                <a:cs typeface="Arial"/>
              </a:rPr>
              <a:t>-</a:t>
            </a:r>
            <a:r>
              <a:rPr sz="2500" b="1" spc="-200" dirty="0">
                <a:latin typeface="Arial"/>
                <a:cs typeface="Arial"/>
              </a:rPr>
              <a:t>po</a:t>
            </a:r>
            <a:r>
              <a:rPr sz="2500" b="1" spc="-254" dirty="0">
                <a:latin typeface="Arial"/>
                <a:cs typeface="Arial"/>
              </a:rPr>
              <a:t>w</a:t>
            </a:r>
            <a:r>
              <a:rPr sz="2500" b="1" spc="-185" dirty="0">
                <a:latin typeface="Arial"/>
                <a:cs typeface="Arial"/>
              </a:rPr>
              <a:t>e</a:t>
            </a:r>
            <a:r>
              <a:rPr sz="2500" b="1" spc="-136" dirty="0">
                <a:latin typeface="Arial"/>
                <a:cs typeface="Arial"/>
              </a:rPr>
              <a:t>r</a:t>
            </a:r>
            <a:r>
              <a:rPr sz="2500" b="1" spc="-185" dirty="0">
                <a:latin typeface="Arial"/>
                <a:cs typeface="Arial"/>
              </a:rPr>
              <a:t>e</a:t>
            </a:r>
            <a:r>
              <a:rPr sz="2500" b="1" spc="-200" dirty="0">
                <a:latin typeface="Arial"/>
                <a:cs typeface="Arial"/>
              </a:rPr>
              <a:t>d</a:t>
            </a:r>
            <a:r>
              <a:rPr sz="2500" b="1" spc="-91" dirty="0">
                <a:latin typeface="Arial"/>
                <a:cs typeface="Arial"/>
              </a:rPr>
              <a:t> </a:t>
            </a:r>
            <a:r>
              <a:rPr sz="2500" b="1" spc="-185" dirty="0">
                <a:latin typeface="Arial"/>
                <a:cs typeface="Arial"/>
              </a:rPr>
              <a:t>sys</a:t>
            </a:r>
            <a:r>
              <a:rPr sz="2500" b="1" spc="-118" dirty="0">
                <a:latin typeface="Arial"/>
                <a:cs typeface="Arial"/>
              </a:rPr>
              <a:t>t</a:t>
            </a:r>
            <a:r>
              <a:rPr sz="2500" b="1" spc="-222" dirty="0">
                <a:latin typeface="Arial"/>
                <a:cs typeface="Arial"/>
              </a:rPr>
              <a:t>ems</a:t>
            </a:r>
            <a:r>
              <a:rPr sz="2500" b="1" spc="-91" dirty="0">
                <a:latin typeface="Arial"/>
                <a:cs typeface="Arial"/>
              </a:rPr>
              <a:t>.</a:t>
            </a:r>
            <a:endParaRPr sz="2500" dirty="0">
              <a:latin typeface="Arial"/>
              <a:cs typeface="Arial"/>
            </a:endParaRPr>
          </a:p>
          <a:p>
            <a:pPr marL="184424" marR="13255" indent="-172898" algn="just">
              <a:lnSpc>
                <a:spcPct val="100800"/>
              </a:lnSpc>
              <a:spcBef>
                <a:spcPts val="417"/>
              </a:spcBef>
              <a:buClr>
                <a:srgbClr val="D16349"/>
              </a:buClr>
              <a:buSzPct val="95000"/>
              <a:buFont typeface="Wingdings"/>
              <a:buChar char=""/>
              <a:tabLst>
                <a:tab pos="217850" algn="l"/>
              </a:tabLst>
            </a:pPr>
            <a:r>
              <a:rPr sz="2500" b="1" spc="-213" dirty="0">
                <a:latin typeface="Arial"/>
                <a:cs typeface="Arial"/>
              </a:rPr>
              <a:t>Much</a:t>
            </a:r>
            <a:r>
              <a:rPr sz="2500" b="1" spc="-208" dirty="0">
                <a:latin typeface="Arial"/>
                <a:cs typeface="Arial"/>
              </a:rPr>
              <a:t> </a:t>
            </a:r>
            <a:r>
              <a:rPr sz="2500" b="1" spc="-172" dirty="0">
                <a:latin typeface="Arial"/>
                <a:cs typeface="Arial"/>
              </a:rPr>
              <a:t>lower</a:t>
            </a:r>
            <a:r>
              <a:rPr sz="2500" b="1" spc="-168" dirty="0">
                <a:latin typeface="Arial"/>
                <a:cs typeface="Arial"/>
              </a:rPr>
              <a:t> </a:t>
            </a:r>
            <a:r>
              <a:rPr sz="2500" b="1" spc="-163" dirty="0">
                <a:latin typeface="Arial"/>
                <a:cs typeface="Arial"/>
              </a:rPr>
              <a:t>net</a:t>
            </a:r>
            <a:r>
              <a:rPr sz="2500" b="1" spc="-159" dirty="0">
                <a:latin typeface="Arial"/>
                <a:cs typeface="Arial"/>
              </a:rPr>
              <a:t> </a:t>
            </a:r>
            <a:r>
              <a:rPr sz="2500" b="1" spc="-163" dirty="0">
                <a:latin typeface="Arial"/>
                <a:cs typeface="Arial"/>
              </a:rPr>
              <a:t>well-to-wheels</a:t>
            </a:r>
            <a:r>
              <a:rPr sz="2500" b="1" spc="-159" dirty="0">
                <a:latin typeface="Arial"/>
                <a:cs typeface="Arial"/>
              </a:rPr>
              <a:t> </a:t>
            </a:r>
            <a:r>
              <a:rPr sz="2500" b="1" spc="-185" dirty="0">
                <a:latin typeface="Arial"/>
                <a:cs typeface="Arial"/>
              </a:rPr>
              <a:t>greenhouse</a:t>
            </a:r>
            <a:r>
              <a:rPr sz="2500" b="1" spc="-182" dirty="0">
                <a:latin typeface="Arial"/>
                <a:cs typeface="Arial"/>
              </a:rPr>
              <a:t> </a:t>
            </a:r>
            <a:r>
              <a:rPr sz="2500" b="1" spc="-191" dirty="0">
                <a:latin typeface="Arial"/>
                <a:cs typeface="Arial"/>
              </a:rPr>
              <a:t>gas</a:t>
            </a:r>
            <a:r>
              <a:rPr sz="2500" b="1" spc="-185" dirty="0">
                <a:latin typeface="Arial"/>
                <a:cs typeface="Arial"/>
              </a:rPr>
              <a:t> </a:t>
            </a:r>
            <a:r>
              <a:rPr sz="2500" b="1" spc="-182" dirty="0">
                <a:latin typeface="Arial"/>
                <a:cs typeface="Arial"/>
              </a:rPr>
              <a:t>emissions</a:t>
            </a:r>
            <a:r>
              <a:rPr sz="2500" b="1" spc="-177" dirty="0">
                <a:latin typeface="Arial"/>
                <a:cs typeface="Arial"/>
              </a:rPr>
              <a:t> than</a:t>
            </a:r>
            <a:r>
              <a:rPr sz="2500" b="1" spc="-172" dirty="0">
                <a:latin typeface="Arial"/>
                <a:cs typeface="Arial"/>
              </a:rPr>
              <a:t> </a:t>
            </a:r>
            <a:r>
              <a:rPr sz="2500" b="1" spc="-168" dirty="0">
                <a:latin typeface="Arial"/>
                <a:cs typeface="Arial"/>
              </a:rPr>
              <a:t>with</a:t>
            </a:r>
            <a:r>
              <a:rPr sz="2500" b="1" spc="-163" dirty="0">
                <a:latin typeface="Arial"/>
                <a:cs typeface="Arial"/>
              </a:rPr>
              <a:t> grain</a:t>
            </a:r>
            <a:r>
              <a:rPr sz="2500" b="1" spc="177" dirty="0">
                <a:latin typeface="Arial"/>
                <a:cs typeface="Arial"/>
              </a:rPr>
              <a:t> </a:t>
            </a:r>
            <a:r>
              <a:rPr sz="2500" b="1" spc="-141" dirty="0">
                <a:latin typeface="Arial"/>
                <a:cs typeface="Arial"/>
              </a:rPr>
              <a:t>to- </a:t>
            </a:r>
            <a:r>
              <a:rPr sz="2500" b="1" spc="-136" dirty="0">
                <a:latin typeface="Arial"/>
                <a:cs typeface="Arial"/>
              </a:rPr>
              <a:t> </a:t>
            </a:r>
            <a:r>
              <a:rPr sz="2500" b="1" spc="-168" dirty="0">
                <a:latin typeface="Arial"/>
                <a:cs typeface="Arial"/>
              </a:rPr>
              <a:t>ethanol</a:t>
            </a:r>
            <a:r>
              <a:rPr sz="2500" b="1" spc="-91" dirty="0">
                <a:latin typeface="Arial"/>
                <a:cs typeface="Arial"/>
              </a:rPr>
              <a:t> </a:t>
            </a:r>
            <a:r>
              <a:rPr sz="2500" b="1" spc="-182" dirty="0">
                <a:latin typeface="Arial"/>
                <a:cs typeface="Arial"/>
              </a:rPr>
              <a:t>processes</a:t>
            </a:r>
            <a:r>
              <a:rPr sz="2500" b="1" spc="-91" dirty="0">
                <a:latin typeface="Arial"/>
                <a:cs typeface="Arial"/>
              </a:rPr>
              <a:t> </a:t>
            </a:r>
            <a:r>
              <a:rPr sz="2500" b="1" spc="-195" dirty="0">
                <a:latin typeface="Arial"/>
                <a:cs typeface="Arial"/>
              </a:rPr>
              <a:t>powered</a:t>
            </a:r>
            <a:r>
              <a:rPr sz="2500" b="1" spc="-91" dirty="0">
                <a:latin typeface="Arial"/>
                <a:cs typeface="Arial"/>
              </a:rPr>
              <a:t> </a:t>
            </a:r>
            <a:r>
              <a:rPr sz="2500" b="1" spc="-159" dirty="0">
                <a:latin typeface="Arial"/>
                <a:cs typeface="Arial"/>
              </a:rPr>
              <a:t>primarily</a:t>
            </a:r>
            <a:r>
              <a:rPr sz="2500" b="1" spc="-91" dirty="0">
                <a:latin typeface="Arial"/>
                <a:cs typeface="Arial"/>
              </a:rPr>
              <a:t> </a:t>
            </a:r>
            <a:r>
              <a:rPr sz="2500" b="1" spc="-191" dirty="0">
                <a:latin typeface="Arial"/>
                <a:cs typeface="Arial"/>
              </a:rPr>
              <a:t>by</a:t>
            </a:r>
            <a:r>
              <a:rPr sz="2500" b="1" spc="-91" dirty="0">
                <a:latin typeface="Arial"/>
                <a:cs typeface="Arial"/>
              </a:rPr>
              <a:t> </a:t>
            </a:r>
            <a:r>
              <a:rPr sz="2500" b="1" spc="-145" dirty="0">
                <a:latin typeface="Arial"/>
                <a:cs typeface="Arial"/>
              </a:rPr>
              <a:t>fossil</a:t>
            </a:r>
            <a:r>
              <a:rPr sz="2500" b="1" spc="-91" dirty="0">
                <a:latin typeface="Arial"/>
                <a:cs typeface="Arial"/>
              </a:rPr>
              <a:t> </a:t>
            </a:r>
            <a:r>
              <a:rPr sz="2500" b="1" spc="-185" dirty="0">
                <a:latin typeface="Arial"/>
                <a:cs typeface="Arial"/>
              </a:rPr>
              <a:t>energy.</a:t>
            </a:r>
            <a:endParaRPr sz="2500" dirty="0">
              <a:latin typeface="Arial"/>
              <a:cs typeface="Arial"/>
            </a:endParaRPr>
          </a:p>
        </p:txBody>
      </p:sp>
      <p:sp>
        <p:nvSpPr>
          <p:cNvPr id="112" name="object 112"/>
          <p:cNvSpPr txBox="1">
            <a:spLocks noGrp="1"/>
          </p:cNvSpPr>
          <p:nvPr>
            <p:ph type="title"/>
          </p:nvPr>
        </p:nvSpPr>
        <p:spPr>
          <a:xfrm>
            <a:off x="1467357" y="535742"/>
            <a:ext cx="9543570" cy="627192"/>
          </a:xfrm>
          <a:prstGeom prst="rect">
            <a:avLst/>
          </a:prstGeom>
        </p:spPr>
        <p:txBody>
          <a:bodyPr vert="horz" wrap="square" lIns="0" tIns="11526" rIns="0" bIns="0" rtlCol="0" anchor="ctr">
            <a:spAutoFit/>
          </a:bodyPr>
          <a:lstStyle/>
          <a:p>
            <a:pPr marL="11527">
              <a:lnSpc>
                <a:spcPct val="100000"/>
              </a:lnSpc>
              <a:spcBef>
                <a:spcPts val="91"/>
              </a:spcBef>
            </a:pPr>
            <a:r>
              <a:rPr sz="4000" spc="-522" dirty="0"/>
              <a:t>C</a:t>
            </a:r>
            <a:r>
              <a:rPr sz="4000" spc="-404" dirty="0"/>
              <a:t>e</a:t>
            </a:r>
            <a:r>
              <a:rPr sz="4000" spc="-204" dirty="0"/>
              <a:t>ll</a:t>
            </a:r>
            <a:r>
              <a:rPr sz="4000" spc="-327" dirty="0"/>
              <a:t>ul</a:t>
            </a:r>
            <a:r>
              <a:rPr sz="4000" spc="-445" dirty="0"/>
              <a:t>o</a:t>
            </a:r>
            <a:r>
              <a:rPr sz="4000" spc="-404" dirty="0"/>
              <a:t>s</a:t>
            </a:r>
            <a:r>
              <a:rPr sz="4000" spc="-204" dirty="0"/>
              <a:t>i</a:t>
            </a:r>
            <a:r>
              <a:rPr sz="4000" spc="-399" dirty="0"/>
              <a:t>c</a:t>
            </a:r>
            <a:r>
              <a:rPr sz="4000" spc="-200" dirty="0"/>
              <a:t> </a:t>
            </a:r>
            <a:r>
              <a:rPr sz="4000" spc="-522" dirty="0"/>
              <a:t>B</a:t>
            </a:r>
            <a:r>
              <a:rPr sz="4000" spc="-327" dirty="0"/>
              <a:t>io</a:t>
            </a:r>
            <a:r>
              <a:rPr sz="4000" spc="-644" dirty="0"/>
              <a:t>m</a:t>
            </a:r>
            <a:r>
              <a:rPr sz="4000" spc="-404" dirty="0"/>
              <a:t>ass</a:t>
            </a:r>
            <a:r>
              <a:rPr sz="4000" spc="-245" dirty="0"/>
              <a:t>-t</a:t>
            </a:r>
            <a:r>
              <a:rPr sz="4000" spc="-439" dirty="0"/>
              <a:t>o</a:t>
            </a:r>
            <a:r>
              <a:rPr sz="4000" spc="-245" dirty="0"/>
              <a:t>-</a:t>
            </a:r>
            <a:r>
              <a:rPr sz="4000" spc="-481" dirty="0"/>
              <a:t>E</a:t>
            </a:r>
            <a:r>
              <a:rPr sz="4000" spc="-245" dirty="0"/>
              <a:t>t</a:t>
            </a:r>
            <a:r>
              <a:rPr sz="4000" spc="-431" dirty="0"/>
              <a:t>hano</a:t>
            </a:r>
            <a:r>
              <a:rPr sz="4000" spc="-200" dirty="0"/>
              <a:t>l</a:t>
            </a:r>
          </a:p>
        </p:txBody>
      </p:sp>
      <p:sp>
        <p:nvSpPr>
          <p:cNvPr id="113" name="object 113"/>
          <p:cNvSpPr txBox="1"/>
          <p:nvPr/>
        </p:nvSpPr>
        <p:spPr>
          <a:xfrm>
            <a:off x="4982295" y="1347960"/>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5713" y="2039634"/>
            <a:ext cx="11642035" cy="3601339"/>
          </a:xfrm>
          <a:prstGeom prst="rect">
            <a:avLst/>
          </a:prstGeom>
        </p:spPr>
        <p:txBody>
          <a:bodyPr vert="horz" wrap="square" lIns="0" tIns="11526" rIns="0" bIns="0" rtlCol="0">
            <a:spAutoFit/>
          </a:bodyPr>
          <a:lstStyle/>
          <a:p>
            <a:pPr marL="184424" marR="12679" indent="-172898" algn="just">
              <a:spcBef>
                <a:spcPts val="91"/>
              </a:spcBef>
            </a:pPr>
            <a:r>
              <a:rPr sz="2500" b="1" spc="-241" dirty="0">
                <a:latin typeface="Arial"/>
                <a:cs typeface="Arial"/>
              </a:rPr>
              <a:t>A</a:t>
            </a:r>
            <a:r>
              <a:rPr sz="2500" b="1" spc="-236" dirty="0">
                <a:latin typeface="Arial"/>
                <a:cs typeface="Arial"/>
              </a:rPr>
              <a:t> </a:t>
            </a:r>
            <a:r>
              <a:rPr sz="2500" b="1" spc="-159" dirty="0">
                <a:latin typeface="Arial"/>
                <a:cs typeface="Arial"/>
              </a:rPr>
              <a:t>large</a:t>
            </a:r>
            <a:r>
              <a:rPr sz="2500" b="1" spc="-154" dirty="0">
                <a:latin typeface="Arial"/>
                <a:cs typeface="Arial"/>
              </a:rPr>
              <a:t> variety</a:t>
            </a:r>
            <a:r>
              <a:rPr sz="2500" b="1" spc="-150" dirty="0">
                <a:latin typeface="Arial"/>
                <a:cs typeface="Arial"/>
              </a:rPr>
              <a:t> </a:t>
            </a:r>
            <a:r>
              <a:rPr sz="2500" b="1" spc="-154" dirty="0">
                <a:latin typeface="Arial"/>
                <a:cs typeface="Arial"/>
              </a:rPr>
              <a:t>of</a:t>
            </a:r>
            <a:r>
              <a:rPr sz="2500" b="1" spc="-150" dirty="0">
                <a:latin typeface="Arial"/>
                <a:cs typeface="Arial"/>
              </a:rPr>
              <a:t> </a:t>
            </a:r>
            <a:r>
              <a:rPr sz="2500" b="1" spc="-172" dirty="0">
                <a:latin typeface="Arial"/>
                <a:cs typeface="Arial"/>
              </a:rPr>
              <a:t>feedstock</a:t>
            </a:r>
            <a:r>
              <a:rPr sz="2500" b="1" spc="-168" dirty="0">
                <a:latin typeface="Arial"/>
                <a:cs typeface="Arial"/>
              </a:rPr>
              <a:t> </a:t>
            </a:r>
            <a:r>
              <a:rPr sz="2500" b="1" spc="-141" dirty="0">
                <a:latin typeface="Arial"/>
                <a:cs typeface="Arial"/>
              </a:rPr>
              <a:t>is</a:t>
            </a:r>
            <a:r>
              <a:rPr sz="2500" b="1" spc="-136" dirty="0">
                <a:latin typeface="Arial"/>
                <a:cs typeface="Arial"/>
              </a:rPr>
              <a:t> </a:t>
            </a:r>
            <a:r>
              <a:rPr sz="2500" b="1" spc="-154" dirty="0">
                <a:latin typeface="Arial"/>
                <a:cs typeface="Arial"/>
              </a:rPr>
              <a:t>available</a:t>
            </a:r>
            <a:r>
              <a:rPr sz="2500" b="1" spc="-150" dirty="0">
                <a:latin typeface="Arial"/>
                <a:cs typeface="Arial"/>
              </a:rPr>
              <a:t> for</a:t>
            </a:r>
            <a:r>
              <a:rPr sz="2500" b="1" spc="-145" dirty="0">
                <a:latin typeface="Arial"/>
                <a:cs typeface="Arial"/>
              </a:rPr>
              <a:t> </a:t>
            </a:r>
            <a:r>
              <a:rPr sz="2500" b="1" spc="-182" dirty="0">
                <a:latin typeface="Arial"/>
                <a:cs typeface="Arial"/>
              </a:rPr>
              <a:t>producing</a:t>
            </a:r>
            <a:r>
              <a:rPr sz="2500" b="1" spc="-177" dirty="0">
                <a:latin typeface="Arial"/>
                <a:cs typeface="Arial"/>
              </a:rPr>
              <a:t> </a:t>
            </a:r>
            <a:r>
              <a:rPr sz="2500" b="1" spc="-168" dirty="0">
                <a:latin typeface="Arial"/>
                <a:cs typeface="Arial"/>
              </a:rPr>
              <a:t>ethanol</a:t>
            </a:r>
            <a:r>
              <a:rPr sz="2500" b="1" spc="168" dirty="0">
                <a:latin typeface="Arial"/>
                <a:cs typeface="Arial"/>
              </a:rPr>
              <a:t> </a:t>
            </a:r>
            <a:r>
              <a:rPr sz="2500" b="1" spc="-185" dirty="0">
                <a:latin typeface="Arial"/>
                <a:cs typeface="Arial"/>
              </a:rPr>
              <a:t>from</a:t>
            </a:r>
            <a:r>
              <a:rPr sz="2500" b="1" spc="136" dirty="0">
                <a:latin typeface="Arial"/>
                <a:cs typeface="Arial"/>
              </a:rPr>
              <a:t> </a:t>
            </a:r>
            <a:r>
              <a:rPr sz="2500" b="1" spc="-154" dirty="0">
                <a:latin typeface="Arial"/>
                <a:cs typeface="Arial"/>
              </a:rPr>
              <a:t>cellulosic </a:t>
            </a:r>
            <a:r>
              <a:rPr sz="2500" b="1" spc="-150" dirty="0">
                <a:latin typeface="Arial"/>
                <a:cs typeface="Arial"/>
              </a:rPr>
              <a:t> </a:t>
            </a:r>
            <a:r>
              <a:rPr sz="2500" b="1" spc="-177" dirty="0">
                <a:latin typeface="Arial"/>
                <a:cs typeface="Arial"/>
              </a:rPr>
              <a:t>biomass.</a:t>
            </a:r>
            <a:endParaRPr sz="2500" dirty="0">
              <a:latin typeface="Arial"/>
              <a:cs typeface="Arial"/>
            </a:endParaRPr>
          </a:p>
          <a:p>
            <a:pPr marL="184424" marR="4611" indent="-172898" algn="just">
              <a:lnSpc>
                <a:spcPct val="98300"/>
              </a:lnSpc>
              <a:spcBef>
                <a:spcPts val="472"/>
              </a:spcBef>
            </a:pPr>
            <a:r>
              <a:rPr sz="2500" b="1" spc="-123" dirty="0">
                <a:solidFill>
                  <a:srgbClr val="008000"/>
                </a:solidFill>
                <a:latin typeface="Arial"/>
                <a:cs typeface="Arial"/>
              </a:rPr>
              <a:t>Agricultural</a:t>
            </a:r>
            <a:r>
              <a:rPr sz="2500" b="1" spc="-118" dirty="0">
                <a:solidFill>
                  <a:srgbClr val="008000"/>
                </a:solidFill>
                <a:latin typeface="Arial"/>
                <a:cs typeface="Arial"/>
              </a:rPr>
              <a:t> </a:t>
            </a:r>
            <a:r>
              <a:rPr sz="2500" b="1" spc="-154" dirty="0">
                <a:solidFill>
                  <a:srgbClr val="008000"/>
                </a:solidFill>
                <a:latin typeface="Arial"/>
                <a:cs typeface="Arial"/>
              </a:rPr>
              <a:t>wastes</a:t>
            </a:r>
            <a:r>
              <a:rPr sz="2500" b="1" spc="200" dirty="0">
                <a:solidFill>
                  <a:srgbClr val="008000"/>
                </a:solidFill>
                <a:latin typeface="Arial"/>
                <a:cs typeface="Arial"/>
              </a:rPr>
              <a:t> </a:t>
            </a:r>
            <a:r>
              <a:rPr sz="2500" b="1" spc="-127" dirty="0">
                <a:latin typeface="Arial"/>
                <a:cs typeface="Arial"/>
              </a:rPr>
              <a:t>(including</a:t>
            </a:r>
            <a:r>
              <a:rPr sz="2500" b="1" spc="-123" dirty="0">
                <a:latin typeface="Arial"/>
                <a:cs typeface="Arial"/>
              </a:rPr>
              <a:t> </a:t>
            </a:r>
            <a:r>
              <a:rPr sz="2500" b="1" spc="-145" dirty="0">
                <a:latin typeface="Arial"/>
                <a:cs typeface="Arial"/>
              </a:rPr>
              <a:t>those</a:t>
            </a:r>
            <a:r>
              <a:rPr sz="2500" b="1" spc="-141" dirty="0">
                <a:latin typeface="Arial"/>
                <a:cs typeface="Arial"/>
              </a:rPr>
              <a:t> </a:t>
            </a:r>
            <a:r>
              <a:rPr sz="2500" b="1" spc="-123" dirty="0">
                <a:latin typeface="Arial"/>
                <a:cs typeface="Arial"/>
              </a:rPr>
              <a:t>resulting</a:t>
            </a:r>
            <a:r>
              <a:rPr sz="2500" b="1" spc="-118" dirty="0">
                <a:latin typeface="Arial"/>
                <a:cs typeface="Arial"/>
              </a:rPr>
              <a:t> </a:t>
            </a:r>
            <a:r>
              <a:rPr sz="2500" b="1" spc="-159" dirty="0">
                <a:latin typeface="Arial"/>
                <a:cs typeface="Arial"/>
              </a:rPr>
              <a:t>from</a:t>
            </a:r>
            <a:r>
              <a:rPr sz="2500" b="1" spc="-154" dirty="0">
                <a:latin typeface="Arial"/>
                <a:cs typeface="Arial"/>
              </a:rPr>
              <a:t> </a:t>
            </a:r>
            <a:r>
              <a:rPr sz="2500" b="1" spc="-136" dirty="0">
                <a:latin typeface="Arial"/>
                <a:cs typeface="Arial"/>
              </a:rPr>
              <a:t>conventional</a:t>
            </a:r>
            <a:r>
              <a:rPr sz="2500" b="1" spc="-132" dirty="0">
                <a:latin typeface="Arial"/>
                <a:cs typeface="Arial"/>
              </a:rPr>
              <a:t> </a:t>
            </a:r>
            <a:r>
              <a:rPr sz="2500" b="1" spc="-136" dirty="0">
                <a:latin typeface="Arial"/>
                <a:cs typeface="Arial"/>
              </a:rPr>
              <a:t>ethanol </a:t>
            </a:r>
            <a:r>
              <a:rPr sz="2500" b="1" spc="-132" dirty="0">
                <a:latin typeface="Arial"/>
                <a:cs typeface="Arial"/>
              </a:rPr>
              <a:t> </a:t>
            </a:r>
            <a:r>
              <a:rPr sz="2500" b="1" spc="-163" dirty="0">
                <a:latin typeface="Arial"/>
                <a:cs typeface="Arial"/>
              </a:rPr>
              <a:t>production), </a:t>
            </a:r>
            <a:r>
              <a:rPr sz="2500" b="1" spc="-154" dirty="0">
                <a:solidFill>
                  <a:srgbClr val="008000"/>
                </a:solidFill>
                <a:latin typeface="Arial"/>
                <a:cs typeface="Arial"/>
              </a:rPr>
              <a:t>forest </a:t>
            </a:r>
            <a:r>
              <a:rPr sz="2500" b="1" spc="-159" dirty="0">
                <a:solidFill>
                  <a:srgbClr val="008000"/>
                </a:solidFill>
                <a:latin typeface="Arial"/>
                <a:cs typeface="Arial"/>
              </a:rPr>
              <a:t>residue</a:t>
            </a:r>
            <a:r>
              <a:rPr sz="2500" b="1" spc="-159" dirty="0">
                <a:latin typeface="Arial"/>
                <a:cs typeface="Arial"/>
              </a:rPr>
              <a:t>, </a:t>
            </a:r>
            <a:r>
              <a:rPr sz="2500" b="1" spc="-172" dirty="0">
                <a:solidFill>
                  <a:srgbClr val="008000"/>
                </a:solidFill>
                <a:latin typeface="Arial"/>
                <a:cs typeface="Arial"/>
              </a:rPr>
              <a:t>municipal </a:t>
            </a:r>
            <a:r>
              <a:rPr sz="2500" b="1" spc="-154" dirty="0">
                <a:solidFill>
                  <a:srgbClr val="008000"/>
                </a:solidFill>
                <a:latin typeface="Arial"/>
                <a:cs typeface="Arial"/>
              </a:rPr>
              <a:t>solid </a:t>
            </a:r>
            <a:r>
              <a:rPr sz="2500" b="1" spc="-185" dirty="0">
                <a:solidFill>
                  <a:srgbClr val="008000"/>
                </a:solidFill>
                <a:latin typeface="Arial"/>
                <a:cs typeface="Arial"/>
              </a:rPr>
              <a:t>wastes </a:t>
            </a:r>
            <a:r>
              <a:rPr sz="2500" b="1" spc="-185" dirty="0">
                <a:latin typeface="Arial"/>
                <a:cs typeface="Arial"/>
              </a:rPr>
              <a:t>(</a:t>
            </a:r>
            <a:r>
              <a:rPr sz="2500" b="1" spc="-185" dirty="0">
                <a:solidFill>
                  <a:srgbClr val="008000"/>
                </a:solidFill>
                <a:latin typeface="Arial"/>
                <a:cs typeface="Arial"/>
              </a:rPr>
              <a:t>MSW</a:t>
            </a:r>
            <a:r>
              <a:rPr sz="2500" b="1" spc="-185" dirty="0">
                <a:latin typeface="Arial"/>
                <a:cs typeface="Arial"/>
              </a:rPr>
              <a:t>), wastes from </a:t>
            </a:r>
            <a:r>
              <a:rPr sz="2500" b="1" spc="-168" dirty="0">
                <a:latin typeface="Arial"/>
                <a:cs typeface="Arial"/>
              </a:rPr>
              <a:t>pulp/paper </a:t>
            </a:r>
            <a:r>
              <a:rPr sz="2500" b="1" spc="-163" dirty="0">
                <a:latin typeface="Arial"/>
                <a:cs typeface="Arial"/>
              </a:rPr>
              <a:t> </a:t>
            </a:r>
            <a:r>
              <a:rPr sz="2500" b="1" spc="-204" dirty="0">
                <a:latin typeface="Arial"/>
                <a:cs typeface="Arial"/>
              </a:rPr>
              <a:t>p</a:t>
            </a:r>
            <a:r>
              <a:rPr sz="2500" b="1" spc="-136" dirty="0">
                <a:latin typeface="Arial"/>
                <a:cs typeface="Arial"/>
              </a:rPr>
              <a:t>r</a:t>
            </a:r>
            <a:r>
              <a:rPr sz="2500" b="1" spc="-185" dirty="0">
                <a:latin typeface="Arial"/>
                <a:cs typeface="Arial"/>
              </a:rPr>
              <a:t>ocesses</a:t>
            </a:r>
            <a:r>
              <a:rPr sz="2500" b="1" spc="-91" dirty="0">
                <a:latin typeface="Arial"/>
                <a:cs typeface="Arial"/>
              </a:rPr>
              <a:t> </a:t>
            </a:r>
            <a:r>
              <a:rPr sz="2500" b="1" spc="-185" dirty="0">
                <a:latin typeface="Arial"/>
                <a:cs typeface="Arial"/>
              </a:rPr>
              <a:t>a</a:t>
            </a:r>
            <a:r>
              <a:rPr sz="2500" b="1" spc="-200" dirty="0">
                <a:latin typeface="Arial"/>
                <a:cs typeface="Arial"/>
              </a:rPr>
              <a:t>nd</a:t>
            </a:r>
            <a:r>
              <a:rPr sz="2500" b="1" spc="-95" dirty="0">
                <a:latin typeface="Arial"/>
                <a:cs typeface="Arial"/>
              </a:rPr>
              <a:t> </a:t>
            </a:r>
            <a:r>
              <a:rPr sz="2500" b="1" spc="-191" dirty="0">
                <a:solidFill>
                  <a:srgbClr val="008000"/>
                </a:solidFill>
                <a:latin typeface="Arial"/>
                <a:cs typeface="Arial"/>
              </a:rPr>
              <a:t>ene</a:t>
            </a:r>
            <a:r>
              <a:rPr sz="2500" b="1" spc="-136" dirty="0">
                <a:solidFill>
                  <a:srgbClr val="008000"/>
                </a:solidFill>
                <a:latin typeface="Arial"/>
                <a:cs typeface="Arial"/>
              </a:rPr>
              <a:t>r</a:t>
            </a:r>
            <a:r>
              <a:rPr sz="2500" b="1" spc="-191" dirty="0">
                <a:solidFill>
                  <a:srgbClr val="008000"/>
                </a:solidFill>
                <a:latin typeface="Arial"/>
                <a:cs typeface="Arial"/>
              </a:rPr>
              <a:t>gy</a:t>
            </a:r>
            <a:r>
              <a:rPr sz="2500" b="1" spc="-91" dirty="0">
                <a:solidFill>
                  <a:srgbClr val="008000"/>
                </a:solidFill>
                <a:latin typeface="Arial"/>
                <a:cs typeface="Arial"/>
              </a:rPr>
              <a:t> </a:t>
            </a:r>
            <a:r>
              <a:rPr sz="2500" b="1" spc="-185" dirty="0">
                <a:solidFill>
                  <a:srgbClr val="008000"/>
                </a:solidFill>
                <a:latin typeface="Arial"/>
                <a:cs typeface="Arial"/>
              </a:rPr>
              <a:t>c</a:t>
            </a:r>
            <a:r>
              <a:rPr sz="2500" b="1" spc="-136" dirty="0">
                <a:solidFill>
                  <a:srgbClr val="008000"/>
                </a:solidFill>
                <a:latin typeface="Arial"/>
                <a:cs typeface="Arial"/>
              </a:rPr>
              <a:t>r</a:t>
            </a:r>
            <a:r>
              <a:rPr sz="2500" b="1" spc="-200" dirty="0">
                <a:solidFill>
                  <a:srgbClr val="008000"/>
                </a:solidFill>
                <a:latin typeface="Arial"/>
                <a:cs typeface="Arial"/>
              </a:rPr>
              <a:t>op</a:t>
            </a:r>
            <a:r>
              <a:rPr sz="2500" b="1" spc="-191" dirty="0">
                <a:solidFill>
                  <a:srgbClr val="008000"/>
                </a:solidFill>
                <a:latin typeface="Arial"/>
                <a:cs typeface="Arial"/>
              </a:rPr>
              <a:t>s</a:t>
            </a:r>
            <a:r>
              <a:rPr sz="2500" b="1" spc="-91" dirty="0">
                <a:latin typeface="Arial"/>
                <a:cs typeface="Arial"/>
              </a:rPr>
              <a:t>.</a:t>
            </a:r>
            <a:endParaRPr sz="2500" dirty="0">
              <a:latin typeface="Arial"/>
              <a:cs typeface="Arial"/>
            </a:endParaRPr>
          </a:p>
          <a:p>
            <a:pPr marL="184424" marR="4611" indent="-172898" algn="just">
              <a:lnSpc>
                <a:spcPct val="100400"/>
              </a:lnSpc>
              <a:spcBef>
                <a:spcPts val="427"/>
              </a:spcBef>
            </a:pPr>
            <a:r>
              <a:rPr sz="2500" b="1" spc="-159" dirty="0">
                <a:latin typeface="Arial"/>
                <a:cs typeface="Arial"/>
              </a:rPr>
              <a:t>Agricultural </a:t>
            </a:r>
            <a:r>
              <a:rPr sz="2500" b="1" spc="-185" dirty="0">
                <a:latin typeface="Arial"/>
                <a:cs typeface="Arial"/>
              </a:rPr>
              <a:t>wastes </a:t>
            </a:r>
            <a:r>
              <a:rPr sz="2500" b="1" spc="-154" dirty="0">
                <a:latin typeface="Arial"/>
                <a:cs typeface="Arial"/>
              </a:rPr>
              <a:t>available </a:t>
            </a:r>
            <a:r>
              <a:rPr sz="2500" b="1" spc="-150" dirty="0">
                <a:latin typeface="Arial"/>
                <a:cs typeface="Arial"/>
              </a:rPr>
              <a:t>for </a:t>
            </a:r>
            <a:r>
              <a:rPr sz="2500" b="1" spc="-168" dirty="0">
                <a:latin typeface="Arial"/>
                <a:cs typeface="Arial"/>
              </a:rPr>
              <a:t>ethanol </a:t>
            </a:r>
            <a:r>
              <a:rPr sz="2500" b="1" spc="-177" dirty="0">
                <a:latin typeface="Arial"/>
                <a:cs typeface="Arial"/>
              </a:rPr>
              <a:t>conversion </a:t>
            </a:r>
            <a:r>
              <a:rPr sz="2500" b="1" spc="-168" dirty="0">
                <a:latin typeface="Arial"/>
                <a:cs typeface="Arial"/>
              </a:rPr>
              <a:t>include </a:t>
            </a:r>
            <a:r>
              <a:rPr sz="2500" b="1" spc="-182" dirty="0">
                <a:latin typeface="Arial"/>
                <a:cs typeface="Arial"/>
              </a:rPr>
              <a:t>crop </a:t>
            </a:r>
            <a:r>
              <a:rPr sz="2500" b="1" spc="-172" dirty="0">
                <a:latin typeface="Arial"/>
                <a:cs typeface="Arial"/>
              </a:rPr>
              <a:t>residues </a:t>
            </a:r>
            <a:r>
              <a:rPr sz="2500" b="1" spc="-191" dirty="0">
                <a:latin typeface="Arial"/>
                <a:cs typeface="Arial"/>
              </a:rPr>
              <a:t>such </a:t>
            </a:r>
            <a:r>
              <a:rPr sz="2500" b="1" spc="-185" dirty="0">
                <a:latin typeface="Arial"/>
                <a:cs typeface="Arial"/>
              </a:rPr>
              <a:t>as </a:t>
            </a:r>
            <a:r>
              <a:rPr sz="2500" b="1" spc="-182" dirty="0">
                <a:latin typeface="Arial"/>
                <a:cs typeface="Arial"/>
              </a:rPr>
              <a:t> </a:t>
            </a:r>
            <a:r>
              <a:rPr sz="2500" b="1" spc="-185" dirty="0">
                <a:solidFill>
                  <a:srgbClr val="008000"/>
                </a:solidFill>
                <a:latin typeface="Arial"/>
                <a:cs typeface="Arial"/>
              </a:rPr>
              <a:t>wheat </a:t>
            </a:r>
            <a:r>
              <a:rPr sz="2500" b="1" spc="-168" dirty="0">
                <a:solidFill>
                  <a:srgbClr val="008000"/>
                </a:solidFill>
                <a:latin typeface="Arial"/>
                <a:cs typeface="Arial"/>
              </a:rPr>
              <a:t>straw</a:t>
            </a:r>
            <a:r>
              <a:rPr sz="2500" b="1" spc="-168" dirty="0">
                <a:latin typeface="Arial"/>
                <a:cs typeface="Arial"/>
              </a:rPr>
              <a:t>, </a:t>
            </a:r>
            <a:r>
              <a:rPr sz="2500" b="1" spc="-182" dirty="0">
                <a:solidFill>
                  <a:srgbClr val="008000"/>
                </a:solidFill>
                <a:latin typeface="Arial"/>
                <a:cs typeface="Arial"/>
              </a:rPr>
              <a:t>corn </a:t>
            </a:r>
            <a:r>
              <a:rPr sz="2500" b="1" spc="-168" dirty="0">
                <a:solidFill>
                  <a:srgbClr val="008000"/>
                </a:solidFill>
                <a:latin typeface="Arial"/>
                <a:cs typeface="Arial"/>
              </a:rPr>
              <a:t>stover </a:t>
            </a:r>
            <a:r>
              <a:rPr sz="2500" b="1" spc="-154" dirty="0">
                <a:latin typeface="Arial"/>
                <a:cs typeface="Arial"/>
              </a:rPr>
              <a:t>(leaves, </a:t>
            </a:r>
            <a:r>
              <a:rPr sz="2500" b="1" spc="-159" dirty="0">
                <a:latin typeface="Arial"/>
                <a:cs typeface="Arial"/>
              </a:rPr>
              <a:t>stalks </a:t>
            </a:r>
            <a:r>
              <a:rPr sz="2500" b="1" spc="-195" dirty="0">
                <a:latin typeface="Arial"/>
                <a:cs typeface="Arial"/>
              </a:rPr>
              <a:t>and </a:t>
            </a:r>
            <a:r>
              <a:rPr sz="2500" b="1" spc="-163" dirty="0">
                <a:latin typeface="Arial"/>
                <a:cs typeface="Arial"/>
              </a:rPr>
              <a:t>cobs), </a:t>
            </a:r>
            <a:r>
              <a:rPr sz="2500" b="1" spc="-150" dirty="0">
                <a:solidFill>
                  <a:srgbClr val="008000"/>
                </a:solidFill>
                <a:latin typeface="Arial"/>
                <a:cs typeface="Arial"/>
              </a:rPr>
              <a:t>rice </a:t>
            </a:r>
            <a:r>
              <a:rPr sz="2500" b="1" spc="-177" dirty="0">
                <a:solidFill>
                  <a:srgbClr val="008000"/>
                </a:solidFill>
                <a:latin typeface="Arial"/>
                <a:cs typeface="Arial"/>
              </a:rPr>
              <a:t>straw </a:t>
            </a:r>
            <a:r>
              <a:rPr sz="2500" b="1" spc="-195" dirty="0">
                <a:latin typeface="Arial"/>
                <a:cs typeface="Arial"/>
              </a:rPr>
              <a:t>and </a:t>
            </a:r>
            <a:r>
              <a:rPr sz="2500" b="1" spc="-191" dirty="0">
                <a:solidFill>
                  <a:srgbClr val="008000"/>
                </a:solidFill>
                <a:latin typeface="Arial"/>
                <a:cs typeface="Arial"/>
              </a:rPr>
              <a:t>bagasse </a:t>
            </a:r>
            <a:r>
              <a:rPr sz="2500" b="1" spc="-168" dirty="0">
                <a:latin typeface="Arial"/>
                <a:cs typeface="Arial"/>
              </a:rPr>
              <a:t>(sugar </a:t>
            </a:r>
            <a:r>
              <a:rPr sz="2500" b="1" spc="-163" dirty="0">
                <a:latin typeface="Arial"/>
                <a:cs typeface="Arial"/>
              </a:rPr>
              <a:t> </a:t>
            </a:r>
            <a:r>
              <a:rPr sz="2500" b="1" spc="-191" dirty="0">
                <a:latin typeface="Arial"/>
                <a:cs typeface="Arial"/>
              </a:rPr>
              <a:t>cane</a:t>
            </a:r>
            <a:r>
              <a:rPr sz="2500" b="1" spc="-95" dirty="0">
                <a:latin typeface="Arial"/>
                <a:cs typeface="Arial"/>
              </a:rPr>
              <a:t> </a:t>
            </a:r>
            <a:r>
              <a:rPr sz="2500" b="1" spc="-163" dirty="0">
                <a:latin typeface="Arial"/>
                <a:cs typeface="Arial"/>
              </a:rPr>
              <a:t>waste).</a:t>
            </a:r>
            <a:endParaRPr sz="2500" dirty="0">
              <a:latin typeface="Arial"/>
              <a:cs typeface="Arial"/>
            </a:endParaRPr>
          </a:p>
          <a:p>
            <a:pPr marL="184424" marR="12679" indent="-172898" algn="just">
              <a:lnSpc>
                <a:spcPct val="100800"/>
              </a:lnSpc>
              <a:spcBef>
                <a:spcPts val="417"/>
              </a:spcBef>
            </a:pPr>
            <a:r>
              <a:rPr sz="2500" b="1" spc="-168" dirty="0">
                <a:latin typeface="Arial"/>
                <a:cs typeface="Arial"/>
              </a:rPr>
              <a:t>Forestry </a:t>
            </a:r>
            <a:r>
              <a:rPr sz="2500" b="1" spc="-185" dirty="0">
                <a:latin typeface="Arial"/>
                <a:cs typeface="Arial"/>
              </a:rPr>
              <a:t>wastes </a:t>
            </a:r>
            <a:r>
              <a:rPr sz="2500" b="1" spc="-168" dirty="0">
                <a:latin typeface="Arial"/>
                <a:cs typeface="Arial"/>
              </a:rPr>
              <a:t>include </a:t>
            </a:r>
            <a:r>
              <a:rPr sz="2500" b="1" spc="-163" dirty="0">
                <a:latin typeface="Arial"/>
                <a:cs typeface="Arial"/>
              </a:rPr>
              <a:t>underutilised </a:t>
            </a:r>
            <a:r>
              <a:rPr sz="2500" b="1" spc="-213" dirty="0">
                <a:latin typeface="Arial"/>
                <a:cs typeface="Arial"/>
              </a:rPr>
              <a:t>wood </a:t>
            </a:r>
            <a:r>
              <a:rPr sz="2500" b="1" spc="-195" dirty="0">
                <a:latin typeface="Arial"/>
                <a:cs typeface="Arial"/>
              </a:rPr>
              <a:t>and </a:t>
            </a:r>
            <a:r>
              <a:rPr sz="2500" b="1" spc="-172" dirty="0">
                <a:latin typeface="Arial"/>
                <a:cs typeface="Arial"/>
              </a:rPr>
              <a:t>logging </a:t>
            </a:r>
            <a:r>
              <a:rPr sz="2500" b="1" spc="-168" dirty="0">
                <a:latin typeface="Arial"/>
                <a:cs typeface="Arial"/>
              </a:rPr>
              <a:t>residues; </a:t>
            </a:r>
            <a:r>
              <a:rPr sz="2500" b="1" spc="-172" dirty="0">
                <a:latin typeface="Arial"/>
                <a:cs typeface="Arial"/>
              </a:rPr>
              <a:t>rough, </a:t>
            </a:r>
            <a:r>
              <a:rPr sz="2500" b="1" spc="-159" dirty="0">
                <a:latin typeface="Arial"/>
                <a:cs typeface="Arial"/>
              </a:rPr>
              <a:t>rotten </a:t>
            </a:r>
            <a:r>
              <a:rPr sz="2500" b="1" spc="-195" dirty="0">
                <a:latin typeface="Arial"/>
                <a:cs typeface="Arial"/>
              </a:rPr>
              <a:t>and </a:t>
            </a:r>
            <a:r>
              <a:rPr sz="2500" b="1" spc="-191" dirty="0">
                <a:latin typeface="Arial"/>
                <a:cs typeface="Arial"/>
              </a:rPr>
              <a:t> </a:t>
            </a:r>
            <a:r>
              <a:rPr sz="2500" b="1" spc="-163" dirty="0">
                <a:latin typeface="Arial"/>
                <a:cs typeface="Arial"/>
              </a:rPr>
              <a:t>salvable</a:t>
            </a:r>
            <a:r>
              <a:rPr sz="2500" b="1" spc="-91" dirty="0">
                <a:latin typeface="Arial"/>
                <a:cs typeface="Arial"/>
              </a:rPr>
              <a:t> </a:t>
            </a:r>
            <a:r>
              <a:rPr sz="2500" b="1" spc="-191" dirty="0">
                <a:latin typeface="Arial"/>
                <a:cs typeface="Arial"/>
              </a:rPr>
              <a:t>dead</a:t>
            </a:r>
            <a:r>
              <a:rPr sz="2500" b="1" spc="-91" dirty="0">
                <a:latin typeface="Arial"/>
                <a:cs typeface="Arial"/>
              </a:rPr>
              <a:t> </a:t>
            </a:r>
            <a:r>
              <a:rPr sz="2500" b="1" spc="-195" dirty="0">
                <a:latin typeface="Arial"/>
                <a:cs typeface="Arial"/>
              </a:rPr>
              <a:t>wood;</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85" dirty="0">
                <a:latin typeface="Arial"/>
                <a:cs typeface="Arial"/>
              </a:rPr>
              <a:t>excess</a:t>
            </a:r>
            <a:r>
              <a:rPr sz="2500" b="1" spc="-91" dirty="0">
                <a:latin typeface="Arial"/>
                <a:cs typeface="Arial"/>
              </a:rPr>
              <a:t> </a:t>
            </a:r>
            <a:r>
              <a:rPr sz="2500" b="1" spc="-168" dirty="0">
                <a:latin typeface="Arial"/>
                <a:cs typeface="Arial"/>
              </a:rPr>
              <a:t>saplings</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68" dirty="0">
                <a:latin typeface="Arial"/>
                <a:cs typeface="Arial"/>
              </a:rPr>
              <a:t>small</a:t>
            </a:r>
            <a:r>
              <a:rPr sz="2500" b="1" spc="-91" dirty="0">
                <a:latin typeface="Arial"/>
                <a:cs typeface="Arial"/>
              </a:rPr>
              <a:t> </a:t>
            </a:r>
            <a:r>
              <a:rPr sz="2500" b="1" spc="-150" dirty="0">
                <a:latin typeface="Arial"/>
                <a:cs typeface="Arial"/>
              </a:rPr>
              <a:t>trees.</a:t>
            </a:r>
            <a:endParaRPr sz="2500" dirty="0">
              <a:latin typeface="Arial"/>
              <a:cs typeface="Arial"/>
            </a:endParaRPr>
          </a:p>
        </p:txBody>
      </p:sp>
      <p:sp>
        <p:nvSpPr>
          <p:cNvPr id="112" name="object 112"/>
          <p:cNvSpPr txBox="1">
            <a:spLocks noGrp="1"/>
          </p:cNvSpPr>
          <p:nvPr>
            <p:ph type="title"/>
          </p:nvPr>
        </p:nvSpPr>
        <p:spPr>
          <a:xfrm>
            <a:off x="1478475" y="538388"/>
            <a:ext cx="563811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ll</a:t>
            </a:r>
            <a:r>
              <a:rPr sz="3600" spc="-327" dirty="0"/>
              <a:t>ul</a:t>
            </a:r>
            <a:r>
              <a:rPr sz="3600" spc="-445" dirty="0"/>
              <a:t>o</a:t>
            </a:r>
            <a:r>
              <a:rPr sz="3600" spc="-404" dirty="0"/>
              <a:t>s</a:t>
            </a:r>
            <a:r>
              <a:rPr sz="3600" spc="-204" dirty="0"/>
              <a:t>i</a:t>
            </a:r>
            <a:r>
              <a:rPr sz="3600" spc="-399" dirty="0"/>
              <a:t>c</a:t>
            </a:r>
            <a:r>
              <a:rPr sz="3600" spc="-200" dirty="0"/>
              <a:t> </a:t>
            </a:r>
            <a:r>
              <a:rPr sz="3600" spc="-522" dirty="0"/>
              <a:t>B</a:t>
            </a:r>
            <a:r>
              <a:rPr sz="3600" spc="-327" dirty="0"/>
              <a:t>io</a:t>
            </a:r>
            <a:r>
              <a:rPr sz="3600" spc="-644" dirty="0"/>
              <a:t>m</a:t>
            </a:r>
            <a:r>
              <a:rPr sz="3600" spc="-404" dirty="0"/>
              <a:t>ass</a:t>
            </a:r>
            <a:r>
              <a:rPr sz="3600" spc="-245" dirty="0"/>
              <a:t>-t</a:t>
            </a:r>
            <a:r>
              <a:rPr sz="3600" spc="-439" dirty="0"/>
              <a:t>o</a:t>
            </a:r>
            <a:r>
              <a:rPr sz="3600" spc="-245" dirty="0"/>
              <a:t>-</a:t>
            </a:r>
            <a:r>
              <a:rPr sz="3600" spc="-481" dirty="0"/>
              <a:t>E</a:t>
            </a:r>
            <a:r>
              <a:rPr sz="3600" spc="-245" dirty="0"/>
              <a:t>t</a:t>
            </a:r>
            <a:r>
              <a:rPr sz="3600" spc="-431" dirty="0"/>
              <a:t>hano</a:t>
            </a:r>
            <a:r>
              <a:rPr sz="3600" spc="-200" dirty="0"/>
              <a:t>l</a:t>
            </a:r>
          </a:p>
        </p:txBody>
      </p:sp>
      <p:sp>
        <p:nvSpPr>
          <p:cNvPr id="113" name="object 113"/>
          <p:cNvSpPr txBox="1"/>
          <p:nvPr/>
        </p:nvSpPr>
        <p:spPr>
          <a:xfrm>
            <a:off x="3323433" y="1104024"/>
            <a:ext cx="5306594" cy="626102"/>
          </a:xfrm>
          <a:prstGeom prst="rect">
            <a:avLst/>
          </a:prstGeom>
        </p:spPr>
        <p:txBody>
          <a:bodyPr vert="horz" wrap="square" lIns="0" tIns="11526" rIns="0" bIns="0" rtlCol="0">
            <a:spAutoFit/>
          </a:bodyPr>
          <a:lstStyle/>
          <a:p>
            <a:pPr marL="11527">
              <a:spcBef>
                <a:spcPts val="91"/>
              </a:spcBef>
            </a:pPr>
            <a:r>
              <a:rPr sz="3993" b="1" spc="-481" dirty="0">
                <a:solidFill>
                  <a:srgbClr val="008000"/>
                </a:solidFill>
                <a:latin typeface="Arial"/>
                <a:cs typeface="Arial"/>
              </a:rPr>
              <a:t>P</a:t>
            </a:r>
            <a:r>
              <a:rPr sz="3993" b="1" spc="-286" dirty="0">
                <a:solidFill>
                  <a:srgbClr val="008000"/>
                </a:solidFill>
                <a:latin typeface="Arial"/>
                <a:cs typeface="Arial"/>
              </a:rPr>
              <a:t>r</a:t>
            </a:r>
            <a:r>
              <a:rPr sz="3993" b="1" spc="-431" dirty="0">
                <a:solidFill>
                  <a:srgbClr val="008000"/>
                </a:solidFill>
                <a:latin typeface="Arial"/>
                <a:cs typeface="Arial"/>
              </a:rPr>
              <a:t>oduc</a:t>
            </a:r>
            <a:r>
              <a:rPr sz="3993" b="1" spc="-245" dirty="0">
                <a:solidFill>
                  <a:srgbClr val="008000"/>
                </a:solidFill>
                <a:latin typeface="Arial"/>
                <a:cs typeface="Arial"/>
              </a:rPr>
              <a:t>t</a:t>
            </a:r>
            <a:r>
              <a:rPr sz="3993" b="1" spc="-368" dirty="0">
                <a:solidFill>
                  <a:srgbClr val="008000"/>
                </a:solidFill>
                <a:latin typeface="Arial"/>
                <a:cs typeface="Arial"/>
              </a:rPr>
              <a:t>ion</a:t>
            </a:r>
            <a:r>
              <a:rPr sz="3993" b="1" spc="-241" dirty="0">
                <a:solidFill>
                  <a:srgbClr val="008000"/>
                </a:solidFill>
                <a:latin typeface="Arial"/>
                <a:cs typeface="Arial"/>
              </a:rPr>
              <a:t>:</a:t>
            </a:r>
            <a:r>
              <a:rPr sz="3993" b="1" spc="-200" dirty="0">
                <a:solidFill>
                  <a:srgbClr val="008000"/>
                </a:solidFill>
                <a:latin typeface="Arial"/>
                <a:cs typeface="Arial"/>
              </a:rPr>
              <a:t> </a:t>
            </a:r>
            <a:r>
              <a:rPr sz="3993" b="1" spc="-439" dirty="0">
                <a:solidFill>
                  <a:srgbClr val="008000"/>
                </a:solidFill>
                <a:latin typeface="Arial"/>
                <a:cs typeface="Arial"/>
              </a:rPr>
              <a:t>F</a:t>
            </a:r>
            <a:r>
              <a:rPr sz="3993" b="1" spc="-486" dirty="0">
                <a:solidFill>
                  <a:srgbClr val="008000"/>
                </a:solidFill>
                <a:latin typeface="Arial"/>
                <a:cs typeface="Arial"/>
              </a:rPr>
              <a:t>E</a:t>
            </a:r>
            <a:r>
              <a:rPr sz="3993" b="1" spc="-481" dirty="0">
                <a:solidFill>
                  <a:srgbClr val="008000"/>
                </a:solidFill>
                <a:latin typeface="Arial"/>
                <a:cs typeface="Arial"/>
              </a:rPr>
              <a:t>E</a:t>
            </a:r>
            <a:r>
              <a:rPr sz="3993" b="1" spc="-522" dirty="0">
                <a:solidFill>
                  <a:srgbClr val="008000"/>
                </a:solidFill>
                <a:latin typeface="Arial"/>
                <a:cs typeface="Arial"/>
              </a:rPr>
              <a:t>D</a:t>
            </a:r>
            <a:r>
              <a:rPr sz="3993" b="1" spc="-481" dirty="0">
                <a:solidFill>
                  <a:srgbClr val="008000"/>
                </a:solidFill>
                <a:latin typeface="Arial"/>
                <a:cs typeface="Arial"/>
              </a:rPr>
              <a:t>S</a:t>
            </a:r>
            <a:r>
              <a:rPr sz="3993" b="1" spc="-499" dirty="0">
                <a:solidFill>
                  <a:srgbClr val="008000"/>
                </a:solidFill>
                <a:latin typeface="Arial"/>
                <a:cs typeface="Arial"/>
              </a:rPr>
              <a:t>T</a:t>
            </a:r>
            <a:r>
              <a:rPr sz="3993" b="1" spc="-558" dirty="0">
                <a:solidFill>
                  <a:srgbClr val="008000"/>
                </a:solidFill>
                <a:latin typeface="Arial"/>
                <a:cs typeface="Arial"/>
              </a:rPr>
              <a:t>O</a:t>
            </a:r>
            <a:r>
              <a:rPr sz="3993" b="1" spc="-522" dirty="0">
                <a:solidFill>
                  <a:srgbClr val="008000"/>
                </a:solidFill>
                <a:latin typeface="Arial"/>
                <a:cs typeface="Arial"/>
              </a:rPr>
              <a:t>CK</a:t>
            </a:r>
            <a:r>
              <a:rPr sz="3993" b="1" spc="-481" dirty="0">
                <a:solidFill>
                  <a:srgbClr val="008000"/>
                </a:solidFill>
                <a:latin typeface="Arial"/>
                <a:cs typeface="Arial"/>
              </a:rPr>
              <a:t>S</a:t>
            </a:r>
            <a:endParaRPr sz="3993"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133061" y="1949061"/>
            <a:ext cx="9327899" cy="3696702"/>
          </a:xfrm>
          <a:prstGeom prst="rect">
            <a:avLst/>
          </a:prstGeom>
        </p:spPr>
        <p:txBody>
          <a:bodyPr vert="horz" wrap="square" lIns="0" tIns="66851" rIns="0" bIns="0" rtlCol="0">
            <a:spAutoFit/>
          </a:bodyPr>
          <a:lstStyle/>
          <a:p>
            <a:pPr marL="11527" algn="just">
              <a:spcBef>
                <a:spcPts val="526"/>
              </a:spcBef>
            </a:pPr>
            <a:r>
              <a:rPr sz="2500" b="1" spc="-268" dirty="0">
                <a:solidFill>
                  <a:srgbClr val="008000"/>
                </a:solidFill>
                <a:latin typeface="Arial"/>
                <a:cs typeface="Arial"/>
              </a:rPr>
              <a:t>MSW</a:t>
            </a:r>
            <a:r>
              <a:rPr sz="2500" b="1" spc="-86" dirty="0">
                <a:solidFill>
                  <a:srgbClr val="008000"/>
                </a:solidFill>
                <a:latin typeface="Arial"/>
                <a:cs typeface="Arial"/>
              </a:rPr>
              <a:t> </a:t>
            </a:r>
            <a:r>
              <a:rPr sz="2500" b="1" spc="-172" dirty="0">
                <a:latin typeface="Arial"/>
                <a:cs typeface="Arial"/>
              </a:rPr>
              <a:t>contains</a:t>
            </a:r>
            <a:r>
              <a:rPr sz="2500" b="1" spc="-82" dirty="0">
                <a:latin typeface="Arial"/>
                <a:cs typeface="Arial"/>
              </a:rPr>
              <a:t> </a:t>
            </a:r>
            <a:r>
              <a:rPr sz="2500" b="1" spc="-218" dirty="0">
                <a:latin typeface="Arial"/>
                <a:cs typeface="Arial"/>
              </a:rPr>
              <a:t>some</a:t>
            </a:r>
            <a:r>
              <a:rPr sz="2500" b="1" spc="-82" dirty="0">
                <a:latin typeface="Arial"/>
                <a:cs typeface="Arial"/>
              </a:rPr>
              <a:t> </a:t>
            </a:r>
            <a:r>
              <a:rPr sz="2500" b="1" spc="-154" dirty="0">
                <a:solidFill>
                  <a:srgbClr val="008000"/>
                </a:solidFill>
                <a:latin typeface="Arial"/>
                <a:cs typeface="Arial"/>
              </a:rPr>
              <a:t>cellulosic</a:t>
            </a:r>
            <a:r>
              <a:rPr sz="2500" b="1" spc="-86" dirty="0">
                <a:solidFill>
                  <a:srgbClr val="008000"/>
                </a:solidFill>
                <a:latin typeface="Arial"/>
                <a:cs typeface="Arial"/>
              </a:rPr>
              <a:t> </a:t>
            </a:r>
            <a:r>
              <a:rPr sz="2500" b="1" spc="-159" dirty="0">
                <a:solidFill>
                  <a:srgbClr val="008000"/>
                </a:solidFill>
                <a:latin typeface="Arial"/>
                <a:cs typeface="Arial"/>
              </a:rPr>
              <a:t>materials</a:t>
            </a:r>
            <a:r>
              <a:rPr sz="2500" b="1" spc="-159" dirty="0">
                <a:latin typeface="Arial"/>
                <a:cs typeface="Arial"/>
              </a:rPr>
              <a:t>,</a:t>
            </a:r>
            <a:r>
              <a:rPr sz="2500" b="1" spc="-82" dirty="0">
                <a:latin typeface="Arial"/>
                <a:cs typeface="Arial"/>
              </a:rPr>
              <a:t> </a:t>
            </a:r>
            <a:r>
              <a:rPr sz="2500" b="1" spc="-191" dirty="0">
                <a:latin typeface="Arial"/>
                <a:cs typeface="Arial"/>
              </a:rPr>
              <a:t>such</a:t>
            </a:r>
            <a:r>
              <a:rPr sz="2500" b="1" spc="-82" dirty="0">
                <a:latin typeface="Arial"/>
                <a:cs typeface="Arial"/>
              </a:rPr>
              <a:t> </a:t>
            </a:r>
            <a:r>
              <a:rPr sz="2500" b="1" spc="-185" dirty="0">
                <a:latin typeface="Arial"/>
                <a:cs typeface="Arial"/>
              </a:rPr>
              <a:t>as</a:t>
            </a:r>
            <a:r>
              <a:rPr sz="2500" b="1" spc="-82" dirty="0">
                <a:latin typeface="Arial"/>
                <a:cs typeface="Arial"/>
              </a:rPr>
              <a:t> </a:t>
            </a:r>
            <a:r>
              <a:rPr sz="2500" b="1" spc="-182" dirty="0">
                <a:latin typeface="Arial"/>
                <a:cs typeface="Arial"/>
              </a:rPr>
              <a:t>paper</a:t>
            </a:r>
            <a:r>
              <a:rPr sz="2500" b="1" spc="-86" dirty="0">
                <a:latin typeface="Arial"/>
                <a:cs typeface="Arial"/>
              </a:rPr>
              <a:t> </a:t>
            </a:r>
            <a:r>
              <a:rPr sz="2500" b="1" spc="-195" dirty="0">
                <a:latin typeface="Arial"/>
                <a:cs typeface="Arial"/>
              </a:rPr>
              <a:t>and</a:t>
            </a:r>
            <a:r>
              <a:rPr sz="2500" b="1" spc="-82" dirty="0">
                <a:latin typeface="Arial"/>
                <a:cs typeface="Arial"/>
              </a:rPr>
              <a:t> </a:t>
            </a:r>
            <a:r>
              <a:rPr sz="2500" b="1" spc="-172" dirty="0">
                <a:latin typeface="Arial"/>
                <a:cs typeface="Arial"/>
              </a:rPr>
              <a:t>cardboard.</a:t>
            </a:r>
            <a:endParaRPr sz="2500" dirty="0">
              <a:latin typeface="Arial"/>
              <a:cs typeface="Arial"/>
            </a:endParaRPr>
          </a:p>
          <a:p>
            <a:pPr marL="184424" marR="13255" indent="-172898" algn="just">
              <a:lnSpc>
                <a:spcPts val="2106"/>
              </a:lnSpc>
              <a:spcBef>
                <a:spcPts val="563"/>
              </a:spcBef>
            </a:pPr>
            <a:r>
              <a:rPr sz="2500" b="1" spc="-185" dirty="0">
                <a:latin typeface="Arial"/>
                <a:cs typeface="Arial"/>
              </a:rPr>
              <a:t>Energy </a:t>
            </a:r>
            <a:r>
              <a:rPr sz="2500" b="1" spc="-168" dirty="0">
                <a:latin typeface="Arial"/>
                <a:cs typeface="Arial"/>
              </a:rPr>
              <a:t>crops, </a:t>
            </a:r>
            <a:r>
              <a:rPr sz="2500" b="1" spc="-182" dirty="0">
                <a:latin typeface="Arial"/>
                <a:cs typeface="Arial"/>
              </a:rPr>
              <a:t>developed </a:t>
            </a:r>
            <a:r>
              <a:rPr sz="2500" b="1" spc="-195" dirty="0">
                <a:latin typeface="Arial"/>
                <a:cs typeface="Arial"/>
              </a:rPr>
              <a:t>and </a:t>
            </a:r>
            <a:r>
              <a:rPr sz="2500" b="1" spc="-200" dirty="0">
                <a:latin typeface="Arial"/>
                <a:cs typeface="Arial"/>
              </a:rPr>
              <a:t>grown </a:t>
            </a:r>
            <a:r>
              <a:rPr sz="2500" b="1" spc="-150" dirty="0">
                <a:latin typeface="Arial"/>
                <a:cs typeface="Arial"/>
              </a:rPr>
              <a:t>specifically for </a:t>
            </a:r>
            <a:r>
              <a:rPr sz="2500" b="1" spc="-136" dirty="0">
                <a:latin typeface="Arial"/>
                <a:cs typeface="Arial"/>
              </a:rPr>
              <a:t>fuel, </a:t>
            </a:r>
            <a:r>
              <a:rPr sz="2500" b="1" spc="-168" dirty="0">
                <a:latin typeface="Arial"/>
                <a:cs typeface="Arial"/>
              </a:rPr>
              <a:t>include fast-growing </a:t>
            </a:r>
            <a:r>
              <a:rPr sz="2500" b="1" spc="-150" dirty="0">
                <a:latin typeface="Arial"/>
                <a:cs typeface="Arial"/>
              </a:rPr>
              <a:t>trees, </a:t>
            </a:r>
            <a:r>
              <a:rPr sz="2500" b="1" spc="-145" dirty="0">
                <a:latin typeface="Arial"/>
                <a:cs typeface="Arial"/>
              </a:rPr>
              <a:t> </a:t>
            </a:r>
            <a:r>
              <a:rPr sz="2500" b="1" spc="-172" dirty="0">
                <a:latin typeface="Arial"/>
                <a:cs typeface="Arial"/>
              </a:rPr>
              <a:t>shrubs,</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82" dirty="0">
                <a:latin typeface="Arial"/>
                <a:cs typeface="Arial"/>
              </a:rPr>
              <a:t>grasses</a:t>
            </a:r>
            <a:r>
              <a:rPr sz="2500" b="1" spc="-86" dirty="0">
                <a:latin typeface="Arial"/>
                <a:cs typeface="Arial"/>
              </a:rPr>
              <a:t> </a:t>
            </a:r>
            <a:r>
              <a:rPr sz="2500" b="1" spc="-191" dirty="0">
                <a:latin typeface="Arial"/>
                <a:cs typeface="Arial"/>
              </a:rPr>
              <a:t>such</a:t>
            </a:r>
            <a:r>
              <a:rPr sz="2500" b="1" spc="-91" dirty="0">
                <a:latin typeface="Arial"/>
                <a:cs typeface="Arial"/>
              </a:rPr>
              <a:t> </a:t>
            </a:r>
            <a:r>
              <a:rPr sz="2500" b="1" spc="-185" dirty="0">
                <a:latin typeface="Arial"/>
                <a:cs typeface="Arial"/>
              </a:rPr>
              <a:t>as</a:t>
            </a:r>
            <a:r>
              <a:rPr sz="2500" b="1" spc="-86" dirty="0">
                <a:latin typeface="Arial"/>
                <a:cs typeface="Arial"/>
              </a:rPr>
              <a:t> </a:t>
            </a:r>
            <a:r>
              <a:rPr sz="2500" b="1" spc="-168" dirty="0">
                <a:latin typeface="Arial"/>
                <a:cs typeface="Arial"/>
              </a:rPr>
              <a:t>hybrid</a:t>
            </a:r>
            <a:r>
              <a:rPr sz="2500" b="1" spc="-91" dirty="0">
                <a:latin typeface="Arial"/>
                <a:cs typeface="Arial"/>
              </a:rPr>
              <a:t> </a:t>
            </a:r>
            <a:r>
              <a:rPr sz="2500" b="1" spc="-163" dirty="0">
                <a:latin typeface="Arial"/>
                <a:cs typeface="Arial"/>
              </a:rPr>
              <a:t>poplars,</a:t>
            </a:r>
            <a:r>
              <a:rPr sz="2500" b="1" spc="-86" dirty="0">
                <a:latin typeface="Arial"/>
                <a:cs typeface="Arial"/>
              </a:rPr>
              <a:t> </a:t>
            </a:r>
            <a:r>
              <a:rPr sz="2500" b="1" spc="-172" dirty="0">
                <a:latin typeface="Arial"/>
                <a:cs typeface="Arial"/>
              </a:rPr>
              <a:t>willows</a:t>
            </a:r>
            <a:r>
              <a:rPr sz="2500" b="1" spc="-91" dirty="0">
                <a:latin typeface="Arial"/>
                <a:cs typeface="Arial"/>
              </a:rPr>
              <a:t> </a:t>
            </a:r>
            <a:r>
              <a:rPr sz="2500" b="1" spc="-195" dirty="0">
                <a:latin typeface="Arial"/>
                <a:cs typeface="Arial"/>
              </a:rPr>
              <a:t>and</a:t>
            </a:r>
            <a:r>
              <a:rPr sz="2500" b="1" spc="-86" dirty="0">
                <a:latin typeface="Arial"/>
                <a:cs typeface="Arial"/>
              </a:rPr>
              <a:t> </a:t>
            </a:r>
            <a:r>
              <a:rPr sz="2500" b="1" spc="-168" dirty="0">
                <a:latin typeface="Arial"/>
                <a:cs typeface="Arial"/>
              </a:rPr>
              <a:t>switchgrass.</a:t>
            </a:r>
            <a:endParaRPr sz="2500" dirty="0">
              <a:latin typeface="Arial"/>
              <a:cs typeface="Arial"/>
            </a:endParaRPr>
          </a:p>
          <a:p>
            <a:pPr marL="184424" marR="4611" indent="-172898" algn="just">
              <a:lnSpc>
                <a:spcPct val="100299"/>
              </a:lnSpc>
              <a:spcBef>
                <a:spcPts val="371"/>
              </a:spcBef>
            </a:pPr>
            <a:r>
              <a:rPr sz="2500" b="1" spc="-195" dirty="0">
                <a:latin typeface="Arial"/>
                <a:cs typeface="Arial"/>
              </a:rPr>
              <a:t>The </a:t>
            </a:r>
            <a:r>
              <a:rPr sz="2500" b="1" spc="-154" dirty="0">
                <a:latin typeface="Arial"/>
                <a:cs typeface="Arial"/>
              </a:rPr>
              <a:t>cellulosic </a:t>
            </a:r>
            <a:r>
              <a:rPr sz="2500" b="1" spc="-195" dirty="0">
                <a:latin typeface="Arial"/>
                <a:cs typeface="Arial"/>
              </a:rPr>
              <a:t>components </a:t>
            </a:r>
            <a:r>
              <a:rPr sz="2500" b="1" spc="-154" dirty="0">
                <a:latin typeface="Arial"/>
                <a:cs typeface="Arial"/>
              </a:rPr>
              <a:t>of </a:t>
            </a:r>
            <a:r>
              <a:rPr sz="2500" b="1" spc="-172" dirty="0">
                <a:latin typeface="Arial"/>
                <a:cs typeface="Arial"/>
              </a:rPr>
              <a:t>these </a:t>
            </a:r>
            <a:r>
              <a:rPr sz="2500" b="1" spc="-163" dirty="0">
                <a:latin typeface="Arial"/>
                <a:cs typeface="Arial"/>
              </a:rPr>
              <a:t>materials </a:t>
            </a:r>
            <a:r>
              <a:rPr sz="2500" b="1" spc="-191" dirty="0">
                <a:latin typeface="Arial"/>
                <a:cs typeface="Arial"/>
              </a:rPr>
              <a:t>can </a:t>
            </a:r>
            <a:r>
              <a:rPr sz="2500" b="1" spc="-182" dirty="0">
                <a:latin typeface="Arial"/>
                <a:cs typeface="Arial"/>
              </a:rPr>
              <a:t>range </a:t>
            </a:r>
            <a:r>
              <a:rPr sz="2500" b="1" spc="-191" dirty="0">
                <a:latin typeface="Arial"/>
                <a:cs typeface="Arial"/>
              </a:rPr>
              <a:t>anywhere </a:t>
            </a:r>
            <a:r>
              <a:rPr sz="2500" b="1" spc="-185" dirty="0">
                <a:latin typeface="Arial"/>
                <a:cs typeface="Arial"/>
              </a:rPr>
              <a:t>from </a:t>
            </a:r>
            <a:r>
              <a:rPr sz="2500" b="1" spc="-222" dirty="0">
                <a:latin typeface="Arial"/>
                <a:cs typeface="Arial"/>
              </a:rPr>
              <a:t>30% </a:t>
            </a:r>
            <a:r>
              <a:rPr sz="2500" b="1" spc="-159" dirty="0">
                <a:latin typeface="Arial"/>
                <a:cs typeface="Arial"/>
              </a:rPr>
              <a:t>to </a:t>
            </a:r>
            <a:r>
              <a:rPr sz="2500" b="1" spc="-191" dirty="0">
                <a:latin typeface="Arial"/>
                <a:cs typeface="Arial"/>
              </a:rPr>
              <a:t>70%. </a:t>
            </a:r>
            <a:r>
              <a:rPr sz="2500" b="1" spc="-185" dirty="0">
                <a:latin typeface="Arial"/>
                <a:cs typeface="Arial"/>
              </a:rPr>
              <a:t> </a:t>
            </a:r>
            <a:r>
              <a:rPr sz="2500" b="1" spc="-195" dirty="0">
                <a:solidFill>
                  <a:srgbClr val="008000"/>
                </a:solidFill>
                <a:latin typeface="Arial"/>
                <a:cs typeface="Arial"/>
              </a:rPr>
              <a:t>The </a:t>
            </a:r>
            <a:r>
              <a:rPr sz="2500" b="1" spc="-182" dirty="0">
                <a:solidFill>
                  <a:srgbClr val="008000"/>
                </a:solidFill>
                <a:latin typeface="Arial"/>
                <a:cs typeface="Arial"/>
              </a:rPr>
              <a:t>remainder </a:t>
            </a:r>
            <a:r>
              <a:rPr sz="2500" b="1" spc="-141" dirty="0">
                <a:solidFill>
                  <a:srgbClr val="008000"/>
                </a:solidFill>
                <a:latin typeface="Arial"/>
                <a:cs typeface="Arial"/>
              </a:rPr>
              <a:t>is </a:t>
            </a:r>
            <a:r>
              <a:rPr sz="2500" b="1" spc="-145" dirty="0">
                <a:solidFill>
                  <a:srgbClr val="008000"/>
                </a:solidFill>
                <a:latin typeface="Arial"/>
                <a:cs typeface="Arial"/>
              </a:rPr>
              <a:t>lignin, </a:t>
            </a:r>
            <a:r>
              <a:rPr sz="2500" b="1" spc="-185" dirty="0">
                <a:solidFill>
                  <a:srgbClr val="008000"/>
                </a:solidFill>
                <a:latin typeface="Arial"/>
                <a:cs typeface="Arial"/>
              </a:rPr>
              <a:t>which </a:t>
            </a:r>
            <a:r>
              <a:rPr sz="2500" b="1" spc="-182" dirty="0">
                <a:solidFill>
                  <a:srgbClr val="008000"/>
                </a:solidFill>
                <a:latin typeface="Arial"/>
                <a:cs typeface="Arial"/>
              </a:rPr>
              <a:t>cannot </a:t>
            </a:r>
            <a:r>
              <a:rPr sz="2500" b="1" spc="-191" dirty="0">
                <a:solidFill>
                  <a:srgbClr val="008000"/>
                </a:solidFill>
                <a:latin typeface="Arial"/>
                <a:cs typeface="Arial"/>
              </a:rPr>
              <a:t>be </a:t>
            </a:r>
            <a:r>
              <a:rPr sz="2500" b="1" spc="-177" dirty="0">
                <a:solidFill>
                  <a:srgbClr val="008000"/>
                </a:solidFill>
                <a:latin typeface="Arial"/>
                <a:cs typeface="Arial"/>
              </a:rPr>
              <a:t>converted </a:t>
            </a:r>
            <a:r>
              <a:rPr sz="2500" b="1" spc="-159" dirty="0">
                <a:solidFill>
                  <a:srgbClr val="008000"/>
                </a:solidFill>
                <a:latin typeface="Arial"/>
                <a:cs typeface="Arial"/>
              </a:rPr>
              <a:t>to </a:t>
            </a:r>
            <a:r>
              <a:rPr sz="2500" b="1" spc="-182" dirty="0">
                <a:solidFill>
                  <a:srgbClr val="008000"/>
                </a:solidFill>
                <a:latin typeface="Arial"/>
                <a:cs typeface="Arial"/>
              </a:rPr>
              <a:t>sugar, </a:t>
            </a:r>
            <a:r>
              <a:rPr sz="2500" b="1" spc="-172" dirty="0">
                <a:solidFill>
                  <a:srgbClr val="008000"/>
                </a:solidFill>
                <a:latin typeface="Arial"/>
                <a:cs typeface="Arial"/>
              </a:rPr>
              <a:t>but </a:t>
            </a:r>
            <a:r>
              <a:rPr sz="2500" b="1" spc="-191" dirty="0">
                <a:solidFill>
                  <a:srgbClr val="008000"/>
                </a:solidFill>
                <a:latin typeface="Arial"/>
                <a:cs typeface="Arial"/>
              </a:rPr>
              <a:t>can be used </a:t>
            </a:r>
            <a:r>
              <a:rPr sz="2500" b="1" spc="-185" dirty="0">
                <a:solidFill>
                  <a:srgbClr val="008000"/>
                </a:solidFill>
                <a:latin typeface="Arial"/>
                <a:cs typeface="Arial"/>
              </a:rPr>
              <a:t>as a </a:t>
            </a:r>
            <a:r>
              <a:rPr sz="2500" b="1" spc="-182" dirty="0">
                <a:solidFill>
                  <a:srgbClr val="008000"/>
                </a:solidFill>
                <a:latin typeface="Arial"/>
                <a:cs typeface="Arial"/>
              </a:rPr>
              <a:t> process </a:t>
            </a:r>
            <a:r>
              <a:rPr sz="2500" b="1" spc="-150" dirty="0">
                <a:solidFill>
                  <a:srgbClr val="008000"/>
                </a:solidFill>
                <a:latin typeface="Arial"/>
                <a:cs typeface="Arial"/>
              </a:rPr>
              <a:t>fuel in </a:t>
            </a:r>
            <a:r>
              <a:rPr sz="2500" b="1" spc="-172" dirty="0">
                <a:solidFill>
                  <a:srgbClr val="008000"/>
                </a:solidFill>
                <a:latin typeface="Arial"/>
                <a:cs typeface="Arial"/>
              </a:rPr>
              <a:t>converting </a:t>
            </a:r>
            <a:r>
              <a:rPr sz="2500" b="1" spc="-159" dirty="0">
                <a:solidFill>
                  <a:srgbClr val="008000"/>
                </a:solidFill>
                <a:latin typeface="Arial"/>
                <a:cs typeface="Arial"/>
              </a:rPr>
              <a:t>cellulose to alcohol</a:t>
            </a:r>
            <a:r>
              <a:rPr sz="2500" b="1" spc="-159" dirty="0">
                <a:latin typeface="Arial"/>
                <a:cs typeface="Arial"/>
              </a:rPr>
              <a:t>,</a:t>
            </a:r>
            <a:r>
              <a:rPr sz="2500" b="1" spc="-154" dirty="0">
                <a:latin typeface="Arial"/>
                <a:cs typeface="Arial"/>
              </a:rPr>
              <a:t> </a:t>
            </a:r>
            <a:r>
              <a:rPr sz="2500" b="1" spc="-168" dirty="0">
                <a:latin typeface="Arial"/>
                <a:cs typeface="Arial"/>
              </a:rPr>
              <a:t>or </a:t>
            </a:r>
            <a:r>
              <a:rPr sz="2500" b="1" spc="-191" dirty="0">
                <a:latin typeface="Arial"/>
                <a:cs typeface="Arial"/>
              </a:rPr>
              <a:t>can be </a:t>
            </a:r>
            <a:r>
              <a:rPr sz="2500" b="1" spc="-177" dirty="0">
                <a:latin typeface="Arial"/>
                <a:cs typeface="Arial"/>
              </a:rPr>
              <a:t>converted </a:t>
            </a:r>
            <a:r>
              <a:rPr sz="2500" b="1" spc="-159" dirty="0">
                <a:latin typeface="Arial"/>
                <a:cs typeface="Arial"/>
              </a:rPr>
              <a:t>to </a:t>
            </a:r>
            <a:r>
              <a:rPr sz="2500" b="1" spc="-150" dirty="0">
                <a:latin typeface="Arial"/>
                <a:cs typeface="Arial"/>
              </a:rPr>
              <a:t>liquid fuel </a:t>
            </a:r>
            <a:r>
              <a:rPr sz="2500" b="1" spc="-145" dirty="0">
                <a:latin typeface="Arial"/>
                <a:cs typeface="Arial"/>
              </a:rPr>
              <a:t> </a:t>
            </a:r>
            <a:r>
              <a:rPr sz="2500" b="1" spc="-182" dirty="0">
                <a:latin typeface="Arial"/>
                <a:cs typeface="Arial"/>
              </a:rPr>
              <a:t>through</a:t>
            </a:r>
            <a:r>
              <a:rPr sz="2500" b="1" spc="-91" dirty="0">
                <a:latin typeface="Arial"/>
                <a:cs typeface="Arial"/>
              </a:rPr>
              <a:t> </a:t>
            </a:r>
            <a:r>
              <a:rPr sz="2500" b="1" spc="-154" dirty="0">
                <a:latin typeface="Arial"/>
                <a:cs typeface="Arial"/>
              </a:rPr>
              <a:t>gasification</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68" dirty="0">
                <a:latin typeface="Arial"/>
                <a:cs typeface="Arial"/>
              </a:rPr>
              <a:t>gas-to</a:t>
            </a:r>
            <a:r>
              <a:rPr sz="2500" b="1" spc="-91" dirty="0">
                <a:latin typeface="Arial"/>
                <a:cs typeface="Arial"/>
              </a:rPr>
              <a:t> </a:t>
            </a:r>
            <a:r>
              <a:rPr sz="2500" b="1" spc="-154" dirty="0">
                <a:latin typeface="Arial"/>
                <a:cs typeface="Arial"/>
              </a:rPr>
              <a:t>liquids</a:t>
            </a:r>
            <a:r>
              <a:rPr sz="2500" b="1" spc="-91" dirty="0">
                <a:latin typeface="Arial"/>
                <a:cs typeface="Arial"/>
              </a:rPr>
              <a:t> </a:t>
            </a:r>
            <a:r>
              <a:rPr sz="2500" b="1" spc="-172" dirty="0">
                <a:latin typeface="Arial"/>
                <a:cs typeface="Arial"/>
              </a:rPr>
              <a:t>conversion.</a:t>
            </a:r>
            <a:endParaRPr sz="2500" dirty="0">
              <a:latin typeface="Arial"/>
              <a:cs typeface="Arial"/>
            </a:endParaRPr>
          </a:p>
        </p:txBody>
      </p:sp>
      <p:sp>
        <p:nvSpPr>
          <p:cNvPr id="112" name="object 112"/>
          <p:cNvSpPr txBox="1">
            <a:spLocks noGrp="1"/>
          </p:cNvSpPr>
          <p:nvPr>
            <p:ph type="title"/>
          </p:nvPr>
        </p:nvSpPr>
        <p:spPr>
          <a:xfrm>
            <a:off x="1458969" y="566520"/>
            <a:ext cx="9543570"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ll</a:t>
            </a:r>
            <a:r>
              <a:rPr sz="3600" spc="-327" dirty="0"/>
              <a:t>ul</a:t>
            </a:r>
            <a:r>
              <a:rPr sz="3600" spc="-445" dirty="0"/>
              <a:t>o</a:t>
            </a:r>
            <a:r>
              <a:rPr sz="3600" spc="-404" dirty="0"/>
              <a:t>s</a:t>
            </a:r>
            <a:r>
              <a:rPr sz="3600" spc="-204" dirty="0"/>
              <a:t>i</a:t>
            </a:r>
            <a:r>
              <a:rPr sz="3600" spc="-399" dirty="0"/>
              <a:t>c</a:t>
            </a:r>
            <a:r>
              <a:rPr sz="3600" spc="-200" dirty="0"/>
              <a:t> </a:t>
            </a:r>
            <a:r>
              <a:rPr sz="3600" spc="-522" dirty="0"/>
              <a:t>B</a:t>
            </a:r>
            <a:r>
              <a:rPr sz="3600" spc="-327" dirty="0"/>
              <a:t>io</a:t>
            </a:r>
            <a:r>
              <a:rPr sz="3600" spc="-644" dirty="0"/>
              <a:t>m</a:t>
            </a:r>
            <a:r>
              <a:rPr sz="3600" spc="-404" dirty="0"/>
              <a:t>ass</a:t>
            </a:r>
            <a:r>
              <a:rPr sz="3600" spc="-245" dirty="0"/>
              <a:t>-t</a:t>
            </a:r>
            <a:r>
              <a:rPr sz="3600" spc="-439" dirty="0"/>
              <a:t>o</a:t>
            </a:r>
            <a:r>
              <a:rPr sz="3600" spc="-245" dirty="0"/>
              <a:t>-</a:t>
            </a:r>
            <a:r>
              <a:rPr sz="3600" spc="-481" dirty="0"/>
              <a:t>E</a:t>
            </a:r>
            <a:r>
              <a:rPr sz="3600" spc="-245" dirty="0"/>
              <a:t>t</a:t>
            </a:r>
            <a:r>
              <a:rPr sz="3600" spc="-431" dirty="0"/>
              <a:t>hano</a:t>
            </a:r>
            <a:r>
              <a:rPr sz="3600" spc="-200" dirty="0"/>
              <a:t>l</a:t>
            </a:r>
          </a:p>
        </p:txBody>
      </p:sp>
      <p:sp>
        <p:nvSpPr>
          <p:cNvPr id="113" name="object 113"/>
          <p:cNvSpPr txBox="1"/>
          <p:nvPr/>
        </p:nvSpPr>
        <p:spPr>
          <a:xfrm>
            <a:off x="4136371" y="1288568"/>
            <a:ext cx="5421854" cy="504081"/>
          </a:xfrm>
          <a:prstGeom prst="rect">
            <a:avLst/>
          </a:prstGeom>
        </p:spPr>
        <p:txBody>
          <a:bodyPr vert="horz" wrap="square" lIns="0" tIns="11526" rIns="0" bIns="0" rtlCol="0">
            <a:spAutoFit/>
          </a:bodyPr>
          <a:lstStyle/>
          <a:p>
            <a:pPr marL="11527">
              <a:spcBef>
                <a:spcPts val="91"/>
              </a:spcBef>
            </a:pPr>
            <a:r>
              <a:rPr sz="3200" b="1" spc="-481" dirty="0">
                <a:solidFill>
                  <a:srgbClr val="008000"/>
                </a:solidFill>
                <a:latin typeface="Arial"/>
                <a:cs typeface="Arial"/>
              </a:rPr>
              <a:t>P</a:t>
            </a:r>
            <a:r>
              <a:rPr sz="3200" b="1" spc="-286" dirty="0">
                <a:solidFill>
                  <a:srgbClr val="008000"/>
                </a:solidFill>
                <a:latin typeface="Arial"/>
                <a:cs typeface="Arial"/>
              </a:rPr>
              <a:t>r</a:t>
            </a:r>
            <a:r>
              <a:rPr sz="3200" b="1" spc="-431" dirty="0">
                <a:solidFill>
                  <a:srgbClr val="008000"/>
                </a:solidFill>
                <a:latin typeface="Arial"/>
                <a:cs typeface="Arial"/>
              </a:rPr>
              <a:t>oduc</a:t>
            </a:r>
            <a:r>
              <a:rPr sz="3200" b="1" spc="-245" dirty="0">
                <a:solidFill>
                  <a:srgbClr val="008000"/>
                </a:solidFill>
                <a:latin typeface="Arial"/>
                <a:cs typeface="Arial"/>
              </a:rPr>
              <a:t>t</a:t>
            </a:r>
            <a:r>
              <a:rPr sz="3200" b="1" spc="-327" dirty="0">
                <a:solidFill>
                  <a:srgbClr val="008000"/>
                </a:solidFill>
                <a:latin typeface="Arial"/>
                <a:cs typeface="Arial"/>
              </a:rPr>
              <a:t>io</a:t>
            </a:r>
            <a:r>
              <a:rPr sz="3200" b="1" spc="-439" dirty="0">
                <a:solidFill>
                  <a:srgbClr val="008000"/>
                </a:solidFill>
                <a:latin typeface="Arial"/>
                <a:cs typeface="Arial"/>
              </a:rPr>
              <a:t>n</a:t>
            </a:r>
            <a:r>
              <a:rPr sz="3200" b="1" spc="-200" dirty="0">
                <a:solidFill>
                  <a:srgbClr val="008000"/>
                </a:solidFill>
                <a:latin typeface="Arial"/>
                <a:cs typeface="Arial"/>
              </a:rPr>
              <a:t> </a:t>
            </a:r>
            <a:r>
              <a:rPr sz="3200" b="1" spc="-241" dirty="0">
                <a:solidFill>
                  <a:srgbClr val="008000"/>
                </a:solidFill>
                <a:latin typeface="Arial"/>
                <a:cs typeface="Arial"/>
              </a:rPr>
              <a:t>-</a:t>
            </a:r>
            <a:r>
              <a:rPr sz="3200" b="1" spc="-200" dirty="0">
                <a:solidFill>
                  <a:srgbClr val="008000"/>
                </a:solidFill>
                <a:latin typeface="Arial"/>
                <a:cs typeface="Arial"/>
              </a:rPr>
              <a:t> </a:t>
            </a:r>
            <a:r>
              <a:rPr sz="3200" b="1" spc="-439" dirty="0">
                <a:solidFill>
                  <a:srgbClr val="008000"/>
                </a:solidFill>
                <a:latin typeface="Arial"/>
                <a:cs typeface="Arial"/>
              </a:rPr>
              <a:t>F</a:t>
            </a:r>
            <a:r>
              <a:rPr sz="3200" b="1" spc="-486" dirty="0">
                <a:solidFill>
                  <a:srgbClr val="008000"/>
                </a:solidFill>
                <a:latin typeface="Arial"/>
                <a:cs typeface="Arial"/>
              </a:rPr>
              <a:t>E</a:t>
            </a:r>
            <a:r>
              <a:rPr sz="3200" b="1" spc="-481" dirty="0">
                <a:solidFill>
                  <a:srgbClr val="008000"/>
                </a:solidFill>
                <a:latin typeface="Arial"/>
                <a:cs typeface="Arial"/>
              </a:rPr>
              <a:t>E</a:t>
            </a:r>
            <a:r>
              <a:rPr sz="3200" b="1" spc="-522" dirty="0">
                <a:solidFill>
                  <a:srgbClr val="008000"/>
                </a:solidFill>
                <a:latin typeface="Arial"/>
                <a:cs typeface="Arial"/>
              </a:rPr>
              <a:t>D</a:t>
            </a:r>
            <a:r>
              <a:rPr sz="3200" b="1" spc="-481" dirty="0">
                <a:solidFill>
                  <a:srgbClr val="008000"/>
                </a:solidFill>
                <a:latin typeface="Arial"/>
                <a:cs typeface="Arial"/>
              </a:rPr>
              <a:t>S</a:t>
            </a:r>
            <a:r>
              <a:rPr sz="3200" b="1" spc="-499" dirty="0">
                <a:solidFill>
                  <a:srgbClr val="008000"/>
                </a:solidFill>
                <a:latin typeface="Arial"/>
                <a:cs typeface="Arial"/>
              </a:rPr>
              <a:t>T</a:t>
            </a:r>
            <a:r>
              <a:rPr sz="3200" b="1" spc="-558" dirty="0">
                <a:solidFill>
                  <a:srgbClr val="008000"/>
                </a:solidFill>
                <a:latin typeface="Arial"/>
                <a:cs typeface="Arial"/>
              </a:rPr>
              <a:t>O</a:t>
            </a:r>
            <a:r>
              <a:rPr sz="3200" b="1" spc="-522" dirty="0">
                <a:solidFill>
                  <a:srgbClr val="008000"/>
                </a:solidFill>
                <a:latin typeface="Arial"/>
                <a:cs typeface="Arial"/>
              </a:rPr>
              <a:t>CK</a:t>
            </a:r>
            <a:r>
              <a:rPr sz="3200" b="1" spc="-481" dirty="0">
                <a:solidFill>
                  <a:srgbClr val="008000"/>
                </a:solidFill>
                <a:latin typeface="Arial"/>
                <a:cs typeface="Arial"/>
              </a:rPr>
              <a:t>S</a:t>
            </a:r>
            <a:endParaRPr sz="3200"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77078" y="1899153"/>
            <a:ext cx="11191461" cy="4407153"/>
          </a:xfrm>
          <a:prstGeom prst="rect">
            <a:avLst/>
          </a:prstGeom>
        </p:spPr>
        <p:txBody>
          <a:bodyPr vert="horz" wrap="square" lIns="0" tIns="66851" rIns="0" bIns="0" rtlCol="0">
            <a:spAutoFit/>
          </a:bodyPr>
          <a:lstStyle/>
          <a:p>
            <a:pPr marL="11527" algn="just">
              <a:spcBef>
                <a:spcPts val="526"/>
              </a:spcBef>
            </a:pPr>
            <a:r>
              <a:rPr sz="2500" b="1" spc="-259" dirty="0">
                <a:latin typeface="Arial"/>
                <a:cs typeface="Arial"/>
              </a:rPr>
              <a:t>To</a:t>
            </a:r>
            <a:r>
              <a:rPr sz="2500" b="1" spc="-91" dirty="0">
                <a:latin typeface="Arial"/>
                <a:cs typeface="Arial"/>
              </a:rPr>
              <a:t> </a:t>
            </a:r>
            <a:r>
              <a:rPr sz="2500" b="1" spc="-172" dirty="0">
                <a:latin typeface="Arial"/>
                <a:cs typeface="Arial"/>
              </a:rPr>
              <a:t>convert</a:t>
            </a:r>
            <a:r>
              <a:rPr sz="2500" b="1" spc="-86" dirty="0">
                <a:latin typeface="Arial"/>
                <a:cs typeface="Arial"/>
              </a:rPr>
              <a:t> </a:t>
            </a:r>
            <a:r>
              <a:rPr sz="2500" b="1" spc="-159" dirty="0">
                <a:latin typeface="Arial"/>
                <a:cs typeface="Arial"/>
              </a:rPr>
              <a:t>cellulose</a:t>
            </a:r>
            <a:r>
              <a:rPr sz="2500" b="1" spc="-91" dirty="0">
                <a:latin typeface="Arial"/>
                <a:cs typeface="Arial"/>
              </a:rPr>
              <a:t> </a:t>
            </a:r>
            <a:r>
              <a:rPr sz="2500" b="1" spc="-159" dirty="0">
                <a:latin typeface="Arial"/>
                <a:cs typeface="Arial"/>
              </a:rPr>
              <a:t>to</a:t>
            </a:r>
            <a:r>
              <a:rPr sz="2500" b="1" spc="-86" dirty="0">
                <a:latin typeface="Arial"/>
                <a:cs typeface="Arial"/>
              </a:rPr>
              <a:t> </a:t>
            </a:r>
            <a:r>
              <a:rPr sz="2500" b="1" spc="-159" dirty="0">
                <a:latin typeface="Arial"/>
                <a:cs typeface="Arial"/>
              </a:rPr>
              <a:t>ethanol,</a:t>
            </a:r>
            <a:r>
              <a:rPr sz="2500" b="1" spc="-95" dirty="0">
                <a:latin typeface="Arial"/>
                <a:cs typeface="Arial"/>
              </a:rPr>
              <a:t> </a:t>
            </a:r>
            <a:r>
              <a:rPr sz="2500" b="1" spc="-191" dirty="0">
                <a:solidFill>
                  <a:srgbClr val="008000"/>
                </a:solidFill>
                <a:latin typeface="Arial"/>
                <a:cs typeface="Arial"/>
              </a:rPr>
              <a:t>two</a:t>
            </a:r>
            <a:r>
              <a:rPr sz="2500" b="1" spc="-86" dirty="0">
                <a:solidFill>
                  <a:srgbClr val="008000"/>
                </a:solidFill>
                <a:latin typeface="Arial"/>
                <a:cs typeface="Arial"/>
              </a:rPr>
              <a:t> </a:t>
            </a:r>
            <a:r>
              <a:rPr sz="2500" b="1" spc="-185" dirty="0">
                <a:solidFill>
                  <a:srgbClr val="008000"/>
                </a:solidFill>
                <a:latin typeface="Arial"/>
                <a:cs typeface="Arial"/>
              </a:rPr>
              <a:t>key</a:t>
            </a:r>
            <a:r>
              <a:rPr sz="2500" b="1" spc="-86" dirty="0">
                <a:solidFill>
                  <a:srgbClr val="008000"/>
                </a:solidFill>
                <a:latin typeface="Arial"/>
                <a:cs typeface="Arial"/>
              </a:rPr>
              <a:t> </a:t>
            </a:r>
            <a:r>
              <a:rPr sz="2500" b="1" spc="-172" dirty="0">
                <a:solidFill>
                  <a:srgbClr val="008000"/>
                </a:solidFill>
                <a:latin typeface="Arial"/>
                <a:cs typeface="Arial"/>
              </a:rPr>
              <a:t>steps</a:t>
            </a:r>
            <a:r>
              <a:rPr sz="2500" b="1" spc="-91" dirty="0">
                <a:solidFill>
                  <a:srgbClr val="008000"/>
                </a:solidFill>
                <a:latin typeface="Arial"/>
                <a:cs typeface="Arial"/>
              </a:rPr>
              <a:t> </a:t>
            </a:r>
            <a:r>
              <a:rPr sz="2500" b="1" spc="-200" dirty="0">
                <a:solidFill>
                  <a:srgbClr val="008000"/>
                </a:solidFill>
                <a:latin typeface="Arial"/>
                <a:cs typeface="Arial"/>
              </a:rPr>
              <a:t>must</a:t>
            </a:r>
            <a:r>
              <a:rPr sz="2500" b="1" spc="-86" dirty="0">
                <a:solidFill>
                  <a:srgbClr val="008000"/>
                </a:solidFill>
                <a:latin typeface="Arial"/>
                <a:cs typeface="Arial"/>
              </a:rPr>
              <a:t> </a:t>
            </a:r>
            <a:r>
              <a:rPr sz="2500" b="1" spc="-182" dirty="0">
                <a:solidFill>
                  <a:srgbClr val="008000"/>
                </a:solidFill>
                <a:latin typeface="Arial"/>
                <a:cs typeface="Arial"/>
              </a:rPr>
              <a:t>occur</a:t>
            </a:r>
            <a:r>
              <a:rPr sz="2500" b="1" spc="-182" dirty="0">
                <a:latin typeface="Arial"/>
                <a:cs typeface="Arial"/>
              </a:rPr>
              <a:t>.</a:t>
            </a:r>
            <a:endParaRPr sz="2500" dirty="0">
              <a:latin typeface="Arial"/>
              <a:cs typeface="Arial"/>
            </a:endParaRPr>
          </a:p>
          <a:p>
            <a:pPr marL="533102" marR="4611" indent="-533102" algn="just">
              <a:lnSpc>
                <a:spcPct val="98900"/>
              </a:lnSpc>
              <a:spcBef>
                <a:spcPts val="458"/>
              </a:spcBef>
              <a:buClr>
                <a:srgbClr val="D16349"/>
              </a:buClr>
              <a:buAutoNum type="arabicPeriod"/>
              <a:tabLst>
                <a:tab pos="533102" algn="l"/>
              </a:tabLst>
            </a:pPr>
            <a:r>
              <a:rPr sz="2500" b="1" spc="-136" dirty="0">
                <a:solidFill>
                  <a:srgbClr val="008000"/>
                </a:solidFill>
                <a:latin typeface="Arial"/>
                <a:cs typeface="Arial"/>
              </a:rPr>
              <a:t>First</a:t>
            </a:r>
            <a:r>
              <a:rPr sz="2500" b="1" spc="-136" dirty="0">
                <a:latin typeface="Arial"/>
                <a:cs typeface="Arial"/>
              </a:rPr>
              <a:t>, </a:t>
            </a:r>
            <a:r>
              <a:rPr sz="2500" b="1" spc="-168" dirty="0">
                <a:latin typeface="Arial"/>
                <a:cs typeface="Arial"/>
              </a:rPr>
              <a:t>the </a:t>
            </a:r>
            <a:r>
              <a:rPr sz="2500" b="1" spc="-159" dirty="0">
                <a:solidFill>
                  <a:srgbClr val="008000"/>
                </a:solidFill>
                <a:latin typeface="Arial"/>
                <a:cs typeface="Arial"/>
              </a:rPr>
              <a:t>cellulose </a:t>
            </a:r>
            <a:r>
              <a:rPr sz="2500" b="1" spc="-195" dirty="0">
                <a:latin typeface="Arial"/>
                <a:cs typeface="Arial"/>
              </a:rPr>
              <a:t>and </a:t>
            </a:r>
            <a:r>
              <a:rPr sz="2500" b="1" spc="-168" dirty="0">
                <a:solidFill>
                  <a:srgbClr val="008000"/>
                </a:solidFill>
                <a:latin typeface="Arial"/>
                <a:cs typeface="Arial"/>
              </a:rPr>
              <a:t>hemicellulose </a:t>
            </a:r>
            <a:r>
              <a:rPr sz="2500" b="1" spc="-168" dirty="0">
                <a:latin typeface="Arial"/>
                <a:cs typeface="Arial"/>
              </a:rPr>
              <a:t>portions </a:t>
            </a:r>
            <a:r>
              <a:rPr sz="2500" b="1" spc="-154" dirty="0">
                <a:latin typeface="Arial"/>
                <a:cs typeface="Arial"/>
              </a:rPr>
              <a:t>of </a:t>
            </a:r>
            <a:r>
              <a:rPr sz="2500" b="1" spc="-168" dirty="0">
                <a:latin typeface="Arial"/>
                <a:cs typeface="Arial"/>
              </a:rPr>
              <a:t>the </a:t>
            </a:r>
            <a:r>
              <a:rPr sz="2500" b="1" spc="-191" dirty="0">
                <a:latin typeface="Arial"/>
                <a:cs typeface="Arial"/>
              </a:rPr>
              <a:t>biomass </a:t>
            </a:r>
            <a:r>
              <a:rPr sz="2500" b="1" spc="-200" dirty="0">
                <a:latin typeface="Arial"/>
                <a:cs typeface="Arial"/>
              </a:rPr>
              <a:t>must </a:t>
            </a:r>
            <a:r>
              <a:rPr sz="2500" b="1" spc="-191" dirty="0">
                <a:latin typeface="Arial"/>
                <a:cs typeface="Arial"/>
              </a:rPr>
              <a:t>be </a:t>
            </a:r>
            <a:r>
              <a:rPr sz="2500" b="1" spc="-185" dirty="0">
                <a:solidFill>
                  <a:srgbClr val="008000"/>
                </a:solidFill>
                <a:latin typeface="Arial"/>
                <a:cs typeface="Arial"/>
              </a:rPr>
              <a:t>broken </a:t>
            </a:r>
            <a:r>
              <a:rPr sz="2500" b="1" spc="-182" dirty="0">
                <a:solidFill>
                  <a:srgbClr val="008000"/>
                </a:solidFill>
                <a:latin typeface="Arial"/>
                <a:cs typeface="Arial"/>
              </a:rPr>
              <a:t> </a:t>
            </a:r>
            <a:r>
              <a:rPr sz="2500" b="1" spc="-213" dirty="0">
                <a:latin typeface="Arial"/>
                <a:cs typeface="Arial"/>
              </a:rPr>
              <a:t>down</a:t>
            </a:r>
            <a:r>
              <a:rPr sz="2500" b="1" spc="-208" dirty="0">
                <a:latin typeface="Arial"/>
                <a:cs typeface="Arial"/>
              </a:rPr>
              <a:t> </a:t>
            </a:r>
            <a:r>
              <a:rPr sz="2500" b="1" spc="-154" dirty="0">
                <a:latin typeface="Arial"/>
                <a:cs typeface="Arial"/>
              </a:rPr>
              <a:t>into</a:t>
            </a:r>
            <a:r>
              <a:rPr sz="2500" b="1" spc="-150" dirty="0">
                <a:latin typeface="Arial"/>
                <a:cs typeface="Arial"/>
              </a:rPr>
              <a:t> </a:t>
            </a:r>
            <a:r>
              <a:rPr sz="2500" b="1" spc="-182" dirty="0">
                <a:latin typeface="Arial"/>
                <a:cs typeface="Arial"/>
              </a:rPr>
              <a:t>sugars</a:t>
            </a:r>
            <a:r>
              <a:rPr sz="2500" b="1" spc="-177" dirty="0">
                <a:latin typeface="Arial"/>
                <a:cs typeface="Arial"/>
              </a:rPr>
              <a:t> </a:t>
            </a:r>
            <a:r>
              <a:rPr sz="2500" b="1" spc="-182" dirty="0">
                <a:latin typeface="Arial"/>
                <a:cs typeface="Arial"/>
              </a:rPr>
              <a:t>through</a:t>
            </a:r>
            <a:r>
              <a:rPr sz="2500" b="1" spc="-177" dirty="0">
                <a:latin typeface="Arial"/>
                <a:cs typeface="Arial"/>
              </a:rPr>
              <a:t> </a:t>
            </a:r>
            <a:r>
              <a:rPr sz="2500" b="1" spc="-185" dirty="0">
                <a:latin typeface="Arial"/>
                <a:cs typeface="Arial"/>
              </a:rPr>
              <a:t>a</a:t>
            </a:r>
            <a:r>
              <a:rPr sz="2500" b="1" spc="-182" dirty="0">
                <a:latin typeface="Arial"/>
                <a:cs typeface="Arial"/>
              </a:rPr>
              <a:t> process</a:t>
            </a:r>
            <a:r>
              <a:rPr sz="2500" b="1" spc="-177" dirty="0">
                <a:latin typeface="Arial"/>
                <a:cs typeface="Arial"/>
              </a:rPr>
              <a:t> </a:t>
            </a:r>
            <a:r>
              <a:rPr sz="2500" b="1" spc="-159" dirty="0">
                <a:latin typeface="Arial"/>
                <a:cs typeface="Arial"/>
              </a:rPr>
              <a:t>called</a:t>
            </a:r>
            <a:r>
              <a:rPr sz="2500" b="1" spc="-154" dirty="0">
                <a:latin typeface="Arial"/>
                <a:cs typeface="Arial"/>
              </a:rPr>
              <a:t> </a:t>
            </a:r>
            <a:r>
              <a:rPr sz="2500" b="1" spc="-154" dirty="0">
                <a:solidFill>
                  <a:srgbClr val="008000"/>
                </a:solidFill>
                <a:latin typeface="Arial"/>
                <a:cs typeface="Arial"/>
              </a:rPr>
              <a:t>saccharification</a:t>
            </a:r>
            <a:r>
              <a:rPr sz="2500" b="1" spc="-154" dirty="0">
                <a:latin typeface="Arial"/>
                <a:cs typeface="Arial"/>
              </a:rPr>
              <a:t>.</a:t>
            </a:r>
            <a:r>
              <a:rPr sz="2500" b="1" spc="195" dirty="0">
                <a:latin typeface="Arial"/>
                <a:cs typeface="Arial"/>
              </a:rPr>
              <a:t> </a:t>
            </a:r>
            <a:r>
              <a:rPr sz="2500" b="1" spc="-195" dirty="0">
                <a:latin typeface="Arial"/>
                <a:cs typeface="Arial"/>
              </a:rPr>
              <a:t>The</a:t>
            </a:r>
            <a:r>
              <a:rPr sz="2500" b="1" spc="118" dirty="0">
                <a:latin typeface="Arial"/>
                <a:cs typeface="Arial"/>
              </a:rPr>
              <a:t> </a:t>
            </a:r>
            <a:r>
              <a:rPr sz="2500" b="1" spc="-163" dirty="0">
                <a:latin typeface="Arial"/>
                <a:cs typeface="Arial"/>
              </a:rPr>
              <a:t>yielded </a:t>
            </a:r>
            <a:r>
              <a:rPr sz="2500" b="1" spc="-159" dirty="0">
                <a:latin typeface="Arial"/>
                <a:cs typeface="Arial"/>
              </a:rPr>
              <a:t> </a:t>
            </a:r>
            <a:r>
              <a:rPr sz="2500" b="1" spc="-168" dirty="0">
                <a:latin typeface="Arial"/>
                <a:cs typeface="Arial"/>
              </a:rPr>
              <a:t>sugars,</a:t>
            </a:r>
            <a:r>
              <a:rPr sz="2500" b="1" spc="-163" dirty="0">
                <a:latin typeface="Arial"/>
                <a:cs typeface="Arial"/>
              </a:rPr>
              <a:t> </a:t>
            </a:r>
            <a:r>
              <a:rPr sz="2500" b="1" spc="-191" dirty="0">
                <a:latin typeface="Arial"/>
                <a:cs typeface="Arial"/>
              </a:rPr>
              <a:t>however,</a:t>
            </a:r>
            <a:r>
              <a:rPr sz="2500" b="1" spc="-185" dirty="0">
                <a:latin typeface="Arial"/>
                <a:cs typeface="Arial"/>
              </a:rPr>
              <a:t> </a:t>
            </a:r>
            <a:r>
              <a:rPr sz="2500" b="1" spc="-168" dirty="0">
                <a:latin typeface="Arial"/>
                <a:cs typeface="Arial"/>
              </a:rPr>
              <a:t>are</a:t>
            </a:r>
            <a:r>
              <a:rPr sz="2500" b="1" spc="-163" dirty="0">
                <a:latin typeface="Arial"/>
                <a:cs typeface="Arial"/>
              </a:rPr>
              <a:t> </a:t>
            </a:r>
            <a:r>
              <a:rPr sz="2500" b="1" spc="-185" dirty="0">
                <a:latin typeface="Arial"/>
                <a:cs typeface="Arial"/>
              </a:rPr>
              <a:t>a</a:t>
            </a:r>
            <a:r>
              <a:rPr sz="2500" b="1" spc="-182" dirty="0">
                <a:latin typeface="Arial"/>
                <a:cs typeface="Arial"/>
              </a:rPr>
              <a:t> </a:t>
            </a:r>
            <a:r>
              <a:rPr sz="2500" b="1" spc="-191" dirty="0">
                <a:latin typeface="Arial"/>
                <a:cs typeface="Arial"/>
              </a:rPr>
              <a:t>complex</a:t>
            </a:r>
            <a:r>
              <a:rPr sz="2500" b="1" spc="-185" dirty="0">
                <a:latin typeface="Arial"/>
                <a:cs typeface="Arial"/>
              </a:rPr>
              <a:t> </a:t>
            </a:r>
            <a:r>
              <a:rPr sz="2500" b="1" spc="-172" dirty="0">
                <a:latin typeface="Arial"/>
                <a:cs typeface="Arial"/>
              </a:rPr>
              <a:t>mixture</a:t>
            </a:r>
            <a:r>
              <a:rPr sz="2500" b="1" spc="-168" dirty="0">
                <a:latin typeface="Arial"/>
                <a:cs typeface="Arial"/>
              </a:rPr>
              <a:t> </a:t>
            </a:r>
            <a:r>
              <a:rPr sz="2500" b="1" spc="-154" dirty="0">
                <a:latin typeface="Arial"/>
                <a:cs typeface="Arial"/>
              </a:rPr>
              <a:t>of</a:t>
            </a:r>
            <a:r>
              <a:rPr sz="2500" b="1" spc="-150" dirty="0">
                <a:latin typeface="Arial"/>
                <a:cs typeface="Arial"/>
              </a:rPr>
              <a:t> </a:t>
            </a:r>
            <a:r>
              <a:rPr sz="2500" b="1" spc="-136" dirty="0">
                <a:latin typeface="Arial"/>
                <a:cs typeface="Arial"/>
              </a:rPr>
              <a:t>five- </a:t>
            </a:r>
            <a:r>
              <a:rPr sz="2500" b="1" spc="-195" dirty="0">
                <a:latin typeface="Arial"/>
                <a:cs typeface="Arial"/>
              </a:rPr>
              <a:t>and</a:t>
            </a:r>
            <a:r>
              <a:rPr sz="2500" b="1" spc="-191" dirty="0">
                <a:latin typeface="Arial"/>
                <a:cs typeface="Arial"/>
              </a:rPr>
              <a:t> </a:t>
            </a:r>
            <a:r>
              <a:rPr sz="2500" b="1" spc="-168" dirty="0">
                <a:latin typeface="Arial"/>
                <a:cs typeface="Arial"/>
              </a:rPr>
              <a:t>six-carbon</a:t>
            </a:r>
            <a:r>
              <a:rPr sz="2500" b="1" spc="-163" dirty="0">
                <a:latin typeface="Arial"/>
                <a:cs typeface="Arial"/>
              </a:rPr>
              <a:t> </a:t>
            </a:r>
            <a:r>
              <a:rPr sz="2500" b="1" spc="-182" dirty="0">
                <a:latin typeface="Arial"/>
                <a:cs typeface="Arial"/>
              </a:rPr>
              <a:t>sugars</a:t>
            </a:r>
            <a:r>
              <a:rPr sz="2500" b="1" spc="-177" dirty="0">
                <a:latin typeface="Arial"/>
                <a:cs typeface="Arial"/>
              </a:rPr>
              <a:t> </a:t>
            </a:r>
            <a:r>
              <a:rPr sz="2500" b="1" spc="-154" dirty="0">
                <a:latin typeface="Arial"/>
                <a:cs typeface="Arial"/>
              </a:rPr>
              <a:t>that </a:t>
            </a:r>
            <a:r>
              <a:rPr sz="2500" b="1" spc="-150" dirty="0">
                <a:latin typeface="Arial"/>
                <a:cs typeface="Arial"/>
              </a:rPr>
              <a:t> </a:t>
            </a:r>
            <a:r>
              <a:rPr sz="2500" b="1" spc="-172" dirty="0">
                <a:latin typeface="Arial"/>
                <a:cs typeface="Arial"/>
              </a:rPr>
              <a:t>provide</a:t>
            </a:r>
            <a:r>
              <a:rPr sz="2500" b="1" spc="-91" dirty="0">
                <a:latin typeface="Arial"/>
                <a:cs typeface="Arial"/>
              </a:rPr>
              <a:t> </a:t>
            </a:r>
            <a:r>
              <a:rPr sz="2500" b="1" spc="-185" dirty="0">
                <a:latin typeface="Arial"/>
                <a:cs typeface="Arial"/>
              </a:rPr>
              <a:t>a</a:t>
            </a:r>
            <a:r>
              <a:rPr sz="2500" b="1" spc="-91" dirty="0">
                <a:latin typeface="Arial"/>
                <a:cs typeface="Arial"/>
              </a:rPr>
              <a:t> </a:t>
            </a:r>
            <a:r>
              <a:rPr sz="2500" b="1" spc="-163" dirty="0">
                <a:latin typeface="Arial"/>
                <a:cs typeface="Arial"/>
              </a:rPr>
              <a:t>greater</a:t>
            </a:r>
            <a:r>
              <a:rPr sz="2500" b="1" spc="-91" dirty="0">
                <a:latin typeface="Arial"/>
                <a:cs typeface="Arial"/>
              </a:rPr>
              <a:t> </a:t>
            </a:r>
            <a:r>
              <a:rPr sz="2500" b="1" spc="-172" dirty="0">
                <a:latin typeface="Arial"/>
                <a:cs typeface="Arial"/>
              </a:rPr>
              <a:t>challenge</a:t>
            </a:r>
            <a:r>
              <a:rPr sz="2500" b="1" spc="-86" dirty="0">
                <a:latin typeface="Arial"/>
                <a:cs typeface="Arial"/>
              </a:rPr>
              <a:t> </a:t>
            </a:r>
            <a:r>
              <a:rPr sz="2500" b="1" spc="-150" dirty="0">
                <a:latin typeface="Arial"/>
                <a:cs typeface="Arial"/>
              </a:rPr>
              <a:t>for</a:t>
            </a:r>
            <a:r>
              <a:rPr sz="2500" b="1" spc="-91" dirty="0">
                <a:latin typeface="Arial"/>
                <a:cs typeface="Arial"/>
              </a:rPr>
              <a:t> </a:t>
            </a:r>
            <a:r>
              <a:rPr sz="2500" b="1" spc="-182" dirty="0">
                <a:latin typeface="Arial"/>
                <a:cs typeface="Arial"/>
              </a:rPr>
              <a:t>complete</a:t>
            </a:r>
            <a:r>
              <a:rPr sz="2500" b="1" spc="-91" dirty="0">
                <a:latin typeface="Arial"/>
                <a:cs typeface="Arial"/>
              </a:rPr>
              <a:t> </a:t>
            </a:r>
            <a:r>
              <a:rPr sz="2500" b="1" spc="-168" dirty="0">
                <a:latin typeface="Arial"/>
                <a:cs typeface="Arial"/>
              </a:rPr>
              <a:t>fermentation</a:t>
            </a:r>
            <a:r>
              <a:rPr sz="2500" b="1" spc="-86" dirty="0">
                <a:latin typeface="Arial"/>
                <a:cs typeface="Arial"/>
              </a:rPr>
              <a:t> </a:t>
            </a:r>
            <a:r>
              <a:rPr sz="2500" b="1" spc="-154" dirty="0">
                <a:latin typeface="Arial"/>
                <a:cs typeface="Arial"/>
              </a:rPr>
              <a:t>into</a:t>
            </a:r>
            <a:r>
              <a:rPr sz="2500" b="1" spc="-91" dirty="0">
                <a:latin typeface="Arial"/>
                <a:cs typeface="Arial"/>
              </a:rPr>
              <a:t> </a:t>
            </a:r>
            <a:r>
              <a:rPr sz="2500" b="1" spc="-159" dirty="0">
                <a:latin typeface="Arial"/>
                <a:cs typeface="Arial"/>
              </a:rPr>
              <a:t>ethanol.</a:t>
            </a:r>
            <a:endParaRPr sz="2500" dirty="0">
              <a:latin typeface="Arial"/>
              <a:cs typeface="Arial"/>
            </a:endParaRPr>
          </a:p>
          <a:p>
            <a:pPr marL="533102" marR="4611" indent="-533102" algn="just">
              <a:lnSpc>
                <a:spcPct val="100800"/>
              </a:lnSpc>
              <a:spcBef>
                <a:spcPts val="417"/>
              </a:spcBef>
              <a:buClr>
                <a:srgbClr val="D16349"/>
              </a:buClr>
              <a:buAutoNum type="arabicPeriod"/>
              <a:tabLst>
                <a:tab pos="533102" algn="l"/>
              </a:tabLst>
            </a:pPr>
            <a:r>
              <a:rPr sz="2500" b="1" spc="-185" dirty="0">
                <a:solidFill>
                  <a:srgbClr val="008000"/>
                </a:solidFill>
                <a:latin typeface="Arial"/>
                <a:cs typeface="Arial"/>
              </a:rPr>
              <a:t>Second</a:t>
            </a:r>
            <a:r>
              <a:rPr sz="2500" b="1" spc="-185" dirty="0">
                <a:latin typeface="Arial"/>
                <a:cs typeface="Arial"/>
              </a:rPr>
              <a:t>, </a:t>
            </a:r>
            <a:r>
              <a:rPr sz="2500" b="1" spc="-172" dirty="0">
                <a:latin typeface="Arial"/>
                <a:cs typeface="Arial"/>
              </a:rPr>
              <a:t>these </a:t>
            </a:r>
            <a:r>
              <a:rPr sz="2500" b="1" spc="-182" dirty="0">
                <a:latin typeface="Arial"/>
                <a:cs typeface="Arial"/>
              </a:rPr>
              <a:t>sugars </a:t>
            </a:r>
            <a:r>
              <a:rPr sz="2500" b="1" spc="-200" dirty="0">
                <a:latin typeface="Arial"/>
                <a:cs typeface="Arial"/>
              </a:rPr>
              <a:t>must </a:t>
            </a:r>
            <a:r>
              <a:rPr sz="2500" b="1" spc="-191" dirty="0">
                <a:latin typeface="Arial"/>
                <a:cs typeface="Arial"/>
              </a:rPr>
              <a:t>be </a:t>
            </a:r>
            <a:r>
              <a:rPr sz="2500" b="1" spc="-182" dirty="0">
                <a:latin typeface="Arial"/>
                <a:cs typeface="Arial"/>
              </a:rPr>
              <a:t>fermented </a:t>
            </a:r>
            <a:r>
              <a:rPr sz="2500" b="1" spc="-159" dirty="0">
                <a:latin typeface="Arial"/>
                <a:cs typeface="Arial"/>
              </a:rPr>
              <a:t>to </a:t>
            </a:r>
            <a:r>
              <a:rPr sz="2500" b="1" spc="-213" dirty="0">
                <a:latin typeface="Arial"/>
                <a:cs typeface="Arial"/>
              </a:rPr>
              <a:t>make </a:t>
            </a:r>
            <a:r>
              <a:rPr sz="2500" b="1" spc="-159" dirty="0">
                <a:latin typeface="Arial"/>
                <a:cs typeface="Arial"/>
              </a:rPr>
              <a:t>ethanol, </a:t>
            </a:r>
            <a:r>
              <a:rPr sz="2500" b="1" spc="-185" dirty="0">
                <a:latin typeface="Arial"/>
                <a:cs typeface="Arial"/>
              </a:rPr>
              <a:t>as </a:t>
            </a:r>
            <a:r>
              <a:rPr sz="2500" b="1" spc="-172" dirty="0">
                <a:latin typeface="Arial"/>
                <a:cs typeface="Arial"/>
              </a:rPr>
              <a:t>they </a:t>
            </a:r>
            <a:r>
              <a:rPr sz="2500" b="1" spc="-168" dirty="0">
                <a:latin typeface="Arial"/>
                <a:cs typeface="Arial"/>
              </a:rPr>
              <a:t>are </a:t>
            </a:r>
            <a:r>
              <a:rPr sz="2500" b="1" spc="-150" dirty="0">
                <a:latin typeface="Arial"/>
                <a:cs typeface="Arial"/>
              </a:rPr>
              <a:t>in </a:t>
            </a:r>
            <a:r>
              <a:rPr sz="2500" b="1" spc="-154" dirty="0">
                <a:latin typeface="Arial"/>
                <a:cs typeface="Arial"/>
              </a:rPr>
              <a:t>grain- </a:t>
            </a:r>
            <a:r>
              <a:rPr sz="2500" b="1" spc="-150" dirty="0">
                <a:latin typeface="Arial"/>
                <a:cs typeface="Arial"/>
              </a:rPr>
              <a:t> </a:t>
            </a:r>
            <a:r>
              <a:rPr sz="2500" b="1" spc="-118" dirty="0">
                <a:latin typeface="Arial"/>
                <a:cs typeface="Arial"/>
              </a:rPr>
              <a:t>t</a:t>
            </a:r>
            <a:r>
              <a:rPr sz="2500" b="1" spc="-200" dirty="0">
                <a:latin typeface="Arial"/>
                <a:cs typeface="Arial"/>
              </a:rPr>
              <a:t>o</a:t>
            </a:r>
            <a:r>
              <a:rPr sz="2500" b="1" spc="-113" dirty="0">
                <a:latin typeface="Arial"/>
                <a:cs typeface="Arial"/>
              </a:rPr>
              <a:t>-</a:t>
            </a:r>
            <a:r>
              <a:rPr sz="2500" b="1" spc="-185" dirty="0">
                <a:latin typeface="Arial"/>
                <a:cs typeface="Arial"/>
              </a:rPr>
              <a:t>e</a:t>
            </a:r>
            <a:r>
              <a:rPr sz="2500" b="1" spc="-118" dirty="0">
                <a:latin typeface="Arial"/>
                <a:cs typeface="Arial"/>
              </a:rPr>
              <a:t>t</a:t>
            </a:r>
            <a:r>
              <a:rPr sz="2500" b="1" spc="-195" dirty="0">
                <a:latin typeface="Arial"/>
                <a:cs typeface="Arial"/>
              </a:rPr>
              <a:t>hano</a:t>
            </a:r>
            <a:r>
              <a:rPr sz="2500" b="1" spc="-91" dirty="0">
                <a:latin typeface="Arial"/>
                <a:cs typeface="Arial"/>
              </a:rPr>
              <a:t>l </a:t>
            </a:r>
            <a:r>
              <a:rPr sz="2500" b="1" spc="-204" dirty="0">
                <a:latin typeface="Arial"/>
                <a:cs typeface="Arial"/>
              </a:rPr>
              <a:t>p</a:t>
            </a:r>
            <a:r>
              <a:rPr sz="2500" b="1" spc="-136" dirty="0">
                <a:latin typeface="Arial"/>
                <a:cs typeface="Arial"/>
              </a:rPr>
              <a:t>r</a:t>
            </a:r>
            <a:r>
              <a:rPr sz="2500" b="1" spc="-185" dirty="0">
                <a:latin typeface="Arial"/>
                <a:cs typeface="Arial"/>
              </a:rPr>
              <a:t>ocesses</a:t>
            </a:r>
            <a:r>
              <a:rPr sz="2500" b="1" spc="-91" dirty="0">
                <a:latin typeface="Arial"/>
                <a:cs typeface="Arial"/>
              </a:rPr>
              <a:t>.</a:t>
            </a:r>
            <a:endParaRPr sz="2500" dirty="0">
              <a:latin typeface="Arial"/>
              <a:cs typeface="Arial"/>
            </a:endParaRPr>
          </a:p>
          <a:p>
            <a:pPr>
              <a:spcBef>
                <a:spcPts val="32"/>
              </a:spcBef>
            </a:pPr>
            <a:endParaRPr sz="2500" dirty="0">
              <a:latin typeface="Arial"/>
              <a:cs typeface="Arial"/>
            </a:endParaRPr>
          </a:p>
          <a:p>
            <a:pPr marL="564799" marR="4611" indent="-553273" algn="just">
              <a:lnSpc>
                <a:spcPct val="100400"/>
              </a:lnSpc>
            </a:pPr>
            <a:r>
              <a:rPr sz="2500" b="1" spc="-195" dirty="0">
                <a:solidFill>
                  <a:srgbClr val="008000"/>
                </a:solidFill>
                <a:latin typeface="Arial"/>
                <a:cs typeface="Arial"/>
              </a:rPr>
              <a:t>The </a:t>
            </a:r>
            <a:r>
              <a:rPr sz="2500" b="1" spc="-127" dirty="0">
                <a:solidFill>
                  <a:srgbClr val="008000"/>
                </a:solidFill>
                <a:latin typeface="Arial"/>
                <a:cs typeface="Arial"/>
              </a:rPr>
              <a:t>first </a:t>
            </a:r>
            <a:r>
              <a:rPr sz="2500" b="1" spc="-172" dirty="0">
                <a:solidFill>
                  <a:srgbClr val="008000"/>
                </a:solidFill>
                <a:latin typeface="Arial"/>
                <a:cs typeface="Arial"/>
              </a:rPr>
              <a:t>step </a:t>
            </a:r>
            <a:r>
              <a:rPr sz="2500" b="1" spc="-141" dirty="0">
                <a:solidFill>
                  <a:srgbClr val="008000"/>
                </a:solidFill>
                <a:latin typeface="Arial"/>
                <a:cs typeface="Arial"/>
              </a:rPr>
              <a:t>is </a:t>
            </a:r>
            <a:r>
              <a:rPr sz="2500" b="1" spc="-185" dirty="0">
                <a:solidFill>
                  <a:srgbClr val="008000"/>
                </a:solidFill>
                <a:latin typeface="Arial"/>
                <a:cs typeface="Arial"/>
              </a:rPr>
              <a:t>a </a:t>
            </a:r>
            <a:r>
              <a:rPr sz="2500" b="1" spc="-182" dirty="0">
                <a:solidFill>
                  <a:srgbClr val="008000"/>
                </a:solidFill>
                <a:latin typeface="Arial"/>
                <a:cs typeface="Arial"/>
              </a:rPr>
              <a:t>major </a:t>
            </a:r>
            <a:r>
              <a:rPr sz="2500" b="1" spc="-163" dirty="0">
                <a:solidFill>
                  <a:srgbClr val="008000"/>
                </a:solidFill>
                <a:latin typeface="Arial"/>
                <a:cs typeface="Arial"/>
              </a:rPr>
              <a:t>challenge</a:t>
            </a:r>
            <a:r>
              <a:rPr sz="2500" b="1" spc="-163" dirty="0">
                <a:latin typeface="Arial"/>
                <a:cs typeface="Arial"/>
              </a:rPr>
              <a:t>, </a:t>
            </a:r>
            <a:r>
              <a:rPr sz="2500" b="1" spc="-195" dirty="0">
                <a:latin typeface="Arial"/>
                <a:cs typeface="Arial"/>
              </a:rPr>
              <a:t>and </a:t>
            </a:r>
            <a:r>
              <a:rPr sz="2500" b="1" spc="-185" dirty="0">
                <a:latin typeface="Arial"/>
                <a:cs typeface="Arial"/>
              </a:rPr>
              <a:t>a </a:t>
            </a:r>
            <a:r>
              <a:rPr sz="2500" b="1" spc="-154" dirty="0">
                <a:latin typeface="Arial"/>
                <a:cs typeface="Arial"/>
              </a:rPr>
              <a:t>variety of </a:t>
            </a:r>
            <a:r>
              <a:rPr sz="2500" b="1" spc="-163" dirty="0">
                <a:solidFill>
                  <a:srgbClr val="008000"/>
                </a:solidFill>
                <a:latin typeface="Arial"/>
                <a:cs typeface="Arial"/>
              </a:rPr>
              <a:t>thermal</a:t>
            </a:r>
            <a:r>
              <a:rPr sz="2500" b="1" spc="-163" dirty="0">
                <a:latin typeface="Arial"/>
                <a:cs typeface="Arial"/>
              </a:rPr>
              <a:t>, </a:t>
            </a:r>
            <a:r>
              <a:rPr sz="2500" b="1" spc="-177" dirty="0">
                <a:solidFill>
                  <a:srgbClr val="008000"/>
                </a:solidFill>
                <a:latin typeface="Arial"/>
                <a:cs typeface="Arial"/>
              </a:rPr>
              <a:t>chemical </a:t>
            </a:r>
            <a:r>
              <a:rPr sz="2500" b="1" spc="-195" dirty="0">
                <a:latin typeface="Arial"/>
                <a:cs typeface="Arial"/>
              </a:rPr>
              <a:t>and </a:t>
            </a:r>
            <a:r>
              <a:rPr sz="2500" b="1" spc="-154" dirty="0">
                <a:solidFill>
                  <a:srgbClr val="008000"/>
                </a:solidFill>
                <a:latin typeface="Arial"/>
                <a:cs typeface="Arial"/>
              </a:rPr>
              <a:t>biological </a:t>
            </a:r>
            <a:r>
              <a:rPr sz="2500" b="1" spc="-150" dirty="0">
                <a:solidFill>
                  <a:srgbClr val="008000"/>
                </a:solidFill>
                <a:latin typeface="Arial"/>
                <a:cs typeface="Arial"/>
              </a:rPr>
              <a:t> </a:t>
            </a:r>
            <a:r>
              <a:rPr sz="2500" b="1" spc="-182" dirty="0">
                <a:solidFill>
                  <a:srgbClr val="008000"/>
                </a:solidFill>
                <a:latin typeface="Arial"/>
                <a:cs typeface="Arial"/>
              </a:rPr>
              <a:t>processes</a:t>
            </a:r>
            <a:r>
              <a:rPr sz="2500" b="1" spc="-177" dirty="0">
                <a:solidFill>
                  <a:srgbClr val="008000"/>
                </a:solidFill>
                <a:latin typeface="Arial"/>
                <a:cs typeface="Arial"/>
              </a:rPr>
              <a:t> </a:t>
            </a:r>
            <a:r>
              <a:rPr sz="2500" b="1" spc="-168" dirty="0">
                <a:latin typeface="Arial"/>
                <a:cs typeface="Arial"/>
              </a:rPr>
              <a:t>are</a:t>
            </a:r>
            <a:r>
              <a:rPr sz="2500" b="1" spc="-163" dirty="0">
                <a:latin typeface="Arial"/>
                <a:cs typeface="Arial"/>
              </a:rPr>
              <a:t> </a:t>
            </a:r>
            <a:r>
              <a:rPr sz="2500" b="1" spc="-177" dirty="0">
                <a:latin typeface="Arial"/>
                <a:cs typeface="Arial"/>
              </a:rPr>
              <a:t>being</a:t>
            </a:r>
            <a:r>
              <a:rPr sz="2500" b="1" spc="-172" dirty="0">
                <a:latin typeface="Arial"/>
                <a:cs typeface="Arial"/>
              </a:rPr>
              <a:t> </a:t>
            </a:r>
            <a:r>
              <a:rPr sz="2500" b="1" spc="-182" dirty="0">
                <a:latin typeface="Arial"/>
                <a:cs typeface="Arial"/>
              </a:rPr>
              <a:t>developed</a:t>
            </a:r>
            <a:r>
              <a:rPr sz="2500" b="1" spc="-177" dirty="0">
                <a:latin typeface="Arial"/>
                <a:cs typeface="Arial"/>
              </a:rPr>
              <a:t> </a:t>
            </a:r>
            <a:r>
              <a:rPr sz="2500" b="1" spc="-159" dirty="0">
                <a:latin typeface="Arial"/>
                <a:cs typeface="Arial"/>
              </a:rPr>
              <a:t>to</a:t>
            </a:r>
            <a:r>
              <a:rPr sz="2500" b="1" spc="-154" dirty="0">
                <a:latin typeface="Arial"/>
                <a:cs typeface="Arial"/>
              </a:rPr>
              <a:t> </a:t>
            </a:r>
            <a:r>
              <a:rPr sz="2500" b="1" spc="-163" dirty="0">
                <a:latin typeface="Arial"/>
                <a:cs typeface="Arial"/>
              </a:rPr>
              <a:t>carry</a:t>
            </a:r>
            <a:r>
              <a:rPr sz="2500" b="1" spc="-159" dirty="0">
                <a:latin typeface="Arial"/>
                <a:cs typeface="Arial"/>
              </a:rPr>
              <a:t> </a:t>
            </a:r>
            <a:r>
              <a:rPr sz="2500" b="1" spc="-172" dirty="0">
                <a:latin typeface="Arial"/>
                <a:cs typeface="Arial"/>
              </a:rPr>
              <a:t>out</a:t>
            </a:r>
            <a:r>
              <a:rPr sz="2500" b="1" spc="-168" dirty="0">
                <a:latin typeface="Arial"/>
                <a:cs typeface="Arial"/>
              </a:rPr>
              <a:t> </a:t>
            </a:r>
            <a:r>
              <a:rPr sz="2500" b="1" spc="-150" dirty="0">
                <a:latin typeface="Arial"/>
                <a:cs typeface="Arial"/>
              </a:rPr>
              <a:t>this </a:t>
            </a:r>
            <a:r>
              <a:rPr sz="2500" b="1" spc="-159" dirty="0">
                <a:latin typeface="Arial"/>
                <a:cs typeface="Arial"/>
              </a:rPr>
              <a:t>saccharification</a:t>
            </a:r>
            <a:r>
              <a:rPr sz="2500" b="1" spc="-154" dirty="0">
                <a:latin typeface="Arial"/>
                <a:cs typeface="Arial"/>
              </a:rPr>
              <a:t> </a:t>
            </a:r>
            <a:r>
              <a:rPr sz="2500" b="1" spc="-172" dirty="0">
                <a:latin typeface="Arial"/>
                <a:cs typeface="Arial"/>
              </a:rPr>
              <a:t>step</a:t>
            </a:r>
            <a:r>
              <a:rPr sz="2500" b="1" spc="-168" dirty="0">
                <a:latin typeface="Arial"/>
                <a:cs typeface="Arial"/>
              </a:rPr>
              <a:t> </a:t>
            </a:r>
            <a:r>
              <a:rPr sz="2500" b="1" spc="-150" dirty="0">
                <a:latin typeface="Arial"/>
                <a:cs typeface="Arial"/>
              </a:rPr>
              <a:t>in </a:t>
            </a:r>
            <a:r>
              <a:rPr sz="2500" b="1" spc="-191" dirty="0">
                <a:latin typeface="Arial"/>
                <a:cs typeface="Arial"/>
              </a:rPr>
              <a:t>an </a:t>
            </a:r>
            <a:r>
              <a:rPr sz="2500" b="1" spc="-185" dirty="0">
                <a:latin typeface="Arial"/>
                <a:cs typeface="Arial"/>
              </a:rPr>
              <a:t> e</a:t>
            </a:r>
            <a:r>
              <a:rPr sz="2500" b="1" spc="-118" dirty="0">
                <a:latin typeface="Arial"/>
                <a:cs typeface="Arial"/>
              </a:rPr>
              <a:t>ff</a:t>
            </a:r>
            <a:r>
              <a:rPr sz="2500" b="1" spc="-95" dirty="0">
                <a:latin typeface="Arial"/>
                <a:cs typeface="Arial"/>
              </a:rPr>
              <a:t>i</a:t>
            </a:r>
            <a:r>
              <a:rPr sz="2500" b="1" spc="-182" dirty="0">
                <a:latin typeface="Arial"/>
                <a:cs typeface="Arial"/>
              </a:rPr>
              <a:t>c</a:t>
            </a:r>
            <a:r>
              <a:rPr sz="2500" b="1" spc="-95" dirty="0">
                <a:latin typeface="Arial"/>
                <a:cs typeface="Arial"/>
              </a:rPr>
              <a:t>i</a:t>
            </a:r>
            <a:r>
              <a:rPr sz="2500" b="1" spc="-182" dirty="0">
                <a:latin typeface="Arial"/>
                <a:cs typeface="Arial"/>
              </a:rPr>
              <a:t>e</a:t>
            </a:r>
            <a:r>
              <a:rPr sz="2500" b="1" spc="-154" dirty="0">
                <a:latin typeface="Arial"/>
                <a:cs typeface="Arial"/>
              </a:rPr>
              <a:t>nt</a:t>
            </a:r>
            <a:r>
              <a:rPr sz="2500" b="1" spc="-91" dirty="0">
                <a:latin typeface="Arial"/>
                <a:cs typeface="Arial"/>
              </a:rPr>
              <a:t> </a:t>
            </a:r>
            <a:r>
              <a:rPr sz="2500" b="1" spc="-185" dirty="0">
                <a:latin typeface="Arial"/>
                <a:cs typeface="Arial"/>
              </a:rPr>
              <a:t>a</a:t>
            </a:r>
            <a:r>
              <a:rPr sz="2500" b="1" spc="-200" dirty="0">
                <a:latin typeface="Arial"/>
                <a:cs typeface="Arial"/>
              </a:rPr>
              <a:t>nd</a:t>
            </a:r>
            <a:r>
              <a:rPr sz="2500" b="1" spc="-91" dirty="0">
                <a:latin typeface="Arial"/>
                <a:cs typeface="Arial"/>
              </a:rPr>
              <a:t> </a:t>
            </a:r>
            <a:r>
              <a:rPr sz="2500" b="1" spc="-150" dirty="0">
                <a:latin typeface="Arial"/>
                <a:cs typeface="Arial"/>
              </a:rPr>
              <a:t>lo</a:t>
            </a:r>
            <a:r>
              <a:rPr sz="2500" b="1" spc="-254" dirty="0">
                <a:latin typeface="Arial"/>
                <a:cs typeface="Arial"/>
              </a:rPr>
              <a:t>w</a:t>
            </a:r>
            <a:r>
              <a:rPr sz="2500" b="1" spc="-118" dirty="0">
                <a:latin typeface="Arial"/>
                <a:cs typeface="Arial"/>
              </a:rPr>
              <a:t>-</a:t>
            </a:r>
            <a:r>
              <a:rPr sz="2500" b="1" spc="-191" dirty="0">
                <a:latin typeface="Arial"/>
                <a:cs typeface="Arial"/>
              </a:rPr>
              <a:t>cos</a:t>
            </a:r>
            <a:r>
              <a:rPr sz="2500" b="1" spc="-113" dirty="0">
                <a:latin typeface="Arial"/>
                <a:cs typeface="Arial"/>
              </a:rPr>
              <a:t>t</a:t>
            </a:r>
            <a:r>
              <a:rPr sz="2500" b="1" spc="-91" dirty="0">
                <a:latin typeface="Arial"/>
                <a:cs typeface="Arial"/>
              </a:rPr>
              <a:t> </a:t>
            </a:r>
            <a:r>
              <a:rPr sz="2500" b="1" spc="-241" dirty="0">
                <a:latin typeface="Arial"/>
                <a:cs typeface="Arial"/>
              </a:rPr>
              <a:t>ma</a:t>
            </a:r>
            <a:r>
              <a:rPr sz="2500" b="1" spc="-200" dirty="0">
                <a:latin typeface="Arial"/>
                <a:cs typeface="Arial"/>
              </a:rPr>
              <a:t>nn</a:t>
            </a:r>
            <a:r>
              <a:rPr sz="2500" b="1" spc="-185" dirty="0">
                <a:latin typeface="Arial"/>
                <a:cs typeface="Arial"/>
              </a:rPr>
              <a:t>e</a:t>
            </a:r>
            <a:r>
              <a:rPr sz="2500" b="1" spc="-213" dirty="0">
                <a:latin typeface="Arial"/>
                <a:cs typeface="Arial"/>
              </a:rPr>
              <a:t>r</a:t>
            </a:r>
            <a:r>
              <a:rPr sz="2500" b="1" spc="-91" dirty="0">
                <a:latin typeface="Arial"/>
                <a:cs typeface="Arial"/>
              </a:rPr>
              <a:t>.</a:t>
            </a:r>
            <a:endParaRPr sz="2500" dirty="0">
              <a:latin typeface="Arial"/>
              <a:cs typeface="Arial"/>
            </a:endParaRPr>
          </a:p>
        </p:txBody>
      </p:sp>
      <p:sp>
        <p:nvSpPr>
          <p:cNvPr id="113" name="object 113"/>
          <p:cNvSpPr txBox="1">
            <a:spLocks noGrp="1"/>
          </p:cNvSpPr>
          <p:nvPr>
            <p:ph type="title"/>
          </p:nvPr>
        </p:nvSpPr>
        <p:spPr>
          <a:xfrm>
            <a:off x="1618359" y="551566"/>
            <a:ext cx="5518797"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ll</a:t>
            </a:r>
            <a:r>
              <a:rPr sz="3600" spc="-327" dirty="0"/>
              <a:t>ul</a:t>
            </a:r>
            <a:r>
              <a:rPr sz="3600" spc="-445" dirty="0"/>
              <a:t>o</a:t>
            </a:r>
            <a:r>
              <a:rPr sz="3600" spc="-404" dirty="0"/>
              <a:t>s</a:t>
            </a:r>
            <a:r>
              <a:rPr sz="3600" spc="-204" dirty="0"/>
              <a:t>i</a:t>
            </a:r>
            <a:r>
              <a:rPr sz="3600" spc="-399" dirty="0"/>
              <a:t>c</a:t>
            </a:r>
            <a:r>
              <a:rPr sz="3600" spc="-200" dirty="0"/>
              <a:t> </a:t>
            </a:r>
            <a:r>
              <a:rPr sz="3600" spc="-522" dirty="0"/>
              <a:t>B</a:t>
            </a:r>
            <a:r>
              <a:rPr sz="3600" spc="-327" dirty="0"/>
              <a:t>io</a:t>
            </a:r>
            <a:r>
              <a:rPr sz="3600" spc="-644" dirty="0"/>
              <a:t>m</a:t>
            </a:r>
            <a:r>
              <a:rPr sz="3600" spc="-404" dirty="0"/>
              <a:t>ass</a:t>
            </a:r>
            <a:r>
              <a:rPr sz="3600" spc="-245" dirty="0"/>
              <a:t>-t</a:t>
            </a:r>
            <a:r>
              <a:rPr sz="3600" spc="-439" dirty="0"/>
              <a:t>o</a:t>
            </a:r>
            <a:r>
              <a:rPr sz="3600" spc="-245" dirty="0"/>
              <a:t>-</a:t>
            </a:r>
            <a:r>
              <a:rPr sz="3600" spc="-481" dirty="0"/>
              <a:t>E</a:t>
            </a:r>
            <a:r>
              <a:rPr sz="3600" spc="-245" dirty="0"/>
              <a:t>t</a:t>
            </a:r>
            <a:r>
              <a:rPr sz="3600" spc="-431" dirty="0"/>
              <a:t>hano</a:t>
            </a:r>
            <a:r>
              <a:rPr sz="3600" spc="-200" dirty="0"/>
              <a:t>l</a:t>
            </a:r>
          </a:p>
        </p:txBody>
      </p:sp>
      <p:sp>
        <p:nvSpPr>
          <p:cNvPr id="114" name="object 114"/>
          <p:cNvSpPr txBox="1"/>
          <p:nvPr/>
        </p:nvSpPr>
        <p:spPr>
          <a:xfrm>
            <a:off x="4986906" y="1225904"/>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7" name="object 107"/>
          <p:cNvSpPr txBox="1"/>
          <p:nvPr/>
        </p:nvSpPr>
        <p:spPr>
          <a:xfrm>
            <a:off x="828619" y="1891949"/>
            <a:ext cx="10525539" cy="4407153"/>
          </a:xfrm>
          <a:prstGeom prst="rect">
            <a:avLst/>
          </a:prstGeom>
        </p:spPr>
        <p:txBody>
          <a:bodyPr vert="horz" wrap="square" lIns="0" tIns="66851" rIns="0" bIns="0" rtlCol="0">
            <a:spAutoFit/>
          </a:bodyPr>
          <a:lstStyle/>
          <a:p>
            <a:pPr marL="11527" algn="just">
              <a:spcBef>
                <a:spcPts val="526"/>
              </a:spcBef>
            </a:pPr>
            <a:r>
              <a:rPr sz="2500" b="1" spc="-259" dirty="0">
                <a:latin typeface="Arial"/>
                <a:cs typeface="Arial"/>
              </a:rPr>
              <a:t>To</a:t>
            </a:r>
            <a:r>
              <a:rPr sz="2500" b="1" spc="-91" dirty="0">
                <a:latin typeface="Arial"/>
                <a:cs typeface="Arial"/>
              </a:rPr>
              <a:t> </a:t>
            </a:r>
            <a:r>
              <a:rPr sz="2500" b="1" spc="-172" dirty="0">
                <a:latin typeface="Arial"/>
                <a:cs typeface="Arial"/>
              </a:rPr>
              <a:t>convert</a:t>
            </a:r>
            <a:r>
              <a:rPr sz="2500" b="1" spc="-86" dirty="0">
                <a:latin typeface="Arial"/>
                <a:cs typeface="Arial"/>
              </a:rPr>
              <a:t> </a:t>
            </a:r>
            <a:r>
              <a:rPr sz="2500" b="1" spc="-159" dirty="0">
                <a:latin typeface="Arial"/>
                <a:cs typeface="Arial"/>
              </a:rPr>
              <a:t>cellulose</a:t>
            </a:r>
            <a:r>
              <a:rPr sz="2500" b="1" spc="-91" dirty="0">
                <a:latin typeface="Arial"/>
                <a:cs typeface="Arial"/>
              </a:rPr>
              <a:t> </a:t>
            </a:r>
            <a:r>
              <a:rPr sz="2500" b="1" spc="-159" dirty="0">
                <a:latin typeface="Arial"/>
                <a:cs typeface="Arial"/>
              </a:rPr>
              <a:t>to</a:t>
            </a:r>
            <a:r>
              <a:rPr sz="2500" b="1" spc="-86" dirty="0">
                <a:latin typeface="Arial"/>
                <a:cs typeface="Arial"/>
              </a:rPr>
              <a:t> </a:t>
            </a:r>
            <a:r>
              <a:rPr sz="2500" b="1" spc="-159" dirty="0">
                <a:latin typeface="Arial"/>
                <a:cs typeface="Arial"/>
              </a:rPr>
              <a:t>ethanol,</a:t>
            </a:r>
            <a:r>
              <a:rPr sz="2500" b="1" spc="-95" dirty="0">
                <a:latin typeface="Arial"/>
                <a:cs typeface="Arial"/>
              </a:rPr>
              <a:t> </a:t>
            </a:r>
            <a:r>
              <a:rPr sz="2500" b="1" spc="-191" dirty="0">
                <a:solidFill>
                  <a:srgbClr val="008000"/>
                </a:solidFill>
                <a:latin typeface="Arial"/>
                <a:cs typeface="Arial"/>
              </a:rPr>
              <a:t>two</a:t>
            </a:r>
            <a:r>
              <a:rPr sz="2500" b="1" spc="-86" dirty="0">
                <a:solidFill>
                  <a:srgbClr val="008000"/>
                </a:solidFill>
                <a:latin typeface="Arial"/>
                <a:cs typeface="Arial"/>
              </a:rPr>
              <a:t> </a:t>
            </a:r>
            <a:r>
              <a:rPr sz="2500" b="1" spc="-185" dirty="0">
                <a:solidFill>
                  <a:srgbClr val="008000"/>
                </a:solidFill>
                <a:latin typeface="Arial"/>
                <a:cs typeface="Arial"/>
              </a:rPr>
              <a:t>key</a:t>
            </a:r>
            <a:r>
              <a:rPr sz="2500" b="1" spc="-86" dirty="0">
                <a:solidFill>
                  <a:srgbClr val="008000"/>
                </a:solidFill>
                <a:latin typeface="Arial"/>
                <a:cs typeface="Arial"/>
              </a:rPr>
              <a:t> </a:t>
            </a:r>
            <a:r>
              <a:rPr sz="2500" b="1" spc="-172" dirty="0">
                <a:solidFill>
                  <a:srgbClr val="008000"/>
                </a:solidFill>
                <a:latin typeface="Arial"/>
                <a:cs typeface="Arial"/>
              </a:rPr>
              <a:t>steps</a:t>
            </a:r>
            <a:r>
              <a:rPr sz="2500" b="1" spc="-91" dirty="0">
                <a:solidFill>
                  <a:srgbClr val="008000"/>
                </a:solidFill>
                <a:latin typeface="Arial"/>
                <a:cs typeface="Arial"/>
              </a:rPr>
              <a:t> </a:t>
            </a:r>
            <a:r>
              <a:rPr sz="2500" b="1" spc="-200" dirty="0">
                <a:solidFill>
                  <a:srgbClr val="008000"/>
                </a:solidFill>
                <a:latin typeface="Arial"/>
                <a:cs typeface="Arial"/>
              </a:rPr>
              <a:t>must</a:t>
            </a:r>
            <a:r>
              <a:rPr sz="2500" b="1" spc="-86" dirty="0">
                <a:solidFill>
                  <a:srgbClr val="008000"/>
                </a:solidFill>
                <a:latin typeface="Arial"/>
                <a:cs typeface="Arial"/>
              </a:rPr>
              <a:t> </a:t>
            </a:r>
            <a:r>
              <a:rPr sz="2500" b="1" spc="-182" dirty="0">
                <a:solidFill>
                  <a:srgbClr val="008000"/>
                </a:solidFill>
                <a:latin typeface="Arial"/>
                <a:cs typeface="Arial"/>
              </a:rPr>
              <a:t>occur</a:t>
            </a:r>
            <a:r>
              <a:rPr sz="2500" b="1" spc="-182" dirty="0">
                <a:latin typeface="Arial"/>
                <a:cs typeface="Arial"/>
              </a:rPr>
              <a:t>.</a:t>
            </a:r>
            <a:endParaRPr sz="2500" dirty="0">
              <a:latin typeface="Arial"/>
              <a:cs typeface="Arial"/>
            </a:endParaRPr>
          </a:p>
          <a:p>
            <a:pPr marL="184424" marR="4611" indent="-172898" algn="just">
              <a:lnSpc>
                <a:spcPct val="98900"/>
              </a:lnSpc>
              <a:spcBef>
                <a:spcPts val="458"/>
              </a:spcBef>
            </a:pPr>
            <a:r>
              <a:rPr sz="2500" b="1" spc="-136" dirty="0">
                <a:solidFill>
                  <a:srgbClr val="008000"/>
                </a:solidFill>
                <a:latin typeface="Arial"/>
                <a:cs typeface="Arial"/>
              </a:rPr>
              <a:t>First</a:t>
            </a:r>
            <a:r>
              <a:rPr sz="2500" b="1" spc="-136" dirty="0">
                <a:latin typeface="Arial"/>
                <a:cs typeface="Arial"/>
              </a:rPr>
              <a:t>, </a:t>
            </a:r>
            <a:r>
              <a:rPr sz="2500" b="1" spc="-168" dirty="0">
                <a:latin typeface="Arial"/>
                <a:cs typeface="Arial"/>
              </a:rPr>
              <a:t>the </a:t>
            </a:r>
            <a:r>
              <a:rPr sz="2500" b="1" spc="-159" dirty="0">
                <a:solidFill>
                  <a:srgbClr val="008000"/>
                </a:solidFill>
                <a:latin typeface="Arial"/>
                <a:cs typeface="Arial"/>
              </a:rPr>
              <a:t>cellulose </a:t>
            </a:r>
            <a:r>
              <a:rPr sz="2500" b="1" spc="-195" dirty="0">
                <a:latin typeface="Arial"/>
                <a:cs typeface="Arial"/>
              </a:rPr>
              <a:t>and </a:t>
            </a:r>
            <a:r>
              <a:rPr sz="2500" b="1" spc="-168" dirty="0">
                <a:solidFill>
                  <a:srgbClr val="008000"/>
                </a:solidFill>
                <a:latin typeface="Arial"/>
                <a:cs typeface="Arial"/>
              </a:rPr>
              <a:t>hemicellulose </a:t>
            </a:r>
            <a:r>
              <a:rPr sz="2500" b="1" spc="-168" dirty="0">
                <a:latin typeface="Arial"/>
                <a:cs typeface="Arial"/>
              </a:rPr>
              <a:t>portions </a:t>
            </a:r>
            <a:r>
              <a:rPr sz="2500" b="1" spc="-154" dirty="0">
                <a:latin typeface="Arial"/>
                <a:cs typeface="Arial"/>
              </a:rPr>
              <a:t>of </a:t>
            </a:r>
            <a:r>
              <a:rPr sz="2500" b="1" spc="-168" dirty="0">
                <a:latin typeface="Arial"/>
                <a:cs typeface="Arial"/>
              </a:rPr>
              <a:t>the </a:t>
            </a:r>
            <a:r>
              <a:rPr sz="2500" b="1" spc="-191" dirty="0">
                <a:latin typeface="Arial"/>
                <a:cs typeface="Arial"/>
              </a:rPr>
              <a:t>biomass </a:t>
            </a:r>
            <a:r>
              <a:rPr sz="2500" b="1" spc="-200" dirty="0">
                <a:latin typeface="Arial"/>
                <a:cs typeface="Arial"/>
              </a:rPr>
              <a:t>must </a:t>
            </a:r>
            <a:r>
              <a:rPr sz="2500" b="1" spc="-191" dirty="0">
                <a:latin typeface="Arial"/>
                <a:cs typeface="Arial"/>
              </a:rPr>
              <a:t>be </a:t>
            </a:r>
            <a:r>
              <a:rPr sz="2500" b="1" spc="-185" dirty="0">
                <a:solidFill>
                  <a:srgbClr val="008000"/>
                </a:solidFill>
                <a:latin typeface="Arial"/>
                <a:cs typeface="Arial"/>
              </a:rPr>
              <a:t>broken </a:t>
            </a:r>
            <a:r>
              <a:rPr sz="2500" b="1" spc="-213" dirty="0">
                <a:latin typeface="Arial"/>
                <a:cs typeface="Arial"/>
              </a:rPr>
              <a:t>down </a:t>
            </a:r>
            <a:r>
              <a:rPr sz="2500" b="1" spc="-208" dirty="0">
                <a:latin typeface="Arial"/>
                <a:cs typeface="Arial"/>
              </a:rPr>
              <a:t> </a:t>
            </a:r>
            <a:r>
              <a:rPr sz="2500" b="1" spc="-154" dirty="0">
                <a:latin typeface="Arial"/>
                <a:cs typeface="Arial"/>
              </a:rPr>
              <a:t>into</a:t>
            </a:r>
            <a:r>
              <a:rPr sz="2500" b="1" spc="200" dirty="0">
                <a:latin typeface="Arial"/>
                <a:cs typeface="Arial"/>
              </a:rPr>
              <a:t> </a:t>
            </a:r>
            <a:r>
              <a:rPr sz="2500" b="1" spc="-182" dirty="0">
                <a:latin typeface="Arial"/>
                <a:cs typeface="Arial"/>
              </a:rPr>
              <a:t>sugars</a:t>
            </a:r>
            <a:r>
              <a:rPr sz="2500" b="1" spc="-177" dirty="0">
                <a:latin typeface="Arial"/>
                <a:cs typeface="Arial"/>
              </a:rPr>
              <a:t> </a:t>
            </a:r>
            <a:r>
              <a:rPr sz="2500" b="1" spc="-182" dirty="0">
                <a:latin typeface="Arial"/>
                <a:cs typeface="Arial"/>
              </a:rPr>
              <a:t>through</a:t>
            </a:r>
            <a:r>
              <a:rPr sz="2500" b="1" spc="-177" dirty="0">
                <a:latin typeface="Arial"/>
                <a:cs typeface="Arial"/>
              </a:rPr>
              <a:t> </a:t>
            </a:r>
            <a:r>
              <a:rPr sz="2500" b="1" spc="-185" dirty="0">
                <a:latin typeface="Arial"/>
                <a:cs typeface="Arial"/>
              </a:rPr>
              <a:t>a</a:t>
            </a:r>
            <a:r>
              <a:rPr sz="2500" b="1" spc="-182" dirty="0">
                <a:latin typeface="Arial"/>
                <a:cs typeface="Arial"/>
              </a:rPr>
              <a:t> process</a:t>
            </a:r>
            <a:r>
              <a:rPr sz="2500" b="1" spc="-177" dirty="0">
                <a:latin typeface="Arial"/>
                <a:cs typeface="Arial"/>
              </a:rPr>
              <a:t> </a:t>
            </a:r>
            <a:r>
              <a:rPr sz="2500" b="1" spc="-159" dirty="0">
                <a:latin typeface="Arial"/>
                <a:cs typeface="Arial"/>
              </a:rPr>
              <a:t>called</a:t>
            </a:r>
            <a:r>
              <a:rPr sz="2500" b="1" spc="-154" dirty="0">
                <a:latin typeface="Arial"/>
                <a:cs typeface="Arial"/>
              </a:rPr>
              <a:t> </a:t>
            </a:r>
            <a:r>
              <a:rPr sz="2500" b="1" spc="-154" dirty="0">
                <a:solidFill>
                  <a:srgbClr val="008000"/>
                </a:solidFill>
                <a:latin typeface="Arial"/>
                <a:cs typeface="Arial"/>
              </a:rPr>
              <a:t>saccharification</a:t>
            </a:r>
            <a:r>
              <a:rPr sz="2500" b="1" spc="-154" dirty="0">
                <a:latin typeface="Arial"/>
                <a:cs typeface="Arial"/>
              </a:rPr>
              <a:t>.</a:t>
            </a:r>
            <a:r>
              <a:rPr sz="2500" b="1" spc="200" dirty="0">
                <a:latin typeface="Arial"/>
                <a:cs typeface="Arial"/>
              </a:rPr>
              <a:t> </a:t>
            </a:r>
            <a:r>
              <a:rPr sz="2500" b="1" spc="-195" dirty="0">
                <a:latin typeface="Arial"/>
                <a:cs typeface="Arial"/>
              </a:rPr>
              <a:t>The</a:t>
            </a:r>
            <a:r>
              <a:rPr sz="2500" b="1" spc="-191" dirty="0">
                <a:latin typeface="Arial"/>
                <a:cs typeface="Arial"/>
              </a:rPr>
              <a:t> </a:t>
            </a:r>
            <a:r>
              <a:rPr sz="2500" b="1" spc="-163" dirty="0">
                <a:latin typeface="Arial"/>
                <a:cs typeface="Arial"/>
              </a:rPr>
              <a:t>yielded</a:t>
            </a:r>
            <a:r>
              <a:rPr sz="2500" b="1" spc="182" dirty="0">
                <a:latin typeface="Arial"/>
                <a:cs typeface="Arial"/>
              </a:rPr>
              <a:t> </a:t>
            </a:r>
            <a:r>
              <a:rPr sz="2500" b="1" spc="-168" dirty="0">
                <a:latin typeface="Arial"/>
                <a:cs typeface="Arial"/>
              </a:rPr>
              <a:t>sugars, </a:t>
            </a:r>
            <a:r>
              <a:rPr sz="2500" b="1" spc="-163" dirty="0">
                <a:latin typeface="Arial"/>
                <a:cs typeface="Arial"/>
              </a:rPr>
              <a:t> </a:t>
            </a:r>
            <a:r>
              <a:rPr sz="2500" b="1" spc="-191" dirty="0">
                <a:latin typeface="Arial"/>
                <a:cs typeface="Arial"/>
              </a:rPr>
              <a:t>however,</a:t>
            </a:r>
            <a:r>
              <a:rPr sz="2500" b="1" spc="-185" dirty="0">
                <a:latin typeface="Arial"/>
                <a:cs typeface="Arial"/>
              </a:rPr>
              <a:t> </a:t>
            </a:r>
            <a:r>
              <a:rPr sz="2500" b="1" spc="-168" dirty="0">
                <a:latin typeface="Arial"/>
                <a:cs typeface="Arial"/>
              </a:rPr>
              <a:t>are</a:t>
            </a:r>
            <a:r>
              <a:rPr sz="2500" b="1" spc="-163" dirty="0">
                <a:latin typeface="Arial"/>
                <a:cs typeface="Arial"/>
              </a:rPr>
              <a:t> </a:t>
            </a:r>
            <a:r>
              <a:rPr sz="2500" b="1" spc="-185" dirty="0">
                <a:latin typeface="Arial"/>
                <a:cs typeface="Arial"/>
              </a:rPr>
              <a:t>a</a:t>
            </a:r>
            <a:r>
              <a:rPr sz="2500" b="1" spc="-182" dirty="0">
                <a:latin typeface="Arial"/>
                <a:cs typeface="Arial"/>
              </a:rPr>
              <a:t> </a:t>
            </a:r>
            <a:r>
              <a:rPr sz="2500" b="1" spc="-191" dirty="0">
                <a:latin typeface="Arial"/>
                <a:cs typeface="Arial"/>
              </a:rPr>
              <a:t>complex</a:t>
            </a:r>
            <a:r>
              <a:rPr sz="2500" b="1" spc="-185" dirty="0">
                <a:latin typeface="Arial"/>
                <a:cs typeface="Arial"/>
              </a:rPr>
              <a:t> </a:t>
            </a:r>
            <a:r>
              <a:rPr sz="2500" b="1" spc="-172" dirty="0">
                <a:latin typeface="Arial"/>
                <a:cs typeface="Arial"/>
              </a:rPr>
              <a:t>mixture</a:t>
            </a:r>
            <a:r>
              <a:rPr sz="2500" b="1" spc="-168" dirty="0">
                <a:latin typeface="Arial"/>
                <a:cs typeface="Arial"/>
              </a:rPr>
              <a:t> </a:t>
            </a:r>
            <a:r>
              <a:rPr sz="2500" b="1" spc="-154" dirty="0">
                <a:latin typeface="Arial"/>
                <a:cs typeface="Arial"/>
              </a:rPr>
              <a:t>of</a:t>
            </a:r>
            <a:r>
              <a:rPr sz="2500" b="1" spc="-150" dirty="0">
                <a:latin typeface="Arial"/>
                <a:cs typeface="Arial"/>
              </a:rPr>
              <a:t> </a:t>
            </a:r>
            <a:r>
              <a:rPr sz="2500" b="1" spc="-136" dirty="0">
                <a:latin typeface="Arial"/>
                <a:cs typeface="Arial"/>
              </a:rPr>
              <a:t>five-</a:t>
            </a:r>
            <a:r>
              <a:rPr sz="2500" b="1" spc="-132" dirty="0">
                <a:latin typeface="Arial"/>
                <a:cs typeface="Arial"/>
              </a:rPr>
              <a:t> </a:t>
            </a:r>
            <a:r>
              <a:rPr sz="2500" b="1" spc="-195" dirty="0">
                <a:latin typeface="Arial"/>
                <a:cs typeface="Arial"/>
              </a:rPr>
              <a:t>and</a:t>
            </a:r>
            <a:r>
              <a:rPr sz="2500" b="1" spc="-191" dirty="0">
                <a:latin typeface="Arial"/>
                <a:cs typeface="Arial"/>
              </a:rPr>
              <a:t> </a:t>
            </a:r>
            <a:r>
              <a:rPr sz="2500" b="1" spc="-168" dirty="0">
                <a:latin typeface="Arial"/>
                <a:cs typeface="Arial"/>
              </a:rPr>
              <a:t>six-carbon</a:t>
            </a:r>
            <a:r>
              <a:rPr sz="2500" b="1" spc="-163" dirty="0">
                <a:latin typeface="Arial"/>
                <a:cs typeface="Arial"/>
              </a:rPr>
              <a:t> </a:t>
            </a:r>
            <a:r>
              <a:rPr sz="2500" b="1" spc="-182" dirty="0">
                <a:latin typeface="Arial"/>
                <a:cs typeface="Arial"/>
              </a:rPr>
              <a:t>sugars</a:t>
            </a:r>
            <a:r>
              <a:rPr sz="2500" b="1" spc="141" dirty="0">
                <a:latin typeface="Arial"/>
                <a:cs typeface="Arial"/>
              </a:rPr>
              <a:t> </a:t>
            </a:r>
            <a:r>
              <a:rPr sz="2500" b="1" spc="-154" dirty="0">
                <a:latin typeface="Arial"/>
                <a:cs typeface="Arial"/>
              </a:rPr>
              <a:t>that</a:t>
            </a:r>
            <a:r>
              <a:rPr sz="2500" b="1" spc="195" dirty="0">
                <a:latin typeface="Arial"/>
                <a:cs typeface="Arial"/>
              </a:rPr>
              <a:t> </a:t>
            </a:r>
            <a:r>
              <a:rPr sz="2500" b="1" spc="-172" dirty="0">
                <a:latin typeface="Arial"/>
                <a:cs typeface="Arial"/>
              </a:rPr>
              <a:t>provide</a:t>
            </a:r>
            <a:r>
              <a:rPr sz="2500" b="1" spc="159" dirty="0">
                <a:latin typeface="Arial"/>
                <a:cs typeface="Arial"/>
              </a:rPr>
              <a:t> </a:t>
            </a:r>
            <a:r>
              <a:rPr sz="2500" b="1" spc="-185" dirty="0">
                <a:latin typeface="Arial"/>
                <a:cs typeface="Arial"/>
              </a:rPr>
              <a:t>a </a:t>
            </a:r>
            <a:r>
              <a:rPr sz="2500" b="1" spc="-182" dirty="0">
                <a:latin typeface="Arial"/>
                <a:cs typeface="Arial"/>
              </a:rPr>
              <a:t> </a:t>
            </a:r>
            <a:r>
              <a:rPr sz="2500" b="1" spc="-163" dirty="0">
                <a:latin typeface="Arial"/>
                <a:cs typeface="Arial"/>
              </a:rPr>
              <a:t>greater</a:t>
            </a:r>
            <a:r>
              <a:rPr sz="2500" b="1" spc="-91" dirty="0">
                <a:latin typeface="Arial"/>
                <a:cs typeface="Arial"/>
              </a:rPr>
              <a:t> </a:t>
            </a:r>
            <a:r>
              <a:rPr sz="2500" b="1" spc="-172" dirty="0">
                <a:latin typeface="Arial"/>
                <a:cs typeface="Arial"/>
              </a:rPr>
              <a:t>challenge</a:t>
            </a:r>
            <a:r>
              <a:rPr sz="2500" b="1" spc="-91" dirty="0">
                <a:latin typeface="Arial"/>
                <a:cs typeface="Arial"/>
              </a:rPr>
              <a:t> </a:t>
            </a:r>
            <a:r>
              <a:rPr sz="2500" b="1" spc="-150" dirty="0">
                <a:latin typeface="Arial"/>
                <a:cs typeface="Arial"/>
              </a:rPr>
              <a:t>for</a:t>
            </a:r>
            <a:r>
              <a:rPr sz="2500" b="1" spc="-91" dirty="0">
                <a:latin typeface="Arial"/>
                <a:cs typeface="Arial"/>
              </a:rPr>
              <a:t> </a:t>
            </a:r>
            <a:r>
              <a:rPr sz="2500" b="1" spc="-182" dirty="0">
                <a:latin typeface="Arial"/>
                <a:cs typeface="Arial"/>
              </a:rPr>
              <a:t>complete</a:t>
            </a:r>
            <a:r>
              <a:rPr sz="2500" b="1" spc="-91" dirty="0">
                <a:latin typeface="Arial"/>
                <a:cs typeface="Arial"/>
              </a:rPr>
              <a:t> </a:t>
            </a:r>
            <a:r>
              <a:rPr sz="2500" b="1" spc="-168" dirty="0">
                <a:latin typeface="Arial"/>
                <a:cs typeface="Arial"/>
              </a:rPr>
              <a:t>fermentation</a:t>
            </a:r>
            <a:r>
              <a:rPr sz="2500" b="1" spc="-91" dirty="0">
                <a:latin typeface="Arial"/>
                <a:cs typeface="Arial"/>
              </a:rPr>
              <a:t> </a:t>
            </a:r>
            <a:r>
              <a:rPr sz="2500" b="1" spc="-154" dirty="0">
                <a:latin typeface="Arial"/>
                <a:cs typeface="Arial"/>
              </a:rPr>
              <a:t>into</a:t>
            </a:r>
            <a:r>
              <a:rPr sz="2500" b="1" spc="-91" dirty="0">
                <a:latin typeface="Arial"/>
                <a:cs typeface="Arial"/>
              </a:rPr>
              <a:t> </a:t>
            </a:r>
            <a:r>
              <a:rPr sz="2500" b="1" spc="-159" dirty="0">
                <a:latin typeface="Arial"/>
                <a:cs typeface="Arial"/>
              </a:rPr>
              <a:t>ethanol.</a:t>
            </a:r>
            <a:endParaRPr sz="2500" dirty="0">
              <a:latin typeface="Arial"/>
              <a:cs typeface="Arial"/>
            </a:endParaRPr>
          </a:p>
          <a:p>
            <a:pPr marL="184424" marR="12679" indent="-172898" algn="just">
              <a:lnSpc>
                <a:spcPct val="100800"/>
              </a:lnSpc>
              <a:spcBef>
                <a:spcPts val="417"/>
              </a:spcBef>
            </a:pPr>
            <a:r>
              <a:rPr sz="2500" b="1" spc="-185" dirty="0">
                <a:solidFill>
                  <a:srgbClr val="008000"/>
                </a:solidFill>
                <a:latin typeface="Arial"/>
                <a:cs typeface="Arial"/>
              </a:rPr>
              <a:t>Second</a:t>
            </a:r>
            <a:r>
              <a:rPr sz="2500" b="1" spc="-185" dirty="0">
                <a:latin typeface="Arial"/>
                <a:cs typeface="Arial"/>
              </a:rPr>
              <a:t>,</a:t>
            </a:r>
            <a:r>
              <a:rPr sz="2500" b="1" spc="-182" dirty="0">
                <a:latin typeface="Arial"/>
                <a:cs typeface="Arial"/>
              </a:rPr>
              <a:t> </a:t>
            </a:r>
            <a:r>
              <a:rPr sz="2500" b="1" spc="-172" dirty="0">
                <a:latin typeface="Arial"/>
                <a:cs typeface="Arial"/>
              </a:rPr>
              <a:t>these </a:t>
            </a:r>
            <a:r>
              <a:rPr sz="2500" b="1" spc="-182" dirty="0">
                <a:latin typeface="Arial"/>
                <a:cs typeface="Arial"/>
              </a:rPr>
              <a:t>sugars </a:t>
            </a:r>
            <a:r>
              <a:rPr sz="2500" b="1" spc="-200" dirty="0">
                <a:latin typeface="Arial"/>
                <a:cs typeface="Arial"/>
              </a:rPr>
              <a:t>must</a:t>
            </a:r>
            <a:r>
              <a:rPr sz="2500" b="1" spc="-195" dirty="0">
                <a:latin typeface="Arial"/>
                <a:cs typeface="Arial"/>
              </a:rPr>
              <a:t> </a:t>
            </a:r>
            <a:r>
              <a:rPr sz="2500" b="1" spc="-191" dirty="0">
                <a:latin typeface="Arial"/>
                <a:cs typeface="Arial"/>
              </a:rPr>
              <a:t>be</a:t>
            </a:r>
            <a:r>
              <a:rPr sz="2500" b="1" spc="-185" dirty="0">
                <a:latin typeface="Arial"/>
                <a:cs typeface="Arial"/>
              </a:rPr>
              <a:t> </a:t>
            </a:r>
            <a:r>
              <a:rPr sz="2500" b="1" spc="-182" dirty="0">
                <a:latin typeface="Arial"/>
                <a:cs typeface="Arial"/>
              </a:rPr>
              <a:t>fermented </a:t>
            </a:r>
            <a:r>
              <a:rPr sz="2500" b="1" spc="-159" dirty="0">
                <a:latin typeface="Arial"/>
                <a:cs typeface="Arial"/>
              </a:rPr>
              <a:t>to </a:t>
            </a:r>
            <a:r>
              <a:rPr sz="2500" b="1" spc="-213" dirty="0">
                <a:latin typeface="Arial"/>
                <a:cs typeface="Arial"/>
              </a:rPr>
              <a:t>make</a:t>
            </a:r>
            <a:r>
              <a:rPr sz="2500" b="1" spc="-208" dirty="0">
                <a:latin typeface="Arial"/>
                <a:cs typeface="Arial"/>
              </a:rPr>
              <a:t> </a:t>
            </a:r>
            <a:r>
              <a:rPr sz="2500" b="1" spc="-159" dirty="0">
                <a:latin typeface="Arial"/>
                <a:cs typeface="Arial"/>
              </a:rPr>
              <a:t>ethanol, </a:t>
            </a:r>
            <a:r>
              <a:rPr sz="2500" b="1" spc="-185" dirty="0">
                <a:latin typeface="Arial"/>
                <a:cs typeface="Arial"/>
              </a:rPr>
              <a:t>as</a:t>
            </a:r>
            <a:r>
              <a:rPr sz="2500" b="1" spc="-182" dirty="0">
                <a:latin typeface="Arial"/>
                <a:cs typeface="Arial"/>
              </a:rPr>
              <a:t> </a:t>
            </a:r>
            <a:r>
              <a:rPr sz="2500" b="1" spc="-172" dirty="0">
                <a:latin typeface="Arial"/>
                <a:cs typeface="Arial"/>
              </a:rPr>
              <a:t>they </a:t>
            </a:r>
            <a:r>
              <a:rPr sz="2500" b="1" spc="-168" dirty="0">
                <a:latin typeface="Arial"/>
                <a:cs typeface="Arial"/>
              </a:rPr>
              <a:t>are </a:t>
            </a:r>
            <a:r>
              <a:rPr sz="2500" b="1" spc="-150" dirty="0">
                <a:latin typeface="Arial"/>
                <a:cs typeface="Arial"/>
              </a:rPr>
              <a:t>in grain-to- </a:t>
            </a:r>
            <a:r>
              <a:rPr sz="2500" b="1" spc="-145" dirty="0">
                <a:latin typeface="Arial"/>
                <a:cs typeface="Arial"/>
              </a:rPr>
              <a:t> </a:t>
            </a:r>
            <a:r>
              <a:rPr sz="2500" b="1" spc="-168" dirty="0">
                <a:latin typeface="Arial"/>
                <a:cs typeface="Arial"/>
              </a:rPr>
              <a:t>ethanol</a:t>
            </a:r>
            <a:r>
              <a:rPr sz="2500" b="1" spc="-95" dirty="0">
                <a:latin typeface="Arial"/>
                <a:cs typeface="Arial"/>
              </a:rPr>
              <a:t> </a:t>
            </a:r>
            <a:r>
              <a:rPr sz="2500" b="1" spc="-172" dirty="0">
                <a:latin typeface="Arial"/>
                <a:cs typeface="Arial"/>
              </a:rPr>
              <a:t>processes.</a:t>
            </a:r>
            <a:endParaRPr sz="2500" dirty="0">
              <a:latin typeface="Arial"/>
              <a:cs typeface="Arial"/>
            </a:endParaRPr>
          </a:p>
          <a:p>
            <a:pPr>
              <a:spcBef>
                <a:spcPts val="32"/>
              </a:spcBef>
            </a:pPr>
            <a:endParaRPr sz="2500" dirty="0">
              <a:latin typeface="Arial"/>
              <a:cs typeface="Arial"/>
            </a:endParaRPr>
          </a:p>
          <a:p>
            <a:pPr marL="184424" marR="4611" indent="-172898" algn="just">
              <a:lnSpc>
                <a:spcPct val="100400"/>
              </a:lnSpc>
            </a:pPr>
            <a:r>
              <a:rPr sz="2500" b="1" spc="-195" dirty="0">
                <a:solidFill>
                  <a:srgbClr val="008000"/>
                </a:solidFill>
                <a:latin typeface="Arial"/>
                <a:cs typeface="Arial"/>
              </a:rPr>
              <a:t>The </a:t>
            </a:r>
            <a:r>
              <a:rPr sz="2500" b="1" spc="-127" dirty="0">
                <a:solidFill>
                  <a:srgbClr val="008000"/>
                </a:solidFill>
                <a:latin typeface="Arial"/>
                <a:cs typeface="Arial"/>
              </a:rPr>
              <a:t>first </a:t>
            </a:r>
            <a:r>
              <a:rPr sz="2500" b="1" spc="-172" dirty="0">
                <a:solidFill>
                  <a:srgbClr val="008000"/>
                </a:solidFill>
                <a:latin typeface="Arial"/>
                <a:cs typeface="Arial"/>
              </a:rPr>
              <a:t>step </a:t>
            </a:r>
            <a:r>
              <a:rPr sz="2500" b="1" spc="-141" dirty="0">
                <a:solidFill>
                  <a:srgbClr val="008000"/>
                </a:solidFill>
                <a:latin typeface="Arial"/>
                <a:cs typeface="Arial"/>
              </a:rPr>
              <a:t>is </a:t>
            </a:r>
            <a:r>
              <a:rPr sz="2500" b="1" spc="-185" dirty="0">
                <a:solidFill>
                  <a:srgbClr val="008000"/>
                </a:solidFill>
                <a:latin typeface="Arial"/>
                <a:cs typeface="Arial"/>
              </a:rPr>
              <a:t>a </a:t>
            </a:r>
            <a:r>
              <a:rPr sz="2500" b="1" spc="-182" dirty="0">
                <a:solidFill>
                  <a:srgbClr val="008000"/>
                </a:solidFill>
                <a:latin typeface="Arial"/>
                <a:cs typeface="Arial"/>
              </a:rPr>
              <a:t>major </a:t>
            </a:r>
            <a:r>
              <a:rPr sz="2500" b="1" spc="-163" dirty="0">
                <a:solidFill>
                  <a:srgbClr val="008000"/>
                </a:solidFill>
                <a:latin typeface="Arial"/>
                <a:cs typeface="Arial"/>
              </a:rPr>
              <a:t>challenge</a:t>
            </a:r>
            <a:r>
              <a:rPr sz="2500" b="1" spc="-163" dirty="0">
                <a:latin typeface="Arial"/>
                <a:cs typeface="Arial"/>
              </a:rPr>
              <a:t>, </a:t>
            </a:r>
            <a:r>
              <a:rPr sz="2500" b="1" spc="-195" dirty="0">
                <a:latin typeface="Arial"/>
                <a:cs typeface="Arial"/>
              </a:rPr>
              <a:t>and </a:t>
            </a:r>
            <a:r>
              <a:rPr sz="2500" b="1" spc="-185" dirty="0">
                <a:latin typeface="Arial"/>
                <a:cs typeface="Arial"/>
              </a:rPr>
              <a:t>a </a:t>
            </a:r>
            <a:r>
              <a:rPr sz="2500" b="1" spc="-154" dirty="0">
                <a:latin typeface="Arial"/>
                <a:cs typeface="Arial"/>
              </a:rPr>
              <a:t>variety of </a:t>
            </a:r>
            <a:r>
              <a:rPr sz="2500" b="1" spc="-163" dirty="0">
                <a:latin typeface="Arial"/>
                <a:cs typeface="Arial"/>
              </a:rPr>
              <a:t>thermal, </a:t>
            </a:r>
            <a:r>
              <a:rPr sz="2500" b="1" spc="-177" dirty="0">
                <a:latin typeface="Arial"/>
                <a:cs typeface="Arial"/>
              </a:rPr>
              <a:t>chemical </a:t>
            </a:r>
            <a:r>
              <a:rPr sz="2500" b="1" spc="-195" dirty="0">
                <a:latin typeface="Arial"/>
                <a:cs typeface="Arial"/>
              </a:rPr>
              <a:t>and </a:t>
            </a:r>
            <a:r>
              <a:rPr sz="2500" b="1" spc="-154" dirty="0">
                <a:latin typeface="Arial"/>
                <a:cs typeface="Arial"/>
              </a:rPr>
              <a:t>biological </a:t>
            </a:r>
            <a:r>
              <a:rPr sz="2500" b="1" spc="-150" dirty="0">
                <a:latin typeface="Arial"/>
                <a:cs typeface="Arial"/>
              </a:rPr>
              <a:t> </a:t>
            </a:r>
            <a:r>
              <a:rPr sz="2500" b="1" spc="-182" dirty="0">
                <a:latin typeface="Arial"/>
                <a:cs typeface="Arial"/>
              </a:rPr>
              <a:t>processes</a:t>
            </a:r>
            <a:r>
              <a:rPr sz="2500" b="1" spc="-177" dirty="0">
                <a:latin typeface="Arial"/>
                <a:cs typeface="Arial"/>
              </a:rPr>
              <a:t> </a:t>
            </a:r>
            <a:r>
              <a:rPr sz="2500" b="1" spc="-168" dirty="0">
                <a:latin typeface="Arial"/>
                <a:cs typeface="Arial"/>
              </a:rPr>
              <a:t>are</a:t>
            </a:r>
            <a:r>
              <a:rPr sz="2500" b="1" spc="-163" dirty="0">
                <a:latin typeface="Arial"/>
                <a:cs typeface="Arial"/>
              </a:rPr>
              <a:t> </a:t>
            </a:r>
            <a:r>
              <a:rPr sz="2500" b="1" spc="-177" dirty="0">
                <a:latin typeface="Arial"/>
                <a:cs typeface="Arial"/>
              </a:rPr>
              <a:t>being</a:t>
            </a:r>
            <a:r>
              <a:rPr sz="2500" b="1" spc="-172" dirty="0">
                <a:latin typeface="Arial"/>
                <a:cs typeface="Arial"/>
              </a:rPr>
              <a:t> </a:t>
            </a:r>
            <a:r>
              <a:rPr sz="2500" b="1" spc="-182" dirty="0">
                <a:latin typeface="Arial"/>
                <a:cs typeface="Arial"/>
              </a:rPr>
              <a:t>developed</a:t>
            </a:r>
            <a:r>
              <a:rPr sz="2500" b="1" spc="-177" dirty="0">
                <a:latin typeface="Arial"/>
                <a:cs typeface="Arial"/>
              </a:rPr>
              <a:t> </a:t>
            </a:r>
            <a:r>
              <a:rPr sz="2500" b="1" spc="-159" dirty="0">
                <a:latin typeface="Arial"/>
                <a:cs typeface="Arial"/>
              </a:rPr>
              <a:t>to</a:t>
            </a:r>
            <a:r>
              <a:rPr sz="2500" b="1" spc="-154" dirty="0">
                <a:latin typeface="Arial"/>
                <a:cs typeface="Arial"/>
              </a:rPr>
              <a:t> </a:t>
            </a:r>
            <a:r>
              <a:rPr sz="2500" b="1" spc="-163" dirty="0">
                <a:latin typeface="Arial"/>
                <a:cs typeface="Arial"/>
              </a:rPr>
              <a:t>carry</a:t>
            </a:r>
            <a:r>
              <a:rPr sz="2500" b="1" spc="-159" dirty="0">
                <a:latin typeface="Arial"/>
                <a:cs typeface="Arial"/>
              </a:rPr>
              <a:t> </a:t>
            </a:r>
            <a:r>
              <a:rPr sz="2500" b="1" spc="-172" dirty="0">
                <a:latin typeface="Arial"/>
                <a:cs typeface="Arial"/>
              </a:rPr>
              <a:t>out</a:t>
            </a:r>
            <a:r>
              <a:rPr sz="2500" b="1" spc="-168" dirty="0">
                <a:latin typeface="Arial"/>
                <a:cs typeface="Arial"/>
              </a:rPr>
              <a:t> </a:t>
            </a:r>
            <a:r>
              <a:rPr sz="2500" b="1" spc="-150" dirty="0">
                <a:latin typeface="Arial"/>
                <a:cs typeface="Arial"/>
              </a:rPr>
              <a:t>this</a:t>
            </a:r>
            <a:r>
              <a:rPr sz="2500" b="1" spc="204" dirty="0">
                <a:latin typeface="Arial"/>
                <a:cs typeface="Arial"/>
              </a:rPr>
              <a:t> </a:t>
            </a:r>
            <a:r>
              <a:rPr sz="2500" b="1" spc="-159" dirty="0">
                <a:latin typeface="Arial"/>
                <a:cs typeface="Arial"/>
              </a:rPr>
              <a:t>saccharification</a:t>
            </a:r>
            <a:r>
              <a:rPr sz="2500" b="1" spc="185" dirty="0">
                <a:latin typeface="Arial"/>
                <a:cs typeface="Arial"/>
              </a:rPr>
              <a:t> </a:t>
            </a:r>
            <a:r>
              <a:rPr sz="2500" b="1" spc="-172" dirty="0">
                <a:latin typeface="Arial"/>
                <a:cs typeface="Arial"/>
              </a:rPr>
              <a:t>step</a:t>
            </a:r>
            <a:r>
              <a:rPr sz="2500" b="1" spc="159" dirty="0">
                <a:latin typeface="Arial"/>
                <a:cs typeface="Arial"/>
              </a:rPr>
              <a:t> </a:t>
            </a:r>
            <a:r>
              <a:rPr sz="2500" b="1" spc="-150" dirty="0">
                <a:latin typeface="Arial"/>
                <a:cs typeface="Arial"/>
              </a:rPr>
              <a:t>in</a:t>
            </a:r>
            <a:r>
              <a:rPr sz="2500" b="1" spc="204" dirty="0">
                <a:latin typeface="Arial"/>
                <a:cs typeface="Arial"/>
              </a:rPr>
              <a:t> </a:t>
            </a:r>
            <a:r>
              <a:rPr sz="2500" b="1" spc="-191" dirty="0">
                <a:latin typeface="Arial"/>
                <a:cs typeface="Arial"/>
              </a:rPr>
              <a:t>an </a:t>
            </a:r>
            <a:r>
              <a:rPr sz="2500" b="1" spc="-185" dirty="0">
                <a:latin typeface="Arial"/>
                <a:cs typeface="Arial"/>
              </a:rPr>
              <a:t> e</a:t>
            </a:r>
            <a:r>
              <a:rPr sz="2500" b="1" spc="-118" dirty="0">
                <a:latin typeface="Arial"/>
                <a:cs typeface="Arial"/>
              </a:rPr>
              <a:t>ff</a:t>
            </a:r>
            <a:r>
              <a:rPr sz="2500" b="1" spc="-95" dirty="0">
                <a:latin typeface="Arial"/>
                <a:cs typeface="Arial"/>
              </a:rPr>
              <a:t>i</a:t>
            </a:r>
            <a:r>
              <a:rPr sz="2500" b="1" spc="-182" dirty="0">
                <a:latin typeface="Arial"/>
                <a:cs typeface="Arial"/>
              </a:rPr>
              <a:t>c</a:t>
            </a:r>
            <a:r>
              <a:rPr sz="2500" b="1" spc="-95" dirty="0">
                <a:latin typeface="Arial"/>
                <a:cs typeface="Arial"/>
              </a:rPr>
              <a:t>i</a:t>
            </a:r>
            <a:r>
              <a:rPr sz="2500" b="1" spc="-182" dirty="0">
                <a:latin typeface="Arial"/>
                <a:cs typeface="Arial"/>
              </a:rPr>
              <a:t>e</a:t>
            </a:r>
            <a:r>
              <a:rPr sz="2500" b="1" spc="-154" dirty="0">
                <a:latin typeface="Arial"/>
                <a:cs typeface="Arial"/>
              </a:rPr>
              <a:t>nt</a:t>
            </a:r>
            <a:r>
              <a:rPr sz="2500" b="1" spc="-91" dirty="0">
                <a:latin typeface="Arial"/>
                <a:cs typeface="Arial"/>
              </a:rPr>
              <a:t> </a:t>
            </a:r>
            <a:r>
              <a:rPr sz="2500" b="1" spc="-185" dirty="0">
                <a:latin typeface="Arial"/>
                <a:cs typeface="Arial"/>
              </a:rPr>
              <a:t>a</a:t>
            </a:r>
            <a:r>
              <a:rPr sz="2500" b="1" spc="-200" dirty="0">
                <a:latin typeface="Arial"/>
                <a:cs typeface="Arial"/>
              </a:rPr>
              <a:t>nd</a:t>
            </a:r>
            <a:r>
              <a:rPr sz="2500" b="1" spc="-91" dirty="0">
                <a:latin typeface="Arial"/>
                <a:cs typeface="Arial"/>
              </a:rPr>
              <a:t> </a:t>
            </a:r>
            <a:r>
              <a:rPr sz="2500" b="1" spc="-150" dirty="0">
                <a:latin typeface="Arial"/>
                <a:cs typeface="Arial"/>
              </a:rPr>
              <a:t>lo</a:t>
            </a:r>
            <a:r>
              <a:rPr sz="2500" b="1" spc="-254" dirty="0">
                <a:latin typeface="Arial"/>
                <a:cs typeface="Arial"/>
              </a:rPr>
              <a:t>w</a:t>
            </a:r>
            <a:r>
              <a:rPr sz="2500" b="1" spc="-118" dirty="0">
                <a:latin typeface="Arial"/>
                <a:cs typeface="Arial"/>
              </a:rPr>
              <a:t>-</a:t>
            </a:r>
            <a:r>
              <a:rPr sz="2500" b="1" spc="-191" dirty="0">
                <a:latin typeface="Arial"/>
                <a:cs typeface="Arial"/>
              </a:rPr>
              <a:t>cos</a:t>
            </a:r>
            <a:r>
              <a:rPr sz="2500" b="1" spc="-113" dirty="0">
                <a:latin typeface="Arial"/>
                <a:cs typeface="Arial"/>
              </a:rPr>
              <a:t>t</a:t>
            </a:r>
            <a:r>
              <a:rPr sz="2500" b="1" spc="-91" dirty="0">
                <a:latin typeface="Arial"/>
                <a:cs typeface="Arial"/>
              </a:rPr>
              <a:t> </a:t>
            </a:r>
            <a:r>
              <a:rPr sz="2500" b="1" spc="-241" dirty="0">
                <a:latin typeface="Arial"/>
                <a:cs typeface="Arial"/>
              </a:rPr>
              <a:t>ma</a:t>
            </a:r>
            <a:r>
              <a:rPr sz="2500" b="1" spc="-200" dirty="0">
                <a:latin typeface="Arial"/>
                <a:cs typeface="Arial"/>
              </a:rPr>
              <a:t>nn</a:t>
            </a:r>
            <a:r>
              <a:rPr sz="2500" b="1" spc="-185" dirty="0">
                <a:latin typeface="Arial"/>
                <a:cs typeface="Arial"/>
              </a:rPr>
              <a:t>e</a:t>
            </a:r>
            <a:r>
              <a:rPr sz="2500" b="1" spc="-213" dirty="0">
                <a:latin typeface="Arial"/>
                <a:cs typeface="Arial"/>
              </a:rPr>
              <a:t>r</a:t>
            </a:r>
            <a:r>
              <a:rPr sz="2500" b="1" spc="-91" dirty="0">
                <a:latin typeface="Arial"/>
                <a:cs typeface="Arial"/>
              </a:rPr>
              <a:t>.</a:t>
            </a:r>
            <a:endParaRPr sz="2500" dirty="0">
              <a:latin typeface="Arial"/>
              <a:cs typeface="Arial"/>
            </a:endParaRPr>
          </a:p>
        </p:txBody>
      </p:sp>
      <p:sp>
        <p:nvSpPr>
          <p:cNvPr id="113" name="object 113"/>
          <p:cNvSpPr txBox="1">
            <a:spLocks noGrp="1"/>
          </p:cNvSpPr>
          <p:nvPr>
            <p:ph type="title"/>
          </p:nvPr>
        </p:nvSpPr>
        <p:spPr>
          <a:xfrm>
            <a:off x="1319603" y="566520"/>
            <a:ext cx="9543570"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ll</a:t>
            </a:r>
            <a:r>
              <a:rPr sz="3600" spc="-327" dirty="0"/>
              <a:t>ul</a:t>
            </a:r>
            <a:r>
              <a:rPr sz="3600" spc="-445" dirty="0"/>
              <a:t>o</a:t>
            </a:r>
            <a:r>
              <a:rPr sz="3600" spc="-404" dirty="0"/>
              <a:t>s</a:t>
            </a:r>
            <a:r>
              <a:rPr sz="3600" spc="-204" dirty="0"/>
              <a:t>i</a:t>
            </a:r>
            <a:r>
              <a:rPr sz="3600" spc="-399" dirty="0"/>
              <a:t>c</a:t>
            </a:r>
            <a:r>
              <a:rPr sz="3600" spc="-200" dirty="0"/>
              <a:t> </a:t>
            </a:r>
            <a:r>
              <a:rPr sz="3600" spc="-522" dirty="0"/>
              <a:t>B</a:t>
            </a:r>
            <a:r>
              <a:rPr sz="3600" spc="-327" dirty="0"/>
              <a:t>io</a:t>
            </a:r>
            <a:r>
              <a:rPr sz="3600" spc="-644" dirty="0"/>
              <a:t>m</a:t>
            </a:r>
            <a:r>
              <a:rPr sz="3600" spc="-404" dirty="0"/>
              <a:t>ass</a:t>
            </a:r>
            <a:r>
              <a:rPr sz="3600" spc="-245" dirty="0"/>
              <a:t>-t</a:t>
            </a:r>
            <a:r>
              <a:rPr sz="3600" spc="-439" dirty="0"/>
              <a:t>o</a:t>
            </a:r>
            <a:r>
              <a:rPr sz="3600" spc="-245" dirty="0"/>
              <a:t>-</a:t>
            </a:r>
            <a:r>
              <a:rPr sz="3600" spc="-481" dirty="0"/>
              <a:t>E</a:t>
            </a:r>
            <a:r>
              <a:rPr sz="3600" spc="-245" dirty="0"/>
              <a:t>t</a:t>
            </a:r>
            <a:r>
              <a:rPr sz="3600" spc="-431" dirty="0"/>
              <a:t>hano</a:t>
            </a:r>
            <a:r>
              <a:rPr sz="3600" spc="-200" dirty="0"/>
              <a:t>l</a:t>
            </a:r>
          </a:p>
        </p:txBody>
      </p:sp>
      <p:sp>
        <p:nvSpPr>
          <p:cNvPr id="114" name="object 114"/>
          <p:cNvSpPr txBox="1"/>
          <p:nvPr/>
        </p:nvSpPr>
        <p:spPr>
          <a:xfrm>
            <a:off x="4982294" y="1265847"/>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07505" y="1891949"/>
            <a:ext cx="11526078" cy="4002475"/>
          </a:xfrm>
          <a:prstGeom prst="rect">
            <a:avLst/>
          </a:prstGeom>
        </p:spPr>
        <p:txBody>
          <a:bodyPr vert="horz" wrap="square" lIns="0" tIns="11526" rIns="0" bIns="0" rtlCol="0">
            <a:spAutoFit/>
          </a:bodyPr>
          <a:lstStyle/>
          <a:p>
            <a:pPr marL="184424" marR="13255" indent="-172898" algn="just">
              <a:spcBef>
                <a:spcPts val="91"/>
              </a:spcBef>
            </a:pPr>
            <a:r>
              <a:rPr sz="2500" b="1" spc="-213" dirty="0">
                <a:latin typeface="Arial"/>
                <a:cs typeface="Arial"/>
              </a:rPr>
              <a:t>One </a:t>
            </a:r>
            <a:r>
              <a:rPr sz="2500" b="1" spc="-172" dirty="0">
                <a:latin typeface="Arial"/>
                <a:cs typeface="Arial"/>
              </a:rPr>
              <a:t>important </a:t>
            </a:r>
            <a:r>
              <a:rPr sz="2500" b="1" spc="-159" dirty="0">
                <a:latin typeface="Arial"/>
                <a:cs typeface="Arial"/>
              </a:rPr>
              <a:t>difference </a:t>
            </a:r>
            <a:r>
              <a:rPr sz="2500" b="1" spc="-191" dirty="0">
                <a:latin typeface="Arial"/>
                <a:cs typeface="Arial"/>
              </a:rPr>
              <a:t>between </a:t>
            </a:r>
            <a:r>
              <a:rPr sz="2500" b="1" spc="-154" dirty="0">
                <a:latin typeface="Arial"/>
                <a:cs typeface="Arial"/>
              </a:rPr>
              <a:t>cellulosic </a:t>
            </a:r>
            <a:r>
              <a:rPr sz="2500" b="1" spc="-195" dirty="0">
                <a:latin typeface="Arial"/>
                <a:cs typeface="Arial"/>
              </a:rPr>
              <a:t>and </a:t>
            </a:r>
            <a:r>
              <a:rPr sz="2500" b="1" spc="-172" dirty="0">
                <a:latin typeface="Arial"/>
                <a:cs typeface="Arial"/>
              </a:rPr>
              <a:t>conventional </a:t>
            </a:r>
            <a:r>
              <a:rPr sz="2500" b="1" spc="-154" dirty="0">
                <a:latin typeface="Arial"/>
                <a:cs typeface="Arial"/>
              </a:rPr>
              <a:t>(grain </a:t>
            </a:r>
            <a:r>
              <a:rPr sz="2500" b="1" spc="-195" dirty="0">
                <a:latin typeface="Arial"/>
                <a:cs typeface="Arial"/>
              </a:rPr>
              <a:t>and </a:t>
            </a:r>
            <a:r>
              <a:rPr sz="2500" b="1" spc="-182" dirty="0">
                <a:latin typeface="Arial"/>
                <a:cs typeface="Arial"/>
              </a:rPr>
              <a:t>sugar </a:t>
            </a:r>
            <a:r>
              <a:rPr sz="2500" b="1" spc="-168" dirty="0">
                <a:latin typeface="Arial"/>
                <a:cs typeface="Arial"/>
              </a:rPr>
              <a:t>crop) </a:t>
            </a:r>
            <a:r>
              <a:rPr sz="2500" b="1" spc="-163" dirty="0">
                <a:latin typeface="Arial"/>
                <a:cs typeface="Arial"/>
              </a:rPr>
              <a:t> </a:t>
            </a:r>
            <a:r>
              <a:rPr sz="2500" b="1" spc="-168" dirty="0">
                <a:latin typeface="Arial"/>
                <a:cs typeface="Arial"/>
              </a:rPr>
              <a:t>ethanol</a:t>
            </a:r>
            <a:r>
              <a:rPr sz="2500" b="1" spc="-91" dirty="0">
                <a:latin typeface="Arial"/>
                <a:cs typeface="Arial"/>
              </a:rPr>
              <a:t> </a:t>
            </a:r>
            <a:r>
              <a:rPr sz="2500" b="1" spc="-172" dirty="0">
                <a:latin typeface="Arial"/>
                <a:cs typeface="Arial"/>
              </a:rPr>
              <a:t>production</a:t>
            </a:r>
            <a:r>
              <a:rPr sz="2500" b="1" spc="-91" dirty="0">
                <a:latin typeface="Arial"/>
                <a:cs typeface="Arial"/>
              </a:rPr>
              <a:t> </a:t>
            </a:r>
            <a:r>
              <a:rPr sz="2500" b="1" spc="-141" dirty="0">
                <a:latin typeface="Arial"/>
                <a:cs typeface="Arial"/>
              </a:rPr>
              <a:t>is</a:t>
            </a:r>
            <a:r>
              <a:rPr sz="2500" b="1" spc="-91" dirty="0">
                <a:latin typeface="Arial"/>
                <a:cs typeface="Arial"/>
              </a:rPr>
              <a:t> </a:t>
            </a:r>
            <a:r>
              <a:rPr sz="2500" b="1" spc="-168" dirty="0">
                <a:latin typeface="Arial"/>
                <a:cs typeface="Arial"/>
              </a:rPr>
              <a:t>the</a:t>
            </a:r>
            <a:r>
              <a:rPr sz="2500" b="1" spc="-91" dirty="0">
                <a:latin typeface="Arial"/>
                <a:cs typeface="Arial"/>
              </a:rPr>
              <a:t> </a:t>
            </a:r>
            <a:r>
              <a:rPr sz="2500" b="1" spc="-172" dirty="0">
                <a:latin typeface="Arial"/>
                <a:cs typeface="Arial"/>
              </a:rPr>
              <a:t>choice</a:t>
            </a:r>
            <a:r>
              <a:rPr sz="2500" b="1" spc="-91" dirty="0">
                <a:latin typeface="Arial"/>
                <a:cs typeface="Arial"/>
              </a:rPr>
              <a:t> </a:t>
            </a:r>
            <a:r>
              <a:rPr sz="2500" b="1" spc="-154" dirty="0">
                <a:latin typeface="Arial"/>
                <a:cs typeface="Arial"/>
              </a:rPr>
              <a:t>of</a:t>
            </a:r>
            <a:r>
              <a:rPr sz="2500" b="1" spc="-91" dirty="0">
                <a:latin typeface="Arial"/>
                <a:cs typeface="Arial"/>
              </a:rPr>
              <a:t> </a:t>
            </a:r>
            <a:r>
              <a:rPr sz="2500" b="1" spc="-150" dirty="0">
                <a:latin typeface="Arial"/>
                <a:cs typeface="Arial"/>
              </a:rPr>
              <a:t>fuel</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59" dirty="0">
                <a:latin typeface="Arial"/>
                <a:cs typeface="Arial"/>
              </a:rPr>
              <a:t>drive</a:t>
            </a:r>
            <a:r>
              <a:rPr sz="2500" b="1" spc="-91" dirty="0">
                <a:latin typeface="Arial"/>
                <a:cs typeface="Arial"/>
              </a:rPr>
              <a:t> </a:t>
            </a:r>
            <a:r>
              <a:rPr sz="2500" b="1" spc="-168" dirty="0">
                <a:latin typeface="Arial"/>
                <a:cs typeface="Arial"/>
              </a:rPr>
              <a:t>the</a:t>
            </a:r>
            <a:r>
              <a:rPr sz="2500" b="1" spc="-91" dirty="0">
                <a:latin typeface="Arial"/>
                <a:cs typeface="Arial"/>
              </a:rPr>
              <a:t> </a:t>
            </a:r>
            <a:r>
              <a:rPr sz="2500" b="1" spc="-177" dirty="0">
                <a:latin typeface="Arial"/>
                <a:cs typeface="Arial"/>
              </a:rPr>
              <a:t>conversion</a:t>
            </a:r>
            <a:r>
              <a:rPr sz="2500" b="1" spc="-91" dirty="0">
                <a:latin typeface="Arial"/>
                <a:cs typeface="Arial"/>
              </a:rPr>
              <a:t> </a:t>
            </a:r>
            <a:r>
              <a:rPr sz="2500" b="1" spc="-172" dirty="0">
                <a:latin typeface="Arial"/>
                <a:cs typeface="Arial"/>
              </a:rPr>
              <a:t>process.</a:t>
            </a:r>
            <a:endParaRPr sz="2500" dirty="0">
              <a:latin typeface="Arial"/>
              <a:cs typeface="Arial"/>
            </a:endParaRPr>
          </a:p>
          <a:p>
            <a:pPr marL="184424" marR="4611" indent="-172898" algn="just">
              <a:lnSpc>
                <a:spcPct val="98300"/>
              </a:lnSpc>
              <a:spcBef>
                <a:spcPts val="472"/>
              </a:spcBef>
            </a:pPr>
            <a:r>
              <a:rPr sz="2500" b="1" spc="-150" dirty="0">
                <a:latin typeface="Arial"/>
                <a:cs typeface="Arial"/>
              </a:rPr>
              <a:t>In</a:t>
            </a:r>
            <a:r>
              <a:rPr sz="2500" b="1" spc="-145" dirty="0">
                <a:latin typeface="Arial"/>
                <a:cs typeface="Arial"/>
              </a:rPr>
              <a:t> </a:t>
            </a:r>
            <a:r>
              <a:rPr sz="2500" b="1" spc="-163" dirty="0">
                <a:latin typeface="Arial"/>
                <a:cs typeface="Arial"/>
              </a:rPr>
              <a:t>current</a:t>
            </a:r>
            <a:r>
              <a:rPr sz="2500" b="1" spc="-159" dirty="0">
                <a:latin typeface="Arial"/>
                <a:cs typeface="Arial"/>
              </a:rPr>
              <a:t> </a:t>
            </a:r>
            <a:r>
              <a:rPr sz="2500" b="1" spc="-159" dirty="0">
                <a:solidFill>
                  <a:srgbClr val="008000"/>
                </a:solidFill>
                <a:latin typeface="Arial"/>
                <a:cs typeface="Arial"/>
              </a:rPr>
              <a:t>grain-to-ethanol</a:t>
            </a:r>
            <a:r>
              <a:rPr sz="2500" b="1" spc="-154" dirty="0">
                <a:solidFill>
                  <a:srgbClr val="008000"/>
                </a:solidFill>
                <a:latin typeface="Arial"/>
                <a:cs typeface="Arial"/>
              </a:rPr>
              <a:t> </a:t>
            </a:r>
            <a:r>
              <a:rPr sz="2500" b="1" spc="-172" dirty="0">
                <a:latin typeface="Arial"/>
                <a:cs typeface="Arial"/>
              </a:rPr>
              <a:t>production</a:t>
            </a:r>
            <a:r>
              <a:rPr sz="2500" b="1" spc="-168" dirty="0">
                <a:latin typeface="Arial"/>
                <a:cs typeface="Arial"/>
              </a:rPr>
              <a:t> </a:t>
            </a:r>
            <a:r>
              <a:rPr sz="2500" b="1" spc="-182" dirty="0">
                <a:latin typeface="Arial"/>
                <a:cs typeface="Arial"/>
              </a:rPr>
              <a:t>processes</a:t>
            </a:r>
            <a:r>
              <a:rPr sz="2500" b="1" spc="-177" dirty="0">
                <a:latin typeface="Arial"/>
                <a:cs typeface="Arial"/>
              </a:rPr>
              <a:t> </a:t>
            </a:r>
            <a:r>
              <a:rPr sz="2500" b="1" spc="-150" dirty="0">
                <a:latin typeface="Arial"/>
                <a:cs typeface="Arial"/>
              </a:rPr>
              <a:t>in</a:t>
            </a:r>
            <a:r>
              <a:rPr sz="2500" b="1" spc="-145" dirty="0">
                <a:latin typeface="Arial"/>
                <a:cs typeface="Arial"/>
              </a:rPr>
              <a:t> </a:t>
            </a:r>
            <a:r>
              <a:rPr sz="2500" b="1" spc="-177" dirty="0">
                <a:latin typeface="Arial"/>
                <a:cs typeface="Arial"/>
              </a:rPr>
              <a:t>North</a:t>
            </a:r>
            <a:r>
              <a:rPr sz="2500" b="1" spc="-172" dirty="0">
                <a:latin typeface="Arial"/>
                <a:cs typeface="Arial"/>
              </a:rPr>
              <a:t> </a:t>
            </a:r>
            <a:r>
              <a:rPr sz="2500" b="1" spc="-185" dirty="0">
                <a:latin typeface="Arial"/>
                <a:cs typeface="Arial"/>
              </a:rPr>
              <a:t>America</a:t>
            </a:r>
            <a:r>
              <a:rPr sz="2500" b="1" spc="-182" dirty="0">
                <a:latin typeface="Arial"/>
                <a:cs typeface="Arial"/>
              </a:rPr>
              <a:t> </a:t>
            </a:r>
            <a:r>
              <a:rPr sz="2500" b="1" spc="-195" dirty="0">
                <a:latin typeface="Arial"/>
                <a:cs typeface="Arial"/>
              </a:rPr>
              <a:t>and</a:t>
            </a:r>
            <a:r>
              <a:rPr sz="2500" b="1" spc="-191" dirty="0">
                <a:latin typeface="Arial"/>
                <a:cs typeface="Arial"/>
              </a:rPr>
              <a:t> </a:t>
            </a:r>
            <a:r>
              <a:rPr sz="2500" b="1" spc="-177" dirty="0">
                <a:latin typeface="Arial"/>
                <a:cs typeface="Arial"/>
              </a:rPr>
              <a:t>Europe, </a:t>
            </a:r>
            <a:r>
              <a:rPr sz="2500" b="1" spc="-172" dirty="0">
                <a:latin typeface="Arial"/>
                <a:cs typeface="Arial"/>
              </a:rPr>
              <a:t> </a:t>
            </a:r>
            <a:r>
              <a:rPr sz="2500" b="1" spc="-145" dirty="0">
                <a:latin typeface="Arial"/>
                <a:cs typeface="Arial"/>
              </a:rPr>
              <a:t>virtually </a:t>
            </a:r>
            <a:r>
              <a:rPr sz="2500" b="1" spc="-123" dirty="0">
                <a:latin typeface="Arial"/>
                <a:cs typeface="Arial"/>
              </a:rPr>
              <a:t>all </a:t>
            </a:r>
            <a:r>
              <a:rPr sz="2500" b="1" spc="-182" dirty="0">
                <a:latin typeface="Arial"/>
                <a:cs typeface="Arial"/>
              </a:rPr>
              <a:t>process</a:t>
            </a:r>
            <a:r>
              <a:rPr sz="2500" b="1" spc="-177" dirty="0">
                <a:latin typeface="Arial"/>
                <a:cs typeface="Arial"/>
              </a:rPr>
              <a:t> </a:t>
            </a:r>
            <a:r>
              <a:rPr sz="2500" b="1" spc="-182" dirty="0">
                <a:latin typeface="Arial"/>
                <a:cs typeface="Arial"/>
              </a:rPr>
              <a:t>energy</a:t>
            </a:r>
            <a:r>
              <a:rPr sz="2500" b="1" spc="-177" dirty="0">
                <a:latin typeface="Arial"/>
                <a:cs typeface="Arial"/>
              </a:rPr>
              <a:t> </a:t>
            </a:r>
            <a:r>
              <a:rPr sz="2500" b="1" spc="-141" dirty="0">
                <a:latin typeface="Arial"/>
                <a:cs typeface="Arial"/>
              </a:rPr>
              <a:t>is </a:t>
            </a:r>
            <a:r>
              <a:rPr sz="2500" b="1" spc="-177" dirty="0">
                <a:latin typeface="Arial"/>
                <a:cs typeface="Arial"/>
              </a:rPr>
              <a:t>provided</a:t>
            </a:r>
            <a:r>
              <a:rPr sz="2500" b="1" spc="-172" dirty="0">
                <a:latin typeface="Arial"/>
                <a:cs typeface="Arial"/>
              </a:rPr>
              <a:t> </a:t>
            </a:r>
            <a:r>
              <a:rPr sz="2500" b="1" spc="-191" dirty="0">
                <a:latin typeface="Arial"/>
                <a:cs typeface="Arial"/>
              </a:rPr>
              <a:t>by</a:t>
            </a:r>
            <a:r>
              <a:rPr sz="2500" b="1" spc="123" dirty="0">
                <a:latin typeface="Arial"/>
                <a:cs typeface="Arial"/>
              </a:rPr>
              <a:t> </a:t>
            </a:r>
            <a:r>
              <a:rPr sz="2500" b="1" spc="-145" dirty="0">
                <a:solidFill>
                  <a:srgbClr val="008000"/>
                </a:solidFill>
                <a:latin typeface="Arial"/>
                <a:cs typeface="Arial"/>
              </a:rPr>
              <a:t>fossil </a:t>
            </a:r>
            <a:r>
              <a:rPr sz="2500" b="1" spc="-159" dirty="0">
                <a:solidFill>
                  <a:srgbClr val="008000"/>
                </a:solidFill>
                <a:latin typeface="Arial"/>
                <a:cs typeface="Arial"/>
              </a:rPr>
              <a:t>inputs</a:t>
            </a:r>
            <a:r>
              <a:rPr sz="2500" b="1" spc="-159" dirty="0">
                <a:latin typeface="Arial"/>
                <a:cs typeface="Arial"/>
              </a:rPr>
              <a:t>, </a:t>
            </a:r>
            <a:r>
              <a:rPr sz="2500" b="1" spc="-191" dirty="0">
                <a:latin typeface="Arial"/>
                <a:cs typeface="Arial"/>
              </a:rPr>
              <a:t>such</a:t>
            </a:r>
            <a:r>
              <a:rPr sz="2500" b="1" spc="123" dirty="0">
                <a:latin typeface="Arial"/>
                <a:cs typeface="Arial"/>
              </a:rPr>
              <a:t> </a:t>
            </a:r>
            <a:r>
              <a:rPr sz="2500" b="1" spc="-185" dirty="0">
                <a:latin typeface="Arial"/>
                <a:cs typeface="Arial"/>
              </a:rPr>
              <a:t>as</a:t>
            </a:r>
            <a:r>
              <a:rPr sz="2500" b="1" spc="132" dirty="0">
                <a:latin typeface="Arial"/>
                <a:cs typeface="Arial"/>
              </a:rPr>
              <a:t> </a:t>
            </a:r>
            <a:r>
              <a:rPr sz="2500" b="1" spc="-159" dirty="0">
                <a:latin typeface="Arial"/>
                <a:cs typeface="Arial"/>
              </a:rPr>
              <a:t>natural </a:t>
            </a:r>
            <a:r>
              <a:rPr sz="2500" b="1" spc="-191" dirty="0">
                <a:latin typeface="Arial"/>
                <a:cs typeface="Arial"/>
              </a:rPr>
              <a:t>gas</a:t>
            </a:r>
            <a:r>
              <a:rPr sz="2500" b="1" spc="123" dirty="0">
                <a:latin typeface="Arial"/>
                <a:cs typeface="Arial"/>
              </a:rPr>
              <a:t> </a:t>
            </a:r>
            <a:r>
              <a:rPr sz="2500" b="1" spc="-191" dirty="0">
                <a:latin typeface="Arial"/>
                <a:cs typeface="Arial"/>
              </a:rPr>
              <a:t>used </a:t>
            </a:r>
            <a:r>
              <a:rPr sz="2500" b="1" spc="-185" dirty="0">
                <a:latin typeface="Arial"/>
                <a:cs typeface="Arial"/>
              </a:rPr>
              <a:t> </a:t>
            </a:r>
            <a:r>
              <a:rPr sz="2500" b="1" spc="-118" dirty="0">
                <a:latin typeface="Arial"/>
                <a:cs typeface="Arial"/>
              </a:rPr>
              <a:t>t</a:t>
            </a:r>
            <a:r>
              <a:rPr sz="2500" b="1" spc="-200" dirty="0">
                <a:latin typeface="Arial"/>
                <a:cs typeface="Arial"/>
              </a:rPr>
              <a:t>o</a:t>
            </a:r>
            <a:r>
              <a:rPr sz="2500" b="1" spc="-91" dirty="0">
                <a:latin typeface="Arial"/>
                <a:cs typeface="Arial"/>
              </a:rPr>
              <a:t> </a:t>
            </a:r>
            <a:r>
              <a:rPr sz="2500" b="1" spc="-200" dirty="0">
                <a:latin typeface="Arial"/>
                <a:cs typeface="Arial"/>
              </a:rPr>
              <a:t>po</a:t>
            </a:r>
            <a:r>
              <a:rPr sz="2500" b="1" spc="-254" dirty="0">
                <a:latin typeface="Arial"/>
                <a:cs typeface="Arial"/>
              </a:rPr>
              <a:t>w</a:t>
            </a:r>
            <a:r>
              <a:rPr sz="2500" b="1" spc="-185" dirty="0">
                <a:latin typeface="Arial"/>
                <a:cs typeface="Arial"/>
              </a:rPr>
              <a:t>e</a:t>
            </a:r>
            <a:r>
              <a:rPr sz="2500" b="1" spc="-132" dirty="0">
                <a:latin typeface="Arial"/>
                <a:cs typeface="Arial"/>
              </a:rPr>
              <a:t>r</a:t>
            </a:r>
            <a:r>
              <a:rPr sz="2500" b="1" spc="-91" dirty="0">
                <a:latin typeface="Arial"/>
                <a:cs typeface="Arial"/>
              </a:rPr>
              <a:t> </a:t>
            </a:r>
            <a:r>
              <a:rPr sz="2500" b="1" spc="-200" dirty="0">
                <a:latin typeface="Arial"/>
                <a:cs typeface="Arial"/>
              </a:rPr>
              <a:t>bo</a:t>
            </a:r>
            <a:r>
              <a:rPr sz="2500" b="1" spc="-123" dirty="0">
                <a:latin typeface="Arial"/>
                <a:cs typeface="Arial"/>
              </a:rPr>
              <a:t>ile</a:t>
            </a:r>
            <a:r>
              <a:rPr sz="2500" b="1" spc="-136" dirty="0">
                <a:latin typeface="Arial"/>
                <a:cs typeface="Arial"/>
              </a:rPr>
              <a:t>r</a:t>
            </a:r>
            <a:r>
              <a:rPr sz="2500" b="1" spc="-185" dirty="0">
                <a:latin typeface="Arial"/>
                <a:cs typeface="Arial"/>
              </a:rPr>
              <a:t>s</a:t>
            </a:r>
            <a:r>
              <a:rPr sz="2500" b="1" spc="-91" dirty="0">
                <a:latin typeface="Arial"/>
                <a:cs typeface="Arial"/>
              </a:rPr>
              <a:t> </a:t>
            </a:r>
            <a:r>
              <a:rPr sz="2500" b="1" spc="-185" dirty="0">
                <a:latin typeface="Arial"/>
                <a:cs typeface="Arial"/>
              </a:rPr>
              <a:t>a</a:t>
            </a:r>
            <a:r>
              <a:rPr sz="2500" b="1" spc="-200" dirty="0">
                <a:latin typeface="Arial"/>
                <a:cs typeface="Arial"/>
              </a:rPr>
              <a:t>nd</a:t>
            </a:r>
            <a:r>
              <a:rPr sz="2500" b="1" spc="-91" dirty="0">
                <a:latin typeface="Arial"/>
                <a:cs typeface="Arial"/>
              </a:rPr>
              <a:t> </a:t>
            </a:r>
            <a:r>
              <a:rPr sz="2500" b="1" spc="-118" dirty="0">
                <a:latin typeface="Arial"/>
                <a:cs typeface="Arial"/>
              </a:rPr>
              <a:t>f</a:t>
            </a:r>
            <a:r>
              <a:rPr sz="2500" b="1" spc="-185" dirty="0">
                <a:latin typeface="Arial"/>
                <a:cs typeface="Arial"/>
              </a:rPr>
              <a:t>e</a:t>
            </a:r>
            <a:r>
              <a:rPr sz="2500" b="1" spc="-136" dirty="0">
                <a:latin typeface="Arial"/>
                <a:cs typeface="Arial"/>
              </a:rPr>
              <a:t>r</a:t>
            </a:r>
            <a:r>
              <a:rPr sz="2500" b="1" spc="-227" dirty="0">
                <a:latin typeface="Arial"/>
                <a:cs typeface="Arial"/>
              </a:rPr>
              <a:t>men</a:t>
            </a:r>
            <a:r>
              <a:rPr sz="2500" b="1" spc="-113" dirty="0">
                <a:latin typeface="Arial"/>
                <a:cs typeface="Arial"/>
              </a:rPr>
              <a:t>t</a:t>
            </a:r>
            <a:r>
              <a:rPr sz="2500" b="1" spc="-185" dirty="0">
                <a:latin typeface="Arial"/>
                <a:cs typeface="Arial"/>
              </a:rPr>
              <a:t>a</a:t>
            </a:r>
            <a:r>
              <a:rPr sz="2500" b="1" spc="-118" dirty="0">
                <a:latin typeface="Arial"/>
                <a:cs typeface="Arial"/>
              </a:rPr>
              <a:t>t</a:t>
            </a:r>
            <a:r>
              <a:rPr sz="2500" b="1" spc="-150" dirty="0">
                <a:latin typeface="Arial"/>
                <a:cs typeface="Arial"/>
              </a:rPr>
              <a:t>io</a:t>
            </a:r>
            <a:r>
              <a:rPr sz="2500" b="1" spc="-200" dirty="0">
                <a:latin typeface="Arial"/>
                <a:cs typeface="Arial"/>
              </a:rPr>
              <a:t>n</a:t>
            </a:r>
            <a:r>
              <a:rPr sz="2500" b="1" spc="-91" dirty="0">
                <a:latin typeface="Arial"/>
                <a:cs typeface="Arial"/>
              </a:rPr>
              <a:t> </a:t>
            </a:r>
            <a:r>
              <a:rPr sz="2500" b="1" spc="-185" dirty="0">
                <a:latin typeface="Arial"/>
                <a:cs typeface="Arial"/>
              </a:rPr>
              <a:t>sys</a:t>
            </a:r>
            <a:r>
              <a:rPr sz="2500" b="1" spc="-118" dirty="0">
                <a:latin typeface="Arial"/>
                <a:cs typeface="Arial"/>
              </a:rPr>
              <a:t>t</a:t>
            </a:r>
            <a:r>
              <a:rPr sz="2500" b="1" spc="-222" dirty="0">
                <a:latin typeface="Arial"/>
                <a:cs typeface="Arial"/>
              </a:rPr>
              <a:t>ems</a:t>
            </a:r>
            <a:r>
              <a:rPr sz="2500" b="1" spc="-91" dirty="0">
                <a:latin typeface="Arial"/>
                <a:cs typeface="Arial"/>
              </a:rPr>
              <a:t>.</a:t>
            </a:r>
            <a:endParaRPr sz="2500" dirty="0">
              <a:latin typeface="Arial"/>
              <a:cs typeface="Arial"/>
            </a:endParaRPr>
          </a:p>
          <a:p>
            <a:pPr marL="184424" marR="4611" indent="-172898" algn="just">
              <a:lnSpc>
                <a:spcPct val="100400"/>
              </a:lnSpc>
              <a:spcBef>
                <a:spcPts val="427"/>
              </a:spcBef>
            </a:pPr>
            <a:r>
              <a:rPr sz="2500" b="1" spc="-177" dirty="0">
                <a:latin typeface="Arial"/>
                <a:cs typeface="Arial"/>
              </a:rPr>
              <a:t>For</a:t>
            </a:r>
            <a:r>
              <a:rPr sz="2500" b="1" spc="154" dirty="0">
                <a:latin typeface="Arial"/>
                <a:cs typeface="Arial"/>
              </a:rPr>
              <a:t> </a:t>
            </a:r>
            <a:r>
              <a:rPr sz="2500" b="1" spc="-159" dirty="0">
                <a:latin typeface="Arial"/>
                <a:cs typeface="Arial"/>
              </a:rPr>
              <a:t>c</a:t>
            </a:r>
            <a:r>
              <a:rPr sz="2500" b="1" spc="-159" dirty="0">
                <a:solidFill>
                  <a:srgbClr val="008000"/>
                </a:solidFill>
                <a:latin typeface="Arial"/>
                <a:cs typeface="Arial"/>
              </a:rPr>
              <a:t>ellulose-to-ethanol</a:t>
            </a:r>
            <a:r>
              <a:rPr sz="2500" b="1" spc="-154" dirty="0">
                <a:solidFill>
                  <a:srgbClr val="008000"/>
                </a:solidFill>
                <a:latin typeface="Arial"/>
                <a:cs typeface="Arial"/>
              </a:rPr>
              <a:t> </a:t>
            </a:r>
            <a:r>
              <a:rPr sz="2500" b="1" spc="-172" dirty="0">
                <a:latin typeface="Arial"/>
                <a:cs typeface="Arial"/>
              </a:rPr>
              <a:t>conversion,</a:t>
            </a:r>
            <a:r>
              <a:rPr sz="2500" b="1" spc="-168" dirty="0">
                <a:latin typeface="Arial"/>
                <a:cs typeface="Arial"/>
              </a:rPr>
              <a:t> </a:t>
            </a:r>
            <a:r>
              <a:rPr sz="2500" b="1" spc="-163" dirty="0">
                <a:latin typeface="Arial"/>
                <a:cs typeface="Arial"/>
              </a:rPr>
              <a:t>nearly</a:t>
            </a:r>
            <a:r>
              <a:rPr sz="2500" b="1" spc="-159" dirty="0">
                <a:latin typeface="Arial"/>
                <a:cs typeface="Arial"/>
              </a:rPr>
              <a:t> </a:t>
            </a:r>
            <a:r>
              <a:rPr sz="2500" b="1" spc="-123" dirty="0">
                <a:latin typeface="Arial"/>
                <a:cs typeface="Arial"/>
              </a:rPr>
              <a:t>all</a:t>
            </a:r>
            <a:r>
              <a:rPr sz="2500" b="1" spc="-118" dirty="0">
                <a:latin typeface="Arial"/>
                <a:cs typeface="Arial"/>
              </a:rPr>
              <a:t> </a:t>
            </a:r>
            <a:r>
              <a:rPr sz="2500" b="1" spc="-182" dirty="0">
                <a:latin typeface="Arial"/>
                <a:cs typeface="Arial"/>
              </a:rPr>
              <a:t>process</a:t>
            </a:r>
            <a:r>
              <a:rPr sz="2500" b="1" spc="-177" dirty="0">
                <a:latin typeface="Arial"/>
                <a:cs typeface="Arial"/>
              </a:rPr>
              <a:t> </a:t>
            </a:r>
            <a:r>
              <a:rPr sz="2500" b="1" spc="-182" dirty="0">
                <a:latin typeface="Arial"/>
                <a:cs typeface="Arial"/>
              </a:rPr>
              <a:t>energy</a:t>
            </a:r>
            <a:r>
              <a:rPr sz="2500" b="1" spc="-177" dirty="0">
                <a:latin typeface="Arial"/>
                <a:cs typeface="Arial"/>
              </a:rPr>
              <a:t> </a:t>
            </a:r>
            <a:r>
              <a:rPr sz="2500" b="1" spc="-141" dirty="0">
                <a:latin typeface="Arial"/>
                <a:cs typeface="Arial"/>
              </a:rPr>
              <a:t>is</a:t>
            </a:r>
            <a:r>
              <a:rPr sz="2500" b="1" spc="-136" dirty="0">
                <a:latin typeface="Arial"/>
                <a:cs typeface="Arial"/>
              </a:rPr>
              <a:t> </a:t>
            </a:r>
            <a:r>
              <a:rPr sz="2500" b="1" spc="-177" dirty="0">
                <a:solidFill>
                  <a:srgbClr val="008000"/>
                </a:solidFill>
                <a:latin typeface="Arial"/>
                <a:cs typeface="Arial"/>
              </a:rPr>
              <a:t>provided</a:t>
            </a:r>
            <a:r>
              <a:rPr sz="2500" b="1" spc="154" dirty="0">
                <a:solidFill>
                  <a:srgbClr val="008000"/>
                </a:solidFill>
                <a:latin typeface="Arial"/>
                <a:cs typeface="Arial"/>
              </a:rPr>
              <a:t> </a:t>
            </a:r>
            <a:r>
              <a:rPr sz="2500" b="1" spc="-191" dirty="0">
                <a:solidFill>
                  <a:srgbClr val="008000"/>
                </a:solidFill>
                <a:latin typeface="Arial"/>
                <a:cs typeface="Arial"/>
              </a:rPr>
              <a:t>by </a:t>
            </a:r>
            <a:r>
              <a:rPr sz="2500" b="1" spc="-185" dirty="0">
                <a:solidFill>
                  <a:srgbClr val="008000"/>
                </a:solidFill>
                <a:latin typeface="Arial"/>
                <a:cs typeface="Arial"/>
              </a:rPr>
              <a:t> </a:t>
            </a:r>
            <a:r>
              <a:rPr sz="2500" b="1" spc="-182" dirty="0">
                <a:solidFill>
                  <a:srgbClr val="008000"/>
                </a:solidFill>
                <a:latin typeface="Arial"/>
                <a:cs typeface="Arial"/>
              </a:rPr>
              <a:t>biomass</a:t>
            </a:r>
            <a:r>
              <a:rPr sz="2500" b="1" spc="-182" dirty="0">
                <a:latin typeface="Arial"/>
                <a:cs typeface="Arial"/>
              </a:rPr>
              <a:t>,</a:t>
            </a:r>
            <a:r>
              <a:rPr sz="2500" b="1" spc="-177" dirty="0">
                <a:latin typeface="Arial"/>
                <a:cs typeface="Arial"/>
              </a:rPr>
              <a:t> </a:t>
            </a:r>
            <a:r>
              <a:rPr sz="2500" b="1" spc="-150" dirty="0">
                <a:latin typeface="Arial"/>
                <a:cs typeface="Arial"/>
              </a:rPr>
              <a:t>in</a:t>
            </a:r>
            <a:r>
              <a:rPr sz="2500" b="1" spc="-145" dirty="0">
                <a:latin typeface="Arial"/>
                <a:cs typeface="Arial"/>
              </a:rPr>
              <a:t> </a:t>
            </a:r>
            <a:r>
              <a:rPr sz="2500" b="1" spc="-154" dirty="0">
                <a:latin typeface="Arial"/>
                <a:cs typeface="Arial"/>
              </a:rPr>
              <a:t>particular</a:t>
            </a:r>
            <a:r>
              <a:rPr sz="2500" b="1" spc="-150" dirty="0">
                <a:latin typeface="Arial"/>
                <a:cs typeface="Arial"/>
              </a:rPr>
              <a:t> </a:t>
            </a:r>
            <a:r>
              <a:rPr sz="2500" b="1" spc="-168" dirty="0">
                <a:latin typeface="Arial"/>
                <a:cs typeface="Arial"/>
              </a:rPr>
              <a:t>the</a:t>
            </a:r>
            <a:r>
              <a:rPr sz="2500" b="1" spc="-163" dirty="0">
                <a:latin typeface="Arial"/>
                <a:cs typeface="Arial"/>
              </a:rPr>
              <a:t> </a:t>
            </a:r>
            <a:r>
              <a:rPr sz="2500" b="1" spc="-195" dirty="0">
                <a:latin typeface="Arial"/>
                <a:cs typeface="Arial"/>
              </a:rPr>
              <a:t>unused</a:t>
            </a:r>
            <a:r>
              <a:rPr sz="2500" b="1" spc="-191" dirty="0">
                <a:latin typeface="Arial"/>
                <a:cs typeface="Arial"/>
              </a:rPr>
              <a:t> </a:t>
            </a:r>
            <a:r>
              <a:rPr sz="2500" b="1" spc="-154" dirty="0">
                <a:latin typeface="Arial"/>
                <a:cs typeface="Arial"/>
              </a:rPr>
              <a:t>cellulosic</a:t>
            </a:r>
            <a:r>
              <a:rPr sz="2500" b="1" spc="-150" dirty="0">
                <a:latin typeface="Arial"/>
                <a:cs typeface="Arial"/>
              </a:rPr>
              <a:t> </a:t>
            </a:r>
            <a:r>
              <a:rPr sz="2500" b="1" spc="-195" dirty="0">
                <a:latin typeface="Arial"/>
                <a:cs typeface="Arial"/>
              </a:rPr>
              <a:t>and</a:t>
            </a:r>
            <a:r>
              <a:rPr sz="2500" b="1" spc="-191" dirty="0">
                <a:latin typeface="Arial"/>
                <a:cs typeface="Arial"/>
              </a:rPr>
              <a:t> </a:t>
            </a:r>
            <a:r>
              <a:rPr sz="2500" b="1" spc="-150" dirty="0">
                <a:latin typeface="Arial"/>
                <a:cs typeface="Arial"/>
              </a:rPr>
              <a:t>lignin</a:t>
            </a:r>
            <a:r>
              <a:rPr sz="2500" b="1" spc="-145" dirty="0">
                <a:latin typeface="Arial"/>
                <a:cs typeface="Arial"/>
              </a:rPr>
              <a:t> </a:t>
            </a:r>
            <a:r>
              <a:rPr sz="2500" b="1" spc="-163" dirty="0">
                <a:latin typeface="Arial"/>
                <a:cs typeface="Arial"/>
              </a:rPr>
              <a:t>parts</a:t>
            </a:r>
            <a:r>
              <a:rPr sz="2500" b="1" spc="-159" dirty="0">
                <a:latin typeface="Arial"/>
                <a:cs typeface="Arial"/>
              </a:rPr>
              <a:t> </a:t>
            </a:r>
            <a:r>
              <a:rPr sz="2500" b="1" spc="-154" dirty="0">
                <a:latin typeface="Arial"/>
                <a:cs typeface="Arial"/>
              </a:rPr>
              <a:t>of</a:t>
            </a:r>
            <a:r>
              <a:rPr sz="2500" b="1" spc="-150" dirty="0">
                <a:latin typeface="Arial"/>
                <a:cs typeface="Arial"/>
              </a:rPr>
              <a:t> </a:t>
            </a:r>
            <a:r>
              <a:rPr sz="2500" b="1" spc="-168" dirty="0">
                <a:latin typeface="Arial"/>
                <a:cs typeface="Arial"/>
              </a:rPr>
              <a:t>the</a:t>
            </a:r>
            <a:r>
              <a:rPr sz="2500" b="1" spc="-163" dirty="0">
                <a:latin typeface="Arial"/>
                <a:cs typeface="Arial"/>
              </a:rPr>
              <a:t> </a:t>
            </a:r>
            <a:r>
              <a:rPr sz="2500" b="1" spc="-159" dirty="0">
                <a:latin typeface="Arial"/>
                <a:cs typeface="Arial"/>
              </a:rPr>
              <a:t>plant</a:t>
            </a:r>
            <a:r>
              <a:rPr sz="2500" b="1" spc="-154" dirty="0">
                <a:latin typeface="Arial"/>
                <a:cs typeface="Arial"/>
              </a:rPr>
              <a:t> </a:t>
            </a:r>
            <a:r>
              <a:rPr sz="2500" b="1" spc="-177" dirty="0">
                <a:latin typeface="Arial"/>
                <a:cs typeface="Arial"/>
              </a:rPr>
              <a:t>being </a:t>
            </a:r>
            <a:r>
              <a:rPr sz="2500" b="1" spc="-172" dirty="0">
                <a:latin typeface="Arial"/>
                <a:cs typeface="Arial"/>
              </a:rPr>
              <a:t> </a:t>
            </a:r>
            <a:r>
              <a:rPr sz="2500" b="1" spc="-177" dirty="0">
                <a:latin typeface="Arial"/>
                <a:cs typeface="Arial"/>
              </a:rPr>
              <a:t>processed.</a:t>
            </a:r>
            <a:endParaRPr sz="2500" dirty="0">
              <a:latin typeface="Arial"/>
              <a:cs typeface="Arial"/>
            </a:endParaRPr>
          </a:p>
          <a:p>
            <a:pPr marL="184424" marR="4611" indent="-172898" algn="just">
              <a:lnSpc>
                <a:spcPct val="100400"/>
              </a:lnSpc>
              <a:spcBef>
                <a:spcPts val="427"/>
              </a:spcBef>
            </a:pPr>
            <a:r>
              <a:rPr sz="2500" b="1" spc="-150" dirty="0">
                <a:latin typeface="Arial"/>
                <a:cs typeface="Arial"/>
              </a:rPr>
              <a:t>In </a:t>
            </a:r>
            <a:r>
              <a:rPr sz="2500" b="1" spc="-154" dirty="0">
                <a:latin typeface="Arial"/>
                <a:cs typeface="Arial"/>
              </a:rPr>
              <a:t>short, </a:t>
            </a:r>
            <a:r>
              <a:rPr sz="2500" b="1" spc="-103" dirty="0">
                <a:latin typeface="Arial"/>
                <a:cs typeface="Arial"/>
              </a:rPr>
              <a:t>it </a:t>
            </a:r>
            <a:r>
              <a:rPr sz="2500" b="1" spc="-191" dirty="0">
                <a:latin typeface="Arial"/>
                <a:cs typeface="Arial"/>
              </a:rPr>
              <a:t>has been </a:t>
            </a:r>
            <a:r>
              <a:rPr sz="2500" b="1" spc="-159" dirty="0">
                <a:latin typeface="Arial"/>
                <a:cs typeface="Arial"/>
              </a:rPr>
              <a:t>easier </a:t>
            </a:r>
            <a:r>
              <a:rPr sz="2500" b="1" spc="-195" dirty="0">
                <a:latin typeface="Arial"/>
                <a:cs typeface="Arial"/>
              </a:rPr>
              <a:t>and </a:t>
            </a:r>
            <a:r>
              <a:rPr sz="2500" b="1" spc="-163" dirty="0">
                <a:latin typeface="Arial"/>
                <a:cs typeface="Arial"/>
              </a:rPr>
              <a:t>less </a:t>
            </a:r>
            <a:r>
              <a:rPr sz="2500" b="1" spc="-177" dirty="0">
                <a:latin typeface="Arial"/>
                <a:cs typeface="Arial"/>
              </a:rPr>
              <a:t>expensive </a:t>
            </a:r>
            <a:r>
              <a:rPr sz="2500" b="1" spc="-159" dirty="0">
                <a:latin typeface="Arial"/>
                <a:cs typeface="Arial"/>
              </a:rPr>
              <a:t>to </a:t>
            </a:r>
            <a:r>
              <a:rPr sz="2500" b="1" spc="-172" dirty="0">
                <a:latin typeface="Arial"/>
                <a:cs typeface="Arial"/>
              </a:rPr>
              <a:t>continue </a:t>
            </a:r>
            <a:r>
              <a:rPr sz="2500" b="1" spc="-159" dirty="0">
                <a:latin typeface="Arial"/>
                <a:cs typeface="Arial"/>
              </a:rPr>
              <a:t>relying </a:t>
            </a:r>
            <a:r>
              <a:rPr sz="2500" b="1" spc="-200" dirty="0">
                <a:latin typeface="Arial"/>
                <a:cs typeface="Arial"/>
              </a:rPr>
              <a:t>on </a:t>
            </a:r>
            <a:r>
              <a:rPr sz="2500" b="1" spc="-145" dirty="0">
                <a:latin typeface="Arial"/>
                <a:cs typeface="Arial"/>
              </a:rPr>
              <a:t>fossil </a:t>
            </a:r>
            <a:r>
              <a:rPr sz="2500" b="1" spc="-182" dirty="0">
                <a:latin typeface="Arial"/>
                <a:cs typeface="Arial"/>
              </a:rPr>
              <a:t>energy </a:t>
            </a:r>
            <a:r>
              <a:rPr sz="2500" b="1" spc="-177" dirty="0">
                <a:latin typeface="Arial"/>
                <a:cs typeface="Arial"/>
              </a:rPr>
              <a:t> </a:t>
            </a:r>
            <a:r>
              <a:rPr sz="2500" b="1" spc="-168" dirty="0">
                <a:latin typeface="Arial"/>
                <a:cs typeface="Arial"/>
              </a:rPr>
              <a:t>inputs</a:t>
            </a:r>
            <a:r>
              <a:rPr sz="2500" b="1" spc="-163" dirty="0">
                <a:latin typeface="Arial"/>
                <a:cs typeface="Arial"/>
              </a:rPr>
              <a:t> </a:t>
            </a:r>
            <a:r>
              <a:rPr sz="2500" b="1" spc="-159" dirty="0">
                <a:latin typeface="Arial"/>
                <a:cs typeface="Arial"/>
              </a:rPr>
              <a:t>to</a:t>
            </a:r>
            <a:r>
              <a:rPr sz="2500" b="1" spc="-154" dirty="0">
                <a:latin typeface="Arial"/>
                <a:cs typeface="Arial"/>
              </a:rPr>
              <a:t> </a:t>
            </a:r>
            <a:r>
              <a:rPr sz="2500" b="1" spc="-159" dirty="0">
                <a:latin typeface="Arial"/>
                <a:cs typeface="Arial"/>
              </a:rPr>
              <a:t>drive</a:t>
            </a:r>
            <a:r>
              <a:rPr sz="2500" b="1" spc="-154" dirty="0">
                <a:latin typeface="Arial"/>
                <a:cs typeface="Arial"/>
              </a:rPr>
              <a:t> </a:t>
            </a:r>
            <a:r>
              <a:rPr sz="2500" b="1" spc="-168" dirty="0">
                <a:latin typeface="Arial"/>
                <a:cs typeface="Arial"/>
              </a:rPr>
              <a:t>the</a:t>
            </a:r>
            <a:r>
              <a:rPr sz="2500" b="1" spc="-163" dirty="0">
                <a:latin typeface="Arial"/>
                <a:cs typeface="Arial"/>
              </a:rPr>
              <a:t> </a:t>
            </a:r>
            <a:r>
              <a:rPr sz="2500" b="1" spc="-177" dirty="0">
                <a:latin typeface="Arial"/>
                <a:cs typeface="Arial"/>
              </a:rPr>
              <a:t>conversion</a:t>
            </a:r>
            <a:r>
              <a:rPr sz="2500" b="1" spc="154" dirty="0">
                <a:latin typeface="Arial"/>
                <a:cs typeface="Arial"/>
              </a:rPr>
              <a:t> </a:t>
            </a:r>
            <a:r>
              <a:rPr sz="2500" b="1" spc="-172" dirty="0">
                <a:latin typeface="Arial"/>
                <a:cs typeface="Arial"/>
              </a:rPr>
              <a:t>process,</a:t>
            </a:r>
            <a:r>
              <a:rPr sz="2500" b="1" spc="-168" dirty="0">
                <a:latin typeface="Arial"/>
                <a:cs typeface="Arial"/>
              </a:rPr>
              <a:t> </a:t>
            </a:r>
            <a:r>
              <a:rPr sz="2500" b="1" spc="-191" dirty="0">
                <a:latin typeface="Arial"/>
                <a:cs typeface="Arial"/>
              </a:rPr>
              <a:t>even</a:t>
            </a:r>
            <a:r>
              <a:rPr sz="2500" b="1" spc="-185" dirty="0">
                <a:latin typeface="Arial"/>
                <a:cs typeface="Arial"/>
              </a:rPr>
              <a:t> though</a:t>
            </a:r>
            <a:r>
              <a:rPr sz="2500" b="1" spc="-182" dirty="0">
                <a:latin typeface="Arial"/>
                <a:cs typeface="Arial"/>
              </a:rPr>
              <a:t> </a:t>
            </a:r>
            <a:r>
              <a:rPr sz="2500" b="1" spc="-150" dirty="0">
                <a:latin typeface="Arial"/>
                <a:cs typeface="Arial"/>
              </a:rPr>
              <a:t>this</a:t>
            </a:r>
            <a:r>
              <a:rPr sz="2500" b="1" spc="-145" dirty="0">
                <a:latin typeface="Arial"/>
                <a:cs typeface="Arial"/>
              </a:rPr>
              <a:t> </a:t>
            </a:r>
            <a:r>
              <a:rPr sz="2500" b="1" spc="-172" dirty="0">
                <a:latin typeface="Arial"/>
                <a:cs typeface="Arial"/>
              </a:rPr>
              <a:t>emits</a:t>
            </a:r>
            <a:r>
              <a:rPr sz="2500" b="1" spc="163" dirty="0">
                <a:latin typeface="Arial"/>
                <a:cs typeface="Arial"/>
              </a:rPr>
              <a:t> </a:t>
            </a:r>
            <a:r>
              <a:rPr sz="2500" b="1" spc="-145" dirty="0">
                <a:latin typeface="Arial"/>
                <a:cs typeface="Arial"/>
              </a:rPr>
              <a:t>far</a:t>
            </a:r>
            <a:r>
              <a:rPr sz="2500" b="1" spc="218" dirty="0">
                <a:latin typeface="Arial"/>
                <a:cs typeface="Arial"/>
              </a:rPr>
              <a:t> </a:t>
            </a:r>
            <a:r>
              <a:rPr sz="2500" b="1" spc="-204" dirty="0">
                <a:latin typeface="Arial"/>
                <a:cs typeface="Arial"/>
              </a:rPr>
              <a:t>more </a:t>
            </a:r>
            <a:r>
              <a:rPr sz="2500" b="1" spc="-200" dirty="0">
                <a:latin typeface="Arial"/>
                <a:cs typeface="Arial"/>
              </a:rPr>
              <a:t> </a:t>
            </a:r>
            <a:r>
              <a:rPr sz="2500" b="1" spc="-185" dirty="0">
                <a:latin typeface="Arial"/>
                <a:cs typeface="Arial"/>
              </a:rPr>
              <a:t>greenhouse</a:t>
            </a:r>
            <a:r>
              <a:rPr sz="2500" b="1" spc="-91" dirty="0">
                <a:latin typeface="Arial"/>
                <a:cs typeface="Arial"/>
              </a:rPr>
              <a:t> </a:t>
            </a:r>
            <a:r>
              <a:rPr sz="2500" b="1" spc="-185" dirty="0">
                <a:latin typeface="Arial"/>
                <a:cs typeface="Arial"/>
              </a:rPr>
              <a:t>gases</a:t>
            </a:r>
            <a:r>
              <a:rPr sz="2500" b="1" spc="-91" dirty="0">
                <a:latin typeface="Arial"/>
                <a:cs typeface="Arial"/>
              </a:rPr>
              <a:t> </a:t>
            </a:r>
            <a:r>
              <a:rPr sz="2500" b="1" spc="-177" dirty="0">
                <a:latin typeface="Arial"/>
                <a:cs typeface="Arial"/>
              </a:rPr>
              <a:t>than</a:t>
            </a:r>
            <a:r>
              <a:rPr sz="2500" b="1" spc="-86" dirty="0">
                <a:latin typeface="Arial"/>
                <a:cs typeface="Arial"/>
              </a:rPr>
              <a:t> </a:t>
            </a:r>
            <a:r>
              <a:rPr sz="2500" b="1" spc="-177" dirty="0">
                <a:latin typeface="Arial"/>
                <a:cs typeface="Arial"/>
              </a:rPr>
              <a:t>conversion</a:t>
            </a:r>
            <a:r>
              <a:rPr sz="2500" b="1" spc="-91" dirty="0">
                <a:latin typeface="Arial"/>
                <a:cs typeface="Arial"/>
              </a:rPr>
              <a:t> </a:t>
            </a:r>
            <a:r>
              <a:rPr sz="2500" b="1" spc="-159" dirty="0">
                <a:latin typeface="Arial"/>
                <a:cs typeface="Arial"/>
              </a:rPr>
              <a:t>relying</a:t>
            </a:r>
            <a:r>
              <a:rPr sz="2500" b="1" spc="-86" dirty="0">
                <a:latin typeface="Arial"/>
                <a:cs typeface="Arial"/>
              </a:rPr>
              <a:t> </a:t>
            </a:r>
            <a:r>
              <a:rPr sz="2500" b="1" spc="-200" dirty="0">
                <a:latin typeface="Arial"/>
                <a:cs typeface="Arial"/>
              </a:rPr>
              <a:t>on</a:t>
            </a:r>
            <a:r>
              <a:rPr sz="2500" b="1" spc="-91" dirty="0">
                <a:latin typeface="Arial"/>
                <a:cs typeface="Arial"/>
              </a:rPr>
              <a:t> </a:t>
            </a:r>
            <a:r>
              <a:rPr sz="2500" b="1" spc="-177" dirty="0">
                <a:latin typeface="Arial"/>
                <a:cs typeface="Arial"/>
              </a:rPr>
              <a:t>bioenergy</a:t>
            </a:r>
            <a:r>
              <a:rPr sz="2500" b="1" spc="-86" dirty="0">
                <a:latin typeface="Arial"/>
                <a:cs typeface="Arial"/>
              </a:rPr>
              <a:t> </a:t>
            </a:r>
            <a:r>
              <a:rPr sz="2500" b="1" spc="-185" dirty="0">
                <a:latin typeface="Arial"/>
                <a:cs typeface="Arial"/>
              </a:rPr>
              <a:t>as</a:t>
            </a:r>
            <a:r>
              <a:rPr sz="2500" b="1" spc="-91" dirty="0">
                <a:latin typeface="Arial"/>
                <a:cs typeface="Arial"/>
              </a:rPr>
              <a:t> </a:t>
            </a:r>
            <a:r>
              <a:rPr sz="2500" b="1" spc="-168" dirty="0">
                <a:latin typeface="Arial"/>
                <a:cs typeface="Arial"/>
              </a:rPr>
              <a:t>the</a:t>
            </a:r>
            <a:r>
              <a:rPr sz="2500" b="1" spc="-86" dirty="0">
                <a:latin typeface="Arial"/>
                <a:cs typeface="Arial"/>
              </a:rPr>
              <a:t> </a:t>
            </a:r>
            <a:r>
              <a:rPr sz="2500" b="1" spc="-182" dirty="0">
                <a:latin typeface="Arial"/>
                <a:cs typeface="Arial"/>
              </a:rPr>
              <a:t>process</a:t>
            </a:r>
            <a:r>
              <a:rPr sz="2500" b="1" spc="-91" dirty="0">
                <a:latin typeface="Arial"/>
                <a:cs typeface="Arial"/>
              </a:rPr>
              <a:t> </a:t>
            </a:r>
            <a:r>
              <a:rPr sz="2500" b="1" spc="-141" dirty="0">
                <a:latin typeface="Arial"/>
                <a:cs typeface="Arial"/>
              </a:rPr>
              <a:t>fuel.</a:t>
            </a:r>
            <a:endParaRPr sz="2500" dirty="0">
              <a:latin typeface="Arial"/>
              <a:cs typeface="Arial"/>
            </a:endParaRPr>
          </a:p>
        </p:txBody>
      </p:sp>
      <p:sp>
        <p:nvSpPr>
          <p:cNvPr id="113" name="object 113"/>
          <p:cNvSpPr txBox="1">
            <a:spLocks noGrp="1"/>
          </p:cNvSpPr>
          <p:nvPr>
            <p:ph type="title"/>
          </p:nvPr>
        </p:nvSpPr>
        <p:spPr>
          <a:xfrm>
            <a:off x="1324215" y="664836"/>
            <a:ext cx="9543570"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300" dirty="0"/>
              <a:t>llulo</a:t>
            </a:r>
            <a:r>
              <a:rPr sz="3600" spc="-399" dirty="0"/>
              <a:t>s</a:t>
            </a:r>
            <a:r>
              <a:rPr sz="3600" spc="-204" dirty="0"/>
              <a:t>i</a:t>
            </a:r>
            <a:r>
              <a:rPr sz="3600" spc="-399" dirty="0"/>
              <a:t>c</a:t>
            </a:r>
            <a:r>
              <a:rPr sz="3600" spc="-200" dirty="0"/>
              <a:t>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p>
        </p:txBody>
      </p:sp>
      <p:sp>
        <p:nvSpPr>
          <p:cNvPr id="114" name="object 114"/>
          <p:cNvSpPr txBox="1"/>
          <p:nvPr/>
        </p:nvSpPr>
        <p:spPr>
          <a:xfrm>
            <a:off x="4986906" y="1230472"/>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Production</a:t>
            </a:r>
            <a:endParaRPr sz="3993"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7097" y="1884298"/>
            <a:ext cx="7676926" cy="3089404"/>
          </a:xfrm>
          <a:prstGeom prst="rect">
            <a:avLst/>
          </a:prstGeom>
        </p:spPr>
        <p:txBody>
          <a:bodyPr vert="horz" wrap="square" lIns="0" tIns="11526" rIns="0" bIns="0" rtlCol="0">
            <a:spAutoFit/>
          </a:bodyPr>
          <a:lstStyle/>
          <a:p>
            <a:pPr marL="184424" marR="4611" indent="-172898" algn="just">
              <a:spcBef>
                <a:spcPts val="91"/>
              </a:spcBef>
            </a:pPr>
            <a:r>
              <a:rPr sz="2500" b="1" spc="-195" dirty="0">
                <a:latin typeface="Arial"/>
                <a:cs typeface="Arial"/>
              </a:rPr>
              <a:t>The</a:t>
            </a:r>
            <a:r>
              <a:rPr sz="2500" b="1" spc="-191" dirty="0">
                <a:latin typeface="Arial"/>
                <a:cs typeface="Arial"/>
              </a:rPr>
              <a:t> </a:t>
            </a:r>
            <a:r>
              <a:rPr sz="2500" b="1" spc="-127" dirty="0">
                <a:latin typeface="Arial"/>
                <a:cs typeface="Arial"/>
              </a:rPr>
              <a:t>first </a:t>
            </a:r>
            <a:r>
              <a:rPr sz="2500" b="1" spc="-172" dirty="0">
                <a:latin typeface="Arial"/>
                <a:cs typeface="Arial"/>
              </a:rPr>
              <a:t>step </a:t>
            </a:r>
            <a:r>
              <a:rPr sz="2500" b="1" spc="-150" dirty="0">
                <a:latin typeface="Arial"/>
                <a:cs typeface="Arial"/>
              </a:rPr>
              <a:t>in </a:t>
            </a:r>
            <a:r>
              <a:rPr sz="2500" b="1" spc="-172" dirty="0">
                <a:latin typeface="Arial"/>
                <a:cs typeface="Arial"/>
              </a:rPr>
              <a:t>converting </a:t>
            </a:r>
            <a:r>
              <a:rPr sz="2500" b="1" spc="-191" dirty="0">
                <a:latin typeface="Arial"/>
                <a:cs typeface="Arial"/>
              </a:rPr>
              <a:t>biomass</a:t>
            </a:r>
            <a:r>
              <a:rPr sz="2500" b="1" spc="123" dirty="0">
                <a:latin typeface="Arial"/>
                <a:cs typeface="Arial"/>
              </a:rPr>
              <a:t> </a:t>
            </a:r>
            <a:r>
              <a:rPr sz="2500" b="1" spc="-159" dirty="0">
                <a:latin typeface="Arial"/>
                <a:cs typeface="Arial"/>
              </a:rPr>
              <a:t>to </a:t>
            </a:r>
            <a:r>
              <a:rPr sz="2500" b="1" spc="-168" dirty="0">
                <a:latin typeface="Arial"/>
                <a:cs typeface="Arial"/>
              </a:rPr>
              <a:t>ethanol </a:t>
            </a:r>
            <a:r>
              <a:rPr sz="2500" b="1" spc="-141" dirty="0">
                <a:latin typeface="Arial"/>
                <a:cs typeface="Arial"/>
              </a:rPr>
              <a:t>is </a:t>
            </a:r>
            <a:r>
              <a:rPr sz="2500" b="1" spc="-159" dirty="0">
                <a:solidFill>
                  <a:srgbClr val="008000"/>
                </a:solidFill>
                <a:latin typeface="Arial"/>
                <a:cs typeface="Arial"/>
              </a:rPr>
              <a:t>pre-treatment</a:t>
            </a:r>
            <a:r>
              <a:rPr sz="2500" b="1" spc="-159" dirty="0">
                <a:latin typeface="Arial"/>
                <a:cs typeface="Arial"/>
              </a:rPr>
              <a:t>, </a:t>
            </a:r>
            <a:r>
              <a:rPr sz="2500" b="1" spc="-163" dirty="0">
                <a:latin typeface="Arial"/>
                <a:cs typeface="Arial"/>
              </a:rPr>
              <a:t>involving </a:t>
            </a:r>
            <a:r>
              <a:rPr sz="2500" b="1" spc="-168" dirty="0">
                <a:latin typeface="Arial"/>
                <a:cs typeface="Arial"/>
              </a:rPr>
              <a:t>cleaning </a:t>
            </a:r>
            <a:r>
              <a:rPr sz="2500" b="1" spc="-163" dirty="0">
                <a:latin typeface="Arial"/>
                <a:cs typeface="Arial"/>
              </a:rPr>
              <a:t> </a:t>
            </a:r>
            <a:r>
              <a:rPr sz="2500" b="1" spc="-195" dirty="0">
                <a:latin typeface="Arial"/>
                <a:cs typeface="Arial"/>
              </a:rPr>
              <a:t>and</a:t>
            </a:r>
            <a:r>
              <a:rPr sz="2500" b="1" spc="-191" dirty="0">
                <a:latin typeface="Arial"/>
                <a:cs typeface="Arial"/>
              </a:rPr>
              <a:t> </a:t>
            </a:r>
            <a:r>
              <a:rPr sz="2500" b="1" spc="-195" dirty="0">
                <a:latin typeface="Arial"/>
                <a:cs typeface="Arial"/>
              </a:rPr>
              <a:t>breakdown</a:t>
            </a:r>
            <a:r>
              <a:rPr sz="2500" b="1" spc="-191" dirty="0">
                <a:latin typeface="Arial"/>
                <a:cs typeface="Arial"/>
              </a:rPr>
              <a:t> </a:t>
            </a:r>
            <a:r>
              <a:rPr sz="2500" b="1" spc="-154" dirty="0">
                <a:latin typeface="Arial"/>
                <a:cs typeface="Arial"/>
              </a:rPr>
              <a:t>of</a:t>
            </a:r>
            <a:r>
              <a:rPr sz="2500" b="1" spc="-150" dirty="0">
                <a:latin typeface="Arial"/>
                <a:cs typeface="Arial"/>
              </a:rPr>
              <a:t> </a:t>
            </a:r>
            <a:r>
              <a:rPr sz="2500" b="1" spc="-159" dirty="0">
                <a:latin typeface="Arial"/>
                <a:cs typeface="Arial"/>
              </a:rPr>
              <a:t>materials. </a:t>
            </a:r>
            <a:r>
              <a:rPr sz="2500" b="1" spc="-241" dirty="0">
                <a:latin typeface="Arial"/>
                <a:cs typeface="Arial"/>
              </a:rPr>
              <a:t>A</a:t>
            </a:r>
            <a:r>
              <a:rPr sz="2500" b="1" spc="-236" dirty="0">
                <a:latin typeface="Arial"/>
                <a:cs typeface="Arial"/>
              </a:rPr>
              <a:t> </a:t>
            </a:r>
            <a:r>
              <a:rPr sz="2500" b="1" spc="-182" dirty="0">
                <a:latin typeface="Arial"/>
                <a:cs typeface="Arial"/>
              </a:rPr>
              <a:t>combination</a:t>
            </a:r>
            <a:r>
              <a:rPr sz="2500" b="1" spc="-177" dirty="0">
                <a:latin typeface="Arial"/>
                <a:cs typeface="Arial"/>
              </a:rPr>
              <a:t> </a:t>
            </a:r>
            <a:r>
              <a:rPr sz="2500" b="1" spc="-154" dirty="0">
                <a:latin typeface="Arial"/>
                <a:cs typeface="Arial"/>
              </a:rPr>
              <a:t>of</a:t>
            </a:r>
            <a:r>
              <a:rPr sz="2500" b="1" spc="-150" dirty="0">
                <a:latin typeface="Arial"/>
                <a:cs typeface="Arial"/>
              </a:rPr>
              <a:t> </a:t>
            </a:r>
            <a:r>
              <a:rPr sz="2500" b="1" spc="-168" dirty="0">
                <a:latin typeface="Arial"/>
                <a:cs typeface="Arial"/>
              </a:rPr>
              <a:t>physical</a:t>
            </a:r>
            <a:r>
              <a:rPr sz="2500" b="1" spc="-163" dirty="0">
                <a:latin typeface="Arial"/>
                <a:cs typeface="Arial"/>
              </a:rPr>
              <a:t> </a:t>
            </a:r>
            <a:r>
              <a:rPr sz="2500" b="1" spc="-195" dirty="0">
                <a:latin typeface="Arial"/>
                <a:cs typeface="Arial"/>
              </a:rPr>
              <a:t>and</a:t>
            </a:r>
            <a:r>
              <a:rPr sz="2500" b="1" spc="-191" dirty="0">
                <a:latin typeface="Arial"/>
                <a:cs typeface="Arial"/>
              </a:rPr>
              <a:t> </a:t>
            </a:r>
            <a:r>
              <a:rPr sz="2500" b="1" spc="-177" dirty="0">
                <a:latin typeface="Arial"/>
                <a:cs typeface="Arial"/>
              </a:rPr>
              <a:t>chemical</a:t>
            </a:r>
            <a:r>
              <a:rPr sz="2500" b="1" spc="-172" dirty="0">
                <a:latin typeface="Arial"/>
                <a:cs typeface="Arial"/>
              </a:rPr>
              <a:t> </a:t>
            </a:r>
            <a:r>
              <a:rPr sz="2500" b="1" spc="-141" dirty="0">
                <a:latin typeface="Arial"/>
                <a:cs typeface="Arial"/>
              </a:rPr>
              <a:t>(e.g.</a:t>
            </a:r>
            <a:r>
              <a:rPr sz="2500" b="1" spc="-136" dirty="0">
                <a:latin typeface="Arial"/>
                <a:cs typeface="Arial"/>
              </a:rPr>
              <a:t> </a:t>
            </a:r>
            <a:r>
              <a:rPr sz="2500" b="1" spc="-168" dirty="0">
                <a:latin typeface="Arial"/>
                <a:cs typeface="Arial"/>
              </a:rPr>
              <a:t>acid </a:t>
            </a:r>
            <a:r>
              <a:rPr sz="2500" b="1" spc="-163" dirty="0">
                <a:latin typeface="Arial"/>
                <a:cs typeface="Arial"/>
              </a:rPr>
              <a:t> hydrolysis) </a:t>
            </a:r>
            <a:r>
              <a:rPr sz="2500" b="1" spc="-182" dirty="0">
                <a:latin typeface="Arial"/>
                <a:cs typeface="Arial"/>
              </a:rPr>
              <a:t>processes </a:t>
            </a:r>
            <a:r>
              <a:rPr sz="2500" b="1" spc="-141" dirty="0">
                <a:latin typeface="Arial"/>
                <a:cs typeface="Arial"/>
              </a:rPr>
              <a:t>is </a:t>
            </a:r>
            <a:r>
              <a:rPr sz="2500" b="1" spc="-150" dirty="0">
                <a:latin typeface="Arial"/>
                <a:cs typeface="Arial"/>
              </a:rPr>
              <a:t>typically </a:t>
            </a:r>
            <a:r>
              <a:rPr sz="2500" b="1" spc="-154" dirty="0">
                <a:latin typeface="Arial"/>
                <a:cs typeface="Arial"/>
              </a:rPr>
              <a:t>applied, </a:t>
            </a:r>
            <a:r>
              <a:rPr sz="2500" b="1" spc="-185" dirty="0">
                <a:latin typeface="Arial"/>
                <a:cs typeface="Arial"/>
              </a:rPr>
              <a:t>which </a:t>
            </a:r>
            <a:r>
              <a:rPr sz="2500" b="1" spc="-172" dirty="0">
                <a:latin typeface="Arial"/>
                <a:cs typeface="Arial"/>
              </a:rPr>
              <a:t>allows </a:t>
            </a:r>
            <a:r>
              <a:rPr sz="2500" b="1" spc="-168" dirty="0">
                <a:latin typeface="Arial"/>
                <a:cs typeface="Arial"/>
              </a:rPr>
              <a:t>separation </a:t>
            </a:r>
            <a:r>
              <a:rPr sz="2500" b="1" spc="-154" dirty="0">
                <a:latin typeface="Arial"/>
                <a:cs typeface="Arial"/>
              </a:rPr>
              <a:t>of </a:t>
            </a:r>
            <a:r>
              <a:rPr sz="2500" b="1" spc="-168" dirty="0">
                <a:latin typeface="Arial"/>
                <a:cs typeface="Arial"/>
              </a:rPr>
              <a:t>the </a:t>
            </a:r>
            <a:r>
              <a:rPr sz="2500" b="1" spc="-191" dirty="0">
                <a:latin typeface="Arial"/>
                <a:cs typeface="Arial"/>
              </a:rPr>
              <a:t>biomass </a:t>
            </a:r>
            <a:r>
              <a:rPr sz="2500" b="1" spc="-185" dirty="0">
                <a:latin typeface="Arial"/>
                <a:cs typeface="Arial"/>
              </a:rPr>
              <a:t> </a:t>
            </a:r>
            <a:r>
              <a:rPr sz="2500" b="1" spc="-154" dirty="0">
                <a:latin typeface="Arial"/>
                <a:cs typeface="Arial"/>
              </a:rPr>
              <a:t>into </a:t>
            </a:r>
            <a:r>
              <a:rPr sz="2500" b="1" spc="-132" dirty="0">
                <a:latin typeface="Arial"/>
                <a:cs typeface="Arial"/>
              </a:rPr>
              <a:t>its </a:t>
            </a:r>
            <a:r>
              <a:rPr sz="2500" b="1" spc="-154" dirty="0">
                <a:latin typeface="Arial"/>
                <a:cs typeface="Arial"/>
              </a:rPr>
              <a:t>cellulose, </a:t>
            </a:r>
            <a:r>
              <a:rPr sz="2500" b="1" spc="-168" dirty="0">
                <a:latin typeface="Arial"/>
                <a:cs typeface="Arial"/>
              </a:rPr>
              <a:t>hemicellulose</a:t>
            </a:r>
            <a:r>
              <a:rPr sz="2500" b="1" spc="-163" dirty="0">
                <a:latin typeface="Arial"/>
                <a:cs typeface="Arial"/>
              </a:rPr>
              <a:t> </a:t>
            </a:r>
            <a:r>
              <a:rPr sz="2500" b="1" spc="-195" dirty="0">
                <a:latin typeface="Arial"/>
                <a:cs typeface="Arial"/>
              </a:rPr>
              <a:t>and</a:t>
            </a:r>
            <a:r>
              <a:rPr sz="2500" b="1" spc="113" dirty="0">
                <a:latin typeface="Arial"/>
                <a:cs typeface="Arial"/>
              </a:rPr>
              <a:t> </a:t>
            </a:r>
            <a:r>
              <a:rPr sz="2500" b="1" spc="-150" dirty="0">
                <a:latin typeface="Arial"/>
                <a:cs typeface="Arial"/>
              </a:rPr>
              <a:t>lignin </a:t>
            </a:r>
            <a:r>
              <a:rPr sz="2500" b="1" spc="-185" dirty="0">
                <a:latin typeface="Arial"/>
                <a:cs typeface="Arial"/>
              </a:rPr>
              <a:t>components.</a:t>
            </a:r>
            <a:r>
              <a:rPr sz="2500" b="1" spc="132" dirty="0">
                <a:latin typeface="Arial"/>
                <a:cs typeface="Arial"/>
              </a:rPr>
              <a:t> </a:t>
            </a:r>
            <a:r>
              <a:rPr sz="2500" b="1" spc="-227" dirty="0">
                <a:latin typeface="Arial"/>
                <a:cs typeface="Arial"/>
              </a:rPr>
              <a:t>Some</a:t>
            </a:r>
            <a:r>
              <a:rPr sz="2500" b="1" spc="50" dirty="0">
                <a:latin typeface="Arial"/>
                <a:cs typeface="Arial"/>
              </a:rPr>
              <a:t> </a:t>
            </a:r>
            <a:r>
              <a:rPr sz="2500" b="1" spc="-168" dirty="0">
                <a:latin typeface="Arial"/>
                <a:cs typeface="Arial"/>
              </a:rPr>
              <a:t>hemicellulose</a:t>
            </a:r>
            <a:r>
              <a:rPr sz="2500" b="1" spc="168" dirty="0">
                <a:latin typeface="Arial"/>
                <a:cs typeface="Arial"/>
              </a:rPr>
              <a:t> </a:t>
            </a:r>
            <a:r>
              <a:rPr sz="2500" b="1" spc="-191" dirty="0">
                <a:latin typeface="Arial"/>
                <a:cs typeface="Arial"/>
              </a:rPr>
              <a:t>can </a:t>
            </a:r>
            <a:r>
              <a:rPr sz="2500" b="1" spc="-185" dirty="0">
                <a:latin typeface="Arial"/>
                <a:cs typeface="Arial"/>
              </a:rPr>
              <a:t> </a:t>
            </a:r>
            <a:r>
              <a:rPr sz="2500" b="1" spc="-191" dirty="0">
                <a:latin typeface="Arial"/>
                <a:cs typeface="Arial"/>
              </a:rPr>
              <a:t>be</a:t>
            </a:r>
            <a:r>
              <a:rPr sz="2500" b="1" spc="-91" dirty="0">
                <a:latin typeface="Arial"/>
                <a:cs typeface="Arial"/>
              </a:rPr>
              <a:t> </a:t>
            </a:r>
            <a:r>
              <a:rPr sz="2500" b="1" spc="-177" dirty="0">
                <a:latin typeface="Arial"/>
                <a:cs typeface="Arial"/>
              </a:rPr>
              <a:t>converted</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82" dirty="0">
                <a:latin typeface="Arial"/>
                <a:cs typeface="Arial"/>
              </a:rPr>
              <a:t>sugars</a:t>
            </a:r>
            <a:r>
              <a:rPr sz="2500" b="1" spc="-91" dirty="0">
                <a:latin typeface="Arial"/>
                <a:cs typeface="Arial"/>
              </a:rPr>
              <a:t> </a:t>
            </a:r>
            <a:r>
              <a:rPr sz="2500" b="1" spc="-150" dirty="0">
                <a:latin typeface="Arial"/>
                <a:cs typeface="Arial"/>
              </a:rPr>
              <a:t>in</a:t>
            </a:r>
            <a:r>
              <a:rPr sz="2500" b="1" spc="-91" dirty="0">
                <a:latin typeface="Arial"/>
                <a:cs typeface="Arial"/>
              </a:rPr>
              <a:t> </a:t>
            </a:r>
            <a:r>
              <a:rPr sz="2500" b="1" spc="-150" dirty="0">
                <a:latin typeface="Arial"/>
                <a:cs typeface="Arial"/>
              </a:rPr>
              <a:t>this</a:t>
            </a:r>
            <a:r>
              <a:rPr sz="2500" b="1" spc="-91" dirty="0">
                <a:latin typeface="Arial"/>
                <a:cs typeface="Arial"/>
              </a:rPr>
              <a:t> </a:t>
            </a:r>
            <a:r>
              <a:rPr sz="2500" b="1" spc="-154" dirty="0">
                <a:latin typeface="Arial"/>
                <a:cs typeface="Arial"/>
              </a:rPr>
              <a:t>step,</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68" dirty="0">
                <a:latin typeface="Arial"/>
                <a:cs typeface="Arial"/>
              </a:rPr>
              <a:t>the</a:t>
            </a:r>
            <a:r>
              <a:rPr sz="2500" b="1" spc="-91" dirty="0">
                <a:latin typeface="Arial"/>
                <a:cs typeface="Arial"/>
              </a:rPr>
              <a:t> </a:t>
            </a:r>
            <a:r>
              <a:rPr sz="2500" b="1" spc="-150" dirty="0">
                <a:latin typeface="Arial"/>
                <a:cs typeface="Arial"/>
              </a:rPr>
              <a:t>lignin</a:t>
            </a:r>
            <a:r>
              <a:rPr sz="2500" b="1" spc="-86" dirty="0">
                <a:latin typeface="Arial"/>
                <a:cs typeface="Arial"/>
              </a:rPr>
              <a:t> </a:t>
            </a:r>
            <a:r>
              <a:rPr sz="2500" b="1" spc="-185" dirty="0">
                <a:latin typeface="Arial"/>
                <a:cs typeface="Arial"/>
              </a:rPr>
              <a:t>removed.</a:t>
            </a:r>
            <a:endParaRPr sz="2500" dirty="0">
              <a:latin typeface="Arial"/>
              <a:cs typeface="Arial"/>
            </a:endParaRPr>
          </a:p>
        </p:txBody>
      </p:sp>
      <p:sp>
        <p:nvSpPr>
          <p:cNvPr id="112" name="object 112"/>
          <p:cNvSpPr txBox="1">
            <a:spLocks noGrp="1"/>
          </p:cNvSpPr>
          <p:nvPr>
            <p:ph type="title"/>
          </p:nvPr>
        </p:nvSpPr>
        <p:spPr>
          <a:xfrm>
            <a:off x="1504815" y="587479"/>
            <a:ext cx="6563509" cy="688747"/>
          </a:xfrm>
          <a:prstGeom prst="rect">
            <a:avLst/>
          </a:prstGeom>
        </p:spPr>
        <p:txBody>
          <a:bodyPr vert="horz" wrap="square" lIns="0" tIns="11526" rIns="0" bIns="0" rtlCol="0" anchor="ctr">
            <a:spAutoFit/>
          </a:bodyPr>
          <a:lstStyle/>
          <a:p>
            <a:pPr marL="11527">
              <a:lnSpc>
                <a:spcPct val="100000"/>
              </a:lnSpc>
              <a:spcBef>
                <a:spcPts val="91"/>
              </a:spcBef>
            </a:pPr>
            <a:r>
              <a:rPr spc="-522" dirty="0"/>
              <a:t>C</a:t>
            </a:r>
            <a:r>
              <a:rPr spc="-404" dirty="0"/>
              <a:t>e</a:t>
            </a:r>
            <a:r>
              <a:rPr spc="-204" dirty="0"/>
              <a:t>l</a:t>
            </a:r>
            <a:r>
              <a:rPr spc="-200" dirty="0"/>
              <a:t>l </a:t>
            </a:r>
            <a:r>
              <a:rPr spc="-522" dirty="0"/>
              <a:t>B</a:t>
            </a:r>
            <a:r>
              <a:rPr spc="-431" dirty="0"/>
              <a:t>iom</a:t>
            </a:r>
            <a:r>
              <a:rPr spc="-404" dirty="0"/>
              <a:t>ass</a:t>
            </a:r>
            <a:r>
              <a:rPr spc="-245" dirty="0"/>
              <a:t>-t</a:t>
            </a:r>
            <a:r>
              <a:rPr spc="-439" dirty="0"/>
              <a:t>o</a:t>
            </a:r>
            <a:r>
              <a:rPr spc="-245" dirty="0"/>
              <a:t>-</a:t>
            </a:r>
            <a:r>
              <a:rPr spc="-481" dirty="0"/>
              <a:t>E</a:t>
            </a:r>
            <a:r>
              <a:rPr spc="-245" dirty="0"/>
              <a:t>t</a:t>
            </a:r>
            <a:r>
              <a:rPr spc="-422" dirty="0"/>
              <a:t>ha</a:t>
            </a:r>
            <a:r>
              <a:rPr spc="-363" dirty="0"/>
              <a:t>nol</a:t>
            </a:r>
            <a:r>
              <a:rPr spc="-200" dirty="0"/>
              <a:t> </a:t>
            </a:r>
            <a:r>
              <a:rPr spc="-481" dirty="0"/>
              <a:t>P</a:t>
            </a:r>
            <a:r>
              <a:rPr spc="-286" dirty="0"/>
              <a:t>r</a:t>
            </a:r>
            <a:r>
              <a:rPr spc="-408" dirty="0"/>
              <a:t>ocess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52925" y="1299719"/>
            <a:ext cx="7676926" cy="4857837"/>
          </a:xfrm>
          <a:prstGeom prst="rect">
            <a:avLst/>
          </a:prstGeom>
        </p:spPr>
        <p:txBody>
          <a:bodyPr vert="horz" wrap="square" lIns="0" tIns="11526" rIns="0" bIns="0" rtlCol="0">
            <a:spAutoFit/>
          </a:bodyPr>
          <a:lstStyle/>
          <a:p>
            <a:pPr marL="184424" marR="13255" indent="-172898" algn="just">
              <a:spcBef>
                <a:spcPts val="91"/>
              </a:spcBef>
            </a:pPr>
            <a:r>
              <a:rPr sz="2500" b="1" spc="-163" dirty="0">
                <a:latin typeface="Arial"/>
                <a:cs typeface="Arial"/>
              </a:rPr>
              <a:t>Next, </a:t>
            </a:r>
            <a:r>
              <a:rPr sz="2500" b="1" spc="-168" dirty="0">
                <a:latin typeface="Arial"/>
                <a:cs typeface="Arial"/>
              </a:rPr>
              <a:t>the </a:t>
            </a:r>
            <a:r>
              <a:rPr sz="2500" b="1" spc="-177" dirty="0">
                <a:latin typeface="Arial"/>
                <a:cs typeface="Arial"/>
              </a:rPr>
              <a:t>remaining </a:t>
            </a:r>
            <a:r>
              <a:rPr sz="2500" b="1" spc="-159" dirty="0">
                <a:latin typeface="Arial"/>
                <a:cs typeface="Arial"/>
              </a:rPr>
              <a:t>cellulose </a:t>
            </a:r>
            <a:r>
              <a:rPr sz="2500" b="1" spc="-141" dirty="0">
                <a:latin typeface="Arial"/>
                <a:cs typeface="Arial"/>
              </a:rPr>
              <a:t>is </a:t>
            </a:r>
            <a:r>
              <a:rPr sz="2500" b="1" spc="-177" dirty="0">
                <a:latin typeface="Arial"/>
                <a:cs typeface="Arial"/>
              </a:rPr>
              <a:t>hydrolysed </a:t>
            </a:r>
            <a:r>
              <a:rPr sz="2500" b="1" spc="-154" dirty="0">
                <a:latin typeface="Arial"/>
                <a:cs typeface="Arial"/>
              </a:rPr>
              <a:t>into </a:t>
            </a:r>
            <a:r>
              <a:rPr sz="2500" b="1" spc="-168" dirty="0">
                <a:latin typeface="Arial"/>
                <a:cs typeface="Arial"/>
              </a:rPr>
              <a:t>sugars, the </a:t>
            </a:r>
            <a:r>
              <a:rPr sz="2500" b="1" spc="-182" dirty="0">
                <a:latin typeface="Arial"/>
                <a:cs typeface="Arial"/>
              </a:rPr>
              <a:t>major </a:t>
            </a:r>
            <a:r>
              <a:rPr sz="2500" b="1" spc="-159" dirty="0">
                <a:latin typeface="Arial"/>
                <a:cs typeface="Arial"/>
              </a:rPr>
              <a:t>saccharification </a:t>
            </a:r>
            <a:r>
              <a:rPr sz="2500" b="1" spc="-154" dirty="0">
                <a:latin typeface="Arial"/>
                <a:cs typeface="Arial"/>
              </a:rPr>
              <a:t> step.</a:t>
            </a:r>
            <a:endParaRPr sz="2500" dirty="0">
              <a:latin typeface="Arial"/>
              <a:cs typeface="Arial"/>
            </a:endParaRPr>
          </a:p>
          <a:p>
            <a:pPr marL="184424" marR="13255" indent="-172898" algn="just">
              <a:lnSpc>
                <a:spcPts val="2106"/>
              </a:lnSpc>
              <a:spcBef>
                <a:spcPts val="563"/>
              </a:spcBef>
            </a:pPr>
            <a:r>
              <a:rPr sz="2500" b="1" spc="-241" dirty="0">
                <a:latin typeface="Arial"/>
                <a:cs typeface="Arial"/>
              </a:rPr>
              <a:t>Common </a:t>
            </a:r>
            <a:r>
              <a:rPr sz="2500" b="1" spc="-195" dirty="0">
                <a:latin typeface="Arial"/>
                <a:cs typeface="Arial"/>
              </a:rPr>
              <a:t>methods </a:t>
            </a:r>
            <a:r>
              <a:rPr sz="2500" b="1" spc="-168" dirty="0">
                <a:latin typeface="Arial"/>
                <a:cs typeface="Arial"/>
              </a:rPr>
              <a:t>are </a:t>
            </a:r>
            <a:r>
              <a:rPr sz="2500" b="1" spc="-150" dirty="0">
                <a:solidFill>
                  <a:srgbClr val="008000"/>
                </a:solidFill>
                <a:latin typeface="Arial"/>
                <a:cs typeface="Arial"/>
              </a:rPr>
              <a:t>dilute </a:t>
            </a:r>
            <a:r>
              <a:rPr sz="2500" b="1" spc="-195" dirty="0">
                <a:latin typeface="Arial"/>
                <a:cs typeface="Arial"/>
              </a:rPr>
              <a:t>and </a:t>
            </a:r>
            <a:r>
              <a:rPr sz="2500" b="1" spc="-172" dirty="0">
                <a:solidFill>
                  <a:srgbClr val="008000"/>
                </a:solidFill>
                <a:latin typeface="Arial"/>
                <a:cs typeface="Arial"/>
              </a:rPr>
              <a:t>concentrated </a:t>
            </a:r>
            <a:r>
              <a:rPr sz="2500" b="1" spc="-168" dirty="0">
                <a:solidFill>
                  <a:srgbClr val="008000"/>
                </a:solidFill>
                <a:latin typeface="Arial"/>
                <a:cs typeface="Arial"/>
              </a:rPr>
              <a:t>acid </a:t>
            </a:r>
            <a:r>
              <a:rPr sz="2500" b="1" spc="-159" dirty="0">
                <a:solidFill>
                  <a:srgbClr val="008000"/>
                </a:solidFill>
                <a:latin typeface="Arial"/>
                <a:cs typeface="Arial"/>
              </a:rPr>
              <a:t>hydrolysis</a:t>
            </a:r>
            <a:r>
              <a:rPr sz="2500" b="1" spc="-159" dirty="0">
                <a:latin typeface="Arial"/>
                <a:cs typeface="Arial"/>
              </a:rPr>
              <a:t>, </a:t>
            </a:r>
            <a:r>
              <a:rPr sz="2500" b="1" spc="-185" dirty="0">
                <a:latin typeface="Arial"/>
                <a:cs typeface="Arial"/>
              </a:rPr>
              <a:t>which </a:t>
            </a:r>
            <a:r>
              <a:rPr sz="2500" b="1" spc="-168" dirty="0">
                <a:latin typeface="Arial"/>
                <a:cs typeface="Arial"/>
              </a:rPr>
              <a:t>are </a:t>
            </a:r>
            <a:r>
              <a:rPr sz="2500" b="1" spc="-177" dirty="0">
                <a:latin typeface="Arial"/>
                <a:cs typeface="Arial"/>
              </a:rPr>
              <a:t>expensive </a:t>
            </a:r>
            <a:r>
              <a:rPr sz="2500" b="1" spc="-172" dirty="0">
                <a:latin typeface="Arial"/>
                <a:cs typeface="Arial"/>
              </a:rPr>
              <a:t> </a:t>
            </a:r>
            <a:r>
              <a:rPr sz="2500" b="1" spc="-195" dirty="0">
                <a:latin typeface="Arial"/>
                <a:cs typeface="Arial"/>
              </a:rPr>
              <a:t>and</a:t>
            </a:r>
            <a:r>
              <a:rPr sz="2500" b="1" spc="-91" dirty="0">
                <a:latin typeface="Arial"/>
                <a:cs typeface="Arial"/>
              </a:rPr>
              <a:t> </a:t>
            </a:r>
            <a:r>
              <a:rPr sz="2500" b="1" spc="-182" dirty="0">
                <a:latin typeface="Arial"/>
                <a:cs typeface="Arial"/>
              </a:rPr>
              <a:t>appear</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91" dirty="0">
                <a:latin typeface="Arial"/>
                <a:cs typeface="Arial"/>
              </a:rPr>
              <a:t>be</a:t>
            </a:r>
            <a:r>
              <a:rPr sz="2500" b="1" spc="-91" dirty="0">
                <a:latin typeface="Arial"/>
                <a:cs typeface="Arial"/>
              </a:rPr>
              <a:t> </a:t>
            </a:r>
            <a:r>
              <a:rPr sz="2500" b="1" spc="-172" dirty="0">
                <a:latin typeface="Arial"/>
                <a:cs typeface="Arial"/>
              </a:rPr>
              <a:t>reaching</a:t>
            </a:r>
            <a:r>
              <a:rPr sz="2500" b="1" spc="-91" dirty="0">
                <a:latin typeface="Arial"/>
                <a:cs typeface="Arial"/>
              </a:rPr>
              <a:t> </a:t>
            </a:r>
            <a:r>
              <a:rPr sz="2500" b="1" spc="-145" dirty="0">
                <a:latin typeface="Arial"/>
                <a:cs typeface="Arial"/>
              </a:rPr>
              <a:t>their</a:t>
            </a:r>
            <a:r>
              <a:rPr sz="2500" b="1" spc="-95" dirty="0">
                <a:latin typeface="Arial"/>
                <a:cs typeface="Arial"/>
              </a:rPr>
              <a:t> </a:t>
            </a:r>
            <a:r>
              <a:rPr sz="2500" b="1" spc="-150" dirty="0">
                <a:latin typeface="Arial"/>
                <a:cs typeface="Arial"/>
              </a:rPr>
              <a:t>limits</a:t>
            </a:r>
            <a:r>
              <a:rPr sz="2500" b="1" spc="-91" dirty="0">
                <a:latin typeface="Arial"/>
                <a:cs typeface="Arial"/>
              </a:rPr>
              <a:t> </a:t>
            </a:r>
            <a:r>
              <a:rPr sz="2500" b="1" spc="-150" dirty="0">
                <a:latin typeface="Arial"/>
                <a:cs typeface="Arial"/>
              </a:rPr>
              <a:t>in</a:t>
            </a:r>
            <a:r>
              <a:rPr sz="2500" b="1" spc="-91" dirty="0">
                <a:latin typeface="Arial"/>
                <a:cs typeface="Arial"/>
              </a:rPr>
              <a:t> </a:t>
            </a:r>
            <a:r>
              <a:rPr sz="2500" b="1" spc="-182" dirty="0">
                <a:latin typeface="Arial"/>
                <a:cs typeface="Arial"/>
              </a:rPr>
              <a:t>terms</a:t>
            </a:r>
            <a:r>
              <a:rPr sz="2500" b="1" spc="-91" dirty="0">
                <a:latin typeface="Arial"/>
                <a:cs typeface="Arial"/>
              </a:rPr>
              <a:t> </a:t>
            </a:r>
            <a:r>
              <a:rPr sz="2500" b="1" spc="-154" dirty="0">
                <a:latin typeface="Arial"/>
                <a:cs typeface="Arial"/>
              </a:rPr>
              <a:t>of</a:t>
            </a:r>
            <a:r>
              <a:rPr sz="2500" b="1" spc="-91" dirty="0">
                <a:latin typeface="Arial"/>
                <a:cs typeface="Arial"/>
              </a:rPr>
              <a:t> </a:t>
            </a:r>
            <a:r>
              <a:rPr sz="2500" b="1" spc="-150" dirty="0">
                <a:latin typeface="Arial"/>
                <a:cs typeface="Arial"/>
              </a:rPr>
              <a:t>yields.</a:t>
            </a:r>
            <a:endParaRPr sz="2500" dirty="0">
              <a:latin typeface="Arial"/>
              <a:cs typeface="Arial"/>
            </a:endParaRPr>
          </a:p>
          <a:p>
            <a:pPr marL="184424" marR="13255" indent="-172898" algn="just">
              <a:lnSpc>
                <a:spcPct val="100800"/>
              </a:lnSpc>
              <a:spcBef>
                <a:spcPts val="363"/>
              </a:spcBef>
            </a:pPr>
            <a:r>
              <a:rPr sz="2500" b="1" spc="-163" dirty="0">
                <a:latin typeface="Arial"/>
                <a:cs typeface="Arial"/>
              </a:rPr>
              <a:t>Therefore, </a:t>
            </a:r>
            <a:r>
              <a:rPr sz="2500" b="1" spc="-172" dirty="0">
                <a:latin typeface="Arial"/>
                <a:cs typeface="Arial"/>
              </a:rPr>
              <a:t>considerable research </a:t>
            </a:r>
            <a:r>
              <a:rPr sz="2500" b="1" spc="-141" dirty="0">
                <a:latin typeface="Arial"/>
                <a:cs typeface="Arial"/>
              </a:rPr>
              <a:t>is </a:t>
            </a:r>
            <a:r>
              <a:rPr sz="2500" b="1" spc="-177" dirty="0">
                <a:latin typeface="Arial"/>
                <a:cs typeface="Arial"/>
              </a:rPr>
              <a:t>being</a:t>
            </a:r>
            <a:r>
              <a:rPr sz="2500" b="1" spc="154" dirty="0">
                <a:latin typeface="Arial"/>
                <a:cs typeface="Arial"/>
              </a:rPr>
              <a:t> </a:t>
            </a:r>
            <a:r>
              <a:rPr sz="2500" b="1" spc="-168" dirty="0">
                <a:latin typeface="Arial"/>
                <a:cs typeface="Arial"/>
              </a:rPr>
              <a:t>invested </a:t>
            </a:r>
            <a:r>
              <a:rPr sz="2500" b="1" spc="-150" dirty="0">
                <a:latin typeface="Arial"/>
                <a:cs typeface="Arial"/>
              </a:rPr>
              <a:t>in </a:t>
            </a:r>
            <a:r>
              <a:rPr sz="2500" b="1" spc="-168" dirty="0">
                <a:latin typeface="Arial"/>
                <a:cs typeface="Arial"/>
              </a:rPr>
              <a:t>the </a:t>
            </a:r>
            <a:r>
              <a:rPr sz="2500" b="1" spc="-185" dirty="0">
                <a:latin typeface="Arial"/>
                <a:cs typeface="Arial"/>
              </a:rPr>
              <a:t>development </a:t>
            </a:r>
            <a:r>
              <a:rPr sz="2500" b="1" spc="-154" dirty="0">
                <a:latin typeface="Arial"/>
                <a:cs typeface="Arial"/>
              </a:rPr>
              <a:t>of </a:t>
            </a:r>
            <a:r>
              <a:rPr sz="2500" b="1" spc="-154" dirty="0">
                <a:solidFill>
                  <a:srgbClr val="008000"/>
                </a:solidFill>
                <a:latin typeface="Arial"/>
                <a:cs typeface="Arial"/>
              </a:rPr>
              <a:t>biological </a:t>
            </a:r>
            <a:r>
              <a:rPr sz="2500" b="1" spc="-150" dirty="0">
                <a:solidFill>
                  <a:srgbClr val="008000"/>
                </a:solidFill>
                <a:latin typeface="Arial"/>
                <a:cs typeface="Arial"/>
              </a:rPr>
              <a:t> </a:t>
            </a:r>
            <a:r>
              <a:rPr sz="2500" b="1" spc="-185" dirty="0">
                <a:solidFill>
                  <a:srgbClr val="008000"/>
                </a:solidFill>
                <a:latin typeface="Arial"/>
                <a:cs typeface="Arial"/>
              </a:rPr>
              <a:t>e</a:t>
            </a:r>
            <a:r>
              <a:rPr sz="2500" b="1" spc="-182" dirty="0">
                <a:solidFill>
                  <a:srgbClr val="008000"/>
                </a:solidFill>
                <a:latin typeface="Arial"/>
                <a:cs typeface="Arial"/>
              </a:rPr>
              <a:t>nz</a:t>
            </a:r>
            <a:r>
              <a:rPr sz="2500" b="1" spc="-213" dirty="0">
                <a:solidFill>
                  <a:srgbClr val="008000"/>
                </a:solidFill>
                <a:latin typeface="Arial"/>
                <a:cs typeface="Arial"/>
              </a:rPr>
              <a:t>ymes</a:t>
            </a:r>
            <a:r>
              <a:rPr sz="2500" b="1" spc="-95" dirty="0">
                <a:solidFill>
                  <a:srgbClr val="008000"/>
                </a:solidFill>
                <a:latin typeface="Arial"/>
                <a:cs typeface="Arial"/>
              </a:rPr>
              <a:t> </a:t>
            </a:r>
            <a:r>
              <a:rPr sz="2500" b="1" spc="-118" dirty="0">
                <a:latin typeface="Arial"/>
                <a:cs typeface="Arial"/>
              </a:rPr>
              <a:t>t</a:t>
            </a:r>
            <a:r>
              <a:rPr sz="2500" b="1" spc="-191" dirty="0">
                <a:latin typeface="Arial"/>
                <a:cs typeface="Arial"/>
              </a:rPr>
              <a:t>ha</a:t>
            </a:r>
            <a:r>
              <a:rPr sz="2500" b="1" spc="-113" dirty="0">
                <a:latin typeface="Arial"/>
                <a:cs typeface="Arial"/>
              </a:rPr>
              <a:t>t</a:t>
            </a:r>
            <a:r>
              <a:rPr sz="2500" b="1" spc="-91" dirty="0">
                <a:latin typeface="Arial"/>
                <a:cs typeface="Arial"/>
              </a:rPr>
              <a:t> </a:t>
            </a:r>
            <a:r>
              <a:rPr sz="2500" b="1" spc="-185" dirty="0">
                <a:latin typeface="Arial"/>
                <a:cs typeface="Arial"/>
              </a:rPr>
              <a:t>ca</a:t>
            </a:r>
            <a:r>
              <a:rPr sz="2500" b="1" spc="-200" dirty="0">
                <a:latin typeface="Arial"/>
                <a:cs typeface="Arial"/>
              </a:rPr>
              <a:t>n</a:t>
            </a:r>
            <a:r>
              <a:rPr sz="2500" b="1" spc="-91" dirty="0">
                <a:latin typeface="Arial"/>
                <a:cs typeface="Arial"/>
              </a:rPr>
              <a:t> </a:t>
            </a:r>
            <a:r>
              <a:rPr sz="2500" b="1" spc="-204" dirty="0">
                <a:latin typeface="Arial"/>
                <a:cs typeface="Arial"/>
              </a:rPr>
              <a:t>b</a:t>
            </a:r>
            <a:r>
              <a:rPr sz="2500" b="1" spc="-136" dirty="0">
                <a:latin typeface="Arial"/>
                <a:cs typeface="Arial"/>
              </a:rPr>
              <a:t>r</a:t>
            </a:r>
            <a:r>
              <a:rPr sz="2500" b="1" spc="-185" dirty="0">
                <a:latin typeface="Arial"/>
                <a:cs typeface="Arial"/>
              </a:rPr>
              <a:t>eak</a:t>
            </a:r>
            <a:r>
              <a:rPr sz="2500" b="1" spc="-91" dirty="0">
                <a:latin typeface="Arial"/>
                <a:cs typeface="Arial"/>
              </a:rPr>
              <a:t> </a:t>
            </a:r>
            <a:r>
              <a:rPr sz="2500" b="1" spc="-200" dirty="0">
                <a:latin typeface="Arial"/>
                <a:cs typeface="Arial"/>
              </a:rPr>
              <a:t>do</a:t>
            </a:r>
            <a:r>
              <a:rPr sz="2500" b="1" spc="-254" dirty="0">
                <a:latin typeface="Arial"/>
                <a:cs typeface="Arial"/>
              </a:rPr>
              <a:t>w</a:t>
            </a:r>
            <a:r>
              <a:rPr sz="2500" b="1" spc="-200" dirty="0">
                <a:latin typeface="Arial"/>
                <a:cs typeface="Arial"/>
              </a:rPr>
              <a:t>n</a:t>
            </a:r>
            <a:r>
              <a:rPr sz="2500" b="1" spc="-91" dirty="0">
                <a:latin typeface="Arial"/>
                <a:cs typeface="Arial"/>
              </a:rPr>
              <a:t> </a:t>
            </a:r>
            <a:r>
              <a:rPr sz="2500" b="1" spc="-185" dirty="0">
                <a:latin typeface="Arial"/>
                <a:cs typeface="Arial"/>
              </a:rPr>
              <a:t>ce</a:t>
            </a:r>
            <a:r>
              <a:rPr sz="2500" b="1" spc="-132" dirty="0">
                <a:latin typeface="Arial"/>
                <a:cs typeface="Arial"/>
              </a:rPr>
              <a:t>llu</a:t>
            </a:r>
            <a:r>
              <a:rPr sz="2500" b="1" spc="-150" dirty="0">
                <a:latin typeface="Arial"/>
                <a:cs typeface="Arial"/>
              </a:rPr>
              <a:t>lo</a:t>
            </a:r>
            <a:r>
              <a:rPr sz="2500" b="1" spc="-182" dirty="0">
                <a:latin typeface="Arial"/>
                <a:cs typeface="Arial"/>
              </a:rPr>
              <a:t>s</a:t>
            </a:r>
            <a:r>
              <a:rPr sz="2500" b="1" spc="-185" dirty="0">
                <a:latin typeface="Arial"/>
                <a:cs typeface="Arial"/>
              </a:rPr>
              <a:t>e</a:t>
            </a:r>
            <a:r>
              <a:rPr sz="2500" b="1" spc="-91" dirty="0">
                <a:latin typeface="Arial"/>
                <a:cs typeface="Arial"/>
              </a:rPr>
              <a:t> </a:t>
            </a:r>
            <a:r>
              <a:rPr sz="2500" b="1" spc="-185" dirty="0">
                <a:latin typeface="Arial"/>
                <a:cs typeface="Arial"/>
              </a:rPr>
              <a:t>a</a:t>
            </a:r>
            <a:r>
              <a:rPr sz="2500" b="1" spc="-200" dirty="0">
                <a:latin typeface="Arial"/>
                <a:cs typeface="Arial"/>
              </a:rPr>
              <a:t>nd</a:t>
            </a:r>
            <a:r>
              <a:rPr sz="2500" b="1" spc="-91" dirty="0">
                <a:latin typeface="Arial"/>
                <a:cs typeface="Arial"/>
              </a:rPr>
              <a:t> </a:t>
            </a:r>
            <a:r>
              <a:rPr sz="2500" b="1" spc="-191" dirty="0">
                <a:latin typeface="Arial"/>
                <a:cs typeface="Arial"/>
              </a:rPr>
              <a:t>hemice</a:t>
            </a:r>
            <a:r>
              <a:rPr sz="2500" b="1" spc="-132" dirty="0">
                <a:latin typeface="Arial"/>
                <a:cs typeface="Arial"/>
              </a:rPr>
              <a:t>llu</a:t>
            </a:r>
            <a:r>
              <a:rPr sz="2500" b="1" spc="-150" dirty="0">
                <a:latin typeface="Arial"/>
                <a:cs typeface="Arial"/>
              </a:rPr>
              <a:t>lo</a:t>
            </a:r>
            <a:r>
              <a:rPr sz="2500" b="1" spc="-182" dirty="0">
                <a:latin typeface="Arial"/>
                <a:cs typeface="Arial"/>
              </a:rPr>
              <a:t>s</a:t>
            </a:r>
            <a:r>
              <a:rPr sz="2500" b="1" spc="-185" dirty="0">
                <a:latin typeface="Arial"/>
                <a:cs typeface="Arial"/>
              </a:rPr>
              <a:t>e</a:t>
            </a:r>
            <a:r>
              <a:rPr sz="2500" b="1" spc="-91" dirty="0">
                <a:latin typeface="Arial"/>
                <a:cs typeface="Arial"/>
              </a:rPr>
              <a:t>.</a:t>
            </a:r>
            <a:endParaRPr sz="2500" dirty="0">
              <a:latin typeface="Arial"/>
              <a:cs typeface="Arial"/>
            </a:endParaRPr>
          </a:p>
          <a:p>
            <a:pPr marL="184424" marR="4611" indent="-172898" algn="just">
              <a:lnSpc>
                <a:spcPct val="100400"/>
              </a:lnSpc>
              <a:spcBef>
                <a:spcPts val="427"/>
              </a:spcBef>
            </a:pPr>
            <a:r>
              <a:rPr sz="2500" b="1" spc="-195" dirty="0">
                <a:latin typeface="Arial"/>
                <a:cs typeface="Arial"/>
              </a:rPr>
              <a:t>The</a:t>
            </a:r>
            <a:r>
              <a:rPr sz="2500" b="1" spc="-191" dirty="0">
                <a:latin typeface="Arial"/>
                <a:cs typeface="Arial"/>
              </a:rPr>
              <a:t> </a:t>
            </a:r>
            <a:r>
              <a:rPr sz="2500" b="1" spc="-127" dirty="0">
                <a:latin typeface="Arial"/>
                <a:cs typeface="Arial"/>
              </a:rPr>
              <a:t>first </a:t>
            </a:r>
            <a:r>
              <a:rPr sz="2500" b="1" spc="-159" dirty="0">
                <a:latin typeface="Arial"/>
                <a:cs typeface="Arial"/>
              </a:rPr>
              <a:t>application </a:t>
            </a:r>
            <a:r>
              <a:rPr sz="2500" b="1" spc="-154" dirty="0">
                <a:latin typeface="Arial"/>
                <a:cs typeface="Arial"/>
              </a:rPr>
              <a:t>of </a:t>
            </a:r>
            <a:r>
              <a:rPr sz="2500" b="1" spc="-200" dirty="0">
                <a:latin typeface="Arial"/>
                <a:cs typeface="Arial"/>
              </a:rPr>
              <a:t>enzymes</a:t>
            </a:r>
            <a:r>
              <a:rPr sz="2500" b="1" spc="-195" dirty="0">
                <a:latin typeface="Arial"/>
                <a:cs typeface="Arial"/>
              </a:rPr>
              <a:t> </a:t>
            </a:r>
            <a:r>
              <a:rPr sz="2500" b="1" spc="-159" dirty="0">
                <a:latin typeface="Arial"/>
                <a:cs typeface="Arial"/>
              </a:rPr>
              <a:t>to </a:t>
            </a:r>
            <a:r>
              <a:rPr sz="2500" b="1" spc="-213" dirty="0">
                <a:latin typeface="Arial"/>
                <a:cs typeface="Arial"/>
              </a:rPr>
              <a:t>wood</a:t>
            </a:r>
            <a:r>
              <a:rPr sz="2500" b="1" spc="-208" dirty="0">
                <a:latin typeface="Arial"/>
                <a:cs typeface="Arial"/>
              </a:rPr>
              <a:t> </a:t>
            </a:r>
            <a:r>
              <a:rPr sz="2500" b="1" spc="-168" dirty="0">
                <a:latin typeface="Arial"/>
                <a:cs typeface="Arial"/>
              </a:rPr>
              <a:t>hydrolysis </a:t>
            </a:r>
            <a:r>
              <a:rPr sz="2500" b="1" spc="-150" dirty="0">
                <a:latin typeface="Arial"/>
                <a:cs typeface="Arial"/>
              </a:rPr>
              <a:t>in </a:t>
            </a:r>
            <a:r>
              <a:rPr sz="2500" b="1" spc="-191" dirty="0">
                <a:latin typeface="Arial"/>
                <a:cs typeface="Arial"/>
              </a:rPr>
              <a:t>an</a:t>
            </a:r>
            <a:r>
              <a:rPr sz="2500" b="1" spc="-185" dirty="0">
                <a:latin typeface="Arial"/>
                <a:cs typeface="Arial"/>
              </a:rPr>
              <a:t> </a:t>
            </a:r>
            <a:r>
              <a:rPr sz="2500" b="1" spc="-168" dirty="0">
                <a:latin typeface="Arial"/>
                <a:cs typeface="Arial"/>
              </a:rPr>
              <a:t>ethanol </a:t>
            </a:r>
            <a:r>
              <a:rPr sz="2500" b="1" spc="-182" dirty="0">
                <a:latin typeface="Arial"/>
                <a:cs typeface="Arial"/>
              </a:rPr>
              <a:t>process</a:t>
            </a:r>
            <a:r>
              <a:rPr sz="2500" b="1" spc="-177" dirty="0">
                <a:latin typeface="Arial"/>
                <a:cs typeface="Arial"/>
              </a:rPr>
              <a:t> </a:t>
            </a:r>
            <a:r>
              <a:rPr sz="2500" b="1" spc="-208" dirty="0">
                <a:latin typeface="Arial"/>
                <a:cs typeface="Arial"/>
              </a:rPr>
              <a:t>was</a:t>
            </a:r>
            <a:r>
              <a:rPr sz="2500" b="1" spc="-204" dirty="0">
                <a:latin typeface="Arial"/>
                <a:cs typeface="Arial"/>
              </a:rPr>
              <a:t> </a:t>
            </a:r>
            <a:r>
              <a:rPr sz="2500" b="1" spc="-159" dirty="0">
                <a:latin typeface="Arial"/>
                <a:cs typeface="Arial"/>
              </a:rPr>
              <a:t>to </a:t>
            </a:r>
            <a:r>
              <a:rPr sz="2500" b="1" spc="-154" dirty="0">
                <a:latin typeface="Arial"/>
                <a:cs typeface="Arial"/>
              </a:rPr>
              <a:t> </a:t>
            </a:r>
            <a:r>
              <a:rPr sz="2500" b="1" spc="-177" dirty="0">
                <a:latin typeface="Arial"/>
                <a:cs typeface="Arial"/>
              </a:rPr>
              <a:t>simply</a:t>
            </a:r>
            <a:r>
              <a:rPr sz="2500" b="1" spc="154" dirty="0">
                <a:latin typeface="Arial"/>
                <a:cs typeface="Arial"/>
              </a:rPr>
              <a:t> </a:t>
            </a:r>
            <a:r>
              <a:rPr sz="2500" b="1" spc="-168" dirty="0">
                <a:latin typeface="Arial"/>
                <a:cs typeface="Arial"/>
              </a:rPr>
              <a:t>replace</a:t>
            </a:r>
            <a:r>
              <a:rPr sz="2500" b="1" spc="-163" dirty="0">
                <a:latin typeface="Arial"/>
                <a:cs typeface="Arial"/>
              </a:rPr>
              <a:t> </a:t>
            </a:r>
            <a:r>
              <a:rPr sz="2500" b="1" spc="-168" dirty="0">
                <a:latin typeface="Arial"/>
                <a:cs typeface="Arial"/>
              </a:rPr>
              <a:t>the</a:t>
            </a:r>
            <a:r>
              <a:rPr sz="2500" b="1" spc="-163" dirty="0">
                <a:latin typeface="Arial"/>
                <a:cs typeface="Arial"/>
              </a:rPr>
              <a:t> </a:t>
            </a:r>
            <a:r>
              <a:rPr sz="2500" b="1" spc="-159" dirty="0">
                <a:latin typeface="Arial"/>
                <a:cs typeface="Arial"/>
              </a:rPr>
              <a:t>cellulose</a:t>
            </a:r>
            <a:r>
              <a:rPr sz="2500" b="1" spc="-154" dirty="0">
                <a:latin typeface="Arial"/>
                <a:cs typeface="Arial"/>
              </a:rPr>
              <a:t> </a:t>
            </a:r>
            <a:r>
              <a:rPr sz="2500" b="1" spc="-168" dirty="0">
                <a:latin typeface="Arial"/>
                <a:cs typeface="Arial"/>
              </a:rPr>
              <a:t>acid</a:t>
            </a:r>
            <a:r>
              <a:rPr sz="2500" b="1" spc="-163" dirty="0">
                <a:latin typeface="Arial"/>
                <a:cs typeface="Arial"/>
              </a:rPr>
              <a:t> </a:t>
            </a:r>
            <a:r>
              <a:rPr sz="2500" b="1" spc="-168" dirty="0">
                <a:latin typeface="Arial"/>
                <a:cs typeface="Arial"/>
              </a:rPr>
              <a:t>hydrolysis</a:t>
            </a:r>
            <a:r>
              <a:rPr sz="2500" b="1" spc="-163" dirty="0">
                <a:latin typeface="Arial"/>
                <a:cs typeface="Arial"/>
              </a:rPr>
              <a:t> </a:t>
            </a:r>
            <a:r>
              <a:rPr sz="2500" b="1" spc="-172" dirty="0">
                <a:latin typeface="Arial"/>
                <a:cs typeface="Arial"/>
              </a:rPr>
              <a:t>step</a:t>
            </a:r>
            <a:r>
              <a:rPr sz="2500" b="1" spc="-168" dirty="0">
                <a:latin typeface="Arial"/>
                <a:cs typeface="Arial"/>
              </a:rPr>
              <a:t> with</a:t>
            </a:r>
            <a:r>
              <a:rPr sz="2500" b="1" spc="-163" dirty="0">
                <a:latin typeface="Arial"/>
                <a:cs typeface="Arial"/>
              </a:rPr>
              <a:t> </a:t>
            </a:r>
            <a:r>
              <a:rPr sz="2500" b="1" spc="-185" dirty="0">
                <a:latin typeface="Arial"/>
                <a:cs typeface="Arial"/>
              </a:rPr>
              <a:t>a</a:t>
            </a:r>
            <a:r>
              <a:rPr sz="2500" b="1" spc="136" dirty="0">
                <a:latin typeface="Arial"/>
                <a:cs typeface="Arial"/>
              </a:rPr>
              <a:t> </a:t>
            </a:r>
            <a:r>
              <a:rPr sz="2500" b="1" spc="-159" dirty="0">
                <a:latin typeface="Arial"/>
                <a:cs typeface="Arial"/>
              </a:rPr>
              <a:t>cellulose</a:t>
            </a:r>
            <a:r>
              <a:rPr sz="2500" b="1" spc="191" dirty="0">
                <a:latin typeface="Arial"/>
                <a:cs typeface="Arial"/>
              </a:rPr>
              <a:t> </a:t>
            </a:r>
            <a:r>
              <a:rPr sz="2500" b="1" spc="-200" dirty="0">
                <a:latin typeface="Arial"/>
                <a:cs typeface="Arial"/>
              </a:rPr>
              <a:t>enzyme </a:t>
            </a:r>
            <a:r>
              <a:rPr sz="2500" b="1" spc="-195" dirty="0">
                <a:latin typeface="Arial"/>
                <a:cs typeface="Arial"/>
              </a:rPr>
              <a:t> </a:t>
            </a:r>
            <a:r>
              <a:rPr sz="2500" b="1" spc="-168" dirty="0">
                <a:latin typeface="Arial"/>
                <a:cs typeface="Arial"/>
              </a:rPr>
              <a:t>hydrolysis</a:t>
            </a:r>
            <a:r>
              <a:rPr sz="2500" b="1" spc="-91" dirty="0">
                <a:latin typeface="Arial"/>
                <a:cs typeface="Arial"/>
              </a:rPr>
              <a:t> </a:t>
            </a:r>
            <a:r>
              <a:rPr sz="2500" b="1" spc="-154" dirty="0">
                <a:latin typeface="Arial"/>
                <a:cs typeface="Arial"/>
              </a:rPr>
              <a:t>step.</a:t>
            </a:r>
            <a:r>
              <a:rPr sz="2500" b="1" spc="-86" dirty="0">
                <a:latin typeface="Arial"/>
                <a:cs typeface="Arial"/>
              </a:rPr>
              <a:t> </a:t>
            </a:r>
            <a:r>
              <a:rPr sz="2500" b="1" spc="-168" dirty="0">
                <a:latin typeface="Arial"/>
                <a:cs typeface="Arial"/>
              </a:rPr>
              <a:t>This</a:t>
            </a:r>
            <a:r>
              <a:rPr sz="2500" b="1" spc="-91" dirty="0">
                <a:latin typeface="Arial"/>
                <a:cs typeface="Arial"/>
              </a:rPr>
              <a:t> </a:t>
            </a:r>
            <a:r>
              <a:rPr sz="2500" b="1" spc="-141" dirty="0">
                <a:latin typeface="Arial"/>
                <a:cs typeface="Arial"/>
              </a:rPr>
              <a:t>is</a:t>
            </a:r>
            <a:r>
              <a:rPr sz="2500" b="1" spc="-86" dirty="0">
                <a:latin typeface="Arial"/>
                <a:cs typeface="Arial"/>
              </a:rPr>
              <a:t> </a:t>
            </a:r>
            <a:r>
              <a:rPr sz="2500" b="1" spc="-159" dirty="0">
                <a:latin typeface="Arial"/>
                <a:cs typeface="Arial"/>
              </a:rPr>
              <a:t>called</a:t>
            </a:r>
            <a:r>
              <a:rPr sz="2500" b="1" spc="-91" dirty="0">
                <a:latin typeface="Arial"/>
                <a:cs typeface="Arial"/>
              </a:rPr>
              <a:t> </a:t>
            </a:r>
            <a:r>
              <a:rPr sz="2500" b="1" spc="-172" dirty="0">
                <a:latin typeface="Arial"/>
                <a:cs typeface="Arial"/>
              </a:rPr>
              <a:t>separate</a:t>
            </a:r>
            <a:r>
              <a:rPr sz="2500" b="1" spc="-86" dirty="0">
                <a:latin typeface="Arial"/>
                <a:cs typeface="Arial"/>
              </a:rPr>
              <a:t> </a:t>
            </a:r>
            <a:r>
              <a:rPr sz="2500" b="1" spc="-168" dirty="0">
                <a:latin typeface="Arial"/>
                <a:cs typeface="Arial"/>
              </a:rPr>
              <a:t>hydrolysis</a:t>
            </a:r>
            <a:r>
              <a:rPr sz="2500" b="1" spc="-91" dirty="0">
                <a:latin typeface="Arial"/>
                <a:cs typeface="Arial"/>
              </a:rPr>
              <a:t> </a:t>
            </a:r>
            <a:r>
              <a:rPr sz="2500" b="1" spc="-195" dirty="0">
                <a:latin typeface="Arial"/>
                <a:cs typeface="Arial"/>
              </a:rPr>
              <a:t>and</a:t>
            </a:r>
            <a:r>
              <a:rPr sz="2500" b="1" spc="-86" dirty="0">
                <a:latin typeface="Arial"/>
                <a:cs typeface="Arial"/>
              </a:rPr>
              <a:t> </a:t>
            </a:r>
            <a:r>
              <a:rPr sz="2500" b="1" spc="-168" dirty="0">
                <a:latin typeface="Arial"/>
                <a:cs typeface="Arial"/>
              </a:rPr>
              <a:t>fermentation</a:t>
            </a:r>
            <a:r>
              <a:rPr sz="2500" b="1" spc="-91" dirty="0">
                <a:latin typeface="Arial"/>
                <a:cs typeface="Arial"/>
              </a:rPr>
              <a:t> </a:t>
            </a:r>
            <a:r>
              <a:rPr sz="2500" b="1" spc="-163" dirty="0">
                <a:latin typeface="Arial"/>
                <a:cs typeface="Arial"/>
              </a:rPr>
              <a:t>(SHF).</a:t>
            </a:r>
            <a:endParaRPr sz="2500" dirty="0">
              <a:latin typeface="Arial"/>
              <a:cs typeface="Arial"/>
            </a:endParaRPr>
          </a:p>
        </p:txBody>
      </p:sp>
      <p:sp>
        <p:nvSpPr>
          <p:cNvPr id="112" name="object 112"/>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a:t>
            </a:r>
            <a:r>
              <a:rPr sz="3600" spc="-200" dirty="0"/>
              <a:t>l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r>
              <a:rPr sz="3600" spc="-200" dirty="0"/>
              <a:t> </a:t>
            </a:r>
            <a:r>
              <a:rPr sz="3600" spc="-481" dirty="0"/>
              <a:t>P</a:t>
            </a:r>
            <a:r>
              <a:rPr sz="3600" spc="-286" dirty="0"/>
              <a:t>r</a:t>
            </a:r>
            <a:r>
              <a:rPr sz="3600" spc="-408" dirty="0"/>
              <a:t>ocess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1" y="1954478"/>
            <a:ext cx="7676926" cy="3624422"/>
          </a:xfrm>
          <a:prstGeom prst="rect">
            <a:avLst/>
          </a:prstGeom>
        </p:spPr>
        <p:txBody>
          <a:bodyPr vert="horz" wrap="square" lIns="0" tIns="11526" rIns="0" bIns="0" rtlCol="0">
            <a:spAutoFit/>
          </a:bodyPr>
          <a:lstStyle/>
          <a:p>
            <a:pPr marL="184424" marR="4611" indent="-172898" algn="just">
              <a:spcBef>
                <a:spcPts val="91"/>
              </a:spcBef>
            </a:pPr>
            <a:r>
              <a:rPr sz="2500" b="1" spc="-222" dirty="0">
                <a:latin typeface="Arial"/>
                <a:cs typeface="Arial"/>
              </a:rPr>
              <a:t>An</a:t>
            </a:r>
            <a:r>
              <a:rPr sz="2500" b="1" spc="-218" dirty="0">
                <a:latin typeface="Arial"/>
                <a:cs typeface="Arial"/>
              </a:rPr>
              <a:t> </a:t>
            </a:r>
            <a:r>
              <a:rPr sz="2500" b="1" spc="-172" dirty="0">
                <a:latin typeface="Arial"/>
                <a:cs typeface="Arial"/>
              </a:rPr>
              <a:t>important</a:t>
            </a:r>
            <a:r>
              <a:rPr sz="2500" b="1" spc="-168" dirty="0">
                <a:latin typeface="Arial"/>
                <a:cs typeface="Arial"/>
              </a:rPr>
              <a:t> </a:t>
            </a:r>
            <a:r>
              <a:rPr sz="2500" b="1" spc="-182" dirty="0">
                <a:latin typeface="Arial"/>
                <a:cs typeface="Arial"/>
              </a:rPr>
              <a:t>process</a:t>
            </a:r>
            <a:r>
              <a:rPr sz="2500" b="1" spc="-177" dirty="0">
                <a:latin typeface="Arial"/>
                <a:cs typeface="Arial"/>
              </a:rPr>
              <a:t> </a:t>
            </a:r>
            <a:r>
              <a:rPr sz="2500" b="1" spc="-168" dirty="0">
                <a:latin typeface="Arial"/>
                <a:cs typeface="Arial"/>
              </a:rPr>
              <a:t>modification</a:t>
            </a:r>
            <a:r>
              <a:rPr sz="2500" b="1" spc="-163" dirty="0">
                <a:latin typeface="Arial"/>
                <a:cs typeface="Arial"/>
              </a:rPr>
              <a:t> </a:t>
            </a:r>
            <a:r>
              <a:rPr sz="2500" b="1" spc="-218" dirty="0">
                <a:latin typeface="Arial"/>
                <a:cs typeface="Arial"/>
              </a:rPr>
              <a:t>made</a:t>
            </a:r>
            <a:r>
              <a:rPr sz="2500" b="1" spc="-213" dirty="0">
                <a:latin typeface="Arial"/>
                <a:cs typeface="Arial"/>
              </a:rPr>
              <a:t> </a:t>
            </a:r>
            <a:r>
              <a:rPr sz="2500" b="1" spc="-150" dirty="0">
                <a:latin typeface="Arial"/>
                <a:cs typeface="Arial"/>
              </a:rPr>
              <a:t>for </a:t>
            </a:r>
            <a:r>
              <a:rPr sz="2500" b="1" spc="-168" dirty="0">
                <a:latin typeface="Arial"/>
                <a:cs typeface="Arial"/>
              </a:rPr>
              <a:t>the</a:t>
            </a:r>
            <a:r>
              <a:rPr sz="2500" b="1" spc="168" dirty="0">
                <a:latin typeface="Arial"/>
                <a:cs typeface="Arial"/>
              </a:rPr>
              <a:t> </a:t>
            </a:r>
            <a:r>
              <a:rPr sz="2500" b="1" spc="-177" dirty="0">
                <a:latin typeface="Arial"/>
                <a:cs typeface="Arial"/>
              </a:rPr>
              <a:t>enzymatic</a:t>
            </a:r>
            <a:r>
              <a:rPr sz="2500" b="1" spc="150" dirty="0">
                <a:latin typeface="Arial"/>
                <a:cs typeface="Arial"/>
              </a:rPr>
              <a:t> </a:t>
            </a:r>
            <a:r>
              <a:rPr sz="2500" b="1" spc="-168" dirty="0">
                <a:latin typeface="Arial"/>
                <a:cs typeface="Arial"/>
              </a:rPr>
              <a:t>hydrolysis</a:t>
            </a:r>
            <a:r>
              <a:rPr sz="2500" b="1" spc="168" dirty="0">
                <a:latin typeface="Arial"/>
                <a:cs typeface="Arial"/>
              </a:rPr>
              <a:t> </a:t>
            </a:r>
            <a:r>
              <a:rPr sz="2500" b="1" spc="-154" dirty="0">
                <a:latin typeface="Arial"/>
                <a:cs typeface="Arial"/>
              </a:rPr>
              <a:t>of </a:t>
            </a:r>
            <a:r>
              <a:rPr sz="2500" b="1" spc="-191" dirty="0">
                <a:latin typeface="Arial"/>
                <a:cs typeface="Arial"/>
              </a:rPr>
              <a:t>biomass </a:t>
            </a:r>
            <a:r>
              <a:rPr sz="2500" b="1" spc="-185" dirty="0">
                <a:latin typeface="Arial"/>
                <a:cs typeface="Arial"/>
              </a:rPr>
              <a:t> </a:t>
            </a:r>
            <a:r>
              <a:rPr sz="2500" b="1" spc="-208" dirty="0">
                <a:latin typeface="Arial"/>
                <a:cs typeface="Arial"/>
              </a:rPr>
              <a:t>was</a:t>
            </a:r>
            <a:r>
              <a:rPr sz="2500" b="1" spc="-204" dirty="0">
                <a:latin typeface="Arial"/>
                <a:cs typeface="Arial"/>
              </a:rPr>
              <a:t> </a:t>
            </a:r>
            <a:r>
              <a:rPr sz="2500" b="1" spc="-168" dirty="0">
                <a:latin typeface="Arial"/>
                <a:cs typeface="Arial"/>
              </a:rPr>
              <a:t>the</a:t>
            </a:r>
            <a:r>
              <a:rPr sz="2500" b="1" spc="-163" dirty="0">
                <a:latin typeface="Arial"/>
                <a:cs typeface="Arial"/>
              </a:rPr>
              <a:t> introduction</a:t>
            </a:r>
            <a:r>
              <a:rPr sz="2500" b="1" spc="-159" dirty="0">
                <a:latin typeface="Arial"/>
                <a:cs typeface="Arial"/>
              </a:rPr>
              <a:t> </a:t>
            </a:r>
            <a:r>
              <a:rPr sz="2500" b="1" spc="-154" dirty="0">
                <a:latin typeface="Arial"/>
                <a:cs typeface="Arial"/>
              </a:rPr>
              <a:t>of</a:t>
            </a:r>
            <a:r>
              <a:rPr sz="2500" b="1" spc="-150" dirty="0">
                <a:latin typeface="Arial"/>
                <a:cs typeface="Arial"/>
              </a:rPr>
              <a:t> </a:t>
            </a:r>
            <a:r>
              <a:rPr sz="2500" b="1" spc="-182" dirty="0">
                <a:solidFill>
                  <a:srgbClr val="008000"/>
                </a:solidFill>
                <a:latin typeface="Arial"/>
                <a:cs typeface="Arial"/>
              </a:rPr>
              <a:t>simultaneous</a:t>
            </a:r>
            <a:r>
              <a:rPr sz="2500" b="1" spc="-177" dirty="0">
                <a:solidFill>
                  <a:srgbClr val="008000"/>
                </a:solidFill>
                <a:latin typeface="Arial"/>
                <a:cs typeface="Arial"/>
              </a:rPr>
              <a:t> </a:t>
            </a:r>
            <a:r>
              <a:rPr sz="2500" b="1" spc="-159" dirty="0">
                <a:solidFill>
                  <a:srgbClr val="008000"/>
                </a:solidFill>
                <a:latin typeface="Arial"/>
                <a:cs typeface="Arial"/>
              </a:rPr>
              <a:t>saccharification</a:t>
            </a:r>
            <a:r>
              <a:rPr sz="2500" b="1" spc="-154" dirty="0">
                <a:solidFill>
                  <a:srgbClr val="008000"/>
                </a:solidFill>
                <a:latin typeface="Arial"/>
                <a:cs typeface="Arial"/>
              </a:rPr>
              <a:t> </a:t>
            </a:r>
            <a:r>
              <a:rPr sz="2500" b="1" spc="-195" dirty="0">
                <a:solidFill>
                  <a:srgbClr val="008000"/>
                </a:solidFill>
                <a:latin typeface="Arial"/>
                <a:cs typeface="Arial"/>
              </a:rPr>
              <a:t>and</a:t>
            </a:r>
            <a:r>
              <a:rPr sz="2500" b="1" spc="-191" dirty="0">
                <a:solidFill>
                  <a:srgbClr val="008000"/>
                </a:solidFill>
                <a:latin typeface="Arial"/>
                <a:cs typeface="Arial"/>
              </a:rPr>
              <a:t> </a:t>
            </a:r>
            <a:r>
              <a:rPr sz="2500" b="1" spc="-168" dirty="0">
                <a:solidFill>
                  <a:srgbClr val="008000"/>
                </a:solidFill>
                <a:latin typeface="Arial"/>
                <a:cs typeface="Arial"/>
              </a:rPr>
              <a:t>fermentation</a:t>
            </a:r>
            <a:r>
              <a:rPr sz="2500" b="1" spc="168" dirty="0">
                <a:solidFill>
                  <a:srgbClr val="008000"/>
                </a:solidFill>
                <a:latin typeface="Arial"/>
                <a:cs typeface="Arial"/>
              </a:rPr>
              <a:t> </a:t>
            </a:r>
            <a:r>
              <a:rPr sz="2500" b="1" spc="-159" dirty="0">
                <a:latin typeface="Arial"/>
                <a:cs typeface="Arial"/>
              </a:rPr>
              <a:t>(</a:t>
            </a:r>
            <a:r>
              <a:rPr sz="2500" b="1" spc="-159" dirty="0">
                <a:solidFill>
                  <a:srgbClr val="008000"/>
                </a:solidFill>
                <a:latin typeface="Arial"/>
                <a:cs typeface="Arial"/>
              </a:rPr>
              <a:t>SSF</a:t>
            </a:r>
            <a:r>
              <a:rPr sz="2500" b="1" spc="-159" dirty="0">
                <a:latin typeface="Arial"/>
                <a:cs typeface="Arial"/>
              </a:rPr>
              <a:t>), </a:t>
            </a:r>
            <a:r>
              <a:rPr sz="2500" b="1" spc="-154" dirty="0">
                <a:latin typeface="Arial"/>
                <a:cs typeface="Arial"/>
              </a:rPr>
              <a:t> </a:t>
            </a:r>
            <a:r>
              <a:rPr sz="2500" b="1" spc="-254" dirty="0">
                <a:latin typeface="Arial"/>
                <a:cs typeface="Arial"/>
              </a:rPr>
              <a:t>w</a:t>
            </a:r>
            <a:r>
              <a:rPr sz="2500" b="1" spc="-168" dirty="0">
                <a:latin typeface="Arial"/>
                <a:cs typeface="Arial"/>
              </a:rPr>
              <a:t>hich</a:t>
            </a:r>
            <a:r>
              <a:rPr sz="2500" b="1" spc="-54" dirty="0">
                <a:latin typeface="Arial"/>
                <a:cs typeface="Arial"/>
              </a:rPr>
              <a:t> </a:t>
            </a:r>
            <a:r>
              <a:rPr sz="2500" b="1" spc="-191" dirty="0">
                <a:latin typeface="Arial"/>
                <a:cs typeface="Arial"/>
              </a:rPr>
              <a:t>has</a:t>
            </a:r>
            <a:r>
              <a:rPr sz="2500" b="1" spc="-54" dirty="0">
                <a:latin typeface="Arial"/>
                <a:cs typeface="Arial"/>
              </a:rPr>
              <a:t> </a:t>
            </a:r>
            <a:r>
              <a:rPr sz="2500" b="1" spc="-136" dirty="0">
                <a:latin typeface="Arial"/>
                <a:cs typeface="Arial"/>
              </a:rPr>
              <a:t>r</a:t>
            </a:r>
            <a:r>
              <a:rPr sz="2500" b="1" spc="-191" dirty="0">
                <a:latin typeface="Arial"/>
                <a:cs typeface="Arial"/>
              </a:rPr>
              <a:t>ecen</a:t>
            </a:r>
            <a:r>
              <a:rPr sz="2500" b="1" spc="-113" dirty="0">
                <a:latin typeface="Arial"/>
                <a:cs typeface="Arial"/>
              </a:rPr>
              <a:t>t</a:t>
            </a:r>
            <a:r>
              <a:rPr sz="2500" b="1" spc="-95" dirty="0">
                <a:latin typeface="Arial"/>
                <a:cs typeface="Arial"/>
              </a:rPr>
              <a:t>l</a:t>
            </a:r>
            <a:r>
              <a:rPr sz="2500" b="1" spc="-182" dirty="0">
                <a:latin typeface="Arial"/>
                <a:cs typeface="Arial"/>
              </a:rPr>
              <a:t>y</a:t>
            </a:r>
            <a:r>
              <a:rPr sz="2500" b="1" spc="-54" dirty="0">
                <a:latin typeface="Arial"/>
                <a:cs typeface="Arial"/>
              </a:rPr>
              <a:t> </a:t>
            </a:r>
            <a:r>
              <a:rPr sz="2500" b="1" spc="-191" dirty="0">
                <a:latin typeface="Arial"/>
                <a:cs typeface="Arial"/>
              </a:rPr>
              <a:t>been</a:t>
            </a:r>
            <a:r>
              <a:rPr sz="2500" b="1" spc="-54" dirty="0">
                <a:latin typeface="Arial"/>
                <a:cs typeface="Arial"/>
              </a:rPr>
              <a:t> </a:t>
            </a:r>
            <a:r>
              <a:rPr sz="2500" b="1" spc="-195" dirty="0">
                <a:latin typeface="Arial"/>
                <a:cs typeface="Arial"/>
              </a:rPr>
              <a:t>im</a:t>
            </a:r>
            <a:r>
              <a:rPr sz="2500" b="1" spc="-172" dirty="0">
                <a:latin typeface="Arial"/>
                <a:cs typeface="Arial"/>
              </a:rPr>
              <a:t>pr</a:t>
            </a:r>
            <a:r>
              <a:rPr sz="2500" b="1" spc="-191" dirty="0">
                <a:latin typeface="Arial"/>
                <a:cs typeface="Arial"/>
              </a:rPr>
              <a:t>oved</a:t>
            </a:r>
            <a:r>
              <a:rPr sz="2500" b="1" spc="-54" dirty="0">
                <a:latin typeface="Arial"/>
                <a:cs typeface="Arial"/>
              </a:rPr>
              <a:t> </a:t>
            </a:r>
            <a:r>
              <a:rPr sz="2500" b="1" spc="-118" dirty="0">
                <a:latin typeface="Arial"/>
                <a:cs typeface="Arial"/>
              </a:rPr>
              <a:t>t</a:t>
            </a:r>
            <a:r>
              <a:rPr sz="2500" b="1" spc="-200" dirty="0">
                <a:latin typeface="Arial"/>
                <a:cs typeface="Arial"/>
              </a:rPr>
              <a:t>o</a:t>
            </a:r>
            <a:r>
              <a:rPr sz="2500" b="1" spc="-54" dirty="0">
                <a:latin typeface="Arial"/>
                <a:cs typeface="Arial"/>
              </a:rPr>
              <a:t> </a:t>
            </a:r>
            <a:r>
              <a:rPr sz="2500" b="1" spc="-150" dirty="0">
                <a:latin typeface="Arial"/>
                <a:cs typeface="Arial"/>
              </a:rPr>
              <a:t>in</a:t>
            </a:r>
            <a:r>
              <a:rPr sz="2500" b="1" spc="-182" dirty="0">
                <a:latin typeface="Arial"/>
                <a:cs typeface="Arial"/>
              </a:rPr>
              <a:t>c</a:t>
            </a:r>
            <a:r>
              <a:rPr sz="2500" b="1" spc="-168" dirty="0">
                <a:latin typeface="Arial"/>
                <a:cs typeface="Arial"/>
              </a:rPr>
              <a:t>lud</a:t>
            </a:r>
            <a:r>
              <a:rPr sz="2500" b="1" spc="-185" dirty="0">
                <a:latin typeface="Arial"/>
                <a:cs typeface="Arial"/>
              </a:rPr>
              <a:t>e</a:t>
            </a:r>
            <a:r>
              <a:rPr sz="2500" b="1" spc="-54" dirty="0">
                <a:latin typeface="Arial"/>
                <a:cs typeface="Arial"/>
              </a:rPr>
              <a:t> </a:t>
            </a:r>
            <a:r>
              <a:rPr sz="2500" b="1" spc="-118" dirty="0">
                <a:latin typeface="Arial"/>
                <a:cs typeface="Arial"/>
              </a:rPr>
              <a:t>t</a:t>
            </a:r>
            <a:r>
              <a:rPr sz="2500" b="1" spc="-191" dirty="0">
                <a:latin typeface="Arial"/>
                <a:cs typeface="Arial"/>
              </a:rPr>
              <a:t>he</a:t>
            </a:r>
            <a:r>
              <a:rPr sz="2500" b="1" spc="-54" dirty="0">
                <a:latin typeface="Arial"/>
                <a:cs typeface="Arial"/>
              </a:rPr>
              <a:t> </a:t>
            </a:r>
            <a:r>
              <a:rPr sz="2500" b="1" spc="-191" dirty="0">
                <a:latin typeface="Arial"/>
                <a:cs typeface="Arial"/>
              </a:rPr>
              <a:t>co</a:t>
            </a:r>
            <a:r>
              <a:rPr sz="2500" b="1" spc="-113" dirty="0">
                <a:latin typeface="Arial"/>
                <a:cs typeface="Arial"/>
              </a:rPr>
              <a:t>-</a:t>
            </a:r>
            <a:r>
              <a:rPr sz="2500" b="1" spc="-118" dirty="0">
                <a:latin typeface="Arial"/>
                <a:cs typeface="Arial"/>
              </a:rPr>
              <a:t>f</a:t>
            </a:r>
            <a:r>
              <a:rPr sz="2500" b="1" spc="-185" dirty="0">
                <a:latin typeface="Arial"/>
                <a:cs typeface="Arial"/>
              </a:rPr>
              <a:t>e</a:t>
            </a:r>
            <a:r>
              <a:rPr sz="2500" b="1" spc="-136" dirty="0">
                <a:latin typeface="Arial"/>
                <a:cs typeface="Arial"/>
              </a:rPr>
              <a:t>r</a:t>
            </a:r>
            <a:r>
              <a:rPr sz="2500" b="1" spc="-227" dirty="0">
                <a:latin typeface="Arial"/>
                <a:cs typeface="Arial"/>
              </a:rPr>
              <a:t>men</a:t>
            </a:r>
            <a:r>
              <a:rPr sz="2500" b="1" spc="-113" dirty="0">
                <a:latin typeface="Arial"/>
                <a:cs typeface="Arial"/>
              </a:rPr>
              <a:t>t</a:t>
            </a:r>
            <a:r>
              <a:rPr sz="2500" b="1" spc="-185" dirty="0">
                <a:latin typeface="Arial"/>
                <a:cs typeface="Arial"/>
              </a:rPr>
              <a:t>a</a:t>
            </a:r>
            <a:r>
              <a:rPr sz="2500" b="1" spc="-118" dirty="0">
                <a:latin typeface="Arial"/>
                <a:cs typeface="Arial"/>
              </a:rPr>
              <a:t>t</a:t>
            </a:r>
            <a:r>
              <a:rPr sz="2500" b="1" spc="-150" dirty="0">
                <a:latin typeface="Arial"/>
                <a:cs typeface="Arial"/>
              </a:rPr>
              <a:t>io</a:t>
            </a:r>
            <a:r>
              <a:rPr sz="2500" b="1" spc="-200" dirty="0">
                <a:latin typeface="Arial"/>
                <a:cs typeface="Arial"/>
              </a:rPr>
              <a:t>n</a:t>
            </a:r>
            <a:r>
              <a:rPr sz="2500" b="1" spc="-54" dirty="0">
                <a:latin typeface="Arial"/>
                <a:cs typeface="Arial"/>
              </a:rPr>
              <a:t> </a:t>
            </a:r>
            <a:r>
              <a:rPr sz="2500" b="1" spc="-154" dirty="0">
                <a:latin typeface="Arial"/>
                <a:cs typeface="Arial"/>
              </a:rPr>
              <a:t>of</a:t>
            </a:r>
            <a:r>
              <a:rPr sz="2500" b="1" spc="-54" dirty="0">
                <a:latin typeface="Arial"/>
                <a:cs typeface="Arial"/>
              </a:rPr>
              <a:t> </a:t>
            </a:r>
            <a:r>
              <a:rPr sz="2500" b="1" spc="-245" dirty="0">
                <a:latin typeface="Arial"/>
                <a:cs typeface="Arial"/>
              </a:rPr>
              <a:t>mu</a:t>
            </a:r>
            <a:r>
              <a:rPr sz="2500" b="1" spc="-91" dirty="0">
                <a:latin typeface="Arial"/>
                <a:cs typeface="Arial"/>
              </a:rPr>
              <a:t>l</a:t>
            </a:r>
            <a:r>
              <a:rPr sz="2500" b="1" spc="-113" dirty="0">
                <a:latin typeface="Arial"/>
                <a:cs typeface="Arial"/>
              </a:rPr>
              <a:t>t</a:t>
            </a:r>
            <a:r>
              <a:rPr sz="2500" b="1" spc="-132" dirty="0">
                <a:latin typeface="Arial"/>
                <a:cs typeface="Arial"/>
              </a:rPr>
              <a:t>ipl</a:t>
            </a:r>
            <a:r>
              <a:rPr sz="2500" b="1" spc="-182" dirty="0">
                <a:latin typeface="Arial"/>
                <a:cs typeface="Arial"/>
              </a:rPr>
              <a:t>e</a:t>
            </a:r>
            <a:r>
              <a:rPr sz="2500" b="1" spc="-54" dirty="0">
                <a:latin typeface="Arial"/>
                <a:cs typeface="Arial"/>
              </a:rPr>
              <a:t> </a:t>
            </a:r>
            <a:r>
              <a:rPr sz="2500" b="1" spc="-185" dirty="0">
                <a:latin typeface="Arial"/>
                <a:cs typeface="Arial"/>
              </a:rPr>
              <a:t>s</a:t>
            </a:r>
            <a:r>
              <a:rPr sz="2500" b="1" spc="-200" dirty="0">
                <a:latin typeface="Arial"/>
                <a:cs typeface="Arial"/>
              </a:rPr>
              <a:t>ug</a:t>
            </a:r>
            <a:r>
              <a:rPr sz="2500" b="1" spc="-185" dirty="0">
                <a:latin typeface="Arial"/>
                <a:cs typeface="Arial"/>
              </a:rPr>
              <a:t>a</a:t>
            </a:r>
            <a:r>
              <a:rPr sz="2500" b="1" spc="-103" dirty="0">
                <a:latin typeface="Arial"/>
                <a:cs typeface="Arial"/>
              </a:rPr>
              <a:t>r  </a:t>
            </a:r>
            <a:r>
              <a:rPr sz="2500" b="1" spc="-163" dirty="0">
                <a:latin typeface="Arial"/>
                <a:cs typeface="Arial"/>
              </a:rPr>
              <a:t>substrates.</a:t>
            </a:r>
            <a:endParaRPr sz="2500" dirty="0">
              <a:latin typeface="Arial"/>
              <a:cs typeface="Arial"/>
            </a:endParaRPr>
          </a:p>
          <a:p>
            <a:pPr marL="184424" marR="12679" indent="-172898" algn="just">
              <a:lnSpc>
                <a:spcPts val="2106"/>
              </a:lnSpc>
              <a:spcBef>
                <a:spcPts val="563"/>
              </a:spcBef>
            </a:pPr>
            <a:r>
              <a:rPr sz="2500" b="1" spc="-150" dirty="0">
                <a:latin typeface="Arial"/>
                <a:cs typeface="Arial"/>
              </a:rPr>
              <a:t>In</a:t>
            </a:r>
            <a:r>
              <a:rPr sz="2500" b="1" spc="-145" dirty="0">
                <a:latin typeface="Arial"/>
                <a:cs typeface="Arial"/>
              </a:rPr>
              <a:t> </a:t>
            </a:r>
            <a:r>
              <a:rPr sz="2500" b="1" spc="-168" dirty="0">
                <a:latin typeface="Arial"/>
                <a:cs typeface="Arial"/>
              </a:rPr>
              <a:t>the</a:t>
            </a:r>
            <a:r>
              <a:rPr sz="2500" b="1" spc="-163" dirty="0">
                <a:latin typeface="Arial"/>
                <a:cs typeface="Arial"/>
              </a:rPr>
              <a:t> </a:t>
            </a:r>
            <a:r>
              <a:rPr sz="2500" b="1" spc="-213" dirty="0">
                <a:latin typeface="Arial"/>
                <a:cs typeface="Arial"/>
              </a:rPr>
              <a:t>SSF</a:t>
            </a:r>
            <a:r>
              <a:rPr sz="2500" b="1" spc="-208" dirty="0">
                <a:latin typeface="Arial"/>
                <a:cs typeface="Arial"/>
              </a:rPr>
              <a:t> </a:t>
            </a:r>
            <a:r>
              <a:rPr sz="2500" b="1" spc="-172" dirty="0">
                <a:latin typeface="Arial"/>
                <a:cs typeface="Arial"/>
              </a:rPr>
              <a:t>process,</a:t>
            </a:r>
            <a:r>
              <a:rPr sz="2500" b="1" spc="-168" dirty="0">
                <a:latin typeface="Arial"/>
                <a:cs typeface="Arial"/>
              </a:rPr>
              <a:t> </a:t>
            </a:r>
            <a:r>
              <a:rPr sz="2500" b="1" spc="-154" dirty="0">
                <a:latin typeface="Arial"/>
                <a:cs typeface="Arial"/>
              </a:rPr>
              <a:t>cellulose,</a:t>
            </a:r>
            <a:r>
              <a:rPr sz="2500" b="1" spc="-150" dirty="0">
                <a:latin typeface="Arial"/>
                <a:cs typeface="Arial"/>
              </a:rPr>
              <a:t> </a:t>
            </a:r>
            <a:r>
              <a:rPr sz="2500" b="1" spc="-200" dirty="0">
                <a:latin typeface="Arial"/>
                <a:cs typeface="Arial"/>
              </a:rPr>
              <a:t>enzymes</a:t>
            </a:r>
            <a:r>
              <a:rPr sz="2500" b="1" spc="-195" dirty="0">
                <a:latin typeface="Arial"/>
                <a:cs typeface="Arial"/>
              </a:rPr>
              <a:t> and</a:t>
            </a:r>
            <a:r>
              <a:rPr sz="2500" b="1" spc="-191" dirty="0">
                <a:latin typeface="Arial"/>
                <a:cs typeface="Arial"/>
              </a:rPr>
              <a:t> </a:t>
            </a:r>
            <a:r>
              <a:rPr sz="2500" b="1" spc="-172" dirty="0">
                <a:latin typeface="Arial"/>
                <a:cs typeface="Arial"/>
              </a:rPr>
              <a:t>fermenting</a:t>
            </a:r>
            <a:r>
              <a:rPr sz="2500" b="1" spc="-168" dirty="0">
                <a:latin typeface="Arial"/>
                <a:cs typeface="Arial"/>
              </a:rPr>
              <a:t> </a:t>
            </a:r>
            <a:r>
              <a:rPr sz="2500" b="1" spc="-185" dirty="0">
                <a:latin typeface="Arial"/>
                <a:cs typeface="Arial"/>
              </a:rPr>
              <a:t>microbes</a:t>
            </a:r>
            <a:r>
              <a:rPr sz="2500" b="1" spc="-182" dirty="0">
                <a:latin typeface="Arial"/>
                <a:cs typeface="Arial"/>
              </a:rPr>
              <a:t> </a:t>
            </a:r>
            <a:r>
              <a:rPr sz="2500" b="1" spc="-168" dirty="0">
                <a:latin typeface="Arial"/>
                <a:cs typeface="Arial"/>
              </a:rPr>
              <a:t>are</a:t>
            </a:r>
            <a:r>
              <a:rPr sz="2500" b="1" spc="-163" dirty="0">
                <a:latin typeface="Arial"/>
                <a:cs typeface="Arial"/>
              </a:rPr>
              <a:t> </a:t>
            </a:r>
            <a:r>
              <a:rPr sz="2500" b="1" spc="-182" dirty="0">
                <a:latin typeface="Arial"/>
                <a:cs typeface="Arial"/>
              </a:rPr>
              <a:t>combined, </a:t>
            </a:r>
            <a:r>
              <a:rPr sz="2500" b="1" spc="-177" dirty="0">
                <a:latin typeface="Arial"/>
                <a:cs typeface="Arial"/>
              </a:rPr>
              <a:t> reducing</a:t>
            </a:r>
            <a:r>
              <a:rPr sz="2500" b="1" spc="-91" dirty="0">
                <a:latin typeface="Arial"/>
                <a:cs typeface="Arial"/>
              </a:rPr>
              <a:t> </a:t>
            </a:r>
            <a:r>
              <a:rPr sz="2500" b="1" spc="-168" dirty="0">
                <a:latin typeface="Arial"/>
                <a:cs typeface="Arial"/>
              </a:rPr>
              <a:t>the</a:t>
            </a:r>
            <a:r>
              <a:rPr sz="2500" b="1" spc="-91" dirty="0">
                <a:latin typeface="Arial"/>
                <a:cs typeface="Arial"/>
              </a:rPr>
              <a:t> </a:t>
            </a:r>
            <a:r>
              <a:rPr sz="2500" b="1" spc="-168" dirty="0">
                <a:latin typeface="Arial"/>
                <a:cs typeface="Arial"/>
              </a:rPr>
              <a:t>required</a:t>
            </a:r>
            <a:r>
              <a:rPr sz="2500" b="1" spc="-86" dirty="0">
                <a:latin typeface="Arial"/>
                <a:cs typeface="Arial"/>
              </a:rPr>
              <a:t> </a:t>
            </a:r>
            <a:r>
              <a:rPr sz="2500" b="1" spc="-204" dirty="0">
                <a:latin typeface="Arial"/>
                <a:cs typeface="Arial"/>
              </a:rPr>
              <a:t>number</a:t>
            </a:r>
            <a:r>
              <a:rPr sz="2500" b="1" spc="-91" dirty="0">
                <a:latin typeface="Arial"/>
                <a:cs typeface="Arial"/>
              </a:rPr>
              <a:t> </a:t>
            </a:r>
            <a:r>
              <a:rPr sz="2500" b="1" spc="-154" dirty="0">
                <a:latin typeface="Arial"/>
                <a:cs typeface="Arial"/>
              </a:rPr>
              <a:t>of</a:t>
            </a:r>
            <a:r>
              <a:rPr sz="2500" b="1" spc="-86" dirty="0">
                <a:latin typeface="Arial"/>
                <a:cs typeface="Arial"/>
              </a:rPr>
              <a:t> </a:t>
            </a:r>
            <a:r>
              <a:rPr sz="2500" b="1" spc="-172" dirty="0">
                <a:latin typeface="Arial"/>
                <a:cs typeface="Arial"/>
              </a:rPr>
              <a:t>vessels</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82" dirty="0">
                <a:latin typeface="Arial"/>
                <a:cs typeface="Arial"/>
              </a:rPr>
              <a:t>improving</a:t>
            </a:r>
            <a:r>
              <a:rPr sz="2500" b="1" spc="-86" dirty="0">
                <a:latin typeface="Arial"/>
                <a:cs typeface="Arial"/>
              </a:rPr>
              <a:t> </a:t>
            </a:r>
            <a:r>
              <a:rPr sz="2500" b="1" spc="-159" dirty="0">
                <a:latin typeface="Arial"/>
                <a:cs typeface="Arial"/>
              </a:rPr>
              <a:t>efficiency.</a:t>
            </a:r>
            <a:endParaRPr sz="2500" dirty="0">
              <a:latin typeface="Arial"/>
              <a:cs typeface="Arial"/>
            </a:endParaRPr>
          </a:p>
          <a:p>
            <a:pPr marL="184424" marR="12679" indent="-172898" algn="just">
              <a:lnSpc>
                <a:spcPct val="100800"/>
              </a:lnSpc>
              <a:spcBef>
                <a:spcPts val="363"/>
              </a:spcBef>
            </a:pPr>
            <a:r>
              <a:rPr sz="2500" b="1" spc="-213" dirty="0">
                <a:latin typeface="Arial"/>
                <a:cs typeface="Arial"/>
              </a:rPr>
              <a:t>As</a:t>
            </a:r>
            <a:r>
              <a:rPr sz="2500" b="1" spc="-208" dirty="0">
                <a:latin typeface="Arial"/>
                <a:cs typeface="Arial"/>
              </a:rPr>
              <a:t> </a:t>
            </a:r>
            <a:r>
              <a:rPr sz="2500" b="1" spc="-182" dirty="0">
                <a:latin typeface="Arial"/>
                <a:cs typeface="Arial"/>
              </a:rPr>
              <a:t>sugars</a:t>
            </a:r>
            <a:r>
              <a:rPr sz="2500" b="1" spc="-177" dirty="0">
                <a:latin typeface="Arial"/>
                <a:cs typeface="Arial"/>
              </a:rPr>
              <a:t> </a:t>
            </a:r>
            <a:r>
              <a:rPr sz="2500" b="1" spc="-168" dirty="0">
                <a:latin typeface="Arial"/>
                <a:cs typeface="Arial"/>
              </a:rPr>
              <a:t>are</a:t>
            </a:r>
            <a:r>
              <a:rPr sz="2500" b="1" spc="-163" dirty="0">
                <a:latin typeface="Arial"/>
                <a:cs typeface="Arial"/>
              </a:rPr>
              <a:t> </a:t>
            </a:r>
            <a:r>
              <a:rPr sz="2500" b="1" spc="-177" dirty="0">
                <a:latin typeface="Arial"/>
                <a:cs typeface="Arial"/>
              </a:rPr>
              <a:t>produced,</a:t>
            </a:r>
            <a:r>
              <a:rPr sz="2500" b="1" spc="154" dirty="0">
                <a:latin typeface="Arial"/>
                <a:cs typeface="Arial"/>
              </a:rPr>
              <a:t> </a:t>
            </a:r>
            <a:r>
              <a:rPr sz="2500" b="1" spc="-168" dirty="0">
                <a:latin typeface="Arial"/>
                <a:cs typeface="Arial"/>
              </a:rPr>
              <a:t>the</a:t>
            </a:r>
            <a:r>
              <a:rPr sz="2500" b="1" spc="-163" dirty="0">
                <a:latin typeface="Arial"/>
                <a:cs typeface="Arial"/>
              </a:rPr>
              <a:t> </a:t>
            </a:r>
            <a:r>
              <a:rPr sz="2500" b="1" spc="-168" dirty="0">
                <a:latin typeface="Arial"/>
                <a:cs typeface="Arial"/>
              </a:rPr>
              <a:t>fermentative</a:t>
            </a:r>
            <a:r>
              <a:rPr sz="2500" b="1" spc="-163" dirty="0">
                <a:latin typeface="Arial"/>
                <a:cs typeface="Arial"/>
              </a:rPr>
              <a:t> </a:t>
            </a:r>
            <a:r>
              <a:rPr sz="2500" b="1" spc="-185" dirty="0">
                <a:latin typeface="Arial"/>
                <a:cs typeface="Arial"/>
              </a:rPr>
              <a:t>organisms</a:t>
            </a:r>
            <a:r>
              <a:rPr sz="2500" b="1" spc="-182" dirty="0">
                <a:latin typeface="Arial"/>
                <a:cs typeface="Arial"/>
              </a:rPr>
              <a:t> </a:t>
            </a:r>
            <a:r>
              <a:rPr sz="2500" b="1" spc="-172" dirty="0">
                <a:latin typeface="Arial"/>
                <a:cs typeface="Arial"/>
              </a:rPr>
              <a:t>convert</a:t>
            </a:r>
            <a:r>
              <a:rPr sz="2500" b="1" spc="-168" dirty="0">
                <a:latin typeface="Arial"/>
                <a:cs typeface="Arial"/>
              </a:rPr>
              <a:t> </a:t>
            </a:r>
            <a:r>
              <a:rPr sz="2500" b="1" spc="-200" dirty="0">
                <a:latin typeface="Arial"/>
                <a:cs typeface="Arial"/>
              </a:rPr>
              <a:t>them</a:t>
            </a:r>
            <a:r>
              <a:rPr sz="2500" b="1" spc="109" dirty="0">
                <a:latin typeface="Arial"/>
                <a:cs typeface="Arial"/>
              </a:rPr>
              <a:t> </a:t>
            </a:r>
            <a:r>
              <a:rPr sz="2500" b="1" spc="-159" dirty="0">
                <a:latin typeface="Arial"/>
                <a:cs typeface="Arial"/>
              </a:rPr>
              <a:t>to</a:t>
            </a:r>
            <a:r>
              <a:rPr sz="2500" b="1" spc="-154" dirty="0">
                <a:latin typeface="Arial"/>
                <a:cs typeface="Arial"/>
              </a:rPr>
              <a:t> </a:t>
            </a:r>
            <a:r>
              <a:rPr sz="2500" b="1" spc="-168" dirty="0">
                <a:latin typeface="Arial"/>
                <a:cs typeface="Arial"/>
              </a:rPr>
              <a:t>ethanol </a:t>
            </a:r>
            <a:r>
              <a:rPr sz="2500" b="1" spc="-163" dirty="0">
                <a:latin typeface="Arial"/>
                <a:cs typeface="Arial"/>
              </a:rPr>
              <a:t> </a:t>
            </a:r>
            <a:r>
              <a:rPr sz="2500" b="1" spc="-172" dirty="0">
                <a:latin typeface="Arial"/>
                <a:cs typeface="Arial"/>
              </a:rPr>
              <a:t>(Sreenath</a:t>
            </a:r>
            <a:r>
              <a:rPr sz="2500" b="1" spc="-95" dirty="0">
                <a:latin typeface="Arial"/>
                <a:cs typeface="Arial"/>
              </a:rPr>
              <a:t> </a:t>
            </a:r>
            <a:r>
              <a:rPr sz="2500" b="1" spc="-150" dirty="0">
                <a:latin typeface="Arial"/>
                <a:cs typeface="Arial"/>
              </a:rPr>
              <a:t>et</a:t>
            </a:r>
            <a:r>
              <a:rPr sz="2500" b="1" spc="-91" dirty="0">
                <a:latin typeface="Arial"/>
                <a:cs typeface="Arial"/>
              </a:rPr>
              <a:t> </a:t>
            </a:r>
            <a:r>
              <a:rPr sz="2500" b="1" spc="-118" dirty="0">
                <a:latin typeface="Arial"/>
                <a:cs typeface="Arial"/>
              </a:rPr>
              <a:t>al.,</a:t>
            </a:r>
            <a:r>
              <a:rPr sz="2500" b="1" spc="-91" dirty="0">
                <a:latin typeface="Arial"/>
                <a:cs typeface="Arial"/>
              </a:rPr>
              <a:t> </a:t>
            </a:r>
            <a:r>
              <a:rPr sz="2500" b="1" spc="-159" dirty="0">
                <a:latin typeface="Arial"/>
                <a:cs typeface="Arial"/>
              </a:rPr>
              <a:t>2001).</a:t>
            </a:r>
            <a:endParaRPr sz="2500" dirty="0">
              <a:latin typeface="Arial"/>
              <a:cs typeface="Arial"/>
            </a:endParaRPr>
          </a:p>
        </p:txBody>
      </p:sp>
      <p:sp>
        <p:nvSpPr>
          <p:cNvPr id="11" name="object 112">
            <a:extLst>
              <a:ext uri="{FF2B5EF4-FFF2-40B4-BE49-F238E27FC236}">
                <a16:creationId xmlns:a16="http://schemas.microsoft.com/office/drawing/2014/main" id="{ABD72C3E-D3B6-4A53-A23B-5E681D1F16C8}"/>
              </a:ext>
            </a:extLst>
          </p:cNvPr>
          <p:cNvSpPr txBox="1">
            <a:spLocks noGrp="1"/>
          </p:cNvSpPr>
          <p:nvPr>
            <p:ph type="title"/>
          </p:nvPr>
        </p:nvSpPr>
        <p:spPr>
          <a:xfrm>
            <a:off x="1395759" y="805591"/>
            <a:ext cx="656350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a:t>
            </a:r>
            <a:r>
              <a:rPr sz="3600" spc="-200" dirty="0"/>
              <a:t>l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r>
              <a:rPr sz="3600" spc="-200" dirty="0"/>
              <a:t> </a:t>
            </a:r>
            <a:r>
              <a:rPr sz="3600" spc="-481" dirty="0"/>
              <a:t>P</a:t>
            </a:r>
            <a:r>
              <a:rPr sz="3600" spc="-286" dirty="0"/>
              <a:t>r</a:t>
            </a:r>
            <a:r>
              <a:rPr sz="3600" spc="-408" dirty="0"/>
              <a:t>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descr="Rectangle: Click to edit Master text styles&#10;Second level&#10;Third level&#10;Fourth level&#10;Fifth level">
            <a:extLst>
              <a:ext uri="{FF2B5EF4-FFF2-40B4-BE49-F238E27FC236}">
                <a16:creationId xmlns:a16="http://schemas.microsoft.com/office/drawing/2014/main" id="{6F426301-D9AF-46D3-9AB1-DEDC0BBBDE0E}"/>
              </a:ext>
            </a:extLst>
          </p:cNvPr>
          <p:cNvSpPr>
            <a:spLocks noGrp="1" noChangeArrowheads="1"/>
          </p:cNvSpPr>
          <p:nvPr>
            <p:ph type="body" idx="1"/>
          </p:nvPr>
        </p:nvSpPr>
        <p:spPr>
          <a:xfrm>
            <a:off x="1752600" y="1447800"/>
            <a:ext cx="8686800" cy="4502150"/>
          </a:xfrm>
        </p:spPr>
        <p:txBody>
          <a:bodyPr/>
          <a:lstStyle/>
          <a:p>
            <a:pPr marL="0" indent="0" algn="just" defTabSz="762000">
              <a:buNone/>
            </a:pPr>
            <a:r>
              <a:rPr lang="en-US" altLang="it-IT" sz="2000">
                <a:solidFill>
                  <a:srgbClr val="000000"/>
                </a:solidFill>
                <a:latin typeface="Tw Cen MT" panose="020B0602020104020603" pitchFamily="34" charset="0"/>
              </a:rPr>
              <a:t>THE TERM "BIOFUELS" REFERS TO A WHOLE SERIES OF FUELS OF VEGETABLE ORIGIN WHICH, PURE OR BLENDED, CAN BE USED IN ENGINES FOR ENERGY PRODUCTION AND FOR TRANSPORT.</a:t>
            </a:r>
            <a:endParaRPr lang="it-IT" altLang="it-IT" sz="2000">
              <a:solidFill>
                <a:srgbClr val="000000"/>
              </a:solidFill>
              <a:latin typeface="Tw Cen MT" panose="020B0602020104020603" pitchFamily="34" charset="0"/>
            </a:endParaRPr>
          </a:p>
          <a:p>
            <a:pPr marL="0" indent="0" algn="just" defTabSz="762000">
              <a:buNone/>
            </a:pPr>
            <a:r>
              <a:rPr lang="en-US" altLang="it-IT" sz="2000">
                <a:solidFill>
                  <a:srgbClr val="000000"/>
                </a:solidFill>
                <a:latin typeface="Tw Cen MT" panose="020B0602020104020603" pitchFamily="34" charset="0"/>
              </a:rPr>
              <a:t>THE CHARACTERISTIC OF BEING LIQUID, IN AMBIENT CONDITIONS, ALLOWS THEM TO BE EASILY INSERTED INTO THE EXISTING INFRASTRUCTURE, BOTH IN TERMS OF STORAGE AND DISTRIBUTION, AND FOR THEIR USE.</a:t>
            </a:r>
            <a:r>
              <a:rPr lang="it-IT" altLang="it-IT" sz="2000">
                <a:solidFill>
                  <a:srgbClr val="000000"/>
                </a:solidFill>
                <a:latin typeface="Tw Cen MT" panose="020B0602020104020603" pitchFamily="34" charset="0"/>
              </a:rPr>
              <a:t> </a:t>
            </a:r>
            <a:endParaRPr lang="it-IT" altLang="it-IT" sz="2000" dirty="0">
              <a:solidFill>
                <a:srgbClr val="000000"/>
              </a:solidFill>
              <a:latin typeface="Tw Cen MT" panose="020B0602020104020603" pitchFamily="34" charset="0"/>
            </a:endParaRPr>
          </a:p>
        </p:txBody>
      </p:sp>
      <p:sp>
        <p:nvSpPr>
          <p:cNvPr id="37890" name="Rectangle 3">
            <a:extLst>
              <a:ext uri="{FF2B5EF4-FFF2-40B4-BE49-F238E27FC236}">
                <a16:creationId xmlns:a16="http://schemas.microsoft.com/office/drawing/2014/main" id="{DD991589-C33F-4B1B-B547-E398E9A6617D}"/>
              </a:ext>
            </a:extLst>
          </p:cNvPr>
          <p:cNvSpPr>
            <a:spLocks noChangeArrowheads="1"/>
          </p:cNvSpPr>
          <p:nvPr/>
        </p:nvSpPr>
        <p:spPr bwMode="auto">
          <a:xfrm>
            <a:off x="2209800" y="260351"/>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it-IT" altLang="it-IT" sz="3600" b="1">
                <a:solidFill>
                  <a:srgbClr val="008000"/>
                </a:solidFill>
                <a:latin typeface="Arial Narrow" panose="020B0606020202030204" pitchFamily="34" charset="0"/>
              </a:rPr>
              <a:t>BIOFUELS: DEFINITION</a:t>
            </a:r>
            <a:endParaRPr lang="it-IT" altLang="it-IT" sz="3600" b="1" dirty="0">
              <a:solidFill>
                <a:srgbClr val="008000"/>
              </a:solidFill>
              <a:latin typeface="Arial Narrow" panose="020B0606020202030204" pitchFamily="34" charset="0"/>
            </a:endParaRPr>
          </a:p>
        </p:txBody>
      </p:sp>
      <p:pic>
        <p:nvPicPr>
          <p:cNvPr id="5" name="Picture 3" descr="C:\David\Mi2-7-99\hhs_p4b.jpg">
            <a:extLst>
              <a:ext uri="{FF2B5EF4-FFF2-40B4-BE49-F238E27FC236}">
                <a16:creationId xmlns:a16="http://schemas.microsoft.com/office/drawing/2014/main" id="{6F746376-F701-43B7-A1EC-044B3FC98521}"/>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5735639" y="4313239"/>
            <a:ext cx="3735387" cy="2187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350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7097" y="1731077"/>
            <a:ext cx="7676926" cy="4243566"/>
          </a:xfrm>
          <a:prstGeom prst="rect">
            <a:avLst/>
          </a:prstGeom>
        </p:spPr>
        <p:txBody>
          <a:bodyPr vert="horz" wrap="square" lIns="0" tIns="11526" rIns="0" bIns="0" rtlCol="0">
            <a:spAutoFit/>
          </a:bodyPr>
          <a:lstStyle/>
          <a:p>
            <a:pPr marL="184424" marR="4611" indent="-172898" algn="just">
              <a:spcBef>
                <a:spcPts val="91"/>
              </a:spcBef>
            </a:pPr>
            <a:r>
              <a:rPr sz="2500" b="1" spc="-159" dirty="0">
                <a:latin typeface="Arial"/>
                <a:cs typeface="Arial"/>
              </a:rPr>
              <a:t>Finally,</a:t>
            </a:r>
            <a:r>
              <a:rPr sz="2500" b="1" spc="-154" dirty="0">
                <a:latin typeface="Arial"/>
                <a:cs typeface="Arial"/>
              </a:rPr>
              <a:t> </a:t>
            </a:r>
            <a:r>
              <a:rPr sz="2500" b="1" spc="-172" dirty="0">
                <a:latin typeface="Arial"/>
                <a:cs typeface="Arial"/>
              </a:rPr>
              <a:t>researchers</a:t>
            </a:r>
            <a:r>
              <a:rPr sz="2500" b="1" spc="-168" dirty="0">
                <a:latin typeface="Arial"/>
                <a:cs typeface="Arial"/>
              </a:rPr>
              <a:t> are</a:t>
            </a:r>
            <a:r>
              <a:rPr sz="2500" b="1" spc="-163" dirty="0">
                <a:latin typeface="Arial"/>
                <a:cs typeface="Arial"/>
              </a:rPr>
              <a:t> </a:t>
            </a:r>
            <a:r>
              <a:rPr sz="2500" b="1" spc="-218" dirty="0">
                <a:latin typeface="Arial"/>
                <a:cs typeface="Arial"/>
              </a:rPr>
              <a:t>now</a:t>
            </a:r>
            <a:r>
              <a:rPr sz="2500" b="1" spc="-213" dirty="0">
                <a:latin typeface="Arial"/>
                <a:cs typeface="Arial"/>
              </a:rPr>
              <a:t> </a:t>
            </a:r>
            <a:r>
              <a:rPr sz="2500" b="1" spc="-172" dirty="0">
                <a:latin typeface="Arial"/>
                <a:cs typeface="Arial"/>
              </a:rPr>
              <a:t>looking</a:t>
            </a:r>
            <a:r>
              <a:rPr sz="2500" b="1" spc="-168" dirty="0">
                <a:latin typeface="Arial"/>
                <a:cs typeface="Arial"/>
              </a:rPr>
              <a:t> </a:t>
            </a:r>
            <a:r>
              <a:rPr sz="2500" b="1" spc="-150" dirty="0">
                <a:latin typeface="Arial"/>
                <a:cs typeface="Arial"/>
              </a:rPr>
              <a:t>at</a:t>
            </a:r>
            <a:r>
              <a:rPr sz="2500" b="1" spc="-145" dirty="0">
                <a:latin typeface="Arial"/>
                <a:cs typeface="Arial"/>
              </a:rPr>
              <a:t> </a:t>
            </a:r>
            <a:r>
              <a:rPr sz="2500" b="1" spc="-168" dirty="0">
                <a:latin typeface="Arial"/>
                <a:cs typeface="Arial"/>
              </a:rPr>
              <a:t>the</a:t>
            </a:r>
            <a:r>
              <a:rPr sz="2500" b="1" spc="-163" dirty="0">
                <a:latin typeface="Arial"/>
                <a:cs typeface="Arial"/>
              </a:rPr>
              <a:t> </a:t>
            </a:r>
            <a:r>
              <a:rPr sz="2500" b="1" spc="-150" dirty="0">
                <a:latin typeface="Arial"/>
                <a:cs typeface="Arial"/>
              </a:rPr>
              <a:t>possibility</a:t>
            </a:r>
            <a:r>
              <a:rPr sz="2500" b="1" spc="-145" dirty="0">
                <a:latin typeface="Arial"/>
                <a:cs typeface="Arial"/>
              </a:rPr>
              <a:t> </a:t>
            </a:r>
            <a:r>
              <a:rPr sz="2500" b="1" spc="-154" dirty="0">
                <a:latin typeface="Arial"/>
                <a:cs typeface="Arial"/>
              </a:rPr>
              <a:t>of</a:t>
            </a:r>
            <a:r>
              <a:rPr sz="2500" b="1" spc="-150" dirty="0">
                <a:latin typeface="Arial"/>
                <a:cs typeface="Arial"/>
              </a:rPr>
              <a:t> </a:t>
            </a:r>
            <a:r>
              <a:rPr sz="2500" b="1" spc="-182" dirty="0">
                <a:latin typeface="Arial"/>
                <a:cs typeface="Arial"/>
              </a:rPr>
              <a:t>producing</a:t>
            </a:r>
            <a:r>
              <a:rPr sz="2500" b="1" spc="-177" dirty="0">
                <a:latin typeface="Arial"/>
                <a:cs typeface="Arial"/>
              </a:rPr>
              <a:t> </a:t>
            </a:r>
            <a:r>
              <a:rPr sz="2500" b="1" spc="-123" dirty="0">
                <a:latin typeface="Arial"/>
                <a:cs typeface="Arial"/>
              </a:rPr>
              <a:t>all</a:t>
            </a:r>
            <a:r>
              <a:rPr sz="2500" b="1" spc="-118" dirty="0">
                <a:latin typeface="Arial"/>
                <a:cs typeface="Arial"/>
              </a:rPr>
              <a:t> </a:t>
            </a:r>
            <a:r>
              <a:rPr sz="2500" b="1" spc="-168" dirty="0">
                <a:latin typeface="Arial"/>
                <a:cs typeface="Arial"/>
              </a:rPr>
              <a:t>required </a:t>
            </a:r>
            <a:r>
              <a:rPr sz="2500" b="1" spc="-163" dirty="0">
                <a:latin typeface="Arial"/>
                <a:cs typeface="Arial"/>
              </a:rPr>
              <a:t> </a:t>
            </a:r>
            <a:r>
              <a:rPr sz="2500" b="1" spc="-200" dirty="0">
                <a:latin typeface="Arial"/>
                <a:cs typeface="Arial"/>
              </a:rPr>
              <a:t>enzymes </a:t>
            </a:r>
            <a:r>
              <a:rPr sz="2500" b="1" spc="-159" dirty="0">
                <a:latin typeface="Arial"/>
                <a:cs typeface="Arial"/>
              </a:rPr>
              <a:t>within </a:t>
            </a:r>
            <a:r>
              <a:rPr sz="2500" b="1" spc="-168" dirty="0">
                <a:latin typeface="Arial"/>
                <a:cs typeface="Arial"/>
              </a:rPr>
              <a:t>the </a:t>
            </a:r>
            <a:r>
              <a:rPr sz="2500" b="1" spc="-163" dirty="0">
                <a:latin typeface="Arial"/>
                <a:cs typeface="Arial"/>
              </a:rPr>
              <a:t>reactor </a:t>
            </a:r>
            <a:r>
              <a:rPr sz="2500" b="1" spc="-159" dirty="0">
                <a:latin typeface="Arial"/>
                <a:cs typeface="Arial"/>
              </a:rPr>
              <a:t>vessel, </a:t>
            </a:r>
            <a:r>
              <a:rPr sz="2500" b="1" spc="-177" dirty="0">
                <a:latin typeface="Arial"/>
                <a:cs typeface="Arial"/>
              </a:rPr>
              <a:t>thus using </a:t>
            </a:r>
            <a:r>
              <a:rPr sz="2500" b="1" spc="-168" dirty="0">
                <a:latin typeface="Arial"/>
                <a:cs typeface="Arial"/>
              </a:rPr>
              <a:t>the </a:t>
            </a:r>
            <a:r>
              <a:rPr sz="2500" b="1" spc="-213" dirty="0">
                <a:latin typeface="Arial"/>
                <a:cs typeface="Arial"/>
              </a:rPr>
              <a:t>same </a:t>
            </a:r>
            <a:r>
              <a:rPr sz="2500" b="1" spc="-163" dirty="0">
                <a:latin typeface="Arial"/>
                <a:cs typeface="Arial"/>
              </a:rPr>
              <a:t>“microbial </a:t>
            </a:r>
            <a:r>
              <a:rPr sz="2500" b="1" spc="-195" dirty="0">
                <a:latin typeface="Arial"/>
                <a:cs typeface="Arial"/>
              </a:rPr>
              <a:t>community” </a:t>
            </a:r>
            <a:r>
              <a:rPr sz="2500" b="1" spc="-159" dirty="0">
                <a:latin typeface="Arial"/>
                <a:cs typeface="Arial"/>
              </a:rPr>
              <a:t>to </a:t>
            </a:r>
            <a:r>
              <a:rPr sz="2500" b="1" spc="-154" dirty="0">
                <a:latin typeface="Arial"/>
                <a:cs typeface="Arial"/>
              </a:rPr>
              <a:t> </a:t>
            </a:r>
            <a:r>
              <a:rPr sz="2500" b="1" spc="-185" dirty="0">
                <a:latin typeface="Arial"/>
                <a:cs typeface="Arial"/>
              </a:rPr>
              <a:t>produce </a:t>
            </a:r>
            <a:r>
              <a:rPr sz="2500" b="1" spc="-182" dirty="0">
                <a:latin typeface="Arial"/>
                <a:cs typeface="Arial"/>
              </a:rPr>
              <a:t>both </a:t>
            </a:r>
            <a:r>
              <a:rPr sz="2500" b="1" spc="-168" dirty="0">
                <a:latin typeface="Arial"/>
                <a:cs typeface="Arial"/>
              </a:rPr>
              <a:t>the </a:t>
            </a:r>
            <a:r>
              <a:rPr sz="2500" b="1" spc="-200" dirty="0">
                <a:latin typeface="Arial"/>
                <a:cs typeface="Arial"/>
              </a:rPr>
              <a:t>enzymes </a:t>
            </a:r>
            <a:r>
              <a:rPr sz="2500" b="1" spc="-154" dirty="0">
                <a:latin typeface="Arial"/>
                <a:cs typeface="Arial"/>
              </a:rPr>
              <a:t>that </a:t>
            </a:r>
            <a:r>
              <a:rPr sz="2500" b="1" spc="-172" dirty="0">
                <a:latin typeface="Arial"/>
                <a:cs typeface="Arial"/>
              </a:rPr>
              <a:t>help </a:t>
            </a:r>
            <a:r>
              <a:rPr sz="2500" b="1" spc="-177" dirty="0">
                <a:latin typeface="Arial"/>
                <a:cs typeface="Arial"/>
              </a:rPr>
              <a:t>break </a:t>
            </a:r>
            <a:r>
              <a:rPr sz="2500" b="1" spc="-213" dirty="0">
                <a:latin typeface="Arial"/>
                <a:cs typeface="Arial"/>
              </a:rPr>
              <a:t>down </a:t>
            </a:r>
            <a:r>
              <a:rPr sz="2500" b="1" spc="-159" dirty="0">
                <a:latin typeface="Arial"/>
                <a:cs typeface="Arial"/>
              </a:rPr>
              <a:t>cellulose to </a:t>
            </a:r>
            <a:r>
              <a:rPr sz="2500" b="1" spc="-182" dirty="0">
                <a:latin typeface="Arial"/>
                <a:cs typeface="Arial"/>
              </a:rPr>
              <a:t>sugars </a:t>
            </a:r>
            <a:r>
              <a:rPr sz="2500" b="1" spc="-195" dirty="0">
                <a:latin typeface="Arial"/>
                <a:cs typeface="Arial"/>
              </a:rPr>
              <a:t>and </a:t>
            </a:r>
            <a:r>
              <a:rPr sz="2500" b="1" spc="-159" dirty="0">
                <a:latin typeface="Arial"/>
                <a:cs typeface="Arial"/>
              </a:rPr>
              <a:t>to </a:t>
            </a:r>
            <a:r>
              <a:rPr sz="2500" b="1" spc="-177" dirty="0">
                <a:latin typeface="Arial"/>
                <a:cs typeface="Arial"/>
              </a:rPr>
              <a:t>ferment </a:t>
            </a:r>
            <a:r>
              <a:rPr sz="2500" b="1" spc="-172" dirty="0">
                <a:latin typeface="Arial"/>
                <a:cs typeface="Arial"/>
              </a:rPr>
              <a:t> </a:t>
            </a:r>
            <a:r>
              <a:rPr sz="2500" b="1" spc="-168" dirty="0">
                <a:latin typeface="Arial"/>
                <a:cs typeface="Arial"/>
              </a:rPr>
              <a:t>the</a:t>
            </a:r>
            <a:r>
              <a:rPr sz="2500" b="1" spc="-95" dirty="0">
                <a:latin typeface="Arial"/>
                <a:cs typeface="Arial"/>
              </a:rPr>
              <a:t> </a:t>
            </a:r>
            <a:r>
              <a:rPr sz="2500" b="1" spc="-182" dirty="0">
                <a:latin typeface="Arial"/>
                <a:cs typeface="Arial"/>
              </a:rPr>
              <a:t>sugars</a:t>
            </a:r>
            <a:r>
              <a:rPr sz="2500" b="1" spc="-91" dirty="0">
                <a:latin typeface="Arial"/>
                <a:cs typeface="Arial"/>
              </a:rPr>
              <a:t> </a:t>
            </a:r>
            <a:r>
              <a:rPr sz="2500" b="1" spc="-159" dirty="0">
                <a:latin typeface="Arial"/>
                <a:cs typeface="Arial"/>
              </a:rPr>
              <a:t>to</a:t>
            </a:r>
            <a:r>
              <a:rPr sz="2500" b="1" spc="-91" dirty="0">
                <a:latin typeface="Arial"/>
                <a:cs typeface="Arial"/>
              </a:rPr>
              <a:t> </a:t>
            </a:r>
            <a:r>
              <a:rPr sz="2500" b="1" spc="-159" dirty="0">
                <a:latin typeface="Arial"/>
                <a:cs typeface="Arial"/>
              </a:rPr>
              <a:t>ethanol.</a:t>
            </a:r>
            <a:endParaRPr sz="2500" dirty="0">
              <a:latin typeface="Arial"/>
              <a:cs typeface="Arial"/>
            </a:endParaRPr>
          </a:p>
          <a:p>
            <a:pPr>
              <a:spcBef>
                <a:spcPts val="45"/>
              </a:spcBef>
            </a:pPr>
            <a:endParaRPr sz="2500" dirty="0">
              <a:latin typeface="Arial"/>
              <a:cs typeface="Arial"/>
            </a:endParaRPr>
          </a:p>
          <a:p>
            <a:pPr marL="184424" marR="4611" indent="-172898" algn="just">
              <a:lnSpc>
                <a:spcPct val="100400"/>
              </a:lnSpc>
            </a:pPr>
            <a:r>
              <a:rPr sz="2500" b="1" spc="-168" dirty="0">
                <a:latin typeface="Arial"/>
                <a:cs typeface="Arial"/>
              </a:rPr>
              <a:t>This </a:t>
            </a:r>
            <a:r>
              <a:rPr sz="2500" b="1" spc="-172" dirty="0">
                <a:latin typeface="Arial"/>
                <a:cs typeface="Arial"/>
              </a:rPr>
              <a:t>“</a:t>
            </a:r>
            <a:r>
              <a:rPr sz="2500" b="1" spc="-172" dirty="0">
                <a:solidFill>
                  <a:srgbClr val="008000"/>
                </a:solidFill>
                <a:latin typeface="Arial"/>
                <a:cs typeface="Arial"/>
              </a:rPr>
              <a:t>consolidated bioprocessing</a:t>
            </a:r>
            <a:r>
              <a:rPr sz="2500" b="1" spc="-172" dirty="0">
                <a:latin typeface="Arial"/>
                <a:cs typeface="Arial"/>
              </a:rPr>
              <a:t>” </a:t>
            </a:r>
            <a:r>
              <a:rPr sz="2500" b="1" spc="-185" dirty="0">
                <a:latin typeface="Arial"/>
                <a:cs typeface="Arial"/>
              </a:rPr>
              <a:t>(</a:t>
            </a:r>
            <a:r>
              <a:rPr sz="2500" b="1" spc="-185" dirty="0">
                <a:solidFill>
                  <a:srgbClr val="008000"/>
                </a:solidFill>
                <a:latin typeface="Arial"/>
                <a:cs typeface="Arial"/>
              </a:rPr>
              <a:t>CBP</a:t>
            </a:r>
            <a:r>
              <a:rPr sz="2500" b="1" spc="-185" dirty="0">
                <a:latin typeface="Arial"/>
                <a:cs typeface="Arial"/>
              </a:rPr>
              <a:t>) </a:t>
            </a:r>
            <a:r>
              <a:rPr sz="2500" b="1" spc="-141" dirty="0">
                <a:latin typeface="Arial"/>
                <a:cs typeface="Arial"/>
              </a:rPr>
              <a:t>is </a:t>
            </a:r>
            <a:r>
              <a:rPr sz="2500" b="1" spc="-191" dirty="0">
                <a:latin typeface="Arial"/>
                <a:cs typeface="Arial"/>
              </a:rPr>
              <a:t>seen by </a:t>
            </a:r>
            <a:r>
              <a:rPr sz="2500" b="1" spc="-218" dirty="0">
                <a:latin typeface="Arial"/>
                <a:cs typeface="Arial"/>
              </a:rPr>
              <a:t>many </a:t>
            </a:r>
            <a:r>
              <a:rPr sz="2500" b="1" spc="-185" dirty="0">
                <a:latin typeface="Arial"/>
                <a:cs typeface="Arial"/>
              </a:rPr>
              <a:t>as </a:t>
            </a:r>
            <a:r>
              <a:rPr sz="2500" b="1" spc="-168" dirty="0">
                <a:latin typeface="Arial"/>
                <a:cs typeface="Arial"/>
              </a:rPr>
              <a:t>the </a:t>
            </a:r>
            <a:r>
              <a:rPr sz="2500" b="1" spc="-154" dirty="0">
                <a:latin typeface="Arial"/>
                <a:cs typeface="Arial"/>
              </a:rPr>
              <a:t>logical </a:t>
            </a:r>
            <a:r>
              <a:rPr sz="2500" b="1" spc="-195" dirty="0">
                <a:latin typeface="Arial"/>
                <a:cs typeface="Arial"/>
              </a:rPr>
              <a:t>end </a:t>
            </a:r>
            <a:r>
              <a:rPr sz="2500" b="1" spc="-163" dirty="0">
                <a:latin typeface="Arial"/>
                <a:cs typeface="Arial"/>
              </a:rPr>
              <a:t>point </a:t>
            </a:r>
            <a:r>
              <a:rPr sz="2500" b="1" spc="-150" dirty="0">
                <a:latin typeface="Arial"/>
                <a:cs typeface="Arial"/>
              </a:rPr>
              <a:t>in </a:t>
            </a:r>
            <a:r>
              <a:rPr sz="2500" b="1" spc="-145" dirty="0">
                <a:latin typeface="Arial"/>
                <a:cs typeface="Arial"/>
              </a:rPr>
              <a:t> </a:t>
            </a:r>
            <a:r>
              <a:rPr sz="2500" b="1" spc="-168" dirty="0">
                <a:latin typeface="Arial"/>
                <a:cs typeface="Arial"/>
              </a:rPr>
              <a:t>the</a:t>
            </a:r>
            <a:r>
              <a:rPr sz="2500" b="1" spc="-163" dirty="0">
                <a:latin typeface="Arial"/>
                <a:cs typeface="Arial"/>
              </a:rPr>
              <a:t> evolution</a:t>
            </a:r>
            <a:r>
              <a:rPr sz="2500" b="1" spc="-159" dirty="0">
                <a:latin typeface="Arial"/>
                <a:cs typeface="Arial"/>
              </a:rPr>
              <a:t> </a:t>
            </a:r>
            <a:r>
              <a:rPr sz="2500" b="1" spc="-154" dirty="0">
                <a:latin typeface="Arial"/>
                <a:cs typeface="Arial"/>
              </a:rPr>
              <a:t>of</a:t>
            </a:r>
            <a:r>
              <a:rPr sz="2500" b="1" spc="-150" dirty="0">
                <a:latin typeface="Arial"/>
                <a:cs typeface="Arial"/>
              </a:rPr>
              <a:t> </a:t>
            </a:r>
            <a:r>
              <a:rPr sz="2500" b="1" spc="-191" dirty="0">
                <a:latin typeface="Arial"/>
                <a:cs typeface="Arial"/>
              </a:rPr>
              <a:t>biomass</a:t>
            </a:r>
            <a:r>
              <a:rPr sz="2500" b="1" spc="-185" dirty="0">
                <a:latin typeface="Arial"/>
                <a:cs typeface="Arial"/>
              </a:rPr>
              <a:t> </a:t>
            </a:r>
            <a:r>
              <a:rPr sz="2500" b="1" spc="-177" dirty="0">
                <a:latin typeface="Arial"/>
                <a:cs typeface="Arial"/>
              </a:rPr>
              <a:t>conversion</a:t>
            </a:r>
            <a:r>
              <a:rPr sz="2500" b="1" spc="154" dirty="0">
                <a:latin typeface="Arial"/>
                <a:cs typeface="Arial"/>
              </a:rPr>
              <a:t> </a:t>
            </a:r>
            <a:r>
              <a:rPr sz="2500" b="1" spc="-177" dirty="0">
                <a:latin typeface="Arial"/>
                <a:cs typeface="Arial"/>
              </a:rPr>
              <a:t>technology,</a:t>
            </a:r>
            <a:r>
              <a:rPr sz="2500" b="1" spc="154" dirty="0">
                <a:latin typeface="Arial"/>
                <a:cs typeface="Arial"/>
              </a:rPr>
              <a:t> </a:t>
            </a:r>
            <a:r>
              <a:rPr sz="2500" b="1" spc="-168" dirty="0">
                <a:latin typeface="Arial"/>
                <a:cs typeface="Arial"/>
              </a:rPr>
              <a:t>with</a:t>
            </a:r>
            <a:r>
              <a:rPr sz="2500" b="1" spc="-163" dirty="0">
                <a:latin typeface="Arial"/>
                <a:cs typeface="Arial"/>
              </a:rPr>
              <a:t> </a:t>
            </a:r>
            <a:r>
              <a:rPr sz="2500" b="1" spc="-159" dirty="0">
                <a:latin typeface="Arial"/>
                <a:cs typeface="Arial"/>
              </a:rPr>
              <a:t>excellent</a:t>
            </a:r>
            <a:r>
              <a:rPr sz="2500" b="1" spc="-154" dirty="0">
                <a:latin typeface="Arial"/>
                <a:cs typeface="Arial"/>
              </a:rPr>
              <a:t> potential</a:t>
            </a:r>
            <a:r>
              <a:rPr sz="2500" b="1" spc="-150" dirty="0">
                <a:latin typeface="Arial"/>
                <a:cs typeface="Arial"/>
              </a:rPr>
              <a:t> for </a:t>
            </a:r>
            <a:r>
              <a:rPr sz="2500" b="1" spc="-145" dirty="0">
                <a:latin typeface="Arial"/>
                <a:cs typeface="Arial"/>
              </a:rPr>
              <a:t> </a:t>
            </a:r>
            <a:r>
              <a:rPr sz="2500" b="1" spc="-185" dirty="0">
                <a:latin typeface="Arial"/>
                <a:cs typeface="Arial"/>
              </a:rPr>
              <a:t>improved</a:t>
            </a:r>
            <a:r>
              <a:rPr sz="2500" b="1" spc="-91" dirty="0">
                <a:latin typeface="Arial"/>
                <a:cs typeface="Arial"/>
              </a:rPr>
              <a:t> </a:t>
            </a:r>
            <a:r>
              <a:rPr sz="2500" b="1" spc="-154" dirty="0">
                <a:latin typeface="Arial"/>
                <a:cs typeface="Arial"/>
              </a:rPr>
              <a:t>efficiency</a:t>
            </a:r>
            <a:r>
              <a:rPr sz="2500" b="1" spc="-91" dirty="0">
                <a:latin typeface="Arial"/>
                <a:cs typeface="Arial"/>
              </a:rPr>
              <a:t> </a:t>
            </a:r>
            <a:r>
              <a:rPr sz="2500" b="1" spc="-195" dirty="0">
                <a:latin typeface="Arial"/>
                <a:cs typeface="Arial"/>
              </a:rPr>
              <a:t>and</a:t>
            </a:r>
            <a:r>
              <a:rPr sz="2500" b="1" spc="-91" dirty="0">
                <a:latin typeface="Arial"/>
                <a:cs typeface="Arial"/>
              </a:rPr>
              <a:t> </a:t>
            </a:r>
            <a:r>
              <a:rPr sz="2500" b="1" spc="-172" dirty="0">
                <a:latin typeface="Arial"/>
                <a:cs typeface="Arial"/>
              </a:rPr>
              <a:t>cost</a:t>
            </a:r>
            <a:r>
              <a:rPr sz="2500" b="1" spc="-91" dirty="0">
                <a:latin typeface="Arial"/>
                <a:cs typeface="Arial"/>
              </a:rPr>
              <a:t> </a:t>
            </a:r>
            <a:r>
              <a:rPr sz="2500" b="1" spc="-168" dirty="0">
                <a:latin typeface="Arial"/>
                <a:cs typeface="Arial"/>
              </a:rPr>
              <a:t>reduction</a:t>
            </a:r>
            <a:r>
              <a:rPr sz="2500" b="1" spc="-91" dirty="0">
                <a:latin typeface="Arial"/>
                <a:cs typeface="Arial"/>
              </a:rPr>
              <a:t> </a:t>
            </a:r>
            <a:r>
              <a:rPr sz="2500" b="1" spc="-177" dirty="0">
                <a:latin typeface="Arial"/>
                <a:cs typeface="Arial"/>
              </a:rPr>
              <a:t>(Hamelinck</a:t>
            </a:r>
            <a:r>
              <a:rPr sz="2500" b="1" spc="-91" dirty="0">
                <a:latin typeface="Arial"/>
                <a:cs typeface="Arial"/>
              </a:rPr>
              <a:t> </a:t>
            </a:r>
            <a:r>
              <a:rPr sz="2500" b="1" spc="-150" dirty="0">
                <a:latin typeface="Arial"/>
                <a:cs typeface="Arial"/>
              </a:rPr>
              <a:t>et</a:t>
            </a:r>
            <a:r>
              <a:rPr sz="2500" b="1" spc="-91" dirty="0">
                <a:latin typeface="Arial"/>
                <a:cs typeface="Arial"/>
              </a:rPr>
              <a:t> </a:t>
            </a:r>
            <a:r>
              <a:rPr sz="2500" b="1" spc="-118" dirty="0">
                <a:latin typeface="Arial"/>
                <a:cs typeface="Arial"/>
              </a:rPr>
              <a:t>al.,</a:t>
            </a:r>
            <a:r>
              <a:rPr sz="2500" b="1" spc="-91" dirty="0">
                <a:latin typeface="Arial"/>
                <a:cs typeface="Arial"/>
              </a:rPr>
              <a:t> </a:t>
            </a:r>
            <a:r>
              <a:rPr sz="2500" b="1" spc="-159" dirty="0">
                <a:latin typeface="Arial"/>
                <a:cs typeface="Arial"/>
              </a:rPr>
              <a:t>2003).</a:t>
            </a:r>
            <a:endParaRPr sz="2500" dirty="0">
              <a:latin typeface="Arial"/>
              <a:cs typeface="Arial"/>
            </a:endParaRPr>
          </a:p>
        </p:txBody>
      </p:sp>
      <p:sp>
        <p:nvSpPr>
          <p:cNvPr id="11" name="object 112">
            <a:extLst>
              <a:ext uri="{FF2B5EF4-FFF2-40B4-BE49-F238E27FC236}">
                <a16:creationId xmlns:a16="http://schemas.microsoft.com/office/drawing/2014/main" id="{924DAB01-7F0B-4B15-AFB6-65884AB37D27}"/>
              </a:ext>
            </a:extLst>
          </p:cNvPr>
          <p:cNvSpPr txBox="1">
            <a:spLocks/>
          </p:cNvSpPr>
          <p:nvPr/>
        </p:nvSpPr>
        <p:spPr>
          <a:xfrm>
            <a:off x="1546761" y="537144"/>
            <a:ext cx="6563509" cy="565636"/>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it-IT" sz="3600" spc="-522"/>
              <a:t>C</a:t>
            </a:r>
            <a:r>
              <a:rPr lang="it-IT" sz="3600" spc="-404"/>
              <a:t>e</a:t>
            </a:r>
            <a:r>
              <a:rPr lang="it-IT" sz="3600" spc="-204"/>
              <a:t>l</a:t>
            </a:r>
            <a:r>
              <a:rPr lang="it-IT" sz="3600" spc="-200"/>
              <a:t>l </a:t>
            </a:r>
            <a:r>
              <a:rPr lang="it-IT" sz="3600" spc="-522"/>
              <a:t>B</a:t>
            </a:r>
            <a:r>
              <a:rPr lang="it-IT" sz="3600" spc="-431"/>
              <a:t>iom</a:t>
            </a:r>
            <a:r>
              <a:rPr lang="it-IT" sz="3600" spc="-404"/>
              <a:t>ass</a:t>
            </a:r>
            <a:r>
              <a:rPr lang="it-IT" sz="3600" spc="-245"/>
              <a:t>-t</a:t>
            </a:r>
            <a:r>
              <a:rPr lang="it-IT" sz="3600" spc="-439"/>
              <a:t>o</a:t>
            </a:r>
            <a:r>
              <a:rPr lang="it-IT" sz="3600" spc="-245"/>
              <a:t>-</a:t>
            </a:r>
            <a:r>
              <a:rPr lang="it-IT" sz="3600" spc="-481"/>
              <a:t>E</a:t>
            </a:r>
            <a:r>
              <a:rPr lang="it-IT" sz="3600" spc="-245"/>
              <a:t>t</a:t>
            </a:r>
            <a:r>
              <a:rPr lang="it-IT" sz="3600" spc="-422"/>
              <a:t>ha</a:t>
            </a:r>
            <a:r>
              <a:rPr lang="it-IT" sz="3600" spc="-363"/>
              <a:t>nol</a:t>
            </a:r>
            <a:r>
              <a:rPr lang="it-IT" sz="3600" spc="-200"/>
              <a:t> </a:t>
            </a:r>
            <a:r>
              <a:rPr lang="it-IT" sz="3600" spc="-481"/>
              <a:t>P</a:t>
            </a:r>
            <a:r>
              <a:rPr lang="it-IT" sz="3600" spc="-286"/>
              <a:t>r</a:t>
            </a:r>
            <a:r>
              <a:rPr lang="it-IT" sz="3600" spc="-408"/>
              <a:t>ocess</a:t>
            </a:r>
            <a:endParaRPr lang="it-IT" sz="3600" spc="-408"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6622" y="331963"/>
            <a:ext cx="8298756" cy="6322534"/>
            <a:chOff x="771698" y="347287"/>
            <a:chExt cx="9144000" cy="6966496"/>
          </a:xfrm>
        </p:grpSpPr>
        <p:pic>
          <p:nvPicPr>
            <p:cNvPr id="3" name="object 3"/>
            <p:cNvPicPr/>
            <p:nvPr/>
          </p:nvPicPr>
          <p:blipFill>
            <a:blip r:embed="rId2" cstate="print"/>
            <a:stretch>
              <a:fillRect/>
            </a:stretch>
          </p:blipFill>
          <p:spPr>
            <a:xfrm>
              <a:off x="771698" y="647325"/>
              <a:ext cx="9143998" cy="9526"/>
            </a:xfrm>
            <a:prstGeom prst="rect">
              <a:avLst/>
            </a:prstGeom>
          </p:spPr>
        </p:pic>
        <p:sp>
          <p:nvSpPr>
            <p:cNvPr id="4" name="object 4"/>
            <p:cNvSpPr/>
            <p:nvPr/>
          </p:nvSpPr>
          <p:spPr>
            <a:xfrm>
              <a:off x="771698" y="952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5" name="object 5"/>
            <p:cNvPicPr/>
            <p:nvPr/>
          </p:nvPicPr>
          <p:blipFill>
            <a:blip r:embed="rId3" cstate="print"/>
            <a:stretch>
              <a:fillRect/>
            </a:stretch>
          </p:blipFill>
          <p:spPr>
            <a:xfrm>
              <a:off x="771698" y="952125"/>
              <a:ext cx="9143998" cy="9526"/>
            </a:xfrm>
            <a:prstGeom prst="rect">
              <a:avLst/>
            </a:prstGeom>
          </p:spPr>
        </p:pic>
        <p:sp>
          <p:nvSpPr>
            <p:cNvPr id="6" name="object 6"/>
            <p:cNvSpPr/>
            <p:nvPr/>
          </p:nvSpPr>
          <p:spPr>
            <a:xfrm>
              <a:off x="771698" y="1256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7" name="object 7"/>
            <p:cNvPicPr/>
            <p:nvPr/>
          </p:nvPicPr>
          <p:blipFill>
            <a:blip r:embed="rId4" cstate="print"/>
            <a:stretch>
              <a:fillRect/>
            </a:stretch>
          </p:blipFill>
          <p:spPr>
            <a:xfrm>
              <a:off x="771698" y="1256925"/>
              <a:ext cx="9143998" cy="9526"/>
            </a:xfrm>
            <a:prstGeom prst="rect">
              <a:avLst/>
            </a:prstGeom>
          </p:spPr>
        </p:pic>
        <p:sp>
          <p:nvSpPr>
            <p:cNvPr id="8" name="object 8"/>
            <p:cNvSpPr/>
            <p:nvPr/>
          </p:nvSpPr>
          <p:spPr>
            <a:xfrm>
              <a:off x="771698" y="1561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9" name="object 9"/>
            <p:cNvPicPr/>
            <p:nvPr/>
          </p:nvPicPr>
          <p:blipFill>
            <a:blip r:embed="rId5" cstate="print"/>
            <a:stretch>
              <a:fillRect/>
            </a:stretch>
          </p:blipFill>
          <p:spPr>
            <a:xfrm>
              <a:off x="771698" y="1561725"/>
              <a:ext cx="9143998" cy="9526"/>
            </a:xfrm>
            <a:prstGeom prst="rect">
              <a:avLst/>
            </a:prstGeom>
          </p:spPr>
        </p:pic>
        <p:sp>
          <p:nvSpPr>
            <p:cNvPr id="10" name="object 10"/>
            <p:cNvSpPr/>
            <p:nvPr/>
          </p:nvSpPr>
          <p:spPr>
            <a:xfrm>
              <a:off x="771698" y="1866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1" name="object 11"/>
            <p:cNvPicPr/>
            <p:nvPr/>
          </p:nvPicPr>
          <p:blipFill>
            <a:blip r:embed="rId3" cstate="print"/>
            <a:stretch>
              <a:fillRect/>
            </a:stretch>
          </p:blipFill>
          <p:spPr>
            <a:xfrm>
              <a:off x="771698" y="1866525"/>
              <a:ext cx="9143998" cy="9526"/>
            </a:xfrm>
            <a:prstGeom prst="rect">
              <a:avLst/>
            </a:prstGeom>
          </p:spPr>
        </p:pic>
        <p:sp>
          <p:nvSpPr>
            <p:cNvPr id="12" name="object 12"/>
            <p:cNvSpPr/>
            <p:nvPr/>
          </p:nvSpPr>
          <p:spPr>
            <a:xfrm>
              <a:off x="771698" y="2171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3" name="object 13"/>
            <p:cNvPicPr/>
            <p:nvPr/>
          </p:nvPicPr>
          <p:blipFill>
            <a:blip r:embed="rId4" cstate="print"/>
            <a:stretch>
              <a:fillRect/>
            </a:stretch>
          </p:blipFill>
          <p:spPr>
            <a:xfrm>
              <a:off x="771698" y="2171325"/>
              <a:ext cx="9143998" cy="9526"/>
            </a:xfrm>
            <a:prstGeom prst="rect">
              <a:avLst/>
            </a:prstGeom>
          </p:spPr>
        </p:pic>
        <p:sp>
          <p:nvSpPr>
            <p:cNvPr id="14" name="object 14"/>
            <p:cNvSpPr/>
            <p:nvPr/>
          </p:nvSpPr>
          <p:spPr>
            <a:xfrm>
              <a:off x="771698" y="2476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5" name="object 15"/>
            <p:cNvPicPr/>
            <p:nvPr/>
          </p:nvPicPr>
          <p:blipFill>
            <a:blip r:embed="rId6" cstate="print"/>
            <a:stretch>
              <a:fillRect/>
            </a:stretch>
          </p:blipFill>
          <p:spPr>
            <a:xfrm>
              <a:off x="771698" y="2476125"/>
              <a:ext cx="9143998" cy="9526"/>
            </a:xfrm>
            <a:prstGeom prst="rect">
              <a:avLst/>
            </a:prstGeom>
          </p:spPr>
        </p:pic>
        <p:sp>
          <p:nvSpPr>
            <p:cNvPr id="16" name="object 16"/>
            <p:cNvSpPr/>
            <p:nvPr/>
          </p:nvSpPr>
          <p:spPr>
            <a:xfrm>
              <a:off x="771698" y="2780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7" name="object 17"/>
            <p:cNvPicPr/>
            <p:nvPr/>
          </p:nvPicPr>
          <p:blipFill>
            <a:blip r:embed="rId3" cstate="print"/>
            <a:stretch>
              <a:fillRect/>
            </a:stretch>
          </p:blipFill>
          <p:spPr>
            <a:xfrm>
              <a:off x="771698" y="2780925"/>
              <a:ext cx="9143998" cy="9526"/>
            </a:xfrm>
            <a:prstGeom prst="rect">
              <a:avLst/>
            </a:prstGeom>
          </p:spPr>
        </p:pic>
        <p:sp>
          <p:nvSpPr>
            <p:cNvPr id="18" name="object 18"/>
            <p:cNvSpPr/>
            <p:nvPr/>
          </p:nvSpPr>
          <p:spPr>
            <a:xfrm>
              <a:off x="771698" y="3085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9" name="object 19"/>
            <p:cNvPicPr/>
            <p:nvPr/>
          </p:nvPicPr>
          <p:blipFill>
            <a:blip r:embed="rId4" cstate="print"/>
            <a:stretch>
              <a:fillRect/>
            </a:stretch>
          </p:blipFill>
          <p:spPr>
            <a:xfrm>
              <a:off x="771698" y="3085725"/>
              <a:ext cx="9143998" cy="9526"/>
            </a:xfrm>
            <a:prstGeom prst="rect">
              <a:avLst/>
            </a:prstGeom>
          </p:spPr>
        </p:pic>
        <p:sp>
          <p:nvSpPr>
            <p:cNvPr id="20" name="object 20"/>
            <p:cNvSpPr/>
            <p:nvPr/>
          </p:nvSpPr>
          <p:spPr>
            <a:xfrm>
              <a:off x="771698" y="3390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1" name="object 21"/>
            <p:cNvPicPr/>
            <p:nvPr/>
          </p:nvPicPr>
          <p:blipFill>
            <a:blip r:embed="rId7" cstate="print"/>
            <a:stretch>
              <a:fillRect/>
            </a:stretch>
          </p:blipFill>
          <p:spPr>
            <a:xfrm>
              <a:off x="771698" y="3390525"/>
              <a:ext cx="9143998" cy="9526"/>
            </a:xfrm>
            <a:prstGeom prst="rect">
              <a:avLst/>
            </a:prstGeom>
          </p:spPr>
        </p:pic>
        <p:sp>
          <p:nvSpPr>
            <p:cNvPr id="22" name="object 22"/>
            <p:cNvSpPr/>
            <p:nvPr/>
          </p:nvSpPr>
          <p:spPr>
            <a:xfrm>
              <a:off x="771698" y="3695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3" cstate="print"/>
            <a:stretch>
              <a:fillRect/>
            </a:stretch>
          </p:blipFill>
          <p:spPr>
            <a:xfrm>
              <a:off x="771698" y="3695325"/>
              <a:ext cx="9143998" cy="9526"/>
            </a:xfrm>
            <a:prstGeom prst="rect">
              <a:avLst/>
            </a:prstGeom>
          </p:spPr>
        </p:pic>
        <p:sp>
          <p:nvSpPr>
            <p:cNvPr id="24" name="object 24"/>
            <p:cNvSpPr/>
            <p:nvPr/>
          </p:nvSpPr>
          <p:spPr>
            <a:xfrm>
              <a:off x="771698" y="4000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4" cstate="print"/>
            <a:stretch>
              <a:fillRect/>
            </a:stretch>
          </p:blipFill>
          <p:spPr>
            <a:xfrm>
              <a:off x="771698" y="4000125"/>
              <a:ext cx="9143998" cy="9526"/>
            </a:xfrm>
            <a:prstGeom prst="rect">
              <a:avLst/>
            </a:prstGeom>
          </p:spPr>
        </p:pic>
        <p:sp>
          <p:nvSpPr>
            <p:cNvPr id="26" name="object 26"/>
            <p:cNvSpPr/>
            <p:nvPr/>
          </p:nvSpPr>
          <p:spPr>
            <a:xfrm>
              <a:off x="771698" y="43049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8" cstate="print"/>
            <a:stretch>
              <a:fillRect/>
            </a:stretch>
          </p:blipFill>
          <p:spPr>
            <a:xfrm>
              <a:off x="771698" y="4304925"/>
              <a:ext cx="9143998" cy="9526"/>
            </a:xfrm>
            <a:prstGeom prst="rect">
              <a:avLst/>
            </a:prstGeom>
          </p:spPr>
        </p:pic>
        <p:sp>
          <p:nvSpPr>
            <p:cNvPr id="28" name="object 28"/>
            <p:cNvSpPr/>
            <p:nvPr/>
          </p:nvSpPr>
          <p:spPr>
            <a:xfrm>
              <a:off x="771698" y="46097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3" cstate="print"/>
            <a:stretch>
              <a:fillRect/>
            </a:stretch>
          </p:blipFill>
          <p:spPr>
            <a:xfrm>
              <a:off x="771698" y="4609725"/>
              <a:ext cx="9143998" cy="9525"/>
            </a:xfrm>
            <a:prstGeom prst="rect">
              <a:avLst/>
            </a:prstGeom>
          </p:spPr>
        </p:pic>
        <p:sp>
          <p:nvSpPr>
            <p:cNvPr id="30" name="object 30"/>
            <p:cNvSpPr/>
            <p:nvPr/>
          </p:nvSpPr>
          <p:spPr>
            <a:xfrm>
              <a:off x="771698" y="49145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4" cstate="print"/>
            <a:stretch>
              <a:fillRect/>
            </a:stretch>
          </p:blipFill>
          <p:spPr>
            <a:xfrm>
              <a:off x="771698" y="4914525"/>
              <a:ext cx="9143998" cy="9526"/>
            </a:xfrm>
            <a:prstGeom prst="rect">
              <a:avLst/>
            </a:prstGeom>
          </p:spPr>
        </p:pic>
        <p:sp>
          <p:nvSpPr>
            <p:cNvPr id="32" name="object 32"/>
            <p:cNvSpPr/>
            <p:nvPr/>
          </p:nvSpPr>
          <p:spPr>
            <a:xfrm>
              <a:off x="771698" y="52193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9" cstate="print"/>
            <a:stretch>
              <a:fillRect/>
            </a:stretch>
          </p:blipFill>
          <p:spPr>
            <a:xfrm>
              <a:off x="771698" y="5219325"/>
              <a:ext cx="9143998" cy="9526"/>
            </a:xfrm>
            <a:prstGeom prst="rect">
              <a:avLst/>
            </a:prstGeom>
          </p:spPr>
        </p:pic>
        <p:sp>
          <p:nvSpPr>
            <p:cNvPr id="34" name="object 34"/>
            <p:cNvSpPr/>
            <p:nvPr/>
          </p:nvSpPr>
          <p:spPr>
            <a:xfrm>
              <a:off x="771698" y="55241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3" cstate="print"/>
            <a:stretch>
              <a:fillRect/>
            </a:stretch>
          </p:blipFill>
          <p:spPr>
            <a:xfrm>
              <a:off x="771698" y="5524125"/>
              <a:ext cx="9143998" cy="9525"/>
            </a:xfrm>
            <a:prstGeom prst="rect">
              <a:avLst/>
            </a:prstGeom>
          </p:spPr>
        </p:pic>
        <p:sp>
          <p:nvSpPr>
            <p:cNvPr id="36" name="object 36"/>
            <p:cNvSpPr/>
            <p:nvPr/>
          </p:nvSpPr>
          <p:spPr>
            <a:xfrm>
              <a:off x="771698" y="58289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4" cstate="print"/>
            <a:stretch>
              <a:fillRect/>
            </a:stretch>
          </p:blipFill>
          <p:spPr>
            <a:xfrm>
              <a:off x="771698" y="5828925"/>
              <a:ext cx="9143998" cy="9525"/>
            </a:xfrm>
            <a:prstGeom prst="rect">
              <a:avLst/>
            </a:prstGeom>
          </p:spPr>
        </p:pic>
        <p:sp>
          <p:nvSpPr>
            <p:cNvPr id="38" name="object 38"/>
            <p:cNvSpPr/>
            <p:nvPr/>
          </p:nvSpPr>
          <p:spPr>
            <a:xfrm>
              <a:off x="771698" y="61337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10" cstate="print"/>
            <a:stretch>
              <a:fillRect/>
            </a:stretch>
          </p:blipFill>
          <p:spPr>
            <a:xfrm>
              <a:off x="771698" y="6133725"/>
              <a:ext cx="9143998" cy="9526"/>
            </a:xfrm>
            <a:prstGeom prst="rect">
              <a:avLst/>
            </a:prstGeom>
          </p:spPr>
        </p:pic>
        <p:sp>
          <p:nvSpPr>
            <p:cNvPr id="40" name="object 40"/>
            <p:cNvSpPr/>
            <p:nvPr/>
          </p:nvSpPr>
          <p:spPr>
            <a:xfrm>
              <a:off x="771698" y="64385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3" cstate="print"/>
            <a:stretch>
              <a:fillRect/>
            </a:stretch>
          </p:blipFill>
          <p:spPr>
            <a:xfrm>
              <a:off x="771698" y="6438524"/>
              <a:ext cx="9143998" cy="9526"/>
            </a:xfrm>
            <a:prstGeom prst="rect">
              <a:avLst/>
            </a:prstGeom>
          </p:spPr>
        </p:pic>
        <p:sp>
          <p:nvSpPr>
            <p:cNvPr id="42" name="object 42"/>
            <p:cNvSpPr/>
            <p:nvPr/>
          </p:nvSpPr>
          <p:spPr>
            <a:xfrm>
              <a:off x="771698" y="6743324"/>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4" cstate="print"/>
            <a:stretch>
              <a:fillRect/>
            </a:stretch>
          </p:blipFill>
          <p:spPr>
            <a:xfrm>
              <a:off x="771698" y="6743324"/>
              <a:ext cx="9143998" cy="9526"/>
            </a:xfrm>
            <a:prstGeom prst="rect">
              <a:avLst/>
            </a:prstGeom>
          </p:spPr>
        </p:pic>
        <p:sp>
          <p:nvSpPr>
            <p:cNvPr id="44" name="object 44"/>
            <p:cNvSpPr/>
            <p:nvPr/>
          </p:nvSpPr>
          <p:spPr>
            <a:xfrm>
              <a:off x="771698" y="70481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11" cstate="print"/>
            <a:stretch>
              <a:fillRect/>
            </a:stretch>
          </p:blipFill>
          <p:spPr>
            <a:xfrm>
              <a:off x="771698" y="7048124"/>
              <a:ext cx="9143998" cy="9526"/>
            </a:xfrm>
            <a:prstGeom prst="rect">
              <a:avLst/>
            </a:prstGeom>
          </p:spPr>
        </p:pic>
        <p:sp>
          <p:nvSpPr>
            <p:cNvPr id="46" name="object 46"/>
            <p:cNvSpPr/>
            <p:nvPr/>
          </p:nvSpPr>
          <p:spPr>
            <a:xfrm>
              <a:off x="1071735"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47" name="object 47"/>
            <p:cNvPicPr/>
            <p:nvPr/>
          </p:nvPicPr>
          <p:blipFill>
            <a:blip r:embed="rId12" cstate="print"/>
            <a:stretch>
              <a:fillRect/>
            </a:stretch>
          </p:blipFill>
          <p:spPr>
            <a:xfrm>
              <a:off x="1071735" y="347287"/>
              <a:ext cx="9525" cy="6857999"/>
            </a:xfrm>
            <a:prstGeom prst="rect">
              <a:avLst/>
            </a:prstGeom>
          </p:spPr>
        </p:pic>
        <p:sp>
          <p:nvSpPr>
            <p:cNvPr id="48" name="object 48"/>
            <p:cNvSpPr/>
            <p:nvPr/>
          </p:nvSpPr>
          <p:spPr>
            <a:xfrm>
              <a:off x="1376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49" name="object 49"/>
            <p:cNvPicPr/>
            <p:nvPr/>
          </p:nvPicPr>
          <p:blipFill>
            <a:blip r:embed="rId13" cstate="print"/>
            <a:stretch>
              <a:fillRect/>
            </a:stretch>
          </p:blipFill>
          <p:spPr>
            <a:xfrm>
              <a:off x="1376535" y="347287"/>
              <a:ext cx="9526" cy="6857999"/>
            </a:xfrm>
            <a:prstGeom prst="rect">
              <a:avLst/>
            </a:prstGeom>
          </p:spPr>
        </p:pic>
        <p:sp>
          <p:nvSpPr>
            <p:cNvPr id="50" name="object 50"/>
            <p:cNvSpPr/>
            <p:nvPr/>
          </p:nvSpPr>
          <p:spPr>
            <a:xfrm>
              <a:off x="1681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1" name="object 51"/>
            <p:cNvPicPr/>
            <p:nvPr/>
          </p:nvPicPr>
          <p:blipFill>
            <a:blip r:embed="rId14" cstate="print"/>
            <a:stretch>
              <a:fillRect/>
            </a:stretch>
          </p:blipFill>
          <p:spPr>
            <a:xfrm>
              <a:off x="1681335" y="347287"/>
              <a:ext cx="9526" cy="6857999"/>
            </a:xfrm>
            <a:prstGeom prst="rect">
              <a:avLst/>
            </a:prstGeom>
          </p:spPr>
        </p:pic>
        <p:sp>
          <p:nvSpPr>
            <p:cNvPr id="52" name="object 52"/>
            <p:cNvSpPr/>
            <p:nvPr/>
          </p:nvSpPr>
          <p:spPr>
            <a:xfrm>
              <a:off x="1986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12" cstate="print"/>
            <a:stretch>
              <a:fillRect/>
            </a:stretch>
          </p:blipFill>
          <p:spPr>
            <a:xfrm>
              <a:off x="1986135" y="347287"/>
              <a:ext cx="9526" cy="6857999"/>
            </a:xfrm>
            <a:prstGeom prst="rect">
              <a:avLst/>
            </a:prstGeom>
          </p:spPr>
        </p:pic>
        <p:sp>
          <p:nvSpPr>
            <p:cNvPr id="54" name="object 54"/>
            <p:cNvSpPr/>
            <p:nvPr/>
          </p:nvSpPr>
          <p:spPr>
            <a:xfrm>
              <a:off x="2290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13" cstate="print"/>
            <a:stretch>
              <a:fillRect/>
            </a:stretch>
          </p:blipFill>
          <p:spPr>
            <a:xfrm>
              <a:off x="2290935" y="347287"/>
              <a:ext cx="9526" cy="6857999"/>
            </a:xfrm>
            <a:prstGeom prst="rect">
              <a:avLst/>
            </a:prstGeom>
          </p:spPr>
        </p:pic>
        <p:sp>
          <p:nvSpPr>
            <p:cNvPr id="56" name="object 56"/>
            <p:cNvSpPr/>
            <p:nvPr/>
          </p:nvSpPr>
          <p:spPr>
            <a:xfrm>
              <a:off x="2595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4" cstate="print"/>
            <a:stretch>
              <a:fillRect/>
            </a:stretch>
          </p:blipFill>
          <p:spPr>
            <a:xfrm>
              <a:off x="2595735" y="347287"/>
              <a:ext cx="9526" cy="6857999"/>
            </a:xfrm>
            <a:prstGeom prst="rect">
              <a:avLst/>
            </a:prstGeom>
          </p:spPr>
        </p:pic>
        <p:sp>
          <p:nvSpPr>
            <p:cNvPr id="58" name="object 58"/>
            <p:cNvSpPr/>
            <p:nvPr/>
          </p:nvSpPr>
          <p:spPr>
            <a:xfrm>
              <a:off x="2900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12" cstate="print"/>
            <a:stretch>
              <a:fillRect/>
            </a:stretch>
          </p:blipFill>
          <p:spPr>
            <a:xfrm>
              <a:off x="2900535" y="347287"/>
              <a:ext cx="9526" cy="6857999"/>
            </a:xfrm>
            <a:prstGeom prst="rect">
              <a:avLst/>
            </a:prstGeom>
          </p:spPr>
        </p:pic>
        <p:sp>
          <p:nvSpPr>
            <p:cNvPr id="60" name="object 60"/>
            <p:cNvSpPr/>
            <p:nvPr/>
          </p:nvSpPr>
          <p:spPr>
            <a:xfrm>
              <a:off x="3205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13" cstate="print"/>
            <a:stretch>
              <a:fillRect/>
            </a:stretch>
          </p:blipFill>
          <p:spPr>
            <a:xfrm>
              <a:off x="3205335" y="347287"/>
              <a:ext cx="9526" cy="6857999"/>
            </a:xfrm>
            <a:prstGeom prst="rect">
              <a:avLst/>
            </a:prstGeom>
          </p:spPr>
        </p:pic>
        <p:sp>
          <p:nvSpPr>
            <p:cNvPr id="62" name="object 62"/>
            <p:cNvSpPr/>
            <p:nvPr/>
          </p:nvSpPr>
          <p:spPr>
            <a:xfrm>
              <a:off x="3510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4" cstate="print"/>
            <a:stretch>
              <a:fillRect/>
            </a:stretch>
          </p:blipFill>
          <p:spPr>
            <a:xfrm>
              <a:off x="3510135" y="347287"/>
              <a:ext cx="9526" cy="6857999"/>
            </a:xfrm>
            <a:prstGeom prst="rect">
              <a:avLst/>
            </a:prstGeom>
          </p:spPr>
        </p:pic>
        <p:sp>
          <p:nvSpPr>
            <p:cNvPr id="64" name="object 64"/>
            <p:cNvSpPr/>
            <p:nvPr/>
          </p:nvSpPr>
          <p:spPr>
            <a:xfrm>
              <a:off x="3814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12" cstate="print"/>
            <a:stretch>
              <a:fillRect/>
            </a:stretch>
          </p:blipFill>
          <p:spPr>
            <a:xfrm>
              <a:off x="3814935" y="347287"/>
              <a:ext cx="9526" cy="6857999"/>
            </a:xfrm>
            <a:prstGeom prst="rect">
              <a:avLst/>
            </a:prstGeom>
          </p:spPr>
        </p:pic>
        <p:sp>
          <p:nvSpPr>
            <p:cNvPr id="66" name="object 66"/>
            <p:cNvSpPr/>
            <p:nvPr/>
          </p:nvSpPr>
          <p:spPr>
            <a:xfrm>
              <a:off x="4119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13" cstate="print"/>
            <a:stretch>
              <a:fillRect/>
            </a:stretch>
          </p:blipFill>
          <p:spPr>
            <a:xfrm>
              <a:off x="4119735" y="347287"/>
              <a:ext cx="9526" cy="6857999"/>
            </a:xfrm>
            <a:prstGeom prst="rect">
              <a:avLst/>
            </a:prstGeom>
          </p:spPr>
        </p:pic>
        <p:sp>
          <p:nvSpPr>
            <p:cNvPr id="68" name="object 68"/>
            <p:cNvSpPr/>
            <p:nvPr/>
          </p:nvSpPr>
          <p:spPr>
            <a:xfrm>
              <a:off x="4424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4" cstate="print"/>
            <a:stretch>
              <a:fillRect/>
            </a:stretch>
          </p:blipFill>
          <p:spPr>
            <a:xfrm>
              <a:off x="4424535" y="347287"/>
              <a:ext cx="9526" cy="6857999"/>
            </a:xfrm>
            <a:prstGeom prst="rect">
              <a:avLst/>
            </a:prstGeom>
          </p:spPr>
        </p:pic>
        <p:sp>
          <p:nvSpPr>
            <p:cNvPr id="70" name="object 70"/>
            <p:cNvSpPr/>
            <p:nvPr/>
          </p:nvSpPr>
          <p:spPr>
            <a:xfrm>
              <a:off x="4729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12" cstate="print"/>
            <a:stretch>
              <a:fillRect/>
            </a:stretch>
          </p:blipFill>
          <p:spPr>
            <a:xfrm>
              <a:off x="4729335" y="347287"/>
              <a:ext cx="9526" cy="6857999"/>
            </a:xfrm>
            <a:prstGeom prst="rect">
              <a:avLst/>
            </a:prstGeom>
          </p:spPr>
        </p:pic>
        <p:sp>
          <p:nvSpPr>
            <p:cNvPr id="72" name="object 72"/>
            <p:cNvSpPr/>
            <p:nvPr/>
          </p:nvSpPr>
          <p:spPr>
            <a:xfrm>
              <a:off x="5034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13" cstate="print"/>
            <a:stretch>
              <a:fillRect/>
            </a:stretch>
          </p:blipFill>
          <p:spPr>
            <a:xfrm>
              <a:off x="5034135" y="347287"/>
              <a:ext cx="9526" cy="6857999"/>
            </a:xfrm>
            <a:prstGeom prst="rect">
              <a:avLst/>
            </a:prstGeom>
          </p:spPr>
        </p:pic>
        <p:sp>
          <p:nvSpPr>
            <p:cNvPr id="74" name="object 74"/>
            <p:cNvSpPr/>
            <p:nvPr/>
          </p:nvSpPr>
          <p:spPr>
            <a:xfrm>
              <a:off x="5338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4" cstate="print"/>
            <a:stretch>
              <a:fillRect/>
            </a:stretch>
          </p:blipFill>
          <p:spPr>
            <a:xfrm>
              <a:off x="5338935" y="347287"/>
              <a:ext cx="9526" cy="6857999"/>
            </a:xfrm>
            <a:prstGeom prst="rect">
              <a:avLst/>
            </a:prstGeom>
          </p:spPr>
        </p:pic>
        <p:sp>
          <p:nvSpPr>
            <p:cNvPr id="76" name="object 76"/>
            <p:cNvSpPr/>
            <p:nvPr/>
          </p:nvSpPr>
          <p:spPr>
            <a:xfrm>
              <a:off x="5643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12" cstate="print"/>
            <a:stretch>
              <a:fillRect/>
            </a:stretch>
          </p:blipFill>
          <p:spPr>
            <a:xfrm>
              <a:off x="5643735" y="347287"/>
              <a:ext cx="9526" cy="6857999"/>
            </a:xfrm>
            <a:prstGeom prst="rect">
              <a:avLst/>
            </a:prstGeom>
          </p:spPr>
        </p:pic>
        <p:sp>
          <p:nvSpPr>
            <p:cNvPr id="78" name="object 78"/>
            <p:cNvSpPr/>
            <p:nvPr/>
          </p:nvSpPr>
          <p:spPr>
            <a:xfrm>
              <a:off x="5948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13" cstate="print"/>
            <a:stretch>
              <a:fillRect/>
            </a:stretch>
          </p:blipFill>
          <p:spPr>
            <a:xfrm>
              <a:off x="5948534" y="347287"/>
              <a:ext cx="9526" cy="6857999"/>
            </a:xfrm>
            <a:prstGeom prst="rect">
              <a:avLst/>
            </a:prstGeom>
          </p:spPr>
        </p:pic>
        <p:sp>
          <p:nvSpPr>
            <p:cNvPr id="80" name="object 80"/>
            <p:cNvSpPr/>
            <p:nvPr/>
          </p:nvSpPr>
          <p:spPr>
            <a:xfrm>
              <a:off x="6253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4" cstate="print"/>
            <a:stretch>
              <a:fillRect/>
            </a:stretch>
          </p:blipFill>
          <p:spPr>
            <a:xfrm>
              <a:off x="6253335" y="347287"/>
              <a:ext cx="9526" cy="6857999"/>
            </a:xfrm>
            <a:prstGeom prst="rect">
              <a:avLst/>
            </a:prstGeom>
          </p:spPr>
        </p:pic>
        <p:sp>
          <p:nvSpPr>
            <p:cNvPr id="82" name="object 82"/>
            <p:cNvSpPr/>
            <p:nvPr/>
          </p:nvSpPr>
          <p:spPr>
            <a:xfrm>
              <a:off x="6558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12" cstate="print"/>
            <a:stretch>
              <a:fillRect/>
            </a:stretch>
          </p:blipFill>
          <p:spPr>
            <a:xfrm>
              <a:off x="6558135" y="347287"/>
              <a:ext cx="9526" cy="6857999"/>
            </a:xfrm>
            <a:prstGeom prst="rect">
              <a:avLst/>
            </a:prstGeom>
          </p:spPr>
        </p:pic>
        <p:sp>
          <p:nvSpPr>
            <p:cNvPr id="84" name="object 84"/>
            <p:cNvSpPr/>
            <p:nvPr/>
          </p:nvSpPr>
          <p:spPr>
            <a:xfrm>
              <a:off x="6862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13" cstate="print"/>
            <a:stretch>
              <a:fillRect/>
            </a:stretch>
          </p:blipFill>
          <p:spPr>
            <a:xfrm>
              <a:off x="6862934" y="347287"/>
              <a:ext cx="9526" cy="6857999"/>
            </a:xfrm>
            <a:prstGeom prst="rect">
              <a:avLst/>
            </a:prstGeom>
          </p:spPr>
        </p:pic>
        <p:sp>
          <p:nvSpPr>
            <p:cNvPr id="86" name="object 86"/>
            <p:cNvSpPr/>
            <p:nvPr/>
          </p:nvSpPr>
          <p:spPr>
            <a:xfrm>
              <a:off x="7167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4" cstate="print"/>
            <a:stretch>
              <a:fillRect/>
            </a:stretch>
          </p:blipFill>
          <p:spPr>
            <a:xfrm>
              <a:off x="7167734" y="347287"/>
              <a:ext cx="9526" cy="6857999"/>
            </a:xfrm>
            <a:prstGeom prst="rect">
              <a:avLst/>
            </a:prstGeom>
          </p:spPr>
        </p:pic>
        <p:sp>
          <p:nvSpPr>
            <p:cNvPr id="88" name="object 88"/>
            <p:cNvSpPr/>
            <p:nvPr/>
          </p:nvSpPr>
          <p:spPr>
            <a:xfrm>
              <a:off x="7472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12" cstate="print"/>
            <a:stretch>
              <a:fillRect/>
            </a:stretch>
          </p:blipFill>
          <p:spPr>
            <a:xfrm>
              <a:off x="7472534" y="347287"/>
              <a:ext cx="9526" cy="6857999"/>
            </a:xfrm>
            <a:prstGeom prst="rect">
              <a:avLst/>
            </a:prstGeom>
          </p:spPr>
        </p:pic>
        <p:sp>
          <p:nvSpPr>
            <p:cNvPr id="90" name="object 90"/>
            <p:cNvSpPr/>
            <p:nvPr/>
          </p:nvSpPr>
          <p:spPr>
            <a:xfrm>
              <a:off x="77773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13" cstate="print"/>
            <a:stretch>
              <a:fillRect/>
            </a:stretch>
          </p:blipFill>
          <p:spPr>
            <a:xfrm>
              <a:off x="7777334" y="347287"/>
              <a:ext cx="9526" cy="6857999"/>
            </a:xfrm>
            <a:prstGeom prst="rect">
              <a:avLst/>
            </a:prstGeom>
          </p:spPr>
        </p:pic>
        <p:sp>
          <p:nvSpPr>
            <p:cNvPr id="92" name="object 92"/>
            <p:cNvSpPr/>
            <p:nvPr/>
          </p:nvSpPr>
          <p:spPr>
            <a:xfrm>
              <a:off x="8082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4" cstate="print"/>
            <a:stretch>
              <a:fillRect/>
            </a:stretch>
          </p:blipFill>
          <p:spPr>
            <a:xfrm>
              <a:off x="8082134" y="347287"/>
              <a:ext cx="9526" cy="6857999"/>
            </a:xfrm>
            <a:prstGeom prst="rect">
              <a:avLst/>
            </a:prstGeom>
          </p:spPr>
        </p:pic>
        <p:sp>
          <p:nvSpPr>
            <p:cNvPr id="94" name="object 94"/>
            <p:cNvSpPr/>
            <p:nvPr/>
          </p:nvSpPr>
          <p:spPr>
            <a:xfrm>
              <a:off x="8386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12" cstate="print"/>
            <a:stretch>
              <a:fillRect/>
            </a:stretch>
          </p:blipFill>
          <p:spPr>
            <a:xfrm>
              <a:off x="8386934" y="347287"/>
              <a:ext cx="9526" cy="6857999"/>
            </a:xfrm>
            <a:prstGeom prst="rect">
              <a:avLst/>
            </a:prstGeom>
          </p:spPr>
        </p:pic>
        <p:sp>
          <p:nvSpPr>
            <p:cNvPr id="96" name="object 96"/>
            <p:cNvSpPr/>
            <p:nvPr/>
          </p:nvSpPr>
          <p:spPr>
            <a:xfrm>
              <a:off x="8691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13" cstate="print"/>
            <a:stretch>
              <a:fillRect/>
            </a:stretch>
          </p:blipFill>
          <p:spPr>
            <a:xfrm>
              <a:off x="8691734" y="347287"/>
              <a:ext cx="9526" cy="6857999"/>
            </a:xfrm>
            <a:prstGeom prst="rect">
              <a:avLst/>
            </a:prstGeom>
          </p:spPr>
        </p:pic>
        <p:sp>
          <p:nvSpPr>
            <p:cNvPr id="98" name="object 98"/>
            <p:cNvSpPr/>
            <p:nvPr/>
          </p:nvSpPr>
          <p:spPr>
            <a:xfrm>
              <a:off x="8996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4" cstate="print"/>
            <a:stretch>
              <a:fillRect/>
            </a:stretch>
          </p:blipFill>
          <p:spPr>
            <a:xfrm>
              <a:off x="8996534" y="347287"/>
              <a:ext cx="9526" cy="6857999"/>
            </a:xfrm>
            <a:prstGeom prst="rect">
              <a:avLst/>
            </a:prstGeom>
          </p:spPr>
        </p:pic>
        <p:sp>
          <p:nvSpPr>
            <p:cNvPr id="100" name="object 100"/>
            <p:cNvSpPr/>
            <p:nvPr/>
          </p:nvSpPr>
          <p:spPr>
            <a:xfrm>
              <a:off x="9301334"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101" name="object 101"/>
            <p:cNvPicPr/>
            <p:nvPr/>
          </p:nvPicPr>
          <p:blipFill>
            <a:blip r:embed="rId15" cstate="print"/>
            <a:stretch>
              <a:fillRect/>
            </a:stretch>
          </p:blipFill>
          <p:spPr>
            <a:xfrm>
              <a:off x="9301334" y="347287"/>
              <a:ext cx="9525" cy="6857999"/>
            </a:xfrm>
            <a:prstGeom prst="rect">
              <a:avLst/>
            </a:prstGeom>
          </p:spPr>
        </p:pic>
        <p:sp>
          <p:nvSpPr>
            <p:cNvPr id="102" name="object 102"/>
            <p:cNvSpPr/>
            <p:nvPr/>
          </p:nvSpPr>
          <p:spPr>
            <a:xfrm>
              <a:off x="9606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3" name="object 103"/>
            <p:cNvPicPr/>
            <p:nvPr/>
          </p:nvPicPr>
          <p:blipFill>
            <a:blip r:embed="rId13" cstate="print"/>
            <a:stretch>
              <a:fillRect/>
            </a:stretch>
          </p:blipFill>
          <p:spPr>
            <a:xfrm>
              <a:off x="9606134" y="347287"/>
              <a:ext cx="9526" cy="6857999"/>
            </a:xfrm>
            <a:prstGeom prst="rect">
              <a:avLst/>
            </a:prstGeom>
          </p:spPr>
        </p:pic>
        <p:sp>
          <p:nvSpPr>
            <p:cNvPr id="105" name="object 105"/>
            <p:cNvSpPr/>
            <p:nvPr/>
          </p:nvSpPr>
          <p:spPr>
            <a:xfrm>
              <a:off x="9610895" y="347287"/>
              <a:ext cx="0" cy="2362200"/>
            </a:xfrm>
            <a:custGeom>
              <a:avLst/>
              <a:gdLst/>
              <a:ahLst/>
              <a:cxnLst/>
              <a:rect l="l" t="t" r="r" b="b"/>
              <a:pathLst>
                <a:path h="2362200">
                  <a:moveTo>
                    <a:pt x="0" y="0"/>
                  </a:moveTo>
                  <a:lnTo>
                    <a:pt x="0" y="2362199"/>
                  </a:lnTo>
                </a:path>
              </a:pathLst>
            </a:custGeom>
            <a:ln w="9524">
              <a:solidFill>
                <a:srgbClr val="00B2DE"/>
              </a:solidFill>
            </a:ln>
          </p:spPr>
          <p:txBody>
            <a:bodyPr wrap="square" lIns="0" tIns="0" rIns="0" bIns="0" rtlCol="0"/>
            <a:lstStyle/>
            <a:p>
              <a:endParaRPr sz="1634"/>
            </a:p>
          </p:txBody>
        </p:sp>
        <p:pic>
          <p:nvPicPr>
            <p:cNvPr id="106" name="object 106"/>
            <p:cNvPicPr/>
            <p:nvPr/>
          </p:nvPicPr>
          <p:blipFill>
            <a:blip r:embed="rId16" cstate="print"/>
            <a:stretch>
              <a:fillRect/>
            </a:stretch>
          </p:blipFill>
          <p:spPr>
            <a:xfrm>
              <a:off x="1382683" y="538480"/>
              <a:ext cx="7926185" cy="922712"/>
            </a:xfrm>
            <a:prstGeom prst="rect">
              <a:avLst/>
            </a:prstGeom>
          </p:spPr>
        </p:pic>
        <p:pic>
          <p:nvPicPr>
            <p:cNvPr id="110" name="object 110"/>
            <p:cNvPicPr/>
            <p:nvPr/>
          </p:nvPicPr>
          <p:blipFill>
            <a:blip r:embed="rId17" cstate="print"/>
            <a:stretch>
              <a:fillRect/>
            </a:stretch>
          </p:blipFill>
          <p:spPr>
            <a:xfrm>
              <a:off x="1615108" y="1884535"/>
              <a:ext cx="7250111" cy="5429248"/>
            </a:xfrm>
            <a:prstGeom prst="rect">
              <a:avLst/>
            </a:prstGeom>
          </p:spPr>
        </p:pic>
      </p:grpSp>
      <p:sp>
        <p:nvSpPr>
          <p:cNvPr id="114" name="object 112">
            <a:extLst>
              <a:ext uri="{FF2B5EF4-FFF2-40B4-BE49-F238E27FC236}">
                <a16:creationId xmlns:a16="http://schemas.microsoft.com/office/drawing/2014/main" id="{BDEAA3E5-1E5C-41A9-8173-906CE6C2E888}"/>
              </a:ext>
            </a:extLst>
          </p:cNvPr>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sz="3600" spc="-522" dirty="0"/>
              <a:t>C</a:t>
            </a:r>
            <a:r>
              <a:rPr sz="3600" spc="-404" dirty="0"/>
              <a:t>e</a:t>
            </a:r>
            <a:r>
              <a:rPr sz="3600" spc="-204" dirty="0"/>
              <a:t>l</a:t>
            </a:r>
            <a:r>
              <a:rPr sz="3600" spc="-200" dirty="0"/>
              <a:t>l </a:t>
            </a:r>
            <a:r>
              <a:rPr sz="3600" spc="-522" dirty="0"/>
              <a:t>B</a:t>
            </a:r>
            <a:r>
              <a:rPr sz="3600" spc="-431" dirty="0"/>
              <a:t>iom</a:t>
            </a:r>
            <a:r>
              <a:rPr sz="3600" spc="-404" dirty="0"/>
              <a:t>ass</a:t>
            </a:r>
            <a:r>
              <a:rPr sz="3600" spc="-245" dirty="0"/>
              <a:t>-t</a:t>
            </a:r>
            <a:r>
              <a:rPr sz="3600" spc="-439" dirty="0"/>
              <a:t>o</a:t>
            </a:r>
            <a:r>
              <a:rPr sz="3600" spc="-245" dirty="0"/>
              <a:t>-</a:t>
            </a:r>
            <a:r>
              <a:rPr sz="3600" spc="-481" dirty="0"/>
              <a:t>E</a:t>
            </a:r>
            <a:r>
              <a:rPr sz="3600" spc="-245" dirty="0"/>
              <a:t>t</a:t>
            </a:r>
            <a:r>
              <a:rPr sz="3600" spc="-422" dirty="0"/>
              <a:t>ha</a:t>
            </a:r>
            <a:r>
              <a:rPr sz="3600" spc="-363" dirty="0"/>
              <a:t>nol</a:t>
            </a:r>
            <a:r>
              <a:rPr sz="3600" spc="-200" dirty="0"/>
              <a:t> </a:t>
            </a:r>
            <a:r>
              <a:rPr sz="3600" spc="-481" dirty="0"/>
              <a:t>P</a:t>
            </a:r>
            <a:r>
              <a:rPr sz="3600" spc="-286" dirty="0"/>
              <a:t>r</a:t>
            </a:r>
            <a:r>
              <a:rPr sz="3600" spc="-408" dirty="0"/>
              <a:t>ocess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4664333" y="549506"/>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F</a:t>
            </a:r>
            <a:r>
              <a:rPr spc="-486" dirty="0"/>
              <a:t>E</a:t>
            </a:r>
            <a:r>
              <a:rPr spc="-481" dirty="0"/>
              <a:t>E</a:t>
            </a:r>
            <a:r>
              <a:rPr spc="-522" dirty="0"/>
              <a:t>D</a:t>
            </a:r>
            <a:r>
              <a:rPr spc="-481" dirty="0"/>
              <a:t>S</a:t>
            </a:r>
            <a:r>
              <a:rPr spc="-499" dirty="0"/>
              <a:t>T</a:t>
            </a:r>
            <a:r>
              <a:rPr spc="-558" dirty="0"/>
              <a:t>O</a:t>
            </a:r>
            <a:r>
              <a:rPr spc="-522" dirty="0"/>
              <a:t>CK</a:t>
            </a:r>
            <a:r>
              <a:rPr spc="-481" dirty="0"/>
              <a:t>S</a:t>
            </a:r>
          </a:p>
        </p:txBody>
      </p:sp>
      <p:pic>
        <p:nvPicPr>
          <p:cNvPr id="13" name="object 13"/>
          <p:cNvPicPr/>
          <p:nvPr/>
        </p:nvPicPr>
        <p:blipFill>
          <a:blip r:embed="rId2" cstate="print"/>
          <a:stretch>
            <a:fillRect/>
          </a:stretch>
        </p:blipFill>
        <p:spPr>
          <a:xfrm>
            <a:off x="3152693" y="1270408"/>
            <a:ext cx="6091515" cy="522562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760807" y="1139299"/>
            <a:ext cx="6532387" cy="5146380"/>
          </a:xfrm>
          <a:prstGeom prst="rect">
            <a:avLst/>
          </a:prstGeom>
        </p:spPr>
      </p:pic>
      <p:sp>
        <p:nvSpPr>
          <p:cNvPr id="12" name="object 12"/>
          <p:cNvSpPr txBox="1">
            <a:spLocks noGrp="1"/>
          </p:cNvSpPr>
          <p:nvPr>
            <p:ph type="title"/>
          </p:nvPr>
        </p:nvSpPr>
        <p:spPr>
          <a:xfrm>
            <a:off x="4665428" y="392580"/>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F</a:t>
            </a:r>
            <a:r>
              <a:rPr spc="-486" dirty="0"/>
              <a:t>E</a:t>
            </a:r>
            <a:r>
              <a:rPr spc="-481" dirty="0"/>
              <a:t>E</a:t>
            </a:r>
            <a:r>
              <a:rPr spc="-522" dirty="0"/>
              <a:t>D</a:t>
            </a:r>
            <a:r>
              <a:rPr spc="-481" dirty="0"/>
              <a:t>S</a:t>
            </a:r>
            <a:r>
              <a:rPr spc="-499" dirty="0"/>
              <a:t>T</a:t>
            </a:r>
            <a:r>
              <a:rPr spc="-558" dirty="0"/>
              <a:t>O</a:t>
            </a:r>
            <a:r>
              <a:rPr spc="-522" dirty="0"/>
              <a:t>CK</a:t>
            </a:r>
            <a:r>
              <a:rPr spc="-481" dirty="0"/>
              <a: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592775" y="2795296"/>
            <a:ext cx="6532388" cy="3097623"/>
          </a:xfrm>
          <a:prstGeom prst="rect">
            <a:avLst/>
          </a:prstGeom>
        </p:spPr>
      </p:pic>
      <p:sp>
        <p:nvSpPr>
          <p:cNvPr id="12" name="object 12"/>
          <p:cNvSpPr txBox="1">
            <a:spLocks noGrp="1"/>
          </p:cNvSpPr>
          <p:nvPr>
            <p:ph type="title"/>
          </p:nvPr>
        </p:nvSpPr>
        <p:spPr>
          <a:xfrm>
            <a:off x="4430027" y="763483"/>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F</a:t>
            </a:r>
            <a:r>
              <a:rPr spc="-486" dirty="0"/>
              <a:t>E</a:t>
            </a:r>
            <a:r>
              <a:rPr spc="-481" dirty="0"/>
              <a:t>E</a:t>
            </a:r>
            <a:r>
              <a:rPr spc="-522" dirty="0"/>
              <a:t>D</a:t>
            </a:r>
            <a:r>
              <a:rPr spc="-481" dirty="0"/>
              <a:t>S</a:t>
            </a:r>
            <a:r>
              <a:rPr spc="-499" dirty="0"/>
              <a:t>T</a:t>
            </a:r>
            <a:r>
              <a:rPr spc="-558" dirty="0"/>
              <a:t>O</a:t>
            </a:r>
            <a:r>
              <a:rPr spc="-522" dirty="0"/>
              <a:t>CK</a:t>
            </a:r>
            <a:r>
              <a:rPr spc="-481" dirty="0"/>
              <a: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2B9A8-76C6-40C7-B5B7-3B82FFF891B2}"/>
              </a:ext>
            </a:extLst>
          </p:cNvPr>
          <p:cNvSpPr>
            <a:spLocks noGrp="1"/>
          </p:cNvSpPr>
          <p:nvPr>
            <p:ph type="title"/>
          </p:nvPr>
        </p:nvSpPr>
        <p:spPr>
          <a:xfrm>
            <a:off x="738808" y="1198815"/>
            <a:ext cx="10515600" cy="1009651"/>
          </a:xfrm>
        </p:spPr>
        <p:txBody>
          <a:bodyPr>
            <a:normAutofit fontScale="90000"/>
          </a:bodyPr>
          <a:lstStyle/>
          <a:p>
            <a:r>
              <a:rPr lang="en-GB" dirty="0"/>
              <a:t>Conclusion</a:t>
            </a:r>
            <a:br>
              <a:rPr lang="it-IT" sz="4800" dirty="0">
                <a:solidFill>
                  <a:srgbClr val="808080"/>
                </a:solidFill>
                <a:latin typeface="Cambria" panose="02040503050406030204" pitchFamily="18" charset="0"/>
                <a:ea typeface="Cambria" panose="02040503050406030204" pitchFamily="18" charset="0"/>
                <a:cs typeface="Times New Roman" panose="02020603050405020304" pitchFamily="18" charset="0"/>
              </a:rPr>
            </a:br>
            <a:endParaRPr lang="it-IT" dirty="0"/>
          </a:p>
        </p:txBody>
      </p:sp>
      <p:sp>
        <p:nvSpPr>
          <p:cNvPr id="4" name="Segnaposto piè di pagina 3">
            <a:extLst>
              <a:ext uri="{FF2B5EF4-FFF2-40B4-BE49-F238E27FC236}">
                <a16:creationId xmlns:a16="http://schemas.microsoft.com/office/drawing/2014/main" id="{0E63A849-3ACE-4A33-849A-AA1240F6C0FB}"/>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Bioenergy and energy crops </a:t>
            </a:r>
            <a:endParaRPr lang="en-US" dirty="0"/>
          </a:p>
        </p:txBody>
      </p:sp>
      <p:sp>
        <p:nvSpPr>
          <p:cNvPr id="5" name="Segnaposto numero diapositiva 4">
            <a:extLst>
              <a:ext uri="{FF2B5EF4-FFF2-40B4-BE49-F238E27FC236}">
                <a16:creationId xmlns:a16="http://schemas.microsoft.com/office/drawing/2014/main" id="{620219DC-887D-47BC-8C47-3DB7D27FF07A}"/>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8" name="Segnaposto contenuto 7">
            <a:extLst>
              <a:ext uri="{FF2B5EF4-FFF2-40B4-BE49-F238E27FC236}">
                <a16:creationId xmlns:a16="http://schemas.microsoft.com/office/drawing/2014/main" id="{5D67A311-1842-47CE-85FA-34AE64198C78}"/>
              </a:ext>
            </a:extLst>
          </p:cNvPr>
          <p:cNvSpPr>
            <a:spLocks noGrp="1"/>
          </p:cNvSpPr>
          <p:nvPr>
            <p:ph idx="1"/>
          </p:nvPr>
        </p:nvSpPr>
        <p:spPr/>
        <p:txBody>
          <a:bodyPr>
            <a:normAutofit lnSpcReduction="10000"/>
          </a:bodyPr>
          <a:lstStyle/>
          <a:p>
            <a:pPr marL="0" indent="0">
              <a:buNone/>
            </a:pPr>
            <a:r>
              <a:rPr lang="en-GB" dirty="0"/>
              <a:t>Bioenergy and energy crops offer crucial solutions for addressing climate change and transitioning to sustainable energy. By cultivating energy crops for biofuel production, we proactively diversify energy sources and reduce reliance on finite fossil fuels. Bioenergy, in the form of bioethanol and biodiesel, provides a cleaner alternative, mitigating greenhouse gas emissions. Sustainability depends on balancing environmental, social, and economic factors, emphasizing responsible land use, biodiversity preservation, and community engagement. Technological innovations and adherence to rigorous standards enhance bioenergy system efficiency. Challenges like land competition with food crops necessitate ongoing research and a nuanced approach to balancing energy needs, food security, and environmental conservation. Certification plays a key role in guiding responsible practices. Despite challenges, continued investment in research, education, and collaboration is essential for unlocking the full potential of bioenergy, contributing to a resilient, sustainable, and greener energy future</a:t>
            </a:r>
            <a:endParaRPr lang="it-IT" dirty="0"/>
          </a:p>
        </p:txBody>
      </p:sp>
    </p:spTree>
    <p:extLst>
      <p:ext uri="{BB962C8B-B14F-4D97-AF65-F5344CB8AC3E}">
        <p14:creationId xmlns:p14="http://schemas.microsoft.com/office/powerpoint/2010/main" val="39531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A648278D-68FD-4376-9850-8F004A202875}"/>
              </a:ext>
            </a:extLst>
          </p:cNvPr>
          <p:cNvSpPr>
            <a:spLocks noGrp="1" noChangeArrowheads="1"/>
          </p:cNvSpPr>
          <p:nvPr>
            <p:ph type="title"/>
          </p:nvPr>
        </p:nvSpPr>
        <p:spPr>
          <a:xfrm>
            <a:off x="2209800" y="290323"/>
            <a:ext cx="7772400" cy="590931"/>
          </a:xfrm>
          <a:solidFill>
            <a:srgbClr val="FFFF99">
              <a:alpha val="50195"/>
            </a:srgbClr>
          </a:solidFill>
          <a:ln cap="flat">
            <a:solidFill>
              <a:srgbClr val="CC0000"/>
            </a:solidFill>
            <a:miter lim="800000"/>
            <a:headEnd/>
            <a:tailEnd/>
          </a:ln>
          <a:effectLst>
            <a:outerShdw dist="107763" dir="2700000" algn="ctr" rotWithShape="0">
              <a:schemeClr val="bg2">
                <a:alpha val="50000"/>
              </a:schemeClr>
            </a:outerShdw>
          </a:effectLst>
        </p:spPr>
        <p:txBody>
          <a:bodyPr anchor="ctr">
            <a:spAutoFit/>
          </a:bodyPr>
          <a:lstStyle/>
          <a:p>
            <a:pPr algn="ctr"/>
            <a:r>
              <a:rPr lang="it-IT" altLang="it-IT" sz="3600" b="1" dirty="0">
                <a:solidFill>
                  <a:srgbClr val="008000"/>
                </a:solidFill>
                <a:latin typeface="Arial Narrow" panose="020B0606020202030204" pitchFamily="34" charset="0"/>
              </a:rPr>
              <a:t>BENEFITS</a:t>
            </a:r>
          </a:p>
        </p:txBody>
      </p:sp>
      <p:sp>
        <p:nvSpPr>
          <p:cNvPr id="44034" name="Rectangle 3" descr="Rectangle: Click to edit Master text styles&#10;Second level&#10;Third level&#10;Fourth level&#10;Fifth level">
            <a:extLst>
              <a:ext uri="{FF2B5EF4-FFF2-40B4-BE49-F238E27FC236}">
                <a16:creationId xmlns:a16="http://schemas.microsoft.com/office/drawing/2014/main" id="{9FB1ED2C-102E-4CFA-8551-8CB7AFB8E07C}"/>
              </a:ext>
            </a:extLst>
          </p:cNvPr>
          <p:cNvSpPr>
            <a:spLocks noGrp="1" noChangeArrowheads="1"/>
          </p:cNvSpPr>
          <p:nvPr>
            <p:ph type="body" idx="1"/>
          </p:nvPr>
        </p:nvSpPr>
        <p:spPr>
          <a:xfrm>
            <a:off x="1936750" y="1125539"/>
            <a:ext cx="8839200" cy="4702175"/>
          </a:xfrm>
        </p:spPr>
        <p:txBody>
          <a:bodyPr>
            <a:normAutofit/>
          </a:bodyPr>
          <a:lstStyle/>
          <a:p>
            <a:pPr marL="0"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AGRICOLTURE</a:t>
            </a:r>
          </a:p>
          <a:p>
            <a:pPr marL="269875" lvl="1" indent="0" defTabSz="762000">
              <a:buFont typeface="Wingdings" panose="05000000000000000000" pitchFamily="2" charset="2"/>
              <a:buChar char="ð"/>
            </a:pPr>
            <a:r>
              <a:rPr lang="en-US" altLang="it-IT" sz="2000" b="1" dirty="0">
                <a:solidFill>
                  <a:srgbClr val="000000"/>
                </a:solidFill>
                <a:latin typeface="Tw Cen MT" panose="020B0602020104020603" pitchFamily="34" charset="0"/>
              </a:rPr>
              <a:t>Increased use of agricultural and forestry resources</a:t>
            </a:r>
          </a:p>
          <a:p>
            <a:pPr marL="269875" lvl="1" indent="0" defTabSz="762000">
              <a:buFont typeface="Wingdings" panose="05000000000000000000" pitchFamily="2" charset="2"/>
              <a:buChar char="ð"/>
            </a:pPr>
            <a:r>
              <a:rPr lang="en-US" altLang="it-IT" sz="2000" b="1" dirty="0">
                <a:solidFill>
                  <a:srgbClr val="000000"/>
                </a:solidFill>
                <a:latin typeface="Tw Cen MT" panose="020B0602020104020603" pitchFamily="34" charset="0"/>
              </a:rPr>
              <a:t>Market diversification, greater competitiveness on the international scene</a:t>
            </a:r>
          </a:p>
          <a:p>
            <a:pPr marL="269875" lvl="1" indent="0" defTabSz="762000">
              <a:buFont typeface="Wingdings" panose="05000000000000000000" pitchFamily="2" charset="2"/>
              <a:buChar char="ð"/>
            </a:pPr>
            <a:r>
              <a:rPr lang="en-US" altLang="it-IT" sz="2000" b="1" dirty="0">
                <a:solidFill>
                  <a:srgbClr val="000000"/>
                </a:solidFill>
                <a:latin typeface="Tw Cen MT" panose="020B0602020104020603" pitchFamily="34" charset="0"/>
              </a:rPr>
              <a:t>Higher income for the farmer, development of rural areas</a:t>
            </a:r>
          </a:p>
          <a:p>
            <a:pPr marL="269875" lvl="1"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ENVIRONMENT</a:t>
            </a:r>
          </a:p>
          <a:p>
            <a:pPr marL="269875" lvl="1" indent="0" defTabSz="762000">
              <a:buFont typeface="Wingdings" panose="05000000000000000000" pitchFamily="2" charset="2"/>
              <a:buChar char="ð"/>
            </a:pPr>
            <a:r>
              <a:rPr lang="it-IT" altLang="it-IT" sz="2000" b="1" dirty="0">
                <a:solidFill>
                  <a:srgbClr val="000000"/>
                </a:solidFill>
                <a:latin typeface="Tw Cen MT" panose="020B0602020104020603" pitchFamily="34" charset="0"/>
              </a:rPr>
              <a:t>Small/large-scale </a:t>
            </a:r>
            <a:r>
              <a:rPr lang="it-IT" altLang="it-IT" sz="2000" b="1" dirty="0" err="1">
                <a:solidFill>
                  <a:srgbClr val="000000"/>
                </a:solidFill>
                <a:latin typeface="Tw Cen MT" panose="020B0602020104020603" pitchFamily="34" charset="0"/>
              </a:rPr>
              <a:t>pollution</a:t>
            </a:r>
            <a:r>
              <a:rPr lang="it-IT" altLang="it-IT" sz="2000" b="1" dirty="0">
                <a:solidFill>
                  <a:srgbClr val="000000"/>
                </a:solidFill>
                <a:latin typeface="Tw Cen MT" panose="020B0602020104020603" pitchFamily="34" charset="0"/>
              </a:rPr>
              <a:t> reduction.</a:t>
            </a:r>
          </a:p>
          <a:p>
            <a:pPr marL="0"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OCCUPATION</a:t>
            </a:r>
          </a:p>
          <a:p>
            <a:pPr marL="269875" lvl="1" indent="0" defTabSz="762000">
              <a:buFont typeface="Wingdings" panose="05000000000000000000" pitchFamily="2" charset="2"/>
              <a:buChar char="ð"/>
            </a:pPr>
            <a:r>
              <a:rPr lang="en-US" altLang="it-IT" sz="2000" b="1" dirty="0">
                <a:solidFill>
                  <a:srgbClr val="000000"/>
                </a:solidFill>
                <a:latin typeface="Tw Cen MT" panose="020B0602020104020603" pitchFamily="34" charset="0"/>
              </a:rPr>
              <a:t>Job creation, particularly in rural areas</a:t>
            </a:r>
          </a:p>
          <a:p>
            <a:pPr marL="269875" lvl="1" indent="0" defTabSz="762000">
              <a:buFont typeface="Wingdings" panose="05000000000000000000" pitchFamily="2" charset="2"/>
              <a:buChar char="ð"/>
            </a:pPr>
            <a:r>
              <a:rPr lang="it-IT" altLang="it-IT" b="1" dirty="0">
                <a:solidFill>
                  <a:srgbClr val="000000"/>
                </a:solidFill>
                <a:latin typeface="Tw Cen MT" panose="020B0602020104020603" pitchFamily="34" charset="0"/>
              </a:rPr>
              <a:t>Esempi: 1 job / 550 m</a:t>
            </a:r>
            <a:r>
              <a:rPr lang="it-IT" altLang="it-IT" b="1" baseline="30000" dirty="0">
                <a:solidFill>
                  <a:srgbClr val="000000"/>
                </a:solidFill>
                <a:latin typeface="Tw Cen MT" panose="020B0602020104020603" pitchFamily="34" charset="0"/>
              </a:rPr>
              <a:t>3</a:t>
            </a:r>
            <a:r>
              <a:rPr lang="it-IT" altLang="it-IT" b="1" dirty="0">
                <a:solidFill>
                  <a:srgbClr val="000000"/>
                </a:solidFill>
                <a:latin typeface="Tw Cen MT" panose="020B0602020104020603" pitchFamily="34" charset="0"/>
              </a:rPr>
              <a:t> </a:t>
            </a:r>
            <a:r>
              <a:rPr lang="it-IT" altLang="it-IT" b="1" dirty="0" err="1">
                <a:solidFill>
                  <a:srgbClr val="000000"/>
                </a:solidFill>
                <a:latin typeface="Tw Cen MT" panose="020B0602020104020603" pitchFamily="34" charset="0"/>
              </a:rPr>
              <a:t>bioeth</a:t>
            </a:r>
            <a:r>
              <a:rPr lang="it-IT" altLang="it-IT" b="1" dirty="0">
                <a:solidFill>
                  <a:srgbClr val="000000"/>
                </a:solidFill>
                <a:latin typeface="Tw Cen MT" panose="020B0602020104020603" pitchFamily="34" charset="0"/>
              </a:rPr>
              <a:t> = 10 </a:t>
            </a:r>
            <a:r>
              <a:rPr lang="it-IT" altLang="it-IT" b="1" dirty="0" err="1">
                <a:solidFill>
                  <a:srgbClr val="000000"/>
                </a:solidFill>
                <a:latin typeface="Tw Cen MT" panose="020B0602020104020603" pitchFamily="34" charset="0"/>
              </a:rPr>
              <a:t>agric</a:t>
            </a:r>
            <a:r>
              <a:rPr lang="it-IT" altLang="it-IT" b="1" dirty="0">
                <a:solidFill>
                  <a:srgbClr val="000000"/>
                </a:solidFill>
                <a:latin typeface="Tw Cen MT" panose="020B0602020104020603" pitchFamily="34" charset="0"/>
              </a:rPr>
              <a:t>. Job /</a:t>
            </a:r>
            <a:r>
              <a:rPr lang="it-IT" altLang="it-IT" b="1" dirty="0" err="1">
                <a:solidFill>
                  <a:srgbClr val="000000"/>
                </a:solidFill>
                <a:latin typeface="Tw Cen MT" panose="020B0602020104020603" pitchFamily="34" charset="0"/>
              </a:rPr>
              <a:t>MWel</a:t>
            </a:r>
            <a:r>
              <a:rPr lang="it-IT" altLang="it-IT" b="1" dirty="0">
                <a:solidFill>
                  <a:srgbClr val="000000"/>
                </a:solidFill>
                <a:latin typeface="Tw Cen MT" panose="020B0602020104020603" pitchFamily="34" charset="0"/>
              </a:rPr>
              <a:t> </a:t>
            </a:r>
            <a:r>
              <a:rPr lang="it-IT" altLang="it-IT" b="1" dirty="0" err="1">
                <a:solidFill>
                  <a:srgbClr val="000000"/>
                </a:solidFill>
                <a:latin typeface="Tw Cen MT" panose="020B0602020104020603" pitchFamily="34" charset="0"/>
              </a:rPr>
              <a:t>attached</a:t>
            </a:r>
            <a:r>
              <a:rPr lang="it-IT" altLang="it-IT" b="1" dirty="0">
                <a:solidFill>
                  <a:srgbClr val="000000"/>
                </a:solidFill>
                <a:latin typeface="Tw Cen MT" panose="020B0602020104020603" pitchFamily="34" charset="0"/>
              </a:rPr>
              <a:t> + 2 </a:t>
            </a:r>
            <a:r>
              <a:rPr lang="it-IT" altLang="it-IT" b="1" dirty="0" err="1">
                <a:solidFill>
                  <a:srgbClr val="000000"/>
                </a:solidFill>
                <a:latin typeface="Tw Cen MT" panose="020B0602020104020603" pitchFamily="34" charset="0"/>
              </a:rPr>
              <a:t>Indust</a:t>
            </a:r>
            <a:r>
              <a:rPr lang="it-IT" altLang="it-IT" b="1" dirty="0">
                <a:solidFill>
                  <a:srgbClr val="000000"/>
                </a:solidFill>
                <a:latin typeface="Tw Cen MT" panose="020B0602020104020603" pitchFamily="34" charset="0"/>
              </a:rPr>
              <a:t>. Job/</a:t>
            </a:r>
            <a:r>
              <a:rPr lang="it-IT" altLang="it-IT" b="1" dirty="0" err="1">
                <a:solidFill>
                  <a:srgbClr val="000000"/>
                </a:solidFill>
                <a:latin typeface="Tw Cen MT" panose="020B0602020104020603" pitchFamily="34" charset="0"/>
              </a:rPr>
              <a:t>MWel</a:t>
            </a:r>
            <a:r>
              <a:rPr lang="it-IT" altLang="it-IT" b="1" dirty="0">
                <a:solidFill>
                  <a:srgbClr val="000000"/>
                </a:solidFill>
                <a:latin typeface="Tw Cen MT" panose="020B0602020104020603" pitchFamily="34" charset="0"/>
              </a:rPr>
              <a:t> product</a:t>
            </a:r>
          </a:p>
          <a:p>
            <a:pPr marL="1233488" lvl="2" defTabSz="762000">
              <a:buFont typeface="Wingdings" panose="05000000000000000000" pitchFamily="2" charset="2"/>
              <a:buChar char="ð"/>
            </a:pPr>
            <a:endParaRPr lang="it-IT" altLang="it-IT" b="1" dirty="0">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STRATEGIC ASPECTS</a:t>
            </a:r>
          </a:p>
          <a:p>
            <a:pPr marL="0" indent="0" defTabSz="762000">
              <a:buFont typeface="Wingdings" panose="05000000000000000000" pitchFamily="2" charset="2"/>
              <a:buChar char="ð"/>
            </a:pPr>
            <a:r>
              <a:rPr lang="en-US" altLang="it-IT" sz="2000" b="1" dirty="0">
                <a:solidFill>
                  <a:srgbClr val="000000"/>
                </a:solidFill>
                <a:latin typeface="Tw Cen MT" panose="020B0602020104020603" pitchFamily="34" charset="0"/>
              </a:rPr>
              <a:t>Reduced dependence on imports (domestic </a:t>
            </a:r>
            <a:r>
              <a:rPr lang="en-US" altLang="it-IT" sz="2000" b="1" dirty="0" err="1">
                <a:solidFill>
                  <a:srgbClr val="000000"/>
                </a:solidFill>
                <a:latin typeface="Tw Cen MT" panose="020B0602020104020603" pitchFamily="34" charset="0"/>
              </a:rPr>
              <a:t>reneweble</a:t>
            </a:r>
            <a:r>
              <a:rPr lang="en-US" altLang="it-IT" sz="2000" b="1" dirty="0">
                <a:solidFill>
                  <a:srgbClr val="000000"/>
                </a:solidFill>
                <a:latin typeface="Tw Cen MT" panose="020B0602020104020603" pitchFamily="34" charset="0"/>
              </a:rPr>
              <a:t> fuel)</a:t>
            </a:r>
            <a:endParaRPr lang="it-IT" altLang="it-IT" sz="2000" b="1" dirty="0">
              <a:solidFill>
                <a:srgbClr val="000000"/>
              </a:solidFill>
              <a:latin typeface="Tw Cen MT" panose="020B0602020104020603" pitchFamily="34" charset="0"/>
            </a:endParaRPr>
          </a:p>
        </p:txBody>
      </p:sp>
    </p:spTree>
    <p:extLst>
      <p:ext uri="{BB962C8B-B14F-4D97-AF65-F5344CB8AC3E}">
        <p14:creationId xmlns:p14="http://schemas.microsoft.com/office/powerpoint/2010/main" val="109733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6A8FBFD6-7CC8-4A32-A1FA-38D3B978D65B}"/>
              </a:ext>
            </a:extLst>
          </p:cNvPr>
          <p:cNvSpPr>
            <a:spLocks noGrp="1" noChangeArrowheads="1"/>
          </p:cNvSpPr>
          <p:nvPr>
            <p:ph type="title"/>
          </p:nvPr>
        </p:nvSpPr>
        <p:spPr>
          <a:xfrm>
            <a:off x="2209800" y="290323"/>
            <a:ext cx="7772400" cy="590931"/>
          </a:xfrm>
          <a:solidFill>
            <a:srgbClr val="FFFF99">
              <a:alpha val="50195"/>
            </a:srgbClr>
          </a:solidFill>
          <a:ln cap="flat">
            <a:solidFill>
              <a:srgbClr val="CC0000"/>
            </a:solidFill>
            <a:miter lim="800000"/>
            <a:headEnd/>
            <a:tailEnd/>
          </a:ln>
          <a:effectLst>
            <a:outerShdw dist="107763" dir="2700000" algn="ctr" rotWithShape="0">
              <a:schemeClr val="bg2">
                <a:alpha val="50000"/>
              </a:schemeClr>
            </a:outerShdw>
          </a:effectLst>
        </p:spPr>
        <p:txBody>
          <a:bodyPr anchor="ctr">
            <a:spAutoFit/>
          </a:bodyPr>
          <a:lstStyle/>
          <a:p>
            <a:pPr algn="ctr"/>
            <a:r>
              <a:rPr lang="it-IT" altLang="it-IT" sz="3600" b="1" dirty="0">
                <a:solidFill>
                  <a:srgbClr val="008000"/>
                </a:solidFill>
                <a:latin typeface="Arial Narrow" panose="020B0606020202030204" pitchFamily="34" charset="0"/>
              </a:rPr>
              <a:t>PROBLEMATIC ASPECTS</a:t>
            </a:r>
          </a:p>
        </p:txBody>
      </p:sp>
      <p:sp>
        <p:nvSpPr>
          <p:cNvPr id="46082" name="Rectangle 3" descr="Rectangle: Click to edit Master text styles&#10;Second level&#10;Third level&#10;Fourth level&#10;Fifth level">
            <a:extLst>
              <a:ext uri="{FF2B5EF4-FFF2-40B4-BE49-F238E27FC236}">
                <a16:creationId xmlns:a16="http://schemas.microsoft.com/office/drawing/2014/main" id="{18AE47AB-64A3-4366-858E-08D4DD1F57C9}"/>
              </a:ext>
            </a:extLst>
          </p:cNvPr>
          <p:cNvSpPr>
            <a:spLocks noGrp="1" noChangeArrowheads="1"/>
          </p:cNvSpPr>
          <p:nvPr>
            <p:ph type="body" idx="1"/>
          </p:nvPr>
        </p:nvSpPr>
        <p:spPr>
          <a:xfrm>
            <a:off x="1676400" y="1390651"/>
            <a:ext cx="8839200" cy="4702175"/>
          </a:xfrm>
        </p:spPr>
        <p:txBody>
          <a:bodyPr/>
          <a:lstStyle/>
          <a:p>
            <a:pPr marL="0" indent="0" defTabSz="762000">
              <a:buFont typeface="Wingdings" panose="05000000000000000000" pitchFamily="2" charset="2"/>
              <a:buChar char="ð"/>
            </a:pPr>
            <a:r>
              <a:rPr lang="it-IT" altLang="it-IT" sz="2200" b="1" dirty="0">
                <a:solidFill>
                  <a:srgbClr val="008000"/>
                </a:solidFill>
                <a:latin typeface="Tw Cen MT" panose="020B0602020104020603" pitchFamily="34" charset="0"/>
              </a:rPr>
              <a:t>AGRICOLTURE</a:t>
            </a:r>
          </a:p>
          <a:p>
            <a:pPr marL="269875" lvl="1" indent="0" defTabSz="762000">
              <a:buFont typeface="Wingdings" panose="05000000000000000000" pitchFamily="2" charset="2"/>
              <a:buChar char="ð"/>
            </a:pPr>
            <a:r>
              <a:rPr lang="en-US" altLang="it-IT" sz="2200" dirty="0">
                <a:solidFill>
                  <a:srgbClr val="000000"/>
                </a:solidFill>
                <a:latin typeface="Tw Cen MT" panose="020B0602020104020603" pitchFamily="34" charset="0"/>
              </a:rPr>
              <a:t>Allocation of part of the productive land to energy production (Set-aside)</a:t>
            </a:r>
            <a:endParaRPr lang="it-IT" altLang="it-IT" sz="2200" dirty="0">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200" b="1" dirty="0">
                <a:solidFill>
                  <a:srgbClr val="008000"/>
                </a:solidFill>
                <a:latin typeface="Tw Cen MT" panose="020B0602020104020603" pitchFamily="34" charset="0"/>
              </a:rPr>
              <a:t>ENVIRONMENT</a:t>
            </a:r>
          </a:p>
          <a:p>
            <a:pPr marL="0" indent="0" defTabSz="762000">
              <a:buFont typeface="Wingdings" panose="05000000000000000000" pitchFamily="2" charset="2"/>
              <a:buChar char="ð"/>
            </a:pPr>
            <a:r>
              <a:rPr lang="en-US" altLang="it-IT" sz="2200" dirty="0">
                <a:solidFill>
                  <a:srgbClr val="000000"/>
                </a:solidFill>
                <a:latin typeface="Tw Cen MT" panose="020B0602020104020603" pitchFamily="34" charset="0"/>
              </a:rPr>
              <a:t>Production of pollutants associated with each combustion process, in particular NOx</a:t>
            </a:r>
            <a:endParaRPr lang="it-IT" altLang="it-IT" sz="2200" dirty="0">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200" b="1" dirty="0">
                <a:solidFill>
                  <a:srgbClr val="008000"/>
                </a:solidFill>
                <a:latin typeface="Tw Cen MT" panose="020B0602020104020603" pitchFamily="34" charset="0"/>
              </a:rPr>
              <a:t>MARKETS</a:t>
            </a:r>
          </a:p>
          <a:p>
            <a:pPr marL="0" indent="0" defTabSz="762000">
              <a:buFont typeface="Wingdings" panose="05000000000000000000" pitchFamily="2" charset="2"/>
              <a:buChar char="ð"/>
            </a:pPr>
            <a:r>
              <a:rPr lang="en-US" altLang="it-IT" sz="2200" dirty="0">
                <a:solidFill>
                  <a:srgbClr val="000000"/>
                </a:solidFill>
                <a:latin typeface="Tw Cen MT" panose="020B0602020104020603" pitchFamily="34" charset="0"/>
              </a:rPr>
              <a:t>Speculative effects on the prices of certain foodstuffs: (grains, maize, etc.)</a:t>
            </a:r>
            <a:endParaRPr lang="it-IT" altLang="it-IT" sz="2200" dirty="0">
              <a:solidFill>
                <a:srgbClr val="000000"/>
              </a:solidFill>
              <a:latin typeface="Tw Cen MT" panose="020B0602020104020603" pitchFamily="34" charset="0"/>
            </a:endParaRPr>
          </a:p>
        </p:txBody>
      </p:sp>
    </p:spTree>
    <p:extLst>
      <p:ext uri="{BB962C8B-B14F-4D97-AF65-F5344CB8AC3E}">
        <p14:creationId xmlns:p14="http://schemas.microsoft.com/office/powerpoint/2010/main" val="128223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A2CD644D-9D3B-4E43-B434-3CB730AFE7DE}"/>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it-IT" altLang="it-IT" sz="3600" b="1" dirty="0">
                <a:solidFill>
                  <a:srgbClr val="008000"/>
                </a:solidFill>
                <a:latin typeface="Arial Narrow" panose="020B0606020202030204" pitchFamily="34" charset="0"/>
              </a:rPr>
              <a:t>BIOFUELS PATHWAYS</a:t>
            </a:r>
          </a:p>
        </p:txBody>
      </p:sp>
      <p:pic>
        <p:nvPicPr>
          <p:cNvPr id="50178" name="Picture 4">
            <a:extLst>
              <a:ext uri="{FF2B5EF4-FFF2-40B4-BE49-F238E27FC236}">
                <a16:creationId xmlns:a16="http://schemas.microsoft.com/office/drawing/2014/main" id="{AF06846D-A66A-496F-A716-DB6AD6482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6" y="908050"/>
            <a:ext cx="7993063"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8566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descr="Rectangle: Click to edit Master text styles&#10;Second level&#10;Third level&#10;Fourth level&#10;Fifth level">
            <a:extLst>
              <a:ext uri="{FF2B5EF4-FFF2-40B4-BE49-F238E27FC236}">
                <a16:creationId xmlns:a16="http://schemas.microsoft.com/office/drawing/2014/main" id="{422FDDB7-3BF3-4A19-8D85-6A793BC7579F}"/>
              </a:ext>
            </a:extLst>
          </p:cNvPr>
          <p:cNvSpPr>
            <a:spLocks noGrp="1" noChangeArrowheads="1"/>
          </p:cNvSpPr>
          <p:nvPr>
            <p:ph type="body" idx="1"/>
          </p:nvPr>
        </p:nvSpPr>
        <p:spPr>
          <a:xfrm>
            <a:off x="1752600" y="1773238"/>
            <a:ext cx="8686800" cy="4502150"/>
          </a:xfrm>
        </p:spPr>
        <p:txBody>
          <a:bodyPr/>
          <a:lstStyle/>
          <a:p>
            <a:pPr marL="0" indent="0" algn="just" defTabSz="762000">
              <a:buFont typeface="Wingdings" panose="05000000000000000000" pitchFamily="2" charset="2"/>
              <a:buChar char="ð"/>
            </a:pPr>
            <a:r>
              <a:rPr lang="it-IT" altLang="it-IT" b="1" dirty="0">
                <a:solidFill>
                  <a:srgbClr val="008000"/>
                </a:solidFill>
                <a:latin typeface="Tw Cen MT" panose="020B0602020104020603" pitchFamily="34" charset="0"/>
              </a:rPr>
              <a:t>FIRST GENERATION BIOFUELS</a:t>
            </a:r>
          </a:p>
          <a:p>
            <a:pPr marL="0" indent="0" algn="just" defTabSz="762000">
              <a:buFont typeface="Wingdings" panose="05000000000000000000" pitchFamily="2" charset="2"/>
              <a:buChar char="ð"/>
            </a:pPr>
            <a:r>
              <a:rPr lang="en-US" altLang="it-IT" dirty="0">
                <a:solidFill>
                  <a:srgbClr val="000000"/>
                </a:solidFill>
                <a:latin typeface="Tw Cen MT" panose="020B0602020104020603" pitchFamily="34" charset="0"/>
              </a:rPr>
              <a:t>PPO, biodiesel, ETBE and bioethanol are FIRST GENERATION BIOFUELS since the conversion and engine technologies are widely developed and approved in practice. They offer the greatest short-term potentials of biofuels today. Although they differ in properties, technical requirements, economical aspects and potential, they can contribute to guarantee long-term mobility</a:t>
            </a:r>
            <a:endParaRPr lang="it-IT" altLang="it-IT" dirty="0">
              <a:solidFill>
                <a:srgbClr val="000000"/>
              </a:solidFill>
              <a:latin typeface="Tw Cen MT" panose="020B0602020104020603" pitchFamily="34" charset="0"/>
            </a:endParaRPr>
          </a:p>
        </p:txBody>
      </p:sp>
      <p:sp>
        <p:nvSpPr>
          <p:cNvPr id="52226" name="Rectangle 4">
            <a:extLst>
              <a:ext uri="{FF2B5EF4-FFF2-40B4-BE49-F238E27FC236}">
                <a16:creationId xmlns:a16="http://schemas.microsoft.com/office/drawing/2014/main" id="{6875D054-F762-41CC-B486-309115BFF0A6}"/>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it-IT" altLang="it-IT" sz="3600" b="1">
                <a:solidFill>
                  <a:srgbClr val="008000"/>
                </a:solidFill>
                <a:latin typeface="Arial Narrow" panose="020B0606020202030204" pitchFamily="34" charset="0"/>
              </a:rPr>
              <a:t>PATWAYS DEI BIOCARBURANTI</a:t>
            </a:r>
          </a:p>
        </p:txBody>
      </p:sp>
    </p:spTree>
    <p:extLst>
      <p:ext uri="{BB962C8B-B14F-4D97-AF65-F5344CB8AC3E}">
        <p14:creationId xmlns:p14="http://schemas.microsoft.com/office/powerpoint/2010/main" val="237170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descr="Rectangle: Click to edit Master text styles&#10;Second level&#10;Third level&#10;Fourth level&#10;Fifth level">
            <a:extLst>
              <a:ext uri="{FF2B5EF4-FFF2-40B4-BE49-F238E27FC236}">
                <a16:creationId xmlns:a16="http://schemas.microsoft.com/office/drawing/2014/main" id="{E2356DB7-8ADA-4B5F-80CB-D37767246820}"/>
              </a:ext>
            </a:extLst>
          </p:cNvPr>
          <p:cNvSpPr>
            <a:spLocks noGrp="1" noChangeArrowheads="1"/>
          </p:cNvSpPr>
          <p:nvPr>
            <p:ph type="body" idx="1"/>
          </p:nvPr>
        </p:nvSpPr>
        <p:spPr>
          <a:xfrm>
            <a:off x="1752600" y="1087438"/>
            <a:ext cx="8686800" cy="4502150"/>
          </a:xfrm>
        </p:spPr>
        <p:txBody>
          <a:bodyPr/>
          <a:lstStyle/>
          <a:p>
            <a:pPr marL="0" indent="0" algn="just" defTabSz="762000">
              <a:buFont typeface="Wingdings" panose="05000000000000000000" pitchFamily="2" charset="2"/>
              <a:buChar char="ð"/>
            </a:pPr>
            <a:endParaRPr lang="it-IT" altLang="it-IT" sz="2200" dirty="0">
              <a:solidFill>
                <a:srgbClr val="000000"/>
              </a:solidFill>
              <a:latin typeface="Tw Cen MT" panose="020B0602020104020603" pitchFamily="34" charset="0"/>
            </a:endParaRPr>
          </a:p>
          <a:p>
            <a:pPr marL="0" indent="0" algn="just" defTabSz="762000">
              <a:buFont typeface="Wingdings" panose="05000000000000000000" pitchFamily="2" charset="2"/>
              <a:buChar char="ð"/>
            </a:pPr>
            <a:r>
              <a:rPr lang="en-US" altLang="it-IT" sz="2200" b="1" dirty="0">
                <a:solidFill>
                  <a:srgbClr val="008000"/>
                </a:solidFill>
                <a:latin typeface="Tw Cen MT" panose="020B0602020104020603" pitchFamily="34" charset="0"/>
              </a:rPr>
              <a:t>SECOND GENERATION BIOFUELS</a:t>
            </a:r>
            <a:r>
              <a:rPr lang="en-US" altLang="it-IT" sz="2200" dirty="0">
                <a:solidFill>
                  <a:srgbClr val="000000"/>
                </a:solidFill>
                <a:latin typeface="Tw Cen MT" panose="020B0602020104020603" pitchFamily="34" charset="0"/>
              </a:rPr>
              <a:t> are not yet commercial available since their conversion technologies have to be improved. They include e.g. BTL fuels and ethanol from lignocellulose.  </a:t>
            </a:r>
            <a:r>
              <a:rPr lang="en-US" altLang="it-IT" sz="2200" dirty="0" err="1">
                <a:solidFill>
                  <a:srgbClr val="000000"/>
                </a:solidFill>
                <a:latin typeface="Tw Cen MT" panose="020B0602020104020603" pitchFamily="34" charset="0"/>
              </a:rPr>
              <a:t>BtL</a:t>
            </a:r>
            <a:r>
              <a:rPr lang="en-US" altLang="it-IT" sz="2200" dirty="0">
                <a:solidFill>
                  <a:srgbClr val="000000"/>
                </a:solidFill>
                <a:latin typeface="Tw Cen MT" panose="020B0602020104020603" pitchFamily="34" charset="0"/>
              </a:rPr>
              <a:t> fuels are a promising option for the future, but will not achieve relevance to the market before 2015. However, the boundaries first and second generation fuels are fluently and not exactly defined. Currently, the use of biomethane in the transport sector shifts from 2nd to 1st generation biofuel. First biomethane stations are built at the moment. Biomethane from biogas can be used in natural gas vehicles without any adjustments.</a:t>
            </a:r>
            <a:endParaRPr lang="it-IT" altLang="it-IT" sz="2200" dirty="0">
              <a:solidFill>
                <a:srgbClr val="000000"/>
              </a:solidFill>
              <a:effectLst>
                <a:outerShdw blurRad="38100" dist="38100" dir="2700000" algn="tl">
                  <a:srgbClr val="C0C0C0"/>
                </a:outerShdw>
              </a:effectLst>
              <a:latin typeface="Tw Cen MT" panose="020B0602020104020603" pitchFamily="34" charset="0"/>
            </a:endParaRPr>
          </a:p>
        </p:txBody>
      </p:sp>
      <p:sp>
        <p:nvSpPr>
          <p:cNvPr id="54274" name="Rectangle 4">
            <a:extLst>
              <a:ext uri="{FF2B5EF4-FFF2-40B4-BE49-F238E27FC236}">
                <a16:creationId xmlns:a16="http://schemas.microsoft.com/office/drawing/2014/main" id="{1F3CEFA1-9EAD-4D4A-B2C2-751C38C36CD7}"/>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it-IT" altLang="it-IT" sz="3600" b="1">
                <a:solidFill>
                  <a:srgbClr val="008000"/>
                </a:solidFill>
                <a:latin typeface="Arial Narrow" panose="020B0606020202030204" pitchFamily="34" charset="0"/>
              </a:rPr>
              <a:t>PATWAYS DEI BIOCARBURANTI</a:t>
            </a:r>
          </a:p>
        </p:txBody>
      </p:sp>
    </p:spTree>
    <p:extLst>
      <p:ext uri="{BB962C8B-B14F-4D97-AF65-F5344CB8AC3E}">
        <p14:creationId xmlns:p14="http://schemas.microsoft.com/office/powerpoint/2010/main" val="2397360604"/>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8AF938-F89B-462B-8941-18A47C39B137}"/>
</file>

<file path=customXml/itemProps2.xml><?xml version="1.0" encoding="utf-8"?>
<ds:datastoreItem xmlns:ds="http://schemas.openxmlformats.org/officeDocument/2006/customXml" ds:itemID="{492AB01B-B4C6-4361-AE3E-DAFBDF4B7835}"/>
</file>

<file path=docProps/app.xml><?xml version="1.0" encoding="utf-8"?>
<Properties xmlns="http://schemas.openxmlformats.org/officeDocument/2006/extended-properties" xmlns:vt="http://schemas.openxmlformats.org/officeDocument/2006/docPropsVTypes">
  <Template/>
  <TotalTime>305</TotalTime>
  <Words>2535</Words>
  <Application>Microsoft Office PowerPoint</Application>
  <PresentationFormat>Widescreen</PresentationFormat>
  <Paragraphs>162</Paragraphs>
  <Slides>46</Slides>
  <Notes>7</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46</vt:i4>
      </vt:variant>
    </vt:vector>
  </HeadingPairs>
  <TitlesOfParts>
    <vt:vector size="57" baseType="lpstr">
      <vt:lpstr>MS PGothic</vt:lpstr>
      <vt:lpstr>Arial</vt:lpstr>
      <vt:lpstr>Arial Narrow</vt:lpstr>
      <vt:lpstr>Calibri</vt:lpstr>
      <vt:lpstr>Calibri Light</vt:lpstr>
      <vt:lpstr>Cambria</vt:lpstr>
      <vt:lpstr>Georgia</vt:lpstr>
      <vt:lpstr>Times New Roman</vt:lpstr>
      <vt:lpstr>Tw Cen MT</vt:lpstr>
      <vt:lpstr>Wingdings</vt:lpstr>
      <vt:lpstr>Tema1</vt:lpstr>
      <vt:lpstr>Presentazione standard di PowerPoint</vt:lpstr>
      <vt:lpstr>Course: (VET-C3) Module: Bio-economy, circular economy and bio-based products Learning Unit: Bioenergy and energy crops  </vt:lpstr>
      <vt:lpstr>Introduction </vt:lpstr>
      <vt:lpstr>Presentazione standard di PowerPoint</vt:lpstr>
      <vt:lpstr>BENEFITS</vt:lpstr>
      <vt:lpstr>PROBLEMATIC ASPECTS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BIOETHANOL</vt:lpstr>
      <vt:lpstr>BIOETHANOL-PRODUCTION</vt:lpstr>
      <vt:lpstr>Presentazione standard di PowerPoint</vt:lpstr>
      <vt:lpstr>Presentazione standard di PowerPoint</vt:lpstr>
      <vt:lpstr>BIOETHANOL-PRODUCTION</vt:lpstr>
      <vt:lpstr>The Sugar-to-Ethanol Production</vt:lpstr>
      <vt:lpstr>The Sugar-to-Ethanol Production</vt:lpstr>
      <vt:lpstr>Presentazione standard di PowerPoint</vt:lpstr>
      <vt:lpstr>Grain-to-Ethanol Production</vt:lpstr>
      <vt:lpstr>The Grain-to-Ethanol Production</vt:lpstr>
      <vt:lpstr>The Grain-to-Ethanol Production</vt:lpstr>
      <vt:lpstr>The Grain-to-Ethanol Production</vt:lpstr>
      <vt:lpstr>The Grain-to-Ethanol Production</vt:lpstr>
      <vt:lpstr>Cellulosic Biomass-to-Ethanol</vt:lpstr>
      <vt:lpstr>Cell-Biomass-to-Ethanol Prod</vt:lpstr>
      <vt:lpstr>Cellulosic Biomass-to-Ethanol</vt:lpstr>
      <vt:lpstr>Cellulosic Biomass-to-Ethanol</vt:lpstr>
      <vt:lpstr>Cellulosic Biomass-to-Ethanol</vt:lpstr>
      <vt:lpstr>Cellulosic Biomass-to-Ethanol</vt:lpstr>
      <vt:lpstr>Cellulosic Biomass-to-Ethanol</vt:lpstr>
      <vt:lpstr>Cellulosic Biomass-to-Ethanol</vt:lpstr>
      <vt:lpstr>Cell Biomass-to-Ethanol Process</vt:lpstr>
      <vt:lpstr>Cell Biomass-to-Ethanol Process</vt:lpstr>
      <vt:lpstr>Cell Biomass-to-Ethanol Process</vt:lpstr>
      <vt:lpstr>Presentazione standard di PowerPoint</vt:lpstr>
      <vt:lpstr>Cell Biomass-to-Ethanol Process</vt:lpstr>
      <vt:lpstr>FEEDSTOCKS</vt:lpstr>
      <vt:lpstr>FEEDSTOCKS</vt:lpstr>
      <vt:lpstr>FEEDSTOCKS</vt:lpstr>
      <vt:lpstr>Conclusion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Leucotea</cp:lastModifiedBy>
  <cp:revision>46</cp:revision>
  <dcterms:created xsi:type="dcterms:W3CDTF">2022-08-02T09:54:50Z</dcterms:created>
  <dcterms:modified xsi:type="dcterms:W3CDTF">2024-02-29T10:57:26Z</dcterms:modified>
</cp:coreProperties>
</file>