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2"/>
  </p:notesMasterIdLst>
  <p:sldIdLst>
    <p:sldId id="265" r:id="rId2"/>
    <p:sldId id="256" r:id="rId3"/>
    <p:sldId id="260" r:id="rId4"/>
    <p:sldId id="269" r:id="rId5"/>
    <p:sldId id="267" r:id="rId6"/>
    <p:sldId id="280" r:id="rId7"/>
    <p:sldId id="279" r:id="rId8"/>
    <p:sldId id="268" r:id="rId9"/>
    <p:sldId id="263" r:id="rId10"/>
    <p:sldId id="261" r:id="rId11"/>
    <p:sldId id="270" r:id="rId12"/>
    <p:sldId id="271" r:id="rId13"/>
    <p:sldId id="281" r:id="rId14"/>
    <p:sldId id="282" r:id="rId15"/>
    <p:sldId id="277" r:id="rId16"/>
    <p:sldId id="283" r:id="rId17"/>
    <p:sldId id="284" r:id="rId18"/>
    <p:sldId id="285" r:id="rId19"/>
    <p:sldId id="278" r:id="rId20"/>
    <p:sldId id="26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7" d="100"/>
          <a:sy n="67"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6D6A6-3F04-41CE-A8FE-FE9863F10E23}" type="doc">
      <dgm:prSet loTypeId="urn:microsoft.com/office/officeart/2005/8/layout/bProcess3" loCatId="process" qsTypeId="urn:microsoft.com/office/officeart/2005/8/quickstyle/simple2" qsCatId="simple" csTypeId="urn:microsoft.com/office/officeart/2005/8/colors/colorful3" csCatId="colorful" phldr="1"/>
      <dgm:spPr/>
      <dgm:t>
        <a:bodyPr/>
        <a:lstStyle/>
        <a:p>
          <a:endParaRPr lang="en-US"/>
        </a:p>
      </dgm:t>
    </dgm:pt>
    <dgm:pt modelId="{586F2D13-B5C3-4DA8-8579-2B6225B0D7AB}">
      <dgm:prSet phldrT="[Text]" custT="1"/>
      <dgm:spPr/>
      <dgm:t>
        <a:bodyPr/>
        <a:lstStyle/>
        <a:p>
          <a:r>
            <a:rPr lang="it-IT" sz="900" b="1"/>
            <a:t>Identify Market Needs:</a:t>
          </a:r>
          <a:endParaRPr lang="en-US" sz="900" b="1"/>
        </a:p>
        <a:p>
          <a:r>
            <a:rPr lang="it-IT" sz="900" b="1"/>
            <a:t>Research and identify specific gaps or challenges within the bioeconomy where your service could add value. This could involve areas such as sustainable agriculture, bio-based materials, renewable energy, waste management, or biotechnology</a:t>
          </a:r>
          <a:r>
            <a:rPr lang="it-IT" sz="800" b="1"/>
            <a:t>.</a:t>
          </a:r>
          <a:endParaRPr lang="en-US" sz="800" b="1"/>
        </a:p>
      </dgm:t>
    </dgm:pt>
    <dgm:pt modelId="{0DB31701-7DF6-42EC-8B41-BA364EFA74FA}" type="parTrans" cxnId="{6EE8DF56-7F1F-4E12-8DCD-5466362378A3}">
      <dgm:prSet/>
      <dgm:spPr/>
      <dgm:t>
        <a:bodyPr/>
        <a:lstStyle/>
        <a:p>
          <a:endParaRPr lang="en-US"/>
        </a:p>
      </dgm:t>
    </dgm:pt>
    <dgm:pt modelId="{C2299BE4-1C63-46F1-B1F9-C620BB288DD8}" type="sibTrans" cxnId="{6EE8DF56-7F1F-4E12-8DCD-5466362378A3}">
      <dgm:prSet/>
      <dgm:spPr/>
      <dgm:t>
        <a:bodyPr/>
        <a:lstStyle/>
        <a:p>
          <a:endParaRPr lang="en-US"/>
        </a:p>
      </dgm:t>
    </dgm:pt>
    <dgm:pt modelId="{764CE707-7CFB-4686-B0FA-2264CAE2A3E2}">
      <dgm:prSet phldrT="[Text]" custT="1"/>
      <dgm:spPr/>
      <dgm:t>
        <a:bodyPr/>
        <a:lstStyle/>
        <a:p>
          <a:r>
            <a:rPr lang="it-IT" sz="900" b="1"/>
            <a:t>Define Your Niche:</a:t>
          </a:r>
          <a:endParaRPr lang="en-US" sz="900" b="1"/>
        </a:p>
        <a:p>
          <a:r>
            <a:rPr lang="it-IT" sz="900" b="1"/>
            <a:t>Determine your specialization within the bioeconomy. Are you focusing on data analysis for optimizing agricultural processes? Providing advisory services for bio-based product development? Defining a clear niche will help you tailor your offerings to meet specific market demands.</a:t>
          </a:r>
          <a:endParaRPr lang="en-US" sz="900" b="1"/>
        </a:p>
      </dgm:t>
    </dgm:pt>
    <dgm:pt modelId="{2C45883C-6EDA-4C23-9A53-655D249EB5CE}" type="parTrans" cxnId="{800BE36E-7A20-426C-9032-D7FD153BFDBF}">
      <dgm:prSet/>
      <dgm:spPr/>
      <dgm:t>
        <a:bodyPr/>
        <a:lstStyle/>
        <a:p>
          <a:endParaRPr lang="en-US"/>
        </a:p>
      </dgm:t>
    </dgm:pt>
    <dgm:pt modelId="{1C8F6646-643A-454F-8F9C-DB4E3F0852BA}" type="sibTrans" cxnId="{800BE36E-7A20-426C-9032-D7FD153BFDBF}">
      <dgm:prSet/>
      <dgm:spPr/>
      <dgm:t>
        <a:bodyPr/>
        <a:lstStyle/>
        <a:p>
          <a:endParaRPr lang="en-US"/>
        </a:p>
      </dgm:t>
    </dgm:pt>
    <dgm:pt modelId="{5A8500CA-8B83-4D29-AD49-1D1B3B6F1BC9}">
      <dgm:prSet phldrT="[Text]" custT="1"/>
      <dgm:spPr/>
      <dgm:t>
        <a:bodyPr/>
        <a:lstStyle/>
        <a:p>
          <a:r>
            <a:rPr lang="it-IT" sz="900" b="1"/>
            <a:t>Understand the Bioeconomy Landscape:</a:t>
          </a:r>
          <a:endParaRPr lang="en-US" sz="900" b="1"/>
        </a:p>
        <a:p>
          <a:r>
            <a:rPr lang="it-IT" sz="900" b="1"/>
            <a:t>Gain a deep understanding of the bioeconomy's current trends, technologies, and regulations. This knowledge will help you position your service effectively and ensure its relevance.</a:t>
          </a:r>
          <a:endParaRPr lang="en-US" sz="900" b="1"/>
        </a:p>
        <a:p>
          <a:endParaRPr lang="en-US" sz="700"/>
        </a:p>
      </dgm:t>
    </dgm:pt>
    <dgm:pt modelId="{E5FF7831-0F66-46E9-B14F-ECA7E5D7D970}" type="parTrans" cxnId="{D57EBD60-AB90-46EB-80B5-F87B1D1D66CA}">
      <dgm:prSet/>
      <dgm:spPr/>
      <dgm:t>
        <a:bodyPr/>
        <a:lstStyle/>
        <a:p>
          <a:endParaRPr lang="en-US"/>
        </a:p>
      </dgm:t>
    </dgm:pt>
    <dgm:pt modelId="{940D2F83-0007-4E75-8428-9E29CA4A55DD}" type="sibTrans" cxnId="{D57EBD60-AB90-46EB-80B5-F87B1D1D66CA}">
      <dgm:prSet/>
      <dgm:spPr/>
      <dgm:t>
        <a:bodyPr/>
        <a:lstStyle/>
        <a:p>
          <a:endParaRPr lang="en-US"/>
        </a:p>
      </dgm:t>
    </dgm:pt>
    <dgm:pt modelId="{5CBEA114-D3C4-48DE-AC9B-20C99B7837BD}">
      <dgm:prSet phldrT="[Text]" custT="1"/>
      <dgm:spPr/>
      <dgm:t>
        <a:bodyPr/>
        <a:lstStyle/>
        <a:p>
          <a:r>
            <a:rPr lang="it-IT" sz="900" b="1"/>
            <a:t>Develop Service Offerings:</a:t>
          </a:r>
          <a:endParaRPr lang="en-US" sz="900" b="1"/>
        </a:p>
        <a:p>
          <a:r>
            <a:rPr lang="it-IT" sz="900" b="1"/>
            <a:t>Based on your niche and market research, outline the specific services you will offer</a:t>
          </a:r>
          <a:r>
            <a:rPr lang="it-IT" sz="800"/>
            <a:t>.</a:t>
          </a:r>
          <a:endParaRPr lang="en-US" sz="800"/>
        </a:p>
      </dgm:t>
    </dgm:pt>
    <dgm:pt modelId="{308D155B-D818-484A-BB9F-8747B5ACB2BA}" type="parTrans" cxnId="{BA683B37-3625-4C72-90CA-EF69667BDEBE}">
      <dgm:prSet/>
      <dgm:spPr/>
      <dgm:t>
        <a:bodyPr/>
        <a:lstStyle/>
        <a:p>
          <a:endParaRPr lang="en-US"/>
        </a:p>
      </dgm:t>
    </dgm:pt>
    <dgm:pt modelId="{F1BA8683-4B2F-42D7-B1E0-E6B9FD8473CF}" type="sibTrans" cxnId="{BA683B37-3625-4C72-90CA-EF69667BDEBE}">
      <dgm:prSet/>
      <dgm:spPr/>
      <dgm:t>
        <a:bodyPr/>
        <a:lstStyle/>
        <a:p>
          <a:endParaRPr lang="en-US"/>
        </a:p>
      </dgm:t>
    </dgm:pt>
    <dgm:pt modelId="{A27B727E-BDAD-43E5-A6C4-735E4C57FA5C}">
      <dgm:prSet phldrT="[Text]" custT="1"/>
      <dgm:spPr/>
      <dgm:t>
        <a:bodyPr/>
        <a:lstStyle/>
        <a:p>
          <a:r>
            <a:rPr lang="it-IT" sz="900" b="1"/>
            <a:t>Demonstrate Value:</a:t>
          </a:r>
          <a:endParaRPr lang="en-US" sz="900" b="1"/>
        </a:p>
        <a:p>
          <a:r>
            <a:rPr lang="it-IT" sz="900" b="1"/>
            <a:t>Develop case studies or pilot projects that showcase the value your service brings to clients. Highlight how your service can lead to cost savings, increased efficiency, reduced environmental impact, or other benefits</a:t>
          </a:r>
          <a:r>
            <a:rPr lang="it-IT" sz="800"/>
            <a:t>.</a:t>
          </a:r>
          <a:endParaRPr lang="en-US" sz="800"/>
        </a:p>
      </dgm:t>
    </dgm:pt>
    <dgm:pt modelId="{9C39B765-1857-4791-9EF0-F013E046A1ED}" type="parTrans" cxnId="{B116B88F-4F55-47BB-BEDA-73B586541398}">
      <dgm:prSet/>
      <dgm:spPr/>
      <dgm:t>
        <a:bodyPr/>
        <a:lstStyle/>
        <a:p>
          <a:endParaRPr lang="en-US"/>
        </a:p>
      </dgm:t>
    </dgm:pt>
    <dgm:pt modelId="{497DF5F6-2611-403A-B55F-9AB40102B64E}" type="sibTrans" cxnId="{B116B88F-4F55-47BB-BEDA-73B586541398}">
      <dgm:prSet/>
      <dgm:spPr/>
      <dgm:t>
        <a:bodyPr/>
        <a:lstStyle/>
        <a:p>
          <a:endParaRPr lang="en-US"/>
        </a:p>
      </dgm:t>
    </dgm:pt>
    <dgm:pt modelId="{5427D9E8-6B05-4AA6-A711-8B9100288B61}">
      <dgm:prSet custT="1"/>
      <dgm:spPr/>
      <dgm:t>
        <a:bodyPr/>
        <a:lstStyle/>
        <a:p>
          <a:r>
            <a:rPr lang="it-IT" sz="900" b="1"/>
            <a:t>Marketing and Branding:</a:t>
          </a:r>
          <a:endParaRPr lang="en-US" sz="900" b="1"/>
        </a:p>
        <a:p>
          <a:r>
            <a:rPr lang="it-IT" sz="900" b="1"/>
            <a:t>Create a strong brand identity that resonates with the bioeconomy's values of sustainability and innovation. Develop a compelling website, marketing materials, and online presence to reach your target audience</a:t>
          </a:r>
          <a:r>
            <a:rPr lang="it-IT" sz="800"/>
            <a:t>.</a:t>
          </a:r>
          <a:endParaRPr lang="en-US" sz="800"/>
        </a:p>
      </dgm:t>
    </dgm:pt>
    <dgm:pt modelId="{B9AD80CB-39F8-4551-8633-FCDA77C73379}" type="parTrans" cxnId="{268715FA-0205-4376-A091-8E87EB84E167}">
      <dgm:prSet/>
      <dgm:spPr/>
      <dgm:t>
        <a:bodyPr/>
        <a:lstStyle/>
        <a:p>
          <a:endParaRPr lang="en-US"/>
        </a:p>
      </dgm:t>
    </dgm:pt>
    <dgm:pt modelId="{911AAB3B-4AFB-4526-B85B-407468FEE250}" type="sibTrans" cxnId="{268715FA-0205-4376-A091-8E87EB84E167}">
      <dgm:prSet/>
      <dgm:spPr/>
      <dgm:t>
        <a:bodyPr/>
        <a:lstStyle/>
        <a:p>
          <a:endParaRPr lang="en-US"/>
        </a:p>
      </dgm:t>
    </dgm:pt>
    <dgm:pt modelId="{8D986A43-3324-49B2-900F-E7A6ED15B5A0}">
      <dgm:prSet custT="1"/>
      <dgm:spPr/>
      <dgm:t>
        <a:bodyPr/>
        <a:lstStyle/>
        <a:p>
          <a:r>
            <a:rPr lang="it-IT" sz="900" b="1"/>
            <a:t>Regulatory Compliance:</a:t>
          </a:r>
          <a:endParaRPr lang="en-US" sz="900" b="1"/>
        </a:p>
        <a:p>
          <a:r>
            <a:rPr lang="it-IT" sz="900" b="1"/>
            <a:t>Ensure that your services are aligned with relevant regulations and standards within the bioeconomy. This is especially important if you are offering services related to biotechnology or bio-based products.</a:t>
          </a:r>
          <a:endParaRPr lang="en-US" sz="900" b="1"/>
        </a:p>
      </dgm:t>
    </dgm:pt>
    <dgm:pt modelId="{EEA25D24-D388-4C81-8102-FCF815A9551B}" type="parTrans" cxnId="{C3A47A69-C3CE-4AC4-83D8-087C0763F953}">
      <dgm:prSet/>
      <dgm:spPr/>
      <dgm:t>
        <a:bodyPr/>
        <a:lstStyle/>
        <a:p>
          <a:endParaRPr lang="en-US"/>
        </a:p>
      </dgm:t>
    </dgm:pt>
    <dgm:pt modelId="{B7F0DD91-3BFD-40EA-8923-7E44E9C3CF49}" type="sibTrans" cxnId="{C3A47A69-C3CE-4AC4-83D8-087C0763F953}">
      <dgm:prSet/>
      <dgm:spPr/>
      <dgm:t>
        <a:bodyPr/>
        <a:lstStyle/>
        <a:p>
          <a:endParaRPr lang="en-US"/>
        </a:p>
      </dgm:t>
    </dgm:pt>
    <dgm:pt modelId="{502C3FED-D7C0-45A6-A37B-576A166194F6}">
      <dgm:prSet custT="1"/>
      <dgm:spPr/>
      <dgm:t>
        <a:bodyPr/>
        <a:lstStyle/>
        <a:p>
          <a:r>
            <a:rPr lang="it-IT" sz="900" b="1"/>
            <a:t>Pricing Strategy:</a:t>
          </a:r>
          <a:endParaRPr lang="en-US" sz="900" b="1"/>
        </a:p>
        <a:p>
          <a:r>
            <a:rPr lang="it-IT" sz="900" b="1"/>
            <a:t>Determine your pricing model based on factors such as the complexity of services, market demand, and the value your service provides to clients</a:t>
          </a:r>
          <a:r>
            <a:rPr lang="it-IT" sz="800"/>
            <a:t>.</a:t>
          </a:r>
          <a:endParaRPr lang="en-US" sz="800"/>
        </a:p>
      </dgm:t>
    </dgm:pt>
    <dgm:pt modelId="{4A9B827C-AAFC-4CF4-A052-1AE001C2B824}" type="parTrans" cxnId="{FD89E5E2-2CAF-4D7B-94E0-F278CA669EFB}">
      <dgm:prSet/>
      <dgm:spPr/>
      <dgm:t>
        <a:bodyPr/>
        <a:lstStyle/>
        <a:p>
          <a:endParaRPr lang="en-US"/>
        </a:p>
      </dgm:t>
    </dgm:pt>
    <dgm:pt modelId="{F24F6C51-3256-4984-A588-1AB770540C9F}" type="sibTrans" cxnId="{FD89E5E2-2CAF-4D7B-94E0-F278CA669EFB}">
      <dgm:prSet/>
      <dgm:spPr/>
      <dgm:t>
        <a:bodyPr/>
        <a:lstStyle/>
        <a:p>
          <a:endParaRPr lang="en-US"/>
        </a:p>
      </dgm:t>
    </dgm:pt>
    <dgm:pt modelId="{006F24A0-1145-423B-BEDD-858E5592A4E5}">
      <dgm:prSet custT="1"/>
      <dgm:spPr/>
      <dgm:t>
        <a:bodyPr/>
        <a:lstStyle/>
        <a:p>
          <a:r>
            <a:rPr lang="it-IT" sz="900" b="1"/>
            <a:t>Launch and Iterate:</a:t>
          </a:r>
          <a:endParaRPr lang="en-US" sz="900" b="1"/>
        </a:p>
        <a:p>
          <a:r>
            <a:rPr lang="it-IT" sz="900" b="1"/>
            <a:t>Launch your service and gather feedback from initial clients. Use this feedback to continuously improve and refine your offerings based on real-world experiences.</a:t>
          </a:r>
          <a:endParaRPr lang="en-US" sz="900" b="1"/>
        </a:p>
      </dgm:t>
    </dgm:pt>
    <dgm:pt modelId="{79F24E85-17D9-41F2-A52C-D942BF52AFCF}" type="parTrans" cxnId="{A94C091A-1CC8-436A-BFE4-98510433C533}">
      <dgm:prSet/>
      <dgm:spPr/>
      <dgm:t>
        <a:bodyPr/>
        <a:lstStyle/>
        <a:p>
          <a:endParaRPr lang="en-US"/>
        </a:p>
      </dgm:t>
    </dgm:pt>
    <dgm:pt modelId="{05F45149-1FD9-4C3F-9008-A6B279CCF91A}" type="sibTrans" cxnId="{A94C091A-1CC8-436A-BFE4-98510433C533}">
      <dgm:prSet/>
      <dgm:spPr/>
      <dgm:t>
        <a:bodyPr/>
        <a:lstStyle/>
        <a:p>
          <a:endParaRPr lang="en-US"/>
        </a:p>
      </dgm:t>
    </dgm:pt>
    <dgm:pt modelId="{29B14B20-2ECA-49CA-8BB2-D0BFEA0D32BE}">
      <dgm:prSet custT="1"/>
      <dgm:spPr/>
      <dgm:t>
        <a:bodyPr/>
        <a:lstStyle/>
        <a:p>
          <a:endParaRPr lang="en-US" sz="800"/>
        </a:p>
        <a:p>
          <a:r>
            <a:rPr lang="it-IT" sz="900" b="1"/>
            <a:t>Stay Updated:</a:t>
          </a:r>
          <a:endParaRPr lang="en-US" sz="900" b="1"/>
        </a:p>
        <a:p>
          <a:r>
            <a:rPr lang="it-IT" sz="900" b="1"/>
            <a:t>Stay informed about the latest advancements and trends within the bioeconomy. As the field evolves, adapt your services to stay relevant and meet changing needs</a:t>
          </a:r>
          <a:r>
            <a:rPr lang="it-IT" sz="800"/>
            <a:t>.</a:t>
          </a:r>
          <a:endParaRPr lang="en-US" sz="800"/>
        </a:p>
      </dgm:t>
    </dgm:pt>
    <dgm:pt modelId="{8098AF2A-A2B7-4F93-9132-B4E21EB09BC7}" type="parTrans" cxnId="{00C0A8A1-57AC-4CBE-9553-4ADB263A3C92}">
      <dgm:prSet/>
      <dgm:spPr/>
      <dgm:t>
        <a:bodyPr/>
        <a:lstStyle/>
        <a:p>
          <a:endParaRPr lang="en-US"/>
        </a:p>
      </dgm:t>
    </dgm:pt>
    <dgm:pt modelId="{50CB8AC8-B281-481B-A32F-7BBF7F4B52C5}" type="sibTrans" cxnId="{00C0A8A1-57AC-4CBE-9553-4ADB263A3C92}">
      <dgm:prSet/>
      <dgm:spPr/>
      <dgm:t>
        <a:bodyPr/>
        <a:lstStyle/>
        <a:p>
          <a:endParaRPr lang="en-US"/>
        </a:p>
      </dgm:t>
    </dgm:pt>
    <dgm:pt modelId="{E7D03C0D-F953-42D0-AC1A-737AC6078145}" type="pres">
      <dgm:prSet presAssocID="{1966D6A6-3F04-41CE-A8FE-FE9863F10E23}" presName="Name0" presStyleCnt="0">
        <dgm:presLayoutVars>
          <dgm:dir/>
          <dgm:resizeHandles val="exact"/>
        </dgm:presLayoutVars>
      </dgm:prSet>
      <dgm:spPr/>
    </dgm:pt>
    <dgm:pt modelId="{41CFDE4C-65F0-4F08-9426-3AB904BEB1BB}" type="pres">
      <dgm:prSet presAssocID="{586F2D13-B5C3-4DA8-8579-2B6225B0D7AB}" presName="node" presStyleLbl="node1" presStyleIdx="0" presStyleCnt="10" custScaleX="119001" custScaleY="125092">
        <dgm:presLayoutVars>
          <dgm:bulletEnabled val="1"/>
        </dgm:presLayoutVars>
      </dgm:prSet>
      <dgm:spPr/>
    </dgm:pt>
    <dgm:pt modelId="{48746978-FD48-48AB-B7D0-B7B10520B120}" type="pres">
      <dgm:prSet presAssocID="{C2299BE4-1C63-46F1-B1F9-C620BB288DD8}" presName="sibTrans" presStyleLbl="sibTrans1D1" presStyleIdx="0" presStyleCnt="9"/>
      <dgm:spPr/>
    </dgm:pt>
    <dgm:pt modelId="{AE6B6D7F-FFD5-4828-895A-9CB2AD362215}" type="pres">
      <dgm:prSet presAssocID="{C2299BE4-1C63-46F1-B1F9-C620BB288DD8}" presName="connectorText" presStyleLbl="sibTrans1D1" presStyleIdx="0" presStyleCnt="9"/>
      <dgm:spPr/>
    </dgm:pt>
    <dgm:pt modelId="{7BDEBD73-E2DB-4F87-B60A-28F2597C4DDE}" type="pres">
      <dgm:prSet presAssocID="{764CE707-7CFB-4686-B0FA-2264CAE2A3E2}" presName="node" presStyleLbl="node1" presStyleIdx="1" presStyleCnt="10" custScaleX="120761" custScaleY="116295">
        <dgm:presLayoutVars>
          <dgm:bulletEnabled val="1"/>
        </dgm:presLayoutVars>
      </dgm:prSet>
      <dgm:spPr/>
    </dgm:pt>
    <dgm:pt modelId="{991590AD-DBD0-46EF-81B7-6DCFE733E3AD}" type="pres">
      <dgm:prSet presAssocID="{1C8F6646-643A-454F-8F9C-DB4E3F0852BA}" presName="sibTrans" presStyleLbl="sibTrans1D1" presStyleIdx="1" presStyleCnt="9"/>
      <dgm:spPr/>
    </dgm:pt>
    <dgm:pt modelId="{BE0B8948-2E64-4D83-9073-F3EA2D86AF64}" type="pres">
      <dgm:prSet presAssocID="{1C8F6646-643A-454F-8F9C-DB4E3F0852BA}" presName="connectorText" presStyleLbl="sibTrans1D1" presStyleIdx="1" presStyleCnt="9"/>
      <dgm:spPr/>
    </dgm:pt>
    <dgm:pt modelId="{D60A5D1E-63ED-4F87-9431-44B0225CDF74}" type="pres">
      <dgm:prSet presAssocID="{5A8500CA-8B83-4D29-AD49-1D1B3B6F1BC9}" presName="node" presStyleLbl="node1" presStyleIdx="2" presStyleCnt="10" custScaleX="87027" custScaleY="126908">
        <dgm:presLayoutVars>
          <dgm:bulletEnabled val="1"/>
        </dgm:presLayoutVars>
      </dgm:prSet>
      <dgm:spPr/>
    </dgm:pt>
    <dgm:pt modelId="{ABC909AA-619E-4878-AF6B-B8527E67F3DA}" type="pres">
      <dgm:prSet presAssocID="{940D2F83-0007-4E75-8428-9E29CA4A55DD}" presName="sibTrans" presStyleLbl="sibTrans1D1" presStyleIdx="2" presStyleCnt="9"/>
      <dgm:spPr/>
    </dgm:pt>
    <dgm:pt modelId="{15F0E1A2-EE94-4F6A-A700-532B20E3EE6E}" type="pres">
      <dgm:prSet presAssocID="{940D2F83-0007-4E75-8428-9E29CA4A55DD}" presName="connectorText" presStyleLbl="sibTrans1D1" presStyleIdx="2" presStyleCnt="9"/>
      <dgm:spPr/>
    </dgm:pt>
    <dgm:pt modelId="{3EF243E1-FCA2-4090-BC45-8CE6AE2983FE}" type="pres">
      <dgm:prSet presAssocID="{5CBEA114-D3C4-48DE-AC9B-20C99B7837BD}" presName="node" presStyleLbl="node1" presStyleIdx="3" presStyleCnt="10">
        <dgm:presLayoutVars>
          <dgm:bulletEnabled val="1"/>
        </dgm:presLayoutVars>
      </dgm:prSet>
      <dgm:spPr/>
    </dgm:pt>
    <dgm:pt modelId="{37BB3491-F969-48FB-BA54-3DF1EE0CDC24}" type="pres">
      <dgm:prSet presAssocID="{F1BA8683-4B2F-42D7-B1E0-E6B9FD8473CF}" presName="sibTrans" presStyleLbl="sibTrans1D1" presStyleIdx="3" presStyleCnt="9"/>
      <dgm:spPr/>
    </dgm:pt>
    <dgm:pt modelId="{BA7EFBE8-240B-4DE2-8030-1C24493E0E14}" type="pres">
      <dgm:prSet presAssocID="{F1BA8683-4B2F-42D7-B1E0-E6B9FD8473CF}" presName="connectorText" presStyleLbl="sibTrans1D1" presStyleIdx="3" presStyleCnt="9"/>
      <dgm:spPr/>
    </dgm:pt>
    <dgm:pt modelId="{B835389F-958F-40CC-9093-0648644DA7AE}" type="pres">
      <dgm:prSet presAssocID="{A27B727E-BDAD-43E5-A6C4-735E4C57FA5C}" presName="node" presStyleLbl="node1" presStyleIdx="4" presStyleCnt="10">
        <dgm:presLayoutVars>
          <dgm:bulletEnabled val="1"/>
        </dgm:presLayoutVars>
      </dgm:prSet>
      <dgm:spPr/>
    </dgm:pt>
    <dgm:pt modelId="{C5A5DE5E-25AC-45DC-8D8E-1081324490B7}" type="pres">
      <dgm:prSet presAssocID="{497DF5F6-2611-403A-B55F-9AB40102B64E}" presName="sibTrans" presStyleLbl="sibTrans1D1" presStyleIdx="4" presStyleCnt="9"/>
      <dgm:spPr/>
    </dgm:pt>
    <dgm:pt modelId="{C61731B2-18E3-46E6-881D-CF9BA9AD48FC}" type="pres">
      <dgm:prSet presAssocID="{497DF5F6-2611-403A-B55F-9AB40102B64E}" presName="connectorText" presStyleLbl="sibTrans1D1" presStyleIdx="4" presStyleCnt="9"/>
      <dgm:spPr/>
    </dgm:pt>
    <dgm:pt modelId="{2AEAB8C7-485E-4280-9996-8ECA957A5093}" type="pres">
      <dgm:prSet presAssocID="{5427D9E8-6B05-4AA6-A711-8B9100288B61}" presName="node" presStyleLbl="node1" presStyleIdx="5" presStyleCnt="10" custScaleY="112043">
        <dgm:presLayoutVars>
          <dgm:bulletEnabled val="1"/>
        </dgm:presLayoutVars>
      </dgm:prSet>
      <dgm:spPr/>
    </dgm:pt>
    <dgm:pt modelId="{EB67F7CF-D5BD-43CA-96C8-E1EEB99FE2ED}" type="pres">
      <dgm:prSet presAssocID="{911AAB3B-4AFB-4526-B85B-407468FEE250}" presName="sibTrans" presStyleLbl="sibTrans1D1" presStyleIdx="5" presStyleCnt="9"/>
      <dgm:spPr/>
    </dgm:pt>
    <dgm:pt modelId="{326C1300-135A-4754-B7C1-E628253CE41F}" type="pres">
      <dgm:prSet presAssocID="{911AAB3B-4AFB-4526-B85B-407468FEE250}" presName="connectorText" presStyleLbl="sibTrans1D1" presStyleIdx="5" presStyleCnt="9"/>
      <dgm:spPr/>
    </dgm:pt>
    <dgm:pt modelId="{9FE517AD-F39C-4734-A484-1E3476B55774}" type="pres">
      <dgm:prSet presAssocID="{8D986A43-3324-49B2-900F-E7A6ED15B5A0}" presName="node" presStyleLbl="node1" presStyleIdx="6" presStyleCnt="10" custScaleY="120840">
        <dgm:presLayoutVars>
          <dgm:bulletEnabled val="1"/>
        </dgm:presLayoutVars>
      </dgm:prSet>
      <dgm:spPr/>
    </dgm:pt>
    <dgm:pt modelId="{2FC5EA1F-6180-41EE-822F-4C4C68C67580}" type="pres">
      <dgm:prSet presAssocID="{B7F0DD91-3BFD-40EA-8923-7E44E9C3CF49}" presName="sibTrans" presStyleLbl="sibTrans1D1" presStyleIdx="6" presStyleCnt="9"/>
      <dgm:spPr/>
    </dgm:pt>
    <dgm:pt modelId="{0FB0C462-3C3E-4836-9252-DB0DA2C46EC4}" type="pres">
      <dgm:prSet presAssocID="{B7F0DD91-3BFD-40EA-8923-7E44E9C3CF49}" presName="connectorText" presStyleLbl="sibTrans1D1" presStyleIdx="6" presStyleCnt="9"/>
      <dgm:spPr/>
    </dgm:pt>
    <dgm:pt modelId="{A04BD62F-9FB5-43EC-9208-8606BCA5A625}" type="pres">
      <dgm:prSet presAssocID="{502C3FED-D7C0-45A6-A37B-576A166194F6}" presName="node" presStyleLbl="node1" presStyleIdx="7" presStyleCnt="10" custLinFactNeighborX="-3695">
        <dgm:presLayoutVars>
          <dgm:bulletEnabled val="1"/>
        </dgm:presLayoutVars>
      </dgm:prSet>
      <dgm:spPr/>
    </dgm:pt>
    <dgm:pt modelId="{499605F0-09F4-4692-A081-2B2CB040D90B}" type="pres">
      <dgm:prSet presAssocID="{F24F6C51-3256-4984-A588-1AB770540C9F}" presName="sibTrans" presStyleLbl="sibTrans1D1" presStyleIdx="7" presStyleCnt="9"/>
      <dgm:spPr/>
    </dgm:pt>
    <dgm:pt modelId="{32C21D03-DA5C-4B40-86FA-C73089F84F4C}" type="pres">
      <dgm:prSet presAssocID="{F24F6C51-3256-4984-A588-1AB770540C9F}" presName="connectorText" presStyleLbl="sibTrans1D1" presStyleIdx="7" presStyleCnt="9"/>
      <dgm:spPr/>
    </dgm:pt>
    <dgm:pt modelId="{35C5251F-F2B0-4555-B1DB-A44C5D62369A}" type="pres">
      <dgm:prSet presAssocID="{006F24A0-1145-423B-BEDD-858E5592A4E5}" presName="node" presStyleLbl="node1" presStyleIdx="8" presStyleCnt="10">
        <dgm:presLayoutVars>
          <dgm:bulletEnabled val="1"/>
        </dgm:presLayoutVars>
      </dgm:prSet>
      <dgm:spPr/>
    </dgm:pt>
    <dgm:pt modelId="{71D69BCF-C8D0-4EF5-9CE6-969D151EDFEA}" type="pres">
      <dgm:prSet presAssocID="{05F45149-1FD9-4C3F-9008-A6B279CCF91A}" presName="sibTrans" presStyleLbl="sibTrans1D1" presStyleIdx="8" presStyleCnt="9"/>
      <dgm:spPr/>
    </dgm:pt>
    <dgm:pt modelId="{647BA2A2-4834-4940-AAB5-3F56F1356C1E}" type="pres">
      <dgm:prSet presAssocID="{05F45149-1FD9-4C3F-9008-A6B279CCF91A}" presName="connectorText" presStyleLbl="sibTrans1D1" presStyleIdx="8" presStyleCnt="9"/>
      <dgm:spPr/>
    </dgm:pt>
    <dgm:pt modelId="{6413B5CE-F17C-4DB8-B2D0-2D633E34D009}" type="pres">
      <dgm:prSet presAssocID="{29B14B20-2ECA-49CA-8BB2-D0BFEA0D32BE}" presName="node" presStyleLbl="node1" presStyleIdx="9" presStyleCnt="10" custLinFactNeighborX="-528" custLinFactNeighborY="-3519">
        <dgm:presLayoutVars>
          <dgm:bulletEnabled val="1"/>
        </dgm:presLayoutVars>
      </dgm:prSet>
      <dgm:spPr/>
    </dgm:pt>
  </dgm:ptLst>
  <dgm:cxnLst>
    <dgm:cxn modelId="{84446008-67AE-4ED6-AB56-4C9EA660343D}" type="presOf" srcId="{05F45149-1FD9-4C3F-9008-A6B279CCF91A}" destId="{647BA2A2-4834-4940-AAB5-3F56F1356C1E}" srcOrd="1" destOrd="0" presId="urn:microsoft.com/office/officeart/2005/8/layout/bProcess3"/>
    <dgm:cxn modelId="{C248A608-D037-4715-B156-BEA179858F96}" type="presOf" srcId="{B7F0DD91-3BFD-40EA-8923-7E44E9C3CF49}" destId="{2FC5EA1F-6180-41EE-822F-4C4C68C67580}" srcOrd="0" destOrd="0" presId="urn:microsoft.com/office/officeart/2005/8/layout/bProcess3"/>
    <dgm:cxn modelId="{B8915D10-945E-4A52-B733-E1208B0FEC4F}" type="presOf" srcId="{586F2D13-B5C3-4DA8-8579-2B6225B0D7AB}" destId="{41CFDE4C-65F0-4F08-9426-3AB904BEB1BB}" srcOrd="0" destOrd="0" presId="urn:microsoft.com/office/officeart/2005/8/layout/bProcess3"/>
    <dgm:cxn modelId="{EE516E18-284B-4DA2-80E1-8826B4CCA207}" type="presOf" srcId="{5427D9E8-6B05-4AA6-A711-8B9100288B61}" destId="{2AEAB8C7-485E-4280-9996-8ECA957A5093}" srcOrd="0" destOrd="0" presId="urn:microsoft.com/office/officeart/2005/8/layout/bProcess3"/>
    <dgm:cxn modelId="{A94C091A-1CC8-436A-BFE4-98510433C533}" srcId="{1966D6A6-3F04-41CE-A8FE-FE9863F10E23}" destId="{006F24A0-1145-423B-BEDD-858E5592A4E5}" srcOrd="8" destOrd="0" parTransId="{79F24E85-17D9-41F2-A52C-D942BF52AFCF}" sibTransId="{05F45149-1FD9-4C3F-9008-A6B279CCF91A}"/>
    <dgm:cxn modelId="{42B09921-F71D-4BBF-AF6A-F876677232CD}" type="presOf" srcId="{1C8F6646-643A-454F-8F9C-DB4E3F0852BA}" destId="{BE0B8948-2E64-4D83-9073-F3EA2D86AF64}" srcOrd="1" destOrd="0" presId="urn:microsoft.com/office/officeart/2005/8/layout/bProcess3"/>
    <dgm:cxn modelId="{BA683B37-3625-4C72-90CA-EF69667BDEBE}" srcId="{1966D6A6-3F04-41CE-A8FE-FE9863F10E23}" destId="{5CBEA114-D3C4-48DE-AC9B-20C99B7837BD}" srcOrd="3" destOrd="0" parTransId="{308D155B-D818-484A-BB9F-8747B5ACB2BA}" sibTransId="{F1BA8683-4B2F-42D7-B1E0-E6B9FD8473CF}"/>
    <dgm:cxn modelId="{C4314739-CEC7-4611-B610-E05E1AE7A34E}" type="presOf" srcId="{05F45149-1FD9-4C3F-9008-A6B279CCF91A}" destId="{71D69BCF-C8D0-4EF5-9CE6-969D151EDFEA}" srcOrd="0" destOrd="0" presId="urn:microsoft.com/office/officeart/2005/8/layout/bProcess3"/>
    <dgm:cxn modelId="{A3183D5B-F2A7-4D8B-A81A-0D4AE04EA210}" type="presOf" srcId="{C2299BE4-1C63-46F1-B1F9-C620BB288DD8}" destId="{48746978-FD48-48AB-B7D0-B7B10520B120}" srcOrd="0" destOrd="0" presId="urn:microsoft.com/office/officeart/2005/8/layout/bProcess3"/>
    <dgm:cxn modelId="{D57EBD60-AB90-46EB-80B5-F87B1D1D66CA}" srcId="{1966D6A6-3F04-41CE-A8FE-FE9863F10E23}" destId="{5A8500CA-8B83-4D29-AD49-1D1B3B6F1BC9}" srcOrd="2" destOrd="0" parTransId="{E5FF7831-0F66-46E9-B14F-ECA7E5D7D970}" sibTransId="{940D2F83-0007-4E75-8428-9E29CA4A55DD}"/>
    <dgm:cxn modelId="{35EF9741-E03E-4EB0-B859-6D9C8BA9B5DA}" type="presOf" srcId="{911AAB3B-4AFB-4526-B85B-407468FEE250}" destId="{326C1300-135A-4754-B7C1-E628253CE41F}" srcOrd="1" destOrd="0" presId="urn:microsoft.com/office/officeart/2005/8/layout/bProcess3"/>
    <dgm:cxn modelId="{C3A47A69-C3CE-4AC4-83D8-087C0763F953}" srcId="{1966D6A6-3F04-41CE-A8FE-FE9863F10E23}" destId="{8D986A43-3324-49B2-900F-E7A6ED15B5A0}" srcOrd="6" destOrd="0" parTransId="{EEA25D24-D388-4C81-8102-FCF815A9551B}" sibTransId="{B7F0DD91-3BFD-40EA-8923-7E44E9C3CF49}"/>
    <dgm:cxn modelId="{4E294F6C-D0FF-42D0-A028-EAC140789F23}" type="presOf" srcId="{F24F6C51-3256-4984-A588-1AB770540C9F}" destId="{32C21D03-DA5C-4B40-86FA-C73089F84F4C}" srcOrd="1" destOrd="0" presId="urn:microsoft.com/office/officeart/2005/8/layout/bProcess3"/>
    <dgm:cxn modelId="{800BE36E-7A20-426C-9032-D7FD153BFDBF}" srcId="{1966D6A6-3F04-41CE-A8FE-FE9863F10E23}" destId="{764CE707-7CFB-4686-B0FA-2264CAE2A3E2}" srcOrd="1" destOrd="0" parTransId="{2C45883C-6EDA-4C23-9A53-655D249EB5CE}" sibTransId="{1C8F6646-643A-454F-8F9C-DB4E3F0852BA}"/>
    <dgm:cxn modelId="{E3319D70-3D93-4329-AF3F-98EC2BF5B1E0}" type="presOf" srcId="{29B14B20-2ECA-49CA-8BB2-D0BFEA0D32BE}" destId="{6413B5CE-F17C-4DB8-B2D0-2D633E34D009}" srcOrd="0" destOrd="0" presId="urn:microsoft.com/office/officeart/2005/8/layout/bProcess3"/>
    <dgm:cxn modelId="{6EE8DF56-7F1F-4E12-8DCD-5466362378A3}" srcId="{1966D6A6-3F04-41CE-A8FE-FE9863F10E23}" destId="{586F2D13-B5C3-4DA8-8579-2B6225B0D7AB}" srcOrd="0" destOrd="0" parTransId="{0DB31701-7DF6-42EC-8B41-BA364EFA74FA}" sibTransId="{C2299BE4-1C63-46F1-B1F9-C620BB288DD8}"/>
    <dgm:cxn modelId="{A8100B7D-5EC6-40F8-9D9F-F72C716537FD}" type="presOf" srcId="{911AAB3B-4AFB-4526-B85B-407468FEE250}" destId="{EB67F7CF-D5BD-43CA-96C8-E1EEB99FE2ED}" srcOrd="0" destOrd="0" presId="urn:microsoft.com/office/officeart/2005/8/layout/bProcess3"/>
    <dgm:cxn modelId="{5B1EBE87-B9DD-4E75-AC02-8465362AE996}" type="presOf" srcId="{502C3FED-D7C0-45A6-A37B-576A166194F6}" destId="{A04BD62F-9FB5-43EC-9208-8606BCA5A625}" srcOrd="0" destOrd="0" presId="urn:microsoft.com/office/officeart/2005/8/layout/bProcess3"/>
    <dgm:cxn modelId="{A7A80488-3ADD-4AE3-85F9-0DC30E1D219C}" type="presOf" srcId="{F1BA8683-4B2F-42D7-B1E0-E6B9FD8473CF}" destId="{37BB3491-F969-48FB-BA54-3DF1EE0CDC24}" srcOrd="0" destOrd="0" presId="urn:microsoft.com/office/officeart/2005/8/layout/bProcess3"/>
    <dgm:cxn modelId="{DF70318D-48DA-44F9-AF46-944C6403FA36}" type="presOf" srcId="{764CE707-7CFB-4686-B0FA-2264CAE2A3E2}" destId="{7BDEBD73-E2DB-4F87-B60A-28F2597C4DDE}" srcOrd="0" destOrd="0" presId="urn:microsoft.com/office/officeart/2005/8/layout/bProcess3"/>
    <dgm:cxn modelId="{0FFFAB8E-DEA9-47EB-AC10-8D192A7A9F00}" type="presOf" srcId="{F1BA8683-4B2F-42D7-B1E0-E6B9FD8473CF}" destId="{BA7EFBE8-240B-4DE2-8030-1C24493E0E14}" srcOrd="1" destOrd="0" presId="urn:microsoft.com/office/officeart/2005/8/layout/bProcess3"/>
    <dgm:cxn modelId="{B116B88F-4F55-47BB-BEDA-73B586541398}" srcId="{1966D6A6-3F04-41CE-A8FE-FE9863F10E23}" destId="{A27B727E-BDAD-43E5-A6C4-735E4C57FA5C}" srcOrd="4" destOrd="0" parTransId="{9C39B765-1857-4791-9EF0-F013E046A1ED}" sibTransId="{497DF5F6-2611-403A-B55F-9AB40102B64E}"/>
    <dgm:cxn modelId="{A6922F90-89C3-42F0-8E49-C70721142DDA}" type="presOf" srcId="{5A8500CA-8B83-4D29-AD49-1D1B3B6F1BC9}" destId="{D60A5D1E-63ED-4F87-9431-44B0225CDF74}" srcOrd="0" destOrd="0" presId="urn:microsoft.com/office/officeart/2005/8/layout/bProcess3"/>
    <dgm:cxn modelId="{82F9BB94-29C8-4DFF-883C-145DE3798155}" type="presOf" srcId="{C2299BE4-1C63-46F1-B1F9-C620BB288DD8}" destId="{AE6B6D7F-FFD5-4828-895A-9CB2AD362215}" srcOrd="1" destOrd="0" presId="urn:microsoft.com/office/officeart/2005/8/layout/bProcess3"/>
    <dgm:cxn modelId="{FB432E9B-0C0F-4C36-8BD4-1D65F3C5FE37}" type="presOf" srcId="{940D2F83-0007-4E75-8428-9E29CA4A55DD}" destId="{ABC909AA-619E-4878-AF6B-B8527E67F3DA}" srcOrd="0" destOrd="0" presId="urn:microsoft.com/office/officeart/2005/8/layout/bProcess3"/>
    <dgm:cxn modelId="{00C0A8A1-57AC-4CBE-9553-4ADB263A3C92}" srcId="{1966D6A6-3F04-41CE-A8FE-FE9863F10E23}" destId="{29B14B20-2ECA-49CA-8BB2-D0BFEA0D32BE}" srcOrd="9" destOrd="0" parTransId="{8098AF2A-A2B7-4F93-9132-B4E21EB09BC7}" sibTransId="{50CB8AC8-B281-481B-A32F-7BBF7F4B52C5}"/>
    <dgm:cxn modelId="{CDDBAEA6-30D8-4099-AF50-EBB895D3A1C5}" type="presOf" srcId="{497DF5F6-2611-403A-B55F-9AB40102B64E}" destId="{C5A5DE5E-25AC-45DC-8D8E-1081324490B7}" srcOrd="0" destOrd="0" presId="urn:microsoft.com/office/officeart/2005/8/layout/bProcess3"/>
    <dgm:cxn modelId="{F4B647A8-17BE-4EAB-8118-94CE99B16C4A}" type="presOf" srcId="{F24F6C51-3256-4984-A588-1AB770540C9F}" destId="{499605F0-09F4-4692-A081-2B2CB040D90B}" srcOrd="0" destOrd="0" presId="urn:microsoft.com/office/officeart/2005/8/layout/bProcess3"/>
    <dgm:cxn modelId="{E71822AD-4172-4ACC-8870-661F6B7B7EBB}" type="presOf" srcId="{1966D6A6-3F04-41CE-A8FE-FE9863F10E23}" destId="{E7D03C0D-F953-42D0-AC1A-737AC6078145}" srcOrd="0" destOrd="0" presId="urn:microsoft.com/office/officeart/2005/8/layout/bProcess3"/>
    <dgm:cxn modelId="{DFA16BB7-EB5E-4891-B5A0-9EE627966A47}" type="presOf" srcId="{B7F0DD91-3BFD-40EA-8923-7E44E9C3CF49}" destId="{0FB0C462-3C3E-4836-9252-DB0DA2C46EC4}" srcOrd="1" destOrd="0" presId="urn:microsoft.com/office/officeart/2005/8/layout/bProcess3"/>
    <dgm:cxn modelId="{0C67C7B9-F270-4E39-A9B1-BB0B438F5A8C}" type="presOf" srcId="{5CBEA114-D3C4-48DE-AC9B-20C99B7837BD}" destId="{3EF243E1-FCA2-4090-BC45-8CE6AE2983FE}" srcOrd="0" destOrd="0" presId="urn:microsoft.com/office/officeart/2005/8/layout/bProcess3"/>
    <dgm:cxn modelId="{877A71D4-3C6B-4B8A-A1D9-E543F5DD38D9}" type="presOf" srcId="{940D2F83-0007-4E75-8428-9E29CA4A55DD}" destId="{15F0E1A2-EE94-4F6A-A700-532B20E3EE6E}" srcOrd="1" destOrd="0" presId="urn:microsoft.com/office/officeart/2005/8/layout/bProcess3"/>
    <dgm:cxn modelId="{4B1577DC-795C-4335-820F-C403ADE4A134}" type="presOf" srcId="{A27B727E-BDAD-43E5-A6C4-735E4C57FA5C}" destId="{B835389F-958F-40CC-9093-0648644DA7AE}" srcOrd="0" destOrd="0" presId="urn:microsoft.com/office/officeart/2005/8/layout/bProcess3"/>
    <dgm:cxn modelId="{FD89E5E2-2CAF-4D7B-94E0-F278CA669EFB}" srcId="{1966D6A6-3F04-41CE-A8FE-FE9863F10E23}" destId="{502C3FED-D7C0-45A6-A37B-576A166194F6}" srcOrd="7" destOrd="0" parTransId="{4A9B827C-AAFC-4CF4-A052-1AE001C2B824}" sibTransId="{F24F6C51-3256-4984-A588-1AB770540C9F}"/>
    <dgm:cxn modelId="{2B1F4BE7-2C65-4BD2-A260-D7865F00466F}" type="presOf" srcId="{006F24A0-1145-423B-BEDD-858E5592A4E5}" destId="{35C5251F-F2B0-4555-B1DB-A44C5D62369A}" srcOrd="0" destOrd="0" presId="urn:microsoft.com/office/officeart/2005/8/layout/bProcess3"/>
    <dgm:cxn modelId="{DB7C02E9-A64D-4906-86A0-B40F06CE4B13}" type="presOf" srcId="{1C8F6646-643A-454F-8F9C-DB4E3F0852BA}" destId="{991590AD-DBD0-46EF-81B7-6DCFE733E3AD}" srcOrd="0" destOrd="0" presId="urn:microsoft.com/office/officeart/2005/8/layout/bProcess3"/>
    <dgm:cxn modelId="{268715FA-0205-4376-A091-8E87EB84E167}" srcId="{1966D6A6-3F04-41CE-A8FE-FE9863F10E23}" destId="{5427D9E8-6B05-4AA6-A711-8B9100288B61}" srcOrd="5" destOrd="0" parTransId="{B9AD80CB-39F8-4551-8633-FCDA77C73379}" sibTransId="{911AAB3B-4AFB-4526-B85B-407468FEE250}"/>
    <dgm:cxn modelId="{D550ACFD-72A2-47C0-A68D-A84563B0BB88}" type="presOf" srcId="{497DF5F6-2611-403A-B55F-9AB40102B64E}" destId="{C61731B2-18E3-46E6-881D-CF9BA9AD48FC}" srcOrd="1" destOrd="0" presId="urn:microsoft.com/office/officeart/2005/8/layout/bProcess3"/>
    <dgm:cxn modelId="{9A3BAEFF-8999-4B08-88D5-AFFE829405AF}" type="presOf" srcId="{8D986A43-3324-49B2-900F-E7A6ED15B5A0}" destId="{9FE517AD-F39C-4734-A484-1E3476B55774}" srcOrd="0" destOrd="0" presId="urn:microsoft.com/office/officeart/2005/8/layout/bProcess3"/>
    <dgm:cxn modelId="{932D65C1-FCC7-4CD4-9F2F-DACAC121A50E}" type="presParOf" srcId="{E7D03C0D-F953-42D0-AC1A-737AC6078145}" destId="{41CFDE4C-65F0-4F08-9426-3AB904BEB1BB}" srcOrd="0" destOrd="0" presId="urn:microsoft.com/office/officeart/2005/8/layout/bProcess3"/>
    <dgm:cxn modelId="{60615549-0DC7-4C2B-A4A1-5BFF3E1726EF}" type="presParOf" srcId="{E7D03C0D-F953-42D0-AC1A-737AC6078145}" destId="{48746978-FD48-48AB-B7D0-B7B10520B120}" srcOrd="1" destOrd="0" presId="urn:microsoft.com/office/officeart/2005/8/layout/bProcess3"/>
    <dgm:cxn modelId="{83EDAAB3-0E5C-42FE-BBB4-B777CB97948C}" type="presParOf" srcId="{48746978-FD48-48AB-B7D0-B7B10520B120}" destId="{AE6B6D7F-FFD5-4828-895A-9CB2AD362215}" srcOrd="0" destOrd="0" presId="urn:microsoft.com/office/officeart/2005/8/layout/bProcess3"/>
    <dgm:cxn modelId="{A10A986C-9334-47C7-8587-1E521B222D64}" type="presParOf" srcId="{E7D03C0D-F953-42D0-AC1A-737AC6078145}" destId="{7BDEBD73-E2DB-4F87-B60A-28F2597C4DDE}" srcOrd="2" destOrd="0" presId="urn:microsoft.com/office/officeart/2005/8/layout/bProcess3"/>
    <dgm:cxn modelId="{223366E4-1C34-44A3-A3F9-A8F1B83E71F7}" type="presParOf" srcId="{E7D03C0D-F953-42D0-AC1A-737AC6078145}" destId="{991590AD-DBD0-46EF-81B7-6DCFE733E3AD}" srcOrd="3" destOrd="0" presId="urn:microsoft.com/office/officeart/2005/8/layout/bProcess3"/>
    <dgm:cxn modelId="{8F8092A5-63FE-4F25-9D7C-F6B651D8AF65}" type="presParOf" srcId="{991590AD-DBD0-46EF-81B7-6DCFE733E3AD}" destId="{BE0B8948-2E64-4D83-9073-F3EA2D86AF64}" srcOrd="0" destOrd="0" presId="urn:microsoft.com/office/officeart/2005/8/layout/bProcess3"/>
    <dgm:cxn modelId="{D7CF935A-7AD0-4126-8B5B-0ACE94D3A4DA}" type="presParOf" srcId="{E7D03C0D-F953-42D0-AC1A-737AC6078145}" destId="{D60A5D1E-63ED-4F87-9431-44B0225CDF74}" srcOrd="4" destOrd="0" presId="urn:microsoft.com/office/officeart/2005/8/layout/bProcess3"/>
    <dgm:cxn modelId="{7D81DE4F-16A2-466B-BC30-9E2EA6280158}" type="presParOf" srcId="{E7D03C0D-F953-42D0-AC1A-737AC6078145}" destId="{ABC909AA-619E-4878-AF6B-B8527E67F3DA}" srcOrd="5" destOrd="0" presId="urn:microsoft.com/office/officeart/2005/8/layout/bProcess3"/>
    <dgm:cxn modelId="{1C84F0D9-4FFD-443A-8B1B-90C4BDED1246}" type="presParOf" srcId="{ABC909AA-619E-4878-AF6B-B8527E67F3DA}" destId="{15F0E1A2-EE94-4F6A-A700-532B20E3EE6E}" srcOrd="0" destOrd="0" presId="urn:microsoft.com/office/officeart/2005/8/layout/bProcess3"/>
    <dgm:cxn modelId="{56DC9077-CE8A-4DF4-8076-85E6D8CCCE5F}" type="presParOf" srcId="{E7D03C0D-F953-42D0-AC1A-737AC6078145}" destId="{3EF243E1-FCA2-4090-BC45-8CE6AE2983FE}" srcOrd="6" destOrd="0" presId="urn:microsoft.com/office/officeart/2005/8/layout/bProcess3"/>
    <dgm:cxn modelId="{AD724C96-2E2B-4AF5-BF3D-CE050068893C}" type="presParOf" srcId="{E7D03C0D-F953-42D0-AC1A-737AC6078145}" destId="{37BB3491-F969-48FB-BA54-3DF1EE0CDC24}" srcOrd="7" destOrd="0" presId="urn:microsoft.com/office/officeart/2005/8/layout/bProcess3"/>
    <dgm:cxn modelId="{374E99E1-C9F1-4376-AED4-815C0707AD11}" type="presParOf" srcId="{37BB3491-F969-48FB-BA54-3DF1EE0CDC24}" destId="{BA7EFBE8-240B-4DE2-8030-1C24493E0E14}" srcOrd="0" destOrd="0" presId="urn:microsoft.com/office/officeart/2005/8/layout/bProcess3"/>
    <dgm:cxn modelId="{C21F15A6-EAF1-40E9-90E2-50EE2D525BC5}" type="presParOf" srcId="{E7D03C0D-F953-42D0-AC1A-737AC6078145}" destId="{B835389F-958F-40CC-9093-0648644DA7AE}" srcOrd="8" destOrd="0" presId="urn:microsoft.com/office/officeart/2005/8/layout/bProcess3"/>
    <dgm:cxn modelId="{325CD85B-8897-4633-ADDB-0383B14C778D}" type="presParOf" srcId="{E7D03C0D-F953-42D0-AC1A-737AC6078145}" destId="{C5A5DE5E-25AC-45DC-8D8E-1081324490B7}" srcOrd="9" destOrd="0" presId="urn:microsoft.com/office/officeart/2005/8/layout/bProcess3"/>
    <dgm:cxn modelId="{5AEA524A-0F0D-4C6F-989E-F5E9AE5EB25A}" type="presParOf" srcId="{C5A5DE5E-25AC-45DC-8D8E-1081324490B7}" destId="{C61731B2-18E3-46E6-881D-CF9BA9AD48FC}" srcOrd="0" destOrd="0" presId="urn:microsoft.com/office/officeart/2005/8/layout/bProcess3"/>
    <dgm:cxn modelId="{06FD9B30-D834-45AB-AB1F-CA4036B80241}" type="presParOf" srcId="{E7D03C0D-F953-42D0-AC1A-737AC6078145}" destId="{2AEAB8C7-485E-4280-9996-8ECA957A5093}" srcOrd="10" destOrd="0" presId="urn:microsoft.com/office/officeart/2005/8/layout/bProcess3"/>
    <dgm:cxn modelId="{284597B5-BD26-41F3-A751-C8773A477E9A}" type="presParOf" srcId="{E7D03C0D-F953-42D0-AC1A-737AC6078145}" destId="{EB67F7CF-D5BD-43CA-96C8-E1EEB99FE2ED}" srcOrd="11" destOrd="0" presId="urn:microsoft.com/office/officeart/2005/8/layout/bProcess3"/>
    <dgm:cxn modelId="{A573B25A-0D79-4FD2-B620-0FF76F79378A}" type="presParOf" srcId="{EB67F7CF-D5BD-43CA-96C8-E1EEB99FE2ED}" destId="{326C1300-135A-4754-B7C1-E628253CE41F}" srcOrd="0" destOrd="0" presId="urn:microsoft.com/office/officeart/2005/8/layout/bProcess3"/>
    <dgm:cxn modelId="{44DFE26C-26FC-42B8-8819-3D86D4F2DE14}" type="presParOf" srcId="{E7D03C0D-F953-42D0-AC1A-737AC6078145}" destId="{9FE517AD-F39C-4734-A484-1E3476B55774}" srcOrd="12" destOrd="0" presId="urn:microsoft.com/office/officeart/2005/8/layout/bProcess3"/>
    <dgm:cxn modelId="{76F7E724-3290-4D19-8A66-BB46F9112D17}" type="presParOf" srcId="{E7D03C0D-F953-42D0-AC1A-737AC6078145}" destId="{2FC5EA1F-6180-41EE-822F-4C4C68C67580}" srcOrd="13" destOrd="0" presId="urn:microsoft.com/office/officeart/2005/8/layout/bProcess3"/>
    <dgm:cxn modelId="{95D70F2E-851E-4E51-9190-E2CC8D30B830}" type="presParOf" srcId="{2FC5EA1F-6180-41EE-822F-4C4C68C67580}" destId="{0FB0C462-3C3E-4836-9252-DB0DA2C46EC4}" srcOrd="0" destOrd="0" presId="urn:microsoft.com/office/officeart/2005/8/layout/bProcess3"/>
    <dgm:cxn modelId="{784EC599-4B62-4746-B388-31BF0117D4A0}" type="presParOf" srcId="{E7D03C0D-F953-42D0-AC1A-737AC6078145}" destId="{A04BD62F-9FB5-43EC-9208-8606BCA5A625}" srcOrd="14" destOrd="0" presId="urn:microsoft.com/office/officeart/2005/8/layout/bProcess3"/>
    <dgm:cxn modelId="{D9E56931-9924-47DC-8526-97EF81F01E2E}" type="presParOf" srcId="{E7D03C0D-F953-42D0-AC1A-737AC6078145}" destId="{499605F0-09F4-4692-A081-2B2CB040D90B}" srcOrd="15" destOrd="0" presId="urn:microsoft.com/office/officeart/2005/8/layout/bProcess3"/>
    <dgm:cxn modelId="{D7726E84-F2F8-41E6-B2DC-2B866D9A84A9}" type="presParOf" srcId="{499605F0-09F4-4692-A081-2B2CB040D90B}" destId="{32C21D03-DA5C-4B40-86FA-C73089F84F4C}" srcOrd="0" destOrd="0" presId="urn:microsoft.com/office/officeart/2005/8/layout/bProcess3"/>
    <dgm:cxn modelId="{CD6360E6-6761-4D39-94E7-C576E1B488C3}" type="presParOf" srcId="{E7D03C0D-F953-42D0-AC1A-737AC6078145}" destId="{35C5251F-F2B0-4555-B1DB-A44C5D62369A}" srcOrd="16" destOrd="0" presId="urn:microsoft.com/office/officeart/2005/8/layout/bProcess3"/>
    <dgm:cxn modelId="{5710D852-FDAE-4135-87C8-6DFB75E49865}" type="presParOf" srcId="{E7D03C0D-F953-42D0-AC1A-737AC6078145}" destId="{71D69BCF-C8D0-4EF5-9CE6-969D151EDFEA}" srcOrd="17" destOrd="0" presId="urn:microsoft.com/office/officeart/2005/8/layout/bProcess3"/>
    <dgm:cxn modelId="{A711D243-ED1E-46A2-B23C-104685C221CB}" type="presParOf" srcId="{71D69BCF-C8D0-4EF5-9CE6-969D151EDFEA}" destId="{647BA2A2-4834-4940-AAB5-3F56F1356C1E}" srcOrd="0" destOrd="0" presId="urn:microsoft.com/office/officeart/2005/8/layout/bProcess3"/>
    <dgm:cxn modelId="{0EAC2DAB-FCA5-41FE-A5F3-C810E06CA0AC}" type="presParOf" srcId="{E7D03C0D-F953-42D0-AC1A-737AC6078145}" destId="{6413B5CE-F17C-4DB8-B2D0-2D633E34D009}"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46978-FD48-48AB-B7D0-B7B10520B120}">
      <dsp:nvSpPr>
        <dsp:cNvPr id="0" name=""/>
        <dsp:cNvSpPr/>
      </dsp:nvSpPr>
      <dsp:spPr>
        <a:xfrm>
          <a:off x="3242544"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6748" y="766667"/>
        <a:ext cx="23105" cy="4625"/>
      </dsp:txXfrm>
    </dsp:sp>
    <dsp:sp modelId="{41CFDE4C-65F0-4F08-9426-3AB904BEB1BB}">
      <dsp:nvSpPr>
        <dsp:cNvPr id="0" name=""/>
        <dsp:cNvSpPr/>
      </dsp:nvSpPr>
      <dsp:spPr>
        <a:xfrm>
          <a:off x="853385" y="14979"/>
          <a:ext cx="2390958" cy="15080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Identify Market Needs:</a:t>
          </a:r>
          <a:endParaRPr lang="en-US" sz="900" b="1" kern="1200"/>
        </a:p>
        <a:p>
          <a:pPr marL="0" lvl="0" indent="0" algn="ctr" defTabSz="400050">
            <a:lnSpc>
              <a:spcPct val="90000"/>
            </a:lnSpc>
            <a:spcBef>
              <a:spcPct val="0"/>
            </a:spcBef>
            <a:spcAft>
              <a:spcPct val="35000"/>
            </a:spcAft>
            <a:buNone/>
          </a:pPr>
          <a:r>
            <a:rPr lang="it-IT" sz="900" b="1" kern="1200"/>
            <a:t>Research and identify specific gaps or challenges within the bioeconomy where your service could add value. This could involve areas such as sustainable agriculture, bio-based materials, renewable energy, waste management, or biotechnology</a:t>
          </a:r>
          <a:r>
            <a:rPr lang="it-IT" sz="800" b="1" kern="1200"/>
            <a:t>.</a:t>
          </a:r>
          <a:endParaRPr lang="en-US" sz="800" b="1" kern="1200"/>
        </a:p>
      </dsp:txBody>
      <dsp:txXfrm>
        <a:off x="853385" y="14979"/>
        <a:ext cx="2390958" cy="1508003"/>
      </dsp:txXfrm>
    </dsp:sp>
    <dsp:sp modelId="{991590AD-DBD0-46EF-81B7-6DCFE733E3AD}">
      <dsp:nvSpPr>
        <dsp:cNvPr id="0" name=""/>
        <dsp:cNvSpPr/>
      </dsp:nvSpPr>
      <dsp:spPr>
        <a:xfrm>
          <a:off x="6130979"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338825"/>
              <a:satOff val="12500"/>
              <a:lumOff val="-18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5183" y="766667"/>
        <a:ext cx="23105" cy="4625"/>
      </dsp:txXfrm>
    </dsp:sp>
    <dsp:sp modelId="{7BDEBD73-E2DB-4F87-B60A-28F2597C4DDE}">
      <dsp:nvSpPr>
        <dsp:cNvPr id="0" name=""/>
        <dsp:cNvSpPr/>
      </dsp:nvSpPr>
      <dsp:spPr>
        <a:xfrm>
          <a:off x="3706458" y="68003"/>
          <a:ext cx="2426320" cy="1401954"/>
        </a:xfrm>
        <a:prstGeom prst="rect">
          <a:avLst/>
        </a:prstGeom>
        <a:solidFill>
          <a:schemeClr val="accent3">
            <a:hueOff val="301178"/>
            <a:satOff val="11111"/>
            <a:lumOff val="-1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Define Your Niche:</a:t>
          </a:r>
          <a:endParaRPr lang="en-US" sz="900" b="1" kern="1200"/>
        </a:p>
        <a:p>
          <a:pPr marL="0" lvl="0" indent="0" algn="ctr" defTabSz="400050">
            <a:lnSpc>
              <a:spcPct val="90000"/>
            </a:lnSpc>
            <a:spcBef>
              <a:spcPct val="0"/>
            </a:spcBef>
            <a:spcAft>
              <a:spcPct val="35000"/>
            </a:spcAft>
            <a:buNone/>
          </a:pPr>
          <a:r>
            <a:rPr lang="it-IT" sz="900" b="1" kern="1200"/>
            <a:t>Determine your specialization within the bioeconomy. Are you focusing on data analysis for optimizing agricultural processes? Providing advisory services for bio-based product development? Defining a clear niche will help you tailor your offerings to meet specific market demands.</a:t>
          </a:r>
          <a:endParaRPr lang="en-US" sz="900" b="1" kern="1200"/>
        </a:p>
      </dsp:txBody>
      <dsp:txXfrm>
        <a:off x="3706458" y="68003"/>
        <a:ext cx="2426320" cy="1401954"/>
      </dsp:txXfrm>
    </dsp:sp>
    <dsp:sp modelId="{ABC909AA-619E-4878-AF6B-B8527E67F3DA}">
      <dsp:nvSpPr>
        <dsp:cNvPr id="0" name=""/>
        <dsp:cNvSpPr/>
      </dsp:nvSpPr>
      <dsp:spPr>
        <a:xfrm>
          <a:off x="8341633"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5837" y="766667"/>
        <a:ext cx="23105" cy="4625"/>
      </dsp:txXfrm>
    </dsp:sp>
    <dsp:sp modelId="{D60A5D1E-63ED-4F87-9431-44B0225CDF74}">
      <dsp:nvSpPr>
        <dsp:cNvPr id="0" name=""/>
        <dsp:cNvSpPr/>
      </dsp:nvSpPr>
      <dsp:spPr>
        <a:xfrm>
          <a:off x="6594893" y="4032"/>
          <a:ext cx="1748539" cy="1529895"/>
        </a:xfrm>
        <a:prstGeom prst="rect">
          <a:avLst/>
        </a:prstGeom>
        <a:solidFill>
          <a:schemeClr val="accent3">
            <a:hueOff val="602355"/>
            <a:satOff val="22222"/>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Understand the Bioeconomy Landscape:</a:t>
          </a:r>
          <a:endParaRPr lang="en-US" sz="900" b="1" kern="1200"/>
        </a:p>
        <a:p>
          <a:pPr marL="0" lvl="0" indent="0" algn="ctr" defTabSz="400050">
            <a:lnSpc>
              <a:spcPct val="90000"/>
            </a:lnSpc>
            <a:spcBef>
              <a:spcPct val="0"/>
            </a:spcBef>
            <a:spcAft>
              <a:spcPct val="35000"/>
            </a:spcAft>
            <a:buNone/>
          </a:pPr>
          <a:r>
            <a:rPr lang="it-IT" sz="900" b="1" kern="1200"/>
            <a:t>Gain a deep understanding of the bioeconomy's current trends, technologies, and regulations. This knowledge will help you position your service effectively and ensure its relevance.</a:t>
          </a:r>
          <a:endParaRPr lang="en-US" sz="900" b="1" kern="1200"/>
        </a:p>
        <a:p>
          <a:pPr marL="0" lvl="0" indent="0" algn="ctr" defTabSz="400050">
            <a:lnSpc>
              <a:spcPct val="90000"/>
            </a:lnSpc>
            <a:spcBef>
              <a:spcPct val="0"/>
            </a:spcBef>
            <a:spcAft>
              <a:spcPct val="35000"/>
            </a:spcAft>
            <a:buNone/>
          </a:pPr>
          <a:endParaRPr lang="en-US" sz="700" kern="1200"/>
        </a:p>
      </dsp:txBody>
      <dsp:txXfrm>
        <a:off x="6594893" y="4032"/>
        <a:ext cx="1748539" cy="1529895"/>
      </dsp:txXfrm>
    </dsp:sp>
    <dsp:sp modelId="{37BB3491-F969-48FB-BA54-3DF1EE0CDC24}">
      <dsp:nvSpPr>
        <dsp:cNvPr id="0" name=""/>
        <dsp:cNvSpPr/>
      </dsp:nvSpPr>
      <dsp:spPr>
        <a:xfrm>
          <a:off x="1857981" y="1369938"/>
          <a:ext cx="7952162" cy="719318"/>
        </a:xfrm>
        <a:custGeom>
          <a:avLst/>
          <a:gdLst/>
          <a:ahLst/>
          <a:cxnLst/>
          <a:rect l="0" t="0" r="0" b="0"/>
          <a:pathLst>
            <a:path>
              <a:moveTo>
                <a:pt x="7952162" y="0"/>
              </a:moveTo>
              <a:lnTo>
                <a:pt x="7952162" y="376759"/>
              </a:lnTo>
              <a:lnTo>
                <a:pt x="0" y="376759"/>
              </a:lnTo>
              <a:lnTo>
                <a:pt x="0" y="719318"/>
              </a:lnTo>
            </a:path>
          </a:pathLst>
        </a:custGeom>
        <a:noFill/>
        <a:ln w="6350" cap="flat" cmpd="sng" algn="ctr">
          <a:solidFill>
            <a:schemeClr val="accent3">
              <a:hueOff val="1016475"/>
              <a:satOff val="37500"/>
              <a:lumOff val="-55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4376" y="1727285"/>
        <a:ext cx="399372" cy="4625"/>
      </dsp:txXfrm>
    </dsp:sp>
    <dsp:sp modelId="{3EF243E1-FCA2-4090-BC45-8CE6AE2983FE}">
      <dsp:nvSpPr>
        <dsp:cNvPr id="0" name=""/>
        <dsp:cNvSpPr/>
      </dsp:nvSpPr>
      <dsp:spPr>
        <a:xfrm>
          <a:off x="8805547" y="166223"/>
          <a:ext cx="2009192" cy="1205515"/>
        </a:xfrm>
        <a:prstGeom prst="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Develop Service Offerings:</a:t>
          </a:r>
          <a:endParaRPr lang="en-US" sz="900" b="1" kern="1200"/>
        </a:p>
        <a:p>
          <a:pPr marL="0" lvl="0" indent="0" algn="ctr" defTabSz="400050">
            <a:lnSpc>
              <a:spcPct val="90000"/>
            </a:lnSpc>
            <a:spcBef>
              <a:spcPct val="0"/>
            </a:spcBef>
            <a:spcAft>
              <a:spcPct val="35000"/>
            </a:spcAft>
            <a:buNone/>
          </a:pPr>
          <a:r>
            <a:rPr lang="it-IT" sz="900" b="1" kern="1200"/>
            <a:t>Based on your niche and market research, outline the specific services you will offer</a:t>
          </a:r>
          <a:r>
            <a:rPr lang="it-IT" sz="800" kern="1200"/>
            <a:t>.</a:t>
          </a:r>
          <a:endParaRPr lang="en-US" sz="800" kern="1200"/>
        </a:p>
      </dsp:txBody>
      <dsp:txXfrm>
        <a:off x="8805547" y="166223"/>
        <a:ext cx="2009192" cy="1205515"/>
      </dsp:txXfrm>
    </dsp:sp>
    <dsp:sp modelId="{C5A5DE5E-25AC-45DC-8D8E-1081324490B7}">
      <dsp:nvSpPr>
        <dsp:cNvPr id="0" name=""/>
        <dsp:cNvSpPr/>
      </dsp:nvSpPr>
      <dsp:spPr>
        <a:xfrm>
          <a:off x="2860777"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4981" y="2722102"/>
        <a:ext cx="23105" cy="4625"/>
      </dsp:txXfrm>
    </dsp:sp>
    <dsp:sp modelId="{B835389F-958F-40CC-9093-0648644DA7AE}">
      <dsp:nvSpPr>
        <dsp:cNvPr id="0" name=""/>
        <dsp:cNvSpPr/>
      </dsp:nvSpPr>
      <dsp:spPr>
        <a:xfrm>
          <a:off x="853385" y="2121657"/>
          <a:ext cx="2009192" cy="1205515"/>
        </a:xfrm>
        <a:prstGeom prst="rect">
          <a:avLst/>
        </a:prstGeom>
        <a:solidFill>
          <a:schemeClr val="accent3">
            <a:hueOff val="1204711"/>
            <a:satOff val="44444"/>
            <a:lumOff val="-65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Demonstrate Value:</a:t>
          </a:r>
          <a:endParaRPr lang="en-US" sz="900" b="1" kern="1200"/>
        </a:p>
        <a:p>
          <a:pPr marL="0" lvl="0" indent="0" algn="ctr" defTabSz="400050">
            <a:lnSpc>
              <a:spcPct val="90000"/>
            </a:lnSpc>
            <a:spcBef>
              <a:spcPct val="0"/>
            </a:spcBef>
            <a:spcAft>
              <a:spcPct val="35000"/>
            </a:spcAft>
            <a:buNone/>
          </a:pPr>
          <a:r>
            <a:rPr lang="it-IT" sz="900" b="1" kern="1200"/>
            <a:t>Develop case studies or pilot projects that showcase the value your service brings to clients. Highlight how your service can lead to cost savings, increased efficiency, reduced environmental impact, or other benefits</a:t>
          </a:r>
          <a:r>
            <a:rPr lang="it-IT" sz="800" kern="1200"/>
            <a:t>.</a:t>
          </a:r>
          <a:endParaRPr lang="en-US" sz="800" kern="1200"/>
        </a:p>
      </dsp:txBody>
      <dsp:txXfrm>
        <a:off x="853385" y="2121657"/>
        <a:ext cx="2009192" cy="1205515"/>
      </dsp:txXfrm>
    </dsp:sp>
    <dsp:sp modelId="{EB67F7CF-D5BD-43CA-96C8-E1EEB99FE2ED}">
      <dsp:nvSpPr>
        <dsp:cNvPr id="0" name=""/>
        <dsp:cNvSpPr/>
      </dsp:nvSpPr>
      <dsp:spPr>
        <a:xfrm>
          <a:off x="5332084"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694124"/>
              <a:satOff val="62500"/>
              <a:lumOff val="-91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6288" y="2722102"/>
        <a:ext cx="23105" cy="4625"/>
      </dsp:txXfrm>
    </dsp:sp>
    <dsp:sp modelId="{2AEAB8C7-485E-4280-9996-8ECA957A5093}">
      <dsp:nvSpPr>
        <dsp:cNvPr id="0" name=""/>
        <dsp:cNvSpPr/>
      </dsp:nvSpPr>
      <dsp:spPr>
        <a:xfrm>
          <a:off x="3324691" y="2049067"/>
          <a:ext cx="2009192" cy="1350695"/>
        </a:xfrm>
        <a:prstGeom prst="rect">
          <a:avLst/>
        </a:prstGeom>
        <a:solidFill>
          <a:schemeClr val="accent3">
            <a:hueOff val="1505888"/>
            <a:satOff val="55556"/>
            <a:lumOff val="-81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Marketing and Branding:</a:t>
          </a:r>
          <a:endParaRPr lang="en-US" sz="900" b="1" kern="1200"/>
        </a:p>
        <a:p>
          <a:pPr marL="0" lvl="0" indent="0" algn="ctr" defTabSz="400050">
            <a:lnSpc>
              <a:spcPct val="90000"/>
            </a:lnSpc>
            <a:spcBef>
              <a:spcPct val="0"/>
            </a:spcBef>
            <a:spcAft>
              <a:spcPct val="35000"/>
            </a:spcAft>
            <a:buNone/>
          </a:pPr>
          <a:r>
            <a:rPr lang="it-IT" sz="900" b="1" kern="1200"/>
            <a:t>Create a strong brand identity that resonates with the bioeconomy's values of sustainability and innovation. Develop a compelling website, marketing materials, and online presence to reach your target audience</a:t>
          </a:r>
          <a:r>
            <a:rPr lang="it-IT" sz="800" kern="1200"/>
            <a:t>.</a:t>
          </a:r>
          <a:endParaRPr lang="en-US" sz="800" kern="1200"/>
        </a:p>
      </dsp:txBody>
      <dsp:txXfrm>
        <a:off x="3324691" y="2049067"/>
        <a:ext cx="2009192" cy="1350695"/>
      </dsp:txXfrm>
    </dsp:sp>
    <dsp:sp modelId="{2FC5EA1F-6180-41EE-822F-4C4C68C67580}">
      <dsp:nvSpPr>
        <dsp:cNvPr id="0" name=""/>
        <dsp:cNvSpPr/>
      </dsp:nvSpPr>
      <dsp:spPr>
        <a:xfrm>
          <a:off x="7803390" y="2678695"/>
          <a:ext cx="357274" cy="91440"/>
        </a:xfrm>
        <a:custGeom>
          <a:avLst/>
          <a:gdLst/>
          <a:ahLst/>
          <a:cxnLst/>
          <a:rect l="0" t="0" r="0" b="0"/>
          <a:pathLst>
            <a:path>
              <a:moveTo>
                <a:pt x="0" y="45720"/>
              </a:moveTo>
              <a:lnTo>
                <a:pt x="357274" y="45720"/>
              </a:lnTo>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72331" y="2722102"/>
        <a:ext cx="19393" cy="4625"/>
      </dsp:txXfrm>
    </dsp:sp>
    <dsp:sp modelId="{9FE517AD-F39C-4734-A484-1E3476B55774}">
      <dsp:nvSpPr>
        <dsp:cNvPr id="0" name=""/>
        <dsp:cNvSpPr/>
      </dsp:nvSpPr>
      <dsp:spPr>
        <a:xfrm>
          <a:off x="5795998" y="1996042"/>
          <a:ext cx="2009192" cy="1456744"/>
        </a:xfrm>
        <a:prstGeom prst="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Regulatory Compliance:</a:t>
          </a:r>
          <a:endParaRPr lang="en-US" sz="900" b="1" kern="1200"/>
        </a:p>
        <a:p>
          <a:pPr marL="0" lvl="0" indent="0" algn="ctr" defTabSz="400050">
            <a:lnSpc>
              <a:spcPct val="90000"/>
            </a:lnSpc>
            <a:spcBef>
              <a:spcPct val="0"/>
            </a:spcBef>
            <a:spcAft>
              <a:spcPct val="35000"/>
            </a:spcAft>
            <a:buNone/>
          </a:pPr>
          <a:r>
            <a:rPr lang="it-IT" sz="900" b="1" kern="1200"/>
            <a:t>Ensure that your services are aligned with relevant regulations and standards within the bioeconomy. This is especially important if you are offering services related to biotechnology or bio-based products.</a:t>
          </a:r>
          <a:endParaRPr lang="en-US" sz="900" b="1" kern="1200"/>
        </a:p>
      </dsp:txBody>
      <dsp:txXfrm>
        <a:off x="5795998" y="1996042"/>
        <a:ext cx="2009192" cy="1456744"/>
      </dsp:txXfrm>
    </dsp:sp>
    <dsp:sp modelId="{499605F0-09F4-4692-A081-2B2CB040D90B}">
      <dsp:nvSpPr>
        <dsp:cNvPr id="0" name=""/>
        <dsp:cNvSpPr/>
      </dsp:nvSpPr>
      <dsp:spPr>
        <a:xfrm>
          <a:off x="1857981" y="3325372"/>
          <a:ext cx="7339679" cy="557128"/>
        </a:xfrm>
        <a:custGeom>
          <a:avLst/>
          <a:gdLst/>
          <a:ahLst/>
          <a:cxnLst/>
          <a:rect l="0" t="0" r="0" b="0"/>
          <a:pathLst>
            <a:path>
              <a:moveTo>
                <a:pt x="7339679" y="0"/>
              </a:moveTo>
              <a:lnTo>
                <a:pt x="7339679" y="295664"/>
              </a:lnTo>
              <a:lnTo>
                <a:pt x="0" y="295664"/>
              </a:lnTo>
              <a:lnTo>
                <a:pt x="0" y="557128"/>
              </a:lnTo>
            </a:path>
          </a:pathLst>
        </a:custGeom>
        <a:noFill/>
        <a:ln w="6350" cap="flat" cmpd="sng" algn="ctr">
          <a:solidFill>
            <a:schemeClr val="accent3">
              <a:hueOff val="2371774"/>
              <a:satOff val="87500"/>
              <a:lumOff val="-128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742" y="3601624"/>
        <a:ext cx="368158" cy="4625"/>
      </dsp:txXfrm>
    </dsp:sp>
    <dsp:sp modelId="{A04BD62F-9FB5-43EC-9208-8606BCA5A625}">
      <dsp:nvSpPr>
        <dsp:cNvPr id="0" name=""/>
        <dsp:cNvSpPr/>
      </dsp:nvSpPr>
      <dsp:spPr>
        <a:xfrm>
          <a:off x="8193065" y="2121657"/>
          <a:ext cx="2009192" cy="1205515"/>
        </a:xfrm>
        <a:prstGeom prst="rect">
          <a:avLst/>
        </a:prstGeom>
        <a:solidFill>
          <a:schemeClr val="accent3">
            <a:hueOff val="2108244"/>
            <a:satOff val="77778"/>
            <a:lumOff val="-1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Pricing Strategy:</a:t>
          </a:r>
          <a:endParaRPr lang="en-US" sz="900" b="1" kern="1200"/>
        </a:p>
        <a:p>
          <a:pPr marL="0" lvl="0" indent="0" algn="ctr" defTabSz="400050">
            <a:lnSpc>
              <a:spcPct val="90000"/>
            </a:lnSpc>
            <a:spcBef>
              <a:spcPct val="0"/>
            </a:spcBef>
            <a:spcAft>
              <a:spcPct val="35000"/>
            </a:spcAft>
            <a:buNone/>
          </a:pPr>
          <a:r>
            <a:rPr lang="it-IT" sz="900" b="1" kern="1200"/>
            <a:t>Determine your pricing model based on factors such as the complexity of services, market demand, and the value your service provides to clients</a:t>
          </a:r>
          <a:r>
            <a:rPr lang="it-IT" sz="800" kern="1200"/>
            <a:t>.</a:t>
          </a:r>
          <a:endParaRPr lang="en-US" sz="800" kern="1200"/>
        </a:p>
      </dsp:txBody>
      <dsp:txXfrm>
        <a:off x="8193065" y="2121657"/>
        <a:ext cx="2009192" cy="1205515"/>
      </dsp:txXfrm>
    </dsp:sp>
    <dsp:sp modelId="{71D69BCF-C8D0-4EF5-9CE6-969D151EDFEA}">
      <dsp:nvSpPr>
        <dsp:cNvPr id="0" name=""/>
        <dsp:cNvSpPr/>
      </dsp:nvSpPr>
      <dsp:spPr>
        <a:xfrm>
          <a:off x="2860777" y="4429517"/>
          <a:ext cx="420905" cy="91440"/>
        </a:xfrm>
        <a:custGeom>
          <a:avLst/>
          <a:gdLst/>
          <a:ahLst/>
          <a:cxnLst/>
          <a:rect l="0" t="0" r="0" b="0"/>
          <a:pathLst>
            <a:path>
              <a:moveTo>
                <a:pt x="0" y="88142"/>
              </a:moveTo>
              <a:lnTo>
                <a:pt x="227552" y="88142"/>
              </a:lnTo>
              <a:lnTo>
                <a:pt x="227552" y="45720"/>
              </a:lnTo>
              <a:lnTo>
                <a:pt x="420905" y="45720"/>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9893" y="4472924"/>
        <a:ext cx="22674" cy="4625"/>
      </dsp:txXfrm>
    </dsp:sp>
    <dsp:sp modelId="{35C5251F-F2B0-4555-B1DB-A44C5D62369A}">
      <dsp:nvSpPr>
        <dsp:cNvPr id="0" name=""/>
        <dsp:cNvSpPr/>
      </dsp:nvSpPr>
      <dsp:spPr>
        <a:xfrm>
          <a:off x="853385" y="3914901"/>
          <a:ext cx="2009192" cy="1205515"/>
        </a:xfrm>
        <a:prstGeom prst="rect">
          <a:avLst/>
        </a:prstGeom>
        <a:solidFill>
          <a:schemeClr val="accent3">
            <a:hueOff val="2409421"/>
            <a:satOff val="88889"/>
            <a:lumOff val="-130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Launch and Iterate:</a:t>
          </a:r>
          <a:endParaRPr lang="en-US" sz="900" b="1" kern="1200"/>
        </a:p>
        <a:p>
          <a:pPr marL="0" lvl="0" indent="0" algn="ctr" defTabSz="400050">
            <a:lnSpc>
              <a:spcPct val="90000"/>
            </a:lnSpc>
            <a:spcBef>
              <a:spcPct val="0"/>
            </a:spcBef>
            <a:spcAft>
              <a:spcPct val="35000"/>
            </a:spcAft>
            <a:buNone/>
          </a:pPr>
          <a:r>
            <a:rPr lang="it-IT" sz="900" b="1" kern="1200"/>
            <a:t>Launch your service and gather feedback from initial clients. Use this feedback to continuously improve and refine your offerings based on real-world experiences.</a:t>
          </a:r>
          <a:endParaRPr lang="en-US" sz="900" b="1" kern="1200"/>
        </a:p>
      </dsp:txBody>
      <dsp:txXfrm>
        <a:off x="853385" y="3914901"/>
        <a:ext cx="2009192" cy="1205515"/>
      </dsp:txXfrm>
    </dsp:sp>
    <dsp:sp modelId="{6413B5CE-F17C-4DB8-B2D0-2D633E34D009}">
      <dsp:nvSpPr>
        <dsp:cNvPr id="0" name=""/>
        <dsp:cNvSpPr/>
      </dsp:nvSpPr>
      <dsp:spPr>
        <a:xfrm>
          <a:off x="3314083" y="3872479"/>
          <a:ext cx="2009192" cy="1205515"/>
        </a:xfrm>
        <a:prstGeom prst="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a:p>
          <a:pPr marL="0" lvl="0" indent="0" algn="ctr" defTabSz="355600">
            <a:lnSpc>
              <a:spcPct val="90000"/>
            </a:lnSpc>
            <a:spcBef>
              <a:spcPct val="0"/>
            </a:spcBef>
            <a:spcAft>
              <a:spcPct val="35000"/>
            </a:spcAft>
            <a:buNone/>
          </a:pPr>
          <a:r>
            <a:rPr lang="it-IT" sz="900" b="1" kern="1200"/>
            <a:t>Stay Updated:</a:t>
          </a:r>
          <a:endParaRPr lang="en-US" sz="900" b="1" kern="1200"/>
        </a:p>
        <a:p>
          <a:pPr marL="0" lvl="0" indent="0" algn="ctr" defTabSz="355600">
            <a:lnSpc>
              <a:spcPct val="90000"/>
            </a:lnSpc>
            <a:spcBef>
              <a:spcPct val="0"/>
            </a:spcBef>
            <a:spcAft>
              <a:spcPct val="35000"/>
            </a:spcAft>
            <a:buNone/>
          </a:pPr>
          <a:r>
            <a:rPr lang="it-IT" sz="900" b="1" kern="1200"/>
            <a:t>Stay informed about the latest advancements and trends within the bioeconomy. As the field evolves, adapt your services to stay relevant and meet changing needs</a:t>
          </a:r>
          <a:r>
            <a:rPr lang="it-IT" sz="800" kern="1200"/>
            <a:t>.</a:t>
          </a:r>
          <a:endParaRPr lang="en-US" sz="800" kern="1200"/>
        </a:p>
      </dsp:txBody>
      <dsp:txXfrm>
        <a:off x="3314083" y="3872479"/>
        <a:ext cx="2009192" cy="12055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agriculture.ec.europa.eu/system/files/2022-12/csp-at-a-glance-eu-countries_en.pdf" TargetMode="External"/><Relationship Id="rId3" Type="http://schemas.openxmlformats.org/officeDocument/2006/relationships/hyperlink" Target="https://eur-lex.europa.eu/resource.html?uri=cellar:b828d165-1c22-11ea-8c1f-01aa75ed71a1.0002.02/DOC_1&amp;format=PDF" TargetMode="External"/><Relationship Id="rId7" Type="http://schemas.openxmlformats.org/officeDocument/2006/relationships/hyperlink" Target="https://agriculture.ec.europa.eu/common-agricultural-policy/cap-overview/cap-2023-27_en" TargetMode="External"/><Relationship Id="rId2" Type="http://schemas.openxmlformats.org/officeDocument/2006/relationships/hyperlink" Target="https://op.europa.eu/en/publication-detail/-/publication/775a2dc7-2a8b-11e9-8d04-01aa75ed71a1" TargetMode="External"/><Relationship Id="rId1" Type="http://schemas.openxmlformats.org/officeDocument/2006/relationships/slideLayout" Target="../slideLayouts/slideLayout5.xml"/><Relationship Id="rId6" Type="http://schemas.openxmlformats.org/officeDocument/2006/relationships/hyperlink" Target="https://www.cbe.europa.eu/" TargetMode="External"/><Relationship Id="rId5" Type="http://schemas.openxmlformats.org/officeDocument/2006/relationships/hyperlink" Target="https://environment.ec.europa.eu/strategy/circular-economy-action-plan_en" TargetMode="External"/><Relationship Id="rId4" Type="http://schemas.openxmlformats.org/officeDocument/2006/relationships/hyperlink" Target="https://research-and-innovation.ec.europa.eu/document/9224c3b4-f529-4b48-b21b-879c442002a2_en" TargetMode="External"/><Relationship Id="rId9" Type="http://schemas.openxmlformats.org/officeDocument/2006/relationships/hyperlink" Target="file:///C:\Users\despo\Desktop\RELIEF_CONTENT\-%20https:\ec.europa.eu\food\horizontal-topics\farm-fork-strategy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ctangle: Rounded Corners 7">
            <a:extLst>
              <a:ext uri="{FF2B5EF4-FFF2-40B4-BE49-F238E27FC236}">
                <a16:creationId xmlns:a16="http://schemas.microsoft.com/office/drawing/2014/main" id="{8B21BAB2-A57B-311E-7CBC-55D7EBE5FBA5}"/>
              </a:ext>
            </a:extLst>
          </p:cNvPr>
          <p:cNvSpPr>
            <a:spLocks noChangeArrowheads="1"/>
          </p:cNvSpPr>
          <p:nvPr/>
        </p:nvSpPr>
        <p:spPr bwMode="auto">
          <a:xfrm>
            <a:off x="557048" y="1009650"/>
            <a:ext cx="5265683" cy="5346700"/>
          </a:xfrm>
          <a:prstGeom prst="roundRect">
            <a:avLst>
              <a:gd name="adj" fmla="val 16667"/>
            </a:avLst>
          </a:prstGeom>
          <a:solidFill>
            <a:srgbClr val="8DB3E2"/>
          </a:solidFill>
          <a:ln w="25400">
            <a:solidFill>
              <a:srgbClr val="8DB3E2"/>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1" i="0" u="sng" strike="noStrike" cap="none" normalizeH="0" baseline="0" dirty="0">
                <a:ln>
                  <a:noFill/>
                </a:ln>
                <a:solidFill>
                  <a:srgbClr val="000000"/>
                </a:solidFill>
                <a:effectLst/>
                <a:latin typeface="Aptos" panose="020B0004020202020204" pitchFamily="34" charset="0"/>
                <a:ea typeface="PMingLiU" panose="02020500000000000000" pitchFamily="18" charset="-120"/>
              </a:rPr>
              <a:t>Bio-based industry in Europe</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000000"/>
                </a:solidFill>
                <a:effectLst/>
                <a:latin typeface="Aptos" panose="020B0004020202020204" pitchFamily="34" charset="0"/>
                <a:ea typeface="PMingLiU" panose="02020500000000000000" pitchFamily="18" charset="-120"/>
              </a:rPr>
              <a:t>The bio-based industry refers to the production of renewable biological resources, such as crops, forest biomass, and organic waste, to produce a wide range of products, including biofuels, bioplastics, bio-based chemicals, and bio-based materials. This industry aims to replace fossil-based products with sustainable alternatives, reducing greenhouse gas emissions and dependency on non-renewable resources. The European bio-based industry has been flourishing, supported by favorable policies, research and development initiatives, and public-private partnerships. Governments and the private sector have been investing in research and innovation to drive advancements in biotechnology and bio-refining processes. The bio-based industry also helps in promoting rural development by creating new economic opportunities in agricultural regions.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AutoShape 4">
            <a:extLst>
              <a:ext uri="{FF2B5EF4-FFF2-40B4-BE49-F238E27FC236}">
                <a16:creationId xmlns:a16="http://schemas.microsoft.com/office/drawing/2014/main" id="{95483B34-C63A-5DCC-318C-24DA12A2D689}"/>
              </a:ext>
            </a:extLst>
          </p:cNvPr>
          <p:cNvSpPr>
            <a:spLocks noChangeArrowheads="1"/>
          </p:cNvSpPr>
          <p:nvPr/>
        </p:nvSpPr>
        <p:spPr bwMode="auto">
          <a:xfrm>
            <a:off x="6103883" y="942975"/>
            <a:ext cx="5659491" cy="5413375"/>
          </a:xfrm>
          <a:prstGeom prst="roundRect">
            <a:avLst>
              <a:gd name="adj" fmla="val 16667"/>
            </a:avLst>
          </a:prstGeom>
          <a:solidFill>
            <a:srgbClr val="FABF8F"/>
          </a:solidFill>
          <a:ln w="25400">
            <a:solidFill>
              <a:srgbClr val="FABF8F"/>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1" i="0" u="sng" strike="noStrike" cap="none" normalizeH="0" baseline="0" dirty="0">
                <a:ln>
                  <a:noFill/>
                </a:ln>
                <a:solidFill>
                  <a:srgbClr val="222222"/>
                </a:solidFill>
                <a:effectLst/>
                <a:latin typeface="Aptos" panose="020B0004020202020204" pitchFamily="34" charset="0"/>
                <a:ea typeface="PMingLiU" panose="02020500000000000000" pitchFamily="18" charset="-120"/>
              </a:rPr>
              <a:t>Bio-economy in Europe</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222222"/>
                </a:solidFill>
                <a:effectLst/>
                <a:latin typeface="Aptos" panose="020B0004020202020204" pitchFamily="34" charset="0"/>
                <a:ea typeface="PMingLiU" panose="02020500000000000000" pitchFamily="18" charset="-120"/>
              </a:rPr>
              <a:t>The bio-economy encompasses all economic activities that use biological resources and processes to produce goods and services. It includes sectors such as agriculture, forestry, fisheries, food production, and the bio-based industry. The EU sees the bio-economy as a crucial element in achieving sustainable development goals, including mitigating climate change, fostering circular economy practices, and ensuring resource efficiency.</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zh-TW" sz="1600" b="0" i="0" u="none" strike="noStrike" cap="none" normalizeH="0" baseline="0" dirty="0">
                <a:ln>
                  <a:noFill/>
                </a:ln>
                <a:solidFill>
                  <a:srgbClr val="222222"/>
                </a:solidFill>
                <a:effectLst/>
                <a:latin typeface="Aptos" panose="020B0004020202020204" pitchFamily="34" charset="0"/>
                <a:ea typeface="PMingLiU" panose="02020500000000000000" pitchFamily="18" charset="-120"/>
              </a:rPr>
              <a:t>Agriculture plays a vital role in the European bio-economy. It provides the renewable resources necessary for bio-based products and fuels. Additionally, the bio-economy offers opportunities for farmers to diversify their income streams by engaging in bio-based activities and utilizing their agricultural by-products in value-added processes.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Segnaposto piè di pagina 1">
            <a:extLst>
              <a:ext uri="{FF2B5EF4-FFF2-40B4-BE49-F238E27FC236}">
                <a16:creationId xmlns:a16="http://schemas.microsoft.com/office/drawing/2014/main" id="{BEF337B5-7933-683E-0DC5-6B4B22BB671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fontScale="90000"/>
          </a:bodyPr>
          <a:lstStyle/>
          <a:p>
            <a:pPr algn="ctr"/>
            <a:r>
              <a:rPr lang="en-US" sz="4400" b="1" kern="100" dirty="0">
                <a:effectLst/>
                <a:latin typeface="Calibri" panose="020F0502020204030204" pitchFamily="34" charset="0"/>
                <a:ea typeface="PMingLiU" panose="02020500000000000000" pitchFamily="18" charset="-120"/>
                <a:cs typeface="Times New Roman" panose="02020603050405020304" pitchFamily="18" charset="0"/>
              </a:rPr>
              <a:t>Value chains</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Segnaposto piè di pagina 1">
            <a:extLst>
              <a:ext uri="{FF2B5EF4-FFF2-40B4-BE49-F238E27FC236}">
                <a16:creationId xmlns:a16="http://schemas.microsoft.com/office/drawing/2014/main" id="{18528328-5299-D541-C38D-9ED74CAE239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grpSp>
        <p:nvGrpSpPr>
          <p:cNvPr id="3" name="Ομάδα 16">
            <a:extLst>
              <a:ext uri="{FF2B5EF4-FFF2-40B4-BE49-F238E27FC236}">
                <a16:creationId xmlns:a16="http://schemas.microsoft.com/office/drawing/2014/main" id="{1DA0D9F7-7C01-4414-FFD5-0A5E65E363FD}"/>
              </a:ext>
            </a:extLst>
          </p:cNvPr>
          <p:cNvGrpSpPr/>
          <p:nvPr/>
        </p:nvGrpSpPr>
        <p:grpSpPr>
          <a:xfrm>
            <a:off x="1253480" y="1386445"/>
            <a:ext cx="9643120" cy="4156786"/>
            <a:chOff x="-1544204" y="0"/>
            <a:chExt cx="14061736" cy="7040186"/>
          </a:xfrm>
        </p:grpSpPr>
        <p:sp>
          <p:nvSpPr>
            <p:cNvPr id="4" name="Graphic 18">
              <a:extLst>
                <a:ext uri="{FF2B5EF4-FFF2-40B4-BE49-F238E27FC236}">
                  <a16:creationId xmlns:a16="http://schemas.microsoft.com/office/drawing/2014/main" id="{2FA9D7A8-688C-337E-D794-D1F5FD5D6D58}"/>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10" name="TextBox 7">
              <a:extLst>
                <a:ext uri="{FF2B5EF4-FFF2-40B4-BE49-F238E27FC236}">
                  <a16:creationId xmlns:a16="http://schemas.microsoft.com/office/drawing/2014/main" id="{C3D2A9A2-73FF-D32F-0A58-CC4D86FFCB53}"/>
                </a:ext>
              </a:extLst>
            </p:cNvPr>
            <p:cNvSpPr txBox="1"/>
            <p:nvPr/>
          </p:nvSpPr>
          <p:spPr>
            <a:xfrm>
              <a:off x="-1362653" y="1266840"/>
              <a:ext cx="13746967" cy="2514598"/>
            </a:xfrm>
            <a:prstGeom prst="rect">
              <a:avLst/>
            </a:prstGeom>
            <a:noFill/>
          </p:spPr>
          <p:txBody>
            <a:bodyPr wrap="square" rtlCol="0">
              <a:noAutofit/>
            </a:bodyPr>
            <a:lstStyle/>
            <a:p>
              <a:pPr algn="ctr" defTabSz="640080">
                <a:lnSpc>
                  <a:spcPct val="115000"/>
                </a:lnSpc>
                <a:spcBef>
                  <a:spcPts val="420"/>
                </a:spcBef>
                <a:spcAft>
                  <a:spcPts val="420"/>
                </a:spcAft>
              </a:pPr>
              <a:r>
                <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rPr>
                <a:t>a set of interlinked activities that deliver products/services by adding value to bulk material (feedstock). In a bio-based value chain, the feedstocks tend to be biomass drawn from an existing primary production route (e.g., agriculture, forestry and livestock), or of a novel (e.g., microalgae) or secondary origin (e.g., sludge, industrial wastewater and household organic waste). </a:t>
              </a:r>
            </a:p>
          </p:txBody>
        </p:sp>
        <p:grpSp>
          <p:nvGrpSpPr>
            <p:cNvPr id="11" name="Group 10">
              <a:extLst>
                <a:ext uri="{FF2B5EF4-FFF2-40B4-BE49-F238E27FC236}">
                  <a16:creationId xmlns:a16="http://schemas.microsoft.com/office/drawing/2014/main" id="{0E0DB2A2-39D0-61B8-5BBA-D8805F707439}"/>
                </a:ext>
              </a:extLst>
            </p:cNvPr>
            <p:cNvGrpSpPr/>
            <p:nvPr/>
          </p:nvGrpSpPr>
          <p:grpSpPr>
            <a:xfrm>
              <a:off x="5168177" y="0"/>
              <a:ext cx="965388" cy="771680"/>
              <a:chOff x="5168177" y="0"/>
              <a:chExt cx="965388" cy="771680"/>
            </a:xfrm>
          </p:grpSpPr>
          <p:sp>
            <p:nvSpPr>
              <p:cNvPr id="17" name="Freeform: Shape 16">
                <a:extLst>
                  <a:ext uri="{FF2B5EF4-FFF2-40B4-BE49-F238E27FC236}">
                    <a16:creationId xmlns:a16="http://schemas.microsoft.com/office/drawing/2014/main" id="{5E05A482-8F03-3CA5-1301-5AFF2A47489F}"/>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A33E465-CB49-9AA8-3EF4-CDFEF63F3C62}"/>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31EFC18-EC1A-CA07-EB06-EE268F90518D}"/>
                </a:ext>
              </a:extLst>
            </p:cNvPr>
            <p:cNvGrpSpPr/>
            <p:nvPr/>
          </p:nvGrpSpPr>
          <p:grpSpPr>
            <a:xfrm rot="10800000">
              <a:off x="5168177" y="4009495"/>
              <a:ext cx="965388" cy="771680"/>
              <a:chOff x="5168177" y="4009495"/>
              <a:chExt cx="965388" cy="771680"/>
            </a:xfrm>
          </p:grpSpPr>
          <p:sp>
            <p:nvSpPr>
              <p:cNvPr id="15" name="Freeform: Shape 14">
                <a:extLst>
                  <a:ext uri="{FF2B5EF4-FFF2-40B4-BE49-F238E27FC236}">
                    <a16:creationId xmlns:a16="http://schemas.microsoft.com/office/drawing/2014/main" id="{37857162-355F-3265-998C-8138C5621D70}"/>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D9CC1B-716A-DD68-2A1C-422D0223D4AC}"/>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3" name="TextBox 14">
              <a:extLst>
                <a:ext uri="{FF2B5EF4-FFF2-40B4-BE49-F238E27FC236}">
                  <a16:creationId xmlns:a16="http://schemas.microsoft.com/office/drawing/2014/main" id="{21AF2704-471E-DBAA-1943-0A3BF5A334A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4" name="Graphic 18">
              <a:extLst>
                <a:ext uri="{FF2B5EF4-FFF2-40B4-BE49-F238E27FC236}">
                  <a16:creationId xmlns:a16="http://schemas.microsoft.com/office/drawing/2014/main" id="{AFA94492-D9B3-EC53-C43C-B208D29F21A9}"/>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5" name="Picture 4">
            <a:extLst>
              <a:ext uri="{FF2B5EF4-FFF2-40B4-BE49-F238E27FC236}">
                <a16:creationId xmlns:a16="http://schemas.microsoft.com/office/drawing/2014/main" id="{6963351A-548A-4E5B-9364-984B1DA36C47}"/>
              </a:ext>
            </a:extLst>
          </p:cNvPr>
          <p:cNvPicPr>
            <a:picLocks noChangeAspect="1"/>
          </p:cNvPicPr>
          <p:nvPr/>
        </p:nvPicPr>
        <p:blipFill rotWithShape="1">
          <a:blip r:embed="rId2"/>
          <a:srcRect t="21010" b="40049"/>
          <a:stretch/>
        </p:blipFill>
        <p:spPr>
          <a:xfrm>
            <a:off x="3334017" y="4452439"/>
            <a:ext cx="5829300" cy="2010357"/>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p:txBody>
          <a:bodyPr/>
          <a:lstStyle/>
          <a:p>
            <a:r>
              <a:rPr lang="en-GB" dirty="0"/>
              <a:t>Value chains in bioeconomy</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2" name="Segnaposto piè di pagina 1">
            <a:extLst>
              <a:ext uri="{FF2B5EF4-FFF2-40B4-BE49-F238E27FC236}">
                <a16:creationId xmlns:a16="http://schemas.microsoft.com/office/drawing/2014/main" id="{5151997C-B8E8-FA68-8C9A-E65A707CA97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
        <p:nvSpPr>
          <p:cNvPr id="3" name="Segnaposto testo 8">
            <a:extLst>
              <a:ext uri="{FF2B5EF4-FFF2-40B4-BE49-F238E27FC236}">
                <a16:creationId xmlns:a16="http://schemas.microsoft.com/office/drawing/2014/main" id="{55A10239-2BE9-A30D-6012-7376D4C6BC1C}"/>
              </a:ext>
            </a:extLst>
          </p:cNvPr>
          <p:cNvSpPr>
            <a:spLocks noGrp="1"/>
          </p:cNvSpPr>
          <p:nvPr>
            <p:ph type="body" sz="half" idx="2"/>
          </p:nvPr>
        </p:nvSpPr>
        <p:spPr>
          <a:xfrm>
            <a:off x="839788" y="2057400"/>
            <a:ext cx="3932237" cy="4114800"/>
          </a:xfrm>
        </p:spPr>
        <p:txBody>
          <a:bodyPr/>
          <a:lstStyle/>
          <a:p>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Within the bioeconomy,</a:t>
            </a: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 </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value chains</a:t>
            </a:r>
            <a:r>
              <a:rPr lang="en-US" sz="1800"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play a crucial role in connecting different stages of production and processing to deliver products to the market. When it comes to farming in the context of the bioeconomy, value chains play an essential role in optimizing resource utilization, reducing waste, and creating more sustainable agricultural practices. The bio-based value chains have been identified as one of the most promising pathways to attaining a resource-efficient circular economy.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pic>
        <p:nvPicPr>
          <p:cNvPr id="10" name="Picture 9" descr="Sustainability 10 01695 g002 550">
            <a:extLst>
              <a:ext uri="{FF2B5EF4-FFF2-40B4-BE49-F238E27FC236}">
                <a16:creationId xmlns:a16="http://schemas.microsoft.com/office/drawing/2014/main" id="{FFFF1BB3-9136-4363-6C53-7F5E9340F2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880" y="1800225"/>
            <a:ext cx="6053570" cy="3466423"/>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32A4-08E8-F82D-C07D-17C57419A1F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CA6BC3C-0066-FDA1-DEF8-729C92626A9C}"/>
              </a:ext>
            </a:extLst>
          </p:cNvPr>
          <p:cNvSpPr>
            <a:spLocks noGrp="1"/>
          </p:cNvSpPr>
          <p:nvPr>
            <p:ph type="title"/>
          </p:nvPr>
        </p:nvSpPr>
        <p:spPr>
          <a:xfrm>
            <a:off x="153563" y="685800"/>
            <a:ext cx="11919617" cy="1371600"/>
          </a:xfrm>
        </p:spPr>
        <p:txBody>
          <a:bodyPr>
            <a:normAutofit/>
          </a:bodyPr>
          <a:lstStyle/>
          <a:p>
            <a:pPr algn="ctr"/>
            <a:r>
              <a:rPr lang="en-US" dirty="0"/>
              <a:t>Breakdown of the value chains in the bioeconomy farming sector:</a:t>
            </a:r>
            <a:endParaRPr lang="en-GB" dirty="0"/>
          </a:p>
        </p:txBody>
      </p:sp>
      <p:sp>
        <p:nvSpPr>
          <p:cNvPr id="6" name="Segnaposto numero diapositiva 5">
            <a:extLst>
              <a:ext uri="{FF2B5EF4-FFF2-40B4-BE49-F238E27FC236}">
                <a16:creationId xmlns:a16="http://schemas.microsoft.com/office/drawing/2014/main" id="{72CD3A67-5CBB-28CD-29FF-EE62DF75DECD}"/>
              </a:ext>
            </a:extLst>
          </p:cNvPr>
          <p:cNvSpPr>
            <a:spLocks noGrp="1"/>
          </p:cNvSpPr>
          <p:nvPr>
            <p:ph type="sldNum" sz="quarter" idx="12"/>
          </p:nvPr>
        </p:nvSpPr>
        <p:spPr/>
        <p:txBody>
          <a:bodyPr/>
          <a:lstStyle/>
          <a:p>
            <a:fld id="{519954A3-9DFD-4C44-94BA-B95130A3BA1C}" type="slidenum">
              <a:rPr lang="en-US" smtClean="0"/>
              <a:t>13</a:t>
            </a:fld>
            <a:endParaRPr lang="en-US" dirty="0"/>
          </a:p>
        </p:txBody>
      </p:sp>
      <p:sp>
        <p:nvSpPr>
          <p:cNvPr id="2" name="Segnaposto piè di pagina 1">
            <a:extLst>
              <a:ext uri="{FF2B5EF4-FFF2-40B4-BE49-F238E27FC236}">
                <a16:creationId xmlns:a16="http://schemas.microsoft.com/office/drawing/2014/main" id="{12CDDCE8-1696-008D-E8FD-80EE5E5B299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
        <p:nvSpPr>
          <p:cNvPr id="3" name="Segnaposto testo 8">
            <a:extLst>
              <a:ext uri="{FF2B5EF4-FFF2-40B4-BE49-F238E27FC236}">
                <a16:creationId xmlns:a16="http://schemas.microsoft.com/office/drawing/2014/main" id="{A86375A9-EFA9-CAEE-AE39-90DA81AF10A4}"/>
              </a:ext>
            </a:extLst>
          </p:cNvPr>
          <p:cNvSpPr>
            <a:spLocks noGrp="1"/>
          </p:cNvSpPr>
          <p:nvPr>
            <p:ph type="body" sz="half" idx="2"/>
          </p:nvPr>
        </p:nvSpPr>
        <p:spPr>
          <a:xfrm>
            <a:off x="839788" y="2057400"/>
            <a:ext cx="10706449" cy="4114800"/>
          </a:xfrm>
        </p:spPr>
        <p:txBody>
          <a:bodyPr>
            <a:normAutofit fontScale="92500" lnSpcReduction="20000"/>
          </a:bodyPr>
          <a:lstStyle/>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Harvesting and Collection: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Once crops are ready for harvesting or livestock is ready for processing, this stage involves the collection of agricultural products from farms and other sources.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Processing and Refining:</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In this stage, raw agricultural materials are processed and refined to create value-added products. This can include the production of biofuels, bio-based chemicals, biodegradable materials, and other bio-based products.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Distribution and Logistics: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After processing, the bio-based products need to be distributed to various markets and consumers. Efficient logistics and transportation play a significant role in ensuring that products reach their intended destinations promptly.</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Retail and Consumer Markets: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This stage involves the sale of bio-based products to end consumers through various retail channels. The bioeconomy aims to offer sustainable and eco-friendly alternatives to traditional products.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Waste and By-Product Management: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Sustainable bioeconomy value chains emphasize the efficient management of waste and by-products generated at different stages of production. These by-products can be utilized for other purposes, such as generating energy through biogas production or used as feedstock for other industries.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1125"/>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Research and Innovation: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Constant research and innovation are vital for the bioeconomy farming sector to develop new and improved technologies, better crop varieties, and more sustainable farming practices.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GB" dirty="0"/>
          </a:p>
        </p:txBody>
      </p:sp>
    </p:spTree>
    <p:extLst>
      <p:ext uri="{BB962C8B-B14F-4D97-AF65-F5344CB8AC3E}">
        <p14:creationId xmlns:p14="http://schemas.microsoft.com/office/powerpoint/2010/main" val="61915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F7EA1-0CF4-BE22-8F38-C6900E174EA9}"/>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65778BDC-F152-5EB7-536A-4D444EEFEE2E}"/>
              </a:ext>
            </a:extLst>
          </p:cNvPr>
          <p:cNvSpPr>
            <a:spLocks noGrp="1"/>
          </p:cNvSpPr>
          <p:nvPr>
            <p:ph type="title"/>
          </p:nvPr>
        </p:nvSpPr>
        <p:spPr/>
        <p:txBody>
          <a:bodyPr/>
          <a:lstStyle/>
          <a:p>
            <a:r>
              <a:rPr lang="en-GB" dirty="0"/>
              <a:t>Value Chain Mapping</a:t>
            </a:r>
          </a:p>
        </p:txBody>
      </p:sp>
      <p:sp>
        <p:nvSpPr>
          <p:cNvPr id="6" name="Segnaposto numero diapositiva 5">
            <a:extLst>
              <a:ext uri="{FF2B5EF4-FFF2-40B4-BE49-F238E27FC236}">
                <a16:creationId xmlns:a16="http://schemas.microsoft.com/office/drawing/2014/main" id="{C09753C4-870C-3602-FCAE-9AC80A384D34}"/>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3" name="Segnaposto testo 8">
            <a:extLst>
              <a:ext uri="{FF2B5EF4-FFF2-40B4-BE49-F238E27FC236}">
                <a16:creationId xmlns:a16="http://schemas.microsoft.com/office/drawing/2014/main" id="{08A35D2D-97C9-7554-A7AA-823278D4C48F}"/>
              </a:ext>
            </a:extLst>
          </p:cNvPr>
          <p:cNvSpPr>
            <a:spLocks noGrp="1"/>
          </p:cNvSpPr>
          <p:nvPr>
            <p:ph type="body" sz="half" idx="2"/>
          </p:nvPr>
        </p:nvSpPr>
        <p:spPr>
          <a:xfrm>
            <a:off x="839788" y="2057400"/>
            <a:ext cx="3932237" cy="4114800"/>
          </a:xfrm>
        </p:spPr>
        <p:txBody>
          <a:bodyPr>
            <a:normAutofit/>
          </a:bodyPr>
          <a:lstStyle/>
          <a:p>
            <a:pPr marL="0" marR="0" algn="just">
              <a:lnSpc>
                <a:spcPct val="115000"/>
              </a:lnSpc>
              <a:spcBef>
                <a:spcPts val="0"/>
              </a:spcBef>
              <a:spcAft>
                <a:spcPts val="1125"/>
              </a:spcAft>
            </a:pPr>
            <a:r>
              <a:rPr lang="en-US" sz="2000" dirty="0">
                <a:solidFill>
                  <a:srgbClr val="000000"/>
                </a:solidFill>
                <a:effectLst/>
                <a:latin typeface="Calibri" panose="020F0502020204030204" pitchFamily="34" charset="0"/>
                <a:ea typeface="Calibri" panose="020F0502020204030204" pitchFamily="34" charset="0"/>
              </a:rPr>
              <a:t>Value chain maps provide valuable insight into the integrated activities, actors and technology, in addition to the material flow, and are providing a foresight of the scope and qualitative performance potential (in socio-economic and environmental terms) within each of the life cycle stages.</a:t>
            </a:r>
            <a:endParaRPr lang="en-GB" sz="2000" dirty="0"/>
          </a:p>
        </p:txBody>
      </p:sp>
      <p:pic>
        <p:nvPicPr>
          <p:cNvPr id="4" name="Picture 3" descr="Sustainability 10 01695 g007">
            <a:extLst>
              <a:ext uri="{FF2B5EF4-FFF2-40B4-BE49-F238E27FC236}">
                <a16:creationId xmlns:a16="http://schemas.microsoft.com/office/drawing/2014/main" id="{EB8A73C0-74F8-56C8-6545-E0A293BB39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880" y="980757"/>
            <a:ext cx="6650882" cy="5324434"/>
          </a:xfrm>
          <a:prstGeom prst="rect">
            <a:avLst/>
          </a:prstGeom>
          <a:noFill/>
          <a:ln>
            <a:noFill/>
          </a:ln>
        </p:spPr>
      </p:pic>
      <p:pic>
        <p:nvPicPr>
          <p:cNvPr id="8" name="Picture 7" descr="A black text on a white background&#10;&#10;Description automatically generated">
            <a:extLst>
              <a:ext uri="{FF2B5EF4-FFF2-40B4-BE49-F238E27FC236}">
                <a16:creationId xmlns:a16="http://schemas.microsoft.com/office/drawing/2014/main" id="{710C4524-2714-8221-3439-0ED2E22DDAD5}"/>
              </a:ext>
            </a:extLst>
          </p:cNvPr>
          <p:cNvPicPr>
            <a:picLocks noChangeAspect="1"/>
          </p:cNvPicPr>
          <p:nvPr/>
        </p:nvPicPr>
        <p:blipFill>
          <a:blip r:embed="rId3"/>
          <a:stretch>
            <a:fillRect/>
          </a:stretch>
        </p:blipFill>
        <p:spPr>
          <a:xfrm>
            <a:off x="6643223" y="6305191"/>
            <a:ext cx="3651438" cy="469924"/>
          </a:xfrm>
          <a:prstGeom prst="rect">
            <a:avLst/>
          </a:prstGeom>
        </p:spPr>
      </p:pic>
    </p:spTree>
    <p:extLst>
      <p:ext uri="{BB962C8B-B14F-4D97-AF65-F5344CB8AC3E}">
        <p14:creationId xmlns:p14="http://schemas.microsoft.com/office/powerpoint/2010/main" val="112042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C39514-EACD-7B5B-4E3C-DFC8B8B6884C}"/>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Economic aspects of the bioeconomy</a:t>
            </a:r>
            <a:r>
              <a:rPr lang="en-US" sz="2400" dirty="0">
                <a:effectLst/>
                <a:latin typeface="Calibri" panose="020F0502020204030204" pitchFamily="34" charset="0"/>
                <a:ea typeface="Calibri" panose="020F0502020204030204" pitchFamily="34" charset="0"/>
              </a:rPr>
              <a:t> </a:t>
            </a:r>
            <a:endParaRPr lang="en-US" sz="2400" dirty="0"/>
          </a:p>
        </p:txBody>
      </p:sp>
      <p:sp>
        <p:nvSpPr>
          <p:cNvPr id="8" name="Vertical Text Placeholder 7">
            <a:extLst>
              <a:ext uri="{FF2B5EF4-FFF2-40B4-BE49-F238E27FC236}">
                <a16:creationId xmlns:a16="http://schemas.microsoft.com/office/drawing/2014/main" id="{5D7C78C2-E37E-040C-2B45-B7359C4B34BB}"/>
              </a:ext>
            </a:extLst>
          </p:cNvPr>
          <p:cNvSpPr>
            <a:spLocks noGrp="1"/>
          </p:cNvSpPr>
          <p:nvPr>
            <p:ph type="body" orient="vert" idx="1"/>
          </p:nvPr>
        </p:nvSpPr>
        <p:spPr>
          <a:xfrm rot="16200000">
            <a:off x="3212676" y="-1529061"/>
            <a:ext cx="5254624" cy="11372850"/>
          </a:xfrm>
        </p:spPr>
        <p:txBody>
          <a:bodyPr>
            <a:normAutofit fontScale="70000" lnSpcReduction="20000"/>
          </a:bodyPr>
          <a:lstStyle/>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Diversification of Industries: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The bioeconomy aims to foster the development of diverse industries based on bio-based resources. This includes sectors like bioenergy, biofuels, bioplastics, bio-based chemicals, bio-based materials, and more. By diversifying industries, it reduces dependency on finite fossil resources and fosters economic growth through innovation.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Sustainable Resource Management: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The bioeconomy emphasizes sustainable management of biological resources, such as crops, forests, marine life, and waste materials. Sustainable practices ensure the resources are utilized in a manner that preserves their availability for future generations and prevents overexploitation.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Job Creation and Rural Development: </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The bioeconomy can play a significant role in creating job opportunities and promoting rural development. Activities such as sustainable agriculture, forestry, and bio-based industries can generate employment in rural areas, contributing to regional economic growth and reducing urban-rural disparities.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Circular Economy Approach:</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The bioeconomy embraces a circular economy model, where waste and by-products are utilized to create value-added products. This approach reduces waste generation, promotes recycling, and enhances resource efficiency, thereby reducing overall production costs.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Innovation and Research Investment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The bioeconomy relies heavily on research and innovation to develop new bio-based technologies and processes. Governments and private sectors often invest in research and development (R&amp;D) to improve the efficiency and scalability of bio-based industries, fostering technological advancements.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Environmental Benefits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By relying on renewable biological resources, the bioeconomy has the potential to reduce greenhouse gas emissions and mitigate climate change. Replacing fossil-based products with bio-based alternatives can lower the carbon footprint and support environmental sustainability.</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Market Opportunities and Trade:</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The bioeconomy opens up new market opportunities for bio-based products both domestically and internationally. As demand for sustainable and eco-friendly products increases, countries that are strong players in the bioeconomy can benefit from increased exports and trade.</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Policy Support and Regulation: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To promote the bioeconomy, governments often implement supportive policies and regulations. This may include financial incentives, tax benefits, renewable energy mandates, and sustainability standards to encourage the adoption of bio-based technologies.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8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Challenges and Risks: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Despite the potential benefits, the bioeconomy faces challenges such as competition for land and resources, potential impacts on food security, and ensuring the sustainability of bio-based processes. Proper governance, regulation, and stakeholder engagement are crucial to address these challenges effectively.</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DB0CF445-87E3-5CAF-7BA0-4F8217860BE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2" name="Segnaposto piè di pagina 1">
            <a:extLst>
              <a:ext uri="{FF2B5EF4-FFF2-40B4-BE49-F238E27FC236}">
                <a16:creationId xmlns:a16="http://schemas.microsoft.com/office/drawing/2014/main" id="{C777D48C-F0A8-DE3A-5B68-6D6B6BFEC74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88615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18D8-14FD-C332-4781-98A0950C87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9EB630-71BF-FAF0-F39D-DC337B45659D}"/>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Tools related to economic aspects of bioeconomy</a:t>
            </a:r>
            <a:endParaRPr lang="en-US" sz="2400" dirty="0"/>
          </a:p>
        </p:txBody>
      </p:sp>
      <p:sp>
        <p:nvSpPr>
          <p:cNvPr id="8" name="Vertical Text Placeholder 7">
            <a:extLst>
              <a:ext uri="{FF2B5EF4-FFF2-40B4-BE49-F238E27FC236}">
                <a16:creationId xmlns:a16="http://schemas.microsoft.com/office/drawing/2014/main" id="{93544517-3689-990E-87C4-16B84A2B573A}"/>
              </a:ext>
            </a:extLst>
          </p:cNvPr>
          <p:cNvSpPr>
            <a:spLocks noGrp="1"/>
          </p:cNvSpPr>
          <p:nvPr>
            <p:ph type="body" orient="vert" idx="1"/>
          </p:nvPr>
        </p:nvSpPr>
        <p:spPr>
          <a:xfrm rot="16200000">
            <a:off x="3163888" y="-1592263"/>
            <a:ext cx="5254624" cy="11372850"/>
          </a:xfrm>
        </p:spPr>
        <p:txBody>
          <a:bodyPr>
            <a:normAutofit fontScale="85000" lnSpcReduction="20000"/>
          </a:bodyPr>
          <a:lstStyle/>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Input-Output Analysis: This technique helps to understand the interdependencies between different sectors of the economy. It can be used to estimate the economic impact of bioeconomy activities on various industries, employment, and value-added.</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Life Cycle Assessment (LCA) Tools: LCA evaluates the environmental impacts associated with a product's life cycle. These tools can also incorporate economic aspects, helping to assess the cost-effectiveness of bio-based products compared to conventional alternatives.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Economic Models: There are various economic models that can simulate the effects of different policies, market conditions, and technological advancements on the bioeconomy. Examples include Computable General Equilibrium (CGE) models and agent-based models.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Bioeconomic Modeling Software: Some software tools are specifically designed for bioeconomic modeling. These tools can help analyze the interactions between ecological and economic systems. Examples include the Bioeconomy Impact Model (BIM) and </a:t>
            </a:r>
            <a:r>
              <a:rPr lang="en-US" sz="1800" dirty="0" err="1">
                <a:solidFill>
                  <a:srgbClr val="2987C7"/>
                </a:solidFill>
                <a:effectLst/>
                <a:latin typeface="Calibri" panose="020F0502020204030204" pitchFamily="34" charset="0"/>
                <a:ea typeface="Calibri" panose="020F0502020204030204" pitchFamily="34" charset="0"/>
                <a:cs typeface="Open Sans" panose="020B0606030504020204" pitchFamily="34" charset="0"/>
              </a:rPr>
              <a:t>BioEcon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Cost-Benefit Analysis (CBA) Tools: CBA assesses the costs and benefits of a project or policy, including those related to the bioeconomy. These tools help decision-makers compare different options and determine the most economically viable choice.</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Market Analysis Tools: Tools that provide insights into market trends, demand, and pricing for bio-based products can be essential for understanding the economic potential of the bioeconomy.</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Financial Analysis Software: When assessing the economic aspects of bioeconomy projects, financial analysis tools can help calculate metrics like net present value (NPV), internal rate of return (IRR), and payback period.</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Statistical Software: Software like R or Python with appropriate libraries can be used for statistical analysis of economic data related to the bioeconomy.</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GIS (Geographic Information System) Tools: GIS can be used to analyze spatial data related to bioeconomy activities, such as land use, resource distribution, and transportation networks.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Databases and Data Repositories: Access to relevant economic data is crucial for analysis. Various databases provide economic and environmental data related to the bioeconomy, such as statistical offices, research institutions, and international organizations.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marR="0" lvl="0" indent="0" algn="just">
              <a:lnSpc>
                <a:spcPct val="115000"/>
              </a:lnSpc>
              <a:spcBef>
                <a:spcPts val="600"/>
              </a:spcBef>
              <a:spcAft>
                <a:spcPts val="0"/>
              </a:spcAft>
              <a:buNone/>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8187EF74-988D-6A6B-A069-F21833B1F97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2" name="Segnaposto piè di pagina 1">
            <a:extLst>
              <a:ext uri="{FF2B5EF4-FFF2-40B4-BE49-F238E27FC236}">
                <a16:creationId xmlns:a16="http://schemas.microsoft.com/office/drawing/2014/main" id="{B8101576-5113-85C7-2F6A-33DF3C82C4E8}"/>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77245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4538-1550-5770-4F6C-550C4FC617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E3933F-C86C-3035-7975-178461BF1BB4}"/>
              </a:ext>
            </a:extLst>
          </p:cNvPr>
          <p:cNvSpPr>
            <a:spLocks noGrp="1"/>
          </p:cNvSpPr>
          <p:nvPr>
            <p:ph type="title"/>
          </p:nvPr>
        </p:nvSpPr>
        <p:spPr/>
        <p:txBody>
          <a:bodyPr>
            <a:normAutofit/>
          </a:bodyPr>
          <a:lstStyle/>
          <a:p>
            <a:r>
              <a:rPr lang="en-US" sz="2400" b="1" dirty="0">
                <a:effectLst/>
                <a:latin typeface="Calibri" panose="020F0502020204030204" pitchFamily="34" charset="0"/>
                <a:ea typeface="Calibri" panose="020F0502020204030204" pitchFamily="34" charset="0"/>
              </a:rPr>
              <a:t>Life Cycle Assessment (LCA) </a:t>
            </a:r>
            <a:endParaRPr lang="en-US" sz="2400" dirty="0"/>
          </a:p>
        </p:txBody>
      </p:sp>
      <p:sp>
        <p:nvSpPr>
          <p:cNvPr id="8" name="Vertical Text Placeholder 7">
            <a:extLst>
              <a:ext uri="{FF2B5EF4-FFF2-40B4-BE49-F238E27FC236}">
                <a16:creationId xmlns:a16="http://schemas.microsoft.com/office/drawing/2014/main" id="{576DCFB2-869C-B265-D6D8-DB946206C43C}"/>
              </a:ext>
            </a:extLst>
          </p:cNvPr>
          <p:cNvSpPr>
            <a:spLocks noGrp="1"/>
          </p:cNvSpPr>
          <p:nvPr>
            <p:ph type="body" orient="vert" idx="1"/>
          </p:nvPr>
        </p:nvSpPr>
        <p:spPr>
          <a:xfrm rot="16200000">
            <a:off x="3163888" y="-1592263"/>
            <a:ext cx="5254624" cy="11372850"/>
          </a:xfrm>
        </p:spPr>
        <p:txBody>
          <a:bodyPr>
            <a:normAutofit/>
          </a:bodyPr>
          <a:lstStyle/>
          <a:p>
            <a:pPr marL="0" marR="0" algn="just">
              <a:lnSpc>
                <a:spcPct val="115000"/>
              </a:lnSpc>
              <a:spcBef>
                <a:spcPts val="0"/>
              </a:spcBef>
              <a:spcAft>
                <a:spcPts val="1125"/>
              </a:spcAft>
            </a:pP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LCA is a structured, comprehensive and internationally </a:t>
            </a:r>
            <a:r>
              <a:rPr lang="en-US" sz="1800" b="1" dirty="0" err="1">
                <a:solidFill>
                  <a:srgbClr val="0070C0"/>
                </a:solidFill>
                <a:effectLst/>
                <a:latin typeface="Calibri" panose="020F0502020204030204" pitchFamily="34" charset="0"/>
                <a:ea typeface="Calibri" panose="020F0502020204030204" pitchFamily="34" charset="0"/>
                <a:cs typeface="Open Sans" panose="020B0606030504020204" pitchFamily="34" charset="0"/>
              </a:rPr>
              <a:t>standardised</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 method (ISO 2006)</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that aims to assess the potential environmental impacts associated with a product, a process or a system throughout its life cycle, from extraction of its raw materials to its end of life. Its objective is to:</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quantify all relevant flows of raw materials consumed and pollutants emitted throughout the supply chain;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comprehensively assess the potential impacts on the environment and human health of the entire supply chain of a product, and identify hotspots of environmental impacts across the supply chain;</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identify trade-offs between life-cycle stages, impact categories or regions that can lead to a shifting of environmental burdens.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457200" marR="0" indent="0" algn="just">
              <a:lnSpc>
                <a:spcPct val="115000"/>
              </a:lnSpc>
              <a:spcBef>
                <a:spcPts val="0"/>
              </a:spcBef>
              <a:spcAft>
                <a:spcPts val="0"/>
              </a:spcAft>
            </a:pP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indent="0">
              <a:buNone/>
            </a:pPr>
            <a:r>
              <a:rPr lang="en-US" sz="1800" dirty="0">
                <a:solidFill>
                  <a:srgbClr val="000000"/>
                </a:solidFill>
                <a:effectLst/>
                <a:latin typeface="Calibri" panose="020F0502020204030204" pitchFamily="34" charset="0"/>
                <a:ea typeface="Calibri" panose="020F0502020204030204" pitchFamily="34" charset="0"/>
              </a:rPr>
              <a:t>LCA is implemented in four phases: </a:t>
            </a:r>
          </a:p>
          <a:p>
            <a:pPr marL="342900" indent="-342900">
              <a:buAutoNum type="arabicParenBoth"/>
            </a:pPr>
            <a:r>
              <a:rPr lang="en-US" sz="1800" dirty="0">
                <a:solidFill>
                  <a:srgbClr val="000000"/>
                </a:solidFill>
                <a:effectLst/>
                <a:latin typeface="Calibri" panose="020F0502020204030204" pitchFamily="34" charset="0"/>
                <a:ea typeface="Calibri" panose="020F0502020204030204" pitchFamily="34" charset="0"/>
              </a:rPr>
              <a:t>goal and scope definition; </a:t>
            </a:r>
          </a:p>
          <a:p>
            <a:pPr marL="342900" indent="-342900">
              <a:buAutoNum type="arabicParenBoth"/>
            </a:pPr>
            <a:r>
              <a:rPr lang="en-US" sz="1800" dirty="0">
                <a:solidFill>
                  <a:srgbClr val="000000"/>
                </a:solidFill>
                <a:effectLst/>
                <a:latin typeface="Calibri" panose="020F0502020204030204" pitchFamily="34" charset="0"/>
                <a:ea typeface="Calibri" panose="020F0502020204030204" pitchFamily="34" charset="0"/>
              </a:rPr>
              <a:t>life cycle inventory (LC I); </a:t>
            </a:r>
          </a:p>
          <a:p>
            <a:pPr marL="0" indent="0">
              <a:buNone/>
            </a:pPr>
            <a:r>
              <a:rPr lang="en-US" sz="1800" dirty="0">
                <a:solidFill>
                  <a:srgbClr val="000000"/>
                </a:solidFill>
                <a:effectLst/>
                <a:latin typeface="Calibri" panose="020F0502020204030204" pitchFamily="34" charset="0"/>
                <a:ea typeface="Calibri" panose="020F0502020204030204" pitchFamily="34" charset="0"/>
              </a:rPr>
              <a:t>(3) life cycle impact assessment (LC IA); and </a:t>
            </a:r>
          </a:p>
          <a:p>
            <a:pPr marL="0" indent="0">
              <a:buNone/>
            </a:pPr>
            <a:r>
              <a:rPr lang="en-US" sz="1800" dirty="0">
                <a:solidFill>
                  <a:srgbClr val="000000"/>
                </a:solidFill>
                <a:effectLst/>
                <a:latin typeface="Calibri" panose="020F0502020204030204" pitchFamily="34" charset="0"/>
                <a:ea typeface="Calibri" panose="020F0502020204030204" pitchFamily="34" charset="0"/>
              </a:rPr>
              <a:t>(4) interpretation of the results. </a:t>
            </a:r>
            <a:endParaRPr lang="en-US" dirty="0"/>
          </a:p>
        </p:txBody>
      </p:sp>
      <p:sp>
        <p:nvSpPr>
          <p:cNvPr id="6" name="Slide Number Placeholder 5">
            <a:extLst>
              <a:ext uri="{FF2B5EF4-FFF2-40B4-BE49-F238E27FC236}">
                <a16:creationId xmlns:a16="http://schemas.microsoft.com/office/drawing/2014/main" id="{60ACBCF7-79C6-8DB8-AB4E-2C77A6D381B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 name="Segnaposto piè di pagina 1">
            <a:extLst>
              <a:ext uri="{FF2B5EF4-FFF2-40B4-BE49-F238E27FC236}">
                <a16:creationId xmlns:a16="http://schemas.microsoft.com/office/drawing/2014/main" id="{882A54AB-3BDF-B52A-5D7E-B7A368B9DE0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282636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596B-0C52-BDC0-855E-C41A9BCF6D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86CCB0-5F7C-50BD-CDF3-F36265058E8D}"/>
              </a:ext>
            </a:extLst>
          </p:cNvPr>
          <p:cNvSpPr>
            <a:spLocks noGrp="1"/>
          </p:cNvSpPr>
          <p:nvPr>
            <p:ph type="title"/>
          </p:nvPr>
        </p:nvSpPr>
        <p:spPr/>
        <p:txBody>
          <a:bodyPr>
            <a:normAutofit/>
          </a:bodyPr>
          <a:lstStyle/>
          <a:p>
            <a:r>
              <a:rPr lang="en-US" sz="2400" b="1" dirty="0">
                <a:solidFill>
                  <a:srgbClr val="0070C0"/>
                </a:solidFill>
                <a:effectLst/>
                <a:latin typeface="Calibri" panose="020F0502020204030204" pitchFamily="34" charset="0"/>
                <a:ea typeface="Calibri" panose="020F0502020204030204" pitchFamily="34" charset="0"/>
              </a:rPr>
              <a:t>Strategic management</a:t>
            </a:r>
            <a:r>
              <a:rPr lang="en-US" sz="2400" dirty="0">
                <a:solidFill>
                  <a:srgbClr val="0070C0"/>
                </a:solidFill>
                <a:effectLst/>
                <a:latin typeface="Calibri" panose="020F0502020204030204" pitchFamily="34" charset="0"/>
                <a:ea typeface="Calibri" panose="020F0502020204030204" pitchFamily="34" charset="0"/>
              </a:rPr>
              <a:t> </a:t>
            </a:r>
            <a:r>
              <a:rPr lang="en-US" sz="2400" b="1" dirty="0">
                <a:solidFill>
                  <a:srgbClr val="0070C0"/>
                </a:solidFill>
                <a:latin typeface="Calibri" panose="020F0502020204030204" pitchFamily="34" charset="0"/>
              </a:rPr>
              <a:t>Plan</a:t>
            </a:r>
          </a:p>
        </p:txBody>
      </p:sp>
      <p:sp>
        <p:nvSpPr>
          <p:cNvPr id="8" name="Vertical Text Placeholder 7">
            <a:extLst>
              <a:ext uri="{FF2B5EF4-FFF2-40B4-BE49-F238E27FC236}">
                <a16:creationId xmlns:a16="http://schemas.microsoft.com/office/drawing/2014/main" id="{FCE4821F-0C89-435B-69AF-1596B54A9D1B}"/>
              </a:ext>
            </a:extLst>
          </p:cNvPr>
          <p:cNvSpPr>
            <a:spLocks noGrp="1"/>
          </p:cNvSpPr>
          <p:nvPr>
            <p:ph idx="1"/>
          </p:nvPr>
        </p:nvSpPr>
        <p:spPr/>
        <p:txBody>
          <a:bodyPr>
            <a:normAutofit fontScale="92500" lnSpcReduction="20000"/>
          </a:bodyPr>
          <a:lstStyle/>
          <a:p>
            <a:pPr marL="0" marR="0" indent="0" algn="just">
              <a:lnSpc>
                <a:spcPct val="115000"/>
              </a:lnSpc>
              <a:spcBef>
                <a:spcPts val="0"/>
              </a:spcBef>
              <a:spcAft>
                <a:spcPts val="1125"/>
              </a:spcAft>
              <a:buNone/>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Implementing a sustainable bioeconomy plan may require changes to and improvements in many aspects of rural businesses. These can include where relevant: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improving existing supply and value chains, and developing new ones;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changing land management practices and systems to ensure that the farming and forestry sectors safeguard their soils and productive capacity in the face of the impacts of climate change;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changing the way natural resources are managed to ensure they will still be available for future generations to use;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providing environmental public goods including biodiversity and high nature value landscapes, as a resource for bioeconomy services;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adding value to existing products and creating new ones in a circular bioeconomy;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building the skills, knowledge and ability to make all this happen.</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0675B7F-504D-FE9D-6FBC-EDC8A3FA9B6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2" name="Segnaposto piè di pagina 1">
            <a:extLst>
              <a:ext uri="{FF2B5EF4-FFF2-40B4-BE49-F238E27FC236}">
                <a16:creationId xmlns:a16="http://schemas.microsoft.com/office/drawing/2014/main" id="{0E65D41D-7369-AFC0-1113-D5200B80AA14}"/>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pic>
        <p:nvPicPr>
          <p:cNvPr id="3074" name="Picture 2" descr="Free Crop anonymous black male freelancer working on netbook in park cafe Stock Photo">
            <a:extLst>
              <a:ext uri="{FF2B5EF4-FFF2-40B4-BE49-F238E27FC236}">
                <a16:creationId xmlns:a16="http://schemas.microsoft.com/office/drawing/2014/main" id="{E36A1CEF-7774-D811-97E8-0E32B6D0C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14" y="2334407"/>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3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0D6-D871-AEA7-6E93-30AB6A7FCE32}"/>
              </a:ext>
            </a:extLst>
          </p:cNvPr>
          <p:cNvSpPr>
            <a:spLocks noGrp="1"/>
          </p:cNvSpPr>
          <p:nvPr>
            <p:ph type="title"/>
          </p:nvPr>
        </p:nvSpPr>
        <p:spPr>
          <a:xfrm>
            <a:off x="838200" y="681038"/>
            <a:ext cx="10515600" cy="706440"/>
          </a:xfrm>
        </p:spPr>
        <p:txBody>
          <a:bodyPr/>
          <a:lstStyle/>
          <a:p>
            <a:pPr marL="0" marR="0">
              <a:lnSpc>
                <a:spcPct val="115000"/>
              </a:lnSpc>
              <a:spcBef>
                <a:spcPts val="0"/>
              </a:spcBef>
              <a:spcAft>
                <a:spcPts val="1125"/>
              </a:spcAft>
            </a:pPr>
            <a:r>
              <a:rPr lang="en-US" sz="1800" b="1"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br>
              <a:rPr lang="en-US" sz="1800" dirty="0">
                <a:solidFill>
                  <a:srgbClr val="000000"/>
                </a:solidFill>
                <a:effectLst/>
                <a:latin typeface="Minion Pro"/>
                <a:ea typeface="Times New Roman" panose="02020603050405020304" pitchFamily="18" charset="0"/>
                <a:cs typeface="Open Sans" panose="020B0606030504020204" pitchFamily="34" charset="0"/>
              </a:rPr>
            </a:br>
            <a:r>
              <a:rPr lang="en-US" sz="1800" b="1" i="1" dirty="0">
                <a:solidFill>
                  <a:srgbClr val="000000"/>
                </a:solidFill>
                <a:effectLst/>
                <a:latin typeface="Calibri" panose="020F0502020204030204" pitchFamily="34" charset="0"/>
                <a:ea typeface="Times New Roman" panose="02020603050405020304" pitchFamily="18" charset="0"/>
              </a:rPr>
              <a:t>Simple steps on how to develop a service product within bioeconomy </a:t>
            </a:r>
            <a:r>
              <a:rPr lang="en-US" sz="1800" b="1" i="1" dirty="0">
                <a:solidFill>
                  <a:srgbClr val="000000"/>
                </a:solidFill>
                <a:effectLst/>
                <a:latin typeface="Calibri" panose="020F0502020204030204" pitchFamily="34" charset="0"/>
                <a:ea typeface="Calibri" panose="020F0502020204030204" pitchFamily="34" charset="0"/>
              </a:rPr>
              <a:t>the bioeconomy</a:t>
            </a:r>
            <a:endParaRPr lang="en-US" dirty="0"/>
          </a:p>
        </p:txBody>
      </p:sp>
      <p:sp>
        <p:nvSpPr>
          <p:cNvPr id="3" name="Vertical Text Placeholder 2">
            <a:extLst>
              <a:ext uri="{FF2B5EF4-FFF2-40B4-BE49-F238E27FC236}">
                <a16:creationId xmlns:a16="http://schemas.microsoft.com/office/drawing/2014/main" id="{A5527DBA-8EB0-D177-1DD5-0BE752089810}"/>
              </a:ext>
            </a:extLst>
          </p:cNvPr>
          <p:cNvSpPr>
            <a:spLocks noGrp="1"/>
          </p:cNvSpPr>
          <p:nvPr>
            <p:ph type="body" orient="vert" idx="1"/>
          </p:nvPr>
        </p:nvSpPr>
        <p:spPr/>
        <p:txBody>
          <a:bodyPr/>
          <a:lstStyle/>
          <a:p>
            <a:endParaRPr lang="en-US" dirty="0"/>
          </a:p>
        </p:txBody>
      </p:sp>
      <p:sp>
        <p:nvSpPr>
          <p:cNvPr id="4" name="Footer Placeholder 3">
            <a:extLst>
              <a:ext uri="{FF2B5EF4-FFF2-40B4-BE49-F238E27FC236}">
                <a16:creationId xmlns:a16="http://schemas.microsoft.com/office/drawing/2014/main" id="{0854F07D-9E48-9D3B-B0A7-B91704FA765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D7DA295-69CE-A1EA-4C23-A3C7E94598F3}"/>
              </a:ext>
            </a:extLst>
          </p:cNvPr>
          <p:cNvSpPr>
            <a:spLocks noGrp="1"/>
          </p:cNvSpPr>
          <p:nvPr>
            <p:ph type="sldNum" sz="quarter" idx="12"/>
          </p:nvPr>
        </p:nvSpPr>
        <p:spPr/>
        <p:txBody>
          <a:bodyPr/>
          <a:lstStyle/>
          <a:p>
            <a:fld id="{89333C77-0158-454C-844F-B7AB9BD7DAD4}" type="slidenum">
              <a:rPr lang="en-US" smtClean="0"/>
              <a:t>19</a:t>
            </a:fld>
            <a:endParaRPr lang="en-US" dirty="0"/>
          </a:p>
        </p:txBody>
      </p:sp>
      <p:graphicFrame>
        <p:nvGraphicFramePr>
          <p:cNvPr id="6" name="Diagram 5">
            <a:extLst>
              <a:ext uri="{FF2B5EF4-FFF2-40B4-BE49-F238E27FC236}">
                <a16:creationId xmlns:a16="http://schemas.microsoft.com/office/drawing/2014/main" id="{853E1BA7-BD1A-18CC-ADD7-D6284BCF3303}"/>
              </a:ext>
            </a:extLst>
          </p:cNvPr>
          <p:cNvGraphicFramePr/>
          <p:nvPr>
            <p:extLst>
              <p:ext uri="{D42A27DB-BD31-4B8C-83A1-F6EECF244321}">
                <p14:modId xmlns:p14="http://schemas.microsoft.com/office/powerpoint/2010/main" val="1803894651"/>
              </p:ext>
            </p:extLst>
          </p:nvPr>
        </p:nvGraphicFramePr>
        <p:xfrm>
          <a:off x="247649" y="1504950"/>
          <a:ext cx="11668125"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yellow oval with black text">
            <a:extLst>
              <a:ext uri="{FF2B5EF4-FFF2-40B4-BE49-F238E27FC236}">
                <a16:creationId xmlns:a16="http://schemas.microsoft.com/office/drawing/2014/main" id="{530CB9C9-779E-F2B5-CA73-51D28BD0FCD7}"/>
              </a:ext>
            </a:extLst>
          </p:cNvPr>
          <p:cNvPicPr>
            <a:picLocks noChangeAspect="1"/>
          </p:cNvPicPr>
          <p:nvPr/>
        </p:nvPicPr>
        <p:blipFill>
          <a:blip r:embed="rId7"/>
          <a:stretch>
            <a:fillRect/>
          </a:stretch>
        </p:blipFill>
        <p:spPr>
          <a:xfrm>
            <a:off x="6257925" y="5067300"/>
            <a:ext cx="4714875" cy="1679571"/>
          </a:xfrm>
          <a:prstGeom prst="rect">
            <a:avLst/>
          </a:prstGeom>
        </p:spPr>
      </p:pic>
    </p:spTree>
    <p:extLst>
      <p:ext uri="{BB962C8B-B14F-4D97-AF65-F5344CB8AC3E}">
        <p14:creationId xmlns:p14="http://schemas.microsoft.com/office/powerpoint/2010/main" val="4493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3999" y="2123259"/>
            <a:ext cx="9510793" cy="2898191"/>
          </a:xfrm>
        </p:spPr>
        <p:txBody>
          <a:bodyPr>
            <a:normAutofit fontScale="90000"/>
          </a:bodyPr>
          <a:lstStyle/>
          <a:p>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r>
              <a:rPr lang="en-GB" b="1" dirty="0">
                <a:solidFill>
                  <a:srgbClr val="94C020"/>
                </a:solidFill>
                <a:latin typeface="+mn-lt"/>
              </a:rPr>
              <a:t>Course: VET</a:t>
            </a:r>
            <a:br>
              <a:rPr lang="en-GB" b="1" dirty="0">
                <a:solidFill>
                  <a:srgbClr val="94C020"/>
                </a:solidFill>
                <a:latin typeface="+mn-lt"/>
              </a:rPr>
            </a:br>
            <a:r>
              <a:rPr lang="en-GB" sz="4900" b="1" dirty="0">
                <a:solidFill>
                  <a:srgbClr val="94C020"/>
                </a:solidFill>
                <a:latin typeface="+mn-lt"/>
              </a:rPr>
              <a:t>Module: </a:t>
            </a:r>
            <a:r>
              <a:rPr lang="en-US" sz="4900" b="1" dirty="0">
                <a:solidFill>
                  <a:srgbClr val="94C020"/>
                </a:solidFill>
                <a:latin typeface="+mn-lt"/>
              </a:rPr>
              <a:t>Bio-economy, circular economy and bio-based products</a:t>
            </a:r>
            <a:br>
              <a:rPr lang="en-US" b="1" dirty="0">
                <a:solidFill>
                  <a:srgbClr val="94C020"/>
                </a:solidFill>
                <a:latin typeface="+mn-lt"/>
              </a:rPr>
            </a:br>
            <a:r>
              <a:rPr lang="en-GB" sz="4900" dirty="0">
                <a:solidFill>
                  <a:srgbClr val="00B0F0"/>
                </a:solidFill>
              </a:rPr>
              <a:t>Learning Unit: </a:t>
            </a:r>
            <a:r>
              <a:rPr lang="en-US" sz="4900" dirty="0">
                <a:solidFill>
                  <a:srgbClr val="00B0F0"/>
                </a:solidFill>
              </a:rPr>
              <a:t>Introduction to bioeconomy - New value chains, Innovation and basic Economics in the Bioeconomy (C4)</a:t>
            </a:r>
            <a:endParaRPr lang="en-GB" sz="4900" dirty="0">
              <a:solidFill>
                <a:srgbClr val="00B0F0"/>
              </a:solidFill>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543550"/>
            <a:ext cx="9144000" cy="1011710"/>
          </a:xfrm>
        </p:spPr>
        <p:txBody>
          <a:bodyPr/>
          <a:lstStyle/>
          <a:p>
            <a:pPr marL="0" indent="0">
              <a:buNone/>
            </a:pPr>
            <a:r>
              <a:rPr lang="en-GB" b="1" dirty="0">
                <a:solidFill>
                  <a:schemeClr val="tx1">
                    <a:lumMod val="65000"/>
                    <a:lumOff val="35000"/>
                  </a:schemeClr>
                </a:solidFill>
              </a:rPr>
              <a:t>Authors</a:t>
            </a:r>
            <a:r>
              <a:rPr lang="it-IT" b="1" dirty="0">
                <a:solidFill>
                  <a:schemeClr val="tx1">
                    <a:lumMod val="65000"/>
                    <a:lumOff val="35000"/>
                  </a:schemeClr>
                </a:solidFill>
              </a:rPr>
              <a:t>: Olympic Training &amp; Consulting Ltd.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Introduction</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590550" y="1466850"/>
            <a:ext cx="9134475" cy="4710113"/>
          </a:xfrm>
        </p:spPr>
        <p:txBody>
          <a:bodyPr>
            <a:normAutofit fontScale="47500" lnSpcReduction="20000"/>
          </a:bodyPr>
          <a:lstStyle/>
          <a:p>
            <a:pPr marL="0" indent="0" algn="ctr">
              <a:buNone/>
            </a:pPr>
            <a:r>
              <a:rPr lang="en-US" sz="3400" dirty="0"/>
              <a:t>The course learning outcomes, specific knowledge, skills and competences of an appropriate level,</a:t>
            </a:r>
            <a:r>
              <a:rPr lang="el-GR" sz="3400" dirty="0"/>
              <a:t> </a:t>
            </a:r>
            <a:r>
              <a:rPr lang="en-US" sz="3400" dirty="0"/>
              <a:t>which the learners will acquire with the successful completion of the course are described:</a:t>
            </a:r>
          </a:p>
          <a:p>
            <a:pPr marL="0" indent="0">
              <a:buNone/>
            </a:pPr>
            <a:r>
              <a:rPr lang="en-US" b="1" dirty="0">
                <a:solidFill>
                  <a:srgbClr val="00B0F0"/>
                </a:solidFill>
              </a:rPr>
              <a:t>Knowledge</a:t>
            </a:r>
            <a:endParaRPr lang="el-GR" b="1" dirty="0">
              <a:solidFill>
                <a:srgbClr val="00B0F0"/>
              </a:solidFill>
            </a:endParaRPr>
          </a:p>
          <a:p>
            <a:pPr marL="0" indent="0">
              <a:buNone/>
            </a:pPr>
            <a:r>
              <a:rPr lang="en-US" dirty="0"/>
              <a:t>	Indicate the key concepts related to bioeconomy.	</a:t>
            </a:r>
            <a:endParaRPr lang="el-GR" dirty="0"/>
          </a:p>
          <a:p>
            <a:pPr marL="0" indent="0">
              <a:buNone/>
            </a:pPr>
            <a:r>
              <a:rPr lang="el-GR" dirty="0"/>
              <a:t>	</a:t>
            </a:r>
            <a:r>
              <a:rPr lang="en-US" dirty="0"/>
              <a:t>Make distinctions between conventional and bio based agribusinesses </a:t>
            </a:r>
            <a:endParaRPr lang="el-GR" dirty="0"/>
          </a:p>
          <a:p>
            <a:pPr marL="0" indent="0">
              <a:buNone/>
            </a:pPr>
            <a:r>
              <a:rPr lang="en-US" dirty="0"/>
              <a:t>	Identify the bio-based value chains and </a:t>
            </a:r>
            <a:r>
              <a:rPr lang="en-US" dirty="0" err="1"/>
              <a:t>recognise</a:t>
            </a:r>
            <a:r>
              <a:rPr lang="en-US" dirty="0"/>
              <a:t> potential convergences between industries and processes</a:t>
            </a:r>
          </a:p>
          <a:p>
            <a:pPr marL="0" indent="0">
              <a:buNone/>
            </a:pPr>
            <a:r>
              <a:rPr lang="en-US" dirty="0"/>
              <a:t>	Discuss about the economic aspects of bioeconomy in the agribusiness sector</a:t>
            </a:r>
          </a:p>
          <a:p>
            <a:pPr marL="0" indent="0">
              <a:buNone/>
            </a:pPr>
            <a:r>
              <a:rPr lang="en-US" dirty="0"/>
              <a:t>	Outline current and future trends for bioeconomy innovation </a:t>
            </a:r>
          </a:p>
          <a:p>
            <a:pPr marL="0" indent="0">
              <a:buNone/>
            </a:pPr>
            <a:r>
              <a:rPr lang="en-US" dirty="0"/>
              <a:t>	</a:t>
            </a:r>
            <a:r>
              <a:rPr lang="en-US" dirty="0" err="1"/>
              <a:t>Recognise</a:t>
            </a:r>
            <a:r>
              <a:rPr lang="en-US" dirty="0"/>
              <a:t> strategic management as a tool for viable and efficient decision-making</a:t>
            </a:r>
          </a:p>
          <a:p>
            <a:pPr marL="0" indent="0">
              <a:buNone/>
            </a:pPr>
            <a:r>
              <a:rPr lang="en-US" b="1" dirty="0">
                <a:solidFill>
                  <a:srgbClr val="00B0F0"/>
                </a:solidFill>
              </a:rPr>
              <a:t>Skills</a:t>
            </a:r>
          </a:p>
          <a:p>
            <a:pPr marL="0" indent="0">
              <a:buNone/>
            </a:pPr>
            <a:r>
              <a:rPr lang="en-US" dirty="0"/>
              <a:t>	contrast conventional and bio based agribusinesses </a:t>
            </a:r>
          </a:p>
          <a:p>
            <a:pPr marL="0" indent="0">
              <a:buNone/>
            </a:pPr>
            <a:r>
              <a:rPr lang="en-US" dirty="0"/>
              <a:t>	compare open innovation practices of bio based economy   </a:t>
            </a:r>
          </a:p>
          <a:p>
            <a:pPr marL="0" indent="0">
              <a:buNone/>
            </a:pPr>
            <a:r>
              <a:rPr lang="en-US" dirty="0"/>
              <a:t>	discover value chain networks that are compatible to his/her activities</a:t>
            </a:r>
          </a:p>
          <a:p>
            <a:pPr marL="0" indent="0">
              <a:buNone/>
            </a:pPr>
            <a:r>
              <a:rPr lang="en-US" dirty="0"/>
              <a:t>	use tools that allow the calculation processing and analysis of economic aspects of bioeconomy </a:t>
            </a:r>
          </a:p>
          <a:p>
            <a:pPr marL="0" indent="0">
              <a:buNone/>
            </a:pPr>
            <a:r>
              <a:rPr lang="en-US" dirty="0"/>
              <a:t>	propose and develop service products in bioeconomy</a:t>
            </a:r>
          </a:p>
          <a:p>
            <a:pPr marL="0" indent="0">
              <a:buNone/>
            </a:pPr>
            <a:r>
              <a:rPr lang="en-US" b="1" dirty="0">
                <a:solidFill>
                  <a:srgbClr val="00B0F0"/>
                </a:solidFill>
              </a:rPr>
              <a:t>Competences</a:t>
            </a:r>
          </a:p>
          <a:p>
            <a:pPr marL="0" indent="0">
              <a:buNone/>
            </a:pPr>
            <a:r>
              <a:rPr lang="en-US" dirty="0"/>
              <a:t>	adapt existing emerging technologies in the bio-based economy</a:t>
            </a:r>
          </a:p>
          <a:p>
            <a:pPr marL="0" indent="0">
              <a:buNone/>
            </a:pPr>
            <a:r>
              <a:rPr lang="en-US" dirty="0"/>
              <a:t>	administer existing bioeconomy strategies </a:t>
            </a:r>
          </a:p>
          <a:p>
            <a:pPr marL="0" indent="0">
              <a:buNone/>
            </a:pPr>
            <a:r>
              <a:rPr lang="en-US" dirty="0"/>
              <a:t>	review open innovation practices and develop own strategic plans</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0" y="6056313"/>
            <a:ext cx="11506199" cy="600074"/>
          </a:xfrm>
        </p:spPr>
        <p:txBody>
          <a:bodyPr/>
          <a:lstStyle/>
          <a:p>
            <a:r>
              <a:rPr lang="en-US" dirty="0"/>
              <a:t>Module: </a:t>
            </a:r>
            <a:r>
              <a:rPr lang="en-US" sz="1200" b="1" dirty="0">
                <a:solidFill>
                  <a:srgbClr val="94C020"/>
                </a:solidFill>
                <a:latin typeface="+mn-lt"/>
              </a:rPr>
              <a:t>Bio-economy, circular economy and bio-based products</a:t>
            </a:r>
            <a:r>
              <a:rPr lang="en-US" dirty="0"/>
              <a:t> / Learning Unit: </a:t>
            </a:r>
            <a:r>
              <a:rPr lang="en-US" sz="1200" dirty="0"/>
              <a:t>Introduction to bioeconomy - New value chains, Innovation and basic Economics in the Bioeconomy</a:t>
            </a:r>
            <a:r>
              <a:rPr lang="en-US" dirty="0"/>
              <a:t> </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1040037" y="1006240"/>
            <a:ext cx="10515600" cy="1009651"/>
          </a:xfrm>
        </p:spPr>
        <p:txBody>
          <a:bodyPr>
            <a:normAutofit fontScale="90000"/>
          </a:bodyPr>
          <a:lstStyle/>
          <a:p>
            <a:r>
              <a:rPr lang="en-US" sz="3100" kern="100" dirty="0">
                <a:effectLst/>
                <a:latin typeface="Calibri" panose="020F0502020204030204" pitchFamily="34" charset="0"/>
                <a:ea typeface="PMingLiU" panose="02020500000000000000" pitchFamily="18" charset="-120"/>
                <a:cs typeface="Times New Roman" panose="02020603050405020304" pitchFamily="18" charset="0"/>
              </a:rPr>
              <a:t>Overview of Bioeconomy</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r>
              <a:rPr lang="en-GB" dirty="0"/>
              <a:t> </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marR="0" indent="0">
              <a:lnSpc>
                <a:spcPct val="107000"/>
              </a:lnSpc>
              <a:spcBef>
                <a:spcPts val="0"/>
              </a:spcBef>
              <a:spcAft>
                <a:spcPts val="800"/>
              </a:spcAft>
              <a:buNone/>
            </a:pPr>
            <a:r>
              <a:rPr lang="en-US" sz="1800" i="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Segnaposto piè di pagina 1">
            <a:extLst>
              <a:ext uri="{FF2B5EF4-FFF2-40B4-BE49-F238E27FC236}">
                <a16:creationId xmlns:a16="http://schemas.microsoft.com/office/drawing/2014/main" id="{57C4FE2C-F26D-BE55-E8FF-1A323DC863E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grpSp>
        <p:nvGrpSpPr>
          <p:cNvPr id="7" name="Ομάδα 16">
            <a:extLst>
              <a:ext uri="{FF2B5EF4-FFF2-40B4-BE49-F238E27FC236}">
                <a16:creationId xmlns:a16="http://schemas.microsoft.com/office/drawing/2014/main" id="{DAEB4E2A-8119-5A68-1C1C-C0B817DF5451}"/>
              </a:ext>
            </a:extLst>
          </p:cNvPr>
          <p:cNvGrpSpPr/>
          <p:nvPr/>
        </p:nvGrpSpPr>
        <p:grpSpPr>
          <a:xfrm>
            <a:off x="931539" y="1469206"/>
            <a:ext cx="9643120" cy="2611437"/>
            <a:chOff x="-1544204" y="0"/>
            <a:chExt cx="14061736" cy="7040186"/>
          </a:xfrm>
        </p:grpSpPr>
        <p:sp>
          <p:nvSpPr>
            <p:cNvPr id="8" name="Graphic 18">
              <a:extLst>
                <a:ext uri="{FF2B5EF4-FFF2-40B4-BE49-F238E27FC236}">
                  <a16:creationId xmlns:a16="http://schemas.microsoft.com/office/drawing/2014/main" id="{49B0D65D-5D97-B2DC-D81B-6319AFF5AC0E}"/>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9" name="TextBox 7">
              <a:extLst>
                <a:ext uri="{FF2B5EF4-FFF2-40B4-BE49-F238E27FC236}">
                  <a16:creationId xmlns:a16="http://schemas.microsoft.com/office/drawing/2014/main" id="{CA0F41E1-9F0F-4DA0-87CA-679F269BF7E0}"/>
                </a:ext>
              </a:extLst>
            </p:cNvPr>
            <p:cNvSpPr txBox="1"/>
            <p:nvPr/>
          </p:nvSpPr>
          <p:spPr>
            <a:xfrm>
              <a:off x="-1362653" y="1266840"/>
              <a:ext cx="13746967" cy="2514598"/>
            </a:xfrm>
            <a:prstGeom prst="rect">
              <a:avLst/>
            </a:prstGeom>
            <a:noFill/>
          </p:spPr>
          <p:txBody>
            <a:bodyPr wrap="square" rtlCol="0">
              <a:noAutofit/>
            </a:bodyPr>
            <a:lstStyle/>
            <a:p>
              <a:pPr algn="ctr" defTabSz="640080">
                <a:lnSpc>
                  <a:spcPct val="115000"/>
                </a:lnSpc>
                <a:spcBef>
                  <a:spcPts val="420"/>
                </a:spcBef>
                <a:spcAft>
                  <a:spcPts val="420"/>
                </a:spcAft>
              </a:pPr>
              <a:r>
                <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rPr>
                <a:t>“Bioeconomy can be defined as those parts of the economy that use renewable biological resources from land and sea – such as crops, forests, fish, animals and microorganisms – to produce food, materials and energy” (EC 2020). </a:t>
              </a:r>
            </a:p>
          </p:txBody>
        </p:sp>
        <p:grpSp>
          <p:nvGrpSpPr>
            <p:cNvPr id="10" name="Group 9">
              <a:extLst>
                <a:ext uri="{FF2B5EF4-FFF2-40B4-BE49-F238E27FC236}">
                  <a16:creationId xmlns:a16="http://schemas.microsoft.com/office/drawing/2014/main" id="{4D66EDDE-2C90-9642-24C0-12F0D3F28105}"/>
                </a:ext>
              </a:extLst>
            </p:cNvPr>
            <p:cNvGrpSpPr/>
            <p:nvPr/>
          </p:nvGrpSpPr>
          <p:grpSpPr>
            <a:xfrm>
              <a:off x="5168177" y="0"/>
              <a:ext cx="965388" cy="771680"/>
              <a:chOff x="5168177" y="0"/>
              <a:chExt cx="965388" cy="771680"/>
            </a:xfrm>
          </p:grpSpPr>
          <p:sp>
            <p:nvSpPr>
              <p:cNvPr id="16" name="Freeform: Shape 15">
                <a:extLst>
                  <a:ext uri="{FF2B5EF4-FFF2-40B4-BE49-F238E27FC236}">
                    <a16:creationId xmlns:a16="http://schemas.microsoft.com/office/drawing/2014/main" id="{56B152A6-FF0C-AB47-045B-ACFA52A5014B}"/>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7A2A0A-DDB7-F02B-EE81-6DC5C76EEAF5}"/>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FEEFCC61-0102-3B62-2FD5-19DDFDBA20D1}"/>
                </a:ext>
              </a:extLst>
            </p:cNvPr>
            <p:cNvGrpSpPr/>
            <p:nvPr/>
          </p:nvGrpSpPr>
          <p:grpSpPr>
            <a:xfrm rot="10800000">
              <a:off x="5168177" y="4009495"/>
              <a:ext cx="965388" cy="771680"/>
              <a:chOff x="5168177" y="4009495"/>
              <a:chExt cx="965388" cy="771680"/>
            </a:xfrm>
          </p:grpSpPr>
          <p:sp>
            <p:nvSpPr>
              <p:cNvPr id="14" name="Freeform: Shape 13">
                <a:extLst>
                  <a:ext uri="{FF2B5EF4-FFF2-40B4-BE49-F238E27FC236}">
                    <a16:creationId xmlns:a16="http://schemas.microsoft.com/office/drawing/2014/main" id="{2A5A0104-45C2-EB52-7B56-FA7838C30759}"/>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EB891C-AAF5-90BD-4271-DB18030EDE6B}"/>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2" name="TextBox 14">
              <a:extLst>
                <a:ext uri="{FF2B5EF4-FFF2-40B4-BE49-F238E27FC236}">
                  <a16:creationId xmlns:a16="http://schemas.microsoft.com/office/drawing/2014/main" id="{CA05865B-9C93-429F-78FB-87E614654F7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3" name="Graphic 18">
              <a:extLst>
                <a:ext uri="{FF2B5EF4-FFF2-40B4-BE49-F238E27FC236}">
                  <a16:creationId xmlns:a16="http://schemas.microsoft.com/office/drawing/2014/main" id="{9648C6F0-8476-BECE-7C89-60AFBB96EA3A}"/>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4098" name="Picture 2" descr="Free Clear Light Bulb Planter on Gray Rock Stock Photo">
            <a:extLst>
              <a:ext uri="{FF2B5EF4-FFF2-40B4-BE49-F238E27FC236}">
                <a16:creationId xmlns:a16="http://schemas.microsoft.com/office/drawing/2014/main" id="{905E989A-1663-AD94-36AD-81E0EC561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277" y="3462385"/>
            <a:ext cx="3765251" cy="25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normAutofit fontScale="90000"/>
          </a:bodyPr>
          <a:lstStyle/>
          <a:p>
            <a:br>
              <a:rPr lang="en-GB" dirty="0"/>
            </a:br>
            <a:r>
              <a:rPr lang="en-US" dirty="0"/>
              <a:t>Key elements of the bioeconomy in agribusiness </a:t>
            </a:r>
            <a:br>
              <a:rPr lang="en-GB" dirty="0"/>
            </a:b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00200"/>
            <a:ext cx="10515600" cy="4576763"/>
          </a:xfrm>
        </p:spPr>
        <p:txBody>
          <a:bodyPr>
            <a:normAutofit fontScale="55000" lnSpcReduction="20000"/>
          </a:bodyPr>
          <a:lstStyle/>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Biomass Utilization: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Biomass, such as crop residues, agricultural waste, and forestry by-products, can be converted into various products, including biofuels, bio-based materials, and bioenergy. This creates opportunities for agribusinesses to diversify their revenue streams and reduce their carbon footprint.</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Biotechnology and Genetic Engineering: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Advances in biotechnology and genetic engineering have revolutionized agribusiness by enabling the development of genetically modified crops with improved traits, such as higher yields, disease resistance, and enhanced nutritional content.</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Circular Economy: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The bioeconomy encourages a circular approach where agricultural by-products and waste are utilized as feedstock for various value-added processes. This reduces waste and promotes resource efficiency.</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Sustainable Agriculture: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The bioeconomy emphasizes sustainable agricultural practices that prioritize environmental conservation, biodiversity protection, and responsible land management. This involves adopting techniques like precision agriculture, agroforestry, and organic farming.</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Food and Nutraceuticals: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The bioeconomy offers opportunities to develop new and healthier food products with enhanced nutritional value through biotechnological advancements.</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Renewable Resources: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Unlike fossil fuels, which are finite, the bioeconomy relies on renewable resources like plants and microorganisms, ensuring a more sustainable approach to resource utilization.</a:t>
            </a:r>
          </a:p>
          <a:p>
            <a:pPr marL="0" marR="0" indent="0">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Policy and Regulations: </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Government policies and regulations play a crucial role in shaping the bioeconomy in agribusiness. Supportive policies, incentives, and research funding can accelerate the adoption of bio-based technologies and practices.</a:t>
            </a:r>
          </a:p>
          <a:p>
            <a:endParaRPr lang="en-GB"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Segnaposto piè di pagina 1">
            <a:extLst>
              <a:ext uri="{FF2B5EF4-FFF2-40B4-BE49-F238E27FC236}">
                <a16:creationId xmlns:a16="http://schemas.microsoft.com/office/drawing/2014/main" id="{8584D972-DEAB-52FE-B9B8-2982C76B4BE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CD034-8C16-E951-5183-3E6FC0ACB9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756EE3-5D0F-2512-753F-A066E01A03EE}"/>
              </a:ext>
            </a:extLst>
          </p:cNvPr>
          <p:cNvSpPr>
            <a:spLocks noGrp="1"/>
          </p:cNvSpPr>
          <p:nvPr>
            <p:ph type="title"/>
          </p:nvPr>
        </p:nvSpPr>
        <p:spPr/>
        <p:txBody>
          <a:bodyPr>
            <a:normAutofit fontScale="90000"/>
          </a:bodyPr>
          <a:lstStyle/>
          <a:p>
            <a:br>
              <a:rPr lang="en-GB" dirty="0"/>
            </a:br>
            <a:r>
              <a:rPr lang="en-GB" dirty="0"/>
              <a:t>Benefits</a:t>
            </a:r>
            <a:br>
              <a:rPr lang="en-GB" dirty="0"/>
            </a:br>
            <a:endParaRPr lang="en-GB" dirty="0"/>
          </a:p>
        </p:txBody>
      </p:sp>
      <p:sp>
        <p:nvSpPr>
          <p:cNvPr id="3" name="Segnaposto contenuto 2">
            <a:extLst>
              <a:ext uri="{FF2B5EF4-FFF2-40B4-BE49-F238E27FC236}">
                <a16:creationId xmlns:a16="http://schemas.microsoft.com/office/drawing/2014/main" id="{2489CB48-4216-B6B6-9410-8273813E2C3C}"/>
              </a:ext>
            </a:extLst>
          </p:cNvPr>
          <p:cNvSpPr>
            <a:spLocks noGrp="1"/>
          </p:cNvSpPr>
          <p:nvPr>
            <p:ph idx="1"/>
          </p:nvPr>
        </p:nvSpPr>
        <p:spPr>
          <a:xfrm>
            <a:off x="838200" y="1600200"/>
            <a:ext cx="10515600" cy="4576763"/>
          </a:xfrm>
        </p:spPr>
        <p:txBody>
          <a:bodyPr>
            <a:normAutofit fontScale="92500" lnSpcReduction="20000"/>
          </a:bodyPr>
          <a:lstStyle/>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Sustainability: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bioeconomy emphasizes the use of renewable resources and the reduction of waste, leading to more sustainable agricultural practices. This can help mitigate the negative environmental impacts associated with conventional agriculture, such as soil degradation, water pollution, and greenhouse gas emissions.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Increased Productivity: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Biotechnology allows for the development of genetically modified crops that are resistant to pests, diseases, and environmental stressors. These crops can lead to higher yields and better quality produce, addressing global food security concerns.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Circular Economy: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bioeconomy encourages the concept of a circular economy, where agricultural waste and byproducts are used as feedstocks for the production of biofuels, bioplastics, and other value-added products, reducing the reliance on finite fossil resources.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Diversification of Revenue Streams: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Agribusinesses can explore new revenue streams by producing bio-based materials, chemicals, and fuels. This diversification can make them more resilient to market fluctuations in traditional commodity markets.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Rural Development: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bioeconomy can stimulate economic growth in rural areas by promoting the development of local bio-based industries, creating jobs, and revitalizing communities.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Innovation and Research: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bioeconomy fosters innovation through research and development in areas like precision agriculture, biotechnology, and synthetic biology, leading to continuous advancements in agribusiness practices.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5" name="Segnaposto numero diapositiva 4">
            <a:extLst>
              <a:ext uri="{FF2B5EF4-FFF2-40B4-BE49-F238E27FC236}">
                <a16:creationId xmlns:a16="http://schemas.microsoft.com/office/drawing/2014/main" id="{0AF2ED1E-04B3-06B5-957E-493677282A5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Segnaposto piè di pagina 1">
            <a:extLst>
              <a:ext uri="{FF2B5EF4-FFF2-40B4-BE49-F238E27FC236}">
                <a16:creationId xmlns:a16="http://schemas.microsoft.com/office/drawing/2014/main" id="{72E9472B-611A-7DEF-1DD9-E833E3506CC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256142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7633-A89E-E43C-1022-C9CFD8B2FD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DBCC95-F1D0-58AC-3BFD-524C86268D62}"/>
              </a:ext>
            </a:extLst>
          </p:cNvPr>
          <p:cNvSpPr>
            <a:spLocks noGrp="1"/>
          </p:cNvSpPr>
          <p:nvPr>
            <p:ph type="title"/>
          </p:nvPr>
        </p:nvSpPr>
        <p:spPr/>
        <p:txBody>
          <a:bodyPr>
            <a:normAutofit fontScale="90000"/>
          </a:bodyPr>
          <a:lstStyle/>
          <a:p>
            <a:br>
              <a:rPr lang="en-GB" dirty="0"/>
            </a:br>
            <a:r>
              <a:rPr lang="en-US" dirty="0"/>
              <a:t>Challenges</a:t>
            </a:r>
            <a:br>
              <a:rPr lang="en-GB" dirty="0"/>
            </a:br>
            <a:endParaRPr lang="en-GB" dirty="0"/>
          </a:p>
        </p:txBody>
      </p:sp>
      <p:sp>
        <p:nvSpPr>
          <p:cNvPr id="3" name="Segnaposto contenuto 2">
            <a:extLst>
              <a:ext uri="{FF2B5EF4-FFF2-40B4-BE49-F238E27FC236}">
                <a16:creationId xmlns:a16="http://schemas.microsoft.com/office/drawing/2014/main" id="{83AC5F11-FE6D-D09E-0453-C40BEA5541BD}"/>
              </a:ext>
            </a:extLst>
          </p:cNvPr>
          <p:cNvSpPr>
            <a:spLocks noGrp="1"/>
          </p:cNvSpPr>
          <p:nvPr>
            <p:ph idx="1"/>
          </p:nvPr>
        </p:nvSpPr>
        <p:spPr>
          <a:xfrm>
            <a:off x="838200" y="1600200"/>
            <a:ext cx="10515600" cy="4576763"/>
          </a:xfrm>
        </p:spPr>
        <p:txBody>
          <a:bodyPr>
            <a:normAutofit fontScale="92500" lnSpcReduction="20000"/>
          </a:bodyPr>
          <a:lstStyle/>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Regulatory Hurdles: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use of genetically modified organisms (GMOs) and new biotechnological methods often faces regulatory challenges due to concerns about environmental safety, consumer health, and ethical considerations. Regulatory processes can be lengthy and complex, delaying the adoption of new technologies.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Ethical Concerns: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Genetic modification and other biotechnological interventions can raise ethical questions related to the potential impact on biodiversity, ecosystem stability, and unintended consequences.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Market Acceptance: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Consumer acceptance of bioengineered products and bio-based materials can be influenced by factors such as perceived health risks, labeling transparency, and cultural attitudes towards biotechnology.</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Intellectual Property Issues: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The development and commercialization of bio-based products may involve intellectual property disputes over patents and proprietary genetic resources.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Infrastructure and Investment: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Transitioning to a bioeconomy requires significant investments in research, infrastructure, and technology adoption. Small and resource-constrained agribusinesses may struggle to access the necessary resources.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Complexity of Interactions: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Biological systems are complex, and predicting the long-term effects of certain interventions can be challenging. There is a need for comprehensive risk assessments to avoid unintended consequences.</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Resource Competition: </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In some cases, the use of biological resources for bio-based products can compete with traditional food production, potentially leading to conflicts over land use and resource allocation.</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5" name="Segnaposto numero diapositiva 4">
            <a:extLst>
              <a:ext uri="{FF2B5EF4-FFF2-40B4-BE49-F238E27FC236}">
                <a16:creationId xmlns:a16="http://schemas.microsoft.com/office/drawing/2014/main" id="{0E1ECD3E-EA8C-8012-C058-70662C03314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Segnaposto piè di pagina 1">
            <a:extLst>
              <a:ext uri="{FF2B5EF4-FFF2-40B4-BE49-F238E27FC236}">
                <a16:creationId xmlns:a16="http://schemas.microsoft.com/office/drawing/2014/main" id="{A32DF636-4947-14BE-754B-30CCB160C2B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917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fontScale="90000"/>
          </a:bodyPr>
          <a:lstStyle/>
          <a:p>
            <a:pPr algn="ctr"/>
            <a:r>
              <a:rPr lang="en-US" b="1" kern="100" dirty="0">
                <a:latin typeface="Calibri" panose="020F0502020204030204" pitchFamily="34" charset="0"/>
                <a:ea typeface="PMingLiU" panose="02020500000000000000" pitchFamily="18" charset="-120"/>
                <a:cs typeface="Times New Roman" panose="02020603050405020304" pitchFamily="18" charset="0"/>
              </a:rPr>
              <a:t>Bioproducts &amp; Biological resources</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sz="half"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GB" dirty="0"/>
          </a:p>
        </p:txBody>
      </p:sp>
      <p:sp>
        <p:nvSpPr>
          <p:cNvPr id="7" name="Content Placeholder 6">
            <a:extLst>
              <a:ext uri="{FF2B5EF4-FFF2-40B4-BE49-F238E27FC236}">
                <a16:creationId xmlns:a16="http://schemas.microsoft.com/office/drawing/2014/main" id="{663E3126-BCAC-EDF4-DE40-84A1EA432124}"/>
              </a:ext>
            </a:extLst>
          </p:cNvPr>
          <p:cNvSpPr>
            <a:spLocks noGrp="1"/>
          </p:cNvSpPr>
          <p:nvPr>
            <p:ph sz="half" idx="2"/>
          </p:nvPr>
        </p:nvSpPr>
        <p:spPr/>
        <p:txBody>
          <a:bodyPr/>
          <a:lstStyle/>
          <a:p>
            <a:endParaRPr lang="en-US"/>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a:extLst>
              <a:ext uri="{FF2B5EF4-FFF2-40B4-BE49-F238E27FC236}">
                <a16:creationId xmlns:a16="http://schemas.microsoft.com/office/drawing/2014/main" id="{7D0CC27E-A479-E6EA-F3A2-88ABA94F8D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02" y="1470295"/>
            <a:ext cx="5623298" cy="4864129"/>
          </a:xfrm>
          <a:prstGeom prst="rect">
            <a:avLst/>
          </a:prstGeom>
          <a:noFill/>
        </p:spPr>
      </p:pic>
      <p:pic>
        <p:nvPicPr>
          <p:cNvPr id="9" name="Picture 8">
            <a:extLst>
              <a:ext uri="{FF2B5EF4-FFF2-40B4-BE49-F238E27FC236}">
                <a16:creationId xmlns:a16="http://schemas.microsoft.com/office/drawing/2014/main" id="{2FF6C7C9-6044-5365-BFC5-3A8EC4D1E6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38" y="1457941"/>
            <a:ext cx="5045864" cy="4835208"/>
          </a:xfrm>
          <a:prstGeom prst="rect">
            <a:avLst/>
          </a:prstGeom>
          <a:noFill/>
        </p:spPr>
      </p:pic>
      <p:sp>
        <p:nvSpPr>
          <p:cNvPr id="11" name="Segnaposto piè di pagina 1">
            <a:extLst>
              <a:ext uri="{FF2B5EF4-FFF2-40B4-BE49-F238E27FC236}">
                <a16:creationId xmlns:a16="http://schemas.microsoft.com/office/drawing/2014/main" id="{F015E64B-E096-1D42-DD19-71DAA718103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pPr algn="ctr"/>
            <a:r>
              <a:rPr lang="en-US" sz="4400" b="1" kern="100" dirty="0">
                <a:effectLst/>
                <a:latin typeface="Calibri" panose="020F0502020204030204" pitchFamily="34" charset="0"/>
                <a:ea typeface="PMingLiU" panose="02020500000000000000" pitchFamily="18" charset="-120"/>
                <a:cs typeface="Times New Roman" panose="02020603050405020304" pitchFamily="18" charset="0"/>
              </a:rPr>
              <a:t>Bio-economy in Europe</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0" y="1476374"/>
            <a:ext cx="12030075" cy="4879975"/>
          </a:xfrm>
        </p:spPr>
        <p:txBody>
          <a:bodyPr>
            <a:normAutofit fontScale="32500" lnSpcReduction="20000"/>
          </a:bodyPr>
          <a:lstStyle/>
          <a:p>
            <a:pPr marL="0" marR="0" indent="0">
              <a:lnSpc>
                <a:spcPct val="107000"/>
              </a:lnSpc>
              <a:spcBef>
                <a:spcPts val="0"/>
              </a:spcBef>
              <a:spcAft>
                <a:spcPts val="800"/>
              </a:spcAft>
              <a:buNone/>
            </a:pPr>
            <a:r>
              <a:rPr lang="en-US" sz="3400" dirty="0">
                <a:solidFill>
                  <a:srgbClr val="000000"/>
                </a:solidFill>
                <a:latin typeface="Calibri" panose="020F0502020204030204" pitchFamily="34" charset="0"/>
                <a:ea typeface="Calibri" panose="020F0502020204030204" pitchFamily="34" charset="0"/>
              </a:rPr>
              <a:t>K</a:t>
            </a:r>
            <a:r>
              <a:rPr lang="en-US" sz="3400" dirty="0">
                <a:solidFill>
                  <a:srgbClr val="000000"/>
                </a:solidFill>
                <a:effectLst/>
                <a:latin typeface="Calibri" panose="020F0502020204030204" pitchFamily="34" charset="0"/>
                <a:ea typeface="Calibri" panose="020F0502020204030204" pitchFamily="34" charset="0"/>
              </a:rPr>
              <a:t>ey EU initiatives and policies related to bioeconomy:</a:t>
            </a:r>
          </a:p>
          <a:p>
            <a:pPr marL="0" marR="0" algn="just">
              <a:lnSpc>
                <a:spcPct val="115000"/>
              </a:lnSpc>
              <a:spcBef>
                <a:spcPts val="200"/>
              </a:spcBef>
              <a:spcAft>
                <a:spcPts val="0"/>
              </a:spcAft>
            </a:pPr>
            <a:r>
              <a:rPr lang="en-US" sz="3400" b="1" u="sng" dirty="0">
                <a:solidFill>
                  <a:srgbClr val="0563C1"/>
                </a:solidFill>
                <a:effectLst/>
                <a:latin typeface="Calibri" panose="020F0502020204030204" pitchFamily="34" charset="0"/>
                <a:ea typeface="Verdana" panose="020B0604030504040204" pitchFamily="34" charset="0"/>
                <a:cs typeface="Calibri" panose="020F0502020204030204" pitchFamily="34" charset="0"/>
                <a:hlinkClick r:id="rId2"/>
              </a:rPr>
              <a:t>Bioeconomy Strategy and Action Plan</a:t>
            </a:r>
            <a:r>
              <a:rPr lang="en-US" sz="3400" b="1" dirty="0">
                <a:solidFill>
                  <a:srgbClr val="222222"/>
                </a:solidFill>
                <a:effectLst/>
                <a:latin typeface="Calibri" panose="020F0502020204030204" pitchFamily="34" charset="0"/>
                <a:ea typeface="Verdana" panose="020B0604030504040204" pitchFamily="34" charset="0"/>
                <a:cs typeface="Calibri" panose="020F0502020204030204" pitchFamily="34" charset="0"/>
              </a:rPr>
              <a:t> (2018) </a:t>
            </a:r>
            <a:r>
              <a:rPr lang="en-US" sz="3400" dirty="0">
                <a:solidFill>
                  <a:srgbClr val="222222"/>
                </a:solidFill>
                <a:latin typeface="Calibri" panose="020F0502020204030204" pitchFamily="34" charset="0"/>
                <a:cs typeface="Open Sans" panose="020B0606030504020204" pitchFamily="34" charset="0"/>
              </a:rPr>
              <a:t>The EU Bioeconomy Strategy also provides a strategic framework for shifting the economic  resource base in Europe to a circular model that is grounded on renewable and bio-based materials. With a turnover of €2.3 trillion and accounting for 8.2% of the EU's workforce, the bioeconomy is already central to the success of the EU economy. </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Expansion of a sustainable European bioeconomy is projected to create 1 million new jobs by 2030, especially in coastal and rural areas. The 2018 update of the Bioeconomy Strategy aims to accelerate the deployment of a sustainable European bioeconomy so as to </a:t>
            </a:r>
            <a:r>
              <a:rPr lang="en-US" sz="3400" dirty="0" err="1">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maximise</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its contribution towards the 2030 Agenda and its Sustainable Development Goals (SDGs), as well as the Paris Agreement.</a:t>
            </a:r>
          </a:p>
          <a:p>
            <a:pPr marL="0" marR="0" indent="0" algn="just">
              <a:lnSpc>
                <a:spcPct val="115000"/>
              </a:lnSpc>
              <a:spcBef>
                <a:spcPts val="200"/>
              </a:spcBef>
              <a:spcAft>
                <a:spcPts val="0"/>
              </a:spcAft>
              <a:buNone/>
            </a:pP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European Green Deal</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(2019): The European Green Deal, launched in 2019, aims to make the EU climate-neutral by 2050. It emphasizes the importance of the bio-based industry and bio-economy in reducing greenhouse gas emissions and promoting sustainable growth.</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4"/>
              </a:rPr>
              <a:t>Horizon Europe</a:t>
            </a:r>
            <a:r>
              <a:rPr lang="en-US" sz="3400"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(2021-2027)</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The EU's research and innovation framework program, Horizon Europe, has allocated significant funding to support research and innovation in the bio-based industry. This funding facilitates the development of new technologies and processes to enhance the competitiveness of bio-based products.</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5"/>
              </a:rPr>
              <a:t>Circular Economy Action Plan (March 2020</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The Circular Economy Action Plan encourages the sustainable use of resources and promotes circular practices in various industries, including the bio-based sector. It emphasizes the importance of recycling and reusing bio-based products to minimize waste.</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6"/>
              </a:rPr>
              <a:t>Circular Bio-based Europe Joint Undertaking</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(CBE JU): is a €2 billion partnership between the European Union and the Bio-based Industries Consortium (BIC) that funds projects advancing competitive circular bio-based industries in Europe. CBE JU is operating under the rules of Horizon Europe, the EU’s research and innovation </a:t>
            </a:r>
            <a:r>
              <a:rPr lang="en-US" sz="3400" dirty="0" err="1">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programme</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for the 2021-2031 period. The partnership is building on the success of its predecessor, the Bio-based Industries Joint Undertaking (BBI JU), while addressing the current challenges facing the industry.</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7"/>
              </a:rPr>
              <a:t>Common Agricultural Policy</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(CAP): The CAP provides financial support and incentives to European farmers to adopt more sustainable agricultural practices, including the production of renewable biomass for the bio-based industry. Common Agricultural Policy (CAP) CAP Strategic Plans encourage the transition towards a smart, sustainable, competitive, resilient and diversified agricultural sector, while ensuring long-term food security. They also contribute to climate action, the protection of natural resources, the preservation and enhancement of biodiversity, as well as strengthen the socio-economic fabric of rural areas. Funds from the Common Agricultural Policy (CAP) complement Horizon Europe’s funding and action to ensure that research and innovation will be taken up by farmers, foresters and rural communities.  Actions funded by the CAP under the agricultural European Innovation Partnership (EIP-AGRI) help building the bridge between innovation and end users. Also by country </a:t>
            </a:r>
            <a:r>
              <a:rPr lang="en-GB" sz="3400" b="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8"/>
              </a:rPr>
              <a:t>CAP 2023-27 – 28 CAP Strategic Plans at a glance</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a:t>
            </a:r>
            <a:r>
              <a:rPr lang="en-US" sz="34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9"/>
              </a:rPr>
              <a:t>Farm to Fork” Strategy</a:t>
            </a:r>
            <a:r>
              <a:rPr lang="en-US" sz="34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(2020) This initiative aims to re-balance food systems, nature and biodiversity in Europe through much wider organic farming, among other priorities. This initiative highlights that making European food famous for its sustainability can give a competitive advantage and open new business opportunities for European farmers. </a:t>
            </a:r>
            <a:endParaRPr lang="en-US" sz="34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nSpc>
                <a:spcPct val="107000"/>
              </a:lnSpc>
              <a:spcBef>
                <a:spcPts val="0"/>
              </a:spcBef>
              <a:spcAft>
                <a:spcPts val="800"/>
              </a:spcAft>
              <a:buNone/>
            </a:pPr>
            <a:endParaRPr lang="en-U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Segnaposto piè di pagina 1">
            <a:extLst>
              <a:ext uri="{FF2B5EF4-FFF2-40B4-BE49-F238E27FC236}">
                <a16:creationId xmlns:a16="http://schemas.microsoft.com/office/drawing/2014/main" id="{9FDE9413-9863-91BC-A122-0D82422F210E}"/>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C5274-8630-480E-896F-2066F67BF5D9}"/>
</file>

<file path=customXml/itemProps2.xml><?xml version="1.0" encoding="utf-8"?>
<ds:datastoreItem xmlns:ds="http://schemas.openxmlformats.org/officeDocument/2006/customXml" ds:itemID="{CD3FD4B9-862D-4055-B51B-886BAFBF9F45}"/>
</file>

<file path=docProps/app.xml><?xml version="1.0" encoding="utf-8"?>
<Properties xmlns="http://schemas.openxmlformats.org/officeDocument/2006/extended-properties" xmlns:vt="http://schemas.openxmlformats.org/officeDocument/2006/docPropsVTypes">
  <Template/>
  <TotalTime>300</TotalTime>
  <Words>4209</Words>
  <Application>Microsoft Office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Minion Pro</vt:lpstr>
      <vt:lpstr>Aptos</vt:lpstr>
      <vt:lpstr>Arial</vt:lpstr>
      <vt:lpstr>Calibri</vt:lpstr>
      <vt:lpstr>Calibri Light</vt:lpstr>
      <vt:lpstr>Open Sans</vt:lpstr>
      <vt:lpstr>Symbol</vt:lpstr>
      <vt:lpstr>Wingdings</vt:lpstr>
      <vt:lpstr>Tema1</vt:lpstr>
      <vt:lpstr>PowerPoint Presentation</vt:lpstr>
      <vt:lpstr>    Course: VET Module: Bio-economy, circular economy and bio-based products Learning Unit: Introduction to bioeconomy - New value chains, Innovation and basic Economics in the Bioeconomy (C4)</vt:lpstr>
      <vt:lpstr>Introduction</vt:lpstr>
      <vt:lpstr>Overview of Bioeconomy  </vt:lpstr>
      <vt:lpstr> Key elements of the bioeconomy in agribusiness  </vt:lpstr>
      <vt:lpstr> Benefits </vt:lpstr>
      <vt:lpstr> Challenges </vt:lpstr>
      <vt:lpstr>Bioproducts &amp; Biological resources </vt:lpstr>
      <vt:lpstr>Bio-economy in Europe </vt:lpstr>
      <vt:lpstr>PowerPoint Presentation</vt:lpstr>
      <vt:lpstr>Value chains </vt:lpstr>
      <vt:lpstr>Value chains in bioeconomy</vt:lpstr>
      <vt:lpstr>Breakdown of the value chains in the bioeconomy farming sector:</vt:lpstr>
      <vt:lpstr>Value Chain Mapping</vt:lpstr>
      <vt:lpstr>Economic aspects of the bioeconomy </vt:lpstr>
      <vt:lpstr>Tools related to economic aspects of bioeconomy</vt:lpstr>
      <vt:lpstr>Life Cycle Assessment (LCA) </vt:lpstr>
      <vt:lpstr>Strategic management Plan</vt:lpstr>
      <vt:lpstr>  Simple steps on how to develop a service product within bioeconomy the bioeconomy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ANGELIKI PARIANOU</cp:lastModifiedBy>
  <cp:revision>40</cp:revision>
  <dcterms:created xsi:type="dcterms:W3CDTF">2022-08-02T09:54:50Z</dcterms:created>
  <dcterms:modified xsi:type="dcterms:W3CDTF">2024-02-28T17:08:05Z</dcterms:modified>
</cp:coreProperties>
</file>