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sldIdLst>
    <p:sldId id="257" r:id="rId2"/>
    <p:sldId id="260" r:id="rId3"/>
    <p:sldId id="261" r:id="rId4"/>
    <p:sldId id="262" r:id="rId5"/>
    <p:sldId id="263" r:id="rId6"/>
    <p:sldId id="259" r:id="rId7"/>
    <p:sldId id="272" r:id="rId8"/>
    <p:sldId id="264" r:id="rId9"/>
    <p:sldId id="265" r:id="rId10"/>
    <p:sldId id="266" r:id="rId11"/>
    <p:sldId id="268" r:id="rId12"/>
    <p:sldId id="269" r:id="rId13"/>
    <p:sldId id="270" r:id="rId14"/>
    <p:sldId id="271" r:id="rId15"/>
    <p:sldId id="267" r:id="rId16"/>
    <p:sldId id="25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4C02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9247"/>
    <p:restoredTop sz="96405"/>
  </p:normalViewPr>
  <p:slideViewPr>
    <p:cSldViewPr snapToGrid="0">
      <p:cViewPr varScale="1">
        <p:scale>
          <a:sx n="84" d="100"/>
          <a:sy n="84" d="100"/>
        </p:scale>
        <p:origin x="-355" y="-6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D6122A5-00A8-32E3-C7FF-3FEEECD528D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E890540D-6233-8DC0-25E1-261205F22F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C91D99DC-DD01-B04E-82F2-5173CA11E59C}"/>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xmlns="" id="{6E5B8C5C-196C-69F0-D169-A3279DD36528}"/>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751260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0C32BE5-9166-6808-F773-4EC2C3C02541}"/>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65D5B33-B565-7FAD-C68B-251531E8D99E}"/>
              </a:ext>
            </a:extLst>
          </p:cNvPr>
          <p:cNvSpPr>
            <a:spLocks noGrp="1"/>
          </p:cNvSpPr>
          <p:nvPr>
            <p:ph type="dt" sz="half" idx="10"/>
          </p:nvPr>
        </p:nvSpPr>
        <p:spPr/>
        <p:txBody>
          <a:bodyPr/>
          <a:lstStyle/>
          <a:p>
            <a:fld id="{55C6B4A9-1611-4792-9094-5F34BCA07E0B}"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xmlns="" id="{F44BE625-B214-E0A6-80E8-2E6C7D8C623E}"/>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2B8090AA-9C94-D987-2A4D-CB828C03C6FD}"/>
              </a:ext>
            </a:extLst>
          </p:cNvPr>
          <p:cNvSpPr>
            <a:spLocks noGrp="1"/>
          </p:cNvSpPr>
          <p:nvPr>
            <p:ph type="sldNum" sz="quarter" idx="12"/>
          </p:nvPr>
        </p:nvSpPr>
        <p:spPr/>
        <p:txBody>
          <a:bodyPr/>
          <a:lstStyle/>
          <a:p>
            <a:fld id="{89333C77-0158-454C-844F-B7AB9BD7DAD4}" type="slidenum">
              <a:rPr lang="en-US" smtClean="0"/>
              <a:pPr/>
              <a:t>‹#›</a:t>
            </a:fld>
            <a:endParaRPr lang="en-US" dirty="0"/>
          </a:p>
        </p:txBody>
      </p:sp>
    </p:spTree>
    <p:extLst>
      <p:ext uri="{BB962C8B-B14F-4D97-AF65-F5344CB8AC3E}">
        <p14:creationId xmlns:p14="http://schemas.microsoft.com/office/powerpoint/2010/main" xmlns="" val="4083351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414E45D8-327C-0B05-3A11-6BE2EBE73C2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1453041-526F-8937-932B-EF172A95255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BCE5D9F3-0E6F-5849-93C4-AE8A3ADF4EFC}"/>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xmlns="" id="{0E8EE9AA-BA08-26B8-EAE7-70FE45C46D20}"/>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5549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E41240B-7FA6-5C54-80D1-598C9A033CE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A5918A4-C2B6-2A24-1305-FA064CC1C3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4863453-6758-AD68-6627-B8A597328F8E}"/>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xmlns="" id="{8C4AA35A-5D50-BE62-F2C4-1FD36DF8EBA4}"/>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965879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57ACC99-8D30-1388-8E8C-18AD6AFE5D8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2C6C9BC8-9C49-5860-3C9B-4DFF298194A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756F027-E7BE-76D1-3346-8143D84DD3BC}"/>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xmlns="" id="{DCF716CD-E1B3-0F8F-98D0-8284F4D034A4}"/>
              </a:ext>
            </a:extLst>
          </p:cNvPr>
          <p:cNvSpPr>
            <a:spLocks noGrp="1"/>
          </p:cNvSpPr>
          <p:nvPr>
            <p:ph type="ftr" sz="quarter" idx="11"/>
          </p:nvPr>
        </p:nvSpPr>
        <p:spPr/>
        <p:txBody>
          <a:bodyPr/>
          <a:lstStyle/>
          <a:p>
            <a:endParaRPr lang="en-US" dirty="0"/>
          </a:p>
        </p:txBody>
      </p:sp>
      <p:sp>
        <p:nvSpPr>
          <p:cNvPr id="6" name="Segnaposto numero diapositiva 5">
            <a:extLst>
              <a:ext uri="{FF2B5EF4-FFF2-40B4-BE49-F238E27FC236}">
                <a16:creationId xmlns:a16="http://schemas.microsoft.com/office/drawing/2014/main" xmlns=""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7372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912C782-47B5-CA99-685D-3350368C801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9CFD6CF0-6C05-5601-8DB2-8B84038DE94E}"/>
              </a:ext>
            </a:extLst>
          </p:cNvPr>
          <p:cNvSpPr>
            <a:spLocks noGrp="1"/>
          </p:cNvSpPr>
          <p:nvPr>
            <p:ph type="dt" sz="half" idx="10"/>
          </p:nvPr>
        </p:nvSpPr>
        <p:spPr/>
        <p:txBody>
          <a:bodyPr/>
          <a:lstStyle/>
          <a:p>
            <a:fld id="{EB712588-04B1-427B-82EE-E8DB90309F08}" type="datetimeFigureOut">
              <a:rPr lang="en-US" smtClean="0"/>
              <a:pPr/>
              <a:t>5/14/2024</a:t>
            </a:fld>
            <a:endParaRPr lang="en-US" dirty="0"/>
          </a:p>
        </p:txBody>
      </p:sp>
      <p:sp>
        <p:nvSpPr>
          <p:cNvPr id="6" name="Segnaposto piè di pagina 5">
            <a:extLst>
              <a:ext uri="{FF2B5EF4-FFF2-40B4-BE49-F238E27FC236}">
                <a16:creationId xmlns:a16="http://schemas.microsoft.com/office/drawing/2014/main" xmlns="" id="{BB509580-4E42-15C7-DA53-2D597A3B6395}"/>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13DC541D-C5DE-9BE6-8939-4A8110E75EC2}"/>
              </a:ext>
            </a:extLst>
          </p:cNvPr>
          <p:cNvSpPr>
            <a:spLocks noGrp="1"/>
          </p:cNvSpPr>
          <p:nvPr>
            <p:ph type="sldNum" sz="quarter" idx="12"/>
          </p:nvPr>
        </p:nvSpPr>
        <p:spPr/>
        <p:txBody>
          <a:bodyPr/>
          <a:lstStyle/>
          <a:p>
            <a:fld id="{6FF9F0C5-380F-41C2-899A-BAC0F0927E16}" type="slidenum">
              <a:rPr lang="en-US" smtClean="0"/>
              <a:pPr/>
              <a:t>‹#›</a:t>
            </a:fld>
            <a:endParaRPr lang="en-US" dirty="0"/>
          </a:p>
        </p:txBody>
      </p:sp>
    </p:spTree>
    <p:extLst>
      <p:ext uri="{BB962C8B-B14F-4D97-AF65-F5344CB8AC3E}">
        <p14:creationId xmlns:p14="http://schemas.microsoft.com/office/powerpoint/2010/main" xmlns="" val="3312703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4EC8361-8B55-E21D-0729-DAF0A91BB43C}"/>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6547C345-1703-6F5F-0651-3CF20C8BCCAF}"/>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8" name="Segnaposto piè di pagina 7">
            <a:extLst>
              <a:ext uri="{FF2B5EF4-FFF2-40B4-BE49-F238E27FC236}">
                <a16:creationId xmlns:a16="http://schemas.microsoft.com/office/drawing/2014/main" xmlns="" id="{F3627770-A5EE-3EF1-6806-78663F3AD7F5}"/>
              </a:ext>
            </a:extLst>
          </p:cNvPr>
          <p:cNvSpPr>
            <a:spLocks noGrp="1"/>
          </p:cNvSpPr>
          <p:nvPr>
            <p:ph type="ftr" sz="quarter" idx="11"/>
          </p:nvPr>
        </p:nvSpPr>
        <p:spPr/>
        <p:txBody>
          <a:bodyPr/>
          <a:lstStyle/>
          <a:p>
            <a:endParaRPr lang="en-US" dirty="0"/>
          </a:p>
        </p:txBody>
      </p:sp>
      <p:sp>
        <p:nvSpPr>
          <p:cNvPr id="9" name="Segnaposto numero diapositiva 8">
            <a:extLst>
              <a:ext uri="{FF2B5EF4-FFF2-40B4-BE49-F238E27FC236}">
                <a16:creationId xmlns:a16="http://schemas.microsoft.com/office/drawing/2014/main" xmlns=""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6730211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6EC3B82-4F60-2330-94FF-CB6C87AB004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80135FA6-A630-0EB2-D7BE-1EE1D45A4403}"/>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4" name="Segnaposto piè di pagina 3">
            <a:extLst>
              <a:ext uri="{FF2B5EF4-FFF2-40B4-BE49-F238E27FC236}">
                <a16:creationId xmlns:a16="http://schemas.microsoft.com/office/drawing/2014/main" xmlns="" id="{A5138269-A114-F761-DB69-AFCB2ECF2DD9}"/>
              </a:ext>
            </a:extLst>
          </p:cNvPr>
          <p:cNvSpPr>
            <a:spLocks noGrp="1"/>
          </p:cNvSpPr>
          <p:nvPr>
            <p:ph type="ftr" sz="quarter" idx="11"/>
          </p:nvPr>
        </p:nvSpPr>
        <p:spPr/>
        <p:txBody>
          <a:bodyPr/>
          <a:lstStyle/>
          <a:p>
            <a:endParaRPr lang="en-US" dirty="0"/>
          </a:p>
        </p:txBody>
      </p:sp>
      <p:sp>
        <p:nvSpPr>
          <p:cNvPr id="5" name="Segnaposto numero diapositiva 4">
            <a:extLst>
              <a:ext uri="{FF2B5EF4-FFF2-40B4-BE49-F238E27FC236}">
                <a16:creationId xmlns:a16="http://schemas.microsoft.com/office/drawing/2014/main" xmlns=""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337066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5D2062F7-F556-9D97-84BB-9C9C82DF7098}"/>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3" name="Segnaposto piè di pagina 2">
            <a:extLst>
              <a:ext uri="{FF2B5EF4-FFF2-40B4-BE49-F238E27FC236}">
                <a16:creationId xmlns:a16="http://schemas.microsoft.com/office/drawing/2014/main" xmlns="" id="{2462F54B-3E37-78C4-DCD2-6D783F30CFEB}"/>
              </a:ext>
            </a:extLst>
          </p:cNvPr>
          <p:cNvSpPr>
            <a:spLocks noGrp="1"/>
          </p:cNvSpPr>
          <p:nvPr>
            <p:ph type="ftr" sz="quarter" idx="11"/>
          </p:nvPr>
        </p:nvSpPr>
        <p:spPr/>
        <p:txBody>
          <a:bodyPr/>
          <a:lstStyle/>
          <a:p>
            <a:endParaRPr lang="en-US" dirty="0"/>
          </a:p>
        </p:txBody>
      </p:sp>
      <p:sp>
        <p:nvSpPr>
          <p:cNvPr id="4" name="Segnaposto numero diapositiva 3">
            <a:extLst>
              <a:ext uri="{FF2B5EF4-FFF2-40B4-BE49-F238E27FC236}">
                <a16:creationId xmlns:a16="http://schemas.microsoft.com/office/drawing/2014/main" xmlns=""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529304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97E5047-B9FC-806C-E046-08150E6C39C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69D829CE-2F13-CCFA-C4EA-39B37C4CCD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A8D09D07-9D99-C739-5DA1-9D5EE7A28D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5B574CC-3C5F-8919-BD44-C7538A5DB15C}"/>
              </a:ext>
            </a:extLst>
          </p:cNvPr>
          <p:cNvSpPr>
            <a:spLocks noGrp="1"/>
          </p:cNvSpPr>
          <p:nvPr>
            <p:ph type="dt" sz="half" idx="10"/>
          </p:nvPr>
        </p:nvSpPr>
        <p:spPr/>
        <p:txBody>
          <a:bodyPr/>
          <a:lstStyle/>
          <a:p>
            <a:fld id="{42A54C80-263E-416B-A8E0-580EDEADCBDC}" type="datetimeFigureOut">
              <a:rPr lang="en-US" smtClean="0"/>
              <a:pPr/>
              <a:t>5/14/2024</a:t>
            </a:fld>
            <a:endParaRPr lang="en-US" dirty="0"/>
          </a:p>
        </p:txBody>
      </p:sp>
      <p:sp>
        <p:nvSpPr>
          <p:cNvPr id="6" name="Segnaposto piè di pagina 5">
            <a:extLst>
              <a:ext uri="{FF2B5EF4-FFF2-40B4-BE49-F238E27FC236}">
                <a16:creationId xmlns:a16="http://schemas.microsoft.com/office/drawing/2014/main" xmlns="" id="{2A30F46C-A008-D06D-7FAB-8FC8AA6FF861}"/>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AFF5CE2C-C1E5-E004-FCC7-4516D98B99A7}"/>
              </a:ext>
            </a:extLst>
          </p:cNvPr>
          <p:cNvSpPr>
            <a:spLocks noGrp="1"/>
          </p:cNvSpPr>
          <p:nvPr>
            <p:ph type="sldNum" sz="quarter" idx="12"/>
          </p:nvPr>
        </p:nvSpPr>
        <p:spPr/>
        <p:txBody>
          <a:bodyPr/>
          <a:lstStyle/>
          <a:p>
            <a:fld id="{519954A3-9DFD-4C44-94BA-B95130A3BA1C}" type="slidenum">
              <a:rPr lang="en-US" smtClean="0"/>
              <a:pPr/>
              <a:t>‹#›</a:t>
            </a:fld>
            <a:endParaRPr lang="en-US" dirty="0"/>
          </a:p>
        </p:txBody>
      </p:sp>
    </p:spTree>
    <p:extLst>
      <p:ext uri="{BB962C8B-B14F-4D97-AF65-F5344CB8AC3E}">
        <p14:creationId xmlns:p14="http://schemas.microsoft.com/office/powerpoint/2010/main" xmlns="" val="4290016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8D88CE4-2DD0-D971-75D5-7AA85A53D8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EC16FDAB-2765-B11F-66CA-4C7C7118A0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p>
        </p:txBody>
      </p:sp>
      <p:sp>
        <p:nvSpPr>
          <p:cNvPr id="4" name="Segnaposto testo 3">
            <a:extLst>
              <a:ext uri="{FF2B5EF4-FFF2-40B4-BE49-F238E27FC236}">
                <a16:creationId xmlns:a16="http://schemas.microsoft.com/office/drawing/2014/main" xmlns="" id="{CC352850-094F-81CA-80F8-0C82F67F4D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D716B372-A011-32DD-AFBF-9D50576A0960}"/>
              </a:ext>
            </a:extLst>
          </p:cNvPr>
          <p:cNvSpPr>
            <a:spLocks noGrp="1"/>
          </p:cNvSpPr>
          <p:nvPr>
            <p:ph type="dt" sz="half" idx="10"/>
          </p:nvPr>
        </p:nvSpPr>
        <p:spPr/>
        <p:txBody>
          <a:bodyPr/>
          <a:lstStyle/>
          <a:p>
            <a:fld id="{B61BEF0D-F0BB-DE4B-95CE-6DB70DBA9567}" type="datetimeFigureOut">
              <a:rPr lang="en-US" smtClean="0"/>
              <a:pPr/>
              <a:t>5/14/2024</a:t>
            </a:fld>
            <a:endParaRPr lang="en-US" dirty="0"/>
          </a:p>
        </p:txBody>
      </p:sp>
      <p:sp>
        <p:nvSpPr>
          <p:cNvPr id="6" name="Segnaposto piè di pagina 5">
            <a:extLst>
              <a:ext uri="{FF2B5EF4-FFF2-40B4-BE49-F238E27FC236}">
                <a16:creationId xmlns:a16="http://schemas.microsoft.com/office/drawing/2014/main" xmlns="" id="{77A1A944-CE4C-8232-CB28-650E41FF34A0}"/>
              </a:ext>
            </a:extLst>
          </p:cNvPr>
          <p:cNvSpPr>
            <a:spLocks noGrp="1"/>
          </p:cNvSpPr>
          <p:nvPr>
            <p:ph type="ftr" sz="quarter" idx="11"/>
          </p:nvPr>
        </p:nvSpPr>
        <p:spPr/>
        <p:txBody>
          <a:bodyPr/>
          <a:lstStyle/>
          <a:p>
            <a:endParaRPr lang="en-US" dirty="0"/>
          </a:p>
        </p:txBody>
      </p:sp>
      <p:sp>
        <p:nvSpPr>
          <p:cNvPr id="7" name="Segnaposto numero diapositiva 6">
            <a:extLst>
              <a:ext uri="{FF2B5EF4-FFF2-40B4-BE49-F238E27FC236}">
                <a16:creationId xmlns:a16="http://schemas.microsoft.com/office/drawing/2014/main" xmlns=""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711107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F9D81764-EEF3-B3B9-7883-7C10BB1A0B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3B7B56C2-8A95-EA56-848F-C020CE7CC2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5/14/2024</a:t>
            </a:fld>
            <a:endParaRPr lang="en-US" dirty="0"/>
          </a:p>
        </p:txBody>
      </p:sp>
      <p:sp>
        <p:nvSpPr>
          <p:cNvPr id="5" name="Segnaposto piè di pagina 4">
            <a:extLst>
              <a:ext uri="{FF2B5EF4-FFF2-40B4-BE49-F238E27FC236}">
                <a16:creationId xmlns:a16="http://schemas.microsoft.com/office/drawing/2014/main" xmlns="" id="{D4468883-481E-6A84-AC66-340CA3412C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egnaposto numero diapositiva 5">
            <a:extLst>
              <a:ext uri="{FF2B5EF4-FFF2-40B4-BE49-F238E27FC236}">
                <a16:creationId xmlns:a16="http://schemas.microsoft.com/office/drawing/2014/main" xmlns="" id="{7624506B-32CC-1AB4-8563-22F24F253EE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89787168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574139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2;p20">
            <a:extLst>
              <a:ext uri="{FF2B5EF4-FFF2-40B4-BE49-F238E27FC236}">
                <a16:creationId xmlns:a16="http://schemas.microsoft.com/office/drawing/2014/main" xmlns="" id="{A78A2301-81CC-356D-DEC6-287FC13AD856}"/>
              </a:ext>
            </a:extLst>
          </p:cNvPr>
          <p:cNvSpPr txBox="1"/>
          <p:nvPr/>
        </p:nvSpPr>
        <p:spPr>
          <a:xfrm>
            <a:off x="660903" y="1419193"/>
            <a:ext cx="6590923"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Subunit 3: Greenhouse Temperature Control</a:t>
            </a:r>
            <a:endParaRPr sz="2500">
              <a:latin typeface="Frank Ruhl Libre"/>
              <a:ea typeface="Frank Ruhl Libre"/>
              <a:cs typeface="Frank Ruhl Libre"/>
              <a:sym typeface="Frank Ruhl Libre"/>
            </a:endParaRPr>
          </a:p>
        </p:txBody>
      </p:sp>
      <p:sp>
        <p:nvSpPr>
          <p:cNvPr id="3" name="Google Shape;103;p20">
            <a:extLst>
              <a:ext uri="{FF2B5EF4-FFF2-40B4-BE49-F238E27FC236}">
                <a16:creationId xmlns:a16="http://schemas.microsoft.com/office/drawing/2014/main" xmlns="" id="{B64B37ED-6454-43A1-8D15-936FAA51A30A}"/>
              </a:ext>
            </a:extLst>
          </p:cNvPr>
          <p:cNvSpPr txBox="1"/>
          <p:nvPr/>
        </p:nvSpPr>
        <p:spPr>
          <a:xfrm>
            <a:off x="553591" y="2290527"/>
            <a:ext cx="4036516" cy="3974423"/>
          </a:xfrm>
          <a:prstGeom prst="rect">
            <a:avLst/>
          </a:prstGeom>
          <a:noFill/>
          <a:ln>
            <a:noFill/>
          </a:ln>
        </p:spPr>
        <p:txBody>
          <a:bodyPr spcFirstLastPara="1" wrap="square" lIns="91425" tIns="91425" rIns="91425" bIns="91425" anchor="ctr" anchorCtr="0">
            <a:noAutofit/>
          </a:bodyPr>
          <a:lstStyle/>
          <a:p>
            <a:pPr lvl="0" algn="just"/>
            <a:r>
              <a:rPr lang="en-US" sz="1600" dirty="0" smtClean="0">
                <a:latin typeface="Crimson Text"/>
                <a:ea typeface="Crimson Text"/>
                <a:cs typeface="Crimson Text"/>
                <a:sym typeface="Crimson Text"/>
              </a:rPr>
              <a:t>Temperature control in greenhouses is key to regulating plant growth environments. </a:t>
            </a:r>
            <a:endParaRPr lang="en-US" sz="1600" dirty="0" smtClean="0">
              <a:latin typeface="Crimson Text"/>
              <a:ea typeface="Crimson Text"/>
              <a:cs typeface="Crimson Text"/>
              <a:sym typeface="Crimson Text"/>
            </a:endParaRPr>
          </a:p>
          <a:p>
            <a:pPr lvl="0" algn="just"/>
            <a:endParaRPr lang="en-US" sz="1600" dirty="0" smtClean="0">
              <a:latin typeface="Crimson Text"/>
              <a:ea typeface="Crimson Text"/>
              <a:cs typeface="Crimson Text"/>
              <a:sym typeface="Crimson Text"/>
            </a:endParaRPr>
          </a:p>
          <a:p>
            <a:pPr lvl="0" algn="just"/>
            <a:r>
              <a:rPr lang="en-US" sz="1600" dirty="0" smtClean="0">
                <a:latin typeface="Crimson Text"/>
                <a:ea typeface="Crimson Text"/>
                <a:cs typeface="Crimson Text"/>
                <a:sym typeface="Crimson Text"/>
              </a:rPr>
              <a:t>Techniques </a:t>
            </a:r>
            <a:r>
              <a:rPr lang="en-US" sz="1600" dirty="0" smtClean="0">
                <a:latin typeface="Crimson Text"/>
                <a:ea typeface="Crimson Text"/>
                <a:cs typeface="Crimson Text"/>
                <a:sym typeface="Crimson Text"/>
              </a:rPr>
              <a:t>involve using solar radiation for heat during the day and mitigating high temperatures with ventilation, cooling, and shading. </a:t>
            </a:r>
            <a:endParaRPr lang="en-US" sz="1600" dirty="0" smtClean="0">
              <a:latin typeface="Crimson Text"/>
              <a:ea typeface="Crimson Text"/>
              <a:cs typeface="Crimson Text"/>
              <a:sym typeface="Crimson Text"/>
            </a:endParaRPr>
          </a:p>
          <a:p>
            <a:pPr lvl="0" algn="just"/>
            <a:endParaRPr lang="en-US" sz="1600" dirty="0" smtClean="0">
              <a:latin typeface="Crimson Text"/>
              <a:ea typeface="Crimson Text"/>
              <a:cs typeface="Crimson Text"/>
              <a:sym typeface="Crimson Text"/>
            </a:endParaRPr>
          </a:p>
          <a:p>
            <a:pPr lvl="0" algn="just"/>
            <a:endParaRPr lang="en-US" sz="1600" dirty="0" smtClean="0">
              <a:latin typeface="Crimson Text"/>
              <a:ea typeface="Crimson Text"/>
              <a:cs typeface="Crimson Text"/>
              <a:sym typeface="Crimson Text"/>
            </a:endParaRPr>
          </a:p>
          <a:p>
            <a:pPr lvl="0" algn="just"/>
            <a:endParaRPr lang="en-US" sz="1600" dirty="0" smtClean="0">
              <a:latin typeface="Crimson Text"/>
              <a:ea typeface="Crimson Text"/>
              <a:cs typeface="Crimson Text"/>
              <a:sym typeface="Crimson Text"/>
            </a:endParaRPr>
          </a:p>
          <a:p>
            <a:pPr lvl="0" algn="just"/>
            <a:r>
              <a:rPr lang="en-US" sz="1600" dirty="0" smtClean="0">
                <a:latin typeface="Crimson Text"/>
                <a:ea typeface="Crimson Text"/>
                <a:cs typeface="Crimson Text"/>
                <a:sym typeface="Crimson Text"/>
              </a:rPr>
              <a:t>During </a:t>
            </a:r>
            <a:r>
              <a:rPr lang="en-US" sz="1600" dirty="0" smtClean="0">
                <a:latin typeface="Crimson Text"/>
                <a:ea typeface="Crimson Text"/>
                <a:cs typeface="Crimson Text"/>
                <a:sym typeface="Crimson Text"/>
              </a:rPr>
              <a:t>cold days and nights, temperatures are managed through heating systems to maintain optimal conditions for optimal plant growth.</a:t>
            </a:r>
            <a:endParaRPr sz="1600" dirty="0">
              <a:latin typeface="Crimson Text"/>
              <a:ea typeface="Crimson Text"/>
              <a:cs typeface="Crimson Text"/>
              <a:sym typeface="Crimson Text"/>
            </a:endParaRPr>
          </a:p>
        </p:txBody>
      </p:sp>
      <p:pic>
        <p:nvPicPr>
          <p:cNvPr id="4" name="3 - Εικόνα"/>
          <p:cNvPicPr>
            <a:picLocks noChangeAspect="1"/>
          </p:cNvPicPr>
          <p:nvPr/>
        </p:nvPicPr>
        <p:blipFill>
          <a:blip r:embed="rId2"/>
          <a:stretch>
            <a:fillRect/>
          </a:stretch>
        </p:blipFill>
        <p:spPr>
          <a:xfrm>
            <a:off x="7625109" y="3895323"/>
            <a:ext cx="1596121" cy="1197091"/>
          </a:xfrm>
          <a:prstGeom prst="rect">
            <a:avLst/>
          </a:prstGeom>
        </p:spPr>
      </p:pic>
      <p:pic>
        <p:nvPicPr>
          <p:cNvPr id="7170" name="Picture 2" descr="C:\D\EDUCATION\TEI\1ΠΑΠΕΛ\ΠΠΣ\ΕΛΑΘ\ΕΛΑΘ 2020\ΥΛΙΚΟ ΠΡΟΕΤΟΙΜΑΣΙΑΣ\ΣΩΛΗΝΕΣ ΖΕΣΤΟΥ ΝΕΡΟΥ.jpg"/>
          <p:cNvPicPr>
            <a:picLocks noChangeAspect="1" noChangeArrowheads="1"/>
          </p:cNvPicPr>
          <p:nvPr/>
        </p:nvPicPr>
        <p:blipFill>
          <a:blip r:embed="rId3"/>
          <a:srcRect/>
          <a:stretch>
            <a:fillRect/>
          </a:stretch>
        </p:blipFill>
        <p:spPr bwMode="auto">
          <a:xfrm>
            <a:off x="5414098" y="5232187"/>
            <a:ext cx="2799080" cy="1348867"/>
          </a:xfrm>
          <a:prstGeom prst="rect">
            <a:avLst/>
          </a:prstGeom>
          <a:noFill/>
        </p:spPr>
      </p:pic>
      <p:pic>
        <p:nvPicPr>
          <p:cNvPr id="6" name="Picture 8">
            <a:extLst>
              <a:ext uri="{FF2B5EF4-FFF2-40B4-BE49-F238E27FC236}">
                <a16:creationId xmlns="" xmlns:a16="http://schemas.microsoft.com/office/drawing/2014/main" id="{AF881677-5ED3-4A74-8ECA-048627DB1D42}"/>
              </a:ext>
            </a:extLst>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9059378" y="5105521"/>
            <a:ext cx="1857143" cy="14685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6 - Εικόνα"/>
          <p:cNvPicPr>
            <a:picLocks noChangeAspect="1"/>
          </p:cNvPicPr>
          <p:nvPr/>
        </p:nvPicPr>
        <p:blipFill>
          <a:blip r:embed="rId5" cstate="print"/>
          <a:stretch>
            <a:fillRect/>
          </a:stretch>
        </p:blipFill>
        <p:spPr>
          <a:xfrm>
            <a:off x="5758997" y="2409693"/>
            <a:ext cx="4798338" cy="1456460"/>
          </a:xfrm>
          <a:prstGeom prst="rect">
            <a:avLst/>
          </a:prstGeom>
        </p:spPr>
      </p:pic>
    </p:spTree>
    <p:extLst>
      <p:ext uri="{BB962C8B-B14F-4D97-AF65-F5344CB8AC3E}">
        <p14:creationId xmlns:p14="http://schemas.microsoft.com/office/powerpoint/2010/main" xmlns="" val="155382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8;p21">
            <a:extLst>
              <a:ext uri="{FF2B5EF4-FFF2-40B4-BE49-F238E27FC236}">
                <a16:creationId xmlns:a16="http://schemas.microsoft.com/office/drawing/2014/main" xmlns="" id="{C5149F3B-AD16-1F6B-00A4-1FAAD95D1E7E}"/>
              </a:ext>
            </a:extLst>
          </p:cNvPr>
          <p:cNvSpPr txBox="1"/>
          <p:nvPr/>
        </p:nvSpPr>
        <p:spPr>
          <a:xfrm>
            <a:off x="1066891" y="1506974"/>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Subunit 4: Humidity and Air Quality Control</a:t>
            </a:r>
            <a:endParaRPr sz="2500">
              <a:latin typeface="Frank Ruhl Libre"/>
              <a:ea typeface="Frank Ruhl Libre"/>
              <a:cs typeface="Frank Ruhl Libre"/>
              <a:sym typeface="Frank Ruhl Libre"/>
            </a:endParaRPr>
          </a:p>
        </p:txBody>
      </p:sp>
      <p:sp>
        <p:nvSpPr>
          <p:cNvPr id="3" name="Google Shape;109;p21">
            <a:extLst>
              <a:ext uri="{FF2B5EF4-FFF2-40B4-BE49-F238E27FC236}">
                <a16:creationId xmlns:a16="http://schemas.microsoft.com/office/drawing/2014/main" xmlns="" id="{A29D3C82-C336-1468-0164-60D1116CD5D6}"/>
              </a:ext>
            </a:extLst>
          </p:cNvPr>
          <p:cNvSpPr txBox="1"/>
          <p:nvPr/>
        </p:nvSpPr>
        <p:spPr>
          <a:xfrm>
            <a:off x="1066890" y="2442974"/>
            <a:ext cx="4881237" cy="3574800"/>
          </a:xfrm>
          <a:prstGeom prst="rect">
            <a:avLst/>
          </a:prstGeom>
          <a:noFill/>
          <a:ln>
            <a:noFill/>
          </a:ln>
        </p:spPr>
        <p:txBody>
          <a:bodyPr spcFirstLastPara="1" wrap="square" lIns="91425" tIns="91425" rIns="91425" bIns="91425" anchor="ctr" anchorCtr="0">
            <a:noAutofit/>
          </a:bodyPr>
          <a:lstStyle/>
          <a:p>
            <a:pPr lvl="0" algn="just"/>
            <a:r>
              <a:rPr lang="en-US" dirty="0" smtClean="0">
                <a:latin typeface="Crimson Text"/>
                <a:ea typeface="Crimson Text"/>
                <a:cs typeface="Crimson Text"/>
                <a:sym typeface="Crimson Text"/>
              </a:rPr>
              <a:t>Maintaining ideal humidity levels inside the greenhouse requires innovative technologies such as ventilation, dehumidification, and heating systems to ensure optimal plant growth conditions and prevent disease. Techniques include exhaust fans, evaporative cooling, and dehumidified heat pumps, highlighting the integration of multiple environmental control measures to manage air quality and moisture.</a:t>
            </a:r>
            <a:endParaRPr>
              <a:latin typeface="Crimson Text"/>
              <a:ea typeface="Crimson Text"/>
              <a:cs typeface="Crimson Text"/>
              <a:sym typeface="Crimson Text"/>
            </a:endParaRPr>
          </a:p>
        </p:txBody>
      </p:sp>
    </p:spTree>
    <p:extLst>
      <p:ext uri="{BB962C8B-B14F-4D97-AF65-F5344CB8AC3E}">
        <p14:creationId xmlns:p14="http://schemas.microsoft.com/office/powerpoint/2010/main" xmlns="" val="2938444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4;p22">
            <a:extLst>
              <a:ext uri="{FF2B5EF4-FFF2-40B4-BE49-F238E27FC236}">
                <a16:creationId xmlns:a16="http://schemas.microsoft.com/office/drawing/2014/main" xmlns="" id="{85436BB8-5ADC-E670-0C49-1E8F965E44E3}"/>
              </a:ext>
            </a:extLst>
          </p:cNvPr>
          <p:cNvSpPr txBox="1"/>
          <p:nvPr/>
        </p:nvSpPr>
        <p:spPr>
          <a:xfrm>
            <a:off x="1101396" y="1748514"/>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Subunit 5: CO</a:t>
            </a:r>
            <a:r>
              <a:rPr lang="en" sz="2500" baseline="-25000" dirty="0">
                <a:latin typeface="Frank Ruhl Libre"/>
                <a:ea typeface="Frank Ruhl Libre"/>
                <a:cs typeface="Frank Ruhl Libre"/>
                <a:sym typeface="Frank Ruhl Libre"/>
              </a:rPr>
              <a:t>2</a:t>
            </a:r>
            <a:r>
              <a:rPr lang="en" sz="2500" dirty="0">
                <a:latin typeface="Frank Ruhl Libre"/>
                <a:ea typeface="Frank Ruhl Libre"/>
                <a:cs typeface="Frank Ruhl Libre"/>
                <a:sym typeface="Frank Ruhl Libre"/>
              </a:rPr>
              <a:t> Management in Greenhouses</a:t>
            </a:r>
            <a:endParaRPr sz="2500" dirty="0">
              <a:latin typeface="Frank Ruhl Libre"/>
              <a:ea typeface="Frank Ruhl Libre"/>
              <a:cs typeface="Frank Ruhl Libre"/>
              <a:sym typeface="Frank Ruhl Libre"/>
            </a:endParaRPr>
          </a:p>
        </p:txBody>
      </p:sp>
      <p:sp>
        <p:nvSpPr>
          <p:cNvPr id="3" name="Google Shape;115;p22">
            <a:extLst>
              <a:ext uri="{FF2B5EF4-FFF2-40B4-BE49-F238E27FC236}">
                <a16:creationId xmlns:a16="http://schemas.microsoft.com/office/drawing/2014/main" xmlns="" id="{6CEECAA2-2B50-E707-0696-38159F7CFA5E}"/>
              </a:ext>
            </a:extLst>
          </p:cNvPr>
          <p:cNvSpPr txBox="1"/>
          <p:nvPr/>
        </p:nvSpPr>
        <p:spPr>
          <a:xfrm>
            <a:off x="1101396" y="2684514"/>
            <a:ext cx="4430271" cy="3574800"/>
          </a:xfrm>
          <a:prstGeom prst="rect">
            <a:avLst/>
          </a:prstGeom>
          <a:noFill/>
          <a:ln>
            <a:noFill/>
          </a:ln>
        </p:spPr>
        <p:txBody>
          <a:bodyPr spcFirstLastPara="1" wrap="square" lIns="91425" tIns="91425" rIns="91425" bIns="91425" anchor="ctr" anchorCtr="0">
            <a:noAutofit/>
          </a:bodyPr>
          <a:lstStyle/>
          <a:p>
            <a:pPr lvl="0"/>
            <a:r>
              <a:rPr lang="en" dirty="0">
                <a:latin typeface="Crimson Text"/>
                <a:ea typeface="Crimson Text"/>
                <a:cs typeface="Crimson Text"/>
                <a:sym typeface="Crimson Text"/>
              </a:rPr>
              <a:t>CO</a:t>
            </a:r>
            <a:r>
              <a:rPr lang="en" baseline="-25000" dirty="0">
                <a:latin typeface="Crimson Text"/>
                <a:ea typeface="Crimson Text"/>
                <a:cs typeface="Crimson Text"/>
                <a:sym typeface="Crimson Text"/>
              </a:rPr>
              <a:t>2</a:t>
            </a:r>
            <a:r>
              <a:rPr lang="en" dirty="0">
                <a:latin typeface="Crimson Text"/>
                <a:ea typeface="Crimson Text"/>
                <a:cs typeface="Crimson Text"/>
                <a:sym typeface="Crimson Text"/>
              </a:rPr>
              <a:t> supplementation is essential for enhancing photosynthesis, especially under controlled environment conditions where natural CO</a:t>
            </a:r>
            <a:r>
              <a:rPr lang="en" baseline="-25000" dirty="0">
                <a:latin typeface="Crimson Text"/>
                <a:ea typeface="Crimson Text"/>
                <a:cs typeface="Crimson Text"/>
                <a:sym typeface="Crimson Text"/>
              </a:rPr>
              <a:t>2</a:t>
            </a:r>
            <a:r>
              <a:rPr lang="en" dirty="0">
                <a:latin typeface="Crimson Text"/>
                <a:ea typeface="Crimson Text"/>
                <a:cs typeface="Crimson Text"/>
                <a:sym typeface="Crimson Text"/>
              </a:rPr>
              <a:t> levels might not be sufficient. </a:t>
            </a:r>
            <a:endParaRPr lang="en" dirty="0" smtClean="0">
              <a:latin typeface="Crimson Text"/>
              <a:ea typeface="Crimson Text"/>
              <a:cs typeface="Crimson Text"/>
              <a:sym typeface="Crimson Text"/>
            </a:endParaRPr>
          </a:p>
          <a:p>
            <a:pPr lvl="0"/>
            <a:r>
              <a:rPr lang="en" dirty="0" smtClean="0">
                <a:latin typeface="Crimson Text"/>
                <a:ea typeface="Crimson Text"/>
                <a:cs typeface="Crimson Text"/>
                <a:sym typeface="Crimson Text"/>
              </a:rPr>
              <a:t>Methods </a:t>
            </a:r>
            <a:r>
              <a:rPr lang="en" dirty="0">
                <a:latin typeface="Crimson Text"/>
                <a:ea typeface="Crimson Text"/>
                <a:cs typeface="Crimson Text"/>
                <a:sym typeface="Crimson Text"/>
              </a:rPr>
              <a:t>of CO</a:t>
            </a:r>
            <a:r>
              <a:rPr lang="en" baseline="-25000" dirty="0">
                <a:latin typeface="Crimson Text"/>
                <a:ea typeface="Crimson Text"/>
                <a:cs typeface="Crimson Text"/>
                <a:sym typeface="Crimson Text"/>
              </a:rPr>
              <a:t>2</a:t>
            </a:r>
            <a:r>
              <a:rPr lang="en" dirty="0">
                <a:latin typeface="Crimson Text"/>
                <a:ea typeface="Crimson Text"/>
                <a:cs typeface="Crimson Text"/>
                <a:sym typeface="Crimson Text"/>
              </a:rPr>
              <a:t> supplementation include </a:t>
            </a:r>
            <a:r>
              <a:rPr lang="en-GB" dirty="0" smtClean="0">
                <a:latin typeface="Crimson Text"/>
                <a:ea typeface="Crimson Text"/>
                <a:cs typeface="Crimson Text"/>
                <a:sym typeface="Crimson Text"/>
              </a:rPr>
              <a:t>Dry ice, </a:t>
            </a:r>
            <a:r>
              <a:rPr lang="en-GB" dirty="0" smtClean="0">
                <a:latin typeface="Crimson Text"/>
                <a:ea typeface="Crimson Text"/>
                <a:cs typeface="Crimson Text"/>
                <a:sym typeface="Crimson Text"/>
              </a:rPr>
              <a:t>compressed </a:t>
            </a:r>
            <a:r>
              <a:rPr lang="en-GB" dirty="0" smtClean="0">
                <a:latin typeface="Crimson Text"/>
                <a:ea typeface="Crimson Text"/>
                <a:cs typeface="Crimson Text"/>
                <a:sym typeface="Crimson Text"/>
              </a:rPr>
              <a:t>CO2 tanks</a:t>
            </a:r>
            <a:r>
              <a:rPr lang="en-GB" b="1" dirty="0" smtClean="0"/>
              <a:t>, </a:t>
            </a:r>
            <a:r>
              <a:rPr lang="en" dirty="0" smtClean="0">
                <a:latin typeface="Crimson Text"/>
                <a:ea typeface="Crimson Text"/>
                <a:cs typeface="Crimson Text"/>
                <a:sym typeface="Crimson Text"/>
              </a:rPr>
              <a:t>CO</a:t>
            </a:r>
            <a:r>
              <a:rPr lang="en" baseline="-25000" dirty="0" smtClean="0">
                <a:latin typeface="Crimson Text"/>
                <a:ea typeface="Crimson Text"/>
                <a:cs typeface="Crimson Text"/>
                <a:sym typeface="Crimson Text"/>
              </a:rPr>
              <a:t>2</a:t>
            </a:r>
            <a:r>
              <a:rPr lang="en" dirty="0" smtClean="0">
                <a:latin typeface="Crimson Text"/>
                <a:ea typeface="Crimson Text"/>
                <a:cs typeface="Crimson Text"/>
                <a:sym typeface="Crimson Text"/>
              </a:rPr>
              <a:t> </a:t>
            </a:r>
            <a:r>
              <a:rPr lang="en" dirty="0">
                <a:latin typeface="Crimson Text"/>
                <a:ea typeface="Crimson Text"/>
                <a:cs typeface="Crimson Text"/>
                <a:sym typeface="Crimson Text"/>
              </a:rPr>
              <a:t>generators and natural processes like composting. These systems help maintain optimal CO</a:t>
            </a:r>
            <a:r>
              <a:rPr lang="en" baseline="-25000" dirty="0">
                <a:latin typeface="Crimson Text"/>
                <a:ea typeface="Crimson Text"/>
                <a:cs typeface="Crimson Text"/>
                <a:sym typeface="Crimson Text"/>
              </a:rPr>
              <a:t>2</a:t>
            </a:r>
            <a:r>
              <a:rPr lang="en" dirty="0">
                <a:latin typeface="Crimson Text"/>
                <a:ea typeface="Crimson Text"/>
                <a:cs typeface="Crimson Text"/>
                <a:sym typeface="Crimson Text"/>
              </a:rPr>
              <a:t> levels for plant growth and yield improvement.</a:t>
            </a:r>
            <a:endParaRPr dirty="0">
              <a:latin typeface="Crimson Text"/>
              <a:ea typeface="Crimson Text"/>
              <a:cs typeface="Crimson Text"/>
              <a:sym typeface="Crimson Text"/>
            </a:endParaRPr>
          </a:p>
        </p:txBody>
      </p:sp>
      <p:pic>
        <p:nvPicPr>
          <p:cNvPr id="4" name="Picture 3" descr="D:\EDUCATION\TEI\seminario\imagesCA3FCRJ3.jpg"/>
          <p:cNvPicPr>
            <a:picLocks noChangeAspect="1" noChangeArrowheads="1"/>
          </p:cNvPicPr>
          <p:nvPr/>
        </p:nvPicPr>
        <p:blipFill>
          <a:blip r:embed="rId2" cstate="print"/>
          <a:srcRect/>
          <a:stretch>
            <a:fillRect/>
          </a:stretch>
        </p:blipFill>
        <p:spPr bwMode="auto">
          <a:xfrm>
            <a:off x="5971454" y="2800780"/>
            <a:ext cx="1855775" cy="1546479"/>
          </a:xfrm>
          <a:prstGeom prst="rect">
            <a:avLst/>
          </a:prstGeom>
          <a:noFill/>
          <a:ln w="9525">
            <a:noFill/>
            <a:miter lim="800000"/>
            <a:headEnd/>
            <a:tailEnd/>
          </a:ln>
        </p:spPr>
      </p:pic>
      <p:pic>
        <p:nvPicPr>
          <p:cNvPr id="5" name="4 - Εικόνα"/>
          <p:cNvPicPr/>
          <p:nvPr/>
        </p:nvPicPr>
        <p:blipFill>
          <a:blip r:embed="rId3"/>
          <a:srcRect/>
          <a:stretch>
            <a:fillRect/>
          </a:stretch>
        </p:blipFill>
        <p:spPr bwMode="auto">
          <a:xfrm>
            <a:off x="5918297" y="4316007"/>
            <a:ext cx="4266503" cy="1738730"/>
          </a:xfrm>
          <a:prstGeom prst="rect">
            <a:avLst/>
          </a:prstGeom>
          <a:noFill/>
        </p:spPr>
      </p:pic>
    </p:spTree>
    <p:extLst>
      <p:ext uri="{BB962C8B-B14F-4D97-AF65-F5344CB8AC3E}">
        <p14:creationId xmlns:p14="http://schemas.microsoft.com/office/powerpoint/2010/main" xmlns="" val="237424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0;p23">
            <a:extLst>
              <a:ext uri="{FF2B5EF4-FFF2-40B4-BE49-F238E27FC236}">
                <a16:creationId xmlns:a16="http://schemas.microsoft.com/office/drawing/2014/main" xmlns="" id="{B973B7D9-16EC-0951-AE46-148114A1F1D6}"/>
              </a:ext>
            </a:extLst>
          </p:cNvPr>
          <p:cNvSpPr txBox="1"/>
          <p:nvPr/>
        </p:nvSpPr>
        <p:spPr>
          <a:xfrm>
            <a:off x="1368815" y="1575985"/>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Subunit 6: Greenhouses vs. Plant Factories</a:t>
            </a:r>
            <a:endParaRPr sz="2500">
              <a:latin typeface="Frank Ruhl Libre"/>
              <a:ea typeface="Frank Ruhl Libre"/>
              <a:cs typeface="Frank Ruhl Libre"/>
              <a:sym typeface="Frank Ruhl Libre"/>
            </a:endParaRPr>
          </a:p>
        </p:txBody>
      </p:sp>
      <p:sp>
        <p:nvSpPr>
          <p:cNvPr id="3" name="Google Shape;121;p23">
            <a:extLst>
              <a:ext uri="{FF2B5EF4-FFF2-40B4-BE49-F238E27FC236}">
                <a16:creationId xmlns:a16="http://schemas.microsoft.com/office/drawing/2014/main" xmlns="" id="{ECBE8133-3848-A6EE-D9B0-57A72B0DD6E4}"/>
              </a:ext>
            </a:extLst>
          </p:cNvPr>
          <p:cNvSpPr txBox="1"/>
          <p:nvPr/>
        </p:nvSpPr>
        <p:spPr>
          <a:xfrm>
            <a:off x="904637" y="2475772"/>
            <a:ext cx="4320000" cy="35748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 dirty="0">
                <a:latin typeface="Crimson Text"/>
                <a:ea typeface="Crimson Text"/>
                <a:cs typeface="Crimson Text"/>
                <a:sym typeface="Crimson Text"/>
              </a:rPr>
              <a:t>Comparisons between greenhouse and vertical farming (plant factories) highlight differences in design, operation, and efficiency. </a:t>
            </a:r>
            <a:endParaRPr lang="en" dirty="0" smtClean="0">
              <a:latin typeface="Crimson Text"/>
              <a:ea typeface="Crimson Text"/>
              <a:cs typeface="Crimson Text"/>
              <a:sym typeface="Crimson Text"/>
            </a:endParaRPr>
          </a:p>
          <a:p>
            <a:pPr marL="0" marR="0" lvl="0" indent="0" algn="just" rtl="0">
              <a:lnSpc>
                <a:spcPct val="100000"/>
              </a:lnSpc>
              <a:spcBef>
                <a:spcPts val="0"/>
              </a:spcBef>
              <a:spcAft>
                <a:spcPts val="0"/>
              </a:spcAft>
              <a:buNone/>
            </a:pPr>
            <a:r>
              <a:rPr lang="en" dirty="0" smtClean="0">
                <a:latin typeface="Crimson Text"/>
                <a:ea typeface="Crimson Text"/>
                <a:cs typeface="Crimson Text"/>
                <a:sym typeface="Crimson Text"/>
              </a:rPr>
              <a:t>Greenhouses </a:t>
            </a:r>
            <a:r>
              <a:rPr lang="en" dirty="0">
                <a:latin typeface="Crimson Text"/>
                <a:ea typeface="Crimson Text"/>
                <a:cs typeface="Crimson Text"/>
                <a:sym typeface="Crimson Text"/>
              </a:rPr>
              <a:t>utilize natural light and have larger spatial requirements, suitable for less urban settings, while plant factories use artificial lighting in a vertically arranged setup, making them ideal for urban centers but with higher energy consumption.</a:t>
            </a:r>
            <a:endParaRPr>
              <a:latin typeface="Crimson Text"/>
              <a:ea typeface="Crimson Text"/>
              <a:cs typeface="Crimson Text"/>
              <a:sym typeface="Crimson Text"/>
            </a:endParaRPr>
          </a:p>
        </p:txBody>
      </p:sp>
      <p:pic>
        <p:nvPicPr>
          <p:cNvPr id="4" name="3 - Εικόνα"/>
          <p:cNvPicPr>
            <a:picLocks noChangeAspect="1"/>
          </p:cNvPicPr>
          <p:nvPr/>
        </p:nvPicPr>
        <p:blipFill>
          <a:blip r:embed="rId2"/>
          <a:srcRect/>
          <a:stretch>
            <a:fillRect/>
          </a:stretch>
        </p:blipFill>
        <p:spPr bwMode="auto">
          <a:xfrm>
            <a:off x="5836035" y="2450789"/>
            <a:ext cx="4649724" cy="3570732"/>
          </a:xfrm>
          <a:prstGeom prst="rect">
            <a:avLst/>
          </a:prstGeom>
          <a:noFill/>
          <a:ln w="9525">
            <a:noFill/>
            <a:miter lim="800000"/>
            <a:headEnd/>
            <a:tailEnd/>
          </a:ln>
        </p:spPr>
      </p:pic>
      <p:sp>
        <p:nvSpPr>
          <p:cNvPr id="5" name="4 - TextBox"/>
          <p:cNvSpPr txBox="1"/>
          <p:nvPr/>
        </p:nvSpPr>
        <p:spPr>
          <a:xfrm>
            <a:off x="5939073" y="6138250"/>
            <a:ext cx="4354717" cy="276999"/>
          </a:xfrm>
          <a:prstGeom prst="rect">
            <a:avLst/>
          </a:prstGeom>
          <a:noFill/>
        </p:spPr>
        <p:txBody>
          <a:bodyPr wrap="square" rtlCol="0">
            <a:spAutoFit/>
          </a:bodyPr>
          <a:lstStyle/>
          <a:p>
            <a:r>
              <a:rPr lang="en-GB" sz="1200" i="1" dirty="0" smtClean="0"/>
              <a:t>(https://farmtechsociety.org/)</a:t>
            </a:r>
            <a:endParaRPr lang="el-GR" sz="1200" dirty="0"/>
          </a:p>
        </p:txBody>
      </p:sp>
    </p:spTree>
    <p:extLst>
      <p:ext uri="{BB962C8B-B14F-4D97-AF65-F5344CB8AC3E}">
        <p14:creationId xmlns:p14="http://schemas.microsoft.com/office/powerpoint/2010/main" xmlns="" val="3156907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04;p19">
            <a:extLst>
              <a:ext uri="{FF2B5EF4-FFF2-40B4-BE49-F238E27FC236}">
                <a16:creationId xmlns:a16="http://schemas.microsoft.com/office/drawing/2014/main" xmlns="" id="{E1611997-E6E2-EC48-1366-3BF97E5FF2A9}"/>
              </a:ext>
            </a:extLst>
          </p:cNvPr>
          <p:cNvSpPr txBox="1"/>
          <p:nvPr/>
        </p:nvSpPr>
        <p:spPr>
          <a:xfrm>
            <a:off x="1342936" y="1946921"/>
            <a:ext cx="8110800" cy="794685"/>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High Tech Greenhouses</a:t>
            </a:r>
            <a:endParaRPr sz="2500">
              <a:latin typeface="Frank Ruhl Libre"/>
              <a:ea typeface="Frank Ruhl Libre"/>
              <a:cs typeface="Frank Ruhl Libre"/>
              <a:sym typeface="Frank Ruhl Libre"/>
            </a:endParaRPr>
          </a:p>
        </p:txBody>
      </p:sp>
      <p:sp>
        <p:nvSpPr>
          <p:cNvPr id="3" name="Google Shape;105;p19">
            <a:extLst>
              <a:ext uri="{FF2B5EF4-FFF2-40B4-BE49-F238E27FC236}">
                <a16:creationId xmlns:a16="http://schemas.microsoft.com/office/drawing/2014/main" xmlns="" id="{AD7EECD7-ED2E-AC35-0945-81C516615186}"/>
              </a:ext>
            </a:extLst>
          </p:cNvPr>
          <p:cNvSpPr txBox="1"/>
          <p:nvPr/>
        </p:nvSpPr>
        <p:spPr>
          <a:xfrm>
            <a:off x="1342936" y="2738921"/>
            <a:ext cx="8110800" cy="355686"/>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4" name="Google Shape;106;p19">
            <a:extLst>
              <a:ext uri="{FF2B5EF4-FFF2-40B4-BE49-F238E27FC236}">
                <a16:creationId xmlns:a16="http://schemas.microsoft.com/office/drawing/2014/main" xmlns="" id="{62E347AA-E6A8-E1B2-3C2D-D7D6144433F4}"/>
              </a:ext>
            </a:extLst>
          </p:cNvPr>
          <p:cNvSpPr txBox="1"/>
          <p:nvPr/>
        </p:nvSpPr>
        <p:spPr>
          <a:xfrm>
            <a:off x="1452379" y="3723837"/>
            <a:ext cx="2959200" cy="2095662"/>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600" dirty="0">
                <a:latin typeface="Crimson Text"/>
                <a:ea typeface="Crimson Text"/>
                <a:cs typeface="Crimson Text"/>
                <a:sym typeface="Crimson Text"/>
              </a:rPr>
              <a:t>Modern greenhouses use central automation units for dynamic regulation of environmental factors, leading to energy savings, increased production, quality improvement, and reduced costs.</a:t>
            </a:r>
            <a:endParaRPr sz="1600">
              <a:latin typeface="Crimson Text"/>
              <a:ea typeface="Crimson Text"/>
              <a:cs typeface="Crimson Text"/>
              <a:sym typeface="Crimson Text"/>
            </a:endParaRPr>
          </a:p>
        </p:txBody>
      </p:sp>
      <p:sp>
        <p:nvSpPr>
          <p:cNvPr id="5" name="Google Shape;107;p19">
            <a:extLst>
              <a:ext uri="{FF2B5EF4-FFF2-40B4-BE49-F238E27FC236}">
                <a16:creationId xmlns:a16="http://schemas.microsoft.com/office/drawing/2014/main" xmlns="" id="{8BFE75DE-B79A-4F82-6DFC-E9C3E253496D}"/>
              </a:ext>
            </a:extLst>
          </p:cNvPr>
          <p:cNvSpPr txBox="1"/>
          <p:nvPr/>
        </p:nvSpPr>
        <p:spPr>
          <a:xfrm>
            <a:off x="5742295" y="3705717"/>
            <a:ext cx="4062608" cy="209566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dirty="0">
                <a:latin typeface="Crimson Text"/>
                <a:ea typeface="Crimson Text"/>
                <a:cs typeface="Crimson Text"/>
                <a:sym typeface="Crimson Text"/>
              </a:rPr>
              <a:t>Integration of natural models with biological and economic models enhances greenhouse efficiency and economic benefits.</a:t>
            </a:r>
            <a:endParaRPr sz="1600">
              <a:latin typeface="Crimson Text"/>
              <a:ea typeface="Crimson Text"/>
              <a:cs typeface="Crimson Text"/>
              <a:sym typeface="Crimson Text"/>
            </a:endParaRPr>
          </a:p>
        </p:txBody>
      </p:sp>
      <p:sp>
        <p:nvSpPr>
          <p:cNvPr id="6" name="Google Shape;108;p19">
            <a:extLst>
              <a:ext uri="{FF2B5EF4-FFF2-40B4-BE49-F238E27FC236}">
                <a16:creationId xmlns:a16="http://schemas.microsoft.com/office/drawing/2014/main" xmlns="" id="{D916268C-2FCA-D860-F5B5-5EF09D0533C3}"/>
              </a:ext>
            </a:extLst>
          </p:cNvPr>
          <p:cNvSpPr txBox="1"/>
          <p:nvPr/>
        </p:nvSpPr>
        <p:spPr>
          <a:xfrm>
            <a:off x="1461433" y="2915499"/>
            <a:ext cx="2959200" cy="49347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1600" b="1" dirty="0">
                <a:latin typeface="Crimson Text"/>
                <a:ea typeface="Crimson Text"/>
                <a:cs typeface="Crimson Text"/>
                <a:sym typeface="Crimson Text"/>
              </a:rPr>
              <a:t>Dynamic Regulation</a:t>
            </a:r>
            <a:endParaRPr sz="1600" b="1">
              <a:latin typeface="Crimson Text"/>
              <a:ea typeface="Crimson Text"/>
              <a:cs typeface="Crimson Text"/>
              <a:sym typeface="Crimson Text"/>
            </a:endParaRPr>
          </a:p>
        </p:txBody>
      </p:sp>
      <p:sp>
        <p:nvSpPr>
          <p:cNvPr id="7" name="Google Shape;109;p19">
            <a:extLst>
              <a:ext uri="{FF2B5EF4-FFF2-40B4-BE49-F238E27FC236}">
                <a16:creationId xmlns:a16="http://schemas.microsoft.com/office/drawing/2014/main" xmlns="" id="{31BD9754-4760-548B-B904-E01F114DC25B}"/>
              </a:ext>
            </a:extLst>
          </p:cNvPr>
          <p:cNvSpPr txBox="1"/>
          <p:nvPr/>
        </p:nvSpPr>
        <p:spPr>
          <a:xfrm>
            <a:off x="5814722" y="2933606"/>
            <a:ext cx="3673309" cy="493474"/>
          </a:xfrm>
          <a:prstGeom prst="rect">
            <a:avLst/>
          </a:prstGeom>
          <a:noFill/>
          <a:ln>
            <a:noFill/>
          </a:ln>
        </p:spPr>
        <p:txBody>
          <a:bodyPr spcFirstLastPara="1" wrap="square" lIns="91425" tIns="91425" rIns="91425" bIns="91425" anchor="b" anchorCtr="0">
            <a:noAutofit/>
          </a:bodyPr>
          <a:lstStyle/>
          <a:p>
            <a:pPr marL="0" marR="0" lvl="0" indent="0" algn="ctr" rtl="0">
              <a:lnSpc>
                <a:spcPct val="100000"/>
              </a:lnSpc>
              <a:spcBef>
                <a:spcPts val="0"/>
              </a:spcBef>
              <a:spcAft>
                <a:spcPts val="0"/>
              </a:spcAft>
              <a:buNone/>
            </a:pPr>
            <a:r>
              <a:rPr lang="en" sz="1600" b="1" dirty="0">
                <a:latin typeface="Crimson Text"/>
                <a:ea typeface="Crimson Text"/>
                <a:cs typeface="Crimson Text"/>
                <a:sym typeface="Crimson Text"/>
              </a:rPr>
              <a:t>Utilization of Scientific Knowledge</a:t>
            </a:r>
            <a:endParaRPr sz="1600" b="1">
              <a:latin typeface="Crimson Text"/>
              <a:ea typeface="Crimson Text"/>
              <a:cs typeface="Crimson Text"/>
              <a:sym typeface="Crimson Text"/>
            </a:endParaRPr>
          </a:p>
        </p:txBody>
      </p:sp>
    </p:spTree>
    <p:extLst>
      <p:ext uri="{BB962C8B-B14F-4D97-AF65-F5344CB8AC3E}">
        <p14:creationId xmlns:p14="http://schemas.microsoft.com/office/powerpoint/2010/main" xmlns="" val="1532013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26;p24">
            <a:extLst>
              <a:ext uri="{FF2B5EF4-FFF2-40B4-BE49-F238E27FC236}">
                <a16:creationId xmlns:a16="http://schemas.microsoft.com/office/drawing/2014/main" xmlns="" id="{AC84CB4D-EF40-97AC-0E0E-08DE6279B9B0}"/>
              </a:ext>
            </a:extLst>
          </p:cNvPr>
          <p:cNvSpPr txBox="1"/>
          <p:nvPr/>
        </p:nvSpPr>
        <p:spPr>
          <a:xfrm>
            <a:off x="1420573" y="1662249"/>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Conclusion</a:t>
            </a:r>
            <a:endParaRPr sz="2500">
              <a:latin typeface="Frank Ruhl Libre"/>
              <a:ea typeface="Frank Ruhl Libre"/>
              <a:cs typeface="Frank Ruhl Libre"/>
              <a:sym typeface="Frank Ruhl Libre"/>
            </a:endParaRPr>
          </a:p>
        </p:txBody>
      </p:sp>
      <p:sp>
        <p:nvSpPr>
          <p:cNvPr id="3" name="Google Shape;127;p24">
            <a:extLst>
              <a:ext uri="{FF2B5EF4-FFF2-40B4-BE49-F238E27FC236}">
                <a16:creationId xmlns:a16="http://schemas.microsoft.com/office/drawing/2014/main" xmlns="" id="{063D4CD4-7F06-7B0E-9D6C-8F1CBBF2DDEF}"/>
              </a:ext>
            </a:extLst>
          </p:cNvPr>
          <p:cNvSpPr txBox="1"/>
          <p:nvPr/>
        </p:nvSpPr>
        <p:spPr>
          <a:xfrm>
            <a:off x="1420572" y="2598249"/>
            <a:ext cx="4473233" cy="35748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 sz="1600" dirty="0">
                <a:latin typeface="Crimson Text"/>
                <a:ea typeface="Crimson Text"/>
                <a:cs typeface="Crimson Text"/>
                <a:sym typeface="Crimson Text"/>
              </a:rPr>
              <a:t>Controlled environment agriculture, including greenhouse crop production, addresses global food production challenges by extending growing seasons, optimizing resource use, and reducing dependency on geographical climate. However, the energy-intensive nature of greenhouses and the need for exceptional management of environmental controls underline the importance of sustainable practices to reduce operational costs and improve efficiency.</a:t>
            </a:r>
            <a:endParaRPr sz="1600">
              <a:latin typeface="Crimson Text"/>
              <a:ea typeface="Crimson Text"/>
              <a:cs typeface="Crimson Text"/>
              <a:sym typeface="Crimson Text"/>
            </a:endParaRPr>
          </a:p>
        </p:txBody>
      </p:sp>
    </p:spTree>
    <p:extLst>
      <p:ext uri="{BB962C8B-B14F-4D97-AF65-F5344CB8AC3E}">
        <p14:creationId xmlns:p14="http://schemas.microsoft.com/office/powerpoint/2010/main" xmlns="" val="206750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374905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25AAE1E-1E7B-643D-9A56-06F046B5C396}"/>
              </a:ext>
            </a:extLst>
          </p:cNvPr>
          <p:cNvSpPr txBox="1"/>
          <p:nvPr/>
        </p:nvSpPr>
        <p:spPr>
          <a:xfrm>
            <a:off x="2163778" y="1854082"/>
            <a:ext cx="7460055" cy="3134191"/>
          </a:xfrm>
          <a:prstGeom prst="rect">
            <a:avLst/>
          </a:prstGeom>
          <a:noFill/>
        </p:spPr>
        <p:txBody>
          <a:bodyPr wrap="square">
            <a:spAutoFit/>
          </a:bodyPr>
          <a:lstStyle/>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Course: </a:t>
            </a:r>
            <a:r>
              <a:rPr lang="en-GB" sz="2800" i="1"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[VET]</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Module: Controlled environment agriculture</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 LU:</a:t>
            </a:r>
            <a:r>
              <a:rPr lang="en-GB" sz="1200" dirty="0">
                <a:solidFill>
                  <a:srgbClr val="000000"/>
                </a:solidFill>
                <a:effectLst/>
                <a:latin typeface="CIDFont+F3"/>
                <a:ea typeface="Calibri" panose="020F0502020204030204" pitchFamily="34" charset="0"/>
                <a:cs typeface="CIDFont+F3"/>
              </a:rPr>
              <a:t> </a:t>
            </a: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Basics of controlled environment agriculture </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D1</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a:p>
            <a:pPr algn="ctr">
              <a:lnSpc>
                <a:spcPct val="115000"/>
              </a:lnSpc>
              <a:spcAft>
                <a:spcPts val="1125"/>
              </a:spcAft>
            </a:pPr>
            <a:r>
              <a:rPr lang="en-GB"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Partner: </a:t>
            </a:r>
            <a:r>
              <a:rPr lang="en-US" sz="2800" dirty="0">
                <a:solidFill>
                  <a:srgbClr val="83C9D7"/>
                </a:solidFill>
                <a:effectLst/>
                <a:latin typeface="Calibri" panose="020F0502020204030204" pitchFamily="34" charset="0"/>
                <a:ea typeface="Times New Roman" panose="02020603050405020304" pitchFamily="18" charset="0"/>
                <a:cs typeface="Open Sans" panose="020B0606030504020204" pitchFamily="34" charset="0"/>
              </a:rPr>
              <a:t>UOP</a:t>
            </a:r>
            <a:endParaRPr lang="el-GR" sz="1400" dirty="0">
              <a:solidFill>
                <a:srgbClr val="000000"/>
              </a:solidFill>
              <a:effectLst/>
              <a:latin typeface="Minion Pro"/>
              <a:ea typeface="Times New Roman" panose="02020603050405020304" pitchFamily="18" charset="0"/>
              <a:cs typeface="Open Sans" panose="020B0606030504020204" pitchFamily="34" charset="0"/>
            </a:endParaRPr>
          </a:p>
        </p:txBody>
      </p:sp>
    </p:spTree>
    <p:extLst>
      <p:ext uri="{BB962C8B-B14F-4D97-AF65-F5344CB8AC3E}">
        <p14:creationId xmlns:p14="http://schemas.microsoft.com/office/powerpoint/2010/main" xmlns="" val="2688503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0;p14">
            <a:extLst>
              <a:ext uri="{FF2B5EF4-FFF2-40B4-BE49-F238E27FC236}">
                <a16:creationId xmlns:a16="http://schemas.microsoft.com/office/drawing/2014/main" xmlns="" id="{66AFE2B5-AEE6-8E0C-C1D7-16EAC4D4C041}"/>
              </a:ext>
            </a:extLst>
          </p:cNvPr>
          <p:cNvSpPr txBox="1"/>
          <p:nvPr/>
        </p:nvSpPr>
        <p:spPr>
          <a:xfrm>
            <a:off x="1317056" y="1541479"/>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800" b="1" dirty="0">
                <a:latin typeface="Frank Ruhl Libre"/>
                <a:ea typeface="Frank Ruhl Libre"/>
                <a:cs typeface="Frank Ruhl Libre"/>
                <a:sym typeface="Frank Ruhl Libre"/>
              </a:rPr>
              <a:t>Contents</a:t>
            </a:r>
            <a:endParaRPr sz="2800" b="1">
              <a:latin typeface="Frank Ruhl Libre"/>
              <a:ea typeface="Frank Ruhl Libre"/>
              <a:cs typeface="Frank Ruhl Libre"/>
              <a:sym typeface="Frank Ruhl Libre"/>
            </a:endParaRPr>
          </a:p>
        </p:txBody>
      </p:sp>
      <p:sp>
        <p:nvSpPr>
          <p:cNvPr id="3" name="Google Shape;61;p14">
            <a:extLst>
              <a:ext uri="{FF2B5EF4-FFF2-40B4-BE49-F238E27FC236}">
                <a16:creationId xmlns:a16="http://schemas.microsoft.com/office/drawing/2014/main" xmlns="" id="{38E0BDB2-BC7C-E34B-1626-BAE2A8A9BE21}"/>
              </a:ext>
            </a:extLst>
          </p:cNvPr>
          <p:cNvSpPr txBox="1"/>
          <p:nvPr/>
        </p:nvSpPr>
        <p:spPr>
          <a:xfrm>
            <a:off x="1317056" y="2477479"/>
            <a:ext cx="8110800" cy="3733198"/>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600"/>
              </a:spcAft>
              <a:buNone/>
            </a:pPr>
            <a:r>
              <a:rPr lang="en" sz="1300" dirty="0">
                <a:latin typeface="Crimson Text"/>
                <a:ea typeface="Crimson Text"/>
                <a:cs typeface="Crimson Text"/>
                <a:sym typeface="Crimson Text"/>
              </a:rPr>
              <a:t> </a:t>
            </a:r>
            <a:r>
              <a:rPr lang="en" sz="2000" dirty="0">
                <a:latin typeface="Crimson Text"/>
                <a:ea typeface="Crimson Text"/>
                <a:cs typeface="Crimson Text"/>
                <a:sym typeface="Crimson Text"/>
              </a:rPr>
              <a:t>1. Introduction to Controlled Environment Agriculture</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2. Key Learning Outcomes</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3. Subunit 1: Greenhouse Usefulness</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4. Environmental Factors Influencing Plant Growth</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5. Subunit 2: Lighting in Greenhouses</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6. Subunit 3: Greenhouse Temperature Control</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7. Subunit 4: Humidity and Air Quality Control</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8. Subunit 5: CO2 Management in Greenhouses</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 9. Subunit 6: Greenhouses vs. Plant Factories</a:t>
            </a:r>
            <a:endParaRPr sz="2000">
              <a:latin typeface="Crimson Text"/>
              <a:ea typeface="Crimson Text"/>
              <a:cs typeface="Crimson Text"/>
              <a:sym typeface="Crimson Text"/>
            </a:endParaRPr>
          </a:p>
          <a:p>
            <a:pPr marL="0" marR="0" lvl="0" indent="0" algn="l" rtl="0">
              <a:lnSpc>
                <a:spcPct val="100000"/>
              </a:lnSpc>
              <a:spcBef>
                <a:spcPts val="0"/>
              </a:spcBef>
              <a:spcAft>
                <a:spcPts val="600"/>
              </a:spcAft>
              <a:buNone/>
            </a:pPr>
            <a:r>
              <a:rPr lang="en" sz="2000" dirty="0">
                <a:latin typeface="Crimson Text"/>
                <a:ea typeface="Crimson Text"/>
                <a:cs typeface="Crimson Text"/>
                <a:sym typeface="Crimson Text"/>
              </a:rPr>
              <a:t>10. Conclusion</a:t>
            </a:r>
            <a:endParaRPr sz="2000">
              <a:latin typeface="Crimson Text"/>
              <a:ea typeface="Crimson Text"/>
              <a:cs typeface="Crimson Text"/>
              <a:sym typeface="Crimson Text"/>
            </a:endParaRPr>
          </a:p>
        </p:txBody>
      </p:sp>
    </p:spTree>
    <p:extLst>
      <p:ext uri="{BB962C8B-B14F-4D97-AF65-F5344CB8AC3E}">
        <p14:creationId xmlns:p14="http://schemas.microsoft.com/office/powerpoint/2010/main" xmlns="" val="3646117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66;p15">
            <a:extLst>
              <a:ext uri="{FF2B5EF4-FFF2-40B4-BE49-F238E27FC236}">
                <a16:creationId xmlns:a16="http://schemas.microsoft.com/office/drawing/2014/main" xmlns="" id="{F4299F99-7A6C-A40C-2511-C6C590796D77}"/>
              </a:ext>
            </a:extLst>
          </p:cNvPr>
          <p:cNvSpPr txBox="1"/>
          <p:nvPr/>
        </p:nvSpPr>
        <p:spPr>
          <a:xfrm>
            <a:off x="920242" y="1481095"/>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Introduction to Controlled Environment Agriculture</a:t>
            </a:r>
            <a:endParaRPr sz="2500">
              <a:latin typeface="Frank Ruhl Libre"/>
              <a:ea typeface="Frank Ruhl Libre"/>
              <a:cs typeface="Frank Ruhl Libre"/>
              <a:sym typeface="Frank Ruhl Libre"/>
            </a:endParaRPr>
          </a:p>
        </p:txBody>
      </p:sp>
      <p:sp>
        <p:nvSpPr>
          <p:cNvPr id="3" name="Google Shape;67;p15">
            <a:extLst>
              <a:ext uri="{FF2B5EF4-FFF2-40B4-BE49-F238E27FC236}">
                <a16:creationId xmlns:a16="http://schemas.microsoft.com/office/drawing/2014/main" xmlns="" id="{A27B217E-3ACF-8DA5-76C5-1080E4146433}"/>
              </a:ext>
            </a:extLst>
          </p:cNvPr>
          <p:cNvSpPr txBox="1"/>
          <p:nvPr/>
        </p:nvSpPr>
        <p:spPr>
          <a:xfrm>
            <a:off x="920242" y="2417095"/>
            <a:ext cx="4320000" cy="35748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 sz="1600" dirty="0">
                <a:latin typeface="Crimson Text"/>
                <a:ea typeface="Crimson Text"/>
                <a:cs typeface="Crimson Text"/>
                <a:sym typeface="Crimson Text"/>
              </a:rPr>
              <a:t>This Learning Unit (LU) aims to provide an overview of controlled environment agriculture, covering commonly used techniques, current market trends, and comprehensive knowledge and skills development. </a:t>
            </a:r>
            <a:endParaRPr lang="el-GR" sz="1600" dirty="0" smtClean="0">
              <a:latin typeface="Crimson Text"/>
              <a:ea typeface="Crimson Text"/>
              <a:cs typeface="Crimson Text"/>
              <a:sym typeface="Crimson Text"/>
            </a:endParaRPr>
          </a:p>
          <a:p>
            <a:pPr marL="0" marR="0" lvl="0" indent="0" algn="just" rtl="0">
              <a:lnSpc>
                <a:spcPct val="100000"/>
              </a:lnSpc>
              <a:spcBef>
                <a:spcPts val="0"/>
              </a:spcBef>
              <a:spcAft>
                <a:spcPts val="0"/>
              </a:spcAft>
              <a:buNone/>
            </a:pPr>
            <a:r>
              <a:rPr lang="en" sz="1600" dirty="0" smtClean="0">
                <a:latin typeface="Crimson Text"/>
                <a:ea typeface="Crimson Text"/>
                <a:cs typeface="Crimson Text"/>
                <a:sym typeface="Crimson Text"/>
              </a:rPr>
              <a:t>Upon </a:t>
            </a:r>
            <a:r>
              <a:rPr lang="en" sz="1600" dirty="0">
                <a:latin typeface="Crimson Text"/>
                <a:ea typeface="Crimson Text"/>
                <a:cs typeface="Crimson Text"/>
                <a:sym typeface="Crimson Text"/>
              </a:rPr>
              <a:t>completion, learners will understand the environmental factors affecting plant growth, recognize construct elements of such farms, and differentiate between greenhouses and plant factories while mastering the technologies involved.</a:t>
            </a:r>
            <a:endParaRPr sz="1600" dirty="0">
              <a:latin typeface="Crimson Text"/>
              <a:ea typeface="Crimson Text"/>
              <a:cs typeface="Crimson Text"/>
              <a:sym typeface="Crimson Text"/>
            </a:endParaRPr>
          </a:p>
        </p:txBody>
      </p:sp>
    </p:spTree>
    <p:extLst>
      <p:ext uri="{BB962C8B-B14F-4D97-AF65-F5344CB8AC3E}">
        <p14:creationId xmlns:p14="http://schemas.microsoft.com/office/powerpoint/2010/main" xmlns="" val="2040620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2;p16">
            <a:extLst>
              <a:ext uri="{FF2B5EF4-FFF2-40B4-BE49-F238E27FC236}">
                <a16:creationId xmlns:a16="http://schemas.microsoft.com/office/drawing/2014/main" xmlns="" id="{BC2BB42F-603C-429F-E794-2CA4793F783E}"/>
              </a:ext>
            </a:extLst>
          </p:cNvPr>
          <p:cNvSpPr txBox="1"/>
          <p:nvPr/>
        </p:nvSpPr>
        <p:spPr>
          <a:xfrm>
            <a:off x="1360188" y="1455215"/>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Key Learning Outcomes</a:t>
            </a:r>
            <a:endParaRPr sz="2500">
              <a:latin typeface="Frank Ruhl Libre"/>
              <a:ea typeface="Frank Ruhl Libre"/>
              <a:cs typeface="Frank Ruhl Libre"/>
              <a:sym typeface="Frank Ruhl Libre"/>
            </a:endParaRPr>
          </a:p>
        </p:txBody>
      </p:sp>
      <p:sp>
        <p:nvSpPr>
          <p:cNvPr id="3" name="Google Shape;73;p16">
            <a:extLst>
              <a:ext uri="{FF2B5EF4-FFF2-40B4-BE49-F238E27FC236}">
                <a16:creationId xmlns:a16="http://schemas.microsoft.com/office/drawing/2014/main" xmlns="" id="{350AB5DD-4F7B-5BF1-A3EB-D7D61DB202E7}"/>
              </a:ext>
            </a:extLst>
          </p:cNvPr>
          <p:cNvSpPr txBox="1"/>
          <p:nvPr/>
        </p:nvSpPr>
        <p:spPr>
          <a:xfrm>
            <a:off x="1360188" y="2247215"/>
            <a:ext cx="8110800" cy="39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500">
                <a:latin typeface="Crimson Text"/>
                <a:ea typeface="Crimson Text"/>
                <a:cs typeface="Crimson Text"/>
                <a:sym typeface="Crimson Text"/>
              </a:rPr>
              <a:t>Educational Objectives</a:t>
            </a:r>
            <a:endParaRPr sz="1500">
              <a:latin typeface="Crimson Text"/>
              <a:ea typeface="Crimson Text"/>
              <a:cs typeface="Crimson Text"/>
              <a:sym typeface="Crimson Text"/>
            </a:endParaRPr>
          </a:p>
        </p:txBody>
      </p:sp>
      <p:sp>
        <p:nvSpPr>
          <p:cNvPr id="4" name="Google Shape;74;p16">
            <a:extLst>
              <a:ext uri="{FF2B5EF4-FFF2-40B4-BE49-F238E27FC236}">
                <a16:creationId xmlns:a16="http://schemas.microsoft.com/office/drawing/2014/main" xmlns="" id="{BFDF2152-D518-C1D2-700D-30676B456F29}"/>
              </a:ext>
            </a:extLst>
          </p:cNvPr>
          <p:cNvSpPr txBox="1"/>
          <p:nvPr/>
        </p:nvSpPr>
        <p:spPr>
          <a:xfrm>
            <a:off x="1360188" y="3190414"/>
            <a:ext cx="9992858" cy="847431"/>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dirty="0">
                <a:latin typeface="Crimson Text"/>
                <a:ea typeface="Crimson Text"/>
                <a:cs typeface="Crimson Text"/>
                <a:sym typeface="Crimson Text"/>
              </a:rPr>
              <a:t>Learners will name key environmental factors affecting plant growth, identify basic structural elements of controlled environment farms, recognize differences between greenhouses and plant factories, and understand the technologies used.</a:t>
            </a:r>
            <a:endParaRPr sz="1600">
              <a:latin typeface="Crimson Text"/>
              <a:ea typeface="Crimson Text"/>
              <a:cs typeface="Crimson Text"/>
              <a:sym typeface="Crimson Text"/>
            </a:endParaRPr>
          </a:p>
        </p:txBody>
      </p:sp>
      <p:sp>
        <p:nvSpPr>
          <p:cNvPr id="5" name="Google Shape;75;p16">
            <a:extLst>
              <a:ext uri="{FF2B5EF4-FFF2-40B4-BE49-F238E27FC236}">
                <a16:creationId xmlns:a16="http://schemas.microsoft.com/office/drawing/2014/main" xmlns="" id="{002CEF3F-60AF-2D68-0F66-29B7BC8BDBE6}"/>
              </a:ext>
            </a:extLst>
          </p:cNvPr>
          <p:cNvSpPr txBox="1"/>
          <p:nvPr/>
        </p:nvSpPr>
        <p:spPr>
          <a:xfrm>
            <a:off x="1360188" y="2931215"/>
            <a:ext cx="8110800"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Knowledge</a:t>
            </a:r>
            <a:endParaRPr b="1">
              <a:latin typeface="Crimson Text"/>
              <a:ea typeface="Crimson Text"/>
              <a:cs typeface="Crimson Text"/>
              <a:sym typeface="Crimson Text"/>
            </a:endParaRPr>
          </a:p>
        </p:txBody>
      </p:sp>
      <p:sp>
        <p:nvSpPr>
          <p:cNvPr id="6" name="Google Shape;76;p16">
            <a:extLst>
              <a:ext uri="{FF2B5EF4-FFF2-40B4-BE49-F238E27FC236}">
                <a16:creationId xmlns:a16="http://schemas.microsoft.com/office/drawing/2014/main" xmlns="" id="{B74803DF-2853-93A2-656A-5EFDF60246B9}"/>
              </a:ext>
            </a:extLst>
          </p:cNvPr>
          <p:cNvSpPr txBox="1"/>
          <p:nvPr/>
        </p:nvSpPr>
        <p:spPr>
          <a:xfrm>
            <a:off x="1360188" y="4310015"/>
            <a:ext cx="9503970"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dirty="0">
                <a:latin typeface="Crimson Text"/>
                <a:ea typeface="Crimson Text"/>
                <a:cs typeface="Crimson Text"/>
                <a:sym typeface="Crimson Text"/>
              </a:rPr>
              <a:t>Identify and use necessary technologies and equipment to control the environment within greenhouses, manipulate environmental factors, and calculate energy needs.</a:t>
            </a:r>
            <a:endParaRPr sz="1600">
              <a:latin typeface="Crimson Text"/>
              <a:ea typeface="Crimson Text"/>
              <a:cs typeface="Crimson Text"/>
              <a:sym typeface="Crimson Text"/>
            </a:endParaRPr>
          </a:p>
        </p:txBody>
      </p:sp>
      <p:sp>
        <p:nvSpPr>
          <p:cNvPr id="7" name="Google Shape;77;p16">
            <a:extLst>
              <a:ext uri="{FF2B5EF4-FFF2-40B4-BE49-F238E27FC236}">
                <a16:creationId xmlns:a16="http://schemas.microsoft.com/office/drawing/2014/main" xmlns="" id="{E68DEBC0-08E4-00A4-ED21-B9FABDEBFF24}"/>
              </a:ext>
            </a:extLst>
          </p:cNvPr>
          <p:cNvSpPr txBox="1"/>
          <p:nvPr/>
        </p:nvSpPr>
        <p:spPr>
          <a:xfrm>
            <a:off x="1360188" y="4054415"/>
            <a:ext cx="8110800"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Skills</a:t>
            </a:r>
            <a:endParaRPr b="1">
              <a:latin typeface="Crimson Text"/>
              <a:ea typeface="Crimson Text"/>
              <a:cs typeface="Crimson Text"/>
              <a:sym typeface="Crimson Text"/>
            </a:endParaRPr>
          </a:p>
        </p:txBody>
      </p:sp>
      <p:sp>
        <p:nvSpPr>
          <p:cNvPr id="8" name="Google Shape;78;p16">
            <a:extLst>
              <a:ext uri="{FF2B5EF4-FFF2-40B4-BE49-F238E27FC236}">
                <a16:creationId xmlns:a16="http://schemas.microsoft.com/office/drawing/2014/main" xmlns="" id="{855128BE-5807-42C3-AB67-F3CB088E51D1}"/>
              </a:ext>
            </a:extLst>
          </p:cNvPr>
          <p:cNvSpPr txBox="1"/>
          <p:nvPr/>
        </p:nvSpPr>
        <p:spPr>
          <a:xfrm>
            <a:off x="1360188" y="5433215"/>
            <a:ext cx="9639772" cy="738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dirty="0">
                <a:latin typeface="Crimson Text"/>
                <a:ea typeface="Crimson Text"/>
                <a:cs typeface="Crimson Text"/>
                <a:sym typeface="Crimson Text"/>
              </a:rPr>
              <a:t>Design and operate controlled environment farms and evaluate the cost of environmental control in greenhouses or plant factories.</a:t>
            </a:r>
            <a:endParaRPr sz="1600">
              <a:latin typeface="Crimson Text"/>
              <a:ea typeface="Crimson Text"/>
              <a:cs typeface="Crimson Text"/>
              <a:sym typeface="Crimson Text"/>
            </a:endParaRPr>
          </a:p>
        </p:txBody>
      </p:sp>
      <p:sp>
        <p:nvSpPr>
          <p:cNvPr id="9" name="Google Shape;79;p16">
            <a:extLst>
              <a:ext uri="{FF2B5EF4-FFF2-40B4-BE49-F238E27FC236}">
                <a16:creationId xmlns:a16="http://schemas.microsoft.com/office/drawing/2014/main" xmlns="" id="{52C8662A-7977-0655-405C-9ED6B40BE723}"/>
              </a:ext>
            </a:extLst>
          </p:cNvPr>
          <p:cNvSpPr txBox="1"/>
          <p:nvPr/>
        </p:nvSpPr>
        <p:spPr>
          <a:xfrm>
            <a:off x="1360188" y="5177615"/>
            <a:ext cx="8110800"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Competences</a:t>
            </a:r>
            <a:endParaRPr b="1">
              <a:latin typeface="Crimson Text"/>
              <a:ea typeface="Crimson Text"/>
              <a:cs typeface="Crimson Text"/>
              <a:sym typeface="Crimson Text"/>
            </a:endParaRPr>
          </a:p>
        </p:txBody>
      </p:sp>
    </p:spTree>
    <p:extLst>
      <p:ext uri="{BB962C8B-B14F-4D97-AF65-F5344CB8AC3E}">
        <p14:creationId xmlns:p14="http://schemas.microsoft.com/office/powerpoint/2010/main" xmlns="" val="1159383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4;p17">
            <a:extLst>
              <a:ext uri="{FF2B5EF4-FFF2-40B4-BE49-F238E27FC236}">
                <a16:creationId xmlns:a16="http://schemas.microsoft.com/office/drawing/2014/main" xmlns="" id="{06F793E2-307D-6E87-186C-FE149BD8B574}"/>
              </a:ext>
            </a:extLst>
          </p:cNvPr>
          <p:cNvSpPr txBox="1"/>
          <p:nvPr/>
        </p:nvSpPr>
        <p:spPr>
          <a:xfrm>
            <a:off x="1506837" y="1662249"/>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Subunit 1: Greenhouse Usefulness</a:t>
            </a:r>
            <a:endParaRPr sz="2500">
              <a:latin typeface="Frank Ruhl Libre"/>
              <a:ea typeface="Frank Ruhl Libre"/>
              <a:cs typeface="Frank Ruhl Libre"/>
              <a:sym typeface="Frank Ruhl Libre"/>
            </a:endParaRPr>
          </a:p>
        </p:txBody>
      </p:sp>
      <p:sp>
        <p:nvSpPr>
          <p:cNvPr id="5" name="Google Shape;85;p17">
            <a:extLst>
              <a:ext uri="{FF2B5EF4-FFF2-40B4-BE49-F238E27FC236}">
                <a16:creationId xmlns:a16="http://schemas.microsoft.com/office/drawing/2014/main" xmlns="" id="{823755A9-00EA-E1C3-BEEF-FD68998FC629}"/>
              </a:ext>
            </a:extLst>
          </p:cNvPr>
          <p:cNvSpPr txBox="1"/>
          <p:nvPr/>
        </p:nvSpPr>
        <p:spPr>
          <a:xfrm>
            <a:off x="4472412" y="2598249"/>
            <a:ext cx="5803271" cy="3574800"/>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 dirty="0">
                <a:latin typeface="Crimson Text"/>
                <a:ea typeface="Crimson Text"/>
                <a:cs typeface="Crimson Text"/>
                <a:sym typeface="Crimson Text"/>
              </a:rPr>
              <a:t>A greenhouse is a structure designed to maximize natural lighting essential for plant growth while protecting crops from adverse weather. </a:t>
            </a:r>
            <a:endParaRPr lang="el-GR" dirty="0" smtClean="0">
              <a:latin typeface="Crimson Text"/>
              <a:ea typeface="Crimson Text"/>
              <a:cs typeface="Crimson Text"/>
              <a:sym typeface="Crimson Text"/>
            </a:endParaRPr>
          </a:p>
          <a:p>
            <a:pPr marL="0" marR="0" lvl="0" indent="0" algn="just" rtl="0">
              <a:lnSpc>
                <a:spcPct val="100000"/>
              </a:lnSpc>
              <a:spcBef>
                <a:spcPts val="0"/>
              </a:spcBef>
              <a:spcAft>
                <a:spcPts val="0"/>
              </a:spcAft>
              <a:buNone/>
            </a:pPr>
            <a:r>
              <a:rPr lang="en" dirty="0" smtClean="0">
                <a:latin typeface="Crimson Text"/>
                <a:ea typeface="Crimson Text"/>
                <a:cs typeface="Crimson Text"/>
                <a:sym typeface="Crimson Text"/>
              </a:rPr>
              <a:t>It </a:t>
            </a:r>
            <a:r>
              <a:rPr lang="en" dirty="0">
                <a:latin typeface="Crimson Text"/>
                <a:ea typeface="Crimson Text"/>
                <a:cs typeface="Crimson Text"/>
                <a:sym typeface="Crimson Text"/>
              </a:rPr>
              <a:t>enables the regulation of crucial plant growth factors such as radiation, heat, humidity, and CO</a:t>
            </a:r>
            <a:r>
              <a:rPr lang="en" baseline="-25000" dirty="0">
                <a:latin typeface="Crimson Text"/>
                <a:ea typeface="Crimson Text"/>
                <a:cs typeface="Crimson Text"/>
                <a:sym typeface="Crimson Text"/>
              </a:rPr>
              <a:t>2</a:t>
            </a:r>
            <a:r>
              <a:rPr lang="en" dirty="0">
                <a:latin typeface="Crimson Text"/>
                <a:ea typeface="Crimson Text"/>
                <a:cs typeface="Crimson Text"/>
                <a:sym typeface="Crimson Text"/>
              </a:rPr>
              <a:t>. </a:t>
            </a:r>
            <a:endParaRPr lang="el-GR" dirty="0" smtClean="0">
              <a:latin typeface="Crimson Text"/>
              <a:ea typeface="Crimson Text"/>
              <a:cs typeface="Crimson Text"/>
              <a:sym typeface="Crimson Text"/>
            </a:endParaRPr>
          </a:p>
          <a:p>
            <a:pPr marL="0" marR="0" lvl="0" indent="0" algn="just" rtl="0">
              <a:lnSpc>
                <a:spcPct val="100000"/>
              </a:lnSpc>
              <a:spcBef>
                <a:spcPts val="0"/>
              </a:spcBef>
              <a:spcAft>
                <a:spcPts val="0"/>
              </a:spcAft>
              <a:buNone/>
            </a:pPr>
            <a:r>
              <a:rPr lang="en" dirty="0" smtClean="0">
                <a:latin typeface="Crimson Text"/>
                <a:ea typeface="Crimson Text"/>
                <a:cs typeface="Crimson Text"/>
                <a:sym typeface="Crimson Text"/>
              </a:rPr>
              <a:t>The </a:t>
            </a:r>
            <a:r>
              <a:rPr lang="en" dirty="0">
                <a:latin typeface="Crimson Text"/>
                <a:ea typeface="Crimson Text"/>
                <a:cs typeface="Crimson Text"/>
                <a:sym typeface="Crimson Text"/>
              </a:rPr>
              <a:t>comparison with open field cultivation reveals advantages like protection from physical damage and more effective control over environmental conditions conducive to plant growth.</a:t>
            </a:r>
            <a:endParaRPr dirty="0">
              <a:latin typeface="Crimson Text"/>
              <a:ea typeface="Crimson Text"/>
              <a:cs typeface="Crimson Text"/>
              <a:sym typeface="Crimson Text"/>
            </a:endParaRPr>
          </a:p>
        </p:txBody>
      </p:sp>
    </p:spTree>
    <p:extLst>
      <p:ext uri="{BB962C8B-B14F-4D97-AF65-F5344CB8AC3E}">
        <p14:creationId xmlns:p14="http://schemas.microsoft.com/office/powerpoint/2010/main" xmlns="" val="35341888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4;p17">
            <a:extLst>
              <a:ext uri="{FF2B5EF4-FFF2-40B4-BE49-F238E27FC236}">
                <a16:creationId xmlns:a16="http://schemas.microsoft.com/office/drawing/2014/main" xmlns="" id="{60C38E74-1D50-9365-F121-6CAAC67EA871}"/>
              </a:ext>
            </a:extLst>
          </p:cNvPr>
          <p:cNvSpPr txBox="1"/>
          <p:nvPr/>
        </p:nvSpPr>
        <p:spPr>
          <a:xfrm>
            <a:off x="1627608" y="1489721"/>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The Greenhouse Advantage</a:t>
            </a:r>
            <a:endParaRPr sz="2500">
              <a:latin typeface="Frank Ruhl Libre"/>
              <a:ea typeface="Frank Ruhl Libre"/>
              <a:cs typeface="Frank Ruhl Libre"/>
              <a:sym typeface="Frank Ruhl Libre"/>
            </a:endParaRPr>
          </a:p>
        </p:txBody>
      </p:sp>
      <p:sp>
        <p:nvSpPr>
          <p:cNvPr id="3" name="Google Shape;85;p17">
            <a:extLst>
              <a:ext uri="{FF2B5EF4-FFF2-40B4-BE49-F238E27FC236}">
                <a16:creationId xmlns:a16="http://schemas.microsoft.com/office/drawing/2014/main" xmlns="" id="{8A6AC614-F9D5-AC29-A4E9-60893DA60EAA}"/>
              </a:ext>
            </a:extLst>
          </p:cNvPr>
          <p:cNvSpPr txBox="1"/>
          <p:nvPr/>
        </p:nvSpPr>
        <p:spPr>
          <a:xfrm>
            <a:off x="1627608" y="2281721"/>
            <a:ext cx="81108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4" name="Google Shape;86;p17">
            <a:extLst>
              <a:ext uri="{FF2B5EF4-FFF2-40B4-BE49-F238E27FC236}">
                <a16:creationId xmlns:a16="http://schemas.microsoft.com/office/drawing/2014/main" xmlns="" id="{FB07D58D-87A6-CE5C-5AFE-030407008962}"/>
              </a:ext>
            </a:extLst>
          </p:cNvPr>
          <p:cNvSpPr txBox="1"/>
          <p:nvPr/>
        </p:nvSpPr>
        <p:spPr>
          <a:xfrm>
            <a:off x="5391248" y="3052691"/>
            <a:ext cx="4839168" cy="1293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600" dirty="0">
                <a:latin typeface="Crimson Text"/>
                <a:ea typeface="Crimson Text"/>
                <a:cs typeface="Crimson Text"/>
                <a:sym typeface="Crimson Text"/>
              </a:rPr>
              <a:t>Greenhouses create a controlled environment to optimize plant growth by regulating temperature, humidity, light, and other factors to protect plants from adverse weather and enhance production.</a:t>
            </a:r>
            <a:endParaRPr sz="1600">
              <a:latin typeface="Crimson Text"/>
              <a:ea typeface="Crimson Text"/>
              <a:cs typeface="Crimson Text"/>
              <a:sym typeface="Crimson Text"/>
            </a:endParaRPr>
          </a:p>
        </p:txBody>
      </p:sp>
      <p:sp>
        <p:nvSpPr>
          <p:cNvPr id="5" name="Google Shape;87;p17">
            <a:extLst>
              <a:ext uri="{FF2B5EF4-FFF2-40B4-BE49-F238E27FC236}">
                <a16:creationId xmlns:a16="http://schemas.microsoft.com/office/drawing/2014/main" xmlns="" id="{BC18142E-3636-474A-37DA-35A7CDF2CA14}"/>
              </a:ext>
            </a:extLst>
          </p:cNvPr>
          <p:cNvSpPr txBox="1"/>
          <p:nvPr/>
        </p:nvSpPr>
        <p:spPr>
          <a:xfrm>
            <a:off x="5427462" y="2666957"/>
            <a:ext cx="4320000"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Purpose and Functionality</a:t>
            </a:r>
            <a:endParaRPr b="1">
              <a:latin typeface="Crimson Text"/>
              <a:ea typeface="Crimson Text"/>
              <a:cs typeface="Crimson Text"/>
              <a:sym typeface="Crimson Text"/>
            </a:endParaRPr>
          </a:p>
        </p:txBody>
      </p:sp>
      <p:sp>
        <p:nvSpPr>
          <p:cNvPr id="6" name="Google Shape;88;p17">
            <a:extLst>
              <a:ext uri="{FF2B5EF4-FFF2-40B4-BE49-F238E27FC236}">
                <a16:creationId xmlns:a16="http://schemas.microsoft.com/office/drawing/2014/main" xmlns="" id="{ABE1C096-5DB6-5CCB-3FFF-8DAD5F19A8D3}"/>
              </a:ext>
            </a:extLst>
          </p:cNvPr>
          <p:cNvSpPr txBox="1"/>
          <p:nvPr/>
        </p:nvSpPr>
        <p:spPr>
          <a:xfrm>
            <a:off x="5418407" y="4974521"/>
            <a:ext cx="4630939" cy="1293000"/>
          </a:xfrm>
          <a:prstGeom prst="rect">
            <a:avLst/>
          </a:prstGeom>
          <a:noFill/>
          <a:ln>
            <a:noFill/>
          </a:ln>
        </p:spPr>
        <p:txBody>
          <a:bodyPr spcFirstLastPara="1" wrap="square" lIns="91425" tIns="91425" rIns="91425" bIns="91425" anchor="t" anchorCtr="0">
            <a:noAutofit/>
          </a:bodyPr>
          <a:lstStyle/>
          <a:p>
            <a:pPr marL="0" marR="0" lvl="0" indent="0" algn="just" rtl="0">
              <a:lnSpc>
                <a:spcPct val="100000"/>
              </a:lnSpc>
              <a:spcBef>
                <a:spcPts val="0"/>
              </a:spcBef>
              <a:spcAft>
                <a:spcPts val="0"/>
              </a:spcAft>
              <a:buNone/>
            </a:pPr>
            <a:r>
              <a:rPr lang="en" sz="1600" dirty="0">
                <a:latin typeface="Crimson Text"/>
                <a:ea typeface="Crimson Text"/>
                <a:cs typeface="Crimson Text"/>
                <a:sym typeface="Crimson Text"/>
              </a:rPr>
              <a:t>Greenhouses prevent crop damage from weather, allow regulation of environmental factors in the plant crown and root, and provide effective protection from diseases due to their enclosed space.</a:t>
            </a:r>
            <a:endParaRPr sz="1600">
              <a:latin typeface="Crimson Text"/>
              <a:ea typeface="Crimson Text"/>
              <a:cs typeface="Crimson Text"/>
              <a:sym typeface="Crimson Text"/>
            </a:endParaRPr>
          </a:p>
        </p:txBody>
      </p:sp>
      <p:sp>
        <p:nvSpPr>
          <p:cNvPr id="7" name="Google Shape;89;p17">
            <a:extLst>
              <a:ext uri="{FF2B5EF4-FFF2-40B4-BE49-F238E27FC236}">
                <a16:creationId xmlns:a16="http://schemas.microsoft.com/office/drawing/2014/main" xmlns="" id="{2B8FC4B3-B5C7-8007-5AD5-3AEB697F2F9D}"/>
              </a:ext>
            </a:extLst>
          </p:cNvPr>
          <p:cNvSpPr txBox="1"/>
          <p:nvPr/>
        </p:nvSpPr>
        <p:spPr>
          <a:xfrm>
            <a:off x="5418408" y="4465638"/>
            <a:ext cx="4639992"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Comparison with Open-Field Cultivation</a:t>
            </a:r>
            <a:endParaRPr b="1">
              <a:latin typeface="Crimson Text"/>
              <a:ea typeface="Crimson Text"/>
              <a:cs typeface="Crimson Text"/>
              <a:sym typeface="Crimson Text"/>
            </a:endParaRPr>
          </a:p>
        </p:txBody>
      </p:sp>
    </p:spTree>
    <p:extLst>
      <p:ext uri="{BB962C8B-B14F-4D97-AF65-F5344CB8AC3E}">
        <p14:creationId xmlns:p14="http://schemas.microsoft.com/office/powerpoint/2010/main" xmlns="" val="214368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0;p18">
            <a:extLst>
              <a:ext uri="{FF2B5EF4-FFF2-40B4-BE49-F238E27FC236}">
                <a16:creationId xmlns:a16="http://schemas.microsoft.com/office/drawing/2014/main" xmlns="" id="{F1773726-0207-C427-B44C-86A8E9B9F873}"/>
              </a:ext>
            </a:extLst>
          </p:cNvPr>
          <p:cNvSpPr txBox="1"/>
          <p:nvPr/>
        </p:nvSpPr>
        <p:spPr>
          <a:xfrm>
            <a:off x="478674" y="1627743"/>
            <a:ext cx="3338423" cy="1341714"/>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Environmental Factors Influencing Plant Growth</a:t>
            </a:r>
            <a:endParaRPr sz="2500" dirty="0">
              <a:latin typeface="Frank Ruhl Libre"/>
              <a:ea typeface="Frank Ruhl Libre"/>
              <a:cs typeface="Frank Ruhl Libre"/>
              <a:sym typeface="Frank Ruhl Libre"/>
            </a:endParaRPr>
          </a:p>
        </p:txBody>
      </p:sp>
      <p:sp>
        <p:nvSpPr>
          <p:cNvPr id="3" name="Google Shape;91;p18">
            <a:extLst>
              <a:ext uri="{FF2B5EF4-FFF2-40B4-BE49-F238E27FC236}">
                <a16:creationId xmlns:a16="http://schemas.microsoft.com/office/drawing/2014/main" xmlns="" id="{35B2BF00-834D-9917-D97A-A6B11B40577D}"/>
              </a:ext>
            </a:extLst>
          </p:cNvPr>
          <p:cNvSpPr txBox="1"/>
          <p:nvPr/>
        </p:nvSpPr>
        <p:spPr>
          <a:xfrm>
            <a:off x="412690" y="2828041"/>
            <a:ext cx="3338422" cy="3292712"/>
          </a:xfrm>
          <a:prstGeom prst="rect">
            <a:avLst/>
          </a:prstGeom>
          <a:no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None/>
            </a:pPr>
            <a:r>
              <a:rPr lang="en" sz="1600" dirty="0">
                <a:latin typeface="Crimson Text"/>
                <a:ea typeface="Crimson Text"/>
                <a:cs typeface="Crimson Text"/>
                <a:sym typeface="Crimson Text"/>
              </a:rPr>
              <a:t>Plant growth and yield in greenhouses rely on both crown’s factors (aerial part) such as radiation, heat, and root’s factors (below ground) such as water and nutrients. </a:t>
            </a:r>
            <a:endParaRPr lang="en" sz="1600" dirty="0" smtClean="0">
              <a:latin typeface="Crimson Text"/>
              <a:ea typeface="Crimson Text"/>
              <a:cs typeface="Crimson Text"/>
              <a:sym typeface="Crimson Text"/>
            </a:endParaRPr>
          </a:p>
          <a:p>
            <a:pPr marL="0" marR="0" lvl="0" indent="0" algn="just" rtl="0">
              <a:lnSpc>
                <a:spcPct val="100000"/>
              </a:lnSpc>
              <a:spcBef>
                <a:spcPts val="0"/>
              </a:spcBef>
              <a:spcAft>
                <a:spcPts val="0"/>
              </a:spcAft>
              <a:buNone/>
            </a:pPr>
            <a:r>
              <a:rPr lang="en" sz="1600" dirty="0" smtClean="0">
                <a:latin typeface="Crimson Text"/>
                <a:ea typeface="Crimson Text"/>
                <a:cs typeface="Crimson Text"/>
                <a:sym typeface="Crimson Text"/>
              </a:rPr>
              <a:t>Different </a:t>
            </a:r>
            <a:r>
              <a:rPr lang="en" sz="1600" dirty="0">
                <a:latin typeface="Crimson Text"/>
                <a:ea typeface="Crimson Text"/>
                <a:cs typeface="Crimson Text"/>
                <a:sym typeface="Crimson Text"/>
              </a:rPr>
              <a:t>layers of environment within the greenhouse like soil and aerial space influence these factors, with technologies allowing dynamic regulation of these conditions to maximize photosynthesis and plant health.</a:t>
            </a:r>
            <a:endParaRPr sz="1600" dirty="0">
              <a:latin typeface="Crimson Text"/>
              <a:ea typeface="Crimson Text"/>
              <a:cs typeface="Crimson Text"/>
              <a:sym typeface="Crimson Text"/>
            </a:endParaRPr>
          </a:p>
        </p:txBody>
      </p:sp>
      <p:sp>
        <p:nvSpPr>
          <p:cNvPr id="4" name="Google Shape;94;p18">
            <a:extLst>
              <a:ext uri="{FF2B5EF4-FFF2-40B4-BE49-F238E27FC236}">
                <a16:creationId xmlns:a16="http://schemas.microsoft.com/office/drawing/2014/main" xmlns="" id="{A22843EB-6BE9-F4D6-5CEB-349F3D3BB43A}"/>
              </a:ext>
            </a:extLst>
          </p:cNvPr>
          <p:cNvSpPr txBox="1"/>
          <p:nvPr/>
        </p:nvSpPr>
        <p:spPr>
          <a:xfrm>
            <a:off x="7579151" y="1691943"/>
            <a:ext cx="4064790" cy="80616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dirty="0">
                <a:latin typeface="Frank Ruhl Libre"/>
                <a:ea typeface="Frank Ruhl Libre"/>
                <a:cs typeface="Frank Ruhl Libre"/>
                <a:sym typeface="Frank Ruhl Libre"/>
              </a:rPr>
              <a:t>Factors Influencing Plant Growth in Greenhouses</a:t>
            </a:r>
            <a:endParaRPr sz="2500" dirty="0">
              <a:latin typeface="Frank Ruhl Libre"/>
              <a:ea typeface="Frank Ruhl Libre"/>
              <a:cs typeface="Frank Ruhl Libre"/>
              <a:sym typeface="Frank Ruhl Libre"/>
            </a:endParaRPr>
          </a:p>
        </p:txBody>
      </p:sp>
      <p:sp>
        <p:nvSpPr>
          <p:cNvPr id="5" name="Google Shape;95;p18">
            <a:extLst>
              <a:ext uri="{FF2B5EF4-FFF2-40B4-BE49-F238E27FC236}">
                <a16:creationId xmlns:a16="http://schemas.microsoft.com/office/drawing/2014/main" xmlns="" id="{5A4825C5-A62D-D828-BF26-08C62B7BD92A}"/>
              </a:ext>
            </a:extLst>
          </p:cNvPr>
          <p:cNvSpPr txBox="1"/>
          <p:nvPr/>
        </p:nvSpPr>
        <p:spPr>
          <a:xfrm>
            <a:off x="4750370" y="2909343"/>
            <a:ext cx="8110800" cy="39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800">
              <a:solidFill>
                <a:schemeClr val="dk2"/>
              </a:solidFill>
            </a:endParaRPr>
          </a:p>
        </p:txBody>
      </p:sp>
      <p:sp>
        <p:nvSpPr>
          <p:cNvPr id="6" name="Google Shape;96;p18">
            <a:extLst>
              <a:ext uri="{FF2B5EF4-FFF2-40B4-BE49-F238E27FC236}">
                <a16:creationId xmlns:a16="http://schemas.microsoft.com/office/drawing/2014/main" xmlns="" id="{9DA8274C-6380-ED9E-041B-42F93E648A61}"/>
              </a:ext>
            </a:extLst>
          </p:cNvPr>
          <p:cNvSpPr txBox="1"/>
          <p:nvPr/>
        </p:nvSpPr>
        <p:spPr>
          <a:xfrm>
            <a:off x="7532016" y="2919378"/>
            <a:ext cx="4289228" cy="86076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dirty="0">
                <a:latin typeface="Crimson Text"/>
                <a:ea typeface="Crimson Text"/>
                <a:cs typeface="Crimson Text"/>
                <a:sym typeface="Crimson Text"/>
              </a:rPr>
              <a:t> </a:t>
            </a:r>
            <a:r>
              <a:rPr lang="en" sz="1600" dirty="0">
                <a:latin typeface="Crimson Text"/>
                <a:ea typeface="Crimson Text"/>
                <a:cs typeface="Crimson Text"/>
                <a:sym typeface="Crimson Text"/>
              </a:rPr>
              <a:t>Above-ground plant functions are influenced by radiation, heat, humidity, and carbon dioxide levels.</a:t>
            </a:r>
            <a:endParaRPr sz="1600" dirty="0">
              <a:latin typeface="Crimson Text"/>
              <a:ea typeface="Crimson Text"/>
              <a:cs typeface="Crimson Text"/>
              <a:sym typeface="Crimson Text"/>
            </a:endParaRPr>
          </a:p>
        </p:txBody>
      </p:sp>
      <p:sp>
        <p:nvSpPr>
          <p:cNvPr id="7" name="Google Shape;97;p18">
            <a:extLst>
              <a:ext uri="{FF2B5EF4-FFF2-40B4-BE49-F238E27FC236}">
                <a16:creationId xmlns:a16="http://schemas.microsoft.com/office/drawing/2014/main" xmlns="" id="{3142B601-34AB-68D8-FFFF-0B614A9B59BB}"/>
              </a:ext>
            </a:extLst>
          </p:cNvPr>
          <p:cNvSpPr txBox="1"/>
          <p:nvPr/>
        </p:nvSpPr>
        <p:spPr>
          <a:xfrm>
            <a:off x="7703535" y="2509546"/>
            <a:ext cx="3635728"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Crown's Factors</a:t>
            </a:r>
            <a:endParaRPr b="1" dirty="0">
              <a:latin typeface="Crimson Text"/>
              <a:ea typeface="Crimson Text"/>
              <a:cs typeface="Crimson Text"/>
              <a:sym typeface="Crimson Text"/>
            </a:endParaRPr>
          </a:p>
        </p:txBody>
      </p:sp>
      <p:sp>
        <p:nvSpPr>
          <p:cNvPr id="8" name="Google Shape;98;p18">
            <a:extLst>
              <a:ext uri="{FF2B5EF4-FFF2-40B4-BE49-F238E27FC236}">
                <a16:creationId xmlns:a16="http://schemas.microsoft.com/office/drawing/2014/main" xmlns="" id="{D2021187-564D-349E-4BA3-95CC5715DA3D}"/>
              </a:ext>
            </a:extLst>
          </p:cNvPr>
          <p:cNvSpPr txBox="1"/>
          <p:nvPr/>
        </p:nvSpPr>
        <p:spPr>
          <a:xfrm>
            <a:off x="7484881" y="4918031"/>
            <a:ext cx="4392891" cy="841746"/>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dirty="0">
                <a:latin typeface="Crimson Text"/>
                <a:ea typeface="Crimson Text"/>
                <a:cs typeface="Crimson Text"/>
                <a:sym typeface="Crimson Text"/>
              </a:rPr>
              <a:t> </a:t>
            </a:r>
            <a:r>
              <a:rPr lang="en" sz="1600" dirty="0">
                <a:latin typeface="Crimson Text"/>
                <a:ea typeface="Crimson Text"/>
                <a:cs typeface="Crimson Text"/>
                <a:sym typeface="Crimson Text"/>
              </a:rPr>
              <a:t>Root functions are impacted by water, oxygen, heat, inorganic nutrients, and pH levels.</a:t>
            </a:r>
            <a:endParaRPr sz="1200" dirty="0">
              <a:latin typeface="Crimson Text"/>
              <a:ea typeface="Crimson Text"/>
              <a:cs typeface="Crimson Text"/>
              <a:sym typeface="Crimson Text"/>
            </a:endParaRPr>
          </a:p>
        </p:txBody>
      </p:sp>
      <p:sp>
        <p:nvSpPr>
          <p:cNvPr id="9" name="Google Shape;99;p18">
            <a:extLst>
              <a:ext uri="{FF2B5EF4-FFF2-40B4-BE49-F238E27FC236}">
                <a16:creationId xmlns:a16="http://schemas.microsoft.com/office/drawing/2014/main" xmlns="" id="{6DBD2E4C-2521-3BBA-F54D-E5C5ED84448E}"/>
              </a:ext>
            </a:extLst>
          </p:cNvPr>
          <p:cNvSpPr txBox="1"/>
          <p:nvPr/>
        </p:nvSpPr>
        <p:spPr>
          <a:xfrm>
            <a:off x="7588267" y="4508330"/>
            <a:ext cx="3489079" cy="370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b="1" dirty="0">
                <a:latin typeface="Crimson Text"/>
                <a:ea typeface="Crimson Text"/>
                <a:cs typeface="Crimson Text"/>
                <a:sym typeface="Crimson Text"/>
              </a:rPr>
              <a:t>Root's Factors</a:t>
            </a:r>
            <a:endParaRPr b="1" dirty="0">
              <a:latin typeface="Crimson Text"/>
              <a:ea typeface="Crimson Text"/>
              <a:cs typeface="Crimson Text"/>
              <a:sym typeface="Crimson Text"/>
            </a:endParaRPr>
          </a:p>
        </p:txBody>
      </p:sp>
      <p:pic>
        <p:nvPicPr>
          <p:cNvPr id="10" name="9 - Εικόνα"/>
          <p:cNvPicPr/>
          <p:nvPr/>
        </p:nvPicPr>
        <p:blipFill>
          <a:blip r:embed="rId2" cstate="print"/>
          <a:srcRect/>
          <a:stretch>
            <a:fillRect/>
          </a:stretch>
        </p:blipFill>
        <p:spPr bwMode="auto">
          <a:xfrm>
            <a:off x="4033111" y="2026811"/>
            <a:ext cx="3183097" cy="2743152"/>
          </a:xfrm>
          <a:prstGeom prst="rect">
            <a:avLst/>
          </a:prstGeom>
          <a:noFill/>
          <a:ln w="9525">
            <a:noFill/>
            <a:miter lim="800000"/>
            <a:headEnd/>
            <a:tailEnd/>
          </a:ln>
        </p:spPr>
      </p:pic>
    </p:spTree>
    <p:extLst>
      <p:ext uri="{BB962C8B-B14F-4D97-AF65-F5344CB8AC3E}">
        <p14:creationId xmlns:p14="http://schemas.microsoft.com/office/powerpoint/2010/main" xmlns="" val="397442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6;p19">
            <a:extLst>
              <a:ext uri="{FF2B5EF4-FFF2-40B4-BE49-F238E27FC236}">
                <a16:creationId xmlns:a16="http://schemas.microsoft.com/office/drawing/2014/main" xmlns="" id="{F5144904-1F31-DC8E-0425-FAE6DFD3B638}"/>
              </a:ext>
            </a:extLst>
          </p:cNvPr>
          <p:cNvSpPr txBox="1"/>
          <p:nvPr/>
        </p:nvSpPr>
        <p:spPr>
          <a:xfrm>
            <a:off x="1515464" y="1515600"/>
            <a:ext cx="8110800" cy="8928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 sz="2500">
                <a:latin typeface="Frank Ruhl Libre"/>
                <a:ea typeface="Frank Ruhl Libre"/>
                <a:cs typeface="Frank Ruhl Libre"/>
                <a:sym typeface="Frank Ruhl Libre"/>
              </a:rPr>
              <a:t>Subunit 2: Lighting in Greenhouses</a:t>
            </a:r>
            <a:endParaRPr sz="2500">
              <a:latin typeface="Frank Ruhl Libre"/>
              <a:ea typeface="Frank Ruhl Libre"/>
              <a:cs typeface="Frank Ruhl Libre"/>
              <a:sym typeface="Frank Ruhl Libre"/>
            </a:endParaRPr>
          </a:p>
        </p:txBody>
      </p:sp>
      <p:sp>
        <p:nvSpPr>
          <p:cNvPr id="3" name="Google Shape;97;p19">
            <a:extLst>
              <a:ext uri="{FF2B5EF4-FFF2-40B4-BE49-F238E27FC236}">
                <a16:creationId xmlns:a16="http://schemas.microsoft.com/office/drawing/2014/main" xmlns="" id="{6259CF08-C084-C145-1F8A-B0B05CA9146E}"/>
              </a:ext>
            </a:extLst>
          </p:cNvPr>
          <p:cNvSpPr txBox="1"/>
          <p:nvPr/>
        </p:nvSpPr>
        <p:spPr>
          <a:xfrm>
            <a:off x="716307" y="2514975"/>
            <a:ext cx="5603012" cy="3574800"/>
          </a:xfrm>
          <a:prstGeom prst="rect">
            <a:avLst/>
          </a:prstGeom>
          <a:noFill/>
          <a:ln>
            <a:noFill/>
          </a:ln>
        </p:spPr>
        <p:txBody>
          <a:bodyPr spcFirstLastPara="1" wrap="square" lIns="91425" tIns="91425" rIns="91425" bIns="91425" anchor="ctr" anchorCtr="0">
            <a:noAutofit/>
          </a:bodyPr>
          <a:lstStyle/>
          <a:p>
            <a:pPr lvl="0" algn="just"/>
            <a:r>
              <a:rPr lang="en" dirty="0">
                <a:latin typeface="Crimson Text"/>
                <a:ea typeface="Crimson Text"/>
                <a:cs typeface="Crimson Text"/>
                <a:sym typeface="Crimson Text"/>
              </a:rPr>
              <a:t>Greenhouse lighting comprises </a:t>
            </a:r>
            <a:r>
              <a:rPr lang="en" dirty="0" smtClean="0">
                <a:latin typeface="Crimson Text"/>
                <a:ea typeface="Crimson Text"/>
                <a:cs typeface="Crimson Text"/>
                <a:sym typeface="Crimson Text"/>
              </a:rPr>
              <a:t>mainly natural</a:t>
            </a:r>
            <a:r>
              <a:rPr lang="en" dirty="0">
                <a:latin typeface="Crimson Text"/>
                <a:ea typeface="Crimson Text"/>
                <a:cs typeface="Crimson Text"/>
                <a:sym typeface="Crimson Text"/>
              </a:rPr>
              <a:t>, </a:t>
            </a:r>
            <a:r>
              <a:rPr lang="en" dirty="0" smtClean="0">
                <a:latin typeface="Crimson Text"/>
                <a:ea typeface="Crimson Text"/>
                <a:cs typeface="Crimson Text"/>
                <a:sym typeface="Crimson Text"/>
              </a:rPr>
              <a:t>and </a:t>
            </a:r>
            <a:r>
              <a:rPr lang="en" dirty="0" smtClean="0">
                <a:latin typeface="Crimson Text"/>
                <a:ea typeface="Crimson Text"/>
                <a:cs typeface="Crimson Text"/>
                <a:sym typeface="Crimson Text"/>
              </a:rPr>
              <a:t>secondly </a:t>
            </a:r>
            <a:r>
              <a:rPr lang="en" dirty="0" smtClean="0">
                <a:latin typeface="Crimson Text"/>
                <a:ea typeface="Crimson Text"/>
                <a:cs typeface="Crimson Text"/>
                <a:sym typeface="Crimson Text"/>
              </a:rPr>
              <a:t>artificial, supplemental</a:t>
            </a:r>
            <a:r>
              <a:rPr lang="en" dirty="0" smtClean="0">
                <a:latin typeface="Crimson Text"/>
                <a:ea typeface="Crimson Text"/>
                <a:cs typeface="Crimson Text"/>
                <a:sym typeface="Crimson Text"/>
              </a:rPr>
              <a:t> sources</a:t>
            </a:r>
            <a:r>
              <a:rPr lang="en" dirty="0">
                <a:latin typeface="Crimson Text"/>
                <a:ea typeface="Crimson Text"/>
                <a:cs typeface="Crimson Text"/>
                <a:sym typeface="Crimson Text"/>
              </a:rPr>
              <a:t>. Natural solar radiation drives photosynthesis and heat within the structure. </a:t>
            </a:r>
            <a:endParaRPr lang="en" dirty="0" smtClean="0">
              <a:latin typeface="Crimson Text"/>
              <a:ea typeface="Crimson Text"/>
              <a:cs typeface="Crimson Text"/>
              <a:sym typeface="Crimson Text"/>
            </a:endParaRPr>
          </a:p>
          <a:p>
            <a:pPr lvl="0" algn="just"/>
            <a:endParaRPr lang="en" dirty="0" smtClean="0">
              <a:latin typeface="Crimson Text"/>
              <a:ea typeface="Crimson Text"/>
              <a:cs typeface="Crimson Text"/>
              <a:sym typeface="Crimson Text"/>
            </a:endParaRPr>
          </a:p>
          <a:p>
            <a:pPr lvl="0" algn="just"/>
            <a:r>
              <a:rPr lang="en" dirty="0" smtClean="0">
                <a:latin typeface="Crimson Text"/>
                <a:ea typeface="Crimson Text"/>
                <a:cs typeface="Crimson Text"/>
                <a:sym typeface="Crimson Text"/>
              </a:rPr>
              <a:t>However</a:t>
            </a:r>
            <a:r>
              <a:rPr lang="en" dirty="0">
                <a:latin typeface="Crimson Text"/>
                <a:ea typeface="Crimson Text"/>
                <a:cs typeface="Crimson Text"/>
                <a:sym typeface="Crimson Text"/>
              </a:rPr>
              <a:t>, artificial lighting like LEDs and other systems supplement natural light, especially during low daylight periods, aiding in plant growth by regulating the photoperiod and intensity of light needed for optimal plant production.</a:t>
            </a:r>
            <a:endParaRPr>
              <a:latin typeface="Crimson Text"/>
              <a:ea typeface="Crimson Text"/>
              <a:cs typeface="Crimson Text"/>
              <a:sym typeface="Crimson Text"/>
            </a:endParaRPr>
          </a:p>
        </p:txBody>
      </p:sp>
      <p:pic>
        <p:nvPicPr>
          <p:cNvPr id="4" name="3 - Εικόνα" descr="D:\EDUCATION\TEI\ΤΗΕΚΑ\ΘΕΡΜΟΚΗΠΙΑ\PHOTOS\CERTHON\CERTHON47.jpg"/>
          <p:cNvPicPr/>
          <p:nvPr/>
        </p:nvPicPr>
        <p:blipFill>
          <a:blip r:embed="rId2" cstate="print"/>
          <a:srcRect/>
          <a:stretch>
            <a:fillRect/>
          </a:stretch>
        </p:blipFill>
        <p:spPr bwMode="auto">
          <a:xfrm>
            <a:off x="7091382" y="4575017"/>
            <a:ext cx="2880000" cy="1981200"/>
          </a:xfrm>
          <a:prstGeom prst="rect">
            <a:avLst/>
          </a:prstGeom>
          <a:noFill/>
        </p:spPr>
      </p:pic>
      <p:pic>
        <p:nvPicPr>
          <p:cNvPr id="8194" name="Picture 2" descr="C:\D\EDUCATION\TEI\1ΠΑΠΕΛ\ΠΠΣ\ΕΛΑΘ\ΕΛΑΘ 2020\ΥΛΙΚΟ ΠΡΟΕΤΟΙΜΑΣΙΑΣ\geothermische1.jpg"/>
          <p:cNvPicPr>
            <a:picLocks noChangeAspect="1" noChangeArrowheads="1"/>
          </p:cNvPicPr>
          <p:nvPr/>
        </p:nvPicPr>
        <p:blipFill>
          <a:blip r:embed="rId3"/>
          <a:srcRect/>
          <a:stretch>
            <a:fillRect/>
          </a:stretch>
        </p:blipFill>
        <p:spPr bwMode="auto">
          <a:xfrm>
            <a:off x="7107110" y="1846198"/>
            <a:ext cx="2560320" cy="2560320"/>
          </a:xfrm>
          <a:prstGeom prst="rect">
            <a:avLst/>
          </a:prstGeom>
          <a:noFill/>
        </p:spPr>
      </p:pic>
    </p:spTree>
    <p:extLst>
      <p:ext uri="{BB962C8B-B14F-4D97-AF65-F5344CB8AC3E}">
        <p14:creationId xmlns:p14="http://schemas.microsoft.com/office/powerpoint/2010/main" xmlns="" val="2069146714"/>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ma1" id="{B39D7B13-89CB-6947-98A3-110CF513C419}" vid="{8C3FCB74-990D-A34C-BE58-DA2F45AA149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CD8A1C-628B-41BC-960B-EC33E59B01F2}"/>
</file>

<file path=customXml/itemProps2.xml><?xml version="1.0" encoding="utf-8"?>
<ds:datastoreItem xmlns:ds="http://schemas.openxmlformats.org/officeDocument/2006/customXml" ds:itemID="{6607F93E-24CA-4346-99EE-D61D97AE375D}"/>
</file>

<file path=docProps/app.xml><?xml version="1.0" encoding="utf-8"?>
<Properties xmlns="http://schemas.openxmlformats.org/officeDocument/2006/extended-properties" xmlns:vt="http://schemas.openxmlformats.org/officeDocument/2006/docPropsVTypes">
  <Template/>
  <TotalTime>94</TotalTime>
  <Words>949</Words>
  <Application>Microsoft Office PowerPoint</Application>
  <PresentationFormat>Προσαρμογή</PresentationFormat>
  <Paragraphs>72</Paragraphs>
  <Slides>16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16</vt:i4>
      </vt:variant>
    </vt:vector>
  </HeadingPairs>
  <TitlesOfParts>
    <vt:vector size="17" baseType="lpstr">
      <vt:lpstr>Tema1</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admin</cp:lastModifiedBy>
  <cp:revision>12</cp:revision>
  <dcterms:created xsi:type="dcterms:W3CDTF">2022-08-02T09:54:50Z</dcterms:created>
  <dcterms:modified xsi:type="dcterms:W3CDTF">2024-05-14T06:01:51Z</dcterms:modified>
</cp:coreProperties>
</file>