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6"/>
  </p:notesMasterIdLst>
  <p:sldIdLst>
    <p:sldId id="265" r:id="rId2"/>
    <p:sldId id="256" r:id="rId3"/>
    <p:sldId id="260" r:id="rId4"/>
    <p:sldId id="267" r:id="rId5"/>
    <p:sldId id="269" r:id="rId6"/>
    <p:sldId id="273" r:id="rId7"/>
    <p:sldId id="268" r:id="rId8"/>
    <p:sldId id="263" r:id="rId9"/>
    <p:sldId id="274"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2" r:id="rId23"/>
    <p:sldId id="291" r:id="rId24"/>
    <p:sldId id="266"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56173D-5361-4316-9B51-D327871D4715}" v="1" dt="2024-02-28T05:58:09.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varScale="1">
        <p:scale>
          <a:sx n="95" d="100"/>
          <a:sy n="95" d="100"/>
        </p:scale>
        <p:origin x="62"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ong Li" userId="0859de81-4d31-467d-9434-742e93dceb7b" providerId="ADAL" clId="{3556173D-5361-4316-9B51-D327871D4715}"/>
    <pc:docChg chg="delSld">
      <pc:chgData name="Hailong Li" userId="0859de81-4d31-467d-9434-742e93dceb7b" providerId="ADAL" clId="{3556173D-5361-4316-9B51-D327871D4715}" dt="2024-02-28T05:57:48.821" v="0" actId="47"/>
      <pc:docMkLst>
        <pc:docMk/>
      </pc:docMkLst>
      <pc:sldChg chg="del">
        <pc:chgData name="Hailong Li" userId="0859de81-4d31-467d-9434-742e93dceb7b" providerId="ADAL" clId="{3556173D-5361-4316-9B51-D327871D4715}" dt="2024-02-28T05:57:48.821" v="0" actId="47"/>
        <pc:sldMkLst>
          <pc:docMk/>
          <pc:sldMk cId="4268781100" sldId="286"/>
        </pc:sldMkLst>
      </pc:sldChg>
      <pc:sldChg chg="del">
        <pc:chgData name="Hailong Li" userId="0859de81-4d31-467d-9434-742e93dceb7b" providerId="ADAL" clId="{3556173D-5361-4316-9B51-D327871D4715}" dt="2024-02-28T05:57:48.821" v="0" actId="47"/>
        <pc:sldMkLst>
          <pc:docMk/>
          <pc:sldMk cId="1795608966" sldId="287"/>
        </pc:sldMkLst>
      </pc:sldChg>
      <pc:sldChg chg="del">
        <pc:chgData name="Hailong Li" userId="0859de81-4d31-467d-9434-742e93dceb7b" providerId="ADAL" clId="{3556173D-5361-4316-9B51-D327871D4715}" dt="2024-02-28T05:57:48.821" v="0" actId="47"/>
        <pc:sldMkLst>
          <pc:docMk/>
          <pc:sldMk cId="3459945402" sldId="288"/>
        </pc:sldMkLst>
      </pc:sldChg>
      <pc:sldChg chg="del">
        <pc:chgData name="Hailong Li" userId="0859de81-4d31-467d-9434-742e93dceb7b" providerId="ADAL" clId="{3556173D-5361-4316-9B51-D327871D4715}" dt="2024-02-28T05:57:48.821" v="0" actId="47"/>
        <pc:sldMkLst>
          <pc:docMk/>
          <pc:sldMk cId="3369666840" sldId="289"/>
        </pc:sldMkLst>
      </pc:sldChg>
      <pc:sldChg chg="del">
        <pc:chgData name="Hailong Li" userId="0859de81-4d31-467d-9434-742e93dceb7b" providerId="ADAL" clId="{3556173D-5361-4316-9B51-D327871D4715}" dt="2024-02-28T05:57:48.821" v="0" actId="47"/>
        <pc:sldMkLst>
          <pc:docMk/>
          <pc:sldMk cId="1763320602" sldId="290"/>
        </pc:sldMkLst>
      </pc:sldChg>
      <pc:sldChg chg="del">
        <pc:chgData name="Hailong Li" userId="0859de81-4d31-467d-9434-742e93dceb7b" providerId="ADAL" clId="{3556173D-5361-4316-9B51-D327871D4715}" dt="2024-02-28T05:57:48.821" v="0" actId="47"/>
        <pc:sldMkLst>
          <pc:docMk/>
          <pc:sldMk cId="1992768118" sldId="291"/>
        </pc:sldMkLst>
      </pc:sldChg>
      <pc:sldChg chg="del">
        <pc:chgData name="Hailong Li" userId="0859de81-4d31-467d-9434-742e93dceb7b" providerId="ADAL" clId="{3556173D-5361-4316-9B51-D327871D4715}" dt="2024-02-28T05:57:48.821" v="0" actId="47"/>
        <pc:sldMkLst>
          <pc:docMk/>
          <pc:sldMk cId="1472441661"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28/02/2024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4CFEB-0C0A-1E21-58DA-1C5B67556EC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E21E5A1-308D-173C-B220-FF6645915893}"/>
              </a:ext>
            </a:extLst>
          </p:cNvPr>
          <p:cNvSpPr>
            <a:spLocks noGrp="1"/>
          </p:cNvSpPr>
          <p:nvPr>
            <p:ph type="title"/>
          </p:nvPr>
        </p:nvSpPr>
        <p:spPr/>
        <p:txBody>
          <a:bodyPr>
            <a:normAutofit/>
          </a:bodyPr>
          <a:lstStyle/>
          <a:p>
            <a:r>
              <a:rPr lang="en-US" dirty="0"/>
              <a:t>Marketing strategies</a:t>
            </a:r>
            <a:endParaRPr lang="sv-SE" dirty="0"/>
          </a:p>
        </p:txBody>
      </p:sp>
      <p:sp>
        <p:nvSpPr>
          <p:cNvPr id="7" name="Text Placeholder 6">
            <a:extLst>
              <a:ext uri="{FF2B5EF4-FFF2-40B4-BE49-F238E27FC236}">
                <a16:creationId xmlns:a16="http://schemas.microsoft.com/office/drawing/2014/main" id="{C84B68C8-A3EF-2CD6-E352-C6DBA547CEF0}"/>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A4B5CB74-0F77-1A18-353B-C684BC318CC6}"/>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8581B95-3685-DE6B-B065-326501D9AF30}"/>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8764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FE4E9C-7D61-C6C5-5D84-7E45481B63AF}"/>
              </a:ext>
            </a:extLst>
          </p:cNvPr>
          <p:cNvSpPr>
            <a:spLocks noGrp="1"/>
          </p:cNvSpPr>
          <p:nvPr>
            <p:ph type="title"/>
          </p:nvPr>
        </p:nvSpPr>
        <p:spPr/>
        <p:txBody>
          <a:bodyPr/>
          <a:lstStyle/>
          <a:p>
            <a:r>
              <a:rPr lang="sv-SE" dirty="0"/>
              <a:t>Market </a:t>
            </a:r>
            <a:r>
              <a:rPr lang="sv-SE" dirty="0" err="1"/>
              <a:t>development</a:t>
            </a:r>
            <a:r>
              <a:rPr lang="sv-SE" dirty="0"/>
              <a:t> </a:t>
            </a:r>
            <a:r>
              <a:rPr lang="sv-SE" dirty="0" err="1"/>
              <a:t>strategies</a:t>
            </a:r>
            <a:endParaRPr lang="sv-SE" dirty="0"/>
          </a:p>
        </p:txBody>
      </p:sp>
      <p:sp>
        <p:nvSpPr>
          <p:cNvPr id="7" name="Content Placeholder 6">
            <a:extLst>
              <a:ext uri="{FF2B5EF4-FFF2-40B4-BE49-F238E27FC236}">
                <a16:creationId xmlns:a16="http://schemas.microsoft.com/office/drawing/2014/main" id="{7DE0D811-4664-CDA8-7D2D-5F831C9843EA}"/>
              </a:ext>
            </a:extLst>
          </p:cNvPr>
          <p:cNvSpPr>
            <a:spLocks noGrp="1"/>
          </p:cNvSpPr>
          <p:nvPr>
            <p:ph idx="1"/>
          </p:nvPr>
        </p:nvSpPr>
        <p:spPr/>
        <p:txBody>
          <a:bodyPr>
            <a:normAutofit fontScale="92500" lnSpcReduction="10000"/>
          </a:bodyPr>
          <a:lstStyle/>
          <a:p>
            <a:r>
              <a:rPr lang="sv-SE" dirty="0" err="1"/>
              <a:t>Key</a:t>
            </a:r>
            <a:r>
              <a:rPr lang="sv-SE" dirty="0"/>
              <a:t> </a:t>
            </a:r>
            <a:r>
              <a:rPr lang="sv-SE" dirty="0" err="1"/>
              <a:t>strategies</a:t>
            </a:r>
            <a:endParaRPr lang="sv-SE" dirty="0"/>
          </a:p>
          <a:p>
            <a:pPr lvl="1"/>
            <a:r>
              <a:rPr lang="en-US" dirty="0"/>
              <a:t>pricing - you could implement competitive price structures with offers and discounts or, to command a higher price, provide a product with more value than the competitor’s.</a:t>
            </a:r>
          </a:p>
          <a:p>
            <a:pPr lvl="1"/>
            <a:r>
              <a:rPr lang="en-US" dirty="0"/>
              <a:t>distribution - you could develop new channels to reach target customers, </a:t>
            </a:r>
            <a:r>
              <a:rPr lang="en-US" dirty="0" err="1"/>
              <a:t>eg</a:t>
            </a:r>
            <a:r>
              <a:rPr lang="en-US" dirty="0"/>
              <a:t> sell online if you currently only have a 'brick and mortar' shop</a:t>
            </a:r>
          </a:p>
          <a:p>
            <a:pPr lvl="1"/>
            <a:r>
              <a:rPr lang="en-US" dirty="0"/>
              <a:t>branding - you could create a new brand for products aiming to reach a target market or a specific customer segment.</a:t>
            </a:r>
          </a:p>
          <a:p>
            <a:pPr lvl="1"/>
            <a:r>
              <a:rPr lang="en-US" dirty="0"/>
              <a:t>promotion - you could consider tailoring promotional messages to entice customers with offers, vouchers, loyalty schemes, </a:t>
            </a:r>
            <a:r>
              <a:rPr lang="en-US" dirty="0" err="1"/>
              <a:t>etc</a:t>
            </a:r>
            <a:endParaRPr lang="en-US" dirty="0"/>
          </a:p>
          <a:p>
            <a:pPr lvl="1"/>
            <a:r>
              <a:rPr lang="en-US" dirty="0"/>
              <a:t>sales - you could target a different demographic segment or type of customer to create new leads and opportunities.</a:t>
            </a:r>
          </a:p>
          <a:p>
            <a:pPr lvl="1"/>
            <a:r>
              <a:rPr lang="en-US" dirty="0"/>
              <a:t>product development - you could alter an existing product or develop a new one for the untapped market</a:t>
            </a:r>
          </a:p>
          <a:p>
            <a:pPr lvl="1"/>
            <a:endParaRPr lang="sv-SE" dirty="0"/>
          </a:p>
        </p:txBody>
      </p:sp>
      <p:sp>
        <p:nvSpPr>
          <p:cNvPr id="4" name="Footer Placeholder 3">
            <a:extLst>
              <a:ext uri="{FF2B5EF4-FFF2-40B4-BE49-F238E27FC236}">
                <a16:creationId xmlns:a16="http://schemas.microsoft.com/office/drawing/2014/main" id="{8DD9835C-8781-3D8A-6785-2D9576FBDD4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CFB5104-9DBE-4695-6681-7A1C958EDBCC}"/>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3430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5225-1766-5DF3-D33D-4F1E9567FB49}"/>
              </a:ext>
            </a:extLst>
          </p:cNvPr>
          <p:cNvSpPr>
            <a:spLocks noGrp="1"/>
          </p:cNvSpPr>
          <p:nvPr>
            <p:ph type="title"/>
          </p:nvPr>
        </p:nvSpPr>
        <p:spPr/>
        <p:txBody>
          <a:bodyPr/>
          <a:lstStyle/>
          <a:p>
            <a:r>
              <a:rPr lang="sv-SE" dirty="0" err="1"/>
              <a:t>Some</a:t>
            </a:r>
            <a:r>
              <a:rPr lang="sv-SE" dirty="0"/>
              <a:t> </a:t>
            </a:r>
            <a:r>
              <a:rPr lang="sv-SE" dirty="0" err="1"/>
              <a:t>popular</a:t>
            </a:r>
            <a:r>
              <a:rPr lang="sv-SE" dirty="0"/>
              <a:t> </a:t>
            </a:r>
            <a:r>
              <a:rPr lang="sv-SE" dirty="0" err="1"/>
              <a:t>strategies</a:t>
            </a:r>
            <a:endParaRPr lang="sv-SE" dirty="0"/>
          </a:p>
        </p:txBody>
      </p:sp>
      <p:sp>
        <p:nvSpPr>
          <p:cNvPr id="3" name="Content Placeholder 2">
            <a:extLst>
              <a:ext uri="{FF2B5EF4-FFF2-40B4-BE49-F238E27FC236}">
                <a16:creationId xmlns:a16="http://schemas.microsoft.com/office/drawing/2014/main" id="{89611668-6CB1-D188-FEB6-B05F8387F35A}"/>
              </a:ext>
            </a:extLst>
          </p:cNvPr>
          <p:cNvSpPr>
            <a:spLocks noGrp="1"/>
          </p:cNvSpPr>
          <p:nvPr>
            <p:ph idx="1"/>
          </p:nvPr>
        </p:nvSpPr>
        <p:spPr/>
        <p:txBody>
          <a:bodyPr>
            <a:normAutofit/>
          </a:bodyPr>
          <a:lstStyle/>
          <a:p>
            <a:r>
              <a:rPr lang="en-US" dirty="0"/>
              <a:t>Geographic expansion</a:t>
            </a:r>
          </a:p>
          <a:p>
            <a:r>
              <a:rPr lang="en-US" dirty="0"/>
              <a:t>Upselling to existing customers</a:t>
            </a:r>
          </a:p>
          <a:p>
            <a:r>
              <a:rPr lang="en-US" dirty="0"/>
              <a:t>Attracting non-users</a:t>
            </a:r>
          </a:p>
          <a:p>
            <a:r>
              <a:rPr lang="en-US" dirty="0"/>
              <a:t>Attracting competitors’ customers</a:t>
            </a:r>
          </a:p>
          <a:p>
            <a:r>
              <a:rPr lang="en-US" dirty="0"/>
              <a:t>New Customer Segments</a:t>
            </a:r>
          </a:p>
          <a:p>
            <a:r>
              <a:rPr lang="en-US" dirty="0"/>
              <a:t>Product Modification</a:t>
            </a:r>
          </a:p>
          <a:p>
            <a:r>
              <a:rPr lang="en-US" dirty="0"/>
              <a:t>Strategic Alliances</a:t>
            </a:r>
          </a:p>
          <a:p>
            <a:r>
              <a:rPr lang="en-US" dirty="0"/>
              <a:t>New Sales Channels</a:t>
            </a:r>
          </a:p>
          <a:p>
            <a:endParaRPr lang="sv-SE" dirty="0"/>
          </a:p>
        </p:txBody>
      </p:sp>
      <p:sp>
        <p:nvSpPr>
          <p:cNvPr id="4" name="Footer Placeholder 3">
            <a:extLst>
              <a:ext uri="{FF2B5EF4-FFF2-40B4-BE49-F238E27FC236}">
                <a16:creationId xmlns:a16="http://schemas.microsoft.com/office/drawing/2014/main" id="{B0DBF6AC-A1FC-4809-5F92-66E78C4E379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AA962EEF-FBA9-AE9E-9443-04C70E2CB72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57673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09B96-FB30-4207-7ADB-1A536CA061E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4F54C90-8BD8-3FC6-4334-3BA079BFD1AA}"/>
              </a:ext>
            </a:extLst>
          </p:cNvPr>
          <p:cNvSpPr>
            <a:spLocks noGrp="1"/>
          </p:cNvSpPr>
          <p:nvPr>
            <p:ph type="title"/>
          </p:nvPr>
        </p:nvSpPr>
        <p:spPr/>
        <p:txBody>
          <a:bodyPr>
            <a:normAutofit/>
          </a:bodyPr>
          <a:lstStyle/>
          <a:p>
            <a:r>
              <a:rPr lang="en-US" dirty="0"/>
              <a:t>Developing a basic business plan</a:t>
            </a:r>
            <a:endParaRPr lang="sv-SE" dirty="0"/>
          </a:p>
        </p:txBody>
      </p:sp>
      <p:sp>
        <p:nvSpPr>
          <p:cNvPr id="7" name="Text Placeholder 6">
            <a:extLst>
              <a:ext uri="{FF2B5EF4-FFF2-40B4-BE49-F238E27FC236}">
                <a16:creationId xmlns:a16="http://schemas.microsoft.com/office/drawing/2014/main" id="{4540E1E3-2F9A-860C-5AC9-D8CD5C018121}"/>
              </a:ext>
            </a:extLst>
          </p:cNvPr>
          <p:cNvSpPr>
            <a:spLocks noGrp="1"/>
          </p:cNvSpPr>
          <p:nvPr>
            <p:ph type="body" idx="1"/>
          </p:nvPr>
        </p:nvSpPr>
        <p:spPr/>
        <p:txBody>
          <a:bodyPr>
            <a:normAutofit/>
          </a:bodyPr>
          <a:lstStyle/>
          <a:p>
            <a:pPr marL="0" indent="0">
              <a:buNone/>
            </a:pPr>
            <a:r>
              <a:rPr lang="en-US" sz="2000" i="1" dirty="0"/>
              <a:t>Ref: ISIFARMER. (n.d.). How to start vertical farming: a complete guide to build a vertical farming business. https://isifarmer.com/learn/how-to-start-vertical-farming</a:t>
            </a:r>
            <a:endParaRPr lang="sv-SE" sz="2000" i="1" dirty="0"/>
          </a:p>
        </p:txBody>
      </p:sp>
      <p:sp>
        <p:nvSpPr>
          <p:cNvPr id="4" name="Footer Placeholder 3">
            <a:extLst>
              <a:ext uri="{FF2B5EF4-FFF2-40B4-BE49-F238E27FC236}">
                <a16:creationId xmlns:a16="http://schemas.microsoft.com/office/drawing/2014/main" id="{92AEF630-0588-7178-1F87-336151922F67}"/>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1339CA6-6EF2-D6D5-F72B-4BB2A189738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92556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2084-B20A-72FA-663A-A2102CAD26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7CBAECD-5650-DDE9-0010-0F4E1DC3A63C}"/>
              </a:ext>
            </a:extLst>
          </p:cNvPr>
          <p:cNvSpPr>
            <a:spLocks noGrp="1"/>
          </p:cNvSpPr>
          <p:nvPr>
            <p:ph type="title"/>
          </p:nvPr>
        </p:nvSpPr>
        <p:spPr/>
        <p:txBody>
          <a:bodyPr/>
          <a:lstStyle/>
          <a:p>
            <a:r>
              <a:rPr lang="en-US" dirty="0"/>
              <a:t>before set-up a vertical farm</a:t>
            </a:r>
            <a:endParaRPr lang="sv-SE" dirty="0"/>
          </a:p>
        </p:txBody>
      </p:sp>
      <p:sp>
        <p:nvSpPr>
          <p:cNvPr id="7" name="Content Placeholder 6">
            <a:extLst>
              <a:ext uri="{FF2B5EF4-FFF2-40B4-BE49-F238E27FC236}">
                <a16:creationId xmlns:a16="http://schemas.microsoft.com/office/drawing/2014/main" id="{FC8251EA-D897-04F4-A994-4941CAAEFDA1}"/>
              </a:ext>
            </a:extLst>
          </p:cNvPr>
          <p:cNvSpPr>
            <a:spLocks noGrp="1"/>
          </p:cNvSpPr>
          <p:nvPr>
            <p:ph idx="1"/>
          </p:nvPr>
        </p:nvSpPr>
        <p:spPr/>
        <p:txBody>
          <a:bodyPr>
            <a:normAutofit/>
          </a:bodyPr>
          <a:lstStyle/>
          <a:p>
            <a:r>
              <a:rPr lang="sv-SE" dirty="0"/>
              <a:t>Steps: </a:t>
            </a:r>
          </a:p>
          <a:p>
            <a:pPr marL="914400" lvl="1" indent="-457200">
              <a:buFont typeface="+mj-lt"/>
              <a:buAutoNum type="arabicPeriod"/>
            </a:pPr>
            <a:r>
              <a:rPr lang="en-US" dirty="0"/>
              <a:t>Determine your goals</a:t>
            </a:r>
          </a:p>
          <a:p>
            <a:pPr marL="914400" lvl="1" indent="-457200">
              <a:buFont typeface="+mj-lt"/>
              <a:buAutoNum type="arabicPeriod"/>
            </a:pPr>
            <a:r>
              <a:rPr lang="en-US" dirty="0"/>
              <a:t>Research supply and demand</a:t>
            </a:r>
          </a:p>
          <a:p>
            <a:pPr marL="914400" lvl="1" indent="-457200">
              <a:buFont typeface="+mj-lt"/>
              <a:buAutoNum type="arabicPeriod"/>
            </a:pPr>
            <a:r>
              <a:rPr lang="en-US" dirty="0"/>
              <a:t>Regulations and permits</a:t>
            </a:r>
          </a:p>
          <a:p>
            <a:pPr marL="914400" lvl="1" indent="-457200">
              <a:buFont typeface="+mj-lt"/>
              <a:buAutoNum type="arabicPeriod"/>
            </a:pPr>
            <a:r>
              <a:rPr lang="en-US" dirty="0"/>
              <a:t>Choose a location</a:t>
            </a:r>
          </a:p>
          <a:p>
            <a:pPr marL="914400" lvl="1" indent="-457200">
              <a:buFont typeface="+mj-lt"/>
              <a:buAutoNum type="arabicPeriod"/>
            </a:pPr>
            <a:r>
              <a:rPr lang="en-US" dirty="0"/>
              <a:t>Choose your crops</a:t>
            </a:r>
          </a:p>
          <a:p>
            <a:pPr marL="914400" lvl="1" indent="-457200">
              <a:buFont typeface="+mj-lt"/>
              <a:buAutoNum type="arabicPeriod"/>
            </a:pPr>
            <a:r>
              <a:rPr lang="en-US" dirty="0"/>
              <a:t>Choose the vertical farming equipment</a:t>
            </a:r>
          </a:p>
          <a:p>
            <a:pPr marL="914400" lvl="1" indent="-457200">
              <a:buFont typeface="+mj-lt"/>
              <a:buAutoNum type="arabicPeriod"/>
            </a:pPr>
            <a:r>
              <a:rPr lang="en-US" dirty="0"/>
              <a:t>Time to calculate the costs</a:t>
            </a:r>
          </a:p>
          <a:p>
            <a:pPr marL="914400" lvl="1" indent="-457200">
              <a:buFont typeface="+mj-lt"/>
              <a:buAutoNum type="arabicPeriod"/>
            </a:pPr>
            <a:r>
              <a:rPr lang="en-US" dirty="0"/>
              <a:t>Secure funding</a:t>
            </a:r>
          </a:p>
          <a:p>
            <a:pPr marL="914400" lvl="1" indent="-457200">
              <a:buFont typeface="+mj-lt"/>
              <a:buAutoNum type="arabicPeriod"/>
            </a:pPr>
            <a:r>
              <a:rPr lang="en-US" dirty="0"/>
              <a:t>Set-up your farm</a:t>
            </a:r>
          </a:p>
          <a:p>
            <a:pPr lvl="1"/>
            <a:endParaRPr lang="sv-SE" dirty="0"/>
          </a:p>
        </p:txBody>
      </p:sp>
      <p:sp>
        <p:nvSpPr>
          <p:cNvPr id="4" name="Footer Placeholder 3">
            <a:extLst>
              <a:ext uri="{FF2B5EF4-FFF2-40B4-BE49-F238E27FC236}">
                <a16:creationId xmlns:a16="http://schemas.microsoft.com/office/drawing/2014/main" id="{A650723E-3BD6-4DAB-ACC6-BAC89EBAE11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8D80E654-C706-1AC8-4A0B-5090EDE41179}"/>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890409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1DD53-5F6C-E58F-659D-2F294E9D144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A482155-38DE-CBC8-1EE7-7379C6B1C767}"/>
              </a:ext>
            </a:extLst>
          </p:cNvPr>
          <p:cNvSpPr>
            <a:spLocks noGrp="1"/>
          </p:cNvSpPr>
          <p:nvPr>
            <p:ph type="title"/>
          </p:nvPr>
        </p:nvSpPr>
        <p:spPr/>
        <p:txBody>
          <a:bodyPr/>
          <a:lstStyle/>
          <a:p>
            <a:r>
              <a:rPr lang="en-US" dirty="0"/>
              <a:t>after set-up a vertical farm</a:t>
            </a:r>
            <a:endParaRPr lang="sv-SE" dirty="0"/>
          </a:p>
        </p:txBody>
      </p:sp>
      <p:sp>
        <p:nvSpPr>
          <p:cNvPr id="7" name="Content Placeholder 6">
            <a:extLst>
              <a:ext uri="{FF2B5EF4-FFF2-40B4-BE49-F238E27FC236}">
                <a16:creationId xmlns:a16="http://schemas.microsoft.com/office/drawing/2014/main" id="{DBCED469-A9C5-F321-483A-A4E32603FB26}"/>
              </a:ext>
            </a:extLst>
          </p:cNvPr>
          <p:cNvSpPr>
            <a:spLocks noGrp="1"/>
          </p:cNvSpPr>
          <p:nvPr>
            <p:ph idx="1"/>
          </p:nvPr>
        </p:nvSpPr>
        <p:spPr/>
        <p:txBody>
          <a:bodyPr>
            <a:normAutofit/>
          </a:bodyPr>
          <a:lstStyle/>
          <a:p>
            <a:r>
              <a:rPr lang="sv-SE" dirty="0"/>
              <a:t>Steps: </a:t>
            </a:r>
          </a:p>
          <a:p>
            <a:pPr marL="914400" lvl="1" indent="-457200">
              <a:buFont typeface="+mj-lt"/>
              <a:buAutoNum type="arabicPeriod"/>
            </a:pPr>
            <a:r>
              <a:rPr lang="en-US" dirty="0"/>
              <a:t>Monitor plant growth</a:t>
            </a:r>
          </a:p>
          <a:p>
            <a:pPr marL="914400" lvl="1" indent="-457200">
              <a:buFont typeface="+mj-lt"/>
              <a:buAutoNum type="arabicPeriod"/>
            </a:pPr>
            <a:r>
              <a:rPr lang="en-US" dirty="0"/>
              <a:t>Harvest and sell your products</a:t>
            </a:r>
          </a:p>
          <a:p>
            <a:pPr marL="914400" lvl="1" indent="-457200">
              <a:buFont typeface="+mj-lt"/>
              <a:buAutoNum type="arabicPeriod"/>
            </a:pPr>
            <a:r>
              <a:rPr lang="en-US" dirty="0"/>
              <a:t>Analyze your data</a:t>
            </a:r>
          </a:p>
          <a:p>
            <a:pPr marL="914400" lvl="1" indent="-457200">
              <a:buFont typeface="+mj-lt"/>
              <a:buAutoNum type="arabicPeriod"/>
            </a:pPr>
            <a:r>
              <a:rPr lang="en-US" dirty="0"/>
              <a:t>Continuously improve</a:t>
            </a:r>
          </a:p>
          <a:p>
            <a:pPr lvl="1"/>
            <a:endParaRPr lang="sv-SE" dirty="0"/>
          </a:p>
        </p:txBody>
      </p:sp>
      <p:sp>
        <p:nvSpPr>
          <p:cNvPr id="4" name="Footer Placeholder 3">
            <a:extLst>
              <a:ext uri="{FF2B5EF4-FFF2-40B4-BE49-F238E27FC236}">
                <a16:creationId xmlns:a16="http://schemas.microsoft.com/office/drawing/2014/main" id="{AC3BA87B-BCD2-1DD6-C596-1D73275B82CD}"/>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8E0F69FC-54CD-61CF-83C1-5A774667919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528908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0F032-8168-8C44-1EEF-643300362C6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57904D-7134-5B6C-CBF1-82A97B1E7675}"/>
              </a:ext>
            </a:extLst>
          </p:cNvPr>
          <p:cNvSpPr>
            <a:spLocks noGrp="1"/>
          </p:cNvSpPr>
          <p:nvPr>
            <p:ph type="title"/>
          </p:nvPr>
        </p:nvSpPr>
        <p:spPr/>
        <p:txBody>
          <a:bodyPr>
            <a:normAutofit/>
          </a:bodyPr>
          <a:lstStyle/>
          <a:p>
            <a:r>
              <a:rPr lang="en-US" dirty="0"/>
              <a:t>Case studies of urban/vertical farming</a:t>
            </a:r>
            <a:endParaRPr lang="sv-SE" dirty="0"/>
          </a:p>
        </p:txBody>
      </p:sp>
      <p:sp>
        <p:nvSpPr>
          <p:cNvPr id="7" name="Text Placeholder 6">
            <a:extLst>
              <a:ext uri="{FF2B5EF4-FFF2-40B4-BE49-F238E27FC236}">
                <a16:creationId xmlns:a16="http://schemas.microsoft.com/office/drawing/2014/main" id="{FEB90137-1ABC-40DC-BA88-561DD73407BB}"/>
              </a:ext>
            </a:extLst>
          </p:cNvPr>
          <p:cNvSpPr>
            <a:spLocks noGrp="1"/>
          </p:cNvSpPr>
          <p:nvPr>
            <p:ph type="body" idx="1"/>
          </p:nvPr>
        </p:nvSpPr>
        <p:spPr/>
        <p:txBody>
          <a:bodyPr>
            <a:normAutofit/>
          </a:bodyPr>
          <a:lstStyle/>
          <a:p>
            <a:pPr marL="0" indent="0">
              <a:buNone/>
            </a:pPr>
            <a:endParaRPr lang="sv-SE" sz="2000" i="1" dirty="0"/>
          </a:p>
        </p:txBody>
      </p:sp>
      <p:sp>
        <p:nvSpPr>
          <p:cNvPr id="4" name="Footer Placeholder 3">
            <a:extLst>
              <a:ext uri="{FF2B5EF4-FFF2-40B4-BE49-F238E27FC236}">
                <a16:creationId xmlns:a16="http://schemas.microsoft.com/office/drawing/2014/main" id="{39529B68-D8F9-34EA-6247-BFE61A42B23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C4A550A-5883-9A07-DC2C-E548955ECBED}"/>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212503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99928A7-F4A5-9974-C3E7-F0ED1D3DA88B}"/>
              </a:ext>
            </a:extLst>
          </p:cNvPr>
          <p:cNvSpPr>
            <a:spLocks noGrp="1"/>
          </p:cNvSpPr>
          <p:nvPr>
            <p:ph type="title"/>
          </p:nvPr>
        </p:nvSpPr>
        <p:spPr/>
        <p:txBody>
          <a:bodyPr>
            <a:normAutofit fontScale="90000"/>
          </a:bodyPr>
          <a:lstStyle/>
          <a:p>
            <a:r>
              <a:rPr lang="en-US" dirty="0"/>
              <a:t>Thammasat University Urban Rooftop Farm (</a:t>
            </a:r>
            <a:r>
              <a:rPr lang="en-US" dirty="0" err="1"/>
              <a:t>Greenroofs</a:t>
            </a:r>
            <a:r>
              <a:rPr lang="en-US" dirty="0"/>
              <a:t>)</a:t>
            </a:r>
            <a:endParaRPr lang="sv-SE" dirty="0"/>
          </a:p>
        </p:txBody>
      </p:sp>
      <p:sp>
        <p:nvSpPr>
          <p:cNvPr id="9" name="Content Placeholder 8">
            <a:extLst>
              <a:ext uri="{FF2B5EF4-FFF2-40B4-BE49-F238E27FC236}">
                <a16:creationId xmlns:a16="http://schemas.microsoft.com/office/drawing/2014/main" id="{10B6EA34-12EF-8899-2C0D-60921549A495}"/>
              </a:ext>
            </a:extLst>
          </p:cNvPr>
          <p:cNvSpPr>
            <a:spLocks noGrp="1"/>
          </p:cNvSpPr>
          <p:nvPr>
            <p:ph idx="1"/>
          </p:nvPr>
        </p:nvSpPr>
        <p:spPr>
          <a:xfrm>
            <a:off x="838200" y="1825625"/>
            <a:ext cx="6477000" cy="4351338"/>
          </a:xfrm>
        </p:spPr>
        <p:txBody>
          <a:bodyPr/>
          <a:lstStyle/>
          <a:p>
            <a:r>
              <a:rPr lang="en-US" sz="1800" dirty="0">
                <a:solidFill>
                  <a:srgbClr val="000000"/>
                </a:solidFill>
                <a:effectLst/>
                <a:latin typeface="Calibri" panose="020F0502020204030204" pitchFamily="34" charset="0"/>
                <a:ea typeface="Calibri" panose="020F0502020204030204" pitchFamily="34" charset="0"/>
              </a:rPr>
              <a:t>Designed by LANDPROCESS, the $31 million TURF incorporates sustainable food production, renewable energy, organic waste, water management and public space within its 22,000 square meters. </a:t>
            </a:r>
          </a:p>
          <a:p>
            <a:r>
              <a:rPr lang="en-US" sz="1800" dirty="0">
                <a:solidFill>
                  <a:srgbClr val="000000"/>
                </a:solidFill>
                <a:effectLst/>
                <a:latin typeface="Calibri" panose="020F0502020204030204" pitchFamily="34" charset="0"/>
                <a:ea typeface="Calibri" panose="020F0502020204030204" pitchFamily="34" charset="0"/>
              </a:rPr>
              <a:t>TURF grows more than 40 edible species, including rice, indigenous vegetables and herbs, and fruit trees. </a:t>
            </a:r>
            <a:endParaRPr lang="en-US" sz="1800" dirty="0">
              <a:solidFill>
                <a:srgbClr val="000000"/>
              </a:solidFill>
              <a:latin typeface="Calibri" panose="020F0502020204030204" pitchFamily="34" charset="0"/>
              <a:ea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The roof is equipped with solar panels, capable of producing up to 500,000 watts per hour to irrigate the urban farm from the retaining ponds and power the building beneath it.</a:t>
            </a:r>
            <a:endParaRPr lang="sv-SE" dirty="0"/>
          </a:p>
        </p:txBody>
      </p:sp>
      <p:sp>
        <p:nvSpPr>
          <p:cNvPr id="4" name="Footer Placeholder 3">
            <a:extLst>
              <a:ext uri="{FF2B5EF4-FFF2-40B4-BE49-F238E27FC236}">
                <a16:creationId xmlns:a16="http://schemas.microsoft.com/office/drawing/2014/main" id="{8449AD98-40EB-7A53-DA3C-010902315AB3}"/>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4C3ED8B-D83A-BB7A-C803-10513E5367D5}"/>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10" name="图片 1">
            <a:extLst>
              <a:ext uri="{FF2B5EF4-FFF2-40B4-BE49-F238E27FC236}">
                <a16:creationId xmlns:a16="http://schemas.microsoft.com/office/drawing/2014/main" id="{EA730E1F-553A-2182-B2B2-7A627545A6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2923" y="1626101"/>
            <a:ext cx="3815080" cy="1873250"/>
          </a:xfrm>
          <a:prstGeom prst="rect">
            <a:avLst/>
          </a:prstGeom>
        </p:spPr>
      </p:pic>
      <p:pic>
        <p:nvPicPr>
          <p:cNvPr id="11" name="图片 1">
            <a:extLst>
              <a:ext uri="{FF2B5EF4-FFF2-40B4-BE49-F238E27FC236}">
                <a16:creationId xmlns:a16="http://schemas.microsoft.com/office/drawing/2014/main" id="{705E04FB-D684-8F26-7747-F3941A35F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2923" y="3938838"/>
            <a:ext cx="3822065" cy="1860550"/>
          </a:xfrm>
          <a:prstGeom prst="rect">
            <a:avLst/>
          </a:prstGeom>
        </p:spPr>
      </p:pic>
    </p:spTree>
    <p:extLst>
      <p:ext uri="{BB962C8B-B14F-4D97-AF65-F5344CB8AC3E}">
        <p14:creationId xmlns:p14="http://schemas.microsoft.com/office/powerpoint/2010/main" val="426878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69-DCFC-F092-45FB-F735AEA9DC21}"/>
              </a:ext>
            </a:extLst>
          </p:cNvPr>
          <p:cNvSpPr>
            <a:spLocks noGrp="1"/>
          </p:cNvSpPr>
          <p:nvPr>
            <p:ph type="title"/>
          </p:nvPr>
        </p:nvSpPr>
        <p:spPr/>
        <p:txBody>
          <a:bodyPr>
            <a:normAutofit fontScale="90000"/>
          </a:bodyPr>
          <a:lstStyle/>
          <a:p>
            <a:r>
              <a:rPr lang="en-US" dirty="0"/>
              <a:t>Brooklyn Grange Rooftop Farm (BROOKLYN GRANGE)</a:t>
            </a:r>
            <a:endParaRPr lang="sv-SE" dirty="0"/>
          </a:p>
        </p:txBody>
      </p:sp>
      <p:sp>
        <p:nvSpPr>
          <p:cNvPr id="3" name="Content Placeholder 2">
            <a:extLst>
              <a:ext uri="{FF2B5EF4-FFF2-40B4-BE49-F238E27FC236}">
                <a16:creationId xmlns:a16="http://schemas.microsoft.com/office/drawing/2014/main" id="{353E3BB7-5B62-DF6E-F596-C84394BA5833}"/>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The farm's start-up budget was estimated to be $165,000 to get the farm up and running, later increased to $200,000 because the first farm site was over 4,000 square feet. </a:t>
            </a:r>
          </a:p>
          <a:p>
            <a:r>
              <a:rPr lang="en-US" sz="1800" dirty="0">
                <a:solidFill>
                  <a:srgbClr val="000000"/>
                </a:solidFill>
                <a:latin typeface="Calibri" panose="020F0502020204030204" pitchFamily="34" charset="0"/>
              </a:rPr>
              <a:t>More than 30 types of organic fruits and vegetables are grown on the Brooklyn farm, with tomatoes being the dominant crop, and others such as peppers, kale, beets, cabbage, herbs, carrots, radishes, beans, and more. The farm produces about 50,000 pounds of organic food each year, which is commonly used to host visitors, sell, and serve CSA members and restaurants. </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selling crops only accounts for 1/3 of their income, and the other two important profit channels are </a:t>
            </a:r>
            <a:r>
              <a:rPr lang="en-US" sz="1800" dirty="0" err="1">
                <a:solidFill>
                  <a:srgbClr val="000000"/>
                </a:solidFill>
                <a:effectLst/>
                <a:latin typeface="Calibri" panose="020F0502020204030204" pitchFamily="34" charset="0"/>
                <a:ea typeface="Calibri" panose="020F0502020204030204" pitchFamily="34" charset="0"/>
              </a:rPr>
              <a:t>organising</a:t>
            </a:r>
            <a:r>
              <a:rPr lang="en-US" sz="1800" dirty="0">
                <a:solidFill>
                  <a:srgbClr val="000000"/>
                </a:solidFill>
                <a:effectLst/>
                <a:latin typeface="Calibri" panose="020F0502020204030204" pitchFamily="34" charset="0"/>
                <a:ea typeface="Calibri" panose="020F0502020204030204" pitchFamily="34" charset="0"/>
              </a:rPr>
              <a:t> events and providing green roof design and construction services</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AB114FBD-C63A-656C-AA05-64DF72708C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3D5F77F1-DF1B-8144-3C53-FD63B434559C}"/>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6" name="Picture 5">
            <a:extLst>
              <a:ext uri="{FF2B5EF4-FFF2-40B4-BE49-F238E27FC236}">
                <a16:creationId xmlns:a16="http://schemas.microsoft.com/office/drawing/2014/main" id="{17A41CE6-5BF2-F2AB-259A-F03A8CD71B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6120" y="1752601"/>
            <a:ext cx="3898265" cy="1644650"/>
          </a:xfrm>
          <a:prstGeom prst="rect">
            <a:avLst/>
          </a:prstGeom>
          <a:noFill/>
          <a:ln>
            <a:noFill/>
          </a:ln>
        </p:spPr>
      </p:pic>
      <p:pic>
        <p:nvPicPr>
          <p:cNvPr id="7" name="图片 1">
            <a:extLst>
              <a:ext uri="{FF2B5EF4-FFF2-40B4-BE49-F238E27FC236}">
                <a16:creationId xmlns:a16="http://schemas.microsoft.com/office/drawing/2014/main" id="{FEBF2906-F5FF-59F4-43A1-BF7CE83CD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120" y="3812858"/>
            <a:ext cx="3924300" cy="1438910"/>
          </a:xfrm>
          <a:prstGeom prst="rect">
            <a:avLst/>
          </a:prstGeom>
        </p:spPr>
      </p:pic>
    </p:spTree>
    <p:extLst>
      <p:ext uri="{BB962C8B-B14F-4D97-AF65-F5344CB8AC3E}">
        <p14:creationId xmlns:p14="http://schemas.microsoft.com/office/powerpoint/2010/main" val="1795608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A6906-5A96-5CDD-2F1B-47DE673645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54090-5BFE-CF36-16CC-83438A00DF56}"/>
              </a:ext>
            </a:extLst>
          </p:cNvPr>
          <p:cNvSpPr>
            <a:spLocks noGrp="1"/>
          </p:cNvSpPr>
          <p:nvPr>
            <p:ph type="title"/>
          </p:nvPr>
        </p:nvSpPr>
        <p:spPr/>
        <p:txBody>
          <a:bodyPr>
            <a:normAutofit fontScale="90000"/>
          </a:bodyPr>
          <a:lstStyle/>
          <a:p>
            <a:r>
              <a:rPr lang="en-US" dirty="0" err="1"/>
              <a:t>GrowUp’s</a:t>
            </a:r>
            <a:r>
              <a:rPr lang="en-US" dirty="0"/>
              <a:t> Aquaponic Urban Farm (</a:t>
            </a:r>
            <a:r>
              <a:rPr lang="en-US" dirty="0" err="1"/>
              <a:t>Designboom</a:t>
            </a:r>
            <a:r>
              <a:rPr lang="en-US" dirty="0"/>
              <a:t>)</a:t>
            </a:r>
            <a:endParaRPr lang="sv-SE" dirty="0"/>
          </a:p>
        </p:txBody>
      </p:sp>
      <p:sp>
        <p:nvSpPr>
          <p:cNvPr id="3" name="Content Placeholder 2">
            <a:extLst>
              <a:ext uri="{FF2B5EF4-FFF2-40B4-BE49-F238E27FC236}">
                <a16:creationId xmlns:a16="http://schemas.microsoft.com/office/drawing/2014/main" id="{C08F5B4A-68DB-0D74-9073-C1792BB2A1CC}"/>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After successfully raising over £16,000 through a Kickstarter campaign, the team constructed their </a:t>
            </a:r>
            <a:r>
              <a:rPr lang="en-US" sz="1800" dirty="0" err="1">
                <a:solidFill>
                  <a:srgbClr val="000000"/>
                </a:solidFill>
                <a:effectLst/>
                <a:latin typeface="Calibri" panose="020F0502020204030204" pitchFamily="34" charset="0"/>
                <a:ea typeface="Calibri" panose="020F0502020204030204" pitchFamily="34" charset="0"/>
              </a:rPr>
              <a:t>GrowUp</a:t>
            </a:r>
            <a:r>
              <a:rPr lang="en-US" sz="1800" dirty="0">
                <a:solidFill>
                  <a:srgbClr val="000000"/>
                </a:solidFill>
                <a:effectLst/>
                <a:latin typeface="Calibri" panose="020F0502020204030204" pitchFamily="34" charset="0"/>
                <a:ea typeface="Calibri" panose="020F0502020204030204" pitchFamily="34" charset="0"/>
              </a:rPr>
              <a:t> Box from a reused shipping container that was modified to include a rooftop greenhouse. </a:t>
            </a:r>
          </a:p>
          <a:p>
            <a:r>
              <a:rPr lang="en-US" sz="1800" dirty="0">
                <a:solidFill>
                  <a:srgbClr val="000000"/>
                </a:solidFill>
                <a:latin typeface="Calibri" panose="020F0502020204030204" pitchFamily="34" charset="0"/>
              </a:rPr>
              <a:t>With a footprint of only 14 square meters, the </a:t>
            </a:r>
            <a:r>
              <a:rPr lang="en-US" sz="1800" dirty="0" err="1">
                <a:solidFill>
                  <a:srgbClr val="000000"/>
                </a:solidFill>
                <a:latin typeface="Calibri" panose="020F0502020204030204" pitchFamily="34" charset="0"/>
              </a:rPr>
              <a:t>GrowUp</a:t>
            </a:r>
            <a:r>
              <a:rPr lang="en-US" sz="1800" dirty="0">
                <a:solidFill>
                  <a:srgbClr val="000000"/>
                </a:solidFill>
                <a:latin typeface="Calibri" panose="020F0502020204030204" pitchFamily="34" charset="0"/>
              </a:rPr>
              <a:t> Box can produce around 100 kilograms of fish and 400 kilograms of lettuce per year.</a:t>
            </a:r>
            <a:endParaRPr lang="sv-SE" sz="1800" dirty="0">
              <a:solidFill>
                <a:srgbClr val="000000"/>
              </a:solidFill>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Part of a hybrid technology system called aquaponics in which methods of cultivating plants in water are synthesized with the practice of raising aquatic animals, the module is fitted with a rooftop greenhouse fed by the nutrient-rich wastewater from tilapia-filled fish tanks.</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CE924457-5E1D-5C8F-E7DD-2791153D54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AEF7F180-5561-35D1-181B-70FE8BA75DF4}"/>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图片 1">
            <a:extLst>
              <a:ext uri="{FF2B5EF4-FFF2-40B4-BE49-F238E27FC236}">
                <a16:creationId xmlns:a16="http://schemas.microsoft.com/office/drawing/2014/main" id="{10413D7F-75EE-B7E2-0F70-CF692502F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1316" y="1663699"/>
            <a:ext cx="2959084" cy="1999575"/>
          </a:xfrm>
          <a:prstGeom prst="rect">
            <a:avLst/>
          </a:prstGeom>
        </p:spPr>
      </p:pic>
      <p:pic>
        <p:nvPicPr>
          <p:cNvPr id="9" name="图片 1">
            <a:extLst>
              <a:ext uri="{FF2B5EF4-FFF2-40B4-BE49-F238E27FC236}">
                <a16:creationId xmlns:a16="http://schemas.microsoft.com/office/drawing/2014/main" id="{08ACAF22-A1A9-23F9-AC37-53000150A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1316" y="3874452"/>
            <a:ext cx="2959084" cy="2183191"/>
          </a:xfrm>
          <a:prstGeom prst="rect">
            <a:avLst/>
          </a:prstGeom>
        </p:spPr>
      </p:pic>
    </p:spTree>
    <p:extLst>
      <p:ext uri="{BB962C8B-B14F-4D97-AF65-F5344CB8AC3E}">
        <p14:creationId xmlns:p14="http://schemas.microsoft.com/office/powerpoint/2010/main" val="3459945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 y="2123260"/>
            <a:ext cx="12047620" cy="2387600"/>
          </a:xfrm>
        </p:spPr>
        <p:txBody>
          <a:bodyPr>
            <a:noAutofit/>
          </a:bodyPr>
          <a:lstStyle/>
          <a:p>
            <a:r>
              <a:rPr lang="en-GB" sz="4800" b="1" dirty="0">
                <a:solidFill>
                  <a:srgbClr val="94C020"/>
                </a:solidFill>
                <a:latin typeface="+mn-lt"/>
              </a:rPr>
              <a:t>Course: </a:t>
            </a:r>
            <a:r>
              <a:rPr lang="en-GB" sz="4800" b="0" dirty="0">
                <a:solidFill>
                  <a:srgbClr val="94C020"/>
                </a:solidFill>
                <a:latin typeface="+mn-lt"/>
              </a:rPr>
              <a:t>VET</a:t>
            </a:r>
            <a:br>
              <a:rPr lang="en-GB" sz="4800" b="1" dirty="0">
                <a:solidFill>
                  <a:srgbClr val="94C020"/>
                </a:solidFill>
                <a:latin typeface="+mn-lt"/>
              </a:rPr>
            </a:br>
            <a:r>
              <a:rPr lang="en-GB" sz="4800" b="1" dirty="0">
                <a:solidFill>
                  <a:srgbClr val="94C020"/>
                </a:solidFill>
                <a:latin typeface="+mn-lt"/>
              </a:rPr>
              <a:t>Module: </a:t>
            </a:r>
            <a:r>
              <a:rPr lang="en-GB" sz="4800" b="0" dirty="0">
                <a:solidFill>
                  <a:srgbClr val="94C020"/>
                </a:solidFill>
                <a:latin typeface="+mn-lt"/>
              </a:rPr>
              <a:t>Controlled environment agriculture</a:t>
            </a:r>
            <a:br>
              <a:rPr lang="en-GB" sz="4800" b="1" dirty="0">
                <a:solidFill>
                  <a:srgbClr val="94C020"/>
                </a:solidFill>
                <a:latin typeface="+mn-lt"/>
              </a:rPr>
            </a:br>
            <a:r>
              <a:rPr lang="en-GB" sz="4800" b="1" dirty="0">
                <a:solidFill>
                  <a:srgbClr val="94C020"/>
                </a:solidFill>
                <a:latin typeface="+mn-lt"/>
              </a:rPr>
              <a:t>Learning Unit: </a:t>
            </a:r>
            <a:r>
              <a:rPr lang="en-US" sz="4800" b="0" dirty="0">
                <a:solidFill>
                  <a:srgbClr val="94C020"/>
                </a:solidFill>
                <a:latin typeface="+mn-lt"/>
              </a:rPr>
              <a:t>The business of urban farming: practical guidance</a:t>
            </a:r>
            <a:endParaRPr lang="en-GB" sz="4800" b="0" dirty="0">
              <a:solidFill>
                <a:srgbClr val="94C020"/>
              </a:solidFill>
              <a:latin typeface="+mn-lt"/>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it-IT" dirty="0">
                <a:solidFill>
                  <a:schemeClr val="tx1">
                    <a:lumMod val="65000"/>
                    <a:lumOff val="35000"/>
                  </a:schemeClr>
                </a:solidFill>
              </a:rPr>
              <a:t>Hailong Li</a:t>
            </a:r>
          </a:p>
          <a:p>
            <a:pPr marL="0" indent="0">
              <a:buNone/>
            </a:pPr>
            <a:r>
              <a:rPr lang="it-IT" dirty="0"/>
              <a:t>Mälardalen University</a:t>
            </a:r>
          </a:p>
          <a:p>
            <a:pPr marL="0" indent="0">
              <a:buNone/>
            </a:pPr>
            <a:r>
              <a:rPr lang="it-IT" dirty="0">
                <a:solidFill>
                  <a:schemeClr val="tx1">
                    <a:lumMod val="65000"/>
                    <a:lumOff val="35000"/>
                  </a:schemeClr>
                </a:solidFill>
              </a:rPr>
              <a:t>Sweden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60BAF-5868-C149-0372-DE6EC66BD5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139A1-2A9E-1A7F-49A1-3499AE0C6CEE}"/>
              </a:ext>
            </a:extLst>
          </p:cNvPr>
          <p:cNvSpPr>
            <a:spLocks noGrp="1"/>
          </p:cNvSpPr>
          <p:nvPr>
            <p:ph type="title"/>
          </p:nvPr>
        </p:nvSpPr>
        <p:spPr/>
        <p:txBody>
          <a:bodyPr>
            <a:normAutofit/>
          </a:bodyPr>
          <a:lstStyle/>
          <a:p>
            <a:r>
              <a:rPr lang="en-US" dirty="0" err="1"/>
              <a:t>Pasona</a:t>
            </a:r>
            <a:r>
              <a:rPr lang="en-US" dirty="0"/>
              <a:t> Urban Farm (</a:t>
            </a:r>
            <a:r>
              <a:rPr lang="en-US" dirty="0" err="1"/>
              <a:t>Buczynski</a:t>
            </a:r>
            <a:r>
              <a:rPr lang="en-US" dirty="0"/>
              <a:t>, 2013)</a:t>
            </a:r>
            <a:endParaRPr lang="sv-SE" dirty="0"/>
          </a:p>
        </p:txBody>
      </p:sp>
      <p:sp>
        <p:nvSpPr>
          <p:cNvPr id="3" name="Content Placeholder 2">
            <a:extLst>
              <a:ext uri="{FF2B5EF4-FFF2-40B4-BE49-F238E27FC236}">
                <a16:creationId xmlns:a16="http://schemas.microsoft.com/office/drawing/2014/main" id="{BFB7E576-D25F-15B1-B079-91FE53A34571}"/>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Throughout the office, vines, trees, plantar boxes and garden beds are a permanent fixture.</a:t>
            </a:r>
          </a:p>
          <a:p>
            <a:r>
              <a:rPr lang="en-US" sz="1800" dirty="0">
                <a:solidFill>
                  <a:srgbClr val="000000"/>
                </a:solidFill>
                <a:effectLst/>
                <a:latin typeface="Calibri" panose="020F0502020204030204" pitchFamily="34" charset="0"/>
                <a:ea typeface="Calibri" panose="020F0502020204030204" pitchFamily="34" charset="0"/>
              </a:rPr>
              <a:t>An intelligent climate control system monitors humidity, temperature and breeze to balance human comfort during office hours and crop growth after hours, </a:t>
            </a:r>
            <a:r>
              <a:rPr lang="en-US" sz="1800" dirty="0" err="1">
                <a:solidFill>
                  <a:srgbClr val="000000"/>
                </a:solidFill>
                <a:effectLst/>
                <a:latin typeface="Calibri" panose="020F0502020204030204" pitchFamily="34" charset="0"/>
                <a:ea typeface="Calibri" panose="020F0502020204030204" pitchFamily="34" charset="0"/>
              </a:rPr>
              <a:t>maximising</a:t>
            </a:r>
            <a:r>
              <a:rPr lang="en-US" sz="1800" dirty="0">
                <a:solidFill>
                  <a:srgbClr val="000000"/>
                </a:solidFill>
                <a:effectLst/>
                <a:latin typeface="Calibri" panose="020F0502020204030204" pitchFamily="34" charset="0"/>
                <a:ea typeface="Calibri" panose="020F0502020204030204" pitchFamily="34" charset="0"/>
              </a:rPr>
              <a:t> crop yield and annual harvest growth. </a:t>
            </a:r>
          </a:p>
          <a:p>
            <a:r>
              <a:rPr lang="en-US" sz="1800" dirty="0">
                <a:solidFill>
                  <a:srgbClr val="000000"/>
                </a:solidFill>
                <a:effectLst/>
                <a:latin typeface="Calibri" panose="020F0502020204030204" pitchFamily="34" charset="0"/>
                <a:ea typeface="Calibri" panose="020F0502020204030204" pitchFamily="34" charset="0"/>
              </a:rPr>
              <a:t>As crops harvested in </a:t>
            </a:r>
            <a:r>
              <a:rPr lang="en-US" sz="1800" dirty="0" err="1">
                <a:solidFill>
                  <a:srgbClr val="000000"/>
                </a:solidFill>
                <a:effectLst/>
                <a:latin typeface="Calibri" panose="020F0502020204030204" pitchFamily="34" charset="0"/>
                <a:ea typeface="Calibri" panose="020F0502020204030204" pitchFamily="34" charset="0"/>
              </a:rPr>
              <a:t>Pasona</a:t>
            </a:r>
            <a:r>
              <a:rPr lang="en-US" sz="1800" dirty="0">
                <a:solidFill>
                  <a:srgbClr val="000000"/>
                </a:solidFill>
                <a:effectLst/>
                <a:latin typeface="Calibri" panose="020F0502020204030204" pitchFamily="34" charset="0"/>
                <a:ea typeface="Calibri" panose="020F0502020204030204" pitchFamily="34" charset="0"/>
              </a:rPr>
              <a:t> headquarters are served within the building cafeterias, it highlights the ‘zero food’ mileage concept of a sustainable food distribution system that reduces energy and transportation costs.</a:t>
            </a:r>
          </a:p>
          <a:p>
            <a:r>
              <a:rPr lang="en-GB" sz="1800" dirty="0">
                <a:solidFill>
                  <a:srgbClr val="000000"/>
                </a:solidFill>
                <a:effectLst/>
                <a:latin typeface="Calibri" panose="020F0502020204030204" pitchFamily="34" charset="0"/>
                <a:ea typeface="Calibri" panose="020F0502020204030204" pitchFamily="34" charset="0"/>
              </a:rPr>
              <a:t>Externally, a double-skin green façade features seasonal flowers and orange trees planted in shallow balconies, creating a living green wall and a dynamic identity to the public.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847FDE63-14E4-87B2-8075-51EB711134D2}"/>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50D423E0-BC53-657F-1AA5-ABDD7A4C740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图片 1">
            <a:extLst>
              <a:ext uri="{FF2B5EF4-FFF2-40B4-BE49-F238E27FC236}">
                <a16:creationId xmlns:a16="http://schemas.microsoft.com/office/drawing/2014/main" id="{932B25C1-2BB9-16E6-BBA5-0D54676277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4988" y="1690687"/>
            <a:ext cx="3255411" cy="2105671"/>
          </a:xfrm>
          <a:prstGeom prst="rect">
            <a:avLst/>
          </a:prstGeom>
        </p:spPr>
      </p:pic>
      <p:pic>
        <p:nvPicPr>
          <p:cNvPr id="7" name="图片 1">
            <a:extLst>
              <a:ext uri="{FF2B5EF4-FFF2-40B4-BE49-F238E27FC236}">
                <a16:creationId xmlns:a16="http://schemas.microsoft.com/office/drawing/2014/main" id="{F8A8D843-F3D2-FCFC-CD26-F66F8121D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987" y="4001294"/>
            <a:ext cx="3255411" cy="2084760"/>
          </a:xfrm>
          <a:prstGeom prst="rect">
            <a:avLst/>
          </a:prstGeom>
        </p:spPr>
      </p:pic>
    </p:spTree>
    <p:extLst>
      <p:ext uri="{BB962C8B-B14F-4D97-AF65-F5344CB8AC3E}">
        <p14:creationId xmlns:p14="http://schemas.microsoft.com/office/powerpoint/2010/main" val="3369666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CA952-BD19-6DEA-F420-A424A7859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24906-835B-B524-4664-74EB756FB098}"/>
              </a:ext>
            </a:extLst>
          </p:cNvPr>
          <p:cNvSpPr>
            <a:spLocks noGrp="1"/>
          </p:cNvSpPr>
          <p:nvPr>
            <p:ph type="title"/>
          </p:nvPr>
        </p:nvSpPr>
        <p:spPr/>
        <p:txBody>
          <a:bodyPr>
            <a:normAutofit/>
          </a:bodyPr>
          <a:lstStyle/>
          <a:p>
            <a:r>
              <a:rPr lang="en-US" dirty="0"/>
              <a:t>Growing Underground (Walsh, 2021)</a:t>
            </a:r>
            <a:endParaRPr lang="sv-SE" dirty="0"/>
          </a:p>
        </p:txBody>
      </p:sp>
      <p:sp>
        <p:nvSpPr>
          <p:cNvPr id="3" name="Content Placeholder 2">
            <a:extLst>
              <a:ext uri="{FF2B5EF4-FFF2-40B4-BE49-F238E27FC236}">
                <a16:creationId xmlns:a16="http://schemas.microsoft.com/office/drawing/2014/main" id="{358E978C-9A73-07FF-00D1-C0225B0FF416}"/>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the world’s first subterranean farm uses the latest hydroponic technology and LED lighting powered by renewable energy to produce fresh vegetables.</a:t>
            </a:r>
          </a:p>
          <a:p>
            <a:r>
              <a:rPr lang="en-US" sz="1800" dirty="0">
                <a:solidFill>
                  <a:srgbClr val="000000"/>
                </a:solidFill>
                <a:effectLst/>
                <a:latin typeface="Calibri" panose="020F0502020204030204" pitchFamily="34" charset="0"/>
                <a:ea typeface="Calibri" panose="020F0502020204030204" pitchFamily="34" charset="0"/>
              </a:rPr>
              <a:t>using 70% less water than your typical farming operation. They utilize a closed-loop ebb and flow system where water with nutrients floods the beds of sprouts a few times a day and then is recycled through a reservoir and reused. The plants float in a substrate made from recycled wool carpeting. Lights sit above the plants and are turned on and off to simulate daylight and night time.</a:t>
            </a:r>
          </a:p>
          <a:p>
            <a:r>
              <a:rPr lang="en-US" sz="1800" dirty="0">
                <a:solidFill>
                  <a:srgbClr val="000000"/>
                </a:solidFill>
                <a:effectLst/>
                <a:latin typeface="Calibri" panose="020F0502020204030204" pitchFamily="34" charset="0"/>
                <a:ea typeface="Calibri" panose="020F0502020204030204" pitchFamily="34" charset="0"/>
              </a:rPr>
              <a:t>By 2022, Growing Underground hopes to be producing over 60 </a:t>
            </a:r>
            <a:r>
              <a:rPr lang="en-US" sz="1800" dirty="0" err="1">
                <a:solidFill>
                  <a:srgbClr val="000000"/>
                </a:solidFill>
                <a:effectLst/>
                <a:latin typeface="Calibri" panose="020F0502020204030204" pitchFamily="34" charset="0"/>
                <a:ea typeface="Calibri" panose="020F0502020204030204" pitchFamily="34" charset="0"/>
              </a:rPr>
              <a:t>tonnes</a:t>
            </a:r>
            <a:r>
              <a:rPr lang="en-US" sz="1800" dirty="0">
                <a:solidFill>
                  <a:srgbClr val="000000"/>
                </a:solidFill>
                <a:effectLst/>
                <a:latin typeface="Calibri" panose="020F0502020204030204" pitchFamily="34" charset="0"/>
                <a:ea typeface="Calibri" panose="020F0502020204030204" pitchFamily="34" charset="0"/>
              </a:rPr>
              <a:t> of produce per year from a 528m2 area. That’s enough to meet the yearly lettuce consumption of 10,000 adults. The farm grows 12 times more per unit area than a traditional greenhouse grows in the UK but it also consumes four times more energy per unit area</a:t>
            </a:r>
            <a:r>
              <a:rPr lang="en-GB"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DE9AFC10-1C5F-1700-5EF9-D9D8142F3236}"/>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2E289DB7-D86C-F8C2-61C2-CA8D1B1C426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8" name="图片 1">
            <a:extLst>
              <a:ext uri="{FF2B5EF4-FFF2-40B4-BE49-F238E27FC236}">
                <a16:creationId xmlns:a16="http://schemas.microsoft.com/office/drawing/2014/main" id="{BFF5F033-F76C-E784-9673-4144006E4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632" y="1825625"/>
            <a:ext cx="3086735" cy="2006600"/>
          </a:xfrm>
          <a:prstGeom prst="rect">
            <a:avLst/>
          </a:prstGeom>
        </p:spPr>
      </p:pic>
      <p:pic>
        <p:nvPicPr>
          <p:cNvPr id="9" name="图片 1">
            <a:extLst>
              <a:ext uri="{FF2B5EF4-FFF2-40B4-BE49-F238E27FC236}">
                <a16:creationId xmlns:a16="http://schemas.microsoft.com/office/drawing/2014/main" id="{09068618-F067-E6D3-274E-C64E4B0282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631" y="4040664"/>
            <a:ext cx="3086735" cy="2257828"/>
          </a:xfrm>
          <a:prstGeom prst="rect">
            <a:avLst/>
          </a:prstGeom>
        </p:spPr>
      </p:pic>
    </p:spTree>
    <p:extLst>
      <p:ext uri="{BB962C8B-B14F-4D97-AF65-F5344CB8AC3E}">
        <p14:creationId xmlns:p14="http://schemas.microsoft.com/office/powerpoint/2010/main" val="1763320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84254-B189-93D8-A78A-7C2E7294D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38A7F-A972-582A-2300-AF480B7EC996}"/>
              </a:ext>
            </a:extLst>
          </p:cNvPr>
          <p:cNvSpPr>
            <a:spLocks noGrp="1"/>
          </p:cNvSpPr>
          <p:nvPr>
            <p:ph type="title"/>
          </p:nvPr>
        </p:nvSpPr>
        <p:spPr/>
        <p:txBody>
          <a:bodyPr>
            <a:normAutofit/>
          </a:bodyPr>
          <a:lstStyle/>
          <a:p>
            <a:r>
              <a:rPr lang="en-US" dirty="0"/>
              <a:t>Pink Farm (</a:t>
            </a:r>
            <a:r>
              <a:rPr lang="en-US" dirty="0" err="1"/>
              <a:t>Verticalfarm</a:t>
            </a:r>
            <a:r>
              <a:rPr lang="en-US" dirty="0"/>
              <a:t> Daily)</a:t>
            </a:r>
            <a:endParaRPr lang="sv-SE" dirty="0"/>
          </a:p>
        </p:txBody>
      </p:sp>
      <p:sp>
        <p:nvSpPr>
          <p:cNvPr id="3" name="Content Placeholder 2">
            <a:extLst>
              <a:ext uri="{FF2B5EF4-FFF2-40B4-BE49-F238E27FC236}">
                <a16:creationId xmlns:a16="http://schemas.microsoft.com/office/drawing/2014/main" id="{971045AF-AEF3-250E-3F63-BC2CCBBEC8C8}"/>
              </a:ext>
            </a:extLst>
          </p:cNvPr>
          <p:cNvSpPr>
            <a:spLocks noGrp="1"/>
          </p:cNvSpPr>
          <p:nvPr>
            <p:ph idx="1"/>
          </p:nvPr>
        </p:nvSpPr>
        <p:spPr>
          <a:xfrm>
            <a:off x="838200" y="1825625"/>
            <a:ext cx="6356684" cy="4351338"/>
          </a:xfrm>
        </p:spPr>
        <p:txBody>
          <a:bodyPr>
            <a:normAutofit/>
          </a:bodyPr>
          <a:lstStyle/>
          <a:p>
            <a:r>
              <a:rPr lang="en-US" sz="1800" dirty="0">
                <a:solidFill>
                  <a:srgbClr val="000000"/>
                </a:solidFill>
                <a:effectLst/>
                <a:latin typeface="Calibri" panose="020F0502020204030204" pitchFamily="34" charset="0"/>
                <a:ea typeface="Calibri" panose="020F0502020204030204" pitchFamily="34" charset="0"/>
              </a:rPr>
              <a:t>Pink Farm has 750 square meters available for indoor production of all types of greens, such as lettuce, arugula, chard, spinach, basil, microgreens, among others.</a:t>
            </a:r>
          </a:p>
          <a:p>
            <a:r>
              <a:rPr lang="en-GB" sz="1800" dirty="0">
                <a:solidFill>
                  <a:srgbClr val="000000"/>
                </a:solidFill>
                <a:effectLst/>
                <a:latin typeface="Calibri" panose="020F0502020204030204" pitchFamily="34" charset="0"/>
                <a:ea typeface="Calibri" panose="020F0502020204030204" pitchFamily="34" charset="0"/>
              </a:rPr>
              <a:t>The Pink Farms’ vertical farm produces about three tons per month and up to 130 times more food per square meter of soil. According to Maia, it generates savings of 95% of water and 60% of fertilizers per kilo produced. Bonus: the food is pesticide-free.</a:t>
            </a:r>
          </a:p>
          <a:p>
            <a:r>
              <a:rPr lang="en-GB" sz="1800" dirty="0">
                <a:solidFill>
                  <a:srgbClr val="000000"/>
                </a:solidFill>
                <a:effectLst/>
                <a:latin typeface="Calibri" panose="020F0502020204030204" pitchFamily="34" charset="0"/>
                <a:ea typeface="Calibri" panose="020F0502020204030204" pitchFamily="34" charset="0"/>
              </a:rPr>
              <a:t>Their team works on how to automate specific crops on a large scale in a controlled environment. They have developed a sealed growing system in which there is no air exchange between the growing environment and the external environment. </a:t>
            </a:r>
            <a:endParaRPr lang="en-US" sz="1800" dirty="0">
              <a:solidFill>
                <a:srgbClr val="000000"/>
              </a:solidFill>
              <a:latin typeface="Calibri" panose="020F0502020204030204" pitchFamily="34" charset="0"/>
            </a:endParaRPr>
          </a:p>
        </p:txBody>
      </p:sp>
      <p:sp>
        <p:nvSpPr>
          <p:cNvPr id="4" name="Footer Placeholder 3">
            <a:extLst>
              <a:ext uri="{FF2B5EF4-FFF2-40B4-BE49-F238E27FC236}">
                <a16:creationId xmlns:a16="http://schemas.microsoft.com/office/drawing/2014/main" id="{6A6AFC34-3829-D3F8-4168-549F92562418}"/>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B4302489-62D2-1789-C485-609BD5E1F05F}"/>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图片 1">
            <a:extLst>
              <a:ext uri="{FF2B5EF4-FFF2-40B4-BE49-F238E27FC236}">
                <a16:creationId xmlns:a16="http://schemas.microsoft.com/office/drawing/2014/main" id="{F6BCEE22-B821-621F-14F8-84604190F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6690" y="1517333"/>
            <a:ext cx="3318746" cy="2196414"/>
          </a:xfrm>
          <a:prstGeom prst="rect">
            <a:avLst/>
          </a:prstGeom>
        </p:spPr>
      </p:pic>
      <p:pic>
        <p:nvPicPr>
          <p:cNvPr id="7" name="图片 1">
            <a:extLst>
              <a:ext uri="{FF2B5EF4-FFF2-40B4-BE49-F238E27FC236}">
                <a16:creationId xmlns:a16="http://schemas.microsoft.com/office/drawing/2014/main" id="{E1012E87-3C8B-39AA-7769-F1C1565188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9865" y="4181641"/>
            <a:ext cx="3326149" cy="1040063"/>
          </a:xfrm>
          <a:prstGeom prst="rect">
            <a:avLst/>
          </a:prstGeom>
        </p:spPr>
      </p:pic>
    </p:spTree>
    <p:extLst>
      <p:ext uri="{BB962C8B-B14F-4D97-AF65-F5344CB8AC3E}">
        <p14:creationId xmlns:p14="http://schemas.microsoft.com/office/powerpoint/2010/main" val="147244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A4EE8-0B4C-7926-9427-74F7849AD7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01ED1-D1F7-C6ED-178A-D896A5188040}"/>
              </a:ext>
            </a:extLst>
          </p:cNvPr>
          <p:cNvSpPr>
            <a:spLocks noGrp="1"/>
          </p:cNvSpPr>
          <p:nvPr>
            <p:ph type="title"/>
          </p:nvPr>
        </p:nvSpPr>
        <p:spPr/>
        <p:txBody>
          <a:bodyPr>
            <a:normAutofit/>
          </a:bodyPr>
          <a:lstStyle/>
          <a:p>
            <a:r>
              <a:rPr lang="en-US" dirty="0" err="1"/>
              <a:t>SpaceFarms</a:t>
            </a:r>
            <a:r>
              <a:rPr lang="en-US" dirty="0"/>
              <a:t> (</a:t>
            </a:r>
            <a:r>
              <a:rPr lang="en-US" dirty="0" err="1"/>
              <a:t>SpaceFarms</a:t>
            </a:r>
            <a:r>
              <a:rPr lang="en-US" dirty="0"/>
              <a:t>)</a:t>
            </a:r>
            <a:endParaRPr lang="sv-SE" dirty="0"/>
          </a:p>
        </p:txBody>
      </p:sp>
      <p:sp>
        <p:nvSpPr>
          <p:cNvPr id="3" name="Content Placeholder 2">
            <a:extLst>
              <a:ext uri="{FF2B5EF4-FFF2-40B4-BE49-F238E27FC236}">
                <a16:creationId xmlns:a16="http://schemas.microsoft.com/office/drawing/2014/main" id="{32144C69-041B-4D0C-666E-2DC68E42D212}"/>
              </a:ext>
            </a:extLst>
          </p:cNvPr>
          <p:cNvSpPr>
            <a:spLocks noGrp="1"/>
          </p:cNvSpPr>
          <p:nvPr>
            <p:ph idx="1"/>
          </p:nvPr>
        </p:nvSpPr>
        <p:spPr>
          <a:xfrm>
            <a:off x="838200" y="1825625"/>
            <a:ext cx="6356684" cy="4351338"/>
          </a:xfrm>
        </p:spPr>
        <p:txBody>
          <a:bodyPr>
            <a:normAutofit/>
          </a:bodyPr>
          <a:lstStyle/>
          <a:p>
            <a:r>
              <a:rPr lang="en-GB" sz="1800" dirty="0" err="1">
                <a:solidFill>
                  <a:srgbClr val="000000"/>
                </a:solidFill>
                <a:effectLst/>
                <a:latin typeface="Calibri" panose="020F0502020204030204" pitchFamily="34" charset="0"/>
                <a:ea typeface="Calibri" panose="020F0502020204030204" pitchFamily="34" charset="0"/>
              </a:rPr>
              <a:t>SpaceFarms</a:t>
            </a:r>
            <a:r>
              <a:rPr lang="en-GB" sz="1800" dirty="0">
                <a:solidFill>
                  <a:srgbClr val="000000"/>
                </a:solidFill>
                <a:effectLst/>
                <a:latin typeface="Calibri" panose="020F0502020204030204" pitchFamily="34" charset="0"/>
                <a:ea typeface="Calibri" panose="020F0502020204030204" pitchFamily="34" charset="0"/>
              </a:rPr>
              <a:t> applies 75% less water than traditional farming. </a:t>
            </a:r>
          </a:p>
          <a:p>
            <a:r>
              <a:rPr lang="en-GB" sz="1800" dirty="0">
                <a:solidFill>
                  <a:srgbClr val="000000"/>
                </a:solidFill>
                <a:effectLst/>
                <a:latin typeface="Calibri" panose="020F0502020204030204" pitchFamily="34" charset="0"/>
                <a:ea typeface="Calibri" panose="020F0502020204030204" pitchFamily="34" charset="0"/>
              </a:rPr>
              <a:t>Modular Farm Spots. The first prototype holds two square meters and can regularly produce 15-20 kg of crops per month, regardless of the season, year-round. Crops are grown without pesticides or herbicides with minimal human </a:t>
            </a:r>
            <a:r>
              <a:rPr lang="en-GB" sz="1800" dirty="0" err="1">
                <a:solidFill>
                  <a:srgbClr val="000000"/>
                </a:solidFill>
                <a:effectLst/>
                <a:latin typeface="Calibri" panose="020F0502020204030204" pitchFamily="34" charset="0"/>
                <a:ea typeface="Calibri" panose="020F0502020204030204" pitchFamily="34" charset="0"/>
              </a:rPr>
              <a:t>labor</a:t>
            </a:r>
            <a:r>
              <a:rPr lang="en-GB" sz="1800" dirty="0">
                <a:solidFill>
                  <a:srgbClr val="000000"/>
                </a:solidFill>
                <a:effectLst/>
                <a:latin typeface="Calibri" panose="020F0502020204030204" pitchFamily="34" charset="0"/>
                <a:ea typeface="Calibri" panose="020F0502020204030204" pitchFamily="34" charset="0"/>
              </a:rPr>
              <a:t> and low utility expenses</a:t>
            </a:r>
          </a:p>
          <a:p>
            <a:r>
              <a:rPr lang="en-US" sz="1800" dirty="0">
                <a:solidFill>
                  <a:srgbClr val="000000"/>
                </a:solidFill>
                <a:effectLst/>
                <a:latin typeface="Calibri" panose="020F0502020204030204" pitchFamily="34" charset="0"/>
                <a:ea typeface="Calibri" panose="020F0502020204030204" pitchFamily="34" charset="0"/>
              </a:rPr>
              <a:t>Using Precise Heating, Ventilation, and Air Conditioning (HVAC Systems), they have full control over the environment where the micro and leafy greens grow. By managing CO2 emission, water recycling, nutrient intake, temperature and humidity sensors, lighting brightness, and intensity, they create perfect conditions for nurturing fresh, 100% pesticides free, high-quality produce. </a:t>
            </a:r>
          </a:p>
        </p:txBody>
      </p:sp>
      <p:sp>
        <p:nvSpPr>
          <p:cNvPr id="4" name="Footer Placeholder 3">
            <a:extLst>
              <a:ext uri="{FF2B5EF4-FFF2-40B4-BE49-F238E27FC236}">
                <a16:creationId xmlns:a16="http://schemas.microsoft.com/office/drawing/2014/main" id="{02EA0E04-3525-80A6-8A85-167F36354F5F}"/>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FD022134-5CA9-6E00-071C-E106D6A061A0}"/>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7" name="图片 1">
            <a:extLst>
              <a:ext uri="{FF2B5EF4-FFF2-40B4-BE49-F238E27FC236}">
                <a16:creationId xmlns:a16="http://schemas.microsoft.com/office/drawing/2014/main" id="{02CCDFF7-5BE6-6B03-0780-A15636539F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3663" y="1690688"/>
            <a:ext cx="3032760" cy="1669415"/>
          </a:xfrm>
          <a:prstGeom prst="rect">
            <a:avLst/>
          </a:prstGeom>
        </p:spPr>
      </p:pic>
      <p:pic>
        <p:nvPicPr>
          <p:cNvPr id="10" name="图片 1">
            <a:extLst>
              <a:ext uri="{FF2B5EF4-FFF2-40B4-BE49-F238E27FC236}">
                <a16:creationId xmlns:a16="http://schemas.microsoft.com/office/drawing/2014/main" id="{37B5BE58-F56B-A711-04CC-E7F3E7C60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3663" y="3604737"/>
            <a:ext cx="3027045" cy="2389505"/>
          </a:xfrm>
          <a:prstGeom prst="rect">
            <a:avLst/>
          </a:prstGeom>
        </p:spPr>
      </p:pic>
    </p:spTree>
    <p:extLst>
      <p:ext uri="{BB962C8B-B14F-4D97-AF65-F5344CB8AC3E}">
        <p14:creationId xmlns:p14="http://schemas.microsoft.com/office/powerpoint/2010/main" val="199276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a:t>Content	</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p:txBody>
          <a:bodyPr/>
          <a:lstStyle/>
          <a:p>
            <a:r>
              <a:rPr lang="en-GB" dirty="0"/>
              <a:t>General information </a:t>
            </a:r>
          </a:p>
          <a:p>
            <a:r>
              <a:rPr lang="en-GB" dirty="0"/>
              <a:t>Learning outcomes</a:t>
            </a:r>
          </a:p>
          <a:p>
            <a:r>
              <a:rPr lang="en-US" dirty="0"/>
              <a:t>Understanding business models</a:t>
            </a:r>
          </a:p>
          <a:p>
            <a:r>
              <a:rPr lang="en-US" dirty="0"/>
              <a:t>Marketing strategies</a:t>
            </a:r>
          </a:p>
          <a:p>
            <a:r>
              <a:rPr lang="en-US" dirty="0"/>
              <a:t>Developing a basic business plan</a:t>
            </a:r>
          </a:p>
          <a:p>
            <a:r>
              <a:rPr lang="en-US" dirty="0"/>
              <a:t>Case studies of urban farming</a:t>
            </a:r>
            <a:endParaRPr lang="en-GB" dirty="0"/>
          </a:p>
          <a:p>
            <a:endParaRPr lang="en-GB"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Controlled environment agriculture / Learning Unit: Entrepreneurship in Vertical Farming</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lstStyle/>
          <a:p>
            <a:r>
              <a:rPr lang="en-GB" dirty="0"/>
              <a:t>General information</a:t>
            </a:r>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p:txBody>
          <a:bodyPr>
            <a:normAutofit fontScale="92500" lnSpcReduction="20000"/>
          </a:bodyPr>
          <a:lstStyle/>
          <a:p>
            <a:r>
              <a:rPr lang="en-GB" dirty="0"/>
              <a:t>Working hours:</a:t>
            </a:r>
          </a:p>
          <a:p>
            <a:pPr lvl="1"/>
            <a:r>
              <a:rPr lang="en-US" dirty="0"/>
              <a:t>Face to Face: 8 </a:t>
            </a:r>
            <a:r>
              <a:rPr lang="en-US" dirty="0" err="1"/>
              <a:t>hrs</a:t>
            </a:r>
            <a:endParaRPr lang="en-US" dirty="0"/>
          </a:p>
          <a:p>
            <a:pPr lvl="1"/>
            <a:r>
              <a:rPr lang="en-US" dirty="0"/>
              <a:t>Online learning (asynchronous): 6 </a:t>
            </a:r>
            <a:r>
              <a:rPr lang="en-US" dirty="0" err="1"/>
              <a:t>hrs</a:t>
            </a:r>
            <a:endParaRPr lang="en-US" dirty="0"/>
          </a:p>
          <a:p>
            <a:pPr lvl="1"/>
            <a:r>
              <a:rPr lang="en-US" dirty="0"/>
              <a:t>WBL (through study visits and/or workshops): 6 </a:t>
            </a:r>
            <a:r>
              <a:rPr lang="en-US" dirty="0" err="1"/>
              <a:t>hrs</a:t>
            </a:r>
            <a:endParaRPr lang="en-GB" dirty="0"/>
          </a:p>
          <a:p>
            <a:r>
              <a:rPr lang="en-GB" dirty="0"/>
              <a:t>ECTS: 1</a:t>
            </a:r>
          </a:p>
          <a:p>
            <a:r>
              <a:rPr lang="en-US" dirty="0"/>
              <a:t>Aim:</a:t>
            </a:r>
          </a:p>
          <a:p>
            <a:pPr lvl="1"/>
            <a:r>
              <a:rPr lang="en-US" dirty="0"/>
              <a:t>to introduce entrepreneurship in vertical farming, focusing on understanding business models and marketing strategies. Learners will explore basic business models and marketing techniques within the vertical farming industry through practical examples and case studies. </a:t>
            </a:r>
          </a:p>
          <a:p>
            <a:r>
              <a:rPr lang="en-US" dirty="0"/>
              <a:t>Teaching methods:</a:t>
            </a:r>
          </a:p>
          <a:p>
            <a:pPr lvl="1"/>
            <a:r>
              <a:rPr lang="en-US" dirty="0"/>
              <a:t>Lectures + self-reading</a:t>
            </a:r>
          </a:p>
          <a:p>
            <a:r>
              <a:rPr lang="en-US" dirty="0"/>
              <a:t>Examination: </a:t>
            </a:r>
          </a:p>
          <a:p>
            <a:pPr lvl="1"/>
            <a:r>
              <a:rPr lang="en-US" dirty="0"/>
              <a:t>Self-assessment activities (quizzes, multiple choice, true-false), reflection questions</a:t>
            </a:r>
          </a:p>
        </p:txBody>
      </p:sp>
      <p:sp>
        <p:nvSpPr>
          <p:cNvPr id="4" name="Segnaposto piè di pagina 3">
            <a:extLst>
              <a:ext uri="{FF2B5EF4-FFF2-40B4-BE49-F238E27FC236}">
                <a16:creationId xmlns:a16="http://schemas.microsoft.com/office/drawing/2014/main" id="{2D6730F3-DF3E-43D1-9B3A-409ECEDC4A7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66243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p:txBody>
          <a:bodyPr/>
          <a:lstStyle/>
          <a:p>
            <a:r>
              <a:rPr lang="en-GB" dirty="0"/>
              <a:t>Learning outcomes</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a:xfrm>
            <a:off x="838200" y="1690688"/>
            <a:ext cx="10515600" cy="4351338"/>
          </a:xfrm>
        </p:spPr>
        <p:txBody>
          <a:bodyPr>
            <a:normAutofit/>
          </a:bodyPr>
          <a:lstStyle/>
          <a:p>
            <a:r>
              <a:rPr lang="en-US" dirty="0"/>
              <a:t>Knowledge</a:t>
            </a:r>
          </a:p>
          <a:p>
            <a:pPr lvl="1"/>
            <a:r>
              <a:rPr lang="en-US" dirty="0"/>
              <a:t>Describe what a business model is and how it applies to vertical farming.</a:t>
            </a:r>
          </a:p>
          <a:p>
            <a:pPr lvl="1"/>
            <a:r>
              <a:rPr lang="en-US" dirty="0"/>
              <a:t>Discuss fundamentals of marketing strategies in the context of vertical farming.</a:t>
            </a:r>
          </a:p>
          <a:p>
            <a:r>
              <a:rPr lang="en-US" dirty="0"/>
              <a:t>Skills </a:t>
            </a:r>
          </a:p>
          <a:p>
            <a:pPr lvl="1"/>
            <a:r>
              <a:rPr lang="en-US" dirty="0"/>
              <a:t>Perform a simple business model related to vertical farming</a:t>
            </a:r>
          </a:p>
          <a:p>
            <a:pPr lvl="1"/>
            <a:r>
              <a:rPr lang="en-US" dirty="0"/>
              <a:t>Apply marketing techniques suitable for a vertical farming business</a:t>
            </a:r>
          </a:p>
          <a:p>
            <a:r>
              <a:rPr lang="en-US" dirty="0"/>
              <a:t>Competences</a:t>
            </a:r>
          </a:p>
          <a:p>
            <a:pPr lvl="1"/>
            <a:r>
              <a:rPr lang="en-US" dirty="0"/>
              <a:t>Criticize in business models of vertical farming.</a:t>
            </a:r>
          </a:p>
          <a:p>
            <a:pPr lvl="1"/>
            <a:r>
              <a:rPr lang="en-US" dirty="0"/>
              <a:t>Compare  marketing strategies used in the vertical farming industry</a:t>
            </a:r>
          </a:p>
          <a:p>
            <a:endParaRPr lang="en-GB" dirty="0"/>
          </a:p>
        </p:txBody>
      </p:sp>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4512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868FAF-9B6B-69DF-0FE9-F42EE38B7432}"/>
              </a:ext>
            </a:extLst>
          </p:cNvPr>
          <p:cNvSpPr>
            <a:spLocks noGrp="1"/>
          </p:cNvSpPr>
          <p:nvPr>
            <p:ph type="title"/>
          </p:nvPr>
        </p:nvSpPr>
        <p:spPr/>
        <p:txBody>
          <a:bodyPr>
            <a:normAutofit/>
          </a:bodyPr>
          <a:lstStyle/>
          <a:p>
            <a:r>
              <a:rPr lang="en-US" dirty="0"/>
              <a:t>Understanding business models</a:t>
            </a:r>
            <a:endParaRPr lang="sv-SE" dirty="0"/>
          </a:p>
        </p:txBody>
      </p:sp>
      <p:sp>
        <p:nvSpPr>
          <p:cNvPr id="7" name="Text Placeholder 6">
            <a:extLst>
              <a:ext uri="{FF2B5EF4-FFF2-40B4-BE49-F238E27FC236}">
                <a16:creationId xmlns:a16="http://schemas.microsoft.com/office/drawing/2014/main" id="{DF680B7A-AA91-EAC0-3732-F5946C4D6A6C}"/>
              </a:ext>
            </a:extLst>
          </p:cNvPr>
          <p:cNvSpPr>
            <a:spLocks noGrp="1"/>
          </p:cNvSpPr>
          <p:nvPr>
            <p:ph type="body" idx="1"/>
          </p:nvPr>
        </p:nvSpPr>
        <p:spPr/>
        <p:txBody>
          <a:bodyPr>
            <a:normAutofit/>
          </a:bodyPr>
          <a:lstStyle/>
          <a:p>
            <a:pPr marL="0" indent="0">
              <a:buNone/>
            </a:pPr>
            <a:r>
              <a:rPr lang="sv-SE" sz="2000" i="1" dirty="0"/>
              <a:t>Ref: </a:t>
            </a:r>
            <a:r>
              <a:rPr lang="en-US" sz="2000" i="1" dirty="0"/>
              <a:t>Osterwalder, A., Pigneur, Y. (2010). Business Model Generation: A Handbook for Visionaries, Game Changers, and Challengers. John Wiley &amp; Sons, Inc., Hoboken, New Jersey.</a:t>
            </a:r>
            <a:endParaRPr lang="sv-SE" sz="2000" i="1" dirty="0"/>
          </a:p>
        </p:txBody>
      </p:sp>
      <p:sp>
        <p:nvSpPr>
          <p:cNvPr id="4" name="Footer Placeholder 3">
            <a:extLst>
              <a:ext uri="{FF2B5EF4-FFF2-40B4-BE49-F238E27FC236}">
                <a16:creationId xmlns:a16="http://schemas.microsoft.com/office/drawing/2014/main" id="{63C128FE-C934-C61A-5007-13ADF3CFEA6F}"/>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DC264661-E67F-B61A-835C-CAA7C5BA5FC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12403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lstStyle/>
          <a:p>
            <a:r>
              <a:rPr lang="en-GB" dirty="0"/>
              <a:t>What is a business model</a:t>
            </a:r>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idx="1"/>
          </p:nvPr>
        </p:nvSpPr>
        <p:spPr/>
        <p:txBody>
          <a:bodyPr/>
          <a:lstStyle/>
          <a:p>
            <a:r>
              <a:rPr lang="en-US" dirty="0"/>
              <a:t>A business model describes the rationale of how an organization or network of organizations creates, delivers, and captures value (Osterwalder &amp; Pigneur, 2010). In general, a business model explains four things (</a:t>
            </a:r>
            <a:r>
              <a:rPr lang="en-US" dirty="0" err="1"/>
              <a:t>Kriss</a:t>
            </a:r>
            <a:r>
              <a:rPr lang="en-US" dirty="0"/>
              <a:t> &amp; Murphy, 2021):</a:t>
            </a:r>
          </a:p>
          <a:p>
            <a:pPr lvl="1"/>
            <a:r>
              <a:rPr lang="en-US" dirty="0"/>
              <a:t>What product or service a company will sell.</a:t>
            </a:r>
          </a:p>
          <a:p>
            <a:pPr lvl="1"/>
            <a:r>
              <a:rPr lang="en-US" dirty="0"/>
              <a:t>How it intends to market that product or service.</a:t>
            </a:r>
          </a:p>
          <a:p>
            <a:pPr lvl="1"/>
            <a:r>
              <a:rPr lang="en-US" dirty="0"/>
              <a:t>What kind of expenses the company will face.</a:t>
            </a:r>
          </a:p>
          <a:p>
            <a:pPr lvl="1"/>
            <a:r>
              <a:rPr lang="en-US" dirty="0"/>
              <a:t>How the company expects to turn a profit.</a:t>
            </a:r>
          </a:p>
          <a:p>
            <a:endParaRPr lang="en-GB" dirty="0"/>
          </a:p>
        </p:txBody>
      </p:sp>
      <p:sp>
        <p:nvSpPr>
          <p:cNvPr id="4" name="Segnaposto piè di pagina 3">
            <a:extLst>
              <a:ext uri="{FF2B5EF4-FFF2-40B4-BE49-F238E27FC236}">
                <a16:creationId xmlns:a16="http://schemas.microsoft.com/office/drawing/2014/main" id="{D87BE30D-4BBB-B618-5093-189B014C156C}"/>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144644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lstStyle/>
          <a:p>
            <a:r>
              <a:rPr lang="en-GB" dirty="0"/>
              <a:t>Business model - Canvas</a:t>
            </a:r>
          </a:p>
        </p:txBody>
      </p:sp>
      <p:sp>
        <p:nvSpPr>
          <p:cNvPr id="8" name="Segnaposto piè di pagina 7">
            <a:extLst>
              <a:ext uri="{FF2B5EF4-FFF2-40B4-BE49-F238E27FC236}">
                <a16:creationId xmlns:a16="http://schemas.microsoft.com/office/drawing/2014/main" id="{5D935DDE-FAB4-BF57-D77D-82C033DDF61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8</a:t>
            </a:fld>
            <a:endParaRPr lang="en-US" dirty="0"/>
          </a:p>
        </p:txBody>
      </p:sp>
      <p:pic>
        <p:nvPicPr>
          <p:cNvPr id="5" name="Picture 4">
            <a:extLst>
              <a:ext uri="{FF2B5EF4-FFF2-40B4-BE49-F238E27FC236}">
                <a16:creationId xmlns:a16="http://schemas.microsoft.com/office/drawing/2014/main" id="{C52E99DA-EDAA-0F32-7580-7D36EB9CD8C0}"/>
              </a:ext>
            </a:extLst>
          </p:cNvPr>
          <p:cNvPicPr>
            <a:picLocks noChangeAspect="1"/>
          </p:cNvPicPr>
          <p:nvPr/>
        </p:nvPicPr>
        <p:blipFill>
          <a:blip r:embed="rId2"/>
          <a:stretch>
            <a:fillRect/>
          </a:stretch>
        </p:blipFill>
        <p:spPr>
          <a:xfrm>
            <a:off x="3780172" y="1590842"/>
            <a:ext cx="7713315" cy="4765508"/>
          </a:xfrm>
          <a:prstGeom prst="rect">
            <a:avLst/>
          </a:prstGeom>
        </p:spPr>
      </p:pic>
      <p:sp>
        <p:nvSpPr>
          <p:cNvPr id="10" name="TextBox 9">
            <a:extLst>
              <a:ext uri="{FF2B5EF4-FFF2-40B4-BE49-F238E27FC236}">
                <a16:creationId xmlns:a16="http://schemas.microsoft.com/office/drawing/2014/main" id="{822B27E0-8E58-B9FD-431F-15C74150C5C3}"/>
              </a:ext>
            </a:extLst>
          </p:cNvPr>
          <p:cNvSpPr txBox="1"/>
          <p:nvPr/>
        </p:nvSpPr>
        <p:spPr>
          <a:xfrm>
            <a:off x="577516" y="2117104"/>
            <a:ext cx="2903621" cy="2308324"/>
          </a:xfrm>
          <a:prstGeom prst="rect">
            <a:avLst/>
          </a:prstGeom>
          <a:noFill/>
        </p:spPr>
        <p:txBody>
          <a:bodyPr wrap="square">
            <a:spAutoFit/>
          </a:bodyPr>
          <a:lstStyle/>
          <a:p>
            <a:r>
              <a:rPr lang="en-US" sz="1800" kern="100" dirty="0">
                <a:effectLst/>
                <a:latin typeface="Calibri" panose="020F0502020204030204" pitchFamily="34" charset="0"/>
                <a:ea typeface="Calibri" panose="020F0502020204030204" pitchFamily="34" charset="0"/>
              </a:rPr>
              <a:t>The Business Model Canvas is </a:t>
            </a:r>
            <a:r>
              <a:rPr lang="en-US" sz="1800" b="1" kern="100" dirty="0">
                <a:effectLst/>
                <a:latin typeface="Calibri" panose="020F0502020204030204" pitchFamily="34" charset="0"/>
                <a:ea typeface="Calibri" panose="020F0502020204030204" pitchFamily="34" charset="0"/>
              </a:rPr>
              <a:t>a strategic management tool </a:t>
            </a:r>
            <a:r>
              <a:rPr lang="en-US" sz="1800" kern="100" dirty="0">
                <a:effectLst/>
                <a:latin typeface="Calibri" panose="020F0502020204030204" pitchFamily="34" charset="0"/>
                <a:ea typeface="Calibri" panose="020F0502020204030204" pitchFamily="34" charset="0"/>
              </a:rPr>
              <a:t>that helps entrepreneurs and businesses to </a:t>
            </a:r>
            <a:r>
              <a:rPr lang="en-US" sz="1800" b="1" kern="100" dirty="0">
                <a:effectLst/>
                <a:latin typeface="Calibri" panose="020F0502020204030204" pitchFamily="34" charset="0"/>
                <a:ea typeface="Calibri" panose="020F0502020204030204" pitchFamily="34" charset="0"/>
              </a:rPr>
              <a:t>visually</a:t>
            </a:r>
            <a:r>
              <a:rPr lang="en-US" sz="1800" kern="100" dirty="0">
                <a:effectLst/>
                <a:latin typeface="Calibri" panose="020F0502020204030204" pitchFamily="34" charset="0"/>
                <a:ea typeface="Calibri" panose="020F0502020204030204" pitchFamily="34" charset="0"/>
              </a:rPr>
              <a:t> map out their business model. It includes nine key building blocks, as shown in the </a:t>
            </a:r>
            <a:r>
              <a:rPr lang="en-US" sz="1800" kern="100" dirty="0" err="1">
                <a:effectLst/>
                <a:latin typeface="Calibri" panose="020F0502020204030204" pitchFamily="34" charset="0"/>
                <a:ea typeface="Calibri" panose="020F0502020204030204" pitchFamily="34" charset="0"/>
              </a:rPr>
              <a:t>righ</a:t>
            </a:r>
            <a:r>
              <a:rPr lang="en-US" sz="1800" kern="100" dirty="0">
                <a:effectLst/>
                <a:latin typeface="Calibri" panose="020F0502020204030204" pitchFamily="34" charset="0"/>
                <a:ea typeface="Calibri" panose="020F0502020204030204" pitchFamily="34" charset="0"/>
              </a:rPr>
              <a:t>.</a:t>
            </a:r>
            <a:endParaRPr lang="sv-SE" dirty="0"/>
          </a:p>
        </p:txBody>
      </p:sp>
    </p:spTree>
    <p:extLst>
      <p:ext uri="{BB962C8B-B14F-4D97-AF65-F5344CB8AC3E}">
        <p14:creationId xmlns:p14="http://schemas.microsoft.com/office/powerpoint/2010/main" val="145548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17369-7468-56FD-08E6-1924D1A23C3A}"/>
              </a:ext>
            </a:extLst>
          </p:cNvPr>
          <p:cNvSpPr>
            <a:spLocks noGrp="1"/>
          </p:cNvSpPr>
          <p:nvPr>
            <p:ph type="title"/>
          </p:nvPr>
        </p:nvSpPr>
        <p:spPr/>
        <p:txBody>
          <a:bodyPr/>
          <a:lstStyle/>
          <a:p>
            <a:r>
              <a:rPr lang="sv-SE" dirty="0"/>
              <a:t>Business </a:t>
            </a:r>
            <a:r>
              <a:rPr lang="sv-SE" dirty="0" err="1"/>
              <a:t>models</a:t>
            </a:r>
            <a:r>
              <a:rPr lang="sv-SE" dirty="0"/>
              <a:t> for urban </a:t>
            </a:r>
            <a:r>
              <a:rPr lang="sv-SE" dirty="0" err="1"/>
              <a:t>farming</a:t>
            </a:r>
            <a:endParaRPr lang="sv-SE" dirty="0"/>
          </a:p>
        </p:txBody>
      </p:sp>
      <p:sp>
        <p:nvSpPr>
          <p:cNvPr id="5" name="Footer Placeholder 4">
            <a:extLst>
              <a:ext uri="{FF2B5EF4-FFF2-40B4-BE49-F238E27FC236}">
                <a16:creationId xmlns:a16="http://schemas.microsoft.com/office/drawing/2014/main" id="{90CC3B41-423E-AB23-3C93-1A4215DC6388}"/>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lide Number Placeholder 5">
            <a:extLst>
              <a:ext uri="{FF2B5EF4-FFF2-40B4-BE49-F238E27FC236}">
                <a16:creationId xmlns:a16="http://schemas.microsoft.com/office/drawing/2014/main" id="{B5E8D08C-00B9-BAF3-6D51-092AE9196549}"/>
              </a:ext>
            </a:extLst>
          </p:cNvPr>
          <p:cNvSpPr>
            <a:spLocks noGrp="1"/>
          </p:cNvSpPr>
          <p:nvPr>
            <p:ph type="sldNum" sz="quarter" idx="12"/>
          </p:nvPr>
        </p:nvSpPr>
        <p:spPr/>
        <p:txBody>
          <a:bodyPr/>
          <a:lstStyle/>
          <a:p>
            <a:fld id="{6FF9F0C5-380F-41C2-899A-BAC0F0927E16}" type="slidenum">
              <a:rPr lang="en-US" smtClean="0"/>
              <a:t>9</a:t>
            </a:fld>
            <a:endParaRPr lang="en-US" dirty="0"/>
          </a:p>
        </p:txBody>
      </p:sp>
      <p:grpSp>
        <p:nvGrpSpPr>
          <p:cNvPr id="12" name="Group 11">
            <a:extLst>
              <a:ext uri="{FF2B5EF4-FFF2-40B4-BE49-F238E27FC236}">
                <a16:creationId xmlns:a16="http://schemas.microsoft.com/office/drawing/2014/main" id="{2F29CAB3-0D29-CD13-78A8-B0370A3F982A}"/>
              </a:ext>
            </a:extLst>
          </p:cNvPr>
          <p:cNvGrpSpPr/>
          <p:nvPr/>
        </p:nvGrpSpPr>
        <p:grpSpPr>
          <a:xfrm>
            <a:off x="882095" y="2986327"/>
            <a:ext cx="10471705" cy="3262543"/>
            <a:chOff x="860147" y="2280368"/>
            <a:chExt cx="10471705" cy="3262543"/>
          </a:xfrm>
        </p:grpSpPr>
        <p:pic>
          <p:nvPicPr>
            <p:cNvPr id="9" name="Picture 8">
              <a:extLst>
                <a:ext uri="{FF2B5EF4-FFF2-40B4-BE49-F238E27FC236}">
                  <a16:creationId xmlns:a16="http://schemas.microsoft.com/office/drawing/2014/main" id="{763E3064-409B-FA86-132C-25D5922522CD}"/>
                </a:ext>
              </a:extLst>
            </p:cNvPr>
            <p:cNvPicPr>
              <a:picLocks noChangeAspect="1"/>
            </p:cNvPicPr>
            <p:nvPr/>
          </p:nvPicPr>
          <p:blipFill>
            <a:blip r:embed="rId2"/>
            <a:stretch>
              <a:fillRect/>
            </a:stretch>
          </p:blipFill>
          <p:spPr>
            <a:xfrm>
              <a:off x="860147" y="2280368"/>
              <a:ext cx="10471705" cy="2949358"/>
            </a:xfrm>
            <a:prstGeom prst="rect">
              <a:avLst/>
            </a:prstGeom>
          </p:spPr>
        </p:pic>
        <p:sp>
          <p:nvSpPr>
            <p:cNvPr id="11" name="TextBox 10">
              <a:extLst>
                <a:ext uri="{FF2B5EF4-FFF2-40B4-BE49-F238E27FC236}">
                  <a16:creationId xmlns:a16="http://schemas.microsoft.com/office/drawing/2014/main" id="{5CB48788-9A03-154C-3D77-28652F048652}"/>
                </a:ext>
              </a:extLst>
            </p:cNvPr>
            <p:cNvSpPr txBox="1"/>
            <p:nvPr/>
          </p:nvSpPr>
          <p:spPr>
            <a:xfrm>
              <a:off x="1042737" y="5173579"/>
              <a:ext cx="6096000" cy="369332"/>
            </a:xfrm>
            <a:prstGeom prst="rect">
              <a:avLst/>
            </a:prstGeom>
            <a:noFill/>
          </p:spPr>
          <p:txBody>
            <a:bodyPr wrap="square">
              <a:spAutoFit/>
            </a:bodyPr>
            <a:lstStyle/>
            <a:p>
              <a:r>
                <a:rPr lang="en-US" sz="1800" kern="100" dirty="0" err="1">
                  <a:effectLst/>
                  <a:latin typeface="Calibri" panose="020F0502020204030204" pitchFamily="34" charset="0"/>
                  <a:ea typeface="Calibri" panose="020F0502020204030204" pitchFamily="34" charset="0"/>
                </a:rPr>
                <a:t>Pölling</a:t>
              </a:r>
              <a:r>
                <a:rPr lang="en-US" sz="1800" kern="100" dirty="0">
                  <a:effectLst/>
                  <a:latin typeface="Calibri" panose="020F0502020204030204" pitchFamily="34" charset="0"/>
                  <a:ea typeface="Calibri" panose="020F0502020204030204" pitchFamily="34" charset="0"/>
                </a:rPr>
                <a:t> et al., 2017</a:t>
              </a:r>
              <a:endParaRPr lang="sv-SE" dirty="0"/>
            </a:p>
          </p:txBody>
        </p:sp>
      </p:grpSp>
      <p:sp>
        <p:nvSpPr>
          <p:cNvPr id="14" name="TextBox 13">
            <a:extLst>
              <a:ext uri="{FF2B5EF4-FFF2-40B4-BE49-F238E27FC236}">
                <a16:creationId xmlns:a16="http://schemas.microsoft.com/office/drawing/2014/main" id="{DC4CA875-B6FC-4570-C0DD-0040352B6D1B}"/>
              </a:ext>
            </a:extLst>
          </p:cNvPr>
          <p:cNvSpPr txBox="1"/>
          <p:nvPr/>
        </p:nvSpPr>
        <p:spPr>
          <a:xfrm>
            <a:off x="962526" y="1734665"/>
            <a:ext cx="10042358" cy="1200329"/>
          </a:xfrm>
          <a:prstGeom prst="rect">
            <a:avLst/>
          </a:prstGeom>
          <a:noFill/>
        </p:spPr>
        <p:txBody>
          <a:bodyPr wrap="square">
            <a:spAutoFit/>
          </a:bodyPr>
          <a:lstStyle/>
          <a:p>
            <a:r>
              <a:rPr lang="en-US" sz="2400" kern="100" dirty="0">
                <a:effectLst/>
                <a:latin typeface="Calibri" panose="020F0502020204030204" pitchFamily="34" charset="0"/>
                <a:ea typeface="Calibri" panose="020F0502020204030204" pitchFamily="34" charset="0"/>
              </a:rPr>
              <a:t>the well-established business models mainly include ‘low-cost </a:t>
            </a:r>
            <a:r>
              <a:rPr lang="en-US" sz="2400" kern="100" dirty="0" err="1">
                <a:effectLst/>
                <a:latin typeface="Calibri" panose="020F0502020204030204" pitchFamily="34" charset="0"/>
                <a:ea typeface="Calibri" panose="020F0502020204030204" pitchFamily="34" charset="0"/>
              </a:rPr>
              <a:t>specialisation</a:t>
            </a:r>
            <a:r>
              <a:rPr lang="en-US" sz="2400" kern="100" dirty="0">
                <a:effectLst/>
                <a:latin typeface="Calibri" panose="020F0502020204030204" pitchFamily="34" charset="0"/>
                <a:ea typeface="Calibri" panose="020F0502020204030204" pitchFamily="34" charset="0"/>
              </a:rPr>
              <a:t>’, ‘differentiation’, and ‘diversification’. </a:t>
            </a:r>
            <a:r>
              <a:rPr lang="en-US" sz="2400" i="1" kern="100" dirty="0">
                <a:effectLst/>
                <a:latin typeface="Calibri" panose="020F0502020204030204" pitchFamily="34" charset="0"/>
                <a:ea typeface="Calibri" panose="020F0502020204030204" pitchFamily="34" charset="0"/>
              </a:rPr>
              <a:t>Examples can be found the in the course materials</a:t>
            </a:r>
            <a:r>
              <a:rPr lang="en-US" sz="2400" kern="100" dirty="0">
                <a:effectLst/>
                <a:latin typeface="Calibri" panose="020F0502020204030204" pitchFamily="34" charset="0"/>
                <a:ea typeface="Calibri" panose="020F0502020204030204" pitchFamily="34" charset="0"/>
              </a:rPr>
              <a:t> </a:t>
            </a:r>
            <a:endParaRPr lang="sv-SE" sz="2400" dirty="0"/>
          </a:p>
        </p:txBody>
      </p:sp>
    </p:spTree>
    <p:extLst>
      <p:ext uri="{BB962C8B-B14F-4D97-AF65-F5344CB8AC3E}">
        <p14:creationId xmlns:p14="http://schemas.microsoft.com/office/powerpoint/2010/main" val="4150482890"/>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09b88ca-66eb-4a97-99d4-e4839274e101">
      <Terms xmlns="http://schemas.microsoft.com/office/infopath/2007/PartnerControls"/>
    </lcf76f155ced4ddcb4097134ff3c332f>
    <TaxCatchAll xmlns="c944d2af-eeed-4acc-b052-3107ab9b10d9" xsi:nil="true"/>
  </documentManagement>
</p:properties>
</file>

<file path=customXml/itemProps1.xml><?xml version="1.0" encoding="utf-8"?>
<ds:datastoreItem xmlns:ds="http://schemas.openxmlformats.org/officeDocument/2006/customXml" ds:itemID="{BE8A091E-4EA1-4415-8C2A-CC49EB3B7BCB}"/>
</file>

<file path=customXml/itemProps2.xml><?xml version="1.0" encoding="utf-8"?>
<ds:datastoreItem xmlns:ds="http://schemas.openxmlformats.org/officeDocument/2006/customXml" ds:itemID="{CF840009-686F-47AE-AB72-DF9FD78A4B82}"/>
</file>

<file path=customXml/itemProps3.xml><?xml version="1.0" encoding="utf-8"?>
<ds:datastoreItem xmlns:ds="http://schemas.openxmlformats.org/officeDocument/2006/customXml" ds:itemID="{23D6900A-C65C-4690-B9D3-A69389B60B2A}"/>
</file>

<file path=docProps/app.xml><?xml version="1.0" encoding="utf-8"?>
<Properties xmlns="http://schemas.openxmlformats.org/officeDocument/2006/extended-properties" xmlns:vt="http://schemas.openxmlformats.org/officeDocument/2006/docPropsVTypes">
  <Template/>
  <TotalTime>2997</TotalTime>
  <Words>1865</Words>
  <Application>Microsoft Office PowerPoint</Application>
  <PresentationFormat>Widescreen</PresentationFormat>
  <Paragraphs>155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Tema1</vt:lpstr>
      <vt:lpstr>PowerPoint Presentation</vt:lpstr>
      <vt:lpstr>Course: VET Module: Controlled environment agriculture Learning Unit: The business of urban farming: practical guidance</vt:lpstr>
      <vt:lpstr>Content </vt:lpstr>
      <vt:lpstr>General information</vt:lpstr>
      <vt:lpstr>Learning outcomes</vt:lpstr>
      <vt:lpstr>Understanding business models</vt:lpstr>
      <vt:lpstr>What is a business model</vt:lpstr>
      <vt:lpstr>Business model - Canvas</vt:lpstr>
      <vt:lpstr>Business models for urban farming</vt:lpstr>
      <vt:lpstr>Marketing strategies</vt:lpstr>
      <vt:lpstr>Market development strategies</vt:lpstr>
      <vt:lpstr>Some popular strategies</vt:lpstr>
      <vt:lpstr>Developing a basic business plan</vt:lpstr>
      <vt:lpstr>before set-up a vertical farm</vt:lpstr>
      <vt:lpstr>after set-up a vertical farm</vt:lpstr>
      <vt:lpstr>Case studies of urban/vertical farming</vt:lpstr>
      <vt:lpstr>Thammasat University Urban Rooftop Farm (Greenroofs)</vt:lpstr>
      <vt:lpstr>Brooklyn Grange Rooftop Farm (BROOKLYN GRANGE)</vt:lpstr>
      <vt:lpstr>GrowUp’s Aquaponic Urban Farm (Designboom)</vt:lpstr>
      <vt:lpstr>Pasona Urban Farm (Buczynski, 2013)</vt:lpstr>
      <vt:lpstr>Growing Underground (Walsh, 2021)</vt:lpstr>
      <vt:lpstr>Pink Farm (Verticalfarm Daily)</vt:lpstr>
      <vt:lpstr>SpaceFarms (SpaceFarms)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Hailong Li</cp:lastModifiedBy>
  <cp:revision>29</cp:revision>
  <dcterms:created xsi:type="dcterms:W3CDTF">2022-08-02T09:54:50Z</dcterms:created>
  <dcterms:modified xsi:type="dcterms:W3CDTF">2024-02-28T05:58:14Z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0x0101005EF203BD3A863544A58DB8CA65753590</vt:lpwstr>
  </property>
</Properties>
</file>