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70"/>
  </p:notesMasterIdLst>
  <p:sldIdLst>
    <p:sldId id="265" r:id="rId2"/>
    <p:sldId id="256" r:id="rId3"/>
    <p:sldId id="260" r:id="rId4"/>
    <p:sldId id="269" r:id="rId5"/>
    <p:sldId id="267" r:id="rId6"/>
    <p:sldId id="268" r:id="rId7"/>
    <p:sldId id="263" r:id="rId8"/>
    <p:sldId id="277" r:id="rId9"/>
    <p:sldId id="278" r:id="rId10"/>
    <p:sldId id="279" r:id="rId11"/>
    <p:sldId id="283" r:id="rId12"/>
    <p:sldId id="284" r:id="rId13"/>
    <p:sldId id="285" r:id="rId14"/>
    <p:sldId id="320" r:id="rId15"/>
    <p:sldId id="298" r:id="rId16"/>
    <p:sldId id="299" r:id="rId17"/>
    <p:sldId id="272" r:id="rId18"/>
    <p:sldId id="301" r:id="rId19"/>
    <p:sldId id="302" r:id="rId20"/>
    <p:sldId id="303" r:id="rId21"/>
    <p:sldId id="305" r:id="rId22"/>
    <p:sldId id="306" r:id="rId23"/>
    <p:sldId id="307" r:id="rId24"/>
    <p:sldId id="308" r:id="rId25"/>
    <p:sldId id="309" r:id="rId26"/>
    <p:sldId id="310" r:id="rId27"/>
    <p:sldId id="312" r:id="rId28"/>
    <p:sldId id="313" r:id="rId29"/>
    <p:sldId id="315" r:id="rId30"/>
    <p:sldId id="316" r:id="rId31"/>
    <p:sldId id="321" r:id="rId32"/>
    <p:sldId id="322" r:id="rId33"/>
    <p:sldId id="319" r:id="rId34"/>
    <p:sldId id="335" r:id="rId35"/>
    <p:sldId id="324" r:id="rId36"/>
    <p:sldId id="326" r:id="rId37"/>
    <p:sldId id="327" r:id="rId38"/>
    <p:sldId id="329" r:id="rId39"/>
    <p:sldId id="330" r:id="rId40"/>
    <p:sldId id="332" r:id="rId41"/>
    <p:sldId id="358" r:id="rId42"/>
    <p:sldId id="266" r:id="rId43"/>
    <p:sldId id="336" r:id="rId44"/>
    <p:sldId id="337" r:id="rId45"/>
    <p:sldId id="340" r:id="rId46"/>
    <p:sldId id="342" r:id="rId47"/>
    <p:sldId id="341" r:id="rId48"/>
    <p:sldId id="343" r:id="rId49"/>
    <p:sldId id="344" r:id="rId50"/>
    <p:sldId id="345" r:id="rId51"/>
    <p:sldId id="346" r:id="rId52"/>
    <p:sldId id="347" r:id="rId53"/>
    <p:sldId id="348" r:id="rId54"/>
    <p:sldId id="349" r:id="rId55"/>
    <p:sldId id="350" r:id="rId56"/>
    <p:sldId id="351" r:id="rId57"/>
    <p:sldId id="338" r:id="rId58"/>
    <p:sldId id="339" r:id="rId59"/>
    <p:sldId id="353" r:id="rId60"/>
    <p:sldId id="354" r:id="rId61"/>
    <p:sldId id="355" r:id="rId62"/>
    <p:sldId id="356" r:id="rId63"/>
    <p:sldId id="357" r:id="rId64"/>
    <p:sldId id="352" r:id="rId65"/>
    <p:sldId id="273" r:id="rId66"/>
    <p:sldId id="274" r:id="rId67"/>
    <p:sldId id="275" r:id="rId68"/>
    <p:sldId id="276" r:id="rId6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C02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6405"/>
  </p:normalViewPr>
  <p:slideViewPr>
    <p:cSldViewPr snapToGrid="0">
      <p:cViewPr varScale="1">
        <p:scale>
          <a:sx n="112" d="100"/>
          <a:sy n="112" d="100"/>
        </p:scale>
        <p:origin x="54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611A32-B340-4092-96FC-C350DD9B93DF}" type="doc">
      <dgm:prSet loTypeId="urn:microsoft.com/office/officeart/2005/8/layout/radial4" loCatId="relationship" qsTypeId="urn:microsoft.com/office/officeart/2005/8/quickstyle/simple2" qsCatId="simple" csTypeId="urn:microsoft.com/office/officeart/2005/8/colors/colorful1" csCatId="colorful" phldr="1"/>
      <dgm:spPr/>
      <dgm:t>
        <a:bodyPr/>
        <a:lstStyle/>
        <a:p>
          <a:endParaRPr lang="en-GB"/>
        </a:p>
      </dgm:t>
    </dgm:pt>
    <dgm:pt modelId="{DBC510A5-6C5B-489B-88BC-9A030B48CE68}">
      <dgm:prSet phldrT="[Text]"/>
      <dgm:spPr/>
      <dgm:t>
        <a:bodyPr/>
        <a:lstStyle/>
        <a:p>
          <a:r>
            <a:rPr lang="en-US" dirty="0"/>
            <a:t>Tips</a:t>
          </a:r>
          <a:endParaRPr lang="en-GB" dirty="0"/>
        </a:p>
      </dgm:t>
    </dgm:pt>
    <dgm:pt modelId="{8CCAAA77-14ED-4249-A1FB-92685CB50B0E}" type="parTrans" cxnId="{AC951F4A-0332-4741-B9F1-1EF0D44F4121}">
      <dgm:prSet/>
      <dgm:spPr/>
      <dgm:t>
        <a:bodyPr/>
        <a:lstStyle/>
        <a:p>
          <a:endParaRPr lang="en-GB"/>
        </a:p>
      </dgm:t>
    </dgm:pt>
    <dgm:pt modelId="{9E1665D7-5D60-4039-89FF-BC184A9A7249}" type="sibTrans" cxnId="{AC951F4A-0332-4741-B9F1-1EF0D44F4121}">
      <dgm:prSet/>
      <dgm:spPr/>
      <dgm:t>
        <a:bodyPr/>
        <a:lstStyle/>
        <a:p>
          <a:endParaRPr lang="en-GB"/>
        </a:p>
      </dgm:t>
    </dgm:pt>
    <dgm:pt modelId="{0F45D85B-445D-4077-8193-F950DD66B9C4}">
      <dgm:prSet phldrT="[Text]"/>
      <dgm:spPr/>
      <dgm:t>
        <a:bodyPr/>
        <a:lstStyle/>
        <a:p>
          <a:r>
            <a:rPr lang="en-US" dirty="0"/>
            <a:t>Identify common bias</a:t>
          </a:r>
          <a:endParaRPr lang="en-GB" dirty="0"/>
        </a:p>
      </dgm:t>
    </dgm:pt>
    <dgm:pt modelId="{3F58F8C8-B997-4C9C-96FF-F2A656AAB70D}" type="parTrans" cxnId="{91785322-0125-4FE0-A4C5-CE5326E26DA3}">
      <dgm:prSet/>
      <dgm:spPr/>
      <dgm:t>
        <a:bodyPr/>
        <a:lstStyle/>
        <a:p>
          <a:endParaRPr lang="en-GB"/>
        </a:p>
      </dgm:t>
    </dgm:pt>
    <dgm:pt modelId="{11FCD1A8-9F35-46AE-97AC-35FEBE0D6792}" type="sibTrans" cxnId="{91785322-0125-4FE0-A4C5-CE5326E26DA3}">
      <dgm:prSet/>
      <dgm:spPr/>
      <dgm:t>
        <a:bodyPr/>
        <a:lstStyle/>
        <a:p>
          <a:endParaRPr lang="en-GB"/>
        </a:p>
      </dgm:t>
    </dgm:pt>
    <dgm:pt modelId="{FF90C77C-4368-4633-81B0-DB13D9F91C54}">
      <dgm:prSet phldrT="[Text]"/>
      <dgm:spPr/>
      <dgm:t>
        <a:bodyPr/>
        <a:lstStyle/>
        <a:p>
          <a:r>
            <a:rPr lang="en-US" dirty="0"/>
            <a:t>Seek diverse perspectives</a:t>
          </a:r>
          <a:endParaRPr lang="en-GB" dirty="0"/>
        </a:p>
      </dgm:t>
    </dgm:pt>
    <dgm:pt modelId="{FD6E888B-A82A-455E-B96D-DA306754D3FA}" type="parTrans" cxnId="{18480EEB-99AA-4AE6-8E1F-C3838A1265D8}">
      <dgm:prSet/>
      <dgm:spPr/>
      <dgm:t>
        <a:bodyPr/>
        <a:lstStyle/>
        <a:p>
          <a:endParaRPr lang="en-GB"/>
        </a:p>
      </dgm:t>
    </dgm:pt>
    <dgm:pt modelId="{CF6E019B-21C8-476C-9AE5-DD173C598AAD}" type="sibTrans" cxnId="{18480EEB-99AA-4AE6-8E1F-C3838A1265D8}">
      <dgm:prSet/>
      <dgm:spPr/>
      <dgm:t>
        <a:bodyPr/>
        <a:lstStyle/>
        <a:p>
          <a:endParaRPr lang="en-GB"/>
        </a:p>
      </dgm:t>
    </dgm:pt>
    <dgm:pt modelId="{8809840A-EC34-4621-8873-4E6730DA42BA}">
      <dgm:prSet phldrT="[Text]"/>
      <dgm:spPr/>
      <dgm:t>
        <a:bodyPr/>
        <a:lstStyle/>
        <a:p>
          <a:r>
            <a:rPr lang="en-US" dirty="0"/>
            <a:t>Use structured methods</a:t>
          </a:r>
          <a:endParaRPr lang="en-GB" dirty="0"/>
        </a:p>
      </dgm:t>
    </dgm:pt>
    <dgm:pt modelId="{AB9208AA-B386-4C7E-B6D7-66F349BC34A4}" type="parTrans" cxnId="{FC7CA2B4-723E-4837-B2DC-21723F71787F}">
      <dgm:prSet/>
      <dgm:spPr/>
      <dgm:t>
        <a:bodyPr/>
        <a:lstStyle/>
        <a:p>
          <a:endParaRPr lang="en-GB"/>
        </a:p>
      </dgm:t>
    </dgm:pt>
    <dgm:pt modelId="{BAE09855-0F1D-48F0-A6C7-0DF5BF4190A5}" type="sibTrans" cxnId="{FC7CA2B4-723E-4837-B2DC-21723F71787F}">
      <dgm:prSet/>
      <dgm:spPr/>
      <dgm:t>
        <a:bodyPr/>
        <a:lstStyle/>
        <a:p>
          <a:endParaRPr lang="en-GB"/>
        </a:p>
      </dgm:t>
    </dgm:pt>
    <dgm:pt modelId="{1883D087-5F92-4874-932B-694B13115623}">
      <dgm:prSet/>
      <dgm:spPr/>
      <dgm:t>
        <a:bodyPr/>
        <a:lstStyle/>
        <a:p>
          <a:r>
            <a:rPr lang="en-US" dirty="0"/>
            <a:t>Develop a growth mindset</a:t>
          </a:r>
          <a:endParaRPr lang="en-GB" dirty="0"/>
        </a:p>
      </dgm:t>
    </dgm:pt>
    <dgm:pt modelId="{C386CB60-DEE9-4614-9654-419B08456DD1}" type="parTrans" cxnId="{25BC0AB7-12E4-45C5-B79D-AAAD866ECD4A}">
      <dgm:prSet/>
      <dgm:spPr/>
      <dgm:t>
        <a:bodyPr/>
        <a:lstStyle/>
        <a:p>
          <a:endParaRPr lang="en-GB"/>
        </a:p>
      </dgm:t>
    </dgm:pt>
    <dgm:pt modelId="{B4AB2B30-48A1-4BD8-A1AC-D01679520B11}" type="sibTrans" cxnId="{25BC0AB7-12E4-45C5-B79D-AAAD866ECD4A}">
      <dgm:prSet/>
      <dgm:spPr/>
      <dgm:t>
        <a:bodyPr/>
        <a:lstStyle/>
        <a:p>
          <a:endParaRPr lang="en-GB"/>
        </a:p>
      </dgm:t>
    </dgm:pt>
    <dgm:pt modelId="{51202D36-A203-4FAC-98D9-E5AB9225DB7F}">
      <dgm:prSet/>
      <dgm:spPr/>
      <dgm:t>
        <a:bodyPr/>
        <a:lstStyle/>
        <a:p>
          <a:r>
            <a:rPr lang="en-US" dirty="0"/>
            <a:t>Test your decisions</a:t>
          </a:r>
          <a:endParaRPr lang="en-GB" dirty="0"/>
        </a:p>
      </dgm:t>
    </dgm:pt>
    <dgm:pt modelId="{480D15C2-77E4-4454-9FF1-E4D8DA555C0D}" type="parTrans" cxnId="{F6A40951-9E05-4D9C-A68A-B36E3AD9F9FC}">
      <dgm:prSet/>
      <dgm:spPr/>
      <dgm:t>
        <a:bodyPr/>
        <a:lstStyle/>
        <a:p>
          <a:endParaRPr lang="en-GB"/>
        </a:p>
      </dgm:t>
    </dgm:pt>
    <dgm:pt modelId="{B75FFB44-167A-490B-9827-A6BBDFF95E9D}" type="sibTrans" cxnId="{F6A40951-9E05-4D9C-A68A-B36E3AD9F9FC}">
      <dgm:prSet/>
      <dgm:spPr/>
      <dgm:t>
        <a:bodyPr/>
        <a:lstStyle/>
        <a:p>
          <a:endParaRPr lang="en-GB"/>
        </a:p>
      </dgm:t>
    </dgm:pt>
    <dgm:pt modelId="{874D93CA-B662-4211-A936-C81B078D3104}">
      <dgm:prSet/>
      <dgm:spPr/>
      <dgm:t>
        <a:bodyPr/>
        <a:lstStyle/>
        <a:p>
          <a:r>
            <a:rPr lang="en-US" dirty="0"/>
            <a:t>Review your outcomes</a:t>
          </a:r>
          <a:endParaRPr lang="en-GB" dirty="0"/>
        </a:p>
      </dgm:t>
    </dgm:pt>
    <dgm:pt modelId="{EDD28E33-F9B6-41A1-9003-FCD544771A58}" type="parTrans" cxnId="{3D52BC16-F8BB-48BF-84C7-478E77A6F52B}">
      <dgm:prSet/>
      <dgm:spPr/>
      <dgm:t>
        <a:bodyPr/>
        <a:lstStyle/>
        <a:p>
          <a:endParaRPr lang="en-GB"/>
        </a:p>
      </dgm:t>
    </dgm:pt>
    <dgm:pt modelId="{1A64861C-4626-4173-B3D2-C6DA2B5328B2}" type="sibTrans" cxnId="{3D52BC16-F8BB-48BF-84C7-478E77A6F52B}">
      <dgm:prSet/>
      <dgm:spPr/>
      <dgm:t>
        <a:bodyPr/>
        <a:lstStyle/>
        <a:p>
          <a:endParaRPr lang="en-GB"/>
        </a:p>
      </dgm:t>
    </dgm:pt>
    <dgm:pt modelId="{612898EC-B0CD-4643-B292-BC60E54D0681}" type="pres">
      <dgm:prSet presAssocID="{0F611A32-B340-4092-96FC-C350DD9B93DF}" presName="cycle" presStyleCnt="0">
        <dgm:presLayoutVars>
          <dgm:chMax val="1"/>
          <dgm:dir/>
          <dgm:animLvl val="ctr"/>
          <dgm:resizeHandles val="exact"/>
        </dgm:presLayoutVars>
      </dgm:prSet>
      <dgm:spPr/>
    </dgm:pt>
    <dgm:pt modelId="{4FC8F1F4-8FA6-417F-8EC5-A7F39911B09C}" type="pres">
      <dgm:prSet presAssocID="{DBC510A5-6C5B-489B-88BC-9A030B48CE68}" presName="centerShape" presStyleLbl="node0" presStyleIdx="0" presStyleCnt="1"/>
      <dgm:spPr/>
    </dgm:pt>
    <dgm:pt modelId="{7B639B26-7115-4F59-8128-314E7F18B6B1}" type="pres">
      <dgm:prSet presAssocID="{3F58F8C8-B997-4C9C-96FF-F2A656AAB70D}" presName="parTrans" presStyleLbl="bgSibTrans2D1" presStyleIdx="0" presStyleCnt="6"/>
      <dgm:spPr/>
    </dgm:pt>
    <dgm:pt modelId="{397C3A7E-0E8D-43C5-8B64-6BBA65509967}" type="pres">
      <dgm:prSet presAssocID="{0F45D85B-445D-4077-8193-F950DD66B9C4}" presName="node" presStyleLbl="node1" presStyleIdx="0" presStyleCnt="6">
        <dgm:presLayoutVars>
          <dgm:bulletEnabled val="1"/>
        </dgm:presLayoutVars>
      </dgm:prSet>
      <dgm:spPr/>
    </dgm:pt>
    <dgm:pt modelId="{A2FA1A3D-AE4E-428A-9EEA-F9DD1A26F8BB}" type="pres">
      <dgm:prSet presAssocID="{FD6E888B-A82A-455E-B96D-DA306754D3FA}" presName="parTrans" presStyleLbl="bgSibTrans2D1" presStyleIdx="1" presStyleCnt="6"/>
      <dgm:spPr/>
    </dgm:pt>
    <dgm:pt modelId="{D14DDFD6-3F66-4745-8BC5-CF9C5B67C652}" type="pres">
      <dgm:prSet presAssocID="{FF90C77C-4368-4633-81B0-DB13D9F91C54}" presName="node" presStyleLbl="node1" presStyleIdx="1" presStyleCnt="6">
        <dgm:presLayoutVars>
          <dgm:bulletEnabled val="1"/>
        </dgm:presLayoutVars>
      </dgm:prSet>
      <dgm:spPr/>
    </dgm:pt>
    <dgm:pt modelId="{AB2C2532-3E59-419E-B49D-5340DC8C549C}" type="pres">
      <dgm:prSet presAssocID="{AB9208AA-B386-4C7E-B6D7-66F349BC34A4}" presName="parTrans" presStyleLbl="bgSibTrans2D1" presStyleIdx="2" presStyleCnt="6"/>
      <dgm:spPr/>
    </dgm:pt>
    <dgm:pt modelId="{1694A216-EE94-449C-8E34-CDD5D091ECB7}" type="pres">
      <dgm:prSet presAssocID="{8809840A-EC34-4621-8873-4E6730DA42BA}" presName="node" presStyleLbl="node1" presStyleIdx="2" presStyleCnt="6">
        <dgm:presLayoutVars>
          <dgm:bulletEnabled val="1"/>
        </dgm:presLayoutVars>
      </dgm:prSet>
      <dgm:spPr/>
    </dgm:pt>
    <dgm:pt modelId="{F13107B4-B164-4C01-B58C-2027019E089C}" type="pres">
      <dgm:prSet presAssocID="{480D15C2-77E4-4454-9FF1-E4D8DA555C0D}" presName="parTrans" presStyleLbl="bgSibTrans2D1" presStyleIdx="3" presStyleCnt="6"/>
      <dgm:spPr/>
    </dgm:pt>
    <dgm:pt modelId="{07104DA7-0BC5-43CD-8B6D-3E27C4C001A4}" type="pres">
      <dgm:prSet presAssocID="{51202D36-A203-4FAC-98D9-E5AB9225DB7F}" presName="node" presStyleLbl="node1" presStyleIdx="3" presStyleCnt="6">
        <dgm:presLayoutVars>
          <dgm:bulletEnabled val="1"/>
        </dgm:presLayoutVars>
      </dgm:prSet>
      <dgm:spPr/>
    </dgm:pt>
    <dgm:pt modelId="{FF440CFD-6ECB-49E3-9420-17116068E7D4}" type="pres">
      <dgm:prSet presAssocID="{EDD28E33-F9B6-41A1-9003-FCD544771A58}" presName="parTrans" presStyleLbl="bgSibTrans2D1" presStyleIdx="4" presStyleCnt="6"/>
      <dgm:spPr/>
    </dgm:pt>
    <dgm:pt modelId="{A84DAE0A-B356-49F4-8E8D-2FCF550F749E}" type="pres">
      <dgm:prSet presAssocID="{874D93CA-B662-4211-A936-C81B078D3104}" presName="node" presStyleLbl="node1" presStyleIdx="4" presStyleCnt="6">
        <dgm:presLayoutVars>
          <dgm:bulletEnabled val="1"/>
        </dgm:presLayoutVars>
      </dgm:prSet>
      <dgm:spPr/>
    </dgm:pt>
    <dgm:pt modelId="{3F70EB37-E91D-4E4E-9C30-C9D3D48CFDD0}" type="pres">
      <dgm:prSet presAssocID="{C386CB60-DEE9-4614-9654-419B08456DD1}" presName="parTrans" presStyleLbl="bgSibTrans2D1" presStyleIdx="5" presStyleCnt="6"/>
      <dgm:spPr/>
    </dgm:pt>
    <dgm:pt modelId="{083E020A-2310-4D8E-ACF9-7AB6F8990274}" type="pres">
      <dgm:prSet presAssocID="{1883D087-5F92-4874-932B-694B13115623}" presName="node" presStyleLbl="node1" presStyleIdx="5" presStyleCnt="6">
        <dgm:presLayoutVars>
          <dgm:bulletEnabled val="1"/>
        </dgm:presLayoutVars>
      </dgm:prSet>
      <dgm:spPr/>
    </dgm:pt>
  </dgm:ptLst>
  <dgm:cxnLst>
    <dgm:cxn modelId="{31541E01-1344-4964-B5DE-DC9053016CC9}" type="presOf" srcId="{EDD28E33-F9B6-41A1-9003-FCD544771A58}" destId="{FF440CFD-6ECB-49E3-9420-17116068E7D4}" srcOrd="0" destOrd="0" presId="urn:microsoft.com/office/officeart/2005/8/layout/radial4"/>
    <dgm:cxn modelId="{024C8204-980E-4441-8D69-79624659859D}" type="presOf" srcId="{51202D36-A203-4FAC-98D9-E5AB9225DB7F}" destId="{07104DA7-0BC5-43CD-8B6D-3E27C4C001A4}" srcOrd="0" destOrd="0" presId="urn:microsoft.com/office/officeart/2005/8/layout/radial4"/>
    <dgm:cxn modelId="{2F820606-62A7-4E6D-92AF-C40B660C9D39}" type="presOf" srcId="{C386CB60-DEE9-4614-9654-419B08456DD1}" destId="{3F70EB37-E91D-4E4E-9C30-C9D3D48CFDD0}" srcOrd="0" destOrd="0" presId="urn:microsoft.com/office/officeart/2005/8/layout/radial4"/>
    <dgm:cxn modelId="{3D52BC16-F8BB-48BF-84C7-478E77A6F52B}" srcId="{DBC510A5-6C5B-489B-88BC-9A030B48CE68}" destId="{874D93CA-B662-4211-A936-C81B078D3104}" srcOrd="4" destOrd="0" parTransId="{EDD28E33-F9B6-41A1-9003-FCD544771A58}" sibTransId="{1A64861C-4626-4173-B3D2-C6DA2B5328B2}"/>
    <dgm:cxn modelId="{6F3FBA1F-FD3D-4BA4-94F2-864F66AAB971}" type="presOf" srcId="{0F45D85B-445D-4077-8193-F950DD66B9C4}" destId="{397C3A7E-0E8D-43C5-8B64-6BBA65509967}" srcOrd="0" destOrd="0" presId="urn:microsoft.com/office/officeart/2005/8/layout/radial4"/>
    <dgm:cxn modelId="{91785322-0125-4FE0-A4C5-CE5326E26DA3}" srcId="{DBC510A5-6C5B-489B-88BC-9A030B48CE68}" destId="{0F45D85B-445D-4077-8193-F950DD66B9C4}" srcOrd="0" destOrd="0" parTransId="{3F58F8C8-B997-4C9C-96FF-F2A656AAB70D}" sibTransId="{11FCD1A8-9F35-46AE-97AC-35FEBE0D6792}"/>
    <dgm:cxn modelId="{7EBA5D29-A739-4DE1-9D02-F76EE4C6329A}" type="presOf" srcId="{480D15C2-77E4-4454-9FF1-E4D8DA555C0D}" destId="{F13107B4-B164-4C01-B58C-2027019E089C}" srcOrd="0" destOrd="0" presId="urn:microsoft.com/office/officeart/2005/8/layout/radial4"/>
    <dgm:cxn modelId="{AC951F4A-0332-4741-B9F1-1EF0D44F4121}" srcId="{0F611A32-B340-4092-96FC-C350DD9B93DF}" destId="{DBC510A5-6C5B-489B-88BC-9A030B48CE68}" srcOrd="0" destOrd="0" parTransId="{8CCAAA77-14ED-4249-A1FB-92685CB50B0E}" sibTransId="{9E1665D7-5D60-4039-89FF-BC184A9A7249}"/>
    <dgm:cxn modelId="{975D704A-5928-49A0-B537-DCDC06459CEB}" type="presOf" srcId="{FF90C77C-4368-4633-81B0-DB13D9F91C54}" destId="{D14DDFD6-3F66-4745-8BC5-CF9C5B67C652}" srcOrd="0" destOrd="0" presId="urn:microsoft.com/office/officeart/2005/8/layout/radial4"/>
    <dgm:cxn modelId="{F6A40951-9E05-4D9C-A68A-B36E3AD9F9FC}" srcId="{DBC510A5-6C5B-489B-88BC-9A030B48CE68}" destId="{51202D36-A203-4FAC-98D9-E5AB9225DB7F}" srcOrd="3" destOrd="0" parTransId="{480D15C2-77E4-4454-9FF1-E4D8DA555C0D}" sibTransId="{B75FFB44-167A-490B-9827-A6BBDFF95E9D}"/>
    <dgm:cxn modelId="{3CD6F294-0786-443C-A6A6-29CC8EFA36A7}" type="presOf" srcId="{0F611A32-B340-4092-96FC-C350DD9B93DF}" destId="{612898EC-B0CD-4643-B292-BC60E54D0681}" srcOrd="0" destOrd="0" presId="urn:microsoft.com/office/officeart/2005/8/layout/radial4"/>
    <dgm:cxn modelId="{71A815A1-736C-4FC6-9CBD-C58913C961C1}" type="presOf" srcId="{AB9208AA-B386-4C7E-B6D7-66F349BC34A4}" destId="{AB2C2532-3E59-419E-B49D-5340DC8C549C}" srcOrd="0" destOrd="0" presId="urn:microsoft.com/office/officeart/2005/8/layout/radial4"/>
    <dgm:cxn modelId="{6C74C8A1-C984-439A-9374-CEE846A740E1}" type="presOf" srcId="{1883D087-5F92-4874-932B-694B13115623}" destId="{083E020A-2310-4D8E-ACF9-7AB6F8990274}" srcOrd="0" destOrd="0" presId="urn:microsoft.com/office/officeart/2005/8/layout/radial4"/>
    <dgm:cxn modelId="{FC7CA2B4-723E-4837-B2DC-21723F71787F}" srcId="{DBC510A5-6C5B-489B-88BC-9A030B48CE68}" destId="{8809840A-EC34-4621-8873-4E6730DA42BA}" srcOrd="2" destOrd="0" parTransId="{AB9208AA-B386-4C7E-B6D7-66F349BC34A4}" sibTransId="{BAE09855-0F1D-48F0-A6C7-0DF5BF4190A5}"/>
    <dgm:cxn modelId="{25BC0AB7-12E4-45C5-B79D-AAAD866ECD4A}" srcId="{DBC510A5-6C5B-489B-88BC-9A030B48CE68}" destId="{1883D087-5F92-4874-932B-694B13115623}" srcOrd="5" destOrd="0" parTransId="{C386CB60-DEE9-4614-9654-419B08456DD1}" sibTransId="{B4AB2B30-48A1-4BD8-A1AC-D01679520B11}"/>
    <dgm:cxn modelId="{EF0671C1-A175-423F-9E87-2576842CDC17}" type="presOf" srcId="{874D93CA-B662-4211-A936-C81B078D3104}" destId="{A84DAE0A-B356-49F4-8E8D-2FCF550F749E}" srcOrd="0" destOrd="0" presId="urn:microsoft.com/office/officeart/2005/8/layout/radial4"/>
    <dgm:cxn modelId="{C94441D2-81E4-4026-AD17-765D19F99251}" type="presOf" srcId="{3F58F8C8-B997-4C9C-96FF-F2A656AAB70D}" destId="{7B639B26-7115-4F59-8128-314E7F18B6B1}" srcOrd="0" destOrd="0" presId="urn:microsoft.com/office/officeart/2005/8/layout/radial4"/>
    <dgm:cxn modelId="{18480EEB-99AA-4AE6-8E1F-C3838A1265D8}" srcId="{DBC510A5-6C5B-489B-88BC-9A030B48CE68}" destId="{FF90C77C-4368-4633-81B0-DB13D9F91C54}" srcOrd="1" destOrd="0" parTransId="{FD6E888B-A82A-455E-B96D-DA306754D3FA}" sibTransId="{CF6E019B-21C8-476C-9AE5-DD173C598AAD}"/>
    <dgm:cxn modelId="{721C12FE-C488-4AEF-809B-E79DDB855DD7}" type="presOf" srcId="{DBC510A5-6C5B-489B-88BC-9A030B48CE68}" destId="{4FC8F1F4-8FA6-417F-8EC5-A7F39911B09C}" srcOrd="0" destOrd="0" presId="urn:microsoft.com/office/officeart/2005/8/layout/radial4"/>
    <dgm:cxn modelId="{640BE8FE-0547-4935-AA7B-5004BFC15C56}" type="presOf" srcId="{8809840A-EC34-4621-8873-4E6730DA42BA}" destId="{1694A216-EE94-449C-8E34-CDD5D091ECB7}" srcOrd="0" destOrd="0" presId="urn:microsoft.com/office/officeart/2005/8/layout/radial4"/>
    <dgm:cxn modelId="{8FE55CFF-619A-4384-90D8-1895B7D3AC79}" type="presOf" srcId="{FD6E888B-A82A-455E-B96D-DA306754D3FA}" destId="{A2FA1A3D-AE4E-428A-9EEA-F9DD1A26F8BB}" srcOrd="0" destOrd="0" presId="urn:microsoft.com/office/officeart/2005/8/layout/radial4"/>
    <dgm:cxn modelId="{3AF7B5AB-181A-4B0D-8077-A6A24EF2DC8A}" type="presParOf" srcId="{612898EC-B0CD-4643-B292-BC60E54D0681}" destId="{4FC8F1F4-8FA6-417F-8EC5-A7F39911B09C}" srcOrd="0" destOrd="0" presId="urn:microsoft.com/office/officeart/2005/8/layout/radial4"/>
    <dgm:cxn modelId="{1F23DBE7-2EA5-4A43-9E76-088AA2835B72}" type="presParOf" srcId="{612898EC-B0CD-4643-B292-BC60E54D0681}" destId="{7B639B26-7115-4F59-8128-314E7F18B6B1}" srcOrd="1" destOrd="0" presId="urn:microsoft.com/office/officeart/2005/8/layout/radial4"/>
    <dgm:cxn modelId="{DA9CEED4-A490-4AC0-BFF5-4E81EDC5475F}" type="presParOf" srcId="{612898EC-B0CD-4643-B292-BC60E54D0681}" destId="{397C3A7E-0E8D-43C5-8B64-6BBA65509967}" srcOrd="2" destOrd="0" presId="urn:microsoft.com/office/officeart/2005/8/layout/radial4"/>
    <dgm:cxn modelId="{5912A25D-7B12-4750-BEB1-5CFBBB3FB883}" type="presParOf" srcId="{612898EC-B0CD-4643-B292-BC60E54D0681}" destId="{A2FA1A3D-AE4E-428A-9EEA-F9DD1A26F8BB}" srcOrd="3" destOrd="0" presId="urn:microsoft.com/office/officeart/2005/8/layout/radial4"/>
    <dgm:cxn modelId="{094E96A5-26F9-458C-B119-2C8DF133712D}" type="presParOf" srcId="{612898EC-B0CD-4643-B292-BC60E54D0681}" destId="{D14DDFD6-3F66-4745-8BC5-CF9C5B67C652}" srcOrd="4" destOrd="0" presId="urn:microsoft.com/office/officeart/2005/8/layout/radial4"/>
    <dgm:cxn modelId="{694BE895-D349-43FD-971B-D4ACE00717AE}" type="presParOf" srcId="{612898EC-B0CD-4643-B292-BC60E54D0681}" destId="{AB2C2532-3E59-419E-B49D-5340DC8C549C}" srcOrd="5" destOrd="0" presId="urn:microsoft.com/office/officeart/2005/8/layout/radial4"/>
    <dgm:cxn modelId="{60016C56-279D-4554-B2B7-8D3C4AFCAD8E}" type="presParOf" srcId="{612898EC-B0CD-4643-B292-BC60E54D0681}" destId="{1694A216-EE94-449C-8E34-CDD5D091ECB7}" srcOrd="6" destOrd="0" presId="urn:microsoft.com/office/officeart/2005/8/layout/radial4"/>
    <dgm:cxn modelId="{571F5B82-662C-4290-99FC-3CA867DC4E94}" type="presParOf" srcId="{612898EC-B0CD-4643-B292-BC60E54D0681}" destId="{F13107B4-B164-4C01-B58C-2027019E089C}" srcOrd="7" destOrd="0" presId="urn:microsoft.com/office/officeart/2005/8/layout/radial4"/>
    <dgm:cxn modelId="{F23C2D37-2536-4096-A1E2-0AFBF4EBC480}" type="presParOf" srcId="{612898EC-B0CD-4643-B292-BC60E54D0681}" destId="{07104DA7-0BC5-43CD-8B6D-3E27C4C001A4}" srcOrd="8" destOrd="0" presId="urn:microsoft.com/office/officeart/2005/8/layout/radial4"/>
    <dgm:cxn modelId="{9EF66FA3-F933-432E-ADA0-159CA32B4066}" type="presParOf" srcId="{612898EC-B0CD-4643-B292-BC60E54D0681}" destId="{FF440CFD-6ECB-49E3-9420-17116068E7D4}" srcOrd="9" destOrd="0" presId="urn:microsoft.com/office/officeart/2005/8/layout/radial4"/>
    <dgm:cxn modelId="{62D8CB3C-9BED-4FFE-AD4C-7F464020A5A4}" type="presParOf" srcId="{612898EC-B0CD-4643-B292-BC60E54D0681}" destId="{A84DAE0A-B356-49F4-8E8D-2FCF550F749E}" srcOrd="10" destOrd="0" presId="urn:microsoft.com/office/officeart/2005/8/layout/radial4"/>
    <dgm:cxn modelId="{ACBDD6B8-7720-441B-951F-BD09A849FA1C}" type="presParOf" srcId="{612898EC-B0CD-4643-B292-BC60E54D0681}" destId="{3F70EB37-E91D-4E4E-9C30-C9D3D48CFDD0}" srcOrd="11" destOrd="0" presId="urn:microsoft.com/office/officeart/2005/8/layout/radial4"/>
    <dgm:cxn modelId="{CC5CC18C-9C06-4529-88D4-F0084A45E1B9}" type="presParOf" srcId="{612898EC-B0CD-4643-B292-BC60E54D0681}" destId="{083E020A-2310-4D8E-ACF9-7AB6F8990274}"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9D9CB8-7967-428C-8EFC-6F34E05DE0D0}"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GB"/>
        </a:p>
      </dgm:t>
    </dgm:pt>
    <dgm:pt modelId="{7B7B6069-487B-4990-B447-12F4DF022052}">
      <dgm:prSet phldrT="[Text]"/>
      <dgm:spPr/>
      <dgm:t>
        <a:bodyPr/>
        <a:lstStyle/>
        <a:p>
          <a:r>
            <a:rPr lang="en-US" dirty="0"/>
            <a:t>Clear understanding of role</a:t>
          </a:r>
          <a:endParaRPr lang="en-GB" dirty="0"/>
        </a:p>
      </dgm:t>
    </dgm:pt>
    <dgm:pt modelId="{5A7D0C77-7DB3-429B-8BBA-3473D1077478}" type="parTrans" cxnId="{8C538754-C8C7-4EF6-917F-836E934D9A20}">
      <dgm:prSet/>
      <dgm:spPr/>
      <dgm:t>
        <a:bodyPr/>
        <a:lstStyle/>
        <a:p>
          <a:endParaRPr lang="en-GB"/>
        </a:p>
      </dgm:t>
    </dgm:pt>
    <dgm:pt modelId="{931D4F33-8F08-49E1-8697-D0ED3B0949C1}" type="sibTrans" cxnId="{8C538754-C8C7-4EF6-917F-836E934D9A20}">
      <dgm:prSet/>
      <dgm:spPr/>
      <dgm:t>
        <a:bodyPr/>
        <a:lstStyle/>
        <a:p>
          <a:endParaRPr lang="en-GB"/>
        </a:p>
      </dgm:t>
    </dgm:pt>
    <dgm:pt modelId="{5EF1FA96-8647-46FD-9ADC-F280183FC365}">
      <dgm:prSet phldrT="[Text]"/>
      <dgm:spPr/>
      <dgm:t>
        <a:bodyPr/>
        <a:lstStyle/>
        <a:p>
          <a:r>
            <a:rPr lang="en-US" dirty="0"/>
            <a:t>Answerability</a:t>
          </a:r>
          <a:endParaRPr lang="en-GB" dirty="0"/>
        </a:p>
      </dgm:t>
    </dgm:pt>
    <dgm:pt modelId="{1B7F5383-9CF1-42EF-95FF-A5C942C96E1C}" type="parTrans" cxnId="{D2E6B576-DCE8-482F-AEE4-01959C1D3CEA}">
      <dgm:prSet/>
      <dgm:spPr/>
      <dgm:t>
        <a:bodyPr/>
        <a:lstStyle/>
        <a:p>
          <a:endParaRPr lang="en-GB"/>
        </a:p>
      </dgm:t>
    </dgm:pt>
    <dgm:pt modelId="{DD8E2249-7A89-4A51-BBB8-B31EDCD10DEA}" type="sibTrans" cxnId="{D2E6B576-DCE8-482F-AEE4-01959C1D3CEA}">
      <dgm:prSet/>
      <dgm:spPr/>
      <dgm:t>
        <a:bodyPr/>
        <a:lstStyle/>
        <a:p>
          <a:endParaRPr lang="en-GB"/>
        </a:p>
      </dgm:t>
    </dgm:pt>
    <dgm:pt modelId="{086DA13A-25F4-4AE2-99F1-D2FEF7122C61}">
      <dgm:prSet phldrT="[Text]"/>
      <dgm:spPr/>
      <dgm:t>
        <a:bodyPr/>
        <a:lstStyle/>
        <a:p>
          <a:r>
            <a:rPr lang="en-US" dirty="0"/>
            <a:t>Active participation and compliance</a:t>
          </a:r>
          <a:endParaRPr lang="en-GB" dirty="0"/>
        </a:p>
      </dgm:t>
    </dgm:pt>
    <dgm:pt modelId="{886971A1-AF9C-4240-A97C-B514F3382F2C}" type="parTrans" cxnId="{1D18CCA7-1492-4ABA-A75D-BA7BB5F07BF6}">
      <dgm:prSet/>
      <dgm:spPr/>
      <dgm:t>
        <a:bodyPr/>
        <a:lstStyle/>
        <a:p>
          <a:endParaRPr lang="en-GB"/>
        </a:p>
      </dgm:t>
    </dgm:pt>
    <dgm:pt modelId="{04081CC4-4E44-4A1A-B4DE-1593A357911B}" type="sibTrans" cxnId="{1D18CCA7-1492-4ABA-A75D-BA7BB5F07BF6}">
      <dgm:prSet/>
      <dgm:spPr/>
      <dgm:t>
        <a:bodyPr/>
        <a:lstStyle/>
        <a:p>
          <a:endParaRPr lang="en-GB"/>
        </a:p>
      </dgm:t>
    </dgm:pt>
    <dgm:pt modelId="{ED3466C5-00F0-4EF8-831B-3AA48533F5CC}">
      <dgm:prSet phldrT="[Text]"/>
      <dgm:spPr/>
      <dgm:t>
        <a:bodyPr/>
        <a:lstStyle/>
        <a:p>
          <a:r>
            <a:rPr lang="en-US" dirty="0"/>
            <a:t>Ability to make reasonable decisions</a:t>
          </a:r>
          <a:endParaRPr lang="en-GB" dirty="0"/>
        </a:p>
      </dgm:t>
    </dgm:pt>
    <dgm:pt modelId="{F6E62F0D-8EFB-4909-BCF0-49DC5AA4F3BB}" type="parTrans" cxnId="{073FB3F5-DF45-44CF-8F1E-59E23B3E800F}">
      <dgm:prSet/>
      <dgm:spPr/>
      <dgm:t>
        <a:bodyPr/>
        <a:lstStyle/>
        <a:p>
          <a:endParaRPr lang="en-GB"/>
        </a:p>
      </dgm:t>
    </dgm:pt>
    <dgm:pt modelId="{A2114037-029A-4704-B077-BDB048F3D21D}" type="sibTrans" cxnId="{073FB3F5-DF45-44CF-8F1E-59E23B3E800F}">
      <dgm:prSet/>
      <dgm:spPr/>
      <dgm:t>
        <a:bodyPr/>
        <a:lstStyle/>
        <a:p>
          <a:endParaRPr lang="en-GB"/>
        </a:p>
      </dgm:t>
    </dgm:pt>
    <dgm:pt modelId="{1F1606AF-2A23-440A-B5CF-D2D93831D50E}">
      <dgm:prSet phldrT="[Text]"/>
      <dgm:spPr/>
      <dgm:t>
        <a:bodyPr/>
        <a:lstStyle/>
        <a:p>
          <a:r>
            <a:rPr lang="en-US" dirty="0"/>
            <a:t>Ability to handle criticism</a:t>
          </a:r>
          <a:endParaRPr lang="en-GB" dirty="0"/>
        </a:p>
      </dgm:t>
    </dgm:pt>
    <dgm:pt modelId="{0A40E0E7-BE02-41ED-B6F5-FC4A292C1B13}" type="parTrans" cxnId="{FB25A233-BC06-4A20-908A-FB8150F3EFBD}">
      <dgm:prSet/>
      <dgm:spPr/>
      <dgm:t>
        <a:bodyPr/>
        <a:lstStyle/>
        <a:p>
          <a:endParaRPr lang="en-GB"/>
        </a:p>
      </dgm:t>
    </dgm:pt>
    <dgm:pt modelId="{922E05CF-445E-4CE2-B515-2171A59AAE36}" type="sibTrans" cxnId="{FB25A233-BC06-4A20-908A-FB8150F3EFBD}">
      <dgm:prSet/>
      <dgm:spPr/>
      <dgm:t>
        <a:bodyPr/>
        <a:lstStyle/>
        <a:p>
          <a:endParaRPr lang="en-GB"/>
        </a:p>
      </dgm:t>
    </dgm:pt>
    <dgm:pt modelId="{5FF2C99C-ACEF-403E-87B9-F08C65D972D9}" type="pres">
      <dgm:prSet presAssocID="{519D9CB8-7967-428C-8EFC-6F34E05DE0D0}" presName="diagram" presStyleCnt="0">
        <dgm:presLayoutVars>
          <dgm:dir/>
          <dgm:resizeHandles val="exact"/>
        </dgm:presLayoutVars>
      </dgm:prSet>
      <dgm:spPr/>
    </dgm:pt>
    <dgm:pt modelId="{39CAFA47-47A9-4B5E-A081-F74A02A5D013}" type="pres">
      <dgm:prSet presAssocID="{7B7B6069-487B-4990-B447-12F4DF022052}" presName="node" presStyleLbl="node1" presStyleIdx="0" presStyleCnt="5">
        <dgm:presLayoutVars>
          <dgm:bulletEnabled val="1"/>
        </dgm:presLayoutVars>
      </dgm:prSet>
      <dgm:spPr/>
    </dgm:pt>
    <dgm:pt modelId="{ED189FD6-6209-4C68-84DD-365B68AC773F}" type="pres">
      <dgm:prSet presAssocID="{931D4F33-8F08-49E1-8697-D0ED3B0949C1}" presName="sibTrans" presStyleCnt="0"/>
      <dgm:spPr/>
    </dgm:pt>
    <dgm:pt modelId="{11C0671E-9BEF-4B7E-8EB1-3216E8150435}" type="pres">
      <dgm:prSet presAssocID="{5EF1FA96-8647-46FD-9ADC-F280183FC365}" presName="node" presStyleLbl="node1" presStyleIdx="1" presStyleCnt="5">
        <dgm:presLayoutVars>
          <dgm:bulletEnabled val="1"/>
        </dgm:presLayoutVars>
      </dgm:prSet>
      <dgm:spPr/>
    </dgm:pt>
    <dgm:pt modelId="{A9182AC8-07E9-4007-8A6F-DE5506C86D4E}" type="pres">
      <dgm:prSet presAssocID="{DD8E2249-7A89-4A51-BBB8-B31EDCD10DEA}" presName="sibTrans" presStyleCnt="0"/>
      <dgm:spPr/>
    </dgm:pt>
    <dgm:pt modelId="{9D26A17C-02C8-4F6A-B929-46FCA7FA60A2}" type="pres">
      <dgm:prSet presAssocID="{086DA13A-25F4-4AE2-99F1-D2FEF7122C61}" presName="node" presStyleLbl="node1" presStyleIdx="2" presStyleCnt="5">
        <dgm:presLayoutVars>
          <dgm:bulletEnabled val="1"/>
        </dgm:presLayoutVars>
      </dgm:prSet>
      <dgm:spPr/>
    </dgm:pt>
    <dgm:pt modelId="{8183DF9A-7383-4F76-8768-CB37535992B1}" type="pres">
      <dgm:prSet presAssocID="{04081CC4-4E44-4A1A-B4DE-1593A357911B}" presName="sibTrans" presStyleCnt="0"/>
      <dgm:spPr/>
    </dgm:pt>
    <dgm:pt modelId="{7CCB3BBB-4183-4FF1-B4E0-F7C5F50EFDE0}" type="pres">
      <dgm:prSet presAssocID="{ED3466C5-00F0-4EF8-831B-3AA48533F5CC}" presName="node" presStyleLbl="node1" presStyleIdx="3" presStyleCnt="5">
        <dgm:presLayoutVars>
          <dgm:bulletEnabled val="1"/>
        </dgm:presLayoutVars>
      </dgm:prSet>
      <dgm:spPr/>
    </dgm:pt>
    <dgm:pt modelId="{3CD5CD1E-71A8-4A99-AFAF-3E9F0B578BE9}" type="pres">
      <dgm:prSet presAssocID="{A2114037-029A-4704-B077-BDB048F3D21D}" presName="sibTrans" presStyleCnt="0"/>
      <dgm:spPr/>
    </dgm:pt>
    <dgm:pt modelId="{6C7C31AB-6182-4674-97C4-75271FF27945}" type="pres">
      <dgm:prSet presAssocID="{1F1606AF-2A23-440A-B5CF-D2D93831D50E}" presName="node" presStyleLbl="node1" presStyleIdx="4" presStyleCnt="5">
        <dgm:presLayoutVars>
          <dgm:bulletEnabled val="1"/>
        </dgm:presLayoutVars>
      </dgm:prSet>
      <dgm:spPr/>
    </dgm:pt>
  </dgm:ptLst>
  <dgm:cxnLst>
    <dgm:cxn modelId="{D652C905-418C-4BCB-ADB6-310408D177E2}" type="presOf" srcId="{1F1606AF-2A23-440A-B5CF-D2D93831D50E}" destId="{6C7C31AB-6182-4674-97C4-75271FF27945}" srcOrd="0" destOrd="0" presId="urn:microsoft.com/office/officeart/2005/8/layout/default"/>
    <dgm:cxn modelId="{FB25A233-BC06-4A20-908A-FB8150F3EFBD}" srcId="{519D9CB8-7967-428C-8EFC-6F34E05DE0D0}" destId="{1F1606AF-2A23-440A-B5CF-D2D93831D50E}" srcOrd="4" destOrd="0" parTransId="{0A40E0E7-BE02-41ED-B6F5-FC4A292C1B13}" sibTransId="{922E05CF-445E-4CE2-B515-2171A59AAE36}"/>
    <dgm:cxn modelId="{8C538754-C8C7-4EF6-917F-836E934D9A20}" srcId="{519D9CB8-7967-428C-8EFC-6F34E05DE0D0}" destId="{7B7B6069-487B-4990-B447-12F4DF022052}" srcOrd="0" destOrd="0" parTransId="{5A7D0C77-7DB3-429B-8BBA-3473D1077478}" sibTransId="{931D4F33-8F08-49E1-8697-D0ED3B0949C1}"/>
    <dgm:cxn modelId="{139C2E56-C526-45BC-B260-B128B9FA0E43}" type="presOf" srcId="{5EF1FA96-8647-46FD-9ADC-F280183FC365}" destId="{11C0671E-9BEF-4B7E-8EB1-3216E8150435}" srcOrd="0" destOrd="0" presId="urn:microsoft.com/office/officeart/2005/8/layout/default"/>
    <dgm:cxn modelId="{D2E6B576-DCE8-482F-AEE4-01959C1D3CEA}" srcId="{519D9CB8-7967-428C-8EFC-6F34E05DE0D0}" destId="{5EF1FA96-8647-46FD-9ADC-F280183FC365}" srcOrd="1" destOrd="0" parTransId="{1B7F5383-9CF1-42EF-95FF-A5C942C96E1C}" sibTransId="{DD8E2249-7A89-4A51-BBB8-B31EDCD10DEA}"/>
    <dgm:cxn modelId="{DBBC3458-F95F-409D-B449-13D30B263D56}" type="presOf" srcId="{086DA13A-25F4-4AE2-99F1-D2FEF7122C61}" destId="{9D26A17C-02C8-4F6A-B929-46FCA7FA60A2}" srcOrd="0" destOrd="0" presId="urn:microsoft.com/office/officeart/2005/8/layout/default"/>
    <dgm:cxn modelId="{1D18CCA7-1492-4ABA-A75D-BA7BB5F07BF6}" srcId="{519D9CB8-7967-428C-8EFC-6F34E05DE0D0}" destId="{086DA13A-25F4-4AE2-99F1-D2FEF7122C61}" srcOrd="2" destOrd="0" parTransId="{886971A1-AF9C-4240-A97C-B514F3382F2C}" sibTransId="{04081CC4-4E44-4A1A-B4DE-1593A357911B}"/>
    <dgm:cxn modelId="{689360AF-8A51-4D7B-A303-E6CD9D94A753}" type="presOf" srcId="{7B7B6069-487B-4990-B447-12F4DF022052}" destId="{39CAFA47-47A9-4B5E-A081-F74A02A5D013}" srcOrd="0" destOrd="0" presId="urn:microsoft.com/office/officeart/2005/8/layout/default"/>
    <dgm:cxn modelId="{B7D7BEB5-A996-4A43-8530-915ED3BBB34A}" type="presOf" srcId="{519D9CB8-7967-428C-8EFC-6F34E05DE0D0}" destId="{5FF2C99C-ACEF-403E-87B9-F08C65D972D9}" srcOrd="0" destOrd="0" presId="urn:microsoft.com/office/officeart/2005/8/layout/default"/>
    <dgm:cxn modelId="{CF9AA8DB-CAF7-403A-924D-3F5FDBDD19EF}" type="presOf" srcId="{ED3466C5-00F0-4EF8-831B-3AA48533F5CC}" destId="{7CCB3BBB-4183-4FF1-B4E0-F7C5F50EFDE0}" srcOrd="0" destOrd="0" presId="urn:microsoft.com/office/officeart/2005/8/layout/default"/>
    <dgm:cxn modelId="{073FB3F5-DF45-44CF-8F1E-59E23B3E800F}" srcId="{519D9CB8-7967-428C-8EFC-6F34E05DE0D0}" destId="{ED3466C5-00F0-4EF8-831B-3AA48533F5CC}" srcOrd="3" destOrd="0" parTransId="{F6E62F0D-8EFB-4909-BCF0-49DC5AA4F3BB}" sibTransId="{A2114037-029A-4704-B077-BDB048F3D21D}"/>
    <dgm:cxn modelId="{D3B4CCD9-3BCF-430B-AAAD-8CE9FB237CDD}" type="presParOf" srcId="{5FF2C99C-ACEF-403E-87B9-F08C65D972D9}" destId="{39CAFA47-47A9-4B5E-A081-F74A02A5D013}" srcOrd="0" destOrd="0" presId="urn:microsoft.com/office/officeart/2005/8/layout/default"/>
    <dgm:cxn modelId="{7EBDF8AB-CC8D-482C-8BA7-F868B3D9B43E}" type="presParOf" srcId="{5FF2C99C-ACEF-403E-87B9-F08C65D972D9}" destId="{ED189FD6-6209-4C68-84DD-365B68AC773F}" srcOrd="1" destOrd="0" presId="urn:microsoft.com/office/officeart/2005/8/layout/default"/>
    <dgm:cxn modelId="{D70FB340-C44E-4732-B593-F707138EB0AD}" type="presParOf" srcId="{5FF2C99C-ACEF-403E-87B9-F08C65D972D9}" destId="{11C0671E-9BEF-4B7E-8EB1-3216E8150435}" srcOrd="2" destOrd="0" presId="urn:microsoft.com/office/officeart/2005/8/layout/default"/>
    <dgm:cxn modelId="{24E9262E-AEC5-4AA0-AD4B-93B1325686DD}" type="presParOf" srcId="{5FF2C99C-ACEF-403E-87B9-F08C65D972D9}" destId="{A9182AC8-07E9-4007-8A6F-DE5506C86D4E}" srcOrd="3" destOrd="0" presId="urn:microsoft.com/office/officeart/2005/8/layout/default"/>
    <dgm:cxn modelId="{BF0C4B26-8BEE-496B-9C95-071F3B2931AB}" type="presParOf" srcId="{5FF2C99C-ACEF-403E-87B9-F08C65D972D9}" destId="{9D26A17C-02C8-4F6A-B929-46FCA7FA60A2}" srcOrd="4" destOrd="0" presId="urn:microsoft.com/office/officeart/2005/8/layout/default"/>
    <dgm:cxn modelId="{25945A29-D53D-4E06-99C4-BA050D987756}" type="presParOf" srcId="{5FF2C99C-ACEF-403E-87B9-F08C65D972D9}" destId="{8183DF9A-7383-4F76-8768-CB37535992B1}" srcOrd="5" destOrd="0" presId="urn:microsoft.com/office/officeart/2005/8/layout/default"/>
    <dgm:cxn modelId="{FC1FBFCD-C674-495B-A623-B311C6A9431C}" type="presParOf" srcId="{5FF2C99C-ACEF-403E-87B9-F08C65D972D9}" destId="{7CCB3BBB-4183-4FF1-B4E0-F7C5F50EFDE0}" srcOrd="6" destOrd="0" presId="urn:microsoft.com/office/officeart/2005/8/layout/default"/>
    <dgm:cxn modelId="{A1922CF1-6C20-49FF-9D7A-5B034F894B94}" type="presParOf" srcId="{5FF2C99C-ACEF-403E-87B9-F08C65D972D9}" destId="{3CD5CD1E-71A8-4A99-AFAF-3E9F0B578BE9}" srcOrd="7" destOrd="0" presId="urn:microsoft.com/office/officeart/2005/8/layout/default"/>
    <dgm:cxn modelId="{1DC10AC0-E52D-45C5-895C-3D5737080824}" type="presParOf" srcId="{5FF2C99C-ACEF-403E-87B9-F08C65D972D9}" destId="{6C7C31AB-6182-4674-97C4-75271FF2794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8F1F4-8FA6-417F-8EC5-A7F39911B09C}">
      <dsp:nvSpPr>
        <dsp:cNvPr id="0" name=""/>
        <dsp:cNvSpPr/>
      </dsp:nvSpPr>
      <dsp:spPr>
        <a:xfrm>
          <a:off x="3166865" y="2376784"/>
          <a:ext cx="1944916" cy="194491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2755900">
            <a:lnSpc>
              <a:spcPct val="90000"/>
            </a:lnSpc>
            <a:spcBef>
              <a:spcPct val="0"/>
            </a:spcBef>
            <a:spcAft>
              <a:spcPct val="35000"/>
            </a:spcAft>
            <a:buNone/>
          </a:pPr>
          <a:r>
            <a:rPr lang="en-US" sz="6200" kern="1200" dirty="0"/>
            <a:t>Tips</a:t>
          </a:r>
          <a:endParaRPr lang="en-GB" sz="6200" kern="1200" dirty="0"/>
        </a:p>
      </dsp:txBody>
      <dsp:txXfrm>
        <a:off x="3451691" y="2661610"/>
        <a:ext cx="1375264" cy="1375264"/>
      </dsp:txXfrm>
    </dsp:sp>
    <dsp:sp modelId="{7B639B26-7115-4F59-8128-314E7F18B6B1}">
      <dsp:nvSpPr>
        <dsp:cNvPr id="0" name=""/>
        <dsp:cNvSpPr/>
      </dsp:nvSpPr>
      <dsp:spPr>
        <a:xfrm rot="10800000">
          <a:off x="1190915" y="3072092"/>
          <a:ext cx="1867272" cy="554301"/>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97C3A7E-0E8D-43C5-8B64-6BBA65509967}">
      <dsp:nvSpPr>
        <dsp:cNvPr id="0" name=""/>
        <dsp:cNvSpPr/>
      </dsp:nvSpPr>
      <dsp:spPr>
        <a:xfrm>
          <a:off x="510195" y="2804666"/>
          <a:ext cx="1361441" cy="108915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Identify common bias</a:t>
          </a:r>
          <a:endParaRPr lang="en-GB" sz="1800" kern="1200" dirty="0"/>
        </a:p>
      </dsp:txBody>
      <dsp:txXfrm>
        <a:off x="542095" y="2836566"/>
        <a:ext cx="1297641" cy="1025353"/>
      </dsp:txXfrm>
    </dsp:sp>
    <dsp:sp modelId="{A2FA1A3D-AE4E-428A-9EEA-F9DD1A26F8BB}">
      <dsp:nvSpPr>
        <dsp:cNvPr id="0" name=""/>
        <dsp:cNvSpPr/>
      </dsp:nvSpPr>
      <dsp:spPr>
        <a:xfrm rot="12960000">
          <a:off x="1575703" y="1887838"/>
          <a:ext cx="1867272" cy="554301"/>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14DDFD6-3F66-4745-8BC5-CF9C5B67C652}">
      <dsp:nvSpPr>
        <dsp:cNvPr id="0" name=""/>
        <dsp:cNvSpPr/>
      </dsp:nvSpPr>
      <dsp:spPr>
        <a:xfrm>
          <a:off x="1073290" y="1071635"/>
          <a:ext cx="1361441" cy="108915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Seek diverse perspectives</a:t>
          </a:r>
          <a:endParaRPr lang="en-GB" sz="1800" kern="1200" dirty="0"/>
        </a:p>
      </dsp:txBody>
      <dsp:txXfrm>
        <a:off x="1105190" y="1103535"/>
        <a:ext cx="1297641" cy="1025353"/>
      </dsp:txXfrm>
    </dsp:sp>
    <dsp:sp modelId="{AB2C2532-3E59-419E-B49D-5340DC8C549C}">
      <dsp:nvSpPr>
        <dsp:cNvPr id="0" name=""/>
        <dsp:cNvSpPr/>
      </dsp:nvSpPr>
      <dsp:spPr>
        <a:xfrm rot="15120000">
          <a:off x="2583088" y="1155930"/>
          <a:ext cx="1867272" cy="554301"/>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694A216-EE94-449C-8E34-CDD5D091ECB7}">
      <dsp:nvSpPr>
        <dsp:cNvPr id="0" name=""/>
        <dsp:cNvSpPr/>
      </dsp:nvSpPr>
      <dsp:spPr>
        <a:xfrm>
          <a:off x="2547495" y="563"/>
          <a:ext cx="1361441" cy="108915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Use structured methods</a:t>
          </a:r>
          <a:endParaRPr lang="en-GB" sz="1800" kern="1200" dirty="0"/>
        </a:p>
      </dsp:txBody>
      <dsp:txXfrm>
        <a:off x="2579395" y="32463"/>
        <a:ext cx="1297641" cy="1025353"/>
      </dsp:txXfrm>
    </dsp:sp>
    <dsp:sp modelId="{F13107B4-B164-4C01-B58C-2027019E089C}">
      <dsp:nvSpPr>
        <dsp:cNvPr id="0" name=""/>
        <dsp:cNvSpPr/>
      </dsp:nvSpPr>
      <dsp:spPr>
        <a:xfrm rot="17280000">
          <a:off x="3828286" y="1155930"/>
          <a:ext cx="1867272" cy="554301"/>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7104DA7-0BC5-43CD-8B6D-3E27C4C001A4}">
      <dsp:nvSpPr>
        <dsp:cNvPr id="0" name=""/>
        <dsp:cNvSpPr/>
      </dsp:nvSpPr>
      <dsp:spPr>
        <a:xfrm>
          <a:off x="4369711" y="563"/>
          <a:ext cx="1361441" cy="108915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Test your decisions</a:t>
          </a:r>
          <a:endParaRPr lang="en-GB" sz="1800" kern="1200" dirty="0"/>
        </a:p>
      </dsp:txBody>
      <dsp:txXfrm>
        <a:off x="4401611" y="32463"/>
        <a:ext cx="1297641" cy="1025353"/>
      </dsp:txXfrm>
    </dsp:sp>
    <dsp:sp modelId="{FF440CFD-6ECB-49E3-9420-17116068E7D4}">
      <dsp:nvSpPr>
        <dsp:cNvPr id="0" name=""/>
        <dsp:cNvSpPr/>
      </dsp:nvSpPr>
      <dsp:spPr>
        <a:xfrm rot="19440000">
          <a:off x="4835672" y="1887838"/>
          <a:ext cx="1867272" cy="554301"/>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84DAE0A-B356-49F4-8E8D-2FCF550F749E}">
      <dsp:nvSpPr>
        <dsp:cNvPr id="0" name=""/>
        <dsp:cNvSpPr/>
      </dsp:nvSpPr>
      <dsp:spPr>
        <a:xfrm>
          <a:off x="5843915" y="1071635"/>
          <a:ext cx="1361441" cy="10891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Review your outcomes</a:t>
          </a:r>
          <a:endParaRPr lang="en-GB" sz="1800" kern="1200" dirty="0"/>
        </a:p>
      </dsp:txBody>
      <dsp:txXfrm>
        <a:off x="5875815" y="1103535"/>
        <a:ext cx="1297641" cy="1025353"/>
      </dsp:txXfrm>
    </dsp:sp>
    <dsp:sp modelId="{3F70EB37-E91D-4E4E-9C30-C9D3D48CFDD0}">
      <dsp:nvSpPr>
        <dsp:cNvPr id="0" name=""/>
        <dsp:cNvSpPr/>
      </dsp:nvSpPr>
      <dsp:spPr>
        <a:xfrm>
          <a:off x="5220459" y="3072092"/>
          <a:ext cx="1867272" cy="554301"/>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83E020A-2310-4D8E-ACF9-7AB6F8990274}">
      <dsp:nvSpPr>
        <dsp:cNvPr id="0" name=""/>
        <dsp:cNvSpPr/>
      </dsp:nvSpPr>
      <dsp:spPr>
        <a:xfrm>
          <a:off x="6407011" y="2804666"/>
          <a:ext cx="1361441" cy="108915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Develop a growth mindset</a:t>
          </a:r>
          <a:endParaRPr lang="en-GB" sz="1800" kern="1200" dirty="0"/>
        </a:p>
      </dsp:txBody>
      <dsp:txXfrm>
        <a:off x="6438911" y="2836566"/>
        <a:ext cx="1297641" cy="1025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AFA47-47A9-4B5E-A081-F74A02A5D013}">
      <dsp:nvSpPr>
        <dsp:cNvPr id="0" name=""/>
        <dsp:cNvSpPr/>
      </dsp:nvSpPr>
      <dsp:spPr>
        <a:xfrm>
          <a:off x="0"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Clear understanding of role</a:t>
          </a:r>
          <a:endParaRPr lang="en-GB" sz="3600" kern="1200" dirty="0"/>
        </a:p>
      </dsp:txBody>
      <dsp:txXfrm>
        <a:off x="0" y="39687"/>
        <a:ext cx="3286125" cy="1971675"/>
      </dsp:txXfrm>
    </dsp:sp>
    <dsp:sp modelId="{11C0671E-9BEF-4B7E-8EB1-3216E8150435}">
      <dsp:nvSpPr>
        <dsp:cNvPr id="0" name=""/>
        <dsp:cNvSpPr/>
      </dsp:nvSpPr>
      <dsp:spPr>
        <a:xfrm>
          <a:off x="3614737" y="39687"/>
          <a:ext cx="3286125" cy="19716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Answerability</a:t>
          </a:r>
          <a:endParaRPr lang="en-GB" sz="3600" kern="1200" dirty="0"/>
        </a:p>
      </dsp:txBody>
      <dsp:txXfrm>
        <a:off x="3614737" y="39687"/>
        <a:ext cx="3286125" cy="1971675"/>
      </dsp:txXfrm>
    </dsp:sp>
    <dsp:sp modelId="{9D26A17C-02C8-4F6A-B929-46FCA7FA60A2}">
      <dsp:nvSpPr>
        <dsp:cNvPr id="0" name=""/>
        <dsp:cNvSpPr/>
      </dsp:nvSpPr>
      <dsp:spPr>
        <a:xfrm>
          <a:off x="7229475" y="39687"/>
          <a:ext cx="3286125" cy="197167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Active participation and compliance</a:t>
          </a:r>
          <a:endParaRPr lang="en-GB" sz="3600" kern="1200" dirty="0"/>
        </a:p>
      </dsp:txBody>
      <dsp:txXfrm>
        <a:off x="7229475" y="39687"/>
        <a:ext cx="3286125" cy="1971675"/>
      </dsp:txXfrm>
    </dsp:sp>
    <dsp:sp modelId="{7CCB3BBB-4183-4FF1-B4E0-F7C5F50EFDE0}">
      <dsp:nvSpPr>
        <dsp:cNvPr id="0" name=""/>
        <dsp:cNvSpPr/>
      </dsp:nvSpPr>
      <dsp:spPr>
        <a:xfrm>
          <a:off x="1807368" y="2339975"/>
          <a:ext cx="3286125" cy="197167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Ability to make reasonable decisions</a:t>
          </a:r>
          <a:endParaRPr lang="en-GB" sz="3600" kern="1200" dirty="0"/>
        </a:p>
      </dsp:txBody>
      <dsp:txXfrm>
        <a:off x="1807368" y="2339975"/>
        <a:ext cx="3286125" cy="1971675"/>
      </dsp:txXfrm>
    </dsp:sp>
    <dsp:sp modelId="{6C7C31AB-6182-4674-97C4-75271FF27945}">
      <dsp:nvSpPr>
        <dsp:cNvPr id="0" name=""/>
        <dsp:cNvSpPr/>
      </dsp:nvSpPr>
      <dsp:spPr>
        <a:xfrm>
          <a:off x="5422106" y="2339975"/>
          <a:ext cx="3286125" cy="197167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Ability to handle criticism</a:t>
          </a:r>
          <a:endParaRPr lang="en-GB" sz="3600" kern="1200" dirty="0"/>
        </a:p>
      </dsp:txBody>
      <dsp:txXfrm>
        <a:off x="5422106"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25/10/2023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irstpracticemanagement.co.uk/blog/2022-blog-posts/5-ways-to-be-a-mindful-listener/" TargetMode="External"/><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docs.google.com/document/d/1h7N-BD-QmLbZJI3m1OSf08Sjna_EsIoD/edit"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hyperlink" Target="https://qnewshub.com/business/entrepreneurs/how-to-improve-negotiation-skills-in-the-workplace/"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hyperlink" Target="https://sites.psu.edu/heseagh/vocational-school/integrated-agriculture/" TargetMode="External"/><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4.xml"/><Relationship Id="rId4" Type="http://schemas.openxmlformats.org/officeDocument/2006/relationships/hyperlink" Target="https://www.careercliff.com/characteristics-of-effective-tea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coachcounselcare.com/procrastination-avoid-goals-smart/" TargetMode="Externa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projectcubicle.com/the-most-common-goal-setting-mistakes/"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s://cmbankng.com/effective-conflict-resolution-ways/" TargetMode="External"/><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hyperlink" Target="https://docs.google.com/document/d/1h7N-BD-QmLbZJI3m1OSf08Sjna_EsIoD/edit" TargetMode="Externa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dailycaller.com/2017/12/27/university-offers-problem-of-whiteness-class-again/" TargetMode="External"/><Relationship Id="rId2" Type="http://schemas.openxmlformats.org/officeDocument/2006/relationships/image" Target="../media/image49.jp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hyperlink" Target="https://www.translatemedia.com/translation-blog/how-language-affects-decision-making/" TargetMode="External"/><Relationship Id="rId2" Type="http://schemas.openxmlformats.org/officeDocument/2006/relationships/image" Target="../media/image51.jpg"/><Relationship Id="rId1" Type="http://schemas.openxmlformats.org/officeDocument/2006/relationships/slideLayout" Target="../slideLayouts/slideLayout3.xml"/><Relationship Id="rId5" Type="http://schemas.openxmlformats.org/officeDocument/2006/relationships/image" Target="../media/image53.sv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s://www.actuaries.digital/2018/04/03/biases-and-heuristics-beyond-the-numbers/" TargetMode="External"/><Relationship Id="rId2" Type="http://schemas.openxmlformats.org/officeDocument/2006/relationships/image" Target="../media/image55.jpg"/><Relationship Id="rId1" Type="http://schemas.openxmlformats.org/officeDocument/2006/relationships/slideLayout" Target="../slideLayouts/slideLayout3.xml"/><Relationship Id="rId6" Type="http://schemas.openxmlformats.org/officeDocument/2006/relationships/hyperlink" Target="https://here2there.ca/complexity-and-community-change-managing-adaptively-to-improve-effectiveness/" TargetMode="External"/><Relationship Id="rId5" Type="http://schemas.openxmlformats.org/officeDocument/2006/relationships/image" Target="../media/image56.jpg"/><Relationship Id="rId4" Type="http://schemas.openxmlformats.org/officeDocument/2006/relationships/hyperlink" Target="https://creativecommons.org/licenses/by-nc/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hyperlink" Target="https://theinvestorsbook.com/effective-communication.html"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hyperlink" Target="https://pixabay.com/en/creativity-human-silhouette-clock-70192/" TargetMode="External"/><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5.xml"/><Relationship Id="rId5" Type="http://schemas.openxmlformats.org/officeDocument/2006/relationships/image" Target="../media/image62.sv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becas-santander.com/en/blog/verbal-and-nonverbal-communication.html"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strengthsschool.com/strengthsfinder-blog/adaptability-talent-theme" TargetMode="External"/><Relationship Id="rId2" Type="http://schemas.openxmlformats.org/officeDocument/2006/relationships/image" Target="../media/image65.jpeg"/><Relationship Id="rId1" Type="http://schemas.openxmlformats.org/officeDocument/2006/relationships/slideLayout" Target="../slideLayouts/slideLayout3.xml"/><Relationship Id="rId6" Type="http://schemas.openxmlformats.org/officeDocument/2006/relationships/hyperlink" Target="https://creativecommons.org/licenses/by-nc-nd/3.0/" TargetMode="External"/><Relationship Id="rId5" Type="http://schemas.openxmlformats.org/officeDocument/2006/relationships/hyperlink" Target="https://grobljanskikrug.blogspot.com/2016/03/optimism-is.html" TargetMode="External"/><Relationship Id="rId4" Type="http://schemas.openxmlformats.org/officeDocument/2006/relationships/image" Target="../media/image66.jpg"/></Relationships>
</file>

<file path=ppt/slides/_rels/slide61.xml.rels><?xml version="1.0" encoding="UTF-8" standalone="yes"?>
<Relationships xmlns="http://schemas.openxmlformats.org/package/2006/relationships"><Relationship Id="rId3" Type="http://schemas.openxmlformats.org/officeDocument/2006/relationships/hyperlink" Target="http://pmstories.com/bg/2014/01/24/responsible-accountable/" TargetMode="External"/><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hyperlink" Target="https://creativecommons.org/licenses/by-nd/3.0/" TargetMode="Externa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3" Type="http://schemas.openxmlformats.org/officeDocument/2006/relationships/hyperlink" Target="https://www.picpedia.org/post-it-note/e/ethical-behavior.html" TargetMode="External"/><Relationship Id="rId2" Type="http://schemas.openxmlformats.org/officeDocument/2006/relationships/image" Target="../media/image68.jp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community.thriveglobal.com/active-listening-lessons-get-what-you-want/" TargetMode="External"/><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crowjack.com/blog/strategy/7cs-of-communication" TargetMode="External"/><Relationship Id="rId2" Type="http://schemas.openxmlformats.org/officeDocument/2006/relationships/image" Target="../media/image1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en-US" sz="4400" dirty="0"/>
              <a:t>Active listening</a:t>
            </a:r>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
        <p:nvSpPr>
          <p:cNvPr id="12" name="CasellaDiTesto 11">
            <a:extLst>
              <a:ext uri="{FF2B5EF4-FFF2-40B4-BE49-F238E27FC236}">
                <a16:creationId xmlns:a16="http://schemas.microsoft.com/office/drawing/2014/main" id="{6BDA0B7F-9557-918C-A445-39F5288D214D}"/>
              </a:ext>
            </a:extLst>
          </p:cNvPr>
          <p:cNvSpPr txBox="1"/>
          <p:nvPr/>
        </p:nvSpPr>
        <p:spPr>
          <a:xfrm>
            <a:off x="550506" y="1532937"/>
            <a:ext cx="10879493" cy="865173"/>
          </a:xfrm>
          <a:prstGeom prst="rect">
            <a:avLst/>
          </a:prstGeom>
          <a:noFill/>
        </p:spPr>
        <p:txBody>
          <a:bodyPr wrap="square" rtlCol="0">
            <a:spAutoFit/>
          </a:bodyPr>
          <a:lstStyle/>
          <a:p>
            <a:pPr algn="just">
              <a:lnSpc>
                <a:spcPct val="107000"/>
              </a:lnSpc>
              <a:spcAft>
                <a:spcPts val="600"/>
              </a:spcAft>
            </a:pPr>
            <a:r>
              <a:rPr lang="en-US" sz="24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T</a:t>
            </a:r>
            <a:r>
              <a:rPr lang="en-US" sz="24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he skill of actively receiving, processing, and interpreting spoken or non-verbal messages from others</a:t>
            </a:r>
            <a:endParaRPr lang="it-IT" sz="240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p:txBody>
      </p:sp>
      <p:sp>
        <p:nvSpPr>
          <p:cNvPr id="14" name="CasellaDiTesto 13">
            <a:extLst>
              <a:ext uri="{FF2B5EF4-FFF2-40B4-BE49-F238E27FC236}">
                <a16:creationId xmlns:a16="http://schemas.microsoft.com/office/drawing/2014/main" id="{C8956742-7BF3-3B73-4E7A-D33319ABBB9D}"/>
              </a:ext>
            </a:extLst>
          </p:cNvPr>
          <p:cNvSpPr txBox="1"/>
          <p:nvPr/>
        </p:nvSpPr>
        <p:spPr>
          <a:xfrm>
            <a:off x="550506" y="2463333"/>
            <a:ext cx="10879493" cy="369332"/>
          </a:xfrm>
          <a:prstGeom prst="rect">
            <a:avLst/>
          </a:prstGeom>
          <a:noFill/>
        </p:spPr>
        <p:txBody>
          <a:bodyPr wrap="square" rtlCol="0">
            <a:spAutoFit/>
          </a:bodyPr>
          <a:lstStyle/>
          <a:p>
            <a:pPr marL="285750" indent="-285750">
              <a:buFont typeface="Arial" panose="020B0604020202020204" pitchFamily="34" charset="0"/>
              <a:buChar char="•"/>
            </a:pPr>
            <a:r>
              <a:rPr lang="en-US"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D</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ynamic and intentional form of listening that goes beyond merely hearing words and sounds</a:t>
            </a:r>
            <a:endParaRPr lang="it-IT" dirty="0">
              <a:solidFill>
                <a:schemeClr val="tx1">
                  <a:lumMod val="65000"/>
                  <a:lumOff val="35000"/>
                </a:schemeClr>
              </a:solidFill>
            </a:endParaRPr>
          </a:p>
        </p:txBody>
      </p:sp>
      <p:sp>
        <p:nvSpPr>
          <p:cNvPr id="15" name="CasellaDiTesto 14">
            <a:extLst>
              <a:ext uri="{FF2B5EF4-FFF2-40B4-BE49-F238E27FC236}">
                <a16:creationId xmlns:a16="http://schemas.microsoft.com/office/drawing/2014/main" id="{61143F75-5560-30C1-A9AE-BE1EC66B3EB5}"/>
              </a:ext>
            </a:extLst>
          </p:cNvPr>
          <p:cNvSpPr txBox="1"/>
          <p:nvPr/>
        </p:nvSpPr>
        <p:spPr>
          <a:xfrm>
            <a:off x="550506" y="2955726"/>
            <a:ext cx="10803296" cy="671915"/>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It involves engaging with the speaker in a way that demonstrates </a:t>
            </a:r>
            <a:r>
              <a:rPr lang="en-US" sz="18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attentiveness</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empathy</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and a </a:t>
            </a:r>
            <a:r>
              <a:rPr lang="en-US" sz="18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genuine interest</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in understanding their message and perspective</a:t>
            </a:r>
            <a:endParaRPr lang="it-IT" sz="200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p:txBody>
      </p:sp>
      <p:pic>
        <p:nvPicPr>
          <p:cNvPr id="3" name="Immagine 2">
            <a:extLst>
              <a:ext uri="{FF2B5EF4-FFF2-40B4-BE49-F238E27FC236}">
                <a16:creationId xmlns:a16="http://schemas.microsoft.com/office/drawing/2014/main" id="{0AFD65A3-561C-AE82-1FF7-6473D2ACA5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8957" y="3750703"/>
            <a:ext cx="8734085" cy="2236358"/>
          </a:xfrm>
          <a:prstGeom prst="rect">
            <a:avLst/>
          </a:prstGeom>
          <a:noFill/>
        </p:spPr>
      </p:pic>
      <p:sp>
        <p:nvSpPr>
          <p:cNvPr id="7" name="CasellaDiTesto 6">
            <a:extLst>
              <a:ext uri="{FF2B5EF4-FFF2-40B4-BE49-F238E27FC236}">
                <a16:creationId xmlns:a16="http://schemas.microsoft.com/office/drawing/2014/main" id="{EC812574-674D-3248-D1E4-C23F30E4D3F2}"/>
              </a:ext>
            </a:extLst>
          </p:cNvPr>
          <p:cNvSpPr txBox="1"/>
          <p:nvPr/>
        </p:nvSpPr>
        <p:spPr>
          <a:xfrm>
            <a:off x="1213766" y="6052284"/>
            <a:ext cx="9476772" cy="276999"/>
          </a:xfrm>
          <a:prstGeom prst="rect">
            <a:avLst/>
          </a:prstGeom>
          <a:noFill/>
        </p:spPr>
        <p:txBody>
          <a:bodyPr wrap="square">
            <a:spAutoFit/>
          </a:bodyPr>
          <a:lstStyle/>
          <a:p>
            <a:pPr algn="ctr">
              <a:spcAft>
                <a:spcPts val="1000"/>
              </a:spcAft>
            </a:pP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Main active listening skills (Source: </a:t>
            </a:r>
            <a:r>
              <a:rPr lang="en-GB" sz="1200" u="sng" dirty="0" err="1">
                <a:solidFill>
                  <a:schemeClr val="tx1">
                    <a:lumMod val="65000"/>
                    <a:lumOff val="35000"/>
                  </a:schemeClr>
                </a:solidFill>
                <a:effectLst/>
                <a:ea typeface="Times New Roman" panose="02020603050405020304" pitchFamily="18" charset="0"/>
                <a:cs typeface="Open Sans" panose="020B0606030504020204" pitchFamily="34" charset="0"/>
                <a:hlinkClick r:id="rId3">
                  <a:extLst>
                    <a:ext uri="{A12FA001-AC4F-418D-AE19-62706E023703}">
                      <ahyp:hlinkClr xmlns:ahyp="http://schemas.microsoft.com/office/drawing/2018/hyperlinkcolor" val="tx"/>
                    </a:ext>
                  </a:extLst>
                </a:hlinkClick>
              </a:rPr>
              <a:t>Firstpracticemanagement</a:t>
            </a: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a:t>
            </a:r>
            <a:endParaRPr lang="it-IT" sz="1200"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925954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it-IT" sz="4400" dirty="0" err="1"/>
              <a:t>Barriers</a:t>
            </a:r>
            <a:r>
              <a:rPr lang="it-IT" sz="4400" dirty="0"/>
              <a:t> to </a:t>
            </a:r>
            <a:r>
              <a:rPr lang="it-IT" sz="4400" dirty="0" err="1"/>
              <a:t>communication</a:t>
            </a:r>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
        <p:nvSpPr>
          <p:cNvPr id="9" name="CasellaDiTesto 8">
            <a:extLst>
              <a:ext uri="{FF2B5EF4-FFF2-40B4-BE49-F238E27FC236}">
                <a16:creationId xmlns:a16="http://schemas.microsoft.com/office/drawing/2014/main" id="{CE3B3ED8-A743-A63F-F8C3-3011BAF47FE6}"/>
              </a:ext>
            </a:extLst>
          </p:cNvPr>
          <p:cNvSpPr txBox="1"/>
          <p:nvPr/>
        </p:nvSpPr>
        <p:spPr>
          <a:xfrm>
            <a:off x="307438" y="1526144"/>
            <a:ext cx="11046362" cy="736355"/>
          </a:xfrm>
          <a:prstGeom prst="rect">
            <a:avLst/>
          </a:prstGeom>
          <a:noFill/>
        </p:spPr>
        <p:txBody>
          <a:bodyPr wrap="square">
            <a:spAutoFit/>
          </a:bodyPr>
          <a:lstStyle/>
          <a:p>
            <a:pPr marL="342900" indent="-342900" algn="just">
              <a:lnSpc>
                <a:spcPct val="107000"/>
              </a:lnSpc>
              <a:spcAft>
                <a:spcPts val="600"/>
              </a:spcAft>
              <a:buFont typeface="Arial" panose="020B0604020202020204" pitchFamily="34" charset="0"/>
              <a:buChar char="•"/>
            </a:pP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They are obstacles that impede the effective exchange of information, ideas, or emotions between individuals or groups:</a:t>
            </a:r>
          </a:p>
        </p:txBody>
      </p:sp>
      <p:sp>
        <p:nvSpPr>
          <p:cNvPr id="3" name="CasellaDiTesto 2">
            <a:extLst>
              <a:ext uri="{FF2B5EF4-FFF2-40B4-BE49-F238E27FC236}">
                <a16:creationId xmlns:a16="http://schemas.microsoft.com/office/drawing/2014/main" id="{F1BE31F1-FAD4-CF33-2C1C-70EDB7BD9B00}"/>
              </a:ext>
            </a:extLst>
          </p:cNvPr>
          <p:cNvSpPr txBox="1"/>
          <p:nvPr/>
        </p:nvSpPr>
        <p:spPr>
          <a:xfrm>
            <a:off x="1371600" y="2440142"/>
            <a:ext cx="10266036" cy="1702069"/>
          </a:xfrm>
          <a:prstGeom prst="rect">
            <a:avLst/>
          </a:prstGeom>
          <a:noFill/>
        </p:spPr>
        <p:txBody>
          <a:bodyPr wrap="square">
            <a:spAutoFit/>
          </a:bodyPr>
          <a:lstStyle/>
          <a:p>
            <a:pPr algn="just">
              <a:lnSpc>
                <a:spcPct val="107000"/>
              </a:lnSpc>
              <a:spcAft>
                <a:spcPts val="1125"/>
              </a:spcAft>
            </a:pPr>
            <a:r>
              <a:rPr lang="it-IT" b="1" dirty="0" err="1">
                <a:solidFill>
                  <a:schemeClr val="tx1">
                    <a:lumMod val="65000"/>
                    <a:lumOff val="35000"/>
                  </a:schemeClr>
                </a:solidFill>
                <a:effectLst/>
                <a:ea typeface="Times New Roman" panose="02020603050405020304" pitchFamily="18" charset="0"/>
                <a:cs typeface="Open Sans" panose="020B0606030504020204" pitchFamily="34" charset="0"/>
              </a:rPr>
              <a:t>Physical</a:t>
            </a:r>
            <a:r>
              <a:rPr lang="it-IT" b="1" dirty="0">
                <a:solidFill>
                  <a:schemeClr val="tx1">
                    <a:lumMod val="65000"/>
                    <a:lumOff val="35000"/>
                  </a:schemeClr>
                </a:solidFill>
                <a:effectLst/>
                <a:ea typeface="Times New Roman" panose="02020603050405020304" pitchFamily="18" charset="0"/>
                <a:cs typeface="Open Sans" panose="020B0606030504020204" pitchFamily="34" charset="0"/>
              </a:rPr>
              <a:t> </a:t>
            </a:r>
            <a:r>
              <a:rPr lang="it-IT" b="1" dirty="0" err="1">
                <a:solidFill>
                  <a:schemeClr val="tx1">
                    <a:lumMod val="65000"/>
                    <a:lumOff val="35000"/>
                  </a:schemeClr>
                </a:solidFill>
                <a:effectLst/>
                <a:ea typeface="Times New Roman" panose="02020603050405020304" pitchFamily="18" charset="0"/>
                <a:cs typeface="Open Sans" panose="020B0606030504020204" pitchFamily="34" charset="0"/>
              </a:rPr>
              <a:t>barriers</a:t>
            </a:r>
            <a:r>
              <a:rPr lang="it-IT" dirty="0">
                <a:solidFill>
                  <a:schemeClr val="tx1">
                    <a:lumMod val="65000"/>
                    <a:lumOff val="35000"/>
                  </a:schemeClr>
                </a:solidFill>
                <a:effectLst/>
                <a:ea typeface="Times New Roman" panose="02020603050405020304" pitchFamily="18" charset="0"/>
                <a:cs typeface="Open Sans" panose="020B0606030504020204" pitchFamily="34" charset="0"/>
              </a:rPr>
              <a:t>: </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external factors that hinder effective communication. These barriers can be related to the environment, distance, noise, or even technological limitations.</a:t>
            </a:r>
          </a:p>
          <a:p>
            <a:pPr algn="just">
              <a:lnSpc>
                <a:spcPct val="107000"/>
              </a:lnSpc>
              <a:spcAft>
                <a:spcPts val="1125"/>
              </a:spcAft>
            </a:pPr>
            <a:r>
              <a:rPr lang="en-US" i="1" u="sng" kern="100" dirty="0">
                <a:solidFill>
                  <a:schemeClr val="tx1">
                    <a:lumMod val="65000"/>
                    <a:lumOff val="35000"/>
                  </a:schemeClr>
                </a:solidFill>
                <a:effectLst/>
                <a:ea typeface="Calibri" panose="020F0502020204030204" pitchFamily="34" charset="0"/>
                <a:cs typeface="Times New Roman" panose="02020603050405020304" pitchFamily="18" charset="0"/>
              </a:rPr>
              <a:t>Example</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 Imagine you're in a large conference room with a group of colleagues for an important meeting. The room has poor acoustics, and there's construction noise from outside. The physical barrier in this context is the noisy environment, making it challenging to hear and understand what others are saying.</a:t>
            </a: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pic>
        <p:nvPicPr>
          <p:cNvPr id="8" name="Immagine 7">
            <a:extLst>
              <a:ext uri="{FF2B5EF4-FFF2-40B4-BE49-F238E27FC236}">
                <a16:creationId xmlns:a16="http://schemas.microsoft.com/office/drawing/2014/main" id="{9D903A2E-CACF-F0E9-707A-CE8B30114A76}"/>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56180" y="2820415"/>
            <a:ext cx="858048" cy="941522"/>
          </a:xfrm>
          <a:prstGeom prst="rect">
            <a:avLst/>
          </a:prstGeom>
        </p:spPr>
      </p:pic>
      <p:pic>
        <p:nvPicPr>
          <p:cNvPr id="10" name="Immagine 9">
            <a:extLst>
              <a:ext uri="{FF2B5EF4-FFF2-40B4-BE49-F238E27FC236}">
                <a16:creationId xmlns:a16="http://schemas.microsoft.com/office/drawing/2014/main" id="{4A212840-35E2-61E2-4D1F-26B73B0A23DD}"/>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31866" y="4859641"/>
            <a:ext cx="906676" cy="991559"/>
          </a:xfrm>
          <a:prstGeom prst="rect">
            <a:avLst/>
          </a:prstGeom>
        </p:spPr>
      </p:pic>
      <p:sp>
        <p:nvSpPr>
          <p:cNvPr id="11" name="CasellaDiTesto 10">
            <a:extLst>
              <a:ext uri="{FF2B5EF4-FFF2-40B4-BE49-F238E27FC236}">
                <a16:creationId xmlns:a16="http://schemas.microsoft.com/office/drawing/2014/main" id="{E592E37B-0827-1B37-5CDB-35A1477B8A4D}"/>
              </a:ext>
            </a:extLst>
          </p:cNvPr>
          <p:cNvSpPr txBox="1"/>
          <p:nvPr/>
        </p:nvSpPr>
        <p:spPr>
          <a:xfrm>
            <a:off x="1371600" y="4359164"/>
            <a:ext cx="10266036" cy="2031325"/>
          </a:xfrm>
          <a:prstGeom prst="rect">
            <a:avLst/>
          </a:prstGeom>
          <a:noFill/>
        </p:spPr>
        <p:txBody>
          <a:bodyPr wrap="square">
            <a:spAutoFit/>
          </a:bodyPr>
          <a:lstStyle/>
          <a:p>
            <a:r>
              <a:rPr lang="en-US" b="1" kern="100" dirty="0">
                <a:solidFill>
                  <a:schemeClr val="tx1">
                    <a:lumMod val="65000"/>
                    <a:lumOff val="35000"/>
                  </a:schemeClr>
                </a:solidFill>
                <a:effectLst/>
                <a:ea typeface="Calibri" panose="020F0502020204030204" pitchFamily="34" charset="0"/>
                <a:cs typeface="Times New Roman" panose="02020603050405020304" pitchFamily="18" charset="0"/>
              </a:rPr>
              <a:t>Psychological barriers</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 are related to individuals' mental states, including emotions, biases, preconceptions, and cognitive limitations that hinder their ability to listen and communicate effectively.</a:t>
            </a:r>
          </a:p>
          <a:p>
            <a:endParaRPr lang="en-US" kern="100" dirty="0">
              <a:solidFill>
                <a:schemeClr val="tx1">
                  <a:lumMod val="65000"/>
                  <a:lumOff val="35000"/>
                </a:schemeClr>
              </a:solidFill>
              <a:ea typeface="Calibri" panose="020F0502020204030204" pitchFamily="34" charset="0"/>
              <a:cs typeface="Times New Roman" panose="02020603050405020304" pitchFamily="18" charset="0"/>
            </a:endParaRPr>
          </a:p>
          <a:p>
            <a:r>
              <a:rPr lang="en-US" i="1" u="sng" kern="100" dirty="0">
                <a:solidFill>
                  <a:schemeClr val="tx1">
                    <a:lumMod val="65000"/>
                    <a:lumOff val="35000"/>
                  </a:schemeClr>
                </a:solidFill>
                <a:effectLst/>
                <a:ea typeface="Calibri" panose="020F0502020204030204" pitchFamily="34" charset="0"/>
                <a:cs typeface="Times New Roman" panose="02020603050405020304" pitchFamily="18" charset="0"/>
              </a:rPr>
              <a:t>Example</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 Suppose you're a manager conducting performance evaluations. You have a negative perception of one of your team members based on a past mistake. During the evaluation, your preconceived bias against them affects your ability to objectively assess their performance, resulting in a less constructive conversation.</a:t>
            </a:r>
            <a:endParaRPr lang="it-IT" dirty="0">
              <a:solidFill>
                <a:schemeClr val="tx1">
                  <a:lumMod val="65000"/>
                  <a:lumOff val="35000"/>
                </a:schemeClr>
              </a:solidFill>
            </a:endParaRPr>
          </a:p>
        </p:txBody>
      </p:sp>
    </p:spTree>
    <p:extLst>
      <p:ext uri="{BB962C8B-B14F-4D97-AF65-F5344CB8AC3E}">
        <p14:creationId xmlns:p14="http://schemas.microsoft.com/office/powerpoint/2010/main" val="2035037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it-IT" sz="4400" dirty="0" err="1"/>
              <a:t>Barriers</a:t>
            </a:r>
            <a:r>
              <a:rPr lang="it-IT" sz="4400" dirty="0"/>
              <a:t> to </a:t>
            </a:r>
            <a:r>
              <a:rPr lang="it-IT" sz="4400" dirty="0" err="1"/>
              <a:t>communication</a:t>
            </a:r>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
        <p:nvSpPr>
          <p:cNvPr id="6" name="CasellaDiTesto 5">
            <a:extLst>
              <a:ext uri="{FF2B5EF4-FFF2-40B4-BE49-F238E27FC236}">
                <a16:creationId xmlns:a16="http://schemas.microsoft.com/office/drawing/2014/main" id="{4E43B0CE-9DC7-5C98-B9BB-B55E4B881E55}"/>
              </a:ext>
            </a:extLst>
          </p:cNvPr>
          <p:cNvSpPr txBox="1"/>
          <p:nvPr/>
        </p:nvSpPr>
        <p:spPr>
          <a:xfrm>
            <a:off x="1371600" y="1625111"/>
            <a:ext cx="10266036" cy="1998432"/>
          </a:xfrm>
          <a:prstGeom prst="rect">
            <a:avLst/>
          </a:prstGeom>
          <a:noFill/>
        </p:spPr>
        <p:txBody>
          <a:bodyPr wrap="square">
            <a:spAutoFit/>
          </a:bodyPr>
          <a:lstStyle/>
          <a:p>
            <a:pPr algn="just">
              <a:lnSpc>
                <a:spcPct val="107000"/>
              </a:lnSpc>
              <a:spcAft>
                <a:spcPts val="1125"/>
              </a:spcAft>
            </a:pPr>
            <a:r>
              <a:rPr lang="en-US" sz="18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Emotional barriers</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involve intense emotions, such as anger, fear, or stress, that can disrupt communication by clouding judgment, triggering defensive responses, or preventing effective expression of thoughts and feelings.</a:t>
            </a:r>
          </a:p>
          <a:p>
            <a:pPr algn="just">
              <a:lnSpc>
                <a:spcPct val="107000"/>
              </a:lnSpc>
              <a:spcAft>
                <a:spcPts val="1125"/>
              </a:spcAft>
            </a:pPr>
            <a:r>
              <a:rPr lang="en-US" sz="1800" i="1"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Example</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Imagine a couple engaged in an emotional argument. One partner is furious due to a perceived slight, and the other is overwhelmed with guilt. These intense emotions can make it difficult for either person to express themselves calmly and rationally, hindering effective communication.</a:t>
            </a:r>
            <a:endParaRPr lang="it-IT" sz="180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p:txBody>
      </p:sp>
      <p:sp>
        <p:nvSpPr>
          <p:cNvPr id="7" name="CasellaDiTesto 6">
            <a:extLst>
              <a:ext uri="{FF2B5EF4-FFF2-40B4-BE49-F238E27FC236}">
                <a16:creationId xmlns:a16="http://schemas.microsoft.com/office/drawing/2014/main" id="{83328FB4-6351-83E8-F8AB-512F73173284}"/>
              </a:ext>
            </a:extLst>
          </p:cNvPr>
          <p:cNvSpPr txBox="1"/>
          <p:nvPr/>
        </p:nvSpPr>
        <p:spPr>
          <a:xfrm>
            <a:off x="1371600" y="3996623"/>
            <a:ext cx="10266036" cy="2031325"/>
          </a:xfrm>
          <a:prstGeom prst="rect">
            <a:avLst/>
          </a:prstGeom>
          <a:noFill/>
        </p:spPr>
        <p:txBody>
          <a:bodyPr wrap="square">
            <a:spAutoFit/>
          </a:bodyPr>
          <a:lstStyle/>
          <a:p>
            <a:r>
              <a:rPr lang="en-US" sz="18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Cultural barriers</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arise when individuals from different cultural backgrounds have varying communication norms, values, and expectations. These differences can lead to misunderstandings, misinterpretations, or offense.</a:t>
            </a:r>
          </a:p>
          <a:p>
            <a:endParaRPr lang="en-US"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1800" i="1"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Example</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In a multicultural workplace, a team member from a culture that values indirect communication may provide vague responses during meetings, leaving colleagues from more direct communication cultures confused and frustrated. The cultural barrier here is a difference in communication styles. </a:t>
            </a:r>
            <a:endParaRPr lang="it-IT" dirty="0">
              <a:solidFill>
                <a:schemeClr val="tx1">
                  <a:lumMod val="65000"/>
                  <a:lumOff val="35000"/>
                </a:schemeClr>
              </a:solidFill>
            </a:endParaRPr>
          </a:p>
        </p:txBody>
      </p:sp>
      <p:pic>
        <p:nvPicPr>
          <p:cNvPr id="12" name="Immagine 11">
            <a:extLst>
              <a:ext uri="{FF2B5EF4-FFF2-40B4-BE49-F238E27FC236}">
                <a16:creationId xmlns:a16="http://schemas.microsoft.com/office/drawing/2014/main" id="{9C844EB8-426E-CDEE-DDE8-6524B6A97CB1}"/>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9171" y="2128547"/>
            <a:ext cx="964015" cy="991559"/>
          </a:xfrm>
          <a:prstGeom prst="rect">
            <a:avLst/>
          </a:prstGeom>
        </p:spPr>
      </p:pic>
      <p:pic>
        <p:nvPicPr>
          <p:cNvPr id="13" name="Immagine 12">
            <a:extLst>
              <a:ext uri="{FF2B5EF4-FFF2-40B4-BE49-F238E27FC236}">
                <a16:creationId xmlns:a16="http://schemas.microsoft.com/office/drawing/2014/main" id="{9782F154-0D70-2CC7-8A6C-09BCF77930C3}"/>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5119" y="4465041"/>
            <a:ext cx="932120" cy="949721"/>
          </a:xfrm>
          <a:prstGeom prst="rect">
            <a:avLst/>
          </a:prstGeom>
          <a:noFill/>
        </p:spPr>
      </p:pic>
    </p:spTree>
    <p:extLst>
      <p:ext uri="{BB962C8B-B14F-4D97-AF65-F5344CB8AC3E}">
        <p14:creationId xmlns:p14="http://schemas.microsoft.com/office/powerpoint/2010/main" val="508762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722935" y="1185862"/>
            <a:ext cx="10515600" cy="1009651"/>
          </a:xfrm>
        </p:spPr>
        <p:txBody>
          <a:bodyPr/>
          <a:lstStyle/>
          <a:p>
            <a:r>
              <a:rPr lang="it-IT" dirty="0"/>
              <a:t>Practical Activity #1</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Principles and key elements of interpersonal and effective communication</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13</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1175"/>
            <a:ext cx="10285072" cy="4394200"/>
          </a:xfrm>
        </p:spPr>
        <p:txBody>
          <a:bodyPr/>
          <a:lstStyle/>
          <a:p>
            <a:pPr marL="0" indent="0" algn="ctr">
              <a:buNone/>
            </a:pPr>
            <a:endParaRPr lang="en-US" sz="2800" i="1" kern="100" dirty="0">
              <a:solidFill>
                <a:schemeClr val="tx1">
                  <a:lumMod val="65000"/>
                  <a:lumOff val="35000"/>
                </a:schemeClr>
              </a:solidFill>
              <a:effectLst/>
              <a:ea typeface="Calibri" panose="020F0502020204030204" pitchFamily="34" charset="0"/>
              <a:cs typeface="Times New Roman" panose="02020603050405020304" pitchFamily="18" charset="0"/>
            </a:endParaRPr>
          </a:p>
          <a:p>
            <a:pPr marL="0" indent="0" algn="ctr">
              <a:buNone/>
            </a:pPr>
            <a:endParaRPr lang="en-US" i="1" kern="100" dirty="0">
              <a:solidFill>
                <a:schemeClr val="tx1">
                  <a:lumMod val="65000"/>
                  <a:lumOff val="35000"/>
                </a:schemeClr>
              </a:solidFill>
              <a:ea typeface="Calibri" panose="020F0502020204030204" pitchFamily="34" charset="0"/>
              <a:cs typeface="Times New Roman" panose="02020603050405020304" pitchFamily="18" charset="0"/>
            </a:endParaRPr>
          </a:p>
          <a:p>
            <a:pPr marL="0" indent="0" algn="ctr">
              <a:buNone/>
            </a:pPr>
            <a:endParaRPr lang="en-US" i="1" kern="100" dirty="0">
              <a:solidFill>
                <a:schemeClr val="tx1">
                  <a:lumMod val="65000"/>
                  <a:lumOff val="35000"/>
                </a:schemeClr>
              </a:solidFill>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A7F6C3C-B2D7-407D-EDC8-69F7DEA9F3B6}"/>
              </a:ext>
            </a:extLst>
          </p:cNvPr>
          <p:cNvSpPr txBox="1"/>
          <p:nvPr/>
        </p:nvSpPr>
        <p:spPr>
          <a:xfrm>
            <a:off x="998483" y="2606566"/>
            <a:ext cx="9259614" cy="954107"/>
          </a:xfrm>
          <a:prstGeom prst="rect">
            <a:avLst/>
          </a:prstGeom>
          <a:noFill/>
        </p:spPr>
        <p:txBody>
          <a:bodyPr wrap="square" rtlCol="0">
            <a:spAutoFit/>
          </a:bodyPr>
          <a:lstStyle/>
          <a:p>
            <a:r>
              <a:rPr lang="en-US" sz="2800" dirty="0">
                <a:hlinkClick r:id="rId2"/>
              </a:rPr>
              <a:t>Group Activity in </a:t>
            </a:r>
            <a:r>
              <a:rPr lang="en-GB" sz="2800" dirty="0">
                <a:hlinkClick r:id="rId2"/>
              </a:rPr>
              <a:t>Principles and key elements of interpersonal and effective communication</a:t>
            </a:r>
            <a:endParaRPr lang="en-GB" sz="2800" dirty="0"/>
          </a:p>
        </p:txBody>
      </p:sp>
    </p:spTree>
    <p:extLst>
      <p:ext uri="{BB962C8B-B14F-4D97-AF65-F5344CB8AC3E}">
        <p14:creationId xmlns:p14="http://schemas.microsoft.com/office/powerpoint/2010/main" val="39152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96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735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Content</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r>
              <a:rPr lang="en-GB" dirty="0"/>
              <a:t>What is negotiation?</a:t>
            </a:r>
          </a:p>
          <a:p>
            <a:endParaRPr lang="en-GB" dirty="0"/>
          </a:p>
          <a:p>
            <a:r>
              <a:rPr lang="en-GB" dirty="0"/>
              <a:t>The main characteristics of a successful negotiator</a:t>
            </a:r>
          </a:p>
          <a:p>
            <a:endParaRPr lang="en-GB" dirty="0"/>
          </a:p>
          <a:p>
            <a:r>
              <a:rPr lang="en-GB" dirty="0"/>
              <a:t>How to </a:t>
            </a:r>
            <a:r>
              <a:rPr lang="en-GB" dirty="0" err="1"/>
              <a:t>analyze</a:t>
            </a:r>
            <a:r>
              <a:rPr lang="en-GB" dirty="0"/>
              <a:t> a negotiation situation?</a:t>
            </a:r>
          </a:p>
          <a:p>
            <a:endParaRPr lang="en-GB" dirty="0"/>
          </a:p>
          <a:p>
            <a:r>
              <a:rPr lang="en-GB" dirty="0"/>
              <a:t>Negotiation styles and techniques</a:t>
            </a: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Effective negotiations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1520092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p:txBody>
          <a:bodyPr/>
          <a:lstStyle/>
          <a:p>
            <a:r>
              <a:rPr lang="it-IT" dirty="0" err="1"/>
              <a:t>What</a:t>
            </a:r>
            <a:r>
              <a:rPr lang="it-IT" dirty="0"/>
              <a:t> </a:t>
            </a:r>
            <a:r>
              <a:rPr lang="it-IT" dirty="0" err="1"/>
              <a:t>is</a:t>
            </a:r>
            <a:r>
              <a:rPr lang="it-IT" dirty="0"/>
              <a:t> </a:t>
            </a:r>
            <a:r>
              <a:rPr lang="it-IT" dirty="0" err="1"/>
              <a:t>negotiation</a:t>
            </a:r>
            <a:r>
              <a:rPr lang="it-IT" dirty="0"/>
              <a:t>?</a:t>
            </a:r>
            <a:endParaRPr lang="en-GB"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17</a:t>
            </a:fld>
            <a:endParaRPr lang="it-IT" dirty="0"/>
          </a:p>
        </p:txBody>
      </p:sp>
      <p:sp>
        <p:nvSpPr>
          <p:cNvPr id="2" name="CasellaDiTesto 1">
            <a:extLst>
              <a:ext uri="{FF2B5EF4-FFF2-40B4-BE49-F238E27FC236}">
                <a16:creationId xmlns:a16="http://schemas.microsoft.com/office/drawing/2014/main" id="{68E64016-524D-D968-58A2-054C8508BAD1}"/>
              </a:ext>
            </a:extLst>
          </p:cNvPr>
          <p:cNvSpPr txBox="1"/>
          <p:nvPr/>
        </p:nvSpPr>
        <p:spPr>
          <a:xfrm>
            <a:off x="550506" y="1625537"/>
            <a:ext cx="10879493" cy="646331"/>
          </a:xfrm>
          <a:prstGeom prst="rect">
            <a:avLst/>
          </a:prstGeom>
          <a:noFill/>
        </p:spPr>
        <p:txBody>
          <a:bodyPr wrap="square" rtlCol="0">
            <a:spAutoFit/>
          </a:bodyPr>
          <a:lstStyle/>
          <a:p>
            <a:r>
              <a:rPr lang="en-US" kern="100" dirty="0">
                <a:solidFill>
                  <a:schemeClr val="tx1">
                    <a:lumMod val="65000"/>
                    <a:lumOff val="35000"/>
                  </a:schemeClr>
                </a:solidFill>
                <a:ea typeface="Calibri" panose="020F0502020204030204" pitchFamily="34" charset="0"/>
              </a:rPr>
              <a:t>The process of reaching a mutually beneficial agreement or resolution between two or more parties who have differing interests, needs, or objectives</a:t>
            </a:r>
            <a:endParaRPr lang="it-IT" b="1" dirty="0">
              <a:solidFill>
                <a:schemeClr val="tx1">
                  <a:lumMod val="65000"/>
                  <a:lumOff val="35000"/>
                </a:schemeClr>
              </a:solidFill>
            </a:endParaRPr>
          </a:p>
        </p:txBody>
      </p:sp>
      <p:sp>
        <p:nvSpPr>
          <p:cNvPr id="5" name="CasellaDiTesto 4">
            <a:extLst>
              <a:ext uri="{FF2B5EF4-FFF2-40B4-BE49-F238E27FC236}">
                <a16:creationId xmlns:a16="http://schemas.microsoft.com/office/drawing/2014/main" id="{3BA2D69E-B1AB-E281-7FA0-865A17D52E74}"/>
              </a:ext>
            </a:extLst>
          </p:cNvPr>
          <p:cNvSpPr txBox="1"/>
          <p:nvPr/>
        </p:nvSpPr>
        <p:spPr>
          <a:xfrm>
            <a:off x="801515" y="4326743"/>
            <a:ext cx="5294485" cy="369332"/>
          </a:xfrm>
          <a:prstGeom prst="rect">
            <a:avLst/>
          </a:prstGeom>
          <a:noFill/>
        </p:spPr>
        <p:txBody>
          <a:bodyPr wrap="square" rtlCol="0">
            <a:spAutoFit/>
          </a:bodyPr>
          <a:lstStyle/>
          <a:p>
            <a:r>
              <a:rPr lang="it-IT" dirty="0" err="1">
                <a:solidFill>
                  <a:schemeClr val="tx1">
                    <a:lumMod val="65000"/>
                    <a:lumOff val="35000"/>
                  </a:schemeClr>
                </a:solidFill>
              </a:rPr>
              <a:t>It</a:t>
            </a:r>
            <a:r>
              <a:rPr lang="it-IT" dirty="0">
                <a:solidFill>
                  <a:schemeClr val="tx1">
                    <a:lumMod val="65000"/>
                    <a:lumOff val="35000"/>
                  </a:schemeClr>
                </a:solidFill>
              </a:rPr>
              <a:t> </a:t>
            </a:r>
            <a:r>
              <a:rPr lang="it-IT" dirty="0" err="1">
                <a:solidFill>
                  <a:schemeClr val="tx1">
                    <a:lumMod val="65000"/>
                    <a:lumOff val="35000"/>
                  </a:schemeClr>
                </a:solidFill>
              </a:rPr>
              <a:t>is</a:t>
            </a:r>
            <a:r>
              <a:rPr lang="it-IT" dirty="0">
                <a:solidFill>
                  <a:schemeClr val="tx1">
                    <a:lumMod val="65000"/>
                    <a:lumOff val="35000"/>
                  </a:schemeClr>
                </a:solidFill>
              </a:rPr>
              <a:t> </a:t>
            </a:r>
            <a:r>
              <a:rPr lang="it-IT" dirty="0" err="1">
                <a:solidFill>
                  <a:schemeClr val="tx1">
                    <a:lumMod val="65000"/>
                    <a:lumOff val="35000"/>
                  </a:schemeClr>
                </a:solidFill>
              </a:rPr>
              <a:t>not</a:t>
            </a:r>
            <a:r>
              <a:rPr lang="it-IT" dirty="0">
                <a:solidFill>
                  <a:schemeClr val="tx1">
                    <a:lumMod val="65000"/>
                    <a:lumOff val="35000"/>
                  </a:schemeClr>
                </a:solidFill>
              </a:rPr>
              <a:t> </a:t>
            </a:r>
            <a:r>
              <a:rPr lang="it-IT" dirty="0" err="1">
                <a:solidFill>
                  <a:schemeClr val="tx1">
                    <a:lumMod val="65000"/>
                    <a:lumOff val="35000"/>
                  </a:schemeClr>
                </a:solidFill>
              </a:rPr>
              <a:t>about</a:t>
            </a:r>
            <a:r>
              <a:rPr lang="it-IT" dirty="0">
                <a:solidFill>
                  <a:schemeClr val="tx1">
                    <a:lumMod val="65000"/>
                    <a:lumOff val="35000"/>
                  </a:schemeClr>
                </a:solidFill>
              </a:rPr>
              <a:t> ‘</a:t>
            </a:r>
            <a:r>
              <a:rPr lang="it-IT" dirty="0" err="1">
                <a:solidFill>
                  <a:schemeClr val="tx1">
                    <a:lumMod val="65000"/>
                    <a:lumOff val="35000"/>
                  </a:schemeClr>
                </a:solidFill>
              </a:rPr>
              <a:t>winning</a:t>
            </a:r>
            <a:r>
              <a:rPr lang="it-IT" dirty="0">
                <a:solidFill>
                  <a:schemeClr val="tx1">
                    <a:lumMod val="65000"/>
                    <a:lumOff val="35000"/>
                  </a:schemeClr>
                </a:solidFill>
              </a:rPr>
              <a:t>’ </a:t>
            </a:r>
            <a:r>
              <a:rPr lang="it-IT" dirty="0" err="1">
                <a:solidFill>
                  <a:schemeClr val="tx1">
                    <a:lumMod val="65000"/>
                    <a:lumOff val="35000"/>
                  </a:schemeClr>
                </a:solidFill>
              </a:rPr>
              <a:t>at</a:t>
            </a:r>
            <a:r>
              <a:rPr lang="it-IT" dirty="0">
                <a:solidFill>
                  <a:schemeClr val="tx1">
                    <a:lumMod val="65000"/>
                    <a:lumOff val="35000"/>
                  </a:schemeClr>
                </a:solidFill>
              </a:rPr>
              <a:t> the </a:t>
            </a:r>
            <a:r>
              <a:rPr lang="it-IT" dirty="0" err="1">
                <a:solidFill>
                  <a:schemeClr val="tx1">
                    <a:lumMod val="65000"/>
                    <a:lumOff val="35000"/>
                  </a:schemeClr>
                </a:solidFill>
              </a:rPr>
              <a:t>expense</a:t>
            </a:r>
            <a:r>
              <a:rPr lang="it-IT" dirty="0">
                <a:solidFill>
                  <a:schemeClr val="tx1">
                    <a:lumMod val="65000"/>
                    <a:lumOff val="35000"/>
                  </a:schemeClr>
                </a:solidFill>
              </a:rPr>
              <a:t> of the </a:t>
            </a:r>
            <a:r>
              <a:rPr lang="it-IT" dirty="0" err="1">
                <a:solidFill>
                  <a:schemeClr val="tx1">
                    <a:lumMod val="65000"/>
                    <a:lumOff val="35000"/>
                  </a:schemeClr>
                </a:solidFill>
              </a:rPr>
              <a:t>others</a:t>
            </a:r>
            <a:r>
              <a:rPr lang="it-IT" dirty="0">
                <a:solidFill>
                  <a:schemeClr val="tx1">
                    <a:lumMod val="65000"/>
                    <a:lumOff val="35000"/>
                  </a:schemeClr>
                </a:solidFill>
              </a:rPr>
              <a:t>…</a:t>
            </a:r>
          </a:p>
        </p:txBody>
      </p:sp>
      <p:sp>
        <p:nvSpPr>
          <p:cNvPr id="6" name="CasellaDiTesto 5">
            <a:extLst>
              <a:ext uri="{FF2B5EF4-FFF2-40B4-BE49-F238E27FC236}">
                <a16:creationId xmlns:a16="http://schemas.microsoft.com/office/drawing/2014/main" id="{AD2AB05E-8D2E-9CA6-0894-46E2DEC1EEA8}"/>
              </a:ext>
            </a:extLst>
          </p:cNvPr>
          <p:cNvSpPr txBox="1"/>
          <p:nvPr/>
        </p:nvSpPr>
        <p:spPr>
          <a:xfrm>
            <a:off x="550504" y="2593066"/>
            <a:ext cx="10879493" cy="369332"/>
          </a:xfrm>
          <a:prstGeom prst="rect">
            <a:avLst/>
          </a:prstGeom>
          <a:noFill/>
        </p:spPr>
        <p:txBody>
          <a:bodyPr wrap="square" rtlCol="0">
            <a:spAutoFit/>
          </a:bodyPr>
          <a:lstStyle/>
          <a:p>
            <a:pPr marL="285750" indent="-285750">
              <a:buFont typeface="Arial" panose="020B0604020202020204" pitchFamily="34" charset="0"/>
              <a:buChar char="•"/>
            </a:pPr>
            <a:r>
              <a:rPr lang="en-US" kern="100" dirty="0">
                <a:solidFill>
                  <a:schemeClr val="tx1">
                    <a:lumMod val="65000"/>
                    <a:lumOff val="35000"/>
                  </a:schemeClr>
                </a:solidFill>
                <a:ea typeface="Calibri" panose="020F0502020204030204" pitchFamily="34" charset="0"/>
              </a:rPr>
              <a:t>Crucial skill in both personal and professional contexts</a:t>
            </a:r>
          </a:p>
        </p:txBody>
      </p:sp>
      <p:pic>
        <p:nvPicPr>
          <p:cNvPr id="10" name="Immagine 9">
            <a:extLst>
              <a:ext uri="{FF2B5EF4-FFF2-40B4-BE49-F238E27FC236}">
                <a16:creationId xmlns:a16="http://schemas.microsoft.com/office/drawing/2014/main" id="{7B8A3255-032F-061D-5A44-454822698EA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3937" y="2182252"/>
            <a:ext cx="4927557" cy="3735392"/>
          </a:xfrm>
          <a:prstGeom prst="rect">
            <a:avLst/>
          </a:prstGeom>
        </p:spPr>
      </p:pic>
      <p:pic>
        <p:nvPicPr>
          <p:cNvPr id="11" name="Immagine 10">
            <a:extLst>
              <a:ext uri="{FF2B5EF4-FFF2-40B4-BE49-F238E27FC236}">
                <a16:creationId xmlns:a16="http://schemas.microsoft.com/office/drawing/2014/main" id="{3D276798-89B1-8B60-D374-EFE3CBCB4951}"/>
              </a:ext>
            </a:extLst>
          </p:cNvPr>
          <p:cNvPicPr>
            <a:picLocks noChangeAspect="1"/>
          </p:cNvPicPr>
          <p:nvPr/>
        </p:nvPicPr>
        <p:blipFill>
          <a:blip r:embed="rId3"/>
          <a:stretch>
            <a:fillRect/>
          </a:stretch>
        </p:blipFill>
        <p:spPr>
          <a:xfrm>
            <a:off x="306181" y="4304396"/>
            <a:ext cx="450930" cy="369333"/>
          </a:xfrm>
          <a:prstGeom prst="rect">
            <a:avLst/>
          </a:prstGeom>
        </p:spPr>
      </p:pic>
      <p:sp>
        <p:nvSpPr>
          <p:cNvPr id="12" name="CasellaDiTesto 11">
            <a:extLst>
              <a:ext uri="{FF2B5EF4-FFF2-40B4-BE49-F238E27FC236}">
                <a16:creationId xmlns:a16="http://schemas.microsoft.com/office/drawing/2014/main" id="{0BD1CE85-8240-DAD0-87FF-D0C34E314C92}"/>
              </a:ext>
            </a:extLst>
          </p:cNvPr>
          <p:cNvSpPr txBox="1"/>
          <p:nvPr/>
        </p:nvSpPr>
        <p:spPr>
          <a:xfrm>
            <a:off x="3053766" y="4956469"/>
            <a:ext cx="630105" cy="369332"/>
          </a:xfrm>
          <a:prstGeom prst="rect">
            <a:avLst/>
          </a:prstGeom>
          <a:noFill/>
        </p:spPr>
        <p:txBody>
          <a:bodyPr wrap="square" rtlCol="0">
            <a:spAutoFit/>
          </a:bodyPr>
          <a:lstStyle/>
          <a:p>
            <a:r>
              <a:rPr lang="it-IT" b="1" dirty="0">
                <a:solidFill>
                  <a:schemeClr val="tx1">
                    <a:lumMod val="65000"/>
                    <a:lumOff val="35000"/>
                  </a:schemeClr>
                </a:solidFill>
              </a:rPr>
              <a:t>BUT</a:t>
            </a:r>
          </a:p>
        </p:txBody>
      </p:sp>
      <p:pic>
        <p:nvPicPr>
          <p:cNvPr id="13" name="Immagine 12">
            <a:extLst>
              <a:ext uri="{FF2B5EF4-FFF2-40B4-BE49-F238E27FC236}">
                <a16:creationId xmlns:a16="http://schemas.microsoft.com/office/drawing/2014/main" id="{90FC749F-EBDE-E7E3-243F-13B00619E70B}"/>
              </a:ext>
            </a:extLst>
          </p:cNvPr>
          <p:cNvPicPr>
            <a:picLocks noChangeAspect="1"/>
          </p:cNvPicPr>
          <p:nvPr/>
        </p:nvPicPr>
        <p:blipFill>
          <a:blip r:embed="rId4"/>
          <a:stretch>
            <a:fillRect/>
          </a:stretch>
        </p:blipFill>
        <p:spPr>
          <a:xfrm>
            <a:off x="287404" y="5464218"/>
            <a:ext cx="514111" cy="369333"/>
          </a:xfrm>
          <a:prstGeom prst="rect">
            <a:avLst/>
          </a:prstGeom>
        </p:spPr>
      </p:pic>
      <p:sp>
        <p:nvSpPr>
          <p:cNvPr id="14" name="CasellaDiTesto 13">
            <a:extLst>
              <a:ext uri="{FF2B5EF4-FFF2-40B4-BE49-F238E27FC236}">
                <a16:creationId xmlns:a16="http://schemas.microsoft.com/office/drawing/2014/main" id="{B929EAAC-B476-23FF-C4F1-D518C47E9D48}"/>
              </a:ext>
            </a:extLst>
          </p:cNvPr>
          <p:cNvSpPr txBox="1"/>
          <p:nvPr/>
        </p:nvSpPr>
        <p:spPr>
          <a:xfrm>
            <a:off x="801515" y="5533844"/>
            <a:ext cx="5787567" cy="369332"/>
          </a:xfrm>
          <a:prstGeom prst="rect">
            <a:avLst/>
          </a:prstGeom>
          <a:noFill/>
        </p:spPr>
        <p:txBody>
          <a:bodyPr wrap="square" rtlCol="0">
            <a:spAutoFit/>
          </a:bodyPr>
          <a:lstStyle/>
          <a:p>
            <a:r>
              <a:rPr lang="en-US" kern="100" dirty="0">
                <a:solidFill>
                  <a:schemeClr val="tx1">
                    <a:lumMod val="65000"/>
                    <a:lumOff val="35000"/>
                  </a:schemeClr>
                </a:solidFill>
                <a:ea typeface="Calibri" panose="020F0502020204030204" pitchFamily="34" charset="0"/>
                <a:cs typeface="Times New Roman" panose="02020603050405020304" pitchFamily="18" charset="0"/>
              </a:rPr>
              <a:t>f</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inding a middle ground where both sides can benefit. </a:t>
            </a:r>
            <a:endParaRPr lang="it-IT" dirty="0">
              <a:solidFill>
                <a:schemeClr val="tx1">
                  <a:lumMod val="65000"/>
                  <a:lumOff val="35000"/>
                </a:schemeClr>
              </a:solidFill>
            </a:endParaRPr>
          </a:p>
        </p:txBody>
      </p:sp>
      <p:sp>
        <p:nvSpPr>
          <p:cNvPr id="15" name="CasellaDiTesto 14">
            <a:extLst>
              <a:ext uri="{FF2B5EF4-FFF2-40B4-BE49-F238E27FC236}">
                <a16:creationId xmlns:a16="http://schemas.microsoft.com/office/drawing/2014/main" id="{9E272D9A-D8FA-DF9E-37AF-2CDB6C10A861}"/>
              </a:ext>
            </a:extLst>
          </p:cNvPr>
          <p:cNvSpPr txBox="1"/>
          <p:nvPr/>
        </p:nvSpPr>
        <p:spPr>
          <a:xfrm>
            <a:off x="550504" y="3074340"/>
            <a:ext cx="5850296" cy="646331"/>
          </a:xfrm>
          <a:prstGeom prst="rect">
            <a:avLst/>
          </a:prstGeom>
          <a:noFill/>
        </p:spPr>
        <p:txBody>
          <a:bodyPr wrap="square">
            <a:spAutoFit/>
          </a:bodyPr>
          <a:lstStyle/>
          <a:p>
            <a:pPr marL="285750" indent="-285750">
              <a:buFont typeface="Arial" panose="020B0604020202020204" pitchFamily="34" charset="0"/>
              <a:buChar char="•"/>
            </a:pP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It entails aspects of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conflict resolution</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decision-making</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 and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problem-solving</a:t>
            </a:r>
            <a:endParaRPr lang="it-IT" u="sng" dirty="0">
              <a:solidFill>
                <a:schemeClr val="tx1">
                  <a:lumMod val="65000"/>
                  <a:lumOff val="35000"/>
                </a:schemeClr>
              </a:solidFill>
            </a:endParaRPr>
          </a:p>
        </p:txBody>
      </p:sp>
      <p:sp>
        <p:nvSpPr>
          <p:cNvPr id="17" name="CasellaDiTesto 16">
            <a:extLst>
              <a:ext uri="{FF2B5EF4-FFF2-40B4-BE49-F238E27FC236}">
                <a16:creationId xmlns:a16="http://schemas.microsoft.com/office/drawing/2014/main" id="{69D329F3-9958-A805-B3B2-B779C7A1F46B}"/>
              </a:ext>
            </a:extLst>
          </p:cNvPr>
          <p:cNvSpPr txBox="1"/>
          <p:nvPr/>
        </p:nvSpPr>
        <p:spPr>
          <a:xfrm>
            <a:off x="6097930" y="954775"/>
            <a:ext cx="6094070" cy="369332"/>
          </a:xfrm>
          <a:prstGeom prst="rect">
            <a:avLst/>
          </a:prstGeom>
          <a:noFill/>
        </p:spPr>
        <p:txBody>
          <a:bodyPr wrap="square">
            <a:spAutoFit/>
          </a:bodyPr>
          <a:lstStyle/>
          <a:p>
            <a:pPr algn="ctr">
              <a:spcAft>
                <a:spcPts val="1000"/>
              </a:spcAft>
            </a:pPr>
            <a:r>
              <a:rPr lang="en-US"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Key elements of effective negotiation (Source: </a:t>
            </a:r>
            <a:r>
              <a:rPr lang="en-US" sz="1800" i="1" u="sng" kern="100"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hlinkClick r:id="rId5"/>
              </a:rPr>
              <a:t>QNewsHub</a:t>
            </a:r>
            <a:r>
              <a:rPr lang="en-US"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CasellaDiTesto 17">
            <a:extLst>
              <a:ext uri="{FF2B5EF4-FFF2-40B4-BE49-F238E27FC236}">
                <a16:creationId xmlns:a16="http://schemas.microsoft.com/office/drawing/2014/main" id="{89F2C09F-1F94-9C47-C53E-AD2ED8274CE8}"/>
              </a:ext>
            </a:extLst>
          </p:cNvPr>
          <p:cNvSpPr txBox="1"/>
          <p:nvPr/>
        </p:nvSpPr>
        <p:spPr>
          <a:xfrm>
            <a:off x="6967960" y="5903176"/>
            <a:ext cx="4385840" cy="276999"/>
          </a:xfrm>
          <a:prstGeom prst="rect">
            <a:avLst/>
          </a:prstGeom>
          <a:noFill/>
        </p:spPr>
        <p:txBody>
          <a:bodyPr wrap="square">
            <a:spAutoFit/>
          </a:bodyPr>
          <a:lstStyle/>
          <a:p>
            <a:pPr algn="ctr">
              <a:spcAft>
                <a:spcPts val="1000"/>
              </a:spcAft>
            </a:pPr>
            <a:r>
              <a:rPr lang="en-US" sz="12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Key elements of effective negotiation (Source: </a:t>
            </a:r>
            <a:r>
              <a:rPr lang="en-US" sz="1200" i="1" u="sng" kern="100"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hlinkClick r:id="rId5"/>
              </a:rPr>
              <a:t>QNewsHub</a:t>
            </a:r>
            <a:r>
              <a:rPr lang="en-US" sz="12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12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1433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fontScale="90000"/>
          </a:bodyPr>
          <a:lstStyle/>
          <a:p>
            <a:r>
              <a:rPr lang="en-US" sz="4400" dirty="0"/>
              <a:t>The main characteristics of a successful negotiator</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658792" y="1675004"/>
            <a:ext cx="10695007" cy="4681345"/>
          </a:xfrm>
        </p:spPr>
        <p:txBody>
          <a:bodyPr>
            <a:normAutofit/>
          </a:bodyPr>
          <a:lstStyle/>
          <a:p>
            <a:pPr algn="just"/>
            <a:r>
              <a:rPr lang="en-US" sz="1800" kern="100" dirty="0">
                <a:solidFill>
                  <a:schemeClr val="tx1">
                    <a:lumMod val="65000"/>
                    <a:lumOff val="35000"/>
                  </a:schemeClr>
                </a:solidFill>
                <a:ea typeface="Calibri" panose="020F0502020204030204" pitchFamily="34" charset="0"/>
              </a:rPr>
              <a:t>A </a:t>
            </a:r>
            <a:r>
              <a:rPr lang="en-US" sz="1800" b="1" kern="100" dirty="0">
                <a:solidFill>
                  <a:schemeClr val="tx1">
                    <a:lumMod val="65000"/>
                    <a:lumOff val="35000"/>
                  </a:schemeClr>
                </a:solidFill>
                <a:ea typeface="Calibri" panose="020F0502020204030204" pitchFamily="34" charset="0"/>
              </a:rPr>
              <a:t>successful negotiator </a:t>
            </a:r>
            <a:r>
              <a:rPr lang="en-US" sz="1800" kern="100" dirty="0">
                <a:solidFill>
                  <a:schemeClr val="tx1">
                    <a:lumMod val="65000"/>
                    <a:lumOff val="35000"/>
                  </a:schemeClr>
                </a:solidFill>
                <a:ea typeface="Calibri" panose="020F0502020204030204" pitchFamily="34" charset="0"/>
              </a:rPr>
              <a:t>possesses a combination of skills, traits and characteristics that enable them to effectively navigate complex negotiations and achieve favorable outcomes.</a:t>
            </a:r>
            <a:endParaRPr lang="en-GB" sz="1800" dirty="0">
              <a:solidFill>
                <a:schemeClr val="tx1">
                  <a:lumMod val="65000"/>
                  <a:lumOff val="35000"/>
                </a:schemeClr>
              </a:solidFill>
            </a:endParaRPr>
          </a:p>
        </p:txBody>
      </p:sp>
      <p:graphicFrame>
        <p:nvGraphicFramePr>
          <p:cNvPr id="2" name="Tabella 1">
            <a:extLst>
              <a:ext uri="{FF2B5EF4-FFF2-40B4-BE49-F238E27FC236}">
                <a16:creationId xmlns:a16="http://schemas.microsoft.com/office/drawing/2014/main" id="{D187C0CE-2108-F429-4B0A-58B01341EC6D}"/>
              </a:ext>
            </a:extLst>
          </p:cNvPr>
          <p:cNvGraphicFramePr>
            <a:graphicFrameLocks noGrp="1"/>
          </p:cNvGraphicFramePr>
          <p:nvPr>
            <p:extLst>
              <p:ext uri="{D42A27DB-BD31-4B8C-83A1-F6EECF244321}">
                <p14:modId xmlns:p14="http://schemas.microsoft.com/office/powerpoint/2010/main" val="2134501138"/>
              </p:ext>
            </p:extLst>
          </p:nvPr>
        </p:nvGraphicFramePr>
        <p:xfrm>
          <a:off x="1413815" y="2456870"/>
          <a:ext cx="7892231" cy="3785389"/>
        </p:xfrm>
        <a:graphic>
          <a:graphicData uri="http://schemas.openxmlformats.org/drawingml/2006/table">
            <a:tbl>
              <a:tblPr firstRow="1" firstCol="1" bandRow="1"/>
              <a:tblGrid>
                <a:gridCol w="932779">
                  <a:extLst>
                    <a:ext uri="{9D8B030D-6E8A-4147-A177-3AD203B41FA5}">
                      <a16:colId xmlns:a16="http://schemas.microsoft.com/office/drawing/2014/main" val="1681841487"/>
                    </a:ext>
                  </a:extLst>
                </a:gridCol>
                <a:gridCol w="4227826">
                  <a:extLst>
                    <a:ext uri="{9D8B030D-6E8A-4147-A177-3AD203B41FA5}">
                      <a16:colId xmlns:a16="http://schemas.microsoft.com/office/drawing/2014/main" val="587333655"/>
                    </a:ext>
                  </a:extLst>
                </a:gridCol>
                <a:gridCol w="2731626">
                  <a:extLst>
                    <a:ext uri="{9D8B030D-6E8A-4147-A177-3AD203B41FA5}">
                      <a16:colId xmlns:a16="http://schemas.microsoft.com/office/drawing/2014/main" val="568231318"/>
                    </a:ext>
                  </a:extLst>
                </a:gridCol>
              </a:tblGrid>
              <a:tr h="247905">
                <a:tc>
                  <a:txBody>
                    <a:bodyPr/>
                    <a:lstStyle/>
                    <a:p>
                      <a:pPr algn="just">
                        <a:lnSpc>
                          <a:spcPct val="107000"/>
                        </a:lnSpc>
                        <a:spcAft>
                          <a:spcPts val="800"/>
                        </a:spcAft>
                      </a:pPr>
                      <a:r>
                        <a:rPr lang="en-US" sz="1100" kern="100">
                          <a:solidFill>
                            <a:srgbClr val="000000"/>
                          </a:solidFill>
                          <a:effectLst/>
                          <a:latin typeface="Calibri" panose="020F0502020204030204" pitchFamily="34" charset="0"/>
                          <a:ea typeface="Calibri" panose="020F0502020204030204" pitchFamily="34" charset="0"/>
                          <a:cs typeface="Open Sans" panose="020B0606030504020204" pitchFamily="34" charset="0"/>
                        </a:rPr>
                        <a:t> </a:t>
                      </a:r>
                      <a:endParaRPr lang="it-IT" sz="12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1125"/>
                        </a:spcAft>
                      </a:pPr>
                      <a:r>
                        <a:rPr lang="en-GB" sz="1400" b="1"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CHARACTERISTICS</a:t>
                      </a:r>
                      <a:endParaRPr lang="it-IT" sz="1200" dirty="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tc>
                  <a:txBody>
                    <a:bodyPr/>
                    <a:lstStyle/>
                    <a:p>
                      <a:pPr algn="ctr">
                        <a:lnSpc>
                          <a:spcPct val="107000"/>
                        </a:lnSpc>
                        <a:spcAft>
                          <a:spcPts val="1125"/>
                        </a:spcAft>
                      </a:pPr>
                      <a:r>
                        <a:rPr lang="en-GB" sz="1400" b="1"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EXAMPLES</a:t>
                      </a:r>
                      <a:endParaRPr lang="it-IT" sz="1200" dirty="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extLst>
                  <a:ext uri="{0D108BD9-81ED-4DB2-BD59-A6C34878D82A}">
                    <a16:rowId xmlns:a16="http://schemas.microsoft.com/office/drawing/2014/main" val="532812378"/>
                  </a:ext>
                </a:extLst>
              </a:tr>
              <a:tr h="1815423">
                <a:tc>
                  <a:txBody>
                    <a:bodyPr/>
                    <a:lstStyle/>
                    <a:p>
                      <a:pPr algn="just">
                        <a:lnSpc>
                          <a:spcPct val="107000"/>
                        </a:lnSpc>
                        <a:spcAft>
                          <a:spcPts val="800"/>
                        </a:spcAft>
                      </a:pPr>
                      <a:endParaRPr lang="en-US" sz="11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125"/>
                        </a:spcAft>
                      </a:pPr>
                      <a:r>
                        <a:rPr lang="en-US" sz="1400" b="1" dirty="0">
                          <a:solidFill>
                            <a:srgbClr val="000000"/>
                          </a:solidFill>
                          <a:effectLst/>
                          <a:latin typeface="+mn-lt"/>
                          <a:ea typeface="Times New Roman" panose="02020603050405020304" pitchFamily="18" charset="0"/>
                          <a:cs typeface="Open Sans" panose="020B0606030504020204" pitchFamily="34" charset="0"/>
                        </a:rPr>
                        <a:t>Preparation and Planning</a:t>
                      </a:r>
                      <a:endParaRPr lang="it-IT" sz="1400" dirty="0">
                        <a:solidFill>
                          <a:srgbClr val="000000"/>
                        </a:solidFill>
                        <a:effectLst/>
                        <a:latin typeface="+mn-lt"/>
                        <a:ea typeface="Times New Roman" panose="02020603050405020304" pitchFamily="18" charset="0"/>
                        <a:cs typeface="Open Sans" panose="020B0606030504020204" pitchFamily="34" charset="0"/>
                      </a:endParaRPr>
                    </a:p>
                    <a:p>
                      <a:pPr algn="l">
                        <a:lnSpc>
                          <a:spcPct val="107000"/>
                        </a:lnSpc>
                        <a:spcAft>
                          <a:spcPts val="800"/>
                        </a:spcAft>
                      </a:pPr>
                      <a:r>
                        <a:rPr lang="en-US" sz="1400" kern="100" dirty="0">
                          <a:solidFill>
                            <a:srgbClr val="000000"/>
                          </a:solidFill>
                          <a:effectLst/>
                          <a:latin typeface="+mn-lt"/>
                          <a:ea typeface="Calibri" panose="020F0502020204030204" pitchFamily="34" charset="0"/>
                          <a:cs typeface="Open Sans" panose="020B0606030504020204" pitchFamily="34" charset="0"/>
                        </a:rPr>
                        <a:t>Successful negotiators invest time in thorough preparation. They research the issues, the other parties, and the context of the negotiation. This includes understanding their own goals and priorities, as well as identifying potential points of agreement and areas of contention</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1125"/>
                        </a:spcAft>
                      </a:pPr>
                      <a:r>
                        <a:rPr lang="en-US" sz="1400" i="1" dirty="0">
                          <a:solidFill>
                            <a:srgbClr val="000000"/>
                          </a:solidFill>
                          <a:effectLst/>
                          <a:latin typeface="+mn-lt"/>
                          <a:ea typeface="Calibri" panose="020F0502020204030204" pitchFamily="34" charset="0"/>
                          <a:cs typeface="Open Sans" panose="020B0606030504020204" pitchFamily="34" charset="0"/>
                        </a:rPr>
                        <a:t>I</a:t>
                      </a:r>
                      <a:r>
                        <a:rPr lang="en-US" sz="1400" i="1" kern="100" dirty="0">
                          <a:solidFill>
                            <a:srgbClr val="000000"/>
                          </a:solidFill>
                          <a:effectLst/>
                          <a:latin typeface="+mn-lt"/>
                          <a:ea typeface="Calibri" panose="020F0502020204030204" pitchFamily="34" charset="0"/>
                          <a:cs typeface="Open Sans" panose="020B0606030504020204" pitchFamily="34" charset="0"/>
                        </a:rPr>
                        <a:t>n a land lease negotiation, a successful farmer negotiator would research soil quality, historical crop yields, and local land use regulations.</a:t>
                      </a:r>
                      <a:endParaRPr lang="it-IT" sz="1400" dirty="0">
                        <a:solidFill>
                          <a:srgbClr val="000000"/>
                        </a:solidFill>
                        <a:effectLst/>
                        <a:latin typeface="+mn-lt"/>
                        <a:ea typeface="Times New Roman" panose="02020603050405020304" pitchFamily="18" charset="0"/>
                        <a:cs typeface="Open Sans" panose="020B0606030504020204" pitchFamily="34" charset="0"/>
                      </a:endParaRPr>
                    </a:p>
                    <a:p>
                      <a:pPr algn="l">
                        <a:lnSpc>
                          <a:spcPct val="107000"/>
                        </a:lnSpc>
                        <a:spcAft>
                          <a:spcPts val="800"/>
                        </a:spcAft>
                      </a:pPr>
                      <a:r>
                        <a:rPr lang="en-US" sz="1400" kern="100" dirty="0">
                          <a:solidFill>
                            <a:srgbClr val="000000"/>
                          </a:solidFill>
                          <a:effectLst/>
                          <a:latin typeface="+mn-lt"/>
                          <a:ea typeface="Calibri" panose="020F0502020204030204" pitchFamily="34" charset="0"/>
                          <a:cs typeface="Open Sans" panose="020B0606030504020204" pitchFamily="34" charset="0"/>
                        </a:rPr>
                        <a:t> </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1911293"/>
                  </a:ext>
                </a:extLst>
              </a:tr>
              <a:tr h="1722061">
                <a:tc>
                  <a:txBody>
                    <a:bodyPr/>
                    <a:lstStyle/>
                    <a:p>
                      <a:pPr algn="just">
                        <a:lnSpc>
                          <a:spcPct val="107000"/>
                        </a:lnSpc>
                        <a:spcAft>
                          <a:spcPts val="800"/>
                        </a:spcAft>
                      </a:pPr>
                      <a:endParaRPr lang="en-US" sz="11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125"/>
                        </a:spcAft>
                      </a:pPr>
                      <a:r>
                        <a:rPr lang="en-US" sz="1400" b="1" dirty="0">
                          <a:solidFill>
                            <a:srgbClr val="000000"/>
                          </a:solidFill>
                          <a:effectLst/>
                          <a:latin typeface="+mn-lt"/>
                          <a:ea typeface="Times New Roman" panose="02020603050405020304" pitchFamily="18" charset="0"/>
                          <a:cs typeface="Open Sans" panose="020B0606030504020204" pitchFamily="34" charset="0"/>
                        </a:rPr>
                        <a:t>Effective Communication Skills</a:t>
                      </a:r>
                      <a:endParaRPr lang="it-IT" sz="1400" dirty="0">
                        <a:solidFill>
                          <a:srgbClr val="000000"/>
                        </a:solidFill>
                        <a:effectLst/>
                        <a:latin typeface="+mn-lt"/>
                        <a:ea typeface="Times New Roman" panose="02020603050405020304" pitchFamily="18" charset="0"/>
                        <a:cs typeface="Open Sans" panose="020B0606030504020204" pitchFamily="34" charset="0"/>
                      </a:endParaRPr>
                    </a:p>
                    <a:p>
                      <a:pPr algn="l">
                        <a:lnSpc>
                          <a:spcPct val="107000"/>
                        </a:lnSpc>
                        <a:spcAft>
                          <a:spcPts val="800"/>
                        </a:spcAft>
                      </a:pPr>
                      <a:r>
                        <a:rPr lang="en-US" sz="1400" dirty="0">
                          <a:solidFill>
                            <a:srgbClr val="000000"/>
                          </a:solidFill>
                          <a:effectLst/>
                          <a:latin typeface="+mn-lt"/>
                          <a:ea typeface="Times New Roman" panose="02020603050405020304" pitchFamily="18" charset="0"/>
                          <a:cs typeface="Open Sans" panose="020B0606030504020204" pitchFamily="34" charset="0"/>
                        </a:rPr>
                        <a:t>Successful negotiators are skilled in both listening and articulating their ideas clearly. They use active listening techniques to understand the other party's perspective and convey their own thoughts persuasively</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US" sz="1400" i="1" dirty="0">
                          <a:solidFill>
                            <a:srgbClr val="000000"/>
                          </a:solidFill>
                          <a:effectLst/>
                          <a:latin typeface="+mn-lt"/>
                          <a:ea typeface="Times New Roman" panose="02020603050405020304" pitchFamily="18" charset="0"/>
                          <a:cs typeface="Open Sans" panose="020B0606030504020204" pitchFamily="34" charset="0"/>
                        </a:rPr>
                        <a:t>In a negotiation with suppliers for farm equipment, clear communication about specifications and delivery timelines is crucial for success</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4960229"/>
                  </a:ext>
                </a:extLst>
              </a:tr>
            </a:tbl>
          </a:graphicData>
        </a:graphic>
      </p:graphicFrame>
      <p:pic>
        <p:nvPicPr>
          <p:cNvPr id="10" name="Immagine 9">
            <a:extLst>
              <a:ext uri="{FF2B5EF4-FFF2-40B4-BE49-F238E27FC236}">
                <a16:creationId xmlns:a16="http://schemas.microsoft.com/office/drawing/2014/main" id="{C1C14DBC-0474-C0EE-3EA6-1CF6ED203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9484" y="3284883"/>
            <a:ext cx="1777365" cy="2125980"/>
          </a:xfrm>
          <a:prstGeom prst="rect">
            <a:avLst/>
          </a:prstGeom>
        </p:spPr>
      </p:pic>
      <p:pic>
        <p:nvPicPr>
          <p:cNvPr id="11" name="Immagine 1">
            <a:extLst>
              <a:ext uri="{FF2B5EF4-FFF2-40B4-BE49-F238E27FC236}">
                <a16:creationId xmlns:a16="http://schemas.microsoft.com/office/drawing/2014/main" id="{B62DE5E4-3051-C96D-B928-D6467F5B3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053" y="3286263"/>
            <a:ext cx="7239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0EC29120-AA4B-2BCA-3BA6-6C0EA1C04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053" y="4974126"/>
            <a:ext cx="738188" cy="70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167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fontScale="90000"/>
          </a:bodyPr>
          <a:lstStyle/>
          <a:p>
            <a:r>
              <a:rPr lang="en-US" sz="4400" dirty="0"/>
              <a:t>The main characteristics of a successful negotiator</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19</a:t>
            </a:fld>
            <a:endParaRPr lang="en-US" dirty="0"/>
          </a:p>
        </p:txBody>
      </p:sp>
      <p:graphicFrame>
        <p:nvGraphicFramePr>
          <p:cNvPr id="9" name="Tabella 8">
            <a:extLst>
              <a:ext uri="{FF2B5EF4-FFF2-40B4-BE49-F238E27FC236}">
                <a16:creationId xmlns:a16="http://schemas.microsoft.com/office/drawing/2014/main" id="{81B589C4-9ED0-7AC2-0B87-0EF1442B20FB}"/>
              </a:ext>
            </a:extLst>
          </p:cNvPr>
          <p:cNvGraphicFramePr>
            <a:graphicFrameLocks noGrp="1"/>
          </p:cNvGraphicFramePr>
          <p:nvPr>
            <p:extLst>
              <p:ext uri="{D42A27DB-BD31-4B8C-83A1-F6EECF244321}">
                <p14:modId xmlns:p14="http://schemas.microsoft.com/office/powerpoint/2010/main" val="498567781"/>
              </p:ext>
            </p:extLst>
          </p:nvPr>
        </p:nvGraphicFramePr>
        <p:xfrm>
          <a:off x="546100" y="1546653"/>
          <a:ext cx="11061700" cy="4809697"/>
        </p:xfrm>
        <a:graphic>
          <a:graphicData uri="http://schemas.openxmlformats.org/drawingml/2006/table">
            <a:tbl>
              <a:tblPr firstRow="1" firstCol="1" bandRow="1"/>
              <a:tblGrid>
                <a:gridCol w="977900">
                  <a:extLst>
                    <a:ext uri="{9D8B030D-6E8A-4147-A177-3AD203B41FA5}">
                      <a16:colId xmlns:a16="http://schemas.microsoft.com/office/drawing/2014/main" val="2719801874"/>
                    </a:ext>
                  </a:extLst>
                </a:gridCol>
                <a:gridCol w="6959743">
                  <a:extLst>
                    <a:ext uri="{9D8B030D-6E8A-4147-A177-3AD203B41FA5}">
                      <a16:colId xmlns:a16="http://schemas.microsoft.com/office/drawing/2014/main" val="1622507777"/>
                    </a:ext>
                  </a:extLst>
                </a:gridCol>
                <a:gridCol w="3124057">
                  <a:extLst>
                    <a:ext uri="{9D8B030D-6E8A-4147-A177-3AD203B41FA5}">
                      <a16:colId xmlns:a16="http://schemas.microsoft.com/office/drawing/2014/main" val="4167120749"/>
                    </a:ext>
                  </a:extLst>
                </a:gridCol>
              </a:tblGrid>
              <a:tr h="342986">
                <a:tc>
                  <a:txBody>
                    <a:bodyPr/>
                    <a:lstStyle/>
                    <a:p>
                      <a:pPr algn="just">
                        <a:lnSpc>
                          <a:spcPct val="107000"/>
                        </a:lnSpc>
                        <a:spcAft>
                          <a:spcPts val="800"/>
                        </a:spcAft>
                      </a:pPr>
                      <a:endParaRPr lang="en-US" sz="1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400" b="1" kern="1200"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CHARACTERISTICS</a:t>
                      </a:r>
                    </a:p>
                  </a:txBody>
                  <a:tcPr marL="46238" marR="46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tc>
                  <a:txBody>
                    <a:bodyPr/>
                    <a:lstStyle/>
                    <a:p>
                      <a:pPr algn="ctr">
                        <a:lnSpc>
                          <a:spcPct val="107000"/>
                        </a:lnSpc>
                        <a:spcAft>
                          <a:spcPts val="800"/>
                        </a:spcAft>
                      </a:pPr>
                      <a:r>
                        <a:rPr lang="it-IT" sz="1400" b="1" kern="1200"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EXAMPLES</a:t>
                      </a:r>
                    </a:p>
                  </a:txBody>
                  <a:tcPr marL="46238" marR="46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extLst>
                  <a:ext uri="{0D108BD9-81ED-4DB2-BD59-A6C34878D82A}">
                    <a16:rowId xmlns:a16="http://schemas.microsoft.com/office/drawing/2014/main" val="2910831186"/>
                  </a:ext>
                </a:extLst>
              </a:tr>
              <a:tr h="1153162">
                <a:tc>
                  <a:txBody>
                    <a:bodyPr/>
                    <a:lstStyle/>
                    <a:p>
                      <a:pPr algn="just">
                        <a:lnSpc>
                          <a:spcPct val="107000"/>
                        </a:lnSpc>
                        <a:spcAft>
                          <a:spcPts val="800"/>
                        </a:spcAft>
                      </a:pPr>
                      <a:endParaRPr lang="en-US" sz="10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en-US" sz="1400" b="1" dirty="0">
                          <a:solidFill>
                            <a:srgbClr val="000000"/>
                          </a:solidFill>
                          <a:effectLst/>
                          <a:latin typeface="+mn-lt"/>
                          <a:ea typeface="Times New Roman" panose="02020603050405020304" pitchFamily="18" charset="0"/>
                          <a:cs typeface="Open Sans" panose="020B0606030504020204" pitchFamily="34" charset="0"/>
                        </a:rPr>
                        <a:t>Emotional Intelligence</a:t>
                      </a:r>
                    </a:p>
                    <a:p>
                      <a:pPr algn="just">
                        <a:lnSpc>
                          <a:spcPct val="115000"/>
                        </a:lnSpc>
                        <a:spcAft>
                          <a:spcPts val="1125"/>
                        </a:spcAft>
                      </a:pPr>
                      <a:r>
                        <a:rPr lang="en-US" sz="1400" dirty="0">
                          <a:solidFill>
                            <a:srgbClr val="000000"/>
                          </a:solidFill>
                          <a:effectLst/>
                          <a:latin typeface="+mn-lt"/>
                          <a:ea typeface="Times New Roman" panose="02020603050405020304" pitchFamily="18" charset="0"/>
                          <a:cs typeface="Open Sans" panose="020B0606030504020204" pitchFamily="34" charset="0"/>
                        </a:rPr>
                        <a:t>A successful negotiator has a high degree of emotional intelligence, allowing them to manage their own emotions and empathize with the emotions of others. This skill helps in building rapport, diffusing conflicts, and making emotionally informed decisions</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i="1" dirty="0">
                          <a:solidFill>
                            <a:srgbClr val="000000"/>
                          </a:solidFill>
                          <a:effectLst/>
                          <a:latin typeface="+mn-lt"/>
                          <a:ea typeface="Times New Roman" panose="02020603050405020304" pitchFamily="18" charset="0"/>
                          <a:cs typeface="Open Sans" panose="020B0606030504020204" pitchFamily="34" charset="0"/>
                        </a:rPr>
                        <a:t>In negotiations for licensing intellectual property related to biofuel production, recognizing and addressing the fears and concerns of both parties is essential.</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650827"/>
                  </a:ext>
                </a:extLst>
              </a:tr>
              <a:tr h="1084451">
                <a:tc>
                  <a:txBody>
                    <a:bodyPr/>
                    <a:lstStyle/>
                    <a:p>
                      <a:pPr algn="just">
                        <a:lnSpc>
                          <a:spcPct val="107000"/>
                        </a:lnSpc>
                        <a:spcAft>
                          <a:spcPts val="800"/>
                        </a:spcAft>
                      </a:pPr>
                      <a:endParaRPr lang="en-US" sz="1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en-US" sz="1400" b="1">
                          <a:solidFill>
                            <a:srgbClr val="000000"/>
                          </a:solidFill>
                          <a:effectLst/>
                          <a:latin typeface="+mn-lt"/>
                          <a:ea typeface="Times New Roman" panose="02020603050405020304" pitchFamily="18" charset="0"/>
                          <a:cs typeface="Open Sans" panose="020B0606030504020204" pitchFamily="34" charset="0"/>
                        </a:rPr>
                        <a:t>Adaptability</a:t>
                      </a:r>
                      <a:endParaRPr lang="it-IT" sz="1400">
                        <a:solidFill>
                          <a:srgbClr val="000000"/>
                        </a:solidFill>
                        <a:effectLst/>
                        <a:latin typeface="+mn-lt"/>
                        <a:ea typeface="Times New Roman" panose="02020603050405020304" pitchFamily="18" charset="0"/>
                        <a:cs typeface="Open Sans" panose="020B0606030504020204" pitchFamily="34" charset="0"/>
                      </a:endParaRPr>
                    </a:p>
                    <a:p>
                      <a:pPr algn="just">
                        <a:lnSpc>
                          <a:spcPct val="107000"/>
                        </a:lnSpc>
                        <a:spcAft>
                          <a:spcPts val="800"/>
                        </a:spcAft>
                      </a:pPr>
                      <a:r>
                        <a:rPr lang="en-US" sz="1400">
                          <a:solidFill>
                            <a:srgbClr val="000000"/>
                          </a:solidFill>
                          <a:effectLst/>
                          <a:latin typeface="+mn-lt"/>
                          <a:ea typeface="Times New Roman" panose="02020603050405020304" pitchFamily="18" charset="0"/>
                          <a:cs typeface="Open Sans" panose="020B0606030504020204" pitchFamily="34" charset="0"/>
                        </a:rPr>
                        <a:t>Negotiations rarely go exactly as planned. Successful negotiators are adaptable and flexible, able to pivot and adjust their strategies in response to changing circumstances or unexpected developments.</a:t>
                      </a:r>
                      <a:endParaRPr lang="it-IT" sz="140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i="1" dirty="0">
                          <a:solidFill>
                            <a:srgbClr val="000000"/>
                          </a:solidFill>
                          <a:effectLst/>
                          <a:latin typeface="+mn-lt"/>
                          <a:ea typeface="Times New Roman" panose="02020603050405020304" pitchFamily="18" charset="0"/>
                          <a:cs typeface="Open Sans" panose="020B0606030504020204" pitchFamily="34" charset="0"/>
                        </a:rPr>
                        <a:t>In negotiations with a fluctuating market, a farmer may adjust pricing strategies based on changing commodity prices</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370608"/>
                  </a:ext>
                </a:extLst>
              </a:tr>
              <a:tr h="952456">
                <a:tc>
                  <a:txBody>
                    <a:bodyPr/>
                    <a:lstStyle/>
                    <a:p>
                      <a:pPr algn="just">
                        <a:lnSpc>
                          <a:spcPct val="107000"/>
                        </a:lnSpc>
                        <a:spcAft>
                          <a:spcPts val="800"/>
                        </a:spcAft>
                      </a:pPr>
                      <a:endParaRPr lang="en-US" sz="10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en-US" sz="1400" b="1">
                          <a:solidFill>
                            <a:srgbClr val="000000"/>
                          </a:solidFill>
                          <a:effectLst/>
                          <a:latin typeface="+mn-lt"/>
                          <a:ea typeface="Times New Roman" panose="02020603050405020304" pitchFamily="18" charset="0"/>
                          <a:cs typeface="Open Sans" panose="020B0606030504020204" pitchFamily="34" charset="0"/>
                        </a:rPr>
                        <a:t>Negotiation Ethics</a:t>
                      </a:r>
                      <a:endParaRPr lang="it-IT" sz="1400">
                        <a:solidFill>
                          <a:srgbClr val="000000"/>
                        </a:solidFill>
                        <a:effectLst/>
                        <a:latin typeface="+mn-lt"/>
                        <a:ea typeface="Times New Roman" panose="02020603050405020304" pitchFamily="18" charset="0"/>
                        <a:cs typeface="Open Sans" panose="020B0606030504020204" pitchFamily="34" charset="0"/>
                      </a:endParaRPr>
                    </a:p>
                    <a:p>
                      <a:pPr algn="just">
                        <a:lnSpc>
                          <a:spcPct val="107000"/>
                        </a:lnSpc>
                        <a:spcAft>
                          <a:spcPts val="800"/>
                        </a:spcAft>
                      </a:pPr>
                      <a:r>
                        <a:rPr lang="en-US" sz="1400">
                          <a:solidFill>
                            <a:srgbClr val="000000"/>
                          </a:solidFill>
                          <a:effectLst/>
                          <a:latin typeface="+mn-lt"/>
                          <a:ea typeface="Times New Roman" panose="02020603050405020304" pitchFamily="18" charset="0"/>
                          <a:cs typeface="Open Sans" panose="020B0606030504020204" pitchFamily="34" charset="0"/>
                        </a:rPr>
                        <a:t>Successful negotiators adhere to ethical standards and maintain their integrity throughout the process. They avoid deceptive tactics or behavior that could damage their reputation.</a:t>
                      </a:r>
                      <a:endParaRPr lang="it-IT" sz="140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i="1">
                          <a:solidFill>
                            <a:srgbClr val="000000"/>
                          </a:solidFill>
                          <a:effectLst/>
                          <a:latin typeface="+mn-lt"/>
                          <a:ea typeface="Times New Roman" panose="02020603050405020304" pitchFamily="18" charset="0"/>
                          <a:cs typeface="Open Sans" panose="020B0606030504020204" pitchFamily="34" charset="0"/>
                        </a:rPr>
                        <a:t>In supply chain negotiations, a successful farmer negotiator ensures fair treatment of farmworkers and environmentally responsible practices</a:t>
                      </a:r>
                      <a:endParaRPr lang="it-IT" sz="140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70652"/>
                  </a:ext>
                </a:extLst>
              </a:tr>
              <a:tr h="1276642">
                <a:tc>
                  <a:txBody>
                    <a:bodyPr/>
                    <a:lstStyle/>
                    <a:p>
                      <a:pPr algn="just">
                        <a:lnSpc>
                          <a:spcPct val="107000"/>
                        </a:lnSpc>
                        <a:spcAft>
                          <a:spcPts val="800"/>
                        </a:spcAft>
                      </a:pPr>
                      <a:endParaRPr lang="en-US" sz="10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tabLst>
                          <a:tab pos="736600" algn="l"/>
                        </a:tabLst>
                      </a:pPr>
                      <a:r>
                        <a:rPr lang="en-US" sz="1400" b="1" dirty="0">
                          <a:solidFill>
                            <a:srgbClr val="000000"/>
                          </a:solidFill>
                          <a:effectLst/>
                          <a:latin typeface="+mn-lt"/>
                          <a:ea typeface="Times New Roman" panose="02020603050405020304" pitchFamily="18" charset="0"/>
                          <a:cs typeface="Open Sans" panose="020B0606030504020204" pitchFamily="34" charset="0"/>
                        </a:rPr>
                        <a:t>Empathy and Relationship Building</a:t>
                      </a:r>
                      <a:endParaRPr lang="it-IT" sz="1400" dirty="0">
                        <a:solidFill>
                          <a:srgbClr val="000000"/>
                        </a:solidFill>
                        <a:effectLst/>
                        <a:latin typeface="+mn-lt"/>
                        <a:ea typeface="Times New Roman" panose="02020603050405020304" pitchFamily="18" charset="0"/>
                        <a:cs typeface="Open Sans" panose="020B0606030504020204" pitchFamily="34" charset="0"/>
                      </a:endParaRPr>
                    </a:p>
                    <a:p>
                      <a:pPr algn="just">
                        <a:lnSpc>
                          <a:spcPct val="107000"/>
                        </a:lnSpc>
                        <a:spcAft>
                          <a:spcPts val="800"/>
                        </a:spcAft>
                      </a:pPr>
                      <a:r>
                        <a:rPr lang="en-US" sz="1400" dirty="0">
                          <a:solidFill>
                            <a:srgbClr val="000000"/>
                          </a:solidFill>
                          <a:effectLst/>
                          <a:latin typeface="+mn-lt"/>
                          <a:ea typeface="Times New Roman" panose="02020603050405020304" pitchFamily="18" charset="0"/>
                          <a:cs typeface="Open Sans" panose="020B0606030504020204" pitchFamily="34" charset="0"/>
                        </a:rPr>
                        <a:t>Building positive relationships with the other party is essential for successful negotiations, especially in ongoing or long-term business relationships. Empathy enables negotiators to understand the needs and motivations of the other party, fostering trust and cooperation</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i="1" dirty="0">
                          <a:solidFill>
                            <a:srgbClr val="000000"/>
                          </a:solidFill>
                          <a:effectLst/>
                          <a:latin typeface="+mn-lt"/>
                          <a:ea typeface="Times New Roman" panose="02020603050405020304" pitchFamily="18" charset="0"/>
                          <a:cs typeface="Open Sans" panose="020B0606030504020204" pitchFamily="34" charset="0"/>
                        </a:rPr>
                        <a:t>Using statements like, "I can understand how you might feel that way," or "I see why this is important to you." These statements convey that you're actively trying to empathize with their viewpoint</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942624"/>
                  </a:ext>
                </a:extLst>
              </a:tr>
            </a:tbl>
          </a:graphicData>
        </a:graphic>
      </p:graphicFrame>
      <p:pic>
        <p:nvPicPr>
          <p:cNvPr id="13" name="Immagine 1">
            <a:extLst>
              <a:ext uri="{FF2B5EF4-FFF2-40B4-BE49-F238E27FC236}">
                <a16:creationId xmlns:a16="http://schemas.microsoft.com/office/drawing/2014/main" id="{8F0E16C8-44A9-10A6-18C0-719D6BB66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2" y="2178136"/>
            <a:ext cx="73025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710E4EC4-0E59-BD34-ABF7-38911ACE0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 y="3410596"/>
            <a:ext cx="708025" cy="7080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a:extLst>
              <a:ext uri="{FF2B5EF4-FFF2-40B4-BE49-F238E27FC236}">
                <a16:creationId xmlns:a16="http://schemas.microsoft.com/office/drawing/2014/main" id="{0A4AEBEC-A8CB-F464-4DC6-E2500BCD2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 y="4460315"/>
            <a:ext cx="747712" cy="609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66ECB864-6E63-1FFD-CE92-A49A9AC2D8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 y="5597526"/>
            <a:ext cx="730250" cy="64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333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1524000" y="2123260"/>
            <a:ext cx="9144000" cy="2387600"/>
          </a:xfrm>
        </p:spPr>
        <p:txBody>
          <a:bodyPr>
            <a:normAutofit fontScale="90000"/>
          </a:bodyPr>
          <a:lstStyle/>
          <a:p>
            <a:r>
              <a:rPr lang="en-GB" b="1" dirty="0">
                <a:solidFill>
                  <a:srgbClr val="94C020"/>
                </a:solidFill>
                <a:latin typeface="+mn-lt"/>
              </a:rPr>
              <a:t>Course: VET</a:t>
            </a:r>
            <a:br>
              <a:rPr lang="en-GB" b="1" dirty="0">
                <a:solidFill>
                  <a:srgbClr val="94C020"/>
                </a:solidFill>
                <a:latin typeface="+mn-lt"/>
              </a:rPr>
            </a:br>
            <a:r>
              <a:rPr lang="en-GB" b="1" dirty="0">
                <a:solidFill>
                  <a:srgbClr val="94C020"/>
                </a:solidFill>
                <a:latin typeface="+mn-lt"/>
              </a:rPr>
              <a:t>Module: Horizontal Skills</a:t>
            </a:r>
            <a:br>
              <a:rPr lang="en-GB" b="1" dirty="0">
                <a:solidFill>
                  <a:srgbClr val="94C020"/>
                </a:solidFill>
                <a:latin typeface="+mn-lt"/>
              </a:rPr>
            </a:br>
            <a:r>
              <a:rPr lang="en-GB" b="1" dirty="0">
                <a:solidFill>
                  <a:srgbClr val="94C020"/>
                </a:solidFill>
                <a:latin typeface="+mn-lt"/>
              </a:rPr>
              <a:t>Learning Unit: Soft Skills</a:t>
            </a: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4899498"/>
            <a:ext cx="9144000" cy="1655762"/>
          </a:xfrm>
        </p:spPr>
        <p:txBody>
          <a:bodyPr/>
          <a:lstStyle/>
          <a:p>
            <a:pPr marL="0" indent="0">
              <a:buNone/>
            </a:pPr>
            <a:r>
              <a:rPr lang="en-GB" dirty="0">
                <a:solidFill>
                  <a:schemeClr val="tx1">
                    <a:lumMod val="65000"/>
                    <a:lumOff val="35000"/>
                  </a:schemeClr>
                </a:solidFill>
              </a:rPr>
              <a:t>Authors</a:t>
            </a:r>
            <a:r>
              <a:rPr lang="it-IT" dirty="0">
                <a:solidFill>
                  <a:schemeClr val="tx1">
                    <a:lumMod val="65000"/>
                    <a:lumOff val="35000"/>
                  </a:schemeClr>
                </a:solidFill>
              </a:rPr>
              <a:t>: CESIE &amp; OTC</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fontScale="90000"/>
          </a:bodyPr>
          <a:lstStyle/>
          <a:p>
            <a:r>
              <a:rPr lang="en-US" sz="4400" dirty="0"/>
              <a:t>The main characteristics of a successful negotiator</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20</a:t>
            </a:fld>
            <a:endParaRPr lang="en-US" dirty="0"/>
          </a:p>
        </p:txBody>
      </p:sp>
      <p:graphicFrame>
        <p:nvGraphicFramePr>
          <p:cNvPr id="9" name="Tabella 8">
            <a:extLst>
              <a:ext uri="{FF2B5EF4-FFF2-40B4-BE49-F238E27FC236}">
                <a16:creationId xmlns:a16="http://schemas.microsoft.com/office/drawing/2014/main" id="{81B589C4-9ED0-7AC2-0B87-0EF1442B20FB}"/>
              </a:ext>
            </a:extLst>
          </p:cNvPr>
          <p:cNvGraphicFramePr>
            <a:graphicFrameLocks noGrp="1"/>
          </p:cNvGraphicFramePr>
          <p:nvPr>
            <p:extLst>
              <p:ext uri="{D42A27DB-BD31-4B8C-83A1-F6EECF244321}">
                <p14:modId xmlns:p14="http://schemas.microsoft.com/office/powerpoint/2010/main" val="3255006452"/>
              </p:ext>
            </p:extLst>
          </p:nvPr>
        </p:nvGraphicFramePr>
        <p:xfrm>
          <a:off x="546100" y="1546653"/>
          <a:ext cx="11061700" cy="3965217"/>
        </p:xfrm>
        <a:graphic>
          <a:graphicData uri="http://schemas.openxmlformats.org/drawingml/2006/table">
            <a:tbl>
              <a:tblPr firstRow="1" firstCol="1" bandRow="1"/>
              <a:tblGrid>
                <a:gridCol w="977900">
                  <a:extLst>
                    <a:ext uri="{9D8B030D-6E8A-4147-A177-3AD203B41FA5}">
                      <a16:colId xmlns:a16="http://schemas.microsoft.com/office/drawing/2014/main" val="2719801874"/>
                    </a:ext>
                  </a:extLst>
                </a:gridCol>
                <a:gridCol w="6959743">
                  <a:extLst>
                    <a:ext uri="{9D8B030D-6E8A-4147-A177-3AD203B41FA5}">
                      <a16:colId xmlns:a16="http://schemas.microsoft.com/office/drawing/2014/main" val="1622507777"/>
                    </a:ext>
                  </a:extLst>
                </a:gridCol>
                <a:gridCol w="3124057">
                  <a:extLst>
                    <a:ext uri="{9D8B030D-6E8A-4147-A177-3AD203B41FA5}">
                      <a16:colId xmlns:a16="http://schemas.microsoft.com/office/drawing/2014/main" val="4167120749"/>
                    </a:ext>
                  </a:extLst>
                </a:gridCol>
              </a:tblGrid>
              <a:tr h="342986">
                <a:tc>
                  <a:txBody>
                    <a:bodyPr/>
                    <a:lstStyle/>
                    <a:p>
                      <a:pPr algn="just">
                        <a:lnSpc>
                          <a:spcPct val="107000"/>
                        </a:lnSpc>
                        <a:spcAft>
                          <a:spcPts val="800"/>
                        </a:spcAft>
                      </a:pPr>
                      <a:endParaRPr lang="en-US" sz="1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400" b="1" kern="1200"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CHARACTERISTICS</a:t>
                      </a:r>
                    </a:p>
                  </a:txBody>
                  <a:tcPr marL="46238" marR="46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tc>
                  <a:txBody>
                    <a:bodyPr/>
                    <a:lstStyle/>
                    <a:p>
                      <a:pPr algn="ctr">
                        <a:lnSpc>
                          <a:spcPct val="107000"/>
                        </a:lnSpc>
                        <a:spcAft>
                          <a:spcPts val="800"/>
                        </a:spcAft>
                      </a:pPr>
                      <a:r>
                        <a:rPr lang="it-IT" sz="1400" b="1" kern="1200"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EXAMPLES</a:t>
                      </a:r>
                    </a:p>
                  </a:txBody>
                  <a:tcPr marL="46238" marR="46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extLst>
                  <a:ext uri="{0D108BD9-81ED-4DB2-BD59-A6C34878D82A}">
                    <a16:rowId xmlns:a16="http://schemas.microsoft.com/office/drawing/2014/main" val="2910831186"/>
                  </a:ext>
                </a:extLst>
              </a:tr>
              <a:tr h="1153162">
                <a:tc>
                  <a:txBody>
                    <a:bodyPr/>
                    <a:lstStyle/>
                    <a:p>
                      <a:pPr algn="just">
                        <a:lnSpc>
                          <a:spcPct val="107000"/>
                        </a:lnSpc>
                        <a:spcAft>
                          <a:spcPts val="800"/>
                        </a:spcAft>
                      </a:pPr>
                      <a:endParaRPr lang="en-US" sz="10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en-US" sz="1400" b="1" dirty="0">
                          <a:solidFill>
                            <a:srgbClr val="000000"/>
                          </a:solidFill>
                          <a:effectLst/>
                          <a:latin typeface="+mn-lt"/>
                          <a:ea typeface="Times New Roman" panose="02020603050405020304" pitchFamily="18" charset="0"/>
                          <a:cs typeface="Open Sans" panose="020B0606030504020204" pitchFamily="34" charset="0"/>
                        </a:rPr>
                        <a:t>Cultural Awareness</a:t>
                      </a:r>
                      <a:endParaRPr lang="it-IT" sz="1400" dirty="0">
                        <a:solidFill>
                          <a:srgbClr val="000000"/>
                        </a:solidFill>
                        <a:effectLst/>
                        <a:latin typeface="+mn-lt"/>
                        <a:ea typeface="Times New Roman" panose="02020603050405020304" pitchFamily="18" charset="0"/>
                        <a:cs typeface="Open Sans" panose="020B0606030504020204" pitchFamily="34" charset="0"/>
                      </a:endParaRPr>
                    </a:p>
                    <a:p>
                      <a:pPr algn="just">
                        <a:lnSpc>
                          <a:spcPct val="107000"/>
                        </a:lnSpc>
                        <a:spcAft>
                          <a:spcPts val="800"/>
                        </a:spcAft>
                      </a:pPr>
                      <a:r>
                        <a:rPr lang="en-US" sz="1400" dirty="0">
                          <a:solidFill>
                            <a:srgbClr val="000000"/>
                          </a:solidFill>
                          <a:effectLst/>
                          <a:latin typeface="+mn-lt"/>
                          <a:ea typeface="Times New Roman" panose="02020603050405020304" pitchFamily="18" charset="0"/>
                          <a:cs typeface="Open Sans" panose="020B0606030504020204" pitchFamily="34" charset="0"/>
                        </a:rPr>
                        <a:t>In international or cross-cultural negotiations, an understanding of cultural differences is vital. Successful negotiators are culturally aware and can adapt their approach to be respectful and effective in diverse settings</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i="1">
                          <a:solidFill>
                            <a:srgbClr val="000000"/>
                          </a:solidFill>
                          <a:effectLst/>
                          <a:latin typeface="+mn-lt"/>
                          <a:ea typeface="Times New Roman" panose="02020603050405020304" pitchFamily="18" charset="0"/>
                          <a:cs typeface="Open Sans" panose="020B0606030504020204" pitchFamily="34" charset="0"/>
                        </a:rPr>
                        <a:t>In a negotiation with Japanese counterparts, being aware of their preference for indirect communication and non-verbal cues (such as silence) can prevent misinterpretation and facilitate a smoother negotiation process</a:t>
                      </a:r>
                      <a:endParaRPr lang="it-IT" sz="1400">
                        <a:solidFill>
                          <a:srgbClr val="000000"/>
                        </a:solidFill>
                        <a:effectLst/>
                        <a:latin typeface="+mn-lt"/>
                        <a:ea typeface="Times New Roman" panose="02020603050405020304" pitchFamily="18" charset="0"/>
                        <a:cs typeface="Open Sans" panose="020B0606030504020204" pitchFamily="34" charset="0"/>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650827"/>
                  </a:ext>
                </a:extLst>
              </a:tr>
              <a:tr h="1084451">
                <a:tc>
                  <a:txBody>
                    <a:bodyPr/>
                    <a:lstStyle/>
                    <a:p>
                      <a:pPr algn="just">
                        <a:lnSpc>
                          <a:spcPct val="107000"/>
                        </a:lnSpc>
                        <a:spcAft>
                          <a:spcPts val="800"/>
                        </a:spcAft>
                      </a:pPr>
                      <a:endParaRPr lang="en-US" sz="1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en-US" sz="1400" b="1">
                          <a:solidFill>
                            <a:srgbClr val="000000"/>
                          </a:solidFill>
                          <a:effectLst/>
                          <a:latin typeface="+mn-lt"/>
                          <a:ea typeface="Times New Roman" panose="02020603050405020304" pitchFamily="18" charset="0"/>
                          <a:cs typeface="Open Sans" panose="020B0606030504020204" pitchFamily="34" charset="0"/>
                        </a:rPr>
                        <a:t>Strategic Thinking</a:t>
                      </a:r>
                      <a:endParaRPr lang="it-IT" sz="1400">
                        <a:solidFill>
                          <a:srgbClr val="000000"/>
                        </a:solidFill>
                        <a:effectLst/>
                        <a:latin typeface="+mn-lt"/>
                        <a:ea typeface="Times New Roman" panose="02020603050405020304" pitchFamily="18" charset="0"/>
                        <a:cs typeface="Open Sans" panose="020B0606030504020204" pitchFamily="34" charset="0"/>
                      </a:endParaRPr>
                    </a:p>
                    <a:p>
                      <a:pPr algn="just">
                        <a:lnSpc>
                          <a:spcPct val="107000"/>
                        </a:lnSpc>
                        <a:spcAft>
                          <a:spcPts val="800"/>
                        </a:spcAft>
                      </a:pPr>
                      <a:r>
                        <a:rPr lang="en-US" sz="1400">
                          <a:solidFill>
                            <a:srgbClr val="000000"/>
                          </a:solidFill>
                          <a:effectLst/>
                          <a:latin typeface="+mn-lt"/>
                          <a:ea typeface="Times New Roman" panose="02020603050405020304" pitchFamily="18" charset="0"/>
                          <a:cs typeface="Open Sans" panose="020B0606030504020204" pitchFamily="34" charset="0"/>
                        </a:rPr>
                        <a:t>Negotiators employ strategic thinking to plan their moves and anticipate the responses of the other party. This includes understanding game theory, assessing the relative value of concessions, and having a clear strategy for achieving their goals</a:t>
                      </a:r>
                      <a:endParaRPr lang="it-IT" sz="1400">
                        <a:solidFill>
                          <a:srgbClr val="000000"/>
                        </a:solidFill>
                        <a:effectLst/>
                        <a:latin typeface="+mn-lt"/>
                        <a:ea typeface="Times New Roman" panose="02020603050405020304" pitchFamily="18" charset="0"/>
                        <a:cs typeface="Open Sans" panose="020B0606030504020204" pitchFamily="34" charset="0"/>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i="1">
                          <a:solidFill>
                            <a:srgbClr val="000000"/>
                          </a:solidFill>
                          <a:effectLst/>
                          <a:latin typeface="+mn-lt"/>
                          <a:ea typeface="Times New Roman" panose="02020603050405020304" pitchFamily="18" charset="0"/>
                          <a:cs typeface="Open Sans" panose="020B0606030504020204" pitchFamily="34" charset="0"/>
                        </a:rPr>
                        <a:t>When negotiating land purchase for expansion, strategic thinking involves assessing the long-term viability of the investment and its alignment with the farm's goal.</a:t>
                      </a:r>
                      <a:endParaRPr lang="it-IT" sz="1400">
                        <a:solidFill>
                          <a:srgbClr val="000000"/>
                        </a:solidFill>
                        <a:effectLst/>
                        <a:latin typeface="+mn-lt"/>
                        <a:ea typeface="Times New Roman" panose="02020603050405020304" pitchFamily="18" charset="0"/>
                        <a:cs typeface="Open Sans" panose="020B0606030504020204" pitchFamily="34" charset="0"/>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370608"/>
                  </a:ext>
                </a:extLst>
              </a:tr>
              <a:tr h="952456">
                <a:tc>
                  <a:txBody>
                    <a:bodyPr/>
                    <a:lstStyle/>
                    <a:p>
                      <a:pPr algn="just">
                        <a:lnSpc>
                          <a:spcPct val="107000"/>
                        </a:lnSpc>
                        <a:spcAft>
                          <a:spcPts val="800"/>
                        </a:spcAft>
                      </a:pPr>
                      <a:endParaRPr lang="en-US" sz="10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en-US" sz="1400" b="1">
                          <a:solidFill>
                            <a:srgbClr val="000000"/>
                          </a:solidFill>
                          <a:effectLst/>
                          <a:latin typeface="+mn-lt"/>
                          <a:ea typeface="Times New Roman" panose="02020603050405020304" pitchFamily="18" charset="0"/>
                          <a:cs typeface="Open Sans" panose="020B0606030504020204" pitchFamily="34" charset="0"/>
                        </a:rPr>
                        <a:t>Conflict Resolution Skills</a:t>
                      </a:r>
                      <a:endParaRPr lang="it-IT" sz="1400">
                        <a:solidFill>
                          <a:srgbClr val="000000"/>
                        </a:solidFill>
                        <a:effectLst/>
                        <a:latin typeface="+mn-lt"/>
                        <a:ea typeface="Times New Roman" panose="02020603050405020304" pitchFamily="18" charset="0"/>
                        <a:cs typeface="Open Sans" panose="020B0606030504020204" pitchFamily="34" charset="0"/>
                      </a:endParaRPr>
                    </a:p>
                    <a:p>
                      <a:pPr algn="just">
                        <a:lnSpc>
                          <a:spcPct val="107000"/>
                        </a:lnSpc>
                        <a:spcAft>
                          <a:spcPts val="800"/>
                        </a:spcAft>
                      </a:pPr>
                      <a:r>
                        <a:rPr lang="en-US" sz="1400">
                          <a:solidFill>
                            <a:srgbClr val="000000"/>
                          </a:solidFill>
                          <a:effectLst/>
                          <a:latin typeface="+mn-lt"/>
                          <a:ea typeface="Times New Roman" panose="02020603050405020304" pitchFamily="18" charset="0"/>
                          <a:cs typeface="Open Sans" panose="020B0606030504020204" pitchFamily="34" charset="0"/>
                        </a:rPr>
                        <a:t>Conflicts are a natural part of negotiation. Successful negotiators have strong conflict resolution skills, which they use to find common ground and prevent disputes from escalating</a:t>
                      </a:r>
                      <a:endParaRPr lang="it-IT" sz="1400">
                        <a:solidFill>
                          <a:srgbClr val="000000"/>
                        </a:solidFill>
                        <a:effectLst/>
                        <a:latin typeface="+mn-lt"/>
                        <a:ea typeface="Times New Roman" panose="02020603050405020304" pitchFamily="18" charset="0"/>
                        <a:cs typeface="Open Sans" panose="020B0606030504020204" pitchFamily="34" charset="0"/>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i="1" dirty="0">
                          <a:solidFill>
                            <a:srgbClr val="000000"/>
                          </a:solidFill>
                          <a:effectLst/>
                          <a:latin typeface="+mn-lt"/>
                          <a:ea typeface="Times New Roman" panose="02020603050405020304" pitchFamily="18" charset="0"/>
                          <a:cs typeface="Open Sans" panose="020B0606030504020204" pitchFamily="34" charset="0"/>
                        </a:rPr>
                        <a:t>In a negotiation with an aggressive counterpart, identifying signs of escalation, such as raised voices or aggressive language, and taking steps to defuse tension</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70652"/>
                  </a:ext>
                </a:extLst>
              </a:tr>
            </a:tbl>
          </a:graphicData>
        </a:graphic>
      </p:graphicFrame>
      <p:pic>
        <p:nvPicPr>
          <p:cNvPr id="2" name="Immagine 1">
            <a:extLst>
              <a:ext uri="{FF2B5EF4-FFF2-40B4-BE49-F238E27FC236}">
                <a16:creationId xmlns:a16="http://schemas.microsoft.com/office/drawing/2014/main" id="{6CDF306D-22E7-554F-5B61-CF7A3E57D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804" y="2158031"/>
            <a:ext cx="776510" cy="7663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0646A305-CDBA-44B2-13C8-5FD0FDA8A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48" y="3467781"/>
            <a:ext cx="756166" cy="730735"/>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1535229286">
            <a:extLst>
              <a:ext uri="{FF2B5EF4-FFF2-40B4-BE49-F238E27FC236}">
                <a16:creationId xmlns:a16="http://schemas.microsoft.com/office/drawing/2014/main" id="{FBE0E6DD-A73E-CF68-18B0-AA098A9B7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804" y="4544423"/>
            <a:ext cx="776510" cy="76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897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How to </a:t>
            </a:r>
            <a:r>
              <a:rPr lang="it-IT" sz="4400" dirty="0" err="1"/>
              <a:t>analyze</a:t>
            </a:r>
            <a:r>
              <a:rPr lang="it-IT" sz="4400" dirty="0"/>
              <a:t> a </a:t>
            </a:r>
            <a:r>
              <a:rPr lang="it-IT" sz="4400" dirty="0" err="1"/>
              <a:t>negotiation</a:t>
            </a:r>
            <a:r>
              <a:rPr lang="it-IT" sz="4400" dirty="0"/>
              <a:t> situation?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21</a:t>
            </a:fld>
            <a:endParaRPr lang="en-US" dirty="0"/>
          </a:p>
        </p:txBody>
      </p:sp>
      <p:sp>
        <p:nvSpPr>
          <p:cNvPr id="8" name="CasellaDiTesto 7">
            <a:extLst>
              <a:ext uri="{FF2B5EF4-FFF2-40B4-BE49-F238E27FC236}">
                <a16:creationId xmlns:a16="http://schemas.microsoft.com/office/drawing/2014/main" id="{305FED67-39CC-F664-69B8-DF575C3F0ADB}"/>
              </a:ext>
            </a:extLst>
          </p:cNvPr>
          <p:cNvSpPr txBox="1"/>
          <p:nvPr/>
        </p:nvSpPr>
        <p:spPr>
          <a:xfrm>
            <a:off x="550506" y="1625537"/>
            <a:ext cx="10879493" cy="707886"/>
          </a:xfrm>
          <a:prstGeom prst="rect">
            <a:avLst/>
          </a:prstGeom>
          <a:noFill/>
        </p:spPr>
        <p:txBody>
          <a:bodyPr wrap="square" rtlCol="0">
            <a:spAutoFit/>
          </a:bodyPr>
          <a:lstStyle/>
          <a:p>
            <a:r>
              <a:rPr lang="en-US" sz="2000" b="1" dirty="0">
                <a:solidFill>
                  <a:schemeClr val="tx1">
                    <a:lumMod val="65000"/>
                    <a:lumOff val="35000"/>
                  </a:schemeClr>
                </a:solidFill>
                <a:ea typeface="Times New Roman" panose="02020603050405020304" pitchFamily="18" charset="0"/>
              </a:rPr>
              <a:t>Analyzing a negotiation situation</a:t>
            </a:r>
            <a:r>
              <a:rPr lang="en-US" sz="2000" dirty="0">
                <a:solidFill>
                  <a:schemeClr val="tx1">
                    <a:lumMod val="65000"/>
                    <a:lumOff val="35000"/>
                  </a:schemeClr>
                </a:solidFill>
                <a:ea typeface="Times New Roman" panose="02020603050405020304" pitchFamily="18" charset="0"/>
              </a:rPr>
              <a:t> involves gathering and processing information, assessing the key factors at play, and formulating a strategy based on this analysis</a:t>
            </a:r>
            <a:endParaRPr lang="it-IT" sz="2000" b="1" dirty="0">
              <a:solidFill>
                <a:schemeClr val="tx1">
                  <a:lumMod val="65000"/>
                  <a:lumOff val="35000"/>
                </a:schemeClr>
              </a:solidFill>
            </a:endParaRPr>
          </a:p>
        </p:txBody>
      </p:sp>
      <p:pic>
        <p:nvPicPr>
          <p:cNvPr id="10" name="Immagine 9">
            <a:extLst>
              <a:ext uri="{FF2B5EF4-FFF2-40B4-BE49-F238E27FC236}">
                <a16:creationId xmlns:a16="http://schemas.microsoft.com/office/drawing/2014/main" id="{E81F2BE5-BCA2-2302-EBA0-FA43C7C3A2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207" y="2427389"/>
            <a:ext cx="3551229" cy="2432050"/>
          </a:xfrm>
          <a:prstGeom prst="rect">
            <a:avLst/>
          </a:prstGeom>
          <a:noFill/>
        </p:spPr>
      </p:pic>
      <p:sp>
        <p:nvSpPr>
          <p:cNvPr id="11" name="CasellaDiTesto 10">
            <a:extLst>
              <a:ext uri="{FF2B5EF4-FFF2-40B4-BE49-F238E27FC236}">
                <a16:creationId xmlns:a16="http://schemas.microsoft.com/office/drawing/2014/main" id="{695DA5CA-94BE-A97D-48E9-B9712FE9319F}"/>
              </a:ext>
            </a:extLst>
          </p:cNvPr>
          <p:cNvSpPr txBox="1"/>
          <p:nvPr/>
        </p:nvSpPr>
        <p:spPr>
          <a:xfrm>
            <a:off x="4344686" y="3487893"/>
            <a:ext cx="3291132" cy="2053639"/>
          </a:xfrm>
          <a:prstGeom prst="rect">
            <a:avLst/>
          </a:prstGeom>
          <a:noFill/>
        </p:spPr>
        <p:txBody>
          <a:bodyPr wrap="square">
            <a:spAutoFit/>
          </a:bodyPr>
          <a:lstStyle/>
          <a:p>
            <a:pPr algn="ctr">
              <a:lnSpc>
                <a:spcPct val="107000"/>
              </a:lnSpc>
              <a:spcAft>
                <a:spcPts val="800"/>
              </a:spcAft>
            </a:pPr>
            <a:r>
              <a:rPr lang="en-US" sz="2000" u="sng" kern="100" dirty="0">
                <a:solidFill>
                  <a:schemeClr val="tx1">
                    <a:lumMod val="65000"/>
                    <a:lumOff val="35000"/>
                  </a:schemeClr>
                </a:solidFill>
                <a:ea typeface="Calibri" panose="020F0502020204030204" pitchFamily="34" charset="0"/>
                <a:cs typeface="Times New Roman" panose="02020603050405020304" pitchFamily="18" charset="0"/>
              </a:rPr>
              <a:t>U</a:t>
            </a:r>
            <a:r>
              <a:rPr lang="en-US" sz="2000" u="sng" kern="100" dirty="0">
                <a:solidFill>
                  <a:schemeClr val="tx1">
                    <a:lumMod val="65000"/>
                    <a:lumOff val="35000"/>
                  </a:schemeClr>
                </a:solidFill>
                <a:effectLst/>
                <a:ea typeface="Calibri" panose="020F0502020204030204" pitchFamily="34" charset="0"/>
                <a:cs typeface="Times New Roman" panose="02020603050405020304" pitchFamily="18" charset="0"/>
              </a:rPr>
              <a:t>nderstanding the situation </a:t>
            </a:r>
            <a:r>
              <a:rPr lang="en-US" sz="2000" kern="100" dirty="0">
                <a:solidFill>
                  <a:schemeClr val="tx1">
                    <a:lumMod val="65000"/>
                    <a:lumOff val="35000"/>
                  </a:schemeClr>
                </a:solidFill>
                <a:effectLst/>
                <a:ea typeface="Calibri" panose="020F0502020204030204" pitchFamily="34" charset="0"/>
                <a:cs typeface="Times New Roman" panose="02020603050405020304" pitchFamily="18" charset="0"/>
              </a:rPr>
              <a:t>and </a:t>
            </a:r>
            <a:r>
              <a:rPr lang="en-US" sz="2000" u="sng" kern="100" dirty="0">
                <a:solidFill>
                  <a:schemeClr val="tx1">
                    <a:lumMod val="65000"/>
                    <a:lumOff val="35000"/>
                  </a:schemeClr>
                </a:solidFill>
                <a:effectLst/>
                <a:ea typeface="Calibri" panose="020F0502020204030204" pitchFamily="34" charset="0"/>
                <a:cs typeface="Times New Roman" panose="02020603050405020304" pitchFamily="18" charset="0"/>
              </a:rPr>
              <a:t>planning your approach</a:t>
            </a:r>
            <a:r>
              <a:rPr lang="en-US" sz="2000" kern="100" dirty="0">
                <a:solidFill>
                  <a:schemeClr val="tx1">
                    <a:lumMod val="65000"/>
                    <a:lumOff val="35000"/>
                  </a:schemeClr>
                </a:solidFill>
                <a:ea typeface="Calibri" panose="020F0502020204030204" pitchFamily="34" charset="0"/>
                <a:cs typeface="Times New Roman" panose="02020603050405020304" pitchFamily="18" charset="0"/>
              </a:rPr>
              <a:t> </a:t>
            </a:r>
            <a:r>
              <a:rPr lang="en-US" sz="2000" kern="100" dirty="0">
                <a:solidFill>
                  <a:schemeClr val="tx1">
                    <a:lumMod val="65000"/>
                    <a:lumOff val="35000"/>
                  </a:schemeClr>
                </a:solidFill>
                <a:effectLst/>
                <a:ea typeface="Calibri" panose="020F0502020204030204" pitchFamily="34" charset="0"/>
                <a:cs typeface="Times New Roman" panose="02020603050405020304" pitchFamily="18" charset="0"/>
              </a:rPr>
              <a:t>increase your chances of reaching a satisfying agreement for everyone involved</a:t>
            </a:r>
            <a:endParaRPr lang="it-IT" sz="2000"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pic>
        <p:nvPicPr>
          <p:cNvPr id="12" name="Immagine 11">
            <a:extLst>
              <a:ext uri="{FF2B5EF4-FFF2-40B4-BE49-F238E27FC236}">
                <a16:creationId xmlns:a16="http://schemas.microsoft.com/office/drawing/2014/main" id="{3F4C6FA7-C997-047F-8C67-55029B146E75}"/>
              </a:ext>
            </a:extLst>
          </p:cNvPr>
          <p:cNvPicPr>
            <a:picLocks noChangeAspect="1"/>
          </p:cNvPicPr>
          <p:nvPr/>
        </p:nvPicPr>
        <p:blipFill>
          <a:blip r:embed="rId3"/>
          <a:stretch>
            <a:fillRect/>
          </a:stretch>
        </p:blipFill>
        <p:spPr>
          <a:xfrm>
            <a:off x="8211565" y="3810540"/>
            <a:ext cx="3551228" cy="2476715"/>
          </a:xfrm>
          <a:prstGeom prst="rect">
            <a:avLst/>
          </a:prstGeom>
        </p:spPr>
      </p:pic>
    </p:spTree>
    <p:extLst>
      <p:ext uri="{BB962C8B-B14F-4D97-AF65-F5344CB8AC3E}">
        <p14:creationId xmlns:p14="http://schemas.microsoft.com/office/powerpoint/2010/main" val="1872243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How to </a:t>
            </a:r>
            <a:r>
              <a:rPr lang="it-IT" sz="4400" dirty="0" err="1"/>
              <a:t>analyze</a:t>
            </a:r>
            <a:r>
              <a:rPr lang="it-IT" sz="4400" dirty="0"/>
              <a:t> a </a:t>
            </a:r>
            <a:r>
              <a:rPr lang="it-IT" sz="4400" dirty="0" err="1"/>
              <a:t>negotiation</a:t>
            </a:r>
            <a:r>
              <a:rPr lang="it-IT" sz="4400" dirty="0"/>
              <a:t> situation?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22</a:t>
            </a:fld>
            <a:endParaRPr lang="en-US" dirty="0"/>
          </a:p>
        </p:txBody>
      </p:sp>
      <p:sp>
        <p:nvSpPr>
          <p:cNvPr id="2" name="CasellaDiTesto 1">
            <a:extLst>
              <a:ext uri="{FF2B5EF4-FFF2-40B4-BE49-F238E27FC236}">
                <a16:creationId xmlns:a16="http://schemas.microsoft.com/office/drawing/2014/main" id="{090DE5F5-F5CD-EFF5-3EEE-18BDF83C7F5E}"/>
              </a:ext>
            </a:extLst>
          </p:cNvPr>
          <p:cNvSpPr txBox="1"/>
          <p:nvPr/>
        </p:nvSpPr>
        <p:spPr>
          <a:xfrm>
            <a:off x="656252" y="1491664"/>
            <a:ext cx="10879493" cy="369332"/>
          </a:xfrm>
          <a:prstGeom prst="rect">
            <a:avLst/>
          </a:prstGeom>
          <a:noFill/>
        </p:spPr>
        <p:txBody>
          <a:bodyPr wrap="square" rtlCol="0">
            <a:spAutoFit/>
          </a:bodyPr>
          <a:lstStyle/>
          <a:p>
            <a:pPr algn="ctr"/>
            <a:r>
              <a:rPr lang="en-US" dirty="0">
                <a:solidFill>
                  <a:schemeClr val="tx1">
                    <a:lumMod val="65000"/>
                    <a:lumOff val="35000"/>
                  </a:schemeClr>
                </a:solidFill>
                <a:latin typeface="Calibri" panose="020F0502020204030204" pitchFamily="34" charset="0"/>
                <a:ea typeface="Times New Roman" panose="02020603050405020304" pitchFamily="18" charset="0"/>
              </a:rPr>
              <a:t>To properly analyze a negotiation situation, it is possible to draw inspiration from the following 5-step process:</a:t>
            </a:r>
          </a:p>
        </p:txBody>
      </p:sp>
      <p:pic>
        <p:nvPicPr>
          <p:cNvPr id="3" name="Immagine 2">
            <a:extLst>
              <a:ext uri="{FF2B5EF4-FFF2-40B4-BE49-F238E27FC236}">
                <a16:creationId xmlns:a16="http://schemas.microsoft.com/office/drawing/2014/main" id="{81AD1316-00FE-8C11-7A15-2304A5D9B5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9603" y="1891674"/>
            <a:ext cx="6512793" cy="4464676"/>
          </a:xfrm>
          <a:prstGeom prst="rect">
            <a:avLst/>
          </a:prstGeom>
          <a:noFill/>
        </p:spPr>
      </p:pic>
      <p:sp>
        <p:nvSpPr>
          <p:cNvPr id="9" name="CasellaDiTesto 8">
            <a:extLst>
              <a:ext uri="{FF2B5EF4-FFF2-40B4-BE49-F238E27FC236}">
                <a16:creationId xmlns:a16="http://schemas.microsoft.com/office/drawing/2014/main" id="{6D8684BF-D7E8-3981-DD00-54836B97BC20}"/>
              </a:ext>
            </a:extLst>
          </p:cNvPr>
          <p:cNvSpPr txBox="1"/>
          <p:nvPr/>
        </p:nvSpPr>
        <p:spPr>
          <a:xfrm>
            <a:off x="9428596" y="5525353"/>
            <a:ext cx="1587500" cy="830997"/>
          </a:xfrm>
          <a:prstGeom prst="rect">
            <a:avLst/>
          </a:prstGeom>
          <a:noFill/>
        </p:spPr>
        <p:txBody>
          <a:bodyPr wrap="square">
            <a:spAutoFit/>
          </a:bodyPr>
          <a:lstStyle/>
          <a:p>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The five steps of the negotiation analysis (Source: own elaboration)</a:t>
            </a:r>
            <a:endParaRPr lang="it-IT" sz="1200" dirty="0">
              <a:solidFill>
                <a:schemeClr val="tx1">
                  <a:lumMod val="65000"/>
                  <a:lumOff val="35000"/>
                </a:schemeClr>
              </a:solidFill>
            </a:endParaRPr>
          </a:p>
        </p:txBody>
      </p:sp>
    </p:spTree>
    <p:extLst>
      <p:ext uri="{BB962C8B-B14F-4D97-AF65-F5344CB8AC3E}">
        <p14:creationId xmlns:p14="http://schemas.microsoft.com/office/powerpoint/2010/main" val="469956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How to </a:t>
            </a:r>
            <a:r>
              <a:rPr lang="it-IT" sz="4400" dirty="0" err="1"/>
              <a:t>analyze</a:t>
            </a:r>
            <a:r>
              <a:rPr lang="it-IT" sz="4400" dirty="0"/>
              <a:t> a </a:t>
            </a:r>
            <a:r>
              <a:rPr lang="it-IT" sz="4400" dirty="0" err="1"/>
              <a:t>negotiation</a:t>
            </a:r>
            <a:r>
              <a:rPr lang="it-IT" sz="4400" dirty="0"/>
              <a:t> situation?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23</a:t>
            </a:fld>
            <a:endParaRPr lang="en-US" dirty="0"/>
          </a:p>
        </p:txBody>
      </p:sp>
      <p:sp>
        <p:nvSpPr>
          <p:cNvPr id="4" name="CasellaDiTesto 3">
            <a:extLst>
              <a:ext uri="{FF2B5EF4-FFF2-40B4-BE49-F238E27FC236}">
                <a16:creationId xmlns:a16="http://schemas.microsoft.com/office/drawing/2014/main" id="{7DA9E473-1A66-D75A-47D1-9AF8C403121A}"/>
              </a:ext>
            </a:extLst>
          </p:cNvPr>
          <p:cNvSpPr txBox="1"/>
          <p:nvPr/>
        </p:nvSpPr>
        <p:spPr>
          <a:xfrm>
            <a:off x="5143012" y="3046112"/>
            <a:ext cx="1905972" cy="400110"/>
          </a:xfrm>
          <a:prstGeom prst="rect">
            <a:avLst/>
          </a:prstGeom>
          <a:solidFill>
            <a:schemeClr val="accent2"/>
          </a:solidFill>
          <a:ln>
            <a:solidFill>
              <a:srgbClr val="FF7058"/>
            </a:solidFill>
          </a:ln>
        </p:spPr>
        <p:txBody>
          <a:bodyPr wrap="square" rtlCol="0">
            <a:spAutoFit/>
          </a:bodyPr>
          <a:lstStyle/>
          <a:p>
            <a:r>
              <a:rPr lang="en-US" sz="2000" b="1" dirty="0">
                <a:solidFill>
                  <a:schemeClr val="bg1"/>
                </a:solidFill>
                <a:latin typeface="Calibri" panose="020F0502020204030204" pitchFamily="34" charset="0"/>
                <a:ea typeface="Times New Roman" panose="02020603050405020304" pitchFamily="18" charset="0"/>
              </a:rPr>
              <a:t>IDENTIFICATION</a:t>
            </a:r>
          </a:p>
        </p:txBody>
      </p:sp>
      <p:pic>
        <p:nvPicPr>
          <p:cNvPr id="8" name="Immagine 7">
            <a:extLst>
              <a:ext uri="{FF2B5EF4-FFF2-40B4-BE49-F238E27FC236}">
                <a16:creationId xmlns:a16="http://schemas.microsoft.com/office/drawing/2014/main" id="{D4133304-E6AC-BBC5-719F-1D6ACE112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867" y="1676693"/>
            <a:ext cx="1390261" cy="1292426"/>
          </a:xfrm>
          <a:prstGeom prst="rect">
            <a:avLst/>
          </a:prstGeom>
        </p:spPr>
      </p:pic>
      <p:sp>
        <p:nvSpPr>
          <p:cNvPr id="10" name="CasellaDiTesto 9">
            <a:extLst>
              <a:ext uri="{FF2B5EF4-FFF2-40B4-BE49-F238E27FC236}">
                <a16:creationId xmlns:a16="http://schemas.microsoft.com/office/drawing/2014/main" id="{854F8BE2-56BA-1C96-616D-F8E5318B7AFA}"/>
              </a:ext>
            </a:extLst>
          </p:cNvPr>
          <p:cNvSpPr txBox="1"/>
          <p:nvPr/>
        </p:nvSpPr>
        <p:spPr>
          <a:xfrm>
            <a:off x="656251" y="3761575"/>
            <a:ext cx="10879492" cy="1804661"/>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n-US" sz="18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Identify the Players</a:t>
            </a:r>
            <a:r>
              <a:rPr lang="en-US" sz="18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First, figure out who is involved in the negotiation. Who are the people or groups that have a stake in the outcome? Make a list.</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lnSpc>
                <a:spcPct val="107000"/>
              </a:lnSpc>
              <a:spcAft>
                <a:spcPts val="1125"/>
              </a:spcAft>
            </a:pPr>
            <a:r>
              <a:rPr lang="en-US" sz="18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marL="285750" indent="-285750" algn="just">
              <a:lnSpc>
                <a:spcPct val="107000"/>
              </a:lnSpc>
              <a:spcAft>
                <a:spcPts val="1125"/>
              </a:spcAft>
              <a:buFont typeface="Arial" panose="020B0604020202020204" pitchFamily="34" charset="0"/>
              <a:buChar char="•"/>
            </a:pPr>
            <a:r>
              <a:rPr lang="en-US" sz="18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Assess the Power Balance</a:t>
            </a:r>
            <a:r>
              <a:rPr lang="en-US" sz="18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Think about who has more influence or power in the negotiation. This can help you understand who might have the upper hand.</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2963066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How to </a:t>
            </a:r>
            <a:r>
              <a:rPr lang="it-IT" sz="4400" dirty="0" err="1"/>
              <a:t>analyze</a:t>
            </a:r>
            <a:r>
              <a:rPr lang="it-IT" sz="4400" dirty="0"/>
              <a:t> a </a:t>
            </a:r>
            <a:r>
              <a:rPr lang="it-IT" sz="4400" dirty="0" err="1"/>
              <a:t>negotiation</a:t>
            </a:r>
            <a:r>
              <a:rPr lang="it-IT" sz="4400" dirty="0"/>
              <a:t> situation?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24</a:t>
            </a:fld>
            <a:endParaRPr lang="en-US" dirty="0"/>
          </a:p>
        </p:txBody>
      </p:sp>
      <p:sp>
        <p:nvSpPr>
          <p:cNvPr id="10" name="CasellaDiTesto 9">
            <a:extLst>
              <a:ext uri="{FF2B5EF4-FFF2-40B4-BE49-F238E27FC236}">
                <a16:creationId xmlns:a16="http://schemas.microsoft.com/office/drawing/2014/main" id="{854F8BE2-56BA-1C96-616D-F8E5318B7AFA}"/>
              </a:ext>
            </a:extLst>
          </p:cNvPr>
          <p:cNvSpPr txBox="1"/>
          <p:nvPr/>
        </p:nvSpPr>
        <p:spPr>
          <a:xfrm>
            <a:off x="656251" y="3761575"/>
            <a:ext cx="10879492" cy="2554545"/>
          </a:xfrm>
          <a:prstGeom prst="rect">
            <a:avLst/>
          </a:prstGeom>
          <a:noFill/>
        </p:spPr>
        <p:txBody>
          <a:bodyPr wrap="square">
            <a:spAutoFit/>
          </a:bodyPr>
          <a:lstStyle/>
          <a:p>
            <a:pPr marL="342900" indent="-342900">
              <a:buFont typeface="Arial" panose="020B0604020202020204" pitchFamily="34" charset="0"/>
              <a:buChar char="•"/>
            </a:pPr>
            <a:r>
              <a:rPr lang="en-US" sz="2000" b="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R</a:t>
            </a:r>
            <a:r>
              <a:rPr lang="en-US" sz="20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esearch and gather information</a:t>
            </a: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about the broader context of the negotiation. This may include industry trends, market conditions, legal and regulatory considerations, and any </a:t>
            </a:r>
            <a:r>
              <a:rPr lang="en-US" sz="20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external factors</a:t>
            </a: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that could impact the negotiation. Knowing exactly the inner dynamics of the context ensures nothing can take you by surprise.</a:t>
            </a:r>
          </a:p>
          <a:p>
            <a:pPr marL="342900" indent="-342900">
              <a:buFont typeface="Arial" panose="020B0604020202020204" pitchFamily="34" charset="0"/>
              <a:buChar char="•"/>
            </a:pPr>
            <a:endParaRPr lang="en-US"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The research activity must be complemented by the </a:t>
            </a:r>
            <a:r>
              <a:rPr lang="en-US" sz="20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analysis of interests and positions</a:t>
            </a: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meaning distinguishing between the other party's stated positions (what they want) and their underlying interests (why they want it). </a:t>
            </a:r>
            <a:endParaRPr lang="it-IT" sz="2400" dirty="0">
              <a:solidFill>
                <a:schemeClr val="tx1">
                  <a:lumMod val="65000"/>
                  <a:lumOff val="35000"/>
                </a:schemeClr>
              </a:solidFill>
            </a:endParaRPr>
          </a:p>
        </p:txBody>
      </p:sp>
      <p:sp>
        <p:nvSpPr>
          <p:cNvPr id="2" name="CasellaDiTesto 1">
            <a:extLst>
              <a:ext uri="{FF2B5EF4-FFF2-40B4-BE49-F238E27FC236}">
                <a16:creationId xmlns:a16="http://schemas.microsoft.com/office/drawing/2014/main" id="{2BDA9A04-72D3-73E1-0CA9-52F920FD676C}"/>
              </a:ext>
            </a:extLst>
          </p:cNvPr>
          <p:cNvSpPr txBox="1"/>
          <p:nvPr/>
        </p:nvSpPr>
        <p:spPr>
          <a:xfrm>
            <a:off x="5446127" y="3046112"/>
            <a:ext cx="1323191" cy="400110"/>
          </a:xfrm>
          <a:prstGeom prst="rect">
            <a:avLst/>
          </a:prstGeom>
          <a:solidFill>
            <a:schemeClr val="accent4"/>
          </a:solidFill>
          <a:ln>
            <a:solidFill>
              <a:schemeClr val="accent4"/>
            </a:solidFill>
          </a:ln>
        </p:spPr>
        <p:txBody>
          <a:bodyPr wrap="square" rtlCol="0">
            <a:spAutoFit/>
          </a:bodyPr>
          <a:lstStyle/>
          <a:p>
            <a:r>
              <a:rPr lang="en-US" sz="2000" b="1" dirty="0">
                <a:solidFill>
                  <a:schemeClr val="bg1"/>
                </a:solidFill>
                <a:latin typeface="Calibri" panose="020F0502020204030204" pitchFamily="34" charset="0"/>
                <a:ea typeface="Times New Roman" panose="02020603050405020304" pitchFamily="18" charset="0"/>
              </a:rPr>
              <a:t>RESEARCH</a:t>
            </a:r>
          </a:p>
        </p:txBody>
      </p:sp>
      <p:pic>
        <p:nvPicPr>
          <p:cNvPr id="3" name="Immagine 2">
            <a:extLst>
              <a:ext uri="{FF2B5EF4-FFF2-40B4-BE49-F238E27FC236}">
                <a16:creationId xmlns:a16="http://schemas.microsoft.com/office/drawing/2014/main" id="{180EE379-DF17-03F1-7D2B-082227B81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4404" y="1690688"/>
            <a:ext cx="1323191" cy="1271090"/>
          </a:xfrm>
          <a:prstGeom prst="rect">
            <a:avLst/>
          </a:prstGeom>
        </p:spPr>
      </p:pic>
    </p:spTree>
    <p:extLst>
      <p:ext uri="{BB962C8B-B14F-4D97-AF65-F5344CB8AC3E}">
        <p14:creationId xmlns:p14="http://schemas.microsoft.com/office/powerpoint/2010/main" val="3238332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How to </a:t>
            </a:r>
            <a:r>
              <a:rPr lang="it-IT" sz="4400" dirty="0" err="1"/>
              <a:t>analyze</a:t>
            </a:r>
            <a:r>
              <a:rPr lang="it-IT" sz="4400" dirty="0"/>
              <a:t> a </a:t>
            </a:r>
            <a:r>
              <a:rPr lang="it-IT" sz="4400" dirty="0" err="1"/>
              <a:t>negotiation</a:t>
            </a:r>
            <a:r>
              <a:rPr lang="it-IT" sz="4400" dirty="0"/>
              <a:t> situation?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25</a:t>
            </a:fld>
            <a:endParaRPr lang="en-US" dirty="0"/>
          </a:p>
        </p:txBody>
      </p:sp>
      <p:sp>
        <p:nvSpPr>
          <p:cNvPr id="10" name="CasellaDiTesto 9">
            <a:extLst>
              <a:ext uri="{FF2B5EF4-FFF2-40B4-BE49-F238E27FC236}">
                <a16:creationId xmlns:a16="http://schemas.microsoft.com/office/drawing/2014/main" id="{854F8BE2-56BA-1C96-616D-F8E5318B7AFA}"/>
              </a:ext>
            </a:extLst>
          </p:cNvPr>
          <p:cNvSpPr txBox="1"/>
          <p:nvPr/>
        </p:nvSpPr>
        <p:spPr>
          <a:xfrm>
            <a:off x="656251" y="3761575"/>
            <a:ext cx="10879492" cy="2297296"/>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pPr>
            <a:r>
              <a:rPr lang="en-US"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Understand the Interests</a:t>
            </a: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Next, try to understand what each party wants. What are their goals and desires in this negotiation? It's like figuring out what each person hopes to get.</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a:p>
            <a:pPr algn="just">
              <a:lnSpc>
                <a:spcPct val="107000"/>
              </a:lnSpc>
              <a:spcAft>
                <a:spcPts val="1125"/>
              </a:spcAft>
            </a:pP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a:p>
            <a:pPr marL="342900" indent="-342900" algn="just">
              <a:lnSpc>
                <a:spcPct val="107000"/>
              </a:lnSpc>
              <a:spcAft>
                <a:spcPts val="1125"/>
              </a:spcAft>
              <a:buFont typeface="Arial" panose="020B0604020202020204" pitchFamily="34" charset="0"/>
              <a:buChar char="•"/>
            </a:pPr>
            <a:r>
              <a:rPr lang="en-US"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Plan Your Approach</a:t>
            </a: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Based on what you've learned, make a plan for how you want to negotiate. What will you say or do to get closer to what you want while also considering the other side's interests?</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p:txBody>
      </p:sp>
      <p:sp>
        <p:nvSpPr>
          <p:cNvPr id="2" name="CasellaDiTesto 1">
            <a:extLst>
              <a:ext uri="{FF2B5EF4-FFF2-40B4-BE49-F238E27FC236}">
                <a16:creationId xmlns:a16="http://schemas.microsoft.com/office/drawing/2014/main" id="{3FD6B713-8D59-8E35-3B9E-4E465F8B7CEE}"/>
              </a:ext>
            </a:extLst>
          </p:cNvPr>
          <p:cNvSpPr txBox="1"/>
          <p:nvPr/>
        </p:nvSpPr>
        <p:spPr>
          <a:xfrm>
            <a:off x="4670849" y="3046112"/>
            <a:ext cx="2834851" cy="400110"/>
          </a:xfrm>
          <a:prstGeom prst="rect">
            <a:avLst/>
          </a:prstGeom>
          <a:solidFill>
            <a:srgbClr val="18B3A7"/>
          </a:solidFill>
          <a:ln>
            <a:solidFill>
              <a:srgbClr val="18B3A7"/>
            </a:solidFill>
          </a:ln>
        </p:spPr>
        <p:txBody>
          <a:bodyPr wrap="square" rtlCol="0">
            <a:spAutoFit/>
          </a:bodyPr>
          <a:lstStyle/>
          <a:p>
            <a:r>
              <a:rPr lang="en-US" sz="2000" b="1" dirty="0">
                <a:solidFill>
                  <a:schemeClr val="bg1"/>
                </a:solidFill>
                <a:latin typeface="Calibri" panose="020F0502020204030204" pitchFamily="34" charset="0"/>
                <a:ea typeface="Times New Roman" panose="02020603050405020304" pitchFamily="18" charset="0"/>
              </a:rPr>
              <a:t>ANALYSIS &amp; EVALUATION</a:t>
            </a:r>
          </a:p>
        </p:txBody>
      </p:sp>
      <p:pic>
        <p:nvPicPr>
          <p:cNvPr id="3" name="Immagine 2">
            <a:extLst>
              <a:ext uri="{FF2B5EF4-FFF2-40B4-BE49-F238E27FC236}">
                <a16:creationId xmlns:a16="http://schemas.microsoft.com/office/drawing/2014/main" id="{4F838DD2-AA65-8639-99E1-566D04B8FBAD}"/>
              </a:ext>
            </a:extLst>
          </p:cNvPr>
          <p:cNvPicPr>
            <a:picLocks noChangeAspect="1"/>
          </p:cNvPicPr>
          <p:nvPr/>
        </p:nvPicPr>
        <p:blipFill>
          <a:blip r:embed="rId2">
            <a:clrChange>
              <a:clrFrom>
                <a:srgbClr val="F8FAFB"/>
              </a:clrFrom>
              <a:clrTo>
                <a:srgbClr val="F8FAFB">
                  <a:alpha val="0"/>
                </a:srgbClr>
              </a:clrTo>
            </a:clrChange>
          </a:blip>
          <a:stretch>
            <a:fillRect/>
          </a:stretch>
        </p:blipFill>
        <p:spPr>
          <a:xfrm>
            <a:off x="5581354" y="1690688"/>
            <a:ext cx="1073995" cy="1197748"/>
          </a:xfrm>
          <a:prstGeom prst="rect">
            <a:avLst/>
          </a:prstGeom>
        </p:spPr>
      </p:pic>
    </p:spTree>
    <p:extLst>
      <p:ext uri="{BB962C8B-B14F-4D97-AF65-F5344CB8AC3E}">
        <p14:creationId xmlns:p14="http://schemas.microsoft.com/office/powerpoint/2010/main" val="380947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How to </a:t>
            </a:r>
            <a:r>
              <a:rPr lang="it-IT" sz="4400" dirty="0" err="1"/>
              <a:t>analyze</a:t>
            </a:r>
            <a:r>
              <a:rPr lang="it-IT" sz="4400" dirty="0"/>
              <a:t> a </a:t>
            </a:r>
            <a:r>
              <a:rPr lang="it-IT" sz="4400" dirty="0" err="1"/>
              <a:t>negotiation</a:t>
            </a:r>
            <a:r>
              <a:rPr lang="it-IT" sz="4400" dirty="0"/>
              <a:t> situation?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26</a:t>
            </a:fld>
            <a:endParaRPr lang="en-US" dirty="0"/>
          </a:p>
        </p:txBody>
      </p:sp>
      <p:sp>
        <p:nvSpPr>
          <p:cNvPr id="10" name="CasellaDiTesto 9">
            <a:extLst>
              <a:ext uri="{FF2B5EF4-FFF2-40B4-BE49-F238E27FC236}">
                <a16:creationId xmlns:a16="http://schemas.microsoft.com/office/drawing/2014/main" id="{854F8BE2-56BA-1C96-616D-F8E5318B7AFA}"/>
              </a:ext>
            </a:extLst>
          </p:cNvPr>
          <p:cNvSpPr txBox="1"/>
          <p:nvPr/>
        </p:nvSpPr>
        <p:spPr>
          <a:xfrm>
            <a:off x="656254" y="3898087"/>
            <a:ext cx="10879492" cy="1929503"/>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pPr>
            <a:r>
              <a:rPr lang="en-US"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Identify Alternatives</a:t>
            </a: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Think about different options or solutions that could work for everyone involved. What other choices are there besides the main one being discussed?</a:t>
            </a:r>
          </a:p>
          <a:p>
            <a:pPr marL="342900" indent="-342900" algn="just">
              <a:lnSpc>
                <a:spcPct val="107000"/>
              </a:lnSpc>
              <a:spcAft>
                <a:spcPts val="800"/>
              </a:spcAft>
              <a:buFont typeface="Arial" panose="020B0604020202020204" pitchFamily="34" charset="0"/>
              <a:buChar char="•"/>
            </a:pP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a:p>
            <a:pPr marL="342900" indent="-342900" algn="just">
              <a:lnSpc>
                <a:spcPct val="107000"/>
              </a:lnSpc>
              <a:spcAft>
                <a:spcPts val="1125"/>
              </a:spcAft>
              <a:buFont typeface="Arial" panose="020B0604020202020204" pitchFamily="34" charset="0"/>
              <a:buChar char="•"/>
            </a:pPr>
            <a:r>
              <a:rPr lang="en-US"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Consider Trade-offs</a:t>
            </a: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Sometimes, you might need to give up something to get something else. Think about what you're willing to compromise on and what's most important to you.</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p:txBody>
      </p:sp>
      <p:sp>
        <p:nvSpPr>
          <p:cNvPr id="2" name="CasellaDiTesto 1">
            <a:extLst>
              <a:ext uri="{FF2B5EF4-FFF2-40B4-BE49-F238E27FC236}">
                <a16:creationId xmlns:a16="http://schemas.microsoft.com/office/drawing/2014/main" id="{3FD6B713-8D59-8E35-3B9E-4E465F8B7CEE}"/>
              </a:ext>
            </a:extLst>
          </p:cNvPr>
          <p:cNvSpPr txBox="1"/>
          <p:nvPr/>
        </p:nvSpPr>
        <p:spPr>
          <a:xfrm>
            <a:off x="4670849" y="3046112"/>
            <a:ext cx="2834851" cy="400110"/>
          </a:xfrm>
          <a:prstGeom prst="rect">
            <a:avLst/>
          </a:prstGeom>
          <a:solidFill>
            <a:srgbClr val="18B3A7"/>
          </a:solidFill>
          <a:ln>
            <a:solidFill>
              <a:srgbClr val="18B3A7"/>
            </a:solidFill>
          </a:ln>
        </p:spPr>
        <p:txBody>
          <a:bodyPr wrap="square" rtlCol="0">
            <a:spAutoFit/>
          </a:bodyPr>
          <a:lstStyle/>
          <a:p>
            <a:r>
              <a:rPr lang="en-US" sz="2000" b="1" dirty="0">
                <a:solidFill>
                  <a:schemeClr val="bg1"/>
                </a:solidFill>
                <a:latin typeface="Calibri" panose="020F0502020204030204" pitchFamily="34" charset="0"/>
                <a:ea typeface="Times New Roman" panose="02020603050405020304" pitchFamily="18" charset="0"/>
              </a:rPr>
              <a:t>ANALYSIS &amp; EVALUATION</a:t>
            </a:r>
          </a:p>
        </p:txBody>
      </p:sp>
      <p:pic>
        <p:nvPicPr>
          <p:cNvPr id="3" name="Immagine 2">
            <a:extLst>
              <a:ext uri="{FF2B5EF4-FFF2-40B4-BE49-F238E27FC236}">
                <a16:creationId xmlns:a16="http://schemas.microsoft.com/office/drawing/2014/main" id="{4F838DD2-AA65-8639-99E1-566D04B8FBAD}"/>
              </a:ext>
            </a:extLst>
          </p:cNvPr>
          <p:cNvPicPr>
            <a:picLocks noChangeAspect="1"/>
          </p:cNvPicPr>
          <p:nvPr/>
        </p:nvPicPr>
        <p:blipFill>
          <a:blip r:embed="rId2">
            <a:clrChange>
              <a:clrFrom>
                <a:srgbClr val="F8FAFB"/>
              </a:clrFrom>
              <a:clrTo>
                <a:srgbClr val="F8FAFB">
                  <a:alpha val="0"/>
                </a:srgbClr>
              </a:clrTo>
            </a:clrChange>
          </a:blip>
          <a:stretch>
            <a:fillRect/>
          </a:stretch>
        </p:blipFill>
        <p:spPr>
          <a:xfrm>
            <a:off x="5581354" y="1690688"/>
            <a:ext cx="1073995" cy="1197748"/>
          </a:xfrm>
          <a:prstGeom prst="rect">
            <a:avLst/>
          </a:prstGeom>
        </p:spPr>
      </p:pic>
    </p:spTree>
    <p:extLst>
      <p:ext uri="{BB962C8B-B14F-4D97-AF65-F5344CB8AC3E}">
        <p14:creationId xmlns:p14="http://schemas.microsoft.com/office/powerpoint/2010/main" val="1500063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How to </a:t>
            </a:r>
            <a:r>
              <a:rPr lang="it-IT" sz="4400" dirty="0" err="1"/>
              <a:t>analyze</a:t>
            </a:r>
            <a:r>
              <a:rPr lang="it-IT" sz="4400" dirty="0"/>
              <a:t> a </a:t>
            </a:r>
            <a:r>
              <a:rPr lang="it-IT" sz="4400" dirty="0" err="1"/>
              <a:t>negotiation</a:t>
            </a:r>
            <a:r>
              <a:rPr lang="it-IT" sz="4400" dirty="0"/>
              <a:t> situation?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27</a:t>
            </a:fld>
            <a:endParaRPr lang="en-US" dirty="0"/>
          </a:p>
        </p:txBody>
      </p:sp>
      <p:sp>
        <p:nvSpPr>
          <p:cNvPr id="10" name="CasellaDiTesto 9">
            <a:extLst>
              <a:ext uri="{FF2B5EF4-FFF2-40B4-BE49-F238E27FC236}">
                <a16:creationId xmlns:a16="http://schemas.microsoft.com/office/drawing/2014/main" id="{854F8BE2-56BA-1C96-616D-F8E5318B7AFA}"/>
              </a:ext>
            </a:extLst>
          </p:cNvPr>
          <p:cNvSpPr txBox="1"/>
          <p:nvPr/>
        </p:nvSpPr>
        <p:spPr>
          <a:xfrm>
            <a:off x="656251" y="3761575"/>
            <a:ext cx="10879492" cy="1967975"/>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pPr>
            <a:r>
              <a:rPr lang="en-US"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Anticipate Reactions</a:t>
            </a: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Think about how the other parties might react to your proposals and how you'll respond to their suggestions. This helps you be prepared for different scenarios.</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a:p>
            <a:pPr algn="just">
              <a:lnSpc>
                <a:spcPct val="107000"/>
              </a:lnSpc>
              <a:spcAft>
                <a:spcPts val="1125"/>
              </a:spcAft>
            </a:pP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a:p>
            <a:pPr marL="342900" indent="-342900" algn="just">
              <a:lnSpc>
                <a:spcPct val="107000"/>
              </a:lnSpc>
              <a:spcAft>
                <a:spcPts val="1125"/>
              </a:spcAft>
              <a:buFont typeface="Arial" panose="020B0604020202020204" pitchFamily="34" charset="0"/>
              <a:buChar char="•"/>
            </a:pPr>
            <a:r>
              <a:rPr lang="en-US"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Review and Adjust</a:t>
            </a: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As the negotiation unfolds, be flexible. If things aren't going as planned, it's okay to adjust your strategy based on new information or changing circumstances.</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p:txBody>
      </p:sp>
      <p:sp>
        <p:nvSpPr>
          <p:cNvPr id="2" name="CasellaDiTesto 1">
            <a:extLst>
              <a:ext uri="{FF2B5EF4-FFF2-40B4-BE49-F238E27FC236}">
                <a16:creationId xmlns:a16="http://schemas.microsoft.com/office/drawing/2014/main" id="{22F8E670-4F5C-4894-62B8-1838E0052F14}"/>
              </a:ext>
            </a:extLst>
          </p:cNvPr>
          <p:cNvSpPr txBox="1"/>
          <p:nvPr/>
        </p:nvSpPr>
        <p:spPr>
          <a:xfrm>
            <a:off x="4761466" y="3051559"/>
            <a:ext cx="2642634" cy="400110"/>
          </a:xfrm>
          <a:prstGeom prst="rect">
            <a:avLst/>
          </a:prstGeom>
          <a:solidFill>
            <a:srgbClr val="414B82"/>
          </a:solidFill>
          <a:ln>
            <a:solidFill>
              <a:srgbClr val="414B82"/>
            </a:solidFill>
          </a:ln>
        </p:spPr>
        <p:txBody>
          <a:bodyPr wrap="square" rtlCol="0">
            <a:spAutoFit/>
          </a:bodyPr>
          <a:lstStyle/>
          <a:p>
            <a:r>
              <a:rPr lang="en-US" sz="2000" b="1" dirty="0">
                <a:solidFill>
                  <a:schemeClr val="bg1"/>
                </a:solidFill>
                <a:latin typeface="Calibri" panose="020F0502020204030204" pitchFamily="34" charset="0"/>
                <a:ea typeface="Times New Roman" panose="02020603050405020304" pitchFamily="18" charset="0"/>
              </a:rPr>
              <a:t>REVIEW &amp; REFLECTION</a:t>
            </a:r>
          </a:p>
        </p:txBody>
      </p:sp>
      <p:pic>
        <p:nvPicPr>
          <p:cNvPr id="3" name="Immagine 2">
            <a:extLst>
              <a:ext uri="{FF2B5EF4-FFF2-40B4-BE49-F238E27FC236}">
                <a16:creationId xmlns:a16="http://schemas.microsoft.com/office/drawing/2014/main" id="{AE48DE66-5447-C241-3A59-9830BAC17022}"/>
              </a:ext>
            </a:extLst>
          </p:cNvPr>
          <p:cNvPicPr>
            <a:picLocks noChangeAspect="1"/>
          </p:cNvPicPr>
          <p:nvPr/>
        </p:nvPicPr>
        <p:blipFill>
          <a:blip r:embed="rId2" cstate="print">
            <a:clrChange>
              <a:clrFrom>
                <a:srgbClr val="F8FAFB"/>
              </a:clrFrom>
              <a:clrTo>
                <a:srgbClr val="F8FAFB">
                  <a:alpha val="0"/>
                </a:srgbClr>
              </a:clrTo>
            </a:clrChange>
            <a:extLst>
              <a:ext uri="{28A0092B-C50C-407E-A947-70E740481C1C}">
                <a14:useLocalDpi xmlns:a14="http://schemas.microsoft.com/office/drawing/2010/main" val="0"/>
              </a:ext>
            </a:extLst>
          </a:blip>
          <a:stretch>
            <a:fillRect/>
          </a:stretch>
        </p:blipFill>
        <p:spPr>
          <a:xfrm>
            <a:off x="5767989" y="1650618"/>
            <a:ext cx="656023" cy="1293397"/>
          </a:xfrm>
          <a:prstGeom prst="rect">
            <a:avLst/>
          </a:prstGeom>
        </p:spPr>
      </p:pic>
    </p:spTree>
    <p:extLst>
      <p:ext uri="{BB962C8B-B14F-4D97-AF65-F5344CB8AC3E}">
        <p14:creationId xmlns:p14="http://schemas.microsoft.com/office/powerpoint/2010/main" val="3314328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859713"/>
            <a:ext cx="10515600" cy="1009651"/>
          </a:xfrm>
        </p:spPr>
        <p:txBody>
          <a:bodyPr/>
          <a:lstStyle/>
          <a:p>
            <a:r>
              <a:rPr lang="it-IT" dirty="0"/>
              <a:t>Practical Activity #2</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1175"/>
            <a:ext cx="10285072" cy="4394200"/>
          </a:xfrm>
        </p:spPr>
        <p:txBody>
          <a:bodyPr/>
          <a:lstStyle/>
          <a:p>
            <a:pPr marL="0" indent="0" algn="ctr">
              <a:buNone/>
            </a:pPr>
            <a:endParaRPr lang="en-US" sz="2800" i="1" kern="100" dirty="0">
              <a:solidFill>
                <a:schemeClr val="tx1">
                  <a:lumMod val="65000"/>
                  <a:lumOff val="35000"/>
                </a:schemeClr>
              </a:solidFill>
              <a:effectLst/>
              <a:ea typeface="Calibri" panose="020F0502020204030204" pitchFamily="34" charset="0"/>
              <a:cs typeface="Times New Roman" panose="02020603050405020304" pitchFamily="18" charset="0"/>
            </a:endParaRPr>
          </a:p>
          <a:p>
            <a:pPr marL="0" indent="0" algn="ctr">
              <a:buNone/>
            </a:pPr>
            <a:r>
              <a:rPr lang="en-US" sz="3200" i="1" kern="100" dirty="0">
                <a:solidFill>
                  <a:schemeClr val="tx1">
                    <a:lumMod val="65000"/>
                    <a:lumOff val="35000"/>
                  </a:schemeClr>
                </a:solidFill>
                <a:ea typeface="Calibri" panose="020F0502020204030204" pitchFamily="34" charset="0"/>
                <a:cs typeface="Times New Roman" panose="02020603050405020304" pitchFamily="18" charset="0"/>
              </a:rPr>
              <a:t>Case Study</a:t>
            </a:r>
            <a:endParaRPr lang="en-US" i="1" kern="100" dirty="0">
              <a:solidFill>
                <a:schemeClr val="tx1">
                  <a:lumMod val="65000"/>
                  <a:lumOff val="35000"/>
                </a:schemeClr>
              </a:solidFill>
              <a:ea typeface="Calibri" panose="020F0502020204030204" pitchFamily="34" charset="0"/>
              <a:cs typeface="Times New Roman" panose="02020603050405020304" pitchFamily="18" charset="0"/>
            </a:endParaRPr>
          </a:p>
          <a:p>
            <a:pPr marL="0" indent="0" algn="ctr">
              <a:buNone/>
            </a:pPr>
            <a:r>
              <a:rPr lang="en-GB" sz="2800" i="1" kern="100" dirty="0">
                <a:solidFill>
                  <a:schemeClr val="tx1">
                    <a:lumMod val="65000"/>
                    <a:lumOff val="35000"/>
                  </a:schemeClr>
                </a:solidFill>
                <a:effectLst/>
                <a:ea typeface="Calibri" panose="020F0502020204030204" pitchFamily="34" charset="0"/>
                <a:cs typeface="Times New Roman" panose="02020603050405020304" pitchFamily="18" charset="0"/>
              </a:rPr>
              <a:t>You are about to meet a potential client who is interested in promoting your products in a big supermarket chain. The potential client let you know from the very beginning that he would go for a bargain of your work. From his voice tone and the words used you realized that he is assertive and dominant. What is the best way to do so as to deal with such a personality without losing the negotiation?</a:t>
            </a:r>
            <a:endParaRPr lang="en-GB" dirty="0"/>
          </a:p>
        </p:txBody>
      </p:sp>
    </p:spTree>
    <p:extLst>
      <p:ext uri="{BB962C8B-B14F-4D97-AF65-F5344CB8AC3E}">
        <p14:creationId xmlns:p14="http://schemas.microsoft.com/office/powerpoint/2010/main" val="1625040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err="1"/>
              <a:t>Negotiation</a:t>
            </a:r>
            <a:r>
              <a:rPr lang="it-IT" sz="4400" dirty="0"/>
              <a:t> styles and techniques</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29</a:t>
            </a:fld>
            <a:endParaRPr lang="en-US" dirty="0"/>
          </a:p>
        </p:txBody>
      </p:sp>
      <p:sp>
        <p:nvSpPr>
          <p:cNvPr id="4" name="CasellaDiTesto 3">
            <a:extLst>
              <a:ext uri="{FF2B5EF4-FFF2-40B4-BE49-F238E27FC236}">
                <a16:creationId xmlns:a16="http://schemas.microsoft.com/office/drawing/2014/main" id="{FCF4244E-80AC-74AA-00D3-1FC8A88452DE}"/>
              </a:ext>
            </a:extLst>
          </p:cNvPr>
          <p:cNvSpPr txBox="1"/>
          <p:nvPr/>
        </p:nvSpPr>
        <p:spPr>
          <a:xfrm>
            <a:off x="550505" y="1566989"/>
            <a:ext cx="10879493" cy="671915"/>
          </a:xfrm>
          <a:prstGeom prst="rect">
            <a:avLst/>
          </a:prstGeom>
          <a:noFill/>
        </p:spPr>
        <p:txBody>
          <a:bodyPr wrap="square" rtlCol="0">
            <a:spAutoFit/>
          </a:bodyPr>
          <a:lstStyle/>
          <a:p>
            <a:pPr algn="just">
              <a:lnSpc>
                <a:spcPct val="107000"/>
              </a:lnSpc>
              <a:spcAft>
                <a:spcPts val="800"/>
              </a:spcAft>
            </a:pPr>
            <a:r>
              <a:rPr lang="en-US" b="1" kern="100" dirty="0">
                <a:solidFill>
                  <a:schemeClr val="tx1">
                    <a:lumMod val="65000"/>
                    <a:lumOff val="35000"/>
                  </a:schemeClr>
                </a:solidFill>
                <a:ea typeface="Calibri" panose="020F0502020204030204" pitchFamily="34" charset="0"/>
                <a:cs typeface="Times New Roman" panose="02020603050405020304" pitchFamily="18" charset="0"/>
              </a:rPr>
              <a:t>Negotiation styles </a:t>
            </a:r>
            <a:r>
              <a:rPr lang="en-US" kern="100" dirty="0">
                <a:solidFill>
                  <a:schemeClr val="tx1">
                    <a:lumMod val="65000"/>
                    <a:lumOff val="35000"/>
                  </a:schemeClr>
                </a:solidFill>
                <a:ea typeface="Calibri" panose="020F0502020204030204" pitchFamily="34" charset="0"/>
                <a:cs typeface="Times New Roman" panose="02020603050405020304" pitchFamily="18" charset="0"/>
              </a:rPr>
              <a:t>and</a:t>
            </a:r>
            <a:r>
              <a:rPr lang="en-US" b="1" kern="100" dirty="0">
                <a:solidFill>
                  <a:schemeClr val="tx1">
                    <a:lumMod val="65000"/>
                    <a:lumOff val="35000"/>
                  </a:schemeClr>
                </a:solidFill>
                <a:ea typeface="Calibri" panose="020F0502020204030204" pitchFamily="34" charset="0"/>
                <a:cs typeface="Times New Roman" panose="02020603050405020304" pitchFamily="18" charset="0"/>
              </a:rPr>
              <a:t> techniques </a:t>
            </a:r>
            <a:r>
              <a:rPr lang="en-US" kern="100" dirty="0">
                <a:solidFill>
                  <a:schemeClr val="tx1">
                    <a:lumMod val="65000"/>
                    <a:lumOff val="35000"/>
                  </a:schemeClr>
                </a:solidFill>
                <a:ea typeface="Calibri" panose="020F0502020204030204" pitchFamily="34" charset="0"/>
                <a:cs typeface="Times New Roman" panose="02020603050405020304" pitchFamily="18" charset="0"/>
              </a:rPr>
              <a:t>can vary based on the goals, the relationship between parties, and the context of the negotiation.</a:t>
            </a: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
        <p:nvSpPr>
          <p:cNvPr id="8" name="CasellaDiTesto 7">
            <a:extLst>
              <a:ext uri="{FF2B5EF4-FFF2-40B4-BE49-F238E27FC236}">
                <a16:creationId xmlns:a16="http://schemas.microsoft.com/office/drawing/2014/main" id="{B8A394EE-2EE1-0EA7-7861-DCEF7503A895}"/>
              </a:ext>
            </a:extLst>
          </p:cNvPr>
          <p:cNvSpPr txBox="1"/>
          <p:nvPr/>
        </p:nvSpPr>
        <p:spPr>
          <a:xfrm>
            <a:off x="550505" y="2356378"/>
            <a:ext cx="10879493" cy="646331"/>
          </a:xfrm>
          <a:prstGeom prst="rect">
            <a:avLst/>
          </a:prstGeom>
          <a:noFill/>
        </p:spPr>
        <p:txBody>
          <a:bodyPr wrap="square">
            <a:spAutoFit/>
          </a:bodyPr>
          <a:lstStyle/>
          <a:p>
            <a:pPr marL="285750" indent="-285750">
              <a:buFont typeface="Arial" panose="020B0604020202020204" pitchFamily="34" charset="0"/>
              <a:buChar char="•"/>
            </a:pP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In the farming context, negotiations often revolve around issues such as land use, resource allocation, pricing, and regulatory compliance.</a:t>
            </a:r>
            <a:endParaRPr lang="it-IT" dirty="0">
              <a:solidFill>
                <a:schemeClr val="tx1">
                  <a:lumMod val="65000"/>
                  <a:lumOff val="35000"/>
                </a:schemeClr>
              </a:solidFill>
            </a:endParaRPr>
          </a:p>
        </p:txBody>
      </p:sp>
      <p:sp>
        <p:nvSpPr>
          <p:cNvPr id="9" name="CasellaDiTesto 8">
            <a:extLst>
              <a:ext uri="{FF2B5EF4-FFF2-40B4-BE49-F238E27FC236}">
                <a16:creationId xmlns:a16="http://schemas.microsoft.com/office/drawing/2014/main" id="{006B257F-0B75-9D91-8A87-1C48385F3E42}"/>
              </a:ext>
            </a:extLst>
          </p:cNvPr>
          <p:cNvSpPr txBox="1"/>
          <p:nvPr/>
        </p:nvSpPr>
        <p:spPr>
          <a:xfrm>
            <a:off x="2042889" y="3354387"/>
            <a:ext cx="9447757" cy="1367234"/>
          </a:xfrm>
          <a:prstGeom prst="rect">
            <a:avLst/>
          </a:prstGeom>
          <a:noFill/>
        </p:spPr>
        <p:txBody>
          <a:bodyPr wrap="square">
            <a:spAutoFit/>
          </a:bodyPr>
          <a:lstStyle/>
          <a:p>
            <a:pPr lvl="0" algn="just">
              <a:lnSpc>
                <a:spcPct val="107000"/>
              </a:lnSpc>
              <a:spcAft>
                <a:spcPts val="800"/>
              </a:spcAft>
            </a:pPr>
            <a:r>
              <a:rPr lang="en-US" b="1" kern="100" dirty="0">
                <a:solidFill>
                  <a:schemeClr val="tx1">
                    <a:lumMod val="65000"/>
                    <a:lumOff val="35000"/>
                  </a:schemeClr>
                </a:solidFill>
                <a:effectLst/>
                <a:ea typeface="Calibri" panose="020F0502020204030204" pitchFamily="34" charset="0"/>
                <a:cs typeface="Times New Roman" panose="02020603050405020304" pitchFamily="18" charset="0"/>
              </a:rPr>
              <a:t>1. Competitive Negotiation</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a:t>
            </a:r>
            <a:endParaRPr lang="it-IT" dirty="0">
              <a:solidFill>
                <a:schemeClr val="tx1">
                  <a:lumMod val="65000"/>
                  <a:lumOff val="35000"/>
                </a:schemeClr>
              </a:solidFill>
              <a:ea typeface="Calibri" panose="020F0502020204030204" pitchFamily="34" charset="0"/>
              <a:cs typeface="Open Sans" panose="020B0606030504020204" pitchFamily="34" charset="0"/>
            </a:endParaRPr>
          </a:p>
          <a:p>
            <a:pPr lvl="0" algn="just">
              <a:spcAft>
                <a:spcPts val="800"/>
              </a:spcAft>
            </a:pP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In competitive negotiation, each party pursues their own interests aggressively, often viewing the negotiation as a zero-sum game where one party's gain is the other's loss. This style can be confrontational and focused on winning concessions from the other party.</a:t>
            </a:r>
          </a:p>
        </p:txBody>
      </p:sp>
      <p:pic>
        <p:nvPicPr>
          <p:cNvPr id="11" name="Immagine 10">
            <a:extLst>
              <a:ext uri="{FF2B5EF4-FFF2-40B4-BE49-F238E27FC236}">
                <a16:creationId xmlns:a16="http://schemas.microsoft.com/office/drawing/2014/main" id="{78B4AF9C-E4A7-DB94-B8B9-ECFD57237E5F}"/>
              </a:ext>
            </a:extLst>
          </p:cNvPr>
          <p:cNvPicPr>
            <a:picLocks noChangeAspect="1"/>
          </p:cNvPicPr>
          <p:nvPr/>
        </p:nvPicPr>
        <p:blipFill>
          <a:blip r:embed="rId2" cstate="print">
            <a:clrChange>
              <a:clrFrom>
                <a:srgbClr val="F8FAFB"/>
              </a:clrFrom>
              <a:clrTo>
                <a:srgbClr val="F8FAFB">
                  <a:alpha val="0"/>
                </a:srgbClr>
              </a:clrTo>
            </a:clrChange>
            <a:extLst>
              <a:ext uri="{28A0092B-C50C-407E-A947-70E740481C1C}">
                <a14:useLocalDpi xmlns:a14="http://schemas.microsoft.com/office/drawing/2010/main" val="0"/>
              </a:ext>
            </a:extLst>
          </a:blip>
          <a:stretch>
            <a:fillRect/>
          </a:stretch>
        </p:blipFill>
        <p:spPr>
          <a:xfrm>
            <a:off x="314648" y="3278809"/>
            <a:ext cx="1669894" cy="1442812"/>
          </a:xfrm>
          <a:prstGeom prst="rect">
            <a:avLst/>
          </a:prstGeom>
        </p:spPr>
      </p:pic>
      <p:sp>
        <p:nvSpPr>
          <p:cNvPr id="12" name="CasellaDiTesto 11">
            <a:extLst>
              <a:ext uri="{FF2B5EF4-FFF2-40B4-BE49-F238E27FC236}">
                <a16:creationId xmlns:a16="http://schemas.microsoft.com/office/drawing/2014/main" id="{3627AA34-23A2-9B05-4380-C893A3BAB48D}"/>
              </a:ext>
            </a:extLst>
          </p:cNvPr>
          <p:cNvSpPr txBox="1"/>
          <p:nvPr/>
        </p:nvSpPr>
        <p:spPr>
          <a:xfrm>
            <a:off x="489855" y="5156920"/>
            <a:ext cx="11000791" cy="923330"/>
          </a:xfrm>
          <a:prstGeom prst="rect">
            <a:avLst/>
          </a:prstGeom>
          <a:noFill/>
          <a:ln>
            <a:solidFill>
              <a:schemeClr val="tx1">
                <a:lumMod val="65000"/>
                <a:lumOff val="35000"/>
              </a:schemeClr>
            </a:solidFill>
          </a:ln>
        </p:spPr>
        <p:txBody>
          <a:bodyPr wrap="square">
            <a:spAutoFit/>
          </a:bodyPr>
          <a:lstStyle/>
          <a:p>
            <a:pPr algn="just"/>
            <a:r>
              <a:rPr lang="en-US" u="sng" dirty="0">
                <a:solidFill>
                  <a:schemeClr val="tx1">
                    <a:lumMod val="65000"/>
                    <a:lumOff val="35000"/>
                  </a:schemeClr>
                </a:solidFill>
              </a:rPr>
              <a:t>Example</a:t>
            </a:r>
            <a:r>
              <a:rPr lang="en-US" dirty="0">
                <a:solidFill>
                  <a:schemeClr val="tx1">
                    <a:lumMod val="65000"/>
                    <a:lumOff val="35000"/>
                  </a:schemeClr>
                </a:solidFill>
              </a:rPr>
              <a:t>: Competitive negotiations in farming can occur when multiple farmers are vying for limited water resources for irrigation during a drought. Each farmer may aggressively advocate for their allocation of water, attempting to secure a larger share at the expense of others.</a:t>
            </a:r>
            <a:endParaRPr lang="it-IT" dirty="0">
              <a:solidFill>
                <a:schemeClr val="tx1">
                  <a:lumMod val="65000"/>
                  <a:lumOff val="35000"/>
                </a:schemeClr>
              </a:solidFill>
            </a:endParaRPr>
          </a:p>
        </p:txBody>
      </p:sp>
    </p:spTree>
    <p:extLst>
      <p:ext uri="{BB962C8B-B14F-4D97-AF65-F5344CB8AC3E}">
        <p14:creationId xmlns:p14="http://schemas.microsoft.com/office/powerpoint/2010/main" val="1501394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Content</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r>
              <a:rPr lang="en-GB" dirty="0"/>
              <a:t>Interpersonal and effective communication</a:t>
            </a:r>
          </a:p>
          <a:p>
            <a:endParaRPr lang="en-GB" dirty="0"/>
          </a:p>
          <a:p>
            <a:r>
              <a:rPr lang="en-GB" dirty="0"/>
              <a:t>What is effective communication?</a:t>
            </a:r>
          </a:p>
          <a:p>
            <a:endParaRPr lang="en-GB" dirty="0"/>
          </a:p>
          <a:p>
            <a:r>
              <a:rPr lang="en-GB" dirty="0"/>
              <a:t>Verbal and non-verbal communication</a:t>
            </a:r>
          </a:p>
          <a:p>
            <a:endParaRPr lang="en-GB" dirty="0"/>
          </a:p>
          <a:p>
            <a:r>
              <a:rPr lang="en-GB" dirty="0"/>
              <a:t>Effective speaking and active listening</a:t>
            </a:r>
          </a:p>
          <a:p>
            <a:endParaRPr lang="en-GB" dirty="0"/>
          </a:p>
          <a:p>
            <a:r>
              <a:rPr lang="en-GB" dirty="0"/>
              <a:t>Barriers to communication</a:t>
            </a: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err="1"/>
              <a:t>Negotiation</a:t>
            </a:r>
            <a:r>
              <a:rPr lang="it-IT" sz="4400" dirty="0"/>
              <a:t> styles and techniques</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30</a:t>
            </a:fld>
            <a:endParaRPr lang="en-US" dirty="0"/>
          </a:p>
        </p:txBody>
      </p:sp>
      <p:sp>
        <p:nvSpPr>
          <p:cNvPr id="9" name="CasellaDiTesto 8">
            <a:extLst>
              <a:ext uri="{FF2B5EF4-FFF2-40B4-BE49-F238E27FC236}">
                <a16:creationId xmlns:a16="http://schemas.microsoft.com/office/drawing/2014/main" id="{006B257F-0B75-9D91-8A87-1C48385F3E42}"/>
              </a:ext>
            </a:extLst>
          </p:cNvPr>
          <p:cNvSpPr txBox="1"/>
          <p:nvPr/>
        </p:nvSpPr>
        <p:spPr>
          <a:xfrm>
            <a:off x="2042889" y="1563687"/>
            <a:ext cx="9447757" cy="1367234"/>
          </a:xfrm>
          <a:prstGeom prst="rect">
            <a:avLst/>
          </a:prstGeom>
          <a:noFill/>
        </p:spPr>
        <p:txBody>
          <a:bodyPr wrap="square">
            <a:spAutoFit/>
          </a:bodyPr>
          <a:lstStyle/>
          <a:p>
            <a:pPr lvl="0" algn="just">
              <a:lnSpc>
                <a:spcPct val="107000"/>
              </a:lnSpc>
              <a:spcAft>
                <a:spcPts val="800"/>
              </a:spcAft>
            </a:pPr>
            <a:r>
              <a:rPr lang="en-US" b="1" kern="100" dirty="0">
                <a:solidFill>
                  <a:schemeClr val="tx1">
                    <a:lumMod val="65000"/>
                    <a:lumOff val="35000"/>
                  </a:schemeClr>
                </a:solidFill>
                <a:effectLst/>
                <a:ea typeface="Calibri" panose="020F0502020204030204" pitchFamily="34" charset="0"/>
                <a:cs typeface="Times New Roman" panose="02020603050405020304" pitchFamily="18" charset="0"/>
              </a:rPr>
              <a:t>2. Collaborative Negotiation:</a:t>
            </a:r>
          </a:p>
          <a:p>
            <a:pPr lvl="0" algn="just">
              <a:spcAft>
                <a:spcPts val="800"/>
              </a:spcAft>
            </a:pPr>
            <a:r>
              <a:rPr lang="en-US" kern="100" dirty="0">
                <a:solidFill>
                  <a:schemeClr val="tx1">
                    <a:lumMod val="65000"/>
                    <a:lumOff val="35000"/>
                  </a:schemeClr>
                </a:solidFill>
                <a:ea typeface="Calibri" panose="020F0502020204030204" pitchFamily="34" charset="0"/>
                <a:cs typeface="Times New Roman" panose="02020603050405020304" pitchFamily="18" charset="0"/>
              </a:rPr>
              <a:t>Also known as integrative or win-win negotiation, it emphasizes finding mutually beneficial solutions. Parties work together to identify common interests and creative solutions that maximize value for all involved.</a:t>
            </a:r>
          </a:p>
        </p:txBody>
      </p:sp>
      <p:sp>
        <p:nvSpPr>
          <p:cNvPr id="12" name="CasellaDiTesto 11">
            <a:extLst>
              <a:ext uri="{FF2B5EF4-FFF2-40B4-BE49-F238E27FC236}">
                <a16:creationId xmlns:a16="http://schemas.microsoft.com/office/drawing/2014/main" id="{3627AA34-23A2-9B05-4380-C893A3BAB48D}"/>
              </a:ext>
            </a:extLst>
          </p:cNvPr>
          <p:cNvSpPr txBox="1"/>
          <p:nvPr/>
        </p:nvSpPr>
        <p:spPr>
          <a:xfrm>
            <a:off x="489855" y="2896320"/>
            <a:ext cx="11000791" cy="923330"/>
          </a:xfrm>
          <a:prstGeom prst="rect">
            <a:avLst/>
          </a:prstGeom>
          <a:noFill/>
          <a:ln>
            <a:solidFill>
              <a:schemeClr val="tx1">
                <a:lumMod val="65000"/>
                <a:lumOff val="35000"/>
              </a:schemeClr>
            </a:solidFill>
          </a:ln>
        </p:spPr>
        <p:txBody>
          <a:bodyPr wrap="square">
            <a:spAutoFit/>
          </a:bodyPr>
          <a:lstStyle/>
          <a:p>
            <a:pPr algn="just"/>
            <a:r>
              <a:rPr lang="en-US" u="sng" dirty="0">
                <a:solidFill>
                  <a:schemeClr val="tx1">
                    <a:lumMod val="65000"/>
                    <a:lumOff val="35000"/>
                  </a:schemeClr>
                </a:solidFill>
              </a:rPr>
              <a:t>Example</a:t>
            </a:r>
            <a:r>
              <a:rPr lang="en-US" dirty="0">
                <a:solidFill>
                  <a:schemeClr val="tx1">
                    <a:lumMod val="65000"/>
                    <a:lumOff val="35000"/>
                  </a:schemeClr>
                </a:solidFill>
              </a:rPr>
              <a:t>: Collaborative negotiation can occur when farmers within a cooperative seek to collectively purchase agricultural equipment or negotiate with suppliers for bulk purchase discounts. By pooling resources and negotiating together, they achieve better terms and lower costs for all members.</a:t>
            </a:r>
          </a:p>
        </p:txBody>
      </p:sp>
      <p:pic>
        <p:nvPicPr>
          <p:cNvPr id="2" name="Immagine 1">
            <a:extLst>
              <a:ext uri="{FF2B5EF4-FFF2-40B4-BE49-F238E27FC236}">
                <a16:creationId xmlns:a16="http://schemas.microsoft.com/office/drawing/2014/main" id="{4558C5DF-FE20-C447-2A63-700D4FB44A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855" y="1851724"/>
            <a:ext cx="1397455" cy="858160"/>
          </a:xfrm>
          <a:prstGeom prst="rect">
            <a:avLst/>
          </a:prstGeom>
        </p:spPr>
      </p:pic>
      <p:sp>
        <p:nvSpPr>
          <p:cNvPr id="3" name="CasellaDiTesto 2">
            <a:extLst>
              <a:ext uri="{FF2B5EF4-FFF2-40B4-BE49-F238E27FC236}">
                <a16:creationId xmlns:a16="http://schemas.microsoft.com/office/drawing/2014/main" id="{4966F72C-8AB1-94C5-57C2-1B587E96D3EB}"/>
              </a:ext>
            </a:extLst>
          </p:cNvPr>
          <p:cNvSpPr txBox="1"/>
          <p:nvPr/>
        </p:nvSpPr>
        <p:spPr>
          <a:xfrm>
            <a:off x="2042889" y="4066752"/>
            <a:ext cx="9447757" cy="1302921"/>
          </a:xfrm>
          <a:prstGeom prst="rect">
            <a:avLst/>
          </a:prstGeom>
          <a:noFill/>
        </p:spPr>
        <p:txBody>
          <a:bodyPr wrap="square">
            <a:spAutoFit/>
          </a:bodyPr>
          <a:lstStyle/>
          <a:p>
            <a:pPr lvl="0" algn="just">
              <a:spcAft>
                <a:spcPts val="800"/>
              </a:spcAft>
            </a:pPr>
            <a:r>
              <a:rPr lang="en-US" b="1" kern="100" dirty="0">
                <a:solidFill>
                  <a:schemeClr val="tx1">
                    <a:lumMod val="65000"/>
                    <a:lumOff val="35000"/>
                  </a:schemeClr>
                </a:solidFill>
                <a:effectLst/>
                <a:ea typeface="Calibri" panose="020F0502020204030204" pitchFamily="34" charset="0"/>
                <a:cs typeface="Times New Roman" panose="02020603050405020304" pitchFamily="18" charset="0"/>
              </a:rPr>
              <a:t>3. Collaborative Negotiation:</a:t>
            </a:r>
          </a:p>
          <a:p>
            <a:pPr lvl="0" algn="just">
              <a:spcAft>
                <a:spcPts val="800"/>
              </a:spcAft>
            </a:pPr>
            <a:r>
              <a:rPr lang="en-US" kern="100" dirty="0">
                <a:solidFill>
                  <a:schemeClr val="tx1">
                    <a:lumMod val="65000"/>
                    <a:lumOff val="35000"/>
                  </a:schemeClr>
                </a:solidFill>
                <a:ea typeface="Calibri" panose="020F0502020204030204" pitchFamily="34" charset="0"/>
                <a:cs typeface="Times New Roman" panose="02020603050405020304" pitchFamily="18" charset="0"/>
              </a:rPr>
              <a:t>Compromise negotiation involves finding middle-ground solutions where each party makes concessions to reach an agreement. It's a balanced approach that may not fully satisfy either side but aims to meet somewhere in the middle.</a:t>
            </a:r>
          </a:p>
        </p:txBody>
      </p:sp>
      <p:sp>
        <p:nvSpPr>
          <p:cNvPr id="10" name="CasellaDiTesto 9">
            <a:extLst>
              <a:ext uri="{FF2B5EF4-FFF2-40B4-BE49-F238E27FC236}">
                <a16:creationId xmlns:a16="http://schemas.microsoft.com/office/drawing/2014/main" id="{9A556094-93FD-F784-3C9D-B87556E71B38}"/>
              </a:ext>
            </a:extLst>
          </p:cNvPr>
          <p:cNvSpPr txBox="1"/>
          <p:nvPr/>
        </p:nvSpPr>
        <p:spPr>
          <a:xfrm>
            <a:off x="489855" y="5450185"/>
            <a:ext cx="11000791" cy="923330"/>
          </a:xfrm>
          <a:prstGeom prst="rect">
            <a:avLst/>
          </a:prstGeom>
          <a:noFill/>
          <a:ln>
            <a:solidFill>
              <a:schemeClr val="tx1">
                <a:lumMod val="65000"/>
                <a:lumOff val="35000"/>
              </a:schemeClr>
            </a:solidFill>
          </a:ln>
        </p:spPr>
        <p:txBody>
          <a:bodyPr wrap="square">
            <a:spAutoFit/>
          </a:bodyPr>
          <a:lstStyle/>
          <a:p>
            <a:pPr algn="just"/>
            <a:r>
              <a:rPr lang="en-US" u="sng" dirty="0">
                <a:solidFill>
                  <a:schemeClr val="tx1">
                    <a:lumMod val="65000"/>
                    <a:lumOff val="35000"/>
                  </a:schemeClr>
                </a:solidFill>
              </a:rPr>
              <a:t>Example: </a:t>
            </a:r>
            <a:r>
              <a:rPr lang="en-US" dirty="0">
                <a:solidFill>
                  <a:schemeClr val="tx1">
                    <a:lumMod val="65000"/>
                    <a:lumOff val="35000"/>
                  </a:schemeClr>
                </a:solidFill>
              </a:rPr>
              <a:t>In a farming context, compromise negotiations could occur when neighboring farmers disagree on land boundaries. Instead of going to court, they might negotiate and agree to a land boundary adjustment that accommodates both parties' needs.</a:t>
            </a:r>
          </a:p>
        </p:txBody>
      </p:sp>
      <p:pic>
        <p:nvPicPr>
          <p:cNvPr id="14" name="Immagine 13">
            <a:extLst>
              <a:ext uri="{FF2B5EF4-FFF2-40B4-BE49-F238E27FC236}">
                <a16:creationId xmlns:a16="http://schemas.microsoft.com/office/drawing/2014/main" id="{E9305A95-D9BB-3CE7-9BC6-B8895BB31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55" y="4066752"/>
            <a:ext cx="1259632" cy="1168625"/>
          </a:xfrm>
          <a:prstGeom prst="rect">
            <a:avLst/>
          </a:prstGeom>
        </p:spPr>
      </p:pic>
    </p:spTree>
    <p:extLst>
      <p:ext uri="{BB962C8B-B14F-4D97-AF65-F5344CB8AC3E}">
        <p14:creationId xmlns:p14="http://schemas.microsoft.com/office/powerpoint/2010/main" val="109475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504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382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Content</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r>
              <a:rPr lang="en-US" dirty="0"/>
              <a:t>Teamwork and Collaboration skills</a:t>
            </a:r>
          </a:p>
          <a:p>
            <a:endParaRPr lang="en-US" dirty="0"/>
          </a:p>
          <a:p>
            <a:r>
              <a:rPr lang="en-US" dirty="0"/>
              <a:t>Their role in business success</a:t>
            </a:r>
          </a:p>
          <a:p>
            <a:endParaRPr lang="en-US" dirty="0"/>
          </a:p>
          <a:p>
            <a:r>
              <a:rPr lang="en-US" dirty="0"/>
              <a:t>Effective teams and their characteristics</a:t>
            </a:r>
          </a:p>
          <a:p>
            <a:endParaRPr lang="en-US" dirty="0"/>
          </a:p>
          <a:p>
            <a:r>
              <a:rPr lang="en-US" dirty="0"/>
              <a:t>Setting common goals</a:t>
            </a:r>
          </a:p>
          <a:p>
            <a:endParaRPr lang="en-US" dirty="0"/>
          </a:p>
          <a:p>
            <a:r>
              <a:rPr lang="en-US" dirty="0"/>
              <a:t>Conflict resolution</a:t>
            </a: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5432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p:txBody>
          <a:bodyPr/>
          <a:lstStyle/>
          <a:p>
            <a:r>
              <a:rPr lang="it-IT" sz="4400" dirty="0" err="1"/>
              <a:t>Teamwork</a:t>
            </a:r>
            <a:r>
              <a:rPr lang="it-IT" sz="4400" dirty="0"/>
              <a:t> and Collaboration skills</a:t>
            </a:r>
            <a:endParaRPr lang="it-IT" dirty="0"/>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
        <p:nvSpPr>
          <p:cNvPr id="14" name="CasellaDiTesto 13">
            <a:extLst>
              <a:ext uri="{FF2B5EF4-FFF2-40B4-BE49-F238E27FC236}">
                <a16:creationId xmlns:a16="http://schemas.microsoft.com/office/drawing/2014/main" id="{692CB75E-418B-A9EE-AB9C-4EB4965E2E67}"/>
              </a:ext>
            </a:extLst>
          </p:cNvPr>
          <p:cNvSpPr txBox="1"/>
          <p:nvPr/>
        </p:nvSpPr>
        <p:spPr>
          <a:xfrm>
            <a:off x="550504" y="2593066"/>
            <a:ext cx="10879493" cy="369332"/>
          </a:xfrm>
          <a:prstGeom prst="rect">
            <a:avLst/>
          </a:prstGeom>
          <a:noFill/>
        </p:spPr>
        <p:txBody>
          <a:bodyPr wrap="square" rtlCol="0">
            <a:spAutoFit/>
          </a:bodyPr>
          <a:lstStyle/>
          <a:p>
            <a:pPr marL="285750" indent="-285750">
              <a:buFont typeface="Arial" panose="020B0604020202020204" pitchFamily="34" charset="0"/>
              <a:buChar char="•"/>
            </a:pPr>
            <a:r>
              <a:rPr lang="en-US" kern="100" dirty="0">
                <a:solidFill>
                  <a:schemeClr val="tx1">
                    <a:lumMod val="65000"/>
                    <a:lumOff val="35000"/>
                  </a:schemeClr>
                </a:solidFill>
                <a:ea typeface="Calibri" panose="020F0502020204030204" pitchFamily="34" charset="0"/>
              </a:rPr>
              <a:t>Important skills in both personal and professional contexts.</a:t>
            </a:r>
          </a:p>
        </p:txBody>
      </p:sp>
      <p:sp>
        <p:nvSpPr>
          <p:cNvPr id="15" name="CasellaDiTesto 14">
            <a:extLst>
              <a:ext uri="{FF2B5EF4-FFF2-40B4-BE49-F238E27FC236}">
                <a16:creationId xmlns:a16="http://schemas.microsoft.com/office/drawing/2014/main" id="{1B0747A2-DEFC-0558-710C-57A042CE50CA}"/>
              </a:ext>
            </a:extLst>
          </p:cNvPr>
          <p:cNvSpPr txBox="1"/>
          <p:nvPr/>
        </p:nvSpPr>
        <p:spPr>
          <a:xfrm>
            <a:off x="2152284" y="4143403"/>
            <a:ext cx="9411182" cy="584775"/>
          </a:xfrm>
          <a:prstGeom prst="rect">
            <a:avLst/>
          </a:prstGeom>
          <a:noFill/>
          <a:ln>
            <a:solidFill>
              <a:schemeClr val="tx1">
                <a:lumMod val="65000"/>
                <a:lumOff val="35000"/>
              </a:schemeClr>
            </a:solidFill>
          </a:ln>
        </p:spPr>
        <p:txBody>
          <a:bodyPr wrap="square">
            <a:spAutoFit/>
          </a:bodyPr>
          <a:lstStyle/>
          <a:p>
            <a:pPr algn="just"/>
            <a:r>
              <a:rPr lang="en-US" sz="1600" b="1" dirty="0">
                <a:solidFill>
                  <a:schemeClr val="tx1">
                    <a:lumMod val="65000"/>
                    <a:lumOff val="35000"/>
                  </a:schemeClr>
                </a:solidFill>
              </a:rPr>
              <a:t>Teamwork</a:t>
            </a:r>
            <a:r>
              <a:rPr lang="en-US" sz="1600" dirty="0">
                <a:solidFill>
                  <a:schemeClr val="tx1">
                    <a:lumMod val="65000"/>
                    <a:lumOff val="35000"/>
                  </a:schemeClr>
                </a:solidFill>
              </a:rPr>
              <a:t> </a:t>
            </a:r>
            <a:r>
              <a:rPr lang="en-US" sz="1600" kern="100" dirty="0">
                <a:solidFill>
                  <a:schemeClr val="tx1">
                    <a:lumMod val="65000"/>
                    <a:lumOff val="35000"/>
                  </a:schemeClr>
                </a:solidFill>
                <a:effectLst/>
                <a:ea typeface="Calibri" panose="020F0502020204030204" pitchFamily="34" charset="0"/>
                <a:cs typeface="Times New Roman" panose="02020603050405020304" pitchFamily="18" charset="0"/>
              </a:rPr>
              <a:t>combines the individual efforts of all team members to achieve a goal, is usually overseen by a team leader and those within a team are delegated individual tasks to contribute towards the team’s end goal.</a:t>
            </a:r>
            <a:endParaRPr lang="it-IT" sz="1600" dirty="0">
              <a:solidFill>
                <a:schemeClr val="tx1">
                  <a:lumMod val="65000"/>
                  <a:lumOff val="35000"/>
                </a:schemeClr>
              </a:solidFill>
            </a:endParaRPr>
          </a:p>
        </p:txBody>
      </p:sp>
      <p:pic>
        <p:nvPicPr>
          <p:cNvPr id="16" name="Immagine 15">
            <a:extLst>
              <a:ext uri="{FF2B5EF4-FFF2-40B4-BE49-F238E27FC236}">
                <a16:creationId xmlns:a16="http://schemas.microsoft.com/office/drawing/2014/main" id="{0B4115D0-29AF-F60A-598F-0B6187436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1970" y="1423291"/>
            <a:ext cx="4705625" cy="2129609"/>
          </a:xfrm>
          <a:prstGeom prst="rect">
            <a:avLst/>
          </a:prstGeom>
        </p:spPr>
      </p:pic>
      <p:pic>
        <p:nvPicPr>
          <p:cNvPr id="17" name="Immagine 16">
            <a:extLst>
              <a:ext uri="{FF2B5EF4-FFF2-40B4-BE49-F238E27FC236}">
                <a16:creationId xmlns:a16="http://schemas.microsoft.com/office/drawing/2014/main" id="{52054517-C6B0-4028-90DD-8EE792C63E68}"/>
              </a:ext>
            </a:extLst>
          </p:cNvPr>
          <p:cNvPicPr>
            <a:picLocks noChangeAspect="1"/>
          </p:cNvPicPr>
          <p:nvPr/>
        </p:nvPicPr>
        <p:blipFill>
          <a:blip r:embed="rId3"/>
          <a:stretch>
            <a:fillRect/>
          </a:stretch>
        </p:blipFill>
        <p:spPr>
          <a:xfrm>
            <a:off x="346194" y="3614581"/>
            <a:ext cx="1585098" cy="1569856"/>
          </a:xfrm>
          <a:prstGeom prst="rect">
            <a:avLst/>
          </a:prstGeom>
        </p:spPr>
      </p:pic>
      <p:sp>
        <p:nvSpPr>
          <p:cNvPr id="18" name="CasellaDiTesto 17">
            <a:extLst>
              <a:ext uri="{FF2B5EF4-FFF2-40B4-BE49-F238E27FC236}">
                <a16:creationId xmlns:a16="http://schemas.microsoft.com/office/drawing/2014/main" id="{4EB790D9-AA2D-7048-18E0-F60313FEB451}"/>
              </a:ext>
            </a:extLst>
          </p:cNvPr>
          <p:cNvSpPr txBox="1"/>
          <p:nvPr/>
        </p:nvSpPr>
        <p:spPr>
          <a:xfrm>
            <a:off x="550504" y="5490229"/>
            <a:ext cx="9208353" cy="584775"/>
          </a:xfrm>
          <a:prstGeom prst="rect">
            <a:avLst/>
          </a:prstGeom>
          <a:noFill/>
          <a:ln>
            <a:solidFill>
              <a:schemeClr val="tx1">
                <a:lumMod val="65000"/>
                <a:lumOff val="35000"/>
              </a:schemeClr>
            </a:solidFill>
          </a:ln>
        </p:spPr>
        <p:txBody>
          <a:bodyPr wrap="square">
            <a:spAutoFit/>
          </a:bodyPr>
          <a:lstStyle/>
          <a:p>
            <a:pPr algn="just"/>
            <a:r>
              <a:rPr lang="en-US" sz="1600" b="1" dirty="0">
                <a:solidFill>
                  <a:schemeClr val="tx1">
                    <a:lumMod val="65000"/>
                    <a:lumOff val="35000"/>
                  </a:schemeClr>
                </a:solidFill>
              </a:rPr>
              <a:t>Collaboration</a:t>
            </a:r>
            <a:r>
              <a:rPr lang="en-US" sz="1600" dirty="0">
                <a:solidFill>
                  <a:schemeClr val="tx1">
                    <a:lumMod val="65000"/>
                    <a:lumOff val="35000"/>
                  </a:schemeClr>
                </a:solidFill>
              </a:rPr>
              <a:t> </a:t>
            </a:r>
            <a:r>
              <a:rPr lang="en-US" sz="1600" kern="100" dirty="0">
                <a:solidFill>
                  <a:schemeClr val="tx1">
                    <a:lumMod val="65000"/>
                    <a:lumOff val="35000"/>
                  </a:schemeClr>
                </a:solidFill>
                <a:effectLst/>
                <a:ea typeface="Calibri" panose="020F0502020204030204" pitchFamily="34" charset="0"/>
                <a:cs typeface="Times New Roman" panose="02020603050405020304" pitchFamily="18" charset="0"/>
              </a:rPr>
              <a:t>implies that people complete a project collectively, work together as equals - usually without a leader - to come up with ideas or make decisions together to achieve a goal.</a:t>
            </a:r>
            <a:endParaRPr lang="it-IT" sz="1600" dirty="0">
              <a:solidFill>
                <a:schemeClr val="tx1">
                  <a:lumMod val="65000"/>
                  <a:lumOff val="35000"/>
                </a:schemeClr>
              </a:solidFill>
            </a:endParaRPr>
          </a:p>
        </p:txBody>
      </p:sp>
      <p:pic>
        <p:nvPicPr>
          <p:cNvPr id="19" name="Immagine 18">
            <a:extLst>
              <a:ext uri="{FF2B5EF4-FFF2-40B4-BE49-F238E27FC236}">
                <a16:creationId xmlns:a16="http://schemas.microsoft.com/office/drawing/2014/main" id="{7814DE6B-FB5D-1976-14C5-1DDE649552A7}"/>
              </a:ext>
            </a:extLst>
          </p:cNvPr>
          <p:cNvPicPr>
            <a:picLocks noChangeAspect="1"/>
          </p:cNvPicPr>
          <p:nvPr/>
        </p:nvPicPr>
        <p:blipFill>
          <a:blip r:embed="rId4">
            <a:clrChange>
              <a:clrFrom>
                <a:srgbClr val="F8FAFB"/>
              </a:clrFrom>
              <a:clrTo>
                <a:srgbClr val="F8FAFB">
                  <a:alpha val="0"/>
                </a:srgbClr>
              </a:clrTo>
            </a:clrChange>
            <a:duotone>
              <a:schemeClr val="accent2">
                <a:shade val="45000"/>
                <a:satMod val="135000"/>
              </a:schemeClr>
              <a:prstClr val="white"/>
            </a:duotone>
          </a:blip>
          <a:stretch>
            <a:fillRect/>
          </a:stretch>
        </p:blipFill>
        <p:spPr>
          <a:xfrm>
            <a:off x="9978366" y="5030902"/>
            <a:ext cx="1585099" cy="1433287"/>
          </a:xfrm>
          <a:prstGeom prst="rect">
            <a:avLst/>
          </a:prstGeom>
        </p:spPr>
      </p:pic>
      <p:sp>
        <p:nvSpPr>
          <p:cNvPr id="20" name="CasellaDiTesto 19">
            <a:extLst>
              <a:ext uri="{FF2B5EF4-FFF2-40B4-BE49-F238E27FC236}">
                <a16:creationId xmlns:a16="http://schemas.microsoft.com/office/drawing/2014/main" id="{0678BE9C-C1A9-0BF4-AB0E-02DAD2733476}"/>
              </a:ext>
            </a:extLst>
          </p:cNvPr>
          <p:cNvSpPr txBox="1"/>
          <p:nvPr/>
        </p:nvSpPr>
        <p:spPr>
          <a:xfrm>
            <a:off x="559837" y="1625537"/>
            <a:ext cx="6830007" cy="646331"/>
          </a:xfrm>
          <a:prstGeom prst="rect">
            <a:avLst/>
          </a:prstGeom>
          <a:noFill/>
        </p:spPr>
        <p:txBody>
          <a:bodyPr wrap="square" rtlCol="0">
            <a:spAutoFit/>
          </a:bodyPr>
          <a:lstStyle/>
          <a:p>
            <a:r>
              <a:rPr lang="en-US"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et of abilities and attributes that enable individuals to work effectively with others to achieve common goals and solve problems.</a:t>
            </a:r>
            <a:endParaRPr lang="it-IT" b="1" dirty="0">
              <a:solidFill>
                <a:schemeClr val="tx1">
                  <a:lumMod val="65000"/>
                  <a:lumOff val="35000"/>
                </a:schemeClr>
              </a:solidFill>
            </a:endParaRPr>
          </a:p>
        </p:txBody>
      </p:sp>
    </p:spTree>
    <p:extLst>
      <p:ext uri="{BB962C8B-B14F-4D97-AF65-F5344CB8AC3E}">
        <p14:creationId xmlns:p14="http://schemas.microsoft.com/office/powerpoint/2010/main" val="4261903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Their role in business success</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Team working and collaboration skills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solidFill>
                  <a:schemeClr val="tx1">
                    <a:lumMod val="65000"/>
                    <a:lumOff val="35000"/>
                  </a:schemeClr>
                </a:solidFill>
              </a:rPr>
              <a:t>35</a:t>
            </a:fld>
            <a:endParaRPr lang="en-US" dirty="0">
              <a:solidFill>
                <a:schemeClr val="tx1">
                  <a:lumMod val="65000"/>
                  <a:lumOff val="35000"/>
                </a:schemeClr>
              </a:solidFill>
            </a:endParaRPr>
          </a:p>
        </p:txBody>
      </p:sp>
      <p:sp>
        <p:nvSpPr>
          <p:cNvPr id="8" name="CasellaDiTesto 7">
            <a:extLst>
              <a:ext uri="{FF2B5EF4-FFF2-40B4-BE49-F238E27FC236}">
                <a16:creationId xmlns:a16="http://schemas.microsoft.com/office/drawing/2014/main" id="{5CDE0865-68D4-CA9E-2B45-B256833262FC}"/>
              </a:ext>
            </a:extLst>
          </p:cNvPr>
          <p:cNvSpPr txBox="1"/>
          <p:nvPr/>
        </p:nvSpPr>
        <p:spPr>
          <a:xfrm>
            <a:off x="684386" y="1690688"/>
            <a:ext cx="10515600" cy="769441"/>
          </a:xfrm>
          <a:prstGeom prst="rect">
            <a:avLst/>
          </a:prstGeom>
          <a:noFill/>
        </p:spPr>
        <p:txBody>
          <a:bodyPr wrap="square" rtlCol="0">
            <a:spAutoFit/>
          </a:bodyPr>
          <a:lstStyle/>
          <a:p>
            <a:pPr algn="just"/>
            <a:r>
              <a:rPr lang="en-US"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sz="2200" i="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Two heads are better than one</a:t>
            </a:r>
            <a:r>
              <a:rPr lang="en-US"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couldn't be more relevant! Teamwork and collaboration have in fact emerged as the cornerstone of success for businesses.</a:t>
            </a:r>
            <a:endParaRPr lang="it-IT" sz="2200" b="1" dirty="0">
              <a:solidFill>
                <a:schemeClr val="tx1">
                  <a:lumMod val="65000"/>
                  <a:lumOff val="35000"/>
                </a:schemeClr>
              </a:solidFill>
            </a:endParaRPr>
          </a:p>
        </p:txBody>
      </p:sp>
      <p:sp>
        <p:nvSpPr>
          <p:cNvPr id="11" name="CasellaDiTesto 10">
            <a:extLst>
              <a:ext uri="{FF2B5EF4-FFF2-40B4-BE49-F238E27FC236}">
                <a16:creationId xmlns:a16="http://schemas.microsoft.com/office/drawing/2014/main" id="{1DCEEB5A-E7DF-0D15-ACF3-343A7EFCD975}"/>
              </a:ext>
            </a:extLst>
          </p:cNvPr>
          <p:cNvSpPr txBox="1"/>
          <p:nvPr/>
        </p:nvSpPr>
        <p:spPr>
          <a:xfrm>
            <a:off x="684386" y="2843921"/>
            <a:ext cx="4084224" cy="2462213"/>
          </a:xfrm>
          <a:prstGeom prst="rect">
            <a:avLst/>
          </a:prstGeom>
          <a:noFill/>
        </p:spPr>
        <p:txBody>
          <a:bodyPr wrap="square">
            <a:spAutoFit/>
          </a:bodyPr>
          <a:lstStyle/>
          <a:p>
            <a:pPr algn="just"/>
            <a:r>
              <a:rPr lang="en-GB"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In businesses like </a:t>
            </a:r>
            <a:r>
              <a:rPr lang="en-GB" sz="22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farms</a:t>
            </a:r>
            <a:r>
              <a:rPr lang="en-GB" sz="2200" b="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t>
            </a:r>
            <a:r>
              <a:rPr lang="en-GB" sz="22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that</a:t>
            </a:r>
            <a:r>
              <a:rPr lang="en-GB" sz="2200" b="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t>
            </a:r>
            <a:r>
              <a:rPr lang="en-GB"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consist of individuals with varying skill sets, experiences, and knowledge, Teamwork creates a platform where this diversity can be harnessed for the greater good.</a:t>
            </a:r>
            <a:endParaRPr lang="it-IT" sz="2200" dirty="0">
              <a:solidFill>
                <a:schemeClr val="tx1">
                  <a:lumMod val="65000"/>
                  <a:lumOff val="35000"/>
                </a:schemeClr>
              </a:solidFill>
            </a:endParaRPr>
          </a:p>
        </p:txBody>
      </p:sp>
      <p:pic>
        <p:nvPicPr>
          <p:cNvPr id="12" name="Immagine 11">
            <a:extLst>
              <a:ext uri="{FF2B5EF4-FFF2-40B4-BE49-F238E27FC236}">
                <a16:creationId xmlns:a16="http://schemas.microsoft.com/office/drawing/2014/main" id="{C7DE8FA2-4517-9A08-EB38-24F445E696B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144137" y="2393184"/>
            <a:ext cx="6209663" cy="3912637"/>
          </a:xfrm>
          <a:prstGeom prst="rect">
            <a:avLst/>
          </a:prstGeom>
        </p:spPr>
      </p:pic>
      <p:sp>
        <p:nvSpPr>
          <p:cNvPr id="13" name="CasellaDiTesto 12">
            <a:extLst>
              <a:ext uri="{FF2B5EF4-FFF2-40B4-BE49-F238E27FC236}">
                <a16:creationId xmlns:a16="http://schemas.microsoft.com/office/drawing/2014/main" id="{0E058842-1DE7-791C-8434-EF10E16AC170}"/>
              </a:ext>
            </a:extLst>
          </p:cNvPr>
          <p:cNvSpPr txBox="1"/>
          <p:nvPr/>
        </p:nvSpPr>
        <p:spPr>
          <a:xfrm>
            <a:off x="9132951" y="6008043"/>
            <a:ext cx="2716927" cy="461665"/>
          </a:xfrm>
          <a:prstGeom prst="rect">
            <a:avLst/>
          </a:prstGeom>
          <a:noFill/>
        </p:spPr>
        <p:txBody>
          <a:bodyPr wrap="square">
            <a:spAutoFit/>
          </a:bodyPr>
          <a:lstStyle/>
          <a:p>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The five steps of the negotiation analysis (Source: </a:t>
            </a: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hlinkClick r:id="rId3"/>
              </a:rPr>
              <a:t>Penn State University</a:t>
            </a: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a:t>
            </a:r>
            <a:endParaRPr lang="it-IT" sz="1200" dirty="0">
              <a:solidFill>
                <a:schemeClr val="tx1">
                  <a:lumMod val="65000"/>
                  <a:lumOff val="35000"/>
                </a:schemeClr>
              </a:solidFill>
            </a:endParaRPr>
          </a:p>
        </p:txBody>
      </p:sp>
    </p:spTree>
    <p:extLst>
      <p:ext uri="{BB962C8B-B14F-4D97-AF65-F5344CB8AC3E}">
        <p14:creationId xmlns:p14="http://schemas.microsoft.com/office/powerpoint/2010/main" val="1813973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Effective teams and their characteristics</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Team working and collaboration skills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a:xfrm>
            <a:off x="10896600" y="6356350"/>
            <a:ext cx="457200" cy="365125"/>
          </a:xfrm>
        </p:spPr>
        <p:txBody>
          <a:bodyPr/>
          <a:lstStyle/>
          <a:p>
            <a:fld id="{519954A3-9DFD-4C44-94BA-B95130A3BA1C}" type="slidenum">
              <a:rPr lang="en-US" smtClean="0">
                <a:solidFill>
                  <a:schemeClr val="tx1">
                    <a:lumMod val="65000"/>
                    <a:lumOff val="35000"/>
                  </a:schemeClr>
                </a:solidFill>
              </a:rPr>
              <a:t>36</a:t>
            </a:fld>
            <a:endParaRPr lang="en-US" dirty="0">
              <a:solidFill>
                <a:schemeClr val="tx1">
                  <a:lumMod val="65000"/>
                  <a:lumOff val="35000"/>
                </a:schemeClr>
              </a:solidFill>
            </a:endParaRPr>
          </a:p>
        </p:txBody>
      </p:sp>
      <p:sp>
        <p:nvSpPr>
          <p:cNvPr id="2" name="CasellaDiTesto 1">
            <a:extLst>
              <a:ext uri="{FF2B5EF4-FFF2-40B4-BE49-F238E27FC236}">
                <a16:creationId xmlns:a16="http://schemas.microsoft.com/office/drawing/2014/main" id="{2F95BF73-39BD-0128-A762-86F93E855926}"/>
              </a:ext>
            </a:extLst>
          </p:cNvPr>
          <p:cNvSpPr txBox="1"/>
          <p:nvPr/>
        </p:nvSpPr>
        <p:spPr>
          <a:xfrm>
            <a:off x="747886" y="1509793"/>
            <a:ext cx="10515600" cy="3741665"/>
          </a:xfrm>
          <a:prstGeom prst="rect">
            <a:avLst/>
          </a:prstGeom>
          <a:noFill/>
        </p:spPr>
        <p:txBody>
          <a:bodyPr wrap="square" rtlCol="0">
            <a:spAutoFit/>
          </a:bodyPr>
          <a:lstStyle/>
          <a:p>
            <a:pPr algn="just">
              <a:lnSpc>
                <a:spcPct val="107000"/>
              </a:lnSpc>
              <a:spcAft>
                <a:spcPts val="800"/>
              </a:spcAft>
            </a:pP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Building </a:t>
            </a:r>
            <a:r>
              <a:rPr lang="en-US" sz="20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effective teams</a:t>
            </a: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is not just a desirable trait but a fundamental necessity for achieving success.</a:t>
            </a:r>
            <a:endParaRPr lang="en-US"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They require a thoughtful approach that considers both </a:t>
            </a:r>
            <a:r>
              <a:rPr lang="en-US" sz="20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individual qualities</a:t>
            </a: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and the </a:t>
            </a:r>
            <a:r>
              <a:rPr lang="en-US" sz="20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dynamics of group</a:t>
            </a: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collaboration</a:t>
            </a:r>
            <a:r>
              <a:rPr lang="en-US"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while providing a framework for harnessing the diverse talents, skills, and experiences of individuals to collectively achieve goals that would be unattainable for a single person.</a:t>
            </a:r>
            <a:endParaRPr lang="en-US"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To this aim, it is necessary to define clear and specific goals as well as to assign roles and responsibilities based on individual strengths and expertise, always considering the opportunity to form teams with members who bring diverse skills, backgrounds and perspectives.</a:t>
            </a:r>
          </a:p>
          <a:p>
            <a:pPr algn="just">
              <a:lnSpc>
                <a:spcPct val="107000"/>
              </a:lnSpc>
              <a:spcAft>
                <a:spcPts val="800"/>
              </a:spcAft>
            </a:pPr>
            <a:endParaRPr lang="it-IT" sz="2400" dirty="0">
              <a:solidFill>
                <a:srgbClr val="000000"/>
              </a:solidFill>
              <a:effectLst/>
              <a:latin typeface="Minion Pro"/>
              <a:ea typeface="Times New Roman" panose="02020603050405020304" pitchFamily="18" charset="0"/>
              <a:cs typeface="Open Sans" panose="020B0606030504020204" pitchFamily="34" charset="0"/>
            </a:endParaRPr>
          </a:p>
        </p:txBody>
      </p:sp>
      <p:sp>
        <p:nvSpPr>
          <p:cNvPr id="9" name="Ovale 8">
            <a:extLst>
              <a:ext uri="{FF2B5EF4-FFF2-40B4-BE49-F238E27FC236}">
                <a16:creationId xmlns:a16="http://schemas.microsoft.com/office/drawing/2014/main" id="{0381328A-1934-14D1-985D-898E4C8EE7E3}"/>
              </a:ext>
            </a:extLst>
          </p:cNvPr>
          <p:cNvSpPr/>
          <p:nvPr/>
        </p:nvSpPr>
        <p:spPr>
          <a:xfrm>
            <a:off x="2950379" y="4909589"/>
            <a:ext cx="951722" cy="92333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dirty="0"/>
              <a:t>T</a:t>
            </a:r>
          </a:p>
        </p:txBody>
      </p:sp>
      <p:sp>
        <p:nvSpPr>
          <p:cNvPr id="10" name="Ovale 9">
            <a:extLst>
              <a:ext uri="{FF2B5EF4-FFF2-40B4-BE49-F238E27FC236}">
                <a16:creationId xmlns:a16="http://schemas.microsoft.com/office/drawing/2014/main" id="{FA403E19-FAEE-BECC-2211-2AC644E2D032}"/>
              </a:ext>
            </a:extLst>
          </p:cNvPr>
          <p:cNvSpPr/>
          <p:nvPr/>
        </p:nvSpPr>
        <p:spPr>
          <a:xfrm>
            <a:off x="4778207" y="4909588"/>
            <a:ext cx="951722" cy="915379"/>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dirty="0"/>
              <a:t>E</a:t>
            </a:r>
          </a:p>
        </p:txBody>
      </p:sp>
      <p:sp>
        <p:nvSpPr>
          <p:cNvPr id="11" name="Ovale 10">
            <a:extLst>
              <a:ext uri="{FF2B5EF4-FFF2-40B4-BE49-F238E27FC236}">
                <a16:creationId xmlns:a16="http://schemas.microsoft.com/office/drawing/2014/main" id="{5F1A6EA8-6F6A-AD31-0D48-68D75DD62CA1}"/>
              </a:ext>
            </a:extLst>
          </p:cNvPr>
          <p:cNvSpPr/>
          <p:nvPr/>
        </p:nvSpPr>
        <p:spPr>
          <a:xfrm>
            <a:off x="6586063" y="4909589"/>
            <a:ext cx="951722" cy="923330"/>
          </a:xfrm>
          <a:prstGeom prst="ellips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dirty="0"/>
              <a:t>A</a:t>
            </a:r>
          </a:p>
        </p:txBody>
      </p:sp>
      <p:sp>
        <p:nvSpPr>
          <p:cNvPr id="12" name="Ovale 11">
            <a:extLst>
              <a:ext uri="{FF2B5EF4-FFF2-40B4-BE49-F238E27FC236}">
                <a16:creationId xmlns:a16="http://schemas.microsoft.com/office/drawing/2014/main" id="{B24DC67E-6BC7-FB56-AD63-FF42A405449F}"/>
              </a:ext>
            </a:extLst>
          </p:cNvPr>
          <p:cNvSpPr/>
          <p:nvPr/>
        </p:nvSpPr>
        <p:spPr>
          <a:xfrm>
            <a:off x="8232029" y="4909589"/>
            <a:ext cx="951722" cy="923330"/>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dirty="0"/>
              <a:t>M</a:t>
            </a:r>
          </a:p>
        </p:txBody>
      </p:sp>
      <p:sp>
        <p:nvSpPr>
          <p:cNvPr id="14" name="CasellaDiTesto 13">
            <a:extLst>
              <a:ext uri="{FF2B5EF4-FFF2-40B4-BE49-F238E27FC236}">
                <a16:creationId xmlns:a16="http://schemas.microsoft.com/office/drawing/2014/main" id="{50B8F8A5-F128-0663-3D8E-C9161C8108D6}"/>
              </a:ext>
            </a:extLst>
          </p:cNvPr>
          <p:cNvSpPr txBox="1"/>
          <p:nvPr/>
        </p:nvSpPr>
        <p:spPr>
          <a:xfrm>
            <a:off x="2806337" y="5904706"/>
            <a:ext cx="1239806" cy="369332"/>
          </a:xfrm>
          <a:prstGeom prst="rect">
            <a:avLst/>
          </a:prstGeom>
          <a:noFill/>
        </p:spPr>
        <p:txBody>
          <a:bodyPr wrap="square">
            <a:spAutoFit/>
          </a:bodyPr>
          <a:lstStyle/>
          <a:p>
            <a:r>
              <a:rPr lang="en-US"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TOGETHER</a:t>
            </a:r>
            <a:endParaRPr lang="it-IT" b="1" dirty="0"/>
          </a:p>
        </p:txBody>
      </p:sp>
      <p:sp>
        <p:nvSpPr>
          <p:cNvPr id="15" name="CasellaDiTesto 14">
            <a:extLst>
              <a:ext uri="{FF2B5EF4-FFF2-40B4-BE49-F238E27FC236}">
                <a16:creationId xmlns:a16="http://schemas.microsoft.com/office/drawing/2014/main" id="{F30B8680-02B8-5A67-8AA8-190F9DCB33FE}"/>
              </a:ext>
            </a:extLst>
          </p:cNvPr>
          <p:cNvSpPr txBox="1"/>
          <p:nvPr/>
        </p:nvSpPr>
        <p:spPr>
          <a:xfrm>
            <a:off x="4634165" y="5904706"/>
            <a:ext cx="1239806" cy="369332"/>
          </a:xfrm>
          <a:prstGeom prst="rect">
            <a:avLst/>
          </a:prstGeom>
          <a:noFill/>
        </p:spPr>
        <p:txBody>
          <a:bodyPr wrap="square">
            <a:spAutoFit/>
          </a:bodyPr>
          <a:lstStyle/>
          <a:p>
            <a:r>
              <a:rPr lang="en-US"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EVERYONE</a:t>
            </a:r>
            <a:endParaRPr lang="it-IT" b="1" dirty="0"/>
          </a:p>
        </p:txBody>
      </p:sp>
      <p:sp>
        <p:nvSpPr>
          <p:cNvPr id="16" name="CasellaDiTesto 15">
            <a:extLst>
              <a:ext uri="{FF2B5EF4-FFF2-40B4-BE49-F238E27FC236}">
                <a16:creationId xmlns:a16="http://schemas.microsoft.com/office/drawing/2014/main" id="{7B96E1E6-1D0C-7F87-A705-56AD67EC0B97}"/>
              </a:ext>
            </a:extLst>
          </p:cNvPr>
          <p:cNvSpPr txBox="1"/>
          <p:nvPr/>
        </p:nvSpPr>
        <p:spPr>
          <a:xfrm>
            <a:off x="6487848" y="5904706"/>
            <a:ext cx="1148151" cy="369332"/>
          </a:xfrm>
          <a:prstGeom prst="rect">
            <a:avLst/>
          </a:prstGeom>
          <a:noFill/>
        </p:spPr>
        <p:txBody>
          <a:bodyPr wrap="square">
            <a:spAutoFit/>
          </a:bodyPr>
          <a:lstStyle/>
          <a:p>
            <a:r>
              <a:rPr lang="en-US"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ACHIEVES</a:t>
            </a:r>
            <a:endParaRPr lang="it-IT" b="1" dirty="0"/>
          </a:p>
        </p:txBody>
      </p:sp>
      <p:sp>
        <p:nvSpPr>
          <p:cNvPr id="17" name="CasellaDiTesto 16">
            <a:extLst>
              <a:ext uri="{FF2B5EF4-FFF2-40B4-BE49-F238E27FC236}">
                <a16:creationId xmlns:a16="http://schemas.microsoft.com/office/drawing/2014/main" id="{9C6B6ECE-E344-A1FD-A30C-3C0C3BA79E7D}"/>
              </a:ext>
            </a:extLst>
          </p:cNvPr>
          <p:cNvSpPr txBox="1"/>
          <p:nvPr/>
        </p:nvSpPr>
        <p:spPr>
          <a:xfrm>
            <a:off x="8337290" y="5904706"/>
            <a:ext cx="846461" cy="369332"/>
          </a:xfrm>
          <a:prstGeom prst="rect">
            <a:avLst/>
          </a:prstGeom>
          <a:noFill/>
        </p:spPr>
        <p:txBody>
          <a:bodyPr wrap="square">
            <a:spAutoFit/>
          </a:bodyPr>
          <a:lstStyle/>
          <a:p>
            <a:r>
              <a:rPr lang="en-US"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MORE</a:t>
            </a:r>
            <a:endParaRPr lang="it-IT" b="1" dirty="0"/>
          </a:p>
        </p:txBody>
      </p:sp>
    </p:spTree>
    <p:extLst>
      <p:ext uri="{BB962C8B-B14F-4D97-AF65-F5344CB8AC3E}">
        <p14:creationId xmlns:p14="http://schemas.microsoft.com/office/powerpoint/2010/main" val="1029197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Their role in business success</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Team working and collaboration skills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a:xfrm>
            <a:off x="10896600" y="6356350"/>
            <a:ext cx="457200" cy="365125"/>
          </a:xfrm>
        </p:spPr>
        <p:txBody>
          <a:bodyPr/>
          <a:lstStyle/>
          <a:p>
            <a:fld id="{519954A3-9DFD-4C44-94BA-B95130A3BA1C}" type="slidenum">
              <a:rPr lang="en-US" smtClean="0">
                <a:solidFill>
                  <a:schemeClr val="tx1">
                    <a:lumMod val="65000"/>
                    <a:lumOff val="35000"/>
                  </a:schemeClr>
                </a:solidFill>
              </a:rPr>
              <a:t>37</a:t>
            </a:fld>
            <a:endParaRPr lang="en-US" dirty="0">
              <a:solidFill>
                <a:schemeClr val="tx1">
                  <a:lumMod val="65000"/>
                  <a:lumOff val="35000"/>
                </a:schemeClr>
              </a:solidFill>
            </a:endParaRPr>
          </a:p>
        </p:txBody>
      </p:sp>
      <p:sp>
        <p:nvSpPr>
          <p:cNvPr id="2" name="CasellaDiTesto 1">
            <a:extLst>
              <a:ext uri="{FF2B5EF4-FFF2-40B4-BE49-F238E27FC236}">
                <a16:creationId xmlns:a16="http://schemas.microsoft.com/office/drawing/2014/main" id="{2F95BF73-39BD-0128-A762-86F93E855926}"/>
              </a:ext>
            </a:extLst>
          </p:cNvPr>
          <p:cNvSpPr txBox="1"/>
          <p:nvPr/>
        </p:nvSpPr>
        <p:spPr>
          <a:xfrm>
            <a:off x="747886" y="1509793"/>
            <a:ext cx="10515600" cy="967765"/>
          </a:xfrm>
          <a:prstGeom prst="rect">
            <a:avLst/>
          </a:prstGeom>
          <a:noFill/>
        </p:spPr>
        <p:txBody>
          <a:bodyPr wrap="square" rtlCol="0">
            <a:spAutoFit/>
          </a:bodyPr>
          <a:lstStyle/>
          <a:p>
            <a:pPr algn="ctr">
              <a:lnSpc>
                <a:spcPct val="107000"/>
              </a:lnSpc>
              <a:spcAft>
                <a:spcPts val="800"/>
              </a:spcAft>
            </a:pPr>
            <a:r>
              <a:rPr lang="en-US" sz="24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The </a:t>
            </a:r>
            <a:r>
              <a:rPr lang="en-US" sz="2400" b="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fundamental characteristics </a:t>
            </a:r>
            <a:r>
              <a:rPr lang="en-US" sz="24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of effective teams are:</a:t>
            </a:r>
            <a:endParaRPr lang="it-IT" sz="240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p>
            <a:pPr algn="just">
              <a:lnSpc>
                <a:spcPct val="107000"/>
              </a:lnSpc>
              <a:spcAft>
                <a:spcPts val="800"/>
              </a:spcAft>
            </a:pPr>
            <a:endParaRPr lang="it-IT" sz="240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p:txBody>
      </p:sp>
      <p:pic>
        <p:nvPicPr>
          <p:cNvPr id="3" name="Immagine 2">
            <a:extLst>
              <a:ext uri="{FF2B5EF4-FFF2-40B4-BE49-F238E27FC236}">
                <a16:creationId xmlns:a16="http://schemas.microsoft.com/office/drawing/2014/main" id="{C7662168-47AC-D03B-A216-0792DFDEC88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773680" y="1943312"/>
            <a:ext cx="6473059" cy="4194181"/>
          </a:xfrm>
          <a:prstGeom prst="rect">
            <a:avLst/>
          </a:prstGeom>
        </p:spPr>
      </p:pic>
      <p:sp>
        <p:nvSpPr>
          <p:cNvPr id="8" name="CasellaDiTesto 7">
            <a:extLst>
              <a:ext uri="{FF2B5EF4-FFF2-40B4-BE49-F238E27FC236}">
                <a16:creationId xmlns:a16="http://schemas.microsoft.com/office/drawing/2014/main" id="{8716D004-3BEB-C0B2-7C70-D5A8D1414BD9}"/>
              </a:ext>
            </a:extLst>
          </p:cNvPr>
          <p:cNvSpPr txBox="1"/>
          <p:nvPr/>
        </p:nvSpPr>
        <p:spPr>
          <a:xfrm>
            <a:off x="8580120" y="5511987"/>
            <a:ext cx="2652886" cy="461665"/>
          </a:xfrm>
          <a:prstGeom prst="rect">
            <a:avLst/>
          </a:prstGeom>
          <a:noFill/>
        </p:spPr>
        <p:txBody>
          <a:bodyPr wrap="square">
            <a:spAutoFit/>
          </a:bodyPr>
          <a:lstStyle/>
          <a:p>
            <a:r>
              <a:rPr lang="en-GB" sz="1200" dirty="0">
                <a:solidFill>
                  <a:srgbClr val="000000"/>
                </a:solidFill>
                <a:effectLst/>
                <a:ea typeface="Times New Roman" panose="02020603050405020304" pitchFamily="18" charset="0"/>
                <a:cs typeface="Open Sans" panose="020B0606030504020204" pitchFamily="34" charset="0"/>
              </a:rPr>
              <a:t>The fundamental characteristics of effective teams (Source: </a:t>
            </a:r>
            <a:r>
              <a:rPr lang="en-GB" sz="1200" u="sng" dirty="0" err="1">
                <a:solidFill>
                  <a:srgbClr val="000000"/>
                </a:solidFill>
                <a:effectLst/>
                <a:ea typeface="Times New Roman" panose="02020603050405020304" pitchFamily="18" charset="0"/>
                <a:cs typeface="Open Sans" panose="020B0606030504020204" pitchFamily="34" charset="0"/>
                <a:hlinkClick r:id="rId4"/>
              </a:rPr>
              <a:t>CareerCliff</a:t>
            </a:r>
            <a:r>
              <a:rPr lang="en-GB" sz="1200" dirty="0">
                <a:solidFill>
                  <a:srgbClr val="000000"/>
                </a:solidFill>
                <a:effectLst/>
                <a:ea typeface="Times New Roman" panose="02020603050405020304" pitchFamily="18" charset="0"/>
                <a:cs typeface="Open Sans" panose="020B0606030504020204" pitchFamily="34" charset="0"/>
              </a:rPr>
              <a:t>)</a:t>
            </a:r>
            <a:endParaRPr lang="it-IT" sz="1200" dirty="0"/>
          </a:p>
        </p:txBody>
      </p:sp>
    </p:spTree>
    <p:extLst>
      <p:ext uri="{BB962C8B-B14F-4D97-AF65-F5344CB8AC3E}">
        <p14:creationId xmlns:p14="http://schemas.microsoft.com/office/powerpoint/2010/main" val="1702868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Setting common goals</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Team working and collaboration skills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a:xfrm>
            <a:off x="10896600" y="6356350"/>
            <a:ext cx="457200" cy="365125"/>
          </a:xfrm>
        </p:spPr>
        <p:txBody>
          <a:bodyPr/>
          <a:lstStyle/>
          <a:p>
            <a:fld id="{519954A3-9DFD-4C44-94BA-B95130A3BA1C}" type="slidenum">
              <a:rPr lang="en-US" smtClean="0">
                <a:solidFill>
                  <a:schemeClr val="tx1">
                    <a:lumMod val="65000"/>
                    <a:lumOff val="35000"/>
                  </a:schemeClr>
                </a:solidFill>
              </a:rPr>
              <a:t>38</a:t>
            </a:fld>
            <a:endParaRPr lang="en-US" dirty="0">
              <a:solidFill>
                <a:schemeClr val="tx1">
                  <a:lumMod val="65000"/>
                  <a:lumOff val="35000"/>
                </a:schemeClr>
              </a:solidFill>
            </a:endParaRPr>
          </a:p>
        </p:txBody>
      </p:sp>
      <p:sp>
        <p:nvSpPr>
          <p:cNvPr id="2" name="CasellaDiTesto 1">
            <a:extLst>
              <a:ext uri="{FF2B5EF4-FFF2-40B4-BE49-F238E27FC236}">
                <a16:creationId xmlns:a16="http://schemas.microsoft.com/office/drawing/2014/main" id="{2F95BF73-39BD-0128-A762-86F93E855926}"/>
              </a:ext>
            </a:extLst>
          </p:cNvPr>
          <p:cNvSpPr txBox="1"/>
          <p:nvPr/>
        </p:nvSpPr>
        <p:spPr>
          <a:xfrm>
            <a:off x="747886" y="1509793"/>
            <a:ext cx="10515600" cy="1791837"/>
          </a:xfrm>
          <a:prstGeom prst="rect">
            <a:avLst/>
          </a:prstGeom>
          <a:noFill/>
        </p:spPr>
        <p:txBody>
          <a:bodyPr wrap="square" rtlCol="0">
            <a:spAutoFit/>
          </a:bodyPr>
          <a:lstStyle/>
          <a:p>
            <a:pPr algn="just">
              <a:lnSpc>
                <a:spcPct val="107000"/>
              </a:lnSpc>
              <a:spcAft>
                <a:spcPts val="600"/>
              </a:spcAft>
            </a:pPr>
            <a:r>
              <a:rPr lang="en-US" kern="100" dirty="0">
                <a:solidFill>
                  <a:schemeClr val="tx1">
                    <a:lumMod val="65000"/>
                    <a:lumOff val="35000"/>
                  </a:schemeClr>
                </a:solidFill>
                <a:ea typeface="Calibri" panose="020F0502020204030204" pitchFamily="34" charset="0"/>
                <a:cs typeface="Times New Roman" panose="02020603050405020304" pitchFamily="18" charset="0"/>
              </a:rPr>
              <a:t>A</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 fundamental aspect of team success, as it </a:t>
            </a:r>
            <a:r>
              <a:rPr lang="en-US" b="1" kern="100" dirty="0">
                <a:solidFill>
                  <a:schemeClr val="tx1">
                    <a:lumMod val="65000"/>
                    <a:lumOff val="35000"/>
                  </a:schemeClr>
                </a:solidFill>
                <a:effectLst/>
                <a:ea typeface="Calibri" panose="020F0502020204030204" pitchFamily="34" charset="0"/>
                <a:cs typeface="Times New Roman" panose="02020603050405020304" pitchFamily="18" charset="0"/>
              </a:rPr>
              <a:t>provides a shared direction and purpose </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for all team members.</a:t>
            </a:r>
          </a:p>
          <a:p>
            <a:pPr marL="285750" indent="-285750" algn="just">
              <a:lnSpc>
                <a:spcPct val="107000"/>
              </a:lnSpc>
              <a:spcAft>
                <a:spcPts val="600"/>
              </a:spcAft>
              <a:buFont typeface="Arial" panose="020B0604020202020204" pitchFamily="34" charset="0"/>
              <a:buChar char="•"/>
            </a:pP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It aligns the diverse talents, experiences, and energies of individuals within a team, </a:t>
            </a:r>
            <a:r>
              <a:rPr lang="en-US" b="1" kern="100" dirty="0">
                <a:solidFill>
                  <a:schemeClr val="tx1">
                    <a:lumMod val="65000"/>
                    <a:lumOff val="35000"/>
                  </a:schemeClr>
                </a:solidFill>
                <a:effectLst/>
                <a:ea typeface="Calibri" panose="020F0502020204030204" pitchFamily="34" charset="0"/>
                <a:cs typeface="Times New Roman" panose="02020603050405020304" pitchFamily="18" charset="0"/>
              </a:rPr>
              <a:t>transforming a group of people into a cohesive unit</a:t>
            </a:r>
            <a:r>
              <a:rPr lang="en-US" kern="100" dirty="0">
                <a:solidFill>
                  <a:schemeClr val="tx1">
                    <a:lumMod val="65000"/>
                    <a:lumOff val="35000"/>
                  </a:schemeClr>
                </a:solidFill>
                <a:effectLst/>
                <a:ea typeface="Calibri" panose="020F0502020204030204" pitchFamily="34" charset="0"/>
                <a:cs typeface="Times New Roman" panose="02020603050405020304" pitchFamily="18" charset="0"/>
              </a:rPr>
              <a:t>, working together in harmony towards a single destination.</a:t>
            </a:r>
            <a:endParaRPr lang="it-IT" dirty="0">
              <a:solidFill>
                <a:schemeClr val="tx1">
                  <a:lumMod val="65000"/>
                  <a:lumOff val="35000"/>
                </a:schemeClr>
              </a:solidFill>
            </a:endParaRPr>
          </a:p>
          <a:p>
            <a:pPr algn="just">
              <a:lnSpc>
                <a:spcPct val="107000"/>
              </a:lnSpc>
              <a:spcAft>
                <a:spcPts val="600"/>
              </a:spcAft>
            </a:pP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a:p>
            <a:pPr algn="just">
              <a:lnSpc>
                <a:spcPct val="107000"/>
              </a:lnSpc>
              <a:spcAft>
                <a:spcPts val="800"/>
              </a:spcAft>
            </a:pP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
        <p:nvSpPr>
          <p:cNvPr id="8" name="CasellaDiTesto 7">
            <a:extLst>
              <a:ext uri="{FF2B5EF4-FFF2-40B4-BE49-F238E27FC236}">
                <a16:creationId xmlns:a16="http://schemas.microsoft.com/office/drawing/2014/main" id="{8716D004-3BEB-C0B2-7C70-D5A8D1414BD9}"/>
              </a:ext>
            </a:extLst>
          </p:cNvPr>
          <p:cNvSpPr txBox="1"/>
          <p:nvPr/>
        </p:nvSpPr>
        <p:spPr>
          <a:xfrm>
            <a:off x="9281160" y="5569480"/>
            <a:ext cx="2652886" cy="646331"/>
          </a:xfrm>
          <a:prstGeom prst="rect">
            <a:avLst/>
          </a:prstGeom>
          <a:noFill/>
        </p:spPr>
        <p:txBody>
          <a:bodyPr wrap="square">
            <a:spAutoFit/>
          </a:bodyPr>
          <a:lstStyle/>
          <a:p>
            <a:r>
              <a:rPr lang="en-GB" sz="1200" dirty="0">
                <a:solidFill>
                  <a:srgbClr val="000000"/>
                </a:solidFill>
                <a:effectLst/>
                <a:ea typeface="Times New Roman" panose="02020603050405020304" pitchFamily="18" charset="0"/>
                <a:cs typeface="Open Sans" panose="020B0606030504020204" pitchFamily="34" charset="0"/>
              </a:rPr>
              <a:t>The fundamental characteristics of effective teams (Source: </a:t>
            </a:r>
            <a:r>
              <a:rPr lang="en-GB" sz="1200" u="sng" dirty="0" err="1">
                <a:solidFill>
                  <a:srgbClr val="000000"/>
                </a:solidFill>
                <a:ea typeface="Times New Roman" panose="02020603050405020304" pitchFamily="18" charset="0"/>
                <a:cs typeface="Open Sans" panose="020B0606030504020204" pitchFamily="34" charset="0"/>
                <a:hlinkClick r:id="rId2"/>
              </a:rPr>
              <a:t>c</a:t>
            </a:r>
            <a:r>
              <a:rPr lang="en-GB" sz="1200" u="sng" dirty="0" err="1">
                <a:solidFill>
                  <a:srgbClr val="000000"/>
                </a:solidFill>
                <a:effectLst/>
                <a:ea typeface="Times New Roman" panose="02020603050405020304" pitchFamily="18" charset="0"/>
                <a:cs typeface="Open Sans" panose="020B0606030504020204" pitchFamily="34" charset="0"/>
                <a:hlinkClick r:id="rId2"/>
              </a:rPr>
              <a:t>oachcounselcare</a:t>
            </a:r>
            <a:r>
              <a:rPr lang="en-GB" sz="1200" dirty="0">
                <a:solidFill>
                  <a:srgbClr val="000000"/>
                </a:solidFill>
                <a:effectLst/>
                <a:ea typeface="Times New Roman" panose="02020603050405020304" pitchFamily="18" charset="0"/>
                <a:cs typeface="Open Sans" panose="020B0606030504020204" pitchFamily="34" charset="0"/>
              </a:rPr>
              <a:t>)</a:t>
            </a:r>
            <a:endParaRPr lang="it-IT" sz="1200" dirty="0"/>
          </a:p>
        </p:txBody>
      </p:sp>
      <p:pic>
        <p:nvPicPr>
          <p:cNvPr id="4" name="Immagine 3">
            <a:extLst>
              <a:ext uri="{FF2B5EF4-FFF2-40B4-BE49-F238E27FC236}">
                <a16:creationId xmlns:a16="http://schemas.microsoft.com/office/drawing/2014/main" id="{C5A35AE9-7361-88AA-BBA7-1FE7B048B1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38331" y="2720231"/>
            <a:ext cx="6942829" cy="3518645"/>
          </a:xfrm>
          <a:prstGeom prst="rect">
            <a:avLst/>
          </a:prstGeom>
        </p:spPr>
      </p:pic>
    </p:spTree>
    <p:extLst>
      <p:ext uri="{BB962C8B-B14F-4D97-AF65-F5344CB8AC3E}">
        <p14:creationId xmlns:p14="http://schemas.microsoft.com/office/powerpoint/2010/main" val="3657476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Setting common goals</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Team working and collaboration skills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a:xfrm>
            <a:off x="10896600" y="6356350"/>
            <a:ext cx="457200" cy="365125"/>
          </a:xfrm>
        </p:spPr>
        <p:txBody>
          <a:bodyPr/>
          <a:lstStyle/>
          <a:p>
            <a:fld id="{519954A3-9DFD-4C44-94BA-B95130A3BA1C}" type="slidenum">
              <a:rPr lang="en-US" smtClean="0">
                <a:solidFill>
                  <a:schemeClr val="tx1">
                    <a:lumMod val="65000"/>
                    <a:lumOff val="35000"/>
                  </a:schemeClr>
                </a:solidFill>
              </a:rPr>
              <a:t>39</a:t>
            </a:fld>
            <a:endParaRPr lang="en-US" dirty="0">
              <a:solidFill>
                <a:schemeClr val="tx1">
                  <a:lumMod val="65000"/>
                  <a:lumOff val="35000"/>
                </a:schemeClr>
              </a:solidFill>
            </a:endParaRPr>
          </a:p>
        </p:txBody>
      </p:sp>
      <p:sp>
        <p:nvSpPr>
          <p:cNvPr id="2" name="CasellaDiTesto 1">
            <a:extLst>
              <a:ext uri="{FF2B5EF4-FFF2-40B4-BE49-F238E27FC236}">
                <a16:creationId xmlns:a16="http://schemas.microsoft.com/office/drawing/2014/main" id="{2F95BF73-39BD-0128-A762-86F93E855926}"/>
              </a:ext>
            </a:extLst>
          </p:cNvPr>
          <p:cNvSpPr txBox="1"/>
          <p:nvPr/>
        </p:nvSpPr>
        <p:spPr>
          <a:xfrm>
            <a:off x="747886" y="1509793"/>
            <a:ext cx="10515600" cy="1418530"/>
          </a:xfrm>
          <a:prstGeom prst="rect">
            <a:avLst/>
          </a:prstGeom>
          <a:noFill/>
        </p:spPr>
        <p:txBody>
          <a:bodyPr wrap="square" rtlCol="0">
            <a:spAutoFit/>
          </a:bodyPr>
          <a:lstStyle/>
          <a:p>
            <a:pPr algn="just">
              <a:lnSpc>
                <a:spcPct val="107000"/>
              </a:lnSpc>
              <a:spcAft>
                <a:spcPts val="600"/>
              </a:spcAft>
            </a:pPr>
            <a:r>
              <a:rPr lang="en-US" kern="100" dirty="0">
                <a:solidFill>
                  <a:schemeClr val="tx1">
                    <a:lumMod val="65000"/>
                    <a:lumOff val="35000"/>
                  </a:schemeClr>
                </a:solidFill>
                <a:ea typeface="Calibri" panose="020F0502020204030204" pitchFamily="34" charset="0"/>
                <a:cs typeface="Times New Roman" panose="02020603050405020304" pitchFamily="18" charset="0"/>
              </a:rPr>
              <a:t>However, there is always the possibility to make mistakes when trying to set common goals. The most common ones are: </a:t>
            </a:r>
          </a:p>
          <a:p>
            <a:pPr algn="just">
              <a:lnSpc>
                <a:spcPct val="107000"/>
              </a:lnSpc>
              <a:spcAft>
                <a:spcPts val="600"/>
              </a:spcAft>
            </a:pP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a:p>
            <a:pPr algn="just">
              <a:lnSpc>
                <a:spcPct val="107000"/>
              </a:lnSpc>
              <a:spcAft>
                <a:spcPts val="800"/>
              </a:spcAft>
            </a:pP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
        <p:nvSpPr>
          <p:cNvPr id="8" name="CasellaDiTesto 7">
            <a:extLst>
              <a:ext uri="{FF2B5EF4-FFF2-40B4-BE49-F238E27FC236}">
                <a16:creationId xmlns:a16="http://schemas.microsoft.com/office/drawing/2014/main" id="{8716D004-3BEB-C0B2-7C70-D5A8D1414BD9}"/>
              </a:ext>
            </a:extLst>
          </p:cNvPr>
          <p:cNvSpPr txBox="1"/>
          <p:nvPr/>
        </p:nvSpPr>
        <p:spPr>
          <a:xfrm>
            <a:off x="3352800" y="6169581"/>
            <a:ext cx="4662196" cy="246221"/>
          </a:xfrm>
          <a:prstGeom prst="rect">
            <a:avLst/>
          </a:prstGeom>
          <a:noFill/>
        </p:spPr>
        <p:txBody>
          <a:bodyPr wrap="square">
            <a:spAutoFit/>
          </a:bodyPr>
          <a:lstStyle/>
          <a:p>
            <a:pPr algn="just">
              <a:spcAft>
                <a:spcPts val="1000"/>
              </a:spcAft>
            </a:pPr>
            <a:r>
              <a:rPr lang="en-GB" sz="1000" dirty="0">
                <a:effectLst/>
                <a:ea typeface="Times New Roman" panose="02020603050405020304" pitchFamily="18" charset="0"/>
                <a:cs typeface="Open Sans" panose="020B0606030504020204" pitchFamily="34" charset="0"/>
              </a:rPr>
              <a:t>The most common mistakes when setting common goals (Source: </a:t>
            </a:r>
            <a:r>
              <a:rPr lang="en-GB" sz="1000" u="sng" dirty="0" err="1">
                <a:effectLst/>
                <a:ea typeface="Times New Roman" panose="02020603050405020304" pitchFamily="18" charset="0"/>
                <a:cs typeface="Open Sans" panose="020B0606030504020204" pitchFamily="34" charset="0"/>
                <a:hlinkClick r:id="rId2">
                  <a:extLst>
                    <a:ext uri="{A12FA001-AC4F-418D-AE19-62706E023703}">
                      <ahyp:hlinkClr xmlns:ahyp="http://schemas.microsoft.com/office/drawing/2018/hyperlinkcolor" val="tx"/>
                    </a:ext>
                  </a:extLst>
                </a:hlinkClick>
              </a:rPr>
              <a:t>Projectcubicle</a:t>
            </a:r>
            <a:r>
              <a:rPr lang="en-GB" sz="1000" dirty="0">
                <a:effectLst/>
                <a:ea typeface="Times New Roman" panose="02020603050405020304" pitchFamily="18" charset="0"/>
                <a:cs typeface="Open Sans" panose="020B0606030504020204" pitchFamily="34" charset="0"/>
              </a:rPr>
              <a:t>)</a:t>
            </a:r>
            <a:endParaRPr lang="it-IT" sz="1000" dirty="0">
              <a:effectLst/>
              <a:ea typeface="Times New Roman" panose="02020603050405020304" pitchFamily="18" charset="0"/>
              <a:cs typeface="Open Sans" panose="020B0606030504020204" pitchFamily="34" charset="0"/>
            </a:endParaRPr>
          </a:p>
        </p:txBody>
      </p:sp>
      <p:pic>
        <p:nvPicPr>
          <p:cNvPr id="3" name="Immagine 2">
            <a:extLst>
              <a:ext uri="{FF2B5EF4-FFF2-40B4-BE49-F238E27FC236}">
                <a16:creationId xmlns:a16="http://schemas.microsoft.com/office/drawing/2014/main" id="{011F62B4-5385-2755-FAD2-1B038861A80B}"/>
              </a:ext>
            </a:extLst>
          </p:cNvPr>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998796" y="1941274"/>
            <a:ext cx="7661008" cy="4252508"/>
          </a:xfrm>
          <a:prstGeom prst="rect">
            <a:avLst/>
          </a:prstGeom>
        </p:spPr>
      </p:pic>
    </p:spTree>
    <p:extLst>
      <p:ext uri="{BB962C8B-B14F-4D97-AF65-F5344CB8AC3E}">
        <p14:creationId xmlns:p14="http://schemas.microsoft.com/office/powerpoint/2010/main" val="4093555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p:txBody>
          <a:bodyPr/>
          <a:lstStyle/>
          <a:p>
            <a:r>
              <a:rPr lang="en-GB" dirty="0"/>
              <a:t>Interpersonal and effective communication</a:t>
            </a:r>
          </a:p>
        </p:txBody>
      </p:sp>
      <p:sp>
        <p:nvSpPr>
          <p:cNvPr id="4" name="Segnaposto piè di pagina 3">
            <a:extLst>
              <a:ext uri="{FF2B5EF4-FFF2-40B4-BE49-F238E27FC236}">
                <a16:creationId xmlns:a16="http://schemas.microsoft.com/office/drawing/2014/main" id="{15AF23E6-2A9D-7113-1C19-1D77DBE597BA}"/>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
        <p:nvSpPr>
          <p:cNvPr id="6" name="CasellaDiTesto 5">
            <a:extLst>
              <a:ext uri="{FF2B5EF4-FFF2-40B4-BE49-F238E27FC236}">
                <a16:creationId xmlns:a16="http://schemas.microsoft.com/office/drawing/2014/main" id="{330ECDBB-9B0E-0E62-FB05-E1F28E5E3E2C}"/>
              </a:ext>
            </a:extLst>
          </p:cNvPr>
          <p:cNvSpPr txBox="1"/>
          <p:nvPr/>
        </p:nvSpPr>
        <p:spPr>
          <a:xfrm>
            <a:off x="2864094" y="1584182"/>
            <a:ext cx="3613872" cy="369332"/>
          </a:xfrm>
          <a:prstGeom prst="rect">
            <a:avLst/>
          </a:prstGeom>
          <a:solidFill>
            <a:schemeClr val="accent2"/>
          </a:solidFill>
          <a:ln>
            <a:solidFill>
              <a:schemeClr val="accent2"/>
            </a:solidFill>
          </a:ln>
        </p:spPr>
        <p:txBody>
          <a:bodyPr wrap="square" rtlCol="0">
            <a:spAutoFit/>
          </a:bodyPr>
          <a:lstStyle/>
          <a:p>
            <a:r>
              <a:rPr lang="en-US" b="1" kern="100" dirty="0">
                <a:solidFill>
                  <a:schemeClr val="bg1"/>
                </a:solidFill>
                <a:latin typeface="Calibri" panose="020F0502020204030204" pitchFamily="34" charset="0"/>
                <a:ea typeface="Calibri" panose="020F0502020204030204" pitchFamily="34" charset="0"/>
              </a:rPr>
              <a:t>INTERPERSONAL COMMUNICATION</a:t>
            </a:r>
            <a:endParaRPr lang="it-IT" b="1" dirty="0">
              <a:solidFill>
                <a:schemeClr val="bg1"/>
              </a:solidFill>
            </a:endParaRPr>
          </a:p>
        </p:txBody>
      </p:sp>
      <p:sp>
        <p:nvSpPr>
          <p:cNvPr id="7" name="CasellaDiTesto 6">
            <a:extLst>
              <a:ext uri="{FF2B5EF4-FFF2-40B4-BE49-F238E27FC236}">
                <a16:creationId xmlns:a16="http://schemas.microsoft.com/office/drawing/2014/main" id="{6C734053-22FF-6AE8-A7B8-8E64E0D0FEB8}"/>
              </a:ext>
            </a:extLst>
          </p:cNvPr>
          <p:cNvSpPr txBox="1"/>
          <p:nvPr/>
        </p:nvSpPr>
        <p:spPr>
          <a:xfrm>
            <a:off x="8120905" y="1584182"/>
            <a:ext cx="3033835" cy="369332"/>
          </a:xfrm>
          <a:prstGeom prst="rect">
            <a:avLst/>
          </a:prstGeom>
          <a:solidFill>
            <a:schemeClr val="accent5">
              <a:lumMod val="75000"/>
            </a:schemeClr>
          </a:solidFill>
          <a:ln>
            <a:solidFill>
              <a:schemeClr val="accent5">
                <a:lumMod val="75000"/>
              </a:schemeClr>
            </a:solidFill>
          </a:ln>
        </p:spPr>
        <p:txBody>
          <a:bodyPr wrap="square" rtlCol="0">
            <a:spAutoFit/>
          </a:bodyPr>
          <a:lstStyle/>
          <a:p>
            <a:r>
              <a:rPr lang="en-US" b="1" kern="100">
                <a:solidFill>
                  <a:schemeClr val="bg1"/>
                </a:solidFill>
                <a:latin typeface="Calibri" panose="020F0502020204030204" pitchFamily="34" charset="0"/>
                <a:ea typeface="Calibri" panose="020F0502020204030204" pitchFamily="34" charset="0"/>
              </a:rPr>
              <a:t>EFFECTIVE COMMUNICATION</a:t>
            </a:r>
            <a:endParaRPr lang="it-IT" b="1" dirty="0">
              <a:solidFill>
                <a:schemeClr val="bg1"/>
              </a:solidFill>
            </a:endParaRPr>
          </a:p>
        </p:txBody>
      </p:sp>
      <p:pic>
        <p:nvPicPr>
          <p:cNvPr id="8" name="Immagine 7">
            <a:extLst>
              <a:ext uri="{FF2B5EF4-FFF2-40B4-BE49-F238E27FC236}">
                <a16:creationId xmlns:a16="http://schemas.microsoft.com/office/drawing/2014/main" id="{13495949-E113-9788-4E26-ECCD0AB611FE}"/>
              </a:ext>
            </a:extLst>
          </p:cNvPr>
          <p:cNvPicPr>
            <a:picLocks noChangeAspect="1"/>
          </p:cNvPicPr>
          <p:nvPr/>
        </p:nvPicPr>
        <p:blipFill>
          <a:blip r:embed="rId2"/>
          <a:stretch>
            <a:fillRect/>
          </a:stretch>
        </p:blipFill>
        <p:spPr>
          <a:xfrm>
            <a:off x="802331" y="5368574"/>
            <a:ext cx="866627" cy="769131"/>
          </a:xfrm>
          <a:prstGeom prst="rect">
            <a:avLst/>
          </a:prstGeom>
        </p:spPr>
      </p:pic>
      <p:pic>
        <p:nvPicPr>
          <p:cNvPr id="9" name="Immagine 8">
            <a:extLst>
              <a:ext uri="{FF2B5EF4-FFF2-40B4-BE49-F238E27FC236}">
                <a16:creationId xmlns:a16="http://schemas.microsoft.com/office/drawing/2014/main" id="{CFB061A0-9236-B9E8-AC61-956A0C52E007}"/>
              </a:ext>
            </a:extLst>
          </p:cNvPr>
          <p:cNvPicPr>
            <a:picLocks noChangeAspect="1"/>
          </p:cNvPicPr>
          <p:nvPr/>
        </p:nvPicPr>
        <p:blipFill>
          <a:blip r:embed="rId3">
            <a:clrChange>
              <a:clrFrom>
                <a:srgbClr val="F8FAFB"/>
              </a:clrFrom>
              <a:clrTo>
                <a:srgbClr val="F8FAFB">
                  <a:alpha val="0"/>
                </a:srgbClr>
              </a:clrTo>
            </a:clrChange>
          </a:blip>
          <a:stretch>
            <a:fillRect/>
          </a:stretch>
        </p:blipFill>
        <p:spPr>
          <a:xfrm>
            <a:off x="769215" y="3814665"/>
            <a:ext cx="932858" cy="805123"/>
          </a:xfrm>
          <a:prstGeom prst="rect">
            <a:avLst/>
          </a:prstGeom>
        </p:spPr>
      </p:pic>
      <p:pic>
        <p:nvPicPr>
          <p:cNvPr id="10" name="Immagine 9">
            <a:extLst>
              <a:ext uri="{FF2B5EF4-FFF2-40B4-BE49-F238E27FC236}">
                <a16:creationId xmlns:a16="http://schemas.microsoft.com/office/drawing/2014/main" id="{F187BE64-C7DF-9E1E-9369-893852DE8488}"/>
              </a:ext>
            </a:extLst>
          </p:cNvPr>
          <p:cNvPicPr>
            <a:picLocks noChangeAspect="1"/>
          </p:cNvPicPr>
          <p:nvPr/>
        </p:nvPicPr>
        <p:blipFill>
          <a:blip r:embed="rId4">
            <a:clrChange>
              <a:clrFrom>
                <a:srgbClr val="F8FAFB"/>
              </a:clrFrom>
              <a:clrTo>
                <a:srgbClr val="F8FAFB">
                  <a:alpha val="0"/>
                </a:srgbClr>
              </a:clrTo>
            </a:clrChange>
          </a:blip>
          <a:stretch>
            <a:fillRect/>
          </a:stretch>
        </p:blipFill>
        <p:spPr>
          <a:xfrm>
            <a:off x="752567" y="2079657"/>
            <a:ext cx="966157" cy="914399"/>
          </a:xfrm>
          <a:prstGeom prst="rect">
            <a:avLst/>
          </a:prstGeom>
        </p:spPr>
      </p:pic>
      <p:sp>
        <p:nvSpPr>
          <p:cNvPr id="11" name="CasellaDiTesto 10">
            <a:extLst>
              <a:ext uri="{FF2B5EF4-FFF2-40B4-BE49-F238E27FC236}">
                <a16:creationId xmlns:a16="http://schemas.microsoft.com/office/drawing/2014/main" id="{604CC5B9-FBAD-DB6D-144A-502BB72E6E6D}"/>
              </a:ext>
            </a:extLst>
          </p:cNvPr>
          <p:cNvSpPr txBox="1"/>
          <p:nvPr/>
        </p:nvSpPr>
        <p:spPr>
          <a:xfrm>
            <a:off x="399844" y="3117009"/>
            <a:ext cx="1671599" cy="369332"/>
          </a:xfrm>
          <a:prstGeom prst="rect">
            <a:avLst/>
          </a:prstGeom>
          <a:noFill/>
        </p:spPr>
        <p:txBody>
          <a:bodyPr wrap="square" rtlCol="0">
            <a:spAutoFit/>
          </a:bodyPr>
          <a:lstStyle/>
          <a:p>
            <a:pPr algn="ctr"/>
            <a:r>
              <a:rPr lang="it-IT" b="1" i="1" dirty="0">
                <a:solidFill>
                  <a:schemeClr val="tx1">
                    <a:lumMod val="65000"/>
                    <a:lumOff val="35000"/>
                  </a:schemeClr>
                </a:solidFill>
              </a:rPr>
              <a:t>Definition</a:t>
            </a:r>
          </a:p>
        </p:txBody>
      </p:sp>
      <p:sp>
        <p:nvSpPr>
          <p:cNvPr id="12" name="CasellaDiTesto 11">
            <a:extLst>
              <a:ext uri="{FF2B5EF4-FFF2-40B4-BE49-F238E27FC236}">
                <a16:creationId xmlns:a16="http://schemas.microsoft.com/office/drawing/2014/main" id="{2EDC3A55-CBCD-ACFB-8FBB-ED53DAC672C2}"/>
              </a:ext>
            </a:extLst>
          </p:cNvPr>
          <p:cNvSpPr txBox="1"/>
          <p:nvPr/>
        </p:nvSpPr>
        <p:spPr>
          <a:xfrm>
            <a:off x="399844" y="4637353"/>
            <a:ext cx="1671599" cy="369332"/>
          </a:xfrm>
          <a:prstGeom prst="rect">
            <a:avLst/>
          </a:prstGeom>
          <a:noFill/>
        </p:spPr>
        <p:txBody>
          <a:bodyPr wrap="square" rtlCol="0">
            <a:spAutoFit/>
          </a:bodyPr>
          <a:lstStyle/>
          <a:p>
            <a:pPr algn="ctr"/>
            <a:r>
              <a:rPr lang="it-IT" b="1" i="1" dirty="0">
                <a:solidFill>
                  <a:schemeClr val="tx1">
                    <a:lumMod val="65000"/>
                    <a:lumOff val="35000"/>
                  </a:schemeClr>
                </a:solidFill>
              </a:rPr>
              <a:t>Scope</a:t>
            </a:r>
          </a:p>
        </p:txBody>
      </p:sp>
      <p:sp>
        <p:nvSpPr>
          <p:cNvPr id="13" name="CasellaDiTesto 12">
            <a:extLst>
              <a:ext uri="{FF2B5EF4-FFF2-40B4-BE49-F238E27FC236}">
                <a16:creationId xmlns:a16="http://schemas.microsoft.com/office/drawing/2014/main" id="{581F228E-1DEF-82FE-3787-38A9F8BADB62}"/>
              </a:ext>
            </a:extLst>
          </p:cNvPr>
          <p:cNvSpPr txBox="1"/>
          <p:nvPr/>
        </p:nvSpPr>
        <p:spPr>
          <a:xfrm>
            <a:off x="349884" y="6073332"/>
            <a:ext cx="1671599" cy="369332"/>
          </a:xfrm>
          <a:prstGeom prst="rect">
            <a:avLst/>
          </a:prstGeom>
          <a:noFill/>
        </p:spPr>
        <p:txBody>
          <a:bodyPr wrap="square" rtlCol="0">
            <a:spAutoFit/>
          </a:bodyPr>
          <a:lstStyle/>
          <a:p>
            <a:pPr algn="ctr"/>
            <a:r>
              <a:rPr lang="it-IT" b="1" i="1" dirty="0">
                <a:solidFill>
                  <a:schemeClr val="tx1">
                    <a:lumMod val="65000"/>
                    <a:lumOff val="35000"/>
                  </a:schemeClr>
                </a:solidFill>
              </a:rPr>
              <a:t>Focus</a:t>
            </a:r>
          </a:p>
        </p:txBody>
      </p:sp>
      <p:cxnSp>
        <p:nvCxnSpPr>
          <p:cNvPr id="14" name="Connettore diritto 13">
            <a:extLst>
              <a:ext uri="{FF2B5EF4-FFF2-40B4-BE49-F238E27FC236}">
                <a16:creationId xmlns:a16="http://schemas.microsoft.com/office/drawing/2014/main" id="{73D89020-BBA3-5B34-1D6A-9C8E7E202F6F}"/>
              </a:ext>
            </a:extLst>
          </p:cNvPr>
          <p:cNvCxnSpPr/>
          <p:nvPr/>
        </p:nvCxnSpPr>
        <p:spPr>
          <a:xfrm>
            <a:off x="581991" y="3581591"/>
            <a:ext cx="1087755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A9487ABC-56F7-8E15-9398-98B7F2CEECCA}"/>
              </a:ext>
            </a:extLst>
          </p:cNvPr>
          <p:cNvCxnSpPr/>
          <p:nvPr/>
        </p:nvCxnSpPr>
        <p:spPr>
          <a:xfrm>
            <a:off x="581991" y="5132717"/>
            <a:ext cx="1087755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ED139CEF-FE1C-6A2F-3B5C-DE2D964F175F}"/>
              </a:ext>
            </a:extLst>
          </p:cNvPr>
          <p:cNvSpPr txBox="1"/>
          <p:nvPr/>
        </p:nvSpPr>
        <p:spPr>
          <a:xfrm>
            <a:off x="2731501" y="2461069"/>
            <a:ext cx="3879055" cy="523220"/>
          </a:xfrm>
          <a:prstGeom prst="rect">
            <a:avLst/>
          </a:prstGeom>
          <a:noFill/>
        </p:spPr>
        <p:txBody>
          <a:bodyPr wrap="square">
            <a:spAutoFit/>
          </a:bodyPr>
          <a:lstStyle/>
          <a:p>
            <a:pPr algn="ctr"/>
            <a:r>
              <a:rPr lang="en-US" sz="1400" kern="100" dirty="0">
                <a:solidFill>
                  <a:schemeClr val="tx1">
                    <a:lumMod val="65000"/>
                    <a:lumOff val="35000"/>
                  </a:schemeClr>
                </a:solidFill>
                <a:effectLst/>
                <a:ea typeface="Calibri" panose="020F0502020204030204" pitchFamily="34" charset="0"/>
              </a:rPr>
              <a:t>exchange of information, ideas, thoughts, and feelings between individuals</a:t>
            </a:r>
            <a:endParaRPr lang="it-IT" sz="1400" dirty="0">
              <a:solidFill>
                <a:schemeClr val="tx1">
                  <a:lumMod val="65000"/>
                  <a:lumOff val="35000"/>
                </a:schemeClr>
              </a:solidFill>
            </a:endParaRPr>
          </a:p>
        </p:txBody>
      </p:sp>
      <p:sp>
        <p:nvSpPr>
          <p:cNvPr id="17" name="CasellaDiTesto 16">
            <a:extLst>
              <a:ext uri="{FF2B5EF4-FFF2-40B4-BE49-F238E27FC236}">
                <a16:creationId xmlns:a16="http://schemas.microsoft.com/office/drawing/2014/main" id="{8C550B2D-6BB2-027F-EFCB-44536A6FA056}"/>
              </a:ext>
            </a:extLst>
          </p:cNvPr>
          <p:cNvSpPr txBox="1"/>
          <p:nvPr/>
        </p:nvSpPr>
        <p:spPr>
          <a:xfrm>
            <a:off x="2731501" y="4114133"/>
            <a:ext cx="3823422" cy="523220"/>
          </a:xfrm>
          <a:prstGeom prst="rect">
            <a:avLst/>
          </a:prstGeom>
          <a:noFill/>
        </p:spPr>
        <p:txBody>
          <a:bodyPr wrap="square">
            <a:spAutoFit/>
          </a:bodyPr>
          <a:lstStyle/>
          <a:p>
            <a:pPr algn="ctr"/>
            <a:r>
              <a:rPr lang="en-US" sz="1400" kern="100" dirty="0">
                <a:solidFill>
                  <a:schemeClr val="tx1">
                    <a:lumMod val="65000"/>
                    <a:lumOff val="35000"/>
                  </a:schemeClr>
                </a:solidFill>
                <a:effectLst/>
                <a:ea typeface="Calibri" panose="020F0502020204030204" pitchFamily="34" charset="0"/>
              </a:rPr>
              <a:t>the context of personal relationships, whether they are professional or personal in nature</a:t>
            </a:r>
            <a:endParaRPr lang="it-IT" sz="1400" kern="100" dirty="0">
              <a:solidFill>
                <a:schemeClr val="tx1">
                  <a:lumMod val="65000"/>
                  <a:lumOff val="35000"/>
                </a:schemeClr>
              </a:solidFill>
              <a:ea typeface="Calibri" panose="020F0502020204030204" pitchFamily="34" charset="0"/>
            </a:endParaRPr>
          </a:p>
        </p:txBody>
      </p:sp>
      <p:sp>
        <p:nvSpPr>
          <p:cNvPr id="18" name="CasellaDiTesto 17">
            <a:extLst>
              <a:ext uri="{FF2B5EF4-FFF2-40B4-BE49-F238E27FC236}">
                <a16:creationId xmlns:a16="http://schemas.microsoft.com/office/drawing/2014/main" id="{EE17AAF4-28A9-A715-47FA-D108D728963C}"/>
              </a:ext>
            </a:extLst>
          </p:cNvPr>
          <p:cNvSpPr txBox="1"/>
          <p:nvPr/>
        </p:nvSpPr>
        <p:spPr>
          <a:xfrm>
            <a:off x="2864094" y="5601989"/>
            <a:ext cx="3613872" cy="523220"/>
          </a:xfrm>
          <a:prstGeom prst="rect">
            <a:avLst/>
          </a:prstGeom>
          <a:noFill/>
        </p:spPr>
        <p:txBody>
          <a:bodyPr wrap="square">
            <a:spAutoFit/>
          </a:bodyPr>
          <a:lstStyle/>
          <a:p>
            <a:pPr algn="ctr"/>
            <a:r>
              <a:rPr lang="en-US" sz="1400" kern="100" dirty="0">
                <a:solidFill>
                  <a:schemeClr val="tx1">
                    <a:lumMod val="65000"/>
                    <a:lumOff val="35000"/>
                  </a:schemeClr>
                </a:solidFill>
                <a:effectLst/>
                <a:ea typeface="Calibri" panose="020F0502020204030204" pitchFamily="34" charset="0"/>
              </a:rPr>
              <a:t>building relationships and maintaining the quality of interactions</a:t>
            </a:r>
            <a:endParaRPr lang="it-IT" sz="1400" dirty="0">
              <a:solidFill>
                <a:schemeClr val="tx1">
                  <a:lumMod val="65000"/>
                  <a:lumOff val="35000"/>
                </a:schemeClr>
              </a:solidFill>
            </a:endParaRPr>
          </a:p>
        </p:txBody>
      </p:sp>
      <p:sp>
        <p:nvSpPr>
          <p:cNvPr id="19" name="CasellaDiTesto 18">
            <a:extLst>
              <a:ext uri="{FF2B5EF4-FFF2-40B4-BE49-F238E27FC236}">
                <a16:creationId xmlns:a16="http://schemas.microsoft.com/office/drawing/2014/main" id="{71463B48-8ED6-4C53-3A65-8792CD6B0EB3}"/>
              </a:ext>
            </a:extLst>
          </p:cNvPr>
          <p:cNvSpPr txBox="1"/>
          <p:nvPr/>
        </p:nvSpPr>
        <p:spPr>
          <a:xfrm>
            <a:off x="8120904" y="2461069"/>
            <a:ext cx="3033835" cy="523220"/>
          </a:xfrm>
          <a:prstGeom prst="rect">
            <a:avLst/>
          </a:prstGeom>
          <a:noFill/>
        </p:spPr>
        <p:txBody>
          <a:bodyPr wrap="square">
            <a:spAutoFit/>
          </a:bodyPr>
          <a:lstStyle/>
          <a:p>
            <a:pPr algn="ctr"/>
            <a:r>
              <a:rPr lang="en-US" sz="1400" kern="100" dirty="0">
                <a:solidFill>
                  <a:schemeClr val="tx1">
                    <a:lumMod val="65000"/>
                    <a:lumOff val="35000"/>
                  </a:schemeClr>
                </a:solidFill>
                <a:effectLst/>
                <a:ea typeface="Calibri" panose="020F0502020204030204" pitchFamily="34" charset="0"/>
              </a:rPr>
              <a:t>the ability to convey a message in a clear, concise, and impactful manner</a:t>
            </a:r>
            <a:endParaRPr lang="it-IT" sz="1400" dirty="0">
              <a:solidFill>
                <a:schemeClr val="tx1">
                  <a:lumMod val="65000"/>
                  <a:lumOff val="35000"/>
                </a:schemeClr>
              </a:solidFill>
            </a:endParaRPr>
          </a:p>
        </p:txBody>
      </p:sp>
      <p:sp>
        <p:nvSpPr>
          <p:cNvPr id="20" name="CasellaDiTesto 19">
            <a:extLst>
              <a:ext uri="{FF2B5EF4-FFF2-40B4-BE49-F238E27FC236}">
                <a16:creationId xmlns:a16="http://schemas.microsoft.com/office/drawing/2014/main" id="{65E88DE8-2D9B-FB92-4D12-56076502A282}"/>
              </a:ext>
            </a:extLst>
          </p:cNvPr>
          <p:cNvSpPr txBox="1"/>
          <p:nvPr/>
        </p:nvSpPr>
        <p:spPr>
          <a:xfrm>
            <a:off x="8120904" y="4006411"/>
            <a:ext cx="3033835" cy="738664"/>
          </a:xfrm>
          <a:prstGeom prst="rect">
            <a:avLst/>
          </a:prstGeom>
          <a:noFill/>
        </p:spPr>
        <p:txBody>
          <a:bodyPr wrap="square">
            <a:spAutoFit/>
          </a:bodyPr>
          <a:lstStyle/>
          <a:p>
            <a:pPr algn="ctr"/>
            <a:r>
              <a:rPr lang="en-US" sz="1400" kern="100" dirty="0">
                <a:solidFill>
                  <a:schemeClr val="tx1">
                    <a:lumMod val="65000"/>
                    <a:lumOff val="35000"/>
                  </a:schemeClr>
                </a:solidFill>
                <a:effectLst/>
                <a:ea typeface="Calibri" panose="020F0502020204030204" pitchFamily="34" charset="0"/>
              </a:rPr>
              <a:t>both interpersonal and broader organizational or public communication contexts</a:t>
            </a:r>
            <a:endParaRPr lang="it-IT" sz="1400" dirty="0">
              <a:solidFill>
                <a:schemeClr val="tx1">
                  <a:lumMod val="65000"/>
                  <a:lumOff val="35000"/>
                </a:schemeClr>
              </a:solidFill>
            </a:endParaRPr>
          </a:p>
        </p:txBody>
      </p:sp>
      <p:sp>
        <p:nvSpPr>
          <p:cNvPr id="21" name="CasellaDiTesto 20">
            <a:extLst>
              <a:ext uri="{FF2B5EF4-FFF2-40B4-BE49-F238E27FC236}">
                <a16:creationId xmlns:a16="http://schemas.microsoft.com/office/drawing/2014/main" id="{CC891463-029B-82A6-D4F8-90F14B476216}"/>
              </a:ext>
            </a:extLst>
          </p:cNvPr>
          <p:cNvSpPr txBox="1"/>
          <p:nvPr/>
        </p:nvSpPr>
        <p:spPr>
          <a:xfrm>
            <a:off x="8120904" y="5347933"/>
            <a:ext cx="3033835" cy="954107"/>
          </a:xfrm>
          <a:prstGeom prst="rect">
            <a:avLst/>
          </a:prstGeom>
          <a:noFill/>
        </p:spPr>
        <p:txBody>
          <a:bodyPr wrap="square">
            <a:spAutoFit/>
          </a:bodyPr>
          <a:lstStyle/>
          <a:p>
            <a:pPr algn="ctr"/>
            <a:r>
              <a:rPr lang="en-US" sz="1400" kern="100" dirty="0">
                <a:solidFill>
                  <a:schemeClr val="tx1">
                    <a:lumMod val="65000"/>
                    <a:lumOff val="35000"/>
                  </a:schemeClr>
                </a:solidFill>
                <a:effectLst/>
                <a:ea typeface="Calibri" panose="020F0502020204030204" pitchFamily="34" charset="0"/>
              </a:rPr>
              <a:t>the successful transmission of information or ideas, ensuring that the message is delivered and received as intended</a:t>
            </a:r>
            <a:endParaRPr lang="it-IT" sz="1400" dirty="0">
              <a:solidFill>
                <a:schemeClr val="tx1">
                  <a:lumMod val="65000"/>
                  <a:lumOff val="35000"/>
                </a:schemeClr>
              </a:solidFill>
            </a:endParaRPr>
          </a:p>
        </p:txBody>
      </p:sp>
    </p:spTree>
    <p:extLst>
      <p:ext uri="{BB962C8B-B14F-4D97-AF65-F5344CB8AC3E}">
        <p14:creationId xmlns:p14="http://schemas.microsoft.com/office/powerpoint/2010/main" val="94512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36FB6716-2C44-FE02-73B5-D3B52DE2CB3C}"/>
              </a:ext>
            </a:extLst>
          </p:cNvPr>
          <p:cNvPicPr>
            <a:picLocks noChangeAspect="1"/>
          </p:cNvPicPr>
          <p:nvPr/>
        </p:nvPicPr>
        <p:blipFill>
          <a:blip r:embed="rId2"/>
          <a:stretch>
            <a:fillRect/>
          </a:stretch>
        </p:blipFill>
        <p:spPr>
          <a:xfrm>
            <a:off x="4199918" y="2552458"/>
            <a:ext cx="6925282" cy="3777427"/>
          </a:xfrm>
          <a:prstGeom prst="rect">
            <a:avLst/>
          </a:prstGeom>
        </p:spPr>
      </p:pic>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Conflict resolution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40</a:t>
            </a:fld>
            <a:endParaRPr lang="en-US" dirty="0"/>
          </a:p>
        </p:txBody>
      </p:sp>
      <p:sp>
        <p:nvSpPr>
          <p:cNvPr id="12" name="CasellaDiTesto 11">
            <a:extLst>
              <a:ext uri="{FF2B5EF4-FFF2-40B4-BE49-F238E27FC236}">
                <a16:creationId xmlns:a16="http://schemas.microsoft.com/office/drawing/2014/main" id="{A0DBA3EE-89BE-E932-D7E1-41654DCA6FF8}"/>
              </a:ext>
            </a:extLst>
          </p:cNvPr>
          <p:cNvSpPr txBox="1"/>
          <p:nvPr/>
        </p:nvSpPr>
        <p:spPr>
          <a:xfrm>
            <a:off x="550505" y="1445794"/>
            <a:ext cx="10879493" cy="671915"/>
          </a:xfrm>
          <a:prstGeom prst="rect">
            <a:avLst/>
          </a:prstGeom>
          <a:noFill/>
        </p:spPr>
        <p:txBody>
          <a:bodyPr wrap="square" rtlCol="0">
            <a:spAutoFit/>
          </a:bodyPr>
          <a:lstStyle/>
          <a:p>
            <a:pPr algn="just">
              <a:lnSpc>
                <a:spcPct val="107000"/>
              </a:lnSpc>
              <a:spcAft>
                <a:spcPts val="600"/>
              </a:spcAft>
            </a:pPr>
            <a:r>
              <a:rPr lang="en-US" kern="100" dirty="0">
                <a:ea typeface="Calibri" panose="020F0502020204030204" pitchFamily="34" charset="0"/>
                <a:cs typeface="Times New Roman" panose="02020603050405020304" pitchFamily="18" charset="0"/>
              </a:rPr>
              <a:t>C</a:t>
            </a:r>
            <a:r>
              <a:rPr lang="en-US" sz="1800" kern="100" dirty="0">
                <a:effectLst/>
                <a:ea typeface="Calibri" panose="020F0502020204030204" pitchFamily="34" charset="0"/>
                <a:cs typeface="Times New Roman" panose="02020603050405020304" pitchFamily="18" charset="0"/>
              </a:rPr>
              <a:t>ritical aspect of teamwork, as </a:t>
            </a:r>
            <a:r>
              <a:rPr lang="en-US" sz="1800" b="1" kern="100" dirty="0">
                <a:effectLst/>
                <a:ea typeface="Calibri" panose="020F0502020204030204" pitchFamily="34" charset="0"/>
                <a:cs typeface="Times New Roman" panose="02020603050405020304" pitchFamily="18" charset="0"/>
              </a:rPr>
              <a:t>it addresses inevitable disagreements and tensions </a:t>
            </a:r>
            <a:r>
              <a:rPr lang="en-US" sz="1800" kern="100" dirty="0">
                <a:effectLst/>
                <a:ea typeface="Calibri" panose="020F0502020204030204" pitchFamily="34" charset="0"/>
                <a:cs typeface="Times New Roman" panose="02020603050405020304" pitchFamily="18" charset="0"/>
              </a:rPr>
              <a:t>that arise when individuals with different perspectives, backgrounds, and priorities collaborate.</a:t>
            </a:r>
            <a:endParaRPr lang="it-IT" sz="1800" dirty="0">
              <a:solidFill>
                <a:srgbClr val="000000"/>
              </a:solidFill>
              <a:effectLst/>
              <a:ea typeface="Times New Roman" panose="02020603050405020304" pitchFamily="18" charset="0"/>
              <a:cs typeface="Open Sans" panose="020B0606030504020204" pitchFamily="34" charset="0"/>
            </a:endParaRPr>
          </a:p>
        </p:txBody>
      </p:sp>
      <p:sp>
        <p:nvSpPr>
          <p:cNvPr id="13" name="CasellaDiTesto 12">
            <a:extLst>
              <a:ext uri="{FF2B5EF4-FFF2-40B4-BE49-F238E27FC236}">
                <a16:creationId xmlns:a16="http://schemas.microsoft.com/office/drawing/2014/main" id="{6C01482D-7152-3C11-8DB2-EEE28D68659E}"/>
              </a:ext>
            </a:extLst>
          </p:cNvPr>
          <p:cNvSpPr txBox="1"/>
          <p:nvPr/>
        </p:nvSpPr>
        <p:spPr>
          <a:xfrm>
            <a:off x="550504" y="2229293"/>
            <a:ext cx="10879493" cy="646331"/>
          </a:xfrm>
          <a:prstGeom prst="rect">
            <a:avLst/>
          </a:prstGeom>
          <a:noFill/>
        </p:spPr>
        <p:txBody>
          <a:bodyPr wrap="square">
            <a:spAutoFit/>
          </a:bodyPr>
          <a:lstStyle/>
          <a:p>
            <a:pPr marL="285750" indent="-285750">
              <a:buFont typeface="Arial" panose="020B0604020202020204" pitchFamily="34" charset="0"/>
              <a:buChar char="•"/>
            </a:pPr>
            <a:r>
              <a:rPr lang="en-US" sz="1800" kern="100" dirty="0">
                <a:effectLst/>
                <a:ea typeface="Calibri" panose="020F0502020204030204" pitchFamily="34" charset="0"/>
                <a:cs typeface="Times New Roman" panose="02020603050405020304" pitchFamily="18" charset="0"/>
              </a:rPr>
              <a:t>It is not the presence of conflict that defines the fate of a team; rather, </a:t>
            </a:r>
            <a:r>
              <a:rPr lang="en-US" sz="1800" u="sng" kern="100" dirty="0">
                <a:effectLst/>
                <a:ea typeface="Calibri" panose="020F0502020204030204" pitchFamily="34" charset="0"/>
                <a:cs typeface="Times New Roman" panose="02020603050405020304" pitchFamily="18" charset="0"/>
              </a:rPr>
              <a:t>it is the way those conflicts are handled and resolved that truly matters</a:t>
            </a:r>
            <a:r>
              <a:rPr lang="en-US" u="sng" kern="100" dirty="0">
                <a:ea typeface="Calibri" panose="020F0502020204030204" pitchFamily="34" charset="0"/>
                <a:cs typeface="Times New Roman" panose="02020603050405020304" pitchFamily="18" charset="0"/>
              </a:rPr>
              <a:t>.</a:t>
            </a:r>
            <a:endParaRPr lang="it-IT" dirty="0"/>
          </a:p>
        </p:txBody>
      </p:sp>
      <p:sp>
        <p:nvSpPr>
          <p:cNvPr id="15" name="CasellaDiTesto 14">
            <a:extLst>
              <a:ext uri="{FF2B5EF4-FFF2-40B4-BE49-F238E27FC236}">
                <a16:creationId xmlns:a16="http://schemas.microsoft.com/office/drawing/2014/main" id="{D4CF70C9-CC49-170A-B4B9-71D80DB93CFD}"/>
              </a:ext>
            </a:extLst>
          </p:cNvPr>
          <p:cNvSpPr txBox="1"/>
          <p:nvPr/>
        </p:nvSpPr>
        <p:spPr>
          <a:xfrm>
            <a:off x="315169" y="3549427"/>
            <a:ext cx="4133462" cy="2308324"/>
          </a:xfrm>
          <a:prstGeom prst="rect">
            <a:avLst/>
          </a:prstGeom>
          <a:noFill/>
        </p:spPr>
        <p:txBody>
          <a:bodyPr wrap="square">
            <a:spAutoFit/>
          </a:bodyPr>
          <a:lstStyle/>
          <a:p>
            <a:pPr marL="285750" indent="-285750">
              <a:buFont typeface="Arial" panose="020B0604020202020204" pitchFamily="34" charset="0"/>
              <a:buChar char="•"/>
            </a:pPr>
            <a:r>
              <a:rPr lang="en-US" sz="1800" kern="100" dirty="0">
                <a:effectLst/>
                <a:ea typeface="Calibri" panose="020F0502020204030204" pitchFamily="34" charset="0"/>
                <a:cs typeface="Times New Roman" panose="02020603050405020304" pitchFamily="18" charset="0"/>
              </a:rPr>
              <a:t>There are </a:t>
            </a:r>
            <a:r>
              <a:rPr lang="en-US" sz="1800" b="1" kern="100" dirty="0">
                <a:effectLst/>
                <a:ea typeface="Calibri" panose="020F0502020204030204" pitchFamily="34" charset="0"/>
                <a:cs typeface="Times New Roman" panose="02020603050405020304" pitchFamily="18" charset="0"/>
              </a:rPr>
              <a:t>5 different approaches </a:t>
            </a:r>
            <a:r>
              <a:rPr lang="en-US" sz="1800" kern="100" dirty="0">
                <a:effectLst/>
                <a:ea typeface="Calibri" panose="020F0502020204030204" pitchFamily="34" charset="0"/>
                <a:cs typeface="Times New Roman" panose="02020603050405020304" pitchFamily="18" charset="0"/>
              </a:rPr>
              <a:t>to conflict resolution:</a:t>
            </a:r>
          </a:p>
          <a:p>
            <a:pPr marL="285750" indent="-285750">
              <a:buFont typeface="Arial" panose="020B0604020202020204" pitchFamily="34" charset="0"/>
              <a:buChar char="•"/>
            </a:pPr>
            <a:endParaRPr lang="en-US" dirty="0"/>
          </a:p>
          <a:p>
            <a:pPr marL="800100" lvl="1" indent="-342900">
              <a:buFont typeface="+mj-lt"/>
              <a:buAutoNum type="arabicPeriod"/>
            </a:pPr>
            <a:r>
              <a:rPr lang="en-US" dirty="0"/>
              <a:t>Avoiding</a:t>
            </a:r>
          </a:p>
          <a:p>
            <a:pPr marL="800100" lvl="1" indent="-342900">
              <a:buFont typeface="+mj-lt"/>
              <a:buAutoNum type="arabicPeriod"/>
            </a:pPr>
            <a:r>
              <a:rPr lang="en-US" dirty="0"/>
              <a:t>Competing</a:t>
            </a:r>
          </a:p>
          <a:p>
            <a:pPr marL="800100" lvl="1" indent="-342900">
              <a:buFont typeface="+mj-lt"/>
              <a:buAutoNum type="arabicPeriod"/>
            </a:pPr>
            <a:r>
              <a:rPr lang="en-US" dirty="0"/>
              <a:t>Collaborating</a:t>
            </a:r>
          </a:p>
          <a:p>
            <a:pPr marL="800100" lvl="1" indent="-342900">
              <a:buFont typeface="+mj-lt"/>
              <a:buAutoNum type="arabicPeriod"/>
            </a:pPr>
            <a:r>
              <a:rPr lang="en-US" dirty="0"/>
              <a:t>Accommodating</a:t>
            </a:r>
          </a:p>
          <a:p>
            <a:pPr marL="800100" lvl="1" indent="-342900">
              <a:buFont typeface="+mj-lt"/>
              <a:buAutoNum type="arabicPeriod"/>
            </a:pPr>
            <a:r>
              <a:rPr lang="en-US" dirty="0"/>
              <a:t>Compromising</a:t>
            </a:r>
            <a:endParaRPr lang="it-IT" dirty="0"/>
          </a:p>
        </p:txBody>
      </p:sp>
      <p:sp>
        <p:nvSpPr>
          <p:cNvPr id="16" name="CasellaDiTesto 15">
            <a:extLst>
              <a:ext uri="{FF2B5EF4-FFF2-40B4-BE49-F238E27FC236}">
                <a16:creationId xmlns:a16="http://schemas.microsoft.com/office/drawing/2014/main" id="{2144FBAB-D230-66E9-D20C-87B5A068D9B8}"/>
              </a:ext>
            </a:extLst>
          </p:cNvPr>
          <p:cNvSpPr txBox="1"/>
          <p:nvPr/>
        </p:nvSpPr>
        <p:spPr>
          <a:xfrm>
            <a:off x="174015" y="6006737"/>
            <a:ext cx="4799370" cy="276999"/>
          </a:xfrm>
          <a:prstGeom prst="rect">
            <a:avLst/>
          </a:prstGeom>
          <a:noFill/>
        </p:spPr>
        <p:txBody>
          <a:bodyPr wrap="square">
            <a:spAutoFit/>
          </a:bodyPr>
          <a:lstStyle/>
          <a:p>
            <a:r>
              <a:rPr lang="en-GB" sz="1200" dirty="0">
                <a:solidFill>
                  <a:srgbClr val="000000"/>
                </a:solidFill>
                <a:effectLst/>
                <a:ea typeface="Times New Roman" panose="02020603050405020304" pitchFamily="18" charset="0"/>
                <a:cs typeface="Open Sans" panose="020B0606030504020204" pitchFamily="34" charset="0"/>
              </a:rPr>
              <a:t>The fundamental characteristics of effective teams (Source: </a:t>
            </a:r>
            <a:r>
              <a:rPr lang="en-GB" sz="1200" u="sng" dirty="0">
                <a:solidFill>
                  <a:srgbClr val="000000"/>
                </a:solidFill>
                <a:effectLst/>
                <a:ea typeface="Times New Roman" panose="02020603050405020304" pitchFamily="18" charset="0"/>
                <a:cs typeface="Open Sans" panose="020B0606030504020204" pitchFamily="34" charset="0"/>
                <a:hlinkClick r:id="rId3"/>
              </a:rPr>
              <a:t>cmbankng</a:t>
            </a:r>
            <a:r>
              <a:rPr lang="en-GB" sz="1200" dirty="0">
                <a:solidFill>
                  <a:srgbClr val="000000"/>
                </a:solidFill>
                <a:effectLst/>
                <a:ea typeface="Times New Roman" panose="02020603050405020304" pitchFamily="18" charset="0"/>
                <a:cs typeface="Open Sans" panose="020B0606030504020204" pitchFamily="34" charset="0"/>
              </a:rPr>
              <a:t>)</a:t>
            </a:r>
            <a:endParaRPr lang="it-IT" sz="1200" dirty="0"/>
          </a:p>
        </p:txBody>
      </p:sp>
    </p:spTree>
    <p:extLst>
      <p:ext uri="{BB962C8B-B14F-4D97-AF65-F5344CB8AC3E}">
        <p14:creationId xmlns:p14="http://schemas.microsoft.com/office/powerpoint/2010/main" val="584620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722935" y="1276349"/>
            <a:ext cx="10515600" cy="1009651"/>
          </a:xfrm>
        </p:spPr>
        <p:txBody>
          <a:bodyPr/>
          <a:lstStyle/>
          <a:p>
            <a:r>
              <a:rPr lang="en-US" dirty="0"/>
              <a:t>Activity #3</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41</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1175"/>
            <a:ext cx="10285072" cy="4394200"/>
          </a:xfrm>
        </p:spPr>
        <p:txBody>
          <a:bodyPr/>
          <a:lstStyle/>
          <a:p>
            <a:pPr marL="0" indent="0" algn="ctr">
              <a:buNone/>
            </a:pPr>
            <a:endParaRPr lang="en-US" sz="2800" i="1" kern="100" dirty="0">
              <a:solidFill>
                <a:schemeClr val="tx1">
                  <a:lumMod val="65000"/>
                  <a:lumOff val="35000"/>
                </a:schemeClr>
              </a:solidFill>
              <a:effectLst/>
              <a:ea typeface="Calibri" panose="020F0502020204030204" pitchFamily="34" charset="0"/>
              <a:cs typeface="Times New Roman" panose="02020603050405020304" pitchFamily="18" charset="0"/>
            </a:endParaRPr>
          </a:p>
          <a:p>
            <a:pPr marL="0" indent="0" algn="ctr">
              <a:buNone/>
            </a:pPr>
            <a:r>
              <a:rPr lang="en-US" i="1" kern="100" dirty="0">
                <a:solidFill>
                  <a:schemeClr val="tx1">
                    <a:lumMod val="65000"/>
                    <a:lumOff val="35000"/>
                  </a:schemeClr>
                </a:solidFill>
                <a:ea typeface="Calibri" panose="020F0502020204030204" pitchFamily="34" charset="0"/>
                <a:cs typeface="Times New Roman" panose="02020603050405020304" pitchFamily="18" charset="0"/>
              </a:rPr>
              <a:t>Group Activity</a:t>
            </a:r>
          </a:p>
          <a:p>
            <a:pPr marL="0" indent="0" algn="ctr">
              <a:buNone/>
            </a:pPr>
            <a:endParaRPr lang="en-GB" i="1" kern="100" dirty="0">
              <a:solidFill>
                <a:schemeClr val="tx1">
                  <a:lumMod val="65000"/>
                  <a:lumOff val="35000"/>
                </a:schemeClr>
              </a:solidFill>
              <a:ea typeface="Calibri" panose="020F0502020204030204" pitchFamily="34" charset="0"/>
              <a:cs typeface="Times New Roman" panose="02020603050405020304" pitchFamily="18" charset="0"/>
            </a:endParaRPr>
          </a:p>
          <a:p>
            <a:pPr marL="0" indent="0" algn="ctr">
              <a:buNone/>
            </a:pPr>
            <a:r>
              <a:rPr lang="en-GB" i="1" kern="100" dirty="0">
                <a:solidFill>
                  <a:schemeClr val="tx1">
                    <a:lumMod val="65000"/>
                    <a:lumOff val="35000"/>
                  </a:schemeClr>
                </a:solidFill>
                <a:ea typeface="Calibri" panose="020F0502020204030204" pitchFamily="34" charset="0"/>
                <a:cs typeface="Times New Roman" panose="02020603050405020304" pitchFamily="18" charset="0"/>
                <a:hlinkClick r:id="rId2"/>
              </a:rPr>
              <a:t>Team working and collaboration skills</a:t>
            </a:r>
            <a:endParaRPr lang="en-GB" i="1" kern="100" dirty="0">
              <a:solidFill>
                <a:schemeClr val="tx1">
                  <a:lumMod val="65000"/>
                  <a:lumOff val="3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1629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684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Content</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825625"/>
            <a:ext cx="10515600" cy="3130936"/>
          </a:xfrm>
        </p:spPr>
        <p:txBody>
          <a:bodyPr/>
          <a:lstStyle/>
          <a:p>
            <a:r>
              <a:rPr lang="en-US" dirty="0"/>
              <a:t>The Decision-making process</a:t>
            </a:r>
          </a:p>
          <a:p>
            <a:endParaRPr lang="en-US" dirty="0"/>
          </a:p>
          <a:p>
            <a:r>
              <a:rPr lang="en-US" dirty="0"/>
              <a:t>Barriers and Biases during decision making</a:t>
            </a:r>
          </a:p>
          <a:p>
            <a:endParaRPr lang="en-US" dirty="0"/>
          </a:p>
          <a:p>
            <a:r>
              <a:rPr lang="en-US" dirty="0"/>
              <a:t>Creative problem solving </a:t>
            </a:r>
          </a:p>
          <a:p>
            <a:pPr marL="0" indent="0">
              <a:buNone/>
            </a:pPr>
            <a:endParaRPr lang="en-US" dirty="0"/>
          </a:p>
          <a:p>
            <a:pPr marL="0" indent="0">
              <a:buNone/>
            </a:pP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760282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p:txBody>
          <a:bodyPr/>
          <a:lstStyle/>
          <a:p>
            <a:r>
              <a:rPr lang="it-IT" sz="4400" dirty="0"/>
              <a:t>Making Decisions</a:t>
            </a:r>
            <a:endParaRPr lang="it-IT" dirty="0"/>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p:txBody>
          <a:bodyPr/>
          <a:lstStyle/>
          <a:p>
            <a:r>
              <a:rPr lang="en-US" dirty="0"/>
              <a:t>Module: Horizontal Skills / Learning Unit: Soft Skills / Sub Unit: Decision making and problem solving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p:txBody>
          <a:bodyPr/>
          <a:lstStyle/>
          <a:p>
            <a:fld id="{D57F1E4F-1CFF-5643-939E-217C01CDF565}" type="slidenum">
              <a:rPr lang="en-US" smtClean="0"/>
              <a:pPr/>
              <a:t>45</a:t>
            </a:fld>
            <a:endParaRPr lang="en-US" dirty="0"/>
          </a:p>
        </p:txBody>
      </p:sp>
      <p:sp>
        <p:nvSpPr>
          <p:cNvPr id="14" name="CasellaDiTesto 13">
            <a:extLst>
              <a:ext uri="{FF2B5EF4-FFF2-40B4-BE49-F238E27FC236}">
                <a16:creationId xmlns:a16="http://schemas.microsoft.com/office/drawing/2014/main" id="{692CB75E-418B-A9EE-AB9C-4EB4965E2E67}"/>
              </a:ext>
            </a:extLst>
          </p:cNvPr>
          <p:cNvSpPr txBox="1"/>
          <p:nvPr/>
        </p:nvSpPr>
        <p:spPr>
          <a:xfrm>
            <a:off x="598203" y="1980339"/>
            <a:ext cx="6119961" cy="830997"/>
          </a:xfrm>
          <a:prstGeom prst="rect">
            <a:avLst/>
          </a:prstGeom>
          <a:noFill/>
        </p:spPr>
        <p:txBody>
          <a:bodyPr wrap="square" rtlCol="0">
            <a:spAutoFit/>
          </a:bodyPr>
          <a:lstStyle/>
          <a:p>
            <a:r>
              <a:rPr lang="en-US" sz="2400" kern="100" dirty="0">
                <a:solidFill>
                  <a:schemeClr val="tx1">
                    <a:lumMod val="65000"/>
                    <a:lumOff val="35000"/>
                  </a:schemeClr>
                </a:solidFill>
                <a:ea typeface="Calibri" panose="020F0502020204030204" pitchFamily="34" charset="0"/>
              </a:rPr>
              <a:t>Whenever there is a problem, a decision should be made </a:t>
            </a:r>
          </a:p>
        </p:txBody>
      </p:sp>
      <p:pic>
        <p:nvPicPr>
          <p:cNvPr id="8" name="Picture 7" descr="A hand holding a puzzle piece&#10;&#10;Description automatically generated">
            <a:extLst>
              <a:ext uri="{FF2B5EF4-FFF2-40B4-BE49-F238E27FC236}">
                <a16:creationId xmlns:a16="http://schemas.microsoft.com/office/drawing/2014/main" id="{6E458E49-D8EE-EB13-42EF-75EE118DAD2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18164" y="1685147"/>
            <a:ext cx="4642609" cy="1994820"/>
          </a:xfrm>
          <a:prstGeom prst="rect">
            <a:avLst/>
          </a:prstGeom>
        </p:spPr>
      </p:pic>
      <p:sp>
        <p:nvSpPr>
          <p:cNvPr id="10" name="TextBox 9">
            <a:extLst>
              <a:ext uri="{FF2B5EF4-FFF2-40B4-BE49-F238E27FC236}">
                <a16:creationId xmlns:a16="http://schemas.microsoft.com/office/drawing/2014/main" id="{0703DEB7-447D-B618-6478-7CB6997AF852}"/>
              </a:ext>
            </a:extLst>
          </p:cNvPr>
          <p:cNvSpPr txBox="1"/>
          <p:nvPr/>
        </p:nvSpPr>
        <p:spPr>
          <a:xfrm>
            <a:off x="6718164" y="4249597"/>
            <a:ext cx="5257800" cy="954107"/>
          </a:xfrm>
          <a:prstGeom prst="rect">
            <a:avLst/>
          </a:prstGeom>
          <a:noFill/>
        </p:spPr>
        <p:txBody>
          <a:bodyPr wrap="square" rtlCol="0">
            <a:spAutoFit/>
          </a:bodyPr>
          <a:lstStyle/>
          <a:p>
            <a:r>
              <a:rPr lang="en-US" sz="2800" dirty="0">
                <a:solidFill>
                  <a:schemeClr val="tx1">
                    <a:lumMod val="65000"/>
                    <a:lumOff val="35000"/>
                  </a:schemeClr>
                </a:solidFill>
              </a:rPr>
              <a:t>Two  main types of Decision Makers </a:t>
            </a:r>
            <a:endParaRPr lang="en-GB" sz="2800" dirty="0">
              <a:solidFill>
                <a:schemeClr val="tx1">
                  <a:lumMod val="65000"/>
                  <a:lumOff val="35000"/>
                </a:schemeClr>
              </a:solidFill>
            </a:endParaRPr>
          </a:p>
        </p:txBody>
      </p:sp>
      <p:pic>
        <p:nvPicPr>
          <p:cNvPr id="12" name="Picture 11" descr="A diagram of a brain and a light bulb&#10;&#10;Description automatically generated">
            <a:extLst>
              <a:ext uri="{FF2B5EF4-FFF2-40B4-BE49-F238E27FC236}">
                <a16:creationId xmlns:a16="http://schemas.microsoft.com/office/drawing/2014/main" id="{1192ABE9-7852-E809-C861-D272AE99BB9B}"/>
              </a:ext>
            </a:extLst>
          </p:cNvPr>
          <p:cNvPicPr>
            <a:picLocks noChangeAspect="1"/>
          </p:cNvPicPr>
          <p:nvPr/>
        </p:nvPicPr>
        <p:blipFill>
          <a:blip r:embed="rId4"/>
          <a:stretch>
            <a:fillRect/>
          </a:stretch>
        </p:blipFill>
        <p:spPr>
          <a:xfrm>
            <a:off x="598203" y="3824351"/>
            <a:ext cx="5352393" cy="2414525"/>
          </a:xfrm>
          <a:prstGeom prst="rect">
            <a:avLst/>
          </a:prstGeom>
        </p:spPr>
      </p:pic>
    </p:spTree>
    <p:extLst>
      <p:ext uri="{BB962C8B-B14F-4D97-AF65-F5344CB8AC3E}">
        <p14:creationId xmlns:p14="http://schemas.microsoft.com/office/powerpoint/2010/main" val="1528248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p:txBody>
          <a:bodyPr/>
          <a:lstStyle/>
          <a:p>
            <a:r>
              <a:rPr lang="it-IT" sz="4400" dirty="0"/>
              <a:t>The Decision making Process</a:t>
            </a:r>
            <a:endParaRPr lang="it-IT" dirty="0"/>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p:txBody>
          <a:bodyPr/>
          <a:lstStyle/>
          <a:p>
            <a:r>
              <a:rPr lang="en-US" dirty="0"/>
              <a:t>Module: Horizontal Skills / Learning Unit: Soft Skills / Sub Unit: Decision making and problem solving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p:txBody>
          <a:bodyPr/>
          <a:lstStyle/>
          <a:p>
            <a:fld id="{D57F1E4F-1CFF-5643-939E-217C01CDF565}" type="slidenum">
              <a:rPr lang="en-US" smtClean="0"/>
              <a:pPr/>
              <a:t>46</a:t>
            </a:fld>
            <a:endParaRPr lang="en-US" dirty="0"/>
          </a:p>
        </p:txBody>
      </p:sp>
      <p:sp>
        <p:nvSpPr>
          <p:cNvPr id="20" name="CasellaDiTesto 19">
            <a:extLst>
              <a:ext uri="{FF2B5EF4-FFF2-40B4-BE49-F238E27FC236}">
                <a16:creationId xmlns:a16="http://schemas.microsoft.com/office/drawing/2014/main" id="{0678BE9C-C1A9-0BF4-AB0E-02DAD2733476}"/>
              </a:ext>
            </a:extLst>
          </p:cNvPr>
          <p:cNvSpPr txBox="1"/>
          <p:nvPr/>
        </p:nvSpPr>
        <p:spPr>
          <a:xfrm>
            <a:off x="664803" y="1904366"/>
            <a:ext cx="6830007" cy="1200329"/>
          </a:xfrm>
          <a:prstGeom prst="rect">
            <a:avLst/>
          </a:prstGeom>
          <a:noFill/>
        </p:spPr>
        <p:txBody>
          <a:bodyPr wrap="square" rtlCol="0">
            <a:spAutoFit/>
          </a:bodyPr>
          <a:lstStyle/>
          <a:p>
            <a:r>
              <a:rPr lang="en-GB" sz="2400" i="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“process of making a choice from a number of alternatives to achieve a desired result” </a:t>
            </a:r>
            <a:r>
              <a:rPr lang="en-GB" sz="24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a:t>
            </a:r>
            <a:r>
              <a:rPr lang="en-GB" sz="2400" kern="100" dirty="0" err="1">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Eisenfuhr</a:t>
            </a:r>
            <a:r>
              <a:rPr lang="en-GB" sz="24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2011) </a:t>
            </a:r>
            <a:endParaRPr lang="it-IT" sz="2000" b="1" dirty="0">
              <a:solidFill>
                <a:schemeClr val="tx1">
                  <a:lumMod val="65000"/>
                  <a:lumOff val="35000"/>
                </a:schemeClr>
              </a:solidFill>
            </a:endParaRPr>
          </a:p>
        </p:txBody>
      </p:sp>
      <p:pic>
        <p:nvPicPr>
          <p:cNvPr id="6" name="Picture 5" descr="Cartoon a cartoon of a person looking at a sign&#10;&#10;Description automatically generated">
            <a:extLst>
              <a:ext uri="{FF2B5EF4-FFF2-40B4-BE49-F238E27FC236}">
                <a16:creationId xmlns:a16="http://schemas.microsoft.com/office/drawing/2014/main" id="{20D940E8-3E98-B5E2-CB0E-92BC3149FA7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46110" y="1560814"/>
            <a:ext cx="3516089" cy="2345231"/>
          </a:xfrm>
          <a:prstGeom prst="rect">
            <a:avLst/>
          </a:prstGeom>
        </p:spPr>
      </p:pic>
      <p:sp>
        <p:nvSpPr>
          <p:cNvPr id="3" name="TextBox 2">
            <a:extLst>
              <a:ext uri="{FF2B5EF4-FFF2-40B4-BE49-F238E27FC236}">
                <a16:creationId xmlns:a16="http://schemas.microsoft.com/office/drawing/2014/main" id="{3D6DDA33-8D11-6D99-F2C8-AFA41E72BF28}"/>
              </a:ext>
            </a:extLst>
          </p:cNvPr>
          <p:cNvSpPr txBox="1"/>
          <p:nvPr/>
        </p:nvSpPr>
        <p:spPr>
          <a:xfrm>
            <a:off x="1182437" y="3639929"/>
            <a:ext cx="6555875" cy="2369880"/>
          </a:xfrm>
          <a:prstGeom prst="rect">
            <a:avLst/>
          </a:prstGeom>
          <a:noFill/>
        </p:spPr>
        <p:txBody>
          <a:bodyPr wrap="square" rtlCol="0">
            <a:spAutoFit/>
          </a:bodyPr>
          <a:lstStyle/>
          <a:p>
            <a:r>
              <a:rPr lang="en-US" sz="2800" dirty="0">
                <a:solidFill>
                  <a:schemeClr val="tx1">
                    <a:lumMod val="65000"/>
                    <a:lumOff val="35000"/>
                  </a:schemeClr>
                </a:solidFill>
              </a:rPr>
              <a:t>  3 key Elements of the definition</a:t>
            </a:r>
            <a:r>
              <a:rPr lang="en-US" sz="2400" dirty="0">
                <a:solidFill>
                  <a:schemeClr val="tx1">
                    <a:lumMod val="65000"/>
                    <a:lumOff val="35000"/>
                  </a:schemeClr>
                </a:solidFill>
              </a:rPr>
              <a:t>:</a:t>
            </a:r>
          </a:p>
          <a:p>
            <a:endParaRPr lang="en-US" sz="2400" dirty="0">
              <a:solidFill>
                <a:schemeClr val="tx1">
                  <a:lumMod val="65000"/>
                  <a:lumOff val="35000"/>
                </a:schemeClr>
              </a:solidFill>
            </a:endParaRPr>
          </a:p>
          <a:p>
            <a:pPr marL="800100" lvl="1" indent="-342900">
              <a:buFont typeface="Wingdings" panose="05000000000000000000" pitchFamily="2" charset="2"/>
              <a:buChar char="§"/>
            </a:pPr>
            <a:r>
              <a:rPr lang="en-GB" sz="2400" dirty="0">
                <a:solidFill>
                  <a:schemeClr val="tx1">
                    <a:lumMod val="65000"/>
                    <a:lumOff val="35000"/>
                  </a:schemeClr>
                </a:solidFill>
              </a:rPr>
              <a:t>Number of options/ alternatives</a:t>
            </a:r>
          </a:p>
          <a:p>
            <a:pPr marL="800100" lvl="1" indent="-342900">
              <a:buFont typeface="Wingdings" panose="05000000000000000000" pitchFamily="2" charset="2"/>
              <a:buChar char="§"/>
            </a:pPr>
            <a:r>
              <a:rPr lang="en-GB" sz="2400" dirty="0">
                <a:solidFill>
                  <a:schemeClr val="tx1">
                    <a:lumMod val="65000"/>
                    <a:lumOff val="35000"/>
                  </a:schemeClr>
                </a:solidFill>
              </a:rPr>
              <a:t>The process itself</a:t>
            </a:r>
          </a:p>
          <a:p>
            <a:pPr marL="800100" lvl="1" indent="-342900">
              <a:buFont typeface="Wingdings" panose="05000000000000000000" pitchFamily="2" charset="2"/>
              <a:buChar char="§"/>
            </a:pPr>
            <a:r>
              <a:rPr lang="en-GB" sz="2400" dirty="0">
                <a:solidFill>
                  <a:schemeClr val="tx1">
                    <a:lumMod val="65000"/>
                    <a:lumOff val="35000"/>
                  </a:schemeClr>
                </a:solidFill>
              </a:rPr>
              <a:t>Mental activity taking place for making decisions</a:t>
            </a:r>
            <a:endParaRPr lang="en-GB" dirty="0">
              <a:solidFill>
                <a:schemeClr val="tx1">
                  <a:lumMod val="65000"/>
                  <a:lumOff val="35000"/>
                </a:schemeClr>
              </a:solidFill>
            </a:endParaRPr>
          </a:p>
        </p:txBody>
      </p:sp>
      <p:pic>
        <p:nvPicPr>
          <p:cNvPr id="11" name="Graphic 10" descr="Bubbles outline">
            <a:extLst>
              <a:ext uri="{FF2B5EF4-FFF2-40B4-BE49-F238E27FC236}">
                <a16:creationId xmlns:a16="http://schemas.microsoft.com/office/drawing/2014/main" id="{4F4AF0BC-CF03-4AF8-1542-FCCC978035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000" y="3566319"/>
            <a:ext cx="914400" cy="914400"/>
          </a:xfrm>
          <a:prstGeom prst="rect">
            <a:avLst/>
          </a:prstGeom>
        </p:spPr>
      </p:pic>
    </p:spTree>
    <p:extLst>
      <p:ext uri="{BB962C8B-B14F-4D97-AF65-F5344CB8AC3E}">
        <p14:creationId xmlns:p14="http://schemas.microsoft.com/office/powerpoint/2010/main" val="535386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p:txBody>
          <a:bodyPr/>
          <a:lstStyle/>
          <a:p>
            <a:r>
              <a:rPr lang="it-IT" dirty="0"/>
              <a:t>The rational decision making process</a:t>
            </a:r>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p:txBody>
          <a:bodyPr/>
          <a:lstStyle/>
          <a:p>
            <a:r>
              <a:rPr lang="en-US" dirty="0"/>
              <a:t>Module: Horizontal Skills / Learning Unit: Soft Skills / Sub Unit: Decision making and problem solving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p:txBody>
          <a:bodyPr/>
          <a:lstStyle/>
          <a:p>
            <a:fld id="{D57F1E4F-1CFF-5643-939E-217C01CDF565}" type="slidenum">
              <a:rPr lang="en-US" smtClean="0"/>
              <a:pPr/>
              <a:t>47</a:t>
            </a:fld>
            <a:endParaRPr lang="en-US" dirty="0"/>
          </a:p>
        </p:txBody>
      </p:sp>
      <p:pic>
        <p:nvPicPr>
          <p:cNvPr id="3" name="Picture 2">
            <a:extLst>
              <a:ext uri="{FF2B5EF4-FFF2-40B4-BE49-F238E27FC236}">
                <a16:creationId xmlns:a16="http://schemas.microsoft.com/office/drawing/2014/main" id="{84957E2F-BFE9-3CA9-EF83-CB212841C342}"/>
              </a:ext>
            </a:extLst>
          </p:cNvPr>
          <p:cNvPicPr>
            <a:picLocks noChangeAspect="1"/>
          </p:cNvPicPr>
          <p:nvPr/>
        </p:nvPicPr>
        <p:blipFill>
          <a:blip r:embed="rId2"/>
          <a:stretch>
            <a:fillRect/>
          </a:stretch>
        </p:blipFill>
        <p:spPr>
          <a:xfrm>
            <a:off x="2129245" y="1132886"/>
            <a:ext cx="8464560" cy="5476920"/>
          </a:xfrm>
          <a:prstGeom prst="rect">
            <a:avLst/>
          </a:prstGeom>
        </p:spPr>
      </p:pic>
    </p:spTree>
    <p:extLst>
      <p:ext uri="{BB962C8B-B14F-4D97-AF65-F5344CB8AC3E}">
        <p14:creationId xmlns:p14="http://schemas.microsoft.com/office/powerpoint/2010/main" val="3180775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722935" y="1276349"/>
            <a:ext cx="10515600" cy="1009651"/>
          </a:xfrm>
        </p:spPr>
        <p:txBody>
          <a:bodyPr/>
          <a:lstStyle/>
          <a:p>
            <a:r>
              <a:rPr lang="en-US" dirty="0"/>
              <a:t>Activity #4</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48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1175"/>
            <a:ext cx="10285072" cy="4394200"/>
          </a:xfrm>
        </p:spPr>
        <p:txBody>
          <a:bodyPr/>
          <a:lstStyle/>
          <a:p>
            <a:pPr marL="0" indent="0" algn="ctr">
              <a:buNone/>
            </a:pPr>
            <a:endParaRPr lang="en-US" sz="2800" i="1" kern="100" dirty="0">
              <a:solidFill>
                <a:schemeClr val="tx1">
                  <a:lumMod val="65000"/>
                  <a:lumOff val="35000"/>
                </a:schemeClr>
              </a:solidFill>
              <a:effectLst/>
              <a:ea typeface="Calibri" panose="020F0502020204030204" pitchFamily="34" charset="0"/>
              <a:cs typeface="Times New Roman" panose="02020603050405020304" pitchFamily="18" charset="0"/>
            </a:endParaRPr>
          </a:p>
          <a:p>
            <a:pPr marL="0" indent="0" algn="ctr">
              <a:buNone/>
            </a:pPr>
            <a:r>
              <a:rPr lang="en-US" i="1" kern="100" dirty="0">
                <a:solidFill>
                  <a:schemeClr val="tx1">
                    <a:lumMod val="65000"/>
                    <a:lumOff val="35000"/>
                  </a:schemeClr>
                </a:solidFill>
                <a:ea typeface="Calibri" panose="020F0502020204030204" pitchFamily="34" charset="0"/>
                <a:cs typeface="Times New Roman" panose="02020603050405020304" pitchFamily="18" charset="0"/>
              </a:rPr>
              <a:t>Group Discussion </a:t>
            </a:r>
          </a:p>
          <a:p>
            <a:pPr marL="0" indent="0" algn="ctr">
              <a:buNone/>
            </a:pPr>
            <a:r>
              <a:rPr lang="en-GB" i="1" kern="100" dirty="0">
                <a:solidFill>
                  <a:schemeClr val="tx1">
                    <a:lumMod val="65000"/>
                    <a:lumOff val="35000"/>
                  </a:schemeClr>
                </a:solidFill>
                <a:ea typeface="Calibri" panose="020F0502020204030204" pitchFamily="34" charset="0"/>
                <a:cs typeface="Times New Roman" panose="02020603050405020304" pitchFamily="18" charset="0"/>
              </a:rPr>
              <a:t>Try to apply the rational decision-making process in the cases of: </a:t>
            </a:r>
          </a:p>
          <a:p>
            <a:pPr marL="514350" indent="-514350" algn="ctr">
              <a:buAutoNum type="alphaLcParenR"/>
            </a:pPr>
            <a:r>
              <a:rPr lang="en-GB" i="1" kern="100" dirty="0">
                <a:solidFill>
                  <a:schemeClr val="tx1">
                    <a:lumMod val="65000"/>
                    <a:lumOff val="35000"/>
                  </a:schemeClr>
                </a:solidFill>
                <a:ea typeface="Calibri" panose="020F0502020204030204" pitchFamily="34" charset="0"/>
                <a:cs typeface="Times New Roman" panose="02020603050405020304" pitchFamily="18" charset="0"/>
              </a:rPr>
              <a:t>buying new humidity sensors for your agribusiness and </a:t>
            </a:r>
          </a:p>
          <a:p>
            <a:pPr marL="514350" indent="-514350" algn="ctr">
              <a:buAutoNum type="alphaLcParenR"/>
            </a:pPr>
            <a:r>
              <a:rPr lang="en-GB" i="1" kern="100" dirty="0">
                <a:solidFill>
                  <a:schemeClr val="tx1">
                    <a:lumMod val="65000"/>
                    <a:lumOff val="35000"/>
                  </a:schemeClr>
                </a:solidFill>
                <a:ea typeface="Calibri" panose="020F0502020204030204" pitchFamily="34" charset="0"/>
                <a:cs typeface="Times New Roman" panose="02020603050405020304" pitchFamily="18" charset="0"/>
              </a:rPr>
              <a:t>choosing what to eat for lunch.</a:t>
            </a:r>
          </a:p>
          <a:p>
            <a:pPr marL="0" indent="0" algn="ctr">
              <a:buNone/>
            </a:pPr>
            <a:endParaRPr lang="en-GB" i="1" kern="100" dirty="0">
              <a:solidFill>
                <a:schemeClr val="tx1">
                  <a:lumMod val="65000"/>
                  <a:lumOff val="35000"/>
                </a:schemeClr>
              </a:solidFill>
              <a:ea typeface="Calibri" panose="020F0502020204030204" pitchFamily="34" charset="0"/>
              <a:cs typeface="Times New Roman" panose="02020603050405020304" pitchFamily="18" charset="0"/>
            </a:endParaRPr>
          </a:p>
          <a:p>
            <a:pPr marL="0" indent="0" algn="ctr">
              <a:buNone/>
            </a:pPr>
            <a:r>
              <a:rPr lang="en-GB" i="1" kern="100" dirty="0">
                <a:solidFill>
                  <a:schemeClr val="tx1">
                    <a:lumMod val="65000"/>
                    <a:lumOff val="35000"/>
                  </a:schemeClr>
                </a:solidFill>
                <a:ea typeface="Calibri" panose="020F0502020204030204" pitchFamily="34" charset="0"/>
                <a:cs typeface="Times New Roman" panose="02020603050405020304" pitchFamily="18" charset="0"/>
              </a:rPr>
              <a:t>How did you apply the process in each case? </a:t>
            </a:r>
          </a:p>
          <a:p>
            <a:pPr marL="0" indent="0" algn="ctr">
              <a:buNone/>
            </a:pPr>
            <a:r>
              <a:rPr lang="en-GB" i="1" kern="100" dirty="0">
                <a:solidFill>
                  <a:schemeClr val="tx1">
                    <a:lumMod val="65000"/>
                    <a:lumOff val="35000"/>
                  </a:schemeClr>
                </a:solidFill>
                <a:ea typeface="Calibri" panose="020F0502020204030204" pitchFamily="34" charset="0"/>
                <a:cs typeface="Times New Roman" panose="02020603050405020304" pitchFamily="18" charset="0"/>
              </a:rPr>
              <a:t>Did you have to follow all the steps in both of them?</a:t>
            </a:r>
            <a:endParaRPr lang="en-US" i="1" kern="100" dirty="0">
              <a:solidFill>
                <a:schemeClr val="tx1">
                  <a:lumMod val="65000"/>
                  <a:lumOff val="3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1608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p:txBody>
          <a:bodyPr/>
          <a:lstStyle/>
          <a:p>
            <a:r>
              <a:rPr lang="it-IT" dirty="0"/>
              <a:t>Barriers and biases during decision making</a:t>
            </a:r>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p:txBody>
          <a:bodyPr/>
          <a:lstStyle/>
          <a:p>
            <a:r>
              <a:rPr lang="en-US" dirty="0"/>
              <a:t>Module: Horizontal Skills / Learning Unit: Soft Skills / Sub Unit: Decision making and problem solving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p:txBody>
          <a:bodyPr/>
          <a:lstStyle/>
          <a:p>
            <a:fld id="{D57F1E4F-1CFF-5643-939E-217C01CDF565}" type="slidenum">
              <a:rPr lang="en-US" smtClean="0"/>
              <a:pPr/>
              <a:t>49</a:t>
            </a:fld>
            <a:endParaRPr lang="en-US" dirty="0"/>
          </a:p>
        </p:txBody>
      </p:sp>
      <p:sp>
        <p:nvSpPr>
          <p:cNvPr id="6" name="TextBox 5">
            <a:extLst>
              <a:ext uri="{FF2B5EF4-FFF2-40B4-BE49-F238E27FC236}">
                <a16:creationId xmlns:a16="http://schemas.microsoft.com/office/drawing/2014/main" id="{2C7C642A-A8CD-9CAB-D8A3-33BB416211A8}"/>
              </a:ext>
            </a:extLst>
          </p:cNvPr>
          <p:cNvSpPr txBox="1"/>
          <p:nvPr/>
        </p:nvSpPr>
        <p:spPr>
          <a:xfrm>
            <a:off x="1030015" y="1807779"/>
            <a:ext cx="5812220" cy="1292662"/>
          </a:xfrm>
          <a:prstGeom prst="rect">
            <a:avLst/>
          </a:prstGeom>
          <a:noFill/>
        </p:spPr>
        <p:txBody>
          <a:bodyPr wrap="square" rtlCol="0">
            <a:spAutoFit/>
          </a:bodyPr>
          <a:lstStyle/>
          <a:p>
            <a:pPr marL="342900" indent="-342900">
              <a:buAutoNum type="arabicPeriod"/>
            </a:pPr>
            <a:r>
              <a:rPr lang="en-US" sz="2000" b="1" dirty="0">
                <a:solidFill>
                  <a:schemeClr val="tx1">
                    <a:lumMod val="65000"/>
                    <a:lumOff val="35000"/>
                  </a:schemeClr>
                </a:solidFill>
              </a:rPr>
              <a:t>Heuristics</a:t>
            </a:r>
          </a:p>
          <a:p>
            <a:r>
              <a:rPr lang="en-US" sz="2000" dirty="0">
                <a:solidFill>
                  <a:schemeClr val="tx1">
                    <a:lumMod val="65000"/>
                    <a:lumOff val="35000"/>
                  </a:schemeClr>
                </a:solidFill>
              </a:rPr>
              <a:t>“</a:t>
            </a:r>
            <a:r>
              <a:rPr lang="en-GB" sz="2000" dirty="0">
                <a:solidFill>
                  <a:schemeClr val="tx1">
                    <a:lumMod val="65000"/>
                    <a:lumOff val="35000"/>
                  </a:schemeClr>
                </a:solidFill>
              </a:rPr>
              <a:t>mental shortcuts that enable people to make quick but less-than-optimal decisions” (Drew, 2023).</a:t>
            </a:r>
            <a:endParaRPr lang="en-US" sz="2000" dirty="0">
              <a:solidFill>
                <a:schemeClr val="tx1">
                  <a:lumMod val="65000"/>
                  <a:lumOff val="35000"/>
                </a:schemeClr>
              </a:solidFill>
            </a:endParaRPr>
          </a:p>
          <a:p>
            <a:endParaRPr lang="en-US" dirty="0"/>
          </a:p>
        </p:txBody>
      </p:sp>
      <p:sp>
        <p:nvSpPr>
          <p:cNvPr id="7" name="TextBox 6">
            <a:extLst>
              <a:ext uri="{FF2B5EF4-FFF2-40B4-BE49-F238E27FC236}">
                <a16:creationId xmlns:a16="http://schemas.microsoft.com/office/drawing/2014/main" id="{903A0BB9-9A2A-EF14-079B-DB8B798AB4CD}"/>
              </a:ext>
            </a:extLst>
          </p:cNvPr>
          <p:cNvSpPr txBox="1"/>
          <p:nvPr/>
        </p:nvSpPr>
        <p:spPr>
          <a:xfrm>
            <a:off x="4742793" y="4192040"/>
            <a:ext cx="6611007" cy="1569660"/>
          </a:xfrm>
          <a:prstGeom prst="rect">
            <a:avLst/>
          </a:prstGeom>
          <a:noFill/>
        </p:spPr>
        <p:txBody>
          <a:bodyPr wrap="square" rtlCol="0">
            <a:spAutoFit/>
          </a:bodyPr>
          <a:lstStyle/>
          <a:p>
            <a:r>
              <a:rPr lang="en-US" b="1" dirty="0">
                <a:solidFill>
                  <a:schemeClr val="tx1">
                    <a:lumMod val="65000"/>
                    <a:lumOff val="35000"/>
                  </a:schemeClr>
                </a:solidFill>
              </a:rPr>
              <a:t>2. </a:t>
            </a:r>
            <a:r>
              <a:rPr lang="en-US" sz="2000" b="1" dirty="0">
                <a:solidFill>
                  <a:schemeClr val="tx1">
                    <a:lumMod val="65000"/>
                    <a:lumOff val="35000"/>
                  </a:schemeClr>
                </a:solidFill>
              </a:rPr>
              <a:t>Complexity of the process based on:</a:t>
            </a:r>
          </a:p>
          <a:p>
            <a:pPr lvl="1"/>
            <a:r>
              <a:rPr lang="en-US" sz="2000" dirty="0">
                <a:solidFill>
                  <a:schemeClr val="tx1">
                    <a:lumMod val="65000"/>
                    <a:lumOff val="35000"/>
                  </a:schemeClr>
                </a:solidFill>
              </a:rPr>
              <a:t>     Specific context</a:t>
            </a:r>
          </a:p>
          <a:p>
            <a:pPr lvl="1"/>
            <a:r>
              <a:rPr lang="en-US" sz="2000" dirty="0">
                <a:solidFill>
                  <a:schemeClr val="tx1">
                    <a:lumMod val="65000"/>
                    <a:lumOff val="35000"/>
                  </a:schemeClr>
                </a:solidFill>
              </a:rPr>
              <a:t>     Nature of the problem </a:t>
            </a:r>
          </a:p>
          <a:p>
            <a:r>
              <a:rPr lang="en-US" dirty="0"/>
              <a:t>     </a:t>
            </a:r>
          </a:p>
          <a:p>
            <a:endParaRPr lang="en-US" dirty="0"/>
          </a:p>
        </p:txBody>
      </p:sp>
      <p:pic>
        <p:nvPicPr>
          <p:cNvPr id="9" name="Picture 8" descr="A light bulb drawn on a chalkboard&#10;&#10;Description automatically generated">
            <a:extLst>
              <a:ext uri="{FF2B5EF4-FFF2-40B4-BE49-F238E27FC236}">
                <a16:creationId xmlns:a16="http://schemas.microsoft.com/office/drawing/2014/main" id="{2714DF5A-9E23-9248-E0E5-89C950A4724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36222" y="1600631"/>
            <a:ext cx="4798426" cy="2249262"/>
          </a:xfrm>
          <a:prstGeom prst="rect">
            <a:avLst/>
          </a:prstGeom>
        </p:spPr>
      </p:pic>
      <p:sp>
        <p:nvSpPr>
          <p:cNvPr id="10" name="TextBox 9">
            <a:extLst>
              <a:ext uri="{FF2B5EF4-FFF2-40B4-BE49-F238E27FC236}">
                <a16:creationId xmlns:a16="http://schemas.microsoft.com/office/drawing/2014/main" id="{B1F7E23A-7CA5-C26C-5A04-E17A9C3E856C}"/>
              </a:ext>
            </a:extLst>
          </p:cNvPr>
          <p:cNvSpPr txBox="1"/>
          <p:nvPr/>
        </p:nvSpPr>
        <p:spPr>
          <a:xfrm>
            <a:off x="7588468" y="3989875"/>
            <a:ext cx="4246179" cy="230832"/>
          </a:xfrm>
          <a:prstGeom prst="rect">
            <a:avLst/>
          </a:prstGeom>
          <a:noFill/>
        </p:spPr>
        <p:txBody>
          <a:bodyPr wrap="square" rtlCol="0">
            <a:spAutoFit/>
          </a:bodyPr>
          <a:lstStyle/>
          <a:p>
            <a:r>
              <a:rPr lang="en-GB" sz="900">
                <a:hlinkClick r:id="rId3" tooltip="https://www.actuaries.digital/2018/04/03/biases-and-heuristics-beyond-the-numbers/"/>
              </a:rPr>
              <a:t>This Photo</a:t>
            </a:r>
            <a:r>
              <a:rPr lang="en-GB" sz="900"/>
              <a:t> by Unknown Author is licensed under </a:t>
            </a:r>
            <a:r>
              <a:rPr lang="en-GB" sz="900">
                <a:hlinkClick r:id="rId4" tooltip="https://creativecommons.org/licenses/by-nc/3.0/"/>
              </a:rPr>
              <a:t>CC BY-NC</a:t>
            </a:r>
            <a:endParaRPr lang="en-GB" sz="900"/>
          </a:p>
        </p:txBody>
      </p:sp>
      <p:pic>
        <p:nvPicPr>
          <p:cNvPr id="18" name="Picture 17" descr="A person drawing a diagram on a chalkboard&#10;&#10;Description automatically generated">
            <a:extLst>
              <a:ext uri="{FF2B5EF4-FFF2-40B4-BE49-F238E27FC236}">
                <a16:creationId xmlns:a16="http://schemas.microsoft.com/office/drawing/2014/main" id="{BE66434E-1A1D-43C9-15D9-3FDC281D1C8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56141" y="3989875"/>
            <a:ext cx="3447392" cy="1820917"/>
          </a:xfrm>
          <a:prstGeom prst="rect">
            <a:avLst/>
          </a:prstGeom>
        </p:spPr>
      </p:pic>
      <p:sp>
        <p:nvSpPr>
          <p:cNvPr id="19" name="TextBox 18">
            <a:extLst>
              <a:ext uri="{FF2B5EF4-FFF2-40B4-BE49-F238E27FC236}">
                <a16:creationId xmlns:a16="http://schemas.microsoft.com/office/drawing/2014/main" id="{33EBAFB5-9055-E877-7443-EE0FD452129E}"/>
              </a:ext>
            </a:extLst>
          </p:cNvPr>
          <p:cNvSpPr txBox="1"/>
          <p:nvPr/>
        </p:nvSpPr>
        <p:spPr>
          <a:xfrm>
            <a:off x="1372657" y="5815383"/>
            <a:ext cx="2569779" cy="369332"/>
          </a:xfrm>
          <a:prstGeom prst="rect">
            <a:avLst/>
          </a:prstGeom>
          <a:noFill/>
        </p:spPr>
        <p:txBody>
          <a:bodyPr wrap="square" rtlCol="0">
            <a:spAutoFit/>
          </a:bodyPr>
          <a:lstStyle/>
          <a:p>
            <a:r>
              <a:rPr lang="en-GB" sz="900">
                <a:hlinkClick r:id="rId6" tooltip="https://here2there.ca/complexity-and-community-change-managing-adaptively-to-improve-effectiveness/"/>
              </a:rPr>
              <a:t>This Photo</a:t>
            </a:r>
            <a:r>
              <a:rPr lang="en-GB" sz="900"/>
              <a:t> by Unknown Author is licensed under </a:t>
            </a:r>
            <a:r>
              <a:rPr lang="en-GB" sz="900">
                <a:hlinkClick r:id="rId4" tooltip="https://creativecommons.org/licenses/by-nc/3.0/"/>
              </a:rPr>
              <a:t>CC BY-NC</a:t>
            </a:r>
            <a:endParaRPr lang="en-GB" sz="900"/>
          </a:p>
        </p:txBody>
      </p:sp>
    </p:spTree>
    <p:extLst>
      <p:ext uri="{BB962C8B-B14F-4D97-AF65-F5344CB8AC3E}">
        <p14:creationId xmlns:p14="http://schemas.microsoft.com/office/powerpoint/2010/main" val="1399154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6AABBD95-E777-DA95-46DC-FFB0D5EC4CE3}"/>
              </a:ext>
            </a:extLst>
          </p:cNvPr>
          <p:cNvPicPr>
            <a:picLocks noChangeAspect="1"/>
          </p:cNvPicPr>
          <p:nvPr/>
        </p:nvPicPr>
        <p:blipFill>
          <a:blip r:embed="rId2"/>
          <a:stretch>
            <a:fillRect/>
          </a:stretch>
        </p:blipFill>
        <p:spPr>
          <a:xfrm>
            <a:off x="6181865" y="2271868"/>
            <a:ext cx="5806368" cy="3599948"/>
          </a:xfrm>
          <a:prstGeom prst="rect">
            <a:avLst/>
          </a:prstGeom>
        </p:spPr>
      </p:pic>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it-IT" sz="4400" dirty="0" err="1"/>
              <a:t>What</a:t>
            </a:r>
            <a:r>
              <a:rPr lang="it-IT" sz="4400" dirty="0"/>
              <a:t> </a:t>
            </a:r>
            <a:r>
              <a:rPr lang="it-IT" sz="4400" dirty="0" err="1"/>
              <a:t>is</a:t>
            </a:r>
            <a:r>
              <a:rPr lang="it-IT" sz="4400" dirty="0"/>
              <a:t> </a:t>
            </a:r>
            <a:r>
              <a:rPr lang="it-IT" sz="4400" dirty="0" err="1"/>
              <a:t>effective</a:t>
            </a:r>
            <a:r>
              <a:rPr lang="it-IT" sz="4400" dirty="0"/>
              <a:t> </a:t>
            </a:r>
            <a:r>
              <a:rPr lang="it-IT" sz="4400" dirty="0" err="1"/>
              <a:t>communication</a:t>
            </a:r>
            <a:r>
              <a:rPr lang="it-IT" sz="4400" dirty="0"/>
              <a:t>?</a:t>
            </a:r>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
        <p:nvSpPr>
          <p:cNvPr id="12" name="CasellaDiTesto 11">
            <a:extLst>
              <a:ext uri="{FF2B5EF4-FFF2-40B4-BE49-F238E27FC236}">
                <a16:creationId xmlns:a16="http://schemas.microsoft.com/office/drawing/2014/main" id="{6BDA0B7F-9557-918C-A445-39F5288D214D}"/>
              </a:ext>
            </a:extLst>
          </p:cNvPr>
          <p:cNvSpPr txBox="1"/>
          <p:nvPr/>
        </p:nvSpPr>
        <p:spPr>
          <a:xfrm>
            <a:off x="550506" y="1625537"/>
            <a:ext cx="10879493" cy="830997"/>
          </a:xfrm>
          <a:prstGeom prst="rect">
            <a:avLst/>
          </a:prstGeom>
          <a:noFill/>
        </p:spPr>
        <p:txBody>
          <a:bodyPr wrap="square" rtlCol="0">
            <a:spAutoFit/>
          </a:bodyPr>
          <a:lstStyle/>
          <a:p>
            <a:r>
              <a:rPr lang="en-US" sz="2400" kern="100" dirty="0">
                <a:solidFill>
                  <a:schemeClr val="tx1">
                    <a:lumMod val="65000"/>
                    <a:lumOff val="35000"/>
                  </a:schemeClr>
                </a:solidFill>
                <a:latin typeface="Calibri" panose="020F0502020204030204" pitchFamily="34" charset="0"/>
                <a:ea typeface="Calibri" panose="020F0502020204030204" pitchFamily="34" charset="0"/>
              </a:rPr>
              <a:t>The process of conveying information or ideas in a way that is </a:t>
            </a:r>
            <a:r>
              <a:rPr lang="en-US" sz="2400" kern="100" dirty="0" err="1">
                <a:solidFill>
                  <a:schemeClr val="tx1">
                    <a:lumMod val="65000"/>
                    <a:lumOff val="35000"/>
                  </a:schemeClr>
                </a:solidFill>
                <a:latin typeface="Calibri" panose="020F0502020204030204" pitchFamily="34" charset="0"/>
                <a:ea typeface="Calibri" panose="020F0502020204030204" pitchFamily="34" charset="0"/>
              </a:rPr>
              <a:t>understood,and</a:t>
            </a:r>
            <a:r>
              <a:rPr lang="en-US" sz="2400" kern="100" dirty="0">
                <a:solidFill>
                  <a:schemeClr val="tx1">
                    <a:lumMod val="65000"/>
                    <a:lumOff val="35000"/>
                  </a:schemeClr>
                </a:solidFill>
                <a:latin typeface="Calibri" panose="020F0502020204030204" pitchFamily="34" charset="0"/>
                <a:ea typeface="Calibri" panose="020F0502020204030204" pitchFamily="34" charset="0"/>
              </a:rPr>
              <a:t> the intended message is successfully delivered and received</a:t>
            </a:r>
            <a:endParaRPr lang="it-IT" sz="2400" b="1" dirty="0">
              <a:solidFill>
                <a:schemeClr val="tx1">
                  <a:lumMod val="65000"/>
                  <a:lumOff val="35000"/>
                </a:schemeClr>
              </a:solidFill>
            </a:endParaRPr>
          </a:p>
        </p:txBody>
      </p:sp>
      <p:sp>
        <p:nvSpPr>
          <p:cNvPr id="13" name="CasellaDiTesto 12">
            <a:extLst>
              <a:ext uri="{FF2B5EF4-FFF2-40B4-BE49-F238E27FC236}">
                <a16:creationId xmlns:a16="http://schemas.microsoft.com/office/drawing/2014/main" id="{8A9971E9-78D0-CEA0-7B70-FF1EC77F3460}"/>
              </a:ext>
            </a:extLst>
          </p:cNvPr>
          <p:cNvSpPr txBox="1"/>
          <p:nvPr/>
        </p:nvSpPr>
        <p:spPr>
          <a:xfrm>
            <a:off x="908347" y="5164081"/>
            <a:ext cx="5134609" cy="369332"/>
          </a:xfrm>
          <a:prstGeom prst="rect">
            <a:avLst/>
          </a:prstGeom>
          <a:noFill/>
        </p:spPr>
        <p:txBody>
          <a:bodyPr wrap="square" rtlCol="0">
            <a:spAutoFit/>
          </a:bodyPr>
          <a:lstStyle/>
          <a:p>
            <a:pPr algn="ctr"/>
            <a:r>
              <a:rPr lang="it-IT" b="1" dirty="0">
                <a:solidFill>
                  <a:schemeClr val="tx1">
                    <a:lumMod val="65000"/>
                    <a:lumOff val="35000"/>
                  </a:schemeClr>
                </a:solidFill>
              </a:rPr>
              <a:t>ULTIMATE</a:t>
            </a:r>
            <a:r>
              <a:rPr lang="it-IT" dirty="0">
                <a:solidFill>
                  <a:schemeClr val="tx1">
                    <a:lumMod val="65000"/>
                    <a:lumOff val="35000"/>
                  </a:schemeClr>
                </a:solidFill>
              </a:rPr>
              <a:t> </a:t>
            </a:r>
            <a:r>
              <a:rPr lang="it-IT" b="1" dirty="0">
                <a:solidFill>
                  <a:schemeClr val="tx1">
                    <a:lumMod val="65000"/>
                    <a:lumOff val="35000"/>
                  </a:schemeClr>
                </a:solidFill>
              </a:rPr>
              <a:t>GOAL</a:t>
            </a:r>
          </a:p>
        </p:txBody>
      </p:sp>
      <p:sp>
        <p:nvSpPr>
          <p:cNvPr id="14" name="CasellaDiTesto 13">
            <a:extLst>
              <a:ext uri="{FF2B5EF4-FFF2-40B4-BE49-F238E27FC236}">
                <a16:creationId xmlns:a16="http://schemas.microsoft.com/office/drawing/2014/main" id="{C8956742-7BF3-3B73-4E7A-D33319ABBB9D}"/>
              </a:ext>
            </a:extLst>
          </p:cNvPr>
          <p:cNvSpPr txBox="1"/>
          <p:nvPr/>
        </p:nvSpPr>
        <p:spPr>
          <a:xfrm>
            <a:off x="550504" y="2593066"/>
            <a:ext cx="10879493" cy="369332"/>
          </a:xfrm>
          <a:prstGeom prst="rect">
            <a:avLst/>
          </a:prstGeom>
          <a:noFill/>
        </p:spPr>
        <p:txBody>
          <a:bodyPr wrap="square" rtlCol="0">
            <a:spAutoFit/>
          </a:bodyPr>
          <a:lstStyle/>
          <a:p>
            <a:pPr marL="285750" indent="-285750">
              <a:buFont typeface="Arial" panose="020B0604020202020204" pitchFamily="34" charset="0"/>
              <a:buChar char="•"/>
            </a:pPr>
            <a:r>
              <a:rPr lang="en-US" kern="100" dirty="0">
                <a:solidFill>
                  <a:schemeClr val="tx1">
                    <a:lumMod val="65000"/>
                    <a:lumOff val="35000"/>
                  </a:schemeClr>
                </a:solidFill>
                <a:ea typeface="Calibri" panose="020F0502020204030204" pitchFamily="34" charset="0"/>
              </a:rPr>
              <a:t>Crucial skill in both personal and professional contexts</a:t>
            </a:r>
          </a:p>
        </p:txBody>
      </p:sp>
      <p:sp>
        <p:nvSpPr>
          <p:cNvPr id="15" name="CasellaDiTesto 14">
            <a:extLst>
              <a:ext uri="{FF2B5EF4-FFF2-40B4-BE49-F238E27FC236}">
                <a16:creationId xmlns:a16="http://schemas.microsoft.com/office/drawing/2014/main" id="{61143F75-5560-30C1-A9AE-BE1EC66B3EB5}"/>
              </a:ext>
            </a:extLst>
          </p:cNvPr>
          <p:cNvSpPr txBox="1"/>
          <p:nvPr/>
        </p:nvSpPr>
        <p:spPr>
          <a:xfrm>
            <a:off x="550504" y="3077868"/>
            <a:ext cx="5850296" cy="646331"/>
          </a:xfrm>
          <a:prstGeom prst="rect">
            <a:avLst/>
          </a:prstGeom>
          <a:noFill/>
        </p:spPr>
        <p:txBody>
          <a:bodyPr wrap="square">
            <a:spAutoFit/>
          </a:bodyPr>
          <a:lstStyle/>
          <a:p>
            <a:pPr marL="285750" indent="-285750">
              <a:buFont typeface="Arial" panose="020B0604020202020204" pitchFamily="34" charset="0"/>
              <a:buChar char="•"/>
            </a:pP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It encompasses the nuanced interplay of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language</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tone</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body language</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 and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context</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 </a:t>
            </a:r>
            <a:endParaRPr lang="it-IT" u="sng" dirty="0">
              <a:solidFill>
                <a:schemeClr val="tx1">
                  <a:lumMod val="65000"/>
                  <a:lumOff val="35000"/>
                </a:schemeClr>
              </a:solidFill>
            </a:endParaRPr>
          </a:p>
        </p:txBody>
      </p:sp>
      <p:pic>
        <p:nvPicPr>
          <p:cNvPr id="16" name="Immagine 15">
            <a:extLst>
              <a:ext uri="{FF2B5EF4-FFF2-40B4-BE49-F238E27FC236}">
                <a16:creationId xmlns:a16="http://schemas.microsoft.com/office/drawing/2014/main" id="{D92CC06A-3205-E448-77C2-E24B143734F6}"/>
              </a:ext>
            </a:extLst>
          </p:cNvPr>
          <p:cNvPicPr>
            <a:picLocks noChangeAspect="1"/>
          </p:cNvPicPr>
          <p:nvPr/>
        </p:nvPicPr>
        <p:blipFill>
          <a:blip r:embed="rId3">
            <a:clrChange>
              <a:clrFrom>
                <a:srgbClr val="F7F7F7"/>
              </a:clrFrom>
              <a:clrTo>
                <a:srgbClr val="F7F7F7">
                  <a:alpha val="0"/>
                </a:srgbClr>
              </a:clrTo>
            </a:clrChange>
          </a:blip>
          <a:stretch>
            <a:fillRect/>
          </a:stretch>
        </p:blipFill>
        <p:spPr>
          <a:xfrm>
            <a:off x="2848064" y="3852526"/>
            <a:ext cx="1255176" cy="1255176"/>
          </a:xfrm>
          <a:prstGeom prst="rect">
            <a:avLst/>
          </a:prstGeom>
        </p:spPr>
      </p:pic>
      <p:sp>
        <p:nvSpPr>
          <p:cNvPr id="17" name="CasellaDiTesto 16">
            <a:extLst>
              <a:ext uri="{FF2B5EF4-FFF2-40B4-BE49-F238E27FC236}">
                <a16:creationId xmlns:a16="http://schemas.microsoft.com/office/drawing/2014/main" id="{AF5986C1-9CEF-804F-24C8-A630089427F2}"/>
              </a:ext>
            </a:extLst>
          </p:cNvPr>
          <p:cNvSpPr txBox="1"/>
          <p:nvPr/>
        </p:nvSpPr>
        <p:spPr>
          <a:xfrm>
            <a:off x="419935" y="5626661"/>
            <a:ext cx="6111432" cy="646331"/>
          </a:xfrm>
          <a:prstGeom prst="rect">
            <a:avLst/>
          </a:prstGeom>
          <a:noFill/>
          <a:ln>
            <a:solidFill>
              <a:schemeClr val="tx1">
                <a:lumMod val="65000"/>
                <a:lumOff val="35000"/>
              </a:schemeClr>
            </a:solidFill>
          </a:ln>
        </p:spPr>
        <p:txBody>
          <a:bodyPr wrap="square">
            <a:spAutoFit/>
          </a:bodyPr>
          <a:lstStyle/>
          <a:p>
            <a:pPr algn="ctr"/>
            <a:r>
              <a:rPr lang="en-US" dirty="0">
                <a:solidFill>
                  <a:schemeClr val="tx1">
                    <a:lumMod val="65000"/>
                    <a:lumOff val="35000"/>
                  </a:schemeClr>
                </a:solidFill>
              </a:rPr>
              <a:t>To convey a message with precision and to elicit the desired response or action from the receiver</a:t>
            </a:r>
            <a:endParaRPr lang="it-IT" dirty="0">
              <a:solidFill>
                <a:schemeClr val="tx1">
                  <a:lumMod val="65000"/>
                  <a:lumOff val="35000"/>
                </a:schemeClr>
              </a:solidFill>
            </a:endParaRPr>
          </a:p>
        </p:txBody>
      </p:sp>
      <p:sp>
        <p:nvSpPr>
          <p:cNvPr id="19" name="CasellaDiTesto 18">
            <a:extLst>
              <a:ext uri="{FF2B5EF4-FFF2-40B4-BE49-F238E27FC236}">
                <a16:creationId xmlns:a16="http://schemas.microsoft.com/office/drawing/2014/main" id="{937B1B25-3E8E-FBD5-5614-EC6DB7AF5F96}"/>
              </a:ext>
            </a:extLst>
          </p:cNvPr>
          <p:cNvSpPr txBox="1"/>
          <p:nvPr/>
        </p:nvSpPr>
        <p:spPr>
          <a:xfrm>
            <a:off x="8088838" y="6008348"/>
            <a:ext cx="1992422" cy="276999"/>
          </a:xfrm>
          <a:prstGeom prst="rect">
            <a:avLst/>
          </a:prstGeom>
          <a:noFill/>
        </p:spPr>
        <p:txBody>
          <a:bodyPr wrap="square">
            <a:spAutoFit/>
          </a:bodyPr>
          <a:lstStyle/>
          <a:p>
            <a:pPr algn="ctr">
              <a:spcAft>
                <a:spcPts val="1000"/>
              </a:spcAft>
            </a:pP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(Source: </a:t>
            </a:r>
            <a:r>
              <a:rPr lang="en-GB" sz="1200" u="sng" dirty="0">
                <a:solidFill>
                  <a:schemeClr val="tx1">
                    <a:lumMod val="65000"/>
                    <a:lumOff val="35000"/>
                  </a:schemeClr>
                </a:solidFill>
                <a:ea typeface="Times New Roman" panose="02020603050405020304" pitchFamily="18" charset="0"/>
                <a:cs typeface="Open Sans" panose="020B0606030504020204" pitchFamily="34" charset="0"/>
                <a:hlinkClick r:id="rId4"/>
              </a:rPr>
              <a:t>theinvestorsbook</a:t>
            </a:r>
            <a:r>
              <a:rPr lang="en-GB" sz="1200" u="sng" dirty="0">
                <a:solidFill>
                  <a:schemeClr val="tx1">
                    <a:lumMod val="65000"/>
                    <a:lumOff val="35000"/>
                  </a:schemeClr>
                </a:solidFill>
                <a:effectLst/>
                <a:ea typeface="Times New Roman" panose="02020603050405020304" pitchFamily="18" charset="0"/>
                <a:cs typeface="Open Sans" panose="020B0606030504020204" pitchFamily="34" charset="0"/>
              </a:rPr>
              <a:t>)</a:t>
            </a:r>
            <a:endParaRPr lang="it-IT" sz="1200"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1666243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839788" y="819150"/>
            <a:ext cx="3932237" cy="1238249"/>
          </a:xfrm>
        </p:spPr>
        <p:txBody>
          <a:bodyPr anchor="b">
            <a:normAutofit/>
          </a:bodyPr>
          <a:lstStyle/>
          <a:p>
            <a:r>
              <a:rPr lang="it-IT" dirty="0"/>
              <a:t>Common errors and Biases</a:t>
            </a:r>
          </a:p>
        </p:txBody>
      </p:sp>
      <p:pic>
        <p:nvPicPr>
          <p:cNvPr id="3" name="Picture 2">
            <a:extLst>
              <a:ext uri="{FF2B5EF4-FFF2-40B4-BE49-F238E27FC236}">
                <a16:creationId xmlns:a16="http://schemas.microsoft.com/office/drawing/2014/main" id="{148A3EF5-1606-24CA-B2E8-1D34072B1E2A}"/>
              </a:ext>
            </a:extLst>
          </p:cNvPr>
          <p:cNvPicPr>
            <a:picLocks noChangeAspect="1"/>
          </p:cNvPicPr>
          <p:nvPr/>
        </p:nvPicPr>
        <p:blipFill>
          <a:blip r:embed="rId2"/>
          <a:stretch>
            <a:fillRect/>
          </a:stretch>
        </p:blipFill>
        <p:spPr>
          <a:xfrm>
            <a:off x="5336709" y="987425"/>
            <a:ext cx="5865157" cy="5146675"/>
          </a:xfrm>
          <a:prstGeom prst="rect">
            <a:avLst/>
          </a:prstGeom>
          <a:noFill/>
        </p:spPr>
      </p:pic>
      <p:sp>
        <p:nvSpPr>
          <p:cNvPr id="10" name="Text Placeholder 3">
            <a:extLst>
              <a:ext uri="{FF2B5EF4-FFF2-40B4-BE49-F238E27FC236}">
                <a16:creationId xmlns:a16="http://schemas.microsoft.com/office/drawing/2014/main" id="{CE5947BE-E4BA-B60A-E91F-4758CC49D128}"/>
              </a:ext>
            </a:extLst>
          </p:cNvPr>
          <p:cNvSpPr>
            <a:spLocks noGrp="1"/>
          </p:cNvSpPr>
          <p:nvPr>
            <p:ph type="body" sz="half" idx="2"/>
          </p:nvPr>
        </p:nvSpPr>
        <p:spPr>
          <a:xfrm>
            <a:off x="736807" y="2057400"/>
            <a:ext cx="3932237" cy="4076700"/>
          </a:xfrm>
        </p:spPr>
        <p:txBody>
          <a:bodyPr>
            <a:normAutofit/>
          </a:bodyPr>
          <a:lstStyle/>
          <a:p>
            <a:r>
              <a:rPr lang="en-GB" sz="2000" b="1" dirty="0">
                <a:solidFill>
                  <a:schemeClr val="tx1">
                    <a:lumMod val="65000"/>
                    <a:lumOff val="35000"/>
                  </a:schemeClr>
                </a:solidFill>
              </a:rPr>
              <a:t>CAN: </a:t>
            </a:r>
          </a:p>
          <a:p>
            <a:pPr marL="342900" indent="-342900">
              <a:buFont typeface="Wingdings" panose="05000000000000000000" pitchFamily="2" charset="2"/>
              <a:buChar char="§"/>
            </a:pPr>
            <a:r>
              <a:rPr lang="en-GB" sz="2000" dirty="0">
                <a:solidFill>
                  <a:schemeClr val="tx1">
                    <a:lumMod val="65000"/>
                    <a:lumOff val="35000"/>
                  </a:schemeClr>
                </a:solidFill>
              </a:rPr>
              <a:t>Be either conscious or unconscious</a:t>
            </a:r>
          </a:p>
          <a:p>
            <a:pPr marL="342900" indent="-342900">
              <a:buFont typeface="Wingdings" panose="05000000000000000000" pitchFamily="2" charset="2"/>
              <a:buChar char="§"/>
            </a:pPr>
            <a:r>
              <a:rPr lang="en-GB" sz="2000" dirty="0">
                <a:solidFill>
                  <a:schemeClr val="tx1">
                    <a:lumMod val="65000"/>
                    <a:lumOff val="35000"/>
                  </a:schemeClr>
                </a:solidFill>
              </a:rPr>
              <a:t>Lead to poor decision-making, </a:t>
            </a:r>
          </a:p>
          <a:p>
            <a:pPr marL="342900" indent="-342900">
              <a:buFont typeface="Wingdings" panose="05000000000000000000" pitchFamily="2" charset="2"/>
              <a:buChar char="§"/>
            </a:pPr>
            <a:r>
              <a:rPr lang="en-GB" sz="2000" dirty="0">
                <a:solidFill>
                  <a:schemeClr val="tx1">
                    <a:lumMod val="65000"/>
                    <a:lumOff val="35000"/>
                  </a:schemeClr>
                </a:solidFill>
              </a:rPr>
              <a:t>Bring forth one's prejudices,</a:t>
            </a:r>
          </a:p>
          <a:p>
            <a:pPr marL="342900" indent="-342900">
              <a:buFont typeface="Wingdings" panose="05000000000000000000" pitchFamily="2" charset="2"/>
              <a:buChar char="§"/>
            </a:pPr>
            <a:r>
              <a:rPr lang="en-GB" sz="2000" dirty="0">
                <a:solidFill>
                  <a:schemeClr val="tx1">
                    <a:lumMod val="65000"/>
                    <a:lumOff val="35000"/>
                  </a:schemeClr>
                </a:solidFill>
              </a:rPr>
              <a:t>Lead one to overestimate their capabilities,</a:t>
            </a:r>
          </a:p>
          <a:p>
            <a:pPr marL="342900" indent="-342900">
              <a:buFont typeface="Wingdings" panose="05000000000000000000" pitchFamily="2" charset="2"/>
              <a:buChar char="§"/>
            </a:pPr>
            <a:r>
              <a:rPr lang="en-GB" sz="2000" dirty="0">
                <a:solidFill>
                  <a:schemeClr val="tx1">
                    <a:lumMod val="65000"/>
                    <a:lumOff val="35000"/>
                  </a:schemeClr>
                </a:solidFill>
              </a:rPr>
              <a:t>Lead to misunderstandings with others,</a:t>
            </a:r>
          </a:p>
          <a:p>
            <a:pPr marL="342900" indent="-342900">
              <a:buFont typeface="Wingdings" panose="05000000000000000000" pitchFamily="2" charset="2"/>
              <a:buChar char="§"/>
            </a:pPr>
            <a:r>
              <a:rPr lang="en-GB" sz="2000" dirty="0">
                <a:solidFill>
                  <a:schemeClr val="tx1">
                    <a:lumMod val="65000"/>
                    <a:lumOff val="35000"/>
                  </a:schemeClr>
                </a:solidFill>
              </a:rPr>
              <a:t>Lead  to incorrect thought processes.</a:t>
            </a:r>
            <a:endParaRPr lang="en-US" sz="2000" dirty="0">
              <a:solidFill>
                <a:schemeClr val="tx1">
                  <a:lumMod val="65000"/>
                  <a:lumOff val="35000"/>
                </a:schemeClr>
              </a:solidFill>
            </a:endParaRPr>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a:xfrm>
            <a:off x="838200" y="6238876"/>
            <a:ext cx="9982200" cy="600074"/>
          </a:xfrm>
        </p:spPr>
        <p:txBody>
          <a:bodyPr anchor="ctr">
            <a:normAutofit/>
          </a:bodyPr>
          <a:lstStyle/>
          <a:p>
            <a:pPr>
              <a:spcAft>
                <a:spcPts val="600"/>
              </a:spcAft>
            </a:pPr>
            <a:r>
              <a:rPr lang="en-US" dirty="0"/>
              <a:t>Module: Horizontal Skills / Learning Unit: Soft Skills / Sub Unit: Decision making and problem solving</a:t>
            </a:r>
            <a:endParaRPr lang="en-US"/>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50</a:t>
            </a:fld>
            <a:endParaRPr lang="en-US"/>
          </a:p>
        </p:txBody>
      </p:sp>
      <p:sp>
        <p:nvSpPr>
          <p:cNvPr id="11" name="TextBox 10">
            <a:extLst>
              <a:ext uri="{FF2B5EF4-FFF2-40B4-BE49-F238E27FC236}">
                <a16:creationId xmlns:a16="http://schemas.microsoft.com/office/drawing/2014/main" id="{82B7FF74-C60E-33E8-4AD9-377420E0EABB}"/>
              </a:ext>
            </a:extLst>
          </p:cNvPr>
          <p:cNvSpPr txBox="1"/>
          <p:nvPr/>
        </p:nvSpPr>
        <p:spPr>
          <a:xfrm>
            <a:off x="7023540" y="5964823"/>
            <a:ext cx="2393812" cy="338554"/>
          </a:xfrm>
          <a:prstGeom prst="rect">
            <a:avLst/>
          </a:prstGeom>
          <a:noFill/>
        </p:spPr>
        <p:txBody>
          <a:bodyPr wrap="square" rtlCol="0">
            <a:spAutoFit/>
          </a:bodyPr>
          <a:lstStyle/>
          <a:p>
            <a:r>
              <a:rPr lang="en-US" sz="1600" dirty="0">
                <a:solidFill>
                  <a:schemeClr val="tx1">
                    <a:lumMod val="65000"/>
                    <a:lumOff val="35000"/>
                  </a:schemeClr>
                </a:solidFill>
              </a:rPr>
              <a:t>Source: Smith et al (2012)</a:t>
            </a:r>
            <a:endParaRPr lang="en-GB" sz="1600" dirty="0">
              <a:solidFill>
                <a:schemeClr val="tx1">
                  <a:lumMod val="65000"/>
                  <a:lumOff val="35000"/>
                </a:schemeClr>
              </a:solidFill>
            </a:endParaRPr>
          </a:p>
        </p:txBody>
      </p:sp>
    </p:spTree>
    <p:extLst>
      <p:ext uri="{BB962C8B-B14F-4D97-AF65-F5344CB8AC3E}">
        <p14:creationId xmlns:p14="http://schemas.microsoft.com/office/powerpoint/2010/main" val="1404333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838200" y="890829"/>
            <a:ext cx="9060957" cy="820464"/>
          </a:xfrm>
        </p:spPr>
        <p:txBody>
          <a:bodyPr anchor="b">
            <a:normAutofit/>
          </a:bodyPr>
          <a:lstStyle/>
          <a:p>
            <a:r>
              <a:rPr lang="it-IT" dirty="0"/>
              <a:t>How to overcome biases and errors</a:t>
            </a:r>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a:xfrm>
            <a:off x="838200" y="6238876"/>
            <a:ext cx="9982200" cy="600074"/>
          </a:xfrm>
        </p:spPr>
        <p:txBody>
          <a:bodyPr anchor="ctr">
            <a:normAutofit/>
          </a:bodyPr>
          <a:lstStyle/>
          <a:p>
            <a:pPr>
              <a:spcAft>
                <a:spcPts val="600"/>
              </a:spcAft>
            </a:pPr>
            <a:r>
              <a:rPr lang="en-US" dirty="0"/>
              <a:t>Module: Horizontal Skills / Learning Unit: Soft Skills / Sub Unit: Decision making and problem solving</a:t>
            </a:r>
            <a:endParaRPr lang="en-US"/>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51</a:t>
            </a:fld>
            <a:endParaRPr lang="en-US"/>
          </a:p>
        </p:txBody>
      </p:sp>
      <p:graphicFrame>
        <p:nvGraphicFramePr>
          <p:cNvPr id="6" name="Diagram 5">
            <a:extLst>
              <a:ext uri="{FF2B5EF4-FFF2-40B4-BE49-F238E27FC236}">
                <a16:creationId xmlns:a16="http://schemas.microsoft.com/office/drawing/2014/main" id="{548675C0-40EA-B6CB-9E81-74379C624E9B}"/>
              </a:ext>
            </a:extLst>
          </p:cNvPr>
          <p:cNvGraphicFramePr/>
          <p:nvPr>
            <p:extLst>
              <p:ext uri="{D42A27DB-BD31-4B8C-83A1-F6EECF244321}">
                <p14:modId xmlns:p14="http://schemas.microsoft.com/office/powerpoint/2010/main" val="1803042937"/>
              </p:ext>
            </p:extLst>
          </p:nvPr>
        </p:nvGraphicFramePr>
        <p:xfrm>
          <a:off x="1881352" y="1816069"/>
          <a:ext cx="8278648" cy="4322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30087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722935" y="929508"/>
            <a:ext cx="10515600" cy="1009651"/>
          </a:xfrm>
        </p:spPr>
        <p:txBody>
          <a:bodyPr/>
          <a:lstStyle/>
          <a:p>
            <a:r>
              <a:rPr lang="en-US" dirty="0"/>
              <a:t>Activity #5</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52</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1175"/>
            <a:ext cx="10285072" cy="4394200"/>
          </a:xfrm>
        </p:spPr>
        <p:txBody>
          <a:bodyPr>
            <a:normAutofit fontScale="85000" lnSpcReduction="20000"/>
          </a:bodyPr>
          <a:lstStyle/>
          <a:p>
            <a:pPr marL="0" indent="0" algn="ctr">
              <a:buNone/>
            </a:pPr>
            <a:r>
              <a:rPr lang="en-US" sz="3400" kern="100" dirty="0">
                <a:solidFill>
                  <a:schemeClr val="tx1">
                    <a:lumMod val="65000"/>
                    <a:lumOff val="35000"/>
                  </a:schemeClr>
                </a:solidFill>
                <a:effectLst/>
                <a:ea typeface="Calibri" panose="020F0502020204030204" pitchFamily="34" charset="0"/>
                <a:cs typeface="Times New Roman" panose="02020603050405020304" pitchFamily="18" charset="0"/>
              </a:rPr>
              <a:t>Case Study</a:t>
            </a:r>
          </a:p>
          <a:p>
            <a:pPr marL="0" indent="0" algn="just">
              <a:buNone/>
            </a:pPr>
            <a:r>
              <a:rPr lang="en-GB" i="1" kern="100" dirty="0">
                <a:solidFill>
                  <a:schemeClr val="tx1">
                    <a:lumMod val="65000"/>
                    <a:lumOff val="35000"/>
                  </a:schemeClr>
                </a:solidFill>
                <a:ea typeface="Calibri" panose="020F0502020204030204" pitchFamily="34" charset="0"/>
                <a:cs typeface="Times New Roman" panose="02020603050405020304" pitchFamily="18" charset="0"/>
              </a:rPr>
              <a:t>You are running an agribusiness with two of your best friends. All three of you have a very good educational background on studies relevant to the field of agriculture, management and marketing which are complementary with each other and mandatory on how to run such a business successfully. Your company is interested in participating in a collaboration scheme along with other local agribusinesses with a view to expand their network and reach more customers. However, after one year of participating in this collaboration nothing seems to have changed not only for your company but also for the rest of the network. Your partners based on their experience try to convince you to agree to let the courts resolve the situation as the only solution, because the rest of the partners in the collaboration scheme had done so, and because they strongly believe that this is how things work in similar situations.  </a:t>
            </a:r>
          </a:p>
          <a:p>
            <a:pPr marL="0" indent="0" algn="just">
              <a:buNone/>
            </a:pPr>
            <a:r>
              <a:rPr lang="en-GB" i="1" kern="100" dirty="0">
                <a:solidFill>
                  <a:schemeClr val="tx1">
                    <a:lumMod val="65000"/>
                    <a:lumOff val="35000"/>
                  </a:schemeClr>
                </a:solidFill>
                <a:ea typeface="Calibri" panose="020F0502020204030204" pitchFamily="34" charset="0"/>
                <a:cs typeface="Times New Roman" panose="02020603050405020304" pitchFamily="18" charset="0"/>
              </a:rPr>
              <a:t>-	Into what kind of mistakes your partners have fallen that hinder you from coming up with the best decision?</a:t>
            </a:r>
          </a:p>
          <a:p>
            <a:pPr marL="0" indent="0" algn="ctr">
              <a:buNone/>
            </a:pPr>
            <a:endParaRPr lang="en-GB" i="1" kern="100" dirty="0">
              <a:solidFill>
                <a:schemeClr val="tx1">
                  <a:lumMod val="65000"/>
                  <a:lumOff val="3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3332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838200" y="812800"/>
            <a:ext cx="10515600" cy="877888"/>
          </a:xfrm>
        </p:spPr>
        <p:txBody>
          <a:bodyPr vert="horz" lIns="91440" tIns="45720" rIns="91440" bIns="45720" rtlCol="0" anchor="ctr">
            <a:normAutofit/>
          </a:bodyPr>
          <a:lstStyle/>
          <a:p>
            <a:r>
              <a:rPr lang="it-IT" kern="1200">
                <a:latin typeface="+mj-lt"/>
                <a:ea typeface="+mj-ea"/>
                <a:cs typeface="+mj-cs"/>
              </a:rPr>
              <a:t>The role of creativity in problem solving</a:t>
            </a:r>
          </a:p>
        </p:txBody>
      </p:sp>
      <p:sp>
        <p:nvSpPr>
          <p:cNvPr id="3" name="TextBox 2">
            <a:extLst>
              <a:ext uri="{FF2B5EF4-FFF2-40B4-BE49-F238E27FC236}">
                <a16:creationId xmlns:a16="http://schemas.microsoft.com/office/drawing/2014/main" id="{8FC6A7C5-C225-B919-933A-25B7176CF605}"/>
              </a:ext>
            </a:extLst>
          </p:cNvPr>
          <p:cNvSpPr txBox="1"/>
          <p:nvPr/>
        </p:nvSpPr>
        <p:spPr>
          <a:xfrm>
            <a:off x="838199" y="1825626"/>
            <a:ext cx="5458097" cy="1603374"/>
          </a:xfrm>
          <a:prstGeom prst="rect">
            <a:avLst/>
          </a:prstGeom>
        </p:spPr>
        <p:txBody>
          <a:bodyPr vert="horz" lIns="91440" tIns="45720" rIns="91440" bIns="45720" rtlCol="0">
            <a:normAutofit/>
          </a:bodyPr>
          <a:lstStyle/>
          <a:p>
            <a:pPr algn="just">
              <a:lnSpc>
                <a:spcPct val="90000"/>
              </a:lnSpc>
              <a:spcBef>
                <a:spcPts val="1000"/>
              </a:spcBef>
              <a:spcAft>
                <a:spcPts val="600"/>
              </a:spcAft>
            </a:pPr>
            <a:r>
              <a:rPr lang="it-IT" sz="2000" i="1" dirty="0">
                <a:solidFill>
                  <a:schemeClr val="tx1">
                    <a:lumMod val="65000"/>
                    <a:lumOff val="35000"/>
                  </a:schemeClr>
                </a:solidFill>
              </a:rPr>
              <a:t>“</a:t>
            </a:r>
            <a:r>
              <a:rPr lang="it-IT" sz="2000" i="1" dirty="0">
                <a:solidFill>
                  <a:schemeClr val="tx1">
                    <a:lumMod val="65000"/>
                    <a:lumOff val="35000"/>
                  </a:schemeClr>
                </a:solidFill>
                <a:effectLst/>
              </a:rPr>
              <a:t>the tendency to generate or recognize ideas, alternatives, or possibilities that may be useful in solving problems, communicating with others, and entertaining ourselves and others”</a:t>
            </a:r>
            <a:r>
              <a:rPr lang="it-IT" sz="2000" dirty="0">
                <a:solidFill>
                  <a:schemeClr val="tx1">
                    <a:lumMod val="65000"/>
                    <a:lumOff val="35000"/>
                  </a:schemeClr>
                </a:solidFill>
                <a:effectLst/>
              </a:rPr>
              <a:t> (Franken, 1994). </a:t>
            </a:r>
            <a:endParaRPr lang="it-IT" sz="2000" dirty="0">
              <a:solidFill>
                <a:schemeClr val="tx1">
                  <a:lumMod val="65000"/>
                  <a:lumOff val="35000"/>
                </a:schemeClr>
              </a:solidFill>
            </a:endParaRPr>
          </a:p>
        </p:txBody>
      </p:sp>
      <p:pic>
        <p:nvPicPr>
          <p:cNvPr id="8" name="Picture 7" descr="A person sitting on a chair with gears&#10;&#10;Description automatically generated">
            <a:extLst>
              <a:ext uri="{FF2B5EF4-FFF2-40B4-BE49-F238E27FC236}">
                <a16:creationId xmlns:a16="http://schemas.microsoft.com/office/drawing/2014/main" id="{0DCCED53-FE87-87E6-54F6-F41BD3D80AB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71482" y="2307630"/>
            <a:ext cx="3925118" cy="2766235"/>
          </a:xfrm>
          <a:prstGeom prst="rect">
            <a:avLst/>
          </a:prstGeom>
          <a:noFill/>
        </p:spPr>
      </p:pic>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a:xfrm>
            <a:off x="838200" y="6238876"/>
            <a:ext cx="9982200" cy="600074"/>
          </a:xfrm>
        </p:spPr>
        <p:txBody>
          <a:bodyPr vert="horz" lIns="91440" tIns="45720" rIns="91440" bIns="45720" rtlCol="0" anchor="ctr">
            <a:normAutofit/>
          </a:bodyPr>
          <a:lstStyle/>
          <a:p>
            <a:pPr>
              <a:spcAft>
                <a:spcPts val="600"/>
              </a:spcAft>
            </a:pPr>
            <a:r>
              <a:rPr lang="en-US" kern="1200">
                <a:latin typeface="+mn-lt"/>
                <a:ea typeface="+mn-ea"/>
                <a:cs typeface="+mn-cs"/>
              </a:rPr>
              <a:t>Module: Horizontal Skills / Learning Unit: Soft Skills / Sub Unit: Decision making and problem solving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a:xfrm>
            <a:off x="10896600" y="6356350"/>
            <a:ext cx="457200" cy="365125"/>
          </a:xfrm>
        </p:spPr>
        <p:txBody>
          <a:bodyPr vert="horz" lIns="91440" tIns="45720" rIns="91440" bIns="45720" rtlCol="0" anchor="ctr">
            <a:normAutofit/>
          </a:bodyPr>
          <a:lstStyle/>
          <a:p>
            <a:pPr>
              <a:spcAft>
                <a:spcPts val="600"/>
              </a:spcAft>
            </a:pPr>
            <a:fld id="{D57F1E4F-1CFF-5643-939E-217C01CDF565}" type="slidenum">
              <a:rPr lang="en-US" smtClean="0"/>
              <a:pPr>
                <a:spcAft>
                  <a:spcPts val="600"/>
                </a:spcAft>
              </a:pPr>
              <a:t>53</a:t>
            </a:fld>
            <a:endParaRPr lang="en-US"/>
          </a:p>
        </p:txBody>
      </p:sp>
      <p:sp>
        <p:nvSpPr>
          <p:cNvPr id="9" name="TextBox 8">
            <a:extLst>
              <a:ext uri="{FF2B5EF4-FFF2-40B4-BE49-F238E27FC236}">
                <a16:creationId xmlns:a16="http://schemas.microsoft.com/office/drawing/2014/main" id="{44BACD06-A1D4-39E5-A99E-FDF8C7FC5894}"/>
              </a:ext>
            </a:extLst>
          </p:cNvPr>
          <p:cNvSpPr txBox="1"/>
          <p:nvPr/>
        </p:nvSpPr>
        <p:spPr>
          <a:xfrm>
            <a:off x="877612" y="3867608"/>
            <a:ext cx="5783318" cy="1785104"/>
          </a:xfrm>
          <a:prstGeom prst="rect">
            <a:avLst/>
          </a:prstGeom>
          <a:noFill/>
        </p:spPr>
        <p:txBody>
          <a:bodyPr wrap="square" rtlCol="0">
            <a:spAutoFit/>
          </a:bodyPr>
          <a:lstStyle/>
          <a:p>
            <a:r>
              <a:rPr lang="en-GB" sz="2000" i="1" dirty="0">
                <a:solidFill>
                  <a:schemeClr val="tx1">
                    <a:lumMod val="65000"/>
                    <a:lumOff val="35000"/>
                  </a:schemeClr>
                </a:solidFill>
              </a:rPr>
              <a:t>“Problem solving with Relevance and Novelty” </a:t>
            </a:r>
            <a:r>
              <a:rPr lang="en-GB" dirty="0">
                <a:solidFill>
                  <a:schemeClr val="tx1">
                    <a:lumMod val="65000"/>
                    <a:lumOff val="35000"/>
                  </a:schemeClr>
                </a:solidFill>
              </a:rPr>
              <a:t>(Doherty, 2020) </a:t>
            </a:r>
            <a:r>
              <a:rPr lang="en-GB" u="sng" dirty="0">
                <a:solidFill>
                  <a:schemeClr val="tx1">
                    <a:lumMod val="65000"/>
                    <a:lumOff val="35000"/>
                  </a:schemeClr>
                </a:solidFill>
              </a:rPr>
              <a:t>where:</a:t>
            </a:r>
          </a:p>
          <a:p>
            <a:r>
              <a:rPr lang="en-GB" b="1" dirty="0">
                <a:solidFill>
                  <a:schemeClr val="tx1">
                    <a:lumMod val="65000"/>
                    <a:lumOff val="35000"/>
                  </a:schemeClr>
                </a:solidFill>
              </a:rPr>
              <a:t>      Relevance</a:t>
            </a:r>
            <a:r>
              <a:rPr lang="en-GB" dirty="0">
                <a:solidFill>
                  <a:schemeClr val="tx1">
                    <a:lumMod val="65000"/>
                    <a:lumOff val="35000"/>
                  </a:schemeClr>
                </a:solidFill>
              </a:rPr>
              <a:t>- actual solution that is provided to a specific problem</a:t>
            </a:r>
          </a:p>
          <a:p>
            <a:r>
              <a:rPr lang="en-GB" b="1" dirty="0">
                <a:solidFill>
                  <a:schemeClr val="tx1">
                    <a:lumMod val="65000"/>
                    <a:lumOff val="35000"/>
                  </a:schemeClr>
                </a:solidFill>
              </a:rPr>
              <a:t>      Novelty</a:t>
            </a:r>
            <a:r>
              <a:rPr lang="en-GB" dirty="0">
                <a:solidFill>
                  <a:schemeClr val="tx1">
                    <a:lumMod val="65000"/>
                    <a:lumOff val="35000"/>
                  </a:schemeClr>
                </a:solidFill>
              </a:rPr>
              <a:t>- the solution that has not been done before in terms of genuineness</a:t>
            </a:r>
          </a:p>
        </p:txBody>
      </p:sp>
      <p:sp>
        <p:nvSpPr>
          <p:cNvPr id="10" name="Arrow: Right 9">
            <a:extLst>
              <a:ext uri="{FF2B5EF4-FFF2-40B4-BE49-F238E27FC236}">
                <a16:creationId xmlns:a16="http://schemas.microsoft.com/office/drawing/2014/main" id="{68C3454E-BC36-722D-0700-CAAC023E28DD}"/>
              </a:ext>
            </a:extLst>
          </p:cNvPr>
          <p:cNvSpPr/>
          <p:nvPr/>
        </p:nvSpPr>
        <p:spPr>
          <a:xfrm>
            <a:off x="426732" y="4500564"/>
            <a:ext cx="591208" cy="2859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1B6E9EE3-D774-ECA3-4D8A-592A22298FE2}"/>
              </a:ext>
            </a:extLst>
          </p:cNvPr>
          <p:cNvSpPr/>
          <p:nvPr/>
        </p:nvSpPr>
        <p:spPr>
          <a:xfrm>
            <a:off x="426732" y="5073865"/>
            <a:ext cx="591208" cy="2859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5302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838200" y="812800"/>
            <a:ext cx="10515600" cy="877888"/>
          </a:xfrm>
        </p:spPr>
        <p:txBody>
          <a:bodyPr vert="horz" lIns="91440" tIns="45720" rIns="91440" bIns="45720" rtlCol="0" anchor="ctr">
            <a:normAutofit/>
          </a:bodyPr>
          <a:lstStyle/>
          <a:p>
            <a:r>
              <a:rPr lang="it-IT" kern="1200" dirty="0">
                <a:latin typeface="+mj-lt"/>
                <a:ea typeface="+mj-ea"/>
                <a:cs typeface="+mj-cs"/>
              </a:rPr>
              <a:t>Creative problem solving</a:t>
            </a:r>
          </a:p>
        </p:txBody>
      </p:sp>
      <p:sp>
        <p:nvSpPr>
          <p:cNvPr id="3" name="TextBox 2">
            <a:extLst>
              <a:ext uri="{FF2B5EF4-FFF2-40B4-BE49-F238E27FC236}">
                <a16:creationId xmlns:a16="http://schemas.microsoft.com/office/drawing/2014/main" id="{8FC6A7C5-C225-B919-933A-25B7176CF605}"/>
              </a:ext>
            </a:extLst>
          </p:cNvPr>
          <p:cNvSpPr txBox="1"/>
          <p:nvPr/>
        </p:nvSpPr>
        <p:spPr>
          <a:xfrm>
            <a:off x="1279634" y="1824314"/>
            <a:ext cx="3323898" cy="3492608"/>
          </a:xfrm>
          <a:prstGeom prst="rect">
            <a:avLst/>
          </a:prstGeom>
        </p:spPr>
        <p:txBody>
          <a:bodyPr vert="horz" lIns="91440" tIns="45720" rIns="91440" bIns="45720" rtlCol="0">
            <a:normAutofit/>
          </a:bodyPr>
          <a:lstStyle/>
          <a:p>
            <a:pPr algn="just">
              <a:lnSpc>
                <a:spcPct val="90000"/>
              </a:lnSpc>
              <a:spcBef>
                <a:spcPts val="1000"/>
              </a:spcBef>
              <a:spcAft>
                <a:spcPts val="600"/>
              </a:spcAft>
            </a:pPr>
            <a:r>
              <a:rPr lang="it-IT" sz="2000" b="1" i="1" dirty="0">
                <a:solidFill>
                  <a:schemeClr val="tx1">
                    <a:lumMod val="65000"/>
                    <a:lumOff val="35000"/>
                  </a:schemeClr>
                </a:solidFill>
              </a:rPr>
              <a:t>               </a:t>
            </a:r>
          </a:p>
          <a:p>
            <a:pPr algn="just">
              <a:lnSpc>
                <a:spcPct val="90000"/>
              </a:lnSpc>
              <a:spcBef>
                <a:spcPts val="1000"/>
              </a:spcBef>
              <a:spcAft>
                <a:spcPts val="600"/>
              </a:spcAft>
            </a:pPr>
            <a:r>
              <a:rPr lang="it-IT" sz="2000" b="1" i="1" dirty="0">
                <a:solidFill>
                  <a:schemeClr val="tx1">
                    <a:lumMod val="65000"/>
                    <a:lumOff val="35000"/>
                  </a:schemeClr>
                </a:solidFill>
              </a:rPr>
              <a:t> Leads to:</a:t>
            </a:r>
          </a:p>
          <a:p>
            <a:pPr marL="342900" indent="-342900" algn="just">
              <a:lnSpc>
                <a:spcPct val="90000"/>
              </a:lnSpc>
              <a:spcBef>
                <a:spcPts val="1000"/>
              </a:spcBef>
              <a:spcAft>
                <a:spcPts val="600"/>
              </a:spcAft>
              <a:buFont typeface="Wingdings" panose="05000000000000000000" pitchFamily="2" charset="2"/>
              <a:buChar char="§"/>
            </a:pPr>
            <a:r>
              <a:rPr lang="it-IT" sz="2000" dirty="0">
                <a:solidFill>
                  <a:schemeClr val="tx1">
                    <a:lumMod val="65000"/>
                    <a:lumOff val="35000"/>
                  </a:schemeClr>
                </a:solidFill>
              </a:rPr>
              <a:t>Find creative solutions to complex problems</a:t>
            </a:r>
          </a:p>
          <a:p>
            <a:pPr marL="342900" indent="-342900" algn="just">
              <a:lnSpc>
                <a:spcPct val="90000"/>
              </a:lnSpc>
              <a:spcBef>
                <a:spcPts val="1000"/>
              </a:spcBef>
              <a:spcAft>
                <a:spcPts val="600"/>
              </a:spcAft>
              <a:buFont typeface="Wingdings" panose="05000000000000000000" pitchFamily="2" charset="2"/>
              <a:buChar char="§"/>
            </a:pPr>
            <a:r>
              <a:rPr lang="it-IT" sz="2000" dirty="0">
                <a:solidFill>
                  <a:schemeClr val="tx1">
                    <a:lumMod val="65000"/>
                    <a:lumOff val="35000"/>
                  </a:schemeClr>
                </a:solidFill>
              </a:rPr>
              <a:t>Increase adaptability to change</a:t>
            </a:r>
          </a:p>
          <a:p>
            <a:pPr marL="342900" indent="-342900" algn="just">
              <a:lnSpc>
                <a:spcPct val="90000"/>
              </a:lnSpc>
              <a:spcBef>
                <a:spcPts val="1000"/>
              </a:spcBef>
              <a:spcAft>
                <a:spcPts val="600"/>
              </a:spcAft>
              <a:buFont typeface="Wingdings" panose="05000000000000000000" pitchFamily="2" charset="2"/>
              <a:buChar char="§"/>
            </a:pPr>
            <a:r>
              <a:rPr lang="it-IT" sz="2000" dirty="0">
                <a:solidFill>
                  <a:schemeClr val="tx1">
                    <a:lumMod val="65000"/>
                    <a:lumOff val="35000"/>
                  </a:schemeClr>
                </a:solidFill>
              </a:rPr>
              <a:t>Spark inovativeness and growth mindset</a:t>
            </a:r>
          </a:p>
          <a:p>
            <a:pPr marL="342900" indent="-342900" algn="just">
              <a:lnSpc>
                <a:spcPct val="90000"/>
              </a:lnSpc>
              <a:spcBef>
                <a:spcPts val="1000"/>
              </a:spcBef>
              <a:spcAft>
                <a:spcPts val="600"/>
              </a:spcAft>
              <a:buFont typeface="Wingdings" panose="05000000000000000000" pitchFamily="2" charset="2"/>
              <a:buChar char="§"/>
            </a:pPr>
            <a:endParaRPr lang="it-IT" sz="2000" dirty="0">
              <a:solidFill>
                <a:schemeClr val="tx1">
                  <a:lumMod val="65000"/>
                  <a:lumOff val="35000"/>
                </a:schemeClr>
              </a:solidFill>
            </a:endParaRPr>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a:xfrm>
            <a:off x="838200" y="6238876"/>
            <a:ext cx="9982200" cy="600074"/>
          </a:xfrm>
        </p:spPr>
        <p:txBody>
          <a:bodyPr vert="horz" lIns="91440" tIns="45720" rIns="91440" bIns="45720" rtlCol="0" anchor="ctr">
            <a:normAutofit/>
          </a:bodyPr>
          <a:lstStyle/>
          <a:p>
            <a:pPr>
              <a:spcAft>
                <a:spcPts val="600"/>
              </a:spcAft>
            </a:pPr>
            <a:r>
              <a:rPr lang="en-US" kern="1200">
                <a:latin typeface="+mn-lt"/>
                <a:ea typeface="+mn-ea"/>
                <a:cs typeface="+mn-cs"/>
              </a:rPr>
              <a:t>Module: Horizontal Skills / Learning Unit: Soft Skills / Sub Unit: Decision making and problem solving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a:xfrm>
            <a:off x="10896600" y="6356350"/>
            <a:ext cx="457200" cy="365125"/>
          </a:xfrm>
        </p:spPr>
        <p:txBody>
          <a:bodyPr vert="horz" lIns="91440" tIns="45720" rIns="91440" bIns="45720" rtlCol="0" anchor="ctr">
            <a:normAutofit/>
          </a:bodyPr>
          <a:lstStyle/>
          <a:p>
            <a:pPr>
              <a:spcAft>
                <a:spcPts val="600"/>
              </a:spcAft>
            </a:pPr>
            <a:fld id="{D57F1E4F-1CFF-5643-939E-217C01CDF565}" type="slidenum">
              <a:rPr lang="en-US" smtClean="0"/>
              <a:pPr>
                <a:spcAft>
                  <a:spcPts val="600"/>
                </a:spcAft>
              </a:pPr>
              <a:t>54</a:t>
            </a:fld>
            <a:endParaRPr lang="en-US"/>
          </a:p>
        </p:txBody>
      </p:sp>
      <p:sp>
        <p:nvSpPr>
          <p:cNvPr id="6" name="TextBox 5">
            <a:extLst>
              <a:ext uri="{FF2B5EF4-FFF2-40B4-BE49-F238E27FC236}">
                <a16:creationId xmlns:a16="http://schemas.microsoft.com/office/drawing/2014/main" id="{6912DDD8-A96B-95E2-F32B-9ED7FF4134C7}"/>
              </a:ext>
            </a:extLst>
          </p:cNvPr>
          <p:cNvSpPr txBox="1"/>
          <p:nvPr/>
        </p:nvSpPr>
        <p:spPr>
          <a:xfrm>
            <a:off x="5829299" y="2214948"/>
            <a:ext cx="4449817" cy="3492608"/>
          </a:xfrm>
          <a:prstGeom prst="rect">
            <a:avLst/>
          </a:prstGeom>
        </p:spPr>
        <p:txBody>
          <a:bodyPr vert="horz" lIns="91440" tIns="45720" rIns="91440" bIns="45720" rtlCol="0">
            <a:normAutofit fontScale="92500" lnSpcReduction="10000"/>
          </a:bodyPr>
          <a:lstStyle/>
          <a:p>
            <a:pPr algn="just">
              <a:lnSpc>
                <a:spcPct val="90000"/>
              </a:lnSpc>
              <a:spcBef>
                <a:spcPts val="1000"/>
              </a:spcBef>
              <a:spcAft>
                <a:spcPts val="600"/>
              </a:spcAft>
            </a:pPr>
            <a:r>
              <a:rPr lang="it-IT" sz="2000" b="1" i="1" dirty="0">
                <a:solidFill>
                  <a:schemeClr val="tx1">
                    <a:lumMod val="65000"/>
                    <a:lumOff val="35000"/>
                  </a:schemeClr>
                </a:solidFill>
              </a:rPr>
              <a:t>4 key Principles:</a:t>
            </a:r>
          </a:p>
          <a:p>
            <a:pPr marL="342900" indent="-342900" algn="just">
              <a:lnSpc>
                <a:spcPct val="90000"/>
              </a:lnSpc>
              <a:spcBef>
                <a:spcPts val="1000"/>
              </a:spcBef>
              <a:spcAft>
                <a:spcPts val="600"/>
              </a:spcAft>
              <a:buFont typeface="Wingdings" panose="05000000000000000000" pitchFamily="2" charset="2"/>
              <a:buChar char="§"/>
            </a:pPr>
            <a:r>
              <a:rPr lang="en-GB" sz="2000" dirty="0">
                <a:solidFill>
                  <a:schemeClr val="tx1">
                    <a:lumMod val="65000"/>
                    <a:lumOff val="35000"/>
                  </a:schemeClr>
                </a:solidFill>
              </a:rPr>
              <a:t>balancing between divergent and convergent thinking</a:t>
            </a:r>
          </a:p>
          <a:p>
            <a:pPr marL="342900" indent="-342900" algn="just">
              <a:lnSpc>
                <a:spcPct val="90000"/>
              </a:lnSpc>
              <a:spcBef>
                <a:spcPts val="1000"/>
              </a:spcBef>
              <a:spcAft>
                <a:spcPts val="600"/>
              </a:spcAft>
              <a:buFont typeface="Wingdings" panose="05000000000000000000" pitchFamily="2" charset="2"/>
              <a:buChar char="§"/>
            </a:pPr>
            <a:r>
              <a:rPr lang="en-GB" sz="2000" dirty="0">
                <a:solidFill>
                  <a:schemeClr val="tx1">
                    <a:lumMod val="65000"/>
                    <a:lumOff val="35000"/>
                  </a:schemeClr>
                </a:solidFill>
              </a:rPr>
              <a:t>reframing problems as questions</a:t>
            </a:r>
          </a:p>
          <a:p>
            <a:pPr marL="342900" indent="-342900" algn="just">
              <a:lnSpc>
                <a:spcPct val="90000"/>
              </a:lnSpc>
              <a:spcBef>
                <a:spcPts val="1000"/>
              </a:spcBef>
              <a:spcAft>
                <a:spcPts val="600"/>
              </a:spcAft>
              <a:buFont typeface="Wingdings" panose="05000000000000000000" pitchFamily="2" charset="2"/>
              <a:buChar char="§"/>
            </a:pPr>
            <a:r>
              <a:rPr lang="en-GB" sz="2000" dirty="0">
                <a:solidFill>
                  <a:schemeClr val="tx1">
                    <a:lumMod val="65000"/>
                    <a:lumOff val="35000"/>
                  </a:schemeClr>
                </a:solidFill>
              </a:rPr>
              <a:t>avoiding judging any idea no matter how crazy and /or unfeasible it appears to be</a:t>
            </a:r>
          </a:p>
          <a:p>
            <a:pPr marL="342900" indent="-342900" algn="just">
              <a:lnSpc>
                <a:spcPct val="90000"/>
              </a:lnSpc>
              <a:spcBef>
                <a:spcPts val="1000"/>
              </a:spcBef>
              <a:spcAft>
                <a:spcPts val="600"/>
              </a:spcAft>
              <a:buFont typeface="Wingdings" panose="05000000000000000000" pitchFamily="2" charset="2"/>
              <a:buChar char="§"/>
            </a:pPr>
            <a:r>
              <a:rPr lang="en-GB" sz="2000" dirty="0">
                <a:solidFill>
                  <a:schemeClr val="tx1">
                    <a:lumMod val="65000"/>
                    <a:lumOff val="35000"/>
                  </a:schemeClr>
                </a:solidFill>
              </a:rPr>
              <a:t>being keen on building a positive environment that enhances the development of creative ideas</a:t>
            </a:r>
          </a:p>
          <a:p>
            <a:pPr marL="342900" indent="-342900" algn="just">
              <a:lnSpc>
                <a:spcPct val="90000"/>
              </a:lnSpc>
              <a:spcBef>
                <a:spcPts val="1000"/>
              </a:spcBef>
              <a:spcAft>
                <a:spcPts val="600"/>
              </a:spcAft>
              <a:buFont typeface="Wingdings" panose="05000000000000000000" pitchFamily="2" charset="2"/>
              <a:buChar char="§"/>
            </a:pPr>
            <a:endParaRPr lang="it-IT" sz="2000" dirty="0">
              <a:solidFill>
                <a:schemeClr val="tx1">
                  <a:lumMod val="65000"/>
                  <a:lumOff val="35000"/>
                </a:schemeClr>
              </a:solidFill>
            </a:endParaRPr>
          </a:p>
        </p:txBody>
      </p:sp>
      <p:pic>
        <p:nvPicPr>
          <p:cNvPr id="10" name="Graphic 9" descr="Idea outline">
            <a:extLst>
              <a:ext uri="{FF2B5EF4-FFF2-40B4-BE49-F238E27FC236}">
                <a16:creationId xmlns:a16="http://schemas.microsoft.com/office/drawing/2014/main" id="{6502FD33-1D15-0F00-464A-8D4BE0E94B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0271" y="1955202"/>
            <a:ext cx="914400" cy="914400"/>
          </a:xfrm>
          <a:prstGeom prst="rect">
            <a:avLst/>
          </a:prstGeom>
        </p:spPr>
      </p:pic>
      <p:pic>
        <p:nvPicPr>
          <p:cNvPr id="12" name="Graphic 11" descr="Clipboard Checked outline">
            <a:extLst>
              <a:ext uri="{FF2B5EF4-FFF2-40B4-BE49-F238E27FC236}">
                <a16:creationId xmlns:a16="http://schemas.microsoft.com/office/drawing/2014/main" id="{B4943E5E-5806-38DE-CF77-D0F05B2CCE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9936" y="1884364"/>
            <a:ext cx="914400" cy="914400"/>
          </a:xfrm>
          <a:prstGeom prst="rect">
            <a:avLst/>
          </a:prstGeom>
        </p:spPr>
      </p:pic>
    </p:spTree>
    <p:extLst>
      <p:ext uri="{BB962C8B-B14F-4D97-AF65-F5344CB8AC3E}">
        <p14:creationId xmlns:p14="http://schemas.microsoft.com/office/powerpoint/2010/main" val="36307136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365060" y="1011009"/>
            <a:ext cx="2905397" cy="3025414"/>
          </a:xfrm>
        </p:spPr>
        <p:txBody>
          <a:bodyPr vert="horz" lIns="91440" tIns="45720" rIns="91440" bIns="45720" rtlCol="0" anchor="ctr">
            <a:normAutofit/>
          </a:bodyPr>
          <a:lstStyle/>
          <a:p>
            <a:r>
              <a:rPr lang="it-IT" kern="1200" dirty="0"/>
              <a:t>Creative problem solving process</a:t>
            </a:r>
          </a:p>
        </p:txBody>
      </p:sp>
      <p:pic>
        <p:nvPicPr>
          <p:cNvPr id="7" name="Picture 6">
            <a:extLst>
              <a:ext uri="{FF2B5EF4-FFF2-40B4-BE49-F238E27FC236}">
                <a16:creationId xmlns:a16="http://schemas.microsoft.com/office/drawing/2014/main" id="{39708973-0488-EB9D-C8B0-567F0CD3EB0E}"/>
              </a:ext>
            </a:extLst>
          </p:cNvPr>
          <p:cNvPicPr>
            <a:picLocks noChangeAspect="1"/>
          </p:cNvPicPr>
          <p:nvPr/>
        </p:nvPicPr>
        <p:blipFill>
          <a:blip r:embed="rId2"/>
          <a:stretch>
            <a:fillRect/>
          </a:stretch>
        </p:blipFill>
        <p:spPr>
          <a:xfrm>
            <a:off x="2651760" y="653456"/>
            <a:ext cx="8445589" cy="5523507"/>
          </a:xfrm>
          <a:prstGeom prst="rect">
            <a:avLst/>
          </a:prstGeom>
          <a:noFill/>
        </p:spPr>
      </p:pic>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a:xfrm>
            <a:off x="838200" y="6238876"/>
            <a:ext cx="9982200" cy="600074"/>
          </a:xfrm>
        </p:spPr>
        <p:txBody>
          <a:bodyPr vert="horz" lIns="91440" tIns="45720" rIns="91440" bIns="45720" rtlCol="0" anchor="ctr">
            <a:normAutofit/>
          </a:bodyPr>
          <a:lstStyle/>
          <a:p>
            <a:pPr>
              <a:spcAft>
                <a:spcPts val="600"/>
              </a:spcAft>
            </a:pPr>
            <a:r>
              <a:rPr lang="en-US" kern="1200"/>
              <a:t>Module: Horizontal Skills / Learning Unit: Soft Skills / Sub Unit: Decision making and problem solving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a:xfrm>
            <a:off x="10896600" y="6356350"/>
            <a:ext cx="457200" cy="365125"/>
          </a:xfrm>
        </p:spPr>
        <p:txBody>
          <a:bodyPr vert="horz" lIns="91440" tIns="45720" rIns="91440" bIns="45720" rtlCol="0" anchor="ctr">
            <a:normAutofit/>
          </a:bodyPr>
          <a:lstStyle/>
          <a:p>
            <a:pPr>
              <a:spcAft>
                <a:spcPts val="600"/>
              </a:spcAft>
            </a:pPr>
            <a:fld id="{D57F1E4F-1CFF-5643-939E-217C01CDF565}" type="slidenum">
              <a:rPr lang="en-US" smtClean="0"/>
              <a:pPr>
                <a:spcAft>
                  <a:spcPts val="600"/>
                </a:spcAft>
              </a:pPr>
              <a:t>55</a:t>
            </a:fld>
            <a:endParaRPr lang="en-US"/>
          </a:p>
        </p:txBody>
      </p:sp>
    </p:spTree>
    <p:extLst>
      <p:ext uri="{BB962C8B-B14F-4D97-AF65-F5344CB8AC3E}">
        <p14:creationId xmlns:p14="http://schemas.microsoft.com/office/powerpoint/2010/main" val="2888792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275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3070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Content</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825625"/>
            <a:ext cx="10515600" cy="3130936"/>
          </a:xfrm>
        </p:spPr>
        <p:txBody>
          <a:bodyPr/>
          <a:lstStyle/>
          <a:p>
            <a:pPr marL="0" indent="0">
              <a:buNone/>
            </a:pPr>
            <a:endParaRPr lang="en-US" dirty="0"/>
          </a:p>
          <a:p>
            <a:r>
              <a:rPr lang="en-US" dirty="0"/>
              <a:t>The role of Resilience and Adaptability</a:t>
            </a:r>
          </a:p>
          <a:p>
            <a:pPr marL="0" indent="0">
              <a:buNone/>
            </a:pPr>
            <a:endParaRPr lang="en-US" dirty="0"/>
          </a:p>
          <a:p>
            <a:r>
              <a:rPr lang="en-US" dirty="0"/>
              <a:t>Accountability </a:t>
            </a:r>
          </a:p>
          <a:p>
            <a:pPr marL="0" indent="0">
              <a:buNone/>
            </a:pPr>
            <a:endParaRPr lang="en-US" dirty="0"/>
          </a:p>
          <a:p>
            <a:r>
              <a:rPr lang="en-US" dirty="0"/>
              <a:t>Ethical behaviour  </a:t>
            </a:r>
          </a:p>
          <a:p>
            <a:endParaRPr lang="en-US" dirty="0"/>
          </a:p>
          <a:p>
            <a:pPr marL="0" indent="0">
              <a:buNone/>
            </a:pP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58</a:t>
            </a:fld>
            <a:endParaRPr lang="en-US" dirty="0"/>
          </a:p>
        </p:txBody>
      </p:sp>
    </p:spTree>
    <p:extLst>
      <p:ext uri="{BB962C8B-B14F-4D97-AF65-F5344CB8AC3E}">
        <p14:creationId xmlns:p14="http://schemas.microsoft.com/office/powerpoint/2010/main" val="4118863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Resilience</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1" y="1825625"/>
            <a:ext cx="5972414" cy="4312416"/>
          </a:xfrm>
        </p:spPr>
        <p:txBody>
          <a:bodyPr>
            <a:normAutofit/>
          </a:bodyPr>
          <a:lstStyle/>
          <a:p>
            <a:pPr marL="0" indent="0">
              <a:buNone/>
            </a:pPr>
            <a:endParaRPr lang="en-US" dirty="0"/>
          </a:p>
          <a:p>
            <a:pPr marL="0" indent="0">
              <a:buNone/>
            </a:pPr>
            <a:r>
              <a:rPr lang="en-GB" sz="1800" i="1" dirty="0">
                <a:effectLst/>
                <a:latin typeface="Minion Pro"/>
                <a:ea typeface="Times New Roman" panose="02020603050405020304" pitchFamily="18" charset="0"/>
                <a:cs typeface="Calibri" panose="020F0502020204030204" pitchFamily="34" charset="0"/>
              </a:rPr>
              <a:t>“the process of, capacity for, or outcome of successful adaptation despite challenging circumstances” (Garmezy and </a:t>
            </a:r>
            <a:r>
              <a:rPr lang="en-GB" sz="1800" i="1" dirty="0" err="1">
                <a:effectLst/>
                <a:latin typeface="Minion Pro"/>
                <a:ea typeface="Times New Roman" panose="02020603050405020304" pitchFamily="18" charset="0"/>
                <a:cs typeface="Calibri" panose="020F0502020204030204" pitchFamily="34" charset="0"/>
              </a:rPr>
              <a:t>Masten</a:t>
            </a:r>
            <a:r>
              <a:rPr lang="en-GB" sz="1800" i="1" dirty="0">
                <a:latin typeface="Minion Pro"/>
                <a:ea typeface="Times New Roman" panose="02020603050405020304" pitchFamily="18" charset="0"/>
                <a:cs typeface="Calibri" panose="020F0502020204030204" pitchFamily="34" charset="0"/>
              </a:rPr>
              <a:t>, </a:t>
            </a:r>
            <a:r>
              <a:rPr lang="en-GB" sz="1800" i="1" dirty="0">
                <a:effectLst/>
                <a:latin typeface="Minion Pro"/>
                <a:ea typeface="Times New Roman" panose="02020603050405020304" pitchFamily="18" charset="0"/>
                <a:cs typeface="Calibri" panose="020F0502020204030204" pitchFamily="34" charset="0"/>
              </a:rPr>
              <a:t>1991).</a:t>
            </a:r>
          </a:p>
          <a:p>
            <a:pPr marL="0" indent="0">
              <a:buNone/>
            </a:pPr>
            <a:endParaRPr lang="en-GB" sz="1800" i="1" dirty="0">
              <a:latin typeface="Minion Pro"/>
              <a:cs typeface="Calibri" panose="020F0502020204030204" pitchFamily="34" charset="0"/>
            </a:endParaRPr>
          </a:p>
          <a:p>
            <a:pPr marL="342900" lvl="0" indent="-342900" algn="just">
              <a:lnSpc>
                <a:spcPct val="115000"/>
              </a:lnSpc>
              <a:spcBef>
                <a:spcPts val="600"/>
              </a:spcBef>
              <a:spcAft>
                <a:spcPts val="600"/>
              </a:spcAft>
              <a:buFont typeface="Wingdings" panose="05000000000000000000" pitchFamily="2"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is associated with inner strength, competence and flexibility</a:t>
            </a:r>
            <a:endParaRPr lang="en-GB"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anose="05000000000000000000" pitchFamily="2"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enables people to cope with adversity</a:t>
            </a:r>
            <a:endParaRPr lang="en-GB"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anose="05000000000000000000" pitchFamily="2"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minimizes the impact of risk factors (stressful life events)</a:t>
            </a:r>
            <a:endParaRPr lang="en-GB"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Wingdings" panose="05000000000000000000" pitchFamily="2"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enhances the supportive factors (optimism, social support, active coping)</a:t>
            </a:r>
            <a:endParaRPr lang="en-GB"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59</a:t>
            </a:fld>
            <a:endParaRPr lang="en-US" dirty="0"/>
          </a:p>
        </p:txBody>
      </p:sp>
      <p:pic>
        <p:nvPicPr>
          <p:cNvPr id="4" name="Picture 3">
            <a:extLst>
              <a:ext uri="{FF2B5EF4-FFF2-40B4-BE49-F238E27FC236}">
                <a16:creationId xmlns:a16="http://schemas.microsoft.com/office/drawing/2014/main" id="{8367ED8B-5CB3-DF97-97E2-E9980D23DD21}"/>
              </a:ext>
            </a:extLst>
          </p:cNvPr>
          <p:cNvPicPr>
            <a:picLocks noChangeAspect="1"/>
          </p:cNvPicPr>
          <p:nvPr/>
        </p:nvPicPr>
        <p:blipFill>
          <a:blip r:embed="rId2"/>
          <a:stretch>
            <a:fillRect/>
          </a:stretch>
        </p:blipFill>
        <p:spPr>
          <a:xfrm>
            <a:off x="6810615" y="2072350"/>
            <a:ext cx="5210118" cy="3902337"/>
          </a:xfrm>
          <a:prstGeom prst="rect">
            <a:avLst/>
          </a:prstGeom>
        </p:spPr>
      </p:pic>
    </p:spTree>
    <p:extLst>
      <p:ext uri="{BB962C8B-B14F-4D97-AF65-F5344CB8AC3E}">
        <p14:creationId xmlns:p14="http://schemas.microsoft.com/office/powerpoint/2010/main" val="332437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p:txBody>
          <a:bodyPr/>
          <a:lstStyle/>
          <a:p>
            <a:r>
              <a:rPr lang="en-US" sz="4400" dirty="0"/>
              <a:t>Verbal and non-verbal communication</a:t>
            </a:r>
            <a:endParaRPr lang="en-GB" dirty="0"/>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idx="1"/>
          </p:nvPr>
        </p:nvSpPr>
        <p:spPr>
          <a:xfrm>
            <a:off x="527374" y="1825624"/>
            <a:ext cx="5329416" cy="4496797"/>
          </a:xfrm>
        </p:spPr>
        <p:txBody>
          <a:bodyPr/>
          <a:lstStyle/>
          <a:p>
            <a:pPr marL="0" indent="0">
              <a:buNone/>
            </a:pPr>
            <a:r>
              <a:rPr lang="en-US" sz="2000" kern="100" dirty="0">
                <a:ea typeface="Calibri" panose="020F0502020204030204" pitchFamily="34" charset="0"/>
              </a:rPr>
              <a:t>Two distinct yet intertwined forms of human interaction that collectively shape our ability to convey messages, emotions, and intentions effectively:</a:t>
            </a:r>
          </a:p>
          <a:p>
            <a:pPr marL="0" indent="0">
              <a:buNone/>
            </a:pPr>
            <a:endParaRPr lang="it-IT" sz="1800" b="1" dirty="0"/>
          </a:p>
          <a:p>
            <a:r>
              <a:rPr lang="en-US" sz="1800" b="1" kern="100" dirty="0">
                <a:effectLst/>
                <a:ea typeface="Calibri" panose="020F0502020204030204" pitchFamily="34" charset="0"/>
                <a:cs typeface="Times New Roman" panose="02020603050405020304" pitchFamily="18" charset="0"/>
              </a:rPr>
              <a:t>Verbal Communication</a:t>
            </a:r>
            <a:r>
              <a:rPr lang="en-US" sz="1800" kern="100" dirty="0">
                <a:effectLst/>
                <a:ea typeface="Calibri" panose="020F0502020204030204" pitchFamily="34" charset="0"/>
                <a:cs typeface="Times New Roman" panose="02020603050405020304" pitchFamily="18" charset="0"/>
              </a:rPr>
              <a:t> is the use of spoken or written words to convey messages. It's the linguistic component of communication, encompassing not only the words themselves but also their structure, tone, and context</a:t>
            </a:r>
            <a:endParaRPr lang="it-IT" sz="1800" dirty="0"/>
          </a:p>
          <a:p>
            <a:r>
              <a:rPr lang="en-US" sz="1800" b="1" kern="100" dirty="0">
                <a:effectLst/>
                <a:ea typeface="Calibri" panose="020F0502020204030204" pitchFamily="34" charset="0"/>
                <a:cs typeface="Times New Roman" panose="02020603050405020304" pitchFamily="18" charset="0"/>
              </a:rPr>
              <a:t>Non-verbal Communication</a:t>
            </a:r>
            <a:r>
              <a:rPr lang="en-US" sz="1800" kern="100" dirty="0">
                <a:effectLst/>
                <a:ea typeface="Calibri" panose="020F0502020204030204" pitchFamily="34" charset="0"/>
                <a:cs typeface="Times New Roman" panose="02020603050405020304" pitchFamily="18" charset="0"/>
              </a:rPr>
              <a:t>, on the other hand, encompasses all forms of communication without the use of words. It includes body language, facial expressions, eye contact and even silence</a:t>
            </a:r>
            <a:endParaRPr lang="en-GB" dirty="0"/>
          </a:p>
        </p:txBody>
      </p:sp>
      <p:sp>
        <p:nvSpPr>
          <p:cNvPr id="4" name="Segnaposto piè di pagina 3">
            <a:extLst>
              <a:ext uri="{FF2B5EF4-FFF2-40B4-BE49-F238E27FC236}">
                <a16:creationId xmlns:a16="http://schemas.microsoft.com/office/drawing/2014/main" id="{D87BE30D-4BBB-B618-5093-189B014C156C}"/>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6" name="Immagine 5">
            <a:extLst>
              <a:ext uri="{FF2B5EF4-FFF2-40B4-BE49-F238E27FC236}">
                <a16:creationId xmlns:a16="http://schemas.microsoft.com/office/drawing/2014/main" id="{1516B20B-4EB4-C65D-BC4F-949CF228B934}"/>
              </a:ext>
            </a:extLst>
          </p:cNvPr>
          <p:cNvPicPr>
            <a:picLocks noChangeAspect="1"/>
          </p:cNvPicPr>
          <p:nvPr/>
        </p:nvPicPr>
        <p:blipFill>
          <a:blip r:embed="rId2"/>
          <a:stretch>
            <a:fillRect/>
          </a:stretch>
        </p:blipFill>
        <p:spPr>
          <a:xfrm>
            <a:off x="5856790" y="1600014"/>
            <a:ext cx="5807836" cy="4496798"/>
          </a:xfrm>
          <a:prstGeom prst="rect">
            <a:avLst/>
          </a:prstGeom>
        </p:spPr>
      </p:pic>
      <p:sp>
        <p:nvSpPr>
          <p:cNvPr id="7" name="CasellaDiTesto 6">
            <a:extLst>
              <a:ext uri="{FF2B5EF4-FFF2-40B4-BE49-F238E27FC236}">
                <a16:creationId xmlns:a16="http://schemas.microsoft.com/office/drawing/2014/main" id="{A6F2E5EF-361C-0393-ED47-46B1FF835B81}"/>
              </a:ext>
            </a:extLst>
          </p:cNvPr>
          <p:cNvSpPr txBox="1"/>
          <p:nvPr/>
        </p:nvSpPr>
        <p:spPr>
          <a:xfrm>
            <a:off x="7660325" y="6103940"/>
            <a:ext cx="2200766" cy="276999"/>
          </a:xfrm>
          <a:prstGeom prst="rect">
            <a:avLst/>
          </a:prstGeom>
          <a:noFill/>
        </p:spPr>
        <p:txBody>
          <a:bodyPr wrap="square">
            <a:spAutoFit/>
          </a:bodyPr>
          <a:lstStyle/>
          <a:p>
            <a:pPr algn="ctr">
              <a:spcAft>
                <a:spcPts val="1000"/>
              </a:spcAft>
            </a:pPr>
            <a:r>
              <a:rPr lang="en-GB" sz="1200" dirty="0">
                <a:solidFill>
                  <a:schemeClr val="tx1">
                    <a:lumMod val="65000"/>
                    <a:lumOff val="35000"/>
                  </a:schemeClr>
                </a:solidFill>
                <a:cs typeface="Open Sans" panose="020B0606030504020204" pitchFamily="34" charset="0"/>
              </a:rPr>
              <a:t>(Source</a:t>
            </a: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 </a:t>
            </a:r>
            <a:r>
              <a:rPr lang="en-GB" sz="1200" u="sng" dirty="0">
                <a:solidFill>
                  <a:schemeClr val="tx1">
                    <a:lumMod val="65000"/>
                    <a:lumOff val="35000"/>
                  </a:schemeClr>
                </a:solidFill>
                <a:effectLst/>
                <a:ea typeface="Times New Roman" panose="02020603050405020304" pitchFamily="18" charset="0"/>
                <a:cs typeface="Open Sans" panose="020B0606030504020204" pitchFamily="34" charset="0"/>
                <a:hlinkClick r:id="rId3"/>
              </a:rPr>
              <a:t>Santander</a:t>
            </a:r>
            <a:r>
              <a:rPr lang="en-GB" sz="1200" u="sng" dirty="0">
                <a:solidFill>
                  <a:schemeClr val="tx1">
                    <a:lumMod val="65000"/>
                    <a:lumOff val="35000"/>
                  </a:schemeClr>
                </a:solidFill>
                <a:effectLst/>
                <a:ea typeface="Times New Roman" panose="02020603050405020304" pitchFamily="18" charset="0"/>
                <a:cs typeface="Open Sans" panose="020B0606030504020204" pitchFamily="34" charset="0"/>
              </a:rPr>
              <a:t>)</a:t>
            </a:r>
            <a:endParaRPr lang="it-IT" sz="1200"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31446442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60</a:t>
            </a:fld>
            <a:endParaRPr lang="en-US" dirty="0"/>
          </a:p>
        </p:txBody>
      </p:sp>
      <p:sp>
        <p:nvSpPr>
          <p:cNvPr id="4" name="TextBox 3">
            <a:extLst>
              <a:ext uri="{FF2B5EF4-FFF2-40B4-BE49-F238E27FC236}">
                <a16:creationId xmlns:a16="http://schemas.microsoft.com/office/drawing/2014/main" id="{FD60BE04-3919-2C7C-E01D-8D2A6FC723A8}"/>
              </a:ext>
            </a:extLst>
          </p:cNvPr>
          <p:cNvSpPr txBox="1"/>
          <p:nvPr/>
        </p:nvSpPr>
        <p:spPr>
          <a:xfrm>
            <a:off x="672662" y="1825625"/>
            <a:ext cx="7189076" cy="646331"/>
          </a:xfrm>
          <a:prstGeom prst="rect">
            <a:avLst/>
          </a:prstGeom>
          <a:noFill/>
        </p:spPr>
        <p:txBody>
          <a:bodyPr wrap="square" rtlCol="0">
            <a:spAutoFit/>
          </a:bodyPr>
          <a:lstStyle/>
          <a:p>
            <a:r>
              <a:rPr lang="en-GB" sz="1800" dirty="0">
                <a:solidFill>
                  <a:schemeClr val="tx1">
                    <a:lumMod val="65000"/>
                    <a:lumOff val="35000"/>
                  </a:schemeClr>
                </a:solidFill>
                <a:effectLst/>
                <a:latin typeface="Minion Pro"/>
                <a:ea typeface="Times New Roman" panose="02020603050405020304" pitchFamily="18" charset="0"/>
                <a:cs typeface="Calibri" panose="020F0502020204030204" pitchFamily="34" charset="0"/>
              </a:rPr>
              <a:t>Adaptability is closely related to the ability to easily adjust in changing circumstances</a:t>
            </a:r>
            <a:endParaRPr lang="en-GB" dirty="0">
              <a:solidFill>
                <a:schemeClr val="tx1">
                  <a:lumMod val="65000"/>
                  <a:lumOff val="35000"/>
                </a:schemeClr>
              </a:solidFill>
            </a:endParaRPr>
          </a:p>
        </p:txBody>
      </p:sp>
      <p:sp>
        <p:nvSpPr>
          <p:cNvPr id="5" name="TextBox 4">
            <a:extLst>
              <a:ext uri="{FF2B5EF4-FFF2-40B4-BE49-F238E27FC236}">
                <a16:creationId xmlns:a16="http://schemas.microsoft.com/office/drawing/2014/main" id="{E155EFF0-C38B-8464-746E-F48F7414E732}"/>
              </a:ext>
            </a:extLst>
          </p:cNvPr>
          <p:cNvSpPr txBox="1"/>
          <p:nvPr/>
        </p:nvSpPr>
        <p:spPr>
          <a:xfrm>
            <a:off x="3436882" y="3627581"/>
            <a:ext cx="7189076" cy="646331"/>
          </a:xfrm>
          <a:prstGeom prst="rect">
            <a:avLst/>
          </a:prstGeom>
          <a:noFill/>
        </p:spPr>
        <p:txBody>
          <a:bodyPr wrap="square" rtlCol="0">
            <a:spAutoFit/>
          </a:bodyPr>
          <a:lstStyle/>
          <a:p>
            <a:r>
              <a:rPr lang="en-US" sz="1800" dirty="0">
                <a:solidFill>
                  <a:schemeClr val="tx1">
                    <a:lumMod val="65000"/>
                    <a:lumOff val="35000"/>
                  </a:schemeClr>
                </a:solidFill>
                <a:effectLst/>
                <a:latin typeface="Minion Pro"/>
                <a:ea typeface="Times New Roman" panose="02020603050405020304" pitchFamily="18" charset="0"/>
                <a:cs typeface="Calibri" panose="020F0502020204030204" pitchFamily="34" charset="0"/>
              </a:rPr>
              <a:t>Optimism  requires</a:t>
            </a:r>
            <a:r>
              <a:rPr lang="en-GB" sz="1800" dirty="0">
                <a:solidFill>
                  <a:schemeClr val="tx1">
                    <a:lumMod val="65000"/>
                    <a:lumOff val="35000"/>
                  </a:schemeClr>
                </a:solidFill>
                <a:effectLst/>
                <a:latin typeface="Minion Pro"/>
                <a:ea typeface="Times New Roman" panose="02020603050405020304" pitchFamily="18" charset="0"/>
                <a:cs typeface="Calibri" panose="020F0502020204030204" pitchFamily="34" charset="0"/>
              </a:rPr>
              <a:t> remaining positive during these changing challenges and putting emphasis on the good aspects of a given situation</a:t>
            </a:r>
            <a:endParaRPr lang="en-GB" dirty="0">
              <a:solidFill>
                <a:schemeClr val="tx1">
                  <a:lumMod val="65000"/>
                  <a:lumOff val="35000"/>
                </a:schemeClr>
              </a:solidFill>
            </a:endParaRPr>
          </a:p>
        </p:txBody>
      </p:sp>
      <p:sp>
        <p:nvSpPr>
          <p:cNvPr id="10" name="TextBox 9">
            <a:extLst>
              <a:ext uri="{FF2B5EF4-FFF2-40B4-BE49-F238E27FC236}">
                <a16:creationId xmlns:a16="http://schemas.microsoft.com/office/drawing/2014/main" id="{DF3609AB-A954-533D-5EEA-BE973475A342}"/>
              </a:ext>
            </a:extLst>
          </p:cNvPr>
          <p:cNvSpPr txBox="1"/>
          <p:nvPr/>
        </p:nvSpPr>
        <p:spPr>
          <a:xfrm>
            <a:off x="1303283" y="5028146"/>
            <a:ext cx="9186041" cy="923330"/>
          </a:xfrm>
          <a:prstGeom prst="rect">
            <a:avLst/>
          </a:prstGeom>
          <a:noFill/>
          <a:ln>
            <a:solidFill>
              <a:schemeClr val="tx1"/>
            </a:solidFill>
          </a:ln>
        </p:spPr>
        <p:txBody>
          <a:bodyPr wrap="square" rtlCol="0">
            <a:spAutoFit/>
          </a:bodyPr>
          <a:lstStyle/>
          <a:p>
            <a:r>
              <a:rPr lang="en-GB" dirty="0">
                <a:solidFill>
                  <a:schemeClr val="tx1">
                    <a:lumMod val="65000"/>
                    <a:lumOff val="35000"/>
                  </a:schemeClr>
                </a:solidFill>
              </a:rPr>
              <a:t>Both elements are considered as human strength and virtue (</a:t>
            </a:r>
            <a:r>
              <a:rPr lang="en-GB" dirty="0" err="1">
                <a:solidFill>
                  <a:schemeClr val="tx1">
                    <a:lumMod val="65000"/>
                    <a:lumOff val="35000"/>
                  </a:schemeClr>
                </a:solidFill>
              </a:rPr>
              <a:t>Santilli</a:t>
            </a:r>
            <a:r>
              <a:rPr lang="en-GB" dirty="0">
                <a:solidFill>
                  <a:schemeClr val="tx1">
                    <a:lumMod val="65000"/>
                    <a:lumOff val="35000"/>
                  </a:schemeClr>
                </a:solidFill>
              </a:rPr>
              <a:t> et al, 2017) providing to people qualities that enable them to overcome critical barriers during their lifetime in their personal and /or professional spheres</a:t>
            </a:r>
          </a:p>
        </p:txBody>
      </p:sp>
      <p:pic>
        <p:nvPicPr>
          <p:cNvPr id="7" name="Picture 6" descr="Two ladybugs on a leaf&#10;&#10;Description automatically generated">
            <a:extLst>
              <a:ext uri="{FF2B5EF4-FFF2-40B4-BE49-F238E27FC236}">
                <a16:creationId xmlns:a16="http://schemas.microsoft.com/office/drawing/2014/main" id="{4B78DCEA-F717-4736-CF64-5928446EF85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61738" y="1500912"/>
            <a:ext cx="3657600" cy="1942088"/>
          </a:xfrm>
          <a:prstGeom prst="rect">
            <a:avLst/>
          </a:prstGeom>
        </p:spPr>
      </p:pic>
      <p:pic>
        <p:nvPicPr>
          <p:cNvPr id="9" name="Picture 8" descr="Cartoon elephant and monkey looking at a monkey&#10;&#10;Description automatically generated">
            <a:extLst>
              <a:ext uri="{FF2B5EF4-FFF2-40B4-BE49-F238E27FC236}">
                <a16:creationId xmlns:a16="http://schemas.microsoft.com/office/drawing/2014/main" id="{C66D299C-9DE2-3172-449B-4123DB7F7F4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13515" y="2747832"/>
            <a:ext cx="3123367" cy="1759497"/>
          </a:xfrm>
          <a:prstGeom prst="rect">
            <a:avLst/>
          </a:prstGeom>
        </p:spPr>
      </p:pic>
      <p:sp>
        <p:nvSpPr>
          <p:cNvPr id="11" name="TextBox 10">
            <a:extLst>
              <a:ext uri="{FF2B5EF4-FFF2-40B4-BE49-F238E27FC236}">
                <a16:creationId xmlns:a16="http://schemas.microsoft.com/office/drawing/2014/main" id="{BD7ACB5D-96CB-BD20-13C7-C5CF4E0B1D7C}"/>
              </a:ext>
            </a:extLst>
          </p:cNvPr>
          <p:cNvSpPr txBox="1"/>
          <p:nvPr/>
        </p:nvSpPr>
        <p:spPr>
          <a:xfrm>
            <a:off x="762000" y="4549210"/>
            <a:ext cx="2458107" cy="369332"/>
          </a:xfrm>
          <a:prstGeom prst="rect">
            <a:avLst/>
          </a:prstGeom>
          <a:noFill/>
        </p:spPr>
        <p:txBody>
          <a:bodyPr wrap="square" rtlCol="0">
            <a:spAutoFit/>
          </a:bodyPr>
          <a:lstStyle/>
          <a:p>
            <a:r>
              <a:rPr lang="en-GB" sz="900" dirty="0">
                <a:hlinkClick r:id="rId5" tooltip="https://grobljanskikrug.blogspot.com/2016/03/optimism-is.html"/>
              </a:rPr>
              <a:t>This Photo</a:t>
            </a:r>
            <a:r>
              <a:rPr lang="en-GB" sz="900" dirty="0"/>
              <a:t> by Unknown Author is licensed under </a:t>
            </a:r>
            <a:r>
              <a:rPr lang="en-GB" sz="900" dirty="0">
                <a:hlinkClick r:id="rId6" tooltip="https://creativecommons.org/licenses/by-nc-nd/3.0/"/>
              </a:rPr>
              <a:t>CC BY-NC-ND</a:t>
            </a:r>
            <a:endParaRPr lang="en-GB" sz="900" dirty="0"/>
          </a:p>
        </p:txBody>
      </p:sp>
    </p:spTree>
    <p:extLst>
      <p:ext uri="{BB962C8B-B14F-4D97-AF65-F5344CB8AC3E}">
        <p14:creationId xmlns:p14="http://schemas.microsoft.com/office/powerpoint/2010/main" val="5325260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Accountability</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825625"/>
            <a:ext cx="10515600" cy="1705851"/>
          </a:xfrm>
        </p:spPr>
        <p:txBody>
          <a:bodyPr/>
          <a:lstStyle/>
          <a:p>
            <a:pPr marL="0" indent="0">
              <a:buNone/>
            </a:pPr>
            <a:endParaRPr lang="en-US" dirty="0"/>
          </a:p>
          <a:p>
            <a:pPr marL="0" indent="0">
              <a:buNone/>
            </a:pPr>
            <a:r>
              <a:rPr lang="en-GB" dirty="0"/>
              <a:t>“the responsibility and answerability of individuals, organizations, or institutions for their actions, decisions, and outcomes” (Sergeeva, 2021)</a:t>
            </a:r>
            <a:endParaRPr lang="en-US" dirty="0"/>
          </a:p>
          <a:p>
            <a:pPr marL="0" indent="0">
              <a:buNone/>
            </a:pP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61</a:t>
            </a:fld>
            <a:endParaRPr lang="en-US" dirty="0"/>
          </a:p>
        </p:txBody>
      </p:sp>
      <p:sp>
        <p:nvSpPr>
          <p:cNvPr id="4" name="Segnaposto contenuto 7">
            <a:extLst>
              <a:ext uri="{FF2B5EF4-FFF2-40B4-BE49-F238E27FC236}">
                <a16:creationId xmlns:a16="http://schemas.microsoft.com/office/drawing/2014/main" id="{29AE1317-C1AC-8CCC-03D2-BE6589699550}"/>
              </a:ext>
            </a:extLst>
          </p:cNvPr>
          <p:cNvSpPr txBox="1">
            <a:spLocks/>
          </p:cNvSpPr>
          <p:nvPr/>
        </p:nvSpPr>
        <p:spPr>
          <a:xfrm>
            <a:off x="571500" y="4059784"/>
            <a:ext cx="10515600" cy="22965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en-US" b="1" dirty="0"/>
              <a:t>Accountability vs responsibility</a:t>
            </a:r>
          </a:p>
          <a:p>
            <a:pPr marL="0" indent="0">
              <a:buFont typeface="Arial" panose="020B0604020202020204" pitchFamily="34" charset="0"/>
              <a:buNone/>
            </a:pPr>
            <a:r>
              <a:rPr lang="en-GB" dirty="0"/>
              <a:t>focuses on the results / outcomes of an action vs remains simply on the completion of tasks  </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GB" dirty="0"/>
          </a:p>
        </p:txBody>
      </p:sp>
      <p:pic>
        <p:nvPicPr>
          <p:cNvPr id="6" name="Picture 5" descr="A close up of words&#10;&#10;Description automatically generated">
            <a:extLst>
              <a:ext uri="{FF2B5EF4-FFF2-40B4-BE49-F238E27FC236}">
                <a16:creationId xmlns:a16="http://schemas.microsoft.com/office/drawing/2014/main" id="{431A6071-2387-DD05-0C28-28D9B1954F6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94632" y="3048666"/>
            <a:ext cx="3124051" cy="1642228"/>
          </a:xfrm>
          <a:prstGeom prst="rect">
            <a:avLst/>
          </a:prstGeom>
        </p:spPr>
      </p:pic>
      <p:sp>
        <p:nvSpPr>
          <p:cNvPr id="9" name="TextBox 8">
            <a:extLst>
              <a:ext uri="{FF2B5EF4-FFF2-40B4-BE49-F238E27FC236}">
                <a16:creationId xmlns:a16="http://schemas.microsoft.com/office/drawing/2014/main" id="{AB7F111B-F8C7-C7EC-E9D8-3EFE080C5C4C}"/>
              </a:ext>
            </a:extLst>
          </p:cNvPr>
          <p:cNvSpPr txBox="1"/>
          <p:nvPr/>
        </p:nvSpPr>
        <p:spPr>
          <a:xfrm>
            <a:off x="8096957" y="4562862"/>
            <a:ext cx="2493480" cy="369332"/>
          </a:xfrm>
          <a:prstGeom prst="rect">
            <a:avLst/>
          </a:prstGeom>
          <a:noFill/>
        </p:spPr>
        <p:txBody>
          <a:bodyPr wrap="square" rtlCol="0">
            <a:spAutoFit/>
          </a:bodyPr>
          <a:lstStyle/>
          <a:p>
            <a:r>
              <a:rPr lang="en-GB" sz="900" dirty="0">
                <a:hlinkClick r:id="rId3" tooltip="http://pmstories.com/bg/2014/01/24/responsible-accountable/"/>
              </a:rPr>
              <a:t>This Photo</a:t>
            </a:r>
            <a:r>
              <a:rPr lang="en-GB" sz="900" dirty="0"/>
              <a:t> by Unknown Author is licensed under </a:t>
            </a:r>
            <a:r>
              <a:rPr lang="en-GB" sz="900" dirty="0">
                <a:hlinkClick r:id="rId4" tooltip="https://creativecommons.org/licenses/by-nd/3.0/"/>
              </a:rPr>
              <a:t>CC BY-ND</a:t>
            </a:r>
            <a:endParaRPr lang="en-GB" sz="900" dirty="0"/>
          </a:p>
        </p:txBody>
      </p:sp>
    </p:spTree>
    <p:extLst>
      <p:ext uri="{BB962C8B-B14F-4D97-AF65-F5344CB8AC3E}">
        <p14:creationId xmlns:p14="http://schemas.microsoft.com/office/powerpoint/2010/main" val="9345456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5 key principles</a:t>
            </a: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62</a:t>
            </a:fld>
            <a:endParaRPr lang="en-US" dirty="0"/>
          </a:p>
        </p:txBody>
      </p:sp>
      <p:graphicFrame>
        <p:nvGraphicFramePr>
          <p:cNvPr id="9" name="Content Placeholder 8">
            <a:extLst>
              <a:ext uri="{FF2B5EF4-FFF2-40B4-BE49-F238E27FC236}">
                <a16:creationId xmlns:a16="http://schemas.microsoft.com/office/drawing/2014/main" id="{385A1AA9-5923-E65D-059A-08E3DB1FDDC3}"/>
              </a:ext>
            </a:extLst>
          </p:cNvPr>
          <p:cNvGraphicFramePr>
            <a:graphicFrameLocks noGrp="1"/>
          </p:cNvGraphicFramePr>
          <p:nvPr>
            <p:ph idx="1"/>
            <p:extLst>
              <p:ext uri="{D42A27DB-BD31-4B8C-83A1-F6EECF244321}">
                <p14:modId xmlns:p14="http://schemas.microsoft.com/office/powerpoint/2010/main" val="1224235593"/>
              </p:ext>
            </p:extLst>
          </p:nvPr>
        </p:nvGraphicFramePr>
        <p:xfrm>
          <a:off x="775138" y="174991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3751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Ethical Behaviour</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825625"/>
            <a:ext cx="10515600" cy="1603375"/>
          </a:xfrm>
        </p:spPr>
        <p:txBody>
          <a:bodyPr/>
          <a:lstStyle/>
          <a:p>
            <a:pPr marL="0" indent="0">
              <a:buNone/>
            </a:pPr>
            <a:endParaRPr lang="en-US" dirty="0"/>
          </a:p>
          <a:p>
            <a:pPr marL="0" indent="0">
              <a:buNone/>
            </a:pPr>
            <a:r>
              <a:rPr lang="en-GB" dirty="0"/>
              <a:t>“a set of rules or principles that defines right and wrong conduct” (Robbins et al, 2012)</a:t>
            </a:r>
            <a:endParaRPr lang="en-US" dirty="0"/>
          </a:p>
          <a:p>
            <a:pPr marL="0" indent="0">
              <a:buNone/>
            </a:pP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63</a:t>
            </a:fld>
            <a:endParaRPr lang="en-US" dirty="0"/>
          </a:p>
        </p:txBody>
      </p:sp>
      <p:sp>
        <p:nvSpPr>
          <p:cNvPr id="4" name="Segnaposto contenuto 7">
            <a:extLst>
              <a:ext uri="{FF2B5EF4-FFF2-40B4-BE49-F238E27FC236}">
                <a16:creationId xmlns:a16="http://schemas.microsoft.com/office/drawing/2014/main" id="{29AE1317-C1AC-8CCC-03D2-BE6589699550}"/>
              </a:ext>
            </a:extLst>
          </p:cNvPr>
          <p:cNvSpPr txBox="1">
            <a:spLocks/>
          </p:cNvSpPr>
          <p:nvPr/>
        </p:nvSpPr>
        <p:spPr>
          <a:xfrm>
            <a:off x="838200" y="3179324"/>
            <a:ext cx="7055069" cy="229656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en-GB" dirty="0"/>
              <a:t>Ethical behaviour refers to actions and conduct that align with accepted principles and standards of morality, integrity, and fairness (Peek, 2023).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honesty, transparency, loyalty, responsibility and respect </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GB" dirty="0"/>
          </a:p>
        </p:txBody>
      </p:sp>
      <p:pic>
        <p:nvPicPr>
          <p:cNvPr id="6" name="Picture 5" descr="A notepad and pen next to a computer&#10;&#10;Description automatically generated">
            <a:extLst>
              <a:ext uri="{FF2B5EF4-FFF2-40B4-BE49-F238E27FC236}">
                <a16:creationId xmlns:a16="http://schemas.microsoft.com/office/drawing/2014/main" id="{6D642F95-2C0A-05FB-BC03-5717F858384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82456" y="3330551"/>
            <a:ext cx="3693072" cy="2462048"/>
          </a:xfrm>
          <a:prstGeom prst="rect">
            <a:avLst/>
          </a:prstGeom>
        </p:spPr>
      </p:pic>
      <p:sp>
        <p:nvSpPr>
          <p:cNvPr id="9" name="TextBox 8">
            <a:extLst>
              <a:ext uri="{FF2B5EF4-FFF2-40B4-BE49-F238E27FC236}">
                <a16:creationId xmlns:a16="http://schemas.microsoft.com/office/drawing/2014/main" id="{5CE5B0B5-E5E3-8190-9BC2-862E01227559}"/>
              </a:ext>
            </a:extLst>
          </p:cNvPr>
          <p:cNvSpPr txBox="1"/>
          <p:nvPr/>
        </p:nvSpPr>
        <p:spPr>
          <a:xfrm>
            <a:off x="8082456" y="5946131"/>
            <a:ext cx="3693072" cy="230832"/>
          </a:xfrm>
          <a:prstGeom prst="rect">
            <a:avLst/>
          </a:prstGeom>
          <a:noFill/>
        </p:spPr>
        <p:txBody>
          <a:bodyPr wrap="square" rtlCol="0">
            <a:spAutoFit/>
          </a:bodyPr>
          <a:lstStyle/>
          <a:p>
            <a:r>
              <a:rPr lang="en-GB" sz="900">
                <a:hlinkClick r:id="rId3" tooltip="https://www.picpedia.org/post-it-note/e/ethical-behavior.html"/>
              </a:rPr>
              <a:t>This Photo</a:t>
            </a:r>
            <a:r>
              <a:rPr lang="en-GB" sz="900"/>
              <a:t> by Unknown Author is licensed under </a:t>
            </a:r>
            <a:r>
              <a:rPr lang="en-GB" sz="900">
                <a:hlinkClick r:id="rId4" tooltip="https://creativecommons.org/licenses/by-sa/3.0/"/>
              </a:rPr>
              <a:t>CC BY-SA</a:t>
            </a:r>
            <a:endParaRPr lang="en-GB" sz="900"/>
          </a:p>
        </p:txBody>
      </p:sp>
    </p:spTree>
    <p:extLst>
      <p:ext uri="{BB962C8B-B14F-4D97-AF65-F5344CB8AC3E}">
        <p14:creationId xmlns:p14="http://schemas.microsoft.com/office/powerpoint/2010/main" val="3771439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6894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243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2794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997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552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normAutofit fontScale="90000"/>
          </a:bodyPr>
          <a:lstStyle/>
          <a:p>
            <a:r>
              <a:rPr lang="en-US" sz="4400" dirty="0"/>
              <a:t>Main differences between verbal and non-verbal communication</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7</a:t>
            </a:fld>
            <a:endParaRPr lang="en-US" dirty="0"/>
          </a:p>
        </p:txBody>
      </p:sp>
      <p:graphicFrame>
        <p:nvGraphicFramePr>
          <p:cNvPr id="4" name="Tabella 3">
            <a:extLst>
              <a:ext uri="{FF2B5EF4-FFF2-40B4-BE49-F238E27FC236}">
                <a16:creationId xmlns:a16="http://schemas.microsoft.com/office/drawing/2014/main" id="{C095E726-8941-004F-613F-E22EB58D3047}"/>
              </a:ext>
            </a:extLst>
          </p:cNvPr>
          <p:cNvGraphicFramePr>
            <a:graphicFrameLocks noGrp="1"/>
          </p:cNvGraphicFramePr>
          <p:nvPr>
            <p:extLst>
              <p:ext uri="{D42A27DB-BD31-4B8C-83A1-F6EECF244321}">
                <p14:modId xmlns:p14="http://schemas.microsoft.com/office/powerpoint/2010/main" val="2973746596"/>
              </p:ext>
            </p:extLst>
          </p:nvPr>
        </p:nvGraphicFramePr>
        <p:xfrm>
          <a:off x="613462" y="1864400"/>
          <a:ext cx="10832937" cy="4406677"/>
        </p:xfrm>
        <a:graphic>
          <a:graphicData uri="http://schemas.openxmlformats.org/drawingml/2006/table">
            <a:tbl>
              <a:tblPr firstRow="1" firstCol="1" bandRow="1">
                <a:tableStyleId>{68D230F3-CF80-4859-8CE7-A43EE81993B5}</a:tableStyleId>
              </a:tblPr>
              <a:tblGrid>
                <a:gridCol w="2974692">
                  <a:extLst>
                    <a:ext uri="{9D8B030D-6E8A-4147-A177-3AD203B41FA5}">
                      <a16:colId xmlns:a16="http://schemas.microsoft.com/office/drawing/2014/main" val="2613746447"/>
                    </a:ext>
                  </a:extLst>
                </a:gridCol>
                <a:gridCol w="3518704">
                  <a:extLst>
                    <a:ext uri="{9D8B030D-6E8A-4147-A177-3AD203B41FA5}">
                      <a16:colId xmlns:a16="http://schemas.microsoft.com/office/drawing/2014/main" val="3048448982"/>
                    </a:ext>
                  </a:extLst>
                </a:gridCol>
                <a:gridCol w="4339541">
                  <a:extLst>
                    <a:ext uri="{9D8B030D-6E8A-4147-A177-3AD203B41FA5}">
                      <a16:colId xmlns:a16="http://schemas.microsoft.com/office/drawing/2014/main" val="1785320057"/>
                    </a:ext>
                  </a:extLst>
                </a:gridCol>
              </a:tblGrid>
              <a:tr h="438964">
                <a:tc>
                  <a:txBody>
                    <a:bodyPr/>
                    <a:lstStyle/>
                    <a:p>
                      <a:pPr algn="just">
                        <a:lnSpc>
                          <a:spcPct val="107000"/>
                        </a:lnSpc>
                        <a:spcAft>
                          <a:spcPts val="800"/>
                        </a:spcAft>
                      </a:pPr>
                      <a:r>
                        <a:rPr lang="en-US" sz="1800" kern="100" dirty="0">
                          <a:solidFill>
                            <a:schemeClr val="tx1">
                              <a:lumMod val="65000"/>
                              <a:lumOff val="35000"/>
                            </a:schemeClr>
                          </a:solidFill>
                          <a:effectLst/>
                        </a:rPr>
                        <a:t>Basis</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Verbal Communication</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Non-verbal Communication</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extLst>
                  <a:ext uri="{0D108BD9-81ED-4DB2-BD59-A6C34878D82A}">
                    <a16:rowId xmlns:a16="http://schemas.microsoft.com/office/drawing/2014/main" val="2525558478"/>
                  </a:ext>
                </a:extLst>
              </a:tr>
              <a:tr h="544010">
                <a:tc>
                  <a:txBody>
                    <a:bodyPr/>
                    <a:lstStyle/>
                    <a:p>
                      <a:pPr algn="just">
                        <a:lnSpc>
                          <a:spcPct val="107000"/>
                        </a:lnSpc>
                        <a:spcAft>
                          <a:spcPts val="1125"/>
                        </a:spcAft>
                      </a:pPr>
                      <a:r>
                        <a:rPr lang="en-US" sz="1800" kern="100" dirty="0">
                          <a:solidFill>
                            <a:schemeClr val="tx1">
                              <a:lumMod val="65000"/>
                              <a:lumOff val="35000"/>
                            </a:schemeClr>
                          </a:solidFill>
                          <a:effectLst/>
                        </a:rPr>
                        <a:t>Use of words</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Use of oral or written words</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Other than oral or written words</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extLst>
                  <a:ext uri="{0D108BD9-81ED-4DB2-BD59-A6C34878D82A}">
                    <a16:rowId xmlns:a16="http://schemas.microsoft.com/office/drawing/2014/main" val="121652532"/>
                  </a:ext>
                </a:extLst>
              </a:tr>
              <a:tr h="1169043">
                <a:tc>
                  <a:txBody>
                    <a:bodyPr/>
                    <a:lstStyle/>
                    <a:p>
                      <a:pPr algn="just">
                        <a:lnSpc>
                          <a:spcPct val="107000"/>
                        </a:lnSpc>
                        <a:spcAft>
                          <a:spcPts val="1125"/>
                        </a:spcAft>
                      </a:pPr>
                      <a:r>
                        <a:rPr lang="en-US" sz="1800" kern="100" dirty="0">
                          <a:solidFill>
                            <a:schemeClr val="tx1">
                              <a:lumMod val="65000"/>
                              <a:lumOff val="35000"/>
                            </a:schemeClr>
                          </a:solidFill>
                          <a:effectLst/>
                        </a:rPr>
                        <a:t>Types</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Oral and written</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Facial expression, body movement and posture, gestures, eye contact, touch, space, but also visual, audio, audio-visual, etc.</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extLst>
                  <a:ext uri="{0D108BD9-81ED-4DB2-BD59-A6C34878D82A}">
                    <a16:rowId xmlns:a16="http://schemas.microsoft.com/office/drawing/2014/main" val="3528421916"/>
                  </a:ext>
                </a:extLst>
              </a:tr>
              <a:tr h="563665">
                <a:tc>
                  <a:txBody>
                    <a:bodyPr/>
                    <a:lstStyle/>
                    <a:p>
                      <a:pPr algn="just">
                        <a:lnSpc>
                          <a:spcPct val="107000"/>
                        </a:lnSpc>
                        <a:spcAft>
                          <a:spcPts val="1125"/>
                        </a:spcAft>
                      </a:pPr>
                      <a:r>
                        <a:rPr lang="en-US" sz="1800" kern="100" dirty="0">
                          <a:solidFill>
                            <a:schemeClr val="tx1">
                              <a:lumMod val="65000"/>
                              <a:lumOff val="35000"/>
                            </a:schemeClr>
                          </a:solidFill>
                          <a:effectLst/>
                        </a:rPr>
                        <a:t>Understanding</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Easy</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Comparatively difficult</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extLst>
                  <a:ext uri="{0D108BD9-81ED-4DB2-BD59-A6C34878D82A}">
                    <a16:rowId xmlns:a16="http://schemas.microsoft.com/office/drawing/2014/main" val="4202908242"/>
                  </a:ext>
                </a:extLst>
              </a:tr>
              <a:tr h="563665">
                <a:tc>
                  <a:txBody>
                    <a:bodyPr/>
                    <a:lstStyle/>
                    <a:p>
                      <a:pPr algn="just">
                        <a:lnSpc>
                          <a:spcPct val="107000"/>
                        </a:lnSpc>
                        <a:spcAft>
                          <a:spcPts val="1125"/>
                        </a:spcAft>
                      </a:pPr>
                      <a:r>
                        <a:rPr lang="en-US" sz="1800" kern="100" dirty="0">
                          <a:solidFill>
                            <a:schemeClr val="tx1">
                              <a:lumMod val="65000"/>
                              <a:lumOff val="35000"/>
                            </a:schemeClr>
                          </a:solidFill>
                          <a:effectLst/>
                        </a:rPr>
                        <a:t>Structure</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a:solidFill>
                            <a:schemeClr val="tx1">
                              <a:lumMod val="65000"/>
                              <a:lumOff val="35000"/>
                            </a:schemeClr>
                          </a:solidFill>
                          <a:effectLst/>
                        </a:rPr>
                        <a:t>Well structured</a:t>
                      </a:r>
                      <a:endParaRPr lang="it-IT" sz="180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Lacks in formal structure</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extLst>
                  <a:ext uri="{0D108BD9-81ED-4DB2-BD59-A6C34878D82A}">
                    <a16:rowId xmlns:a16="http://schemas.microsoft.com/office/drawing/2014/main" val="1406822398"/>
                  </a:ext>
                </a:extLst>
              </a:tr>
              <a:tr h="563665">
                <a:tc>
                  <a:txBody>
                    <a:bodyPr/>
                    <a:lstStyle/>
                    <a:p>
                      <a:pPr algn="just">
                        <a:lnSpc>
                          <a:spcPct val="107000"/>
                        </a:lnSpc>
                        <a:spcAft>
                          <a:spcPts val="1125"/>
                        </a:spcAft>
                      </a:pPr>
                      <a:r>
                        <a:rPr lang="en-US" sz="1800" kern="100">
                          <a:solidFill>
                            <a:schemeClr val="tx1">
                              <a:lumMod val="65000"/>
                              <a:lumOff val="35000"/>
                            </a:schemeClr>
                          </a:solidFill>
                          <a:effectLst/>
                        </a:rPr>
                        <a:t>Distortion of information</a:t>
                      </a:r>
                      <a:endParaRPr lang="it-IT" sz="180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a:solidFill>
                            <a:schemeClr val="tx1">
                              <a:lumMod val="65000"/>
                              <a:lumOff val="35000"/>
                            </a:schemeClr>
                          </a:solidFill>
                          <a:effectLst/>
                        </a:rPr>
                        <a:t>Less possible</a:t>
                      </a:r>
                      <a:endParaRPr lang="it-IT" sz="180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Highly possible</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extLst>
                  <a:ext uri="{0D108BD9-81ED-4DB2-BD59-A6C34878D82A}">
                    <a16:rowId xmlns:a16="http://schemas.microsoft.com/office/drawing/2014/main" val="3398665309"/>
                  </a:ext>
                </a:extLst>
              </a:tr>
              <a:tr h="563665">
                <a:tc>
                  <a:txBody>
                    <a:bodyPr/>
                    <a:lstStyle/>
                    <a:p>
                      <a:pPr algn="just">
                        <a:lnSpc>
                          <a:spcPct val="107000"/>
                        </a:lnSpc>
                        <a:spcAft>
                          <a:spcPts val="1125"/>
                        </a:spcAft>
                      </a:pPr>
                      <a:r>
                        <a:rPr lang="en-US" sz="1800" kern="100">
                          <a:solidFill>
                            <a:schemeClr val="tx1">
                              <a:lumMod val="65000"/>
                              <a:lumOff val="35000"/>
                            </a:schemeClr>
                          </a:solidFill>
                          <a:effectLst/>
                        </a:rPr>
                        <a:t>Feedback</a:t>
                      </a:r>
                      <a:endParaRPr lang="it-IT" sz="180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a:solidFill>
                            <a:schemeClr val="tx1">
                              <a:lumMod val="65000"/>
                              <a:lumOff val="35000"/>
                            </a:schemeClr>
                          </a:solidFill>
                          <a:effectLst/>
                        </a:rPr>
                        <a:t>Less and delayed feedback</a:t>
                      </a:r>
                      <a:endParaRPr lang="it-IT" sz="180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tc>
                  <a:txBody>
                    <a:bodyPr/>
                    <a:lstStyle/>
                    <a:p>
                      <a:pPr algn="just">
                        <a:lnSpc>
                          <a:spcPct val="107000"/>
                        </a:lnSpc>
                        <a:spcAft>
                          <a:spcPts val="1125"/>
                        </a:spcAft>
                      </a:pPr>
                      <a:r>
                        <a:rPr lang="en-US" sz="1800" kern="100" dirty="0">
                          <a:solidFill>
                            <a:schemeClr val="tx1">
                              <a:lumMod val="65000"/>
                              <a:lumOff val="35000"/>
                            </a:schemeClr>
                          </a:solidFill>
                          <a:effectLst/>
                        </a:rPr>
                        <a:t>Gives a lot of feedback</a:t>
                      </a:r>
                      <a:endParaRPr lang="it-IT" sz="1800" dirty="0">
                        <a:solidFill>
                          <a:schemeClr val="tx1">
                            <a:lumMod val="65000"/>
                            <a:lumOff val="35000"/>
                          </a:schemeClr>
                        </a:solidFill>
                        <a:effectLst/>
                        <a:latin typeface="+mn-lt"/>
                        <a:ea typeface="Times New Roman" panose="02020603050405020304" pitchFamily="18" charset="0"/>
                        <a:cs typeface="Open Sans" panose="020B0606030504020204" pitchFamily="34" charset="0"/>
                      </a:endParaRPr>
                    </a:p>
                  </a:txBody>
                  <a:tcPr marL="68580" marR="68580" marT="0" marB="0" anchor="ctr"/>
                </a:tc>
                <a:extLst>
                  <a:ext uri="{0D108BD9-81ED-4DB2-BD59-A6C34878D82A}">
                    <a16:rowId xmlns:a16="http://schemas.microsoft.com/office/drawing/2014/main" val="1653104977"/>
                  </a:ext>
                </a:extLst>
              </a:tr>
            </a:tbl>
          </a:graphicData>
        </a:graphic>
      </p:graphicFrame>
    </p:spTree>
    <p:extLst>
      <p:ext uri="{BB962C8B-B14F-4D97-AF65-F5344CB8AC3E}">
        <p14:creationId xmlns:p14="http://schemas.microsoft.com/office/powerpoint/2010/main" val="145548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Effective speaking and active listening</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Principles and key elements of interpersonal and effective communication</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658792" y="1570445"/>
            <a:ext cx="10874415" cy="4394200"/>
          </a:xfrm>
        </p:spPr>
        <p:txBody>
          <a:bodyPr/>
          <a:lstStyle/>
          <a:p>
            <a:pPr marL="0" indent="0" algn="just">
              <a:lnSpc>
                <a:spcPct val="107000"/>
              </a:lnSpc>
              <a:spcAft>
                <a:spcPts val="600"/>
              </a:spcAft>
              <a:buNone/>
            </a:pPr>
            <a:r>
              <a:rPr lang="en-US" sz="2000" b="1" kern="100" dirty="0">
                <a:solidFill>
                  <a:schemeClr val="tx1">
                    <a:lumMod val="65000"/>
                    <a:lumOff val="35000"/>
                  </a:schemeClr>
                </a:solidFill>
                <a:effectLst/>
                <a:ea typeface="Calibri" panose="020F0502020204030204" pitchFamily="34" charset="0"/>
                <a:cs typeface="Times New Roman" panose="02020603050405020304" pitchFamily="18" charset="0"/>
              </a:rPr>
              <a:t>Speaking</a:t>
            </a:r>
            <a:r>
              <a:rPr lang="en-US" sz="2000" kern="100" dirty="0">
                <a:solidFill>
                  <a:schemeClr val="tx1">
                    <a:lumMod val="65000"/>
                    <a:lumOff val="35000"/>
                  </a:schemeClr>
                </a:solidFill>
                <a:effectLst/>
                <a:ea typeface="Calibri" panose="020F0502020204030204" pitchFamily="34" charset="0"/>
                <a:cs typeface="Times New Roman" panose="02020603050405020304" pitchFamily="18" charset="0"/>
              </a:rPr>
              <a:t> and </a:t>
            </a:r>
            <a:r>
              <a:rPr lang="en-US" sz="2000" b="1" kern="100" dirty="0">
                <a:solidFill>
                  <a:schemeClr val="tx1">
                    <a:lumMod val="65000"/>
                    <a:lumOff val="35000"/>
                  </a:schemeClr>
                </a:solidFill>
                <a:effectLst/>
                <a:ea typeface="Calibri" panose="020F0502020204030204" pitchFamily="34" charset="0"/>
                <a:cs typeface="Times New Roman" panose="02020603050405020304" pitchFamily="18" charset="0"/>
              </a:rPr>
              <a:t>listening</a:t>
            </a:r>
            <a:r>
              <a:rPr lang="en-US" sz="2000" kern="100" dirty="0">
                <a:solidFill>
                  <a:schemeClr val="tx1">
                    <a:lumMod val="65000"/>
                    <a:lumOff val="35000"/>
                  </a:schemeClr>
                </a:solidFill>
                <a:effectLst/>
                <a:ea typeface="Calibri" panose="020F0502020204030204" pitchFamily="34" charset="0"/>
                <a:cs typeface="Times New Roman" panose="02020603050405020304" pitchFamily="18" charset="0"/>
              </a:rPr>
              <a:t> are two fundamental components of human communication that enable individuals to exchange ideas, information, emotions, and experiences. These two complementary skills are essential for effective and meaningful interactions in both personal and professional contexts. </a:t>
            </a:r>
            <a:r>
              <a:rPr lang="en-US" sz="2000" u="sng" kern="100" dirty="0">
                <a:solidFill>
                  <a:schemeClr val="tx1">
                    <a:lumMod val="65000"/>
                    <a:lumOff val="35000"/>
                  </a:schemeClr>
                </a:solidFill>
                <a:effectLst/>
                <a:ea typeface="Calibri" panose="020F0502020204030204" pitchFamily="34" charset="0"/>
                <a:cs typeface="Times New Roman" panose="02020603050405020304" pitchFamily="18" charset="0"/>
              </a:rPr>
              <a:t>Effective speakers </a:t>
            </a:r>
            <a:r>
              <a:rPr lang="en-US" sz="2000" kern="100" dirty="0">
                <a:solidFill>
                  <a:schemeClr val="tx1">
                    <a:lumMod val="65000"/>
                    <a:lumOff val="35000"/>
                  </a:schemeClr>
                </a:solidFill>
                <a:effectLst/>
                <a:ea typeface="Calibri" panose="020F0502020204030204" pitchFamily="34" charset="0"/>
                <a:cs typeface="Times New Roman" panose="02020603050405020304" pitchFamily="18" charset="0"/>
              </a:rPr>
              <a:t>are often </a:t>
            </a:r>
            <a:r>
              <a:rPr lang="en-US" sz="2000" u="sng" kern="100" dirty="0">
                <a:solidFill>
                  <a:schemeClr val="tx1">
                    <a:lumMod val="65000"/>
                    <a:lumOff val="35000"/>
                  </a:schemeClr>
                </a:solidFill>
                <a:effectLst/>
                <a:ea typeface="Calibri" panose="020F0502020204030204" pitchFamily="34" charset="0"/>
                <a:cs typeface="Times New Roman" panose="02020603050405020304" pitchFamily="18" charset="0"/>
              </a:rPr>
              <a:t>effective listeners</a:t>
            </a:r>
            <a:r>
              <a:rPr lang="en-US" sz="2000" kern="100" dirty="0">
                <a:solidFill>
                  <a:schemeClr val="tx1">
                    <a:lumMod val="65000"/>
                    <a:lumOff val="35000"/>
                  </a:schemeClr>
                </a:solidFill>
                <a:effectLst/>
                <a:ea typeface="Calibri" panose="020F0502020204030204" pitchFamily="34" charset="0"/>
                <a:cs typeface="Times New Roman" panose="02020603050405020304" pitchFamily="18" charset="0"/>
              </a:rPr>
              <a:t> as well because they understand the importance of receiving feedback and adjusting their communication style accordingly.</a:t>
            </a:r>
            <a:endParaRPr lang="it-IT" sz="2000" dirty="0">
              <a:solidFill>
                <a:schemeClr val="tx1">
                  <a:lumMod val="65000"/>
                  <a:lumOff val="35000"/>
                </a:schemeClr>
              </a:solidFill>
              <a:effectLst/>
              <a:ea typeface="Times New Roman" panose="02020603050405020304" pitchFamily="18" charset="0"/>
              <a:cs typeface="Open Sans" panose="020B0606030504020204" pitchFamily="34" charset="0"/>
            </a:endParaRPr>
          </a:p>
          <a:p>
            <a:endParaRPr lang="en-GB" dirty="0"/>
          </a:p>
        </p:txBody>
      </p:sp>
      <p:pic>
        <p:nvPicPr>
          <p:cNvPr id="2" name="Immagine 1">
            <a:extLst>
              <a:ext uri="{FF2B5EF4-FFF2-40B4-BE49-F238E27FC236}">
                <a16:creationId xmlns:a16="http://schemas.microsoft.com/office/drawing/2014/main" id="{67DA998A-350C-F9BF-BC9E-F8F0B4F90CB0}"/>
              </a:ext>
            </a:extLst>
          </p:cNvPr>
          <p:cNvPicPr>
            <a:picLocks noChangeAspect="1"/>
          </p:cNvPicPr>
          <p:nvPr/>
        </p:nvPicPr>
        <p:blipFill>
          <a:blip r:embed="rId2"/>
          <a:stretch>
            <a:fillRect/>
          </a:stretch>
        </p:blipFill>
        <p:spPr>
          <a:xfrm>
            <a:off x="3193365" y="3459455"/>
            <a:ext cx="5433916" cy="2609750"/>
          </a:xfrm>
          <a:prstGeom prst="rect">
            <a:avLst/>
          </a:prstGeom>
        </p:spPr>
      </p:pic>
      <p:sp>
        <p:nvSpPr>
          <p:cNvPr id="3" name="CasellaDiTesto 2">
            <a:extLst>
              <a:ext uri="{FF2B5EF4-FFF2-40B4-BE49-F238E27FC236}">
                <a16:creationId xmlns:a16="http://schemas.microsoft.com/office/drawing/2014/main" id="{60E50C28-43B0-4892-3098-AA47DC5F610C}"/>
              </a:ext>
            </a:extLst>
          </p:cNvPr>
          <p:cNvSpPr txBox="1"/>
          <p:nvPr/>
        </p:nvSpPr>
        <p:spPr>
          <a:xfrm>
            <a:off x="5330922" y="6100376"/>
            <a:ext cx="1530153" cy="276999"/>
          </a:xfrm>
          <a:prstGeom prst="rect">
            <a:avLst/>
          </a:prstGeom>
          <a:noFill/>
        </p:spPr>
        <p:txBody>
          <a:bodyPr wrap="square">
            <a:spAutoFit/>
          </a:bodyPr>
          <a:lstStyle/>
          <a:p>
            <a:pPr algn="ctr">
              <a:spcAft>
                <a:spcPts val="1000"/>
              </a:spcAft>
            </a:pP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(Source: </a:t>
            </a:r>
            <a:r>
              <a:rPr lang="en-GB" sz="1200" u="sng" dirty="0">
                <a:solidFill>
                  <a:schemeClr val="tx1">
                    <a:lumMod val="65000"/>
                    <a:lumOff val="35000"/>
                  </a:schemeClr>
                </a:solidFill>
                <a:effectLst/>
                <a:ea typeface="Times New Roman" panose="02020603050405020304" pitchFamily="18" charset="0"/>
                <a:cs typeface="Open Sans" panose="020B0606030504020204" pitchFamily="34" charset="0"/>
                <a:hlinkClick r:id="rId3"/>
              </a:rPr>
              <a:t>thriveglobal</a:t>
            </a:r>
            <a:r>
              <a:rPr lang="en-GB" sz="1200" u="sng" dirty="0">
                <a:solidFill>
                  <a:schemeClr val="tx1">
                    <a:lumMod val="65000"/>
                    <a:lumOff val="35000"/>
                  </a:schemeClr>
                </a:solidFill>
                <a:effectLst/>
                <a:ea typeface="Times New Roman" panose="02020603050405020304" pitchFamily="18" charset="0"/>
                <a:cs typeface="Open Sans" panose="020B0606030504020204" pitchFamily="34" charset="0"/>
              </a:rPr>
              <a:t>)</a:t>
            </a:r>
            <a:endParaRPr lang="it-IT" sz="1200"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1372308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Effective speaking</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Principles and key elements of interpersonal and effective communication</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9</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658793" y="1675005"/>
            <a:ext cx="4445642" cy="4394200"/>
          </a:xfrm>
        </p:spPr>
        <p:txBody>
          <a:bodyPr/>
          <a:lstStyle/>
          <a:p>
            <a:pPr marL="0" indent="0" algn="just">
              <a:lnSpc>
                <a:spcPct val="107000"/>
              </a:lnSpc>
              <a:spcAft>
                <a:spcPts val="600"/>
              </a:spcAft>
              <a:buNone/>
            </a:pPr>
            <a:r>
              <a:rPr lang="en-US" sz="2000" kern="100" dirty="0">
                <a:solidFill>
                  <a:schemeClr val="tx1">
                    <a:lumMod val="65000"/>
                    <a:lumOff val="35000"/>
                  </a:schemeClr>
                </a:solidFill>
                <a:effectLst/>
                <a:ea typeface="Calibri" panose="020F0502020204030204" pitchFamily="34" charset="0"/>
                <a:cs typeface="Times New Roman" panose="02020603050405020304" pitchFamily="18" charset="0"/>
              </a:rPr>
              <a:t>The act of conveying thoughts, ideas, and messages through spoken words.</a:t>
            </a:r>
          </a:p>
          <a:p>
            <a:r>
              <a:rPr lang="en-US" sz="1800" dirty="0">
                <a:solidFill>
                  <a:schemeClr val="tx1">
                    <a:lumMod val="65000"/>
                    <a:lumOff val="35000"/>
                  </a:schemeClr>
                </a:solidFill>
              </a:rPr>
              <a:t>To be an effective speaker, however, the mere use of the language is not enough. Effective speaking, in fact, involves a higher level of skill and mastery in conveying messages, engaging an audience, and achieving desired outcomes. </a:t>
            </a:r>
          </a:p>
          <a:p>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It is characterized by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clarity</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coherence</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 and the ability to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engage</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 and </a:t>
            </a:r>
            <a:r>
              <a:rPr lang="en-US" sz="1800" u="sng" kern="100" dirty="0">
                <a:solidFill>
                  <a:schemeClr val="tx1">
                    <a:lumMod val="65000"/>
                    <a:lumOff val="35000"/>
                  </a:schemeClr>
                </a:solidFill>
                <a:effectLst/>
                <a:ea typeface="Calibri" panose="020F0502020204030204" pitchFamily="34" charset="0"/>
                <a:cs typeface="Times New Roman" panose="02020603050405020304" pitchFamily="18" charset="0"/>
              </a:rPr>
              <a:t>connect</a:t>
            </a:r>
            <a:r>
              <a:rPr lang="en-US" sz="1800" kern="100" dirty="0">
                <a:solidFill>
                  <a:schemeClr val="tx1">
                    <a:lumMod val="65000"/>
                    <a:lumOff val="35000"/>
                  </a:schemeClr>
                </a:solidFill>
                <a:effectLst/>
                <a:ea typeface="Calibri" panose="020F0502020204030204" pitchFamily="34" charset="0"/>
                <a:cs typeface="Times New Roman" panose="02020603050405020304" pitchFamily="18" charset="0"/>
              </a:rPr>
              <a:t> with the audience using various strategies and techniques.</a:t>
            </a:r>
            <a:endParaRPr lang="it-IT" sz="1800" dirty="0">
              <a:solidFill>
                <a:schemeClr val="tx1">
                  <a:lumMod val="65000"/>
                  <a:lumOff val="35000"/>
                </a:schemeClr>
              </a:solidFill>
            </a:endParaRPr>
          </a:p>
          <a:p>
            <a:endParaRPr lang="en-GB" dirty="0">
              <a:solidFill>
                <a:schemeClr val="tx1">
                  <a:lumMod val="65000"/>
                  <a:lumOff val="35000"/>
                </a:schemeClr>
              </a:solidFill>
            </a:endParaRPr>
          </a:p>
        </p:txBody>
      </p:sp>
      <p:pic>
        <p:nvPicPr>
          <p:cNvPr id="3" name="Immagine 2">
            <a:extLst>
              <a:ext uri="{FF2B5EF4-FFF2-40B4-BE49-F238E27FC236}">
                <a16:creationId xmlns:a16="http://schemas.microsoft.com/office/drawing/2014/main" id="{AD8B462A-3C1D-C4F0-4ACF-98422A21903F}"/>
              </a:ext>
            </a:extLst>
          </p:cNvPr>
          <p:cNvPicPr>
            <a:picLocks noChangeAspect="1"/>
          </p:cNvPicPr>
          <p:nvPr/>
        </p:nvPicPr>
        <p:blipFill>
          <a:blip r:embed="rId2" cstate="print">
            <a:clrChange>
              <a:clrFrom>
                <a:srgbClr val="E3F6F4"/>
              </a:clrFrom>
              <a:clrTo>
                <a:srgbClr val="E3F6F4">
                  <a:alpha val="0"/>
                </a:srgbClr>
              </a:clrTo>
            </a:clrChange>
            <a:extLst>
              <a:ext uri="{28A0092B-C50C-407E-A947-70E740481C1C}">
                <a14:useLocalDpi xmlns:a14="http://schemas.microsoft.com/office/drawing/2010/main" val="0"/>
              </a:ext>
            </a:extLst>
          </a:blip>
          <a:srcRect/>
          <a:stretch>
            <a:fillRect/>
          </a:stretch>
        </p:blipFill>
        <p:spPr bwMode="auto">
          <a:xfrm>
            <a:off x="4994476" y="1418637"/>
            <a:ext cx="6966090" cy="4395843"/>
          </a:xfrm>
          <a:prstGeom prst="rect">
            <a:avLst/>
          </a:prstGeom>
          <a:noFill/>
        </p:spPr>
      </p:pic>
      <p:sp>
        <p:nvSpPr>
          <p:cNvPr id="4" name="CasellaDiTesto 3">
            <a:extLst>
              <a:ext uri="{FF2B5EF4-FFF2-40B4-BE49-F238E27FC236}">
                <a16:creationId xmlns:a16="http://schemas.microsoft.com/office/drawing/2014/main" id="{BF2A038C-B368-5FCB-68E6-41124AD9F48D}"/>
              </a:ext>
            </a:extLst>
          </p:cNvPr>
          <p:cNvSpPr txBox="1"/>
          <p:nvPr/>
        </p:nvSpPr>
        <p:spPr>
          <a:xfrm>
            <a:off x="6350160" y="5869186"/>
            <a:ext cx="4263824" cy="307777"/>
          </a:xfrm>
          <a:prstGeom prst="rect">
            <a:avLst/>
          </a:prstGeom>
          <a:noFill/>
        </p:spPr>
        <p:txBody>
          <a:bodyPr wrap="square">
            <a:spAutoFit/>
          </a:bodyPr>
          <a:lstStyle/>
          <a:p>
            <a:r>
              <a:rPr lang="en-GB" sz="1400" dirty="0">
                <a:solidFill>
                  <a:srgbClr val="000000"/>
                </a:solidFill>
                <a:effectLst/>
                <a:ea typeface="Times New Roman" panose="02020603050405020304" pitchFamily="18" charset="0"/>
                <a:cs typeface="Open Sans" panose="020B0606030504020204" pitchFamily="34" charset="0"/>
              </a:rPr>
              <a:t>The 7 Cs for effective communication (Source: </a:t>
            </a:r>
            <a:r>
              <a:rPr lang="en-GB" sz="1400" u="sng" dirty="0" err="1">
                <a:solidFill>
                  <a:srgbClr val="000000"/>
                </a:solidFill>
                <a:effectLst/>
                <a:ea typeface="Times New Roman" panose="02020603050405020304" pitchFamily="18" charset="0"/>
                <a:cs typeface="Open Sans" panose="020B0606030504020204" pitchFamily="34" charset="0"/>
                <a:hlinkClick r:id="rId3"/>
              </a:rPr>
              <a:t>Crowjack</a:t>
            </a:r>
            <a:r>
              <a:rPr lang="en-GB" sz="1400" u="sng" dirty="0">
                <a:solidFill>
                  <a:srgbClr val="000000"/>
                </a:solidFill>
                <a:effectLst/>
                <a:ea typeface="Times New Roman" panose="02020603050405020304" pitchFamily="18" charset="0"/>
                <a:cs typeface="Open Sans" panose="020B0606030504020204" pitchFamily="34" charset="0"/>
              </a:rPr>
              <a:t>)</a:t>
            </a:r>
            <a:endParaRPr lang="it-IT" sz="1400" dirty="0"/>
          </a:p>
        </p:txBody>
      </p:sp>
      <p:sp>
        <p:nvSpPr>
          <p:cNvPr id="9" name="CasellaDiTesto 8">
            <a:extLst>
              <a:ext uri="{FF2B5EF4-FFF2-40B4-BE49-F238E27FC236}">
                <a16:creationId xmlns:a16="http://schemas.microsoft.com/office/drawing/2014/main" id="{6ABC325C-C69E-B106-199C-314233E44284}"/>
              </a:ext>
            </a:extLst>
          </p:cNvPr>
          <p:cNvSpPr txBox="1"/>
          <p:nvPr/>
        </p:nvSpPr>
        <p:spPr>
          <a:xfrm>
            <a:off x="983720" y="5388439"/>
            <a:ext cx="3685829" cy="646331"/>
          </a:xfrm>
          <a:prstGeom prst="rect">
            <a:avLst/>
          </a:prstGeom>
          <a:noFill/>
          <a:ln>
            <a:solidFill>
              <a:schemeClr val="tx1">
                <a:lumMod val="65000"/>
                <a:lumOff val="35000"/>
              </a:schemeClr>
            </a:solidFill>
          </a:ln>
        </p:spPr>
        <p:txBody>
          <a:bodyPr wrap="square">
            <a:spAutoFit/>
          </a:bodyPr>
          <a:lstStyle/>
          <a:p>
            <a:pPr algn="ct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It entails the use of both </a:t>
            </a:r>
            <a:r>
              <a:rPr lang="en-US" sz="18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Verbal</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and </a:t>
            </a:r>
            <a:r>
              <a:rPr lang="en-US" sz="18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Non-verbal communication</a:t>
            </a:r>
            <a:endParaRPr lang="it-IT" b="1" dirty="0">
              <a:solidFill>
                <a:schemeClr val="tx1">
                  <a:lumMod val="65000"/>
                  <a:lumOff val="35000"/>
                </a:schemeClr>
              </a:solidFill>
            </a:endParaRPr>
          </a:p>
        </p:txBody>
      </p:sp>
    </p:spTree>
    <p:extLst>
      <p:ext uri="{BB962C8B-B14F-4D97-AF65-F5344CB8AC3E}">
        <p14:creationId xmlns:p14="http://schemas.microsoft.com/office/powerpoint/2010/main" val="1918584576"/>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193026-7E63-4DA9-8835-F5A33EBF4470}"/>
</file>

<file path=customXml/itemProps2.xml><?xml version="1.0" encoding="utf-8"?>
<ds:datastoreItem xmlns:ds="http://schemas.openxmlformats.org/officeDocument/2006/customXml" ds:itemID="{9CF9A615-219F-4B99-92DE-B9634D69E0F5}"/>
</file>

<file path=docProps/app.xml><?xml version="1.0" encoding="utf-8"?>
<Properties xmlns="http://schemas.openxmlformats.org/officeDocument/2006/extended-properties" xmlns:vt="http://schemas.openxmlformats.org/officeDocument/2006/docPropsVTypes">
  <Template/>
  <TotalTime>2020</TotalTime>
  <Words>5141</Words>
  <Application>Microsoft Office PowerPoint</Application>
  <PresentationFormat>Widescreen</PresentationFormat>
  <Paragraphs>476</Paragraphs>
  <Slides>68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Calibri</vt:lpstr>
      <vt:lpstr>Calibri Light</vt:lpstr>
      <vt:lpstr>Minion Pro</vt:lpstr>
      <vt:lpstr>Wingdings</vt:lpstr>
      <vt:lpstr>Tema1</vt:lpstr>
      <vt:lpstr>PowerPoint Presentation</vt:lpstr>
      <vt:lpstr>Course: VET Module: Horizontal Skills Learning Unit: Soft Skills</vt:lpstr>
      <vt:lpstr>Content</vt:lpstr>
      <vt:lpstr>Interpersonal and effective communication</vt:lpstr>
      <vt:lpstr>What is effective communication?</vt:lpstr>
      <vt:lpstr>Verbal and non-verbal communication</vt:lpstr>
      <vt:lpstr>Main differences between verbal and non-verbal communication</vt:lpstr>
      <vt:lpstr>Effective speaking and active listening</vt:lpstr>
      <vt:lpstr>Effective speaking</vt:lpstr>
      <vt:lpstr>Active listening</vt:lpstr>
      <vt:lpstr>Barriers to communication</vt:lpstr>
      <vt:lpstr>Barriers to communication</vt:lpstr>
      <vt:lpstr>Practical Activity #1</vt:lpstr>
      <vt:lpstr>PowerPoint Presentation</vt:lpstr>
      <vt:lpstr>PowerPoint Presentation</vt:lpstr>
      <vt:lpstr>Content</vt:lpstr>
      <vt:lpstr>What is negotiation?</vt:lpstr>
      <vt:lpstr>The main characteristics of a successful negotiator</vt:lpstr>
      <vt:lpstr>The main characteristics of a successful negotiator</vt:lpstr>
      <vt:lpstr>The main characteristics of a successful negotiator</vt:lpstr>
      <vt:lpstr>How to analyze a negotiation situation?</vt:lpstr>
      <vt:lpstr>How to analyze a negotiation situation?</vt:lpstr>
      <vt:lpstr>How to analyze a negotiation situation?</vt:lpstr>
      <vt:lpstr>How to analyze a negotiation situation?</vt:lpstr>
      <vt:lpstr>How to analyze a negotiation situation?</vt:lpstr>
      <vt:lpstr>How to analyze a negotiation situation?</vt:lpstr>
      <vt:lpstr>How to analyze a negotiation situation?</vt:lpstr>
      <vt:lpstr>Practical Activity #2</vt:lpstr>
      <vt:lpstr>Negotiation styles and techniques</vt:lpstr>
      <vt:lpstr>Negotiation styles and techniques</vt:lpstr>
      <vt:lpstr>PowerPoint Presentation</vt:lpstr>
      <vt:lpstr>PowerPoint Presentation</vt:lpstr>
      <vt:lpstr>Content</vt:lpstr>
      <vt:lpstr>Teamwork and Collaboration skills</vt:lpstr>
      <vt:lpstr>Their role in business success</vt:lpstr>
      <vt:lpstr>Effective teams and their characteristics</vt:lpstr>
      <vt:lpstr>Their role in business success</vt:lpstr>
      <vt:lpstr>Setting common goals</vt:lpstr>
      <vt:lpstr>Setting common goals</vt:lpstr>
      <vt:lpstr>Conflict resolution</vt:lpstr>
      <vt:lpstr>Activity #3</vt:lpstr>
      <vt:lpstr>PowerPoint Presentation</vt:lpstr>
      <vt:lpstr>PowerPoint Presentation</vt:lpstr>
      <vt:lpstr>Content</vt:lpstr>
      <vt:lpstr>Making Decisions</vt:lpstr>
      <vt:lpstr>The Decision making Process</vt:lpstr>
      <vt:lpstr>The rational decision making process</vt:lpstr>
      <vt:lpstr>Activity #4</vt:lpstr>
      <vt:lpstr>Barriers and biases during decision making</vt:lpstr>
      <vt:lpstr>Common errors and Biases</vt:lpstr>
      <vt:lpstr>How to overcome biases and errors</vt:lpstr>
      <vt:lpstr>Activity #5</vt:lpstr>
      <vt:lpstr>The role of creativity in problem solving</vt:lpstr>
      <vt:lpstr>Creative problem solving</vt:lpstr>
      <vt:lpstr>Creative problem solving process</vt:lpstr>
      <vt:lpstr>PowerPoint Presentation</vt:lpstr>
      <vt:lpstr>PowerPoint Presentation</vt:lpstr>
      <vt:lpstr>Content</vt:lpstr>
      <vt:lpstr>Resilience</vt:lpstr>
      <vt:lpstr>PowerPoint Presentation</vt:lpstr>
      <vt:lpstr>Accountability</vt:lpstr>
      <vt:lpstr>5 key principles</vt:lpstr>
      <vt:lpstr>Ethical Behaviour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ΕΥΣΤΡΑΤΙΟΣ ΚΑΡΑΖΑΧΟΣ</cp:lastModifiedBy>
  <cp:revision>43</cp:revision>
  <dcterms:created xsi:type="dcterms:W3CDTF">2022-08-02T09:54:50Z</dcterms:created>
  <dcterms:modified xsi:type="dcterms:W3CDTF">2023-10-25T15:16:00Z</dcterms:modified>
</cp:coreProperties>
</file>