
<file path=[Content_Types].xml><?xml version="1.0" encoding="utf-8"?>
<Types xmlns="http://schemas.openxmlformats.org/package/2006/content-types">
  <Default Extension="6" ContentType="image/jpeg"/>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colors3.xml" ContentType="application/vnd.openxmlformats-officedocument.drawingml.diagramColors+xml"/>
  <Override PartName="/ppt/diagrams/drawing3.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quickStyle3.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62"/>
  </p:notesMasterIdLst>
  <p:sldIdLst>
    <p:sldId id="265" r:id="rId2"/>
    <p:sldId id="256" r:id="rId3"/>
    <p:sldId id="260" r:id="rId4"/>
    <p:sldId id="267" r:id="rId5"/>
    <p:sldId id="269" r:id="rId6"/>
    <p:sldId id="268" r:id="rId7"/>
    <p:sldId id="277" r:id="rId8"/>
    <p:sldId id="312" r:id="rId9"/>
    <p:sldId id="270" r:id="rId10"/>
    <p:sldId id="278" r:id="rId11"/>
    <p:sldId id="279" r:id="rId12"/>
    <p:sldId id="280" r:id="rId13"/>
    <p:sldId id="281" r:id="rId14"/>
    <p:sldId id="282" r:id="rId15"/>
    <p:sldId id="313" r:id="rId16"/>
    <p:sldId id="283" r:id="rId17"/>
    <p:sldId id="284" r:id="rId18"/>
    <p:sldId id="285" r:id="rId19"/>
    <p:sldId id="286" r:id="rId20"/>
    <p:sldId id="287" r:id="rId21"/>
    <p:sldId id="289" r:id="rId22"/>
    <p:sldId id="290" r:id="rId23"/>
    <p:sldId id="291" r:id="rId24"/>
    <p:sldId id="292" r:id="rId25"/>
    <p:sldId id="293" r:id="rId26"/>
    <p:sldId id="295" r:id="rId27"/>
    <p:sldId id="296" r:id="rId28"/>
    <p:sldId id="297" r:id="rId29"/>
    <p:sldId id="298" r:id="rId30"/>
    <p:sldId id="299" r:id="rId31"/>
    <p:sldId id="300" r:id="rId32"/>
    <p:sldId id="301" r:id="rId33"/>
    <p:sldId id="315" r:id="rId34"/>
    <p:sldId id="316" r:id="rId35"/>
    <p:sldId id="317" r:id="rId36"/>
    <p:sldId id="319" r:id="rId37"/>
    <p:sldId id="321" r:id="rId38"/>
    <p:sldId id="320" r:id="rId39"/>
    <p:sldId id="318" r:id="rId40"/>
    <p:sldId id="314" r:id="rId41"/>
    <p:sldId id="302" r:id="rId42"/>
    <p:sldId id="303" r:id="rId43"/>
    <p:sldId id="304" r:id="rId44"/>
    <p:sldId id="305" r:id="rId45"/>
    <p:sldId id="306" r:id="rId46"/>
    <p:sldId id="308" r:id="rId47"/>
    <p:sldId id="309" r:id="rId48"/>
    <p:sldId id="310" r:id="rId49"/>
    <p:sldId id="311" r:id="rId50"/>
    <p:sldId id="322" r:id="rId51"/>
    <p:sldId id="323" r:id="rId52"/>
    <p:sldId id="324" r:id="rId53"/>
    <p:sldId id="325" r:id="rId54"/>
    <p:sldId id="326" r:id="rId55"/>
    <p:sldId id="327" r:id="rId56"/>
    <p:sldId id="266" r:id="rId57"/>
    <p:sldId id="273" r:id="rId58"/>
    <p:sldId id="274" r:id="rId59"/>
    <p:sldId id="275" r:id="rId60"/>
    <p:sldId id="276" r:id="rId6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02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5"/>
    <p:restoredTop sz="96405"/>
  </p:normalViewPr>
  <p:slideViewPr>
    <p:cSldViewPr snapToGrid="0">
      <p:cViewPr varScale="1">
        <p:scale>
          <a:sx n="63" d="100"/>
          <a:sy n="63" d="100"/>
        </p:scale>
        <p:origin x="102"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8ACD6-DE38-4925-9956-FA32C1966F98}" type="doc">
      <dgm:prSet loTypeId="urn:microsoft.com/office/officeart/2005/8/layout/cycle1" loCatId="cycle" qsTypeId="urn:microsoft.com/office/officeart/2005/8/quickstyle/simple4" qsCatId="simple" csTypeId="urn:microsoft.com/office/officeart/2005/8/colors/colorful1" csCatId="colorful" phldr="1"/>
      <dgm:spPr/>
      <dgm:t>
        <a:bodyPr/>
        <a:lstStyle/>
        <a:p>
          <a:endParaRPr lang="en-IE"/>
        </a:p>
      </dgm:t>
    </dgm:pt>
    <dgm:pt modelId="{208911CE-BF99-4BB0-8FC9-719A1DFF1B10}">
      <dgm:prSet phldrT="[Text]"/>
      <dgm:spPr/>
      <dgm:t>
        <a:bodyPr/>
        <a:lstStyle/>
        <a:p>
          <a:r>
            <a:rPr lang="en-IE" b="1" i="1">
              <a:latin typeface="Calibri" panose="020F0502020204030204" pitchFamily="34" charset="0"/>
              <a:ea typeface="Calibri" panose="020F0502020204030204" pitchFamily="34" charset="0"/>
              <a:cs typeface="Calibri" panose="020F0502020204030204" pitchFamily="34" charset="0"/>
            </a:rPr>
            <a:t>make</a:t>
          </a:r>
        </a:p>
      </dgm:t>
    </dgm:pt>
    <dgm:pt modelId="{1C949DB0-D8AC-4525-BD78-DD5442405604}" type="parTrans" cxnId="{5ABD2858-29D5-4EF5-85E5-23A91D2969FE}">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658FF0C9-F843-4711-825E-7A3E2AAAA722}" type="sibTrans" cxnId="{5ABD2858-29D5-4EF5-85E5-23A91D2969FE}">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306C0C4E-00BF-4E6D-8DED-EB9504239C48}">
      <dgm:prSet phldrT="[Text]"/>
      <dgm:spPr/>
      <dgm:t>
        <a:bodyPr/>
        <a:lstStyle/>
        <a:p>
          <a:r>
            <a:rPr lang="en-IE" b="1" i="1">
              <a:latin typeface="Calibri" panose="020F0502020204030204" pitchFamily="34" charset="0"/>
              <a:ea typeface="Calibri" panose="020F0502020204030204" pitchFamily="34" charset="0"/>
              <a:cs typeface="Calibri" panose="020F0502020204030204" pitchFamily="34" charset="0"/>
            </a:rPr>
            <a:t>use</a:t>
          </a:r>
        </a:p>
      </dgm:t>
    </dgm:pt>
    <dgm:pt modelId="{D9AE73F2-CDC9-490F-B841-CA3BBE4CB187}" type="parTrans" cxnId="{576A9A47-3088-4764-9A92-B97E221FD864}">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A74C4B0E-0C8C-4CA8-BA86-4E150FDAA527}" type="sibTrans" cxnId="{576A9A47-3088-4764-9A92-B97E221FD864}">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1113DD67-1835-40D0-B47D-925A70E3817A}">
      <dgm:prSet phldrT="[Text]"/>
      <dgm:spPr/>
      <dgm:t>
        <a:bodyPr/>
        <a:lstStyle/>
        <a:p>
          <a:r>
            <a:rPr lang="en-IE" b="1" i="1">
              <a:latin typeface="Calibri" panose="020F0502020204030204" pitchFamily="34" charset="0"/>
              <a:ea typeface="Calibri" panose="020F0502020204030204" pitchFamily="34" charset="0"/>
              <a:cs typeface="Calibri" panose="020F0502020204030204" pitchFamily="34" charset="0"/>
            </a:rPr>
            <a:t>reuse</a:t>
          </a:r>
        </a:p>
      </dgm:t>
    </dgm:pt>
    <dgm:pt modelId="{0D7B028C-4FE2-4D54-A83E-FE38B22F33C6}" type="parTrans" cxnId="{9D38AC94-01C2-4174-955D-123F401BC1C0}">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75C715A0-1D73-4832-AB42-C5374CE4D02F}" type="sibTrans" cxnId="{9D38AC94-01C2-4174-955D-123F401BC1C0}">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B82142F4-0D1F-4EAB-8434-ED2559C96618}">
      <dgm:prSet phldrT="[Text]"/>
      <dgm:spPr/>
      <dgm:t>
        <a:bodyPr/>
        <a:lstStyle/>
        <a:p>
          <a:r>
            <a:rPr lang="en-IE" b="1" i="1">
              <a:latin typeface="Calibri" panose="020F0502020204030204" pitchFamily="34" charset="0"/>
              <a:ea typeface="Calibri" panose="020F0502020204030204" pitchFamily="34" charset="0"/>
              <a:cs typeface="Calibri" panose="020F0502020204030204" pitchFamily="34" charset="0"/>
            </a:rPr>
            <a:t>remake</a:t>
          </a:r>
        </a:p>
      </dgm:t>
    </dgm:pt>
    <dgm:pt modelId="{50D24068-1A76-4619-A95D-77DE502D58B5}" type="parTrans" cxnId="{C7AEFB09-105D-4DB6-9E22-0C5ED055DC4C}">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346EB3F2-0793-4759-BCB4-442193806329}" type="sibTrans" cxnId="{C7AEFB09-105D-4DB6-9E22-0C5ED055DC4C}">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A0F9F9F6-C566-4FEB-AE42-F8F364E44EFD}">
      <dgm:prSet phldrT="[Text]"/>
      <dgm:spPr/>
      <dgm:t>
        <a:bodyPr/>
        <a:lstStyle/>
        <a:p>
          <a:r>
            <a:rPr lang="en-IE" b="1" i="1">
              <a:latin typeface="Calibri" panose="020F0502020204030204" pitchFamily="34" charset="0"/>
              <a:ea typeface="Calibri" panose="020F0502020204030204" pitchFamily="34" charset="0"/>
              <a:cs typeface="Calibri" panose="020F0502020204030204" pitchFamily="34" charset="0"/>
            </a:rPr>
            <a:t>recycle</a:t>
          </a:r>
        </a:p>
      </dgm:t>
    </dgm:pt>
    <dgm:pt modelId="{0FE0DD0E-D6CC-45E1-9F86-E49AED334941}" type="parTrans" cxnId="{981ED920-CFD1-46B7-8D20-208A2D58EE64}">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9E71FA48-D3D2-46AB-A9FC-27A5AAC191CB}" type="sibTrans" cxnId="{981ED920-CFD1-46B7-8D20-208A2D58EE64}">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4A9E4742-59BB-47B4-9F81-6E5D62646CC2}" type="pres">
      <dgm:prSet presAssocID="{1178ACD6-DE38-4925-9956-FA32C1966F98}" presName="cycle" presStyleCnt="0">
        <dgm:presLayoutVars>
          <dgm:dir/>
          <dgm:resizeHandles val="exact"/>
        </dgm:presLayoutVars>
      </dgm:prSet>
      <dgm:spPr/>
    </dgm:pt>
    <dgm:pt modelId="{507C3F09-ECB1-4317-932E-054846FDBFE7}" type="pres">
      <dgm:prSet presAssocID="{208911CE-BF99-4BB0-8FC9-719A1DFF1B10}" presName="dummy" presStyleCnt="0"/>
      <dgm:spPr/>
    </dgm:pt>
    <dgm:pt modelId="{0F2D8024-E8F5-4B58-99D2-4F88F6B866AC}" type="pres">
      <dgm:prSet presAssocID="{208911CE-BF99-4BB0-8FC9-719A1DFF1B10}" presName="node" presStyleLbl="revTx" presStyleIdx="0" presStyleCnt="5">
        <dgm:presLayoutVars>
          <dgm:bulletEnabled val="1"/>
        </dgm:presLayoutVars>
      </dgm:prSet>
      <dgm:spPr/>
    </dgm:pt>
    <dgm:pt modelId="{31EF355F-0A3D-45A4-AEC3-C944E0B9A580}" type="pres">
      <dgm:prSet presAssocID="{658FF0C9-F843-4711-825E-7A3E2AAAA722}" presName="sibTrans" presStyleLbl="node1" presStyleIdx="0" presStyleCnt="5"/>
      <dgm:spPr/>
    </dgm:pt>
    <dgm:pt modelId="{0EF15656-A0C0-4A9F-A35A-69C4457F445F}" type="pres">
      <dgm:prSet presAssocID="{306C0C4E-00BF-4E6D-8DED-EB9504239C48}" presName="dummy" presStyleCnt="0"/>
      <dgm:spPr/>
    </dgm:pt>
    <dgm:pt modelId="{00269073-37DD-439C-896F-CDEB0669B3FD}" type="pres">
      <dgm:prSet presAssocID="{306C0C4E-00BF-4E6D-8DED-EB9504239C48}" presName="node" presStyleLbl="revTx" presStyleIdx="1" presStyleCnt="5">
        <dgm:presLayoutVars>
          <dgm:bulletEnabled val="1"/>
        </dgm:presLayoutVars>
      </dgm:prSet>
      <dgm:spPr/>
    </dgm:pt>
    <dgm:pt modelId="{E6878A22-BB8A-49EC-A823-4F1656D8486B}" type="pres">
      <dgm:prSet presAssocID="{A74C4B0E-0C8C-4CA8-BA86-4E150FDAA527}" presName="sibTrans" presStyleLbl="node1" presStyleIdx="1" presStyleCnt="5"/>
      <dgm:spPr/>
    </dgm:pt>
    <dgm:pt modelId="{06A69150-057E-4190-B193-93F1A152DBA7}" type="pres">
      <dgm:prSet presAssocID="{1113DD67-1835-40D0-B47D-925A70E3817A}" presName="dummy" presStyleCnt="0"/>
      <dgm:spPr/>
    </dgm:pt>
    <dgm:pt modelId="{B2D30B2C-F144-4CC9-8FBE-4E553079C5B8}" type="pres">
      <dgm:prSet presAssocID="{1113DD67-1835-40D0-B47D-925A70E3817A}" presName="node" presStyleLbl="revTx" presStyleIdx="2" presStyleCnt="5">
        <dgm:presLayoutVars>
          <dgm:bulletEnabled val="1"/>
        </dgm:presLayoutVars>
      </dgm:prSet>
      <dgm:spPr/>
    </dgm:pt>
    <dgm:pt modelId="{C43F2560-419E-421E-9392-6D34541EFC23}" type="pres">
      <dgm:prSet presAssocID="{75C715A0-1D73-4832-AB42-C5374CE4D02F}" presName="sibTrans" presStyleLbl="node1" presStyleIdx="2" presStyleCnt="5"/>
      <dgm:spPr/>
    </dgm:pt>
    <dgm:pt modelId="{92346319-66D2-4410-9F92-9D927C205FDE}" type="pres">
      <dgm:prSet presAssocID="{B82142F4-0D1F-4EAB-8434-ED2559C96618}" presName="dummy" presStyleCnt="0"/>
      <dgm:spPr/>
    </dgm:pt>
    <dgm:pt modelId="{2D099EE5-F413-4F33-BF80-9AE32B927606}" type="pres">
      <dgm:prSet presAssocID="{B82142F4-0D1F-4EAB-8434-ED2559C96618}" presName="node" presStyleLbl="revTx" presStyleIdx="3" presStyleCnt="5">
        <dgm:presLayoutVars>
          <dgm:bulletEnabled val="1"/>
        </dgm:presLayoutVars>
      </dgm:prSet>
      <dgm:spPr/>
    </dgm:pt>
    <dgm:pt modelId="{C418D4CD-5989-4BDE-9533-2F63C974B47A}" type="pres">
      <dgm:prSet presAssocID="{346EB3F2-0793-4759-BCB4-442193806329}" presName="sibTrans" presStyleLbl="node1" presStyleIdx="3" presStyleCnt="5"/>
      <dgm:spPr/>
    </dgm:pt>
    <dgm:pt modelId="{CC0452C1-098A-43E3-8874-364B7918A060}" type="pres">
      <dgm:prSet presAssocID="{A0F9F9F6-C566-4FEB-AE42-F8F364E44EFD}" presName="dummy" presStyleCnt="0"/>
      <dgm:spPr/>
    </dgm:pt>
    <dgm:pt modelId="{3F61A060-4A7E-4974-95D9-A61BE21A1700}" type="pres">
      <dgm:prSet presAssocID="{A0F9F9F6-C566-4FEB-AE42-F8F364E44EFD}" presName="node" presStyleLbl="revTx" presStyleIdx="4" presStyleCnt="5">
        <dgm:presLayoutVars>
          <dgm:bulletEnabled val="1"/>
        </dgm:presLayoutVars>
      </dgm:prSet>
      <dgm:spPr/>
    </dgm:pt>
    <dgm:pt modelId="{5F6ADCF4-05AE-4FBB-BA75-B0BFA1349D05}" type="pres">
      <dgm:prSet presAssocID="{9E71FA48-D3D2-46AB-A9FC-27A5AAC191CB}" presName="sibTrans" presStyleLbl="node1" presStyleIdx="4" presStyleCnt="5"/>
      <dgm:spPr/>
    </dgm:pt>
  </dgm:ptLst>
  <dgm:cxnLst>
    <dgm:cxn modelId="{C7AEFB09-105D-4DB6-9E22-0C5ED055DC4C}" srcId="{1178ACD6-DE38-4925-9956-FA32C1966F98}" destId="{B82142F4-0D1F-4EAB-8434-ED2559C96618}" srcOrd="3" destOrd="0" parTransId="{50D24068-1A76-4619-A95D-77DE502D58B5}" sibTransId="{346EB3F2-0793-4759-BCB4-442193806329}"/>
    <dgm:cxn modelId="{B26B0915-B1A9-49D6-BA96-6D0689321427}" type="presOf" srcId="{1178ACD6-DE38-4925-9956-FA32C1966F98}" destId="{4A9E4742-59BB-47B4-9F81-6E5D62646CC2}" srcOrd="0" destOrd="0" presId="urn:microsoft.com/office/officeart/2005/8/layout/cycle1"/>
    <dgm:cxn modelId="{DF5D2518-846A-4036-AA67-625A241594AF}" type="presOf" srcId="{1113DD67-1835-40D0-B47D-925A70E3817A}" destId="{B2D30B2C-F144-4CC9-8FBE-4E553079C5B8}" srcOrd="0" destOrd="0" presId="urn:microsoft.com/office/officeart/2005/8/layout/cycle1"/>
    <dgm:cxn modelId="{39E25320-4239-4CF4-A1D6-DA36ACBBDAE4}" type="presOf" srcId="{B82142F4-0D1F-4EAB-8434-ED2559C96618}" destId="{2D099EE5-F413-4F33-BF80-9AE32B927606}" srcOrd="0" destOrd="0" presId="urn:microsoft.com/office/officeart/2005/8/layout/cycle1"/>
    <dgm:cxn modelId="{981ED920-CFD1-46B7-8D20-208A2D58EE64}" srcId="{1178ACD6-DE38-4925-9956-FA32C1966F98}" destId="{A0F9F9F6-C566-4FEB-AE42-F8F364E44EFD}" srcOrd="4" destOrd="0" parTransId="{0FE0DD0E-D6CC-45E1-9F86-E49AED334941}" sibTransId="{9E71FA48-D3D2-46AB-A9FC-27A5AAC191CB}"/>
    <dgm:cxn modelId="{C55CA339-5AA3-4703-BAEB-FD4CBA26D4D1}" type="presOf" srcId="{9E71FA48-D3D2-46AB-A9FC-27A5AAC191CB}" destId="{5F6ADCF4-05AE-4FBB-BA75-B0BFA1349D05}" srcOrd="0" destOrd="0" presId="urn:microsoft.com/office/officeart/2005/8/layout/cycle1"/>
    <dgm:cxn modelId="{E949683F-D890-4B0E-B3C8-B4177709F39E}" type="presOf" srcId="{658FF0C9-F843-4711-825E-7A3E2AAAA722}" destId="{31EF355F-0A3D-45A4-AEC3-C944E0B9A580}" srcOrd="0" destOrd="0" presId="urn:microsoft.com/office/officeart/2005/8/layout/cycle1"/>
    <dgm:cxn modelId="{A4079467-1139-4343-A65E-7970ABEAB650}" type="presOf" srcId="{346EB3F2-0793-4759-BCB4-442193806329}" destId="{C418D4CD-5989-4BDE-9533-2F63C974B47A}" srcOrd="0" destOrd="0" presId="urn:microsoft.com/office/officeart/2005/8/layout/cycle1"/>
    <dgm:cxn modelId="{576A9A47-3088-4764-9A92-B97E221FD864}" srcId="{1178ACD6-DE38-4925-9956-FA32C1966F98}" destId="{306C0C4E-00BF-4E6D-8DED-EB9504239C48}" srcOrd="1" destOrd="0" parTransId="{D9AE73F2-CDC9-490F-B841-CA3BBE4CB187}" sibTransId="{A74C4B0E-0C8C-4CA8-BA86-4E150FDAA527}"/>
    <dgm:cxn modelId="{5ABD2858-29D5-4EF5-85E5-23A91D2969FE}" srcId="{1178ACD6-DE38-4925-9956-FA32C1966F98}" destId="{208911CE-BF99-4BB0-8FC9-719A1DFF1B10}" srcOrd="0" destOrd="0" parTransId="{1C949DB0-D8AC-4525-BD78-DD5442405604}" sibTransId="{658FF0C9-F843-4711-825E-7A3E2AAAA722}"/>
    <dgm:cxn modelId="{E4079D79-A683-45EE-BB1B-A7490B7AF74C}" type="presOf" srcId="{75C715A0-1D73-4832-AB42-C5374CE4D02F}" destId="{C43F2560-419E-421E-9392-6D34541EFC23}" srcOrd="0" destOrd="0" presId="urn:microsoft.com/office/officeart/2005/8/layout/cycle1"/>
    <dgm:cxn modelId="{FB2EAF59-A2F2-4E31-B5BC-9BFF1BD820E1}" type="presOf" srcId="{A74C4B0E-0C8C-4CA8-BA86-4E150FDAA527}" destId="{E6878A22-BB8A-49EC-A823-4F1656D8486B}" srcOrd="0" destOrd="0" presId="urn:microsoft.com/office/officeart/2005/8/layout/cycle1"/>
    <dgm:cxn modelId="{9D38AC94-01C2-4174-955D-123F401BC1C0}" srcId="{1178ACD6-DE38-4925-9956-FA32C1966F98}" destId="{1113DD67-1835-40D0-B47D-925A70E3817A}" srcOrd="2" destOrd="0" parTransId="{0D7B028C-4FE2-4D54-A83E-FE38B22F33C6}" sibTransId="{75C715A0-1D73-4832-AB42-C5374CE4D02F}"/>
    <dgm:cxn modelId="{EFA31DBE-0892-475C-8CE1-E98AEE7BA443}" type="presOf" srcId="{208911CE-BF99-4BB0-8FC9-719A1DFF1B10}" destId="{0F2D8024-E8F5-4B58-99D2-4F88F6B866AC}" srcOrd="0" destOrd="0" presId="urn:microsoft.com/office/officeart/2005/8/layout/cycle1"/>
    <dgm:cxn modelId="{B2B7B8F4-7F00-44A9-99F9-7E7E8AC7905E}" type="presOf" srcId="{306C0C4E-00BF-4E6D-8DED-EB9504239C48}" destId="{00269073-37DD-439C-896F-CDEB0669B3FD}" srcOrd="0" destOrd="0" presId="urn:microsoft.com/office/officeart/2005/8/layout/cycle1"/>
    <dgm:cxn modelId="{C7AF10FA-5C5E-4C2F-9044-2EA025D489F4}" type="presOf" srcId="{A0F9F9F6-C566-4FEB-AE42-F8F364E44EFD}" destId="{3F61A060-4A7E-4974-95D9-A61BE21A1700}" srcOrd="0" destOrd="0" presId="urn:microsoft.com/office/officeart/2005/8/layout/cycle1"/>
    <dgm:cxn modelId="{965DF25B-88CB-4E96-8A99-A07AC8E23DDE}" type="presParOf" srcId="{4A9E4742-59BB-47B4-9F81-6E5D62646CC2}" destId="{507C3F09-ECB1-4317-932E-054846FDBFE7}" srcOrd="0" destOrd="0" presId="urn:microsoft.com/office/officeart/2005/8/layout/cycle1"/>
    <dgm:cxn modelId="{34BA4A99-88CA-4CCA-9DD4-804E2CDD85D5}" type="presParOf" srcId="{4A9E4742-59BB-47B4-9F81-6E5D62646CC2}" destId="{0F2D8024-E8F5-4B58-99D2-4F88F6B866AC}" srcOrd="1" destOrd="0" presId="urn:microsoft.com/office/officeart/2005/8/layout/cycle1"/>
    <dgm:cxn modelId="{324E6522-DCC5-476B-9B0A-19F0E49710A6}" type="presParOf" srcId="{4A9E4742-59BB-47B4-9F81-6E5D62646CC2}" destId="{31EF355F-0A3D-45A4-AEC3-C944E0B9A580}" srcOrd="2" destOrd="0" presId="urn:microsoft.com/office/officeart/2005/8/layout/cycle1"/>
    <dgm:cxn modelId="{B90BC669-6FAC-4A89-BFFF-0CAF004F927D}" type="presParOf" srcId="{4A9E4742-59BB-47B4-9F81-6E5D62646CC2}" destId="{0EF15656-A0C0-4A9F-A35A-69C4457F445F}" srcOrd="3" destOrd="0" presId="urn:microsoft.com/office/officeart/2005/8/layout/cycle1"/>
    <dgm:cxn modelId="{01D57105-8C57-4BF0-A316-A29A888403E2}" type="presParOf" srcId="{4A9E4742-59BB-47B4-9F81-6E5D62646CC2}" destId="{00269073-37DD-439C-896F-CDEB0669B3FD}" srcOrd="4" destOrd="0" presId="urn:microsoft.com/office/officeart/2005/8/layout/cycle1"/>
    <dgm:cxn modelId="{4170CFAA-C12B-4409-A147-4A6C9C9E0ED8}" type="presParOf" srcId="{4A9E4742-59BB-47B4-9F81-6E5D62646CC2}" destId="{E6878A22-BB8A-49EC-A823-4F1656D8486B}" srcOrd="5" destOrd="0" presId="urn:microsoft.com/office/officeart/2005/8/layout/cycle1"/>
    <dgm:cxn modelId="{A7957738-8527-4513-B627-C15C6845A437}" type="presParOf" srcId="{4A9E4742-59BB-47B4-9F81-6E5D62646CC2}" destId="{06A69150-057E-4190-B193-93F1A152DBA7}" srcOrd="6" destOrd="0" presId="urn:microsoft.com/office/officeart/2005/8/layout/cycle1"/>
    <dgm:cxn modelId="{C93897D0-0C0F-45B9-A651-FF2843813498}" type="presParOf" srcId="{4A9E4742-59BB-47B4-9F81-6E5D62646CC2}" destId="{B2D30B2C-F144-4CC9-8FBE-4E553079C5B8}" srcOrd="7" destOrd="0" presId="urn:microsoft.com/office/officeart/2005/8/layout/cycle1"/>
    <dgm:cxn modelId="{B7F2C8F4-A4B4-4DF6-9129-DE4682B687F7}" type="presParOf" srcId="{4A9E4742-59BB-47B4-9F81-6E5D62646CC2}" destId="{C43F2560-419E-421E-9392-6D34541EFC23}" srcOrd="8" destOrd="0" presId="urn:microsoft.com/office/officeart/2005/8/layout/cycle1"/>
    <dgm:cxn modelId="{38B9F152-F97F-4B8A-A451-5EB4DE7B4C81}" type="presParOf" srcId="{4A9E4742-59BB-47B4-9F81-6E5D62646CC2}" destId="{92346319-66D2-4410-9F92-9D927C205FDE}" srcOrd="9" destOrd="0" presId="urn:microsoft.com/office/officeart/2005/8/layout/cycle1"/>
    <dgm:cxn modelId="{56412AC0-3B5D-4364-B2A3-42FF90D901F4}" type="presParOf" srcId="{4A9E4742-59BB-47B4-9F81-6E5D62646CC2}" destId="{2D099EE5-F413-4F33-BF80-9AE32B927606}" srcOrd="10" destOrd="0" presId="urn:microsoft.com/office/officeart/2005/8/layout/cycle1"/>
    <dgm:cxn modelId="{172AF3EE-86BE-4817-A01D-DA6B34DF0123}" type="presParOf" srcId="{4A9E4742-59BB-47B4-9F81-6E5D62646CC2}" destId="{C418D4CD-5989-4BDE-9533-2F63C974B47A}" srcOrd="11" destOrd="0" presId="urn:microsoft.com/office/officeart/2005/8/layout/cycle1"/>
    <dgm:cxn modelId="{F21680D5-1A88-457B-8EDF-144BC2914B58}" type="presParOf" srcId="{4A9E4742-59BB-47B4-9F81-6E5D62646CC2}" destId="{CC0452C1-098A-43E3-8874-364B7918A060}" srcOrd="12" destOrd="0" presId="urn:microsoft.com/office/officeart/2005/8/layout/cycle1"/>
    <dgm:cxn modelId="{5A9DAA1B-463C-477E-867D-71E4E6FB6291}" type="presParOf" srcId="{4A9E4742-59BB-47B4-9F81-6E5D62646CC2}" destId="{3F61A060-4A7E-4974-95D9-A61BE21A1700}" srcOrd="13" destOrd="0" presId="urn:microsoft.com/office/officeart/2005/8/layout/cycle1"/>
    <dgm:cxn modelId="{2E765088-52FD-4C9D-BEC5-98BE103501BE}" type="presParOf" srcId="{4A9E4742-59BB-47B4-9F81-6E5D62646CC2}" destId="{5F6ADCF4-05AE-4FBB-BA75-B0BFA1349D05}"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482FCE-32B6-DF42-8A42-C3806DF17B2F}" type="doc">
      <dgm:prSet loTypeId="urn:microsoft.com/office/officeart/2005/8/layout/radial6" loCatId="cycle" qsTypeId="urn:microsoft.com/office/officeart/2005/8/quickstyle/simple5" qsCatId="simple" csTypeId="urn:microsoft.com/office/officeart/2005/8/colors/colorful1" csCatId="colorful" phldr="1"/>
      <dgm:spPr/>
      <dgm:t>
        <a:bodyPr/>
        <a:lstStyle/>
        <a:p>
          <a:endParaRPr lang="el-GR"/>
        </a:p>
      </dgm:t>
    </dgm:pt>
    <dgm:pt modelId="{7AF6C2F9-8255-6044-84C3-FDE95F6252AA}">
      <dgm:prSet phldrT="[Κείμενο]" custT="1"/>
      <dgm:spPr/>
      <dgm:t>
        <a:bodyPr/>
        <a:lstStyle/>
        <a:p>
          <a:r>
            <a:rPr lang="en-GB" sz="2400" b="1" dirty="0"/>
            <a:t>Benefit</a:t>
          </a:r>
          <a:r>
            <a:rPr lang="en-GB" sz="2000" dirty="0"/>
            <a:t>s</a:t>
          </a:r>
          <a:endParaRPr lang="el-GR" sz="2000" dirty="0"/>
        </a:p>
      </dgm:t>
    </dgm:pt>
    <dgm:pt modelId="{840B96C8-8FD2-5E44-A493-D0DBD616446C}" type="parTrans" cxnId="{2E289132-BD25-C240-97D2-ECBB2066C744}">
      <dgm:prSet/>
      <dgm:spPr/>
      <dgm:t>
        <a:bodyPr/>
        <a:lstStyle/>
        <a:p>
          <a:endParaRPr lang="el-GR"/>
        </a:p>
      </dgm:t>
    </dgm:pt>
    <dgm:pt modelId="{D049B99D-CB1A-4344-8FE8-82B2CE773130}" type="sibTrans" cxnId="{2E289132-BD25-C240-97D2-ECBB2066C744}">
      <dgm:prSet/>
      <dgm:spPr/>
      <dgm:t>
        <a:bodyPr/>
        <a:lstStyle/>
        <a:p>
          <a:endParaRPr lang="el-GR"/>
        </a:p>
      </dgm:t>
    </dgm:pt>
    <dgm:pt modelId="{7CD1E0FD-8FDF-ED4A-9227-7F1A1D208A78}">
      <dgm:prSet phldrT="[Κείμενο]" custT="1"/>
      <dgm:spPr/>
      <dgm:t>
        <a:bodyPr/>
        <a:lstStyle/>
        <a:p>
          <a:pPr>
            <a:buSzPts val="1000"/>
            <a:buFont typeface="Symbol" pitchFamily="2" charset="2"/>
            <a:buChar char=""/>
          </a:pPr>
          <a:r>
            <a:rPr lang="en-US" sz="1400" b="1" dirty="0"/>
            <a:t>Prioritizing the use of reusable materials</a:t>
          </a:r>
          <a:endParaRPr lang="el-GR" sz="1400" b="1" dirty="0"/>
        </a:p>
      </dgm:t>
    </dgm:pt>
    <dgm:pt modelId="{804EBB36-6512-3C48-8E1D-EE35F23245F6}" type="parTrans" cxnId="{73037E9B-FE77-E84A-A019-780EDEA3D46A}">
      <dgm:prSet/>
      <dgm:spPr/>
      <dgm:t>
        <a:bodyPr/>
        <a:lstStyle/>
        <a:p>
          <a:endParaRPr lang="el-GR"/>
        </a:p>
      </dgm:t>
    </dgm:pt>
    <dgm:pt modelId="{BBB0F375-D123-8840-9409-62FB1F95DEC4}" type="sibTrans" cxnId="{73037E9B-FE77-E84A-A019-780EDEA3D46A}">
      <dgm:prSet/>
      <dgm:spPr/>
      <dgm:t>
        <a:bodyPr/>
        <a:lstStyle/>
        <a:p>
          <a:endParaRPr lang="el-GR"/>
        </a:p>
      </dgm:t>
    </dgm:pt>
    <dgm:pt modelId="{7C61D66E-6E88-DA4B-8118-1BABEDFDCF76}">
      <dgm:prSet phldrT="[Κείμενο]" custT="1"/>
      <dgm:spPr/>
      <dgm:t>
        <a:bodyPr/>
        <a:lstStyle/>
        <a:p>
          <a:pPr>
            <a:buSzPts val="1000"/>
            <a:buFont typeface="Symbol" pitchFamily="2" charset="2"/>
            <a:buChar char=""/>
          </a:pPr>
          <a:r>
            <a:rPr lang="el-GR" sz="1400" b="1" dirty="0" err="1"/>
            <a:t>Encouraging</a:t>
          </a:r>
          <a:r>
            <a:rPr lang="el-GR" sz="1400" b="1" dirty="0"/>
            <a:t> </a:t>
          </a:r>
          <a:r>
            <a:rPr lang="el-GR" sz="1400" b="1" dirty="0" err="1"/>
            <a:t>composting</a:t>
          </a:r>
          <a:r>
            <a:rPr lang="el-GR" sz="1400" b="1" dirty="0"/>
            <a:t> and </a:t>
          </a:r>
          <a:r>
            <a:rPr lang="el-GR" sz="1400" b="1" dirty="0" err="1"/>
            <a:t>recycling</a:t>
          </a:r>
          <a:endParaRPr lang="el-GR" sz="1400" b="1" dirty="0"/>
        </a:p>
      </dgm:t>
    </dgm:pt>
    <dgm:pt modelId="{DDD2E413-362B-AA48-810D-C10633ACB5DC}" type="parTrans" cxnId="{06DEE249-AB0C-4649-BB16-5A70E0B9807B}">
      <dgm:prSet/>
      <dgm:spPr/>
      <dgm:t>
        <a:bodyPr/>
        <a:lstStyle/>
        <a:p>
          <a:endParaRPr lang="el-GR"/>
        </a:p>
      </dgm:t>
    </dgm:pt>
    <dgm:pt modelId="{653389D4-6ADA-294F-8D9A-985F53C46319}" type="sibTrans" cxnId="{06DEE249-AB0C-4649-BB16-5A70E0B9807B}">
      <dgm:prSet/>
      <dgm:spPr/>
      <dgm:t>
        <a:bodyPr/>
        <a:lstStyle/>
        <a:p>
          <a:endParaRPr lang="el-GR"/>
        </a:p>
      </dgm:t>
    </dgm:pt>
    <dgm:pt modelId="{692567BC-C3ED-C842-969B-F6D6D073EF57}">
      <dgm:prSet custT="1"/>
      <dgm:spPr/>
      <dgm:t>
        <a:bodyPr/>
        <a:lstStyle/>
        <a:p>
          <a:pPr>
            <a:buSzPts val="1000"/>
            <a:buFont typeface="Symbol" pitchFamily="2" charset="2"/>
            <a:buChar char=""/>
          </a:pPr>
          <a:r>
            <a:rPr lang="en-US" sz="1400" b="1" dirty="0"/>
            <a:t>Recycling of  organic waste and saving water </a:t>
          </a:r>
          <a:endParaRPr lang="el-GR" sz="1400" b="1" dirty="0"/>
        </a:p>
      </dgm:t>
    </dgm:pt>
    <dgm:pt modelId="{5AB117B0-C043-A348-8547-CF5ADF99E1AA}" type="parTrans" cxnId="{BE8FD613-E7E8-8444-A967-8965D96F5CEF}">
      <dgm:prSet/>
      <dgm:spPr/>
      <dgm:t>
        <a:bodyPr/>
        <a:lstStyle/>
        <a:p>
          <a:endParaRPr lang="el-GR"/>
        </a:p>
      </dgm:t>
    </dgm:pt>
    <dgm:pt modelId="{F60C7BB0-0644-B043-BA61-24728F1F5962}" type="sibTrans" cxnId="{BE8FD613-E7E8-8444-A967-8965D96F5CEF}">
      <dgm:prSet/>
      <dgm:spPr/>
      <dgm:t>
        <a:bodyPr/>
        <a:lstStyle/>
        <a:p>
          <a:endParaRPr lang="el-GR"/>
        </a:p>
      </dgm:t>
    </dgm:pt>
    <dgm:pt modelId="{954DF55E-D122-7A4A-9E30-DB7DF00FC2AC}">
      <dgm:prSet custT="1"/>
      <dgm:spPr/>
      <dgm:t>
        <a:bodyPr/>
        <a:lstStyle/>
        <a:p>
          <a:pPr>
            <a:buSzPts val="1000"/>
            <a:buFont typeface="Symbol" pitchFamily="2" charset="2"/>
            <a:buChar char=""/>
          </a:pPr>
          <a:r>
            <a:rPr lang="en-US" sz="1400" b="1" dirty="0"/>
            <a:t>Less greenhouse gas emissions</a:t>
          </a:r>
          <a:endParaRPr lang="el-GR" sz="1400" b="1" dirty="0"/>
        </a:p>
      </dgm:t>
    </dgm:pt>
    <dgm:pt modelId="{AFC00E30-1DEA-8D4A-B2FD-0034BC18E30A}" type="parTrans" cxnId="{2B15F468-86C1-2F49-B959-46C6F2C9ED27}">
      <dgm:prSet/>
      <dgm:spPr/>
      <dgm:t>
        <a:bodyPr/>
        <a:lstStyle/>
        <a:p>
          <a:endParaRPr lang="el-GR"/>
        </a:p>
      </dgm:t>
    </dgm:pt>
    <dgm:pt modelId="{F28B46DD-8C05-3C45-85BF-C6AFCA1E5FB7}" type="sibTrans" cxnId="{2B15F468-86C1-2F49-B959-46C6F2C9ED27}">
      <dgm:prSet/>
      <dgm:spPr/>
      <dgm:t>
        <a:bodyPr/>
        <a:lstStyle/>
        <a:p>
          <a:endParaRPr lang="el-GR"/>
        </a:p>
      </dgm:t>
    </dgm:pt>
    <dgm:pt modelId="{EB9D1D62-5383-DD48-80A4-9E67F01DC54D}">
      <dgm:prSet custT="1"/>
      <dgm:spPr/>
      <dgm:t>
        <a:bodyPr/>
        <a:lstStyle/>
        <a:p>
          <a:r>
            <a:rPr lang="en-GB" sz="1400" b="1" dirty="0"/>
            <a:t>Saving costs and increasing efficiency</a:t>
          </a:r>
          <a:endParaRPr lang="el-GR" sz="1400" b="1" dirty="0"/>
        </a:p>
      </dgm:t>
    </dgm:pt>
    <dgm:pt modelId="{50D06200-9B73-F041-88EF-9DD4F91CD65C}" type="parTrans" cxnId="{B2B8EAC1-F341-6A4F-805F-26CF890C15A0}">
      <dgm:prSet/>
      <dgm:spPr/>
      <dgm:t>
        <a:bodyPr/>
        <a:lstStyle/>
        <a:p>
          <a:endParaRPr lang="el-GR"/>
        </a:p>
      </dgm:t>
    </dgm:pt>
    <dgm:pt modelId="{BD4F3D7E-7979-1541-A352-9A74FF7A8513}" type="sibTrans" cxnId="{B2B8EAC1-F341-6A4F-805F-26CF890C15A0}">
      <dgm:prSet/>
      <dgm:spPr/>
      <dgm:t>
        <a:bodyPr/>
        <a:lstStyle/>
        <a:p>
          <a:endParaRPr lang="el-GR"/>
        </a:p>
      </dgm:t>
    </dgm:pt>
    <dgm:pt modelId="{2D889589-84BC-4AED-9F4A-347A52ED3660}">
      <dgm:prSet custT="1"/>
      <dgm:spPr/>
      <dgm:t>
        <a:bodyPr/>
        <a:lstStyle/>
        <a:p>
          <a:pPr>
            <a:buSzPts val="1000"/>
            <a:buFont typeface="Symbol" pitchFamily="2" charset="2"/>
            <a:buChar char=""/>
          </a:pPr>
          <a:endParaRPr lang="el-GR" sz="1100" dirty="0"/>
        </a:p>
      </dgm:t>
    </dgm:pt>
    <dgm:pt modelId="{7D5967B4-3E76-4FD9-833F-8D814C56B8D8}" type="parTrans" cxnId="{5253EC0E-D701-4BC6-8EDC-D9B56F5E8342}">
      <dgm:prSet/>
      <dgm:spPr/>
      <dgm:t>
        <a:bodyPr/>
        <a:lstStyle/>
        <a:p>
          <a:endParaRPr lang="en-GB"/>
        </a:p>
      </dgm:t>
    </dgm:pt>
    <dgm:pt modelId="{C248942C-46C7-43A1-9624-D79C5C8FEFB0}" type="sibTrans" cxnId="{5253EC0E-D701-4BC6-8EDC-D9B56F5E8342}">
      <dgm:prSet/>
      <dgm:spPr/>
      <dgm:t>
        <a:bodyPr/>
        <a:lstStyle/>
        <a:p>
          <a:endParaRPr lang="en-GB"/>
        </a:p>
      </dgm:t>
    </dgm:pt>
    <dgm:pt modelId="{ED23123B-D947-40A4-B003-C151728A762A}">
      <dgm:prSet custT="1"/>
      <dgm:spPr/>
      <dgm:t>
        <a:bodyPr/>
        <a:lstStyle/>
        <a:p>
          <a:pPr>
            <a:buSzPts val="1000"/>
            <a:buFont typeface="Symbol" pitchFamily="2" charset="2"/>
            <a:buChar char=""/>
          </a:pPr>
          <a:r>
            <a:rPr lang="en-US" sz="1400" b="1" dirty="0"/>
            <a:t>Helps compliance with environmental regulations</a:t>
          </a:r>
          <a:endParaRPr lang="el-GR" sz="1400" b="1" dirty="0"/>
        </a:p>
      </dgm:t>
    </dgm:pt>
    <dgm:pt modelId="{FF4BEA68-FD50-4E3A-8ECB-FAC47497CC0E}" type="parTrans" cxnId="{ECC42ABF-04ED-4F3B-B3AF-61B78757DCBB}">
      <dgm:prSet/>
      <dgm:spPr/>
      <dgm:t>
        <a:bodyPr/>
        <a:lstStyle/>
        <a:p>
          <a:endParaRPr lang="en-GB"/>
        </a:p>
      </dgm:t>
    </dgm:pt>
    <dgm:pt modelId="{B308248C-1506-4246-BEBF-92FF4B7CBC0D}" type="sibTrans" cxnId="{ECC42ABF-04ED-4F3B-B3AF-61B78757DCBB}">
      <dgm:prSet/>
      <dgm:spPr/>
      <dgm:t>
        <a:bodyPr/>
        <a:lstStyle/>
        <a:p>
          <a:endParaRPr lang="en-GB"/>
        </a:p>
      </dgm:t>
    </dgm:pt>
    <dgm:pt modelId="{6AE31B2B-3398-4796-9960-0BAA95EECC77}">
      <dgm:prSet custT="1"/>
      <dgm:spPr/>
      <dgm:t>
        <a:bodyPr/>
        <a:lstStyle/>
        <a:p>
          <a:pPr>
            <a:buSzPts val="1000"/>
            <a:buFont typeface="Symbol" pitchFamily="2" charset="2"/>
            <a:buChar char=""/>
          </a:pPr>
          <a:r>
            <a:rPr lang="en-GB" sz="1400" b="1" dirty="0"/>
            <a:t>Optimizes farm operations, </a:t>
          </a:r>
          <a:endParaRPr lang="el-GR" sz="1400" b="1" dirty="0"/>
        </a:p>
      </dgm:t>
    </dgm:pt>
    <dgm:pt modelId="{68727B75-863D-418E-B90D-1EA093DBC7A1}" type="parTrans" cxnId="{82BBF65D-1EA7-463B-89A1-5F910000A52E}">
      <dgm:prSet/>
      <dgm:spPr/>
      <dgm:t>
        <a:bodyPr/>
        <a:lstStyle/>
        <a:p>
          <a:endParaRPr lang="en-GB"/>
        </a:p>
      </dgm:t>
    </dgm:pt>
    <dgm:pt modelId="{34458CD9-BBA8-41AB-8E37-C91FF084F256}" type="sibTrans" cxnId="{82BBF65D-1EA7-463B-89A1-5F910000A52E}">
      <dgm:prSet/>
      <dgm:spPr/>
      <dgm:t>
        <a:bodyPr/>
        <a:lstStyle/>
        <a:p>
          <a:endParaRPr lang="en-GB"/>
        </a:p>
      </dgm:t>
    </dgm:pt>
    <dgm:pt modelId="{7EEBF996-5CC1-48E0-BE8D-BEB1D2AA4D07}" type="pres">
      <dgm:prSet presAssocID="{7C482FCE-32B6-DF42-8A42-C3806DF17B2F}" presName="Name0" presStyleCnt="0">
        <dgm:presLayoutVars>
          <dgm:chMax val="1"/>
          <dgm:dir/>
          <dgm:animLvl val="ctr"/>
          <dgm:resizeHandles val="exact"/>
        </dgm:presLayoutVars>
      </dgm:prSet>
      <dgm:spPr/>
    </dgm:pt>
    <dgm:pt modelId="{425534EA-73D1-490A-92FF-2074D3F76AB6}" type="pres">
      <dgm:prSet presAssocID="{7AF6C2F9-8255-6044-84C3-FDE95F6252AA}" presName="centerShape" presStyleLbl="node0" presStyleIdx="0" presStyleCnt="1"/>
      <dgm:spPr/>
    </dgm:pt>
    <dgm:pt modelId="{4B5A20B3-02F0-4352-B585-3822A5703E2B}" type="pres">
      <dgm:prSet presAssocID="{7CD1E0FD-8FDF-ED4A-9227-7F1A1D208A78}" presName="node" presStyleLbl="node1" presStyleIdx="0" presStyleCnt="7">
        <dgm:presLayoutVars>
          <dgm:bulletEnabled val="1"/>
        </dgm:presLayoutVars>
      </dgm:prSet>
      <dgm:spPr/>
    </dgm:pt>
    <dgm:pt modelId="{7A535413-06E2-4AC8-AE69-32F780FB5292}" type="pres">
      <dgm:prSet presAssocID="{7CD1E0FD-8FDF-ED4A-9227-7F1A1D208A78}" presName="dummy" presStyleCnt="0"/>
      <dgm:spPr/>
    </dgm:pt>
    <dgm:pt modelId="{2F0F9F52-C2AA-44A0-A2E8-32410BFB8507}" type="pres">
      <dgm:prSet presAssocID="{BBB0F375-D123-8840-9409-62FB1F95DEC4}" presName="sibTrans" presStyleLbl="sibTrans2D1" presStyleIdx="0" presStyleCnt="7"/>
      <dgm:spPr/>
    </dgm:pt>
    <dgm:pt modelId="{4627CB48-578D-45B3-ACE0-697C9BE95692}" type="pres">
      <dgm:prSet presAssocID="{EB9D1D62-5383-DD48-80A4-9E67F01DC54D}" presName="node" presStyleLbl="node1" presStyleIdx="1" presStyleCnt="7">
        <dgm:presLayoutVars>
          <dgm:bulletEnabled val="1"/>
        </dgm:presLayoutVars>
      </dgm:prSet>
      <dgm:spPr/>
    </dgm:pt>
    <dgm:pt modelId="{01E11DF3-6E22-4770-937E-99DF1C225FAB}" type="pres">
      <dgm:prSet presAssocID="{EB9D1D62-5383-DD48-80A4-9E67F01DC54D}" presName="dummy" presStyleCnt="0"/>
      <dgm:spPr/>
    </dgm:pt>
    <dgm:pt modelId="{1B9F253F-1DFD-4D10-B283-909F6EB393FB}" type="pres">
      <dgm:prSet presAssocID="{BD4F3D7E-7979-1541-A352-9A74FF7A8513}" presName="sibTrans" presStyleLbl="sibTrans2D1" presStyleIdx="1" presStyleCnt="7"/>
      <dgm:spPr/>
    </dgm:pt>
    <dgm:pt modelId="{EFC97D93-936A-412E-BD50-A2C14CAB85C8}" type="pres">
      <dgm:prSet presAssocID="{7C61D66E-6E88-DA4B-8118-1BABEDFDCF76}" presName="node" presStyleLbl="node1" presStyleIdx="2" presStyleCnt="7">
        <dgm:presLayoutVars>
          <dgm:bulletEnabled val="1"/>
        </dgm:presLayoutVars>
      </dgm:prSet>
      <dgm:spPr/>
    </dgm:pt>
    <dgm:pt modelId="{ED86EDEE-9724-4D16-A3D6-4C86D412F8BA}" type="pres">
      <dgm:prSet presAssocID="{7C61D66E-6E88-DA4B-8118-1BABEDFDCF76}" presName="dummy" presStyleCnt="0"/>
      <dgm:spPr/>
    </dgm:pt>
    <dgm:pt modelId="{2D261A2F-54B4-4088-AA76-EB8F5016BF6C}" type="pres">
      <dgm:prSet presAssocID="{653389D4-6ADA-294F-8D9A-985F53C46319}" presName="sibTrans" presStyleLbl="sibTrans2D1" presStyleIdx="2" presStyleCnt="7"/>
      <dgm:spPr/>
    </dgm:pt>
    <dgm:pt modelId="{C7CFCC76-06E5-4E24-8780-2A96E04EB2CD}" type="pres">
      <dgm:prSet presAssocID="{692567BC-C3ED-C842-969B-F6D6D073EF57}" presName="node" presStyleLbl="node1" presStyleIdx="3" presStyleCnt="7">
        <dgm:presLayoutVars>
          <dgm:bulletEnabled val="1"/>
        </dgm:presLayoutVars>
      </dgm:prSet>
      <dgm:spPr/>
    </dgm:pt>
    <dgm:pt modelId="{51A2D7DD-AB6B-42AA-89A7-D684C8674386}" type="pres">
      <dgm:prSet presAssocID="{692567BC-C3ED-C842-969B-F6D6D073EF57}" presName="dummy" presStyleCnt="0"/>
      <dgm:spPr/>
    </dgm:pt>
    <dgm:pt modelId="{32EE778D-1DBD-4EC9-9B7D-E8AA7F8D4FF0}" type="pres">
      <dgm:prSet presAssocID="{F60C7BB0-0644-B043-BA61-24728F1F5962}" presName="sibTrans" presStyleLbl="sibTrans2D1" presStyleIdx="3" presStyleCnt="7"/>
      <dgm:spPr/>
    </dgm:pt>
    <dgm:pt modelId="{B318B47C-323C-4BA4-A134-ED91D05DD73A}" type="pres">
      <dgm:prSet presAssocID="{954DF55E-D122-7A4A-9E30-DB7DF00FC2AC}" presName="node" presStyleLbl="node1" presStyleIdx="4" presStyleCnt="7">
        <dgm:presLayoutVars>
          <dgm:bulletEnabled val="1"/>
        </dgm:presLayoutVars>
      </dgm:prSet>
      <dgm:spPr/>
    </dgm:pt>
    <dgm:pt modelId="{4A785169-E694-49B7-ABCB-7670AA9B5F4D}" type="pres">
      <dgm:prSet presAssocID="{954DF55E-D122-7A4A-9E30-DB7DF00FC2AC}" presName="dummy" presStyleCnt="0"/>
      <dgm:spPr/>
    </dgm:pt>
    <dgm:pt modelId="{8BD1BDD8-0892-4C93-9397-428B03D09AEC}" type="pres">
      <dgm:prSet presAssocID="{F28B46DD-8C05-3C45-85BF-C6AFCA1E5FB7}" presName="sibTrans" presStyleLbl="sibTrans2D1" presStyleIdx="4" presStyleCnt="7"/>
      <dgm:spPr/>
    </dgm:pt>
    <dgm:pt modelId="{EF22F16A-5745-472F-9E9A-6C6125192ECF}" type="pres">
      <dgm:prSet presAssocID="{ED23123B-D947-40A4-B003-C151728A762A}" presName="node" presStyleLbl="node1" presStyleIdx="5" presStyleCnt="7" custScaleX="126175">
        <dgm:presLayoutVars>
          <dgm:bulletEnabled val="1"/>
        </dgm:presLayoutVars>
      </dgm:prSet>
      <dgm:spPr/>
    </dgm:pt>
    <dgm:pt modelId="{0B04FD5B-0415-4696-B705-65C94D4E7355}" type="pres">
      <dgm:prSet presAssocID="{ED23123B-D947-40A4-B003-C151728A762A}" presName="dummy" presStyleCnt="0"/>
      <dgm:spPr/>
    </dgm:pt>
    <dgm:pt modelId="{34BE2660-48BB-49C7-8E9D-EF03CBC7C723}" type="pres">
      <dgm:prSet presAssocID="{B308248C-1506-4246-BEBF-92FF4B7CBC0D}" presName="sibTrans" presStyleLbl="sibTrans2D1" presStyleIdx="5" presStyleCnt="7"/>
      <dgm:spPr/>
    </dgm:pt>
    <dgm:pt modelId="{ECD94657-AB46-4FE9-B489-3955283A9834}" type="pres">
      <dgm:prSet presAssocID="{6AE31B2B-3398-4796-9960-0BAA95EECC77}" presName="node" presStyleLbl="node1" presStyleIdx="6" presStyleCnt="7">
        <dgm:presLayoutVars>
          <dgm:bulletEnabled val="1"/>
        </dgm:presLayoutVars>
      </dgm:prSet>
      <dgm:spPr/>
    </dgm:pt>
    <dgm:pt modelId="{CE482EA0-3F7F-4DCD-8262-B9321E585F0B}" type="pres">
      <dgm:prSet presAssocID="{6AE31B2B-3398-4796-9960-0BAA95EECC77}" presName="dummy" presStyleCnt="0"/>
      <dgm:spPr/>
    </dgm:pt>
    <dgm:pt modelId="{3D8CE857-4F7E-4437-A9F8-91097BD4CDE3}" type="pres">
      <dgm:prSet presAssocID="{34458CD9-BBA8-41AB-8E37-C91FF084F256}" presName="sibTrans" presStyleLbl="sibTrans2D1" presStyleIdx="6" presStyleCnt="7"/>
      <dgm:spPr/>
    </dgm:pt>
  </dgm:ptLst>
  <dgm:cxnLst>
    <dgm:cxn modelId="{6261EA05-4924-4562-8BC2-5FA2394B55EF}" type="presOf" srcId="{ED23123B-D947-40A4-B003-C151728A762A}" destId="{EF22F16A-5745-472F-9E9A-6C6125192ECF}" srcOrd="0" destOrd="0" presId="urn:microsoft.com/office/officeart/2005/8/layout/radial6"/>
    <dgm:cxn modelId="{5253EC0E-D701-4BC6-8EDC-D9B56F5E8342}" srcId="{7C482FCE-32B6-DF42-8A42-C3806DF17B2F}" destId="{2D889589-84BC-4AED-9F4A-347A52ED3660}" srcOrd="1" destOrd="0" parTransId="{7D5967B4-3E76-4FD9-833F-8D814C56B8D8}" sibTransId="{C248942C-46C7-43A1-9624-D79C5C8FEFB0}"/>
    <dgm:cxn modelId="{BE8FD613-E7E8-8444-A967-8965D96F5CEF}" srcId="{7AF6C2F9-8255-6044-84C3-FDE95F6252AA}" destId="{692567BC-C3ED-C842-969B-F6D6D073EF57}" srcOrd="3" destOrd="0" parTransId="{5AB117B0-C043-A348-8547-CF5ADF99E1AA}" sibTransId="{F60C7BB0-0644-B043-BA61-24728F1F5962}"/>
    <dgm:cxn modelId="{A6902D2A-1829-4694-B923-7811C18E2261}" type="presOf" srcId="{7CD1E0FD-8FDF-ED4A-9227-7F1A1D208A78}" destId="{4B5A20B3-02F0-4352-B585-3822A5703E2B}" srcOrd="0" destOrd="0" presId="urn:microsoft.com/office/officeart/2005/8/layout/radial6"/>
    <dgm:cxn modelId="{2E289132-BD25-C240-97D2-ECBB2066C744}" srcId="{7C482FCE-32B6-DF42-8A42-C3806DF17B2F}" destId="{7AF6C2F9-8255-6044-84C3-FDE95F6252AA}" srcOrd="0" destOrd="0" parTransId="{840B96C8-8FD2-5E44-A493-D0DBD616446C}" sibTransId="{D049B99D-CB1A-4344-8FE8-82B2CE773130}"/>
    <dgm:cxn modelId="{55CB9532-C623-438B-842E-18576247F959}" type="presOf" srcId="{7AF6C2F9-8255-6044-84C3-FDE95F6252AA}" destId="{425534EA-73D1-490A-92FF-2074D3F76AB6}" srcOrd="0" destOrd="0" presId="urn:microsoft.com/office/officeart/2005/8/layout/radial6"/>
    <dgm:cxn modelId="{82BBF65D-1EA7-463B-89A1-5F910000A52E}" srcId="{7AF6C2F9-8255-6044-84C3-FDE95F6252AA}" destId="{6AE31B2B-3398-4796-9960-0BAA95EECC77}" srcOrd="6" destOrd="0" parTransId="{68727B75-863D-418E-B90D-1EA093DBC7A1}" sibTransId="{34458CD9-BBA8-41AB-8E37-C91FF084F256}"/>
    <dgm:cxn modelId="{2B15F468-86C1-2F49-B959-46C6F2C9ED27}" srcId="{7AF6C2F9-8255-6044-84C3-FDE95F6252AA}" destId="{954DF55E-D122-7A4A-9E30-DB7DF00FC2AC}" srcOrd="4" destOrd="0" parTransId="{AFC00E30-1DEA-8D4A-B2FD-0034BC18E30A}" sibTransId="{F28B46DD-8C05-3C45-85BF-C6AFCA1E5FB7}"/>
    <dgm:cxn modelId="{A7066849-0536-4D62-9DA1-8AEA95B677F0}" type="presOf" srcId="{7C61D66E-6E88-DA4B-8118-1BABEDFDCF76}" destId="{EFC97D93-936A-412E-BD50-A2C14CAB85C8}" srcOrd="0" destOrd="0" presId="urn:microsoft.com/office/officeart/2005/8/layout/radial6"/>
    <dgm:cxn modelId="{06DEE249-AB0C-4649-BB16-5A70E0B9807B}" srcId="{7AF6C2F9-8255-6044-84C3-FDE95F6252AA}" destId="{7C61D66E-6E88-DA4B-8118-1BABEDFDCF76}" srcOrd="2" destOrd="0" parTransId="{DDD2E413-362B-AA48-810D-C10633ACB5DC}" sibTransId="{653389D4-6ADA-294F-8D9A-985F53C46319}"/>
    <dgm:cxn modelId="{4FFFDB71-D437-4E4B-8480-D5592DE0C471}" type="presOf" srcId="{EB9D1D62-5383-DD48-80A4-9E67F01DC54D}" destId="{4627CB48-578D-45B3-ACE0-697C9BE95692}" srcOrd="0" destOrd="0" presId="urn:microsoft.com/office/officeart/2005/8/layout/radial6"/>
    <dgm:cxn modelId="{2D25ED81-CD23-4676-8415-8F1DEFB82E8D}" type="presOf" srcId="{653389D4-6ADA-294F-8D9A-985F53C46319}" destId="{2D261A2F-54B4-4088-AA76-EB8F5016BF6C}" srcOrd="0" destOrd="0" presId="urn:microsoft.com/office/officeart/2005/8/layout/radial6"/>
    <dgm:cxn modelId="{EC06F88D-F0AC-4C5E-A06A-CA16A244CADA}" type="presOf" srcId="{692567BC-C3ED-C842-969B-F6D6D073EF57}" destId="{C7CFCC76-06E5-4E24-8780-2A96E04EB2CD}" srcOrd="0" destOrd="0" presId="urn:microsoft.com/office/officeart/2005/8/layout/radial6"/>
    <dgm:cxn modelId="{FB241D96-6EA7-4122-8D6C-595859BF6EE2}" type="presOf" srcId="{34458CD9-BBA8-41AB-8E37-C91FF084F256}" destId="{3D8CE857-4F7E-4437-A9F8-91097BD4CDE3}" srcOrd="0" destOrd="0" presId="urn:microsoft.com/office/officeart/2005/8/layout/radial6"/>
    <dgm:cxn modelId="{68A1F496-80A3-45D2-B0CD-3D360AFACA1D}" type="presOf" srcId="{BBB0F375-D123-8840-9409-62FB1F95DEC4}" destId="{2F0F9F52-C2AA-44A0-A2E8-32410BFB8507}" srcOrd="0" destOrd="0" presId="urn:microsoft.com/office/officeart/2005/8/layout/radial6"/>
    <dgm:cxn modelId="{99E6F997-28AE-4267-8974-92742BCFC3D1}" type="presOf" srcId="{7C482FCE-32B6-DF42-8A42-C3806DF17B2F}" destId="{7EEBF996-5CC1-48E0-BE8D-BEB1D2AA4D07}" srcOrd="0" destOrd="0" presId="urn:microsoft.com/office/officeart/2005/8/layout/radial6"/>
    <dgm:cxn modelId="{73037E9B-FE77-E84A-A019-780EDEA3D46A}" srcId="{7AF6C2F9-8255-6044-84C3-FDE95F6252AA}" destId="{7CD1E0FD-8FDF-ED4A-9227-7F1A1D208A78}" srcOrd="0" destOrd="0" parTransId="{804EBB36-6512-3C48-8E1D-EE35F23245F6}" sibTransId="{BBB0F375-D123-8840-9409-62FB1F95DEC4}"/>
    <dgm:cxn modelId="{F1D4E3A0-ACC5-4A4F-A075-3C733F499114}" type="presOf" srcId="{B308248C-1506-4246-BEBF-92FF4B7CBC0D}" destId="{34BE2660-48BB-49C7-8E9D-EF03CBC7C723}" srcOrd="0" destOrd="0" presId="urn:microsoft.com/office/officeart/2005/8/layout/radial6"/>
    <dgm:cxn modelId="{EAB44EBD-29B2-4480-ABD4-4AD8C72CA492}" type="presOf" srcId="{F60C7BB0-0644-B043-BA61-24728F1F5962}" destId="{32EE778D-1DBD-4EC9-9B7D-E8AA7F8D4FF0}" srcOrd="0" destOrd="0" presId="urn:microsoft.com/office/officeart/2005/8/layout/radial6"/>
    <dgm:cxn modelId="{ECC42ABF-04ED-4F3B-B3AF-61B78757DCBB}" srcId="{7AF6C2F9-8255-6044-84C3-FDE95F6252AA}" destId="{ED23123B-D947-40A4-B003-C151728A762A}" srcOrd="5" destOrd="0" parTransId="{FF4BEA68-FD50-4E3A-8ECB-FAC47497CC0E}" sibTransId="{B308248C-1506-4246-BEBF-92FF4B7CBC0D}"/>
    <dgm:cxn modelId="{B2B8EAC1-F341-6A4F-805F-26CF890C15A0}" srcId="{7AF6C2F9-8255-6044-84C3-FDE95F6252AA}" destId="{EB9D1D62-5383-DD48-80A4-9E67F01DC54D}" srcOrd="1" destOrd="0" parTransId="{50D06200-9B73-F041-88EF-9DD4F91CD65C}" sibTransId="{BD4F3D7E-7979-1541-A352-9A74FF7A8513}"/>
    <dgm:cxn modelId="{CE9593C5-3CE5-495C-B660-4BF3094345D9}" type="presOf" srcId="{F28B46DD-8C05-3C45-85BF-C6AFCA1E5FB7}" destId="{8BD1BDD8-0892-4C93-9397-428B03D09AEC}" srcOrd="0" destOrd="0" presId="urn:microsoft.com/office/officeart/2005/8/layout/radial6"/>
    <dgm:cxn modelId="{744150EF-3521-4C0F-BD21-F05D424D1B50}" type="presOf" srcId="{6AE31B2B-3398-4796-9960-0BAA95EECC77}" destId="{ECD94657-AB46-4FE9-B489-3955283A9834}" srcOrd="0" destOrd="0" presId="urn:microsoft.com/office/officeart/2005/8/layout/radial6"/>
    <dgm:cxn modelId="{EDB3B0F5-6FE6-437C-A93E-349409F6222A}" type="presOf" srcId="{BD4F3D7E-7979-1541-A352-9A74FF7A8513}" destId="{1B9F253F-1DFD-4D10-B283-909F6EB393FB}" srcOrd="0" destOrd="0" presId="urn:microsoft.com/office/officeart/2005/8/layout/radial6"/>
    <dgm:cxn modelId="{0FA23CF7-772E-47AA-8C78-37D95FC5DF05}" type="presOf" srcId="{954DF55E-D122-7A4A-9E30-DB7DF00FC2AC}" destId="{B318B47C-323C-4BA4-A134-ED91D05DD73A}" srcOrd="0" destOrd="0" presId="urn:microsoft.com/office/officeart/2005/8/layout/radial6"/>
    <dgm:cxn modelId="{7A9E0A8F-B9F2-4A70-83D2-441955C86B38}" type="presParOf" srcId="{7EEBF996-5CC1-48E0-BE8D-BEB1D2AA4D07}" destId="{425534EA-73D1-490A-92FF-2074D3F76AB6}" srcOrd="0" destOrd="0" presId="urn:microsoft.com/office/officeart/2005/8/layout/radial6"/>
    <dgm:cxn modelId="{D0A0D54B-E20A-40F8-BCDE-01C92DB60E7D}" type="presParOf" srcId="{7EEBF996-5CC1-48E0-BE8D-BEB1D2AA4D07}" destId="{4B5A20B3-02F0-4352-B585-3822A5703E2B}" srcOrd="1" destOrd="0" presId="urn:microsoft.com/office/officeart/2005/8/layout/radial6"/>
    <dgm:cxn modelId="{C633D429-AFBB-405A-8B69-035319E94078}" type="presParOf" srcId="{7EEBF996-5CC1-48E0-BE8D-BEB1D2AA4D07}" destId="{7A535413-06E2-4AC8-AE69-32F780FB5292}" srcOrd="2" destOrd="0" presId="urn:microsoft.com/office/officeart/2005/8/layout/radial6"/>
    <dgm:cxn modelId="{54B88E30-BE2A-460C-A2F2-14F2942B5997}" type="presParOf" srcId="{7EEBF996-5CC1-48E0-BE8D-BEB1D2AA4D07}" destId="{2F0F9F52-C2AA-44A0-A2E8-32410BFB8507}" srcOrd="3" destOrd="0" presId="urn:microsoft.com/office/officeart/2005/8/layout/radial6"/>
    <dgm:cxn modelId="{C98C11E2-F12C-4F10-8E48-A6C433F1232C}" type="presParOf" srcId="{7EEBF996-5CC1-48E0-BE8D-BEB1D2AA4D07}" destId="{4627CB48-578D-45B3-ACE0-697C9BE95692}" srcOrd="4" destOrd="0" presId="urn:microsoft.com/office/officeart/2005/8/layout/radial6"/>
    <dgm:cxn modelId="{65AEDFB1-A02A-4D1C-A9C8-853930DF97B7}" type="presParOf" srcId="{7EEBF996-5CC1-48E0-BE8D-BEB1D2AA4D07}" destId="{01E11DF3-6E22-4770-937E-99DF1C225FAB}" srcOrd="5" destOrd="0" presId="urn:microsoft.com/office/officeart/2005/8/layout/radial6"/>
    <dgm:cxn modelId="{739018EE-E983-448B-A086-486B1467A173}" type="presParOf" srcId="{7EEBF996-5CC1-48E0-BE8D-BEB1D2AA4D07}" destId="{1B9F253F-1DFD-4D10-B283-909F6EB393FB}" srcOrd="6" destOrd="0" presId="urn:microsoft.com/office/officeart/2005/8/layout/radial6"/>
    <dgm:cxn modelId="{F3623E8D-B686-48EC-BCB0-F6B13FB4EB8D}" type="presParOf" srcId="{7EEBF996-5CC1-48E0-BE8D-BEB1D2AA4D07}" destId="{EFC97D93-936A-412E-BD50-A2C14CAB85C8}" srcOrd="7" destOrd="0" presId="urn:microsoft.com/office/officeart/2005/8/layout/radial6"/>
    <dgm:cxn modelId="{B035F344-B805-4BE8-B663-445A30F92972}" type="presParOf" srcId="{7EEBF996-5CC1-48E0-BE8D-BEB1D2AA4D07}" destId="{ED86EDEE-9724-4D16-A3D6-4C86D412F8BA}" srcOrd="8" destOrd="0" presId="urn:microsoft.com/office/officeart/2005/8/layout/radial6"/>
    <dgm:cxn modelId="{EE79BEDE-9211-41BA-8564-EDE0B852102D}" type="presParOf" srcId="{7EEBF996-5CC1-48E0-BE8D-BEB1D2AA4D07}" destId="{2D261A2F-54B4-4088-AA76-EB8F5016BF6C}" srcOrd="9" destOrd="0" presId="urn:microsoft.com/office/officeart/2005/8/layout/radial6"/>
    <dgm:cxn modelId="{AC349EF1-E526-482A-9B36-86A34F6BE5D1}" type="presParOf" srcId="{7EEBF996-5CC1-48E0-BE8D-BEB1D2AA4D07}" destId="{C7CFCC76-06E5-4E24-8780-2A96E04EB2CD}" srcOrd="10" destOrd="0" presId="urn:microsoft.com/office/officeart/2005/8/layout/radial6"/>
    <dgm:cxn modelId="{0734CC90-C432-4BF1-9E71-0BB208D589CF}" type="presParOf" srcId="{7EEBF996-5CC1-48E0-BE8D-BEB1D2AA4D07}" destId="{51A2D7DD-AB6B-42AA-89A7-D684C8674386}" srcOrd="11" destOrd="0" presId="urn:microsoft.com/office/officeart/2005/8/layout/radial6"/>
    <dgm:cxn modelId="{105BE7C0-FFD0-4226-A019-490B001B0180}" type="presParOf" srcId="{7EEBF996-5CC1-48E0-BE8D-BEB1D2AA4D07}" destId="{32EE778D-1DBD-4EC9-9B7D-E8AA7F8D4FF0}" srcOrd="12" destOrd="0" presId="urn:microsoft.com/office/officeart/2005/8/layout/radial6"/>
    <dgm:cxn modelId="{73C43478-FE80-4A94-ABE4-EF1428A24FA3}" type="presParOf" srcId="{7EEBF996-5CC1-48E0-BE8D-BEB1D2AA4D07}" destId="{B318B47C-323C-4BA4-A134-ED91D05DD73A}" srcOrd="13" destOrd="0" presId="urn:microsoft.com/office/officeart/2005/8/layout/radial6"/>
    <dgm:cxn modelId="{6E666C71-EC24-4A28-823C-2A5C558E7E0C}" type="presParOf" srcId="{7EEBF996-5CC1-48E0-BE8D-BEB1D2AA4D07}" destId="{4A785169-E694-49B7-ABCB-7670AA9B5F4D}" srcOrd="14" destOrd="0" presId="urn:microsoft.com/office/officeart/2005/8/layout/radial6"/>
    <dgm:cxn modelId="{9FF43C50-2D40-4F40-87B5-2CB2EDAEA587}" type="presParOf" srcId="{7EEBF996-5CC1-48E0-BE8D-BEB1D2AA4D07}" destId="{8BD1BDD8-0892-4C93-9397-428B03D09AEC}" srcOrd="15" destOrd="0" presId="urn:microsoft.com/office/officeart/2005/8/layout/radial6"/>
    <dgm:cxn modelId="{086A296D-BF05-4E39-9862-CD723FE3B39C}" type="presParOf" srcId="{7EEBF996-5CC1-48E0-BE8D-BEB1D2AA4D07}" destId="{EF22F16A-5745-472F-9E9A-6C6125192ECF}" srcOrd="16" destOrd="0" presId="urn:microsoft.com/office/officeart/2005/8/layout/radial6"/>
    <dgm:cxn modelId="{185DD257-D232-43BD-8F10-1AE4874E8D63}" type="presParOf" srcId="{7EEBF996-5CC1-48E0-BE8D-BEB1D2AA4D07}" destId="{0B04FD5B-0415-4696-B705-65C94D4E7355}" srcOrd="17" destOrd="0" presId="urn:microsoft.com/office/officeart/2005/8/layout/radial6"/>
    <dgm:cxn modelId="{B50C59FF-C214-4BC3-B692-F335CAEADD8D}" type="presParOf" srcId="{7EEBF996-5CC1-48E0-BE8D-BEB1D2AA4D07}" destId="{34BE2660-48BB-49C7-8E9D-EF03CBC7C723}" srcOrd="18" destOrd="0" presId="urn:microsoft.com/office/officeart/2005/8/layout/radial6"/>
    <dgm:cxn modelId="{18E8A2F4-70F8-4E26-8C1C-B2D7B2F36438}" type="presParOf" srcId="{7EEBF996-5CC1-48E0-BE8D-BEB1D2AA4D07}" destId="{ECD94657-AB46-4FE9-B489-3955283A9834}" srcOrd="19" destOrd="0" presId="urn:microsoft.com/office/officeart/2005/8/layout/radial6"/>
    <dgm:cxn modelId="{95A53FCB-2810-47DF-90CA-4D517F02884D}" type="presParOf" srcId="{7EEBF996-5CC1-48E0-BE8D-BEB1D2AA4D07}" destId="{CE482EA0-3F7F-4DCD-8262-B9321E585F0B}" srcOrd="20" destOrd="0" presId="urn:microsoft.com/office/officeart/2005/8/layout/radial6"/>
    <dgm:cxn modelId="{A3DC906B-93FE-41BA-8013-F489BDDD7CDE}" type="presParOf" srcId="{7EEBF996-5CC1-48E0-BE8D-BEB1D2AA4D07}" destId="{3D8CE857-4F7E-4437-A9F8-91097BD4CDE3}"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5AE173-43D4-4240-8604-653A4AA2A5B0}" type="doc">
      <dgm:prSet loTypeId="urn:microsoft.com/office/officeart/2008/layout/VerticalCurvedList" loCatId="" qsTypeId="urn:microsoft.com/office/officeart/2005/8/quickstyle/simple1" qsCatId="simple" csTypeId="urn:microsoft.com/office/officeart/2005/8/colors/accent1_2" csCatId="accent1" phldr="1"/>
      <dgm:spPr/>
    </dgm:pt>
    <dgm:pt modelId="{D0AF5CBC-0BA2-6340-8CE2-FB0DC94F9F27}">
      <dgm:prSet phldrT="[Κείμενο]"/>
      <dgm:spPr/>
      <dgm:t>
        <a:bodyPr/>
        <a:lstStyle/>
        <a:p>
          <a:r>
            <a:rPr lang="en-GB"/>
            <a:t>Looking at the big picture</a:t>
          </a:r>
          <a:endParaRPr lang="el-GR"/>
        </a:p>
      </dgm:t>
    </dgm:pt>
    <dgm:pt modelId="{B7C3E936-0346-4C4A-9F0A-6C6CD23406D1}" type="parTrans" cxnId="{B8EB70D8-82E3-994F-A6F6-99B12ED5A817}">
      <dgm:prSet/>
      <dgm:spPr/>
      <dgm:t>
        <a:bodyPr/>
        <a:lstStyle/>
        <a:p>
          <a:endParaRPr lang="el-GR"/>
        </a:p>
      </dgm:t>
    </dgm:pt>
    <dgm:pt modelId="{FF86A033-28A0-BB47-A68F-62803F032E25}" type="sibTrans" cxnId="{B8EB70D8-82E3-994F-A6F6-99B12ED5A817}">
      <dgm:prSet/>
      <dgm:spPr/>
      <dgm:t>
        <a:bodyPr/>
        <a:lstStyle/>
        <a:p>
          <a:endParaRPr lang="el-GR"/>
        </a:p>
      </dgm:t>
    </dgm:pt>
    <dgm:pt modelId="{54260EE6-6C12-974D-A1FE-18FC9B4C19B6}">
      <dgm:prSet phldrT="[Κείμενο]"/>
      <dgm:spPr/>
      <dgm:t>
        <a:bodyPr/>
        <a:lstStyle/>
        <a:p>
          <a:r>
            <a:rPr lang="en-GB"/>
            <a:t>Taking a wider perspective</a:t>
          </a:r>
          <a:endParaRPr lang="el-GR"/>
        </a:p>
      </dgm:t>
    </dgm:pt>
    <dgm:pt modelId="{769E69CF-F607-E945-B1F0-CFC4B10D6F70}" type="parTrans" cxnId="{6CE9A405-BBAA-F047-B745-7CE14E06B0B1}">
      <dgm:prSet/>
      <dgm:spPr/>
      <dgm:t>
        <a:bodyPr/>
        <a:lstStyle/>
        <a:p>
          <a:endParaRPr lang="el-GR"/>
        </a:p>
      </dgm:t>
    </dgm:pt>
    <dgm:pt modelId="{170D6FD6-B8BC-CA49-9125-DD6BE8A8606C}" type="sibTrans" cxnId="{6CE9A405-BBAA-F047-B745-7CE14E06B0B1}">
      <dgm:prSet/>
      <dgm:spPr/>
      <dgm:t>
        <a:bodyPr/>
        <a:lstStyle/>
        <a:p>
          <a:endParaRPr lang="el-GR"/>
        </a:p>
      </dgm:t>
    </dgm:pt>
    <dgm:pt modelId="{3EE5F57B-EE9E-124C-82E5-81F3F5A2D2A9}">
      <dgm:prSet phldrT="[Κείμενο]"/>
      <dgm:spPr/>
      <dgm:t>
        <a:bodyPr/>
        <a:lstStyle/>
        <a:p>
          <a:r>
            <a:rPr lang="en-GB"/>
            <a:t>Having multiple perspectives</a:t>
          </a:r>
          <a:endParaRPr lang="el-GR"/>
        </a:p>
      </dgm:t>
    </dgm:pt>
    <dgm:pt modelId="{9E8E61E9-714B-F749-B263-0D7156B29216}" type="parTrans" cxnId="{906C4903-7F23-CF41-BD26-2CBD3B56BA2C}">
      <dgm:prSet/>
      <dgm:spPr/>
      <dgm:t>
        <a:bodyPr/>
        <a:lstStyle/>
        <a:p>
          <a:endParaRPr lang="el-GR"/>
        </a:p>
      </dgm:t>
    </dgm:pt>
    <dgm:pt modelId="{2724C33A-C4EF-A14A-A5D8-6B7361FB30AD}" type="sibTrans" cxnId="{906C4903-7F23-CF41-BD26-2CBD3B56BA2C}">
      <dgm:prSet/>
      <dgm:spPr/>
      <dgm:t>
        <a:bodyPr/>
        <a:lstStyle/>
        <a:p>
          <a:endParaRPr lang="el-GR"/>
        </a:p>
      </dgm:t>
    </dgm:pt>
    <dgm:pt modelId="{4538D4BF-11D1-384F-9EE4-38C707733810}">
      <dgm:prSet/>
      <dgm:spPr/>
      <dgm:t>
        <a:bodyPr/>
        <a:lstStyle/>
        <a:p>
          <a:r>
            <a:rPr lang="en-GB"/>
            <a:t>Examining inter-relationships within the system</a:t>
          </a:r>
          <a:endParaRPr lang="el-GR"/>
        </a:p>
      </dgm:t>
    </dgm:pt>
    <dgm:pt modelId="{2B9C6D00-5D58-0348-A93B-C8154AB191C6}" type="parTrans" cxnId="{80DF011F-82BA-A546-AD69-C3DB332653F2}">
      <dgm:prSet/>
      <dgm:spPr/>
      <dgm:t>
        <a:bodyPr/>
        <a:lstStyle/>
        <a:p>
          <a:endParaRPr lang="el-GR"/>
        </a:p>
      </dgm:t>
    </dgm:pt>
    <dgm:pt modelId="{19C9CF66-4FB8-1148-94C2-53472E9A7B46}" type="sibTrans" cxnId="{80DF011F-82BA-A546-AD69-C3DB332653F2}">
      <dgm:prSet/>
      <dgm:spPr/>
      <dgm:t>
        <a:bodyPr/>
        <a:lstStyle/>
        <a:p>
          <a:endParaRPr lang="el-GR"/>
        </a:p>
      </dgm:t>
    </dgm:pt>
    <dgm:pt modelId="{8368C5F5-8DF2-3A49-9B35-1BBE08200654}">
      <dgm:prSet/>
      <dgm:spPr/>
      <dgm:t>
        <a:bodyPr/>
        <a:lstStyle/>
        <a:p>
          <a:r>
            <a:rPr lang="en-GB"/>
            <a:t>Looking for root causes and solutions</a:t>
          </a:r>
          <a:endParaRPr lang="el-GR"/>
        </a:p>
      </dgm:t>
    </dgm:pt>
    <dgm:pt modelId="{904C02A3-0020-9E4D-90C5-68CC55159EDE}" type="parTrans" cxnId="{38F2EE63-6A12-6D45-A79B-F0EAFA646265}">
      <dgm:prSet/>
      <dgm:spPr/>
      <dgm:t>
        <a:bodyPr/>
        <a:lstStyle/>
        <a:p>
          <a:endParaRPr lang="el-GR"/>
        </a:p>
      </dgm:t>
    </dgm:pt>
    <dgm:pt modelId="{F5AE311B-8BCF-7148-9A1B-4CDBFD27C0AA}" type="sibTrans" cxnId="{38F2EE63-6A12-6D45-A79B-F0EAFA646265}">
      <dgm:prSet/>
      <dgm:spPr/>
      <dgm:t>
        <a:bodyPr/>
        <a:lstStyle/>
        <a:p>
          <a:endParaRPr lang="el-GR"/>
        </a:p>
      </dgm:t>
    </dgm:pt>
    <dgm:pt modelId="{DFEE6CC1-E16A-C644-9318-134CC25441AD}">
      <dgm:prSet/>
      <dgm:spPr/>
      <dgm:t>
        <a:bodyPr/>
        <a:lstStyle/>
        <a:p>
          <a:r>
            <a:rPr lang="en-GB"/>
            <a:t>Preventing consequences</a:t>
          </a:r>
          <a:endParaRPr lang="el-GR"/>
        </a:p>
      </dgm:t>
    </dgm:pt>
    <dgm:pt modelId="{F6C69F1A-1EA9-664F-A8CD-4CE5FD69BADA}" type="parTrans" cxnId="{39F939E6-EB89-B04F-BFFA-6CA4EACE0673}">
      <dgm:prSet/>
      <dgm:spPr/>
      <dgm:t>
        <a:bodyPr/>
        <a:lstStyle/>
        <a:p>
          <a:endParaRPr lang="el-GR"/>
        </a:p>
      </dgm:t>
    </dgm:pt>
    <dgm:pt modelId="{8909E79D-F7B2-7F47-8D89-3132AF2E352B}" type="sibTrans" cxnId="{39F939E6-EB89-B04F-BFFA-6CA4EACE0673}">
      <dgm:prSet/>
      <dgm:spPr/>
      <dgm:t>
        <a:bodyPr/>
        <a:lstStyle/>
        <a:p>
          <a:endParaRPr lang="el-GR"/>
        </a:p>
      </dgm:t>
    </dgm:pt>
    <dgm:pt modelId="{2ECEDA85-4CD1-5344-944F-7F53C4A1C658}">
      <dgm:prSet/>
      <dgm:spPr/>
      <dgm:t>
        <a:bodyPr/>
        <a:lstStyle/>
        <a:p>
          <a:pPr>
            <a:buSzPts val="1000"/>
            <a:buFont typeface="Symbol" pitchFamily="2" charset="2"/>
            <a:buChar char=""/>
          </a:pPr>
          <a:r>
            <a:rPr lang="el-GR"/>
            <a:t>Challenging and </a:t>
          </a:r>
          <a:r>
            <a:rPr lang="en-GB"/>
            <a:t>exploring new opportunities </a:t>
          </a:r>
          <a:endParaRPr lang="el-GR"/>
        </a:p>
      </dgm:t>
    </dgm:pt>
    <dgm:pt modelId="{9355AD92-12C6-C94D-91DB-EB8AC709F54B}" type="parTrans" cxnId="{D0577DC5-1186-3148-A7C2-08101AFD5E41}">
      <dgm:prSet/>
      <dgm:spPr/>
      <dgm:t>
        <a:bodyPr/>
        <a:lstStyle/>
        <a:p>
          <a:endParaRPr lang="el-GR"/>
        </a:p>
      </dgm:t>
    </dgm:pt>
    <dgm:pt modelId="{8444D69B-0A97-6948-859C-C9D1E13BE901}" type="sibTrans" cxnId="{D0577DC5-1186-3148-A7C2-08101AFD5E41}">
      <dgm:prSet/>
      <dgm:spPr/>
      <dgm:t>
        <a:bodyPr/>
        <a:lstStyle/>
        <a:p>
          <a:endParaRPr lang="el-GR"/>
        </a:p>
      </dgm:t>
    </dgm:pt>
    <dgm:pt modelId="{61C5C199-E255-444B-8AA6-548495E6B860}">
      <dgm:prSet/>
      <dgm:spPr/>
      <dgm:t>
        <a:bodyPr/>
        <a:lstStyle/>
        <a:p>
          <a:endParaRPr lang="en-GB"/>
        </a:p>
      </dgm:t>
    </dgm:pt>
    <dgm:pt modelId="{00FBF20D-7005-F341-842F-CCFD5DB53A32}" type="parTrans" cxnId="{83D6E77E-AC5D-9341-96C4-3CB38B368F11}">
      <dgm:prSet/>
      <dgm:spPr/>
      <dgm:t>
        <a:bodyPr/>
        <a:lstStyle/>
        <a:p>
          <a:endParaRPr lang="el-GR"/>
        </a:p>
      </dgm:t>
    </dgm:pt>
    <dgm:pt modelId="{BE65D2B4-9B00-3349-80DE-3B40A24A472C}" type="sibTrans" cxnId="{83D6E77E-AC5D-9341-96C4-3CB38B368F11}">
      <dgm:prSet/>
      <dgm:spPr/>
      <dgm:t>
        <a:bodyPr/>
        <a:lstStyle/>
        <a:p>
          <a:endParaRPr lang="el-GR"/>
        </a:p>
      </dgm:t>
    </dgm:pt>
    <dgm:pt modelId="{DAB02346-8905-FB4A-B421-886D27437D6E}">
      <dgm:prSet/>
      <dgm:spPr/>
      <dgm:t>
        <a:bodyPr/>
        <a:lstStyle/>
        <a:p>
          <a:endParaRPr lang="en-GB"/>
        </a:p>
      </dgm:t>
    </dgm:pt>
    <dgm:pt modelId="{FA5908DB-851C-DC4C-AAC9-C0D4B9297BCD}" type="parTrans" cxnId="{CD4CED8E-16CE-F443-84B6-3BBCD8C3578E}">
      <dgm:prSet/>
      <dgm:spPr/>
      <dgm:t>
        <a:bodyPr/>
        <a:lstStyle/>
        <a:p>
          <a:endParaRPr lang="el-GR"/>
        </a:p>
      </dgm:t>
    </dgm:pt>
    <dgm:pt modelId="{E113F40F-65A9-2040-9877-F1AE29D41E82}" type="sibTrans" cxnId="{CD4CED8E-16CE-F443-84B6-3BBCD8C3578E}">
      <dgm:prSet/>
      <dgm:spPr/>
      <dgm:t>
        <a:bodyPr/>
        <a:lstStyle/>
        <a:p>
          <a:endParaRPr lang="el-GR"/>
        </a:p>
      </dgm:t>
    </dgm:pt>
    <dgm:pt modelId="{A11BF0F3-8F5A-4048-A82C-E9937AC83CC4}" type="pres">
      <dgm:prSet presAssocID="{DE5AE173-43D4-4240-8604-653A4AA2A5B0}" presName="Name0" presStyleCnt="0">
        <dgm:presLayoutVars>
          <dgm:chMax val="7"/>
          <dgm:chPref val="7"/>
          <dgm:dir/>
        </dgm:presLayoutVars>
      </dgm:prSet>
      <dgm:spPr/>
    </dgm:pt>
    <dgm:pt modelId="{6C4E740C-FB7F-3A4C-9244-BABC8AEDEF6C}" type="pres">
      <dgm:prSet presAssocID="{DE5AE173-43D4-4240-8604-653A4AA2A5B0}" presName="Name1" presStyleCnt="0"/>
      <dgm:spPr/>
    </dgm:pt>
    <dgm:pt modelId="{1DD27283-55FE-CD4D-92BA-B859188CCDB7}" type="pres">
      <dgm:prSet presAssocID="{DE5AE173-43D4-4240-8604-653A4AA2A5B0}" presName="cycle" presStyleCnt="0"/>
      <dgm:spPr/>
    </dgm:pt>
    <dgm:pt modelId="{6A74AEA3-1A2D-AC45-8590-F0AA8A0ABD30}" type="pres">
      <dgm:prSet presAssocID="{DE5AE173-43D4-4240-8604-653A4AA2A5B0}" presName="srcNode" presStyleLbl="node1" presStyleIdx="0" presStyleCnt="7"/>
      <dgm:spPr/>
    </dgm:pt>
    <dgm:pt modelId="{F386C6BA-FA09-0041-AD7B-493302611E6D}" type="pres">
      <dgm:prSet presAssocID="{DE5AE173-43D4-4240-8604-653A4AA2A5B0}" presName="conn" presStyleLbl="parChTrans1D2" presStyleIdx="0" presStyleCnt="1"/>
      <dgm:spPr/>
    </dgm:pt>
    <dgm:pt modelId="{E03BAC8A-803C-EE4F-82F2-C3370F3832FE}" type="pres">
      <dgm:prSet presAssocID="{DE5AE173-43D4-4240-8604-653A4AA2A5B0}" presName="extraNode" presStyleLbl="node1" presStyleIdx="0" presStyleCnt="7"/>
      <dgm:spPr/>
    </dgm:pt>
    <dgm:pt modelId="{C0DFA5B0-9469-404F-A36D-139D193344B9}" type="pres">
      <dgm:prSet presAssocID="{DE5AE173-43D4-4240-8604-653A4AA2A5B0}" presName="dstNode" presStyleLbl="node1" presStyleIdx="0" presStyleCnt="7"/>
      <dgm:spPr/>
    </dgm:pt>
    <dgm:pt modelId="{351B8AA4-89B5-B041-82AD-A8652EA0AC09}" type="pres">
      <dgm:prSet presAssocID="{D0AF5CBC-0BA2-6340-8CE2-FB0DC94F9F27}" presName="text_1" presStyleLbl="node1" presStyleIdx="0" presStyleCnt="7">
        <dgm:presLayoutVars>
          <dgm:bulletEnabled val="1"/>
        </dgm:presLayoutVars>
      </dgm:prSet>
      <dgm:spPr/>
    </dgm:pt>
    <dgm:pt modelId="{24CF996E-8E95-054D-822A-688E6150F336}" type="pres">
      <dgm:prSet presAssocID="{D0AF5CBC-0BA2-6340-8CE2-FB0DC94F9F27}" presName="accent_1" presStyleCnt="0"/>
      <dgm:spPr/>
    </dgm:pt>
    <dgm:pt modelId="{DF0CBD63-2D84-F74C-9CF4-2C050133052B}" type="pres">
      <dgm:prSet presAssocID="{D0AF5CBC-0BA2-6340-8CE2-FB0DC94F9F27}" presName="accentRepeatNode" presStyleLbl="solidFgAcc1" presStyleIdx="0" presStyleCnt="7"/>
      <dgm:spPr/>
    </dgm:pt>
    <dgm:pt modelId="{E957AB6D-9535-B146-AFD4-2762E2F8A051}" type="pres">
      <dgm:prSet presAssocID="{54260EE6-6C12-974D-A1FE-18FC9B4C19B6}" presName="text_2" presStyleLbl="node1" presStyleIdx="1" presStyleCnt="7">
        <dgm:presLayoutVars>
          <dgm:bulletEnabled val="1"/>
        </dgm:presLayoutVars>
      </dgm:prSet>
      <dgm:spPr/>
    </dgm:pt>
    <dgm:pt modelId="{2647D6F3-681B-2141-B08B-F3DA66BACE5C}" type="pres">
      <dgm:prSet presAssocID="{54260EE6-6C12-974D-A1FE-18FC9B4C19B6}" presName="accent_2" presStyleCnt="0"/>
      <dgm:spPr/>
    </dgm:pt>
    <dgm:pt modelId="{14767671-3C89-4440-8F5F-D406A2959278}" type="pres">
      <dgm:prSet presAssocID="{54260EE6-6C12-974D-A1FE-18FC9B4C19B6}" presName="accentRepeatNode" presStyleLbl="solidFgAcc1" presStyleIdx="1" presStyleCnt="7"/>
      <dgm:spPr/>
    </dgm:pt>
    <dgm:pt modelId="{4DBF51F4-F58B-F242-912C-83E4C3A13D8A}" type="pres">
      <dgm:prSet presAssocID="{3EE5F57B-EE9E-124C-82E5-81F3F5A2D2A9}" presName="text_3" presStyleLbl="node1" presStyleIdx="2" presStyleCnt="7">
        <dgm:presLayoutVars>
          <dgm:bulletEnabled val="1"/>
        </dgm:presLayoutVars>
      </dgm:prSet>
      <dgm:spPr/>
    </dgm:pt>
    <dgm:pt modelId="{8526B7AD-7DFD-8942-9AE7-F8F980A27A8D}" type="pres">
      <dgm:prSet presAssocID="{3EE5F57B-EE9E-124C-82E5-81F3F5A2D2A9}" presName="accent_3" presStyleCnt="0"/>
      <dgm:spPr/>
    </dgm:pt>
    <dgm:pt modelId="{CF2ADDC0-0C9C-6243-B014-1D2A0C5389BA}" type="pres">
      <dgm:prSet presAssocID="{3EE5F57B-EE9E-124C-82E5-81F3F5A2D2A9}" presName="accentRepeatNode" presStyleLbl="solidFgAcc1" presStyleIdx="2" presStyleCnt="7"/>
      <dgm:spPr/>
    </dgm:pt>
    <dgm:pt modelId="{AD155BA2-4520-F748-8003-EC028C6A857D}" type="pres">
      <dgm:prSet presAssocID="{4538D4BF-11D1-384F-9EE4-38C707733810}" presName="text_4" presStyleLbl="node1" presStyleIdx="3" presStyleCnt="7">
        <dgm:presLayoutVars>
          <dgm:bulletEnabled val="1"/>
        </dgm:presLayoutVars>
      </dgm:prSet>
      <dgm:spPr/>
    </dgm:pt>
    <dgm:pt modelId="{35304F97-AB52-7148-B626-730572610A38}" type="pres">
      <dgm:prSet presAssocID="{4538D4BF-11D1-384F-9EE4-38C707733810}" presName="accent_4" presStyleCnt="0"/>
      <dgm:spPr/>
    </dgm:pt>
    <dgm:pt modelId="{0CC7AE9D-703D-C747-BE49-A4B10D2DDDC8}" type="pres">
      <dgm:prSet presAssocID="{4538D4BF-11D1-384F-9EE4-38C707733810}" presName="accentRepeatNode" presStyleLbl="solidFgAcc1" presStyleIdx="3" presStyleCnt="7"/>
      <dgm:spPr/>
    </dgm:pt>
    <dgm:pt modelId="{B6FD8354-551F-D248-BECC-C441E7A14999}" type="pres">
      <dgm:prSet presAssocID="{8368C5F5-8DF2-3A49-9B35-1BBE08200654}" presName="text_5" presStyleLbl="node1" presStyleIdx="4" presStyleCnt="7">
        <dgm:presLayoutVars>
          <dgm:bulletEnabled val="1"/>
        </dgm:presLayoutVars>
      </dgm:prSet>
      <dgm:spPr/>
    </dgm:pt>
    <dgm:pt modelId="{1CF7F9AA-3DBA-C949-AD5F-F82FE0FA7904}" type="pres">
      <dgm:prSet presAssocID="{8368C5F5-8DF2-3A49-9B35-1BBE08200654}" presName="accent_5" presStyleCnt="0"/>
      <dgm:spPr/>
    </dgm:pt>
    <dgm:pt modelId="{8218AF0D-9096-9D4E-84CD-9B63C19598C9}" type="pres">
      <dgm:prSet presAssocID="{8368C5F5-8DF2-3A49-9B35-1BBE08200654}" presName="accentRepeatNode" presStyleLbl="solidFgAcc1" presStyleIdx="4" presStyleCnt="7"/>
      <dgm:spPr/>
    </dgm:pt>
    <dgm:pt modelId="{4F3C53A7-17D0-0442-9C1E-3A6CA145D39B}" type="pres">
      <dgm:prSet presAssocID="{2ECEDA85-4CD1-5344-944F-7F53C4A1C658}" presName="text_6" presStyleLbl="node1" presStyleIdx="5" presStyleCnt="7">
        <dgm:presLayoutVars>
          <dgm:bulletEnabled val="1"/>
        </dgm:presLayoutVars>
      </dgm:prSet>
      <dgm:spPr/>
    </dgm:pt>
    <dgm:pt modelId="{5B2C3C96-C885-9A4E-8C37-F715BD290E6C}" type="pres">
      <dgm:prSet presAssocID="{2ECEDA85-4CD1-5344-944F-7F53C4A1C658}" presName="accent_6" presStyleCnt="0"/>
      <dgm:spPr/>
    </dgm:pt>
    <dgm:pt modelId="{68D833F4-1958-3C4C-8589-183445FB8E29}" type="pres">
      <dgm:prSet presAssocID="{2ECEDA85-4CD1-5344-944F-7F53C4A1C658}" presName="accentRepeatNode" presStyleLbl="solidFgAcc1" presStyleIdx="5" presStyleCnt="7"/>
      <dgm:spPr/>
    </dgm:pt>
    <dgm:pt modelId="{36F25627-4AE8-574A-B6F6-C3DDE076806C}" type="pres">
      <dgm:prSet presAssocID="{DFEE6CC1-E16A-C644-9318-134CC25441AD}" presName="text_7" presStyleLbl="node1" presStyleIdx="6" presStyleCnt="7" custLinFactNeighborX="34420" custLinFactNeighborY="-4703">
        <dgm:presLayoutVars>
          <dgm:bulletEnabled val="1"/>
        </dgm:presLayoutVars>
      </dgm:prSet>
      <dgm:spPr/>
    </dgm:pt>
    <dgm:pt modelId="{84EFE9C1-4A67-0847-BEE4-9DDFA5AAE421}" type="pres">
      <dgm:prSet presAssocID="{DFEE6CC1-E16A-C644-9318-134CC25441AD}" presName="accent_7" presStyleCnt="0"/>
      <dgm:spPr/>
    </dgm:pt>
    <dgm:pt modelId="{67065727-069B-1D4C-B36D-7BADCA29F8ED}" type="pres">
      <dgm:prSet presAssocID="{DFEE6CC1-E16A-C644-9318-134CC25441AD}" presName="accentRepeatNode" presStyleLbl="solidFgAcc1" presStyleIdx="6" presStyleCnt="7"/>
      <dgm:spPr/>
    </dgm:pt>
  </dgm:ptLst>
  <dgm:cxnLst>
    <dgm:cxn modelId="{906C4903-7F23-CF41-BD26-2CBD3B56BA2C}" srcId="{DE5AE173-43D4-4240-8604-653A4AA2A5B0}" destId="{3EE5F57B-EE9E-124C-82E5-81F3F5A2D2A9}" srcOrd="2" destOrd="0" parTransId="{9E8E61E9-714B-F749-B263-0D7156B29216}" sibTransId="{2724C33A-C4EF-A14A-A5D8-6B7361FB30AD}"/>
    <dgm:cxn modelId="{6CE9A405-BBAA-F047-B745-7CE14E06B0B1}" srcId="{DE5AE173-43D4-4240-8604-653A4AA2A5B0}" destId="{54260EE6-6C12-974D-A1FE-18FC9B4C19B6}" srcOrd="1" destOrd="0" parTransId="{769E69CF-F607-E945-B1F0-CFC4B10D6F70}" sibTransId="{170D6FD6-B8BC-CA49-9125-DD6BE8A8606C}"/>
    <dgm:cxn modelId="{3C64A007-56E9-0543-891A-A77171D6D9F8}" type="presOf" srcId="{54260EE6-6C12-974D-A1FE-18FC9B4C19B6}" destId="{E957AB6D-9535-B146-AFD4-2762E2F8A051}" srcOrd="0" destOrd="0" presId="urn:microsoft.com/office/officeart/2008/layout/VerticalCurvedList"/>
    <dgm:cxn modelId="{80DF011F-82BA-A546-AD69-C3DB332653F2}" srcId="{DE5AE173-43D4-4240-8604-653A4AA2A5B0}" destId="{4538D4BF-11D1-384F-9EE4-38C707733810}" srcOrd="3" destOrd="0" parTransId="{2B9C6D00-5D58-0348-A93B-C8154AB191C6}" sibTransId="{19C9CF66-4FB8-1148-94C2-53472E9A7B46}"/>
    <dgm:cxn modelId="{12B2CE31-C89E-DA4D-8355-E12848EF3A69}" type="presOf" srcId="{DFEE6CC1-E16A-C644-9318-134CC25441AD}" destId="{36F25627-4AE8-574A-B6F6-C3DDE076806C}" srcOrd="0" destOrd="0" presId="urn:microsoft.com/office/officeart/2008/layout/VerticalCurvedList"/>
    <dgm:cxn modelId="{38F2EE63-6A12-6D45-A79B-F0EAFA646265}" srcId="{DE5AE173-43D4-4240-8604-653A4AA2A5B0}" destId="{8368C5F5-8DF2-3A49-9B35-1BBE08200654}" srcOrd="4" destOrd="0" parTransId="{904C02A3-0020-9E4D-90C5-68CC55159EDE}" sibTransId="{F5AE311B-8BCF-7148-9A1B-4CDBFD27C0AA}"/>
    <dgm:cxn modelId="{976C6564-5587-D844-9ED1-D425067C1514}" type="presOf" srcId="{D0AF5CBC-0BA2-6340-8CE2-FB0DC94F9F27}" destId="{351B8AA4-89B5-B041-82AD-A8652EA0AC09}" srcOrd="0" destOrd="0" presId="urn:microsoft.com/office/officeart/2008/layout/VerticalCurvedList"/>
    <dgm:cxn modelId="{A8B5C54C-436E-9E4C-8E08-F505E3EF941E}" type="presOf" srcId="{DE5AE173-43D4-4240-8604-653A4AA2A5B0}" destId="{A11BF0F3-8F5A-4048-A82C-E9937AC83CC4}" srcOrd="0" destOrd="0" presId="urn:microsoft.com/office/officeart/2008/layout/VerticalCurvedList"/>
    <dgm:cxn modelId="{5DD7F156-A9EB-174B-B5CB-68F103CE3BF0}" type="presOf" srcId="{2ECEDA85-4CD1-5344-944F-7F53C4A1C658}" destId="{4F3C53A7-17D0-0442-9C1E-3A6CA145D39B}" srcOrd="0" destOrd="0" presId="urn:microsoft.com/office/officeart/2008/layout/VerticalCurvedList"/>
    <dgm:cxn modelId="{83D6E77E-AC5D-9341-96C4-3CB38B368F11}" srcId="{DE5AE173-43D4-4240-8604-653A4AA2A5B0}" destId="{61C5C199-E255-444B-8AA6-548495E6B860}" srcOrd="7" destOrd="0" parTransId="{00FBF20D-7005-F341-842F-CCFD5DB53A32}" sibTransId="{BE65D2B4-9B00-3349-80DE-3B40A24A472C}"/>
    <dgm:cxn modelId="{CD4CED8E-16CE-F443-84B6-3BBCD8C3578E}" srcId="{DE5AE173-43D4-4240-8604-653A4AA2A5B0}" destId="{DAB02346-8905-FB4A-B421-886D27437D6E}" srcOrd="8" destOrd="0" parTransId="{FA5908DB-851C-DC4C-AAC9-C0D4B9297BCD}" sibTransId="{E113F40F-65A9-2040-9877-F1AE29D41E82}"/>
    <dgm:cxn modelId="{3109B492-2C92-9645-A55F-B592AA9C5671}" type="presOf" srcId="{3EE5F57B-EE9E-124C-82E5-81F3F5A2D2A9}" destId="{4DBF51F4-F58B-F242-912C-83E4C3A13D8A}" srcOrd="0" destOrd="0" presId="urn:microsoft.com/office/officeart/2008/layout/VerticalCurvedList"/>
    <dgm:cxn modelId="{866EE393-9E11-4743-85C8-C8769D33407E}" type="presOf" srcId="{FF86A033-28A0-BB47-A68F-62803F032E25}" destId="{F386C6BA-FA09-0041-AD7B-493302611E6D}" srcOrd="0" destOrd="0" presId="urn:microsoft.com/office/officeart/2008/layout/VerticalCurvedList"/>
    <dgm:cxn modelId="{AF3979B7-1A01-064B-BEFC-18B1DF6AC7EC}" type="presOf" srcId="{4538D4BF-11D1-384F-9EE4-38C707733810}" destId="{AD155BA2-4520-F748-8003-EC028C6A857D}" srcOrd="0" destOrd="0" presId="urn:microsoft.com/office/officeart/2008/layout/VerticalCurvedList"/>
    <dgm:cxn modelId="{D0577DC5-1186-3148-A7C2-08101AFD5E41}" srcId="{DE5AE173-43D4-4240-8604-653A4AA2A5B0}" destId="{2ECEDA85-4CD1-5344-944F-7F53C4A1C658}" srcOrd="5" destOrd="0" parTransId="{9355AD92-12C6-C94D-91DB-EB8AC709F54B}" sibTransId="{8444D69B-0A97-6948-859C-C9D1E13BE901}"/>
    <dgm:cxn modelId="{B8EB70D8-82E3-994F-A6F6-99B12ED5A817}" srcId="{DE5AE173-43D4-4240-8604-653A4AA2A5B0}" destId="{D0AF5CBC-0BA2-6340-8CE2-FB0DC94F9F27}" srcOrd="0" destOrd="0" parTransId="{B7C3E936-0346-4C4A-9F0A-6C6CD23406D1}" sibTransId="{FF86A033-28A0-BB47-A68F-62803F032E25}"/>
    <dgm:cxn modelId="{39F939E6-EB89-B04F-BFFA-6CA4EACE0673}" srcId="{DE5AE173-43D4-4240-8604-653A4AA2A5B0}" destId="{DFEE6CC1-E16A-C644-9318-134CC25441AD}" srcOrd="6" destOrd="0" parTransId="{F6C69F1A-1EA9-664F-A8CD-4CE5FD69BADA}" sibTransId="{8909E79D-F7B2-7F47-8D89-3132AF2E352B}"/>
    <dgm:cxn modelId="{2CCD42E6-2FC0-F247-846D-1E255B460283}" type="presOf" srcId="{8368C5F5-8DF2-3A49-9B35-1BBE08200654}" destId="{B6FD8354-551F-D248-BECC-C441E7A14999}" srcOrd="0" destOrd="0" presId="urn:microsoft.com/office/officeart/2008/layout/VerticalCurvedList"/>
    <dgm:cxn modelId="{AFD348B8-572E-3E4A-959E-F08F420A9F27}" type="presParOf" srcId="{A11BF0F3-8F5A-4048-A82C-E9937AC83CC4}" destId="{6C4E740C-FB7F-3A4C-9244-BABC8AEDEF6C}" srcOrd="0" destOrd="0" presId="urn:microsoft.com/office/officeart/2008/layout/VerticalCurvedList"/>
    <dgm:cxn modelId="{9A15F0BF-6FB9-4344-8C1D-E404BCE3654E}" type="presParOf" srcId="{6C4E740C-FB7F-3A4C-9244-BABC8AEDEF6C}" destId="{1DD27283-55FE-CD4D-92BA-B859188CCDB7}" srcOrd="0" destOrd="0" presId="urn:microsoft.com/office/officeart/2008/layout/VerticalCurvedList"/>
    <dgm:cxn modelId="{33D6BF26-0654-1F46-BE20-3FD8655F3D45}" type="presParOf" srcId="{1DD27283-55FE-CD4D-92BA-B859188CCDB7}" destId="{6A74AEA3-1A2D-AC45-8590-F0AA8A0ABD30}" srcOrd="0" destOrd="0" presId="urn:microsoft.com/office/officeart/2008/layout/VerticalCurvedList"/>
    <dgm:cxn modelId="{415D231D-14D7-724D-B5C2-D4786AF5B236}" type="presParOf" srcId="{1DD27283-55FE-CD4D-92BA-B859188CCDB7}" destId="{F386C6BA-FA09-0041-AD7B-493302611E6D}" srcOrd="1" destOrd="0" presId="urn:microsoft.com/office/officeart/2008/layout/VerticalCurvedList"/>
    <dgm:cxn modelId="{79F267CB-8526-6041-9D15-60F62ABAB10B}" type="presParOf" srcId="{1DD27283-55FE-CD4D-92BA-B859188CCDB7}" destId="{E03BAC8A-803C-EE4F-82F2-C3370F3832FE}" srcOrd="2" destOrd="0" presId="urn:microsoft.com/office/officeart/2008/layout/VerticalCurvedList"/>
    <dgm:cxn modelId="{91196BC3-82DA-7C4F-9BB7-25E8BC0F5A3D}" type="presParOf" srcId="{1DD27283-55FE-CD4D-92BA-B859188CCDB7}" destId="{C0DFA5B0-9469-404F-A36D-139D193344B9}" srcOrd="3" destOrd="0" presId="urn:microsoft.com/office/officeart/2008/layout/VerticalCurvedList"/>
    <dgm:cxn modelId="{99CF3932-D42C-D740-9988-A3E54BBD99D3}" type="presParOf" srcId="{6C4E740C-FB7F-3A4C-9244-BABC8AEDEF6C}" destId="{351B8AA4-89B5-B041-82AD-A8652EA0AC09}" srcOrd="1" destOrd="0" presId="urn:microsoft.com/office/officeart/2008/layout/VerticalCurvedList"/>
    <dgm:cxn modelId="{054ADA6F-CFC7-1241-A65F-9BC2FC312A6C}" type="presParOf" srcId="{6C4E740C-FB7F-3A4C-9244-BABC8AEDEF6C}" destId="{24CF996E-8E95-054D-822A-688E6150F336}" srcOrd="2" destOrd="0" presId="urn:microsoft.com/office/officeart/2008/layout/VerticalCurvedList"/>
    <dgm:cxn modelId="{1EB46CFE-6DCC-0E4A-AB33-8FDA7492F157}" type="presParOf" srcId="{24CF996E-8E95-054D-822A-688E6150F336}" destId="{DF0CBD63-2D84-F74C-9CF4-2C050133052B}" srcOrd="0" destOrd="0" presId="urn:microsoft.com/office/officeart/2008/layout/VerticalCurvedList"/>
    <dgm:cxn modelId="{2DC02B38-86A8-AB44-83EB-04C6CA4B4CEB}" type="presParOf" srcId="{6C4E740C-FB7F-3A4C-9244-BABC8AEDEF6C}" destId="{E957AB6D-9535-B146-AFD4-2762E2F8A051}" srcOrd="3" destOrd="0" presId="urn:microsoft.com/office/officeart/2008/layout/VerticalCurvedList"/>
    <dgm:cxn modelId="{6072BB3C-8105-B740-869C-B2BB750A150F}" type="presParOf" srcId="{6C4E740C-FB7F-3A4C-9244-BABC8AEDEF6C}" destId="{2647D6F3-681B-2141-B08B-F3DA66BACE5C}" srcOrd="4" destOrd="0" presId="urn:microsoft.com/office/officeart/2008/layout/VerticalCurvedList"/>
    <dgm:cxn modelId="{D4BF3450-3F71-7F4E-B370-0466928DA94B}" type="presParOf" srcId="{2647D6F3-681B-2141-B08B-F3DA66BACE5C}" destId="{14767671-3C89-4440-8F5F-D406A2959278}" srcOrd="0" destOrd="0" presId="urn:microsoft.com/office/officeart/2008/layout/VerticalCurvedList"/>
    <dgm:cxn modelId="{4431CFF7-1030-5E44-8DC6-772ABF3E50B4}" type="presParOf" srcId="{6C4E740C-FB7F-3A4C-9244-BABC8AEDEF6C}" destId="{4DBF51F4-F58B-F242-912C-83E4C3A13D8A}" srcOrd="5" destOrd="0" presId="urn:microsoft.com/office/officeart/2008/layout/VerticalCurvedList"/>
    <dgm:cxn modelId="{94B38A03-A7B5-4B46-A344-7E7EDB4C8EE2}" type="presParOf" srcId="{6C4E740C-FB7F-3A4C-9244-BABC8AEDEF6C}" destId="{8526B7AD-7DFD-8942-9AE7-F8F980A27A8D}" srcOrd="6" destOrd="0" presId="urn:microsoft.com/office/officeart/2008/layout/VerticalCurvedList"/>
    <dgm:cxn modelId="{916B2631-59D1-9E47-B1BE-C0F3ADE5DCC0}" type="presParOf" srcId="{8526B7AD-7DFD-8942-9AE7-F8F980A27A8D}" destId="{CF2ADDC0-0C9C-6243-B014-1D2A0C5389BA}" srcOrd="0" destOrd="0" presId="urn:microsoft.com/office/officeart/2008/layout/VerticalCurvedList"/>
    <dgm:cxn modelId="{E4BB87A9-1A3C-1B40-985D-E6438559122B}" type="presParOf" srcId="{6C4E740C-FB7F-3A4C-9244-BABC8AEDEF6C}" destId="{AD155BA2-4520-F748-8003-EC028C6A857D}" srcOrd="7" destOrd="0" presId="urn:microsoft.com/office/officeart/2008/layout/VerticalCurvedList"/>
    <dgm:cxn modelId="{A0968F13-AB89-CD42-BF56-EF23181AE1E4}" type="presParOf" srcId="{6C4E740C-FB7F-3A4C-9244-BABC8AEDEF6C}" destId="{35304F97-AB52-7148-B626-730572610A38}" srcOrd="8" destOrd="0" presId="urn:microsoft.com/office/officeart/2008/layout/VerticalCurvedList"/>
    <dgm:cxn modelId="{7FBE0A3F-7077-4045-BBA6-2791A25312DE}" type="presParOf" srcId="{35304F97-AB52-7148-B626-730572610A38}" destId="{0CC7AE9D-703D-C747-BE49-A4B10D2DDDC8}" srcOrd="0" destOrd="0" presId="urn:microsoft.com/office/officeart/2008/layout/VerticalCurvedList"/>
    <dgm:cxn modelId="{04F16E0B-17B9-9A41-B9DF-BB1D5293DF3C}" type="presParOf" srcId="{6C4E740C-FB7F-3A4C-9244-BABC8AEDEF6C}" destId="{B6FD8354-551F-D248-BECC-C441E7A14999}" srcOrd="9" destOrd="0" presId="urn:microsoft.com/office/officeart/2008/layout/VerticalCurvedList"/>
    <dgm:cxn modelId="{86BC25A5-03D2-B449-A208-0E96227EB091}" type="presParOf" srcId="{6C4E740C-FB7F-3A4C-9244-BABC8AEDEF6C}" destId="{1CF7F9AA-3DBA-C949-AD5F-F82FE0FA7904}" srcOrd="10" destOrd="0" presId="urn:microsoft.com/office/officeart/2008/layout/VerticalCurvedList"/>
    <dgm:cxn modelId="{56EFE916-1594-E643-BBDB-75D77D0DEB82}" type="presParOf" srcId="{1CF7F9AA-3DBA-C949-AD5F-F82FE0FA7904}" destId="{8218AF0D-9096-9D4E-84CD-9B63C19598C9}" srcOrd="0" destOrd="0" presId="urn:microsoft.com/office/officeart/2008/layout/VerticalCurvedList"/>
    <dgm:cxn modelId="{AF32BF18-D537-7A46-8936-E71812556EDB}" type="presParOf" srcId="{6C4E740C-FB7F-3A4C-9244-BABC8AEDEF6C}" destId="{4F3C53A7-17D0-0442-9C1E-3A6CA145D39B}" srcOrd="11" destOrd="0" presId="urn:microsoft.com/office/officeart/2008/layout/VerticalCurvedList"/>
    <dgm:cxn modelId="{84AFB6E7-3FFA-2F44-8E2D-E0055368D3F5}" type="presParOf" srcId="{6C4E740C-FB7F-3A4C-9244-BABC8AEDEF6C}" destId="{5B2C3C96-C885-9A4E-8C37-F715BD290E6C}" srcOrd="12" destOrd="0" presId="urn:microsoft.com/office/officeart/2008/layout/VerticalCurvedList"/>
    <dgm:cxn modelId="{07766AB8-2CB8-1E4B-A578-174F99FF8337}" type="presParOf" srcId="{5B2C3C96-C885-9A4E-8C37-F715BD290E6C}" destId="{68D833F4-1958-3C4C-8589-183445FB8E29}" srcOrd="0" destOrd="0" presId="urn:microsoft.com/office/officeart/2008/layout/VerticalCurvedList"/>
    <dgm:cxn modelId="{EE6F85BC-AC77-A642-8EE9-02B1FE279C8F}" type="presParOf" srcId="{6C4E740C-FB7F-3A4C-9244-BABC8AEDEF6C}" destId="{36F25627-4AE8-574A-B6F6-C3DDE076806C}" srcOrd="13" destOrd="0" presId="urn:microsoft.com/office/officeart/2008/layout/VerticalCurvedList"/>
    <dgm:cxn modelId="{08DDAB2B-5C32-7340-B6EA-125FAF9DA7D6}" type="presParOf" srcId="{6C4E740C-FB7F-3A4C-9244-BABC8AEDEF6C}" destId="{84EFE9C1-4A67-0847-BEE4-9DDFA5AAE421}" srcOrd="14" destOrd="0" presId="urn:microsoft.com/office/officeart/2008/layout/VerticalCurvedList"/>
    <dgm:cxn modelId="{C12A0BE9-D01B-F94E-A392-1A17B5A505AD}" type="presParOf" srcId="{84EFE9C1-4A67-0847-BEE4-9DDFA5AAE421}" destId="{67065727-069B-1D4C-B36D-7BADCA29F8E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D8024-E8F5-4B58-99D2-4F88F6B866AC}">
      <dsp:nvSpPr>
        <dsp:cNvPr id="0" name=""/>
        <dsp:cNvSpPr/>
      </dsp:nvSpPr>
      <dsp:spPr>
        <a:xfrm>
          <a:off x="1971809" y="79993"/>
          <a:ext cx="768882" cy="76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i="1" kern="1200">
              <a:latin typeface="Calibri" panose="020F0502020204030204" pitchFamily="34" charset="0"/>
              <a:ea typeface="Calibri" panose="020F0502020204030204" pitchFamily="34" charset="0"/>
              <a:cs typeface="Calibri" panose="020F0502020204030204" pitchFamily="34" charset="0"/>
            </a:rPr>
            <a:t>make</a:t>
          </a:r>
        </a:p>
      </dsp:txBody>
      <dsp:txXfrm>
        <a:off x="1971809" y="79993"/>
        <a:ext cx="768882" cy="768882"/>
      </dsp:txXfrm>
    </dsp:sp>
    <dsp:sp modelId="{31EF355F-0A3D-45A4-AEC3-C944E0B9A580}">
      <dsp:nvSpPr>
        <dsp:cNvPr id="0" name=""/>
        <dsp:cNvSpPr/>
      </dsp:nvSpPr>
      <dsp:spPr>
        <a:xfrm>
          <a:off x="160510" y="57436"/>
          <a:ext cx="2886047" cy="2886047"/>
        </a:xfrm>
        <a:prstGeom prst="circularArrow">
          <a:avLst>
            <a:gd name="adj1" fmla="val 5195"/>
            <a:gd name="adj2" fmla="val 335542"/>
            <a:gd name="adj3" fmla="val 21294754"/>
            <a:gd name="adj4" fmla="val 19764914"/>
            <a:gd name="adj5" fmla="val 6061"/>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0269073-37DD-439C-896F-CDEB0669B3FD}">
      <dsp:nvSpPr>
        <dsp:cNvPr id="0" name=""/>
        <dsp:cNvSpPr/>
      </dsp:nvSpPr>
      <dsp:spPr>
        <a:xfrm>
          <a:off x="2437013" y="1511744"/>
          <a:ext cx="768882" cy="76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i="1" kern="1200">
              <a:latin typeface="Calibri" panose="020F0502020204030204" pitchFamily="34" charset="0"/>
              <a:ea typeface="Calibri" panose="020F0502020204030204" pitchFamily="34" charset="0"/>
              <a:cs typeface="Calibri" panose="020F0502020204030204" pitchFamily="34" charset="0"/>
            </a:rPr>
            <a:t>use</a:t>
          </a:r>
        </a:p>
      </dsp:txBody>
      <dsp:txXfrm>
        <a:off x="2437013" y="1511744"/>
        <a:ext cx="768882" cy="768882"/>
      </dsp:txXfrm>
    </dsp:sp>
    <dsp:sp modelId="{E6878A22-BB8A-49EC-A823-4F1656D8486B}">
      <dsp:nvSpPr>
        <dsp:cNvPr id="0" name=""/>
        <dsp:cNvSpPr/>
      </dsp:nvSpPr>
      <dsp:spPr>
        <a:xfrm>
          <a:off x="160510" y="57436"/>
          <a:ext cx="2886047" cy="2886047"/>
        </a:xfrm>
        <a:prstGeom prst="circularArrow">
          <a:avLst>
            <a:gd name="adj1" fmla="val 5195"/>
            <a:gd name="adj2" fmla="val 335542"/>
            <a:gd name="adj3" fmla="val 4016265"/>
            <a:gd name="adj4" fmla="val 2251994"/>
            <a:gd name="adj5" fmla="val 6061"/>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2D30B2C-F144-4CC9-8FBE-4E553079C5B8}">
      <dsp:nvSpPr>
        <dsp:cNvPr id="0" name=""/>
        <dsp:cNvSpPr/>
      </dsp:nvSpPr>
      <dsp:spPr>
        <a:xfrm>
          <a:off x="1219092" y="2396615"/>
          <a:ext cx="768882" cy="76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i="1" kern="1200">
              <a:latin typeface="Calibri" panose="020F0502020204030204" pitchFamily="34" charset="0"/>
              <a:ea typeface="Calibri" panose="020F0502020204030204" pitchFamily="34" charset="0"/>
              <a:cs typeface="Calibri" panose="020F0502020204030204" pitchFamily="34" charset="0"/>
            </a:rPr>
            <a:t>reuse</a:t>
          </a:r>
        </a:p>
      </dsp:txBody>
      <dsp:txXfrm>
        <a:off x="1219092" y="2396615"/>
        <a:ext cx="768882" cy="768882"/>
      </dsp:txXfrm>
    </dsp:sp>
    <dsp:sp modelId="{C43F2560-419E-421E-9392-6D34541EFC23}">
      <dsp:nvSpPr>
        <dsp:cNvPr id="0" name=""/>
        <dsp:cNvSpPr/>
      </dsp:nvSpPr>
      <dsp:spPr>
        <a:xfrm>
          <a:off x="160510" y="57436"/>
          <a:ext cx="2886047" cy="2886047"/>
        </a:xfrm>
        <a:prstGeom prst="circularArrow">
          <a:avLst>
            <a:gd name="adj1" fmla="val 5195"/>
            <a:gd name="adj2" fmla="val 335542"/>
            <a:gd name="adj3" fmla="val 8212464"/>
            <a:gd name="adj4" fmla="val 6448193"/>
            <a:gd name="adj5" fmla="val 6061"/>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D099EE5-F413-4F33-BF80-9AE32B927606}">
      <dsp:nvSpPr>
        <dsp:cNvPr id="0" name=""/>
        <dsp:cNvSpPr/>
      </dsp:nvSpPr>
      <dsp:spPr>
        <a:xfrm>
          <a:off x="1172" y="1511744"/>
          <a:ext cx="768882" cy="76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i="1" kern="1200">
              <a:latin typeface="Calibri" panose="020F0502020204030204" pitchFamily="34" charset="0"/>
              <a:ea typeface="Calibri" panose="020F0502020204030204" pitchFamily="34" charset="0"/>
              <a:cs typeface="Calibri" panose="020F0502020204030204" pitchFamily="34" charset="0"/>
            </a:rPr>
            <a:t>remake</a:t>
          </a:r>
        </a:p>
      </dsp:txBody>
      <dsp:txXfrm>
        <a:off x="1172" y="1511744"/>
        <a:ext cx="768882" cy="768882"/>
      </dsp:txXfrm>
    </dsp:sp>
    <dsp:sp modelId="{C418D4CD-5989-4BDE-9533-2F63C974B47A}">
      <dsp:nvSpPr>
        <dsp:cNvPr id="0" name=""/>
        <dsp:cNvSpPr/>
      </dsp:nvSpPr>
      <dsp:spPr>
        <a:xfrm>
          <a:off x="160510" y="57436"/>
          <a:ext cx="2886047" cy="2886047"/>
        </a:xfrm>
        <a:prstGeom prst="circularArrow">
          <a:avLst>
            <a:gd name="adj1" fmla="val 5195"/>
            <a:gd name="adj2" fmla="val 335542"/>
            <a:gd name="adj3" fmla="val 12299544"/>
            <a:gd name="adj4" fmla="val 10769704"/>
            <a:gd name="adj5" fmla="val 6061"/>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F61A060-4A7E-4974-95D9-A61BE21A1700}">
      <dsp:nvSpPr>
        <dsp:cNvPr id="0" name=""/>
        <dsp:cNvSpPr/>
      </dsp:nvSpPr>
      <dsp:spPr>
        <a:xfrm>
          <a:off x="466376" y="79993"/>
          <a:ext cx="768882" cy="76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i="1" kern="1200">
              <a:latin typeface="Calibri" panose="020F0502020204030204" pitchFamily="34" charset="0"/>
              <a:ea typeface="Calibri" panose="020F0502020204030204" pitchFamily="34" charset="0"/>
              <a:cs typeface="Calibri" panose="020F0502020204030204" pitchFamily="34" charset="0"/>
            </a:rPr>
            <a:t>recycle</a:t>
          </a:r>
        </a:p>
      </dsp:txBody>
      <dsp:txXfrm>
        <a:off x="466376" y="79993"/>
        <a:ext cx="768882" cy="768882"/>
      </dsp:txXfrm>
    </dsp:sp>
    <dsp:sp modelId="{5F6ADCF4-05AE-4FBB-BA75-B0BFA1349D05}">
      <dsp:nvSpPr>
        <dsp:cNvPr id="0" name=""/>
        <dsp:cNvSpPr/>
      </dsp:nvSpPr>
      <dsp:spPr>
        <a:xfrm>
          <a:off x="160510" y="57436"/>
          <a:ext cx="2886047" cy="2886047"/>
        </a:xfrm>
        <a:prstGeom prst="circularArrow">
          <a:avLst>
            <a:gd name="adj1" fmla="val 5195"/>
            <a:gd name="adj2" fmla="val 335542"/>
            <a:gd name="adj3" fmla="val 16867249"/>
            <a:gd name="adj4" fmla="val 15197209"/>
            <a:gd name="adj5" fmla="val 6061"/>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CE857-4F7E-4437-A9F8-91097BD4CDE3}">
      <dsp:nvSpPr>
        <dsp:cNvPr id="0" name=""/>
        <dsp:cNvSpPr/>
      </dsp:nvSpPr>
      <dsp:spPr>
        <a:xfrm>
          <a:off x="1844116" y="627891"/>
          <a:ext cx="4975073" cy="4975073"/>
        </a:xfrm>
        <a:prstGeom prst="blockArc">
          <a:avLst>
            <a:gd name="adj1" fmla="val 13114286"/>
            <a:gd name="adj2" fmla="val 16200000"/>
            <a:gd name="adj3" fmla="val 3904"/>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BE2660-48BB-49C7-8E9D-EF03CBC7C723}">
      <dsp:nvSpPr>
        <dsp:cNvPr id="0" name=""/>
        <dsp:cNvSpPr/>
      </dsp:nvSpPr>
      <dsp:spPr>
        <a:xfrm>
          <a:off x="1844116" y="627891"/>
          <a:ext cx="4975073" cy="4975073"/>
        </a:xfrm>
        <a:prstGeom prst="blockArc">
          <a:avLst>
            <a:gd name="adj1" fmla="val 10028571"/>
            <a:gd name="adj2" fmla="val 13114286"/>
            <a:gd name="adj3" fmla="val 3904"/>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BD1BDD8-0892-4C93-9397-428B03D09AEC}">
      <dsp:nvSpPr>
        <dsp:cNvPr id="0" name=""/>
        <dsp:cNvSpPr/>
      </dsp:nvSpPr>
      <dsp:spPr>
        <a:xfrm>
          <a:off x="1844116" y="627891"/>
          <a:ext cx="4975073" cy="4975073"/>
        </a:xfrm>
        <a:prstGeom prst="blockArc">
          <a:avLst>
            <a:gd name="adj1" fmla="val 6942857"/>
            <a:gd name="adj2" fmla="val 10028571"/>
            <a:gd name="adj3" fmla="val 3904"/>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2EE778D-1DBD-4EC9-9B7D-E8AA7F8D4FF0}">
      <dsp:nvSpPr>
        <dsp:cNvPr id="0" name=""/>
        <dsp:cNvSpPr/>
      </dsp:nvSpPr>
      <dsp:spPr>
        <a:xfrm>
          <a:off x="1844116" y="627891"/>
          <a:ext cx="4975073" cy="4975073"/>
        </a:xfrm>
        <a:prstGeom prst="blockArc">
          <a:avLst>
            <a:gd name="adj1" fmla="val 3857143"/>
            <a:gd name="adj2" fmla="val 6942857"/>
            <a:gd name="adj3" fmla="val 3904"/>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261A2F-54B4-4088-AA76-EB8F5016BF6C}">
      <dsp:nvSpPr>
        <dsp:cNvPr id="0" name=""/>
        <dsp:cNvSpPr/>
      </dsp:nvSpPr>
      <dsp:spPr>
        <a:xfrm>
          <a:off x="1844116" y="627891"/>
          <a:ext cx="4975073" cy="4975073"/>
        </a:xfrm>
        <a:prstGeom prst="blockArc">
          <a:avLst>
            <a:gd name="adj1" fmla="val 771429"/>
            <a:gd name="adj2" fmla="val 3857143"/>
            <a:gd name="adj3" fmla="val 3904"/>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B9F253F-1DFD-4D10-B283-909F6EB393FB}">
      <dsp:nvSpPr>
        <dsp:cNvPr id="0" name=""/>
        <dsp:cNvSpPr/>
      </dsp:nvSpPr>
      <dsp:spPr>
        <a:xfrm>
          <a:off x="1844116" y="627891"/>
          <a:ext cx="4975073" cy="4975073"/>
        </a:xfrm>
        <a:prstGeom prst="blockArc">
          <a:avLst>
            <a:gd name="adj1" fmla="val 19285714"/>
            <a:gd name="adj2" fmla="val 771429"/>
            <a:gd name="adj3" fmla="val 3904"/>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F0F9F52-C2AA-44A0-A2E8-32410BFB8507}">
      <dsp:nvSpPr>
        <dsp:cNvPr id="0" name=""/>
        <dsp:cNvSpPr/>
      </dsp:nvSpPr>
      <dsp:spPr>
        <a:xfrm>
          <a:off x="1844116" y="627891"/>
          <a:ext cx="4975073" cy="4975073"/>
        </a:xfrm>
        <a:prstGeom prst="blockArc">
          <a:avLst>
            <a:gd name="adj1" fmla="val 16200000"/>
            <a:gd name="adj2" fmla="val 19285714"/>
            <a:gd name="adj3" fmla="val 3904"/>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25534EA-73D1-490A-92FF-2074D3F76AB6}">
      <dsp:nvSpPr>
        <dsp:cNvPr id="0" name=""/>
        <dsp:cNvSpPr/>
      </dsp:nvSpPr>
      <dsp:spPr>
        <a:xfrm>
          <a:off x="3368188" y="2151963"/>
          <a:ext cx="1926929" cy="192692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t>Benefit</a:t>
          </a:r>
          <a:r>
            <a:rPr lang="en-GB" sz="2000" kern="1200" dirty="0"/>
            <a:t>s</a:t>
          </a:r>
          <a:endParaRPr lang="el-GR" sz="2000" kern="1200" dirty="0"/>
        </a:p>
      </dsp:txBody>
      <dsp:txXfrm>
        <a:off x="3650380" y="2434155"/>
        <a:ext cx="1362545" cy="1362545"/>
      </dsp:txXfrm>
    </dsp:sp>
    <dsp:sp modelId="{4B5A20B3-02F0-4352-B585-3822A5703E2B}">
      <dsp:nvSpPr>
        <dsp:cNvPr id="0" name=""/>
        <dsp:cNvSpPr/>
      </dsp:nvSpPr>
      <dsp:spPr>
        <a:xfrm>
          <a:off x="3657228" y="2024"/>
          <a:ext cx="1348850" cy="134885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SzPts val="1000"/>
            <a:buFont typeface="Symbol" pitchFamily="2" charset="2"/>
            <a:buNone/>
          </a:pPr>
          <a:r>
            <a:rPr lang="en-US" sz="1400" b="1" kern="1200" dirty="0"/>
            <a:t>Prioritizing the use of reusable materials</a:t>
          </a:r>
          <a:endParaRPr lang="el-GR" sz="1400" b="1" kern="1200" dirty="0"/>
        </a:p>
      </dsp:txBody>
      <dsp:txXfrm>
        <a:off x="3854763" y="199559"/>
        <a:ext cx="953780" cy="953780"/>
      </dsp:txXfrm>
    </dsp:sp>
    <dsp:sp modelId="{4627CB48-578D-45B3-ACE0-697C9BE95692}">
      <dsp:nvSpPr>
        <dsp:cNvPr id="0" name=""/>
        <dsp:cNvSpPr/>
      </dsp:nvSpPr>
      <dsp:spPr>
        <a:xfrm>
          <a:off x="5564098" y="920324"/>
          <a:ext cx="1348850" cy="134885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Saving costs and increasing efficiency</a:t>
          </a:r>
          <a:endParaRPr lang="el-GR" sz="1400" b="1" kern="1200" dirty="0"/>
        </a:p>
      </dsp:txBody>
      <dsp:txXfrm>
        <a:off x="5761633" y="1117859"/>
        <a:ext cx="953780" cy="953780"/>
      </dsp:txXfrm>
    </dsp:sp>
    <dsp:sp modelId="{EFC97D93-936A-412E-BD50-A2C14CAB85C8}">
      <dsp:nvSpPr>
        <dsp:cNvPr id="0" name=""/>
        <dsp:cNvSpPr/>
      </dsp:nvSpPr>
      <dsp:spPr>
        <a:xfrm>
          <a:off x="6035055" y="2983726"/>
          <a:ext cx="1348850" cy="134885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SzPts val="1000"/>
            <a:buFont typeface="Symbol" pitchFamily="2" charset="2"/>
            <a:buNone/>
          </a:pPr>
          <a:r>
            <a:rPr lang="el-GR" sz="1400" b="1" kern="1200" dirty="0" err="1"/>
            <a:t>Encouraging</a:t>
          </a:r>
          <a:r>
            <a:rPr lang="el-GR" sz="1400" b="1" kern="1200" dirty="0"/>
            <a:t> </a:t>
          </a:r>
          <a:r>
            <a:rPr lang="el-GR" sz="1400" b="1" kern="1200" dirty="0" err="1"/>
            <a:t>composting</a:t>
          </a:r>
          <a:r>
            <a:rPr lang="el-GR" sz="1400" b="1" kern="1200" dirty="0"/>
            <a:t> and </a:t>
          </a:r>
          <a:r>
            <a:rPr lang="el-GR" sz="1400" b="1" kern="1200" dirty="0" err="1"/>
            <a:t>recycling</a:t>
          </a:r>
          <a:endParaRPr lang="el-GR" sz="1400" b="1" kern="1200" dirty="0"/>
        </a:p>
      </dsp:txBody>
      <dsp:txXfrm>
        <a:off x="6232590" y="3181261"/>
        <a:ext cx="953780" cy="953780"/>
      </dsp:txXfrm>
    </dsp:sp>
    <dsp:sp modelId="{C7CFCC76-06E5-4E24-8780-2A96E04EB2CD}">
      <dsp:nvSpPr>
        <dsp:cNvPr id="0" name=""/>
        <dsp:cNvSpPr/>
      </dsp:nvSpPr>
      <dsp:spPr>
        <a:xfrm>
          <a:off x="4715461" y="4638445"/>
          <a:ext cx="1348850" cy="134885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SzPts val="1000"/>
            <a:buFont typeface="Symbol" pitchFamily="2" charset="2"/>
            <a:buNone/>
          </a:pPr>
          <a:r>
            <a:rPr lang="en-US" sz="1400" b="1" kern="1200" dirty="0"/>
            <a:t>Recycling of  organic waste and saving water </a:t>
          </a:r>
          <a:endParaRPr lang="el-GR" sz="1400" b="1" kern="1200" dirty="0"/>
        </a:p>
      </dsp:txBody>
      <dsp:txXfrm>
        <a:off x="4912996" y="4835980"/>
        <a:ext cx="953780" cy="953780"/>
      </dsp:txXfrm>
    </dsp:sp>
    <dsp:sp modelId="{B318B47C-323C-4BA4-A134-ED91D05DD73A}">
      <dsp:nvSpPr>
        <dsp:cNvPr id="0" name=""/>
        <dsp:cNvSpPr/>
      </dsp:nvSpPr>
      <dsp:spPr>
        <a:xfrm>
          <a:off x="2598995" y="4638445"/>
          <a:ext cx="1348850" cy="134885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SzPts val="1000"/>
            <a:buFont typeface="Symbol" pitchFamily="2" charset="2"/>
            <a:buNone/>
          </a:pPr>
          <a:r>
            <a:rPr lang="en-US" sz="1400" b="1" kern="1200" dirty="0"/>
            <a:t>Less greenhouse gas emissions</a:t>
          </a:r>
          <a:endParaRPr lang="el-GR" sz="1400" b="1" kern="1200" dirty="0"/>
        </a:p>
      </dsp:txBody>
      <dsp:txXfrm>
        <a:off x="2796530" y="4835980"/>
        <a:ext cx="953780" cy="953780"/>
      </dsp:txXfrm>
    </dsp:sp>
    <dsp:sp modelId="{EF22F16A-5745-472F-9E9A-6C6125192ECF}">
      <dsp:nvSpPr>
        <dsp:cNvPr id="0" name=""/>
        <dsp:cNvSpPr/>
      </dsp:nvSpPr>
      <dsp:spPr>
        <a:xfrm>
          <a:off x="1102869" y="2983726"/>
          <a:ext cx="1701911" cy="134885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SzPts val="1000"/>
            <a:buFont typeface="Symbol" pitchFamily="2" charset="2"/>
            <a:buNone/>
          </a:pPr>
          <a:r>
            <a:rPr lang="en-US" sz="1400" b="1" kern="1200" dirty="0"/>
            <a:t>Helps compliance with environmental regulations</a:t>
          </a:r>
          <a:endParaRPr lang="el-GR" sz="1400" b="1" kern="1200" dirty="0"/>
        </a:p>
      </dsp:txBody>
      <dsp:txXfrm>
        <a:off x="1352108" y="3181261"/>
        <a:ext cx="1203433" cy="953780"/>
      </dsp:txXfrm>
    </dsp:sp>
    <dsp:sp modelId="{ECD94657-AB46-4FE9-B489-3955283A9834}">
      <dsp:nvSpPr>
        <dsp:cNvPr id="0" name=""/>
        <dsp:cNvSpPr/>
      </dsp:nvSpPr>
      <dsp:spPr>
        <a:xfrm>
          <a:off x="1750358" y="920324"/>
          <a:ext cx="1348850" cy="134885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SzPts val="1000"/>
            <a:buFont typeface="Symbol" pitchFamily="2" charset="2"/>
            <a:buNone/>
          </a:pPr>
          <a:r>
            <a:rPr lang="en-GB" sz="1400" b="1" kern="1200" dirty="0"/>
            <a:t>Optimizes farm operations, </a:t>
          </a:r>
          <a:endParaRPr lang="el-GR" sz="1400" b="1" kern="1200" dirty="0"/>
        </a:p>
      </dsp:txBody>
      <dsp:txXfrm>
        <a:off x="1947893" y="1117859"/>
        <a:ext cx="953780" cy="953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6C6BA-FA09-0041-AD7B-493302611E6D}">
      <dsp:nvSpPr>
        <dsp:cNvPr id="0" name=""/>
        <dsp:cNvSpPr/>
      </dsp:nvSpPr>
      <dsp:spPr>
        <a:xfrm>
          <a:off x="-6252253" y="-957143"/>
          <a:ext cx="7447676" cy="7447676"/>
        </a:xfrm>
        <a:prstGeom prst="blockArc">
          <a:avLst>
            <a:gd name="adj1" fmla="val 18900000"/>
            <a:gd name="adj2" fmla="val 2700000"/>
            <a:gd name="adj3" fmla="val 29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1B8AA4-89B5-B041-82AD-A8652EA0AC09}">
      <dsp:nvSpPr>
        <dsp:cNvPr id="0" name=""/>
        <dsp:cNvSpPr/>
      </dsp:nvSpPr>
      <dsp:spPr>
        <a:xfrm>
          <a:off x="388167" y="251547"/>
          <a:ext cx="7325601" cy="502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15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a:t>Looking at the big picture</a:t>
          </a:r>
          <a:endParaRPr lang="el-GR" sz="2400" kern="1200"/>
        </a:p>
      </dsp:txBody>
      <dsp:txXfrm>
        <a:off x="388167" y="251547"/>
        <a:ext cx="7325601" cy="502874"/>
      </dsp:txXfrm>
    </dsp:sp>
    <dsp:sp modelId="{DF0CBD63-2D84-F74C-9CF4-2C050133052B}">
      <dsp:nvSpPr>
        <dsp:cNvPr id="0" name=""/>
        <dsp:cNvSpPr/>
      </dsp:nvSpPr>
      <dsp:spPr>
        <a:xfrm>
          <a:off x="73870" y="188688"/>
          <a:ext cx="628593" cy="6285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57AB6D-9535-B146-AFD4-2762E2F8A051}">
      <dsp:nvSpPr>
        <dsp:cNvPr id="0" name=""/>
        <dsp:cNvSpPr/>
      </dsp:nvSpPr>
      <dsp:spPr>
        <a:xfrm>
          <a:off x="843565" y="1006302"/>
          <a:ext cx="6870203" cy="502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15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a:t>Taking a wider perspective</a:t>
          </a:r>
          <a:endParaRPr lang="el-GR" sz="2400" kern="1200"/>
        </a:p>
      </dsp:txBody>
      <dsp:txXfrm>
        <a:off x="843565" y="1006302"/>
        <a:ext cx="6870203" cy="502874"/>
      </dsp:txXfrm>
    </dsp:sp>
    <dsp:sp modelId="{14767671-3C89-4440-8F5F-D406A2959278}">
      <dsp:nvSpPr>
        <dsp:cNvPr id="0" name=""/>
        <dsp:cNvSpPr/>
      </dsp:nvSpPr>
      <dsp:spPr>
        <a:xfrm>
          <a:off x="529268" y="943442"/>
          <a:ext cx="628593" cy="6285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BF51F4-F58B-F242-912C-83E4C3A13D8A}">
      <dsp:nvSpPr>
        <dsp:cNvPr id="0" name=""/>
        <dsp:cNvSpPr/>
      </dsp:nvSpPr>
      <dsp:spPr>
        <a:xfrm>
          <a:off x="1093121" y="1760503"/>
          <a:ext cx="6620648" cy="502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15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a:t>Having multiple perspectives</a:t>
          </a:r>
          <a:endParaRPr lang="el-GR" sz="2400" kern="1200"/>
        </a:p>
      </dsp:txBody>
      <dsp:txXfrm>
        <a:off x="1093121" y="1760503"/>
        <a:ext cx="6620648" cy="502874"/>
      </dsp:txXfrm>
    </dsp:sp>
    <dsp:sp modelId="{CF2ADDC0-0C9C-6243-B014-1D2A0C5389BA}">
      <dsp:nvSpPr>
        <dsp:cNvPr id="0" name=""/>
        <dsp:cNvSpPr/>
      </dsp:nvSpPr>
      <dsp:spPr>
        <a:xfrm>
          <a:off x="778824" y="1697644"/>
          <a:ext cx="628593" cy="6285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155BA2-4520-F748-8003-EC028C6A857D}">
      <dsp:nvSpPr>
        <dsp:cNvPr id="0" name=""/>
        <dsp:cNvSpPr/>
      </dsp:nvSpPr>
      <dsp:spPr>
        <a:xfrm>
          <a:off x="1172802" y="2515257"/>
          <a:ext cx="6540967" cy="502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15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a:t>Examining inter-relationships within the system</a:t>
          </a:r>
          <a:endParaRPr lang="el-GR" sz="2400" kern="1200"/>
        </a:p>
      </dsp:txBody>
      <dsp:txXfrm>
        <a:off x="1172802" y="2515257"/>
        <a:ext cx="6540967" cy="502874"/>
      </dsp:txXfrm>
    </dsp:sp>
    <dsp:sp modelId="{0CC7AE9D-703D-C747-BE49-A4B10D2DDDC8}">
      <dsp:nvSpPr>
        <dsp:cNvPr id="0" name=""/>
        <dsp:cNvSpPr/>
      </dsp:nvSpPr>
      <dsp:spPr>
        <a:xfrm>
          <a:off x="858505" y="2452398"/>
          <a:ext cx="628593" cy="6285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FD8354-551F-D248-BECC-C441E7A14999}">
      <dsp:nvSpPr>
        <dsp:cNvPr id="0" name=""/>
        <dsp:cNvSpPr/>
      </dsp:nvSpPr>
      <dsp:spPr>
        <a:xfrm>
          <a:off x="1093121" y="3270012"/>
          <a:ext cx="6620648" cy="502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15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a:t>Looking for root causes and solutions</a:t>
          </a:r>
          <a:endParaRPr lang="el-GR" sz="2400" kern="1200"/>
        </a:p>
      </dsp:txBody>
      <dsp:txXfrm>
        <a:off x="1093121" y="3270012"/>
        <a:ext cx="6620648" cy="502874"/>
      </dsp:txXfrm>
    </dsp:sp>
    <dsp:sp modelId="{8218AF0D-9096-9D4E-84CD-9B63C19598C9}">
      <dsp:nvSpPr>
        <dsp:cNvPr id="0" name=""/>
        <dsp:cNvSpPr/>
      </dsp:nvSpPr>
      <dsp:spPr>
        <a:xfrm>
          <a:off x="778824" y="3207152"/>
          <a:ext cx="628593" cy="6285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3C53A7-17D0-0442-9C1E-3A6CA145D39B}">
      <dsp:nvSpPr>
        <dsp:cNvPr id="0" name=""/>
        <dsp:cNvSpPr/>
      </dsp:nvSpPr>
      <dsp:spPr>
        <a:xfrm>
          <a:off x="843565" y="4024213"/>
          <a:ext cx="6870203" cy="502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157" tIns="60960" rIns="60960" bIns="60960" numCol="1" spcCol="1270" anchor="ctr" anchorCtr="0">
          <a:noAutofit/>
        </a:bodyPr>
        <a:lstStyle/>
        <a:p>
          <a:pPr marL="0" lvl="0" indent="0" algn="l" defTabSz="1066800">
            <a:lnSpc>
              <a:spcPct val="90000"/>
            </a:lnSpc>
            <a:spcBef>
              <a:spcPct val="0"/>
            </a:spcBef>
            <a:spcAft>
              <a:spcPct val="35000"/>
            </a:spcAft>
            <a:buSzPts val="1000"/>
            <a:buFont typeface="Symbol" pitchFamily="2" charset="2"/>
            <a:buNone/>
          </a:pPr>
          <a:r>
            <a:rPr lang="el-GR" sz="2400" kern="1200"/>
            <a:t>Challenging and </a:t>
          </a:r>
          <a:r>
            <a:rPr lang="en-GB" sz="2400" kern="1200"/>
            <a:t>exploring new opportunities </a:t>
          </a:r>
          <a:endParaRPr lang="el-GR" sz="2400" kern="1200"/>
        </a:p>
      </dsp:txBody>
      <dsp:txXfrm>
        <a:off x="843565" y="4024213"/>
        <a:ext cx="6870203" cy="502874"/>
      </dsp:txXfrm>
    </dsp:sp>
    <dsp:sp modelId="{68D833F4-1958-3C4C-8589-183445FB8E29}">
      <dsp:nvSpPr>
        <dsp:cNvPr id="0" name=""/>
        <dsp:cNvSpPr/>
      </dsp:nvSpPr>
      <dsp:spPr>
        <a:xfrm>
          <a:off x="529268" y="3961353"/>
          <a:ext cx="628593" cy="6285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F25627-4AE8-574A-B6F6-C3DDE076806C}">
      <dsp:nvSpPr>
        <dsp:cNvPr id="0" name=""/>
        <dsp:cNvSpPr/>
      </dsp:nvSpPr>
      <dsp:spPr>
        <a:xfrm>
          <a:off x="462038" y="4755317"/>
          <a:ext cx="7325601" cy="502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15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a:t>Preventing consequences</a:t>
          </a:r>
          <a:endParaRPr lang="el-GR" sz="2400" kern="1200"/>
        </a:p>
      </dsp:txBody>
      <dsp:txXfrm>
        <a:off x="462038" y="4755317"/>
        <a:ext cx="7325601" cy="502874"/>
      </dsp:txXfrm>
    </dsp:sp>
    <dsp:sp modelId="{67065727-069B-1D4C-B36D-7BADCA29F8ED}">
      <dsp:nvSpPr>
        <dsp:cNvPr id="0" name=""/>
        <dsp:cNvSpPr/>
      </dsp:nvSpPr>
      <dsp:spPr>
        <a:xfrm>
          <a:off x="73870" y="4716108"/>
          <a:ext cx="628593" cy="6285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16/02/2024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joint-research-centre.ec.europa.eu/jrc-news-and-updates/developing-circular-and-sustainable-bioeconomy-europe-new-report-network-experts-bioeconomy-sets-out-2020-11-19_en" TargetMode="External"/><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agupubs.onlinelibrary.wiley.com/doi/full/10.1029/2018EF001014" TargetMode="External"/><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architetturaecosostenibile.it/argomenti/tag/green-economy" TargetMode="External"/><Relationship Id="rId2" Type="http://schemas.openxmlformats.org/officeDocument/2006/relationships/image" Target="../media/image15.6"/><Relationship Id="rId1" Type="http://schemas.openxmlformats.org/officeDocument/2006/relationships/slideLayout" Target="../slideLayouts/slideLayout14.xml"/><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hyperlink" Target="https://www.unitload.vt.edu/education/white-papers/4-wp-circular-economy.html" TargetMode="External"/><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hyperlink" Target="https://www.fao.org/fileadmin/user_upload/mafap/docs/FAO-MAFAP%202022-2027_launch%206.4.2022.pdf" TargetMode="External"/><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collidu.com/presentation-farm-to-fork" TargetMode="External"/><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food.ec.europa.eu/horizontal-topics/farm-fork-strategy_en" TargetMode="External"/><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ecolife.com/dictionary/waste-management/" TargetMode="External"/><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hyperlink" Target="https://ourworldindata.org/emissions-by-sector" TargetMode="External"/><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hyperlink" Target="https://www.researchgate.net/publication/322469720_Cowpathy_and_Vedic_Krishi_to_Empower_Food_and_Nutritional_Security_and_Improve_Soil_Health_A_Review"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hyperlink" Target="https://8billiontrees.com/carbon-offsets-credits/carbon-ecological-footprint-calculators/globally-green-environment/" TargetMode="External"/><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hyperlink" Target="https://www.carbonfootprint.com/calculator.aspx"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3.xml"/><Relationship Id="rId5" Type="http://schemas.openxmlformats.org/officeDocument/2006/relationships/hyperlink" Target="https://www.iisd.org/articles/insight/message-brundtland-commission-continues-resonate-thirty-years" TargetMode="Externa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www.eeec.org.au/sustainability-and-the-eylf/"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Source" TargetMode="External"/><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picserver.org/highway-signs2/b/benefits.html" TargetMode="External"/><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F35897F-CDC1-C357-9C9E-62B7F6357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1182" y="3429000"/>
            <a:ext cx="3485579" cy="2842954"/>
          </a:xfrm>
          <a:prstGeom prst="rect">
            <a:avLst/>
          </a:prstGeom>
        </p:spPr>
      </p:pic>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sz="4400" dirty="0" err="1"/>
              <a:t>Bioeconomy</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10</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algn="just">
              <a:lnSpc>
                <a:spcPct val="107000"/>
              </a:lnSpc>
              <a:spcAft>
                <a:spcPts val="800"/>
              </a:spcAft>
            </a:pPr>
            <a:r>
              <a:rPr lang="en-US" sz="24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is </a:t>
            </a:r>
            <a:r>
              <a:rPr lang="en-US" sz="2400" dirty="0">
                <a:solidFill>
                  <a:srgbClr val="000000"/>
                </a:solidFill>
                <a:effectLst/>
                <a:latin typeface="Calibri" panose="020F0502020204030204" pitchFamily="34" charset="0"/>
                <a:ea typeface="Times New Roman" panose="02020603050405020304" pitchFamily="18" charset="0"/>
              </a:rPr>
              <a:t>an economic system where </a:t>
            </a:r>
            <a:r>
              <a:rPr lang="en-US" sz="2400" b="1" dirty="0">
                <a:solidFill>
                  <a:srgbClr val="000000"/>
                </a:solidFill>
                <a:effectLst/>
                <a:latin typeface="Calibri" panose="020F0502020204030204" pitchFamily="34" charset="0"/>
                <a:ea typeface="Times New Roman" panose="02020603050405020304" pitchFamily="18" charset="0"/>
              </a:rPr>
              <a:t>biological resources</a:t>
            </a:r>
            <a:r>
              <a:rPr lang="en-US" sz="2400" dirty="0">
                <a:solidFill>
                  <a:srgbClr val="000000"/>
                </a:solidFill>
                <a:effectLst/>
                <a:latin typeface="Calibri" panose="020F0502020204030204" pitchFamily="34" charset="0"/>
                <a:ea typeface="Times New Roman" panose="02020603050405020304" pitchFamily="18" charset="0"/>
              </a:rPr>
              <a:t>, processes, and principles are used to provide </a:t>
            </a:r>
            <a:r>
              <a:rPr lang="en-US" sz="2400" b="1" dirty="0">
                <a:solidFill>
                  <a:srgbClr val="000000"/>
                </a:solidFill>
                <a:effectLst/>
                <a:latin typeface="Calibri" panose="020F0502020204030204" pitchFamily="34" charset="0"/>
                <a:ea typeface="Times New Roman" panose="02020603050405020304" pitchFamily="18" charset="0"/>
              </a:rPr>
              <a:t>sustainable solutions</a:t>
            </a:r>
            <a:r>
              <a:rPr lang="en-US" sz="2400" dirty="0">
                <a:solidFill>
                  <a:srgbClr val="000000"/>
                </a:solidFill>
                <a:latin typeface="Calibri" panose="020F0502020204030204" pitchFamily="34" charset="0"/>
                <a:ea typeface="Times New Roman" panose="02020603050405020304" pitchFamily="18" charset="0"/>
              </a:rPr>
              <a:t> to pressing global challenges</a:t>
            </a:r>
            <a:r>
              <a:rPr lang="en-US" sz="2400" dirty="0">
                <a:solidFill>
                  <a:srgbClr val="000000"/>
                </a:solidFill>
                <a:effectLst/>
                <a:latin typeface="Calibri" panose="020F0502020204030204" pitchFamily="34" charset="0"/>
                <a:ea typeface="Times New Roman" panose="02020603050405020304" pitchFamily="18" charset="0"/>
              </a:rPr>
              <a:t> through their conversion into valuable products.</a:t>
            </a:r>
          </a:p>
          <a:p>
            <a:pPr algn="just">
              <a:lnSpc>
                <a:spcPct val="107000"/>
              </a:lnSpc>
              <a:spcAft>
                <a:spcPts val="800"/>
              </a:spcAft>
            </a:pPr>
            <a:r>
              <a:rPr lang="en-US" sz="2400" dirty="0">
                <a:solidFill>
                  <a:srgbClr val="000000"/>
                </a:solidFill>
                <a:effectLst/>
                <a:latin typeface="Calibri" panose="020F0502020204030204" pitchFamily="34" charset="0"/>
                <a:ea typeface="Times New Roman" panose="02020603050405020304" pitchFamily="18" charset="0"/>
              </a:rPr>
              <a:t>These resources encompass everything from crops, forests, and marine life to microorganisms and biotechnology.</a:t>
            </a:r>
          </a:p>
          <a:p>
            <a:pPr algn="just">
              <a:lnSpc>
                <a:spcPct val="107000"/>
              </a:lnSpc>
              <a:spcAft>
                <a:spcPts val="800"/>
              </a:spcAft>
            </a:pPr>
            <a:endParaRPr lang="it-IT" sz="2800" u="sng"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3" name="CasellaDiTesto 2">
            <a:extLst>
              <a:ext uri="{FF2B5EF4-FFF2-40B4-BE49-F238E27FC236}">
                <a16:creationId xmlns:a16="http://schemas.microsoft.com/office/drawing/2014/main" id="{68A56727-C9AA-B2EA-7914-AEF6F490BBA3}"/>
              </a:ext>
            </a:extLst>
          </p:cNvPr>
          <p:cNvSpPr txBox="1"/>
          <p:nvPr/>
        </p:nvSpPr>
        <p:spPr>
          <a:xfrm>
            <a:off x="838198" y="4251743"/>
            <a:ext cx="6093822" cy="1655518"/>
          </a:xfrm>
          <a:prstGeom prst="rect">
            <a:avLst/>
          </a:prstGeom>
          <a:noFill/>
        </p:spPr>
        <p:txBody>
          <a:bodyPr wrap="square">
            <a:spAutoFit/>
          </a:bodyPr>
          <a:lstStyle/>
          <a:p>
            <a:pPr algn="just">
              <a:lnSpc>
                <a:spcPct val="107000"/>
              </a:lnSpc>
              <a:spcAft>
                <a:spcPts val="800"/>
              </a:spcAft>
            </a:pPr>
            <a:r>
              <a:rPr lang="en-US" sz="2400" dirty="0">
                <a:solidFill>
                  <a:srgbClr val="000000"/>
                </a:solidFill>
                <a:effectLst/>
                <a:latin typeface="Calibri" panose="020F0502020204030204" pitchFamily="34" charset="0"/>
                <a:ea typeface="Times New Roman" panose="02020603050405020304" pitchFamily="18" charset="0"/>
              </a:rPr>
              <a:t>It applies to various sectors, such as </a:t>
            </a:r>
            <a:r>
              <a:rPr lang="en-US" sz="2400" u="sng" dirty="0">
                <a:solidFill>
                  <a:srgbClr val="000000"/>
                </a:solidFill>
                <a:effectLst/>
                <a:latin typeface="Calibri" panose="020F0502020204030204" pitchFamily="34" charset="0"/>
                <a:ea typeface="Times New Roman" panose="02020603050405020304" pitchFamily="18" charset="0"/>
              </a:rPr>
              <a:t>agriculture</a:t>
            </a:r>
            <a:r>
              <a:rPr lang="en-US" sz="2400" dirty="0">
                <a:solidFill>
                  <a:srgbClr val="000000"/>
                </a:solidFill>
                <a:effectLst/>
                <a:latin typeface="Calibri" panose="020F0502020204030204" pitchFamily="34" charset="0"/>
                <a:ea typeface="Times New Roman" panose="02020603050405020304" pitchFamily="18" charset="0"/>
              </a:rPr>
              <a:t> and </a:t>
            </a:r>
            <a:r>
              <a:rPr lang="en-US" sz="2400" u="sng" dirty="0">
                <a:solidFill>
                  <a:srgbClr val="000000"/>
                </a:solidFill>
                <a:effectLst/>
                <a:latin typeface="Calibri" panose="020F0502020204030204" pitchFamily="34" charset="0"/>
                <a:ea typeface="Times New Roman" panose="02020603050405020304" pitchFamily="18" charset="0"/>
              </a:rPr>
              <a:t>forestry</a:t>
            </a:r>
            <a:r>
              <a:rPr lang="en-US" sz="2400" dirty="0">
                <a:solidFill>
                  <a:srgbClr val="000000"/>
                </a:solidFill>
                <a:effectLst/>
                <a:latin typeface="Calibri" panose="020F0502020204030204" pitchFamily="34" charset="0"/>
                <a:ea typeface="Times New Roman" panose="02020603050405020304" pitchFamily="18" charset="0"/>
              </a:rPr>
              <a:t>, </a:t>
            </a:r>
            <a:r>
              <a:rPr lang="en-US" sz="2400" u="sng" dirty="0">
                <a:solidFill>
                  <a:srgbClr val="000000"/>
                </a:solidFill>
                <a:effectLst/>
                <a:latin typeface="Calibri" panose="020F0502020204030204" pitchFamily="34" charset="0"/>
                <a:ea typeface="Times New Roman" panose="02020603050405020304" pitchFamily="18" charset="0"/>
              </a:rPr>
              <a:t>biotechnology</a:t>
            </a:r>
            <a:r>
              <a:rPr lang="en-US" sz="2400" dirty="0">
                <a:solidFill>
                  <a:srgbClr val="000000"/>
                </a:solidFill>
                <a:effectLst/>
                <a:latin typeface="Calibri" panose="020F0502020204030204" pitchFamily="34" charset="0"/>
                <a:ea typeface="Times New Roman" panose="02020603050405020304" pitchFamily="18" charset="0"/>
              </a:rPr>
              <a:t> and </a:t>
            </a:r>
            <a:r>
              <a:rPr lang="en-US" sz="2400" u="sng" dirty="0">
                <a:solidFill>
                  <a:srgbClr val="000000"/>
                </a:solidFill>
                <a:effectLst/>
                <a:latin typeface="Calibri" panose="020F0502020204030204" pitchFamily="34" charset="0"/>
                <a:ea typeface="Times New Roman" panose="02020603050405020304" pitchFamily="18" charset="0"/>
              </a:rPr>
              <a:t>pharmaceuticals</a:t>
            </a:r>
            <a:r>
              <a:rPr lang="en-US" sz="2400" dirty="0">
                <a:solidFill>
                  <a:srgbClr val="000000"/>
                </a:solidFill>
                <a:effectLst/>
                <a:latin typeface="Calibri" panose="020F0502020204030204" pitchFamily="34" charset="0"/>
                <a:ea typeface="Times New Roman" panose="02020603050405020304" pitchFamily="18" charset="0"/>
              </a:rPr>
              <a:t>, </a:t>
            </a:r>
            <a:r>
              <a:rPr lang="en-US" sz="2400" u="sng" dirty="0">
                <a:solidFill>
                  <a:srgbClr val="000000"/>
                </a:solidFill>
                <a:effectLst/>
                <a:latin typeface="Calibri" panose="020F0502020204030204" pitchFamily="34" charset="0"/>
                <a:ea typeface="Times New Roman" panose="02020603050405020304" pitchFamily="18" charset="0"/>
              </a:rPr>
              <a:t>food</a:t>
            </a:r>
            <a:r>
              <a:rPr lang="en-US" sz="2400" dirty="0">
                <a:solidFill>
                  <a:srgbClr val="000000"/>
                </a:solidFill>
                <a:effectLst/>
                <a:latin typeface="Calibri" panose="020F0502020204030204" pitchFamily="34" charset="0"/>
                <a:ea typeface="Times New Roman" panose="02020603050405020304" pitchFamily="18" charset="0"/>
              </a:rPr>
              <a:t> and </a:t>
            </a:r>
            <a:r>
              <a:rPr lang="en-US" sz="2400" u="sng" dirty="0">
                <a:solidFill>
                  <a:srgbClr val="000000"/>
                </a:solidFill>
                <a:effectLst/>
                <a:latin typeface="Calibri" panose="020F0502020204030204" pitchFamily="34" charset="0"/>
                <a:ea typeface="Times New Roman" panose="02020603050405020304" pitchFamily="18" charset="0"/>
              </a:rPr>
              <a:t>beverage</a:t>
            </a:r>
            <a:r>
              <a:rPr lang="en-US" sz="2400" dirty="0">
                <a:solidFill>
                  <a:srgbClr val="000000"/>
                </a:solidFill>
                <a:effectLst/>
                <a:latin typeface="Calibri" panose="020F0502020204030204" pitchFamily="34" charset="0"/>
                <a:ea typeface="Times New Roman" panose="02020603050405020304" pitchFamily="18" charset="0"/>
              </a:rPr>
              <a:t>, </a:t>
            </a:r>
            <a:r>
              <a:rPr lang="en-US" sz="2400" u="sng" dirty="0">
                <a:solidFill>
                  <a:srgbClr val="000000"/>
                </a:solidFill>
                <a:effectLst/>
                <a:latin typeface="Calibri" panose="020F0502020204030204" pitchFamily="34" charset="0"/>
                <a:ea typeface="Times New Roman" panose="02020603050405020304" pitchFamily="18" charset="0"/>
              </a:rPr>
              <a:t>energy</a:t>
            </a:r>
            <a:r>
              <a:rPr lang="en-US" sz="2400" dirty="0">
                <a:solidFill>
                  <a:srgbClr val="000000"/>
                </a:solidFill>
                <a:effectLst/>
                <a:latin typeface="Calibri" panose="020F0502020204030204" pitchFamily="34" charset="0"/>
                <a:ea typeface="Times New Roman" panose="02020603050405020304" pitchFamily="18" charset="0"/>
              </a:rPr>
              <a:t> as well as </a:t>
            </a:r>
            <a:r>
              <a:rPr lang="en-US" sz="2400" u="sng" dirty="0">
                <a:solidFill>
                  <a:srgbClr val="000000"/>
                </a:solidFill>
                <a:effectLst/>
                <a:latin typeface="Calibri" panose="020F0502020204030204" pitchFamily="34" charset="0"/>
                <a:ea typeface="Times New Roman" panose="02020603050405020304" pitchFamily="18" charset="0"/>
              </a:rPr>
              <a:t>waste management.</a:t>
            </a:r>
            <a:endParaRPr lang="it-IT" sz="2400" u="sng" dirty="0"/>
          </a:p>
        </p:txBody>
      </p:sp>
    </p:spTree>
    <p:extLst>
      <p:ext uri="{BB962C8B-B14F-4D97-AF65-F5344CB8AC3E}">
        <p14:creationId xmlns:p14="http://schemas.microsoft.com/office/powerpoint/2010/main" val="335696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a:bodyPr>
          <a:lstStyle/>
          <a:p>
            <a:r>
              <a:rPr lang="en-US" sz="4400" dirty="0"/>
              <a:t>Bioeconomy</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a:xfrm>
            <a:off x="838200" y="6176963"/>
            <a:ext cx="9982200" cy="600074"/>
          </a:xfrm>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11</a:t>
            </a:fld>
            <a:endParaRPr lang="en-US" dirty="0"/>
          </a:p>
        </p:txBody>
      </p:sp>
      <p:sp>
        <p:nvSpPr>
          <p:cNvPr id="2" name="TextBox 1">
            <a:extLst>
              <a:ext uri="{FF2B5EF4-FFF2-40B4-BE49-F238E27FC236}">
                <a16:creationId xmlns:a16="http://schemas.microsoft.com/office/drawing/2014/main" id="{EA0F47B8-F058-DC75-E8E0-E2E49CCE35B5}"/>
              </a:ext>
            </a:extLst>
          </p:cNvPr>
          <p:cNvSpPr txBox="1"/>
          <p:nvPr/>
        </p:nvSpPr>
        <p:spPr>
          <a:xfrm>
            <a:off x="838200" y="1740808"/>
            <a:ext cx="5989320" cy="1938992"/>
          </a:xfrm>
          <a:prstGeom prst="rect">
            <a:avLst/>
          </a:prstGeom>
          <a:noFill/>
        </p:spPr>
        <p:txBody>
          <a:bodyPr wrap="square" rtlCol="0">
            <a:spAutoFit/>
          </a:bodyPr>
          <a:lstStyle/>
          <a:p>
            <a:r>
              <a:rPr lang="en-US" sz="1800" b="1" i="1" dirty="0">
                <a:solidFill>
                  <a:srgbClr val="000000"/>
                </a:solidFill>
                <a:effectLst/>
                <a:latin typeface="Calibri" panose="020F0502020204030204" pitchFamily="34" charset="0"/>
                <a:ea typeface="Times New Roman" panose="02020603050405020304" pitchFamily="18" charset="0"/>
              </a:rPr>
              <a:t>“</a:t>
            </a:r>
            <a:r>
              <a:rPr lang="en-US" sz="2000" i="1" dirty="0">
                <a:solidFill>
                  <a:srgbClr val="000000"/>
                </a:solidFill>
                <a:effectLst/>
                <a:latin typeface="Calibri" panose="020F0502020204030204" pitchFamily="34" charset="0"/>
                <a:ea typeface="Times New Roman" panose="02020603050405020304" pitchFamily="18" charset="0"/>
              </a:rPr>
              <a:t>the production, use and conservation of biological resources, including related knowledge, science, technology, and innovation to provide information, products, processes and services to all economic sectors with the aim of moving towards a sustainable economy</a:t>
            </a:r>
            <a:r>
              <a:rPr lang="en-US" sz="2000" dirty="0">
                <a:solidFill>
                  <a:srgbClr val="000000"/>
                </a:solidFill>
                <a:effectLst/>
                <a:latin typeface="Calibri" panose="020F0502020204030204" pitchFamily="34" charset="0"/>
                <a:ea typeface="Times New Roman" panose="02020603050405020304" pitchFamily="18" charset="0"/>
              </a:rPr>
              <a:t>“ (FAO, 2022).</a:t>
            </a:r>
            <a:endParaRPr lang="en-GB" sz="2000" dirty="0"/>
          </a:p>
        </p:txBody>
      </p:sp>
      <p:sp>
        <p:nvSpPr>
          <p:cNvPr id="3" name="TextBox 2">
            <a:extLst>
              <a:ext uri="{FF2B5EF4-FFF2-40B4-BE49-F238E27FC236}">
                <a16:creationId xmlns:a16="http://schemas.microsoft.com/office/drawing/2014/main" id="{46BF5756-F86D-B85E-19A6-2993399F6FB5}"/>
              </a:ext>
            </a:extLst>
          </p:cNvPr>
          <p:cNvSpPr txBox="1"/>
          <p:nvPr/>
        </p:nvSpPr>
        <p:spPr>
          <a:xfrm>
            <a:off x="838200" y="4058803"/>
            <a:ext cx="5882640" cy="1323439"/>
          </a:xfrm>
          <a:prstGeom prst="rect">
            <a:avLst/>
          </a:prstGeom>
          <a:noFill/>
        </p:spPr>
        <p:txBody>
          <a:bodyPr wrap="square" rtlCol="0">
            <a:spAutoFit/>
          </a:bodyPr>
          <a:lstStyle/>
          <a:p>
            <a:r>
              <a:rPr lang="en-US" sz="1800" b="1" i="1" dirty="0">
                <a:solidFill>
                  <a:srgbClr val="000000"/>
                </a:solidFill>
                <a:effectLst/>
                <a:latin typeface="Calibri" panose="020F0502020204030204" pitchFamily="34" charset="0"/>
                <a:ea typeface="Times New Roman" panose="02020603050405020304" pitchFamily="18" charset="0"/>
              </a:rPr>
              <a:t>“</a:t>
            </a:r>
            <a:r>
              <a:rPr lang="en-US" sz="2000" i="1" dirty="0">
                <a:effectLst/>
                <a:latin typeface="Calibri" panose="020F0502020204030204" pitchFamily="34" charset="0"/>
                <a:ea typeface="Times New Roman" panose="02020603050405020304" pitchFamily="18" charset="0"/>
              </a:rPr>
              <a:t>using renewable biological resources from land and sea, like crops, forests, fish, animals and micro-organisms to produce food, materials and energy</a:t>
            </a:r>
            <a:r>
              <a:rPr lang="en-US" sz="2000" dirty="0">
                <a:solidFill>
                  <a:srgbClr val="000000"/>
                </a:solidFill>
                <a:effectLst/>
                <a:latin typeface="Calibri" panose="020F0502020204030204" pitchFamily="34" charset="0"/>
                <a:ea typeface="Times New Roman" panose="02020603050405020304" pitchFamily="18" charset="0"/>
              </a:rPr>
              <a:t>“ (EC, 2018).</a:t>
            </a:r>
            <a:endParaRPr lang="en-GB" sz="2000" dirty="0"/>
          </a:p>
        </p:txBody>
      </p:sp>
      <p:pic>
        <p:nvPicPr>
          <p:cNvPr id="2050" name="Εικόνα 49" descr="20201119-bioweconomy.png">
            <a:extLst>
              <a:ext uri="{FF2B5EF4-FFF2-40B4-BE49-F238E27FC236}">
                <a16:creationId xmlns:a16="http://schemas.microsoft.com/office/drawing/2014/main" id="{8C60604F-795B-759D-8C88-EF383CD20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520" y="695139"/>
            <a:ext cx="5471160" cy="5190050"/>
          </a:xfrm>
          <a:prstGeom prst="rect">
            <a:avLst/>
          </a:prstGeom>
          <a:noFill/>
          <a:extLst>
            <a:ext uri="{909E8E84-426E-40DD-AFC4-6F175D3DCCD1}">
              <a14:hiddenFill xmlns:a14="http://schemas.microsoft.com/office/drawing/2010/main">
                <a:solidFill>
                  <a:srgbClr val="FFFFFF"/>
                </a:solidFill>
              </a14:hiddenFill>
            </a:ext>
          </a:extLst>
        </p:spPr>
      </p:pic>
      <p:sp>
        <p:nvSpPr>
          <p:cNvPr id="4" name="Πλαίσιο κειμένου 36">
            <a:extLst>
              <a:ext uri="{FF2B5EF4-FFF2-40B4-BE49-F238E27FC236}">
                <a16:creationId xmlns:a16="http://schemas.microsoft.com/office/drawing/2014/main" id="{695064DF-D171-A96E-1FA5-02DDA6EAC60E}"/>
              </a:ext>
            </a:extLst>
          </p:cNvPr>
          <p:cNvSpPr txBox="1"/>
          <p:nvPr/>
        </p:nvSpPr>
        <p:spPr>
          <a:xfrm>
            <a:off x="9083040" y="5439057"/>
            <a:ext cx="1234440" cy="438150"/>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dirty="0">
                <a:effectLst/>
                <a:latin typeface="Calibri" panose="020F0502020204030204" pitchFamily="34" charset="0"/>
                <a:ea typeface="Times New Roman" panose="02020603050405020304" pitchFamily="18" charset="0"/>
              </a:rPr>
              <a:t>(</a:t>
            </a:r>
            <a:r>
              <a:rPr lang="en-GB" u="sng" dirty="0">
                <a:solidFill>
                  <a:srgbClr val="0000FF"/>
                </a:solidFill>
                <a:effectLst/>
                <a:latin typeface="Calibri" panose="020F0502020204030204" pitchFamily="34" charset="0"/>
                <a:ea typeface="Times New Roman" panose="02020603050405020304" pitchFamily="18" charset="0"/>
                <a:hlinkClick r:id="rId3"/>
              </a:rPr>
              <a:t>Source</a:t>
            </a:r>
            <a:r>
              <a:rPr lang="en-GB" dirty="0">
                <a:effectLst/>
                <a:latin typeface="Calibri" panose="020F0502020204030204" pitchFamily="34" charset="0"/>
                <a:ea typeface="Times New Roman" panose="02020603050405020304" pitchFamily="18" charset="0"/>
              </a:rPr>
              <a:t>)</a:t>
            </a:r>
            <a:endParaRPr lang="en-GB"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6728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a:bodyPr>
          <a:lstStyle/>
          <a:p>
            <a:r>
              <a:rPr lang="en-US" dirty="0"/>
              <a:t>Connection with 17 SDGs</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12</a:t>
            </a:fld>
            <a:endParaRPr lang="en-US" dirty="0"/>
          </a:p>
        </p:txBody>
      </p:sp>
      <p:pic>
        <p:nvPicPr>
          <p:cNvPr id="4" name="Εικόνα 23" descr="Everything you need to know about the Bioeconomy - incd pentru ştiinţe  biologice bucurești">
            <a:extLst>
              <a:ext uri="{FF2B5EF4-FFF2-40B4-BE49-F238E27FC236}">
                <a16:creationId xmlns:a16="http://schemas.microsoft.com/office/drawing/2014/main" id="{C862A25E-3623-C39A-CD49-E6AAEA9996C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4042" y="2041297"/>
            <a:ext cx="5139758" cy="3195938"/>
          </a:xfrm>
          <a:prstGeom prst="rect">
            <a:avLst/>
          </a:prstGeom>
          <a:noFill/>
          <a:ln>
            <a:noFill/>
          </a:ln>
        </p:spPr>
      </p:pic>
      <p:sp>
        <p:nvSpPr>
          <p:cNvPr id="12" name="Πλαίσιο κειμένου 1250091200">
            <a:extLst>
              <a:ext uri="{FF2B5EF4-FFF2-40B4-BE49-F238E27FC236}">
                <a16:creationId xmlns:a16="http://schemas.microsoft.com/office/drawing/2014/main" id="{AAB48499-F2FC-C4FE-FBD9-5F7D501A146D}"/>
              </a:ext>
            </a:extLst>
          </p:cNvPr>
          <p:cNvSpPr txBox="1"/>
          <p:nvPr/>
        </p:nvSpPr>
        <p:spPr>
          <a:xfrm>
            <a:off x="7971439" y="5447502"/>
            <a:ext cx="913482" cy="370840"/>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u="none" strike="noStrike"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Source</a:t>
            </a:r>
            <a:r>
              <a:rPr lang="en-US" sz="1000" i="1" u="sng"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2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47A7A7E6-FBCC-E37A-8A1D-F9CE72E90A3E}"/>
              </a:ext>
            </a:extLst>
          </p:cNvPr>
          <p:cNvSpPr txBox="1"/>
          <p:nvPr/>
        </p:nvSpPr>
        <p:spPr>
          <a:xfrm>
            <a:off x="579119" y="1929646"/>
            <a:ext cx="5139757" cy="4647426"/>
          </a:xfrm>
          <a:prstGeom prst="rect">
            <a:avLst/>
          </a:prstGeom>
          <a:noFill/>
        </p:spPr>
        <p:txBody>
          <a:bodyPr wrap="square" rtlCol="0">
            <a:spAutoFit/>
          </a:bodyPr>
          <a:lstStyle/>
          <a:p>
            <a:pPr algn="just"/>
            <a:r>
              <a:rPr lang="en-GB" sz="2000" dirty="0"/>
              <a:t>Bioeconomy: </a:t>
            </a:r>
          </a:p>
          <a:p>
            <a:pPr algn="just"/>
            <a:endParaRPr lang="en-GB" dirty="0"/>
          </a:p>
          <a:p>
            <a:pPr marL="285750" indent="-285750" algn="just">
              <a:buFont typeface="Wingdings" panose="05000000000000000000" pitchFamily="2" charset="2"/>
              <a:buChar char="§"/>
            </a:pPr>
            <a:r>
              <a:rPr lang="en-GB" sz="2000" dirty="0"/>
              <a:t>aims at the end of poverty, zero hunger and the reduction of inequalities</a:t>
            </a:r>
          </a:p>
          <a:p>
            <a:pPr marL="285750" indent="-285750" algn="just">
              <a:buFont typeface="Wingdings" panose="05000000000000000000" pitchFamily="2" charset="2"/>
              <a:buChar char="§"/>
            </a:pPr>
            <a:r>
              <a:rPr lang="en-US" sz="2000" dirty="0">
                <a:solidFill>
                  <a:srgbClr val="000000"/>
                </a:solidFill>
                <a:effectLst/>
                <a:ea typeface="Times New Roman" panose="02020603050405020304" pitchFamily="18" charset="0"/>
              </a:rPr>
              <a:t>relates to the goals of clean water and sanitation, sustainable cities and communities and responsible consumption and production</a:t>
            </a:r>
          </a:p>
          <a:p>
            <a:pPr marL="285750" indent="-285750" algn="just">
              <a:buFont typeface="Wingdings" panose="05000000000000000000" pitchFamily="2" charset="2"/>
              <a:buChar char="§"/>
            </a:pPr>
            <a:r>
              <a:rPr lang="en-US" sz="2000" dirty="0">
                <a:solidFill>
                  <a:srgbClr val="000000"/>
                </a:solidFill>
                <a:effectLst/>
                <a:ea typeface="Times New Roman" panose="02020603050405020304" pitchFamily="18" charset="0"/>
              </a:rPr>
              <a:t>contributes to sustainable industry and infrastructure and as well at the promotion of economic growth</a:t>
            </a:r>
          </a:p>
          <a:p>
            <a:pPr marL="285750" indent="-285750" algn="just">
              <a:buFont typeface="Wingdings" panose="05000000000000000000" pitchFamily="2" charset="2"/>
              <a:buChar char="§"/>
            </a:pPr>
            <a:r>
              <a:rPr lang="en-GB" sz="2000" dirty="0">
                <a:solidFill>
                  <a:srgbClr val="000000"/>
                </a:solidFill>
                <a:effectLst/>
                <a:ea typeface="Times New Roman" panose="02020603050405020304" pitchFamily="18" charset="0"/>
              </a:rPr>
              <a:t>promotes health and well-being and climate action, which benefits the ecosystem life in total. </a:t>
            </a:r>
            <a:endParaRPr lang="en-US" sz="2000" dirty="0">
              <a:solidFill>
                <a:srgbClr val="000000"/>
              </a:solidFill>
              <a:effectLst/>
              <a:ea typeface="Times New Roman" panose="02020603050405020304" pitchFamily="18" charset="0"/>
            </a:endParaRPr>
          </a:p>
          <a:p>
            <a:pPr marL="285750" indent="-285750" algn="just">
              <a:buFont typeface="Wingdings" panose="05000000000000000000" pitchFamily="2" charset="2"/>
              <a:buChar char="§"/>
            </a:pPr>
            <a:endParaRPr lang="en-GB" dirty="0"/>
          </a:p>
        </p:txBody>
      </p:sp>
    </p:spTree>
    <p:extLst>
      <p:ext uri="{BB962C8B-B14F-4D97-AF65-F5344CB8AC3E}">
        <p14:creationId xmlns:p14="http://schemas.microsoft.com/office/powerpoint/2010/main" val="632317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a:bodyPr>
          <a:lstStyle/>
          <a:p>
            <a:r>
              <a:rPr lang="en-US" sz="4400" dirty="0"/>
              <a:t>The relation to Green Economy</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13</a:t>
            </a:fld>
            <a:endParaRPr lang="en-US" dirty="0"/>
          </a:p>
        </p:txBody>
      </p:sp>
      <p:sp>
        <p:nvSpPr>
          <p:cNvPr id="2" name="TextBox 1">
            <a:extLst>
              <a:ext uri="{FF2B5EF4-FFF2-40B4-BE49-F238E27FC236}">
                <a16:creationId xmlns:a16="http://schemas.microsoft.com/office/drawing/2014/main" id="{162488FB-2F46-E031-F3FA-01A31337F195}"/>
              </a:ext>
            </a:extLst>
          </p:cNvPr>
          <p:cNvSpPr txBox="1"/>
          <p:nvPr/>
        </p:nvSpPr>
        <p:spPr>
          <a:xfrm>
            <a:off x="838200" y="1543929"/>
            <a:ext cx="5996940" cy="400110"/>
          </a:xfrm>
          <a:prstGeom prst="rect">
            <a:avLst/>
          </a:prstGeom>
          <a:noFill/>
        </p:spPr>
        <p:txBody>
          <a:bodyPr wrap="square" rtlCol="0">
            <a:spAutoFit/>
          </a:bodyPr>
          <a:lstStyle/>
          <a:p>
            <a:r>
              <a:rPr lang="en-US" sz="2000" dirty="0"/>
              <a:t>Sustainability is part of the wider Green Economy</a:t>
            </a:r>
            <a:r>
              <a:rPr lang="en-US" dirty="0"/>
              <a:t>.</a:t>
            </a:r>
            <a:endParaRPr lang="en-GB" dirty="0"/>
          </a:p>
        </p:txBody>
      </p:sp>
      <p:sp>
        <p:nvSpPr>
          <p:cNvPr id="3" name="TextBox 2">
            <a:extLst>
              <a:ext uri="{FF2B5EF4-FFF2-40B4-BE49-F238E27FC236}">
                <a16:creationId xmlns:a16="http://schemas.microsoft.com/office/drawing/2014/main" id="{BDF4BB91-B56D-0240-8C64-960BF58568E5}"/>
              </a:ext>
            </a:extLst>
          </p:cNvPr>
          <p:cNvSpPr txBox="1"/>
          <p:nvPr/>
        </p:nvSpPr>
        <p:spPr>
          <a:xfrm>
            <a:off x="775663" y="2121301"/>
            <a:ext cx="9572297" cy="707886"/>
          </a:xfrm>
          <a:prstGeom prst="rect">
            <a:avLst/>
          </a:prstGeom>
          <a:noFill/>
        </p:spPr>
        <p:txBody>
          <a:bodyPr wrap="square" rtlCol="0">
            <a:spAutoFit/>
          </a:bodyPr>
          <a:lstStyle/>
          <a:p>
            <a:pPr algn="just"/>
            <a:r>
              <a:rPr lang="en-US" sz="2000" dirty="0">
                <a:effectLst/>
                <a:latin typeface="Calibri" panose="020F0502020204030204" pitchFamily="34" charset="0"/>
                <a:ea typeface="Times New Roman" panose="02020603050405020304" pitchFamily="18" charset="0"/>
              </a:rPr>
              <a:t>The green economy strives to be environmentally conscious, resource-efficient, and socially inclusive (UN Environment </a:t>
            </a:r>
            <a:r>
              <a:rPr lang="en-US" sz="2000" dirty="0" err="1">
                <a:effectLst/>
                <a:latin typeface="Calibri" panose="020F0502020204030204" pitchFamily="34" charset="0"/>
                <a:ea typeface="Times New Roman" panose="02020603050405020304" pitchFamily="18" charset="0"/>
              </a:rPr>
              <a:t>Programme</a:t>
            </a:r>
            <a:r>
              <a:rPr lang="en-US" sz="2000" dirty="0">
                <a:effectLst/>
                <a:latin typeface="Calibri" panose="020F0502020204030204" pitchFamily="34" charset="0"/>
                <a:ea typeface="Times New Roman" panose="02020603050405020304" pitchFamily="18" charset="0"/>
              </a:rPr>
              <a:t>, 2022)</a:t>
            </a:r>
            <a:endParaRPr lang="en-GB" sz="2000" dirty="0"/>
          </a:p>
        </p:txBody>
      </p:sp>
      <p:sp>
        <p:nvSpPr>
          <p:cNvPr id="9" name="TextBox 8">
            <a:extLst>
              <a:ext uri="{FF2B5EF4-FFF2-40B4-BE49-F238E27FC236}">
                <a16:creationId xmlns:a16="http://schemas.microsoft.com/office/drawing/2014/main" id="{53B8FDC4-D990-23F5-F79C-EF071DCF6757}"/>
              </a:ext>
            </a:extLst>
          </p:cNvPr>
          <p:cNvSpPr txBox="1"/>
          <p:nvPr/>
        </p:nvSpPr>
        <p:spPr>
          <a:xfrm>
            <a:off x="6930718" y="3255050"/>
            <a:ext cx="4282440" cy="3108543"/>
          </a:xfrm>
          <a:prstGeom prst="rect">
            <a:avLst/>
          </a:prstGeom>
          <a:noFill/>
        </p:spPr>
        <p:txBody>
          <a:bodyPr wrap="square" rtlCol="0">
            <a:spAutoFit/>
          </a:bodyPr>
          <a:lstStyle/>
          <a:p>
            <a:r>
              <a:rPr lang="en-US" sz="2400" dirty="0"/>
              <a:t>Is fueled by investment in:</a:t>
            </a:r>
          </a:p>
          <a:p>
            <a:pPr marL="342900" lvl="0" indent="-342900" algn="just">
              <a:buFont typeface="Symbol" panose="05050102010706020507" pitchFamily="18" charset="2"/>
              <a:buChar char=""/>
            </a:pPr>
            <a:r>
              <a:rPr lang="en-US" sz="2200" dirty="0">
                <a:solidFill>
                  <a:srgbClr val="000000"/>
                </a:solidFill>
                <a:effectLst/>
                <a:ea typeface="Times New Roman" panose="02020603050405020304" pitchFamily="18" charset="0"/>
              </a:rPr>
              <a:t>Carbon-efficient infrastructure</a:t>
            </a:r>
            <a:endParaRPr lang="en-GB" sz="2200" dirty="0">
              <a:effectLst/>
              <a:ea typeface="Times New Roman" panose="02020603050405020304" pitchFamily="18" charset="0"/>
            </a:endParaRPr>
          </a:p>
          <a:p>
            <a:pPr marL="342900" lvl="0" indent="-342900" algn="just">
              <a:buFont typeface="Symbol" panose="05050102010706020507" pitchFamily="18" charset="2"/>
              <a:buChar char=""/>
            </a:pPr>
            <a:r>
              <a:rPr lang="en-US" sz="2200" dirty="0">
                <a:solidFill>
                  <a:srgbClr val="000000"/>
                </a:solidFill>
                <a:effectLst/>
                <a:ea typeface="Times New Roman" panose="02020603050405020304" pitchFamily="18" charset="0"/>
              </a:rPr>
              <a:t>Employment opportunities in sustainable sectors</a:t>
            </a:r>
          </a:p>
          <a:p>
            <a:pPr marL="342900" lvl="0" indent="-342900" algn="just">
              <a:buFont typeface="Symbol" panose="05050102010706020507" pitchFamily="18" charset="2"/>
              <a:buChar char=""/>
            </a:pPr>
            <a:r>
              <a:rPr lang="en-US" sz="2200" dirty="0">
                <a:effectLst/>
                <a:ea typeface="Times New Roman" panose="02020603050405020304" pitchFamily="18" charset="0"/>
              </a:rPr>
              <a:t>Improved energy and resource efficiency</a:t>
            </a:r>
          </a:p>
          <a:p>
            <a:pPr marL="342900" lvl="0" indent="-342900" algn="just">
              <a:buFont typeface="Symbol" panose="05050102010706020507" pitchFamily="18" charset="2"/>
              <a:buChar char=""/>
            </a:pPr>
            <a:r>
              <a:rPr lang="en-US" sz="2200" dirty="0"/>
              <a:t>Preservation of biodiversity and ecosystems to prevent loss</a:t>
            </a:r>
          </a:p>
          <a:p>
            <a:endParaRPr lang="en-GB" dirty="0"/>
          </a:p>
        </p:txBody>
      </p:sp>
      <p:pic>
        <p:nvPicPr>
          <p:cNvPr id="14" name="Picture 13" descr="A green logo with a sun and wind turbines&#10;&#10;Description automatically generated">
            <a:extLst>
              <a:ext uri="{FF2B5EF4-FFF2-40B4-BE49-F238E27FC236}">
                <a16:creationId xmlns:a16="http://schemas.microsoft.com/office/drawing/2014/main" id="{F779489D-70BF-AFD0-AEE8-B2609F30D8C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8681" y="3045643"/>
            <a:ext cx="5668627" cy="2838708"/>
          </a:xfrm>
          <a:prstGeom prst="rect">
            <a:avLst/>
          </a:prstGeom>
        </p:spPr>
      </p:pic>
      <p:sp>
        <p:nvSpPr>
          <p:cNvPr id="15" name="TextBox 14">
            <a:extLst>
              <a:ext uri="{FF2B5EF4-FFF2-40B4-BE49-F238E27FC236}">
                <a16:creationId xmlns:a16="http://schemas.microsoft.com/office/drawing/2014/main" id="{E589E543-4562-366A-62E9-B022853C219C}"/>
              </a:ext>
            </a:extLst>
          </p:cNvPr>
          <p:cNvSpPr txBox="1"/>
          <p:nvPr/>
        </p:nvSpPr>
        <p:spPr>
          <a:xfrm>
            <a:off x="1230958" y="6093604"/>
            <a:ext cx="5086350" cy="230832"/>
          </a:xfrm>
          <a:prstGeom prst="rect">
            <a:avLst/>
          </a:prstGeom>
          <a:noFill/>
        </p:spPr>
        <p:txBody>
          <a:bodyPr wrap="square" rtlCol="0">
            <a:spAutoFit/>
          </a:bodyPr>
          <a:lstStyle/>
          <a:p>
            <a:r>
              <a:rPr lang="en-GB" sz="900">
                <a:hlinkClick r:id="rId3" tooltip="https://www.architetturaecosostenibile.it/argomenti/tag/green-economy"/>
              </a:rPr>
              <a:t>This Photo</a:t>
            </a:r>
            <a:r>
              <a:rPr lang="en-GB" sz="900"/>
              <a:t> by Unknown Author is licensed under </a:t>
            </a:r>
            <a:r>
              <a:rPr lang="en-GB" sz="900">
                <a:hlinkClick r:id="rId4" tooltip="https://creativecommons.org/licenses/by-nc-nd/3.0/"/>
              </a:rPr>
              <a:t>CC BY-NC-ND</a:t>
            </a:r>
            <a:endParaRPr lang="en-GB" sz="900"/>
          </a:p>
        </p:txBody>
      </p:sp>
    </p:spTree>
    <p:extLst>
      <p:ext uri="{BB962C8B-B14F-4D97-AF65-F5344CB8AC3E}">
        <p14:creationId xmlns:p14="http://schemas.microsoft.com/office/powerpoint/2010/main" val="1243268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909637"/>
            <a:ext cx="10515600" cy="1009651"/>
          </a:xfrm>
        </p:spPr>
        <p:txBody>
          <a:bodyPr>
            <a:normAutofit/>
          </a:bodyPr>
          <a:lstStyle/>
          <a:p>
            <a:r>
              <a:rPr lang="en-US" dirty="0"/>
              <a:t>Circular economy</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14</a:t>
            </a:fld>
            <a:endParaRPr lang="en-US" dirty="0"/>
          </a:p>
        </p:txBody>
      </p:sp>
      <p:sp>
        <p:nvSpPr>
          <p:cNvPr id="4" name="TextBox 3">
            <a:extLst>
              <a:ext uri="{FF2B5EF4-FFF2-40B4-BE49-F238E27FC236}">
                <a16:creationId xmlns:a16="http://schemas.microsoft.com/office/drawing/2014/main" id="{C2BCC845-E15C-0279-B961-56E83117E8E0}"/>
              </a:ext>
            </a:extLst>
          </p:cNvPr>
          <p:cNvSpPr txBox="1"/>
          <p:nvPr/>
        </p:nvSpPr>
        <p:spPr>
          <a:xfrm>
            <a:off x="838200" y="2087880"/>
            <a:ext cx="6492240" cy="4339650"/>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effectLst/>
                <a:ea typeface="Times New Roman" panose="02020603050405020304" pitchFamily="18" charset="0"/>
              </a:rPr>
              <a:t>Involves reusing and recycling products and materials for as long as possible.</a:t>
            </a:r>
          </a:p>
          <a:p>
            <a:pPr marL="342900" indent="-342900">
              <a:buFont typeface="Wingdings" panose="05000000000000000000" pitchFamily="2" charset="2"/>
              <a:buChar char="Ø"/>
            </a:pPr>
            <a:endParaRPr lang="en-US" sz="2000" dirty="0">
              <a:effectLst/>
              <a:ea typeface="Times New Roman" panose="02020603050405020304" pitchFamily="18" charset="0"/>
            </a:endParaRPr>
          </a:p>
          <a:p>
            <a:pPr marL="342900" indent="-342900">
              <a:buFont typeface="Wingdings" panose="05000000000000000000" pitchFamily="2" charset="2"/>
              <a:buChar char="Ø"/>
            </a:pPr>
            <a:r>
              <a:rPr lang="en-US" sz="2000" dirty="0">
                <a:effectLst/>
                <a:ea typeface="Times New Roman" panose="02020603050405020304" pitchFamily="18" charset="0"/>
              </a:rPr>
              <a:t>Promotes sustainability by maximizing the use of existing products and materials throughout their entire life cycle</a:t>
            </a:r>
          </a:p>
          <a:p>
            <a:endParaRPr lang="en-US" sz="2000" dirty="0"/>
          </a:p>
          <a:p>
            <a:pPr marL="342900" lvl="0" indent="-342900" algn="just">
              <a:buFont typeface="Wingdings" panose="05000000000000000000" pitchFamily="2" charset="2"/>
              <a:buChar char="Ø"/>
            </a:pPr>
            <a:r>
              <a:rPr lang="en-US" sz="2000" dirty="0">
                <a:solidFill>
                  <a:srgbClr val="000000"/>
                </a:solidFill>
                <a:effectLst/>
                <a:ea typeface="Times New Roman" panose="02020603050405020304" pitchFamily="18" charset="0"/>
              </a:rPr>
              <a:t>Reduces the extraction of materials from the Earth,</a:t>
            </a:r>
          </a:p>
          <a:p>
            <a:pPr marL="342900" lvl="0" indent="-342900" algn="just">
              <a:spcAft>
                <a:spcPts val="1200"/>
              </a:spcAft>
              <a:buFont typeface="Wingdings" panose="05000000000000000000" pitchFamily="2" charset="2"/>
              <a:buChar char="Ø"/>
            </a:pPr>
            <a:endParaRPr lang="en-GB" sz="2000" dirty="0">
              <a:ea typeface="Times New Roman" panose="02020603050405020304" pitchFamily="18" charset="0"/>
            </a:endParaRPr>
          </a:p>
          <a:p>
            <a:pPr marL="342900" lvl="0" indent="-342900" algn="just">
              <a:spcAft>
                <a:spcPts val="1200"/>
              </a:spcAft>
              <a:buFont typeface="Wingdings" panose="05000000000000000000" pitchFamily="2" charset="2"/>
              <a:buChar char="Ø"/>
            </a:pPr>
            <a:r>
              <a:rPr lang="en-US" sz="2000" dirty="0">
                <a:solidFill>
                  <a:srgbClr val="000000"/>
                </a:solidFill>
                <a:effectLst/>
                <a:ea typeface="Times New Roman" panose="02020603050405020304" pitchFamily="18" charset="0"/>
              </a:rPr>
              <a:t>Guarantees sufficient materials to support future generations by utilizing existing products to their full extent</a:t>
            </a:r>
            <a:endParaRPr lang="en-GB" sz="2000" dirty="0">
              <a:effectLst/>
              <a:ea typeface="Times New Roman" panose="02020603050405020304" pitchFamily="18" charset="0"/>
            </a:endParaRPr>
          </a:p>
          <a:p>
            <a:endParaRPr lang="en-US" dirty="0">
              <a:latin typeface="Calibri" panose="020F0502020204030204" pitchFamily="34" charset="0"/>
            </a:endParaRPr>
          </a:p>
          <a:p>
            <a:endParaRPr lang="en-GB" dirty="0"/>
          </a:p>
        </p:txBody>
      </p:sp>
      <p:graphicFrame>
        <p:nvGraphicFramePr>
          <p:cNvPr id="8" name="Diagram 7">
            <a:extLst>
              <a:ext uri="{FF2B5EF4-FFF2-40B4-BE49-F238E27FC236}">
                <a16:creationId xmlns:a16="http://schemas.microsoft.com/office/drawing/2014/main" id="{E226FFF6-F26E-C978-3857-ACE851DA6283}"/>
              </a:ext>
            </a:extLst>
          </p:cNvPr>
          <p:cNvGraphicFramePr/>
          <p:nvPr>
            <p:extLst>
              <p:ext uri="{D42A27DB-BD31-4B8C-83A1-F6EECF244321}">
                <p14:modId xmlns:p14="http://schemas.microsoft.com/office/powerpoint/2010/main" val="380996707"/>
              </p:ext>
            </p:extLst>
          </p:nvPr>
        </p:nvGraphicFramePr>
        <p:xfrm>
          <a:off x="7613332" y="2336330"/>
          <a:ext cx="3207068" cy="3223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778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141DA-E258-C077-7B10-544D7937E774}"/>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C750F123-B68B-9F68-AE76-89D322FFD3E3}"/>
              </a:ext>
            </a:extLst>
          </p:cNvPr>
          <p:cNvSpPr>
            <a:spLocks noGrp="1"/>
          </p:cNvSpPr>
          <p:nvPr>
            <p:ph type="title"/>
          </p:nvPr>
        </p:nvSpPr>
        <p:spPr>
          <a:xfrm>
            <a:off x="838200" y="735807"/>
            <a:ext cx="10515600" cy="1009651"/>
          </a:xfrm>
        </p:spPr>
        <p:txBody>
          <a:bodyPr>
            <a:normAutofit/>
          </a:bodyPr>
          <a:lstStyle/>
          <a:p>
            <a:r>
              <a:rPr lang="en-US" dirty="0"/>
              <a:t>Transition to a Circular economy</a:t>
            </a:r>
            <a:endParaRPr lang="en-GB" dirty="0"/>
          </a:p>
        </p:txBody>
      </p:sp>
      <p:sp>
        <p:nvSpPr>
          <p:cNvPr id="5" name="Segnaposto piè di pagina 4">
            <a:extLst>
              <a:ext uri="{FF2B5EF4-FFF2-40B4-BE49-F238E27FC236}">
                <a16:creationId xmlns:a16="http://schemas.microsoft.com/office/drawing/2014/main" id="{4FE4F61C-9807-79DC-ECEF-601C58D4D6E1}"/>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2382BA7C-F31A-7137-A143-BA3A1B552D7A}"/>
              </a:ext>
            </a:extLst>
          </p:cNvPr>
          <p:cNvSpPr>
            <a:spLocks noGrp="1"/>
          </p:cNvSpPr>
          <p:nvPr>
            <p:ph type="sldNum" sz="quarter" idx="11"/>
          </p:nvPr>
        </p:nvSpPr>
        <p:spPr/>
        <p:txBody>
          <a:bodyPr/>
          <a:lstStyle/>
          <a:p>
            <a:fld id="{519954A3-9DFD-4C44-94BA-B95130A3BA1C}" type="slidenum">
              <a:rPr lang="en-US" smtClean="0"/>
              <a:t>15</a:t>
            </a:fld>
            <a:endParaRPr lang="en-US" dirty="0"/>
          </a:p>
        </p:txBody>
      </p:sp>
      <p:pic>
        <p:nvPicPr>
          <p:cNvPr id="2" name="Picture 1" descr="A diagram of circular economy and recycling&#10;&#10;Description automatically generated">
            <a:extLst>
              <a:ext uri="{FF2B5EF4-FFF2-40B4-BE49-F238E27FC236}">
                <a16:creationId xmlns:a16="http://schemas.microsoft.com/office/drawing/2014/main" id="{457112A2-E3E7-6D51-FEDA-DA7AECC43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120" y="1520826"/>
            <a:ext cx="8743924" cy="4295776"/>
          </a:xfrm>
          <a:prstGeom prst="rect">
            <a:avLst/>
          </a:prstGeom>
        </p:spPr>
      </p:pic>
      <p:sp>
        <p:nvSpPr>
          <p:cNvPr id="3" name="Text Box 2">
            <a:extLst>
              <a:ext uri="{FF2B5EF4-FFF2-40B4-BE49-F238E27FC236}">
                <a16:creationId xmlns:a16="http://schemas.microsoft.com/office/drawing/2014/main" id="{8DB4BACC-A88F-D933-9400-0F0E6BC90523}"/>
              </a:ext>
            </a:extLst>
          </p:cNvPr>
          <p:cNvSpPr txBox="1">
            <a:spLocks noChangeArrowheads="1"/>
          </p:cNvSpPr>
          <p:nvPr/>
        </p:nvSpPr>
        <p:spPr bwMode="auto">
          <a:xfrm>
            <a:off x="5106346" y="5816602"/>
            <a:ext cx="1445908" cy="422274"/>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r>
              <a:rPr lang="en-US" sz="1000" b="1" dirty="0">
                <a:solidFill>
                  <a:srgbClr val="1F497D"/>
                </a:solidFill>
                <a:effectLst/>
                <a:latin typeface="Calibri" panose="020F0502020204030204" pitchFamily="34" charset="0"/>
                <a:ea typeface="Times New Roman" panose="02020603050405020304" pitchFamily="18" charset="0"/>
              </a:rPr>
              <a:t> </a:t>
            </a:r>
            <a:r>
              <a:rPr lang="en-US" sz="1600" b="1" dirty="0">
                <a:solidFill>
                  <a:srgbClr val="1F497D"/>
                </a:solidFill>
                <a:effectLst/>
                <a:latin typeface="Calibri" panose="020F0502020204030204" pitchFamily="34" charset="0"/>
                <a:ea typeface="Times New Roman" panose="02020603050405020304" pitchFamily="18" charset="0"/>
              </a:rPr>
              <a:t>(</a:t>
            </a:r>
            <a:r>
              <a:rPr lang="en-US" sz="1600" b="1" u="sng" dirty="0">
                <a:solidFill>
                  <a:srgbClr val="0000FF"/>
                </a:solidFill>
                <a:effectLst/>
                <a:latin typeface="Calibri" panose="020F0502020204030204" pitchFamily="34" charset="0"/>
                <a:ea typeface="Times New Roman" panose="02020603050405020304" pitchFamily="18" charset="0"/>
                <a:hlinkClick r:id="rId3"/>
              </a:rPr>
              <a:t>Source</a:t>
            </a:r>
            <a:r>
              <a:rPr lang="en-US" sz="1000" b="1" dirty="0">
                <a:solidFill>
                  <a:srgbClr val="1F497D"/>
                </a:solidFill>
                <a:effectLst/>
                <a:latin typeface="Calibri" panose="020F0502020204030204" pitchFamily="34" charset="0"/>
                <a:ea typeface="Times New Roman" panose="02020603050405020304" pitchFamily="18" charset="0"/>
              </a:rPr>
              <a:t>)</a:t>
            </a:r>
            <a:endParaRPr lang="en-GB"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7572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dirty="0"/>
              <a:t>Practical Activity #2</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16</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endParaRPr lang="en-US" sz="2800" i="1" dirty="0">
              <a:solidFill>
                <a:srgbClr val="000000"/>
              </a:solidFill>
              <a:effectLst/>
              <a:latin typeface="Calibri" panose="020F0502020204030204" pitchFamily="34" charset="0"/>
              <a:ea typeface="Calibri" panose="020F0502020204030204" pitchFamily="34" charset="0"/>
            </a:endParaRPr>
          </a:p>
          <a:p>
            <a:pPr marL="0" indent="0" algn="ctr">
              <a:buNone/>
            </a:pPr>
            <a:r>
              <a:rPr lang="en-US" i="1" dirty="0">
                <a:solidFill>
                  <a:srgbClr val="000000"/>
                </a:solidFill>
                <a:latin typeface="Calibri" panose="020F0502020204030204" pitchFamily="34" charset="0"/>
                <a:ea typeface="Calibri" panose="020F0502020204030204" pitchFamily="34" charset="0"/>
              </a:rPr>
              <a:t>Group Discussion</a:t>
            </a:r>
          </a:p>
          <a:p>
            <a:pPr marL="0" indent="0" algn="ctr">
              <a:buNone/>
            </a:pPr>
            <a:r>
              <a:rPr lang="en-US" i="1" dirty="0">
                <a:solidFill>
                  <a:srgbClr val="000000"/>
                </a:solidFill>
                <a:latin typeface="Calibri" panose="020F0502020204030204" pitchFamily="34" charset="0"/>
                <a:ea typeface="Calibri" panose="020F0502020204030204" pitchFamily="34" charset="0"/>
              </a:rPr>
              <a:t>Please provide examples of how a company active in the agricultural sector can be aligned with the bioeconomy principles and practices</a:t>
            </a:r>
          </a:p>
        </p:txBody>
      </p:sp>
    </p:spTree>
    <p:extLst>
      <p:ext uri="{BB962C8B-B14F-4D97-AF65-F5344CB8AC3E}">
        <p14:creationId xmlns:p14="http://schemas.microsoft.com/office/powerpoint/2010/main" val="1939704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331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833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dirty="0"/>
              <a:t>Content</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pPr marL="342900" indent="-342900">
              <a:buFont typeface="+mj-lt"/>
              <a:buAutoNum type="arabicPeriod"/>
            </a:pPr>
            <a:r>
              <a:rPr lang="it-IT" dirty="0"/>
              <a:t>UN 2030 Agenda and the </a:t>
            </a:r>
            <a:r>
              <a:rPr lang="it-IT" dirty="0" err="1"/>
              <a:t>Sustainable</a:t>
            </a:r>
            <a:r>
              <a:rPr lang="it-IT" dirty="0"/>
              <a:t> Development Goals (</a:t>
            </a:r>
            <a:r>
              <a:rPr lang="it-IT" dirty="0" err="1"/>
              <a:t>SDGs</a:t>
            </a:r>
            <a:r>
              <a:rPr lang="it-IT" dirty="0"/>
              <a:t>)</a:t>
            </a:r>
          </a:p>
          <a:p>
            <a:pPr marL="342900" indent="-342900">
              <a:buFont typeface="+mj-lt"/>
              <a:buAutoNum type="arabicPeriod"/>
            </a:pPr>
            <a:endParaRPr lang="it-IT" dirty="0"/>
          </a:p>
          <a:p>
            <a:pPr marL="342900" indent="-342900">
              <a:buFont typeface="+mj-lt"/>
              <a:buAutoNum type="arabicPeriod"/>
            </a:pPr>
            <a:r>
              <a:rPr lang="it-IT" dirty="0"/>
              <a:t>Relation </a:t>
            </a:r>
            <a:r>
              <a:rPr lang="it-IT" dirty="0" err="1"/>
              <a:t>between</a:t>
            </a:r>
            <a:r>
              <a:rPr lang="it-IT" dirty="0"/>
              <a:t> the </a:t>
            </a:r>
            <a:r>
              <a:rPr lang="it-IT" dirty="0" err="1"/>
              <a:t>SDGs</a:t>
            </a:r>
            <a:r>
              <a:rPr lang="it-IT" dirty="0"/>
              <a:t> and the </a:t>
            </a:r>
            <a:r>
              <a:rPr lang="it-IT" dirty="0" err="1"/>
              <a:t>bioeconomy</a:t>
            </a:r>
            <a:r>
              <a:rPr lang="it-IT" dirty="0"/>
              <a:t> and farming </a:t>
            </a:r>
            <a:r>
              <a:rPr lang="it-IT" dirty="0" err="1"/>
              <a:t>context</a:t>
            </a:r>
            <a:endParaRPr lang="it-IT" dirty="0"/>
          </a:p>
          <a:p>
            <a:pPr marL="342900" indent="-342900">
              <a:buFont typeface="+mj-lt"/>
              <a:buAutoNum type="arabicPeriod"/>
            </a:pPr>
            <a:endParaRPr lang="it-IT" dirty="0"/>
          </a:p>
          <a:p>
            <a:pPr marL="342900" indent="-342900">
              <a:buFont typeface="+mj-lt"/>
              <a:buAutoNum type="arabicPeriod"/>
            </a:pPr>
            <a:r>
              <a:rPr lang="it-IT" dirty="0"/>
              <a:t>EU Green New Deal</a:t>
            </a:r>
          </a:p>
          <a:p>
            <a:pPr marL="342900" indent="-342900">
              <a:buFont typeface="+mj-lt"/>
              <a:buAutoNum type="arabicPeriod"/>
            </a:pPr>
            <a:endParaRPr lang="it-IT" dirty="0"/>
          </a:p>
          <a:p>
            <a:pPr marL="342900" indent="-342900">
              <a:buFont typeface="+mj-lt"/>
              <a:buAutoNum type="arabicPeriod"/>
            </a:pPr>
            <a:r>
              <a:rPr lang="it-IT" dirty="0"/>
              <a:t>Farm to </a:t>
            </a:r>
            <a:r>
              <a:rPr lang="it-IT" dirty="0" err="1"/>
              <a:t>Fork</a:t>
            </a:r>
            <a:r>
              <a:rPr lang="it-IT" dirty="0"/>
              <a:t> strategy</a:t>
            </a:r>
          </a:p>
          <a:p>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32456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4000" y="2123260"/>
            <a:ext cx="9144000" cy="2387600"/>
          </a:xfrm>
        </p:spPr>
        <p:txBody>
          <a:bodyPr>
            <a:normAutofit fontScale="90000"/>
          </a:bodyPr>
          <a:lstStyle/>
          <a:p>
            <a:r>
              <a:rPr lang="en-GB" b="1" dirty="0">
                <a:solidFill>
                  <a:srgbClr val="94C020"/>
                </a:solidFill>
                <a:latin typeface="+mn-lt"/>
              </a:rPr>
              <a:t>Course: VET</a:t>
            </a:r>
            <a:br>
              <a:rPr lang="en-GB" b="1" dirty="0">
                <a:solidFill>
                  <a:srgbClr val="94C020"/>
                </a:solidFill>
                <a:latin typeface="+mn-lt"/>
              </a:rPr>
            </a:br>
            <a:r>
              <a:rPr lang="en-GB" b="1" dirty="0">
                <a:solidFill>
                  <a:srgbClr val="94C020"/>
                </a:solidFill>
                <a:latin typeface="+mn-lt"/>
              </a:rPr>
              <a:t>Module: Horizontal Skills</a:t>
            </a:r>
            <a:br>
              <a:rPr lang="en-GB" b="1" dirty="0">
                <a:solidFill>
                  <a:srgbClr val="94C020"/>
                </a:solidFill>
                <a:latin typeface="+mn-lt"/>
              </a:rPr>
            </a:br>
            <a:r>
              <a:rPr lang="en-GB" b="1" dirty="0">
                <a:solidFill>
                  <a:srgbClr val="94C020"/>
                </a:solidFill>
                <a:latin typeface="+mn-lt"/>
              </a:rPr>
              <a:t>Learning Unit: Green Skills (E2)</a:t>
            </a: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a:lstStyle/>
          <a:p>
            <a:pPr marL="0" indent="0">
              <a:buNone/>
            </a:pPr>
            <a:r>
              <a:rPr lang="en-GB" dirty="0">
                <a:solidFill>
                  <a:schemeClr val="tx1">
                    <a:lumMod val="65000"/>
                    <a:lumOff val="35000"/>
                  </a:schemeClr>
                </a:solidFill>
              </a:rPr>
              <a:t>Authors</a:t>
            </a:r>
            <a:r>
              <a:rPr lang="it-IT" dirty="0">
                <a:solidFill>
                  <a:schemeClr val="tx1">
                    <a:lumMod val="65000"/>
                    <a:lumOff val="35000"/>
                  </a:schemeClr>
                </a:solidFill>
              </a:rPr>
              <a:t>: CESIE &amp; OTC</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3B908467-67E5-19D5-0A8E-B407ECAB4A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8726" y="2342448"/>
            <a:ext cx="5848035" cy="3944838"/>
          </a:xfrm>
          <a:prstGeom prst="rect">
            <a:avLst/>
          </a:prstGeom>
          <a:noFill/>
        </p:spPr>
      </p:pic>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it-IT" sz="4400" dirty="0"/>
              <a:t>UN 2030 Agenda and the </a:t>
            </a:r>
            <a:r>
              <a:rPr lang="it-IT" sz="4400" dirty="0" err="1"/>
              <a:t>SDGs</a:t>
            </a:r>
            <a:endParaRPr lang="en-GB" dirty="0"/>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838200" y="1825625"/>
            <a:ext cx="10515600" cy="877888"/>
          </a:xfrm>
        </p:spPr>
        <p:txBody>
          <a:bodyPr>
            <a:normAutofit/>
          </a:bodyPr>
          <a:lstStyle/>
          <a:p>
            <a:pPr marL="285750" indent="-285750">
              <a:buFont typeface="Arial" panose="020B0604020202020204" pitchFamily="34" charset="0"/>
              <a:buChar char="•"/>
            </a:pPr>
            <a:r>
              <a:rPr lang="en-US" sz="2000" kern="100" dirty="0">
                <a:latin typeface="Calibri" panose="020F0502020204030204" pitchFamily="34" charset="0"/>
                <a:ea typeface="Calibri" panose="020F0502020204030204" pitchFamily="34" charset="0"/>
              </a:rPr>
              <a:t>Com</a:t>
            </a:r>
            <a:r>
              <a:rPr lang="en-US" sz="2000" kern="100" dirty="0">
                <a:effectLst/>
                <a:latin typeface="Calibri" panose="020F0502020204030204" pitchFamily="34" charset="0"/>
                <a:ea typeface="Calibri" panose="020F0502020204030204" pitchFamily="34" charset="0"/>
              </a:rPr>
              <a:t>prehensive global framework adopted by all 193 United Nations member states in September 2015, at its core has </a:t>
            </a:r>
            <a:r>
              <a:rPr lang="en-US" sz="2000" b="1" kern="100" dirty="0">
                <a:effectLst/>
                <a:latin typeface="Calibri" panose="020F0502020204030204" pitchFamily="34" charset="0"/>
                <a:ea typeface="Calibri" panose="020F0502020204030204" pitchFamily="34" charset="0"/>
              </a:rPr>
              <a:t>17 goals (SDGs).</a:t>
            </a:r>
            <a:endParaRPr lang="it-IT" sz="1400" b="1"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20</a:t>
            </a:fld>
            <a:endParaRPr lang="en-US" dirty="0"/>
          </a:p>
        </p:txBody>
      </p:sp>
      <p:sp>
        <p:nvSpPr>
          <p:cNvPr id="4" name="Segnaposto contenuto 7">
            <a:extLst>
              <a:ext uri="{FF2B5EF4-FFF2-40B4-BE49-F238E27FC236}">
                <a16:creationId xmlns:a16="http://schemas.microsoft.com/office/drawing/2014/main" id="{CD748719-E857-F999-B714-69046D25E37C}"/>
              </a:ext>
            </a:extLst>
          </p:cNvPr>
          <p:cNvSpPr txBox="1">
            <a:spLocks/>
          </p:cNvSpPr>
          <p:nvPr/>
        </p:nvSpPr>
        <p:spPr>
          <a:xfrm>
            <a:off x="696259" y="3021733"/>
            <a:ext cx="8976360" cy="31463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0000"/>
                </a:solidFill>
                <a:effectLst/>
                <a:latin typeface="Calibri" panose="020F0502020204030204" pitchFamily="34" charset="0"/>
                <a:ea typeface="Calibri" panose="020F0502020204030204" pitchFamily="34" charset="0"/>
              </a:rPr>
              <a:t>MDGs vs. SDGs</a:t>
            </a:r>
          </a:p>
          <a:p>
            <a:r>
              <a:rPr lang="en-US" sz="2000" dirty="0">
                <a:solidFill>
                  <a:srgbClr val="000000"/>
                </a:solidFill>
                <a:effectLst/>
                <a:latin typeface="Calibri" panose="020F0502020204030204" pitchFamily="34" charset="0"/>
                <a:ea typeface="Calibri" panose="020F0502020204030204" pitchFamily="34" charset="0"/>
              </a:rPr>
              <a:t>The principle of “leave no one behind”</a:t>
            </a:r>
          </a:p>
          <a:p>
            <a:r>
              <a:rPr lang="en-US" sz="2000" dirty="0">
                <a:solidFill>
                  <a:srgbClr val="000000"/>
                </a:solidFill>
                <a:effectLst/>
                <a:latin typeface="Calibri" panose="020F0502020204030204" pitchFamily="34" charset="0"/>
                <a:ea typeface="Calibri" panose="020F0502020204030204" pitchFamily="34" charset="0"/>
              </a:rPr>
              <a:t>The 3 pillars of sustainability</a:t>
            </a:r>
          </a:p>
          <a:p>
            <a:endParaRPr lang="en-US" sz="2000" b="1" dirty="0">
              <a:solidFill>
                <a:srgbClr val="000000"/>
              </a:solidFill>
              <a:effectLst/>
              <a:latin typeface="Calibri" panose="020F0502020204030204" pitchFamily="34" charset="0"/>
              <a:ea typeface="Calibri" panose="020F0502020204030204" pitchFamily="34" charset="0"/>
            </a:endParaRPr>
          </a:p>
          <a:p>
            <a:pPr marL="342900" indent="-342900">
              <a:buAutoNum type="arabicPeriod"/>
            </a:pPr>
            <a:endParaRPr lang="en-US" sz="1400" dirty="0">
              <a:solidFill>
                <a:srgbClr val="000000"/>
              </a:solidFill>
              <a:latin typeface="Calibri" panose="020F0502020204030204" pitchFamily="34" charset="0"/>
              <a:ea typeface="Calibri" panose="020F0502020204030204" pitchFamily="34" charset="0"/>
            </a:endParaRPr>
          </a:p>
          <a:p>
            <a:endParaRPr lang="en-GB" dirty="0"/>
          </a:p>
        </p:txBody>
      </p:sp>
      <p:sp>
        <p:nvSpPr>
          <p:cNvPr id="11" name="CasellaDiTesto 10">
            <a:extLst>
              <a:ext uri="{FF2B5EF4-FFF2-40B4-BE49-F238E27FC236}">
                <a16:creationId xmlns:a16="http://schemas.microsoft.com/office/drawing/2014/main" id="{F0B1E745-4C88-9F27-14A1-95F3858B7465}"/>
              </a:ext>
            </a:extLst>
          </p:cNvPr>
          <p:cNvSpPr txBox="1"/>
          <p:nvPr/>
        </p:nvSpPr>
        <p:spPr>
          <a:xfrm>
            <a:off x="7927134" y="6010558"/>
            <a:ext cx="2110625" cy="261610"/>
          </a:xfrm>
          <a:prstGeom prst="rect">
            <a:avLst/>
          </a:prstGeom>
          <a:noFill/>
        </p:spPr>
        <p:txBody>
          <a:bodyPr wrap="square">
            <a:spAutoFit/>
          </a:bodyPr>
          <a:lstStyle/>
          <a:p>
            <a:pPr algn="just">
              <a:spcAft>
                <a:spcPts val="1000"/>
              </a:spcAft>
            </a:pPr>
            <a:r>
              <a:rPr lang="en-GB"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(Source: </a:t>
            </a:r>
            <a:r>
              <a:rPr lang="en-GB" sz="1100" i="1" u="sng"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hlinkClick r:id="rId3"/>
              </a:rPr>
              <a:t>United Nations</a:t>
            </a:r>
            <a:r>
              <a:rPr lang="en-GB" sz="1100" i="1" u="sng" dirty="0">
                <a:solidFill>
                  <a:srgbClr val="0000FF"/>
                </a:solidFill>
                <a:effectLst/>
                <a:latin typeface="Calibri" panose="020F0502020204030204" pitchFamily="34" charset="0"/>
                <a:ea typeface="Times New Roman" panose="02020603050405020304" pitchFamily="18" charset="0"/>
                <a:cs typeface="Open Sans" panose="020B0606030504020204" pitchFamily="34" charset="0"/>
              </a:rPr>
              <a:t>, 2023</a:t>
            </a:r>
            <a:r>
              <a:rPr lang="en-GB"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a:t>
            </a:r>
            <a:endParaRPr lang="it-IT" sz="900" i="1" dirty="0">
              <a:solidFill>
                <a:srgbClr val="1F497D"/>
              </a:solidFill>
              <a:effectLst/>
              <a:latin typeface="Minion Pro"/>
              <a:ea typeface="Times New Roman" panose="02020603050405020304" pitchFamily="18" charset="0"/>
              <a:cs typeface="Open Sans" panose="020B0606030504020204" pitchFamily="34" charset="0"/>
            </a:endParaRPr>
          </a:p>
        </p:txBody>
      </p:sp>
      <p:sp>
        <p:nvSpPr>
          <p:cNvPr id="12" name="CasellaDiTesto 11">
            <a:extLst>
              <a:ext uri="{FF2B5EF4-FFF2-40B4-BE49-F238E27FC236}">
                <a16:creationId xmlns:a16="http://schemas.microsoft.com/office/drawing/2014/main" id="{8FF0958B-A3DF-0B88-22AA-1C8FA4B98669}"/>
              </a:ext>
            </a:extLst>
          </p:cNvPr>
          <p:cNvSpPr txBox="1"/>
          <p:nvPr/>
        </p:nvSpPr>
        <p:spPr>
          <a:xfrm>
            <a:off x="535927" y="4457227"/>
            <a:ext cx="4648512" cy="369332"/>
          </a:xfrm>
          <a:prstGeom prst="rect">
            <a:avLst/>
          </a:prstGeom>
          <a:noFill/>
        </p:spPr>
        <p:txBody>
          <a:bodyPr wrap="square" rtlCol="0">
            <a:spAutoFit/>
          </a:bodyPr>
          <a:lstStyle/>
          <a:p>
            <a:r>
              <a:rPr lang="en-US" b="1" kern="100" dirty="0">
                <a:latin typeface="Calibri" panose="020F0502020204030204" pitchFamily="34" charset="0"/>
                <a:ea typeface="Calibri" panose="020F0502020204030204" pitchFamily="34" charset="0"/>
              </a:rPr>
              <a:t>Holistic approach </a:t>
            </a:r>
            <a:r>
              <a:rPr lang="en-US" kern="100" dirty="0">
                <a:latin typeface="Calibri" panose="020F0502020204030204" pitchFamily="34" charset="0"/>
                <a:ea typeface="Calibri" panose="020F0502020204030204" pitchFamily="34" charset="0"/>
              </a:rPr>
              <a:t>to </a:t>
            </a:r>
            <a:r>
              <a:rPr lang="en-US" u="sng" kern="100" dirty="0">
                <a:latin typeface="Calibri" panose="020F0502020204030204" pitchFamily="34" charset="0"/>
                <a:ea typeface="Calibri" panose="020F0502020204030204" pitchFamily="34" charset="0"/>
              </a:rPr>
              <a:t>interconnected</a:t>
            </a:r>
            <a:r>
              <a:rPr lang="en-US" kern="100" dirty="0">
                <a:latin typeface="Calibri" panose="020F0502020204030204" pitchFamily="34" charset="0"/>
                <a:ea typeface="Calibri" panose="020F0502020204030204" pitchFamily="34" charset="0"/>
              </a:rPr>
              <a:t> challenges</a:t>
            </a:r>
            <a:endParaRPr lang="it-IT" b="1" dirty="0"/>
          </a:p>
        </p:txBody>
      </p:sp>
      <p:sp>
        <p:nvSpPr>
          <p:cNvPr id="13" name="CasellaDiTesto 12">
            <a:extLst>
              <a:ext uri="{FF2B5EF4-FFF2-40B4-BE49-F238E27FC236}">
                <a16:creationId xmlns:a16="http://schemas.microsoft.com/office/drawing/2014/main" id="{9E1D9FDF-FFBA-14E2-A086-FCD2F98823DD}"/>
              </a:ext>
            </a:extLst>
          </p:cNvPr>
          <p:cNvSpPr txBox="1"/>
          <p:nvPr/>
        </p:nvSpPr>
        <p:spPr>
          <a:xfrm>
            <a:off x="634480" y="5452892"/>
            <a:ext cx="4282753" cy="923330"/>
          </a:xfrm>
          <a:prstGeom prst="rect">
            <a:avLst/>
          </a:prstGeom>
          <a:noFill/>
          <a:ln>
            <a:solidFill>
              <a:srgbClr val="0D9ADA"/>
            </a:solidFill>
          </a:ln>
        </p:spPr>
        <p:txBody>
          <a:bodyPr wrap="square">
            <a:spAutoFit/>
          </a:bodyPr>
          <a:lstStyle/>
          <a:p>
            <a:pPr algn="just"/>
            <a:r>
              <a:rPr lang="en-US" i="1" kern="100" dirty="0">
                <a:latin typeface="Calibri" panose="020F0502020204030204" pitchFamily="34" charset="0"/>
                <a:ea typeface="Calibri" panose="020F0502020204030204" pitchFamily="34" charset="0"/>
              </a:rPr>
              <a:t>E</a:t>
            </a:r>
            <a:r>
              <a:rPr lang="en-US" sz="1800" i="1" kern="100" dirty="0">
                <a:effectLst/>
                <a:latin typeface="Calibri" panose="020F0502020204030204" pitchFamily="34" charset="0"/>
                <a:ea typeface="Calibri" panose="020F0502020204030204" pitchFamily="34" charset="0"/>
              </a:rPr>
              <a:t>xample</a:t>
            </a:r>
            <a:r>
              <a:rPr lang="en-US" sz="1800" kern="100" dirty="0">
                <a:effectLst/>
                <a:latin typeface="Calibri" panose="020F0502020204030204" pitchFamily="34" charset="0"/>
                <a:ea typeface="Calibri" panose="020F0502020204030204" pitchFamily="34" charset="0"/>
              </a:rPr>
              <a:t>: improving access to education (</a:t>
            </a:r>
            <a:r>
              <a:rPr lang="en-US" sz="1800" b="1" kern="100" dirty="0">
                <a:effectLst/>
                <a:latin typeface="Calibri" panose="020F0502020204030204" pitchFamily="34" charset="0"/>
                <a:ea typeface="Calibri" panose="020F0502020204030204" pitchFamily="34" charset="0"/>
              </a:rPr>
              <a:t>SDG 4</a:t>
            </a:r>
            <a:r>
              <a:rPr lang="en-US" sz="1800" kern="100" dirty="0">
                <a:effectLst/>
                <a:latin typeface="Calibri" panose="020F0502020204030204" pitchFamily="34" charset="0"/>
                <a:ea typeface="Calibri" panose="020F0502020204030204" pitchFamily="34" charset="0"/>
              </a:rPr>
              <a:t>) can lead to better health outcomes (</a:t>
            </a:r>
            <a:r>
              <a:rPr lang="en-US" b="1" kern="100" dirty="0">
                <a:latin typeface="Calibri" panose="020F0502020204030204" pitchFamily="34" charset="0"/>
                <a:ea typeface="Calibri" panose="020F0502020204030204" pitchFamily="34" charset="0"/>
              </a:rPr>
              <a:t>SDG 3</a:t>
            </a:r>
            <a:r>
              <a:rPr lang="en-US" sz="1800" kern="100" dirty="0">
                <a:effectLst/>
                <a:latin typeface="Calibri" panose="020F0502020204030204" pitchFamily="34" charset="0"/>
                <a:ea typeface="Calibri" panose="020F0502020204030204" pitchFamily="34" charset="0"/>
              </a:rPr>
              <a:t>) and reduced inequalities (</a:t>
            </a:r>
            <a:r>
              <a:rPr lang="en-US" b="1" kern="100" dirty="0">
                <a:latin typeface="Calibri" panose="020F0502020204030204" pitchFamily="34" charset="0"/>
                <a:ea typeface="Calibri" panose="020F0502020204030204" pitchFamily="34" charset="0"/>
              </a:rPr>
              <a:t>SDG 10</a:t>
            </a:r>
            <a:r>
              <a:rPr lang="en-US" sz="1800" kern="100" dirty="0">
                <a:effectLst/>
                <a:latin typeface="Calibri" panose="020F0502020204030204" pitchFamily="34" charset="0"/>
                <a:ea typeface="Calibri" panose="020F0502020204030204" pitchFamily="34" charset="0"/>
              </a:rPr>
              <a:t>)</a:t>
            </a:r>
            <a:endParaRPr lang="it-IT" dirty="0"/>
          </a:p>
        </p:txBody>
      </p:sp>
      <p:cxnSp>
        <p:nvCxnSpPr>
          <p:cNvPr id="14" name="Connettore 2 13">
            <a:extLst>
              <a:ext uri="{FF2B5EF4-FFF2-40B4-BE49-F238E27FC236}">
                <a16:creationId xmlns:a16="http://schemas.microsoft.com/office/drawing/2014/main" id="{0919FB7A-1915-2A28-59FD-9E641DB90BD6}"/>
              </a:ext>
            </a:extLst>
          </p:cNvPr>
          <p:cNvCxnSpPr>
            <a:cxnSpLocks/>
          </p:cNvCxnSpPr>
          <p:nvPr/>
        </p:nvCxnSpPr>
        <p:spPr>
          <a:xfrm>
            <a:off x="3620277" y="4879634"/>
            <a:ext cx="0" cy="487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1A215022-020A-44F1-5CE2-6A34CD5F9E7F}"/>
              </a:ext>
            </a:extLst>
          </p:cNvPr>
          <p:cNvCxnSpPr>
            <a:cxnSpLocks/>
          </p:cNvCxnSpPr>
          <p:nvPr/>
        </p:nvCxnSpPr>
        <p:spPr>
          <a:xfrm>
            <a:off x="1682620" y="4879634"/>
            <a:ext cx="0" cy="487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285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en-US" sz="4400" dirty="0"/>
              <a:t>Agriculture</a:t>
            </a:r>
            <a:endParaRPr lang="en-GB" dirty="0"/>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838200" y="1825625"/>
            <a:ext cx="10515600" cy="877888"/>
          </a:xfrm>
        </p:spPr>
        <p:txBody>
          <a:bodyPr>
            <a:normAutofit/>
          </a:bodyPr>
          <a:lstStyle/>
          <a:p>
            <a:pPr marL="285750" indent="-285750">
              <a:buFont typeface="Arial" panose="020B0604020202020204" pitchFamily="34" charset="0"/>
              <a:buChar char="•"/>
            </a:pPr>
            <a:r>
              <a:rPr lang="en-US" sz="1800" kern="100" dirty="0">
                <a:latin typeface="Calibri" panose="020F0502020204030204" pitchFamily="34" charset="0"/>
                <a:ea typeface="Calibri" panose="020F0502020204030204" pitchFamily="34" charset="0"/>
              </a:rPr>
              <a:t>Crucial role of Food &amp; Agriculture in achieving multiple SDGs due to their economic, social, and environmental impacts. </a:t>
            </a:r>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21</a:t>
            </a:fld>
            <a:endParaRPr lang="en-US" dirty="0"/>
          </a:p>
        </p:txBody>
      </p:sp>
      <p:pic>
        <p:nvPicPr>
          <p:cNvPr id="5" name="Picture 2" descr="SDG Alliance – Regenerative Agriculture: Feeding the World Sustainably -  Tech.Forum - Networking Platform">
            <a:extLst>
              <a:ext uri="{FF2B5EF4-FFF2-40B4-BE49-F238E27FC236}">
                <a16:creationId xmlns:a16="http://schemas.microsoft.com/office/drawing/2014/main" id="{6A4A2E01-FDAF-093D-CAC4-1CD296AC8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563" y="1959043"/>
            <a:ext cx="4579869" cy="4579869"/>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638555D4-09C2-48A1-826C-62537BC6B542}"/>
              </a:ext>
            </a:extLst>
          </p:cNvPr>
          <p:cNvSpPr txBox="1"/>
          <p:nvPr/>
        </p:nvSpPr>
        <p:spPr>
          <a:xfrm>
            <a:off x="627478" y="2828835"/>
            <a:ext cx="5421872" cy="923330"/>
          </a:xfrm>
          <a:prstGeom prst="rect">
            <a:avLst/>
          </a:prstGeom>
          <a:noFill/>
        </p:spPr>
        <p:txBody>
          <a:bodyPr wrap="square">
            <a:spAutoFit/>
          </a:bodyPr>
          <a:lstStyle/>
          <a:p>
            <a:pPr algn="just"/>
            <a:r>
              <a:rPr lang="en-US" dirty="0">
                <a:solidFill>
                  <a:srgbClr val="374151"/>
                </a:solidFill>
                <a:latin typeface="Söhne"/>
              </a:rPr>
              <a:t>Promoting </a:t>
            </a:r>
            <a:r>
              <a:rPr lang="en-US" u="sng" dirty="0">
                <a:solidFill>
                  <a:srgbClr val="374151"/>
                </a:solidFill>
                <a:latin typeface="Söhne"/>
              </a:rPr>
              <a:t>f</a:t>
            </a:r>
            <a:r>
              <a:rPr lang="en-US" b="0" i="0" u="sng" dirty="0">
                <a:solidFill>
                  <a:srgbClr val="374151"/>
                </a:solidFill>
                <a:effectLst/>
                <a:latin typeface="Söhne"/>
              </a:rPr>
              <a:t>ood security</a:t>
            </a:r>
            <a:r>
              <a:rPr lang="en-US" b="0" i="0" dirty="0">
                <a:solidFill>
                  <a:srgbClr val="374151"/>
                </a:solidFill>
                <a:effectLst/>
                <a:latin typeface="Söhne"/>
              </a:rPr>
              <a:t> and </a:t>
            </a:r>
            <a:r>
              <a:rPr lang="en-US" b="0" i="0" u="sng" dirty="0">
                <a:solidFill>
                  <a:srgbClr val="374151"/>
                </a:solidFill>
                <a:effectLst/>
                <a:latin typeface="Söhne"/>
              </a:rPr>
              <a:t>sustainable agriculture </a:t>
            </a:r>
            <a:r>
              <a:rPr lang="en-US" b="0" i="0" dirty="0">
                <a:solidFill>
                  <a:srgbClr val="374151"/>
                </a:solidFill>
                <a:effectLst/>
                <a:latin typeface="Söhne"/>
              </a:rPr>
              <a:t>while </a:t>
            </a:r>
            <a:r>
              <a:rPr lang="en-US" b="0" i="0" u="sng" dirty="0">
                <a:solidFill>
                  <a:srgbClr val="374151"/>
                </a:solidFill>
                <a:effectLst/>
                <a:latin typeface="Söhne"/>
              </a:rPr>
              <a:t>addressing the environmental and social challenges</a:t>
            </a:r>
            <a:r>
              <a:rPr lang="en-US" b="0" i="0" dirty="0">
                <a:solidFill>
                  <a:srgbClr val="374151"/>
                </a:solidFill>
                <a:effectLst/>
                <a:latin typeface="Söhne"/>
              </a:rPr>
              <a:t> associated with food production</a:t>
            </a:r>
            <a:endParaRPr lang="it-IT" dirty="0"/>
          </a:p>
        </p:txBody>
      </p:sp>
      <p:sp>
        <p:nvSpPr>
          <p:cNvPr id="10" name="CasellaDiTesto 9">
            <a:extLst>
              <a:ext uri="{FF2B5EF4-FFF2-40B4-BE49-F238E27FC236}">
                <a16:creationId xmlns:a16="http://schemas.microsoft.com/office/drawing/2014/main" id="{33A55144-C6D6-EB48-726E-B475A5CA2571}"/>
              </a:ext>
            </a:extLst>
          </p:cNvPr>
          <p:cNvSpPr txBox="1"/>
          <p:nvPr/>
        </p:nvSpPr>
        <p:spPr>
          <a:xfrm>
            <a:off x="511240" y="5363462"/>
            <a:ext cx="5654348" cy="369332"/>
          </a:xfrm>
          <a:prstGeom prst="rect">
            <a:avLst/>
          </a:prstGeom>
          <a:noFill/>
          <a:ln>
            <a:solidFill>
              <a:srgbClr val="0D9ADA"/>
            </a:solidFill>
          </a:ln>
        </p:spPr>
        <p:txBody>
          <a:bodyPr wrap="square">
            <a:spAutoFit/>
          </a:bodyPr>
          <a:lstStyle/>
          <a:p>
            <a:r>
              <a:rPr lang="en-US" b="0" i="0" dirty="0">
                <a:solidFill>
                  <a:srgbClr val="374151"/>
                </a:solidFill>
                <a:effectLst/>
                <a:latin typeface="Söhne"/>
              </a:rPr>
              <a:t>more equitable, sustainable, and prosperous world for all.</a:t>
            </a:r>
            <a:endParaRPr lang="it-IT" dirty="0"/>
          </a:p>
        </p:txBody>
      </p:sp>
      <p:cxnSp>
        <p:nvCxnSpPr>
          <p:cNvPr id="16" name="Connettore 2 15">
            <a:extLst>
              <a:ext uri="{FF2B5EF4-FFF2-40B4-BE49-F238E27FC236}">
                <a16:creationId xmlns:a16="http://schemas.microsoft.com/office/drawing/2014/main" id="{72CA9A9C-0E00-9AA1-FB3F-E512F432F886}"/>
              </a:ext>
            </a:extLst>
          </p:cNvPr>
          <p:cNvCxnSpPr/>
          <p:nvPr/>
        </p:nvCxnSpPr>
        <p:spPr>
          <a:xfrm>
            <a:off x="3338414" y="4739675"/>
            <a:ext cx="0" cy="487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14B5F14D-D0EC-4648-9C27-A4B7CD4F8591}"/>
              </a:ext>
            </a:extLst>
          </p:cNvPr>
          <p:cNvCxnSpPr/>
          <p:nvPr/>
        </p:nvCxnSpPr>
        <p:spPr>
          <a:xfrm flipV="1">
            <a:off x="3338414" y="3820340"/>
            <a:ext cx="0" cy="485191"/>
          </a:xfrm>
          <a:prstGeom prst="line">
            <a:avLst/>
          </a:prstGeom>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30DB3BD0-FA39-5034-BCE7-555A1E0409EC}"/>
              </a:ext>
            </a:extLst>
          </p:cNvPr>
          <p:cNvSpPr txBox="1"/>
          <p:nvPr/>
        </p:nvSpPr>
        <p:spPr>
          <a:xfrm>
            <a:off x="2590019" y="4345265"/>
            <a:ext cx="1496790" cy="369332"/>
          </a:xfrm>
          <a:prstGeom prst="rect">
            <a:avLst/>
          </a:prstGeom>
          <a:noFill/>
        </p:spPr>
        <p:txBody>
          <a:bodyPr wrap="square" rtlCol="0">
            <a:spAutoFit/>
          </a:bodyPr>
          <a:lstStyle/>
          <a:p>
            <a:pPr algn="just"/>
            <a:r>
              <a:rPr lang="en-US" kern="100" dirty="0">
                <a:latin typeface="Calibri" panose="020F0502020204030204" pitchFamily="34" charset="0"/>
                <a:ea typeface="Calibri" panose="020F0502020204030204" pitchFamily="34" charset="0"/>
              </a:rPr>
              <a:t>can lead to a</a:t>
            </a:r>
            <a:endParaRPr lang="it-IT" b="1" dirty="0"/>
          </a:p>
        </p:txBody>
      </p:sp>
    </p:spTree>
    <p:extLst>
      <p:ext uri="{BB962C8B-B14F-4D97-AF65-F5344CB8AC3E}">
        <p14:creationId xmlns:p14="http://schemas.microsoft.com/office/powerpoint/2010/main" val="419867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838199" y="812800"/>
            <a:ext cx="10670177" cy="877888"/>
          </a:xfrm>
        </p:spPr>
        <p:txBody>
          <a:bodyPr>
            <a:normAutofit fontScale="90000"/>
          </a:bodyPr>
          <a:lstStyle/>
          <a:p>
            <a:r>
              <a:rPr lang="en-US" sz="4400" dirty="0"/>
              <a:t>The SDGs and the bioeconomy and farming context</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22</a:t>
            </a:fld>
            <a:endParaRPr lang="en-US" dirty="0"/>
          </a:p>
        </p:txBody>
      </p:sp>
      <p:graphicFrame>
        <p:nvGraphicFramePr>
          <p:cNvPr id="11" name="Tabella 5">
            <a:extLst>
              <a:ext uri="{FF2B5EF4-FFF2-40B4-BE49-F238E27FC236}">
                <a16:creationId xmlns:a16="http://schemas.microsoft.com/office/drawing/2014/main" id="{B79C8ED1-1C28-8B56-F0AB-78C3ADF949CA}"/>
              </a:ext>
            </a:extLst>
          </p:cNvPr>
          <p:cNvGraphicFramePr>
            <a:graphicFrameLocks noGrp="1"/>
          </p:cNvGraphicFramePr>
          <p:nvPr>
            <p:extLst>
              <p:ext uri="{D42A27DB-BD31-4B8C-83A1-F6EECF244321}">
                <p14:modId xmlns:p14="http://schemas.microsoft.com/office/powerpoint/2010/main" val="3978157761"/>
              </p:ext>
            </p:extLst>
          </p:nvPr>
        </p:nvGraphicFramePr>
        <p:xfrm>
          <a:off x="352697" y="1549400"/>
          <a:ext cx="11456126" cy="4759960"/>
        </p:xfrm>
        <a:graphic>
          <a:graphicData uri="http://schemas.openxmlformats.org/drawingml/2006/table">
            <a:tbl>
              <a:tblPr firstRow="1" bandRow="1">
                <a:tableStyleId>{2A488322-F2BA-4B5B-9748-0D474271808F}</a:tableStyleId>
              </a:tblPr>
              <a:tblGrid>
                <a:gridCol w="4454434">
                  <a:extLst>
                    <a:ext uri="{9D8B030D-6E8A-4147-A177-3AD203B41FA5}">
                      <a16:colId xmlns:a16="http://schemas.microsoft.com/office/drawing/2014/main" val="750970025"/>
                    </a:ext>
                  </a:extLst>
                </a:gridCol>
                <a:gridCol w="7001692">
                  <a:extLst>
                    <a:ext uri="{9D8B030D-6E8A-4147-A177-3AD203B41FA5}">
                      <a16:colId xmlns:a16="http://schemas.microsoft.com/office/drawing/2014/main" val="1029336867"/>
                    </a:ext>
                  </a:extLst>
                </a:gridCol>
              </a:tblGrid>
              <a:tr h="370840">
                <a:tc>
                  <a:txBody>
                    <a:bodyPr/>
                    <a:lstStyle/>
                    <a:p>
                      <a:pPr algn="ctr"/>
                      <a:r>
                        <a:rPr lang="en-GB" noProof="0" dirty="0"/>
                        <a:t>Sustainable</a:t>
                      </a:r>
                      <a:r>
                        <a:rPr lang="it-IT" dirty="0"/>
                        <a:t> Development Goal (SDG)</a:t>
                      </a:r>
                    </a:p>
                  </a:txBody>
                  <a:tcPr/>
                </a:tc>
                <a:tc>
                  <a:txBody>
                    <a:bodyPr/>
                    <a:lstStyle/>
                    <a:p>
                      <a:pPr algn="ctr"/>
                      <a:r>
                        <a:rPr lang="en-GB" noProof="0" dirty="0"/>
                        <a:t>Relevance</a:t>
                      </a:r>
                      <a:r>
                        <a:rPr lang="it-IT" dirty="0"/>
                        <a:t> of bioeconomy and farming</a:t>
                      </a:r>
                    </a:p>
                  </a:txBody>
                  <a:tcPr/>
                </a:tc>
                <a:extLst>
                  <a:ext uri="{0D108BD9-81ED-4DB2-BD59-A6C34878D82A}">
                    <a16:rowId xmlns:a16="http://schemas.microsoft.com/office/drawing/2014/main" val="278963765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rPr>
                        <a:t>SDG 2</a:t>
                      </a:r>
                      <a:r>
                        <a:rPr lang="en-US" sz="1800" kern="1200" dirty="0">
                          <a:solidFill>
                            <a:schemeClr val="dk1"/>
                          </a:solidFill>
                          <a:effectLst/>
                        </a:rPr>
                        <a:t>: Zero Hunger </a:t>
                      </a:r>
                      <a:endParaRPr lang="it-IT" sz="1800" kern="1200" dirty="0">
                        <a:solidFill>
                          <a:schemeClr val="dk1"/>
                        </a:solidFill>
                        <a:effectLst/>
                      </a:endParaRPr>
                    </a:p>
                    <a:p>
                      <a:pPr algn="just"/>
                      <a:endParaRPr lang="it-IT" dirty="0"/>
                    </a:p>
                  </a:txBody>
                  <a:tcPr/>
                </a:tc>
                <a:tc>
                  <a:txBody>
                    <a:bodyPr/>
                    <a:lstStyle/>
                    <a:p>
                      <a:pPr algn="just"/>
                      <a:r>
                        <a:rPr lang="en-US" dirty="0"/>
                        <a:t>Sustainable farming practices can increase food production while reducing environmental impacts</a:t>
                      </a:r>
                      <a:endParaRPr lang="it-IT" dirty="0"/>
                    </a:p>
                  </a:txBody>
                  <a:tcPr/>
                </a:tc>
                <a:extLst>
                  <a:ext uri="{0D108BD9-81ED-4DB2-BD59-A6C34878D82A}">
                    <a16:rowId xmlns:a16="http://schemas.microsoft.com/office/drawing/2014/main" val="348191748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rPr>
                        <a:t>SDG 8</a:t>
                      </a:r>
                      <a:r>
                        <a:rPr lang="en-US" sz="1800" kern="1200" dirty="0">
                          <a:solidFill>
                            <a:schemeClr val="dk1"/>
                          </a:solidFill>
                          <a:effectLst/>
                        </a:rPr>
                        <a:t>: Decent Work and Economic Growth</a:t>
                      </a:r>
                      <a:endParaRPr lang="it-IT" sz="1800" kern="1200" dirty="0">
                        <a:solidFill>
                          <a:schemeClr val="dk1"/>
                        </a:solidFill>
                        <a:effectLst/>
                      </a:endParaRPr>
                    </a:p>
                    <a:p>
                      <a:pPr algn="just"/>
                      <a:endParaRPr lang="it-IT" dirty="0"/>
                    </a:p>
                  </a:txBody>
                  <a:tcPr/>
                </a:tc>
                <a:tc>
                  <a:txBody>
                    <a:bodyPr/>
                    <a:lstStyle/>
                    <a:p>
                      <a:pPr algn="just"/>
                      <a:r>
                        <a:rPr lang="en-US" dirty="0"/>
                        <a:t>Sustainable farming practices and the development of bio-based industries can create jobs, stimulate economic growth, and improve livelihoods</a:t>
                      </a:r>
                      <a:endParaRPr lang="it-IT" dirty="0"/>
                    </a:p>
                  </a:txBody>
                  <a:tcPr/>
                </a:tc>
                <a:extLst>
                  <a:ext uri="{0D108BD9-81ED-4DB2-BD59-A6C34878D82A}">
                    <a16:rowId xmlns:a16="http://schemas.microsoft.com/office/drawing/2014/main" val="2017148825"/>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rPr>
                        <a:t>SDG 12</a:t>
                      </a:r>
                      <a:r>
                        <a:rPr lang="en-US" sz="1800" kern="1200" dirty="0">
                          <a:solidFill>
                            <a:schemeClr val="dk1"/>
                          </a:solidFill>
                          <a:effectLst/>
                        </a:rPr>
                        <a:t>: Responsible Consumption and Production</a:t>
                      </a:r>
                      <a:endParaRPr lang="it-IT" sz="1800" kern="1200" dirty="0">
                        <a:solidFill>
                          <a:schemeClr val="dk1"/>
                        </a:solidFill>
                        <a:effectLst/>
                      </a:endParaRPr>
                    </a:p>
                    <a:p>
                      <a:pPr algn="just"/>
                      <a:endParaRPr lang="it-IT" dirty="0"/>
                    </a:p>
                  </a:txBody>
                  <a:tcPr/>
                </a:tc>
                <a:tc>
                  <a:txBody>
                    <a:bodyPr/>
                    <a:lstStyle/>
                    <a:p>
                      <a:pPr algn="just"/>
                      <a:r>
                        <a:rPr lang="en-US" sz="1800" kern="1200" dirty="0">
                          <a:solidFill>
                            <a:schemeClr val="dk1"/>
                          </a:solidFill>
                          <a:effectLst/>
                        </a:rPr>
                        <a:t>Sustainable farming and bio-based industries promote responsible resource management</a:t>
                      </a:r>
                      <a:endParaRPr lang="it-IT" dirty="0"/>
                    </a:p>
                  </a:txBody>
                  <a:tcPr/>
                </a:tc>
                <a:extLst>
                  <a:ext uri="{0D108BD9-81ED-4DB2-BD59-A6C34878D82A}">
                    <a16:rowId xmlns:a16="http://schemas.microsoft.com/office/drawing/2014/main" val="101701589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rPr>
                        <a:t>SDG 13</a:t>
                      </a:r>
                      <a:r>
                        <a:rPr lang="en-US" sz="1800" kern="1200" dirty="0">
                          <a:solidFill>
                            <a:schemeClr val="dk1"/>
                          </a:solidFill>
                          <a:effectLst/>
                        </a:rPr>
                        <a:t>: Climate Action</a:t>
                      </a:r>
                      <a:endParaRPr lang="it-IT" sz="1800" kern="1200" dirty="0">
                        <a:solidFill>
                          <a:schemeClr val="dk1"/>
                        </a:solidFill>
                        <a:effectLst/>
                      </a:endParaRPr>
                    </a:p>
                    <a:p>
                      <a:pPr algn="just"/>
                      <a:endParaRPr lang="it-IT" dirty="0"/>
                    </a:p>
                  </a:txBody>
                  <a:tcPr/>
                </a:tc>
                <a:tc>
                  <a:txBody>
                    <a:bodyPr/>
                    <a:lstStyle/>
                    <a:p>
                      <a:pPr algn="just"/>
                      <a:r>
                        <a:rPr lang="en-US" sz="1800" kern="1200" dirty="0">
                          <a:solidFill>
                            <a:schemeClr val="dk1"/>
                          </a:solidFill>
                          <a:effectLst/>
                        </a:rPr>
                        <a:t>Sustainable farming practices and the use of bioenergy from agricultural residues can reduce GHG emissions and enhance carbon sequestration</a:t>
                      </a:r>
                      <a:endParaRPr lang="it-IT" dirty="0"/>
                    </a:p>
                  </a:txBody>
                  <a:tcPr/>
                </a:tc>
                <a:extLst>
                  <a:ext uri="{0D108BD9-81ED-4DB2-BD59-A6C34878D82A}">
                    <a16:rowId xmlns:a16="http://schemas.microsoft.com/office/drawing/2014/main" val="207304626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rPr>
                        <a:t>SDG 14</a:t>
                      </a:r>
                      <a:r>
                        <a:rPr lang="en-US" sz="1800" kern="1200" dirty="0">
                          <a:solidFill>
                            <a:schemeClr val="dk1"/>
                          </a:solidFill>
                          <a:effectLst/>
                        </a:rPr>
                        <a:t>: Life Below Water</a:t>
                      </a:r>
                      <a:endParaRPr lang="it-IT" sz="1800" kern="1200" dirty="0">
                        <a:solidFill>
                          <a:schemeClr val="dk1"/>
                        </a:solidFill>
                        <a:effectLst/>
                      </a:endParaRPr>
                    </a:p>
                    <a:p>
                      <a:pPr algn="just"/>
                      <a:endParaRPr lang="it-IT"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rPr>
                        <a:t>Aquaculture and sustainable fisheries can help reduce pressure on wild fish stocks, contributing to the conservation of marine ecosystems</a:t>
                      </a:r>
                      <a:endParaRPr lang="it-IT" sz="1800" kern="1200" dirty="0">
                        <a:solidFill>
                          <a:schemeClr val="dk1"/>
                        </a:solidFill>
                        <a:effectLst/>
                        <a:latin typeface="+mn-lt"/>
                        <a:ea typeface="+mn-ea"/>
                        <a:cs typeface="+mn-cs"/>
                      </a:endParaRPr>
                    </a:p>
                  </a:txBody>
                  <a:tcPr/>
                </a:tc>
                <a:extLst>
                  <a:ext uri="{0D108BD9-81ED-4DB2-BD59-A6C34878D82A}">
                    <a16:rowId xmlns:a16="http://schemas.microsoft.com/office/drawing/2014/main" val="174125812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rPr>
                        <a:t>SDG 14</a:t>
                      </a:r>
                      <a:r>
                        <a:rPr lang="en-US" sz="1800" kern="1200" dirty="0">
                          <a:solidFill>
                            <a:schemeClr val="dk1"/>
                          </a:solidFill>
                          <a:effectLst/>
                        </a:rPr>
                        <a:t>: Life on Land</a:t>
                      </a:r>
                      <a:endParaRPr lang="it-IT" sz="1800" kern="1200" dirty="0">
                        <a:solidFill>
                          <a:schemeClr val="dk1"/>
                        </a:solidFill>
                        <a:effectLst/>
                      </a:endParaRPr>
                    </a:p>
                    <a:p>
                      <a:pPr algn="just"/>
                      <a:endParaRPr lang="it-IT" dirty="0"/>
                    </a:p>
                  </a:txBody>
                  <a:tcPr/>
                </a:tc>
                <a:tc>
                  <a:txBody>
                    <a:bodyPr/>
                    <a:lstStyle/>
                    <a:p>
                      <a:pPr algn="just"/>
                      <a:r>
                        <a:rPr lang="en-US" dirty="0"/>
                        <a:t>Agroforestry and organic farming, can help protect biodiversity, prevent land degradation, and promote the sustainable management of forests</a:t>
                      </a:r>
                      <a:endParaRPr lang="it-IT" dirty="0"/>
                    </a:p>
                  </a:txBody>
                  <a:tcPr/>
                </a:tc>
                <a:extLst>
                  <a:ext uri="{0D108BD9-81ED-4DB2-BD59-A6C34878D82A}">
                    <a16:rowId xmlns:a16="http://schemas.microsoft.com/office/drawing/2014/main" val="3312618777"/>
                  </a:ext>
                </a:extLst>
              </a:tr>
            </a:tbl>
          </a:graphicData>
        </a:graphic>
      </p:graphicFrame>
    </p:spTree>
    <p:extLst>
      <p:ext uri="{BB962C8B-B14F-4D97-AF65-F5344CB8AC3E}">
        <p14:creationId xmlns:p14="http://schemas.microsoft.com/office/powerpoint/2010/main" val="1915706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dirty="0"/>
              <a:t>Practical Activity #3</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23</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r>
              <a:rPr lang="en-US" sz="2800" i="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Group </a:t>
            </a:r>
            <a:r>
              <a:rPr lang="en-US" i="1" kern="100" dirty="0">
                <a:solidFill>
                  <a:srgbClr val="000000"/>
                </a:solidFill>
                <a:latin typeface="Calibri" panose="020F0502020204030204" pitchFamily="34" charset="0"/>
                <a:ea typeface="Calibri" panose="020F0502020204030204" pitchFamily="34" charset="0"/>
                <a:cs typeface="Open Sans" panose="020B0606030504020204" pitchFamily="34" charset="0"/>
              </a:rPr>
              <a:t>Discussion</a:t>
            </a:r>
          </a:p>
          <a:p>
            <a:pPr marL="0" indent="0" algn="ctr">
              <a:buNone/>
            </a:pPr>
            <a:r>
              <a:rPr lang="en-US" sz="2800" i="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What are the potential environmental consequences of a bioeconomy-driven approach to farming, and how can these align with the SDGs related to environmental sustainability?</a:t>
            </a:r>
            <a:endParaRPr lang="it-IT" sz="2800" dirty="0"/>
          </a:p>
        </p:txBody>
      </p:sp>
    </p:spTree>
    <p:extLst>
      <p:ext uri="{BB962C8B-B14F-4D97-AF65-F5344CB8AC3E}">
        <p14:creationId xmlns:p14="http://schemas.microsoft.com/office/powerpoint/2010/main" val="3837960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it-IT" sz="4400" dirty="0"/>
              <a:t>The </a:t>
            </a:r>
            <a:r>
              <a:rPr lang="it-IT" sz="4400" dirty="0" err="1"/>
              <a:t>European</a:t>
            </a:r>
            <a:r>
              <a:rPr lang="it-IT" sz="4400" dirty="0"/>
              <a:t> Green Deal</a:t>
            </a:r>
            <a:endParaRPr lang="en-GB" dirty="0"/>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838200" y="1825625"/>
            <a:ext cx="10515600" cy="877888"/>
          </a:xfrm>
        </p:spPr>
        <p:txBody>
          <a:bodyPr>
            <a:normAutofit/>
          </a:bodyPr>
          <a:lstStyle/>
          <a:p>
            <a:pPr marL="285750" indent="-285750">
              <a:buFont typeface="Arial" panose="020B0604020202020204" pitchFamily="34" charset="0"/>
              <a:buChar char="•"/>
            </a:pPr>
            <a:r>
              <a:rPr lang="en-US" sz="1800" kern="100" dirty="0">
                <a:latin typeface="Calibri" panose="020F0502020204030204" pitchFamily="34" charset="0"/>
                <a:ea typeface="Calibri" panose="020F0502020204030204" pitchFamily="34" charset="0"/>
              </a:rPr>
              <a:t>Ambitious policy initiative introduced by the European Commission in December 2019 to ignite a fundamental shift in the EU's approach to economic growth, sustainability, and climate change</a:t>
            </a:r>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24</a:t>
            </a:fld>
            <a:endParaRPr lang="en-US" dirty="0"/>
          </a:p>
        </p:txBody>
      </p:sp>
      <p:sp>
        <p:nvSpPr>
          <p:cNvPr id="4" name="CasellaDiTesto 3">
            <a:extLst>
              <a:ext uri="{FF2B5EF4-FFF2-40B4-BE49-F238E27FC236}">
                <a16:creationId xmlns:a16="http://schemas.microsoft.com/office/drawing/2014/main" id="{61039788-3AF6-F007-5C23-FBA59A06AEE6}"/>
              </a:ext>
            </a:extLst>
          </p:cNvPr>
          <p:cNvSpPr txBox="1"/>
          <p:nvPr/>
        </p:nvSpPr>
        <p:spPr>
          <a:xfrm>
            <a:off x="1088628" y="2640530"/>
            <a:ext cx="8198498" cy="369332"/>
          </a:xfrm>
          <a:prstGeom prst="rect">
            <a:avLst/>
          </a:prstGeom>
          <a:noFill/>
        </p:spPr>
        <p:txBody>
          <a:bodyPr wrap="square" rtlCol="0">
            <a:spAutoFit/>
          </a:bodyPr>
          <a:lstStyle/>
          <a:p>
            <a:r>
              <a:rPr lang="en-US" b="1" dirty="0">
                <a:solidFill>
                  <a:srgbClr val="000000"/>
                </a:solidFill>
                <a:latin typeface="Calibri" panose="020F0502020204030204" pitchFamily="34" charset="0"/>
                <a:ea typeface="Times New Roman" panose="02020603050405020304" pitchFamily="18" charset="0"/>
              </a:rPr>
              <a:t>The main objectives are</a:t>
            </a:r>
            <a:r>
              <a:rPr lang="en-US" dirty="0">
                <a:solidFill>
                  <a:srgbClr val="000000"/>
                </a:solidFill>
                <a:latin typeface="Calibri" panose="020F0502020204030204" pitchFamily="34" charset="0"/>
                <a:ea typeface="Times New Roman" panose="02020603050405020304" pitchFamily="18" charset="0"/>
              </a:rPr>
              <a:t>:</a:t>
            </a:r>
            <a:endParaRPr lang="it-IT" b="1" dirty="0"/>
          </a:p>
        </p:txBody>
      </p:sp>
      <p:pic>
        <p:nvPicPr>
          <p:cNvPr id="7" name="Immagine 6">
            <a:extLst>
              <a:ext uri="{FF2B5EF4-FFF2-40B4-BE49-F238E27FC236}">
                <a16:creationId xmlns:a16="http://schemas.microsoft.com/office/drawing/2014/main" id="{AD6781EA-5CC8-A288-0EEE-4F616222C218}"/>
              </a:ext>
            </a:extLst>
          </p:cNvPr>
          <p:cNvPicPr>
            <a:picLocks noChangeAspect="1"/>
          </p:cNvPicPr>
          <p:nvPr/>
        </p:nvPicPr>
        <p:blipFill>
          <a:blip r:embed="rId2"/>
          <a:stretch>
            <a:fillRect/>
          </a:stretch>
        </p:blipFill>
        <p:spPr>
          <a:xfrm>
            <a:off x="1308265" y="3390822"/>
            <a:ext cx="1703767" cy="1397471"/>
          </a:xfrm>
          <a:prstGeom prst="rect">
            <a:avLst/>
          </a:prstGeom>
        </p:spPr>
      </p:pic>
      <p:pic>
        <p:nvPicPr>
          <p:cNvPr id="11" name="Immagine 10">
            <a:extLst>
              <a:ext uri="{FF2B5EF4-FFF2-40B4-BE49-F238E27FC236}">
                <a16:creationId xmlns:a16="http://schemas.microsoft.com/office/drawing/2014/main" id="{21BA46E9-B469-27ED-CACC-5E2CCA9F4181}"/>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9287125" y="3371483"/>
            <a:ext cx="1609475" cy="1436148"/>
          </a:xfrm>
          <a:prstGeom prst="rect">
            <a:avLst/>
          </a:prstGeom>
        </p:spPr>
      </p:pic>
      <p:pic>
        <p:nvPicPr>
          <p:cNvPr id="12" name="Immagine 11">
            <a:extLst>
              <a:ext uri="{FF2B5EF4-FFF2-40B4-BE49-F238E27FC236}">
                <a16:creationId xmlns:a16="http://schemas.microsoft.com/office/drawing/2014/main" id="{F7A75E43-E61E-4977-8C96-EFBCBB935310}"/>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5344841" y="3390822"/>
            <a:ext cx="1609475" cy="1481740"/>
          </a:xfrm>
          <a:prstGeom prst="rect">
            <a:avLst/>
          </a:prstGeom>
        </p:spPr>
      </p:pic>
      <p:sp>
        <p:nvSpPr>
          <p:cNvPr id="13" name="CasellaDiTesto 12">
            <a:extLst>
              <a:ext uri="{FF2B5EF4-FFF2-40B4-BE49-F238E27FC236}">
                <a16:creationId xmlns:a16="http://schemas.microsoft.com/office/drawing/2014/main" id="{9F52D978-2776-F24C-7C53-0B999AE4657E}"/>
              </a:ext>
            </a:extLst>
          </p:cNvPr>
          <p:cNvSpPr txBox="1"/>
          <p:nvPr/>
        </p:nvSpPr>
        <p:spPr>
          <a:xfrm>
            <a:off x="1021813" y="5358996"/>
            <a:ext cx="2276670" cy="369332"/>
          </a:xfrm>
          <a:prstGeom prst="rect">
            <a:avLst/>
          </a:prstGeom>
          <a:noFill/>
        </p:spPr>
        <p:txBody>
          <a:bodyPr wrap="square" rtlCol="0">
            <a:spAutoFit/>
          </a:bodyPr>
          <a:lstStyle/>
          <a:p>
            <a:r>
              <a:rPr lang="en-US" b="1" dirty="0">
                <a:solidFill>
                  <a:srgbClr val="000000"/>
                </a:solidFill>
                <a:latin typeface="Calibri" panose="020F0502020204030204" pitchFamily="34" charset="0"/>
                <a:ea typeface="Times New Roman" panose="02020603050405020304" pitchFamily="18" charset="0"/>
              </a:rPr>
              <a:t>CLIMATE NEUTRALITY</a:t>
            </a:r>
            <a:endParaRPr lang="it-IT" b="1" dirty="0"/>
          </a:p>
        </p:txBody>
      </p:sp>
      <p:sp>
        <p:nvSpPr>
          <p:cNvPr id="14" name="CasellaDiTesto 13">
            <a:extLst>
              <a:ext uri="{FF2B5EF4-FFF2-40B4-BE49-F238E27FC236}">
                <a16:creationId xmlns:a16="http://schemas.microsoft.com/office/drawing/2014/main" id="{445B4458-AD26-F0A3-0607-23232AE14D0F}"/>
              </a:ext>
            </a:extLst>
          </p:cNvPr>
          <p:cNvSpPr txBox="1"/>
          <p:nvPr/>
        </p:nvSpPr>
        <p:spPr>
          <a:xfrm>
            <a:off x="5344841" y="5358996"/>
            <a:ext cx="1609475" cy="369332"/>
          </a:xfrm>
          <a:prstGeom prst="rect">
            <a:avLst/>
          </a:prstGeom>
          <a:noFill/>
        </p:spPr>
        <p:txBody>
          <a:bodyPr wrap="square" rtlCol="0">
            <a:spAutoFit/>
          </a:bodyPr>
          <a:lstStyle/>
          <a:p>
            <a:r>
              <a:rPr lang="en-US" b="1" dirty="0">
                <a:solidFill>
                  <a:srgbClr val="000000"/>
                </a:solidFill>
                <a:latin typeface="Calibri" panose="020F0502020204030204" pitchFamily="34" charset="0"/>
                <a:ea typeface="Times New Roman" panose="02020603050405020304" pitchFamily="18" charset="0"/>
              </a:rPr>
              <a:t>BIODIVERSITY</a:t>
            </a:r>
            <a:endParaRPr lang="it-IT" b="1" dirty="0"/>
          </a:p>
        </p:txBody>
      </p:sp>
      <p:sp>
        <p:nvSpPr>
          <p:cNvPr id="15" name="CasellaDiTesto 14">
            <a:extLst>
              <a:ext uri="{FF2B5EF4-FFF2-40B4-BE49-F238E27FC236}">
                <a16:creationId xmlns:a16="http://schemas.microsoft.com/office/drawing/2014/main" id="{207339DB-6650-0565-1AD4-B75D5CFBBD2D}"/>
              </a:ext>
            </a:extLst>
          </p:cNvPr>
          <p:cNvSpPr txBox="1"/>
          <p:nvPr/>
        </p:nvSpPr>
        <p:spPr>
          <a:xfrm>
            <a:off x="9287125" y="5358996"/>
            <a:ext cx="1492899" cy="369332"/>
          </a:xfrm>
          <a:prstGeom prst="rect">
            <a:avLst/>
          </a:prstGeom>
          <a:noFill/>
        </p:spPr>
        <p:txBody>
          <a:bodyPr wrap="square" rtlCol="0">
            <a:spAutoFit/>
          </a:bodyPr>
          <a:lstStyle/>
          <a:p>
            <a:r>
              <a:rPr lang="en-US" b="1" dirty="0">
                <a:solidFill>
                  <a:srgbClr val="000000"/>
                </a:solidFill>
                <a:latin typeface="Calibri" panose="020F0502020204030204" pitchFamily="34" charset="0"/>
                <a:ea typeface="Times New Roman" panose="02020603050405020304" pitchFamily="18" charset="0"/>
              </a:rPr>
              <a:t>CIRCULARITY</a:t>
            </a:r>
            <a:endParaRPr lang="it-IT" b="1" dirty="0"/>
          </a:p>
        </p:txBody>
      </p:sp>
    </p:spTree>
    <p:extLst>
      <p:ext uri="{BB962C8B-B14F-4D97-AF65-F5344CB8AC3E}">
        <p14:creationId xmlns:p14="http://schemas.microsoft.com/office/powerpoint/2010/main" val="2534950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it-IT" sz="4400" dirty="0"/>
              <a:t>The </a:t>
            </a:r>
            <a:r>
              <a:rPr lang="it-IT" sz="4400" dirty="0" err="1"/>
              <a:t>European</a:t>
            </a:r>
            <a:r>
              <a:rPr lang="it-IT" sz="4400" dirty="0"/>
              <a:t> Green Deal: multiple goals</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25</a:t>
            </a:fld>
            <a:endParaRPr lang="en-US" dirty="0"/>
          </a:p>
        </p:txBody>
      </p:sp>
      <p:sp>
        <p:nvSpPr>
          <p:cNvPr id="10" name="CasellaDiTesto 9">
            <a:extLst>
              <a:ext uri="{FF2B5EF4-FFF2-40B4-BE49-F238E27FC236}">
                <a16:creationId xmlns:a16="http://schemas.microsoft.com/office/drawing/2014/main" id="{91273308-E884-308E-4D4A-5C3AAE41C64A}"/>
              </a:ext>
            </a:extLst>
          </p:cNvPr>
          <p:cNvSpPr txBox="1"/>
          <p:nvPr/>
        </p:nvSpPr>
        <p:spPr>
          <a:xfrm>
            <a:off x="1507965" y="1690688"/>
            <a:ext cx="10379242" cy="1347805"/>
          </a:xfrm>
          <a:prstGeom prst="rect">
            <a:avLst/>
          </a:prstGeom>
          <a:noFill/>
        </p:spPr>
        <p:txBody>
          <a:bodyPr wrap="square">
            <a:spAutoFit/>
          </a:bodyPr>
          <a:lstStyle/>
          <a:p>
            <a:pPr algn="just">
              <a:lnSpc>
                <a:spcPct val="115000"/>
              </a:lnSpc>
              <a:spcAft>
                <a:spcPts val="1125"/>
              </a:spcAft>
            </a:pPr>
            <a:r>
              <a:rPr lang="en-US" sz="18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Climate Neutrality by 2050</a:t>
            </a: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 balancing the amount of greenhouse gases it emits with the amount removed from the atmosphere or offset through various measures. Achieving climate neutrality is vital for combatting climate change and limiting global warming to well below 2 degrees Celsius above pre-industrial levels, as stipulated in the Paris Agreement.</a:t>
            </a:r>
            <a:endParaRPr lang="it-IT" sz="20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16" name="CasellaDiTesto 15">
            <a:extLst>
              <a:ext uri="{FF2B5EF4-FFF2-40B4-BE49-F238E27FC236}">
                <a16:creationId xmlns:a16="http://schemas.microsoft.com/office/drawing/2014/main" id="{19479A5D-98D3-120D-CC75-A4DA0012FC3F}"/>
              </a:ext>
            </a:extLst>
          </p:cNvPr>
          <p:cNvSpPr txBox="1"/>
          <p:nvPr/>
        </p:nvSpPr>
        <p:spPr>
          <a:xfrm>
            <a:off x="250945" y="3419775"/>
            <a:ext cx="10379242" cy="1029256"/>
          </a:xfrm>
          <a:prstGeom prst="rect">
            <a:avLst/>
          </a:prstGeom>
          <a:noFill/>
        </p:spPr>
        <p:txBody>
          <a:bodyPr wrap="square">
            <a:spAutoFit/>
          </a:bodyPr>
          <a:lstStyle/>
          <a:p>
            <a:pPr algn="just">
              <a:lnSpc>
                <a:spcPct val="115000"/>
              </a:lnSpc>
              <a:spcAft>
                <a:spcPts val="1125"/>
              </a:spcAft>
            </a:pPr>
            <a:r>
              <a:rPr lang="en-US" sz="18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Sustainable and Circular Economy</a:t>
            </a: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 shifting away from the "take-make-dispose" model to a circular economy in which products and materials are reused, repaired, recycled, or repurposed to reduce waste and minimize resource consumption. It also aims to create green jobs and stimulate innovation in clean technologies.</a:t>
            </a:r>
            <a:endParaRPr lang="it-IT" sz="20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17" name="CasellaDiTesto 16">
            <a:extLst>
              <a:ext uri="{FF2B5EF4-FFF2-40B4-BE49-F238E27FC236}">
                <a16:creationId xmlns:a16="http://schemas.microsoft.com/office/drawing/2014/main" id="{7935A7A6-A1DD-92E6-B50A-8C2100954ECE}"/>
              </a:ext>
            </a:extLst>
          </p:cNvPr>
          <p:cNvSpPr txBox="1"/>
          <p:nvPr/>
        </p:nvSpPr>
        <p:spPr>
          <a:xfrm>
            <a:off x="1487107" y="4990423"/>
            <a:ext cx="10379241" cy="923330"/>
          </a:xfrm>
          <a:prstGeom prst="rect">
            <a:avLst/>
          </a:prstGeom>
          <a:noFill/>
        </p:spPr>
        <p:txBody>
          <a:bodyPr wrap="square">
            <a:spAutoFit/>
          </a:bodyPr>
          <a:lstStyle/>
          <a:p>
            <a:r>
              <a:rPr lang="en-US" sz="1800" u="sng" dirty="0">
                <a:solidFill>
                  <a:srgbClr val="000000"/>
                </a:solidFill>
                <a:effectLst/>
                <a:latin typeface="Calibri" panose="020F0502020204030204" pitchFamily="34" charset="0"/>
                <a:ea typeface="Times New Roman" panose="02020603050405020304" pitchFamily="18" charset="0"/>
              </a:rPr>
              <a:t>Biodiversity and Ecosystem Protection</a:t>
            </a:r>
            <a:r>
              <a:rPr lang="en-US" sz="1800" dirty="0">
                <a:solidFill>
                  <a:srgbClr val="000000"/>
                </a:solidFill>
                <a:effectLst/>
                <a:latin typeface="Calibri" panose="020F0502020204030204" pitchFamily="34" charset="0"/>
                <a:ea typeface="Times New Roman" panose="02020603050405020304" pitchFamily="18" charset="0"/>
              </a:rPr>
              <a:t>: preserving natural habitats, protecting endangered species, and maintaining ecosystem services that are crucial for human well-being. It sets out specific targets for halting biodiversity loss, such as restoring degraded ecosystems and increasing the share of organic farming. </a:t>
            </a:r>
            <a:endParaRPr lang="it-IT" dirty="0"/>
          </a:p>
        </p:txBody>
      </p:sp>
      <p:pic>
        <p:nvPicPr>
          <p:cNvPr id="18" name="Immagine 17">
            <a:extLst>
              <a:ext uri="{FF2B5EF4-FFF2-40B4-BE49-F238E27FC236}">
                <a16:creationId xmlns:a16="http://schemas.microsoft.com/office/drawing/2014/main" id="{F4C18671-8EC9-9F7F-3F2B-E9E9D45BFFC8}"/>
              </a:ext>
            </a:extLst>
          </p:cNvPr>
          <p:cNvPicPr>
            <a:picLocks noChangeAspect="1"/>
          </p:cNvPicPr>
          <p:nvPr/>
        </p:nvPicPr>
        <p:blipFill>
          <a:blip r:embed="rId2"/>
          <a:stretch>
            <a:fillRect/>
          </a:stretch>
        </p:blipFill>
        <p:spPr>
          <a:xfrm>
            <a:off x="130629" y="1657031"/>
            <a:ext cx="1356478" cy="1112616"/>
          </a:xfrm>
          <a:prstGeom prst="rect">
            <a:avLst/>
          </a:prstGeom>
        </p:spPr>
      </p:pic>
      <p:pic>
        <p:nvPicPr>
          <p:cNvPr id="19" name="Immagine 18">
            <a:extLst>
              <a:ext uri="{FF2B5EF4-FFF2-40B4-BE49-F238E27FC236}">
                <a16:creationId xmlns:a16="http://schemas.microsoft.com/office/drawing/2014/main" id="{8C3DD646-56C4-241C-0F57-EA2C44C1FC23}"/>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10766545" y="3362698"/>
            <a:ext cx="1281406" cy="1143409"/>
          </a:xfrm>
          <a:prstGeom prst="rect">
            <a:avLst/>
          </a:prstGeom>
        </p:spPr>
      </p:pic>
      <p:pic>
        <p:nvPicPr>
          <p:cNvPr id="20" name="Immagine 19">
            <a:extLst>
              <a:ext uri="{FF2B5EF4-FFF2-40B4-BE49-F238E27FC236}">
                <a16:creationId xmlns:a16="http://schemas.microsoft.com/office/drawing/2014/main" id="{803BC138-3704-27C0-C913-DEF28CA01F36}"/>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130629" y="4810260"/>
            <a:ext cx="1281406" cy="1179708"/>
          </a:xfrm>
          <a:prstGeom prst="rect">
            <a:avLst/>
          </a:prstGeom>
        </p:spPr>
      </p:pic>
    </p:spTree>
    <p:extLst>
      <p:ext uri="{BB962C8B-B14F-4D97-AF65-F5344CB8AC3E}">
        <p14:creationId xmlns:p14="http://schemas.microsoft.com/office/powerpoint/2010/main" val="1815222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0D18F9D-BDFC-0B0A-6C39-FBF7EBC25638}"/>
              </a:ext>
            </a:extLst>
          </p:cNvPr>
          <p:cNvPicPr>
            <a:picLocks noChangeAspect="1"/>
          </p:cNvPicPr>
          <p:nvPr/>
        </p:nvPicPr>
        <p:blipFill>
          <a:blip r:embed="rId2"/>
          <a:stretch>
            <a:fillRect/>
          </a:stretch>
        </p:blipFill>
        <p:spPr>
          <a:xfrm>
            <a:off x="1526415" y="2925885"/>
            <a:ext cx="8927672" cy="3389816"/>
          </a:xfrm>
          <a:prstGeom prst="rect">
            <a:avLst/>
          </a:prstGeom>
        </p:spPr>
      </p:pic>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it-IT" sz="4400" dirty="0"/>
              <a:t>Farm to </a:t>
            </a:r>
            <a:r>
              <a:rPr lang="it-IT" sz="4400" dirty="0" err="1"/>
              <a:t>Fork</a:t>
            </a:r>
            <a:r>
              <a:rPr lang="it-IT" sz="4400" dirty="0"/>
              <a:t> strategy</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26</a:t>
            </a:fld>
            <a:endParaRPr lang="en-US" dirty="0"/>
          </a:p>
        </p:txBody>
      </p:sp>
      <p:sp>
        <p:nvSpPr>
          <p:cNvPr id="3" name="CasellaDiTesto 2">
            <a:extLst>
              <a:ext uri="{FF2B5EF4-FFF2-40B4-BE49-F238E27FC236}">
                <a16:creationId xmlns:a16="http://schemas.microsoft.com/office/drawing/2014/main" id="{6213873A-816F-A6C1-BBF9-CDEBE7332C00}"/>
              </a:ext>
            </a:extLst>
          </p:cNvPr>
          <p:cNvSpPr txBox="1"/>
          <p:nvPr/>
        </p:nvSpPr>
        <p:spPr>
          <a:xfrm>
            <a:off x="550506" y="1476245"/>
            <a:ext cx="10879493" cy="671915"/>
          </a:xfrm>
          <a:prstGeom prst="rect">
            <a:avLst/>
          </a:prstGeom>
          <a:noFill/>
        </p:spPr>
        <p:txBody>
          <a:bodyPr wrap="square" rtlCol="0">
            <a:spAutoFit/>
          </a:bodyPr>
          <a:lstStyle/>
          <a:p>
            <a:pPr algn="just">
              <a:lnSpc>
                <a:spcPct val="107000"/>
              </a:lnSpc>
              <a:spcAft>
                <a:spcPts val="800"/>
              </a:spcAft>
            </a:pPr>
            <a:r>
              <a:rPr lang="en-US"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K</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ey component of the EU Green Deal's effort to create a more sustainable and resilient food system within the European Union.</a:t>
            </a:r>
            <a:endParaRPr lang="it-IT" sz="18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4" name="CasellaDiTesto 3">
            <a:extLst>
              <a:ext uri="{FF2B5EF4-FFF2-40B4-BE49-F238E27FC236}">
                <a16:creationId xmlns:a16="http://schemas.microsoft.com/office/drawing/2014/main" id="{9485B80E-E050-375B-BE33-FAB35EC7DAD7}"/>
              </a:ext>
            </a:extLst>
          </p:cNvPr>
          <p:cNvSpPr txBox="1"/>
          <p:nvPr/>
        </p:nvSpPr>
        <p:spPr>
          <a:xfrm>
            <a:off x="550505" y="2356378"/>
            <a:ext cx="10879493" cy="646331"/>
          </a:xfrm>
          <a:prstGeom prst="rect">
            <a:avLst/>
          </a:prstGeom>
          <a:noFill/>
        </p:spPr>
        <p:txBody>
          <a:bodyPr wrap="square">
            <a:spAutoFit/>
          </a:bodyPr>
          <a:lstStyle/>
          <a:p>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seeks to address </a:t>
            </a:r>
            <a:r>
              <a:rPr lang="en-US" sz="18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environmental challenges</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improve public health</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8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support a fair transition for farmers and consumers</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toward a more </a:t>
            </a:r>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sustainable and healthy food future.</a:t>
            </a:r>
            <a:endParaRPr lang="it-IT" dirty="0"/>
          </a:p>
        </p:txBody>
      </p:sp>
      <p:sp>
        <p:nvSpPr>
          <p:cNvPr id="6" name="CasellaDiTesto 5">
            <a:extLst>
              <a:ext uri="{FF2B5EF4-FFF2-40B4-BE49-F238E27FC236}">
                <a16:creationId xmlns:a16="http://schemas.microsoft.com/office/drawing/2014/main" id="{C5EEE8CE-15AE-C1EF-7728-91EC4C62BE66}"/>
              </a:ext>
            </a:extLst>
          </p:cNvPr>
          <p:cNvSpPr txBox="1"/>
          <p:nvPr/>
        </p:nvSpPr>
        <p:spPr>
          <a:xfrm>
            <a:off x="10665585" y="5914395"/>
            <a:ext cx="1373932" cy="261610"/>
          </a:xfrm>
          <a:prstGeom prst="rect">
            <a:avLst/>
          </a:prstGeom>
          <a:noFill/>
        </p:spPr>
        <p:txBody>
          <a:bodyPr wrap="square">
            <a:spAutoFit/>
          </a:bodyPr>
          <a:lstStyle/>
          <a:p>
            <a:r>
              <a:rPr lang="en-GB" sz="1100" i="1" dirty="0">
                <a:effectLst/>
                <a:latin typeface="Calibri" panose="020F0502020204030204" pitchFamily="34" charset="0"/>
                <a:ea typeface="Times New Roman" panose="02020603050405020304" pitchFamily="18" charset="0"/>
              </a:rPr>
              <a:t>(Source: </a:t>
            </a:r>
            <a:r>
              <a:rPr lang="en-GB" sz="1100" i="1"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3"/>
              </a:rPr>
              <a:t>FAO</a:t>
            </a:r>
            <a:r>
              <a:rPr lang="en-US" sz="11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3"/>
              </a:rPr>
              <a:t>, 2022</a:t>
            </a:r>
            <a:r>
              <a:rPr lang="en-GB" sz="1100" i="1" dirty="0">
                <a:effectLst/>
                <a:latin typeface="Calibri" panose="020F0502020204030204" pitchFamily="34" charset="0"/>
                <a:ea typeface="Times New Roman" panose="02020603050405020304" pitchFamily="18" charset="0"/>
              </a:rPr>
              <a:t>)</a:t>
            </a:r>
            <a:endParaRPr lang="it-IT" sz="1100" dirty="0"/>
          </a:p>
        </p:txBody>
      </p:sp>
    </p:spTree>
    <p:extLst>
      <p:ext uri="{BB962C8B-B14F-4D97-AF65-F5344CB8AC3E}">
        <p14:creationId xmlns:p14="http://schemas.microsoft.com/office/powerpoint/2010/main" val="105568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it-IT" sz="4400" dirty="0"/>
              <a:t>The ‘’Farm to </a:t>
            </a:r>
            <a:r>
              <a:rPr lang="it-IT" sz="4400" dirty="0" err="1"/>
              <a:t>Fork</a:t>
            </a:r>
            <a:r>
              <a:rPr lang="it-IT" sz="4400" dirty="0"/>
              <a:t> </a:t>
            </a:r>
            <a:r>
              <a:rPr lang="it-IT" sz="4400" dirty="0" err="1"/>
              <a:t>journey</a:t>
            </a:r>
            <a:r>
              <a:rPr lang="it-IT" sz="4400" dirty="0"/>
              <a:t>’’</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27</a:t>
            </a:fld>
            <a:endParaRPr lang="en-US" dirty="0"/>
          </a:p>
        </p:txBody>
      </p:sp>
      <p:pic>
        <p:nvPicPr>
          <p:cNvPr id="7" name="Picture 2">
            <a:extLst>
              <a:ext uri="{FF2B5EF4-FFF2-40B4-BE49-F238E27FC236}">
                <a16:creationId xmlns:a16="http://schemas.microsoft.com/office/drawing/2014/main" id="{28F17916-E13E-C462-97DA-04A614C8B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074" y="1538008"/>
            <a:ext cx="9272451" cy="4853548"/>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9D32562D-49E7-EB18-3455-FADE542D1979}"/>
              </a:ext>
            </a:extLst>
          </p:cNvPr>
          <p:cNvSpPr txBox="1"/>
          <p:nvPr/>
        </p:nvSpPr>
        <p:spPr>
          <a:xfrm>
            <a:off x="10389791" y="5695520"/>
            <a:ext cx="1470817" cy="261610"/>
          </a:xfrm>
          <a:prstGeom prst="rect">
            <a:avLst/>
          </a:prstGeom>
          <a:noFill/>
        </p:spPr>
        <p:txBody>
          <a:bodyPr wrap="square">
            <a:spAutoFit/>
          </a:bodyPr>
          <a:lstStyle/>
          <a:p>
            <a:pPr algn="just">
              <a:spcAft>
                <a:spcPts val="1000"/>
              </a:spcAft>
            </a:pPr>
            <a:r>
              <a:rPr lang="en-US"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(Source: </a:t>
            </a:r>
            <a:r>
              <a:rPr lang="en-US" sz="1100" i="1" u="sng"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hlinkClick r:id="rId3"/>
              </a:rPr>
              <a:t>Collidu, 2022</a:t>
            </a:r>
            <a:r>
              <a:rPr lang="en-US"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a:t>
            </a:r>
            <a:endParaRPr lang="it-IT" sz="900" i="1" dirty="0">
              <a:solidFill>
                <a:srgbClr val="1F497D"/>
              </a:solidFill>
              <a:effectLst/>
              <a:latin typeface="Minion Pro"/>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1275801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it-IT" sz="4400" dirty="0"/>
              <a:t>The 4 </a:t>
            </a:r>
            <a:r>
              <a:rPr lang="it-IT" sz="4400" dirty="0" err="1"/>
              <a:t>pillars</a:t>
            </a:r>
            <a:r>
              <a:rPr lang="it-IT" sz="4400" dirty="0"/>
              <a:t> of the strategy</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28</a:t>
            </a:fld>
            <a:endParaRPr lang="en-US" dirty="0"/>
          </a:p>
        </p:txBody>
      </p:sp>
      <p:pic>
        <p:nvPicPr>
          <p:cNvPr id="3" name="Immagine 2">
            <a:extLst>
              <a:ext uri="{FF2B5EF4-FFF2-40B4-BE49-F238E27FC236}">
                <a16:creationId xmlns:a16="http://schemas.microsoft.com/office/drawing/2014/main" id="{23EE3CEB-7F70-FB97-5D6D-333159A8B5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8588" y="2127966"/>
            <a:ext cx="3938451" cy="3938451"/>
          </a:xfrm>
          <a:prstGeom prst="rect">
            <a:avLst/>
          </a:prstGeom>
          <a:noFill/>
        </p:spPr>
      </p:pic>
      <p:sp>
        <p:nvSpPr>
          <p:cNvPr id="4" name="CasellaDiTesto 3">
            <a:extLst>
              <a:ext uri="{FF2B5EF4-FFF2-40B4-BE49-F238E27FC236}">
                <a16:creationId xmlns:a16="http://schemas.microsoft.com/office/drawing/2014/main" id="{0F530683-3B8F-C99A-A808-F95ABCF95B03}"/>
              </a:ext>
            </a:extLst>
          </p:cNvPr>
          <p:cNvSpPr txBox="1"/>
          <p:nvPr/>
        </p:nvSpPr>
        <p:spPr>
          <a:xfrm>
            <a:off x="2221011" y="2594313"/>
            <a:ext cx="4469362" cy="3693319"/>
          </a:xfrm>
          <a:prstGeom prst="rect">
            <a:avLst/>
          </a:prstGeom>
          <a:noFill/>
        </p:spPr>
        <p:txBody>
          <a:bodyPr wrap="square" rtlCol="0">
            <a:spAutoFit/>
          </a:bodyPr>
          <a:lstStyle/>
          <a:p>
            <a:r>
              <a:rPr lang="en-US" u="sng" kern="100" dirty="0">
                <a:latin typeface="Calibri" panose="020F0502020204030204" pitchFamily="34" charset="0"/>
                <a:ea typeface="Calibri" panose="020F0502020204030204" pitchFamily="34" charset="0"/>
              </a:rPr>
              <a:t>Sustainable Food Production</a:t>
            </a:r>
          </a:p>
          <a:p>
            <a:endParaRPr lang="en-US" kern="100" dirty="0">
              <a:latin typeface="Calibri" panose="020F0502020204030204" pitchFamily="34" charset="0"/>
              <a:ea typeface="Calibri" panose="020F0502020204030204" pitchFamily="34" charset="0"/>
            </a:endParaRPr>
          </a:p>
          <a:p>
            <a:endParaRPr lang="en-US" u="sng" kern="100" dirty="0">
              <a:latin typeface="Calibri" panose="020F0502020204030204" pitchFamily="34" charset="0"/>
              <a:ea typeface="Calibri" panose="020F0502020204030204" pitchFamily="34" charset="0"/>
            </a:endParaRPr>
          </a:p>
          <a:p>
            <a:endParaRPr lang="en-US" u="sng" kern="100" dirty="0">
              <a:latin typeface="Calibri" panose="020F0502020204030204" pitchFamily="34" charset="0"/>
              <a:ea typeface="Calibri" panose="020F0502020204030204" pitchFamily="34" charset="0"/>
            </a:endParaRPr>
          </a:p>
          <a:p>
            <a:r>
              <a:rPr lang="en-US" u="sng" kern="100" dirty="0">
                <a:latin typeface="Calibri" panose="020F0502020204030204" pitchFamily="34" charset="0"/>
                <a:ea typeface="Calibri" panose="020F0502020204030204" pitchFamily="34" charset="0"/>
              </a:rPr>
              <a:t>Sustainable Food Processing &amp; Distribution</a:t>
            </a:r>
          </a:p>
          <a:p>
            <a:pPr marL="342900" indent="-342900">
              <a:buFont typeface="+mj-lt"/>
              <a:buAutoNum type="arabicPeriod"/>
            </a:pPr>
            <a:endParaRPr lang="en-US" u="sng" kern="100" dirty="0">
              <a:latin typeface="Calibri" panose="020F0502020204030204" pitchFamily="34" charset="0"/>
              <a:ea typeface="Calibri" panose="020F0502020204030204" pitchFamily="34" charset="0"/>
            </a:endParaRPr>
          </a:p>
          <a:p>
            <a:endParaRPr lang="en-US" kern="100" dirty="0">
              <a:latin typeface="Calibri" panose="020F0502020204030204" pitchFamily="34" charset="0"/>
              <a:ea typeface="Calibri" panose="020F0502020204030204" pitchFamily="34" charset="0"/>
            </a:endParaRPr>
          </a:p>
          <a:p>
            <a:endParaRPr lang="en-US" u="sng" kern="100" dirty="0">
              <a:latin typeface="Calibri" panose="020F0502020204030204" pitchFamily="34" charset="0"/>
              <a:ea typeface="Calibri" panose="020F0502020204030204" pitchFamily="34" charset="0"/>
            </a:endParaRPr>
          </a:p>
          <a:p>
            <a:r>
              <a:rPr lang="en-US" u="sng" kern="100" dirty="0">
                <a:latin typeface="Calibri" panose="020F0502020204030204" pitchFamily="34" charset="0"/>
                <a:ea typeface="Calibri" panose="020F0502020204030204" pitchFamily="34" charset="0"/>
              </a:rPr>
              <a:t>Sustainable Food Consumption</a:t>
            </a:r>
          </a:p>
          <a:p>
            <a:endParaRPr lang="en-US" u="sng" kern="100" dirty="0">
              <a:latin typeface="Calibri" panose="020F0502020204030204" pitchFamily="34" charset="0"/>
              <a:ea typeface="Calibri" panose="020F0502020204030204" pitchFamily="34" charset="0"/>
            </a:endParaRPr>
          </a:p>
          <a:p>
            <a:endParaRPr lang="en-US" u="sng" kern="100" dirty="0">
              <a:latin typeface="Calibri" panose="020F0502020204030204" pitchFamily="34" charset="0"/>
              <a:ea typeface="Calibri" panose="020F0502020204030204" pitchFamily="34" charset="0"/>
            </a:endParaRPr>
          </a:p>
          <a:p>
            <a:endParaRPr lang="en-US" u="sng" kern="100" dirty="0">
              <a:latin typeface="Calibri" panose="020F0502020204030204" pitchFamily="34" charset="0"/>
              <a:ea typeface="Calibri" panose="020F0502020204030204" pitchFamily="34" charset="0"/>
            </a:endParaRPr>
          </a:p>
          <a:p>
            <a:r>
              <a:rPr lang="en-US" u="sng" kern="100" dirty="0">
                <a:latin typeface="Calibri" panose="020F0502020204030204" pitchFamily="34" charset="0"/>
                <a:ea typeface="Calibri" panose="020F0502020204030204" pitchFamily="34" charset="0"/>
              </a:rPr>
              <a:t>Food Loss &amp; Waste Prevention</a:t>
            </a:r>
            <a:endParaRPr lang="it-IT" u="sng" dirty="0"/>
          </a:p>
        </p:txBody>
      </p:sp>
      <p:sp>
        <p:nvSpPr>
          <p:cNvPr id="5" name="CasellaDiTesto 4">
            <a:extLst>
              <a:ext uri="{FF2B5EF4-FFF2-40B4-BE49-F238E27FC236}">
                <a16:creationId xmlns:a16="http://schemas.microsoft.com/office/drawing/2014/main" id="{B5275B0D-7122-2F22-02F6-054AB3F7F77C}"/>
              </a:ext>
            </a:extLst>
          </p:cNvPr>
          <p:cNvSpPr txBox="1"/>
          <p:nvPr/>
        </p:nvSpPr>
        <p:spPr>
          <a:xfrm>
            <a:off x="737401" y="1586162"/>
            <a:ext cx="10717197" cy="646331"/>
          </a:xfrm>
          <a:prstGeom prst="rect">
            <a:avLst/>
          </a:prstGeom>
          <a:noFill/>
        </p:spPr>
        <p:txBody>
          <a:bodyPr wrap="square" rtlCol="0">
            <a:spAutoFit/>
          </a:bodyPr>
          <a:lstStyle/>
          <a:p>
            <a:r>
              <a:rPr lang="en-US" kern="100" dirty="0">
                <a:latin typeface="Calibri" panose="020F0502020204030204" pitchFamily="34" charset="0"/>
                <a:ea typeface="Calibri" panose="020F0502020204030204" pitchFamily="34" charset="0"/>
                <a:cs typeface="Times New Roman" panose="02020603050405020304" pitchFamily="18" charset="0"/>
              </a:rPr>
              <a:t>The 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trategy is based on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four pillars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designed to address various aspects of the food system, from production to consumption</a:t>
            </a:r>
            <a:r>
              <a:rPr lang="en-US" dirty="0">
                <a:solidFill>
                  <a:srgbClr val="000000"/>
                </a:solidFill>
                <a:latin typeface="Calibri" panose="020F0502020204030204" pitchFamily="34" charset="0"/>
                <a:ea typeface="Times New Roman" panose="02020603050405020304" pitchFamily="18" charset="0"/>
              </a:rPr>
              <a:t>:</a:t>
            </a:r>
            <a:endParaRPr lang="it-IT" b="1" dirty="0"/>
          </a:p>
        </p:txBody>
      </p:sp>
      <p:pic>
        <p:nvPicPr>
          <p:cNvPr id="6" name="Immagine 5">
            <a:extLst>
              <a:ext uri="{FF2B5EF4-FFF2-40B4-BE49-F238E27FC236}">
                <a16:creationId xmlns:a16="http://schemas.microsoft.com/office/drawing/2014/main" id="{02C3B111-AFB9-68B7-582D-260E57299032}"/>
              </a:ext>
            </a:extLst>
          </p:cNvPr>
          <p:cNvPicPr>
            <a:picLocks noChangeAspect="1"/>
          </p:cNvPicPr>
          <p:nvPr/>
        </p:nvPicPr>
        <p:blipFill>
          <a:blip r:embed="rId3"/>
          <a:stretch>
            <a:fillRect/>
          </a:stretch>
        </p:blipFill>
        <p:spPr>
          <a:xfrm>
            <a:off x="870072" y="2282902"/>
            <a:ext cx="912724" cy="839706"/>
          </a:xfrm>
          <a:prstGeom prst="rect">
            <a:avLst/>
          </a:prstGeom>
        </p:spPr>
      </p:pic>
      <p:pic>
        <p:nvPicPr>
          <p:cNvPr id="11" name="Immagine 10">
            <a:extLst>
              <a:ext uri="{FF2B5EF4-FFF2-40B4-BE49-F238E27FC236}">
                <a16:creationId xmlns:a16="http://schemas.microsoft.com/office/drawing/2014/main" id="{DBBA0DBF-96AE-7DFE-B95B-6194F7BD6320}"/>
              </a:ext>
            </a:extLst>
          </p:cNvPr>
          <p:cNvPicPr>
            <a:picLocks noChangeAspect="1"/>
          </p:cNvPicPr>
          <p:nvPr/>
        </p:nvPicPr>
        <p:blipFill>
          <a:blip r:embed="rId4"/>
          <a:stretch>
            <a:fillRect/>
          </a:stretch>
        </p:blipFill>
        <p:spPr>
          <a:xfrm>
            <a:off x="861878" y="3342729"/>
            <a:ext cx="873750" cy="838800"/>
          </a:xfrm>
          <a:prstGeom prst="rect">
            <a:avLst/>
          </a:prstGeom>
        </p:spPr>
      </p:pic>
      <p:pic>
        <p:nvPicPr>
          <p:cNvPr id="12" name="Immagine 11">
            <a:extLst>
              <a:ext uri="{FF2B5EF4-FFF2-40B4-BE49-F238E27FC236}">
                <a16:creationId xmlns:a16="http://schemas.microsoft.com/office/drawing/2014/main" id="{6DD357CE-401F-0111-F8EB-11A7D23BC71C}"/>
              </a:ext>
            </a:extLst>
          </p:cNvPr>
          <p:cNvPicPr>
            <a:picLocks noChangeAspect="1"/>
          </p:cNvPicPr>
          <p:nvPr/>
        </p:nvPicPr>
        <p:blipFill>
          <a:blip r:embed="rId5"/>
          <a:stretch>
            <a:fillRect/>
          </a:stretch>
        </p:blipFill>
        <p:spPr>
          <a:xfrm>
            <a:off x="899106" y="4458722"/>
            <a:ext cx="877277" cy="838800"/>
          </a:xfrm>
          <a:prstGeom prst="rect">
            <a:avLst/>
          </a:prstGeom>
        </p:spPr>
      </p:pic>
      <p:pic>
        <p:nvPicPr>
          <p:cNvPr id="13" name="Immagine 12">
            <a:extLst>
              <a:ext uri="{FF2B5EF4-FFF2-40B4-BE49-F238E27FC236}">
                <a16:creationId xmlns:a16="http://schemas.microsoft.com/office/drawing/2014/main" id="{FA836CB2-A0C9-40E2-C178-8CF0B323BB2A}"/>
              </a:ext>
            </a:extLst>
          </p:cNvPr>
          <p:cNvPicPr>
            <a:picLocks noChangeAspect="1"/>
          </p:cNvPicPr>
          <p:nvPr/>
        </p:nvPicPr>
        <p:blipFill>
          <a:blip r:embed="rId6"/>
          <a:stretch>
            <a:fillRect/>
          </a:stretch>
        </p:blipFill>
        <p:spPr>
          <a:xfrm>
            <a:off x="906597" y="5517643"/>
            <a:ext cx="890103" cy="838800"/>
          </a:xfrm>
          <a:prstGeom prst="rect">
            <a:avLst/>
          </a:prstGeom>
        </p:spPr>
      </p:pic>
      <p:sp>
        <p:nvSpPr>
          <p:cNvPr id="14" name="CasellaDiTesto 13">
            <a:extLst>
              <a:ext uri="{FF2B5EF4-FFF2-40B4-BE49-F238E27FC236}">
                <a16:creationId xmlns:a16="http://schemas.microsoft.com/office/drawing/2014/main" id="{A1E1BA2A-EFFB-CAA8-3345-DE03632FC421}"/>
              </a:ext>
            </a:extLst>
          </p:cNvPr>
          <p:cNvSpPr txBox="1"/>
          <p:nvPr/>
        </p:nvSpPr>
        <p:spPr>
          <a:xfrm>
            <a:off x="7856375" y="6170065"/>
            <a:ext cx="2453951" cy="261610"/>
          </a:xfrm>
          <a:prstGeom prst="rect">
            <a:avLst/>
          </a:prstGeom>
          <a:noFill/>
        </p:spPr>
        <p:txBody>
          <a:bodyPr wrap="square">
            <a:spAutoFit/>
          </a:bodyPr>
          <a:lstStyle/>
          <a:p>
            <a:pPr algn="just">
              <a:spcAft>
                <a:spcPts val="1000"/>
              </a:spcAft>
            </a:pPr>
            <a:r>
              <a:rPr lang="en-US"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(Source: </a:t>
            </a:r>
            <a:r>
              <a:rPr lang="en-US" sz="1100" i="1" u="sng"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hlinkClick r:id="rId7"/>
              </a:rPr>
              <a:t>European Commission</a:t>
            </a:r>
            <a:r>
              <a:rPr lang="en-US" sz="1100" i="1" u="sng" dirty="0">
                <a:solidFill>
                  <a:srgbClr val="0000FF"/>
                </a:solidFill>
                <a:effectLst/>
                <a:latin typeface="Calibri" panose="020F0502020204030204" pitchFamily="34" charset="0"/>
                <a:ea typeface="Times New Roman" panose="02020603050405020304" pitchFamily="18" charset="0"/>
                <a:cs typeface="Open Sans" panose="020B0606030504020204" pitchFamily="34" charset="0"/>
              </a:rPr>
              <a:t>, 2022</a:t>
            </a:r>
            <a:r>
              <a:rPr lang="en-US"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a:t>
            </a:r>
            <a:endParaRPr lang="it-IT" sz="900" i="1" dirty="0">
              <a:solidFill>
                <a:srgbClr val="1F497D"/>
              </a:solidFill>
              <a:effectLst/>
              <a:latin typeface="Minion Pro"/>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1238251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dirty="0"/>
              <a:t>Practical Activity #4</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29</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r>
              <a:rPr lang="en-US" i="1" kern="100" dirty="0">
                <a:latin typeface="Calibri" panose="020F0502020204030204" pitchFamily="34" charset="0"/>
                <a:ea typeface="Calibri" panose="020F0502020204030204" pitchFamily="34" charset="0"/>
              </a:rPr>
              <a:t>Group Activity</a:t>
            </a:r>
            <a:endParaRPr lang="en-US" sz="2800" i="1" kern="100" dirty="0">
              <a:effectLst/>
              <a:latin typeface="Calibri" panose="020F0502020204030204" pitchFamily="34" charset="0"/>
              <a:ea typeface="Calibri" panose="020F0502020204030204" pitchFamily="34" charset="0"/>
            </a:endParaRPr>
          </a:p>
          <a:p>
            <a:pPr marL="0" indent="0" algn="ctr">
              <a:buNone/>
            </a:pPr>
            <a:r>
              <a:rPr lang="en-US" sz="2800" i="1" kern="100" dirty="0">
                <a:effectLst/>
                <a:latin typeface="Calibri" panose="020F0502020204030204" pitchFamily="34" charset="0"/>
                <a:ea typeface="Calibri" panose="020F0502020204030204" pitchFamily="34" charset="0"/>
              </a:rPr>
              <a:t>Split in teams of 4. </a:t>
            </a:r>
          </a:p>
          <a:p>
            <a:pPr marL="0" indent="0" algn="ctr">
              <a:buNone/>
            </a:pPr>
            <a:r>
              <a:rPr lang="en-US" sz="2800" i="1" kern="100" dirty="0">
                <a:effectLst/>
                <a:latin typeface="Calibri" panose="020F0502020204030204" pitchFamily="34" charset="0"/>
                <a:ea typeface="Calibri" panose="020F0502020204030204" pitchFamily="34" charset="0"/>
              </a:rPr>
              <a:t>Each team should try to focus on one specific pillar of the Farm To Fork strategy. Based on this each team will write down  3 examples that represent this pillar as well as the benefits that are connected with them.  </a:t>
            </a:r>
          </a:p>
          <a:p>
            <a:pPr marL="0" indent="0" algn="ctr">
              <a:buNone/>
            </a:pPr>
            <a:r>
              <a:rPr lang="en-US" i="1" kern="100" dirty="0">
                <a:latin typeface="Calibri" panose="020F0502020204030204" pitchFamily="34" charset="0"/>
              </a:rPr>
              <a:t>All teams present their findings and discussion will take place upon them. </a:t>
            </a:r>
            <a:endParaRPr lang="it-IT" sz="2800" dirty="0"/>
          </a:p>
        </p:txBody>
      </p:sp>
    </p:spTree>
    <p:extLst>
      <p:ext uri="{BB962C8B-B14F-4D97-AF65-F5344CB8AC3E}">
        <p14:creationId xmlns:p14="http://schemas.microsoft.com/office/powerpoint/2010/main" val="31852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dirty="0"/>
              <a:t>Content</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pPr marL="342900" indent="-342900">
              <a:buFont typeface="+mj-lt"/>
              <a:buAutoNum type="arabicPeriod"/>
            </a:pPr>
            <a:r>
              <a:rPr lang="it-IT" dirty="0"/>
              <a:t>The concept of </a:t>
            </a:r>
            <a:r>
              <a:rPr lang="it-IT" dirty="0" err="1"/>
              <a:t>Sustainability</a:t>
            </a:r>
            <a:r>
              <a:rPr lang="it-IT" dirty="0"/>
              <a:t> and </a:t>
            </a:r>
            <a:r>
              <a:rPr lang="it-IT" dirty="0" err="1"/>
              <a:t>its</a:t>
            </a:r>
            <a:r>
              <a:rPr lang="it-IT" dirty="0"/>
              <a:t> </a:t>
            </a:r>
            <a:r>
              <a:rPr lang="it-IT" dirty="0" err="1"/>
              <a:t>three</a:t>
            </a:r>
            <a:r>
              <a:rPr lang="it-IT" dirty="0"/>
              <a:t> </a:t>
            </a:r>
            <a:r>
              <a:rPr lang="it-IT" dirty="0" err="1"/>
              <a:t>pillars</a:t>
            </a:r>
            <a:endParaRPr lang="it-IT" dirty="0"/>
          </a:p>
          <a:p>
            <a:pPr marL="342900" indent="-342900">
              <a:buFont typeface="+mj-lt"/>
              <a:buAutoNum type="arabicPeriod"/>
            </a:pPr>
            <a:endParaRPr lang="it-IT" dirty="0"/>
          </a:p>
          <a:p>
            <a:pPr marL="342900" indent="-342900">
              <a:buFont typeface="+mj-lt"/>
              <a:buAutoNum type="arabicPeriod"/>
            </a:pPr>
            <a:r>
              <a:rPr lang="it-IT" dirty="0"/>
              <a:t>Bioeconomy and related concepts</a:t>
            </a:r>
          </a:p>
          <a:p>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158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237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dirty="0"/>
              <a:t>Content</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2225040"/>
            <a:ext cx="10515600" cy="3566160"/>
          </a:xfrm>
        </p:spPr>
        <p:txBody>
          <a:bodyPr/>
          <a:lstStyle/>
          <a:p>
            <a:pPr marL="342900" indent="-342900">
              <a:buFont typeface="+mj-lt"/>
              <a:buAutoNum type="arabicPeriod"/>
            </a:pPr>
            <a:r>
              <a:rPr lang="en-GB" dirty="0"/>
              <a:t>Key elements of waste management, energy efficiency, water, and food waste practices</a:t>
            </a:r>
            <a:endParaRPr lang="it-IT" dirty="0"/>
          </a:p>
          <a:p>
            <a:pPr marL="0" indent="0">
              <a:buNone/>
            </a:pP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a:t>
            </a:r>
            <a:r>
              <a:rPr lang="en-US" dirty="0">
                <a:solidFill>
                  <a:schemeClr val="bg1">
                    <a:lumMod val="65000"/>
                  </a:schemeClr>
                </a:solidFill>
              </a:rPr>
              <a:t>Waste management</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683615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33331-C3EB-BF89-B005-AA40BC55A26B}"/>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72E3A39A-D39A-B0EF-AC9B-A502D73CD52A}"/>
              </a:ext>
            </a:extLst>
          </p:cNvPr>
          <p:cNvSpPr>
            <a:spLocks noGrp="1"/>
          </p:cNvSpPr>
          <p:nvPr>
            <p:ph type="title"/>
          </p:nvPr>
        </p:nvSpPr>
        <p:spPr/>
        <p:txBody>
          <a:bodyPr/>
          <a:lstStyle/>
          <a:p>
            <a:r>
              <a:rPr lang="it-IT" dirty="0"/>
              <a:t>Waste management</a:t>
            </a:r>
            <a:endParaRPr lang="en-GB" dirty="0"/>
          </a:p>
        </p:txBody>
      </p:sp>
      <p:sp>
        <p:nvSpPr>
          <p:cNvPr id="8" name="Segnaposto contenuto 7">
            <a:extLst>
              <a:ext uri="{FF2B5EF4-FFF2-40B4-BE49-F238E27FC236}">
                <a16:creationId xmlns:a16="http://schemas.microsoft.com/office/drawing/2014/main" id="{7B57F739-FA47-8187-0F24-C9377C0C5649}"/>
              </a:ext>
            </a:extLst>
          </p:cNvPr>
          <p:cNvSpPr>
            <a:spLocks noGrp="1"/>
          </p:cNvSpPr>
          <p:nvPr>
            <p:ph idx="1"/>
          </p:nvPr>
        </p:nvSpPr>
        <p:spPr>
          <a:xfrm>
            <a:off x="6255494" y="1956646"/>
            <a:ext cx="5346404" cy="3566160"/>
          </a:xfrm>
        </p:spPr>
        <p:txBody>
          <a:bodyPr>
            <a:normAutofit/>
          </a:bodyPr>
          <a:lstStyle/>
          <a:p>
            <a:pPr marL="0" indent="0">
              <a:buNone/>
            </a:pPr>
            <a:r>
              <a:rPr lang="it-IT" sz="3200" dirty="0"/>
              <a:t>Focuses on </a:t>
            </a:r>
            <a:r>
              <a:rPr lang="en-GB" sz="3200" dirty="0"/>
              <a:t>preserving the value and properties of waste materials by delivering high quality, secondary, raw materials to the economy.</a:t>
            </a:r>
            <a:endParaRPr lang="it-IT" sz="3200" dirty="0"/>
          </a:p>
        </p:txBody>
      </p:sp>
      <p:sp>
        <p:nvSpPr>
          <p:cNvPr id="2" name="Segnaposto piè di pagina 1">
            <a:extLst>
              <a:ext uri="{FF2B5EF4-FFF2-40B4-BE49-F238E27FC236}">
                <a16:creationId xmlns:a16="http://schemas.microsoft.com/office/drawing/2014/main" id="{7915360D-6FDB-5CB5-8DE2-7CFF5F920EE6}"/>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a:t>
            </a:r>
            <a:r>
              <a:rPr lang="en-US" dirty="0">
                <a:solidFill>
                  <a:schemeClr val="bg1">
                    <a:lumMod val="65000"/>
                  </a:schemeClr>
                </a:solidFill>
              </a:rPr>
              <a:t>Waste management</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1AF39EE7-5FC1-58B9-6F4A-44DED461CCDB}"/>
              </a:ext>
            </a:extLst>
          </p:cNvPr>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1026" name="Εικόνα 37" descr="Definition of Waste Management">
            <a:extLst>
              <a:ext uri="{FF2B5EF4-FFF2-40B4-BE49-F238E27FC236}">
                <a16:creationId xmlns:a16="http://schemas.microsoft.com/office/drawing/2014/main" id="{A555727F-668C-7651-04BE-1CCAE0B03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69" y="1663701"/>
            <a:ext cx="5685938" cy="3785605"/>
          </a:xfrm>
          <a:prstGeom prst="rect">
            <a:avLst/>
          </a:prstGeom>
          <a:noFill/>
          <a:extLst>
            <a:ext uri="{909E8E84-426E-40DD-AFC4-6F175D3DCCD1}">
              <a14:hiddenFill xmlns:a14="http://schemas.microsoft.com/office/drawing/2010/main">
                <a:solidFill>
                  <a:srgbClr val="FFFFFF"/>
                </a:solidFill>
              </a14:hiddenFill>
            </a:ext>
          </a:extLst>
        </p:spPr>
      </p:pic>
      <p:sp>
        <p:nvSpPr>
          <p:cNvPr id="4" name="Πλαίσιο κειμένου 63">
            <a:extLst>
              <a:ext uri="{FF2B5EF4-FFF2-40B4-BE49-F238E27FC236}">
                <a16:creationId xmlns:a16="http://schemas.microsoft.com/office/drawing/2014/main" id="{B118B253-CEE3-C98A-C64A-F629C47F4A9D}"/>
              </a:ext>
            </a:extLst>
          </p:cNvPr>
          <p:cNvSpPr txBox="1"/>
          <p:nvPr/>
        </p:nvSpPr>
        <p:spPr>
          <a:xfrm>
            <a:off x="2476849" y="5602056"/>
            <a:ext cx="1233378" cy="41774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6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source</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1915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DAA83-2104-D318-023B-391F78E9BCD6}"/>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8C1E5774-F9D7-3033-E5F0-B5B9E493184E}"/>
              </a:ext>
            </a:extLst>
          </p:cNvPr>
          <p:cNvSpPr>
            <a:spLocks noGrp="1"/>
          </p:cNvSpPr>
          <p:nvPr>
            <p:ph type="title"/>
          </p:nvPr>
        </p:nvSpPr>
        <p:spPr/>
        <p:txBody>
          <a:bodyPr/>
          <a:lstStyle/>
          <a:p>
            <a:r>
              <a:rPr lang="it-IT" dirty="0"/>
              <a:t>Connected concepts </a:t>
            </a:r>
            <a:endParaRPr lang="en-GB" dirty="0"/>
          </a:p>
        </p:txBody>
      </p:sp>
      <p:sp>
        <p:nvSpPr>
          <p:cNvPr id="8" name="Segnaposto contenuto 7">
            <a:extLst>
              <a:ext uri="{FF2B5EF4-FFF2-40B4-BE49-F238E27FC236}">
                <a16:creationId xmlns:a16="http://schemas.microsoft.com/office/drawing/2014/main" id="{FB067354-A647-9247-353D-9CA508A93D25}"/>
              </a:ext>
            </a:extLst>
          </p:cNvPr>
          <p:cNvSpPr>
            <a:spLocks noGrp="1"/>
          </p:cNvSpPr>
          <p:nvPr>
            <p:ph idx="1"/>
          </p:nvPr>
        </p:nvSpPr>
        <p:spPr>
          <a:xfrm>
            <a:off x="5836920" y="1956646"/>
            <a:ext cx="5764978" cy="3423074"/>
          </a:xfrm>
        </p:spPr>
        <p:txBody>
          <a:bodyPr>
            <a:normAutofit fontScale="92500" lnSpcReduction="20000"/>
          </a:bodyPr>
          <a:lstStyle/>
          <a:p>
            <a:pPr marL="0" indent="0">
              <a:buNone/>
            </a:pPr>
            <a:r>
              <a:rPr lang="en-US" sz="3200" dirty="0">
                <a:solidFill>
                  <a:schemeClr val="tx1"/>
                </a:solidFill>
              </a:rPr>
              <a:t>Food and water management:</a:t>
            </a:r>
          </a:p>
          <a:p>
            <a:pPr marL="0" indent="0">
              <a:buNone/>
            </a:pPr>
            <a:r>
              <a:rPr lang="en-GB" sz="3200" dirty="0">
                <a:solidFill>
                  <a:schemeClr val="tx1"/>
                </a:solidFill>
              </a:rPr>
              <a:t>in 2019 households produced globally 596 million tones food waste, whilst in 2017, the average water consumption of households in Europe was estimated at 147 litres/day per person with the daily minimum to be estimated at 50 litres/day per person</a:t>
            </a:r>
            <a:endParaRPr lang="it-IT" sz="3200" dirty="0">
              <a:solidFill>
                <a:schemeClr val="tx1"/>
              </a:solidFill>
            </a:endParaRPr>
          </a:p>
        </p:txBody>
      </p:sp>
      <p:sp>
        <p:nvSpPr>
          <p:cNvPr id="2" name="Segnaposto piè di pagina 1">
            <a:extLst>
              <a:ext uri="{FF2B5EF4-FFF2-40B4-BE49-F238E27FC236}">
                <a16:creationId xmlns:a16="http://schemas.microsoft.com/office/drawing/2014/main" id="{C3270359-356E-53AB-F267-47DF43BC696B}"/>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a:t>
            </a:r>
            <a:r>
              <a:rPr lang="en-US" dirty="0">
                <a:solidFill>
                  <a:schemeClr val="bg1">
                    <a:lumMod val="65000"/>
                  </a:schemeClr>
                </a:solidFill>
              </a:rPr>
              <a:t>Waste management</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AA0D4DB8-2FEF-72CE-DBF3-C4CC2D1A268C}"/>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
        <p:nvSpPr>
          <p:cNvPr id="5" name="TextBox 4">
            <a:extLst>
              <a:ext uri="{FF2B5EF4-FFF2-40B4-BE49-F238E27FC236}">
                <a16:creationId xmlns:a16="http://schemas.microsoft.com/office/drawing/2014/main" id="{8848DF23-6814-B92A-9C36-F2D6B9429129}"/>
              </a:ext>
            </a:extLst>
          </p:cNvPr>
          <p:cNvSpPr txBox="1"/>
          <p:nvPr/>
        </p:nvSpPr>
        <p:spPr>
          <a:xfrm>
            <a:off x="975360" y="1956646"/>
            <a:ext cx="4328160" cy="4154984"/>
          </a:xfrm>
          <a:prstGeom prst="rect">
            <a:avLst/>
          </a:prstGeom>
          <a:noFill/>
        </p:spPr>
        <p:txBody>
          <a:bodyPr wrap="square" rtlCol="0">
            <a:spAutoFit/>
          </a:bodyPr>
          <a:lstStyle/>
          <a:p>
            <a:pPr algn="just"/>
            <a:r>
              <a:rPr lang="en-US" sz="3200" dirty="0"/>
              <a:t>Energy Efficiency:</a:t>
            </a:r>
          </a:p>
          <a:p>
            <a:pPr algn="just"/>
            <a:r>
              <a:rPr lang="en-US" sz="3200" dirty="0"/>
              <a:t> </a:t>
            </a:r>
            <a:r>
              <a:rPr lang="en-GB" sz="3200" dirty="0"/>
              <a:t>a method, which aims at accomplishing a task with the less possible use of energy, in order to eliminate energy waste</a:t>
            </a:r>
            <a:endParaRPr lang="en-US" sz="3200" dirty="0"/>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2662026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2DC72-0B5A-F323-E0D2-F6622921F7BE}"/>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8463386B-754F-BC39-F6F0-B0831B580D9D}"/>
              </a:ext>
            </a:extLst>
          </p:cNvPr>
          <p:cNvSpPr>
            <a:spLocks noGrp="1"/>
          </p:cNvSpPr>
          <p:nvPr>
            <p:ph type="title"/>
          </p:nvPr>
        </p:nvSpPr>
        <p:spPr/>
        <p:txBody>
          <a:bodyPr/>
          <a:lstStyle/>
          <a:p>
            <a:r>
              <a:rPr lang="it-IT" dirty="0"/>
              <a:t>Farm Waste Management</a:t>
            </a:r>
            <a:endParaRPr lang="en-GB" dirty="0"/>
          </a:p>
        </p:txBody>
      </p:sp>
      <p:sp>
        <p:nvSpPr>
          <p:cNvPr id="8" name="Segnaposto contenuto 7">
            <a:extLst>
              <a:ext uri="{FF2B5EF4-FFF2-40B4-BE49-F238E27FC236}">
                <a16:creationId xmlns:a16="http://schemas.microsoft.com/office/drawing/2014/main" id="{41F92C2A-AD5D-D3FE-9F56-5DAC7124BF33}"/>
              </a:ext>
            </a:extLst>
          </p:cNvPr>
          <p:cNvSpPr>
            <a:spLocks noGrp="1"/>
          </p:cNvSpPr>
          <p:nvPr>
            <p:ph idx="1"/>
          </p:nvPr>
        </p:nvSpPr>
        <p:spPr>
          <a:xfrm>
            <a:off x="3607622" y="3024454"/>
            <a:ext cx="8005258" cy="1584960"/>
          </a:xfrm>
        </p:spPr>
        <p:txBody>
          <a:bodyPr>
            <a:normAutofit/>
          </a:bodyPr>
          <a:lstStyle/>
          <a:p>
            <a:pPr marL="0" indent="0">
              <a:buNone/>
            </a:pPr>
            <a:r>
              <a:rPr lang="en-US" sz="3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Optimize the potential benefits of organic waste.</a:t>
            </a:r>
            <a:endParaRPr lang="it-IT" sz="3200" dirty="0">
              <a:solidFill>
                <a:schemeClr val="tx1"/>
              </a:solidFill>
            </a:endParaRPr>
          </a:p>
        </p:txBody>
      </p:sp>
      <p:sp>
        <p:nvSpPr>
          <p:cNvPr id="2" name="Segnaposto piè di pagina 1">
            <a:extLst>
              <a:ext uri="{FF2B5EF4-FFF2-40B4-BE49-F238E27FC236}">
                <a16:creationId xmlns:a16="http://schemas.microsoft.com/office/drawing/2014/main" id="{8264830A-62CC-44FD-8C30-6CE313A49967}"/>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a:t>
            </a:r>
            <a:r>
              <a:rPr lang="en-US" dirty="0">
                <a:solidFill>
                  <a:schemeClr val="bg1">
                    <a:lumMod val="65000"/>
                  </a:schemeClr>
                </a:solidFill>
              </a:rPr>
              <a:t>Waste management</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4C81D2B2-F1A7-4FEA-B97A-914FC32B881B}"/>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
        <p:nvSpPr>
          <p:cNvPr id="5" name="TextBox 4">
            <a:extLst>
              <a:ext uri="{FF2B5EF4-FFF2-40B4-BE49-F238E27FC236}">
                <a16:creationId xmlns:a16="http://schemas.microsoft.com/office/drawing/2014/main" id="{7A18A6CD-D0B5-137A-8A9E-9EB7E920FD18}"/>
              </a:ext>
            </a:extLst>
          </p:cNvPr>
          <p:cNvSpPr txBox="1"/>
          <p:nvPr/>
        </p:nvSpPr>
        <p:spPr>
          <a:xfrm>
            <a:off x="944880" y="1578920"/>
            <a:ext cx="10515600" cy="1077218"/>
          </a:xfrm>
          <a:prstGeom prst="rect">
            <a:avLst/>
          </a:prstGeom>
          <a:noFill/>
        </p:spPr>
        <p:txBody>
          <a:bodyPr wrap="square" rtlCol="0">
            <a:spAutoFit/>
          </a:bodyPr>
          <a:lstStyle/>
          <a:p>
            <a:pPr algn="just"/>
            <a:r>
              <a:rPr lang="en-GB" sz="3200" dirty="0"/>
              <a:t>involves a series of practices and strategies to </a:t>
            </a:r>
            <a:r>
              <a:rPr lang="en-GB" sz="3200" b="1" dirty="0">
                <a:solidFill>
                  <a:srgbClr val="94C020"/>
                </a:solidFill>
              </a:rPr>
              <a:t>reduce</a:t>
            </a:r>
            <a:r>
              <a:rPr lang="en-GB" sz="3200" dirty="0"/>
              <a:t>, </a:t>
            </a:r>
            <a:r>
              <a:rPr lang="en-GB" sz="3200" b="1" dirty="0">
                <a:solidFill>
                  <a:srgbClr val="94C020"/>
                </a:solidFill>
              </a:rPr>
              <a:t>reuse, </a:t>
            </a:r>
            <a:r>
              <a:rPr lang="en-GB" sz="3200" dirty="0"/>
              <a:t>and </a:t>
            </a:r>
            <a:r>
              <a:rPr lang="en-GB" sz="3200" b="1" dirty="0">
                <a:solidFill>
                  <a:srgbClr val="94C020"/>
                </a:solidFill>
              </a:rPr>
              <a:t>recycle</a:t>
            </a:r>
            <a:r>
              <a:rPr lang="en-GB" sz="3200" dirty="0"/>
              <a:t> agricultural waste. </a:t>
            </a:r>
            <a:endParaRPr lang="en-US" sz="3200" dirty="0"/>
          </a:p>
        </p:txBody>
      </p:sp>
      <p:pic>
        <p:nvPicPr>
          <p:cNvPr id="6" name="Picture 5" descr="A dart on a target&#10;&#10;Description automatically generated">
            <a:extLst>
              <a:ext uri="{FF2B5EF4-FFF2-40B4-BE49-F238E27FC236}">
                <a16:creationId xmlns:a16="http://schemas.microsoft.com/office/drawing/2014/main" id="{B68270A1-1C0F-3877-B8F8-A315DCFCC709}"/>
              </a:ext>
            </a:extLst>
          </p:cNvPr>
          <p:cNvPicPr>
            <a:picLocks noChangeAspect="1"/>
          </p:cNvPicPr>
          <p:nvPr/>
        </p:nvPicPr>
        <p:blipFill>
          <a:blip r:embed="rId2"/>
          <a:stretch>
            <a:fillRect/>
          </a:stretch>
        </p:blipFill>
        <p:spPr>
          <a:xfrm>
            <a:off x="944880" y="3264755"/>
            <a:ext cx="1874215" cy="1874215"/>
          </a:xfrm>
          <a:prstGeom prst="rect">
            <a:avLst/>
          </a:prstGeom>
        </p:spPr>
      </p:pic>
      <p:sp>
        <p:nvSpPr>
          <p:cNvPr id="9" name="TextBox 8">
            <a:extLst>
              <a:ext uri="{FF2B5EF4-FFF2-40B4-BE49-F238E27FC236}">
                <a16:creationId xmlns:a16="http://schemas.microsoft.com/office/drawing/2014/main" id="{E835646C-6ADF-002C-DAC9-A436DA9F22A5}"/>
              </a:ext>
            </a:extLst>
          </p:cNvPr>
          <p:cNvSpPr txBox="1"/>
          <p:nvPr/>
        </p:nvSpPr>
        <p:spPr>
          <a:xfrm>
            <a:off x="3607622" y="4316764"/>
            <a:ext cx="7288978" cy="978729"/>
          </a:xfrm>
          <a:prstGeom prst="rect">
            <a:avLst/>
          </a:prstGeom>
          <a:noFill/>
        </p:spPr>
        <p:txBody>
          <a:bodyPr wrap="square" rtlCol="0">
            <a:spAutoFit/>
          </a:bodyPr>
          <a:lstStyle/>
          <a:p>
            <a:pPr>
              <a:lnSpc>
                <a:spcPct val="90000"/>
              </a:lnSpc>
              <a:spcBef>
                <a:spcPts val="1000"/>
              </a:spcBef>
            </a:pPr>
            <a:r>
              <a:rPr lang="en-US" sz="3200" dirty="0">
                <a:solidFill>
                  <a:srgbClr val="000000"/>
                </a:solidFill>
                <a:latin typeface="Calibri" panose="020F0502020204030204" pitchFamily="34" charset="0"/>
                <a:cs typeface="Arial" panose="020B0604020202020204" pitchFamily="34" charset="0"/>
              </a:rPr>
              <a:t>Minimize the harmful impact of agricultural waste on the environment. </a:t>
            </a:r>
            <a:endParaRPr lang="en-GB" sz="3200" dirty="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5654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E48F5-1322-3214-84BA-A9AD5A48E1CD}"/>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4A4D7607-C940-0C38-1B5F-422DEF4F25F1}"/>
              </a:ext>
            </a:extLst>
          </p:cNvPr>
          <p:cNvSpPr>
            <a:spLocks noGrp="1"/>
          </p:cNvSpPr>
          <p:nvPr>
            <p:ph type="title"/>
          </p:nvPr>
        </p:nvSpPr>
        <p:spPr>
          <a:xfrm>
            <a:off x="640080" y="1412557"/>
            <a:ext cx="3413760" cy="3174683"/>
          </a:xfrm>
        </p:spPr>
        <p:txBody>
          <a:bodyPr>
            <a:normAutofit/>
          </a:bodyPr>
          <a:lstStyle/>
          <a:p>
            <a:r>
              <a:rPr lang="it-IT" dirty="0"/>
              <a:t>Benefits of Farm Waste Management</a:t>
            </a:r>
            <a:endParaRPr lang="en-GB" dirty="0"/>
          </a:p>
        </p:txBody>
      </p:sp>
      <p:sp>
        <p:nvSpPr>
          <p:cNvPr id="2" name="Segnaposto piè di pagina 1">
            <a:extLst>
              <a:ext uri="{FF2B5EF4-FFF2-40B4-BE49-F238E27FC236}">
                <a16:creationId xmlns:a16="http://schemas.microsoft.com/office/drawing/2014/main" id="{B3230369-C137-A409-CA09-241666111C60}"/>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a:t>
            </a:r>
            <a:r>
              <a:rPr lang="en-US" dirty="0">
                <a:solidFill>
                  <a:schemeClr val="bg1">
                    <a:lumMod val="65000"/>
                  </a:schemeClr>
                </a:solidFill>
              </a:rPr>
              <a:t>Waste management</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BD4BB064-B4B7-F851-7BF8-30CAE1181264}"/>
              </a:ext>
            </a:extLst>
          </p:cNvPr>
          <p:cNvSpPr>
            <a:spLocks noGrp="1"/>
          </p:cNvSpPr>
          <p:nvPr>
            <p:ph type="sldNum" sz="quarter" idx="12"/>
          </p:nvPr>
        </p:nvSpPr>
        <p:spPr/>
        <p:txBody>
          <a:bodyPr/>
          <a:lstStyle/>
          <a:p>
            <a:fld id="{D57F1E4F-1CFF-5643-939E-217C01CDF565}" type="slidenum">
              <a:rPr lang="en-US" smtClean="0"/>
              <a:pPr/>
              <a:t>36</a:t>
            </a:fld>
            <a:endParaRPr lang="en-US" dirty="0"/>
          </a:p>
        </p:txBody>
      </p:sp>
      <p:graphicFrame>
        <p:nvGraphicFramePr>
          <p:cNvPr id="11" name="Διάγραμμα 1250091231">
            <a:extLst>
              <a:ext uri="{FF2B5EF4-FFF2-40B4-BE49-F238E27FC236}">
                <a16:creationId xmlns:a16="http://schemas.microsoft.com/office/drawing/2014/main" id="{84482CFD-747F-4F0C-31AF-3D3CD6839CB0}"/>
              </a:ext>
            </a:extLst>
          </p:cNvPr>
          <p:cNvGraphicFramePr/>
          <p:nvPr>
            <p:extLst>
              <p:ext uri="{D42A27DB-BD31-4B8C-83A1-F6EECF244321}">
                <p14:modId xmlns:p14="http://schemas.microsoft.com/office/powerpoint/2010/main" val="2325738948"/>
              </p:ext>
            </p:extLst>
          </p:nvPr>
        </p:nvGraphicFramePr>
        <p:xfrm>
          <a:off x="3324224" y="487680"/>
          <a:ext cx="8486776" cy="5989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6264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4B6E4-1341-7212-0C57-667B4FAA4073}"/>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0C9BFE30-D381-4A2F-D91B-7FC1BA131FB2}"/>
              </a:ext>
            </a:extLst>
          </p:cNvPr>
          <p:cNvSpPr>
            <a:spLocks noGrp="1"/>
          </p:cNvSpPr>
          <p:nvPr>
            <p:ph type="title"/>
          </p:nvPr>
        </p:nvSpPr>
        <p:spPr/>
        <p:txBody>
          <a:bodyPr/>
          <a:lstStyle/>
          <a:p>
            <a:r>
              <a:rPr lang="it-IT" dirty="0"/>
              <a:t>Practical Activity #5</a:t>
            </a:r>
            <a:endParaRPr lang="en-GB" dirty="0"/>
          </a:p>
        </p:txBody>
      </p:sp>
      <p:sp>
        <p:nvSpPr>
          <p:cNvPr id="5" name="Segnaposto piè di pagina 4">
            <a:extLst>
              <a:ext uri="{FF2B5EF4-FFF2-40B4-BE49-F238E27FC236}">
                <a16:creationId xmlns:a16="http://schemas.microsoft.com/office/drawing/2014/main" id="{BE271CDE-C49E-5126-80DD-A70E8012E4B4}"/>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6" name="Segnaposto numero diapositiva 5">
            <a:extLst>
              <a:ext uri="{FF2B5EF4-FFF2-40B4-BE49-F238E27FC236}">
                <a16:creationId xmlns:a16="http://schemas.microsoft.com/office/drawing/2014/main" id="{889BBEC1-DAF2-EC88-8339-AB5DEAAE942C}"/>
              </a:ext>
            </a:extLst>
          </p:cNvPr>
          <p:cNvSpPr>
            <a:spLocks noGrp="1"/>
          </p:cNvSpPr>
          <p:nvPr>
            <p:ph type="sldNum" sz="quarter" idx="11"/>
          </p:nvPr>
        </p:nvSpPr>
        <p:spPr/>
        <p:txBody>
          <a:bodyPr/>
          <a:lstStyle/>
          <a:p>
            <a:fld id="{519954A3-9DFD-4C44-94BA-B95130A3BA1C}" type="slidenum">
              <a:rPr lang="en-US" smtClean="0"/>
              <a:t>37</a:t>
            </a:fld>
            <a:endParaRPr lang="en-US" dirty="0"/>
          </a:p>
        </p:txBody>
      </p:sp>
      <p:sp>
        <p:nvSpPr>
          <p:cNvPr id="8" name="Segnaposto immagine 7">
            <a:extLst>
              <a:ext uri="{FF2B5EF4-FFF2-40B4-BE49-F238E27FC236}">
                <a16:creationId xmlns:a16="http://schemas.microsoft.com/office/drawing/2014/main" id="{A74B2CB2-75A6-2DA0-4419-8852761E7EC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r>
              <a:rPr lang="en-US" i="1" kern="100" dirty="0">
                <a:latin typeface="Calibri" panose="020F0502020204030204" pitchFamily="34" charset="0"/>
                <a:ea typeface="Calibri" panose="020F0502020204030204" pitchFamily="34" charset="0"/>
              </a:rPr>
              <a:t>Group Activity</a:t>
            </a:r>
            <a:endParaRPr lang="en-US" sz="2800" i="1" kern="100" dirty="0">
              <a:effectLst/>
              <a:latin typeface="Calibri" panose="020F0502020204030204" pitchFamily="34" charset="0"/>
              <a:ea typeface="Calibri" panose="020F0502020204030204" pitchFamily="34" charset="0"/>
            </a:endParaRPr>
          </a:p>
          <a:p>
            <a:pPr marL="0" indent="0" algn="ctr">
              <a:buNone/>
            </a:pPr>
            <a:r>
              <a:rPr lang="en-US" sz="2800" i="1" kern="100" dirty="0">
                <a:effectLst/>
                <a:latin typeface="Calibri" panose="020F0502020204030204" pitchFamily="34" charset="0"/>
                <a:ea typeface="Calibri" panose="020F0502020204030204" pitchFamily="34" charset="0"/>
              </a:rPr>
              <a:t>Split in teams of 4. </a:t>
            </a:r>
          </a:p>
          <a:p>
            <a:pPr marL="0" indent="0" algn="ctr">
              <a:buNone/>
            </a:pPr>
            <a:r>
              <a:rPr lang="en-US" sz="2800" i="1" kern="100" dirty="0">
                <a:effectLst/>
                <a:latin typeface="Calibri" panose="020F0502020204030204" pitchFamily="34" charset="0"/>
                <a:ea typeface="Calibri" panose="020F0502020204030204" pitchFamily="34" charset="0"/>
              </a:rPr>
              <a:t>Each team should try to provide examples</a:t>
            </a:r>
            <a:r>
              <a:rPr lang="en-US" i="1" kern="100" dirty="0">
                <a:latin typeface="Calibri" panose="020F0502020204030204" pitchFamily="34" charset="0"/>
                <a:ea typeface="Calibri" panose="020F0502020204030204" pitchFamily="34" charset="0"/>
              </a:rPr>
              <a:t> with practices of </a:t>
            </a:r>
            <a:r>
              <a:rPr lang="en-US" sz="2800" i="1" kern="100" dirty="0">
                <a:effectLst/>
                <a:latin typeface="Calibri" panose="020F0502020204030204" pitchFamily="34" charset="0"/>
                <a:ea typeface="Calibri" panose="020F0502020204030204" pitchFamily="34" charset="0"/>
              </a:rPr>
              <a:t>farm waste management based on their experience.  </a:t>
            </a:r>
            <a:r>
              <a:rPr lang="en-US" i="1" kern="100" dirty="0">
                <a:latin typeface="Calibri" panose="020F0502020204030204" pitchFamily="34" charset="0"/>
                <a:ea typeface="Calibri" panose="020F0502020204030204" pitchFamily="34" charset="0"/>
              </a:rPr>
              <a:t>They will also try to provide the short- term as well as the long- term impact of these practices on the business.</a:t>
            </a:r>
            <a:endParaRPr lang="en-US" sz="2800" i="1" kern="100" dirty="0">
              <a:effectLst/>
              <a:latin typeface="Calibri" panose="020F0502020204030204" pitchFamily="34" charset="0"/>
              <a:ea typeface="Calibri" panose="020F0502020204030204" pitchFamily="34" charset="0"/>
            </a:endParaRPr>
          </a:p>
          <a:p>
            <a:pPr marL="0" indent="0" algn="ctr">
              <a:buNone/>
            </a:pPr>
            <a:r>
              <a:rPr lang="en-US" i="1" kern="100" dirty="0">
                <a:latin typeface="Calibri" panose="020F0502020204030204" pitchFamily="34" charset="0"/>
              </a:rPr>
              <a:t>All teams present their findings and discussion will take place upon them. </a:t>
            </a:r>
            <a:endParaRPr lang="it-IT" sz="2800" dirty="0"/>
          </a:p>
        </p:txBody>
      </p:sp>
    </p:spTree>
    <p:extLst>
      <p:ext uri="{BB962C8B-B14F-4D97-AF65-F5344CB8AC3E}">
        <p14:creationId xmlns:p14="http://schemas.microsoft.com/office/powerpoint/2010/main" val="833988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8CF71-3EE7-A6BE-F53D-F39C464F4B91}"/>
            </a:ext>
          </a:extLst>
        </p:cNvPr>
        <p:cNvGrpSpPr/>
        <p:nvPr/>
      </p:nvGrpSpPr>
      <p:grpSpPr>
        <a:xfrm>
          <a:off x="0" y="0"/>
          <a:ext cx="0" cy="0"/>
          <a:chOff x="0" y="0"/>
          <a:chExt cx="0" cy="0"/>
        </a:xfrm>
      </p:grpSpPr>
    </p:spTree>
    <p:extLst>
      <p:ext uri="{BB962C8B-B14F-4D97-AF65-F5344CB8AC3E}">
        <p14:creationId xmlns:p14="http://schemas.microsoft.com/office/powerpoint/2010/main" val="3706078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7B0B8-A238-906F-C95E-6C0BCD968EF4}"/>
            </a:ext>
          </a:extLst>
        </p:cNvPr>
        <p:cNvGrpSpPr/>
        <p:nvPr/>
      </p:nvGrpSpPr>
      <p:grpSpPr>
        <a:xfrm>
          <a:off x="0" y="0"/>
          <a:ext cx="0" cy="0"/>
          <a:chOff x="0" y="0"/>
          <a:chExt cx="0" cy="0"/>
        </a:xfrm>
      </p:grpSpPr>
    </p:spTree>
    <p:extLst>
      <p:ext uri="{BB962C8B-B14F-4D97-AF65-F5344CB8AC3E}">
        <p14:creationId xmlns:p14="http://schemas.microsoft.com/office/powerpoint/2010/main" val="386056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lstStyle/>
          <a:p>
            <a:r>
              <a:rPr lang="it-IT" sz="4400" dirty="0"/>
              <a:t>The concept of </a:t>
            </a:r>
            <a:r>
              <a:rPr lang="en-GB" sz="4400" dirty="0"/>
              <a:t>Sustainability</a:t>
            </a:r>
            <a:endParaRPr lang="en-GB" dirty="0"/>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838200" y="1690688"/>
            <a:ext cx="10515600" cy="4486275"/>
          </a:xfrm>
        </p:spPr>
        <p:txBody>
          <a:bodyPr/>
          <a:lstStyle/>
          <a:p>
            <a:r>
              <a:rPr lang="en-US" sz="1800" kern="100" dirty="0">
                <a:effectLst/>
                <a:ea typeface="Calibri" panose="020F0502020204030204" pitchFamily="34" charset="0"/>
                <a:cs typeface="Calibri" panose="020F0502020204030204" pitchFamily="34" charset="0"/>
              </a:rPr>
              <a:t>It is the practice of using resources in a way that preserves the </a:t>
            </a:r>
            <a:r>
              <a:rPr lang="en-US" sz="1800" u="sng" kern="100" dirty="0">
                <a:effectLst/>
                <a:ea typeface="Calibri" panose="020F0502020204030204" pitchFamily="34" charset="0"/>
                <a:cs typeface="Calibri" panose="020F0502020204030204" pitchFamily="34" charset="0"/>
              </a:rPr>
              <a:t>environment</a:t>
            </a:r>
            <a:r>
              <a:rPr lang="en-US" sz="1800" kern="100" dirty="0">
                <a:effectLst/>
                <a:ea typeface="Calibri" panose="020F0502020204030204" pitchFamily="34" charset="0"/>
                <a:cs typeface="Calibri" panose="020F0502020204030204" pitchFamily="34" charset="0"/>
              </a:rPr>
              <a:t>, supports </a:t>
            </a:r>
            <a:r>
              <a:rPr lang="en-US" sz="1800" u="sng" kern="100" dirty="0">
                <a:effectLst/>
                <a:ea typeface="Calibri" panose="020F0502020204030204" pitchFamily="34" charset="0"/>
                <a:cs typeface="Calibri" panose="020F0502020204030204" pitchFamily="34" charset="0"/>
              </a:rPr>
              <a:t>societal well-being</a:t>
            </a:r>
            <a:r>
              <a:rPr lang="en-US" sz="1800" kern="100" dirty="0">
                <a:effectLst/>
                <a:ea typeface="Calibri" panose="020F0502020204030204" pitchFamily="34" charset="0"/>
                <a:cs typeface="Calibri" panose="020F0502020204030204" pitchFamily="34" charset="0"/>
              </a:rPr>
              <a:t>, and ensures </a:t>
            </a:r>
            <a:r>
              <a:rPr lang="en-US" sz="1800" u="sng" kern="100" dirty="0">
                <a:effectLst/>
                <a:ea typeface="Calibri" panose="020F0502020204030204" pitchFamily="34" charset="0"/>
                <a:cs typeface="Calibri" panose="020F0502020204030204" pitchFamily="34" charset="0"/>
              </a:rPr>
              <a:t>economic viability.</a:t>
            </a:r>
          </a:p>
          <a:p>
            <a:r>
              <a:rPr lang="en-US" sz="1800" kern="100" dirty="0">
                <a:effectLst/>
                <a:ea typeface="Calibri" panose="020F0502020204030204" pitchFamily="34" charset="0"/>
                <a:cs typeface="Calibri" panose="020F0502020204030204" pitchFamily="34" charset="0"/>
              </a:rPr>
              <a:t>It is a concept which is global in scope, timeless, reflects an ongoing process and includes a moral responsibility for equity and justice.</a:t>
            </a:r>
          </a:p>
          <a:p>
            <a:pPr marL="0" indent="0">
              <a:buNone/>
            </a:pPr>
            <a:endParaRPr lang="it-IT" b="1" dirty="0"/>
          </a:p>
          <a:p>
            <a:endParaRPr lang="it-IT" b="1" u="sng" dirty="0"/>
          </a:p>
          <a:p>
            <a:endParaRPr lang="en-GB"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Sustainability and related concepts</a:t>
            </a:r>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12" name="Immagine 11">
            <a:extLst>
              <a:ext uri="{FF2B5EF4-FFF2-40B4-BE49-F238E27FC236}">
                <a16:creationId xmlns:a16="http://schemas.microsoft.com/office/drawing/2014/main" id="{3BF8B996-AA10-4821-E194-D88E31DB5EF6}"/>
              </a:ext>
            </a:extLst>
          </p:cNvPr>
          <p:cNvPicPr>
            <a:picLocks noChangeAspect="1"/>
          </p:cNvPicPr>
          <p:nvPr/>
        </p:nvPicPr>
        <p:blipFill>
          <a:blip r:embed="rId2"/>
          <a:stretch>
            <a:fillRect/>
          </a:stretch>
        </p:blipFill>
        <p:spPr>
          <a:xfrm>
            <a:off x="1500673" y="3580443"/>
            <a:ext cx="3750630" cy="2407298"/>
          </a:xfrm>
          <a:prstGeom prst="rect">
            <a:avLst/>
          </a:prstGeom>
        </p:spPr>
      </p:pic>
      <p:pic>
        <p:nvPicPr>
          <p:cNvPr id="13" name="Picture 2" descr="L'Agenda 2030 - HEROES NEVER SLEEP dei Global Shapers italiani">
            <a:extLst>
              <a:ext uri="{FF2B5EF4-FFF2-40B4-BE49-F238E27FC236}">
                <a16:creationId xmlns:a16="http://schemas.microsoft.com/office/drawing/2014/main" id="{F7BF1F45-5923-1978-BF65-8A9D53C34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923" y="2619390"/>
            <a:ext cx="4329404" cy="432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243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CA37F-DE58-74F1-0BCB-19AD042F0497}"/>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FBFD6A08-F211-54D8-8BB2-2E6AB4D70586}"/>
              </a:ext>
            </a:extLst>
          </p:cNvPr>
          <p:cNvSpPr>
            <a:spLocks noGrp="1"/>
          </p:cNvSpPr>
          <p:nvPr>
            <p:ph type="title"/>
          </p:nvPr>
        </p:nvSpPr>
        <p:spPr/>
        <p:txBody>
          <a:bodyPr/>
          <a:lstStyle/>
          <a:p>
            <a:r>
              <a:rPr lang="it-IT" dirty="0"/>
              <a:t>Content</a:t>
            </a:r>
            <a:endParaRPr lang="en-GB" dirty="0"/>
          </a:p>
        </p:txBody>
      </p:sp>
      <p:sp>
        <p:nvSpPr>
          <p:cNvPr id="8" name="Segnaposto contenuto 7">
            <a:extLst>
              <a:ext uri="{FF2B5EF4-FFF2-40B4-BE49-F238E27FC236}">
                <a16:creationId xmlns:a16="http://schemas.microsoft.com/office/drawing/2014/main" id="{C66A4D5B-490C-871F-9DA5-9E60BB98DACD}"/>
              </a:ext>
            </a:extLst>
          </p:cNvPr>
          <p:cNvSpPr>
            <a:spLocks noGrp="1"/>
          </p:cNvSpPr>
          <p:nvPr>
            <p:ph idx="1"/>
          </p:nvPr>
        </p:nvSpPr>
        <p:spPr/>
        <p:txBody>
          <a:bodyPr/>
          <a:lstStyle/>
          <a:p>
            <a:pPr marL="342900" indent="-342900">
              <a:buFont typeface="+mj-lt"/>
              <a:buAutoNum type="arabicPeriod"/>
            </a:pPr>
            <a:r>
              <a:rPr lang="en-US" dirty="0"/>
              <a:t>The environmental impact of human activities: the “Anthropocene”</a:t>
            </a:r>
          </a:p>
          <a:p>
            <a:pPr marL="342900" indent="-342900">
              <a:buFont typeface="+mj-lt"/>
              <a:buAutoNum type="arabicPeriod"/>
            </a:pPr>
            <a:endParaRPr lang="it-IT" dirty="0"/>
          </a:p>
          <a:p>
            <a:pPr marL="342900" indent="-342900">
              <a:buFont typeface="+mj-lt"/>
              <a:buAutoNum type="arabicPeriod"/>
            </a:pPr>
            <a:r>
              <a:rPr lang="it-IT" dirty="0"/>
              <a:t>The </a:t>
            </a:r>
            <a:r>
              <a:rPr lang="it-IT" dirty="0" err="1"/>
              <a:t>interdipendence</a:t>
            </a:r>
            <a:r>
              <a:rPr lang="it-IT" dirty="0"/>
              <a:t> </a:t>
            </a:r>
            <a:r>
              <a:rPr lang="it-IT" dirty="0" err="1"/>
              <a:t>between</a:t>
            </a:r>
            <a:r>
              <a:rPr lang="it-IT" dirty="0"/>
              <a:t> </a:t>
            </a:r>
            <a:r>
              <a:rPr lang="it-IT" dirty="0" err="1"/>
              <a:t>agriculture</a:t>
            </a:r>
            <a:r>
              <a:rPr lang="it-IT" dirty="0"/>
              <a:t> and </a:t>
            </a:r>
            <a:r>
              <a:rPr lang="it-IT" dirty="0" err="1"/>
              <a:t>climate</a:t>
            </a:r>
            <a:r>
              <a:rPr lang="it-IT" dirty="0"/>
              <a:t> </a:t>
            </a:r>
            <a:r>
              <a:rPr lang="it-IT" dirty="0" err="1"/>
              <a:t>change</a:t>
            </a:r>
            <a:endParaRPr lang="it-IT" dirty="0"/>
          </a:p>
          <a:p>
            <a:pPr marL="342900" indent="-342900">
              <a:buFont typeface="+mj-lt"/>
              <a:buAutoNum type="arabicPeriod"/>
            </a:pPr>
            <a:endParaRPr lang="it-IT" dirty="0"/>
          </a:p>
          <a:p>
            <a:pPr marL="342900" indent="-342900">
              <a:buFont typeface="+mj-lt"/>
              <a:buAutoNum type="arabicPeriod"/>
            </a:pPr>
            <a:r>
              <a:rPr lang="it-IT" dirty="0" err="1"/>
              <a:t>Calculating</a:t>
            </a:r>
            <a:r>
              <a:rPr lang="it-IT" dirty="0"/>
              <a:t> the impact of human activities</a:t>
            </a:r>
          </a:p>
          <a:p>
            <a:endParaRPr lang="en-GB" dirty="0"/>
          </a:p>
        </p:txBody>
      </p:sp>
      <p:sp>
        <p:nvSpPr>
          <p:cNvPr id="2" name="Segnaposto piè di pagina 1">
            <a:extLst>
              <a:ext uri="{FF2B5EF4-FFF2-40B4-BE49-F238E27FC236}">
                <a16:creationId xmlns:a16="http://schemas.microsoft.com/office/drawing/2014/main" id="{29953286-19FE-B94C-C69A-7AE7F78FBD7B}"/>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Environmental impact assessment</a:t>
            </a:r>
          </a:p>
        </p:txBody>
      </p:sp>
      <p:sp>
        <p:nvSpPr>
          <p:cNvPr id="3" name="Segnaposto numero diapositiva 2">
            <a:extLst>
              <a:ext uri="{FF2B5EF4-FFF2-40B4-BE49-F238E27FC236}">
                <a16:creationId xmlns:a16="http://schemas.microsoft.com/office/drawing/2014/main" id="{3C6E712A-0B1E-8E95-94D6-D1A495CB6601}"/>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1180911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it-IT" sz="4400" dirty="0"/>
              <a:t>The ‘’</a:t>
            </a:r>
            <a:r>
              <a:rPr lang="it-IT" sz="4400" dirty="0" err="1"/>
              <a:t>Anthropocene</a:t>
            </a:r>
            <a:r>
              <a:rPr lang="it-IT" sz="4400" dirty="0"/>
              <a:t>’’</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Environmental impact assessment</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41</a:t>
            </a:fld>
            <a:endParaRPr lang="en-US" dirty="0"/>
          </a:p>
        </p:txBody>
      </p:sp>
      <p:sp>
        <p:nvSpPr>
          <p:cNvPr id="7" name="CasellaDiTesto 6">
            <a:extLst>
              <a:ext uri="{FF2B5EF4-FFF2-40B4-BE49-F238E27FC236}">
                <a16:creationId xmlns:a16="http://schemas.microsoft.com/office/drawing/2014/main" id="{D31F0C9E-ECFC-455D-D0B6-355F2D736B1B}"/>
              </a:ext>
            </a:extLst>
          </p:cNvPr>
          <p:cNvSpPr txBox="1"/>
          <p:nvPr/>
        </p:nvSpPr>
        <p:spPr>
          <a:xfrm>
            <a:off x="627477" y="1569610"/>
            <a:ext cx="10802521" cy="646331"/>
          </a:xfrm>
          <a:prstGeom prst="rect">
            <a:avLst/>
          </a:prstGeom>
          <a:noFill/>
        </p:spPr>
        <p:txBody>
          <a:bodyPr wrap="square" rtlCol="0">
            <a:spAutoFit/>
          </a:bodyPr>
          <a:lstStyle/>
          <a:p>
            <a:pPr algn="just"/>
            <a:r>
              <a:rPr lang="en-US" sz="1800" kern="100" dirty="0">
                <a:effectLst/>
                <a:latin typeface="Minion Pro"/>
                <a:ea typeface="Calibri" panose="020F0502020204030204" pitchFamily="34" charset="0"/>
                <a:cs typeface="Calibri" panose="020F0502020204030204" pitchFamily="34" charset="0"/>
              </a:rPr>
              <a:t>It is the era we found ourselves in where </a:t>
            </a:r>
            <a:r>
              <a:rPr lang="en-US" sz="1800" b="1" kern="100" dirty="0">
                <a:effectLst/>
                <a:latin typeface="Minion Pro"/>
                <a:ea typeface="Calibri" panose="020F0502020204030204" pitchFamily="34" charset="0"/>
                <a:cs typeface="Calibri" panose="020F0502020204030204" pitchFamily="34" charset="0"/>
              </a:rPr>
              <a:t>human activities </a:t>
            </a:r>
            <a:r>
              <a:rPr lang="en-US" sz="1800" kern="100" dirty="0">
                <a:effectLst/>
                <a:latin typeface="Minion Pro"/>
                <a:ea typeface="Calibri" panose="020F0502020204030204" pitchFamily="34" charset="0"/>
                <a:cs typeface="Calibri" panose="020F0502020204030204" pitchFamily="34" charset="0"/>
              </a:rPr>
              <a:t>have become the dominant force shaping the Earth's environment.</a:t>
            </a:r>
            <a:endParaRPr lang="it-IT" b="1" u="sng" dirty="0"/>
          </a:p>
        </p:txBody>
      </p:sp>
      <p:sp>
        <p:nvSpPr>
          <p:cNvPr id="10" name="CasellaDiTesto 9">
            <a:extLst>
              <a:ext uri="{FF2B5EF4-FFF2-40B4-BE49-F238E27FC236}">
                <a16:creationId xmlns:a16="http://schemas.microsoft.com/office/drawing/2014/main" id="{8999C4BA-4A93-F2E9-4300-5A02A4CFED55}"/>
              </a:ext>
            </a:extLst>
          </p:cNvPr>
          <p:cNvSpPr txBox="1"/>
          <p:nvPr/>
        </p:nvSpPr>
        <p:spPr>
          <a:xfrm>
            <a:off x="627476" y="2449996"/>
            <a:ext cx="10802521" cy="369332"/>
          </a:xfrm>
          <a:prstGeom prst="rect">
            <a:avLst/>
          </a:prstGeom>
          <a:noFill/>
        </p:spPr>
        <p:txBody>
          <a:bodyPr wrap="square" rtlCol="0">
            <a:spAutoFit/>
          </a:bodyPr>
          <a:lstStyle/>
          <a:p>
            <a:pPr algn="just"/>
            <a:r>
              <a:rPr lang="en-US" u="sng" kern="100" dirty="0">
                <a:latin typeface="Minion Pro"/>
                <a:ea typeface="Calibri" panose="020F0502020204030204" pitchFamily="34" charset="0"/>
                <a:cs typeface="Calibri" panose="020F0502020204030204" pitchFamily="34" charset="0"/>
              </a:rPr>
              <a:t>Related issues </a:t>
            </a:r>
            <a:r>
              <a:rPr lang="en-US" kern="100" dirty="0">
                <a:latin typeface="Minion Pro"/>
                <a:ea typeface="Calibri" panose="020F0502020204030204" pitchFamily="34" charset="0"/>
                <a:cs typeface="Calibri" panose="020F0502020204030204" pitchFamily="34" charset="0"/>
              </a:rPr>
              <a:t>are:</a:t>
            </a:r>
            <a:endParaRPr lang="it-IT" dirty="0"/>
          </a:p>
        </p:txBody>
      </p:sp>
      <p:pic>
        <p:nvPicPr>
          <p:cNvPr id="15" name="Immagine 14">
            <a:extLst>
              <a:ext uri="{FF2B5EF4-FFF2-40B4-BE49-F238E27FC236}">
                <a16:creationId xmlns:a16="http://schemas.microsoft.com/office/drawing/2014/main" id="{8F23261F-3BCA-B96A-5B17-D4298ED60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200" y="3193624"/>
            <a:ext cx="1112614" cy="1054056"/>
          </a:xfrm>
          <a:prstGeom prst="rect">
            <a:avLst/>
          </a:prstGeom>
        </p:spPr>
      </p:pic>
      <p:pic>
        <p:nvPicPr>
          <p:cNvPr id="16" name="Immagine 15">
            <a:extLst>
              <a:ext uri="{FF2B5EF4-FFF2-40B4-BE49-F238E27FC236}">
                <a16:creationId xmlns:a16="http://schemas.microsoft.com/office/drawing/2014/main" id="{A3906833-6F20-436A-E467-1D22D5AAB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665" y="3291779"/>
            <a:ext cx="933278" cy="893982"/>
          </a:xfrm>
          <a:prstGeom prst="rect">
            <a:avLst/>
          </a:prstGeom>
        </p:spPr>
      </p:pic>
      <p:pic>
        <p:nvPicPr>
          <p:cNvPr id="17" name="Immagine 16">
            <a:extLst>
              <a:ext uri="{FF2B5EF4-FFF2-40B4-BE49-F238E27FC236}">
                <a16:creationId xmlns:a16="http://schemas.microsoft.com/office/drawing/2014/main" id="{FD10882D-76AA-3F4C-6AB5-F558FA0DBC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2347" y="3263482"/>
            <a:ext cx="937590" cy="893982"/>
          </a:xfrm>
          <a:prstGeom prst="rect">
            <a:avLst/>
          </a:prstGeom>
        </p:spPr>
      </p:pic>
      <p:pic>
        <p:nvPicPr>
          <p:cNvPr id="18" name="Immagine 17">
            <a:extLst>
              <a:ext uri="{FF2B5EF4-FFF2-40B4-BE49-F238E27FC236}">
                <a16:creationId xmlns:a16="http://schemas.microsoft.com/office/drawing/2014/main" id="{22FAFF22-6B77-D36F-CEF4-30F21B6DFF03}"/>
              </a:ext>
            </a:extLst>
          </p:cNvPr>
          <p:cNvPicPr>
            <a:picLocks noChangeAspect="1"/>
          </p:cNvPicPr>
          <p:nvPr/>
        </p:nvPicPr>
        <p:blipFill>
          <a:blip r:embed="rId5" cstate="print">
            <a:clrChange>
              <a:clrFrom>
                <a:srgbClr val="F8FAFB"/>
              </a:clrFrom>
              <a:clrTo>
                <a:srgbClr val="F8FAFB">
                  <a:alpha val="0"/>
                </a:srgbClr>
              </a:clrTo>
            </a:clrChange>
            <a:extLst>
              <a:ext uri="{28A0092B-C50C-407E-A947-70E740481C1C}">
                <a14:useLocalDpi xmlns:a14="http://schemas.microsoft.com/office/drawing/2010/main" val="0"/>
              </a:ext>
            </a:extLst>
          </a:blip>
          <a:stretch>
            <a:fillRect/>
          </a:stretch>
        </p:blipFill>
        <p:spPr>
          <a:xfrm>
            <a:off x="7827339" y="3193624"/>
            <a:ext cx="911785" cy="893981"/>
          </a:xfrm>
          <a:prstGeom prst="rect">
            <a:avLst/>
          </a:prstGeom>
        </p:spPr>
      </p:pic>
      <p:pic>
        <p:nvPicPr>
          <p:cNvPr id="19" name="Immagine 18">
            <a:extLst>
              <a:ext uri="{FF2B5EF4-FFF2-40B4-BE49-F238E27FC236}">
                <a16:creationId xmlns:a16="http://schemas.microsoft.com/office/drawing/2014/main" id="{47C1A7AE-5AC5-9110-D4C0-50C326B9E8F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61630" y="3193624"/>
            <a:ext cx="948492" cy="893981"/>
          </a:xfrm>
          <a:prstGeom prst="rect">
            <a:avLst/>
          </a:prstGeom>
        </p:spPr>
      </p:pic>
      <p:sp>
        <p:nvSpPr>
          <p:cNvPr id="20" name="CasellaDiTesto 19">
            <a:extLst>
              <a:ext uri="{FF2B5EF4-FFF2-40B4-BE49-F238E27FC236}">
                <a16:creationId xmlns:a16="http://schemas.microsoft.com/office/drawing/2014/main" id="{203FB4A1-2DC6-D90B-3622-CB3EC82CEA35}"/>
              </a:ext>
            </a:extLst>
          </p:cNvPr>
          <p:cNvSpPr txBox="1"/>
          <p:nvPr/>
        </p:nvSpPr>
        <p:spPr>
          <a:xfrm>
            <a:off x="643788" y="4282868"/>
            <a:ext cx="1931437" cy="369332"/>
          </a:xfrm>
          <a:prstGeom prst="rect">
            <a:avLst/>
          </a:prstGeom>
          <a:noFill/>
        </p:spPr>
        <p:txBody>
          <a:bodyPr wrap="square" rtlCol="0">
            <a:spAutoFit/>
          </a:bodyPr>
          <a:lstStyle/>
          <a:p>
            <a:r>
              <a:rPr lang="it-IT" b="1" dirty="0"/>
              <a:t>CLIMATE CHANGE</a:t>
            </a:r>
          </a:p>
        </p:txBody>
      </p:sp>
      <p:sp>
        <p:nvSpPr>
          <p:cNvPr id="21" name="CasellaDiTesto 20">
            <a:extLst>
              <a:ext uri="{FF2B5EF4-FFF2-40B4-BE49-F238E27FC236}">
                <a16:creationId xmlns:a16="http://schemas.microsoft.com/office/drawing/2014/main" id="{BD63FD92-A258-431C-F926-6E1170B88598}"/>
              </a:ext>
            </a:extLst>
          </p:cNvPr>
          <p:cNvSpPr txBox="1"/>
          <p:nvPr/>
        </p:nvSpPr>
        <p:spPr>
          <a:xfrm>
            <a:off x="2953585" y="4247680"/>
            <a:ext cx="1931437" cy="646331"/>
          </a:xfrm>
          <a:prstGeom prst="rect">
            <a:avLst/>
          </a:prstGeom>
          <a:noFill/>
        </p:spPr>
        <p:txBody>
          <a:bodyPr wrap="square" rtlCol="0">
            <a:spAutoFit/>
          </a:bodyPr>
          <a:lstStyle/>
          <a:p>
            <a:pPr algn="ctr"/>
            <a:r>
              <a:rPr lang="it-IT" b="1" dirty="0"/>
              <a:t>BIODIVERSITY LOSS</a:t>
            </a:r>
          </a:p>
        </p:txBody>
      </p:sp>
      <p:sp>
        <p:nvSpPr>
          <p:cNvPr id="22" name="CasellaDiTesto 21">
            <a:extLst>
              <a:ext uri="{FF2B5EF4-FFF2-40B4-BE49-F238E27FC236}">
                <a16:creationId xmlns:a16="http://schemas.microsoft.com/office/drawing/2014/main" id="{3D22A642-2D73-EC83-E65E-4A68484D472B}"/>
              </a:ext>
            </a:extLst>
          </p:cNvPr>
          <p:cNvSpPr txBox="1"/>
          <p:nvPr/>
        </p:nvSpPr>
        <p:spPr>
          <a:xfrm>
            <a:off x="5087028" y="4247183"/>
            <a:ext cx="1931437" cy="369332"/>
          </a:xfrm>
          <a:prstGeom prst="rect">
            <a:avLst/>
          </a:prstGeom>
          <a:noFill/>
        </p:spPr>
        <p:txBody>
          <a:bodyPr wrap="square" rtlCol="0">
            <a:spAutoFit/>
          </a:bodyPr>
          <a:lstStyle/>
          <a:p>
            <a:pPr algn="ctr"/>
            <a:r>
              <a:rPr lang="it-IT" b="1" dirty="0"/>
              <a:t>POLLUTION</a:t>
            </a:r>
          </a:p>
        </p:txBody>
      </p:sp>
      <p:sp>
        <p:nvSpPr>
          <p:cNvPr id="23" name="CasellaDiTesto 22">
            <a:extLst>
              <a:ext uri="{FF2B5EF4-FFF2-40B4-BE49-F238E27FC236}">
                <a16:creationId xmlns:a16="http://schemas.microsoft.com/office/drawing/2014/main" id="{E147BF2F-4391-A5D8-871F-2DA2A8078916}"/>
              </a:ext>
            </a:extLst>
          </p:cNvPr>
          <p:cNvSpPr txBox="1"/>
          <p:nvPr/>
        </p:nvSpPr>
        <p:spPr>
          <a:xfrm>
            <a:off x="7332436" y="4247183"/>
            <a:ext cx="1931437" cy="646331"/>
          </a:xfrm>
          <a:prstGeom prst="rect">
            <a:avLst/>
          </a:prstGeom>
          <a:noFill/>
        </p:spPr>
        <p:txBody>
          <a:bodyPr wrap="square" rtlCol="0">
            <a:spAutoFit/>
          </a:bodyPr>
          <a:lstStyle/>
          <a:p>
            <a:pPr algn="ctr"/>
            <a:r>
              <a:rPr lang="it-IT" b="1" dirty="0"/>
              <a:t>LAND-USE CHANGES</a:t>
            </a:r>
          </a:p>
        </p:txBody>
      </p:sp>
      <p:sp>
        <p:nvSpPr>
          <p:cNvPr id="24" name="CasellaDiTesto 23">
            <a:extLst>
              <a:ext uri="{FF2B5EF4-FFF2-40B4-BE49-F238E27FC236}">
                <a16:creationId xmlns:a16="http://schemas.microsoft.com/office/drawing/2014/main" id="{80AA8074-E65D-7DAF-EF78-5E6A1C3521D6}"/>
              </a:ext>
            </a:extLst>
          </p:cNvPr>
          <p:cNvSpPr txBox="1"/>
          <p:nvPr/>
        </p:nvSpPr>
        <p:spPr>
          <a:xfrm>
            <a:off x="9570157" y="4185761"/>
            <a:ext cx="1931437" cy="646331"/>
          </a:xfrm>
          <a:prstGeom prst="rect">
            <a:avLst/>
          </a:prstGeom>
          <a:noFill/>
        </p:spPr>
        <p:txBody>
          <a:bodyPr wrap="square" rtlCol="0">
            <a:spAutoFit/>
          </a:bodyPr>
          <a:lstStyle/>
          <a:p>
            <a:pPr algn="ctr"/>
            <a:r>
              <a:rPr lang="it-IT" b="1" dirty="0"/>
              <a:t>RESOURCE DEPLETION</a:t>
            </a:r>
          </a:p>
        </p:txBody>
      </p:sp>
      <p:sp>
        <p:nvSpPr>
          <p:cNvPr id="25" name="CasellaDiTesto 24">
            <a:extLst>
              <a:ext uri="{FF2B5EF4-FFF2-40B4-BE49-F238E27FC236}">
                <a16:creationId xmlns:a16="http://schemas.microsoft.com/office/drawing/2014/main" id="{AEE47E69-235F-42BD-F87B-065789CE01AF}"/>
              </a:ext>
            </a:extLst>
          </p:cNvPr>
          <p:cNvSpPr txBox="1"/>
          <p:nvPr/>
        </p:nvSpPr>
        <p:spPr>
          <a:xfrm>
            <a:off x="514890" y="5028944"/>
            <a:ext cx="2189231" cy="523220"/>
          </a:xfrm>
          <a:prstGeom prst="rect">
            <a:avLst/>
          </a:prstGeom>
          <a:noFill/>
        </p:spPr>
        <p:txBody>
          <a:bodyPr wrap="square">
            <a:spAutoFit/>
          </a:bodyPr>
          <a:lstStyle/>
          <a:p>
            <a:r>
              <a:rPr lang="en-US" sz="1400" kern="100" dirty="0">
                <a:effectLst/>
                <a:latin typeface="Calibri" panose="020F0502020204030204" pitchFamily="34" charset="0"/>
                <a:ea typeface="Calibri" panose="020F0502020204030204" pitchFamily="34" charset="0"/>
              </a:rPr>
              <a:t>significant and accelerating rise in global temperatures</a:t>
            </a:r>
            <a:endParaRPr lang="it-IT" sz="1400" dirty="0"/>
          </a:p>
        </p:txBody>
      </p:sp>
      <p:sp>
        <p:nvSpPr>
          <p:cNvPr id="26" name="CasellaDiTesto 25">
            <a:extLst>
              <a:ext uri="{FF2B5EF4-FFF2-40B4-BE49-F238E27FC236}">
                <a16:creationId xmlns:a16="http://schemas.microsoft.com/office/drawing/2014/main" id="{85D59C1E-0EC9-9489-3E77-1108DCF6EB72}"/>
              </a:ext>
            </a:extLst>
          </p:cNvPr>
          <p:cNvSpPr txBox="1"/>
          <p:nvPr/>
        </p:nvSpPr>
        <p:spPr>
          <a:xfrm>
            <a:off x="2766234" y="5028447"/>
            <a:ext cx="2344472" cy="523220"/>
          </a:xfrm>
          <a:prstGeom prst="rect">
            <a:avLst/>
          </a:prstGeom>
          <a:noFill/>
        </p:spPr>
        <p:txBody>
          <a:bodyPr wrap="square">
            <a:spAutoFit/>
          </a:bodyPr>
          <a:lstStyle/>
          <a:p>
            <a:r>
              <a:rPr lang="en-US" sz="1400" kern="100" dirty="0">
                <a:effectLst/>
                <a:latin typeface="Calibri" panose="020F0502020204030204" pitchFamily="34" charset="0"/>
                <a:ea typeface="Calibri" panose="020F0502020204030204" pitchFamily="34" charset="0"/>
              </a:rPr>
              <a:t>unprecedented rate at which species are disappearing </a:t>
            </a:r>
            <a:endParaRPr lang="it-IT" sz="1400" dirty="0"/>
          </a:p>
        </p:txBody>
      </p:sp>
      <p:sp>
        <p:nvSpPr>
          <p:cNvPr id="27" name="CasellaDiTesto 26">
            <a:extLst>
              <a:ext uri="{FF2B5EF4-FFF2-40B4-BE49-F238E27FC236}">
                <a16:creationId xmlns:a16="http://schemas.microsoft.com/office/drawing/2014/main" id="{005CD434-F69F-B1FF-1787-4812DB079707}"/>
              </a:ext>
            </a:extLst>
          </p:cNvPr>
          <p:cNvSpPr txBox="1"/>
          <p:nvPr/>
        </p:nvSpPr>
        <p:spPr>
          <a:xfrm>
            <a:off x="5172819" y="5011674"/>
            <a:ext cx="2344472" cy="954107"/>
          </a:xfrm>
          <a:prstGeom prst="rect">
            <a:avLst/>
          </a:prstGeom>
          <a:noFill/>
        </p:spPr>
        <p:txBody>
          <a:bodyPr wrap="square">
            <a:spAutoFit/>
          </a:bodyPr>
          <a:lstStyle/>
          <a:p>
            <a:r>
              <a:rPr lang="en-US" sz="1400" kern="100" dirty="0">
                <a:effectLst/>
                <a:latin typeface="Calibri" panose="020F0502020204030204" pitchFamily="34" charset="0"/>
                <a:ea typeface="Calibri" panose="020F0502020204030204" pitchFamily="34" charset="0"/>
              </a:rPr>
              <a:t>introduction of harmful materials (</a:t>
            </a:r>
            <a:r>
              <a:rPr lang="en-US" sz="1400" kern="100" dirty="0">
                <a:latin typeface="Calibri" panose="020F0502020204030204" pitchFamily="34" charset="0"/>
                <a:ea typeface="Calibri" panose="020F0502020204030204" pitchFamily="34" charset="0"/>
              </a:rPr>
              <a:t>GHG, plastics,</a:t>
            </a:r>
          </a:p>
          <a:p>
            <a:r>
              <a:rPr lang="en-US" sz="1400" kern="100" dirty="0">
                <a:latin typeface="Calibri" panose="020F0502020204030204" pitchFamily="34" charset="0"/>
                <a:ea typeface="Calibri" panose="020F0502020204030204" pitchFamily="34" charset="0"/>
              </a:rPr>
              <a:t>toxic waste, etc.) </a:t>
            </a:r>
            <a:r>
              <a:rPr lang="en-US" sz="1400" kern="100" dirty="0">
                <a:effectLst/>
                <a:latin typeface="Calibri" panose="020F0502020204030204" pitchFamily="34" charset="0"/>
                <a:ea typeface="Calibri" panose="020F0502020204030204" pitchFamily="34" charset="0"/>
              </a:rPr>
              <a:t>into the environment</a:t>
            </a:r>
            <a:endParaRPr lang="it-IT" sz="1400" dirty="0"/>
          </a:p>
        </p:txBody>
      </p:sp>
      <p:sp>
        <p:nvSpPr>
          <p:cNvPr id="28" name="CasellaDiTesto 27">
            <a:extLst>
              <a:ext uri="{FF2B5EF4-FFF2-40B4-BE49-F238E27FC236}">
                <a16:creationId xmlns:a16="http://schemas.microsoft.com/office/drawing/2014/main" id="{D56A098F-3D8A-767E-791F-246A5B10EA2F}"/>
              </a:ext>
            </a:extLst>
          </p:cNvPr>
          <p:cNvSpPr txBox="1"/>
          <p:nvPr/>
        </p:nvSpPr>
        <p:spPr>
          <a:xfrm>
            <a:off x="7299383" y="5011674"/>
            <a:ext cx="2189231" cy="954107"/>
          </a:xfrm>
          <a:prstGeom prst="rect">
            <a:avLst/>
          </a:prstGeom>
          <a:noFill/>
        </p:spPr>
        <p:txBody>
          <a:bodyPr wrap="square">
            <a:spAutoFit/>
          </a:bodyPr>
          <a:lstStyle/>
          <a:p>
            <a:r>
              <a:rPr lang="en-US" sz="1400" kern="100" dirty="0">
                <a:effectLst/>
                <a:latin typeface="Calibri" panose="020F0502020204030204" pitchFamily="34" charset="0"/>
                <a:ea typeface="Calibri" panose="020F0502020204030204" pitchFamily="34" charset="0"/>
              </a:rPr>
              <a:t>have led to deforestation, soil degradation, and the transformation of once-pristine landscapes </a:t>
            </a:r>
            <a:endParaRPr lang="it-IT" sz="1400" dirty="0"/>
          </a:p>
        </p:txBody>
      </p:sp>
      <p:sp>
        <p:nvSpPr>
          <p:cNvPr id="29" name="CasellaDiTesto 28">
            <a:extLst>
              <a:ext uri="{FF2B5EF4-FFF2-40B4-BE49-F238E27FC236}">
                <a16:creationId xmlns:a16="http://schemas.microsoft.com/office/drawing/2014/main" id="{910C5E70-7081-613B-9454-50E22EAD33D8}"/>
              </a:ext>
            </a:extLst>
          </p:cNvPr>
          <p:cNvSpPr txBox="1"/>
          <p:nvPr/>
        </p:nvSpPr>
        <p:spPr>
          <a:xfrm>
            <a:off x="9644474" y="5011674"/>
            <a:ext cx="2189231" cy="954107"/>
          </a:xfrm>
          <a:prstGeom prst="rect">
            <a:avLst/>
          </a:prstGeom>
          <a:noFill/>
        </p:spPr>
        <p:txBody>
          <a:bodyPr wrap="square">
            <a:spAutoFit/>
          </a:bodyPr>
          <a:lstStyle/>
          <a:p>
            <a:r>
              <a:rPr lang="en-US" sz="1400" kern="100" dirty="0">
                <a:effectLst/>
                <a:latin typeface="Calibri" panose="020F0502020204030204" pitchFamily="34" charset="0"/>
                <a:ea typeface="Calibri" panose="020F0502020204030204" pitchFamily="34" charset="0"/>
              </a:rPr>
              <a:t>unsustainable extraction of freshwater, minerals, and fisheries taking a toll on Earth's finite resources</a:t>
            </a:r>
            <a:endParaRPr lang="it-IT" sz="1400" dirty="0"/>
          </a:p>
        </p:txBody>
      </p:sp>
      <p:cxnSp>
        <p:nvCxnSpPr>
          <p:cNvPr id="30" name="Connettore diritto 29">
            <a:extLst>
              <a:ext uri="{FF2B5EF4-FFF2-40B4-BE49-F238E27FC236}">
                <a16:creationId xmlns:a16="http://schemas.microsoft.com/office/drawing/2014/main" id="{4D1146EB-C879-DFD5-2084-E93FEA9A81F3}"/>
              </a:ext>
            </a:extLst>
          </p:cNvPr>
          <p:cNvCxnSpPr/>
          <p:nvPr/>
        </p:nvCxnSpPr>
        <p:spPr>
          <a:xfrm>
            <a:off x="2703386" y="3255916"/>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B3DA22FA-9AD4-71D4-FEB4-79498F64C0E0}"/>
              </a:ext>
            </a:extLst>
          </p:cNvPr>
          <p:cNvCxnSpPr/>
          <p:nvPr/>
        </p:nvCxnSpPr>
        <p:spPr>
          <a:xfrm>
            <a:off x="5083320" y="3255916"/>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FB345529-7D3B-9BB6-4146-A6CA0C02BA7A}"/>
              </a:ext>
            </a:extLst>
          </p:cNvPr>
          <p:cNvCxnSpPr/>
          <p:nvPr/>
        </p:nvCxnSpPr>
        <p:spPr>
          <a:xfrm>
            <a:off x="7202618" y="3263482"/>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1DB3362A-9649-3972-6BE2-E040ED02C832}"/>
              </a:ext>
            </a:extLst>
          </p:cNvPr>
          <p:cNvCxnSpPr/>
          <p:nvPr/>
        </p:nvCxnSpPr>
        <p:spPr>
          <a:xfrm>
            <a:off x="9482399" y="3266586"/>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049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7099E63-73D8-9D42-5FF6-E198B14E2BCB}"/>
              </a:ext>
            </a:extLst>
          </p:cNvPr>
          <p:cNvPicPr>
            <a:picLocks noChangeAspect="1"/>
          </p:cNvPicPr>
          <p:nvPr/>
        </p:nvPicPr>
        <p:blipFill>
          <a:blip r:embed="rId2"/>
          <a:stretch>
            <a:fillRect/>
          </a:stretch>
        </p:blipFill>
        <p:spPr>
          <a:xfrm>
            <a:off x="3023724" y="1270040"/>
            <a:ext cx="6008381" cy="5127875"/>
          </a:xfrm>
          <a:prstGeom prst="rect">
            <a:avLst/>
          </a:prstGeom>
        </p:spPr>
      </p:pic>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it-IT" sz="4400" dirty="0" err="1"/>
              <a:t>Sectors</a:t>
            </a:r>
            <a:r>
              <a:rPr lang="it-IT" sz="4400" dirty="0"/>
              <a:t> </a:t>
            </a:r>
            <a:r>
              <a:rPr lang="it-IT" sz="4400" dirty="0" err="1"/>
              <a:t>contributing</a:t>
            </a:r>
            <a:r>
              <a:rPr lang="it-IT" sz="4400" dirty="0"/>
              <a:t> to </a:t>
            </a:r>
            <a:r>
              <a:rPr lang="it-IT" sz="4400" dirty="0" err="1"/>
              <a:t>climate</a:t>
            </a:r>
            <a:r>
              <a:rPr lang="it-IT" sz="4400" dirty="0"/>
              <a:t> </a:t>
            </a:r>
            <a:r>
              <a:rPr lang="it-IT" sz="4400" dirty="0" err="1"/>
              <a:t>change</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Environmental impact assessment</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42</a:t>
            </a:fld>
            <a:endParaRPr lang="en-US" dirty="0"/>
          </a:p>
        </p:txBody>
      </p:sp>
      <p:sp>
        <p:nvSpPr>
          <p:cNvPr id="4" name="CasellaDiTesto 3">
            <a:extLst>
              <a:ext uri="{FF2B5EF4-FFF2-40B4-BE49-F238E27FC236}">
                <a16:creationId xmlns:a16="http://schemas.microsoft.com/office/drawing/2014/main" id="{48AD43B5-FE0F-0B9A-48AB-57F4C490D4C0}"/>
              </a:ext>
            </a:extLst>
          </p:cNvPr>
          <p:cNvSpPr txBox="1"/>
          <p:nvPr/>
        </p:nvSpPr>
        <p:spPr>
          <a:xfrm>
            <a:off x="10065009" y="5977266"/>
            <a:ext cx="2120381" cy="261610"/>
          </a:xfrm>
          <a:prstGeom prst="rect">
            <a:avLst/>
          </a:prstGeom>
          <a:noFill/>
        </p:spPr>
        <p:txBody>
          <a:bodyPr wrap="square">
            <a:spAutoFit/>
          </a:bodyPr>
          <a:lstStyle/>
          <a:p>
            <a:r>
              <a:rPr lang="en-GB" sz="1100" dirty="0">
                <a:solidFill>
                  <a:srgbClr val="000000"/>
                </a:solidFill>
                <a:effectLst/>
                <a:latin typeface="Calibri" panose="020F0502020204030204" pitchFamily="34" charset="0"/>
                <a:ea typeface="Times New Roman" panose="02020603050405020304" pitchFamily="18" charset="0"/>
              </a:rPr>
              <a:t>(Source: </a:t>
            </a:r>
            <a:r>
              <a:rPr lang="en-GB" sz="11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3"/>
              </a:rPr>
              <a:t>OurWorldInData</a:t>
            </a:r>
            <a:r>
              <a:rPr lang="en-GB" sz="1100" u="sng" dirty="0">
                <a:solidFill>
                  <a:srgbClr val="0000FF"/>
                </a:solidFill>
                <a:effectLst/>
                <a:latin typeface="Calibri" panose="020F0502020204030204" pitchFamily="34" charset="0"/>
                <a:ea typeface="Times New Roman" panose="02020603050405020304" pitchFamily="18" charset="0"/>
              </a:rPr>
              <a:t>, 2021</a:t>
            </a:r>
            <a:r>
              <a:rPr lang="en-GB" sz="1100" dirty="0">
                <a:solidFill>
                  <a:srgbClr val="000000"/>
                </a:solidFill>
                <a:effectLst/>
                <a:latin typeface="Calibri" panose="020F0502020204030204" pitchFamily="34" charset="0"/>
                <a:ea typeface="Times New Roman" panose="02020603050405020304" pitchFamily="18" charset="0"/>
              </a:rPr>
              <a:t>)</a:t>
            </a:r>
            <a:endParaRPr lang="it-IT" sz="1100" dirty="0"/>
          </a:p>
        </p:txBody>
      </p:sp>
    </p:spTree>
    <p:extLst>
      <p:ext uri="{BB962C8B-B14F-4D97-AF65-F5344CB8AC3E}">
        <p14:creationId xmlns:p14="http://schemas.microsoft.com/office/powerpoint/2010/main" val="3815846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fontScale="90000"/>
          </a:bodyPr>
          <a:lstStyle/>
          <a:p>
            <a:r>
              <a:rPr lang="it-IT" sz="4400" dirty="0"/>
              <a:t>The </a:t>
            </a:r>
            <a:r>
              <a:rPr lang="it-IT" sz="4400" dirty="0" err="1"/>
              <a:t>role</a:t>
            </a:r>
            <a:r>
              <a:rPr lang="it-IT" sz="4400" dirty="0"/>
              <a:t> of </a:t>
            </a:r>
            <a:r>
              <a:rPr lang="it-IT" sz="4400" dirty="0" err="1"/>
              <a:t>agriculture</a:t>
            </a:r>
            <a:r>
              <a:rPr lang="it-IT" sz="4400" dirty="0"/>
              <a:t> in an </a:t>
            </a:r>
            <a:r>
              <a:rPr lang="it-IT" sz="4400" dirty="0" err="1"/>
              <a:t>ever-changing</a:t>
            </a:r>
            <a:r>
              <a:rPr lang="it-IT" sz="4400" dirty="0"/>
              <a:t> </a:t>
            </a:r>
            <a:r>
              <a:rPr lang="it-IT" sz="4400" dirty="0" err="1"/>
              <a:t>climate</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Environmental impact assessment</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43</a:t>
            </a:fld>
            <a:endParaRPr lang="en-US" dirty="0"/>
          </a:p>
        </p:txBody>
      </p:sp>
      <p:sp>
        <p:nvSpPr>
          <p:cNvPr id="5" name="CasellaDiTesto 4">
            <a:extLst>
              <a:ext uri="{FF2B5EF4-FFF2-40B4-BE49-F238E27FC236}">
                <a16:creationId xmlns:a16="http://schemas.microsoft.com/office/drawing/2014/main" id="{9FF4E27C-6C3E-ECDC-E65B-B141C14DFB23}"/>
              </a:ext>
            </a:extLst>
          </p:cNvPr>
          <p:cNvSpPr txBox="1"/>
          <p:nvPr/>
        </p:nvSpPr>
        <p:spPr>
          <a:xfrm>
            <a:off x="659561" y="1690688"/>
            <a:ext cx="10802521" cy="369332"/>
          </a:xfrm>
          <a:prstGeom prst="rect">
            <a:avLst/>
          </a:prstGeom>
          <a:noFill/>
        </p:spPr>
        <p:txBody>
          <a:bodyPr wrap="square" rtlCol="0">
            <a:spAutoFit/>
          </a:bodyPr>
          <a:lstStyle/>
          <a:p>
            <a:pPr algn="just"/>
            <a:r>
              <a:rPr lang="en-US" kern="100" dirty="0">
                <a:latin typeface="Calibri" panose="020F0502020204030204" pitchFamily="34" charset="0"/>
                <a:ea typeface="Calibri" panose="020F0502020204030204" pitchFamily="34" charset="0"/>
              </a:rPr>
              <a:t>A</a:t>
            </a:r>
            <a:r>
              <a:rPr lang="en-US" sz="1800" kern="100" dirty="0">
                <a:effectLst/>
                <a:latin typeface="Calibri" panose="020F0502020204030204" pitchFamily="34" charset="0"/>
                <a:ea typeface="Calibri" panose="020F0502020204030204" pitchFamily="34" charset="0"/>
              </a:rPr>
              <a:t>griculture plays a complex and multifaceted role, being both a </a:t>
            </a:r>
            <a:r>
              <a:rPr lang="en-US" sz="1800" b="1" kern="100" dirty="0">
                <a:effectLst/>
                <a:latin typeface="Calibri" panose="020F0502020204030204" pitchFamily="34" charset="0"/>
                <a:ea typeface="Calibri" panose="020F0502020204030204" pitchFamily="34" charset="0"/>
              </a:rPr>
              <a:t>threat</a:t>
            </a:r>
            <a:r>
              <a:rPr lang="en-US" sz="1800" kern="100" dirty="0">
                <a:effectLst/>
                <a:latin typeface="Calibri" panose="020F0502020204030204" pitchFamily="34" charset="0"/>
                <a:ea typeface="Calibri" panose="020F0502020204030204" pitchFamily="34" charset="0"/>
              </a:rPr>
              <a:t> and a </a:t>
            </a:r>
            <a:r>
              <a:rPr lang="en-US" sz="1800" b="1" kern="100" dirty="0">
                <a:effectLst/>
                <a:latin typeface="Calibri" panose="020F0502020204030204" pitchFamily="34" charset="0"/>
                <a:ea typeface="Calibri" panose="020F0502020204030204" pitchFamily="34" charset="0"/>
              </a:rPr>
              <a:t>potential solution </a:t>
            </a:r>
            <a:r>
              <a:rPr lang="en-US" sz="1800" kern="100" dirty="0">
                <a:effectLst/>
                <a:latin typeface="Calibri" panose="020F0502020204030204" pitchFamily="34" charset="0"/>
                <a:ea typeface="Calibri" panose="020F0502020204030204" pitchFamily="34" charset="0"/>
              </a:rPr>
              <a:t>to climate change. </a:t>
            </a:r>
            <a:endParaRPr lang="it-IT" b="1" u="sng" dirty="0"/>
          </a:p>
        </p:txBody>
      </p:sp>
      <p:sp>
        <p:nvSpPr>
          <p:cNvPr id="6" name="CasellaDiTesto 5">
            <a:extLst>
              <a:ext uri="{FF2B5EF4-FFF2-40B4-BE49-F238E27FC236}">
                <a16:creationId xmlns:a16="http://schemas.microsoft.com/office/drawing/2014/main" id="{02520EB9-4CC6-9DF5-0771-A917F2FA57C1}"/>
              </a:ext>
            </a:extLst>
          </p:cNvPr>
          <p:cNvSpPr txBox="1"/>
          <p:nvPr/>
        </p:nvSpPr>
        <p:spPr>
          <a:xfrm>
            <a:off x="4374501" y="2452106"/>
            <a:ext cx="3507165" cy="523220"/>
          </a:xfrm>
          <a:prstGeom prst="rect">
            <a:avLst/>
          </a:prstGeom>
          <a:noFill/>
        </p:spPr>
        <p:txBody>
          <a:bodyPr wrap="square" rtlCol="0">
            <a:spAutoFit/>
          </a:bodyPr>
          <a:lstStyle/>
          <a:p>
            <a:pPr algn="just"/>
            <a:r>
              <a:rPr lang="en-US" sz="2800" b="1" kern="100" dirty="0">
                <a:ea typeface="Calibri" panose="020F0502020204030204" pitchFamily="34" charset="0"/>
                <a:cs typeface="Calibri" panose="020F0502020204030204" pitchFamily="34" charset="0"/>
              </a:rPr>
              <a:t>Agriculture as a </a:t>
            </a:r>
            <a:r>
              <a:rPr lang="en-GB" sz="2800" b="1" u="sng" kern="100" dirty="0">
                <a:uFill>
                  <a:solidFill>
                    <a:schemeClr val="accent6"/>
                  </a:solidFill>
                </a:uFill>
                <a:ea typeface="Calibri" panose="020F0502020204030204" pitchFamily="34" charset="0"/>
                <a:cs typeface="Calibri" panose="020F0502020204030204" pitchFamily="34" charset="0"/>
              </a:rPr>
              <a:t>threat</a:t>
            </a:r>
            <a:endParaRPr lang="en-GB" sz="2800" b="1" u="sng" dirty="0">
              <a:uFill>
                <a:solidFill>
                  <a:schemeClr val="accent6"/>
                </a:solidFill>
              </a:uFill>
            </a:endParaRPr>
          </a:p>
        </p:txBody>
      </p:sp>
      <p:sp>
        <p:nvSpPr>
          <p:cNvPr id="7" name="CasellaDiTesto 6">
            <a:extLst>
              <a:ext uri="{FF2B5EF4-FFF2-40B4-BE49-F238E27FC236}">
                <a16:creationId xmlns:a16="http://schemas.microsoft.com/office/drawing/2014/main" id="{9690AE94-C8A7-3DB9-1BB9-43BFD86B021F}"/>
              </a:ext>
            </a:extLst>
          </p:cNvPr>
          <p:cNvSpPr txBox="1"/>
          <p:nvPr/>
        </p:nvSpPr>
        <p:spPr>
          <a:xfrm>
            <a:off x="1253118" y="3367412"/>
            <a:ext cx="10521787" cy="923330"/>
          </a:xfrm>
          <a:prstGeom prst="rect">
            <a:avLst/>
          </a:prstGeom>
          <a:noFill/>
        </p:spPr>
        <p:txBody>
          <a:bodyPr wrap="square" rtlCol="0">
            <a:spAutoFit/>
          </a:bodyPr>
          <a:lstStyle/>
          <a:p>
            <a:r>
              <a:rPr lang="it-IT" u="sng" dirty="0"/>
              <a:t>SOURCE OF GHG EMISSIONS</a:t>
            </a:r>
            <a:r>
              <a:rPr lang="it-IT" dirty="0"/>
              <a:t>: </a:t>
            </a:r>
            <a:r>
              <a:rPr lang="it-IT" dirty="0" err="1"/>
              <a:t>Besides</a:t>
            </a:r>
            <a:r>
              <a:rPr lang="it-IT" dirty="0"/>
              <a:t> the energy </a:t>
            </a:r>
            <a:r>
              <a:rPr lang="it-IT" dirty="0" err="1"/>
              <a:t>required</a:t>
            </a:r>
            <a:r>
              <a:rPr lang="it-IT" dirty="0"/>
              <a:t> to </a:t>
            </a:r>
            <a:r>
              <a:rPr lang="it-IT" dirty="0" err="1"/>
              <a:t>carry</a:t>
            </a:r>
            <a:r>
              <a:rPr lang="it-IT" dirty="0"/>
              <a:t> out </a:t>
            </a:r>
            <a:r>
              <a:rPr lang="it-IT" dirty="0" err="1"/>
              <a:t>agricultural</a:t>
            </a:r>
            <a:r>
              <a:rPr lang="it-IT" dirty="0"/>
              <a:t> activities, </a:t>
            </a:r>
            <a:r>
              <a:rPr lang="it-IT" b="1" dirty="0" err="1"/>
              <a:t>livestock</a:t>
            </a:r>
            <a:r>
              <a:rPr lang="it-IT" dirty="0"/>
              <a:t> and </a:t>
            </a:r>
            <a:r>
              <a:rPr lang="it-IT" b="1" dirty="0" err="1"/>
              <a:t>manure</a:t>
            </a:r>
            <a:r>
              <a:rPr lang="it-IT" dirty="0"/>
              <a:t> are the </a:t>
            </a:r>
            <a:r>
              <a:rPr lang="it-IT" dirty="0" err="1"/>
              <a:t>main</a:t>
            </a:r>
            <a:r>
              <a:rPr lang="it-IT" dirty="0"/>
              <a:t> </a:t>
            </a:r>
            <a:r>
              <a:rPr lang="it-IT" dirty="0" err="1"/>
              <a:t>contributors</a:t>
            </a:r>
            <a:r>
              <a:rPr lang="it-IT" dirty="0"/>
              <a:t> of </a:t>
            </a:r>
            <a:r>
              <a:rPr lang="it-IT" i="1" dirty="0" err="1"/>
              <a:t>methane</a:t>
            </a:r>
            <a:r>
              <a:rPr lang="it-IT" dirty="0"/>
              <a:t> (</a:t>
            </a:r>
            <a:r>
              <a:rPr lang="it-IT" dirty="0" err="1"/>
              <a:t>enetic</a:t>
            </a:r>
            <a:r>
              <a:rPr lang="it-IT" dirty="0"/>
              <a:t> </a:t>
            </a:r>
            <a:r>
              <a:rPr lang="it-IT" dirty="0" err="1"/>
              <a:t>fermentation</a:t>
            </a:r>
            <a:r>
              <a:rPr lang="it-IT" dirty="0"/>
              <a:t>) and </a:t>
            </a:r>
            <a:r>
              <a:rPr lang="it-IT" i="1" dirty="0" err="1"/>
              <a:t>nitous</a:t>
            </a:r>
            <a:r>
              <a:rPr lang="it-IT" i="1" dirty="0"/>
              <a:t> </a:t>
            </a:r>
            <a:r>
              <a:rPr lang="it-IT" i="1" dirty="0" err="1"/>
              <a:t>oxide</a:t>
            </a:r>
            <a:r>
              <a:rPr lang="it-IT" i="1" dirty="0"/>
              <a:t> </a:t>
            </a:r>
            <a:r>
              <a:rPr lang="it-IT" dirty="0"/>
              <a:t>(</a:t>
            </a:r>
            <a:r>
              <a:rPr lang="en-US" sz="1800" kern="100" dirty="0">
                <a:effectLst/>
                <a:latin typeface="Calibri" panose="020F0502020204030204" pitchFamily="34" charset="0"/>
                <a:ea typeface="Calibri" panose="020F0502020204030204" pitchFamily="34" charset="0"/>
              </a:rPr>
              <a:t>manure management and the use of synthetic fertilizers).</a:t>
            </a:r>
            <a:endParaRPr lang="it-IT" dirty="0"/>
          </a:p>
        </p:txBody>
      </p:sp>
      <p:pic>
        <p:nvPicPr>
          <p:cNvPr id="10" name="Immagine 9">
            <a:extLst>
              <a:ext uri="{FF2B5EF4-FFF2-40B4-BE49-F238E27FC236}">
                <a16:creationId xmlns:a16="http://schemas.microsoft.com/office/drawing/2014/main" id="{761576CA-F40A-3D61-1D74-E120E34ED4F1}"/>
              </a:ext>
            </a:extLst>
          </p:cNvPr>
          <p:cNvPicPr>
            <a:picLocks noChangeAspect="1"/>
          </p:cNvPicPr>
          <p:nvPr/>
        </p:nvPicPr>
        <p:blipFill>
          <a:blip r:embed="rId2">
            <a:duotone>
              <a:schemeClr val="accent3">
                <a:shade val="45000"/>
                <a:satMod val="135000"/>
              </a:schemeClr>
              <a:prstClr val="white"/>
            </a:duotone>
          </a:blip>
          <a:stretch>
            <a:fillRect/>
          </a:stretch>
        </p:blipFill>
        <p:spPr>
          <a:xfrm>
            <a:off x="161462" y="3299232"/>
            <a:ext cx="996198" cy="914399"/>
          </a:xfrm>
          <a:prstGeom prst="rect">
            <a:avLst/>
          </a:prstGeom>
        </p:spPr>
      </p:pic>
      <p:sp>
        <p:nvSpPr>
          <p:cNvPr id="11" name="CasellaDiTesto 10">
            <a:extLst>
              <a:ext uri="{FF2B5EF4-FFF2-40B4-BE49-F238E27FC236}">
                <a16:creationId xmlns:a16="http://schemas.microsoft.com/office/drawing/2014/main" id="{F4EBFC14-A2CE-067E-D5E5-F3BA10419488}"/>
              </a:ext>
            </a:extLst>
          </p:cNvPr>
          <p:cNvSpPr txBox="1"/>
          <p:nvPr/>
        </p:nvSpPr>
        <p:spPr>
          <a:xfrm>
            <a:off x="298613" y="5042938"/>
            <a:ext cx="10521787" cy="923330"/>
          </a:xfrm>
          <a:prstGeom prst="rect">
            <a:avLst/>
          </a:prstGeom>
          <a:noFill/>
        </p:spPr>
        <p:txBody>
          <a:bodyPr wrap="square" rtlCol="0">
            <a:spAutoFit/>
          </a:bodyPr>
          <a:lstStyle/>
          <a:p>
            <a:r>
              <a:rPr lang="it-IT" u="sng" dirty="0"/>
              <a:t>MAIN DRIVER OF DEFORESTATION</a:t>
            </a:r>
            <a:r>
              <a:rPr lang="it-IT" dirty="0"/>
              <a:t>: </a:t>
            </a:r>
            <a:r>
              <a:rPr lang="en-US" dirty="0"/>
              <a:t>Every year the world loses around 5 million hectares of forest. 95% of this occurs in the tropics. At least three-quarters of this is driven by agriculture – clearing forests to grow crops, raise livestock and produce products.</a:t>
            </a:r>
            <a:endParaRPr lang="it-IT" dirty="0"/>
          </a:p>
        </p:txBody>
      </p:sp>
      <p:pic>
        <p:nvPicPr>
          <p:cNvPr id="12" name="Immagine 11">
            <a:extLst>
              <a:ext uri="{FF2B5EF4-FFF2-40B4-BE49-F238E27FC236}">
                <a16:creationId xmlns:a16="http://schemas.microsoft.com/office/drawing/2014/main" id="{8FE69C21-8B27-B50E-A16C-9FDE1651F5D2}"/>
              </a:ext>
            </a:extLst>
          </p:cNvPr>
          <p:cNvPicPr>
            <a:picLocks noChangeAspect="1"/>
          </p:cNvPicPr>
          <p:nvPr/>
        </p:nvPicPr>
        <p:blipFill>
          <a:blip r:embed="rId3">
            <a:duotone>
              <a:schemeClr val="accent2">
                <a:shade val="45000"/>
                <a:satMod val="135000"/>
              </a:schemeClr>
              <a:prstClr val="white"/>
            </a:duotone>
          </a:blip>
          <a:stretch>
            <a:fillRect/>
          </a:stretch>
        </p:blipFill>
        <p:spPr>
          <a:xfrm>
            <a:off x="10878190" y="4668509"/>
            <a:ext cx="1167783" cy="1102361"/>
          </a:xfrm>
          <a:prstGeom prst="rect">
            <a:avLst/>
          </a:prstGeom>
        </p:spPr>
      </p:pic>
    </p:spTree>
    <p:extLst>
      <p:ext uri="{BB962C8B-B14F-4D97-AF65-F5344CB8AC3E}">
        <p14:creationId xmlns:p14="http://schemas.microsoft.com/office/powerpoint/2010/main" val="1014753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fontScale="90000"/>
          </a:bodyPr>
          <a:lstStyle/>
          <a:p>
            <a:r>
              <a:rPr lang="it-IT" sz="4400" dirty="0"/>
              <a:t>The </a:t>
            </a:r>
            <a:r>
              <a:rPr lang="it-IT" sz="4400" dirty="0" err="1"/>
              <a:t>role</a:t>
            </a:r>
            <a:r>
              <a:rPr lang="it-IT" sz="4400" dirty="0"/>
              <a:t> of </a:t>
            </a:r>
            <a:r>
              <a:rPr lang="it-IT" sz="4400" dirty="0" err="1"/>
              <a:t>agriculture</a:t>
            </a:r>
            <a:r>
              <a:rPr lang="it-IT" sz="4400" dirty="0"/>
              <a:t> in an </a:t>
            </a:r>
            <a:r>
              <a:rPr lang="it-IT" sz="4400" dirty="0" err="1"/>
              <a:t>ever-changing</a:t>
            </a:r>
            <a:r>
              <a:rPr lang="it-IT" sz="4400" dirty="0"/>
              <a:t> </a:t>
            </a:r>
            <a:r>
              <a:rPr lang="it-IT" sz="4400" dirty="0" err="1"/>
              <a:t>climate</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Environmental impact assessment</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44</a:t>
            </a:fld>
            <a:endParaRPr lang="en-US" dirty="0"/>
          </a:p>
        </p:txBody>
      </p:sp>
      <p:sp>
        <p:nvSpPr>
          <p:cNvPr id="6" name="CasellaDiTesto 5">
            <a:extLst>
              <a:ext uri="{FF2B5EF4-FFF2-40B4-BE49-F238E27FC236}">
                <a16:creationId xmlns:a16="http://schemas.microsoft.com/office/drawing/2014/main" id="{02520EB9-4CC6-9DF5-0771-A917F2FA57C1}"/>
              </a:ext>
            </a:extLst>
          </p:cNvPr>
          <p:cNvSpPr txBox="1"/>
          <p:nvPr/>
        </p:nvSpPr>
        <p:spPr>
          <a:xfrm>
            <a:off x="3594462" y="2397317"/>
            <a:ext cx="5839097" cy="523220"/>
          </a:xfrm>
          <a:prstGeom prst="rect">
            <a:avLst/>
          </a:prstGeom>
          <a:noFill/>
        </p:spPr>
        <p:txBody>
          <a:bodyPr wrap="square" rtlCol="0">
            <a:spAutoFit/>
          </a:bodyPr>
          <a:lstStyle/>
          <a:p>
            <a:pPr algn="just"/>
            <a:r>
              <a:rPr lang="en-US" sz="2800" b="1" kern="100" dirty="0">
                <a:ea typeface="Calibri" panose="020F0502020204030204" pitchFamily="34" charset="0"/>
                <a:cs typeface="Calibri" panose="020F0502020204030204" pitchFamily="34" charset="0"/>
              </a:rPr>
              <a:t>Agriculture as a </a:t>
            </a:r>
            <a:r>
              <a:rPr lang="en-US" sz="2800" b="1" u="sng" kern="100" dirty="0">
                <a:uFill>
                  <a:solidFill>
                    <a:schemeClr val="accent6"/>
                  </a:solidFill>
                </a:uFill>
                <a:ea typeface="Calibri" panose="020F0502020204030204" pitchFamily="34" charset="0"/>
                <a:cs typeface="Calibri" panose="020F0502020204030204" pitchFamily="34" charset="0"/>
              </a:rPr>
              <a:t>potential solution</a:t>
            </a:r>
            <a:endParaRPr lang="it-IT" sz="2800" b="1" u="sng" dirty="0">
              <a:uFill>
                <a:solidFill>
                  <a:schemeClr val="accent6"/>
                </a:solidFill>
              </a:uFill>
            </a:endParaRPr>
          </a:p>
        </p:txBody>
      </p:sp>
      <p:sp>
        <p:nvSpPr>
          <p:cNvPr id="7" name="CasellaDiTesto 6">
            <a:extLst>
              <a:ext uri="{FF2B5EF4-FFF2-40B4-BE49-F238E27FC236}">
                <a16:creationId xmlns:a16="http://schemas.microsoft.com/office/drawing/2014/main" id="{9690AE94-C8A7-3DB9-1BB9-43BFD86B021F}"/>
              </a:ext>
            </a:extLst>
          </p:cNvPr>
          <p:cNvSpPr txBox="1"/>
          <p:nvPr/>
        </p:nvSpPr>
        <p:spPr>
          <a:xfrm>
            <a:off x="1253118" y="3367412"/>
            <a:ext cx="10521787" cy="1200329"/>
          </a:xfrm>
          <a:prstGeom prst="rect">
            <a:avLst/>
          </a:prstGeom>
          <a:noFill/>
        </p:spPr>
        <p:txBody>
          <a:bodyPr wrap="square" rtlCol="0">
            <a:spAutoFit/>
          </a:bodyPr>
          <a:lstStyle/>
          <a:p>
            <a:r>
              <a:rPr lang="it-IT" u="sng" dirty="0"/>
              <a:t>SEQUESTER CO2 EMISSIONS</a:t>
            </a:r>
            <a:r>
              <a:rPr lang="it-IT" dirty="0"/>
              <a:t>: </a:t>
            </a:r>
            <a:r>
              <a:rPr lang="en-US" sz="1800" kern="100" dirty="0">
                <a:effectLst/>
                <a:latin typeface="Calibri" panose="020F0502020204030204" pitchFamily="34" charset="0"/>
                <a:ea typeface="Calibri" panose="020F0502020204030204" pitchFamily="34" charset="0"/>
              </a:rPr>
              <a:t>agriculture has the potential to </a:t>
            </a:r>
            <a:r>
              <a:rPr lang="en-US" sz="1800" b="1" kern="100" dirty="0">
                <a:effectLst/>
                <a:latin typeface="Calibri" panose="020F0502020204030204" pitchFamily="34" charset="0"/>
                <a:ea typeface="Calibri" panose="020F0502020204030204" pitchFamily="34" charset="0"/>
              </a:rPr>
              <a:t>sequester carbon dioxide from the atmosphere</a:t>
            </a:r>
            <a:r>
              <a:rPr lang="en-US" sz="1800" kern="100" dirty="0">
                <a:effectLst/>
                <a:latin typeface="Calibri" panose="020F0502020204030204" pitchFamily="34" charset="0"/>
                <a:ea typeface="Calibri" panose="020F0502020204030204" pitchFamily="34" charset="0"/>
              </a:rPr>
              <a:t> through various practices. These include reforestation, afforestation (planting trees on previously non-forested land), and agroforestry (integrating trees into agricultural systems). These practices can act as carbon sinks, helping to offset emissions. </a:t>
            </a:r>
            <a:endParaRPr lang="it-IT" dirty="0"/>
          </a:p>
        </p:txBody>
      </p:sp>
      <p:sp>
        <p:nvSpPr>
          <p:cNvPr id="11" name="CasellaDiTesto 10">
            <a:extLst>
              <a:ext uri="{FF2B5EF4-FFF2-40B4-BE49-F238E27FC236}">
                <a16:creationId xmlns:a16="http://schemas.microsoft.com/office/drawing/2014/main" id="{F4EBFC14-A2CE-067E-D5E5-F3BA10419488}"/>
              </a:ext>
            </a:extLst>
          </p:cNvPr>
          <p:cNvSpPr txBox="1"/>
          <p:nvPr/>
        </p:nvSpPr>
        <p:spPr>
          <a:xfrm>
            <a:off x="298613" y="5042938"/>
            <a:ext cx="10521787" cy="923330"/>
          </a:xfrm>
          <a:prstGeom prst="rect">
            <a:avLst/>
          </a:prstGeom>
          <a:noFill/>
        </p:spPr>
        <p:txBody>
          <a:bodyPr wrap="square" rtlCol="0">
            <a:spAutoFit/>
          </a:bodyPr>
          <a:lstStyle/>
          <a:p>
            <a:r>
              <a:rPr lang="it-IT" u="sng" dirty="0"/>
              <a:t>ALTERNTIVE SOURCE OF ENERGY</a:t>
            </a:r>
            <a:r>
              <a:rPr lang="it-IT" dirty="0"/>
              <a:t>: </a:t>
            </a:r>
            <a:r>
              <a:rPr lang="en-US" dirty="0"/>
              <a:t>Agriculture can also contribute to </a:t>
            </a:r>
            <a:r>
              <a:rPr lang="en-US" b="1" dirty="0"/>
              <a:t>renewable energy production</a:t>
            </a:r>
            <a:r>
              <a:rPr lang="en-US" dirty="0"/>
              <a:t>, such as bioenergy. Biofuels derived from crops or agricultural residues, along with biogas from manure, can replace fossil fuels and reduce emissions.</a:t>
            </a:r>
            <a:endParaRPr lang="it-IT" dirty="0"/>
          </a:p>
        </p:txBody>
      </p:sp>
      <p:pic>
        <p:nvPicPr>
          <p:cNvPr id="3" name="Immagine 2">
            <a:extLst>
              <a:ext uri="{FF2B5EF4-FFF2-40B4-BE49-F238E27FC236}">
                <a16:creationId xmlns:a16="http://schemas.microsoft.com/office/drawing/2014/main" id="{4528D4B3-1069-0888-64D4-D7A522219A73}"/>
              </a:ext>
            </a:extLst>
          </p:cNvPr>
          <p:cNvPicPr>
            <a:picLocks noChangeAspect="1"/>
          </p:cNvPicPr>
          <p:nvPr/>
        </p:nvPicPr>
        <p:blipFill>
          <a:blip r:embed="rId2">
            <a:duotone>
              <a:schemeClr val="accent6">
                <a:shade val="45000"/>
                <a:satMod val="135000"/>
              </a:schemeClr>
              <a:prstClr val="white"/>
            </a:duotone>
          </a:blip>
          <a:stretch>
            <a:fillRect/>
          </a:stretch>
        </p:blipFill>
        <p:spPr>
          <a:xfrm>
            <a:off x="10636448" y="4765939"/>
            <a:ext cx="1138457" cy="1200329"/>
          </a:xfrm>
          <a:prstGeom prst="rect">
            <a:avLst/>
          </a:prstGeom>
        </p:spPr>
      </p:pic>
      <p:pic>
        <p:nvPicPr>
          <p:cNvPr id="4" name="Immagine 3">
            <a:extLst>
              <a:ext uri="{FF2B5EF4-FFF2-40B4-BE49-F238E27FC236}">
                <a16:creationId xmlns:a16="http://schemas.microsoft.com/office/drawing/2014/main" id="{0BA0F6B4-06AC-0790-5483-BBBE1F91D92C}"/>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235755" y="3438529"/>
            <a:ext cx="1017363" cy="1061215"/>
          </a:xfrm>
          <a:prstGeom prst="rect">
            <a:avLst/>
          </a:prstGeom>
        </p:spPr>
      </p:pic>
    </p:spTree>
    <p:extLst>
      <p:ext uri="{BB962C8B-B14F-4D97-AF65-F5344CB8AC3E}">
        <p14:creationId xmlns:p14="http://schemas.microsoft.com/office/powerpoint/2010/main" val="1776588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fontScale="90000"/>
          </a:bodyPr>
          <a:lstStyle/>
          <a:p>
            <a:r>
              <a:rPr lang="it-IT" sz="4400" dirty="0"/>
              <a:t>The </a:t>
            </a:r>
            <a:r>
              <a:rPr lang="it-IT" sz="4400" dirty="0" err="1"/>
              <a:t>role</a:t>
            </a:r>
            <a:r>
              <a:rPr lang="it-IT" sz="4400" dirty="0"/>
              <a:t> of </a:t>
            </a:r>
            <a:r>
              <a:rPr lang="it-IT" sz="4400" dirty="0" err="1"/>
              <a:t>agriculture</a:t>
            </a:r>
            <a:r>
              <a:rPr lang="it-IT" sz="4400" dirty="0"/>
              <a:t> in an </a:t>
            </a:r>
            <a:r>
              <a:rPr lang="it-IT" sz="4400" dirty="0" err="1"/>
              <a:t>ever-changing</a:t>
            </a:r>
            <a:r>
              <a:rPr lang="it-IT" sz="4400" dirty="0"/>
              <a:t> </a:t>
            </a:r>
            <a:r>
              <a:rPr lang="it-IT" sz="4400" dirty="0" err="1"/>
              <a:t>climate</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Environmental impact assessment</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45</a:t>
            </a:fld>
            <a:endParaRPr lang="en-US" dirty="0"/>
          </a:p>
        </p:txBody>
      </p:sp>
      <p:pic>
        <p:nvPicPr>
          <p:cNvPr id="5" name="Immagine 4">
            <a:extLst>
              <a:ext uri="{FF2B5EF4-FFF2-40B4-BE49-F238E27FC236}">
                <a16:creationId xmlns:a16="http://schemas.microsoft.com/office/drawing/2014/main" id="{941264AD-6825-FC5A-CDBA-30B50CFB8DF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194560" y="1421322"/>
            <a:ext cx="8367213" cy="5202499"/>
          </a:xfrm>
          <a:prstGeom prst="rect">
            <a:avLst/>
          </a:prstGeom>
        </p:spPr>
      </p:pic>
      <p:sp>
        <p:nvSpPr>
          <p:cNvPr id="10" name="CasellaDiTesto 9">
            <a:extLst>
              <a:ext uri="{FF2B5EF4-FFF2-40B4-BE49-F238E27FC236}">
                <a16:creationId xmlns:a16="http://schemas.microsoft.com/office/drawing/2014/main" id="{DFCF8663-4B2A-F1E3-A8E6-85B129344C87}"/>
              </a:ext>
            </a:extLst>
          </p:cNvPr>
          <p:cNvSpPr txBox="1"/>
          <p:nvPr/>
        </p:nvSpPr>
        <p:spPr>
          <a:xfrm>
            <a:off x="9808761" y="5762137"/>
            <a:ext cx="1764652" cy="261610"/>
          </a:xfrm>
          <a:prstGeom prst="rect">
            <a:avLst/>
          </a:prstGeom>
          <a:noFill/>
        </p:spPr>
        <p:txBody>
          <a:bodyPr wrap="square">
            <a:spAutoFit/>
          </a:bodyPr>
          <a:lstStyle/>
          <a:p>
            <a:pPr algn="just">
              <a:spcAft>
                <a:spcPts val="1000"/>
              </a:spcAft>
            </a:pPr>
            <a:r>
              <a:rPr lang="en-GB"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(Source: </a:t>
            </a:r>
            <a:r>
              <a:rPr lang="en-GB" sz="1100" i="1" u="sng" dirty="0" err="1">
                <a:solidFill>
                  <a:srgbClr val="1F497D"/>
                </a:solidFill>
                <a:effectLst/>
                <a:latin typeface="Calibri" panose="020F0502020204030204" pitchFamily="34" charset="0"/>
                <a:ea typeface="Times New Roman" panose="02020603050405020304" pitchFamily="18" charset="0"/>
                <a:cs typeface="Open Sans" panose="020B0606030504020204" pitchFamily="34" charset="0"/>
                <a:hlinkClick r:id="rId4"/>
              </a:rPr>
              <a:t>Rogelj</a:t>
            </a:r>
            <a:r>
              <a:rPr lang="en-GB" sz="1100" i="1" u="sng"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hlinkClick r:id="rId4"/>
              </a:rPr>
              <a:t> et al., 2010</a:t>
            </a:r>
            <a:r>
              <a:rPr lang="en-GB"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a:t>
            </a:r>
            <a:endParaRPr lang="it-IT" sz="1100" i="1" dirty="0">
              <a:solidFill>
                <a:srgbClr val="1F497D"/>
              </a:solidFill>
              <a:effectLst/>
              <a:latin typeface="Minion Pro"/>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3611532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sz="4400" dirty="0" err="1"/>
              <a:t>Environmental</a:t>
            </a:r>
            <a:r>
              <a:rPr lang="it-IT" sz="4400" dirty="0"/>
              <a:t> footprint</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Vertical skills / Learning Unit: Green skills / Sub Unit: Environmental impact assessment</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46</a:t>
            </a:fld>
            <a:endParaRPr lang="en-US" dirty="0"/>
          </a:p>
        </p:txBody>
      </p:sp>
      <p:sp>
        <p:nvSpPr>
          <p:cNvPr id="4" name="CasellaDiTesto 3">
            <a:extLst>
              <a:ext uri="{FF2B5EF4-FFF2-40B4-BE49-F238E27FC236}">
                <a16:creationId xmlns:a16="http://schemas.microsoft.com/office/drawing/2014/main" id="{5E0CC33E-E2EA-20CC-91EA-E018A0250B39}"/>
              </a:ext>
            </a:extLst>
          </p:cNvPr>
          <p:cNvSpPr txBox="1"/>
          <p:nvPr/>
        </p:nvSpPr>
        <p:spPr>
          <a:xfrm>
            <a:off x="1003972" y="1596381"/>
            <a:ext cx="10879493" cy="646331"/>
          </a:xfrm>
          <a:prstGeom prst="rect">
            <a:avLst/>
          </a:prstGeom>
          <a:noFill/>
        </p:spPr>
        <p:txBody>
          <a:bodyPr wrap="square" rtlCol="0">
            <a:spAutoFit/>
          </a:bodyPr>
          <a:lstStyle/>
          <a:p>
            <a:r>
              <a:rPr lang="en-US" sz="1800" kern="100" dirty="0">
                <a:effectLst/>
                <a:latin typeface="Calibri" panose="020F0502020204030204" pitchFamily="34" charset="0"/>
                <a:ea typeface="Calibri" panose="020F0502020204030204" pitchFamily="34" charset="0"/>
              </a:rPr>
              <a:t>There are several tools and methodologies used to calculate the impact of human activity on the environment, developed in response to growing concerns about sustainability and environmental degradation.</a:t>
            </a:r>
            <a:endParaRPr lang="en-US" sz="2400" i="1" kern="100" dirty="0">
              <a:latin typeface="Minion Pro"/>
              <a:ea typeface="Calibri" panose="020F0502020204030204" pitchFamily="34" charset="0"/>
              <a:cs typeface="Calibri" panose="020F0502020204030204" pitchFamily="34" charset="0"/>
            </a:endParaRPr>
          </a:p>
        </p:txBody>
      </p:sp>
      <p:pic>
        <p:nvPicPr>
          <p:cNvPr id="9" name="Immagine 8">
            <a:extLst>
              <a:ext uri="{FF2B5EF4-FFF2-40B4-BE49-F238E27FC236}">
                <a16:creationId xmlns:a16="http://schemas.microsoft.com/office/drawing/2014/main" id="{32DC8E3A-DBB8-C001-C431-3A2E59429F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6701" y="2855612"/>
            <a:ext cx="1138989" cy="2509335"/>
          </a:xfrm>
          <a:prstGeom prst="rect">
            <a:avLst/>
          </a:prstGeom>
        </p:spPr>
      </p:pic>
      <p:sp>
        <p:nvSpPr>
          <p:cNvPr id="10" name="CasellaDiTesto 9">
            <a:extLst>
              <a:ext uri="{FF2B5EF4-FFF2-40B4-BE49-F238E27FC236}">
                <a16:creationId xmlns:a16="http://schemas.microsoft.com/office/drawing/2014/main" id="{F294161A-EAAD-BCC7-58FD-85022A84E881}"/>
              </a:ext>
            </a:extLst>
          </p:cNvPr>
          <p:cNvSpPr txBox="1"/>
          <p:nvPr/>
        </p:nvSpPr>
        <p:spPr>
          <a:xfrm>
            <a:off x="1078619" y="3780116"/>
            <a:ext cx="8714793" cy="1015663"/>
          </a:xfrm>
          <a:prstGeom prst="rect">
            <a:avLst/>
          </a:prstGeom>
          <a:noFill/>
        </p:spPr>
        <p:txBody>
          <a:bodyPr wrap="square">
            <a:spAutoFit/>
          </a:bodyPr>
          <a:lstStyle/>
          <a:p>
            <a:pPr algn="just"/>
            <a:r>
              <a:rPr lang="en-US" sz="1800" dirty="0">
                <a:solidFill>
                  <a:srgbClr val="000000"/>
                </a:solidFill>
                <a:effectLst/>
                <a:latin typeface="Calibri" panose="020F0502020204030204" pitchFamily="34" charset="0"/>
                <a:ea typeface="Times New Roman" panose="02020603050405020304" pitchFamily="18" charset="0"/>
              </a:rPr>
              <a:t>It </a:t>
            </a:r>
            <a:r>
              <a:rPr lang="en-US" sz="2000" dirty="0">
                <a:solidFill>
                  <a:srgbClr val="000000"/>
                </a:solidFill>
                <a:effectLst/>
                <a:latin typeface="Calibri" panose="020F0502020204030204" pitchFamily="34" charset="0"/>
                <a:ea typeface="Times New Roman" panose="02020603050405020304" pitchFamily="18" charset="0"/>
              </a:rPr>
              <a:t>measures the total environmental impact of an individual, community, organization, or even a country in terms of the natural resources and ecosystems required to support their lifestyle or activities.</a:t>
            </a:r>
            <a:endParaRPr lang="en-US" sz="2000" dirty="0">
              <a:solidFill>
                <a:srgbClr val="000000"/>
              </a:solidFill>
              <a:latin typeface="Calibri" panose="020F0502020204030204" pitchFamily="34" charset="0"/>
              <a:ea typeface="Times New Roman" panose="02020603050405020304" pitchFamily="18" charset="0"/>
            </a:endParaRPr>
          </a:p>
        </p:txBody>
      </p:sp>
      <p:sp>
        <p:nvSpPr>
          <p:cNvPr id="11" name="Ovale 10">
            <a:extLst>
              <a:ext uri="{FF2B5EF4-FFF2-40B4-BE49-F238E27FC236}">
                <a16:creationId xmlns:a16="http://schemas.microsoft.com/office/drawing/2014/main" id="{4DBBA49F-279B-E626-6CDF-4ACD7AF3BBE2}"/>
              </a:ext>
            </a:extLst>
          </p:cNvPr>
          <p:cNvSpPr/>
          <p:nvPr/>
        </p:nvSpPr>
        <p:spPr>
          <a:xfrm>
            <a:off x="1078619" y="2740896"/>
            <a:ext cx="765110" cy="709126"/>
          </a:xfrm>
          <a:prstGeom prst="ellipse">
            <a:avLst/>
          </a:prstGeom>
          <a:solidFill>
            <a:srgbClr val="208B01"/>
          </a:solidFill>
          <a:ln>
            <a:solidFill>
              <a:srgbClr val="208B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dirty="0"/>
              <a:t>1</a:t>
            </a:r>
          </a:p>
        </p:txBody>
      </p:sp>
      <p:sp>
        <p:nvSpPr>
          <p:cNvPr id="12" name="CasellaDiTesto 11">
            <a:extLst>
              <a:ext uri="{FF2B5EF4-FFF2-40B4-BE49-F238E27FC236}">
                <a16:creationId xmlns:a16="http://schemas.microsoft.com/office/drawing/2014/main" id="{341103BE-A2CA-3092-CE65-6EF04A5FE877}"/>
              </a:ext>
            </a:extLst>
          </p:cNvPr>
          <p:cNvSpPr txBox="1"/>
          <p:nvPr/>
        </p:nvSpPr>
        <p:spPr>
          <a:xfrm>
            <a:off x="2217771" y="2855612"/>
            <a:ext cx="3321698" cy="461665"/>
          </a:xfrm>
          <a:prstGeom prst="rect">
            <a:avLst/>
          </a:prstGeom>
          <a:noFill/>
        </p:spPr>
        <p:txBody>
          <a:bodyPr wrap="square" rtlCol="0">
            <a:spAutoFit/>
          </a:bodyPr>
          <a:lstStyle/>
          <a:p>
            <a:r>
              <a:rPr lang="it-IT" sz="2400" b="1" dirty="0"/>
              <a:t>ECOLOGICAL FOOTPRINT</a:t>
            </a:r>
          </a:p>
        </p:txBody>
      </p:sp>
      <p:sp>
        <p:nvSpPr>
          <p:cNvPr id="13" name="CasellaDiTesto 12">
            <a:extLst>
              <a:ext uri="{FF2B5EF4-FFF2-40B4-BE49-F238E27FC236}">
                <a16:creationId xmlns:a16="http://schemas.microsoft.com/office/drawing/2014/main" id="{8BEC6A7F-45E4-9AA6-896B-F6F0C324AD1C}"/>
              </a:ext>
            </a:extLst>
          </p:cNvPr>
          <p:cNvSpPr txBox="1"/>
          <p:nvPr/>
        </p:nvSpPr>
        <p:spPr>
          <a:xfrm>
            <a:off x="1078619" y="5409853"/>
            <a:ext cx="8798766" cy="923330"/>
          </a:xfrm>
          <a:prstGeom prst="rect">
            <a:avLst/>
          </a:prstGeom>
          <a:noFill/>
          <a:ln>
            <a:solidFill>
              <a:srgbClr val="7FB902"/>
            </a:solidFill>
          </a:ln>
        </p:spPr>
        <p:txBody>
          <a:bodyPr wrap="square">
            <a:spAutoFit/>
          </a:bodyPr>
          <a:lstStyle/>
          <a:p>
            <a:r>
              <a:rPr lang="en-US" sz="1800" u="sng" dirty="0">
                <a:solidFill>
                  <a:srgbClr val="000000"/>
                </a:solidFill>
                <a:effectLst/>
                <a:latin typeface="Calibri" panose="020F0502020204030204" pitchFamily="34" charset="0"/>
                <a:ea typeface="Times New Roman" panose="02020603050405020304" pitchFamily="18" charset="0"/>
              </a:rPr>
              <a:t>METHOD</a:t>
            </a:r>
            <a:r>
              <a:rPr lang="en-US" sz="1800" dirty="0">
                <a:solidFill>
                  <a:srgbClr val="000000"/>
                </a:solidFill>
                <a:effectLst/>
                <a:latin typeface="Calibri" panose="020F0502020204030204" pitchFamily="34" charset="0"/>
                <a:ea typeface="Times New Roman" panose="02020603050405020304" pitchFamily="18" charset="0"/>
              </a:rPr>
              <a:t>: quantification of human demand on Earth's ecosystems by measuring </a:t>
            </a:r>
            <a:r>
              <a:rPr lang="en-US" sz="1800" u="sng" dirty="0">
                <a:solidFill>
                  <a:srgbClr val="000000"/>
                </a:solidFill>
                <a:effectLst/>
                <a:latin typeface="Calibri" panose="020F0502020204030204" pitchFamily="34" charset="0"/>
                <a:ea typeface="Times New Roman" panose="02020603050405020304" pitchFamily="18" charset="0"/>
              </a:rPr>
              <a:t>the area of biologically productive land and water</a:t>
            </a:r>
            <a:r>
              <a:rPr lang="en-US" sz="1800" dirty="0">
                <a:solidFill>
                  <a:srgbClr val="000000"/>
                </a:solidFill>
                <a:effectLst/>
                <a:latin typeface="Calibri" panose="020F0502020204030204" pitchFamily="34" charset="0"/>
                <a:ea typeface="Times New Roman" panose="02020603050405020304" pitchFamily="18" charset="0"/>
              </a:rPr>
              <a:t> needed to produce the resources a population consumes and absorb its waste, all converted into a common unit (</a:t>
            </a:r>
            <a:r>
              <a:rPr lang="en-US" sz="1800" b="1" dirty="0">
                <a:solidFill>
                  <a:srgbClr val="000000"/>
                </a:solidFill>
                <a:effectLst/>
                <a:latin typeface="Calibri" panose="020F0502020204030204" pitchFamily="34" charset="0"/>
                <a:ea typeface="Times New Roman" panose="02020603050405020304" pitchFamily="18" charset="0"/>
              </a:rPr>
              <a:t>global hectares or acres</a:t>
            </a:r>
            <a:r>
              <a:rPr lang="en-US" sz="1800" dirty="0">
                <a:solidFill>
                  <a:srgbClr val="000000"/>
                </a:solidFill>
                <a:effectLst/>
                <a:latin typeface="Calibri" panose="020F0502020204030204" pitchFamily="34" charset="0"/>
                <a:ea typeface="Times New Roman" panose="02020603050405020304" pitchFamily="18" charset="0"/>
              </a:rPr>
              <a:t>). </a:t>
            </a:r>
            <a:endParaRPr lang="it-IT" sz="1800" dirty="0"/>
          </a:p>
        </p:txBody>
      </p:sp>
    </p:spTree>
    <p:extLst>
      <p:ext uri="{BB962C8B-B14F-4D97-AF65-F5344CB8AC3E}">
        <p14:creationId xmlns:p14="http://schemas.microsoft.com/office/powerpoint/2010/main" val="2384114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sz="4400" dirty="0" err="1"/>
              <a:t>Environmental</a:t>
            </a:r>
            <a:r>
              <a:rPr lang="it-IT" sz="4400" dirty="0"/>
              <a:t> footprint</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Vertical skills / Learning Unit: Green skills / Sub Unit: Environmental impact assessment</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47</a:t>
            </a:fld>
            <a:endParaRPr lang="en-US" dirty="0"/>
          </a:p>
        </p:txBody>
      </p:sp>
      <p:sp>
        <p:nvSpPr>
          <p:cNvPr id="4" name="CasellaDiTesto 3">
            <a:extLst>
              <a:ext uri="{FF2B5EF4-FFF2-40B4-BE49-F238E27FC236}">
                <a16:creationId xmlns:a16="http://schemas.microsoft.com/office/drawing/2014/main" id="{5E0CC33E-E2EA-20CC-91EA-E018A0250B39}"/>
              </a:ext>
            </a:extLst>
          </p:cNvPr>
          <p:cNvSpPr txBox="1"/>
          <p:nvPr/>
        </p:nvSpPr>
        <p:spPr>
          <a:xfrm>
            <a:off x="1003972" y="1596381"/>
            <a:ext cx="10879493" cy="646331"/>
          </a:xfrm>
          <a:prstGeom prst="rect">
            <a:avLst/>
          </a:prstGeom>
          <a:noFill/>
        </p:spPr>
        <p:txBody>
          <a:bodyPr wrap="square" rtlCol="0">
            <a:spAutoFit/>
          </a:bodyPr>
          <a:lstStyle/>
          <a:p>
            <a:r>
              <a:rPr lang="en-US" sz="1800" kern="100" dirty="0">
                <a:effectLst/>
                <a:latin typeface="Calibri" panose="020F0502020204030204" pitchFamily="34" charset="0"/>
                <a:ea typeface="Calibri" panose="020F0502020204030204" pitchFamily="34" charset="0"/>
              </a:rPr>
              <a:t>There are several tools and methodologies used to calculate the impact of human activity on the environment, developed in response to growing concerns about sustainability and environmental degradation.</a:t>
            </a:r>
            <a:endParaRPr lang="en-US" sz="2400" i="1" kern="100" dirty="0">
              <a:latin typeface="Minion Pro"/>
              <a:ea typeface="Calibri" panose="020F0502020204030204" pitchFamily="34" charset="0"/>
              <a:cs typeface="Calibri" panose="020F0502020204030204" pitchFamily="34" charset="0"/>
            </a:endParaRPr>
          </a:p>
        </p:txBody>
      </p:sp>
      <p:sp>
        <p:nvSpPr>
          <p:cNvPr id="10" name="CasellaDiTesto 9">
            <a:extLst>
              <a:ext uri="{FF2B5EF4-FFF2-40B4-BE49-F238E27FC236}">
                <a16:creationId xmlns:a16="http://schemas.microsoft.com/office/drawing/2014/main" id="{F294161A-EAAD-BCC7-58FD-85022A84E881}"/>
              </a:ext>
            </a:extLst>
          </p:cNvPr>
          <p:cNvSpPr txBox="1"/>
          <p:nvPr/>
        </p:nvSpPr>
        <p:spPr>
          <a:xfrm>
            <a:off x="1078619" y="3780116"/>
            <a:ext cx="8714793" cy="923330"/>
          </a:xfrm>
          <a:prstGeom prst="rect">
            <a:avLst/>
          </a:prstGeom>
          <a:noFill/>
        </p:spPr>
        <p:txBody>
          <a:bodyPr wrap="square">
            <a:spAutoFit/>
          </a:bodyPr>
          <a:lstStyle/>
          <a:p>
            <a:pPr algn="just"/>
            <a:r>
              <a:rPr lang="en-US" sz="1600" dirty="0">
                <a:solidFill>
                  <a:srgbClr val="000000"/>
                </a:solidFill>
                <a:effectLst/>
                <a:latin typeface="Calibri" panose="020F0502020204030204" pitchFamily="34" charset="0"/>
                <a:ea typeface="Times New Roman" panose="02020603050405020304" pitchFamily="18" charset="0"/>
              </a:rPr>
              <a:t>It </a:t>
            </a:r>
            <a:r>
              <a:rPr lang="en-US" sz="1800" dirty="0">
                <a:solidFill>
                  <a:srgbClr val="000000"/>
                </a:solidFill>
                <a:effectLst/>
                <a:latin typeface="Calibri" panose="020F0502020204030204" pitchFamily="34" charset="0"/>
                <a:ea typeface="Times New Roman" panose="02020603050405020304" pitchFamily="18" charset="0"/>
              </a:rPr>
              <a:t>measures the amount of greenhouse gas emissions, primarily carbon dioxide (CO2), that are produced directly or indirectly as a result of an individual's, organization's or entity's activities.</a:t>
            </a:r>
            <a:endParaRPr lang="en-US" sz="1800" dirty="0">
              <a:solidFill>
                <a:srgbClr val="000000"/>
              </a:solidFill>
              <a:latin typeface="Calibri" panose="020F0502020204030204" pitchFamily="34" charset="0"/>
              <a:ea typeface="Times New Roman" panose="02020603050405020304" pitchFamily="18" charset="0"/>
            </a:endParaRPr>
          </a:p>
        </p:txBody>
      </p:sp>
      <p:sp>
        <p:nvSpPr>
          <p:cNvPr id="12" name="CasellaDiTesto 11">
            <a:extLst>
              <a:ext uri="{FF2B5EF4-FFF2-40B4-BE49-F238E27FC236}">
                <a16:creationId xmlns:a16="http://schemas.microsoft.com/office/drawing/2014/main" id="{341103BE-A2CA-3092-CE65-6EF04A5FE877}"/>
              </a:ext>
            </a:extLst>
          </p:cNvPr>
          <p:cNvSpPr txBox="1"/>
          <p:nvPr/>
        </p:nvSpPr>
        <p:spPr>
          <a:xfrm>
            <a:off x="2217771" y="2855612"/>
            <a:ext cx="3321698" cy="461665"/>
          </a:xfrm>
          <a:prstGeom prst="rect">
            <a:avLst/>
          </a:prstGeom>
          <a:noFill/>
        </p:spPr>
        <p:txBody>
          <a:bodyPr wrap="square" rtlCol="0">
            <a:spAutoFit/>
          </a:bodyPr>
          <a:lstStyle/>
          <a:p>
            <a:r>
              <a:rPr lang="it-IT" sz="2400" b="1" dirty="0"/>
              <a:t>CARBON FOOTPRINT</a:t>
            </a:r>
          </a:p>
        </p:txBody>
      </p:sp>
      <p:sp>
        <p:nvSpPr>
          <p:cNvPr id="2" name="CasellaDiTesto 1">
            <a:extLst>
              <a:ext uri="{FF2B5EF4-FFF2-40B4-BE49-F238E27FC236}">
                <a16:creationId xmlns:a16="http://schemas.microsoft.com/office/drawing/2014/main" id="{652ED170-EBEF-8578-948E-679ADFB50F89}"/>
              </a:ext>
            </a:extLst>
          </p:cNvPr>
          <p:cNvSpPr txBox="1"/>
          <p:nvPr/>
        </p:nvSpPr>
        <p:spPr>
          <a:xfrm>
            <a:off x="1078619" y="5259403"/>
            <a:ext cx="8798766" cy="923330"/>
          </a:xfrm>
          <a:prstGeom prst="rect">
            <a:avLst/>
          </a:prstGeom>
          <a:noFill/>
          <a:ln>
            <a:solidFill>
              <a:srgbClr val="DA9C73"/>
            </a:solidFill>
          </a:ln>
        </p:spPr>
        <p:txBody>
          <a:bodyPr wrap="square">
            <a:spAutoFit/>
          </a:bodyPr>
          <a:lstStyle/>
          <a:p>
            <a:r>
              <a:rPr lang="en-US" sz="1800" u="sng" dirty="0">
                <a:solidFill>
                  <a:srgbClr val="000000"/>
                </a:solidFill>
                <a:effectLst/>
                <a:latin typeface="Calibri" panose="020F0502020204030204" pitchFamily="34" charset="0"/>
                <a:ea typeface="Times New Roman" panose="02020603050405020304" pitchFamily="18" charset="0"/>
              </a:rPr>
              <a:t>METHOD</a:t>
            </a:r>
            <a:r>
              <a:rPr lang="en-US" sz="1800" dirty="0">
                <a:solidFill>
                  <a:srgbClr val="000000"/>
                </a:solidFill>
                <a:effectLst/>
                <a:latin typeface="Calibri" panose="020F0502020204030204" pitchFamily="34" charset="0"/>
                <a:ea typeface="Times New Roman" panose="02020603050405020304" pitchFamily="18" charset="0"/>
              </a:rPr>
              <a:t>: </a:t>
            </a:r>
            <a:r>
              <a:rPr lang="en-US" dirty="0">
                <a:solidFill>
                  <a:srgbClr val="000000"/>
                </a:solidFill>
                <a:latin typeface="Calibri" panose="020F0502020204030204" pitchFamily="34" charset="0"/>
                <a:ea typeface="Times New Roman" panose="02020603050405020304" pitchFamily="18" charset="0"/>
              </a:rPr>
              <a:t>quantification of the impact in terms of the global warming potential caused by </a:t>
            </a:r>
            <a:r>
              <a:rPr lang="en-US" sz="1800" dirty="0">
                <a:solidFill>
                  <a:srgbClr val="000000"/>
                </a:solidFill>
                <a:effectLst/>
                <a:latin typeface="Calibri" panose="020F0502020204030204" pitchFamily="34" charset="0"/>
                <a:ea typeface="Times New Roman" panose="02020603050405020304" pitchFamily="18" charset="0"/>
              </a:rPr>
              <a:t>greenhouse gas emissions released in the atmosphere, using the common unit of </a:t>
            </a:r>
            <a:r>
              <a:rPr lang="en-US" sz="1800" b="1" dirty="0">
                <a:solidFill>
                  <a:srgbClr val="000000"/>
                </a:solidFill>
                <a:effectLst/>
                <a:latin typeface="Calibri" panose="020F0502020204030204" pitchFamily="34" charset="0"/>
                <a:ea typeface="Times New Roman" panose="02020603050405020304" pitchFamily="18" charset="0"/>
              </a:rPr>
              <a:t>carbon dioxide equivalents (CO2e).</a:t>
            </a:r>
            <a:endParaRPr lang="it-IT" sz="1800" b="1" dirty="0"/>
          </a:p>
        </p:txBody>
      </p:sp>
      <p:sp>
        <p:nvSpPr>
          <p:cNvPr id="3" name="Ovale 2">
            <a:extLst>
              <a:ext uri="{FF2B5EF4-FFF2-40B4-BE49-F238E27FC236}">
                <a16:creationId xmlns:a16="http://schemas.microsoft.com/office/drawing/2014/main" id="{39B2491C-E37D-203A-5C76-FFCE2E759F04}"/>
              </a:ext>
            </a:extLst>
          </p:cNvPr>
          <p:cNvSpPr/>
          <p:nvPr/>
        </p:nvSpPr>
        <p:spPr>
          <a:xfrm>
            <a:off x="1078619" y="2716564"/>
            <a:ext cx="765110" cy="709126"/>
          </a:xfrm>
          <a:prstGeom prst="ellipse">
            <a:avLst/>
          </a:prstGeom>
          <a:solidFill>
            <a:srgbClr val="DA9C73"/>
          </a:solidFill>
          <a:ln>
            <a:solidFill>
              <a:srgbClr val="DA9C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dirty="0"/>
              <a:t>2</a:t>
            </a:r>
          </a:p>
        </p:txBody>
      </p:sp>
      <p:pic>
        <p:nvPicPr>
          <p:cNvPr id="8" name="Immagine 7">
            <a:extLst>
              <a:ext uri="{FF2B5EF4-FFF2-40B4-BE49-F238E27FC236}">
                <a16:creationId xmlns:a16="http://schemas.microsoft.com/office/drawing/2014/main" id="{ED5F56AC-A04E-FCC1-636C-5CF8242F24CB}"/>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13468" y="2455406"/>
            <a:ext cx="1813863" cy="2584201"/>
          </a:xfrm>
          <a:prstGeom prst="rect">
            <a:avLst/>
          </a:prstGeom>
        </p:spPr>
      </p:pic>
    </p:spTree>
    <p:extLst>
      <p:ext uri="{BB962C8B-B14F-4D97-AF65-F5344CB8AC3E}">
        <p14:creationId xmlns:p14="http://schemas.microsoft.com/office/powerpoint/2010/main" val="3676028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sz="4400" dirty="0" err="1"/>
              <a:t>Environmental</a:t>
            </a:r>
            <a:r>
              <a:rPr lang="it-IT" sz="4400" dirty="0"/>
              <a:t> footprint</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Vertical skills / Learning Unit: Green skills / Sub Unit: Environmental impact assessment</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48</a:t>
            </a:fld>
            <a:endParaRPr lang="en-US" dirty="0"/>
          </a:p>
        </p:txBody>
      </p:sp>
      <p:pic>
        <p:nvPicPr>
          <p:cNvPr id="9" name="Immagine 8">
            <a:extLst>
              <a:ext uri="{FF2B5EF4-FFF2-40B4-BE49-F238E27FC236}">
                <a16:creationId xmlns:a16="http://schemas.microsoft.com/office/drawing/2014/main" id="{ECFECEE0-40EC-1FCC-553F-82973D732143}"/>
              </a:ext>
            </a:extLst>
          </p:cNvPr>
          <p:cNvPicPr>
            <a:picLocks noChangeAspect="1"/>
          </p:cNvPicPr>
          <p:nvPr/>
        </p:nvPicPr>
        <p:blipFill>
          <a:blip r:embed="rId2"/>
          <a:stretch>
            <a:fillRect/>
          </a:stretch>
        </p:blipFill>
        <p:spPr>
          <a:xfrm>
            <a:off x="1753432" y="1543666"/>
            <a:ext cx="8685135" cy="4695210"/>
          </a:xfrm>
          <a:prstGeom prst="rect">
            <a:avLst/>
          </a:prstGeom>
        </p:spPr>
      </p:pic>
      <p:sp>
        <p:nvSpPr>
          <p:cNvPr id="11" name="CasellaDiTesto 10">
            <a:extLst>
              <a:ext uri="{FF2B5EF4-FFF2-40B4-BE49-F238E27FC236}">
                <a16:creationId xmlns:a16="http://schemas.microsoft.com/office/drawing/2014/main" id="{4BF3F8CB-A144-57F5-782D-A45367E3B4AC}"/>
              </a:ext>
            </a:extLst>
          </p:cNvPr>
          <p:cNvSpPr txBox="1"/>
          <p:nvPr/>
        </p:nvSpPr>
        <p:spPr>
          <a:xfrm>
            <a:off x="8971384" y="6408108"/>
            <a:ext cx="1887116" cy="261610"/>
          </a:xfrm>
          <a:prstGeom prst="rect">
            <a:avLst/>
          </a:prstGeom>
          <a:noFill/>
        </p:spPr>
        <p:txBody>
          <a:bodyPr wrap="square">
            <a:spAutoFit/>
          </a:bodyPr>
          <a:lstStyle/>
          <a:p>
            <a:r>
              <a:rPr lang="en-GB" sz="1100" dirty="0">
                <a:solidFill>
                  <a:srgbClr val="000000"/>
                </a:solidFill>
                <a:effectLst/>
                <a:ea typeface="Times New Roman" panose="02020603050405020304" pitchFamily="18" charset="0"/>
                <a:cs typeface="Open Sans" panose="020B0606030504020204" pitchFamily="34" charset="0"/>
              </a:rPr>
              <a:t>(Source: </a:t>
            </a:r>
            <a:r>
              <a:rPr lang="en-GB" sz="1100" u="sng" dirty="0">
                <a:solidFill>
                  <a:srgbClr val="000000"/>
                </a:solidFill>
                <a:effectLst/>
                <a:ea typeface="Times New Roman" panose="02020603050405020304" pitchFamily="18" charset="0"/>
                <a:cs typeface="Open Sans" panose="020B0606030504020204" pitchFamily="34" charset="0"/>
                <a:hlinkClick r:id="rId3"/>
              </a:rPr>
              <a:t>8BillionTrees</a:t>
            </a:r>
            <a:r>
              <a:rPr lang="en-GB" sz="1100" u="sng" dirty="0">
                <a:solidFill>
                  <a:srgbClr val="0000FF"/>
                </a:solidFill>
                <a:effectLst/>
                <a:ea typeface="Times New Roman" panose="02020603050405020304" pitchFamily="18" charset="0"/>
                <a:cs typeface="Open Sans" panose="020B0606030504020204" pitchFamily="34" charset="0"/>
              </a:rPr>
              <a:t>, 2023</a:t>
            </a:r>
            <a:r>
              <a:rPr lang="en-GB" sz="1100" dirty="0">
                <a:solidFill>
                  <a:srgbClr val="000000"/>
                </a:solidFill>
                <a:effectLst/>
                <a:ea typeface="Times New Roman" panose="02020603050405020304" pitchFamily="18" charset="0"/>
                <a:cs typeface="Open Sans" panose="020B0606030504020204" pitchFamily="34" charset="0"/>
              </a:rPr>
              <a:t>)</a:t>
            </a:r>
            <a:endParaRPr lang="it-IT" sz="1100" dirty="0"/>
          </a:p>
        </p:txBody>
      </p:sp>
    </p:spTree>
    <p:extLst>
      <p:ext uri="{BB962C8B-B14F-4D97-AF65-F5344CB8AC3E}">
        <p14:creationId xmlns:p14="http://schemas.microsoft.com/office/powerpoint/2010/main" val="574945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dirty="0"/>
              <a:t>Practical Activity #6</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49</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endParaRPr lang="en-US" sz="2800" i="1" kern="100" dirty="0">
              <a:solidFill>
                <a:srgbClr val="000000"/>
              </a:solidFill>
              <a:effectLst/>
              <a:latin typeface="Calibri" panose="020F0502020204030204" pitchFamily="34" charset="0"/>
              <a:ea typeface="Calibri" panose="020F0502020204030204" pitchFamily="34" charset="0"/>
            </a:endParaRPr>
          </a:p>
          <a:p>
            <a:pPr marL="0" indent="0" algn="ctr">
              <a:buNone/>
            </a:pPr>
            <a:r>
              <a:rPr lang="en-US" sz="2800" i="1" kern="100" dirty="0">
                <a:solidFill>
                  <a:srgbClr val="000000"/>
                </a:solidFill>
                <a:effectLst/>
                <a:latin typeface="Calibri" panose="020F0502020204030204" pitchFamily="34" charset="0"/>
                <a:ea typeface="Calibri" panose="020F0502020204030204" pitchFamily="34" charset="0"/>
              </a:rPr>
              <a:t>Try to calculate your carbon footprint using this link. </a:t>
            </a:r>
          </a:p>
          <a:p>
            <a:pPr marL="0" indent="0" algn="ctr">
              <a:buNone/>
            </a:pPr>
            <a:r>
              <a:rPr lang="en-US" sz="2800" i="1" kern="100" dirty="0">
                <a:solidFill>
                  <a:srgbClr val="000000"/>
                </a:solidFill>
                <a:effectLst/>
                <a:latin typeface="Calibri" panose="020F0502020204030204" pitchFamily="34" charset="0"/>
                <a:ea typeface="Calibri" panose="020F0502020204030204" pitchFamily="34" charset="0"/>
                <a:hlinkClick r:id="rId2"/>
              </a:rPr>
              <a:t>https://www.carbonfootprint.com/calculator.aspx</a:t>
            </a:r>
            <a:endParaRPr lang="en-US" i="1" kern="100" dirty="0">
              <a:solidFill>
                <a:srgbClr val="000000"/>
              </a:solidFill>
              <a:latin typeface="Calibri" panose="020F0502020204030204" pitchFamily="34" charset="0"/>
              <a:ea typeface="Calibri" panose="020F0502020204030204" pitchFamily="34" charset="0"/>
            </a:endParaRPr>
          </a:p>
          <a:p>
            <a:pPr marL="0" indent="0" algn="ctr">
              <a:buNone/>
            </a:pPr>
            <a:r>
              <a:rPr lang="en-US" i="1" kern="100" dirty="0">
                <a:solidFill>
                  <a:srgbClr val="000000"/>
                </a:solidFill>
                <a:latin typeface="Calibri" panose="020F0502020204030204" pitchFamily="34" charset="0"/>
                <a:ea typeface="Calibri" panose="020F0502020204030204" pitchFamily="34" charset="0"/>
              </a:rPr>
              <a:t>Present your results to your peers. </a:t>
            </a:r>
          </a:p>
          <a:p>
            <a:pPr marL="0" indent="0" algn="ctr">
              <a:buNone/>
            </a:pPr>
            <a:r>
              <a:rPr lang="en-US" sz="2800" i="1" kern="100" dirty="0">
                <a:solidFill>
                  <a:srgbClr val="000000"/>
                </a:solidFill>
                <a:effectLst/>
                <a:latin typeface="Calibri" panose="020F0502020204030204" pitchFamily="34" charset="0"/>
                <a:ea typeface="Calibri" panose="020F0502020204030204" pitchFamily="34" charset="0"/>
              </a:rPr>
              <a:t>What kind of actions should you do differently?</a:t>
            </a:r>
          </a:p>
        </p:txBody>
      </p:sp>
    </p:spTree>
    <p:extLst>
      <p:ext uri="{BB962C8B-B14F-4D97-AF65-F5344CB8AC3E}">
        <p14:creationId xmlns:p14="http://schemas.microsoft.com/office/powerpoint/2010/main" val="1301024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p:txBody>
          <a:bodyPr/>
          <a:lstStyle/>
          <a:p>
            <a:r>
              <a:rPr lang="it-IT" sz="4400" dirty="0"/>
              <a:t>The concept of </a:t>
            </a:r>
            <a:r>
              <a:rPr lang="it-IT" sz="4400" dirty="0" err="1"/>
              <a:t>Sustainability</a:t>
            </a:r>
            <a:endParaRPr lang="en-GB" dirty="0"/>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p:txBody>
          <a:bodyPr/>
          <a:lstStyle/>
          <a:p>
            <a:pPr marL="0" indent="0" algn="ctr">
              <a:buNone/>
            </a:pPr>
            <a:r>
              <a:rPr lang="en-US" sz="2400" i="1" kern="100" dirty="0">
                <a:effectLst/>
                <a:latin typeface="Minion Pro"/>
                <a:ea typeface="Calibri" panose="020F0502020204030204" pitchFamily="34" charset="0"/>
                <a:cs typeface="Calibri" panose="020F0502020204030204" pitchFamily="34" charset="0"/>
              </a:rPr>
              <a:t>“Meeting the needs of the present without compromising the ability of future generations to meet their own needs”</a:t>
            </a:r>
          </a:p>
          <a:p>
            <a:pPr marL="0" indent="0" algn="ctr">
              <a:buNone/>
            </a:pPr>
            <a:r>
              <a:rPr lang="en-US" sz="2000" kern="100" dirty="0">
                <a:latin typeface="Calibri" panose="020F0502020204030204" pitchFamily="34" charset="0"/>
                <a:ea typeface="Calibri" panose="020F0502020204030204" pitchFamily="34" charset="0"/>
              </a:rPr>
              <a:t>The </a:t>
            </a:r>
            <a:r>
              <a:rPr lang="en-US" sz="2000" u="sng" kern="100" dirty="0">
                <a:latin typeface="Calibri" panose="020F0502020204030204" pitchFamily="34" charset="0"/>
                <a:ea typeface="Calibri" panose="020F0502020204030204" pitchFamily="34" charset="0"/>
              </a:rPr>
              <a:t>Brundtland Commission </a:t>
            </a:r>
            <a:r>
              <a:rPr lang="en-US" sz="2000" kern="100" dirty="0">
                <a:latin typeface="Calibri" panose="020F0502020204030204" pitchFamily="34" charset="0"/>
                <a:ea typeface="Calibri" panose="020F0502020204030204" pitchFamily="34" charset="0"/>
              </a:rPr>
              <a:t>(1987) </a:t>
            </a:r>
            <a:endParaRPr lang="it-IT" sz="2000" b="1" i="1" dirty="0"/>
          </a:p>
          <a:p>
            <a:pPr algn="ctr"/>
            <a:endParaRPr lang="en-US" sz="2400" i="1" kern="100" dirty="0">
              <a:effectLst/>
              <a:latin typeface="Minion Pro"/>
              <a:ea typeface="Calibri" panose="020F0502020204030204" pitchFamily="34" charset="0"/>
              <a:cs typeface="Calibri" panose="020F0502020204030204" pitchFamily="34" charset="0"/>
            </a:endParaRPr>
          </a:p>
          <a:p>
            <a:pPr algn="ctr"/>
            <a:endParaRPr lang="en-GB" dirty="0"/>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6" name="Picture 4" descr="Our Common Future - Wikipedia">
            <a:extLst>
              <a:ext uri="{FF2B5EF4-FFF2-40B4-BE49-F238E27FC236}">
                <a16:creationId xmlns:a16="http://schemas.microsoft.com/office/drawing/2014/main" id="{FF4F0AFC-D073-699B-D050-B3E832D66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47081"/>
            <a:ext cx="1825065" cy="2695481"/>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D0101D5B-01C0-1635-C01D-6C62F486D7DE}"/>
              </a:ext>
            </a:extLst>
          </p:cNvPr>
          <p:cNvPicPr>
            <a:picLocks noChangeAspect="1"/>
          </p:cNvPicPr>
          <p:nvPr/>
        </p:nvPicPr>
        <p:blipFill>
          <a:blip r:embed="rId3"/>
          <a:stretch>
            <a:fillRect/>
          </a:stretch>
        </p:blipFill>
        <p:spPr>
          <a:xfrm>
            <a:off x="3824570" y="3330312"/>
            <a:ext cx="4542860" cy="2680890"/>
          </a:xfrm>
          <a:prstGeom prst="rect">
            <a:avLst/>
          </a:prstGeom>
        </p:spPr>
      </p:pic>
      <p:pic>
        <p:nvPicPr>
          <p:cNvPr id="8" name="Picture 6" descr="1987: Rapporto Brundtland">
            <a:extLst>
              <a:ext uri="{FF2B5EF4-FFF2-40B4-BE49-F238E27FC236}">
                <a16:creationId xmlns:a16="http://schemas.microsoft.com/office/drawing/2014/main" id="{DBE29D4D-98E9-3F7E-8E71-341F7DC962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8736" y="2547082"/>
            <a:ext cx="1940454" cy="2797864"/>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10510B9C-2997-7352-8D5D-D7495EE13356}"/>
              </a:ext>
            </a:extLst>
          </p:cNvPr>
          <p:cNvSpPr txBox="1"/>
          <p:nvPr/>
        </p:nvSpPr>
        <p:spPr>
          <a:xfrm>
            <a:off x="5259209" y="5977266"/>
            <a:ext cx="4212236" cy="261610"/>
          </a:xfrm>
          <a:prstGeom prst="rect">
            <a:avLst/>
          </a:prstGeom>
          <a:noFill/>
        </p:spPr>
        <p:txBody>
          <a:bodyPr wrap="square" rtlCol="0">
            <a:spAutoFit/>
          </a:bodyPr>
          <a:lstStyle/>
          <a:p>
            <a:r>
              <a:rPr lang="it-IT" sz="1100" dirty="0"/>
              <a:t>(Source: </a:t>
            </a:r>
            <a:r>
              <a:rPr lang="it-IT" sz="1100" dirty="0">
                <a:hlinkClick r:id="rId5"/>
              </a:rPr>
              <a:t>IISD, 2017</a:t>
            </a:r>
            <a:r>
              <a:rPr lang="it-IT" sz="1100" dirty="0"/>
              <a:t>)</a:t>
            </a:r>
          </a:p>
        </p:txBody>
      </p:sp>
    </p:spTree>
    <p:extLst>
      <p:ext uri="{BB962C8B-B14F-4D97-AF65-F5344CB8AC3E}">
        <p14:creationId xmlns:p14="http://schemas.microsoft.com/office/powerpoint/2010/main" val="945121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A7777-7D98-2E60-9C19-5A3953F8A957}"/>
            </a:ext>
          </a:extLst>
        </p:cNvPr>
        <p:cNvGrpSpPr/>
        <p:nvPr/>
      </p:nvGrpSpPr>
      <p:grpSpPr>
        <a:xfrm>
          <a:off x="0" y="0"/>
          <a:ext cx="0" cy="0"/>
          <a:chOff x="0" y="0"/>
          <a:chExt cx="0" cy="0"/>
        </a:xfrm>
      </p:grpSpPr>
    </p:spTree>
    <p:extLst>
      <p:ext uri="{BB962C8B-B14F-4D97-AF65-F5344CB8AC3E}">
        <p14:creationId xmlns:p14="http://schemas.microsoft.com/office/powerpoint/2010/main" val="2370754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0E9BA-012D-365B-EC68-060AB3111CBC}"/>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774DDF35-6A0C-5D31-5823-2283F6B6DCB9}"/>
              </a:ext>
            </a:extLst>
          </p:cNvPr>
          <p:cNvSpPr>
            <a:spLocks noGrp="1"/>
          </p:cNvSpPr>
          <p:nvPr>
            <p:ph type="title"/>
          </p:nvPr>
        </p:nvSpPr>
        <p:spPr/>
        <p:txBody>
          <a:bodyPr/>
          <a:lstStyle/>
          <a:p>
            <a:r>
              <a:rPr lang="it-IT" dirty="0"/>
              <a:t>Content</a:t>
            </a:r>
            <a:endParaRPr lang="en-GB" dirty="0"/>
          </a:p>
        </p:txBody>
      </p:sp>
      <p:sp>
        <p:nvSpPr>
          <p:cNvPr id="8" name="Segnaposto contenuto 7">
            <a:extLst>
              <a:ext uri="{FF2B5EF4-FFF2-40B4-BE49-F238E27FC236}">
                <a16:creationId xmlns:a16="http://schemas.microsoft.com/office/drawing/2014/main" id="{6A02FD4B-4730-993F-7EEB-56B7778781FD}"/>
              </a:ext>
            </a:extLst>
          </p:cNvPr>
          <p:cNvSpPr>
            <a:spLocks noGrp="1"/>
          </p:cNvSpPr>
          <p:nvPr>
            <p:ph idx="1"/>
          </p:nvPr>
        </p:nvSpPr>
        <p:spPr/>
        <p:txBody>
          <a:bodyPr/>
          <a:lstStyle/>
          <a:p>
            <a:pPr marL="342900" indent="-342900">
              <a:buFont typeface="+mj-lt"/>
              <a:buAutoNum type="arabicPeriod"/>
            </a:pPr>
            <a:r>
              <a:rPr lang="en-US" dirty="0"/>
              <a:t>The system Thinking Approach</a:t>
            </a:r>
            <a:endParaRPr lang="it-IT" dirty="0"/>
          </a:p>
          <a:p>
            <a:pPr marL="0" indent="0">
              <a:buNone/>
            </a:pPr>
            <a:endParaRPr lang="en-GB" dirty="0"/>
          </a:p>
        </p:txBody>
      </p:sp>
      <p:sp>
        <p:nvSpPr>
          <p:cNvPr id="2" name="Segnaposto piè di pagina 1">
            <a:extLst>
              <a:ext uri="{FF2B5EF4-FFF2-40B4-BE49-F238E27FC236}">
                <a16:creationId xmlns:a16="http://schemas.microsoft.com/office/drawing/2014/main" id="{6E592E16-1E83-A81C-CC52-10BDF09226EA}"/>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Systems Thinking</a:t>
            </a:r>
          </a:p>
        </p:txBody>
      </p:sp>
      <p:sp>
        <p:nvSpPr>
          <p:cNvPr id="3" name="Segnaposto numero diapositiva 2">
            <a:extLst>
              <a:ext uri="{FF2B5EF4-FFF2-40B4-BE49-F238E27FC236}">
                <a16:creationId xmlns:a16="http://schemas.microsoft.com/office/drawing/2014/main" id="{05B9505A-382F-873B-96DD-E6059C36F5A9}"/>
              </a:ext>
            </a:extLst>
          </p:cNvPr>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1974644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EE57B-EC63-4E3C-C17F-EDBA6C891A3B}"/>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D564FB01-14EB-1F30-2184-0EB0202925AC}"/>
              </a:ext>
            </a:extLst>
          </p:cNvPr>
          <p:cNvSpPr>
            <a:spLocks noGrp="1"/>
          </p:cNvSpPr>
          <p:nvPr>
            <p:ph type="title"/>
          </p:nvPr>
        </p:nvSpPr>
        <p:spPr/>
        <p:txBody>
          <a:bodyPr/>
          <a:lstStyle/>
          <a:p>
            <a:r>
              <a:rPr lang="en-US" dirty="0"/>
              <a:t>Systems Thinking</a:t>
            </a:r>
            <a:endParaRPr lang="en-GB" dirty="0"/>
          </a:p>
        </p:txBody>
      </p:sp>
      <p:sp>
        <p:nvSpPr>
          <p:cNvPr id="8" name="Segnaposto contenuto 7">
            <a:extLst>
              <a:ext uri="{FF2B5EF4-FFF2-40B4-BE49-F238E27FC236}">
                <a16:creationId xmlns:a16="http://schemas.microsoft.com/office/drawing/2014/main" id="{633761A2-2124-D29A-5377-4550DA0D0AC0}"/>
              </a:ext>
            </a:extLst>
          </p:cNvPr>
          <p:cNvSpPr>
            <a:spLocks noGrp="1"/>
          </p:cNvSpPr>
          <p:nvPr>
            <p:ph idx="1"/>
          </p:nvPr>
        </p:nvSpPr>
        <p:spPr>
          <a:xfrm>
            <a:off x="838200" y="2172334"/>
            <a:ext cx="10515600" cy="1256666"/>
          </a:xfrm>
        </p:spPr>
        <p:txBody>
          <a:bodyPr/>
          <a:lstStyle/>
          <a:p>
            <a:pPr marL="0" indent="0">
              <a:buNone/>
            </a:pPr>
            <a:r>
              <a:rPr lang="en-GB" dirty="0"/>
              <a:t>a holistic approach aiming at the understanding of a system, by studying the relations and interactions between the elements that compose this system. </a:t>
            </a:r>
          </a:p>
        </p:txBody>
      </p:sp>
      <p:sp>
        <p:nvSpPr>
          <p:cNvPr id="2" name="Segnaposto piè di pagina 1">
            <a:extLst>
              <a:ext uri="{FF2B5EF4-FFF2-40B4-BE49-F238E27FC236}">
                <a16:creationId xmlns:a16="http://schemas.microsoft.com/office/drawing/2014/main" id="{BFF66F92-0261-3837-7611-802C2414051B}"/>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Systems Thinking</a:t>
            </a:r>
          </a:p>
        </p:txBody>
      </p:sp>
      <p:sp>
        <p:nvSpPr>
          <p:cNvPr id="3" name="Segnaposto numero diapositiva 2">
            <a:extLst>
              <a:ext uri="{FF2B5EF4-FFF2-40B4-BE49-F238E27FC236}">
                <a16:creationId xmlns:a16="http://schemas.microsoft.com/office/drawing/2014/main" id="{81AB8D97-28E8-30E3-756B-C2B4EEAE5106}"/>
              </a:ext>
            </a:extLst>
          </p:cNvPr>
          <p:cNvSpPr>
            <a:spLocks noGrp="1"/>
          </p:cNvSpPr>
          <p:nvPr>
            <p:ph type="sldNum" sz="quarter" idx="12"/>
          </p:nvPr>
        </p:nvSpPr>
        <p:spPr/>
        <p:txBody>
          <a:bodyPr/>
          <a:lstStyle/>
          <a:p>
            <a:fld id="{D57F1E4F-1CFF-5643-939E-217C01CDF565}" type="slidenum">
              <a:rPr lang="en-US" smtClean="0"/>
              <a:pPr/>
              <a:t>52</a:t>
            </a:fld>
            <a:endParaRPr lang="en-US" dirty="0"/>
          </a:p>
        </p:txBody>
      </p:sp>
      <p:sp>
        <p:nvSpPr>
          <p:cNvPr id="4" name="TextBox 3">
            <a:extLst>
              <a:ext uri="{FF2B5EF4-FFF2-40B4-BE49-F238E27FC236}">
                <a16:creationId xmlns:a16="http://schemas.microsoft.com/office/drawing/2014/main" id="{C1B597ED-14FC-9487-101B-4A57F30EED1B}"/>
              </a:ext>
            </a:extLst>
          </p:cNvPr>
          <p:cNvSpPr txBox="1"/>
          <p:nvPr/>
        </p:nvSpPr>
        <p:spPr>
          <a:xfrm>
            <a:off x="1135380" y="3692345"/>
            <a:ext cx="9387840" cy="1200329"/>
          </a:xfrm>
          <a:prstGeom prst="rect">
            <a:avLst/>
          </a:prstGeom>
          <a:noFill/>
        </p:spPr>
        <p:txBody>
          <a:bodyPr wrap="square" rtlCol="0">
            <a:spAutoFit/>
          </a:bodyPr>
          <a:lstStyle/>
          <a:p>
            <a:pPr algn="just"/>
            <a:r>
              <a:rPr lang="en-US" sz="2400" dirty="0">
                <a:solidFill>
                  <a:schemeClr val="tx1">
                    <a:lumMod val="65000"/>
                    <a:lumOff val="35000"/>
                  </a:schemeClr>
                </a:solidFill>
              </a:rPr>
              <a:t>a </a:t>
            </a:r>
            <a:r>
              <a:rPr lang="en-US" sz="2400" b="1" dirty="0">
                <a:solidFill>
                  <a:srgbClr val="0070C0"/>
                </a:solidFill>
              </a:rPr>
              <a:t>problem-solving method</a:t>
            </a:r>
            <a:r>
              <a:rPr lang="en-US" sz="2400" dirty="0">
                <a:solidFill>
                  <a:schemeClr val="tx1">
                    <a:lumMod val="65000"/>
                    <a:lumOff val="35000"/>
                  </a:schemeClr>
                </a:solidFill>
              </a:rPr>
              <a:t>, which takes into consideration all the factors that are involved in a system and breaks down a big problem down into its component parts, figuring out how each part affects the whole</a:t>
            </a:r>
            <a:endParaRPr lang="en-GB" sz="2400" dirty="0">
              <a:solidFill>
                <a:schemeClr val="tx1">
                  <a:lumMod val="65000"/>
                  <a:lumOff val="35000"/>
                </a:schemeClr>
              </a:solidFill>
            </a:endParaRPr>
          </a:p>
        </p:txBody>
      </p:sp>
    </p:spTree>
    <p:extLst>
      <p:ext uri="{BB962C8B-B14F-4D97-AF65-F5344CB8AC3E}">
        <p14:creationId xmlns:p14="http://schemas.microsoft.com/office/powerpoint/2010/main" val="27866494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7641B-2544-0FB3-4237-9BA4FC7514C2}"/>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B3D3A37E-1B52-AC0F-FB88-31FB67E24984}"/>
              </a:ext>
            </a:extLst>
          </p:cNvPr>
          <p:cNvSpPr>
            <a:spLocks noGrp="1"/>
          </p:cNvSpPr>
          <p:nvPr>
            <p:ph type="title"/>
          </p:nvPr>
        </p:nvSpPr>
        <p:spPr>
          <a:xfrm>
            <a:off x="548640" y="3023076"/>
            <a:ext cx="3093720" cy="1009651"/>
          </a:xfrm>
        </p:spPr>
        <p:txBody>
          <a:bodyPr>
            <a:normAutofit fontScale="90000"/>
          </a:bodyPr>
          <a:lstStyle/>
          <a:p>
            <a:r>
              <a:rPr lang="en-US" dirty="0"/>
              <a:t>Fundamentals of Systems Thinking</a:t>
            </a:r>
            <a:endParaRPr lang="en-GB" dirty="0"/>
          </a:p>
        </p:txBody>
      </p:sp>
      <p:sp>
        <p:nvSpPr>
          <p:cNvPr id="2" name="Segnaposto piè di pagina 1">
            <a:extLst>
              <a:ext uri="{FF2B5EF4-FFF2-40B4-BE49-F238E27FC236}">
                <a16:creationId xmlns:a16="http://schemas.microsoft.com/office/drawing/2014/main" id="{83DEDA0D-FF15-9056-9A9E-77E5B90F8BA3}"/>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Systems Thinking</a:t>
            </a:r>
          </a:p>
        </p:txBody>
      </p:sp>
      <p:sp>
        <p:nvSpPr>
          <p:cNvPr id="3" name="Segnaposto numero diapositiva 2">
            <a:extLst>
              <a:ext uri="{FF2B5EF4-FFF2-40B4-BE49-F238E27FC236}">
                <a16:creationId xmlns:a16="http://schemas.microsoft.com/office/drawing/2014/main" id="{5199E3E5-DED8-179A-D82B-9C29BD268D5E}"/>
              </a:ext>
            </a:extLst>
          </p:cNvPr>
          <p:cNvSpPr>
            <a:spLocks noGrp="1"/>
          </p:cNvSpPr>
          <p:nvPr>
            <p:ph type="sldNum" sz="quarter" idx="12"/>
          </p:nvPr>
        </p:nvSpPr>
        <p:spPr/>
        <p:txBody>
          <a:bodyPr/>
          <a:lstStyle/>
          <a:p>
            <a:fld id="{D57F1E4F-1CFF-5643-939E-217C01CDF565}" type="slidenum">
              <a:rPr lang="en-US" smtClean="0"/>
              <a:pPr/>
              <a:t>53</a:t>
            </a:fld>
            <a:endParaRPr lang="en-US" dirty="0"/>
          </a:p>
        </p:txBody>
      </p:sp>
      <p:graphicFrame>
        <p:nvGraphicFramePr>
          <p:cNvPr id="9" name="Διάγραμμα 1250091225">
            <a:extLst>
              <a:ext uri="{FF2B5EF4-FFF2-40B4-BE49-F238E27FC236}">
                <a16:creationId xmlns:a16="http://schemas.microsoft.com/office/drawing/2014/main" id="{1C1F9030-F90B-FE95-BE7D-2918E1197CC0}"/>
              </a:ext>
            </a:extLst>
          </p:cNvPr>
          <p:cNvGraphicFramePr/>
          <p:nvPr>
            <p:extLst>
              <p:ext uri="{D42A27DB-BD31-4B8C-83A1-F6EECF244321}">
                <p14:modId xmlns:p14="http://schemas.microsoft.com/office/powerpoint/2010/main" val="366689653"/>
              </p:ext>
            </p:extLst>
          </p:nvPr>
        </p:nvGraphicFramePr>
        <p:xfrm>
          <a:off x="3855720" y="822960"/>
          <a:ext cx="7787640" cy="5533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0851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2A700-1611-3DD5-6C17-057EEE572E0B}"/>
            </a:ext>
          </a:extLst>
        </p:cNvPr>
        <p:cNvGrpSpPr/>
        <p:nvPr/>
      </p:nvGrpSpPr>
      <p:grpSpPr>
        <a:xfrm>
          <a:off x="0" y="0"/>
          <a:ext cx="0" cy="0"/>
          <a:chOff x="0" y="0"/>
          <a:chExt cx="0" cy="0"/>
        </a:xfrm>
      </p:grpSpPr>
      <p:pic>
        <p:nvPicPr>
          <p:cNvPr id="6" name="Picture 5" descr="Table&#10;&#10;Description automatically generated">
            <a:extLst>
              <a:ext uri="{FF2B5EF4-FFF2-40B4-BE49-F238E27FC236}">
                <a16:creationId xmlns:a16="http://schemas.microsoft.com/office/drawing/2014/main" id="{C189150B-750D-7C28-2161-3C2135C56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036" y="269962"/>
            <a:ext cx="11667313" cy="6475356"/>
          </a:xfrm>
          <a:prstGeom prst="rect">
            <a:avLst/>
          </a:prstGeom>
          <a:noFill/>
        </p:spPr>
      </p:pic>
      <p:sp>
        <p:nvSpPr>
          <p:cNvPr id="2" name="Segnaposto piè di pagina 1">
            <a:extLst>
              <a:ext uri="{FF2B5EF4-FFF2-40B4-BE49-F238E27FC236}">
                <a16:creationId xmlns:a16="http://schemas.microsoft.com/office/drawing/2014/main" id="{9507AD1E-2361-29C1-1AE8-E0930B2D79CA}"/>
              </a:ext>
            </a:extLst>
          </p:cNvPr>
          <p:cNvSpPr>
            <a:spLocks noGrp="1"/>
          </p:cNvSpPr>
          <p:nvPr>
            <p:ph type="ftr" sz="quarter" idx="11"/>
          </p:nvPr>
        </p:nvSpPr>
        <p:spPr>
          <a:xfrm>
            <a:off x="838200" y="6238876"/>
            <a:ext cx="9982200" cy="600074"/>
          </a:xfrm>
        </p:spPr>
        <p:txBody>
          <a:bodyPr anchor="ctr">
            <a:normAutofit/>
          </a:bodyPr>
          <a:lstStyle/>
          <a:p>
            <a:pPr>
              <a:spcAft>
                <a:spcPts val="600"/>
              </a:spcAft>
            </a:pPr>
            <a:r>
              <a:rPr lang="en-US"/>
              <a:t>Module: Horizontal skills / Learning Unit: Green skills / Sub-Unit: Systems Thinking</a:t>
            </a:r>
          </a:p>
        </p:txBody>
      </p:sp>
      <p:sp>
        <p:nvSpPr>
          <p:cNvPr id="3" name="Segnaposto numero diapositiva 2" hidden="1">
            <a:extLst>
              <a:ext uri="{FF2B5EF4-FFF2-40B4-BE49-F238E27FC236}">
                <a16:creationId xmlns:a16="http://schemas.microsoft.com/office/drawing/2014/main" id="{4C30881C-F9A7-47CC-0C96-0480E213D717}"/>
              </a:ext>
            </a:extLst>
          </p:cNvPr>
          <p:cNvSpPr>
            <a:spLocks noGrp="1"/>
          </p:cNvSpPr>
          <p:nvPr>
            <p:ph type="sldNum" sz="quarter" idx="12"/>
          </p:nvPr>
        </p:nvSpPr>
        <p:spPr>
          <a:xfrm>
            <a:off x="10896600" y="6356350"/>
            <a:ext cx="457200" cy="365125"/>
          </a:xfrm>
        </p:spPr>
        <p:txBody>
          <a:bodyPr anchor="ctr">
            <a:normAutofit/>
          </a:bodyPr>
          <a:lstStyle/>
          <a:p>
            <a:pPr>
              <a:spcAft>
                <a:spcPts val="600"/>
              </a:spcAft>
            </a:pPr>
            <a:fld id="{D57F1E4F-1CFF-5643-939E-217C01CDF565}" type="slidenum">
              <a:rPr lang="en-US" smtClean="0"/>
              <a:pPr>
                <a:spcAft>
                  <a:spcPts val="600"/>
                </a:spcAft>
              </a:pPr>
              <a:t>54</a:t>
            </a:fld>
            <a:endParaRPr lang="en-US"/>
          </a:p>
        </p:txBody>
      </p:sp>
    </p:spTree>
    <p:extLst>
      <p:ext uri="{BB962C8B-B14F-4D97-AF65-F5344CB8AC3E}">
        <p14:creationId xmlns:p14="http://schemas.microsoft.com/office/powerpoint/2010/main" val="3408148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485D5-C575-8B94-67CE-A222CF5C4E56}"/>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B5A521E4-BCC3-5CA5-CE11-559A8E24228F}"/>
              </a:ext>
            </a:extLst>
          </p:cNvPr>
          <p:cNvSpPr>
            <a:spLocks noGrp="1"/>
          </p:cNvSpPr>
          <p:nvPr>
            <p:ph type="title"/>
          </p:nvPr>
        </p:nvSpPr>
        <p:spPr/>
        <p:txBody>
          <a:bodyPr/>
          <a:lstStyle/>
          <a:p>
            <a:r>
              <a:rPr lang="it-IT" dirty="0"/>
              <a:t>Practical Activity #7</a:t>
            </a:r>
            <a:endParaRPr lang="en-GB" dirty="0"/>
          </a:p>
        </p:txBody>
      </p:sp>
      <p:sp>
        <p:nvSpPr>
          <p:cNvPr id="5" name="Segnaposto piè di pagina 4">
            <a:extLst>
              <a:ext uri="{FF2B5EF4-FFF2-40B4-BE49-F238E27FC236}">
                <a16:creationId xmlns:a16="http://schemas.microsoft.com/office/drawing/2014/main" id="{ECDB99B9-E1D5-CE7E-D54F-9131AAEF4CCA}"/>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Sub-Unit: Systems Thinking</a:t>
            </a:r>
          </a:p>
        </p:txBody>
      </p:sp>
      <p:sp>
        <p:nvSpPr>
          <p:cNvPr id="6" name="Segnaposto numero diapositiva 5">
            <a:extLst>
              <a:ext uri="{FF2B5EF4-FFF2-40B4-BE49-F238E27FC236}">
                <a16:creationId xmlns:a16="http://schemas.microsoft.com/office/drawing/2014/main" id="{68964679-A2B8-D026-7FC8-9713CD4FD19D}"/>
              </a:ext>
            </a:extLst>
          </p:cNvPr>
          <p:cNvSpPr>
            <a:spLocks noGrp="1"/>
          </p:cNvSpPr>
          <p:nvPr>
            <p:ph type="sldNum" sz="quarter" idx="11"/>
          </p:nvPr>
        </p:nvSpPr>
        <p:spPr/>
        <p:txBody>
          <a:bodyPr/>
          <a:lstStyle/>
          <a:p>
            <a:fld id="{519954A3-9DFD-4C44-94BA-B95130A3BA1C}" type="slidenum">
              <a:rPr lang="en-US" smtClean="0"/>
              <a:t>55</a:t>
            </a:fld>
            <a:endParaRPr lang="en-US" dirty="0"/>
          </a:p>
        </p:txBody>
      </p:sp>
      <p:sp>
        <p:nvSpPr>
          <p:cNvPr id="8" name="Segnaposto immagine 7">
            <a:extLst>
              <a:ext uri="{FF2B5EF4-FFF2-40B4-BE49-F238E27FC236}">
                <a16:creationId xmlns:a16="http://schemas.microsoft.com/office/drawing/2014/main" id="{F3B5D278-6836-37C6-A2A1-90C967D9CD28}"/>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endParaRPr lang="en-US" sz="2800" i="1" kern="100" dirty="0">
              <a:solidFill>
                <a:srgbClr val="000000"/>
              </a:solidFill>
              <a:effectLst/>
              <a:latin typeface="Calibri" panose="020F0502020204030204" pitchFamily="34" charset="0"/>
              <a:ea typeface="Calibri" panose="020F0502020204030204" pitchFamily="34" charset="0"/>
            </a:endParaRPr>
          </a:p>
          <a:p>
            <a:pPr marL="0" indent="0" algn="ctr">
              <a:buNone/>
            </a:pPr>
            <a:r>
              <a:rPr lang="en-US" sz="2800" i="1" kern="100" dirty="0">
                <a:solidFill>
                  <a:srgbClr val="000000"/>
                </a:solidFill>
                <a:effectLst/>
                <a:latin typeface="Calibri" panose="020F0502020204030204" pitchFamily="34" charset="0"/>
                <a:ea typeface="Calibri" panose="020F0502020204030204" pitchFamily="34" charset="0"/>
              </a:rPr>
              <a:t>Group Activity </a:t>
            </a:r>
          </a:p>
          <a:p>
            <a:pPr marL="0" indent="0" algn="ctr">
              <a:buNone/>
            </a:pPr>
            <a:r>
              <a:rPr lang="en-US" i="1" kern="100" dirty="0">
                <a:solidFill>
                  <a:srgbClr val="000000"/>
                </a:solidFill>
                <a:latin typeface="Calibri" panose="020F0502020204030204" pitchFamily="34" charset="0"/>
                <a:ea typeface="Calibri" panose="020F0502020204030204" pitchFamily="34" charset="0"/>
              </a:rPr>
              <a:t>Try to provide examples of an issue that an agribusiness may face  identifying potential solutions:</a:t>
            </a:r>
          </a:p>
          <a:p>
            <a:pPr marL="514350" indent="-514350" algn="ctr">
              <a:buAutoNum type="alphaLcParenR"/>
            </a:pPr>
            <a:r>
              <a:rPr lang="en-US" sz="2800" i="1" kern="100" dirty="0">
                <a:solidFill>
                  <a:srgbClr val="000000"/>
                </a:solidFill>
                <a:effectLst/>
                <a:latin typeface="Calibri" panose="020F0502020204030204" pitchFamily="34" charset="0"/>
                <a:ea typeface="Calibri" panose="020F0502020204030204" pitchFamily="34" charset="0"/>
              </a:rPr>
              <a:t>As Linear Thinker</a:t>
            </a:r>
          </a:p>
          <a:p>
            <a:pPr marL="514350" indent="-514350" algn="ctr">
              <a:buAutoNum type="alphaLcParenR"/>
            </a:pPr>
            <a:r>
              <a:rPr lang="en-US" i="1" kern="100" dirty="0">
                <a:solidFill>
                  <a:srgbClr val="000000"/>
                </a:solidFill>
                <a:latin typeface="Calibri" panose="020F0502020204030204" pitchFamily="34" charset="0"/>
                <a:ea typeface="Calibri" panose="020F0502020204030204" pitchFamily="34" charset="0"/>
              </a:rPr>
              <a:t>As Systemic Thinker</a:t>
            </a:r>
            <a:endParaRPr lang="en-US" sz="2800" i="1"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831852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424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2794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997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lstStyle/>
          <a:p>
            <a:r>
              <a:rPr lang="en-US" sz="4400" dirty="0"/>
              <a:t>The three pillars of Sustainability</a:t>
            </a:r>
            <a:endParaRPr lang="en-GB"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6" name="Immagine 5">
            <a:extLst>
              <a:ext uri="{FF2B5EF4-FFF2-40B4-BE49-F238E27FC236}">
                <a16:creationId xmlns:a16="http://schemas.microsoft.com/office/drawing/2014/main" id="{C22E6F1E-ED2A-716A-09FA-78E58BB94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758" y="1305820"/>
            <a:ext cx="5000495" cy="4911967"/>
          </a:xfrm>
          <a:prstGeom prst="rect">
            <a:avLst/>
          </a:prstGeom>
        </p:spPr>
      </p:pic>
      <p:sp>
        <p:nvSpPr>
          <p:cNvPr id="7" name="CasellaDiTesto 6">
            <a:extLst>
              <a:ext uri="{FF2B5EF4-FFF2-40B4-BE49-F238E27FC236}">
                <a16:creationId xmlns:a16="http://schemas.microsoft.com/office/drawing/2014/main" id="{659A39D8-A2C5-0923-C4AC-308CE903BBD0}"/>
              </a:ext>
            </a:extLst>
          </p:cNvPr>
          <p:cNvSpPr txBox="1"/>
          <p:nvPr/>
        </p:nvSpPr>
        <p:spPr>
          <a:xfrm>
            <a:off x="5244402" y="6048573"/>
            <a:ext cx="1703195" cy="307777"/>
          </a:xfrm>
          <a:prstGeom prst="rect">
            <a:avLst/>
          </a:prstGeom>
          <a:noFill/>
        </p:spPr>
        <p:txBody>
          <a:bodyPr wrap="square">
            <a:spAutoFit/>
          </a:bodyPr>
          <a:lstStyle/>
          <a:p>
            <a:r>
              <a:rPr lang="en-GB" sz="1400" dirty="0">
                <a:solidFill>
                  <a:srgbClr val="000000"/>
                </a:solidFill>
                <a:effectLst/>
                <a:ea typeface="Times New Roman" panose="02020603050405020304" pitchFamily="18" charset="0"/>
                <a:cs typeface="Open Sans" panose="020B0606030504020204" pitchFamily="34" charset="0"/>
              </a:rPr>
              <a:t>(Source: </a:t>
            </a:r>
            <a:r>
              <a:rPr lang="en-GB" sz="1400" u="sng" dirty="0" err="1">
                <a:solidFill>
                  <a:srgbClr val="000000"/>
                </a:solidFill>
                <a:effectLst/>
                <a:ea typeface="Times New Roman" panose="02020603050405020304" pitchFamily="18" charset="0"/>
                <a:cs typeface="Open Sans" panose="020B0606030504020204" pitchFamily="34" charset="0"/>
                <a:hlinkClick r:id="rId3"/>
              </a:rPr>
              <a:t>eeec</a:t>
            </a:r>
            <a:r>
              <a:rPr lang="en-GB" sz="1400" u="sng" dirty="0">
                <a:solidFill>
                  <a:srgbClr val="0000FF"/>
                </a:solidFill>
                <a:effectLst/>
                <a:ea typeface="Times New Roman" panose="02020603050405020304" pitchFamily="18" charset="0"/>
                <a:cs typeface="Open Sans" panose="020B0606030504020204" pitchFamily="34" charset="0"/>
              </a:rPr>
              <a:t>, 2023</a:t>
            </a:r>
            <a:r>
              <a:rPr lang="en-GB" sz="1400" dirty="0">
                <a:solidFill>
                  <a:srgbClr val="000000"/>
                </a:solidFill>
                <a:effectLst/>
                <a:ea typeface="Times New Roman" panose="02020603050405020304" pitchFamily="18" charset="0"/>
                <a:cs typeface="Open Sans" panose="020B0606030504020204" pitchFamily="34" charset="0"/>
              </a:rPr>
              <a:t>)</a:t>
            </a:r>
            <a:endParaRPr lang="it-IT" sz="1400" dirty="0"/>
          </a:p>
        </p:txBody>
      </p:sp>
    </p:spTree>
    <p:extLst>
      <p:ext uri="{BB962C8B-B14F-4D97-AF65-F5344CB8AC3E}">
        <p14:creationId xmlns:p14="http://schemas.microsoft.com/office/powerpoint/2010/main" val="3144644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55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en-US" sz="4400" dirty="0"/>
              <a:t>The 4 Rs of Sustainability</a:t>
            </a:r>
            <a:endParaRPr lang="en-GB" dirty="0"/>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838200" y="1825625"/>
            <a:ext cx="10515600" cy="600074"/>
          </a:xfrm>
        </p:spPr>
        <p:txBody>
          <a:bodyPr>
            <a:normAutofit/>
          </a:bodyPr>
          <a:lstStyle/>
          <a:p>
            <a:pPr marL="0" indent="0" algn="just">
              <a:buNone/>
            </a:pPr>
            <a:r>
              <a:rPr lang="en-US" sz="2000" kern="100" dirty="0">
                <a:latin typeface="Calibri" panose="020F0502020204030204" pitchFamily="34" charset="0"/>
                <a:ea typeface="Calibri" panose="020F0502020204030204" pitchFamily="34" charset="0"/>
              </a:rPr>
              <a:t>There are four key-words  that describe the essence of Sustainability:</a:t>
            </a:r>
            <a:endParaRPr lang="it-IT" sz="2000" b="1"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7</a:t>
            </a:fld>
            <a:endParaRPr lang="en-US" dirty="0"/>
          </a:p>
        </p:txBody>
      </p:sp>
      <p:sp>
        <p:nvSpPr>
          <p:cNvPr id="4" name="Segnaposto contenuto 7">
            <a:extLst>
              <a:ext uri="{FF2B5EF4-FFF2-40B4-BE49-F238E27FC236}">
                <a16:creationId xmlns:a16="http://schemas.microsoft.com/office/drawing/2014/main" id="{CD748719-E857-F999-B714-69046D25E37C}"/>
              </a:ext>
            </a:extLst>
          </p:cNvPr>
          <p:cNvSpPr txBox="1">
            <a:spLocks/>
          </p:cNvSpPr>
          <p:nvPr/>
        </p:nvSpPr>
        <p:spPr>
          <a:xfrm>
            <a:off x="6085523" y="2700361"/>
            <a:ext cx="4811077" cy="2511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fontAlgn="base">
              <a:buSzPts val="1000"/>
              <a:buFont typeface="Symbol" panose="05050102010706020507" pitchFamily="18" charset="2"/>
              <a:buChar char=""/>
              <a:tabLst>
                <a:tab pos="457200" algn="l"/>
              </a:tabLst>
            </a:pPr>
            <a:r>
              <a:rPr lang="en-US" sz="2000" b="1" dirty="0">
                <a:solidFill>
                  <a:srgbClr val="0070C0"/>
                </a:solidFill>
                <a:effectLst/>
                <a:ea typeface="Times New Roman" panose="02020603050405020304" pitchFamily="18" charset="0"/>
              </a:rPr>
              <a:t>Reduce</a:t>
            </a:r>
            <a:r>
              <a:rPr lang="en-US" sz="2000" b="1" dirty="0">
                <a:solidFill>
                  <a:srgbClr val="414141"/>
                </a:solidFill>
                <a:effectLst/>
                <a:ea typeface="Times New Roman" panose="02020603050405020304" pitchFamily="18" charset="0"/>
              </a:rPr>
              <a:t> - </a:t>
            </a:r>
            <a:r>
              <a:rPr lang="en-US" sz="2000" dirty="0">
                <a:effectLst/>
                <a:ea typeface="Times New Roman" panose="02020603050405020304" pitchFamily="18" charset="0"/>
              </a:rPr>
              <a:t>limit waste and reduce levels of consumption</a:t>
            </a:r>
            <a:endParaRPr lang="en-GB" sz="2000" dirty="0">
              <a:effectLst/>
              <a:ea typeface="Times New Roman" panose="02020603050405020304" pitchFamily="18" charset="0"/>
            </a:endParaRPr>
          </a:p>
          <a:p>
            <a:pPr marL="342900" lvl="0" indent="-342900" algn="just" fontAlgn="base">
              <a:buSzPts val="1000"/>
              <a:buFont typeface="Symbol" panose="05050102010706020507" pitchFamily="18" charset="2"/>
              <a:buChar char=""/>
              <a:tabLst>
                <a:tab pos="457200" algn="l"/>
              </a:tabLst>
            </a:pPr>
            <a:r>
              <a:rPr lang="en-US" sz="2000" b="1" dirty="0">
                <a:solidFill>
                  <a:srgbClr val="0070C0"/>
                </a:solidFill>
                <a:effectLst/>
                <a:ea typeface="Times New Roman" panose="02020603050405020304" pitchFamily="18" charset="0"/>
              </a:rPr>
              <a:t>Reuse</a:t>
            </a:r>
            <a:r>
              <a:rPr lang="en-US" sz="2000" b="1" dirty="0">
                <a:solidFill>
                  <a:srgbClr val="414141"/>
                </a:solidFill>
                <a:effectLst/>
                <a:ea typeface="Times New Roman" panose="02020603050405020304" pitchFamily="18" charset="0"/>
              </a:rPr>
              <a:t> - </a:t>
            </a:r>
            <a:r>
              <a:rPr lang="en-US" sz="2000" dirty="0">
                <a:effectLst/>
                <a:ea typeface="Times New Roman" panose="02020603050405020304" pitchFamily="18" charset="0"/>
              </a:rPr>
              <a:t>instead of throwing away waste, use it again</a:t>
            </a:r>
            <a:endParaRPr lang="en-GB" sz="2000" dirty="0">
              <a:effectLst/>
              <a:ea typeface="Times New Roman" panose="02020603050405020304" pitchFamily="18" charset="0"/>
            </a:endParaRPr>
          </a:p>
          <a:p>
            <a:pPr marL="342900" lvl="0" indent="-342900" algn="just" fontAlgn="base">
              <a:buSzPts val="1000"/>
              <a:buFont typeface="Symbol" panose="05050102010706020507" pitchFamily="18" charset="2"/>
              <a:buChar char=""/>
              <a:tabLst>
                <a:tab pos="457200" algn="l"/>
              </a:tabLst>
            </a:pPr>
            <a:r>
              <a:rPr lang="en-US" sz="2000" b="1" dirty="0">
                <a:solidFill>
                  <a:srgbClr val="0070C0"/>
                </a:solidFill>
                <a:effectLst/>
                <a:ea typeface="Times New Roman" panose="02020603050405020304" pitchFamily="18" charset="0"/>
              </a:rPr>
              <a:t>Recycle</a:t>
            </a:r>
            <a:r>
              <a:rPr lang="en-US" sz="2000" b="1" dirty="0">
                <a:solidFill>
                  <a:srgbClr val="414141"/>
                </a:solidFill>
                <a:effectLst/>
                <a:ea typeface="Times New Roman" panose="02020603050405020304" pitchFamily="18" charset="0"/>
              </a:rPr>
              <a:t> - </a:t>
            </a:r>
            <a:r>
              <a:rPr lang="en-US" sz="2000" dirty="0">
                <a:effectLst/>
                <a:ea typeface="Times New Roman" panose="02020603050405020304" pitchFamily="18" charset="0"/>
              </a:rPr>
              <a:t>recycle responsibly</a:t>
            </a:r>
            <a:endParaRPr lang="en-GB" sz="2000" dirty="0">
              <a:effectLst/>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2000" b="1" dirty="0">
                <a:solidFill>
                  <a:srgbClr val="0070C0"/>
                </a:solidFill>
                <a:effectLst/>
                <a:ea typeface="Times New Roman" panose="02020603050405020304" pitchFamily="18" charset="0"/>
              </a:rPr>
              <a:t>Rethink</a:t>
            </a:r>
            <a:r>
              <a:rPr lang="en-US" sz="2000" b="1" dirty="0">
                <a:solidFill>
                  <a:srgbClr val="414141"/>
                </a:solidFill>
                <a:effectLst/>
                <a:ea typeface="Times New Roman" panose="02020603050405020304" pitchFamily="18" charset="0"/>
              </a:rPr>
              <a:t> - </a:t>
            </a:r>
            <a:r>
              <a:rPr lang="en-US" sz="2000" dirty="0">
                <a:effectLst/>
                <a:ea typeface="Times New Roman" panose="02020603050405020304" pitchFamily="18" charset="0"/>
              </a:rPr>
              <a:t>stop and think about the amount of your consuming</a:t>
            </a:r>
            <a:endParaRPr lang="en-GB" sz="2000" dirty="0">
              <a:effectLst/>
              <a:ea typeface="Times New Roman" panose="02020603050405020304" pitchFamily="18" charset="0"/>
            </a:endParaRPr>
          </a:p>
          <a:p>
            <a:endParaRPr lang="en-GB" dirty="0"/>
          </a:p>
        </p:txBody>
      </p:sp>
      <p:pic>
        <p:nvPicPr>
          <p:cNvPr id="1026" name="Εικόνα 1250091202" descr="Reduce - Reuse - Recycle">
            <a:extLst>
              <a:ext uri="{FF2B5EF4-FFF2-40B4-BE49-F238E27FC236}">
                <a16:creationId xmlns:a16="http://schemas.microsoft.com/office/drawing/2014/main" id="{FA6E74E7-D815-B4C8-3287-0A92CA1A0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43" y="2425699"/>
            <a:ext cx="5156464" cy="3078166"/>
          </a:xfrm>
          <a:prstGeom prst="rect">
            <a:avLst/>
          </a:prstGeom>
          <a:noFill/>
          <a:extLst>
            <a:ext uri="{909E8E84-426E-40DD-AFC4-6F175D3DCCD1}">
              <a14:hiddenFill xmlns:a14="http://schemas.microsoft.com/office/drawing/2010/main">
                <a:solidFill>
                  <a:srgbClr val="FFFFFF"/>
                </a:solidFill>
              </a14:hiddenFill>
            </a:ext>
          </a:extLst>
        </p:spPr>
      </p:pic>
      <p:sp>
        <p:nvSpPr>
          <p:cNvPr id="7" name="Πλαίσιο κειμένου 1250091204">
            <a:extLst>
              <a:ext uri="{FF2B5EF4-FFF2-40B4-BE49-F238E27FC236}">
                <a16:creationId xmlns:a16="http://schemas.microsoft.com/office/drawing/2014/main" id="{D4EA009E-7FCF-4291-BEBB-B6FFBD63C813}"/>
              </a:ext>
            </a:extLst>
          </p:cNvPr>
          <p:cNvSpPr txBox="1"/>
          <p:nvPr/>
        </p:nvSpPr>
        <p:spPr>
          <a:xfrm>
            <a:off x="1534927" y="5645310"/>
            <a:ext cx="2991353" cy="4521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b="1"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The 4 R’s of sustainability</a:t>
            </a:r>
            <a:r>
              <a:rPr lang="en-US" sz="12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Source</a:t>
            </a:r>
            <a:endParaRPr lang="en-GB"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5249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0AA5B-9098-2829-7D8A-C480FB0EC97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040905D-16F8-CC3C-5B89-89B595D46783}"/>
              </a:ext>
            </a:extLst>
          </p:cNvPr>
          <p:cNvSpPr>
            <a:spLocks noGrp="1"/>
          </p:cNvSpPr>
          <p:nvPr>
            <p:ph type="title"/>
          </p:nvPr>
        </p:nvSpPr>
        <p:spPr/>
        <p:txBody>
          <a:bodyPr/>
          <a:lstStyle/>
          <a:p>
            <a:r>
              <a:rPr lang="en-US" dirty="0"/>
              <a:t>Benefits </a:t>
            </a:r>
            <a:r>
              <a:rPr lang="en-US" sz="4400" dirty="0"/>
              <a:t>of sustainable agriculture</a:t>
            </a:r>
            <a:endParaRPr lang="en-GB" dirty="0"/>
          </a:p>
        </p:txBody>
      </p:sp>
      <p:sp>
        <p:nvSpPr>
          <p:cNvPr id="3" name="Segnaposto contenuto 2">
            <a:extLst>
              <a:ext uri="{FF2B5EF4-FFF2-40B4-BE49-F238E27FC236}">
                <a16:creationId xmlns:a16="http://schemas.microsoft.com/office/drawing/2014/main" id="{037D742D-F136-D2D6-A394-5284040F6E00}"/>
              </a:ext>
            </a:extLst>
          </p:cNvPr>
          <p:cNvSpPr>
            <a:spLocks noGrp="1"/>
          </p:cNvSpPr>
          <p:nvPr>
            <p:ph sz="half" idx="1"/>
          </p:nvPr>
        </p:nvSpPr>
        <p:spPr>
          <a:xfrm>
            <a:off x="838200" y="1825625"/>
            <a:ext cx="10515600" cy="600074"/>
          </a:xfrm>
        </p:spPr>
        <p:txBody>
          <a:bodyPr>
            <a:normAutofit/>
          </a:bodyPr>
          <a:lstStyle/>
          <a:p>
            <a:pPr marL="0" indent="0" algn="just">
              <a:buNone/>
            </a:pPr>
            <a:r>
              <a:rPr lang="en-US" sz="2000" kern="100" dirty="0">
                <a:latin typeface="Calibri" panose="020F0502020204030204" pitchFamily="34" charset="0"/>
                <a:ea typeface="Calibri" panose="020F0502020204030204" pitchFamily="34" charset="0"/>
              </a:rPr>
              <a:t>There are many reasons that lead to the integration of  sustainable agricultural practices, such as:</a:t>
            </a:r>
            <a:endParaRPr lang="it-IT" sz="2000" b="1" dirty="0"/>
          </a:p>
        </p:txBody>
      </p:sp>
      <p:sp>
        <p:nvSpPr>
          <p:cNvPr id="8" name="Segnaposto piè di pagina 7">
            <a:extLst>
              <a:ext uri="{FF2B5EF4-FFF2-40B4-BE49-F238E27FC236}">
                <a16:creationId xmlns:a16="http://schemas.microsoft.com/office/drawing/2014/main" id="{CDAF2FAC-758C-755D-ACBC-C4EE4387C2E1}"/>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9" name="Segnaposto numero diapositiva 8">
            <a:extLst>
              <a:ext uri="{FF2B5EF4-FFF2-40B4-BE49-F238E27FC236}">
                <a16:creationId xmlns:a16="http://schemas.microsoft.com/office/drawing/2014/main" id="{29288FCB-9ABE-DD41-9E35-C9F99A6ED662}"/>
              </a:ext>
            </a:extLst>
          </p:cNvPr>
          <p:cNvSpPr>
            <a:spLocks noGrp="1"/>
          </p:cNvSpPr>
          <p:nvPr>
            <p:ph type="sldNum" sz="quarter" idx="12"/>
          </p:nvPr>
        </p:nvSpPr>
        <p:spPr/>
        <p:txBody>
          <a:bodyPr/>
          <a:lstStyle/>
          <a:p>
            <a:fld id="{6FF9F0C5-380F-41C2-899A-BAC0F0927E16}" type="slidenum">
              <a:rPr lang="en-US" smtClean="0"/>
              <a:t>8</a:t>
            </a:fld>
            <a:endParaRPr lang="en-US" dirty="0"/>
          </a:p>
        </p:txBody>
      </p:sp>
      <p:sp>
        <p:nvSpPr>
          <p:cNvPr id="4" name="Segnaposto contenuto 7">
            <a:extLst>
              <a:ext uri="{FF2B5EF4-FFF2-40B4-BE49-F238E27FC236}">
                <a16:creationId xmlns:a16="http://schemas.microsoft.com/office/drawing/2014/main" id="{17B0B4D9-A967-85E3-987B-AAEF23179A68}"/>
              </a:ext>
            </a:extLst>
          </p:cNvPr>
          <p:cNvSpPr txBox="1">
            <a:spLocks/>
          </p:cNvSpPr>
          <p:nvPr/>
        </p:nvSpPr>
        <p:spPr>
          <a:xfrm>
            <a:off x="789623" y="2443478"/>
            <a:ext cx="5039677" cy="34112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fontAlgn="base">
              <a:buSzPts val="1000"/>
              <a:buFont typeface="Symbol" panose="05050102010706020507" pitchFamily="18" charset="2"/>
              <a:buChar char=""/>
              <a:tabLst>
                <a:tab pos="457200" algn="l"/>
              </a:tabLst>
            </a:pPr>
            <a:r>
              <a:rPr lang="en-US" sz="2000" i="1" dirty="0">
                <a:effectLst/>
                <a:ea typeface="Times New Roman" panose="02020603050405020304" pitchFamily="18" charset="0"/>
                <a:cs typeface="Times New Roman" panose="02020603050405020304" pitchFamily="18" charset="0"/>
              </a:rPr>
              <a:t>Promotion of</a:t>
            </a:r>
            <a:r>
              <a:rPr lang="en-US" sz="2000" b="1" i="1" dirty="0">
                <a:solidFill>
                  <a:srgbClr val="0070C0"/>
                </a:solidFill>
                <a:effectLst/>
                <a:ea typeface="Times New Roman" panose="02020603050405020304" pitchFamily="18" charset="0"/>
                <a:cs typeface="Times New Roman" panose="02020603050405020304" pitchFamily="18" charset="0"/>
              </a:rPr>
              <a:t> biodiversity </a:t>
            </a:r>
            <a:r>
              <a:rPr lang="en-US" sz="2000" i="1" dirty="0">
                <a:effectLst/>
                <a:ea typeface="Times New Roman" panose="02020603050405020304" pitchFamily="18" charset="0"/>
                <a:cs typeface="Times New Roman" panose="02020603050405020304" pitchFamily="18" charset="0"/>
              </a:rPr>
              <a:t>of local plant and animal life</a:t>
            </a:r>
            <a:endParaRPr lang="en-GB" sz="2000" dirty="0">
              <a:effectLst/>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2000" b="1" i="1" dirty="0">
                <a:solidFill>
                  <a:srgbClr val="0070C0"/>
                </a:solidFill>
                <a:effectLst/>
                <a:ea typeface="Times New Roman" panose="02020603050405020304" pitchFamily="18" charset="0"/>
                <a:cs typeface="Times New Roman" panose="02020603050405020304" pitchFamily="18" charset="0"/>
              </a:rPr>
              <a:t>Reduction of agricultural waste </a:t>
            </a:r>
            <a:endParaRPr lang="en-GB" sz="2000" dirty="0">
              <a:effectLst/>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2000" b="1" i="1" dirty="0">
                <a:solidFill>
                  <a:srgbClr val="0070C0"/>
                </a:solidFill>
                <a:effectLst/>
                <a:ea typeface="Times New Roman" panose="02020603050405020304" pitchFamily="18" charset="0"/>
                <a:cs typeface="Times New Roman" panose="02020603050405020304" pitchFamily="18" charset="0"/>
              </a:rPr>
              <a:t>Conservation of water</a:t>
            </a:r>
            <a:endParaRPr lang="en-GB" sz="2000" dirty="0">
              <a:effectLst/>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2000" i="1" dirty="0">
                <a:effectLst/>
                <a:ea typeface="Times New Roman" panose="02020603050405020304" pitchFamily="18" charset="0"/>
                <a:cs typeface="Times New Roman" panose="02020603050405020304" pitchFamily="18" charset="0"/>
              </a:rPr>
              <a:t>Promotion of </a:t>
            </a:r>
            <a:r>
              <a:rPr lang="en-US" sz="2000" b="1" i="1" dirty="0">
                <a:solidFill>
                  <a:srgbClr val="0070C0"/>
                </a:solidFill>
                <a:effectLst/>
                <a:ea typeface="Times New Roman" panose="02020603050405020304" pitchFamily="18" charset="0"/>
                <a:cs typeface="Times New Roman" panose="02020603050405020304" pitchFamily="18" charset="0"/>
              </a:rPr>
              <a:t>soil health and fertility</a:t>
            </a:r>
            <a:endParaRPr lang="en-GB" sz="2000" dirty="0">
              <a:effectLst/>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2000" i="1" dirty="0">
                <a:effectLst/>
                <a:ea typeface="Times New Roman" panose="02020603050405020304" pitchFamily="18" charset="0"/>
                <a:cs typeface="Times New Roman" panose="02020603050405020304" pitchFamily="18" charset="0"/>
              </a:rPr>
              <a:t>Capture of </a:t>
            </a:r>
            <a:r>
              <a:rPr lang="en-US" sz="2000" b="1" i="1" dirty="0">
                <a:solidFill>
                  <a:srgbClr val="0070C0"/>
                </a:solidFill>
                <a:effectLst/>
                <a:ea typeface="Times New Roman" panose="02020603050405020304" pitchFamily="18" charset="0"/>
                <a:cs typeface="Times New Roman" panose="02020603050405020304" pitchFamily="18" charset="0"/>
              </a:rPr>
              <a:t>carbon in the soil</a:t>
            </a:r>
            <a:endParaRPr lang="en-GB" sz="2000" dirty="0">
              <a:effectLst/>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2000" i="1" dirty="0">
                <a:effectLst/>
                <a:ea typeface="Times New Roman" panose="02020603050405020304" pitchFamily="18" charset="0"/>
                <a:cs typeface="Times New Roman" panose="02020603050405020304" pitchFamily="18" charset="0"/>
              </a:rPr>
              <a:t>Promotion of</a:t>
            </a:r>
            <a:r>
              <a:rPr lang="en-US" sz="2000" b="1" i="1" dirty="0">
                <a:solidFill>
                  <a:srgbClr val="0070C0"/>
                </a:solidFill>
                <a:effectLst/>
                <a:ea typeface="Times New Roman" panose="02020603050405020304" pitchFamily="18" charset="0"/>
                <a:cs typeface="Times New Roman" panose="02020603050405020304" pitchFamily="18" charset="0"/>
              </a:rPr>
              <a:t> energy efficiency</a:t>
            </a:r>
            <a:endParaRPr lang="en-GB" sz="2000" dirty="0">
              <a:effectLst/>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2000" i="1" dirty="0">
                <a:effectLst/>
                <a:ea typeface="Times New Roman" panose="02020603050405020304" pitchFamily="18" charset="0"/>
                <a:cs typeface="Times New Roman" panose="02020603050405020304" pitchFamily="18" charset="0"/>
              </a:rPr>
              <a:t>Decrease of </a:t>
            </a:r>
            <a:r>
              <a:rPr lang="en-US" sz="2000" b="1" i="1" dirty="0">
                <a:solidFill>
                  <a:srgbClr val="0070C0"/>
                </a:solidFill>
                <a:effectLst/>
                <a:ea typeface="Times New Roman" panose="02020603050405020304" pitchFamily="18" charset="0"/>
                <a:cs typeface="Times New Roman" panose="02020603050405020304" pitchFamily="18" charset="0"/>
              </a:rPr>
              <a:t>greenhouse gas emissions</a:t>
            </a:r>
            <a:endParaRPr lang="en-GB" sz="2000" dirty="0">
              <a:effectLst/>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2000" i="1" dirty="0">
                <a:effectLst/>
                <a:ea typeface="Times New Roman" panose="02020603050405020304" pitchFamily="18" charset="0"/>
                <a:cs typeface="Times New Roman" panose="02020603050405020304" pitchFamily="18" charset="0"/>
              </a:rPr>
              <a:t>Provision of </a:t>
            </a:r>
            <a:r>
              <a:rPr lang="en-US" sz="2000" b="1" i="1" dirty="0">
                <a:solidFill>
                  <a:srgbClr val="0070C0"/>
                </a:solidFill>
                <a:effectLst/>
                <a:ea typeface="Times New Roman" panose="02020603050405020304" pitchFamily="18" charset="0"/>
                <a:cs typeface="Times New Roman" panose="02020603050405020304" pitchFamily="18" charset="0"/>
              </a:rPr>
              <a:t>economic opportunities</a:t>
            </a:r>
            <a:endParaRPr lang="en-GB" sz="2000" dirty="0">
              <a:effectLst/>
              <a:ea typeface="Times New Roman" panose="02020603050405020304" pitchFamily="18" charset="0"/>
            </a:endParaRPr>
          </a:p>
          <a:p>
            <a:endParaRPr lang="en-GB" dirty="0"/>
          </a:p>
        </p:txBody>
      </p:sp>
      <p:pic>
        <p:nvPicPr>
          <p:cNvPr id="6" name="Picture 5" descr="A green sign with white text&#10;&#10;Description automatically generated">
            <a:extLst>
              <a:ext uri="{FF2B5EF4-FFF2-40B4-BE49-F238E27FC236}">
                <a16:creationId xmlns:a16="http://schemas.microsoft.com/office/drawing/2014/main" id="{BFFBF489-185D-72D6-73AB-17794A0F448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85545" y="2394517"/>
            <a:ext cx="5116832" cy="3411221"/>
          </a:xfrm>
          <a:prstGeom prst="rect">
            <a:avLst/>
          </a:prstGeom>
        </p:spPr>
      </p:pic>
      <p:sp>
        <p:nvSpPr>
          <p:cNvPr id="10" name="TextBox 9">
            <a:extLst>
              <a:ext uri="{FF2B5EF4-FFF2-40B4-BE49-F238E27FC236}">
                <a16:creationId xmlns:a16="http://schemas.microsoft.com/office/drawing/2014/main" id="{3BF670C7-E212-6CA6-3985-8286C5BE9DCD}"/>
              </a:ext>
            </a:extLst>
          </p:cNvPr>
          <p:cNvSpPr txBox="1"/>
          <p:nvPr/>
        </p:nvSpPr>
        <p:spPr>
          <a:xfrm>
            <a:off x="7462837" y="5921753"/>
            <a:ext cx="3939540" cy="230832"/>
          </a:xfrm>
          <a:prstGeom prst="rect">
            <a:avLst/>
          </a:prstGeom>
          <a:noFill/>
        </p:spPr>
        <p:txBody>
          <a:bodyPr wrap="square" rtlCol="0">
            <a:spAutoFit/>
          </a:bodyPr>
          <a:lstStyle/>
          <a:p>
            <a:r>
              <a:rPr lang="en-GB" sz="900">
                <a:hlinkClick r:id="rId3" tooltip="https://www.picserver.org/highway-signs2/b/benefits.html"/>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1996758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dirty="0"/>
              <a:t>Practical Activity #1</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9</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sz="2800" i="1" dirty="0">
              <a:solidFill>
                <a:srgbClr val="000000"/>
              </a:solidFill>
              <a:effectLst/>
              <a:latin typeface="Calibri" panose="020F0502020204030204" pitchFamily="34" charset="0"/>
              <a:ea typeface="Calibri" panose="020F0502020204030204" pitchFamily="34" charset="0"/>
            </a:endParaRPr>
          </a:p>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endParaRPr lang="en-US" sz="2800" i="1" dirty="0">
              <a:solidFill>
                <a:srgbClr val="000000"/>
              </a:solidFill>
              <a:effectLst/>
              <a:latin typeface="Calibri" panose="020F0502020204030204" pitchFamily="34" charset="0"/>
              <a:ea typeface="Calibri" panose="020F0502020204030204" pitchFamily="34" charset="0"/>
            </a:endParaRPr>
          </a:p>
          <a:p>
            <a:pPr marL="0" indent="0" algn="ctr">
              <a:buNone/>
            </a:pPr>
            <a:r>
              <a:rPr lang="en-US" sz="2800" i="1" dirty="0">
                <a:solidFill>
                  <a:srgbClr val="000000"/>
                </a:solidFill>
                <a:effectLst/>
                <a:latin typeface="Calibri" panose="020F0502020204030204" pitchFamily="34" charset="0"/>
                <a:ea typeface="Calibri" panose="020F0502020204030204" pitchFamily="34" charset="0"/>
              </a:rPr>
              <a:t>Group Discussion</a:t>
            </a:r>
          </a:p>
          <a:p>
            <a:pPr marL="0" indent="0" algn="ctr">
              <a:buNone/>
            </a:pPr>
            <a:r>
              <a:rPr lang="en-US" i="1" dirty="0">
                <a:solidFill>
                  <a:srgbClr val="000000"/>
                </a:solidFill>
                <a:latin typeface="Calibri" panose="020F0502020204030204" pitchFamily="34" charset="0"/>
              </a:rPr>
              <a:t>Can you provide examples of environmental, social and economic sustainability? </a:t>
            </a:r>
            <a:endParaRPr lang="it-IT" sz="4000" dirty="0"/>
          </a:p>
        </p:txBody>
      </p:sp>
    </p:spTree>
    <p:extLst>
      <p:ext uri="{BB962C8B-B14F-4D97-AF65-F5344CB8AC3E}">
        <p14:creationId xmlns:p14="http://schemas.microsoft.com/office/powerpoint/2010/main" val="306835757"/>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C52252B014674CB5B8BBCA345FDDE6" ma:contentTypeVersion="18" ma:contentTypeDescription="Create a new document." ma:contentTypeScope="" ma:versionID="93c1eace0b1922d1668f64dc2b0bc166">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97cf839804de6a24296f8ad3cc6db027"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44d2af-eeed-4acc-b052-3107ab9b10d9" xsi:nil="true"/>
    <lcf76f155ced4ddcb4097134ff3c332f xmlns="c09b88ca-66eb-4a97-99d4-e4839274e1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2EF1274-CE95-4D8E-8414-F36AC2472D27}"/>
</file>

<file path=customXml/itemProps2.xml><?xml version="1.0" encoding="utf-8"?>
<ds:datastoreItem xmlns:ds="http://schemas.openxmlformats.org/officeDocument/2006/customXml" ds:itemID="{E203AFA1-5A60-4EFD-926A-8502E8935119}"/>
</file>

<file path=customXml/itemProps3.xml><?xml version="1.0" encoding="utf-8"?>
<ds:datastoreItem xmlns:ds="http://schemas.openxmlformats.org/officeDocument/2006/customXml" ds:itemID="{33FFF81D-675E-4CFE-8D47-5E0B673502B3}"/>
</file>

<file path=docProps/app.xml><?xml version="1.0" encoding="utf-8"?>
<Properties xmlns="http://schemas.openxmlformats.org/officeDocument/2006/extended-properties" xmlns:vt="http://schemas.openxmlformats.org/officeDocument/2006/docPropsVTypes">
  <Template/>
  <TotalTime>1828</TotalTime>
  <Words>3342</Words>
  <Application>Microsoft Office PowerPoint</Application>
  <PresentationFormat>Widescreen</PresentationFormat>
  <Paragraphs>361</Paragraphs>
  <Slides>60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Calibri</vt:lpstr>
      <vt:lpstr>Calibri Light</vt:lpstr>
      <vt:lpstr>Minion Pro</vt:lpstr>
      <vt:lpstr>Söhne</vt:lpstr>
      <vt:lpstr>Symbol</vt:lpstr>
      <vt:lpstr>Times New Roman</vt:lpstr>
      <vt:lpstr>Wingdings</vt:lpstr>
      <vt:lpstr>Tema1</vt:lpstr>
      <vt:lpstr>PowerPoint Presentation</vt:lpstr>
      <vt:lpstr>Course: VET Module: Horizontal Skills Learning Unit: Green Skills (E2)</vt:lpstr>
      <vt:lpstr>Content</vt:lpstr>
      <vt:lpstr>The concept of Sustainability</vt:lpstr>
      <vt:lpstr>The concept of Sustainability</vt:lpstr>
      <vt:lpstr>The three pillars of Sustainability</vt:lpstr>
      <vt:lpstr>The 4 Rs of Sustainability</vt:lpstr>
      <vt:lpstr>Benefits of sustainable agriculture</vt:lpstr>
      <vt:lpstr>Practical Activity #1</vt:lpstr>
      <vt:lpstr>Bioeconomy</vt:lpstr>
      <vt:lpstr>Bioeconomy</vt:lpstr>
      <vt:lpstr>Connection with 17 SDGs</vt:lpstr>
      <vt:lpstr>The relation to Green Economy</vt:lpstr>
      <vt:lpstr>Circular economy</vt:lpstr>
      <vt:lpstr>Transition to a Circular economy</vt:lpstr>
      <vt:lpstr>Practical Activity #2</vt:lpstr>
      <vt:lpstr>PowerPoint Presentation</vt:lpstr>
      <vt:lpstr>PowerPoint Presentation</vt:lpstr>
      <vt:lpstr>Content</vt:lpstr>
      <vt:lpstr>UN 2030 Agenda and the SDGs</vt:lpstr>
      <vt:lpstr>Agriculture</vt:lpstr>
      <vt:lpstr>The SDGs and the bioeconomy and farming context</vt:lpstr>
      <vt:lpstr>Practical Activity #3</vt:lpstr>
      <vt:lpstr>The European Green Deal</vt:lpstr>
      <vt:lpstr>The European Green Deal: multiple goals</vt:lpstr>
      <vt:lpstr>Farm to Fork strategy</vt:lpstr>
      <vt:lpstr>The ‘’Farm to Fork journey’’</vt:lpstr>
      <vt:lpstr>The 4 pillars of the strategy</vt:lpstr>
      <vt:lpstr>Practical Activity #4</vt:lpstr>
      <vt:lpstr>PowerPoint Presentation</vt:lpstr>
      <vt:lpstr>PowerPoint Presentation</vt:lpstr>
      <vt:lpstr>Content</vt:lpstr>
      <vt:lpstr>Waste management</vt:lpstr>
      <vt:lpstr>Connected concepts </vt:lpstr>
      <vt:lpstr>Farm Waste Management</vt:lpstr>
      <vt:lpstr>Benefits of Farm Waste Management</vt:lpstr>
      <vt:lpstr>Practical Activity #5</vt:lpstr>
      <vt:lpstr>PowerPoint Presentation</vt:lpstr>
      <vt:lpstr>PowerPoint Presentation</vt:lpstr>
      <vt:lpstr>Content</vt:lpstr>
      <vt:lpstr>The ‘’Anthropocene’’</vt:lpstr>
      <vt:lpstr>Sectors contributing to climate change</vt:lpstr>
      <vt:lpstr>The role of agriculture in an ever-changing climate</vt:lpstr>
      <vt:lpstr>The role of agriculture in an ever-changing climate</vt:lpstr>
      <vt:lpstr>The role of agriculture in an ever-changing climate</vt:lpstr>
      <vt:lpstr>Environmental footprint</vt:lpstr>
      <vt:lpstr>Environmental footprint</vt:lpstr>
      <vt:lpstr>Environmental footprint</vt:lpstr>
      <vt:lpstr>Practical Activity #6</vt:lpstr>
      <vt:lpstr>PowerPoint Presentation</vt:lpstr>
      <vt:lpstr>Content</vt:lpstr>
      <vt:lpstr>Systems Thinking</vt:lpstr>
      <vt:lpstr>Fundamentals of Systems Thinking</vt:lpstr>
      <vt:lpstr>PowerPoint Presentation</vt:lpstr>
      <vt:lpstr>Practical Activity #7</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ΕΥΣΤΡΑΤΙΟΣ ΚΑΡΑΖΑΧΟΣ</cp:lastModifiedBy>
  <cp:revision>37</cp:revision>
  <dcterms:created xsi:type="dcterms:W3CDTF">2022-08-02T09:54:50Z</dcterms:created>
  <dcterms:modified xsi:type="dcterms:W3CDTF">2024-02-16T07:13:46Z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0x010100B1C52252B014674CB5B8BBCA345FDDE6</vt:lpwstr>
  </property>
</Properties>
</file>