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8288000" cy="10287000"/>
  <p:notesSz cx="6858000" cy="9144000"/>
  <p:embeddedFontLst>
    <p:embeddedFont>
      <p:font typeface="Canva Sans Bold" panose="020B0604020202020204" charset="0"/>
      <p:regular r:id="rId36"/>
    </p:embeddedFont>
    <p:embeddedFont>
      <p:font typeface="TT Rounds Condensed" panose="020B0604020202020204" charset="0"/>
      <p:regular r:id="rId37"/>
    </p:embeddedFont>
    <p:embeddedFont>
      <p:font typeface="TT Rounds Condensed Bol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12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rina Triantafyllidi" userId="bc65ac00-304b-4377-9712-e1d05ebe1683" providerId="ADAL" clId="{2C38D2AD-8A92-4764-822B-5D0C01FA3F99}"/>
    <pc:docChg chg="modSld">
      <pc:chgData name="Katerina Triantafyllidi" userId="bc65ac00-304b-4377-9712-e1d05ebe1683" providerId="ADAL" clId="{2C38D2AD-8A92-4764-822B-5D0C01FA3F99}" dt="2024-05-28T13:07:10.192" v="17" actId="20577"/>
      <pc:docMkLst>
        <pc:docMk/>
      </pc:docMkLst>
      <pc:sldChg chg="modSp mod">
        <pc:chgData name="Katerina Triantafyllidi" userId="bc65ac00-304b-4377-9712-e1d05ebe1683" providerId="ADAL" clId="{2C38D2AD-8A92-4764-822B-5D0C01FA3F99}" dt="2024-05-28T13:07:10.192" v="17" actId="20577"/>
        <pc:sldMkLst>
          <pc:docMk/>
          <pc:sldMk cId="0" sldId="257"/>
        </pc:sldMkLst>
        <pc:spChg chg="mod">
          <ac:chgData name="Katerina Triantafyllidi" userId="bc65ac00-304b-4377-9712-e1d05ebe1683" providerId="ADAL" clId="{2C38D2AD-8A92-4764-822B-5D0C01FA3F99}" dt="2024-05-28T13:07:10.192" v="17" actId="20577"/>
          <ac:spMkLst>
            <pc:docMk/>
            <pc:sldMk cId="0" sldId="257"/>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sv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367693" y="1892909"/>
            <a:ext cx="12752514" cy="6683794"/>
          </a:xfrm>
          <a:custGeom>
            <a:avLst/>
            <a:gdLst/>
            <a:ahLst/>
            <a:cxnLst/>
            <a:rect l="l" t="t" r="r" b="b"/>
            <a:pathLst>
              <a:path w="12752514" h="6683794">
                <a:moveTo>
                  <a:pt x="0" y="0"/>
                </a:moveTo>
                <a:lnTo>
                  <a:pt x="12752514" y="0"/>
                </a:lnTo>
                <a:lnTo>
                  <a:pt x="12752514" y="6683794"/>
                </a:lnTo>
                <a:lnTo>
                  <a:pt x="0" y="6683794"/>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6436340" y="9580245"/>
            <a:ext cx="502920" cy="456248"/>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10</a:t>
            </a:r>
          </a:p>
        </p:txBody>
      </p:sp>
      <p:sp>
        <p:nvSpPr>
          <p:cNvPr id="5" name="TextBox 5"/>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Entrepreneurial Environment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3896298" y="3326384"/>
            <a:ext cx="10495403" cy="5741294"/>
          </a:xfrm>
          <a:custGeom>
            <a:avLst/>
            <a:gdLst/>
            <a:ahLst/>
            <a:cxnLst/>
            <a:rect l="l" t="t" r="r" b="b"/>
            <a:pathLst>
              <a:path w="10495403" h="5741294">
                <a:moveTo>
                  <a:pt x="0" y="0"/>
                </a:moveTo>
                <a:lnTo>
                  <a:pt x="10495404" y="0"/>
                </a:lnTo>
                <a:lnTo>
                  <a:pt x="10495404" y="5741294"/>
                </a:lnTo>
                <a:lnTo>
                  <a:pt x="0" y="5741294"/>
                </a:lnTo>
                <a:lnTo>
                  <a:pt x="0" y="0"/>
                </a:lnTo>
                <a:close/>
              </a:path>
            </a:pathLst>
          </a:custGeom>
          <a:blipFill>
            <a:blip r:embed="rId3"/>
            <a:stretch>
              <a:fillRect t="-6126"/>
            </a:stretch>
          </a:blipFill>
          <a:ln cap="rnd">
            <a:noFill/>
            <a:prstDash val="solid"/>
            <a:round/>
          </a:ln>
        </p:spPr>
        <p:txBody>
          <a:bodyPr/>
          <a:lstStyle/>
          <a:p>
            <a:endParaRPr lang="en-GB"/>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11</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15284" y="2616130"/>
            <a:ext cx="7440811"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2.2 Strategic Analysis of External Environment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6" name="TextBox 6"/>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2. Entrepreneurial Environment </a:t>
            </a:r>
          </a:p>
        </p:txBody>
      </p:sp>
      <p:sp>
        <p:nvSpPr>
          <p:cNvPr id="7" name="TextBox 7"/>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Entrepreneurial Environment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9587966" y="2040993"/>
            <a:ext cx="7213597" cy="6205014"/>
            <a:chOff x="0" y="0"/>
            <a:chExt cx="9618129" cy="8273352"/>
          </a:xfrm>
        </p:grpSpPr>
        <p:sp>
          <p:nvSpPr>
            <p:cNvPr id="4" name="Freeform 4"/>
            <p:cNvSpPr/>
            <p:nvPr/>
          </p:nvSpPr>
          <p:spPr>
            <a:xfrm>
              <a:off x="319821" y="41524"/>
              <a:ext cx="9047937" cy="8231827"/>
            </a:xfrm>
            <a:custGeom>
              <a:avLst/>
              <a:gdLst/>
              <a:ahLst/>
              <a:cxnLst/>
              <a:rect l="l" t="t" r="r" b="b"/>
              <a:pathLst>
                <a:path w="9047937" h="8231827">
                  <a:moveTo>
                    <a:pt x="0" y="0"/>
                  </a:moveTo>
                  <a:lnTo>
                    <a:pt x="9047937" y="0"/>
                  </a:lnTo>
                  <a:lnTo>
                    <a:pt x="9047937" y="8231828"/>
                  </a:lnTo>
                  <a:lnTo>
                    <a:pt x="0" y="8231828"/>
                  </a:lnTo>
                  <a:lnTo>
                    <a:pt x="0" y="0"/>
                  </a:lnTo>
                  <a:close/>
                </a:path>
              </a:pathLst>
            </a:custGeom>
            <a:blipFill>
              <a:blip r:embed="rId3"/>
              <a:stretch>
                <a:fillRect t="-2532" r="-2538" b="-2406"/>
              </a:stretch>
            </a:blipFill>
            <a:ln w="38100" cap="rnd">
              <a:solidFill>
                <a:srgbClr val="FFFFFF"/>
              </a:solidFill>
              <a:prstDash val="solid"/>
              <a:round/>
            </a:ln>
          </p:spPr>
          <p:txBody>
            <a:bodyPr/>
            <a:lstStyle/>
            <a:p>
              <a:endParaRPr lang="en-GB"/>
            </a:p>
          </p:txBody>
        </p:sp>
        <p:grpSp>
          <p:nvGrpSpPr>
            <p:cNvPr id="5" name="Group 5"/>
            <p:cNvGrpSpPr/>
            <p:nvPr/>
          </p:nvGrpSpPr>
          <p:grpSpPr>
            <a:xfrm>
              <a:off x="228078" y="41524"/>
              <a:ext cx="3456236" cy="2781237"/>
              <a:chOff x="0" y="0"/>
              <a:chExt cx="663355" cy="533802"/>
            </a:xfrm>
          </p:grpSpPr>
          <p:sp>
            <p:nvSpPr>
              <p:cNvPr id="6" name="Freeform 6"/>
              <p:cNvSpPr/>
              <p:nvPr/>
            </p:nvSpPr>
            <p:spPr>
              <a:xfrm>
                <a:off x="0" y="0"/>
                <a:ext cx="663355" cy="533802"/>
              </a:xfrm>
              <a:custGeom>
                <a:avLst/>
                <a:gdLst/>
                <a:ahLst/>
                <a:cxnLst/>
                <a:rect l="l" t="t" r="r" b="b"/>
                <a:pathLst>
                  <a:path w="663355" h="533802">
                    <a:moveTo>
                      <a:pt x="0" y="0"/>
                    </a:moveTo>
                    <a:lnTo>
                      <a:pt x="663355" y="0"/>
                    </a:lnTo>
                    <a:lnTo>
                      <a:pt x="663355" y="533802"/>
                    </a:lnTo>
                    <a:lnTo>
                      <a:pt x="0" y="533802"/>
                    </a:lnTo>
                    <a:close/>
                  </a:path>
                </a:pathLst>
              </a:custGeom>
              <a:solidFill>
                <a:srgbClr val="FFFFFF"/>
              </a:solidFill>
            </p:spPr>
            <p:txBody>
              <a:bodyPr/>
              <a:lstStyle/>
              <a:p>
                <a:endParaRPr lang="en-GB"/>
              </a:p>
            </p:txBody>
          </p:sp>
          <p:sp>
            <p:nvSpPr>
              <p:cNvPr id="7" name="TextBox 7"/>
              <p:cNvSpPr txBox="1"/>
              <p:nvPr/>
            </p:nvSpPr>
            <p:spPr>
              <a:xfrm>
                <a:off x="0" y="0"/>
                <a:ext cx="663355" cy="533802"/>
              </a:xfrm>
              <a:prstGeom prst="rect">
                <a:avLst/>
              </a:prstGeom>
            </p:spPr>
            <p:txBody>
              <a:bodyPr lIns="50800" tIns="50800" rIns="50800" bIns="50800" rtlCol="0" anchor="ctr"/>
              <a:lstStyle/>
              <a:p>
                <a:pPr algn="ctr">
                  <a:lnSpc>
                    <a:spcPts val="2999"/>
                  </a:lnSpc>
                </a:pPr>
                <a:endParaRPr/>
              </a:p>
            </p:txBody>
          </p:sp>
        </p:grpSp>
        <p:grpSp>
          <p:nvGrpSpPr>
            <p:cNvPr id="8" name="Group 8"/>
            <p:cNvGrpSpPr/>
            <p:nvPr/>
          </p:nvGrpSpPr>
          <p:grpSpPr>
            <a:xfrm>
              <a:off x="0" y="5175480"/>
              <a:ext cx="3413152" cy="3097872"/>
              <a:chOff x="0" y="0"/>
              <a:chExt cx="655086" cy="594574"/>
            </a:xfrm>
          </p:grpSpPr>
          <p:sp>
            <p:nvSpPr>
              <p:cNvPr id="9" name="Freeform 9"/>
              <p:cNvSpPr/>
              <p:nvPr/>
            </p:nvSpPr>
            <p:spPr>
              <a:xfrm>
                <a:off x="0" y="0"/>
                <a:ext cx="655086" cy="594574"/>
              </a:xfrm>
              <a:custGeom>
                <a:avLst/>
                <a:gdLst/>
                <a:ahLst/>
                <a:cxnLst/>
                <a:rect l="l" t="t" r="r" b="b"/>
                <a:pathLst>
                  <a:path w="655086" h="594574">
                    <a:moveTo>
                      <a:pt x="0" y="0"/>
                    </a:moveTo>
                    <a:lnTo>
                      <a:pt x="655086" y="0"/>
                    </a:lnTo>
                    <a:lnTo>
                      <a:pt x="655086" y="594574"/>
                    </a:lnTo>
                    <a:lnTo>
                      <a:pt x="0" y="594574"/>
                    </a:lnTo>
                    <a:close/>
                  </a:path>
                </a:pathLst>
              </a:custGeom>
              <a:solidFill>
                <a:srgbClr val="FFFFFF"/>
              </a:solidFill>
            </p:spPr>
            <p:txBody>
              <a:bodyPr/>
              <a:lstStyle/>
              <a:p>
                <a:endParaRPr lang="en-GB"/>
              </a:p>
            </p:txBody>
          </p:sp>
          <p:sp>
            <p:nvSpPr>
              <p:cNvPr id="10" name="TextBox 10"/>
              <p:cNvSpPr txBox="1"/>
              <p:nvPr/>
            </p:nvSpPr>
            <p:spPr>
              <a:xfrm>
                <a:off x="0" y="0"/>
                <a:ext cx="655086" cy="594574"/>
              </a:xfrm>
              <a:prstGeom prst="rect">
                <a:avLst/>
              </a:prstGeom>
            </p:spPr>
            <p:txBody>
              <a:bodyPr lIns="50800" tIns="50800" rIns="50800" bIns="50800" rtlCol="0" anchor="ctr"/>
              <a:lstStyle/>
              <a:p>
                <a:pPr algn="ctr">
                  <a:lnSpc>
                    <a:spcPts val="2999"/>
                  </a:lnSpc>
                </a:pPr>
                <a:endParaRPr/>
              </a:p>
            </p:txBody>
          </p:sp>
        </p:grpSp>
        <p:grpSp>
          <p:nvGrpSpPr>
            <p:cNvPr id="11" name="Group 11"/>
            <p:cNvGrpSpPr/>
            <p:nvPr/>
          </p:nvGrpSpPr>
          <p:grpSpPr>
            <a:xfrm>
              <a:off x="6460514" y="0"/>
              <a:ext cx="2907244" cy="3157185"/>
              <a:chOff x="0" y="0"/>
              <a:chExt cx="557987" cy="605958"/>
            </a:xfrm>
          </p:grpSpPr>
          <p:sp>
            <p:nvSpPr>
              <p:cNvPr id="12" name="Freeform 12"/>
              <p:cNvSpPr/>
              <p:nvPr/>
            </p:nvSpPr>
            <p:spPr>
              <a:xfrm>
                <a:off x="0" y="0"/>
                <a:ext cx="557987" cy="605958"/>
              </a:xfrm>
              <a:custGeom>
                <a:avLst/>
                <a:gdLst/>
                <a:ahLst/>
                <a:cxnLst/>
                <a:rect l="l" t="t" r="r" b="b"/>
                <a:pathLst>
                  <a:path w="557987" h="605958">
                    <a:moveTo>
                      <a:pt x="0" y="0"/>
                    </a:moveTo>
                    <a:lnTo>
                      <a:pt x="557987" y="0"/>
                    </a:lnTo>
                    <a:lnTo>
                      <a:pt x="557987" y="605958"/>
                    </a:lnTo>
                    <a:lnTo>
                      <a:pt x="0" y="605958"/>
                    </a:lnTo>
                    <a:close/>
                  </a:path>
                </a:pathLst>
              </a:custGeom>
              <a:solidFill>
                <a:srgbClr val="FFFFFF"/>
              </a:solidFill>
            </p:spPr>
            <p:txBody>
              <a:bodyPr/>
              <a:lstStyle/>
              <a:p>
                <a:endParaRPr lang="en-GB"/>
              </a:p>
            </p:txBody>
          </p:sp>
          <p:sp>
            <p:nvSpPr>
              <p:cNvPr id="13" name="TextBox 13"/>
              <p:cNvSpPr txBox="1"/>
              <p:nvPr/>
            </p:nvSpPr>
            <p:spPr>
              <a:xfrm>
                <a:off x="0" y="0"/>
                <a:ext cx="557987" cy="605958"/>
              </a:xfrm>
              <a:prstGeom prst="rect">
                <a:avLst/>
              </a:prstGeom>
            </p:spPr>
            <p:txBody>
              <a:bodyPr lIns="50800" tIns="50800" rIns="50800" bIns="50800" rtlCol="0" anchor="ctr"/>
              <a:lstStyle/>
              <a:p>
                <a:pPr algn="ctr">
                  <a:lnSpc>
                    <a:spcPts val="2999"/>
                  </a:lnSpc>
                </a:pPr>
                <a:endParaRPr/>
              </a:p>
            </p:txBody>
          </p:sp>
        </p:grpSp>
        <p:grpSp>
          <p:nvGrpSpPr>
            <p:cNvPr id="14" name="Group 14"/>
            <p:cNvGrpSpPr/>
            <p:nvPr/>
          </p:nvGrpSpPr>
          <p:grpSpPr>
            <a:xfrm>
              <a:off x="6460514" y="5175480"/>
              <a:ext cx="3157615" cy="2942162"/>
              <a:chOff x="0" y="0"/>
              <a:chExt cx="606041" cy="564689"/>
            </a:xfrm>
          </p:grpSpPr>
          <p:sp>
            <p:nvSpPr>
              <p:cNvPr id="15" name="Freeform 15"/>
              <p:cNvSpPr/>
              <p:nvPr/>
            </p:nvSpPr>
            <p:spPr>
              <a:xfrm>
                <a:off x="0" y="0"/>
                <a:ext cx="606041" cy="564689"/>
              </a:xfrm>
              <a:custGeom>
                <a:avLst/>
                <a:gdLst/>
                <a:ahLst/>
                <a:cxnLst/>
                <a:rect l="l" t="t" r="r" b="b"/>
                <a:pathLst>
                  <a:path w="606041" h="564689">
                    <a:moveTo>
                      <a:pt x="0" y="0"/>
                    </a:moveTo>
                    <a:lnTo>
                      <a:pt x="606041" y="0"/>
                    </a:lnTo>
                    <a:lnTo>
                      <a:pt x="606041" y="564689"/>
                    </a:lnTo>
                    <a:lnTo>
                      <a:pt x="0" y="564689"/>
                    </a:lnTo>
                    <a:close/>
                  </a:path>
                </a:pathLst>
              </a:custGeom>
              <a:solidFill>
                <a:srgbClr val="FFFFFF"/>
              </a:solidFill>
            </p:spPr>
            <p:txBody>
              <a:bodyPr/>
              <a:lstStyle/>
              <a:p>
                <a:endParaRPr lang="en-GB"/>
              </a:p>
            </p:txBody>
          </p:sp>
          <p:sp>
            <p:nvSpPr>
              <p:cNvPr id="16" name="TextBox 16"/>
              <p:cNvSpPr txBox="1"/>
              <p:nvPr/>
            </p:nvSpPr>
            <p:spPr>
              <a:xfrm>
                <a:off x="0" y="0"/>
                <a:ext cx="606041" cy="564689"/>
              </a:xfrm>
              <a:prstGeom prst="rect">
                <a:avLst/>
              </a:prstGeom>
            </p:spPr>
            <p:txBody>
              <a:bodyPr lIns="50800" tIns="50800" rIns="50800" bIns="50800" rtlCol="0" anchor="ctr"/>
              <a:lstStyle/>
              <a:p>
                <a:pPr algn="ctr">
                  <a:lnSpc>
                    <a:spcPts val="2999"/>
                  </a:lnSpc>
                </a:pPr>
                <a:endParaRPr/>
              </a:p>
            </p:txBody>
          </p:sp>
        </p:grpSp>
      </p:grpSp>
      <p:sp>
        <p:nvSpPr>
          <p:cNvPr id="17" name="Freeform 17"/>
          <p:cNvSpPr/>
          <p:nvPr/>
        </p:nvSpPr>
        <p:spPr>
          <a:xfrm>
            <a:off x="10277993" y="2040993"/>
            <a:ext cx="6205014" cy="6205014"/>
          </a:xfrm>
          <a:custGeom>
            <a:avLst/>
            <a:gdLst/>
            <a:ahLst/>
            <a:cxnLst/>
            <a:rect l="l" t="t" r="r" b="b"/>
            <a:pathLst>
              <a:path w="6205014" h="6205014">
                <a:moveTo>
                  <a:pt x="0" y="0"/>
                </a:moveTo>
                <a:lnTo>
                  <a:pt x="6205014" y="0"/>
                </a:lnTo>
                <a:lnTo>
                  <a:pt x="6205014" y="6205014"/>
                </a:lnTo>
                <a:lnTo>
                  <a:pt x="0" y="620501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GB"/>
          </a:p>
        </p:txBody>
      </p:sp>
      <p:sp>
        <p:nvSpPr>
          <p:cNvPr id="18" name="TextBox 1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12</a:t>
            </a:r>
          </a:p>
          <a:p>
            <a:pPr algn="r">
              <a:lnSpc>
                <a:spcPts val="2160"/>
              </a:lnSpc>
            </a:pPr>
            <a:endParaRPr lang="en-US" sz="1800" spc="16">
              <a:solidFill>
                <a:srgbClr val="898989"/>
              </a:solidFill>
              <a:latin typeface="TT Rounds Condensed Bold"/>
            </a:endParaRPr>
          </a:p>
        </p:txBody>
      </p:sp>
      <p:sp>
        <p:nvSpPr>
          <p:cNvPr id="19" name="TextBox 19"/>
          <p:cNvSpPr txBox="1"/>
          <p:nvPr/>
        </p:nvSpPr>
        <p:spPr>
          <a:xfrm>
            <a:off x="915284" y="4419545"/>
            <a:ext cx="8398765" cy="2120900"/>
          </a:xfrm>
          <a:prstGeom prst="rect">
            <a:avLst/>
          </a:prstGeom>
        </p:spPr>
        <p:txBody>
          <a:bodyPr lIns="0" tIns="0" rIns="0" bIns="0" rtlCol="0" anchor="t">
            <a:spAutoFit/>
          </a:bodyPr>
          <a:lstStyle/>
          <a:p>
            <a:pPr algn="just">
              <a:lnSpc>
                <a:spcPts val="2800"/>
              </a:lnSpc>
            </a:pPr>
            <a:r>
              <a:rPr lang="en-US" sz="2000">
                <a:solidFill>
                  <a:srgbClr val="000000"/>
                </a:solidFill>
                <a:latin typeface="TT Rounds Condensed"/>
              </a:rPr>
              <a:t>Every potential entrepreneur is expected to benefit from the accumulated experience of a business community and to be motivated to be active in this environment.</a:t>
            </a:r>
          </a:p>
          <a:p>
            <a:pPr algn="just">
              <a:lnSpc>
                <a:spcPts val="2800"/>
              </a:lnSpc>
            </a:pPr>
            <a:endParaRPr lang="en-US" sz="2000">
              <a:solidFill>
                <a:srgbClr val="000000"/>
              </a:solidFill>
              <a:latin typeface="TT Rounds Condensed"/>
            </a:endParaRPr>
          </a:p>
          <a:p>
            <a:pPr algn="l">
              <a:lnSpc>
                <a:spcPts val="2800"/>
              </a:lnSpc>
            </a:pPr>
            <a:r>
              <a:rPr lang="en-US" sz="2000">
                <a:solidFill>
                  <a:srgbClr val="000000"/>
                </a:solidFill>
                <a:latin typeface="TT Rounds Condensed"/>
              </a:rPr>
              <a:t>Undoubtedly, therefore, the level of business activity is a sample of the culture of a society and certainly reflects its cultural characteristics. </a:t>
            </a:r>
          </a:p>
        </p:txBody>
      </p:sp>
      <p:sp>
        <p:nvSpPr>
          <p:cNvPr id="20" name="TextBox 20"/>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2. Entrepreneurial Environment </a:t>
            </a:r>
          </a:p>
        </p:txBody>
      </p:sp>
      <p:sp>
        <p:nvSpPr>
          <p:cNvPr id="21" name="TextBox 21"/>
          <p:cNvSpPr txBox="1"/>
          <p:nvPr/>
        </p:nvSpPr>
        <p:spPr>
          <a:xfrm>
            <a:off x="915284" y="3462821"/>
            <a:ext cx="7368629"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2.2 Strategic Analysis of External Environment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22" name="TextBox 22"/>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Entrepreneurial Environment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13</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15284" y="2540516"/>
            <a:ext cx="16230600" cy="701675"/>
          </a:xfrm>
          <a:prstGeom prst="rect">
            <a:avLst/>
          </a:prstGeom>
        </p:spPr>
        <p:txBody>
          <a:bodyPr lIns="0" tIns="0" rIns="0" bIns="0" rtlCol="0" anchor="t">
            <a:spAutoFit/>
          </a:bodyPr>
          <a:lstStyle/>
          <a:p>
            <a:pPr algn="l">
              <a:lnSpc>
                <a:spcPts val="2799"/>
              </a:lnSpc>
            </a:pPr>
            <a:r>
              <a:rPr lang="en-US" sz="1999">
                <a:solidFill>
                  <a:srgbClr val="000000"/>
                </a:solidFill>
                <a:latin typeface="TT Rounds Condensed"/>
              </a:rPr>
              <a:t>The Business Model Canvas includes 9 areas of interest that describe the critical factors that the would-be entrepreneur must analyze to draw clear conclusions about the prospect of his idea. </a:t>
            </a:r>
          </a:p>
        </p:txBody>
      </p:sp>
      <p:sp>
        <p:nvSpPr>
          <p:cNvPr id="5" name="Freeform 5"/>
          <p:cNvSpPr/>
          <p:nvPr/>
        </p:nvSpPr>
        <p:spPr>
          <a:xfrm>
            <a:off x="4336387" y="3612142"/>
            <a:ext cx="8815126" cy="5106951"/>
          </a:xfrm>
          <a:custGeom>
            <a:avLst/>
            <a:gdLst/>
            <a:ahLst/>
            <a:cxnLst/>
            <a:rect l="l" t="t" r="r" b="b"/>
            <a:pathLst>
              <a:path w="8815126" h="5106951">
                <a:moveTo>
                  <a:pt x="0" y="0"/>
                </a:moveTo>
                <a:lnTo>
                  <a:pt x="8815126" y="0"/>
                </a:lnTo>
                <a:lnTo>
                  <a:pt x="8815126" y="5106950"/>
                </a:lnTo>
                <a:lnTo>
                  <a:pt x="0" y="5106950"/>
                </a:lnTo>
                <a:lnTo>
                  <a:pt x="0" y="0"/>
                </a:lnTo>
                <a:close/>
              </a:path>
            </a:pathLst>
          </a:custGeom>
          <a:blipFill>
            <a:blip r:embed="rId3"/>
            <a:stretch>
              <a:fillRect r="-570"/>
            </a:stretch>
          </a:blipFill>
          <a:ln w="47625" cap="sq">
            <a:solidFill>
              <a:srgbClr val="94C020"/>
            </a:solidFill>
            <a:prstDash val="solid"/>
            <a:miter/>
          </a:ln>
        </p:spPr>
        <p:txBody>
          <a:bodyPr/>
          <a:lstStyle/>
          <a:p>
            <a:endParaRPr lang="en-GB"/>
          </a:p>
        </p:txBody>
      </p:sp>
      <p:sp>
        <p:nvSpPr>
          <p:cNvPr id="6" name="TextBox 6"/>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Business Model Canvas </a:t>
            </a:r>
          </a:p>
        </p:txBody>
      </p:sp>
      <p:sp>
        <p:nvSpPr>
          <p:cNvPr id="7" name="TextBox 7"/>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Business Model Canvas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6717953" y="9541669"/>
            <a:ext cx="221307"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14</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Business Model Canvas </a:t>
            </a:r>
          </a:p>
        </p:txBody>
      </p:sp>
      <p:sp>
        <p:nvSpPr>
          <p:cNvPr id="5" name="Freeform 5"/>
          <p:cNvSpPr/>
          <p:nvPr/>
        </p:nvSpPr>
        <p:spPr>
          <a:xfrm>
            <a:off x="3734585" y="2797065"/>
            <a:ext cx="10818831" cy="5431923"/>
          </a:xfrm>
          <a:custGeom>
            <a:avLst/>
            <a:gdLst/>
            <a:ahLst/>
            <a:cxnLst/>
            <a:rect l="l" t="t" r="r" b="b"/>
            <a:pathLst>
              <a:path w="10818831" h="5431923">
                <a:moveTo>
                  <a:pt x="0" y="0"/>
                </a:moveTo>
                <a:lnTo>
                  <a:pt x="10818830" y="0"/>
                </a:lnTo>
                <a:lnTo>
                  <a:pt x="10818830" y="5431924"/>
                </a:lnTo>
                <a:lnTo>
                  <a:pt x="0" y="5431924"/>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Business Model Canvas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6716762" y="9541669"/>
            <a:ext cx="222498"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15</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Business Model Canvas </a:t>
            </a:r>
          </a:p>
        </p:txBody>
      </p:sp>
      <p:sp>
        <p:nvSpPr>
          <p:cNvPr id="5" name="Freeform 5"/>
          <p:cNvSpPr/>
          <p:nvPr/>
        </p:nvSpPr>
        <p:spPr>
          <a:xfrm>
            <a:off x="1818816" y="4456000"/>
            <a:ext cx="7200828" cy="2799654"/>
          </a:xfrm>
          <a:custGeom>
            <a:avLst/>
            <a:gdLst/>
            <a:ahLst/>
            <a:cxnLst/>
            <a:rect l="l" t="t" r="r" b="b"/>
            <a:pathLst>
              <a:path w="7200828" h="2799654">
                <a:moveTo>
                  <a:pt x="0" y="0"/>
                </a:moveTo>
                <a:lnTo>
                  <a:pt x="7200827" y="0"/>
                </a:lnTo>
                <a:lnTo>
                  <a:pt x="7200827" y="2799654"/>
                </a:lnTo>
                <a:lnTo>
                  <a:pt x="0" y="2799654"/>
                </a:lnTo>
                <a:lnTo>
                  <a:pt x="0" y="0"/>
                </a:lnTo>
                <a:close/>
              </a:path>
            </a:pathLst>
          </a:custGeom>
          <a:blipFill>
            <a:blip r:embed="rId3"/>
            <a:stretch>
              <a:fillRect t="-2580" r="-100316"/>
            </a:stretch>
          </a:blipFill>
        </p:spPr>
        <p:txBody>
          <a:bodyPr/>
          <a:lstStyle/>
          <a:p>
            <a:endParaRPr lang="en-GB"/>
          </a:p>
        </p:txBody>
      </p:sp>
      <p:sp>
        <p:nvSpPr>
          <p:cNvPr id="6" name="Freeform 6"/>
          <p:cNvSpPr/>
          <p:nvPr/>
        </p:nvSpPr>
        <p:spPr>
          <a:xfrm>
            <a:off x="9019643" y="4456000"/>
            <a:ext cx="7336125" cy="2847755"/>
          </a:xfrm>
          <a:custGeom>
            <a:avLst/>
            <a:gdLst/>
            <a:ahLst/>
            <a:cxnLst/>
            <a:rect l="l" t="t" r="r" b="b"/>
            <a:pathLst>
              <a:path w="7336125" h="2847755">
                <a:moveTo>
                  <a:pt x="0" y="0"/>
                </a:moveTo>
                <a:lnTo>
                  <a:pt x="7336125" y="0"/>
                </a:lnTo>
                <a:lnTo>
                  <a:pt x="7336125" y="2847755"/>
                </a:lnTo>
                <a:lnTo>
                  <a:pt x="0" y="2847755"/>
                </a:lnTo>
                <a:lnTo>
                  <a:pt x="0" y="0"/>
                </a:lnTo>
                <a:close/>
              </a:path>
            </a:pathLst>
          </a:custGeom>
          <a:blipFill>
            <a:blip r:embed="rId3"/>
            <a:stretch>
              <a:fillRect l="-100000" t="-2580"/>
            </a:stretch>
          </a:blipFill>
        </p:spPr>
        <p:txBody>
          <a:bodyPr/>
          <a:lstStyle/>
          <a:p>
            <a:endParaRPr lang="en-GB"/>
          </a:p>
        </p:txBody>
      </p:sp>
      <p:sp>
        <p:nvSpPr>
          <p:cNvPr id="7" name="TextBox 7"/>
          <p:cNvSpPr txBox="1"/>
          <p:nvPr/>
        </p:nvSpPr>
        <p:spPr>
          <a:xfrm>
            <a:off x="915284" y="2680695"/>
            <a:ext cx="15910560" cy="711200"/>
          </a:xfrm>
          <a:prstGeom prst="rect">
            <a:avLst/>
          </a:prstGeom>
        </p:spPr>
        <p:txBody>
          <a:bodyPr lIns="0" tIns="0" rIns="0" bIns="0" rtlCol="0" anchor="t">
            <a:spAutoFit/>
          </a:bodyPr>
          <a:lstStyle/>
          <a:p>
            <a:pPr algn="l">
              <a:lnSpc>
                <a:spcPts val="2800"/>
              </a:lnSpc>
            </a:pPr>
            <a:r>
              <a:rPr lang="en-US" sz="2000">
                <a:solidFill>
                  <a:srgbClr val="000000"/>
                </a:solidFill>
                <a:latin typeface="TT Rounds Condensed"/>
              </a:rPr>
              <a:t>The final point of the canvas analysis is the investigation and analysis of the cost elements that create the generated value of our business. What are the major costs we have and what critical resources or activities cost more? </a:t>
            </a:r>
          </a:p>
        </p:txBody>
      </p:sp>
      <p:sp>
        <p:nvSpPr>
          <p:cNvPr id="8" name="TextBox 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Business Model Canvas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7055757" y="2968694"/>
            <a:ext cx="8672527" cy="5328030"/>
          </a:xfrm>
          <a:custGeom>
            <a:avLst/>
            <a:gdLst/>
            <a:ahLst/>
            <a:cxnLst/>
            <a:rect l="l" t="t" r="r" b="b"/>
            <a:pathLst>
              <a:path w="8672527" h="5328030">
                <a:moveTo>
                  <a:pt x="0" y="0"/>
                </a:moveTo>
                <a:lnTo>
                  <a:pt x="8672528" y="0"/>
                </a:lnTo>
                <a:lnTo>
                  <a:pt x="8672528" y="5328030"/>
                </a:lnTo>
                <a:lnTo>
                  <a:pt x="0" y="532803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16</a:t>
            </a:r>
          </a:p>
          <a:p>
            <a:pPr algn="r">
              <a:lnSpc>
                <a:spcPts val="2160"/>
              </a:lnSpc>
            </a:pPr>
            <a:endParaRPr lang="en-US" sz="1800" spc="16">
              <a:solidFill>
                <a:srgbClr val="898989"/>
              </a:solidFill>
              <a:latin typeface="TT Rounds Condensed Bold"/>
            </a:endParaRPr>
          </a:p>
        </p:txBody>
      </p:sp>
      <p:sp>
        <p:nvSpPr>
          <p:cNvPr id="5" name="Freeform 5"/>
          <p:cNvSpPr/>
          <p:nvPr/>
        </p:nvSpPr>
        <p:spPr>
          <a:xfrm>
            <a:off x="1712915" y="2767692"/>
            <a:ext cx="4476929" cy="5058677"/>
          </a:xfrm>
          <a:custGeom>
            <a:avLst/>
            <a:gdLst/>
            <a:ahLst/>
            <a:cxnLst/>
            <a:rect l="l" t="t" r="r" b="b"/>
            <a:pathLst>
              <a:path w="4476929" h="5058677">
                <a:moveTo>
                  <a:pt x="0" y="0"/>
                </a:moveTo>
                <a:lnTo>
                  <a:pt x="4476930" y="0"/>
                </a:lnTo>
                <a:lnTo>
                  <a:pt x="4476930" y="5058677"/>
                </a:lnTo>
                <a:lnTo>
                  <a:pt x="0" y="50586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rot="475810">
            <a:off x="2323230" y="4609220"/>
            <a:ext cx="3263264" cy="2473325"/>
          </a:xfrm>
          <a:prstGeom prst="rect">
            <a:avLst/>
          </a:prstGeom>
        </p:spPr>
        <p:txBody>
          <a:bodyPr lIns="0" tIns="0" rIns="0" bIns="0" rtlCol="0" anchor="t">
            <a:spAutoFit/>
          </a:bodyPr>
          <a:lstStyle/>
          <a:p>
            <a:pPr algn="l">
              <a:lnSpc>
                <a:spcPts val="2800"/>
              </a:lnSpc>
            </a:pPr>
            <a:r>
              <a:rPr lang="en-US" sz="2000">
                <a:solidFill>
                  <a:srgbClr val="000000"/>
                </a:solidFill>
                <a:latin typeface="TT Rounds Condensed"/>
              </a:rPr>
              <a:t>The business model canvas reported in the following figure represents the definition of a business, which has been realised from the analysis of a successful business, managed by Cacoda Poe. </a:t>
            </a:r>
          </a:p>
        </p:txBody>
      </p:sp>
      <p:sp>
        <p:nvSpPr>
          <p:cNvPr id="7" name="TextBox 7"/>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3. Business Model Canvas </a:t>
            </a:r>
          </a:p>
        </p:txBody>
      </p:sp>
      <p:sp>
        <p:nvSpPr>
          <p:cNvPr id="8" name="TextBox 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Business Model Canvas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2349608" y="210901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420533">
            <a:off x="10945069" y="5796575"/>
            <a:ext cx="3534343" cy="3129500"/>
          </a:xfrm>
          <a:custGeom>
            <a:avLst/>
            <a:gdLst/>
            <a:ahLst/>
            <a:cxnLst/>
            <a:rect l="l" t="t" r="r" b="b"/>
            <a:pathLst>
              <a:path w="3534343" h="3129500">
                <a:moveTo>
                  <a:pt x="0" y="0"/>
                </a:moveTo>
                <a:lnTo>
                  <a:pt x="3534343" y="0"/>
                </a:lnTo>
                <a:lnTo>
                  <a:pt x="3534343" y="3129500"/>
                </a:lnTo>
                <a:lnTo>
                  <a:pt x="0" y="3129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17</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Business Plan</a:t>
            </a:r>
          </a:p>
        </p:txBody>
      </p:sp>
      <p:sp>
        <p:nvSpPr>
          <p:cNvPr id="7" name="TextBox 7"/>
          <p:cNvSpPr txBox="1"/>
          <p:nvPr/>
        </p:nvSpPr>
        <p:spPr>
          <a:xfrm>
            <a:off x="1028700" y="2850881"/>
            <a:ext cx="2144762"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4.1 Definition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028700" y="3528244"/>
            <a:ext cx="11683540" cy="638175"/>
          </a:xfrm>
          <a:prstGeom prst="rect">
            <a:avLst/>
          </a:prstGeom>
        </p:spPr>
        <p:txBody>
          <a:bodyPr lIns="0" tIns="0" rIns="0" bIns="0" rtlCol="0" anchor="t">
            <a:spAutoFit/>
          </a:bodyPr>
          <a:lstStyle/>
          <a:p>
            <a:pPr algn="just">
              <a:lnSpc>
                <a:spcPts val="2399"/>
              </a:lnSpc>
              <a:spcBef>
                <a:spcPct val="0"/>
              </a:spcBef>
            </a:pPr>
            <a:r>
              <a:rPr lang="en-US" sz="1999" spc="17">
                <a:solidFill>
                  <a:srgbClr val="000000"/>
                </a:solidFill>
                <a:latin typeface="TT Rounds Condensed"/>
              </a:rPr>
              <a:t>Describes where we are, where we want to go and how we will eventually manage to get there. </a:t>
            </a:r>
          </a:p>
          <a:p>
            <a:pPr algn="just">
              <a:lnSpc>
                <a:spcPts val="2639"/>
              </a:lnSpc>
              <a:spcBef>
                <a:spcPct val="0"/>
              </a:spcBef>
            </a:pPr>
            <a:endParaRPr lang="en-US" sz="1999" spc="17">
              <a:solidFill>
                <a:srgbClr val="000000"/>
              </a:solidFill>
              <a:latin typeface="TT Rounds Condensed"/>
            </a:endParaRPr>
          </a:p>
        </p:txBody>
      </p:sp>
      <p:sp>
        <p:nvSpPr>
          <p:cNvPr id="9" name="TextBox 9"/>
          <p:cNvSpPr txBox="1"/>
          <p:nvPr/>
        </p:nvSpPr>
        <p:spPr>
          <a:xfrm>
            <a:off x="1715044" y="4065318"/>
            <a:ext cx="10828832" cy="1485900"/>
          </a:xfrm>
          <a:prstGeom prst="rect">
            <a:avLst/>
          </a:prstGeom>
        </p:spPr>
        <p:txBody>
          <a:bodyPr lIns="0" tIns="0" rIns="0" bIns="0" rtlCol="0" anchor="t">
            <a:spAutoFit/>
          </a:bodyPr>
          <a:lstStyle/>
          <a:p>
            <a:pPr algn="just">
              <a:lnSpc>
                <a:spcPts val="2399"/>
              </a:lnSpc>
            </a:pPr>
            <a:r>
              <a:rPr lang="en-US" sz="1999" spc="17">
                <a:solidFill>
                  <a:srgbClr val="000000"/>
                </a:solidFill>
                <a:latin typeface="TT Rounds Condensed"/>
              </a:rPr>
              <a:t>a) Viability study of a new business </a:t>
            </a:r>
          </a:p>
          <a:p>
            <a:pPr algn="just">
              <a:lnSpc>
                <a:spcPts val="2399"/>
              </a:lnSpc>
            </a:pPr>
            <a:r>
              <a:rPr lang="en-US" sz="1999" spc="17">
                <a:solidFill>
                  <a:srgbClr val="000000"/>
                </a:solidFill>
                <a:latin typeface="TT Rounds Condensed"/>
              </a:rPr>
              <a:t>b) Study for the creation of a new business in a new industry </a:t>
            </a:r>
          </a:p>
          <a:p>
            <a:pPr algn="just">
              <a:lnSpc>
                <a:spcPts val="2399"/>
              </a:lnSpc>
            </a:pPr>
            <a:r>
              <a:rPr lang="en-US" sz="1999" spc="17">
                <a:solidFill>
                  <a:srgbClr val="000000"/>
                </a:solidFill>
                <a:latin typeface="TT Rounds Condensed"/>
              </a:rPr>
              <a:t>c) Finding financial support for the new projects </a:t>
            </a:r>
          </a:p>
          <a:p>
            <a:pPr algn="just">
              <a:lnSpc>
                <a:spcPts val="2399"/>
              </a:lnSpc>
            </a:pPr>
            <a:r>
              <a:rPr lang="en-US" sz="1999" spc="17">
                <a:solidFill>
                  <a:srgbClr val="000000"/>
                </a:solidFill>
                <a:latin typeface="TT Rounds Condensed"/>
              </a:rPr>
              <a:t>d) Study of business functions of a company in order to answer questions</a:t>
            </a:r>
          </a:p>
          <a:p>
            <a:pPr algn="just">
              <a:lnSpc>
                <a:spcPts val="2399"/>
              </a:lnSpc>
              <a:spcBef>
                <a:spcPct val="0"/>
              </a:spcBef>
            </a:pPr>
            <a:endParaRPr lang="en-US" sz="1999" spc="17">
              <a:solidFill>
                <a:srgbClr val="000000"/>
              </a:solidFill>
              <a:latin typeface="TT Rounds Condensed"/>
            </a:endParaRPr>
          </a:p>
        </p:txBody>
      </p:sp>
      <p:sp>
        <p:nvSpPr>
          <p:cNvPr id="10" name="TextBox 10"/>
          <p:cNvSpPr txBox="1"/>
          <p:nvPr/>
        </p:nvSpPr>
        <p:spPr>
          <a:xfrm>
            <a:off x="1028700" y="5717224"/>
            <a:ext cx="363646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4.2 Executive Summary</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1" name="TextBox 11"/>
          <p:cNvSpPr txBox="1"/>
          <p:nvPr/>
        </p:nvSpPr>
        <p:spPr>
          <a:xfrm>
            <a:off x="1715044" y="6293486"/>
            <a:ext cx="7061895" cy="2457450"/>
          </a:xfrm>
          <a:prstGeom prst="rect">
            <a:avLst/>
          </a:prstGeom>
        </p:spPr>
        <p:txBody>
          <a:bodyPr lIns="0" tIns="0" rIns="0" bIns="0" rtlCol="0" anchor="t">
            <a:spAutoFit/>
          </a:bodyPr>
          <a:lstStyle/>
          <a:p>
            <a:pPr marL="431801" lvl="1" indent="-215900" algn="l">
              <a:lnSpc>
                <a:spcPts val="2400"/>
              </a:lnSpc>
              <a:buFont typeface="Arial"/>
              <a:buChar char="•"/>
            </a:pPr>
            <a:r>
              <a:rPr lang="en-US" sz="2000" spc="18">
                <a:solidFill>
                  <a:srgbClr val="000000"/>
                </a:solidFill>
                <a:latin typeface="TT Rounds Condensed"/>
              </a:rPr>
              <a:t>a brief history of the sector in which the organization operates  </a:t>
            </a:r>
          </a:p>
          <a:p>
            <a:pPr marL="431801" lvl="1" indent="-215900" algn="l">
              <a:lnSpc>
                <a:spcPts val="2400"/>
              </a:lnSpc>
              <a:buFont typeface="Arial"/>
              <a:buChar char="•"/>
            </a:pPr>
            <a:r>
              <a:rPr lang="en-US" sz="2000" spc="18">
                <a:solidFill>
                  <a:srgbClr val="000000"/>
                </a:solidFill>
                <a:latin typeface="TT Rounds Condensed"/>
              </a:rPr>
              <a:t>the business vision and mission statement </a:t>
            </a:r>
          </a:p>
          <a:p>
            <a:pPr marL="431801" lvl="1" indent="-215900" algn="l">
              <a:lnSpc>
                <a:spcPts val="2400"/>
              </a:lnSpc>
              <a:buFont typeface="Arial"/>
              <a:buChar char="•"/>
            </a:pPr>
            <a:r>
              <a:rPr lang="en-US" sz="2000" spc="18">
                <a:solidFill>
                  <a:srgbClr val="000000"/>
                </a:solidFill>
                <a:latin typeface="TT Rounds Condensed"/>
              </a:rPr>
              <a:t>the main objectives </a:t>
            </a:r>
          </a:p>
          <a:p>
            <a:pPr marL="431801" lvl="1" indent="-215900" algn="l">
              <a:lnSpc>
                <a:spcPts val="2400"/>
              </a:lnSpc>
              <a:buFont typeface="Arial"/>
              <a:buChar char="•"/>
            </a:pPr>
            <a:r>
              <a:rPr lang="en-US" sz="2000" spc="18">
                <a:solidFill>
                  <a:srgbClr val="000000"/>
                </a:solidFill>
                <a:latin typeface="TT Rounds Condensed"/>
              </a:rPr>
              <a:t>the current state of the organization </a:t>
            </a:r>
          </a:p>
          <a:p>
            <a:pPr marL="431801" lvl="1" indent="-215900" algn="l">
              <a:lnSpc>
                <a:spcPts val="2400"/>
              </a:lnSpc>
              <a:buFont typeface="Arial"/>
              <a:buChar char="•"/>
            </a:pPr>
            <a:r>
              <a:rPr lang="en-US" sz="2000" spc="18">
                <a:solidFill>
                  <a:srgbClr val="000000"/>
                </a:solidFill>
                <a:latin typeface="TT Rounds Condensed"/>
              </a:rPr>
              <a:t>the products/services that it offers </a:t>
            </a:r>
          </a:p>
          <a:p>
            <a:pPr marL="431801" lvl="1" indent="-215900" algn="l">
              <a:lnSpc>
                <a:spcPts val="2400"/>
              </a:lnSpc>
              <a:buFont typeface="Arial"/>
              <a:buChar char="•"/>
            </a:pPr>
            <a:r>
              <a:rPr lang="en-US" sz="2000" spc="18">
                <a:solidFill>
                  <a:srgbClr val="000000"/>
                </a:solidFill>
                <a:latin typeface="TT Rounds Condensed"/>
              </a:rPr>
              <a:t>the degree of acceptance by consumers/customers </a:t>
            </a:r>
          </a:p>
          <a:p>
            <a:pPr marL="431801" lvl="1" indent="-215900" algn="l">
              <a:lnSpc>
                <a:spcPts val="2400"/>
              </a:lnSpc>
              <a:buFont typeface="Arial"/>
              <a:buChar char="•"/>
            </a:pPr>
            <a:r>
              <a:rPr lang="en-US" sz="2000" spc="18">
                <a:solidFill>
                  <a:srgbClr val="000000"/>
                </a:solidFill>
                <a:latin typeface="TT Rounds Condensed"/>
              </a:rPr>
              <a:t>the strategy for gaining competitive advantage  </a:t>
            </a:r>
          </a:p>
          <a:p>
            <a:pPr marL="431801" lvl="1" indent="-215900" algn="l">
              <a:lnSpc>
                <a:spcPts val="2400"/>
              </a:lnSpc>
              <a:buFont typeface="Arial"/>
              <a:buChar char="•"/>
            </a:pPr>
            <a:r>
              <a:rPr lang="en-US" sz="2000" spc="18">
                <a:solidFill>
                  <a:srgbClr val="000000"/>
                </a:solidFill>
                <a:latin typeface="TT Rounds Condensed"/>
              </a:rPr>
              <a:t>some useful financial data </a:t>
            </a:r>
          </a:p>
        </p:txBody>
      </p:sp>
      <p:sp>
        <p:nvSpPr>
          <p:cNvPr id="12" name="TextBox 12"/>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Business Plan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459918" y="3514337"/>
            <a:ext cx="1245238" cy="1132886"/>
          </a:xfrm>
          <a:custGeom>
            <a:avLst/>
            <a:gdLst/>
            <a:ahLst/>
            <a:cxnLst/>
            <a:rect l="l" t="t" r="r" b="b"/>
            <a:pathLst>
              <a:path w="1245238" h="1132886">
                <a:moveTo>
                  <a:pt x="0" y="0"/>
                </a:moveTo>
                <a:lnTo>
                  <a:pt x="1245238" y="0"/>
                </a:lnTo>
                <a:lnTo>
                  <a:pt x="1245238" y="1132886"/>
                </a:lnTo>
                <a:lnTo>
                  <a:pt x="0" y="1132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2459918" y="4798099"/>
            <a:ext cx="1296232" cy="1296232"/>
          </a:xfrm>
          <a:custGeom>
            <a:avLst/>
            <a:gdLst/>
            <a:ahLst/>
            <a:cxnLst/>
            <a:rect l="l" t="t" r="r" b="b"/>
            <a:pathLst>
              <a:path w="1296232" h="1296232">
                <a:moveTo>
                  <a:pt x="0" y="0"/>
                </a:moveTo>
                <a:lnTo>
                  <a:pt x="1296231" y="0"/>
                </a:lnTo>
                <a:lnTo>
                  <a:pt x="1296231" y="1296232"/>
                </a:lnTo>
                <a:lnTo>
                  <a:pt x="0" y="1296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2608992" y="6302601"/>
            <a:ext cx="1281630" cy="1281630"/>
          </a:xfrm>
          <a:custGeom>
            <a:avLst/>
            <a:gdLst/>
            <a:ahLst/>
            <a:cxnLst/>
            <a:rect l="l" t="t" r="r" b="b"/>
            <a:pathLst>
              <a:path w="1281630" h="1281630">
                <a:moveTo>
                  <a:pt x="0" y="0"/>
                </a:moveTo>
                <a:lnTo>
                  <a:pt x="1281630" y="0"/>
                </a:lnTo>
                <a:lnTo>
                  <a:pt x="1281630" y="1281630"/>
                </a:lnTo>
                <a:lnTo>
                  <a:pt x="0" y="1281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2345698" y="7793781"/>
            <a:ext cx="1544924" cy="1235939"/>
          </a:xfrm>
          <a:custGeom>
            <a:avLst/>
            <a:gdLst/>
            <a:ahLst/>
            <a:cxnLst/>
            <a:rect l="l" t="t" r="r" b="b"/>
            <a:pathLst>
              <a:path w="1544924" h="1235939">
                <a:moveTo>
                  <a:pt x="0" y="0"/>
                </a:moveTo>
                <a:lnTo>
                  <a:pt x="1544924" y="0"/>
                </a:lnTo>
                <a:lnTo>
                  <a:pt x="1544924" y="1235940"/>
                </a:lnTo>
                <a:lnTo>
                  <a:pt x="0" y="12359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18</a:t>
            </a:r>
          </a:p>
          <a:p>
            <a:pPr algn="r">
              <a:lnSpc>
                <a:spcPts val="2160"/>
              </a:lnSpc>
            </a:pPr>
            <a:endParaRPr lang="en-US" sz="1800" spc="16">
              <a:solidFill>
                <a:srgbClr val="898989"/>
              </a:solidFill>
              <a:latin typeface="TT Rounds Condensed Bold"/>
            </a:endParaRPr>
          </a:p>
        </p:txBody>
      </p:sp>
      <p:sp>
        <p:nvSpPr>
          <p:cNvPr id="8" name="TextBox 8"/>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Business Plan</a:t>
            </a:r>
          </a:p>
        </p:txBody>
      </p:sp>
      <p:sp>
        <p:nvSpPr>
          <p:cNvPr id="9" name="TextBox 9"/>
          <p:cNvSpPr txBox="1"/>
          <p:nvPr/>
        </p:nvSpPr>
        <p:spPr>
          <a:xfrm>
            <a:off x="971992" y="2716621"/>
            <a:ext cx="4988123"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4.3 Description of the Company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0" name="TextBox 10"/>
          <p:cNvSpPr txBox="1"/>
          <p:nvPr/>
        </p:nvSpPr>
        <p:spPr>
          <a:xfrm>
            <a:off x="4205172" y="3785505"/>
            <a:ext cx="11737130" cy="5334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Company:</a:t>
            </a:r>
            <a:r>
              <a:rPr lang="en-US" sz="1800" spc="16">
                <a:solidFill>
                  <a:srgbClr val="000000"/>
                </a:solidFill>
                <a:latin typeface="TT Rounds Condensed"/>
              </a:rPr>
              <a:t> This section gives the reader an overview of the business. Describe the personal situations and circumstances that led you as an entrepreneur to this step.</a:t>
            </a:r>
          </a:p>
        </p:txBody>
      </p:sp>
      <p:sp>
        <p:nvSpPr>
          <p:cNvPr id="11" name="TextBox 11"/>
          <p:cNvSpPr txBox="1"/>
          <p:nvPr/>
        </p:nvSpPr>
        <p:spPr>
          <a:xfrm>
            <a:off x="4205172" y="5105152"/>
            <a:ext cx="11737130" cy="5334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Products/Services: </a:t>
            </a:r>
            <a:r>
              <a:rPr lang="en-US" sz="1800" spc="16">
                <a:solidFill>
                  <a:srgbClr val="000000"/>
                </a:solidFill>
                <a:latin typeface="TT Rounds Condensed"/>
              </a:rPr>
              <a:t>Introduce your product or services to the reader. Compare your products with those on the market and showcase the most impressive elements of your products.</a:t>
            </a:r>
          </a:p>
        </p:txBody>
      </p:sp>
      <p:sp>
        <p:nvSpPr>
          <p:cNvPr id="12" name="TextBox 12"/>
          <p:cNvSpPr txBox="1"/>
          <p:nvPr/>
        </p:nvSpPr>
        <p:spPr>
          <a:xfrm>
            <a:off x="4205172" y="6360402"/>
            <a:ext cx="11737130" cy="8001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Operating Plan: </a:t>
            </a:r>
            <a:r>
              <a:rPr lang="en-US" sz="1800" spc="16">
                <a:solidFill>
                  <a:srgbClr val="000000"/>
                </a:solidFill>
                <a:latin typeface="TT Rounds Condensed"/>
              </a:rPr>
              <a:t>explains how the business will ultimately operate. It includes the location of the business, description of its operation, required equipment, suppliers and required personnel. It is also important to present the management structure of the company. </a:t>
            </a:r>
          </a:p>
        </p:txBody>
      </p:sp>
      <p:sp>
        <p:nvSpPr>
          <p:cNvPr id="13" name="TextBox 13"/>
          <p:cNvSpPr txBox="1"/>
          <p:nvPr/>
        </p:nvSpPr>
        <p:spPr>
          <a:xfrm>
            <a:off x="4205172" y="7910926"/>
            <a:ext cx="11737130" cy="800100"/>
          </a:xfrm>
          <a:prstGeom prst="rect">
            <a:avLst/>
          </a:prstGeom>
        </p:spPr>
        <p:txBody>
          <a:bodyPr lIns="0" tIns="0" rIns="0" bIns="0" rtlCol="0" anchor="t">
            <a:spAutoFit/>
          </a:bodyPr>
          <a:lstStyle/>
          <a:p>
            <a:pPr algn="just">
              <a:lnSpc>
                <a:spcPts val="2160"/>
              </a:lnSpc>
              <a:spcBef>
                <a:spcPct val="0"/>
              </a:spcBef>
            </a:pPr>
            <a:r>
              <a:rPr lang="en-US" sz="1800" spc="16">
                <a:solidFill>
                  <a:srgbClr val="000000"/>
                </a:solidFill>
                <a:latin typeface="TT Rounds Condensed Bold"/>
              </a:rPr>
              <a:t> Management, Organization, Ownership: </a:t>
            </a:r>
            <a:r>
              <a:rPr lang="en-US" sz="1800" spc="16">
                <a:solidFill>
                  <a:srgbClr val="000000"/>
                </a:solidFill>
                <a:latin typeface="TT Rounds Condensed"/>
              </a:rPr>
              <a:t>In this section the management team is presented. How is the company organized and what is its ownership structure? The management structure should have clear levels of authority. Convince your readers of the capabilities of the management team. </a:t>
            </a:r>
          </a:p>
        </p:txBody>
      </p:sp>
      <p:sp>
        <p:nvSpPr>
          <p:cNvPr id="14" name="TextBox 1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Business Plan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19</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Business Plan</a:t>
            </a:r>
          </a:p>
        </p:txBody>
      </p:sp>
      <p:sp>
        <p:nvSpPr>
          <p:cNvPr id="5" name="TextBox 5"/>
          <p:cNvSpPr txBox="1"/>
          <p:nvPr/>
        </p:nvSpPr>
        <p:spPr>
          <a:xfrm>
            <a:off x="1028700" y="2850881"/>
            <a:ext cx="2422773"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4.4 The Market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6" name="TextBox 6"/>
          <p:cNvSpPr txBox="1"/>
          <p:nvPr/>
        </p:nvSpPr>
        <p:spPr>
          <a:xfrm>
            <a:off x="1028700" y="3638256"/>
            <a:ext cx="15110460" cy="1190625"/>
          </a:xfrm>
          <a:prstGeom prst="rect">
            <a:avLst/>
          </a:prstGeom>
        </p:spPr>
        <p:txBody>
          <a:bodyPr lIns="0" tIns="0" rIns="0" bIns="0" rtlCol="0" anchor="t">
            <a:spAutoFit/>
          </a:bodyPr>
          <a:lstStyle/>
          <a:p>
            <a:pPr marL="431799" lvl="1" indent="-215899" algn="just">
              <a:lnSpc>
                <a:spcPts val="2399"/>
              </a:lnSpc>
              <a:buFont typeface="Arial"/>
              <a:buChar char="•"/>
            </a:pPr>
            <a:r>
              <a:rPr lang="en-US" sz="1999" spc="17">
                <a:solidFill>
                  <a:srgbClr val="000000"/>
                </a:solidFill>
                <a:latin typeface="TT Rounds Condensed Bold"/>
              </a:rPr>
              <a:t>Industry, competition and market: </a:t>
            </a:r>
            <a:r>
              <a:rPr lang="en-US" sz="1999" spc="17">
                <a:solidFill>
                  <a:srgbClr val="000000"/>
                </a:solidFill>
                <a:latin typeface="TT Rounds Condensed"/>
              </a:rPr>
              <a:t>Describe the industry you operate in, with the current state of it, as well as any trends you recognize.</a:t>
            </a:r>
          </a:p>
          <a:p>
            <a:pPr marL="431799" lvl="1" indent="-215899" algn="just">
              <a:lnSpc>
                <a:spcPts val="2399"/>
              </a:lnSpc>
              <a:buFont typeface="Arial"/>
              <a:buChar char="•"/>
            </a:pPr>
            <a:r>
              <a:rPr lang="en-US" sz="1999" spc="17">
                <a:solidFill>
                  <a:srgbClr val="000000"/>
                </a:solidFill>
                <a:latin typeface="TT Rounds Condensed Bold"/>
              </a:rPr>
              <a:t>Primary competitors: </a:t>
            </a:r>
            <a:r>
              <a:rPr lang="en-US" sz="1999" spc="17">
                <a:solidFill>
                  <a:srgbClr val="000000"/>
                </a:solidFill>
                <a:latin typeface="TT Rounds Condensed"/>
              </a:rPr>
              <a:t>dentify the companies you compete with.</a:t>
            </a:r>
          </a:p>
          <a:p>
            <a:pPr marL="431799" lvl="1" indent="-215899" algn="just">
              <a:lnSpc>
                <a:spcPts val="2399"/>
              </a:lnSpc>
              <a:buFont typeface="Arial"/>
              <a:buChar char="•"/>
            </a:pPr>
            <a:r>
              <a:rPr lang="en-US" sz="1999" spc="17">
                <a:solidFill>
                  <a:srgbClr val="000000"/>
                </a:solidFill>
                <a:latin typeface="TT Rounds Condensed Bold"/>
              </a:rPr>
              <a:t>Market: </a:t>
            </a:r>
            <a:r>
              <a:rPr lang="en-US" sz="1999" spc="17">
                <a:solidFill>
                  <a:srgbClr val="000000"/>
                </a:solidFill>
                <a:latin typeface="TT Rounds Condensed"/>
              </a:rPr>
              <a:t>Present your market size.</a:t>
            </a:r>
          </a:p>
          <a:p>
            <a:pPr algn="just">
              <a:lnSpc>
                <a:spcPts val="2399"/>
              </a:lnSpc>
            </a:pPr>
            <a:endParaRPr lang="en-US" sz="1999" spc="17">
              <a:solidFill>
                <a:srgbClr val="000000"/>
              </a:solidFill>
              <a:latin typeface="TT Rounds Condensed"/>
            </a:endParaRPr>
          </a:p>
        </p:txBody>
      </p:sp>
      <p:grpSp>
        <p:nvGrpSpPr>
          <p:cNvPr id="7" name="Group 7"/>
          <p:cNvGrpSpPr/>
          <p:nvPr/>
        </p:nvGrpSpPr>
        <p:grpSpPr>
          <a:xfrm>
            <a:off x="958193" y="5873179"/>
            <a:ext cx="2358759" cy="590550"/>
            <a:chOff x="0" y="0"/>
            <a:chExt cx="3145012" cy="787400"/>
          </a:xfrm>
        </p:grpSpPr>
        <p:grpSp>
          <p:nvGrpSpPr>
            <p:cNvPr id="8" name="Group 8"/>
            <p:cNvGrpSpPr/>
            <p:nvPr/>
          </p:nvGrpSpPr>
          <p:grpSpPr>
            <a:xfrm>
              <a:off x="0" y="0"/>
              <a:ext cx="2550972" cy="787400"/>
              <a:chOff x="0" y="0"/>
              <a:chExt cx="503896" cy="155536"/>
            </a:xfrm>
          </p:grpSpPr>
          <p:sp>
            <p:nvSpPr>
              <p:cNvPr id="9" name="Freeform 9"/>
              <p:cNvSpPr/>
              <p:nvPr/>
            </p:nvSpPr>
            <p:spPr>
              <a:xfrm>
                <a:off x="0" y="0"/>
                <a:ext cx="503896" cy="155536"/>
              </a:xfrm>
              <a:custGeom>
                <a:avLst/>
                <a:gdLst/>
                <a:ahLst/>
                <a:cxnLst/>
                <a:rect l="l" t="t" r="r" b="b"/>
                <a:pathLst>
                  <a:path w="503896" h="155536">
                    <a:moveTo>
                      <a:pt x="77768" y="0"/>
                    </a:moveTo>
                    <a:lnTo>
                      <a:pt x="426128" y="0"/>
                    </a:lnTo>
                    <a:cubicBezTo>
                      <a:pt x="446753" y="0"/>
                      <a:pt x="466534" y="8193"/>
                      <a:pt x="481118" y="22778"/>
                    </a:cubicBezTo>
                    <a:cubicBezTo>
                      <a:pt x="495702" y="37362"/>
                      <a:pt x="503896" y="57143"/>
                      <a:pt x="503896" y="77768"/>
                    </a:cubicBezTo>
                    <a:lnTo>
                      <a:pt x="503896" y="77768"/>
                    </a:lnTo>
                    <a:cubicBezTo>
                      <a:pt x="503896" y="98393"/>
                      <a:pt x="495702" y="118174"/>
                      <a:pt x="481118" y="132758"/>
                    </a:cubicBezTo>
                    <a:cubicBezTo>
                      <a:pt x="466534" y="147342"/>
                      <a:pt x="446753" y="155536"/>
                      <a:pt x="426128" y="155536"/>
                    </a:cubicBezTo>
                    <a:lnTo>
                      <a:pt x="77768" y="155536"/>
                    </a:lnTo>
                    <a:cubicBezTo>
                      <a:pt x="57143" y="155536"/>
                      <a:pt x="37362" y="147342"/>
                      <a:pt x="22778" y="132758"/>
                    </a:cubicBezTo>
                    <a:cubicBezTo>
                      <a:pt x="8193" y="118174"/>
                      <a:pt x="0" y="98393"/>
                      <a:pt x="0" y="77768"/>
                    </a:cubicBezTo>
                    <a:lnTo>
                      <a:pt x="0" y="77768"/>
                    </a:lnTo>
                    <a:cubicBezTo>
                      <a:pt x="0" y="57143"/>
                      <a:pt x="8193" y="37362"/>
                      <a:pt x="22778" y="22778"/>
                    </a:cubicBezTo>
                    <a:cubicBezTo>
                      <a:pt x="37362" y="8193"/>
                      <a:pt x="57143" y="0"/>
                      <a:pt x="77768" y="0"/>
                    </a:cubicBezTo>
                    <a:close/>
                  </a:path>
                </a:pathLst>
              </a:custGeom>
              <a:solidFill>
                <a:srgbClr val="94C020"/>
              </a:solidFill>
            </p:spPr>
            <p:txBody>
              <a:bodyPr/>
              <a:lstStyle/>
              <a:p>
                <a:endParaRPr lang="en-GB"/>
              </a:p>
            </p:txBody>
          </p:sp>
          <p:sp>
            <p:nvSpPr>
              <p:cNvPr id="10" name="TextBox 10"/>
              <p:cNvSpPr txBox="1"/>
              <p:nvPr/>
            </p:nvSpPr>
            <p:spPr>
              <a:xfrm>
                <a:off x="0" y="0"/>
                <a:ext cx="503896" cy="155536"/>
              </a:xfrm>
              <a:prstGeom prst="rect">
                <a:avLst/>
              </a:prstGeom>
            </p:spPr>
            <p:txBody>
              <a:bodyPr lIns="50800" tIns="50800" rIns="50800" bIns="50800" rtlCol="0" anchor="ctr"/>
              <a:lstStyle/>
              <a:p>
                <a:pPr algn="ctr">
                  <a:lnSpc>
                    <a:spcPts val="2160"/>
                  </a:lnSpc>
                </a:pPr>
                <a:endParaRPr/>
              </a:p>
            </p:txBody>
          </p:sp>
        </p:grpSp>
        <p:sp>
          <p:nvSpPr>
            <p:cNvPr id="11" name="TextBox 11"/>
            <p:cNvSpPr txBox="1"/>
            <p:nvPr/>
          </p:nvSpPr>
          <p:spPr>
            <a:xfrm>
              <a:off x="169776" y="187325"/>
              <a:ext cx="2975236" cy="403225"/>
            </a:xfrm>
            <a:prstGeom prst="rect">
              <a:avLst/>
            </a:prstGeom>
          </p:spPr>
          <p:txBody>
            <a:bodyPr lIns="0" tIns="0" rIns="0" bIns="0" rtlCol="0" anchor="t">
              <a:spAutoFit/>
            </a:bodyPr>
            <a:lstStyle/>
            <a:p>
              <a:pPr algn="just">
                <a:lnSpc>
                  <a:spcPts val="2399"/>
                </a:lnSpc>
              </a:pPr>
              <a:r>
                <a:rPr lang="en-US" sz="1999" spc="18">
                  <a:solidFill>
                    <a:srgbClr val="FFFFFF"/>
                  </a:solidFill>
                  <a:latin typeface="TT Rounds Condensed Bold"/>
                </a:rPr>
                <a:t>Marketing Plan</a:t>
              </a:r>
            </a:p>
          </p:txBody>
        </p:sp>
      </p:grpSp>
      <p:sp>
        <p:nvSpPr>
          <p:cNvPr id="12" name="TextBox 12"/>
          <p:cNvSpPr txBox="1"/>
          <p:nvPr/>
        </p:nvSpPr>
        <p:spPr>
          <a:xfrm>
            <a:off x="3949008" y="6463729"/>
            <a:ext cx="3993207"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Analyze your pricing policy and compare it </a:t>
            </a:r>
          </a:p>
        </p:txBody>
      </p:sp>
      <p:sp>
        <p:nvSpPr>
          <p:cNvPr id="13" name="Freeform 13"/>
          <p:cNvSpPr/>
          <p:nvPr/>
        </p:nvSpPr>
        <p:spPr>
          <a:xfrm>
            <a:off x="3019518" y="6002783"/>
            <a:ext cx="758263" cy="331342"/>
          </a:xfrm>
          <a:custGeom>
            <a:avLst/>
            <a:gdLst/>
            <a:ahLst/>
            <a:cxnLst/>
            <a:rect l="l" t="t" r="r" b="b"/>
            <a:pathLst>
              <a:path w="758263" h="331342">
                <a:moveTo>
                  <a:pt x="0" y="0"/>
                </a:moveTo>
                <a:lnTo>
                  <a:pt x="758263" y="0"/>
                </a:lnTo>
                <a:lnTo>
                  <a:pt x="758263" y="331342"/>
                </a:lnTo>
                <a:lnTo>
                  <a:pt x="0" y="331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3019518" y="6445696"/>
            <a:ext cx="758263" cy="331342"/>
          </a:xfrm>
          <a:custGeom>
            <a:avLst/>
            <a:gdLst/>
            <a:ahLst/>
            <a:cxnLst/>
            <a:rect l="l" t="t" r="r" b="b"/>
            <a:pathLst>
              <a:path w="758263" h="331342">
                <a:moveTo>
                  <a:pt x="0" y="0"/>
                </a:moveTo>
                <a:lnTo>
                  <a:pt x="758263" y="0"/>
                </a:lnTo>
                <a:lnTo>
                  <a:pt x="758263" y="331341"/>
                </a:lnTo>
                <a:lnTo>
                  <a:pt x="0" y="331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3019518" y="6888608"/>
            <a:ext cx="758263" cy="331342"/>
          </a:xfrm>
          <a:custGeom>
            <a:avLst/>
            <a:gdLst/>
            <a:ahLst/>
            <a:cxnLst/>
            <a:rect l="l" t="t" r="r" b="b"/>
            <a:pathLst>
              <a:path w="758263" h="331342">
                <a:moveTo>
                  <a:pt x="0" y="0"/>
                </a:moveTo>
                <a:lnTo>
                  <a:pt x="758263" y="0"/>
                </a:lnTo>
                <a:lnTo>
                  <a:pt x="758263" y="331342"/>
                </a:lnTo>
                <a:lnTo>
                  <a:pt x="0" y="331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3019518" y="7331521"/>
            <a:ext cx="758263" cy="331342"/>
          </a:xfrm>
          <a:custGeom>
            <a:avLst/>
            <a:gdLst/>
            <a:ahLst/>
            <a:cxnLst/>
            <a:rect l="l" t="t" r="r" b="b"/>
            <a:pathLst>
              <a:path w="758263" h="331342">
                <a:moveTo>
                  <a:pt x="0" y="0"/>
                </a:moveTo>
                <a:lnTo>
                  <a:pt x="758263" y="0"/>
                </a:lnTo>
                <a:lnTo>
                  <a:pt x="758263" y="331341"/>
                </a:lnTo>
                <a:lnTo>
                  <a:pt x="0" y="331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TextBox 17"/>
          <p:cNvSpPr txBox="1"/>
          <p:nvPr/>
        </p:nvSpPr>
        <p:spPr>
          <a:xfrm>
            <a:off x="3952431" y="6020817"/>
            <a:ext cx="3054548"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Mention comparative advantage</a:t>
            </a:r>
          </a:p>
        </p:txBody>
      </p:sp>
      <p:sp>
        <p:nvSpPr>
          <p:cNvPr id="18" name="TextBox 18"/>
          <p:cNvSpPr txBox="1"/>
          <p:nvPr/>
        </p:nvSpPr>
        <p:spPr>
          <a:xfrm>
            <a:off x="3949008" y="6920929"/>
            <a:ext cx="5796558"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Explain the ways in which your products will reach consumers</a:t>
            </a:r>
          </a:p>
        </p:txBody>
      </p:sp>
      <p:sp>
        <p:nvSpPr>
          <p:cNvPr id="19" name="TextBox 19"/>
          <p:cNvSpPr txBox="1"/>
          <p:nvPr/>
        </p:nvSpPr>
        <p:spPr>
          <a:xfrm>
            <a:off x="3952431" y="7368604"/>
            <a:ext cx="5530900"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How do you plan to advertise your products to consumers?</a:t>
            </a:r>
          </a:p>
        </p:txBody>
      </p:sp>
      <p:grpSp>
        <p:nvGrpSpPr>
          <p:cNvPr id="20" name="Group 20"/>
          <p:cNvGrpSpPr/>
          <p:nvPr/>
        </p:nvGrpSpPr>
        <p:grpSpPr>
          <a:xfrm>
            <a:off x="971992" y="8215312"/>
            <a:ext cx="3245723" cy="590550"/>
            <a:chOff x="0" y="0"/>
            <a:chExt cx="4327631" cy="787400"/>
          </a:xfrm>
        </p:grpSpPr>
        <p:grpSp>
          <p:nvGrpSpPr>
            <p:cNvPr id="21" name="Group 21"/>
            <p:cNvGrpSpPr/>
            <p:nvPr/>
          </p:nvGrpSpPr>
          <p:grpSpPr>
            <a:xfrm>
              <a:off x="0" y="0"/>
              <a:ext cx="3510213" cy="787400"/>
              <a:chOff x="0" y="0"/>
              <a:chExt cx="693375" cy="155536"/>
            </a:xfrm>
          </p:grpSpPr>
          <p:sp>
            <p:nvSpPr>
              <p:cNvPr id="22" name="Freeform 22"/>
              <p:cNvSpPr/>
              <p:nvPr/>
            </p:nvSpPr>
            <p:spPr>
              <a:xfrm>
                <a:off x="0" y="0"/>
                <a:ext cx="693375" cy="155536"/>
              </a:xfrm>
              <a:custGeom>
                <a:avLst/>
                <a:gdLst/>
                <a:ahLst/>
                <a:cxnLst/>
                <a:rect l="l" t="t" r="r" b="b"/>
                <a:pathLst>
                  <a:path w="693375" h="155536">
                    <a:moveTo>
                      <a:pt x="77768" y="0"/>
                    </a:moveTo>
                    <a:lnTo>
                      <a:pt x="615607" y="0"/>
                    </a:lnTo>
                    <a:cubicBezTo>
                      <a:pt x="636233" y="0"/>
                      <a:pt x="656013" y="8193"/>
                      <a:pt x="670598" y="22778"/>
                    </a:cubicBezTo>
                    <a:cubicBezTo>
                      <a:pt x="685182" y="37362"/>
                      <a:pt x="693375" y="57143"/>
                      <a:pt x="693375" y="77768"/>
                    </a:cubicBezTo>
                    <a:lnTo>
                      <a:pt x="693375" y="77768"/>
                    </a:lnTo>
                    <a:cubicBezTo>
                      <a:pt x="693375" y="98393"/>
                      <a:pt x="685182" y="118174"/>
                      <a:pt x="670598" y="132758"/>
                    </a:cubicBezTo>
                    <a:cubicBezTo>
                      <a:pt x="656013" y="147342"/>
                      <a:pt x="636233" y="155536"/>
                      <a:pt x="615607" y="155536"/>
                    </a:cubicBezTo>
                    <a:lnTo>
                      <a:pt x="77768" y="155536"/>
                    </a:lnTo>
                    <a:cubicBezTo>
                      <a:pt x="57143" y="155536"/>
                      <a:pt x="37362" y="147342"/>
                      <a:pt x="22778" y="132758"/>
                    </a:cubicBezTo>
                    <a:cubicBezTo>
                      <a:pt x="8193" y="118174"/>
                      <a:pt x="0" y="98393"/>
                      <a:pt x="0" y="77768"/>
                    </a:cubicBezTo>
                    <a:lnTo>
                      <a:pt x="0" y="77768"/>
                    </a:lnTo>
                    <a:cubicBezTo>
                      <a:pt x="0" y="57143"/>
                      <a:pt x="8193" y="37362"/>
                      <a:pt x="22778" y="22778"/>
                    </a:cubicBezTo>
                    <a:cubicBezTo>
                      <a:pt x="37362" y="8193"/>
                      <a:pt x="57143" y="0"/>
                      <a:pt x="77768" y="0"/>
                    </a:cubicBezTo>
                    <a:close/>
                  </a:path>
                </a:pathLst>
              </a:custGeom>
              <a:solidFill>
                <a:srgbClr val="94C020"/>
              </a:solidFill>
            </p:spPr>
            <p:txBody>
              <a:bodyPr/>
              <a:lstStyle/>
              <a:p>
                <a:endParaRPr lang="en-GB"/>
              </a:p>
            </p:txBody>
          </p:sp>
          <p:sp>
            <p:nvSpPr>
              <p:cNvPr id="23" name="TextBox 23"/>
              <p:cNvSpPr txBox="1"/>
              <p:nvPr/>
            </p:nvSpPr>
            <p:spPr>
              <a:xfrm>
                <a:off x="0" y="0"/>
                <a:ext cx="693375" cy="155536"/>
              </a:xfrm>
              <a:prstGeom prst="rect">
                <a:avLst/>
              </a:prstGeom>
            </p:spPr>
            <p:txBody>
              <a:bodyPr lIns="50800" tIns="50800" rIns="50800" bIns="50800" rtlCol="0" anchor="ctr"/>
              <a:lstStyle/>
              <a:p>
                <a:pPr algn="ctr">
                  <a:lnSpc>
                    <a:spcPts val="2160"/>
                  </a:lnSpc>
                </a:pPr>
                <a:endParaRPr/>
              </a:p>
            </p:txBody>
          </p:sp>
        </p:grpSp>
        <p:sp>
          <p:nvSpPr>
            <p:cNvPr id="24" name="TextBox 24"/>
            <p:cNvSpPr txBox="1"/>
            <p:nvPr/>
          </p:nvSpPr>
          <p:spPr>
            <a:xfrm>
              <a:off x="233617" y="187325"/>
              <a:ext cx="4094013" cy="403225"/>
            </a:xfrm>
            <a:prstGeom prst="rect">
              <a:avLst/>
            </a:prstGeom>
          </p:spPr>
          <p:txBody>
            <a:bodyPr lIns="0" tIns="0" rIns="0" bIns="0" rtlCol="0" anchor="t">
              <a:spAutoFit/>
            </a:bodyPr>
            <a:lstStyle/>
            <a:p>
              <a:pPr algn="just">
                <a:lnSpc>
                  <a:spcPts val="2399"/>
                </a:lnSpc>
              </a:pPr>
              <a:r>
                <a:rPr lang="en-US" sz="1999" spc="18">
                  <a:solidFill>
                    <a:srgbClr val="FFFFFF"/>
                  </a:solidFill>
                  <a:latin typeface="TT Rounds Condensed Bold"/>
                </a:rPr>
                <a:t> Goals and Strategies</a:t>
              </a:r>
            </a:p>
          </p:txBody>
        </p:sp>
      </p:grpSp>
      <p:sp>
        <p:nvSpPr>
          <p:cNvPr id="25" name="TextBox 25"/>
          <p:cNvSpPr txBox="1"/>
          <p:nvPr/>
        </p:nvSpPr>
        <p:spPr>
          <a:xfrm>
            <a:off x="958193" y="5143500"/>
            <a:ext cx="630599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4.5 The Strategy and its Implementation</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26" name="TextBox 26"/>
          <p:cNvSpPr txBox="1"/>
          <p:nvPr/>
        </p:nvSpPr>
        <p:spPr>
          <a:xfrm>
            <a:off x="4490323" y="8377238"/>
            <a:ext cx="10828013" cy="266700"/>
          </a:xfrm>
          <a:prstGeom prst="rect">
            <a:avLst/>
          </a:prstGeom>
        </p:spPr>
        <p:txBody>
          <a:bodyPr lIns="0" tIns="0" rIns="0" bIns="0" rtlCol="0" anchor="t">
            <a:spAutoFit/>
          </a:bodyPr>
          <a:lstStyle/>
          <a:p>
            <a:pPr algn="ctr">
              <a:lnSpc>
                <a:spcPts val="2160"/>
              </a:lnSpc>
              <a:spcBef>
                <a:spcPct val="0"/>
              </a:spcBef>
            </a:pPr>
            <a:r>
              <a:rPr lang="en-US" sz="1800" spc="16">
                <a:solidFill>
                  <a:srgbClr val="000000"/>
                </a:solidFill>
                <a:latin typeface="TT Rounds Condensed"/>
              </a:rPr>
              <a:t>Describe your general objectives, sales volume, profit estimate, entering new markets, increasing market share. </a:t>
            </a:r>
          </a:p>
        </p:txBody>
      </p:sp>
      <p:sp>
        <p:nvSpPr>
          <p:cNvPr id="27" name="Freeform 27"/>
          <p:cNvSpPr/>
          <p:nvPr/>
        </p:nvSpPr>
        <p:spPr>
          <a:xfrm>
            <a:off x="3732060" y="8344917"/>
            <a:ext cx="758263" cy="331342"/>
          </a:xfrm>
          <a:custGeom>
            <a:avLst/>
            <a:gdLst/>
            <a:ahLst/>
            <a:cxnLst/>
            <a:rect l="l" t="t" r="r" b="b"/>
            <a:pathLst>
              <a:path w="758263" h="331342">
                <a:moveTo>
                  <a:pt x="0" y="0"/>
                </a:moveTo>
                <a:lnTo>
                  <a:pt x="758263" y="0"/>
                </a:lnTo>
                <a:lnTo>
                  <a:pt x="758263" y="331341"/>
                </a:lnTo>
                <a:lnTo>
                  <a:pt x="0" y="331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8" name="TextBox 2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Business Plan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28700" y="3139887"/>
            <a:ext cx="15910560" cy="3347070"/>
          </a:xfrm>
          <a:prstGeom prst="rect">
            <a:avLst/>
          </a:prstGeom>
        </p:spPr>
        <p:txBody>
          <a:bodyPr lIns="0" tIns="0" rIns="0" bIns="0" rtlCol="0" anchor="t">
            <a:spAutoFit/>
          </a:bodyPr>
          <a:lstStyle/>
          <a:p>
            <a:pPr algn="ctr">
              <a:lnSpc>
                <a:spcPts val="8748"/>
              </a:lnSpc>
            </a:pPr>
            <a:r>
              <a:rPr lang="en-US" sz="8100" spc="75" dirty="0">
                <a:solidFill>
                  <a:srgbClr val="94C020"/>
                </a:solidFill>
                <a:latin typeface="TT Rounds Condensed Bold"/>
              </a:rPr>
              <a:t>Course: </a:t>
            </a:r>
            <a:r>
              <a:rPr lang="en-GB" sz="8100" spc="75">
                <a:solidFill>
                  <a:srgbClr val="94C020"/>
                </a:solidFill>
                <a:latin typeface="TT Rounds Condensed Bold"/>
              </a:rPr>
              <a:t>VET-E3</a:t>
            </a:r>
            <a:endParaRPr lang="en-US" sz="8100" spc="75">
              <a:solidFill>
                <a:srgbClr val="94C020"/>
              </a:solidFill>
              <a:latin typeface="TT Rounds Condensed Bold"/>
            </a:endParaRPr>
          </a:p>
          <a:p>
            <a:pPr algn="ctr">
              <a:lnSpc>
                <a:spcPts val="8748"/>
              </a:lnSpc>
            </a:pPr>
            <a:r>
              <a:rPr lang="en-US" sz="8100" spc="75" dirty="0">
                <a:solidFill>
                  <a:srgbClr val="94C020"/>
                </a:solidFill>
                <a:latin typeface="TT Rounds Condensed Bold"/>
              </a:rPr>
              <a:t>Module: Horizontal Skills</a:t>
            </a:r>
          </a:p>
          <a:p>
            <a:pPr algn="ctr">
              <a:lnSpc>
                <a:spcPts val="8748"/>
              </a:lnSpc>
            </a:pPr>
            <a:r>
              <a:rPr lang="en-US" sz="8100" spc="75" dirty="0">
                <a:solidFill>
                  <a:srgbClr val="94C020"/>
                </a:solidFill>
                <a:latin typeface="TT Rounds Condensed Bold"/>
              </a:rPr>
              <a:t>Learning Unit: Entrepreneurial Skills</a:t>
            </a:r>
          </a:p>
        </p:txBody>
      </p:sp>
      <p:sp>
        <p:nvSpPr>
          <p:cNvPr id="4" name="TextBox 4"/>
          <p:cNvSpPr txBox="1"/>
          <p:nvPr/>
        </p:nvSpPr>
        <p:spPr>
          <a:xfrm>
            <a:off x="2377440" y="7442592"/>
            <a:ext cx="13533120" cy="493014"/>
          </a:xfrm>
          <a:prstGeom prst="rect">
            <a:avLst/>
          </a:prstGeom>
        </p:spPr>
        <p:txBody>
          <a:bodyPr lIns="0" tIns="0" rIns="0" bIns="0" rtlCol="0" anchor="t">
            <a:spAutoFit/>
          </a:bodyPr>
          <a:lstStyle/>
          <a:p>
            <a:pPr algn="ctr">
              <a:lnSpc>
                <a:spcPts val="3888"/>
              </a:lnSpc>
            </a:pPr>
            <a:r>
              <a:rPr lang="en-US" sz="3600" spc="33">
                <a:solidFill>
                  <a:srgbClr val="595959"/>
                </a:solidFill>
                <a:latin typeface="TT Rounds Condensed"/>
              </a:rPr>
              <a:t>Author: ReadLab</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rot="938993">
            <a:off x="2698444" y="5059485"/>
            <a:ext cx="3686162" cy="3644693"/>
          </a:xfrm>
          <a:custGeom>
            <a:avLst/>
            <a:gdLst/>
            <a:ahLst/>
            <a:cxnLst/>
            <a:rect l="l" t="t" r="r" b="b"/>
            <a:pathLst>
              <a:path w="3686162" h="3644693">
                <a:moveTo>
                  <a:pt x="0" y="0"/>
                </a:moveTo>
                <a:lnTo>
                  <a:pt x="3686162" y="0"/>
                </a:lnTo>
                <a:lnTo>
                  <a:pt x="3686162" y="3644692"/>
                </a:lnTo>
                <a:lnTo>
                  <a:pt x="0" y="3644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1240275" y="4934435"/>
            <a:ext cx="3437154" cy="3894792"/>
          </a:xfrm>
          <a:custGeom>
            <a:avLst/>
            <a:gdLst/>
            <a:ahLst/>
            <a:cxnLst/>
            <a:rect l="l" t="t" r="r" b="b"/>
            <a:pathLst>
              <a:path w="3437154" h="3894792">
                <a:moveTo>
                  <a:pt x="0" y="0"/>
                </a:moveTo>
                <a:lnTo>
                  <a:pt x="3437154" y="0"/>
                </a:lnTo>
                <a:lnTo>
                  <a:pt x="3437154" y="3894792"/>
                </a:lnTo>
                <a:lnTo>
                  <a:pt x="0" y="38947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20</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971992" y="1770683"/>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4.  Business Plan</a:t>
            </a:r>
          </a:p>
        </p:txBody>
      </p:sp>
      <p:sp>
        <p:nvSpPr>
          <p:cNvPr id="7" name="TextBox 7"/>
          <p:cNvSpPr txBox="1"/>
          <p:nvPr/>
        </p:nvSpPr>
        <p:spPr>
          <a:xfrm>
            <a:off x="1511672" y="2984895"/>
            <a:ext cx="342453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4.6 Financial Analysis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511672" y="3575445"/>
            <a:ext cx="6303908" cy="1190625"/>
          </a:xfrm>
          <a:prstGeom prst="rect">
            <a:avLst/>
          </a:prstGeom>
        </p:spPr>
        <p:txBody>
          <a:bodyPr lIns="0" tIns="0" rIns="0" bIns="0" rtlCol="0" anchor="t">
            <a:spAutoFit/>
          </a:bodyPr>
          <a:lstStyle/>
          <a:p>
            <a:pPr algn="just">
              <a:lnSpc>
                <a:spcPts val="2399"/>
              </a:lnSpc>
            </a:pPr>
            <a:r>
              <a:rPr lang="en-US" sz="1999" spc="18">
                <a:solidFill>
                  <a:srgbClr val="000000"/>
                </a:solidFill>
                <a:latin typeface="TT Rounds Condensed"/>
              </a:rPr>
              <a:t>It includes the presentation of the financial situation of the company and its financial prospects, in combination with the cost budget and the valuation of the investment plan as well as the choice of financing sources.</a:t>
            </a:r>
          </a:p>
        </p:txBody>
      </p:sp>
      <p:sp>
        <p:nvSpPr>
          <p:cNvPr id="9" name="TextBox 9"/>
          <p:cNvSpPr txBox="1"/>
          <p:nvPr/>
        </p:nvSpPr>
        <p:spPr>
          <a:xfrm>
            <a:off x="9778544" y="2984895"/>
            <a:ext cx="5016401"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4.7 Structure of a Business Plan</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0" name="TextBox 10"/>
          <p:cNvSpPr txBox="1"/>
          <p:nvPr/>
        </p:nvSpPr>
        <p:spPr>
          <a:xfrm>
            <a:off x="9778544" y="3591858"/>
            <a:ext cx="6360616" cy="1190625"/>
          </a:xfrm>
          <a:prstGeom prst="rect">
            <a:avLst/>
          </a:prstGeom>
        </p:spPr>
        <p:txBody>
          <a:bodyPr lIns="0" tIns="0" rIns="0" bIns="0" rtlCol="0" anchor="t">
            <a:spAutoFit/>
          </a:bodyPr>
          <a:lstStyle/>
          <a:p>
            <a:pPr algn="just">
              <a:lnSpc>
                <a:spcPts val="2399"/>
              </a:lnSpc>
            </a:pPr>
            <a:r>
              <a:rPr lang="en-US" sz="1999" spc="18">
                <a:solidFill>
                  <a:srgbClr val="000000"/>
                </a:solidFill>
                <a:latin typeface="TT Rounds Condensed"/>
              </a:rPr>
              <a:t>The format of a business plan is not standardized, neither in terms of its structure nor its content. The structure of a business plan necessarily includes all the aforementioned sections. </a:t>
            </a:r>
          </a:p>
        </p:txBody>
      </p:sp>
      <p:sp>
        <p:nvSpPr>
          <p:cNvPr id="11" name="TextBox 1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Business Plan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21</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971992" y="1770683"/>
            <a:ext cx="6194351"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5. Funding</a:t>
            </a:r>
          </a:p>
        </p:txBody>
      </p:sp>
      <p:sp>
        <p:nvSpPr>
          <p:cNvPr id="5" name="TextBox 5"/>
          <p:cNvSpPr txBox="1"/>
          <p:nvPr/>
        </p:nvSpPr>
        <p:spPr>
          <a:xfrm>
            <a:off x="1028700" y="2850881"/>
            <a:ext cx="306392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Sources of Funding</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6" name="TextBox 6"/>
          <p:cNvSpPr txBox="1"/>
          <p:nvPr/>
        </p:nvSpPr>
        <p:spPr>
          <a:xfrm>
            <a:off x="7019497" y="3903839"/>
            <a:ext cx="2791705" cy="44767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Loan funds </a:t>
            </a:r>
          </a:p>
        </p:txBody>
      </p:sp>
      <p:grpSp>
        <p:nvGrpSpPr>
          <p:cNvPr id="7" name="Group 7"/>
          <p:cNvGrpSpPr/>
          <p:nvPr/>
        </p:nvGrpSpPr>
        <p:grpSpPr>
          <a:xfrm>
            <a:off x="971992" y="3734937"/>
            <a:ext cx="4529938" cy="3856398"/>
            <a:chOff x="0" y="0"/>
            <a:chExt cx="6039917" cy="5141864"/>
          </a:xfrm>
        </p:grpSpPr>
        <p:grpSp>
          <p:nvGrpSpPr>
            <p:cNvPr id="8" name="Group 8"/>
            <p:cNvGrpSpPr/>
            <p:nvPr/>
          </p:nvGrpSpPr>
          <p:grpSpPr>
            <a:xfrm>
              <a:off x="0" y="0"/>
              <a:ext cx="6039917" cy="5141864"/>
              <a:chOff x="0" y="0"/>
              <a:chExt cx="1162522" cy="989671"/>
            </a:xfrm>
          </p:grpSpPr>
          <p:sp>
            <p:nvSpPr>
              <p:cNvPr id="9" name="Freeform 9"/>
              <p:cNvSpPr/>
              <p:nvPr/>
            </p:nvSpPr>
            <p:spPr>
              <a:xfrm>
                <a:off x="0" y="0"/>
                <a:ext cx="1162522" cy="989671"/>
              </a:xfrm>
              <a:custGeom>
                <a:avLst/>
                <a:gdLst/>
                <a:ahLst/>
                <a:cxnLst/>
                <a:rect l="l" t="t" r="r" b="b"/>
                <a:pathLst>
                  <a:path w="1162522" h="989671">
                    <a:moveTo>
                      <a:pt x="86303" y="0"/>
                    </a:moveTo>
                    <a:lnTo>
                      <a:pt x="1076219" y="0"/>
                    </a:lnTo>
                    <a:cubicBezTo>
                      <a:pt x="1099108" y="0"/>
                      <a:pt x="1121060" y="9093"/>
                      <a:pt x="1137245" y="25277"/>
                    </a:cubicBezTo>
                    <a:cubicBezTo>
                      <a:pt x="1153429" y="41462"/>
                      <a:pt x="1162522" y="63414"/>
                      <a:pt x="1162522" y="86303"/>
                    </a:cubicBezTo>
                    <a:lnTo>
                      <a:pt x="1162522" y="903368"/>
                    </a:lnTo>
                    <a:cubicBezTo>
                      <a:pt x="1162522" y="926257"/>
                      <a:pt x="1153429" y="948209"/>
                      <a:pt x="1137245" y="964394"/>
                    </a:cubicBezTo>
                    <a:cubicBezTo>
                      <a:pt x="1121060" y="980578"/>
                      <a:pt x="1099108" y="989671"/>
                      <a:pt x="1076219" y="989671"/>
                    </a:cubicBezTo>
                    <a:lnTo>
                      <a:pt x="86303" y="989671"/>
                    </a:lnTo>
                    <a:cubicBezTo>
                      <a:pt x="63414" y="989671"/>
                      <a:pt x="41462" y="980578"/>
                      <a:pt x="25277" y="964394"/>
                    </a:cubicBezTo>
                    <a:cubicBezTo>
                      <a:pt x="9093" y="948209"/>
                      <a:pt x="0" y="926257"/>
                      <a:pt x="0" y="903368"/>
                    </a:cubicBezTo>
                    <a:lnTo>
                      <a:pt x="0" y="86303"/>
                    </a:lnTo>
                    <a:cubicBezTo>
                      <a:pt x="0" y="63414"/>
                      <a:pt x="9093" y="41462"/>
                      <a:pt x="25277" y="25277"/>
                    </a:cubicBezTo>
                    <a:cubicBezTo>
                      <a:pt x="41462" y="9093"/>
                      <a:pt x="63414" y="0"/>
                      <a:pt x="86303" y="0"/>
                    </a:cubicBezTo>
                    <a:close/>
                  </a:path>
                </a:pathLst>
              </a:custGeom>
              <a:solidFill>
                <a:srgbClr val="94C020"/>
              </a:solidFill>
            </p:spPr>
            <p:txBody>
              <a:bodyPr/>
              <a:lstStyle/>
              <a:p>
                <a:endParaRPr lang="en-GB"/>
              </a:p>
            </p:txBody>
          </p:sp>
          <p:sp>
            <p:nvSpPr>
              <p:cNvPr id="10" name="TextBox 10"/>
              <p:cNvSpPr txBox="1"/>
              <p:nvPr/>
            </p:nvSpPr>
            <p:spPr>
              <a:xfrm>
                <a:off x="0" y="-9525"/>
                <a:ext cx="1162522" cy="999196"/>
              </a:xfrm>
              <a:prstGeom prst="rect">
                <a:avLst/>
              </a:prstGeom>
            </p:spPr>
            <p:txBody>
              <a:bodyPr lIns="52654" tIns="52654" rIns="52654" bIns="52654" rtlCol="0" anchor="ctr"/>
              <a:lstStyle/>
              <a:p>
                <a:pPr algn="ctr">
                  <a:lnSpc>
                    <a:spcPts val="3600"/>
                  </a:lnSpc>
                </a:pPr>
                <a:endParaRPr/>
              </a:p>
            </p:txBody>
          </p:sp>
        </p:grpSp>
        <p:grpSp>
          <p:nvGrpSpPr>
            <p:cNvPr id="11" name="Group 11"/>
            <p:cNvGrpSpPr/>
            <p:nvPr/>
          </p:nvGrpSpPr>
          <p:grpSpPr>
            <a:xfrm>
              <a:off x="305126" y="1482586"/>
              <a:ext cx="5455139" cy="3263602"/>
              <a:chOff x="0" y="0"/>
              <a:chExt cx="1049968" cy="628156"/>
            </a:xfrm>
          </p:grpSpPr>
          <p:sp>
            <p:nvSpPr>
              <p:cNvPr id="12" name="Freeform 12"/>
              <p:cNvSpPr/>
              <p:nvPr/>
            </p:nvSpPr>
            <p:spPr>
              <a:xfrm>
                <a:off x="0" y="0"/>
                <a:ext cx="1049968" cy="628156"/>
              </a:xfrm>
              <a:custGeom>
                <a:avLst/>
                <a:gdLst/>
                <a:ahLst/>
                <a:cxnLst/>
                <a:rect l="l" t="t" r="r" b="b"/>
                <a:pathLst>
                  <a:path w="1049968" h="628156">
                    <a:moveTo>
                      <a:pt x="95554" y="0"/>
                    </a:moveTo>
                    <a:lnTo>
                      <a:pt x="954414" y="0"/>
                    </a:lnTo>
                    <a:cubicBezTo>
                      <a:pt x="979756" y="0"/>
                      <a:pt x="1004061" y="10067"/>
                      <a:pt x="1021981" y="27987"/>
                    </a:cubicBezTo>
                    <a:cubicBezTo>
                      <a:pt x="1039901" y="45907"/>
                      <a:pt x="1049968" y="70211"/>
                      <a:pt x="1049968" y="95554"/>
                    </a:cubicBezTo>
                    <a:lnTo>
                      <a:pt x="1049968" y="532602"/>
                    </a:lnTo>
                    <a:cubicBezTo>
                      <a:pt x="1049968" y="557944"/>
                      <a:pt x="1039901" y="582249"/>
                      <a:pt x="1021981" y="600169"/>
                    </a:cubicBezTo>
                    <a:cubicBezTo>
                      <a:pt x="1004061" y="618089"/>
                      <a:pt x="979756" y="628156"/>
                      <a:pt x="954414" y="628156"/>
                    </a:cubicBezTo>
                    <a:lnTo>
                      <a:pt x="95554" y="628156"/>
                    </a:lnTo>
                    <a:cubicBezTo>
                      <a:pt x="70211" y="628156"/>
                      <a:pt x="45907" y="618089"/>
                      <a:pt x="27987" y="600169"/>
                    </a:cubicBezTo>
                    <a:cubicBezTo>
                      <a:pt x="10067" y="582249"/>
                      <a:pt x="0" y="557944"/>
                      <a:pt x="0" y="532602"/>
                    </a:cubicBezTo>
                    <a:lnTo>
                      <a:pt x="0" y="95554"/>
                    </a:lnTo>
                    <a:cubicBezTo>
                      <a:pt x="0" y="70211"/>
                      <a:pt x="10067" y="45907"/>
                      <a:pt x="27987" y="27987"/>
                    </a:cubicBezTo>
                    <a:cubicBezTo>
                      <a:pt x="45907" y="10067"/>
                      <a:pt x="70211" y="0"/>
                      <a:pt x="95554" y="0"/>
                    </a:cubicBezTo>
                    <a:close/>
                  </a:path>
                </a:pathLst>
              </a:custGeom>
              <a:solidFill>
                <a:srgbClr val="FFFFFF"/>
              </a:solidFill>
            </p:spPr>
            <p:txBody>
              <a:bodyPr/>
              <a:lstStyle/>
              <a:p>
                <a:endParaRPr lang="en-GB"/>
              </a:p>
            </p:txBody>
          </p:sp>
          <p:sp>
            <p:nvSpPr>
              <p:cNvPr id="13" name="TextBox 13"/>
              <p:cNvSpPr txBox="1"/>
              <p:nvPr/>
            </p:nvSpPr>
            <p:spPr>
              <a:xfrm>
                <a:off x="0" y="-9525"/>
                <a:ext cx="1049968" cy="637681"/>
              </a:xfrm>
              <a:prstGeom prst="rect">
                <a:avLst/>
              </a:prstGeom>
            </p:spPr>
            <p:txBody>
              <a:bodyPr lIns="52654" tIns="52654" rIns="52654" bIns="52654" rtlCol="0" anchor="ctr"/>
              <a:lstStyle/>
              <a:p>
                <a:pPr algn="ctr">
                  <a:lnSpc>
                    <a:spcPts val="3600"/>
                  </a:lnSpc>
                </a:pPr>
                <a:endParaRPr/>
              </a:p>
            </p:txBody>
          </p:sp>
        </p:grpSp>
        <p:sp>
          <p:nvSpPr>
            <p:cNvPr id="14" name="TextBox 14"/>
            <p:cNvSpPr txBox="1"/>
            <p:nvPr/>
          </p:nvSpPr>
          <p:spPr>
            <a:xfrm>
              <a:off x="2276474" y="487868"/>
              <a:ext cx="1486969" cy="612585"/>
            </a:xfrm>
            <a:prstGeom prst="rect">
              <a:avLst/>
            </a:prstGeom>
          </p:spPr>
          <p:txBody>
            <a:bodyPr lIns="0" tIns="0" rIns="0" bIns="0" rtlCol="0" anchor="t">
              <a:spAutoFit/>
            </a:bodyPr>
            <a:lstStyle/>
            <a:p>
              <a:pPr algn="l">
                <a:lnSpc>
                  <a:spcPts val="3694"/>
                </a:lnSpc>
                <a:spcBef>
                  <a:spcPct val="0"/>
                </a:spcBef>
              </a:pPr>
              <a:r>
                <a:rPr lang="en-US" sz="3078" spc="28">
                  <a:solidFill>
                    <a:srgbClr val="FFFFFF"/>
                  </a:solidFill>
                  <a:latin typeface="TT Rounds Condensed Bold"/>
                </a:rPr>
                <a:t>Equity</a:t>
              </a:r>
            </a:p>
          </p:txBody>
        </p:sp>
        <p:sp>
          <p:nvSpPr>
            <p:cNvPr id="15" name="TextBox 15"/>
            <p:cNvSpPr txBox="1"/>
            <p:nvPr/>
          </p:nvSpPr>
          <p:spPr>
            <a:xfrm>
              <a:off x="605981" y="2038114"/>
              <a:ext cx="4827956" cy="2111463"/>
            </a:xfrm>
            <a:prstGeom prst="rect">
              <a:avLst/>
            </a:prstGeom>
          </p:spPr>
          <p:txBody>
            <a:bodyPr lIns="0" tIns="0" rIns="0" bIns="0" rtlCol="0" anchor="t">
              <a:spAutoFit/>
            </a:bodyPr>
            <a:lstStyle/>
            <a:p>
              <a:pPr algn="just">
                <a:lnSpc>
                  <a:spcPts val="2093"/>
                </a:lnSpc>
                <a:spcBef>
                  <a:spcPct val="0"/>
                </a:spcBef>
              </a:pPr>
              <a:r>
                <a:rPr lang="en-US" sz="1744" spc="16">
                  <a:solidFill>
                    <a:srgbClr val="000000"/>
                  </a:solidFill>
                  <a:latin typeface="TT Rounds Condensed"/>
                </a:rPr>
                <a:t>Internal sources of finance include the entrepreneur's personal funds or what he can draw from his environment. Typically, Deakins &amp; Freel (2007) describe them as “3F” (friends, family, and founder). </a:t>
              </a:r>
            </a:p>
          </p:txBody>
        </p:sp>
      </p:grpSp>
      <p:grpSp>
        <p:nvGrpSpPr>
          <p:cNvPr id="16" name="Group 16"/>
          <p:cNvGrpSpPr/>
          <p:nvPr/>
        </p:nvGrpSpPr>
        <p:grpSpPr>
          <a:xfrm>
            <a:off x="5781997" y="3734937"/>
            <a:ext cx="5912547" cy="3856398"/>
            <a:chOff x="0" y="0"/>
            <a:chExt cx="1308068" cy="853174"/>
          </a:xfrm>
        </p:grpSpPr>
        <p:sp>
          <p:nvSpPr>
            <p:cNvPr id="17" name="Freeform 17"/>
            <p:cNvSpPr/>
            <p:nvPr/>
          </p:nvSpPr>
          <p:spPr>
            <a:xfrm>
              <a:off x="0" y="0"/>
              <a:ext cx="1308068" cy="853174"/>
            </a:xfrm>
            <a:custGeom>
              <a:avLst/>
              <a:gdLst/>
              <a:ahLst/>
              <a:cxnLst/>
              <a:rect l="l" t="t" r="r" b="b"/>
              <a:pathLst>
                <a:path w="1308068" h="853174">
                  <a:moveTo>
                    <a:pt x="66780" y="0"/>
                  </a:moveTo>
                  <a:lnTo>
                    <a:pt x="1241288" y="0"/>
                  </a:lnTo>
                  <a:cubicBezTo>
                    <a:pt x="1278170" y="0"/>
                    <a:pt x="1308068" y="29898"/>
                    <a:pt x="1308068" y="66780"/>
                  </a:cubicBezTo>
                  <a:lnTo>
                    <a:pt x="1308068" y="786394"/>
                  </a:lnTo>
                  <a:cubicBezTo>
                    <a:pt x="1308068" y="823276"/>
                    <a:pt x="1278170" y="853174"/>
                    <a:pt x="1241288" y="853174"/>
                  </a:cubicBezTo>
                  <a:lnTo>
                    <a:pt x="66780" y="853174"/>
                  </a:lnTo>
                  <a:cubicBezTo>
                    <a:pt x="29898" y="853174"/>
                    <a:pt x="0" y="823276"/>
                    <a:pt x="0" y="786394"/>
                  </a:cubicBezTo>
                  <a:lnTo>
                    <a:pt x="0" y="66780"/>
                  </a:lnTo>
                  <a:cubicBezTo>
                    <a:pt x="0" y="29898"/>
                    <a:pt x="29898" y="0"/>
                    <a:pt x="66780" y="0"/>
                  </a:cubicBezTo>
                  <a:close/>
                </a:path>
              </a:pathLst>
            </a:custGeom>
            <a:solidFill>
              <a:srgbClr val="94C020"/>
            </a:solidFill>
          </p:spPr>
          <p:txBody>
            <a:bodyPr/>
            <a:lstStyle/>
            <a:p>
              <a:endParaRPr lang="en-GB"/>
            </a:p>
          </p:txBody>
        </p:sp>
        <p:sp>
          <p:nvSpPr>
            <p:cNvPr id="18" name="TextBox 18"/>
            <p:cNvSpPr txBox="1"/>
            <p:nvPr/>
          </p:nvSpPr>
          <p:spPr>
            <a:xfrm>
              <a:off x="0" y="0"/>
              <a:ext cx="1308068" cy="853174"/>
            </a:xfrm>
            <a:prstGeom prst="rect">
              <a:avLst/>
            </a:prstGeom>
          </p:spPr>
          <p:txBody>
            <a:bodyPr lIns="61078" tIns="61078" rIns="61078" bIns="61078" rtlCol="0" anchor="ctr"/>
            <a:lstStyle/>
            <a:p>
              <a:pPr algn="ctr">
                <a:lnSpc>
                  <a:spcPts val="2999"/>
                </a:lnSpc>
              </a:pPr>
              <a:endParaRPr/>
            </a:p>
          </p:txBody>
        </p:sp>
      </p:grpSp>
      <p:grpSp>
        <p:nvGrpSpPr>
          <p:cNvPr id="19" name="Group 19"/>
          <p:cNvGrpSpPr/>
          <p:nvPr/>
        </p:nvGrpSpPr>
        <p:grpSpPr>
          <a:xfrm>
            <a:off x="6080689" y="4846877"/>
            <a:ext cx="5340100" cy="2416888"/>
            <a:chOff x="0" y="0"/>
            <a:chExt cx="1181422" cy="534703"/>
          </a:xfrm>
        </p:grpSpPr>
        <p:sp>
          <p:nvSpPr>
            <p:cNvPr id="20" name="Freeform 20"/>
            <p:cNvSpPr/>
            <p:nvPr/>
          </p:nvSpPr>
          <p:spPr>
            <a:xfrm>
              <a:off x="0" y="0"/>
              <a:ext cx="1181422" cy="534703"/>
            </a:xfrm>
            <a:custGeom>
              <a:avLst/>
              <a:gdLst/>
              <a:ahLst/>
              <a:cxnLst/>
              <a:rect l="l" t="t" r="r" b="b"/>
              <a:pathLst>
                <a:path w="1181422" h="534703">
                  <a:moveTo>
                    <a:pt x="73938" y="0"/>
                  </a:moveTo>
                  <a:lnTo>
                    <a:pt x="1107484" y="0"/>
                  </a:lnTo>
                  <a:cubicBezTo>
                    <a:pt x="1127093" y="0"/>
                    <a:pt x="1145900" y="7790"/>
                    <a:pt x="1159766" y="21656"/>
                  </a:cubicBezTo>
                  <a:cubicBezTo>
                    <a:pt x="1173632" y="35522"/>
                    <a:pt x="1181422" y="54329"/>
                    <a:pt x="1181422" y="73938"/>
                  </a:cubicBezTo>
                  <a:lnTo>
                    <a:pt x="1181422" y="460764"/>
                  </a:lnTo>
                  <a:cubicBezTo>
                    <a:pt x="1181422" y="480374"/>
                    <a:pt x="1173632" y="499180"/>
                    <a:pt x="1159766" y="513047"/>
                  </a:cubicBezTo>
                  <a:cubicBezTo>
                    <a:pt x="1145900" y="526913"/>
                    <a:pt x="1127093" y="534703"/>
                    <a:pt x="1107484" y="534703"/>
                  </a:cubicBezTo>
                  <a:lnTo>
                    <a:pt x="73938" y="534703"/>
                  </a:lnTo>
                  <a:cubicBezTo>
                    <a:pt x="54329" y="534703"/>
                    <a:pt x="35522" y="526913"/>
                    <a:pt x="21656" y="513047"/>
                  </a:cubicBezTo>
                  <a:cubicBezTo>
                    <a:pt x="7790" y="499180"/>
                    <a:pt x="0" y="480374"/>
                    <a:pt x="0" y="460764"/>
                  </a:cubicBezTo>
                  <a:lnTo>
                    <a:pt x="0" y="73938"/>
                  </a:lnTo>
                  <a:cubicBezTo>
                    <a:pt x="0" y="54329"/>
                    <a:pt x="7790" y="35522"/>
                    <a:pt x="21656" y="21656"/>
                  </a:cubicBezTo>
                  <a:cubicBezTo>
                    <a:pt x="35522" y="7790"/>
                    <a:pt x="54329" y="0"/>
                    <a:pt x="73938" y="0"/>
                  </a:cubicBezTo>
                  <a:close/>
                </a:path>
              </a:pathLst>
            </a:custGeom>
            <a:solidFill>
              <a:srgbClr val="FFFFFF"/>
            </a:solidFill>
          </p:spPr>
          <p:txBody>
            <a:bodyPr/>
            <a:lstStyle/>
            <a:p>
              <a:endParaRPr lang="en-GB"/>
            </a:p>
          </p:txBody>
        </p:sp>
        <p:sp>
          <p:nvSpPr>
            <p:cNvPr id="21" name="TextBox 21"/>
            <p:cNvSpPr txBox="1"/>
            <p:nvPr/>
          </p:nvSpPr>
          <p:spPr>
            <a:xfrm>
              <a:off x="0" y="0"/>
              <a:ext cx="1181422" cy="534703"/>
            </a:xfrm>
            <a:prstGeom prst="rect">
              <a:avLst/>
            </a:prstGeom>
          </p:spPr>
          <p:txBody>
            <a:bodyPr lIns="61078" tIns="61078" rIns="61078" bIns="61078" rtlCol="0" anchor="ctr"/>
            <a:lstStyle/>
            <a:p>
              <a:pPr algn="ctr">
                <a:lnSpc>
                  <a:spcPts val="2999"/>
                </a:lnSpc>
              </a:pPr>
              <a:endParaRPr/>
            </a:p>
          </p:txBody>
        </p:sp>
      </p:grpSp>
      <p:sp>
        <p:nvSpPr>
          <p:cNvPr id="22" name="TextBox 22"/>
          <p:cNvSpPr txBox="1"/>
          <p:nvPr/>
        </p:nvSpPr>
        <p:spPr>
          <a:xfrm>
            <a:off x="6279197" y="5258493"/>
            <a:ext cx="4908288" cy="1593122"/>
          </a:xfrm>
          <a:prstGeom prst="rect">
            <a:avLst/>
          </a:prstGeom>
        </p:spPr>
        <p:txBody>
          <a:bodyPr lIns="0" tIns="0" rIns="0" bIns="0" rtlCol="0" anchor="t">
            <a:spAutoFit/>
          </a:bodyPr>
          <a:lstStyle/>
          <a:p>
            <a:pPr algn="just">
              <a:lnSpc>
                <a:spcPts val="2100"/>
              </a:lnSpc>
              <a:spcBef>
                <a:spcPct val="0"/>
              </a:spcBef>
            </a:pPr>
            <a:r>
              <a:rPr lang="en-US" sz="1750" spc="16">
                <a:solidFill>
                  <a:srgbClr val="000000"/>
                </a:solidFill>
                <a:latin typeface="TT Rounds Condensed"/>
              </a:rPr>
              <a:t>External sources of financing include short-term bank loans, venture capital companies, official or unofficial investors, financial leases or even subsidies and grants. Bank lending is the most widespread and the most important form of external financing for businesses.  </a:t>
            </a:r>
          </a:p>
        </p:txBody>
      </p:sp>
      <p:sp>
        <p:nvSpPr>
          <p:cNvPr id="23" name="TextBox 23"/>
          <p:cNvSpPr txBox="1"/>
          <p:nvPr/>
        </p:nvSpPr>
        <p:spPr>
          <a:xfrm>
            <a:off x="7749138" y="4016548"/>
            <a:ext cx="2122972" cy="447675"/>
          </a:xfrm>
          <a:prstGeom prst="rect">
            <a:avLst/>
          </a:prstGeom>
        </p:spPr>
        <p:txBody>
          <a:bodyPr lIns="0" tIns="0" rIns="0" bIns="0" rtlCol="0" anchor="t">
            <a:spAutoFit/>
          </a:bodyPr>
          <a:lstStyle/>
          <a:p>
            <a:pPr algn="l">
              <a:lnSpc>
                <a:spcPts val="3599"/>
              </a:lnSpc>
              <a:spcBef>
                <a:spcPct val="0"/>
              </a:spcBef>
            </a:pPr>
            <a:r>
              <a:rPr lang="en-US" sz="2999" spc="28">
                <a:solidFill>
                  <a:srgbClr val="FFFFFF"/>
                </a:solidFill>
                <a:latin typeface="TT Rounds Condensed Bold"/>
              </a:rPr>
              <a:t>Loan Funds</a:t>
            </a:r>
          </a:p>
        </p:txBody>
      </p:sp>
      <p:sp>
        <p:nvSpPr>
          <p:cNvPr id="24" name="TextBox 24"/>
          <p:cNvSpPr txBox="1"/>
          <p:nvPr/>
        </p:nvSpPr>
        <p:spPr>
          <a:xfrm>
            <a:off x="13336287" y="4239030"/>
            <a:ext cx="2893592" cy="473539"/>
          </a:xfrm>
          <a:prstGeom prst="rect">
            <a:avLst/>
          </a:prstGeom>
        </p:spPr>
        <p:txBody>
          <a:bodyPr lIns="0" tIns="0" rIns="0" bIns="0" rtlCol="0" anchor="t">
            <a:spAutoFit/>
          </a:bodyPr>
          <a:lstStyle/>
          <a:p>
            <a:pPr algn="l">
              <a:lnSpc>
                <a:spcPts val="3731"/>
              </a:lnSpc>
              <a:spcBef>
                <a:spcPct val="0"/>
              </a:spcBef>
            </a:pPr>
            <a:r>
              <a:rPr lang="en-US" sz="3109" u="sng" spc="29">
                <a:solidFill>
                  <a:srgbClr val="94C020"/>
                </a:solidFill>
                <a:latin typeface="TT Rounds Condensed"/>
              </a:rPr>
              <a:t>Loan funds </a:t>
            </a:r>
          </a:p>
        </p:txBody>
      </p:sp>
      <p:grpSp>
        <p:nvGrpSpPr>
          <p:cNvPr id="25" name="Group 25"/>
          <p:cNvGrpSpPr/>
          <p:nvPr/>
        </p:nvGrpSpPr>
        <p:grpSpPr>
          <a:xfrm>
            <a:off x="11974610" y="3734937"/>
            <a:ext cx="5067961" cy="3856398"/>
            <a:chOff x="0" y="0"/>
            <a:chExt cx="1121215" cy="853174"/>
          </a:xfrm>
        </p:grpSpPr>
        <p:sp>
          <p:nvSpPr>
            <p:cNvPr id="26" name="Freeform 26"/>
            <p:cNvSpPr/>
            <p:nvPr/>
          </p:nvSpPr>
          <p:spPr>
            <a:xfrm>
              <a:off x="0" y="0"/>
              <a:ext cx="1121215" cy="853174"/>
            </a:xfrm>
            <a:custGeom>
              <a:avLst/>
              <a:gdLst/>
              <a:ahLst/>
              <a:cxnLst/>
              <a:rect l="l" t="t" r="r" b="b"/>
              <a:pathLst>
                <a:path w="1121215" h="853174">
                  <a:moveTo>
                    <a:pt x="77909" y="0"/>
                  </a:moveTo>
                  <a:lnTo>
                    <a:pt x="1043307" y="0"/>
                  </a:lnTo>
                  <a:cubicBezTo>
                    <a:pt x="1063969" y="0"/>
                    <a:pt x="1083786" y="8208"/>
                    <a:pt x="1098396" y="22819"/>
                  </a:cubicBezTo>
                  <a:cubicBezTo>
                    <a:pt x="1113007" y="37430"/>
                    <a:pt x="1121215" y="57246"/>
                    <a:pt x="1121215" y="77909"/>
                  </a:cubicBezTo>
                  <a:lnTo>
                    <a:pt x="1121215" y="775265"/>
                  </a:lnTo>
                  <a:cubicBezTo>
                    <a:pt x="1121215" y="795928"/>
                    <a:pt x="1113007" y="815744"/>
                    <a:pt x="1098396" y="830355"/>
                  </a:cubicBezTo>
                  <a:cubicBezTo>
                    <a:pt x="1083786" y="844966"/>
                    <a:pt x="1063969" y="853174"/>
                    <a:pt x="1043307" y="853174"/>
                  </a:cubicBezTo>
                  <a:lnTo>
                    <a:pt x="77909" y="853174"/>
                  </a:lnTo>
                  <a:cubicBezTo>
                    <a:pt x="57246" y="853174"/>
                    <a:pt x="37430" y="844966"/>
                    <a:pt x="22819" y="830355"/>
                  </a:cubicBezTo>
                  <a:cubicBezTo>
                    <a:pt x="8208" y="815744"/>
                    <a:pt x="0" y="795928"/>
                    <a:pt x="0" y="775265"/>
                  </a:cubicBezTo>
                  <a:lnTo>
                    <a:pt x="0" y="77909"/>
                  </a:lnTo>
                  <a:cubicBezTo>
                    <a:pt x="0" y="57246"/>
                    <a:pt x="8208" y="37430"/>
                    <a:pt x="22819" y="22819"/>
                  </a:cubicBezTo>
                  <a:cubicBezTo>
                    <a:pt x="37430" y="8208"/>
                    <a:pt x="57246" y="0"/>
                    <a:pt x="77909" y="0"/>
                  </a:cubicBezTo>
                  <a:close/>
                </a:path>
              </a:pathLst>
            </a:custGeom>
            <a:solidFill>
              <a:srgbClr val="94C020"/>
            </a:solidFill>
          </p:spPr>
          <p:txBody>
            <a:bodyPr/>
            <a:lstStyle/>
            <a:p>
              <a:endParaRPr lang="en-GB"/>
            </a:p>
          </p:txBody>
        </p:sp>
        <p:sp>
          <p:nvSpPr>
            <p:cNvPr id="27" name="TextBox 27"/>
            <p:cNvSpPr txBox="1"/>
            <p:nvPr/>
          </p:nvSpPr>
          <p:spPr>
            <a:xfrm>
              <a:off x="0" y="0"/>
              <a:ext cx="1121215" cy="853174"/>
            </a:xfrm>
            <a:prstGeom prst="rect">
              <a:avLst/>
            </a:prstGeom>
          </p:spPr>
          <p:txBody>
            <a:bodyPr lIns="61078" tIns="61078" rIns="61078" bIns="61078" rtlCol="0" anchor="ctr"/>
            <a:lstStyle/>
            <a:p>
              <a:pPr algn="ctr">
                <a:lnSpc>
                  <a:spcPts val="2999"/>
                </a:lnSpc>
              </a:pPr>
              <a:endParaRPr/>
            </a:p>
          </p:txBody>
        </p:sp>
      </p:grpSp>
      <p:grpSp>
        <p:nvGrpSpPr>
          <p:cNvPr id="28" name="Group 28"/>
          <p:cNvGrpSpPr/>
          <p:nvPr/>
        </p:nvGrpSpPr>
        <p:grpSpPr>
          <a:xfrm>
            <a:off x="12230635" y="4846877"/>
            <a:ext cx="4577286" cy="2416888"/>
            <a:chOff x="0" y="0"/>
            <a:chExt cx="1012660" cy="534703"/>
          </a:xfrm>
        </p:grpSpPr>
        <p:sp>
          <p:nvSpPr>
            <p:cNvPr id="29" name="Freeform 29"/>
            <p:cNvSpPr/>
            <p:nvPr/>
          </p:nvSpPr>
          <p:spPr>
            <a:xfrm>
              <a:off x="0" y="0"/>
              <a:ext cx="1012660" cy="534703"/>
            </a:xfrm>
            <a:custGeom>
              <a:avLst/>
              <a:gdLst/>
              <a:ahLst/>
              <a:cxnLst/>
              <a:rect l="l" t="t" r="r" b="b"/>
              <a:pathLst>
                <a:path w="1012660" h="534703">
                  <a:moveTo>
                    <a:pt x="86260" y="0"/>
                  </a:moveTo>
                  <a:lnTo>
                    <a:pt x="926400" y="0"/>
                  </a:lnTo>
                  <a:cubicBezTo>
                    <a:pt x="949278" y="0"/>
                    <a:pt x="971218" y="9088"/>
                    <a:pt x="987395" y="25265"/>
                  </a:cubicBezTo>
                  <a:cubicBezTo>
                    <a:pt x="1003572" y="41442"/>
                    <a:pt x="1012660" y="63383"/>
                    <a:pt x="1012660" y="86260"/>
                  </a:cubicBezTo>
                  <a:lnTo>
                    <a:pt x="1012660" y="448442"/>
                  </a:lnTo>
                  <a:cubicBezTo>
                    <a:pt x="1012660" y="471320"/>
                    <a:pt x="1003572" y="493261"/>
                    <a:pt x="987395" y="509438"/>
                  </a:cubicBezTo>
                  <a:cubicBezTo>
                    <a:pt x="971218" y="525615"/>
                    <a:pt x="949278" y="534703"/>
                    <a:pt x="926400" y="534703"/>
                  </a:cubicBezTo>
                  <a:lnTo>
                    <a:pt x="86260" y="534703"/>
                  </a:lnTo>
                  <a:cubicBezTo>
                    <a:pt x="63383" y="534703"/>
                    <a:pt x="41442" y="525615"/>
                    <a:pt x="25265" y="509438"/>
                  </a:cubicBezTo>
                  <a:cubicBezTo>
                    <a:pt x="9088" y="493261"/>
                    <a:pt x="0" y="471320"/>
                    <a:pt x="0" y="448442"/>
                  </a:cubicBezTo>
                  <a:lnTo>
                    <a:pt x="0" y="86260"/>
                  </a:lnTo>
                  <a:cubicBezTo>
                    <a:pt x="0" y="63383"/>
                    <a:pt x="9088" y="41442"/>
                    <a:pt x="25265" y="25265"/>
                  </a:cubicBezTo>
                  <a:cubicBezTo>
                    <a:pt x="41442" y="9088"/>
                    <a:pt x="63383" y="0"/>
                    <a:pt x="86260" y="0"/>
                  </a:cubicBezTo>
                  <a:close/>
                </a:path>
              </a:pathLst>
            </a:custGeom>
            <a:solidFill>
              <a:srgbClr val="FFFFFF"/>
            </a:solidFill>
          </p:spPr>
          <p:txBody>
            <a:bodyPr/>
            <a:lstStyle/>
            <a:p>
              <a:endParaRPr lang="en-GB"/>
            </a:p>
          </p:txBody>
        </p:sp>
        <p:sp>
          <p:nvSpPr>
            <p:cNvPr id="30" name="TextBox 30"/>
            <p:cNvSpPr txBox="1"/>
            <p:nvPr/>
          </p:nvSpPr>
          <p:spPr>
            <a:xfrm>
              <a:off x="0" y="0"/>
              <a:ext cx="1012660" cy="534703"/>
            </a:xfrm>
            <a:prstGeom prst="rect">
              <a:avLst/>
            </a:prstGeom>
          </p:spPr>
          <p:txBody>
            <a:bodyPr lIns="61078" tIns="61078" rIns="61078" bIns="61078" rtlCol="0" anchor="ctr"/>
            <a:lstStyle/>
            <a:p>
              <a:pPr algn="ctr">
                <a:lnSpc>
                  <a:spcPts val="2999"/>
                </a:lnSpc>
              </a:pPr>
              <a:endParaRPr/>
            </a:p>
          </p:txBody>
        </p:sp>
      </p:grpSp>
      <p:sp>
        <p:nvSpPr>
          <p:cNvPr id="31" name="TextBox 31"/>
          <p:cNvSpPr txBox="1"/>
          <p:nvPr/>
        </p:nvSpPr>
        <p:spPr>
          <a:xfrm>
            <a:off x="12476740" y="5258493"/>
            <a:ext cx="3984129" cy="1593122"/>
          </a:xfrm>
          <a:prstGeom prst="rect">
            <a:avLst/>
          </a:prstGeom>
        </p:spPr>
        <p:txBody>
          <a:bodyPr lIns="0" tIns="0" rIns="0" bIns="0" rtlCol="0" anchor="t">
            <a:spAutoFit/>
          </a:bodyPr>
          <a:lstStyle/>
          <a:p>
            <a:pPr algn="just">
              <a:lnSpc>
                <a:spcPts val="2100"/>
              </a:lnSpc>
              <a:spcBef>
                <a:spcPct val="0"/>
              </a:spcBef>
            </a:pPr>
            <a:r>
              <a:rPr lang="en-US" sz="1750" spc="16">
                <a:solidFill>
                  <a:srgbClr val="000000"/>
                </a:solidFill>
                <a:latin typeface="TT Rounds Condensed"/>
              </a:rPr>
              <a:t>Subsidies are an alternative form of external financing. These subsidies usually correspond to a percentage of the total capital of the investment and are the most attractive and important incentive for the potential investor.</a:t>
            </a:r>
          </a:p>
        </p:txBody>
      </p:sp>
      <p:sp>
        <p:nvSpPr>
          <p:cNvPr id="32" name="TextBox 32"/>
          <p:cNvSpPr txBox="1"/>
          <p:nvPr/>
        </p:nvSpPr>
        <p:spPr>
          <a:xfrm>
            <a:off x="13763186" y="4016548"/>
            <a:ext cx="1680021" cy="447675"/>
          </a:xfrm>
          <a:prstGeom prst="rect">
            <a:avLst/>
          </a:prstGeom>
        </p:spPr>
        <p:txBody>
          <a:bodyPr lIns="0" tIns="0" rIns="0" bIns="0" rtlCol="0" anchor="t">
            <a:spAutoFit/>
          </a:bodyPr>
          <a:lstStyle/>
          <a:p>
            <a:pPr algn="l">
              <a:lnSpc>
                <a:spcPts val="3599"/>
              </a:lnSpc>
              <a:spcBef>
                <a:spcPct val="0"/>
              </a:spcBef>
            </a:pPr>
            <a:r>
              <a:rPr lang="en-US" sz="2999" spc="28">
                <a:solidFill>
                  <a:srgbClr val="FFFFFF"/>
                </a:solidFill>
                <a:latin typeface="TT Rounds Condensed Bold"/>
              </a:rPr>
              <a:t>Subsidies</a:t>
            </a:r>
          </a:p>
        </p:txBody>
      </p:sp>
      <p:sp>
        <p:nvSpPr>
          <p:cNvPr id="33" name="TextBox 33"/>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Funding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28700" y="2850881"/>
            <a:ext cx="306392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Sources of Funding</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22</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71992" y="1770683"/>
            <a:ext cx="6194351"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5. Funding</a:t>
            </a:r>
          </a:p>
        </p:txBody>
      </p:sp>
      <p:grpSp>
        <p:nvGrpSpPr>
          <p:cNvPr id="6" name="Group 6"/>
          <p:cNvGrpSpPr/>
          <p:nvPr/>
        </p:nvGrpSpPr>
        <p:grpSpPr>
          <a:xfrm>
            <a:off x="1822580" y="3689591"/>
            <a:ext cx="14642840" cy="3840195"/>
            <a:chOff x="0" y="0"/>
            <a:chExt cx="19523787" cy="5120260"/>
          </a:xfrm>
        </p:grpSpPr>
        <p:sp>
          <p:nvSpPr>
            <p:cNvPr id="7" name="TextBox 7"/>
            <p:cNvSpPr txBox="1"/>
            <p:nvPr/>
          </p:nvSpPr>
          <p:spPr>
            <a:xfrm>
              <a:off x="10593857" y="408112"/>
              <a:ext cx="3670089" cy="588532"/>
            </a:xfrm>
            <a:prstGeom prst="rect">
              <a:avLst/>
            </a:prstGeom>
          </p:spPr>
          <p:txBody>
            <a:bodyPr lIns="0" tIns="0" rIns="0" bIns="0" rtlCol="0" anchor="t">
              <a:spAutoFit/>
            </a:bodyPr>
            <a:lstStyle/>
            <a:p>
              <a:pPr algn="l">
                <a:lnSpc>
                  <a:spcPts val="3549"/>
                </a:lnSpc>
                <a:spcBef>
                  <a:spcPct val="0"/>
                </a:spcBef>
              </a:pPr>
              <a:r>
                <a:rPr lang="en-US" sz="2957" u="sng" spc="27">
                  <a:solidFill>
                    <a:srgbClr val="94C020"/>
                  </a:solidFill>
                  <a:latin typeface="TT Rounds Condensed"/>
                </a:rPr>
                <a:t>Loan funds </a:t>
              </a:r>
            </a:p>
          </p:txBody>
        </p:sp>
        <p:grpSp>
          <p:nvGrpSpPr>
            <p:cNvPr id="8" name="Group 8"/>
            <p:cNvGrpSpPr/>
            <p:nvPr/>
          </p:nvGrpSpPr>
          <p:grpSpPr>
            <a:xfrm>
              <a:off x="0" y="0"/>
              <a:ext cx="8833185" cy="5120260"/>
              <a:chOff x="0" y="0"/>
              <a:chExt cx="1707324" cy="989671"/>
            </a:xfrm>
          </p:grpSpPr>
          <p:sp>
            <p:nvSpPr>
              <p:cNvPr id="9" name="Freeform 9"/>
              <p:cNvSpPr/>
              <p:nvPr/>
            </p:nvSpPr>
            <p:spPr>
              <a:xfrm>
                <a:off x="0" y="0"/>
                <a:ext cx="1707324" cy="989671"/>
              </a:xfrm>
              <a:custGeom>
                <a:avLst/>
                <a:gdLst/>
                <a:ahLst/>
                <a:cxnLst/>
                <a:rect l="l" t="t" r="r" b="b"/>
                <a:pathLst>
                  <a:path w="1707324" h="989671">
                    <a:moveTo>
                      <a:pt x="58764" y="0"/>
                    </a:moveTo>
                    <a:lnTo>
                      <a:pt x="1648561" y="0"/>
                    </a:lnTo>
                    <a:cubicBezTo>
                      <a:pt x="1664146" y="0"/>
                      <a:pt x="1679093" y="6191"/>
                      <a:pt x="1690113" y="17211"/>
                    </a:cubicBezTo>
                    <a:cubicBezTo>
                      <a:pt x="1701133" y="28232"/>
                      <a:pt x="1707324" y="43179"/>
                      <a:pt x="1707324" y="58764"/>
                    </a:cubicBezTo>
                    <a:lnTo>
                      <a:pt x="1707324" y="930907"/>
                    </a:lnTo>
                    <a:cubicBezTo>
                      <a:pt x="1707324" y="946492"/>
                      <a:pt x="1701133" y="961439"/>
                      <a:pt x="1690113" y="972460"/>
                    </a:cubicBezTo>
                    <a:cubicBezTo>
                      <a:pt x="1679093" y="983480"/>
                      <a:pt x="1664146" y="989671"/>
                      <a:pt x="1648561" y="989671"/>
                    </a:cubicBezTo>
                    <a:lnTo>
                      <a:pt x="58764" y="989671"/>
                    </a:lnTo>
                    <a:cubicBezTo>
                      <a:pt x="43179" y="989671"/>
                      <a:pt x="28232" y="983480"/>
                      <a:pt x="17211" y="972460"/>
                    </a:cubicBezTo>
                    <a:cubicBezTo>
                      <a:pt x="6191" y="961439"/>
                      <a:pt x="0" y="946492"/>
                      <a:pt x="0" y="930907"/>
                    </a:cubicBezTo>
                    <a:lnTo>
                      <a:pt x="0" y="58764"/>
                    </a:lnTo>
                    <a:cubicBezTo>
                      <a:pt x="0" y="43179"/>
                      <a:pt x="6191" y="28232"/>
                      <a:pt x="17211" y="17211"/>
                    </a:cubicBezTo>
                    <a:cubicBezTo>
                      <a:pt x="28232" y="6191"/>
                      <a:pt x="43179" y="0"/>
                      <a:pt x="58764" y="0"/>
                    </a:cubicBezTo>
                    <a:close/>
                  </a:path>
                </a:pathLst>
              </a:custGeom>
              <a:solidFill>
                <a:srgbClr val="94C020"/>
              </a:solidFill>
            </p:spPr>
            <p:txBody>
              <a:bodyPr/>
              <a:lstStyle/>
              <a:p>
                <a:endParaRPr lang="en-GB"/>
              </a:p>
            </p:txBody>
          </p:sp>
          <p:sp>
            <p:nvSpPr>
              <p:cNvPr id="10" name="TextBox 10"/>
              <p:cNvSpPr txBox="1"/>
              <p:nvPr/>
            </p:nvSpPr>
            <p:spPr>
              <a:xfrm>
                <a:off x="0" y="-9525"/>
                <a:ext cx="1707324" cy="999196"/>
              </a:xfrm>
              <a:prstGeom prst="rect">
                <a:avLst/>
              </a:prstGeom>
            </p:spPr>
            <p:txBody>
              <a:bodyPr lIns="52654" tIns="52654" rIns="52654" bIns="52654" rtlCol="0" anchor="ctr"/>
              <a:lstStyle/>
              <a:p>
                <a:pPr algn="ctr">
                  <a:lnSpc>
                    <a:spcPts val="3600"/>
                  </a:lnSpc>
                </a:pPr>
                <a:endParaRPr/>
              </a:p>
            </p:txBody>
          </p:sp>
        </p:grpSp>
        <p:grpSp>
          <p:nvGrpSpPr>
            <p:cNvPr id="11" name="Group 11"/>
            <p:cNvGrpSpPr/>
            <p:nvPr/>
          </p:nvGrpSpPr>
          <p:grpSpPr>
            <a:xfrm>
              <a:off x="446237" y="1858755"/>
              <a:ext cx="7977964" cy="2690728"/>
              <a:chOff x="0" y="0"/>
              <a:chExt cx="1542023" cy="520078"/>
            </a:xfrm>
          </p:grpSpPr>
          <p:sp>
            <p:nvSpPr>
              <p:cNvPr id="12" name="Freeform 12"/>
              <p:cNvSpPr/>
              <p:nvPr/>
            </p:nvSpPr>
            <p:spPr>
              <a:xfrm>
                <a:off x="0" y="0"/>
                <a:ext cx="1542023" cy="520078"/>
              </a:xfrm>
              <a:custGeom>
                <a:avLst/>
                <a:gdLst/>
                <a:ahLst/>
                <a:cxnLst/>
                <a:rect l="l" t="t" r="r" b="b"/>
                <a:pathLst>
                  <a:path w="1542023" h="520078">
                    <a:moveTo>
                      <a:pt x="65063" y="0"/>
                    </a:moveTo>
                    <a:lnTo>
                      <a:pt x="1476960" y="0"/>
                    </a:lnTo>
                    <a:cubicBezTo>
                      <a:pt x="1512893" y="0"/>
                      <a:pt x="1542023" y="29130"/>
                      <a:pt x="1542023" y="65063"/>
                    </a:cubicBezTo>
                    <a:lnTo>
                      <a:pt x="1542023" y="455015"/>
                    </a:lnTo>
                    <a:cubicBezTo>
                      <a:pt x="1542023" y="490948"/>
                      <a:pt x="1512893" y="520078"/>
                      <a:pt x="1476960" y="520078"/>
                    </a:cubicBezTo>
                    <a:lnTo>
                      <a:pt x="65063" y="520078"/>
                    </a:lnTo>
                    <a:cubicBezTo>
                      <a:pt x="29130" y="520078"/>
                      <a:pt x="0" y="490948"/>
                      <a:pt x="0" y="455015"/>
                    </a:cubicBezTo>
                    <a:lnTo>
                      <a:pt x="0" y="65063"/>
                    </a:lnTo>
                    <a:cubicBezTo>
                      <a:pt x="0" y="29130"/>
                      <a:pt x="29130" y="0"/>
                      <a:pt x="65063" y="0"/>
                    </a:cubicBezTo>
                    <a:close/>
                  </a:path>
                </a:pathLst>
              </a:custGeom>
              <a:solidFill>
                <a:srgbClr val="FFFFFF"/>
              </a:solidFill>
            </p:spPr>
            <p:txBody>
              <a:bodyPr/>
              <a:lstStyle/>
              <a:p>
                <a:endParaRPr lang="en-GB"/>
              </a:p>
            </p:txBody>
          </p:sp>
          <p:sp>
            <p:nvSpPr>
              <p:cNvPr id="13" name="TextBox 13"/>
              <p:cNvSpPr txBox="1"/>
              <p:nvPr/>
            </p:nvSpPr>
            <p:spPr>
              <a:xfrm>
                <a:off x="0" y="-9525"/>
                <a:ext cx="1542023" cy="529603"/>
              </a:xfrm>
              <a:prstGeom prst="rect">
                <a:avLst/>
              </a:prstGeom>
            </p:spPr>
            <p:txBody>
              <a:bodyPr lIns="52654" tIns="52654" rIns="52654" bIns="52654" rtlCol="0" anchor="ctr"/>
              <a:lstStyle/>
              <a:p>
                <a:pPr algn="ctr">
                  <a:lnSpc>
                    <a:spcPts val="3600"/>
                  </a:lnSpc>
                </a:pPr>
                <a:endParaRPr/>
              </a:p>
            </p:txBody>
          </p:sp>
        </p:grpSp>
        <p:grpSp>
          <p:nvGrpSpPr>
            <p:cNvPr id="14" name="Group 14"/>
            <p:cNvGrpSpPr/>
            <p:nvPr/>
          </p:nvGrpSpPr>
          <p:grpSpPr>
            <a:xfrm>
              <a:off x="9205038" y="0"/>
              <a:ext cx="10318748" cy="5120260"/>
              <a:chOff x="0" y="0"/>
              <a:chExt cx="1719383" cy="853174"/>
            </a:xfrm>
          </p:grpSpPr>
          <p:sp>
            <p:nvSpPr>
              <p:cNvPr id="15" name="Freeform 15"/>
              <p:cNvSpPr/>
              <p:nvPr/>
            </p:nvSpPr>
            <p:spPr>
              <a:xfrm>
                <a:off x="0" y="0"/>
                <a:ext cx="1719383" cy="853174"/>
              </a:xfrm>
              <a:custGeom>
                <a:avLst/>
                <a:gdLst/>
                <a:ahLst/>
                <a:cxnLst/>
                <a:rect l="l" t="t" r="r" b="b"/>
                <a:pathLst>
                  <a:path w="1719383" h="853174">
                    <a:moveTo>
                      <a:pt x="50304" y="0"/>
                    </a:moveTo>
                    <a:lnTo>
                      <a:pt x="1669079" y="0"/>
                    </a:lnTo>
                    <a:cubicBezTo>
                      <a:pt x="1696861" y="0"/>
                      <a:pt x="1719383" y="22522"/>
                      <a:pt x="1719383" y="50304"/>
                    </a:cubicBezTo>
                    <a:lnTo>
                      <a:pt x="1719383" y="802870"/>
                    </a:lnTo>
                    <a:cubicBezTo>
                      <a:pt x="1719383" y="830652"/>
                      <a:pt x="1696861" y="853174"/>
                      <a:pt x="1669079" y="853174"/>
                    </a:cubicBezTo>
                    <a:lnTo>
                      <a:pt x="50304" y="853174"/>
                    </a:lnTo>
                    <a:cubicBezTo>
                      <a:pt x="22522" y="853174"/>
                      <a:pt x="0" y="830652"/>
                      <a:pt x="0" y="802870"/>
                    </a:cubicBezTo>
                    <a:lnTo>
                      <a:pt x="0" y="50304"/>
                    </a:lnTo>
                    <a:cubicBezTo>
                      <a:pt x="0" y="22522"/>
                      <a:pt x="22522" y="0"/>
                      <a:pt x="50304" y="0"/>
                    </a:cubicBezTo>
                    <a:close/>
                  </a:path>
                </a:pathLst>
              </a:custGeom>
              <a:solidFill>
                <a:srgbClr val="94C020"/>
              </a:solidFill>
            </p:spPr>
            <p:txBody>
              <a:bodyPr/>
              <a:lstStyle/>
              <a:p>
                <a:endParaRPr lang="en-GB"/>
              </a:p>
            </p:txBody>
          </p:sp>
          <p:sp>
            <p:nvSpPr>
              <p:cNvPr id="16" name="TextBox 16"/>
              <p:cNvSpPr txBox="1"/>
              <p:nvPr/>
            </p:nvSpPr>
            <p:spPr>
              <a:xfrm>
                <a:off x="0" y="0"/>
                <a:ext cx="1719383" cy="853174"/>
              </a:xfrm>
              <a:prstGeom prst="rect">
                <a:avLst/>
              </a:prstGeom>
            </p:spPr>
            <p:txBody>
              <a:bodyPr lIns="61078" tIns="61078" rIns="61078" bIns="61078" rtlCol="0" anchor="ctr"/>
              <a:lstStyle/>
              <a:p>
                <a:pPr algn="ctr">
                  <a:lnSpc>
                    <a:spcPts val="2999"/>
                  </a:lnSpc>
                </a:pPr>
                <a:endParaRPr/>
              </a:p>
            </p:txBody>
          </p:sp>
        </p:grpSp>
        <p:grpSp>
          <p:nvGrpSpPr>
            <p:cNvPr id="17" name="Group 17"/>
            <p:cNvGrpSpPr/>
            <p:nvPr/>
          </p:nvGrpSpPr>
          <p:grpSpPr>
            <a:xfrm>
              <a:off x="9726324" y="1858755"/>
              <a:ext cx="9319697" cy="2690728"/>
              <a:chOff x="0" y="0"/>
              <a:chExt cx="1552914" cy="448348"/>
            </a:xfrm>
          </p:grpSpPr>
          <p:sp>
            <p:nvSpPr>
              <p:cNvPr id="18" name="Freeform 18"/>
              <p:cNvSpPr/>
              <p:nvPr/>
            </p:nvSpPr>
            <p:spPr>
              <a:xfrm>
                <a:off x="0" y="0"/>
                <a:ext cx="1552914" cy="448348"/>
              </a:xfrm>
              <a:custGeom>
                <a:avLst/>
                <a:gdLst/>
                <a:ahLst/>
                <a:cxnLst/>
                <a:rect l="l" t="t" r="r" b="b"/>
                <a:pathLst>
                  <a:path w="1552914" h="448348">
                    <a:moveTo>
                      <a:pt x="55696" y="0"/>
                    </a:moveTo>
                    <a:lnTo>
                      <a:pt x="1497218" y="0"/>
                    </a:lnTo>
                    <a:cubicBezTo>
                      <a:pt x="1511989" y="0"/>
                      <a:pt x="1526156" y="5868"/>
                      <a:pt x="1536601" y="16313"/>
                    </a:cubicBezTo>
                    <a:cubicBezTo>
                      <a:pt x="1547046" y="26758"/>
                      <a:pt x="1552914" y="40925"/>
                      <a:pt x="1552914" y="55696"/>
                    </a:cubicBezTo>
                    <a:lnTo>
                      <a:pt x="1552914" y="392652"/>
                    </a:lnTo>
                    <a:cubicBezTo>
                      <a:pt x="1552914" y="407424"/>
                      <a:pt x="1547046" y="421590"/>
                      <a:pt x="1536601" y="432035"/>
                    </a:cubicBezTo>
                    <a:cubicBezTo>
                      <a:pt x="1526156" y="442480"/>
                      <a:pt x="1511989" y="448348"/>
                      <a:pt x="1497218" y="448348"/>
                    </a:cubicBezTo>
                    <a:lnTo>
                      <a:pt x="55696" y="448348"/>
                    </a:lnTo>
                    <a:cubicBezTo>
                      <a:pt x="40925" y="448348"/>
                      <a:pt x="26758" y="442480"/>
                      <a:pt x="16313" y="432035"/>
                    </a:cubicBezTo>
                    <a:cubicBezTo>
                      <a:pt x="5868" y="421590"/>
                      <a:pt x="0" y="407424"/>
                      <a:pt x="0" y="392652"/>
                    </a:cubicBezTo>
                    <a:lnTo>
                      <a:pt x="0" y="55696"/>
                    </a:lnTo>
                    <a:cubicBezTo>
                      <a:pt x="0" y="40925"/>
                      <a:pt x="5868" y="26758"/>
                      <a:pt x="16313" y="16313"/>
                    </a:cubicBezTo>
                    <a:cubicBezTo>
                      <a:pt x="26758" y="5868"/>
                      <a:pt x="40925" y="0"/>
                      <a:pt x="55696" y="0"/>
                    </a:cubicBezTo>
                    <a:close/>
                  </a:path>
                </a:pathLst>
              </a:custGeom>
              <a:solidFill>
                <a:srgbClr val="FFFFFF"/>
              </a:solidFill>
            </p:spPr>
            <p:txBody>
              <a:bodyPr/>
              <a:lstStyle/>
              <a:p>
                <a:endParaRPr lang="en-GB"/>
              </a:p>
            </p:txBody>
          </p:sp>
          <p:sp>
            <p:nvSpPr>
              <p:cNvPr id="19" name="TextBox 19"/>
              <p:cNvSpPr txBox="1"/>
              <p:nvPr/>
            </p:nvSpPr>
            <p:spPr>
              <a:xfrm>
                <a:off x="0" y="0"/>
                <a:ext cx="1552914" cy="448348"/>
              </a:xfrm>
              <a:prstGeom prst="rect">
                <a:avLst/>
              </a:prstGeom>
            </p:spPr>
            <p:txBody>
              <a:bodyPr lIns="61078" tIns="61078" rIns="61078" bIns="61078" rtlCol="0" anchor="ctr"/>
              <a:lstStyle/>
              <a:p>
                <a:pPr algn="ctr">
                  <a:lnSpc>
                    <a:spcPts val="2999"/>
                  </a:lnSpc>
                </a:pPr>
                <a:endParaRPr/>
              </a:p>
            </p:txBody>
          </p:sp>
        </p:grpSp>
        <p:sp>
          <p:nvSpPr>
            <p:cNvPr id="20" name="TextBox 20"/>
            <p:cNvSpPr txBox="1"/>
            <p:nvPr/>
          </p:nvSpPr>
          <p:spPr>
            <a:xfrm>
              <a:off x="2274488" y="830854"/>
              <a:ext cx="3934040" cy="610011"/>
            </a:xfrm>
            <a:prstGeom prst="rect">
              <a:avLst/>
            </a:prstGeom>
          </p:spPr>
          <p:txBody>
            <a:bodyPr lIns="0" tIns="0" rIns="0" bIns="0" rtlCol="0" anchor="t">
              <a:spAutoFit/>
            </a:bodyPr>
            <a:lstStyle/>
            <a:p>
              <a:pPr algn="l">
                <a:lnSpc>
                  <a:spcPts val="3679"/>
                </a:lnSpc>
                <a:spcBef>
                  <a:spcPct val="0"/>
                </a:spcBef>
              </a:pPr>
              <a:r>
                <a:rPr lang="en-US" sz="3065" spc="28">
                  <a:solidFill>
                    <a:srgbClr val="FFFFFF"/>
                  </a:solidFill>
                  <a:latin typeface="TT Rounds Condensed Bold"/>
                </a:rPr>
                <a:t> Venture Capitals </a:t>
              </a:r>
            </a:p>
          </p:txBody>
        </p:sp>
        <p:sp>
          <p:nvSpPr>
            <p:cNvPr id="21" name="TextBox 21"/>
            <p:cNvSpPr txBox="1"/>
            <p:nvPr/>
          </p:nvSpPr>
          <p:spPr>
            <a:xfrm>
              <a:off x="1009626" y="2503255"/>
              <a:ext cx="6851188" cy="1401728"/>
            </a:xfrm>
            <a:prstGeom prst="rect">
              <a:avLst/>
            </a:prstGeom>
          </p:spPr>
          <p:txBody>
            <a:bodyPr lIns="0" tIns="0" rIns="0" bIns="0" rtlCol="0" anchor="t">
              <a:spAutoFit/>
            </a:bodyPr>
            <a:lstStyle/>
            <a:p>
              <a:pPr algn="just">
                <a:lnSpc>
                  <a:spcPts val="2084"/>
                </a:lnSpc>
                <a:spcBef>
                  <a:spcPct val="0"/>
                </a:spcBef>
              </a:pPr>
              <a:r>
                <a:rPr lang="en-US" sz="1737" spc="16">
                  <a:solidFill>
                    <a:srgbClr val="000000"/>
                  </a:solidFill>
                  <a:latin typeface="TT Rounds Condensed"/>
                </a:rPr>
                <a:t>Internal sources of finance include the entrepreneur's personal funds or what he can draw from his environment. Typically, Deakins &amp; Freel (2007) describe them as “3F” (friends, family, and founder). </a:t>
              </a:r>
            </a:p>
          </p:txBody>
        </p:sp>
        <p:sp>
          <p:nvSpPr>
            <p:cNvPr id="22" name="TextBox 22"/>
            <p:cNvSpPr txBox="1"/>
            <p:nvPr/>
          </p:nvSpPr>
          <p:spPr>
            <a:xfrm>
              <a:off x="10424796" y="2328039"/>
              <a:ext cx="7879232" cy="1752160"/>
            </a:xfrm>
            <a:prstGeom prst="rect">
              <a:avLst/>
            </a:prstGeom>
          </p:spPr>
          <p:txBody>
            <a:bodyPr lIns="0" tIns="0" rIns="0" bIns="0" rtlCol="0" anchor="t">
              <a:spAutoFit/>
            </a:bodyPr>
            <a:lstStyle/>
            <a:p>
              <a:pPr algn="just">
                <a:lnSpc>
                  <a:spcPts val="2092"/>
                </a:lnSpc>
                <a:spcBef>
                  <a:spcPct val="0"/>
                </a:spcBef>
              </a:pPr>
              <a:r>
                <a:rPr lang="en-US" sz="1743" spc="16">
                  <a:solidFill>
                    <a:srgbClr val="000000"/>
                  </a:solidFill>
                  <a:latin typeface="TT Rounds Condensed"/>
                </a:rPr>
                <a:t>External sources of financing include short-term bank loans, venture capital companies, official or unofficial investors, financial leases or even subsidies and grants. Bank lending is the most widespread and the most important form of external financing for businesses.  </a:t>
              </a:r>
            </a:p>
          </p:txBody>
        </p:sp>
        <p:sp>
          <p:nvSpPr>
            <p:cNvPr id="23" name="TextBox 23"/>
            <p:cNvSpPr txBox="1"/>
            <p:nvPr/>
          </p:nvSpPr>
          <p:spPr>
            <a:xfrm>
              <a:off x="10809033" y="830854"/>
              <a:ext cx="7136409" cy="613576"/>
            </a:xfrm>
            <a:prstGeom prst="rect">
              <a:avLst/>
            </a:prstGeom>
          </p:spPr>
          <p:txBody>
            <a:bodyPr lIns="0" tIns="0" rIns="0" bIns="0" rtlCol="0" anchor="t">
              <a:spAutoFit/>
            </a:bodyPr>
            <a:lstStyle/>
            <a:p>
              <a:pPr algn="ctr">
                <a:lnSpc>
                  <a:spcPts val="3667"/>
                </a:lnSpc>
                <a:spcBef>
                  <a:spcPct val="0"/>
                </a:spcBef>
              </a:pPr>
              <a:r>
                <a:rPr lang="en-US" sz="3056" spc="28">
                  <a:solidFill>
                    <a:srgbClr val="FFFFFF"/>
                  </a:solidFill>
                  <a:latin typeface="TT Rounds Condensed Bold"/>
                </a:rPr>
                <a:t>Start-up &amp; financial constraints </a:t>
              </a:r>
            </a:p>
          </p:txBody>
        </p:sp>
      </p:grpSp>
      <p:sp>
        <p:nvSpPr>
          <p:cNvPr id="24" name="TextBox 2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Funding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769001" y="5274904"/>
            <a:ext cx="2323859" cy="718392"/>
            <a:chOff x="0" y="0"/>
            <a:chExt cx="543826" cy="168117"/>
          </a:xfrm>
        </p:grpSpPr>
        <p:sp>
          <p:nvSpPr>
            <p:cNvPr id="4" name="Freeform 4"/>
            <p:cNvSpPr/>
            <p:nvPr/>
          </p:nvSpPr>
          <p:spPr>
            <a:xfrm>
              <a:off x="0" y="0"/>
              <a:ext cx="543826" cy="168117"/>
            </a:xfrm>
            <a:custGeom>
              <a:avLst/>
              <a:gdLst/>
              <a:ahLst/>
              <a:cxnLst/>
              <a:rect l="l" t="t" r="r" b="b"/>
              <a:pathLst>
                <a:path w="543826" h="168117">
                  <a:moveTo>
                    <a:pt x="84059" y="0"/>
                  </a:moveTo>
                  <a:lnTo>
                    <a:pt x="459767" y="0"/>
                  </a:lnTo>
                  <a:cubicBezTo>
                    <a:pt x="506192" y="0"/>
                    <a:pt x="543826" y="37634"/>
                    <a:pt x="543826" y="84059"/>
                  </a:cubicBezTo>
                  <a:lnTo>
                    <a:pt x="543826" y="84059"/>
                  </a:lnTo>
                  <a:cubicBezTo>
                    <a:pt x="543826" y="106352"/>
                    <a:pt x="534970" y="127733"/>
                    <a:pt x="519206" y="143497"/>
                  </a:cubicBezTo>
                  <a:cubicBezTo>
                    <a:pt x="503442" y="159261"/>
                    <a:pt x="482061" y="168117"/>
                    <a:pt x="459767" y="168117"/>
                  </a:cubicBezTo>
                  <a:lnTo>
                    <a:pt x="84059" y="168117"/>
                  </a:lnTo>
                  <a:cubicBezTo>
                    <a:pt x="37634" y="168117"/>
                    <a:pt x="0" y="130483"/>
                    <a:pt x="0" y="84059"/>
                  </a:cubicBezTo>
                  <a:lnTo>
                    <a:pt x="0" y="84059"/>
                  </a:lnTo>
                  <a:cubicBezTo>
                    <a:pt x="0" y="37634"/>
                    <a:pt x="37634" y="0"/>
                    <a:pt x="84059" y="0"/>
                  </a:cubicBezTo>
                  <a:close/>
                </a:path>
              </a:pathLst>
            </a:custGeom>
            <a:solidFill>
              <a:srgbClr val="94C020"/>
            </a:solidFill>
          </p:spPr>
          <p:txBody>
            <a:bodyPr/>
            <a:lstStyle/>
            <a:p>
              <a:endParaRPr lang="en-GB"/>
            </a:p>
          </p:txBody>
        </p:sp>
        <p:sp>
          <p:nvSpPr>
            <p:cNvPr id="5" name="TextBox 5"/>
            <p:cNvSpPr txBox="1"/>
            <p:nvPr/>
          </p:nvSpPr>
          <p:spPr>
            <a:xfrm>
              <a:off x="0" y="0"/>
              <a:ext cx="543826" cy="168117"/>
            </a:xfrm>
            <a:prstGeom prst="rect">
              <a:avLst/>
            </a:prstGeom>
          </p:spPr>
          <p:txBody>
            <a:bodyPr lIns="50800" tIns="50800" rIns="50800" bIns="50800" rtlCol="0" anchor="ctr"/>
            <a:lstStyle/>
            <a:p>
              <a:pPr algn="ctr">
                <a:lnSpc>
                  <a:spcPts val="2999"/>
                </a:lnSpc>
              </a:pPr>
              <a:endParaRPr/>
            </a:p>
          </p:txBody>
        </p:sp>
      </p:grpSp>
      <p:sp>
        <p:nvSpPr>
          <p:cNvPr id="6" name="Freeform 6"/>
          <p:cNvSpPr/>
          <p:nvPr/>
        </p:nvSpPr>
        <p:spPr>
          <a:xfrm>
            <a:off x="4790532" y="4046897"/>
            <a:ext cx="853381" cy="372906"/>
          </a:xfrm>
          <a:custGeom>
            <a:avLst/>
            <a:gdLst/>
            <a:ahLst/>
            <a:cxnLst/>
            <a:rect l="l" t="t" r="r" b="b"/>
            <a:pathLst>
              <a:path w="853381" h="372906">
                <a:moveTo>
                  <a:pt x="0" y="0"/>
                </a:moveTo>
                <a:lnTo>
                  <a:pt x="853382" y="0"/>
                </a:lnTo>
                <a:lnTo>
                  <a:pt x="853382"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0707902" y="4046897"/>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0707902" y="4567674"/>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0707902" y="5088451"/>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a:off x="4816933" y="6711843"/>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Freeform 11"/>
          <p:cNvSpPr/>
          <p:nvPr/>
        </p:nvSpPr>
        <p:spPr>
          <a:xfrm>
            <a:off x="4816933" y="7320586"/>
            <a:ext cx="853381" cy="372906"/>
          </a:xfrm>
          <a:custGeom>
            <a:avLst/>
            <a:gdLst/>
            <a:ahLst/>
            <a:cxnLst/>
            <a:rect l="l" t="t" r="r" b="b"/>
            <a:pathLst>
              <a:path w="853381" h="372906">
                <a:moveTo>
                  <a:pt x="0" y="0"/>
                </a:moveTo>
                <a:lnTo>
                  <a:pt x="853381" y="0"/>
                </a:lnTo>
                <a:lnTo>
                  <a:pt x="853381" y="372906"/>
                </a:lnTo>
                <a:lnTo>
                  <a:pt x="0" y="372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AutoShape 12"/>
          <p:cNvSpPr/>
          <p:nvPr/>
        </p:nvSpPr>
        <p:spPr>
          <a:xfrm>
            <a:off x="4790532" y="4233350"/>
            <a:ext cx="26400" cy="3273689"/>
          </a:xfrm>
          <a:prstGeom prst="line">
            <a:avLst/>
          </a:prstGeom>
          <a:ln w="38100" cap="flat">
            <a:solidFill>
              <a:srgbClr val="000000"/>
            </a:solidFill>
            <a:prstDash val="solid"/>
            <a:headEnd type="none" w="sm" len="sm"/>
            <a:tailEnd type="none" w="sm" len="sm"/>
          </a:ln>
        </p:spPr>
        <p:txBody>
          <a:bodyPr/>
          <a:lstStyle/>
          <a:p>
            <a:endParaRPr lang="en-GB"/>
          </a:p>
        </p:txBody>
      </p:sp>
      <p:sp>
        <p:nvSpPr>
          <p:cNvPr id="13" name="TextBox 13"/>
          <p:cNvSpPr txBox="1"/>
          <p:nvPr/>
        </p:nvSpPr>
        <p:spPr>
          <a:xfrm>
            <a:off x="1028700" y="2850881"/>
            <a:ext cx="3063925"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Sources of Funding</a:t>
            </a:r>
          </a:p>
          <a:p>
            <a:pPr algn="l">
              <a:lnSpc>
                <a:spcPts val="2999"/>
              </a:lnSpc>
              <a:spcBef>
                <a:spcPct val="0"/>
              </a:spcBef>
            </a:pPr>
            <a:endParaRPr lang="en-US" sz="2999" u="sng" spc="28">
              <a:solidFill>
                <a:srgbClr val="94C020"/>
              </a:solidFill>
              <a:latin typeface="TT Rounds Condensed"/>
            </a:endParaRPr>
          </a:p>
        </p:txBody>
      </p:sp>
      <p:sp>
        <p:nvSpPr>
          <p:cNvPr id="14" name="TextBox 1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23</a:t>
            </a:r>
          </a:p>
          <a:p>
            <a:pPr algn="r">
              <a:lnSpc>
                <a:spcPts val="2160"/>
              </a:lnSpc>
            </a:pPr>
            <a:endParaRPr lang="en-US" sz="1800" spc="16">
              <a:solidFill>
                <a:srgbClr val="898989"/>
              </a:solidFill>
              <a:latin typeface="TT Rounds Condensed Bold"/>
            </a:endParaRPr>
          </a:p>
        </p:txBody>
      </p:sp>
      <p:sp>
        <p:nvSpPr>
          <p:cNvPr id="15" name="TextBox 15"/>
          <p:cNvSpPr txBox="1"/>
          <p:nvPr/>
        </p:nvSpPr>
        <p:spPr>
          <a:xfrm>
            <a:off x="971992" y="1770683"/>
            <a:ext cx="6194351"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5. Funding</a:t>
            </a:r>
          </a:p>
        </p:txBody>
      </p:sp>
      <p:sp>
        <p:nvSpPr>
          <p:cNvPr id="16" name="TextBox 16"/>
          <p:cNvSpPr txBox="1"/>
          <p:nvPr/>
        </p:nvSpPr>
        <p:spPr>
          <a:xfrm>
            <a:off x="1947134" y="5573891"/>
            <a:ext cx="1967594" cy="272819"/>
          </a:xfrm>
          <a:prstGeom prst="rect">
            <a:avLst/>
          </a:prstGeom>
        </p:spPr>
        <p:txBody>
          <a:bodyPr lIns="0" tIns="0" rIns="0" bIns="0" rtlCol="0" anchor="t">
            <a:spAutoFit/>
          </a:bodyPr>
          <a:lstStyle/>
          <a:p>
            <a:pPr algn="l">
              <a:lnSpc>
                <a:spcPts val="1716"/>
              </a:lnSpc>
            </a:pPr>
            <a:r>
              <a:rPr lang="en-US" sz="2813" spc="26">
                <a:solidFill>
                  <a:srgbClr val="FFFFFF"/>
                </a:solidFill>
                <a:latin typeface="TT Rounds Condensed Bold"/>
              </a:rPr>
              <a:t>EU Funding   </a:t>
            </a:r>
          </a:p>
        </p:txBody>
      </p:sp>
      <p:sp>
        <p:nvSpPr>
          <p:cNvPr id="17" name="TextBox 17"/>
          <p:cNvSpPr txBox="1"/>
          <p:nvPr/>
        </p:nvSpPr>
        <p:spPr>
          <a:xfrm>
            <a:off x="5887155" y="4044608"/>
            <a:ext cx="4574191" cy="375195"/>
          </a:xfrm>
          <a:prstGeom prst="rect">
            <a:avLst/>
          </a:prstGeom>
        </p:spPr>
        <p:txBody>
          <a:bodyPr lIns="0" tIns="0" rIns="0" bIns="0" rtlCol="0" anchor="t">
            <a:spAutoFit/>
          </a:bodyPr>
          <a:lstStyle/>
          <a:p>
            <a:pPr algn="ctr">
              <a:lnSpc>
                <a:spcPts val="2971"/>
              </a:lnSpc>
              <a:spcBef>
                <a:spcPct val="0"/>
              </a:spcBef>
            </a:pPr>
            <a:r>
              <a:rPr lang="en-US" sz="2475" spc="23">
                <a:solidFill>
                  <a:srgbClr val="000000"/>
                </a:solidFill>
                <a:latin typeface="TT Rounds Condensed Bold"/>
              </a:rPr>
              <a:t>Funding opportunities for farmers </a:t>
            </a:r>
          </a:p>
        </p:txBody>
      </p:sp>
      <p:sp>
        <p:nvSpPr>
          <p:cNvPr id="18" name="TextBox 18"/>
          <p:cNvSpPr txBox="1"/>
          <p:nvPr/>
        </p:nvSpPr>
        <p:spPr>
          <a:xfrm>
            <a:off x="11786400" y="4051163"/>
            <a:ext cx="4016759" cy="352560"/>
          </a:xfrm>
          <a:prstGeom prst="rect">
            <a:avLst/>
          </a:prstGeom>
        </p:spPr>
        <p:txBody>
          <a:bodyPr lIns="0" tIns="0" rIns="0" bIns="0" rtlCol="0" anchor="t">
            <a:spAutoFit/>
          </a:bodyPr>
          <a:lstStyle/>
          <a:p>
            <a:pPr algn="ctr">
              <a:lnSpc>
                <a:spcPts val="2701"/>
              </a:lnSpc>
              <a:spcBef>
                <a:spcPct val="0"/>
              </a:spcBef>
            </a:pPr>
            <a:r>
              <a:rPr lang="en-US" sz="2250" spc="21">
                <a:solidFill>
                  <a:srgbClr val="000000"/>
                </a:solidFill>
                <a:latin typeface="TT Rounds Condensed"/>
              </a:rPr>
              <a:t>Common Agricultural Policy (CAP)</a:t>
            </a:r>
          </a:p>
        </p:txBody>
      </p:sp>
      <p:sp>
        <p:nvSpPr>
          <p:cNvPr id="19" name="TextBox 19"/>
          <p:cNvSpPr txBox="1"/>
          <p:nvPr/>
        </p:nvSpPr>
        <p:spPr>
          <a:xfrm>
            <a:off x="11786400" y="4588020"/>
            <a:ext cx="2975259" cy="352560"/>
          </a:xfrm>
          <a:prstGeom prst="rect">
            <a:avLst/>
          </a:prstGeom>
        </p:spPr>
        <p:txBody>
          <a:bodyPr lIns="0" tIns="0" rIns="0" bIns="0" rtlCol="0" anchor="t">
            <a:spAutoFit/>
          </a:bodyPr>
          <a:lstStyle/>
          <a:p>
            <a:pPr algn="ctr">
              <a:lnSpc>
                <a:spcPts val="2701"/>
              </a:lnSpc>
              <a:spcBef>
                <a:spcPct val="0"/>
              </a:spcBef>
            </a:pPr>
            <a:r>
              <a:rPr lang="en-US" sz="2250" spc="21">
                <a:solidFill>
                  <a:srgbClr val="000000"/>
                </a:solidFill>
                <a:latin typeface="TT Rounds Condensed"/>
              </a:rPr>
              <a:t>Research and innovation </a:t>
            </a:r>
          </a:p>
        </p:txBody>
      </p:sp>
      <p:sp>
        <p:nvSpPr>
          <p:cNvPr id="20" name="TextBox 20"/>
          <p:cNvSpPr txBox="1"/>
          <p:nvPr/>
        </p:nvSpPr>
        <p:spPr>
          <a:xfrm>
            <a:off x="11786400" y="5124012"/>
            <a:ext cx="3154816" cy="352560"/>
          </a:xfrm>
          <a:prstGeom prst="rect">
            <a:avLst/>
          </a:prstGeom>
        </p:spPr>
        <p:txBody>
          <a:bodyPr lIns="0" tIns="0" rIns="0" bIns="0" rtlCol="0" anchor="t">
            <a:spAutoFit/>
          </a:bodyPr>
          <a:lstStyle/>
          <a:p>
            <a:pPr algn="ctr">
              <a:lnSpc>
                <a:spcPts val="2701"/>
              </a:lnSpc>
              <a:spcBef>
                <a:spcPct val="0"/>
              </a:spcBef>
            </a:pPr>
            <a:r>
              <a:rPr lang="en-US" sz="2250" spc="21">
                <a:solidFill>
                  <a:srgbClr val="000000"/>
                </a:solidFill>
                <a:latin typeface="TT Rounds Condensed"/>
              </a:rPr>
              <a:t>Employment in rural areas </a:t>
            </a:r>
          </a:p>
        </p:txBody>
      </p:sp>
      <p:sp>
        <p:nvSpPr>
          <p:cNvPr id="21" name="TextBox 21"/>
          <p:cNvSpPr txBox="1"/>
          <p:nvPr/>
        </p:nvSpPr>
        <p:spPr>
          <a:xfrm>
            <a:off x="5865967" y="6711843"/>
            <a:ext cx="7232544" cy="375195"/>
          </a:xfrm>
          <a:prstGeom prst="rect">
            <a:avLst/>
          </a:prstGeom>
        </p:spPr>
        <p:txBody>
          <a:bodyPr lIns="0" tIns="0" rIns="0" bIns="0" rtlCol="0" anchor="t">
            <a:spAutoFit/>
          </a:bodyPr>
          <a:lstStyle/>
          <a:p>
            <a:pPr algn="ctr">
              <a:lnSpc>
                <a:spcPts val="2971"/>
              </a:lnSpc>
              <a:spcBef>
                <a:spcPct val="0"/>
              </a:spcBef>
            </a:pPr>
            <a:r>
              <a:rPr lang="en-US" sz="2475" spc="23">
                <a:solidFill>
                  <a:srgbClr val="000000"/>
                </a:solidFill>
                <a:latin typeface="TT Rounds Condensed Bold"/>
              </a:rPr>
              <a:t>The European exchange programme for Entrepreneurs </a:t>
            </a:r>
          </a:p>
        </p:txBody>
      </p:sp>
      <p:sp>
        <p:nvSpPr>
          <p:cNvPr id="22" name="TextBox 22"/>
          <p:cNvSpPr txBox="1"/>
          <p:nvPr/>
        </p:nvSpPr>
        <p:spPr>
          <a:xfrm>
            <a:off x="5901225" y="7320586"/>
            <a:ext cx="4589935" cy="375195"/>
          </a:xfrm>
          <a:prstGeom prst="rect">
            <a:avLst/>
          </a:prstGeom>
        </p:spPr>
        <p:txBody>
          <a:bodyPr lIns="0" tIns="0" rIns="0" bIns="0" rtlCol="0" anchor="t">
            <a:spAutoFit/>
          </a:bodyPr>
          <a:lstStyle/>
          <a:p>
            <a:pPr algn="ctr">
              <a:lnSpc>
                <a:spcPts val="2971"/>
              </a:lnSpc>
              <a:spcBef>
                <a:spcPct val="0"/>
              </a:spcBef>
            </a:pPr>
            <a:r>
              <a:rPr lang="en-US" sz="2475" spc="23">
                <a:solidFill>
                  <a:srgbClr val="000000"/>
                </a:solidFill>
                <a:latin typeface="TT Rounds Condensed Bold"/>
              </a:rPr>
              <a:t>European Innovation Council (EIC) </a:t>
            </a:r>
          </a:p>
        </p:txBody>
      </p:sp>
      <p:sp>
        <p:nvSpPr>
          <p:cNvPr id="23" name="AutoShape 23"/>
          <p:cNvSpPr/>
          <p:nvPr/>
        </p:nvSpPr>
        <p:spPr>
          <a:xfrm flipV="1">
            <a:off x="4092860" y="5625143"/>
            <a:ext cx="724072" cy="8957"/>
          </a:xfrm>
          <a:prstGeom prst="line">
            <a:avLst/>
          </a:prstGeom>
          <a:ln w="38100" cap="flat">
            <a:solidFill>
              <a:srgbClr val="000000"/>
            </a:solidFill>
            <a:prstDash val="solid"/>
            <a:headEnd type="none" w="sm" len="sm"/>
            <a:tailEnd type="none" w="sm" len="sm"/>
          </a:ln>
        </p:spPr>
        <p:txBody>
          <a:bodyPr/>
          <a:lstStyle/>
          <a:p>
            <a:endParaRPr lang="en-GB"/>
          </a:p>
        </p:txBody>
      </p:sp>
      <p:sp>
        <p:nvSpPr>
          <p:cNvPr id="24" name="TextBox 2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Funding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3345785" y="4270106"/>
            <a:ext cx="2492445" cy="2057400"/>
          </a:xfrm>
          <a:custGeom>
            <a:avLst/>
            <a:gdLst/>
            <a:ahLst/>
            <a:cxnLst/>
            <a:rect l="l" t="t" r="r" b="b"/>
            <a:pathLst>
              <a:path w="2492445" h="2057400">
                <a:moveTo>
                  <a:pt x="0" y="0"/>
                </a:moveTo>
                <a:lnTo>
                  <a:pt x="2492445" y="0"/>
                </a:lnTo>
                <a:lnTo>
                  <a:pt x="2492445"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6523674" y="4192453"/>
            <a:ext cx="1890236" cy="2057400"/>
          </a:xfrm>
          <a:custGeom>
            <a:avLst/>
            <a:gdLst/>
            <a:ahLst/>
            <a:cxnLst/>
            <a:rect l="l" t="t" r="r" b="b"/>
            <a:pathLst>
              <a:path w="1890236" h="2057400">
                <a:moveTo>
                  <a:pt x="0" y="0"/>
                </a:moveTo>
                <a:lnTo>
                  <a:pt x="1890236" y="0"/>
                </a:lnTo>
                <a:lnTo>
                  <a:pt x="1890236"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9099355" y="4270106"/>
            <a:ext cx="1922154" cy="1979747"/>
          </a:xfrm>
          <a:custGeom>
            <a:avLst/>
            <a:gdLst/>
            <a:ahLst/>
            <a:cxnLst/>
            <a:rect l="l" t="t" r="r" b="b"/>
            <a:pathLst>
              <a:path w="1922154" h="1979747">
                <a:moveTo>
                  <a:pt x="0" y="0"/>
                </a:moveTo>
                <a:lnTo>
                  <a:pt x="1922154" y="0"/>
                </a:lnTo>
                <a:lnTo>
                  <a:pt x="1922154" y="1979747"/>
                </a:lnTo>
                <a:lnTo>
                  <a:pt x="0" y="19797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1745710" y="4270106"/>
            <a:ext cx="2126512" cy="2057400"/>
          </a:xfrm>
          <a:custGeom>
            <a:avLst/>
            <a:gdLst/>
            <a:ahLst/>
            <a:cxnLst/>
            <a:rect l="l" t="t" r="r" b="b"/>
            <a:pathLst>
              <a:path w="2126512" h="2057400">
                <a:moveTo>
                  <a:pt x="0" y="0"/>
                </a:moveTo>
                <a:lnTo>
                  <a:pt x="2126512" y="0"/>
                </a:lnTo>
                <a:lnTo>
                  <a:pt x="212651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7" name="Group 7"/>
          <p:cNvGrpSpPr/>
          <p:nvPr/>
        </p:nvGrpSpPr>
        <p:grpSpPr>
          <a:xfrm>
            <a:off x="2592660" y="4408197"/>
            <a:ext cx="2459482" cy="478209"/>
            <a:chOff x="0" y="0"/>
            <a:chExt cx="647765" cy="125948"/>
          </a:xfrm>
        </p:grpSpPr>
        <p:sp>
          <p:nvSpPr>
            <p:cNvPr id="8" name="Freeform 8"/>
            <p:cNvSpPr/>
            <p:nvPr/>
          </p:nvSpPr>
          <p:spPr>
            <a:xfrm>
              <a:off x="0" y="0"/>
              <a:ext cx="647765" cy="125948"/>
            </a:xfrm>
            <a:custGeom>
              <a:avLst/>
              <a:gdLst/>
              <a:ahLst/>
              <a:cxnLst/>
              <a:rect l="l" t="t" r="r" b="b"/>
              <a:pathLst>
                <a:path w="647765" h="125948">
                  <a:moveTo>
                    <a:pt x="62974" y="0"/>
                  </a:moveTo>
                  <a:lnTo>
                    <a:pt x="584791" y="0"/>
                  </a:lnTo>
                  <a:cubicBezTo>
                    <a:pt x="619570" y="0"/>
                    <a:pt x="647765" y="28194"/>
                    <a:pt x="647765" y="62974"/>
                  </a:cubicBezTo>
                  <a:lnTo>
                    <a:pt x="647765" y="62974"/>
                  </a:lnTo>
                  <a:cubicBezTo>
                    <a:pt x="647765" y="79676"/>
                    <a:pt x="641130" y="95693"/>
                    <a:pt x="629320" y="107503"/>
                  </a:cubicBezTo>
                  <a:cubicBezTo>
                    <a:pt x="617510" y="119313"/>
                    <a:pt x="601493" y="125948"/>
                    <a:pt x="584791"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en-GB"/>
            </a:p>
          </p:txBody>
        </p:sp>
        <p:sp>
          <p:nvSpPr>
            <p:cNvPr id="9" name="TextBox 9"/>
            <p:cNvSpPr txBox="1"/>
            <p:nvPr/>
          </p:nvSpPr>
          <p:spPr>
            <a:xfrm>
              <a:off x="0" y="-9525"/>
              <a:ext cx="647765"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Manufacturing</a:t>
              </a:r>
            </a:p>
          </p:txBody>
        </p:sp>
      </p:grpSp>
      <p:grpSp>
        <p:nvGrpSpPr>
          <p:cNvPr id="10" name="Group 10"/>
          <p:cNvGrpSpPr/>
          <p:nvPr/>
        </p:nvGrpSpPr>
        <p:grpSpPr>
          <a:xfrm>
            <a:off x="6239051" y="4408197"/>
            <a:ext cx="2459482" cy="478209"/>
            <a:chOff x="0" y="0"/>
            <a:chExt cx="647765" cy="125948"/>
          </a:xfrm>
        </p:grpSpPr>
        <p:sp>
          <p:nvSpPr>
            <p:cNvPr id="11" name="Freeform 11"/>
            <p:cNvSpPr/>
            <p:nvPr/>
          </p:nvSpPr>
          <p:spPr>
            <a:xfrm>
              <a:off x="0" y="0"/>
              <a:ext cx="647765" cy="125948"/>
            </a:xfrm>
            <a:custGeom>
              <a:avLst/>
              <a:gdLst/>
              <a:ahLst/>
              <a:cxnLst/>
              <a:rect l="l" t="t" r="r" b="b"/>
              <a:pathLst>
                <a:path w="647765" h="125948">
                  <a:moveTo>
                    <a:pt x="62974" y="0"/>
                  </a:moveTo>
                  <a:lnTo>
                    <a:pt x="584791" y="0"/>
                  </a:lnTo>
                  <a:cubicBezTo>
                    <a:pt x="619570" y="0"/>
                    <a:pt x="647765" y="28194"/>
                    <a:pt x="647765" y="62974"/>
                  </a:cubicBezTo>
                  <a:lnTo>
                    <a:pt x="647765" y="62974"/>
                  </a:lnTo>
                  <a:cubicBezTo>
                    <a:pt x="647765" y="79676"/>
                    <a:pt x="641130" y="95693"/>
                    <a:pt x="629320" y="107503"/>
                  </a:cubicBezTo>
                  <a:cubicBezTo>
                    <a:pt x="617510" y="119313"/>
                    <a:pt x="601493" y="125948"/>
                    <a:pt x="584791"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en-GB"/>
            </a:p>
          </p:txBody>
        </p:sp>
        <p:sp>
          <p:nvSpPr>
            <p:cNvPr id="12" name="TextBox 12"/>
            <p:cNvSpPr txBox="1"/>
            <p:nvPr/>
          </p:nvSpPr>
          <p:spPr>
            <a:xfrm>
              <a:off x="0" y="-9525"/>
              <a:ext cx="647765"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Wholesale</a:t>
              </a:r>
            </a:p>
          </p:txBody>
        </p:sp>
      </p:grpSp>
      <p:grpSp>
        <p:nvGrpSpPr>
          <p:cNvPr id="13" name="Group 13"/>
          <p:cNvGrpSpPr/>
          <p:nvPr/>
        </p:nvGrpSpPr>
        <p:grpSpPr>
          <a:xfrm>
            <a:off x="9516011" y="4408197"/>
            <a:ext cx="1850843" cy="478209"/>
            <a:chOff x="0" y="0"/>
            <a:chExt cx="487465" cy="125948"/>
          </a:xfrm>
        </p:grpSpPr>
        <p:sp>
          <p:nvSpPr>
            <p:cNvPr id="14" name="Freeform 14"/>
            <p:cNvSpPr/>
            <p:nvPr/>
          </p:nvSpPr>
          <p:spPr>
            <a:xfrm>
              <a:off x="0" y="0"/>
              <a:ext cx="487465" cy="125948"/>
            </a:xfrm>
            <a:custGeom>
              <a:avLst/>
              <a:gdLst/>
              <a:ahLst/>
              <a:cxnLst/>
              <a:rect l="l" t="t" r="r" b="b"/>
              <a:pathLst>
                <a:path w="487465" h="125948">
                  <a:moveTo>
                    <a:pt x="62974" y="0"/>
                  </a:moveTo>
                  <a:lnTo>
                    <a:pt x="424491" y="0"/>
                  </a:lnTo>
                  <a:cubicBezTo>
                    <a:pt x="441193" y="0"/>
                    <a:pt x="457210" y="6635"/>
                    <a:pt x="469020" y="18445"/>
                  </a:cubicBezTo>
                  <a:cubicBezTo>
                    <a:pt x="480830" y="30255"/>
                    <a:pt x="487465" y="46272"/>
                    <a:pt x="487465" y="62974"/>
                  </a:cubicBezTo>
                  <a:lnTo>
                    <a:pt x="487465" y="62974"/>
                  </a:lnTo>
                  <a:cubicBezTo>
                    <a:pt x="487465" y="97754"/>
                    <a:pt x="459270" y="125948"/>
                    <a:pt x="424491"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en-GB"/>
            </a:p>
          </p:txBody>
        </p:sp>
        <p:sp>
          <p:nvSpPr>
            <p:cNvPr id="15" name="TextBox 15"/>
            <p:cNvSpPr txBox="1"/>
            <p:nvPr/>
          </p:nvSpPr>
          <p:spPr>
            <a:xfrm>
              <a:off x="0" y="-9525"/>
              <a:ext cx="487465"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Reatil</a:t>
              </a:r>
            </a:p>
          </p:txBody>
        </p:sp>
      </p:grpSp>
      <p:grpSp>
        <p:nvGrpSpPr>
          <p:cNvPr id="16" name="Group 16"/>
          <p:cNvGrpSpPr/>
          <p:nvPr/>
        </p:nvGrpSpPr>
        <p:grpSpPr>
          <a:xfrm>
            <a:off x="11871678" y="4408197"/>
            <a:ext cx="2291438" cy="478209"/>
            <a:chOff x="0" y="0"/>
            <a:chExt cx="603506" cy="125948"/>
          </a:xfrm>
        </p:grpSpPr>
        <p:sp>
          <p:nvSpPr>
            <p:cNvPr id="17" name="Freeform 17"/>
            <p:cNvSpPr/>
            <p:nvPr/>
          </p:nvSpPr>
          <p:spPr>
            <a:xfrm>
              <a:off x="0" y="0"/>
              <a:ext cx="603506" cy="125948"/>
            </a:xfrm>
            <a:custGeom>
              <a:avLst/>
              <a:gdLst/>
              <a:ahLst/>
              <a:cxnLst/>
              <a:rect l="l" t="t" r="r" b="b"/>
              <a:pathLst>
                <a:path w="603506" h="125948">
                  <a:moveTo>
                    <a:pt x="62974" y="0"/>
                  </a:moveTo>
                  <a:lnTo>
                    <a:pt x="540532" y="0"/>
                  </a:lnTo>
                  <a:cubicBezTo>
                    <a:pt x="575312" y="0"/>
                    <a:pt x="603506" y="28194"/>
                    <a:pt x="603506" y="62974"/>
                  </a:cubicBezTo>
                  <a:lnTo>
                    <a:pt x="603506" y="62974"/>
                  </a:lnTo>
                  <a:cubicBezTo>
                    <a:pt x="603506" y="79676"/>
                    <a:pt x="596872" y="95693"/>
                    <a:pt x="585062" y="107503"/>
                  </a:cubicBezTo>
                  <a:cubicBezTo>
                    <a:pt x="573252" y="119313"/>
                    <a:pt x="557234" y="125948"/>
                    <a:pt x="540532" y="125948"/>
                  </a:cubicBezTo>
                  <a:lnTo>
                    <a:pt x="62974" y="125948"/>
                  </a:lnTo>
                  <a:cubicBezTo>
                    <a:pt x="46272" y="125948"/>
                    <a:pt x="30255" y="119313"/>
                    <a:pt x="18445" y="107503"/>
                  </a:cubicBezTo>
                  <a:cubicBezTo>
                    <a:pt x="6635" y="95693"/>
                    <a:pt x="0" y="79676"/>
                    <a:pt x="0" y="62974"/>
                  </a:cubicBezTo>
                  <a:lnTo>
                    <a:pt x="0" y="62974"/>
                  </a:lnTo>
                  <a:cubicBezTo>
                    <a:pt x="0" y="46272"/>
                    <a:pt x="6635" y="30255"/>
                    <a:pt x="18445" y="18445"/>
                  </a:cubicBezTo>
                  <a:cubicBezTo>
                    <a:pt x="30255" y="6635"/>
                    <a:pt x="46272" y="0"/>
                    <a:pt x="62974" y="0"/>
                  </a:cubicBezTo>
                  <a:close/>
                </a:path>
              </a:pathLst>
            </a:custGeom>
            <a:solidFill>
              <a:srgbClr val="93C01F"/>
            </a:solidFill>
          </p:spPr>
          <p:txBody>
            <a:bodyPr/>
            <a:lstStyle/>
            <a:p>
              <a:endParaRPr lang="en-GB"/>
            </a:p>
          </p:txBody>
        </p:sp>
        <p:sp>
          <p:nvSpPr>
            <p:cNvPr id="18" name="TextBox 18"/>
            <p:cNvSpPr txBox="1"/>
            <p:nvPr/>
          </p:nvSpPr>
          <p:spPr>
            <a:xfrm>
              <a:off x="0" y="-9525"/>
              <a:ext cx="603506" cy="135473"/>
            </a:xfrm>
            <a:prstGeom prst="rect">
              <a:avLst/>
            </a:prstGeom>
          </p:spPr>
          <p:txBody>
            <a:bodyPr lIns="50800" tIns="50800" rIns="50800" bIns="50800" rtlCol="0" anchor="ctr"/>
            <a:lstStyle/>
            <a:p>
              <a:pPr algn="ctr">
                <a:lnSpc>
                  <a:spcPts val="2399"/>
                </a:lnSpc>
              </a:pPr>
              <a:r>
                <a:rPr lang="en-US" sz="1999" spc="18">
                  <a:solidFill>
                    <a:srgbClr val="FFFFFF"/>
                  </a:solidFill>
                  <a:latin typeface="TT Rounds Condensed Bold"/>
                </a:rPr>
                <a:t>Providing Services</a:t>
              </a:r>
            </a:p>
          </p:txBody>
        </p:sp>
      </p:grpSp>
      <p:sp>
        <p:nvSpPr>
          <p:cNvPr id="19" name="Freeform 19"/>
          <p:cNvSpPr/>
          <p:nvPr/>
        </p:nvSpPr>
        <p:spPr>
          <a:xfrm>
            <a:off x="1203243" y="7410531"/>
            <a:ext cx="1677952" cy="1703505"/>
          </a:xfrm>
          <a:custGeom>
            <a:avLst/>
            <a:gdLst/>
            <a:ahLst/>
            <a:cxnLst/>
            <a:rect l="l" t="t" r="r" b="b"/>
            <a:pathLst>
              <a:path w="1677952" h="1703505">
                <a:moveTo>
                  <a:pt x="0" y="0"/>
                </a:moveTo>
                <a:lnTo>
                  <a:pt x="1677953" y="0"/>
                </a:lnTo>
                <a:lnTo>
                  <a:pt x="1677953" y="1703505"/>
                </a:lnTo>
                <a:lnTo>
                  <a:pt x="0" y="17035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0" name="TextBox 20"/>
          <p:cNvSpPr txBox="1"/>
          <p:nvPr/>
        </p:nvSpPr>
        <p:spPr>
          <a:xfrm>
            <a:off x="1028700" y="2850881"/>
            <a:ext cx="3127921"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6.1 Spatial planning </a:t>
            </a:r>
          </a:p>
          <a:p>
            <a:pPr algn="l">
              <a:lnSpc>
                <a:spcPts val="2999"/>
              </a:lnSpc>
              <a:spcBef>
                <a:spcPct val="0"/>
              </a:spcBef>
            </a:pPr>
            <a:endParaRPr lang="en-US" sz="2999" u="sng" spc="28">
              <a:solidFill>
                <a:srgbClr val="94C020"/>
              </a:solidFill>
              <a:latin typeface="TT Rounds Condensed"/>
            </a:endParaRPr>
          </a:p>
        </p:txBody>
      </p:sp>
      <p:sp>
        <p:nvSpPr>
          <p:cNvPr id="21" name="TextBox 21"/>
          <p:cNvSpPr txBox="1"/>
          <p:nvPr/>
        </p:nvSpPr>
        <p:spPr>
          <a:xfrm>
            <a:off x="16690419" y="9541669"/>
            <a:ext cx="248841"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24</a:t>
            </a:r>
          </a:p>
          <a:p>
            <a:pPr algn="r">
              <a:lnSpc>
                <a:spcPts val="2160"/>
              </a:lnSpc>
            </a:pPr>
            <a:endParaRPr lang="en-US" sz="1800" spc="16">
              <a:solidFill>
                <a:srgbClr val="898989"/>
              </a:solidFill>
              <a:latin typeface="TT Rounds Condensed Bold"/>
            </a:endParaRPr>
          </a:p>
        </p:txBody>
      </p:sp>
      <p:sp>
        <p:nvSpPr>
          <p:cNvPr id="22" name="TextBox 22"/>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6. Spatial Planning – Clusters – Industrial Areas</a:t>
            </a:r>
          </a:p>
        </p:txBody>
      </p:sp>
      <p:sp>
        <p:nvSpPr>
          <p:cNvPr id="23" name="TextBox 23"/>
          <p:cNvSpPr txBox="1"/>
          <p:nvPr/>
        </p:nvSpPr>
        <p:spPr>
          <a:xfrm>
            <a:off x="1028700" y="6617504"/>
            <a:ext cx="2027039"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6.2 Clusters  </a:t>
            </a:r>
          </a:p>
          <a:p>
            <a:pPr algn="l">
              <a:lnSpc>
                <a:spcPts val="2999"/>
              </a:lnSpc>
              <a:spcBef>
                <a:spcPct val="0"/>
              </a:spcBef>
            </a:pPr>
            <a:endParaRPr lang="en-US" sz="2999" u="sng" spc="28">
              <a:solidFill>
                <a:srgbClr val="94C020"/>
              </a:solidFill>
              <a:latin typeface="TT Rounds Condensed"/>
            </a:endParaRPr>
          </a:p>
        </p:txBody>
      </p:sp>
      <p:sp>
        <p:nvSpPr>
          <p:cNvPr id="24" name="TextBox 24"/>
          <p:cNvSpPr txBox="1"/>
          <p:nvPr/>
        </p:nvSpPr>
        <p:spPr>
          <a:xfrm>
            <a:off x="1028700" y="3498581"/>
            <a:ext cx="4809530" cy="3238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a:rPr>
              <a:t>factors influencing the choice of location are: </a:t>
            </a:r>
          </a:p>
        </p:txBody>
      </p:sp>
      <p:sp>
        <p:nvSpPr>
          <p:cNvPr id="25" name="TextBox 25"/>
          <p:cNvSpPr txBox="1"/>
          <p:nvPr/>
        </p:nvSpPr>
        <p:spPr>
          <a:xfrm>
            <a:off x="3055739" y="7938433"/>
            <a:ext cx="6731650" cy="6286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a:rPr>
              <a:t>Clusters, according to Porter, are geographic concentrations of interconnected businesses and organizations in a specific field.</a:t>
            </a:r>
          </a:p>
        </p:txBody>
      </p:sp>
      <p:sp>
        <p:nvSpPr>
          <p:cNvPr id="26" name="TextBox 26"/>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Spatial Planning – Clusters – Industrial Areas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9943110" y="3663677"/>
            <a:ext cx="6493230" cy="3458160"/>
            <a:chOff x="0" y="0"/>
            <a:chExt cx="1490133" cy="793614"/>
          </a:xfrm>
        </p:grpSpPr>
        <p:sp>
          <p:nvSpPr>
            <p:cNvPr id="4" name="Freeform 4"/>
            <p:cNvSpPr/>
            <p:nvPr/>
          </p:nvSpPr>
          <p:spPr>
            <a:xfrm>
              <a:off x="0" y="0"/>
              <a:ext cx="1490133" cy="793614"/>
            </a:xfrm>
            <a:custGeom>
              <a:avLst/>
              <a:gdLst/>
              <a:ahLst/>
              <a:cxnLst/>
              <a:rect l="l" t="t" r="r" b="b"/>
              <a:pathLst>
                <a:path w="1490133" h="793614">
                  <a:moveTo>
                    <a:pt x="27423" y="0"/>
                  </a:moveTo>
                  <a:lnTo>
                    <a:pt x="1462710" y="0"/>
                  </a:lnTo>
                  <a:cubicBezTo>
                    <a:pt x="1469983" y="0"/>
                    <a:pt x="1476958" y="2889"/>
                    <a:pt x="1482101" y="8032"/>
                  </a:cubicBezTo>
                  <a:cubicBezTo>
                    <a:pt x="1487244" y="13175"/>
                    <a:pt x="1490133" y="20150"/>
                    <a:pt x="1490133" y="27423"/>
                  </a:cubicBezTo>
                  <a:lnTo>
                    <a:pt x="1490133" y="766191"/>
                  </a:lnTo>
                  <a:cubicBezTo>
                    <a:pt x="1490133" y="781336"/>
                    <a:pt x="1477856" y="793614"/>
                    <a:pt x="1462710" y="793614"/>
                  </a:cubicBezTo>
                  <a:lnTo>
                    <a:pt x="27423" y="793614"/>
                  </a:lnTo>
                  <a:cubicBezTo>
                    <a:pt x="20150" y="793614"/>
                    <a:pt x="13175" y="790725"/>
                    <a:pt x="8032" y="785582"/>
                  </a:cubicBezTo>
                  <a:cubicBezTo>
                    <a:pt x="2889" y="780439"/>
                    <a:pt x="0" y="773464"/>
                    <a:pt x="0" y="766191"/>
                  </a:cubicBezTo>
                  <a:lnTo>
                    <a:pt x="0" y="27423"/>
                  </a:lnTo>
                  <a:cubicBezTo>
                    <a:pt x="0" y="20150"/>
                    <a:pt x="2889" y="13175"/>
                    <a:pt x="8032" y="8032"/>
                  </a:cubicBezTo>
                  <a:cubicBezTo>
                    <a:pt x="13175" y="2889"/>
                    <a:pt x="20150" y="0"/>
                    <a:pt x="27423" y="0"/>
                  </a:cubicBezTo>
                  <a:close/>
                </a:path>
              </a:pathLst>
            </a:custGeom>
            <a:blipFill>
              <a:blip r:embed="rId3"/>
              <a:stretch>
                <a:fillRect t="-3926" b="-13426"/>
              </a:stretch>
            </a:blipFill>
          </p:spPr>
          <p:txBody>
            <a:bodyPr/>
            <a:lstStyle/>
            <a:p>
              <a:endParaRPr lang="en-GB"/>
            </a:p>
          </p:txBody>
        </p:sp>
      </p:gr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25</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6. Spatial Planning – Clusters – Industrial Areas</a:t>
            </a:r>
          </a:p>
        </p:txBody>
      </p:sp>
      <p:sp>
        <p:nvSpPr>
          <p:cNvPr id="7" name="TextBox 7"/>
          <p:cNvSpPr txBox="1"/>
          <p:nvPr/>
        </p:nvSpPr>
        <p:spPr>
          <a:xfrm>
            <a:off x="1028700" y="3663677"/>
            <a:ext cx="7014716"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6.3 Industrial Zone &amp; Area – Business Parks   </a:t>
            </a: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348740" y="4664386"/>
            <a:ext cx="7929645" cy="2457450"/>
          </a:xfrm>
          <a:prstGeom prst="rect">
            <a:avLst/>
          </a:prstGeom>
        </p:spPr>
        <p:txBody>
          <a:bodyPr lIns="0" tIns="0" rIns="0" bIns="0" rtlCol="0" anchor="t">
            <a:spAutoFit/>
          </a:bodyPr>
          <a:lstStyle/>
          <a:p>
            <a:pPr marL="431801" lvl="1" indent="-215900" algn="l">
              <a:lnSpc>
                <a:spcPts val="2400"/>
              </a:lnSpc>
              <a:buFont typeface="Arial"/>
              <a:buChar char="•"/>
            </a:pPr>
            <a:r>
              <a:rPr lang="en-US" sz="2000" spc="18">
                <a:solidFill>
                  <a:srgbClr val="000000"/>
                </a:solidFill>
                <a:latin typeface="TT Rounds Condensed"/>
              </a:rPr>
              <a:t>the disposal of the area in its natural state without the organization of basic infrastructure networks.</a:t>
            </a:r>
          </a:p>
          <a:p>
            <a:pPr algn="l">
              <a:lnSpc>
                <a:spcPts val="2400"/>
              </a:lnSpc>
            </a:pPr>
            <a:endParaRPr lang="en-US" sz="2000" spc="18">
              <a:solidFill>
                <a:srgbClr val="000000"/>
              </a:solidFill>
              <a:latin typeface="TT Rounds Condensed"/>
            </a:endParaRPr>
          </a:p>
          <a:p>
            <a:pPr marL="431801" lvl="1" indent="-215900" algn="l">
              <a:lnSpc>
                <a:spcPts val="2400"/>
              </a:lnSpc>
              <a:buFont typeface="Arial"/>
              <a:buChar char="•"/>
            </a:pPr>
            <a:r>
              <a:rPr lang="en-US" sz="2000" spc="18">
                <a:solidFill>
                  <a:srgbClr val="000000"/>
                </a:solidFill>
                <a:latin typeface="TT Rounds Condensed"/>
              </a:rPr>
              <a:t>the costs of infrastructure-related projects are handled by the companies themselves.</a:t>
            </a:r>
          </a:p>
          <a:p>
            <a:pPr algn="l">
              <a:lnSpc>
                <a:spcPts val="2400"/>
              </a:lnSpc>
            </a:pPr>
            <a:endParaRPr lang="en-US" sz="2000" spc="18">
              <a:solidFill>
                <a:srgbClr val="000000"/>
              </a:solidFill>
              <a:latin typeface="TT Rounds Condensed"/>
            </a:endParaRPr>
          </a:p>
          <a:p>
            <a:pPr marL="431801" lvl="1" indent="-215900" algn="l">
              <a:lnSpc>
                <a:spcPts val="2400"/>
              </a:lnSpc>
              <a:buFont typeface="Arial"/>
              <a:buChar char="•"/>
            </a:pPr>
            <a:r>
              <a:rPr lang="en-US" sz="2000" spc="18">
                <a:solidFill>
                  <a:srgbClr val="000000"/>
                </a:solidFill>
                <a:latin typeface="TT Rounds Condensed"/>
              </a:rPr>
              <a:t>the undertaking of commitments by the companies which settle in the zone, concerning building conditions and anti-pollution operation. </a:t>
            </a:r>
          </a:p>
        </p:txBody>
      </p:sp>
      <p:sp>
        <p:nvSpPr>
          <p:cNvPr id="9" name="TextBox 9"/>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Spatial Planning – Clusters – Industrial Areas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348740" y="3122135"/>
            <a:ext cx="7588962" cy="4675357"/>
            <a:chOff x="0" y="0"/>
            <a:chExt cx="2059927" cy="1269066"/>
          </a:xfrm>
        </p:grpSpPr>
        <p:sp>
          <p:nvSpPr>
            <p:cNvPr id="4" name="Freeform 4"/>
            <p:cNvSpPr/>
            <p:nvPr/>
          </p:nvSpPr>
          <p:spPr>
            <a:xfrm>
              <a:off x="0" y="0"/>
              <a:ext cx="2059927" cy="1269066"/>
            </a:xfrm>
            <a:custGeom>
              <a:avLst/>
              <a:gdLst/>
              <a:ahLst/>
              <a:cxnLst/>
              <a:rect l="l" t="t" r="r" b="b"/>
              <a:pathLst>
                <a:path w="2059927" h="1269066">
                  <a:moveTo>
                    <a:pt x="52028" y="0"/>
                  </a:moveTo>
                  <a:lnTo>
                    <a:pt x="2007899" y="0"/>
                  </a:lnTo>
                  <a:cubicBezTo>
                    <a:pt x="2036633" y="0"/>
                    <a:pt x="2059927" y="23294"/>
                    <a:pt x="2059927" y="52028"/>
                  </a:cubicBezTo>
                  <a:lnTo>
                    <a:pt x="2059927" y="1217038"/>
                  </a:lnTo>
                  <a:cubicBezTo>
                    <a:pt x="2059927" y="1230837"/>
                    <a:pt x="2054445" y="1244070"/>
                    <a:pt x="2044688" y="1253827"/>
                  </a:cubicBezTo>
                  <a:cubicBezTo>
                    <a:pt x="2034931" y="1263584"/>
                    <a:pt x="2021698" y="1269066"/>
                    <a:pt x="2007899" y="1269066"/>
                  </a:cubicBezTo>
                  <a:lnTo>
                    <a:pt x="52028" y="1269066"/>
                  </a:lnTo>
                  <a:cubicBezTo>
                    <a:pt x="23294" y="1269066"/>
                    <a:pt x="0" y="1245772"/>
                    <a:pt x="0" y="1217038"/>
                  </a:cubicBezTo>
                  <a:lnTo>
                    <a:pt x="0" y="52028"/>
                  </a:lnTo>
                  <a:cubicBezTo>
                    <a:pt x="0" y="23294"/>
                    <a:pt x="23294" y="0"/>
                    <a:pt x="52028" y="0"/>
                  </a:cubicBezTo>
                  <a:close/>
                </a:path>
              </a:pathLst>
            </a:custGeom>
            <a:solidFill>
              <a:srgbClr val="FFFFFF"/>
            </a:solidFill>
            <a:ln w="38100" cap="rnd">
              <a:solidFill>
                <a:srgbClr val="94C020"/>
              </a:solidFill>
              <a:prstDash val="solid"/>
              <a:round/>
            </a:ln>
          </p:spPr>
          <p:txBody>
            <a:bodyPr/>
            <a:lstStyle/>
            <a:p>
              <a:endParaRPr lang="en-GB"/>
            </a:p>
          </p:txBody>
        </p:sp>
        <p:sp>
          <p:nvSpPr>
            <p:cNvPr id="5" name="TextBox 5"/>
            <p:cNvSpPr txBox="1"/>
            <p:nvPr/>
          </p:nvSpPr>
          <p:spPr>
            <a:xfrm>
              <a:off x="0" y="0"/>
              <a:ext cx="2059927" cy="1269066"/>
            </a:xfrm>
            <a:prstGeom prst="rect">
              <a:avLst/>
            </a:prstGeom>
          </p:spPr>
          <p:txBody>
            <a:bodyPr lIns="50800" tIns="50800" rIns="50800" bIns="50800" rtlCol="0" anchor="ctr"/>
            <a:lstStyle/>
            <a:p>
              <a:pPr algn="ctr">
                <a:lnSpc>
                  <a:spcPts val="2999"/>
                </a:lnSpc>
              </a:pPr>
              <a:endParaRPr/>
            </a:p>
          </p:txBody>
        </p:sp>
      </p:grpSp>
      <p:grpSp>
        <p:nvGrpSpPr>
          <p:cNvPr id="6" name="Group 6"/>
          <p:cNvGrpSpPr/>
          <p:nvPr/>
        </p:nvGrpSpPr>
        <p:grpSpPr>
          <a:xfrm>
            <a:off x="9050848" y="3142657"/>
            <a:ext cx="7385492" cy="4583157"/>
            <a:chOff x="0" y="0"/>
            <a:chExt cx="1309780" cy="812800"/>
          </a:xfrm>
        </p:grpSpPr>
        <p:sp>
          <p:nvSpPr>
            <p:cNvPr id="7" name="Freeform 7"/>
            <p:cNvSpPr/>
            <p:nvPr/>
          </p:nvSpPr>
          <p:spPr>
            <a:xfrm>
              <a:off x="0" y="0"/>
              <a:ext cx="1309780" cy="812800"/>
            </a:xfrm>
            <a:custGeom>
              <a:avLst/>
              <a:gdLst/>
              <a:ahLst/>
              <a:cxnLst/>
              <a:rect l="l" t="t" r="r" b="b"/>
              <a:pathLst>
                <a:path w="1309780" h="812800">
                  <a:moveTo>
                    <a:pt x="24110" y="0"/>
                  </a:moveTo>
                  <a:lnTo>
                    <a:pt x="1285670" y="0"/>
                  </a:lnTo>
                  <a:cubicBezTo>
                    <a:pt x="1298986" y="0"/>
                    <a:pt x="1309780" y="10794"/>
                    <a:pt x="1309780" y="24110"/>
                  </a:cubicBezTo>
                  <a:lnTo>
                    <a:pt x="1309780" y="788690"/>
                  </a:lnTo>
                  <a:cubicBezTo>
                    <a:pt x="1309780" y="795084"/>
                    <a:pt x="1307240" y="801217"/>
                    <a:pt x="1302718" y="805738"/>
                  </a:cubicBezTo>
                  <a:cubicBezTo>
                    <a:pt x="1298197" y="810260"/>
                    <a:pt x="1292065" y="812800"/>
                    <a:pt x="1285670" y="812800"/>
                  </a:cubicBezTo>
                  <a:lnTo>
                    <a:pt x="24110" y="812800"/>
                  </a:lnTo>
                  <a:cubicBezTo>
                    <a:pt x="17716" y="812800"/>
                    <a:pt x="11583" y="810260"/>
                    <a:pt x="7062" y="805738"/>
                  </a:cubicBezTo>
                  <a:cubicBezTo>
                    <a:pt x="2540" y="801217"/>
                    <a:pt x="0" y="795084"/>
                    <a:pt x="0" y="788690"/>
                  </a:cubicBezTo>
                  <a:lnTo>
                    <a:pt x="0" y="24110"/>
                  </a:lnTo>
                  <a:cubicBezTo>
                    <a:pt x="0" y="17716"/>
                    <a:pt x="2540" y="11583"/>
                    <a:pt x="7062" y="7062"/>
                  </a:cubicBezTo>
                  <a:cubicBezTo>
                    <a:pt x="11583" y="2540"/>
                    <a:pt x="17716" y="0"/>
                    <a:pt x="24110" y="0"/>
                  </a:cubicBezTo>
                  <a:close/>
                </a:path>
              </a:pathLst>
            </a:custGeom>
            <a:blipFill>
              <a:blip r:embed="rId3"/>
              <a:stretch>
                <a:fillRect t="-2844" b="-2844"/>
              </a:stretch>
            </a:blipFill>
            <a:ln w="38100" cap="rnd">
              <a:solidFill>
                <a:srgbClr val="93C01F"/>
              </a:solidFill>
              <a:prstDash val="solid"/>
              <a:round/>
            </a:ln>
          </p:spPr>
          <p:txBody>
            <a:bodyPr/>
            <a:lstStyle/>
            <a:p>
              <a:endParaRPr lang="en-GB"/>
            </a:p>
          </p:txBody>
        </p:sp>
      </p:gr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26</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7. Agricultural Entrepreneurship </a:t>
            </a:r>
          </a:p>
        </p:txBody>
      </p:sp>
      <p:sp>
        <p:nvSpPr>
          <p:cNvPr id="10" name="TextBox 10"/>
          <p:cNvSpPr txBox="1"/>
          <p:nvPr/>
        </p:nvSpPr>
        <p:spPr>
          <a:xfrm>
            <a:off x="1807161" y="3823684"/>
            <a:ext cx="6717122" cy="3262734"/>
          </a:xfrm>
          <a:prstGeom prst="rect">
            <a:avLst/>
          </a:prstGeom>
        </p:spPr>
        <p:txBody>
          <a:bodyPr lIns="0" tIns="0" rIns="0" bIns="0" rtlCol="0" anchor="t">
            <a:spAutoFit/>
          </a:bodyPr>
          <a:lstStyle/>
          <a:p>
            <a:pPr algn="just">
              <a:lnSpc>
                <a:spcPts val="2328"/>
              </a:lnSpc>
              <a:spcBef>
                <a:spcPct val="0"/>
              </a:spcBef>
            </a:pPr>
            <a:r>
              <a:rPr lang="en-US" sz="1940" spc="17">
                <a:solidFill>
                  <a:srgbClr val="000000"/>
                </a:solidFill>
                <a:latin typeface="TT Rounds Condensed"/>
              </a:rPr>
              <a:t>Agriculture is one of the largest industries in the world, including fishing. </a:t>
            </a:r>
          </a:p>
          <a:p>
            <a:pPr algn="just">
              <a:lnSpc>
                <a:spcPts val="2328"/>
              </a:lnSpc>
              <a:spcBef>
                <a:spcPct val="0"/>
              </a:spcBef>
            </a:pPr>
            <a:endParaRPr lang="en-US" sz="1940" spc="17">
              <a:solidFill>
                <a:srgbClr val="000000"/>
              </a:solidFill>
              <a:latin typeface="TT Rounds Condensed"/>
            </a:endParaRPr>
          </a:p>
          <a:p>
            <a:pPr algn="just">
              <a:lnSpc>
                <a:spcPts val="2328"/>
              </a:lnSpc>
              <a:spcBef>
                <a:spcPct val="0"/>
              </a:spcBef>
            </a:pPr>
            <a:r>
              <a:rPr lang="en-US" sz="1940" spc="17">
                <a:solidFill>
                  <a:srgbClr val="000000"/>
                </a:solidFill>
                <a:latin typeface="TT Rounds Condensed"/>
              </a:rPr>
              <a:t>It contributes 3% of global GDP and employs more than one billion people, more than 26% of all workers worldwide, according to the International Labor Organization. This shows her enormous influence on the world. </a:t>
            </a:r>
          </a:p>
          <a:p>
            <a:pPr algn="just">
              <a:lnSpc>
                <a:spcPts val="2328"/>
              </a:lnSpc>
              <a:spcBef>
                <a:spcPct val="0"/>
              </a:spcBef>
            </a:pPr>
            <a:endParaRPr lang="en-US" sz="1940" spc="17">
              <a:solidFill>
                <a:srgbClr val="000000"/>
              </a:solidFill>
              <a:latin typeface="TT Rounds Condensed"/>
            </a:endParaRPr>
          </a:p>
          <a:p>
            <a:pPr algn="just">
              <a:lnSpc>
                <a:spcPts val="2328"/>
              </a:lnSpc>
              <a:spcBef>
                <a:spcPct val="0"/>
              </a:spcBef>
            </a:pPr>
            <a:r>
              <a:rPr lang="en-US" sz="1940" spc="18">
                <a:solidFill>
                  <a:srgbClr val="000000"/>
                </a:solidFill>
                <a:latin typeface="TT Rounds Condensed"/>
              </a:rPr>
              <a:t>However, about 500 million small farms worldwide do not make enough money to raise their family above the poverty line, according to the International Fund for Rural Development. </a:t>
            </a:r>
          </a:p>
        </p:txBody>
      </p:sp>
      <p:sp>
        <p:nvSpPr>
          <p:cNvPr id="11" name="TextBox 1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Agricultural Entrepreneurship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1421615" y="2725288"/>
            <a:ext cx="5126951" cy="4836424"/>
          </a:xfrm>
          <a:custGeom>
            <a:avLst/>
            <a:gdLst/>
            <a:ahLst/>
            <a:cxnLst/>
            <a:rect l="l" t="t" r="r" b="b"/>
            <a:pathLst>
              <a:path w="5126951" h="4836424">
                <a:moveTo>
                  <a:pt x="0" y="0"/>
                </a:moveTo>
                <a:lnTo>
                  <a:pt x="5126951" y="0"/>
                </a:lnTo>
                <a:lnTo>
                  <a:pt x="5126951" y="4836424"/>
                </a:lnTo>
                <a:lnTo>
                  <a:pt x="0" y="4836424"/>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27</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8. International Entrepreneurship</a:t>
            </a:r>
          </a:p>
        </p:txBody>
      </p:sp>
      <p:sp>
        <p:nvSpPr>
          <p:cNvPr id="6" name="TextBox 6"/>
          <p:cNvSpPr txBox="1"/>
          <p:nvPr/>
        </p:nvSpPr>
        <p:spPr>
          <a:xfrm>
            <a:off x="1487974" y="3362325"/>
            <a:ext cx="9207864" cy="3552825"/>
          </a:xfrm>
          <a:prstGeom prst="rect">
            <a:avLst/>
          </a:prstGeom>
        </p:spPr>
        <p:txBody>
          <a:bodyPr lIns="0" tIns="0" rIns="0" bIns="0" rtlCol="0" anchor="t">
            <a:spAutoFit/>
          </a:bodyPr>
          <a:lstStyle/>
          <a:p>
            <a:pPr algn="just">
              <a:lnSpc>
                <a:spcPts val="2328"/>
              </a:lnSpc>
            </a:pPr>
            <a:r>
              <a:rPr lang="en-US" sz="1940" spc="17">
                <a:solidFill>
                  <a:srgbClr val="000000"/>
                </a:solidFill>
                <a:latin typeface="TT Rounds Condensed"/>
              </a:rPr>
              <a:t>The strategic choices through which a business can operate internationally can be imports or exports.</a:t>
            </a:r>
          </a:p>
          <a:p>
            <a:pPr algn="just">
              <a:lnSpc>
                <a:spcPts val="2328"/>
              </a:lnSpc>
            </a:pPr>
            <a:endParaRPr lang="en-US" sz="1940" spc="17">
              <a:solidFill>
                <a:srgbClr val="000000"/>
              </a:solidFill>
              <a:latin typeface="TT Rounds Condensed"/>
            </a:endParaRPr>
          </a:p>
          <a:p>
            <a:pPr algn="just">
              <a:lnSpc>
                <a:spcPts val="2328"/>
              </a:lnSpc>
            </a:pPr>
            <a:r>
              <a:rPr lang="en-US" sz="1940" spc="17">
                <a:solidFill>
                  <a:srgbClr val="000000"/>
                </a:solidFill>
                <a:latin typeface="TT Rounds Condensed"/>
              </a:rPr>
              <a:t>Advantages of exporting: </a:t>
            </a:r>
          </a:p>
          <a:p>
            <a:pPr marL="418974" lvl="1" indent="-209487" algn="just">
              <a:lnSpc>
                <a:spcPts val="2328"/>
              </a:lnSpc>
              <a:buFont typeface="Arial"/>
              <a:buChar char="•"/>
            </a:pPr>
            <a:r>
              <a:rPr lang="en-US" sz="1940" spc="17">
                <a:solidFill>
                  <a:srgbClr val="000000"/>
                </a:solidFill>
                <a:latin typeface="TT Rounds Condensed"/>
              </a:rPr>
              <a:t>enhancing competitiveness</a:t>
            </a:r>
          </a:p>
          <a:p>
            <a:pPr marL="418974" lvl="1" indent="-209487" algn="just">
              <a:lnSpc>
                <a:spcPts val="2328"/>
              </a:lnSpc>
              <a:buFont typeface="Arial"/>
              <a:buChar char="•"/>
            </a:pPr>
            <a:r>
              <a:rPr lang="en-US" sz="1940" spc="17">
                <a:solidFill>
                  <a:srgbClr val="000000"/>
                </a:solidFill>
                <a:latin typeface="TT Rounds Condensed"/>
              </a:rPr>
              <a:t>increasing sales and profits</a:t>
            </a:r>
          </a:p>
          <a:p>
            <a:pPr marL="418974" lvl="1" indent="-209487" algn="just">
              <a:lnSpc>
                <a:spcPts val="2328"/>
              </a:lnSpc>
              <a:buFont typeface="Arial"/>
              <a:buChar char="•"/>
            </a:pPr>
            <a:r>
              <a:rPr lang="en-US" sz="1940" spc="17">
                <a:solidFill>
                  <a:srgbClr val="000000"/>
                </a:solidFill>
                <a:latin typeface="TT Rounds Condensed"/>
              </a:rPr>
              <a:t>gaining global market share</a:t>
            </a:r>
          </a:p>
          <a:p>
            <a:pPr marL="418974" lvl="1" indent="-209487" algn="just">
              <a:lnSpc>
                <a:spcPts val="2328"/>
              </a:lnSpc>
              <a:buFont typeface="Arial"/>
              <a:buChar char="•"/>
            </a:pPr>
            <a:r>
              <a:rPr lang="en-US" sz="1940" spc="17">
                <a:solidFill>
                  <a:srgbClr val="000000"/>
                </a:solidFill>
                <a:latin typeface="TT Rounds Condensed"/>
              </a:rPr>
              <a:t>reducing dependence on existing markets</a:t>
            </a:r>
          </a:p>
          <a:p>
            <a:pPr marL="418974" lvl="1" indent="-209487" algn="just">
              <a:lnSpc>
                <a:spcPts val="2328"/>
              </a:lnSpc>
              <a:buFont typeface="Arial"/>
              <a:buChar char="•"/>
            </a:pPr>
            <a:r>
              <a:rPr lang="en-US" sz="1940" spc="17">
                <a:solidFill>
                  <a:srgbClr val="000000"/>
                </a:solidFill>
                <a:latin typeface="TT Rounds Condensed"/>
              </a:rPr>
              <a:t>etc...</a:t>
            </a:r>
          </a:p>
          <a:p>
            <a:pPr algn="just">
              <a:lnSpc>
                <a:spcPts val="2328"/>
              </a:lnSpc>
            </a:pPr>
            <a:endParaRPr lang="en-US" sz="1940" spc="17">
              <a:solidFill>
                <a:srgbClr val="000000"/>
              </a:solidFill>
              <a:latin typeface="TT Rounds Condensed"/>
            </a:endParaRPr>
          </a:p>
          <a:p>
            <a:pPr algn="just">
              <a:lnSpc>
                <a:spcPts val="2328"/>
              </a:lnSpc>
            </a:pPr>
            <a:r>
              <a:rPr lang="en-US" sz="1940" spc="18">
                <a:solidFill>
                  <a:srgbClr val="000000"/>
                </a:solidFill>
                <a:latin typeface="TT Rounds Condensed"/>
              </a:rPr>
              <a:t>The biggest obstacles for international transactions are changes in the economy of the country of operation.</a:t>
            </a:r>
          </a:p>
        </p:txBody>
      </p:sp>
      <p:sp>
        <p:nvSpPr>
          <p:cNvPr id="7" name="TextBox 7"/>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International Entrepreneurship</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971992" y="1770683"/>
            <a:ext cx="11836974"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9. e - Entrepreneurship</a:t>
            </a:r>
          </a:p>
        </p:txBody>
      </p:sp>
      <p:sp>
        <p:nvSpPr>
          <p:cNvPr id="4" name="Freeform 4"/>
          <p:cNvSpPr/>
          <p:nvPr/>
        </p:nvSpPr>
        <p:spPr>
          <a:xfrm>
            <a:off x="12435098" y="2700523"/>
            <a:ext cx="4122196" cy="4657849"/>
          </a:xfrm>
          <a:custGeom>
            <a:avLst/>
            <a:gdLst/>
            <a:ahLst/>
            <a:cxnLst/>
            <a:rect l="l" t="t" r="r" b="b"/>
            <a:pathLst>
              <a:path w="4122196" h="4657849">
                <a:moveTo>
                  <a:pt x="0" y="0"/>
                </a:moveTo>
                <a:lnTo>
                  <a:pt x="4122196" y="0"/>
                </a:lnTo>
                <a:lnTo>
                  <a:pt x="4122196" y="4657849"/>
                </a:lnTo>
                <a:lnTo>
                  <a:pt x="0" y="4657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rot="543282">
            <a:off x="13083441" y="4479447"/>
            <a:ext cx="3558562" cy="863775"/>
          </a:xfrm>
          <a:prstGeom prst="rect">
            <a:avLst/>
          </a:prstGeom>
        </p:spPr>
        <p:txBody>
          <a:bodyPr lIns="0" tIns="0" rIns="0" bIns="0" rtlCol="0" anchor="t">
            <a:spAutoFit/>
          </a:bodyPr>
          <a:lstStyle/>
          <a:p>
            <a:pPr algn="l">
              <a:lnSpc>
                <a:spcPts val="3796"/>
              </a:lnSpc>
              <a:spcBef>
                <a:spcPct val="0"/>
              </a:spcBef>
            </a:pPr>
            <a:r>
              <a:rPr lang="en-US" sz="3163" u="sng" spc="29">
                <a:solidFill>
                  <a:srgbClr val="94C020"/>
                </a:solidFill>
                <a:latin typeface="TT Rounds Condensed"/>
              </a:rPr>
              <a:t>E - commerce</a:t>
            </a:r>
          </a:p>
          <a:p>
            <a:pPr algn="l">
              <a:lnSpc>
                <a:spcPts val="3163"/>
              </a:lnSpc>
              <a:spcBef>
                <a:spcPct val="0"/>
              </a:spcBef>
            </a:pPr>
            <a:endParaRPr lang="en-US" sz="3163" u="sng" spc="29">
              <a:solidFill>
                <a:srgbClr val="94C020"/>
              </a:solidFill>
              <a:latin typeface="TT Rounds Condensed"/>
            </a:endParaRPr>
          </a:p>
        </p:txBody>
      </p:sp>
      <p:sp>
        <p:nvSpPr>
          <p:cNvPr id="6" name="TextBox 6"/>
          <p:cNvSpPr txBox="1"/>
          <p:nvPr/>
        </p:nvSpPr>
        <p:spPr>
          <a:xfrm rot="543282">
            <a:off x="12894233" y="5135175"/>
            <a:ext cx="2973478" cy="1627112"/>
          </a:xfrm>
          <a:prstGeom prst="rect">
            <a:avLst/>
          </a:prstGeom>
        </p:spPr>
        <p:txBody>
          <a:bodyPr lIns="0" tIns="0" rIns="0" bIns="0" rtlCol="0" anchor="t">
            <a:spAutoFit/>
          </a:bodyPr>
          <a:lstStyle/>
          <a:p>
            <a:pPr algn="l">
              <a:lnSpc>
                <a:spcPts val="2151"/>
              </a:lnSpc>
              <a:spcBef>
                <a:spcPct val="0"/>
              </a:spcBef>
            </a:pPr>
            <a:r>
              <a:rPr lang="en-US" sz="1792" spc="16">
                <a:solidFill>
                  <a:srgbClr val="000000"/>
                </a:solidFill>
                <a:latin typeface="TT Rounds Condensed"/>
              </a:rPr>
              <a:t>E-commerce is defined as the trade of goods and services carried out remotely by electronic means, i.e. based on the electronic transmission of data.</a:t>
            </a:r>
          </a:p>
        </p:txBody>
      </p:sp>
      <p:sp>
        <p:nvSpPr>
          <p:cNvPr id="7" name="Freeform 7"/>
          <p:cNvSpPr/>
          <p:nvPr/>
        </p:nvSpPr>
        <p:spPr>
          <a:xfrm flipH="1">
            <a:off x="7199575" y="4806117"/>
            <a:ext cx="3685567" cy="2552255"/>
          </a:xfrm>
          <a:custGeom>
            <a:avLst/>
            <a:gdLst/>
            <a:ahLst/>
            <a:cxnLst/>
            <a:rect l="l" t="t" r="r" b="b"/>
            <a:pathLst>
              <a:path w="3685567" h="2552255">
                <a:moveTo>
                  <a:pt x="3685567" y="0"/>
                </a:moveTo>
                <a:lnTo>
                  <a:pt x="0" y="0"/>
                </a:lnTo>
                <a:lnTo>
                  <a:pt x="0" y="2552255"/>
                </a:lnTo>
                <a:lnTo>
                  <a:pt x="3685567" y="2552255"/>
                </a:lnTo>
                <a:lnTo>
                  <a:pt x="368556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28</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1028700" y="3627658"/>
            <a:ext cx="9856442" cy="3371850"/>
          </a:xfrm>
          <a:prstGeom prst="rect">
            <a:avLst/>
          </a:prstGeom>
        </p:spPr>
        <p:txBody>
          <a:bodyPr lIns="0" tIns="0" rIns="0" bIns="0" rtlCol="0" anchor="t">
            <a:spAutoFit/>
          </a:bodyPr>
          <a:lstStyle/>
          <a:p>
            <a:pPr algn="l">
              <a:lnSpc>
                <a:spcPts val="2400"/>
              </a:lnSpc>
            </a:pPr>
            <a:r>
              <a:rPr lang="en-US" sz="2000" spc="18">
                <a:solidFill>
                  <a:srgbClr val="000000"/>
                </a:solidFill>
                <a:latin typeface="TT Rounds Condensed"/>
              </a:rPr>
              <a:t>Electronic Entrepreneurship is a set of business strategies that aim to support and transform specific areas of business activity, with the use of new technologies. </a:t>
            </a:r>
          </a:p>
          <a:p>
            <a:pPr algn="l">
              <a:lnSpc>
                <a:spcPts val="2400"/>
              </a:lnSpc>
            </a:pPr>
            <a:endParaRPr lang="en-US" sz="2000" spc="18">
              <a:solidFill>
                <a:srgbClr val="000000"/>
              </a:solidFill>
              <a:latin typeface="TT Rounds Condensed"/>
            </a:endParaRPr>
          </a:p>
          <a:p>
            <a:pPr algn="l">
              <a:lnSpc>
                <a:spcPts val="2400"/>
              </a:lnSpc>
            </a:pPr>
            <a:r>
              <a:rPr lang="en-US" sz="2000" spc="18">
                <a:solidFill>
                  <a:srgbClr val="000000"/>
                </a:solidFill>
                <a:latin typeface="TT Rounds Condensed"/>
              </a:rPr>
              <a:t>Today's main uses include: </a:t>
            </a:r>
          </a:p>
          <a:p>
            <a:pPr algn="l">
              <a:lnSpc>
                <a:spcPts val="2400"/>
              </a:lnSpc>
            </a:pPr>
            <a:endParaRPr lang="en-US" sz="2000" spc="18">
              <a:solidFill>
                <a:srgbClr val="000000"/>
              </a:solidFill>
              <a:latin typeface="TT Rounds Condensed"/>
            </a:endParaRPr>
          </a:p>
          <a:p>
            <a:pPr marL="431801" lvl="1" indent="-215900" algn="l">
              <a:lnSpc>
                <a:spcPts val="2400"/>
              </a:lnSpc>
              <a:buFont typeface="Arial"/>
              <a:buChar char="•"/>
            </a:pPr>
            <a:r>
              <a:rPr lang="en-US" sz="2000" spc="18">
                <a:solidFill>
                  <a:srgbClr val="000000"/>
                </a:solidFill>
                <a:latin typeface="TT Rounds Condensed"/>
              </a:rPr>
              <a:t>automating, simplifying, and redefining business processes</a:t>
            </a:r>
          </a:p>
          <a:p>
            <a:pPr marL="431801" lvl="1" indent="-215900" algn="l">
              <a:lnSpc>
                <a:spcPts val="2400"/>
              </a:lnSpc>
              <a:buFont typeface="Arial"/>
              <a:buChar char="•"/>
            </a:pPr>
            <a:r>
              <a:rPr lang="en-US" sz="2000" spc="18">
                <a:solidFill>
                  <a:srgbClr val="000000"/>
                </a:solidFill>
                <a:latin typeface="TT Rounds Condensed"/>
              </a:rPr>
              <a:t>the creation of personalized relationships</a:t>
            </a:r>
          </a:p>
          <a:p>
            <a:pPr marL="431801" lvl="1" indent="-215900" algn="l">
              <a:lnSpc>
                <a:spcPts val="2400"/>
              </a:lnSpc>
              <a:buFont typeface="Arial"/>
              <a:buChar char="•"/>
            </a:pPr>
            <a:r>
              <a:rPr lang="en-US" sz="2000" spc="18">
                <a:solidFill>
                  <a:srgbClr val="000000"/>
                </a:solidFill>
                <a:latin typeface="TT Rounds Condensed"/>
              </a:rPr>
              <a:t>improving quality and creating services/products</a:t>
            </a:r>
          </a:p>
          <a:p>
            <a:pPr marL="431801" lvl="1" indent="-215900" algn="l">
              <a:lnSpc>
                <a:spcPts val="2400"/>
              </a:lnSpc>
              <a:buFont typeface="Arial"/>
              <a:buChar char="•"/>
            </a:pPr>
            <a:r>
              <a:rPr lang="en-US" sz="2000" spc="18">
                <a:solidFill>
                  <a:srgbClr val="000000"/>
                </a:solidFill>
                <a:latin typeface="TT Rounds Condensed"/>
              </a:rPr>
              <a:t>reducing costs </a:t>
            </a:r>
          </a:p>
          <a:p>
            <a:pPr marL="431801" lvl="1" indent="-215900" algn="l">
              <a:lnSpc>
                <a:spcPts val="2400"/>
              </a:lnSpc>
              <a:buFont typeface="Arial"/>
              <a:buChar char="•"/>
            </a:pPr>
            <a:r>
              <a:rPr lang="en-US" sz="2000" spc="18">
                <a:solidFill>
                  <a:srgbClr val="000000"/>
                </a:solidFill>
                <a:latin typeface="TT Rounds Condensed"/>
              </a:rPr>
              <a:t>increasing the profit margin </a:t>
            </a:r>
          </a:p>
          <a:p>
            <a:pPr algn="l">
              <a:lnSpc>
                <a:spcPts val="2400"/>
              </a:lnSpc>
              <a:spcBef>
                <a:spcPct val="0"/>
              </a:spcBef>
            </a:pPr>
            <a:endParaRPr lang="en-US" sz="2000" spc="18">
              <a:solidFill>
                <a:srgbClr val="000000"/>
              </a:solidFill>
              <a:latin typeface="TT Rounds Condensed"/>
            </a:endParaRPr>
          </a:p>
        </p:txBody>
      </p:sp>
      <p:sp>
        <p:nvSpPr>
          <p:cNvPr id="10" name="TextBox 10"/>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e - Entrepreneurship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171869" y="3753035"/>
            <a:ext cx="5246732" cy="4473379"/>
          </a:xfrm>
          <a:custGeom>
            <a:avLst/>
            <a:gdLst/>
            <a:ahLst/>
            <a:cxnLst/>
            <a:rect l="l" t="t" r="r" b="b"/>
            <a:pathLst>
              <a:path w="5246732" h="4473379">
                <a:moveTo>
                  <a:pt x="0" y="0"/>
                </a:moveTo>
                <a:lnTo>
                  <a:pt x="5246732" y="0"/>
                </a:lnTo>
                <a:lnTo>
                  <a:pt x="5246732" y="4473379"/>
                </a:lnTo>
                <a:lnTo>
                  <a:pt x="0" y="4473379"/>
                </a:lnTo>
                <a:lnTo>
                  <a:pt x="0" y="0"/>
                </a:lnTo>
                <a:close/>
              </a:path>
            </a:pathLst>
          </a:custGeom>
          <a:blipFill>
            <a:blip r:embed="rId3"/>
            <a:stretch>
              <a:fillRect l="-20036" t="-4087" r="-17802" b="-3746"/>
            </a:stretch>
          </a:blipFill>
        </p:spPr>
        <p:txBody>
          <a:bodyPr/>
          <a:lstStyle/>
          <a:p>
            <a:endParaRPr lang="en-GB"/>
          </a:p>
        </p:txBody>
      </p:sp>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29</a:t>
            </a:r>
          </a:p>
          <a:p>
            <a:pPr algn="r">
              <a:lnSpc>
                <a:spcPts val="2160"/>
              </a:lnSpc>
            </a:pPr>
            <a:endParaRPr lang="en-US" sz="1800" spc="16">
              <a:solidFill>
                <a:srgbClr val="898989"/>
              </a:solidFill>
              <a:latin typeface="TT Rounds Condensed Bold"/>
            </a:endParaRPr>
          </a:p>
        </p:txBody>
      </p:sp>
      <p:sp>
        <p:nvSpPr>
          <p:cNvPr id="5" name="TextBox 5"/>
          <p:cNvSpPr txBox="1"/>
          <p:nvPr/>
        </p:nvSpPr>
        <p:spPr>
          <a:xfrm>
            <a:off x="971992" y="1770683"/>
            <a:ext cx="12656908"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10. Sustainable - Green - Cyclical Entrepreneurship</a:t>
            </a:r>
          </a:p>
        </p:txBody>
      </p:sp>
      <p:sp>
        <p:nvSpPr>
          <p:cNvPr id="6" name="TextBox 6"/>
          <p:cNvSpPr txBox="1"/>
          <p:nvPr/>
        </p:nvSpPr>
        <p:spPr>
          <a:xfrm>
            <a:off x="1904331" y="3039206"/>
            <a:ext cx="5641878" cy="858057"/>
          </a:xfrm>
          <a:prstGeom prst="rect">
            <a:avLst/>
          </a:prstGeom>
        </p:spPr>
        <p:txBody>
          <a:bodyPr lIns="0" tIns="0" rIns="0" bIns="0" rtlCol="0" anchor="t">
            <a:spAutoFit/>
          </a:bodyPr>
          <a:lstStyle/>
          <a:p>
            <a:pPr algn="l">
              <a:lnSpc>
                <a:spcPts val="3729"/>
              </a:lnSpc>
              <a:spcBef>
                <a:spcPct val="0"/>
              </a:spcBef>
            </a:pPr>
            <a:r>
              <a:rPr lang="en-US" sz="3107" u="sng" spc="29">
                <a:solidFill>
                  <a:srgbClr val="94C020"/>
                </a:solidFill>
                <a:latin typeface="TT Rounds Condensed"/>
              </a:rPr>
              <a:t>10.1 Sustainable Entrepreneurship</a:t>
            </a:r>
          </a:p>
          <a:p>
            <a:pPr algn="l">
              <a:lnSpc>
                <a:spcPts val="3107"/>
              </a:lnSpc>
              <a:spcBef>
                <a:spcPct val="0"/>
              </a:spcBef>
            </a:pPr>
            <a:endParaRPr lang="en-US" sz="3107" u="sng" spc="29">
              <a:solidFill>
                <a:srgbClr val="94C020"/>
              </a:solidFill>
              <a:latin typeface="TT Rounds Condensed"/>
            </a:endParaRPr>
          </a:p>
        </p:txBody>
      </p:sp>
      <p:sp>
        <p:nvSpPr>
          <p:cNvPr id="7" name="TextBox 7"/>
          <p:cNvSpPr txBox="1"/>
          <p:nvPr/>
        </p:nvSpPr>
        <p:spPr>
          <a:xfrm>
            <a:off x="10790532" y="3039206"/>
            <a:ext cx="4793037" cy="858057"/>
          </a:xfrm>
          <a:prstGeom prst="rect">
            <a:avLst/>
          </a:prstGeom>
        </p:spPr>
        <p:txBody>
          <a:bodyPr lIns="0" tIns="0" rIns="0" bIns="0" rtlCol="0" anchor="t">
            <a:spAutoFit/>
          </a:bodyPr>
          <a:lstStyle/>
          <a:p>
            <a:pPr algn="l">
              <a:lnSpc>
                <a:spcPts val="3729"/>
              </a:lnSpc>
              <a:spcBef>
                <a:spcPct val="0"/>
              </a:spcBef>
            </a:pPr>
            <a:r>
              <a:rPr lang="en-US" sz="3107" u="sng" spc="29">
                <a:solidFill>
                  <a:srgbClr val="94C020"/>
                </a:solidFill>
                <a:latin typeface="TT Rounds Condensed"/>
              </a:rPr>
              <a:t>10.2 Green entrepreneurship </a:t>
            </a:r>
          </a:p>
          <a:p>
            <a:pPr algn="l">
              <a:lnSpc>
                <a:spcPts val="3107"/>
              </a:lnSpc>
              <a:spcBef>
                <a:spcPct val="0"/>
              </a:spcBef>
            </a:pPr>
            <a:endParaRPr lang="en-US" sz="3107" u="sng" spc="29">
              <a:solidFill>
                <a:srgbClr val="94C020"/>
              </a:solidFill>
              <a:latin typeface="TT Rounds Condensed"/>
            </a:endParaRPr>
          </a:p>
        </p:txBody>
      </p:sp>
      <p:grpSp>
        <p:nvGrpSpPr>
          <p:cNvPr id="8" name="Group 8"/>
          <p:cNvGrpSpPr/>
          <p:nvPr/>
        </p:nvGrpSpPr>
        <p:grpSpPr>
          <a:xfrm>
            <a:off x="10790532" y="3897263"/>
            <a:ext cx="4793037" cy="3879625"/>
            <a:chOff x="0" y="0"/>
            <a:chExt cx="1255958" cy="1016609"/>
          </a:xfrm>
        </p:grpSpPr>
        <p:sp>
          <p:nvSpPr>
            <p:cNvPr id="9" name="Freeform 9"/>
            <p:cNvSpPr/>
            <p:nvPr/>
          </p:nvSpPr>
          <p:spPr>
            <a:xfrm>
              <a:off x="0" y="0"/>
              <a:ext cx="1255958" cy="1016609"/>
            </a:xfrm>
            <a:custGeom>
              <a:avLst/>
              <a:gdLst/>
              <a:ahLst/>
              <a:cxnLst/>
              <a:rect l="l" t="t" r="r" b="b"/>
              <a:pathLst>
                <a:path w="1255958" h="1016609">
                  <a:moveTo>
                    <a:pt x="82377" y="0"/>
                  </a:moveTo>
                  <a:lnTo>
                    <a:pt x="1173581" y="0"/>
                  </a:lnTo>
                  <a:cubicBezTo>
                    <a:pt x="1195429" y="0"/>
                    <a:pt x="1216382" y="8679"/>
                    <a:pt x="1231830" y="24128"/>
                  </a:cubicBezTo>
                  <a:cubicBezTo>
                    <a:pt x="1247279" y="39577"/>
                    <a:pt x="1255958" y="60530"/>
                    <a:pt x="1255958" y="82377"/>
                  </a:cubicBezTo>
                  <a:lnTo>
                    <a:pt x="1255958" y="934232"/>
                  </a:lnTo>
                  <a:cubicBezTo>
                    <a:pt x="1255958" y="979728"/>
                    <a:pt x="1219076" y="1016609"/>
                    <a:pt x="1173581" y="1016609"/>
                  </a:cubicBezTo>
                  <a:lnTo>
                    <a:pt x="82377" y="1016609"/>
                  </a:lnTo>
                  <a:cubicBezTo>
                    <a:pt x="36882" y="1016609"/>
                    <a:pt x="0" y="979728"/>
                    <a:pt x="0" y="934232"/>
                  </a:cubicBezTo>
                  <a:lnTo>
                    <a:pt x="0" y="82377"/>
                  </a:lnTo>
                  <a:cubicBezTo>
                    <a:pt x="0" y="36882"/>
                    <a:pt x="36882" y="0"/>
                    <a:pt x="82377" y="0"/>
                  </a:cubicBezTo>
                  <a:close/>
                </a:path>
              </a:pathLst>
            </a:custGeom>
            <a:solidFill>
              <a:srgbClr val="FFFFFF"/>
            </a:solidFill>
            <a:ln w="38100" cap="rnd">
              <a:solidFill>
                <a:srgbClr val="94C020"/>
              </a:solidFill>
              <a:prstDash val="solid"/>
              <a:round/>
            </a:ln>
          </p:spPr>
          <p:txBody>
            <a:bodyPr/>
            <a:lstStyle/>
            <a:p>
              <a:endParaRPr lang="en-GB"/>
            </a:p>
          </p:txBody>
        </p:sp>
        <p:sp>
          <p:nvSpPr>
            <p:cNvPr id="10" name="TextBox 10"/>
            <p:cNvSpPr txBox="1"/>
            <p:nvPr/>
          </p:nvSpPr>
          <p:spPr>
            <a:xfrm>
              <a:off x="0" y="0"/>
              <a:ext cx="1255958" cy="1016609"/>
            </a:xfrm>
            <a:prstGeom prst="rect">
              <a:avLst/>
            </a:prstGeom>
          </p:spPr>
          <p:txBody>
            <a:bodyPr lIns="50800" tIns="50800" rIns="50800" bIns="50800" rtlCol="0" anchor="ctr"/>
            <a:lstStyle/>
            <a:p>
              <a:pPr algn="ctr">
                <a:lnSpc>
                  <a:spcPts val="2999"/>
                </a:lnSpc>
              </a:pPr>
              <a:endParaRPr/>
            </a:p>
          </p:txBody>
        </p:sp>
      </p:grpSp>
      <p:sp>
        <p:nvSpPr>
          <p:cNvPr id="11" name="TextBox 11"/>
          <p:cNvSpPr txBox="1"/>
          <p:nvPr/>
        </p:nvSpPr>
        <p:spPr>
          <a:xfrm>
            <a:off x="11175141" y="4416277"/>
            <a:ext cx="4023820" cy="2841597"/>
          </a:xfrm>
          <a:prstGeom prst="rect">
            <a:avLst/>
          </a:prstGeom>
        </p:spPr>
        <p:txBody>
          <a:bodyPr lIns="0" tIns="0" rIns="0" bIns="0" rtlCol="0" anchor="t">
            <a:spAutoFit/>
          </a:bodyPr>
          <a:lstStyle/>
          <a:p>
            <a:pPr algn="l">
              <a:lnSpc>
                <a:spcPts val="2486"/>
              </a:lnSpc>
              <a:spcBef>
                <a:spcPct val="0"/>
              </a:spcBef>
            </a:pPr>
            <a:r>
              <a:rPr lang="en-US" sz="2071" spc="19">
                <a:solidFill>
                  <a:srgbClr val="000000"/>
                </a:solidFill>
                <a:latin typeface="TT Rounds Condensed Bold"/>
              </a:rPr>
              <a:t>"Green entrepreneurship"</a:t>
            </a:r>
            <a:r>
              <a:rPr lang="en-US" sz="2071" spc="19">
                <a:solidFill>
                  <a:srgbClr val="000000"/>
                </a:solidFill>
                <a:latin typeface="TT Rounds Condensed"/>
              </a:rPr>
              <a:t> is the name given to that form of economic activity that puts the </a:t>
            </a:r>
            <a:r>
              <a:rPr lang="en-US" sz="2071" spc="19">
                <a:solidFill>
                  <a:srgbClr val="000000"/>
                </a:solidFill>
                <a:latin typeface="TT Rounds Condensed Bold"/>
              </a:rPr>
              <a:t>protection of the environment </a:t>
            </a:r>
            <a:r>
              <a:rPr lang="en-US" sz="2071" spc="19">
                <a:solidFill>
                  <a:srgbClr val="000000"/>
                </a:solidFill>
                <a:latin typeface="TT Rounds Condensed"/>
              </a:rPr>
              <a:t>and nature in general at the center of its strategy. The </a:t>
            </a:r>
            <a:r>
              <a:rPr lang="en-US" sz="2071" spc="19">
                <a:solidFill>
                  <a:srgbClr val="000000"/>
                </a:solidFill>
                <a:latin typeface="TT Rounds Condensed Bold"/>
              </a:rPr>
              <a:t>"green business" </a:t>
            </a:r>
            <a:r>
              <a:rPr lang="en-US" sz="2071" spc="19">
                <a:solidFill>
                  <a:srgbClr val="000000"/>
                </a:solidFill>
                <a:latin typeface="TT Rounds Condensed"/>
              </a:rPr>
              <a:t>maintains a positive attitude towards the protection of the environment in all its activities. </a:t>
            </a:r>
          </a:p>
        </p:txBody>
      </p:sp>
      <p:sp>
        <p:nvSpPr>
          <p:cNvPr id="12" name="TextBox 12"/>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Sustainable - Green - Cyclical Entrepreneurship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888285" y="3556119"/>
            <a:ext cx="16511430" cy="4128872"/>
            <a:chOff x="0" y="0"/>
            <a:chExt cx="22015240" cy="5505163"/>
          </a:xfrm>
        </p:grpSpPr>
        <p:grpSp>
          <p:nvGrpSpPr>
            <p:cNvPr id="4" name="Group 4"/>
            <p:cNvGrpSpPr/>
            <p:nvPr/>
          </p:nvGrpSpPr>
          <p:grpSpPr>
            <a:xfrm>
              <a:off x="113142" y="0"/>
              <a:ext cx="10537112" cy="979456"/>
              <a:chOff x="0" y="0"/>
              <a:chExt cx="2081405" cy="193473"/>
            </a:xfrm>
          </p:grpSpPr>
          <p:sp>
            <p:nvSpPr>
              <p:cNvPr id="5" name="Freeform 5"/>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en-GB"/>
              </a:p>
            </p:txBody>
          </p:sp>
          <p:sp>
            <p:nvSpPr>
              <p:cNvPr id="6" name="TextBox 6"/>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7" name="Group 7"/>
            <p:cNvGrpSpPr/>
            <p:nvPr/>
          </p:nvGrpSpPr>
          <p:grpSpPr>
            <a:xfrm rot="-5400000">
              <a:off x="279393" y="-279393"/>
              <a:ext cx="979456" cy="1538242"/>
              <a:chOff x="0" y="0"/>
              <a:chExt cx="597485" cy="938354"/>
            </a:xfrm>
          </p:grpSpPr>
          <p:sp>
            <p:nvSpPr>
              <p:cNvPr id="8" name="Freeform 8"/>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en-GB"/>
              </a:p>
            </p:txBody>
          </p:sp>
          <p:sp>
            <p:nvSpPr>
              <p:cNvPr id="9" name="TextBox 9"/>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sp>
          <p:nvSpPr>
            <p:cNvPr id="10" name="TextBox 10"/>
            <p:cNvSpPr txBox="1"/>
            <p:nvPr/>
          </p:nvSpPr>
          <p:spPr>
            <a:xfrm>
              <a:off x="1456689" y="267478"/>
              <a:ext cx="9337955" cy="4254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a:rPr>
                <a:t>Entrepreneurship, Entrepreneur, Entrepreneurial opportunity</a:t>
              </a:r>
            </a:p>
          </p:txBody>
        </p:sp>
        <p:grpSp>
          <p:nvGrpSpPr>
            <p:cNvPr id="11" name="Group 11"/>
            <p:cNvGrpSpPr/>
            <p:nvPr/>
          </p:nvGrpSpPr>
          <p:grpSpPr>
            <a:xfrm>
              <a:off x="113142" y="1131427"/>
              <a:ext cx="10537112" cy="979456"/>
              <a:chOff x="0" y="0"/>
              <a:chExt cx="2081405" cy="193473"/>
            </a:xfrm>
          </p:grpSpPr>
          <p:sp>
            <p:nvSpPr>
              <p:cNvPr id="12" name="Freeform 12"/>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en-GB"/>
              </a:p>
            </p:txBody>
          </p:sp>
          <p:sp>
            <p:nvSpPr>
              <p:cNvPr id="13" name="TextBox 13"/>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Entrepreneurial Enviroment</a:t>
                </a:r>
              </a:p>
            </p:txBody>
          </p:sp>
        </p:grpSp>
        <p:grpSp>
          <p:nvGrpSpPr>
            <p:cNvPr id="14" name="Group 14"/>
            <p:cNvGrpSpPr/>
            <p:nvPr/>
          </p:nvGrpSpPr>
          <p:grpSpPr>
            <a:xfrm rot="-5400000">
              <a:off x="279393" y="852034"/>
              <a:ext cx="979456" cy="1538242"/>
              <a:chOff x="0" y="0"/>
              <a:chExt cx="597485" cy="938354"/>
            </a:xfrm>
          </p:grpSpPr>
          <p:sp>
            <p:nvSpPr>
              <p:cNvPr id="15" name="Freeform 15"/>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en-GB"/>
              </a:p>
            </p:txBody>
          </p:sp>
          <p:sp>
            <p:nvSpPr>
              <p:cNvPr id="16" name="TextBox 16"/>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17" name="Group 17"/>
            <p:cNvGrpSpPr/>
            <p:nvPr/>
          </p:nvGrpSpPr>
          <p:grpSpPr>
            <a:xfrm>
              <a:off x="113142" y="2262853"/>
              <a:ext cx="10537112" cy="979456"/>
              <a:chOff x="0" y="0"/>
              <a:chExt cx="2081405" cy="193473"/>
            </a:xfrm>
          </p:grpSpPr>
          <p:sp>
            <p:nvSpPr>
              <p:cNvPr id="18" name="Freeform 18"/>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en-GB"/>
              </a:p>
            </p:txBody>
          </p:sp>
          <p:sp>
            <p:nvSpPr>
              <p:cNvPr id="19" name="TextBox 19"/>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Business Model Canvas</a:t>
                </a:r>
              </a:p>
            </p:txBody>
          </p:sp>
        </p:grpSp>
        <p:grpSp>
          <p:nvGrpSpPr>
            <p:cNvPr id="20" name="Group 20"/>
            <p:cNvGrpSpPr/>
            <p:nvPr/>
          </p:nvGrpSpPr>
          <p:grpSpPr>
            <a:xfrm rot="-5400000">
              <a:off x="279393" y="1983461"/>
              <a:ext cx="979456" cy="1538242"/>
              <a:chOff x="0" y="0"/>
              <a:chExt cx="597485" cy="938354"/>
            </a:xfrm>
          </p:grpSpPr>
          <p:sp>
            <p:nvSpPr>
              <p:cNvPr id="21" name="Freeform 21"/>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en-GB"/>
              </a:p>
            </p:txBody>
          </p:sp>
          <p:sp>
            <p:nvSpPr>
              <p:cNvPr id="22" name="TextBox 22"/>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23" name="Group 23"/>
            <p:cNvGrpSpPr/>
            <p:nvPr/>
          </p:nvGrpSpPr>
          <p:grpSpPr>
            <a:xfrm>
              <a:off x="113142" y="3394280"/>
              <a:ext cx="10537112" cy="979456"/>
              <a:chOff x="0" y="0"/>
              <a:chExt cx="2081405" cy="193473"/>
            </a:xfrm>
          </p:grpSpPr>
          <p:sp>
            <p:nvSpPr>
              <p:cNvPr id="24" name="Freeform 24"/>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en-GB"/>
              </a:p>
            </p:txBody>
          </p:sp>
          <p:sp>
            <p:nvSpPr>
              <p:cNvPr id="25" name="TextBox 25"/>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Business Plan</a:t>
                </a:r>
              </a:p>
            </p:txBody>
          </p:sp>
        </p:grpSp>
        <p:grpSp>
          <p:nvGrpSpPr>
            <p:cNvPr id="26" name="Group 26"/>
            <p:cNvGrpSpPr/>
            <p:nvPr/>
          </p:nvGrpSpPr>
          <p:grpSpPr>
            <a:xfrm rot="-5400000">
              <a:off x="279393" y="3114887"/>
              <a:ext cx="979456" cy="1538242"/>
              <a:chOff x="0" y="0"/>
              <a:chExt cx="597485" cy="938354"/>
            </a:xfrm>
          </p:grpSpPr>
          <p:sp>
            <p:nvSpPr>
              <p:cNvPr id="27" name="Freeform 27"/>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en-GB"/>
              </a:p>
            </p:txBody>
          </p:sp>
          <p:sp>
            <p:nvSpPr>
              <p:cNvPr id="28" name="TextBox 28"/>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29" name="Group 29"/>
            <p:cNvGrpSpPr/>
            <p:nvPr/>
          </p:nvGrpSpPr>
          <p:grpSpPr>
            <a:xfrm>
              <a:off x="113142" y="4525707"/>
              <a:ext cx="10537112" cy="979456"/>
              <a:chOff x="0" y="0"/>
              <a:chExt cx="2081405" cy="193473"/>
            </a:xfrm>
          </p:grpSpPr>
          <p:sp>
            <p:nvSpPr>
              <p:cNvPr id="30" name="Freeform 30"/>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en-GB"/>
              </a:p>
            </p:txBody>
          </p:sp>
          <p:sp>
            <p:nvSpPr>
              <p:cNvPr id="31" name="TextBox 31"/>
              <p:cNvSpPr txBox="1"/>
              <p:nvPr/>
            </p:nvSpPr>
            <p:spPr>
              <a:xfrm>
                <a:off x="0" y="-19050"/>
                <a:ext cx="2081405" cy="212523"/>
              </a:xfrm>
              <a:prstGeom prst="rect">
                <a:avLst/>
              </a:prstGeom>
            </p:spPr>
            <p:txBody>
              <a:bodyPr lIns="50800" tIns="50800" rIns="50800" bIns="50800" rtlCol="0" anchor="ctr"/>
              <a:lstStyle/>
              <a:p>
                <a:pPr algn="l">
                  <a:lnSpc>
                    <a:spcPts val="2400"/>
                  </a:lnSpc>
                </a:pPr>
                <a:r>
                  <a:rPr lang="en-US" sz="2000" spc="18">
                    <a:solidFill>
                      <a:srgbClr val="000000"/>
                    </a:solidFill>
                    <a:latin typeface="TT Rounds Condensed"/>
                  </a:rPr>
                  <a:t>                         Funding</a:t>
                </a:r>
              </a:p>
            </p:txBody>
          </p:sp>
        </p:grpSp>
        <p:grpSp>
          <p:nvGrpSpPr>
            <p:cNvPr id="32" name="Group 32"/>
            <p:cNvGrpSpPr/>
            <p:nvPr/>
          </p:nvGrpSpPr>
          <p:grpSpPr>
            <a:xfrm rot="-5400000">
              <a:off x="279393" y="4246314"/>
              <a:ext cx="979456" cy="1538242"/>
              <a:chOff x="0" y="0"/>
              <a:chExt cx="597485" cy="938354"/>
            </a:xfrm>
          </p:grpSpPr>
          <p:sp>
            <p:nvSpPr>
              <p:cNvPr id="33" name="Freeform 33"/>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en-GB"/>
              </a:p>
            </p:txBody>
          </p:sp>
          <p:sp>
            <p:nvSpPr>
              <p:cNvPr id="34" name="TextBox 34"/>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35" name="Group 35"/>
            <p:cNvGrpSpPr/>
            <p:nvPr/>
          </p:nvGrpSpPr>
          <p:grpSpPr>
            <a:xfrm>
              <a:off x="11478128" y="0"/>
              <a:ext cx="10537112" cy="979456"/>
              <a:chOff x="0" y="0"/>
              <a:chExt cx="2081405" cy="193473"/>
            </a:xfrm>
          </p:grpSpPr>
          <p:sp>
            <p:nvSpPr>
              <p:cNvPr id="36" name="Freeform 36"/>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en-GB"/>
              </a:p>
            </p:txBody>
          </p:sp>
          <p:sp>
            <p:nvSpPr>
              <p:cNvPr id="37" name="TextBox 37"/>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38" name="Group 38"/>
            <p:cNvGrpSpPr/>
            <p:nvPr/>
          </p:nvGrpSpPr>
          <p:grpSpPr>
            <a:xfrm rot="-5400000">
              <a:off x="11644379" y="-279393"/>
              <a:ext cx="979456" cy="1538242"/>
              <a:chOff x="0" y="0"/>
              <a:chExt cx="597485" cy="938354"/>
            </a:xfrm>
          </p:grpSpPr>
          <p:sp>
            <p:nvSpPr>
              <p:cNvPr id="39" name="Freeform 39"/>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en-GB"/>
              </a:p>
            </p:txBody>
          </p:sp>
          <p:sp>
            <p:nvSpPr>
              <p:cNvPr id="40" name="TextBox 40"/>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sp>
          <p:nvSpPr>
            <p:cNvPr id="41" name="TextBox 41"/>
            <p:cNvSpPr txBox="1"/>
            <p:nvPr/>
          </p:nvSpPr>
          <p:spPr>
            <a:xfrm>
              <a:off x="12677284" y="267478"/>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Spatial Planning - Clusters - Industrial Areas</a:t>
              </a:r>
            </a:p>
          </p:txBody>
        </p:sp>
        <p:grpSp>
          <p:nvGrpSpPr>
            <p:cNvPr id="42" name="Group 42"/>
            <p:cNvGrpSpPr/>
            <p:nvPr/>
          </p:nvGrpSpPr>
          <p:grpSpPr>
            <a:xfrm>
              <a:off x="11478128" y="1131427"/>
              <a:ext cx="10537112" cy="979456"/>
              <a:chOff x="0" y="0"/>
              <a:chExt cx="2081405" cy="193473"/>
            </a:xfrm>
          </p:grpSpPr>
          <p:sp>
            <p:nvSpPr>
              <p:cNvPr id="43" name="Freeform 43"/>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en-GB"/>
              </a:p>
            </p:txBody>
          </p:sp>
          <p:sp>
            <p:nvSpPr>
              <p:cNvPr id="44" name="TextBox 44"/>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45" name="Group 45"/>
            <p:cNvGrpSpPr/>
            <p:nvPr/>
          </p:nvGrpSpPr>
          <p:grpSpPr>
            <a:xfrm rot="-5400000">
              <a:off x="11644379" y="852034"/>
              <a:ext cx="979456" cy="1538242"/>
              <a:chOff x="0" y="0"/>
              <a:chExt cx="597485" cy="938354"/>
            </a:xfrm>
          </p:grpSpPr>
          <p:sp>
            <p:nvSpPr>
              <p:cNvPr id="46" name="Freeform 46"/>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en-GB"/>
              </a:p>
            </p:txBody>
          </p:sp>
          <p:sp>
            <p:nvSpPr>
              <p:cNvPr id="47" name="TextBox 47"/>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48" name="Group 48"/>
            <p:cNvGrpSpPr/>
            <p:nvPr/>
          </p:nvGrpSpPr>
          <p:grpSpPr>
            <a:xfrm>
              <a:off x="11478128" y="2262853"/>
              <a:ext cx="10537112" cy="979456"/>
              <a:chOff x="0" y="0"/>
              <a:chExt cx="2081405" cy="193473"/>
            </a:xfrm>
          </p:grpSpPr>
          <p:sp>
            <p:nvSpPr>
              <p:cNvPr id="49" name="Freeform 49"/>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en-GB"/>
              </a:p>
            </p:txBody>
          </p:sp>
          <p:sp>
            <p:nvSpPr>
              <p:cNvPr id="50" name="TextBox 50"/>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51" name="Group 51"/>
            <p:cNvGrpSpPr/>
            <p:nvPr/>
          </p:nvGrpSpPr>
          <p:grpSpPr>
            <a:xfrm rot="-5400000">
              <a:off x="11644379" y="1983461"/>
              <a:ext cx="979456" cy="1538242"/>
              <a:chOff x="0" y="0"/>
              <a:chExt cx="597485" cy="938354"/>
            </a:xfrm>
          </p:grpSpPr>
          <p:sp>
            <p:nvSpPr>
              <p:cNvPr id="52" name="Freeform 52"/>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en-GB"/>
              </a:p>
            </p:txBody>
          </p:sp>
          <p:sp>
            <p:nvSpPr>
              <p:cNvPr id="53" name="TextBox 53"/>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54" name="Group 54"/>
            <p:cNvGrpSpPr/>
            <p:nvPr/>
          </p:nvGrpSpPr>
          <p:grpSpPr>
            <a:xfrm>
              <a:off x="11478128" y="3394280"/>
              <a:ext cx="10537112" cy="979456"/>
              <a:chOff x="0" y="0"/>
              <a:chExt cx="2081405" cy="193473"/>
            </a:xfrm>
          </p:grpSpPr>
          <p:sp>
            <p:nvSpPr>
              <p:cNvPr id="55" name="Freeform 55"/>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en-GB"/>
              </a:p>
            </p:txBody>
          </p:sp>
          <p:sp>
            <p:nvSpPr>
              <p:cNvPr id="56" name="TextBox 56"/>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57" name="Group 57"/>
            <p:cNvGrpSpPr/>
            <p:nvPr/>
          </p:nvGrpSpPr>
          <p:grpSpPr>
            <a:xfrm rot="-5400000">
              <a:off x="11644379" y="3114887"/>
              <a:ext cx="979456" cy="1538242"/>
              <a:chOff x="0" y="0"/>
              <a:chExt cx="597485" cy="938354"/>
            </a:xfrm>
          </p:grpSpPr>
          <p:sp>
            <p:nvSpPr>
              <p:cNvPr id="58" name="Freeform 58"/>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en-GB"/>
              </a:p>
            </p:txBody>
          </p:sp>
          <p:sp>
            <p:nvSpPr>
              <p:cNvPr id="59" name="TextBox 59"/>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grpSp>
          <p:nvGrpSpPr>
            <p:cNvPr id="60" name="Group 60"/>
            <p:cNvGrpSpPr/>
            <p:nvPr/>
          </p:nvGrpSpPr>
          <p:grpSpPr>
            <a:xfrm>
              <a:off x="11478128" y="4525707"/>
              <a:ext cx="10537112" cy="979456"/>
              <a:chOff x="0" y="0"/>
              <a:chExt cx="2081405" cy="193473"/>
            </a:xfrm>
          </p:grpSpPr>
          <p:sp>
            <p:nvSpPr>
              <p:cNvPr id="61" name="Freeform 61"/>
              <p:cNvSpPr/>
              <p:nvPr/>
            </p:nvSpPr>
            <p:spPr>
              <a:xfrm>
                <a:off x="0" y="0"/>
                <a:ext cx="2081405" cy="193473"/>
              </a:xfrm>
              <a:custGeom>
                <a:avLst/>
                <a:gdLst/>
                <a:ahLst/>
                <a:cxnLst/>
                <a:rect l="l" t="t" r="r" b="b"/>
                <a:pathLst>
                  <a:path w="2081405" h="193473">
                    <a:moveTo>
                      <a:pt x="49962" y="0"/>
                    </a:moveTo>
                    <a:lnTo>
                      <a:pt x="2031443" y="0"/>
                    </a:lnTo>
                    <a:cubicBezTo>
                      <a:pt x="2044694" y="0"/>
                      <a:pt x="2057402" y="5264"/>
                      <a:pt x="2066771" y="14633"/>
                    </a:cubicBezTo>
                    <a:cubicBezTo>
                      <a:pt x="2076141" y="24003"/>
                      <a:pt x="2081405" y="36711"/>
                      <a:pt x="2081405" y="49962"/>
                    </a:cubicBezTo>
                    <a:lnTo>
                      <a:pt x="2081405" y="143511"/>
                    </a:lnTo>
                    <a:cubicBezTo>
                      <a:pt x="2081405" y="171104"/>
                      <a:pt x="2059036" y="193473"/>
                      <a:pt x="2031443" y="193473"/>
                    </a:cubicBezTo>
                    <a:lnTo>
                      <a:pt x="49962" y="193473"/>
                    </a:lnTo>
                    <a:cubicBezTo>
                      <a:pt x="36711" y="193473"/>
                      <a:pt x="24003" y="188209"/>
                      <a:pt x="14633" y="178839"/>
                    </a:cubicBezTo>
                    <a:cubicBezTo>
                      <a:pt x="5264" y="169470"/>
                      <a:pt x="0" y="156762"/>
                      <a:pt x="0" y="143511"/>
                    </a:cubicBezTo>
                    <a:lnTo>
                      <a:pt x="0" y="49962"/>
                    </a:lnTo>
                    <a:cubicBezTo>
                      <a:pt x="0" y="36711"/>
                      <a:pt x="5264" y="24003"/>
                      <a:pt x="14633" y="14633"/>
                    </a:cubicBezTo>
                    <a:cubicBezTo>
                      <a:pt x="24003" y="5264"/>
                      <a:pt x="36711" y="0"/>
                      <a:pt x="49962" y="0"/>
                    </a:cubicBezTo>
                    <a:close/>
                  </a:path>
                </a:pathLst>
              </a:custGeom>
              <a:solidFill>
                <a:srgbClr val="F2F2F2"/>
              </a:solidFill>
            </p:spPr>
            <p:txBody>
              <a:bodyPr/>
              <a:lstStyle/>
              <a:p>
                <a:endParaRPr lang="en-GB"/>
              </a:p>
            </p:txBody>
          </p:sp>
          <p:sp>
            <p:nvSpPr>
              <p:cNvPr id="62" name="TextBox 62"/>
              <p:cNvSpPr txBox="1"/>
              <p:nvPr/>
            </p:nvSpPr>
            <p:spPr>
              <a:xfrm>
                <a:off x="0" y="0"/>
                <a:ext cx="2081405" cy="193473"/>
              </a:xfrm>
              <a:prstGeom prst="rect">
                <a:avLst/>
              </a:prstGeom>
            </p:spPr>
            <p:txBody>
              <a:bodyPr lIns="50800" tIns="50800" rIns="50800" bIns="50800" rtlCol="0" anchor="ctr"/>
              <a:lstStyle/>
              <a:p>
                <a:pPr algn="ctr">
                  <a:lnSpc>
                    <a:spcPts val="2999"/>
                  </a:lnSpc>
                </a:pPr>
                <a:endParaRPr/>
              </a:p>
            </p:txBody>
          </p:sp>
        </p:grpSp>
        <p:grpSp>
          <p:nvGrpSpPr>
            <p:cNvPr id="63" name="Group 63"/>
            <p:cNvGrpSpPr/>
            <p:nvPr/>
          </p:nvGrpSpPr>
          <p:grpSpPr>
            <a:xfrm rot="-5400000">
              <a:off x="11644379" y="4246314"/>
              <a:ext cx="979456" cy="1538242"/>
              <a:chOff x="0" y="0"/>
              <a:chExt cx="597485" cy="938354"/>
            </a:xfrm>
          </p:grpSpPr>
          <p:sp>
            <p:nvSpPr>
              <p:cNvPr id="64" name="Freeform 64"/>
              <p:cNvSpPr/>
              <p:nvPr/>
            </p:nvSpPr>
            <p:spPr>
              <a:xfrm>
                <a:off x="0" y="0"/>
                <a:ext cx="597485" cy="938354"/>
              </a:xfrm>
              <a:custGeom>
                <a:avLst/>
                <a:gdLst/>
                <a:ahLst/>
                <a:cxnLst/>
                <a:rect l="l" t="t" r="r" b="b"/>
                <a:pathLst>
                  <a:path w="597485" h="938354">
                    <a:moveTo>
                      <a:pt x="199269" y="19070"/>
                    </a:moveTo>
                    <a:cubicBezTo>
                      <a:pt x="229802" y="7556"/>
                      <a:pt x="264725" y="0"/>
                      <a:pt x="298903" y="0"/>
                    </a:cubicBezTo>
                    <a:cubicBezTo>
                      <a:pt x="333083" y="0"/>
                      <a:pt x="365972" y="6476"/>
                      <a:pt x="396281" y="17990"/>
                    </a:cubicBezTo>
                    <a:cubicBezTo>
                      <a:pt x="396927" y="18350"/>
                      <a:pt x="397571" y="18350"/>
                      <a:pt x="398216" y="18710"/>
                    </a:cubicBezTo>
                    <a:cubicBezTo>
                      <a:pt x="512038" y="64765"/>
                      <a:pt x="595873" y="186379"/>
                      <a:pt x="597485" y="331291"/>
                    </a:cubicBezTo>
                    <a:lnTo>
                      <a:pt x="597485" y="938354"/>
                    </a:lnTo>
                    <a:lnTo>
                      <a:pt x="0" y="938354"/>
                    </a:lnTo>
                    <a:lnTo>
                      <a:pt x="0" y="331741"/>
                    </a:lnTo>
                    <a:cubicBezTo>
                      <a:pt x="1612" y="185660"/>
                      <a:pt x="84157" y="64045"/>
                      <a:pt x="199269" y="19070"/>
                    </a:cubicBezTo>
                    <a:close/>
                  </a:path>
                </a:pathLst>
              </a:custGeom>
              <a:solidFill>
                <a:srgbClr val="93C01F"/>
              </a:solidFill>
            </p:spPr>
            <p:txBody>
              <a:bodyPr/>
              <a:lstStyle/>
              <a:p>
                <a:endParaRPr lang="en-GB"/>
              </a:p>
            </p:txBody>
          </p:sp>
          <p:sp>
            <p:nvSpPr>
              <p:cNvPr id="65" name="TextBox 65"/>
              <p:cNvSpPr txBox="1"/>
              <p:nvPr/>
            </p:nvSpPr>
            <p:spPr>
              <a:xfrm>
                <a:off x="0" y="127000"/>
                <a:ext cx="597485" cy="811354"/>
              </a:xfrm>
              <a:prstGeom prst="rect">
                <a:avLst/>
              </a:prstGeom>
            </p:spPr>
            <p:txBody>
              <a:bodyPr lIns="50800" tIns="50800" rIns="50800" bIns="50800" rtlCol="0" anchor="ctr"/>
              <a:lstStyle/>
              <a:p>
                <a:pPr algn="ctr">
                  <a:lnSpc>
                    <a:spcPts val="2999"/>
                  </a:lnSpc>
                </a:pPr>
                <a:endParaRPr/>
              </a:p>
            </p:txBody>
          </p:sp>
        </p:grpSp>
        <p:sp>
          <p:nvSpPr>
            <p:cNvPr id="66" name="TextBox 66"/>
            <p:cNvSpPr txBox="1"/>
            <p:nvPr/>
          </p:nvSpPr>
          <p:spPr>
            <a:xfrm>
              <a:off x="12677284" y="1398905"/>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Agricultural Entrepreneurship</a:t>
              </a:r>
            </a:p>
          </p:txBody>
        </p:sp>
        <p:sp>
          <p:nvSpPr>
            <p:cNvPr id="67" name="TextBox 67"/>
            <p:cNvSpPr txBox="1"/>
            <p:nvPr/>
          </p:nvSpPr>
          <p:spPr>
            <a:xfrm>
              <a:off x="12677284" y="2530332"/>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International Entrepreneurship</a:t>
              </a:r>
            </a:p>
          </p:txBody>
        </p:sp>
        <p:sp>
          <p:nvSpPr>
            <p:cNvPr id="68" name="TextBox 68"/>
            <p:cNvSpPr txBox="1"/>
            <p:nvPr/>
          </p:nvSpPr>
          <p:spPr>
            <a:xfrm>
              <a:off x="12677284" y="3661758"/>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e - Entrepreneurship</a:t>
              </a:r>
            </a:p>
          </p:txBody>
        </p:sp>
        <p:sp>
          <p:nvSpPr>
            <p:cNvPr id="69" name="TextBox 69"/>
            <p:cNvSpPr txBox="1"/>
            <p:nvPr/>
          </p:nvSpPr>
          <p:spPr>
            <a:xfrm>
              <a:off x="12677284" y="4793185"/>
              <a:ext cx="9337955" cy="425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       Sustainable – Green – Cyclical Entrepreneurship</a:t>
              </a:r>
            </a:p>
          </p:txBody>
        </p:sp>
        <p:sp>
          <p:nvSpPr>
            <p:cNvPr id="70" name="TextBox 70"/>
            <p:cNvSpPr txBox="1"/>
            <p:nvPr/>
          </p:nvSpPr>
          <p:spPr>
            <a:xfrm>
              <a:off x="622665" y="1837"/>
              <a:ext cx="356989"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1</a:t>
              </a:r>
            </a:p>
          </p:txBody>
        </p:sp>
        <p:sp>
          <p:nvSpPr>
            <p:cNvPr id="71" name="TextBox 71"/>
            <p:cNvSpPr txBox="1"/>
            <p:nvPr/>
          </p:nvSpPr>
          <p:spPr>
            <a:xfrm>
              <a:off x="612446" y="1133263"/>
              <a:ext cx="377428"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2</a:t>
              </a:r>
            </a:p>
          </p:txBody>
        </p:sp>
        <p:sp>
          <p:nvSpPr>
            <p:cNvPr id="72" name="TextBox 72"/>
            <p:cNvSpPr txBox="1"/>
            <p:nvPr/>
          </p:nvSpPr>
          <p:spPr>
            <a:xfrm>
              <a:off x="601036" y="2264690"/>
              <a:ext cx="400248"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3</a:t>
              </a:r>
            </a:p>
          </p:txBody>
        </p:sp>
        <p:sp>
          <p:nvSpPr>
            <p:cNvPr id="73" name="TextBox 73"/>
            <p:cNvSpPr txBox="1"/>
            <p:nvPr/>
          </p:nvSpPr>
          <p:spPr>
            <a:xfrm>
              <a:off x="590419" y="3396117"/>
              <a:ext cx="421481"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4</a:t>
              </a:r>
            </a:p>
          </p:txBody>
        </p:sp>
        <p:sp>
          <p:nvSpPr>
            <p:cNvPr id="74" name="TextBox 74"/>
            <p:cNvSpPr txBox="1"/>
            <p:nvPr/>
          </p:nvSpPr>
          <p:spPr>
            <a:xfrm>
              <a:off x="597365" y="4527544"/>
              <a:ext cx="407591"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5</a:t>
              </a:r>
            </a:p>
          </p:txBody>
        </p:sp>
        <p:sp>
          <p:nvSpPr>
            <p:cNvPr id="75" name="TextBox 75"/>
            <p:cNvSpPr txBox="1"/>
            <p:nvPr/>
          </p:nvSpPr>
          <p:spPr>
            <a:xfrm>
              <a:off x="11985292" y="1837"/>
              <a:ext cx="439341"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6</a:t>
              </a:r>
            </a:p>
          </p:txBody>
        </p:sp>
        <p:sp>
          <p:nvSpPr>
            <p:cNvPr id="76" name="TextBox 76"/>
            <p:cNvSpPr txBox="1"/>
            <p:nvPr/>
          </p:nvSpPr>
          <p:spPr>
            <a:xfrm>
              <a:off x="12033413" y="1133263"/>
              <a:ext cx="343098"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7</a:t>
              </a:r>
            </a:p>
          </p:txBody>
        </p:sp>
        <p:sp>
          <p:nvSpPr>
            <p:cNvPr id="77" name="TextBox 77"/>
            <p:cNvSpPr txBox="1"/>
            <p:nvPr/>
          </p:nvSpPr>
          <p:spPr>
            <a:xfrm>
              <a:off x="11997595" y="2264690"/>
              <a:ext cx="414734"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8</a:t>
              </a:r>
            </a:p>
          </p:txBody>
        </p:sp>
        <p:sp>
          <p:nvSpPr>
            <p:cNvPr id="78" name="TextBox 78"/>
            <p:cNvSpPr txBox="1"/>
            <p:nvPr/>
          </p:nvSpPr>
          <p:spPr>
            <a:xfrm>
              <a:off x="11986284" y="3396117"/>
              <a:ext cx="437356"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9</a:t>
              </a:r>
            </a:p>
          </p:txBody>
        </p:sp>
        <p:sp>
          <p:nvSpPr>
            <p:cNvPr id="79" name="TextBox 79"/>
            <p:cNvSpPr txBox="1"/>
            <p:nvPr/>
          </p:nvSpPr>
          <p:spPr>
            <a:xfrm>
              <a:off x="11790228" y="4527544"/>
              <a:ext cx="829469" cy="890058"/>
            </a:xfrm>
            <a:prstGeom prst="rect">
              <a:avLst/>
            </a:prstGeom>
          </p:spPr>
          <p:txBody>
            <a:bodyPr lIns="0" tIns="0" rIns="0" bIns="0" rtlCol="0" anchor="t">
              <a:spAutoFit/>
            </a:bodyPr>
            <a:lstStyle/>
            <a:p>
              <a:pPr algn="ctr">
                <a:lnSpc>
                  <a:spcPts val="5600"/>
                </a:lnSpc>
              </a:pPr>
              <a:r>
                <a:rPr lang="en-US" sz="4000">
                  <a:solidFill>
                    <a:srgbClr val="FFFFFF"/>
                  </a:solidFill>
                  <a:latin typeface="Canva Sans Bold"/>
                </a:rPr>
                <a:t>10</a:t>
              </a:r>
            </a:p>
          </p:txBody>
        </p:sp>
      </p:grpSp>
      <p:sp>
        <p:nvSpPr>
          <p:cNvPr id="80" name="TextBox 80"/>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content</a:t>
            </a:r>
          </a:p>
        </p:txBody>
      </p:sp>
      <p:sp>
        <p:nvSpPr>
          <p:cNvPr id="81" name="TextBox 81"/>
          <p:cNvSpPr txBox="1"/>
          <p:nvPr/>
        </p:nvSpPr>
        <p:spPr>
          <a:xfrm>
            <a:off x="16436340" y="9580245"/>
            <a:ext cx="502920" cy="456248"/>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3</a:t>
            </a:r>
          </a:p>
        </p:txBody>
      </p:sp>
      <p:sp>
        <p:nvSpPr>
          <p:cNvPr id="82" name="TextBox 82"/>
          <p:cNvSpPr txBox="1"/>
          <p:nvPr/>
        </p:nvSpPr>
        <p:spPr>
          <a:xfrm>
            <a:off x="747870" y="1815085"/>
            <a:ext cx="3017150" cy="982982"/>
          </a:xfrm>
          <a:prstGeom prst="rect">
            <a:avLst/>
          </a:prstGeom>
        </p:spPr>
        <p:txBody>
          <a:bodyPr lIns="0" tIns="0" rIns="0" bIns="0" rtlCol="0" anchor="t">
            <a:spAutoFit/>
          </a:bodyPr>
          <a:lstStyle/>
          <a:p>
            <a:pPr algn="ctr">
              <a:lnSpc>
                <a:spcPts val="7560"/>
              </a:lnSpc>
            </a:pPr>
            <a:r>
              <a:rPr lang="en-US" sz="7000" spc="65">
                <a:solidFill>
                  <a:srgbClr val="94C020"/>
                </a:solidFill>
                <a:latin typeface="TT Rounds Condensed Bold"/>
              </a:rPr>
              <a:t>Content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8682327" y="4917394"/>
            <a:ext cx="5989636" cy="3555232"/>
          </a:xfrm>
          <a:custGeom>
            <a:avLst/>
            <a:gdLst/>
            <a:ahLst/>
            <a:cxnLst/>
            <a:rect l="l" t="t" r="r" b="b"/>
            <a:pathLst>
              <a:path w="5989636" h="3555232">
                <a:moveTo>
                  <a:pt x="0" y="0"/>
                </a:moveTo>
                <a:lnTo>
                  <a:pt x="5989636" y="0"/>
                </a:lnTo>
                <a:lnTo>
                  <a:pt x="5989636" y="3555232"/>
                </a:lnTo>
                <a:lnTo>
                  <a:pt x="0" y="3555232"/>
                </a:lnTo>
                <a:lnTo>
                  <a:pt x="0" y="0"/>
                </a:lnTo>
                <a:close/>
              </a:path>
            </a:pathLst>
          </a:custGeom>
          <a:blipFill>
            <a:blip r:embed="rId3"/>
            <a:stretch>
              <a:fillRect t="-63963"/>
            </a:stretch>
          </a:blipFill>
        </p:spPr>
        <p:txBody>
          <a:bodyPr/>
          <a:lstStyle/>
          <a:p>
            <a:endParaRPr lang="en-GB"/>
          </a:p>
        </p:txBody>
      </p:sp>
      <p:sp>
        <p:nvSpPr>
          <p:cNvPr id="4" name="Freeform 4"/>
          <p:cNvSpPr/>
          <p:nvPr/>
        </p:nvSpPr>
        <p:spPr>
          <a:xfrm>
            <a:off x="2310569" y="5875592"/>
            <a:ext cx="5645562" cy="1177689"/>
          </a:xfrm>
          <a:custGeom>
            <a:avLst/>
            <a:gdLst/>
            <a:ahLst/>
            <a:cxnLst/>
            <a:rect l="l" t="t" r="r" b="b"/>
            <a:pathLst>
              <a:path w="5645562" h="1177689">
                <a:moveTo>
                  <a:pt x="0" y="0"/>
                </a:moveTo>
                <a:lnTo>
                  <a:pt x="5645562" y="0"/>
                </a:lnTo>
                <a:lnTo>
                  <a:pt x="5645562" y="1177689"/>
                </a:lnTo>
                <a:lnTo>
                  <a:pt x="0" y="1177689"/>
                </a:lnTo>
                <a:lnTo>
                  <a:pt x="0" y="0"/>
                </a:lnTo>
                <a:close/>
              </a:path>
            </a:pathLst>
          </a:custGeom>
          <a:blipFill>
            <a:blip r:embed="rId3"/>
            <a:stretch>
              <a:fillRect b="-366542"/>
            </a:stretch>
          </a:blipFill>
        </p:spPr>
        <p:txBody>
          <a:bodyPr/>
          <a:lstStyle/>
          <a:p>
            <a:endParaRPr lang="en-GB"/>
          </a:p>
        </p:txBody>
      </p:sp>
      <p:sp>
        <p:nvSpPr>
          <p:cNvPr id="5" name="Freeform 5"/>
          <p:cNvSpPr/>
          <p:nvPr/>
        </p:nvSpPr>
        <p:spPr>
          <a:xfrm>
            <a:off x="3767721" y="5329381"/>
            <a:ext cx="2731258" cy="2731258"/>
          </a:xfrm>
          <a:custGeom>
            <a:avLst/>
            <a:gdLst/>
            <a:ahLst/>
            <a:cxnLst/>
            <a:rect l="l" t="t" r="r" b="b"/>
            <a:pathLst>
              <a:path w="2731258" h="2731258">
                <a:moveTo>
                  <a:pt x="0" y="0"/>
                </a:moveTo>
                <a:lnTo>
                  <a:pt x="2731258" y="0"/>
                </a:lnTo>
                <a:lnTo>
                  <a:pt x="2731258" y="2731258"/>
                </a:lnTo>
                <a:lnTo>
                  <a:pt x="0" y="27312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3628900" y="5261777"/>
            <a:ext cx="1492536" cy="1552704"/>
          </a:xfrm>
          <a:custGeom>
            <a:avLst/>
            <a:gdLst/>
            <a:ahLst/>
            <a:cxnLst/>
            <a:rect l="l" t="t" r="r" b="b"/>
            <a:pathLst>
              <a:path w="1492536" h="1552704">
                <a:moveTo>
                  <a:pt x="0" y="0"/>
                </a:moveTo>
                <a:lnTo>
                  <a:pt x="1492536" y="0"/>
                </a:lnTo>
                <a:lnTo>
                  <a:pt x="1492536" y="1552704"/>
                </a:lnTo>
                <a:lnTo>
                  <a:pt x="0" y="155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30</a:t>
            </a:r>
          </a:p>
          <a:p>
            <a:pPr algn="r">
              <a:lnSpc>
                <a:spcPts val="2160"/>
              </a:lnSpc>
            </a:pPr>
            <a:endParaRPr lang="en-US" sz="1800" spc="16">
              <a:solidFill>
                <a:srgbClr val="898989"/>
              </a:solidFill>
              <a:latin typeface="TT Rounds Condensed Bold"/>
            </a:endParaRPr>
          </a:p>
        </p:txBody>
      </p:sp>
      <p:sp>
        <p:nvSpPr>
          <p:cNvPr id="8" name="TextBox 8"/>
          <p:cNvSpPr txBox="1"/>
          <p:nvPr/>
        </p:nvSpPr>
        <p:spPr>
          <a:xfrm>
            <a:off x="971992" y="1770683"/>
            <a:ext cx="12656908"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10. Sustainable - Green - Cyclical Entrepreneurship</a:t>
            </a:r>
          </a:p>
        </p:txBody>
      </p:sp>
      <p:sp>
        <p:nvSpPr>
          <p:cNvPr id="9" name="TextBox 9"/>
          <p:cNvSpPr txBox="1"/>
          <p:nvPr/>
        </p:nvSpPr>
        <p:spPr>
          <a:xfrm>
            <a:off x="971992" y="2895851"/>
            <a:ext cx="13887066" cy="819150"/>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10.3 Circular Economy and Entrepreneurship </a:t>
            </a:r>
          </a:p>
          <a:p>
            <a:pPr algn="l">
              <a:lnSpc>
                <a:spcPts val="2999"/>
              </a:lnSpc>
              <a:spcBef>
                <a:spcPct val="0"/>
              </a:spcBef>
            </a:pPr>
            <a:endParaRPr lang="en-US" sz="2999" u="sng" spc="28">
              <a:solidFill>
                <a:srgbClr val="94C020"/>
              </a:solidFill>
              <a:latin typeface="TT Rounds Condensed"/>
            </a:endParaRPr>
          </a:p>
        </p:txBody>
      </p:sp>
      <p:sp>
        <p:nvSpPr>
          <p:cNvPr id="10" name="TextBox 10"/>
          <p:cNvSpPr txBox="1"/>
          <p:nvPr/>
        </p:nvSpPr>
        <p:spPr>
          <a:xfrm>
            <a:off x="995059" y="3564562"/>
            <a:ext cx="16297882" cy="9334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Circular development is a model of economic, social, and environmental production and consumption that aims to build a sustainable society based on a circular model. It aims to develop recyclable and sustainable resources to protect society from waste. The aim is to enable economies and societies in general to become more autonomous and sustainable. </a:t>
            </a:r>
          </a:p>
        </p:txBody>
      </p:sp>
      <p:sp>
        <p:nvSpPr>
          <p:cNvPr id="11" name="TextBox 1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Sustainable - Green - Cyclical Entrepreneurship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2034647" y="3807273"/>
            <a:ext cx="4401693" cy="4412725"/>
          </a:xfrm>
          <a:custGeom>
            <a:avLst/>
            <a:gdLst/>
            <a:ahLst/>
            <a:cxnLst/>
            <a:rect l="l" t="t" r="r" b="b"/>
            <a:pathLst>
              <a:path w="4401693" h="4412725">
                <a:moveTo>
                  <a:pt x="0" y="0"/>
                </a:moveTo>
                <a:lnTo>
                  <a:pt x="4401693" y="0"/>
                </a:lnTo>
                <a:lnTo>
                  <a:pt x="4401693" y="4412725"/>
                </a:lnTo>
                <a:lnTo>
                  <a:pt x="0" y="44127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Entrepreneurship, Entrepreneur, Entrepreneurial opportunity</a:t>
            </a:r>
          </a:p>
        </p:txBody>
      </p:sp>
      <p:sp>
        <p:nvSpPr>
          <p:cNvPr id="5" name="TextBox 5"/>
          <p:cNvSpPr txBox="1"/>
          <p:nvPr/>
        </p:nvSpPr>
        <p:spPr>
          <a:xfrm>
            <a:off x="16436340" y="9580245"/>
            <a:ext cx="502920" cy="456248"/>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4</a:t>
            </a:r>
          </a:p>
        </p:txBody>
      </p:sp>
      <p:sp>
        <p:nvSpPr>
          <p:cNvPr id="6" name="TextBox 6"/>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Entrepreneurship, Entrepreneur, Entrepreneurial opportunity</a:t>
            </a:r>
          </a:p>
        </p:txBody>
      </p:sp>
      <p:sp>
        <p:nvSpPr>
          <p:cNvPr id="7" name="TextBox 7"/>
          <p:cNvSpPr txBox="1"/>
          <p:nvPr/>
        </p:nvSpPr>
        <p:spPr>
          <a:xfrm>
            <a:off x="1028700" y="2850881"/>
            <a:ext cx="3358455" cy="1190625"/>
          </a:xfrm>
          <a:prstGeom prst="rect">
            <a:avLst/>
          </a:prstGeom>
        </p:spPr>
        <p:txBody>
          <a:bodyPr lIns="0" tIns="0" rIns="0" bIns="0" rtlCol="0" anchor="t">
            <a:spAutoFit/>
          </a:bodyPr>
          <a:lstStyle/>
          <a:p>
            <a:pPr algn="l">
              <a:lnSpc>
                <a:spcPts val="3599"/>
              </a:lnSpc>
              <a:spcBef>
                <a:spcPct val="0"/>
              </a:spcBef>
            </a:pPr>
            <a:r>
              <a:rPr lang="en-US" sz="2999" spc="28">
                <a:solidFill>
                  <a:srgbClr val="94C020"/>
                </a:solidFill>
                <a:latin typeface="TT Rounds Condensed"/>
              </a:rPr>
              <a:t>1.1 </a:t>
            </a:r>
            <a:r>
              <a:rPr lang="en-US" sz="2999" u="sng" spc="28">
                <a:solidFill>
                  <a:srgbClr val="94C020"/>
                </a:solidFill>
                <a:latin typeface="TT Rounds Condensed"/>
              </a:rPr>
              <a:t>Entrepreneurship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028700" y="4031981"/>
            <a:ext cx="10233588" cy="4371975"/>
          </a:xfrm>
          <a:prstGeom prst="rect">
            <a:avLst/>
          </a:prstGeom>
        </p:spPr>
        <p:txBody>
          <a:bodyPr lIns="0" tIns="0" rIns="0" bIns="0" rtlCol="0" anchor="t">
            <a:spAutoFit/>
          </a:bodyPr>
          <a:lstStyle/>
          <a:p>
            <a:pPr algn="just">
              <a:lnSpc>
                <a:spcPts val="2639"/>
              </a:lnSpc>
              <a:spcBef>
                <a:spcPct val="0"/>
              </a:spcBef>
            </a:pPr>
            <a:r>
              <a:rPr lang="en-US" sz="2199" spc="19">
                <a:solidFill>
                  <a:srgbClr val="000000"/>
                </a:solidFill>
                <a:latin typeface="TT Rounds Condensed"/>
              </a:rPr>
              <a:t>Entrepreneurship is a multifaceted concept, we could define entrepreneurship as starting a business. For this reason, in the international literature entrepreneurship is also defined as start up. </a:t>
            </a:r>
          </a:p>
          <a:p>
            <a:pPr algn="just">
              <a:lnSpc>
                <a:spcPts val="2639"/>
              </a:lnSpc>
              <a:spcBef>
                <a:spcPct val="0"/>
              </a:spcBef>
            </a:pPr>
            <a:r>
              <a:rPr lang="en-US" sz="2199" spc="19">
                <a:solidFill>
                  <a:srgbClr val="000000"/>
                </a:solidFill>
                <a:latin typeface="TT Rounds Condensed"/>
              </a:rPr>
              <a:t> </a:t>
            </a:r>
          </a:p>
          <a:p>
            <a:pPr algn="just">
              <a:lnSpc>
                <a:spcPts val="2639"/>
              </a:lnSpc>
              <a:spcBef>
                <a:spcPct val="0"/>
              </a:spcBef>
            </a:pPr>
            <a:r>
              <a:rPr lang="en-US" sz="2199" spc="19">
                <a:solidFill>
                  <a:srgbClr val="000000"/>
                </a:solidFill>
                <a:latin typeface="TT Rounds Condensed"/>
              </a:rPr>
              <a:t>Creativity, innovation, and resource optimization</a:t>
            </a:r>
          </a:p>
          <a:p>
            <a:pPr algn="just">
              <a:lnSpc>
                <a:spcPts val="2639"/>
              </a:lnSpc>
              <a:spcBef>
                <a:spcPct val="0"/>
              </a:spcBef>
            </a:pPr>
            <a:endParaRPr lang="en-US" sz="2199" spc="19">
              <a:solidFill>
                <a:srgbClr val="000000"/>
              </a:solidFill>
              <a:latin typeface="TT Rounds Condensed"/>
            </a:endParaRPr>
          </a:p>
          <a:p>
            <a:pPr algn="just">
              <a:lnSpc>
                <a:spcPts val="2639"/>
              </a:lnSpc>
              <a:spcBef>
                <a:spcPct val="0"/>
              </a:spcBef>
            </a:pPr>
            <a:r>
              <a:rPr lang="en-US" sz="2199" spc="19">
                <a:solidFill>
                  <a:srgbClr val="000000"/>
                </a:solidFill>
                <a:latin typeface="TT Rounds Condensed"/>
              </a:rPr>
              <a:t>Entrepreneurship encompasses:</a:t>
            </a:r>
          </a:p>
          <a:p>
            <a:pPr marL="474978" lvl="1" indent="-237489" algn="just">
              <a:lnSpc>
                <a:spcPts val="2639"/>
              </a:lnSpc>
              <a:buFont typeface="Arial"/>
              <a:buChar char="•"/>
            </a:pPr>
            <a:r>
              <a:rPr lang="en-US" sz="2199" spc="19">
                <a:solidFill>
                  <a:srgbClr val="000000"/>
                </a:solidFill>
                <a:latin typeface="TT Rounds Condensed"/>
              </a:rPr>
              <a:t>opportunity discovery</a:t>
            </a:r>
          </a:p>
          <a:p>
            <a:pPr marL="474978" lvl="1" indent="-237489" algn="just">
              <a:lnSpc>
                <a:spcPts val="2639"/>
              </a:lnSpc>
              <a:buFont typeface="Arial"/>
              <a:buChar char="•"/>
            </a:pPr>
            <a:r>
              <a:rPr lang="en-US" sz="2199" spc="19">
                <a:solidFill>
                  <a:srgbClr val="000000"/>
                </a:solidFill>
                <a:latin typeface="TT Rounds Condensed"/>
              </a:rPr>
              <a:t>innovation</a:t>
            </a:r>
          </a:p>
          <a:p>
            <a:pPr marL="474978" lvl="1" indent="-237489" algn="just">
              <a:lnSpc>
                <a:spcPts val="2639"/>
              </a:lnSpc>
              <a:buFont typeface="Arial"/>
              <a:buChar char="•"/>
            </a:pPr>
            <a:r>
              <a:rPr lang="en-US" sz="2199" spc="19">
                <a:solidFill>
                  <a:srgbClr val="000000"/>
                </a:solidFill>
                <a:latin typeface="TT Rounds Condensed"/>
              </a:rPr>
              <a:t>risk reduction</a:t>
            </a:r>
          </a:p>
          <a:p>
            <a:pPr marL="474978" lvl="1" indent="-237489" algn="just">
              <a:lnSpc>
                <a:spcPts val="2639"/>
              </a:lnSpc>
              <a:buFont typeface="Arial"/>
              <a:buChar char="•"/>
            </a:pPr>
            <a:r>
              <a:rPr lang="en-US" sz="2199" spc="19">
                <a:solidFill>
                  <a:srgbClr val="000000"/>
                </a:solidFill>
                <a:latin typeface="TT Rounds Condensed"/>
              </a:rPr>
              <a:t>personal traits</a:t>
            </a:r>
          </a:p>
          <a:p>
            <a:pPr marL="474978" lvl="1" indent="-237489" algn="just">
              <a:lnSpc>
                <a:spcPts val="2639"/>
              </a:lnSpc>
              <a:spcBef>
                <a:spcPct val="0"/>
              </a:spcBef>
              <a:buFont typeface="Arial"/>
              <a:buChar char="•"/>
            </a:pPr>
            <a:r>
              <a:rPr lang="en-US" sz="2199" spc="19">
                <a:solidFill>
                  <a:srgbClr val="000000"/>
                </a:solidFill>
                <a:latin typeface="TT Rounds Condensed"/>
              </a:rPr>
              <a:t>environmental factors</a:t>
            </a:r>
          </a:p>
          <a:p>
            <a:pPr algn="just">
              <a:lnSpc>
                <a:spcPts val="2879"/>
              </a:lnSpc>
              <a:spcBef>
                <a:spcPct val="0"/>
              </a:spcBef>
            </a:pPr>
            <a:endParaRPr lang="en-US" sz="2199" spc="19">
              <a:solidFill>
                <a:srgbClr val="000000"/>
              </a:solidFill>
              <a:latin typeface="TT Rounds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5</a:t>
            </a:r>
          </a:p>
          <a:p>
            <a:pPr algn="r">
              <a:lnSpc>
                <a:spcPts val="2160"/>
              </a:lnSpc>
            </a:pPr>
            <a:endParaRPr lang="en-US" sz="1800" spc="16">
              <a:solidFill>
                <a:srgbClr val="898989"/>
              </a:solidFill>
              <a:latin typeface="TT Rounds Condensed Bold"/>
            </a:endParaRPr>
          </a:p>
        </p:txBody>
      </p:sp>
      <p:sp>
        <p:nvSpPr>
          <p:cNvPr id="4" name="TextBox 4"/>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Entrepreneurship, Entrepreneur, Entrepreneurial opportunity</a:t>
            </a:r>
          </a:p>
        </p:txBody>
      </p:sp>
      <p:sp>
        <p:nvSpPr>
          <p:cNvPr id="5" name="TextBox 5"/>
          <p:cNvSpPr txBox="1"/>
          <p:nvPr/>
        </p:nvSpPr>
        <p:spPr>
          <a:xfrm>
            <a:off x="1028700" y="2850881"/>
            <a:ext cx="6077099" cy="1236344"/>
          </a:xfrm>
          <a:prstGeom prst="rect">
            <a:avLst/>
          </a:prstGeom>
        </p:spPr>
        <p:txBody>
          <a:bodyPr lIns="0" tIns="0" rIns="0" bIns="0" rtlCol="0" anchor="t">
            <a:spAutoFit/>
          </a:bodyPr>
          <a:lstStyle/>
          <a:p>
            <a:pPr algn="l">
              <a:lnSpc>
                <a:spcPts val="3599"/>
              </a:lnSpc>
            </a:pPr>
            <a:r>
              <a:rPr lang="en-US" sz="2999" u="sng" spc="26">
                <a:solidFill>
                  <a:srgbClr val="94C020"/>
                </a:solidFill>
                <a:latin typeface="TT Rounds Condensed"/>
              </a:rPr>
              <a:t>1.2 Measurement of Entrepreneurship </a:t>
            </a:r>
          </a:p>
          <a:p>
            <a:pPr algn="l">
              <a:lnSpc>
                <a:spcPts val="3599"/>
              </a:lnSpc>
            </a:pPr>
            <a:endParaRPr lang="en-US" sz="2999" u="sng" spc="26">
              <a:solidFill>
                <a:srgbClr val="94C020"/>
              </a:solidFill>
              <a:latin typeface="TT Rounds Condensed"/>
            </a:endParaRPr>
          </a:p>
          <a:p>
            <a:pPr algn="l">
              <a:lnSpc>
                <a:spcPts val="1829"/>
              </a:lnSpc>
            </a:pPr>
            <a:r>
              <a:rPr lang="en-US" sz="2999" spc="28">
                <a:solidFill>
                  <a:srgbClr val="94C020"/>
                </a:solidFill>
                <a:latin typeface="TT Rounds Condensed"/>
              </a:rPr>
              <a:t>Methodologies   </a:t>
            </a:r>
          </a:p>
        </p:txBody>
      </p:sp>
      <p:grpSp>
        <p:nvGrpSpPr>
          <p:cNvPr id="6" name="Group 6"/>
          <p:cNvGrpSpPr/>
          <p:nvPr/>
        </p:nvGrpSpPr>
        <p:grpSpPr>
          <a:xfrm>
            <a:off x="2807417" y="4487275"/>
            <a:ext cx="3971334" cy="39713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94C020"/>
              </a:solidFill>
              <a:prstDash val="solid"/>
              <a:miter/>
            </a:ln>
          </p:spPr>
          <p:txBody>
            <a:bodyPr/>
            <a:lstStyle/>
            <a:p>
              <a:endParaRPr lang="en-GB"/>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grpSp>
        <p:nvGrpSpPr>
          <p:cNvPr id="9" name="Group 9"/>
          <p:cNvGrpSpPr/>
          <p:nvPr/>
        </p:nvGrpSpPr>
        <p:grpSpPr>
          <a:xfrm>
            <a:off x="7076505" y="4487275"/>
            <a:ext cx="3971334" cy="39713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94C020"/>
              </a:solidFill>
              <a:prstDash val="solid"/>
              <a:miter/>
            </a:ln>
          </p:spPr>
          <p:txBody>
            <a:bodyPr/>
            <a:lstStyle/>
            <a:p>
              <a:endParaRPr lang="en-GB"/>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grpSp>
        <p:nvGrpSpPr>
          <p:cNvPr id="12" name="Group 12"/>
          <p:cNvGrpSpPr/>
          <p:nvPr/>
        </p:nvGrpSpPr>
        <p:grpSpPr>
          <a:xfrm>
            <a:off x="11271602" y="4487275"/>
            <a:ext cx="3971334" cy="39713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94C020"/>
              </a:solidFill>
              <a:prstDash val="solid"/>
              <a:miter/>
            </a:ln>
          </p:spPr>
          <p:txBody>
            <a:bodyPr/>
            <a:lstStyle/>
            <a:p>
              <a:endParaRPr lang="en-GB"/>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160"/>
                </a:lnSpc>
              </a:pPr>
              <a:endParaRPr/>
            </a:p>
          </p:txBody>
        </p:sp>
      </p:grpSp>
      <p:sp>
        <p:nvSpPr>
          <p:cNvPr id="15" name="Freeform 15"/>
          <p:cNvSpPr/>
          <p:nvPr/>
        </p:nvSpPr>
        <p:spPr>
          <a:xfrm>
            <a:off x="3766617" y="5520208"/>
            <a:ext cx="2311046" cy="1343296"/>
          </a:xfrm>
          <a:custGeom>
            <a:avLst/>
            <a:gdLst/>
            <a:ahLst/>
            <a:cxnLst/>
            <a:rect l="l" t="t" r="r" b="b"/>
            <a:pathLst>
              <a:path w="2311046" h="1343296">
                <a:moveTo>
                  <a:pt x="0" y="0"/>
                </a:moveTo>
                <a:lnTo>
                  <a:pt x="2311047" y="0"/>
                </a:lnTo>
                <a:lnTo>
                  <a:pt x="2311047" y="1343296"/>
                </a:lnTo>
                <a:lnTo>
                  <a:pt x="0" y="1343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8217476" y="5414157"/>
            <a:ext cx="1620710" cy="1535623"/>
          </a:xfrm>
          <a:custGeom>
            <a:avLst/>
            <a:gdLst/>
            <a:ahLst/>
            <a:cxnLst/>
            <a:rect l="l" t="t" r="r" b="b"/>
            <a:pathLst>
              <a:path w="1620710" h="1535623">
                <a:moveTo>
                  <a:pt x="0" y="0"/>
                </a:moveTo>
                <a:lnTo>
                  <a:pt x="1620710" y="0"/>
                </a:lnTo>
                <a:lnTo>
                  <a:pt x="1620710" y="1535623"/>
                </a:lnTo>
                <a:lnTo>
                  <a:pt x="0" y="15356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Freeform 17"/>
          <p:cNvSpPr/>
          <p:nvPr/>
        </p:nvSpPr>
        <p:spPr>
          <a:xfrm>
            <a:off x="12577364" y="5078590"/>
            <a:ext cx="1160768" cy="1634885"/>
          </a:xfrm>
          <a:custGeom>
            <a:avLst/>
            <a:gdLst/>
            <a:ahLst/>
            <a:cxnLst/>
            <a:rect l="l" t="t" r="r" b="b"/>
            <a:pathLst>
              <a:path w="1160768" h="1634885">
                <a:moveTo>
                  <a:pt x="0" y="0"/>
                </a:moveTo>
                <a:lnTo>
                  <a:pt x="1160768" y="0"/>
                </a:lnTo>
                <a:lnTo>
                  <a:pt x="1160768" y="1634885"/>
                </a:lnTo>
                <a:lnTo>
                  <a:pt x="0" y="16348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8" name="TextBox 18"/>
          <p:cNvSpPr txBox="1"/>
          <p:nvPr/>
        </p:nvSpPr>
        <p:spPr>
          <a:xfrm>
            <a:off x="3627867" y="7104000"/>
            <a:ext cx="2330434" cy="352425"/>
          </a:xfrm>
          <a:prstGeom prst="rect">
            <a:avLst/>
          </a:prstGeom>
        </p:spPr>
        <p:txBody>
          <a:bodyPr lIns="0" tIns="0" rIns="0" bIns="0" rtlCol="0" anchor="t">
            <a:spAutoFit/>
          </a:bodyPr>
          <a:lstStyle/>
          <a:p>
            <a:pPr algn="ctr">
              <a:lnSpc>
                <a:spcPts val="2760"/>
              </a:lnSpc>
              <a:spcBef>
                <a:spcPct val="0"/>
              </a:spcBef>
            </a:pPr>
            <a:r>
              <a:rPr lang="en-US" sz="2300" spc="21">
                <a:solidFill>
                  <a:srgbClr val="000000"/>
                </a:solidFill>
                <a:latin typeface="TT Rounds Condensed Bold"/>
              </a:rPr>
              <a:t>Employment rate</a:t>
            </a:r>
          </a:p>
        </p:txBody>
      </p:sp>
      <p:sp>
        <p:nvSpPr>
          <p:cNvPr id="19" name="TextBox 19"/>
          <p:cNvSpPr txBox="1"/>
          <p:nvPr/>
        </p:nvSpPr>
        <p:spPr>
          <a:xfrm>
            <a:off x="7809693" y="6970207"/>
            <a:ext cx="2504957" cy="707610"/>
          </a:xfrm>
          <a:prstGeom prst="rect">
            <a:avLst/>
          </a:prstGeom>
        </p:spPr>
        <p:txBody>
          <a:bodyPr lIns="0" tIns="0" rIns="0" bIns="0" rtlCol="0" anchor="t">
            <a:spAutoFit/>
          </a:bodyPr>
          <a:lstStyle/>
          <a:p>
            <a:pPr algn="ctr">
              <a:lnSpc>
                <a:spcPts val="2809"/>
              </a:lnSpc>
              <a:spcBef>
                <a:spcPct val="0"/>
              </a:spcBef>
            </a:pPr>
            <a:r>
              <a:rPr lang="en-US" sz="2341" spc="21">
                <a:solidFill>
                  <a:srgbClr val="000000"/>
                </a:solidFill>
                <a:latin typeface="TT Rounds Condensed Bold"/>
              </a:rPr>
              <a:t>business ownership </a:t>
            </a:r>
          </a:p>
          <a:p>
            <a:pPr algn="ctr">
              <a:lnSpc>
                <a:spcPts val="2809"/>
              </a:lnSpc>
              <a:spcBef>
                <a:spcPct val="0"/>
              </a:spcBef>
            </a:pPr>
            <a:r>
              <a:rPr lang="en-US" sz="2341" spc="21">
                <a:solidFill>
                  <a:srgbClr val="000000"/>
                </a:solidFill>
                <a:latin typeface="TT Rounds Condensed Bold"/>
              </a:rPr>
              <a:t>rate</a:t>
            </a:r>
          </a:p>
        </p:txBody>
      </p:sp>
      <p:sp>
        <p:nvSpPr>
          <p:cNvPr id="20" name="TextBox 20"/>
          <p:cNvSpPr txBox="1"/>
          <p:nvPr/>
        </p:nvSpPr>
        <p:spPr>
          <a:xfrm>
            <a:off x="11615243" y="6970207"/>
            <a:ext cx="3284052" cy="695325"/>
          </a:xfrm>
          <a:prstGeom prst="rect">
            <a:avLst/>
          </a:prstGeom>
        </p:spPr>
        <p:txBody>
          <a:bodyPr lIns="0" tIns="0" rIns="0" bIns="0" rtlCol="0" anchor="t">
            <a:spAutoFit/>
          </a:bodyPr>
          <a:lstStyle/>
          <a:p>
            <a:pPr algn="ctr">
              <a:lnSpc>
                <a:spcPts val="2760"/>
              </a:lnSpc>
              <a:spcBef>
                <a:spcPct val="0"/>
              </a:spcBef>
            </a:pPr>
            <a:r>
              <a:rPr lang="en-US" sz="2300" spc="21">
                <a:solidFill>
                  <a:srgbClr val="000000"/>
                </a:solidFill>
                <a:latin typeface="TT Rounds Condensed Bold"/>
              </a:rPr>
              <a:t>the rate of establishment of new firms </a:t>
            </a:r>
          </a:p>
        </p:txBody>
      </p:sp>
      <p:sp>
        <p:nvSpPr>
          <p:cNvPr id="21" name="TextBox 21"/>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Entrepreneurship, Entrepreneur, Entrepreneurial opportunity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28700" y="4226242"/>
            <a:ext cx="15910560" cy="4895850"/>
          </a:xfrm>
          <a:prstGeom prst="rect">
            <a:avLst/>
          </a:prstGeom>
        </p:spPr>
        <p:txBody>
          <a:bodyPr lIns="0" tIns="0" rIns="0" bIns="0" rtlCol="0" anchor="t">
            <a:spAutoFit/>
          </a:bodyPr>
          <a:lstStyle/>
          <a:p>
            <a:pPr algn="l">
              <a:lnSpc>
                <a:spcPts val="2400"/>
              </a:lnSpc>
              <a:spcBef>
                <a:spcPct val="0"/>
              </a:spcBef>
            </a:pPr>
            <a:r>
              <a:rPr lang="en-US" sz="2000" spc="18">
                <a:solidFill>
                  <a:srgbClr val="000000"/>
                </a:solidFill>
                <a:latin typeface="TT Rounds Condensed"/>
              </a:rPr>
              <a:t>It is a</a:t>
            </a:r>
            <a:r>
              <a:rPr lang="en-US" sz="2000" spc="18">
                <a:solidFill>
                  <a:srgbClr val="000000"/>
                </a:solidFill>
                <a:latin typeface="TT Rounds Condensed Bold"/>
              </a:rPr>
              <a:t> research program </a:t>
            </a:r>
            <a:r>
              <a:rPr lang="en-US" sz="2000" spc="18">
                <a:solidFill>
                  <a:srgbClr val="000000"/>
                </a:solidFill>
                <a:latin typeface="TT Rounds Condensed"/>
              </a:rPr>
              <a:t>that produces annual reports on the entrepreneurial activity of nations.  Defines 3 types of business activity:</a:t>
            </a:r>
          </a:p>
          <a:p>
            <a:pPr algn="l">
              <a:lnSpc>
                <a:spcPts val="2400"/>
              </a:lnSpc>
              <a:spcBef>
                <a:spcPct val="0"/>
              </a:spcBef>
            </a:pPr>
            <a:endParaRPr lang="en-US" sz="2000" spc="18">
              <a:solidFill>
                <a:srgbClr val="000000"/>
              </a:solidFill>
              <a:latin typeface="TT Rounds Condensed"/>
            </a:endParaRPr>
          </a:p>
          <a:p>
            <a:pPr algn="l">
              <a:lnSpc>
                <a:spcPts val="2400"/>
              </a:lnSpc>
              <a:spcBef>
                <a:spcPct val="0"/>
              </a:spcBef>
            </a:pPr>
            <a:endParaRPr lang="en-US" sz="2000" spc="18">
              <a:solidFill>
                <a:srgbClr val="000000"/>
              </a:solidFill>
              <a:latin typeface="TT Rounds Condensed"/>
            </a:endParaRPr>
          </a:p>
          <a:p>
            <a:pPr algn="l">
              <a:lnSpc>
                <a:spcPts val="2400"/>
              </a:lnSpc>
              <a:spcBef>
                <a:spcPct val="0"/>
              </a:spcBef>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endParaRPr lang="en-US" sz="2000" spc="18">
              <a:solidFill>
                <a:srgbClr val="000000"/>
              </a:solidFill>
              <a:latin typeface="TT Rounds Condensed"/>
            </a:endParaRPr>
          </a:p>
          <a:p>
            <a:pPr algn="l">
              <a:lnSpc>
                <a:spcPts val="2400"/>
              </a:lnSpc>
            </a:pPr>
            <a:r>
              <a:rPr lang="en-US" sz="2000" spc="18">
                <a:solidFill>
                  <a:srgbClr val="000000"/>
                </a:solidFill>
                <a:latin typeface="TT Rounds Condensed"/>
              </a:rPr>
              <a:t>Economic growth can be the result of                              </a:t>
            </a:r>
            <a:r>
              <a:rPr lang="en-US" sz="2000" spc="18">
                <a:solidFill>
                  <a:srgbClr val="000000"/>
                </a:solidFill>
                <a:latin typeface="TT Rounds Condensed Bold"/>
              </a:rPr>
              <a:t>The activities related to the established businesses and </a:t>
            </a:r>
          </a:p>
          <a:p>
            <a:pPr algn="l">
              <a:lnSpc>
                <a:spcPts val="2400"/>
              </a:lnSpc>
            </a:pPr>
            <a:endParaRPr lang="en-US" sz="2000" spc="18">
              <a:solidFill>
                <a:srgbClr val="000000"/>
              </a:solidFill>
              <a:latin typeface="TT Rounds Condensed Bold"/>
            </a:endParaRPr>
          </a:p>
          <a:p>
            <a:pPr algn="l">
              <a:lnSpc>
                <a:spcPts val="2400"/>
              </a:lnSpc>
            </a:pPr>
            <a:endParaRPr lang="en-US" sz="2000" spc="18">
              <a:solidFill>
                <a:srgbClr val="000000"/>
              </a:solidFill>
              <a:latin typeface="TT Rounds Condensed Bold"/>
            </a:endParaRPr>
          </a:p>
          <a:p>
            <a:pPr algn="l">
              <a:lnSpc>
                <a:spcPts val="2400"/>
              </a:lnSpc>
              <a:spcBef>
                <a:spcPct val="0"/>
              </a:spcBef>
            </a:pPr>
            <a:endParaRPr lang="en-US" sz="2000" spc="18">
              <a:solidFill>
                <a:srgbClr val="000000"/>
              </a:solidFill>
              <a:latin typeface="TT Rounds Condensed Bold"/>
            </a:endParaRPr>
          </a:p>
        </p:txBody>
      </p:sp>
      <p:sp>
        <p:nvSpPr>
          <p:cNvPr id="4" name="Freeform 4"/>
          <p:cNvSpPr/>
          <p:nvPr/>
        </p:nvSpPr>
        <p:spPr>
          <a:xfrm>
            <a:off x="5143965" y="4883182"/>
            <a:ext cx="1634772" cy="1651285"/>
          </a:xfrm>
          <a:custGeom>
            <a:avLst/>
            <a:gdLst/>
            <a:ahLst/>
            <a:cxnLst/>
            <a:rect l="l" t="t" r="r" b="b"/>
            <a:pathLst>
              <a:path w="1634772" h="1651285">
                <a:moveTo>
                  <a:pt x="0" y="0"/>
                </a:moveTo>
                <a:lnTo>
                  <a:pt x="1634772" y="0"/>
                </a:lnTo>
                <a:lnTo>
                  <a:pt x="1634772" y="1651285"/>
                </a:lnTo>
                <a:lnTo>
                  <a:pt x="0" y="1651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0951658" y="4883182"/>
            <a:ext cx="1786219" cy="1679046"/>
          </a:xfrm>
          <a:custGeom>
            <a:avLst/>
            <a:gdLst/>
            <a:ahLst/>
            <a:cxnLst/>
            <a:rect l="l" t="t" r="r" b="b"/>
            <a:pathLst>
              <a:path w="1786219" h="1679046">
                <a:moveTo>
                  <a:pt x="0" y="0"/>
                </a:moveTo>
                <a:lnTo>
                  <a:pt x="1786219" y="0"/>
                </a:lnTo>
                <a:lnTo>
                  <a:pt x="1786219" y="1679046"/>
                </a:lnTo>
                <a:lnTo>
                  <a:pt x="0" y="16790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8036495" y="4883182"/>
            <a:ext cx="1572849" cy="1651285"/>
          </a:xfrm>
          <a:custGeom>
            <a:avLst/>
            <a:gdLst/>
            <a:ahLst/>
            <a:cxnLst/>
            <a:rect l="l" t="t" r="r" b="b"/>
            <a:pathLst>
              <a:path w="1572849" h="1651285">
                <a:moveTo>
                  <a:pt x="0" y="0"/>
                </a:moveTo>
                <a:lnTo>
                  <a:pt x="1572849" y="0"/>
                </a:lnTo>
                <a:lnTo>
                  <a:pt x="1572849" y="1651285"/>
                </a:lnTo>
                <a:lnTo>
                  <a:pt x="0" y="1651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5198730" y="7820710"/>
            <a:ext cx="910181" cy="397726"/>
          </a:xfrm>
          <a:custGeom>
            <a:avLst/>
            <a:gdLst/>
            <a:ahLst/>
            <a:cxnLst/>
            <a:rect l="l" t="t" r="r" b="b"/>
            <a:pathLst>
              <a:path w="910181" h="397726">
                <a:moveTo>
                  <a:pt x="0" y="0"/>
                </a:moveTo>
                <a:lnTo>
                  <a:pt x="910181" y="0"/>
                </a:lnTo>
                <a:lnTo>
                  <a:pt x="910181" y="397726"/>
                </a:lnTo>
                <a:lnTo>
                  <a:pt x="0" y="3977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6</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Entrepreneurship, Entrepreneur, Entrepreneurial opportunity</a:t>
            </a:r>
          </a:p>
        </p:txBody>
      </p:sp>
      <p:sp>
        <p:nvSpPr>
          <p:cNvPr id="10" name="TextBox 10"/>
          <p:cNvSpPr txBox="1"/>
          <p:nvPr/>
        </p:nvSpPr>
        <p:spPr>
          <a:xfrm>
            <a:off x="1028700" y="2841347"/>
            <a:ext cx="6469856" cy="1236344"/>
          </a:xfrm>
          <a:prstGeom prst="rect">
            <a:avLst/>
          </a:prstGeom>
        </p:spPr>
        <p:txBody>
          <a:bodyPr lIns="0" tIns="0" rIns="0" bIns="0" rtlCol="0" anchor="t">
            <a:spAutoFit/>
          </a:bodyPr>
          <a:lstStyle/>
          <a:p>
            <a:pPr algn="l">
              <a:lnSpc>
                <a:spcPts val="3599"/>
              </a:lnSpc>
            </a:pPr>
            <a:r>
              <a:rPr lang="en-US" sz="2999" u="sng" spc="26">
                <a:solidFill>
                  <a:srgbClr val="94C020"/>
                </a:solidFill>
                <a:latin typeface="TT Rounds Condensed"/>
              </a:rPr>
              <a:t>1.2 Measurement of Entrepreneurship </a:t>
            </a:r>
          </a:p>
          <a:p>
            <a:pPr algn="l">
              <a:lnSpc>
                <a:spcPts val="3599"/>
              </a:lnSpc>
            </a:pPr>
            <a:endParaRPr lang="en-US" sz="2999" u="sng" spc="26">
              <a:solidFill>
                <a:srgbClr val="94C020"/>
              </a:solidFill>
              <a:latin typeface="TT Rounds Condensed"/>
            </a:endParaRPr>
          </a:p>
          <a:p>
            <a:pPr algn="l">
              <a:lnSpc>
                <a:spcPts val="1829"/>
              </a:lnSpc>
            </a:pPr>
            <a:r>
              <a:rPr lang="en-US" sz="2999" spc="28">
                <a:solidFill>
                  <a:srgbClr val="94C020"/>
                </a:solidFill>
                <a:latin typeface="TT Rounds Condensed"/>
              </a:rPr>
              <a:t>Global Entrepreneurship Monitor (GEM)  </a:t>
            </a:r>
          </a:p>
        </p:txBody>
      </p:sp>
      <p:sp>
        <p:nvSpPr>
          <p:cNvPr id="11" name="TextBox 11"/>
          <p:cNvSpPr txBox="1"/>
          <p:nvPr/>
        </p:nvSpPr>
        <p:spPr>
          <a:xfrm>
            <a:off x="4884236" y="6876656"/>
            <a:ext cx="2154230" cy="258254"/>
          </a:xfrm>
          <a:prstGeom prst="rect">
            <a:avLst/>
          </a:prstGeom>
        </p:spPr>
        <p:txBody>
          <a:bodyPr lIns="0" tIns="0" rIns="0" bIns="0" rtlCol="0" anchor="t">
            <a:spAutoFit/>
          </a:bodyPr>
          <a:lstStyle/>
          <a:p>
            <a:pPr algn="ctr">
              <a:lnSpc>
                <a:spcPts val="2091"/>
              </a:lnSpc>
              <a:spcBef>
                <a:spcPct val="0"/>
              </a:spcBef>
            </a:pPr>
            <a:r>
              <a:rPr lang="en-US" sz="1742" spc="16">
                <a:solidFill>
                  <a:srgbClr val="000000"/>
                </a:solidFill>
                <a:latin typeface="TT Rounds Condensed Bold"/>
              </a:rPr>
              <a:t>Nascent entrepreneurs</a:t>
            </a:r>
          </a:p>
        </p:txBody>
      </p:sp>
      <p:sp>
        <p:nvSpPr>
          <p:cNvPr id="12" name="TextBox 12"/>
          <p:cNvSpPr txBox="1"/>
          <p:nvPr/>
        </p:nvSpPr>
        <p:spPr>
          <a:xfrm>
            <a:off x="7924291" y="6876656"/>
            <a:ext cx="1797257" cy="258254"/>
          </a:xfrm>
          <a:prstGeom prst="rect">
            <a:avLst/>
          </a:prstGeom>
        </p:spPr>
        <p:txBody>
          <a:bodyPr lIns="0" tIns="0" rIns="0" bIns="0" rtlCol="0" anchor="t">
            <a:spAutoFit/>
          </a:bodyPr>
          <a:lstStyle/>
          <a:p>
            <a:pPr algn="ctr">
              <a:lnSpc>
                <a:spcPts val="2091"/>
              </a:lnSpc>
              <a:spcBef>
                <a:spcPct val="0"/>
              </a:spcBef>
            </a:pPr>
            <a:r>
              <a:rPr lang="en-US" sz="1742" spc="16">
                <a:solidFill>
                  <a:srgbClr val="000000"/>
                </a:solidFill>
                <a:latin typeface="TT Rounds Condensed Bold"/>
              </a:rPr>
              <a:t>New entrepreneurs</a:t>
            </a:r>
          </a:p>
        </p:txBody>
      </p:sp>
      <p:sp>
        <p:nvSpPr>
          <p:cNvPr id="13" name="TextBox 13"/>
          <p:cNvSpPr txBox="1"/>
          <p:nvPr/>
        </p:nvSpPr>
        <p:spPr>
          <a:xfrm>
            <a:off x="10605812" y="6876656"/>
            <a:ext cx="2477912" cy="258254"/>
          </a:xfrm>
          <a:prstGeom prst="rect">
            <a:avLst/>
          </a:prstGeom>
        </p:spPr>
        <p:txBody>
          <a:bodyPr lIns="0" tIns="0" rIns="0" bIns="0" rtlCol="0" anchor="t">
            <a:spAutoFit/>
          </a:bodyPr>
          <a:lstStyle/>
          <a:p>
            <a:pPr algn="ctr">
              <a:lnSpc>
                <a:spcPts val="2091"/>
              </a:lnSpc>
              <a:spcBef>
                <a:spcPct val="0"/>
              </a:spcBef>
            </a:pPr>
            <a:r>
              <a:rPr lang="en-US" sz="1742" spc="16">
                <a:solidFill>
                  <a:srgbClr val="000000"/>
                </a:solidFill>
                <a:latin typeface="TT Rounds Condensed Bold"/>
              </a:rPr>
              <a:t>Established entrepreneurs</a:t>
            </a:r>
          </a:p>
        </p:txBody>
      </p:sp>
      <p:sp>
        <p:nvSpPr>
          <p:cNvPr id="14" name="Freeform 14"/>
          <p:cNvSpPr/>
          <p:nvPr/>
        </p:nvSpPr>
        <p:spPr>
          <a:xfrm>
            <a:off x="5198730" y="8317430"/>
            <a:ext cx="910181" cy="397726"/>
          </a:xfrm>
          <a:custGeom>
            <a:avLst/>
            <a:gdLst/>
            <a:ahLst/>
            <a:cxnLst/>
            <a:rect l="l" t="t" r="r" b="b"/>
            <a:pathLst>
              <a:path w="910181" h="397726">
                <a:moveTo>
                  <a:pt x="0" y="0"/>
                </a:moveTo>
                <a:lnTo>
                  <a:pt x="910181" y="0"/>
                </a:lnTo>
                <a:lnTo>
                  <a:pt x="910181" y="397726"/>
                </a:lnTo>
                <a:lnTo>
                  <a:pt x="0" y="3977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5" name="TextBox 15"/>
          <p:cNvSpPr txBox="1"/>
          <p:nvPr/>
        </p:nvSpPr>
        <p:spPr>
          <a:xfrm>
            <a:off x="6377134" y="8344843"/>
            <a:ext cx="9301311" cy="323850"/>
          </a:xfrm>
          <a:prstGeom prst="rect">
            <a:avLst/>
          </a:prstGeom>
        </p:spPr>
        <p:txBody>
          <a:bodyPr lIns="0" tIns="0" rIns="0" bIns="0" rtlCol="0" anchor="t">
            <a:spAutoFit/>
          </a:bodyPr>
          <a:lstStyle/>
          <a:p>
            <a:pPr algn="ctr">
              <a:lnSpc>
                <a:spcPts val="2400"/>
              </a:lnSpc>
              <a:spcBef>
                <a:spcPct val="0"/>
              </a:spcBef>
            </a:pPr>
            <a:r>
              <a:rPr lang="en-US" sz="2000" spc="18">
                <a:solidFill>
                  <a:srgbClr val="000000"/>
                </a:solidFill>
                <a:latin typeface="TT Rounds Condensed Bold"/>
              </a:rPr>
              <a:t>The activities related to the business processes of creating new businesses (start-ups). </a:t>
            </a:r>
          </a:p>
        </p:txBody>
      </p:sp>
      <p:sp>
        <p:nvSpPr>
          <p:cNvPr id="16" name="TextBox 16"/>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Entrepreneurship, Entrepreneur, Entrepreneurial opportunity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028700" y="6736593"/>
            <a:ext cx="2993552" cy="1710067"/>
          </a:xfrm>
          <a:custGeom>
            <a:avLst/>
            <a:gdLst/>
            <a:ahLst/>
            <a:cxnLst/>
            <a:rect l="l" t="t" r="r" b="b"/>
            <a:pathLst>
              <a:path w="2993552" h="1710067">
                <a:moveTo>
                  <a:pt x="0" y="0"/>
                </a:moveTo>
                <a:lnTo>
                  <a:pt x="2993552" y="0"/>
                </a:lnTo>
                <a:lnTo>
                  <a:pt x="2993552" y="1710066"/>
                </a:lnTo>
                <a:lnTo>
                  <a:pt x="0" y="17100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4736951" y="6736593"/>
            <a:ext cx="2565100" cy="1710067"/>
          </a:xfrm>
          <a:custGeom>
            <a:avLst/>
            <a:gdLst/>
            <a:ahLst/>
            <a:cxnLst/>
            <a:rect l="l" t="t" r="r" b="b"/>
            <a:pathLst>
              <a:path w="2565100" h="1710067">
                <a:moveTo>
                  <a:pt x="0" y="0"/>
                </a:moveTo>
                <a:lnTo>
                  <a:pt x="2565100" y="0"/>
                </a:lnTo>
                <a:lnTo>
                  <a:pt x="2565100" y="1710066"/>
                </a:lnTo>
                <a:lnTo>
                  <a:pt x="0" y="1710066"/>
                </a:lnTo>
                <a:lnTo>
                  <a:pt x="0" y="0"/>
                </a:lnTo>
                <a:close/>
              </a:path>
            </a:pathLst>
          </a:custGeom>
          <a:blipFill>
            <a:blip r:embed="rId5"/>
            <a:stretch>
              <a:fillRect/>
            </a:stretch>
          </a:blipFill>
        </p:spPr>
        <p:txBody>
          <a:bodyPr/>
          <a:lstStyle/>
          <a:p>
            <a:endParaRPr lang="en-GB"/>
          </a:p>
        </p:txBody>
      </p:sp>
      <p:sp>
        <p:nvSpPr>
          <p:cNvPr id="5" name="Freeform 5"/>
          <p:cNvSpPr/>
          <p:nvPr/>
        </p:nvSpPr>
        <p:spPr>
          <a:xfrm>
            <a:off x="8016426" y="6637635"/>
            <a:ext cx="2718479" cy="1809024"/>
          </a:xfrm>
          <a:custGeom>
            <a:avLst/>
            <a:gdLst/>
            <a:ahLst/>
            <a:cxnLst/>
            <a:rect l="l" t="t" r="r" b="b"/>
            <a:pathLst>
              <a:path w="2718479" h="1809024">
                <a:moveTo>
                  <a:pt x="0" y="0"/>
                </a:moveTo>
                <a:lnTo>
                  <a:pt x="2718479" y="0"/>
                </a:lnTo>
                <a:lnTo>
                  <a:pt x="2718479" y="1809024"/>
                </a:lnTo>
                <a:lnTo>
                  <a:pt x="0" y="1809024"/>
                </a:lnTo>
                <a:lnTo>
                  <a:pt x="0" y="0"/>
                </a:lnTo>
                <a:close/>
              </a:path>
            </a:pathLst>
          </a:custGeom>
          <a:blipFill>
            <a:blip r:embed="rId6"/>
            <a:stretch>
              <a:fillRect/>
            </a:stretch>
          </a:blipFill>
        </p:spPr>
        <p:txBody>
          <a:bodyPr/>
          <a:lstStyle/>
          <a:p>
            <a:endParaRPr lang="en-GB"/>
          </a:p>
        </p:txBody>
      </p:sp>
      <p:sp>
        <p:nvSpPr>
          <p:cNvPr id="6" name="Freeform 6"/>
          <p:cNvSpPr/>
          <p:nvPr/>
        </p:nvSpPr>
        <p:spPr>
          <a:xfrm>
            <a:off x="11449280" y="6637635"/>
            <a:ext cx="2859016" cy="1809024"/>
          </a:xfrm>
          <a:custGeom>
            <a:avLst/>
            <a:gdLst/>
            <a:ahLst/>
            <a:cxnLst/>
            <a:rect l="l" t="t" r="r" b="b"/>
            <a:pathLst>
              <a:path w="2859016" h="1809024">
                <a:moveTo>
                  <a:pt x="0" y="0"/>
                </a:moveTo>
                <a:lnTo>
                  <a:pt x="2859016" y="0"/>
                </a:lnTo>
                <a:lnTo>
                  <a:pt x="2859016" y="1809024"/>
                </a:lnTo>
                <a:lnTo>
                  <a:pt x="0" y="1809024"/>
                </a:lnTo>
                <a:lnTo>
                  <a:pt x="0" y="0"/>
                </a:lnTo>
                <a:close/>
              </a:path>
            </a:pathLst>
          </a:custGeom>
          <a:blipFill>
            <a:blip r:embed="rId7"/>
            <a:stretch>
              <a:fillRect t="-20718" b="-5715"/>
            </a:stretch>
          </a:blipFill>
        </p:spPr>
        <p:txBody>
          <a:bodyPr/>
          <a:lstStyle/>
          <a:p>
            <a:endParaRPr lang="en-GB"/>
          </a:p>
        </p:txBody>
      </p:sp>
      <p:sp>
        <p:nvSpPr>
          <p:cNvPr id="7" name="Freeform 7"/>
          <p:cNvSpPr/>
          <p:nvPr/>
        </p:nvSpPr>
        <p:spPr>
          <a:xfrm>
            <a:off x="15022671" y="6420689"/>
            <a:ext cx="1712774" cy="2242918"/>
          </a:xfrm>
          <a:custGeom>
            <a:avLst/>
            <a:gdLst/>
            <a:ahLst/>
            <a:cxnLst/>
            <a:rect l="l" t="t" r="r" b="b"/>
            <a:pathLst>
              <a:path w="1712774" h="2242918">
                <a:moveTo>
                  <a:pt x="0" y="0"/>
                </a:moveTo>
                <a:lnTo>
                  <a:pt x="1712774" y="0"/>
                </a:lnTo>
                <a:lnTo>
                  <a:pt x="1712774" y="2242917"/>
                </a:lnTo>
                <a:lnTo>
                  <a:pt x="0" y="22429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8"/>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7</a:t>
            </a:r>
          </a:p>
          <a:p>
            <a:pPr algn="r">
              <a:lnSpc>
                <a:spcPts val="2160"/>
              </a:lnSpc>
            </a:pPr>
            <a:endParaRPr lang="en-US" sz="1800" spc="16">
              <a:solidFill>
                <a:srgbClr val="898989"/>
              </a:solidFill>
              <a:latin typeface="TT Rounds Condensed Bold"/>
            </a:endParaRPr>
          </a:p>
        </p:txBody>
      </p:sp>
      <p:sp>
        <p:nvSpPr>
          <p:cNvPr id="9" name="TextBox 9"/>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Entrepreneurship, Entrepreneur, Entrepreneurial opportunity</a:t>
            </a:r>
          </a:p>
        </p:txBody>
      </p:sp>
      <p:sp>
        <p:nvSpPr>
          <p:cNvPr id="10" name="TextBox 10"/>
          <p:cNvSpPr txBox="1"/>
          <p:nvPr/>
        </p:nvSpPr>
        <p:spPr>
          <a:xfrm>
            <a:off x="1028700" y="2850881"/>
            <a:ext cx="3396555"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1.3 The Entrepreneur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11" name="TextBox 11"/>
          <p:cNvSpPr txBox="1"/>
          <p:nvPr/>
        </p:nvSpPr>
        <p:spPr>
          <a:xfrm>
            <a:off x="1028700" y="3785012"/>
            <a:ext cx="12721401" cy="1847850"/>
          </a:xfrm>
          <a:prstGeom prst="rect">
            <a:avLst/>
          </a:prstGeom>
        </p:spPr>
        <p:txBody>
          <a:bodyPr lIns="0" tIns="0" rIns="0" bIns="0" rtlCol="0" anchor="t">
            <a:spAutoFit/>
          </a:bodyPr>
          <a:lstStyle/>
          <a:p>
            <a:pPr marL="431801" lvl="1" indent="-215900" algn="just">
              <a:lnSpc>
                <a:spcPts val="2400"/>
              </a:lnSpc>
              <a:buFont typeface="Arial"/>
              <a:buChar char="•"/>
            </a:pPr>
            <a:r>
              <a:rPr lang="en-US" sz="2000" spc="18">
                <a:solidFill>
                  <a:srgbClr val="000000"/>
                </a:solidFill>
                <a:latin typeface="TT Rounds Condensed"/>
              </a:rPr>
              <a:t>Makes decisions and takes risks </a:t>
            </a:r>
          </a:p>
          <a:p>
            <a:pPr marL="431801" lvl="1" indent="-215900" algn="just">
              <a:lnSpc>
                <a:spcPts val="2400"/>
              </a:lnSpc>
              <a:buFont typeface="Arial"/>
              <a:buChar char="•"/>
            </a:pPr>
            <a:r>
              <a:rPr lang="en-US" sz="2000" spc="18">
                <a:solidFill>
                  <a:srgbClr val="000000"/>
                </a:solidFill>
                <a:latin typeface="TT Rounds Condensed"/>
              </a:rPr>
              <a:t>Organizes the factors of production in the most efficient way to achieve the maximum possible result </a:t>
            </a:r>
          </a:p>
          <a:p>
            <a:pPr marL="431801" lvl="1" indent="-215900" algn="just">
              <a:lnSpc>
                <a:spcPts val="2400"/>
              </a:lnSpc>
              <a:buFont typeface="Arial"/>
              <a:buChar char="•"/>
            </a:pPr>
            <a:r>
              <a:rPr lang="en-US" sz="2000" spc="18">
                <a:solidFill>
                  <a:srgbClr val="000000"/>
                </a:solidFill>
                <a:latin typeface="TT Rounds Condensed"/>
              </a:rPr>
              <a:t>Uses innovations and follows innovative business initiatives to derive ideas </a:t>
            </a:r>
          </a:p>
          <a:p>
            <a:pPr marL="431801" lvl="1" indent="-215900" algn="just">
              <a:lnSpc>
                <a:spcPts val="2400"/>
              </a:lnSpc>
              <a:buFont typeface="Arial"/>
              <a:buChar char="•"/>
            </a:pPr>
            <a:r>
              <a:rPr lang="en-US" sz="2000" spc="18">
                <a:solidFill>
                  <a:srgbClr val="000000"/>
                </a:solidFill>
                <a:latin typeface="TT Rounds Condensed"/>
              </a:rPr>
              <a:t>He looks for profit opportunities and adopts smart strategies.</a:t>
            </a:r>
          </a:p>
          <a:p>
            <a:pPr algn="just">
              <a:lnSpc>
                <a:spcPts val="2400"/>
              </a:lnSpc>
              <a:spcBef>
                <a:spcPct val="0"/>
              </a:spcBef>
            </a:pPr>
            <a:endParaRPr lang="en-US" sz="2000" spc="18">
              <a:solidFill>
                <a:srgbClr val="000000"/>
              </a:solidFill>
              <a:latin typeface="TT Rounds Condensed"/>
            </a:endParaRPr>
          </a:p>
          <a:p>
            <a:pPr algn="just">
              <a:lnSpc>
                <a:spcPts val="2400"/>
              </a:lnSpc>
              <a:spcBef>
                <a:spcPct val="0"/>
              </a:spcBef>
            </a:pPr>
            <a:endParaRPr lang="en-US" sz="2000" spc="18">
              <a:solidFill>
                <a:srgbClr val="000000"/>
              </a:solidFill>
              <a:latin typeface="TT Rounds Condensed"/>
            </a:endParaRPr>
          </a:p>
        </p:txBody>
      </p:sp>
      <p:sp>
        <p:nvSpPr>
          <p:cNvPr id="12" name="TextBox 12"/>
          <p:cNvSpPr txBox="1"/>
          <p:nvPr/>
        </p:nvSpPr>
        <p:spPr>
          <a:xfrm>
            <a:off x="1028700" y="5860761"/>
            <a:ext cx="5801618" cy="291463"/>
          </a:xfrm>
          <a:prstGeom prst="rect">
            <a:avLst/>
          </a:prstGeom>
        </p:spPr>
        <p:txBody>
          <a:bodyPr lIns="0" tIns="0" rIns="0" bIns="0" rtlCol="0" anchor="t">
            <a:spAutoFit/>
          </a:bodyPr>
          <a:lstStyle/>
          <a:p>
            <a:pPr algn="l">
              <a:lnSpc>
                <a:spcPts val="1829"/>
              </a:lnSpc>
            </a:pPr>
            <a:r>
              <a:rPr lang="en-US" sz="2999" spc="28">
                <a:solidFill>
                  <a:srgbClr val="94C020"/>
                </a:solidFill>
                <a:latin typeface="TT Rounds Condensed"/>
              </a:rPr>
              <a:t>Characteristics of an entrepreneur    </a:t>
            </a:r>
          </a:p>
        </p:txBody>
      </p:sp>
      <p:sp>
        <p:nvSpPr>
          <p:cNvPr id="13" name="TextBox 13"/>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Entrepreneurship, Entrepreneur, Entrepreneurial opportunity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4935834" y="5385036"/>
            <a:ext cx="2406652" cy="2877910"/>
          </a:xfrm>
          <a:custGeom>
            <a:avLst/>
            <a:gdLst/>
            <a:ahLst/>
            <a:cxnLst/>
            <a:rect l="l" t="t" r="r" b="b"/>
            <a:pathLst>
              <a:path w="2406652" h="2877910">
                <a:moveTo>
                  <a:pt x="0" y="0"/>
                </a:moveTo>
                <a:lnTo>
                  <a:pt x="2406652" y="0"/>
                </a:lnTo>
                <a:lnTo>
                  <a:pt x="2406652" y="2877910"/>
                </a:lnTo>
                <a:lnTo>
                  <a:pt x="0" y="2877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rot="716171">
            <a:off x="12838110" y="3178131"/>
            <a:ext cx="2574532" cy="2519824"/>
          </a:xfrm>
          <a:custGeom>
            <a:avLst/>
            <a:gdLst/>
            <a:ahLst/>
            <a:cxnLst/>
            <a:rect l="l" t="t" r="r" b="b"/>
            <a:pathLst>
              <a:path w="2574532" h="2519824">
                <a:moveTo>
                  <a:pt x="0" y="0"/>
                </a:moveTo>
                <a:lnTo>
                  <a:pt x="2574532" y="0"/>
                </a:lnTo>
                <a:lnTo>
                  <a:pt x="2574532" y="2519824"/>
                </a:lnTo>
                <a:lnTo>
                  <a:pt x="0" y="2519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8</a:t>
            </a:r>
          </a:p>
          <a:p>
            <a:pPr algn="r">
              <a:lnSpc>
                <a:spcPts val="2160"/>
              </a:lnSpc>
            </a:pPr>
            <a:endParaRPr lang="en-US" sz="1800" spc="16">
              <a:solidFill>
                <a:srgbClr val="898989"/>
              </a:solidFill>
              <a:latin typeface="TT Rounds Condensed Bold"/>
            </a:endParaRPr>
          </a:p>
        </p:txBody>
      </p:sp>
      <p:sp>
        <p:nvSpPr>
          <p:cNvPr id="6" name="TextBox 6"/>
          <p:cNvSpPr txBox="1"/>
          <p:nvPr/>
        </p:nvSpPr>
        <p:spPr>
          <a:xfrm>
            <a:off x="343784" y="1816471"/>
            <a:ext cx="16344016" cy="630555"/>
          </a:xfrm>
          <a:prstGeom prst="rect">
            <a:avLst/>
          </a:prstGeom>
        </p:spPr>
        <p:txBody>
          <a:bodyPr lIns="0" tIns="0" rIns="0" bIns="0" rtlCol="0" anchor="t">
            <a:spAutoFit/>
          </a:bodyPr>
          <a:lstStyle/>
          <a:p>
            <a:pPr marL="971553" lvl="1" indent="-485777" algn="l">
              <a:lnSpc>
                <a:spcPts val="4860"/>
              </a:lnSpc>
              <a:buAutoNum type="arabicPeriod"/>
            </a:pPr>
            <a:r>
              <a:rPr lang="en-US" sz="4500" spc="42">
                <a:solidFill>
                  <a:srgbClr val="94C020"/>
                </a:solidFill>
                <a:latin typeface="TT Rounds Condensed Bold"/>
              </a:rPr>
              <a:t>Entrepreneurship, Entrepreneur, Entrepreneurial opportunity</a:t>
            </a:r>
          </a:p>
        </p:txBody>
      </p:sp>
      <p:sp>
        <p:nvSpPr>
          <p:cNvPr id="7" name="TextBox 7"/>
          <p:cNvSpPr txBox="1"/>
          <p:nvPr/>
        </p:nvSpPr>
        <p:spPr>
          <a:xfrm>
            <a:off x="1028700" y="2939137"/>
            <a:ext cx="510971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1.4 Entrepreneurial Opportunity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028700" y="3491587"/>
            <a:ext cx="11683540" cy="638175"/>
          </a:xfrm>
          <a:prstGeom prst="rect">
            <a:avLst/>
          </a:prstGeom>
        </p:spPr>
        <p:txBody>
          <a:bodyPr lIns="0" tIns="0" rIns="0" bIns="0" rtlCol="0" anchor="t">
            <a:spAutoFit/>
          </a:bodyPr>
          <a:lstStyle/>
          <a:p>
            <a:pPr algn="just">
              <a:lnSpc>
                <a:spcPts val="2399"/>
              </a:lnSpc>
              <a:spcBef>
                <a:spcPct val="0"/>
              </a:spcBef>
            </a:pPr>
            <a:r>
              <a:rPr lang="en-US" sz="1999" spc="17">
                <a:solidFill>
                  <a:srgbClr val="000000"/>
                </a:solidFill>
                <a:latin typeface="TT Rounds Condensed"/>
              </a:rPr>
              <a:t>A business opportunity is the entrepreneur's ability to satisfy a new need that appears in the market.</a:t>
            </a:r>
          </a:p>
          <a:p>
            <a:pPr algn="just">
              <a:lnSpc>
                <a:spcPts val="2639"/>
              </a:lnSpc>
              <a:spcBef>
                <a:spcPct val="0"/>
              </a:spcBef>
            </a:pPr>
            <a:endParaRPr lang="en-US" sz="1999" spc="17">
              <a:solidFill>
                <a:srgbClr val="000000"/>
              </a:solidFill>
              <a:latin typeface="TT Rounds Condensed"/>
            </a:endParaRPr>
          </a:p>
        </p:txBody>
      </p:sp>
      <p:sp>
        <p:nvSpPr>
          <p:cNvPr id="9" name="TextBox 9"/>
          <p:cNvSpPr txBox="1"/>
          <p:nvPr/>
        </p:nvSpPr>
        <p:spPr>
          <a:xfrm>
            <a:off x="1028700" y="4608010"/>
            <a:ext cx="6858595" cy="291463"/>
          </a:xfrm>
          <a:prstGeom prst="rect">
            <a:avLst/>
          </a:prstGeom>
        </p:spPr>
        <p:txBody>
          <a:bodyPr lIns="0" tIns="0" rIns="0" bIns="0" rtlCol="0" anchor="t">
            <a:spAutoFit/>
          </a:bodyPr>
          <a:lstStyle/>
          <a:p>
            <a:pPr algn="l">
              <a:lnSpc>
                <a:spcPts val="1829"/>
              </a:lnSpc>
            </a:pPr>
            <a:r>
              <a:rPr lang="en-US" sz="2999" spc="28">
                <a:solidFill>
                  <a:srgbClr val="94C020"/>
                </a:solidFill>
                <a:latin typeface="TT Rounds Condensed"/>
              </a:rPr>
              <a:t>How is a business opportunity identified?     </a:t>
            </a:r>
          </a:p>
        </p:txBody>
      </p:sp>
      <p:sp>
        <p:nvSpPr>
          <p:cNvPr id="10" name="TextBox 10"/>
          <p:cNvSpPr txBox="1"/>
          <p:nvPr/>
        </p:nvSpPr>
        <p:spPr>
          <a:xfrm>
            <a:off x="1028700" y="5035360"/>
            <a:ext cx="10828832" cy="304800"/>
          </a:xfrm>
          <a:prstGeom prst="rect">
            <a:avLst/>
          </a:prstGeom>
        </p:spPr>
        <p:txBody>
          <a:bodyPr lIns="0" tIns="0" rIns="0" bIns="0" rtlCol="0" anchor="t">
            <a:spAutoFit/>
          </a:bodyPr>
          <a:lstStyle/>
          <a:p>
            <a:pPr algn="just">
              <a:lnSpc>
                <a:spcPts val="2399"/>
              </a:lnSpc>
              <a:spcBef>
                <a:spcPct val="0"/>
              </a:spcBef>
            </a:pPr>
            <a:r>
              <a:rPr lang="en-US" sz="1999" spc="18">
                <a:solidFill>
                  <a:srgbClr val="000000"/>
                </a:solidFill>
                <a:latin typeface="TT Rounds Condensed"/>
              </a:rPr>
              <a:t>A combination of understanding a consumer need and simultaneously identifying untapped resources. </a:t>
            </a:r>
          </a:p>
        </p:txBody>
      </p:sp>
      <p:sp>
        <p:nvSpPr>
          <p:cNvPr id="11" name="TextBox 11"/>
          <p:cNvSpPr txBox="1"/>
          <p:nvPr/>
        </p:nvSpPr>
        <p:spPr>
          <a:xfrm>
            <a:off x="1028700" y="5963732"/>
            <a:ext cx="12721401" cy="304800"/>
          </a:xfrm>
          <a:prstGeom prst="rect">
            <a:avLst/>
          </a:prstGeom>
        </p:spPr>
        <p:txBody>
          <a:bodyPr lIns="0" tIns="0" rIns="0" bIns="0" rtlCol="0" anchor="t">
            <a:spAutoFit/>
          </a:bodyPr>
          <a:lstStyle/>
          <a:p>
            <a:pPr algn="just">
              <a:lnSpc>
                <a:spcPts val="2399"/>
              </a:lnSpc>
              <a:spcBef>
                <a:spcPct val="0"/>
              </a:spcBef>
            </a:pPr>
            <a:r>
              <a:rPr lang="en-US" sz="1999" spc="18">
                <a:solidFill>
                  <a:srgbClr val="000000"/>
                </a:solidFill>
                <a:latin typeface="TT Rounds Condensed Bold"/>
              </a:rPr>
              <a:t>Factors that can influence:</a:t>
            </a:r>
          </a:p>
        </p:txBody>
      </p:sp>
      <p:sp>
        <p:nvSpPr>
          <p:cNvPr id="12" name="TextBox 12"/>
          <p:cNvSpPr txBox="1"/>
          <p:nvPr/>
        </p:nvSpPr>
        <p:spPr>
          <a:xfrm>
            <a:off x="1028700" y="6392357"/>
            <a:ext cx="12721401" cy="1586865"/>
          </a:xfrm>
          <a:prstGeom prst="rect">
            <a:avLst/>
          </a:prstGeom>
        </p:spPr>
        <p:txBody>
          <a:bodyPr lIns="0" tIns="0" rIns="0" bIns="0" rtlCol="0" anchor="t">
            <a:spAutoFit/>
          </a:bodyPr>
          <a:lstStyle/>
          <a:p>
            <a:pPr marL="431801" lvl="1" indent="-215900" algn="l">
              <a:lnSpc>
                <a:spcPts val="3180"/>
              </a:lnSpc>
              <a:buFont typeface="Arial"/>
              <a:buChar char="•"/>
            </a:pPr>
            <a:r>
              <a:rPr lang="en-US" sz="2000" spc="18">
                <a:solidFill>
                  <a:srgbClr val="000000"/>
                </a:solidFill>
                <a:latin typeface="TT Rounds Condensed"/>
              </a:rPr>
              <a:t>the degree of vigilance and reaction of the entrepreneur to the new information.</a:t>
            </a:r>
          </a:p>
          <a:p>
            <a:pPr marL="431801" lvl="1" indent="-215900" algn="l">
              <a:lnSpc>
                <a:spcPts val="3180"/>
              </a:lnSpc>
              <a:buFont typeface="Arial"/>
              <a:buChar char="•"/>
            </a:pPr>
            <a:r>
              <a:rPr lang="en-US" sz="2000" spc="18">
                <a:solidFill>
                  <a:srgbClr val="000000"/>
                </a:solidFill>
                <a:latin typeface="TT Rounds Condensed"/>
              </a:rPr>
              <a:t>the knowledge and information that some entrepreneurs possess and the fact that others do not at the same time.</a:t>
            </a:r>
          </a:p>
          <a:p>
            <a:pPr marL="431801" lvl="1" indent="-215900" algn="l">
              <a:lnSpc>
                <a:spcPts val="3180"/>
              </a:lnSpc>
              <a:buFont typeface="Arial"/>
              <a:buChar char="•"/>
            </a:pPr>
            <a:r>
              <a:rPr lang="en-US" sz="2000" spc="18">
                <a:solidFill>
                  <a:srgbClr val="000000"/>
                </a:solidFill>
                <a:latin typeface="TT Rounds Condensed"/>
              </a:rPr>
              <a:t>accidental discovery as well as discovery arising from conscious research and business networks.</a:t>
            </a:r>
          </a:p>
          <a:p>
            <a:pPr marL="431801" lvl="1" indent="-215900" algn="l">
              <a:lnSpc>
                <a:spcPts val="3180"/>
              </a:lnSpc>
              <a:buFont typeface="Arial"/>
              <a:buChar char="•"/>
            </a:pPr>
            <a:r>
              <a:rPr lang="en-US" sz="2000" spc="18">
                <a:solidFill>
                  <a:srgbClr val="000000"/>
                </a:solidFill>
                <a:latin typeface="TT Rounds Condensed"/>
              </a:rPr>
              <a:t>personal characteristics, such as risk-taking, optimism, sense of internal control and creativity. </a:t>
            </a:r>
          </a:p>
        </p:txBody>
      </p:sp>
      <p:sp>
        <p:nvSpPr>
          <p:cNvPr id="13" name="TextBox 13"/>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 Sub Unit: Entrepreneurship, Entrepreneur, Entrepreneurial opportunity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graphicFrame>
        <p:nvGraphicFramePr>
          <p:cNvPr id="3" name="Table 3"/>
          <p:cNvGraphicFramePr>
            <a:graphicFrameLocks noGrp="1"/>
          </p:cNvGraphicFramePr>
          <p:nvPr/>
        </p:nvGraphicFramePr>
        <p:xfrm>
          <a:off x="925712" y="3439706"/>
          <a:ext cx="8321161" cy="5638600"/>
        </p:xfrm>
        <a:graphic>
          <a:graphicData uri="http://schemas.openxmlformats.org/drawingml/2006/table">
            <a:tbl>
              <a:tblPr/>
              <a:tblGrid>
                <a:gridCol w="1690882">
                  <a:extLst>
                    <a:ext uri="{9D8B030D-6E8A-4147-A177-3AD203B41FA5}">
                      <a16:colId xmlns:a16="http://schemas.microsoft.com/office/drawing/2014/main" val="20000"/>
                    </a:ext>
                  </a:extLst>
                </a:gridCol>
                <a:gridCol w="1690882">
                  <a:extLst>
                    <a:ext uri="{9D8B030D-6E8A-4147-A177-3AD203B41FA5}">
                      <a16:colId xmlns:a16="http://schemas.microsoft.com/office/drawing/2014/main" val="20001"/>
                    </a:ext>
                  </a:extLst>
                </a:gridCol>
                <a:gridCol w="4939398">
                  <a:extLst>
                    <a:ext uri="{9D8B030D-6E8A-4147-A177-3AD203B41FA5}">
                      <a16:colId xmlns:a16="http://schemas.microsoft.com/office/drawing/2014/main" val="20002"/>
                    </a:ext>
                  </a:extLst>
                </a:gridCol>
              </a:tblGrid>
              <a:tr h="904296">
                <a:tc gridSpan="2">
                  <a:txBody>
                    <a:bodyPr/>
                    <a:lstStyle/>
                    <a:p>
                      <a:pPr algn="l">
                        <a:lnSpc>
                          <a:spcPts val="2585"/>
                        </a:lnSpc>
                        <a:defRPr/>
                      </a:pPr>
                      <a:r>
                        <a:rPr lang="en-US" sz="1846">
                          <a:solidFill>
                            <a:srgbClr val="000000"/>
                          </a:solidFill>
                          <a:latin typeface="TT Rounds Condensed Bold"/>
                        </a:rPr>
                        <a:t>Tangible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hMerge="1">
                  <a:txBody>
                    <a:bodyPr/>
                    <a:lstStyle/>
                    <a:p>
                      <a:pPr algn="l">
                        <a:lnSpc>
                          <a:spcPts val="2585"/>
                        </a:lnSpc>
                        <a:defRPr/>
                      </a:pPr>
                      <a:r>
                        <a:rPr lang="en-US" sz="1846">
                          <a:solidFill>
                            <a:srgbClr val="000000"/>
                          </a:solidFill>
                          <a:latin typeface="TT Rounds Condensed Bold"/>
                        </a:rPr>
                        <a:t>Tangible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a:txBody>
                    <a:bodyPr/>
                    <a:lstStyle/>
                    <a:p>
                      <a:pPr algn="l">
                        <a:lnSpc>
                          <a:spcPts val="2585"/>
                        </a:lnSpc>
                        <a:defRPr/>
                      </a:pPr>
                      <a:r>
                        <a:rPr lang="en-US" sz="1846">
                          <a:solidFill>
                            <a:srgbClr val="000000"/>
                          </a:solidFill>
                          <a:latin typeface="TT Rounds Condensed Bold"/>
                        </a:rPr>
                        <a:t>Examples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10000"/>
                  </a:ext>
                </a:extLst>
              </a:tr>
              <a:tr h="1149017">
                <a:tc gridSpan="2">
                  <a:txBody>
                    <a:bodyPr/>
                    <a:lstStyle/>
                    <a:p>
                      <a:pPr algn="l">
                        <a:lnSpc>
                          <a:spcPts val="2585"/>
                        </a:lnSpc>
                        <a:defRPr/>
                      </a:pPr>
                      <a:r>
                        <a:rPr lang="en-US" sz="1846">
                          <a:solidFill>
                            <a:srgbClr val="000000"/>
                          </a:solidFill>
                          <a:latin typeface="TT Rounds Condensed Bold"/>
                        </a:rPr>
                        <a:t>Financial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Financial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Borrowing capacity of the business Equity capacity of the business.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52984">
                <a:tc gridSpan="2">
                  <a:txBody>
                    <a:bodyPr/>
                    <a:lstStyle/>
                    <a:p>
                      <a:pPr algn="l">
                        <a:lnSpc>
                          <a:spcPts val="2585"/>
                        </a:lnSpc>
                        <a:defRPr/>
                      </a:pPr>
                      <a:r>
                        <a:rPr lang="en-US" sz="1846">
                          <a:solidFill>
                            <a:srgbClr val="000000"/>
                          </a:solidFill>
                          <a:latin typeface="TT Rounds Condensed Bold"/>
                        </a:rPr>
                        <a:t>Natural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Natural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Location, completeness of equipment and access to raw materials.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3285">
                <a:tc gridSpan="2">
                  <a:txBody>
                    <a:bodyPr/>
                    <a:lstStyle/>
                    <a:p>
                      <a:pPr algn="l">
                        <a:lnSpc>
                          <a:spcPts val="2585"/>
                        </a:lnSpc>
                        <a:defRPr/>
                      </a:pPr>
                      <a:r>
                        <a:rPr lang="en-US" sz="1846">
                          <a:solidFill>
                            <a:srgbClr val="000000"/>
                          </a:solidFill>
                          <a:latin typeface="TT Rounds Condensed Bold"/>
                        </a:rPr>
                        <a:t>Human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Human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Education, experience, intelligence, insight, adaptability, employee loyalty.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49017">
                <a:tc gridSpan="2">
                  <a:txBody>
                    <a:bodyPr/>
                    <a:lstStyle/>
                    <a:p>
                      <a:pPr algn="l">
                        <a:lnSpc>
                          <a:spcPts val="2585"/>
                        </a:lnSpc>
                        <a:defRPr/>
                      </a:pPr>
                      <a:r>
                        <a:rPr lang="en-US" sz="1846">
                          <a:solidFill>
                            <a:srgbClr val="000000"/>
                          </a:solidFill>
                          <a:latin typeface="TT Rounds Condensed Bold"/>
                        </a:rPr>
                        <a:t>Organizational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Organizational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Business structure, control, coordination, and planning systems.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16436340" y="9541669"/>
            <a:ext cx="502920" cy="533400"/>
          </a:xfrm>
          <a:prstGeom prst="rect">
            <a:avLst/>
          </a:prstGeom>
        </p:spPr>
        <p:txBody>
          <a:bodyPr lIns="0" tIns="0" rIns="0" bIns="0" rtlCol="0" anchor="t">
            <a:spAutoFit/>
          </a:bodyPr>
          <a:lstStyle/>
          <a:p>
            <a:pPr algn="r">
              <a:lnSpc>
                <a:spcPts val="2160"/>
              </a:lnSpc>
            </a:pPr>
            <a:r>
              <a:rPr lang="en-US" sz="1800" spc="16">
                <a:solidFill>
                  <a:srgbClr val="898989"/>
                </a:solidFill>
                <a:latin typeface="TT Rounds Condensed Bold"/>
              </a:rPr>
              <a:t>9</a:t>
            </a:r>
          </a:p>
          <a:p>
            <a:pPr algn="r">
              <a:lnSpc>
                <a:spcPts val="2160"/>
              </a:lnSpc>
            </a:pPr>
            <a:endParaRPr lang="en-US" sz="1800" spc="16">
              <a:solidFill>
                <a:srgbClr val="898989"/>
              </a:solidFill>
              <a:latin typeface="TT Rounds Condensed Bold"/>
            </a:endParaRPr>
          </a:p>
        </p:txBody>
      </p:sp>
      <p:graphicFrame>
        <p:nvGraphicFramePr>
          <p:cNvPr id="5" name="Table 5"/>
          <p:cNvGraphicFramePr>
            <a:graphicFrameLocks noGrp="1"/>
          </p:cNvGraphicFramePr>
          <p:nvPr/>
        </p:nvGraphicFramePr>
        <p:xfrm>
          <a:off x="9251428" y="3439706"/>
          <a:ext cx="8321161" cy="5641808"/>
        </p:xfrm>
        <a:graphic>
          <a:graphicData uri="http://schemas.openxmlformats.org/drawingml/2006/table">
            <a:tbl>
              <a:tblPr/>
              <a:tblGrid>
                <a:gridCol w="1690882">
                  <a:extLst>
                    <a:ext uri="{9D8B030D-6E8A-4147-A177-3AD203B41FA5}">
                      <a16:colId xmlns:a16="http://schemas.microsoft.com/office/drawing/2014/main" val="20000"/>
                    </a:ext>
                  </a:extLst>
                </a:gridCol>
                <a:gridCol w="1690882">
                  <a:extLst>
                    <a:ext uri="{9D8B030D-6E8A-4147-A177-3AD203B41FA5}">
                      <a16:colId xmlns:a16="http://schemas.microsoft.com/office/drawing/2014/main" val="20001"/>
                    </a:ext>
                  </a:extLst>
                </a:gridCol>
                <a:gridCol w="4939398">
                  <a:extLst>
                    <a:ext uri="{9D8B030D-6E8A-4147-A177-3AD203B41FA5}">
                      <a16:colId xmlns:a16="http://schemas.microsoft.com/office/drawing/2014/main" val="20002"/>
                    </a:ext>
                  </a:extLst>
                </a:gridCol>
              </a:tblGrid>
              <a:tr h="910744">
                <a:tc gridSpan="2">
                  <a:txBody>
                    <a:bodyPr/>
                    <a:lstStyle/>
                    <a:p>
                      <a:pPr algn="l">
                        <a:lnSpc>
                          <a:spcPts val="2585"/>
                        </a:lnSpc>
                        <a:defRPr/>
                      </a:pPr>
                      <a:r>
                        <a:rPr lang="en-US" sz="1846">
                          <a:solidFill>
                            <a:srgbClr val="000000"/>
                          </a:solidFill>
                          <a:latin typeface="TT Rounds Condensed Bold"/>
                        </a:rPr>
                        <a:t>Intangible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hMerge="1">
                  <a:txBody>
                    <a:bodyPr/>
                    <a:lstStyle/>
                    <a:p>
                      <a:pPr algn="l">
                        <a:lnSpc>
                          <a:spcPts val="2585"/>
                        </a:lnSpc>
                        <a:defRPr/>
                      </a:pPr>
                      <a:r>
                        <a:rPr lang="en-US" sz="1846">
                          <a:solidFill>
                            <a:srgbClr val="000000"/>
                          </a:solidFill>
                          <a:latin typeface="TT Rounds Condensed Bold"/>
                        </a:rPr>
                        <a:t>Intangible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tc>
                  <a:txBody>
                    <a:bodyPr/>
                    <a:lstStyle/>
                    <a:p>
                      <a:pPr algn="l">
                        <a:lnSpc>
                          <a:spcPts val="2585"/>
                        </a:lnSpc>
                        <a:defRPr/>
                      </a:pPr>
                      <a:r>
                        <a:rPr lang="en-US" sz="1846">
                          <a:solidFill>
                            <a:srgbClr val="000000"/>
                          </a:solidFill>
                          <a:latin typeface="TT Rounds Condensed Bold"/>
                        </a:rPr>
                        <a:t>Examples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10000"/>
                  </a:ext>
                </a:extLst>
              </a:tr>
              <a:tr h="1145789">
                <a:tc gridSpan="2">
                  <a:txBody>
                    <a:bodyPr/>
                    <a:lstStyle/>
                    <a:p>
                      <a:pPr algn="l">
                        <a:lnSpc>
                          <a:spcPts val="2585"/>
                        </a:lnSpc>
                        <a:defRPr/>
                      </a:pPr>
                      <a:r>
                        <a:rPr lang="en-US" sz="1846">
                          <a:solidFill>
                            <a:srgbClr val="000000"/>
                          </a:solidFill>
                          <a:latin typeface="TT Rounds Condensed Bold"/>
                        </a:rPr>
                        <a:t>Technological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Technological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Technological Capability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52980">
                <a:tc gridSpan="2">
                  <a:txBody>
                    <a:bodyPr/>
                    <a:lstStyle/>
                    <a:p>
                      <a:pPr algn="l">
                        <a:lnSpc>
                          <a:spcPts val="2585"/>
                        </a:lnSpc>
                        <a:defRPr/>
                      </a:pPr>
                      <a:r>
                        <a:rPr lang="en-US" sz="1846">
                          <a:solidFill>
                            <a:srgbClr val="000000"/>
                          </a:solidFill>
                          <a:latin typeface="TT Rounds Condensed Bold"/>
                        </a:rPr>
                        <a:t>Innovation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Innovation Resources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Employees with significant skills, Research facilities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3281">
                <a:tc gridSpan="2">
                  <a:txBody>
                    <a:bodyPr/>
                    <a:lstStyle/>
                    <a:p>
                      <a:pPr algn="l">
                        <a:lnSpc>
                          <a:spcPts val="2585"/>
                        </a:lnSpc>
                        <a:defRPr/>
                      </a:pPr>
                      <a:r>
                        <a:rPr lang="en-US" sz="1846">
                          <a:solidFill>
                            <a:srgbClr val="000000"/>
                          </a:solidFill>
                          <a:latin typeface="TT Rounds Condensed Bold"/>
                        </a:rPr>
                        <a:t>Reputation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Reputation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Reputation among customers,  Reputation among suppliers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49014">
                <a:tc gridSpan="2">
                  <a:txBody>
                    <a:bodyPr/>
                    <a:lstStyle/>
                    <a:p>
                      <a:pPr algn="l">
                        <a:lnSpc>
                          <a:spcPts val="2585"/>
                        </a:lnSpc>
                        <a:defRPr/>
                      </a:pPr>
                      <a:r>
                        <a:rPr lang="en-US" sz="1846">
                          <a:solidFill>
                            <a:srgbClr val="000000"/>
                          </a:solidFill>
                          <a:latin typeface="TT Rounds Condensed Bold"/>
                        </a:rPr>
                        <a:t>Table 2.1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hMerge="1">
                  <a:txBody>
                    <a:bodyPr/>
                    <a:lstStyle/>
                    <a:p>
                      <a:pPr algn="l">
                        <a:lnSpc>
                          <a:spcPts val="2585"/>
                        </a:lnSpc>
                        <a:defRPr/>
                      </a:pPr>
                      <a:r>
                        <a:rPr lang="en-US" sz="1846">
                          <a:solidFill>
                            <a:srgbClr val="000000"/>
                          </a:solidFill>
                          <a:latin typeface="TT Rounds Condensed Bold"/>
                        </a:rPr>
                        <a:t>Table 2.1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tc>
                  <a:txBody>
                    <a:bodyPr/>
                    <a:lstStyle/>
                    <a:p>
                      <a:pPr algn="l">
                        <a:lnSpc>
                          <a:spcPts val="2585"/>
                        </a:lnSpc>
                        <a:defRPr/>
                      </a:pPr>
                      <a:r>
                        <a:rPr lang="en-US" sz="1846">
                          <a:solidFill>
                            <a:srgbClr val="000000"/>
                          </a:solidFill>
                          <a:latin typeface="TT Rounds Condensed Bold"/>
                        </a:rPr>
                        <a:t>Examples of Tangible and Intangible Resources  (Papadakis, 2002) </a:t>
                      </a:r>
                      <a:endParaRPr lang="en-US" sz="1100"/>
                    </a:p>
                  </a:txBody>
                  <a:tcPr marL="195439" marR="195439" marT="195439" marB="195439" anchor="ctr">
                    <a:lnL w="30076" cap="flat" cmpd="sng" algn="ctr">
                      <a:solidFill>
                        <a:srgbClr val="000000"/>
                      </a:solidFill>
                      <a:prstDash val="solid"/>
                      <a:round/>
                      <a:headEnd type="none" w="med" len="med"/>
                      <a:tailEnd type="none" w="med" len="med"/>
                    </a:lnL>
                    <a:lnR w="30076" cap="flat" cmpd="sng" algn="ctr">
                      <a:solidFill>
                        <a:srgbClr val="000000"/>
                      </a:solidFill>
                      <a:prstDash val="solid"/>
                      <a:round/>
                      <a:headEnd type="none" w="med" len="med"/>
                      <a:tailEnd type="none" w="med" len="med"/>
                    </a:lnR>
                    <a:lnT w="30076" cap="flat" cmpd="sng" algn="ctr">
                      <a:solidFill>
                        <a:srgbClr val="000000"/>
                      </a:solidFill>
                      <a:prstDash val="solid"/>
                      <a:round/>
                      <a:headEnd type="none" w="med" len="med"/>
                      <a:tailEnd type="none" w="med" len="med"/>
                    </a:lnT>
                    <a:lnB w="3007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6"/>
          <p:cNvSpPr txBox="1"/>
          <p:nvPr/>
        </p:nvSpPr>
        <p:spPr>
          <a:xfrm>
            <a:off x="915284" y="1725166"/>
            <a:ext cx="16344016" cy="630555"/>
          </a:xfrm>
          <a:prstGeom prst="rect">
            <a:avLst/>
          </a:prstGeom>
        </p:spPr>
        <p:txBody>
          <a:bodyPr lIns="0" tIns="0" rIns="0" bIns="0" rtlCol="0" anchor="t">
            <a:spAutoFit/>
          </a:bodyPr>
          <a:lstStyle/>
          <a:p>
            <a:pPr algn="l">
              <a:lnSpc>
                <a:spcPts val="4860"/>
              </a:lnSpc>
            </a:pPr>
            <a:r>
              <a:rPr lang="en-US" sz="4500" spc="42">
                <a:solidFill>
                  <a:srgbClr val="94C020"/>
                </a:solidFill>
                <a:latin typeface="TT Rounds Condensed Bold"/>
              </a:rPr>
              <a:t>2. Entrepreneurial Environment </a:t>
            </a:r>
          </a:p>
        </p:txBody>
      </p:sp>
      <p:sp>
        <p:nvSpPr>
          <p:cNvPr id="7" name="TextBox 7"/>
          <p:cNvSpPr txBox="1"/>
          <p:nvPr/>
        </p:nvSpPr>
        <p:spPr>
          <a:xfrm>
            <a:off x="915284" y="2707435"/>
            <a:ext cx="5381476" cy="1190625"/>
          </a:xfrm>
          <a:prstGeom prst="rect">
            <a:avLst/>
          </a:prstGeom>
        </p:spPr>
        <p:txBody>
          <a:bodyPr lIns="0" tIns="0" rIns="0" bIns="0" rtlCol="0" anchor="t">
            <a:spAutoFit/>
          </a:bodyPr>
          <a:lstStyle/>
          <a:p>
            <a:pPr algn="l">
              <a:lnSpc>
                <a:spcPts val="3599"/>
              </a:lnSpc>
              <a:spcBef>
                <a:spcPct val="0"/>
              </a:spcBef>
            </a:pPr>
            <a:r>
              <a:rPr lang="en-US" sz="2999" u="sng" spc="28">
                <a:solidFill>
                  <a:srgbClr val="94C020"/>
                </a:solidFill>
                <a:latin typeface="TT Rounds Condensed"/>
              </a:rPr>
              <a:t>2.1 Internal Environment Analysis  </a:t>
            </a:r>
          </a:p>
          <a:p>
            <a:pPr algn="l">
              <a:lnSpc>
                <a:spcPts val="2999"/>
              </a:lnSpc>
              <a:spcBef>
                <a:spcPct val="0"/>
              </a:spcBef>
            </a:pPr>
            <a:endParaRPr lang="en-US" sz="2999" u="sng" spc="28">
              <a:solidFill>
                <a:srgbClr val="94C020"/>
              </a:solidFill>
              <a:latin typeface="TT Rounds Condensed"/>
            </a:endParaRPr>
          </a:p>
          <a:p>
            <a:pPr algn="l">
              <a:lnSpc>
                <a:spcPts val="2999"/>
              </a:lnSpc>
              <a:spcBef>
                <a:spcPct val="0"/>
              </a:spcBef>
            </a:pPr>
            <a:endParaRPr lang="en-US" sz="2999" u="sng" spc="28">
              <a:solidFill>
                <a:srgbClr val="94C020"/>
              </a:solidFill>
              <a:latin typeface="TT Rounds Condensed"/>
            </a:endParaRPr>
          </a:p>
        </p:txBody>
      </p:sp>
      <p:sp>
        <p:nvSpPr>
          <p:cNvPr id="8" name="TextBox 8"/>
          <p:cNvSpPr txBox="1"/>
          <p:nvPr/>
        </p:nvSpPr>
        <p:spPr>
          <a:xfrm>
            <a:off x="1348740" y="9675020"/>
            <a:ext cx="14790420" cy="266700"/>
          </a:xfrm>
          <a:prstGeom prst="rect">
            <a:avLst/>
          </a:prstGeom>
        </p:spPr>
        <p:txBody>
          <a:bodyPr lIns="0" tIns="0" rIns="0" bIns="0" rtlCol="0" anchor="t">
            <a:spAutoFit/>
          </a:bodyPr>
          <a:lstStyle/>
          <a:p>
            <a:pPr algn="ctr">
              <a:lnSpc>
                <a:spcPts val="2160"/>
              </a:lnSpc>
            </a:pPr>
            <a:r>
              <a:rPr lang="en-US" sz="1800" spc="16">
                <a:solidFill>
                  <a:srgbClr val="898989"/>
                </a:solidFill>
                <a:latin typeface="TT Rounds Condensed"/>
              </a:rPr>
              <a:t>Module: Horizontal Skills/ Learning Unit: Entrepreneurial Skills/ Sub Unit: Entrepreneurial Environment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944d2af-eeed-4acc-b052-3107ab9b10d9" xsi:nil="true"/>
    <lcf76f155ced4ddcb4097134ff3c332f xmlns="c09b88ca-66eb-4a97-99d4-e4839274e1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0D24FB-D129-4E02-AF92-C82AF97B2A3B}">
  <ds:schemaRefs>
    <ds:schemaRef ds:uri="http://schemas.microsoft.com/office/2006/metadata/properties"/>
    <ds:schemaRef ds:uri="http://schemas.microsoft.com/office/infopath/2007/PartnerControls"/>
    <ds:schemaRef ds:uri="c944d2af-eeed-4acc-b052-3107ab9b10d9"/>
    <ds:schemaRef ds:uri="c09b88ca-66eb-4a97-99d4-e4839274e101"/>
  </ds:schemaRefs>
</ds:datastoreItem>
</file>

<file path=customXml/itemProps2.xml><?xml version="1.0" encoding="utf-8"?>
<ds:datastoreItem xmlns:ds="http://schemas.openxmlformats.org/officeDocument/2006/customXml" ds:itemID="{F0DD2B01-84E4-45FE-8C40-ECCE9D4ED6C3}">
  <ds:schemaRefs>
    <ds:schemaRef ds:uri="http://schemas.microsoft.com/sharepoint/v3/contenttype/forms"/>
  </ds:schemaRefs>
</ds:datastoreItem>
</file>

<file path=customXml/itemProps3.xml><?xml version="1.0" encoding="utf-8"?>
<ds:datastoreItem xmlns:ds="http://schemas.openxmlformats.org/officeDocument/2006/customXml" ds:itemID="{AB904E5E-1D4B-4C66-85BE-1D611B019E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9b88ca-66eb-4a97-99d4-e4839274e101"/>
    <ds:schemaRef ds:uri="c944d2af-eeed-4acc-b052-3107ab9b10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2454</Words>
  <Application>Microsoft Office PowerPoint</Application>
  <PresentationFormat>Custom</PresentationFormat>
  <Paragraphs>294</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TT Rounds Condensed</vt:lpstr>
      <vt:lpstr>Canva Sans Bold</vt:lpstr>
      <vt:lpstr>TT Rounds Condensed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Relief PPT template for educational material (1).pptx</dc:title>
  <cp:lastModifiedBy>Katerina Triantafyllidi</cp:lastModifiedBy>
  <cp:revision>1</cp:revision>
  <dcterms:created xsi:type="dcterms:W3CDTF">2006-08-16T00:00:00Z</dcterms:created>
  <dcterms:modified xsi:type="dcterms:W3CDTF">2024-05-28T13:07:16Z</dcterms:modified>
  <dc:identifier>DAGE0C9VNEg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0x010100DFC3249CD11C3F43A5CB6F830C4A51BA</vt:lpwstr>
  </property>
  <property fmtid="{D5CDD505-2E9C-101B-9397-08002B2CF9AE}" pid="3" name="MediaServiceImageTags">
    <vt:lpwstr/>
  </property>
</Properties>
</file>