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7"/>
  </p:notesMasterIdLst>
  <p:sldIdLst>
    <p:sldId id="265" r:id="rId2"/>
    <p:sldId id="256" r:id="rId3"/>
    <p:sldId id="260" r:id="rId4"/>
    <p:sldId id="269" r:id="rId5"/>
    <p:sldId id="267" r:id="rId6"/>
    <p:sldId id="268" r:id="rId7"/>
    <p:sldId id="263" r:id="rId8"/>
    <p:sldId id="261" r:id="rId9"/>
    <p:sldId id="271" r:id="rId10"/>
    <p:sldId id="270" r:id="rId11"/>
    <p:sldId id="277" r:id="rId12"/>
    <p:sldId id="278" r:id="rId13"/>
    <p:sldId id="279" r:id="rId14"/>
    <p:sldId id="280" r:id="rId15"/>
    <p:sldId id="281" r:id="rId16"/>
    <p:sldId id="282" r:id="rId17"/>
    <p:sldId id="283" r:id="rId18"/>
    <p:sldId id="284" r:id="rId19"/>
    <p:sldId id="285" r:id="rId20"/>
    <p:sldId id="286" r:id="rId21"/>
    <p:sldId id="287" r:id="rId22"/>
    <p:sldId id="321" r:id="rId23"/>
    <p:sldId id="320" r:id="rId24"/>
    <p:sldId id="322" r:id="rId25"/>
    <p:sldId id="266"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rmos" userId="0b87edb5547b8f91" providerId="LiveId" clId="{BE48CA1E-5ECF-4436-B46B-7AA5137B05DC}"/>
    <pc:docChg chg="custSel modSld">
      <pc:chgData name="Ioannis Thermos" userId="0b87edb5547b8f91" providerId="LiveId" clId="{BE48CA1E-5ECF-4436-B46B-7AA5137B05DC}" dt="2024-03-20T09:32:16.979" v="160" actId="20577"/>
      <pc:docMkLst>
        <pc:docMk/>
      </pc:docMkLst>
      <pc:sldChg chg="modSp mod">
        <pc:chgData name="Ioannis Thermos" userId="0b87edb5547b8f91" providerId="LiveId" clId="{BE48CA1E-5ECF-4436-B46B-7AA5137B05DC}" dt="2024-03-20T08:34:40.532" v="15" actId="20577"/>
        <pc:sldMkLst>
          <pc:docMk/>
          <pc:sldMk cId="2365202717" sldId="256"/>
        </pc:sldMkLst>
        <pc:spChg chg="mod">
          <ac:chgData name="Ioannis Thermos" userId="0b87edb5547b8f91" providerId="LiveId" clId="{BE48CA1E-5ECF-4436-B46B-7AA5137B05DC}" dt="2024-03-20T08:34:40.532" v="15" actId="20577"/>
          <ac:spMkLst>
            <pc:docMk/>
            <pc:sldMk cId="2365202717" sldId="256"/>
            <ac:spMk id="3" creationId="{153480B5-24EA-F078-8AFA-9CEF6872103E}"/>
          </ac:spMkLst>
        </pc:spChg>
      </pc:sldChg>
      <pc:sldChg chg="modSp mod">
        <pc:chgData name="Ioannis Thermos" userId="0b87edb5547b8f91" providerId="LiveId" clId="{BE48CA1E-5ECF-4436-B46B-7AA5137B05DC}" dt="2024-03-20T08:47:28.200" v="80" actId="20577"/>
        <pc:sldMkLst>
          <pc:docMk/>
          <pc:sldMk cId="511451301" sldId="260"/>
        </pc:sldMkLst>
        <pc:spChg chg="mod">
          <ac:chgData name="Ioannis Thermos" userId="0b87edb5547b8f91" providerId="LiveId" clId="{BE48CA1E-5ECF-4436-B46B-7AA5137B05DC}" dt="2024-03-20T08:44:03.033" v="48" actId="20577"/>
          <ac:spMkLst>
            <pc:docMk/>
            <pc:sldMk cId="511451301" sldId="260"/>
            <ac:spMk id="2" creationId="{A9385CFA-DDC6-7F39-65E5-5A816E81A973}"/>
          </ac:spMkLst>
        </pc:spChg>
        <pc:spChg chg="mod">
          <ac:chgData name="Ioannis Thermos" userId="0b87edb5547b8f91" providerId="LiveId" clId="{BE48CA1E-5ECF-4436-B46B-7AA5137B05DC}" dt="2024-03-20T08:47:28.200" v="80" actId="20577"/>
          <ac:spMkLst>
            <pc:docMk/>
            <pc:sldMk cId="511451301" sldId="260"/>
            <ac:spMk id="8" creationId="{BE48C2AD-647B-3FD1-B2FA-FB3EAEA11B14}"/>
          </ac:spMkLst>
        </pc:spChg>
      </pc:sldChg>
      <pc:sldChg chg="modSp mod">
        <pc:chgData name="Ioannis Thermos" userId="0b87edb5547b8f91" providerId="LiveId" clId="{BE48CA1E-5ECF-4436-B46B-7AA5137B05DC}" dt="2024-03-20T08:51:34.857" v="92" actId="6549"/>
        <pc:sldMkLst>
          <pc:docMk/>
          <pc:sldMk cId="1812231447" sldId="261"/>
        </pc:sldMkLst>
        <pc:spChg chg="mod">
          <ac:chgData name="Ioannis Thermos" userId="0b87edb5547b8f91" providerId="LiveId" clId="{BE48CA1E-5ECF-4436-B46B-7AA5137B05DC}" dt="2024-03-20T08:44:32.908" v="53"/>
          <ac:spMkLst>
            <pc:docMk/>
            <pc:sldMk cId="1812231447" sldId="261"/>
            <ac:spMk id="4" creationId="{4AB139E5-6432-20E2-BE0B-711445D3CD74}"/>
          </ac:spMkLst>
        </pc:spChg>
        <pc:spChg chg="mod">
          <ac:chgData name="Ioannis Thermos" userId="0b87edb5547b8f91" providerId="LiveId" clId="{BE48CA1E-5ECF-4436-B46B-7AA5137B05DC}" dt="2024-03-20T08:51:34.857" v="92" actId="6549"/>
          <ac:spMkLst>
            <pc:docMk/>
            <pc:sldMk cId="1812231447" sldId="261"/>
            <ac:spMk id="7" creationId="{3A33BEB4-FC51-2AA7-60E6-5BA3EC05E9B9}"/>
          </ac:spMkLst>
        </pc:spChg>
      </pc:sldChg>
      <pc:sldChg chg="modSp mod">
        <pc:chgData name="Ioannis Thermos" userId="0b87edb5547b8f91" providerId="LiveId" clId="{BE48CA1E-5ECF-4436-B46B-7AA5137B05DC}" dt="2024-03-20T08:50:50.690" v="91" actId="27636"/>
        <pc:sldMkLst>
          <pc:docMk/>
          <pc:sldMk cId="1455482242" sldId="263"/>
        </pc:sldMkLst>
        <pc:spChg chg="mod">
          <ac:chgData name="Ioannis Thermos" userId="0b87edb5547b8f91" providerId="LiveId" clId="{BE48CA1E-5ECF-4436-B46B-7AA5137B05DC}" dt="2024-03-20T08:50:50.690" v="91" actId="27636"/>
          <ac:spMkLst>
            <pc:docMk/>
            <pc:sldMk cId="1455482242" sldId="263"/>
            <ac:spMk id="3" creationId="{BBAB9142-6411-6685-EC1E-F0EE8EA56354}"/>
          </ac:spMkLst>
        </pc:spChg>
        <pc:spChg chg="mod">
          <ac:chgData name="Ioannis Thermos" userId="0b87edb5547b8f91" providerId="LiveId" clId="{BE48CA1E-5ECF-4436-B46B-7AA5137B05DC}" dt="2024-03-20T08:44:28.363" v="52"/>
          <ac:spMkLst>
            <pc:docMk/>
            <pc:sldMk cId="1455482242" sldId="263"/>
            <ac:spMk id="8" creationId="{5D935DDE-FAB4-BF57-D77D-82C033DDF619}"/>
          </ac:spMkLst>
        </pc:spChg>
      </pc:sldChg>
      <pc:sldChg chg="modSp mod">
        <pc:chgData name="Ioannis Thermos" userId="0b87edb5547b8f91" providerId="LiveId" clId="{BE48CA1E-5ECF-4436-B46B-7AA5137B05DC}" dt="2024-03-20T08:49:46.790" v="87" actId="113"/>
        <pc:sldMkLst>
          <pc:docMk/>
          <pc:sldMk cId="1666243206" sldId="267"/>
        </pc:sldMkLst>
        <pc:spChg chg="mod">
          <ac:chgData name="Ioannis Thermos" userId="0b87edb5547b8f91" providerId="LiveId" clId="{BE48CA1E-5ECF-4436-B46B-7AA5137B05DC}" dt="2024-03-20T08:49:46.790" v="87" actId="113"/>
          <ac:spMkLst>
            <pc:docMk/>
            <pc:sldMk cId="1666243206" sldId="267"/>
            <ac:spMk id="3" creationId="{78EEE677-F961-227B-5672-4798FA00061F}"/>
          </ac:spMkLst>
        </pc:spChg>
        <pc:spChg chg="mod">
          <ac:chgData name="Ioannis Thermos" userId="0b87edb5547b8f91" providerId="LiveId" clId="{BE48CA1E-5ECF-4436-B46B-7AA5137B05DC}" dt="2024-03-20T08:44:19.807" v="50"/>
          <ac:spMkLst>
            <pc:docMk/>
            <pc:sldMk cId="1666243206" sldId="267"/>
            <ac:spMk id="4" creationId="{2D6730F3-DF3E-43D1-9B3A-409ECEDC4A7E}"/>
          </ac:spMkLst>
        </pc:spChg>
      </pc:sldChg>
      <pc:sldChg chg="modSp mod">
        <pc:chgData name="Ioannis Thermos" userId="0b87edb5547b8f91" providerId="LiveId" clId="{BE48CA1E-5ECF-4436-B46B-7AA5137B05DC}" dt="2024-03-20T09:31:46.773" v="159" actId="20577"/>
        <pc:sldMkLst>
          <pc:docMk/>
          <pc:sldMk cId="3144644217" sldId="268"/>
        </pc:sldMkLst>
        <pc:spChg chg="mod">
          <ac:chgData name="Ioannis Thermos" userId="0b87edb5547b8f91" providerId="LiveId" clId="{BE48CA1E-5ECF-4436-B46B-7AA5137B05DC}" dt="2024-03-20T09:31:46.773" v="159" actId="20577"/>
          <ac:spMkLst>
            <pc:docMk/>
            <pc:sldMk cId="3144644217" sldId="268"/>
            <ac:spMk id="3" creationId="{20A8FA3D-CEF3-9237-8344-478F700AF827}"/>
          </ac:spMkLst>
        </pc:spChg>
        <pc:spChg chg="mod">
          <ac:chgData name="Ioannis Thermos" userId="0b87edb5547b8f91" providerId="LiveId" clId="{BE48CA1E-5ECF-4436-B46B-7AA5137B05DC}" dt="2024-03-20T08:44:24.619" v="51"/>
          <ac:spMkLst>
            <pc:docMk/>
            <pc:sldMk cId="3144644217" sldId="268"/>
            <ac:spMk id="4" creationId="{D87BE30D-4BBB-B618-5093-189B014C156C}"/>
          </ac:spMkLst>
        </pc:spChg>
      </pc:sldChg>
      <pc:sldChg chg="modSp mod">
        <pc:chgData name="Ioannis Thermos" userId="0b87edb5547b8f91" providerId="LiveId" clId="{BE48CA1E-5ECF-4436-B46B-7AA5137B05DC}" dt="2024-03-20T09:31:37.991" v="158" actId="20577"/>
        <pc:sldMkLst>
          <pc:docMk/>
          <pc:sldMk cId="945121077" sldId="269"/>
        </pc:sldMkLst>
        <pc:spChg chg="mod">
          <ac:chgData name="Ioannis Thermos" userId="0b87edb5547b8f91" providerId="LiveId" clId="{BE48CA1E-5ECF-4436-B46B-7AA5137B05DC}" dt="2024-03-20T09:31:37.991" v="158" actId="20577"/>
          <ac:spMkLst>
            <pc:docMk/>
            <pc:sldMk cId="945121077" sldId="269"/>
            <ac:spMk id="3" creationId="{25FEA9EB-1405-CD8E-9DF4-5FE8A5D1AE46}"/>
          </ac:spMkLst>
        </pc:spChg>
        <pc:spChg chg="mod">
          <ac:chgData name="Ioannis Thermos" userId="0b87edb5547b8f91" providerId="LiveId" clId="{BE48CA1E-5ECF-4436-B46B-7AA5137B05DC}" dt="2024-03-20T08:44:12.728" v="49"/>
          <ac:spMkLst>
            <pc:docMk/>
            <pc:sldMk cId="945121077" sldId="269"/>
            <ac:spMk id="4" creationId="{15AF23E6-2A9D-7113-1C19-1D77DBE597BA}"/>
          </ac:spMkLst>
        </pc:spChg>
      </pc:sldChg>
      <pc:sldChg chg="modSp mod">
        <pc:chgData name="Ioannis Thermos" userId="0b87edb5547b8f91" providerId="LiveId" clId="{BE48CA1E-5ECF-4436-B46B-7AA5137B05DC}" dt="2024-03-20T08:59:29.755" v="99" actId="20577"/>
        <pc:sldMkLst>
          <pc:docMk/>
          <pc:sldMk cId="306835757" sldId="270"/>
        </pc:sldMkLst>
        <pc:spChg chg="mod">
          <ac:chgData name="Ioannis Thermos" userId="0b87edb5547b8f91" providerId="LiveId" clId="{BE48CA1E-5ECF-4436-B46B-7AA5137B05DC}" dt="2024-03-20T08:44:40.747" v="55"/>
          <ac:spMkLst>
            <pc:docMk/>
            <pc:sldMk cId="306835757" sldId="270"/>
            <ac:spMk id="5" creationId="{3A73C0FA-5528-4E23-A54F-C1A9294981FC}"/>
          </ac:spMkLst>
        </pc:spChg>
        <pc:spChg chg="mod">
          <ac:chgData name="Ioannis Thermos" userId="0b87edb5547b8f91" providerId="LiveId" clId="{BE48CA1E-5ECF-4436-B46B-7AA5137B05DC}" dt="2024-03-20T08:59:29.755" v="99" actId="20577"/>
          <ac:spMkLst>
            <pc:docMk/>
            <pc:sldMk cId="306835757" sldId="270"/>
            <ac:spMk id="8" creationId="{E766B8E2-068B-EEA1-A5E2-380A72508A7A}"/>
          </ac:spMkLst>
        </pc:spChg>
      </pc:sldChg>
      <pc:sldChg chg="modSp mod">
        <pc:chgData name="Ioannis Thermos" userId="0b87edb5547b8f91" providerId="LiveId" clId="{BE48CA1E-5ECF-4436-B46B-7AA5137B05DC}" dt="2024-03-20T08:56:36.210" v="94" actId="27636"/>
        <pc:sldMkLst>
          <pc:docMk/>
          <pc:sldMk cId="1269659492" sldId="271"/>
        </pc:sldMkLst>
        <pc:spChg chg="mod">
          <ac:chgData name="Ioannis Thermos" userId="0b87edb5547b8f91" providerId="LiveId" clId="{BE48CA1E-5ECF-4436-B46B-7AA5137B05DC}" dt="2024-03-20T08:44:37.319" v="54"/>
          <ac:spMkLst>
            <pc:docMk/>
            <pc:sldMk cId="1269659492" sldId="271"/>
            <ac:spMk id="5" creationId="{2076BC40-B181-C45B-69D5-05A5C3ACE9C5}"/>
          </ac:spMkLst>
        </pc:spChg>
        <pc:spChg chg="mod">
          <ac:chgData name="Ioannis Thermos" userId="0b87edb5547b8f91" providerId="LiveId" clId="{BE48CA1E-5ECF-4436-B46B-7AA5137B05DC}" dt="2024-03-20T08:56:36.210" v="94" actId="27636"/>
          <ac:spMkLst>
            <pc:docMk/>
            <pc:sldMk cId="1269659492" sldId="271"/>
            <ac:spMk id="7" creationId="{D4885BE4-A431-0AEA-DC94-87403531DDD3}"/>
          </ac:spMkLst>
        </pc:spChg>
      </pc:sldChg>
      <pc:sldChg chg="modSp mod">
        <pc:chgData name="Ioannis Thermos" userId="0b87edb5547b8f91" providerId="LiveId" clId="{BE48CA1E-5ECF-4436-B46B-7AA5137B05DC}" dt="2024-03-20T08:44:44.731" v="56"/>
        <pc:sldMkLst>
          <pc:docMk/>
          <pc:sldMk cId="2075567646" sldId="277"/>
        </pc:sldMkLst>
        <pc:spChg chg="mod">
          <ac:chgData name="Ioannis Thermos" userId="0b87edb5547b8f91" providerId="LiveId" clId="{BE48CA1E-5ECF-4436-B46B-7AA5137B05DC}" dt="2024-03-20T08:44:44.731" v="56"/>
          <ac:spMkLst>
            <pc:docMk/>
            <pc:sldMk cId="2075567646" sldId="277"/>
            <ac:spMk id="5" creationId="{3A73C0FA-5528-4E23-A54F-C1A9294981FC}"/>
          </ac:spMkLst>
        </pc:spChg>
      </pc:sldChg>
      <pc:sldChg chg="modSp mod">
        <pc:chgData name="Ioannis Thermos" userId="0b87edb5547b8f91" providerId="LiveId" clId="{BE48CA1E-5ECF-4436-B46B-7AA5137B05DC}" dt="2024-03-20T09:00:10.456" v="102" actId="20577"/>
        <pc:sldMkLst>
          <pc:docMk/>
          <pc:sldMk cId="1463048837" sldId="278"/>
        </pc:sldMkLst>
        <pc:spChg chg="mod">
          <ac:chgData name="Ioannis Thermos" userId="0b87edb5547b8f91" providerId="LiveId" clId="{BE48CA1E-5ECF-4436-B46B-7AA5137B05DC}" dt="2024-03-20T08:44:53.894" v="57"/>
          <ac:spMkLst>
            <pc:docMk/>
            <pc:sldMk cId="1463048837" sldId="278"/>
            <ac:spMk id="5" creationId="{3A73C0FA-5528-4E23-A54F-C1A9294981FC}"/>
          </ac:spMkLst>
        </pc:spChg>
        <pc:spChg chg="mod">
          <ac:chgData name="Ioannis Thermos" userId="0b87edb5547b8f91" providerId="LiveId" clId="{BE48CA1E-5ECF-4436-B46B-7AA5137B05DC}" dt="2024-03-20T09:00:10.456" v="102" actId="20577"/>
          <ac:spMkLst>
            <pc:docMk/>
            <pc:sldMk cId="1463048837" sldId="278"/>
            <ac:spMk id="8" creationId="{E766B8E2-068B-EEA1-A5E2-380A72508A7A}"/>
          </ac:spMkLst>
        </pc:spChg>
      </pc:sldChg>
      <pc:sldChg chg="modSp mod">
        <pc:chgData name="Ioannis Thermos" userId="0b87edb5547b8f91" providerId="LiveId" clId="{BE48CA1E-5ECF-4436-B46B-7AA5137B05DC}" dt="2024-03-20T09:09:41.310" v="103" actId="20577"/>
        <pc:sldMkLst>
          <pc:docMk/>
          <pc:sldMk cId="232855307" sldId="279"/>
        </pc:sldMkLst>
        <pc:spChg chg="mod">
          <ac:chgData name="Ioannis Thermos" userId="0b87edb5547b8f91" providerId="LiveId" clId="{BE48CA1E-5ECF-4436-B46B-7AA5137B05DC}" dt="2024-03-20T08:44:59.247" v="58"/>
          <ac:spMkLst>
            <pc:docMk/>
            <pc:sldMk cId="232855307" sldId="279"/>
            <ac:spMk id="5" creationId="{3A73C0FA-5528-4E23-A54F-C1A9294981FC}"/>
          </ac:spMkLst>
        </pc:spChg>
        <pc:spChg chg="mod">
          <ac:chgData name="Ioannis Thermos" userId="0b87edb5547b8f91" providerId="LiveId" clId="{BE48CA1E-5ECF-4436-B46B-7AA5137B05DC}" dt="2024-03-20T09:09:41.310" v="103" actId="20577"/>
          <ac:spMkLst>
            <pc:docMk/>
            <pc:sldMk cId="232855307" sldId="279"/>
            <ac:spMk id="8" creationId="{E766B8E2-068B-EEA1-A5E2-380A72508A7A}"/>
          </ac:spMkLst>
        </pc:spChg>
      </pc:sldChg>
      <pc:sldChg chg="modSp mod">
        <pc:chgData name="Ioannis Thermos" userId="0b87edb5547b8f91" providerId="LiveId" clId="{BE48CA1E-5ECF-4436-B46B-7AA5137B05DC}" dt="2024-03-20T09:17:47.875" v="128" actId="113"/>
        <pc:sldMkLst>
          <pc:docMk/>
          <pc:sldMk cId="852145741" sldId="280"/>
        </pc:sldMkLst>
        <pc:spChg chg="mod">
          <ac:chgData name="Ioannis Thermos" userId="0b87edb5547b8f91" providerId="LiveId" clId="{BE48CA1E-5ECF-4436-B46B-7AA5137B05DC}" dt="2024-03-20T08:45:37.063" v="59"/>
          <ac:spMkLst>
            <pc:docMk/>
            <pc:sldMk cId="852145741" sldId="280"/>
            <ac:spMk id="5" creationId="{3A73C0FA-5528-4E23-A54F-C1A9294981FC}"/>
          </ac:spMkLst>
        </pc:spChg>
        <pc:spChg chg="mod">
          <ac:chgData name="Ioannis Thermos" userId="0b87edb5547b8f91" providerId="LiveId" clId="{BE48CA1E-5ECF-4436-B46B-7AA5137B05DC}" dt="2024-03-20T09:17:47.875" v="128" actId="113"/>
          <ac:spMkLst>
            <pc:docMk/>
            <pc:sldMk cId="852145741" sldId="280"/>
            <ac:spMk id="8" creationId="{E766B8E2-068B-EEA1-A5E2-380A72508A7A}"/>
          </ac:spMkLst>
        </pc:spChg>
      </pc:sldChg>
      <pc:sldChg chg="modSp mod">
        <pc:chgData name="Ioannis Thermos" userId="0b87edb5547b8f91" providerId="LiveId" clId="{BE48CA1E-5ECF-4436-B46B-7AA5137B05DC}" dt="2024-03-20T09:32:16.979" v="160" actId="20577"/>
        <pc:sldMkLst>
          <pc:docMk/>
          <pc:sldMk cId="4283676150" sldId="281"/>
        </pc:sldMkLst>
        <pc:spChg chg="mod">
          <ac:chgData name="Ioannis Thermos" userId="0b87edb5547b8f91" providerId="LiveId" clId="{BE48CA1E-5ECF-4436-B46B-7AA5137B05DC}" dt="2024-03-20T08:45:46.260" v="62" actId="20577"/>
          <ac:spMkLst>
            <pc:docMk/>
            <pc:sldMk cId="4283676150" sldId="281"/>
            <ac:spMk id="5" creationId="{3A73C0FA-5528-4E23-A54F-C1A9294981FC}"/>
          </ac:spMkLst>
        </pc:spChg>
        <pc:spChg chg="mod">
          <ac:chgData name="Ioannis Thermos" userId="0b87edb5547b8f91" providerId="LiveId" clId="{BE48CA1E-5ECF-4436-B46B-7AA5137B05DC}" dt="2024-03-20T09:32:16.979" v="160" actId="20577"/>
          <ac:spMkLst>
            <pc:docMk/>
            <pc:sldMk cId="4283676150" sldId="281"/>
            <ac:spMk id="8" creationId="{E766B8E2-068B-EEA1-A5E2-380A72508A7A}"/>
          </ac:spMkLst>
        </pc:spChg>
      </pc:sldChg>
      <pc:sldChg chg="modSp mod">
        <pc:chgData name="Ioannis Thermos" userId="0b87edb5547b8f91" providerId="LiveId" clId="{BE48CA1E-5ECF-4436-B46B-7AA5137B05DC}" dt="2024-03-20T08:45:52.680" v="63"/>
        <pc:sldMkLst>
          <pc:docMk/>
          <pc:sldMk cId="2832011614" sldId="282"/>
        </pc:sldMkLst>
        <pc:spChg chg="mod">
          <ac:chgData name="Ioannis Thermos" userId="0b87edb5547b8f91" providerId="LiveId" clId="{BE48CA1E-5ECF-4436-B46B-7AA5137B05DC}" dt="2024-03-20T08:45:52.680" v="63"/>
          <ac:spMkLst>
            <pc:docMk/>
            <pc:sldMk cId="2832011614" sldId="282"/>
            <ac:spMk id="5" creationId="{3A73C0FA-5528-4E23-A54F-C1A9294981FC}"/>
          </ac:spMkLst>
        </pc:spChg>
      </pc:sldChg>
      <pc:sldChg chg="modSp mod">
        <pc:chgData name="Ioannis Thermos" userId="0b87edb5547b8f91" providerId="LiveId" clId="{BE48CA1E-5ECF-4436-B46B-7AA5137B05DC}" dt="2024-03-20T08:45:55.900" v="64"/>
        <pc:sldMkLst>
          <pc:docMk/>
          <pc:sldMk cId="3307764982" sldId="283"/>
        </pc:sldMkLst>
        <pc:spChg chg="mod">
          <ac:chgData name="Ioannis Thermos" userId="0b87edb5547b8f91" providerId="LiveId" clId="{BE48CA1E-5ECF-4436-B46B-7AA5137B05DC}" dt="2024-03-20T08:45:55.900" v="64"/>
          <ac:spMkLst>
            <pc:docMk/>
            <pc:sldMk cId="3307764982" sldId="283"/>
            <ac:spMk id="5" creationId="{3A73C0FA-5528-4E23-A54F-C1A9294981FC}"/>
          </ac:spMkLst>
        </pc:spChg>
      </pc:sldChg>
      <pc:sldChg chg="modSp mod">
        <pc:chgData name="Ioannis Thermos" userId="0b87edb5547b8f91" providerId="LiveId" clId="{BE48CA1E-5ECF-4436-B46B-7AA5137B05DC}" dt="2024-03-20T08:45:58.910" v="65"/>
        <pc:sldMkLst>
          <pc:docMk/>
          <pc:sldMk cId="969103499" sldId="284"/>
        </pc:sldMkLst>
        <pc:spChg chg="mod">
          <ac:chgData name="Ioannis Thermos" userId="0b87edb5547b8f91" providerId="LiveId" clId="{BE48CA1E-5ECF-4436-B46B-7AA5137B05DC}" dt="2024-03-20T08:45:58.910" v="65"/>
          <ac:spMkLst>
            <pc:docMk/>
            <pc:sldMk cId="969103499" sldId="284"/>
            <ac:spMk id="5" creationId="{3A73C0FA-5528-4E23-A54F-C1A9294981FC}"/>
          </ac:spMkLst>
        </pc:spChg>
      </pc:sldChg>
      <pc:sldChg chg="modSp mod">
        <pc:chgData name="Ioannis Thermos" userId="0b87edb5547b8f91" providerId="LiveId" clId="{BE48CA1E-5ECF-4436-B46B-7AA5137B05DC}" dt="2024-03-20T09:28:01.031" v="129" actId="122"/>
        <pc:sldMkLst>
          <pc:docMk/>
          <pc:sldMk cId="716216498" sldId="285"/>
        </pc:sldMkLst>
        <pc:spChg chg="mod">
          <ac:chgData name="Ioannis Thermos" userId="0b87edb5547b8f91" providerId="LiveId" clId="{BE48CA1E-5ECF-4436-B46B-7AA5137B05DC}" dt="2024-03-20T08:46:02.735" v="66"/>
          <ac:spMkLst>
            <pc:docMk/>
            <pc:sldMk cId="716216498" sldId="285"/>
            <ac:spMk id="5" creationId="{3A73C0FA-5528-4E23-A54F-C1A9294981FC}"/>
          </ac:spMkLst>
        </pc:spChg>
        <pc:spChg chg="mod">
          <ac:chgData name="Ioannis Thermos" userId="0b87edb5547b8f91" providerId="LiveId" clId="{BE48CA1E-5ECF-4436-B46B-7AA5137B05DC}" dt="2024-03-20T09:28:01.031" v="129" actId="122"/>
          <ac:spMkLst>
            <pc:docMk/>
            <pc:sldMk cId="716216498" sldId="285"/>
            <ac:spMk id="14" creationId="{9B5673ED-3457-17CF-1912-E37E4CDC21CB}"/>
          </ac:spMkLst>
        </pc:spChg>
      </pc:sldChg>
      <pc:sldChg chg="modSp mod">
        <pc:chgData name="Ioannis Thermos" userId="0b87edb5547b8f91" providerId="LiveId" clId="{BE48CA1E-5ECF-4436-B46B-7AA5137B05DC}" dt="2024-03-20T09:28:49.239" v="130" actId="113"/>
        <pc:sldMkLst>
          <pc:docMk/>
          <pc:sldMk cId="255673258" sldId="286"/>
        </pc:sldMkLst>
        <pc:spChg chg="mod">
          <ac:chgData name="Ioannis Thermos" userId="0b87edb5547b8f91" providerId="LiveId" clId="{BE48CA1E-5ECF-4436-B46B-7AA5137B05DC}" dt="2024-03-20T08:46:22.111" v="70"/>
          <ac:spMkLst>
            <pc:docMk/>
            <pc:sldMk cId="255673258" sldId="286"/>
            <ac:spMk id="5" creationId="{3A73C0FA-5528-4E23-A54F-C1A9294981FC}"/>
          </ac:spMkLst>
        </pc:spChg>
        <pc:spChg chg="mod">
          <ac:chgData name="Ioannis Thermos" userId="0b87edb5547b8f91" providerId="LiveId" clId="{BE48CA1E-5ECF-4436-B46B-7AA5137B05DC}" dt="2024-03-20T09:28:49.239" v="130" actId="113"/>
          <ac:spMkLst>
            <pc:docMk/>
            <pc:sldMk cId="255673258" sldId="286"/>
            <ac:spMk id="8" creationId="{E766B8E2-068B-EEA1-A5E2-380A72508A7A}"/>
          </ac:spMkLst>
        </pc:spChg>
      </pc:sldChg>
      <pc:sldChg chg="modSp mod">
        <pc:chgData name="Ioannis Thermos" userId="0b87edb5547b8f91" providerId="LiveId" clId="{BE48CA1E-5ECF-4436-B46B-7AA5137B05DC}" dt="2024-03-20T08:46:35.570" v="75" actId="27636"/>
        <pc:sldMkLst>
          <pc:docMk/>
          <pc:sldMk cId="1804005585" sldId="287"/>
        </pc:sldMkLst>
        <pc:spChg chg="mod">
          <ac:chgData name="Ioannis Thermos" userId="0b87edb5547b8f91" providerId="LiveId" clId="{BE48CA1E-5ECF-4436-B46B-7AA5137B05DC}" dt="2024-03-20T08:46:28.845" v="71"/>
          <ac:spMkLst>
            <pc:docMk/>
            <pc:sldMk cId="1804005585" sldId="287"/>
            <ac:spMk id="5" creationId="{3A73C0FA-5528-4E23-A54F-C1A9294981FC}"/>
          </ac:spMkLst>
        </pc:spChg>
        <pc:spChg chg="mod">
          <ac:chgData name="Ioannis Thermos" userId="0b87edb5547b8f91" providerId="LiveId" clId="{BE48CA1E-5ECF-4436-B46B-7AA5137B05DC}" dt="2024-03-20T08:46:35.570" v="75" actId="27636"/>
          <ac:spMkLst>
            <pc:docMk/>
            <pc:sldMk cId="1804005585" sldId="287"/>
            <ac:spMk id="8" creationId="{E766B8E2-068B-EEA1-A5E2-380A72508A7A}"/>
          </ac:spMkLst>
        </pc:spChg>
      </pc:sldChg>
      <pc:sldChg chg="modSp mod">
        <pc:chgData name="Ioannis Thermos" userId="0b87edb5547b8f91" providerId="LiveId" clId="{BE48CA1E-5ECF-4436-B46B-7AA5137B05DC}" dt="2024-03-20T09:30:54.743" v="137" actId="20577"/>
        <pc:sldMkLst>
          <pc:docMk/>
          <pc:sldMk cId="3223510213" sldId="320"/>
        </pc:sldMkLst>
        <pc:spChg chg="mod">
          <ac:chgData name="Ioannis Thermos" userId="0b87edb5547b8f91" providerId="LiveId" clId="{BE48CA1E-5ECF-4436-B46B-7AA5137B05DC}" dt="2024-03-20T08:35:57.388" v="44"/>
          <ac:spMkLst>
            <pc:docMk/>
            <pc:sldMk cId="3223510213" sldId="320"/>
            <ac:spMk id="5" creationId="{3A73C0FA-5528-4E23-A54F-C1A9294981FC}"/>
          </ac:spMkLst>
        </pc:spChg>
        <pc:spChg chg="mod">
          <ac:chgData name="Ioannis Thermos" userId="0b87edb5547b8f91" providerId="LiveId" clId="{BE48CA1E-5ECF-4436-B46B-7AA5137B05DC}" dt="2024-03-20T09:30:54.743" v="137" actId="20577"/>
          <ac:spMkLst>
            <pc:docMk/>
            <pc:sldMk cId="3223510213" sldId="320"/>
            <ac:spMk id="10" creationId="{73B79B31-4A02-9282-00BA-18BEBBC23F1E}"/>
          </ac:spMkLst>
        </pc:spChg>
      </pc:sldChg>
      <pc:sldChg chg="modSp mod">
        <pc:chgData name="Ioannis Thermos" userId="0b87edb5547b8f91" providerId="LiveId" clId="{BE48CA1E-5ECF-4436-B46B-7AA5137B05DC}" dt="2024-03-20T09:30:06.093" v="136" actId="20577"/>
        <pc:sldMkLst>
          <pc:docMk/>
          <pc:sldMk cId="2483041619" sldId="321"/>
        </pc:sldMkLst>
        <pc:spChg chg="mod">
          <ac:chgData name="Ioannis Thermos" userId="0b87edb5547b8f91" providerId="LiveId" clId="{BE48CA1E-5ECF-4436-B46B-7AA5137B05DC}" dt="2024-03-20T09:30:06.093" v="136" actId="20577"/>
          <ac:spMkLst>
            <pc:docMk/>
            <pc:sldMk cId="2483041619" sldId="321"/>
            <ac:spMk id="3" creationId="{CED8E806-94F8-58A5-1BA2-64C5FC616774}"/>
          </ac:spMkLst>
        </pc:spChg>
        <pc:spChg chg="mod">
          <ac:chgData name="Ioannis Thermos" userId="0b87edb5547b8f91" providerId="LiveId" clId="{BE48CA1E-5ECF-4436-B46B-7AA5137B05DC}" dt="2024-03-20T08:35:44.828" v="43" actId="20577"/>
          <ac:spMkLst>
            <pc:docMk/>
            <pc:sldMk cId="2483041619" sldId="321"/>
            <ac:spMk id="5" creationId="{3A73C0FA-5528-4E23-A54F-C1A9294981FC}"/>
          </ac:spMkLst>
        </pc:spChg>
      </pc:sldChg>
      <pc:sldChg chg="modSp mod">
        <pc:chgData name="Ioannis Thermos" userId="0b87edb5547b8f91" providerId="LiveId" clId="{BE48CA1E-5ECF-4436-B46B-7AA5137B05DC}" dt="2024-03-20T09:31:07.343" v="157" actId="20577"/>
        <pc:sldMkLst>
          <pc:docMk/>
          <pc:sldMk cId="3912361816" sldId="322"/>
        </pc:sldMkLst>
        <pc:spChg chg="mod">
          <ac:chgData name="Ioannis Thermos" userId="0b87edb5547b8f91" providerId="LiveId" clId="{BE48CA1E-5ECF-4436-B46B-7AA5137B05DC}" dt="2024-03-20T09:31:07.343" v="157" actId="20577"/>
          <ac:spMkLst>
            <pc:docMk/>
            <pc:sldMk cId="3912361816" sldId="322"/>
            <ac:spMk id="3" creationId="{2F61F51F-2937-38A0-21E0-16ED7A88DC4A}"/>
          </ac:spMkLst>
        </pc:spChg>
        <pc:spChg chg="mod">
          <ac:chgData name="Ioannis Thermos" userId="0b87edb5547b8f91" providerId="LiveId" clId="{BE48CA1E-5ECF-4436-B46B-7AA5137B05DC}" dt="2024-03-20T08:36:00.825" v="45"/>
          <ac:spMkLst>
            <pc:docMk/>
            <pc:sldMk cId="3912361816" sldId="322"/>
            <ac:spMk id="5" creationId="{3A73C0FA-5528-4E23-A54F-C1A9294981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30/04/2024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Κάντε κλικ για να τροποποιήσετε τα στοιχεία του κειμένου του σχήματος</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Κάντε κλικ για να τροποποιήσετε το στυλ του τίτλου του σχήματος</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Ενότητα</a:t>
            </a:r>
            <a:r>
              <a:rPr lang="en-US" dirty="0"/>
              <a:t>: XXXXXXX / </a:t>
            </a:r>
            <a:r>
              <a:rPr lang="en-US" b="1" dirty="0"/>
              <a:t>Μαθησιακή Ενότητα</a:t>
            </a:r>
            <a:r>
              <a:rPr lang="en-US" dirty="0"/>
              <a:t>: YYYYYYYYY / </a:t>
            </a:r>
            <a:r>
              <a:rPr lang="en-US" b="1" dirty="0"/>
              <a:t>Υποενότητα</a:t>
            </a:r>
            <a:r>
              <a:rPr lang="en-US" dirty="0"/>
              <a:t>: ZZZZZZZZZZ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video" Target="https://www.youtube.com/embed/FM0X1NNZ4Jk?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ZX7SOhk97hA?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video" Target="https://www.youtube.com/embed/Tl1YkbdcEgU?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1031847" y="759715"/>
            <a:ext cx="9982200" cy="1009651"/>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863306"/>
            <a:ext cx="7148119" cy="4307308"/>
          </a:xfrm>
        </p:spPr>
        <p:txBody>
          <a:bodyPr/>
          <a:lstStyle/>
          <a:p>
            <a:pPr marL="0" indent="0" algn="just">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2. Παρακολούθηση της υγρασίας του εδάφους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Τι είναι αυτό</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Μέτρηση της περιεκτικότητας του εδάφους σε νερό με τη χρήση τεχνικών και αισθητήρων τηλεπισκόπησης.</a:t>
            </a:r>
          </a:p>
          <a:p>
            <a:pPr algn="just">
              <a:lnSpc>
                <a:spcPct val="115000"/>
              </a:lnSpc>
              <a:spcBef>
                <a:spcPts val="600"/>
              </a:spcBef>
              <a:spcAft>
                <a:spcPts val="600"/>
              </a:spcAft>
            </a:pPr>
            <a:r>
              <a:rPr lang="en-US" sz="1800" b="1"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Οφέλη</a:t>
            </a: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για τους αγρότες</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Βελτίωση του προγραμματισμού της άρδευσης, μείωση της σπατάλης νερού και βελτίωση της υγείας των καλλιεργειών.</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Οφέλη</a:t>
            </a: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για το π</a:t>
            </a:r>
            <a:r>
              <a:rPr lang="en-US" sz="1800" b="1"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ερι</a:t>
            </a: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βάλλον:</a:t>
            </a:r>
            <a:r>
              <a:rPr lang="el-GR"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Δι</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ατήρηση των υδάτινων πόρων και μείωση της ρύπανσης από την απορροή. </a:t>
            </a: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Λύσεις αγοράς</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Irrometer</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METER Group, Arable Labs.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105F2C1D-EBB6-3A50-2D8F-F1D2052F3F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0242" y="2219863"/>
            <a:ext cx="3483009" cy="2608842"/>
          </a:xfrm>
          <a:prstGeom prst="rect">
            <a:avLst/>
          </a:prstGeom>
          <a:noFill/>
          <a:ln>
            <a:noFill/>
          </a:ln>
        </p:spPr>
      </p:pic>
    </p:spTree>
    <p:extLst>
      <p:ext uri="{BB962C8B-B14F-4D97-AF65-F5344CB8AC3E}">
        <p14:creationId xmlns:p14="http://schemas.microsoft.com/office/powerpoint/2010/main" val="30683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1036038" y="771524"/>
            <a:ext cx="9982201" cy="1009651"/>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6820950" cy="4394200"/>
          </a:xfrm>
        </p:spPr>
        <p:txBody>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3. Διαχείριση θρεπτικών συστατικών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Τι είναι αυτό: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Αξιολόγηση των επιπέδων θρεπτικών στοιχείων του εδάφους με τη χρήση δεδομένων τηλεπισκόπησης για την ακριβή εφαρμογή λιπασμάτων.</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Οφέλη για τους αγρότες:</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Βελτιωμένη απόδοση των καλλιεργειών, μειωμένο κόστος λιπασμάτων και βελτιστοποιημένη χρήση των πόρων. </a:t>
            </a: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Οφέλη για το περιβάλλον: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Ελαχιστοποίηση της απορροής θρεπτικών ουσιών και μείωση της ρύπανσης του περιβάλλοντος.</a:t>
            </a: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Λύσεις αγοράς: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Yara,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AgroCares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Cropnuts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TerrAvion</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Agrology</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703CF286-D36C-2BAC-41F3-636502D5D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9510" y="2254653"/>
            <a:ext cx="3135690" cy="2348694"/>
          </a:xfrm>
          <a:prstGeom prst="rect">
            <a:avLst/>
          </a:prstGeom>
          <a:noFill/>
          <a:ln>
            <a:noFill/>
          </a:ln>
        </p:spPr>
      </p:pic>
    </p:spTree>
    <p:extLst>
      <p:ext uri="{BB962C8B-B14F-4D97-AF65-F5344CB8AC3E}">
        <p14:creationId xmlns:p14="http://schemas.microsoft.com/office/powerpoint/2010/main" val="207556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947606" y="831466"/>
            <a:ext cx="10296787" cy="1009651"/>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5125135" cy="4394200"/>
          </a:xfrm>
        </p:spPr>
        <p:txBody>
          <a:bodyPr>
            <a:normAutofit lnSpcReduction="10000"/>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4️. Ανίχνευση ζιζανίων</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Τι είναι αυτό</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a:t>
            </a:r>
            <a:r>
              <a:rPr lang="el-GR"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Τα</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υτο</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ποίηση και χαρτογράφηση ζιζανίων σε γεωργικούς αγρούς με τη χρήση εικόνων τηλεπισκόπησης. </a:t>
            </a: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Οφέλη για τους αγρότες: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Μειωμένο κόστος ζιζανιοκτόνων και αυξημένη απόδοση των καλλιεργειών. </a:t>
            </a: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Οφέλη για το περιβάλλον: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Μειωμένη χρήση ζιζανιοκτόνων και ελαχιστοποίηση των επιπτώσεων στα είδη μη-στόχου.</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Λύσεις αγοράς: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Blue River Technology,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ecoRobotix</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Green Atlas, Bilberry,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AgEagle</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3" name="Picture 2">
            <a:extLst>
              <a:ext uri="{FF2B5EF4-FFF2-40B4-BE49-F238E27FC236}">
                <a16:creationId xmlns:a16="http://schemas.microsoft.com/office/drawing/2014/main" id="{5E7B5D44-5D7F-AEEB-BAE1-54CF974235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826" y="1872868"/>
            <a:ext cx="3176101" cy="2105407"/>
          </a:xfrm>
          <a:prstGeom prst="rect">
            <a:avLst/>
          </a:prstGeom>
          <a:noFill/>
          <a:ln>
            <a:noFill/>
          </a:ln>
        </p:spPr>
      </p:pic>
      <p:pic>
        <p:nvPicPr>
          <p:cNvPr id="4" name="Picture 3">
            <a:extLst>
              <a:ext uri="{FF2B5EF4-FFF2-40B4-BE49-F238E27FC236}">
                <a16:creationId xmlns:a16="http://schemas.microsoft.com/office/drawing/2014/main" id="{58809367-55DE-3B1F-CE93-A8DF302011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667" y="4206410"/>
            <a:ext cx="2865164" cy="1927392"/>
          </a:xfrm>
          <a:prstGeom prst="rect">
            <a:avLst/>
          </a:prstGeom>
          <a:noFill/>
          <a:ln>
            <a:noFill/>
          </a:ln>
        </p:spPr>
      </p:pic>
    </p:spTree>
    <p:extLst>
      <p:ext uri="{BB962C8B-B14F-4D97-AF65-F5344CB8AC3E}">
        <p14:creationId xmlns:p14="http://schemas.microsoft.com/office/powerpoint/2010/main" val="146304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1054916" y="802371"/>
            <a:ext cx="10070284" cy="1009651"/>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671120" y="1812022"/>
            <a:ext cx="10682678" cy="4363353"/>
          </a:xfrm>
        </p:spPr>
        <p:txBody>
          <a:bodyPr>
            <a:noAutofit/>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Λύσεις γεωργίας ακριβείας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Για τον μετριασμό των επιπτώσεων αυτού του προβλήματος μπορούν να υιοθετηθούν διάφορες ψηφιακές λύσεις και λύσεις γεωργίας ακριβείας: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Αισθητήρες εδάφους: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οι συσκευές αυτές τοποθετούνται στον αγρό για να παρέχουν δεδομένα σε πραγματικό χρόνο σχετικά με την υγρασία του εδάφους, τη θερμοκρασία και την περιεκτικότητα σε θρεπτικά συστατικά. Οι πληροφορίες αυτές μπορούν να καθοδηγήσουν τους αγρότες να εφαρμόζουν νερό, λιπάσματα και άλλες εισροές μόνο όταν και όπου χρειάζονται, μειώνοντας την υπερβολική χρήση και την υποβάθμιση του εδάφους.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Εφ</a:t>
            </a: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αρμογή λιπασμάτων ακριβείας:</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Ο εξοπλισμός που καθοδηγείται από GPS μπορεί να εφαρμόσει λιπάσματα με μεγάλη ακρίβεια, μειώνοντας την υπερβολική εφαρμογή και εξασφαλίζοντας ότι τα θρεπτικά συστατικά θα παραδίδονται εκεί που χρειάζονται περισσότερο. Αυτό μπορεί να βελτιώσει την υγεία του εδάφους και να μειώσει την απορροή θρεπτικών ουσιών στις κοντινές υδάτινες οδούς.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B" sz="1800" dirty="0"/>
          </a:p>
        </p:txBody>
      </p:sp>
    </p:spTree>
    <p:extLst>
      <p:ext uri="{BB962C8B-B14F-4D97-AF65-F5344CB8AC3E}">
        <p14:creationId xmlns:p14="http://schemas.microsoft.com/office/powerpoint/2010/main" val="23285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947258" y="873064"/>
            <a:ext cx="10515600" cy="1009651"/>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2063691"/>
            <a:ext cx="10058401" cy="4111683"/>
          </a:xfrm>
        </p:spPr>
        <p:txBody>
          <a:bodyPr>
            <a:normAutofit/>
          </a:bodyPr>
          <a:lstStyle/>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Εργαλεία υποστήριξης αποφάσεων για την αμειψισπορά και την αμειψισπορά: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αυτά τα ψηφιακά εργαλεία βοηθούν τους αγρότες να σχεδιάζουν και να διαχειρίζονται την αμειψισπορά, η οποία μπορεί να βελτιώσει την υγεία του εδάφους και να μειώσει την ανάγκη για συνθετικά λιπάσματα. Χρησιμοποιούν δεδομένα σχετικά με τις τοπικές συνθήκες, τα χαρακτηριστικά των καλλιεργειών και άλλους παράγοντες για την παροχή συστάσεων.</a:t>
            </a:r>
            <a:endParaRPr lang="el-GR"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Τεχνολογίες τηλεπισκόπησης: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οι</a:t>
            </a: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δορυφορικές ή μη επανδρωμένες εικόνες μπορούν να παρέχουν μια μεγαλύτερης κλίμακας εικόνα της εκμετάλλευσης και να αποκαλύψουν μοτίβα και προβλήματα, όπως η διάβρωση του εδάφους ή η ανεπάρκεια θρεπτικών συστατικών, τα οποία μπορεί να μην είναι ορατά στο επίπεδο του εδάφους.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dirty="0"/>
          </a:p>
        </p:txBody>
      </p:sp>
    </p:spTree>
    <p:extLst>
      <p:ext uri="{BB962C8B-B14F-4D97-AF65-F5344CB8AC3E}">
        <p14:creationId xmlns:p14="http://schemas.microsoft.com/office/powerpoint/2010/main" val="85214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493104"/>
            <a:ext cx="10515600" cy="870926"/>
          </a:xfrm>
        </p:spPr>
        <p:txBody>
          <a:bodyPr>
            <a:noAutofit/>
          </a:bodyPr>
          <a:lstStyle/>
          <a:p>
            <a:pPr algn="ctr"/>
            <a:r>
              <a:rPr lang="en-US" sz="3200" b="1" dirty="0"/>
              <a:t>Χρήσεις των τεχνολογιών ακριβείας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2η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15</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483065" y="1698320"/>
            <a:ext cx="5612935" cy="4394200"/>
          </a:xfrm>
        </p:spPr>
        <p:txBody>
          <a:bodyPr>
            <a:normAutofit/>
          </a:bodyPr>
          <a:lstStyle/>
          <a:p>
            <a:pPr marL="0" indent="0" algn="ctr">
              <a:buNone/>
            </a:pPr>
            <a:r>
              <a:rPr lang="en-US" sz="1800" b="1" dirty="0">
                <a:solidFill>
                  <a:schemeClr val="bg1">
                    <a:lumMod val="50000"/>
                  </a:schemeClr>
                </a:solidFill>
              </a:rPr>
              <a:t>Χαρτογράφηση της παραγωγής στους αμπελώνες</a:t>
            </a:r>
          </a:p>
          <a:p>
            <a:pPr marL="0" indent="0" algn="just">
              <a:buNone/>
            </a:pPr>
            <a:r>
              <a:rPr lang="en-US" sz="1800" dirty="0">
                <a:solidFill>
                  <a:schemeClr val="bg1">
                    <a:lumMod val="50000"/>
                  </a:schemeClr>
                </a:solidFill>
              </a:rPr>
              <a:t>Μια από τις πρώτες εφαρμογές στη φυτοκομία ήταν η χαρτογράφηση της παραγωγής σε αμπελώνες για την οινοποίηση, όπου η συγκομιδή γινόταν από μηχανές. Χρησιμοποιήθηκαν δύο βασικές αρχές:</a:t>
            </a:r>
          </a:p>
          <a:p>
            <a:pPr marL="0" indent="0" algn="just">
              <a:buNone/>
            </a:pPr>
            <a:r>
              <a:rPr lang="en-US" sz="1800" dirty="0">
                <a:solidFill>
                  <a:schemeClr val="bg1">
                    <a:lumMod val="50000"/>
                  </a:schemeClr>
                </a:solidFill>
              </a:rPr>
              <a:t>1. Τοποθέτηση κυψελίδων δύναμης κάτω από τις ταινίες μεταφοράς σταφυλιών και ζύγιση τους κατά την κίνηση της μηχανής (Εικόνα 1). Σε μηχανήματα με κάδους συλλογής ραγών που προκαλούνται από κραδασμούς, οι κυψέλες δύναμης τοποθετούνται κάτω από τον ιμάντα που κινεί τους κάδους και ζυγίζουν την παραγωγή.</a:t>
            </a:r>
          </a:p>
          <a:p>
            <a:pPr marL="0" indent="0" algn="just">
              <a:buNone/>
            </a:pPr>
            <a:r>
              <a:rPr lang="en-US" sz="1800" dirty="0">
                <a:solidFill>
                  <a:schemeClr val="bg1">
                    <a:lumMod val="50000"/>
                  </a:schemeClr>
                </a:solidFill>
              </a:rPr>
              <a:t>2. Μέτρηση του όγκου των σταφυλιών καθώς κινούνται στον ιμάντα μεταφοράς (Εικόνα 2). Η μέτρηση γίνεται με υπερήχους οι οποίοι εκτιμούν τον όγκο των σταφυλιών και στη συνέχεια τον μετατρέπουν σε βάρος.</a:t>
            </a:r>
          </a:p>
          <a:p>
            <a:endParaRPr lang="en-GB" sz="1800" dirty="0">
              <a:solidFill>
                <a:schemeClr val="bg1">
                  <a:lumMod val="50000"/>
                </a:schemeClr>
              </a:solidFill>
            </a:endParaRPr>
          </a:p>
        </p:txBody>
      </p:sp>
      <p:pic>
        <p:nvPicPr>
          <p:cNvPr id="2" name="Picture 1">
            <a:extLst>
              <a:ext uri="{FF2B5EF4-FFF2-40B4-BE49-F238E27FC236}">
                <a16:creationId xmlns:a16="http://schemas.microsoft.com/office/drawing/2014/main" id="{7FCDF5B0-CA3F-878A-A71A-E4E03FB60A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8889" y="1836082"/>
            <a:ext cx="5553075" cy="1155700"/>
          </a:xfrm>
          <a:prstGeom prst="rect">
            <a:avLst/>
          </a:prstGeom>
          <a:noFill/>
          <a:ln>
            <a:noFill/>
          </a:ln>
        </p:spPr>
      </p:pic>
      <p:pic>
        <p:nvPicPr>
          <p:cNvPr id="3" name="Picture 2">
            <a:extLst>
              <a:ext uri="{FF2B5EF4-FFF2-40B4-BE49-F238E27FC236}">
                <a16:creationId xmlns:a16="http://schemas.microsoft.com/office/drawing/2014/main" id="{BDF9C172-3565-4C9F-52AE-1045FD612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1391" y="3251048"/>
            <a:ext cx="4133850" cy="2914650"/>
          </a:xfrm>
          <a:prstGeom prst="rect">
            <a:avLst/>
          </a:prstGeom>
          <a:noFill/>
          <a:ln>
            <a:noFill/>
          </a:ln>
        </p:spPr>
      </p:pic>
    </p:spTree>
    <p:extLst>
      <p:ext uri="{BB962C8B-B14F-4D97-AF65-F5344CB8AC3E}">
        <p14:creationId xmlns:p14="http://schemas.microsoft.com/office/powerpoint/2010/main" val="428367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481005"/>
            <a:ext cx="10515600" cy="661202"/>
          </a:xfrm>
        </p:spPr>
        <p:txBody>
          <a:bodyPr>
            <a:normAutofit/>
          </a:bodyPr>
          <a:lstStyle/>
          <a:p>
            <a:pPr algn="ctr"/>
            <a:r>
              <a:rPr lang="en-US" sz="3200" b="1" dirty="0"/>
              <a:t>Χρήσεις των τεχνολογιών ακριβείας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2η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401970" y="1778465"/>
            <a:ext cx="6250499" cy="4267929"/>
          </a:xfrm>
        </p:spPr>
        <p:txBody>
          <a:bodyPr>
            <a:normAutofit/>
          </a:bodyPr>
          <a:lstStyle/>
          <a:p>
            <a:pPr marL="0" indent="0" algn="ctr">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Εφαρμογές στο βαμβάκι</a:t>
            </a:r>
            <a:endParaRPr lang="el-GR"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Η πρώτη εφαρμογή της χαρτογράφησης παραγωγής έγινε σε ένα χωράφι πενήντα στρεμμάτων στην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Καρδίτσα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το 2001. Έκτοτε και για τα επόμενα τέσσερα χρόνια πραγματοποιήθηκαν εντατικές μετρήσεις τόσο στο χωράφι αυτό όσο και σε γειτονικά χωράφια. </a:t>
            </a:r>
          </a:p>
          <a:p>
            <a:pPr marL="0" indent="0" algn="jus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Από όλες τις μετρήσεις, αλλά και από άλλες σε άλλες περιοχές της Θεσσαλίας, προέκυψε ότι υπήρχε σημαντική μεταβλητότητα στην παραγωγή, ακόμη και σε μικρά χωράφια, η οποία αποτελούσε τη βάση για την αποτελεσματική εφαρμογή της Γεωργίας </a:t>
            </a:r>
            <a:r>
              <a:rPr lang="en-US" sz="1800" dirty="0">
                <a:solidFill>
                  <a:srgbClr val="808080"/>
                </a:solidFill>
                <a:latin typeface="Calibri" panose="020F0502020204030204" pitchFamily="34" charset="0"/>
                <a:ea typeface="Calibri" panose="020F0502020204030204" pitchFamily="34" charset="0"/>
                <a:cs typeface="Calibri" panose="020F0502020204030204" pitchFamily="34" charset="0"/>
              </a:rPr>
              <a:t>Ακριβείας.</a:t>
            </a:r>
          </a:p>
          <a:p>
            <a:pPr marL="0" indent="0">
              <a:buNone/>
            </a:pP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5C307AED-9A48-5F19-A33B-06641923A3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683" y="1999494"/>
            <a:ext cx="5114236" cy="3464655"/>
          </a:xfrm>
          <a:prstGeom prst="rect">
            <a:avLst/>
          </a:prstGeom>
          <a:noFill/>
          <a:ln>
            <a:noFill/>
          </a:ln>
        </p:spPr>
      </p:pic>
    </p:spTree>
    <p:extLst>
      <p:ext uri="{BB962C8B-B14F-4D97-AF65-F5344CB8AC3E}">
        <p14:creationId xmlns:p14="http://schemas.microsoft.com/office/powerpoint/2010/main" val="283201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450181"/>
            <a:ext cx="10515600" cy="778647"/>
          </a:xfrm>
        </p:spPr>
        <p:txBody>
          <a:bodyPr>
            <a:normAutofit/>
          </a:bodyPr>
          <a:lstStyle/>
          <a:p>
            <a:pPr algn="ctr"/>
            <a:r>
              <a:rPr lang="en-US" sz="3200" b="1" dirty="0"/>
              <a:t>Χρήσεις των τεχνολογιών ακριβείας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2η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17</a:t>
            </a:fld>
            <a:endParaRPr lang="en-US" dirty="0"/>
          </a:p>
        </p:txBody>
      </p:sp>
      <p:pic>
        <p:nvPicPr>
          <p:cNvPr id="2" name="Picture Placeholder 1" descr="A comparison of clay and clay&#10;&#10;Description automatically generated">
            <a:extLst>
              <a:ext uri="{FF2B5EF4-FFF2-40B4-BE49-F238E27FC236}">
                <a16:creationId xmlns:a16="http://schemas.microsoft.com/office/drawing/2014/main" id="{DEA726BA-5252-4A95-996E-C924AA5F2E0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42" r="1642"/>
          <a:stretch>
            <a:fillRect/>
          </a:stretch>
        </p:blipFill>
        <p:spPr>
          <a:xfrm>
            <a:off x="6464064" y="1737133"/>
            <a:ext cx="5361265" cy="3574176"/>
          </a:xfrm>
          <a:prstGeom prst="rect">
            <a:avLst/>
          </a:prstGeom>
        </p:spPr>
      </p:pic>
      <p:sp>
        <p:nvSpPr>
          <p:cNvPr id="11" name="TextBox 10">
            <a:extLst>
              <a:ext uri="{FF2B5EF4-FFF2-40B4-BE49-F238E27FC236}">
                <a16:creationId xmlns:a16="http://schemas.microsoft.com/office/drawing/2014/main" id="{4610D99B-28AD-7C1C-1BEC-601F2A4D7E76}"/>
              </a:ext>
            </a:extLst>
          </p:cNvPr>
          <p:cNvSpPr txBox="1"/>
          <p:nvPr/>
        </p:nvSpPr>
        <p:spPr>
          <a:xfrm>
            <a:off x="734735" y="2063691"/>
            <a:ext cx="5361265" cy="1984902"/>
          </a:xfrm>
          <a:prstGeom prst="rect">
            <a:avLst/>
          </a:prstGeom>
          <a:noFill/>
        </p:spPr>
        <p:txBody>
          <a:bodyPr wrap="square">
            <a:spAutoFit/>
          </a:bodyPr>
          <a:lstStyle/>
          <a:p>
            <a:pPr algn="just">
              <a:lnSpc>
                <a:spcPct val="115000"/>
              </a:lnSpc>
              <a:spcBef>
                <a:spcPts val="600"/>
              </a:spcBef>
              <a:spcAft>
                <a:spcPts val="600"/>
              </a:spcAft>
            </a:pP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Η εφαρμογή στον αγρό της </a:t>
            </a:r>
            <a:r>
              <a:rPr lang="en-GB"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Καρδίτσας </a:t>
            </a: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περιελάμβανε μετρήσεις της ηλεκτρικής αγωγιμότητας με τη χρήση αισθητήρα VERIS 3000, μετρήσεις σε διάφορους αγρούς και συσχέτιση του συντελεστή βαθμονόμησης με τις ποικιλίες, καθώς και μετρήσεις της μεταβλητότητας των ποιοτικών χαρακτηριστικών της παραγωγής.</a:t>
            </a:r>
            <a:endParaRPr lang="el-GR" sz="24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413CD7D-03FE-F8A4-0C3A-3F1D1D3463AE}"/>
              </a:ext>
            </a:extLst>
          </p:cNvPr>
          <p:cNvSpPr txBox="1"/>
          <p:nvPr/>
        </p:nvSpPr>
        <p:spPr>
          <a:xfrm>
            <a:off x="5623420" y="5649163"/>
            <a:ext cx="6094602" cy="369332"/>
          </a:xfrm>
          <a:prstGeom prst="rect">
            <a:avLst/>
          </a:prstGeom>
          <a:noFill/>
        </p:spPr>
        <p:txBody>
          <a:bodyPr wrap="square">
            <a:spAutoFit/>
          </a:bodyPr>
          <a:lstStyle/>
          <a:p>
            <a:pPr algn="ctr"/>
            <a:r>
              <a:rPr lang="en-US" dirty="0">
                <a:solidFill>
                  <a:schemeClr val="bg1">
                    <a:lumMod val="50000"/>
                  </a:schemeClr>
                </a:solidFill>
              </a:rPr>
              <a:t>Περιεκτικότητα του εδάφους σε άργιλο</a:t>
            </a:r>
            <a:endParaRPr lang="el-GR" dirty="0">
              <a:solidFill>
                <a:schemeClr val="bg1">
                  <a:lumMod val="50000"/>
                </a:schemeClr>
              </a:solidFill>
            </a:endParaRPr>
          </a:p>
        </p:txBody>
      </p:sp>
    </p:spTree>
    <p:extLst>
      <p:ext uri="{BB962C8B-B14F-4D97-AF65-F5344CB8AC3E}">
        <p14:creationId xmlns:p14="http://schemas.microsoft.com/office/powerpoint/2010/main" val="330776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486699"/>
            <a:ext cx="10515600" cy="799620"/>
          </a:xfrm>
        </p:spPr>
        <p:txBody>
          <a:bodyPr>
            <a:normAutofit/>
          </a:bodyPr>
          <a:lstStyle/>
          <a:p>
            <a:pPr algn="ctr"/>
            <a:r>
              <a:rPr lang="en-US" sz="3200" b="1" dirty="0"/>
              <a:t>Χρήσεις των τεχνολογιών ακριβείας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2η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pic>
        <p:nvPicPr>
          <p:cNvPr id="2" name="Picture 1" descr="A comparison of sand and sand maps&#10;&#10;Description automatically generated">
            <a:extLst>
              <a:ext uri="{FF2B5EF4-FFF2-40B4-BE49-F238E27FC236}">
                <a16:creationId xmlns:a16="http://schemas.microsoft.com/office/drawing/2014/main" id="{0B1D3CBC-DF7D-BD23-EDA6-731B34E52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83" y="1650534"/>
            <a:ext cx="6371350" cy="3684240"/>
          </a:xfrm>
          <a:prstGeom prst="rect">
            <a:avLst/>
          </a:prstGeom>
        </p:spPr>
      </p:pic>
      <p:sp>
        <p:nvSpPr>
          <p:cNvPr id="11" name="TextBox 10">
            <a:extLst>
              <a:ext uri="{FF2B5EF4-FFF2-40B4-BE49-F238E27FC236}">
                <a16:creationId xmlns:a16="http://schemas.microsoft.com/office/drawing/2014/main" id="{8F7FBA88-7EDF-B0A9-91B5-D08A932FCB48}"/>
              </a:ext>
            </a:extLst>
          </p:cNvPr>
          <p:cNvSpPr txBox="1"/>
          <p:nvPr/>
        </p:nvSpPr>
        <p:spPr>
          <a:xfrm>
            <a:off x="2779857" y="5602159"/>
            <a:ext cx="6094602" cy="369332"/>
          </a:xfrm>
          <a:prstGeom prst="rect">
            <a:avLst/>
          </a:prstGeom>
          <a:noFill/>
        </p:spPr>
        <p:txBody>
          <a:bodyPr wrap="square">
            <a:spAutoFit/>
          </a:bodyPr>
          <a:lstStyle/>
          <a:p>
            <a:pPr algn="ctr"/>
            <a:r>
              <a:rPr lang="en-US" dirty="0">
                <a:solidFill>
                  <a:schemeClr val="bg1">
                    <a:lumMod val="50000"/>
                  </a:schemeClr>
                </a:solidFill>
              </a:rPr>
              <a:t>Περιεκτικότητα του εδάφους σε άμμο</a:t>
            </a:r>
            <a:endParaRPr lang="el-GR" dirty="0">
              <a:solidFill>
                <a:schemeClr val="bg1">
                  <a:lumMod val="50000"/>
                </a:schemeClr>
              </a:solidFill>
            </a:endParaRPr>
          </a:p>
        </p:txBody>
      </p:sp>
    </p:spTree>
    <p:extLst>
      <p:ext uri="{BB962C8B-B14F-4D97-AF65-F5344CB8AC3E}">
        <p14:creationId xmlns:p14="http://schemas.microsoft.com/office/powerpoint/2010/main" val="96910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418832"/>
            <a:ext cx="10515600" cy="719924"/>
          </a:xfrm>
        </p:spPr>
        <p:txBody>
          <a:bodyPr>
            <a:normAutofit/>
          </a:bodyPr>
          <a:lstStyle/>
          <a:p>
            <a:pPr algn="ctr"/>
            <a:r>
              <a:rPr lang="en-US" sz="3200" b="1" dirty="0"/>
              <a:t>Χρήσεις των τεχνολογιών ακριβείας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2η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19</a:t>
            </a:fld>
            <a:endParaRPr lang="en-US" dirty="0"/>
          </a:p>
        </p:txBody>
      </p:sp>
      <p:pic>
        <p:nvPicPr>
          <p:cNvPr id="10" name="Picture 9" descr="A close-up of a graph&#10;&#10;Description automatically generated">
            <a:extLst>
              <a:ext uri="{FF2B5EF4-FFF2-40B4-BE49-F238E27FC236}">
                <a16:creationId xmlns:a16="http://schemas.microsoft.com/office/drawing/2014/main" id="{548FE01E-1540-251F-B0A1-E2CD3AFC4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499" y="1659635"/>
            <a:ext cx="4846116" cy="4194161"/>
          </a:xfrm>
          <a:prstGeom prst="rect">
            <a:avLst/>
          </a:prstGeom>
        </p:spPr>
      </p:pic>
      <p:sp>
        <p:nvSpPr>
          <p:cNvPr id="14" name="TextBox 13">
            <a:extLst>
              <a:ext uri="{FF2B5EF4-FFF2-40B4-BE49-F238E27FC236}">
                <a16:creationId xmlns:a16="http://schemas.microsoft.com/office/drawing/2014/main" id="{9B5673ED-3457-17CF-1912-E37E4CDC21CB}"/>
              </a:ext>
            </a:extLst>
          </p:cNvPr>
          <p:cNvSpPr txBox="1"/>
          <p:nvPr/>
        </p:nvSpPr>
        <p:spPr>
          <a:xfrm>
            <a:off x="2206286" y="5877243"/>
            <a:ext cx="8092542" cy="646331"/>
          </a:xfrm>
          <a:prstGeom prst="rect">
            <a:avLst/>
          </a:prstGeom>
          <a:noFill/>
        </p:spPr>
        <p:txBody>
          <a:bodyPr wrap="square">
            <a:spAutoFit/>
          </a:bodyPr>
          <a:lstStyle/>
          <a:p>
            <a:pPr algn="ctr"/>
            <a:r>
              <a:rPr lang="en-US" dirty="0">
                <a:solidFill>
                  <a:schemeClr val="bg1">
                    <a:lumMod val="50000"/>
                  </a:schemeClr>
                </a:solidFill>
              </a:rPr>
              <a:t>Χάρτης των τάσεων της παραγωγής από τα τέσσερα έτη χαρτογράφησης της παραγωγής βαμβακιού </a:t>
            </a:r>
            <a:endParaRPr lang="el-GR" dirty="0">
              <a:solidFill>
                <a:schemeClr val="bg1">
                  <a:lumMod val="50000"/>
                </a:schemeClr>
              </a:solidFill>
            </a:endParaRPr>
          </a:p>
        </p:txBody>
      </p:sp>
    </p:spTree>
    <p:extLst>
      <p:ext uri="{BB962C8B-B14F-4D97-AF65-F5344CB8AC3E}">
        <p14:creationId xmlns:p14="http://schemas.microsoft.com/office/powerpoint/2010/main" val="71621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234893" y="2123260"/>
            <a:ext cx="11249636" cy="2387600"/>
          </a:xfrm>
        </p:spPr>
        <p:txBody>
          <a:bodyPr>
            <a:noAutofit/>
          </a:bodyPr>
          <a:lstStyle/>
          <a:p>
            <a:r>
              <a:rPr lang="en-GB" sz="4000" b="1" dirty="0">
                <a:solidFill>
                  <a:srgbClr val="94C020"/>
                </a:solidFill>
                <a:latin typeface="+mn-lt"/>
              </a:rPr>
              <a:t>Μάθημα: (VET-B1)</a:t>
            </a:r>
            <a:br>
              <a:rPr lang="en-GB" sz="4000" b="1" dirty="0">
                <a:solidFill>
                  <a:srgbClr val="94C020"/>
                </a:solidFill>
                <a:latin typeface="+mn-lt"/>
              </a:rPr>
            </a:br>
            <a:r>
              <a:rPr lang="en-GB" sz="4000" b="1" dirty="0">
                <a:solidFill>
                  <a:srgbClr val="94C020"/>
                </a:solidFill>
                <a:latin typeface="+mn-lt"/>
              </a:rPr>
              <a:t>Ενότητα: (Ψηφιακές τεχνολογίες και τεχνητή νοημοσύνη)</a:t>
            </a:r>
            <a:br>
              <a:rPr lang="en-GB" sz="4000" b="1" dirty="0">
                <a:solidFill>
                  <a:srgbClr val="94C020"/>
                </a:solidFill>
                <a:latin typeface="+mn-lt"/>
              </a:rPr>
            </a:br>
            <a:r>
              <a:rPr lang="el-GR" sz="4000" dirty="0"/>
              <a:t>Διδακτική</a:t>
            </a:r>
            <a:r>
              <a:rPr lang="en-GB" sz="4000" b="1" dirty="0">
                <a:solidFill>
                  <a:srgbClr val="94C020"/>
                </a:solidFill>
                <a:latin typeface="+mn-lt"/>
              </a:rPr>
              <a:t> ενότητα: (Επιστήμη δεδομένων και τεχνολογίες ακριβείας)</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Συγγραφείς</a:t>
            </a:r>
            <a:r>
              <a:rPr lang="it-IT" dirty="0">
                <a:solidFill>
                  <a:schemeClr val="tx1">
                    <a:lumMod val="65000"/>
                    <a:lumOff val="35000"/>
                  </a:schemeClr>
                </a:solidFill>
              </a:rPr>
              <a:t>: (</a:t>
            </a:r>
            <a:r>
              <a:rPr lang="el-GR" dirty="0"/>
              <a:t>ΕΚΕΤΑ</a:t>
            </a:r>
            <a:r>
              <a:rPr lang="it-IT" dirty="0">
                <a:solidFill>
                  <a:schemeClr val="tx1">
                    <a:lumMod val="65000"/>
                    <a:lumOff val="35000"/>
                  </a:schemeClr>
                </a:solidFill>
              </a:rPr>
              <a:t>)</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429369"/>
            <a:ext cx="10515600" cy="736702"/>
          </a:xfrm>
        </p:spPr>
        <p:txBody>
          <a:bodyPr>
            <a:normAutofit/>
          </a:bodyPr>
          <a:lstStyle/>
          <a:p>
            <a:pPr algn="ctr"/>
            <a:r>
              <a:rPr lang="en-US" sz="3200" b="1" dirty="0"/>
              <a:t>Χρήσεις των τεχνολογιών ακριβείας στη γεωργία</a:t>
            </a:r>
            <a:endParaRPr lang="en-GB" sz="3200" b="1"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2η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417740"/>
            <a:ext cx="10805721" cy="4757635"/>
          </a:xfrm>
        </p:spPr>
        <p:txBody>
          <a:bodyPr>
            <a:normAutofit fontScale="92500" lnSpcReduction="20000"/>
          </a:bodyPr>
          <a:lstStyle/>
          <a:p>
            <a:pPr marL="0" indent="0" algn="ctr">
              <a:lnSpc>
                <a:spcPct val="115000"/>
              </a:lnSpc>
              <a:spcBef>
                <a:spcPts val="600"/>
              </a:spcBef>
              <a:spcAft>
                <a:spcPts val="600"/>
              </a:spcAft>
              <a:buNone/>
            </a:pPr>
            <a:r>
              <a:rPr lang="en-GB"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Προηγμένες τεχνολογίες ανίχνευσης παρασίτων </a:t>
            </a:r>
            <a:endParaRPr lang="en-US" sz="1800" b="1" dirty="0">
              <a:solidFill>
                <a:schemeClr val="bg1">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Τεχνολογίες αιχμής για την ανίχνευση παρασίτων, όπως μη επανδρωμένα αεροσκάφη, αισθητήρες και τεχνητή νοημοσύνη. Κατανοήστε πώς αυτά τα εργαλεία επιτρέπουν τον έγκαιρο εντοπισμό παρασίτων, επιτρέποντας τη στοχευμένη και έγκαιρη εφαρμογή φυτοφαρμάκων.</a:t>
            </a:r>
            <a:endParaRPr lang="el-GR" sz="18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Έξυπνες παγίδες</a:t>
            </a:r>
            <a:r>
              <a:rPr lang="en-US"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Οι έξυπνες παγίδες είναι εξοπλισμένες με αισθητήρες που μπορούν να ανιχνεύσουν συγκεκριμένες φερομόνες ή συμπεριφορές παρασίτων. Αυτές οι παγίδες παρέχουν δεδομένα σε πραγματικό χρόνο σχετικά με τη δραστηριότητα των παρασίτων, βοηθώντας τους αγρότες να παρακολουθούν τους πληθυσμούς των παρασίτων. </a:t>
            </a:r>
          </a:p>
          <a:p>
            <a:pPr algn="just">
              <a:lnSpc>
                <a:spcPct val="115000"/>
              </a:lnSpc>
              <a:spcBef>
                <a:spcPts val="600"/>
              </a:spcBef>
              <a:spcAft>
                <a:spcPts val="600"/>
              </a:spcAft>
            </a:pPr>
            <a:r>
              <a:rPr lang="en-US" sz="1800" b="1" dirty="0" err="1">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Αυτομ</a:t>
            </a:r>
            <a:r>
              <a:rPr lang="en-US"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ατοποιημένα μη επανδρωμένα αεροσκάφη</a:t>
            </a:r>
            <a:r>
              <a:rPr lang="en-US"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Τα μη επανδρωμένα αεροσκάφη που είναι εξοπλισμένα με κάμερες και αισθητήρες υψηλής ανάλυσης μπορούν να καλύψουν αποτελεσματικά μεγάλα γεωργικά χωράφια. Αυτά τα μη επανδρωμένα αεροσκάφη καταγράφουν λεπτομερείς εικόνες και δεδομένα που αναλύονται με τη χρήση αλγορίθμων μηχανικής μάθησης. </a:t>
            </a:r>
          </a:p>
          <a:p>
            <a:pPr algn="just">
              <a:lnSpc>
                <a:spcPct val="115000"/>
              </a:lnSpc>
              <a:spcBef>
                <a:spcPts val="600"/>
              </a:spcBef>
              <a:spcAft>
                <a:spcPts val="600"/>
              </a:spcAft>
            </a:pPr>
            <a:r>
              <a:rPr lang="en-US" sz="1900" b="1" dirty="0">
                <a:solidFill>
                  <a:schemeClr val="bg1">
                    <a:lumMod val="50000"/>
                  </a:schemeClr>
                </a:solidFill>
                <a:effectLst/>
                <a:ea typeface="Times New Roman" panose="02020603050405020304" pitchFamily="18" charset="0"/>
                <a:cs typeface="Calibri" panose="020F0502020204030204" pitchFamily="34" charset="0"/>
              </a:rPr>
              <a:t>Δορυφόροι τηλεπισκόπησης: </a:t>
            </a:r>
            <a:r>
              <a:rPr lang="en-US" sz="1900" dirty="0">
                <a:solidFill>
                  <a:schemeClr val="bg1">
                    <a:lumMod val="50000"/>
                  </a:schemeClr>
                </a:solidFill>
                <a:effectLst/>
                <a:ea typeface="Times New Roman" panose="02020603050405020304" pitchFamily="18" charset="0"/>
                <a:cs typeface="Calibri" panose="020F0502020204030204" pitchFamily="34" charset="0"/>
              </a:rPr>
              <a:t>Οι</a:t>
            </a:r>
            <a:r>
              <a:rPr lang="en-US" sz="1900" b="1" dirty="0">
                <a:solidFill>
                  <a:schemeClr val="bg1">
                    <a:lumMod val="50000"/>
                  </a:schemeClr>
                </a:solidFill>
                <a:effectLst/>
                <a:ea typeface="Times New Roman" panose="02020603050405020304" pitchFamily="18" charset="0"/>
                <a:cs typeface="Calibri" panose="020F0502020204030204" pitchFamily="34" charset="0"/>
              </a:rPr>
              <a:t> </a:t>
            </a:r>
            <a:r>
              <a:rPr lang="en-US" sz="1900" dirty="0">
                <a:solidFill>
                  <a:schemeClr val="bg1">
                    <a:lumMod val="50000"/>
                  </a:schemeClr>
                </a:solidFill>
                <a:effectLst/>
                <a:ea typeface="Times New Roman" panose="02020603050405020304" pitchFamily="18" charset="0"/>
                <a:cs typeface="Calibri" panose="020F0502020204030204" pitchFamily="34" charset="0"/>
              </a:rPr>
              <a:t>δορυφορικές εικόνες και οι τεχνολογίες τηλεπισκόπησης παρέχουν μια ευρείας κλίμακας εικόνα των γεωργικών τοπίων. Αυτοί οι δορυφόροι μπορούν να ανιχνεύσουν αλλαγές στο χρώμα, τα σχέδια και την υγεία των καλλιεργειών. Οι προηγμένες αναλύσεις, συμπεριλαμβανομένης της φασματικής ανάλυσης, βοηθούν στον εντοπισμό περιοχών που πλήττονται από παράσιτα. </a:t>
            </a:r>
            <a:endParaRPr lang="en-GB" sz="1900" dirty="0">
              <a:solidFill>
                <a:schemeClr val="bg1">
                  <a:lumMod val="50000"/>
                </a:schemeClr>
              </a:solidFill>
            </a:endParaRPr>
          </a:p>
        </p:txBody>
      </p:sp>
    </p:spTree>
    <p:extLst>
      <p:ext uri="{BB962C8B-B14F-4D97-AF65-F5344CB8AC3E}">
        <p14:creationId xmlns:p14="http://schemas.microsoft.com/office/powerpoint/2010/main" val="25567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198" y="462925"/>
            <a:ext cx="10515600" cy="770258"/>
          </a:xfrm>
        </p:spPr>
        <p:txBody>
          <a:bodyPr>
            <a:normAutofit/>
          </a:bodyPr>
          <a:lstStyle/>
          <a:p>
            <a:pPr algn="ctr"/>
            <a:r>
              <a:rPr lang="en-GB" sz="3200" b="1" dirty="0"/>
              <a:t>Συμπέρασμα</a:t>
            </a:r>
            <a:r>
              <a:rPr lang="en-GB" sz="3200" dirty="0"/>
              <a:t>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2η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21</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515600" cy="4394200"/>
          </a:xfrm>
        </p:spPr>
        <p:txBody>
          <a:bodyPr>
            <a:normAutofit/>
          </a:bodyPr>
          <a:lstStyle/>
          <a:p>
            <a:pPr algn="just"/>
            <a:r>
              <a:rPr lang="en-US" sz="1800" dirty="0">
                <a:solidFill>
                  <a:schemeClr val="bg1">
                    <a:lumMod val="50000"/>
                  </a:schemeClr>
                </a:solidFill>
              </a:rPr>
              <a:t>Όλες οι παραπάνω τεχνολογίες που περιγράψαμε συμβάλλουν στην αύξηση της γεωργικής παραγωγικότητας. Η ακριβής διαχείριση των γεωργικών εκμεταλλεύσεων, η σωστή εφαρμογή των εισροών στο σωστό χρόνο και στις σωστές ποσότητες μπορούν να συμβάλουν σημαντικά στην αύξηση των αποδόσεων και στην επίτευξη του στόχου του 70%. </a:t>
            </a:r>
          </a:p>
          <a:p>
            <a:pPr algn="just"/>
            <a:r>
              <a:rPr lang="en-US" sz="1800" dirty="0">
                <a:solidFill>
                  <a:schemeClr val="bg1">
                    <a:lumMod val="50000"/>
                  </a:schemeClr>
                </a:solidFill>
              </a:rPr>
              <a:t>Στο εγγύς μέλλον, τα καλύτερα πρότυπα με καλύτερες προβλέψεις των καιρικών συνθηκών μπορεί να συμβάλουν σε υψηλότερες αποδόσεις. Οι τεχνολογίες πλοήγησης μπορούν να μειώσουν τη συμπίεση του εδάφους και να συμβάλουν στην αύξηση των αποδόσεων. Τα συστήματα ελέγχου της κυκλοφορίας των οχημάτων εδώ και πολλά χρόνια έχουν συμβάλει στον περιορισμό της συμπίεσης, αλλά και στη βελτίωση της ακρίβειας των διαδρομών με τη μείωση των κενών ή των επικαλύψεων στην εφαρμογή των εισροών. </a:t>
            </a:r>
          </a:p>
          <a:p>
            <a:pPr algn="just"/>
            <a:r>
              <a:rPr lang="en-US" sz="1800" dirty="0">
                <a:solidFill>
                  <a:schemeClr val="bg1">
                    <a:lumMod val="50000"/>
                  </a:schemeClr>
                </a:solidFill>
              </a:rPr>
              <a:t>Η γεωργία ακριβείας είναι επομένως ένα όπλο στα χέρια των γεωργών για την επίτευξη καλύτερων αποδόσεων και την ικανοποίηση των προσδοκιών της κοινωνίας. Ένα δεύτερο στοιχείο είναι η εξοικονόμηση μη ανανεώσιμων πόρων. Η γεωργία δεν είναι ιδιαίτερα μεγάλος καταναλωτής, αλλά μπορεί να συμβάλει στην εξοικονόμηση πόρων. Τεχνολογίες όπως η εφαρμογή λιπασμάτων και άλλων χημικών ουσιών με μεταβλητό ρυθμό συμβάλλουν σημαντικά στη μείωση της κατανάλωσης ενέργειας (αζωτούχος λίπανση) και των περιορισμένων αποθεμάτων φωσφόρου και καλίου.</a:t>
            </a:r>
            <a:endParaRPr lang="en-GB" sz="1800" dirty="0">
              <a:solidFill>
                <a:schemeClr val="bg1">
                  <a:lumMod val="50000"/>
                </a:schemeClr>
              </a:solidFill>
            </a:endParaRPr>
          </a:p>
        </p:txBody>
      </p:sp>
    </p:spTree>
    <p:extLst>
      <p:ext uri="{BB962C8B-B14F-4D97-AF65-F5344CB8AC3E}">
        <p14:creationId xmlns:p14="http://schemas.microsoft.com/office/powerpoint/2010/main" val="1804005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200" b="1"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Ενότητα: Ψηφιακές τεχνολογίες και τεχνητή νοημοσύνη / Μαθησιακή Ενότητα: </a:t>
            </a:r>
            <a:r>
              <a:rPr lang="en-GB" sz="1200" dirty="0"/>
              <a:t>Τεχνολογίες ακριβείας και μεγάλα δεδομένα </a:t>
            </a:r>
            <a:r>
              <a:rPr lang="en-US" dirty="0"/>
              <a:t>/ Υποενότητα: 3η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22</a:t>
            </a:fld>
            <a:endParaRPr lang="en-US" dirty="0"/>
          </a:p>
        </p:txBody>
      </p:sp>
      <p:sp>
        <p:nvSpPr>
          <p:cNvPr id="3" name="Rectangle 2">
            <a:extLst>
              <a:ext uri="{FF2B5EF4-FFF2-40B4-BE49-F238E27FC236}">
                <a16:creationId xmlns:a16="http://schemas.microsoft.com/office/drawing/2014/main" id="{CED8E806-94F8-58A5-1BA2-64C5FC616774}"/>
              </a:ext>
            </a:extLst>
          </p:cNvPr>
          <p:cNvSpPr/>
          <p:nvPr/>
        </p:nvSpPr>
        <p:spPr>
          <a:xfrm>
            <a:off x="2457974" y="5788404"/>
            <a:ext cx="7491369" cy="310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rPr>
              <a:t>USGS: </a:t>
            </a:r>
            <a:r>
              <a:rPr lang="en-US" sz="1600" b="1" dirty="0" err="1">
                <a:solidFill>
                  <a:schemeClr val="tx1"/>
                </a:solidFill>
              </a:rPr>
              <a:t>Μελέτη</a:t>
            </a:r>
            <a:r>
              <a:rPr lang="en-US" sz="1600" b="1" dirty="0">
                <a:solidFill>
                  <a:schemeClr val="tx1"/>
                </a:solidFill>
              </a:rPr>
              <a:t> περίπτωσης χρήστη παρατήρησης της Γης: Landsat για τη χαρτογράφηση των γεωργικών αποδόσεων και της χρήσης άρδευσης</a:t>
            </a:r>
            <a:endParaRPr lang="el-GR" sz="1600" b="1" dirty="0">
              <a:solidFill>
                <a:schemeClr val="tx1"/>
              </a:solidFill>
            </a:endParaRPr>
          </a:p>
        </p:txBody>
      </p:sp>
      <p:pic>
        <p:nvPicPr>
          <p:cNvPr id="9" name="Online Media 8" title="Earth Observation User Case Study: Using Landsat to Map Agricultural Yields and Irrigation Use">
            <a:hlinkClick r:id="" action="ppaction://media"/>
            <a:extLst>
              <a:ext uri="{FF2B5EF4-FFF2-40B4-BE49-F238E27FC236}">
                <a16:creationId xmlns:a16="http://schemas.microsoft.com/office/drawing/2014/main" id="{C987B2A7-5F0A-1C24-5C3C-67F4C9F359FF}"/>
              </a:ext>
            </a:extLst>
          </p:cNvPr>
          <p:cNvPicPr>
            <a:picLocks noRot="1" noChangeAspect="1"/>
          </p:cNvPicPr>
          <p:nvPr>
            <a:videoFile r:link="rId1"/>
          </p:nvPr>
        </p:nvPicPr>
        <p:blipFill>
          <a:blip r:embed="rId3"/>
          <a:stretch>
            <a:fillRect/>
          </a:stretch>
        </p:blipFill>
        <p:spPr>
          <a:xfrm>
            <a:off x="2172749" y="1421192"/>
            <a:ext cx="7487503" cy="4227132"/>
          </a:xfrm>
          <a:prstGeom prst="rect">
            <a:avLst/>
          </a:prstGeom>
        </p:spPr>
      </p:pic>
    </p:spTree>
    <p:extLst>
      <p:ext uri="{BB962C8B-B14F-4D97-AF65-F5344CB8AC3E}">
        <p14:creationId xmlns:p14="http://schemas.microsoft.com/office/powerpoint/2010/main" val="24830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200" b="1" dirty="0"/>
              <a:t>Σύγχρονες γεωργικές λύσεις</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3η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10" name="Rectangle 9">
            <a:extLst>
              <a:ext uri="{FF2B5EF4-FFF2-40B4-BE49-F238E27FC236}">
                <a16:creationId xmlns:a16="http://schemas.microsoft.com/office/drawing/2014/main" id="{73B79B31-4A02-9282-00BA-18BEBBC23F1E}"/>
              </a:ext>
            </a:extLst>
          </p:cNvPr>
          <p:cNvSpPr/>
          <p:nvPr/>
        </p:nvSpPr>
        <p:spPr>
          <a:xfrm>
            <a:off x="2617643" y="5511567"/>
            <a:ext cx="6607036" cy="419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Οργανισμός Τροφίμων και Γεωργίας των Ηνωμένων Εθνών (FAO) </a:t>
            </a:r>
            <a:endParaRPr lang="el-GR" sz="1600" dirty="0">
              <a:solidFill>
                <a:schemeClr val="tx1"/>
              </a:solidFill>
            </a:endParaRPr>
          </a:p>
        </p:txBody>
      </p:sp>
      <p:pic>
        <p:nvPicPr>
          <p:cNvPr id="2" name="Online Media 1" title="Counting crops + Drops: using remote sensing to help grow the future together">
            <a:hlinkClick r:id="" action="ppaction://media"/>
            <a:extLst>
              <a:ext uri="{FF2B5EF4-FFF2-40B4-BE49-F238E27FC236}">
                <a16:creationId xmlns:a16="http://schemas.microsoft.com/office/drawing/2014/main" id="{19D9B884-43AE-E93E-FB90-2371110E808E}"/>
              </a:ext>
            </a:extLst>
          </p:cNvPr>
          <p:cNvPicPr>
            <a:picLocks noRot="1" noChangeAspect="1"/>
          </p:cNvPicPr>
          <p:nvPr>
            <a:videoFile r:link="rId1"/>
          </p:nvPr>
        </p:nvPicPr>
        <p:blipFill>
          <a:blip r:embed="rId3"/>
          <a:stretch>
            <a:fillRect/>
          </a:stretch>
        </p:blipFill>
        <p:spPr>
          <a:xfrm>
            <a:off x="2358443" y="1437764"/>
            <a:ext cx="7215914" cy="4073803"/>
          </a:xfrm>
          <a:prstGeom prst="rect">
            <a:avLst/>
          </a:prstGeom>
        </p:spPr>
      </p:pic>
    </p:spTree>
    <p:extLst>
      <p:ext uri="{BB962C8B-B14F-4D97-AF65-F5344CB8AC3E}">
        <p14:creationId xmlns:p14="http://schemas.microsoft.com/office/powerpoint/2010/main" val="32235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200" b="1" dirty="0"/>
              <a:t>Μελέτες περιπτώσεων</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3η</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24</a:t>
            </a:fld>
            <a:endParaRPr lang="en-US" dirty="0"/>
          </a:p>
        </p:txBody>
      </p:sp>
      <p:sp>
        <p:nvSpPr>
          <p:cNvPr id="3" name="Rectangle 2">
            <a:extLst>
              <a:ext uri="{FF2B5EF4-FFF2-40B4-BE49-F238E27FC236}">
                <a16:creationId xmlns:a16="http://schemas.microsoft.com/office/drawing/2014/main" id="{2F61F51F-2937-38A0-21E0-16ED7A88DC4A}"/>
              </a:ext>
            </a:extLst>
          </p:cNvPr>
          <p:cNvSpPr/>
          <p:nvPr/>
        </p:nvSpPr>
        <p:spPr>
          <a:xfrm>
            <a:off x="2139077" y="5704486"/>
            <a:ext cx="7759817" cy="534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rPr>
              <a:t>Γεωχωρικός κόσμος: </a:t>
            </a:r>
            <a:r>
              <a:rPr lang="en-US" sz="1600" dirty="0" err="1">
                <a:solidFill>
                  <a:schemeClr val="tx1"/>
                </a:solidFill>
              </a:rPr>
              <a:t>Εφ</a:t>
            </a:r>
            <a:r>
              <a:rPr lang="en-US" sz="1600" dirty="0">
                <a:solidFill>
                  <a:schemeClr val="tx1"/>
                </a:solidFill>
              </a:rPr>
              <a:t>αρμογή της τηλεπισκόπησης στη γεωργία ακριβείας. Οι τεχνολογικές εξελίξεις στη γεωργία ακριβείας έχουν καταστήσει δυνατή τη βελτίωση της παραγωγικότητας των γεωργών χωρίς κόπο.</a:t>
            </a:r>
            <a:endParaRPr lang="el-GR" sz="1600" dirty="0">
              <a:solidFill>
                <a:schemeClr val="tx1"/>
              </a:solidFill>
            </a:endParaRPr>
          </a:p>
        </p:txBody>
      </p:sp>
      <p:pic>
        <p:nvPicPr>
          <p:cNvPr id="4" name="Online Media 3" title="Applications of Remote Sensing in Precision Farming">
            <a:hlinkClick r:id="" action="ppaction://media"/>
            <a:extLst>
              <a:ext uri="{FF2B5EF4-FFF2-40B4-BE49-F238E27FC236}">
                <a16:creationId xmlns:a16="http://schemas.microsoft.com/office/drawing/2014/main" id="{69529EFA-6EB1-1747-D960-A67476D28203}"/>
              </a:ext>
            </a:extLst>
          </p:cNvPr>
          <p:cNvPicPr>
            <a:picLocks noRot="1" noChangeAspect="1"/>
          </p:cNvPicPr>
          <p:nvPr>
            <a:videoFile r:link="rId1"/>
          </p:nvPr>
        </p:nvPicPr>
        <p:blipFill>
          <a:blip r:embed="rId3"/>
          <a:stretch>
            <a:fillRect/>
          </a:stretch>
        </p:blipFill>
        <p:spPr>
          <a:xfrm>
            <a:off x="2256336" y="1281112"/>
            <a:ext cx="7525300" cy="4248470"/>
          </a:xfrm>
          <a:prstGeom prst="rect">
            <a:avLst/>
          </a:prstGeom>
        </p:spPr>
      </p:pic>
    </p:spTree>
    <p:extLst>
      <p:ext uri="{BB962C8B-B14F-4D97-AF65-F5344CB8AC3E}">
        <p14:creationId xmlns:p14="http://schemas.microsoft.com/office/powerpoint/2010/main" val="39123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1166071" y="681037"/>
            <a:ext cx="10026242" cy="1009651"/>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lnSpcReduction="10000"/>
          </a:bodyPr>
          <a:lstStyle/>
          <a:p>
            <a:pPr marL="0" indent="0" algn="ctr">
              <a:lnSpc>
                <a:spcPct val="115000"/>
              </a:lnSpc>
              <a:spcBef>
                <a:spcPts val="600"/>
              </a:spcBef>
              <a:spcAft>
                <a:spcPts val="600"/>
              </a:spcAft>
              <a:buNone/>
            </a:pPr>
            <a:r>
              <a:rPr lang="en-GB"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Θεμέλια της Επιστήμης Δεδομένων</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Η επιστήμη των δεδομένων είναι ένας διεπιστημονικός τομέας που εξάγει πολύτιμες γνώσεις και πληροφορίες από δομημένα και μη δομημένα δεδομένα. Στο πλαίσιο της γεωργίας, η επιστήμη των δεδομένων διαδραματίζει καθοριστικό ρόλο στη μετατροπή των παραδοσιακών γεωργικών πρακτικών σε προσεγγίσεις ακριβείας και με βάση τα δεδομένα. Η γεωργία, που κάποτε βασιζόταν στην εμπειρία και τη διαίσθηση, αγκαλιάζει τώρα τη δύναμη των δεδομένων για τη βελτιστοποίηση των λειτουργιών, την αύξηση της παραγωγικότητας και την αντιμετώπιση των προκλήσεων βιωσιμότητας.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en-US" sz="1800" b="1" dirty="0">
                <a:solidFill>
                  <a:schemeClr val="bg1">
                    <a:lumMod val="50000"/>
                  </a:schemeClr>
                </a:solidFill>
              </a:rPr>
              <a:t>Τι είναι η ψηφιακή γεωργία;</a:t>
            </a:r>
          </a:p>
          <a:p>
            <a:pPr algn="just">
              <a:lnSpc>
                <a:spcPct val="115000"/>
              </a:lnSpc>
              <a:spcBef>
                <a:spcPts val="600"/>
              </a:spcBef>
              <a:spcAft>
                <a:spcPts val="600"/>
              </a:spcAft>
            </a:pPr>
            <a:r>
              <a:rPr lang="en-US" sz="1800" dirty="0" err="1">
                <a:solidFill>
                  <a:srgbClr val="808080"/>
                </a:solidFill>
                <a:latin typeface="Calibri" panose="020F0502020204030204" pitchFamily="34" charset="0"/>
                <a:ea typeface="Calibri" panose="020F0502020204030204" pitchFamily="34" charset="0"/>
                <a:cs typeface="Calibri" panose="020F0502020204030204" pitchFamily="34" charset="0"/>
              </a:rPr>
              <a:t>Γνωστ</a:t>
            </a:r>
            <a:r>
              <a:rPr lang="el-GR" sz="1800" dirty="0">
                <a:solidFill>
                  <a:srgbClr val="808080"/>
                </a:solidFill>
                <a:latin typeface="Calibri" panose="020F0502020204030204" pitchFamily="34" charset="0"/>
                <a:ea typeface="Calibri" panose="020F0502020204030204" pitchFamily="34" charset="0"/>
                <a:cs typeface="Calibri" panose="020F0502020204030204" pitchFamily="34" charset="0"/>
              </a:rPr>
              <a:t>ή</a:t>
            </a:r>
            <a:r>
              <a:rPr lang="en-US" sz="1800" dirty="0">
                <a:solidFill>
                  <a:srgbClr val="808080"/>
                </a:solidFill>
                <a:latin typeface="Calibri" panose="020F0502020204030204" pitchFamily="34" charset="0"/>
                <a:ea typeface="Calibri" panose="020F0502020204030204" pitchFamily="34" charset="0"/>
                <a:cs typeface="Calibri" panose="020F0502020204030204" pitchFamily="34" charset="0"/>
              </a:rPr>
              <a:t> και </a:t>
            </a:r>
            <a:r>
              <a:rPr lang="en-US" sz="1800" dirty="0" err="1">
                <a:solidFill>
                  <a:srgbClr val="808080"/>
                </a:solidFill>
                <a:latin typeface="Calibri" panose="020F0502020204030204" pitchFamily="34" charset="0"/>
                <a:ea typeface="Calibri" panose="020F0502020204030204" pitchFamily="34" charset="0"/>
                <a:cs typeface="Calibri" panose="020F0502020204030204" pitchFamily="34" charset="0"/>
              </a:rPr>
              <a:t>ως</a:t>
            </a:r>
            <a:r>
              <a:rPr lang="en-US" sz="1800" dirty="0">
                <a:solidFill>
                  <a:srgbClr val="808080"/>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latin typeface="Calibri" panose="020F0502020204030204" pitchFamily="34" charset="0"/>
                <a:ea typeface="Calibri" panose="020F0502020204030204" pitchFamily="34" charset="0"/>
                <a:cs typeface="Calibri" panose="020F0502020204030204" pitchFamily="34" charset="0"/>
              </a:rPr>
              <a:t>AgTech</a:t>
            </a:r>
            <a:r>
              <a:rPr lang="en-US" sz="1800" dirty="0">
                <a:solidFill>
                  <a:srgbClr val="808080"/>
                </a:solidFill>
                <a:latin typeface="Calibri" panose="020F0502020204030204" pitchFamily="34" charset="0"/>
                <a:ea typeface="Calibri" panose="020F0502020204030204" pitchFamily="34" charset="0"/>
                <a:cs typeface="Calibri" panose="020F0502020204030204" pitchFamily="34" charset="0"/>
              </a:rPr>
              <a:t> ή </a:t>
            </a:r>
            <a:r>
              <a:rPr lang="en-US" sz="1800" dirty="0" err="1">
                <a:solidFill>
                  <a:srgbClr val="808080"/>
                </a:solidFill>
                <a:latin typeface="Calibri" panose="020F0502020204030204" pitchFamily="34" charset="0"/>
                <a:ea typeface="Calibri" panose="020F0502020204030204" pitchFamily="34" charset="0"/>
                <a:cs typeface="Calibri" panose="020F0502020204030204" pitchFamily="34" charset="0"/>
              </a:rPr>
              <a:t>έξυ</a:t>
            </a:r>
            <a:r>
              <a:rPr lang="en-US" sz="1800" dirty="0">
                <a:solidFill>
                  <a:srgbClr val="808080"/>
                </a:solidFill>
                <a:latin typeface="Calibri" panose="020F0502020204030204" pitchFamily="34" charset="0"/>
                <a:ea typeface="Calibri" panose="020F0502020204030204" pitchFamily="34" charset="0"/>
                <a:cs typeface="Calibri" panose="020F0502020204030204" pitchFamily="34" charset="0"/>
              </a:rPr>
              <a:t>πνη γεωργία, είναι ένας ταχέως εξελισσόμενος τομέας που χρησιμοποιεί την τεχνολογία για τη βελτίωση των γεωργικών πρακτικών, με στόχο την αύξηση της αποδοτικότητας, της παραγωγικότητας και της βιωσιμότητας των συστημάτων παραγωγής τροφίμων. Η ψηφιακή γεωργία περιλαμβάνει την ενσωμάτωση της ψηφιακής τεχνολογίας και των μεθοδολογιών που βασίζονται στα δεδομένα στις γεωργικές πρακτικές. </a:t>
            </a:r>
            <a:endParaRPr lang="en-GB" sz="1800" dirty="0">
              <a:solidFill>
                <a:srgbClr val="80808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1006678" y="795388"/>
            <a:ext cx="10045117" cy="940543"/>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indent="0" algn="ctr">
              <a:buNone/>
            </a:pPr>
            <a:r>
              <a:rPr lang="en-GB"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Τεχνητή νοημοσύνη για την ψηφιακή γεωργία</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Κα</a:t>
            </a:r>
            <a:r>
              <a:rPr lang="en-US" sz="1800" dirty="0" err="1">
                <a:solidFill>
                  <a:srgbClr val="808080"/>
                </a:solidFill>
                <a:effectLst/>
                <a:latin typeface="Calibri" panose="020F0502020204030204" pitchFamily="34" charset="0"/>
                <a:ea typeface="Calibri" panose="020F0502020204030204" pitchFamily="34" charset="0"/>
                <a:cs typeface="Arial" panose="020B0604020202020204" pitchFamily="34" charset="0"/>
              </a:rPr>
              <a:t>θώς</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 τα συστήματα τεχνητής νοημοσύνης μαθαίνουν, είναι σε θέση να προσεγγίσουν ή μερικές φορές να ξεπεράσουν τις ανθρώπινες επιδόσεις σε συγκεκριμένους τομείς. Από την απομαγνητοφώνηση χειρόγραφων κειμένων, την αναγνώριση αντικειμένων και μοτίβων σε εικόνες, έως την παροχή σύνθετης προγνωστικής ανάλυσης, η ΤΝ μπορεί να αναλάβει μερίδιο από πολλές "έξυπνες" εργασίες (που συχνά είναι εντατικές σε πόρους) και να τις ολοκληρώσει σε ένα κλάσμα του χρόνου και της προσπάθειας που απαιτείται από έναν άνθρωπο, ειδικά αν συνδυαστεί με άλλες τεχνολογίες</a:t>
            </a:r>
            <a:r>
              <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rPr>
              <a:t>.</a:t>
            </a:r>
          </a:p>
          <a:p>
            <a:pPr algn="just"/>
            <a:endPar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endParaRPr>
          </a:p>
          <a:p>
            <a:pPr algn="just"/>
            <a:r>
              <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rPr>
              <a:t>Ένα </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σύστημα τεχνητής νοημοσύνης μπορεί να εντοπίζει γρήγορα τις περιοχές που χρειάζονται νερό ή λιπάσματα, αναλύοντας</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πρα</a:t>
            </a:r>
            <a:r>
              <a:rPr lang="en-US" sz="1800" dirty="0" err="1">
                <a:solidFill>
                  <a:srgbClr val="808080"/>
                </a:solidFill>
                <a:effectLst/>
                <a:latin typeface="Calibri" panose="020F0502020204030204" pitchFamily="34" charset="0"/>
                <a:ea typeface="Calibri" panose="020F0502020204030204" pitchFamily="34" charset="0"/>
                <a:cs typeface="Arial" panose="020B0604020202020204" pitchFamily="34" charset="0"/>
              </a:rPr>
              <a:t>γμ</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ατικές εικόνες καλλιεργήσιμων εκτάσεων που λαμβάνονται από μη επανδρωμένα αεροσκάφη, επιτρέποντας τη στοχευμένη χρήση αυτών των πόρων. Όλο και περισσότερο σήμερα η Τεχνητή Νοημοσύνη θεωρείται μια από τις πιο ισχυρές λύσεις για τις πολλές προκλήσεις που αντιμετωπίζει ο γεωργικός τομέας σε χώρες χαμηλού και υψηλού εισοδήματος.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1132515" y="807540"/>
            <a:ext cx="10070284" cy="1009651"/>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996579"/>
            <a:ext cx="10981888" cy="4180383"/>
          </a:xfrm>
        </p:spPr>
        <p:txBody>
          <a:bodyPr>
            <a:normAutofit/>
          </a:bodyPr>
          <a:lstStyle/>
          <a:p>
            <a:pPr marL="0" indent="0" algn="ctr">
              <a:buNone/>
            </a:pPr>
            <a:r>
              <a:rPr lang="en-GB" sz="1800" b="1" dirty="0">
                <a:solidFill>
                  <a:schemeClr val="bg1">
                    <a:lumMod val="50000"/>
                  </a:schemeClr>
                </a:solidFill>
              </a:rPr>
              <a:t>Τομείς εφαρμογής</a:t>
            </a:r>
            <a:endParaRPr lang="el-GR" sz="1800" b="1" dirty="0">
              <a:solidFill>
                <a:schemeClr val="bg1">
                  <a:lumMod val="50000"/>
                </a:schemeClr>
              </a:solidFill>
            </a:endParaRPr>
          </a:p>
          <a:p>
            <a:pPr algn="just"/>
            <a:r>
              <a:rPr lang="en-US" sz="1800" b="1" dirty="0">
                <a:solidFill>
                  <a:schemeClr val="bg1">
                    <a:lumMod val="50000"/>
                  </a:schemeClr>
                </a:solidFill>
              </a:rPr>
              <a:t>Παρακολούθηση των καλλιεργειών, του εδάφους και του ζωικού κεφαλαίου. </a:t>
            </a:r>
            <a:r>
              <a:rPr lang="en-US" sz="1800" dirty="0">
                <a:solidFill>
                  <a:schemeClr val="bg1">
                    <a:lumMod val="50000"/>
                  </a:schemeClr>
                </a:solidFill>
              </a:rPr>
              <a:t>Τα</a:t>
            </a:r>
            <a:r>
              <a:rPr lang="en-US" sz="1800" b="1" dirty="0">
                <a:solidFill>
                  <a:schemeClr val="bg1">
                    <a:lumMod val="50000"/>
                  </a:schemeClr>
                </a:solidFill>
              </a:rPr>
              <a:t> </a:t>
            </a:r>
            <a:r>
              <a:rPr lang="en-US" sz="1800" dirty="0">
                <a:solidFill>
                  <a:schemeClr val="bg1">
                    <a:lumMod val="50000"/>
                  </a:schemeClr>
                </a:solidFill>
              </a:rPr>
              <a:t>συστήματα τεχνητής νοημοσύνης μπορούν να υποστηρίξουν τους αγρότες στην παρακολούθηση της κατάστασης των καλλιεργειών, του εδάφους και του ζωικού κεφαλαίου τους και να παρέχουν έγκαιρες συστάσεις για συγκεκριμένες ενέργειες και αποφάσεις</a:t>
            </a:r>
            <a:r>
              <a:rPr lang="el-GR" sz="1800" dirty="0">
                <a:solidFill>
                  <a:schemeClr val="bg1">
                    <a:lumMod val="50000"/>
                  </a:schemeClr>
                </a:solidFill>
              </a:rPr>
              <a:t>.</a:t>
            </a:r>
            <a:endParaRPr lang="el-GR" sz="1800" b="1" dirty="0">
              <a:solidFill>
                <a:schemeClr val="bg1">
                  <a:lumMod val="50000"/>
                </a:schemeClr>
              </a:solidFill>
            </a:endParaRPr>
          </a:p>
          <a:p>
            <a:pPr algn="just"/>
            <a:r>
              <a:rPr lang="en-US" sz="1800" b="1" dirty="0">
                <a:solidFill>
                  <a:schemeClr val="bg1">
                    <a:lumMod val="50000"/>
                  </a:schemeClr>
                </a:solidFill>
              </a:rPr>
              <a:t>Ανίχνευση παρασίτων και ασθενειών. </a:t>
            </a:r>
            <a:r>
              <a:rPr lang="en-US" sz="1800" dirty="0">
                <a:solidFill>
                  <a:schemeClr val="bg1">
                    <a:lumMod val="50000"/>
                  </a:schemeClr>
                </a:solidFill>
              </a:rPr>
              <a:t>Τα συστήματα τεχνητής νοημοσύνης μπορούν να εξετάζουν ψηφιακές εικόνες που λαμβάνονται από μη επανδρωμένα αεροσκάφη, γεωργικά ρομπότ ή αγρότες που χρησιμοποιούν μια απλή κάμερα έξυπνου τηλεφώνου για να εντοπίζουν παράσιτα και να δίνουν συγκεκριμένες συμβουλές στους γεωργικούς εργάτες για το πώς να αποτρέψουν την εξάπλωσή τους, να θεραπεύσουν τα προσβεβλημένα φυτά ή να μετριάσουν τις ζημιές που προκαλούνται</a:t>
            </a:r>
            <a:r>
              <a:rPr lang="el-GR" sz="1800" dirty="0">
                <a:solidFill>
                  <a:schemeClr val="bg1">
                    <a:lumMod val="50000"/>
                  </a:schemeClr>
                </a:solidFill>
              </a:rPr>
              <a:t>.</a:t>
            </a:r>
            <a:endParaRPr lang="el-GR" sz="1800" b="1" dirty="0">
              <a:solidFill>
                <a:schemeClr val="bg1">
                  <a:lumMod val="50000"/>
                </a:schemeClr>
              </a:solidFill>
            </a:endParaRPr>
          </a:p>
          <a:p>
            <a:pPr algn="just"/>
            <a:r>
              <a:rPr lang="en-US" sz="1800" b="1" dirty="0">
                <a:solidFill>
                  <a:schemeClr val="bg1">
                    <a:lumMod val="50000"/>
                  </a:schemeClr>
                </a:solidFill>
              </a:rPr>
              <a:t>Πρόγνωση καιρού και θερμοκρασίας</a:t>
            </a:r>
            <a:r>
              <a:rPr lang="el-GR" sz="1800" b="1" dirty="0">
                <a:solidFill>
                  <a:schemeClr val="bg1">
                    <a:lumMod val="50000"/>
                  </a:schemeClr>
                </a:solidFill>
              </a:rPr>
              <a:t>. </a:t>
            </a:r>
            <a:r>
              <a:rPr lang="el-GR" sz="1800" dirty="0">
                <a:solidFill>
                  <a:schemeClr val="bg1">
                    <a:lumMod val="50000"/>
                  </a:schemeClr>
                </a:solidFill>
              </a:rPr>
              <a:t>Οι</a:t>
            </a:r>
            <a:r>
              <a:rPr lang="el-GR" sz="1800" b="1" dirty="0">
                <a:solidFill>
                  <a:schemeClr val="bg1">
                    <a:lumMod val="50000"/>
                  </a:schemeClr>
                </a:solidFill>
              </a:rPr>
              <a:t> </a:t>
            </a:r>
            <a:r>
              <a:rPr lang="en-US" sz="1800" dirty="0">
                <a:solidFill>
                  <a:schemeClr val="bg1">
                    <a:lumMod val="50000"/>
                  </a:schemeClr>
                </a:solidFill>
              </a:rPr>
              <a:t>αλγόριθμοι τεχνητής νοημοσύνης είναι σε θέση να βοηθήσουν στην τοπική πρόγνωση του καιρού και της θερμοκρασίας χρησιμοποιώντας ιστορικά δεδομένα και μετρήσεις που πραγματοποιούνται από τοπικούς μετεωρολογικούς σταθμούς και αισθητήρες πεδίου</a:t>
            </a:r>
            <a:r>
              <a:rPr lang="en-US" sz="1800" b="1" dirty="0">
                <a:solidFill>
                  <a:schemeClr val="bg1">
                    <a:lumMod val="50000"/>
                  </a:schemeClr>
                </a:solidFill>
              </a:rPr>
              <a:t>.</a:t>
            </a:r>
            <a:endParaRPr lang="el-GR" sz="1800" b="1" dirty="0">
              <a:solidFill>
                <a:schemeClr val="bg1">
                  <a:lumMod val="50000"/>
                </a:schemeClr>
              </a:solidFill>
            </a:endParaRPr>
          </a:p>
          <a:p>
            <a:pPr algn="just"/>
            <a:endParaRPr lang="el-GR" sz="1800" b="1" dirty="0">
              <a:solidFill>
                <a:schemeClr val="bg1">
                  <a:lumMod val="50000"/>
                </a:schemeClr>
              </a:solidFill>
            </a:endParaRPr>
          </a:p>
          <a:p>
            <a:pPr marL="0" indent="0">
              <a:buNone/>
            </a:pPr>
            <a:endParaRPr lang="el-GR" sz="1800" b="1" dirty="0">
              <a:solidFill>
                <a:schemeClr val="bg1">
                  <a:lumMod val="50000"/>
                </a:schemeClr>
              </a:solidFill>
            </a:endParaRPr>
          </a:p>
          <a:p>
            <a:endParaRPr lang="el-GR" sz="1800" b="1" dirty="0">
              <a:solidFill>
                <a:schemeClr val="bg1">
                  <a:lumMod val="50000"/>
                </a:schemeClr>
              </a:solidFill>
            </a:endParaRPr>
          </a:p>
          <a:p>
            <a:endParaRPr lang="el-GR" sz="1800" b="1" dirty="0"/>
          </a:p>
          <a:p>
            <a:pPr marL="0" indent="0">
              <a:buNone/>
            </a:pP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a:xfrm>
            <a:off x="1057012" y="798483"/>
            <a:ext cx="10196119" cy="1009651"/>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2130803"/>
            <a:ext cx="10515600" cy="4046159"/>
          </a:xfrm>
        </p:spPr>
        <p:txBody>
          <a:bodyPr>
            <a:normAutofit/>
          </a:bodyPr>
          <a:lstStyle/>
          <a:p>
            <a:pPr algn="just"/>
            <a:r>
              <a:rPr lang="en-US" sz="1800" b="1" dirty="0">
                <a:solidFill>
                  <a:schemeClr val="bg1">
                    <a:lumMod val="50000"/>
                  </a:schemeClr>
                </a:solidFill>
              </a:rPr>
              <a:t>Προβλεπτική ανάλυση. </a:t>
            </a:r>
            <a:r>
              <a:rPr lang="en-US" sz="1800" dirty="0">
                <a:solidFill>
                  <a:schemeClr val="bg1">
                    <a:lumMod val="50000"/>
                  </a:schemeClr>
                </a:solidFill>
              </a:rPr>
              <a:t>Η τεχνητή νοημοσύνη μπορεί να δημιουργήσει ακριβείς προβλέψεις σχετικά με τις αποδόσεις και, ενδεχομένως, την ποιότητα του προϊόντος. Αυτό μπορεί να βοηθήσει τους αγρότες να προβλέψουν τα έσοδά τους, καθώς και να λάβουν αποφάσεις σχετικά με το πόσο θα πουλήσουν και πόσο θα φυλάξουν για προσωπική κατανάλωση. Τα συστήματα ΤΝ μπορούν επίσης να χρησιμοποιηθούν για την ανάλυση καταναλωτικών προτύπων, ώστε να βοηθήσουν στην πρόβλεψη της ζήτησης για ένα συγκεκριμένο γεωργικό προϊόν. Αυτές οι προβλέψεις μπορούν να κοινοποιηθούν στους παραγωγούς για να αποφευχθεί τυχόν έλλειψη ή υπερπροσφορά.</a:t>
            </a:r>
            <a:endParaRPr lang="el-GR" sz="1800" dirty="0">
              <a:solidFill>
                <a:schemeClr val="bg1">
                  <a:lumMod val="50000"/>
                </a:schemeClr>
              </a:solidFill>
            </a:endParaRPr>
          </a:p>
          <a:p>
            <a:endParaRPr lang="el-GR" sz="1800" b="1" dirty="0">
              <a:solidFill>
                <a:schemeClr val="bg1">
                  <a:lumMod val="50000"/>
                </a:schemeClr>
              </a:solidFill>
            </a:endParaRPr>
          </a:p>
          <a:p>
            <a:pPr algn="just"/>
            <a:r>
              <a:rPr lang="en-US" sz="1800" b="1" dirty="0">
                <a:solidFill>
                  <a:schemeClr val="bg1">
                    <a:lumMod val="50000"/>
                  </a:schemeClr>
                </a:solidFill>
              </a:rPr>
              <a:t>Αυτόνομα αγροτικά ρομπότ και αγροτικός εξοπλισμός</a:t>
            </a:r>
            <a:r>
              <a:rPr lang="el-GR" sz="1800" b="1" dirty="0">
                <a:solidFill>
                  <a:schemeClr val="bg1">
                    <a:lumMod val="50000"/>
                  </a:schemeClr>
                </a:solidFill>
              </a:rPr>
              <a:t>. </a:t>
            </a:r>
            <a:r>
              <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Τα συστήματα τεχνητής νοημοσύνης μπορούν να αναπτυχθούν σε ρομποτικές πλατφόρμες για να κατευθύνουν και να ελέγχουν το έργο τους εκτελώντας βοηθητικές εργασίες, όπως η στοχευμένη άρδευση, η εφαρμογή λιπασμάτων και φυτοφαρμάκων, η συλλογή καρπών και η μεταφορά εξοπλισμού σε ένα αγρόκτημα μεταξύ άλλων.</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b="1" dirty="0">
              <a:solidFill>
                <a:schemeClr val="bg1">
                  <a:lumMod val="50000"/>
                </a:schemeClr>
              </a:solidFill>
            </a:endParaRPr>
          </a:p>
          <a:p>
            <a:endParaRPr lang="en-GB" sz="1800"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964735" y="846356"/>
            <a:ext cx="10061894" cy="877888"/>
          </a:xfrm>
        </p:spPr>
        <p:txBody>
          <a:bodyPr>
            <a:noAutofit/>
          </a:bodyPr>
          <a:lstStyle/>
          <a:p>
            <a:pPr algn="ctr"/>
            <a:r>
              <a:rPr lang="en-US" sz="3200" b="1" dirty="0"/>
              <a:t>Εισαγωγή στην επιστήμη των δεδομένων, στους αισθητήρες και άλλες συσκευές παρακολούθησης στη γεωργία</a:t>
            </a:r>
            <a:endParaRPr lang="en-GB" sz="3200" b="1"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199" y="2055303"/>
            <a:ext cx="10515600" cy="4121660"/>
          </a:xfrm>
        </p:spPr>
        <p:txBody>
          <a:bodyPr>
            <a:normAutofit/>
          </a:bodyPr>
          <a:lstStyle/>
          <a:p>
            <a:pPr algn="just"/>
            <a:r>
              <a:rPr lang="en-US" sz="1800" dirty="0">
                <a:solidFill>
                  <a:schemeClr val="bg1">
                    <a:lumMod val="50000"/>
                  </a:schemeClr>
                </a:solidFill>
              </a:rPr>
              <a:t>Οι τεχνολογίες τεχνητής νοημοσύνης βασίζονται σε αυτοματοποιημένα συστήματα, στη χρήση ρομπότ και μη επανδρωμένων αεροσκαφών και στην αυξημένη εφαρμογή της παραγωγής δεδομένων μέσω αισθητήρων και αεροφωτογραφιών για καλλιέργειες και χρήση γης μέσω της τεχνολογίας βαθιάς μάθησης. </a:t>
            </a:r>
            <a:endParaRPr lang="el-GR" sz="1800" dirty="0">
              <a:solidFill>
                <a:schemeClr val="bg1">
                  <a:lumMod val="50000"/>
                </a:schemeClr>
              </a:solidFill>
            </a:endParaRPr>
          </a:p>
          <a:p>
            <a:pPr algn="just"/>
            <a:r>
              <a:rPr lang="en-US" sz="1800" dirty="0">
                <a:solidFill>
                  <a:schemeClr val="bg1">
                    <a:lumMod val="50000"/>
                  </a:schemeClr>
                </a:solidFill>
              </a:rPr>
              <a:t>Τα επόμενα χρόνια, η εφαρμογή της μηχανικής μάθησης σε διάφορες γεωργικές πρακτικές αναμένεται να αυξηθεί σημαντικά, υπό την προϋπόθεση ότι θα επιλυθούν διάφορες προκλήσεις για την ευρεία ανάπτυξή της, ιδίως μεταξύ των αγροτών των αναπτυσσόμενων χωρών. Αυτές περιλαμβάνουν το απαγορευτικό κόστος των τεχνολογιών, την έλλειψη τυποποίησης, την έλλειψη ευαισθητοποίησης των αγροτών σε θέματα ΤΝ και την περιορισμένη διαθεσιμότητα ιστορικών δεδομένων. Ενώ ο γεωργικός τομέας είναι πιθανό να δει περαιτέρω υιοθέτηση της τεχνητής νοημοσύνης, είναι σημαντικό οι αγρότες να είναι εφοδιασμένοι με σύγχρονη κατάρτιση, ώστε να διασφαλιστεί η χρήση των τεχνολογιών και η συνεχής βελτίωσή τους</a:t>
            </a:r>
            <a:r>
              <a:rPr lang="el-GR" sz="1800" dirty="0">
                <a:solidFill>
                  <a:schemeClr val="bg1">
                    <a:lumMod val="50000"/>
                  </a:schemeClr>
                </a:solidFill>
              </a:rPr>
              <a:t>.</a:t>
            </a:r>
          </a:p>
          <a:p>
            <a:pPr algn="just"/>
            <a:r>
              <a:rPr lang="en-US" sz="1800" dirty="0">
                <a:solidFill>
                  <a:schemeClr val="bg1">
                    <a:lumMod val="50000"/>
                  </a:schemeClr>
                </a:solidFill>
              </a:rPr>
              <a:t>Η έξυπνη γεωργία είναι μια σύγχρονη έννοια διαχείρισης της γεωργίας με την τεχνολογία IoT για την αύξηση της παραγωγικότητας στη γεωργία. Με τη χρήση της έξυπνης γεωργίας, οι αγρότες μπορούν να χρησιμοποιούν αποτελεσματικά τα λιπάσματα και άλλους πόρους για να αυξήσουν την ποιότητα και την ποσότητα των καλλιεργειών τους</a:t>
            </a:r>
            <a:r>
              <a:rPr lang="el-GR" sz="1800" dirty="0">
                <a:solidFill>
                  <a:schemeClr val="bg1">
                    <a:lumMod val="50000"/>
                  </a:schemeClr>
                </a:solidFill>
              </a:rPr>
              <a:t>.</a:t>
            </a:r>
            <a:endParaRPr lang="en-GB" sz="1800" dirty="0">
              <a:solidFill>
                <a:schemeClr val="bg1">
                  <a:lumMod val="50000"/>
                </a:schemeClr>
              </a:solidFill>
            </a:endParaRP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1040932" y="631621"/>
            <a:ext cx="9982201" cy="1096511"/>
          </a:xfrm>
        </p:spPr>
        <p:txBody>
          <a:bodyPr>
            <a:noAutofit/>
          </a:bodyPr>
          <a:lstStyle/>
          <a:p>
            <a:pPr algn="ctr"/>
            <a:r>
              <a:rPr lang="en-US" b="1" dirty="0"/>
              <a:t>Εισαγωγή στην επιστήμη των δεδομένων, στους αισθητήρες και άλλες συσκευές παρακολούθησης στη γεωργία</a:t>
            </a:r>
            <a:endParaRPr lang="it-IT" b="1"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8" y="2057400"/>
            <a:ext cx="9831008" cy="4076700"/>
          </a:xfrm>
        </p:spPr>
        <p:txBody>
          <a:bodyPr>
            <a:normAutofit/>
          </a:bodyPr>
          <a:lstStyle/>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Τι είναι η τηλεπισκόπηση;</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Η τεχνική απόκτησης πληροφοριών για αντικείμενα στην επιφάνεια της Γης μέσω της ανάλυσης δεδομένων που συλλέγονται από ειδικά όργανα που δεν έχουν φυσική επαφή με τα αντικείμενα. Έτσι, η τηλεπισκόπηση μπορεί επίσης να οριστεί ως η αναγνώριση ενός αντικειμένου από απόσταση (Avery &amp; Berlin, 1992)</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Αναφέρεται στη χρήση δορυφορικών ή εναέριων εικόνων, μη επανδρωμένων αεροσκαφών και αισθητήρων για τη συλλογή δεδομένων σχετικά με διάφορες πτυχές της υγείας των καλλιεργειών, της κατάστασης του εδάφους και των περιβαλλοντικών παραγόντων</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t>
            </a:r>
          </a:p>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Πώς λειτουργεί;</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Η ηλεκτρομαγνητική ακτινοβολία (EMR) είναι η βασική ποσότητα ενέργειας που έχει την ικανότητα να παράγει έργο και μετριέται σε τζάουλ. Η ηλεκτρομαγνητική ενέργεια είναι γνωστό ότι εκφράζεται ως μηχανική, χημική, ηλεκτρική και θερμική ενέργεια. Η ενέργεια μεταδίδεται με επαφή, μεταφορά και ακτινοβολία. Από αυτούς τους τρεις παράγοντες, μόνο η ακτινοβολία είναι σε θέση να μεταδώσει ενέργεια από ένα σώμα σε ένα άλλο χωρίς την παρέμβαση ενός ενδιάμεσου φορέα και διανύοντας εκατομμύρια χιλιόμετρα σε ένα κενό μέσο</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t>
            </a:r>
          </a:p>
          <a:p>
            <a:endPar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it-IT" sz="2000" dirty="0">
              <a:solidFill>
                <a:schemeClr val="tx1">
                  <a:lumMod val="65000"/>
                  <a:lumOff val="35000"/>
                </a:schemeClr>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8</a:t>
            </a:fld>
            <a:endParaRPr lang="en-US" dirty="0"/>
          </a:p>
        </p:txBody>
      </p:sp>
    </p:spTree>
    <p:extLst>
      <p:ext uri="{BB962C8B-B14F-4D97-AF65-F5344CB8AC3E}">
        <p14:creationId xmlns:p14="http://schemas.microsoft.com/office/powerpoint/2010/main" val="181223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1359016" y="760118"/>
            <a:ext cx="10083567" cy="989465"/>
          </a:xfrm>
        </p:spPr>
        <p:txBody>
          <a:bodyPr>
            <a:normAutofit fontScale="90000"/>
          </a:bodyPr>
          <a:lstStyle/>
          <a:p>
            <a:pPr algn="ctr"/>
            <a:r>
              <a:rPr lang="en-US" sz="3600" b="1" dirty="0"/>
              <a:t>Εισαγωγή στην επιστήμη των δεδομένων, στους αισθητήρες και άλλες συσκευές παρακολούθησης στη γεωργία</a:t>
            </a:r>
            <a:endParaRPr lang="en-GB" sz="3600" b="1" dirty="0"/>
          </a:p>
        </p:txBody>
      </p:sp>
      <p:sp>
        <p:nvSpPr>
          <p:cNvPr id="9" name="Segnaposto testo 8">
            <a:extLst>
              <a:ext uri="{FF2B5EF4-FFF2-40B4-BE49-F238E27FC236}">
                <a16:creationId xmlns:a16="http://schemas.microsoft.com/office/drawing/2014/main" id="{D8B43516-8517-284F-3974-9A46EF274351}"/>
              </a:ext>
            </a:extLst>
          </p:cNvPr>
          <p:cNvSpPr>
            <a:spLocks noGrp="1"/>
          </p:cNvSpPr>
          <p:nvPr>
            <p:ph type="body" sz="half" idx="2"/>
          </p:nvPr>
        </p:nvSpPr>
        <p:spPr>
          <a:xfrm>
            <a:off x="839787" y="1837189"/>
            <a:ext cx="6047573" cy="4335011"/>
          </a:xfrm>
        </p:spPr>
        <p:txBody>
          <a:bodyPr>
            <a:noAutofit/>
          </a:bodyPr>
          <a:lstStyle/>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Συσκευές παρακολούθησης</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1️. Παρακολούθηση καλλιέργειας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Τι είναι αυτό</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Συνεχής παρατήρηση της υγείας και των σταδίων ανάπτυξης των καλλιεργειών με τη χρήση δεδομένων και εικόνων τηλεπισκόπησης.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Οφέλη για τους αγρότες</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Αποτελεσματική διαχείριση των καλλιεργειών και αυξημένη απόδοση.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Οφέλη για το περιβάλλον</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Οι στοχευμένες παρεμβάσεις μειώνουν τη σπατάλη πόρων και ελαχιστοποιούν τις αρνητικές περιβαλλοντικές επιπτώσεις.</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Λύσεις αγοράς</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CropX, Taranis, Farmers Edge,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SatSure</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Orbital Insight.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dirty="0"/>
          </a:p>
        </p:txBody>
      </p:sp>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dirty="0" err="1"/>
              <a:t>Ενότητ</a:t>
            </a:r>
            <a:r>
              <a:rPr lang="en-US" dirty="0"/>
              <a:t>α: Ψηφιακές τεχνολογίες και τεχνητή νοημοσύνη / Μαθησιακή Ενότητα: </a:t>
            </a:r>
            <a:r>
              <a:rPr lang="en-GB" sz="1200" dirty="0" err="1"/>
              <a:t>Τεχνολογίες</a:t>
            </a:r>
            <a:r>
              <a:rPr lang="en-GB" sz="1200" dirty="0"/>
              <a:t> α</a:t>
            </a:r>
            <a:r>
              <a:rPr lang="en-GB" sz="1200" dirty="0" err="1"/>
              <a:t>κρι</a:t>
            </a:r>
            <a:r>
              <a:rPr lang="en-GB" sz="1200" dirty="0"/>
              <a:t>βείας και μεγάλα δεδομένα </a:t>
            </a:r>
            <a:r>
              <a:rPr lang="en-US" dirty="0"/>
              <a:t>/ Υπ</a:t>
            </a:r>
            <a:r>
              <a:rPr lang="en-US" dirty="0" err="1"/>
              <a:t>οενότητ</a:t>
            </a:r>
            <a:r>
              <a:rPr lang="en-US" dirty="0"/>
              <a:t>α: </a:t>
            </a:r>
            <a:r>
              <a:rPr lang="el-GR" dirty="0"/>
              <a:t>1</a:t>
            </a:r>
            <a:r>
              <a:rPr lang="en-US" dirty="0"/>
              <a:t>η</a:t>
            </a:r>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2" name="Picture 1">
            <a:extLst>
              <a:ext uri="{FF2B5EF4-FFF2-40B4-BE49-F238E27FC236}">
                <a16:creationId xmlns:a16="http://schemas.microsoft.com/office/drawing/2014/main" id="{36161A6A-EE90-10F5-A5C8-590D59079D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887" y="2168350"/>
            <a:ext cx="4722995" cy="3419797"/>
          </a:xfrm>
          <a:prstGeom prst="rect">
            <a:avLst/>
          </a:prstGeom>
          <a:noFill/>
          <a:ln>
            <a:noFill/>
          </a:ln>
        </p:spPr>
      </p:pic>
    </p:spTree>
    <p:extLst>
      <p:ext uri="{BB962C8B-B14F-4D97-AF65-F5344CB8AC3E}">
        <p14:creationId xmlns:p14="http://schemas.microsoft.com/office/powerpoint/2010/main" val="126965949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44DBF6-03CB-4881-B6AF-76A1780CCD57}"/>
</file>

<file path=customXml/itemProps2.xml><?xml version="1.0" encoding="utf-8"?>
<ds:datastoreItem xmlns:ds="http://schemas.openxmlformats.org/officeDocument/2006/customXml" ds:itemID="{C5128C97-99B5-45A0-96AB-769165585EC1}"/>
</file>

<file path=docProps/app.xml><?xml version="1.0" encoding="utf-8"?>
<Properties xmlns="http://schemas.openxmlformats.org/officeDocument/2006/extended-properties" xmlns:vt="http://schemas.openxmlformats.org/officeDocument/2006/docPropsVTypes">
  <Template/>
  <TotalTime>2079</TotalTime>
  <Words>2975</Words>
  <Application>Microsoft Office PowerPoint</Application>
  <PresentationFormat>Widescreen</PresentationFormat>
  <Paragraphs>145</Paragraphs>
  <Slides>25</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Tema1</vt:lpstr>
      <vt:lpstr>PowerPoint Presentation</vt:lpstr>
      <vt:lpstr>Μάθημα: (VET-B1) Ενότητα: (Ψηφιακές τεχνολογίες και τεχνητή νοημοσύνη) Διδακτική ενότητα: (Επιστήμη δεδομένων και τεχνολογίες ακριβείας)</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Εισαγωγή στην επιστήμη των δεδομένων, στους αισθητήρες και άλλες συσκευές παρακολούθησης στη γεωργία</vt:lpstr>
      <vt:lpstr>Χρήσεις των τεχνολογιών ακριβείας στη γεωργία</vt:lpstr>
      <vt:lpstr>Χρήσεις των τεχνολογιών ακριβείας στη γεωργία</vt:lpstr>
      <vt:lpstr>Χρήσεις των τεχνολογιών ακριβείας στη γεωργία</vt:lpstr>
      <vt:lpstr>Χρήσεις των τεχνολογιών ακριβείας στη γεωργία</vt:lpstr>
      <vt:lpstr>Χρήσεις των τεχνολογιών ακριβείας στη γεωργία</vt:lpstr>
      <vt:lpstr>Χρήσεις των τεχνολογιών ακριβείας στη γεωργία</vt:lpstr>
      <vt:lpstr>Συμπέρασμα </vt:lpstr>
      <vt:lpstr>Μελέτες περιπτώσεων</vt:lpstr>
      <vt:lpstr>Σύγχρονες γεωργικές λύσεις</vt:lpstr>
      <vt:lpstr>Μελέτες περιπτώσεων</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docId:2AC2449037390A189DBEB915503952E3</cp:keywords>
  <cp:lastModifiedBy>Dimitris Michas</cp:lastModifiedBy>
  <cp:revision>84</cp:revision>
  <dcterms:created xsi:type="dcterms:W3CDTF">2022-08-02T09:54:50Z</dcterms:created>
  <dcterms:modified xsi:type="dcterms:W3CDTF">2024-04-30T12:09:24Z</dcterms:modified>
</cp:coreProperties>
</file>