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4"/>
  </p:sldMasterIdLst>
  <p:notesMasterIdLst>
    <p:notesMasterId r:id="rId26"/>
  </p:notesMasterIdLst>
  <p:sldIdLst>
    <p:sldId id="265" r:id="rId5"/>
    <p:sldId id="256" r:id="rId6"/>
    <p:sldId id="260" r:id="rId7"/>
    <p:sldId id="284" r:id="rId8"/>
    <p:sldId id="277" r:id="rId9"/>
    <p:sldId id="269" r:id="rId10"/>
    <p:sldId id="267" r:id="rId11"/>
    <p:sldId id="285" r:id="rId12"/>
    <p:sldId id="263" r:id="rId13"/>
    <p:sldId id="261" r:id="rId14"/>
    <p:sldId id="271" r:id="rId15"/>
    <p:sldId id="286" r:id="rId16"/>
    <p:sldId id="270" r:id="rId17"/>
    <p:sldId id="272" r:id="rId18"/>
    <p:sldId id="278" r:id="rId19"/>
    <p:sldId id="287" r:id="rId20"/>
    <p:sldId id="279" r:id="rId21"/>
    <p:sldId id="280" r:id="rId22"/>
    <p:sldId id="281" r:id="rId23"/>
    <p:sldId id="288" r:id="rId24"/>
    <p:sldId id="266"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02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ysanthopm@gmail.com" userId="S::urn:spo:guest#chrysanthopm@gmail.com::" providerId="AD" clId="Web-{E6841AFE-BFFC-FAE9-05BA-CC4CC65474A7}"/>
    <pc:docChg chg="modSld">
      <pc:chgData name="chrysanthopm@gmail.com" userId="S::urn:spo:guest#chrysanthopm@gmail.com::" providerId="AD" clId="Web-{E6841AFE-BFFC-FAE9-05BA-CC4CC65474A7}" dt="2024-04-24T11:11:34.831" v="523" actId="20577"/>
      <pc:docMkLst>
        <pc:docMk/>
      </pc:docMkLst>
      <pc:sldChg chg="modSp">
        <pc:chgData name="chrysanthopm@gmail.com" userId="S::urn:spo:guest#chrysanthopm@gmail.com::" providerId="AD" clId="Web-{E6841AFE-BFFC-FAE9-05BA-CC4CC65474A7}" dt="2024-04-24T10:10:37.256" v="14" actId="20577"/>
        <pc:sldMkLst>
          <pc:docMk/>
          <pc:sldMk cId="2365202717" sldId="256"/>
        </pc:sldMkLst>
        <pc:spChg chg="mod">
          <ac:chgData name="chrysanthopm@gmail.com" userId="S::urn:spo:guest#chrysanthopm@gmail.com::" providerId="AD" clId="Web-{E6841AFE-BFFC-FAE9-05BA-CC4CC65474A7}" dt="2024-04-24T10:10:21.177" v="13" actId="20577"/>
          <ac:spMkLst>
            <pc:docMk/>
            <pc:sldMk cId="2365202717" sldId="256"/>
            <ac:spMk id="2" creationId="{B6E59C6D-D429-7C7B-0228-FB62CC45C25D}"/>
          </ac:spMkLst>
        </pc:spChg>
        <pc:spChg chg="mod">
          <ac:chgData name="chrysanthopm@gmail.com" userId="S::urn:spo:guest#chrysanthopm@gmail.com::" providerId="AD" clId="Web-{E6841AFE-BFFC-FAE9-05BA-CC4CC65474A7}" dt="2024-04-24T10:10:37.256" v="14" actId="20577"/>
          <ac:spMkLst>
            <pc:docMk/>
            <pc:sldMk cId="2365202717" sldId="256"/>
            <ac:spMk id="3" creationId="{153480B5-24EA-F078-8AFA-9CEF6872103E}"/>
          </ac:spMkLst>
        </pc:spChg>
      </pc:sldChg>
      <pc:sldChg chg="modSp">
        <pc:chgData name="chrysanthopm@gmail.com" userId="S::urn:spo:guest#chrysanthopm@gmail.com::" providerId="AD" clId="Web-{E6841AFE-BFFC-FAE9-05BA-CC4CC65474A7}" dt="2024-04-24T10:15:05.734" v="54" actId="14100"/>
        <pc:sldMkLst>
          <pc:docMk/>
          <pc:sldMk cId="511451301" sldId="260"/>
        </pc:sldMkLst>
        <pc:spChg chg="mod">
          <ac:chgData name="chrysanthopm@gmail.com" userId="S::urn:spo:guest#chrysanthopm@gmail.com::" providerId="AD" clId="Web-{E6841AFE-BFFC-FAE9-05BA-CC4CC65474A7}" dt="2024-04-24T10:14:56.858" v="53" actId="20577"/>
          <ac:spMkLst>
            <pc:docMk/>
            <pc:sldMk cId="511451301" sldId="260"/>
            <ac:spMk id="2" creationId="{A9385CFA-DDC6-7F39-65E5-5A816E81A973}"/>
          </ac:spMkLst>
        </pc:spChg>
        <pc:spChg chg="mod">
          <ac:chgData name="chrysanthopm@gmail.com" userId="S::urn:spo:guest#chrysanthopm@gmail.com::" providerId="AD" clId="Web-{E6841AFE-BFFC-FAE9-05BA-CC4CC65474A7}" dt="2024-04-24T10:11:08.038" v="17" actId="20577"/>
          <ac:spMkLst>
            <pc:docMk/>
            <pc:sldMk cId="511451301" sldId="260"/>
            <ac:spMk id="7" creationId="{AB80AC97-469E-C97E-B6A4-099FE39B2972}"/>
          </ac:spMkLst>
        </pc:spChg>
        <pc:spChg chg="mod">
          <ac:chgData name="chrysanthopm@gmail.com" userId="S::urn:spo:guest#chrysanthopm@gmail.com::" providerId="AD" clId="Web-{E6841AFE-BFFC-FAE9-05BA-CC4CC65474A7}" dt="2024-04-24T10:15:05.734" v="54" actId="14100"/>
          <ac:spMkLst>
            <pc:docMk/>
            <pc:sldMk cId="511451301" sldId="260"/>
            <ac:spMk id="8" creationId="{BE48C2AD-647B-3FD1-B2FA-FB3EAEA11B14}"/>
          </ac:spMkLst>
        </pc:spChg>
      </pc:sldChg>
      <pc:sldChg chg="modSp">
        <pc:chgData name="chrysanthopm@gmail.com" userId="S::urn:spo:guest#chrysanthopm@gmail.com::" providerId="AD" clId="Web-{E6841AFE-BFFC-FAE9-05BA-CC4CC65474A7}" dt="2024-04-24T10:29:59.638" v="207" actId="20577"/>
        <pc:sldMkLst>
          <pc:docMk/>
          <pc:sldMk cId="1812231447" sldId="261"/>
        </pc:sldMkLst>
        <pc:spChg chg="mod">
          <ac:chgData name="chrysanthopm@gmail.com" userId="S::urn:spo:guest#chrysanthopm@gmail.com::" providerId="AD" clId="Web-{E6841AFE-BFFC-FAE9-05BA-CC4CC65474A7}" dt="2024-04-24T10:29:32.325" v="204" actId="20577"/>
          <ac:spMkLst>
            <pc:docMk/>
            <pc:sldMk cId="1812231447" sldId="261"/>
            <ac:spMk id="2" creationId="{0AB1A075-D65B-516B-8746-72C3925B8A47}"/>
          </ac:spMkLst>
        </pc:spChg>
        <pc:spChg chg="mod">
          <ac:chgData name="chrysanthopm@gmail.com" userId="S::urn:spo:guest#chrysanthopm@gmail.com::" providerId="AD" clId="Web-{E6841AFE-BFFC-FAE9-05BA-CC4CC65474A7}" dt="2024-04-24T10:29:59.638" v="207" actId="20577"/>
          <ac:spMkLst>
            <pc:docMk/>
            <pc:sldMk cId="1812231447" sldId="261"/>
            <ac:spMk id="4" creationId="{4AB139E5-6432-20E2-BE0B-711445D3CD74}"/>
          </ac:spMkLst>
        </pc:spChg>
      </pc:sldChg>
      <pc:sldChg chg="modSp">
        <pc:chgData name="chrysanthopm@gmail.com" userId="S::urn:spo:guest#chrysanthopm@gmail.com::" providerId="AD" clId="Web-{E6841AFE-BFFC-FAE9-05BA-CC4CC65474A7}" dt="2024-04-24T10:28:57.808" v="201" actId="20577"/>
        <pc:sldMkLst>
          <pc:docMk/>
          <pc:sldMk cId="1455482242" sldId="263"/>
        </pc:sldMkLst>
        <pc:spChg chg="mod">
          <ac:chgData name="chrysanthopm@gmail.com" userId="S::urn:spo:guest#chrysanthopm@gmail.com::" providerId="AD" clId="Web-{E6841AFE-BFFC-FAE9-05BA-CC4CC65474A7}" dt="2024-04-24T10:28:36.901" v="199" actId="20577"/>
          <ac:spMkLst>
            <pc:docMk/>
            <pc:sldMk cId="1455482242" sldId="263"/>
            <ac:spMk id="2" creationId="{B1D7BC42-C105-99F9-8EB2-0EA9E6029B13}"/>
          </ac:spMkLst>
        </pc:spChg>
        <pc:spChg chg="mod">
          <ac:chgData name="chrysanthopm@gmail.com" userId="S::urn:spo:guest#chrysanthopm@gmail.com::" providerId="AD" clId="Web-{E6841AFE-BFFC-FAE9-05BA-CC4CC65474A7}" dt="2024-04-24T10:28:57.808" v="201" actId="20577"/>
          <ac:spMkLst>
            <pc:docMk/>
            <pc:sldMk cId="1455482242" sldId="263"/>
            <ac:spMk id="8" creationId="{5D935DDE-FAB4-BF57-D77D-82C033DDF619}"/>
          </ac:spMkLst>
        </pc:spChg>
      </pc:sldChg>
      <pc:sldChg chg="modSp">
        <pc:chgData name="chrysanthopm@gmail.com" userId="S::urn:spo:guest#chrysanthopm@gmail.com::" providerId="AD" clId="Web-{E6841AFE-BFFC-FAE9-05BA-CC4CC65474A7}" dt="2024-04-24T10:26:29.069" v="174" actId="20577"/>
        <pc:sldMkLst>
          <pc:docMk/>
          <pc:sldMk cId="1666243206" sldId="267"/>
        </pc:sldMkLst>
        <pc:spChg chg="mod">
          <ac:chgData name="chrysanthopm@gmail.com" userId="S::urn:spo:guest#chrysanthopm@gmail.com::" providerId="AD" clId="Web-{E6841AFE-BFFC-FAE9-05BA-CC4CC65474A7}" dt="2024-04-24T10:22:06.794" v="133" actId="20577"/>
          <ac:spMkLst>
            <pc:docMk/>
            <pc:sldMk cId="1666243206" sldId="267"/>
            <ac:spMk id="2" creationId="{9B15B79C-88FB-B604-33F6-E0B1E73E54CE}"/>
          </ac:spMkLst>
        </pc:spChg>
        <pc:spChg chg="mod">
          <ac:chgData name="chrysanthopm@gmail.com" userId="S::urn:spo:guest#chrysanthopm@gmail.com::" providerId="AD" clId="Web-{E6841AFE-BFFC-FAE9-05BA-CC4CC65474A7}" dt="2024-04-24T10:26:29.069" v="174" actId="20577"/>
          <ac:spMkLst>
            <pc:docMk/>
            <pc:sldMk cId="1666243206" sldId="267"/>
            <ac:spMk id="4" creationId="{2D6730F3-DF3E-43D1-9B3A-409ECEDC4A7E}"/>
          </ac:spMkLst>
        </pc:spChg>
        <pc:spChg chg="mod">
          <ac:chgData name="chrysanthopm@gmail.com" userId="S::urn:spo:guest#chrysanthopm@gmail.com::" providerId="AD" clId="Web-{E6841AFE-BFFC-FAE9-05BA-CC4CC65474A7}" dt="2024-04-24T10:22:36.139" v="143" actId="20577"/>
          <ac:spMkLst>
            <pc:docMk/>
            <pc:sldMk cId="1666243206" sldId="267"/>
            <ac:spMk id="7" creationId="{4D1B4D74-BEE4-4493-8451-5C70316FDF6E}"/>
          </ac:spMkLst>
        </pc:spChg>
        <pc:spChg chg="mod">
          <ac:chgData name="chrysanthopm@gmail.com" userId="S::urn:spo:guest#chrysanthopm@gmail.com::" providerId="AD" clId="Web-{E6841AFE-BFFC-FAE9-05BA-CC4CC65474A7}" dt="2024-04-24T10:22:56.780" v="149" actId="20577"/>
          <ac:spMkLst>
            <pc:docMk/>
            <pc:sldMk cId="1666243206" sldId="267"/>
            <ac:spMk id="9" creationId="{71E2C914-7764-44A9-995B-5808F15373DE}"/>
          </ac:spMkLst>
        </pc:spChg>
        <pc:spChg chg="mod">
          <ac:chgData name="chrysanthopm@gmail.com" userId="S::urn:spo:guest#chrysanthopm@gmail.com::" providerId="AD" clId="Web-{E6841AFE-BFFC-FAE9-05BA-CC4CC65474A7}" dt="2024-04-24T10:26:08.552" v="171" actId="20577"/>
          <ac:spMkLst>
            <pc:docMk/>
            <pc:sldMk cId="1666243206" sldId="267"/>
            <ac:spMk id="11" creationId="{CB0F6744-5972-4999-8FC6-1E6A9730EFAD}"/>
          </ac:spMkLst>
        </pc:spChg>
      </pc:sldChg>
      <pc:sldChg chg="modSp">
        <pc:chgData name="chrysanthopm@gmail.com" userId="S::urn:spo:guest#chrysanthopm@gmail.com::" providerId="AD" clId="Web-{E6841AFE-BFFC-FAE9-05BA-CC4CC65474A7}" dt="2024-04-24T10:21:27.777" v="125" actId="20577"/>
        <pc:sldMkLst>
          <pc:docMk/>
          <pc:sldMk cId="945121077" sldId="269"/>
        </pc:sldMkLst>
        <pc:spChg chg="mod">
          <ac:chgData name="chrysanthopm@gmail.com" userId="S::urn:spo:guest#chrysanthopm@gmail.com::" providerId="AD" clId="Web-{E6841AFE-BFFC-FAE9-05BA-CC4CC65474A7}" dt="2024-04-24T10:18:07.583" v="86" actId="20577"/>
          <ac:spMkLst>
            <pc:docMk/>
            <pc:sldMk cId="945121077" sldId="269"/>
            <ac:spMk id="2" creationId="{3340C4DC-3EA6-2AEC-59C2-B534919090F0}"/>
          </ac:spMkLst>
        </pc:spChg>
        <pc:spChg chg="mod">
          <ac:chgData name="chrysanthopm@gmail.com" userId="S::urn:spo:guest#chrysanthopm@gmail.com::" providerId="AD" clId="Web-{E6841AFE-BFFC-FAE9-05BA-CC4CC65474A7}" dt="2024-04-24T10:21:27.777" v="125" actId="20577"/>
          <ac:spMkLst>
            <pc:docMk/>
            <pc:sldMk cId="945121077" sldId="269"/>
            <ac:spMk id="4" creationId="{15AF23E6-2A9D-7113-1C19-1D77DBE597BA}"/>
          </ac:spMkLst>
        </pc:spChg>
        <pc:spChg chg="mod">
          <ac:chgData name="chrysanthopm@gmail.com" userId="S::urn:spo:guest#chrysanthopm@gmail.com::" providerId="AD" clId="Web-{E6841AFE-BFFC-FAE9-05BA-CC4CC65474A7}" dt="2024-04-24T10:19:39.602" v="98" actId="20577"/>
          <ac:spMkLst>
            <pc:docMk/>
            <pc:sldMk cId="945121077" sldId="269"/>
            <ac:spMk id="7" creationId="{1AF84F7F-4AAD-46A4-B9AE-58D20EB6975D}"/>
          </ac:spMkLst>
        </pc:spChg>
        <pc:spChg chg="mod">
          <ac:chgData name="chrysanthopm@gmail.com" userId="S::urn:spo:guest#chrysanthopm@gmail.com::" providerId="AD" clId="Web-{E6841AFE-BFFC-FAE9-05BA-CC4CC65474A7}" dt="2024-04-24T10:20:51.245" v="121" actId="20577"/>
          <ac:spMkLst>
            <pc:docMk/>
            <pc:sldMk cId="945121077" sldId="269"/>
            <ac:spMk id="8" creationId="{1FA664ED-B9E6-4E4A-84C1-46327487F22C}"/>
          </ac:spMkLst>
        </pc:spChg>
      </pc:sldChg>
      <pc:sldChg chg="modSp">
        <pc:chgData name="chrysanthopm@gmail.com" userId="S::urn:spo:guest#chrysanthopm@gmail.com::" providerId="AD" clId="Web-{E6841AFE-BFFC-FAE9-05BA-CC4CC65474A7}" dt="2024-04-24T10:54:13.577" v="334" actId="20577"/>
        <pc:sldMkLst>
          <pc:docMk/>
          <pc:sldMk cId="306835757" sldId="270"/>
        </pc:sldMkLst>
        <pc:spChg chg="mod">
          <ac:chgData name="chrysanthopm@gmail.com" userId="S::urn:spo:guest#chrysanthopm@gmail.com::" providerId="AD" clId="Web-{E6841AFE-BFFC-FAE9-05BA-CC4CC65474A7}" dt="2024-04-24T10:54:13.577" v="334" actId="20577"/>
          <ac:spMkLst>
            <pc:docMk/>
            <pc:sldMk cId="306835757" sldId="270"/>
            <ac:spMk id="5" creationId="{3A73C0FA-5528-4E23-A54F-C1A9294981FC}"/>
          </ac:spMkLst>
        </pc:spChg>
        <pc:spChg chg="mod">
          <ac:chgData name="chrysanthopm@gmail.com" userId="S::urn:spo:guest#chrysanthopm@gmail.com::" providerId="AD" clId="Web-{E6841AFE-BFFC-FAE9-05BA-CC4CC65474A7}" dt="2024-04-24T10:51:10.149" v="316" actId="20577"/>
          <ac:spMkLst>
            <pc:docMk/>
            <pc:sldMk cId="306835757" sldId="270"/>
            <ac:spMk id="7" creationId="{C9DEE4A5-C774-750D-E632-C999EB25BF99}"/>
          </ac:spMkLst>
        </pc:spChg>
        <pc:spChg chg="mod">
          <ac:chgData name="chrysanthopm@gmail.com" userId="S::urn:spo:guest#chrysanthopm@gmail.com::" providerId="AD" clId="Web-{E6841AFE-BFFC-FAE9-05BA-CC4CC65474A7}" dt="2024-04-24T10:54:09.483" v="332" actId="20577"/>
          <ac:spMkLst>
            <pc:docMk/>
            <pc:sldMk cId="306835757" sldId="270"/>
            <ac:spMk id="8" creationId="{E766B8E2-068B-EEA1-A5E2-380A72508A7A}"/>
          </ac:spMkLst>
        </pc:spChg>
      </pc:sldChg>
      <pc:sldChg chg="modSp">
        <pc:chgData name="chrysanthopm@gmail.com" userId="S::urn:spo:guest#chrysanthopm@gmail.com::" providerId="AD" clId="Web-{E6841AFE-BFFC-FAE9-05BA-CC4CC65474A7}" dt="2024-04-24T10:49:14.849" v="296" actId="20577"/>
        <pc:sldMkLst>
          <pc:docMk/>
          <pc:sldMk cId="1269659492" sldId="271"/>
        </pc:sldMkLst>
        <pc:spChg chg="mod">
          <ac:chgData name="chrysanthopm@gmail.com" userId="S::urn:spo:guest#chrysanthopm@gmail.com::" providerId="AD" clId="Web-{E6841AFE-BFFC-FAE9-05BA-CC4CC65474A7}" dt="2024-04-24T10:48:45.004" v="293" actId="20577"/>
          <ac:spMkLst>
            <pc:docMk/>
            <pc:sldMk cId="1269659492" sldId="271"/>
            <ac:spMk id="2" creationId="{E82C5814-905F-4EC6-9DD8-3BDB23D535F8}"/>
          </ac:spMkLst>
        </pc:spChg>
        <pc:spChg chg="mod">
          <ac:chgData name="chrysanthopm@gmail.com" userId="S::urn:spo:guest#chrysanthopm@gmail.com::" providerId="AD" clId="Web-{E6841AFE-BFFC-FAE9-05BA-CC4CC65474A7}" dt="2024-04-24T10:49:14.849" v="296" actId="20577"/>
          <ac:spMkLst>
            <pc:docMk/>
            <pc:sldMk cId="1269659492" sldId="271"/>
            <ac:spMk id="5" creationId="{2076BC40-B181-C45B-69D5-05A5C3ACE9C5}"/>
          </ac:spMkLst>
        </pc:spChg>
        <pc:spChg chg="mod">
          <ac:chgData name="chrysanthopm@gmail.com" userId="S::urn:spo:guest#chrysanthopm@gmail.com::" providerId="AD" clId="Web-{E6841AFE-BFFC-FAE9-05BA-CC4CC65474A7}" dt="2024-04-24T10:31:05.500" v="224" actId="20577"/>
          <ac:spMkLst>
            <pc:docMk/>
            <pc:sldMk cId="1269659492" sldId="271"/>
            <ac:spMk id="10" creationId="{9663565D-F341-4069-81D8-66513A4245CA}"/>
          </ac:spMkLst>
        </pc:spChg>
      </pc:sldChg>
      <pc:sldChg chg="modSp">
        <pc:chgData name="chrysanthopm@gmail.com" userId="S::urn:spo:guest#chrysanthopm@gmail.com::" providerId="AD" clId="Web-{E6841AFE-BFFC-FAE9-05BA-CC4CC65474A7}" dt="2024-04-24T10:55:04.767" v="340" actId="20577"/>
        <pc:sldMkLst>
          <pc:docMk/>
          <pc:sldMk cId="3211433745" sldId="272"/>
        </pc:sldMkLst>
        <pc:spChg chg="mod">
          <ac:chgData name="chrysanthopm@gmail.com" userId="S::urn:spo:guest#chrysanthopm@gmail.com::" providerId="AD" clId="Web-{E6841AFE-BFFC-FAE9-05BA-CC4CC65474A7}" dt="2024-04-24T10:55:04.767" v="340" actId="20577"/>
          <ac:spMkLst>
            <pc:docMk/>
            <pc:sldMk cId="3211433745" sldId="272"/>
            <ac:spMk id="3" creationId="{F243F8A5-EDB8-4D5B-AA79-8DE358833FAB}"/>
          </ac:spMkLst>
        </pc:spChg>
        <pc:spChg chg="mod">
          <ac:chgData name="chrysanthopm@gmail.com" userId="S::urn:spo:guest#chrysanthopm@gmail.com::" providerId="AD" clId="Web-{E6841AFE-BFFC-FAE9-05BA-CC4CC65474A7}" dt="2024-04-24T10:54:39.703" v="337" actId="20577"/>
          <ac:spMkLst>
            <pc:docMk/>
            <pc:sldMk cId="3211433745" sldId="272"/>
            <ac:spMk id="7" creationId="{368C1C45-34BA-34E6-DC19-054C9F29A90F}"/>
          </ac:spMkLst>
        </pc:spChg>
      </pc:sldChg>
      <pc:sldChg chg="modSp">
        <pc:chgData name="chrysanthopm@gmail.com" userId="S::urn:spo:guest#chrysanthopm@gmail.com::" providerId="AD" clId="Web-{E6841AFE-BFFC-FAE9-05BA-CC4CC65474A7}" dt="2024-04-24T10:17:33.442" v="82" actId="20577"/>
        <pc:sldMkLst>
          <pc:docMk/>
          <pc:sldMk cId="2194882580" sldId="277"/>
        </pc:sldMkLst>
        <pc:spChg chg="mod">
          <ac:chgData name="chrysanthopm@gmail.com" userId="S::urn:spo:guest#chrysanthopm@gmail.com::" providerId="AD" clId="Web-{E6841AFE-BFFC-FAE9-05BA-CC4CC65474A7}" dt="2024-04-24T10:16:52.096" v="76" actId="20577"/>
          <ac:spMkLst>
            <pc:docMk/>
            <pc:sldMk cId="2194882580" sldId="277"/>
            <ac:spMk id="2" creationId="{3919A112-68D8-4CC3-9E3D-20B4633E5F58}"/>
          </ac:spMkLst>
        </pc:spChg>
        <pc:spChg chg="mod">
          <ac:chgData name="chrysanthopm@gmail.com" userId="S::urn:spo:guest#chrysanthopm@gmail.com::" providerId="AD" clId="Web-{E6841AFE-BFFC-FAE9-05BA-CC4CC65474A7}" dt="2024-04-24T10:17:11.488" v="79" actId="20577"/>
          <ac:spMkLst>
            <pc:docMk/>
            <pc:sldMk cId="2194882580" sldId="277"/>
            <ac:spMk id="3" creationId="{30FA0EE8-0EDA-4BCE-BC19-A0BDD8CC8B1A}"/>
          </ac:spMkLst>
        </pc:spChg>
        <pc:spChg chg="mod">
          <ac:chgData name="chrysanthopm@gmail.com" userId="S::urn:spo:guest#chrysanthopm@gmail.com::" providerId="AD" clId="Web-{E6841AFE-BFFC-FAE9-05BA-CC4CC65474A7}" dt="2024-04-24T10:17:33.442" v="82" actId="20577"/>
          <ac:spMkLst>
            <pc:docMk/>
            <pc:sldMk cId="2194882580" sldId="277"/>
            <ac:spMk id="4" creationId="{A02B218B-0368-4081-B00D-9BB1A5785657}"/>
          </ac:spMkLst>
        </pc:spChg>
      </pc:sldChg>
      <pc:sldChg chg="modSp">
        <pc:chgData name="chrysanthopm@gmail.com" userId="S::urn:spo:guest#chrysanthopm@gmail.com::" providerId="AD" clId="Web-{E6841AFE-BFFC-FAE9-05BA-CC4CC65474A7}" dt="2024-04-24T11:00:06.855" v="397" actId="20577"/>
        <pc:sldMkLst>
          <pc:docMk/>
          <pc:sldMk cId="890336193" sldId="278"/>
        </pc:sldMkLst>
        <pc:spChg chg="mod">
          <ac:chgData name="chrysanthopm@gmail.com" userId="S::urn:spo:guest#chrysanthopm@gmail.com::" providerId="AD" clId="Web-{E6841AFE-BFFC-FAE9-05BA-CC4CC65474A7}" dt="2024-04-24T10:55:34.830" v="349" actId="20577"/>
          <ac:spMkLst>
            <pc:docMk/>
            <pc:sldMk cId="890336193" sldId="278"/>
            <ac:spMk id="2" creationId="{6D99A703-8524-4513-A19D-4C09F304398D}"/>
          </ac:spMkLst>
        </pc:spChg>
        <pc:spChg chg="mod">
          <ac:chgData name="chrysanthopm@gmail.com" userId="S::urn:spo:guest#chrysanthopm@gmail.com::" providerId="AD" clId="Web-{E6841AFE-BFFC-FAE9-05BA-CC4CC65474A7}" dt="2024-04-24T11:00:06.855" v="397" actId="20577"/>
          <ac:spMkLst>
            <pc:docMk/>
            <pc:sldMk cId="890336193" sldId="278"/>
            <ac:spMk id="3" creationId="{0AE7C14A-46FF-4823-92F5-3A34FD86AB26}"/>
          </ac:spMkLst>
        </pc:spChg>
        <pc:spChg chg="mod">
          <ac:chgData name="chrysanthopm@gmail.com" userId="S::urn:spo:guest#chrysanthopm@gmail.com::" providerId="AD" clId="Web-{E6841AFE-BFFC-FAE9-05BA-CC4CC65474A7}" dt="2024-04-24T10:59:50.073" v="393" actId="20577"/>
          <ac:spMkLst>
            <pc:docMk/>
            <pc:sldMk cId="890336193" sldId="278"/>
            <ac:spMk id="12" creationId="{E6A23781-46B8-4F8D-B4B1-457C72770E08}"/>
          </ac:spMkLst>
        </pc:spChg>
      </pc:sldChg>
      <pc:sldChg chg="modSp">
        <pc:chgData name="chrysanthopm@gmail.com" userId="S::urn:spo:guest#chrysanthopm@gmail.com::" providerId="AD" clId="Web-{E6841AFE-BFFC-FAE9-05BA-CC4CC65474A7}" dt="2024-04-24T11:04:19.894" v="448" actId="20577"/>
        <pc:sldMkLst>
          <pc:docMk/>
          <pc:sldMk cId="2222164957" sldId="279"/>
        </pc:sldMkLst>
        <pc:spChg chg="mod">
          <ac:chgData name="chrysanthopm@gmail.com" userId="S::urn:spo:guest#chrysanthopm@gmail.com::" providerId="AD" clId="Web-{E6841AFE-BFFC-FAE9-05BA-CC4CC65474A7}" dt="2024-04-24T11:02:19.125" v="418" actId="20577"/>
          <ac:spMkLst>
            <pc:docMk/>
            <pc:sldMk cId="2222164957" sldId="279"/>
            <ac:spMk id="2" creationId="{9107A940-1E24-42EC-B7C4-15A6C95C1EDA}"/>
          </ac:spMkLst>
        </pc:spChg>
        <pc:spChg chg="mod">
          <ac:chgData name="chrysanthopm@gmail.com" userId="S::urn:spo:guest#chrysanthopm@gmail.com::" providerId="AD" clId="Web-{E6841AFE-BFFC-FAE9-05BA-CC4CC65474A7}" dt="2024-04-24T11:04:19.894" v="448" actId="20577"/>
          <ac:spMkLst>
            <pc:docMk/>
            <pc:sldMk cId="2222164957" sldId="279"/>
            <ac:spMk id="3" creationId="{191D1F12-17A3-4BFA-83DD-C144E3BFAE0B}"/>
          </ac:spMkLst>
        </pc:spChg>
        <pc:spChg chg="mod">
          <ac:chgData name="chrysanthopm@gmail.com" userId="S::urn:spo:guest#chrysanthopm@gmail.com::" providerId="AD" clId="Web-{E6841AFE-BFFC-FAE9-05BA-CC4CC65474A7}" dt="2024-04-24T11:03:54.972" v="445" actId="20577"/>
          <ac:spMkLst>
            <pc:docMk/>
            <pc:sldMk cId="2222164957" sldId="279"/>
            <ac:spMk id="8" creationId="{5E7149D0-4F96-416B-885B-ABCB79A81D01}"/>
          </ac:spMkLst>
        </pc:spChg>
      </pc:sldChg>
      <pc:sldChg chg="modSp">
        <pc:chgData name="chrysanthopm@gmail.com" userId="S::urn:spo:guest#chrysanthopm@gmail.com::" providerId="AD" clId="Web-{E6841AFE-BFFC-FAE9-05BA-CC4CC65474A7}" dt="2024-04-24T11:05:44.897" v="459" actId="20577"/>
        <pc:sldMkLst>
          <pc:docMk/>
          <pc:sldMk cId="1416362610" sldId="280"/>
        </pc:sldMkLst>
        <pc:spChg chg="mod">
          <ac:chgData name="chrysanthopm@gmail.com" userId="S::urn:spo:guest#chrysanthopm@gmail.com::" providerId="AD" clId="Web-{E6841AFE-BFFC-FAE9-05BA-CC4CC65474A7}" dt="2024-04-24T11:05:44.897" v="459" actId="20577"/>
          <ac:spMkLst>
            <pc:docMk/>
            <pc:sldMk cId="1416362610" sldId="280"/>
            <ac:spMk id="3" creationId="{9F69C3E4-3289-485B-9813-868A6F29E7BF}"/>
          </ac:spMkLst>
        </pc:spChg>
        <pc:spChg chg="mod">
          <ac:chgData name="chrysanthopm@gmail.com" userId="S::urn:spo:guest#chrysanthopm@gmail.com::" providerId="AD" clId="Web-{E6841AFE-BFFC-FAE9-05BA-CC4CC65474A7}" dt="2024-04-24T11:05:25.100" v="455" actId="20577"/>
          <ac:spMkLst>
            <pc:docMk/>
            <pc:sldMk cId="1416362610" sldId="280"/>
            <ac:spMk id="7" creationId="{FE6370DA-D8BA-41A6-975D-468ED7ED4B43}"/>
          </ac:spMkLst>
        </pc:spChg>
      </pc:sldChg>
      <pc:sldChg chg="modSp">
        <pc:chgData name="chrysanthopm@gmail.com" userId="S::urn:spo:guest#chrysanthopm@gmail.com::" providerId="AD" clId="Web-{E6841AFE-BFFC-FAE9-05BA-CC4CC65474A7}" dt="2024-04-24T11:09:44.718" v="500" actId="20577"/>
        <pc:sldMkLst>
          <pc:docMk/>
          <pc:sldMk cId="1809698033" sldId="281"/>
        </pc:sldMkLst>
        <pc:spChg chg="mod">
          <ac:chgData name="chrysanthopm@gmail.com" userId="S::urn:spo:guest#chrysanthopm@gmail.com::" providerId="AD" clId="Web-{E6841AFE-BFFC-FAE9-05BA-CC4CC65474A7}" dt="2024-04-24T11:06:13.679" v="463" actId="20577"/>
          <ac:spMkLst>
            <pc:docMk/>
            <pc:sldMk cId="1809698033" sldId="281"/>
            <ac:spMk id="2" creationId="{61DA17A3-C947-456D-8F2B-3A984F9C3F46}"/>
          </ac:spMkLst>
        </pc:spChg>
        <pc:spChg chg="mod">
          <ac:chgData name="chrysanthopm@gmail.com" userId="S::urn:spo:guest#chrysanthopm@gmail.com::" providerId="AD" clId="Web-{E6841AFE-BFFC-FAE9-05BA-CC4CC65474A7}" dt="2024-04-24T11:09:44.718" v="500" actId="20577"/>
          <ac:spMkLst>
            <pc:docMk/>
            <pc:sldMk cId="1809698033" sldId="281"/>
            <ac:spMk id="3" creationId="{A861FF25-1FD7-4766-8574-35C1C1810568}"/>
          </ac:spMkLst>
        </pc:spChg>
        <pc:spChg chg="mod">
          <ac:chgData name="chrysanthopm@gmail.com" userId="S::urn:spo:guest#chrysanthopm@gmail.com::" providerId="AD" clId="Web-{E6841AFE-BFFC-FAE9-05BA-CC4CC65474A7}" dt="2024-04-24T11:09:22.201" v="497" actId="20577"/>
          <ac:spMkLst>
            <pc:docMk/>
            <pc:sldMk cId="1809698033" sldId="281"/>
            <ac:spMk id="7" creationId="{48D4C0D7-AB48-47EE-826F-1887B00970E4}"/>
          </ac:spMkLst>
        </pc:spChg>
      </pc:sldChg>
      <pc:sldChg chg="modSp">
        <pc:chgData name="chrysanthopm@gmail.com" userId="S::urn:spo:guest#chrysanthopm@gmail.com::" providerId="AD" clId="Web-{E6841AFE-BFFC-FAE9-05BA-CC4CC65474A7}" dt="2024-04-24T10:16:17.455" v="69" actId="20577"/>
        <pc:sldMkLst>
          <pc:docMk/>
          <pc:sldMk cId="632326553" sldId="284"/>
        </pc:sldMkLst>
        <pc:spChg chg="mod">
          <ac:chgData name="chrysanthopm@gmail.com" userId="S::urn:spo:guest#chrysanthopm@gmail.com::" providerId="AD" clId="Web-{E6841AFE-BFFC-FAE9-05BA-CC4CC65474A7}" dt="2024-04-24T10:15:57.923" v="65" actId="20577"/>
          <ac:spMkLst>
            <pc:docMk/>
            <pc:sldMk cId="632326553" sldId="284"/>
            <ac:spMk id="2" creationId="{54388ADD-60B2-430E-9DD4-030022904F9F}"/>
          </ac:spMkLst>
        </pc:spChg>
        <pc:spChg chg="mod">
          <ac:chgData name="chrysanthopm@gmail.com" userId="S::urn:spo:guest#chrysanthopm@gmail.com::" providerId="AD" clId="Web-{E6841AFE-BFFC-FAE9-05BA-CC4CC65474A7}" dt="2024-04-24T10:16:17.455" v="69" actId="20577"/>
          <ac:spMkLst>
            <pc:docMk/>
            <pc:sldMk cId="632326553" sldId="284"/>
            <ac:spMk id="4" creationId="{07680232-55D9-4C0E-B6D1-2C4278C45175}"/>
          </ac:spMkLst>
        </pc:spChg>
      </pc:sldChg>
      <pc:sldChg chg="modSp">
        <pc:chgData name="chrysanthopm@gmail.com" userId="S::urn:spo:guest#chrysanthopm@gmail.com::" providerId="AD" clId="Web-{E6841AFE-BFFC-FAE9-05BA-CC4CC65474A7}" dt="2024-04-24T10:27:52.915" v="193" actId="20577"/>
        <pc:sldMkLst>
          <pc:docMk/>
          <pc:sldMk cId="4283225765" sldId="285"/>
        </pc:sldMkLst>
        <pc:spChg chg="mod">
          <ac:chgData name="chrysanthopm@gmail.com" userId="S::urn:spo:guest#chrysanthopm@gmail.com::" providerId="AD" clId="Web-{E6841AFE-BFFC-FAE9-05BA-CC4CC65474A7}" dt="2024-04-24T10:27:52.915" v="193" actId="20577"/>
          <ac:spMkLst>
            <pc:docMk/>
            <pc:sldMk cId="4283225765" sldId="285"/>
            <ac:spMk id="4" creationId="{ACCBE110-1CBB-4133-A829-6248CBB76591}"/>
          </ac:spMkLst>
        </pc:spChg>
        <pc:spChg chg="mod">
          <ac:chgData name="chrysanthopm@gmail.com" userId="S::urn:spo:guest#chrysanthopm@gmail.com::" providerId="AD" clId="Web-{E6841AFE-BFFC-FAE9-05BA-CC4CC65474A7}" dt="2024-04-24T10:27:22.211" v="189" actId="20577"/>
          <ac:spMkLst>
            <pc:docMk/>
            <pc:sldMk cId="4283225765" sldId="285"/>
            <ac:spMk id="9" creationId="{F5001350-9C8F-4903-843C-826EF2312DF9}"/>
          </ac:spMkLst>
        </pc:spChg>
      </pc:sldChg>
      <pc:sldChg chg="modSp">
        <pc:chgData name="chrysanthopm@gmail.com" userId="S::urn:spo:guest#chrysanthopm@gmail.com::" providerId="AD" clId="Web-{E6841AFE-BFFC-FAE9-05BA-CC4CC65474A7}" dt="2024-04-24T10:50:47.430" v="312" actId="20577"/>
        <pc:sldMkLst>
          <pc:docMk/>
          <pc:sldMk cId="3884624694" sldId="286"/>
        </pc:sldMkLst>
        <pc:spChg chg="mod">
          <ac:chgData name="chrysanthopm@gmail.com" userId="S::urn:spo:guest#chrysanthopm@gmail.com::" providerId="AD" clId="Web-{E6841AFE-BFFC-FAE9-05BA-CC4CC65474A7}" dt="2024-04-24T10:50:26.007" v="309" actId="20577"/>
          <ac:spMkLst>
            <pc:docMk/>
            <pc:sldMk cId="3884624694" sldId="286"/>
            <ac:spMk id="4" creationId="{865D15E0-519B-48A3-A073-3169AA628E18}"/>
          </ac:spMkLst>
        </pc:spChg>
        <pc:spChg chg="mod">
          <ac:chgData name="chrysanthopm@gmail.com" userId="S::urn:spo:guest#chrysanthopm@gmail.com::" providerId="AD" clId="Web-{E6841AFE-BFFC-FAE9-05BA-CC4CC65474A7}" dt="2024-04-24T10:50:47.430" v="312" actId="20577"/>
          <ac:spMkLst>
            <pc:docMk/>
            <pc:sldMk cId="3884624694" sldId="286"/>
            <ac:spMk id="5" creationId="{69578C45-620E-43EB-BC77-23A617AB7C46}"/>
          </ac:spMkLst>
        </pc:spChg>
      </pc:sldChg>
      <pc:sldChg chg="modSp">
        <pc:chgData name="chrysanthopm@gmail.com" userId="S::urn:spo:guest#chrysanthopm@gmail.com::" providerId="AD" clId="Web-{E6841AFE-BFFC-FAE9-05BA-CC4CC65474A7}" dt="2024-04-24T11:01:38.670" v="411" actId="20577"/>
        <pc:sldMkLst>
          <pc:docMk/>
          <pc:sldMk cId="2006347140" sldId="287"/>
        </pc:sldMkLst>
        <pc:spChg chg="mod">
          <ac:chgData name="chrysanthopm@gmail.com" userId="S::urn:spo:guest#chrysanthopm@gmail.com::" providerId="AD" clId="Web-{E6841AFE-BFFC-FAE9-05BA-CC4CC65474A7}" dt="2024-04-24T11:01:38.670" v="411" actId="20577"/>
          <ac:spMkLst>
            <pc:docMk/>
            <pc:sldMk cId="2006347140" sldId="287"/>
            <ac:spMk id="3" creationId="{64905A28-7A23-44D2-A0D6-A7A14A42EE5D}"/>
          </ac:spMkLst>
        </pc:spChg>
        <pc:spChg chg="mod">
          <ac:chgData name="chrysanthopm@gmail.com" userId="S::urn:spo:guest#chrysanthopm@gmail.com::" providerId="AD" clId="Web-{E6841AFE-BFFC-FAE9-05BA-CC4CC65474A7}" dt="2024-04-24T11:01:23.670" v="408" actId="20577"/>
          <ac:spMkLst>
            <pc:docMk/>
            <pc:sldMk cId="2006347140" sldId="287"/>
            <ac:spMk id="9" creationId="{047866C4-7410-45CD-842C-88AC54ABAC98}"/>
          </ac:spMkLst>
        </pc:spChg>
      </pc:sldChg>
      <pc:sldChg chg="modSp">
        <pc:chgData name="chrysanthopm@gmail.com" userId="S::urn:spo:guest#chrysanthopm@gmail.com::" providerId="AD" clId="Web-{E6841AFE-BFFC-FAE9-05BA-CC4CC65474A7}" dt="2024-04-24T11:11:34.831" v="523" actId="20577"/>
        <pc:sldMkLst>
          <pc:docMk/>
          <pc:sldMk cId="2148987406" sldId="288"/>
        </pc:sldMkLst>
        <pc:spChg chg="mod">
          <ac:chgData name="chrysanthopm@gmail.com" userId="S::urn:spo:guest#chrysanthopm@gmail.com::" providerId="AD" clId="Web-{E6841AFE-BFFC-FAE9-05BA-CC4CC65474A7}" dt="2024-04-24T11:10:01.328" v="503" actId="20577"/>
          <ac:spMkLst>
            <pc:docMk/>
            <pc:sldMk cId="2148987406" sldId="288"/>
            <ac:spMk id="2" creationId="{F099FFF6-47DF-4C50-B484-F2C437424DFD}"/>
          </ac:spMkLst>
        </pc:spChg>
        <pc:spChg chg="mod">
          <ac:chgData name="chrysanthopm@gmail.com" userId="S::urn:spo:guest#chrysanthopm@gmail.com::" providerId="AD" clId="Web-{E6841AFE-BFFC-FAE9-05BA-CC4CC65474A7}" dt="2024-04-24T11:11:34.831" v="523" actId="20577"/>
          <ac:spMkLst>
            <pc:docMk/>
            <pc:sldMk cId="2148987406" sldId="288"/>
            <ac:spMk id="3" creationId="{B354C21E-35EF-4FCA-B654-AA6F41B054B4}"/>
          </ac:spMkLst>
        </pc:spChg>
        <pc:spChg chg="mod">
          <ac:chgData name="chrysanthopm@gmail.com" userId="S::urn:spo:guest#chrysanthopm@gmail.com::" providerId="AD" clId="Web-{E6841AFE-BFFC-FAE9-05BA-CC4CC65474A7}" dt="2024-04-24T11:11:16.846" v="520" actId="20577"/>
          <ac:spMkLst>
            <pc:docMk/>
            <pc:sldMk cId="2148987406" sldId="288"/>
            <ac:spMk id="7" creationId="{BCD92912-719D-4041-9E53-C76BE82702A7}"/>
          </ac:spMkLst>
        </pc:spChg>
      </pc:sldChg>
    </pc:docChg>
  </pc:docChgLst>
  <pc:docChgLst>
    <pc:chgData name="Katerina Triantafyllidi" userId="bc65ac00-304b-4377-9712-e1d05ebe1683" providerId="ADAL" clId="{72BC994A-A784-48D7-80D7-D74FEED1791E}"/>
    <pc:docChg chg="modSld">
      <pc:chgData name="Katerina Triantafyllidi" userId="bc65ac00-304b-4377-9712-e1d05ebe1683" providerId="ADAL" clId="{72BC994A-A784-48D7-80D7-D74FEED1791E}" dt="2024-05-20T08:40:48.745" v="41" actId="20577"/>
      <pc:docMkLst>
        <pc:docMk/>
      </pc:docMkLst>
      <pc:sldChg chg="modSp mod">
        <pc:chgData name="Katerina Triantafyllidi" userId="bc65ac00-304b-4377-9712-e1d05ebe1683" providerId="ADAL" clId="{72BC994A-A784-48D7-80D7-D74FEED1791E}" dt="2024-05-20T08:40:13.194" v="28" actId="20577"/>
        <pc:sldMkLst>
          <pc:docMk/>
          <pc:sldMk cId="2365202717" sldId="256"/>
        </pc:sldMkLst>
        <pc:spChg chg="mod">
          <ac:chgData name="Katerina Triantafyllidi" userId="bc65ac00-304b-4377-9712-e1d05ebe1683" providerId="ADAL" clId="{72BC994A-A784-48D7-80D7-D74FEED1791E}" dt="2024-05-20T08:40:13.194" v="28" actId="20577"/>
          <ac:spMkLst>
            <pc:docMk/>
            <pc:sldMk cId="2365202717" sldId="256"/>
            <ac:spMk id="2" creationId="{B6E59C6D-D429-7C7B-0228-FB62CC45C25D}"/>
          </ac:spMkLst>
        </pc:spChg>
      </pc:sldChg>
      <pc:sldChg chg="modSp mod">
        <pc:chgData name="Katerina Triantafyllidi" userId="bc65ac00-304b-4377-9712-e1d05ebe1683" providerId="ADAL" clId="{72BC994A-A784-48D7-80D7-D74FEED1791E}" dt="2024-05-20T08:40:48.745" v="41" actId="20577"/>
        <pc:sldMkLst>
          <pc:docMk/>
          <pc:sldMk cId="3884624694" sldId="286"/>
        </pc:sldMkLst>
        <pc:spChg chg="mod">
          <ac:chgData name="Katerina Triantafyllidi" userId="bc65ac00-304b-4377-9712-e1d05ebe1683" providerId="ADAL" clId="{72BC994A-A784-48D7-80D7-D74FEED1791E}" dt="2024-05-20T08:40:48.745" v="41" actId="20577"/>
          <ac:spMkLst>
            <pc:docMk/>
            <pc:sldMk cId="3884624694" sldId="286"/>
            <ac:spMk id="4" creationId="{865D15E0-519B-48A3-A073-3169AA628E1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20/05/2024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a:t>Module</a:t>
            </a:r>
            <a:r>
              <a:rPr lang="en-US"/>
              <a:t>: XXXXXXX / </a:t>
            </a:r>
            <a:r>
              <a:rPr lang="en-US" b="1"/>
              <a:t>Learning Unit</a:t>
            </a:r>
            <a:r>
              <a:rPr lang="en-US"/>
              <a:t>: YYYYYYY / </a:t>
            </a:r>
            <a:r>
              <a:rPr lang="en-US" b="1"/>
              <a:t>Sub Unit</a:t>
            </a:r>
            <a:r>
              <a:rPr lang="en-US"/>
              <a:t>: ZZZZZZZZ</a:t>
            </a:r>
            <a:endParaRPr lang="en-US" b="1"/>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a:t>
            </a:fld>
            <a:endParaRPr lang="it-IT"/>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civilpanda.com/remote-sensing-system/"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8200" y="1018293"/>
            <a:ext cx="10515600" cy="877888"/>
          </a:xfrm>
        </p:spPr>
        <p:txBody>
          <a:bodyPr>
            <a:normAutofit fontScale="90000"/>
          </a:bodyPr>
          <a:lstStyle/>
          <a:p>
            <a:r>
              <a:rPr lang="en-US" noProof="1">
                <a:ea typeface="+mj-lt"/>
                <a:cs typeface="+mj-lt"/>
              </a:rPr>
              <a:t>Οι πιο συχνά χρησιμοποιούμενοι δορυφόροι στην τηλεπισκόπηση είναι οι εξής</a:t>
            </a:r>
            <a:r>
              <a:rPr lang="en-US" noProof="1"/>
              <a:t>:</a:t>
            </a:r>
            <a:endParaRPr lang="it-IT" sz="4400" noProof="1">
              <a:solidFill>
                <a:srgbClr val="94C020"/>
              </a:solidFill>
              <a:ea typeface="Calibri Light"/>
              <a:cs typeface="Calibri Light"/>
            </a:endParaRPr>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GB" noProof="1">
                <a:ea typeface="+mn-lt"/>
                <a:cs typeface="+mn-lt"/>
              </a:rPr>
              <a:t>Ενότητα: Ενότητα: Ψηφιακές τεχνολογίες και τεχνητή νοημοσύνη / Μαθησιακή Ενότητα: Μαθησιακή Μονάδα: Τηλεπισκόπηση και γεωργία / Υποενότητα 2: Απόκτηση δεδομένων τηλεπισκόπησης: Κατανόηση της διαδικασίας απόκτησης δεδομένων τηλεπισκόπησης, συμπεριλαμβανομένων δορυφορικών και εναέριων εικόνων</a:t>
            </a:r>
            <a:endParaRPr lang="el-GR" noProof="1"/>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10</a:t>
            </a:fld>
            <a:endParaRPr lang="en-US"/>
          </a:p>
        </p:txBody>
      </p:sp>
      <p:pic>
        <p:nvPicPr>
          <p:cNvPr id="6" name="Imagem 5">
            <a:extLst>
              <a:ext uri="{FF2B5EF4-FFF2-40B4-BE49-F238E27FC236}">
                <a16:creationId xmlns:a16="http://schemas.microsoft.com/office/drawing/2014/main" id="{2F372058-8F99-4F99-90F8-C94CD4524404}"/>
              </a:ext>
            </a:extLst>
          </p:cNvPr>
          <p:cNvPicPr>
            <a:picLocks noChangeAspect="1"/>
          </p:cNvPicPr>
          <p:nvPr/>
        </p:nvPicPr>
        <p:blipFill>
          <a:blip r:embed="rId2"/>
          <a:stretch>
            <a:fillRect/>
          </a:stretch>
        </p:blipFill>
        <p:spPr>
          <a:xfrm>
            <a:off x="3128396" y="1967642"/>
            <a:ext cx="3196904" cy="1790627"/>
          </a:xfrm>
          <a:prstGeom prst="rect">
            <a:avLst/>
          </a:prstGeom>
        </p:spPr>
      </p:pic>
      <p:sp>
        <p:nvSpPr>
          <p:cNvPr id="8" name="CaixaDeTexto 7">
            <a:extLst>
              <a:ext uri="{FF2B5EF4-FFF2-40B4-BE49-F238E27FC236}">
                <a16:creationId xmlns:a16="http://schemas.microsoft.com/office/drawing/2014/main" id="{65597A02-196C-4307-BA3A-02059F8AA1E1}"/>
              </a:ext>
            </a:extLst>
          </p:cNvPr>
          <p:cNvSpPr txBox="1"/>
          <p:nvPr/>
        </p:nvSpPr>
        <p:spPr>
          <a:xfrm>
            <a:off x="4270890" y="3698196"/>
            <a:ext cx="911916" cy="369332"/>
          </a:xfrm>
          <a:prstGeom prst="rect">
            <a:avLst/>
          </a:prstGeom>
          <a:noFill/>
        </p:spPr>
        <p:txBody>
          <a:bodyPr wrap="none" rtlCol="0">
            <a:spAutoFit/>
          </a:bodyPr>
          <a:lstStyle/>
          <a:p>
            <a:r>
              <a:rPr lang="en-US"/>
              <a:t>Landsat</a:t>
            </a:r>
            <a:endParaRPr lang="pt-PT"/>
          </a:p>
        </p:txBody>
      </p:sp>
      <p:pic>
        <p:nvPicPr>
          <p:cNvPr id="9" name="Imagem 8" descr="Airbus anuncia o lançamento comercial do satélite Spot 7 - MundoGEO">
            <a:extLst>
              <a:ext uri="{FF2B5EF4-FFF2-40B4-BE49-F238E27FC236}">
                <a16:creationId xmlns:a16="http://schemas.microsoft.com/office/drawing/2014/main" id="{248C2705-EA07-42C7-AE24-3F211C79CD8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54332" y="4003298"/>
            <a:ext cx="2881524" cy="1697522"/>
          </a:xfrm>
          <a:prstGeom prst="rect">
            <a:avLst/>
          </a:prstGeom>
          <a:noFill/>
          <a:ln>
            <a:noFill/>
          </a:ln>
        </p:spPr>
      </p:pic>
      <p:sp>
        <p:nvSpPr>
          <p:cNvPr id="10" name="CaixaDeTexto 9">
            <a:extLst>
              <a:ext uri="{FF2B5EF4-FFF2-40B4-BE49-F238E27FC236}">
                <a16:creationId xmlns:a16="http://schemas.microsoft.com/office/drawing/2014/main" id="{3D228A38-48CF-4EB4-B4AD-1D6D810B4623}"/>
              </a:ext>
            </a:extLst>
          </p:cNvPr>
          <p:cNvSpPr txBox="1"/>
          <p:nvPr/>
        </p:nvSpPr>
        <p:spPr>
          <a:xfrm>
            <a:off x="7661413" y="5675868"/>
            <a:ext cx="667362" cy="369332"/>
          </a:xfrm>
          <a:prstGeom prst="rect">
            <a:avLst/>
          </a:prstGeom>
          <a:noFill/>
        </p:spPr>
        <p:txBody>
          <a:bodyPr wrap="none" rtlCol="0">
            <a:spAutoFit/>
          </a:bodyPr>
          <a:lstStyle/>
          <a:p>
            <a:r>
              <a:rPr lang="en-US"/>
              <a:t>SPOT</a:t>
            </a:r>
            <a:endParaRPr lang="pt-PT"/>
          </a:p>
        </p:txBody>
      </p:sp>
      <p:pic>
        <p:nvPicPr>
          <p:cNvPr id="11" name="Imagem 10">
            <a:extLst>
              <a:ext uri="{FF2B5EF4-FFF2-40B4-BE49-F238E27FC236}">
                <a16:creationId xmlns:a16="http://schemas.microsoft.com/office/drawing/2014/main" id="{3FDB17A6-BCBF-47D9-AC8C-8368D0AA8E63}"/>
              </a:ext>
            </a:extLst>
          </p:cNvPr>
          <p:cNvPicPr>
            <a:picLocks noChangeAspect="1"/>
          </p:cNvPicPr>
          <p:nvPr/>
        </p:nvPicPr>
        <p:blipFill>
          <a:blip r:embed="rId4"/>
          <a:stretch>
            <a:fillRect/>
          </a:stretch>
        </p:blipFill>
        <p:spPr>
          <a:xfrm>
            <a:off x="7397870" y="1621054"/>
            <a:ext cx="4208447" cy="1828218"/>
          </a:xfrm>
          <a:prstGeom prst="rect">
            <a:avLst/>
          </a:prstGeom>
        </p:spPr>
      </p:pic>
      <p:sp>
        <p:nvSpPr>
          <p:cNvPr id="14" name="CaixaDeTexto 13">
            <a:extLst>
              <a:ext uri="{FF2B5EF4-FFF2-40B4-BE49-F238E27FC236}">
                <a16:creationId xmlns:a16="http://schemas.microsoft.com/office/drawing/2014/main" id="{388F95A5-A10E-4611-8514-02B8D631BFA8}"/>
              </a:ext>
            </a:extLst>
          </p:cNvPr>
          <p:cNvSpPr txBox="1"/>
          <p:nvPr/>
        </p:nvSpPr>
        <p:spPr>
          <a:xfrm>
            <a:off x="9435855" y="3441023"/>
            <a:ext cx="470193" cy="369332"/>
          </a:xfrm>
          <a:prstGeom prst="rect">
            <a:avLst/>
          </a:prstGeom>
          <a:noFill/>
        </p:spPr>
        <p:txBody>
          <a:bodyPr wrap="none" rtlCol="0">
            <a:spAutoFit/>
          </a:bodyPr>
          <a:lstStyle/>
          <a:p>
            <a:r>
              <a:rPr lang="en-US"/>
              <a:t>IRS</a:t>
            </a:r>
            <a:endParaRPr lang="pt-PT"/>
          </a:p>
        </p:txBody>
      </p:sp>
      <p:pic>
        <p:nvPicPr>
          <p:cNvPr id="15" name="Imagem 14">
            <a:extLst>
              <a:ext uri="{FF2B5EF4-FFF2-40B4-BE49-F238E27FC236}">
                <a16:creationId xmlns:a16="http://schemas.microsoft.com/office/drawing/2014/main" id="{36785FE5-F53D-48B7-8572-731F414403E2}"/>
              </a:ext>
            </a:extLst>
          </p:cNvPr>
          <p:cNvPicPr>
            <a:picLocks noChangeAspect="1"/>
          </p:cNvPicPr>
          <p:nvPr/>
        </p:nvPicPr>
        <p:blipFill>
          <a:blip r:embed="rId5"/>
          <a:stretch>
            <a:fillRect/>
          </a:stretch>
        </p:blipFill>
        <p:spPr>
          <a:xfrm>
            <a:off x="838200" y="3171410"/>
            <a:ext cx="1785161" cy="1976588"/>
          </a:xfrm>
          <a:prstGeom prst="rect">
            <a:avLst/>
          </a:prstGeom>
        </p:spPr>
      </p:pic>
      <p:sp>
        <p:nvSpPr>
          <p:cNvPr id="16" name="CaixaDeTexto 15">
            <a:extLst>
              <a:ext uri="{FF2B5EF4-FFF2-40B4-BE49-F238E27FC236}">
                <a16:creationId xmlns:a16="http://schemas.microsoft.com/office/drawing/2014/main" id="{BD16F941-3B54-43BF-A058-0AE772CCBA35}"/>
              </a:ext>
            </a:extLst>
          </p:cNvPr>
          <p:cNvSpPr txBox="1"/>
          <p:nvPr/>
        </p:nvSpPr>
        <p:spPr>
          <a:xfrm flipH="1">
            <a:off x="1136287" y="5139439"/>
            <a:ext cx="868681" cy="369332"/>
          </a:xfrm>
          <a:prstGeom prst="rect">
            <a:avLst/>
          </a:prstGeom>
          <a:noFill/>
        </p:spPr>
        <p:txBody>
          <a:bodyPr wrap="square" rtlCol="0">
            <a:spAutoFit/>
          </a:bodyPr>
          <a:lstStyle/>
          <a:p>
            <a:r>
              <a:rPr lang="en-US"/>
              <a:t>Envisat</a:t>
            </a:r>
            <a:endParaRPr lang="pt-PT"/>
          </a:p>
        </p:txBody>
      </p:sp>
    </p:spTree>
    <p:extLst>
      <p:ext uri="{BB962C8B-B14F-4D97-AF65-F5344CB8AC3E}">
        <p14:creationId xmlns:p14="http://schemas.microsoft.com/office/powerpoint/2010/main" val="181223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2076BC40-B181-C45B-69D5-05A5C3ACE9C5}"/>
              </a:ext>
            </a:extLst>
          </p:cNvPr>
          <p:cNvSpPr>
            <a:spLocks noGrp="1"/>
          </p:cNvSpPr>
          <p:nvPr>
            <p:ph type="ftr" sz="quarter" idx="11"/>
          </p:nvPr>
        </p:nvSpPr>
        <p:spPr/>
        <p:txBody>
          <a:bodyPr/>
          <a:lstStyle/>
          <a:p>
            <a:r>
              <a:rPr lang="en-GB" noProof="1">
                <a:ea typeface="+mn-lt"/>
                <a:cs typeface="+mn-lt"/>
              </a:rPr>
              <a:t>Ενότητα: Ενότητα: Ψηφιακές τεχνολογίες και τεχνητή νοημοσύνη / Μαθησιακή Ενότητα: Μαθησιακή Μονάδα: Τηλεπισκόπηση και γεωργία / Υποενότητα 2: Απόκτηση δεδομένων τηλεπισκόπησης: Κατανόηση της διαδικασίας απόκτησης δεδομένων τηλεπισκόπησης, συμπεριλαμβανομένων δορυφορικών και εναέριων εικόνων</a:t>
            </a:r>
            <a:endParaRPr lang="en-GB" noProof="1">
              <a:ea typeface="Calibri"/>
              <a:cs typeface="Calibri"/>
            </a:endParaRPr>
          </a:p>
        </p:txBody>
      </p:sp>
      <p:sp>
        <p:nvSpPr>
          <p:cNvPr id="6" name="Segnaposto numero diapositiva 5">
            <a:extLst>
              <a:ext uri="{FF2B5EF4-FFF2-40B4-BE49-F238E27FC236}">
                <a16:creationId xmlns:a16="http://schemas.microsoft.com/office/drawing/2014/main" id="{66DC5296-180B-5A50-707A-A36124B5A48D}"/>
              </a:ext>
            </a:extLst>
          </p:cNvPr>
          <p:cNvSpPr>
            <a:spLocks noGrp="1"/>
          </p:cNvSpPr>
          <p:nvPr>
            <p:ph type="sldNum" sz="quarter" idx="12"/>
          </p:nvPr>
        </p:nvSpPr>
        <p:spPr/>
        <p:txBody>
          <a:bodyPr/>
          <a:lstStyle/>
          <a:p>
            <a:fld id="{519954A3-9DFD-4C44-94BA-B95130A3BA1C}" type="slidenum">
              <a:rPr lang="en-US" smtClean="0"/>
              <a:t>11</a:t>
            </a:fld>
            <a:endParaRPr lang="en-US"/>
          </a:p>
        </p:txBody>
      </p:sp>
      <p:sp>
        <p:nvSpPr>
          <p:cNvPr id="2" name="CaixaDeTexto 1">
            <a:extLst>
              <a:ext uri="{FF2B5EF4-FFF2-40B4-BE49-F238E27FC236}">
                <a16:creationId xmlns:a16="http://schemas.microsoft.com/office/drawing/2014/main" id="{E82C5814-905F-4EC6-9DD8-3BDB23D535F8}"/>
              </a:ext>
            </a:extLst>
          </p:cNvPr>
          <p:cNvSpPr txBox="1"/>
          <p:nvPr/>
        </p:nvSpPr>
        <p:spPr>
          <a:xfrm>
            <a:off x="656114" y="1656253"/>
            <a:ext cx="10883704" cy="4532266"/>
          </a:xfrm>
          <a:prstGeom prst="rect">
            <a:avLst/>
          </a:prstGeom>
          <a:noFill/>
        </p:spPr>
        <p:txBody>
          <a:bodyPr wrap="square" lIns="91440" tIns="45720" rIns="91440" bIns="45720" rtlCol="0" anchor="t">
            <a:spAutoFit/>
          </a:bodyPr>
          <a:lstStyle/>
          <a:p>
            <a:pPr algn="just">
              <a:lnSpc>
                <a:spcPct val="150000"/>
              </a:lnSpc>
            </a:pPr>
            <a:r>
              <a:rPr lang="en-GB" sz="2000" b="1" noProof="1">
                <a:solidFill>
                  <a:srgbClr val="00B050"/>
                </a:solidFill>
              </a:rPr>
              <a:t>Εικονοστοιχείο</a:t>
            </a:r>
            <a:r>
              <a:rPr lang="en-GB" b="1" noProof="1">
                <a:solidFill>
                  <a:srgbClr val="00B050"/>
                </a:solidFill>
              </a:rPr>
              <a:t>: </a:t>
            </a:r>
            <a:r>
              <a:rPr lang="en-GB" sz="1600" noProof="1">
                <a:ea typeface="+mn-lt"/>
                <a:cs typeface="+mn-lt"/>
              </a:rPr>
              <a:t>Ένα εικονοστοιχείο είναι μέρος ενός αισθητήρα που συλλέγει φωτόνια ώστε να μπορούν να μετατραπούν σε φωτοηλεκτρόνια.</a:t>
            </a:r>
          </a:p>
          <a:p>
            <a:pPr algn="just">
              <a:lnSpc>
                <a:spcPct val="150000"/>
              </a:lnSpc>
            </a:pPr>
            <a:r>
              <a:rPr lang="en-GB" b="1" noProof="1">
                <a:solidFill>
                  <a:srgbClr val="00B050"/>
                </a:solidFill>
              </a:rPr>
              <a:t>ΟΠ: </a:t>
            </a:r>
            <a:r>
              <a:rPr lang="en-GB" sz="1600" noProof="1"/>
              <a:t>Το</a:t>
            </a:r>
            <a:r>
              <a:rPr lang="en-GB" sz="1600" noProof="1">
                <a:ea typeface="+mn-lt"/>
                <a:cs typeface="+mn-lt"/>
              </a:rPr>
              <a:t> ΟΠ σημαίνει «ουδέτερη πυκνότητα» που σημαίνει ότι εμποδίζει το φως με ουδέτερο τρόπο χωρίς να αλλάζει το χρώμα του φωτός.</a:t>
            </a:r>
          </a:p>
          <a:p>
            <a:pPr algn="just">
              <a:lnSpc>
                <a:spcPct val="150000"/>
              </a:lnSpc>
            </a:pPr>
            <a:r>
              <a:rPr lang="en-GB" sz="2000" b="1" noProof="1">
                <a:solidFill>
                  <a:srgbClr val="00B050"/>
                </a:solidFill>
              </a:rPr>
              <a:t>Φασματικό</a:t>
            </a:r>
            <a:r>
              <a:rPr lang="en-GB" sz="2000" b="1" noProof="1">
                <a:solidFill>
                  <a:srgbClr val="00B050"/>
                </a:solidFill>
                <a:ea typeface="+mn-lt"/>
                <a:cs typeface="+mn-lt"/>
              </a:rPr>
              <a:t>:</a:t>
            </a:r>
            <a:r>
              <a:rPr lang="en-GB" noProof="1">
                <a:solidFill>
                  <a:srgbClr val="00B050"/>
                </a:solidFill>
              </a:rPr>
              <a:t> </a:t>
            </a:r>
            <a:r>
              <a:rPr lang="en-GB" sz="1600" noProof="1">
                <a:ea typeface="+mn-lt"/>
                <a:cs typeface="+mn-lt"/>
              </a:rPr>
              <a:t>Η φασματική ανάλυση περιγράφει την ικανότητα ενός αισθητήρα να ορίζει λεπτά διαστήματα μήκους κύματος.</a:t>
            </a:r>
          </a:p>
          <a:p>
            <a:pPr algn="just">
              <a:lnSpc>
                <a:spcPct val="150000"/>
              </a:lnSpc>
            </a:pPr>
            <a:r>
              <a:rPr lang="en-GB" sz="2000" b="1" noProof="1">
                <a:solidFill>
                  <a:srgbClr val="00B050"/>
                </a:solidFill>
              </a:rPr>
              <a:t>Χωρική</a:t>
            </a:r>
            <a:r>
              <a:rPr lang="en-GB" noProof="1">
                <a:solidFill>
                  <a:srgbClr val="00B050"/>
                </a:solidFill>
              </a:rPr>
              <a:t>: </a:t>
            </a:r>
            <a:r>
              <a:rPr lang="en-GB" sz="1400" noProof="1"/>
              <a:t>Η</a:t>
            </a:r>
            <a:r>
              <a:rPr lang="en-GB" sz="1400" noProof="1">
                <a:ea typeface="+mn-lt"/>
                <a:cs typeface="+mn-lt"/>
              </a:rPr>
              <a:t> χωρική ανάλυση είναι η προβολή ενός στοιχείου ανιχνευτή ή μιας σχισμής στο έδαφος. Με άλλα λόγια, η χωρική ανάλυση του σαρωτή είναι το τμήμα του εδάφους που ανιχνεύεται κάθε στιγμή. Ονομάζεται επίσης στοιχείο ανάλυσης εδάφους (GRE).</a:t>
            </a:r>
          </a:p>
          <a:p>
            <a:pPr algn="just">
              <a:lnSpc>
                <a:spcPct val="150000"/>
              </a:lnSpc>
            </a:pPr>
            <a:r>
              <a:rPr lang="en-GB" sz="2000" b="1" noProof="1">
                <a:solidFill>
                  <a:srgbClr val="00B050"/>
                </a:solidFill>
                <a:ea typeface="+mn-lt"/>
                <a:cs typeface="+mn-lt"/>
              </a:rPr>
              <a:t>Προσωρινή:</a:t>
            </a:r>
            <a:r>
              <a:rPr lang="en-GB" noProof="1">
                <a:solidFill>
                  <a:srgbClr val="00B050"/>
                </a:solidFill>
                <a:ea typeface="+mn-lt"/>
                <a:cs typeface="+mn-lt"/>
              </a:rPr>
              <a:t> </a:t>
            </a:r>
            <a:r>
              <a:rPr lang="en-GB" sz="1400" noProof="1">
                <a:ea typeface="+mn-lt"/>
                <a:cs typeface="+mn-lt"/>
              </a:rPr>
              <a:t>Η χρονική ανάλυση ορίζεται ως το χρονικό διάστημα που απαιτείται για την επανεπίσκεψη και την απόκτηση δεδομένων για την ίδια ακριβώς θέση</a:t>
            </a:r>
            <a:r>
              <a:rPr lang="en-GB" sz="1100" noProof="1">
                <a:ea typeface="+mn-lt"/>
                <a:cs typeface="+mn-lt"/>
              </a:rPr>
              <a:t>.</a:t>
            </a:r>
            <a:endParaRPr lang="en-GB" sz="1400" noProof="1">
              <a:ea typeface="Calibri"/>
              <a:cs typeface="Calibri"/>
            </a:endParaRPr>
          </a:p>
          <a:p>
            <a:pPr algn="just">
              <a:lnSpc>
                <a:spcPct val="150000"/>
              </a:lnSpc>
            </a:pPr>
            <a:r>
              <a:rPr lang="en-GB" sz="2000" b="1" noProof="1">
                <a:solidFill>
                  <a:srgbClr val="00B050"/>
                </a:solidFill>
              </a:rPr>
              <a:t>Ραδιομετρική</a:t>
            </a:r>
            <a:r>
              <a:rPr lang="en-GB" sz="2000" b="1" noProof="1">
                <a:solidFill>
                  <a:srgbClr val="00B050"/>
                </a:solidFill>
                <a:ea typeface="+mn-lt"/>
                <a:cs typeface="+mn-lt"/>
              </a:rPr>
              <a:t>:</a:t>
            </a:r>
            <a:r>
              <a:rPr lang="en-GB" noProof="1">
                <a:solidFill>
                  <a:srgbClr val="00B050"/>
                </a:solidFill>
              </a:rPr>
              <a:t> </a:t>
            </a:r>
            <a:r>
              <a:rPr lang="en-GB" sz="1400" noProof="1">
                <a:ea typeface="+mn-lt"/>
                <a:cs typeface="+mn-lt"/>
              </a:rPr>
              <a:t>Η ραδιομετρική ανάλυση σχετίζεται με το πόσες πληροφορίες γίνονται αντιληπτές από τον αισθητήρα ενός δορυφόρου. Όσο υψηλότερη είναι η ραδιομετρική ανάλυση, τόσο περισσότερες αποχρώσεις του γκρι βλέπει ο χρήστης.</a:t>
            </a:r>
          </a:p>
        </p:txBody>
      </p:sp>
      <p:sp>
        <p:nvSpPr>
          <p:cNvPr id="10" name="CaixaDeTexto 9">
            <a:extLst>
              <a:ext uri="{FF2B5EF4-FFF2-40B4-BE49-F238E27FC236}">
                <a16:creationId xmlns:a16="http://schemas.microsoft.com/office/drawing/2014/main" id="{9663565D-F341-4069-81D8-66513A4245CA}"/>
              </a:ext>
            </a:extLst>
          </p:cNvPr>
          <p:cNvSpPr txBox="1"/>
          <p:nvPr/>
        </p:nvSpPr>
        <p:spPr>
          <a:xfrm>
            <a:off x="-175670" y="597971"/>
            <a:ext cx="12536615" cy="1077218"/>
          </a:xfrm>
          <a:prstGeom prst="rect">
            <a:avLst/>
          </a:prstGeom>
          <a:noFill/>
        </p:spPr>
        <p:txBody>
          <a:bodyPr wrap="square" lIns="91440" tIns="45720" rIns="91440" bIns="45720" rtlCol="0" anchor="t">
            <a:spAutoFit/>
          </a:bodyPr>
          <a:lstStyle/>
          <a:p>
            <a:pPr algn="ctr"/>
            <a:r>
              <a:rPr lang="en-US" sz="3200" noProof="1">
                <a:solidFill>
                  <a:srgbClr val="92D050"/>
                </a:solidFill>
              </a:rPr>
              <a:t>Σύνολο</a:t>
            </a:r>
            <a:r>
              <a:rPr lang="en-US" sz="3200" noProof="1">
                <a:solidFill>
                  <a:srgbClr val="92D050"/>
                </a:solidFill>
                <a:ea typeface="+mn-lt"/>
                <a:cs typeface="+mn-lt"/>
              </a:rPr>
              <a:t> χαρακτηριστικών και συστατικών που</a:t>
            </a:r>
            <a:endParaRPr lang="en-US" sz="3200" noProof="1">
              <a:solidFill>
                <a:srgbClr val="92D050"/>
              </a:solidFill>
              <a:ea typeface="Calibri"/>
              <a:cs typeface="Calibri"/>
            </a:endParaRPr>
          </a:p>
          <a:p>
            <a:pPr algn="ctr"/>
            <a:r>
              <a:rPr lang="en-US" sz="3200" noProof="1">
                <a:solidFill>
                  <a:srgbClr val="92D050"/>
                </a:solidFill>
                <a:ea typeface="+mn-lt"/>
                <a:cs typeface="+mn-lt"/>
              </a:rPr>
              <a:t>πρέπει να λαμβάνονται υπόψη κατά τη συλλογή δεδομένων μέσω RS</a:t>
            </a:r>
            <a:endParaRPr lang="en-US" sz="3200" noProof="1">
              <a:ea typeface="+mn-lt"/>
              <a:cs typeface="+mn-lt"/>
            </a:endParaRPr>
          </a:p>
        </p:txBody>
      </p:sp>
    </p:spTree>
    <p:extLst>
      <p:ext uri="{BB962C8B-B14F-4D97-AF65-F5344CB8AC3E}">
        <p14:creationId xmlns:p14="http://schemas.microsoft.com/office/powerpoint/2010/main" val="1269659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Texto 3">
            <a:extLst>
              <a:ext uri="{FF2B5EF4-FFF2-40B4-BE49-F238E27FC236}">
                <a16:creationId xmlns:a16="http://schemas.microsoft.com/office/drawing/2014/main" id="{865D15E0-519B-48A3-A073-3169AA628E18}"/>
              </a:ext>
            </a:extLst>
          </p:cNvPr>
          <p:cNvSpPr>
            <a:spLocks noGrp="1"/>
          </p:cNvSpPr>
          <p:nvPr>
            <p:ph type="body" sz="half" idx="2"/>
          </p:nvPr>
        </p:nvSpPr>
        <p:spPr>
          <a:xfrm>
            <a:off x="500987" y="1998677"/>
            <a:ext cx="11190025" cy="3865228"/>
          </a:xfrm>
        </p:spPr>
        <p:txBody>
          <a:bodyPr vert="horz" lIns="91440" tIns="45720" rIns="91440" bIns="45720" rtlCol="0" anchor="t">
            <a:normAutofit fontScale="92500"/>
          </a:bodyPr>
          <a:lstStyle/>
          <a:p>
            <a:pPr algn="ctr"/>
            <a:r>
              <a:rPr lang="en-US" sz="3600" b="1" noProof="1">
                <a:solidFill>
                  <a:schemeClr val="accent6"/>
                </a:solidFill>
              </a:rPr>
              <a:t>Υπο</a:t>
            </a:r>
            <a:r>
              <a:rPr lang="el-GR" sz="3600" b="1" noProof="1">
                <a:solidFill>
                  <a:schemeClr val="accent6"/>
                </a:solidFill>
              </a:rPr>
              <a:t>ενότητα</a:t>
            </a:r>
            <a:r>
              <a:rPr lang="en-US" sz="3600" b="1" noProof="1">
                <a:solidFill>
                  <a:schemeClr val="accent6"/>
                </a:solidFill>
                <a:ea typeface="+mn-lt"/>
                <a:cs typeface="+mn-lt"/>
              </a:rPr>
              <a:t> 3.</a:t>
            </a:r>
            <a:br>
              <a:rPr lang="en-US" sz="800" b="1" noProof="1"/>
            </a:br>
            <a:endParaRPr lang="en-US" sz="800" b="1" noProof="1">
              <a:solidFill>
                <a:schemeClr val="accent6"/>
              </a:solidFill>
              <a:ea typeface="Calibri"/>
              <a:cs typeface="Calibri"/>
            </a:endParaRPr>
          </a:p>
          <a:p>
            <a:pPr algn="ctr"/>
            <a:br>
              <a:rPr lang="en-US" noProof="1"/>
            </a:br>
            <a:r>
              <a:rPr lang="en-US" sz="4000" noProof="1">
                <a:solidFill>
                  <a:srgbClr val="94C020"/>
                </a:solidFill>
                <a:ea typeface="+mn-lt"/>
                <a:cs typeface="+mn-lt"/>
              </a:rPr>
              <a:t>Εισαγωγή στην ανάλυση και επεξεργασία δεδομένων.</a:t>
            </a:r>
            <a:endParaRPr lang="en-US" sz="4000" noProof="1">
              <a:solidFill>
                <a:srgbClr val="94C020"/>
              </a:solidFill>
              <a:ea typeface="Calibri"/>
              <a:cs typeface="Calibri"/>
            </a:endParaRPr>
          </a:p>
          <a:p>
            <a:pPr algn="ctr"/>
            <a:r>
              <a:rPr lang="en-US" sz="4000" noProof="1">
                <a:solidFill>
                  <a:srgbClr val="94C020"/>
                </a:solidFill>
                <a:ea typeface="+mn-lt"/>
                <a:cs typeface="+mn-lt"/>
              </a:rPr>
              <a:t>Εισαγωγή στο λογισμικό επεξεργασίας εικόνας και στις μεθόδους ανάλυσης χωρικών δεδομένων για την εξαγωγή σημαντικών πληροφοριών από εικόνες τηλεπισκόπησης.</a:t>
            </a:r>
            <a:endParaRPr lang="en-US" noProof="1"/>
          </a:p>
        </p:txBody>
      </p:sp>
      <p:sp>
        <p:nvSpPr>
          <p:cNvPr id="5" name="Marcador de Posição do Rodapé 4">
            <a:extLst>
              <a:ext uri="{FF2B5EF4-FFF2-40B4-BE49-F238E27FC236}">
                <a16:creationId xmlns:a16="http://schemas.microsoft.com/office/drawing/2014/main" id="{69578C45-620E-43EB-BC77-23A617AB7C46}"/>
              </a:ext>
            </a:extLst>
          </p:cNvPr>
          <p:cNvSpPr>
            <a:spLocks noGrp="1"/>
          </p:cNvSpPr>
          <p:nvPr>
            <p:ph type="ftr" sz="quarter" idx="11"/>
          </p:nvPr>
        </p:nvSpPr>
        <p:spPr/>
        <p:txBody>
          <a:bodyPr/>
          <a:lstStyle/>
          <a:p>
            <a:r>
              <a:rPr lang="en-GB" noProof="1">
                <a:ea typeface="+mn-lt"/>
                <a:cs typeface="+mn-lt"/>
              </a:rPr>
              <a:t>Ενότητα: Ενότητα: Ψηφιακές τεχνολογίες και τεχνητή νοημοσύνη / Μαθησιακή Ενότητα: Υποενότητα 3: Εισαγωγή στην ανάλυση και επεξεργασία δεδομένων: Εισαγωγή στο λογισμικό επεξεργασίας εικόνας και στις μεθόδους ανάλυσης χωρικών δεδομένων για την εξαγωγή ουσιαστικών πληροφοριών από εικόνες τηλεπισκόπησης</a:t>
            </a:r>
            <a:endParaRPr lang="en-GB" noProof="1">
              <a:ea typeface="Calibri"/>
              <a:cs typeface="Calibri"/>
            </a:endParaRPr>
          </a:p>
        </p:txBody>
      </p:sp>
      <p:sp>
        <p:nvSpPr>
          <p:cNvPr id="6" name="Marcador de Posição do Número do Diapositivo 5">
            <a:extLst>
              <a:ext uri="{FF2B5EF4-FFF2-40B4-BE49-F238E27FC236}">
                <a16:creationId xmlns:a16="http://schemas.microsoft.com/office/drawing/2014/main" id="{4B13DF9B-8AB2-4EFD-B34C-147D53206A17}"/>
              </a:ext>
            </a:extLst>
          </p:cNvPr>
          <p:cNvSpPr>
            <a:spLocks noGrp="1"/>
          </p:cNvSpPr>
          <p:nvPr>
            <p:ph type="sldNum" sz="quarter" idx="12"/>
          </p:nvPr>
        </p:nvSpPr>
        <p:spPr/>
        <p:txBody>
          <a:bodyPr/>
          <a:lstStyle/>
          <a:p>
            <a:fld id="{D57F1E4F-1CFF-5643-939E-217C01CDF565}" type="slidenum">
              <a:rPr lang="en-US" smtClean="0"/>
              <a:pPr/>
              <a:t>12</a:t>
            </a:fld>
            <a:endParaRPr lang="en-US"/>
          </a:p>
        </p:txBody>
      </p:sp>
    </p:spTree>
    <p:extLst>
      <p:ext uri="{BB962C8B-B14F-4D97-AF65-F5344CB8AC3E}">
        <p14:creationId xmlns:p14="http://schemas.microsoft.com/office/powerpoint/2010/main" val="3884624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1066931"/>
            <a:ext cx="10515600" cy="1009651"/>
          </a:xfrm>
        </p:spPr>
        <p:txBody>
          <a:bodyPr>
            <a:normAutofit fontScale="90000"/>
          </a:bodyPr>
          <a:lstStyle/>
          <a:p>
            <a:pPr algn="ctr"/>
            <a:r>
              <a:rPr lang="en-GB" noProof="1"/>
              <a:t>Σημαντικές</a:t>
            </a:r>
            <a:r>
              <a:rPr lang="en-GB" noProof="1">
                <a:ea typeface="+mj-lt"/>
                <a:cs typeface="+mj-lt"/>
              </a:rPr>
              <a:t> ιδιότητες που πρέπει να λαμβάνονται υπόψη κατά την αναζήτηση δεδομένων RS</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GB" noProof="1">
                <a:ea typeface="+mn-lt"/>
                <a:cs typeface="+mn-lt"/>
              </a:rPr>
              <a:t>Ενότητα: Ενότητα: Ψηφιακές τεχνολογίες και τεχνητή νοημοσύνη / Μαθησιακή Ενότητα: Υποενότητα 3: Εισαγωγή στην ανάλυση και επεξεργασία δεδομένων: Εισαγωγή στο λογισμικό επεξεργασίας εικόνας και στις μεθόδους ανάλυσης χωρικών δεδομένων για την εξαγωγή ουσιαστικών πληροφοριών από εικόνες τηλεπισκόπησης</a:t>
            </a:r>
            <a:endParaRPr lang="en-GB" noProof="1">
              <a:ea typeface="Calibri"/>
              <a:cs typeface="Calibri"/>
            </a:endParaRPr>
          </a:p>
          <a:p>
            <a:endParaRPr lang="en-GB">
              <a:ea typeface="Calibri"/>
              <a:cs typeface="Calibri"/>
            </a:endParaRP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13</a:t>
            </a:fld>
            <a:endParaRPr lang="en-US"/>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2441195"/>
            <a:ext cx="11074168" cy="3734179"/>
          </a:xfrm>
        </p:spPr>
        <p:txBody>
          <a:bodyPr/>
          <a:lstStyle/>
          <a:p>
            <a:pPr>
              <a:buClr>
                <a:schemeClr val="accent6">
                  <a:lumMod val="75000"/>
                </a:schemeClr>
              </a:buClr>
            </a:pPr>
            <a:r>
              <a:rPr lang="en-GB" noProof="1"/>
              <a:t>Χωρική</a:t>
            </a:r>
            <a:r>
              <a:rPr lang="en-GB" noProof="1">
                <a:ea typeface="+mn-lt"/>
                <a:cs typeface="+mn-lt"/>
              </a:rPr>
              <a:t> ανάλυση ή μέγεθος εικονοστοιχείου</a:t>
            </a:r>
            <a:endParaRPr lang="en-GB" noProof="1">
              <a:ea typeface="Calibri"/>
              <a:cs typeface="Calibri"/>
            </a:endParaRPr>
          </a:p>
          <a:p>
            <a:pPr>
              <a:buClr>
                <a:schemeClr val="accent6">
                  <a:lumMod val="75000"/>
                </a:schemeClr>
              </a:buClr>
            </a:pPr>
            <a:r>
              <a:rPr lang="en-GB" noProof="1">
                <a:ea typeface="+mn-lt"/>
                <a:cs typeface="+mn-lt"/>
              </a:rPr>
              <a:t>Ημερομηνία ή ώρα του έτους/εποχής</a:t>
            </a:r>
            <a:endParaRPr lang="en-GB" noProof="1">
              <a:ea typeface="Calibri"/>
              <a:cs typeface="Calibri"/>
            </a:endParaRPr>
          </a:p>
          <a:p>
            <a:pPr>
              <a:buClr>
                <a:schemeClr val="accent6">
                  <a:lumMod val="75000"/>
                </a:schemeClr>
              </a:buClr>
            </a:pPr>
            <a:r>
              <a:rPr lang="en-GB" noProof="1">
                <a:ea typeface="+mn-lt"/>
                <a:cs typeface="+mn-lt"/>
              </a:rPr>
              <a:t>Νεφοκάλυψη</a:t>
            </a:r>
            <a:endParaRPr lang="en-GB" noProof="1">
              <a:ea typeface="Calibri"/>
              <a:cs typeface="Calibri"/>
            </a:endParaRPr>
          </a:p>
          <a:p>
            <a:pPr>
              <a:buClr>
                <a:schemeClr val="accent6">
                  <a:lumMod val="75000"/>
                </a:schemeClr>
              </a:buClr>
            </a:pPr>
            <a:r>
              <a:rPr lang="en-GB" noProof="1">
                <a:ea typeface="+mn-lt"/>
                <a:cs typeface="+mn-lt"/>
              </a:rPr>
              <a:t>Μήκη κύματος για τη μέτρηση διαφορετικών φυσικών ιδιοτήτων</a:t>
            </a:r>
            <a:endParaRPr lang="en-GB" noProof="1">
              <a:ea typeface="Calibri"/>
              <a:cs typeface="Calibri"/>
            </a:endParaRPr>
          </a:p>
          <a:p>
            <a:pPr>
              <a:buClr>
                <a:schemeClr val="accent6">
                  <a:lumMod val="75000"/>
                </a:schemeClr>
              </a:buClr>
            </a:pPr>
            <a:r>
              <a:rPr lang="en-GB" noProof="1">
                <a:ea typeface="+mn-lt"/>
                <a:cs typeface="+mn-lt"/>
              </a:rPr>
              <a:t>Διαθεσιμότητα ιστορικών δεδομένων</a:t>
            </a:r>
            <a:endParaRPr lang="en-GB" noProof="1">
              <a:ea typeface="Calibri"/>
              <a:cs typeface="Calibri"/>
            </a:endParaRPr>
          </a:p>
          <a:p>
            <a:pPr>
              <a:buClr>
                <a:schemeClr val="accent6">
                  <a:lumMod val="75000"/>
                </a:schemeClr>
              </a:buClr>
            </a:pPr>
            <a:r>
              <a:rPr lang="en-GB" noProof="1"/>
              <a:t>Θόρυβος</a:t>
            </a:r>
            <a:r>
              <a:rPr lang="en-GB" noProof="1">
                <a:ea typeface="+mn-lt"/>
                <a:cs typeface="+mn-lt"/>
              </a:rPr>
              <a:t> ή τεχνουργήματα στα δεδομένα</a:t>
            </a:r>
            <a:endParaRPr lang="pt-PT" noProof="1"/>
          </a:p>
          <a:p>
            <a:endParaRPr lang="en-GB"/>
          </a:p>
        </p:txBody>
      </p:sp>
    </p:spTree>
    <p:extLst>
      <p:ext uri="{BB962C8B-B14F-4D97-AF65-F5344CB8AC3E}">
        <p14:creationId xmlns:p14="http://schemas.microsoft.com/office/powerpoint/2010/main" val="30683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838200" y="966263"/>
            <a:ext cx="10515600" cy="1009651"/>
          </a:xfrm>
        </p:spPr>
        <p:txBody>
          <a:bodyPr>
            <a:normAutofit fontScale="90000"/>
          </a:bodyPr>
          <a:lstStyle/>
          <a:p>
            <a:pPr algn="ctr"/>
            <a:r>
              <a:rPr lang="en-US" noProof="1">
                <a:ea typeface="+mj-lt"/>
                <a:cs typeface="+mj-lt"/>
              </a:rPr>
              <a:t>Γενικός τεχνικός αγωγός επεξεργασίας και ανάλυσης μεγάλων δεδομένων RS</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GB" noProof="1">
                <a:ea typeface="+mn-lt"/>
                <a:cs typeface="+mn-lt"/>
              </a:rPr>
              <a:t>Ενότητα: Ενότητα: Ψηφιακές τεχνολογίες και τεχνητή νοημοσύνη / Μαθησιακή Ενότητα: Υποενότητα 3: Εισαγωγή στην ανάλυση και επεξεργασία δεδομένων: Εισαγωγή στο λογισμικό επεξεργασίας εικόνας και στις μεθόδους ανάλυσης χωρικών δεδομένων για την εξαγωγή ουσιαστικών πληροφοριών από εικόνες τηλεπισκόπησης</a:t>
            </a:r>
            <a:endParaRPr lang="en-GB" noProof="1">
              <a:ea typeface="Calibri"/>
              <a:cs typeface="Calibri"/>
            </a:endParaRP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14</a:t>
            </a:fld>
            <a:endParaRPr lang="it-IT"/>
          </a:p>
        </p:txBody>
      </p:sp>
      <p:pic>
        <p:nvPicPr>
          <p:cNvPr id="2" name="Marcador de Posição do Gráfico 1">
            <a:extLst>
              <a:ext uri="{FF2B5EF4-FFF2-40B4-BE49-F238E27FC236}">
                <a16:creationId xmlns:a16="http://schemas.microsoft.com/office/drawing/2014/main" id="{B8A015D4-BF81-41DA-B89E-B14E67094652}"/>
              </a:ext>
            </a:extLst>
          </p:cNvPr>
          <p:cNvPicPr>
            <a:picLocks noGrp="1" noChangeAspect="1"/>
          </p:cNvPicPr>
          <p:nvPr>
            <p:ph type="chart" sz="quarter" idx="14"/>
          </p:nvPr>
        </p:nvPicPr>
        <p:blipFill>
          <a:blip r:embed="rId2"/>
          <a:stretch>
            <a:fillRect/>
          </a:stretch>
        </p:blipFill>
        <p:spPr>
          <a:xfrm>
            <a:off x="2216019" y="2666378"/>
            <a:ext cx="7759961" cy="3040395"/>
          </a:xfrm>
          <a:prstGeom prst="rect">
            <a:avLst/>
          </a:prstGeom>
        </p:spPr>
      </p:pic>
    </p:spTree>
    <p:extLst>
      <p:ext uri="{BB962C8B-B14F-4D97-AF65-F5344CB8AC3E}">
        <p14:creationId xmlns:p14="http://schemas.microsoft.com/office/powerpoint/2010/main" val="3211433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9A703-8524-4513-A19D-4C09F304398D}"/>
              </a:ext>
            </a:extLst>
          </p:cNvPr>
          <p:cNvSpPr>
            <a:spLocks noGrp="1"/>
          </p:cNvSpPr>
          <p:nvPr>
            <p:ph type="title"/>
          </p:nvPr>
        </p:nvSpPr>
        <p:spPr>
          <a:xfrm>
            <a:off x="838200" y="1062037"/>
            <a:ext cx="10526805" cy="651062"/>
          </a:xfrm>
        </p:spPr>
        <p:txBody>
          <a:bodyPr vert="horz" lIns="91440" tIns="45720" rIns="91440" bIns="45720" rtlCol="0" anchor="ctr">
            <a:noAutofit/>
          </a:bodyPr>
          <a:lstStyle/>
          <a:p>
            <a:r>
              <a:rPr lang="en-GB" sz="2800" noProof="1">
                <a:ea typeface="+mj-lt"/>
                <a:cs typeface="+mj-lt"/>
              </a:rPr>
              <a:t>Πτυχές που πρέπει να λαμβάνονται υπόψη κατά την επεξεργασία δεδομένων RS</a:t>
            </a:r>
          </a:p>
        </p:txBody>
      </p:sp>
      <p:sp>
        <p:nvSpPr>
          <p:cNvPr id="3" name="Marcador de Posição do Rodapé 2">
            <a:extLst>
              <a:ext uri="{FF2B5EF4-FFF2-40B4-BE49-F238E27FC236}">
                <a16:creationId xmlns:a16="http://schemas.microsoft.com/office/drawing/2014/main" id="{0AE7C14A-46FF-4823-92F5-3A34FD86AB26}"/>
              </a:ext>
            </a:extLst>
          </p:cNvPr>
          <p:cNvSpPr>
            <a:spLocks noGrp="1"/>
          </p:cNvSpPr>
          <p:nvPr>
            <p:ph type="ftr" sz="quarter" idx="10"/>
          </p:nvPr>
        </p:nvSpPr>
        <p:spPr/>
        <p:txBody>
          <a:bodyPr/>
          <a:lstStyle/>
          <a:p>
            <a:r>
              <a:rPr lang="en-GB" noProof="1">
                <a:ea typeface="+mn-lt"/>
                <a:cs typeface="+mn-lt"/>
              </a:rPr>
              <a:t>Ενότητα: Ενότητα: Ψηφιακές τεχνολογίες και τεχνητή νοημοσύνη / Μαθησιακή Ενότητα: Υποενότητα 3: Εισαγωγή στην ανάλυση και επεξεργασία δεδομένων: Εισαγωγή στο λογισμικό επεξεργασίας εικόνας και στις μεθόδους ανάλυσης χωρικών δεδομένων για την εξαγωγή ουσιαστικών πληροφοριών από εικόνες τηλεπισκόπησης</a:t>
            </a:r>
          </a:p>
        </p:txBody>
      </p:sp>
      <p:sp>
        <p:nvSpPr>
          <p:cNvPr id="4" name="Marcador de Posição do Número do Diapositivo 3">
            <a:extLst>
              <a:ext uri="{FF2B5EF4-FFF2-40B4-BE49-F238E27FC236}">
                <a16:creationId xmlns:a16="http://schemas.microsoft.com/office/drawing/2014/main" id="{D427CAFF-EE8B-4E02-B156-815A110E3987}"/>
              </a:ext>
            </a:extLst>
          </p:cNvPr>
          <p:cNvSpPr>
            <a:spLocks noGrp="1"/>
          </p:cNvSpPr>
          <p:nvPr>
            <p:ph type="sldNum" sz="quarter" idx="11"/>
          </p:nvPr>
        </p:nvSpPr>
        <p:spPr/>
        <p:txBody>
          <a:bodyPr/>
          <a:lstStyle/>
          <a:p>
            <a:fld id="{D57F1E4F-1CFF-5643-939E-217C01CDF565}" type="slidenum">
              <a:rPr lang="it-IT" smtClean="0"/>
              <a:pPr/>
              <a:t>15</a:t>
            </a:fld>
            <a:endParaRPr lang="it-IT"/>
          </a:p>
        </p:txBody>
      </p:sp>
      <p:sp>
        <p:nvSpPr>
          <p:cNvPr id="12" name="CaixaDeTexto 11">
            <a:extLst>
              <a:ext uri="{FF2B5EF4-FFF2-40B4-BE49-F238E27FC236}">
                <a16:creationId xmlns:a16="http://schemas.microsoft.com/office/drawing/2014/main" id="{E6A23781-46B8-4F8D-B4B1-457C72770E08}"/>
              </a:ext>
            </a:extLst>
          </p:cNvPr>
          <p:cNvSpPr txBox="1"/>
          <p:nvPr/>
        </p:nvSpPr>
        <p:spPr>
          <a:xfrm>
            <a:off x="527703" y="1690688"/>
            <a:ext cx="10999862" cy="4478149"/>
          </a:xfrm>
          <a:prstGeom prst="rect">
            <a:avLst/>
          </a:prstGeom>
          <a:noFill/>
        </p:spPr>
        <p:txBody>
          <a:bodyPr wrap="square" lIns="91440" tIns="45720" rIns="91440" bIns="45720" rtlCol="0" anchor="t">
            <a:spAutoFit/>
          </a:bodyPr>
          <a:lstStyle/>
          <a:p>
            <a:pPr algn="just">
              <a:lnSpc>
                <a:spcPct val="150000"/>
              </a:lnSpc>
            </a:pPr>
            <a:r>
              <a:rPr lang="en-GB" b="1" noProof="1">
                <a:solidFill>
                  <a:schemeClr val="accent6"/>
                </a:solidFill>
              </a:rPr>
              <a:t>Γεωμετρική</a:t>
            </a:r>
            <a:r>
              <a:rPr lang="en-GB" b="1" noProof="1">
                <a:solidFill>
                  <a:schemeClr val="accent6"/>
                </a:solidFill>
                <a:ea typeface="+mn-lt"/>
                <a:cs typeface="+mn-lt"/>
              </a:rPr>
              <a:t> (χωρική)</a:t>
            </a:r>
            <a:r>
              <a:rPr lang="en-GB" b="1">
                <a:solidFill>
                  <a:schemeClr val="accent6"/>
                </a:solidFill>
                <a:ea typeface="+mn-lt"/>
                <a:cs typeface="+mn-lt"/>
              </a:rPr>
              <a:t> -</a:t>
            </a:r>
            <a:r>
              <a:rPr lang="en-GB" noProof="1">
                <a:solidFill>
                  <a:schemeClr val="accent6"/>
                </a:solidFill>
              </a:rPr>
              <a:t> </a:t>
            </a:r>
            <a:r>
              <a:rPr lang="en-GB" sz="1200" noProof="1">
                <a:ea typeface="+mn-lt"/>
                <a:cs typeface="+mn-lt"/>
              </a:rPr>
              <a:t>Είναι μια προσέγγιση που επικεντρώνεται στην ακριβή χαρτογράφηση κάθε εικονοστοιχείου στο γεωγραφικό χώρο μέσω τεχνικών όπως η γεωμετρική διόρθωση, η ορθοδιόρθωση, η διόρθωση του εδάφους και η τρισδιάστατη ανακατασκευή, με το αρχικό κρίσιμο βήμα να είναι η καταγραφή της εικόνας - μια διαδικασία που περιλαμβάνει πολυτροπική, πολυχρονική και πολυγωνική ευθυγράμμιση, η οποία επιτυγχάνεται μέσω της εξαγωγής χαρακτηριστικών, της αντιστοίχισης χαρακτηριστικών και της στρέβλωσης της εικόνας.</a:t>
            </a:r>
          </a:p>
          <a:p>
            <a:pPr algn="just">
              <a:lnSpc>
                <a:spcPct val="150000"/>
              </a:lnSpc>
            </a:pPr>
            <a:r>
              <a:rPr lang="en-GB" b="1" noProof="1">
                <a:solidFill>
                  <a:schemeClr val="accent6"/>
                </a:solidFill>
                <a:ea typeface="+mn-lt"/>
                <a:cs typeface="+mn-lt"/>
              </a:rPr>
              <a:t>Ραδιομετρική (φασματική) -</a:t>
            </a:r>
            <a:r>
              <a:rPr lang="en-GB" b="1" noProof="1">
                <a:solidFill>
                  <a:schemeClr val="accent6"/>
                </a:solidFill>
              </a:rPr>
              <a:t> </a:t>
            </a:r>
            <a:r>
              <a:rPr lang="en-GB" sz="1200" noProof="1"/>
              <a:t>η</a:t>
            </a:r>
            <a:r>
              <a:rPr lang="en-GB" sz="1200" noProof="1">
                <a:ea typeface="+mn-lt"/>
                <a:cs typeface="+mn-lt"/>
              </a:rPr>
              <a:t> επεξεργασία χαρτογραφεί ή διορθώνει τιμές εικονοστοιχείων από έναν μετρούμενο χώρο σε έναν άλλο, με ή χωρίς δεδομένα αναφοράς, συμπεριλαμβανομένης της αντιστροφής φυσικών παραμέτρων, της απόλυτης και σχετικής ραδιομετρικής διόρθωσης και της ραδιομετρικής κανονικοποίησης.</a:t>
            </a:r>
          </a:p>
          <a:p>
            <a:pPr>
              <a:lnSpc>
                <a:spcPct val="150000"/>
              </a:lnSpc>
            </a:pPr>
            <a:r>
              <a:rPr lang="en-GB" b="1" noProof="1">
                <a:solidFill>
                  <a:schemeClr val="accent6"/>
                </a:solidFill>
                <a:ea typeface="+mn-lt"/>
                <a:cs typeface="+mn-lt"/>
              </a:rPr>
              <a:t>Κάλυψη σύννεφων -</a:t>
            </a:r>
            <a:r>
              <a:rPr lang="en-GB" b="1" noProof="1">
                <a:solidFill>
                  <a:schemeClr val="accent6"/>
                </a:solidFill>
              </a:rPr>
              <a:t> </a:t>
            </a:r>
            <a:r>
              <a:rPr lang="en-GB" sz="1200" noProof="1"/>
              <a:t>Στον</a:t>
            </a:r>
            <a:r>
              <a:rPr lang="en-GB" sz="1200" noProof="1">
                <a:ea typeface="+mn-lt"/>
                <a:cs typeface="+mn-lt"/>
              </a:rPr>
              <a:t> αγωγό των εφαρμογών RS, οι περιοχές που καλύπτονται από σύννεφα θεωρούνται άκυρες και η απόκρυψη σύννεφων είναι ένα σημαντικό βήμα για την οριοθέτηση και την εξαγωγή περιοχών χωρίς σύννεφα (έγκυρων) από εικόνες RS για την ακόλουθη ανάλυση.</a:t>
            </a:r>
          </a:p>
          <a:p>
            <a:pPr algn="just">
              <a:lnSpc>
                <a:spcPct val="150000"/>
              </a:lnSpc>
            </a:pPr>
            <a:r>
              <a:rPr lang="en-GB" b="1" noProof="1">
                <a:solidFill>
                  <a:schemeClr val="accent6"/>
                </a:solidFill>
                <a:ea typeface="+mn-lt"/>
                <a:cs typeface="+mn-lt"/>
              </a:rPr>
              <a:t>Συγχώνευση δεδομένων -</a:t>
            </a:r>
            <a:r>
              <a:rPr lang="en-GB" sz="1400" noProof="1"/>
              <a:t> </a:t>
            </a:r>
            <a:r>
              <a:rPr lang="en-GB" sz="1200" noProof="1"/>
              <a:t>είναι</a:t>
            </a:r>
            <a:r>
              <a:rPr lang="en-GB" sz="1200" noProof="1">
                <a:ea typeface="+mn-lt"/>
                <a:cs typeface="+mn-lt"/>
              </a:rPr>
              <a:t> ο συνδυασμός πολλαπλών εικόνων (που έχουν ληφθεί μέσω διαφόρων αισθητήρων με διαφορετικές ρυθμίσεις παραμέτρων) για τη δημιουργία μιας ενιαίας εικόνας που συνδυάζει όλες τις σημαντικές πληροφορίες από τις επιμέρους εικόνες. Ως εκ τούτου, οι μέθοδοι σύντηξης δεδομένων παρέχουν στη σύνθετη (συγχωνευμένη) εικόνα συμπληρωματικές πληροφορίες.</a:t>
            </a:r>
            <a:endParaRPr lang="en-GB" sz="1200" noProof="1">
              <a:ea typeface="Calibri"/>
              <a:cs typeface="Calibri"/>
            </a:endParaRPr>
          </a:p>
          <a:p>
            <a:pPr>
              <a:lnSpc>
                <a:spcPct val="150000"/>
              </a:lnSpc>
            </a:pPr>
            <a:endParaRPr lang="en-GB" noProof="1">
              <a:ea typeface="Calibri"/>
              <a:cs typeface="Calibri"/>
            </a:endParaRPr>
          </a:p>
          <a:p>
            <a:endParaRPr lang="pt-PT"/>
          </a:p>
        </p:txBody>
      </p:sp>
    </p:spTree>
    <p:extLst>
      <p:ext uri="{BB962C8B-B14F-4D97-AF65-F5344CB8AC3E}">
        <p14:creationId xmlns:p14="http://schemas.microsoft.com/office/powerpoint/2010/main" val="890336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Rodapé 2">
            <a:extLst>
              <a:ext uri="{FF2B5EF4-FFF2-40B4-BE49-F238E27FC236}">
                <a16:creationId xmlns:a16="http://schemas.microsoft.com/office/drawing/2014/main" id="{64905A28-7A23-44D2-A0D6-A7A14A42EE5D}"/>
              </a:ext>
            </a:extLst>
          </p:cNvPr>
          <p:cNvSpPr>
            <a:spLocks noGrp="1"/>
          </p:cNvSpPr>
          <p:nvPr>
            <p:ph type="ftr" sz="quarter" idx="10"/>
          </p:nvPr>
        </p:nvSpPr>
        <p:spPr/>
        <p:txBody>
          <a:bodyPr/>
          <a:lstStyle/>
          <a:p>
            <a:r>
              <a:rPr lang="en-GB" noProof="1">
                <a:ea typeface="+mn-lt"/>
                <a:cs typeface="+mn-lt"/>
              </a:rPr>
              <a:t>Ενότητα: Ενότητα: Ψηφιακές τεχνολογίες και τεχνητή νοημοσύνη / Μαθησιακή Ενότητα: Υποενότητα 4: Εφαρμογές της τηλεπισκόπησης στη γεωργία: διερεύνηση παραδειγμάτων περιπτώσεων που καταδεικνύουν τις πιθανές εφαρμογές της τηλεπισκόπησης στη γεωργία, συγκεκριμένα στην αξιολόγηση διαφόρων δεικτών που είναι σημαντικοί για τις γεωργικές πρακτικές</a:t>
            </a:r>
            <a:endParaRPr lang="en-GB" noProof="1">
              <a:ea typeface="Calibri"/>
              <a:cs typeface="Calibri"/>
            </a:endParaRPr>
          </a:p>
        </p:txBody>
      </p:sp>
      <p:sp>
        <p:nvSpPr>
          <p:cNvPr id="4" name="Marcador de Posição do Número do Diapositivo 3">
            <a:extLst>
              <a:ext uri="{FF2B5EF4-FFF2-40B4-BE49-F238E27FC236}">
                <a16:creationId xmlns:a16="http://schemas.microsoft.com/office/drawing/2014/main" id="{6A5D664E-C43C-43E1-BE3C-E20A127D7496}"/>
              </a:ext>
            </a:extLst>
          </p:cNvPr>
          <p:cNvSpPr>
            <a:spLocks noGrp="1"/>
          </p:cNvSpPr>
          <p:nvPr>
            <p:ph type="sldNum" sz="quarter" idx="11"/>
          </p:nvPr>
        </p:nvSpPr>
        <p:spPr/>
        <p:txBody>
          <a:bodyPr/>
          <a:lstStyle/>
          <a:p>
            <a:fld id="{D57F1E4F-1CFF-5643-939E-217C01CDF565}" type="slidenum">
              <a:rPr lang="it-IT" smtClean="0"/>
              <a:pPr/>
              <a:t>16</a:t>
            </a:fld>
            <a:endParaRPr lang="it-IT"/>
          </a:p>
        </p:txBody>
      </p:sp>
      <p:sp>
        <p:nvSpPr>
          <p:cNvPr id="9" name="Retângulo 8">
            <a:extLst>
              <a:ext uri="{FF2B5EF4-FFF2-40B4-BE49-F238E27FC236}">
                <a16:creationId xmlns:a16="http://schemas.microsoft.com/office/drawing/2014/main" id="{047866C4-7410-45CD-842C-88AC54ABAC98}"/>
              </a:ext>
            </a:extLst>
          </p:cNvPr>
          <p:cNvSpPr/>
          <p:nvPr/>
        </p:nvSpPr>
        <p:spPr>
          <a:xfrm>
            <a:off x="521515" y="1409350"/>
            <a:ext cx="11148969" cy="4647426"/>
          </a:xfrm>
          <a:prstGeom prst="rect">
            <a:avLst/>
          </a:prstGeom>
        </p:spPr>
        <p:txBody>
          <a:bodyPr wrap="square" lIns="91440" tIns="45720" rIns="91440" bIns="45720" anchor="t">
            <a:spAutoFit/>
          </a:bodyPr>
          <a:lstStyle/>
          <a:p>
            <a:pPr algn="ctr"/>
            <a:r>
              <a:rPr lang="en-US" sz="3600" b="1" noProof="1">
                <a:solidFill>
                  <a:schemeClr val="accent6"/>
                </a:solidFill>
              </a:rPr>
              <a:t>Υποενότητα</a:t>
            </a:r>
            <a:r>
              <a:rPr lang="en-US" sz="3600" b="1" noProof="1">
                <a:solidFill>
                  <a:schemeClr val="accent6"/>
                </a:solidFill>
                <a:ea typeface="+mn-lt"/>
                <a:cs typeface="+mn-lt"/>
              </a:rPr>
              <a:t> 4: </a:t>
            </a:r>
            <a:br>
              <a:rPr lang="en-US" sz="200" b="1">
                <a:solidFill>
                  <a:schemeClr val="accent6"/>
                </a:solidFill>
              </a:rPr>
            </a:br>
            <a:endParaRPr lang="en-US" sz="200" b="1">
              <a:solidFill>
                <a:schemeClr val="accent6"/>
              </a:solidFill>
            </a:endParaRPr>
          </a:p>
          <a:p>
            <a:pPr algn="ctr"/>
            <a:br>
              <a:rPr lang="en-US"/>
            </a:br>
            <a:r>
              <a:rPr lang="en-GB" sz="4000" noProof="1">
                <a:solidFill>
                  <a:srgbClr val="94C020"/>
                </a:solidFill>
              </a:rPr>
              <a:t>Εφαρμογές</a:t>
            </a:r>
            <a:r>
              <a:rPr lang="en-GB" sz="4000" noProof="1">
                <a:solidFill>
                  <a:srgbClr val="94C020"/>
                </a:solidFill>
                <a:ea typeface="+mn-lt"/>
                <a:cs typeface="+mn-lt"/>
              </a:rPr>
              <a:t> της τηλεπισκόπησης στη γεωργία.</a:t>
            </a:r>
          </a:p>
          <a:p>
            <a:pPr algn="ctr"/>
            <a:r>
              <a:rPr lang="en-GB" sz="4000" noProof="1">
                <a:solidFill>
                  <a:srgbClr val="94C020"/>
                </a:solidFill>
                <a:ea typeface="+mn-lt"/>
                <a:cs typeface="+mn-lt"/>
              </a:rPr>
              <a:t>να διερευνήσει παραδείγματα περιπτώσεων που καταδεικνύουν τις πιθανές εφαρμογές της τηλεπισκόπησης στη γεωργία, ιδίως στην αξιολόγηση διαφόρων δεικτών που είναι σημαντικοί για τις γεωργικές πρακτικές</a:t>
            </a:r>
            <a:endParaRPr lang="en-GB" noProof="1">
              <a:ea typeface="Calibri"/>
              <a:cs typeface="Calibri"/>
            </a:endParaRPr>
          </a:p>
        </p:txBody>
      </p:sp>
    </p:spTree>
    <p:extLst>
      <p:ext uri="{BB962C8B-B14F-4D97-AF65-F5344CB8AC3E}">
        <p14:creationId xmlns:p14="http://schemas.microsoft.com/office/powerpoint/2010/main" val="2006347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07A940-1E24-42EC-B7C4-15A6C95C1EDA}"/>
              </a:ext>
            </a:extLst>
          </p:cNvPr>
          <p:cNvSpPr>
            <a:spLocks noGrp="1"/>
          </p:cNvSpPr>
          <p:nvPr>
            <p:ph type="title"/>
          </p:nvPr>
        </p:nvSpPr>
        <p:spPr>
          <a:xfrm>
            <a:off x="609600" y="1016597"/>
            <a:ext cx="10515600" cy="1009651"/>
          </a:xfrm>
        </p:spPr>
        <p:txBody>
          <a:bodyPr>
            <a:normAutofit fontScale="90000"/>
          </a:bodyPr>
          <a:lstStyle/>
          <a:p>
            <a:pPr algn="ctr"/>
            <a:r>
              <a:rPr lang="en-US" noProof="1"/>
              <a:t>Πληροφορίες</a:t>
            </a:r>
            <a:r>
              <a:rPr lang="en-US" noProof="1">
                <a:ea typeface="+mj-lt"/>
                <a:cs typeface="+mj-lt"/>
              </a:rPr>
              <a:t> που παρέχονται από την RS στο</a:t>
            </a:r>
          </a:p>
          <a:p>
            <a:pPr algn="ctr"/>
            <a:r>
              <a:rPr lang="en-US" noProof="1">
                <a:ea typeface="+mj-lt"/>
                <a:cs typeface="+mj-lt"/>
              </a:rPr>
              <a:t>Γεωργικές πρακτικές</a:t>
            </a:r>
            <a:endParaRPr lang="pt-PT" noProof="1"/>
          </a:p>
        </p:txBody>
      </p:sp>
      <p:sp>
        <p:nvSpPr>
          <p:cNvPr id="3" name="Marcador de Posição do Rodapé 2">
            <a:extLst>
              <a:ext uri="{FF2B5EF4-FFF2-40B4-BE49-F238E27FC236}">
                <a16:creationId xmlns:a16="http://schemas.microsoft.com/office/drawing/2014/main" id="{191D1F12-17A3-4BFA-83DD-C144E3BFAE0B}"/>
              </a:ext>
            </a:extLst>
          </p:cNvPr>
          <p:cNvSpPr>
            <a:spLocks noGrp="1"/>
          </p:cNvSpPr>
          <p:nvPr>
            <p:ph type="ftr" sz="quarter" idx="10"/>
          </p:nvPr>
        </p:nvSpPr>
        <p:spPr/>
        <p:txBody>
          <a:bodyPr/>
          <a:lstStyle/>
          <a:p>
            <a:r>
              <a:rPr lang="en-GB" noProof="1">
                <a:ea typeface="+mn-lt"/>
                <a:cs typeface="+mn-lt"/>
              </a:rPr>
              <a:t>Ενότητα: Ενότητα: Ψηφιακές τεχνολογίες και τεχνητή νοημοσύνη / Μαθησιακή Ενότητα: Υποενότητα 4: Εφαρμογές της τηλεπισκόπησης στη γεωργία: διερεύνηση παραδειγμάτων περιπτώσεων που καταδεικνύουν τις πιθανές εφαρμογές της τηλεπισκόπησης στη γεωργία, συγκεκριμένα στην αξιολόγηση διαφόρων δεικτών που είναι σημαντικοί για τις γεωργικές πρακτικές</a:t>
            </a:r>
            <a:endParaRPr lang="en-GB" noProof="1">
              <a:ea typeface="Calibri"/>
              <a:cs typeface="Calibri"/>
            </a:endParaRPr>
          </a:p>
        </p:txBody>
      </p:sp>
      <p:sp>
        <p:nvSpPr>
          <p:cNvPr id="4" name="Marcador de Posição do Número do Diapositivo 3">
            <a:extLst>
              <a:ext uri="{FF2B5EF4-FFF2-40B4-BE49-F238E27FC236}">
                <a16:creationId xmlns:a16="http://schemas.microsoft.com/office/drawing/2014/main" id="{9E014A54-D9F3-42C4-BE15-3E5D1AC16AF7}"/>
              </a:ext>
            </a:extLst>
          </p:cNvPr>
          <p:cNvSpPr>
            <a:spLocks noGrp="1"/>
          </p:cNvSpPr>
          <p:nvPr>
            <p:ph type="sldNum" sz="quarter" idx="11"/>
          </p:nvPr>
        </p:nvSpPr>
        <p:spPr/>
        <p:txBody>
          <a:bodyPr/>
          <a:lstStyle/>
          <a:p>
            <a:fld id="{D57F1E4F-1CFF-5643-939E-217C01CDF565}" type="slidenum">
              <a:rPr lang="it-IT" smtClean="0"/>
              <a:pPr/>
              <a:t>17</a:t>
            </a:fld>
            <a:endParaRPr lang="it-IT"/>
          </a:p>
        </p:txBody>
      </p:sp>
      <p:sp>
        <p:nvSpPr>
          <p:cNvPr id="8" name="CaixaDeTexto 7">
            <a:extLst>
              <a:ext uri="{FF2B5EF4-FFF2-40B4-BE49-F238E27FC236}">
                <a16:creationId xmlns:a16="http://schemas.microsoft.com/office/drawing/2014/main" id="{5E7149D0-4F96-416B-885B-ABCB79A81D01}"/>
              </a:ext>
            </a:extLst>
          </p:cNvPr>
          <p:cNvSpPr txBox="1"/>
          <p:nvPr/>
        </p:nvSpPr>
        <p:spPr>
          <a:xfrm>
            <a:off x="1546934" y="2800428"/>
            <a:ext cx="4939622" cy="2639441"/>
          </a:xfrm>
          <a:prstGeom prst="rect">
            <a:avLst/>
          </a:prstGeom>
          <a:noFill/>
        </p:spPr>
        <p:txBody>
          <a:bodyPr wrap="none" lIns="91440" tIns="45720" rIns="91440" bIns="45720" rtlCol="0" anchor="t">
            <a:spAutoFit/>
          </a:bodyPr>
          <a:lstStyle/>
          <a:p>
            <a:pPr marL="342900" indent="-342900">
              <a:lnSpc>
                <a:spcPct val="150000"/>
              </a:lnSpc>
              <a:buClr>
                <a:schemeClr val="accent6"/>
              </a:buClr>
              <a:buFont typeface="Arial" panose="020B0604020202020204" pitchFamily="34" charset="0"/>
              <a:buChar char="•"/>
            </a:pPr>
            <a:r>
              <a:rPr lang="en-GB" sz="1600" noProof="1">
                <a:ea typeface="+mn-lt"/>
                <a:cs typeface="+mn-lt"/>
              </a:rPr>
              <a:t>Παρατήρηση και εποπτεία των καλλιεργειών</a:t>
            </a:r>
          </a:p>
          <a:p>
            <a:pPr marL="342900" indent="-342900">
              <a:lnSpc>
                <a:spcPct val="150000"/>
              </a:lnSpc>
              <a:buClr>
                <a:schemeClr val="accent6"/>
              </a:buClr>
              <a:buFont typeface="Arial" panose="020B0604020202020204" pitchFamily="34" charset="0"/>
              <a:buChar char="•"/>
            </a:pPr>
            <a:r>
              <a:rPr lang="en-GB" sz="1600" noProof="1">
                <a:ea typeface="+mn-lt"/>
                <a:cs typeface="+mn-lt"/>
              </a:rPr>
              <a:t>Παρατήρηση των συνθηκών του εδάφους</a:t>
            </a:r>
          </a:p>
          <a:p>
            <a:pPr marL="342900" indent="-342900">
              <a:lnSpc>
                <a:spcPct val="150000"/>
              </a:lnSpc>
              <a:buClr>
                <a:schemeClr val="accent6"/>
              </a:buClr>
              <a:buFont typeface="Arial" panose="020B0604020202020204" pitchFamily="34" charset="0"/>
              <a:buChar char="•"/>
            </a:pPr>
            <a:r>
              <a:rPr lang="en-GB" sz="1600" noProof="1">
                <a:ea typeface="+mn-lt"/>
                <a:cs typeface="+mn-lt"/>
              </a:rPr>
              <a:t>Παρακολούθηση των συνθηκών νερού</a:t>
            </a:r>
          </a:p>
          <a:p>
            <a:pPr marL="342900" indent="-342900">
              <a:lnSpc>
                <a:spcPct val="150000"/>
              </a:lnSpc>
              <a:buClr>
                <a:schemeClr val="accent6"/>
              </a:buClr>
              <a:buFont typeface="Arial" panose="020B0604020202020204" pitchFamily="34" charset="0"/>
              <a:buChar char="•"/>
            </a:pPr>
            <a:r>
              <a:rPr lang="en-GB" sz="1600" noProof="1">
                <a:ea typeface="+mn-lt"/>
                <a:cs typeface="+mn-lt"/>
              </a:rPr>
              <a:t>Πρόβλεψη καιρικών συνθηκών</a:t>
            </a:r>
          </a:p>
          <a:p>
            <a:pPr marL="342900" indent="-342900">
              <a:lnSpc>
                <a:spcPct val="150000"/>
              </a:lnSpc>
              <a:buClr>
                <a:schemeClr val="accent6"/>
              </a:buClr>
              <a:buFont typeface="Arial" panose="020B0604020202020204" pitchFamily="34" charset="0"/>
              <a:buChar char="•"/>
            </a:pPr>
            <a:r>
              <a:rPr lang="en-GB" sz="1600" noProof="1">
                <a:ea typeface="+mn-lt"/>
                <a:cs typeface="+mn-lt"/>
              </a:rPr>
              <a:t>Παρατήρηση της ποιότητας του αέρα</a:t>
            </a:r>
          </a:p>
          <a:p>
            <a:pPr marL="342900" indent="-342900">
              <a:lnSpc>
                <a:spcPct val="150000"/>
              </a:lnSpc>
              <a:buClr>
                <a:schemeClr val="accent6"/>
              </a:buClr>
              <a:buFont typeface="Arial" panose="020B0604020202020204" pitchFamily="34" charset="0"/>
              <a:buChar char="•"/>
            </a:pPr>
            <a:r>
              <a:rPr lang="en-GB" sz="1600" noProof="1">
                <a:ea typeface="+mn-lt"/>
                <a:cs typeface="+mn-lt"/>
              </a:rPr>
              <a:t>Γεωργία ακριβείας</a:t>
            </a:r>
            <a:endParaRPr lang="en-GB" sz="1600" noProof="1">
              <a:ea typeface="Calibri"/>
              <a:cs typeface="Calibri"/>
            </a:endParaRPr>
          </a:p>
          <a:p>
            <a:pPr marL="342900" indent="-342900">
              <a:lnSpc>
                <a:spcPct val="150000"/>
              </a:lnSpc>
              <a:buClr>
                <a:schemeClr val="accent6"/>
              </a:buClr>
              <a:buFont typeface="Arial" panose="020B0604020202020204" pitchFamily="34" charset="0"/>
              <a:buChar char="•"/>
            </a:pPr>
            <a:r>
              <a:rPr lang="en-GB" sz="1600" noProof="1">
                <a:ea typeface="+mn-lt"/>
                <a:cs typeface="+mn-lt"/>
              </a:rPr>
              <a:t>Παρακολούθηση και πρόβλεψη κλιματικών αλλαγών</a:t>
            </a:r>
            <a:endParaRPr lang="pt-PT" noProof="1">
              <a:ea typeface="Calibri"/>
              <a:cs typeface="Calibri"/>
            </a:endParaRPr>
          </a:p>
        </p:txBody>
      </p:sp>
    </p:spTree>
    <p:extLst>
      <p:ext uri="{BB962C8B-B14F-4D97-AF65-F5344CB8AC3E}">
        <p14:creationId xmlns:p14="http://schemas.microsoft.com/office/powerpoint/2010/main" val="2222164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Rodapé 2">
            <a:extLst>
              <a:ext uri="{FF2B5EF4-FFF2-40B4-BE49-F238E27FC236}">
                <a16:creationId xmlns:a16="http://schemas.microsoft.com/office/drawing/2014/main" id="{9F69C3E4-3289-485B-9813-868A6F29E7BF}"/>
              </a:ext>
            </a:extLst>
          </p:cNvPr>
          <p:cNvSpPr>
            <a:spLocks noGrp="1"/>
          </p:cNvSpPr>
          <p:nvPr>
            <p:ph type="ftr" sz="quarter" idx="10"/>
          </p:nvPr>
        </p:nvSpPr>
        <p:spPr/>
        <p:txBody>
          <a:bodyPr/>
          <a:lstStyle/>
          <a:p>
            <a:r>
              <a:rPr lang="en-GB" noProof="1">
                <a:ea typeface="+mn-lt"/>
                <a:cs typeface="+mn-lt"/>
              </a:rPr>
              <a:t>Ενότητα: Ενότητα: Ψηφιακές τεχνολογίες και τεχνητή νοημοσύνη / Μαθησιακή Ενότητα: / Υποενότητα 5: Προκλήσεις και περιορισμοί της τηλεπισκόπησης που εφαρμόζεται στη γεωργία</a:t>
            </a:r>
            <a:endParaRPr lang="en-GB" noProof="1">
              <a:ea typeface="Calibri"/>
              <a:cs typeface="Calibri"/>
            </a:endParaRPr>
          </a:p>
        </p:txBody>
      </p:sp>
      <p:sp>
        <p:nvSpPr>
          <p:cNvPr id="4" name="Marcador de Posição do Número do Diapositivo 3">
            <a:extLst>
              <a:ext uri="{FF2B5EF4-FFF2-40B4-BE49-F238E27FC236}">
                <a16:creationId xmlns:a16="http://schemas.microsoft.com/office/drawing/2014/main" id="{088A436F-DED1-4C12-A58E-A3984D4332B8}"/>
              </a:ext>
            </a:extLst>
          </p:cNvPr>
          <p:cNvSpPr>
            <a:spLocks noGrp="1"/>
          </p:cNvSpPr>
          <p:nvPr>
            <p:ph type="sldNum" sz="quarter" idx="11"/>
          </p:nvPr>
        </p:nvSpPr>
        <p:spPr/>
        <p:txBody>
          <a:bodyPr/>
          <a:lstStyle/>
          <a:p>
            <a:fld id="{D57F1E4F-1CFF-5643-939E-217C01CDF565}" type="slidenum">
              <a:rPr lang="it-IT" smtClean="0"/>
              <a:pPr/>
              <a:t>18</a:t>
            </a:fld>
            <a:endParaRPr lang="it-IT"/>
          </a:p>
        </p:txBody>
      </p:sp>
      <p:sp>
        <p:nvSpPr>
          <p:cNvPr id="7" name="Retângulo 6">
            <a:extLst>
              <a:ext uri="{FF2B5EF4-FFF2-40B4-BE49-F238E27FC236}">
                <a16:creationId xmlns:a16="http://schemas.microsoft.com/office/drawing/2014/main" id="{FE6370DA-D8BA-41A6-975D-468ED7ED4B43}"/>
              </a:ext>
            </a:extLst>
          </p:cNvPr>
          <p:cNvSpPr/>
          <p:nvPr/>
        </p:nvSpPr>
        <p:spPr>
          <a:xfrm>
            <a:off x="998290" y="1981972"/>
            <a:ext cx="10444293" cy="2169825"/>
          </a:xfrm>
          <a:prstGeom prst="rect">
            <a:avLst/>
          </a:prstGeom>
        </p:spPr>
        <p:txBody>
          <a:bodyPr wrap="square" lIns="91440" tIns="45720" rIns="91440" bIns="45720" anchor="t">
            <a:spAutoFit/>
          </a:bodyPr>
          <a:lstStyle/>
          <a:p>
            <a:pPr algn="ctr"/>
            <a:r>
              <a:rPr lang="en-US" sz="3600" b="1" noProof="1">
                <a:solidFill>
                  <a:schemeClr val="accent6"/>
                </a:solidFill>
              </a:rPr>
              <a:t>Υποενότητα</a:t>
            </a:r>
            <a:r>
              <a:rPr lang="en-US" sz="3600" b="1" noProof="1">
                <a:solidFill>
                  <a:schemeClr val="accent6"/>
                </a:solidFill>
                <a:ea typeface="+mn-lt"/>
                <a:cs typeface="+mn-lt"/>
              </a:rPr>
              <a:t> 5.</a:t>
            </a:r>
            <a:br>
              <a:rPr lang="en-US" sz="100" b="1" noProof="1"/>
            </a:br>
            <a:endParaRPr lang="en-US" sz="100" b="1" noProof="1">
              <a:solidFill>
                <a:schemeClr val="accent6"/>
              </a:solidFill>
              <a:ea typeface="Calibri"/>
              <a:cs typeface="Calibri"/>
            </a:endParaRPr>
          </a:p>
          <a:p>
            <a:pPr algn="ctr"/>
            <a:br>
              <a:rPr lang="en-US" noProof="1"/>
            </a:br>
            <a:r>
              <a:rPr lang="en-US" sz="4000" noProof="1">
                <a:solidFill>
                  <a:srgbClr val="94C020"/>
                </a:solidFill>
                <a:ea typeface="+mn-lt"/>
                <a:cs typeface="+mn-lt"/>
              </a:rPr>
              <a:t>Προκλήσεις και περιορισμοί της τηλεπισκόπησης που εφαρμόζεται στη γεωργία</a:t>
            </a:r>
          </a:p>
        </p:txBody>
      </p:sp>
    </p:spTree>
    <p:extLst>
      <p:ext uri="{BB962C8B-B14F-4D97-AF65-F5344CB8AC3E}">
        <p14:creationId xmlns:p14="http://schemas.microsoft.com/office/powerpoint/2010/main" val="1416362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DA17A3-C947-456D-8F2B-3A984F9C3F46}"/>
              </a:ext>
            </a:extLst>
          </p:cNvPr>
          <p:cNvSpPr>
            <a:spLocks noGrp="1"/>
          </p:cNvSpPr>
          <p:nvPr>
            <p:ph type="title"/>
          </p:nvPr>
        </p:nvSpPr>
        <p:spPr>
          <a:xfrm>
            <a:off x="737532" y="951834"/>
            <a:ext cx="10515600" cy="1009651"/>
          </a:xfrm>
        </p:spPr>
        <p:txBody>
          <a:bodyPr>
            <a:normAutofit fontScale="90000"/>
          </a:bodyPr>
          <a:lstStyle/>
          <a:p>
            <a:pPr algn="ctr"/>
            <a:r>
              <a:rPr lang="en-GB" noProof="1"/>
              <a:t>Προκλήσεις</a:t>
            </a:r>
            <a:r>
              <a:rPr lang="en-GB" noProof="1">
                <a:ea typeface="+mj-lt"/>
                <a:cs typeface="+mj-lt"/>
              </a:rPr>
              <a:t> και περιορισμοί της τηλεπισκόπησης που εφαρμόζεται στη γεωργία</a:t>
            </a:r>
            <a:endParaRPr lang="pt-PT" noProof="1"/>
          </a:p>
        </p:txBody>
      </p:sp>
      <p:sp>
        <p:nvSpPr>
          <p:cNvPr id="3" name="Marcador de Posição do Rodapé 2">
            <a:extLst>
              <a:ext uri="{FF2B5EF4-FFF2-40B4-BE49-F238E27FC236}">
                <a16:creationId xmlns:a16="http://schemas.microsoft.com/office/drawing/2014/main" id="{A861FF25-1FD7-4766-8574-35C1C1810568}"/>
              </a:ext>
            </a:extLst>
          </p:cNvPr>
          <p:cNvSpPr>
            <a:spLocks noGrp="1"/>
          </p:cNvSpPr>
          <p:nvPr>
            <p:ph type="ftr" sz="quarter" idx="10"/>
          </p:nvPr>
        </p:nvSpPr>
        <p:spPr/>
        <p:txBody>
          <a:bodyPr/>
          <a:lstStyle/>
          <a:p>
            <a:r>
              <a:rPr lang="en-GB" noProof="1">
                <a:ea typeface="+mn-lt"/>
                <a:cs typeface="+mn-lt"/>
              </a:rPr>
              <a:t>Ενότητα: Ενότητα: Ψηφιακές τεχνολογίες και τεχνητή νοημοσύνη / Μαθησιακή Ενότητα: / Υποενότητα 5: Προκλήσεις και περιορισμοί της τηλεπισκόπησης που εφαρμόζεται στη γεωργία</a:t>
            </a:r>
            <a:endParaRPr lang="en-GB" noProof="1">
              <a:ea typeface="Calibri"/>
              <a:cs typeface="Calibri"/>
            </a:endParaRPr>
          </a:p>
        </p:txBody>
      </p:sp>
      <p:sp>
        <p:nvSpPr>
          <p:cNvPr id="4" name="Marcador de Posição do Número do Diapositivo 3">
            <a:extLst>
              <a:ext uri="{FF2B5EF4-FFF2-40B4-BE49-F238E27FC236}">
                <a16:creationId xmlns:a16="http://schemas.microsoft.com/office/drawing/2014/main" id="{B7FB868D-4F1B-4E26-A2D1-8C9BD88B9982}"/>
              </a:ext>
            </a:extLst>
          </p:cNvPr>
          <p:cNvSpPr>
            <a:spLocks noGrp="1"/>
          </p:cNvSpPr>
          <p:nvPr>
            <p:ph type="sldNum" sz="quarter" idx="11"/>
          </p:nvPr>
        </p:nvSpPr>
        <p:spPr/>
        <p:txBody>
          <a:bodyPr/>
          <a:lstStyle/>
          <a:p>
            <a:fld id="{D57F1E4F-1CFF-5643-939E-217C01CDF565}" type="slidenum">
              <a:rPr lang="it-IT" smtClean="0"/>
              <a:pPr/>
              <a:t>19</a:t>
            </a:fld>
            <a:endParaRPr lang="it-IT"/>
          </a:p>
        </p:txBody>
      </p:sp>
      <p:sp>
        <p:nvSpPr>
          <p:cNvPr id="7" name="Retângulo 6">
            <a:extLst>
              <a:ext uri="{FF2B5EF4-FFF2-40B4-BE49-F238E27FC236}">
                <a16:creationId xmlns:a16="http://schemas.microsoft.com/office/drawing/2014/main" id="{48D4C0D7-AB48-47EE-826F-1887B00970E4}"/>
              </a:ext>
            </a:extLst>
          </p:cNvPr>
          <p:cNvSpPr/>
          <p:nvPr/>
        </p:nvSpPr>
        <p:spPr>
          <a:xfrm>
            <a:off x="1065380" y="2284563"/>
            <a:ext cx="10904743" cy="3256533"/>
          </a:xfrm>
          <a:prstGeom prst="rect">
            <a:avLst/>
          </a:prstGeom>
        </p:spPr>
        <p:txBody>
          <a:bodyPr wrap="square" lIns="91440" tIns="45720" rIns="91440" bIns="45720" anchor="t">
            <a:spAutoFit/>
          </a:bodyPr>
          <a:lstStyle/>
          <a:p>
            <a:pPr marL="285750" indent="-285750" algn="just">
              <a:lnSpc>
                <a:spcPct val="115000"/>
              </a:lnSpc>
              <a:spcAft>
                <a:spcPts val="1000"/>
              </a:spcAft>
              <a:buClr>
                <a:schemeClr val="accent6"/>
              </a:buClr>
              <a:buFont typeface="Arial" panose="020B0604020202020204" pitchFamily="34" charset="0"/>
              <a:buChar char="•"/>
            </a:pPr>
            <a:r>
              <a:rPr lang="en-GB" b="1" noProof="1">
                <a:solidFill>
                  <a:schemeClr val="accent6"/>
                </a:solidFill>
                <a:ea typeface="+mn-lt"/>
                <a:cs typeface="+mn-lt"/>
              </a:rPr>
              <a:t>Περιορισμένη πρόσβαση σε δεδομένα</a:t>
            </a:r>
            <a:r>
              <a:rPr lang="en-GB" b="1" noProof="1">
                <a:solidFill>
                  <a:schemeClr val="accent6"/>
                </a:solidFill>
                <a:ea typeface="+mn-lt"/>
                <a:cs typeface="Open Sans"/>
              </a:rPr>
              <a:t>:</a:t>
            </a:r>
            <a:r>
              <a:rPr lang="en-GB" b="1" noProof="1">
                <a:solidFill>
                  <a:schemeClr val="accent6"/>
                </a:solidFill>
                <a:latin typeface="Calibri"/>
                <a:ea typeface="Times New Roman" panose="02020603050405020304" pitchFamily="18" charset="0"/>
                <a:cs typeface="Open Sans"/>
              </a:rPr>
              <a:t> </a:t>
            </a:r>
            <a:r>
              <a:rPr lang="en-GB" sz="1600" noProof="1">
                <a:solidFill>
                  <a:srgbClr val="000000"/>
                </a:solidFill>
                <a:latin typeface="Calibri"/>
                <a:ea typeface="Calibri"/>
                <a:cs typeface="Calibri"/>
              </a:rPr>
              <a:t>Περιορισμένη</a:t>
            </a:r>
            <a:r>
              <a:rPr lang="en-GB" sz="1600" noProof="1">
                <a:solidFill>
                  <a:srgbClr val="000000"/>
                </a:solidFill>
                <a:ea typeface="+mn-lt"/>
                <a:cs typeface="+mn-lt"/>
              </a:rPr>
              <a:t> πρόσβαση σε δεδομένα υψηλής ποιότητας. Ορισμένα δεδομένα RS είναι διαθέσιμα μόνο έναντι αμοιβής και μπορεί να είναι δύσκολο για τους αγρότες να έχουν πρόσβαση και να χρησιμοποιούν αυτά τα δεδομένα. </a:t>
            </a:r>
            <a:endParaRPr lang="en-GB" sz="1600" noProof="1">
              <a:solidFill>
                <a:srgbClr val="000000"/>
              </a:solidFill>
              <a:latin typeface="Minion Pro"/>
              <a:ea typeface="Times New Roman" panose="02020603050405020304" pitchFamily="18" charset="0"/>
              <a:cs typeface="Open Sans"/>
            </a:endParaRPr>
          </a:p>
          <a:p>
            <a:pPr marL="285750" indent="-285750" algn="just">
              <a:lnSpc>
                <a:spcPct val="115000"/>
              </a:lnSpc>
              <a:spcAft>
                <a:spcPts val="1000"/>
              </a:spcAft>
              <a:buClr>
                <a:schemeClr val="accent6"/>
              </a:buClr>
              <a:buFont typeface="Arial" panose="020B0604020202020204" pitchFamily="34" charset="0"/>
              <a:buChar char="•"/>
            </a:pPr>
            <a:r>
              <a:rPr lang="en-GB" b="1" noProof="1">
                <a:solidFill>
                  <a:schemeClr val="accent6"/>
                </a:solidFill>
                <a:ea typeface="+mn-lt"/>
                <a:cs typeface="+mn-lt"/>
              </a:rPr>
              <a:t>Ερμηνεία των δεδομένων</a:t>
            </a:r>
            <a:r>
              <a:rPr lang="en-GB" b="1" noProof="1">
                <a:solidFill>
                  <a:schemeClr val="accent6"/>
                </a:solidFill>
                <a:latin typeface="Calibri"/>
                <a:ea typeface="Times New Roman" panose="02020603050405020304" pitchFamily="18" charset="0"/>
                <a:cs typeface="Open Sans"/>
              </a:rPr>
              <a:t>: </a:t>
            </a:r>
            <a:r>
              <a:rPr lang="en-GB" sz="1600" noProof="1">
                <a:ea typeface="+mn-lt"/>
                <a:cs typeface="+mn-lt"/>
              </a:rPr>
              <a:t>Η ερμηνεία των δεδομένων RS. Τα δεδομένα μπορεί να είναι πολύπλοκα και οι αγρότες μπορεί να μην έχουν την τεχνογνωσία για να τα ερμηνεύσουν με ακρίβεια. </a:t>
            </a:r>
            <a:r>
              <a:rPr lang="en-GB" sz="1600" noProof="1">
                <a:latin typeface="Calibri"/>
                <a:ea typeface="Times New Roman" panose="02020603050405020304" pitchFamily="18" charset="0"/>
                <a:cs typeface="Open Sans"/>
              </a:rPr>
              <a:t> </a:t>
            </a:r>
            <a:endParaRPr lang="en-GB" sz="1600" noProof="1">
              <a:latin typeface="Minion Pro"/>
              <a:ea typeface="Times New Roman" panose="02020603050405020304" pitchFamily="18" charset="0"/>
              <a:cs typeface="Open Sans"/>
            </a:endParaRPr>
          </a:p>
          <a:p>
            <a:pPr marL="285750" indent="-285750" algn="just">
              <a:lnSpc>
                <a:spcPct val="115000"/>
              </a:lnSpc>
              <a:spcAft>
                <a:spcPts val="1000"/>
              </a:spcAft>
              <a:buClr>
                <a:schemeClr val="accent6"/>
              </a:buClr>
              <a:buFont typeface="Arial" panose="020B0604020202020204" pitchFamily="34" charset="0"/>
              <a:buChar char="•"/>
            </a:pPr>
            <a:r>
              <a:rPr lang="en-GB" b="1" noProof="1">
                <a:solidFill>
                  <a:schemeClr val="accent6"/>
                </a:solidFill>
                <a:ea typeface="+mn-lt"/>
                <a:cs typeface="+mn-lt"/>
              </a:rPr>
              <a:t>Νεφοκάλυψη</a:t>
            </a:r>
            <a:r>
              <a:rPr lang="en-GB" b="1" noProof="1">
                <a:solidFill>
                  <a:srgbClr val="000000"/>
                </a:solidFill>
                <a:latin typeface="Calibri"/>
                <a:ea typeface="Times New Roman" panose="02020603050405020304" pitchFamily="18" charset="0"/>
                <a:cs typeface="Open Sans"/>
              </a:rPr>
              <a:t>:</a:t>
            </a:r>
            <a:r>
              <a:rPr lang="en-GB" noProof="1">
                <a:solidFill>
                  <a:srgbClr val="000000"/>
                </a:solidFill>
                <a:latin typeface="Calibri"/>
                <a:ea typeface="Times New Roman" panose="02020603050405020304" pitchFamily="18" charset="0"/>
                <a:cs typeface="Open Sans"/>
              </a:rPr>
              <a:t> </a:t>
            </a:r>
            <a:r>
              <a:rPr lang="en-GB" sz="1600" noProof="1">
                <a:solidFill>
                  <a:srgbClr val="000000"/>
                </a:solidFill>
                <a:ea typeface="+mn-lt"/>
                <a:cs typeface="+mn-lt"/>
              </a:rPr>
              <a:t>Η νεφοκάλυψη μπορεί να αποτελέσει σημαντικό εμπόδιο στη λήψη σαφών δεδομένων RS. Τα σύννεφα μπορούν να εμποδίσουν την προβολή της γήινης επιφάνειας, καθιστώντας δύσκολη τη λήψη ακριβών δεδομένων. </a:t>
            </a:r>
            <a:endParaRPr lang="en-GB" sz="1600" noProof="1">
              <a:solidFill>
                <a:srgbClr val="000000"/>
              </a:solidFill>
              <a:latin typeface="Minion Pro"/>
              <a:ea typeface="Times New Roman" panose="02020603050405020304" pitchFamily="18" charset="0"/>
              <a:cs typeface="Open Sans"/>
            </a:endParaRPr>
          </a:p>
          <a:p>
            <a:pPr marL="285750" indent="-285750" algn="just">
              <a:lnSpc>
                <a:spcPct val="115000"/>
              </a:lnSpc>
              <a:spcAft>
                <a:spcPts val="1000"/>
              </a:spcAft>
              <a:buClr>
                <a:schemeClr val="accent6"/>
              </a:buClr>
              <a:buFont typeface="Arial" panose="020B0604020202020204" pitchFamily="34" charset="0"/>
              <a:buChar char="•"/>
            </a:pPr>
            <a:r>
              <a:rPr lang="en-GB" b="1" noProof="1">
                <a:solidFill>
                  <a:schemeClr val="accent6"/>
                </a:solidFill>
                <a:ea typeface="+mn-lt"/>
                <a:cs typeface="+mn-lt"/>
              </a:rPr>
              <a:t>Τεχνικοί περιορισμοί</a:t>
            </a:r>
            <a:r>
              <a:rPr lang="en-GB" b="1" noProof="1">
                <a:solidFill>
                  <a:schemeClr val="accent6"/>
                </a:solidFill>
                <a:latin typeface="Calibri"/>
                <a:ea typeface="Times New Roman" panose="02020603050405020304" pitchFamily="18" charset="0"/>
                <a:cs typeface="Open Sans"/>
              </a:rPr>
              <a:t>:</a:t>
            </a:r>
            <a:r>
              <a:rPr lang="en-GB" noProof="1">
                <a:solidFill>
                  <a:srgbClr val="000000"/>
                </a:solidFill>
                <a:latin typeface="Calibri"/>
                <a:ea typeface="Times New Roman" panose="02020603050405020304" pitchFamily="18" charset="0"/>
                <a:cs typeface="Open Sans"/>
              </a:rPr>
              <a:t> </a:t>
            </a:r>
            <a:r>
              <a:rPr lang="en-GB" sz="1600" noProof="1">
                <a:solidFill>
                  <a:srgbClr val="000000"/>
                </a:solidFill>
                <a:latin typeface="Calibri"/>
                <a:ea typeface="Calibri"/>
                <a:cs typeface="Calibri"/>
              </a:rPr>
              <a:t>Ορισμένες</a:t>
            </a:r>
            <a:r>
              <a:rPr lang="en-GB" sz="1600" noProof="1">
                <a:solidFill>
                  <a:srgbClr val="000000"/>
                </a:solidFill>
                <a:ea typeface="+mn-lt"/>
                <a:cs typeface="+mn-lt"/>
              </a:rPr>
              <a:t> τεχνολογίες RS έχουν τεχνικούς περιορισμούς. Για παράδειγμα, ορισμένοι αισθητήρες δεν είναι αρκετά ευαίσθητοι για να ανιχνεύσουν ορισμένους τύπους βλάστησης ή ιδιότητες του εδάφους.</a:t>
            </a:r>
          </a:p>
        </p:txBody>
      </p:sp>
    </p:spTree>
    <p:extLst>
      <p:ext uri="{BB962C8B-B14F-4D97-AF65-F5344CB8AC3E}">
        <p14:creationId xmlns:p14="http://schemas.microsoft.com/office/powerpoint/2010/main" val="1809698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4000" y="2123260"/>
            <a:ext cx="9144000" cy="2387600"/>
          </a:xfrm>
        </p:spPr>
        <p:txBody>
          <a:bodyPr>
            <a:noAutofit/>
          </a:bodyPr>
          <a:lstStyle/>
          <a:p>
            <a:r>
              <a:rPr lang="en-GB" sz="4800" noProof="1">
                <a:ea typeface="+mn-lt"/>
                <a:cs typeface="+mn-lt"/>
              </a:rPr>
              <a:t>Μάθημα:</a:t>
            </a:r>
            <a:r>
              <a:rPr lang="en-GB" sz="4800" b="0" noProof="1">
                <a:ea typeface="+mn-lt"/>
                <a:cs typeface="+mn-lt"/>
              </a:rPr>
              <a:t> </a:t>
            </a:r>
            <a:r>
              <a:rPr lang="en-GB" sz="4800" noProof="1"/>
              <a:t> </a:t>
            </a:r>
            <a:r>
              <a:rPr lang="en-GB" sz="4800" b="1" noProof="1">
                <a:solidFill>
                  <a:srgbClr val="94C020"/>
                </a:solidFill>
                <a:latin typeface="+mn-lt"/>
              </a:rPr>
              <a:t>VET</a:t>
            </a:r>
            <a:r>
              <a:rPr lang="el-GR" sz="4800" noProof="1"/>
              <a:t>-Β2</a:t>
            </a:r>
            <a:br>
              <a:rPr lang="en-GB" sz="4800" b="1" noProof="1"/>
            </a:br>
            <a:r>
              <a:rPr lang="en-GB" sz="4800" noProof="1">
                <a:ea typeface="+mn-lt"/>
                <a:cs typeface="+mn-lt"/>
              </a:rPr>
              <a:t>Ενότητα: </a:t>
            </a:r>
            <a:r>
              <a:rPr lang="el-GR" sz="4800" noProof="1">
                <a:ea typeface="+mn-lt"/>
                <a:cs typeface="+mn-lt"/>
              </a:rPr>
              <a:t>Τ</a:t>
            </a:r>
            <a:r>
              <a:rPr lang="en-GB" sz="4800" noProof="1">
                <a:ea typeface="+mn-lt"/>
                <a:cs typeface="+mn-lt"/>
              </a:rPr>
              <a:t>εχνολογίες και τεχνητή νοημοσύνη</a:t>
            </a:r>
            <a:endParaRPr lang="en-GB" noProof="1">
              <a:ea typeface="Calibri"/>
              <a:cs typeface="Calibri"/>
            </a:endParaRPr>
          </a:p>
          <a:p>
            <a:r>
              <a:rPr lang="el-GR" sz="4800" noProof="1">
                <a:ea typeface="+mn-lt"/>
                <a:cs typeface="+mn-lt"/>
              </a:rPr>
              <a:t>Διδακτικ</a:t>
            </a:r>
            <a:r>
              <a:rPr lang="en-GB" sz="4800" noProof="1">
                <a:ea typeface="+mn-lt"/>
                <a:cs typeface="+mn-lt"/>
              </a:rPr>
              <a:t>ή Ενότητα: Τηλεπισκόπηση και γεωργία</a:t>
            </a:r>
            <a:endParaRPr lang="en-GB" noProof="1">
              <a:ea typeface="Calibri"/>
              <a:cs typeface="Calibri"/>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vert="horz" lIns="91440" tIns="45720" rIns="91440" bIns="45720" rtlCol="0" anchor="t">
            <a:normAutofit/>
          </a:bodyPr>
          <a:lstStyle/>
          <a:p>
            <a:pPr marL="0" indent="0">
              <a:buNone/>
            </a:pPr>
            <a:endParaRPr lang="en-GB">
              <a:solidFill>
                <a:schemeClr val="tx1">
                  <a:lumMod val="65000"/>
                  <a:lumOff val="35000"/>
                </a:schemeClr>
              </a:solidFill>
            </a:endParaRPr>
          </a:p>
          <a:p>
            <a:pPr marL="0" indent="0">
              <a:buNone/>
            </a:pPr>
            <a:r>
              <a:rPr lang="it-IT">
                <a:ea typeface="+mn-lt"/>
                <a:cs typeface="+mn-lt"/>
              </a:rPr>
              <a:t>Συγγραφείς:</a:t>
            </a:r>
            <a:r>
              <a:rPr lang="it-IT"/>
              <a:t> </a:t>
            </a:r>
            <a:r>
              <a:rPr lang="en-GB"/>
              <a:t>UAZORES</a:t>
            </a:r>
            <a:endParaRPr lang="it-IT">
              <a:ea typeface="Calibri"/>
              <a:cs typeface="Calibri"/>
            </a:endParaRP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99FFF6-47DF-4C50-B484-F2C437424DFD}"/>
              </a:ext>
            </a:extLst>
          </p:cNvPr>
          <p:cNvSpPr>
            <a:spLocks noGrp="1"/>
          </p:cNvSpPr>
          <p:nvPr>
            <p:ph type="title"/>
          </p:nvPr>
        </p:nvSpPr>
        <p:spPr>
          <a:xfrm>
            <a:off x="838200" y="820460"/>
            <a:ext cx="10515600" cy="1009651"/>
          </a:xfrm>
        </p:spPr>
        <p:txBody>
          <a:bodyPr/>
          <a:lstStyle/>
          <a:p>
            <a:r>
              <a:rPr lang="pt-PT" noProof="1">
                <a:ea typeface="+mj-lt"/>
                <a:cs typeface="+mj-lt"/>
              </a:rPr>
              <a:t>Συμπέρασμα</a:t>
            </a:r>
            <a:endParaRPr lang="pt-PT" noProof="1">
              <a:ea typeface="Calibri Light"/>
              <a:cs typeface="Calibri Light"/>
            </a:endParaRPr>
          </a:p>
        </p:txBody>
      </p:sp>
      <p:sp>
        <p:nvSpPr>
          <p:cNvPr id="3" name="Marcador de Posição do Rodapé 2">
            <a:extLst>
              <a:ext uri="{FF2B5EF4-FFF2-40B4-BE49-F238E27FC236}">
                <a16:creationId xmlns:a16="http://schemas.microsoft.com/office/drawing/2014/main" id="{B354C21E-35EF-4FCA-B654-AA6F41B054B4}"/>
              </a:ext>
            </a:extLst>
          </p:cNvPr>
          <p:cNvSpPr>
            <a:spLocks noGrp="1"/>
          </p:cNvSpPr>
          <p:nvPr>
            <p:ph type="ftr" sz="quarter" idx="10"/>
          </p:nvPr>
        </p:nvSpPr>
        <p:spPr/>
        <p:txBody>
          <a:bodyPr/>
          <a:lstStyle/>
          <a:p>
            <a:r>
              <a:rPr lang="en-GB" noProof="1">
                <a:ea typeface="+mn-lt"/>
                <a:cs typeface="+mn-lt"/>
              </a:rPr>
              <a:t>Ενότητα: Ενότητα: Ψηφιακές τεχνολογίες και τεχνητή νοημοσύνη / Μαθησιακή Ενότητα: Μαθησιακή Μονάδα: Τηλεπισκόπηση και γεωργία</a:t>
            </a:r>
            <a:endParaRPr lang="en-GB" noProof="1">
              <a:ea typeface="Calibri"/>
              <a:cs typeface="Calibri"/>
            </a:endParaRPr>
          </a:p>
        </p:txBody>
      </p:sp>
      <p:sp>
        <p:nvSpPr>
          <p:cNvPr id="4" name="Marcador de Posição do Número do Diapositivo 3">
            <a:extLst>
              <a:ext uri="{FF2B5EF4-FFF2-40B4-BE49-F238E27FC236}">
                <a16:creationId xmlns:a16="http://schemas.microsoft.com/office/drawing/2014/main" id="{F1818B8D-8924-4339-94DF-0166FF48B58C}"/>
              </a:ext>
            </a:extLst>
          </p:cNvPr>
          <p:cNvSpPr>
            <a:spLocks noGrp="1"/>
          </p:cNvSpPr>
          <p:nvPr>
            <p:ph type="sldNum" sz="quarter" idx="11"/>
          </p:nvPr>
        </p:nvSpPr>
        <p:spPr/>
        <p:txBody>
          <a:bodyPr/>
          <a:lstStyle/>
          <a:p>
            <a:fld id="{D57F1E4F-1CFF-5643-939E-217C01CDF565}" type="slidenum">
              <a:rPr lang="it-IT" smtClean="0"/>
              <a:pPr/>
              <a:t>20</a:t>
            </a:fld>
            <a:endParaRPr lang="it-IT"/>
          </a:p>
        </p:txBody>
      </p:sp>
      <p:sp>
        <p:nvSpPr>
          <p:cNvPr id="7" name="Retângulo 6">
            <a:extLst>
              <a:ext uri="{FF2B5EF4-FFF2-40B4-BE49-F238E27FC236}">
                <a16:creationId xmlns:a16="http://schemas.microsoft.com/office/drawing/2014/main" id="{BCD92912-719D-4041-9E53-C76BE82702A7}"/>
              </a:ext>
            </a:extLst>
          </p:cNvPr>
          <p:cNvSpPr/>
          <p:nvPr/>
        </p:nvSpPr>
        <p:spPr>
          <a:xfrm>
            <a:off x="528506" y="1904301"/>
            <a:ext cx="10604240" cy="3908762"/>
          </a:xfrm>
          <a:prstGeom prst="rect">
            <a:avLst/>
          </a:prstGeom>
        </p:spPr>
        <p:txBody>
          <a:bodyPr wrap="square" lIns="91440" tIns="45720" rIns="91440" bIns="45720" anchor="t">
            <a:spAutoFit/>
          </a:bodyPr>
          <a:lstStyle/>
          <a:p>
            <a:pPr marL="285750" indent="285750" algn="just">
              <a:spcAft>
                <a:spcPts val="600"/>
              </a:spcAft>
              <a:buClr>
                <a:schemeClr val="accent6"/>
              </a:buClr>
              <a:buFont typeface="Arial" panose="020B0604020202020204" pitchFamily="34" charset="0"/>
              <a:buChar char="•"/>
            </a:pPr>
            <a:r>
              <a:rPr lang="en-US" sz="1400" noProof="1"/>
              <a:t>Η</a:t>
            </a:r>
            <a:r>
              <a:rPr lang="en-US" sz="1400" noProof="1">
                <a:ea typeface="+mn-lt"/>
                <a:cs typeface="+mn-lt"/>
              </a:rPr>
              <a:t> τηλεπισκόπηση είναι μια τεχνολογία που χρησιμοποιείται όλο και περισσότερο σε πολλούς τομείς. Από την τοπογραφία, τη χαρτογραφία, τον έλεγχο των φυσικών φαινομένων, ακόμη και την παρακολούθηση των φυσικών καταστροφών. Ωστόσο, μία από τις χρήσεις που αυξάνεται συνεχώς είναι η γεωργία. Από την επιλογή της χρήσης της καλλιέργειας που πρόκειται να παραχθεί, με βάση τα κλιματικά και εδαφικά χαρακτηριστικά, συμπεριλαμβανομένου του ελέγχου της ίδιας της καλλιέργειας από φυτοϋγειονομική άποψη και την ανάπτυξή της μέχρι τον προσδιορισμό της ιδανικής ώρας συγκομιδής.  Ωστόσο, η τεχνική αυτή απαιτεί μεγάλο όγκο εξοπλισμού και τεχνογνωσίας που δεν είναι διαθέσιμη σε όλους. Για να μπορέσουμε να τη χρησιμοποιήσουμε, πρέπει να έχουμε πρόσβαση σε πληροφορίες που παρέχονται από δορυφόρους και οι οποίες στη συνέχεια πρέπει να επεξεργαστούν ώστε να μπορούν να χρησιμοποιηθούν από τους αγρότες.</a:t>
            </a:r>
          </a:p>
          <a:p>
            <a:pPr marL="285750" indent="285750" algn="just">
              <a:spcAft>
                <a:spcPts val="600"/>
              </a:spcAft>
              <a:buClr>
                <a:schemeClr val="accent6"/>
              </a:buClr>
              <a:buFont typeface="Arial" panose="020B0604020202020204" pitchFamily="34" charset="0"/>
              <a:buChar char="•"/>
            </a:pPr>
            <a:r>
              <a:rPr lang="en-US" sz="1400" noProof="1"/>
              <a:t>Από</a:t>
            </a:r>
            <a:r>
              <a:rPr lang="en-US" sz="1400" noProof="1">
                <a:ea typeface="+mn-lt"/>
                <a:cs typeface="+mn-lt"/>
              </a:rPr>
              <a:t> την άλλη πλευρά, τα δεδομένα που λαμβάνονται από την RS επιτρέπουν τη χρήση τους από διάφορους επαγγελματίες για διαφορετικούς σκοπούς. Τα δεδομένα αυτά, μετά την επεξεργασία τους, μπορούν να χρησιμοποιηθούν όχι μόνο από τους αγρότες αλλά και από τους μετεωρολόγους, ώστε να είναι σε θέση να προλαμβάνουν και να προειδοποιούν για διάφορες φυσικές καταστροφές. Επιπλέον, μπορούν να κάνουν μια πιο λεπτομερή αξιολόγηση της κλιματικής αλλαγής. </a:t>
            </a:r>
          </a:p>
          <a:p>
            <a:pPr marL="285750" indent="285750" algn="just">
              <a:spcAft>
                <a:spcPts val="600"/>
              </a:spcAft>
              <a:buClr>
                <a:schemeClr val="accent6"/>
              </a:buClr>
              <a:buFont typeface="Arial" panose="020B0604020202020204" pitchFamily="34" charset="0"/>
              <a:buChar char="•"/>
            </a:pPr>
            <a:r>
              <a:rPr lang="en-US" sz="1400" noProof="1"/>
              <a:t>Παρά</a:t>
            </a:r>
            <a:r>
              <a:rPr lang="en-US" sz="1400" noProof="1">
                <a:ea typeface="+mn-lt"/>
                <a:cs typeface="+mn-lt"/>
              </a:rPr>
              <a:t> το γεγονός ότι πρόκειται για μια τεχνική που χρησιμοποιείται εδώ και πολλές δεκαετίες, συνεχίζει να εξελίσσεται και να βελτιώνεται, επιτρέποντας την ευκολότερη και καλύτερη χρήση της. Ενώ στην αρχή χρησιμοποιούσαν φωτογραφικές κάμερες τοποθετημένες σε αερόστατα θερμού αέρα ή ακόμα και περιστέρια, τώρα χρησιμοποιούν δορυφόρους και προγράμματα υπολογιστών που επιτρέπουν την οπτικοποίηση και την ανάλυση του εδάφους. Ωστόσο, η βελτίωση αυτή συνεχίζεται τόσο ως προς την ποιότητα των εικόνων όσο και ως προς την επεξεργασία τους για τη διευκόλυνση της χρήσης τους.</a:t>
            </a:r>
          </a:p>
        </p:txBody>
      </p:sp>
    </p:spTree>
    <p:extLst>
      <p:ext uri="{BB962C8B-B14F-4D97-AF65-F5344CB8AC3E}">
        <p14:creationId xmlns:p14="http://schemas.microsoft.com/office/powerpoint/2010/main" val="2148987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GB" noProof="1">
                <a:ea typeface="+mj-lt"/>
                <a:cs typeface="+mj-lt"/>
              </a:rPr>
              <a:t>Εισαγωγή</a:t>
            </a:r>
            <a:endParaRPr lang="en-GB" noProof="1">
              <a:ea typeface="Calibri Light"/>
              <a:cs typeface="Calibri Light"/>
            </a:endParaRP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1691155"/>
            <a:ext cx="10526805" cy="4553043"/>
          </a:xfrm>
        </p:spPr>
        <p:txBody>
          <a:bodyPr vert="horz" lIns="91440" tIns="45720" rIns="91440" bIns="45720" rtlCol="0" anchor="t">
            <a:normAutofit fontScale="47500" lnSpcReduction="20000"/>
          </a:bodyPr>
          <a:lstStyle/>
          <a:p>
            <a:pPr algn="just">
              <a:buNone/>
            </a:pPr>
            <a:r>
              <a:rPr lang="en-GB" sz="2900">
                <a:ea typeface="+mn-lt"/>
                <a:cs typeface="+mn-lt"/>
              </a:rPr>
              <a:t>   </a:t>
            </a:r>
            <a:r>
              <a:rPr lang="en-GB" sz="2900" noProof="1">
                <a:ea typeface="+mn-lt"/>
                <a:cs typeface="+mn-lt"/>
              </a:rPr>
              <a:t> Στόχος του συγκεκριμένου ΘΕ είναι να παρέχει στους φοιτητές τις βασικές γνώσεις των αρχών της τηλεπισκόπησης και των πρακτικών εφαρμογών τους στη γεωργία και τη δασοκομία, επιτρέποντάς τους να χρησιμοποιούν τις τεχνικές τηλεπισκόπησης σε πρακτικές παρακολούθησης και βελτιστοποίησης.</a:t>
            </a:r>
            <a:endParaRPr lang="en-GB" noProof="1">
              <a:ea typeface="+mn-lt"/>
              <a:cs typeface="+mn-lt"/>
            </a:endParaRPr>
          </a:p>
          <a:p>
            <a:pPr marL="0" indent="0" algn="just">
              <a:lnSpc>
                <a:spcPct val="170000"/>
              </a:lnSpc>
              <a:buNone/>
            </a:pPr>
            <a:r>
              <a:rPr lang="en-GB" sz="2900" noProof="1">
                <a:ea typeface="+mn-lt"/>
                <a:cs typeface="+mn-lt"/>
              </a:rPr>
              <a:t>Μετά την ολοκλήρωση του LU θα πρέπει να είστε σε θέση να έχετε τα ακόλουθα μαθησιακά αποτελέσματα.</a:t>
            </a:r>
            <a:endParaRPr lang="en-GB" noProof="1">
              <a:ea typeface="Calibri"/>
              <a:cs typeface="Calibri"/>
            </a:endParaRPr>
          </a:p>
          <a:p>
            <a:pPr marL="0" indent="0" algn="just">
              <a:lnSpc>
                <a:spcPct val="120000"/>
              </a:lnSpc>
              <a:buNone/>
            </a:pPr>
            <a:r>
              <a:rPr lang="en-GB" sz="3300" b="1" noProof="1">
                <a:solidFill>
                  <a:schemeClr val="accent6"/>
                </a:solidFill>
                <a:ea typeface="+mn-lt"/>
                <a:cs typeface="+mn-lt"/>
              </a:rPr>
              <a:t>Γνώση</a:t>
            </a:r>
            <a:endParaRPr lang="en-GB" sz="3300" b="1" noProof="1">
              <a:solidFill>
                <a:schemeClr val="accent6"/>
              </a:solidFill>
              <a:ea typeface="Calibri"/>
              <a:cs typeface="Calibri"/>
            </a:endParaRPr>
          </a:p>
          <a:p>
            <a:pPr algn="just">
              <a:lnSpc>
                <a:spcPct val="120000"/>
              </a:lnSpc>
              <a:buClr>
                <a:schemeClr val="accent6"/>
              </a:buClr>
            </a:pPr>
            <a:r>
              <a:rPr lang="en-GB" sz="2900" noProof="1">
                <a:ea typeface="+mn-lt"/>
                <a:cs typeface="+mn-lt"/>
              </a:rPr>
              <a:t>Να περιγράψετε τις αρχές της τηλεπισκόπησης και τις εφαρμογές τους στη γεωργία.</a:t>
            </a:r>
            <a:endParaRPr lang="en-GB" sz="2900" noProof="1">
              <a:ea typeface="Calibri"/>
              <a:cs typeface="Calibri"/>
            </a:endParaRPr>
          </a:p>
          <a:p>
            <a:pPr algn="just">
              <a:lnSpc>
                <a:spcPct val="120000"/>
              </a:lnSpc>
              <a:buClr>
                <a:schemeClr val="accent6"/>
              </a:buClr>
            </a:pPr>
            <a:r>
              <a:rPr lang="en-GB" sz="2900" noProof="1">
                <a:ea typeface="+mn-lt"/>
                <a:cs typeface="+mn-lt"/>
              </a:rPr>
              <a:t>Αναγνώριση και συζήτηση των εικόνων που έχουν ληφθεί και επεξεργαστεί</a:t>
            </a:r>
            <a:endParaRPr lang="en-GB" sz="2900" noProof="1">
              <a:ea typeface="Calibri"/>
              <a:cs typeface="Calibri"/>
            </a:endParaRPr>
          </a:p>
          <a:p>
            <a:pPr algn="just">
              <a:lnSpc>
                <a:spcPct val="120000"/>
              </a:lnSpc>
              <a:buClr>
                <a:schemeClr val="accent6"/>
              </a:buClr>
            </a:pPr>
            <a:r>
              <a:rPr lang="en-GB" sz="2900" noProof="1">
                <a:ea typeface="+mn-lt"/>
                <a:cs typeface="+mn-lt"/>
              </a:rPr>
              <a:t>Να εντοπίζουν τις προκλήσεις και τους περιορισμούς που σχετίζονται με τη χρήση τεχνικών τηλεπισκόπησης σε γεωργικά πλαίσια.</a:t>
            </a:r>
          </a:p>
          <a:p>
            <a:pPr marL="0" indent="0" algn="just">
              <a:lnSpc>
                <a:spcPct val="120000"/>
              </a:lnSpc>
              <a:buNone/>
            </a:pPr>
            <a:r>
              <a:rPr lang="en-GB" sz="3400" b="1" noProof="1">
                <a:solidFill>
                  <a:schemeClr val="accent6"/>
                </a:solidFill>
                <a:ea typeface="+mn-lt"/>
                <a:cs typeface="+mn-lt"/>
              </a:rPr>
              <a:t>Δεξιότητες και ικανότητες</a:t>
            </a:r>
            <a:endParaRPr lang="en-GB" sz="3400" b="1" noProof="1">
              <a:solidFill>
                <a:schemeClr val="accent6"/>
              </a:solidFill>
              <a:ea typeface="Calibri"/>
              <a:cs typeface="Calibri"/>
            </a:endParaRPr>
          </a:p>
          <a:p>
            <a:pPr marL="0" indent="0" algn="just">
              <a:lnSpc>
                <a:spcPct val="120000"/>
              </a:lnSpc>
              <a:buNone/>
            </a:pPr>
            <a:r>
              <a:rPr lang="en-GB" sz="2900" noProof="1">
                <a:ea typeface="+mn-lt"/>
                <a:cs typeface="+mn-lt"/>
              </a:rPr>
              <a:t>Εφαρμογή λογισμικού και τεχνικών επεξεργασίας εικόνας σε δεδομένα τηλεπισκόπησης.</a:t>
            </a:r>
            <a:endParaRPr lang="en-GB" noProof="1">
              <a:ea typeface="+mn-lt"/>
              <a:cs typeface="+mn-lt"/>
            </a:endParaRPr>
          </a:p>
          <a:p>
            <a:pPr algn="just">
              <a:lnSpc>
                <a:spcPct val="120000"/>
              </a:lnSpc>
            </a:pPr>
            <a:r>
              <a:rPr lang="en-GB" sz="2900" noProof="1">
                <a:ea typeface="+mn-lt"/>
                <a:cs typeface="+mn-lt"/>
              </a:rPr>
              <a:t>Ανάλυση και ερμηνεία επεξεργασμένων χωρικών δεδομένων για την αξιολόγηση δεικτών σχετικών με τις γεωργικές πρακτικές.</a:t>
            </a:r>
          </a:p>
          <a:p>
            <a:pPr algn="just">
              <a:lnSpc>
                <a:spcPct val="120000"/>
              </a:lnSpc>
            </a:pPr>
            <a:r>
              <a:rPr lang="en-GB" sz="2900" noProof="1">
                <a:ea typeface="+mn-lt"/>
                <a:cs typeface="+mn-lt"/>
              </a:rPr>
              <a:t>Συλλογή και αξιοποίηση σχετικών δεδομένων από διάφορες πηγές, συμπεριλαμβανομένων δορυφορικών εικόνων, αεροφωτογραφιών και άλλων σχετικών συνόλων δεδομένων, για σκοπούς παρακολούθησης και ανάλυσης.</a:t>
            </a:r>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a:xfrm>
            <a:off x="838200" y="6238876"/>
            <a:ext cx="10319158" cy="619124"/>
          </a:xfrm>
        </p:spPr>
        <p:txBody>
          <a:bodyPr/>
          <a:lstStyle/>
          <a:p>
            <a:r>
              <a:rPr lang="en-US" noProof="1">
                <a:ea typeface="+mn-lt"/>
                <a:cs typeface="+mn-lt"/>
              </a:rPr>
              <a:t>Ενότητα: Ενότητα: Ψηφιακές τεχνολογίες και τεχνητή νοημοσύνη / Μαθησιακή Ενότητα: Μαθησιακή Μονάδα: Τηλεπισκόπηση και γεωργία</a:t>
            </a:r>
            <a:endParaRPr lang="en-US" noProof="1">
              <a:ea typeface="Calibri"/>
              <a:cs typeface="Calibri"/>
            </a:endParaRP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388ADD-60B2-430E-9DD4-030022904F9F}"/>
              </a:ext>
            </a:extLst>
          </p:cNvPr>
          <p:cNvSpPr>
            <a:spLocks noGrp="1"/>
          </p:cNvSpPr>
          <p:nvPr>
            <p:ph type="title"/>
          </p:nvPr>
        </p:nvSpPr>
        <p:spPr>
          <a:xfrm>
            <a:off x="838200" y="2629915"/>
            <a:ext cx="10515600" cy="1009651"/>
          </a:xfrm>
        </p:spPr>
        <p:txBody>
          <a:bodyPr>
            <a:normAutofit fontScale="90000"/>
          </a:bodyPr>
          <a:lstStyle/>
          <a:p>
            <a:pPr algn="ctr"/>
            <a:br>
              <a:rPr lang="en-US" sz="4000" b="1"/>
            </a:br>
            <a:r>
              <a:rPr lang="en-US" sz="4000" b="1" noProof="1">
                <a:solidFill>
                  <a:schemeClr val="accent6"/>
                </a:solidFill>
              </a:rPr>
              <a:t>Υποενότητα</a:t>
            </a:r>
            <a:r>
              <a:rPr lang="en-US" sz="4000" b="1" noProof="1">
                <a:solidFill>
                  <a:schemeClr val="accent6"/>
                </a:solidFill>
                <a:ea typeface="+mj-lt"/>
                <a:cs typeface="+mj-lt"/>
              </a:rPr>
              <a:t> 1:</a:t>
            </a:r>
            <a:br>
              <a:rPr lang="en-US" sz="4000" b="1">
                <a:solidFill>
                  <a:schemeClr val="accent6"/>
                </a:solidFill>
              </a:rPr>
            </a:br>
            <a:br>
              <a:rPr lang="en-US"/>
            </a:br>
            <a:r>
              <a:rPr lang="en-US" noProof="1">
                <a:ea typeface="+mj-lt"/>
                <a:cs typeface="+mj-lt"/>
              </a:rPr>
              <a:t>Εισαγωγή στην τηλεπισκόπηση: επισκόπηση των αρχών της τηλεπισκόπησης και των εφαρμογών τους στη γεωργία, που καλύπτει τις βασικές έννοιες και τεχνικές που χρησιμοποιούνται για την ανάλυση και ερμηνεία δεδομένων στον τομέα της τηλεπισκόπησης.</a:t>
            </a:r>
            <a:endParaRPr lang="en-US" noProof="1">
              <a:ea typeface="Calibri Light"/>
              <a:cs typeface="Calibri Light"/>
            </a:endParaRPr>
          </a:p>
        </p:txBody>
      </p:sp>
      <p:sp>
        <p:nvSpPr>
          <p:cNvPr id="4" name="Marcador de Posição do Rodapé 3">
            <a:extLst>
              <a:ext uri="{FF2B5EF4-FFF2-40B4-BE49-F238E27FC236}">
                <a16:creationId xmlns:a16="http://schemas.microsoft.com/office/drawing/2014/main" id="{07680232-55D9-4C0E-B6D1-2C4278C45175}"/>
              </a:ext>
            </a:extLst>
          </p:cNvPr>
          <p:cNvSpPr>
            <a:spLocks noGrp="1"/>
          </p:cNvSpPr>
          <p:nvPr>
            <p:ph type="ftr" sz="quarter" idx="11"/>
          </p:nvPr>
        </p:nvSpPr>
        <p:spPr/>
        <p:txBody>
          <a:bodyPr/>
          <a:lstStyle/>
          <a:p>
            <a:r>
              <a:rPr lang="en-GB" noProof="1">
                <a:ea typeface="+mn-lt"/>
                <a:cs typeface="+mn-lt"/>
              </a:rPr>
              <a:t>Ενότητα: Ενότητα: Ψηφιακές τεχνολογίες και τεχνητή νοημοσύνη / Μαθησιακή Ενότητα: Υποενότητα 1: Εισαγωγή στην τηλεπισκόπηση: επισκόπηση των αρχών της τηλεπισκόπησης και των εφαρμογών τους στη γεωργία, που καλύπτει τις βασικές έννοιες και τεχνικές που χρησιμοποιούνται για την ανάλυση και ερμηνεία δεδομένων στον τομέα της τηλεπισκόπησης.</a:t>
            </a:r>
            <a:endParaRPr lang="en-GB" noProof="1">
              <a:ea typeface="Calibri"/>
              <a:cs typeface="Calibri"/>
            </a:endParaRPr>
          </a:p>
        </p:txBody>
      </p:sp>
      <p:sp>
        <p:nvSpPr>
          <p:cNvPr id="5" name="Marcador de Posição do Número do Diapositivo 4">
            <a:extLst>
              <a:ext uri="{FF2B5EF4-FFF2-40B4-BE49-F238E27FC236}">
                <a16:creationId xmlns:a16="http://schemas.microsoft.com/office/drawing/2014/main" id="{72D95EC3-69CF-4484-8075-FDE4E22CD149}"/>
              </a:ext>
            </a:extLst>
          </p:cNvPr>
          <p:cNvSpPr>
            <a:spLocks noGrp="1"/>
          </p:cNvSpPr>
          <p:nvPr>
            <p:ph type="sldNum" sz="quarter" idx="12"/>
          </p:nvPr>
        </p:nvSpPr>
        <p:spPr/>
        <p:txBody>
          <a:bodyPr/>
          <a:lstStyle/>
          <a:p>
            <a:fld id="{D57F1E4F-1CFF-5643-939E-217C01CDF565}" type="slidenum">
              <a:rPr lang="en-US" smtClean="0"/>
              <a:pPr/>
              <a:t>4</a:t>
            </a:fld>
            <a:endParaRPr lang="en-US"/>
          </a:p>
        </p:txBody>
      </p:sp>
    </p:spTree>
    <p:extLst>
      <p:ext uri="{BB962C8B-B14F-4D97-AF65-F5344CB8AC3E}">
        <p14:creationId xmlns:p14="http://schemas.microsoft.com/office/powerpoint/2010/main" val="63232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9A112-68D8-4CC3-9E3D-20B4633E5F58}"/>
              </a:ext>
            </a:extLst>
          </p:cNvPr>
          <p:cNvSpPr>
            <a:spLocks noGrp="1"/>
          </p:cNvSpPr>
          <p:nvPr>
            <p:ph type="title"/>
          </p:nvPr>
        </p:nvSpPr>
        <p:spPr/>
        <p:txBody>
          <a:bodyPr/>
          <a:lstStyle/>
          <a:p>
            <a:r>
              <a:rPr lang="pt-PT" noProof="1">
                <a:ea typeface="+mj-lt"/>
                <a:cs typeface="+mj-lt"/>
              </a:rPr>
              <a:t>Ορισμός:</a:t>
            </a:r>
            <a:endParaRPr lang="el-GR" noProof="1"/>
          </a:p>
        </p:txBody>
      </p:sp>
      <p:sp>
        <p:nvSpPr>
          <p:cNvPr id="3" name="Marcador de Posição de Conteúdo 2">
            <a:extLst>
              <a:ext uri="{FF2B5EF4-FFF2-40B4-BE49-F238E27FC236}">
                <a16:creationId xmlns:a16="http://schemas.microsoft.com/office/drawing/2014/main" id="{30FA0EE8-0EDA-4BCE-BC19-A0BDD8CC8B1A}"/>
              </a:ext>
            </a:extLst>
          </p:cNvPr>
          <p:cNvSpPr>
            <a:spLocks noGrp="1"/>
          </p:cNvSpPr>
          <p:nvPr>
            <p:ph idx="1"/>
          </p:nvPr>
        </p:nvSpPr>
        <p:spPr/>
        <p:txBody>
          <a:bodyPr vert="horz" lIns="91440" tIns="45720" rIns="91440" bIns="45720" rtlCol="0" anchor="t">
            <a:normAutofit/>
          </a:bodyPr>
          <a:lstStyle/>
          <a:p>
            <a:pPr marL="0" indent="0" algn="just">
              <a:lnSpc>
                <a:spcPct val="150000"/>
              </a:lnSpc>
              <a:buNone/>
            </a:pPr>
            <a:r>
              <a:rPr lang="en-GB" noProof="1">
                <a:ea typeface="+mn-lt"/>
                <a:cs typeface="+mn-lt"/>
              </a:rPr>
              <a:t>«Η τηλεπισκόπηση είναι η επιστήμη (και σε κάποιο βαθμό η τέχνη) της απόκτησης πληροφοριών σχετικά με την επιφάνεια της Γης χωρίς να βρισκόμαστε σε επαφή με αυτήν. Αυτό γίνεται με την ανίχνευση και καταγραφή της ανακλώμενης ή εκπεμπόμενης ενέργειας και την επεξεργασία, ανάλυση και εφαρμογή των πληροφοριών αυτών.»</a:t>
            </a:r>
            <a:endParaRPr lang="el-GR" noProof="1"/>
          </a:p>
        </p:txBody>
      </p:sp>
      <p:sp>
        <p:nvSpPr>
          <p:cNvPr id="4" name="Marcador de Posição do Rodapé 3">
            <a:extLst>
              <a:ext uri="{FF2B5EF4-FFF2-40B4-BE49-F238E27FC236}">
                <a16:creationId xmlns:a16="http://schemas.microsoft.com/office/drawing/2014/main" id="{A02B218B-0368-4081-B00D-9BB1A5785657}"/>
              </a:ext>
            </a:extLst>
          </p:cNvPr>
          <p:cNvSpPr>
            <a:spLocks noGrp="1"/>
          </p:cNvSpPr>
          <p:nvPr>
            <p:ph type="ftr" sz="quarter" idx="11"/>
          </p:nvPr>
        </p:nvSpPr>
        <p:spPr/>
        <p:txBody>
          <a:bodyPr/>
          <a:lstStyle/>
          <a:p>
            <a:r>
              <a:rPr lang="en-GB" noProof="1">
                <a:ea typeface="+mn-lt"/>
                <a:cs typeface="+mn-lt"/>
              </a:rPr>
              <a:t>Ενότητα: Ενότητα: Ψηφιακές τεχνολογίες και τεχνητή νοημοσύνη / Μαθησιακή Ενότητα: Υποενότητα 1: Εισαγωγή στην τηλεπισκόπηση: επισκόπηση των αρχών της τηλεπισκόπησης και των εφαρμογών τους στη γεωργία, που καλύπτει τις βασικές έννοιες και τεχνικές που χρησιμοποιούνται για την ανάλυση και ερμηνεία δεδομένων στον τομέα της τηλεπισκόπησης.</a:t>
            </a:r>
            <a:endParaRPr lang="en-GB" noProof="1">
              <a:ea typeface="Calibri"/>
              <a:cs typeface="Calibri"/>
            </a:endParaRPr>
          </a:p>
        </p:txBody>
      </p:sp>
      <p:sp>
        <p:nvSpPr>
          <p:cNvPr id="5" name="Marcador de Posição do Número do Diapositivo 4">
            <a:extLst>
              <a:ext uri="{FF2B5EF4-FFF2-40B4-BE49-F238E27FC236}">
                <a16:creationId xmlns:a16="http://schemas.microsoft.com/office/drawing/2014/main" id="{C4DAB643-958D-4E21-BF21-E744459E72D0}"/>
              </a:ext>
            </a:extLst>
          </p:cNvPr>
          <p:cNvSpPr>
            <a:spLocks noGrp="1"/>
          </p:cNvSpPr>
          <p:nvPr>
            <p:ph type="sldNum" sz="quarter" idx="12"/>
          </p:nvPr>
        </p:nvSpPr>
        <p:spPr/>
        <p:txBody>
          <a:bodyPr/>
          <a:lstStyle/>
          <a:p>
            <a:fld id="{D57F1E4F-1CFF-5643-939E-217C01CDF565}" type="slidenum">
              <a:rPr lang="en-US" smtClean="0"/>
              <a:pPr/>
              <a:t>5</a:t>
            </a:fld>
            <a:endParaRPr lang="en-US"/>
          </a:p>
        </p:txBody>
      </p:sp>
    </p:spTree>
    <p:extLst>
      <p:ext uri="{BB962C8B-B14F-4D97-AF65-F5344CB8AC3E}">
        <p14:creationId xmlns:p14="http://schemas.microsoft.com/office/powerpoint/2010/main" val="219488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p:txBody>
          <a:bodyPr>
            <a:normAutofit/>
          </a:bodyPr>
          <a:lstStyle/>
          <a:p>
            <a:r>
              <a:rPr lang="en-GB" sz="3200">
                <a:ea typeface="+mj-lt"/>
                <a:cs typeface="+mj-lt"/>
              </a:rPr>
              <a:t>ΑΡΧΈΣ ΤΗΣ ΤΗΛΕΠΙΣΚΌΠΗΣΗΣ</a:t>
            </a:r>
            <a:endParaRPr lang="el-GR" sz="3200">
              <a:ea typeface="Calibri Light"/>
              <a:cs typeface="Calibri Light"/>
            </a:endParaRPr>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GB" noProof="1">
                <a:ea typeface="+mn-lt"/>
                <a:cs typeface="+mn-lt"/>
              </a:rPr>
              <a:t>Ενότητα: Ενότητα: Ψηφιακές τεχνολογίες και τεχνητή νοημοσύνη / Μαθησιακή Ενότητα: Υποενότητα 1: Εισαγωγή στην τηλεπισκόπηση: επισκόπηση των αρχών της τηλεπισκόπησης και των εφαρμογών τους στη γεωργία, που καλύπτει τις βασικές έννοιες και τεχνικές που χρησιμοποιούνται για την ανάλυση και ερμηνεία δεδομένων στον τομέα της τηλεπισκόπησης.</a:t>
            </a:r>
            <a:endParaRPr lang="en-GB" noProof="1">
              <a:ea typeface="Calibri"/>
              <a:cs typeface="Calibri"/>
            </a:endParaRPr>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6</a:t>
            </a:fld>
            <a:endParaRPr lang="en-US"/>
          </a:p>
        </p:txBody>
      </p:sp>
      <p:pic>
        <p:nvPicPr>
          <p:cNvPr id="6" name="Marcador de Posição de Conteúdo 5">
            <a:extLst>
              <a:ext uri="{FF2B5EF4-FFF2-40B4-BE49-F238E27FC236}">
                <a16:creationId xmlns:a16="http://schemas.microsoft.com/office/drawing/2014/main" id="{18796ED2-697C-468D-8E87-1F91DF065E3B}"/>
              </a:ext>
            </a:extLst>
          </p:cNvPr>
          <p:cNvPicPr>
            <a:picLocks noGrp="1"/>
          </p:cNvPicPr>
          <p:nvPr>
            <p:ph idx="1"/>
          </p:nvPr>
        </p:nvPicPr>
        <p:blipFill>
          <a:blip r:embed="rId2"/>
          <a:stretch>
            <a:fillRect/>
          </a:stretch>
        </p:blipFill>
        <p:spPr>
          <a:xfrm>
            <a:off x="3771575" y="1931184"/>
            <a:ext cx="4648849" cy="2657846"/>
          </a:xfrm>
          <a:prstGeom prst="rect">
            <a:avLst/>
          </a:prstGeom>
        </p:spPr>
      </p:pic>
      <p:sp>
        <p:nvSpPr>
          <p:cNvPr id="7" name="CaixaDeTexto 6">
            <a:extLst>
              <a:ext uri="{FF2B5EF4-FFF2-40B4-BE49-F238E27FC236}">
                <a16:creationId xmlns:a16="http://schemas.microsoft.com/office/drawing/2014/main" id="{1AF84F7F-4AAD-46A4-B9AE-58D20EB6975D}"/>
              </a:ext>
            </a:extLst>
          </p:cNvPr>
          <p:cNvSpPr txBox="1"/>
          <p:nvPr/>
        </p:nvSpPr>
        <p:spPr>
          <a:xfrm>
            <a:off x="644161" y="4595898"/>
            <a:ext cx="4811281" cy="1354217"/>
          </a:xfrm>
          <a:prstGeom prst="rect">
            <a:avLst/>
          </a:prstGeom>
          <a:noFill/>
        </p:spPr>
        <p:txBody>
          <a:bodyPr wrap="square" lIns="91440" tIns="45720" rIns="91440" bIns="45720" rtlCol="0" anchor="t">
            <a:spAutoFit/>
          </a:bodyPr>
          <a:lstStyle/>
          <a:p>
            <a:r>
              <a:rPr lang="en-US" noProof="1">
                <a:ea typeface="+mn-lt"/>
                <a:cs typeface="+mn-lt"/>
              </a:rPr>
              <a:t>Σύστημα RS</a:t>
            </a:r>
            <a:r>
              <a:rPr lang="en-US" noProof="1"/>
              <a:t>:</a:t>
            </a:r>
            <a:endParaRPr lang="en-US" noProof="1">
              <a:ea typeface="Calibri"/>
              <a:cs typeface="Calibri"/>
            </a:endParaRPr>
          </a:p>
          <a:p>
            <a:r>
              <a:rPr lang="en-US" noProof="1"/>
              <a:t>A - </a:t>
            </a:r>
            <a:r>
              <a:rPr lang="en-US" noProof="1">
                <a:ea typeface="+mn-lt"/>
                <a:cs typeface="+mn-lt"/>
              </a:rPr>
              <a:t>Πηγή φωτισμού</a:t>
            </a:r>
            <a:r>
              <a:rPr lang="en-US" noProof="1"/>
              <a:t>;</a:t>
            </a:r>
            <a:endParaRPr lang="en-US" noProof="1">
              <a:ea typeface="Calibri"/>
              <a:cs typeface="Calibri"/>
            </a:endParaRPr>
          </a:p>
          <a:p>
            <a:r>
              <a:rPr lang="en-US" noProof="1"/>
              <a:t>B - </a:t>
            </a:r>
            <a:r>
              <a:rPr lang="en-US" noProof="1">
                <a:ea typeface="+mn-lt"/>
                <a:cs typeface="+mn-lt"/>
              </a:rPr>
              <a:t>Ακτινοβολία και ατμόσφαιρα</a:t>
            </a:r>
            <a:r>
              <a:rPr lang="en-US"/>
              <a:t>; </a:t>
            </a:r>
            <a:endParaRPr lang="en-US">
              <a:ea typeface="Calibri"/>
              <a:cs typeface="Calibri"/>
            </a:endParaRPr>
          </a:p>
          <a:p>
            <a:endParaRPr lang="en-US"/>
          </a:p>
          <a:p>
            <a:r>
              <a:rPr lang="en-US" sz="1000" noProof="1">
                <a:ea typeface="+mn-lt"/>
                <a:cs typeface="+mn-lt"/>
              </a:rPr>
              <a:t>Προσαρμοσμένο από</a:t>
            </a:r>
            <a:r>
              <a:rPr lang="en-US" sz="1000">
                <a:ea typeface="+mn-lt"/>
                <a:cs typeface="+mn-lt"/>
              </a:rPr>
              <a:t>:</a:t>
            </a:r>
            <a:r>
              <a:rPr lang="en-US" sz="1000"/>
              <a:t> </a:t>
            </a:r>
            <a:r>
              <a:rPr lang="en-US" sz="1000" u="sng">
                <a:hlinkClick r:id="rId3"/>
              </a:rPr>
              <a:t>https://civilpanda.com/remote-sensing-system/</a:t>
            </a:r>
            <a:endParaRPr lang="pt-PT" sz="1000">
              <a:ea typeface="Calibri"/>
              <a:cs typeface="Calibri"/>
            </a:endParaRPr>
          </a:p>
        </p:txBody>
      </p:sp>
      <p:sp>
        <p:nvSpPr>
          <p:cNvPr id="8" name="CaixaDeTexto 7">
            <a:extLst>
              <a:ext uri="{FF2B5EF4-FFF2-40B4-BE49-F238E27FC236}">
                <a16:creationId xmlns:a16="http://schemas.microsoft.com/office/drawing/2014/main" id="{1FA664ED-B9E6-4E4A-84C1-46327487F22C}"/>
              </a:ext>
            </a:extLst>
          </p:cNvPr>
          <p:cNvSpPr txBox="1"/>
          <p:nvPr/>
        </p:nvSpPr>
        <p:spPr>
          <a:xfrm>
            <a:off x="5896598" y="4584692"/>
            <a:ext cx="4037580" cy="1200329"/>
          </a:xfrm>
          <a:prstGeom prst="rect">
            <a:avLst/>
          </a:prstGeom>
          <a:noFill/>
        </p:spPr>
        <p:txBody>
          <a:bodyPr wrap="none" lIns="91440" tIns="45720" rIns="91440" bIns="45720" rtlCol="0" anchor="t">
            <a:spAutoFit/>
          </a:bodyPr>
          <a:lstStyle/>
          <a:p>
            <a:r>
              <a:rPr lang="en-US" noProof="1"/>
              <a:t>C - </a:t>
            </a:r>
            <a:r>
              <a:rPr lang="en-US" noProof="1">
                <a:ea typeface="+mn-lt"/>
                <a:cs typeface="+mn-lt"/>
              </a:rPr>
              <a:t>Στόχος;</a:t>
            </a:r>
            <a:r>
              <a:rPr lang="en-US" noProof="1"/>
              <a:t> </a:t>
            </a:r>
            <a:endParaRPr lang="en-US" noProof="1">
              <a:ea typeface="Calibri"/>
              <a:cs typeface="Calibri"/>
            </a:endParaRPr>
          </a:p>
          <a:p>
            <a:r>
              <a:rPr lang="en-US" noProof="1"/>
              <a:t>D – </a:t>
            </a:r>
            <a:r>
              <a:rPr lang="en-US" noProof="1">
                <a:ea typeface="+mn-lt"/>
                <a:cs typeface="+mn-lt"/>
              </a:rPr>
              <a:t>Αισθητήρας;</a:t>
            </a:r>
            <a:r>
              <a:rPr lang="en-US" noProof="1"/>
              <a:t> </a:t>
            </a:r>
            <a:endParaRPr lang="en-US" noProof="1">
              <a:ea typeface="Calibri"/>
              <a:cs typeface="Calibri"/>
            </a:endParaRPr>
          </a:p>
          <a:p>
            <a:r>
              <a:rPr lang="en-US" noProof="1"/>
              <a:t>E - Μετάδοση</a:t>
            </a:r>
            <a:r>
              <a:rPr lang="en-US" noProof="1">
                <a:ea typeface="+mn-lt"/>
                <a:cs typeface="+mn-lt"/>
              </a:rPr>
              <a:t>, λήψη και επεξεργασία</a:t>
            </a:r>
            <a:r>
              <a:rPr lang="en-US" noProof="1"/>
              <a:t>; </a:t>
            </a:r>
            <a:endParaRPr lang="en-US" noProof="1">
              <a:ea typeface="Calibri"/>
              <a:cs typeface="Calibri"/>
            </a:endParaRPr>
          </a:p>
          <a:p>
            <a:r>
              <a:rPr lang="en-US" noProof="1"/>
              <a:t>F - </a:t>
            </a:r>
            <a:r>
              <a:rPr lang="en-US" noProof="1">
                <a:ea typeface="+mn-lt"/>
                <a:cs typeface="+mn-lt"/>
              </a:rPr>
              <a:t>Ερμηνεία και ανάλυση- Ζ - Εφαρμογή</a:t>
            </a:r>
            <a:r>
              <a:rPr lang="en-US" noProof="1"/>
              <a:t>.</a:t>
            </a:r>
            <a:endParaRPr lang="pt-PT" noProof="1"/>
          </a:p>
        </p:txBody>
      </p:sp>
    </p:spTree>
    <p:extLst>
      <p:ext uri="{BB962C8B-B14F-4D97-AF65-F5344CB8AC3E}">
        <p14:creationId xmlns:p14="http://schemas.microsoft.com/office/powerpoint/2010/main" val="945121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a:xfrm>
            <a:off x="769677" y="832080"/>
            <a:ext cx="10515600" cy="1009651"/>
          </a:xfrm>
        </p:spPr>
        <p:txBody>
          <a:bodyPr vert="horz" lIns="91440" tIns="45720" rIns="91440" bIns="45720" rtlCol="0" anchor="ctr">
            <a:noAutofit/>
          </a:bodyPr>
          <a:lstStyle/>
          <a:p>
            <a:r>
              <a:rPr lang="pt-PT" sz="3600" noProof="1">
                <a:ea typeface="+mj-lt"/>
                <a:cs typeface="+mj-lt"/>
              </a:rPr>
              <a:t>Τύποι αισθητήρων ανάλογα με την πηγή ενέργειας</a:t>
            </a:r>
            <a:endParaRPr lang="pt-PT" sz="3600" noProof="1">
              <a:ea typeface="Calibri Light"/>
              <a:cs typeface="Calibri Light"/>
            </a:endParaRPr>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a:xfrm>
            <a:off x="838200" y="6257926"/>
            <a:ext cx="9982200" cy="600074"/>
          </a:xfrm>
        </p:spPr>
        <p:txBody>
          <a:bodyPr/>
          <a:lstStyle/>
          <a:p>
            <a:r>
              <a:rPr lang="en-GB" noProof="1">
                <a:ea typeface="+mn-lt"/>
                <a:cs typeface="+mn-lt"/>
              </a:rPr>
              <a:t>Ενότητα: Ενότητα: Ψηφιακές τεχνολογίες και τεχνητή νοημοσύνη / Μαθησιακή Ενότητα: Υποενότητα 1: Εισαγωγή στην τηλεπισκόπηση: επισκόπηση των αρχών της τηλεπισκόπησης και των εφαρμογών τους στη γεωργία, που καλύπτει τις βασικές έννοιες και τεχνικές που χρησιμοποιούνται για την ανάλυση και ερμηνεία δεδομένων στον τομέα της τηλεπισκόπησης.</a:t>
            </a:r>
            <a:endParaRPr lang="el-GR" noProof="1"/>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7</a:t>
            </a:fld>
            <a:endParaRPr lang="en-US"/>
          </a:p>
        </p:txBody>
      </p:sp>
      <p:pic>
        <p:nvPicPr>
          <p:cNvPr id="6" name="Marcador de Posição de Conteúdo 5">
            <a:extLst>
              <a:ext uri="{FF2B5EF4-FFF2-40B4-BE49-F238E27FC236}">
                <a16:creationId xmlns:a16="http://schemas.microsoft.com/office/drawing/2014/main" id="{EC13B5D7-A92A-4FC5-8C10-948DC47B1CF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7038" y="1841731"/>
            <a:ext cx="3431797" cy="2250787"/>
          </a:xfrm>
          <a:prstGeom prst="rect">
            <a:avLst/>
          </a:prstGeom>
          <a:noFill/>
        </p:spPr>
      </p:pic>
      <p:sp>
        <p:nvSpPr>
          <p:cNvPr id="7" name="CaixaDeTexto 6">
            <a:extLst>
              <a:ext uri="{FF2B5EF4-FFF2-40B4-BE49-F238E27FC236}">
                <a16:creationId xmlns:a16="http://schemas.microsoft.com/office/drawing/2014/main" id="{4D1B4D74-BEE4-4493-8451-5C70316FDF6E}"/>
              </a:ext>
            </a:extLst>
          </p:cNvPr>
          <p:cNvSpPr txBox="1"/>
          <p:nvPr/>
        </p:nvSpPr>
        <p:spPr>
          <a:xfrm>
            <a:off x="3043310" y="3890961"/>
            <a:ext cx="2196696" cy="923330"/>
          </a:xfrm>
          <a:prstGeom prst="rect">
            <a:avLst/>
          </a:prstGeom>
          <a:noFill/>
        </p:spPr>
        <p:txBody>
          <a:bodyPr wrap="square" lIns="91440" tIns="45720" rIns="91440" bIns="45720" rtlCol="0" anchor="t">
            <a:spAutoFit/>
          </a:bodyPr>
          <a:lstStyle/>
          <a:p>
            <a:r>
              <a:rPr lang="en-GB" noProof="1">
                <a:ea typeface="+mn-lt"/>
                <a:cs typeface="+mn-lt"/>
              </a:rPr>
              <a:t>Παθητικός αισθητήρας</a:t>
            </a:r>
            <a:endParaRPr lang="en-GB" noProof="1">
              <a:ea typeface="Calibri"/>
              <a:cs typeface="Calibri"/>
            </a:endParaRPr>
          </a:p>
          <a:p>
            <a:r>
              <a:rPr lang="en-GB" noProof="1">
                <a:ea typeface="+mn-lt"/>
                <a:cs typeface="+mn-lt"/>
              </a:rPr>
              <a:t>(Πηγή: ARSET).</a:t>
            </a:r>
            <a:endParaRPr lang="pt-PT" noProof="1">
              <a:ea typeface="+mn-lt"/>
              <a:cs typeface="+mn-lt"/>
            </a:endParaRPr>
          </a:p>
        </p:txBody>
      </p:sp>
      <p:pic>
        <p:nvPicPr>
          <p:cNvPr id="8" name="Imagem 7">
            <a:extLst>
              <a:ext uri="{FF2B5EF4-FFF2-40B4-BE49-F238E27FC236}">
                <a16:creationId xmlns:a16="http://schemas.microsoft.com/office/drawing/2014/main" id="{4B954353-59C9-4823-960F-40B3FF61A67C}"/>
              </a:ext>
            </a:extLst>
          </p:cNvPr>
          <p:cNvPicPr>
            <a:picLocks noChangeAspect="1"/>
          </p:cNvPicPr>
          <p:nvPr/>
        </p:nvPicPr>
        <p:blipFill>
          <a:blip r:embed="rId3"/>
          <a:stretch>
            <a:fillRect/>
          </a:stretch>
        </p:blipFill>
        <p:spPr>
          <a:xfrm>
            <a:off x="6096000" y="1841731"/>
            <a:ext cx="3561890" cy="2046858"/>
          </a:xfrm>
          <a:prstGeom prst="rect">
            <a:avLst/>
          </a:prstGeom>
        </p:spPr>
      </p:pic>
      <p:sp>
        <p:nvSpPr>
          <p:cNvPr id="9" name="CaixaDeTexto 8">
            <a:extLst>
              <a:ext uri="{FF2B5EF4-FFF2-40B4-BE49-F238E27FC236}">
                <a16:creationId xmlns:a16="http://schemas.microsoft.com/office/drawing/2014/main" id="{71E2C914-7764-44A9-995B-5808F15373DE}"/>
              </a:ext>
            </a:extLst>
          </p:cNvPr>
          <p:cNvSpPr txBox="1"/>
          <p:nvPr/>
        </p:nvSpPr>
        <p:spPr>
          <a:xfrm>
            <a:off x="7573450" y="3800130"/>
            <a:ext cx="2112758" cy="646331"/>
          </a:xfrm>
          <a:prstGeom prst="rect">
            <a:avLst/>
          </a:prstGeom>
          <a:noFill/>
        </p:spPr>
        <p:txBody>
          <a:bodyPr wrap="none" lIns="91440" tIns="45720" rIns="91440" bIns="45720" rtlCol="0" anchor="t">
            <a:spAutoFit/>
          </a:bodyPr>
          <a:lstStyle/>
          <a:p>
            <a:r>
              <a:rPr lang="en-GB" noProof="1">
                <a:ea typeface="+mn-lt"/>
                <a:cs typeface="+mn-lt"/>
              </a:rPr>
              <a:t>Ενεργός αισθητήρας</a:t>
            </a:r>
            <a:endParaRPr lang="en-GB" noProof="1">
              <a:ea typeface="Calibri"/>
              <a:cs typeface="Calibri"/>
            </a:endParaRPr>
          </a:p>
          <a:p>
            <a:r>
              <a:rPr lang="en-GB" noProof="1">
                <a:ea typeface="+mn-lt"/>
                <a:cs typeface="+mn-lt"/>
              </a:rPr>
              <a:t>Πηγή: ARSET</a:t>
            </a:r>
            <a:endParaRPr lang="pt-PT" noProof="1">
              <a:ea typeface="+mn-lt"/>
              <a:cs typeface="+mn-lt"/>
            </a:endParaRPr>
          </a:p>
        </p:txBody>
      </p:sp>
      <p:sp>
        <p:nvSpPr>
          <p:cNvPr id="11" name="CaixaDeTexto 10">
            <a:extLst>
              <a:ext uri="{FF2B5EF4-FFF2-40B4-BE49-F238E27FC236}">
                <a16:creationId xmlns:a16="http://schemas.microsoft.com/office/drawing/2014/main" id="{CB0F6744-5972-4999-8FC6-1E6A9730EFAD}"/>
              </a:ext>
            </a:extLst>
          </p:cNvPr>
          <p:cNvSpPr txBox="1"/>
          <p:nvPr/>
        </p:nvSpPr>
        <p:spPr>
          <a:xfrm>
            <a:off x="769677" y="4796365"/>
            <a:ext cx="10370903" cy="1323439"/>
          </a:xfrm>
          <a:prstGeom prst="rect">
            <a:avLst/>
          </a:prstGeom>
          <a:noFill/>
        </p:spPr>
        <p:txBody>
          <a:bodyPr wrap="square" lIns="91440" tIns="45720" rIns="91440" bIns="45720" rtlCol="0" anchor="t">
            <a:spAutoFit/>
          </a:bodyPr>
          <a:lstStyle/>
          <a:p>
            <a:pPr algn="just"/>
            <a:r>
              <a:rPr lang="en-GB" sz="1600" noProof="1">
                <a:solidFill>
                  <a:srgbClr val="0070C0"/>
                </a:solidFill>
              </a:rPr>
              <a:t>Ενεργοί</a:t>
            </a:r>
            <a:r>
              <a:rPr lang="en-GB" sz="1600" noProof="1">
                <a:solidFill>
                  <a:srgbClr val="0070C0"/>
                </a:solidFill>
                <a:ea typeface="+mn-lt"/>
                <a:cs typeface="+mn-lt"/>
              </a:rPr>
              <a:t> αισθητήρες </a:t>
            </a:r>
            <a:r>
              <a:rPr lang="en-GB" sz="1600" noProof="1">
                <a:ea typeface="+mn-lt"/>
                <a:cs typeface="+mn-lt"/>
              </a:rPr>
              <a:t>παρέχουν τη δική τους πηγή ενέργειας για φωτισμό:</a:t>
            </a:r>
            <a:r>
              <a:rPr lang="en-GB" sz="1600" noProof="1">
                <a:solidFill>
                  <a:srgbClr val="000000"/>
                </a:solidFill>
              </a:rPr>
              <a:t> </a:t>
            </a:r>
            <a:r>
              <a:rPr lang="en-GB" sz="1600" noProof="1">
                <a:solidFill>
                  <a:srgbClr val="0070C0"/>
                </a:solidFill>
              </a:rPr>
              <a:t>Πχ</a:t>
            </a:r>
            <a:r>
              <a:rPr lang="en-GB" sz="1600" noProof="1">
                <a:solidFill>
                  <a:srgbClr val="0070C0"/>
                </a:solidFill>
                <a:ea typeface="+mn-lt"/>
                <a:cs typeface="+mn-lt"/>
              </a:rPr>
              <a:t>.</a:t>
            </a:r>
            <a:r>
              <a:rPr lang="en-GB" sz="1600" noProof="1">
                <a:solidFill>
                  <a:srgbClr val="0070C0"/>
                </a:solidFill>
              </a:rPr>
              <a:t> </a:t>
            </a:r>
            <a:r>
              <a:rPr lang="en-GB" sz="1600" noProof="1">
                <a:ea typeface="+mn-lt"/>
                <a:cs typeface="+mn-lt"/>
              </a:rPr>
              <a:t>Υψομετρητής λέιζερ, LiDAR, RADAR, Scatterometer, Sounder</a:t>
            </a:r>
          </a:p>
          <a:p>
            <a:endParaRPr lang="en-GB" sz="1600" noProof="1">
              <a:ea typeface="Calibri"/>
              <a:cs typeface="Calibri"/>
            </a:endParaRPr>
          </a:p>
          <a:p>
            <a:pPr algn="just"/>
            <a:r>
              <a:rPr lang="en-GB" sz="1600" noProof="1">
                <a:solidFill>
                  <a:srgbClr val="0070C0"/>
                </a:solidFill>
              </a:rPr>
              <a:t>Παθητικό</a:t>
            </a:r>
            <a:r>
              <a:rPr lang="en-GB" sz="1600" noProof="1">
                <a:solidFill>
                  <a:srgbClr val="0070C0"/>
                </a:solidFill>
                <a:ea typeface="+mn-lt"/>
                <a:cs typeface="+mn-lt"/>
              </a:rPr>
              <a:t> τηλεχειριστήριο</a:t>
            </a:r>
            <a:r>
              <a:rPr lang="en-GB" sz="1600" noProof="1">
                <a:solidFill>
                  <a:srgbClr val="0070C0"/>
                </a:solidFill>
              </a:rPr>
              <a:t> </a:t>
            </a:r>
            <a:r>
              <a:rPr lang="en-GB" sz="1600" noProof="1">
                <a:ea typeface="+mn-lt"/>
                <a:cs typeface="+mn-lt"/>
              </a:rPr>
              <a:t>οι αισθητήρες μετρούν την ενέργεια ακτινοβολίας που αντανακλάται ή εκπέμπεται από το σύστημα της γήινης ατμόσφαιρας ή τις μεταβολές της βαρύτητας από τη Γη. </a:t>
            </a:r>
            <a:r>
              <a:rPr lang="en-GB" sz="1600" noProof="1"/>
              <a:t> </a:t>
            </a:r>
            <a:r>
              <a:rPr lang="en-GB" sz="1600" noProof="1">
                <a:solidFill>
                  <a:srgbClr val="0070C0"/>
                </a:solidFill>
              </a:rPr>
              <a:t>Πχ.</a:t>
            </a:r>
            <a:r>
              <a:rPr lang="en-GB" sz="1600" noProof="1"/>
              <a:t>: Landsat OLI/TIRS, Terra MODIS, GPM.</a:t>
            </a:r>
            <a:endParaRPr lang="en-GB" sz="1600" noProof="1">
              <a:ea typeface="Calibri"/>
              <a:cs typeface="Calibri"/>
            </a:endParaRPr>
          </a:p>
        </p:txBody>
      </p:sp>
    </p:spTree>
    <p:extLst>
      <p:ext uri="{BB962C8B-B14F-4D97-AF65-F5344CB8AC3E}">
        <p14:creationId xmlns:p14="http://schemas.microsoft.com/office/powerpoint/2010/main" val="1666243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Rodapé 3">
            <a:extLst>
              <a:ext uri="{FF2B5EF4-FFF2-40B4-BE49-F238E27FC236}">
                <a16:creationId xmlns:a16="http://schemas.microsoft.com/office/drawing/2014/main" id="{ACCBE110-1CBB-4133-A829-6248CBB76591}"/>
              </a:ext>
            </a:extLst>
          </p:cNvPr>
          <p:cNvSpPr>
            <a:spLocks noGrp="1"/>
          </p:cNvSpPr>
          <p:nvPr>
            <p:ph type="ftr" sz="quarter" idx="11"/>
          </p:nvPr>
        </p:nvSpPr>
        <p:spPr/>
        <p:txBody>
          <a:bodyPr/>
          <a:lstStyle/>
          <a:p>
            <a:r>
              <a:rPr lang="en-GB" noProof="1">
                <a:ea typeface="+mn-lt"/>
                <a:cs typeface="+mn-lt"/>
              </a:rPr>
              <a:t>Ενότητα: Ενότητα: Ψηφιακές τεχνολογίες και τεχνητή νοημοσύνη / Μαθησιακή Ενότητα: Μαθησιακή Μονάδα: Τηλεπισκόπηση και γεωργία / Υποενότητα 2: Απόκτηση δεδομένων τηλεπισκόπησης: Κατανόηση της διαδικασίας απόκτησης δεδομένων τηλεπισκόπησης, συμπεριλαμβανομένων δορυφορικών και εναέριων εικόνων</a:t>
            </a:r>
            <a:endParaRPr lang="el-GR" noProof="1"/>
          </a:p>
        </p:txBody>
      </p:sp>
      <p:sp>
        <p:nvSpPr>
          <p:cNvPr id="5" name="Marcador de Posição do Número do Diapositivo 4">
            <a:extLst>
              <a:ext uri="{FF2B5EF4-FFF2-40B4-BE49-F238E27FC236}">
                <a16:creationId xmlns:a16="http://schemas.microsoft.com/office/drawing/2014/main" id="{D155B057-9E2D-431B-A5B7-AC9001ACBAED}"/>
              </a:ext>
            </a:extLst>
          </p:cNvPr>
          <p:cNvSpPr>
            <a:spLocks noGrp="1"/>
          </p:cNvSpPr>
          <p:nvPr>
            <p:ph type="sldNum" sz="quarter" idx="12"/>
          </p:nvPr>
        </p:nvSpPr>
        <p:spPr/>
        <p:txBody>
          <a:bodyPr/>
          <a:lstStyle/>
          <a:p>
            <a:fld id="{D57F1E4F-1CFF-5643-939E-217C01CDF565}" type="slidenum">
              <a:rPr lang="en-US" smtClean="0"/>
              <a:pPr/>
              <a:t>8</a:t>
            </a:fld>
            <a:endParaRPr lang="en-US"/>
          </a:p>
        </p:txBody>
      </p:sp>
      <p:sp>
        <p:nvSpPr>
          <p:cNvPr id="8" name="CaixaDeTexto 7">
            <a:extLst>
              <a:ext uri="{FF2B5EF4-FFF2-40B4-BE49-F238E27FC236}">
                <a16:creationId xmlns:a16="http://schemas.microsoft.com/office/drawing/2014/main" id="{464C3B7C-BDEF-4CD2-8854-781856A26D25}"/>
              </a:ext>
            </a:extLst>
          </p:cNvPr>
          <p:cNvSpPr txBox="1"/>
          <p:nvPr/>
        </p:nvSpPr>
        <p:spPr>
          <a:xfrm>
            <a:off x="4706224" y="1661020"/>
            <a:ext cx="184731" cy="369332"/>
          </a:xfrm>
          <a:prstGeom prst="rect">
            <a:avLst/>
          </a:prstGeom>
          <a:noFill/>
        </p:spPr>
        <p:txBody>
          <a:bodyPr wrap="none" rtlCol="0">
            <a:spAutoFit/>
          </a:bodyPr>
          <a:lstStyle/>
          <a:p>
            <a:endParaRPr lang="pt-PT"/>
          </a:p>
        </p:txBody>
      </p:sp>
      <p:sp>
        <p:nvSpPr>
          <p:cNvPr id="9" name="Retângulo 8">
            <a:extLst>
              <a:ext uri="{FF2B5EF4-FFF2-40B4-BE49-F238E27FC236}">
                <a16:creationId xmlns:a16="http://schemas.microsoft.com/office/drawing/2014/main" id="{F5001350-9C8F-4903-843C-826EF2312DF9}"/>
              </a:ext>
            </a:extLst>
          </p:cNvPr>
          <p:cNvSpPr/>
          <p:nvPr/>
        </p:nvSpPr>
        <p:spPr>
          <a:xfrm>
            <a:off x="643156" y="1577130"/>
            <a:ext cx="10905687" cy="4555093"/>
          </a:xfrm>
          <a:prstGeom prst="rect">
            <a:avLst/>
          </a:prstGeom>
        </p:spPr>
        <p:txBody>
          <a:bodyPr wrap="square" lIns="91440" tIns="45720" rIns="91440" bIns="45720" anchor="t">
            <a:spAutoFit/>
          </a:bodyPr>
          <a:lstStyle/>
          <a:p>
            <a:pPr algn="ctr"/>
            <a:r>
              <a:rPr lang="en-US" sz="3600" b="1" noProof="1">
                <a:solidFill>
                  <a:schemeClr val="accent6"/>
                </a:solidFill>
              </a:rPr>
              <a:t>Υποενότητα</a:t>
            </a:r>
            <a:r>
              <a:rPr lang="en-US" sz="3600" b="1" noProof="1">
                <a:solidFill>
                  <a:schemeClr val="accent6"/>
                </a:solidFill>
                <a:ea typeface="+mn-lt"/>
                <a:cs typeface="+mn-lt"/>
              </a:rPr>
              <a:t> 2.</a:t>
            </a:r>
            <a:br>
              <a:rPr lang="en-US" sz="1600" b="1" noProof="1"/>
            </a:br>
            <a:endParaRPr lang="en-US" sz="1600" b="1" noProof="1">
              <a:solidFill>
                <a:schemeClr val="accent6"/>
              </a:solidFill>
              <a:ea typeface="Calibri"/>
              <a:cs typeface="Calibri"/>
            </a:endParaRPr>
          </a:p>
          <a:p>
            <a:pPr algn="ctr"/>
            <a:br>
              <a:rPr lang="en-US" noProof="1"/>
            </a:br>
            <a:r>
              <a:rPr lang="en-US" sz="4400" noProof="1">
                <a:solidFill>
                  <a:srgbClr val="94C020"/>
                </a:solidFill>
                <a:ea typeface="+mn-lt"/>
                <a:cs typeface="+mn-lt"/>
              </a:rPr>
              <a:t>Απόκτηση δεδομένων τηλεπισκόπησης: Κατανόηση της διαδικασίας απόκτησης δεδομένων τηλεπισκόπησης, συμπεριλαμβανομένων των δορυφορικών και εναέριων εικόνων</a:t>
            </a:r>
            <a:endParaRPr lang="en-US" sz="4400" noProof="1">
              <a:solidFill>
                <a:srgbClr val="94C020"/>
              </a:solidFill>
              <a:ea typeface="Calibri"/>
              <a:cs typeface="Calibri"/>
            </a:endParaRPr>
          </a:p>
        </p:txBody>
      </p:sp>
    </p:spTree>
    <p:extLst>
      <p:ext uri="{BB962C8B-B14F-4D97-AF65-F5344CB8AC3E}">
        <p14:creationId xmlns:p14="http://schemas.microsoft.com/office/powerpoint/2010/main" val="4283225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1861657" y="1149337"/>
            <a:ext cx="9652273" cy="838854"/>
          </a:xfrm>
        </p:spPr>
        <p:txBody>
          <a:bodyPr>
            <a:normAutofit fontScale="90000"/>
          </a:bodyPr>
          <a:lstStyle/>
          <a:p>
            <a:r>
              <a:rPr lang="en-US" noProof="1"/>
              <a:t>Ροή</a:t>
            </a:r>
            <a:r>
              <a:rPr lang="en-US" noProof="1">
                <a:ea typeface="+mj-lt"/>
                <a:cs typeface="+mj-lt"/>
              </a:rPr>
              <a:t> ενός απλού συστήματος τηλεπισκόπησης</a:t>
            </a:r>
            <a:endParaRPr lang="en-US" noProof="1">
              <a:ea typeface="Calibri Light"/>
              <a:cs typeface="Calibri Light"/>
            </a:endParaRPr>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GB" noProof="1">
                <a:ea typeface="+mn-lt"/>
                <a:cs typeface="+mn-lt"/>
              </a:rPr>
              <a:t>Ενότητα: Ενότητα: Ψηφιακές τεχνολογίες και τεχνητή νοημοσύνη / Μαθησιακή Ενότητα: Μαθησιακή Μονάδα: Τηλεπισκόπηση και γεωργία / Υποενότητα 2: Απόκτηση δεδομένων τηλεπισκόπησης: Κατανόηση της διαδικασίας απόκτησης δεδομένων τηλεπισκόπησης, συμπεριλαμβανομένων δορυφορικών και εναέριων εικόνων</a:t>
            </a:r>
            <a:endParaRPr lang="el-GR" noProof="1"/>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9</a:t>
            </a:fld>
            <a:endParaRPr lang="en-US"/>
          </a:p>
        </p:txBody>
      </p:sp>
      <p:pic>
        <p:nvPicPr>
          <p:cNvPr id="10" name="Marcador de Posição de Conteúdo 9">
            <a:extLst>
              <a:ext uri="{FF2B5EF4-FFF2-40B4-BE49-F238E27FC236}">
                <a16:creationId xmlns:a16="http://schemas.microsoft.com/office/drawing/2014/main" id="{35BF11ED-99FF-4F62-8AA9-74D14683E8B9}"/>
              </a:ext>
            </a:extLst>
          </p:cNvPr>
          <p:cNvPicPr>
            <a:picLocks noGrp="1"/>
          </p:cNvPicPr>
          <p:nvPr>
            <p:ph sz="half" idx="1"/>
          </p:nvPr>
        </p:nvPicPr>
        <p:blipFill>
          <a:blip r:embed="rId2"/>
          <a:stretch>
            <a:fillRect/>
          </a:stretch>
        </p:blipFill>
        <p:spPr>
          <a:xfrm>
            <a:off x="2366744" y="2134487"/>
            <a:ext cx="7700045" cy="3309968"/>
          </a:xfrm>
          <a:prstGeom prst="rect">
            <a:avLst/>
          </a:prstGeom>
        </p:spPr>
      </p:pic>
    </p:spTree>
    <p:extLst>
      <p:ext uri="{BB962C8B-B14F-4D97-AF65-F5344CB8AC3E}">
        <p14:creationId xmlns:p14="http://schemas.microsoft.com/office/powerpoint/2010/main" val="1455482242"/>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44d2af-eeed-4acc-b052-3107ab9b10d9" xsi:nil="true"/>
    <lcf76f155ced4ddcb4097134ff3c332f xmlns="c09b88ca-66eb-4a97-99d4-e4839274e1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40D4B9-836F-4AFE-B687-137DC1F79A75}"/>
</file>

<file path=customXml/itemProps2.xml><?xml version="1.0" encoding="utf-8"?>
<ds:datastoreItem xmlns:ds="http://schemas.openxmlformats.org/officeDocument/2006/customXml" ds:itemID="{6B5CE675-2564-44DD-8C2A-97A225A68B2E}">
  <ds:schemaRefs>
    <ds:schemaRef ds:uri="http://schemas.microsoft.com/sharepoint/v3/contenttype/forms"/>
  </ds:schemaRefs>
</ds:datastoreItem>
</file>

<file path=customXml/itemProps3.xml><?xml version="1.0" encoding="utf-8"?>
<ds:datastoreItem xmlns:ds="http://schemas.openxmlformats.org/officeDocument/2006/customXml" ds:itemID="{248985B2-0607-40DB-8391-17D94356B157}">
  <ds:schemaRefs>
    <ds:schemaRef ds:uri="316832a6-b41c-4d56-a928-8d06ba208699"/>
    <ds:schemaRef ds:uri="c944d2af-eeed-4acc-b052-3107ab9b10d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2218</Words>
  <Application>Microsoft Office PowerPoint</Application>
  <PresentationFormat>Widescreen</PresentationFormat>
  <Paragraphs>127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Minion Pro</vt:lpstr>
      <vt:lpstr>Wingdings</vt:lpstr>
      <vt:lpstr>Tema1</vt:lpstr>
      <vt:lpstr>PowerPoint Presentation</vt:lpstr>
      <vt:lpstr>Μάθημα:  VET-Β2 Ενότητα: Τεχνολογίες και τεχνητή νοημοσύνη Διδακτική Ενότητα: Τηλεπισκόπηση και γεωργία</vt:lpstr>
      <vt:lpstr>Εισαγωγή</vt:lpstr>
      <vt:lpstr> Υποενότητα 1:  Εισαγωγή στην τηλεπισκόπηση: επισκόπηση των αρχών της τηλεπισκόπησης και των εφαρμογών τους στη γεωργία, που καλύπτει τις βασικές έννοιες και τεχνικές που χρησιμοποιούνται για την ανάλυση και ερμηνεία δεδομένων στον τομέα της τηλεπισκόπησης.</vt:lpstr>
      <vt:lpstr>Ορισμός:</vt:lpstr>
      <vt:lpstr>ΑΡΧΈΣ ΤΗΣ ΤΗΛΕΠΙΣΚΌΠΗΣΗΣ</vt:lpstr>
      <vt:lpstr>Τύποι αισθητήρων ανάλογα με την πηγή ενέργειας</vt:lpstr>
      <vt:lpstr>PowerPoint Presentation</vt:lpstr>
      <vt:lpstr>Ροή ενός απλού συστήματος τηλεπισκόπησης</vt:lpstr>
      <vt:lpstr>Οι πιο συχνά χρησιμοποιούμενοι δορυφόροι στην τηλεπισκόπηση είναι οι εξής:</vt:lpstr>
      <vt:lpstr>PowerPoint Presentation</vt:lpstr>
      <vt:lpstr>PowerPoint Presentation</vt:lpstr>
      <vt:lpstr>Σημαντικές ιδιότητες που πρέπει να λαμβάνονται υπόψη κατά την αναζήτηση δεδομένων RS</vt:lpstr>
      <vt:lpstr>Γενικός τεχνικός αγωγός επεξεργασίας και ανάλυσης μεγάλων δεδομένων RS</vt:lpstr>
      <vt:lpstr>Πτυχές που πρέπει να λαμβάνονται υπόψη κατά την επεξεργασία δεδομένων RS</vt:lpstr>
      <vt:lpstr>PowerPoint Presentation</vt:lpstr>
      <vt:lpstr>Πληροφορίες που παρέχονται από την RS στο Γεωργικές πρακτικές</vt:lpstr>
      <vt:lpstr>PowerPoint Presentation</vt:lpstr>
      <vt:lpstr>Προκλήσεις και περιορισμοί της τηλεπισκόπησης που εφαρμόζεται στη γεωργία</vt:lpstr>
      <vt:lpstr>Συμπέρασμα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Katerina Triantafyllidi</cp:lastModifiedBy>
  <cp:revision>1</cp:revision>
  <dcterms:created xsi:type="dcterms:W3CDTF">2022-08-02T09:54:50Z</dcterms:created>
  <dcterms:modified xsi:type="dcterms:W3CDTF">2024-05-20T08:40:54Z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0x010100DFC3249CD11C3F43A5CB6F830C4A51BA</vt:lpwstr>
  </property>
  <property fmtid="{D5CDD505-2E9C-101B-9397-08002B2CF9AE}" pid="3" name="MediaServiceImageTags">
    <vt:lpwstr/>
  </property>
</Properties>
</file>