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7"/>
  </p:notesMasterIdLst>
  <p:sldIdLst>
    <p:sldId id="265" r:id="rId2"/>
    <p:sldId id="256" r:id="rId3"/>
    <p:sldId id="260" r:id="rId4"/>
    <p:sldId id="269" r:id="rId5"/>
    <p:sldId id="267" r:id="rId6"/>
    <p:sldId id="268" r:id="rId7"/>
    <p:sldId id="263" r:id="rId8"/>
    <p:sldId id="277" r:id="rId9"/>
    <p:sldId id="278" r:id="rId10"/>
    <p:sldId id="279" r:id="rId11"/>
    <p:sldId id="280" r:id="rId12"/>
    <p:sldId id="270" r:id="rId13"/>
    <p:sldId id="272" r:id="rId14"/>
    <p:sldId id="281" r:id="rId15"/>
    <p:sldId id="282" r:id="rId16"/>
    <p:sldId id="283" r:id="rId17"/>
    <p:sldId id="284" r:id="rId18"/>
    <p:sldId id="285" r:id="rId19"/>
    <p:sldId id="286" r:id="rId20"/>
    <p:sldId id="287" r:id="rId21"/>
    <p:sldId id="288"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2" r:id="rId35"/>
    <p:sldId id="26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5F1FF-3B85-4AF8-BFFD-8E7E2AC72EBC}" v="1" dt="2024-03-20T09:59:04.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rmos" userId="0b87edb5547b8f91" providerId="LiveId" clId="{A945F1FF-3B85-4AF8-BFFD-8E7E2AC72EBC}"/>
    <pc:docChg chg="undo custSel modSld">
      <pc:chgData name="Ioannis Thermos" userId="0b87edb5547b8f91" providerId="LiveId" clId="{A945F1FF-3B85-4AF8-BFFD-8E7E2AC72EBC}" dt="2024-03-20T10:05:02.138" v="179" actId="2711"/>
      <pc:docMkLst>
        <pc:docMk/>
      </pc:docMkLst>
      <pc:sldChg chg="modSp mod">
        <pc:chgData name="Ioannis Thermos" userId="0b87edb5547b8f91" providerId="LiveId" clId="{A945F1FF-3B85-4AF8-BFFD-8E7E2AC72EBC}" dt="2024-03-20T09:35:36.012" v="15" actId="20577"/>
        <pc:sldMkLst>
          <pc:docMk/>
          <pc:sldMk cId="2365202717" sldId="256"/>
        </pc:sldMkLst>
        <pc:spChg chg="mod">
          <ac:chgData name="Ioannis Thermos" userId="0b87edb5547b8f91" providerId="LiveId" clId="{A945F1FF-3B85-4AF8-BFFD-8E7E2AC72EBC}" dt="2024-03-20T09:35:36.012" v="15" actId="20577"/>
          <ac:spMkLst>
            <pc:docMk/>
            <pc:sldMk cId="2365202717" sldId="256"/>
            <ac:spMk id="3" creationId="{153480B5-24EA-F078-8AFA-9CEF6872103E}"/>
          </ac:spMkLst>
        </pc:spChg>
      </pc:sldChg>
      <pc:sldChg chg="modSp mod">
        <pc:chgData name="Ioannis Thermos" userId="0b87edb5547b8f91" providerId="LiveId" clId="{A945F1FF-3B85-4AF8-BFFD-8E7E2AC72EBC}" dt="2024-03-20T09:36:24.581" v="43" actId="20577"/>
        <pc:sldMkLst>
          <pc:docMk/>
          <pc:sldMk cId="511451301" sldId="260"/>
        </pc:sldMkLst>
        <pc:spChg chg="mod">
          <ac:chgData name="Ioannis Thermos" userId="0b87edb5547b8f91" providerId="LiveId" clId="{A945F1FF-3B85-4AF8-BFFD-8E7E2AC72EBC}" dt="2024-03-20T09:36:24.581" v="43" actId="20577"/>
          <ac:spMkLst>
            <pc:docMk/>
            <pc:sldMk cId="511451301" sldId="260"/>
            <ac:spMk id="2" creationId="{A9385CFA-DDC6-7F39-65E5-5A816E81A973}"/>
          </ac:spMkLst>
        </pc:spChg>
      </pc:sldChg>
      <pc:sldChg chg="modSp mod">
        <pc:chgData name="Ioannis Thermos" userId="0b87edb5547b8f91" providerId="LiveId" clId="{A945F1FF-3B85-4AF8-BFFD-8E7E2AC72EBC}" dt="2024-03-20T09:37:31.410" v="50"/>
        <pc:sldMkLst>
          <pc:docMk/>
          <pc:sldMk cId="1455482242" sldId="263"/>
        </pc:sldMkLst>
        <pc:spChg chg="mod">
          <ac:chgData name="Ioannis Thermos" userId="0b87edb5547b8f91" providerId="LiveId" clId="{A945F1FF-3B85-4AF8-BFFD-8E7E2AC72EBC}" dt="2024-03-20T09:37:31.410" v="50"/>
          <ac:spMkLst>
            <pc:docMk/>
            <pc:sldMk cId="1455482242" sldId="263"/>
            <ac:spMk id="8" creationId="{5D935DDE-FAB4-BF57-D77D-82C033DDF619}"/>
          </ac:spMkLst>
        </pc:spChg>
      </pc:sldChg>
      <pc:sldChg chg="modSp mod">
        <pc:chgData name="Ioannis Thermos" userId="0b87edb5547b8f91" providerId="LiveId" clId="{A945F1FF-3B85-4AF8-BFFD-8E7E2AC72EBC}" dt="2024-03-20T09:42:57.033" v="104" actId="20577"/>
        <pc:sldMkLst>
          <pc:docMk/>
          <pc:sldMk cId="1666243206" sldId="267"/>
        </pc:sldMkLst>
        <pc:spChg chg="mod">
          <ac:chgData name="Ioannis Thermos" userId="0b87edb5547b8f91" providerId="LiveId" clId="{A945F1FF-3B85-4AF8-BFFD-8E7E2AC72EBC}" dt="2024-03-20T09:42:57.033" v="104" actId="20577"/>
          <ac:spMkLst>
            <pc:docMk/>
            <pc:sldMk cId="1666243206" sldId="267"/>
            <ac:spMk id="3" creationId="{78EEE677-F961-227B-5672-4798FA00061F}"/>
          </ac:spMkLst>
        </pc:spChg>
        <pc:spChg chg="mod">
          <ac:chgData name="Ioannis Thermos" userId="0b87edb5547b8f91" providerId="LiveId" clId="{A945F1FF-3B85-4AF8-BFFD-8E7E2AC72EBC}" dt="2024-03-20T09:36:58.222" v="45"/>
          <ac:spMkLst>
            <pc:docMk/>
            <pc:sldMk cId="1666243206" sldId="267"/>
            <ac:spMk id="4" creationId="{2D6730F3-DF3E-43D1-9B3A-409ECEDC4A7E}"/>
          </ac:spMkLst>
        </pc:spChg>
      </pc:sldChg>
      <pc:sldChg chg="modSp mod">
        <pc:chgData name="Ioannis Thermos" userId="0b87edb5547b8f91" providerId="LiveId" clId="{A945F1FF-3B85-4AF8-BFFD-8E7E2AC72EBC}" dt="2024-03-20T09:44:34.907" v="107" actId="20577"/>
        <pc:sldMkLst>
          <pc:docMk/>
          <pc:sldMk cId="3144644217" sldId="268"/>
        </pc:sldMkLst>
        <pc:spChg chg="mod">
          <ac:chgData name="Ioannis Thermos" userId="0b87edb5547b8f91" providerId="LiveId" clId="{A945F1FF-3B85-4AF8-BFFD-8E7E2AC72EBC}" dt="2024-03-20T09:44:34.907" v="107" actId="20577"/>
          <ac:spMkLst>
            <pc:docMk/>
            <pc:sldMk cId="3144644217" sldId="268"/>
            <ac:spMk id="3" creationId="{20A8FA3D-CEF3-9237-8344-478F700AF827}"/>
          </ac:spMkLst>
        </pc:spChg>
        <pc:spChg chg="mod">
          <ac:chgData name="Ioannis Thermos" userId="0b87edb5547b8f91" providerId="LiveId" clId="{A945F1FF-3B85-4AF8-BFFD-8E7E2AC72EBC}" dt="2024-03-20T09:37:17.672" v="47"/>
          <ac:spMkLst>
            <pc:docMk/>
            <pc:sldMk cId="3144644217" sldId="268"/>
            <ac:spMk id="4" creationId="{D87BE30D-4BBB-B618-5093-189B014C156C}"/>
          </ac:spMkLst>
        </pc:spChg>
      </pc:sldChg>
      <pc:sldChg chg="modSp mod">
        <pc:chgData name="Ioannis Thermos" userId="0b87edb5547b8f91" providerId="LiveId" clId="{A945F1FF-3B85-4AF8-BFFD-8E7E2AC72EBC}" dt="2024-03-20T09:59:04.656" v="146" actId="27636"/>
        <pc:sldMkLst>
          <pc:docMk/>
          <pc:sldMk cId="945121077" sldId="269"/>
        </pc:sldMkLst>
        <pc:spChg chg="mod">
          <ac:chgData name="Ioannis Thermos" userId="0b87edb5547b8f91" providerId="LiveId" clId="{A945F1FF-3B85-4AF8-BFFD-8E7E2AC72EBC}" dt="2024-03-20T09:59:04.656" v="146" actId="27636"/>
          <ac:spMkLst>
            <pc:docMk/>
            <pc:sldMk cId="945121077" sldId="269"/>
            <ac:spMk id="3" creationId="{25FEA9EB-1405-CD8E-9DF4-5FE8A5D1AE46}"/>
          </ac:spMkLst>
        </pc:spChg>
        <pc:spChg chg="mod">
          <ac:chgData name="Ioannis Thermos" userId="0b87edb5547b8f91" providerId="LiveId" clId="{A945F1FF-3B85-4AF8-BFFD-8E7E2AC72EBC}" dt="2024-03-20T09:36:53.431" v="44"/>
          <ac:spMkLst>
            <pc:docMk/>
            <pc:sldMk cId="945121077" sldId="269"/>
            <ac:spMk id="4" creationId="{15AF23E6-2A9D-7113-1C19-1D77DBE597BA}"/>
          </ac:spMkLst>
        </pc:spChg>
      </pc:sldChg>
      <pc:sldChg chg="modSp mod">
        <pc:chgData name="Ioannis Thermos" userId="0b87edb5547b8f91" providerId="LiveId" clId="{A945F1FF-3B85-4AF8-BFFD-8E7E2AC72EBC}" dt="2024-03-20T09:50:36.762" v="117" actId="2711"/>
        <pc:sldMkLst>
          <pc:docMk/>
          <pc:sldMk cId="306835757" sldId="270"/>
        </pc:sldMkLst>
        <pc:spChg chg="mod">
          <ac:chgData name="Ioannis Thermos" userId="0b87edb5547b8f91" providerId="LiveId" clId="{A945F1FF-3B85-4AF8-BFFD-8E7E2AC72EBC}" dt="2024-03-20T09:37:58.833" v="57"/>
          <ac:spMkLst>
            <pc:docMk/>
            <pc:sldMk cId="306835757" sldId="270"/>
            <ac:spMk id="5" creationId="{3A73C0FA-5528-4E23-A54F-C1A9294981FC}"/>
          </ac:spMkLst>
        </pc:spChg>
        <pc:spChg chg="mod">
          <ac:chgData name="Ioannis Thermos" userId="0b87edb5547b8f91" providerId="LiveId" clId="{A945F1FF-3B85-4AF8-BFFD-8E7E2AC72EBC}" dt="2024-03-20T09:50:36.762" v="117" actId="2711"/>
          <ac:spMkLst>
            <pc:docMk/>
            <pc:sldMk cId="306835757" sldId="270"/>
            <ac:spMk id="9" creationId="{55A10239-2BE9-A30D-6012-7376D4C6BC1C}"/>
          </ac:spMkLst>
        </pc:spChg>
      </pc:sldChg>
      <pc:sldChg chg="modSp mod">
        <pc:chgData name="Ioannis Thermos" userId="0b87edb5547b8f91" providerId="LiveId" clId="{A945F1FF-3B85-4AF8-BFFD-8E7E2AC72EBC}" dt="2024-03-20T09:51:44.947" v="125" actId="123"/>
        <pc:sldMkLst>
          <pc:docMk/>
          <pc:sldMk cId="3211433745" sldId="272"/>
        </pc:sldMkLst>
        <pc:spChg chg="mod">
          <ac:chgData name="Ioannis Thermos" userId="0b87edb5547b8f91" providerId="LiveId" clId="{A945F1FF-3B85-4AF8-BFFD-8E7E2AC72EBC}" dt="2024-03-20T09:38:02.138" v="58"/>
          <ac:spMkLst>
            <pc:docMk/>
            <pc:sldMk cId="3211433745" sldId="272"/>
            <ac:spMk id="3" creationId="{F243F8A5-EDB8-4D5B-AA79-8DE358833FAB}"/>
          </ac:spMkLst>
        </pc:spChg>
        <pc:spChg chg="mod">
          <ac:chgData name="Ioannis Thermos" userId="0b87edb5547b8f91" providerId="LiveId" clId="{A945F1FF-3B85-4AF8-BFFD-8E7E2AC72EBC}" dt="2024-03-20T09:51:44.947" v="125" actId="123"/>
          <ac:spMkLst>
            <pc:docMk/>
            <pc:sldMk cId="3211433745" sldId="272"/>
            <ac:spMk id="8" creationId="{074F9C98-3E6D-3F4C-7BE3-A80EB4586B39}"/>
          </ac:spMkLst>
        </pc:spChg>
      </pc:sldChg>
      <pc:sldChg chg="modSp mod">
        <pc:chgData name="Ioannis Thermos" userId="0b87edb5547b8f91" providerId="LiveId" clId="{A945F1FF-3B85-4AF8-BFFD-8E7E2AC72EBC}" dt="2024-03-20T09:37:33.972" v="51"/>
        <pc:sldMkLst>
          <pc:docMk/>
          <pc:sldMk cId="1906297493" sldId="277"/>
        </pc:sldMkLst>
        <pc:spChg chg="mod">
          <ac:chgData name="Ioannis Thermos" userId="0b87edb5547b8f91" providerId="LiveId" clId="{A945F1FF-3B85-4AF8-BFFD-8E7E2AC72EBC}" dt="2024-03-20T09:37:33.972" v="51"/>
          <ac:spMkLst>
            <pc:docMk/>
            <pc:sldMk cId="1906297493" sldId="277"/>
            <ac:spMk id="2" creationId="{A9385CFA-DDC6-7F39-65E5-5A816E81A973}"/>
          </ac:spMkLst>
        </pc:spChg>
      </pc:sldChg>
      <pc:sldChg chg="modSp mod">
        <pc:chgData name="Ioannis Thermos" userId="0b87edb5547b8f91" providerId="LiveId" clId="{A945F1FF-3B85-4AF8-BFFD-8E7E2AC72EBC}" dt="2024-03-20T09:59:04.690" v="147" actId="27636"/>
        <pc:sldMkLst>
          <pc:docMk/>
          <pc:sldMk cId="3686357768" sldId="278"/>
        </pc:sldMkLst>
        <pc:spChg chg="mod">
          <ac:chgData name="Ioannis Thermos" userId="0b87edb5547b8f91" providerId="LiveId" clId="{A945F1FF-3B85-4AF8-BFFD-8E7E2AC72EBC}" dt="2024-03-20T09:59:04.690" v="147" actId="27636"/>
          <ac:spMkLst>
            <pc:docMk/>
            <pc:sldMk cId="3686357768" sldId="278"/>
            <ac:spMk id="3" creationId="{25FEA9EB-1405-CD8E-9DF4-5FE8A5D1AE46}"/>
          </ac:spMkLst>
        </pc:spChg>
        <pc:spChg chg="mod">
          <ac:chgData name="Ioannis Thermos" userId="0b87edb5547b8f91" providerId="LiveId" clId="{A945F1FF-3B85-4AF8-BFFD-8E7E2AC72EBC}" dt="2024-03-20T09:37:38.860" v="52"/>
          <ac:spMkLst>
            <pc:docMk/>
            <pc:sldMk cId="3686357768" sldId="278"/>
            <ac:spMk id="4" creationId="{15AF23E6-2A9D-7113-1C19-1D77DBE597BA}"/>
          </ac:spMkLst>
        </pc:spChg>
      </pc:sldChg>
      <pc:sldChg chg="modSp mod">
        <pc:chgData name="Ioannis Thermos" userId="0b87edb5547b8f91" providerId="LiveId" clId="{A945F1FF-3B85-4AF8-BFFD-8E7E2AC72EBC}" dt="2024-03-20T09:49:26.675" v="108" actId="20577"/>
        <pc:sldMkLst>
          <pc:docMk/>
          <pc:sldMk cId="2063430181" sldId="279"/>
        </pc:sldMkLst>
        <pc:spChg chg="mod">
          <ac:chgData name="Ioannis Thermos" userId="0b87edb5547b8f91" providerId="LiveId" clId="{A945F1FF-3B85-4AF8-BFFD-8E7E2AC72EBC}" dt="2024-03-20T09:49:26.675" v="108" actId="20577"/>
          <ac:spMkLst>
            <pc:docMk/>
            <pc:sldMk cId="2063430181" sldId="279"/>
            <ac:spMk id="3" creationId="{78EEE677-F961-227B-5672-4798FA00061F}"/>
          </ac:spMkLst>
        </pc:spChg>
        <pc:spChg chg="mod">
          <ac:chgData name="Ioannis Thermos" userId="0b87edb5547b8f91" providerId="LiveId" clId="{A945F1FF-3B85-4AF8-BFFD-8E7E2AC72EBC}" dt="2024-03-20T09:37:47.069" v="55" actId="20577"/>
          <ac:spMkLst>
            <pc:docMk/>
            <pc:sldMk cId="2063430181" sldId="279"/>
            <ac:spMk id="4" creationId="{2D6730F3-DF3E-43D1-9B3A-409ECEDC4A7E}"/>
          </ac:spMkLst>
        </pc:spChg>
      </pc:sldChg>
      <pc:sldChg chg="modSp mod">
        <pc:chgData name="Ioannis Thermos" userId="0b87edb5547b8f91" providerId="LiveId" clId="{A945F1FF-3B85-4AF8-BFFD-8E7E2AC72EBC}" dt="2024-03-20T09:49:49.543" v="110" actId="27636"/>
        <pc:sldMkLst>
          <pc:docMk/>
          <pc:sldMk cId="3040762848" sldId="280"/>
        </pc:sldMkLst>
        <pc:spChg chg="mod">
          <ac:chgData name="Ioannis Thermos" userId="0b87edb5547b8f91" providerId="LiveId" clId="{A945F1FF-3B85-4AF8-BFFD-8E7E2AC72EBC}" dt="2024-03-20T09:49:49.543" v="110" actId="27636"/>
          <ac:spMkLst>
            <pc:docMk/>
            <pc:sldMk cId="3040762848" sldId="280"/>
            <ac:spMk id="3" creationId="{20A8FA3D-CEF3-9237-8344-478F700AF827}"/>
          </ac:spMkLst>
        </pc:spChg>
        <pc:spChg chg="mod">
          <ac:chgData name="Ioannis Thermos" userId="0b87edb5547b8f91" providerId="LiveId" clId="{A945F1FF-3B85-4AF8-BFFD-8E7E2AC72EBC}" dt="2024-03-20T09:37:53.903" v="56"/>
          <ac:spMkLst>
            <pc:docMk/>
            <pc:sldMk cId="3040762848" sldId="280"/>
            <ac:spMk id="4" creationId="{D87BE30D-4BBB-B618-5093-189B014C156C}"/>
          </ac:spMkLst>
        </pc:spChg>
      </pc:sldChg>
      <pc:sldChg chg="modSp mod">
        <pc:chgData name="Ioannis Thermos" userId="0b87edb5547b8f91" providerId="LiveId" clId="{A945F1FF-3B85-4AF8-BFFD-8E7E2AC72EBC}" dt="2024-03-20T09:38:07.365" v="59"/>
        <pc:sldMkLst>
          <pc:docMk/>
          <pc:sldMk cId="1956980108" sldId="281"/>
        </pc:sldMkLst>
        <pc:spChg chg="mod">
          <ac:chgData name="Ioannis Thermos" userId="0b87edb5547b8f91" providerId="LiveId" clId="{A945F1FF-3B85-4AF8-BFFD-8E7E2AC72EBC}" dt="2024-03-20T09:38:07.365" v="59"/>
          <ac:spMkLst>
            <pc:docMk/>
            <pc:sldMk cId="1956980108" sldId="281"/>
            <ac:spMk id="3" creationId="{F243F8A5-EDB8-4D5B-AA79-8DE358833FAB}"/>
          </ac:spMkLst>
        </pc:spChg>
      </pc:sldChg>
      <pc:sldChg chg="modSp mod">
        <pc:chgData name="Ioannis Thermos" userId="0b87edb5547b8f91" providerId="LiveId" clId="{A945F1FF-3B85-4AF8-BFFD-8E7E2AC72EBC}" dt="2024-03-20T09:59:04.751" v="148" actId="27636"/>
        <pc:sldMkLst>
          <pc:docMk/>
          <pc:sldMk cId="621250210" sldId="282"/>
        </pc:sldMkLst>
        <pc:spChg chg="mod">
          <ac:chgData name="Ioannis Thermos" userId="0b87edb5547b8f91" providerId="LiveId" clId="{A945F1FF-3B85-4AF8-BFFD-8E7E2AC72EBC}" dt="2024-03-20T09:38:10.258" v="60"/>
          <ac:spMkLst>
            <pc:docMk/>
            <pc:sldMk cId="621250210" sldId="282"/>
            <ac:spMk id="3" creationId="{F243F8A5-EDB8-4D5B-AA79-8DE358833FAB}"/>
          </ac:spMkLst>
        </pc:spChg>
        <pc:spChg chg="mod">
          <ac:chgData name="Ioannis Thermos" userId="0b87edb5547b8f91" providerId="LiveId" clId="{A945F1FF-3B85-4AF8-BFFD-8E7E2AC72EBC}" dt="2024-03-20T09:59:04.751" v="148" actId="27636"/>
          <ac:spMkLst>
            <pc:docMk/>
            <pc:sldMk cId="621250210" sldId="282"/>
            <ac:spMk id="8" creationId="{074F9C98-3E6D-3F4C-7BE3-A80EB4586B39}"/>
          </ac:spMkLst>
        </pc:spChg>
      </pc:sldChg>
      <pc:sldChg chg="modSp mod">
        <pc:chgData name="Ioannis Thermos" userId="0b87edb5547b8f91" providerId="LiveId" clId="{A945F1FF-3B85-4AF8-BFFD-8E7E2AC72EBC}" dt="2024-03-20T09:53:09.543" v="127" actId="27636"/>
        <pc:sldMkLst>
          <pc:docMk/>
          <pc:sldMk cId="2698310449" sldId="283"/>
        </pc:sldMkLst>
        <pc:spChg chg="mod">
          <ac:chgData name="Ioannis Thermos" userId="0b87edb5547b8f91" providerId="LiveId" clId="{A945F1FF-3B85-4AF8-BFFD-8E7E2AC72EBC}" dt="2024-03-20T09:38:14.467" v="61"/>
          <ac:spMkLst>
            <pc:docMk/>
            <pc:sldMk cId="2698310449" sldId="283"/>
            <ac:spMk id="3" creationId="{F243F8A5-EDB8-4D5B-AA79-8DE358833FAB}"/>
          </ac:spMkLst>
        </pc:spChg>
        <pc:spChg chg="mod">
          <ac:chgData name="Ioannis Thermos" userId="0b87edb5547b8f91" providerId="LiveId" clId="{A945F1FF-3B85-4AF8-BFFD-8E7E2AC72EBC}" dt="2024-03-20T09:53:09.543" v="127" actId="27636"/>
          <ac:spMkLst>
            <pc:docMk/>
            <pc:sldMk cId="2698310449" sldId="283"/>
            <ac:spMk id="8" creationId="{074F9C98-3E6D-3F4C-7BE3-A80EB4586B39}"/>
          </ac:spMkLst>
        </pc:spChg>
      </pc:sldChg>
      <pc:sldChg chg="modSp mod">
        <pc:chgData name="Ioannis Thermos" userId="0b87edb5547b8f91" providerId="LiveId" clId="{A945F1FF-3B85-4AF8-BFFD-8E7E2AC72EBC}" dt="2024-03-20T09:38:18.863" v="62"/>
        <pc:sldMkLst>
          <pc:docMk/>
          <pc:sldMk cId="472409454" sldId="284"/>
        </pc:sldMkLst>
        <pc:spChg chg="mod">
          <ac:chgData name="Ioannis Thermos" userId="0b87edb5547b8f91" providerId="LiveId" clId="{A945F1FF-3B85-4AF8-BFFD-8E7E2AC72EBC}" dt="2024-03-20T09:38:18.863" v="62"/>
          <ac:spMkLst>
            <pc:docMk/>
            <pc:sldMk cId="472409454" sldId="284"/>
            <ac:spMk id="3" creationId="{F243F8A5-EDB8-4D5B-AA79-8DE358833FAB}"/>
          </ac:spMkLst>
        </pc:spChg>
      </pc:sldChg>
      <pc:sldChg chg="modSp mod">
        <pc:chgData name="Ioannis Thermos" userId="0b87edb5547b8f91" providerId="LiveId" clId="{A945F1FF-3B85-4AF8-BFFD-8E7E2AC72EBC}" dt="2024-03-20T09:38:22.876" v="63"/>
        <pc:sldMkLst>
          <pc:docMk/>
          <pc:sldMk cId="3377845267" sldId="285"/>
        </pc:sldMkLst>
        <pc:spChg chg="mod">
          <ac:chgData name="Ioannis Thermos" userId="0b87edb5547b8f91" providerId="LiveId" clId="{A945F1FF-3B85-4AF8-BFFD-8E7E2AC72EBC}" dt="2024-03-20T09:38:22.876" v="63"/>
          <ac:spMkLst>
            <pc:docMk/>
            <pc:sldMk cId="3377845267" sldId="285"/>
            <ac:spMk id="3" creationId="{F243F8A5-EDB8-4D5B-AA79-8DE358833FAB}"/>
          </ac:spMkLst>
        </pc:spChg>
      </pc:sldChg>
      <pc:sldChg chg="modSp mod">
        <pc:chgData name="Ioannis Thermos" userId="0b87edb5547b8f91" providerId="LiveId" clId="{A945F1FF-3B85-4AF8-BFFD-8E7E2AC72EBC}" dt="2024-03-20T09:54:31.128" v="138" actId="20577"/>
        <pc:sldMkLst>
          <pc:docMk/>
          <pc:sldMk cId="206671882" sldId="286"/>
        </pc:sldMkLst>
        <pc:spChg chg="mod">
          <ac:chgData name="Ioannis Thermos" userId="0b87edb5547b8f91" providerId="LiveId" clId="{A945F1FF-3B85-4AF8-BFFD-8E7E2AC72EBC}" dt="2024-03-20T09:38:32.990" v="65"/>
          <ac:spMkLst>
            <pc:docMk/>
            <pc:sldMk cId="206671882" sldId="286"/>
            <ac:spMk id="3" creationId="{F243F8A5-EDB8-4D5B-AA79-8DE358833FAB}"/>
          </ac:spMkLst>
        </pc:spChg>
        <pc:spChg chg="mod">
          <ac:chgData name="Ioannis Thermos" userId="0b87edb5547b8f91" providerId="LiveId" clId="{A945F1FF-3B85-4AF8-BFFD-8E7E2AC72EBC}" dt="2024-03-20T09:54:31.128" v="138" actId="20577"/>
          <ac:spMkLst>
            <pc:docMk/>
            <pc:sldMk cId="206671882" sldId="286"/>
            <ac:spMk id="8" creationId="{074F9C98-3E6D-3F4C-7BE3-A80EB4586B39}"/>
          </ac:spMkLst>
        </pc:spChg>
      </pc:sldChg>
      <pc:sldChg chg="modSp mod">
        <pc:chgData name="Ioannis Thermos" userId="0b87edb5547b8f91" providerId="LiveId" clId="{A945F1FF-3B85-4AF8-BFFD-8E7E2AC72EBC}" dt="2024-03-20T09:55:18.955" v="140" actId="113"/>
        <pc:sldMkLst>
          <pc:docMk/>
          <pc:sldMk cId="758389884" sldId="287"/>
        </pc:sldMkLst>
        <pc:spChg chg="mod">
          <ac:chgData name="Ioannis Thermos" userId="0b87edb5547b8f91" providerId="LiveId" clId="{A945F1FF-3B85-4AF8-BFFD-8E7E2AC72EBC}" dt="2024-03-20T09:38:40.774" v="66"/>
          <ac:spMkLst>
            <pc:docMk/>
            <pc:sldMk cId="758389884" sldId="287"/>
            <ac:spMk id="3" creationId="{F243F8A5-EDB8-4D5B-AA79-8DE358833FAB}"/>
          </ac:spMkLst>
        </pc:spChg>
        <pc:spChg chg="mod">
          <ac:chgData name="Ioannis Thermos" userId="0b87edb5547b8f91" providerId="LiveId" clId="{A945F1FF-3B85-4AF8-BFFD-8E7E2AC72EBC}" dt="2024-03-20T09:55:18.955" v="140" actId="113"/>
          <ac:spMkLst>
            <pc:docMk/>
            <pc:sldMk cId="758389884" sldId="287"/>
            <ac:spMk id="8" creationId="{074F9C98-3E6D-3F4C-7BE3-A80EB4586B39}"/>
          </ac:spMkLst>
        </pc:spChg>
      </pc:sldChg>
      <pc:sldChg chg="modSp mod">
        <pc:chgData name="Ioannis Thermos" userId="0b87edb5547b8f91" providerId="LiveId" clId="{A945F1FF-3B85-4AF8-BFFD-8E7E2AC72EBC}" dt="2024-03-20T09:55:47.445" v="141" actId="113"/>
        <pc:sldMkLst>
          <pc:docMk/>
          <pc:sldMk cId="1182911132" sldId="288"/>
        </pc:sldMkLst>
        <pc:spChg chg="mod">
          <ac:chgData name="Ioannis Thermos" userId="0b87edb5547b8f91" providerId="LiveId" clId="{A945F1FF-3B85-4AF8-BFFD-8E7E2AC72EBC}" dt="2024-03-20T09:38:50.314" v="71"/>
          <ac:spMkLst>
            <pc:docMk/>
            <pc:sldMk cId="1182911132" sldId="288"/>
            <ac:spMk id="3" creationId="{F243F8A5-EDB8-4D5B-AA79-8DE358833FAB}"/>
          </ac:spMkLst>
        </pc:spChg>
        <pc:spChg chg="mod">
          <ac:chgData name="Ioannis Thermos" userId="0b87edb5547b8f91" providerId="LiveId" clId="{A945F1FF-3B85-4AF8-BFFD-8E7E2AC72EBC}" dt="2024-03-20T09:55:47.445" v="141" actId="113"/>
          <ac:spMkLst>
            <pc:docMk/>
            <pc:sldMk cId="1182911132" sldId="288"/>
            <ac:spMk id="8" creationId="{074F9C98-3E6D-3F4C-7BE3-A80EB4586B39}"/>
          </ac:spMkLst>
        </pc:spChg>
      </pc:sldChg>
      <pc:sldChg chg="modSp mod">
        <pc:chgData name="Ioannis Thermos" userId="0b87edb5547b8f91" providerId="LiveId" clId="{A945F1FF-3B85-4AF8-BFFD-8E7E2AC72EBC}" dt="2024-03-20T09:39:13.502" v="76"/>
        <pc:sldMkLst>
          <pc:docMk/>
          <pc:sldMk cId="192841484" sldId="289"/>
        </pc:sldMkLst>
        <pc:spChg chg="mod">
          <ac:chgData name="Ioannis Thermos" userId="0b87edb5547b8f91" providerId="LiveId" clId="{A945F1FF-3B85-4AF8-BFFD-8E7E2AC72EBC}" dt="2024-03-20T09:39:13.502" v="76"/>
          <ac:spMkLst>
            <pc:docMk/>
            <pc:sldMk cId="192841484" sldId="289"/>
            <ac:spMk id="3" creationId="{F243F8A5-EDB8-4D5B-AA79-8DE358833FAB}"/>
          </ac:spMkLst>
        </pc:spChg>
      </pc:sldChg>
      <pc:sldChg chg="modSp mod">
        <pc:chgData name="Ioannis Thermos" userId="0b87edb5547b8f91" providerId="LiveId" clId="{A945F1FF-3B85-4AF8-BFFD-8E7E2AC72EBC}" dt="2024-03-20T09:56:32.311" v="143" actId="20577"/>
        <pc:sldMkLst>
          <pc:docMk/>
          <pc:sldMk cId="468095054" sldId="290"/>
        </pc:sldMkLst>
        <pc:spChg chg="mod">
          <ac:chgData name="Ioannis Thermos" userId="0b87edb5547b8f91" providerId="LiveId" clId="{A945F1FF-3B85-4AF8-BFFD-8E7E2AC72EBC}" dt="2024-03-20T09:39:05.270" v="75"/>
          <ac:spMkLst>
            <pc:docMk/>
            <pc:sldMk cId="468095054" sldId="290"/>
            <ac:spMk id="3" creationId="{F243F8A5-EDB8-4D5B-AA79-8DE358833FAB}"/>
          </ac:spMkLst>
        </pc:spChg>
        <pc:spChg chg="mod">
          <ac:chgData name="Ioannis Thermos" userId="0b87edb5547b8f91" providerId="LiveId" clId="{A945F1FF-3B85-4AF8-BFFD-8E7E2AC72EBC}" dt="2024-03-20T09:56:32.311" v="143" actId="20577"/>
          <ac:spMkLst>
            <pc:docMk/>
            <pc:sldMk cId="468095054" sldId="290"/>
            <ac:spMk id="8" creationId="{074F9C98-3E6D-3F4C-7BE3-A80EB4586B39}"/>
          </ac:spMkLst>
        </pc:spChg>
      </pc:sldChg>
      <pc:sldChg chg="modSp mod">
        <pc:chgData name="Ioannis Thermos" userId="0b87edb5547b8f91" providerId="LiveId" clId="{A945F1FF-3B85-4AF8-BFFD-8E7E2AC72EBC}" dt="2024-03-20T09:39:25.023" v="79" actId="20577"/>
        <pc:sldMkLst>
          <pc:docMk/>
          <pc:sldMk cId="3873303334" sldId="291"/>
        </pc:sldMkLst>
        <pc:spChg chg="mod">
          <ac:chgData name="Ioannis Thermos" userId="0b87edb5547b8f91" providerId="LiveId" clId="{A945F1FF-3B85-4AF8-BFFD-8E7E2AC72EBC}" dt="2024-03-20T09:39:25.023" v="79" actId="20577"/>
          <ac:spMkLst>
            <pc:docMk/>
            <pc:sldMk cId="3873303334" sldId="291"/>
            <ac:spMk id="3" creationId="{F243F8A5-EDB8-4D5B-AA79-8DE358833FAB}"/>
          </ac:spMkLst>
        </pc:spChg>
      </pc:sldChg>
      <pc:sldChg chg="modSp mod">
        <pc:chgData name="Ioannis Thermos" userId="0b87edb5547b8f91" providerId="LiveId" clId="{A945F1FF-3B85-4AF8-BFFD-8E7E2AC72EBC}" dt="2024-03-20T09:59:04.538" v="145"/>
        <pc:sldMkLst>
          <pc:docMk/>
          <pc:sldMk cId="1659541163" sldId="292"/>
        </pc:sldMkLst>
        <pc:spChg chg="mod">
          <ac:chgData name="Ioannis Thermos" userId="0b87edb5547b8f91" providerId="LiveId" clId="{A945F1FF-3B85-4AF8-BFFD-8E7E2AC72EBC}" dt="2024-03-20T09:39:32.632" v="80"/>
          <ac:spMkLst>
            <pc:docMk/>
            <pc:sldMk cId="1659541163" sldId="292"/>
            <ac:spMk id="3" creationId="{F243F8A5-EDB8-4D5B-AA79-8DE358833FAB}"/>
          </ac:spMkLst>
        </pc:spChg>
        <pc:spChg chg="mod">
          <ac:chgData name="Ioannis Thermos" userId="0b87edb5547b8f91" providerId="LiveId" clId="{A945F1FF-3B85-4AF8-BFFD-8E7E2AC72EBC}" dt="2024-03-20T09:59:04.538" v="145"/>
          <ac:spMkLst>
            <pc:docMk/>
            <pc:sldMk cId="1659541163" sldId="292"/>
            <ac:spMk id="6" creationId="{1A0C72F4-98BE-C23E-28BC-26B1029B0929}"/>
          </ac:spMkLst>
        </pc:spChg>
      </pc:sldChg>
      <pc:sldChg chg="modSp mod">
        <pc:chgData name="Ioannis Thermos" userId="0b87edb5547b8f91" providerId="LiveId" clId="{A945F1FF-3B85-4AF8-BFFD-8E7E2AC72EBC}" dt="2024-03-20T10:00:31.794" v="167" actId="20577"/>
        <pc:sldMkLst>
          <pc:docMk/>
          <pc:sldMk cId="2970830335" sldId="293"/>
        </pc:sldMkLst>
        <pc:spChg chg="mod">
          <ac:chgData name="Ioannis Thermos" userId="0b87edb5547b8f91" providerId="LiveId" clId="{A945F1FF-3B85-4AF8-BFFD-8E7E2AC72EBC}" dt="2024-03-20T09:39:46.248" v="88"/>
          <ac:spMkLst>
            <pc:docMk/>
            <pc:sldMk cId="2970830335" sldId="293"/>
            <ac:spMk id="3" creationId="{F243F8A5-EDB8-4D5B-AA79-8DE358833FAB}"/>
          </ac:spMkLst>
        </pc:spChg>
        <pc:spChg chg="mod">
          <ac:chgData name="Ioannis Thermos" userId="0b87edb5547b8f91" providerId="LiveId" clId="{A945F1FF-3B85-4AF8-BFFD-8E7E2AC72EBC}" dt="2024-03-20T10:00:31.794" v="167" actId="20577"/>
          <ac:spMkLst>
            <pc:docMk/>
            <pc:sldMk cId="2970830335" sldId="293"/>
            <ac:spMk id="8" creationId="{074F9C98-3E6D-3F4C-7BE3-A80EB4586B39}"/>
          </ac:spMkLst>
        </pc:spChg>
      </pc:sldChg>
      <pc:sldChg chg="modSp mod">
        <pc:chgData name="Ioannis Thermos" userId="0b87edb5547b8f91" providerId="LiveId" clId="{A945F1FF-3B85-4AF8-BFFD-8E7E2AC72EBC}" dt="2024-03-20T09:39:51.177" v="89"/>
        <pc:sldMkLst>
          <pc:docMk/>
          <pc:sldMk cId="1701506693" sldId="294"/>
        </pc:sldMkLst>
        <pc:spChg chg="mod">
          <ac:chgData name="Ioannis Thermos" userId="0b87edb5547b8f91" providerId="LiveId" clId="{A945F1FF-3B85-4AF8-BFFD-8E7E2AC72EBC}" dt="2024-03-20T09:39:51.177" v="89"/>
          <ac:spMkLst>
            <pc:docMk/>
            <pc:sldMk cId="1701506693" sldId="294"/>
            <ac:spMk id="3" creationId="{F243F8A5-EDB8-4D5B-AA79-8DE358833FAB}"/>
          </ac:spMkLst>
        </pc:spChg>
      </pc:sldChg>
      <pc:sldChg chg="modSp mod">
        <pc:chgData name="Ioannis Thermos" userId="0b87edb5547b8f91" providerId="LiveId" clId="{A945F1FF-3B85-4AF8-BFFD-8E7E2AC72EBC}" dt="2024-03-20T10:01:17.980" v="169" actId="20577"/>
        <pc:sldMkLst>
          <pc:docMk/>
          <pc:sldMk cId="3750365326" sldId="295"/>
        </pc:sldMkLst>
        <pc:spChg chg="mod">
          <ac:chgData name="Ioannis Thermos" userId="0b87edb5547b8f91" providerId="LiveId" clId="{A945F1FF-3B85-4AF8-BFFD-8E7E2AC72EBC}" dt="2024-03-20T09:39:57.358" v="90"/>
          <ac:spMkLst>
            <pc:docMk/>
            <pc:sldMk cId="3750365326" sldId="295"/>
            <ac:spMk id="3" creationId="{F243F8A5-EDB8-4D5B-AA79-8DE358833FAB}"/>
          </ac:spMkLst>
        </pc:spChg>
        <pc:spChg chg="mod">
          <ac:chgData name="Ioannis Thermos" userId="0b87edb5547b8f91" providerId="LiveId" clId="{A945F1FF-3B85-4AF8-BFFD-8E7E2AC72EBC}" dt="2024-03-20T10:01:17.980" v="169" actId="20577"/>
          <ac:spMkLst>
            <pc:docMk/>
            <pc:sldMk cId="3750365326" sldId="295"/>
            <ac:spMk id="8" creationId="{074F9C98-3E6D-3F4C-7BE3-A80EB4586B39}"/>
          </ac:spMkLst>
        </pc:spChg>
      </pc:sldChg>
      <pc:sldChg chg="modSp mod">
        <pc:chgData name="Ioannis Thermos" userId="0b87edb5547b8f91" providerId="LiveId" clId="{A945F1FF-3B85-4AF8-BFFD-8E7E2AC72EBC}" dt="2024-03-20T10:01:42.825" v="170" actId="20577"/>
        <pc:sldMkLst>
          <pc:docMk/>
          <pc:sldMk cId="3577189147" sldId="296"/>
        </pc:sldMkLst>
        <pc:spChg chg="mod">
          <ac:chgData name="Ioannis Thermos" userId="0b87edb5547b8f91" providerId="LiveId" clId="{A945F1FF-3B85-4AF8-BFFD-8E7E2AC72EBC}" dt="2024-03-20T09:40:06.653" v="95"/>
          <ac:spMkLst>
            <pc:docMk/>
            <pc:sldMk cId="3577189147" sldId="296"/>
            <ac:spMk id="3" creationId="{F243F8A5-EDB8-4D5B-AA79-8DE358833FAB}"/>
          </ac:spMkLst>
        </pc:spChg>
        <pc:spChg chg="mod">
          <ac:chgData name="Ioannis Thermos" userId="0b87edb5547b8f91" providerId="LiveId" clId="{A945F1FF-3B85-4AF8-BFFD-8E7E2AC72EBC}" dt="2024-03-20T10:01:42.825" v="170" actId="20577"/>
          <ac:spMkLst>
            <pc:docMk/>
            <pc:sldMk cId="3577189147" sldId="296"/>
            <ac:spMk id="8" creationId="{074F9C98-3E6D-3F4C-7BE3-A80EB4586B39}"/>
          </ac:spMkLst>
        </pc:spChg>
      </pc:sldChg>
      <pc:sldChg chg="modSp mod">
        <pc:chgData name="Ioannis Thermos" userId="0b87edb5547b8f91" providerId="LiveId" clId="{A945F1FF-3B85-4AF8-BFFD-8E7E2AC72EBC}" dt="2024-03-20T09:40:09.456" v="96"/>
        <pc:sldMkLst>
          <pc:docMk/>
          <pc:sldMk cId="4075463313" sldId="297"/>
        </pc:sldMkLst>
        <pc:spChg chg="mod">
          <ac:chgData name="Ioannis Thermos" userId="0b87edb5547b8f91" providerId="LiveId" clId="{A945F1FF-3B85-4AF8-BFFD-8E7E2AC72EBC}" dt="2024-03-20T09:40:09.456" v="96"/>
          <ac:spMkLst>
            <pc:docMk/>
            <pc:sldMk cId="4075463313" sldId="297"/>
            <ac:spMk id="3" creationId="{F243F8A5-EDB8-4D5B-AA79-8DE358833FAB}"/>
          </ac:spMkLst>
        </pc:spChg>
      </pc:sldChg>
      <pc:sldChg chg="modSp mod">
        <pc:chgData name="Ioannis Thermos" userId="0b87edb5547b8f91" providerId="LiveId" clId="{A945F1FF-3B85-4AF8-BFFD-8E7E2AC72EBC}" dt="2024-03-20T10:04:13.490" v="173" actId="122"/>
        <pc:sldMkLst>
          <pc:docMk/>
          <pc:sldMk cId="1818826179" sldId="298"/>
        </pc:sldMkLst>
        <pc:spChg chg="mod">
          <ac:chgData name="Ioannis Thermos" userId="0b87edb5547b8f91" providerId="LiveId" clId="{A945F1FF-3B85-4AF8-BFFD-8E7E2AC72EBC}" dt="2024-03-20T09:40:12.759" v="97"/>
          <ac:spMkLst>
            <pc:docMk/>
            <pc:sldMk cId="1818826179" sldId="298"/>
            <ac:spMk id="3" creationId="{F243F8A5-EDB8-4D5B-AA79-8DE358833FAB}"/>
          </ac:spMkLst>
        </pc:spChg>
        <pc:spChg chg="mod">
          <ac:chgData name="Ioannis Thermos" userId="0b87edb5547b8f91" providerId="LiveId" clId="{A945F1FF-3B85-4AF8-BFFD-8E7E2AC72EBC}" dt="2024-03-20T10:04:13.490" v="173" actId="122"/>
          <ac:spMkLst>
            <pc:docMk/>
            <pc:sldMk cId="1818826179" sldId="298"/>
            <ac:spMk id="5" creationId="{513239C9-02A9-C370-3E9C-B38167422211}"/>
          </ac:spMkLst>
        </pc:spChg>
      </pc:sldChg>
      <pc:sldChg chg="modSp mod">
        <pc:chgData name="Ioannis Thermos" userId="0b87edb5547b8f91" providerId="LiveId" clId="{A945F1FF-3B85-4AF8-BFFD-8E7E2AC72EBC}" dt="2024-03-20T10:04:30.899" v="176" actId="2711"/>
        <pc:sldMkLst>
          <pc:docMk/>
          <pc:sldMk cId="1179473348" sldId="299"/>
        </pc:sldMkLst>
        <pc:spChg chg="mod">
          <ac:chgData name="Ioannis Thermos" userId="0b87edb5547b8f91" providerId="LiveId" clId="{A945F1FF-3B85-4AF8-BFFD-8E7E2AC72EBC}" dt="2024-03-20T09:40:17.151" v="98"/>
          <ac:spMkLst>
            <pc:docMk/>
            <pc:sldMk cId="1179473348" sldId="299"/>
            <ac:spMk id="3" creationId="{F243F8A5-EDB8-4D5B-AA79-8DE358833FAB}"/>
          </ac:spMkLst>
        </pc:spChg>
        <pc:spChg chg="mod">
          <ac:chgData name="Ioannis Thermos" userId="0b87edb5547b8f91" providerId="LiveId" clId="{A945F1FF-3B85-4AF8-BFFD-8E7E2AC72EBC}" dt="2024-03-20T10:04:30.899" v="176" actId="2711"/>
          <ac:spMkLst>
            <pc:docMk/>
            <pc:sldMk cId="1179473348" sldId="299"/>
            <ac:spMk id="5" creationId="{C1441A8F-E217-6EFE-806C-11382A082936}"/>
          </ac:spMkLst>
        </pc:spChg>
      </pc:sldChg>
      <pc:sldChg chg="modSp mod">
        <pc:chgData name="Ioannis Thermos" userId="0b87edb5547b8f91" providerId="LiveId" clId="{A945F1FF-3B85-4AF8-BFFD-8E7E2AC72EBC}" dt="2024-03-20T10:05:02.138" v="179" actId="2711"/>
        <pc:sldMkLst>
          <pc:docMk/>
          <pc:sldMk cId="830215785" sldId="300"/>
        </pc:sldMkLst>
        <pc:spChg chg="mod">
          <ac:chgData name="Ioannis Thermos" userId="0b87edb5547b8f91" providerId="LiveId" clId="{A945F1FF-3B85-4AF8-BFFD-8E7E2AC72EBC}" dt="2024-03-20T09:40:22.942" v="99"/>
          <ac:spMkLst>
            <pc:docMk/>
            <pc:sldMk cId="830215785" sldId="300"/>
            <ac:spMk id="3" creationId="{F243F8A5-EDB8-4D5B-AA79-8DE358833FAB}"/>
          </ac:spMkLst>
        </pc:spChg>
        <pc:spChg chg="mod">
          <ac:chgData name="Ioannis Thermos" userId="0b87edb5547b8f91" providerId="LiveId" clId="{A945F1FF-3B85-4AF8-BFFD-8E7E2AC72EBC}" dt="2024-03-20T10:05:02.138" v="179" actId="2711"/>
          <ac:spMkLst>
            <pc:docMk/>
            <pc:sldMk cId="830215785" sldId="300"/>
            <ac:spMk id="9" creationId="{D388036C-B000-45D2-E964-5B476BBDE585}"/>
          </ac:spMkLst>
        </pc:spChg>
      </pc:sldChg>
      <pc:sldChg chg="modSp mod">
        <pc:chgData name="Ioannis Thermos" userId="0b87edb5547b8f91" providerId="LiveId" clId="{A945F1FF-3B85-4AF8-BFFD-8E7E2AC72EBC}" dt="2024-03-20T09:40:26.037" v="100"/>
        <pc:sldMkLst>
          <pc:docMk/>
          <pc:sldMk cId="178382351" sldId="302"/>
        </pc:sldMkLst>
        <pc:spChg chg="mod">
          <ac:chgData name="Ioannis Thermos" userId="0b87edb5547b8f91" providerId="LiveId" clId="{A945F1FF-3B85-4AF8-BFFD-8E7E2AC72EBC}" dt="2024-03-20T09:40:26.037" v="100"/>
          <ac:spMkLst>
            <pc:docMk/>
            <pc:sldMk cId="178382351" sldId="302"/>
            <ac:spMk id="3" creationId="{F243F8A5-EDB8-4D5B-AA79-8DE358833F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30/04/2024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Κάντε κλικ για να τροποποιήσετε το στυλ του τίτλου του σχήματος</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Ενότητα</a:t>
            </a:r>
            <a:r>
              <a:rPr lang="en-US" dirty="0"/>
              <a:t>: XXXXXXX / </a:t>
            </a:r>
            <a:r>
              <a:rPr lang="en-US" b="1" dirty="0"/>
              <a:t>Μαθησιακή Ενότητα</a:t>
            </a:r>
            <a:r>
              <a:rPr lang="en-US" dirty="0"/>
              <a:t>: YYYYYYYYY / </a:t>
            </a:r>
            <a:r>
              <a:rPr lang="en-US" b="1" dirty="0"/>
              <a:t>Υποενότητα</a:t>
            </a:r>
            <a:r>
              <a:rPr lang="en-US" dirty="0"/>
              <a:t>: ZZZZZZZZZZ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robs4crops.eu/" TargetMode="External"/><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Tl1YkbdcEgU?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ideo" Target="https://www.youtube.com/embed/kEa2z9POw6M?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AHVr3wderFg?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779477" y="462924"/>
            <a:ext cx="10515600" cy="602479"/>
          </a:xfrm>
        </p:spPr>
        <p:txBody>
          <a:bodyPr>
            <a:normAutofit/>
          </a:bodyPr>
          <a:lstStyle/>
          <a:p>
            <a:pPr algn="ctr"/>
            <a:r>
              <a:rPr lang="en-GB" sz="3600" b="1" dirty="0"/>
              <a:t>Συστήματα παρακολούθησης</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2" y="1825625"/>
            <a:ext cx="9923477" cy="4351338"/>
          </a:xfrm>
        </p:spPr>
        <p:txBody>
          <a:bodyPr>
            <a:normAutofit/>
          </a:bodyPr>
          <a:lstStyle/>
          <a:p>
            <a:pPr marL="0" indent="0" algn="ctr">
              <a:buNone/>
            </a:pPr>
            <a:r>
              <a:rPr lang="en-GB" sz="1800" b="1" dirty="0"/>
              <a:t>Τομείς εφαρμογής της ΤΝ στον τομέα της γεωργίας</a:t>
            </a:r>
          </a:p>
          <a:p>
            <a:pPr algn="just"/>
            <a:r>
              <a:rPr lang="en-US" sz="1800" b="1" dirty="0"/>
              <a:t>Παρακολούθηση των καλλιεργειών, του εδάφους και του ζωικού κεφαλαίου</a:t>
            </a:r>
            <a:r>
              <a:rPr lang="en-US" sz="1800" dirty="0"/>
              <a:t>: Τα συστήματα τεχνητής νοημοσύνης μπορούν να υποστηρίξουν τους αγρότες στην παρακολούθηση της κατάστασης των καλλιεργειών, του εδάφους και του ζωικού κεφαλαίου τους και να παρέχουν έγκαιρες συστάσεις για συγκεκριμένες δράσεις και αποφάσεις.</a:t>
            </a:r>
          </a:p>
          <a:p>
            <a:pPr algn="just"/>
            <a:r>
              <a:rPr lang="en-US" sz="1800" b="1" dirty="0"/>
              <a:t>Ανίχνευση παρασίτων και ασθενειών</a:t>
            </a:r>
            <a:r>
              <a:rPr lang="en-US" sz="1800" dirty="0"/>
              <a:t>: Τα συστήματα τεχνητής νοημοσύνης μπορούν να εξετάζουν ψηφιακές εικόνες που λαμβάνονται από μη επανδρωμένα αεροσκάφη, γεωργικά ρομπότ ή αγρότες που χρησιμοποιούν μια απλή κάμερα έξυπνου τηλεφώνου για να εντοπίζουν παράσιτα και να δίνουν συγκεκριμένες συμβουλές στους γεωργικούς εργάτες για το πώς να αποτρέψουν την εξάπλωσή τους, να θεραπεύσουν τα προσβεβλημένα φυτά ή να μετριάσουν τις ζημιές που προκαλούνται.</a:t>
            </a:r>
          </a:p>
          <a:p>
            <a:pPr algn="just"/>
            <a:r>
              <a:rPr lang="en-US" sz="1800" b="1" dirty="0"/>
              <a:t>Πρόγνωση καιρού και θερμοκρασίας: </a:t>
            </a:r>
            <a:r>
              <a:rPr lang="en-US" sz="1800" dirty="0"/>
              <a:t>Οι αλγόριθμοι τεχνητής νοημοσύνης είναι σε θέση να βοηθήσουν στην τοπική πρόγνωση του καιρού και της θερμοκρασίας, χρησιμοποιώντας ιστορικά δεδομένα και μετρήσεις που πραγματοποιούνται από τοπικούς μετεωρολογικούς σταθμούς και αισθητήρες πεδίου.</a:t>
            </a:r>
            <a:endParaRPr lang="en-GB" sz="1800" b="1"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10</a:t>
            </a:fld>
            <a:endParaRPr lang="en-US" dirty="0"/>
          </a:p>
        </p:txBody>
      </p:sp>
    </p:spTree>
    <p:extLst>
      <p:ext uri="{BB962C8B-B14F-4D97-AF65-F5344CB8AC3E}">
        <p14:creationId xmlns:p14="http://schemas.microsoft.com/office/powerpoint/2010/main" val="206343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462925"/>
            <a:ext cx="10515600" cy="677980"/>
          </a:xfrm>
        </p:spPr>
        <p:txBody>
          <a:bodyPr>
            <a:normAutofit/>
          </a:bodyPr>
          <a:lstStyle/>
          <a:p>
            <a:pPr algn="ctr"/>
            <a:r>
              <a:rPr lang="en-GB" sz="3600" b="1" dirty="0"/>
              <a:t>Συστήματα παρακολούθησης</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1317072" y="1825625"/>
            <a:ext cx="9395669" cy="4351338"/>
          </a:xfrm>
        </p:spPr>
        <p:txBody>
          <a:bodyPr>
            <a:normAutofit/>
          </a:bodyPr>
          <a:lstStyle/>
          <a:p>
            <a:pPr algn="just"/>
            <a:r>
              <a:rPr lang="en-GB" sz="1800" b="1" dirty="0"/>
              <a:t>Προβλεπτική ανάλυση: </a:t>
            </a:r>
            <a:r>
              <a:rPr lang="en-US" sz="1800" dirty="0"/>
              <a:t>Η τεχνητή νοημοσύνη μπορεί να δημιουργήσει ακριβείς προβλέψεις σχετικά με τις αποδόσεις και, ενδεχομένως, την ποιότητα του προϊόντος. </a:t>
            </a:r>
          </a:p>
          <a:p>
            <a:pPr algn="just"/>
            <a:r>
              <a:rPr lang="en-US" sz="1800" b="1" dirty="0"/>
              <a:t>Αυτόνομα αγροτικά ρομπότ και αγροτικός εξοπλισμός: </a:t>
            </a:r>
            <a:r>
              <a:rPr lang="en-US" sz="1800" dirty="0"/>
              <a:t>Μεταξύ άλλων, η στοχευμένη άρδευση, η εφαρμογή λιπασμάτων και φυτοφαρμάκων, η συλλογή φρούτων και η μεταφορά εξοπλισμού σε ένα αγρόκτημα.</a:t>
            </a:r>
          </a:p>
          <a:p>
            <a:pPr algn="just"/>
            <a:r>
              <a:rPr lang="en-US" sz="1800" dirty="0"/>
              <a:t>Οι τεχνολογίες τεχνητής νοημοσύνης βασίζονται σε </a:t>
            </a:r>
            <a:r>
              <a:rPr lang="en-US" sz="1800" b="1" dirty="0"/>
              <a:t>αυτοματοποιημένα συστήματα</a:t>
            </a:r>
            <a:r>
              <a:rPr lang="en-US" sz="1800" dirty="0"/>
              <a:t>, στη </a:t>
            </a:r>
            <a:r>
              <a:rPr lang="en-US" sz="1800" b="1" dirty="0"/>
              <a:t>χρήση ρομπότ </a:t>
            </a:r>
            <a:r>
              <a:rPr lang="en-US" sz="1800" dirty="0"/>
              <a:t>και </a:t>
            </a:r>
            <a:r>
              <a:rPr lang="en-US" sz="1800" b="1" dirty="0"/>
              <a:t>μη επανδρωμένων αεροσκαφών </a:t>
            </a:r>
            <a:r>
              <a:rPr lang="en-US" sz="1800" dirty="0"/>
              <a:t>και στην αυξημένη εφαρμογή της παραγωγής δεδομένων μέσω αισθητήρων και αεροφωτογραφιών για καλλιέργειες και χρήση γης μέσω της τεχνολογίας βαθιάς μάθησης.</a:t>
            </a:r>
          </a:p>
          <a:p>
            <a:pPr algn="just"/>
            <a:r>
              <a:rPr lang="en-US" sz="1800" dirty="0"/>
              <a:t>Είναι σημαντικό οι αγρότες να διαθέτουν σύγχρονη κατάρτιση, ώστε να διασφαλίζεται ότι οι τεχνολογίες χρησιμοποιούνται και συνεχίζουν να βελτιώνονται.</a:t>
            </a:r>
          </a:p>
          <a:p>
            <a:pPr algn="just"/>
            <a:r>
              <a:rPr lang="en-US" sz="1800" dirty="0"/>
              <a:t>Η έξυπνη γεωργία είναι μια </a:t>
            </a:r>
            <a:r>
              <a:rPr lang="en-US" sz="1800" b="1" dirty="0"/>
              <a:t>σύγχρονη έννοια διαχείρισης της γεωργίας </a:t>
            </a:r>
            <a:r>
              <a:rPr lang="en-US" sz="1800" dirty="0"/>
              <a:t>με την τεχνολογία IoT για την αύξηση της παραγωγικότητας στη γεωργία. Με τη χρήση της έξυπνης γεωργίας, οι αγρότες μπορούν να χρησιμοποιούν αποτελεσματικά τα λιπάσματα και άλλους πόρους για να αυξήσουν την ποιότητα και την ποσότητα των καλλιεργειών τους.</a:t>
            </a:r>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11</a:t>
            </a:fld>
            <a:endParaRPr lang="en-US" dirty="0"/>
          </a:p>
        </p:txBody>
      </p:sp>
    </p:spTree>
    <p:extLst>
      <p:ext uri="{BB962C8B-B14F-4D97-AF65-F5344CB8AC3E}">
        <p14:creationId xmlns:p14="http://schemas.microsoft.com/office/powerpoint/2010/main" val="304076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36255"/>
            <a:ext cx="10515600" cy="600074"/>
          </a:xfrm>
        </p:spPr>
        <p:txBody>
          <a:bodyPr>
            <a:normAutofit/>
          </a:bodyPr>
          <a:lstStyle/>
          <a:p>
            <a:pPr algn="ctr"/>
            <a:r>
              <a:rPr lang="en-GB" sz="3600" b="1" dirty="0"/>
              <a:t>Συστήματα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98291" y="1392572"/>
            <a:ext cx="5243118" cy="4778042"/>
          </a:xfrm>
        </p:spPr>
        <p:txBody>
          <a:bodyPr>
            <a:normAutofit fontScale="92500" lnSpcReduction="20000"/>
          </a:bodyPr>
          <a:lstStyle/>
          <a:p>
            <a:pPr algn="ctr"/>
            <a:r>
              <a:rPr lang="en-GB" sz="1800" b="1" dirty="0"/>
              <a:t>Ρομποτική στη γεωργία</a:t>
            </a:r>
          </a:p>
          <a:p>
            <a:pPr algn="just"/>
            <a:r>
              <a:rPr lang="en-US" sz="1800" dirty="0"/>
              <a:t>Η ιδέα της ρομποτικής γεωργίας, δηλαδή η χρήση αυτοκινούμενων μηχανημάτων σε γεωργικά περιβάλλοντα, δεν είναι τόσο νέα. Πολλοί μηχανικοί είχαν κατασκευάσει αυτοκινούμενους γεωργικούς ελκυστήρες στο παρελθόν, μια προσπάθεια που δεν ήταν επιτυχής, καθώς δεν ήταν σε θέση να καλύψουν τις πραγματικές ανάγκες του αγρού. </a:t>
            </a:r>
          </a:p>
          <a:p>
            <a:pPr algn="just"/>
            <a:r>
              <a:rPr lang="en-US" sz="1800" dirty="0"/>
              <a:t>Τα περισσότερα από αυτά λειτουργούσαν με σχεδιασμό βιομηχανικού τύπου, όπου οι συνθήκες είναι γνωστές και τα οχήματα κινούνται κατά μήκος προκαθορισμένων διαδρομών, κάτι που δεν μπορεί να εφαρμοστεί σε γεωργικές εφαρμογές. </a:t>
            </a:r>
          </a:p>
          <a:p>
            <a:pPr algn="just"/>
            <a:r>
              <a:rPr lang="en-US" sz="1800" dirty="0"/>
              <a:t>Τα τελευταία χρόνια, η προσπάθεια έχει επικεντρωθεί στη δημιουργία μικρότερων οχημάτων, όπου με την κατάλληλη νοημοσύνη μπορούν να λειτουργούν σε ένα μεταβλητό ή ημιδομημένο περιβάλλον, όπως αυτό της γεωργίας. Με τον όρο νοημοσύνη εννοούμε ότι οι μηχανές αυτές θα μπορούν να επιδεικνύουν ορθολογική </a:t>
            </a:r>
            <a:r>
              <a:rPr lang="en-US" sz="1800" dirty="0" err="1"/>
              <a:t>συμπεριφορά </a:t>
            </a:r>
            <a:r>
              <a:rPr lang="en-US" sz="1800" dirty="0"/>
              <a:t>όταν πρέπει να λειτουργούν κάτω από αναγνωρίσιμες συνθήκες.</a:t>
            </a:r>
            <a:endParaRPr lang="en-GB" sz="1800" dirty="0"/>
          </a:p>
        </p:txBody>
      </p:sp>
      <p:pic>
        <p:nvPicPr>
          <p:cNvPr id="3" name="Picture 2" descr="A person standing in a field with a robot&#10;&#10;Description automatically generated">
            <a:extLst>
              <a:ext uri="{FF2B5EF4-FFF2-40B4-BE49-F238E27FC236}">
                <a16:creationId xmlns:a16="http://schemas.microsoft.com/office/drawing/2014/main" id="{643985BC-A35C-D528-C1FF-5CD081A27110}"/>
              </a:ext>
            </a:extLst>
          </p:cNvPr>
          <p:cNvPicPr>
            <a:picLocks noChangeAspect="1"/>
          </p:cNvPicPr>
          <p:nvPr/>
        </p:nvPicPr>
        <p:blipFill>
          <a:blip r:embed="rId2"/>
          <a:stretch>
            <a:fillRect/>
          </a:stretch>
        </p:blipFill>
        <p:spPr>
          <a:xfrm>
            <a:off x="6611672" y="2139192"/>
            <a:ext cx="5335542" cy="2427941"/>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63039"/>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448610"/>
            <a:ext cx="7215230" cy="4616925"/>
          </a:xfrm>
        </p:spPr>
        <p:txBody>
          <a:bodyPr>
            <a:normAutofit fontScale="92500" lnSpcReduction="10000"/>
          </a:bodyPr>
          <a:lstStyle/>
          <a:p>
            <a:pPr algn="ctr"/>
            <a:r>
              <a:rPr lang="en-US" sz="1800" b="1" dirty="0"/>
              <a:t>Εφαρμογές της ρομποτικής στη γεωργία</a:t>
            </a:r>
          </a:p>
          <a:p>
            <a:r>
              <a:rPr lang="en-US" sz="1800" b="1" dirty="0"/>
              <a:t>Εγκατάσταση σπόρων</a:t>
            </a:r>
          </a:p>
          <a:p>
            <a:pPr marL="285750" indent="-285750" algn="just">
              <a:buFont typeface="Arial" panose="020B0604020202020204" pitchFamily="34" charset="0"/>
              <a:buChar char="•"/>
            </a:pPr>
            <a:r>
              <a:rPr lang="en-US" sz="1800" dirty="0"/>
              <a:t>Το όργωμα είναι μία από τις σημαντικότερες εργασίες για την εγκατάσταση μιας καλλιέργειας. Πρόκειται ουσιαστικά για την προετοιμασία του εδάφους για την καλλιέργεια του σπόρου. Το όργωμα μας επιτρέπει επίσης να ενσωματώσουμε τα υπολείμματα της προηγούμενης καλλιέργειας, καθώς και τυχόν ζιζάνια που μπορεί να έχουν αναπτυχθεί. Το όργωμα μιας μεγάλης έκτασης θα ήταν δύσκολο και ιδιαίτερα ενεργοβόρο με τη χρήση ενός μικρού αυτοκινούμενου οχήματος, ωστόσο θα μπορούσε να ακολουθηθεί μια άλλη προσέγγιση για την κατεργασία του εδάφους.</a:t>
            </a:r>
          </a:p>
          <a:p>
            <a:r>
              <a:rPr lang="en-US" sz="1800" b="1" dirty="0" err="1"/>
              <a:t>Φροντίδ</a:t>
            </a:r>
            <a:r>
              <a:rPr lang="en-US" sz="1800" b="1" dirty="0"/>
              <a:t>α σπόρων</a:t>
            </a:r>
          </a:p>
          <a:p>
            <a:pPr marL="285750" indent="-285750" algn="just">
              <a:buFont typeface="Arial" panose="020B0604020202020204" pitchFamily="34" charset="0"/>
              <a:buChar char="•"/>
            </a:pPr>
            <a:r>
              <a:rPr lang="en-US" sz="1800" dirty="0"/>
              <a:t>Μια από τις κύριες ενέργειες της ορθής διαχείρισης είναι η ικανότητα συλλογής έγκυρων και σωστών πληροφοριών από την πορεία ανάπτυξης της καλλιέργειας, τη φυτοθεραπεία. Η διαδικασία αυτή μπορεί να γίνει με τη χρήση ενός αυτοματοποιημένου συστήματος το οποίο, χρησιμοποιώντας κατάλληλους αισθητήρες (πολυφασματικές, υπερφασματικές, φθορίζουσες κάμερες), μπορεί να επεξεργαστεί πληροφορίες σχετικά με την υγεία και την κατάσταση της καλλιέργειας. </a:t>
            </a:r>
            <a:endParaRPr lang="en-GB" sz="1800" dirty="0"/>
          </a:p>
        </p:txBody>
      </p:sp>
      <p:pic>
        <p:nvPicPr>
          <p:cNvPr id="2" name="Picture 1" descr="A machine on a dirt field&#10;&#10;Description automatically generated">
            <a:extLst>
              <a:ext uri="{FF2B5EF4-FFF2-40B4-BE49-F238E27FC236}">
                <a16:creationId xmlns:a16="http://schemas.microsoft.com/office/drawing/2014/main" id="{080AE6F5-CC94-9085-EFC3-FCAB149FA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408" y="1209488"/>
            <a:ext cx="2832206" cy="2187791"/>
          </a:xfrm>
          <a:prstGeom prst="rect">
            <a:avLst/>
          </a:prstGeom>
        </p:spPr>
      </p:pic>
      <p:pic>
        <p:nvPicPr>
          <p:cNvPr id="5" name="Picture 4" descr="A toy tractor in the dirt&#10;&#10;Description automatically generated">
            <a:extLst>
              <a:ext uri="{FF2B5EF4-FFF2-40B4-BE49-F238E27FC236}">
                <a16:creationId xmlns:a16="http://schemas.microsoft.com/office/drawing/2014/main" id="{22FC514B-CEA2-5B9D-5175-00FF634E7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84" y="4042529"/>
            <a:ext cx="3005845" cy="2023007"/>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65714"/>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7097785" cy="4394200"/>
          </a:xfrm>
        </p:spPr>
        <p:txBody>
          <a:bodyPr>
            <a:normAutofit/>
          </a:bodyPr>
          <a:lstStyle/>
          <a:p>
            <a:r>
              <a:rPr lang="en-US" sz="1800" b="1" dirty="0">
                <a:solidFill>
                  <a:srgbClr val="000000"/>
                </a:solidFill>
                <a:effectLst/>
                <a:ea typeface="Times New Roman" panose="02020603050405020304" pitchFamily="18" charset="0"/>
                <a:cs typeface="Calibri" panose="020F0502020204030204" pitchFamily="34" charset="0"/>
              </a:rPr>
              <a:t>Χαρτογράφηση ζιζανίων</a:t>
            </a:r>
          </a:p>
          <a:p>
            <a:pPr marL="285750" indent="-285750" algn="just">
              <a:buFont typeface="Arial" panose="020B0604020202020204" pitchFamily="34" charset="0"/>
              <a:buChar char="•"/>
            </a:pPr>
            <a:r>
              <a:rPr lang="en-US" sz="1800" dirty="0">
                <a:solidFill>
                  <a:srgbClr val="000000"/>
                </a:solidFill>
                <a:effectLst/>
                <a:ea typeface="Times New Roman" panose="02020603050405020304" pitchFamily="18" charset="0"/>
                <a:cs typeface="Calibri" panose="020F0502020204030204" pitchFamily="34" charset="0"/>
              </a:rPr>
              <a:t> Είναι μια διαδικασία καταγραφής της θέσης των ζιζανίων και της καλύτερης πυκνότητας βιομάζας των διαφόρων ζιζανίων που αναπτύσσονται στην περιοχή της καλλιέργειας. Η χαρτογράφηση των ζιζανίων μπορεί να γίνει είτε με τον εντοπισμό και την καταγραφή της αυξημένης φυλλικής επιφάνειας εκτός των σειρών σποράς, είτε με την αναγνώριση του σχήματος των ζιζανίων σύμφωνα με ένα πρότυπο αναγνώρισης που έχει δημιουργηθεί για την αναγνώριση ανθρώπινων προσώπων, έτσι ώστε τα ζιζάνια να αναγνωρίζονται σύμφωνα με το εξωτερικό περίγραμμα του φυλλώματός τους (ενεργή αναγνώριση σχήματος). Επιπλέον, η χαρτογράφηση ζιζανίων μπορεί να γίνει με αναγνώριση </a:t>
            </a:r>
            <a:r>
              <a:rPr lang="en-US" sz="1800" dirty="0" err="1">
                <a:solidFill>
                  <a:srgbClr val="000000"/>
                </a:solidFill>
                <a:effectLst/>
                <a:ea typeface="Times New Roman" panose="02020603050405020304" pitchFamily="18" charset="0"/>
                <a:cs typeface="Calibri" panose="020F0502020204030204" pitchFamily="34" charset="0"/>
              </a:rPr>
              <a:t>χρώματος. </a:t>
            </a:r>
            <a:r>
              <a:rPr lang="en-US" sz="1800" dirty="0">
                <a:solidFill>
                  <a:srgbClr val="000000"/>
                </a:solidFill>
                <a:effectLst/>
                <a:latin typeface="Minion Pro"/>
                <a:ea typeface="Times New Roman" panose="02020603050405020304" pitchFamily="18" charset="0"/>
                <a:cs typeface="Calibri" panose="020F0502020204030204" pitchFamily="34" charset="0"/>
              </a:rPr>
              <a:t>Το τελικό αποτέλεσμα είναι ένας χάρτης ζιζανίων που μπορεί να χρησιμοποιηθεί για τον κατάλληλο έλεγχο των ζιζανίων μόνο στα σημεία όπου υπάρχει επαρκής πληθυσμός και όχι σε ολόκληρη την καλλιεργούμενη έκταση, με σημαντικά οφέλη από τη μείωση των ζιζανιοκτόνων.</a:t>
            </a:r>
            <a:endParaRPr lang="en-GB" sz="1800" dirty="0"/>
          </a:p>
        </p:txBody>
      </p:sp>
      <p:pic>
        <p:nvPicPr>
          <p:cNvPr id="2" name="Picture 1" descr="A yellow and silver lawn mower&#10;&#10;Description automatically generated">
            <a:extLst>
              <a:ext uri="{FF2B5EF4-FFF2-40B4-BE49-F238E27FC236}">
                <a16:creationId xmlns:a16="http://schemas.microsoft.com/office/drawing/2014/main" id="{85AB85D2-4EFB-1690-569E-8377CB57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230" y="1802832"/>
            <a:ext cx="3086049" cy="2614176"/>
          </a:xfrm>
          <a:prstGeom prst="rect">
            <a:avLst/>
          </a:prstGeom>
        </p:spPr>
      </p:pic>
    </p:spTree>
    <p:extLst>
      <p:ext uri="{BB962C8B-B14F-4D97-AF65-F5344CB8AC3E}">
        <p14:creationId xmlns:p14="http://schemas.microsoft.com/office/powerpoint/2010/main" val="195698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37757"/>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15</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87605" cy="1652586"/>
          </a:xfrm>
        </p:spPr>
        <p:txBody>
          <a:bodyPr>
            <a:normAutofit lnSpcReduction="10000"/>
          </a:bodyPr>
          <a:lstStyle/>
          <a:p>
            <a:r>
              <a:rPr lang="en-GB" sz="1800" b="1" dirty="0"/>
              <a:t>Επιλεκτική συγκομιδή</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Με τη χρήση αισθητήρων που ανιχνεύουν την ποιότητα της καλλιέργειας μπορούμε, για παράδειγμα, σε μια καλλιέργεια δημητριακών, να βάλουμε τη θεριζοαλωνιστική μηχανή να ανιχνεύει την ποιότητα του προς συγκομιδή σπόρου και να επιλέγει ποια περιοχή είναι έτοιμη για συγκομιδή και να αφήνει την υπόλοιπη να ωριμάσει. Αλλά η μεγαλύτερη εφαρμογή τέτοιων ρομποτικών οχημάτων είναι η επιλεκτική συγκομιδή λαχανικών σε θερμοκήπια.</a:t>
            </a:r>
            <a:endParaRPr lang="en-GB" sz="1800" b="1" dirty="0"/>
          </a:p>
        </p:txBody>
      </p:sp>
      <p:pic>
        <p:nvPicPr>
          <p:cNvPr id="2" name="Picture 1" descr="A plant in a greenhouse&#10;&#10;Description automatically generated">
            <a:extLst>
              <a:ext uri="{FF2B5EF4-FFF2-40B4-BE49-F238E27FC236}">
                <a16:creationId xmlns:a16="http://schemas.microsoft.com/office/drawing/2014/main" id="{098AF51F-C9EF-C55C-B0FF-69881FAE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336" y="3496112"/>
            <a:ext cx="6970429" cy="2493627"/>
          </a:xfrm>
          <a:prstGeom prst="rect">
            <a:avLst/>
          </a:prstGeom>
        </p:spPr>
      </p:pic>
    </p:spTree>
    <p:extLst>
      <p:ext uri="{BB962C8B-B14F-4D97-AF65-F5344CB8AC3E}">
        <p14:creationId xmlns:p14="http://schemas.microsoft.com/office/powerpoint/2010/main" val="62125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33813"/>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576104"/>
            <a:ext cx="10515600" cy="1931520"/>
          </a:xfrm>
        </p:spPr>
        <p:txBody>
          <a:bodyPr>
            <a:normAutofit fontScale="92500" lnSpcReduction="10000"/>
          </a:bodyPr>
          <a:lstStyle/>
          <a:p>
            <a:r>
              <a:rPr lang="en-GB" sz="1800" b="1" dirty="0"/>
              <a:t>Αυτόνομος γεωργικός ελκυστήρας (HAKO)</a:t>
            </a:r>
          </a:p>
          <a:p>
            <a:pPr marL="285750" indent="-285750" algn="just">
              <a:buFont typeface="Arial" panose="020B0604020202020204" pitchFamily="34" charset="0"/>
              <a:buChar char="•"/>
            </a:pPr>
            <a:r>
              <a:rPr lang="en-US" sz="1800" dirty="0"/>
              <a:t>Το σύστημα αυτό βασίζεται στις τεχνικές διαχείρισης καλλιεργειών της γεωργίας ακριβείας. Με βάση αυτές τις τεχνικές, ο αγρός χωρίζεται σε τμήματα με παρόμοιες εδαφικές ή φυτικές ιδιότητες, προκειμένου να αντιμετωπιστεί η χωρική μεταβλητότητα με διαφοροποίηση των εισροών ανά τμήμα. Στόχος των σύγχρονων συστημάτων, ένα από τα οποία είναι και το παρόν, είναι η επέκταση των τεχνικών καλλιέργειας σε υψηλότερη χωρική ανάλυση στο επίπεδο των φυτών και η αντιμετώπισή τους ως ξεχωριστές μονάδες. Τα συστήματα αυτά, εντατικά από άποψη αυτοματισμού και πληροφοριών, στοχεύουν στον εντοπισμό των αναγκών κάθε μεμονωμένου φυτού και στην προσαρμογή των εισροών στις ανάγκες του καθενός από αυτά.</a:t>
            </a:r>
          </a:p>
          <a:p>
            <a:pPr marL="285750" indent="-285750" algn="just">
              <a:buFont typeface="Arial" panose="020B0604020202020204" pitchFamily="34" charset="0"/>
              <a:buChar char="•"/>
            </a:pPr>
            <a:endParaRPr lang="en-GB" sz="1800" dirty="0"/>
          </a:p>
        </p:txBody>
      </p:sp>
      <p:pic>
        <p:nvPicPr>
          <p:cNvPr id="2" name="Picture 1" descr="A red tractor in a field&#10;&#10;Description automatically generated">
            <a:extLst>
              <a:ext uri="{FF2B5EF4-FFF2-40B4-BE49-F238E27FC236}">
                <a16:creationId xmlns:a16="http://schemas.microsoft.com/office/drawing/2014/main" id="{F552BF53-747B-46F1-4F34-BD7EF0FB7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110" y="3707935"/>
            <a:ext cx="3447316" cy="2627188"/>
          </a:xfrm>
          <a:prstGeom prst="rect">
            <a:avLst/>
          </a:prstGeom>
        </p:spPr>
      </p:pic>
    </p:spTree>
    <p:extLst>
      <p:ext uri="{BB962C8B-B14F-4D97-AF65-F5344CB8AC3E}">
        <p14:creationId xmlns:p14="http://schemas.microsoft.com/office/powerpoint/2010/main" val="269831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62924"/>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17</a:t>
            </a:fld>
            <a:endParaRPr lang="it-IT" dirty="0"/>
          </a:p>
        </p:txBody>
      </p:sp>
      <p:pic>
        <p:nvPicPr>
          <p:cNvPr id="2" name="Picture 1" descr="A red tractor with yellow text&#10;&#10;Description automatically generated">
            <a:extLst>
              <a:ext uri="{FF2B5EF4-FFF2-40B4-BE49-F238E27FC236}">
                <a16:creationId xmlns:a16="http://schemas.microsoft.com/office/drawing/2014/main" id="{D8808E94-D4F1-9409-5B30-0548EE08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73" y="1835508"/>
            <a:ext cx="5572667" cy="4061127"/>
          </a:xfrm>
          <a:prstGeom prst="rect">
            <a:avLst/>
          </a:prstGeom>
        </p:spPr>
      </p:pic>
    </p:spTree>
    <p:extLst>
      <p:ext uri="{BB962C8B-B14F-4D97-AF65-F5344CB8AC3E}">
        <p14:creationId xmlns:p14="http://schemas.microsoft.com/office/powerpoint/2010/main" val="47240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34417"/>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18</a:t>
            </a:fld>
            <a:endParaRPr lang="it-IT" dirty="0"/>
          </a:p>
        </p:txBody>
      </p:sp>
      <p:pic>
        <p:nvPicPr>
          <p:cNvPr id="2" name="Picture 1" descr="Several machines in a field&#10;&#10;Description automatically generated with medium confidence">
            <a:extLst>
              <a:ext uri="{FF2B5EF4-FFF2-40B4-BE49-F238E27FC236}">
                <a16:creationId xmlns:a16="http://schemas.microsoft.com/office/drawing/2014/main" id="{B406704E-FF81-520E-731A-51E1C79FA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612" y="1794067"/>
            <a:ext cx="7079353" cy="3809779"/>
          </a:xfrm>
          <a:prstGeom prst="rect">
            <a:avLst/>
          </a:prstGeom>
        </p:spPr>
      </p:pic>
    </p:spTree>
    <p:extLst>
      <p:ext uri="{BB962C8B-B14F-4D97-AF65-F5344CB8AC3E}">
        <p14:creationId xmlns:p14="http://schemas.microsoft.com/office/powerpoint/2010/main" val="337784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46146"/>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551526"/>
            <a:ext cx="10515600" cy="4394200"/>
          </a:xfrm>
        </p:spPr>
        <p:txBody>
          <a:bodyPr>
            <a:normAutofit/>
          </a:bodyPr>
          <a:lstStyle/>
          <a:p>
            <a:pPr algn="just"/>
            <a:r>
              <a:rPr lang="en-US" sz="1800" dirty="0"/>
              <a:t>Τα κύρια εξαρτήματα που χρησιμοποιεί ο αυτόνομος ελκυστήρας για τις αντίστοιχες εργασίες στον αγρό που μπορεί να εκτελέσει το σύστημα είναι μηχανήματα σποράς ακριβείας (σπορά μεταξύ των σειρών και επί των σειρών - σπορά σε πλέγμα) με ταυτόχρονη καταγραφή του πλέγματος σποράς, μηχανικά μηχανήματα καταπολέμησης ζιζανίων μεταξύ των σειρών και επί των σειρών και μηχανήματα ψεκασμού και κοπής χόρτων.</a:t>
            </a:r>
          </a:p>
          <a:p>
            <a:pPr algn="just"/>
            <a:r>
              <a:rPr lang="en-US" sz="1800" dirty="0"/>
              <a:t>Η γεωργία ακριβείας είναι μια νέα μέθοδος διαχείρισης γεωργικών εκμεταλλεύσεων, σύμφωνα με την οποία οι εισροές (φυτοφάρμακα, λιπάσματα, σπόροι, νερό άρδευσης) και οι καλλιεργητικές πρακτικές εφαρμόζονται σύμφωνα με τις ανάγκες του εδάφους και των καλλιεργειών, όπως αυτές μεταβάλλονται στο χώρο και στο χρόνο (</a:t>
            </a:r>
            <a:r>
              <a:rPr lang="en-US" sz="1800" dirty="0" err="1"/>
              <a:t>Minasny</a:t>
            </a:r>
            <a:r>
              <a:rPr lang="en-US" sz="1800" dirty="0"/>
              <a:t>, 2005). Οι κύριοι στόχοι της γεωργίας ακριβείας είναι:</a:t>
            </a:r>
          </a:p>
          <a:p>
            <a:r>
              <a:rPr lang="en-US" sz="1800" dirty="0"/>
              <a:t>-αύξηση των αποδόσεων των καλλιεργειών,</a:t>
            </a:r>
          </a:p>
          <a:p>
            <a:r>
              <a:rPr lang="en-US" sz="1800" dirty="0"/>
              <a:t>-βελτίωση της ποιότητας των παραγόμενων προϊόντων,</a:t>
            </a:r>
          </a:p>
          <a:p>
            <a:r>
              <a:rPr lang="en-US" sz="1800" dirty="0"/>
              <a:t>-την αποτελεσματικότερη χρήση αγροχημικών,</a:t>
            </a:r>
          </a:p>
          <a:p>
            <a:r>
              <a:rPr lang="en-US" sz="1800" dirty="0"/>
              <a:t>-την εξοικονόμηση ενέργειας,</a:t>
            </a:r>
          </a:p>
          <a:p>
            <a:r>
              <a:rPr lang="en-US" sz="1800" dirty="0"/>
              <a:t>-προστασία του εδάφους και των υδάτων από τη ρύπανση</a:t>
            </a:r>
          </a:p>
          <a:p>
            <a:endParaRPr lang="en-GB" sz="1800" dirty="0"/>
          </a:p>
        </p:txBody>
      </p:sp>
    </p:spTree>
    <p:extLst>
      <p:ext uri="{BB962C8B-B14F-4D97-AF65-F5344CB8AC3E}">
        <p14:creationId xmlns:p14="http://schemas.microsoft.com/office/powerpoint/2010/main" val="2066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620785" y="1958502"/>
            <a:ext cx="11132191" cy="2387600"/>
          </a:xfrm>
        </p:spPr>
        <p:txBody>
          <a:bodyPr>
            <a:noAutofit/>
          </a:bodyPr>
          <a:lstStyle/>
          <a:p>
            <a:r>
              <a:rPr lang="en-GB" sz="4000" b="1" dirty="0">
                <a:solidFill>
                  <a:srgbClr val="94C020"/>
                </a:solidFill>
                <a:latin typeface="+mn-lt"/>
              </a:rPr>
              <a:t>Μάθημα: (</a:t>
            </a:r>
            <a:r>
              <a:rPr lang="en-GB" sz="4000" dirty="0"/>
              <a:t>VET-B3</a:t>
            </a:r>
            <a:r>
              <a:rPr lang="en-GB" sz="4000" b="1" dirty="0">
                <a:solidFill>
                  <a:srgbClr val="94C020"/>
                </a:solidFill>
                <a:latin typeface="+mn-lt"/>
              </a:rPr>
              <a:t>)</a:t>
            </a:r>
            <a:br>
              <a:rPr lang="en-GB" sz="4000" b="1" dirty="0">
                <a:solidFill>
                  <a:srgbClr val="94C020"/>
                </a:solidFill>
                <a:latin typeface="+mn-lt"/>
              </a:rPr>
            </a:br>
            <a:r>
              <a:rPr lang="en-GB" sz="4000" b="1" dirty="0">
                <a:solidFill>
                  <a:srgbClr val="94C020"/>
                </a:solidFill>
                <a:latin typeface="+mn-lt"/>
              </a:rPr>
              <a:t>Ενότητα: (Ψηφιακές τεχνολογίες και τεχνητή νοημοσύνη)</a:t>
            </a:r>
            <a:br>
              <a:rPr lang="en-GB" sz="4000" b="1" dirty="0">
                <a:solidFill>
                  <a:srgbClr val="94C020"/>
                </a:solidFill>
                <a:latin typeface="+mn-lt"/>
              </a:rPr>
            </a:br>
            <a:r>
              <a:rPr lang="el-GR" sz="4000" b="1" dirty="0">
                <a:solidFill>
                  <a:srgbClr val="94C020"/>
                </a:solidFill>
                <a:latin typeface="+mn-lt"/>
              </a:rPr>
              <a:t>Διδακτική</a:t>
            </a:r>
            <a:r>
              <a:rPr lang="en-GB" sz="4000" b="1" dirty="0">
                <a:solidFill>
                  <a:srgbClr val="94C020"/>
                </a:solidFill>
                <a:latin typeface="+mn-lt"/>
              </a:rPr>
              <a:t> ενότητα: (Έξυπνες γεωργικές λύσεις)</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Συγγραφείς</a:t>
            </a:r>
            <a:r>
              <a:rPr lang="it-IT" dirty="0">
                <a:solidFill>
                  <a:schemeClr val="tx1">
                    <a:lumMod val="65000"/>
                    <a:lumOff val="35000"/>
                  </a:schemeClr>
                </a:solidFill>
              </a:rPr>
              <a:t>: (</a:t>
            </a:r>
            <a:r>
              <a:rPr lang="el-GR" dirty="0"/>
              <a:t>ΕΚΕΤΑ</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62924"/>
            <a:ext cx="10515600" cy="694757"/>
          </a:xfrm>
        </p:spPr>
        <p:txBody>
          <a:bodyPr>
            <a:normAutofit/>
          </a:bodyPr>
          <a:lstStyle/>
          <a:p>
            <a:pPr algn="ctr"/>
            <a:r>
              <a:rPr lang="en-GB" sz="3600" b="1" dirty="0"/>
              <a:t>Σύγχρονες μέθοδοι καλλιέργειας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20</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Οι τεχνολογίες που χρησιμοποιούνται από τη Γεωργία Ακριβείας σχετίζονται με όλα τα στάδια της παραγωγής από τη σπορά έως τη συγκομιδή και είναι οι εξής.</a:t>
            </a:r>
          </a:p>
          <a:p>
            <a:pPr algn="just"/>
            <a:r>
              <a:rPr lang="en-US" sz="1800" dirty="0"/>
              <a:t>-</a:t>
            </a:r>
            <a:r>
              <a:rPr lang="en-US" sz="1800" b="1" dirty="0"/>
              <a:t>GPS</a:t>
            </a:r>
            <a:r>
              <a:rPr lang="en-US" sz="1800" dirty="0"/>
              <a:t> </a:t>
            </a:r>
            <a:r>
              <a:rPr lang="en-US" sz="1800" b="1" dirty="0"/>
              <a:t>και GIS</a:t>
            </a:r>
            <a:r>
              <a:rPr lang="en-US" sz="1800" dirty="0"/>
              <a:t>. Πρόκειται για συστήματα που επιτρέπουν την ακριβή χαρτογράφηση των αγρών και την ερμηνεία της μεταβλητότητας των αγρών.</a:t>
            </a:r>
          </a:p>
          <a:p>
            <a:pPr algn="just"/>
            <a:r>
              <a:rPr lang="en-US" sz="1800" b="1" dirty="0"/>
              <a:t>-Χαρτογράφηση παραγωγής</a:t>
            </a:r>
            <a:r>
              <a:rPr lang="en-US" sz="1800" dirty="0"/>
              <a:t>. Η χαρτογράφηση της παραγωγής περιλαμβάνει την καταγραφή και τη συλλογή δεδομένων παραγωγής από συγκεκριμένες θέσεις στο πεδίο.</a:t>
            </a:r>
          </a:p>
          <a:p>
            <a:pPr algn="just"/>
            <a:r>
              <a:rPr lang="en-US" sz="1800" b="1" dirty="0"/>
              <a:t>-Χαρτογράφηση της ιδιότητας του εδάφους που καταγράφει τη γονιμότητα των αγρών</a:t>
            </a:r>
            <a:r>
              <a:rPr lang="en-US" sz="1800" dirty="0"/>
              <a:t>.</a:t>
            </a:r>
          </a:p>
          <a:p>
            <a:pPr algn="just"/>
            <a:r>
              <a:rPr lang="en-US" sz="1800" b="1" dirty="0"/>
              <a:t>-Χαρτογράφηση ηλεκτρικής αγωγιμότητας εδάφους</a:t>
            </a:r>
            <a:r>
              <a:rPr lang="en-US" sz="1800" dirty="0"/>
              <a:t>. Σήμερα, μια από τις απλούστερες και πιο αποδοτικές μετρήσεις εδαφικών παραμέτρων που χρησιμοποιούνται στη γεωργία ακριβείας είναι η μέτρηση της φαινόμενης ηλεκτρικής αγωγιμότητας (</a:t>
            </a:r>
            <a:r>
              <a:rPr lang="en-US" sz="1800" dirty="0" err="1"/>
              <a:t>ECa</a:t>
            </a:r>
            <a:r>
              <a:rPr lang="en-US" sz="1800" dirty="0"/>
              <a:t>). Η φαινόμενη ηλεκτρική αγωγιμότητα του εδάφους ενσωματώνει ένα ευρύτερο σύνολο παραγόντων που επηρεάζουν την παραγωγή μιας καλλιέργειας. Η χαρτογράφηση της ηλεκτρικής αγωγιμότητας μπορεί να γίνει εύκολα με την τοποθέτηση μιας συσκευής μέτρησης αγωγιμότητας σε ένα βοηθητικό όχημα και την προσαρμογή ενός δέκτη γεωγραφικού συστήματος εντοπισμού (GPS).</a:t>
            </a:r>
          </a:p>
        </p:txBody>
      </p:sp>
    </p:spTree>
    <p:extLst>
      <p:ext uri="{BB962C8B-B14F-4D97-AF65-F5344CB8AC3E}">
        <p14:creationId xmlns:p14="http://schemas.microsoft.com/office/powerpoint/2010/main" val="75838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80248"/>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21</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668972"/>
            <a:ext cx="10515600" cy="4394200"/>
          </a:xfrm>
        </p:spPr>
        <p:txBody>
          <a:bodyPr>
            <a:normAutofit fontScale="92500"/>
          </a:bodyPr>
          <a:lstStyle/>
          <a:p>
            <a:pPr algn="just"/>
            <a:r>
              <a:rPr lang="en-US" sz="1800" b="1" dirty="0"/>
              <a:t>-Απομακρυσμένη ανίχνευση: </a:t>
            </a:r>
          </a:p>
          <a:p>
            <a:pPr algn="just"/>
            <a:r>
              <a:rPr lang="en-US" sz="1800" dirty="0"/>
              <a:t>Συλλέγει πληροφορίες για ένα αντικείμενο χωρίς επαφή. Οι δύο πιο συνηθισμένες μέθοδοι τηλεπισκόπησης είναι η αεροφωτογραφία και οι δορυφορικές εικόνες. Η ηλεκτρομαγνητική ακτινοβολία είναι το βασικό στοιχείο της τηλεπισκόπησης. Όταν η ηλεκτρομαγνητική ακτινοβολία έρχεται σε επαφή με ένα αντικείμενο, μπορεί να ανακλαστεί, να απορροφηθεί ή να μεταδοθεί. Ανάλογα με το αντικείμενο στο οποίο προσπίπτει η ηλεκτρομαγνητική ακτινοβολία, τα διάφορα μήκη κύματος της ακτινοβολίας αντιδρούν διαφορετικά. Μετρώντας την ανακλώμενη ακτινοβολία από τα φυτά, μπορούμε να συλλέξουμε πληροφορίες σχετικά με την περιεκτικότητα των φυτικών ιστών σε νερό, τη θρεπτική κατάσταση των φυτών και άλλα χαρακτηριστικά των φυτών. </a:t>
            </a:r>
            <a:endParaRPr lang="el-GR" sz="1800" dirty="0"/>
          </a:p>
          <a:p>
            <a:pPr algn="just"/>
            <a:r>
              <a:rPr lang="en-US" sz="1800" b="1" dirty="0"/>
              <a:t>-Τεχνολογία εφαρμογής μεταβλητού</a:t>
            </a:r>
            <a:r>
              <a:rPr lang="en-US" sz="1800" dirty="0"/>
              <a:t> </a:t>
            </a:r>
            <a:r>
              <a:rPr lang="en-US" sz="1800" b="1" dirty="0"/>
              <a:t>ρυθμού. </a:t>
            </a:r>
          </a:p>
          <a:p>
            <a:pPr algn="just"/>
            <a:r>
              <a:rPr lang="en-US" sz="1800" dirty="0"/>
              <a:t>Με αυτή την τεχνολογία, οι εισροές εφαρμόζονται στον αγρό με διαφορετικές δόσεις σε διαφορετικές περιοχές του αγρού ανάλογα με τις ανάγκες κάθε περιοχής. Υπάρχουν δύο μέθοδοι για την τεχνολογία μεταβλητών δόσεων: με βάση το χάρτη και με βάση τους αισθητήρες. Η βασισμένη σε χάρτη απαιτεί έναν συνταγογραφούμενο χάρτη και ένα GPS που καθορίζει τη θέση στον αγρό. Καθώς το μηχάνημα που εφαρμόζει τις εισροές κινείται στον αγρό, αλλάζει τη δόση με βάση τον χάρτη εφαρμογής (τις συντεταγμένες των ζωνών διαχείρισης). Η μέθοδος που βασίζεται σε αισθητήρες δεν απαιτεί ούτε χάρτη ούτε GPS. Οι αισθητήρες τοποθετούνται στο μηχάνημα εφαρμογής και μετρούν τα χαρακτηριστικά του εδάφους ή της καλλιέργειας καθώς αυτό κινείται στον αγρό.</a:t>
            </a:r>
            <a:endParaRPr lang="en-GB" sz="1800" dirty="0"/>
          </a:p>
        </p:txBody>
      </p:sp>
    </p:spTree>
    <p:extLst>
      <p:ext uri="{BB962C8B-B14F-4D97-AF65-F5344CB8AC3E}">
        <p14:creationId xmlns:p14="http://schemas.microsoft.com/office/powerpoint/2010/main" val="118291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54535"/>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22</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fontScale="85000" lnSpcReduction="10000"/>
          </a:bodyPr>
          <a:lstStyle/>
          <a:p>
            <a:pPr algn="just"/>
            <a:r>
              <a:rPr lang="en-US" sz="1800" b="1" dirty="0"/>
              <a:t>1️. Βόρεια Αμερική</a:t>
            </a:r>
            <a:r>
              <a:rPr lang="en-US" sz="1800" dirty="0"/>
              <a:t>: Οι λύσεις παρακολούθησης των καλλιεργειών υιοθετούνται ευρέως σε αυτή την περιοχή, ιδίως στις Ηνωμένες Πολιτείες και τον Καναδά. Οι αγρότες χρησιμοποιούν όλο και περισσότερο προηγμένες τεχνολογίες, όπως δορυφορικές εικόνες, μη επανδρωμένα αεροσκάφη και ανάλυση δεδομένων για τη βελτιστοποίηση της υγείας και της απόδοσης των καλλιεργειών.</a:t>
            </a:r>
            <a:endParaRPr lang="el-GR" sz="1800" dirty="0"/>
          </a:p>
          <a:p>
            <a:pPr algn="just"/>
            <a:r>
              <a:rPr lang="en-US" sz="1800" b="1" dirty="0"/>
              <a:t>2. </a:t>
            </a:r>
            <a:r>
              <a:rPr lang="en-US" sz="1800" b="1" dirty="0" err="1"/>
              <a:t>Ευρώ</a:t>
            </a:r>
            <a:r>
              <a:rPr lang="en-US" sz="1800" b="1" dirty="0"/>
              <a:t>πη: </a:t>
            </a:r>
            <a:r>
              <a:rPr lang="en-US" sz="1800" dirty="0"/>
              <a:t>Οι Ευρωπαίοι αγρότες αγκαλιάζουν επίσης τις τεχνολογίες παρακολούθησης των καλλιεργειών, χάρη σε ισχυρά καινοτόμα οικοσυστήματα και υποστηρικτικές πολιτικές. Χώρες όπως οι Κάτω Χώρες, η Γερμανία, η Ελβετία και το Ηνωμένο Βασίλειο πρωτοστατούν στην υιοθέτηση της παρακολούθησης καλλιεργειών.</a:t>
            </a:r>
          </a:p>
          <a:p>
            <a:pPr algn="just"/>
            <a:r>
              <a:rPr lang="en-US" sz="1800" b="1" dirty="0"/>
              <a:t>3. Ασία-Ειρηνικός: </a:t>
            </a:r>
            <a:r>
              <a:rPr lang="en-US" sz="1800" dirty="0"/>
              <a:t>Στην περιοχή αυτή, η υιοθέτηση της παρακολούθησης των καλλιεργειών διαφέρει σημαντικά μεταξύ των χωρών. Χώρες όπως η Αυστραλία, η Νέα Ζηλανδία και η Ιαπωνία έχουν υψηλά ποσοστά υιοθέτησης, ενώ άλλες χώρες, ιδίως αυτές της Νοτιοανατολικής Ασίας, αντιμετωπίζουν προκλήσεις όπως η περιορισμένη πρόσβαση στην τεχνολογία και τις υποδομές.</a:t>
            </a:r>
          </a:p>
          <a:p>
            <a:pPr algn="just"/>
            <a:r>
              <a:rPr lang="en-US" sz="1800" b="1" dirty="0"/>
              <a:t>4️. Λατινική Αμερική: </a:t>
            </a:r>
            <a:r>
              <a:rPr lang="en-US" sz="1800" dirty="0"/>
              <a:t>Η υιοθέτηση της παρακολούθησης των καλλιεργειών στη Λατινική Αμερική αυξάνεται, με πρώτες τη Βραζιλία και την Αργεντινή. Παράγοντες όπως η αυξανόμενη ζήτηση για τρόφιμα, η αυξανόμενη μεσαία τάξη και οι υποστηρικτικές κυβερνητικές πολιτικές οδηγούν στην υιοθέτηση καινοτόμων τεχνολογιών παρακολούθησης καλλιεργειών.</a:t>
            </a:r>
          </a:p>
          <a:p>
            <a:pPr algn="just"/>
            <a:r>
              <a:rPr lang="en-US" sz="1800" b="1" dirty="0"/>
              <a:t>5️. Αφρική:</a:t>
            </a:r>
            <a:r>
              <a:rPr lang="en-US" sz="1800" dirty="0"/>
              <a:t> Η υιοθέτηση της παρακολούθησης των καλλιεργειών στην Αφρική είναι γενικά χαμηλότερη από ό,τι σε άλλες περιοχές, κυρίως λόγω των περιορισμών στις υποδομές, της πρόσβασης στην τεχνολογία και των οικονομικών περιορισμών. Ωστόσο, υπάρχει αυξανόµενο ενδιαφέρον για λύσεις παρακολούθησης καλλιεργειών, ιδίως για τεχνολογίες που βασίζονται σε κινητά τηλέφωνα και µπορούν να ενδυναµώσουν τους µικροκαλλιεργητές. Καθώς οι λύσεις παρακολούθησης καλλιεργειών συνεχίζουν να εξελίσσονται, υπάρχει η ευκαιρία για περισσότερες περιοχές και χώρες να επωφεληθούν από καινοτόμες λύσεις που μπορούν να συμβάλουν στη βελτιστοποίηση της παραγωγής τροφίμων, στη μείωση των αποβλήτων και στην προώθηση της βιωσιμότητας.</a:t>
            </a:r>
          </a:p>
        </p:txBody>
      </p:sp>
    </p:spTree>
    <p:extLst>
      <p:ext uri="{BB962C8B-B14F-4D97-AF65-F5344CB8AC3E}">
        <p14:creationId xmlns:p14="http://schemas.microsoft.com/office/powerpoint/2010/main" val="46809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754310" y="507604"/>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2</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23</a:t>
            </a:fld>
            <a:endParaRPr lang="it-IT" dirty="0"/>
          </a:p>
        </p:txBody>
      </p:sp>
      <p:pic>
        <p:nvPicPr>
          <p:cNvPr id="2" name="Picture 1">
            <a:extLst>
              <a:ext uri="{FF2B5EF4-FFF2-40B4-BE49-F238E27FC236}">
                <a16:creationId xmlns:a16="http://schemas.microsoft.com/office/drawing/2014/main" id="{2BA24A12-FD06-DA9C-92A5-C741B3D5E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815" y="1785599"/>
            <a:ext cx="7965971" cy="3286801"/>
          </a:xfrm>
          <a:prstGeom prst="rect">
            <a:avLst/>
          </a:prstGeom>
          <a:noFill/>
          <a:ln>
            <a:noFill/>
          </a:ln>
        </p:spPr>
      </p:pic>
    </p:spTree>
    <p:extLst>
      <p:ext uri="{BB962C8B-B14F-4D97-AF65-F5344CB8AC3E}">
        <p14:creationId xmlns:p14="http://schemas.microsoft.com/office/powerpoint/2010/main" val="19284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72263"/>
            <a:ext cx="10515600" cy="694757"/>
          </a:xfrm>
        </p:spPr>
        <p:txBody>
          <a:bodyPr>
            <a:normAutofit/>
          </a:bodyPr>
          <a:lstStyle/>
          <a:p>
            <a:pPr algn="ctr"/>
            <a:r>
              <a:rPr lang="en-GB" sz="3600" b="1" dirty="0"/>
              <a:t>Μελέτες περίπτωσης στην Ελλάδα</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6787392" cy="4394200"/>
          </a:xfrm>
        </p:spPr>
        <p:txBody>
          <a:bodyPr>
            <a:normAutofit/>
          </a:bodyPr>
          <a:lstStyle/>
          <a:p>
            <a:pPr algn="ctr"/>
            <a:r>
              <a:rPr lang="en-US" sz="1800" b="1" dirty="0"/>
              <a:t>Πίνακας σταφυλιών Ψεκασμός: (Τεχνολογία: ρομπότ </a:t>
            </a:r>
            <a:r>
              <a:rPr lang="en-US" sz="1800" b="1" dirty="0" err="1"/>
              <a:t>Ceol</a:t>
            </a:r>
            <a:r>
              <a:rPr lang="en-US" sz="1800" b="1" dirty="0"/>
              <a:t>, μετασκευασμένος ελκυστήρας, ψεκαστήρας μοντέλο ASM)</a:t>
            </a:r>
          </a:p>
          <a:p>
            <a:pPr marL="285750" indent="-285750" algn="just">
              <a:buFont typeface="Arial" panose="020B0604020202020204" pitchFamily="34" charset="0"/>
              <a:buChar char="•"/>
            </a:pPr>
            <a:r>
              <a:rPr lang="en-US" sz="1800" dirty="0"/>
              <a:t>Στο πλαίσιο του προγράμματος Robs4Crops της ΕΕ H2020 υπάρχει μια πιλοτική περιοχή στην Ελλάδα, η οποία επικεντρώνεται στον ψεκασμό αμπελώνων επιτραπέζιων σταφυλιών. Επειδή τα επιτραπέζια σταφύλια είναι ένα σημαντικό προϊόν, η απαιτούμενη ποιότητα αποτελεί δύσκολο έργο για τους παραγωγούς. Ως αποτέλεσμα, τα επιτραπέζια σταφύλια χρειάζονται έως και 30 εφαρμογές φυτοφαρμάκων και φυλλοδιαλυτών λιπασμάτων σε κάθε καλλιεργητική περίοδο.</a:t>
            </a:r>
          </a:p>
          <a:p>
            <a:endParaRPr lang="en-GB" sz="1800" dirty="0"/>
          </a:p>
        </p:txBody>
      </p:sp>
      <p:pic>
        <p:nvPicPr>
          <p:cNvPr id="2" name="Picture 1" descr="A tractor in a field&#10;&#10;Description automatically generated">
            <a:extLst>
              <a:ext uri="{FF2B5EF4-FFF2-40B4-BE49-F238E27FC236}">
                <a16:creationId xmlns:a16="http://schemas.microsoft.com/office/drawing/2014/main" id="{07EEA9A3-7975-97AC-B9DA-7D2280E0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836" y="2063639"/>
            <a:ext cx="4019339" cy="2583861"/>
          </a:xfrm>
          <a:prstGeom prst="rect">
            <a:avLst/>
          </a:prstGeom>
        </p:spPr>
      </p:pic>
    </p:spTree>
    <p:extLst>
      <p:ext uri="{BB962C8B-B14F-4D97-AF65-F5344CB8AC3E}">
        <p14:creationId xmlns:p14="http://schemas.microsoft.com/office/powerpoint/2010/main" val="387330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45913"/>
            <a:ext cx="10515600" cy="694757"/>
          </a:xfrm>
        </p:spPr>
        <p:txBody>
          <a:bodyPr>
            <a:normAutofit/>
          </a:bodyPr>
          <a:lstStyle/>
          <a:p>
            <a:pPr algn="ctr"/>
            <a:r>
              <a:rPr lang="en-GB" sz="3600" b="1" dirty="0"/>
              <a:t>Μελέτες περίπτωσης στην Ελλάδα</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25</a:t>
            </a:fld>
            <a:endParaRPr lang="it-IT" dirty="0"/>
          </a:p>
        </p:txBody>
      </p:sp>
      <p:pic>
        <p:nvPicPr>
          <p:cNvPr id="2" name="Picture 1" descr="A large machine with a red and white propeller&#10;&#10;Description automatically generated">
            <a:extLst>
              <a:ext uri="{FF2B5EF4-FFF2-40B4-BE49-F238E27FC236}">
                <a16:creationId xmlns:a16="http://schemas.microsoft.com/office/drawing/2014/main" id="{BA6B780F-C690-662C-C47D-C06F8E2A9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908" y="2036275"/>
            <a:ext cx="6578383" cy="3223621"/>
          </a:xfrm>
          <a:prstGeom prst="rect">
            <a:avLst/>
          </a:prstGeom>
        </p:spPr>
      </p:pic>
      <p:sp>
        <p:nvSpPr>
          <p:cNvPr id="6" name="TextBox 5">
            <a:extLst>
              <a:ext uri="{FF2B5EF4-FFF2-40B4-BE49-F238E27FC236}">
                <a16:creationId xmlns:a16="http://schemas.microsoft.com/office/drawing/2014/main" id="{1A0C72F4-98BE-C23E-28BC-26B1029B0929}"/>
              </a:ext>
            </a:extLst>
          </p:cNvPr>
          <p:cNvSpPr txBox="1"/>
          <p:nvPr/>
        </p:nvSpPr>
        <p:spPr>
          <a:xfrm>
            <a:off x="413158" y="1939924"/>
            <a:ext cx="4527957" cy="4247317"/>
          </a:xfrm>
          <a:prstGeom prst="rect">
            <a:avLst/>
          </a:prstGeom>
          <a:noFill/>
        </p:spPr>
        <p:txBody>
          <a:bodyPr wrap="square">
            <a:spAutoFit/>
          </a:bodyPr>
          <a:lstStyle/>
          <a:p>
            <a:pPr marL="285750" indent="-285750" algn="just">
              <a:buFont typeface="Arial" panose="020B0604020202020204" pitchFamily="34" charset="0"/>
              <a:buChar char="•"/>
            </a:pPr>
            <a:r>
              <a:rPr lang="en-US" sz="1800" dirty="0"/>
              <a:t>Το Robs4Crops αντιμετωπίζει αυτές τις προκλήσεις με την ανάπτυξη του ρομπότ </a:t>
            </a:r>
            <a:r>
              <a:rPr lang="en-US" sz="1800" dirty="0" err="1"/>
              <a:t>Ceol </a:t>
            </a:r>
            <a:r>
              <a:rPr lang="en-US" sz="1800" dirty="0"/>
              <a:t>και ενός μετασκευασμένου ελκυστήρα (αυτόνομου) ως πλατφόρμες μεταφοράς του ψεκαστήρα ASM της </a:t>
            </a:r>
            <a:r>
              <a:rPr lang="en-US" sz="1800" dirty="0" err="1"/>
              <a:t>Teyme </a:t>
            </a:r>
            <a:r>
              <a:rPr lang="en-US" sz="1800" dirty="0"/>
              <a:t>(χωρητικότητα δεξαμενής 600 λίτρων). Ο συνδυασμός και των δύο πλατφορμών στον ίδιο ψεκαστήρα και πιλότο θα βοηθήσει τους ειδικούς μας να εξάγουν χρήσιμα συμπεράσματα σχετικά με την αναστρεψιμότητα και τη δυναμική συμπεριφορά και των δύο συστημάτων στο λοφώδες έδαφος των ελληνικών πιλοτικών περιοχών. </a:t>
            </a:r>
            <a:r>
              <a:rPr lang="en-US" sz="1800" dirty="0">
                <a:hlinkClick r:id="rId3"/>
              </a:rPr>
              <a:t>https://www.robs4crops.eu/</a:t>
            </a:r>
            <a:endParaRPr lang="en-US" sz="1800" dirty="0"/>
          </a:p>
        </p:txBody>
      </p:sp>
    </p:spTree>
    <p:extLst>
      <p:ext uri="{BB962C8B-B14F-4D97-AF65-F5344CB8AC3E}">
        <p14:creationId xmlns:p14="http://schemas.microsoft.com/office/powerpoint/2010/main" val="165954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31210"/>
            <a:ext cx="10515600" cy="694757"/>
          </a:xfrm>
        </p:spPr>
        <p:txBody>
          <a:bodyPr>
            <a:normAutofit/>
          </a:bodyPr>
          <a:lstStyle/>
          <a:p>
            <a:pPr algn="ctr"/>
            <a:r>
              <a:rPr lang="en-GB" sz="3600" b="1" dirty="0"/>
              <a:t>Μελέτες περίπτωσης στην Ελλάδα</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10515600" cy="3569413"/>
          </a:xfrm>
        </p:spPr>
        <p:txBody>
          <a:bodyPr>
            <a:normAutofit fontScale="92500" lnSpcReduction="20000"/>
          </a:bodyPr>
          <a:lstStyle/>
          <a:p>
            <a:pPr marL="285750" indent="-285750">
              <a:buFont typeface="Arial" panose="020B0604020202020204" pitchFamily="34" charset="0"/>
              <a:buChar char="•"/>
            </a:pPr>
            <a:r>
              <a:rPr lang="en-GB" sz="1800" b="1" dirty="0"/>
              <a:t>Λάρισα Μελέτη περίπτωσης:</a:t>
            </a:r>
          </a:p>
          <a:p>
            <a:pPr algn="just"/>
            <a:r>
              <a:rPr lang="en-US" sz="1800" dirty="0"/>
              <a:t>Ο κάμπος της Λάρισας είναι μια από τις κύριες βαμβακοπαραγωγικές περιοχές της Ελλάδας και σε συνεργασία με τον Αγροτικό Συνεταιρισμό Θεσσαλίας (ΘΕΣ</a:t>
            </a:r>
            <a:r>
              <a:rPr lang="el-GR" sz="1800" dirty="0"/>
              <a:t>γη</a:t>
            </a:r>
            <a:r>
              <a:rPr lang="en-US" sz="1800" dirty="0"/>
              <a:t>), η βαμβακοκαλλιέργεια υποστηρίζεται από τις υπηρεσίες έξυπνης γεωργίας της gaiasense. Σε συνεργασία με τον Αγροτικό Συνεταιρισμό Θεσσαλίας (ΘΕΣ</a:t>
            </a:r>
            <a:r>
              <a:rPr lang="el-GR" sz="1800" dirty="0"/>
              <a:t>γη</a:t>
            </a:r>
            <a:r>
              <a:rPr lang="en-US" sz="1800" dirty="0"/>
              <a:t>), οι υπηρεσίες που αναπτύχθηκαν για τη βαμβακοκαλλιέργεια προσαρμόζονται στις ιδιαίτερες εδαφοκλιματικές συνθήκες του κάμπου της Λάρισας, ώστε να δίνουν λύσεις στα προβλήματα που αντιμετωπίζουν οι παραγωγοί. </a:t>
            </a:r>
            <a:r>
              <a:rPr lang="el-GR" sz="1800" dirty="0"/>
              <a:t>Π</a:t>
            </a:r>
            <a:r>
              <a:rPr lang="en-US" sz="1800" dirty="0" err="1"/>
              <a:t>ιο</a:t>
            </a:r>
            <a:r>
              <a:rPr lang="en-US" sz="1800" dirty="0"/>
              <a:t> συγκεκριμένα, η εφαρμογή εστιάζει στη βελτιστοποίηση της καταπολέμησης των κυριότερων εχθρών και ασθενειών του βαμβακιού στην περιοχή, όπως το πράσινο σκουλήκι και το ροζ σκουλήκι, καθώς και η αλτερναρία. Παράλληλα, η υπηρεσία έξυπνης άρδευσης θα συμβάλει στον εξορθολογισμό της χρήσης του νερού για άρδευση.</a:t>
            </a:r>
          </a:p>
          <a:p>
            <a:pPr marL="285750" indent="-285750">
              <a:buFont typeface="Arial" panose="020B0604020202020204" pitchFamily="34" charset="0"/>
              <a:buChar char="•"/>
            </a:pPr>
            <a:r>
              <a:rPr lang="en-US" sz="1800" b="1" dirty="0"/>
              <a:t>Αναλυτής πεδίου Augmenta</a:t>
            </a:r>
            <a:r>
              <a:rPr lang="en-US" sz="1800" dirty="0"/>
              <a:t>:</a:t>
            </a:r>
          </a:p>
          <a:p>
            <a:pPr algn="just"/>
            <a:r>
              <a:rPr lang="en-US" sz="1800" dirty="0"/>
              <a:t>Ο </a:t>
            </a:r>
            <a:r>
              <a:rPr lang="en-US" sz="1800" dirty="0" err="1"/>
              <a:t>Augmenta</a:t>
            </a:r>
            <a:r>
              <a:rPr lang="en-US" sz="1800" dirty="0"/>
              <a:t> Filed Analyzer βα</a:t>
            </a:r>
            <a:r>
              <a:rPr lang="en-US" sz="1800" dirty="0" err="1"/>
              <a:t>θμονομείτ</a:t>
            </a:r>
            <a:r>
              <a:rPr lang="en-US" sz="1800" dirty="0"/>
              <a:t>αι αυτόματα μέσω μιας ποικιλίας παραμέτρων που καταγράφονται από τη μοναδική εγκατάσταση της Augmenta, έτσι ώστε να παράγει με συνέπεια έναν χάρτη δείκτη βλάστησης (AUG Index) ενός αγρού υπό μεταβλητές συνθήκες. Ο </a:t>
            </a:r>
            <a:r>
              <a:rPr lang="en-US" sz="1800" dirty="0" err="1"/>
              <a:t>χάρτης</a:t>
            </a:r>
            <a:r>
              <a:rPr lang="en-US" sz="1800" dirty="0"/>
              <a:t> α</a:t>
            </a:r>
            <a:r>
              <a:rPr lang="en-US" sz="1800" dirty="0" err="1"/>
              <a:t>υτός</a:t>
            </a:r>
            <a:r>
              <a:rPr lang="en-US" sz="1800" dirty="0"/>
              <a:t> </a:t>
            </a:r>
            <a:r>
              <a:rPr lang="en-US" sz="1800" dirty="0" err="1"/>
              <a:t>χρησιμο</a:t>
            </a:r>
            <a:r>
              <a:rPr lang="en-US" sz="1800" dirty="0"/>
              <a:t>ποιείται στη συνέχεια για την υλοποίηση μιας εφαρμογής αζωτούχου λιπάσματος με μεταβλητή δόση (N VRA). Η </a:t>
            </a:r>
            <a:r>
              <a:rPr lang="en-US" sz="1800" dirty="0" err="1"/>
              <a:t>Augmenta</a:t>
            </a:r>
            <a:r>
              <a:rPr lang="en-US" sz="1800" dirty="0"/>
              <a:t> N-VRA </a:t>
            </a:r>
            <a:r>
              <a:rPr lang="en-US" sz="1800" dirty="0" err="1"/>
              <a:t>εφ</a:t>
            </a:r>
            <a:r>
              <a:rPr lang="en-US" sz="1800" dirty="0"/>
              <a:t>αρμόζει μια συνιστώμενη δόση/ποσοστό λιπάσματος με έξυπνο τρόπο, ώστε να ελαχιστοποιείται η σπατάλη και να μεγιστοποιείται η αποδοτικότητα.</a:t>
            </a:r>
          </a:p>
          <a:p>
            <a:pPr algn="just"/>
            <a:endParaRPr lang="en-GB" sz="1800" dirty="0"/>
          </a:p>
          <a:p>
            <a:endParaRPr lang="en-GB" sz="1800" b="1" dirty="0"/>
          </a:p>
        </p:txBody>
      </p:sp>
    </p:spTree>
    <p:extLst>
      <p:ext uri="{BB962C8B-B14F-4D97-AF65-F5344CB8AC3E}">
        <p14:creationId xmlns:p14="http://schemas.microsoft.com/office/powerpoint/2010/main" val="297083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40289"/>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27</a:t>
            </a:fld>
            <a:endParaRPr lang="it-IT" dirty="0"/>
          </a:p>
        </p:txBody>
      </p:sp>
      <p:pic>
        <p:nvPicPr>
          <p:cNvPr id="2" name="Picture 1" descr="A diagram of a tractor&#10;&#10;Description automatically generated">
            <a:extLst>
              <a:ext uri="{FF2B5EF4-FFF2-40B4-BE49-F238E27FC236}">
                <a16:creationId xmlns:a16="http://schemas.microsoft.com/office/drawing/2014/main" id="{D5824C49-7581-C257-774D-5CC5E929B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1" y="1375794"/>
            <a:ext cx="9012097" cy="4622334"/>
          </a:xfrm>
          <a:prstGeom prst="rect">
            <a:avLst/>
          </a:prstGeom>
        </p:spPr>
      </p:pic>
    </p:spTree>
    <p:extLst>
      <p:ext uri="{BB962C8B-B14F-4D97-AF65-F5344CB8AC3E}">
        <p14:creationId xmlns:p14="http://schemas.microsoft.com/office/powerpoint/2010/main" val="170150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46090"/>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28</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96923" y="1548324"/>
            <a:ext cx="10515600" cy="4400549"/>
          </a:xfrm>
        </p:spPr>
        <p:txBody>
          <a:bodyPr>
            <a:normAutofit fontScale="92500" lnSpcReduction="10000"/>
          </a:bodyPr>
          <a:lstStyle/>
          <a:p>
            <a:pPr marL="285750" indent="-285750">
              <a:buFont typeface="Arial" panose="020B0604020202020204" pitchFamily="34" charset="0"/>
              <a:buChar char="•"/>
            </a:pPr>
            <a:r>
              <a:rPr lang="en-GB" sz="1800" b="1" dirty="0"/>
              <a:t>Μελέτη περίπτωσης της </a:t>
            </a:r>
            <a:r>
              <a:rPr lang="en-GB" sz="1800" b="1" dirty="0" err="1"/>
              <a:t>FarmB</a:t>
            </a:r>
            <a:endParaRPr lang="en-GB" sz="1800" b="1" dirty="0"/>
          </a:p>
          <a:p>
            <a:r>
              <a:rPr lang="en-GB" sz="1800" dirty="0" err="1">
                <a:solidFill>
                  <a:srgbClr val="000000"/>
                </a:solidFill>
                <a:effectLst/>
                <a:latin typeface="Minion Pro"/>
                <a:ea typeface="Times New Roman" panose="02020603050405020304" pitchFamily="18" charset="0"/>
                <a:cs typeface="Calibri" panose="020F0502020204030204" pitchFamily="34" charset="0"/>
              </a:rPr>
              <a:t>Το FarmB.view </a:t>
            </a:r>
            <a:r>
              <a:rPr lang="en-GB" sz="1800" dirty="0">
                <a:solidFill>
                  <a:srgbClr val="000000"/>
                </a:solidFill>
                <a:effectLst/>
                <a:latin typeface="Minion Pro"/>
                <a:ea typeface="Times New Roman" panose="02020603050405020304" pitchFamily="18" charset="0"/>
                <a:cs typeface="Calibri" panose="020F0502020204030204" pitchFamily="34" charset="0"/>
              </a:rPr>
              <a:t>είναι μια πύλη πληροφοριών που σας παρέχει τα γεωργικά σας δεδομένα σε συγκεντρωτική και οπτικοποιημένη μορφή.</a:t>
            </a:r>
          </a:p>
          <a:p>
            <a:r>
              <a:rPr lang="en-US" sz="1800" dirty="0"/>
              <a:t>Οι γρήγορες, ακριβείς και ευανάγνωστες αναφορές για ολόκληρο το σύστημα μπορούν να παρέχουν σημαντικές πληροφορίες ανεξάρτητα από την παραγωγή, το μείγμα καλλιεργειών και τον αριθμό των παραγωγών.</a:t>
            </a:r>
          </a:p>
          <a:p>
            <a:r>
              <a:rPr lang="en-US" sz="1800" dirty="0"/>
              <a:t>-Παρακολούθηση της παραγωγής σε ένα ενιαίο σημείο πληροφόρησης.</a:t>
            </a:r>
          </a:p>
          <a:p>
            <a:r>
              <a:rPr lang="en-US" sz="1800" dirty="0"/>
              <a:t>-</a:t>
            </a:r>
            <a:r>
              <a:rPr lang="en-US" sz="1800" dirty="0" err="1"/>
              <a:t>Λά</a:t>
            </a:r>
            <a:r>
              <a:rPr lang="en-US" sz="1800" dirty="0"/>
              <a:t>βετε γρήγορες, λεπτομερείς και στοχευμένες αναφορές για ολόκληρο το σύστημα.</a:t>
            </a:r>
          </a:p>
          <a:p>
            <a:r>
              <a:rPr lang="en-US" sz="1800" dirty="0"/>
              <a:t>-Εξαγωγή σημαντικών δεδομένων.</a:t>
            </a:r>
          </a:p>
          <a:p>
            <a:r>
              <a:rPr lang="en-US" sz="1800" dirty="0"/>
              <a:t>-Πλοήγηση στις φάρμες με μια ματιά.</a:t>
            </a:r>
          </a:p>
          <a:p>
            <a:r>
              <a:rPr lang="en-US" sz="1800" dirty="0"/>
              <a:t>-</a:t>
            </a:r>
            <a:r>
              <a:rPr lang="en-US" sz="1800" dirty="0" err="1"/>
              <a:t>Δι</a:t>
            </a:r>
            <a:r>
              <a:rPr lang="en-US" sz="1800" dirty="0"/>
              <a:t>αχείριση συστημάτων παραγωγής, ανεξάρτητα από το μέγεθος, το μείγμα καλλιεργειών και τη δομή λειτουργίας.</a:t>
            </a:r>
          </a:p>
          <a:p>
            <a:r>
              <a:rPr lang="en-US" sz="1800" dirty="0"/>
              <a:t>-Επίβλεψη ομάδων και πελατών από το γραφείο.</a:t>
            </a:r>
          </a:p>
          <a:p>
            <a:r>
              <a:rPr lang="en-US" sz="1800" dirty="0"/>
              <a:t>-Εφαρμογή της ανάλυσης δεδομένων για την καλύτερη λήψη τεκμηριωμένων αποφάσεων.</a:t>
            </a:r>
          </a:p>
          <a:p>
            <a:r>
              <a:rPr lang="en-US" sz="1800" dirty="0"/>
              <a:t>-Η λήψη εξατομικευμένων, αναλυτικών και οπτικοποιημένων πληροφοριών.</a:t>
            </a:r>
          </a:p>
          <a:p>
            <a:r>
              <a:rPr lang="en-US" sz="1800" dirty="0"/>
              <a:t>-Αξιοποίηση της διαλειτουργικότητας των δεδομένων σε συνδυασμό με εργαλεία ανάλυσης.</a:t>
            </a:r>
          </a:p>
          <a:p>
            <a:endParaRPr lang="en-GB" sz="1800" b="1"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75036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471312"/>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29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fontScale="92500" lnSpcReduction="20000"/>
          </a:bodyPr>
          <a:lstStyle/>
          <a:p>
            <a:pPr algn="just"/>
            <a:r>
              <a:rPr lang="en-US" sz="1800" dirty="0"/>
              <a:t>1)Το </a:t>
            </a:r>
            <a:r>
              <a:rPr lang="en-US" sz="1800" b="1" dirty="0" err="1"/>
              <a:t>FarmB.eye</a:t>
            </a:r>
            <a:r>
              <a:rPr lang="en-US" sz="1800" b="1" dirty="0"/>
              <a:t> </a:t>
            </a:r>
            <a:r>
              <a:rPr lang="en-US" sz="1800" dirty="0"/>
              <a:t>είναι το σημείο εστίασης για όλες τις οπτικές πληροφορίες που συλλέγονται από μη επανδρωμένα αεροσκάφη (drones), χρησιμοποιώντας ένα ευρύ φάσμα αισθητήρων, </a:t>
            </a:r>
            <a:endParaRPr lang="el-GR" sz="1800" dirty="0"/>
          </a:p>
          <a:p>
            <a:pPr algn="just"/>
            <a:r>
              <a:rPr lang="en-US" sz="1800" dirty="0"/>
              <a:t>2)Το </a:t>
            </a:r>
            <a:r>
              <a:rPr lang="en-US" sz="1800" b="1" dirty="0" err="1"/>
              <a:t>FarmB.sat</a:t>
            </a:r>
            <a:r>
              <a:rPr lang="en-US" sz="1800" b="1" dirty="0"/>
              <a:t> </a:t>
            </a:r>
            <a:r>
              <a:rPr lang="en-US" sz="1800" dirty="0"/>
              <a:t>είναι το "μάτι" σας από το διάστημα, προσφέροντας δεδομένα σε επίπεδο αγροτεμαχίου από δορυφόρους,</a:t>
            </a:r>
          </a:p>
          <a:p>
            <a:pPr algn="just"/>
            <a:r>
              <a:rPr lang="en-US" sz="1800" dirty="0"/>
              <a:t>3) Το </a:t>
            </a:r>
            <a:r>
              <a:rPr lang="en-US" sz="1800" b="1" dirty="0" err="1"/>
              <a:t>farmB.clima</a:t>
            </a:r>
            <a:r>
              <a:rPr lang="en-US" sz="1800" b="1" dirty="0"/>
              <a:t> </a:t>
            </a:r>
            <a:r>
              <a:rPr lang="en-US" sz="1800" dirty="0"/>
              <a:t>ενσωματώνει τα διαθέσιμα κλιματικά δεδομένα που κυμαίνονται από τα ελεύθερα διαθέσιμα μετεωρολογικά δεδομένα έως τα δίκτυα αισθητήρων που είναι εγκατεστημένα στο αγρόκτημά σας.</a:t>
            </a:r>
            <a:r>
              <a:rPr lang="el-GR" sz="1800" dirty="0"/>
              <a:t> </a:t>
            </a:r>
            <a:r>
              <a:rPr lang="en-US" sz="1800" dirty="0" err="1"/>
              <a:t>Το</a:t>
            </a:r>
            <a:r>
              <a:rPr lang="en-US" sz="1800" dirty="0"/>
              <a:t> </a:t>
            </a:r>
            <a:r>
              <a:rPr lang="en-US" sz="1800" dirty="0" err="1"/>
              <a:t>farmB.clima</a:t>
            </a:r>
            <a:r>
              <a:rPr lang="en-US" sz="1800" dirty="0"/>
              <a:t> χρησιμοποιεί τα δεδομένα για να προτείνει ρυθμίσεις αισθητήρων προσαρμοσμένες στις ανάγκες σας.</a:t>
            </a:r>
          </a:p>
          <a:p>
            <a:pPr algn="just"/>
            <a:r>
              <a:rPr lang="en-US" sz="1800" dirty="0"/>
              <a:t>4) Το </a:t>
            </a:r>
            <a:r>
              <a:rPr lang="en-US" sz="1800" b="1" dirty="0" err="1"/>
              <a:t>FarmB.fleet </a:t>
            </a:r>
            <a:r>
              <a:rPr lang="en-US" sz="1800" dirty="0"/>
              <a:t>επεκτείνει τη χρηστικότητα του συστήματος στον τομέα των γεωργικών μηχανημάτων, οι ροές δεδομένων από τα μηχανήματα, τις καλλιέργειες, το έδαφος και άλλες πηγές συγχωνεύονται σε πληροφορίες που μπορούν να χρησιμοποιηθούν για τους γεωργικούς συμβούλους.</a:t>
            </a:r>
          </a:p>
          <a:p>
            <a:pPr algn="just"/>
            <a:r>
              <a:rPr lang="en-US" sz="1800" dirty="0"/>
              <a:t>5) Το </a:t>
            </a:r>
            <a:r>
              <a:rPr lang="en-US" sz="1800" b="1" dirty="0" err="1"/>
              <a:t>FarmB.insta </a:t>
            </a:r>
            <a:r>
              <a:rPr lang="en-US" sz="1800" dirty="0"/>
              <a:t>επιτρέπει την ανταλλαγή πληροφοριών σε πραγματικό χρόνο μεταξύ ομάδων στο πεδίο και απομακρυσμένων.</a:t>
            </a:r>
          </a:p>
          <a:p>
            <a:pPr algn="just"/>
            <a:r>
              <a:rPr lang="en-US" sz="1800" dirty="0"/>
              <a:t>6) Το </a:t>
            </a:r>
            <a:r>
              <a:rPr lang="en-US" sz="1800" b="1" dirty="0" err="1"/>
              <a:t>FarmB.prox </a:t>
            </a:r>
            <a:r>
              <a:rPr lang="en-US" sz="1800" dirty="0"/>
              <a:t>επιτρέπει τη διαχείριση κρίσιμων δεδομένων για το έδαφος και τις καλλιέργειες. Προσφέρει ένα πλήρες σύνολο υπηρεσιών και εφαρμογών για τη συλλογή, επεξεργασία και οπτικοποίηση πληροφοριών.</a:t>
            </a:r>
          </a:p>
          <a:p>
            <a:pPr algn="just"/>
            <a:r>
              <a:rPr lang="en-US" sz="1800" dirty="0"/>
              <a:t>7) Το </a:t>
            </a:r>
            <a:r>
              <a:rPr lang="en-US" sz="1800" b="1" dirty="0"/>
              <a:t>FarmB.log </a:t>
            </a:r>
            <a:r>
              <a:rPr lang="en-US" sz="1800" dirty="0"/>
              <a:t>είναι το ημερολόγιο εργασιών του αγροκτήματός σας, με εξαιρετικά λεπτομερείς πληροφορίες σε επίπεδο αγροτεμαχίου. Είτε πρόκειται για οικονομικά δεδομένα, λειτουργικές παραμέτρους ή περιβαλλοντικές επιδόσεις, το farmB.log παρέχει όλες τις απαραίτητες πληροφορίες και παράγει επίσημες αναφορές για κάθε βασικό δείκτη απόδοσης.</a:t>
            </a:r>
          </a:p>
        </p:txBody>
      </p:sp>
    </p:spTree>
    <p:extLst>
      <p:ext uri="{BB962C8B-B14F-4D97-AF65-F5344CB8AC3E}">
        <p14:creationId xmlns:p14="http://schemas.microsoft.com/office/powerpoint/2010/main" val="357718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530035"/>
            <a:ext cx="10515600" cy="694757"/>
          </a:xfrm>
        </p:spPr>
        <p:txBody>
          <a:bodyPr>
            <a:normAutofit/>
          </a:bodyPr>
          <a:lstStyle/>
          <a:p>
            <a:pPr algn="ctr"/>
            <a:r>
              <a:rPr lang="en-GB" sz="3600" b="1" dirty="0"/>
              <a:t>Εισαγωγή στην έξυπνη γεωργία</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392572"/>
            <a:ext cx="10515600" cy="4784391"/>
          </a:xfrm>
        </p:spPr>
        <p:txBody>
          <a:bodyPr/>
          <a:lstStyle/>
          <a:p>
            <a:pPr algn="just"/>
            <a:r>
              <a:rPr lang="en-GB" sz="1800" dirty="0">
                <a:solidFill>
                  <a:schemeClr val="tx1"/>
                </a:solidFill>
                <a:effectLst/>
                <a:ea typeface="Times New Roman" panose="02020603050405020304" pitchFamily="18" charset="0"/>
                <a:cs typeface="Calibri" panose="020F0502020204030204" pitchFamily="34" charset="0"/>
              </a:rPr>
              <a:t>Η έξυπνη γεωργία, αναπόσπαστο στοιχείο του ευρύτερου παραδείγματος της γεωργίας ακριβείας, βρίσκεται στην πρώτη γραμμή των μετασχηματιστικών καινοτομιών στον γεωργικό τομέα.</a:t>
            </a:r>
          </a:p>
          <a:p>
            <a:pPr algn="just"/>
            <a:r>
              <a:rPr lang="en-GB" sz="1800" dirty="0">
                <a:solidFill>
                  <a:schemeClr val="tx1"/>
                </a:solidFill>
                <a:effectLst/>
                <a:ea typeface="Times New Roman" panose="02020603050405020304" pitchFamily="18" charset="0"/>
                <a:cs typeface="Calibri" panose="020F0502020204030204" pitchFamily="34" charset="0"/>
              </a:rPr>
              <a:t>Ο όρος "έξυπνη γεωργία" περιλαμβάνει το Διαδίκτυο των Πραγμάτων (IoT), την τεχνητή νοημοσύνη (AI), τη ρομποτική και την ανάλυση δεδομένων, τα οποία συγκλίνουν για να φέρουν επανάσταση στις παραδοσιακές μεθοδολογίες γεωργίας.</a:t>
            </a:r>
          </a:p>
          <a:p>
            <a:pPr algn="just"/>
            <a:r>
              <a:rPr lang="en-US" sz="1800" dirty="0">
                <a:solidFill>
                  <a:schemeClr val="tx1"/>
                </a:solidFill>
              </a:rPr>
              <a:t>Η έξυπνη γεωργία είναι η εφαρμογή των τεχνολογιών πληροφοριών και δεδομένων για τη βελτιστοποίηση πολύπλοκων γεωργικών συστημάτων και η εστίαση της έξυπνης γεωργίας δεν είναι στις ακριβείς μετρήσεις ή στον προσδιορισμό των διαφορών εντός του αγρού ή μεταξύ μεμονωμένων ζώων.</a:t>
            </a:r>
          </a:p>
          <a:p>
            <a:pPr algn="just"/>
            <a:r>
              <a:rPr lang="en-US" sz="1800" dirty="0">
                <a:solidFill>
                  <a:schemeClr val="tx1"/>
                </a:solidFill>
              </a:rPr>
              <a:t>Η εστίαση είναι μάλλον στην πρόσβαση σε δεδομένα και στην εφαρμογή αυτών των δεδομένων και στον τρόπο με τον οποίο οι συλλεγόμενες πληροφορίες μπορούν να χρησιμοποιηθούν με έξυπνο τρόπο. </a:t>
            </a:r>
          </a:p>
          <a:p>
            <a:pPr algn="just"/>
            <a:r>
              <a:rPr lang="en-US" sz="1800" dirty="0">
                <a:solidFill>
                  <a:schemeClr val="tx1"/>
                </a:solidFill>
              </a:rPr>
              <a:t>Οι εφαρμογές αυτές χωρίζονται σε κατηγορίες με βάση τον σκοπό τους, όπως η παρακολούθηση, η παρακολούθηση και η ιχνηλασιμότητα και η παραγωγή θερμοκηπίων. Στον τομέα της γεωργίας, μπορούν να παρακολουθούνται και να συλλέγονται παράγοντες που επηρεάζουν τη διαδικασία καλλιέργειας και παραγωγής, όπως η υγρασία του εδάφους, η υγρασία του αέρα, η θερμοκρασία, το επίπεδο pH </a:t>
            </a:r>
            <a:r>
              <a:rPr lang="en-US" sz="1800" dirty="0" err="1">
                <a:solidFill>
                  <a:schemeClr val="tx1"/>
                </a:solidFill>
              </a:rPr>
              <a:t>κ.λπ. </a:t>
            </a:r>
            <a:r>
              <a:rPr lang="en-US" sz="1800" dirty="0">
                <a:solidFill>
                  <a:schemeClr val="tx1"/>
                </a:solidFill>
              </a:rPr>
              <a:t>(Quy et al., 2022).</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Ενότητα: Ψηφιακές τεχνολογίες και τεχνητή νοημοσύνη / Μαθησιακή Ενότητα: Έξυπνες γεωργικές λύσεις / Υποενότητα: 1η</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b="1" dirty="0"/>
              <a:t>Συστήματα παρακολούθησης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30</a:t>
            </a:fld>
            <a:endParaRPr lang="it-IT" dirty="0"/>
          </a:p>
        </p:txBody>
      </p:sp>
      <p:pic>
        <p:nvPicPr>
          <p:cNvPr id="6" name="Picture 5" descr="A farm machinery in a field&#10;&#10;Description automatically generated">
            <a:extLst>
              <a:ext uri="{FF2B5EF4-FFF2-40B4-BE49-F238E27FC236}">
                <a16:creationId xmlns:a16="http://schemas.microsoft.com/office/drawing/2014/main" id="{2A0F1BF4-2C72-5DE1-C838-3E966E2D1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053" y="1506831"/>
            <a:ext cx="7407106" cy="4591965"/>
          </a:xfrm>
          <a:prstGeom prst="rect">
            <a:avLst/>
          </a:prstGeom>
        </p:spPr>
      </p:pic>
    </p:spTree>
    <p:extLst>
      <p:ext uri="{BB962C8B-B14F-4D97-AF65-F5344CB8AC3E}">
        <p14:creationId xmlns:p14="http://schemas.microsoft.com/office/powerpoint/2010/main" val="407546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US" sz="3600" b="1" dirty="0"/>
              <a:t>Πρόσθετες πληροφορίες</a:t>
            </a:r>
            <a:endParaRPr lang="en-GB" sz="3600" b="1"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31</a:t>
            </a:fld>
            <a:endParaRPr lang="it-IT" dirty="0"/>
          </a:p>
        </p:txBody>
      </p:sp>
      <p:pic>
        <p:nvPicPr>
          <p:cNvPr id="2" name="Online Media 1" title="Applications of Remote Sensing in Precision Farming">
            <a:hlinkClick r:id="" action="ppaction://media"/>
            <a:extLst>
              <a:ext uri="{FF2B5EF4-FFF2-40B4-BE49-F238E27FC236}">
                <a16:creationId xmlns:a16="http://schemas.microsoft.com/office/drawing/2014/main" id="{2BCC472B-10A8-DA61-D109-965ADE82A854}"/>
              </a:ext>
            </a:extLst>
          </p:cNvPr>
          <p:cNvPicPr>
            <a:picLocks noRot="1" noChangeAspect="1"/>
          </p:cNvPicPr>
          <p:nvPr>
            <a:videoFile r:link="rId1"/>
          </p:nvPr>
        </p:nvPicPr>
        <p:blipFill>
          <a:blip r:embed="rId3"/>
          <a:stretch>
            <a:fillRect/>
          </a:stretch>
        </p:blipFill>
        <p:spPr>
          <a:xfrm>
            <a:off x="2586707" y="1447800"/>
            <a:ext cx="7018585" cy="3962400"/>
          </a:xfrm>
          <a:prstGeom prst="rect">
            <a:avLst/>
          </a:prstGeom>
        </p:spPr>
      </p:pic>
      <p:sp>
        <p:nvSpPr>
          <p:cNvPr id="5" name="Rectangle 4">
            <a:extLst>
              <a:ext uri="{FF2B5EF4-FFF2-40B4-BE49-F238E27FC236}">
                <a16:creationId xmlns:a16="http://schemas.microsoft.com/office/drawing/2014/main" id="{513239C9-02A9-C370-3E9C-B38167422211}"/>
              </a:ext>
            </a:extLst>
          </p:cNvPr>
          <p:cNvSpPr/>
          <p:nvPr/>
        </p:nvSpPr>
        <p:spPr>
          <a:xfrm>
            <a:off x="2586707" y="5595457"/>
            <a:ext cx="7018585" cy="643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effectLst/>
                <a:ea typeface="Times New Roman" panose="02020603050405020304" pitchFamily="18" charset="0"/>
                <a:cs typeface="Calibri" panose="020F0502020204030204" pitchFamily="34" charset="0"/>
              </a:rPr>
              <a:t>Γεωχωρικός κόσμος: Γεωγραφικός χώρος: Εφαρμογή της τηλεπισκόπησης στη γεωργία ακριβείας. Οι τεχνολογικές εξελίξεις στη γεωργία ακριβείας έχουν καταστήσει δυνατή την αβίαστη βελτίωση της παραγωγικότητας των γεωργών.</a:t>
            </a:r>
            <a:endParaRPr lang="el-GR" sz="1600" dirty="0">
              <a:solidFill>
                <a:sysClr val="windowText" lastClr="000000"/>
              </a:solidFill>
            </a:endParaRPr>
          </a:p>
        </p:txBody>
      </p:sp>
    </p:spTree>
    <p:extLst>
      <p:ext uri="{BB962C8B-B14F-4D97-AF65-F5344CB8AC3E}">
        <p14:creationId xmlns:p14="http://schemas.microsoft.com/office/powerpoint/2010/main" val="18188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b="1" dirty="0"/>
              <a:t>Πρόσθετες πληροφορίες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32</a:t>
            </a:fld>
            <a:endParaRPr lang="it-IT" dirty="0"/>
          </a:p>
        </p:txBody>
      </p:sp>
      <p:pic>
        <p:nvPicPr>
          <p:cNvPr id="2" name="Online Media 1" title="Augmenta System | What it actually sees (extended version)">
            <a:hlinkClick r:id="" action="ppaction://media"/>
            <a:extLst>
              <a:ext uri="{FF2B5EF4-FFF2-40B4-BE49-F238E27FC236}">
                <a16:creationId xmlns:a16="http://schemas.microsoft.com/office/drawing/2014/main" id="{D730AFE3-B74B-7C2D-72A4-8E714CB9D831}"/>
              </a:ext>
            </a:extLst>
          </p:cNvPr>
          <p:cNvPicPr>
            <a:picLocks noRot="1" noChangeAspect="1"/>
          </p:cNvPicPr>
          <p:nvPr>
            <a:videoFile r:link="rId1"/>
          </p:nvPr>
        </p:nvPicPr>
        <p:blipFill>
          <a:blip r:embed="rId3"/>
          <a:stretch>
            <a:fillRect/>
          </a:stretch>
        </p:blipFill>
        <p:spPr>
          <a:xfrm>
            <a:off x="2441197" y="1440075"/>
            <a:ext cx="7045950" cy="3977849"/>
          </a:xfrm>
          <a:prstGeom prst="rect">
            <a:avLst/>
          </a:prstGeom>
        </p:spPr>
      </p:pic>
      <p:sp>
        <p:nvSpPr>
          <p:cNvPr id="5" name="Rectangle 4">
            <a:extLst>
              <a:ext uri="{FF2B5EF4-FFF2-40B4-BE49-F238E27FC236}">
                <a16:creationId xmlns:a16="http://schemas.microsoft.com/office/drawing/2014/main" id="{C1441A8F-E217-6EFE-806C-11382A082936}"/>
              </a:ext>
            </a:extLst>
          </p:cNvPr>
          <p:cNvSpPr/>
          <p:nvPr/>
        </p:nvSpPr>
        <p:spPr>
          <a:xfrm>
            <a:off x="2441197" y="5620624"/>
            <a:ext cx="7045950" cy="7357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00"/>
                </a:solidFill>
                <a:effectLst/>
                <a:ea typeface="Times New Roman" panose="02020603050405020304" pitchFamily="18" charset="0"/>
                <a:cs typeface="Calibri" panose="020F0502020204030204" pitchFamily="34" charset="0"/>
              </a:rPr>
              <a:t>Το σύστημα </a:t>
            </a:r>
            <a:r>
              <a:rPr lang="en-GB" sz="1400" dirty="0" err="1">
                <a:solidFill>
                  <a:srgbClr val="000000"/>
                </a:solidFill>
                <a:effectLst/>
                <a:ea typeface="Times New Roman" panose="02020603050405020304" pitchFamily="18" charset="0"/>
                <a:cs typeface="Calibri" panose="020F0502020204030204" pitchFamily="34" charset="0"/>
              </a:rPr>
              <a:t>Augmenta </a:t>
            </a:r>
            <a:r>
              <a:rPr lang="en-GB" sz="1400" dirty="0">
                <a:solidFill>
                  <a:srgbClr val="000000"/>
                </a:solidFill>
                <a:effectLst/>
                <a:ea typeface="Times New Roman" panose="02020603050405020304" pitchFamily="18" charset="0"/>
                <a:cs typeface="Calibri" panose="020F0502020204030204" pitchFamily="34" charset="0"/>
              </a:rPr>
              <a:t>χρησιμοποιεί τεχνολογία μηχανικής όρασης τελευταίας τεχνολογίας για να </a:t>
            </a:r>
            <a:r>
              <a:rPr lang="en-GB" sz="1400" dirty="0" err="1">
                <a:solidFill>
                  <a:srgbClr val="000000"/>
                </a:solidFill>
                <a:effectLst/>
                <a:ea typeface="Times New Roman" panose="02020603050405020304" pitchFamily="18" charset="0"/>
                <a:cs typeface="Calibri" panose="020F0502020204030204" pitchFamily="34" charset="0"/>
              </a:rPr>
              <a:t>αναλύει τους </a:t>
            </a:r>
            <a:r>
              <a:rPr lang="en-GB" sz="1400" dirty="0">
                <a:solidFill>
                  <a:srgbClr val="000000"/>
                </a:solidFill>
                <a:effectLst/>
                <a:ea typeface="Times New Roman" panose="02020603050405020304" pitchFamily="18" charset="0"/>
                <a:cs typeface="Calibri" panose="020F0502020204030204" pitchFamily="34" charset="0"/>
              </a:rPr>
              <a:t>αγρούς σε πραγματικό χρόνο για τον προσδιορισμό της υγείας των καλλιεργειών και τον έλεγχο των εργασιών μεταβλητής δόσης, όπως οι εφαρμογές αζωτούχων λιπασμάτων, αποφυλλωτικών για τη συγκομιδή και ρυθμιστών ανάπτυξης των φυτών (PGR).</a:t>
            </a:r>
            <a:endParaRPr lang="el-GR" sz="1400" dirty="0">
              <a:solidFill>
                <a:sysClr val="windowText" lastClr="000000"/>
              </a:solidFill>
            </a:endParaRPr>
          </a:p>
        </p:txBody>
      </p:sp>
    </p:spTree>
    <p:extLst>
      <p:ext uri="{BB962C8B-B14F-4D97-AF65-F5344CB8AC3E}">
        <p14:creationId xmlns:p14="http://schemas.microsoft.com/office/powerpoint/2010/main" val="1179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b="1" dirty="0"/>
              <a:t>Πρόσθετες πληροφορίες</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33</a:t>
            </a:fld>
            <a:endParaRPr lang="it-IT" dirty="0"/>
          </a:p>
        </p:txBody>
      </p:sp>
      <p:pic>
        <p:nvPicPr>
          <p:cNvPr id="6" name="Online Media 5" title="John Deere | AutoTrac Turnautomation">
            <a:hlinkClick r:id="" action="ppaction://media"/>
            <a:extLst>
              <a:ext uri="{FF2B5EF4-FFF2-40B4-BE49-F238E27FC236}">
                <a16:creationId xmlns:a16="http://schemas.microsoft.com/office/drawing/2014/main" id="{7B35D48D-CBFA-236E-CA66-A8B71EF970DC}"/>
              </a:ext>
            </a:extLst>
          </p:cNvPr>
          <p:cNvPicPr>
            <a:picLocks noRot="1" noChangeAspect="1"/>
          </p:cNvPicPr>
          <p:nvPr>
            <a:videoFile r:link="rId1"/>
          </p:nvPr>
        </p:nvPicPr>
        <p:blipFill>
          <a:blip r:embed="rId3"/>
          <a:stretch>
            <a:fillRect/>
          </a:stretch>
        </p:blipFill>
        <p:spPr>
          <a:xfrm>
            <a:off x="2606179" y="1375794"/>
            <a:ext cx="6642147" cy="3749879"/>
          </a:xfrm>
          <a:prstGeom prst="rect">
            <a:avLst/>
          </a:prstGeom>
        </p:spPr>
      </p:pic>
      <p:sp>
        <p:nvSpPr>
          <p:cNvPr id="9" name="Rectangle 8">
            <a:extLst>
              <a:ext uri="{FF2B5EF4-FFF2-40B4-BE49-F238E27FC236}">
                <a16:creationId xmlns:a16="http://schemas.microsoft.com/office/drawing/2014/main" id="{D388036C-B000-45D2-E964-5B476BBDE585}"/>
              </a:ext>
            </a:extLst>
          </p:cNvPr>
          <p:cNvSpPr/>
          <p:nvPr/>
        </p:nvSpPr>
        <p:spPr>
          <a:xfrm>
            <a:off x="2606179" y="5318620"/>
            <a:ext cx="6642147" cy="780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effectLst/>
                <a:ea typeface="Times New Roman" panose="02020603050405020304" pitchFamily="18" charset="0"/>
                <a:cs typeface="Calibri" panose="020F0502020204030204" pitchFamily="34" charset="0"/>
              </a:rPr>
              <a:t>John Deere, </a:t>
            </a:r>
            <a:r>
              <a:rPr lang="en-GB" sz="1600" dirty="0" err="1">
                <a:solidFill>
                  <a:srgbClr val="000000"/>
                </a:solidFill>
                <a:effectLst/>
                <a:ea typeface="Times New Roman" panose="02020603050405020304" pitchFamily="18" charset="0"/>
                <a:cs typeface="Calibri" panose="020F0502020204030204" pitchFamily="34" charset="0"/>
              </a:rPr>
              <a:t>AutoTrac </a:t>
            </a:r>
            <a:r>
              <a:rPr lang="en-GB" sz="1600" dirty="0">
                <a:solidFill>
                  <a:srgbClr val="000000"/>
                </a:solidFill>
                <a:effectLst/>
                <a:ea typeface="Times New Roman" panose="02020603050405020304" pitchFamily="18" charset="0"/>
                <a:cs typeface="Calibri" panose="020F0502020204030204" pitchFamily="34" charset="0"/>
              </a:rPr>
              <a:t>Automation. Ο αυτοματισμός στροφής </a:t>
            </a:r>
            <a:r>
              <a:rPr lang="en-GB" sz="1600" dirty="0" err="1">
                <a:solidFill>
                  <a:srgbClr val="000000"/>
                </a:solidFill>
                <a:effectLst/>
                <a:ea typeface="Times New Roman" panose="02020603050405020304" pitchFamily="18" charset="0"/>
                <a:cs typeface="Calibri" panose="020F0502020204030204" pitchFamily="34" charset="0"/>
              </a:rPr>
              <a:t>AutoTrac </a:t>
            </a:r>
            <a:r>
              <a:rPr lang="en-GB" sz="1600" dirty="0">
                <a:solidFill>
                  <a:srgbClr val="000000"/>
                </a:solidFill>
                <a:effectLst/>
                <a:ea typeface="Times New Roman" panose="02020603050405020304" pitchFamily="18" charset="0"/>
                <a:cs typeface="Calibri" panose="020F0502020204030204" pitchFamily="34" charset="0"/>
              </a:rPr>
              <a:t>στα τρακτέρ John Deere των σειρών 6R έως 9R ελέγχει αυτόματα ολόκληρη τη στροφή κεφαλής και διαχειρίζεται όλες τις λειτουργίες του τρακτέρ και του μηχανήματος με ευκολία και ακρίβεια.</a:t>
            </a:r>
            <a:endParaRPr lang="el-GR" sz="1600" dirty="0">
              <a:solidFill>
                <a:sysClr val="windowText" lastClr="000000"/>
              </a:solidFill>
            </a:endParaRPr>
          </a:p>
        </p:txBody>
      </p:sp>
    </p:spTree>
    <p:extLst>
      <p:ext uri="{BB962C8B-B14F-4D97-AF65-F5344CB8AC3E}">
        <p14:creationId xmlns:p14="http://schemas.microsoft.com/office/powerpoint/2010/main" val="8302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b="1" dirty="0"/>
              <a:t>Συμπέρασμα</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a:t>
            </a:r>
            <a:r>
              <a:rPr lang="el-GR" dirty="0"/>
              <a:t>3</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Η έλευση της έξυπνης γεωργίας, η οποία χαρακτηρίζεται από την ενσωμάτωση τεχνολογιών όπως το GPS, αποτελεί ευκαιρία για βιώσιμες γεωργικές πρακτικές. Παρά την εισαγωγή της στη δεκαετία του 1990, η παγκόσμια υιοθέτησή της ήταν περιορισμένη, γεγονός που προκάλεσε έρευνες για τους λόγους αυτής της καθυστέρησης. Οι γνώσεις των αγροτών σε παγκόσμιο επίπεδο υπογραμμίζουν τις προϋποθέσεις για την αποδοχή της τεχνολογίας - επιστημονική ευρωστία, διαφανής επικοινωνία των περιορισμών του εξοπλισμού, θετικές αξιολογήσεις και δυνατότητα δοκιμαστικών περιόδων. </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Οι κρίσιμοι παράγοντες για την προώθηση της υιοθέτησης περιλαμβάνουν την ευκολία χρήσης, το χαμηλό αρχικό κόστος και την αξιόπιστη απόδοση της τεχνολογίας. Σε περιοχές όπου έχει διεξαχθεί σημαντική έρευνα, υπάρχει η ευκαιρία για το κράτος να διαδραματίσει καθοριστικό ρόλο μέσω στοχευμένων προγραμμάτων.</a:t>
            </a:r>
          </a:p>
          <a:p>
            <a:pPr marL="285750" indent="-285750" algn="just">
              <a:buFont typeface="Arial" panose="020B0604020202020204" pitchFamily="34" charset="0"/>
              <a:buChar char="•"/>
            </a:pPr>
            <a:r>
              <a:rPr lang="en-US" sz="1800" dirty="0"/>
              <a:t>Η στήριξη των νέων γεωργών, η προώθηση της πρόσβασης στον εξοπλισμό και η παρουσίαση επιτυχημένων εφαρμογών της τεχνολογίας σε περιβάλλοντα επίδειξης μπορούν να συμβάλουν καταλυτικά στην ενσωμάτωση πρακτικών έξυπνης γεωργίας και να συμβάλουν στη συνολική ανάπτυξη του γεωργικού τομέα. Είναι επιτακτική ανάγκη τα πολιτικά συστήματα να προχωρήσουν πέρα από τη ρητορική και να συμμετάσχουν ενεργά σε πρωτοβουλίες που διευκολύνουν το μετασχηματιστικό δυναμικό του πρωτογενούς τομέα για την εθνική ανάπτυξη.</a:t>
            </a:r>
            <a:endParaRPr lang="en-GB" sz="1800" dirty="0"/>
          </a:p>
        </p:txBody>
      </p:sp>
    </p:spTree>
    <p:extLst>
      <p:ext uri="{BB962C8B-B14F-4D97-AF65-F5344CB8AC3E}">
        <p14:creationId xmlns:p14="http://schemas.microsoft.com/office/powerpoint/2010/main" val="17838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486168"/>
            <a:ext cx="10515600" cy="703146"/>
          </a:xfrm>
        </p:spPr>
        <p:txBody>
          <a:bodyPr>
            <a:normAutofit/>
          </a:bodyPr>
          <a:lstStyle/>
          <a:p>
            <a:pPr algn="ctr"/>
            <a:r>
              <a:rPr lang="en-GB" sz="3600" b="1" dirty="0"/>
              <a:t>Εισαγωγή στην έξυπνη γεωργία</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825625"/>
            <a:ext cx="10515600" cy="3258103"/>
          </a:xfrm>
        </p:spPr>
        <p:txBody>
          <a:bodyPr>
            <a:normAutofit lnSpcReduction="10000"/>
          </a:bodyPr>
          <a:lstStyle/>
          <a:p>
            <a:pPr marL="0" indent="0">
              <a:buNone/>
            </a:pPr>
            <a:r>
              <a:rPr lang="en-GB" sz="1800" dirty="0">
                <a:solidFill>
                  <a:srgbClr val="000000"/>
                </a:solidFill>
                <a:effectLst/>
                <a:latin typeface="Minion Pro"/>
                <a:ea typeface="Times New Roman" panose="02020603050405020304" pitchFamily="18" charset="0"/>
                <a:cs typeface="Calibri" panose="020F0502020204030204" pitchFamily="34" charset="0"/>
              </a:rPr>
              <a:t>Μερικά από τα ζητήματα </a:t>
            </a:r>
            <a:r>
              <a:rPr lang="en-GB" sz="1800" b="1" dirty="0">
                <a:solidFill>
                  <a:srgbClr val="000000"/>
                </a:solidFill>
                <a:effectLst/>
                <a:latin typeface="Minion Pro"/>
                <a:ea typeface="Times New Roman" panose="02020603050405020304" pitchFamily="18" charset="0"/>
                <a:cs typeface="Calibri" panose="020F0502020204030204" pitchFamily="34" charset="0"/>
              </a:rPr>
              <a:t>που αντιμετωπίζει </a:t>
            </a:r>
            <a:r>
              <a:rPr lang="en-GB" sz="1800" dirty="0">
                <a:solidFill>
                  <a:srgbClr val="000000"/>
                </a:solidFill>
                <a:effectLst/>
                <a:latin typeface="Minion Pro"/>
                <a:ea typeface="Times New Roman" panose="02020603050405020304" pitchFamily="18" charset="0"/>
                <a:cs typeface="Calibri" panose="020F0502020204030204" pitchFamily="34" charset="0"/>
              </a:rPr>
              <a:t>σήμερα η </a:t>
            </a:r>
            <a:r>
              <a:rPr lang="en-GB" sz="1800" b="1" dirty="0">
                <a:solidFill>
                  <a:srgbClr val="000000"/>
                </a:solidFill>
                <a:effectLst/>
                <a:latin typeface="Minion Pro"/>
                <a:ea typeface="Times New Roman" panose="02020603050405020304" pitchFamily="18" charset="0"/>
                <a:cs typeface="Calibri" panose="020F0502020204030204" pitchFamily="34" charset="0"/>
              </a:rPr>
              <a:t>γεωργική παραγωγή </a:t>
            </a:r>
            <a:r>
              <a:rPr lang="en-GB" sz="1800" dirty="0">
                <a:solidFill>
                  <a:srgbClr val="000000"/>
                </a:solidFill>
                <a:effectLst/>
                <a:latin typeface="Minion Pro"/>
                <a:ea typeface="Times New Roman" panose="02020603050405020304" pitchFamily="18" charset="0"/>
                <a:cs typeface="Calibri" panose="020F0502020204030204" pitchFamily="34" charset="0"/>
              </a:rPr>
              <a:t>περιλαμβάνουν:</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Διαχείριση και αξιοποίηση των πόρων στην παραγωγή με παράλληλη διασφάλιση ενός βιώσιμου φυσικού περιβάλλοντος,</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Εργατικές εργασίες υπό συνθήκες που δεν ευνοούν την ανθρώπινη παραγωγικότητα,</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Η εξέλιξη των τεχνολογιών σε άλλους κλάδους που απειλούν να προσελκύσουν εργατικό δυναμικό από τη γεωργία, </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Αυξημένη ζήτηση για υψηλότερη ποιότητα προϊόντων, </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Η ανάγκη εκσυγχρονισμού της γεωργίας με τη χρήση της τεχνολογίας,</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Η τάση προς τη βιολογική γεωργία και (7) η αξιοποίηση της ανθρώπινης νοημοσύνης και της ισχύος των μηχανών με βιώσιμο και οικονομικό τρόπο.</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1η</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464946"/>
            <a:ext cx="10515600" cy="686369"/>
          </a:xfrm>
        </p:spPr>
        <p:txBody>
          <a:bodyPr>
            <a:normAutofit/>
          </a:bodyPr>
          <a:lstStyle/>
          <a:p>
            <a:pPr algn="ctr"/>
            <a:r>
              <a:rPr lang="en-GB" sz="3600" b="1" dirty="0"/>
              <a:t>Εισαγωγή στην έξυπνη γεωργία</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490065"/>
            <a:ext cx="10515600" cy="4351338"/>
          </a:xfrm>
        </p:spPr>
        <p:txBody>
          <a:bodyPr>
            <a:noAutofit/>
          </a:bodyPr>
          <a:lstStyle/>
          <a:p>
            <a:pPr algn="just"/>
            <a:r>
              <a:rPr lang="en-GB" sz="1600" dirty="0">
                <a:solidFill>
                  <a:schemeClr val="tx1"/>
                </a:solidFill>
                <a:effectLst/>
                <a:latin typeface="Minion Pro"/>
                <a:ea typeface="Times New Roman" panose="02020603050405020304" pitchFamily="18" charset="0"/>
                <a:cs typeface="Calibri" panose="020F0502020204030204" pitchFamily="34" charset="0"/>
              </a:rPr>
              <a:t>Η εφαρμογή της τεχνολογίας αυτοματισμού παίζει ρόλο σε όλα αυτά τα ζητήματα: Μπορεί να συμβάλει στη βιωσιμότητα παρέχοντας πληροφορίες πεδίου μέσω της ανίχνευσης και να προσφέρει εργαλεία βελτιστοποίησης.</a:t>
            </a:r>
          </a:p>
          <a:p>
            <a:pPr algn="just"/>
            <a:r>
              <a:rPr lang="en-GB" sz="1600" dirty="0">
                <a:solidFill>
                  <a:schemeClr val="tx1"/>
                </a:solidFill>
                <a:effectLst/>
                <a:latin typeface="Minion Pro"/>
                <a:ea typeface="Times New Roman" panose="02020603050405020304" pitchFamily="18" charset="0"/>
                <a:cs typeface="Calibri" panose="020F0502020204030204" pitchFamily="34" charset="0"/>
              </a:rPr>
              <a:t>Τα ρομπότ αναπτύσσονται για να αντικαταστήσουν τη χειρωνακτική </a:t>
            </a:r>
            <a:r>
              <a:rPr lang="en-GB" sz="1600" dirty="0" err="1">
                <a:solidFill>
                  <a:schemeClr val="tx1"/>
                </a:solidFill>
                <a:effectLst/>
                <a:latin typeface="Minion Pro"/>
                <a:ea typeface="Times New Roman" panose="02020603050405020304" pitchFamily="18" charset="0"/>
                <a:cs typeface="Calibri" panose="020F0502020204030204" pitchFamily="34" charset="0"/>
              </a:rPr>
              <a:t>εργασία στη </a:t>
            </a:r>
            <a:r>
              <a:rPr lang="en-GB" sz="1600" dirty="0">
                <a:solidFill>
                  <a:schemeClr val="tx1"/>
                </a:solidFill>
                <a:effectLst/>
                <a:latin typeface="Minion Pro"/>
                <a:ea typeface="Times New Roman" panose="02020603050405020304" pitchFamily="18" charset="0"/>
                <a:cs typeface="Calibri" panose="020F0502020204030204" pitchFamily="34" charset="0"/>
              </a:rPr>
              <a:t>συγκομιδή φρούτων και λαχανικών. Τα ρομπότ ζιζανιοκτονίας μπορούν να αντικαταστήσουν την εφαρμογή χημικών ζιζανιοκτόνων στη βιολογική γεωργία. </a:t>
            </a:r>
          </a:p>
          <a:p>
            <a:pPr algn="just"/>
            <a:r>
              <a:rPr lang="en-GB" sz="1600" dirty="0">
                <a:solidFill>
                  <a:schemeClr val="tx1"/>
                </a:solidFill>
                <a:effectLst/>
                <a:latin typeface="Minion Pro"/>
                <a:ea typeface="Times New Roman" panose="02020603050405020304" pitchFamily="18" charset="0"/>
                <a:cs typeface="Calibri" panose="020F0502020204030204" pitchFamily="34" charset="0"/>
              </a:rPr>
              <a:t>Η τεχνολογία της αυτοματοποίησης αντιμετωπίζει εγγενώς το ζήτημα της μείωσης του </a:t>
            </a:r>
            <a:r>
              <a:rPr lang="en-GB" sz="1600" dirty="0" err="1">
                <a:solidFill>
                  <a:schemeClr val="tx1"/>
                </a:solidFill>
                <a:effectLst/>
                <a:latin typeface="Minion Pro"/>
                <a:ea typeface="Times New Roman" panose="02020603050405020304" pitchFamily="18" charset="0"/>
                <a:cs typeface="Calibri" panose="020F0502020204030204" pitchFamily="34" charset="0"/>
              </a:rPr>
              <a:t>εργατικού </a:t>
            </a:r>
            <a:r>
              <a:rPr lang="en-GB" sz="1600" dirty="0">
                <a:solidFill>
                  <a:schemeClr val="tx1"/>
                </a:solidFill>
                <a:effectLst/>
                <a:latin typeface="Minion Pro"/>
                <a:ea typeface="Times New Roman" panose="02020603050405020304" pitchFamily="18" charset="0"/>
                <a:cs typeface="Calibri" panose="020F0502020204030204" pitchFamily="34" charset="0"/>
              </a:rPr>
              <a:t>δυναμικού. </a:t>
            </a:r>
          </a:p>
          <a:p>
            <a:pPr algn="just"/>
            <a:r>
              <a:rPr lang="en-US" sz="1600" dirty="0">
                <a:solidFill>
                  <a:schemeClr val="tx1"/>
                </a:solidFill>
              </a:rPr>
              <a:t>Οι </a:t>
            </a:r>
            <a:r>
              <a:rPr lang="en-US" sz="1600" b="1" dirty="0">
                <a:solidFill>
                  <a:schemeClr val="tx1"/>
                </a:solidFill>
              </a:rPr>
              <a:t>δυνατότητες των μηχανών που διαθέτουν νοημοσύνη </a:t>
            </a:r>
            <a:r>
              <a:rPr lang="en-US" sz="1600" dirty="0">
                <a:solidFill>
                  <a:schemeClr val="tx1"/>
                </a:solidFill>
              </a:rPr>
              <a:t>περιλαμβάνουν:</a:t>
            </a:r>
          </a:p>
          <a:p>
            <a:pPr marL="0" indent="0" algn="just">
              <a:buNone/>
            </a:pPr>
            <a:r>
              <a:rPr lang="en-US" sz="1600" dirty="0">
                <a:solidFill>
                  <a:schemeClr val="tx1"/>
                </a:solidFill>
              </a:rPr>
              <a:t>1. Αίσθηση και αντίληψη - απόκτηση της επίγνωσης του περιβάλλοντος, δηλαδή συλλογή, επεξεργασία και ερμηνεία πληροφοριών σχετικά με καταστάσεις, </a:t>
            </a:r>
          </a:p>
          <a:p>
            <a:pPr marL="0" indent="0" algn="just">
              <a:buNone/>
            </a:pPr>
            <a:r>
              <a:rPr lang="en-US" sz="1600" dirty="0">
                <a:solidFill>
                  <a:schemeClr val="tx1"/>
                </a:solidFill>
              </a:rPr>
              <a:t>2. Συλλογισμός και μάθηση - διεξαγωγή λογικών συμπερασμάτων, μαθηματική ανάλυση, ευρετική εξαγωγή συμπερασμάτων και βιωματική προσαρμογή που χρησιμοποιούνται για την εξαγωγή συμπερασμάτων, τη λήψη αποφάσεων και την έκδοση οδηγιών,</a:t>
            </a:r>
          </a:p>
          <a:p>
            <a:pPr marL="0" indent="0" algn="just">
              <a:buNone/>
            </a:pPr>
            <a:r>
              <a:rPr lang="en-US" sz="1600" dirty="0">
                <a:solidFill>
                  <a:schemeClr val="tx1"/>
                </a:solidFill>
              </a:rPr>
              <a:t>3. Επικοινωνία - συντονισμός και παροχή πληροφοριών μεταξύ διαφόρων οντοτήτων</a:t>
            </a:r>
            <a:r>
              <a:rPr lang="el-GR" sz="1600" dirty="0">
                <a:solidFill>
                  <a:schemeClr val="tx1"/>
                </a:solidFill>
              </a:rPr>
              <a:t>,</a:t>
            </a:r>
            <a:endParaRPr lang="en-US" sz="1600" dirty="0">
              <a:solidFill>
                <a:schemeClr val="tx1"/>
              </a:solidFill>
            </a:endParaRPr>
          </a:p>
          <a:p>
            <a:pPr marL="0" indent="0" algn="just">
              <a:buNone/>
            </a:pPr>
            <a:r>
              <a:rPr lang="en-US" sz="1600" dirty="0">
                <a:solidFill>
                  <a:schemeClr val="tx1"/>
                </a:solidFill>
              </a:rPr>
              <a:t>4. Σχεδιασμός και εκτέλεση εργασιών - πραγματοποίηση λειτουργιών της συσκευής για την ενεργοποίηση του ελέγχου και τη φυσική εργασία. Συνήθως παρατηρούνται πρόσθετα στοιχεία όπως εξωτερικές συσκευές ανίχνευσης, μεταφοράς και μετακίνησης (Kondō &amp; Ting, 1998).</a:t>
            </a:r>
          </a:p>
          <a:p>
            <a:pPr algn="just"/>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1η</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779477" y="496480"/>
            <a:ext cx="10515600" cy="669591"/>
          </a:xfrm>
        </p:spPr>
        <p:txBody>
          <a:bodyPr>
            <a:normAutofit/>
          </a:bodyPr>
          <a:lstStyle/>
          <a:p>
            <a:pPr algn="ctr"/>
            <a:r>
              <a:rPr lang="en-GB" sz="3600" b="1" dirty="0"/>
              <a:t>Εισαγωγή στην έξυπνη γεωργία </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677798"/>
            <a:ext cx="10515600" cy="4499165"/>
          </a:xfrm>
        </p:spPr>
        <p:txBody>
          <a:bodyPr>
            <a:normAutofit fontScale="85000" lnSpcReduction="10000"/>
          </a:bodyPr>
          <a:lstStyle/>
          <a:p>
            <a:pPr marL="0" indent="0" algn="just">
              <a:buNone/>
            </a:pPr>
            <a:r>
              <a:rPr lang="en-GB" sz="1900" b="1" dirty="0">
                <a:solidFill>
                  <a:schemeClr val="tx1"/>
                </a:solidFill>
                <a:effectLst/>
                <a:ea typeface="Times New Roman" panose="02020603050405020304" pitchFamily="18" charset="0"/>
                <a:cs typeface="Calibri" panose="020F0502020204030204" pitchFamily="34" charset="0"/>
              </a:rPr>
              <a:t>Η τεχνολογία IoT και ο αυτοματισμός </a:t>
            </a:r>
            <a:r>
              <a:rPr lang="en-GB" sz="1900" dirty="0">
                <a:solidFill>
                  <a:schemeClr val="tx1"/>
                </a:solidFill>
                <a:effectLst/>
                <a:ea typeface="Times New Roman" panose="02020603050405020304" pitchFamily="18" charset="0"/>
                <a:cs typeface="Calibri" panose="020F0502020204030204" pitchFamily="34" charset="0"/>
              </a:rPr>
              <a:t>είναι αποτελεσματικοί λόγω των συγκεκριμένων λόγων. Η ικανότητα της Τεχνητής Νοημοσύνης να εκτελεί ευφυείς εργασίες ανοίγει ευκαιρίες για τη βελτίωση των σημερινών γεωργικών πρακτικών με: </a:t>
            </a:r>
          </a:p>
          <a:p>
            <a:pPr marL="400050" indent="-400050" algn="just">
              <a:buAutoNum type="romanLcParenBoth"/>
            </a:pPr>
            <a:r>
              <a:rPr lang="en-GB" sz="1900" dirty="0">
                <a:solidFill>
                  <a:schemeClr val="tx1"/>
                </a:solidFill>
                <a:effectLst/>
                <a:ea typeface="Times New Roman" panose="02020603050405020304" pitchFamily="18" charset="0"/>
                <a:cs typeface="Calibri" panose="020F0502020204030204" pitchFamily="34" charset="0"/>
              </a:rPr>
              <a:t>την παροχή υπηρεσιών υποστήριξης που προηγουμένως θεωρούνταν υπερβολικά απαιτητικές σε πόρους, δαπανηρές ή μη διαθέσιμες (π.χ. λόγω έλλειψης δεξιοτήτων και εμπειρογνωμοσύνης μεταξύ των τοπικών επαγγελματιών),  </a:t>
            </a:r>
          </a:p>
          <a:p>
            <a:pPr marL="400050" indent="-400050" algn="just">
              <a:buAutoNum type="romanLcParenBoth"/>
            </a:pPr>
            <a:r>
              <a:rPr lang="en-GB" sz="1900" dirty="0">
                <a:solidFill>
                  <a:schemeClr val="tx1"/>
                </a:solidFill>
                <a:effectLst/>
                <a:ea typeface="Times New Roman" panose="02020603050405020304" pitchFamily="18" charset="0"/>
                <a:cs typeface="Calibri" panose="020F0502020204030204" pitchFamily="34" charset="0"/>
              </a:rPr>
              <a:t>μείωση του τρέχοντος λειτουργικού κόστους με την εξοικονόμηση χρόνου και εργασίας που απαιτείται από τους εργάτες γεωργίας. Χρησιμοποιώντας ένα μοντέλο τεχνητής νοημοσύνης, στοχεύουμε στην αυτοματοποίηση των ακόλουθων διαδικασιών στον κήπο</a:t>
            </a:r>
            <a:r>
              <a:rPr lang="el-GR" sz="1900" dirty="0">
                <a:solidFill>
                  <a:schemeClr val="tx1"/>
                </a:solidFill>
                <a:effectLst/>
                <a:ea typeface="Times New Roman" panose="02020603050405020304" pitchFamily="18" charset="0"/>
                <a:cs typeface="Calibri" panose="020F0502020204030204" pitchFamily="34" charset="0"/>
              </a:rPr>
              <a:t>.</a:t>
            </a:r>
            <a:endParaRPr lang="en-GB" sz="1900" dirty="0">
              <a:solidFill>
                <a:schemeClr val="tx1"/>
              </a:solidFill>
              <a:effectLst/>
              <a:ea typeface="Times New Roman" panose="02020603050405020304" pitchFamily="18" charset="0"/>
              <a:cs typeface="Calibri" panose="020F0502020204030204" pitchFamily="34" charset="0"/>
            </a:endParaRPr>
          </a:p>
          <a:p>
            <a:pPr marL="0" indent="0" algn="just">
              <a:buNone/>
            </a:pPr>
            <a:r>
              <a:rPr lang="en-US" sz="1900" dirty="0">
                <a:solidFill>
                  <a:schemeClr val="tx1"/>
                </a:solidFill>
              </a:rPr>
              <a:t>● Ελαχιστοποίηση της ανθρώπινης εργασίας</a:t>
            </a:r>
            <a:r>
              <a:rPr lang="el-GR" sz="1900" dirty="0">
                <a:solidFill>
                  <a:schemeClr val="tx1"/>
                </a:solidFill>
              </a:rPr>
              <a:t> </a:t>
            </a:r>
            <a:r>
              <a:rPr lang="en-US" sz="1900" dirty="0">
                <a:solidFill>
                  <a:schemeClr val="tx1"/>
                </a:solidFill>
              </a:rPr>
              <a:t>- Η αυτοματοποίηση μπορεί να βοηθήσει στην ελαχιστοποίηση των ανθρώπινων πόρων και των ανθρώπινων σφαλμάτων.</a:t>
            </a:r>
          </a:p>
          <a:p>
            <a:pPr marL="0" indent="0" algn="just">
              <a:buNone/>
            </a:pPr>
            <a:r>
              <a:rPr lang="en-US" sz="1900" dirty="0">
                <a:solidFill>
                  <a:schemeClr val="tx1"/>
                </a:solidFill>
              </a:rPr>
              <a:t>● Γρήγορη πρόσβαση - Η υγεία των καλλιεργειών και του εδάφους μπορεί να παρακολουθείται εξ αποστάσεως μέσω οποιασδήποτε συσκευής και σε οποιαδήποτε περιοχή.</a:t>
            </a:r>
          </a:p>
          <a:p>
            <a:pPr marL="0" indent="0" algn="just">
              <a:buNone/>
            </a:pPr>
            <a:r>
              <a:rPr lang="en-US" sz="1900" dirty="0">
                <a:solidFill>
                  <a:schemeClr val="tx1"/>
                </a:solidFill>
              </a:rPr>
              <a:t>● Οικονομία χρόνου - Η αυτόματη δημιουργία αναφορών και η απομακρυσμένη παρακολούθηση μπορούν να εξοικονομήσουν χρόνο και προσπάθεια από τους αγρότες.</a:t>
            </a:r>
          </a:p>
          <a:p>
            <a:pPr marL="0" indent="0" algn="just">
              <a:buNone/>
            </a:pPr>
            <a:r>
              <a:rPr lang="en-US" sz="1900" dirty="0">
                <a:solidFill>
                  <a:schemeClr val="tx1"/>
                </a:solidFill>
              </a:rPr>
              <a:t>● Αποτελεσματική επικοινωνία - Χρησιμοποιώντας την πλατφόρμα εφαρμογών Android και iOS, μια κοινότητα αγροτών, φοιτητών και ενθουσιωδών μπορεί να μοιράζεται το έργο της και τις νέες μεθοδολογίες για τη γεωργική ανάπτυξη.</a:t>
            </a:r>
          </a:p>
          <a:p>
            <a:pPr marL="0" indent="0" algn="just">
              <a:buNone/>
            </a:pPr>
            <a:r>
              <a:rPr lang="en-US" sz="1900" dirty="0">
                <a:solidFill>
                  <a:schemeClr val="tx1"/>
                </a:solidFill>
              </a:rPr>
              <a:t>● Ανάλυση - Μπορεί να γίνει ευρύ φάσμα αναλύσεων, συμπεριλαμβανομένων των μέσων βροχοπτώσεων, της διαβάθμισης της υγείας του εδάφους.</a:t>
            </a:r>
          </a:p>
          <a:p>
            <a:pPr marL="0" indent="0">
              <a:buNone/>
            </a:pP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1η</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468852"/>
            <a:ext cx="10515600" cy="600074"/>
          </a:xfrm>
        </p:spPr>
        <p:txBody>
          <a:bodyPr>
            <a:normAutofit/>
          </a:bodyPr>
          <a:lstStyle/>
          <a:p>
            <a:pPr algn="ctr"/>
            <a:r>
              <a:rPr lang="en-GB" sz="3600" b="1" dirty="0"/>
              <a:t>Εισαγωγή στην έξυπνη γεωργία</a:t>
            </a:r>
          </a:p>
        </p:txBody>
      </p:sp>
      <p:sp>
        <p:nvSpPr>
          <p:cNvPr id="7" name="Segnaposto contenuto 6">
            <a:extLst>
              <a:ext uri="{FF2B5EF4-FFF2-40B4-BE49-F238E27FC236}">
                <a16:creationId xmlns:a16="http://schemas.microsoft.com/office/drawing/2014/main" id="{2AD5FCDA-41B9-B649-E885-3073B2531161}"/>
              </a:ext>
            </a:extLst>
          </p:cNvPr>
          <p:cNvSpPr>
            <a:spLocks noGrp="1"/>
          </p:cNvSpPr>
          <p:nvPr>
            <p:ph sz="half" idx="2"/>
          </p:nvPr>
        </p:nvSpPr>
        <p:spPr>
          <a:xfrm>
            <a:off x="1023457" y="1825625"/>
            <a:ext cx="10330343" cy="4351338"/>
          </a:xfrm>
        </p:spPr>
        <p:txBody>
          <a:bodyPr>
            <a:normAutofit/>
          </a:bodyPr>
          <a:lstStyle/>
          <a:p>
            <a:pPr algn="just"/>
            <a:r>
              <a:rPr lang="en-US" sz="1800" dirty="0"/>
              <a:t>Σήμερα η Τεχνητή Νοημοσύνη θεωρείται όλο και περισσότερο μια από τις πιο ισχυρές λύσεις για τις πολλές προκλήσεις που αντιμετωπίζει ο γεωργικός τομέας σε χώρες χαμηλού και υψηλού εισοδήματος.</a:t>
            </a:r>
          </a:p>
          <a:p>
            <a:pPr algn="just"/>
            <a:r>
              <a:rPr lang="en-US" sz="1800" dirty="0"/>
              <a:t> Μετά την υγειονομική περίθαλψη, την αυτοκινητοβιομηχανία, τη μεταποίηση και τα χρηματοοικονομικά, η Τεχνητή Νοημοσύνη έχει εισέλθει στον τομέα της γεωργίας και παρέχει τεχνολογία αιχμής με εφαρμογές σε όλο το σύστημα τροφίμων, συμπεριλαμβανομένης της παραγωγής, της διανομής, της κατανάλωσης και της αβεβαιότητας της απόδοσης της συγκομιδής. </a:t>
            </a:r>
          </a:p>
          <a:p>
            <a:pPr algn="just"/>
            <a:r>
              <a:rPr lang="en-US" sz="1800" dirty="0"/>
              <a:t>Οι τεχνολογίες με τεχνητή νοημοσύνη μπορούν να βοηθήσουν τους αγρότες να βελτιώσουν τις αποδόσεις των καλλιεργειών, να αντιμετωπίσουν τις προκλήσεις της υγείας του εδάφους και της ανθεκτικότητας στα ζιζανιοκτόνα και να χρησιμοποιήσουν τους πόρους πιο βιώσιμα για να μειώσουν τις εκπομπές αερίων του θερμοκηπίου του γεωργικού τομέα. (FAO, 2021)</a:t>
            </a: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1η</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479702"/>
            <a:ext cx="10515600" cy="636035"/>
          </a:xfrm>
        </p:spPr>
        <p:txBody>
          <a:bodyPr>
            <a:normAutofit/>
          </a:bodyPr>
          <a:lstStyle/>
          <a:p>
            <a:pPr algn="ctr"/>
            <a:r>
              <a:rPr lang="en-GB" sz="3600" b="1" dirty="0"/>
              <a:t>Εισαγωγή στην έξυπνη γεωργία</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5168317" cy="4351338"/>
          </a:xfrm>
        </p:spPr>
        <p:txBody>
          <a:bodyPr>
            <a:normAutofit/>
          </a:bodyPr>
          <a:lstStyle/>
          <a:p>
            <a:pPr marL="0" indent="0" algn="ctr">
              <a:buNone/>
            </a:pPr>
            <a:r>
              <a:rPr lang="en-US" sz="1800" b="1" dirty="0"/>
              <a:t>Διαδίκτυο των πραγμάτων (IoT)</a:t>
            </a:r>
          </a:p>
          <a:p>
            <a:pPr algn="just"/>
            <a:r>
              <a:rPr lang="en-US" sz="1800" dirty="0"/>
              <a:t>Το διαδίκτυο των πραγμάτων (IoT) είναι το παρόν και το μέλλον κάθε τομέα, επηρεάζοντας τη ζωή όλων μας, καθιστώντας τα πάντα ευφυή. Πρόκειται για ένα δίκτυο διαφορετικών συσκευών που αποτελούν ένα αυτορυθμιζόμενο δίκτυο.</a:t>
            </a:r>
            <a:endParaRPr lang="el-GR" sz="1800" dirty="0"/>
          </a:p>
          <a:p>
            <a:pPr algn="just"/>
            <a:r>
              <a:rPr lang="en-US" sz="1800" dirty="0"/>
              <a:t>Στόχος είναι να προταθεί μια τεχνολογία που θα μπορεί να παράγει μηνύματα σε διάφορες πλατφόρμες για να ειδοποιεί τους αγρότες</a:t>
            </a:r>
            <a:endParaRPr lang="en-GB" sz="1800"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1η</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8</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190629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458751"/>
            <a:ext cx="10515600" cy="644424"/>
          </a:xfrm>
        </p:spPr>
        <p:txBody>
          <a:bodyPr>
            <a:normAutofit/>
          </a:bodyPr>
          <a:lstStyle/>
          <a:p>
            <a:pPr algn="ctr"/>
            <a:r>
              <a:rPr lang="en-GB" sz="3600" b="1" dirty="0"/>
              <a:t>Εισαγωγή στην έξυπνη γεωργία</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27464"/>
            <a:ext cx="5646490" cy="4398497"/>
          </a:xfrm>
        </p:spPr>
        <p:txBody>
          <a:bodyPr>
            <a:normAutofit lnSpcReduction="10000"/>
          </a:bodyPr>
          <a:lstStyle/>
          <a:p>
            <a:pPr marL="0" indent="0" algn="ctr">
              <a:buNone/>
            </a:pPr>
            <a:r>
              <a:rPr lang="en-GB" sz="1800" b="1" dirty="0"/>
              <a:t>Ψηφιακή γεωργία</a:t>
            </a:r>
          </a:p>
          <a:p>
            <a:pPr algn="just"/>
            <a:r>
              <a:rPr lang="en-US" sz="1800" dirty="0"/>
              <a:t>Ένας ταχέως εξελισσόμενος τομέας που χρησιμοποιεί την τεχνολογία για τη βελτίωση των γεωργικών πρακτικών, με στόχο την αύξηση της αποδοτικότητας, της παραγωγικότητας και της βιωσιμότητας των συστημάτων παραγωγής τροφίμων. </a:t>
            </a:r>
          </a:p>
          <a:p>
            <a:pPr algn="just"/>
            <a:endParaRPr lang="en-US" sz="1800" dirty="0"/>
          </a:p>
          <a:p>
            <a:pPr algn="just"/>
            <a:r>
              <a:rPr lang="en-US" sz="1800" dirty="0"/>
              <a:t>Η ψηφιακή γεωργία περιλαμβάνει την ενσωμάτωση της ψηφιακής τεχνολογίας και των μεθοδολογιών που βασίζονται στα δεδομένα στις γεωργικές πρακτικές. Αυτό μπορεί να περιλαμβάνει τα πάντα, από την καθοδήγηση μέσω GPS για τα μηχανήματα και τις δορυφορικές εικόνες για την ανάλυση του χωραφιού, μέχρι τη ρομποτική για εργασίες </a:t>
            </a:r>
            <a:r>
              <a:rPr lang="en-US" sz="1800" dirty="0" err="1"/>
              <a:t>έντασης εργασίας </a:t>
            </a:r>
            <a:r>
              <a:rPr lang="en-US" sz="1800" dirty="0"/>
              <a:t>και την προγνωστική ανάλυση για την αξιολόγηση της υγείας των καλλιεργειών και των δυνατοτήτων απόδοσης.</a:t>
            </a:r>
            <a:endParaRPr lang="en-GB" sz="1800"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Έξυπνες γεωργικές λύσεις / Υποενότητα: 1η</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9</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3686357768"/>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F23BF-79A7-4AA7-A0DE-3FD8DE4C8ED7}"/>
</file>

<file path=customXml/itemProps2.xml><?xml version="1.0" encoding="utf-8"?>
<ds:datastoreItem xmlns:ds="http://schemas.openxmlformats.org/officeDocument/2006/customXml" ds:itemID="{0557CC95-46C9-43D2-94D1-AAD071D8B7B4}"/>
</file>

<file path=docProps/app.xml><?xml version="1.0" encoding="utf-8"?>
<Properties xmlns="http://schemas.openxmlformats.org/officeDocument/2006/extended-properties" xmlns:vt="http://schemas.openxmlformats.org/officeDocument/2006/docPropsVTypes">
  <Template/>
  <TotalTime>422</TotalTime>
  <Words>4705</Words>
  <Application>Microsoft Office PowerPoint</Application>
  <PresentationFormat>Widescreen</PresentationFormat>
  <Paragraphs>213</Paragraphs>
  <Slides>35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Minion Pro</vt:lpstr>
      <vt:lpstr>Times New Roman</vt:lpstr>
      <vt:lpstr>Wingdings</vt:lpstr>
      <vt:lpstr>Tema1</vt:lpstr>
      <vt:lpstr>PowerPoint Presentation</vt:lpstr>
      <vt:lpstr>Μάθημα: (VET-B3) Ενότητα: (Ψηφιακές τεχνολογίες και τεχνητή νοημοσύνη) Διδακτική ενότητα: (Έξυπνες γεωργικές λύσεις)</vt:lpstr>
      <vt:lpstr>Εισαγωγή στην έξυπνη γεωργία</vt:lpstr>
      <vt:lpstr>Εισαγωγή στην έξυπνη γεωργία</vt:lpstr>
      <vt:lpstr>Εισαγωγή στην έξυπνη γεωργία</vt:lpstr>
      <vt:lpstr>Εισαγωγή στην έξυπνη γεωργία </vt:lpstr>
      <vt:lpstr>Εισαγωγή στην έξυπνη γεωργία</vt:lpstr>
      <vt:lpstr>Εισαγωγή στην έξυπνη γεωργία</vt:lpstr>
      <vt:lpstr>Εισαγωγή στην έξυπνη γεωργία</vt:lpstr>
      <vt:lpstr>Συστήματα παρακολούθησης</vt:lpstr>
      <vt:lpstr>Συστήματα παρακολούθησης</vt:lpstr>
      <vt:lpstr>Συστήματα παρακολούθησης</vt:lpstr>
      <vt:lpstr>Συστήματα παρακολούθησης</vt:lpstr>
      <vt:lpstr>Συστήματα παρακολούθησης</vt:lpstr>
      <vt:lpstr>Συστήματα παρακολούθησης</vt:lpstr>
      <vt:lpstr>Συστήματα παρακολούθησης</vt:lpstr>
      <vt:lpstr>Συστήματα παρακολούθησης</vt:lpstr>
      <vt:lpstr>Συστήματα παρακολούθησης</vt:lpstr>
      <vt:lpstr>Συστήματα παρακολούθησης</vt:lpstr>
      <vt:lpstr>Σύγχρονες μέθοδοι καλλιέργειας</vt:lpstr>
      <vt:lpstr>Συστήματα παρακολούθησης</vt:lpstr>
      <vt:lpstr>Συστήματα παρακολούθησης</vt:lpstr>
      <vt:lpstr>Συστήματα παρακολούθησης</vt:lpstr>
      <vt:lpstr>Μελέτες περίπτωσης στην Ελλάδα</vt:lpstr>
      <vt:lpstr>Μελέτες περίπτωσης στην Ελλάδα</vt:lpstr>
      <vt:lpstr>Μελέτες περίπτωσης στην Ελλάδα</vt:lpstr>
      <vt:lpstr>Συστήματα παρακολούθησης</vt:lpstr>
      <vt:lpstr>Συστήματα παρακολούθησης</vt:lpstr>
      <vt:lpstr>Συστήματα παρακολούθησης</vt:lpstr>
      <vt:lpstr>Συστήματα παρακολούθησης</vt:lpstr>
      <vt:lpstr>Πρόσθετες πληροφορίες</vt:lpstr>
      <vt:lpstr>Πρόσθετες πληροφορίες</vt:lpstr>
      <vt:lpstr>Πρόσθετες πληροφορίες</vt:lpstr>
      <vt:lpstr>Συμπέρασμα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docId:6F59BDD451C134770BE82969F654C945</cp:keywords>
  <cp:lastModifiedBy>Dimitris Michas</cp:lastModifiedBy>
  <cp:revision>65</cp:revision>
  <dcterms:created xsi:type="dcterms:W3CDTF">2022-08-02T09:54:50Z</dcterms:created>
  <dcterms:modified xsi:type="dcterms:W3CDTF">2024-04-30T12:19:34Z</dcterms:modified>
</cp:coreProperties>
</file>