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26"/>
  </p:notesMasterIdLst>
  <p:sldIdLst>
    <p:sldId id="265" r:id="rId2"/>
    <p:sldId id="256" r:id="rId3"/>
    <p:sldId id="273" r:id="rId4"/>
    <p:sldId id="274" r:id="rId5"/>
    <p:sldId id="275" r:id="rId6"/>
    <p:sldId id="285" r:id="rId7"/>
    <p:sldId id="284" r:id="rId8"/>
    <p:sldId id="286" r:id="rId9"/>
    <p:sldId id="287" r:id="rId10"/>
    <p:sldId id="288" r:id="rId11"/>
    <p:sldId id="267" r:id="rId12"/>
    <p:sldId id="268" r:id="rId13"/>
    <p:sldId id="263" r:id="rId14"/>
    <p:sldId id="261" r:id="rId15"/>
    <p:sldId id="271" r:id="rId16"/>
    <p:sldId id="270" r:id="rId17"/>
    <p:sldId id="272" r:id="rId18"/>
    <p:sldId id="289" r:id="rId19"/>
    <p:sldId id="290" r:id="rId20"/>
    <p:sldId id="291" r:id="rId21"/>
    <p:sldId id="292" r:id="rId22"/>
    <p:sldId id="293" r:id="rId23"/>
    <p:sldId id="294" r:id="rId24"/>
    <p:sldId id="266"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114" d="100"/>
          <a:sy n="114" d="100"/>
        </p:scale>
        <p:origin x="2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annis Thermos" userId="0b87edb5547b8f91" providerId="LiveId" clId="{0AE3340E-DBB9-486D-B48F-4F5BF5586161}"/>
    <pc:docChg chg="custSel modSld">
      <pc:chgData name="Ioannis Thermos" userId="0b87edb5547b8f91" providerId="LiveId" clId="{0AE3340E-DBB9-486D-B48F-4F5BF5586161}" dt="2024-03-20T12:15:47.246" v="156" actId="113"/>
      <pc:docMkLst>
        <pc:docMk/>
      </pc:docMkLst>
      <pc:sldChg chg="modSp mod">
        <pc:chgData name="Ioannis Thermos" userId="0b87edb5547b8f91" providerId="LiveId" clId="{0AE3340E-DBB9-486D-B48F-4F5BF5586161}" dt="2024-03-20T10:09:45.809" v="15" actId="20577"/>
        <pc:sldMkLst>
          <pc:docMk/>
          <pc:sldMk cId="2365202717" sldId="256"/>
        </pc:sldMkLst>
        <pc:spChg chg="mod">
          <ac:chgData name="Ioannis Thermos" userId="0b87edb5547b8f91" providerId="LiveId" clId="{0AE3340E-DBB9-486D-B48F-4F5BF5586161}" dt="2024-03-20T10:09:45.809" v="15" actId="20577"/>
          <ac:spMkLst>
            <pc:docMk/>
            <pc:sldMk cId="2365202717" sldId="256"/>
            <ac:spMk id="3" creationId="{153480B5-24EA-F078-8AFA-9CEF6872103E}"/>
          </ac:spMkLst>
        </pc:spChg>
      </pc:sldChg>
      <pc:sldChg chg="modSp mod">
        <pc:chgData name="Ioannis Thermos" userId="0b87edb5547b8f91" providerId="LiveId" clId="{0AE3340E-DBB9-486D-B48F-4F5BF5586161}" dt="2024-03-20T12:14:15.388" v="151" actId="108"/>
        <pc:sldMkLst>
          <pc:docMk/>
          <pc:sldMk cId="1812231447" sldId="261"/>
        </pc:sldMkLst>
        <pc:spChg chg="mod">
          <ac:chgData name="Ioannis Thermos" userId="0b87edb5547b8f91" providerId="LiveId" clId="{0AE3340E-DBB9-486D-B48F-4F5BF5586161}" dt="2024-03-20T12:14:15.388" v="151" actId="108"/>
          <ac:spMkLst>
            <pc:docMk/>
            <pc:sldMk cId="1812231447" sldId="261"/>
            <ac:spMk id="3" creationId="{93284982-84BF-655A-89C6-DB61C39A9D05}"/>
          </ac:spMkLst>
        </pc:spChg>
        <pc:spChg chg="mod">
          <ac:chgData name="Ioannis Thermos" userId="0b87edb5547b8f91" providerId="LiveId" clId="{0AE3340E-DBB9-486D-B48F-4F5BF5586161}" dt="2024-03-20T10:15:43.614" v="59"/>
          <ac:spMkLst>
            <pc:docMk/>
            <pc:sldMk cId="1812231447" sldId="261"/>
            <ac:spMk id="7" creationId="{312866BC-5FD7-8822-4E9D-D4B9DD2D7BDC}"/>
          </ac:spMkLst>
        </pc:spChg>
        <pc:picChg chg="mod">
          <ac:chgData name="Ioannis Thermos" userId="0b87edb5547b8f91" providerId="LiveId" clId="{0AE3340E-DBB9-486D-B48F-4F5BF5586161}" dt="2024-03-20T10:24:24.223" v="135" actId="1076"/>
          <ac:picMkLst>
            <pc:docMk/>
            <pc:sldMk cId="1812231447" sldId="261"/>
            <ac:picMk id="6" creationId="{550BE7E3-B3A5-51BE-DE07-E0BB00322EAE}"/>
          </ac:picMkLst>
        </pc:picChg>
        <pc:picChg chg="mod">
          <ac:chgData name="Ioannis Thermos" userId="0b87edb5547b8f91" providerId="LiveId" clId="{0AE3340E-DBB9-486D-B48F-4F5BF5586161}" dt="2024-03-20T10:24:42.669" v="138" actId="1076"/>
          <ac:picMkLst>
            <pc:docMk/>
            <pc:sldMk cId="1812231447" sldId="261"/>
            <ac:picMk id="8" creationId="{4BE79010-3D9C-2B8D-FE3F-BC7AA2B59C24}"/>
          </ac:picMkLst>
        </pc:picChg>
        <pc:picChg chg="mod">
          <ac:chgData name="Ioannis Thermos" userId="0b87edb5547b8f91" providerId="LiveId" clId="{0AE3340E-DBB9-486D-B48F-4F5BF5586161}" dt="2024-03-20T10:24:27.774" v="136" actId="1076"/>
          <ac:picMkLst>
            <pc:docMk/>
            <pc:sldMk cId="1812231447" sldId="261"/>
            <ac:picMk id="9" creationId="{0DC35515-8C1E-C01C-2E00-493653FDB751}"/>
          </ac:picMkLst>
        </pc:picChg>
      </pc:sldChg>
      <pc:sldChg chg="modSp mod">
        <pc:chgData name="Ioannis Thermos" userId="0b87edb5547b8f91" providerId="LiveId" clId="{0AE3340E-DBB9-486D-B48F-4F5BF5586161}" dt="2024-03-20T10:15:39.558" v="58"/>
        <pc:sldMkLst>
          <pc:docMk/>
          <pc:sldMk cId="1455482242" sldId="263"/>
        </pc:sldMkLst>
        <pc:spChg chg="mod">
          <ac:chgData name="Ioannis Thermos" userId="0b87edb5547b8f91" providerId="LiveId" clId="{0AE3340E-DBB9-486D-B48F-4F5BF5586161}" dt="2024-03-20T10:15:39.558" v="58"/>
          <ac:spMkLst>
            <pc:docMk/>
            <pc:sldMk cId="1455482242" sldId="263"/>
            <ac:spMk id="6" creationId="{D5C813D1-5617-5615-B671-E72A97C9DB34}"/>
          </ac:spMkLst>
        </pc:spChg>
      </pc:sldChg>
      <pc:sldChg chg="modSp mod">
        <pc:chgData name="Ioannis Thermos" userId="0b87edb5547b8f91" providerId="LiveId" clId="{0AE3340E-DBB9-486D-B48F-4F5BF5586161}" dt="2024-03-20T12:15:47.246" v="156" actId="113"/>
        <pc:sldMkLst>
          <pc:docMk/>
          <pc:sldMk cId="1666243206" sldId="267"/>
        </pc:sldMkLst>
        <pc:spChg chg="mod">
          <ac:chgData name="Ioannis Thermos" userId="0b87edb5547b8f91" providerId="LiveId" clId="{0AE3340E-DBB9-486D-B48F-4F5BF5586161}" dt="2024-03-20T12:15:47.246" v="156" actId="113"/>
          <ac:spMkLst>
            <pc:docMk/>
            <pc:sldMk cId="1666243206" sldId="267"/>
            <ac:spMk id="3" creationId="{78EEE677-F961-227B-5672-4798FA00061F}"/>
          </ac:spMkLst>
        </pc:spChg>
        <pc:spChg chg="mod">
          <ac:chgData name="Ioannis Thermos" userId="0b87edb5547b8f91" providerId="LiveId" clId="{0AE3340E-DBB9-486D-B48F-4F5BF5586161}" dt="2024-03-20T10:15:28.981" v="56" actId="20577"/>
          <ac:spMkLst>
            <pc:docMk/>
            <pc:sldMk cId="1666243206" sldId="267"/>
            <ac:spMk id="8" creationId="{8157E55A-33B6-558F-75A8-11E72ABFA4B8}"/>
          </ac:spMkLst>
        </pc:spChg>
      </pc:sldChg>
      <pc:sldChg chg="modSp mod">
        <pc:chgData name="Ioannis Thermos" userId="0b87edb5547b8f91" providerId="LiveId" clId="{0AE3340E-DBB9-486D-B48F-4F5BF5586161}" dt="2024-03-20T12:13:53.109" v="148" actId="108"/>
        <pc:sldMkLst>
          <pc:docMk/>
          <pc:sldMk cId="3144644217" sldId="268"/>
        </pc:sldMkLst>
        <pc:spChg chg="mod">
          <ac:chgData name="Ioannis Thermos" userId="0b87edb5547b8f91" providerId="LiveId" clId="{0AE3340E-DBB9-486D-B48F-4F5BF5586161}" dt="2024-03-20T12:13:53.109" v="148" actId="108"/>
          <ac:spMkLst>
            <pc:docMk/>
            <pc:sldMk cId="3144644217" sldId="268"/>
            <ac:spMk id="3" creationId="{20A8FA3D-CEF3-9237-8344-478F700AF827}"/>
          </ac:spMkLst>
        </pc:spChg>
        <pc:spChg chg="mod">
          <ac:chgData name="Ioannis Thermos" userId="0b87edb5547b8f91" providerId="LiveId" clId="{0AE3340E-DBB9-486D-B48F-4F5BF5586161}" dt="2024-03-20T10:15:35.323" v="57"/>
          <ac:spMkLst>
            <pc:docMk/>
            <pc:sldMk cId="3144644217" sldId="268"/>
            <ac:spMk id="7" creationId="{94218135-7902-786E-3678-20264DA61885}"/>
          </ac:spMkLst>
        </pc:spChg>
      </pc:sldChg>
      <pc:sldChg chg="modSp mod">
        <pc:chgData name="Ioannis Thermos" userId="0b87edb5547b8f91" providerId="LiveId" clId="{0AE3340E-DBB9-486D-B48F-4F5BF5586161}" dt="2024-03-20T10:25:51.080" v="142" actId="14100"/>
        <pc:sldMkLst>
          <pc:docMk/>
          <pc:sldMk cId="306835757" sldId="270"/>
        </pc:sldMkLst>
        <pc:spChg chg="mod">
          <ac:chgData name="Ioannis Thermos" userId="0b87edb5547b8f91" providerId="LiveId" clId="{0AE3340E-DBB9-486D-B48F-4F5BF5586161}" dt="2024-03-20T10:25:51.080" v="142" actId="14100"/>
          <ac:spMkLst>
            <pc:docMk/>
            <pc:sldMk cId="306835757" sldId="270"/>
            <ac:spMk id="8" creationId="{E766B8E2-068B-EEA1-A5E2-380A72508A7A}"/>
          </ac:spMkLst>
        </pc:spChg>
        <pc:spChg chg="mod">
          <ac:chgData name="Ioannis Thermos" userId="0b87edb5547b8f91" providerId="LiveId" clId="{0AE3340E-DBB9-486D-B48F-4F5BF5586161}" dt="2024-03-20T10:16:07.134" v="64" actId="113"/>
          <ac:spMkLst>
            <pc:docMk/>
            <pc:sldMk cId="306835757" sldId="270"/>
            <ac:spMk id="11" creationId="{EE2F2B3A-B120-2544-CEA1-0AF5024B2D85}"/>
          </ac:spMkLst>
        </pc:spChg>
      </pc:sldChg>
      <pc:sldChg chg="modSp mod">
        <pc:chgData name="Ioannis Thermos" userId="0b87edb5547b8f91" providerId="LiveId" clId="{0AE3340E-DBB9-486D-B48F-4F5BF5586161}" dt="2024-03-20T10:25:07.429" v="141" actId="1076"/>
        <pc:sldMkLst>
          <pc:docMk/>
          <pc:sldMk cId="1269659492" sldId="271"/>
        </pc:sldMkLst>
        <pc:spChg chg="mod">
          <ac:chgData name="Ioannis Thermos" userId="0b87edb5547b8f91" providerId="LiveId" clId="{0AE3340E-DBB9-486D-B48F-4F5BF5586161}" dt="2024-03-20T10:15:47.779" v="60"/>
          <ac:spMkLst>
            <pc:docMk/>
            <pc:sldMk cId="1269659492" sldId="271"/>
            <ac:spMk id="4" creationId="{5677B37C-1DCC-8B48-CCB9-91E5D0C5B531}"/>
          </ac:spMkLst>
        </pc:spChg>
        <pc:spChg chg="mod">
          <ac:chgData name="Ioannis Thermos" userId="0b87edb5547b8f91" providerId="LiveId" clId="{0AE3340E-DBB9-486D-B48F-4F5BF5586161}" dt="2024-03-20T10:25:02.039" v="140" actId="27636"/>
          <ac:spMkLst>
            <pc:docMk/>
            <pc:sldMk cId="1269659492" sldId="271"/>
            <ac:spMk id="8" creationId="{1A030131-404D-5D88-CA40-068E864D6237}"/>
          </ac:spMkLst>
        </pc:spChg>
        <pc:picChg chg="mod">
          <ac:chgData name="Ioannis Thermos" userId="0b87edb5547b8f91" providerId="LiveId" clId="{0AE3340E-DBB9-486D-B48F-4F5BF5586161}" dt="2024-03-20T10:25:07.429" v="141" actId="1076"/>
          <ac:picMkLst>
            <pc:docMk/>
            <pc:sldMk cId="1269659492" sldId="271"/>
            <ac:picMk id="2" creationId="{A1278FDF-AB6C-2BF2-7335-472F7D4B95C7}"/>
          </ac:picMkLst>
        </pc:picChg>
      </pc:sldChg>
      <pc:sldChg chg="modSp mod">
        <pc:chgData name="Ioannis Thermos" userId="0b87edb5547b8f91" providerId="LiveId" clId="{0AE3340E-DBB9-486D-B48F-4F5BF5586161}" dt="2024-03-20T10:16:15.993" v="65"/>
        <pc:sldMkLst>
          <pc:docMk/>
          <pc:sldMk cId="3211433745" sldId="272"/>
        </pc:sldMkLst>
        <pc:spChg chg="mod">
          <ac:chgData name="Ioannis Thermos" userId="0b87edb5547b8f91" providerId="LiveId" clId="{0AE3340E-DBB9-486D-B48F-4F5BF5586161}" dt="2024-03-20T10:16:15.993" v="65"/>
          <ac:spMkLst>
            <pc:docMk/>
            <pc:sldMk cId="3211433745" sldId="272"/>
            <ac:spMk id="8" creationId="{D778DCE9-5411-6FAF-7162-CD15200C0AB5}"/>
          </ac:spMkLst>
        </pc:spChg>
      </pc:sldChg>
      <pc:sldChg chg="modSp mod">
        <pc:chgData name="Ioannis Thermos" userId="0b87edb5547b8f91" providerId="LiveId" clId="{0AE3340E-DBB9-486D-B48F-4F5BF5586161}" dt="2024-03-20T10:17:40.318" v="72" actId="1076"/>
        <pc:sldMkLst>
          <pc:docMk/>
          <pc:sldMk cId="1391053414" sldId="273"/>
        </pc:sldMkLst>
        <pc:spChg chg="mod">
          <ac:chgData name="Ioannis Thermos" userId="0b87edb5547b8f91" providerId="LiveId" clId="{0AE3340E-DBB9-486D-B48F-4F5BF5586161}" dt="2024-03-20T10:14:25.830" v="42" actId="20577"/>
          <ac:spMkLst>
            <pc:docMk/>
            <pc:sldMk cId="1391053414" sldId="273"/>
            <ac:spMk id="4" creationId="{AAF93C4D-114A-EE50-0CB0-64DE5F3A41B6}"/>
          </ac:spMkLst>
        </pc:spChg>
        <pc:spChg chg="mod">
          <ac:chgData name="Ioannis Thermos" userId="0b87edb5547b8f91" providerId="LiveId" clId="{0AE3340E-DBB9-486D-B48F-4F5BF5586161}" dt="2024-03-20T10:17:40.318" v="72" actId="1076"/>
          <ac:spMkLst>
            <pc:docMk/>
            <pc:sldMk cId="1391053414" sldId="273"/>
            <ac:spMk id="8" creationId="{BE48C2AD-647B-3FD1-B2FA-FB3EAEA11B14}"/>
          </ac:spMkLst>
        </pc:spChg>
      </pc:sldChg>
      <pc:sldChg chg="modSp mod">
        <pc:chgData name="Ioannis Thermos" userId="0b87edb5547b8f91" providerId="LiveId" clId="{0AE3340E-DBB9-486D-B48F-4F5BF5586161}" dt="2024-03-20T10:14:44.740" v="43"/>
        <pc:sldMkLst>
          <pc:docMk/>
          <pc:sldMk cId="190917742" sldId="274"/>
        </pc:sldMkLst>
        <pc:spChg chg="mod">
          <ac:chgData name="Ioannis Thermos" userId="0b87edb5547b8f91" providerId="LiveId" clId="{0AE3340E-DBB9-486D-B48F-4F5BF5586161}" dt="2024-03-20T10:14:44.740" v="43"/>
          <ac:spMkLst>
            <pc:docMk/>
            <pc:sldMk cId="190917742" sldId="274"/>
            <ac:spMk id="8" creationId="{49B0FEEE-26E1-0953-770C-A23417F3FCE6}"/>
          </ac:spMkLst>
        </pc:spChg>
      </pc:sldChg>
      <pc:sldChg chg="modSp mod">
        <pc:chgData name="Ioannis Thermos" userId="0b87edb5547b8f91" providerId="LiveId" clId="{0AE3340E-DBB9-486D-B48F-4F5BF5586161}" dt="2024-03-20T10:14:48.589" v="44"/>
        <pc:sldMkLst>
          <pc:docMk/>
          <pc:sldMk cId="3776167896" sldId="275"/>
        </pc:sldMkLst>
        <pc:spChg chg="mod">
          <ac:chgData name="Ioannis Thermos" userId="0b87edb5547b8f91" providerId="LiveId" clId="{0AE3340E-DBB9-486D-B48F-4F5BF5586161}" dt="2024-03-20T10:14:48.589" v="44"/>
          <ac:spMkLst>
            <pc:docMk/>
            <pc:sldMk cId="3776167896" sldId="275"/>
            <ac:spMk id="6" creationId="{3A5EF61F-90DA-1059-EA5A-8EA1F31FD60C}"/>
          </ac:spMkLst>
        </pc:spChg>
      </pc:sldChg>
      <pc:sldChg chg="modSp mod">
        <pc:chgData name="Ioannis Thermos" userId="0b87edb5547b8f91" providerId="LiveId" clId="{0AE3340E-DBB9-486D-B48F-4F5BF5586161}" dt="2024-03-20T10:20:11.039" v="121" actId="20577"/>
        <pc:sldMkLst>
          <pc:docMk/>
          <pc:sldMk cId="1634561777" sldId="284"/>
        </pc:sldMkLst>
        <pc:spChg chg="mod">
          <ac:chgData name="Ioannis Thermos" userId="0b87edb5547b8f91" providerId="LiveId" clId="{0AE3340E-DBB9-486D-B48F-4F5BF5586161}" dt="2024-03-20T10:15:12.399" v="50"/>
          <ac:spMkLst>
            <pc:docMk/>
            <pc:sldMk cId="1634561777" sldId="284"/>
            <ac:spMk id="6" creationId="{DA857C72-C724-BEDA-B2E0-0F71BCC1A3F9}"/>
          </ac:spMkLst>
        </pc:spChg>
        <pc:spChg chg="mod">
          <ac:chgData name="Ioannis Thermos" userId="0b87edb5547b8f91" providerId="LiveId" clId="{0AE3340E-DBB9-486D-B48F-4F5BF5586161}" dt="2024-03-20T10:20:11.039" v="121" actId="20577"/>
          <ac:spMkLst>
            <pc:docMk/>
            <pc:sldMk cId="1634561777" sldId="284"/>
            <ac:spMk id="9" creationId="{2453C146-286B-46B3-D4D8-75725587DCF6}"/>
          </ac:spMkLst>
        </pc:spChg>
      </pc:sldChg>
      <pc:sldChg chg="modSp mod">
        <pc:chgData name="Ioannis Thermos" userId="0b87edb5547b8f91" providerId="LiveId" clId="{0AE3340E-DBB9-486D-B48F-4F5BF5586161}" dt="2024-03-20T12:15:18.606" v="154" actId="20577"/>
        <pc:sldMkLst>
          <pc:docMk/>
          <pc:sldMk cId="2269428926" sldId="285"/>
        </pc:sldMkLst>
        <pc:spChg chg="mod">
          <ac:chgData name="Ioannis Thermos" userId="0b87edb5547b8f91" providerId="LiveId" clId="{0AE3340E-DBB9-486D-B48F-4F5BF5586161}" dt="2024-03-20T12:15:18.606" v="154" actId="20577"/>
          <ac:spMkLst>
            <pc:docMk/>
            <pc:sldMk cId="2269428926" sldId="285"/>
            <ac:spMk id="9" creationId="{2453C146-286B-46B3-D4D8-75725587DCF6}"/>
          </ac:spMkLst>
        </pc:spChg>
        <pc:spChg chg="mod">
          <ac:chgData name="Ioannis Thermos" userId="0b87edb5547b8f91" providerId="LiveId" clId="{0AE3340E-DBB9-486D-B48F-4F5BF5586161}" dt="2024-03-20T10:15:04.852" v="49" actId="20577"/>
          <ac:spMkLst>
            <pc:docMk/>
            <pc:sldMk cId="2269428926" sldId="285"/>
            <ac:spMk id="20" creationId="{ABF8CC26-E9BB-C043-8AA3-0182284C2990}"/>
          </ac:spMkLst>
        </pc:spChg>
      </pc:sldChg>
      <pc:sldChg chg="modSp mod">
        <pc:chgData name="Ioannis Thermos" userId="0b87edb5547b8f91" providerId="LiveId" clId="{0AE3340E-DBB9-486D-B48F-4F5BF5586161}" dt="2024-03-20T10:20:22.429" v="122" actId="123"/>
        <pc:sldMkLst>
          <pc:docMk/>
          <pc:sldMk cId="778687667" sldId="286"/>
        </pc:sldMkLst>
        <pc:spChg chg="mod">
          <ac:chgData name="Ioannis Thermos" userId="0b87edb5547b8f91" providerId="LiveId" clId="{0AE3340E-DBB9-486D-B48F-4F5BF5586161}" dt="2024-03-20T10:15:17.318" v="51"/>
          <ac:spMkLst>
            <pc:docMk/>
            <pc:sldMk cId="778687667" sldId="286"/>
            <ac:spMk id="6" creationId="{8872725B-1E29-688D-DABF-F10BD9E73839}"/>
          </ac:spMkLst>
        </pc:spChg>
        <pc:spChg chg="mod">
          <ac:chgData name="Ioannis Thermos" userId="0b87edb5547b8f91" providerId="LiveId" clId="{0AE3340E-DBB9-486D-B48F-4F5BF5586161}" dt="2024-03-20T10:20:22.429" v="122" actId="123"/>
          <ac:spMkLst>
            <pc:docMk/>
            <pc:sldMk cId="778687667" sldId="286"/>
            <ac:spMk id="9" creationId="{2453C146-286B-46B3-D4D8-75725587DCF6}"/>
          </ac:spMkLst>
        </pc:spChg>
      </pc:sldChg>
      <pc:sldChg chg="modSp mod">
        <pc:chgData name="Ioannis Thermos" userId="0b87edb5547b8f91" providerId="LiveId" clId="{0AE3340E-DBB9-486D-B48F-4F5BF5586161}" dt="2024-03-20T10:21:36.298" v="128" actId="20577"/>
        <pc:sldMkLst>
          <pc:docMk/>
          <pc:sldMk cId="955628773" sldId="287"/>
        </pc:sldMkLst>
        <pc:spChg chg="mod">
          <ac:chgData name="Ioannis Thermos" userId="0b87edb5547b8f91" providerId="LiveId" clId="{0AE3340E-DBB9-486D-B48F-4F5BF5586161}" dt="2024-03-20T10:15:20.589" v="52"/>
          <ac:spMkLst>
            <pc:docMk/>
            <pc:sldMk cId="955628773" sldId="287"/>
            <ac:spMk id="8" creationId="{BE35B203-97E8-504D-91F6-2AA4D75BBA9D}"/>
          </ac:spMkLst>
        </pc:spChg>
        <pc:spChg chg="mod">
          <ac:chgData name="Ioannis Thermos" userId="0b87edb5547b8f91" providerId="LiveId" clId="{0AE3340E-DBB9-486D-B48F-4F5BF5586161}" dt="2024-03-20T10:21:36.298" v="128" actId="20577"/>
          <ac:spMkLst>
            <pc:docMk/>
            <pc:sldMk cId="955628773" sldId="287"/>
            <ac:spMk id="9" creationId="{2453C146-286B-46B3-D4D8-75725587DCF6}"/>
          </ac:spMkLst>
        </pc:spChg>
      </pc:sldChg>
      <pc:sldChg chg="modSp mod">
        <pc:chgData name="Ioannis Thermos" userId="0b87edb5547b8f91" providerId="LiveId" clId="{0AE3340E-DBB9-486D-B48F-4F5BF5586161}" dt="2024-03-20T10:22:28.491" v="131" actId="20577"/>
        <pc:sldMkLst>
          <pc:docMk/>
          <pc:sldMk cId="3818420837" sldId="288"/>
        </pc:sldMkLst>
        <pc:spChg chg="mod">
          <ac:chgData name="Ioannis Thermos" userId="0b87edb5547b8f91" providerId="LiveId" clId="{0AE3340E-DBB9-486D-B48F-4F5BF5586161}" dt="2024-03-20T10:15:23.572" v="53"/>
          <ac:spMkLst>
            <pc:docMk/>
            <pc:sldMk cId="3818420837" sldId="288"/>
            <ac:spMk id="8" creationId="{BF33D0F2-6EB3-E681-4EA6-6930E2D255A4}"/>
          </ac:spMkLst>
        </pc:spChg>
        <pc:spChg chg="mod">
          <ac:chgData name="Ioannis Thermos" userId="0b87edb5547b8f91" providerId="LiveId" clId="{0AE3340E-DBB9-486D-B48F-4F5BF5586161}" dt="2024-03-20T10:22:28.491" v="131" actId="20577"/>
          <ac:spMkLst>
            <pc:docMk/>
            <pc:sldMk cId="3818420837" sldId="288"/>
            <ac:spMk id="9" creationId="{2453C146-286B-46B3-D4D8-75725587DCF6}"/>
          </ac:spMkLst>
        </pc:spChg>
      </pc:sldChg>
      <pc:sldChg chg="modSp mod">
        <pc:chgData name="Ioannis Thermos" userId="0b87edb5547b8f91" providerId="LiveId" clId="{0AE3340E-DBB9-486D-B48F-4F5BF5586161}" dt="2024-03-20T10:16:18.938" v="66"/>
        <pc:sldMkLst>
          <pc:docMk/>
          <pc:sldMk cId="1619635460" sldId="289"/>
        </pc:sldMkLst>
        <pc:spChg chg="mod">
          <ac:chgData name="Ioannis Thermos" userId="0b87edb5547b8f91" providerId="LiveId" clId="{0AE3340E-DBB9-486D-B48F-4F5BF5586161}" dt="2024-03-20T10:16:18.938" v="66"/>
          <ac:spMkLst>
            <pc:docMk/>
            <pc:sldMk cId="1619635460" sldId="289"/>
            <ac:spMk id="10" creationId="{85B53A2F-C70A-F2AC-EBB9-856D1B99877E}"/>
          </ac:spMkLst>
        </pc:spChg>
      </pc:sldChg>
      <pc:sldChg chg="modSp mod">
        <pc:chgData name="Ioannis Thermos" userId="0b87edb5547b8f91" providerId="LiveId" clId="{0AE3340E-DBB9-486D-B48F-4F5BF5586161}" dt="2024-03-20T10:30:53.311" v="144" actId="27636"/>
        <pc:sldMkLst>
          <pc:docMk/>
          <pc:sldMk cId="1642070532" sldId="290"/>
        </pc:sldMkLst>
        <pc:spChg chg="mod">
          <ac:chgData name="Ioannis Thermos" userId="0b87edb5547b8f91" providerId="LiveId" clId="{0AE3340E-DBB9-486D-B48F-4F5BF5586161}" dt="2024-03-20T10:30:53.311" v="144" actId="27636"/>
          <ac:spMkLst>
            <pc:docMk/>
            <pc:sldMk cId="1642070532" sldId="290"/>
            <ac:spMk id="9" creationId="{2453C146-286B-46B3-D4D8-75725587DCF6}"/>
          </ac:spMkLst>
        </pc:spChg>
        <pc:spChg chg="mod">
          <ac:chgData name="Ioannis Thermos" userId="0b87edb5547b8f91" providerId="LiveId" clId="{0AE3340E-DBB9-486D-B48F-4F5BF5586161}" dt="2024-03-20T10:16:23.114" v="67"/>
          <ac:spMkLst>
            <pc:docMk/>
            <pc:sldMk cId="1642070532" sldId="290"/>
            <ac:spMk id="12" creationId="{A0B2C5B9-877D-6398-9890-7DF9074AF31A}"/>
          </ac:spMkLst>
        </pc:spChg>
      </pc:sldChg>
      <pc:sldChg chg="modSp mod">
        <pc:chgData name="Ioannis Thermos" userId="0b87edb5547b8f91" providerId="LiveId" clId="{0AE3340E-DBB9-486D-B48F-4F5BF5586161}" dt="2024-03-20T10:16:27.676" v="68"/>
        <pc:sldMkLst>
          <pc:docMk/>
          <pc:sldMk cId="3328939095" sldId="291"/>
        </pc:sldMkLst>
        <pc:spChg chg="mod">
          <ac:chgData name="Ioannis Thermos" userId="0b87edb5547b8f91" providerId="LiveId" clId="{0AE3340E-DBB9-486D-B48F-4F5BF5586161}" dt="2024-03-20T10:16:27.676" v="68"/>
          <ac:spMkLst>
            <pc:docMk/>
            <pc:sldMk cId="3328939095" sldId="291"/>
            <ac:spMk id="6" creationId="{D692CFAF-D9AC-ADC2-8369-66B1AA384B46}"/>
          </ac:spMkLst>
        </pc:spChg>
      </pc:sldChg>
      <pc:sldChg chg="modSp mod">
        <pc:chgData name="Ioannis Thermos" userId="0b87edb5547b8f91" providerId="LiveId" clId="{0AE3340E-DBB9-486D-B48F-4F5BF5586161}" dt="2024-03-20T10:31:24.538" v="145" actId="122"/>
        <pc:sldMkLst>
          <pc:docMk/>
          <pc:sldMk cId="4072289929" sldId="292"/>
        </pc:sldMkLst>
        <pc:spChg chg="mod">
          <ac:chgData name="Ioannis Thermos" userId="0b87edb5547b8f91" providerId="LiveId" clId="{0AE3340E-DBB9-486D-B48F-4F5BF5586161}" dt="2024-03-20T10:31:24.538" v="145" actId="122"/>
          <ac:spMkLst>
            <pc:docMk/>
            <pc:sldMk cId="4072289929" sldId="292"/>
            <ac:spMk id="8" creationId="{074F9C98-3E6D-3F4C-7BE3-A80EB4586B39}"/>
          </ac:spMkLst>
        </pc:spChg>
        <pc:spChg chg="mod">
          <ac:chgData name="Ioannis Thermos" userId="0b87edb5547b8f91" providerId="LiveId" clId="{0AE3340E-DBB9-486D-B48F-4F5BF5586161}" dt="2024-03-20T10:16:31.818" v="69"/>
          <ac:spMkLst>
            <pc:docMk/>
            <pc:sldMk cId="4072289929" sldId="292"/>
            <ac:spMk id="9" creationId="{6DD2EB11-9107-C080-F8A5-50C1CE0C447A}"/>
          </ac:spMkLst>
        </pc:spChg>
      </pc:sldChg>
      <pc:sldChg chg="modSp mod">
        <pc:chgData name="Ioannis Thermos" userId="0b87edb5547b8f91" providerId="LiveId" clId="{0AE3340E-DBB9-486D-B48F-4F5BF5586161}" dt="2024-03-20T10:31:41.830" v="146" actId="122"/>
        <pc:sldMkLst>
          <pc:docMk/>
          <pc:sldMk cId="548581364" sldId="293"/>
        </pc:sldMkLst>
        <pc:spChg chg="mod">
          <ac:chgData name="Ioannis Thermos" userId="0b87edb5547b8f91" providerId="LiveId" clId="{0AE3340E-DBB9-486D-B48F-4F5BF5586161}" dt="2024-03-20T10:31:41.830" v="146" actId="122"/>
          <ac:spMkLst>
            <pc:docMk/>
            <pc:sldMk cId="548581364" sldId="293"/>
            <ac:spMk id="8" creationId="{074F9C98-3E6D-3F4C-7BE3-A80EB4586B39}"/>
          </ac:spMkLst>
        </pc:spChg>
        <pc:spChg chg="mod">
          <ac:chgData name="Ioannis Thermos" userId="0b87edb5547b8f91" providerId="LiveId" clId="{0AE3340E-DBB9-486D-B48F-4F5BF5586161}" dt="2024-03-20T10:16:35.784" v="70"/>
          <ac:spMkLst>
            <pc:docMk/>
            <pc:sldMk cId="548581364" sldId="293"/>
            <ac:spMk id="9" creationId="{205D3F68-4D4F-59C5-988B-9B60A7F84599}"/>
          </ac:spMkLst>
        </pc:spChg>
      </pc:sldChg>
      <pc:sldChg chg="modSp mod">
        <pc:chgData name="Ioannis Thermos" userId="0b87edb5547b8f91" providerId="LiveId" clId="{0AE3340E-DBB9-486D-B48F-4F5BF5586161}" dt="2024-03-20T10:16:39.369" v="71"/>
        <pc:sldMkLst>
          <pc:docMk/>
          <pc:sldMk cId="563069" sldId="294"/>
        </pc:sldMkLst>
        <pc:spChg chg="mod">
          <ac:chgData name="Ioannis Thermos" userId="0b87edb5547b8f91" providerId="LiveId" clId="{0AE3340E-DBB9-486D-B48F-4F5BF5586161}" dt="2024-03-20T10:16:39.369" v="71"/>
          <ac:spMkLst>
            <pc:docMk/>
            <pc:sldMk cId="563069" sldId="294"/>
            <ac:spMk id="6" creationId="{9905DE6A-CC2F-8794-4934-E3CCED0117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30/04/2024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Κάντε κλικ για να τροποποιήσετε το στυλ του τίτλου του σχήματος</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Ενότητα</a:t>
            </a:r>
            <a:r>
              <a:rPr lang="en-US" dirty="0"/>
              <a:t>: XXXXXXX / </a:t>
            </a:r>
            <a:r>
              <a:rPr lang="en-US" b="1" dirty="0"/>
              <a:t>Μαθησιακή Ενότητα</a:t>
            </a:r>
            <a:r>
              <a:rPr lang="en-US" dirty="0"/>
              <a:t>: YYYYYYYYY / </a:t>
            </a:r>
            <a:r>
              <a:rPr lang="en-US" b="1" dirty="0"/>
              <a:t>Υποενότητα</a:t>
            </a:r>
            <a:r>
              <a:rPr lang="en-US" dirty="0"/>
              <a:t>: ZZZZZZZZZZ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0.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4.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5.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video" Target="https://www.youtube.com/embed/kEa2z9POw6M?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ideo" Target="https://www.youtube.com/embed/AHVr3wderFg?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5.xml"/><Relationship Id="rId1" Type="http://schemas.openxmlformats.org/officeDocument/2006/relationships/video" Target="https://www.youtube.com/embed/97JZMrnRnYM?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b="1" dirty="0"/>
              <a:t>Συστήματα υπολογιστών: Pi</a:t>
            </a:r>
            <a:endParaRPr lang="en-GB" sz="3600" b="1"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955646" y="1562194"/>
            <a:ext cx="4555922" cy="4395600"/>
          </a:xfrm>
        </p:spPr>
        <p:txBody>
          <a:bodyPr>
            <a:normAutofit lnSpcReduction="10000"/>
          </a:bodyPr>
          <a:lstStyle/>
          <a:p>
            <a:pPr algn="just"/>
            <a:r>
              <a:rPr lang="en-US" sz="1800" dirty="0"/>
              <a:t>Το </a:t>
            </a:r>
            <a:r>
              <a:rPr lang="en-US" sz="1800" b="1" dirty="0"/>
              <a:t>Arduino </a:t>
            </a:r>
            <a:r>
              <a:rPr lang="en-US" sz="1800" dirty="0"/>
              <a:t>διαθέτει ψηφιακές εισόδους/εξόδους και αναλογικές εισόδους. Οι τελευταίες είναι ιδιαίτερα χρήσιμες, καθώς μπορούν να χρησιμοποιηθούν για την ψηφιοποίηση χρήσιμων δεδομένων (γωνία, απόσταση, θερμοκρασία, φωτεινότητα κ.λπ.).</a:t>
            </a:r>
          </a:p>
          <a:p>
            <a:pPr algn="just"/>
            <a:endParaRPr lang="en-US" sz="1800" dirty="0"/>
          </a:p>
          <a:p>
            <a:pPr algn="just"/>
            <a:r>
              <a:rPr lang="en-US" sz="1800" b="1" dirty="0"/>
              <a:t>Βατόμουρο </a:t>
            </a:r>
            <a:r>
              <a:rPr lang="en-US" sz="1800" dirty="0"/>
              <a:t>είναι πολύ πιο ισχυρό από το Arduino, έχει θύρες GPIO, USB, Ethernet (σε νεότερες εκδόσεις επίσης Wi-Fi, Bluetooth) και είναι ένα ιδανικό περιβάλλον για την ανάπτυξη εφαρμογών σε ένα περιβάλλον Linux εφαρμογή, και τώρα υποστηρίζει δημοφιλή εκπαιδευτικά περιβάλλοντα όπως το MIT Scratch ή Python και γίνεται όλο και πιο δημοφιλής.</a:t>
            </a:r>
            <a:endParaRPr lang="en-GB" sz="1800" dirty="0"/>
          </a:p>
        </p:txBody>
      </p:sp>
      <p:pic>
        <p:nvPicPr>
          <p:cNvPr id="2" name="Picture 1">
            <a:extLst>
              <a:ext uri="{FF2B5EF4-FFF2-40B4-BE49-F238E27FC236}">
                <a16:creationId xmlns:a16="http://schemas.microsoft.com/office/drawing/2014/main" id="{2370098D-89E8-5C9A-FD31-AF1C51F123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1776" y="1657350"/>
            <a:ext cx="2905387" cy="1933229"/>
          </a:xfrm>
          <a:prstGeom prst="rect">
            <a:avLst/>
          </a:prstGeom>
          <a:noFill/>
          <a:ln>
            <a:noFill/>
          </a:ln>
        </p:spPr>
      </p:pic>
      <p:pic>
        <p:nvPicPr>
          <p:cNvPr id="5" name="Picture 4">
            <a:extLst>
              <a:ext uri="{FF2B5EF4-FFF2-40B4-BE49-F238E27FC236}">
                <a16:creationId xmlns:a16="http://schemas.microsoft.com/office/drawing/2014/main" id="{7734D505-FAA3-8B39-F2C4-7A7FF8AEE5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6981" y="1657349"/>
            <a:ext cx="2905387" cy="1979479"/>
          </a:xfrm>
          <a:prstGeom prst="rect">
            <a:avLst/>
          </a:prstGeom>
          <a:noFill/>
          <a:ln>
            <a:noFill/>
          </a:ln>
        </p:spPr>
      </p:pic>
      <p:sp>
        <p:nvSpPr>
          <p:cNvPr id="10" name="Rectangle 9">
            <a:extLst>
              <a:ext uri="{FF2B5EF4-FFF2-40B4-BE49-F238E27FC236}">
                <a16:creationId xmlns:a16="http://schemas.microsoft.com/office/drawing/2014/main" id="{816E0CA3-858B-066C-ECE0-CFB664CD5FCE}"/>
              </a:ext>
            </a:extLst>
          </p:cNvPr>
          <p:cNvSpPr/>
          <p:nvPr/>
        </p:nvSpPr>
        <p:spPr>
          <a:xfrm>
            <a:off x="6023295" y="3959604"/>
            <a:ext cx="5897461" cy="864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Raspberry Pi Arduino Uno</a:t>
            </a:r>
            <a:endParaRPr lang="el-GR" dirty="0">
              <a:ln>
                <a:solidFill>
                  <a:schemeClr val="tx1"/>
                </a:solidFill>
              </a:ln>
              <a:solidFill>
                <a:schemeClr val="bg1"/>
              </a:solidFill>
            </a:endParaRPr>
          </a:p>
        </p:txBody>
      </p:sp>
      <p:sp>
        <p:nvSpPr>
          <p:cNvPr id="8" name="Segnaposto piè di pagina 1">
            <a:extLst>
              <a:ext uri="{FF2B5EF4-FFF2-40B4-BE49-F238E27FC236}">
                <a16:creationId xmlns:a16="http://schemas.microsoft.com/office/drawing/2014/main" id="{BF33D0F2-6EB3-E681-4EA6-6930E2D255A4}"/>
              </a:ext>
            </a:extLst>
          </p:cNvPr>
          <p:cNvSpPr>
            <a:spLocks noGrp="1"/>
          </p:cNvSpPr>
          <p:nvPr>
            <p:ph type="ftr" sz="quarter" idx="10"/>
          </p:nvPr>
        </p:nvSpPr>
        <p:spPr>
          <a:xfrm>
            <a:off x="838200" y="6238875"/>
            <a:ext cx="9982200" cy="600075"/>
          </a:xfrm>
        </p:spPr>
        <p:txBody>
          <a:body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2</a:t>
            </a:r>
            <a:r>
              <a:rPr lang="en-US" b="0" dirty="0"/>
              <a:t>η</a:t>
            </a:r>
          </a:p>
        </p:txBody>
      </p:sp>
    </p:spTree>
    <p:extLst>
      <p:ext uri="{BB962C8B-B14F-4D97-AF65-F5344CB8AC3E}">
        <p14:creationId xmlns:p14="http://schemas.microsoft.com/office/powerpoint/2010/main" val="381842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600075"/>
          </a:xfrm>
        </p:spPr>
        <p:txBody>
          <a:bodyPr>
            <a:normAutofit/>
          </a:bodyPr>
          <a:lstStyle/>
          <a:p>
            <a:pPr algn="ctr"/>
            <a:r>
              <a:rPr lang="en-GB" sz="3600" b="1" dirty="0"/>
              <a:t>Εφαρμογές στη γεωργία</a:t>
            </a:r>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478710" cy="4351338"/>
          </a:xfrm>
        </p:spPr>
        <p:txBody>
          <a:bodyPr/>
          <a:lstStyle/>
          <a:p>
            <a:pPr marL="0" indent="0">
              <a:buNone/>
            </a:pPr>
            <a:r>
              <a:rPr lang="en-US" sz="1800" b="1" dirty="0">
                <a:solidFill>
                  <a:schemeClr val="tx1"/>
                </a:solidFill>
              </a:rPr>
              <a:t>1)Αυτοματοποίηση στην παραγωγή καλλιεργειών αγρού</a:t>
            </a:r>
          </a:p>
          <a:p>
            <a:pPr algn="just"/>
            <a:r>
              <a:rPr lang="en-US" sz="1800" b="1" dirty="0" err="1"/>
              <a:t>Αυτόμ</a:t>
            </a:r>
            <a:r>
              <a:rPr lang="en-US" sz="1800" b="1" dirty="0"/>
              <a:t>ατη καθοδήγηση: </a:t>
            </a:r>
            <a:r>
              <a:rPr lang="en-US" sz="1800" dirty="0">
                <a:solidFill>
                  <a:srgbClr val="000000"/>
                </a:solidFill>
                <a:cs typeface="Calibri" panose="020F0502020204030204" pitchFamily="34" charset="0"/>
              </a:rPr>
              <a:t>Στις </a:t>
            </a:r>
            <a:r>
              <a:rPr lang="en-GB" sz="1800" dirty="0">
                <a:solidFill>
                  <a:srgbClr val="000000"/>
                </a:solidFill>
                <a:cs typeface="Calibri" panose="020F0502020204030204" pitchFamily="34" charset="0"/>
              </a:rPr>
              <a:t>περισσότερες </a:t>
            </a:r>
            <a:r>
              <a:rPr lang="en-GB" sz="1800" dirty="0">
                <a:solidFill>
                  <a:srgbClr val="000000"/>
                </a:solidFill>
                <a:effectLst/>
                <a:ea typeface="Times New Roman" panose="02020603050405020304" pitchFamily="18" charset="0"/>
                <a:cs typeface="Calibri" panose="020F0502020204030204" pitchFamily="34" charset="0"/>
              </a:rPr>
              <a:t>π</a:t>
            </a:r>
            <a:r>
              <a:rPr lang="en-GB" sz="1800" dirty="0" err="1">
                <a:solidFill>
                  <a:srgbClr val="000000"/>
                </a:solidFill>
                <a:effectLst/>
                <a:ea typeface="Times New Roman" panose="02020603050405020304" pitchFamily="18" charset="0"/>
                <a:cs typeface="Calibri" panose="020F0502020204030204" pitchFamily="34" charset="0"/>
              </a:rPr>
              <a:t>ερι</a:t>
            </a:r>
            <a:r>
              <a:rPr lang="en-GB" sz="1800" dirty="0">
                <a:solidFill>
                  <a:srgbClr val="000000"/>
                </a:solidFill>
                <a:effectLst/>
                <a:ea typeface="Times New Roman" panose="02020603050405020304" pitchFamily="18" charset="0"/>
                <a:cs typeface="Calibri" panose="020F0502020204030204" pitchFamily="34" charset="0"/>
              </a:rPr>
              <a:t>πτώσεις, οι χειριστές χρησιμοποιούν αυτόματη καθοδήγηση για να ακολουθούν παράλληλες διαδρομές μέσα στο χωράφι.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Κατά την έναρξη των εργασιών πεδίου, εισάγεται μια γραμμή Α-Β στην κονσόλα ελέγχου και αποθηκεύονται οι συντεταγμένες GPS. Καθώς ο χειριστής συνεχίζει να καλύπτει το χωράφι, μπορεί να ενεργοποιηθεί το σύστημα αυτόματης καθοδήγησης και ο εξοπλισμός θα προσπαθήσει να ακολουθήσει παράλληλες διαδρομές για να καλύψει το χωράφι με βάση την ανατροφοδότηση των αισθητήρων διεύθυνσης και τα δεδομένα GPS.</a:t>
            </a:r>
            <a:endParaRPr lang="en-US" sz="1800" dirty="0"/>
          </a:p>
          <a:p>
            <a:endParaRPr lang="en-US"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11</a:t>
            </a:fld>
            <a:endParaRPr lang="en-US" dirty="0"/>
          </a:p>
        </p:txBody>
      </p:sp>
      <p:pic>
        <p:nvPicPr>
          <p:cNvPr id="6" name="Picture 5" descr="Diagram of a tractor with text&#10;&#10;Description automatically generated">
            <a:extLst>
              <a:ext uri="{FF2B5EF4-FFF2-40B4-BE49-F238E27FC236}">
                <a16:creationId xmlns:a16="http://schemas.microsoft.com/office/drawing/2014/main" id="{EFD2CF33-85A5-7C90-E820-836942D18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956" y="2030390"/>
            <a:ext cx="5013477" cy="2797219"/>
          </a:xfrm>
          <a:prstGeom prst="rect">
            <a:avLst/>
          </a:prstGeom>
        </p:spPr>
      </p:pic>
      <p:sp>
        <p:nvSpPr>
          <p:cNvPr id="8" name="Segnaposto piè di pagina 1">
            <a:extLst>
              <a:ext uri="{FF2B5EF4-FFF2-40B4-BE49-F238E27FC236}">
                <a16:creationId xmlns:a16="http://schemas.microsoft.com/office/drawing/2014/main" id="{8157E55A-33B6-558F-75A8-11E72ABFA4B8}"/>
              </a:ext>
            </a:extLst>
          </p:cNvPr>
          <p:cNvSpPr>
            <a:spLocks noGrp="1"/>
          </p:cNvSpPr>
          <p:nvPr>
            <p:ph type="ftr" sz="quarter" idx="11"/>
          </p:nvPr>
        </p:nvSpPr>
        <p:spPr>
          <a:xfrm>
            <a:off x="838200" y="6238876"/>
            <a:ext cx="9982200" cy="600074"/>
          </a:xfrm>
        </p:spPr>
        <p:txBody>
          <a:body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dirty="0"/>
              <a:t>3</a:t>
            </a:r>
            <a:r>
              <a:rPr lang="en-US" b="0" dirty="0"/>
              <a:t>η</a:t>
            </a:r>
          </a:p>
        </p:txBody>
      </p:sp>
    </p:spTree>
    <p:extLst>
      <p:ext uri="{BB962C8B-B14F-4D97-AF65-F5344CB8AC3E}">
        <p14:creationId xmlns:p14="http://schemas.microsoft.com/office/powerpoint/2010/main" val="166624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681037"/>
            <a:ext cx="10515600" cy="585701"/>
          </a:xfrm>
        </p:spPr>
        <p:txBody>
          <a:bodyPr>
            <a:normAutofit/>
          </a:bodyPr>
          <a:lstStyle/>
          <a:p>
            <a:pPr algn="ctr"/>
            <a:r>
              <a:rPr lang="en-GB" sz="3600" b="1" dirty="0"/>
              <a:t>Εφαρμογές στη γεωργία</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a:xfrm>
            <a:off x="838201" y="1895911"/>
            <a:ext cx="5579378" cy="4281051"/>
          </a:xfrm>
        </p:spPr>
        <p:txBody>
          <a:bodyPr/>
          <a:lstStyle/>
          <a:p>
            <a:r>
              <a:rPr lang="en-GB" sz="1800" b="1" dirty="0">
                <a:solidFill>
                  <a:schemeClr val="tx1"/>
                </a:solidFill>
              </a:rPr>
              <a:t>Τεχνολογία μεταβλητού ρυθμού (VRT): </a:t>
            </a:r>
          </a:p>
          <a:p>
            <a:pPr marL="0" indent="0" algn="just">
              <a:buNone/>
            </a:pPr>
            <a:r>
              <a:rPr lang="en-GB" sz="1800" dirty="0" err="1">
                <a:solidFill>
                  <a:srgbClr val="000000"/>
                </a:solidFill>
                <a:effectLst/>
                <a:ea typeface="Times New Roman" panose="02020603050405020304" pitchFamily="18" charset="0"/>
                <a:cs typeface="Calibri" panose="020F0502020204030204" pitchFamily="34" charset="0"/>
              </a:rPr>
              <a:t>Είν</a:t>
            </a:r>
            <a:r>
              <a:rPr lang="en-GB" sz="1800" dirty="0">
                <a:solidFill>
                  <a:srgbClr val="000000"/>
                </a:solidFill>
                <a:effectLst/>
                <a:ea typeface="Times New Roman" panose="02020603050405020304" pitchFamily="18" charset="0"/>
                <a:cs typeface="Calibri" panose="020F0502020204030204" pitchFamily="34" charset="0"/>
              </a:rPr>
              <a:t>αι η εφαρμογή διαφορετικών ποσοτήτων εισροών ανά μονάδα επιφάνειας ενός αγρού με βάση τις ανάγκες του εδάφους και των φυτών.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Είναι μια δημοφιλής τεχνολογία γεωργίας ακριβείας που βελτιώνει την αποτελεσματικότητα της εφαρμογής, μειώνοντας παράλληλα το κόστος. Η VRT μπορεί να βασίζεται σε χάρτη ή σε αισθητήρες, ανάλογα με τον τύπο της καλλιέργειας και τη λειτουργία του χωραφιού.</a:t>
            </a:r>
            <a:endParaRPr lang="en-GB" sz="1800" dirty="0"/>
          </a:p>
          <a:p>
            <a:endParaRPr lang="en-GB"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t>12</a:t>
            </a:fld>
            <a:endParaRPr lang="en-US" dirty="0"/>
          </a:p>
        </p:txBody>
      </p:sp>
      <p:pic>
        <p:nvPicPr>
          <p:cNvPr id="6" name="Picture 5" descr="A close-up of a map&#10;&#10;Description automatically generated">
            <a:extLst>
              <a:ext uri="{FF2B5EF4-FFF2-40B4-BE49-F238E27FC236}">
                <a16:creationId xmlns:a16="http://schemas.microsoft.com/office/drawing/2014/main" id="{0BE3BB1A-54DE-C6D9-7CF7-4E2D3F86C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215" y="1977704"/>
            <a:ext cx="5122219" cy="2902591"/>
          </a:xfrm>
          <a:prstGeom prst="rect">
            <a:avLst/>
          </a:prstGeom>
        </p:spPr>
      </p:pic>
      <p:sp>
        <p:nvSpPr>
          <p:cNvPr id="7" name="Segnaposto piè di pagina 1">
            <a:extLst>
              <a:ext uri="{FF2B5EF4-FFF2-40B4-BE49-F238E27FC236}">
                <a16:creationId xmlns:a16="http://schemas.microsoft.com/office/drawing/2014/main" id="{94218135-7902-786E-3678-20264DA61885}"/>
              </a:ext>
            </a:extLst>
          </p:cNvPr>
          <p:cNvSpPr>
            <a:spLocks noGrp="1"/>
          </p:cNvSpPr>
          <p:nvPr>
            <p:ph type="ftr" sz="quarter" idx="11"/>
          </p:nvPr>
        </p:nvSpPr>
        <p:spPr>
          <a:xfrm>
            <a:off x="838200" y="6238876"/>
            <a:ext cx="9982200" cy="600074"/>
          </a:xfrm>
        </p:spPr>
        <p:txBody>
          <a:body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dirty="0"/>
              <a:t>3</a:t>
            </a:r>
            <a:r>
              <a:rPr lang="en-US" b="0" dirty="0"/>
              <a:t>η</a:t>
            </a:r>
          </a:p>
        </p:txBody>
      </p:sp>
    </p:spTree>
    <p:extLst>
      <p:ext uri="{BB962C8B-B14F-4D97-AF65-F5344CB8AC3E}">
        <p14:creationId xmlns:p14="http://schemas.microsoft.com/office/powerpoint/2010/main" val="3144644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838200" y="812800"/>
            <a:ext cx="10515600" cy="529439"/>
          </a:xfrm>
        </p:spPr>
        <p:txBody>
          <a:bodyPr>
            <a:noAutofit/>
          </a:bodyPr>
          <a:lstStyle/>
          <a:p>
            <a:pPr algn="ctr"/>
            <a:r>
              <a:rPr lang="en-GB" sz="3600" b="1" dirty="0"/>
              <a:t>Εφαρμογές στη γεωργία</a:t>
            </a:r>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p:txBody>
          <a:bodyPr>
            <a:normAutofit/>
          </a:bodyPr>
          <a:lstStyle/>
          <a:p>
            <a:pPr algn="just"/>
            <a:r>
              <a:rPr lang="en-GB" sz="1800" b="1" dirty="0"/>
              <a:t>Αυτοματοποίηση συγκομιδής</a:t>
            </a:r>
            <a:r>
              <a:rPr lang="en-GB" sz="1800" dirty="0"/>
              <a:t>: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Τις τελευταίες δύο δεκαετίες, οι μετρητές απόδοσης αποτελούν μια από τις πιο αξιοσημείωτες εξελίξεις στην τεχνολογία συγκομιδής. Οι κατασκευαστές συνεχίζουν να βελτιώνουν αυτά τα συστήματα ώστε να παρέχουν μετρήσεις απόδοσης και υγρασίας στον χειριστή κατά τη διάρκεια των εργασιών συγκομιδής, καθώς και λογισμικό υπολογιστή για μεταγενέστερη επεξεργασία. Πολλοί παραγωγοί χρησιμοποιούν συστήματα αυτόματης διεύθυνσης στις θεριζοαλωνιστικές μηχανές για να βελτιώσουν την αποδοτικότητα του χωραφιού. </a:t>
            </a:r>
            <a:endParaRPr lang="en-GB" sz="1800" dirty="0"/>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13</a:t>
            </a:fld>
            <a:endParaRPr lang="en-US" dirty="0"/>
          </a:p>
        </p:txBody>
      </p:sp>
      <p:pic>
        <p:nvPicPr>
          <p:cNvPr id="4" name="Picture 3">
            <a:extLst>
              <a:ext uri="{FF2B5EF4-FFF2-40B4-BE49-F238E27FC236}">
                <a16:creationId xmlns:a16="http://schemas.microsoft.com/office/drawing/2014/main" id="{E3CD3CE9-7FB5-4A65-DC62-1F9A367E2F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6195" y="1559853"/>
            <a:ext cx="3897605" cy="1669907"/>
          </a:xfrm>
          <a:prstGeom prst="rect">
            <a:avLst/>
          </a:prstGeom>
          <a:noFill/>
          <a:ln>
            <a:noFill/>
          </a:ln>
        </p:spPr>
      </p:pic>
      <p:pic>
        <p:nvPicPr>
          <p:cNvPr id="5" name="Picture 4" descr="Diagram of a machine with a camera and a camera&#10;&#10;Description automatically generated with medium confidence">
            <a:extLst>
              <a:ext uri="{FF2B5EF4-FFF2-40B4-BE49-F238E27FC236}">
                <a16:creationId xmlns:a16="http://schemas.microsoft.com/office/drawing/2014/main" id="{2E43B08C-97D1-A69E-3543-C30E09703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382" y="3418294"/>
            <a:ext cx="2147523" cy="2626906"/>
          </a:xfrm>
          <a:prstGeom prst="rect">
            <a:avLst/>
          </a:prstGeom>
        </p:spPr>
      </p:pic>
      <p:sp>
        <p:nvSpPr>
          <p:cNvPr id="6" name="Segnaposto piè di pagina 1">
            <a:extLst>
              <a:ext uri="{FF2B5EF4-FFF2-40B4-BE49-F238E27FC236}">
                <a16:creationId xmlns:a16="http://schemas.microsoft.com/office/drawing/2014/main" id="{D5C813D1-5617-5615-B671-E72A97C9DB34}"/>
              </a:ext>
            </a:extLst>
          </p:cNvPr>
          <p:cNvSpPr>
            <a:spLocks noGrp="1"/>
          </p:cNvSpPr>
          <p:nvPr>
            <p:ph type="ftr" sz="quarter" idx="11"/>
          </p:nvPr>
        </p:nvSpPr>
        <p:spPr>
          <a:xfrm>
            <a:off x="838200" y="6238876"/>
            <a:ext cx="9982200" cy="600074"/>
          </a:xfrm>
        </p:spPr>
        <p:txBody>
          <a:body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dirty="0"/>
              <a:t>3</a:t>
            </a:r>
            <a:r>
              <a:rPr lang="en-US" b="0" dirty="0"/>
              <a:t>η</a:t>
            </a:r>
          </a:p>
        </p:txBody>
      </p:sp>
    </p:spTree>
    <p:extLst>
      <p:ext uri="{BB962C8B-B14F-4D97-AF65-F5344CB8AC3E}">
        <p14:creationId xmlns:p14="http://schemas.microsoft.com/office/powerpoint/2010/main" val="1455482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1452693" y="704415"/>
            <a:ext cx="9286613" cy="600073"/>
          </a:xfrm>
        </p:spPr>
        <p:txBody>
          <a:bodyPr>
            <a:noAutofit/>
          </a:bodyPr>
          <a:lstStyle/>
          <a:p>
            <a:pPr algn="ctr"/>
            <a:r>
              <a:rPr lang="en-GB" sz="3600" b="1" dirty="0"/>
              <a:t>Εφαρμογές στη γεωργία</a:t>
            </a:r>
            <a:endParaRPr lang="it-IT" sz="3600" b="1" dirty="0">
              <a:solidFill>
                <a:srgbClr val="94C020"/>
              </a:solidFill>
            </a:endParaRPr>
          </a:p>
        </p:txBody>
      </p:sp>
      <p:sp>
        <p:nvSpPr>
          <p:cNvPr id="3" name="Segnaposto contenuto 2">
            <a:extLst>
              <a:ext uri="{FF2B5EF4-FFF2-40B4-BE49-F238E27FC236}">
                <a16:creationId xmlns:a16="http://schemas.microsoft.com/office/drawing/2014/main" id="{93284982-84BF-655A-89C6-DB61C39A9D05}"/>
              </a:ext>
            </a:extLst>
          </p:cNvPr>
          <p:cNvSpPr>
            <a:spLocks noGrp="1"/>
          </p:cNvSpPr>
          <p:nvPr>
            <p:ph idx="1"/>
          </p:nvPr>
        </p:nvSpPr>
        <p:spPr>
          <a:xfrm>
            <a:off x="921580" y="1403532"/>
            <a:ext cx="7126865" cy="1960453"/>
          </a:xfrm>
        </p:spPr>
        <p:txBody>
          <a:bodyPr>
            <a:normAutofit/>
          </a:bodyPr>
          <a:lstStyle/>
          <a:p>
            <a:r>
              <a:rPr lang="it-IT" sz="1800" b="1" dirty="0">
                <a:solidFill>
                  <a:schemeClr val="tx1"/>
                </a:solidFill>
              </a:rPr>
              <a:t>Αυτοματοποίηση στην παραγωγή του Animal House</a:t>
            </a:r>
          </a:p>
          <a:p>
            <a:pPr marL="0" indent="0" algn="just">
              <a:buNone/>
            </a:pPr>
            <a:r>
              <a:rPr lang="en-US" sz="1800" dirty="0">
                <a:solidFill>
                  <a:schemeClr val="tx1">
                    <a:lumMod val="65000"/>
                    <a:lumOff val="35000"/>
                  </a:schemeClr>
                </a:solidFill>
              </a:rPr>
              <a:t>Οι αυτοματοποιημένοι σταθμοί σίτισης γίνονται όλο και πιο δημοφιλείς για τα μοσχάρια γαλακτοπαραγωγής, επιτρέποντας τη συνεχή παρακολούθηση της σίτισης. Τα συστήματα διαχείρισης κοπριάς, είτε πρόκειται για ξηρή είτε για υγρή, αξιοποιούν τα μηχανοποιημένα μηχανήματα απομάκρυνσης για τη διατήρηση της ποιότητας του εσωτερικού αέρα σε διάφορες εγκαταστάσεις ζώων.</a:t>
            </a:r>
            <a:endParaRPr lang="it-IT" sz="1800" dirty="0">
              <a:solidFill>
                <a:schemeClr val="tx1">
                  <a:lumMod val="65000"/>
                  <a:lumOff val="35000"/>
                </a:schemeClr>
              </a:solidFill>
            </a:endParaRPr>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14</a:t>
            </a:fld>
            <a:endParaRPr lang="en-US" dirty="0"/>
          </a:p>
        </p:txBody>
      </p:sp>
      <p:pic>
        <p:nvPicPr>
          <p:cNvPr id="6" name="Picture 5">
            <a:extLst>
              <a:ext uri="{FF2B5EF4-FFF2-40B4-BE49-F238E27FC236}">
                <a16:creationId xmlns:a16="http://schemas.microsoft.com/office/drawing/2014/main" id="{550BE7E3-B3A5-51BE-DE07-E0BB00322E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6562" y="1371024"/>
            <a:ext cx="2533858" cy="2025468"/>
          </a:xfrm>
          <a:prstGeom prst="rect">
            <a:avLst/>
          </a:prstGeom>
          <a:noFill/>
          <a:ln>
            <a:noFill/>
          </a:ln>
        </p:spPr>
      </p:pic>
      <p:pic>
        <p:nvPicPr>
          <p:cNvPr id="8" name="Picture 7">
            <a:extLst>
              <a:ext uri="{FF2B5EF4-FFF2-40B4-BE49-F238E27FC236}">
                <a16:creationId xmlns:a16="http://schemas.microsoft.com/office/drawing/2014/main" id="{4BE79010-3D9C-2B8D-FE3F-BC7AA2B59C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5439" y="3494016"/>
            <a:ext cx="2951511" cy="2342314"/>
          </a:xfrm>
          <a:prstGeom prst="rect">
            <a:avLst/>
          </a:prstGeom>
          <a:noFill/>
          <a:ln>
            <a:noFill/>
          </a:ln>
        </p:spPr>
      </p:pic>
      <p:pic>
        <p:nvPicPr>
          <p:cNvPr id="9" name="Picture 8">
            <a:extLst>
              <a:ext uri="{FF2B5EF4-FFF2-40B4-BE49-F238E27FC236}">
                <a16:creationId xmlns:a16="http://schemas.microsoft.com/office/drawing/2014/main" id="{0DC35515-8C1E-C01C-2E00-493653FDB7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6562" y="3540100"/>
            <a:ext cx="2809313" cy="2245716"/>
          </a:xfrm>
          <a:prstGeom prst="rect">
            <a:avLst/>
          </a:prstGeom>
          <a:noFill/>
          <a:ln>
            <a:noFill/>
          </a:ln>
        </p:spPr>
      </p:pic>
      <p:sp>
        <p:nvSpPr>
          <p:cNvPr id="7" name="Segnaposto piè di pagina 1">
            <a:extLst>
              <a:ext uri="{FF2B5EF4-FFF2-40B4-BE49-F238E27FC236}">
                <a16:creationId xmlns:a16="http://schemas.microsoft.com/office/drawing/2014/main" id="{312866BC-5FD7-8822-4E9D-D4B9DD2D7BDC}"/>
              </a:ext>
            </a:extLst>
          </p:cNvPr>
          <p:cNvSpPr>
            <a:spLocks noGrp="1"/>
          </p:cNvSpPr>
          <p:nvPr>
            <p:ph type="ftr" sz="quarter" idx="11"/>
          </p:nvPr>
        </p:nvSpPr>
        <p:spPr>
          <a:xfrm>
            <a:off x="838200" y="6238876"/>
            <a:ext cx="9982200" cy="600074"/>
          </a:xfrm>
        </p:spPr>
        <p:txBody>
          <a:body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dirty="0"/>
              <a:t>3</a:t>
            </a:r>
            <a:r>
              <a:rPr lang="en-US" b="0" dirty="0"/>
              <a:t>η</a:t>
            </a:r>
          </a:p>
        </p:txBody>
      </p:sp>
    </p:spTree>
    <p:extLst>
      <p:ext uri="{BB962C8B-B14F-4D97-AF65-F5344CB8AC3E}">
        <p14:creationId xmlns:p14="http://schemas.microsoft.com/office/powerpoint/2010/main" val="1812231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1468073" y="752912"/>
            <a:ext cx="9102055" cy="600074"/>
          </a:xfrm>
        </p:spPr>
        <p:txBody>
          <a:bodyPr>
            <a:normAutofit/>
          </a:bodyPr>
          <a:lstStyle/>
          <a:p>
            <a:pPr algn="ctr"/>
            <a:r>
              <a:rPr lang="en-GB" sz="3600" b="1" dirty="0"/>
              <a:t>Εφαρμογές στη γεωργία</a:t>
            </a:r>
          </a:p>
        </p:txBody>
      </p:sp>
      <p:sp>
        <p:nvSpPr>
          <p:cNvPr id="8" name="Segnaposto immagine 7">
            <a:extLst>
              <a:ext uri="{FF2B5EF4-FFF2-40B4-BE49-F238E27FC236}">
                <a16:creationId xmlns:a16="http://schemas.microsoft.com/office/drawing/2014/main" id="{1A030131-404D-5D88-CA40-068E864D6237}"/>
              </a:ext>
            </a:extLst>
          </p:cNvPr>
          <p:cNvSpPr>
            <a:spLocks noGrp="1"/>
          </p:cNvSpPr>
          <p:nvPr>
            <p:ph type="pic" idx="1"/>
          </p:nvPr>
        </p:nvSpPr>
        <p:spPr>
          <a:xfrm>
            <a:off x="725436" y="1455927"/>
            <a:ext cx="7512790" cy="2679845"/>
          </a:xfrm>
        </p:spPr>
        <p:txBody>
          <a:bodyPr>
            <a:normAutofit fontScale="92500" lnSpcReduction="10000"/>
          </a:bodyPr>
          <a:lstStyle/>
          <a:p>
            <a:pPr marL="457200" indent="-457200">
              <a:buFont typeface="Arial" panose="020B0604020202020204" pitchFamily="34" charset="0"/>
              <a:buChar char="•"/>
            </a:pPr>
            <a:r>
              <a:rPr lang="en-GB" sz="1800" b="1" dirty="0"/>
              <a:t>Συστήματα διαχείρισης κοπριάς</a:t>
            </a:r>
            <a:r>
              <a:rPr lang="en-GB" sz="1800" dirty="0"/>
              <a:t>:</a:t>
            </a:r>
          </a:p>
          <a:p>
            <a:pPr algn="just"/>
            <a:r>
              <a:rPr lang="en-GB" sz="1800" dirty="0">
                <a:solidFill>
                  <a:srgbClr val="000000"/>
                </a:solidFill>
                <a:effectLst/>
                <a:ea typeface="Times New Roman" panose="02020603050405020304" pitchFamily="18" charset="0"/>
                <a:cs typeface="Calibri" panose="020F0502020204030204" pitchFamily="34" charset="0"/>
              </a:rPr>
              <a:t>Η διαχείριση της κοπριάς είναι ζωτικής σημασίας για τον έλεγχο της ποιότητας του εσωτερικού αέρα.</a:t>
            </a:r>
          </a:p>
          <a:p>
            <a:pPr algn="just"/>
            <a:r>
              <a:rPr lang="en-GB" sz="1800" dirty="0">
                <a:solidFill>
                  <a:srgbClr val="000000"/>
                </a:solidFill>
                <a:effectLst/>
                <a:ea typeface="Times New Roman" panose="02020603050405020304" pitchFamily="18" charset="0"/>
                <a:cs typeface="Calibri" panose="020F0502020204030204" pitchFamily="34" charset="0"/>
              </a:rPr>
              <a:t>Τα συστήματα κοπριάς μπορούν να χαρακτηριστούν ως ξηρά ή ημιστερεά συστήματα, όπως η στρωμνή και η στρωμνή που χρησιμοποιούνται σε κοτόπουλα κρεατοπαραγωγής, γαλοπούλες και γαλακτοκομικά στάβλους, και ως υγρά ή κοπριά που συναντώνται σε χοιροτροφικές και γαλακτοκομικές επιχειρήσεις. </a:t>
            </a:r>
          </a:p>
          <a:p>
            <a:pPr algn="just"/>
            <a:r>
              <a:rPr lang="en-GB" sz="1800" dirty="0">
                <a:solidFill>
                  <a:srgbClr val="000000"/>
                </a:solidFill>
                <a:effectLst/>
                <a:ea typeface="Times New Roman" panose="02020603050405020304" pitchFamily="18" charset="0"/>
                <a:cs typeface="Calibri" panose="020F0502020204030204" pitchFamily="34" charset="0"/>
              </a:rPr>
              <a:t>Η μηχανοποιημένη απομάκρυνση της κοπριάς κυμαίνεται από χειροκίνητους φορτωτές με ολισθαίνοντα τιμόνι, μηχανοποιημένα μηχανήματα απομάκρυνσης της στρωμνής σε επιχειρήσεις κρεατοπαραγωγής και γαλοπούλας. </a:t>
            </a:r>
            <a:endParaRPr lang="en-GB" sz="1800" dirty="0"/>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15</a:t>
            </a:fld>
            <a:endParaRPr lang="en-US" dirty="0"/>
          </a:p>
        </p:txBody>
      </p:sp>
      <p:pic>
        <p:nvPicPr>
          <p:cNvPr id="2" name="Picture 1">
            <a:extLst>
              <a:ext uri="{FF2B5EF4-FFF2-40B4-BE49-F238E27FC236}">
                <a16:creationId xmlns:a16="http://schemas.microsoft.com/office/drawing/2014/main" id="{A1278FDF-AB6C-2BF2-7335-472F7D4B95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698" y="4102070"/>
            <a:ext cx="5762917" cy="2103104"/>
          </a:xfrm>
          <a:prstGeom prst="rect">
            <a:avLst/>
          </a:prstGeom>
          <a:noFill/>
          <a:ln>
            <a:noFill/>
          </a:ln>
        </p:spPr>
      </p:pic>
      <p:pic>
        <p:nvPicPr>
          <p:cNvPr id="3" name="Picture 2">
            <a:extLst>
              <a:ext uri="{FF2B5EF4-FFF2-40B4-BE49-F238E27FC236}">
                <a16:creationId xmlns:a16="http://schemas.microsoft.com/office/drawing/2014/main" id="{44E44126-A14B-AE57-0575-F9758A8B50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6756" y="1680713"/>
            <a:ext cx="2563859" cy="1926553"/>
          </a:xfrm>
          <a:prstGeom prst="rect">
            <a:avLst/>
          </a:prstGeom>
          <a:noFill/>
          <a:ln>
            <a:noFill/>
          </a:ln>
        </p:spPr>
      </p:pic>
      <p:sp>
        <p:nvSpPr>
          <p:cNvPr id="4" name="Segnaposto piè di pagina 1">
            <a:extLst>
              <a:ext uri="{FF2B5EF4-FFF2-40B4-BE49-F238E27FC236}">
                <a16:creationId xmlns:a16="http://schemas.microsoft.com/office/drawing/2014/main" id="{5677B37C-1DCC-8B48-CCB9-91E5D0C5B531}"/>
              </a:ext>
            </a:extLst>
          </p:cNvPr>
          <p:cNvSpPr>
            <a:spLocks noGrp="1"/>
          </p:cNvSpPr>
          <p:nvPr>
            <p:ph type="ftr" sz="quarter" idx="11"/>
          </p:nvPr>
        </p:nvSpPr>
        <p:spPr>
          <a:xfrm>
            <a:off x="838200" y="6238876"/>
            <a:ext cx="9982200" cy="600074"/>
          </a:xfrm>
        </p:spPr>
        <p:txBody>
          <a:body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dirty="0"/>
              <a:t>3</a:t>
            </a:r>
            <a:r>
              <a:rPr lang="en-US" b="0" dirty="0"/>
              <a:t>η</a:t>
            </a:r>
          </a:p>
        </p:txBody>
      </p:sp>
    </p:spTree>
    <p:extLst>
      <p:ext uri="{BB962C8B-B14F-4D97-AF65-F5344CB8AC3E}">
        <p14:creationId xmlns:p14="http://schemas.microsoft.com/office/powerpoint/2010/main" val="1269659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7"/>
            <a:ext cx="10515600" cy="600075"/>
          </a:xfrm>
        </p:spPr>
        <p:txBody>
          <a:bodyPr>
            <a:normAutofit/>
          </a:bodyPr>
          <a:lstStyle/>
          <a:p>
            <a:pPr algn="ctr"/>
            <a:r>
              <a:rPr lang="en-GB" sz="3600" b="1" dirty="0"/>
              <a:t>Εφαρμογές στη γεωργία</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16</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4639812" cy="2402636"/>
          </a:xfrm>
        </p:spPr>
        <p:txBody>
          <a:bodyPr>
            <a:normAutofit/>
          </a:bodyPr>
          <a:lstStyle/>
          <a:p>
            <a:r>
              <a:rPr lang="en-GB" sz="1800" b="1" dirty="0"/>
              <a:t>Αυτοματοποίηση σε συστήματα εφαρμογής φυτοφαρμάκων</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Τα αυτοματοποιημένα συστήματα, όπως οι διανομείς λιπασμάτων, ρυθμίζουν τις δόσεις με βάση τις μετρήσεις του NDVI, προσφέροντας στους αγρότες πλεονέκτημα βαθμονόμησης χωρίς χέρια και σημαντική εξοικονόμηση λιπασμάτων.</a:t>
            </a:r>
            <a:endParaRPr lang="en-GB" sz="1800" dirty="0"/>
          </a:p>
        </p:txBody>
      </p:sp>
      <p:pic>
        <p:nvPicPr>
          <p:cNvPr id="3" name="Picture 2">
            <a:extLst>
              <a:ext uri="{FF2B5EF4-FFF2-40B4-BE49-F238E27FC236}">
                <a16:creationId xmlns:a16="http://schemas.microsoft.com/office/drawing/2014/main" id="{A3BC7756-F549-A7C3-B154-6096CE5620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3273" y="1781175"/>
            <a:ext cx="3120005" cy="1924693"/>
          </a:xfrm>
          <a:prstGeom prst="rect">
            <a:avLst/>
          </a:prstGeom>
          <a:noFill/>
          <a:ln>
            <a:noFill/>
          </a:ln>
        </p:spPr>
      </p:pic>
      <p:pic>
        <p:nvPicPr>
          <p:cNvPr id="4" name="Picture 3">
            <a:extLst>
              <a:ext uri="{FF2B5EF4-FFF2-40B4-BE49-F238E27FC236}">
                <a16:creationId xmlns:a16="http://schemas.microsoft.com/office/drawing/2014/main" id="{9D7E913B-BE6C-3918-8F5B-D8EEB50056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2259" y="1844480"/>
            <a:ext cx="2278951" cy="1861388"/>
          </a:xfrm>
          <a:prstGeom prst="rect">
            <a:avLst/>
          </a:prstGeom>
          <a:noFill/>
          <a:ln>
            <a:noFill/>
          </a:ln>
        </p:spPr>
      </p:pic>
      <p:pic>
        <p:nvPicPr>
          <p:cNvPr id="10" name="Picture 9">
            <a:extLst>
              <a:ext uri="{FF2B5EF4-FFF2-40B4-BE49-F238E27FC236}">
                <a16:creationId xmlns:a16="http://schemas.microsoft.com/office/drawing/2014/main" id="{8D5E453E-1C36-6953-E7FD-82CCD20211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3450" y="3813359"/>
            <a:ext cx="3040380" cy="2252980"/>
          </a:xfrm>
          <a:prstGeom prst="rect">
            <a:avLst/>
          </a:prstGeom>
          <a:noFill/>
          <a:ln>
            <a:noFill/>
          </a:ln>
        </p:spPr>
      </p:pic>
      <p:sp>
        <p:nvSpPr>
          <p:cNvPr id="11" name="Segnaposto piè di pagina 1">
            <a:extLst>
              <a:ext uri="{FF2B5EF4-FFF2-40B4-BE49-F238E27FC236}">
                <a16:creationId xmlns:a16="http://schemas.microsoft.com/office/drawing/2014/main" id="{EE2F2B3A-B120-2544-CEA1-0AF5024B2D85}"/>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306835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b="1" dirty="0"/>
              <a:t>Εφαρμογές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5352875" cy="2595650"/>
          </a:xfrm>
        </p:spPr>
        <p:txBody>
          <a:bodyPr>
            <a:normAutofit lnSpcReduction="10000"/>
          </a:bodyPr>
          <a:lstStyle/>
          <a:p>
            <a:r>
              <a:rPr lang="en-GB" sz="1800" b="1" dirty="0"/>
              <a:t>Εφαρμογή σε συστήματα άρδευσης και διαχείρισης του εδάφους</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Εξετάστε τα συστήματα άρδευσης, συμπεριλαμβανομένων των συστημάτων στάγδην άρδευσης και άρδευσης με καταιονισμό, που συμβάλλουν στην αποδοτική χρήση του νερού. Ο αυτοματισμός ρυθμίζει τα επίπεδα νερού με βάση τα δεδομένα του εδάφους, δημιουργώντας χάρτες εφαρμογής.</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Ο έλεγχος των ακροφυσίων, που επιτυγχάνεται μέσω ανοίγματος και κλεισίματος σε διαφορετικές συχνότητες, ενισχύει την ακρίβεια στην εφαρμογή του νερού, μειώνοντας την κατανάλωση και τη χρήση ενέργειας.</a:t>
            </a:r>
            <a:endParaRPr lang="en-GB" sz="1800" dirty="0"/>
          </a:p>
        </p:txBody>
      </p:sp>
      <p:pic>
        <p:nvPicPr>
          <p:cNvPr id="2" name="Picture 1">
            <a:extLst>
              <a:ext uri="{FF2B5EF4-FFF2-40B4-BE49-F238E27FC236}">
                <a16:creationId xmlns:a16="http://schemas.microsoft.com/office/drawing/2014/main" id="{2FE1DADF-2E7B-D234-3156-CDD186F254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3875" y="1726639"/>
            <a:ext cx="5095875" cy="2692400"/>
          </a:xfrm>
          <a:prstGeom prst="rect">
            <a:avLst/>
          </a:prstGeom>
          <a:noFill/>
          <a:ln>
            <a:noFill/>
          </a:ln>
        </p:spPr>
      </p:pic>
      <p:sp>
        <p:nvSpPr>
          <p:cNvPr id="8" name="Segnaposto piè di pagina 1">
            <a:extLst>
              <a:ext uri="{FF2B5EF4-FFF2-40B4-BE49-F238E27FC236}">
                <a16:creationId xmlns:a16="http://schemas.microsoft.com/office/drawing/2014/main" id="{D778DCE9-5411-6FAF-7162-CD15200C0AB5}"/>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321143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526978"/>
          </a:xfrm>
        </p:spPr>
        <p:txBody>
          <a:bodyPr>
            <a:noAutofit/>
          </a:bodyPr>
          <a:lstStyle/>
          <a:p>
            <a:pPr algn="ctr"/>
            <a:r>
              <a:rPr lang="en-GB" sz="3600" b="1" dirty="0"/>
              <a:t>Εφαρμογές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5587767" cy="4395600"/>
          </a:xfrm>
        </p:spPr>
        <p:txBody>
          <a:bodyPr>
            <a:normAutofit/>
          </a:bodyPr>
          <a:lstStyle/>
          <a:p>
            <a:r>
              <a:rPr lang="en-GB" sz="1800" b="1" dirty="0"/>
              <a:t>Εφαρμογές σε αυτοματισμούς μετά τη συγκομιδή</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Από τις τρέχουσες καταστάσεις αυτοματοποίησης στη γεωργία, οι εργασίες μετά τη συγκομιδή είναι οι πιο αυτοματοποιημένες και μηχανογραφημένες με τεχνολογίες εγγύς υπέρυθρης ακτινοβολίας (NIR) και μηχανικής όρασης μεταξύ πολλών γεωργικών εργασιών, </a:t>
            </a:r>
            <a:r>
              <a:rPr lang="en-GB" sz="1800" dirty="0">
                <a:solidFill>
                  <a:srgbClr val="000000"/>
                </a:solidFill>
                <a:effectLst/>
                <a:latin typeface="Minion Pro"/>
                <a:ea typeface="Times New Roman" panose="02020603050405020304" pitchFamily="18" charset="0"/>
                <a:cs typeface="Calibri" panose="020F0502020204030204" pitchFamily="34" charset="0"/>
              </a:rPr>
              <a:t>επειδή οι εργασίες αυτές προσφέρουν κατάλληλα περιβάλλοντα για την εισαγωγή συστημάτων ανίχνευσης, εξοπλισμού και υπολογιστών κάτω από δομές</a:t>
            </a:r>
            <a:r>
              <a:rPr lang="en-GB" sz="1800" dirty="0">
                <a:solidFill>
                  <a:srgbClr val="000000"/>
                </a:solidFill>
                <a:effectLst/>
                <a:ea typeface="Times New Roman" panose="02020603050405020304" pitchFamily="18" charset="0"/>
                <a:cs typeface="Calibri" panose="020F0502020204030204" pitchFamily="34" charset="0"/>
              </a:rPr>
              <a:t>. </a:t>
            </a:r>
            <a:endParaRPr lang="en-GB" sz="1800" dirty="0"/>
          </a:p>
        </p:txBody>
      </p:sp>
      <p:pic>
        <p:nvPicPr>
          <p:cNvPr id="2" name="Picture 1" descr="A diagram of a process&#10;&#10;Description automatically generated">
            <a:extLst>
              <a:ext uri="{FF2B5EF4-FFF2-40B4-BE49-F238E27FC236}">
                <a16:creationId xmlns:a16="http://schemas.microsoft.com/office/drawing/2014/main" id="{E1AD9B3F-9786-36D9-3A55-AD2B455EC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9252" y="1698226"/>
            <a:ext cx="1790024" cy="3461547"/>
          </a:xfrm>
          <a:prstGeom prst="rect">
            <a:avLst/>
          </a:prstGeom>
        </p:spPr>
      </p:pic>
      <p:pic>
        <p:nvPicPr>
          <p:cNvPr id="5" name="Picture 4" descr="A diagram of a cleanser&#10;&#10;Description automatically generated">
            <a:extLst>
              <a:ext uri="{FF2B5EF4-FFF2-40B4-BE49-F238E27FC236}">
                <a16:creationId xmlns:a16="http://schemas.microsoft.com/office/drawing/2014/main" id="{E7E1E590-9C91-3AEB-8024-2D009735A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1561" y="2388233"/>
            <a:ext cx="2577950" cy="2276157"/>
          </a:xfrm>
          <a:prstGeom prst="rect">
            <a:avLst/>
          </a:prstGeom>
        </p:spPr>
      </p:pic>
      <p:sp>
        <p:nvSpPr>
          <p:cNvPr id="10" name="Segnaposto piè di pagina 1">
            <a:extLst>
              <a:ext uri="{FF2B5EF4-FFF2-40B4-BE49-F238E27FC236}">
                <a16:creationId xmlns:a16="http://schemas.microsoft.com/office/drawing/2014/main" id="{85B53A2F-C70A-F2AC-EBB9-856D1B99877E}"/>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161963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GB" sz="3600" b="1" dirty="0"/>
              <a:t>Εφαρμογές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4992149" cy="4395600"/>
          </a:xfrm>
        </p:spPr>
        <p:txBody>
          <a:bodyPr>
            <a:normAutofit lnSpcReduction="10000"/>
          </a:bodyPr>
          <a:lstStyle/>
          <a:p>
            <a:pPr algn="just"/>
            <a:r>
              <a:rPr lang="en-GB" sz="1800" b="1" dirty="0"/>
              <a:t>Σύστημα ταξινόμησης</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Αναπτύχθηκε ένα ρομποτικό σύστημα ταξινόμησης, το οποίο παρέχει αυτόματα φρούτα από δοχεία και επιθεωρεί όλες τις πλευρές των φρούτων (Kondo, 2003).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Διαθέτει δύο ρομπότ καρτεσιανών συντεταγμένων που ονομάζονται ρομπότ παροχής και ρομπότ ταξινόμησης. Το ρομπότ ταξινόμησης αποτελείται από έναν χειριστή 3-DOF, 12 βεντούζες ως τελικούς επενεργητές, 12 έγχρωμες τηλεοπτικές κάμερες και 28 συσκευές φωτισμού με πολωτικά φίλτρα, ενώ το ρομπότ παροχής έχει παρόμοιο χειριστή και τελικούς επενεργητές αλλά δεν διαθέτει μηχανική όραση. Δώδεκα φρούτα αναρροφώνται από ένα χειριστή κάθε φορά και 12 εικόνες του πυθμένα των φρούτων λαμβάνονται κατά τη διάρκεια της κίνησης του χειριστή προς τους φορείς σε μια γραμμή μεταφοράς</a:t>
            </a:r>
            <a:endParaRPr lang="en-GB" sz="1800" dirty="0"/>
          </a:p>
          <a:p>
            <a:pPr marL="0" indent="0" algn="just">
              <a:buNone/>
            </a:pPr>
            <a:endParaRPr lang="en-GB" sz="1800" dirty="0"/>
          </a:p>
          <a:p>
            <a:pPr marL="0" indent="0" algn="just">
              <a:buNone/>
            </a:pPr>
            <a:endParaRPr lang="en-GB" dirty="0"/>
          </a:p>
        </p:txBody>
      </p:sp>
      <p:pic>
        <p:nvPicPr>
          <p:cNvPr id="2" name="Picture 1" descr="Diagram of a light source&#10;&#10;Description automatically generated">
            <a:extLst>
              <a:ext uri="{FF2B5EF4-FFF2-40B4-BE49-F238E27FC236}">
                <a16:creationId xmlns:a16="http://schemas.microsoft.com/office/drawing/2014/main" id="{AE4520CB-769D-D448-5141-6EA8F5121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1498177"/>
            <a:ext cx="2076976" cy="2503413"/>
          </a:xfrm>
          <a:prstGeom prst="rect">
            <a:avLst/>
          </a:prstGeom>
        </p:spPr>
      </p:pic>
      <p:pic>
        <p:nvPicPr>
          <p:cNvPr id="5" name="Picture 4" descr="A diagram of a flute&#10;&#10;Description automatically generated">
            <a:extLst>
              <a:ext uri="{FF2B5EF4-FFF2-40B4-BE49-F238E27FC236}">
                <a16:creationId xmlns:a16="http://schemas.microsoft.com/office/drawing/2014/main" id="{B3F7DABB-90A2-E9D6-378D-F25054E03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39122" y="2946855"/>
            <a:ext cx="1800225" cy="4046220"/>
          </a:xfrm>
          <a:prstGeom prst="rect">
            <a:avLst/>
          </a:prstGeom>
        </p:spPr>
      </p:pic>
      <p:pic>
        <p:nvPicPr>
          <p:cNvPr id="6" name="Picture 5" descr="Diagram of a robot's process&#10;&#10;Description automatically generated">
            <a:extLst>
              <a:ext uri="{FF2B5EF4-FFF2-40B4-BE49-F238E27FC236}">
                <a16:creationId xmlns:a16="http://schemas.microsoft.com/office/drawing/2014/main" id="{594D8473-A98D-59C0-6724-9E47CA246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51442"/>
            <a:ext cx="2686685" cy="2518410"/>
          </a:xfrm>
          <a:prstGeom prst="rect">
            <a:avLst/>
          </a:prstGeom>
        </p:spPr>
      </p:pic>
      <p:sp>
        <p:nvSpPr>
          <p:cNvPr id="12" name="Segnaposto piè di pagina 1">
            <a:extLst>
              <a:ext uri="{FF2B5EF4-FFF2-40B4-BE49-F238E27FC236}">
                <a16:creationId xmlns:a16="http://schemas.microsoft.com/office/drawing/2014/main" id="{A0B2C5B9-877D-6398-9890-7DF9074AF31A}"/>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164207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0" y="1551963"/>
            <a:ext cx="12013035" cy="2900174"/>
          </a:xfrm>
        </p:spPr>
        <p:txBody>
          <a:bodyPr>
            <a:noAutofit/>
          </a:bodyPr>
          <a:lstStyle/>
          <a:p>
            <a:r>
              <a:rPr lang="en-GB" sz="4000" b="1" dirty="0">
                <a:solidFill>
                  <a:srgbClr val="94C020"/>
                </a:solidFill>
                <a:latin typeface="+mn-lt"/>
              </a:rPr>
              <a:t>Μάθημα: (VET-B4)</a:t>
            </a:r>
            <a:br>
              <a:rPr lang="en-GB" sz="4000" b="1" dirty="0">
                <a:solidFill>
                  <a:srgbClr val="94C020"/>
                </a:solidFill>
                <a:latin typeface="+mn-lt"/>
              </a:rPr>
            </a:br>
            <a:r>
              <a:rPr lang="en-GB" sz="4000" b="1" dirty="0">
                <a:solidFill>
                  <a:srgbClr val="94C020"/>
                </a:solidFill>
                <a:latin typeface="+mn-lt"/>
              </a:rPr>
              <a:t>Ενότητα: (Ψηφιακές τεχνολογίες και τεχνητή νοημοσύνη)</a:t>
            </a:r>
            <a:br>
              <a:rPr lang="en-GB" sz="4000" b="1" dirty="0">
                <a:solidFill>
                  <a:srgbClr val="94C020"/>
                </a:solidFill>
                <a:latin typeface="+mn-lt"/>
              </a:rPr>
            </a:br>
            <a:r>
              <a:rPr lang="el-GR" sz="4000" dirty="0"/>
              <a:t>Διδακτική</a:t>
            </a:r>
            <a:r>
              <a:rPr lang="en-GB" sz="4000" b="1" dirty="0">
                <a:solidFill>
                  <a:srgbClr val="94C020"/>
                </a:solidFill>
                <a:latin typeface="+mn-lt"/>
              </a:rPr>
              <a:t> ενότητα: (Τεχνολογίες αυτοματισμού)</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Συγγραφείς</a:t>
            </a:r>
            <a:r>
              <a:rPr lang="it-IT" dirty="0">
                <a:solidFill>
                  <a:schemeClr val="tx1">
                    <a:lumMod val="65000"/>
                    <a:lumOff val="35000"/>
                  </a:schemeClr>
                </a:solidFill>
              </a:rPr>
              <a:t>: (</a:t>
            </a:r>
            <a:r>
              <a:rPr lang="el-GR" dirty="0"/>
              <a:t>ΕΚΕΤΑ</a:t>
            </a:r>
            <a:r>
              <a:rPr lang="it-IT" dirty="0">
                <a:solidFill>
                  <a:schemeClr val="tx1">
                    <a:lumMod val="65000"/>
                    <a:lumOff val="35000"/>
                  </a:schemeClr>
                </a:solidFill>
              </a:rPr>
              <a:t>)</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560534"/>
          </a:xfrm>
        </p:spPr>
        <p:txBody>
          <a:bodyPr>
            <a:noAutofit/>
          </a:bodyPr>
          <a:lstStyle/>
          <a:p>
            <a:pPr algn="ctr"/>
            <a:r>
              <a:rPr lang="en-GB" sz="3600" b="1" dirty="0"/>
              <a:t>Εφαρμογές στη γεωργία</a:t>
            </a:r>
          </a:p>
        </p:txBody>
      </p:sp>
      <p:sp>
        <p:nvSpPr>
          <p:cNvPr id="2" name="Content Placeholder 1">
            <a:extLst>
              <a:ext uri="{FF2B5EF4-FFF2-40B4-BE49-F238E27FC236}">
                <a16:creationId xmlns:a16="http://schemas.microsoft.com/office/drawing/2014/main" id="{A4C17BD6-7D6F-4A21-1649-0477415F3D43}"/>
              </a:ext>
            </a:extLst>
          </p:cNvPr>
          <p:cNvSpPr>
            <a:spLocks noGrp="1"/>
          </p:cNvSpPr>
          <p:nvPr>
            <p:ph idx="1"/>
          </p:nvPr>
        </p:nvSpPr>
        <p:spPr>
          <a:xfrm>
            <a:off x="838199" y="5092117"/>
            <a:ext cx="10738607" cy="1084845"/>
          </a:xfrm>
        </p:spPr>
        <p:txBody>
          <a:bodyPr>
            <a:noAutofit/>
          </a:bodyPr>
          <a:lstStyle/>
          <a:p>
            <a:pPr marL="0" indent="0" algn="just">
              <a:buNone/>
            </a:pPr>
            <a:r>
              <a:rPr lang="en-GB" sz="1600" b="1" dirty="0">
                <a:solidFill>
                  <a:srgbClr val="000000"/>
                </a:solidFill>
                <a:effectLst/>
                <a:ea typeface="Times New Roman" panose="02020603050405020304" pitchFamily="18" charset="0"/>
                <a:cs typeface="Calibri" panose="020F0502020204030204" pitchFamily="34" charset="0"/>
              </a:rPr>
              <a:t>Σύστημα </a:t>
            </a:r>
            <a:r>
              <a:rPr lang="en-GB" sz="1600" b="1" dirty="0" err="1">
                <a:solidFill>
                  <a:srgbClr val="000000"/>
                </a:solidFill>
                <a:effectLst/>
                <a:ea typeface="Times New Roman" panose="02020603050405020304" pitchFamily="18" charset="0"/>
                <a:cs typeface="Calibri" panose="020F0502020204030204" pitchFamily="34" charset="0"/>
              </a:rPr>
              <a:t>Augmenta </a:t>
            </a:r>
            <a:r>
              <a:rPr lang="en-GB" sz="1600" b="1" dirty="0">
                <a:solidFill>
                  <a:srgbClr val="000000"/>
                </a:solidFill>
                <a:effectLst/>
                <a:ea typeface="Times New Roman" panose="02020603050405020304" pitchFamily="18" charset="0"/>
                <a:cs typeface="Calibri" panose="020F0502020204030204" pitchFamily="34" charset="0"/>
              </a:rPr>
              <a:t>για μηχανική όραση</a:t>
            </a:r>
            <a:r>
              <a:rPr lang="en-GB" sz="1600" dirty="0">
                <a:solidFill>
                  <a:srgbClr val="000000"/>
                </a:solidFill>
                <a:effectLst/>
                <a:ea typeface="Times New Roman" panose="02020603050405020304" pitchFamily="18" charset="0"/>
                <a:cs typeface="Calibri" panose="020F0502020204030204" pitchFamily="34" charset="0"/>
              </a:rPr>
              <a:t>. Το σύστημα </a:t>
            </a:r>
            <a:r>
              <a:rPr lang="en-GB" sz="1600" dirty="0" err="1">
                <a:solidFill>
                  <a:srgbClr val="000000"/>
                </a:solidFill>
                <a:effectLst/>
                <a:ea typeface="Times New Roman" panose="02020603050405020304" pitchFamily="18" charset="0"/>
                <a:cs typeface="Calibri" panose="020F0502020204030204" pitchFamily="34" charset="0"/>
              </a:rPr>
              <a:t>Augmenta System </a:t>
            </a:r>
            <a:r>
              <a:rPr lang="en-GB" sz="1600" dirty="0">
                <a:solidFill>
                  <a:srgbClr val="000000"/>
                </a:solidFill>
                <a:effectLst/>
                <a:ea typeface="Times New Roman" panose="02020603050405020304" pitchFamily="18" charset="0"/>
                <a:cs typeface="Calibri" panose="020F0502020204030204" pitchFamily="34" charset="0"/>
              </a:rPr>
              <a:t>χρησιμοποιεί τεχνολογία μηχανικής όρασης τελευταίας τεχνολογίας για την </a:t>
            </a:r>
            <a:r>
              <a:rPr lang="en-GB" sz="1600" dirty="0" err="1">
                <a:solidFill>
                  <a:srgbClr val="000000"/>
                </a:solidFill>
                <a:effectLst/>
                <a:ea typeface="Times New Roman" panose="02020603050405020304" pitchFamily="18" charset="0"/>
                <a:cs typeface="Calibri" panose="020F0502020204030204" pitchFamily="34" charset="0"/>
              </a:rPr>
              <a:t>ανάλυση </a:t>
            </a:r>
            <a:r>
              <a:rPr lang="en-GB" sz="1600" dirty="0">
                <a:solidFill>
                  <a:srgbClr val="000000"/>
                </a:solidFill>
                <a:effectLst/>
                <a:ea typeface="Times New Roman" panose="02020603050405020304" pitchFamily="18" charset="0"/>
                <a:cs typeface="Calibri" panose="020F0502020204030204" pitchFamily="34" charset="0"/>
              </a:rPr>
              <a:t>αγρών σε πραγματικό χρόνο για τον προσδιορισμό της υγείας των καλλιεργειών και τον έλεγχο των εργασιών μεταβλητής δόσης, όπως οι εφαρμογές αζωτούχων λιπασμάτων, αποφυλλωτικών για τη συγκομιδή και ρυθμιστών ανάπτυξης των φυτών (PGR). Παρακολουθήστε αυτή την εκτεταμένη έκδοση για να καταλάβετε πώς λειτουργεί</a:t>
            </a:r>
            <a:endParaRPr lang="el-GR" sz="20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2"/>
          </p:nvPr>
        </p:nvSpPr>
        <p:spPr/>
        <p:txBody>
          <a:bodyPr/>
          <a:lstStyle/>
          <a:p>
            <a:fld id="{D57F1E4F-1CFF-5643-939E-217C01CDF565}" type="slidenum">
              <a:rPr lang="it-IT" smtClean="0"/>
              <a:t>20</a:t>
            </a:fld>
            <a:endParaRPr lang="it-IT" dirty="0"/>
          </a:p>
        </p:txBody>
      </p:sp>
      <p:pic>
        <p:nvPicPr>
          <p:cNvPr id="5" name="Online Media 4" title="Augmenta System | What it actually sees (extended version)">
            <a:hlinkClick r:id="" action="ppaction://media"/>
            <a:extLst>
              <a:ext uri="{FF2B5EF4-FFF2-40B4-BE49-F238E27FC236}">
                <a16:creationId xmlns:a16="http://schemas.microsoft.com/office/drawing/2014/main" id="{1C100A3E-1D1D-C39B-7076-0BF0DB3188D1}"/>
              </a:ext>
            </a:extLst>
          </p:cNvPr>
          <p:cNvPicPr>
            <a:picLocks noRot="1" noChangeAspect="1"/>
          </p:cNvPicPr>
          <p:nvPr>
            <a:videoFile r:link="rId1"/>
          </p:nvPr>
        </p:nvPicPr>
        <p:blipFill>
          <a:blip r:embed="rId3"/>
          <a:stretch>
            <a:fillRect/>
          </a:stretch>
        </p:blipFill>
        <p:spPr>
          <a:xfrm>
            <a:off x="2785144" y="1459300"/>
            <a:ext cx="6325128" cy="3570903"/>
          </a:xfrm>
          <a:prstGeom prst="rect">
            <a:avLst/>
          </a:prstGeom>
        </p:spPr>
      </p:pic>
      <p:sp>
        <p:nvSpPr>
          <p:cNvPr id="6" name="Segnaposto piè di pagina 1">
            <a:extLst>
              <a:ext uri="{FF2B5EF4-FFF2-40B4-BE49-F238E27FC236}">
                <a16:creationId xmlns:a16="http://schemas.microsoft.com/office/drawing/2014/main" id="{D692CFAF-D9AC-ADC2-8369-66B1AA384B46}"/>
              </a:ext>
            </a:extLst>
          </p:cNvPr>
          <p:cNvSpPr>
            <a:spLocks noGrp="1"/>
          </p:cNvSpPr>
          <p:nvPr>
            <p:ph type="ftr" sz="quarter" idx="11"/>
          </p:nvPr>
        </p:nvSpPr>
        <p:spPr>
          <a:xfrm>
            <a:off x="838200" y="6238876"/>
            <a:ext cx="9982200" cy="600074"/>
          </a:xfrm>
        </p:spPr>
        <p:txBody>
          <a:body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33289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GB" sz="3600" b="1" dirty="0"/>
              <a:t>Εφαρμογές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21</a:t>
            </a:fld>
            <a:endParaRPr lang="it-IT" dirty="0"/>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2042719" y="5126824"/>
            <a:ext cx="8853881" cy="1112052"/>
          </a:xfrm>
        </p:spPr>
        <p:txBody>
          <a:bodyPr>
            <a:normAutofit lnSpcReduction="10000"/>
          </a:bodyPr>
          <a:lstStyle/>
          <a:p>
            <a:pPr algn="just"/>
            <a:r>
              <a:rPr lang="en-GB" sz="1600" b="1" dirty="0">
                <a:effectLst/>
                <a:latin typeface="Calibri" panose="020F0502020204030204" pitchFamily="34" charset="0"/>
                <a:ea typeface="Calibri" panose="020F0502020204030204" pitchFamily="34" charset="0"/>
                <a:cs typeface="Calibri" panose="020F0502020204030204" pitchFamily="34" charset="0"/>
              </a:rPr>
              <a:t>John Deere, </a:t>
            </a:r>
            <a:r>
              <a:rPr lang="en-GB" sz="1600" b="1" dirty="0" err="1">
                <a:effectLst/>
                <a:latin typeface="Calibri" panose="020F0502020204030204" pitchFamily="34" charset="0"/>
                <a:ea typeface="Calibri" panose="020F0502020204030204" pitchFamily="34" charset="0"/>
                <a:cs typeface="Calibri" panose="020F0502020204030204" pitchFamily="34" charset="0"/>
              </a:rPr>
              <a:t>AutoTrac </a:t>
            </a:r>
            <a:r>
              <a:rPr lang="en-GB" sz="1600" b="1" dirty="0">
                <a:effectLst/>
                <a:latin typeface="Calibri" panose="020F0502020204030204" pitchFamily="34" charset="0"/>
                <a:ea typeface="Calibri" panose="020F0502020204030204" pitchFamily="34" charset="0"/>
                <a:cs typeface="Calibri" panose="020F0502020204030204" pitchFamily="34" charset="0"/>
              </a:rPr>
              <a:t>Automation</a:t>
            </a:r>
            <a:r>
              <a:rPr lang="en-GB" sz="1600" dirty="0">
                <a:effectLst/>
                <a:latin typeface="Calibri" panose="020F0502020204030204" pitchFamily="34" charset="0"/>
                <a:ea typeface="Calibri" panose="020F0502020204030204" pitchFamily="34" charset="0"/>
                <a:cs typeface="Calibri" panose="020F0502020204030204" pitchFamily="34" charset="0"/>
              </a:rPr>
              <a:t>. Ο αυτοματισμός στροφής </a:t>
            </a:r>
            <a:r>
              <a:rPr lang="en-GB" sz="1600" dirty="0" err="1">
                <a:effectLst/>
                <a:latin typeface="Calibri" panose="020F0502020204030204" pitchFamily="34" charset="0"/>
                <a:ea typeface="Calibri" panose="020F0502020204030204" pitchFamily="34" charset="0"/>
                <a:cs typeface="Calibri" panose="020F0502020204030204" pitchFamily="34" charset="0"/>
              </a:rPr>
              <a:t>AutoTrac </a:t>
            </a:r>
            <a:r>
              <a:rPr lang="en-GB" sz="1600" dirty="0">
                <a:effectLst/>
                <a:latin typeface="Calibri" panose="020F0502020204030204" pitchFamily="34" charset="0"/>
                <a:ea typeface="Calibri" panose="020F0502020204030204" pitchFamily="34" charset="0"/>
                <a:cs typeface="Calibri" panose="020F0502020204030204" pitchFamily="34" charset="0"/>
              </a:rPr>
              <a:t>στα τρακτέρ John Deere των σειρών 6R έως 9R ελέγχει αυτόματα ολόκληρη τη στροφή κεφαλής και διαχειρίζεται όλες τις λειτουργίες του τρακτέρ και του μηχανήματος με ευκολία και ακρίβεια. Δείτε πώς μπορείτε να μειώσετε τις παραλείψεις και τις επικαλύψεις στο κεφαλόπεδο, καθώς και το κόστος για λιπάσματα, χημικά και καύσιμα</a:t>
            </a:r>
            <a:r>
              <a:rPr lang="en-GB" sz="16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endParaRPr lang="en-GB" sz="2000" dirty="0"/>
          </a:p>
        </p:txBody>
      </p:sp>
      <p:pic>
        <p:nvPicPr>
          <p:cNvPr id="2" name="Online Media 1" title="John Deere | AutoTrac Turnautomation">
            <a:hlinkClick r:id="" action="ppaction://media"/>
            <a:extLst>
              <a:ext uri="{FF2B5EF4-FFF2-40B4-BE49-F238E27FC236}">
                <a16:creationId xmlns:a16="http://schemas.microsoft.com/office/drawing/2014/main" id="{71BB76F7-A1A7-3F95-EC97-B690D67801C9}"/>
              </a:ext>
            </a:extLst>
          </p:cNvPr>
          <p:cNvPicPr>
            <a:picLocks noRot="1" noChangeAspect="1"/>
          </p:cNvPicPr>
          <p:nvPr>
            <a:videoFile r:link="rId1"/>
          </p:nvPr>
        </p:nvPicPr>
        <p:blipFill>
          <a:blip r:embed="rId3"/>
          <a:stretch>
            <a:fillRect/>
          </a:stretch>
        </p:blipFill>
        <p:spPr>
          <a:xfrm>
            <a:off x="2711914" y="1281112"/>
            <a:ext cx="6630523" cy="3743317"/>
          </a:xfrm>
          <a:prstGeom prst="rect">
            <a:avLst/>
          </a:prstGeom>
        </p:spPr>
      </p:pic>
      <p:sp>
        <p:nvSpPr>
          <p:cNvPr id="9" name="Segnaposto piè di pagina 1">
            <a:extLst>
              <a:ext uri="{FF2B5EF4-FFF2-40B4-BE49-F238E27FC236}">
                <a16:creationId xmlns:a16="http://schemas.microsoft.com/office/drawing/2014/main" id="{6DD2EB11-9107-C080-F8A5-50C1CE0C447A}"/>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40722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b="1" dirty="0"/>
              <a:t>Εφαρμογές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22</a:t>
            </a:fld>
            <a:endParaRPr lang="it-IT" dirty="0"/>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1853966" y="5068101"/>
            <a:ext cx="9499834" cy="1170775"/>
          </a:xfrm>
        </p:spPr>
        <p:txBody>
          <a:bodyPr>
            <a:normAutofit/>
          </a:bodyPr>
          <a:lstStyle/>
          <a:p>
            <a:pPr algn="just"/>
            <a:r>
              <a:rPr lang="en-US" sz="1600" dirty="0"/>
              <a:t>Quantum Tech, αυτοματοποιημένα μηχανήματα, παρέχουν αύξηση της παραγωγής και διευκολύνουν τη δουλειά των γεωργικών εκμεταλλεύσεων, καθιστώντας την λιγότερο φυσική και χρονοβόρα. Εδώ σας παρουσιάζουμε μια ανασκόπηση των καλύτερων γεωργικών μηχανημάτων που έχουμε βρει. Παρακολουθήστε την και πείτε μας τη γνώμη σας.</a:t>
            </a:r>
            <a:endParaRPr lang="en-GB" sz="1600" dirty="0"/>
          </a:p>
        </p:txBody>
      </p:sp>
      <p:pic>
        <p:nvPicPr>
          <p:cNvPr id="2" name="Online Media 1" title="Modern Agriculture Machines That Are At Another Level ▶10">
            <a:hlinkClick r:id="" action="ppaction://media"/>
            <a:extLst>
              <a:ext uri="{FF2B5EF4-FFF2-40B4-BE49-F238E27FC236}">
                <a16:creationId xmlns:a16="http://schemas.microsoft.com/office/drawing/2014/main" id="{394ABD3F-B582-7E0A-EF5E-59A6CA04A496}"/>
              </a:ext>
            </a:extLst>
          </p:cNvPr>
          <p:cNvPicPr>
            <a:picLocks noRot="1" noChangeAspect="1"/>
          </p:cNvPicPr>
          <p:nvPr>
            <a:videoFile r:link="rId1"/>
          </p:nvPr>
        </p:nvPicPr>
        <p:blipFill>
          <a:blip r:embed="rId3"/>
          <a:stretch>
            <a:fillRect/>
          </a:stretch>
        </p:blipFill>
        <p:spPr>
          <a:xfrm>
            <a:off x="2700462" y="1281112"/>
            <a:ext cx="6466053" cy="3650463"/>
          </a:xfrm>
          <a:prstGeom prst="rect">
            <a:avLst/>
          </a:prstGeom>
        </p:spPr>
      </p:pic>
      <p:sp>
        <p:nvSpPr>
          <p:cNvPr id="9" name="Segnaposto piè di pagina 1">
            <a:extLst>
              <a:ext uri="{FF2B5EF4-FFF2-40B4-BE49-F238E27FC236}">
                <a16:creationId xmlns:a16="http://schemas.microsoft.com/office/drawing/2014/main" id="{205D3F68-4D4F-59C5-988B-9B60A7F84599}"/>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5485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61869"/>
          </a:xfrm>
        </p:spPr>
        <p:txBody>
          <a:bodyPr>
            <a:normAutofit/>
          </a:bodyPr>
          <a:lstStyle/>
          <a:p>
            <a:pPr algn="ctr"/>
            <a:r>
              <a:rPr lang="en-GB" sz="3600" b="1" dirty="0"/>
              <a:t>Συμπέρασμα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98320" y="1719447"/>
            <a:ext cx="10226880" cy="4241146"/>
          </a:xfrm>
        </p:spPr>
        <p:txBody>
          <a:bodyPr/>
          <a:lstStyle/>
          <a:p>
            <a:pPr algn="just"/>
            <a:r>
              <a:rPr lang="en-GB" sz="1800" dirty="0">
                <a:solidFill>
                  <a:srgbClr val="000000"/>
                </a:solidFill>
                <a:effectLst/>
                <a:ea typeface="Times New Roman" panose="02020603050405020304" pitchFamily="18" charset="0"/>
                <a:cs typeface="Calibri" panose="020F0502020204030204" pitchFamily="34" charset="0"/>
              </a:rPr>
              <a:t>Όλες οι παραπάνω τεχνολογίες που περιγράψαμε συμβάλλουν στην αύξηση της γεωργικής παραγωγικότητας. Η ακριβής διαχείριση των γεωργικών εκμεταλλεύσεων, η σωστή εφαρμογή των εισροών στο σωστό χρόνο και στις σωστές ποσότητες μπορούν να συμβάλουν σημαντικά στην αύξηση των αποδόσεων και στην επίτευξη του στόχου του 70%.</a:t>
            </a:r>
          </a:p>
          <a:p>
            <a:pPr algn="just"/>
            <a:r>
              <a:rPr lang="en-GB" sz="1800" dirty="0">
                <a:solidFill>
                  <a:srgbClr val="000000"/>
                </a:solidFill>
                <a:effectLst/>
                <a:ea typeface="Times New Roman" panose="02020603050405020304" pitchFamily="18" charset="0"/>
                <a:cs typeface="Calibri" panose="020F0502020204030204" pitchFamily="34" charset="0"/>
              </a:rPr>
              <a:t>Η ορθολογική εφαρμογή των εισροών συμβάλλει σημαντικά στην προστασία του περιβάλλοντος μειώνοντας την προσθήκη ρυπογόνων χημικών ουσιών. </a:t>
            </a:r>
          </a:p>
          <a:p>
            <a:pPr algn="just"/>
            <a:r>
              <a:rPr lang="en-GB" sz="1800" dirty="0">
                <a:solidFill>
                  <a:srgbClr val="000000"/>
                </a:solidFill>
                <a:effectLst/>
                <a:ea typeface="Times New Roman" panose="02020603050405020304" pitchFamily="18" charset="0"/>
                <a:cs typeface="Calibri" panose="020F0502020204030204" pitchFamily="34" charset="0"/>
              </a:rPr>
              <a:t>Περιορίζουν τη βαθιά διήθηση στοιχείων που ρυπαίνουν τους υπόγειους υδροφορείς, αλλά και τα στοιχεία που μεταφέρονται στους υπόγειους υδροφορείς με τη διάβρωση.</a:t>
            </a:r>
          </a:p>
          <a:p>
            <a:pPr algn="just"/>
            <a:r>
              <a:rPr lang="en-GB" sz="1800" dirty="0">
                <a:solidFill>
                  <a:srgbClr val="000000"/>
                </a:solidFill>
                <a:effectLst/>
                <a:ea typeface="Times New Roman" panose="02020603050405020304" pitchFamily="18" charset="0"/>
                <a:cs typeface="Calibri" panose="020F0502020204030204" pitchFamily="34" charset="0"/>
              </a:rPr>
              <a:t> Περιορίζει επίσης τις εκπομπές αερίων του θερμοκηπίου από την προσθήκη των επιθυμητών στοιχείων την ακριβή στιγμή. Η ακριβής εφαρμογή φυτοφαρμάκων μειώνει τη ρύπανση του περιβάλλοντος. Γενικά, η Γεωργία Ακριβείας είναι ένα ισχυρό όπλο για την προστασία του περιβάλλοντος.</a:t>
            </a:r>
            <a:endParaRPr lang="en-GB" dirty="0"/>
          </a:p>
        </p:txBody>
      </p:sp>
      <p:sp>
        <p:nvSpPr>
          <p:cNvPr id="6" name="Segnaposto piè di pagina 1">
            <a:extLst>
              <a:ext uri="{FF2B5EF4-FFF2-40B4-BE49-F238E27FC236}">
                <a16:creationId xmlns:a16="http://schemas.microsoft.com/office/drawing/2014/main" id="{9905DE6A-CC2F-8794-4934-E3CCED01178A}"/>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3</a:t>
            </a:r>
            <a:r>
              <a:rPr lang="en-US" b="0" dirty="0"/>
              <a:t>η</a:t>
            </a:r>
          </a:p>
        </p:txBody>
      </p:sp>
    </p:spTree>
    <p:extLst>
      <p:ext uri="{BB962C8B-B14F-4D97-AF65-F5344CB8AC3E}">
        <p14:creationId xmlns:p14="http://schemas.microsoft.com/office/powerpoint/2010/main" val="563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Autofit/>
          </a:bodyPr>
          <a:lstStyle/>
          <a:p>
            <a:r>
              <a:rPr lang="en-GB" sz="3600" b="1" dirty="0"/>
              <a:t>Εισαγωγή στις τεχνολογίες αυτοματισμού στη γεωργία</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1147194" y="1837267"/>
            <a:ext cx="9673206" cy="4059995"/>
          </a:xfrm>
        </p:spPr>
        <p:txBody>
          <a:bodyPr/>
          <a:lstStyle/>
          <a:p>
            <a:pPr algn="just"/>
            <a:r>
              <a:rPr lang="en-US" sz="1800" dirty="0">
                <a:solidFill>
                  <a:srgbClr val="000000"/>
                </a:solidFill>
                <a:effectLst/>
                <a:ea typeface="Times New Roman" panose="02020603050405020304" pitchFamily="18" charset="0"/>
                <a:cs typeface="Calibri" panose="020F0502020204030204" pitchFamily="34" charset="0"/>
              </a:rPr>
              <a:t>Η αυτοματοποίηση της γεωργίας είναι ένας από τους πιθανούς σημαντικούς παράγοντες για τη βελτίωση της παραγωγικότητας και τη μείωση της κατανάλωσης και των δυσμενών επιπτώσεων</a:t>
            </a:r>
            <a:r>
              <a:rPr lang="el-GR" sz="1800" dirty="0">
                <a:solidFill>
                  <a:srgbClr val="000000"/>
                </a:solidFill>
                <a:effectLst/>
                <a:ea typeface="Times New Roman" panose="02020603050405020304" pitchFamily="18" charset="0"/>
                <a:cs typeface="Calibri" panose="020F0502020204030204" pitchFamily="34" charset="0"/>
              </a:rPr>
              <a:t>.</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Η αποτελεσματική χρήση της αυτοματοποίησης συμβάλλει στη μεγιστοποίηση της γεωργικής παραγωγής με την καλύτερη χρήση των εισροών, μειώνει τη συνολική σπατάλη και μπορεί να βελτιώσει την ποιότητα των παραγόμενων γεωργικών προϊόντων.</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Οι σημαντικότερες εξελίξεις σημειώθηκαν κατά τη διάρκεια του 20ού αιώνα με την εισαγωγή των ελκυστήρων</a:t>
            </a:r>
            <a:r>
              <a:rPr lang="el-GR" sz="1800" dirty="0">
                <a:solidFill>
                  <a:srgbClr val="000000"/>
                </a:solidFill>
                <a:effectLst/>
                <a:ea typeface="Times New Roman" panose="02020603050405020304" pitchFamily="18" charset="0"/>
                <a:cs typeface="Calibri" panose="020F0502020204030204" pitchFamily="34" charset="0"/>
              </a:rPr>
              <a:t>.</a:t>
            </a:r>
            <a:endParaRPr lang="en-US" sz="1800" dirty="0">
              <a:solidFill>
                <a:srgbClr val="000000"/>
              </a:solidFill>
              <a:effectLst/>
              <a:ea typeface="Times New Roman" panose="02020603050405020304" pitchFamily="18" charset="0"/>
              <a:cs typeface="Calibri" panose="020F0502020204030204" pitchFamily="34" charset="0"/>
            </a:endParaRP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Ο πρώτος γεωργικός ελκυστήρας με κινητήρα εσωτερικής καύσης κατασκευάστηκε από την εταιρεία Hart Parr Company</a:t>
            </a:r>
            <a:r>
              <a:rPr lang="el-GR" sz="1800" dirty="0">
                <a:solidFill>
                  <a:srgbClr val="000000"/>
                </a:solidFill>
                <a:effectLst/>
                <a:ea typeface="Times New Roman" panose="02020603050405020304" pitchFamily="18" charset="0"/>
                <a:cs typeface="Calibri" panose="020F0502020204030204" pitchFamily="34" charset="0"/>
              </a:rPr>
              <a:t>.</a:t>
            </a:r>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
        <p:nvSpPr>
          <p:cNvPr id="4" name="Segnaposto piè di pagina 1">
            <a:extLst>
              <a:ext uri="{FF2B5EF4-FFF2-40B4-BE49-F238E27FC236}">
                <a16:creationId xmlns:a16="http://schemas.microsoft.com/office/drawing/2014/main" id="{AAF93C4D-114A-EE50-0CB0-64DE5F3A41B6}"/>
              </a:ext>
            </a:extLst>
          </p:cNvPr>
          <p:cNvSpPr>
            <a:spLocks noGrp="1"/>
          </p:cNvSpPr>
          <p:nvPr>
            <p:ph type="ftr" sz="quarter" idx="11"/>
          </p:nvPr>
        </p:nvSpPr>
        <p:spPr>
          <a:xfrm>
            <a:off x="838200" y="6238876"/>
            <a:ext cx="9982200" cy="600074"/>
          </a:xfrm>
        </p:spPr>
        <p:txBody>
          <a:bodyPr/>
          <a:lstStyle/>
          <a:p>
            <a:r>
              <a:rPr lang="en-US" dirty="0"/>
              <a:t>Ενότητα: Ψηφιακές Τεχνολογίες και Τεχνητή Νοημοσύνη</a:t>
            </a:r>
            <a:r>
              <a:rPr lang="el-GR" dirty="0"/>
              <a:t> /</a:t>
            </a:r>
            <a:r>
              <a:rPr lang="en-US" dirty="0"/>
              <a:t> Μαθησιακή Μονάδα: Τεχνολογίες Αυτοματισμού / Υποενότητα: 1η</a:t>
            </a:r>
          </a:p>
        </p:txBody>
      </p:sp>
    </p:spTree>
    <p:extLst>
      <p:ext uri="{BB962C8B-B14F-4D97-AF65-F5344CB8AC3E}">
        <p14:creationId xmlns:p14="http://schemas.microsoft.com/office/powerpoint/2010/main" val="139105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noAutofit/>
          </a:bodyPr>
          <a:lstStyle/>
          <a:p>
            <a:r>
              <a:rPr lang="en-GB" sz="3600" b="1" dirty="0"/>
              <a:t>Εισαγωγή στις τεχνολογίες αυτοματισμού στη γεωργία</a:t>
            </a:r>
          </a:p>
        </p:txBody>
      </p:sp>
      <p:pic>
        <p:nvPicPr>
          <p:cNvPr id="7" name="Content Placeholder 6" descr="A tractor with large wheels&#10;&#10;Description automatically generated">
            <a:extLst>
              <a:ext uri="{FF2B5EF4-FFF2-40B4-BE49-F238E27FC236}">
                <a16:creationId xmlns:a16="http://schemas.microsoft.com/office/drawing/2014/main" id="{B7F5E6F5-7DB3-B7AE-717E-49DC7231C871}"/>
              </a:ext>
            </a:extLst>
          </p:cNvPr>
          <p:cNvPicPr>
            <a:picLocks noGrp="1" noChangeAspect="1"/>
          </p:cNvPicPr>
          <p:nvPr>
            <p:ph idx="1"/>
          </p:nvPr>
        </p:nvPicPr>
        <p:blipFill>
          <a:blip r:embed="rId2"/>
          <a:stretch>
            <a:fillRect/>
          </a:stretch>
        </p:blipFill>
        <p:spPr>
          <a:xfrm>
            <a:off x="6423170" y="1617843"/>
            <a:ext cx="5387340" cy="3625276"/>
          </a:xfrm>
        </p:spPr>
      </p:pic>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t>4</a:t>
            </a:fld>
            <a:endParaRPr lang="en-US" dirty="0"/>
          </a:p>
        </p:txBody>
      </p:sp>
      <p:pic>
        <p:nvPicPr>
          <p:cNvPr id="11" name="Picture 10" descr="A tractor with large wheels&#10;&#10;Description automatically generated">
            <a:extLst>
              <a:ext uri="{FF2B5EF4-FFF2-40B4-BE49-F238E27FC236}">
                <a16:creationId xmlns:a16="http://schemas.microsoft.com/office/drawing/2014/main" id="{E6008151-F8CB-FE88-AC73-7FD35AAED278}"/>
              </a:ext>
            </a:extLst>
          </p:cNvPr>
          <p:cNvPicPr>
            <a:picLocks noChangeAspect="1"/>
          </p:cNvPicPr>
          <p:nvPr/>
        </p:nvPicPr>
        <p:blipFill>
          <a:blip r:embed="rId3"/>
          <a:stretch>
            <a:fillRect/>
          </a:stretch>
        </p:blipFill>
        <p:spPr>
          <a:xfrm>
            <a:off x="620086" y="1617843"/>
            <a:ext cx="5000147" cy="3685423"/>
          </a:xfrm>
          <a:prstGeom prst="rect">
            <a:avLst/>
          </a:prstGeom>
        </p:spPr>
      </p:pic>
      <p:sp>
        <p:nvSpPr>
          <p:cNvPr id="14" name="Rectangle 13">
            <a:extLst>
              <a:ext uri="{FF2B5EF4-FFF2-40B4-BE49-F238E27FC236}">
                <a16:creationId xmlns:a16="http://schemas.microsoft.com/office/drawing/2014/main" id="{224280E7-620F-4874-2185-5534D6E4CE0B}"/>
              </a:ext>
            </a:extLst>
          </p:cNvPr>
          <p:cNvSpPr/>
          <p:nvPr/>
        </p:nvSpPr>
        <p:spPr>
          <a:xfrm>
            <a:off x="620086"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Henry Ford &amp; Son Corporation (1917)</a:t>
            </a:r>
            <a:endParaRPr lang="el-GR" sz="1600" dirty="0">
              <a:solidFill>
                <a:sysClr val="windowText" lastClr="000000"/>
              </a:solidFill>
            </a:endParaRPr>
          </a:p>
        </p:txBody>
      </p:sp>
      <p:sp>
        <p:nvSpPr>
          <p:cNvPr id="15" name="Rectangle 14">
            <a:extLst>
              <a:ext uri="{FF2B5EF4-FFF2-40B4-BE49-F238E27FC236}">
                <a16:creationId xmlns:a16="http://schemas.microsoft.com/office/drawing/2014/main" id="{FDC40D4E-CB7F-7005-E291-55CD06F6A0C1}"/>
              </a:ext>
            </a:extLst>
          </p:cNvPr>
          <p:cNvSpPr/>
          <p:nvPr/>
        </p:nvSpPr>
        <p:spPr>
          <a:xfrm>
            <a:off x="6810363"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Τρακτέρ της εταιρείας Hart Parr (δεκαετία του 1900)</a:t>
            </a:r>
            <a:endParaRPr lang="el-GR" sz="1600" dirty="0">
              <a:solidFill>
                <a:sysClr val="windowText" lastClr="000000"/>
              </a:solidFill>
            </a:endParaRPr>
          </a:p>
        </p:txBody>
      </p:sp>
      <p:sp>
        <p:nvSpPr>
          <p:cNvPr id="8" name="Segnaposto piè di pagina 1">
            <a:extLst>
              <a:ext uri="{FF2B5EF4-FFF2-40B4-BE49-F238E27FC236}">
                <a16:creationId xmlns:a16="http://schemas.microsoft.com/office/drawing/2014/main" id="{49B0FEEE-26E1-0953-770C-A23417F3FCE6}"/>
              </a:ext>
            </a:extLst>
          </p:cNvPr>
          <p:cNvSpPr>
            <a:spLocks noGrp="1"/>
          </p:cNvSpPr>
          <p:nvPr>
            <p:ph type="ftr" sz="quarter" idx="11"/>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1η</a:t>
            </a:r>
          </a:p>
        </p:txBody>
      </p:sp>
    </p:spTree>
    <p:extLst>
      <p:ext uri="{BB962C8B-B14F-4D97-AF65-F5344CB8AC3E}">
        <p14:creationId xmlns:p14="http://schemas.microsoft.com/office/powerpoint/2010/main" val="19091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normAutofit/>
          </a:bodyPr>
          <a:lstStyle/>
          <a:p>
            <a:r>
              <a:rPr lang="en-GB" sz="3600" b="1" dirty="0"/>
              <a:t>Τι είναι οι τεχνολογίες αυτοματισμού στη γεωργία;</a:t>
            </a:r>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2013357"/>
            <a:ext cx="10515600" cy="4163605"/>
          </a:xfrm>
        </p:spPr>
        <p:txBody>
          <a:bodyPr/>
          <a:lstStyle/>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Η αυτοματοποίηση της γεωργίας είναι η διαδικασία χρήσης διαφόρων τεχνολογικών εξοπλισμών για την ενίσχυση και την αυτοματοποίηση των γεωργικών επιχειρήσεων.</a:t>
            </a:r>
          </a:p>
          <a:p>
            <a:pPr algn="just"/>
            <a:endParaRPr lang="en-US" sz="1800" dirty="0">
              <a:solidFill>
                <a:srgbClr val="000000"/>
              </a:solidFill>
              <a:latin typeface="Minion Pro"/>
              <a:cs typeface="Calibri" panose="020F0502020204030204" pitchFamily="34" charset="0"/>
            </a:endParaRPr>
          </a:p>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Αυτή η γεωργική τεχνολογία προορίζεται να ανακουφίσει τις εντατικές και χρονοβόρες γεωργικές εργασίες που αντιμετωπίζουν οι αγρότες σε όλο τον κόσμο.</a:t>
            </a:r>
          </a:p>
          <a:p>
            <a:pPr algn="just"/>
            <a:endParaRPr lang="en-US" sz="1800" dirty="0">
              <a:solidFill>
                <a:srgbClr val="000000"/>
              </a:solidFill>
              <a:latin typeface="Minion Pro"/>
              <a:cs typeface="Calibri" panose="020F0502020204030204" pitchFamily="34" charset="0"/>
            </a:endParaRPr>
          </a:p>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Αυτοματοποιημένοι </a:t>
            </a:r>
            <a:r>
              <a:rPr lang="en-US" sz="1800" b="1" dirty="0">
                <a:solidFill>
                  <a:srgbClr val="000000"/>
                </a:solidFill>
                <a:effectLst/>
                <a:latin typeface="Minion Pro"/>
                <a:ea typeface="Times New Roman" panose="02020603050405020304" pitchFamily="18" charset="0"/>
                <a:cs typeface="Calibri" panose="020F0502020204030204" pitchFamily="34" charset="0"/>
              </a:rPr>
              <a:t>ελκυστήρες</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GPS</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μη επανδρωμένα αεροσκάφη, ρομποτική </a:t>
            </a:r>
            <a:r>
              <a:rPr lang="en-US" sz="1800" dirty="0">
                <a:solidFill>
                  <a:srgbClr val="000000"/>
                </a:solidFill>
                <a:effectLst/>
                <a:latin typeface="Minion Pro"/>
                <a:ea typeface="Times New Roman" panose="02020603050405020304" pitchFamily="18" charset="0"/>
                <a:cs typeface="Calibri" panose="020F0502020204030204" pitchFamily="34" charset="0"/>
              </a:rPr>
              <a:t>και λογισμικό ως τρόπος μετασχηματισμού της σημερινής γεωργικής βιομηχανίας.</a:t>
            </a:r>
          </a:p>
          <a:p>
            <a:pPr algn="just"/>
            <a:endParaRPr lang="en-US" sz="1800" dirty="0">
              <a:solidFill>
                <a:srgbClr val="000000"/>
              </a:solidFill>
              <a:latin typeface="Minion Pro"/>
              <a:cs typeface="Calibri" panose="020F0502020204030204" pitchFamily="34" charset="0"/>
            </a:endParaRPr>
          </a:p>
          <a:p>
            <a:pPr algn="just"/>
            <a:endParaRPr lang="en-GB"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5</a:t>
            </a:fld>
            <a:endParaRPr lang="en-US" dirty="0"/>
          </a:p>
        </p:txBody>
      </p:sp>
      <p:sp>
        <p:nvSpPr>
          <p:cNvPr id="6" name="Segnaposto piè di pagina 1">
            <a:extLst>
              <a:ext uri="{FF2B5EF4-FFF2-40B4-BE49-F238E27FC236}">
                <a16:creationId xmlns:a16="http://schemas.microsoft.com/office/drawing/2014/main" id="{3A5EF61F-90DA-1059-EA5A-8EA1F31FD60C}"/>
              </a:ext>
            </a:extLst>
          </p:cNvPr>
          <p:cNvSpPr>
            <a:spLocks noGrp="1"/>
          </p:cNvSpPr>
          <p:nvPr>
            <p:ph type="ftr" sz="quarter" idx="11"/>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1η</a:t>
            </a:r>
          </a:p>
        </p:txBody>
      </p:sp>
    </p:spTree>
    <p:extLst>
      <p:ext uri="{BB962C8B-B14F-4D97-AF65-F5344CB8AC3E}">
        <p14:creationId xmlns:p14="http://schemas.microsoft.com/office/powerpoint/2010/main" val="377616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b="1" dirty="0"/>
              <a:t>Συστήματα αγροτικού αυτοματισμού:</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9982200" cy="4395600"/>
          </a:xfrm>
        </p:spPr>
        <p:txBody>
          <a:bodyPr>
            <a:normAutofit/>
          </a:bodyPr>
          <a:lstStyle/>
          <a:p>
            <a:pPr marL="0" indent="0" algn="just">
              <a:buNone/>
            </a:pPr>
            <a:r>
              <a:rPr lang="en-US" sz="1800" dirty="0"/>
              <a:t>Πολλά συστήματα αυτοματισμού στη γεωργία, όπως και πολλά συστήματα αυτοματισμού στις περισσότερες βιομηχανίες, εκτελούν τις ακόλουθες ενέργειες:</a:t>
            </a:r>
          </a:p>
          <a:p>
            <a:pPr marL="0" indent="0" algn="just">
              <a:buNone/>
            </a:pPr>
            <a:endParaRPr lang="en-US" sz="1800" dirty="0"/>
          </a:p>
          <a:p>
            <a:pPr algn="just"/>
            <a:r>
              <a:rPr lang="en-US" sz="1800" b="1" dirty="0"/>
              <a:t>Λήψη </a:t>
            </a:r>
            <a:r>
              <a:rPr lang="en-US" sz="1800" dirty="0"/>
              <a:t>και </a:t>
            </a:r>
            <a:r>
              <a:rPr lang="en-US" sz="1800" b="1" dirty="0"/>
              <a:t>επεξεργασία </a:t>
            </a:r>
            <a:r>
              <a:rPr lang="en-US" sz="1800" dirty="0"/>
              <a:t>π</a:t>
            </a:r>
            <a:r>
              <a:rPr lang="en-US" sz="1800" dirty="0" err="1"/>
              <a:t>ληροφοριών</a:t>
            </a:r>
            <a:endParaRPr lang="en-US" sz="1800" dirty="0"/>
          </a:p>
          <a:p>
            <a:pPr algn="just"/>
            <a:r>
              <a:rPr lang="el-GR" sz="1800" b="1" dirty="0"/>
              <a:t>Λήψη </a:t>
            </a:r>
            <a:r>
              <a:rPr lang="en-US" sz="1800" dirty="0"/>
              <a:t>απ</a:t>
            </a:r>
            <a:r>
              <a:rPr lang="el-GR" sz="1800" dirty="0" err="1"/>
              <a:t>οφάσεων</a:t>
            </a:r>
            <a:endParaRPr lang="en-US" sz="1800" dirty="0"/>
          </a:p>
          <a:p>
            <a:pPr algn="just"/>
            <a:r>
              <a:rPr lang="el-GR" sz="1800" b="1" dirty="0"/>
              <a:t>Εκτέλεση </a:t>
            </a:r>
            <a:r>
              <a:rPr lang="el-GR" sz="1800" dirty="0"/>
              <a:t>κάποιων ενεργειών</a:t>
            </a:r>
            <a:endParaRPr lang="en-US" sz="1800" dirty="0"/>
          </a:p>
          <a:p>
            <a:pPr algn="just"/>
            <a:endParaRPr lang="en-US" sz="1800" dirty="0"/>
          </a:p>
          <a:p>
            <a:pPr marL="0" indent="0" algn="just">
              <a:buNone/>
            </a:pPr>
            <a:r>
              <a:rPr lang="en-GB" sz="1800" dirty="0">
                <a:solidFill>
                  <a:srgbClr val="000000"/>
                </a:solidFill>
                <a:effectLst/>
                <a:latin typeface="Minion Pro"/>
                <a:ea typeface="Times New Roman" panose="02020603050405020304" pitchFamily="18" charset="0"/>
                <a:cs typeface="Calibri" panose="020F0502020204030204" pitchFamily="34" charset="0"/>
              </a:rPr>
              <a:t>Το σύστημα αυτοματισμού χρειάζεται πληροφορίες για να λάβει τις κατάλληλες αποφάσεις προτού προβεί σε ενέργειες. Εάν το σύστημα αυτοματισμού έχει λανθασμένες πληροφορίες, θα λάβει εσφαλμένες αποφάσεις και θα προβεί σε λανθασμένες ενέργειες. Οι πληροφορίες που απαιτούνται από πολλά γεωργικά συστήματα αυτοματισμού μπορεί συχνά να είναι ενός από τους τρεις τύπους. Αυτοί οι τύποι είναι τα σημεία ρύθμισης, οι γεωργικές μεταβλητές και οι μεταβλητές του συστήματος αυτοματισμού. Τα σημεία ρύθμισης είναι επιθυμητές έξοδοι, συνθήκες ή σχέσεις που παρέχονται στο σύστημα αυτοματισμού από το εξωτερικό. </a:t>
            </a:r>
            <a:endParaRPr lang="en-GB" dirty="0"/>
          </a:p>
        </p:txBody>
      </p:sp>
      <p:sp>
        <p:nvSpPr>
          <p:cNvPr id="20" name="Segnaposto piè di pagina 1">
            <a:extLst>
              <a:ext uri="{FF2B5EF4-FFF2-40B4-BE49-F238E27FC236}">
                <a16:creationId xmlns:a16="http://schemas.microsoft.com/office/drawing/2014/main" id="{ABF8CC26-E9BB-C043-8AA3-0182284C2990}"/>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2</a:t>
            </a:r>
            <a:r>
              <a:rPr lang="en-US" b="0" dirty="0"/>
              <a:t>η</a:t>
            </a:r>
          </a:p>
        </p:txBody>
      </p:sp>
    </p:spTree>
    <p:extLst>
      <p:ext uri="{BB962C8B-B14F-4D97-AF65-F5344CB8AC3E}">
        <p14:creationId xmlns:p14="http://schemas.microsoft.com/office/powerpoint/2010/main" val="226942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b="1" dirty="0"/>
              <a:t>Τι είναι ο ελεγκτής PID;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35852"/>
            <a:ext cx="10515599" cy="4321941"/>
          </a:xfrm>
        </p:spPr>
        <p:txBody>
          <a:bodyPr>
            <a:normAutofit/>
          </a:bodyPr>
          <a:lstStyle/>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Ο ελεγκτής PID </a:t>
            </a:r>
            <a:r>
              <a:rPr lang="en-US" sz="1800" dirty="0">
                <a:solidFill>
                  <a:srgbClr val="000000"/>
                </a:solidFill>
                <a:effectLst/>
                <a:ea typeface="Times New Roman" panose="02020603050405020304" pitchFamily="18" charset="0"/>
                <a:cs typeface="Calibri" panose="020F0502020204030204" pitchFamily="34" charset="0"/>
              </a:rPr>
              <a:t>είναι ένας αντισταθμιστής σειράς, ο οποίος ενσωματώνεται, εν όλω ή εν μέρει, στον ευθύ κλάδο του βρόχου του κλειστού συστήματος και προσαρμόζει κατάλληλα το σήμα που ενεργοποιεί το υπό έλεγχο σύστημα, λαμβάνοντας υπόψη την απόκλιση (σφάλμα) της εισόδου (συνήθως η επιθυμητή προδιαγραφή για την έξοδο) από την πραγματική έξοδο του συστήματος. </a:t>
            </a:r>
          </a:p>
          <a:p>
            <a:pPr marL="0" indent="0">
              <a:buNone/>
            </a:pPr>
            <a:endParaRPr lang="en-US" sz="1800" dirty="0">
              <a:solidFill>
                <a:srgbClr val="000000"/>
              </a:solidFill>
              <a:ea typeface="Times New Roman" panose="02020603050405020304" pitchFamily="18" charset="0"/>
              <a:cs typeface="Calibri" panose="020F0502020204030204" pitchFamily="34" charset="0"/>
            </a:endParaRPr>
          </a:p>
          <a:p>
            <a:pPr marL="0" indent="0">
              <a:buNone/>
            </a:pPr>
            <a:r>
              <a:rPr lang="en-US" sz="1800" dirty="0">
                <a:solidFill>
                  <a:srgbClr val="000000"/>
                </a:solidFill>
                <a:effectLst/>
                <a:ea typeface="Times New Roman" panose="02020603050405020304" pitchFamily="18" charset="0"/>
                <a:cs typeface="Calibri" panose="020F0502020204030204" pitchFamily="34" charset="0"/>
              </a:rPr>
              <a:t>Ένας </a:t>
            </a:r>
            <a:r>
              <a:rPr lang="en-US" sz="1800" b="1" dirty="0">
                <a:solidFill>
                  <a:srgbClr val="000000"/>
                </a:solidFill>
                <a:effectLst/>
                <a:ea typeface="Times New Roman" panose="02020603050405020304" pitchFamily="18" charset="0"/>
                <a:cs typeface="Calibri" panose="020F0502020204030204" pitchFamily="34" charset="0"/>
              </a:rPr>
              <a:t>ελεγκτής PID </a:t>
            </a:r>
            <a:r>
              <a:rPr lang="en-US" sz="1800" dirty="0">
                <a:solidFill>
                  <a:srgbClr val="000000"/>
                </a:solidFill>
                <a:effectLst/>
                <a:ea typeface="Times New Roman" panose="02020603050405020304" pitchFamily="18" charset="0"/>
                <a:cs typeface="Calibri" panose="020F0502020204030204" pitchFamily="34" charset="0"/>
              </a:rPr>
              <a:t>περιλαμβάνει 3 κύριους όρους:</a:t>
            </a:r>
          </a:p>
          <a:p>
            <a:r>
              <a:rPr lang="en-US" sz="1800" dirty="0">
                <a:solidFill>
                  <a:srgbClr val="000000"/>
                </a:solidFill>
                <a:effectLst/>
                <a:ea typeface="Times New Roman" panose="02020603050405020304" pitchFamily="18" charset="0"/>
                <a:cs typeface="Calibri" panose="020F0502020204030204" pitchFamily="34" charset="0"/>
              </a:rPr>
              <a:t>Ο αναλογικός όρος (Proportional ή P term)</a:t>
            </a:r>
            <a:r>
              <a:rPr lang="el-GR" sz="1800" dirty="0">
                <a:solidFill>
                  <a:srgbClr val="000000"/>
                </a:solidFill>
                <a:effectLst/>
                <a:ea typeface="Times New Roman" panose="02020603050405020304" pitchFamily="18" charset="0"/>
                <a:cs typeface="Calibri" panose="020F0502020204030204" pitchFamily="34" charset="0"/>
              </a:rPr>
              <a:t>,</a:t>
            </a:r>
            <a:endParaRPr lang="en-US" sz="1800" dirty="0">
              <a:solidFill>
                <a:srgbClr val="000000"/>
              </a:solidFill>
              <a:effectLst/>
              <a:ea typeface="Times New Roman" panose="02020603050405020304" pitchFamily="18" charset="0"/>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Ο όρος Integral ή I, </a:t>
            </a:r>
          </a:p>
          <a:p>
            <a:r>
              <a:rPr lang="en-US" sz="1800" dirty="0">
                <a:solidFill>
                  <a:srgbClr val="000000"/>
                </a:solidFill>
                <a:effectLst/>
                <a:ea typeface="Times New Roman" panose="02020603050405020304" pitchFamily="18" charset="0"/>
                <a:cs typeface="Calibri" panose="020F0502020204030204" pitchFamily="34" charset="0"/>
              </a:rPr>
              <a:t>Ο διαφορικός όρος (παράγωγος ή όρος D)</a:t>
            </a:r>
            <a:r>
              <a:rPr lang="el-GR" sz="1800" dirty="0">
                <a:solidFill>
                  <a:srgbClr val="000000"/>
                </a:solidFill>
                <a:effectLst/>
                <a:ea typeface="Times New Roman" panose="02020603050405020304" pitchFamily="18" charset="0"/>
                <a:cs typeface="Calibri" panose="020F0502020204030204" pitchFamily="34" charset="0"/>
              </a:rPr>
              <a:t>.</a:t>
            </a:r>
            <a:endParaRPr lang="en-US" sz="1800" dirty="0">
              <a:solidFill>
                <a:srgbClr val="000000"/>
              </a:solidFill>
              <a:effectLst/>
              <a:ea typeface="Times New Roman" panose="02020603050405020304" pitchFamily="18" charset="0"/>
              <a:cs typeface="Calibri" panose="020F0502020204030204" pitchFamily="34" charset="0"/>
            </a:endParaRPr>
          </a:p>
          <a:p>
            <a:pPr marL="0" indent="0">
              <a:buNone/>
            </a:pPr>
            <a:endParaRPr lang="en-US" sz="1800" dirty="0">
              <a:solidFill>
                <a:srgbClr val="000000"/>
              </a:solidFill>
              <a:effectLst/>
              <a:ea typeface="Times New Roman" panose="02020603050405020304" pitchFamily="18" charset="0"/>
              <a:cs typeface="Calibri" panose="020F0502020204030204" pitchFamily="34" charset="0"/>
            </a:endParaRPr>
          </a:p>
          <a:p>
            <a:endParaRPr lang="en-GB" dirty="0"/>
          </a:p>
        </p:txBody>
      </p:sp>
      <p:sp>
        <p:nvSpPr>
          <p:cNvPr id="6" name="Segnaposto piè di pagina 1">
            <a:extLst>
              <a:ext uri="{FF2B5EF4-FFF2-40B4-BE49-F238E27FC236}">
                <a16:creationId xmlns:a16="http://schemas.microsoft.com/office/drawing/2014/main" id="{DA857C72-C724-BEDA-B2E0-0F71BCC1A3F9}"/>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2</a:t>
            </a:r>
            <a:r>
              <a:rPr lang="en-US" b="0" dirty="0"/>
              <a:t>η</a:t>
            </a:r>
          </a:p>
        </p:txBody>
      </p:sp>
    </p:spTree>
    <p:extLst>
      <p:ext uri="{BB962C8B-B14F-4D97-AF65-F5344CB8AC3E}">
        <p14:creationId xmlns:p14="http://schemas.microsoft.com/office/powerpoint/2010/main" val="163456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b="1" dirty="0"/>
              <a:t>Ελεγκτές</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a:bodyPr>
          <a:lstStyle/>
          <a:p>
            <a:pPr algn="just"/>
            <a:r>
              <a:rPr lang="en-GB" sz="1800" b="1" dirty="0">
                <a:solidFill>
                  <a:srgbClr val="000000"/>
                </a:solidFill>
                <a:effectLst/>
                <a:ea typeface="Times New Roman" panose="02020603050405020304" pitchFamily="18" charset="0"/>
                <a:cs typeface="Calibri" panose="020F0502020204030204" pitchFamily="34" charset="0"/>
              </a:rPr>
              <a:t>Οι ελεγκτές </a:t>
            </a:r>
            <a:r>
              <a:rPr lang="en-GB" sz="1800" dirty="0">
                <a:solidFill>
                  <a:srgbClr val="000000"/>
                </a:solidFill>
                <a:effectLst/>
                <a:ea typeface="Times New Roman" panose="02020603050405020304" pitchFamily="18" charset="0"/>
                <a:cs typeface="Calibri" panose="020F0502020204030204" pitchFamily="34" charset="0"/>
              </a:rPr>
              <a:t>μπορούν να ταξινομηθούν ανάλογα με τον αριθμό των καταστάσεων της εξόδου του ελεγκτή. Γενικά, όσο περισσότερες καταστάσεις της εξόδου, τόσο πιο περίπλοκος και δαπανηρός θα είναι ο ελεγκτής. Θα ταξινομηθούν εδώ αρχικά σε κατηγορίες ελεγκτών on-off, διακριτής εξόδου και συνεχούς λειτουργίας. Ο έλεγχος on-off είναι ο απλούστερος έλεγχος. Σκεφτείτε, για παράδειγμα, ένα απλό σύστημα θέρμανσης.</a:t>
            </a:r>
          </a:p>
          <a:p>
            <a:pPr algn="just"/>
            <a:endParaRPr lang="en-GB" sz="1800"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Οι ελεγκτές </a:t>
            </a:r>
            <a:r>
              <a:rPr lang="en-GB" sz="1800" dirty="0">
                <a:solidFill>
                  <a:srgbClr val="000000"/>
                </a:solidFill>
                <a:effectLst/>
                <a:ea typeface="Times New Roman" panose="02020603050405020304" pitchFamily="18" charset="0"/>
                <a:cs typeface="Calibri" panose="020F0502020204030204" pitchFamily="34" charset="0"/>
              </a:rPr>
              <a:t>μπορούν να αναλυθούν μαθηματικά για την πρόβλεψη και την κατανόηση της απόδοσης και για τη δυνατότητα βελτίωσης. Η κλασική θεωρία ελέγχου αναπτύχθηκε στα μέσα του εικοστού αιώνα για την ανάλυση των συστημάτων αυτοματισμού.</a:t>
            </a:r>
          </a:p>
          <a:p>
            <a:pPr algn="just"/>
            <a:endParaRPr lang="en-GB" sz="1800" dirty="0">
              <a:solidFill>
                <a:srgbClr val="000000"/>
              </a:solidFill>
              <a:ea typeface="Times New Roman" panose="02020603050405020304" pitchFamily="18" charset="0"/>
              <a:cs typeface="Calibri" panose="020F0502020204030204" pitchFamily="34" charset="0"/>
            </a:endParaRPr>
          </a:p>
          <a:p>
            <a:pPr algn="just"/>
            <a:r>
              <a:rPr lang="en-US" sz="1800" b="1" dirty="0">
                <a:solidFill>
                  <a:srgbClr val="000000"/>
                </a:solidFill>
                <a:effectLst/>
                <a:ea typeface="Times New Roman" panose="02020603050405020304" pitchFamily="18" charset="0"/>
                <a:cs typeface="Calibri" panose="020F0502020204030204" pitchFamily="34" charset="0"/>
              </a:rPr>
              <a:t>Οι ελεγκτές </a:t>
            </a:r>
            <a:r>
              <a:rPr lang="en-US" sz="1800" dirty="0">
                <a:solidFill>
                  <a:srgbClr val="000000"/>
                </a:solidFill>
                <a:effectLst/>
                <a:ea typeface="Times New Roman" panose="02020603050405020304" pitchFamily="18" charset="0"/>
                <a:cs typeface="Calibri" panose="020F0502020204030204" pitchFamily="34" charset="0"/>
              </a:rPr>
              <a:t>πρέπει να λαμβάνουν όλα τα σήματα των αισθητήρων και να τα αναλύουν σε συνεκτικές και αξιόπιστες πληροφορίες. Τα λαμβανόμενα σήματα μπορεί να διαφέρουν σε μεγάλο βαθμό ως προς τα χαρακτηριστικά τους, όπως το επίπεδο σήματος, το περιεχόμενο συχνότητας και ο θόρυβος. Τα εμπρόσθια άκρα του ελεγκτή πρέπει να επεξεργάζονται κατάλληλα τα σήματα για να λαμβάνουν αξιόπιστες πληροφορίες. Αλλά το σημαντικότερο καθήκον του ελεγκτή είναι να αποφασίζει την κατάλληλη ενέργεια.</a:t>
            </a:r>
            <a:endParaRPr lang="en-GB" b="1" dirty="0"/>
          </a:p>
        </p:txBody>
      </p:sp>
      <p:sp>
        <p:nvSpPr>
          <p:cNvPr id="6" name="Segnaposto piè di pagina 1">
            <a:extLst>
              <a:ext uri="{FF2B5EF4-FFF2-40B4-BE49-F238E27FC236}">
                <a16:creationId xmlns:a16="http://schemas.microsoft.com/office/drawing/2014/main" id="{8872725B-1E29-688D-DABF-F10BD9E73839}"/>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2</a:t>
            </a:r>
            <a:r>
              <a:rPr lang="en-US" b="0" dirty="0"/>
              <a:t>η</a:t>
            </a:r>
          </a:p>
        </p:txBody>
      </p:sp>
    </p:spTree>
    <p:extLst>
      <p:ext uri="{BB962C8B-B14F-4D97-AF65-F5344CB8AC3E}">
        <p14:creationId xmlns:p14="http://schemas.microsoft.com/office/powerpoint/2010/main" val="77868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b="1" dirty="0"/>
              <a:t>Μικροϋπολογιστές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015068" y="1562194"/>
            <a:ext cx="10338731" cy="4395600"/>
          </a:xfrm>
        </p:spPr>
        <p:txBody>
          <a:bodyPr>
            <a:normAutofit lnSpcReduction="10000"/>
          </a:bodyPr>
          <a:lstStyle/>
          <a:p>
            <a:pPr marL="0" indent="0" algn="just">
              <a:buNone/>
            </a:pPr>
            <a:r>
              <a:rPr lang="en-US" sz="1800" dirty="0"/>
              <a:t>Σύνολο μηχανισμών/συσκευών στο περιβάλλον που εκτελούν μια συγκεκριμένη ενέργεια ή δραστηριότητα και αλληλεπιδρούν. Όπως βλέπουμε, από τον τομέα της γεωργίας, δεν είναι δυνατόν να σταματήσει η συμβολή των υπολογιστικών συστημάτων, καθώς αυτά έχουν καταστεί απαραίτητα σε κάθε κλάδο της ανθρώπινης δραστηριότητας. </a:t>
            </a:r>
          </a:p>
          <a:p>
            <a:pPr marL="0" indent="0" algn="just">
              <a:buNone/>
            </a:pPr>
            <a:endParaRPr lang="en-US" sz="1800" dirty="0"/>
          </a:p>
          <a:p>
            <a:pPr marL="0" indent="0" algn="just">
              <a:buNone/>
            </a:pPr>
            <a:r>
              <a:rPr lang="en-GB" sz="1800" b="1" dirty="0"/>
              <a:t>Απαιτήσεις συστήματος:</a:t>
            </a:r>
          </a:p>
          <a:p>
            <a:pPr marL="0" indent="0" algn="just">
              <a:buNone/>
            </a:pPr>
            <a:r>
              <a:rPr lang="en-US" sz="1800" dirty="0"/>
              <a:t>-Σε πολλές περιπτώσεις, το μόνο που χρειάζεστε είναι ένας υπολογιστής που θα μπορούσε να προγραμματιστεί ώστε να λαμβάνει απλώς δεδομένα από το περιβάλλον (π.χ. αλλαγές στη θερμοκρασία, την απόσταση, το φωτισμό, το πάτημα κουμπιών).</a:t>
            </a:r>
          </a:p>
          <a:p>
            <a:pPr marL="0" indent="0" algn="just">
              <a:buNone/>
            </a:pPr>
            <a:r>
              <a:rPr lang="en-US" sz="1800" dirty="0"/>
              <a:t>-</a:t>
            </a:r>
            <a:r>
              <a:rPr lang="el-GR" sz="1800" dirty="0"/>
              <a:t>Α</a:t>
            </a:r>
            <a:r>
              <a:rPr lang="en-US" sz="1800" dirty="0" err="1"/>
              <a:t>κολούθως</a:t>
            </a:r>
            <a:r>
              <a:rPr lang="en-US" sz="1800" dirty="0"/>
              <a:t>, μετά από επεξεργασία, δίνουν εντολές για ενέργειες όπως το άναμμα μιας λάμπας (φωτισμός μονάδας), η κίνηση ενός μηχανισμού (π.χ. μιας μονάδας εξαερισμού ή ενός μηχανισμού περίφραξης), η παραγωγή ενός ήχου (σειρήνα για ειδοποίηση έκτακτης ανάγκης).</a:t>
            </a:r>
          </a:p>
          <a:p>
            <a:pPr marL="0" indent="0" algn="just">
              <a:buNone/>
            </a:pPr>
            <a:r>
              <a:rPr lang="en-US" sz="1800" dirty="0"/>
              <a:t>-Η δυνατότητα απομακρυσμένης ειδοποίησης για το τι συμβαίνει ή ανάθεσης ενεργειών είναι πολύ ευπρόσδεκτη.</a:t>
            </a:r>
          </a:p>
          <a:p>
            <a:pPr marL="0" indent="0" algn="just">
              <a:buNone/>
            </a:pPr>
            <a:r>
              <a:rPr lang="en-US" sz="1800" dirty="0"/>
              <a:t>-Το μικρό μέγεθος και η αντοχή σε ακραίες περιβαλλοντικές συνθήκες (π.χ. θερμοκρασία, υγρασία, ακτινοβολία) και η μικρή κατανάλωση ενέργειας αποτελούν προτεραιότητα.</a:t>
            </a:r>
          </a:p>
          <a:p>
            <a:pPr marL="0" indent="0">
              <a:buNone/>
            </a:pPr>
            <a:endParaRPr lang="en-GB" sz="1800" b="1" dirty="0"/>
          </a:p>
        </p:txBody>
      </p:sp>
      <p:sp>
        <p:nvSpPr>
          <p:cNvPr id="8" name="Segnaposto piè di pagina 1">
            <a:extLst>
              <a:ext uri="{FF2B5EF4-FFF2-40B4-BE49-F238E27FC236}">
                <a16:creationId xmlns:a16="http://schemas.microsoft.com/office/drawing/2014/main" id="{BE35B203-97E8-504D-91F6-2AA4D75BBA9D}"/>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err="1"/>
              <a:t>Ενότητ</a:t>
            </a:r>
            <a:r>
              <a:rPr lang="en-US" b="0" dirty="0"/>
              <a:t>α: Ψηφιακές Τεχνολογίες και Τεχνητή Νοημοσύνη</a:t>
            </a:r>
            <a:r>
              <a:rPr lang="el-GR" b="0" dirty="0"/>
              <a:t> /</a:t>
            </a:r>
            <a:r>
              <a:rPr lang="en-US" b="0" dirty="0"/>
              <a:t> Μα</a:t>
            </a:r>
            <a:r>
              <a:rPr lang="en-US" b="0" dirty="0" err="1"/>
              <a:t>θησι</a:t>
            </a:r>
            <a:r>
              <a:rPr lang="en-US" b="0" dirty="0"/>
              <a:t>ακή Μονάδα: Τεχνολογίες Αυτοματισμού / Υποενότητα: </a:t>
            </a:r>
            <a:r>
              <a:rPr lang="el-GR" b="0" dirty="0"/>
              <a:t>2</a:t>
            </a:r>
            <a:r>
              <a:rPr lang="en-US" b="0" dirty="0"/>
              <a:t>η</a:t>
            </a:r>
          </a:p>
        </p:txBody>
      </p:sp>
    </p:spTree>
    <p:extLst>
      <p:ext uri="{BB962C8B-B14F-4D97-AF65-F5344CB8AC3E}">
        <p14:creationId xmlns:p14="http://schemas.microsoft.com/office/powerpoint/2010/main" val="955628773"/>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EBBC34-5F7D-4A55-882F-ACB0D590FAF9}"/>
</file>

<file path=customXml/itemProps2.xml><?xml version="1.0" encoding="utf-8"?>
<ds:datastoreItem xmlns:ds="http://schemas.openxmlformats.org/officeDocument/2006/customXml" ds:itemID="{969D92BA-0A32-41F5-BA9B-447E3B999B62}"/>
</file>

<file path=docProps/app.xml><?xml version="1.0" encoding="utf-8"?>
<Properties xmlns="http://schemas.openxmlformats.org/officeDocument/2006/extended-properties" xmlns:vt="http://schemas.openxmlformats.org/officeDocument/2006/docPropsVTypes">
  <Template/>
  <TotalTime>545</TotalTime>
  <Words>2333</Words>
  <Application>Microsoft Office PowerPoint</Application>
  <PresentationFormat>Widescreen</PresentationFormat>
  <Paragraphs>139</Paragraphs>
  <Slides>24</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Minion Pro</vt:lpstr>
      <vt:lpstr>Times New Roman</vt:lpstr>
      <vt:lpstr>Wingdings</vt:lpstr>
      <vt:lpstr>Tema1</vt:lpstr>
      <vt:lpstr>PowerPoint Presentation</vt:lpstr>
      <vt:lpstr>Μάθημα: (VET-B4) Ενότητα: (Ψηφιακές τεχνολογίες και τεχνητή νοημοσύνη) Διδακτική ενότητα: (Τεχνολογίες αυτοματισμού)</vt:lpstr>
      <vt:lpstr>Εισαγωγή στις τεχνολογίες αυτοματισμού στη γεωργία</vt:lpstr>
      <vt:lpstr>Εισαγωγή στις τεχνολογίες αυτοματισμού στη γεωργία</vt:lpstr>
      <vt:lpstr>Τι είναι οι τεχνολογίες αυτοματισμού στη γεωργία;</vt:lpstr>
      <vt:lpstr>Συστήματα αγροτικού αυτοματισμού:</vt:lpstr>
      <vt:lpstr>Τι είναι ο ελεγκτής PID;</vt:lpstr>
      <vt:lpstr>Ελεγκτές</vt:lpstr>
      <vt:lpstr>Μικροϋπολογιστές στη γεωργία</vt:lpstr>
      <vt:lpstr>Συστήματα υπολογιστών: Pi</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Εφαρμογές στη γεωργία</vt:lpstr>
      <vt:lpstr>Συμπέρασμα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docId:D20C9C712D512BB3D5D57121A7796ED5</cp:keywords>
  <cp:lastModifiedBy>Dimitris Michas</cp:lastModifiedBy>
  <cp:revision>76</cp:revision>
  <dcterms:created xsi:type="dcterms:W3CDTF">2022-08-02T09:54:50Z</dcterms:created>
  <dcterms:modified xsi:type="dcterms:W3CDTF">2024-04-30T12:27:24Z</dcterms:modified>
</cp:coreProperties>
</file>