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3"/>
  </p:notesMasterIdLst>
  <p:sldIdLst>
    <p:sldId id="265" r:id="rId2"/>
    <p:sldId id="256" r:id="rId3"/>
    <p:sldId id="260" r:id="rId4"/>
    <p:sldId id="277" r:id="rId5"/>
    <p:sldId id="279" r:id="rId6"/>
    <p:sldId id="284" r:id="rId7"/>
    <p:sldId id="278" r:id="rId8"/>
    <p:sldId id="291" r:id="rId9"/>
    <p:sldId id="280" r:id="rId10"/>
    <p:sldId id="286" r:id="rId11"/>
    <p:sldId id="287" r:id="rId12"/>
    <p:sldId id="285" r:id="rId13"/>
    <p:sldId id="283" r:id="rId14"/>
    <p:sldId id="282" r:id="rId15"/>
    <p:sldId id="288" r:id="rId16"/>
    <p:sldId id="281" r:id="rId17"/>
    <p:sldId id="293" r:id="rId18"/>
    <p:sldId id="295" r:id="rId19"/>
    <p:sldId id="294" r:id="rId20"/>
    <p:sldId id="292" r:id="rId21"/>
    <p:sldId id="26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E2F13"/>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rmos" userId="0b87edb5547b8f91" providerId="LiveId" clId="{369945C4-A81A-485F-8607-9A27EB70E9A6}"/>
    <pc:docChg chg="undo custSel modSld">
      <pc:chgData name="Ioannis Thermos" userId="0b87edb5547b8f91" providerId="LiveId" clId="{369945C4-A81A-485F-8607-9A27EB70E9A6}" dt="2024-03-27T15:20:54.925" v="159" actId="123"/>
      <pc:docMkLst>
        <pc:docMk/>
      </pc:docMkLst>
      <pc:sldChg chg="modSp mod">
        <pc:chgData name="Ioannis Thermos" userId="0b87edb5547b8f91" providerId="LiveId" clId="{369945C4-A81A-485F-8607-9A27EB70E9A6}" dt="2024-03-27T14:31:02.449" v="17" actId="20577"/>
        <pc:sldMkLst>
          <pc:docMk/>
          <pc:sldMk cId="2365202717" sldId="256"/>
        </pc:sldMkLst>
        <pc:spChg chg="mod">
          <ac:chgData name="Ioannis Thermos" userId="0b87edb5547b8f91" providerId="LiveId" clId="{369945C4-A81A-485F-8607-9A27EB70E9A6}" dt="2024-03-27T14:31:02.449" v="17" actId="20577"/>
          <ac:spMkLst>
            <pc:docMk/>
            <pc:sldMk cId="2365202717" sldId="256"/>
            <ac:spMk id="2" creationId="{B6E59C6D-D429-7C7B-0228-FB62CC45C25D}"/>
          </ac:spMkLst>
        </pc:spChg>
        <pc:spChg chg="mod">
          <ac:chgData name="Ioannis Thermos" userId="0b87edb5547b8f91" providerId="LiveId" clId="{369945C4-A81A-485F-8607-9A27EB70E9A6}" dt="2024-03-27T14:30:36.519" v="0" actId="14100"/>
          <ac:spMkLst>
            <pc:docMk/>
            <pc:sldMk cId="2365202717" sldId="256"/>
            <ac:spMk id="3" creationId="{153480B5-24EA-F078-8AFA-9CEF6872103E}"/>
          </ac:spMkLst>
        </pc:spChg>
      </pc:sldChg>
      <pc:sldChg chg="modSp mod">
        <pc:chgData name="Ioannis Thermos" userId="0b87edb5547b8f91" providerId="LiveId" clId="{369945C4-A81A-485F-8607-9A27EB70E9A6}" dt="2024-03-27T15:05:31.639" v="46" actId="20577"/>
        <pc:sldMkLst>
          <pc:docMk/>
          <pc:sldMk cId="1001068991" sldId="278"/>
        </pc:sldMkLst>
        <pc:spChg chg="mod">
          <ac:chgData name="Ioannis Thermos" userId="0b87edb5547b8f91" providerId="LiveId" clId="{369945C4-A81A-485F-8607-9A27EB70E9A6}" dt="2024-03-27T15:04:27.312" v="43" actId="27636"/>
          <ac:spMkLst>
            <pc:docMk/>
            <pc:sldMk cId="1001068991" sldId="278"/>
            <ac:spMk id="6" creationId="{84E925D0-11D7-65CB-6885-1A36B4610DFC}"/>
          </ac:spMkLst>
        </pc:spChg>
        <pc:spChg chg="mod">
          <ac:chgData name="Ioannis Thermos" userId="0b87edb5547b8f91" providerId="LiveId" clId="{369945C4-A81A-485F-8607-9A27EB70E9A6}" dt="2024-03-27T15:05:31.639" v="46" actId="20577"/>
          <ac:spMkLst>
            <pc:docMk/>
            <pc:sldMk cId="1001068991" sldId="278"/>
            <ac:spMk id="9" creationId="{B420A88F-CB9A-2829-5FE9-C3EAED2CEA83}"/>
          </ac:spMkLst>
        </pc:spChg>
      </pc:sldChg>
      <pc:sldChg chg="modSp mod">
        <pc:chgData name="Ioannis Thermos" userId="0b87edb5547b8f91" providerId="LiveId" clId="{369945C4-A81A-485F-8607-9A27EB70E9A6}" dt="2024-03-27T14:56:20.455" v="25" actId="123"/>
        <pc:sldMkLst>
          <pc:docMk/>
          <pc:sldMk cId="436720754" sldId="279"/>
        </pc:sldMkLst>
        <pc:spChg chg="mod">
          <ac:chgData name="Ioannis Thermos" userId="0b87edb5547b8f91" providerId="LiveId" clId="{369945C4-A81A-485F-8607-9A27EB70E9A6}" dt="2024-03-27T14:55:45.067" v="18" actId="1076"/>
          <ac:spMkLst>
            <pc:docMk/>
            <pc:sldMk cId="436720754" sldId="279"/>
            <ac:spMk id="4" creationId="{898D8227-6FEC-EBBF-0AE2-301E2A47AB5D}"/>
          </ac:spMkLst>
        </pc:spChg>
        <pc:spChg chg="mod">
          <ac:chgData name="Ioannis Thermos" userId="0b87edb5547b8f91" providerId="LiveId" clId="{369945C4-A81A-485F-8607-9A27EB70E9A6}" dt="2024-03-27T14:56:20.455" v="25" actId="123"/>
          <ac:spMkLst>
            <pc:docMk/>
            <pc:sldMk cId="436720754" sldId="279"/>
            <ac:spMk id="6" creationId="{336D1301-6C7C-D524-E033-45D4DA9C693E}"/>
          </ac:spMkLst>
        </pc:spChg>
      </pc:sldChg>
      <pc:sldChg chg="modSp mod">
        <pc:chgData name="Ioannis Thermos" userId="0b87edb5547b8f91" providerId="LiveId" clId="{369945C4-A81A-485F-8607-9A27EB70E9A6}" dt="2024-03-27T15:08:27.487" v="55" actId="14100"/>
        <pc:sldMkLst>
          <pc:docMk/>
          <pc:sldMk cId="4177983065" sldId="280"/>
        </pc:sldMkLst>
        <pc:graphicFrameChg chg="mod modGraphic">
          <ac:chgData name="Ioannis Thermos" userId="0b87edb5547b8f91" providerId="LiveId" clId="{369945C4-A81A-485F-8607-9A27EB70E9A6}" dt="2024-03-27T15:08:27.487" v="55" actId="14100"/>
          <ac:graphicFrameMkLst>
            <pc:docMk/>
            <pc:sldMk cId="4177983065" sldId="280"/>
            <ac:graphicFrameMk id="8" creationId="{3856F8D7-4895-33E3-BF45-5AC041AE6F61}"/>
          </ac:graphicFrameMkLst>
        </pc:graphicFrameChg>
      </pc:sldChg>
      <pc:sldChg chg="modSp mod">
        <pc:chgData name="Ioannis Thermos" userId="0b87edb5547b8f91" providerId="LiveId" clId="{369945C4-A81A-485F-8607-9A27EB70E9A6}" dt="2024-03-27T15:16:16.725" v="110" actId="20577"/>
        <pc:sldMkLst>
          <pc:docMk/>
          <pc:sldMk cId="3289022047" sldId="281"/>
        </pc:sldMkLst>
        <pc:spChg chg="mod">
          <ac:chgData name="Ioannis Thermos" userId="0b87edb5547b8f91" providerId="LiveId" clId="{369945C4-A81A-485F-8607-9A27EB70E9A6}" dt="2024-03-27T15:16:16.725" v="110" actId="20577"/>
          <ac:spMkLst>
            <pc:docMk/>
            <pc:sldMk cId="3289022047" sldId="281"/>
            <ac:spMk id="7" creationId="{E531902D-EC3B-5697-56FF-F555956FC510}"/>
          </ac:spMkLst>
        </pc:spChg>
        <pc:spChg chg="mod">
          <ac:chgData name="Ioannis Thermos" userId="0b87edb5547b8f91" providerId="LiveId" clId="{369945C4-A81A-485F-8607-9A27EB70E9A6}" dt="2024-03-27T15:15:42.077" v="106" actId="123"/>
          <ac:spMkLst>
            <pc:docMk/>
            <pc:sldMk cId="3289022047" sldId="281"/>
            <ac:spMk id="8" creationId="{7ECA8F14-CBDA-8EDA-B75F-9D723E36FBB2}"/>
          </ac:spMkLst>
        </pc:spChg>
      </pc:sldChg>
      <pc:sldChg chg="modSp mod">
        <pc:chgData name="Ioannis Thermos" userId="0b87edb5547b8f91" providerId="LiveId" clId="{369945C4-A81A-485F-8607-9A27EB70E9A6}" dt="2024-03-27T15:14:28.269" v="100" actId="123"/>
        <pc:sldMkLst>
          <pc:docMk/>
          <pc:sldMk cId="2251900210" sldId="282"/>
        </pc:sldMkLst>
        <pc:spChg chg="mod">
          <ac:chgData name="Ioannis Thermos" userId="0b87edb5547b8f91" providerId="LiveId" clId="{369945C4-A81A-485F-8607-9A27EB70E9A6}" dt="2024-03-27T15:14:28.269" v="100" actId="123"/>
          <ac:spMkLst>
            <pc:docMk/>
            <pc:sldMk cId="2251900210" sldId="282"/>
            <ac:spMk id="4" creationId="{43D7085F-BF7B-ED9F-B8B1-7648B9047204}"/>
          </ac:spMkLst>
        </pc:spChg>
      </pc:sldChg>
      <pc:sldChg chg="modSp mod">
        <pc:chgData name="Ioannis Thermos" userId="0b87edb5547b8f91" providerId="LiveId" clId="{369945C4-A81A-485F-8607-9A27EB70E9A6}" dt="2024-03-27T15:14:08.948" v="98" actId="20577"/>
        <pc:sldMkLst>
          <pc:docMk/>
          <pc:sldMk cId="1936135615" sldId="283"/>
        </pc:sldMkLst>
        <pc:spChg chg="mod">
          <ac:chgData name="Ioannis Thermos" userId="0b87edb5547b8f91" providerId="LiveId" clId="{369945C4-A81A-485F-8607-9A27EB70E9A6}" dt="2024-03-27T15:14:08.948" v="98" actId="20577"/>
          <ac:spMkLst>
            <pc:docMk/>
            <pc:sldMk cId="1936135615" sldId="283"/>
            <ac:spMk id="12" creationId="{A7FD6981-0307-075D-6984-5A143021C761}"/>
          </ac:spMkLst>
        </pc:spChg>
      </pc:sldChg>
      <pc:sldChg chg="modSp mod">
        <pc:chgData name="Ioannis Thermos" userId="0b87edb5547b8f91" providerId="LiveId" clId="{369945C4-A81A-485F-8607-9A27EB70E9A6}" dt="2024-03-27T15:03:53.706" v="40" actId="20577"/>
        <pc:sldMkLst>
          <pc:docMk/>
          <pc:sldMk cId="2503836792" sldId="284"/>
        </pc:sldMkLst>
        <pc:spChg chg="mod">
          <ac:chgData name="Ioannis Thermos" userId="0b87edb5547b8f91" providerId="LiveId" clId="{369945C4-A81A-485F-8607-9A27EB70E9A6}" dt="2024-03-27T15:02:46.372" v="37" actId="20577"/>
          <ac:spMkLst>
            <pc:docMk/>
            <pc:sldMk cId="2503836792" sldId="284"/>
            <ac:spMk id="3" creationId="{F29EFB7F-26F5-B8B1-C3E6-A850E12B1C67}"/>
          </ac:spMkLst>
        </pc:spChg>
        <pc:spChg chg="mod">
          <ac:chgData name="Ioannis Thermos" userId="0b87edb5547b8f91" providerId="LiveId" clId="{369945C4-A81A-485F-8607-9A27EB70E9A6}" dt="2024-03-27T15:03:53.706" v="40" actId="20577"/>
          <ac:spMkLst>
            <pc:docMk/>
            <pc:sldMk cId="2503836792" sldId="284"/>
            <ac:spMk id="4" creationId="{27860E00-3DE0-19FA-C204-5E86998A351F}"/>
          </ac:spMkLst>
        </pc:spChg>
      </pc:sldChg>
      <pc:sldChg chg="modSp mod">
        <pc:chgData name="Ioannis Thermos" userId="0b87edb5547b8f91" providerId="LiveId" clId="{369945C4-A81A-485F-8607-9A27EB70E9A6}" dt="2024-03-27T15:10:36.975" v="78" actId="20577"/>
        <pc:sldMkLst>
          <pc:docMk/>
          <pc:sldMk cId="3694367378" sldId="285"/>
        </pc:sldMkLst>
        <pc:spChg chg="mod">
          <ac:chgData name="Ioannis Thermos" userId="0b87edb5547b8f91" providerId="LiveId" clId="{369945C4-A81A-485F-8607-9A27EB70E9A6}" dt="2024-03-27T15:10:36.975" v="78" actId="20577"/>
          <ac:spMkLst>
            <pc:docMk/>
            <pc:sldMk cId="3694367378" sldId="285"/>
            <ac:spMk id="8" creationId="{DEA38AC4-70C3-CE8E-CB45-9AA7ED1914B1}"/>
          </ac:spMkLst>
        </pc:spChg>
      </pc:sldChg>
      <pc:sldChg chg="modSp mod">
        <pc:chgData name="Ioannis Thermos" userId="0b87edb5547b8f91" providerId="LiveId" clId="{369945C4-A81A-485F-8607-9A27EB70E9A6}" dt="2024-03-27T15:08:59.752" v="67" actId="20577"/>
        <pc:sldMkLst>
          <pc:docMk/>
          <pc:sldMk cId="2239364651" sldId="286"/>
        </pc:sldMkLst>
        <pc:spChg chg="mod">
          <ac:chgData name="Ioannis Thermos" userId="0b87edb5547b8f91" providerId="LiveId" clId="{369945C4-A81A-485F-8607-9A27EB70E9A6}" dt="2024-03-27T15:08:59.752" v="67" actId="20577"/>
          <ac:spMkLst>
            <pc:docMk/>
            <pc:sldMk cId="2239364651" sldId="286"/>
            <ac:spMk id="12" creationId="{A40075DB-EE7E-24CA-197F-FDBAF6F464CF}"/>
          </ac:spMkLst>
        </pc:spChg>
      </pc:sldChg>
      <pc:sldChg chg="modSp mod">
        <pc:chgData name="Ioannis Thermos" userId="0b87edb5547b8f91" providerId="LiveId" clId="{369945C4-A81A-485F-8607-9A27EB70E9A6}" dt="2024-03-27T15:09:24.878" v="69" actId="27636"/>
        <pc:sldMkLst>
          <pc:docMk/>
          <pc:sldMk cId="61077905" sldId="287"/>
        </pc:sldMkLst>
        <pc:spChg chg="mod">
          <ac:chgData name="Ioannis Thermos" userId="0b87edb5547b8f91" providerId="LiveId" clId="{369945C4-A81A-485F-8607-9A27EB70E9A6}" dt="2024-03-27T15:09:24.878" v="69" actId="27636"/>
          <ac:spMkLst>
            <pc:docMk/>
            <pc:sldMk cId="61077905" sldId="287"/>
            <ac:spMk id="6" creationId="{0514F4E8-6859-AA0E-79FD-B2C6E2D9C623}"/>
          </ac:spMkLst>
        </pc:spChg>
      </pc:sldChg>
      <pc:sldChg chg="modSp mod">
        <pc:chgData name="Ioannis Thermos" userId="0b87edb5547b8f91" providerId="LiveId" clId="{369945C4-A81A-485F-8607-9A27EB70E9A6}" dt="2024-03-27T15:14:46.670" v="102" actId="27636"/>
        <pc:sldMkLst>
          <pc:docMk/>
          <pc:sldMk cId="1833233887" sldId="288"/>
        </pc:sldMkLst>
        <pc:spChg chg="mod">
          <ac:chgData name="Ioannis Thermos" userId="0b87edb5547b8f91" providerId="LiveId" clId="{369945C4-A81A-485F-8607-9A27EB70E9A6}" dt="2024-03-27T15:14:46.670" v="102" actId="27636"/>
          <ac:spMkLst>
            <pc:docMk/>
            <pc:sldMk cId="1833233887" sldId="288"/>
            <ac:spMk id="9" creationId="{8A440222-1120-3D4A-B2E4-F4CE996283E6}"/>
          </ac:spMkLst>
        </pc:spChg>
      </pc:sldChg>
      <pc:sldChg chg="modSp mod">
        <pc:chgData name="Ioannis Thermos" userId="0b87edb5547b8f91" providerId="LiveId" clId="{369945C4-A81A-485F-8607-9A27EB70E9A6}" dt="2024-03-27T15:07:33.556" v="51" actId="20577"/>
        <pc:sldMkLst>
          <pc:docMk/>
          <pc:sldMk cId="1446100748" sldId="291"/>
        </pc:sldMkLst>
        <pc:spChg chg="mod">
          <ac:chgData name="Ioannis Thermos" userId="0b87edb5547b8f91" providerId="LiveId" clId="{369945C4-A81A-485F-8607-9A27EB70E9A6}" dt="2024-03-27T15:07:33.556" v="51" actId="20577"/>
          <ac:spMkLst>
            <pc:docMk/>
            <pc:sldMk cId="1446100748" sldId="291"/>
            <ac:spMk id="16" creationId="{D3B2A674-09B9-2C24-7587-E70C57E06E1F}"/>
          </ac:spMkLst>
        </pc:spChg>
      </pc:sldChg>
      <pc:sldChg chg="modSp mod">
        <pc:chgData name="Ioannis Thermos" userId="0b87edb5547b8f91" providerId="LiveId" clId="{369945C4-A81A-485F-8607-9A27EB70E9A6}" dt="2024-03-27T15:20:54.925" v="159" actId="123"/>
        <pc:sldMkLst>
          <pc:docMk/>
          <pc:sldMk cId="1881035130" sldId="292"/>
        </pc:sldMkLst>
        <pc:spChg chg="mod">
          <ac:chgData name="Ioannis Thermos" userId="0b87edb5547b8f91" providerId="LiveId" clId="{369945C4-A81A-485F-8607-9A27EB70E9A6}" dt="2024-03-27T15:20:54.925" v="159" actId="123"/>
          <ac:spMkLst>
            <pc:docMk/>
            <pc:sldMk cId="1881035130" sldId="292"/>
            <ac:spMk id="11" creationId="{F8C390CE-F11F-190E-0867-17F014F564D9}"/>
          </ac:spMkLst>
        </pc:spChg>
      </pc:sldChg>
      <pc:sldChg chg="modSp mod">
        <pc:chgData name="Ioannis Thermos" userId="0b87edb5547b8f91" providerId="LiveId" clId="{369945C4-A81A-485F-8607-9A27EB70E9A6}" dt="2024-03-27T15:17:27.009" v="138" actId="20577"/>
        <pc:sldMkLst>
          <pc:docMk/>
          <pc:sldMk cId="3306255859" sldId="293"/>
        </pc:sldMkLst>
        <pc:spChg chg="mod">
          <ac:chgData name="Ioannis Thermos" userId="0b87edb5547b8f91" providerId="LiveId" clId="{369945C4-A81A-485F-8607-9A27EB70E9A6}" dt="2024-03-27T15:16:28.813" v="122" actId="20577"/>
          <ac:spMkLst>
            <pc:docMk/>
            <pc:sldMk cId="3306255859" sldId="293"/>
            <ac:spMk id="7" creationId="{860B2212-0044-9E95-8E3E-A92AD5957546}"/>
          </ac:spMkLst>
        </pc:spChg>
        <pc:spChg chg="mod">
          <ac:chgData name="Ioannis Thermos" userId="0b87edb5547b8f91" providerId="LiveId" clId="{369945C4-A81A-485F-8607-9A27EB70E9A6}" dt="2024-03-27T15:17:27.009" v="138" actId="20577"/>
          <ac:spMkLst>
            <pc:docMk/>
            <pc:sldMk cId="3306255859" sldId="293"/>
            <ac:spMk id="8" creationId="{9DD8897A-C5B5-F938-003E-3B60EE03488A}"/>
          </ac:spMkLst>
        </pc:spChg>
      </pc:sldChg>
      <pc:sldChg chg="modSp mod">
        <pc:chgData name="Ioannis Thermos" userId="0b87edb5547b8f91" providerId="LiveId" clId="{369945C4-A81A-485F-8607-9A27EB70E9A6}" dt="2024-03-27T15:20:04.247" v="156" actId="20577"/>
        <pc:sldMkLst>
          <pc:docMk/>
          <pc:sldMk cId="3440934530" sldId="294"/>
        </pc:sldMkLst>
        <pc:spChg chg="mod">
          <ac:chgData name="Ioannis Thermos" userId="0b87edb5547b8f91" providerId="LiveId" clId="{369945C4-A81A-485F-8607-9A27EB70E9A6}" dt="2024-03-27T15:16:35.785" v="128" actId="20577"/>
          <ac:spMkLst>
            <pc:docMk/>
            <pc:sldMk cId="3440934530" sldId="294"/>
            <ac:spMk id="7" creationId="{2F6EAFFE-68D3-0D7B-D707-5CC605A131E4}"/>
          </ac:spMkLst>
        </pc:spChg>
        <pc:spChg chg="mod">
          <ac:chgData name="Ioannis Thermos" userId="0b87edb5547b8f91" providerId="LiveId" clId="{369945C4-A81A-485F-8607-9A27EB70E9A6}" dt="2024-03-27T15:20:04.247" v="156" actId="20577"/>
          <ac:spMkLst>
            <pc:docMk/>
            <pc:sldMk cId="3440934530" sldId="294"/>
            <ac:spMk id="8" creationId="{15B00A76-5E29-CB4F-F1DF-B25FB3AC302A}"/>
          </ac:spMkLst>
        </pc:spChg>
      </pc:sldChg>
      <pc:sldChg chg="modSp mod">
        <pc:chgData name="Ioannis Thermos" userId="0b87edb5547b8f91" providerId="LiveId" clId="{369945C4-A81A-485F-8607-9A27EB70E9A6}" dt="2024-03-27T15:18:58.590" v="147" actId="20577"/>
        <pc:sldMkLst>
          <pc:docMk/>
          <pc:sldMk cId="3291559289" sldId="295"/>
        </pc:sldMkLst>
        <pc:spChg chg="mod">
          <ac:chgData name="Ioannis Thermos" userId="0b87edb5547b8f91" providerId="LiveId" clId="{369945C4-A81A-485F-8607-9A27EB70E9A6}" dt="2024-03-27T15:18:44.292" v="141" actId="14100"/>
          <ac:spMkLst>
            <pc:docMk/>
            <pc:sldMk cId="3291559289" sldId="295"/>
            <ac:spMk id="2" creationId="{1D30714F-826C-FEBA-01B6-D43A4D5FDAAA}"/>
          </ac:spMkLst>
        </pc:spChg>
        <pc:spChg chg="mod">
          <ac:chgData name="Ioannis Thermos" userId="0b87edb5547b8f91" providerId="LiveId" clId="{369945C4-A81A-485F-8607-9A27EB70E9A6}" dt="2024-03-27T15:16:32.236" v="125" actId="20577"/>
          <ac:spMkLst>
            <pc:docMk/>
            <pc:sldMk cId="3291559289" sldId="295"/>
            <ac:spMk id="7" creationId="{45A65887-CA92-17EE-1F79-8E66271D9B74}"/>
          </ac:spMkLst>
        </pc:spChg>
        <pc:spChg chg="mod">
          <ac:chgData name="Ioannis Thermos" userId="0b87edb5547b8f91" providerId="LiveId" clId="{369945C4-A81A-485F-8607-9A27EB70E9A6}" dt="2024-03-27T15:18:58.590" v="147" actId="20577"/>
          <ac:spMkLst>
            <pc:docMk/>
            <pc:sldMk cId="3291559289" sldId="295"/>
            <ac:spMk id="8" creationId="{6C1E7DE4-D33B-F86C-D603-C2DB6CDFFF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30/04/2024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Κάντε κλικ για να τροποποιήσετε το στυλ του τίτλου του σχήματος</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Ενότητα</a:t>
            </a:r>
            <a:r>
              <a:rPr lang="en-US" dirty="0"/>
              <a:t>: XXXXXXX / </a:t>
            </a:r>
            <a:r>
              <a:rPr lang="en-US" b="1" dirty="0"/>
              <a:t>Μαθησιακή Ενότητα</a:t>
            </a:r>
            <a:r>
              <a:rPr lang="en-US" dirty="0"/>
              <a:t>: YYYYYYYYY / </a:t>
            </a:r>
            <a:r>
              <a:rPr lang="en-US" b="1" dirty="0"/>
              <a:t>Υποενότητα</a:t>
            </a:r>
            <a:r>
              <a:rPr lang="en-US" dirty="0"/>
              <a:t>: ZZZZZZZZZZ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AD7D21A-AB51-40C3-D15B-B5F678D48A77}"/>
              </a:ext>
            </a:extLst>
          </p:cNvPr>
          <p:cNvSpPr>
            <a:spLocks noGrp="1"/>
          </p:cNvSpPr>
          <p:nvPr>
            <p:ph type="title"/>
          </p:nvPr>
        </p:nvSpPr>
        <p:spPr>
          <a:xfrm>
            <a:off x="1271201" y="445655"/>
            <a:ext cx="10515600" cy="877888"/>
          </a:xfrm>
        </p:spPr>
        <p:txBody>
          <a:bodyPr>
            <a:normAutofit/>
          </a:bodyPr>
          <a:lstStyle/>
          <a:p>
            <a:pPr algn="ctr"/>
            <a:r>
              <a:rPr lang="en-GB" sz="3600" b="1" dirty="0"/>
              <a:t>Μια αλυσίδα αξίας με βάση τη βιολογία</a:t>
            </a:r>
          </a:p>
        </p:txBody>
      </p:sp>
      <p:pic>
        <p:nvPicPr>
          <p:cNvPr id="7" name="Segnaposto contenuto 6">
            <a:extLst>
              <a:ext uri="{FF2B5EF4-FFF2-40B4-BE49-F238E27FC236}">
                <a16:creationId xmlns:a16="http://schemas.microsoft.com/office/drawing/2014/main" id="{83447C1A-A9C9-9BF6-003C-13C3E5E35422}"/>
              </a:ext>
            </a:extLst>
          </p:cNvPr>
          <p:cNvPicPr>
            <a:picLocks noGrp="1" noChangeAspect="1"/>
          </p:cNvPicPr>
          <p:nvPr>
            <p:ph sz="half" idx="1"/>
          </p:nvPr>
        </p:nvPicPr>
        <p:blipFill>
          <a:blip r:embed="rId2"/>
          <a:stretch>
            <a:fillRect/>
          </a:stretch>
        </p:blipFill>
        <p:spPr>
          <a:xfrm>
            <a:off x="238125" y="1556707"/>
            <a:ext cx="7977573" cy="4549727"/>
          </a:xfrm>
          <a:prstGeom prst="rect">
            <a:avLst/>
          </a:prstGeom>
        </p:spPr>
      </p:pic>
      <p:sp>
        <p:nvSpPr>
          <p:cNvPr id="12" name="Segnaposto contenuto 11">
            <a:extLst>
              <a:ext uri="{FF2B5EF4-FFF2-40B4-BE49-F238E27FC236}">
                <a16:creationId xmlns:a16="http://schemas.microsoft.com/office/drawing/2014/main" id="{A40075DB-EE7E-24CA-197F-FDBAF6F464CF}"/>
              </a:ext>
            </a:extLst>
          </p:cNvPr>
          <p:cNvSpPr>
            <a:spLocks noGrp="1"/>
          </p:cNvSpPr>
          <p:nvPr>
            <p:ph sz="half" idx="2"/>
          </p:nvPr>
        </p:nvSpPr>
        <p:spPr>
          <a:xfrm>
            <a:off x="8315324" y="1556707"/>
            <a:ext cx="3371851" cy="4620256"/>
          </a:xfrm>
        </p:spPr>
        <p:txBody>
          <a:bodyPr>
            <a:normAutofit fontScale="92500" lnSpcReduction="10000"/>
          </a:bodyPr>
          <a:lstStyle/>
          <a:p>
            <a:pPr marL="0" indent="0" algn="just">
              <a:lnSpc>
                <a:spcPct val="120000"/>
              </a:lnSpc>
              <a:buNone/>
            </a:pPr>
            <a:r>
              <a:rPr lang="en-US" sz="1600" dirty="0"/>
              <a:t>Οι αλυσίδες αξίας, ιδίως εκείνες που εστιάζουν στους δευτερογενείς πόρους, αποσκοπούν στη μετατροπή των οργανικών υλικών σε πολύτιμα προϊόντα, συμπεριλαμβανομένων των χημικών προϊόντων υψηλής αξίας, των υποπροϊόντων και της ανανεώσιμης ενέργειας. Τα ολοκληρωμένα βιοδιυλιστήρια, ικανά να μετατρέπουν τα απόβλητα σε διάφορα προϊόντα υψηλής αξίας, περιλαμβάνουν μια μονάδα προεπεξεργασίας για την προετοιμασία της πρώτης ύλης για τις επακόλουθες τεχνολογίες μετατροπής και διύλισης εντός της αλυσίδας εφοδιασμού, πριν από τη συσκευασία και τη διανομή.</a:t>
            </a:r>
            <a:endParaRPr lang="en-GB" sz="1600" dirty="0"/>
          </a:p>
        </p:txBody>
      </p:sp>
      <p:sp>
        <p:nvSpPr>
          <p:cNvPr id="9" name="Segnaposto piè di pagina 1">
            <a:extLst>
              <a:ext uri="{FF2B5EF4-FFF2-40B4-BE49-F238E27FC236}">
                <a16:creationId xmlns:a16="http://schemas.microsoft.com/office/drawing/2014/main" id="{10D72931-D15F-5E23-9F6D-B40E26C8451E}"/>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
        <p:nvSpPr>
          <p:cNvPr id="4" name="Segnaposto numero diapositiva 3">
            <a:extLst>
              <a:ext uri="{FF2B5EF4-FFF2-40B4-BE49-F238E27FC236}">
                <a16:creationId xmlns:a16="http://schemas.microsoft.com/office/drawing/2014/main" id="{84AA1159-0D18-4BE5-6D2D-AC4EFFF3B087}"/>
              </a:ext>
            </a:extLst>
          </p:cNvPr>
          <p:cNvSpPr>
            <a:spLocks noGrp="1"/>
          </p:cNvSpPr>
          <p:nvPr>
            <p:ph type="sldNum" sz="quarter" idx="12"/>
          </p:nvPr>
        </p:nvSpPr>
        <p:spPr/>
        <p:txBody>
          <a:bodyPr/>
          <a:lstStyle/>
          <a:p>
            <a:fld id="{D57F1E4F-1CFF-5643-939E-217C01CDF565}" type="slidenum">
              <a:rPr lang="en-US" smtClean="0"/>
              <a:t>10</a:t>
            </a:fld>
            <a:endParaRPr lang="en-US" dirty="0"/>
          </a:p>
        </p:txBody>
      </p:sp>
      <p:sp>
        <p:nvSpPr>
          <p:cNvPr id="11" name="CasellaDiTesto 10">
            <a:extLst>
              <a:ext uri="{FF2B5EF4-FFF2-40B4-BE49-F238E27FC236}">
                <a16:creationId xmlns:a16="http://schemas.microsoft.com/office/drawing/2014/main" id="{474F4546-11F8-DD10-F947-1B9BAA96B727}"/>
              </a:ext>
            </a:extLst>
          </p:cNvPr>
          <p:cNvSpPr txBox="1"/>
          <p:nvPr/>
        </p:nvSpPr>
        <p:spPr>
          <a:xfrm rot="16200000">
            <a:off x="9991726" y="4466837"/>
            <a:ext cx="3867150" cy="276999"/>
          </a:xfrm>
          <a:prstGeom prst="rect">
            <a:avLst/>
          </a:prstGeom>
          <a:noFill/>
        </p:spPr>
        <p:txBody>
          <a:bodyPr wrap="square">
            <a:spAutoFit/>
          </a:bodyPr>
          <a:lstStyle/>
          <a:p>
            <a:r>
              <a:rPr lang="en-GB" sz="1200" dirty="0"/>
              <a:t>Source: doi.org/10.3390/su10061695</a:t>
            </a:r>
          </a:p>
        </p:txBody>
      </p:sp>
    </p:spTree>
    <p:extLst>
      <p:ext uri="{BB962C8B-B14F-4D97-AF65-F5344CB8AC3E}">
        <p14:creationId xmlns:p14="http://schemas.microsoft.com/office/powerpoint/2010/main" val="223936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154E-6FFF-3215-9853-C946EBD59BB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842F9FA0-D780-8775-FB02-524ADF885414}"/>
              </a:ext>
            </a:extLst>
          </p:cNvPr>
          <p:cNvSpPr>
            <a:spLocks noGrp="1"/>
          </p:cNvSpPr>
          <p:nvPr>
            <p:ph type="title"/>
          </p:nvPr>
        </p:nvSpPr>
        <p:spPr>
          <a:xfrm>
            <a:off x="1073441" y="590683"/>
            <a:ext cx="10045118" cy="877888"/>
          </a:xfrm>
        </p:spPr>
        <p:txBody>
          <a:bodyPr>
            <a:noAutofit/>
          </a:bodyPr>
          <a:lstStyle/>
          <a:p>
            <a:pPr algn="ctr"/>
            <a:r>
              <a:rPr lang="en-US" sz="3600" b="1" dirty="0"/>
              <a:t>Κυκλική αλυσίδα αξίας βιολογικής βάσης και οι ΣΒΑ του ΟΗΕ</a:t>
            </a:r>
            <a:endParaRPr lang="en-GB" sz="3600" b="1" dirty="0"/>
          </a:p>
        </p:txBody>
      </p:sp>
      <p:sp>
        <p:nvSpPr>
          <p:cNvPr id="6" name="Segnaposto contenuto 5">
            <a:extLst>
              <a:ext uri="{FF2B5EF4-FFF2-40B4-BE49-F238E27FC236}">
                <a16:creationId xmlns:a16="http://schemas.microsoft.com/office/drawing/2014/main" id="{0514F4E8-6859-AA0E-79FD-B2C6E2D9C623}"/>
              </a:ext>
            </a:extLst>
          </p:cNvPr>
          <p:cNvSpPr>
            <a:spLocks noGrp="1"/>
          </p:cNvSpPr>
          <p:nvPr>
            <p:ph sz="half" idx="1"/>
          </p:nvPr>
        </p:nvSpPr>
        <p:spPr>
          <a:xfrm>
            <a:off x="128199" y="1825625"/>
            <a:ext cx="2957901" cy="4351338"/>
          </a:xfrm>
        </p:spPr>
        <p:txBody>
          <a:bodyPr>
            <a:normAutofit fontScale="77500" lnSpcReduction="20000"/>
          </a:bodyPr>
          <a:lstStyle/>
          <a:p>
            <a:pPr marL="0" indent="0" algn="just">
              <a:lnSpc>
                <a:spcPct val="120000"/>
              </a:lnSpc>
              <a:buNone/>
            </a:pPr>
            <a:r>
              <a:rPr lang="en-US" dirty="0"/>
              <a:t>Όσον αφορά τους σημερινούς στόχους για βιώσιμη ανάπτυξη, η βιοοικονομία, σε συνδυασμό με την κυκλική οικονομία, έχει τη δυνατότητα να συμβάλει άμεσα στην επίτευξη 11 από τους 17 στόχους του ΟΗΕ για την αειφόρο ανάπτυξη (SDGs).</a:t>
            </a:r>
            <a:endParaRPr lang="en-GB" dirty="0"/>
          </a:p>
        </p:txBody>
      </p:sp>
      <p:pic>
        <p:nvPicPr>
          <p:cNvPr id="10" name="Segnaposto contenuto 9">
            <a:extLst>
              <a:ext uri="{FF2B5EF4-FFF2-40B4-BE49-F238E27FC236}">
                <a16:creationId xmlns:a16="http://schemas.microsoft.com/office/drawing/2014/main" id="{2E090253-05E3-19CC-E5CF-7007CBCF73F3}"/>
              </a:ext>
            </a:extLst>
          </p:cNvPr>
          <p:cNvPicPr>
            <a:picLocks noGrp="1" noChangeAspect="1"/>
          </p:cNvPicPr>
          <p:nvPr>
            <p:ph sz="half" idx="2"/>
          </p:nvPr>
        </p:nvPicPr>
        <p:blipFill>
          <a:blip r:embed="rId2"/>
          <a:stretch>
            <a:fillRect/>
          </a:stretch>
        </p:blipFill>
        <p:spPr>
          <a:xfrm>
            <a:off x="3086100" y="1708079"/>
            <a:ext cx="8267700" cy="4569354"/>
          </a:xfrm>
          <a:prstGeom prst="rect">
            <a:avLst/>
          </a:prstGeom>
        </p:spPr>
      </p:pic>
      <p:sp>
        <p:nvSpPr>
          <p:cNvPr id="9" name="Segnaposto piè di pagina 1">
            <a:extLst>
              <a:ext uri="{FF2B5EF4-FFF2-40B4-BE49-F238E27FC236}">
                <a16:creationId xmlns:a16="http://schemas.microsoft.com/office/drawing/2014/main" id="{4777E09A-8541-4228-F342-DF00FBA611C0}"/>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
        <p:nvSpPr>
          <p:cNvPr id="4" name="Segnaposto numero diapositiva 3">
            <a:extLst>
              <a:ext uri="{FF2B5EF4-FFF2-40B4-BE49-F238E27FC236}">
                <a16:creationId xmlns:a16="http://schemas.microsoft.com/office/drawing/2014/main" id="{DDBE10C9-F414-4165-3166-7C99B7B52116}"/>
              </a:ext>
            </a:extLst>
          </p:cNvPr>
          <p:cNvSpPr>
            <a:spLocks noGrp="1"/>
          </p:cNvSpPr>
          <p:nvPr>
            <p:ph type="sldNum" sz="quarter" idx="12"/>
          </p:nvPr>
        </p:nvSpPr>
        <p:spPr/>
        <p:txBody>
          <a:bodyPr/>
          <a:lstStyle/>
          <a:p>
            <a:fld id="{D57F1E4F-1CFF-5643-939E-217C01CDF565}" type="slidenum">
              <a:rPr lang="en-US" smtClean="0"/>
              <a:t>11</a:t>
            </a:fld>
            <a:endParaRPr lang="en-US" dirty="0"/>
          </a:p>
        </p:txBody>
      </p:sp>
      <p:sp>
        <p:nvSpPr>
          <p:cNvPr id="11" name="CasellaDiTesto 10">
            <a:extLst>
              <a:ext uri="{FF2B5EF4-FFF2-40B4-BE49-F238E27FC236}">
                <a16:creationId xmlns:a16="http://schemas.microsoft.com/office/drawing/2014/main" id="{36AA6571-B21E-F856-28EF-22494790494E}"/>
              </a:ext>
            </a:extLst>
          </p:cNvPr>
          <p:cNvSpPr txBox="1"/>
          <p:nvPr/>
        </p:nvSpPr>
        <p:spPr>
          <a:xfrm rot="16200000">
            <a:off x="9991726" y="4466837"/>
            <a:ext cx="3867150" cy="276999"/>
          </a:xfrm>
          <a:prstGeom prst="rect">
            <a:avLst/>
          </a:prstGeom>
          <a:noFill/>
        </p:spPr>
        <p:txBody>
          <a:bodyPr wrap="square">
            <a:spAutoFit/>
          </a:bodyPr>
          <a:lstStyle/>
          <a:p>
            <a:r>
              <a:rPr lang="en-GB" sz="1200" dirty="0"/>
              <a:t>Source: doi.org/10.3390/su10061695</a:t>
            </a:r>
          </a:p>
        </p:txBody>
      </p:sp>
    </p:spTree>
    <p:extLst>
      <p:ext uri="{BB962C8B-B14F-4D97-AF65-F5344CB8AC3E}">
        <p14:creationId xmlns:p14="http://schemas.microsoft.com/office/powerpoint/2010/main" val="610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7065C-C7E8-3934-D7EA-405C8569DE6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B8B4473A-2AA2-BD3D-C344-CDCCB245381A}"/>
              </a:ext>
            </a:extLst>
          </p:cNvPr>
          <p:cNvSpPr>
            <a:spLocks noGrp="1"/>
          </p:cNvSpPr>
          <p:nvPr>
            <p:ph type="title"/>
          </p:nvPr>
        </p:nvSpPr>
        <p:spPr>
          <a:xfrm>
            <a:off x="1433818" y="518715"/>
            <a:ext cx="10515600" cy="877888"/>
          </a:xfrm>
        </p:spPr>
        <p:txBody>
          <a:bodyPr>
            <a:normAutofit/>
          </a:bodyPr>
          <a:lstStyle/>
          <a:p>
            <a:r>
              <a:rPr lang="en-GB" sz="3600" b="1" dirty="0"/>
              <a:t>Μελέτη περίπτωσης: </a:t>
            </a:r>
            <a:r>
              <a:rPr lang="en-US" sz="3600" b="1" dirty="0" err="1"/>
              <a:t>Lantmännen </a:t>
            </a:r>
            <a:r>
              <a:rPr lang="en-US" sz="3600" b="1" dirty="0"/>
              <a:t>Agroetanol </a:t>
            </a:r>
            <a:endParaRPr lang="en-GB" sz="3600" b="1" dirty="0"/>
          </a:p>
        </p:txBody>
      </p:sp>
      <p:pic>
        <p:nvPicPr>
          <p:cNvPr id="16" name="Segnaposto contenuto 15">
            <a:extLst>
              <a:ext uri="{FF2B5EF4-FFF2-40B4-BE49-F238E27FC236}">
                <a16:creationId xmlns:a16="http://schemas.microsoft.com/office/drawing/2014/main" id="{4AF68515-C2A0-4C29-46DA-471F551F4C0B}"/>
              </a:ext>
            </a:extLst>
          </p:cNvPr>
          <p:cNvPicPr>
            <a:picLocks noGrp="1" noChangeAspect="1"/>
          </p:cNvPicPr>
          <p:nvPr>
            <p:ph sz="half" idx="1"/>
          </p:nvPr>
        </p:nvPicPr>
        <p:blipFill>
          <a:blip r:embed="rId2"/>
          <a:stretch>
            <a:fillRect/>
          </a:stretch>
        </p:blipFill>
        <p:spPr>
          <a:xfrm>
            <a:off x="0" y="2621756"/>
            <a:ext cx="6157286" cy="2759075"/>
          </a:xfrm>
        </p:spPr>
      </p:pic>
      <p:sp>
        <p:nvSpPr>
          <p:cNvPr id="8" name="Segnaposto contenuto 7">
            <a:extLst>
              <a:ext uri="{FF2B5EF4-FFF2-40B4-BE49-F238E27FC236}">
                <a16:creationId xmlns:a16="http://schemas.microsoft.com/office/drawing/2014/main" id="{DEA38AC4-70C3-CE8E-CB45-9AA7ED1914B1}"/>
              </a:ext>
            </a:extLst>
          </p:cNvPr>
          <p:cNvSpPr>
            <a:spLocks noGrp="1"/>
          </p:cNvSpPr>
          <p:nvPr>
            <p:ph sz="half" idx="2"/>
          </p:nvPr>
        </p:nvSpPr>
        <p:spPr>
          <a:xfrm>
            <a:off x="6172199" y="1825625"/>
            <a:ext cx="5934075" cy="4351338"/>
          </a:xfrm>
        </p:spPr>
        <p:txBody>
          <a:bodyPr>
            <a:normAutofit fontScale="62500" lnSpcReduction="20000"/>
          </a:bodyPr>
          <a:lstStyle/>
          <a:p>
            <a:pPr algn="just">
              <a:lnSpc>
                <a:spcPct val="120000"/>
              </a:lnSpc>
            </a:pPr>
            <a:r>
              <a:rPr lang="en-US" dirty="0" err="1"/>
              <a:t>Η Lantmännen Agroetanol </a:t>
            </a:r>
            <a:r>
              <a:rPr lang="en-US" dirty="0"/>
              <a:t>είναι το μεγαλύτερο βιοδιυλιστήριο στη Σκανδιναβία και αποτελεί μέρος της </a:t>
            </a:r>
            <a:r>
              <a:rPr lang="en-US" dirty="0" err="1"/>
              <a:t>Lantmännen</a:t>
            </a:r>
            <a:r>
              <a:rPr lang="en-US" dirty="0"/>
              <a:t>, ενός γεωργικού συνεταιρισμού που ανήκει σε 25.000 Σουηδούς αγρότες.</a:t>
            </a:r>
          </a:p>
          <a:p>
            <a:pPr algn="just">
              <a:lnSpc>
                <a:spcPct val="120000"/>
              </a:lnSpc>
            </a:pPr>
            <a:r>
              <a:rPr lang="en-US" dirty="0"/>
              <a:t>Η μονάδα παραγωγής στο </a:t>
            </a:r>
            <a:r>
              <a:rPr lang="en-US" dirty="0" err="1"/>
              <a:t>Norrköping </a:t>
            </a:r>
            <a:r>
              <a:rPr lang="en-US" dirty="0"/>
              <a:t>ξεκίνησε τη λειτουργία της τον Ιανουάριο του 2001. Τον Νοέμβριο του 2008 ξεκίνησε μια δεύτερη γραμμή παραγωγής. </a:t>
            </a:r>
          </a:p>
          <a:p>
            <a:pPr algn="just">
              <a:lnSpc>
                <a:spcPct val="120000"/>
              </a:lnSpc>
            </a:pPr>
            <a:r>
              <a:rPr lang="en-US" dirty="0"/>
              <a:t>Η δυναμικότητα σήμερα είναι περίπου 230.000 m</a:t>
            </a:r>
            <a:r>
              <a:rPr lang="en-US" baseline="30000" dirty="0"/>
              <a:t>3</a:t>
            </a:r>
            <a:r>
              <a:rPr lang="en-US" dirty="0"/>
              <a:t> αιθανόλης και 200.000 τόνοι πρωτεϊνούχων ζωοτροφών (DDGS). </a:t>
            </a:r>
          </a:p>
          <a:p>
            <a:pPr algn="just">
              <a:lnSpc>
                <a:spcPct val="120000"/>
              </a:lnSpc>
            </a:pPr>
            <a:r>
              <a:rPr lang="en-US" dirty="0"/>
              <a:t>Επιπλέον, 80.000 </a:t>
            </a:r>
            <a:r>
              <a:rPr lang="en-US" dirty="0" err="1"/>
              <a:t>τόνοι</a:t>
            </a:r>
            <a:r>
              <a:rPr lang="en-US" dirty="0"/>
              <a:t> διοξειδίου του άνθρακα παραδίδονται στη γειτονική εταιρεία AGA για την παραγωγή ανθρακικού οξέος.</a:t>
            </a:r>
            <a:endParaRPr lang="en-GB" dirty="0"/>
          </a:p>
        </p:txBody>
      </p:sp>
      <p:sp>
        <p:nvSpPr>
          <p:cNvPr id="7" name="Segnaposto piè di pagina 1">
            <a:extLst>
              <a:ext uri="{FF2B5EF4-FFF2-40B4-BE49-F238E27FC236}">
                <a16:creationId xmlns:a16="http://schemas.microsoft.com/office/drawing/2014/main" id="{BC5EA56F-2061-4D9A-877B-157CE0C877AF}"/>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Παγκόσμια παραδείγματα περιπτώσεων</a:t>
            </a:r>
          </a:p>
        </p:txBody>
      </p:sp>
      <p:sp>
        <p:nvSpPr>
          <p:cNvPr id="5" name="Segnaposto numero diapositiva 4">
            <a:extLst>
              <a:ext uri="{FF2B5EF4-FFF2-40B4-BE49-F238E27FC236}">
                <a16:creationId xmlns:a16="http://schemas.microsoft.com/office/drawing/2014/main" id="{3E885B97-5174-29A1-CC80-6B58CD2129D2}"/>
              </a:ext>
            </a:extLst>
          </p:cNvPr>
          <p:cNvSpPr>
            <a:spLocks noGrp="1"/>
          </p:cNvSpPr>
          <p:nvPr>
            <p:ph type="sldNum" sz="quarter" idx="12"/>
          </p:nvPr>
        </p:nvSpPr>
        <p:spPr/>
        <p:txBody>
          <a:bodyPr/>
          <a:lstStyle/>
          <a:p>
            <a:fld id="{D57F1E4F-1CFF-5643-939E-217C01CDF565}" type="slidenum">
              <a:rPr lang="en-US" smtClean="0"/>
              <a:t>12</a:t>
            </a:fld>
            <a:endParaRPr lang="en-US" dirty="0"/>
          </a:p>
        </p:txBody>
      </p:sp>
    </p:spTree>
    <p:extLst>
      <p:ext uri="{BB962C8B-B14F-4D97-AF65-F5344CB8AC3E}">
        <p14:creationId xmlns:p14="http://schemas.microsoft.com/office/powerpoint/2010/main" val="36943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E0D26-B92A-FA51-0507-A6F0B6ECD89D}"/>
            </a:ext>
          </a:extLst>
        </p:cNvPr>
        <p:cNvGrpSpPr/>
        <p:nvPr/>
      </p:nvGrpSpPr>
      <p:grpSpPr>
        <a:xfrm>
          <a:off x="0" y="0"/>
          <a:ext cx="0" cy="0"/>
          <a:chOff x="0" y="0"/>
          <a:chExt cx="0" cy="0"/>
        </a:xfrm>
      </p:grpSpPr>
      <p:pic>
        <p:nvPicPr>
          <p:cNvPr id="13" name="Immagine 12">
            <a:extLst>
              <a:ext uri="{FF2B5EF4-FFF2-40B4-BE49-F238E27FC236}">
                <a16:creationId xmlns:a16="http://schemas.microsoft.com/office/drawing/2014/main" id="{8349CB9A-F1EC-55BB-1DA9-D2004F4B3A14}"/>
              </a:ext>
            </a:extLst>
          </p:cNvPr>
          <p:cNvPicPr>
            <a:picLocks noChangeAspect="1"/>
          </p:cNvPicPr>
          <p:nvPr/>
        </p:nvPicPr>
        <p:blipFill>
          <a:blip r:embed="rId2"/>
          <a:stretch>
            <a:fillRect/>
          </a:stretch>
        </p:blipFill>
        <p:spPr>
          <a:xfrm>
            <a:off x="0" y="2413794"/>
            <a:ext cx="12192000" cy="3175000"/>
          </a:xfrm>
          <a:prstGeom prst="rect">
            <a:avLst/>
          </a:prstGeom>
        </p:spPr>
      </p:pic>
      <p:sp>
        <p:nvSpPr>
          <p:cNvPr id="11" name="Titolo 10">
            <a:extLst>
              <a:ext uri="{FF2B5EF4-FFF2-40B4-BE49-F238E27FC236}">
                <a16:creationId xmlns:a16="http://schemas.microsoft.com/office/drawing/2014/main" id="{E43B656C-CE00-83A3-736B-59D24A746D7F}"/>
              </a:ext>
            </a:extLst>
          </p:cNvPr>
          <p:cNvSpPr>
            <a:spLocks noGrp="1"/>
          </p:cNvSpPr>
          <p:nvPr>
            <p:ph type="title"/>
          </p:nvPr>
        </p:nvSpPr>
        <p:spPr>
          <a:xfrm>
            <a:off x="1366706" y="456816"/>
            <a:ext cx="10515600" cy="1009651"/>
          </a:xfrm>
        </p:spPr>
        <p:txBody>
          <a:bodyPr>
            <a:normAutofit/>
          </a:bodyPr>
          <a:lstStyle/>
          <a:p>
            <a:pPr algn="ctr"/>
            <a:r>
              <a:rPr lang="en-GB" sz="3600" b="1" dirty="0"/>
              <a:t>Το βιοδιυλιστήριο της </a:t>
            </a:r>
            <a:r>
              <a:rPr lang="en-GB" sz="3600" b="1" dirty="0" err="1"/>
              <a:t>Lantmännen</a:t>
            </a:r>
          </a:p>
        </p:txBody>
      </p:sp>
      <p:sp>
        <p:nvSpPr>
          <p:cNvPr id="12" name="Segnaposto contenuto 11">
            <a:extLst>
              <a:ext uri="{FF2B5EF4-FFF2-40B4-BE49-F238E27FC236}">
                <a16:creationId xmlns:a16="http://schemas.microsoft.com/office/drawing/2014/main" id="{A7FD6981-0307-075D-6984-5A143021C761}"/>
              </a:ext>
            </a:extLst>
          </p:cNvPr>
          <p:cNvSpPr>
            <a:spLocks noGrp="1"/>
          </p:cNvSpPr>
          <p:nvPr>
            <p:ph idx="1"/>
          </p:nvPr>
        </p:nvSpPr>
        <p:spPr>
          <a:xfrm>
            <a:off x="0" y="2413793"/>
            <a:ext cx="12192000" cy="3175000"/>
          </a:xfrm>
          <a:solidFill>
            <a:srgbClr val="F8F8F8">
              <a:alpha val="80000"/>
            </a:srgbClr>
          </a:solidFill>
        </p:spPr>
        <p:txBody>
          <a:bodyPr>
            <a:normAutofit fontScale="85000" lnSpcReduction="10000"/>
          </a:bodyPr>
          <a:lstStyle/>
          <a:p>
            <a:pPr marL="0" indent="0">
              <a:buNone/>
            </a:pPr>
            <a:r>
              <a:rPr lang="en-US" dirty="0">
                <a:solidFill>
                  <a:schemeClr val="tx1"/>
                </a:solidFill>
              </a:rPr>
              <a:t>Το βιοδιυλιστήριο αιθανόλης βρίσκεται κοντά σε μονάδα συμπαραγωγής με βάση τη βιομάζα, εξασφαλίζοντας την παροχή ανανεώσιμης ηλεκτρικής ενέργειας και θερμότητας διεργασίας. Κύρια πρώτη ύλη είναι το σιτάρι και άλλα δημητριακά, καθώς και υπολείμματα πλούσια σε άμυλο από τη βιομηχανία τροφίμων. Τα προϊόντα είναι αιθανόλη καυσίμου και συμπαράγωγα με τη μορφή ζωοτροφών πλούσιων σε πρωτεΐνες. </a:t>
            </a:r>
          </a:p>
          <a:p>
            <a:pPr marL="0" indent="0">
              <a:buNone/>
            </a:pPr>
            <a:r>
              <a:rPr lang="en-US" dirty="0" err="1">
                <a:solidFill>
                  <a:schemeClr val="tx1"/>
                </a:solidFill>
              </a:rPr>
              <a:t>Έν</a:t>
            </a:r>
            <a:r>
              <a:rPr lang="en-US" dirty="0">
                <a:solidFill>
                  <a:schemeClr val="tx1"/>
                </a:solidFill>
              </a:rPr>
              <a:t>α ακόμη συμπροϊόν είναι το (βιολογικά βασισμένο) διοξείδιο του άνθρακα που συλλαμβάνεται και πωλείται ως βιομηχανική πρώτη ύλη σε πελάτες της βιομηχανίας επεξεργασίας και συσκευασίας τροφίμων. </a:t>
            </a:r>
          </a:p>
          <a:p>
            <a:pPr marL="0" indent="0">
              <a:buNone/>
            </a:pPr>
            <a:r>
              <a:rPr lang="en-US" dirty="0">
                <a:solidFill>
                  <a:schemeClr val="tx1"/>
                </a:solidFill>
              </a:rPr>
              <a:t>Το βιοδιυλιστήριο της </a:t>
            </a:r>
            <a:r>
              <a:rPr lang="en-US" dirty="0" err="1">
                <a:solidFill>
                  <a:schemeClr val="tx1"/>
                </a:solidFill>
              </a:rPr>
              <a:t>Lantmännen</a:t>
            </a:r>
            <a:r>
              <a:rPr lang="en-US" dirty="0">
                <a:solidFill>
                  <a:schemeClr val="tx1"/>
                </a:solidFill>
              </a:rPr>
              <a:t> συμβάλλει σε διάφορους SDGs: παροχή ενός βιώσιμου καυσίμου για οχήματα (SDG 7), βιομηχανική ανάπτυξη με βάση βιώσιμες πρώτες ύλες (SDG 9), συνέργειες μεταξύ των αγορών τροφίμων και ενέργειας (SDG 12) και σημαντική μείωση των εκπομπών αερίων του θερμοκηπίου κατά τον κύκλο ζωής μέσω βελτιώσεων του συστήματος, συμπαραγωγής και </a:t>
            </a:r>
            <a:r>
              <a:rPr lang="el-GR" dirty="0">
                <a:solidFill>
                  <a:schemeClr val="tx1"/>
                </a:solidFill>
              </a:rPr>
              <a:t>δέσμευσης</a:t>
            </a:r>
            <a:r>
              <a:rPr lang="en-US" dirty="0">
                <a:solidFill>
                  <a:schemeClr val="tx1"/>
                </a:solidFill>
              </a:rPr>
              <a:t> (SDG 13).</a:t>
            </a:r>
            <a:endParaRPr lang="en-GB" dirty="0">
              <a:solidFill>
                <a:schemeClr val="tx1"/>
              </a:solidFill>
            </a:endParaRPr>
          </a:p>
        </p:txBody>
      </p:sp>
      <p:sp>
        <p:nvSpPr>
          <p:cNvPr id="7" name="Segnaposto piè di pagina 1">
            <a:extLst>
              <a:ext uri="{FF2B5EF4-FFF2-40B4-BE49-F238E27FC236}">
                <a16:creationId xmlns:a16="http://schemas.microsoft.com/office/drawing/2014/main" id="{5DF90D7C-A5BA-9644-9D45-E1C4B2B1852E}"/>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Παγκόσμια παραδείγματα περιπτώσεων</a:t>
            </a:r>
          </a:p>
        </p:txBody>
      </p:sp>
      <p:sp>
        <p:nvSpPr>
          <p:cNvPr id="5" name="Segnaposto numero diapositiva 4">
            <a:extLst>
              <a:ext uri="{FF2B5EF4-FFF2-40B4-BE49-F238E27FC236}">
                <a16:creationId xmlns:a16="http://schemas.microsoft.com/office/drawing/2014/main" id="{E1457D56-6774-AF0A-BCFE-9C3FE3935269}"/>
              </a:ext>
            </a:extLst>
          </p:cNvPr>
          <p:cNvSpPr>
            <a:spLocks noGrp="1"/>
          </p:cNvSpPr>
          <p:nvPr>
            <p:ph type="sldNum" sz="quarter" idx="12"/>
          </p:nvPr>
        </p:nvSpPr>
        <p:spPr/>
        <p:txBody>
          <a:bodyPr/>
          <a:lstStyle/>
          <a:p>
            <a:fld id="{D57F1E4F-1CFF-5643-939E-217C01CDF565}" type="slidenum">
              <a:rPr lang="en-US" smtClean="0"/>
              <a:t>13</a:t>
            </a:fld>
            <a:endParaRPr lang="en-US" dirty="0"/>
          </a:p>
        </p:txBody>
      </p:sp>
    </p:spTree>
    <p:extLst>
      <p:ext uri="{BB962C8B-B14F-4D97-AF65-F5344CB8AC3E}">
        <p14:creationId xmlns:p14="http://schemas.microsoft.com/office/powerpoint/2010/main" val="19361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5BA2-F4E8-4C53-3B0A-DE97E6369D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05C1D3D-76A3-7D51-324B-E7877CEEB303}"/>
              </a:ext>
            </a:extLst>
          </p:cNvPr>
          <p:cNvSpPr>
            <a:spLocks noGrp="1"/>
          </p:cNvSpPr>
          <p:nvPr>
            <p:ph type="title"/>
          </p:nvPr>
        </p:nvSpPr>
        <p:spPr>
          <a:xfrm>
            <a:off x="1328351" y="465135"/>
            <a:ext cx="10515600" cy="877888"/>
          </a:xfrm>
        </p:spPr>
        <p:txBody>
          <a:bodyPr>
            <a:normAutofit/>
          </a:bodyPr>
          <a:lstStyle/>
          <a:p>
            <a:pPr algn="ctr"/>
            <a:r>
              <a:rPr lang="en-GB" sz="3600" b="1" dirty="0"/>
              <a:t>Μελέτη περίπτωσης: Mater-Bi</a:t>
            </a:r>
          </a:p>
        </p:txBody>
      </p:sp>
      <p:sp>
        <p:nvSpPr>
          <p:cNvPr id="4" name="Segnaposto contenuto 3">
            <a:extLst>
              <a:ext uri="{FF2B5EF4-FFF2-40B4-BE49-F238E27FC236}">
                <a16:creationId xmlns:a16="http://schemas.microsoft.com/office/drawing/2014/main" id="{43D7085F-BF7B-ED9F-B8B1-7648B9047204}"/>
              </a:ext>
            </a:extLst>
          </p:cNvPr>
          <p:cNvSpPr>
            <a:spLocks noGrp="1"/>
          </p:cNvSpPr>
          <p:nvPr>
            <p:ph sz="half" idx="1"/>
          </p:nvPr>
        </p:nvSpPr>
        <p:spPr>
          <a:xfrm>
            <a:off x="209549" y="1825624"/>
            <a:ext cx="7467599" cy="4530725"/>
          </a:xfrm>
        </p:spPr>
        <p:txBody>
          <a:bodyPr>
            <a:normAutofit/>
          </a:bodyPr>
          <a:lstStyle/>
          <a:p>
            <a:pPr marL="0" indent="0" algn="just">
              <a:buNone/>
            </a:pPr>
            <a:r>
              <a:rPr lang="en-US" sz="2400" dirty="0"/>
              <a:t>Το 1992 η </a:t>
            </a:r>
            <a:r>
              <a:rPr lang="en-US" sz="2400" dirty="0" err="1"/>
              <a:t>Novamont </a:t>
            </a:r>
            <a:r>
              <a:rPr lang="en-US" sz="2400" dirty="0"/>
              <a:t>ξεκίνησε την εμπορική παραγωγή του Mater-Bi, ενός βιοπλαστικού που λαμβάνεται από την επεξεργασία αμύλων, φυτικών ελαίων και συνδυασμών τους. </a:t>
            </a:r>
          </a:p>
          <a:p>
            <a:pPr marL="0" indent="0" algn="just">
              <a:buNone/>
            </a:pPr>
            <a:r>
              <a:rPr lang="en-US" sz="2400" dirty="0"/>
              <a:t>Τα βιοπλαστικά έχουν υλικά χαρακτηριστικά και ιδιότητες παρόμοιες με εκείνες των παραδοσιακών πλαστικών, ενώ είναι φυτικής προέλευσης, βιοδιασπώμενα και κομποστοποιήσιμα σύμφωνα με τα ευρωπαϊκά πρότυπα.</a:t>
            </a:r>
            <a:endParaRPr lang="en-GB" sz="2400" dirty="0"/>
          </a:p>
        </p:txBody>
      </p:sp>
      <p:pic>
        <p:nvPicPr>
          <p:cNvPr id="9" name="Segnaposto contenuto 8">
            <a:extLst>
              <a:ext uri="{FF2B5EF4-FFF2-40B4-BE49-F238E27FC236}">
                <a16:creationId xmlns:a16="http://schemas.microsoft.com/office/drawing/2014/main" id="{224CBCEB-D5CF-8D1C-F778-AC5A9C0C6FC2}"/>
              </a:ext>
            </a:extLst>
          </p:cNvPr>
          <p:cNvPicPr>
            <a:picLocks noGrp="1" noChangeAspect="1"/>
          </p:cNvPicPr>
          <p:nvPr>
            <p:ph sz="half" idx="2"/>
          </p:nvPr>
        </p:nvPicPr>
        <p:blipFill>
          <a:blip r:embed="rId2">
            <a:clrChange>
              <a:clrFrom>
                <a:srgbClr val="EDEBEC"/>
              </a:clrFrom>
              <a:clrTo>
                <a:srgbClr val="EDEBEC">
                  <a:alpha val="0"/>
                </a:srgbClr>
              </a:clrTo>
            </a:clrChange>
          </a:blip>
          <a:stretch>
            <a:fillRect/>
          </a:stretch>
        </p:blipFill>
        <p:spPr>
          <a:xfrm>
            <a:off x="7753349" y="507118"/>
            <a:ext cx="4438651" cy="5978224"/>
          </a:xfrm>
          <a:prstGeom prst="rect">
            <a:avLst/>
          </a:prstGeom>
        </p:spPr>
      </p:pic>
      <p:sp>
        <p:nvSpPr>
          <p:cNvPr id="7" name="Segnaposto piè di pagina 1">
            <a:extLst>
              <a:ext uri="{FF2B5EF4-FFF2-40B4-BE49-F238E27FC236}">
                <a16:creationId xmlns:a16="http://schemas.microsoft.com/office/drawing/2014/main" id="{0C4E353A-D60D-D20C-FAA4-86F709AAC69B}"/>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Παγκόσμια παραδείγματα περιπτώσεων</a:t>
            </a:r>
          </a:p>
        </p:txBody>
      </p:sp>
      <p:sp>
        <p:nvSpPr>
          <p:cNvPr id="5" name="Segnaposto numero diapositiva 4">
            <a:extLst>
              <a:ext uri="{FF2B5EF4-FFF2-40B4-BE49-F238E27FC236}">
                <a16:creationId xmlns:a16="http://schemas.microsoft.com/office/drawing/2014/main" id="{002DA092-61D6-A05B-B4F3-B244D549D896}"/>
              </a:ext>
            </a:extLst>
          </p:cNvPr>
          <p:cNvSpPr>
            <a:spLocks noGrp="1"/>
          </p:cNvSpPr>
          <p:nvPr>
            <p:ph type="sldNum" sz="quarter" idx="12"/>
          </p:nvPr>
        </p:nvSpPr>
        <p:spPr/>
        <p:txBody>
          <a:bodyPr/>
          <a:lstStyle/>
          <a:p>
            <a:fld id="{D57F1E4F-1CFF-5643-939E-217C01CDF565}" type="slidenum">
              <a:rPr lang="en-US" smtClean="0"/>
              <a:t>14</a:t>
            </a:fld>
            <a:endParaRPr lang="en-US" dirty="0"/>
          </a:p>
        </p:txBody>
      </p:sp>
      <p:pic>
        <p:nvPicPr>
          <p:cNvPr id="10" name="Picture 4" descr="Risultati immagini per novamont">
            <a:extLst>
              <a:ext uri="{FF2B5EF4-FFF2-40B4-BE49-F238E27FC236}">
                <a16:creationId xmlns:a16="http://schemas.microsoft.com/office/drawing/2014/main" id="{D4ADF578-5C65-8974-CAF8-E8AC749C98C2}"/>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96342" y="1218765"/>
            <a:ext cx="1901158" cy="7414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33DA5BFC-09F5-8DD4-84BE-7F642CE8365B}"/>
              </a:ext>
            </a:extLst>
          </p:cNvPr>
          <p:cNvSpPr txBox="1"/>
          <p:nvPr/>
        </p:nvSpPr>
        <p:spPr>
          <a:xfrm rot="16200000">
            <a:off x="10258425" y="4858950"/>
            <a:ext cx="3448052" cy="276999"/>
          </a:xfrm>
          <a:prstGeom prst="rect">
            <a:avLst/>
          </a:prstGeom>
          <a:noFill/>
        </p:spPr>
        <p:txBody>
          <a:bodyPr wrap="square">
            <a:spAutoFit/>
          </a:bodyPr>
          <a:lstStyle/>
          <a:p>
            <a:r>
              <a:rPr lang="en-GB" sz="1200" dirty="0"/>
              <a:t>www.novamont.com/eng/mater-bi</a:t>
            </a:r>
          </a:p>
        </p:txBody>
      </p:sp>
    </p:spTree>
    <p:extLst>
      <p:ext uri="{BB962C8B-B14F-4D97-AF65-F5344CB8AC3E}">
        <p14:creationId xmlns:p14="http://schemas.microsoft.com/office/powerpoint/2010/main" val="225190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96C09B42-3655-D5E9-3581-AB4EC9405205}"/>
              </a:ext>
            </a:extLst>
          </p:cNvPr>
          <p:cNvSpPr>
            <a:spLocks noGrp="1"/>
          </p:cNvSpPr>
          <p:nvPr>
            <p:ph type="title"/>
          </p:nvPr>
        </p:nvSpPr>
        <p:spPr>
          <a:xfrm>
            <a:off x="1247775" y="501650"/>
            <a:ext cx="10515600" cy="877888"/>
          </a:xfrm>
        </p:spPr>
        <p:txBody>
          <a:bodyPr>
            <a:normAutofit/>
          </a:bodyPr>
          <a:lstStyle/>
          <a:p>
            <a:pPr algn="ctr"/>
            <a:r>
              <a:rPr lang="en-GB" sz="3600" b="1" dirty="0"/>
              <a:t>Μελέτη περίπτωσης: Mater-Bi </a:t>
            </a:r>
          </a:p>
        </p:txBody>
      </p:sp>
      <p:pic>
        <p:nvPicPr>
          <p:cNvPr id="11" name="Segnaposto contenuto 10">
            <a:extLst>
              <a:ext uri="{FF2B5EF4-FFF2-40B4-BE49-F238E27FC236}">
                <a16:creationId xmlns:a16="http://schemas.microsoft.com/office/drawing/2014/main" id="{2BB20D0B-88C0-A994-168C-7363CF6FA626}"/>
              </a:ext>
            </a:extLst>
          </p:cNvPr>
          <p:cNvPicPr>
            <a:picLocks noGrp="1" noChangeAspect="1"/>
          </p:cNvPicPr>
          <p:nvPr>
            <p:ph sz="half" idx="1"/>
          </p:nvPr>
        </p:nvPicPr>
        <p:blipFill>
          <a:blip r:embed="rId2"/>
          <a:stretch>
            <a:fillRect/>
          </a:stretch>
        </p:blipFill>
        <p:spPr>
          <a:xfrm>
            <a:off x="371475" y="1821327"/>
            <a:ext cx="5648325" cy="4266404"/>
          </a:xfrm>
          <a:prstGeom prst="rect">
            <a:avLst/>
          </a:prstGeom>
        </p:spPr>
      </p:pic>
      <p:sp>
        <p:nvSpPr>
          <p:cNvPr id="9" name="Segnaposto contenuto 8">
            <a:extLst>
              <a:ext uri="{FF2B5EF4-FFF2-40B4-BE49-F238E27FC236}">
                <a16:creationId xmlns:a16="http://schemas.microsoft.com/office/drawing/2014/main" id="{8A440222-1120-3D4A-B2E4-F4CE996283E6}"/>
              </a:ext>
            </a:extLst>
          </p:cNvPr>
          <p:cNvSpPr>
            <a:spLocks noGrp="1"/>
          </p:cNvSpPr>
          <p:nvPr>
            <p:ph sz="half" idx="2"/>
          </p:nvPr>
        </p:nvSpPr>
        <p:spPr/>
        <p:txBody>
          <a:bodyPr>
            <a:normAutofit fontScale="85000" lnSpcReduction="20000"/>
          </a:bodyPr>
          <a:lstStyle/>
          <a:p>
            <a:pPr algn="just"/>
            <a:r>
              <a:rPr lang="en-US" dirty="0"/>
              <a:t>Η μεμβράνη Mulch </a:t>
            </a:r>
            <a:r>
              <a:rPr lang="en-GB" dirty="0"/>
              <a:t>Mater-Bi </a:t>
            </a:r>
            <a:r>
              <a:rPr lang="en-US" dirty="0"/>
              <a:t>είναι η πρώτη βιοδιασπώμενη και κομποστοποιήσιμη στο έδαφος μεμβράνη Mulch που εγγυάται άριστη επεξεργασία και αγρονομικές επιδόσεις στον αγρό, σε συνδυασμό με υψηλή περιβαλλοντική συμβατότητα.</a:t>
            </a:r>
          </a:p>
          <a:p>
            <a:pPr algn="just"/>
            <a:r>
              <a:rPr lang="en-US" dirty="0"/>
              <a:t>Στο τέλος του καλλιεργητικού κύκλου, τα φύλλα δεν χρειάζεται να συλλέγονται και να απορρίπτονται, αλλά ενσωματώνονται στο έδαφος όπου βιοδιασπώνται, μετατρέποντας τα σε διοξείδιο του άνθρακα, νερό και βιομάζα.</a:t>
            </a:r>
            <a:endParaRPr lang="en-GB" dirty="0"/>
          </a:p>
        </p:txBody>
      </p:sp>
      <p:sp>
        <p:nvSpPr>
          <p:cNvPr id="6" name="Segnaposto piè di pagina 1">
            <a:extLst>
              <a:ext uri="{FF2B5EF4-FFF2-40B4-BE49-F238E27FC236}">
                <a16:creationId xmlns:a16="http://schemas.microsoft.com/office/drawing/2014/main" id="{10F00334-0908-8C5E-9693-A743A4661016}"/>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Παγκόσμια παραδείγματα περιπτώσεων</a:t>
            </a:r>
          </a:p>
        </p:txBody>
      </p:sp>
      <p:sp>
        <p:nvSpPr>
          <p:cNvPr id="5" name="Segnaposto numero diapositiva 4">
            <a:extLst>
              <a:ext uri="{FF2B5EF4-FFF2-40B4-BE49-F238E27FC236}">
                <a16:creationId xmlns:a16="http://schemas.microsoft.com/office/drawing/2014/main" id="{4E89CFCD-621A-5B61-572D-A2CF2C515077}"/>
              </a:ext>
            </a:extLst>
          </p:cNvPr>
          <p:cNvSpPr>
            <a:spLocks noGrp="1"/>
          </p:cNvSpPr>
          <p:nvPr>
            <p:ph type="sldNum" sz="quarter" idx="12"/>
          </p:nvPr>
        </p:nvSpPr>
        <p:spPr/>
        <p:txBody>
          <a:bodyPr/>
          <a:lstStyle/>
          <a:p>
            <a:fld id="{D57F1E4F-1CFF-5643-939E-217C01CDF565}" type="slidenum">
              <a:rPr lang="en-US" smtClean="0"/>
              <a:t>15</a:t>
            </a:fld>
            <a:endParaRPr lang="en-US" dirty="0"/>
          </a:p>
        </p:txBody>
      </p:sp>
      <p:sp>
        <p:nvSpPr>
          <p:cNvPr id="13" name="CasellaDiTesto 12">
            <a:extLst>
              <a:ext uri="{FF2B5EF4-FFF2-40B4-BE49-F238E27FC236}">
                <a16:creationId xmlns:a16="http://schemas.microsoft.com/office/drawing/2014/main" id="{F2E01CE4-1F56-DD8F-0749-091CA61FD46A}"/>
              </a:ext>
            </a:extLst>
          </p:cNvPr>
          <p:cNvSpPr txBox="1"/>
          <p:nvPr/>
        </p:nvSpPr>
        <p:spPr>
          <a:xfrm rot="16200000">
            <a:off x="10114821" y="4569296"/>
            <a:ext cx="3297109" cy="276999"/>
          </a:xfrm>
          <a:prstGeom prst="rect">
            <a:avLst/>
          </a:prstGeom>
          <a:noFill/>
        </p:spPr>
        <p:txBody>
          <a:bodyPr wrap="square">
            <a:spAutoFit/>
          </a:bodyPr>
          <a:lstStyle/>
          <a:p>
            <a:r>
              <a:rPr lang="en-GB" sz="1200" dirty="0"/>
              <a:t>agro.novamont.com/en/our-case-studies</a:t>
            </a:r>
          </a:p>
        </p:txBody>
      </p:sp>
    </p:spTree>
    <p:extLst>
      <p:ext uri="{BB962C8B-B14F-4D97-AF65-F5344CB8AC3E}">
        <p14:creationId xmlns:p14="http://schemas.microsoft.com/office/powerpoint/2010/main" val="183323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74826-6C2B-7903-3BB1-2A8324D3E33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D5EC79-12B8-B6FF-38CE-C0EE4D7F2CC3}"/>
              </a:ext>
            </a:extLst>
          </p:cNvPr>
          <p:cNvSpPr>
            <a:spLocks noGrp="1"/>
          </p:cNvSpPr>
          <p:nvPr>
            <p:ph type="title"/>
          </p:nvPr>
        </p:nvSpPr>
        <p:spPr/>
        <p:txBody>
          <a:bodyPr>
            <a:normAutofit/>
          </a:bodyPr>
          <a:lstStyle/>
          <a:p>
            <a:pPr algn="ctr"/>
            <a:r>
              <a:rPr lang="en-GB" sz="3600" b="1" dirty="0"/>
              <a:t>Ανάλυση SWOT Βιοδιυλιστηρίου/Βιοοικονομίας</a:t>
            </a:r>
          </a:p>
        </p:txBody>
      </p:sp>
      <p:sp>
        <p:nvSpPr>
          <p:cNvPr id="5" name="Segnaposto numero diapositiva 4">
            <a:extLst>
              <a:ext uri="{FF2B5EF4-FFF2-40B4-BE49-F238E27FC236}">
                <a16:creationId xmlns:a16="http://schemas.microsoft.com/office/drawing/2014/main" id="{F5B1523E-5930-AAC8-F615-8D3CFF6E352B}"/>
              </a:ext>
            </a:extLst>
          </p:cNvPr>
          <p:cNvSpPr>
            <a:spLocks noGrp="1"/>
          </p:cNvSpPr>
          <p:nvPr>
            <p:ph type="sldNum" sz="quarter" idx="12"/>
          </p:nvPr>
        </p:nvSpPr>
        <p:spPr/>
        <p:txBody>
          <a:bodyPr/>
          <a:lstStyle/>
          <a:p>
            <a:fld id="{D57F1E4F-1CFF-5643-939E-217C01CDF565}" type="slidenum">
              <a:rPr lang="en-US" smtClean="0"/>
              <a:t>16</a:t>
            </a:fld>
            <a:endParaRPr lang="en-US" dirty="0"/>
          </a:p>
        </p:txBody>
      </p:sp>
      <p:sp>
        <p:nvSpPr>
          <p:cNvPr id="7" name="Segnaposto piè di pagina 1">
            <a:extLst>
              <a:ext uri="{FF2B5EF4-FFF2-40B4-BE49-F238E27FC236}">
                <a16:creationId xmlns:a16="http://schemas.microsoft.com/office/drawing/2014/main" id="{E531902D-EC3B-5697-56FF-F555956FC510}"/>
              </a:ext>
            </a:extLst>
          </p:cNvPr>
          <p:cNvSpPr>
            <a:spLocks noGrp="1"/>
          </p:cNvSpPr>
          <p:nvPr>
            <p:ph type="ftr" sz="quarter" idx="11"/>
          </p:nvPr>
        </p:nvSpPr>
        <p:spPr>
          <a:xfrm>
            <a:off x="838200" y="6238876"/>
            <a:ext cx="9982200" cy="600074"/>
          </a:xfrm>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Προκλήσεις για μελλοντική ανάπτυξη</a:t>
            </a:r>
          </a:p>
        </p:txBody>
      </p:sp>
      <p:sp>
        <p:nvSpPr>
          <p:cNvPr id="8" name="Segnaposto contenuto 7">
            <a:extLst>
              <a:ext uri="{FF2B5EF4-FFF2-40B4-BE49-F238E27FC236}">
                <a16:creationId xmlns:a16="http://schemas.microsoft.com/office/drawing/2014/main" id="{7ECA8F14-CBDA-8EDA-B75F-9D723E36FBB2}"/>
              </a:ext>
            </a:extLst>
          </p:cNvPr>
          <p:cNvSpPr>
            <a:spLocks noGrp="1"/>
          </p:cNvSpPr>
          <p:nvPr>
            <p:ph idx="1"/>
          </p:nvPr>
        </p:nvSpPr>
        <p:spPr/>
        <p:txBody>
          <a:bodyPr>
            <a:normAutofit fontScale="92500" lnSpcReduction="10000"/>
          </a:bodyPr>
          <a:lstStyle/>
          <a:p>
            <a:pPr marL="0" indent="0" algn="just">
              <a:buNone/>
            </a:pPr>
            <a:r>
              <a:rPr lang="en-US" b="1" dirty="0" err="1"/>
              <a:t>Δυνατά σημεία</a:t>
            </a:r>
            <a:endParaRPr lang="en-US" b="1" dirty="0"/>
          </a:p>
          <a:p>
            <a:pPr algn="just"/>
            <a:r>
              <a:rPr lang="en-US" dirty="0"/>
              <a:t>Προσθήκη αξίας στη χρήση της βιομάζας</a:t>
            </a:r>
          </a:p>
          <a:p>
            <a:pPr algn="just"/>
            <a:r>
              <a:rPr lang="en-US" dirty="0" err="1"/>
              <a:t>Μεγιστο</a:t>
            </a:r>
            <a:r>
              <a:rPr lang="en-US" dirty="0"/>
              <a:t>ποίηση της απόδοσης μετατροπής βιομάζας ελαχιστοποίηση των απαιτήσεων σε πρώτες ύλες</a:t>
            </a:r>
          </a:p>
          <a:p>
            <a:pPr algn="just"/>
            <a:r>
              <a:rPr lang="en-US" dirty="0"/>
              <a:t>Παραγωγή ενός φάσματος προϊόντων βιολογικής προέλευσης (τρόφιμα, ζωοτροφές, υλικά, χημικά) και βιοενέργειας (καύσιμα, ηλεκτρική ενέργεια ή/και θερμότητα) που τροφοδοτούν ολόκληρη τη βιοοικονομία.</a:t>
            </a:r>
          </a:p>
          <a:p>
            <a:pPr algn="just"/>
            <a:r>
              <a:rPr lang="en-US" dirty="0"/>
              <a:t>Ισχυρή υποδομή γνώσεων διαθέσιμη για την αντιμετώπιση τεχνικών και μη τεχνικών ζητημάτων</a:t>
            </a:r>
            <a:r>
              <a:rPr lang="el-GR" dirty="0"/>
              <a:t>.</a:t>
            </a:r>
            <a:endParaRPr lang="en-US" dirty="0"/>
          </a:p>
          <a:p>
            <a:pPr algn="just"/>
            <a:r>
              <a:rPr lang="en-US" dirty="0"/>
              <a:t>Η βιοδιύλιση δεν είναι κάτι νέο, αλλά βασίζεται στη γεωργία, τα τρόφιμα και τη δασοκομία.</a:t>
            </a:r>
          </a:p>
          <a:p>
            <a:pPr algn="just"/>
            <a:r>
              <a:rPr lang="en-US" dirty="0"/>
              <a:t>Ισχυρότερη εστίαση στα χημικά προϊόντα drop-in που διευκολύνουν τη διείσδυση στην αγορά</a:t>
            </a:r>
            <a:r>
              <a:rPr lang="el-GR" dirty="0"/>
              <a:t>.</a:t>
            </a:r>
            <a:endParaRPr lang="en-GB" dirty="0"/>
          </a:p>
        </p:txBody>
      </p:sp>
      <p:pic>
        <p:nvPicPr>
          <p:cNvPr id="11" name="Immagine 10">
            <a:extLst>
              <a:ext uri="{FF2B5EF4-FFF2-40B4-BE49-F238E27FC236}">
                <a16:creationId xmlns:a16="http://schemas.microsoft.com/office/drawing/2014/main" id="{37266845-CFB1-9068-446D-F9C8AFDE3E07}"/>
              </a:ext>
            </a:extLst>
          </p:cNvPr>
          <p:cNvPicPr>
            <a:picLocks noChangeAspect="1"/>
          </p:cNvPicPr>
          <p:nvPr/>
        </p:nvPicPr>
        <p:blipFill rotWithShape="1">
          <a:blip r:embed="rId2">
            <a:clrChange>
              <a:clrFrom>
                <a:srgbClr val="FFFFFF"/>
              </a:clrFrom>
              <a:clrTo>
                <a:srgbClr val="FFFFFF">
                  <a:alpha val="0"/>
                </a:srgbClr>
              </a:clrTo>
            </a:clrChange>
          </a:blip>
          <a:srcRect l="21744" t="10417" r="61134" b="9583"/>
          <a:stretch/>
        </p:blipFill>
        <p:spPr>
          <a:xfrm>
            <a:off x="10563225" y="940589"/>
            <a:ext cx="1552575" cy="1828801"/>
          </a:xfrm>
          <a:prstGeom prst="rect">
            <a:avLst/>
          </a:prstGeom>
        </p:spPr>
      </p:pic>
    </p:spTree>
    <p:extLst>
      <p:ext uri="{BB962C8B-B14F-4D97-AF65-F5344CB8AC3E}">
        <p14:creationId xmlns:p14="http://schemas.microsoft.com/office/powerpoint/2010/main" val="328902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87A3-1DB9-3D4D-DE76-D321C48CC68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2D2FCC1-FB7F-79B7-D0A3-948CA2AE61D1}"/>
              </a:ext>
            </a:extLst>
          </p:cNvPr>
          <p:cNvSpPr>
            <a:spLocks noGrp="1"/>
          </p:cNvSpPr>
          <p:nvPr>
            <p:ph type="title"/>
          </p:nvPr>
        </p:nvSpPr>
        <p:spPr>
          <a:xfrm>
            <a:off x="838200" y="435763"/>
            <a:ext cx="10515600" cy="1009651"/>
          </a:xfrm>
        </p:spPr>
        <p:txBody>
          <a:bodyPr>
            <a:normAutofit/>
          </a:bodyPr>
          <a:lstStyle/>
          <a:p>
            <a:pPr algn="ctr"/>
            <a:r>
              <a:rPr lang="en-GB" sz="3600" b="1" dirty="0"/>
              <a:t>Ανάλυση SWOT Βιοδιυλιστηρίου/Βιοοικονομίας</a:t>
            </a:r>
          </a:p>
        </p:txBody>
      </p:sp>
      <p:sp>
        <p:nvSpPr>
          <p:cNvPr id="5" name="Segnaposto numero diapositiva 4">
            <a:extLst>
              <a:ext uri="{FF2B5EF4-FFF2-40B4-BE49-F238E27FC236}">
                <a16:creationId xmlns:a16="http://schemas.microsoft.com/office/drawing/2014/main" id="{7B8A1DB7-80CD-20BF-CBB0-43E99D5A6953}"/>
              </a:ext>
            </a:extLst>
          </p:cNvPr>
          <p:cNvSpPr>
            <a:spLocks noGrp="1"/>
          </p:cNvSpPr>
          <p:nvPr>
            <p:ph type="sldNum" sz="quarter" idx="12"/>
          </p:nvPr>
        </p:nvSpPr>
        <p:spPr/>
        <p:txBody>
          <a:bodyPr/>
          <a:lstStyle/>
          <a:p>
            <a:fld id="{D57F1E4F-1CFF-5643-939E-217C01CDF565}" type="slidenum">
              <a:rPr lang="en-US" smtClean="0"/>
              <a:t>17</a:t>
            </a:fld>
            <a:endParaRPr lang="en-US" dirty="0"/>
          </a:p>
        </p:txBody>
      </p:sp>
      <p:sp>
        <p:nvSpPr>
          <p:cNvPr id="7" name="Segnaposto piè di pagina 1">
            <a:extLst>
              <a:ext uri="{FF2B5EF4-FFF2-40B4-BE49-F238E27FC236}">
                <a16:creationId xmlns:a16="http://schemas.microsoft.com/office/drawing/2014/main" id="{860B2212-0044-9E95-8E3E-A92AD5957546}"/>
              </a:ext>
            </a:extLst>
          </p:cNvPr>
          <p:cNvSpPr>
            <a:spLocks noGrp="1"/>
          </p:cNvSpPr>
          <p:nvPr>
            <p:ph type="ftr" sz="quarter" idx="11"/>
          </p:nvPr>
        </p:nvSpPr>
        <p:spPr>
          <a:xfrm>
            <a:off x="838200" y="6238876"/>
            <a:ext cx="9982200" cy="600074"/>
          </a:xfrm>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Προκλήσεις για μελλοντική ανάπτυξη</a:t>
            </a:r>
          </a:p>
        </p:txBody>
      </p:sp>
      <p:sp>
        <p:nvSpPr>
          <p:cNvPr id="8" name="Segnaposto contenuto 7">
            <a:extLst>
              <a:ext uri="{FF2B5EF4-FFF2-40B4-BE49-F238E27FC236}">
                <a16:creationId xmlns:a16="http://schemas.microsoft.com/office/drawing/2014/main" id="{9DD8897A-C5B5-F938-003E-3B60EE03488A}"/>
              </a:ext>
            </a:extLst>
          </p:cNvPr>
          <p:cNvSpPr>
            <a:spLocks noGrp="1"/>
          </p:cNvSpPr>
          <p:nvPr>
            <p:ph idx="1"/>
          </p:nvPr>
        </p:nvSpPr>
        <p:spPr/>
        <p:txBody>
          <a:bodyPr/>
          <a:lstStyle/>
          <a:p>
            <a:pPr marL="0" indent="0" algn="just">
              <a:buNone/>
            </a:pPr>
            <a:r>
              <a:rPr lang="en-US" b="1" dirty="0"/>
              <a:t>Αδυναμίες</a:t>
            </a:r>
          </a:p>
          <a:p>
            <a:pPr algn="just"/>
            <a:r>
              <a:rPr lang="en-US" dirty="0"/>
              <a:t>Ευρεία ακαθόριστη και αταξινόμητη περιοχή</a:t>
            </a:r>
            <a:r>
              <a:rPr lang="el-GR" dirty="0"/>
              <a:t>.</a:t>
            </a:r>
            <a:endParaRPr lang="en-US" dirty="0"/>
          </a:p>
          <a:p>
            <a:pPr algn="just"/>
            <a:r>
              <a:rPr lang="en-US" dirty="0"/>
              <a:t>Απαραίτητη η συμμετοχή ενδιαφερομένων για διάφορους τομείς της αγοράς (γεωργία, δασοκομία, ενέργεια, χημικά) σε όλη την αλυσίδα αξίας της βιομάζας.</a:t>
            </a:r>
          </a:p>
          <a:p>
            <a:pPr algn="just"/>
            <a:r>
              <a:rPr lang="en-US" dirty="0"/>
              <a:t>Οι πιο υποσχόμενες διεργασίες/έννοιες βιοδιύλισης δεν είναι σαφείς</a:t>
            </a:r>
            <a:r>
              <a:rPr lang="el-GR" dirty="0"/>
              <a:t>.</a:t>
            </a:r>
            <a:endParaRPr lang="en-US" dirty="0"/>
          </a:p>
          <a:p>
            <a:pPr algn="just"/>
            <a:r>
              <a:rPr lang="en-US" dirty="0"/>
              <a:t>Οι πιο υποσχόμενες αλυσίδες αξίας βιομάζας, συμπεριλαμβανομένων των σημερινών/μελλοντικών όγκων/τιμών της αγοράς, δεν είναι σαφείς.</a:t>
            </a:r>
          </a:p>
          <a:p>
            <a:pPr algn="just"/>
            <a:r>
              <a:rPr lang="en-US" dirty="0"/>
              <a:t>Μελέτη και ανάπτυξη ιδεών αντί για εφαρμογή στην πραγματική αγορά</a:t>
            </a:r>
            <a:r>
              <a:rPr lang="el-GR" dirty="0"/>
              <a:t>.</a:t>
            </a:r>
            <a:endParaRPr lang="en-US" dirty="0"/>
          </a:p>
          <a:p>
            <a:pPr algn="just"/>
            <a:r>
              <a:rPr lang="en-US" dirty="0"/>
              <a:t>Μεταβλητότητα της ποιότητας και της ενεργειακής πυκνότητας της βιομάζας</a:t>
            </a:r>
            <a:r>
              <a:rPr lang="el-GR" dirty="0"/>
              <a:t>.</a:t>
            </a:r>
            <a:endParaRPr lang="en-GB" dirty="0"/>
          </a:p>
        </p:txBody>
      </p:sp>
      <p:pic>
        <p:nvPicPr>
          <p:cNvPr id="3" name="Immagine 2">
            <a:extLst>
              <a:ext uri="{FF2B5EF4-FFF2-40B4-BE49-F238E27FC236}">
                <a16:creationId xmlns:a16="http://schemas.microsoft.com/office/drawing/2014/main" id="{5F8A1222-CF8C-4CFF-5BE8-6BA6387E931C}"/>
              </a:ext>
            </a:extLst>
          </p:cNvPr>
          <p:cNvPicPr>
            <a:picLocks noChangeAspect="1"/>
          </p:cNvPicPr>
          <p:nvPr/>
        </p:nvPicPr>
        <p:blipFill rotWithShape="1">
          <a:blip r:embed="rId2">
            <a:clrChange>
              <a:clrFrom>
                <a:srgbClr val="FFFFFF"/>
              </a:clrFrom>
              <a:clrTo>
                <a:srgbClr val="FFFFFF">
                  <a:alpha val="0"/>
                </a:srgbClr>
              </a:clrTo>
            </a:clrChange>
          </a:blip>
          <a:srcRect l="41597" t="10417" r="41386" b="9583"/>
          <a:stretch/>
        </p:blipFill>
        <p:spPr>
          <a:xfrm>
            <a:off x="10567987" y="940589"/>
            <a:ext cx="1543050" cy="1828801"/>
          </a:xfrm>
          <a:prstGeom prst="rect">
            <a:avLst/>
          </a:prstGeom>
        </p:spPr>
      </p:pic>
    </p:spTree>
    <p:extLst>
      <p:ext uri="{BB962C8B-B14F-4D97-AF65-F5344CB8AC3E}">
        <p14:creationId xmlns:p14="http://schemas.microsoft.com/office/powerpoint/2010/main" val="330625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3E3F-6A89-D5A9-0301-4A7C24589F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30714F-826C-FEBA-01B6-D43A4D5FDAAA}"/>
              </a:ext>
            </a:extLst>
          </p:cNvPr>
          <p:cNvSpPr>
            <a:spLocks noGrp="1"/>
          </p:cNvSpPr>
          <p:nvPr>
            <p:ph type="title"/>
          </p:nvPr>
        </p:nvSpPr>
        <p:spPr>
          <a:xfrm>
            <a:off x="838201" y="681037"/>
            <a:ext cx="9982200" cy="1009651"/>
          </a:xfrm>
        </p:spPr>
        <p:txBody>
          <a:bodyPr>
            <a:noAutofit/>
          </a:bodyPr>
          <a:lstStyle/>
          <a:p>
            <a:pPr algn="ctr"/>
            <a:r>
              <a:rPr lang="en-GB" sz="3600" b="1" dirty="0"/>
              <a:t>Ανάλυση SWOT Βιοδιυλιστηρίου/Βιοοικονομίας</a:t>
            </a:r>
          </a:p>
        </p:txBody>
      </p:sp>
      <p:sp>
        <p:nvSpPr>
          <p:cNvPr id="5" name="Segnaposto numero diapositiva 4">
            <a:extLst>
              <a:ext uri="{FF2B5EF4-FFF2-40B4-BE49-F238E27FC236}">
                <a16:creationId xmlns:a16="http://schemas.microsoft.com/office/drawing/2014/main" id="{20C1056A-8764-7016-DA3D-2D4CF56948A0}"/>
              </a:ext>
            </a:extLst>
          </p:cNvPr>
          <p:cNvSpPr>
            <a:spLocks noGrp="1"/>
          </p:cNvSpPr>
          <p:nvPr>
            <p:ph type="sldNum" sz="quarter" idx="12"/>
          </p:nvPr>
        </p:nvSpPr>
        <p:spPr/>
        <p:txBody>
          <a:bodyPr/>
          <a:lstStyle/>
          <a:p>
            <a:fld id="{D57F1E4F-1CFF-5643-939E-217C01CDF565}" type="slidenum">
              <a:rPr lang="en-US" smtClean="0"/>
              <a:t>18</a:t>
            </a:fld>
            <a:endParaRPr lang="en-US" dirty="0"/>
          </a:p>
        </p:txBody>
      </p:sp>
      <p:sp>
        <p:nvSpPr>
          <p:cNvPr id="7" name="Segnaposto piè di pagina 1">
            <a:extLst>
              <a:ext uri="{FF2B5EF4-FFF2-40B4-BE49-F238E27FC236}">
                <a16:creationId xmlns:a16="http://schemas.microsoft.com/office/drawing/2014/main" id="{45A65887-CA92-17EE-1F79-8E66271D9B74}"/>
              </a:ext>
            </a:extLst>
          </p:cNvPr>
          <p:cNvSpPr>
            <a:spLocks noGrp="1"/>
          </p:cNvSpPr>
          <p:nvPr>
            <p:ph type="ftr" sz="quarter" idx="11"/>
          </p:nvPr>
        </p:nvSpPr>
        <p:spPr>
          <a:xfrm>
            <a:off x="838200" y="6238876"/>
            <a:ext cx="9982200" cy="600074"/>
          </a:xfrm>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Προκλήσεις για μελλοντική ανάπτυξη</a:t>
            </a:r>
          </a:p>
        </p:txBody>
      </p:sp>
      <p:sp>
        <p:nvSpPr>
          <p:cNvPr id="8" name="Segnaposto contenuto 7">
            <a:extLst>
              <a:ext uri="{FF2B5EF4-FFF2-40B4-BE49-F238E27FC236}">
                <a16:creationId xmlns:a16="http://schemas.microsoft.com/office/drawing/2014/main" id="{6C1E7DE4-D33B-F86C-D603-C2DB6CDFFFF3}"/>
              </a:ext>
            </a:extLst>
          </p:cNvPr>
          <p:cNvSpPr>
            <a:spLocks noGrp="1"/>
          </p:cNvSpPr>
          <p:nvPr>
            <p:ph idx="1"/>
          </p:nvPr>
        </p:nvSpPr>
        <p:spPr>
          <a:xfrm>
            <a:off x="838200" y="1825625"/>
            <a:ext cx="9648825" cy="4351338"/>
          </a:xfrm>
        </p:spPr>
        <p:txBody>
          <a:bodyPr>
            <a:normAutofit fontScale="85000" lnSpcReduction="10000"/>
          </a:bodyPr>
          <a:lstStyle/>
          <a:p>
            <a:pPr marL="0" indent="0" algn="just">
              <a:buNone/>
            </a:pPr>
            <a:r>
              <a:rPr lang="en-US" b="1" dirty="0"/>
              <a:t>Ευκαιρίες</a:t>
            </a:r>
          </a:p>
          <a:p>
            <a:pPr algn="just"/>
            <a:r>
              <a:rPr lang="en-US" dirty="0"/>
              <a:t>Τα βιοδιυλιστήρια μπορούν να συμβάλουν σημαντικά στη βιώσιμη ανάπτυξη</a:t>
            </a:r>
            <a:r>
              <a:rPr lang="el-GR" dirty="0"/>
              <a:t>.</a:t>
            </a:r>
            <a:endParaRPr lang="en-US" dirty="0"/>
          </a:p>
          <a:p>
            <a:pPr algn="just"/>
            <a:r>
              <a:rPr lang="en-US" dirty="0"/>
              <a:t>Προκλητικοί εθνικοί και παγκόσμιοι στόχοι πολιτικής, διεθνής εστίαση στη βιώσιμη χρήση της βιομάζας για την παραγωγή βιοενέργειας</a:t>
            </a:r>
            <a:r>
              <a:rPr lang="el-GR" dirty="0"/>
              <a:t>.</a:t>
            </a:r>
            <a:endParaRPr lang="en-US" dirty="0"/>
          </a:p>
          <a:p>
            <a:pPr algn="just"/>
            <a:r>
              <a:rPr lang="en-US" dirty="0"/>
              <a:t>Διεθνής συναίνεση για το γεγονός ότι η διαθεσιμότητα βιομάζας είναι περιορισμένη, πράγμα που σημαίνει ότι οι πρώτες ύλες πρέπει να χρησιμοποιούνται όσο το δυνατόν πιο αποτελεσματικά - δηλαδή ανάπτυξη βιοδιυλιστηρίων πολλαπλών χρήσεων σε ένα πλαίσιο σπάνιων πρώτων υλών και ενέργειας.</a:t>
            </a:r>
          </a:p>
          <a:p>
            <a:pPr algn="just"/>
            <a:r>
              <a:rPr lang="en-US" dirty="0"/>
              <a:t>Διεθνής ανάπτυξη ενός χαρτοφυλακίου εννοιών βιοδιυλιστηρίου, συμπεριλαμβανομένων τεχνικών διεργασιών</a:t>
            </a:r>
            <a:r>
              <a:rPr lang="el-GR" dirty="0"/>
              <a:t>.</a:t>
            </a:r>
            <a:endParaRPr lang="en-US" dirty="0"/>
          </a:p>
          <a:p>
            <a:pPr algn="just"/>
            <a:r>
              <a:rPr lang="en-US" dirty="0"/>
              <a:t>Ενίσχυση της οικονομικής θέσης διαφόρων τομέων της αγοράς (π.χ. γεωργία, δασοκομία, χημικά και ενέργεια)</a:t>
            </a:r>
            <a:r>
              <a:rPr lang="el-GR" dirty="0"/>
              <a:t>.</a:t>
            </a:r>
            <a:endParaRPr lang="en-US" dirty="0"/>
          </a:p>
          <a:p>
            <a:pPr algn="just"/>
            <a:r>
              <a:rPr lang="en-US" dirty="0"/>
              <a:t>Ισχυρή ζήτηση από τους ιδιοκτήτες εμπορικών σημάτων για χημικές ουσίες βιολογικής βάσης</a:t>
            </a:r>
            <a:r>
              <a:rPr lang="el-GR" dirty="0"/>
              <a:t>.</a:t>
            </a:r>
            <a:endParaRPr lang="en-GB" dirty="0"/>
          </a:p>
        </p:txBody>
      </p:sp>
      <p:pic>
        <p:nvPicPr>
          <p:cNvPr id="3" name="Immagine 2">
            <a:extLst>
              <a:ext uri="{FF2B5EF4-FFF2-40B4-BE49-F238E27FC236}">
                <a16:creationId xmlns:a16="http://schemas.microsoft.com/office/drawing/2014/main" id="{B612B407-114F-46DE-8618-A7615A55840F}"/>
              </a:ext>
            </a:extLst>
          </p:cNvPr>
          <p:cNvPicPr>
            <a:picLocks noChangeAspect="1"/>
          </p:cNvPicPr>
          <p:nvPr/>
        </p:nvPicPr>
        <p:blipFill rotWithShape="1">
          <a:blip r:embed="rId2">
            <a:clrChange>
              <a:clrFrom>
                <a:srgbClr val="FEFFFF"/>
              </a:clrFrom>
              <a:clrTo>
                <a:srgbClr val="FEFFFF">
                  <a:alpha val="0"/>
                </a:srgbClr>
              </a:clrTo>
            </a:clrChange>
          </a:blip>
          <a:srcRect l="60399" t="10417" r="20798" b="9583"/>
          <a:stretch/>
        </p:blipFill>
        <p:spPr>
          <a:xfrm>
            <a:off x="10487025" y="940589"/>
            <a:ext cx="1704975" cy="1828801"/>
          </a:xfrm>
          <a:prstGeom prst="rect">
            <a:avLst/>
          </a:prstGeom>
        </p:spPr>
      </p:pic>
    </p:spTree>
    <p:extLst>
      <p:ext uri="{BB962C8B-B14F-4D97-AF65-F5344CB8AC3E}">
        <p14:creationId xmlns:p14="http://schemas.microsoft.com/office/powerpoint/2010/main" val="329155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5861-4C6A-D5DE-8198-F14BCECB8F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9F205E-BB96-9FA9-0DB4-8728940F307B}"/>
              </a:ext>
            </a:extLst>
          </p:cNvPr>
          <p:cNvSpPr>
            <a:spLocks noGrp="1"/>
          </p:cNvSpPr>
          <p:nvPr>
            <p:ph type="title"/>
          </p:nvPr>
        </p:nvSpPr>
        <p:spPr/>
        <p:txBody>
          <a:bodyPr>
            <a:normAutofit/>
          </a:bodyPr>
          <a:lstStyle/>
          <a:p>
            <a:pPr algn="ctr"/>
            <a:r>
              <a:rPr lang="en-GB" sz="3600" b="1" dirty="0"/>
              <a:t>Ανάλυση SWOT Βιοδιυλιστηρίου/Βιοοικονομίας</a:t>
            </a:r>
          </a:p>
        </p:txBody>
      </p:sp>
      <p:sp>
        <p:nvSpPr>
          <p:cNvPr id="5" name="Segnaposto numero diapositiva 4">
            <a:extLst>
              <a:ext uri="{FF2B5EF4-FFF2-40B4-BE49-F238E27FC236}">
                <a16:creationId xmlns:a16="http://schemas.microsoft.com/office/drawing/2014/main" id="{320BC321-A691-696F-6C13-4B2CD834838A}"/>
              </a:ext>
            </a:extLst>
          </p:cNvPr>
          <p:cNvSpPr>
            <a:spLocks noGrp="1"/>
          </p:cNvSpPr>
          <p:nvPr>
            <p:ph type="sldNum" sz="quarter" idx="12"/>
          </p:nvPr>
        </p:nvSpPr>
        <p:spPr/>
        <p:txBody>
          <a:bodyPr/>
          <a:lstStyle/>
          <a:p>
            <a:fld id="{D57F1E4F-1CFF-5643-939E-217C01CDF565}" type="slidenum">
              <a:rPr lang="en-US" smtClean="0"/>
              <a:t>19</a:t>
            </a:fld>
            <a:endParaRPr lang="en-US" dirty="0"/>
          </a:p>
        </p:txBody>
      </p:sp>
      <p:sp>
        <p:nvSpPr>
          <p:cNvPr id="7" name="Segnaposto piè di pagina 1">
            <a:extLst>
              <a:ext uri="{FF2B5EF4-FFF2-40B4-BE49-F238E27FC236}">
                <a16:creationId xmlns:a16="http://schemas.microsoft.com/office/drawing/2014/main" id="{2F6EAFFE-68D3-0D7B-D707-5CC605A131E4}"/>
              </a:ext>
            </a:extLst>
          </p:cNvPr>
          <p:cNvSpPr>
            <a:spLocks noGrp="1"/>
          </p:cNvSpPr>
          <p:nvPr>
            <p:ph type="ftr" sz="quarter" idx="11"/>
          </p:nvPr>
        </p:nvSpPr>
        <p:spPr>
          <a:xfrm>
            <a:off x="838200" y="6238876"/>
            <a:ext cx="9982200" cy="600074"/>
          </a:xfrm>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Προκλήσεις για μελλοντική ανάπτυξη</a:t>
            </a:r>
          </a:p>
        </p:txBody>
      </p:sp>
      <p:sp>
        <p:nvSpPr>
          <p:cNvPr id="8" name="Segnaposto contenuto 7">
            <a:extLst>
              <a:ext uri="{FF2B5EF4-FFF2-40B4-BE49-F238E27FC236}">
                <a16:creationId xmlns:a16="http://schemas.microsoft.com/office/drawing/2014/main" id="{15B00A76-5E29-CB4F-F1DF-B25FB3AC302A}"/>
              </a:ext>
            </a:extLst>
          </p:cNvPr>
          <p:cNvSpPr>
            <a:spLocks noGrp="1"/>
          </p:cNvSpPr>
          <p:nvPr>
            <p:ph idx="1"/>
          </p:nvPr>
        </p:nvSpPr>
        <p:spPr/>
        <p:txBody>
          <a:bodyPr>
            <a:normAutofit fontScale="85000" lnSpcReduction="20000"/>
          </a:bodyPr>
          <a:lstStyle/>
          <a:p>
            <a:pPr marL="0" indent="0">
              <a:buNone/>
            </a:pPr>
            <a:r>
              <a:rPr lang="en-US" b="1" dirty="0"/>
              <a:t>Απειλές</a:t>
            </a:r>
          </a:p>
          <a:p>
            <a:r>
              <a:rPr lang="en-US" dirty="0"/>
              <a:t>Οικονομικές αλλαγές και αστάθεια στις τιμές των ορυκτών καυσίμων</a:t>
            </a:r>
            <a:r>
              <a:rPr lang="el-GR" dirty="0"/>
              <a:t>.</a:t>
            </a:r>
            <a:endParaRPr lang="en-US" dirty="0"/>
          </a:p>
          <a:p>
            <a:r>
              <a:rPr lang="en-US" dirty="0"/>
              <a:t>Ταχεία εφαρμογή άλλων τεχνολογιών ανανεώσιμων πηγών ενέργειας που τροφοδοτούν τα αιτήματα της αγοράς</a:t>
            </a:r>
            <a:r>
              <a:rPr lang="el-GR" dirty="0"/>
              <a:t>.</a:t>
            </a:r>
            <a:endParaRPr lang="en-US" dirty="0"/>
          </a:p>
          <a:p>
            <a:r>
              <a:rPr lang="en-US" dirty="0"/>
              <a:t>Τα προϊόντα βιολογικής προέλευσης και η βιοενέργεια αξιολογούνται με υψηλότερα πρότυπα από ό,τι τα παραδοσιακά προϊόντα (δεν υπάρχουν ίσοι όροι ανταγωνισμού).</a:t>
            </a:r>
          </a:p>
          <a:p>
            <a:r>
              <a:rPr lang="en-US" dirty="0"/>
              <a:t>Διαθεσιμότητα και συμβατότητα των πρώτων υλών (π.χ. κλιματική αλλαγή, πολιτικές, εφοδιαστική)</a:t>
            </a:r>
            <a:r>
              <a:rPr lang="el-GR" dirty="0"/>
              <a:t>.</a:t>
            </a:r>
            <a:endParaRPr lang="en-US" dirty="0"/>
          </a:p>
          <a:p>
            <a:r>
              <a:rPr lang="en-US" dirty="0"/>
              <a:t>(Υψηλό) επενδυτικό κεφάλαιο για πιλοτικές και επιδεικτικές πρωτοβουλίες που είναι δύσκολο να βρεθεί, και αναπόσβεστη υπάρχουσα βιομηχανική υποδομή</a:t>
            </a:r>
            <a:r>
              <a:rPr lang="el-GR" dirty="0"/>
              <a:t>.</a:t>
            </a:r>
            <a:endParaRPr lang="en-US" dirty="0"/>
          </a:p>
          <a:p>
            <a:r>
              <a:rPr lang="en-US" dirty="0"/>
              <a:t>Μεταβαλλόμενες κυβερνητικές πολιτικές</a:t>
            </a:r>
            <a:r>
              <a:rPr lang="el-GR" dirty="0"/>
              <a:t>.</a:t>
            </a:r>
            <a:endParaRPr lang="en-US" dirty="0"/>
          </a:p>
          <a:p>
            <a:r>
              <a:rPr lang="en-US" dirty="0"/>
              <a:t>Αμφισβήτηση των τροφίμων/τροφών/καυσίμων (έμμεσος ανταγωνισμός στη χρήση γης) και της βιωσιμότητας της παραγωγής βιομάζας</a:t>
            </a:r>
            <a:r>
              <a:rPr lang="el-GR" dirty="0"/>
              <a:t>.</a:t>
            </a:r>
            <a:endParaRPr lang="en-US" dirty="0"/>
          </a:p>
          <a:p>
            <a:r>
              <a:rPr lang="en-US" dirty="0"/>
              <a:t>Οι στόχοι των τελικών χρηστών συχνά επικεντρώνονται σε ένα μόνο προϊόν</a:t>
            </a:r>
            <a:r>
              <a:rPr lang="el-GR" dirty="0"/>
              <a:t>.</a:t>
            </a:r>
            <a:endParaRPr lang="en-GB" dirty="0"/>
          </a:p>
        </p:txBody>
      </p:sp>
      <p:pic>
        <p:nvPicPr>
          <p:cNvPr id="9" name="Immagine 8">
            <a:extLst>
              <a:ext uri="{FF2B5EF4-FFF2-40B4-BE49-F238E27FC236}">
                <a16:creationId xmlns:a16="http://schemas.microsoft.com/office/drawing/2014/main" id="{B049F874-7738-EF08-43B3-743F6F49F117}"/>
              </a:ext>
            </a:extLst>
          </p:cNvPr>
          <p:cNvPicPr>
            <a:picLocks noChangeAspect="1"/>
          </p:cNvPicPr>
          <p:nvPr/>
        </p:nvPicPr>
        <p:blipFill rotWithShape="1">
          <a:blip r:embed="rId2"/>
          <a:srcRect l="80882" t="10417" r="2101" b="9583"/>
          <a:stretch/>
        </p:blipFill>
        <p:spPr>
          <a:xfrm>
            <a:off x="10567987" y="940589"/>
            <a:ext cx="1543050" cy="1828801"/>
          </a:xfrm>
          <a:prstGeom prst="rect">
            <a:avLst/>
          </a:prstGeom>
        </p:spPr>
      </p:pic>
    </p:spTree>
    <p:extLst>
      <p:ext uri="{BB962C8B-B14F-4D97-AF65-F5344CB8AC3E}">
        <p14:creationId xmlns:p14="http://schemas.microsoft.com/office/powerpoint/2010/main" val="344093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411061" y="2123260"/>
            <a:ext cx="11299970" cy="2387600"/>
          </a:xfrm>
        </p:spPr>
        <p:txBody>
          <a:bodyPr anchor="ctr">
            <a:noAutofit/>
          </a:bodyPr>
          <a:lstStyle/>
          <a:p>
            <a:r>
              <a:rPr lang="en-GB" sz="4000" b="1" dirty="0">
                <a:solidFill>
                  <a:srgbClr val="94C020"/>
                </a:solidFill>
                <a:latin typeface="+mn-lt"/>
              </a:rPr>
              <a:t>Μάθημα: (VET-C2)</a:t>
            </a:r>
            <a:br>
              <a:rPr lang="en-GB" sz="4000" b="1" dirty="0">
                <a:solidFill>
                  <a:srgbClr val="94C020"/>
                </a:solidFill>
                <a:latin typeface="+mn-lt"/>
              </a:rPr>
            </a:br>
            <a:r>
              <a:rPr lang="en-GB" sz="4000" b="1" dirty="0">
                <a:solidFill>
                  <a:srgbClr val="94C020"/>
                </a:solidFill>
                <a:latin typeface="+mn-lt"/>
              </a:rPr>
              <a:t>Ενότητα: </a:t>
            </a:r>
            <a:r>
              <a:rPr lang="en-US" sz="4000" b="1" dirty="0">
                <a:solidFill>
                  <a:srgbClr val="94C020"/>
                </a:solidFill>
                <a:latin typeface="+mn-lt"/>
              </a:rPr>
              <a:t>Βιοοικονομία, κυκλική οικονομία και προϊόντα βιολογικής προέλευσης</a:t>
            </a:r>
            <a:br>
              <a:rPr lang="en-GB" sz="4000" b="1" dirty="0">
                <a:solidFill>
                  <a:srgbClr val="94C020"/>
                </a:solidFill>
                <a:latin typeface="+mn-lt"/>
              </a:rPr>
            </a:br>
            <a:r>
              <a:rPr lang="el-GR" sz="4000" dirty="0"/>
              <a:t>Διδακτική</a:t>
            </a:r>
            <a:r>
              <a:rPr lang="el-GR" sz="4000" b="1" dirty="0">
                <a:solidFill>
                  <a:srgbClr val="94C020"/>
                </a:solidFill>
                <a:latin typeface="+mn-lt"/>
              </a:rPr>
              <a:t> Ενότητα</a:t>
            </a:r>
            <a:r>
              <a:rPr lang="en-GB" sz="4000" b="1" dirty="0">
                <a:solidFill>
                  <a:srgbClr val="94C020"/>
                </a:solidFill>
                <a:latin typeface="+mn-lt"/>
              </a:rPr>
              <a:t>: Η έννοια του βιοδιυλιστηρίου </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6116128"/>
            <a:ext cx="9144000" cy="439132"/>
          </a:xfrm>
        </p:spPr>
        <p:txBody>
          <a:bodyPr/>
          <a:lstStyle/>
          <a:p>
            <a:pPr marL="0" indent="0">
              <a:buNone/>
            </a:pPr>
            <a:r>
              <a:rPr lang="en-GB" dirty="0">
                <a:solidFill>
                  <a:schemeClr val="tx1">
                    <a:lumMod val="65000"/>
                    <a:lumOff val="35000"/>
                  </a:schemeClr>
                </a:solidFill>
              </a:rPr>
              <a:t>Συγγραφείς</a:t>
            </a:r>
            <a:r>
              <a:rPr lang="it-IT" dirty="0">
                <a:solidFill>
                  <a:schemeClr val="tx1">
                    <a:lumMod val="65000"/>
                    <a:lumOff val="35000"/>
                  </a:schemeClr>
                </a:solidFill>
              </a:rPr>
              <a:t>: UNIFI &amp; MDU</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5A2B874-CF53-D1DE-5DE5-53689B7CEDBD}"/>
              </a:ext>
            </a:extLst>
          </p:cNvPr>
          <p:cNvSpPr>
            <a:spLocks noGrp="1"/>
          </p:cNvSpPr>
          <p:nvPr>
            <p:ph type="title"/>
          </p:nvPr>
        </p:nvSpPr>
        <p:spPr/>
        <p:txBody>
          <a:bodyPr>
            <a:normAutofit/>
          </a:bodyPr>
          <a:lstStyle/>
          <a:p>
            <a:pPr algn="ctr"/>
            <a:r>
              <a:rPr lang="en-GB" sz="3600" b="1" dirty="0"/>
              <a:t>Συμπεράσματα</a:t>
            </a:r>
          </a:p>
        </p:txBody>
      </p:sp>
      <p:sp>
        <p:nvSpPr>
          <p:cNvPr id="11" name="Segnaposto contenuto 10">
            <a:extLst>
              <a:ext uri="{FF2B5EF4-FFF2-40B4-BE49-F238E27FC236}">
                <a16:creationId xmlns:a16="http://schemas.microsoft.com/office/drawing/2014/main" id="{F8C390CE-F11F-190E-0867-17F014F564D9}"/>
              </a:ext>
            </a:extLst>
          </p:cNvPr>
          <p:cNvSpPr>
            <a:spLocks noGrp="1"/>
          </p:cNvSpPr>
          <p:nvPr>
            <p:ph idx="1"/>
          </p:nvPr>
        </p:nvSpPr>
        <p:spPr/>
        <p:txBody>
          <a:bodyPr>
            <a:normAutofit fontScale="77500" lnSpcReduction="20000"/>
          </a:bodyPr>
          <a:lstStyle/>
          <a:p>
            <a:pPr algn="just"/>
            <a:r>
              <a:rPr lang="en-US" dirty="0"/>
              <a:t>Η βιομάζα καθίσταται μια κρίσιμη πηγή υλικών άνθρακα, καθώς η οικονομία απομακρύνεται από τον άνθρακα και το αργό πετρέλαιο.</a:t>
            </a:r>
          </a:p>
          <a:p>
            <a:pPr algn="just"/>
            <a:r>
              <a:rPr lang="en-US" dirty="0"/>
              <a:t>Η οικονομία με βάση τη βιολογική βάση γίνεται όλο και πιο πολύπλοκη λόγω παραγόντων όπως οι υψηλότερες τιμές του αργού πετρελαίου, οι περιβαλλοντικές ανησυχίες, οι εταιρικές δεσμεύσεις και οι αλλαγές πολιτικής.</a:t>
            </a:r>
          </a:p>
          <a:p>
            <a:pPr algn="just"/>
            <a:r>
              <a:rPr lang="en-US" dirty="0"/>
              <a:t>Τα βιοδιυλιστήρια παράγουν καύσιμα, χημικά δομικά στοιχεία, πολυμερή και διαλύτες από βιομάζα, με προσδοκίες για περαιτέρω ανάπτυξη.</a:t>
            </a:r>
            <a:endParaRPr lang="el-GR" dirty="0"/>
          </a:p>
          <a:p>
            <a:pPr algn="just"/>
            <a:r>
              <a:rPr lang="en-US" dirty="0"/>
              <a:t>Τα βιοδιυλιστήρια δεν εκτοπίζουν ακόμη τις τεχνολογίες διύλισης ορυκτών καυσίμων, αλλά στοχεύουν στην ενσωμάτωσή τους στις υπάρχουσες υποδομές.</a:t>
            </a:r>
          </a:p>
          <a:p>
            <a:pPr algn="just"/>
            <a:r>
              <a:rPr lang="en-US" dirty="0"/>
              <a:t>Ολοκληρωμένες διεργασίες βιοδιύλισης που παράγουν προϊόντα με βάση τη βιολογία και ενεργειακούς φορείς θεωρούνται ως η πιο αποτελεσματική στρατηγική για την αξιοποίηση της βιομάζας.</a:t>
            </a:r>
          </a:p>
          <a:p>
            <a:pPr algn="just"/>
            <a:r>
              <a:rPr lang="en-US" dirty="0"/>
              <a:t>Οι προκλήσεις περιλαμβάνουν την οικονομική εφικτότητα των μετασχηματισμών της βιομάζας και την ανάπτυξη νέων τεχνολογιών επεξεργασίας, καταλυτών και χημικών αντιδράσεων.</a:t>
            </a:r>
          </a:p>
          <a:p>
            <a:pPr algn="just"/>
            <a:r>
              <a:rPr lang="en-US" dirty="0"/>
              <a:t>Η επίτευξη βιομηχανικών διεργασιών ουδέτερου ισοζυγίου άνθρακα μέσω της κατανάλωσης ενέργειας από ανανεώσιμες πηγές απαιτεί συνεργασία μεταξύ των ενδιαφερομένων μερών και ενσωμάτωση με άλλους τομείς και τεχνολογίες.</a:t>
            </a:r>
            <a:endParaRPr lang="en-GB" dirty="0"/>
          </a:p>
        </p:txBody>
      </p:sp>
      <p:sp>
        <p:nvSpPr>
          <p:cNvPr id="5" name="Segnaposto numero diapositiva 4">
            <a:extLst>
              <a:ext uri="{FF2B5EF4-FFF2-40B4-BE49-F238E27FC236}">
                <a16:creationId xmlns:a16="http://schemas.microsoft.com/office/drawing/2014/main" id="{CFE691D5-0190-8041-F65F-D9E02984A745}"/>
              </a:ext>
            </a:extLst>
          </p:cNvPr>
          <p:cNvSpPr>
            <a:spLocks noGrp="1"/>
          </p:cNvSpPr>
          <p:nvPr>
            <p:ph type="sldNum" sz="quarter" idx="12"/>
          </p:nvPr>
        </p:nvSpPr>
        <p:spPr/>
        <p:txBody>
          <a:bodyPr/>
          <a:lstStyle/>
          <a:p>
            <a:fld id="{D57F1E4F-1CFF-5643-939E-217C01CDF565}" type="slidenum">
              <a:rPr lang="en-US" smtClean="0"/>
              <a:t>20</a:t>
            </a:fld>
            <a:endParaRPr lang="en-US" dirty="0"/>
          </a:p>
        </p:txBody>
      </p:sp>
    </p:spTree>
    <p:extLst>
      <p:ext uri="{BB962C8B-B14F-4D97-AF65-F5344CB8AC3E}">
        <p14:creationId xmlns:p14="http://schemas.microsoft.com/office/powerpoint/2010/main" val="188103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pPr algn="ctr"/>
            <a:r>
              <a:rPr lang="en-GB" b="1" dirty="0"/>
              <a:t>Περίληψη</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n-US" dirty="0"/>
              <a:t>Η έννοια του βιοδιυλιστηρίου</a:t>
            </a:r>
          </a:p>
          <a:p>
            <a:r>
              <a:rPr lang="en-US" dirty="0"/>
              <a:t>Μελέτες περίπτωσης και παραδείγματα παγκόσμιων περιπτώσεων</a:t>
            </a:r>
          </a:p>
          <a:p>
            <a:r>
              <a:rPr lang="en-US" dirty="0"/>
              <a:t>Προκλήσεις για τη μελλοντική ανάπτυξη</a:t>
            </a:r>
          </a:p>
          <a:p>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A263EA-4266-208C-A584-9FE856EA3B53}"/>
              </a:ext>
            </a:extLst>
          </p:cNvPr>
          <p:cNvSpPr>
            <a:spLocks noGrp="1"/>
          </p:cNvSpPr>
          <p:nvPr>
            <p:ph type="title"/>
          </p:nvPr>
        </p:nvSpPr>
        <p:spPr>
          <a:xfrm>
            <a:off x="838200" y="477837"/>
            <a:ext cx="10515600" cy="877888"/>
          </a:xfrm>
        </p:spPr>
        <p:txBody>
          <a:bodyPr>
            <a:normAutofit/>
          </a:bodyPr>
          <a:lstStyle/>
          <a:p>
            <a:pPr algn="ctr"/>
            <a:r>
              <a:rPr lang="en-GB" sz="3600" b="1" dirty="0"/>
              <a:t>Βιοδιυλιστήριο: ορισμός</a:t>
            </a:r>
          </a:p>
        </p:txBody>
      </p:sp>
      <p:sp>
        <p:nvSpPr>
          <p:cNvPr id="8" name="Segnaposto contenuto 7">
            <a:extLst>
              <a:ext uri="{FF2B5EF4-FFF2-40B4-BE49-F238E27FC236}">
                <a16:creationId xmlns:a16="http://schemas.microsoft.com/office/drawing/2014/main" id="{089D8DCB-0CA4-57E2-68C9-5E1B71CB654C}"/>
              </a:ext>
            </a:extLst>
          </p:cNvPr>
          <p:cNvSpPr>
            <a:spLocks noGrp="1"/>
          </p:cNvSpPr>
          <p:nvPr>
            <p:ph sz="half" idx="1"/>
          </p:nvPr>
        </p:nvSpPr>
        <p:spPr>
          <a:xfrm>
            <a:off x="200026" y="1825625"/>
            <a:ext cx="3809912" cy="4351338"/>
          </a:xfrm>
        </p:spPr>
        <p:txBody>
          <a:bodyPr>
            <a:normAutofit/>
          </a:bodyPr>
          <a:lstStyle/>
          <a:p>
            <a:pPr marL="0" indent="0" algn="just">
              <a:buNone/>
            </a:pPr>
            <a:r>
              <a:rPr lang="en-US" sz="2400" dirty="0"/>
              <a:t>IEA Bioenergy Task 42 Ορισμός βιοδιυλιστηρίου</a:t>
            </a:r>
          </a:p>
          <a:p>
            <a:pPr marL="0" indent="0" algn="just">
              <a:buNone/>
            </a:pPr>
            <a:r>
              <a:rPr lang="en-US" sz="2400" dirty="0"/>
              <a:t>"Βιοδιυλιστήριο είναι η βιώσιμη επεξεργασία της βιομάζας σε ένα φάσμα εμπορεύσιμων προϊόντων (τρόφιμα, ζωοτροφές, υλικά, χημικά) και ενέργειας (καύσιμα, ηλεκτρική ενέργεια, θερμότητα)"</a:t>
            </a:r>
          </a:p>
          <a:p>
            <a:pPr marL="0" indent="0" algn="just">
              <a:buNone/>
            </a:pPr>
            <a:endParaRPr lang="en-GB" sz="2400" dirty="0"/>
          </a:p>
        </p:txBody>
      </p:sp>
      <p:pic>
        <p:nvPicPr>
          <p:cNvPr id="11" name="Segnaposto contenuto 10">
            <a:extLst>
              <a:ext uri="{FF2B5EF4-FFF2-40B4-BE49-F238E27FC236}">
                <a16:creationId xmlns:a16="http://schemas.microsoft.com/office/drawing/2014/main" id="{C294F56B-0B35-9E0F-FD0F-DC3D33615D7E}"/>
              </a:ext>
            </a:extLs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4162425" y="1566941"/>
            <a:ext cx="8029575" cy="4841443"/>
          </a:xfrm>
        </p:spPr>
      </p:pic>
      <p:sp>
        <p:nvSpPr>
          <p:cNvPr id="7" name="Segnaposto piè di pagina 1">
            <a:extLst>
              <a:ext uri="{FF2B5EF4-FFF2-40B4-BE49-F238E27FC236}">
                <a16:creationId xmlns:a16="http://schemas.microsoft.com/office/drawing/2014/main" id="{4C3EEE37-01BD-E94F-3EEF-CF8F14C756E8}"/>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
        <p:nvSpPr>
          <p:cNvPr id="5" name="Segnaposto numero diapositiva 4">
            <a:extLst>
              <a:ext uri="{FF2B5EF4-FFF2-40B4-BE49-F238E27FC236}">
                <a16:creationId xmlns:a16="http://schemas.microsoft.com/office/drawing/2014/main" id="{B59CB4D6-D918-E6D4-8FBF-0CBAA081A9E8}"/>
              </a:ext>
            </a:extLst>
          </p:cNvPr>
          <p:cNvSpPr>
            <a:spLocks noGrp="1"/>
          </p:cNvSpPr>
          <p:nvPr>
            <p:ph type="sldNum" sz="quarter" idx="12"/>
          </p:nvPr>
        </p:nvSpPr>
        <p:spPr/>
        <p:txBody>
          <a:bodyPr/>
          <a:lstStyle/>
          <a:p>
            <a:fld id="{D57F1E4F-1CFF-5643-939E-217C01CDF565}" type="slidenum">
              <a:rPr lang="en-US" smtClean="0"/>
              <a:t>4</a:t>
            </a:fld>
            <a:endParaRPr lang="en-US" dirty="0"/>
          </a:p>
        </p:txBody>
      </p:sp>
      <p:sp>
        <p:nvSpPr>
          <p:cNvPr id="12" name="Segnaposto contenuto 2">
            <a:extLst>
              <a:ext uri="{FF2B5EF4-FFF2-40B4-BE49-F238E27FC236}">
                <a16:creationId xmlns:a16="http://schemas.microsoft.com/office/drawing/2014/main" id="{9780F0D3-1606-D882-A904-9E48A6B96BC0}"/>
              </a:ext>
            </a:extLst>
          </p:cNvPr>
          <p:cNvSpPr txBox="1">
            <a:spLocks/>
          </p:cNvSpPr>
          <p:nvPr/>
        </p:nvSpPr>
        <p:spPr>
          <a:xfrm>
            <a:off x="4486276" y="5198834"/>
            <a:ext cx="4038600" cy="658848"/>
          </a:xfrm>
          <a:prstGeom prst="rect">
            <a:avLst/>
          </a:prstGeom>
          <a:ln>
            <a:solidFill>
              <a:srgbClr val="92D050"/>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77" i="1" dirty="0"/>
              <a:t>Παράδειγμα αλυσίδας αξίας προϊόντων με βάση τη βιολογία, η οποία αποτελεί μια γενική απεικόνιση ενός βιοδιυλιστηρίου με βάση τη γεωργική πρώτη ύλη που βασίζεται σε τεχνολογίες βιοχημικής μετατροπής.</a:t>
            </a:r>
          </a:p>
        </p:txBody>
      </p:sp>
    </p:spTree>
    <p:extLst>
      <p:ext uri="{BB962C8B-B14F-4D97-AF65-F5344CB8AC3E}">
        <p14:creationId xmlns:p14="http://schemas.microsoft.com/office/powerpoint/2010/main" val="158289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67B0-0468-26FD-DA5D-DD79AD5D304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898D8227-6FEC-EBBF-0AE2-301E2A47AB5D}"/>
              </a:ext>
            </a:extLst>
          </p:cNvPr>
          <p:cNvSpPr>
            <a:spLocks noGrp="1"/>
          </p:cNvSpPr>
          <p:nvPr>
            <p:ph type="title"/>
          </p:nvPr>
        </p:nvSpPr>
        <p:spPr>
          <a:xfrm>
            <a:off x="2071777" y="381479"/>
            <a:ext cx="7558784" cy="877888"/>
          </a:xfrm>
        </p:spPr>
        <p:txBody>
          <a:bodyPr>
            <a:normAutofit/>
          </a:bodyPr>
          <a:lstStyle/>
          <a:p>
            <a:pPr algn="ctr"/>
            <a:r>
              <a:rPr lang="en-GB" sz="3600" b="1" dirty="0"/>
              <a:t>Βιοδιυλιστήρια: προϊόντα</a:t>
            </a:r>
          </a:p>
        </p:txBody>
      </p:sp>
      <p:sp>
        <p:nvSpPr>
          <p:cNvPr id="6" name="Segnaposto contenuto 5">
            <a:extLst>
              <a:ext uri="{FF2B5EF4-FFF2-40B4-BE49-F238E27FC236}">
                <a16:creationId xmlns:a16="http://schemas.microsoft.com/office/drawing/2014/main" id="{336D1301-6C7C-D524-E033-45D4DA9C693E}"/>
              </a:ext>
            </a:extLst>
          </p:cNvPr>
          <p:cNvSpPr>
            <a:spLocks noGrp="1"/>
          </p:cNvSpPr>
          <p:nvPr>
            <p:ph sz="half" idx="1"/>
          </p:nvPr>
        </p:nvSpPr>
        <p:spPr>
          <a:xfrm>
            <a:off x="76201" y="1557338"/>
            <a:ext cx="5629308" cy="4814887"/>
          </a:xfrm>
        </p:spPr>
        <p:txBody>
          <a:bodyPr>
            <a:noAutofit/>
          </a:bodyPr>
          <a:lstStyle/>
          <a:p>
            <a:pPr marL="0" indent="0" algn="just">
              <a:lnSpc>
                <a:spcPct val="120000"/>
              </a:lnSpc>
              <a:buNone/>
            </a:pPr>
            <a:r>
              <a:rPr lang="en-US" sz="1400" dirty="0"/>
              <a:t>Τα βασικά δομικά στοιχεία της χημικής βιομηχανίας περιλαμβάνουν τη μεθανόλη, το αιθυλένιο, το προπυλένιο, το βουταδιένιο, το βενζόλιο, το τολουόλιο και το ξυλένιο. Ενώ αυτά χρησιμοποιούνται κυρίως για πολυμερή και πλαστικά, χρησιμεύουν επίσης ως βάση για πολυάριθμες εκλεκτές και ειδικές χημικές ουσίες. </a:t>
            </a:r>
          </a:p>
          <a:p>
            <a:pPr marL="0" indent="0" algn="just">
              <a:lnSpc>
                <a:spcPct val="120000"/>
              </a:lnSpc>
              <a:buNone/>
            </a:pPr>
            <a:r>
              <a:rPr lang="en-US" sz="1400" dirty="0"/>
              <a:t>Τα αντίστοιχα βιολογικά προϊόντα είναι τα προϊόντα των βιοδιυλιστηρίων και έχουν τη δυνατότητα να αντικαταστήσουν τα ορυκτά υλικά, αλλά οι εκτιμήσεις για το κόστος είναι ζωτικής σημασίας. </a:t>
            </a:r>
          </a:p>
          <a:p>
            <a:pPr marL="0" indent="0" algn="just">
              <a:lnSpc>
                <a:spcPct val="120000"/>
              </a:lnSpc>
              <a:buNone/>
            </a:pPr>
            <a:r>
              <a:rPr lang="en-US" sz="1400" dirty="0"/>
              <a:t>Τα προϊόντα βιολογικής προέλευσης πρέπει να είναι εφάμιλλα ή να υπερτερούν των αντίστοιχων πετροχημικών προϊόντων τους σε ανταγωνιστικό κόστος και με χαμηλότερες περιβαλλοντικές επιπτώσεις. Οι ολοκληρωμένες διεργασίες βιοδιυλιστηρίων, παρόμοιες με τα διυλιστήρια πετρελαίου, θεωρούνται ως μια πιο αποτελεσματική προσέγγιση, παράγοντας προϊόντα βιολογικής βάσης παράλληλα με δευτερογενείς φορείς ενέργειας. Αυτή η ενσωμάτωση, συμπεριλαμβανομένης της παραγωγής τροφίμων ή ζωοτροφών, ευθυγραμμίζεται με το όραμα μιας βιώσιμης οικονομίας βιολογικής βάσης.</a:t>
            </a:r>
            <a:endParaRPr lang="en-GB" sz="1400" dirty="0"/>
          </a:p>
        </p:txBody>
      </p:sp>
      <p:sp>
        <p:nvSpPr>
          <p:cNvPr id="7" name="Segnaposto piè di pagina 1">
            <a:extLst>
              <a:ext uri="{FF2B5EF4-FFF2-40B4-BE49-F238E27FC236}">
                <a16:creationId xmlns:a16="http://schemas.microsoft.com/office/drawing/2014/main" id="{6D892271-A1AC-6372-128E-ECBEDA5A04D6}"/>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
        <p:nvSpPr>
          <p:cNvPr id="5" name="Segnaposto numero diapositiva 4">
            <a:extLst>
              <a:ext uri="{FF2B5EF4-FFF2-40B4-BE49-F238E27FC236}">
                <a16:creationId xmlns:a16="http://schemas.microsoft.com/office/drawing/2014/main" id="{7BF03A30-7B2D-87D7-4C99-33152DAC9A9F}"/>
              </a:ext>
            </a:extLst>
          </p:cNvPr>
          <p:cNvSpPr>
            <a:spLocks noGrp="1"/>
          </p:cNvSpPr>
          <p:nvPr>
            <p:ph type="sldNum" sz="quarter" idx="12"/>
          </p:nvPr>
        </p:nvSpPr>
        <p:spPr/>
        <p:txBody>
          <a:bodyPr/>
          <a:lstStyle/>
          <a:p>
            <a:fld id="{D57F1E4F-1CFF-5643-939E-217C01CDF565}" type="slidenum">
              <a:rPr lang="en-US" smtClean="0"/>
              <a:t>5</a:t>
            </a:fld>
            <a:endParaRPr lang="en-US" dirty="0"/>
          </a:p>
        </p:txBody>
      </p:sp>
      <p:pic>
        <p:nvPicPr>
          <p:cNvPr id="16" name="Segnaposto contenuto 15">
            <a:extLst>
              <a:ext uri="{FF2B5EF4-FFF2-40B4-BE49-F238E27FC236}">
                <a16:creationId xmlns:a16="http://schemas.microsoft.com/office/drawing/2014/main" id="{65794D90-B646-3682-3ABF-CDA08D9FE25B}"/>
              </a:ext>
            </a:extLst>
          </p:cNvPr>
          <p:cNvPicPr>
            <a:picLocks noGrp="1" noChangeAspect="1"/>
          </p:cNvPicPr>
          <p:nvPr>
            <p:ph sz="half" idx="2"/>
          </p:nvPr>
        </p:nvPicPr>
        <p:blipFill>
          <a:blip r:embed="rId2">
            <a:clrChange>
              <a:clrFrom>
                <a:srgbClr val="000000">
                  <a:alpha val="0"/>
                </a:srgbClr>
              </a:clrFrom>
              <a:clrTo>
                <a:srgbClr val="000000">
                  <a:alpha val="0"/>
                </a:srgbClr>
              </a:clrTo>
            </a:clrChange>
          </a:blip>
          <a:stretch>
            <a:fillRect/>
          </a:stretch>
        </p:blipFill>
        <p:spPr>
          <a:xfrm>
            <a:off x="6210300" y="1178414"/>
            <a:ext cx="5905499" cy="4989024"/>
          </a:xfrm>
          <a:prstGeom prst="rect">
            <a:avLst/>
          </a:prstGeom>
        </p:spPr>
      </p:pic>
    </p:spTree>
    <p:extLst>
      <p:ext uri="{BB962C8B-B14F-4D97-AF65-F5344CB8AC3E}">
        <p14:creationId xmlns:p14="http://schemas.microsoft.com/office/powerpoint/2010/main" val="43672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B5EEA3-6218-1F2A-A8DF-343D7796829B}"/>
              </a:ext>
            </a:extLst>
          </p:cNvPr>
          <p:cNvSpPr>
            <a:spLocks noGrp="1"/>
          </p:cNvSpPr>
          <p:nvPr>
            <p:ph type="title"/>
          </p:nvPr>
        </p:nvSpPr>
        <p:spPr>
          <a:xfrm>
            <a:off x="1676400" y="557212"/>
            <a:ext cx="9422235" cy="877888"/>
          </a:xfrm>
        </p:spPr>
        <p:txBody>
          <a:bodyPr>
            <a:normAutofit/>
          </a:bodyPr>
          <a:lstStyle/>
          <a:p>
            <a:pPr algn="ctr"/>
            <a:r>
              <a:rPr lang="en-GB" sz="3600" b="1" dirty="0"/>
              <a:t>Γενιές βιολογικών διυλιστηρίων</a:t>
            </a:r>
          </a:p>
        </p:txBody>
      </p:sp>
      <p:sp>
        <p:nvSpPr>
          <p:cNvPr id="3" name="Segnaposto contenuto 2">
            <a:extLst>
              <a:ext uri="{FF2B5EF4-FFF2-40B4-BE49-F238E27FC236}">
                <a16:creationId xmlns:a16="http://schemas.microsoft.com/office/drawing/2014/main" id="{F29EFB7F-26F5-B8B1-C3E6-A850E12B1C67}"/>
              </a:ext>
            </a:extLst>
          </p:cNvPr>
          <p:cNvSpPr>
            <a:spLocks noGrp="1"/>
          </p:cNvSpPr>
          <p:nvPr>
            <p:ph sz="half" idx="1"/>
          </p:nvPr>
        </p:nvSpPr>
        <p:spPr>
          <a:xfrm>
            <a:off x="762000" y="1825625"/>
            <a:ext cx="5038725" cy="4622800"/>
          </a:xfrm>
        </p:spPr>
        <p:txBody>
          <a:bodyPr>
            <a:normAutofit/>
          </a:bodyPr>
          <a:lstStyle/>
          <a:p>
            <a:pPr algn="just"/>
            <a:r>
              <a:rPr lang="en-US" sz="2000" b="1" dirty="0"/>
              <a:t>Πρώτη γενιά</a:t>
            </a:r>
            <a:r>
              <a:rPr lang="en-US" sz="2000" dirty="0"/>
              <a:t>, που επικεντρώθηκε κυρίως στη μετατροπή καλλιεργειών τροφίμων, όπως το καλαμπόκι ή το ζαχαροκάλαμο, σε βιοκαύσιμα όπως η αιθανόλη. Οι πρώτες ύλες είναι συνήθως βρώσιμα τμήματα φυτών.</a:t>
            </a:r>
          </a:p>
          <a:p>
            <a:pPr algn="just"/>
            <a:r>
              <a:rPr lang="en-US" sz="2000" b="1" dirty="0" err="1"/>
              <a:t>Δεύτερη</a:t>
            </a:r>
            <a:r>
              <a:rPr lang="en-US" sz="2000" b="1" dirty="0"/>
              <a:t> γενιά</a:t>
            </a:r>
            <a:r>
              <a:rPr lang="en-US" sz="2000" dirty="0"/>
              <a:t>, χρησιμοποιούν μη διατροφική βιομάζα, όπως γεωργικά υπολείμματα (π.χ. υπ</a:t>
            </a:r>
            <a:r>
              <a:rPr lang="en-US" sz="2000" dirty="0" err="1"/>
              <a:t>ολείμμ</a:t>
            </a:r>
            <a:r>
              <a:rPr lang="en-US" sz="2000" dirty="0"/>
              <a:t>ατα καλαμποκιού, άχυρο σιταριού), δασικά υπολείμματα ή ενεργειακές καλλιέργειες, για την παραγωγή ενός ευρύτερου φάσματος προϊόντων βιολογικής προέλευσης.</a:t>
            </a:r>
            <a:endParaRPr lang="en-GB" sz="2000" dirty="0"/>
          </a:p>
        </p:txBody>
      </p:sp>
      <p:sp>
        <p:nvSpPr>
          <p:cNvPr id="4" name="Segnaposto contenuto 3">
            <a:extLst>
              <a:ext uri="{FF2B5EF4-FFF2-40B4-BE49-F238E27FC236}">
                <a16:creationId xmlns:a16="http://schemas.microsoft.com/office/drawing/2014/main" id="{27860E00-3DE0-19FA-C204-5E86998A351F}"/>
              </a:ext>
            </a:extLst>
          </p:cNvPr>
          <p:cNvSpPr>
            <a:spLocks noGrp="1"/>
          </p:cNvSpPr>
          <p:nvPr>
            <p:ph sz="half" idx="2"/>
          </p:nvPr>
        </p:nvSpPr>
        <p:spPr>
          <a:xfrm>
            <a:off x="6172199" y="1825625"/>
            <a:ext cx="5781675" cy="4351338"/>
          </a:xfrm>
        </p:spPr>
        <p:txBody>
          <a:bodyPr>
            <a:normAutofit/>
          </a:bodyPr>
          <a:lstStyle/>
          <a:p>
            <a:pPr algn="just"/>
            <a:r>
              <a:rPr lang="en-US" sz="2000" b="1" dirty="0"/>
              <a:t>Τρίτη γενιά</a:t>
            </a:r>
            <a:r>
              <a:rPr lang="en-US" sz="2000" dirty="0"/>
              <a:t>, που συχνά συνδέεται με τη χρήση φυκών ως πρώτη ύλη για την παραγωγή βιοκαυσίμων. Τα φύκια μπορούν να αναπτυχθούν σε διάφορα περιβάλλοντα, συμπεριλαμβανομένων των υγρών αποβλήτων, και μπορούν να παράγουν λιπίδια κατάλληλα για βιοντίζελ.</a:t>
            </a:r>
          </a:p>
          <a:p>
            <a:pPr algn="just"/>
            <a:r>
              <a:rPr lang="en-US" sz="2000" b="1" dirty="0"/>
              <a:t>Τα βιοδιυλιστήρια τέταρτης γενιάς </a:t>
            </a:r>
            <a:r>
              <a:rPr lang="en-US" sz="2000" dirty="0"/>
              <a:t>ή </a:t>
            </a:r>
            <a:r>
              <a:rPr lang="en-US" sz="2000" b="1" dirty="0"/>
              <a:t>ολοκληρωμένα βιοδιυλιστήρια </a:t>
            </a:r>
            <a:r>
              <a:rPr lang="en-US" sz="2000" dirty="0"/>
              <a:t>συνδυάζουν πολλαπλές διεργασίες μετατροπής για την παραγωγή ποικίλων προϊόντων από διαφορετικές πρώτες ύλες. Οι εγκαταστάσεις αυτές στοχεύουν στη μέγιστη αξιοποίηση των πόρων και στην οικονομική βιωσιμότητα.</a:t>
            </a:r>
            <a:endParaRPr lang="en-GB" sz="2000" dirty="0"/>
          </a:p>
        </p:txBody>
      </p:sp>
      <p:sp>
        <p:nvSpPr>
          <p:cNvPr id="6" name="Segnaposto numero diapositiva 5">
            <a:extLst>
              <a:ext uri="{FF2B5EF4-FFF2-40B4-BE49-F238E27FC236}">
                <a16:creationId xmlns:a16="http://schemas.microsoft.com/office/drawing/2014/main" id="{707F0254-5DD4-2CF0-C186-90065B43A066}"/>
              </a:ext>
            </a:extLst>
          </p:cNvPr>
          <p:cNvSpPr>
            <a:spLocks noGrp="1"/>
          </p:cNvSpPr>
          <p:nvPr>
            <p:ph type="sldNum" sz="quarter" idx="12"/>
          </p:nvPr>
        </p:nvSpPr>
        <p:spPr/>
        <p:txBody>
          <a:bodyPr/>
          <a:lstStyle/>
          <a:p>
            <a:fld id="{6FF9F0C5-380F-41C2-899A-BAC0F0927E16}" type="slidenum">
              <a:rPr lang="en-US" smtClean="0"/>
              <a:t>6</a:t>
            </a:fld>
            <a:endParaRPr lang="en-US" dirty="0"/>
          </a:p>
        </p:txBody>
      </p:sp>
      <p:sp>
        <p:nvSpPr>
          <p:cNvPr id="7" name="Segnaposto piè di pagina 1">
            <a:extLst>
              <a:ext uri="{FF2B5EF4-FFF2-40B4-BE49-F238E27FC236}">
                <a16:creationId xmlns:a16="http://schemas.microsoft.com/office/drawing/2014/main" id="{02E0174E-0DB0-FA9E-B262-7A268E78D9FD}"/>
              </a:ext>
            </a:extLst>
          </p:cNvPr>
          <p:cNvSpPr>
            <a:spLocks noGrp="1"/>
          </p:cNvSpPr>
          <p:nvPr>
            <p:ph type="ftr" sz="quarter" idx="11"/>
          </p:nvPr>
        </p:nvSpPr>
        <p:spPr>
          <a:xfrm>
            <a:off x="838200" y="6238876"/>
            <a:ext cx="9982200" cy="600074"/>
          </a:xfrm>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Tree>
    <p:extLst>
      <p:ext uri="{BB962C8B-B14F-4D97-AF65-F5344CB8AC3E}">
        <p14:creationId xmlns:p14="http://schemas.microsoft.com/office/powerpoint/2010/main" val="250383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4271-110D-4180-B601-83C6DAC0E98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9929A7-E4BF-2622-7898-B8CCF2731545}"/>
              </a:ext>
            </a:extLst>
          </p:cNvPr>
          <p:cNvSpPr>
            <a:spLocks noGrp="1"/>
          </p:cNvSpPr>
          <p:nvPr>
            <p:ph type="title"/>
          </p:nvPr>
        </p:nvSpPr>
        <p:spPr>
          <a:xfrm>
            <a:off x="838200" y="501596"/>
            <a:ext cx="10515600" cy="915988"/>
          </a:xfrm>
        </p:spPr>
        <p:txBody>
          <a:bodyPr>
            <a:normAutofit/>
          </a:bodyPr>
          <a:lstStyle/>
          <a:p>
            <a:pPr algn="ctr"/>
            <a:r>
              <a:rPr lang="en-GB" sz="3600" b="1" dirty="0"/>
              <a:t>Βιοδιυλιστήρια: βασικές κινητήριες δυνάμεις</a:t>
            </a:r>
          </a:p>
        </p:txBody>
      </p:sp>
      <p:sp>
        <p:nvSpPr>
          <p:cNvPr id="4" name="Segnaposto testo 3">
            <a:extLst>
              <a:ext uri="{FF2B5EF4-FFF2-40B4-BE49-F238E27FC236}">
                <a16:creationId xmlns:a16="http://schemas.microsoft.com/office/drawing/2014/main" id="{EFF7AE1E-F22D-5541-6FB9-0E79B9E07799}"/>
              </a:ext>
            </a:extLst>
          </p:cNvPr>
          <p:cNvSpPr>
            <a:spLocks noGrp="1"/>
          </p:cNvSpPr>
          <p:nvPr>
            <p:ph type="body" idx="1"/>
          </p:nvPr>
        </p:nvSpPr>
        <p:spPr/>
        <p:txBody>
          <a:bodyPr/>
          <a:lstStyle/>
          <a:p>
            <a:r>
              <a:rPr lang="en-GB" dirty="0"/>
              <a:t>Τομέας μεταφορών</a:t>
            </a:r>
          </a:p>
        </p:txBody>
      </p:sp>
      <p:sp>
        <p:nvSpPr>
          <p:cNvPr id="6" name="Segnaposto contenuto 5">
            <a:extLst>
              <a:ext uri="{FF2B5EF4-FFF2-40B4-BE49-F238E27FC236}">
                <a16:creationId xmlns:a16="http://schemas.microsoft.com/office/drawing/2014/main" id="{84E925D0-11D7-65CB-6885-1A36B4610DFC}"/>
              </a:ext>
            </a:extLst>
          </p:cNvPr>
          <p:cNvSpPr>
            <a:spLocks noGrp="1"/>
          </p:cNvSpPr>
          <p:nvPr>
            <p:ph sz="half" idx="2"/>
          </p:nvPr>
        </p:nvSpPr>
        <p:spPr/>
        <p:txBody>
          <a:bodyPr>
            <a:normAutofit fontScale="92500"/>
          </a:bodyPr>
          <a:lstStyle/>
          <a:p>
            <a:pPr marL="0" indent="0" algn="just">
              <a:buNone/>
            </a:pPr>
            <a:r>
              <a:rPr lang="en-US" dirty="0"/>
              <a:t>Η κύρια κινητήρια δύναμη για την ανάπτυξη και την εφαρμογή διεργασιών βιοδιύλισης είναι σήμερα ο τομέας των </a:t>
            </a:r>
            <a:r>
              <a:rPr lang="en-US" b="1" dirty="0"/>
              <a:t>μεταφορών.</a:t>
            </a:r>
            <a:r>
              <a:rPr lang="en-US" dirty="0"/>
              <a:t> Βραχυπρόθεσμα και μεσοπρόθεσμα απαιτούνται σημαντικές ποσότητες ανανεώσιμων καυσίμων για την τήρηση των κανονισμών πολιτικής τόσο εντός όσο και εκτός Ευρώπης.</a:t>
            </a:r>
            <a:endParaRPr lang="en-GB" dirty="0"/>
          </a:p>
        </p:txBody>
      </p:sp>
      <p:sp>
        <p:nvSpPr>
          <p:cNvPr id="8" name="Segnaposto testo 7">
            <a:extLst>
              <a:ext uri="{FF2B5EF4-FFF2-40B4-BE49-F238E27FC236}">
                <a16:creationId xmlns:a16="http://schemas.microsoft.com/office/drawing/2014/main" id="{770EF2AE-20D5-5772-9327-CB8065DD2708}"/>
              </a:ext>
            </a:extLst>
          </p:cNvPr>
          <p:cNvSpPr>
            <a:spLocks noGrp="1"/>
          </p:cNvSpPr>
          <p:nvPr>
            <p:ph type="body" sz="quarter" idx="3"/>
          </p:nvPr>
        </p:nvSpPr>
        <p:spPr/>
        <p:txBody>
          <a:bodyPr/>
          <a:lstStyle/>
          <a:p>
            <a:r>
              <a:rPr lang="en-GB" dirty="0"/>
              <a:t>Βιωσιμότητα</a:t>
            </a:r>
          </a:p>
        </p:txBody>
      </p:sp>
      <p:sp>
        <p:nvSpPr>
          <p:cNvPr id="9" name="Segnaposto contenuto 8">
            <a:extLst>
              <a:ext uri="{FF2B5EF4-FFF2-40B4-BE49-F238E27FC236}">
                <a16:creationId xmlns:a16="http://schemas.microsoft.com/office/drawing/2014/main" id="{B420A88F-CB9A-2829-5FE9-C3EAED2CEA83}"/>
              </a:ext>
            </a:extLst>
          </p:cNvPr>
          <p:cNvSpPr>
            <a:spLocks noGrp="1"/>
          </p:cNvSpPr>
          <p:nvPr>
            <p:ph sz="quarter" idx="4"/>
          </p:nvPr>
        </p:nvSpPr>
        <p:spPr/>
        <p:txBody>
          <a:bodyPr>
            <a:normAutofit fontScale="92500"/>
          </a:bodyPr>
          <a:lstStyle/>
          <a:p>
            <a:pPr marL="0" indent="0" algn="just">
              <a:buNone/>
            </a:pPr>
            <a:r>
              <a:rPr lang="en-US" dirty="0"/>
              <a:t>Ένα από τα κύρια κίνητρα για τη δημιουργία βιοδιυλιστηρίων είναι το αίτημα για </a:t>
            </a:r>
            <a:r>
              <a:rPr lang="en-US" b="1" dirty="0"/>
              <a:t>βιωσιμότητα</a:t>
            </a:r>
            <a:r>
              <a:rPr lang="en-US" dirty="0"/>
              <a:t>. Η ανάπτυξη βιοδιυλιστηρίων μπορεί να σχεδιαστεί με στόχο την περιβαλλοντική, κοινωνική και οικονομική βιωσιμότητα, επηρεάζοντας την πλήρη αλυσίδα αξίας του προϊόντος.</a:t>
            </a:r>
            <a:endParaRPr lang="en-GB" dirty="0"/>
          </a:p>
        </p:txBody>
      </p:sp>
      <p:sp>
        <p:nvSpPr>
          <p:cNvPr id="7" name="Segnaposto piè di pagina 1">
            <a:extLst>
              <a:ext uri="{FF2B5EF4-FFF2-40B4-BE49-F238E27FC236}">
                <a16:creationId xmlns:a16="http://schemas.microsoft.com/office/drawing/2014/main" id="{1C537E0A-38C8-F9AA-B0DE-1DC33A0FA02F}"/>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
        <p:nvSpPr>
          <p:cNvPr id="5" name="Segnaposto numero diapositiva 4">
            <a:extLst>
              <a:ext uri="{FF2B5EF4-FFF2-40B4-BE49-F238E27FC236}">
                <a16:creationId xmlns:a16="http://schemas.microsoft.com/office/drawing/2014/main" id="{619B7375-7395-6BEC-1510-2EB17D246E0D}"/>
              </a:ext>
            </a:extLst>
          </p:cNvPr>
          <p:cNvSpPr>
            <a:spLocks noGrp="1"/>
          </p:cNvSpPr>
          <p:nvPr>
            <p:ph type="sldNum" sz="quarter" idx="12"/>
          </p:nvPr>
        </p:nvSpPr>
        <p:spPr/>
        <p:txBody>
          <a:bodyPr/>
          <a:lstStyle/>
          <a:p>
            <a:fld id="{D57F1E4F-1CFF-5643-939E-217C01CDF565}" type="slidenum">
              <a:rPr lang="en-US" smtClean="0"/>
              <a:t>7</a:t>
            </a:fld>
            <a:endParaRPr lang="en-US" dirty="0"/>
          </a:p>
        </p:txBody>
      </p:sp>
      <p:pic>
        <p:nvPicPr>
          <p:cNvPr id="12" name="Immagine 11">
            <a:extLst>
              <a:ext uri="{FF2B5EF4-FFF2-40B4-BE49-F238E27FC236}">
                <a16:creationId xmlns:a16="http://schemas.microsoft.com/office/drawing/2014/main" id="{B6CF1A45-AD19-A3E7-9ABC-F552638AB13C}"/>
              </a:ext>
            </a:extLst>
          </p:cNvPr>
          <p:cNvPicPr>
            <a:picLocks noChangeAspect="1"/>
          </p:cNvPicPr>
          <p:nvPr/>
        </p:nvPicPr>
        <p:blipFill rotWithShape="1">
          <a:blip r:embed="rId2">
            <a:clrChange>
              <a:clrFrom>
                <a:srgbClr val="FFFFFF"/>
              </a:clrFrom>
              <a:clrTo>
                <a:srgbClr val="FFFFFF">
                  <a:alpha val="0"/>
                </a:srgbClr>
              </a:clrTo>
            </a:clrChange>
          </a:blip>
          <a:srcRect l="10558" t="34313" r="10203" b="32640"/>
          <a:stretch/>
        </p:blipFill>
        <p:spPr>
          <a:xfrm>
            <a:off x="1085056" y="1631950"/>
            <a:ext cx="2314575" cy="545012"/>
          </a:xfrm>
          <a:prstGeom prst="rect">
            <a:avLst/>
          </a:prstGeom>
        </p:spPr>
      </p:pic>
      <p:pic>
        <p:nvPicPr>
          <p:cNvPr id="18" name="Immagine 17">
            <a:extLst>
              <a:ext uri="{FF2B5EF4-FFF2-40B4-BE49-F238E27FC236}">
                <a16:creationId xmlns:a16="http://schemas.microsoft.com/office/drawing/2014/main" id="{165D1D7D-8BE5-F367-188F-37C2644C312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4427" y="1584271"/>
            <a:ext cx="2653507" cy="640369"/>
          </a:xfrm>
          <a:prstGeom prst="rect">
            <a:avLst/>
          </a:prstGeom>
        </p:spPr>
      </p:pic>
    </p:spTree>
    <p:extLst>
      <p:ext uri="{BB962C8B-B14F-4D97-AF65-F5344CB8AC3E}">
        <p14:creationId xmlns:p14="http://schemas.microsoft.com/office/powerpoint/2010/main" val="100106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0B29304E-24A6-70D2-448F-51DB47A12479}"/>
              </a:ext>
            </a:extLst>
          </p:cNvPr>
          <p:cNvSpPr>
            <a:spLocks noGrp="1"/>
          </p:cNvSpPr>
          <p:nvPr>
            <p:ph type="title"/>
          </p:nvPr>
        </p:nvSpPr>
        <p:spPr>
          <a:xfrm>
            <a:off x="838200" y="509776"/>
            <a:ext cx="10515600" cy="928688"/>
          </a:xfrm>
        </p:spPr>
        <p:txBody>
          <a:bodyPr>
            <a:normAutofit/>
          </a:bodyPr>
          <a:lstStyle/>
          <a:p>
            <a:pPr algn="ctr"/>
            <a:r>
              <a:rPr lang="en-GB" sz="3600" b="1" dirty="0"/>
              <a:t>Πυραμίδα αξίας βιομάζας</a:t>
            </a:r>
          </a:p>
        </p:txBody>
      </p:sp>
      <p:sp>
        <p:nvSpPr>
          <p:cNvPr id="8" name="Segnaposto numero diapositiva 7">
            <a:extLst>
              <a:ext uri="{FF2B5EF4-FFF2-40B4-BE49-F238E27FC236}">
                <a16:creationId xmlns:a16="http://schemas.microsoft.com/office/drawing/2014/main" id="{837D3961-32E2-87FE-0FCD-5CB9F27DC782}"/>
              </a:ext>
            </a:extLst>
          </p:cNvPr>
          <p:cNvSpPr>
            <a:spLocks noGrp="1"/>
          </p:cNvSpPr>
          <p:nvPr>
            <p:ph type="sldNum" sz="quarter" idx="12"/>
          </p:nvPr>
        </p:nvSpPr>
        <p:spPr/>
        <p:txBody>
          <a:bodyPr/>
          <a:lstStyle/>
          <a:p>
            <a:fld id="{D57F1E4F-1CFF-5643-939E-217C01CDF565}" type="slidenum">
              <a:rPr lang="en-US" smtClean="0"/>
              <a:t>8</a:t>
            </a:fld>
            <a:endParaRPr lang="en-US" dirty="0"/>
          </a:p>
        </p:txBody>
      </p:sp>
      <p:sp>
        <p:nvSpPr>
          <p:cNvPr id="10" name="Segnaposto piè di pagina 1">
            <a:extLst>
              <a:ext uri="{FF2B5EF4-FFF2-40B4-BE49-F238E27FC236}">
                <a16:creationId xmlns:a16="http://schemas.microsoft.com/office/drawing/2014/main" id="{FEAC7E96-316D-CCC8-755F-001251D79B34}"/>
              </a:ext>
            </a:extLst>
          </p:cNvPr>
          <p:cNvSpPr>
            <a:spLocks noGrp="1"/>
          </p:cNvSpPr>
          <p:nvPr>
            <p:ph type="ftr" sz="quarter" idx="11"/>
          </p:nvPr>
        </p:nvSpPr>
        <p:spPr>
          <a:xfrm>
            <a:off x="838200" y="6238876"/>
            <a:ext cx="9982200" cy="600074"/>
          </a:xfrm>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
        <p:nvSpPr>
          <p:cNvPr id="11" name="Triangolo isoscele 10">
            <a:extLst>
              <a:ext uri="{FF2B5EF4-FFF2-40B4-BE49-F238E27FC236}">
                <a16:creationId xmlns:a16="http://schemas.microsoft.com/office/drawing/2014/main" id="{75EBBA5E-786A-050C-6D29-5D023DD93A70}"/>
              </a:ext>
            </a:extLst>
          </p:cNvPr>
          <p:cNvSpPr/>
          <p:nvPr/>
        </p:nvSpPr>
        <p:spPr>
          <a:xfrm>
            <a:off x="3554840" y="1907620"/>
            <a:ext cx="5082320" cy="4381310"/>
          </a:xfrm>
          <a:prstGeom prst="triangle">
            <a:avLst/>
          </a:prstGeom>
          <a:gradFill>
            <a:gsLst>
              <a:gs pos="0">
                <a:srgbClr val="92D050">
                  <a:alpha val="4000"/>
                </a:srgbClr>
              </a:gs>
              <a:gs pos="100000">
                <a:schemeClr val="accent6">
                  <a:lumMod val="75000"/>
                </a:schemeClr>
              </a:gs>
            </a:gsLst>
            <a:lin ang="5400000" scaled="1"/>
          </a:gra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a:extLst>
              <a:ext uri="{FF2B5EF4-FFF2-40B4-BE49-F238E27FC236}">
                <a16:creationId xmlns:a16="http://schemas.microsoft.com/office/drawing/2014/main" id="{6CE88A82-03E2-7F91-2A99-E514628A143A}"/>
              </a:ext>
            </a:extLst>
          </p:cNvPr>
          <p:cNvSpPr txBox="1"/>
          <p:nvPr/>
        </p:nvSpPr>
        <p:spPr>
          <a:xfrm>
            <a:off x="3048000" y="1490663"/>
            <a:ext cx="6096000" cy="461665"/>
          </a:xfrm>
          <a:prstGeom prst="rect">
            <a:avLst/>
          </a:prstGeom>
          <a:noFill/>
        </p:spPr>
        <p:txBody>
          <a:bodyPr wrap="square">
            <a:spAutoFit/>
          </a:bodyPr>
          <a:lstStyle/>
          <a:p>
            <a:pPr algn="ctr"/>
            <a:r>
              <a:rPr lang="en-GB" sz="2400" dirty="0">
                <a:solidFill>
                  <a:schemeClr val="accent6">
                    <a:lumMod val="75000"/>
                  </a:schemeClr>
                </a:solidFill>
              </a:rPr>
              <a:t>Καταιονισμός βιομάζας</a:t>
            </a:r>
          </a:p>
        </p:txBody>
      </p:sp>
      <p:sp>
        <p:nvSpPr>
          <p:cNvPr id="14" name="Rettangolo con angoli arrotondati 13">
            <a:extLst>
              <a:ext uri="{FF2B5EF4-FFF2-40B4-BE49-F238E27FC236}">
                <a16:creationId xmlns:a16="http://schemas.microsoft.com/office/drawing/2014/main" id="{CE8062D7-483B-F50F-240E-1A5C5505EDAC}"/>
              </a:ext>
            </a:extLst>
          </p:cNvPr>
          <p:cNvSpPr/>
          <p:nvPr/>
        </p:nvSpPr>
        <p:spPr>
          <a:xfrm>
            <a:off x="3048000" y="230981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Υγεία &amp; τρόπος ζωής</a:t>
            </a:r>
          </a:p>
          <a:p>
            <a:pPr algn="ctr"/>
            <a:r>
              <a:rPr lang="en-GB" b="1" i="1" dirty="0">
                <a:solidFill>
                  <a:schemeClr val="accent6">
                    <a:lumMod val="50000"/>
                  </a:schemeClr>
                </a:solidFill>
              </a:rPr>
              <a:t>φαρμακευτικά προϊόντα, χημικά προϊόντα, καλλυντικά</a:t>
            </a:r>
          </a:p>
        </p:txBody>
      </p:sp>
      <p:sp>
        <p:nvSpPr>
          <p:cNvPr id="15" name="Rettangolo con angoli arrotondati 14">
            <a:extLst>
              <a:ext uri="{FF2B5EF4-FFF2-40B4-BE49-F238E27FC236}">
                <a16:creationId xmlns:a16="http://schemas.microsoft.com/office/drawing/2014/main" id="{C9D11407-6600-E6EB-E5C9-85E1C47A4C22}"/>
              </a:ext>
            </a:extLst>
          </p:cNvPr>
          <p:cNvSpPr/>
          <p:nvPr/>
        </p:nvSpPr>
        <p:spPr>
          <a:xfrm>
            <a:off x="3048000" y="3281115"/>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Διατροφή</a:t>
            </a:r>
          </a:p>
          <a:p>
            <a:pPr algn="ctr"/>
            <a:r>
              <a:rPr lang="en-GB" b="1" i="1" dirty="0">
                <a:solidFill>
                  <a:schemeClr val="accent6">
                    <a:lumMod val="50000"/>
                  </a:schemeClr>
                </a:solidFill>
              </a:rPr>
              <a:t>τελική κατανάλωση τροφίμων και ζωοτροφών</a:t>
            </a:r>
          </a:p>
        </p:txBody>
      </p:sp>
      <p:sp>
        <p:nvSpPr>
          <p:cNvPr id="16" name="Rettangolo con angoli arrotondati 15">
            <a:extLst>
              <a:ext uri="{FF2B5EF4-FFF2-40B4-BE49-F238E27FC236}">
                <a16:creationId xmlns:a16="http://schemas.microsoft.com/office/drawing/2014/main" id="{D3B2A674-09B9-2C24-7587-E70C57E06E1F}"/>
              </a:ext>
            </a:extLst>
          </p:cNvPr>
          <p:cNvSpPr/>
          <p:nvPr/>
        </p:nvSpPr>
        <p:spPr>
          <a:xfrm>
            <a:off x="3048000" y="4252418"/>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Χημεία &amp; Υλικά</a:t>
            </a:r>
          </a:p>
          <a:p>
            <a:pPr algn="ctr"/>
            <a:r>
              <a:rPr lang="en-GB" b="1" i="1" dirty="0" err="1">
                <a:solidFill>
                  <a:schemeClr val="accent6">
                    <a:lumMod val="50000"/>
                  </a:schemeClr>
                </a:solidFill>
              </a:rPr>
              <a:t>εμ</a:t>
            </a:r>
            <a:r>
              <a:rPr lang="en-GB" b="1" i="1" dirty="0">
                <a:solidFill>
                  <a:schemeClr val="accent6">
                    <a:lumMod val="50000"/>
                  </a:schemeClr>
                </a:solidFill>
              </a:rPr>
              <a:t>πορεύματα και χημικά προϊόντα, λιπάσματα</a:t>
            </a:r>
          </a:p>
        </p:txBody>
      </p:sp>
      <p:sp>
        <p:nvSpPr>
          <p:cNvPr id="17" name="Rettangolo con angoli arrotondati 16">
            <a:extLst>
              <a:ext uri="{FF2B5EF4-FFF2-40B4-BE49-F238E27FC236}">
                <a16:creationId xmlns:a16="http://schemas.microsoft.com/office/drawing/2014/main" id="{841E5A04-1863-6FAD-C4D5-584B38BC068C}"/>
              </a:ext>
            </a:extLst>
          </p:cNvPr>
          <p:cNvSpPr/>
          <p:nvPr/>
        </p:nvSpPr>
        <p:spPr>
          <a:xfrm>
            <a:off x="3048000" y="522372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Ενέργεια</a:t>
            </a:r>
          </a:p>
          <a:p>
            <a:pPr algn="ctr"/>
            <a:r>
              <a:rPr lang="en-GB" b="1" i="1" dirty="0">
                <a:solidFill>
                  <a:schemeClr val="accent6">
                    <a:lumMod val="50000"/>
                  </a:schemeClr>
                </a:solidFill>
              </a:rPr>
              <a:t>καύσιμα μεταφοράς, ηλεκτρική ενέργεια, θερμότητα</a:t>
            </a:r>
          </a:p>
        </p:txBody>
      </p:sp>
      <p:sp>
        <p:nvSpPr>
          <p:cNvPr id="18" name="Freccia in giù 17">
            <a:extLst>
              <a:ext uri="{FF2B5EF4-FFF2-40B4-BE49-F238E27FC236}">
                <a16:creationId xmlns:a16="http://schemas.microsoft.com/office/drawing/2014/main" id="{E286C029-03B1-F1AC-FFB4-6875CA8F6A48}"/>
              </a:ext>
            </a:extLst>
          </p:cNvPr>
          <p:cNvSpPr/>
          <p:nvPr/>
        </p:nvSpPr>
        <p:spPr>
          <a:xfrm>
            <a:off x="10601325"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a:extLst>
              <a:ext uri="{FF2B5EF4-FFF2-40B4-BE49-F238E27FC236}">
                <a16:creationId xmlns:a16="http://schemas.microsoft.com/office/drawing/2014/main" id="{487128AB-6ED5-CAE8-C663-4CC01A4BA2EF}"/>
              </a:ext>
            </a:extLst>
          </p:cNvPr>
          <p:cNvSpPr txBox="1"/>
          <p:nvPr/>
        </p:nvSpPr>
        <p:spPr>
          <a:xfrm rot="16200000">
            <a:off x="8520118" y="3867442"/>
            <a:ext cx="3700750" cy="461665"/>
          </a:xfrm>
          <a:prstGeom prst="rect">
            <a:avLst/>
          </a:prstGeom>
          <a:noFill/>
        </p:spPr>
        <p:txBody>
          <a:bodyPr wrap="square">
            <a:spAutoFit/>
          </a:bodyPr>
          <a:lstStyle/>
          <a:p>
            <a:pPr algn="ctr"/>
            <a:r>
              <a:rPr lang="en-GB" sz="2400" dirty="0">
                <a:solidFill>
                  <a:schemeClr val="accent6">
                    <a:lumMod val="75000"/>
                  </a:schemeClr>
                </a:solidFill>
              </a:rPr>
              <a:t>Τόμος</a:t>
            </a:r>
          </a:p>
        </p:txBody>
      </p:sp>
      <p:sp>
        <p:nvSpPr>
          <p:cNvPr id="20" name="Freccia in giù 19">
            <a:extLst>
              <a:ext uri="{FF2B5EF4-FFF2-40B4-BE49-F238E27FC236}">
                <a16:creationId xmlns:a16="http://schemas.microsoft.com/office/drawing/2014/main" id="{05D88B60-468A-FE54-CB00-DA8A3F48376B}"/>
              </a:ext>
            </a:extLst>
          </p:cNvPr>
          <p:cNvSpPr/>
          <p:nvPr/>
        </p:nvSpPr>
        <p:spPr>
          <a:xfrm rot="10800000">
            <a:off x="1371599"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sellaDiTesto 20">
            <a:extLst>
              <a:ext uri="{FF2B5EF4-FFF2-40B4-BE49-F238E27FC236}">
                <a16:creationId xmlns:a16="http://schemas.microsoft.com/office/drawing/2014/main" id="{198F75AE-2927-CD12-17AE-36C81011F7E8}"/>
              </a:ext>
            </a:extLst>
          </p:cNvPr>
          <p:cNvSpPr txBox="1"/>
          <p:nvPr/>
        </p:nvSpPr>
        <p:spPr>
          <a:xfrm rot="16200000">
            <a:off x="-709608" y="3867442"/>
            <a:ext cx="3700750" cy="461665"/>
          </a:xfrm>
          <a:prstGeom prst="rect">
            <a:avLst/>
          </a:prstGeom>
          <a:noFill/>
        </p:spPr>
        <p:txBody>
          <a:bodyPr wrap="square">
            <a:spAutoFit/>
          </a:bodyPr>
          <a:lstStyle/>
          <a:p>
            <a:pPr algn="ctr"/>
            <a:r>
              <a:rPr lang="en-GB" sz="2400" dirty="0">
                <a:solidFill>
                  <a:schemeClr val="accent6">
                    <a:lumMod val="75000"/>
                  </a:schemeClr>
                </a:solidFill>
              </a:rPr>
              <a:t>Προστιθέμενη αξία</a:t>
            </a:r>
          </a:p>
        </p:txBody>
      </p:sp>
    </p:spTree>
    <p:extLst>
      <p:ext uri="{BB962C8B-B14F-4D97-AF65-F5344CB8AC3E}">
        <p14:creationId xmlns:p14="http://schemas.microsoft.com/office/powerpoint/2010/main" val="14461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04B8-A34C-AD19-C8D0-6621C1CD69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7ECCB2-8401-7F4D-16FD-1585FF81EAC7}"/>
              </a:ext>
            </a:extLst>
          </p:cNvPr>
          <p:cNvSpPr>
            <a:spLocks noGrp="1"/>
          </p:cNvSpPr>
          <p:nvPr>
            <p:ph type="title"/>
          </p:nvPr>
        </p:nvSpPr>
        <p:spPr>
          <a:xfrm>
            <a:off x="838200" y="463339"/>
            <a:ext cx="10515600" cy="928688"/>
          </a:xfrm>
        </p:spPr>
        <p:txBody>
          <a:bodyPr>
            <a:normAutofit/>
          </a:bodyPr>
          <a:lstStyle/>
          <a:p>
            <a:pPr algn="ctr"/>
            <a:r>
              <a:rPr lang="en-GB" sz="3600" b="1" dirty="0"/>
              <a:t>Αλυσίδα αξίας βιομηχανιών βιολογικής βάσης</a:t>
            </a:r>
          </a:p>
        </p:txBody>
      </p:sp>
      <p:sp>
        <p:nvSpPr>
          <p:cNvPr id="4" name="Segnaposto piè di pagina 1">
            <a:extLst>
              <a:ext uri="{FF2B5EF4-FFF2-40B4-BE49-F238E27FC236}">
                <a16:creationId xmlns:a16="http://schemas.microsoft.com/office/drawing/2014/main" id="{74352455-183E-E0BC-F182-D22223DADC2D}"/>
              </a:ext>
            </a:extLst>
          </p:cNvPr>
          <p:cNvSpPr>
            <a:spLocks noGrp="1"/>
          </p:cNvSpPr>
          <p:nvPr>
            <p:ph type="ftr" sz="quarter" idx="11"/>
          </p:nvPr>
        </p:nvSpPr>
        <p:spPr/>
        <p:txBody>
          <a:bodyPr/>
          <a:lstStyle/>
          <a:p>
            <a:r>
              <a:rPr lang="en-US" dirty="0"/>
              <a:t>Ενότητα: Βιοοικονομία, κυκλική οικονομία και προϊόντα βιολογικής προέλευσης / Μαθησιακή Ενότητα: Η έννοια του βιοδιυλιστηρίου</a:t>
            </a:r>
          </a:p>
          <a:p>
            <a:r>
              <a:rPr lang="en-US" dirty="0"/>
              <a:t>Υπομονάδα: </a:t>
            </a:r>
            <a:r>
              <a:rPr lang="en-US" b="1" dirty="0"/>
              <a:t>Η έννοια του βιοδιυλιστηρίου</a:t>
            </a:r>
          </a:p>
        </p:txBody>
      </p:sp>
      <p:sp>
        <p:nvSpPr>
          <p:cNvPr id="5" name="Segnaposto numero diapositiva 4">
            <a:extLst>
              <a:ext uri="{FF2B5EF4-FFF2-40B4-BE49-F238E27FC236}">
                <a16:creationId xmlns:a16="http://schemas.microsoft.com/office/drawing/2014/main" id="{5F9DFB65-94C7-EF9E-E02F-E68D64795682}"/>
              </a:ext>
            </a:extLst>
          </p:cNvPr>
          <p:cNvSpPr>
            <a:spLocks noGrp="1"/>
          </p:cNvSpPr>
          <p:nvPr>
            <p:ph type="sldNum" sz="quarter" idx="12"/>
          </p:nvPr>
        </p:nvSpPr>
        <p:spPr/>
        <p:txBody>
          <a:bodyPr/>
          <a:lstStyle/>
          <a:p>
            <a:fld id="{D57F1E4F-1CFF-5643-939E-217C01CDF565}" type="slidenum">
              <a:rPr lang="en-US" smtClean="0"/>
              <a:t>9</a:t>
            </a:fld>
            <a:endParaRPr lang="en-US" dirty="0"/>
          </a:p>
        </p:txBody>
      </p:sp>
      <p:pic>
        <p:nvPicPr>
          <p:cNvPr id="6" name="Immagine 5">
            <a:extLst>
              <a:ext uri="{FF2B5EF4-FFF2-40B4-BE49-F238E27FC236}">
                <a16:creationId xmlns:a16="http://schemas.microsoft.com/office/drawing/2014/main" id="{A4BD9875-8E8C-6749-0B1B-EBE82E562E87}"/>
              </a:ext>
            </a:extLst>
          </p:cNvPr>
          <p:cNvPicPr>
            <a:picLocks noChangeAspect="1"/>
          </p:cNvPicPr>
          <p:nvPr/>
        </p:nvPicPr>
        <p:blipFill rotWithShape="1">
          <a:blip r:embed="rId2">
            <a:clrChange>
              <a:clrFrom>
                <a:srgbClr val="FFFFFF"/>
              </a:clrFrom>
              <a:clrTo>
                <a:srgbClr val="FFFFFF">
                  <a:alpha val="0"/>
                </a:srgbClr>
              </a:clrTo>
            </a:clrChange>
          </a:blip>
          <a:srcRect l="1395" t="9028" r="1395" b="50000"/>
          <a:stretch/>
        </p:blipFill>
        <p:spPr>
          <a:xfrm>
            <a:off x="1828801" y="1552575"/>
            <a:ext cx="8534398" cy="2809876"/>
          </a:xfrm>
          <a:prstGeom prst="rect">
            <a:avLst/>
          </a:prstGeom>
        </p:spPr>
      </p:pic>
      <p:graphicFrame>
        <p:nvGraphicFramePr>
          <p:cNvPr id="8" name="Tabella 7">
            <a:extLst>
              <a:ext uri="{FF2B5EF4-FFF2-40B4-BE49-F238E27FC236}">
                <a16:creationId xmlns:a16="http://schemas.microsoft.com/office/drawing/2014/main" id="{3856F8D7-4895-33E3-BF45-5AC041AE6F61}"/>
              </a:ext>
            </a:extLst>
          </p:cNvPr>
          <p:cNvGraphicFramePr>
            <a:graphicFrameLocks noGrp="1"/>
          </p:cNvGraphicFramePr>
          <p:nvPr>
            <p:extLst>
              <p:ext uri="{D42A27DB-BD31-4B8C-83A1-F6EECF244321}">
                <p14:modId xmlns:p14="http://schemas.microsoft.com/office/powerpoint/2010/main" val="2096907445"/>
              </p:ext>
            </p:extLst>
          </p:nvPr>
        </p:nvGraphicFramePr>
        <p:xfrm>
          <a:off x="2019300" y="4291541"/>
          <a:ext cx="8343896" cy="210312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1148707811"/>
                    </a:ext>
                  </a:extLst>
                </a:gridCol>
                <a:gridCol w="1895475">
                  <a:extLst>
                    <a:ext uri="{9D8B030D-6E8A-4147-A177-3AD203B41FA5}">
                      <a16:colId xmlns:a16="http://schemas.microsoft.com/office/drawing/2014/main" val="295912322"/>
                    </a:ext>
                  </a:extLst>
                </a:gridCol>
                <a:gridCol w="1981200">
                  <a:extLst>
                    <a:ext uri="{9D8B030D-6E8A-4147-A177-3AD203B41FA5}">
                      <a16:colId xmlns:a16="http://schemas.microsoft.com/office/drawing/2014/main" val="2650425642"/>
                    </a:ext>
                  </a:extLst>
                </a:gridCol>
                <a:gridCol w="2314571">
                  <a:extLst>
                    <a:ext uri="{9D8B030D-6E8A-4147-A177-3AD203B41FA5}">
                      <a16:colId xmlns:a16="http://schemas.microsoft.com/office/drawing/2014/main" val="527298273"/>
                    </a:ext>
                  </a:extLst>
                </a:gridCol>
              </a:tblGrid>
              <a:tr h="370840">
                <a:tc>
                  <a:txBody>
                    <a:bodyPr/>
                    <a:lstStyle/>
                    <a:p>
                      <a:pPr marL="171450" indent="-171450">
                        <a:buFont typeface="Arial" panose="020B0604020202020204" pitchFamily="34" charset="0"/>
                        <a:buChar char="•"/>
                      </a:pPr>
                      <a:r>
                        <a:rPr lang="en-US" sz="1100" b="0" dirty="0">
                          <a:solidFill>
                            <a:schemeClr val="tx1"/>
                          </a:solidFill>
                        </a:rPr>
                        <a:t>Ρεύματα αποβλήτων</a:t>
                      </a:r>
                    </a:p>
                    <a:p>
                      <a:pPr marL="171450" indent="-171450">
                        <a:buFont typeface="Arial" panose="020B0604020202020204" pitchFamily="34" charset="0"/>
                        <a:buChar char="•"/>
                      </a:pPr>
                      <a:r>
                        <a:rPr lang="en-US" sz="1100" b="0" dirty="0">
                          <a:solidFill>
                            <a:schemeClr val="tx1"/>
                          </a:solidFill>
                        </a:rPr>
                        <a:t>Δημοτικά οργανικά απόβλητα</a:t>
                      </a:r>
                    </a:p>
                    <a:p>
                      <a:pPr marL="171450" indent="-171450">
                        <a:buFont typeface="Arial" panose="020B0604020202020204" pitchFamily="34" charset="0"/>
                        <a:buChar char="•"/>
                      </a:pPr>
                      <a:r>
                        <a:rPr lang="en-US" sz="1100" b="0" dirty="0">
                          <a:solidFill>
                            <a:schemeClr val="tx1"/>
                          </a:solidFill>
                        </a:rPr>
                        <a:t>Υποπροϊόντα &amp; δευτερεύοντα ρεύματα</a:t>
                      </a:r>
                    </a:p>
                    <a:p>
                      <a:pPr marL="171450" indent="-171450">
                        <a:buFont typeface="Arial" panose="020B0604020202020204" pitchFamily="34" charset="0"/>
                        <a:buChar char="•"/>
                      </a:pPr>
                      <a:r>
                        <a:rPr lang="en-US" sz="1100" b="0" dirty="0">
                          <a:solidFill>
                            <a:schemeClr val="tx1"/>
                          </a:solidFill>
                        </a:rPr>
                        <a:t>Δασικά παράπλευρα ρεύματα</a:t>
                      </a:r>
                    </a:p>
                    <a:p>
                      <a:pPr marL="171450" indent="-171450">
                        <a:buFont typeface="Arial" panose="020B0604020202020204" pitchFamily="34" charset="0"/>
                        <a:buChar char="•"/>
                      </a:pPr>
                      <a:r>
                        <a:rPr lang="en-US" sz="1100" b="0" dirty="0">
                          <a:solidFill>
                            <a:schemeClr val="tx1"/>
                          </a:solidFill>
                        </a:rPr>
                        <a:t>Ειδικές γεωργικές καλλιέργειες και υπολείμματα</a:t>
                      </a:r>
                    </a:p>
                    <a:p>
                      <a:pPr marL="171450" indent="-171450">
                        <a:buFont typeface="Arial" panose="020B0604020202020204" pitchFamily="34" charset="0"/>
                        <a:buChar char="•"/>
                      </a:pPr>
                      <a:r>
                        <a:rPr lang="en-US" sz="1100" b="0" dirty="0">
                          <a:solidFill>
                            <a:schemeClr val="tx1"/>
                          </a:solidFill>
                        </a:rPr>
                        <a:t>Υδάτινη βιομάζα</a:t>
                      </a:r>
                    </a:p>
                    <a:p>
                      <a:pPr marL="171450" indent="-171450">
                        <a:buFont typeface="Arial" panose="020B0604020202020204" pitchFamily="34" charset="0"/>
                        <a:buChar char="•"/>
                      </a:pPr>
                      <a:r>
                        <a:rPr lang="en-US" sz="1100" b="0" dirty="0">
                          <a:solidFill>
                            <a:schemeClr val="tx1"/>
                          </a:solidFill>
                        </a:rPr>
                        <a:t>Υπολείμματα επεξεργασίας τροφίμων</a:t>
                      </a:r>
                    </a:p>
                    <a:p>
                      <a:pPr marL="171450" indent="-171450">
                        <a:buFont typeface="Arial" panose="020B0604020202020204" pitchFamily="34" charset="0"/>
                        <a:buChar char="•"/>
                      </a:pPr>
                      <a:r>
                        <a:rPr lang="en-US" sz="1100" b="0" dirty="0">
                          <a:solidFill>
                            <a:schemeClr val="tx1"/>
                          </a:solidFill>
                        </a:rPr>
                        <a:t>Διαδικασία και λύματα</a:t>
                      </a:r>
                    </a:p>
                    <a:p>
                      <a:pPr marL="171450" indent="-171450">
                        <a:buFont typeface="Arial" panose="020B0604020202020204" pitchFamily="34" charset="0"/>
                        <a:buChar char="•"/>
                      </a:pPr>
                      <a:r>
                        <a:rPr lang="en-US" sz="1100" b="0" dirty="0">
                          <a:solidFill>
                            <a:schemeClr val="tx1"/>
                          </a:solidFill>
                        </a:rPr>
                        <a:t>CO</a:t>
                      </a:r>
                      <a:r>
                        <a:rPr lang="en-US" sz="1100" b="0" baseline="-25000" dirty="0">
                          <a:solidFill>
                            <a:schemeClr val="tx1"/>
                          </a:solidFill>
                        </a:rPr>
                        <a:t>2</a:t>
                      </a:r>
                      <a:endParaRPr lang="en-GB" sz="1200" b="0" baseline="-2500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GB" sz="1100" b="0" dirty="0">
                          <a:solidFill>
                            <a:schemeClr val="tx1"/>
                          </a:solidFill>
                        </a:rPr>
                        <a:t>(Προ-) θεραπεία</a:t>
                      </a:r>
                    </a:p>
                    <a:p>
                      <a:pPr marL="171450" indent="-171450">
                        <a:buFont typeface="Arial" panose="020B0604020202020204" pitchFamily="34" charset="0"/>
                        <a:buChar char="•"/>
                      </a:pPr>
                      <a:r>
                        <a:rPr lang="en-GB" sz="1100" b="0" dirty="0">
                          <a:solidFill>
                            <a:schemeClr val="tx1"/>
                          </a:solidFill>
                        </a:rPr>
                        <a:t>Μετασχηματισμός</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US" sz="1100" b="0" dirty="0">
                          <a:solidFill>
                            <a:schemeClr val="tx1"/>
                          </a:solidFill>
                        </a:rPr>
                        <a:t>Βιοπλαστικά</a:t>
                      </a:r>
                    </a:p>
                    <a:p>
                      <a:pPr marL="171450" indent="-171450">
                        <a:buFont typeface="Arial" panose="020B0604020202020204" pitchFamily="34" charset="0"/>
                        <a:buChar char="•"/>
                      </a:pPr>
                      <a:r>
                        <a:rPr lang="en-US" sz="1100" b="0" dirty="0">
                          <a:solidFill>
                            <a:schemeClr val="tx1"/>
                          </a:solidFill>
                        </a:rPr>
                        <a:t>Δομικά στοιχεία</a:t>
                      </a:r>
                    </a:p>
                    <a:p>
                      <a:pPr marL="171450" indent="-171450">
                        <a:buFont typeface="Arial" panose="020B0604020202020204" pitchFamily="34" charset="0"/>
                        <a:buChar char="•"/>
                      </a:pPr>
                      <a:r>
                        <a:rPr lang="en-US" sz="1100" b="0" dirty="0">
                          <a:solidFill>
                            <a:schemeClr val="tx1"/>
                          </a:solidFill>
                        </a:rPr>
                        <a:t>Βιοπολυμερή</a:t>
                      </a:r>
                    </a:p>
                    <a:p>
                      <a:pPr marL="171450" indent="-171450">
                        <a:buFont typeface="Arial" panose="020B0604020202020204" pitchFamily="34" charset="0"/>
                        <a:buChar char="•"/>
                      </a:pPr>
                      <a:r>
                        <a:rPr lang="en-US" sz="1100" b="0" dirty="0">
                          <a:solidFill>
                            <a:schemeClr val="tx1"/>
                          </a:solidFill>
                        </a:rPr>
                        <a:t>Επιφανειοδραστικές ουσίες</a:t>
                      </a:r>
                    </a:p>
                    <a:p>
                      <a:pPr marL="171450" indent="-171450">
                        <a:buFont typeface="Arial" panose="020B0604020202020204" pitchFamily="34" charset="0"/>
                        <a:buChar char="•"/>
                      </a:pPr>
                      <a:r>
                        <a:rPr lang="en-US" sz="1100" b="0" dirty="0">
                          <a:solidFill>
                            <a:schemeClr val="tx1"/>
                          </a:solidFill>
                        </a:rPr>
                        <a:t>Ενεργά συστατικά</a:t>
                      </a:r>
                    </a:p>
                    <a:p>
                      <a:pPr marL="171450" indent="-171450">
                        <a:buFont typeface="Arial" panose="020B0604020202020204" pitchFamily="34" charset="0"/>
                        <a:buChar char="•"/>
                      </a:pPr>
                      <a:r>
                        <a:rPr lang="en-US" sz="1100" b="0" dirty="0">
                          <a:solidFill>
                            <a:schemeClr val="tx1"/>
                          </a:solidFill>
                        </a:rPr>
                        <a:t>Βιοϋλικά</a:t>
                      </a:r>
                    </a:p>
                    <a:p>
                      <a:pPr marL="171450" indent="-171450">
                        <a:buFont typeface="Arial" panose="020B0604020202020204" pitchFamily="34" charset="0"/>
                        <a:buChar char="•"/>
                      </a:pPr>
                      <a:r>
                        <a:rPr lang="en-US" sz="1100" b="0" dirty="0" err="1">
                          <a:solidFill>
                            <a:schemeClr val="tx1"/>
                          </a:solidFill>
                        </a:rPr>
                        <a:t>Βιολιπαντικά</a:t>
                      </a:r>
                      <a:endParaRPr lang="en-GB" sz="1100" b="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GB" sz="1100" b="0" dirty="0">
                          <a:solidFill>
                            <a:schemeClr val="tx1"/>
                          </a:solidFill>
                        </a:rPr>
                        <a:t>Βιοκαύσιμα</a:t>
                      </a:r>
                    </a:p>
                    <a:p>
                      <a:pPr marL="171450" indent="-171450">
                        <a:buFont typeface="Arial" panose="020B0604020202020204" pitchFamily="34" charset="0"/>
                        <a:buChar char="•"/>
                      </a:pPr>
                      <a:r>
                        <a:rPr lang="en-GB" sz="1100" b="0" dirty="0">
                          <a:solidFill>
                            <a:schemeClr val="tx1"/>
                          </a:solidFill>
                        </a:rPr>
                        <a:t>Κλωστοϋφαντουργικά προϊόντα</a:t>
                      </a:r>
                    </a:p>
                    <a:p>
                      <a:pPr marL="171450" indent="-171450">
                        <a:buFont typeface="Arial" panose="020B0604020202020204" pitchFamily="34" charset="0"/>
                        <a:buChar char="•"/>
                      </a:pPr>
                      <a:r>
                        <a:rPr lang="en-GB" sz="1100" b="0" dirty="0">
                          <a:solidFill>
                            <a:schemeClr val="tx1"/>
                          </a:solidFill>
                        </a:rPr>
                        <a:t>Συσκευασία</a:t>
                      </a:r>
                    </a:p>
                    <a:p>
                      <a:pPr marL="171450" indent="-171450">
                        <a:buFont typeface="Arial" panose="020B0604020202020204" pitchFamily="34" charset="0"/>
                        <a:buChar char="•"/>
                      </a:pPr>
                      <a:r>
                        <a:rPr lang="en-GB" sz="1100" b="0" dirty="0">
                          <a:solidFill>
                            <a:schemeClr val="tx1"/>
                          </a:solidFill>
                        </a:rPr>
                        <a:t>Διαλύτες</a:t>
                      </a:r>
                    </a:p>
                    <a:p>
                      <a:pPr marL="171450" indent="-171450">
                        <a:buFont typeface="Arial" panose="020B0604020202020204" pitchFamily="34" charset="0"/>
                        <a:buChar char="•"/>
                      </a:pPr>
                      <a:r>
                        <a:rPr lang="en-GB" sz="1100" b="0" dirty="0">
                          <a:solidFill>
                            <a:schemeClr val="tx1"/>
                          </a:solidFill>
                        </a:rPr>
                        <a:t>Έπιπλα</a:t>
                      </a:r>
                    </a:p>
                    <a:p>
                      <a:pPr marL="171450" indent="-171450">
                        <a:buFont typeface="Arial" panose="020B0604020202020204" pitchFamily="34" charset="0"/>
                        <a:buChar char="•"/>
                      </a:pPr>
                      <a:r>
                        <a:rPr lang="en-GB" sz="1100" b="0" dirty="0">
                          <a:solidFill>
                            <a:schemeClr val="tx1"/>
                          </a:solidFill>
                        </a:rPr>
                        <a:t>Προσωπική φροντίδα</a:t>
                      </a:r>
                    </a:p>
                    <a:p>
                      <a:pPr marL="171450" indent="-171450">
                        <a:buFont typeface="Arial" panose="020B0604020202020204" pitchFamily="34" charset="0"/>
                        <a:buChar char="•"/>
                      </a:pPr>
                      <a:r>
                        <a:rPr lang="en-GB" sz="1100" b="0" dirty="0">
                          <a:solidFill>
                            <a:schemeClr val="tx1"/>
                          </a:solidFill>
                        </a:rPr>
                        <a:t>Κατασκευαστικά υλικά</a:t>
                      </a:r>
                    </a:p>
                    <a:p>
                      <a:pPr marL="171450" indent="-171450">
                        <a:buFont typeface="Arial" panose="020B0604020202020204" pitchFamily="34" charset="0"/>
                        <a:buChar char="•"/>
                      </a:pPr>
                      <a:r>
                        <a:rPr lang="en-GB" sz="1100" b="0" dirty="0">
                          <a:solidFill>
                            <a:schemeClr val="tx1"/>
                          </a:solidFill>
                        </a:rPr>
                        <a:t>Φαρμακευτικά προϊόντα</a:t>
                      </a:r>
                    </a:p>
                    <a:p>
                      <a:pPr marL="171450" indent="-171450">
                        <a:buFont typeface="Arial" panose="020B0604020202020204" pitchFamily="34" charset="0"/>
                        <a:buChar char="•"/>
                      </a:pPr>
                      <a:r>
                        <a:rPr lang="en-GB" sz="1100" b="0" dirty="0">
                          <a:solidFill>
                            <a:schemeClr val="tx1"/>
                          </a:solidFill>
                        </a:rPr>
                        <a:t>Ένδυση</a:t>
                      </a:r>
                    </a:p>
                    <a:p>
                      <a:pPr marL="171450" indent="-171450">
                        <a:buFont typeface="Arial" panose="020B0604020202020204" pitchFamily="34" charset="0"/>
                        <a:buChar char="•"/>
                      </a:pPr>
                      <a:r>
                        <a:rPr lang="en-GB" sz="1100" b="0" dirty="0">
                          <a:solidFill>
                            <a:schemeClr val="tx1"/>
                          </a:solidFill>
                        </a:rPr>
                        <a:t>Εξαρτήματα αυτοκινήτων</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132276338"/>
                  </a:ext>
                </a:extLst>
              </a:tr>
            </a:tbl>
          </a:graphicData>
        </a:graphic>
      </p:graphicFrame>
      <p:sp>
        <p:nvSpPr>
          <p:cNvPr id="10" name="CasellaDiTesto 9">
            <a:extLst>
              <a:ext uri="{FF2B5EF4-FFF2-40B4-BE49-F238E27FC236}">
                <a16:creationId xmlns:a16="http://schemas.microsoft.com/office/drawing/2014/main" id="{8278ACA0-AFB6-0846-7F40-F0B25D2874E8}"/>
              </a:ext>
            </a:extLst>
          </p:cNvPr>
          <p:cNvSpPr txBox="1"/>
          <p:nvPr/>
        </p:nvSpPr>
        <p:spPr>
          <a:xfrm rot="16200000">
            <a:off x="10800963" y="4965313"/>
            <a:ext cx="2505075" cy="276999"/>
          </a:xfrm>
          <a:prstGeom prst="rect">
            <a:avLst/>
          </a:prstGeom>
          <a:noFill/>
        </p:spPr>
        <p:txBody>
          <a:bodyPr wrap="square">
            <a:spAutoFit/>
          </a:bodyPr>
          <a:lstStyle/>
          <a:p>
            <a:r>
              <a:rPr lang="en-GB" sz="1200" dirty="0"/>
              <a:t>Συντελεστές εικόνας: biopilots4u.eu</a:t>
            </a:r>
          </a:p>
        </p:txBody>
      </p:sp>
    </p:spTree>
    <p:extLst>
      <p:ext uri="{BB962C8B-B14F-4D97-AF65-F5344CB8AC3E}">
        <p14:creationId xmlns:p14="http://schemas.microsoft.com/office/powerpoint/2010/main" val="417798306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FDDC7B-CF9F-4CBA-BF86-E709ED5DAE47}"/>
</file>

<file path=customXml/itemProps2.xml><?xml version="1.0" encoding="utf-8"?>
<ds:datastoreItem xmlns:ds="http://schemas.openxmlformats.org/officeDocument/2006/customXml" ds:itemID="{EE953E9F-734B-4D44-8366-4A8CFF19D62C}"/>
</file>

<file path=docProps/app.xml><?xml version="1.0" encoding="utf-8"?>
<Properties xmlns="http://schemas.openxmlformats.org/officeDocument/2006/extended-properties" xmlns:vt="http://schemas.openxmlformats.org/officeDocument/2006/docPropsVTypes">
  <Template/>
  <TotalTime>794</TotalTime>
  <Words>2184</Words>
  <Application>Microsoft Office PowerPoint</Application>
  <PresentationFormat>Widescreen</PresentationFormat>
  <Paragraphs>181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Tema1</vt:lpstr>
      <vt:lpstr>PowerPoint Presentation</vt:lpstr>
      <vt:lpstr>Μάθημα: (VET-C2) Ενότητα: Βιοοικονομία, κυκλική οικονομία και προϊόντα βιολογικής προέλευσης Διδακτική Ενότητα: Η έννοια του βιοδιυλιστηρίου </vt:lpstr>
      <vt:lpstr>Περίληψη</vt:lpstr>
      <vt:lpstr>Βιοδιυλιστήριο: ορισμός</vt:lpstr>
      <vt:lpstr>Βιοδιυλιστήρια: προϊόντα</vt:lpstr>
      <vt:lpstr>Γενιές βιολογικών διυλιστηρίων</vt:lpstr>
      <vt:lpstr>Βιοδιυλιστήρια: βασικές κινητήριες δυνάμεις</vt:lpstr>
      <vt:lpstr>Πυραμίδα αξίας βιομάζας</vt:lpstr>
      <vt:lpstr>Αλυσίδα αξίας βιομηχανιών βιολογικής βάσης</vt:lpstr>
      <vt:lpstr>Μια αλυσίδα αξίας με βάση τη βιολογία</vt:lpstr>
      <vt:lpstr>Κυκλική αλυσίδα αξίας βιολογικής βάσης και οι ΣΒΑ του ΟΗΕ</vt:lpstr>
      <vt:lpstr>Μελέτη περίπτωσης: Lantmännen Agroetanol </vt:lpstr>
      <vt:lpstr>Το βιοδιυλιστήριο της Lantmännen</vt:lpstr>
      <vt:lpstr>Μελέτη περίπτωσης: Mater-Bi</vt:lpstr>
      <vt:lpstr>Μελέτη περίπτωσης: Mater-Bi </vt:lpstr>
      <vt:lpstr>Ανάλυση SWOT Βιοδιυλιστηρίου/Βιοοικονομίας</vt:lpstr>
      <vt:lpstr>Ανάλυση SWOT Βιοδιυλιστηρίου/Βιοοικονομίας</vt:lpstr>
      <vt:lpstr>Ανάλυση SWOT Βιοδιυλιστηρίου/Βιοοικονομίας</vt:lpstr>
      <vt:lpstr>Ανάλυση SWOT Βιοδιυλιστηρίου/Βιοοικονομίας</vt:lpstr>
      <vt:lpstr>Συμπεράσματα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docId:A759BC6D9702386D27209677166608FA</cp:keywords>
  <cp:lastModifiedBy>Dimitris Michas</cp:lastModifiedBy>
  <cp:revision>53</cp:revision>
  <dcterms:created xsi:type="dcterms:W3CDTF">2022-08-02T09:54:50Z</dcterms:created>
  <dcterms:modified xsi:type="dcterms:W3CDTF">2024-04-30T12:47:29Z</dcterms:modified>
</cp:coreProperties>
</file>